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tags/tag55.xml" ContentType="application/vnd.openxmlformats-officedocument.presentationml.tags+xml"/>
  <Override PartName="/ppt/notesSlides/notesSlide40.xml" ContentType="application/vnd.openxmlformats-officedocument.presentationml.notesSlide+xml"/>
  <Override PartName="/ppt/tags/tag56.xml" ContentType="application/vnd.openxmlformats-officedocument.presentationml.tags+xml"/>
  <Override PartName="/ppt/notesSlides/notesSlide41.xml" ContentType="application/vnd.openxmlformats-officedocument.presentationml.notesSlide+xml"/>
  <Override PartName="/ppt/tags/tag57.xml" ContentType="application/vnd.openxmlformats-officedocument.presentationml.tags+xml"/>
  <Override PartName="/ppt/notesSlides/notesSlide42.xml" ContentType="application/vnd.openxmlformats-officedocument.presentationml.notesSlide+xml"/>
  <Override PartName="/ppt/tags/tag58.xml" ContentType="application/vnd.openxmlformats-officedocument.presentationml.tags+xml"/>
  <Override PartName="/ppt/notesSlides/notesSlide43.xml" ContentType="application/vnd.openxmlformats-officedocument.presentationml.notesSlide+xml"/>
  <Override PartName="/ppt/tags/tag59.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6"/>
  </p:notesMasterIdLst>
  <p:handoutMasterIdLst>
    <p:handoutMasterId r:id="rId47"/>
  </p:handoutMasterIdLst>
  <p:sldIdLst>
    <p:sldId id="285" r:id="rId2"/>
    <p:sldId id="333" r:id="rId3"/>
    <p:sldId id="287" r:id="rId4"/>
    <p:sldId id="330"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8" r:id="rId44"/>
    <p:sldId id="329" r:id="rId45"/>
  </p:sldIdLst>
  <p:sldSz cx="18288000" cy="10287000"/>
  <p:notesSz cx="7772400" cy="100584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543" autoAdjust="0"/>
    <p:restoredTop sz="77558" autoAdjust="0"/>
  </p:normalViewPr>
  <p:slideViewPr>
    <p:cSldViewPr showGuides="1">
      <p:cViewPr varScale="1">
        <p:scale>
          <a:sx n="48" d="100"/>
          <a:sy n="48" d="100"/>
        </p:scale>
        <p:origin x="594" y="36"/>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9" d="100"/>
          <a:sy n="49" d="100"/>
        </p:scale>
        <p:origin x="2766" y="3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11b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11b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04" userDrawn="1">
          <p15:clr>
            <a:srgbClr val="F26B43"/>
          </p15:clr>
        </p15:guide>
        <p15:guide id="2" pos="2448" userDrawn="1">
          <p15:clr>
            <a:srgbClr val="F26B43"/>
          </p15:clr>
        </p15:guide>
        <p15:guide id="3" orient="horz" pos="2922" userDrawn="1">
          <p15:clr>
            <a:srgbClr val="F26B43"/>
          </p15:clr>
        </p15:guide>
        <p15:guide id="4" orient="horz" pos="3285" userDrawn="1">
          <p15:clr>
            <a:srgbClr val="F26B43"/>
          </p15:clr>
        </p15:guide>
        <p15:guide id="5" pos="317" userDrawn="1">
          <p15:clr>
            <a:srgbClr val="F26B43"/>
          </p15:clr>
        </p15:guide>
        <p15:guide id="6" pos="408" userDrawn="1">
          <p15:clr>
            <a:srgbClr val="F26B43"/>
          </p15:clr>
        </p15:guide>
        <p15:guide id="7" pos="589" userDrawn="1">
          <p15:clr>
            <a:srgbClr val="F26B43"/>
          </p15:clr>
        </p15:guide>
        <p15:guide id="8" pos="725"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6"/>
          <p:cNvSpPr>
            <a:spLocks noGrp="1" noRot="1" noChangeAspect="1" noChangeArrowheads="1" noTextEdit="1"/>
          </p:cNvSpPr>
          <p:nvPr>
            <p:ph type="sldImg"/>
          </p:nvPr>
        </p:nvSpPr>
        <p:spPr>
          <a:xfrm>
            <a:off x="457200" y="457200"/>
            <a:ext cx="6858000" cy="3859213"/>
          </a:xfrm>
          <a:ln/>
        </p:spPr>
      </p:sp>
      <p:sp>
        <p:nvSpPr>
          <p:cNvPr id="7171"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Tree>
    <p:extLst>
      <p:ext uri="{BB962C8B-B14F-4D97-AF65-F5344CB8AC3E}">
        <p14:creationId xmlns:p14="http://schemas.microsoft.com/office/powerpoint/2010/main" val="75404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Rot="1" noChangeAspect="1" noChangeArrowheads="1" noTextEdit="1"/>
          </p:cNvSpPr>
          <p:nvPr>
            <p:ph type="sldImg"/>
          </p:nvPr>
        </p:nvSpPr>
        <p:spPr>
          <a:xfrm>
            <a:off x="457200" y="457200"/>
            <a:ext cx="6858000" cy="3859213"/>
          </a:xfrm>
          <a:ln/>
        </p:spPr>
      </p:sp>
      <p:sp>
        <p:nvSpPr>
          <p:cNvPr id="23555"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1423260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MySQL supports a wide variety of data types. In this</a:t>
            </a:r>
            <a:r>
              <a:rPr lang="en-US" baseline="0" dirty="0"/>
              <a:t> course, you have worked with examples of numeric, date, and character data. This lesson describes some other of the commonly used MySQL data types. Spatial data and JSON documents are beyond the scope of this course. Data types are covered in more depth in the MySQL Essentials course.</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2313902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In</a:t>
            </a:r>
            <a:r>
              <a:rPr lang="en-US" baseline="0" dirty="0"/>
              <a:t> the syntax, </a:t>
            </a:r>
            <a:r>
              <a:rPr lang="en-US" i="1" baseline="0" dirty="0">
                <a:latin typeface="Courier New" panose="02070309020205020404" pitchFamily="49" charset="0"/>
              </a:rPr>
              <a:t>M</a:t>
            </a:r>
            <a:r>
              <a:rPr lang="en-US" baseline="0" dirty="0"/>
              <a:t> represents an optional value for the maximum number of digits available, and, for </a:t>
            </a:r>
            <a:r>
              <a:rPr lang="en-US" baseline="0" dirty="0">
                <a:latin typeface="Courier New" panose="02070309020205020404" pitchFamily="49" charset="0"/>
              </a:rPr>
              <a:t>DECIMAL</a:t>
            </a:r>
            <a:r>
              <a:rPr lang="en-US" baseline="0" dirty="0"/>
              <a:t> and </a:t>
            </a:r>
            <a:r>
              <a:rPr lang="en-US" baseline="0" dirty="0">
                <a:latin typeface="Courier New" panose="02070309020205020404" pitchFamily="49" charset="0"/>
              </a:rPr>
              <a:t>FLOAT</a:t>
            </a:r>
            <a:r>
              <a:rPr lang="en-US" baseline="0" dirty="0"/>
              <a:t>, </a:t>
            </a:r>
            <a:r>
              <a:rPr lang="en-US" i="1" baseline="0" dirty="0">
                <a:latin typeface="Courier New" panose="02070309020205020404" pitchFamily="49" charset="0"/>
              </a:rPr>
              <a:t>D</a:t>
            </a:r>
            <a:r>
              <a:rPr lang="en-US" baseline="0" dirty="0"/>
              <a:t> represents the number of digits following the decimal point. </a:t>
            </a:r>
            <a:r>
              <a:rPr lang="en-US" baseline="0" dirty="0">
                <a:latin typeface="Courier New" panose="02070309020205020404" pitchFamily="49" charset="0"/>
              </a:rPr>
              <a:t>INTEGER</a:t>
            </a:r>
            <a:r>
              <a:rPr lang="en-US" baseline="0" dirty="0"/>
              <a:t> is a synonym for </a:t>
            </a:r>
            <a:r>
              <a:rPr lang="en-US" baseline="0" dirty="0">
                <a:latin typeface="Courier New" panose="02070309020205020404" pitchFamily="49" charset="0"/>
              </a:rPr>
              <a:t>INT</a:t>
            </a:r>
            <a:r>
              <a:rPr lang="en-US" baseline="0" dirty="0"/>
              <a:t>. For </a:t>
            </a:r>
            <a:r>
              <a:rPr lang="en-US" baseline="0" dirty="0">
                <a:latin typeface="Courier New" panose="02070309020205020404" pitchFamily="49" charset="0"/>
              </a:rPr>
              <a:t>INT</a:t>
            </a:r>
            <a:r>
              <a:rPr lang="en-US" baseline="0" dirty="0"/>
              <a:t>, if </a:t>
            </a:r>
            <a:r>
              <a:rPr lang="en-US" i="1" baseline="0" dirty="0">
                <a:latin typeface="Courier New" panose="02070309020205020404" pitchFamily="49" charset="0"/>
              </a:rPr>
              <a:t>M</a:t>
            </a:r>
            <a:r>
              <a:rPr lang="en-US" baseline="0" dirty="0"/>
              <a:t> is omitted, a default number of digits is provided. </a:t>
            </a:r>
          </a:p>
          <a:p>
            <a:pPr lvl="1"/>
            <a:r>
              <a:rPr lang="en-US" baseline="0" dirty="0">
                <a:latin typeface="Courier New" panose="02070309020205020404" pitchFamily="49" charset="0"/>
              </a:rPr>
              <a:t>NUMERIC</a:t>
            </a:r>
            <a:r>
              <a:rPr lang="en-US" baseline="0" dirty="0"/>
              <a:t> and </a:t>
            </a:r>
            <a:r>
              <a:rPr lang="en-US" baseline="0" dirty="0">
                <a:latin typeface="Courier New" panose="02070309020205020404" pitchFamily="49" charset="0"/>
              </a:rPr>
              <a:t>DEC</a:t>
            </a:r>
            <a:r>
              <a:rPr lang="en-US" baseline="0" dirty="0"/>
              <a:t> are synonyms for </a:t>
            </a:r>
            <a:r>
              <a:rPr lang="en-US" baseline="0" dirty="0">
                <a:latin typeface="Courier New" panose="02070309020205020404" pitchFamily="49" charset="0"/>
              </a:rPr>
              <a:t>DECIMAL</a:t>
            </a:r>
            <a:r>
              <a:rPr lang="en-US" baseline="0" dirty="0"/>
              <a:t>. For </a:t>
            </a:r>
            <a:r>
              <a:rPr lang="en-US" baseline="0" dirty="0">
                <a:latin typeface="Courier New" panose="02070309020205020404" pitchFamily="49" charset="0"/>
              </a:rPr>
              <a:t>DECIMAL</a:t>
            </a:r>
            <a:r>
              <a:rPr lang="en-US" baseline="0" dirty="0"/>
              <a:t> data type, if </a:t>
            </a:r>
            <a:r>
              <a:rPr lang="en-US" i="1" baseline="0" dirty="0">
                <a:latin typeface="Courier New" panose="02070309020205020404" pitchFamily="49" charset="0"/>
              </a:rPr>
              <a:t>D</a:t>
            </a:r>
            <a:r>
              <a:rPr lang="en-US" baseline="0" dirty="0"/>
              <a:t> is omitted, the default is 0 decimal places, and if </a:t>
            </a:r>
            <a:r>
              <a:rPr lang="en-US" i="1" baseline="0" dirty="0">
                <a:latin typeface="Courier New" panose="02070309020205020404" pitchFamily="49" charset="0"/>
              </a:rPr>
              <a:t>M</a:t>
            </a:r>
            <a:r>
              <a:rPr lang="en-US" baseline="0" dirty="0"/>
              <a:t> is omitted, the default is 10 significant digits. The decimal point and (for negative numbers) the minus (-) sign are not counted in </a:t>
            </a:r>
            <a:r>
              <a:rPr lang="en-US" i="1" baseline="0" dirty="0">
                <a:latin typeface="Courier New" panose="02070309020205020404" pitchFamily="49" charset="0"/>
              </a:rPr>
              <a:t>M</a:t>
            </a:r>
            <a:r>
              <a:rPr lang="en-US" baseline="0" dirty="0"/>
              <a:t>. </a:t>
            </a:r>
          </a:p>
          <a:p>
            <a:pPr lvl="1"/>
            <a:r>
              <a:rPr lang="en-US" baseline="0" dirty="0"/>
              <a:t>Floating point numbers are used to represent very large or very small numbers (close to zero) using a small amount of space. For example </a:t>
            </a:r>
            <a:r>
              <a:rPr lang="en-US" baseline="0" dirty="0">
                <a:latin typeface="Courier New" panose="02070309020205020404" pitchFamily="49" charset="0"/>
              </a:rPr>
              <a:t>6.022169E+23</a:t>
            </a:r>
            <a:r>
              <a:rPr lang="en-US" baseline="0" dirty="0"/>
              <a:t> represents </a:t>
            </a:r>
            <a:r>
              <a:rPr lang="en-US" baseline="0" dirty="0">
                <a:latin typeface="Courier New" panose="02070309020205020404" pitchFamily="49" charset="0"/>
              </a:rPr>
              <a:t>602216900000000000000000</a:t>
            </a:r>
            <a:r>
              <a:rPr lang="en-US" baseline="0" dirty="0"/>
              <a:t>, while </a:t>
            </a:r>
            <a:r>
              <a:rPr lang="en-US" baseline="0" dirty="0">
                <a:latin typeface="Courier New" panose="02070309020205020404" pitchFamily="49" charset="0"/>
              </a:rPr>
              <a:t>6.022169E-23</a:t>
            </a:r>
            <a:r>
              <a:rPr lang="en-US" baseline="0" dirty="0"/>
              <a:t> represents .</a:t>
            </a:r>
            <a:r>
              <a:rPr lang="en-US" baseline="0" dirty="0">
                <a:latin typeface="Courier New" panose="02070309020205020404" pitchFamily="49" charset="0"/>
              </a:rPr>
              <a:t>00000000000000006022169</a:t>
            </a:r>
            <a:r>
              <a:rPr lang="en-US" baseline="0" dirty="0"/>
              <a:t> as a value. If </a:t>
            </a:r>
            <a:r>
              <a:rPr lang="en-US" i="1" baseline="0" dirty="0">
                <a:latin typeface="Courier New" panose="02070309020205020404" pitchFamily="49" charset="0"/>
              </a:rPr>
              <a:t>M</a:t>
            </a:r>
            <a:r>
              <a:rPr lang="en-US" baseline="0" dirty="0"/>
              <a:t> and </a:t>
            </a:r>
            <a:r>
              <a:rPr lang="en-US" i="1" baseline="0" dirty="0">
                <a:latin typeface="Courier New" panose="02070309020205020404" pitchFamily="49" charset="0"/>
              </a:rPr>
              <a:t>D</a:t>
            </a:r>
            <a:r>
              <a:rPr lang="en-US" baseline="0" dirty="0"/>
              <a:t> are omitted, </a:t>
            </a:r>
            <a:r>
              <a:rPr lang="en-US" baseline="0" dirty="0">
                <a:latin typeface="Courier New" panose="02070309020205020404" pitchFamily="49" charset="0"/>
              </a:rPr>
              <a:t>FLOAT</a:t>
            </a:r>
            <a:r>
              <a:rPr lang="en-US" baseline="0" dirty="0"/>
              <a:t> values are stored to the limits permitted by the hardware.</a:t>
            </a:r>
          </a:p>
          <a:p>
            <a:pPr lvl="1"/>
            <a:r>
              <a:rPr lang="en-US" baseline="0" dirty="0"/>
              <a:t>MySQL supports a number of other integer, fixed point, and floating point data types for efficiency of storage or calculations. Other data types are covered in the course on MySQL Essentials.</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2636479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Here,</a:t>
            </a:r>
            <a:r>
              <a:rPr lang="en-US" baseline="0" dirty="0"/>
              <a:t> </a:t>
            </a:r>
            <a:r>
              <a:rPr lang="en-US" baseline="0" dirty="0">
                <a:latin typeface="Courier New" panose="02070309020205020404" pitchFamily="49" charset="0"/>
              </a:rPr>
              <a:t>YYYY</a:t>
            </a:r>
            <a:r>
              <a:rPr lang="en-US" baseline="0" dirty="0"/>
              <a:t>, </a:t>
            </a:r>
            <a:r>
              <a:rPr lang="en-US" baseline="0" dirty="0">
                <a:latin typeface="Courier New" panose="02070309020205020404" pitchFamily="49" charset="0"/>
              </a:rPr>
              <a:t>MM</a:t>
            </a:r>
            <a:r>
              <a:rPr lang="en-US" baseline="0" dirty="0"/>
              <a:t>, </a:t>
            </a:r>
            <a:r>
              <a:rPr lang="en-US" baseline="0" dirty="0">
                <a:latin typeface="Courier New" panose="02070309020205020404" pitchFamily="49" charset="0"/>
              </a:rPr>
              <a:t>DD</a:t>
            </a:r>
            <a:r>
              <a:rPr lang="en-US" baseline="0" dirty="0"/>
              <a:t>, </a:t>
            </a:r>
            <a:r>
              <a:rPr lang="en-US" baseline="0" dirty="0">
                <a:latin typeface="Courier New" panose="02070309020205020404" pitchFamily="49" charset="0"/>
              </a:rPr>
              <a:t>HH</a:t>
            </a:r>
            <a:r>
              <a:rPr lang="en-US" baseline="0" dirty="0"/>
              <a:t>, </a:t>
            </a:r>
            <a:r>
              <a:rPr lang="en-US" baseline="0" dirty="0">
                <a:latin typeface="Courier New" panose="02070309020205020404" pitchFamily="49" charset="0"/>
              </a:rPr>
              <a:t>MM</a:t>
            </a:r>
            <a:r>
              <a:rPr lang="en-US" baseline="0" dirty="0"/>
              <a:t>, and </a:t>
            </a:r>
            <a:r>
              <a:rPr lang="en-US" baseline="0" dirty="0">
                <a:latin typeface="Courier New" panose="02070309020205020404" pitchFamily="49" charset="0"/>
              </a:rPr>
              <a:t>SS</a:t>
            </a:r>
            <a:r>
              <a:rPr lang="en-US" baseline="0" dirty="0"/>
              <a:t> stand for year, month, day of month, hour, minute, and second, respectively.</a:t>
            </a:r>
          </a:p>
          <a:p>
            <a:pPr lvl="1"/>
            <a:r>
              <a:rPr lang="en-US" dirty="0"/>
              <a:t>You have used the </a:t>
            </a:r>
            <a:r>
              <a:rPr lang="en-US" dirty="0">
                <a:latin typeface="Courier New" panose="02070309020205020404" pitchFamily="49" charset="0"/>
              </a:rPr>
              <a:t>DATE</a:t>
            </a:r>
            <a:r>
              <a:rPr lang="en-US" dirty="0"/>
              <a:t> data type previously in this course.</a:t>
            </a:r>
          </a:p>
          <a:p>
            <a:pPr lvl="1"/>
            <a:r>
              <a:rPr lang="en-US" baseline="0" dirty="0"/>
              <a:t>The</a:t>
            </a:r>
            <a:r>
              <a:rPr lang="en-US" dirty="0"/>
              <a:t> </a:t>
            </a:r>
            <a:r>
              <a:rPr lang="en-US" dirty="0">
                <a:latin typeface="Courier New" panose="02070309020205020404" pitchFamily="49" charset="0"/>
              </a:rPr>
              <a:t>TIME</a:t>
            </a:r>
            <a:r>
              <a:rPr lang="en-US" dirty="0"/>
              <a:t> data type can express time of day or elapsed time. </a:t>
            </a:r>
          </a:p>
          <a:p>
            <a:pPr lvl="1"/>
            <a:r>
              <a:rPr lang="en-US" baseline="0" dirty="0"/>
              <a:t>The</a:t>
            </a:r>
            <a:r>
              <a:rPr lang="en-US" dirty="0"/>
              <a:t> </a:t>
            </a:r>
            <a:r>
              <a:rPr lang="en-US" dirty="0">
                <a:latin typeface="Courier New" panose="02070309020205020404" pitchFamily="49" charset="0"/>
              </a:rPr>
              <a:t>DATETIME</a:t>
            </a:r>
            <a:r>
              <a:rPr lang="en-US" dirty="0"/>
              <a:t> data type is a combination of date and time.</a:t>
            </a:r>
          </a:p>
          <a:p>
            <a:pPr lvl="1"/>
            <a:r>
              <a:rPr lang="en-US" baseline="0" dirty="0"/>
              <a:t>The</a:t>
            </a:r>
            <a:r>
              <a:rPr lang="en-US" dirty="0"/>
              <a:t> </a:t>
            </a:r>
            <a:r>
              <a:rPr lang="en-US" dirty="0">
                <a:latin typeface="Courier New" panose="02070309020205020404" pitchFamily="49" charset="0"/>
              </a:rPr>
              <a:t>TIME</a:t>
            </a:r>
            <a:r>
              <a:rPr lang="en-US" dirty="0"/>
              <a:t> and </a:t>
            </a:r>
            <a:r>
              <a:rPr lang="en-US" dirty="0">
                <a:latin typeface="Courier New" panose="02070309020205020404" pitchFamily="49" charset="0"/>
              </a:rPr>
              <a:t>DATETIME</a:t>
            </a:r>
            <a:r>
              <a:rPr lang="en-US" dirty="0"/>
              <a:t> data types can include fractional seconds up to 6 decimal places.</a:t>
            </a:r>
          </a:p>
          <a:p>
            <a:pPr lvl="1"/>
            <a:r>
              <a:rPr lang="en-US" baseline="0" dirty="0"/>
              <a:t>Other</a:t>
            </a:r>
            <a:r>
              <a:rPr lang="en-US" dirty="0"/>
              <a:t> date and time data types and the use of fractional seconds are covered in the course on MySQL Essentials.</a:t>
            </a:r>
            <a:endParaRPr lang="en-US" baseline="0" dirty="0"/>
          </a:p>
          <a:p>
            <a:pPr lvl="1"/>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3409619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The</a:t>
            </a:r>
            <a:r>
              <a:rPr lang="en-US" baseline="0" dirty="0"/>
              <a:t> </a:t>
            </a:r>
            <a:r>
              <a:rPr lang="en-US" baseline="0" dirty="0">
                <a:latin typeface="Courier New" panose="02070309020205020404" pitchFamily="49" charset="0"/>
              </a:rPr>
              <a:t>CHAR</a:t>
            </a:r>
            <a:r>
              <a:rPr lang="en-US" baseline="0" dirty="0"/>
              <a:t> data type is efficient for storage when the character string column always has the same number of characters, such as for a 2 character state or region abbreviation or a 3 character country abbreviation. The </a:t>
            </a:r>
            <a:r>
              <a:rPr lang="en-US" baseline="0" dirty="0">
                <a:latin typeface="Courier New" panose="02070309020205020404" pitchFamily="49" charset="0"/>
              </a:rPr>
              <a:t>VARCHAR</a:t>
            </a:r>
            <a:r>
              <a:rPr lang="en-US" baseline="0" dirty="0"/>
              <a:t> data type is common for character strings that are variable in length, such as names of people or places. For </a:t>
            </a:r>
            <a:r>
              <a:rPr lang="en-US" baseline="0" dirty="0">
                <a:latin typeface="Courier New" panose="02070309020205020404" pitchFamily="49" charset="0"/>
              </a:rPr>
              <a:t>CHAR</a:t>
            </a:r>
            <a:r>
              <a:rPr lang="en-US" baseline="0" dirty="0"/>
              <a:t>, length can be up to 255, while for </a:t>
            </a:r>
            <a:r>
              <a:rPr lang="en-US" baseline="0" dirty="0">
                <a:latin typeface="Courier New" panose="02070309020205020404" pitchFamily="49" charset="0"/>
              </a:rPr>
              <a:t>VARCHAR</a:t>
            </a:r>
            <a:r>
              <a:rPr lang="en-US" baseline="0" dirty="0"/>
              <a:t>, length can be up to 65,535, but cannot cause the size of the row, including all columns, to exceed 65,535 bytes. For extremely long character strings, the </a:t>
            </a:r>
            <a:r>
              <a:rPr lang="en-US" baseline="0" dirty="0">
                <a:latin typeface="Courier New" panose="02070309020205020404" pitchFamily="49" charset="0"/>
              </a:rPr>
              <a:t>TEXT</a:t>
            </a:r>
            <a:r>
              <a:rPr lang="en-US" baseline="0" dirty="0"/>
              <a:t> type can hold a variable amount of data. A </a:t>
            </a:r>
            <a:r>
              <a:rPr lang="en-US" baseline="0" dirty="0">
                <a:latin typeface="Courier New" panose="02070309020205020404" pitchFamily="49" charset="0"/>
              </a:rPr>
              <a:t>BLOB</a:t>
            </a:r>
            <a:r>
              <a:rPr lang="en-US" baseline="0" dirty="0"/>
              <a:t> (binary large object) is binary data stored as a single value in a database.</a:t>
            </a:r>
          </a:p>
          <a:p>
            <a:pPr lvl="1"/>
            <a:r>
              <a:rPr lang="en-US" baseline="0" dirty="0"/>
              <a:t>The course on MySQL Essentials provides more coverage of the </a:t>
            </a:r>
            <a:r>
              <a:rPr lang="en-US" baseline="0" dirty="0">
                <a:latin typeface="Courier New" panose="02070309020205020404" pitchFamily="49" charset="0"/>
              </a:rPr>
              <a:t>TEXT</a:t>
            </a:r>
            <a:r>
              <a:rPr lang="en-US" baseline="0" dirty="0"/>
              <a:t> and </a:t>
            </a:r>
            <a:r>
              <a:rPr lang="en-US" baseline="0" dirty="0">
                <a:latin typeface="Courier New" panose="02070309020205020404" pitchFamily="49" charset="0"/>
              </a:rPr>
              <a:t>BLOB</a:t>
            </a:r>
            <a:r>
              <a:rPr lang="en-US" baseline="0" dirty="0"/>
              <a:t> data types, along with </a:t>
            </a:r>
            <a:r>
              <a:rPr lang="en-US" baseline="0" dirty="0">
                <a:latin typeface="Courier New" panose="02070309020205020404" pitchFamily="49" charset="0"/>
              </a:rPr>
              <a:t>BINARY</a:t>
            </a:r>
            <a:r>
              <a:rPr lang="en-US" baseline="0" dirty="0"/>
              <a:t>, </a:t>
            </a:r>
            <a:r>
              <a:rPr lang="en-US" baseline="0" dirty="0">
                <a:latin typeface="Courier New" panose="02070309020205020404" pitchFamily="49" charset="0"/>
              </a:rPr>
              <a:t>VARBINARY</a:t>
            </a:r>
            <a:r>
              <a:rPr lang="en-US" baseline="0" dirty="0"/>
              <a:t>, </a:t>
            </a:r>
            <a:r>
              <a:rPr lang="en-US" baseline="0" dirty="0">
                <a:latin typeface="Courier New" panose="02070309020205020404" pitchFamily="49" charset="0"/>
              </a:rPr>
              <a:t>ENUM</a:t>
            </a:r>
            <a:r>
              <a:rPr lang="en-US" baseline="0" dirty="0"/>
              <a:t>, and </a:t>
            </a:r>
            <a:r>
              <a:rPr lang="en-US" baseline="0" dirty="0">
                <a:latin typeface="Courier New" panose="02070309020205020404" pitchFamily="49" charset="0"/>
              </a:rPr>
              <a:t>SET</a:t>
            </a:r>
            <a:r>
              <a:rPr lang="en-US" baseline="0" dirty="0"/>
              <a:t> data types.</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428434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2"/>
          <p:cNvSpPr>
            <a:spLocks noGrp="1" noRot="1" noChangeAspect="1" noChangeArrowheads="1" noTextEdit="1"/>
          </p:cNvSpPr>
          <p:nvPr>
            <p:ph type="sldImg"/>
          </p:nvPr>
        </p:nvSpPr>
        <p:spPr>
          <a:xfrm>
            <a:off x="457200" y="457200"/>
            <a:ext cx="6858000" cy="3859213"/>
          </a:xfrm>
          <a:ln/>
        </p:spPr>
      </p:sp>
      <p:sp>
        <p:nvSpPr>
          <p:cNvPr id="32771" name="Rectangle 1033"/>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358864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marL="152373" marR="0" lvl="1" indent="0" algn="l" defTabSz="609493" rtl="0" eaLnBrk="0" fontAlgn="base" latinLnBrk="0" hangingPunct="0">
              <a:lnSpc>
                <a:spcPct val="100000"/>
              </a:lnSpc>
              <a:spcBef>
                <a:spcPts val="533"/>
              </a:spcBef>
              <a:spcAft>
                <a:spcPct val="0"/>
              </a:spcAft>
              <a:buClrTx/>
              <a:buSzPct val="100000"/>
              <a:buFont typeface="Arial" charset="0"/>
              <a:buNone/>
              <a:tabLst/>
              <a:defRPr/>
            </a:pPr>
            <a:r>
              <a:rPr lang="en-US" dirty="0"/>
              <a:t>A</a:t>
            </a:r>
            <a:r>
              <a:rPr lang="en-US" baseline="0" dirty="0"/>
              <a:t> constraint is a condition that data must meet when being added to or removed from a table. For example, a unique constraint requires all values in an index to be distinct. If you try to add a new row with a value in the index that matches a value in an existing row, an error occurs. Primary keys, unique keys, and foreign keys are indexes that have specific combinations of constraints. The sections in this lesson titled "Primary Keys", "Unique Key Constraints", and "Foreign Key Constraints" describe the constraints specific to these indexes and how you can include these types of indexes in a table.</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2363865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GB" altLang="en-US" dirty="0"/>
              <a:t>By default, when MySQL attempts to locate a record, it scans the entire table until a match is found (full table scan). This can really slow down large queries.</a:t>
            </a:r>
          </a:p>
          <a:p>
            <a:pPr lvl="1"/>
            <a:r>
              <a:rPr lang="en-GB" altLang="en-US" dirty="0"/>
              <a:t>An index helps MySQL find specific column values quickly. The index entries act as pointers to the rows that match these criteria so they can be accessed without a full table scan.</a:t>
            </a:r>
          </a:p>
          <a:p>
            <a:pPr lvl="1"/>
            <a:r>
              <a:rPr lang="en-GB" altLang="en-US" dirty="0"/>
              <a:t>You can assign indexes when you create a table, or at any time afterwards. </a:t>
            </a:r>
            <a:r>
              <a:rPr lang="en-US" altLang="en-US" dirty="0"/>
              <a:t>You can create indexes on single columns or multiple columns (composite indexes). For example, you can use the phone number for an individual in a phone book as a single column index, or you can use the last name and first name to create a composite index.</a:t>
            </a:r>
          </a:p>
          <a:p>
            <a:pPr lvl="1"/>
            <a:r>
              <a:rPr lang="en-GB" altLang="en-US" dirty="0"/>
              <a:t>You can index any table column, but do not overdo it. Indexes take up space.</a:t>
            </a:r>
            <a:r>
              <a:rPr lang="en-GB" altLang="en-US" baseline="0" dirty="0"/>
              <a:t> </a:t>
            </a:r>
            <a:r>
              <a:rPr lang="en-GB" altLang="en-US" dirty="0"/>
              <a:t>Too many indexes can slow performance because indexes</a:t>
            </a:r>
            <a:r>
              <a:rPr lang="en-GB" altLang="en-US" baseline="0" dirty="0"/>
              <a:t> </a:t>
            </a:r>
            <a:r>
              <a:rPr lang="en-GB" altLang="en-US" dirty="0"/>
              <a:t>are</a:t>
            </a:r>
            <a:r>
              <a:rPr lang="en-GB" altLang="en-US" baseline="0" dirty="0"/>
              <a:t> updated whenever you add or delete rows or modify data in indexed columns</a:t>
            </a:r>
            <a:r>
              <a:rPr lang="en-GB" altLang="en-US" dirty="0"/>
              <a:t>. Avoid indexing fields </a:t>
            </a:r>
            <a:r>
              <a:rPr lang="en-US" altLang="en-US" dirty="0"/>
              <a:t>that change regularly.</a:t>
            </a:r>
            <a:r>
              <a:rPr lang="en-US" altLang="en-US" baseline="0" dirty="0"/>
              <a:t> Selecting columns for indexing is covered in the MySQL Database Administrators course.</a:t>
            </a:r>
            <a:endParaRPr lang="en-GB" altLang="en-US" dirty="0"/>
          </a:p>
          <a:p>
            <a:pPr lvl="1"/>
            <a:r>
              <a:rPr lang="en-GB" altLang="en-US" b="1" dirty="0"/>
              <a:t>Note: </a:t>
            </a:r>
            <a:r>
              <a:rPr lang="en-GB" altLang="en-US" dirty="0"/>
              <a:t>A B-tree</a:t>
            </a:r>
            <a:r>
              <a:rPr lang="en-GB" altLang="en-US" baseline="0" dirty="0"/>
              <a:t> is a type of data structure used by DBMSs to store indexes. The data is kept sorted at all times, which makes for fast lookup of exact matches or comparisons of values.</a:t>
            </a:r>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2502718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a:xfrm>
            <a:off x="457200" y="4617720"/>
            <a:ext cx="6858000" cy="6820192"/>
          </a:xfrm>
        </p:spPr>
        <p:txBody>
          <a:bodyPr/>
          <a:lstStyle/>
          <a:p>
            <a:pPr lvl="1"/>
            <a:r>
              <a:rPr lang="en-US" dirty="0"/>
              <a:t>The primary key is the identifying</a:t>
            </a:r>
            <a:r>
              <a:rPr lang="en-US" baseline="0" dirty="0"/>
              <a:t> key for the table. Each row in the table must have a unique value for the primary key and it cannot be NULL. The primary key can be a composite key, which is covered elsewhere in this lesson. The </a:t>
            </a:r>
            <a:r>
              <a:rPr lang="en-US" baseline="0" dirty="0" err="1"/>
              <a:t>InnoDB</a:t>
            </a:r>
            <a:r>
              <a:rPr lang="en-US" baseline="0" dirty="0"/>
              <a:t> engine stores tables sorted by the primary key.</a:t>
            </a:r>
            <a:endParaRPr lang="en-US" dirty="0"/>
          </a:p>
          <a:p>
            <a:pPr lvl="1"/>
            <a:r>
              <a:rPr lang="en-US" dirty="0"/>
              <a:t>The</a:t>
            </a:r>
            <a:r>
              <a:rPr lang="en-US" baseline="0" dirty="0"/>
              <a:t> example in this slide uses the </a:t>
            </a:r>
            <a:r>
              <a:rPr lang="en-US" baseline="0" dirty="0">
                <a:latin typeface="Courier New" panose="02070309020205020404" pitchFamily="49" charset="0"/>
              </a:rPr>
              <a:t>PRIMARY KEY</a:t>
            </a:r>
            <a:r>
              <a:rPr lang="en-US" baseline="0" dirty="0"/>
              <a:t> clause at the end of the statement. Another option is to use the </a:t>
            </a:r>
            <a:r>
              <a:rPr lang="en-US" baseline="0" dirty="0">
                <a:latin typeface="Courier New" panose="02070309020205020404" pitchFamily="49" charset="0"/>
              </a:rPr>
              <a:t>PRIMARY KEY</a:t>
            </a:r>
            <a:r>
              <a:rPr lang="en-US" baseline="0" dirty="0"/>
              <a:t> attribute in the column definition for </a:t>
            </a:r>
            <a:r>
              <a:rPr lang="en-US" baseline="0" dirty="0">
                <a:latin typeface="Courier New" panose="02070309020205020404" pitchFamily="49" charset="0"/>
              </a:rPr>
              <a:t>ID</a:t>
            </a:r>
            <a:r>
              <a:rPr lang="en-US" baseline="0" dirty="0"/>
              <a:t>, as shown in this example:</a:t>
            </a:r>
          </a:p>
          <a:p>
            <a:pPr lvl="4"/>
            <a:r>
              <a:rPr lang="en-US" baseline="0" dirty="0"/>
              <a:t>CREATE TABLE employees2</a:t>
            </a:r>
          </a:p>
          <a:p>
            <a:pPr lvl="4"/>
            <a:r>
              <a:rPr lang="en-US" baseline="0" dirty="0"/>
              <a:t>          (</a:t>
            </a:r>
            <a:r>
              <a:rPr lang="en-US" baseline="0" dirty="0" err="1"/>
              <a:t>employee_id</a:t>
            </a:r>
            <a:r>
              <a:rPr lang="en-US" baseline="0" dirty="0"/>
              <a:t>    INTEGER </a:t>
            </a:r>
            <a:r>
              <a:rPr lang="en-US" b="1" baseline="0" dirty="0"/>
              <a:t>PRIMARY KEY</a:t>
            </a:r>
            <a:r>
              <a:rPr lang="en-US" baseline="0" dirty="0"/>
              <a:t>, </a:t>
            </a:r>
          </a:p>
          <a:p>
            <a:pPr lvl="4"/>
            <a:r>
              <a:rPr lang="en-US" baseline="0" dirty="0"/>
              <a:t>           </a:t>
            </a:r>
            <a:r>
              <a:rPr lang="en-US" baseline="0" dirty="0" err="1"/>
              <a:t>first_name</a:t>
            </a:r>
            <a:r>
              <a:rPr lang="en-US" baseline="0" dirty="0"/>
              <a:t>     VARCHAR(20),</a:t>
            </a:r>
          </a:p>
          <a:p>
            <a:pPr lvl="4"/>
            <a:r>
              <a:rPr lang="en-US" baseline="0" dirty="0"/>
              <a:t>           </a:t>
            </a:r>
            <a:r>
              <a:rPr lang="en-US" baseline="0" dirty="0" err="1"/>
              <a:t>last_name</a:t>
            </a:r>
            <a:r>
              <a:rPr lang="en-US" baseline="0" dirty="0"/>
              <a:t>      VARCHAR(25),</a:t>
            </a:r>
          </a:p>
          <a:p>
            <a:pPr lvl="4"/>
            <a:r>
              <a:rPr lang="en-US" baseline="0" dirty="0"/>
              <a:t>           email          VARCHAR(25),</a:t>
            </a:r>
          </a:p>
          <a:p>
            <a:pPr lvl="4"/>
            <a:r>
              <a:rPr lang="en-US" baseline="0" dirty="0"/>
              <a:t>           </a:t>
            </a:r>
            <a:r>
              <a:rPr lang="en-US" baseline="0" dirty="0" err="1"/>
              <a:t>phone_number</a:t>
            </a:r>
            <a:r>
              <a:rPr lang="en-US" baseline="0" dirty="0"/>
              <a:t>   VARCHAR(20), </a:t>
            </a:r>
          </a:p>
          <a:p>
            <a:pPr lvl="4"/>
            <a:r>
              <a:rPr lang="en-US" baseline="0" dirty="0"/>
              <a:t>           </a:t>
            </a:r>
            <a:r>
              <a:rPr lang="en-US" baseline="0" dirty="0" err="1"/>
              <a:t>hire_date</a:t>
            </a:r>
            <a:r>
              <a:rPr lang="en-US" baseline="0" dirty="0"/>
              <a:t>      DATE,</a:t>
            </a:r>
          </a:p>
          <a:p>
            <a:pPr lvl="4"/>
            <a:r>
              <a:rPr lang="en-US" baseline="0" dirty="0"/>
              <a:t>           </a:t>
            </a:r>
            <a:r>
              <a:rPr lang="en-US" baseline="0" dirty="0" err="1"/>
              <a:t>job_id</a:t>
            </a:r>
            <a:r>
              <a:rPr lang="en-US" baseline="0" dirty="0"/>
              <a:t>         VARCHAR(10),</a:t>
            </a:r>
          </a:p>
          <a:p>
            <a:pPr lvl="4"/>
            <a:r>
              <a:rPr lang="en-US" baseline="0" dirty="0"/>
              <a:t>           salary         DECIMAL(8,2), </a:t>
            </a:r>
          </a:p>
          <a:p>
            <a:pPr lvl="4"/>
            <a:r>
              <a:rPr lang="en-US" baseline="0" dirty="0"/>
              <a:t>           </a:t>
            </a:r>
            <a:r>
              <a:rPr lang="en-US" baseline="0" dirty="0" err="1"/>
              <a:t>commission_pct</a:t>
            </a:r>
            <a:r>
              <a:rPr lang="en-US" baseline="0" dirty="0"/>
              <a:t> DECIMAL(2,2),</a:t>
            </a:r>
          </a:p>
          <a:p>
            <a:pPr lvl="4"/>
            <a:r>
              <a:rPr lang="en-US" baseline="0" dirty="0"/>
              <a:t>           </a:t>
            </a:r>
            <a:r>
              <a:rPr lang="en-US" baseline="0" dirty="0" err="1"/>
              <a:t>manager_id</a:t>
            </a:r>
            <a:r>
              <a:rPr lang="en-US" baseline="0" dirty="0"/>
              <a:t>     INTEGER,</a:t>
            </a:r>
          </a:p>
          <a:p>
            <a:pPr lvl="4"/>
            <a:r>
              <a:rPr lang="en-US" baseline="0" dirty="0"/>
              <a:t>           </a:t>
            </a:r>
            <a:r>
              <a:rPr lang="en-US" baseline="0" dirty="0" err="1"/>
              <a:t>department_id</a:t>
            </a:r>
            <a:r>
              <a:rPr lang="en-US" baseline="0" dirty="0"/>
              <a:t>  INTEGER);</a:t>
            </a:r>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2071005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a:xfrm>
            <a:off x="457200" y="4617720"/>
            <a:ext cx="6858000" cy="6820192"/>
          </a:xfrm>
        </p:spPr>
        <p:txBody>
          <a:bodyPr/>
          <a:lstStyle/>
          <a:p>
            <a:pPr marL="152373" marR="0" lvl="1" indent="0" algn="l" defTabSz="609493" rtl="0" eaLnBrk="0" fontAlgn="base" latinLnBrk="0" hangingPunct="0">
              <a:lnSpc>
                <a:spcPct val="100000"/>
              </a:lnSpc>
              <a:spcBef>
                <a:spcPts val="533"/>
              </a:spcBef>
              <a:spcAft>
                <a:spcPct val="0"/>
              </a:spcAft>
              <a:buClrTx/>
              <a:buSzPct val="100000"/>
              <a:buFont typeface="Times New Roman" pitchFamily="18" charset="0"/>
              <a:buNone/>
              <a:tabLst/>
              <a:defRPr/>
            </a:pPr>
            <a:r>
              <a:rPr lang="en-US" baseline="0" dirty="0"/>
              <a:t>The unique key constraint requires that all values in the column are different. Primary keys are unique keys that have the additional constraint that null values are not allowed and only one primary key is allowed per table. You can specify unique keys that do not have the additional constraints of primary keys. In the example in this slide, each employee's email must be unique. </a:t>
            </a:r>
            <a:r>
              <a:rPr lang="en-US" dirty="0"/>
              <a:t>The</a:t>
            </a:r>
            <a:r>
              <a:rPr lang="en-US" baseline="0" dirty="0"/>
              <a:t> example in this slide uses </a:t>
            </a:r>
            <a:r>
              <a:rPr lang="en-US" baseline="0" dirty="0">
                <a:latin typeface="Courier New" panose="02070309020205020404" pitchFamily="49" charset="0"/>
              </a:rPr>
              <a:t>UNIQUE KEY</a:t>
            </a:r>
            <a:r>
              <a:rPr lang="en-US" baseline="0" dirty="0"/>
              <a:t> clauses at the end of the statement. Another option is to use </a:t>
            </a:r>
            <a:r>
              <a:rPr lang="en-US" baseline="0" dirty="0">
                <a:latin typeface="Courier New" panose="02070309020205020404" pitchFamily="49" charset="0"/>
              </a:rPr>
              <a:t>UNIQUE KEY</a:t>
            </a:r>
            <a:r>
              <a:rPr lang="en-US" baseline="0" dirty="0"/>
              <a:t> attributes in the column definitions, as shown in this example:</a:t>
            </a:r>
          </a:p>
          <a:p>
            <a:pPr lvl="4"/>
            <a:r>
              <a:rPr lang="en-US" dirty="0"/>
              <a:t>CREATE TABLE employees3</a:t>
            </a:r>
          </a:p>
          <a:p>
            <a:pPr lvl="4"/>
            <a:r>
              <a:rPr lang="en-US" dirty="0"/>
              <a:t>          (</a:t>
            </a:r>
            <a:r>
              <a:rPr lang="en-US" dirty="0" err="1"/>
              <a:t>employee_id</a:t>
            </a:r>
            <a:r>
              <a:rPr lang="en-US" dirty="0"/>
              <a:t>    INTEGER PRIMARY</a:t>
            </a:r>
            <a:r>
              <a:rPr lang="en-US" baseline="0" dirty="0"/>
              <a:t> KEY</a:t>
            </a:r>
            <a:r>
              <a:rPr lang="en-US" dirty="0"/>
              <a:t>, </a:t>
            </a:r>
          </a:p>
          <a:p>
            <a:pPr lvl="4"/>
            <a:r>
              <a:rPr lang="en-US" dirty="0"/>
              <a:t>           </a:t>
            </a:r>
            <a:r>
              <a:rPr lang="en-US" dirty="0" err="1"/>
              <a:t>first_name</a:t>
            </a:r>
            <a:r>
              <a:rPr lang="en-US" dirty="0"/>
              <a:t>     VARCHAR(20),</a:t>
            </a:r>
          </a:p>
          <a:p>
            <a:pPr lvl="4"/>
            <a:r>
              <a:rPr lang="en-US" dirty="0"/>
              <a:t>           </a:t>
            </a:r>
            <a:r>
              <a:rPr lang="en-US" dirty="0" err="1"/>
              <a:t>last_name</a:t>
            </a:r>
            <a:r>
              <a:rPr lang="en-US" dirty="0"/>
              <a:t>      VARCHAR(25),</a:t>
            </a:r>
          </a:p>
          <a:p>
            <a:pPr lvl="4"/>
            <a:r>
              <a:rPr lang="en-US" dirty="0"/>
              <a:t>           email          VARCHAR(25) </a:t>
            </a:r>
            <a:r>
              <a:rPr lang="en-US" b="1" dirty="0"/>
              <a:t>UNIQUE KEY</a:t>
            </a:r>
            <a:r>
              <a:rPr lang="en-US" dirty="0"/>
              <a:t>,</a:t>
            </a:r>
          </a:p>
          <a:p>
            <a:pPr lvl="4"/>
            <a:r>
              <a:rPr lang="en-US" dirty="0"/>
              <a:t>           </a:t>
            </a:r>
            <a:r>
              <a:rPr lang="en-US" dirty="0" err="1"/>
              <a:t>phone_number</a:t>
            </a:r>
            <a:r>
              <a:rPr lang="en-US" dirty="0"/>
              <a:t>   VARCHAR(20), </a:t>
            </a:r>
          </a:p>
          <a:p>
            <a:pPr lvl="4"/>
            <a:r>
              <a:rPr lang="en-US" dirty="0"/>
              <a:t>           </a:t>
            </a:r>
            <a:r>
              <a:rPr lang="en-US" dirty="0" err="1"/>
              <a:t>hire_date</a:t>
            </a:r>
            <a:r>
              <a:rPr lang="en-US" dirty="0"/>
              <a:t>      DATE,</a:t>
            </a:r>
          </a:p>
          <a:p>
            <a:pPr lvl="4"/>
            <a:r>
              <a:rPr lang="en-US" dirty="0"/>
              <a:t>           </a:t>
            </a:r>
            <a:r>
              <a:rPr lang="en-US" dirty="0" err="1"/>
              <a:t>job_id</a:t>
            </a:r>
            <a:r>
              <a:rPr lang="en-US" dirty="0"/>
              <a:t>         VARCHAR(10),</a:t>
            </a:r>
          </a:p>
          <a:p>
            <a:pPr lvl="4"/>
            <a:r>
              <a:rPr lang="en-US" dirty="0"/>
              <a:t>           salary         DECIMAL(8,2), </a:t>
            </a:r>
          </a:p>
          <a:p>
            <a:pPr lvl="4"/>
            <a:r>
              <a:rPr lang="en-US" dirty="0"/>
              <a:t>           </a:t>
            </a:r>
            <a:r>
              <a:rPr lang="en-US" dirty="0" err="1"/>
              <a:t>commission_pct</a:t>
            </a:r>
            <a:r>
              <a:rPr lang="en-US" dirty="0"/>
              <a:t> DECIMAL(2,2),</a:t>
            </a:r>
          </a:p>
          <a:p>
            <a:pPr lvl="4"/>
            <a:r>
              <a:rPr lang="en-US" dirty="0"/>
              <a:t>           </a:t>
            </a:r>
            <a:r>
              <a:rPr lang="en-US" dirty="0" err="1"/>
              <a:t>manager_id</a:t>
            </a:r>
            <a:r>
              <a:rPr lang="en-US" dirty="0"/>
              <a:t>     INTEGER,</a:t>
            </a:r>
          </a:p>
          <a:p>
            <a:pPr lvl="4"/>
            <a:r>
              <a:rPr lang="en-US" dirty="0"/>
              <a:t>           </a:t>
            </a:r>
            <a:r>
              <a:rPr lang="en-US" dirty="0" err="1"/>
              <a:t>department_id</a:t>
            </a:r>
            <a:r>
              <a:rPr lang="en-US" dirty="0"/>
              <a:t>  INTEGER);</a:t>
            </a:r>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915553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normAutofit/>
          </a:bodyPr>
          <a:lstStyle/>
          <a:p>
            <a:pPr lvl="1"/>
            <a:r>
              <a:rPr lang="en-US" altLang="en-US" dirty="0"/>
              <a:t>In Unit 3, you learn how to create and manage database objects using data definition language (DDL) statements. You will also learn how to manage data in the tables using data manipulation language (DML) statements.</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2502016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marL="152373" marR="0" lvl="1" indent="0" algn="l" defTabSz="609493" rtl="0" eaLnBrk="0" fontAlgn="base" latinLnBrk="0" hangingPunct="0">
              <a:lnSpc>
                <a:spcPct val="100000"/>
              </a:lnSpc>
              <a:spcBef>
                <a:spcPts val="533"/>
              </a:spcBef>
              <a:spcAft>
                <a:spcPct val="0"/>
              </a:spcAft>
              <a:buClrTx/>
              <a:buSzPct val="100000"/>
              <a:buFont typeface="Times New Roman" pitchFamily="18" charset="0"/>
              <a:buNone/>
              <a:tabLst/>
              <a:defRPr/>
            </a:pPr>
            <a:r>
              <a:rPr lang="en-US" dirty="0"/>
              <a:t>When you add a record to a</a:t>
            </a:r>
            <a:r>
              <a:rPr lang="en-US" baseline="0" dirty="0"/>
              <a:t> table with a foreign key constraint, MySQL checks whether the value being added for the foreign key column has a matching value in the column referenced in the parent table and rejects the operation if no match is found.</a:t>
            </a:r>
            <a:r>
              <a:rPr lang="en-US" dirty="0"/>
              <a:t> When</a:t>
            </a:r>
            <a:r>
              <a:rPr lang="en-US" baseline="0" dirty="0"/>
              <a:t> you delete or update a record in a parent table, MySQL checks whether the value in the primary key column has any matching values in the foreign key column of the child table. Depending on how the foreign key is defined, the operation might be rejected, or the row might be deleted, updated, or set to a specified value. The actions are described in the section of this lesson titled "</a:t>
            </a:r>
            <a:r>
              <a:rPr lang="en-US" altLang="en-US" dirty="0">
                <a:latin typeface="Courier New" pitchFamily="49" charset="0"/>
              </a:rPr>
              <a:t>FOREIGN</a:t>
            </a:r>
            <a:r>
              <a:rPr lang="en-US" altLang="en-US" dirty="0"/>
              <a:t> </a:t>
            </a:r>
            <a:r>
              <a:rPr lang="en-US" altLang="en-US" dirty="0">
                <a:latin typeface="Courier New" pitchFamily="49" charset="0"/>
              </a:rPr>
              <a:t>KEY</a:t>
            </a:r>
            <a:r>
              <a:rPr lang="en-US" altLang="en-US" dirty="0"/>
              <a:t> Constraint: Referential Actions.</a:t>
            </a:r>
            <a:r>
              <a:rPr lang="en-US" altLang="en-US" baseline="0" dirty="0"/>
              <a:t>"</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349824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Rot="1" noChangeAspect="1" noChangeArrowheads="1" noTextEdit="1"/>
          </p:cNvSpPr>
          <p:nvPr>
            <p:ph type="sldImg"/>
          </p:nvPr>
        </p:nvSpPr>
        <p:spPr>
          <a:xfrm>
            <a:off x="457200" y="457200"/>
            <a:ext cx="6858000" cy="3859213"/>
          </a:xfrm>
          <a:ln/>
        </p:spPr>
      </p:sp>
      <p:sp>
        <p:nvSpPr>
          <p:cNvPr id="51203"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foreign key (or referential integrity) constraint designates</a:t>
            </a:r>
            <a:r>
              <a:rPr lang="en-US" altLang="en-US" dirty="0"/>
              <a:t> a column or a combination of columns as a foreign key, and establishes a relationship with a primary key or a unique key in the same table or a different table. </a:t>
            </a:r>
          </a:p>
          <a:p>
            <a:pPr lvl="1" eaLnBrk="1" hangingPunct="1"/>
            <a:r>
              <a:rPr lang="en-US" altLang="en-US" dirty="0"/>
              <a:t>In the example in the slide, </a:t>
            </a:r>
            <a:r>
              <a:rPr lang="en-US" altLang="en-US" dirty="0" err="1">
                <a:latin typeface="Courier New" pitchFamily="49" charset="0"/>
              </a:rPr>
              <a:t>department_id</a:t>
            </a:r>
            <a:r>
              <a:rPr lang="en-US" altLang="en-US" dirty="0"/>
              <a:t> has been defined as the foreign key in the </a:t>
            </a:r>
            <a:r>
              <a:rPr lang="en-US" altLang="en-US" dirty="0">
                <a:latin typeface="Courier New" pitchFamily="49" charset="0"/>
              </a:rPr>
              <a:t>employees</a:t>
            </a:r>
            <a:r>
              <a:rPr lang="en-US" altLang="en-US" dirty="0"/>
              <a:t> table (child table); it references the </a:t>
            </a:r>
            <a:r>
              <a:rPr lang="en-US" altLang="en-US" dirty="0" err="1">
                <a:latin typeface="Courier New" pitchFamily="49" charset="0"/>
              </a:rPr>
              <a:t>department_id</a:t>
            </a:r>
            <a:r>
              <a:rPr lang="en-US" altLang="en-US" dirty="0"/>
              <a:t> column of the </a:t>
            </a:r>
            <a:r>
              <a:rPr lang="en-US" altLang="en-US" dirty="0">
                <a:latin typeface="Courier New" pitchFamily="49" charset="0"/>
              </a:rPr>
              <a:t>departments</a:t>
            </a:r>
            <a:r>
              <a:rPr lang="en-US" altLang="en-US" dirty="0"/>
              <a:t> table (the parent table). If you try to insert a row into the employees table or change</a:t>
            </a:r>
            <a:r>
              <a:rPr lang="en-US" altLang="en-US" baseline="0" dirty="0"/>
              <a:t> the </a:t>
            </a:r>
            <a:r>
              <a:rPr lang="en-US" altLang="en-US" baseline="0" dirty="0" err="1"/>
              <a:t>department_id</a:t>
            </a:r>
            <a:r>
              <a:rPr lang="en-US" altLang="en-US" baseline="0" dirty="0"/>
              <a:t> of a row in the employees table</a:t>
            </a:r>
            <a:r>
              <a:rPr lang="en-US" altLang="en-US" dirty="0"/>
              <a:t>, the value</a:t>
            </a:r>
            <a:r>
              <a:rPr lang="en-US" altLang="en-US" baseline="0" dirty="0"/>
              <a:t> provided for </a:t>
            </a:r>
            <a:r>
              <a:rPr lang="en-US" altLang="en-US" baseline="0" dirty="0" err="1"/>
              <a:t>department_id</a:t>
            </a:r>
            <a:r>
              <a:rPr lang="en-US" altLang="en-US" baseline="0" dirty="0"/>
              <a:t> must already be a primary key in the departments table. If you try to delete a row from the departments table or try to change the value for a </a:t>
            </a:r>
            <a:r>
              <a:rPr lang="en-US" altLang="en-US" baseline="0" dirty="0" err="1"/>
              <a:t>department_id</a:t>
            </a:r>
            <a:r>
              <a:rPr lang="en-US" altLang="en-US" baseline="0" dirty="0"/>
              <a:t> in the departments table it will first check whether there is a row in the employees table with that foreign key and take the action defined for the foreign key, described later in this lesson.</a:t>
            </a:r>
            <a:endParaRPr lang="en-US" altLang="en-US" dirty="0"/>
          </a:p>
          <a:p>
            <a:pPr lvl="1" eaLnBrk="1" hangingPunct="1"/>
            <a:r>
              <a:rPr lang="en-US" altLang="en-US" b="1" dirty="0"/>
              <a:t>Guidelines</a:t>
            </a:r>
          </a:p>
          <a:p>
            <a:pPr lvl="2" eaLnBrk="1" hangingPunct="1"/>
            <a:r>
              <a:rPr lang="en-US" altLang="en-US" dirty="0"/>
              <a:t>A foreign key value must match an existing value in the parent table or be </a:t>
            </a:r>
            <a:r>
              <a:rPr lang="en-US" altLang="en-US" dirty="0">
                <a:latin typeface="Courier New" pitchFamily="49" charset="0"/>
              </a:rPr>
              <a:t>NULL</a:t>
            </a:r>
            <a:r>
              <a:rPr lang="en-US" altLang="en-US" dirty="0"/>
              <a:t>.</a:t>
            </a:r>
          </a:p>
          <a:p>
            <a:pPr lvl="2" eaLnBrk="1" hangingPunct="1"/>
            <a:r>
              <a:rPr lang="en-US" altLang="en-US" dirty="0"/>
              <a:t>Foreign keys are based on data values and are purely logical, rather than physical, pointers.</a:t>
            </a:r>
          </a:p>
          <a:p>
            <a:pPr lvl="2" eaLnBrk="1" hangingPunct="1"/>
            <a:r>
              <a:rPr lang="en-US" altLang="en-US" dirty="0"/>
              <a:t>The primary key and foreign key might have the same column name (as in this example),</a:t>
            </a:r>
            <a:r>
              <a:rPr lang="en-US" altLang="en-US" baseline="0" dirty="0"/>
              <a:t> but that is not required and often not appropriate.</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787621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Rot="1" noChangeAspect="1" noChangeArrowheads="1" noTextEdit="1"/>
          </p:cNvSpPr>
          <p:nvPr>
            <p:ph type="sldImg"/>
          </p:nvPr>
        </p:nvSpPr>
        <p:spPr>
          <a:xfrm>
            <a:off x="457200" y="457200"/>
            <a:ext cx="6858000" cy="3859213"/>
          </a:xfrm>
          <a:ln/>
        </p:spPr>
      </p:sp>
      <p:sp>
        <p:nvSpPr>
          <p:cNvPr id="53251" name="Rectangle 5"/>
          <p:cNvSpPr>
            <a:spLocks noGrp="1" noChangeArrowheads="1"/>
          </p:cNvSpPr>
          <p:nvPr>
            <p:ph type="body" idx="1"/>
          </p:nvPr>
        </p:nvSpPr>
        <p:spPr>
          <a:noFill/>
          <a:ln/>
        </p:spPr>
        <p:txBody>
          <a:bodyPr lIns="14149" tIns="14149" rIns="14149" bIns="14149"/>
          <a:lstStyle/>
          <a:p>
            <a:pPr lvl="1" eaLnBrk="1" hangingPunct="1"/>
            <a:r>
              <a:rPr lang="en-US" altLang="en-US" dirty="0"/>
              <a:t>The example in the slide defines a </a:t>
            </a:r>
            <a:r>
              <a:rPr lang="en-US" altLang="en-US" dirty="0">
                <a:latin typeface="Courier New" pitchFamily="49" charset="0"/>
              </a:rPr>
              <a:t>FOREIGN</a:t>
            </a:r>
            <a:r>
              <a:rPr lang="en-US" altLang="en-US" dirty="0"/>
              <a:t> </a:t>
            </a:r>
            <a:r>
              <a:rPr lang="en-US" altLang="en-US" dirty="0">
                <a:latin typeface="Courier New" pitchFamily="49" charset="0"/>
              </a:rPr>
              <a:t>KEY</a:t>
            </a:r>
            <a:r>
              <a:rPr lang="en-US" altLang="en-US" dirty="0"/>
              <a:t> constraint on the </a:t>
            </a:r>
            <a:r>
              <a:rPr lang="en-US" altLang="en-US" dirty="0" err="1">
                <a:latin typeface="Courier New" pitchFamily="49" charset="0"/>
              </a:rPr>
              <a:t>department_id</a:t>
            </a:r>
            <a:r>
              <a:rPr lang="en-US" altLang="en-US" dirty="0"/>
              <a:t> column of the </a:t>
            </a:r>
            <a:r>
              <a:rPr lang="en-US" altLang="en-US" dirty="0">
                <a:latin typeface="Courier New" pitchFamily="49" charset="0"/>
              </a:rPr>
              <a:t>employees</a:t>
            </a:r>
            <a:r>
              <a:rPr lang="en-US" altLang="en-US" dirty="0"/>
              <a:t> table. </a:t>
            </a:r>
            <a:r>
              <a:rPr lang="en-US" altLang="en-US" baseline="0" dirty="0"/>
              <a:t>This makes </a:t>
            </a:r>
            <a:r>
              <a:rPr lang="en-US" altLang="en-US" baseline="0" dirty="0" err="1">
                <a:latin typeface="Courier New" panose="02070309020205020404" pitchFamily="49" charset="0"/>
              </a:rPr>
              <a:t>department_id</a:t>
            </a:r>
            <a:r>
              <a:rPr lang="en-US" altLang="en-US" baseline="0" dirty="0"/>
              <a:t> in the </a:t>
            </a:r>
            <a:r>
              <a:rPr lang="en-US" altLang="en-US" baseline="0" dirty="0">
                <a:latin typeface="Courier New" panose="02070309020205020404" pitchFamily="49" charset="0"/>
              </a:rPr>
              <a:t>employees4</a:t>
            </a:r>
            <a:r>
              <a:rPr lang="en-US" altLang="en-US" baseline="0" dirty="0"/>
              <a:t> child table a foreign key that must match a value for the primary key </a:t>
            </a:r>
            <a:r>
              <a:rPr lang="en-US" altLang="en-US" baseline="0" dirty="0" err="1">
                <a:latin typeface="Courier New" panose="02070309020205020404" pitchFamily="49" charset="0"/>
              </a:rPr>
              <a:t>department_id</a:t>
            </a:r>
            <a:r>
              <a:rPr lang="en-US" altLang="en-US" baseline="0" dirty="0"/>
              <a:t> in the </a:t>
            </a:r>
            <a:r>
              <a:rPr lang="en-US" altLang="en-US" baseline="0" dirty="0">
                <a:latin typeface="Courier New" panose="02070309020205020404" pitchFamily="49" charset="0"/>
              </a:rPr>
              <a:t>departments</a:t>
            </a:r>
            <a:r>
              <a:rPr lang="en-US" altLang="en-US" baseline="0" dirty="0"/>
              <a:t> table.</a:t>
            </a:r>
            <a:r>
              <a:rPr lang="en-US" altLang="en-US" dirty="0"/>
              <a:t> The name of the constraint is </a:t>
            </a:r>
            <a:r>
              <a:rPr lang="en-US" altLang="en-US" dirty="0">
                <a:latin typeface="Courier New" pitchFamily="49" charset="0"/>
              </a:rPr>
              <a:t>emp4_dept_fk</a:t>
            </a:r>
            <a:r>
              <a:rPr lang="en-US" altLang="en-US" dirty="0"/>
              <a:t>. The name must be unique for all</a:t>
            </a:r>
            <a:r>
              <a:rPr lang="en-US" altLang="en-US" baseline="0" dirty="0"/>
              <a:t> tables in the database. </a:t>
            </a:r>
            <a:r>
              <a:rPr lang="en-US" altLang="en-US" dirty="0"/>
              <a:t>If you do not provide</a:t>
            </a:r>
            <a:r>
              <a:rPr lang="en-US" altLang="en-US" baseline="0" dirty="0"/>
              <a:t> a name for the foreign key constraint, MySQL will generate a name. The </a:t>
            </a:r>
            <a:r>
              <a:rPr lang="en-US" altLang="en-US" baseline="0" dirty="0">
                <a:latin typeface="Courier New" panose="02070309020205020404" pitchFamily="49" charset="0"/>
              </a:rPr>
              <a:t>CONSTRAINT</a:t>
            </a:r>
            <a:r>
              <a:rPr lang="en-US" altLang="en-US" baseline="0" dirty="0"/>
              <a:t> keyword is optional. If </a:t>
            </a:r>
            <a:r>
              <a:rPr lang="en-US" altLang="en-US" baseline="0" dirty="0">
                <a:latin typeface="Courier New" panose="02070309020205020404" pitchFamily="49" charset="0"/>
              </a:rPr>
              <a:t>CONSTRAINT</a:t>
            </a:r>
            <a:r>
              <a:rPr lang="en-US" altLang="en-US" baseline="0" dirty="0"/>
              <a:t> is omitted, the foreign key name must be omitted.</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3572793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Rot="1" noChangeAspect="1" noChangeArrowheads="1" noTextEdit="1"/>
          </p:cNvSpPr>
          <p:nvPr>
            <p:ph type="sldImg"/>
          </p:nvPr>
        </p:nvSpPr>
        <p:spPr>
          <a:xfrm>
            <a:off x="457200" y="457200"/>
            <a:ext cx="6858000" cy="3859213"/>
          </a:xfrm>
          <a:ln/>
        </p:spPr>
      </p:sp>
      <p:sp>
        <p:nvSpPr>
          <p:cNvPr id="55299" name="Rectangle 7"/>
          <p:cNvSpPr>
            <a:spLocks noGrp="1" noChangeArrowheads="1"/>
          </p:cNvSpPr>
          <p:nvPr>
            <p:ph type="body" idx="1"/>
          </p:nvPr>
        </p:nvSpPr>
        <p:spPr>
          <a:noFill/>
          <a:ln/>
        </p:spPr>
        <p:txBody>
          <a:bodyPr lIns="14149" tIns="14149" rIns="14149" bIns="14149"/>
          <a:lstStyle/>
          <a:p>
            <a:pPr lvl="1" eaLnBrk="1" hangingPunct="1"/>
            <a:r>
              <a:rPr lang="en-US" altLang="en-US" dirty="0"/>
              <a:t>If</a:t>
            </a:r>
            <a:r>
              <a:rPr lang="en-US" altLang="en-US" baseline="0" dirty="0"/>
              <a:t> </a:t>
            </a:r>
            <a:r>
              <a:rPr lang="en-US" altLang="en-US" baseline="0" dirty="0">
                <a:latin typeface="Courier New" panose="02070309020205020404" pitchFamily="49" charset="0"/>
              </a:rPr>
              <a:t>ON DELETE </a:t>
            </a:r>
            <a:r>
              <a:rPr lang="en-US" altLang="en-US" baseline="0" dirty="0"/>
              <a:t>or </a:t>
            </a:r>
            <a:r>
              <a:rPr lang="en-US" altLang="en-US" baseline="0" dirty="0">
                <a:latin typeface="Courier New" panose="02070309020205020404" pitchFamily="49" charset="0"/>
              </a:rPr>
              <a:t>ON UPDATE </a:t>
            </a:r>
            <a:r>
              <a:rPr lang="en-US" altLang="en-US" baseline="0" dirty="0"/>
              <a:t>are not included at the end of a </a:t>
            </a:r>
            <a:r>
              <a:rPr lang="en-US" altLang="en-US" baseline="0" dirty="0">
                <a:latin typeface="Courier New" panose="02070309020205020404" pitchFamily="49" charset="0"/>
              </a:rPr>
              <a:t>FOREIGN KEY </a:t>
            </a:r>
            <a:r>
              <a:rPr lang="en-US" altLang="en-US" baseline="0" dirty="0"/>
              <a:t>clause, the default is to reject a deletion or update on the parent table. This is the same as specifying </a:t>
            </a:r>
            <a:r>
              <a:rPr lang="en-US" altLang="en-US" baseline="0" dirty="0">
                <a:latin typeface="Courier New" panose="02070309020205020404" pitchFamily="49" charset="0"/>
              </a:rPr>
              <a:t>RESTRICT</a:t>
            </a:r>
            <a:r>
              <a:rPr lang="en-US" altLang="en-US" baseline="0" dirty="0"/>
              <a:t> or </a:t>
            </a:r>
            <a:r>
              <a:rPr lang="en-US" altLang="en-US" baseline="0" dirty="0">
                <a:latin typeface="Courier New" panose="02070309020205020404" pitchFamily="49" charset="0"/>
              </a:rPr>
              <a:t>NO ACTION</a:t>
            </a:r>
            <a:r>
              <a:rPr lang="en-US" altLang="en-US" baseline="0" dirty="0"/>
              <a:t>. Specifying </a:t>
            </a:r>
            <a:r>
              <a:rPr lang="en-US" altLang="en-US" baseline="0" dirty="0">
                <a:latin typeface="Courier New" panose="02070309020205020404" pitchFamily="49" charset="0"/>
              </a:rPr>
              <a:t>ON DELETE CASCADE </a:t>
            </a:r>
            <a:r>
              <a:rPr lang="en-US" altLang="en-US" baseline="0" dirty="0"/>
              <a:t>in the example with the </a:t>
            </a:r>
            <a:r>
              <a:rPr lang="en-US" altLang="en-US" baseline="0" dirty="0" err="1">
                <a:latin typeface="Courier New" panose="02070309020205020404" pitchFamily="49" charset="0"/>
              </a:rPr>
              <a:t>department_id</a:t>
            </a:r>
            <a:r>
              <a:rPr lang="en-US" altLang="en-US" baseline="0" dirty="0"/>
              <a:t> foreign key would mean that, if you delete a department from the </a:t>
            </a:r>
            <a:r>
              <a:rPr lang="en-US" altLang="en-US" baseline="0" dirty="0">
                <a:latin typeface="Courier New" panose="02070309020205020404" pitchFamily="49" charset="0"/>
              </a:rPr>
              <a:t>departments</a:t>
            </a:r>
            <a:r>
              <a:rPr lang="en-US" altLang="en-US" baseline="0" dirty="0"/>
              <a:t> table, all employees with that same </a:t>
            </a:r>
            <a:r>
              <a:rPr lang="en-US" altLang="en-US" baseline="0" dirty="0" err="1">
                <a:latin typeface="Courier New" panose="02070309020205020404" pitchFamily="49" charset="0"/>
              </a:rPr>
              <a:t>department_id</a:t>
            </a:r>
            <a:r>
              <a:rPr lang="en-US" altLang="en-US" baseline="0" dirty="0"/>
              <a:t> would be deleted. Specifying </a:t>
            </a:r>
            <a:r>
              <a:rPr lang="en-US" altLang="en-US" baseline="0" dirty="0">
                <a:latin typeface="Courier New" panose="02070309020205020404" pitchFamily="49" charset="0"/>
              </a:rPr>
              <a:t>ON UPDATE CASCADE </a:t>
            </a:r>
            <a:r>
              <a:rPr lang="en-US" altLang="en-US" baseline="0" dirty="0"/>
              <a:t>in the example would mean that, if you change the </a:t>
            </a:r>
            <a:r>
              <a:rPr lang="en-US" altLang="en-US" baseline="0" dirty="0" err="1">
                <a:latin typeface="Courier New" panose="02070309020205020404" pitchFamily="49" charset="0"/>
              </a:rPr>
              <a:t>department_id</a:t>
            </a:r>
            <a:r>
              <a:rPr lang="en-US" altLang="en-US" baseline="0" dirty="0"/>
              <a:t> in the </a:t>
            </a:r>
            <a:r>
              <a:rPr lang="en-US" altLang="en-US" baseline="0" dirty="0">
                <a:latin typeface="Courier New" panose="02070309020205020404" pitchFamily="49" charset="0"/>
              </a:rPr>
              <a:t>department</a:t>
            </a:r>
            <a:r>
              <a:rPr lang="en-US" altLang="en-US" baseline="0" dirty="0"/>
              <a:t> table, all employees with that </a:t>
            </a:r>
            <a:r>
              <a:rPr lang="en-US" altLang="en-US" baseline="0" dirty="0" err="1">
                <a:latin typeface="Courier New" panose="02070309020205020404" pitchFamily="49" charset="0"/>
              </a:rPr>
              <a:t>department_id</a:t>
            </a:r>
            <a:r>
              <a:rPr lang="en-US" altLang="en-US" baseline="0" dirty="0"/>
              <a:t> would be assigned the newly updated </a:t>
            </a:r>
            <a:r>
              <a:rPr lang="en-US" altLang="en-US" baseline="0" dirty="0" err="1">
                <a:latin typeface="Courier New" panose="02070309020205020404" pitchFamily="49" charset="0"/>
              </a:rPr>
              <a:t>department_id</a:t>
            </a:r>
            <a:r>
              <a:rPr lang="en-US" altLang="en-US" baseline="0" dirty="0"/>
              <a:t>. If you specify </a:t>
            </a:r>
            <a:r>
              <a:rPr lang="en-US" altLang="en-US" baseline="0" dirty="0">
                <a:latin typeface="Courier New" panose="02070309020205020404" pitchFamily="49" charset="0"/>
              </a:rPr>
              <a:t>ON DELETE SET NULL </a:t>
            </a:r>
            <a:r>
              <a:rPr lang="en-US" altLang="en-US" baseline="0" dirty="0"/>
              <a:t>or </a:t>
            </a:r>
            <a:r>
              <a:rPr lang="en-US" altLang="en-US" baseline="0" dirty="0">
                <a:latin typeface="Courier New" panose="02070309020205020404" pitchFamily="49" charset="0"/>
              </a:rPr>
              <a:t>ON UPDATE SET NULL</a:t>
            </a:r>
            <a:r>
              <a:rPr lang="en-US" altLang="en-US" baseline="0" dirty="0"/>
              <a:t>, be sure the column in the child table is not defined as </a:t>
            </a:r>
            <a:r>
              <a:rPr lang="en-US" altLang="en-US" baseline="0" dirty="0">
                <a:latin typeface="Courier New" panose="02070309020205020404" pitchFamily="49" charset="0"/>
              </a:rPr>
              <a:t>NOT N</a:t>
            </a:r>
            <a:r>
              <a:rPr lang="en-US" altLang="en-US" baseline="0" dirty="0"/>
              <a:t>ULL. </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1115689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A</a:t>
            </a:r>
            <a:r>
              <a:rPr lang="en-US" baseline="0" dirty="0"/>
              <a:t> secondary index (or key) does not have to be unique or have any referential constraints. The index provides faster access to data. For example, if you know that many searches will be done on employees' last names, you can create an index for the </a:t>
            </a:r>
            <a:r>
              <a:rPr lang="en-US" baseline="0" dirty="0" err="1">
                <a:latin typeface="Courier New" panose="02070309020205020404" pitchFamily="49" charset="0"/>
              </a:rPr>
              <a:t>last_name</a:t>
            </a:r>
            <a:r>
              <a:rPr lang="en-US" baseline="0" dirty="0"/>
              <a:t> column. Last names do not have to be unique. Any kind of index, including primary key, unique key, foreign key, or secondary index can be a composite key combining multiple columns to form the key value. For primary and unique keys, the individual parts of the composite key do not have to be unique, but the value of the combined columns must be unique.</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2970949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xfrm>
            <a:off x="457200" y="457200"/>
            <a:ext cx="6858000" cy="3859213"/>
          </a:xfrm>
          <a:ln/>
        </p:spPr>
      </p:sp>
      <p:sp>
        <p:nvSpPr>
          <p:cNvPr id="65539"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945828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The example</a:t>
            </a:r>
            <a:r>
              <a:rPr lang="en-US" baseline="0" dirty="0"/>
              <a:t> in this slide creates a table similar to the </a:t>
            </a:r>
            <a:r>
              <a:rPr lang="en-US" baseline="0" dirty="0">
                <a:latin typeface="Courier New" panose="02070309020205020404" pitchFamily="49" charset="0"/>
              </a:rPr>
              <a:t>employees</a:t>
            </a:r>
            <a:r>
              <a:rPr lang="en-US" baseline="0" dirty="0"/>
              <a:t> table. You can include </a:t>
            </a:r>
            <a:r>
              <a:rPr lang="en-US" baseline="0" dirty="0">
                <a:latin typeface="Courier New" panose="02070309020205020404" pitchFamily="49" charset="0"/>
              </a:rPr>
              <a:t>NULL</a:t>
            </a:r>
            <a:r>
              <a:rPr lang="en-US" baseline="0" dirty="0"/>
              <a:t> as an option or omit it because it is the default and means that the column can accept </a:t>
            </a:r>
            <a:r>
              <a:rPr lang="en-US" baseline="0" dirty="0">
                <a:latin typeface="Courier New" panose="02070309020205020404" pitchFamily="49" charset="0"/>
              </a:rPr>
              <a:t>NULL</a:t>
            </a:r>
            <a:r>
              <a:rPr lang="en-US" baseline="0" dirty="0"/>
              <a:t> as a value. Specifying</a:t>
            </a:r>
            <a:r>
              <a:rPr lang="en-US" dirty="0"/>
              <a:t> </a:t>
            </a:r>
            <a:r>
              <a:rPr lang="en-US" baseline="0" dirty="0">
                <a:latin typeface="Courier New" panose="02070309020205020404" pitchFamily="49" charset="0"/>
              </a:rPr>
              <a:t>NOT NULL </a:t>
            </a:r>
            <a:r>
              <a:rPr lang="en-US" baseline="0" dirty="0"/>
              <a:t>indicates that the column must have a value and cannot be set to </a:t>
            </a:r>
            <a:r>
              <a:rPr lang="en-US" baseline="0" dirty="0">
                <a:latin typeface="Courier New" panose="02070309020205020404" pitchFamily="49" charset="0"/>
              </a:rPr>
              <a:t>NULL</a:t>
            </a:r>
            <a:r>
              <a:rPr lang="en-US" baseline="0" dirty="0"/>
              <a:t>. The </a:t>
            </a:r>
            <a:r>
              <a:rPr lang="en-US" baseline="0" dirty="0">
                <a:latin typeface="Courier New" panose="02070309020205020404" pitchFamily="49" charset="0"/>
              </a:rPr>
              <a:t>DEFAULT</a:t>
            </a:r>
            <a:r>
              <a:rPr lang="en-US" baseline="0" dirty="0"/>
              <a:t> option specifies the default value to use when a row is inserted. To use the default value, if specifying the list of column names in the </a:t>
            </a:r>
            <a:r>
              <a:rPr lang="en-US" baseline="0" dirty="0">
                <a:latin typeface="Courier New" panose="02070309020205020404" pitchFamily="49" charset="0"/>
              </a:rPr>
              <a:t>INSERT</a:t>
            </a:r>
            <a:r>
              <a:rPr lang="en-US" baseline="0" dirty="0"/>
              <a:t> statement, omit the column name for the column to be set to its default and don't provide a value for it in the </a:t>
            </a:r>
            <a:r>
              <a:rPr lang="en-US" baseline="0" dirty="0">
                <a:latin typeface="Courier New" panose="02070309020205020404" pitchFamily="49" charset="0"/>
              </a:rPr>
              <a:t>VALUES</a:t>
            </a:r>
            <a:r>
              <a:rPr lang="en-US" baseline="0" dirty="0"/>
              <a:t> clause. Alternatively, you can use the </a:t>
            </a:r>
            <a:r>
              <a:rPr lang="en-US" baseline="0" dirty="0">
                <a:latin typeface="Courier New" panose="02070309020205020404" pitchFamily="49" charset="0"/>
              </a:rPr>
              <a:t>DEFAULT</a:t>
            </a:r>
            <a:r>
              <a:rPr lang="en-US" baseline="0" dirty="0"/>
              <a:t> keyword in the </a:t>
            </a:r>
            <a:r>
              <a:rPr lang="en-US" baseline="0" dirty="0">
                <a:latin typeface="Courier New" panose="02070309020205020404" pitchFamily="49" charset="0"/>
              </a:rPr>
              <a:t>VALUES</a:t>
            </a:r>
            <a:r>
              <a:rPr lang="en-US" baseline="0" dirty="0"/>
              <a:t> clause to set the column to its default value.</a:t>
            </a:r>
          </a:p>
          <a:p>
            <a:pPr lvl="1"/>
            <a:r>
              <a:rPr lang="en-US" baseline="0" dirty="0"/>
              <a:t>The </a:t>
            </a:r>
            <a:r>
              <a:rPr lang="en-US" baseline="0" dirty="0">
                <a:latin typeface="Courier New" panose="02070309020205020404" pitchFamily="49" charset="0"/>
              </a:rPr>
              <a:t>AUTO_INCREMENT</a:t>
            </a:r>
            <a:r>
              <a:rPr lang="en-US" baseline="0" dirty="0"/>
              <a:t> attribute can be set on an indexed column and sets the value for the column to the next higher value. When inserting a new value, either omit the value from the list of column names and </a:t>
            </a:r>
            <a:r>
              <a:rPr lang="en-US" baseline="0" dirty="0">
                <a:latin typeface="Courier New" panose="02070309020205020404" pitchFamily="49" charset="0"/>
              </a:rPr>
              <a:t>VALUES</a:t>
            </a:r>
            <a:r>
              <a:rPr lang="en-US" baseline="0" dirty="0"/>
              <a:t> clause or specify the value as </a:t>
            </a:r>
            <a:r>
              <a:rPr lang="en-US" baseline="0" dirty="0">
                <a:latin typeface="Courier New" panose="02070309020205020404" pitchFamily="49" charset="0"/>
              </a:rPr>
              <a:t>NULL</a:t>
            </a:r>
            <a:r>
              <a:rPr lang="en-US" baseline="0" dirty="0"/>
              <a:t>, and it will be assigned the next higher value. </a:t>
            </a:r>
          </a:p>
          <a:p>
            <a:pPr lvl="1"/>
            <a:r>
              <a:rPr lang="en-US" baseline="0" dirty="0"/>
              <a:t>The following statement would set the </a:t>
            </a:r>
            <a:r>
              <a:rPr lang="en-US" baseline="0" dirty="0" err="1">
                <a:latin typeface="Courier New" panose="02070309020205020404" pitchFamily="49" charset="0"/>
              </a:rPr>
              <a:t>employee_id</a:t>
            </a:r>
            <a:r>
              <a:rPr lang="en-US" baseline="0" dirty="0"/>
              <a:t> to the next higher integer value, set </a:t>
            </a:r>
            <a:r>
              <a:rPr lang="en-US" baseline="0" dirty="0" err="1">
                <a:latin typeface="Courier New" panose="02070309020205020404" pitchFamily="49" charset="0"/>
              </a:rPr>
              <a:t>manager_id</a:t>
            </a:r>
            <a:r>
              <a:rPr lang="en-US" baseline="0" dirty="0"/>
              <a:t> and </a:t>
            </a:r>
            <a:r>
              <a:rPr lang="en-US" baseline="0" dirty="0" err="1">
                <a:latin typeface="Courier New" panose="02070309020205020404" pitchFamily="49" charset="0"/>
              </a:rPr>
              <a:t>department_id</a:t>
            </a:r>
            <a:r>
              <a:rPr lang="en-US" baseline="0" dirty="0"/>
              <a:t> to their default values of </a:t>
            </a:r>
            <a:r>
              <a:rPr lang="en-US" baseline="0" dirty="0">
                <a:latin typeface="Courier New" panose="02070309020205020404" pitchFamily="49" charset="0"/>
              </a:rPr>
              <a:t>1 </a:t>
            </a:r>
            <a:r>
              <a:rPr lang="en-US" baseline="0" dirty="0"/>
              <a:t>and </a:t>
            </a:r>
            <a:r>
              <a:rPr lang="en-US" baseline="0" dirty="0">
                <a:latin typeface="Courier New" panose="02070309020205020404" pitchFamily="49" charset="0"/>
              </a:rPr>
              <a:t>10</a:t>
            </a:r>
            <a:r>
              <a:rPr lang="en-US" baseline="0" dirty="0"/>
              <a:t>, respectively, and set any columns not listed to </a:t>
            </a:r>
            <a:r>
              <a:rPr lang="en-US" baseline="0" dirty="0">
                <a:latin typeface="Courier New" panose="02070309020205020404" pitchFamily="49" charset="0"/>
              </a:rPr>
              <a:t>NULL</a:t>
            </a:r>
            <a:r>
              <a:rPr lang="en-US" baseline="0" dirty="0"/>
              <a:t>.</a:t>
            </a:r>
          </a:p>
          <a:p>
            <a:pPr lvl="4"/>
            <a:r>
              <a:rPr lang="en-US" dirty="0"/>
              <a:t>INSERT INTO employees6 (</a:t>
            </a:r>
            <a:r>
              <a:rPr lang="en-US" dirty="0" err="1"/>
              <a:t>last_name</a:t>
            </a:r>
            <a:r>
              <a:rPr lang="en-US" dirty="0"/>
              <a:t>, email, </a:t>
            </a:r>
            <a:r>
              <a:rPr lang="en-US" dirty="0" err="1"/>
              <a:t>hire_date</a:t>
            </a:r>
            <a:r>
              <a:rPr lang="en-US" dirty="0"/>
              <a:t>, </a:t>
            </a:r>
            <a:r>
              <a:rPr lang="en-US" dirty="0" err="1"/>
              <a:t>job_id</a:t>
            </a:r>
            <a:r>
              <a:rPr lang="en-US" dirty="0"/>
              <a:t>)</a:t>
            </a:r>
          </a:p>
          <a:p>
            <a:pPr lvl="4"/>
            <a:r>
              <a:rPr lang="en-US" dirty="0"/>
              <a:t>                VALUES ('jones', 'jones', '2010-01-01', 'AC_MGR');</a:t>
            </a:r>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22899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Rot="1" noChangeAspect="1" noChangeArrowheads="1" noTextEdit="1"/>
          </p:cNvSpPr>
          <p:nvPr>
            <p:ph type="sldImg"/>
          </p:nvPr>
        </p:nvSpPr>
        <p:spPr>
          <a:xfrm>
            <a:off x="457200" y="457200"/>
            <a:ext cx="6858000" cy="3859213"/>
          </a:xfrm>
          <a:ln/>
        </p:spPr>
      </p:sp>
      <p:sp>
        <p:nvSpPr>
          <p:cNvPr id="17411"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1636850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Rot="1" noChangeAspect="1" noChangeArrowheads="1" noTextEdit="1"/>
          </p:cNvSpPr>
          <p:nvPr>
            <p:ph type="sldImg"/>
          </p:nvPr>
        </p:nvSpPr>
        <p:spPr>
          <a:xfrm>
            <a:off x="457200" y="457200"/>
            <a:ext cx="6858000" cy="3859213"/>
          </a:xfrm>
          <a:ln/>
        </p:spPr>
      </p:sp>
      <p:sp>
        <p:nvSpPr>
          <p:cNvPr id="67587" name="Rectangle 5"/>
          <p:cNvSpPr>
            <a:spLocks noGrp="1" noChangeArrowheads="1"/>
          </p:cNvSpPr>
          <p:nvPr>
            <p:ph type="body" idx="1"/>
          </p:nvPr>
        </p:nvSpPr>
        <p:spPr>
          <a:noFill/>
          <a:ln/>
        </p:spPr>
        <p:txBody>
          <a:bodyPr lIns="14149" tIns="14149" rIns="14149" bIns="14149"/>
          <a:lstStyle/>
          <a:p>
            <a:pPr lvl="1" eaLnBrk="1" hangingPunct="1"/>
            <a:r>
              <a:rPr lang="en-US" altLang="en-US" dirty="0"/>
              <a:t>A second method for creating a table is to apply </a:t>
            </a:r>
            <a:r>
              <a:rPr lang="en-US" altLang="en-US" dirty="0">
                <a:solidFill>
                  <a:schemeClr val="tx1"/>
                </a:solidFill>
              </a:rPr>
              <a:t>the </a:t>
            </a:r>
            <a:r>
              <a:rPr lang="en-US" altLang="en-US" dirty="0">
                <a:solidFill>
                  <a:schemeClr val="tx1"/>
                </a:solidFill>
                <a:latin typeface="Courier New" pitchFamily="49" charset="0"/>
              </a:rPr>
              <a:t>AS</a:t>
            </a:r>
            <a:r>
              <a:rPr lang="en-US" altLang="en-US" dirty="0"/>
              <a:t> </a:t>
            </a:r>
            <a:r>
              <a:rPr lang="en-US" altLang="en-US" i="1" dirty="0">
                <a:solidFill>
                  <a:schemeClr val="tx1"/>
                </a:solidFill>
                <a:latin typeface="Courier New" pitchFamily="49" charset="0"/>
              </a:rPr>
              <a:t>subquery</a:t>
            </a:r>
            <a:r>
              <a:rPr lang="en-US" altLang="en-US" dirty="0">
                <a:solidFill>
                  <a:schemeClr val="tx1"/>
                </a:solidFill>
              </a:rPr>
              <a:t> clause, which both creates the table and inserts rows returned from the subquery.</a:t>
            </a:r>
          </a:p>
          <a:p>
            <a:pPr lvl="1" eaLnBrk="1" hangingPunct="1"/>
            <a:r>
              <a:rPr lang="en-US" altLang="en-US" dirty="0"/>
              <a:t>In the syntax:</a:t>
            </a:r>
          </a:p>
          <a:p>
            <a:pPr lvl="2" eaLnBrk="1" hangingPunct="1">
              <a:lnSpc>
                <a:spcPct val="95000"/>
              </a:lnSpc>
              <a:spcBef>
                <a:spcPct val="0"/>
              </a:spcBef>
            </a:pPr>
            <a:r>
              <a:rPr lang="en-US" altLang="en-US" b="1" i="1" dirty="0">
                <a:latin typeface="Courier New" pitchFamily="49" charset="0"/>
              </a:rPr>
              <a:t>table</a:t>
            </a:r>
            <a:r>
              <a:rPr lang="en-US" altLang="en-US" i="1" dirty="0">
                <a:latin typeface="Courier New" pitchFamily="49" charset="0"/>
              </a:rPr>
              <a:t>: </a:t>
            </a:r>
            <a:r>
              <a:rPr lang="en-US" altLang="en-US" dirty="0"/>
              <a:t>the name of the table</a:t>
            </a:r>
          </a:p>
          <a:p>
            <a:pPr lvl="2" eaLnBrk="1" hangingPunct="1">
              <a:lnSpc>
                <a:spcPct val="95000"/>
              </a:lnSpc>
              <a:spcBef>
                <a:spcPct val="0"/>
              </a:spcBef>
            </a:pPr>
            <a:r>
              <a:rPr lang="en-US" altLang="en-US" b="1" i="1" dirty="0">
                <a:latin typeface="Courier New" pitchFamily="49" charset="0"/>
              </a:rPr>
              <a:t>column</a:t>
            </a:r>
            <a:r>
              <a:rPr lang="en-US" altLang="en-US" i="1" dirty="0">
                <a:latin typeface="Courier New" pitchFamily="49" charset="0"/>
              </a:rPr>
              <a:t>:</a:t>
            </a:r>
            <a:r>
              <a:rPr lang="en-US" altLang="en-US" dirty="0"/>
              <a:t> the name of the column, default value, and integrity constraint</a:t>
            </a:r>
          </a:p>
          <a:p>
            <a:pPr lvl="2" eaLnBrk="1" hangingPunct="1">
              <a:lnSpc>
                <a:spcPct val="95000"/>
              </a:lnSpc>
              <a:spcBef>
                <a:spcPct val="0"/>
              </a:spcBef>
            </a:pPr>
            <a:r>
              <a:rPr lang="en-US" altLang="en-US" b="1" i="1" dirty="0">
                <a:latin typeface="Courier New" pitchFamily="49" charset="0"/>
              </a:rPr>
              <a:t>subquery</a:t>
            </a:r>
            <a:r>
              <a:rPr lang="en-US" altLang="en-US" i="1" dirty="0">
                <a:latin typeface="Courier New" pitchFamily="49" charset="0"/>
              </a:rPr>
              <a:t>:</a:t>
            </a:r>
            <a:r>
              <a:rPr lang="en-US" altLang="en-US" i="1" baseline="0" dirty="0">
                <a:latin typeface="Courier New" pitchFamily="49" charset="0"/>
              </a:rPr>
              <a:t> </a:t>
            </a:r>
            <a:r>
              <a:rPr lang="en-US" altLang="en-US" dirty="0"/>
              <a:t>the </a:t>
            </a:r>
            <a:r>
              <a:rPr lang="en-US" altLang="en-US" dirty="0">
                <a:latin typeface="Courier New" pitchFamily="49" charset="0"/>
              </a:rPr>
              <a:t>SELECT</a:t>
            </a:r>
            <a:r>
              <a:rPr lang="en-US" altLang="en-US" dirty="0"/>
              <a:t> statement that defines the set of rows to be inserted into the new table</a:t>
            </a:r>
          </a:p>
          <a:p>
            <a:pPr lvl="1" eaLnBrk="1" hangingPunct="1">
              <a:lnSpc>
                <a:spcPct val="95000"/>
              </a:lnSpc>
              <a:spcBef>
                <a:spcPct val="0"/>
              </a:spcBef>
            </a:pPr>
            <a:r>
              <a:rPr lang="en-US" altLang="en-US" b="1" dirty="0"/>
              <a:t>Guidelines</a:t>
            </a:r>
          </a:p>
          <a:p>
            <a:pPr lvl="2" eaLnBrk="1" hangingPunct="1">
              <a:lnSpc>
                <a:spcPct val="95000"/>
              </a:lnSpc>
              <a:spcBef>
                <a:spcPct val="25000"/>
              </a:spcBef>
            </a:pPr>
            <a:r>
              <a:rPr lang="en-US" altLang="en-US" dirty="0"/>
              <a:t>The table is created with the specified column names, and the rows retrieved by the </a:t>
            </a:r>
            <a:r>
              <a:rPr lang="en-US" altLang="en-US" dirty="0">
                <a:latin typeface="Courier New" pitchFamily="49" charset="0"/>
              </a:rPr>
              <a:t>SELECT</a:t>
            </a:r>
            <a:r>
              <a:rPr lang="en-US" altLang="en-US" dirty="0"/>
              <a:t> statement are inserted into the table.</a:t>
            </a:r>
          </a:p>
          <a:p>
            <a:pPr lvl="2" eaLnBrk="1" hangingPunct="1">
              <a:lnSpc>
                <a:spcPct val="95000"/>
              </a:lnSpc>
            </a:pPr>
            <a:r>
              <a:rPr lang="en-US" altLang="en-US" dirty="0"/>
              <a:t>The column definition can contain only the column name and default value.</a:t>
            </a:r>
          </a:p>
          <a:p>
            <a:pPr lvl="2" eaLnBrk="1" hangingPunct="1">
              <a:lnSpc>
                <a:spcPct val="95000"/>
              </a:lnSpc>
            </a:pPr>
            <a:r>
              <a:rPr lang="en-US" altLang="en-US" dirty="0"/>
              <a:t>If column specifications are given, the number of columns must equal the number of columns in the subquery </a:t>
            </a:r>
            <a:r>
              <a:rPr lang="en-US" altLang="en-US" dirty="0">
                <a:latin typeface="Courier New" pitchFamily="49" charset="0"/>
              </a:rPr>
              <a:t>SELECT</a:t>
            </a:r>
            <a:r>
              <a:rPr lang="en-US" altLang="en-US" dirty="0"/>
              <a:t> list.</a:t>
            </a:r>
          </a:p>
          <a:p>
            <a:pPr lvl="2" eaLnBrk="1" hangingPunct="1">
              <a:lnSpc>
                <a:spcPct val="95000"/>
              </a:lnSpc>
            </a:pPr>
            <a:r>
              <a:rPr lang="en-US" altLang="en-US" dirty="0"/>
              <a:t>If no column specifications are given, the column names of the table are the same as the column names in the subquery.</a:t>
            </a:r>
          </a:p>
          <a:p>
            <a:pPr lvl="2" eaLnBrk="1" hangingPunct="1">
              <a:lnSpc>
                <a:spcPct val="95000"/>
              </a:lnSpc>
            </a:pPr>
            <a:r>
              <a:rPr lang="en-US" altLang="en-US" dirty="0"/>
              <a:t>The column data type definitions and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are passed to the new table. Note that only the explicit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will be inherited. The </a:t>
            </a:r>
            <a:r>
              <a:rPr lang="en-US" altLang="en-US" dirty="0">
                <a:latin typeface="Courier New" pitchFamily="49" charset="0"/>
              </a:rPr>
              <a:t>PRIMARY</a:t>
            </a:r>
            <a:r>
              <a:rPr lang="en-US" altLang="en-US" dirty="0"/>
              <a:t> </a:t>
            </a:r>
            <a:r>
              <a:rPr lang="en-US" altLang="en-US" dirty="0">
                <a:latin typeface="Courier New" pitchFamily="49" charset="0"/>
              </a:rPr>
              <a:t>KEY</a:t>
            </a:r>
            <a:r>
              <a:rPr lang="en-US" altLang="en-US" dirty="0"/>
              <a:t> column will not pass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feature to the new column. Any other constraint rules are not passed to the new table. However, you can add constraints in the column definition.</a:t>
            </a: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196242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457200" y="457200"/>
            <a:ext cx="6858000" cy="3859213"/>
          </a:xfrm>
        </p:spPr>
      </p:sp>
      <p:sp>
        <p:nvSpPr>
          <p:cNvPr id="4" name="Notes Placeholder 3"/>
          <p:cNvSpPr>
            <a:spLocks noGrp="1"/>
          </p:cNvSpPr>
          <p:nvPr>
            <p:ph type="body" idx="1"/>
          </p:nvPr>
        </p:nvSpPr>
        <p:spPr/>
        <p:txBody>
          <a:bodyPr/>
          <a:lstStyle/>
          <a:p>
            <a:pPr marL="152373" marR="0" lvl="1" indent="0" algn="l" defTabSz="609493" rtl="0" eaLnBrk="1" fontAlgn="base" latinLnBrk="0" hangingPunct="1">
              <a:lnSpc>
                <a:spcPct val="100000"/>
              </a:lnSpc>
              <a:spcBef>
                <a:spcPts val="533"/>
              </a:spcBef>
              <a:spcAft>
                <a:spcPct val="0"/>
              </a:spcAft>
              <a:buClrTx/>
              <a:buSzPct val="100000"/>
              <a:buFont typeface="Times New Roman" pitchFamily="18" charset="0"/>
              <a:buNone/>
              <a:tabLst/>
              <a:defRPr/>
            </a:pPr>
            <a:r>
              <a:rPr lang="en-US" altLang="en-US" dirty="0"/>
              <a:t>The example in the slide creates a table named </a:t>
            </a:r>
            <a:r>
              <a:rPr lang="en-US" altLang="en-US" dirty="0">
                <a:latin typeface="Courier New" pitchFamily="49" charset="0"/>
              </a:rPr>
              <a:t>dept80</a:t>
            </a:r>
            <a:r>
              <a:rPr lang="en-US" altLang="en-US" dirty="0"/>
              <a:t>, which contains details of all the employees working in department 80. Notice that the data for the </a:t>
            </a:r>
            <a:r>
              <a:rPr lang="en-US" altLang="en-US" dirty="0">
                <a:latin typeface="Courier New" pitchFamily="49" charset="0"/>
              </a:rPr>
              <a:t>dept80</a:t>
            </a:r>
            <a:r>
              <a:rPr lang="en-US" altLang="en-US" dirty="0"/>
              <a:t> table comes from the </a:t>
            </a:r>
            <a:r>
              <a:rPr lang="en-US" altLang="en-US" dirty="0">
                <a:latin typeface="Courier New" pitchFamily="49" charset="0"/>
              </a:rPr>
              <a:t>employees</a:t>
            </a:r>
            <a:r>
              <a:rPr lang="en-US" altLang="en-US" dirty="0"/>
              <a:t> table. You can verify the existence of a database table and check the column definitions by using the </a:t>
            </a:r>
            <a:r>
              <a:rPr lang="en-US" altLang="en-US" dirty="0">
                <a:latin typeface="Courier New" pitchFamily="49" charset="0"/>
              </a:rPr>
              <a:t>DESCRIBE</a:t>
            </a:r>
            <a:r>
              <a:rPr lang="en-US" altLang="en-US" dirty="0"/>
              <a:t> statement. The </a:t>
            </a:r>
            <a:r>
              <a:rPr lang="en-US" altLang="en-US" dirty="0" err="1"/>
              <a:t>employee_id</a:t>
            </a:r>
            <a:r>
              <a:rPr lang="en-US" altLang="en-US" dirty="0"/>
              <a:t> column is not set</a:t>
            </a:r>
            <a:r>
              <a:rPr lang="en-US" altLang="en-US" baseline="0" dirty="0"/>
              <a:t> as the primary key, but the </a:t>
            </a:r>
            <a:r>
              <a:rPr lang="en-US" altLang="en-US" baseline="0" dirty="0">
                <a:latin typeface="Courier New" panose="02070309020205020404" pitchFamily="49" charset="0"/>
              </a:rPr>
              <a:t>NOT NULL </a:t>
            </a:r>
            <a:r>
              <a:rPr lang="en-US" altLang="en-US" baseline="0" dirty="0"/>
              <a:t>attributes are maintained.</a:t>
            </a:r>
            <a:r>
              <a:rPr lang="en-US" altLang="en-US" dirty="0"/>
              <a:t> You can provide a column alias when using</a:t>
            </a:r>
            <a:r>
              <a:rPr lang="en-US" altLang="en-US" baseline="0" dirty="0"/>
              <a:t> </a:t>
            </a:r>
            <a:r>
              <a:rPr lang="en-US" altLang="en-US" dirty="0"/>
              <a:t>an expression in the subquery. In</a:t>
            </a:r>
            <a:r>
              <a:rPr lang="en-US" altLang="en-US" baseline="0" dirty="0"/>
              <a:t> the example, t</a:t>
            </a:r>
            <a:r>
              <a:rPr lang="en-US" altLang="en-US" dirty="0"/>
              <a:t>he expression </a:t>
            </a:r>
            <a:r>
              <a:rPr lang="en-US" altLang="en-US" dirty="0">
                <a:latin typeface="Courier New" pitchFamily="49" charset="0"/>
              </a:rPr>
              <a:t>salary*12</a:t>
            </a:r>
            <a:r>
              <a:rPr lang="en-US" altLang="en-US" dirty="0"/>
              <a:t> is given the alias </a:t>
            </a:r>
            <a:r>
              <a:rPr lang="en-US" altLang="en-US" dirty="0">
                <a:latin typeface="Courier New" pitchFamily="49" charset="0"/>
              </a:rPr>
              <a:t>ANNSAL</a:t>
            </a:r>
            <a:r>
              <a:rPr lang="en-US" altLang="en-US" dirty="0"/>
              <a:t>. </a:t>
            </a:r>
          </a:p>
        </p:txBody>
      </p:sp>
      <p:sp>
        <p:nvSpPr>
          <p:cNvPr id="5" name="Footer Placeholder 4"/>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343479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xfrm>
            <a:off x="457200" y="457200"/>
            <a:ext cx="6858000" cy="3859213"/>
          </a:xfrm>
          <a:ln/>
        </p:spPr>
      </p:sp>
      <p:sp>
        <p:nvSpPr>
          <p:cNvPr id="9219" name="Rectangle 9"/>
          <p:cNvSpPr>
            <a:spLocks noGrp="1" noChangeArrowheads="1"/>
          </p:cNvSpPr>
          <p:nvPr>
            <p:ph type="body" idx="1"/>
          </p:nvPr>
        </p:nvSpPr>
        <p:spPr>
          <a:noFill/>
          <a:ln/>
        </p:spPr>
        <p:txBody>
          <a:bodyPr lIns="14149" tIns="14149" rIns="14149" bIns="14149"/>
          <a:lstStyle/>
          <a:p>
            <a:pPr lvl="1" eaLnBrk="1" hangingPunct="1"/>
            <a:r>
              <a:rPr lang="en-US" altLang="en-US" dirty="0">
                <a:cs typeface="Times New Roman" pitchFamily="18" charset="0"/>
              </a:rPr>
              <a:t>In this lesson, you are introduced to the data definition language (DDL) statements. You learn the basics of creating simple tables, altering them, and removing them. The data types available in DDL are shown and schema concepts are introduced. Constraints are discussed in this lesson. Exception messages that are generated from violating constraints during DML operations are shown and explained.</a:t>
            </a: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2018353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Rot="1" noChangeAspect="1" noChangeArrowheads="1" noTextEdit="1"/>
          </p:cNvSpPr>
          <p:nvPr>
            <p:ph type="sldImg"/>
          </p:nvPr>
        </p:nvSpPr>
        <p:spPr>
          <a:xfrm>
            <a:off x="457200" y="457200"/>
            <a:ext cx="6858000" cy="3859213"/>
          </a:xfrm>
          <a:ln/>
        </p:spPr>
      </p:sp>
      <p:sp>
        <p:nvSpPr>
          <p:cNvPr id="71683"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3960765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Rot="1" noChangeAspect="1" noChangeArrowheads="1" noTextEdit="1"/>
          </p:cNvSpPr>
          <p:nvPr>
            <p:ph type="sldImg"/>
          </p:nvPr>
        </p:nvSpPr>
        <p:spPr>
          <a:xfrm>
            <a:off x="457200" y="457200"/>
            <a:ext cx="6858000" cy="3859213"/>
          </a:xfrm>
          <a:ln/>
        </p:spPr>
      </p:sp>
      <p:sp>
        <p:nvSpPr>
          <p:cNvPr id="73731" name="Rectangle 7"/>
          <p:cNvSpPr>
            <a:spLocks noGrp="1" noChangeArrowheads="1"/>
          </p:cNvSpPr>
          <p:nvPr>
            <p:ph type="body" idx="1"/>
          </p:nvPr>
        </p:nvSpPr>
        <p:spPr>
          <a:noFill/>
          <a:ln/>
        </p:spPr>
        <p:txBody>
          <a:bodyPr lIns="14149" tIns="14149" rIns="14149" bIns="14149"/>
          <a:lstStyle/>
          <a:p>
            <a:pPr lvl="1" eaLnBrk="1" hangingPunct="1"/>
            <a:r>
              <a:rPr lang="en-US" altLang="en-US" dirty="0"/>
              <a:t>After you create a table, you may need to change the table structure for any of the following reasons: </a:t>
            </a:r>
          </a:p>
          <a:p>
            <a:pPr lvl="2" eaLnBrk="1" hangingPunct="1"/>
            <a:r>
              <a:rPr lang="en-US" altLang="en-US" dirty="0"/>
              <a:t>You omitted a column.</a:t>
            </a:r>
          </a:p>
          <a:p>
            <a:pPr lvl="2" eaLnBrk="1" hangingPunct="1"/>
            <a:r>
              <a:rPr lang="en-US" altLang="en-US" dirty="0"/>
              <a:t>Your column definition or its name needs to be changed.</a:t>
            </a:r>
          </a:p>
          <a:p>
            <a:pPr lvl="2" eaLnBrk="1" hangingPunct="1"/>
            <a:r>
              <a:rPr lang="en-US" altLang="en-US" dirty="0"/>
              <a:t>You need to remove columns. </a:t>
            </a:r>
          </a:p>
          <a:p>
            <a:pPr lvl="2" eaLnBrk="1" hangingPunct="1"/>
            <a:r>
              <a:rPr lang="en-US" altLang="en-US" dirty="0"/>
              <a:t>You want to put the table into read-only mode</a:t>
            </a:r>
          </a:p>
          <a:p>
            <a:pPr lvl="1" eaLnBrk="1" hangingPunct="1"/>
            <a:r>
              <a:rPr lang="en-US" altLang="en-US" dirty="0"/>
              <a:t>You can do this by </a:t>
            </a:r>
            <a:r>
              <a:rPr lang="en-US" altLang="en-US" dirty="0">
                <a:solidFill>
                  <a:schemeClr val="tx1"/>
                </a:solidFill>
              </a:rPr>
              <a:t>using the </a:t>
            </a:r>
            <a:r>
              <a:rPr lang="en-US" altLang="en-US" dirty="0">
                <a:solidFill>
                  <a:schemeClr val="tx1"/>
                </a:solidFill>
                <a:latin typeface="Courier New" pitchFamily="49" charset="0"/>
              </a:rPr>
              <a:t>ALTER</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a:t>
            </a: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1186738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457200" y="457200"/>
            <a:ext cx="6858000" cy="3859213"/>
          </a:xfrm>
          <a:ln/>
        </p:spPr>
      </p:sp>
      <p:sp>
        <p:nvSpPr>
          <p:cNvPr id="75779" name="Notes Placeholder 2"/>
          <p:cNvSpPr>
            <a:spLocks noGrp="1"/>
          </p:cNvSpPr>
          <p:nvPr>
            <p:ph type="body" idx="1"/>
          </p:nvPr>
        </p:nvSpPr>
        <p:spPr>
          <a:noFill/>
          <a:ln/>
        </p:spPr>
        <p:txBody>
          <a:bodyPr/>
          <a:lstStyle/>
          <a:p>
            <a:pPr lvl="1"/>
            <a:r>
              <a:rPr lang="en-US" altLang="en-US" dirty="0">
                <a:solidFill>
                  <a:schemeClr val="tx1"/>
                </a:solidFill>
              </a:rPr>
              <a:t>You can add columns to a table, modify columns, and drop columns from a table by using the </a:t>
            </a:r>
            <a:r>
              <a:rPr lang="en-US" altLang="en-US" dirty="0">
                <a:solidFill>
                  <a:schemeClr val="tx1"/>
                </a:solidFill>
                <a:latin typeface="Courier New" pitchFamily="49" charset="0"/>
              </a:rPr>
              <a:t>ALTER</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 </a:t>
            </a: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618258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Notes Placeholder 6"/>
          <p:cNvSpPr>
            <a:spLocks noGrp="1"/>
          </p:cNvSpPr>
          <p:nvPr>
            <p:ph type="body" idx="1"/>
          </p:nvPr>
        </p:nvSpPr>
        <p:spPr/>
        <p:txBody>
          <a:bodyPr/>
          <a:lstStyle/>
          <a:p>
            <a:pPr lvl="1"/>
            <a:r>
              <a:rPr lang="en-US" altLang="en-US" dirty="0">
                <a:solidFill>
                  <a:schemeClr val="tx1"/>
                </a:solidFill>
              </a:rPr>
              <a:t>The example in the slide adds a column named </a:t>
            </a:r>
            <a:r>
              <a:rPr lang="en-US" altLang="en-US" dirty="0" err="1">
                <a:solidFill>
                  <a:schemeClr val="tx1"/>
                </a:solidFill>
                <a:latin typeface="Courier New" pitchFamily="49" charset="0"/>
              </a:rPr>
              <a:t>job_id</a:t>
            </a:r>
            <a:r>
              <a:rPr lang="en-US" altLang="en-US" dirty="0">
                <a:solidFill>
                  <a:schemeClr val="tx1"/>
                </a:solidFill>
              </a:rPr>
              <a:t> to the </a:t>
            </a:r>
            <a:r>
              <a:rPr lang="en-US" altLang="en-US" dirty="0">
                <a:solidFill>
                  <a:schemeClr val="tx1"/>
                </a:solidFill>
                <a:latin typeface="Courier New" pitchFamily="49" charset="0"/>
              </a:rPr>
              <a:t>dept80</a:t>
            </a:r>
            <a:r>
              <a:rPr lang="en-US" altLang="en-US" dirty="0">
                <a:solidFill>
                  <a:schemeClr val="tx1"/>
                </a:solidFill>
              </a:rPr>
              <a:t> table.. Because this table already contains data, in order to set the </a:t>
            </a:r>
            <a:r>
              <a:rPr lang="en-US" altLang="en-US" dirty="0">
                <a:solidFill>
                  <a:schemeClr val="tx1"/>
                </a:solidFill>
                <a:latin typeface="Courier New" panose="02070309020205020404" pitchFamily="49" charset="0"/>
              </a:rPr>
              <a:t>NOT NULL</a:t>
            </a:r>
            <a:r>
              <a:rPr lang="en-US" altLang="en-US" dirty="0">
                <a:solidFill>
                  <a:schemeClr val="tx1"/>
                </a:solidFill>
              </a:rPr>
              <a:t> option, you need to provide a default value, and all the rows are provided with that default value in that column. If the table is empty, you can specify the </a:t>
            </a:r>
            <a:r>
              <a:rPr lang="en-US" altLang="en-US" dirty="0">
                <a:solidFill>
                  <a:schemeClr val="tx1"/>
                </a:solidFill>
                <a:latin typeface="Courier New" panose="02070309020205020404" pitchFamily="49" charset="0"/>
              </a:rPr>
              <a:t>NOT NULL </a:t>
            </a:r>
            <a:r>
              <a:rPr lang="en-US" altLang="en-US" dirty="0">
                <a:solidFill>
                  <a:schemeClr val="tx1"/>
                </a:solidFill>
              </a:rPr>
              <a:t>option without providing a default value. If you do not specify the </a:t>
            </a:r>
            <a:r>
              <a:rPr lang="en-US" altLang="en-US" dirty="0">
                <a:solidFill>
                  <a:schemeClr val="tx1"/>
                </a:solidFill>
                <a:latin typeface="Courier New" panose="02070309020205020404" pitchFamily="49" charset="0"/>
              </a:rPr>
              <a:t>NOT NULL </a:t>
            </a:r>
            <a:r>
              <a:rPr lang="en-US" altLang="en-US" dirty="0">
                <a:solidFill>
                  <a:schemeClr val="tx1"/>
                </a:solidFill>
              </a:rPr>
              <a:t>or </a:t>
            </a:r>
            <a:r>
              <a:rPr lang="en-US" altLang="en-US" dirty="0">
                <a:solidFill>
                  <a:schemeClr val="tx1"/>
                </a:solidFill>
                <a:latin typeface="Courier New" panose="02070309020205020404" pitchFamily="49" charset="0"/>
              </a:rPr>
              <a:t>DEFAULT</a:t>
            </a:r>
            <a:r>
              <a:rPr lang="en-US" altLang="en-US" dirty="0">
                <a:solidFill>
                  <a:schemeClr val="tx1"/>
                </a:solidFill>
              </a:rPr>
              <a:t> options, the values of the new column are set to </a:t>
            </a:r>
            <a:r>
              <a:rPr lang="en-US" altLang="en-US" dirty="0">
                <a:solidFill>
                  <a:schemeClr val="tx1"/>
                </a:solidFill>
                <a:latin typeface="Courier New" panose="02070309020205020404" pitchFamily="49" charset="0"/>
              </a:rPr>
              <a:t>NULL</a:t>
            </a:r>
            <a:r>
              <a:rPr lang="en-US" altLang="en-US" dirty="0">
                <a:solidFill>
                  <a:schemeClr val="tx1"/>
                </a:solidFill>
              </a:rPr>
              <a:t>. In the example, the </a:t>
            </a:r>
            <a:r>
              <a:rPr lang="en-US" altLang="en-US" dirty="0" err="1">
                <a:solidFill>
                  <a:schemeClr val="tx1"/>
                </a:solidFill>
                <a:latin typeface="Courier New" pitchFamily="49" charset="0"/>
              </a:rPr>
              <a:t>job_id</a:t>
            </a:r>
            <a:r>
              <a:rPr lang="en-US" altLang="en-US" dirty="0">
                <a:solidFill>
                  <a:schemeClr val="tx1"/>
                </a:solidFill>
              </a:rPr>
              <a:t> column is inserted after the </a:t>
            </a:r>
            <a:r>
              <a:rPr lang="en-US" altLang="en-US" dirty="0" err="1">
                <a:solidFill>
                  <a:schemeClr val="tx1"/>
                </a:solidFill>
                <a:latin typeface="Courier New" panose="02070309020205020404" pitchFamily="49" charset="0"/>
              </a:rPr>
              <a:t>last_name</a:t>
            </a:r>
            <a:r>
              <a:rPr lang="en-US" altLang="en-US" dirty="0">
                <a:solidFill>
                  <a:schemeClr val="tx1"/>
                </a:solidFill>
              </a:rPr>
              <a:t> column If you specify </a:t>
            </a:r>
            <a:r>
              <a:rPr lang="en-US" altLang="en-US" dirty="0">
                <a:solidFill>
                  <a:schemeClr val="tx1"/>
                </a:solidFill>
                <a:latin typeface="Courier New" panose="02070309020205020404" pitchFamily="49" charset="0"/>
              </a:rPr>
              <a:t>FIRST</a:t>
            </a:r>
            <a:r>
              <a:rPr lang="en-US" altLang="en-US" dirty="0">
                <a:solidFill>
                  <a:schemeClr val="tx1"/>
                </a:solidFill>
              </a:rPr>
              <a:t> rather than </a:t>
            </a:r>
            <a:r>
              <a:rPr lang="en-US" altLang="en-US" dirty="0">
                <a:solidFill>
                  <a:schemeClr val="tx1"/>
                </a:solidFill>
                <a:latin typeface="Courier New" panose="02070309020205020404" pitchFamily="49" charset="0"/>
              </a:rPr>
              <a:t>AFTER</a:t>
            </a:r>
            <a:r>
              <a:rPr lang="en-US" altLang="en-US" dirty="0">
                <a:solidFill>
                  <a:schemeClr val="tx1"/>
                </a:solidFill>
              </a:rPr>
              <a:t>, the column is added before the </a:t>
            </a:r>
            <a:r>
              <a:rPr lang="en-US" altLang="en-US" dirty="0" err="1">
                <a:solidFill>
                  <a:schemeClr val="tx1"/>
                </a:solidFill>
                <a:latin typeface="Courier New" panose="02070309020205020404" pitchFamily="49" charset="0"/>
              </a:rPr>
              <a:t>employee_id</a:t>
            </a:r>
            <a:r>
              <a:rPr lang="en-US" altLang="en-US" dirty="0">
                <a:solidFill>
                  <a:schemeClr val="tx1"/>
                </a:solidFill>
              </a:rPr>
              <a:t> column. If you do not specify either </a:t>
            </a:r>
            <a:r>
              <a:rPr lang="en-US" altLang="en-US" dirty="0">
                <a:solidFill>
                  <a:schemeClr val="tx1"/>
                </a:solidFill>
                <a:latin typeface="Courier New" panose="02070309020205020404" pitchFamily="49" charset="0"/>
              </a:rPr>
              <a:t>FIRST</a:t>
            </a:r>
            <a:r>
              <a:rPr lang="en-US" altLang="en-US" dirty="0">
                <a:solidFill>
                  <a:schemeClr val="tx1"/>
                </a:solidFill>
              </a:rPr>
              <a:t> or </a:t>
            </a:r>
            <a:r>
              <a:rPr lang="en-US" altLang="en-US" dirty="0">
                <a:solidFill>
                  <a:schemeClr val="tx1"/>
                </a:solidFill>
                <a:latin typeface="Courier New" panose="02070309020205020404" pitchFamily="49" charset="0"/>
              </a:rPr>
              <a:t>AFTER</a:t>
            </a:r>
            <a:r>
              <a:rPr lang="en-US" altLang="en-US" dirty="0">
                <a:solidFill>
                  <a:schemeClr val="tx1"/>
                </a:solidFill>
              </a:rPr>
              <a:t>, by default, the column is added at the end.</a:t>
            </a:r>
          </a:p>
        </p:txBody>
      </p:sp>
      <p:sp>
        <p:nvSpPr>
          <p:cNvPr id="4" name="Slide Image Placeholder 3"/>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16357321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5"/>
          <p:cNvSpPr>
            <a:spLocks noGrp="1" noRot="1" noChangeAspect="1" noTextEdit="1"/>
          </p:cNvSpPr>
          <p:nvPr>
            <p:ph type="sldImg"/>
          </p:nvPr>
        </p:nvSpPr>
        <p:spPr>
          <a:xfrm>
            <a:off x="457200" y="457200"/>
            <a:ext cx="6858000" cy="3859213"/>
          </a:xfrm>
          <a:ln/>
        </p:spPr>
      </p:sp>
      <p:sp>
        <p:nvSpPr>
          <p:cNvPr id="79875" name="Notes Placeholder 6"/>
          <p:cNvSpPr>
            <a:spLocks noGrp="1"/>
          </p:cNvSpPr>
          <p:nvPr>
            <p:ph type="body" idx="1"/>
          </p:nvPr>
        </p:nvSpPr>
        <p:spPr>
          <a:noFill/>
          <a:ln/>
        </p:spPr>
        <p:txBody>
          <a:bodyPr/>
          <a:lstStyle/>
          <a:p>
            <a:pPr lvl="1"/>
            <a:r>
              <a:rPr lang="en-US" altLang="en-US" dirty="0">
                <a:solidFill>
                  <a:schemeClr val="tx1"/>
                </a:solidFill>
              </a:rPr>
              <a:t>You can modify a column definition by using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 with the </a:t>
            </a:r>
            <a:r>
              <a:rPr lang="en-US" altLang="en-US" dirty="0">
                <a:solidFill>
                  <a:schemeClr val="tx1"/>
                </a:solidFill>
                <a:latin typeface="Courier New" pitchFamily="49" charset="0"/>
              </a:rPr>
              <a:t>MODIFY</a:t>
            </a:r>
            <a:r>
              <a:rPr lang="en-US" altLang="en-US" dirty="0">
                <a:solidFill>
                  <a:schemeClr val="tx1"/>
                </a:solidFill>
              </a:rPr>
              <a:t> clause. Column modification can include changes to a column’s data type, size, or</a:t>
            </a:r>
            <a:r>
              <a:rPr lang="en-US" altLang="en-US" baseline="0" dirty="0">
                <a:solidFill>
                  <a:schemeClr val="tx1"/>
                </a:solidFill>
              </a:rPr>
              <a:t> column options like DEFAULT and NOT NULL. You can also change the position of the column with FIRST or AFTER. The column remains in its previous position if you omit FIRST or AFTER.</a:t>
            </a:r>
            <a:endParaRPr lang="en-US" altLang="en-US" dirty="0">
              <a:solidFill>
                <a:schemeClr val="tx1"/>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400405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457200" y="457200"/>
            <a:ext cx="6858000" cy="3859213"/>
          </a:xfrm>
          <a:ln/>
        </p:spPr>
      </p:sp>
      <p:sp>
        <p:nvSpPr>
          <p:cNvPr id="81923" name="Notes Placeholder 2"/>
          <p:cNvSpPr>
            <a:spLocks noGrp="1"/>
          </p:cNvSpPr>
          <p:nvPr>
            <p:ph type="body" idx="1"/>
          </p:nvPr>
        </p:nvSpPr>
        <p:spPr>
          <a:noFill/>
          <a:ln/>
        </p:spPr>
        <p:txBody>
          <a:bodyPr/>
          <a:lstStyle/>
          <a:p>
            <a:pPr lvl="1"/>
            <a:r>
              <a:rPr lang="en-US" altLang="en-US" dirty="0">
                <a:solidFill>
                  <a:schemeClr val="tx1"/>
                </a:solidFill>
              </a:rPr>
              <a:t>You can drop a column from a table by using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 with the </a:t>
            </a:r>
            <a:r>
              <a:rPr lang="en-US" altLang="en-US" dirty="0">
                <a:solidFill>
                  <a:schemeClr val="tx1"/>
                </a:solidFill>
                <a:latin typeface="Courier New" pitchFamily="49" charset="0"/>
              </a:rPr>
              <a:t>DROP</a:t>
            </a:r>
            <a:r>
              <a:rPr lang="en-US" altLang="en-US" dirty="0"/>
              <a:t> </a:t>
            </a:r>
            <a:r>
              <a:rPr lang="en-US" altLang="en-US" dirty="0">
                <a:solidFill>
                  <a:schemeClr val="tx1"/>
                </a:solidFill>
                <a:latin typeface="Courier New" pitchFamily="49" charset="0"/>
              </a:rPr>
              <a:t>COLUMN</a:t>
            </a:r>
            <a:r>
              <a:rPr lang="en-US" altLang="en-US" dirty="0">
                <a:solidFill>
                  <a:schemeClr val="tx1"/>
                </a:solidFill>
              </a:rPr>
              <a:t> clause. If a table includes only one column, the column cannot be dropped. A MySQL extension to standard</a:t>
            </a:r>
            <a:r>
              <a:rPr lang="en-US" altLang="en-US" baseline="0" dirty="0">
                <a:solidFill>
                  <a:schemeClr val="tx1"/>
                </a:solidFill>
              </a:rPr>
              <a:t> SQL permits a single </a:t>
            </a:r>
            <a:r>
              <a:rPr lang="en-US" altLang="en-US" baseline="0" dirty="0">
                <a:solidFill>
                  <a:schemeClr val="tx1"/>
                </a:solidFill>
                <a:latin typeface="Courier New" panose="02070309020205020404" pitchFamily="49" charset="0"/>
              </a:rPr>
              <a:t>ALTER TABLE </a:t>
            </a:r>
            <a:r>
              <a:rPr lang="en-US" altLang="en-US" baseline="0" dirty="0">
                <a:solidFill>
                  <a:schemeClr val="tx1"/>
                </a:solidFill>
              </a:rPr>
              <a:t>statement to contain multiple </a:t>
            </a:r>
            <a:r>
              <a:rPr lang="en-US" altLang="en-US" baseline="0" dirty="0">
                <a:solidFill>
                  <a:schemeClr val="tx1"/>
                </a:solidFill>
                <a:latin typeface="Courier New" panose="02070309020205020404" pitchFamily="49" charset="0"/>
              </a:rPr>
              <a:t>ADD</a:t>
            </a:r>
            <a:r>
              <a:rPr lang="en-US" altLang="en-US" baseline="0" dirty="0">
                <a:solidFill>
                  <a:schemeClr val="tx1"/>
                </a:solidFill>
              </a:rPr>
              <a:t>, </a:t>
            </a:r>
            <a:r>
              <a:rPr lang="en-US" altLang="en-US" baseline="0" dirty="0">
                <a:solidFill>
                  <a:schemeClr val="tx1"/>
                </a:solidFill>
                <a:latin typeface="Courier New" panose="02070309020205020404" pitchFamily="49" charset="0"/>
              </a:rPr>
              <a:t>MODIFY</a:t>
            </a:r>
            <a:r>
              <a:rPr lang="en-US" altLang="en-US" baseline="0" dirty="0">
                <a:solidFill>
                  <a:schemeClr val="tx1"/>
                </a:solidFill>
              </a:rPr>
              <a:t>, or </a:t>
            </a:r>
            <a:r>
              <a:rPr lang="en-US" altLang="en-US" baseline="0" dirty="0">
                <a:solidFill>
                  <a:schemeClr val="tx1"/>
                </a:solidFill>
                <a:latin typeface="Courier New" panose="02070309020205020404" pitchFamily="49" charset="0"/>
              </a:rPr>
              <a:t>DROP</a:t>
            </a:r>
            <a:r>
              <a:rPr lang="en-US" altLang="en-US" baseline="0" dirty="0">
                <a:solidFill>
                  <a:schemeClr val="tx1"/>
                </a:solidFill>
              </a:rPr>
              <a:t> clauses, separated by commas. For example, the following statement drops multiple columns:</a:t>
            </a:r>
          </a:p>
          <a:p>
            <a:pPr lvl="4"/>
            <a:r>
              <a:rPr lang="en-US" altLang="en-US" dirty="0">
                <a:solidFill>
                  <a:schemeClr val="tx1"/>
                </a:solidFill>
              </a:rPr>
              <a:t>ALTER</a:t>
            </a:r>
            <a:r>
              <a:rPr lang="en-US" altLang="en-US" baseline="0" dirty="0">
                <a:solidFill>
                  <a:schemeClr val="tx1"/>
                </a:solidFill>
              </a:rPr>
              <a:t> TABLE dept80</a:t>
            </a:r>
          </a:p>
          <a:p>
            <a:pPr lvl="4"/>
            <a:r>
              <a:rPr lang="en-US" altLang="en-US" baseline="0" dirty="0">
                <a:solidFill>
                  <a:schemeClr val="tx1"/>
                </a:solidFill>
              </a:rPr>
              <a:t>DROP COLUMN ANNSAL,</a:t>
            </a:r>
          </a:p>
          <a:p>
            <a:pPr lvl="4"/>
            <a:r>
              <a:rPr lang="en-US" altLang="en-US" baseline="0" dirty="0">
                <a:solidFill>
                  <a:schemeClr val="tx1"/>
                </a:solidFill>
              </a:rPr>
              <a:t>DROP COLUMN </a:t>
            </a:r>
            <a:r>
              <a:rPr lang="en-US" altLang="en-US" baseline="0" dirty="0" err="1">
                <a:solidFill>
                  <a:schemeClr val="tx1"/>
                </a:solidFill>
              </a:rPr>
              <a:t>hire_date</a:t>
            </a:r>
            <a:r>
              <a:rPr lang="en-US" altLang="en-US" baseline="0" dirty="0">
                <a:solidFill>
                  <a:schemeClr val="tx1"/>
                </a:solidFill>
              </a:rPr>
              <a:t>;</a:t>
            </a:r>
            <a:endParaRPr lang="en-US" altLang="en-US" dirty="0">
              <a:solidFill>
                <a:schemeClr val="tx1"/>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31645715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457200" y="457200"/>
            <a:ext cx="6858000" cy="3859213"/>
          </a:xfrm>
          <a:ln/>
        </p:spPr>
      </p:sp>
      <p:sp>
        <p:nvSpPr>
          <p:cNvPr id="75779" name="Notes Placeholder 2"/>
          <p:cNvSpPr>
            <a:spLocks noGrp="1"/>
          </p:cNvSpPr>
          <p:nvPr>
            <p:ph type="body" idx="1"/>
          </p:nvPr>
        </p:nvSpPr>
        <p:spPr>
          <a:noFill/>
          <a:ln/>
        </p:spPr>
        <p:txBody>
          <a:bodyPr/>
          <a:lstStyle/>
          <a:p>
            <a:pPr lvl="1"/>
            <a:r>
              <a:rPr lang="en-US" altLang="en-US" dirty="0">
                <a:solidFill>
                  <a:schemeClr val="tx1"/>
                </a:solidFill>
              </a:rPr>
              <a:t>By using an </a:t>
            </a:r>
            <a:r>
              <a:rPr lang="en-US" altLang="en-US" dirty="0">
                <a:solidFill>
                  <a:schemeClr val="tx1"/>
                </a:solidFill>
                <a:latin typeface="Courier New" panose="02070309020205020404" pitchFamily="49" charset="0"/>
              </a:rPr>
              <a:t>ALTER TABLE</a:t>
            </a:r>
            <a:r>
              <a:rPr lang="en-US" altLang="en-US" baseline="0" dirty="0">
                <a:solidFill>
                  <a:schemeClr val="tx1"/>
                </a:solidFill>
                <a:latin typeface="Courier New" panose="02070309020205020404" pitchFamily="49" charset="0"/>
              </a:rPr>
              <a:t> </a:t>
            </a:r>
            <a:r>
              <a:rPr lang="en-US" altLang="en-US" baseline="0" dirty="0">
                <a:solidFill>
                  <a:schemeClr val="tx1"/>
                </a:solidFill>
              </a:rPr>
              <a:t>statement, y</a:t>
            </a:r>
            <a:r>
              <a:rPr lang="en-US" altLang="en-US" dirty="0">
                <a:solidFill>
                  <a:schemeClr val="tx1"/>
                </a:solidFill>
              </a:rPr>
              <a:t>ou can add a primary key</a:t>
            </a:r>
            <a:r>
              <a:rPr lang="en-US" altLang="en-US" baseline="0" dirty="0">
                <a:solidFill>
                  <a:schemeClr val="tx1"/>
                </a:solidFill>
              </a:rPr>
              <a:t> (only if the table does not yet have a primary key, a </a:t>
            </a:r>
            <a:r>
              <a:rPr lang="en-US" altLang="en-US" baseline="0" dirty="0">
                <a:solidFill>
                  <a:schemeClr val="tx1"/>
                </a:solidFill>
                <a:latin typeface="Courier New" panose="02070309020205020404" pitchFamily="49" charset="0"/>
              </a:rPr>
              <a:t>UNIQUE</a:t>
            </a:r>
            <a:r>
              <a:rPr lang="en-US" altLang="en-US" baseline="0" dirty="0">
                <a:solidFill>
                  <a:schemeClr val="tx1"/>
                </a:solidFill>
              </a:rPr>
              <a:t> index, a secondary index, or a foreign key. If you are adding a primary key or unique index to a table that contains data, the statement is rejected if the values are not unique. If you add a foreign key to a table that already contains data, if the values in the foreign key column in the child table do not have corresponding values in the primary key of the parent table, the statement is rejected.</a:t>
            </a:r>
            <a:endParaRPr lang="en-US" altLang="en-US" dirty="0">
              <a:solidFill>
                <a:schemeClr val="tx1"/>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1850514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The statement in this</a:t>
            </a:r>
            <a:r>
              <a:rPr lang="en-US" baseline="0" dirty="0"/>
              <a:t> slide creates a foreign key for the </a:t>
            </a:r>
            <a:r>
              <a:rPr lang="en-US" baseline="0" dirty="0" err="1">
                <a:latin typeface="Courier New" panose="02070309020205020404" pitchFamily="49" charset="0"/>
              </a:rPr>
              <a:t>manager_id</a:t>
            </a:r>
            <a:r>
              <a:rPr lang="en-US" baseline="0" dirty="0"/>
              <a:t> column in the </a:t>
            </a:r>
            <a:r>
              <a:rPr lang="en-US" baseline="0" dirty="0">
                <a:latin typeface="Courier New" panose="02070309020205020404" pitchFamily="49" charset="0"/>
              </a:rPr>
              <a:t>employees5</a:t>
            </a:r>
            <a:r>
              <a:rPr lang="en-US" baseline="0" dirty="0"/>
              <a:t> table that references the </a:t>
            </a:r>
            <a:r>
              <a:rPr lang="en-US" baseline="0" dirty="0" err="1">
                <a:latin typeface="Courier New" panose="02070309020205020404" pitchFamily="49" charset="0"/>
              </a:rPr>
              <a:t>employee_id</a:t>
            </a:r>
            <a:r>
              <a:rPr lang="en-US" baseline="0" dirty="0"/>
              <a:t> in the same table. Any </a:t>
            </a:r>
            <a:r>
              <a:rPr lang="en-US" baseline="0" dirty="0" err="1">
                <a:latin typeface="Courier New" panose="02070309020205020404" pitchFamily="49" charset="0"/>
              </a:rPr>
              <a:t>manager_id</a:t>
            </a:r>
            <a:r>
              <a:rPr lang="en-US" baseline="0" dirty="0"/>
              <a:t> must be the </a:t>
            </a:r>
            <a:r>
              <a:rPr lang="en-US" baseline="0" dirty="0" err="1">
                <a:latin typeface="Courier New" panose="02070309020205020404" pitchFamily="49" charset="0"/>
              </a:rPr>
              <a:t>employee_id</a:t>
            </a:r>
            <a:r>
              <a:rPr lang="en-US" baseline="0" dirty="0"/>
              <a:t> of some employee in the table.</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1913447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The example in this</a:t>
            </a:r>
            <a:r>
              <a:rPr lang="en-US" baseline="0" dirty="0"/>
              <a:t> slide creates a secondary index for </a:t>
            </a:r>
            <a:r>
              <a:rPr lang="en-US" baseline="0" dirty="0" err="1">
                <a:latin typeface="Courier New" panose="02070309020205020404" pitchFamily="49" charset="0"/>
              </a:rPr>
              <a:t>job_id</a:t>
            </a:r>
            <a:r>
              <a:rPr lang="en-US" baseline="0" dirty="0"/>
              <a:t> in the </a:t>
            </a:r>
            <a:r>
              <a:rPr lang="en-US" baseline="0" dirty="0">
                <a:latin typeface="Courier New" panose="02070309020205020404" pitchFamily="49" charset="0"/>
              </a:rPr>
              <a:t>employees6</a:t>
            </a:r>
            <a:r>
              <a:rPr lang="en-US" baseline="0" dirty="0"/>
              <a:t> table. If you find that many queries use </a:t>
            </a:r>
            <a:r>
              <a:rPr lang="en-US" baseline="0" dirty="0" err="1">
                <a:latin typeface="Courier New" panose="02070309020205020404" pitchFamily="49" charset="0"/>
              </a:rPr>
              <a:t>job_id</a:t>
            </a:r>
            <a:r>
              <a:rPr lang="en-US" baseline="0" dirty="0"/>
              <a:t> as a search criteria, you might find it useful to add this index to speed up searches. Note that </a:t>
            </a:r>
            <a:r>
              <a:rPr lang="en-US" baseline="0" dirty="0" err="1">
                <a:latin typeface="Courier New" panose="02070309020205020404" pitchFamily="49" charset="0"/>
              </a:rPr>
              <a:t>job_id</a:t>
            </a:r>
            <a:r>
              <a:rPr lang="en-US" baseline="0" dirty="0"/>
              <a:t> in the </a:t>
            </a:r>
            <a:r>
              <a:rPr lang="en-US" baseline="0" dirty="0">
                <a:latin typeface="Times New Roman" panose="02020603050405020304" pitchFamily="18" charset="0"/>
              </a:rPr>
              <a:t>employees6</a:t>
            </a:r>
            <a:r>
              <a:rPr lang="en-US" baseline="0" dirty="0"/>
              <a:t> table cannot be a unique key because many people might have the same </a:t>
            </a:r>
            <a:r>
              <a:rPr lang="en-US" baseline="0" dirty="0" err="1">
                <a:latin typeface="Courier New" panose="02070309020205020404" pitchFamily="49" charset="0"/>
              </a:rPr>
              <a:t>job_id</a:t>
            </a:r>
            <a:r>
              <a:rPr lang="en-US" baseline="0" dirty="0"/>
              <a:t>. This statement is a shorter version of the following </a:t>
            </a:r>
            <a:r>
              <a:rPr lang="en-US" baseline="0" dirty="0">
                <a:latin typeface="Courier New" panose="02070309020205020404" pitchFamily="49" charset="0"/>
              </a:rPr>
              <a:t>ALTER T</a:t>
            </a:r>
            <a:r>
              <a:rPr lang="en-US" baseline="0" dirty="0"/>
              <a:t>ABLE statement:</a:t>
            </a:r>
          </a:p>
          <a:p>
            <a:pPr lvl="4"/>
            <a:r>
              <a:rPr lang="en-US" baseline="0" dirty="0"/>
              <a:t>ALTER TABLE employees6</a:t>
            </a:r>
          </a:p>
          <a:p>
            <a:pPr lvl="4"/>
            <a:r>
              <a:rPr lang="en-US" baseline="0" dirty="0"/>
              <a:t>ADD INDEX emp6_job_ix (</a:t>
            </a:r>
            <a:r>
              <a:rPr lang="en-US" baseline="0" dirty="0" err="1"/>
              <a:t>job_id</a:t>
            </a:r>
            <a:r>
              <a:rPr lang="en-US" baseline="0" dirty="0"/>
              <a:t>);</a:t>
            </a:r>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10903720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mtClean="0"/>
              <a:t>Oracle Database 19c: SQL Workshop   11b - </a:t>
            </a:r>
            <a:fld id="{7C951E65-0BAA-4B24-AD87-683F8269D8DB}" type="slidenum">
              <a:rPr lang="en-US" smtClean="0"/>
              <a:pPr/>
              <a:t>39</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dirty="0"/>
              <a:t>If the database containing the table has been set as the default, you can omit the database name from the statement. In the output, the </a:t>
            </a:r>
            <a:r>
              <a:rPr lang="en-US" dirty="0" err="1">
                <a:latin typeface="Courier New" panose="02070309020205020404" pitchFamily="49" charset="0"/>
              </a:rPr>
              <a:t>Non_unique</a:t>
            </a:r>
            <a:r>
              <a:rPr lang="en-US" dirty="0"/>
              <a:t> column displays a 1 if the index does not have the unique constraint and 0 if it is unique. The output displays the name of the index as well as the columns being indexed. The primary key always has the name </a:t>
            </a:r>
            <a:r>
              <a:rPr lang="en-US" dirty="0">
                <a:latin typeface="Courier New" panose="02070309020205020404" pitchFamily="49" charset="0"/>
              </a:rPr>
              <a:t>PRIMARY</a:t>
            </a:r>
            <a:r>
              <a:rPr lang="en-US" dirty="0"/>
              <a:t>. The Null column indicates if the column can be set to </a:t>
            </a:r>
            <a:r>
              <a:rPr lang="en-US" dirty="0">
                <a:latin typeface="Courier New" panose="02070309020205020404" pitchFamily="49" charset="0"/>
              </a:rPr>
              <a:t>NULL</a:t>
            </a:r>
            <a:r>
              <a:rPr lang="en-US" dirty="0"/>
              <a:t>.</a:t>
            </a:r>
          </a:p>
          <a:p>
            <a:pPr lvl="1"/>
            <a:endParaRPr lang="en-US" dirty="0"/>
          </a:p>
        </p:txBody>
      </p:sp>
    </p:spTree>
    <p:extLst>
      <p:ext uri="{BB962C8B-B14F-4D97-AF65-F5344CB8AC3E}">
        <p14:creationId xmlns:p14="http://schemas.microsoft.com/office/powerpoint/2010/main" val="159714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normAutofit/>
          </a:bodyPr>
          <a:lstStyle/>
          <a:p>
            <a:pPr lvl="1"/>
            <a:r>
              <a:rPr lang="en-US" b="0" dirty="0"/>
              <a:t>Consider a scenario where Bob, an HR manager is creating tables to store all the employee information in the database. While creating the </a:t>
            </a:r>
            <a:r>
              <a:rPr lang="en-US" b="0" dirty="0">
                <a:latin typeface="Courier New"/>
              </a:rPr>
              <a:t>JOBS </a:t>
            </a:r>
            <a:r>
              <a:rPr lang="en-US" b="0" dirty="0"/>
              <a:t>table to store all the job information, he forgets to create a column for the job title. So what should Bob do now? </a:t>
            </a:r>
          </a:p>
          <a:p>
            <a:pPr lvl="1"/>
            <a:r>
              <a:rPr lang="en-US" b="0" dirty="0"/>
              <a:t>Should he drop the table and create </a:t>
            </a:r>
            <a:r>
              <a:rPr lang="en-US" b="0" dirty="0">
                <a:latin typeface="Courier New"/>
              </a:rPr>
              <a:t>JOBS </a:t>
            </a:r>
            <a:r>
              <a:rPr lang="en-US" b="0" dirty="0"/>
              <a:t>table again? No!</a:t>
            </a:r>
          </a:p>
          <a:p>
            <a:pPr lvl="1"/>
            <a:r>
              <a:rPr lang="en-US" b="0" dirty="0"/>
              <a:t>Bob can alter the table and add a new column (</a:t>
            </a:r>
            <a:r>
              <a:rPr lang="en-US" b="0" dirty="0">
                <a:latin typeface="Courier New"/>
              </a:rPr>
              <a:t>JOB_TITLE</a:t>
            </a:r>
            <a:r>
              <a:rPr lang="en-US" b="0" dirty="0"/>
              <a:t>) to the existing </a:t>
            </a:r>
            <a:r>
              <a:rPr lang="en-US" b="0" dirty="0">
                <a:latin typeface="Courier New"/>
              </a:rPr>
              <a:t>JOBS</a:t>
            </a:r>
            <a:r>
              <a:rPr lang="en-US" b="0" dirty="0"/>
              <a:t> table. The statements that allow you to modify the structure of database objects are called data definition language (DDL) statements. Usually, the permission to execute DDL statements is given only to the admin. </a:t>
            </a:r>
          </a:p>
          <a:p>
            <a:pPr lvl="1"/>
            <a:r>
              <a:rPr lang="en-US" b="0" dirty="0"/>
              <a:t>Bob submits the request to alter the </a:t>
            </a:r>
            <a:r>
              <a:rPr lang="en-US" b="0" dirty="0">
                <a:latin typeface="Courier New"/>
              </a:rPr>
              <a:t>JOBS </a:t>
            </a:r>
            <a:r>
              <a:rPr lang="en-US" b="0" dirty="0"/>
              <a:t>table structure along with the details. The DBA receives the request and constructs an appropriate SQL statement to alter the </a:t>
            </a:r>
            <a:r>
              <a:rPr lang="en-US" b="0" dirty="0">
                <a:latin typeface="Courier New"/>
              </a:rPr>
              <a:t>JOBS</a:t>
            </a:r>
            <a:r>
              <a:rPr lang="en-US" b="0" dirty="0"/>
              <a:t> table. </a:t>
            </a:r>
          </a:p>
          <a:p>
            <a:pPr lvl="1"/>
            <a:r>
              <a:rPr lang="en-US" b="0" dirty="0"/>
              <a:t>A new column called </a:t>
            </a:r>
            <a:r>
              <a:rPr lang="en-US" b="0" dirty="0" err="1">
                <a:latin typeface="Courier New"/>
              </a:rPr>
              <a:t>Job_Title</a:t>
            </a:r>
            <a:r>
              <a:rPr lang="en-US" b="0" dirty="0"/>
              <a:t> is added to the </a:t>
            </a:r>
            <a:r>
              <a:rPr lang="en-US" b="0" dirty="0">
                <a:latin typeface="Courier New"/>
              </a:rPr>
              <a:t>JOBS</a:t>
            </a:r>
            <a:r>
              <a:rPr lang="en-US" b="0" dirty="0"/>
              <a:t> table. The value for </a:t>
            </a:r>
            <a:r>
              <a:rPr lang="en-US" b="0" dirty="0" err="1">
                <a:latin typeface="Courier New"/>
              </a:rPr>
              <a:t>Job_Title</a:t>
            </a:r>
            <a:r>
              <a:rPr lang="en-US" b="0" dirty="0"/>
              <a:t> remains </a:t>
            </a:r>
            <a:r>
              <a:rPr lang="en-US" b="0" dirty="0">
                <a:latin typeface="Courier New"/>
              </a:rPr>
              <a:t>NULL </a:t>
            </a:r>
            <a:r>
              <a:rPr lang="en-US" b="0" dirty="0"/>
              <a:t>until Bob goes to the application and updates the values for all the records. </a:t>
            </a:r>
          </a:p>
          <a:p>
            <a:pPr lvl="1"/>
            <a:r>
              <a:rPr lang="en-US" b="0" dirty="0"/>
              <a:t>In this lesson, you learn more about DDL statements.</a:t>
            </a:r>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2855917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mtClean="0"/>
              <a:t>Oracle Database 19c: SQL Workshop   11b - </a:t>
            </a:r>
            <a:fld id="{7C951E65-0BAA-4B24-AD87-683F8269D8DB}" type="slidenum">
              <a:rPr lang="en-US" smtClean="0"/>
              <a:pPr/>
              <a:t>40</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marL="152373" lvl="1" defTabSz="609493">
              <a:lnSpc>
                <a:spcPct val="100000"/>
              </a:lnSpc>
              <a:spcBef>
                <a:spcPts val="533"/>
              </a:spcBef>
              <a:defRPr/>
            </a:pPr>
            <a:r>
              <a:rPr lang="en-US" dirty="0"/>
              <a:t>The </a:t>
            </a:r>
            <a:r>
              <a:rPr lang="en-US" dirty="0">
                <a:latin typeface="Courier New" panose="02070309020205020404" pitchFamily="49" charset="0"/>
              </a:rPr>
              <a:t>SHOW CREATE TABLE</a:t>
            </a:r>
            <a:r>
              <a:rPr lang="en-US" dirty="0"/>
              <a:t> statement produces a statement that can create a table with the same properties as the table specified. This helps you to understand the structure of a table. You can use it to create a new table with the same structure. It does not show the exact statement that was used to create the table. It includes any modifications to the table from </a:t>
            </a:r>
            <a:r>
              <a:rPr lang="en-US" dirty="0">
                <a:latin typeface="Courier New" panose="02070309020205020404" pitchFamily="49" charset="0"/>
              </a:rPr>
              <a:t>ALTER</a:t>
            </a:r>
            <a:r>
              <a:rPr lang="en-US" dirty="0"/>
              <a:t> statements and might include more information, for example, about default values than were specified in any </a:t>
            </a:r>
            <a:r>
              <a:rPr lang="en-US" dirty="0">
                <a:latin typeface="Courier New" panose="02070309020205020404" pitchFamily="49" charset="0"/>
              </a:rPr>
              <a:t>CREATE TABLE </a:t>
            </a:r>
            <a:r>
              <a:rPr lang="en-US" dirty="0"/>
              <a:t>or </a:t>
            </a:r>
            <a:r>
              <a:rPr lang="en-US" dirty="0">
                <a:latin typeface="Courier New" panose="02070309020205020404" pitchFamily="49" charset="0"/>
              </a:rPr>
              <a:t>ALTER TABLE </a:t>
            </a:r>
            <a:r>
              <a:rPr lang="en-US" dirty="0"/>
              <a:t>statements. For example, the output shows default values of </a:t>
            </a:r>
            <a:r>
              <a:rPr lang="en-US" dirty="0">
                <a:latin typeface="Courier New" panose="02070309020205020404" pitchFamily="49" charset="0"/>
              </a:rPr>
              <a:t>NULL</a:t>
            </a:r>
            <a:r>
              <a:rPr lang="en-US" dirty="0"/>
              <a:t> for some columns even though that was not specified in any statement. The CREATE TABLE statement also includes some table options at the end even though those were not specified when creating the table.</a:t>
            </a:r>
          </a:p>
          <a:p>
            <a:pPr marL="152373" lvl="1" defTabSz="609493">
              <a:lnSpc>
                <a:spcPct val="100000"/>
              </a:lnSpc>
              <a:spcBef>
                <a:spcPts val="533"/>
              </a:spcBef>
              <a:defRPr/>
            </a:pPr>
            <a:r>
              <a:rPr lang="en-US" b="1" dirty="0"/>
              <a:t>Note:</a:t>
            </a:r>
            <a:r>
              <a:rPr lang="en-US" dirty="0"/>
              <a:t> The results of the statement in MySQL Workbench might be too long to read in the Result Grid. Right-click the output and select </a:t>
            </a:r>
            <a:r>
              <a:rPr lang="en-US" b="1" dirty="0"/>
              <a:t>Open Value in Viewer</a:t>
            </a:r>
            <a:r>
              <a:rPr lang="en-US" dirty="0"/>
              <a:t>. Select the </a:t>
            </a:r>
            <a:r>
              <a:rPr lang="en-US" b="1" dirty="0"/>
              <a:t>Text</a:t>
            </a:r>
            <a:r>
              <a:rPr lang="en-US" dirty="0"/>
              <a:t> tab. You can save the generated CREATE TABLE statement to a file. When you are finished, click the </a:t>
            </a:r>
            <a:r>
              <a:rPr lang="en-US" b="1" dirty="0"/>
              <a:t>Close</a:t>
            </a:r>
            <a:r>
              <a:rPr lang="en-US" dirty="0"/>
              <a:t> button.</a:t>
            </a:r>
          </a:p>
          <a:p>
            <a:endParaRPr lang="en-US" dirty="0"/>
          </a:p>
        </p:txBody>
      </p:sp>
    </p:spTree>
    <p:extLst>
      <p:ext uri="{BB962C8B-B14F-4D97-AF65-F5344CB8AC3E}">
        <p14:creationId xmlns:p14="http://schemas.microsoft.com/office/powerpoint/2010/main" val="420133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Rot="1" noChangeAspect="1" noChangeArrowheads="1" noTextEdit="1"/>
          </p:cNvSpPr>
          <p:nvPr>
            <p:ph type="sldImg"/>
          </p:nvPr>
        </p:nvSpPr>
        <p:spPr>
          <a:xfrm>
            <a:off x="457200" y="457200"/>
            <a:ext cx="6858000" cy="3859213"/>
          </a:xfrm>
          <a:ln/>
        </p:spPr>
      </p:sp>
      <p:sp>
        <p:nvSpPr>
          <p:cNvPr id="90115"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41</a:t>
            </a:fld>
            <a:endParaRPr lang="en-US" dirty="0"/>
          </a:p>
        </p:txBody>
      </p:sp>
    </p:spTree>
    <p:extLst>
      <p:ext uri="{BB962C8B-B14F-4D97-AF65-F5344CB8AC3E}">
        <p14:creationId xmlns:p14="http://schemas.microsoft.com/office/powerpoint/2010/main" val="2324291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0"/>
          <p:cNvSpPr>
            <a:spLocks noGrp="1" noRot="1" noChangeAspect="1" noChangeArrowheads="1" noTextEdit="1"/>
          </p:cNvSpPr>
          <p:nvPr>
            <p:ph type="sldImg"/>
          </p:nvPr>
        </p:nvSpPr>
        <p:spPr>
          <a:xfrm>
            <a:off x="457200" y="457200"/>
            <a:ext cx="6858000" cy="3859213"/>
          </a:xfrm>
          <a:ln/>
        </p:spPr>
      </p:sp>
      <p:sp>
        <p:nvSpPr>
          <p:cNvPr id="92163" name="Rectangle 1031"/>
          <p:cNvSpPr>
            <a:spLocks noGrp="1" noChangeArrowheads="1"/>
          </p:cNvSpPr>
          <p:nvPr>
            <p:ph type="body" idx="1"/>
          </p:nvPr>
        </p:nvSpPr>
        <p:spPr>
          <a:noFill/>
          <a:ln/>
        </p:spPr>
        <p:txBody>
          <a:bodyPr lIns="14149" tIns="14149" rIns="14149" bIns="14149"/>
          <a:lstStyle/>
          <a:p>
            <a:pPr lvl="1" eaLnBrk="1" hangingPunct="1"/>
            <a:r>
              <a:rPr lang="en-US" altLang="en-US" dirty="0"/>
              <a:t>You</a:t>
            </a:r>
            <a:r>
              <a:rPr lang="en-US" altLang="en-US" baseline="0" dirty="0"/>
              <a:t> can drop multiple tables in one statement. For example:</a:t>
            </a:r>
          </a:p>
          <a:p>
            <a:pPr lvl="4" eaLnBrk="1" hangingPunct="1"/>
            <a:r>
              <a:rPr lang="en-US" altLang="en-US" baseline="0" dirty="0"/>
              <a:t>DROP TABLE IF EXISTS</a:t>
            </a:r>
          </a:p>
          <a:p>
            <a:pPr lvl="4" eaLnBrk="1" hangingPunct="1"/>
            <a:r>
              <a:rPr lang="en-US" altLang="en-US" baseline="0" dirty="0"/>
              <a:t>employees1, employees2, employees3, employees4, employees5;</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42</a:t>
            </a:fld>
            <a:endParaRPr lang="en-US" dirty="0"/>
          </a:p>
        </p:txBody>
      </p:sp>
    </p:spTree>
    <p:extLst>
      <p:ext uri="{BB962C8B-B14F-4D97-AF65-F5344CB8AC3E}">
        <p14:creationId xmlns:p14="http://schemas.microsoft.com/office/powerpoint/2010/main" val="34935852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Rot="1" noChangeAspect="1" noChangeArrowheads="1" noTextEdit="1"/>
          </p:cNvSpPr>
          <p:nvPr>
            <p:ph type="sldImg"/>
          </p:nvPr>
        </p:nvSpPr>
        <p:spPr>
          <a:xfrm>
            <a:off x="457200" y="457200"/>
            <a:ext cx="6858000" cy="3859213"/>
          </a:xfrm>
          <a:ln/>
        </p:spPr>
      </p:sp>
      <p:sp>
        <p:nvSpPr>
          <p:cNvPr id="96259" name="Rectangle 5"/>
          <p:cNvSpPr>
            <a:spLocks noGrp="1" noChangeArrowheads="1"/>
          </p:cNvSpPr>
          <p:nvPr>
            <p:ph type="body" idx="1"/>
          </p:nvPr>
        </p:nvSpPr>
        <p:spPr>
          <a:noFill/>
          <a:ln/>
        </p:spPr>
        <p:txBody>
          <a:bodyPr lIns="14149" tIns="14149" rIns="14149" bIns="14149"/>
          <a:lstStyle/>
          <a:p>
            <a:pPr lvl="1" eaLnBrk="1" hangingPunct="1"/>
            <a:r>
              <a:rPr lang="en-US" altLang="en-US" dirty="0"/>
              <a:t>In this lesson, you should have learned the following:</a:t>
            </a:r>
          </a:p>
          <a:p>
            <a:pPr lvl="1" eaLnBrk="1" hangingPunct="1"/>
            <a:r>
              <a:rPr lang="en-US" altLang="en-US" b="1" dirty="0">
                <a:latin typeface="Courier New" pitchFamily="49" charset="0"/>
              </a:rPr>
              <a:t>CREATE</a:t>
            </a:r>
            <a:r>
              <a:rPr lang="en-US" altLang="en-US" b="1" dirty="0"/>
              <a:t> </a:t>
            </a:r>
            <a:r>
              <a:rPr lang="en-US" altLang="en-US" b="1" dirty="0">
                <a:latin typeface="Courier New" pitchFamily="49" charset="0"/>
              </a:rPr>
              <a:t>TABLE</a:t>
            </a:r>
            <a:endParaRPr lang="en-US" altLang="en-US" dirty="0">
              <a:latin typeface="Courier New" pitchFamily="49" charset="0"/>
            </a:endParaRPr>
          </a:p>
          <a:p>
            <a:pPr lvl="2" eaLnBrk="1" hangingPunct="1"/>
            <a:r>
              <a:rPr lang="en-US" altLang="en-US" dirty="0"/>
              <a:t>Use the </a:t>
            </a:r>
            <a:r>
              <a:rPr lang="en-US" altLang="en-US" dirty="0">
                <a:latin typeface="Courier New" pitchFamily="49" charset="0"/>
              </a:rPr>
              <a:t>CREATE</a:t>
            </a:r>
            <a:r>
              <a:rPr lang="en-US" altLang="en-US" dirty="0"/>
              <a:t> </a:t>
            </a:r>
            <a:r>
              <a:rPr lang="en-US" altLang="en-US" dirty="0">
                <a:latin typeface="Courier New" pitchFamily="49" charset="0"/>
              </a:rPr>
              <a:t>TABLE</a:t>
            </a:r>
            <a:r>
              <a:rPr lang="en-US" altLang="en-US" dirty="0"/>
              <a:t> statement to create a table and include constraints.</a:t>
            </a:r>
          </a:p>
          <a:p>
            <a:pPr lvl="2" eaLnBrk="1" hangingPunct="1"/>
            <a:r>
              <a:rPr lang="en-US" altLang="en-US" dirty="0"/>
              <a:t>Create a table based on another table by using a subquery.</a:t>
            </a:r>
          </a:p>
          <a:p>
            <a:pPr lvl="1" eaLnBrk="1" hangingPunct="1"/>
            <a:r>
              <a:rPr lang="en-US" altLang="en-US" b="1" dirty="0">
                <a:latin typeface="Courier New" pitchFamily="49" charset="0"/>
              </a:rPr>
              <a:t>DROP</a:t>
            </a:r>
            <a:r>
              <a:rPr lang="en-US" altLang="en-US" b="1" dirty="0"/>
              <a:t> </a:t>
            </a:r>
            <a:r>
              <a:rPr lang="en-US" altLang="en-US" b="1" dirty="0">
                <a:latin typeface="Courier New" pitchFamily="49" charset="0"/>
              </a:rPr>
              <a:t>TABLE</a:t>
            </a:r>
            <a:endParaRPr lang="en-US" altLang="en-US" dirty="0"/>
          </a:p>
          <a:p>
            <a:pPr lvl="2" eaLnBrk="1" hangingPunct="1"/>
            <a:r>
              <a:rPr lang="en-US" altLang="en-US" dirty="0"/>
              <a:t>Remove rows and a table structure. </a:t>
            </a:r>
          </a:p>
          <a:p>
            <a:pPr lvl="2" eaLnBrk="1" hangingPunct="1"/>
            <a:r>
              <a:rPr lang="en-US" altLang="en-US" dirty="0"/>
              <a:t>When executed, this statement cannot be rolled back.</a:t>
            </a: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43</a:t>
            </a:fld>
            <a:endParaRPr lang="en-US" dirty="0"/>
          </a:p>
        </p:txBody>
      </p:sp>
    </p:spTree>
    <p:extLst>
      <p:ext uri="{BB962C8B-B14F-4D97-AF65-F5344CB8AC3E}">
        <p14:creationId xmlns:p14="http://schemas.microsoft.com/office/powerpoint/2010/main" val="9028318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Rot="1" noChangeAspect="1" noChangeArrowheads="1" noTextEdit="1"/>
          </p:cNvSpPr>
          <p:nvPr>
            <p:ph type="sldImg"/>
          </p:nvPr>
        </p:nvSpPr>
        <p:spPr>
          <a:xfrm>
            <a:off x="457200" y="457200"/>
            <a:ext cx="6858000" cy="3859213"/>
          </a:xfrm>
          <a:ln/>
        </p:spPr>
      </p:sp>
      <p:sp>
        <p:nvSpPr>
          <p:cNvPr id="98307" name="Rectangle 5"/>
          <p:cNvSpPr>
            <a:spLocks noGrp="1" noChangeArrowheads="1"/>
          </p:cNvSpPr>
          <p:nvPr>
            <p:ph type="body" idx="1"/>
          </p:nvPr>
        </p:nvSpPr>
        <p:spPr>
          <a:noFill/>
          <a:ln/>
        </p:spPr>
        <p:txBody>
          <a:bodyPr lIns="14149" tIns="14149" rIns="14149" bIns="14149"/>
          <a:lstStyle/>
          <a:p>
            <a:pPr lvl="1" eaLnBrk="1" hangingPunct="1"/>
            <a:r>
              <a:rPr lang="en-US" altLang="en-US" dirty="0"/>
              <a:t>You create new tables by using the </a:t>
            </a:r>
            <a:r>
              <a:rPr lang="en-US" altLang="en-US" dirty="0">
                <a:latin typeface="Courier New" pitchFamily="49" charset="0"/>
              </a:rPr>
              <a:t>CREATE</a:t>
            </a:r>
            <a:r>
              <a:rPr lang="en-US" altLang="en-US" dirty="0"/>
              <a:t> </a:t>
            </a:r>
            <a:r>
              <a:rPr lang="en-US" altLang="en-US" dirty="0">
                <a:latin typeface="Courier New" pitchFamily="49" charset="0"/>
              </a:rPr>
              <a:t>TABLE</a:t>
            </a:r>
            <a:r>
              <a:rPr lang="en-US" altLang="en-US" dirty="0"/>
              <a:t> statement and confirm that the new table was added to the database</a:t>
            </a:r>
            <a:r>
              <a:rPr lang="en-US" altLang="en-US"/>
              <a:t>. </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44</a:t>
            </a:fld>
            <a:endParaRPr lang="en-US" dirty="0"/>
          </a:p>
        </p:txBody>
      </p:sp>
    </p:spTree>
    <p:extLst>
      <p:ext uri="{BB962C8B-B14F-4D97-AF65-F5344CB8AC3E}">
        <p14:creationId xmlns:p14="http://schemas.microsoft.com/office/powerpoint/2010/main" val="108260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p:cNvSpPr>
            <a:spLocks noGrp="1" noRot="1" noChangeAspect="1" noChangeArrowheads="1" noTextEdit="1"/>
          </p:cNvSpPr>
          <p:nvPr>
            <p:ph type="sldImg"/>
          </p:nvPr>
        </p:nvSpPr>
        <p:spPr>
          <a:xfrm>
            <a:off x="457200" y="457200"/>
            <a:ext cx="6858000" cy="3859213"/>
          </a:xfrm>
          <a:ln/>
        </p:spPr>
      </p:sp>
      <p:sp>
        <p:nvSpPr>
          <p:cNvPr id="11267" name="Rectangle 1029"/>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5032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terms database and schema are synonymous in MySQL. In this course, you have been working with one database or schema, the HR database, with tables for employees and jobs. You</a:t>
            </a:r>
            <a:r>
              <a:rPr lang="en-US" altLang="en-US" baseline="0" dirty="0"/>
              <a:t> might also have an inventory database with tables for items, their locations, manufacturers, costs, and so on.</a:t>
            </a:r>
          </a:p>
          <a:p>
            <a:pPr lvl="1"/>
            <a:r>
              <a:rPr lang="en-US" altLang="en-US" baseline="0" dirty="0"/>
              <a:t>The statement to create the HR database is the following:</a:t>
            </a:r>
          </a:p>
          <a:p>
            <a:pPr lvl="4"/>
            <a:r>
              <a:rPr lang="en-US" altLang="en-US" baseline="0" dirty="0"/>
              <a:t>CREATE DATABASE IF NOT EXISTS HR;</a:t>
            </a:r>
            <a:endParaRPr lang="en-US" altLang="en-US" dirty="0"/>
          </a:p>
        </p:txBody>
      </p:sp>
      <p:sp>
        <p:nvSpPr>
          <p:cNvPr id="6" name="Footer Placeholder 5"/>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3418400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5"/>
          <p:cNvSpPr>
            <a:spLocks noGrp="1" noRot="1" noChangeAspect="1" noTextEdit="1"/>
          </p:cNvSpPr>
          <p:nvPr>
            <p:ph type="sldImg"/>
          </p:nvPr>
        </p:nvSpPr>
        <p:spPr>
          <a:xfrm>
            <a:off x="457200" y="457200"/>
            <a:ext cx="6858000" cy="3859213"/>
          </a:xfrm>
          <a:ln/>
        </p:spPr>
      </p:sp>
      <p:sp>
        <p:nvSpPr>
          <p:cNvPr id="7" name="Notes Placeholder 6"/>
          <p:cNvSpPr>
            <a:spLocks noGrp="1"/>
          </p:cNvSpPr>
          <p:nvPr>
            <p:ph type="body" idx="1"/>
          </p:nvPr>
        </p:nvSpPr>
        <p:spPr/>
        <p:txBody>
          <a:bodyPr>
            <a:normAutofit/>
          </a:bodyPr>
          <a:lstStyle/>
          <a:p>
            <a:pPr lvl="1" eaLnBrk="1" hangingPunct="1"/>
            <a:r>
              <a:rPr lang="en-US" altLang="en-US" dirty="0"/>
              <a:t>Databases and tables in MySQL are created by using directories and files in the host file system. Because of this, if the host operating system is case-sensitive in its treatment of directory and file names, so is MySQL. Windows file names are not case-sensitive, so a server running on Windows does not treat database and table names as case-sensitive. MySQL servers running on UNIX usually treat database and table names as case-sensitive because UNIX file names are case-sensitive. </a:t>
            </a:r>
          </a:p>
          <a:p>
            <a:pPr lvl="1" eaLnBrk="1" hangingPunct="1"/>
            <a:r>
              <a:rPr lang="en-US" altLang="en-US" dirty="0"/>
              <a:t>Table names can be reserved words or contain special characters if the name is quoted in </a:t>
            </a:r>
            <a:r>
              <a:rPr lang="en-US" altLang="en-US" dirty="0" err="1"/>
              <a:t>backticks</a:t>
            </a:r>
            <a:r>
              <a:rPr lang="en-US" altLang="en-US" dirty="0"/>
              <a:t> (``).</a:t>
            </a: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247690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Rot="1" noChangeAspect="1" noChangeArrowheads="1" noTextEdit="1"/>
          </p:cNvSpPr>
          <p:nvPr>
            <p:ph type="sldImg"/>
          </p:nvPr>
        </p:nvSpPr>
        <p:spPr>
          <a:xfrm>
            <a:off x="457200" y="457200"/>
            <a:ext cx="6858000" cy="3859213"/>
          </a:xfrm>
          <a:ln/>
        </p:spPr>
      </p:sp>
      <p:sp>
        <p:nvSpPr>
          <p:cNvPr id="17411"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260142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Rot="1" noChangeAspect="1" noChangeArrowheads="1" noTextEdit="1"/>
          </p:cNvSpPr>
          <p:nvPr>
            <p:ph type="sldImg"/>
          </p:nvPr>
        </p:nvSpPr>
        <p:spPr>
          <a:xfrm>
            <a:off x="457200" y="457200"/>
            <a:ext cx="6858000" cy="3859213"/>
          </a:xfrm>
          <a:ln/>
        </p:spPr>
      </p:sp>
      <p:sp>
        <p:nvSpPr>
          <p:cNvPr id="57348" name="Rectangle 7"/>
          <p:cNvSpPr>
            <a:spLocks noGrp="1" noChangeArrowheads="1"/>
          </p:cNvSpPr>
          <p:nvPr>
            <p:ph type="body" idx="1"/>
          </p:nvPr>
        </p:nvSpPr>
        <p:spPr>
          <a:ln/>
        </p:spPr>
        <p:txBody>
          <a:bodyPr lIns="14149" tIns="14149" rIns="14149" bIns="14149"/>
          <a:lstStyle/>
          <a:p>
            <a:pPr lvl="1" eaLnBrk="1" hangingPunct="1">
              <a:defRPr/>
            </a:pPr>
            <a:r>
              <a:rPr lang="en-US" dirty="0">
                <a:solidFill>
                  <a:schemeClr val="tx1"/>
                </a:solidFill>
              </a:rPr>
              <a:t>You create tables to store data by executing the SQL </a:t>
            </a:r>
            <a:r>
              <a:rPr lang="en-US" dirty="0">
                <a:solidFill>
                  <a:schemeClr val="tx1"/>
                </a:solidFill>
                <a:latin typeface="Courier New" pitchFamily="49" charset="0"/>
              </a:rPr>
              <a:t>CREATE</a:t>
            </a:r>
            <a:r>
              <a:rPr lang="en-US" dirty="0">
                <a:solidFill>
                  <a:schemeClr val="tx1"/>
                </a:solidFill>
              </a:rPr>
              <a:t> </a:t>
            </a:r>
            <a:r>
              <a:rPr lang="en-US" dirty="0">
                <a:solidFill>
                  <a:schemeClr val="tx1"/>
                </a:solidFill>
                <a:latin typeface="Courier New" pitchFamily="49" charset="0"/>
              </a:rPr>
              <a:t>TABLE</a:t>
            </a:r>
            <a:r>
              <a:rPr lang="en-US" dirty="0">
                <a:solidFill>
                  <a:schemeClr val="tx1"/>
                </a:solidFill>
              </a:rPr>
              <a:t> statement. This statement is one of the DDL statements that are used to create, modify, or remove database structures. These statements record information in the data dictionary. The data dictionary is an important set of read-only tables that provide database information.</a:t>
            </a:r>
          </a:p>
          <a:p>
            <a:pPr lvl="1" eaLnBrk="1" hangingPunct="1">
              <a:defRPr/>
            </a:pPr>
            <a:r>
              <a:rPr lang="en-US" dirty="0">
                <a:solidFill>
                  <a:schemeClr val="tx1"/>
                </a:solidFill>
              </a:rPr>
              <a:t>To create a table, a user must have the </a:t>
            </a:r>
            <a:r>
              <a:rPr lang="en-US" dirty="0">
                <a:solidFill>
                  <a:schemeClr val="tx1"/>
                </a:solidFill>
                <a:latin typeface="Courier New" pitchFamily="49" charset="0"/>
              </a:rPr>
              <a:t>CREATE</a:t>
            </a:r>
            <a:r>
              <a:rPr lang="en-US" dirty="0">
                <a:solidFill>
                  <a:schemeClr val="tx1"/>
                </a:solidFill>
              </a:rPr>
              <a:t> </a:t>
            </a:r>
            <a:r>
              <a:rPr lang="en-US" dirty="0">
                <a:solidFill>
                  <a:schemeClr val="tx1"/>
                </a:solidFill>
                <a:latin typeface="Courier New" pitchFamily="49" charset="0"/>
              </a:rPr>
              <a:t>TABLE</a:t>
            </a:r>
            <a:r>
              <a:rPr lang="en-US" dirty="0">
                <a:solidFill>
                  <a:schemeClr val="tx1"/>
                </a:solidFill>
              </a:rPr>
              <a:t> privilege. The example in this</a:t>
            </a:r>
            <a:r>
              <a:rPr lang="en-US" baseline="0" dirty="0">
                <a:solidFill>
                  <a:schemeClr val="tx1"/>
                </a:solidFill>
              </a:rPr>
              <a:t> slide creates a table similar to the employees table  It creates a table with columns and their datatypes specified. This lesson describes numerous other options that can be used when creating tables. The table in this slide uses the data types in the employee table. MySQL supports many other data types.</a:t>
            </a:r>
            <a:endParaRPr lang="en-US" dirty="0">
              <a:solidFill>
                <a:schemeClr val="tx1"/>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11b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1538299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smtClean="0">
                <a:solidFill>
                  <a:srgbClr val="FFFFFF"/>
                </a:solidFill>
                <a:latin typeface="Oracle Sans" panose="020B0503020204020204" pitchFamily="34" charset="0"/>
                <a:cs typeface="Oracle Sans" panose="020B0503020204020204" pitchFamily="34" charset="0"/>
              </a:rPr>
              <a:t>11b</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6.jpeg"/><Relationship Id="rId2" Type="http://schemas.openxmlformats.org/officeDocument/2006/relationships/slideLayout" Target="../slideLayouts/slideLayout8.xml"/><Relationship Id="rId1" Type="http://schemas.openxmlformats.org/officeDocument/2006/relationships/tags" Target="../tags/tag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55.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6.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57.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59.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Introduction to Data Definition </a:t>
            </a:r>
            <a:br>
              <a:rPr lang="en-US" altLang="en-US" dirty="0">
                <a:latin typeface="+mj-lt"/>
                <a:cs typeface="Oracle Sans" panose="020B0503020204020204" pitchFamily="34" charset="0"/>
              </a:rPr>
            </a:br>
            <a:r>
              <a:rPr lang="en-US" altLang="en-US" dirty="0">
                <a:latin typeface="+mj-lt"/>
                <a:cs typeface="Oracle Sans" panose="020B0503020204020204" pitchFamily="34" charset="0"/>
              </a:rPr>
              <a:t>Language in MySQL</a:t>
            </a:r>
          </a:p>
        </p:txBody>
      </p:sp>
      <p:sp>
        <p:nvSpPr>
          <p:cNvPr id="3" name="Subtitle 2"/>
          <p:cNvSpPr>
            <a:spLocks noGrp="1"/>
          </p:cNvSpPr>
          <p:nvPr>
            <p:ph type="subTitle" idx="1"/>
          </p:nvPr>
        </p:nvSpPr>
        <p:spPr>
          <a:xfrm>
            <a:off x="1426465" y="5483353"/>
            <a:ext cx="15435072" cy="6140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93543586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29">
            <a:extLst>
              <a:ext uri="{FF2B5EF4-FFF2-40B4-BE49-F238E27FC236}">
                <a16:creationId xmlns="" xmlns:a16="http://schemas.microsoft.com/office/drawing/2014/main" id="{C8DC5807-126B-4021-8581-009DB2D4D445}"/>
              </a:ext>
            </a:extLst>
          </p:cNvPr>
          <p:cNvSpPr txBox="1">
            <a:spLocks noChangeArrowheads="1"/>
          </p:cNvSpPr>
          <p:nvPr/>
        </p:nvSpPr>
        <p:spPr bwMode="gray">
          <a:xfrm>
            <a:off x="935590" y="2288258"/>
            <a:ext cx="16416824" cy="4878576"/>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a:buClr>
                <a:schemeClr val="tx1">
                  <a:lumMod val="50000"/>
                  <a:lumOff val="50000"/>
                </a:schemeClr>
              </a:buClr>
            </a:pPr>
            <a:r>
              <a:rPr lang="en-US" altLang="en-US" b="1" dirty="0">
                <a:solidFill>
                  <a:schemeClr val="tx1">
                    <a:lumMod val="50000"/>
                    <a:lumOff val="50000"/>
                  </a:schemeClr>
                </a:solidFill>
                <a:latin typeface="Courier New" pitchFamily="49" charset="0"/>
                <a:cs typeface="Oracle Sans" panose="020B0503020204020204" pitchFamily="34" charset="0"/>
              </a:rPr>
              <a:t>CREATE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b="1" dirty="0">
                <a:solidFill>
                  <a:schemeClr val="tx1">
                    <a:lumMod val="50000"/>
                    <a:lumOff val="50000"/>
                  </a:schemeClr>
                </a:solidFill>
                <a:latin typeface="Courier New" pitchFamily="49" charset="0"/>
                <a:cs typeface="Oracle Sans" panose="020B0503020204020204" pitchFamily="34" charset="0"/>
              </a:rPr>
              <a:t>TABLE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r>
              <a:rPr lang="en-US" altLang="en-US" dirty="0">
                <a:latin typeface="Oracle Sans" panose="020B0503020204020204" pitchFamily="34" charset="0"/>
                <a:cs typeface="Oracle Sans" panose="020B0503020204020204" pitchFamily="34" charset="0"/>
              </a:rPr>
              <a:t>Data types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Indexes, keys, and constraints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Column options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
        <p:nvSpPr>
          <p:cNvPr id="22530"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33528673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Data Types: Overview</a:t>
            </a:r>
            <a:endParaRPr lang="en-US" dirty="0">
              <a:latin typeface="+mj-lt"/>
              <a:ea typeface="+mj-ea"/>
              <a:cs typeface="Oracle Sans" panose="020B0503020204020204" pitchFamily="34" charset="0"/>
            </a:endParaRPr>
          </a:p>
        </p:txBody>
      </p:sp>
      <p:sp>
        <p:nvSpPr>
          <p:cNvPr id="3" name="Content Placeholder 2"/>
          <p:cNvSpPr>
            <a:spLocks noGrp="1"/>
          </p:cNvSpPr>
          <p:nvPr>
            <p:ph idx="1"/>
          </p:nvPr>
        </p:nvSpPr>
        <p:spPr>
          <a:xfrm>
            <a:off x="933451" y="2272710"/>
            <a:ext cx="16421100" cy="529131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Numeric data types</a:t>
            </a:r>
          </a:p>
          <a:p>
            <a:pPr lvl="2"/>
            <a:r>
              <a:rPr lang="en-US" altLang="en-US" dirty="0">
                <a:latin typeface="Oracle Sans" panose="020B0503020204020204" pitchFamily="34" charset="0"/>
                <a:cs typeface="Oracle Sans" panose="020B0503020204020204" pitchFamily="34" charset="0"/>
              </a:rPr>
              <a:t>Integer, decimal, and floating point data</a:t>
            </a:r>
          </a:p>
          <a:p>
            <a:pPr lvl="1"/>
            <a:r>
              <a:rPr lang="en-US" altLang="en-US" dirty="0">
                <a:latin typeface="Oracle Sans" panose="020B0503020204020204" pitchFamily="34" charset="0"/>
                <a:cs typeface="Oracle Sans" panose="020B0503020204020204" pitchFamily="34" charset="0"/>
              </a:rPr>
              <a:t>Date and time data types</a:t>
            </a:r>
          </a:p>
          <a:p>
            <a:pPr lvl="2"/>
            <a:r>
              <a:rPr lang="en-US" altLang="en-US" dirty="0">
                <a:latin typeface="Oracle Sans" panose="020B0503020204020204" pitchFamily="34" charset="0"/>
                <a:cs typeface="Oracle Sans" panose="020B0503020204020204" pitchFamily="34" charset="0"/>
              </a:rPr>
              <a:t>Calendar dates, with or without time data and time intervals</a:t>
            </a:r>
          </a:p>
          <a:p>
            <a:pPr lvl="1"/>
            <a:r>
              <a:rPr lang="en-US" altLang="en-US" dirty="0">
                <a:latin typeface="Oracle Sans" panose="020B0503020204020204" pitchFamily="34" charset="0"/>
                <a:cs typeface="Oracle Sans" panose="020B0503020204020204" pitchFamily="34" charset="0"/>
              </a:rPr>
              <a:t>String data types</a:t>
            </a:r>
          </a:p>
          <a:p>
            <a:pPr lvl="2"/>
            <a:r>
              <a:rPr lang="en-US" altLang="en-US" dirty="0">
                <a:latin typeface="Oracle Sans" panose="020B0503020204020204" pitchFamily="34" charset="0"/>
                <a:cs typeface="Oracle Sans" panose="020B0503020204020204" pitchFamily="34" charset="0"/>
              </a:rPr>
              <a:t>Character strings and BLOBs</a:t>
            </a:r>
          </a:p>
          <a:p>
            <a:pPr lvl="1"/>
            <a:r>
              <a:rPr lang="en-US" altLang="en-US" dirty="0">
                <a:latin typeface="Oracle Sans" panose="020B0503020204020204" pitchFamily="34" charset="0"/>
                <a:cs typeface="Oracle Sans" panose="020B0503020204020204" pitchFamily="34" charset="0"/>
              </a:rPr>
              <a:t>Spatial data types</a:t>
            </a:r>
          </a:p>
          <a:p>
            <a:pPr lvl="2"/>
            <a:r>
              <a:rPr lang="en-US" altLang="en-US" dirty="0">
                <a:latin typeface="Oracle Sans" panose="020B0503020204020204" pitchFamily="34" charset="0"/>
                <a:cs typeface="Oracle Sans" panose="020B0503020204020204" pitchFamily="34" charset="0"/>
              </a:rPr>
              <a:t>Data representing geographic features</a:t>
            </a:r>
          </a:p>
          <a:p>
            <a:pPr lvl="1"/>
            <a:r>
              <a:rPr lang="en-US" altLang="en-US" dirty="0">
                <a:latin typeface="Oracle Sans" panose="020B0503020204020204" pitchFamily="34" charset="0"/>
                <a:cs typeface="Oracle Sans" panose="020B0503020204020204" pitchFamily="34" charset="0"/>
              </a:rPr>
              <a:t>JavaScript Object Notation (JSON)</a:t>
            </a:r>
          </a:p>
          <a:p>
            <a:pPr lvl="2"/>
            <a:r>
              <a:rPr lang="en-US" altLang="en-US" dirty="0">
                <a:latin typeface="Oracle Sans" panose="020B0503020204020204" pitchFamily="34" charset="0"/>
                <a:cs typeface="Oracle Sans" panose="020B0503020204020204" pitchFamily="34" charset="0"/>
              </a:rPr>
              <a:t>Structured text data stored in JSON documents</a:t>
            </a:r>
          </a:p>
        </p:txBody>
      </p:sp>
    </p:spTree>
    <p:custDataLst>
      <p:tags r:id="rId1"/>
    </p:custDataLst>
    <p:extLst>
      <p:ext uri="{BB962C8B-B14F-4D97-AF65-F5344CB8AC3E}">
        <p14:creationId xmlns:p14="http://schemas.microsoft.com/office/powerpoint/2010/main" val="372843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Numeric Data Types</a:t>
            </a:r>
          </a:p>
        </p:txBody>
      </p:sp>
      <p:sp>
        <p:nvSpPr>
          <p:cNvPr id="10" name="Content Placeholder 2">
            <a:extLst>
              <a:ext uri="{FF2B5EF4-FFF2-40B4-BE49-F238E27FC236}">
                <a16:creationId xmlns="" xmlns:a16="http://schemas.microsoft.com/office/drawing/2014/main" id="{9D3A314C-7705-4A10-95A8-B94543766698}"/>
              </a:ext>
            </a:extLst>
          </p:cNvPr>
          <p:cNvSpPr>
            <a:spLocks noGrp="1"/>
          </p:cNvSpPr>
          <p:nvPr>
            <p:ph idx="1"/>
          </p:nvPr>
        </p:nvSpPr>
        <p:spPr>
          <a:xfrm>
            <a:off x="933450" y="2273300"/>
            <a:ext cx="16421100" cy="496321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Integer</a:t>
            </a:r>
          </a:p>
          <a:p>
            <a:pPr lvl="1"/>
            <a:r>
              <a:rPr lang="en-US" dirty="0">
                <a:latin typeface="Oracle Sans" panose="020B0503020204020204" pitchFamily="34" charset="0"/>
                <a:cs typeface="Oracle Sans" panose="020B0503020204020204" pitchFamily="34" charset="0"/>
              </a:rPr>
              <a:t>Positive or negative whole numbers</a:t>
            </a:r>
          </a:p>
          <a:p>
            <a:pPr lvl="1"/>
            <a:r>
              <a:rPr lang="en-US" dirty="0">
                <a:latin typeface="Oracle Sans" panose="020B0503020204020204" pitchFamily="34" charset="0"/>
                <a:cs typeface="Oracle Sans" panose="020B0503020204020204" pitchFamily="34" charset="0"/>
              </a:rPr>
              <a:t>Syntax: </a:t>
            </a:r>
            <a:r>
              <a:rPr lang="en-US" dirty="0">
                <a:latin typeface="Courier New" panose="02070309020205020404" pitchFamily="49" charset="0"/>
                <a:cs typeface="Oracle Sans" panose="020B0503020204020204" pitchFamily="34" charset="0"/>
              </a:rPr>
              <a:t>INT[(</a:t>
            </a:r>
            <a:r>
              <a:rPr lang="en-US" i="1" dirty="0">
                <a:latin typeface="Courier New" panose="02070309020205020404" pitchFamily="49" charset="0"/>
                <a:cs typeface="Oracle Sans" panose="020B0503020204020204" pitchFamily="34" charset="0"/>
              </a:rPr>
              <a:t>M</a:t>
            </a:r>
            <a:r>
              <a:rPr lang="en-US" dirty="0">
                <a:latin typeface="Courier New" panose="02070309020205020404" pitchFamily="49" charset="0"/>
                <a:cs typeface="Oracle Sans" panose="020B0503020204020204" pitchFamily="34" charset="0"/>
              </a:rPr>
              <a:t>)] [UNSIGNED] [ZEROFILL]</a:t>
            </a:r>
          </a:p>
          <a:p>
            <a:r>
              <a:rPr lang="en-US" dirty="0">
                <a:latin typeface="Oracle Sans" panose="020B0503020204020204" pitchFamily="34" charset="0"/>
                <a:cs typeface="Oracle Sans" panose="020B0503020204020204" pitchFamily="34" charset="0"/>
              </a:rPr>
              <a:t>Fixed Point</a:t>
            </a:r>
          </a:p>
          <a:p>
            <a:pPr lvl="1"/>
            <a:r>
              <a:rPr lang="en-US" dirty="0">
                <a:latin typeface="Oracle Sans" panose="020B0503020204020204" pitchFamily="34" charset="0"/>
                <a:cs typeface="Oracle Sans" panose="020B0503020204020204" pitchFamily="34" charset="0"/>
              </a:rPr>
              <a:t>Used for exact-value numbers: integer, fractional, or both</a:t>
            </a:r>
          </a:p>
          <a:p>
            <a:pPr lvl="1"/>
            <a:r>
              <a:rPr lang="en-US" dirty="0">
                <a:latin typeface="Oracle Sans" panose="020B0503020204020204" pitchFamily="34" charset="0"/>
                <a:cs typeface="Oracle Sans" panose="020B0503020204020204" pitchFamily="34" charset="0"/>
              </a:rPr>
              <a:t>Syntax: </a:t>
            </a:r>
            <a:r>
              <a:rPr lang="en-US" dirty="0">
                <a:latin typeface="Courier New" panose="02070309020205020404" pitchFamily="49" charset="0"/>
                <a:cs typeface="Oracle Sans" panose="020B0503020204020204" pitchFamily="34" charset="0"/>
              </a:rPr>
              <a:t>DECIMAL[(</a:t>
            </a:r>
            <a:r>
              <a:rPr lang="en-US" i="1" dirty="0">
                <a:latin typeface="Courier New" panose="02070309020205020404" pitchFamily="49" charset="0"/>
                <a:cs typeface="Oracle Sans" panose="020B0503020204020204" pitchFamily="34" charset="0"/>
              </a:rPr>
              <a:t>M</a:t>
            </a:r>
            <a:r>
              <a:rPr lang="en-US" dirty="0">
                <a:latin typeface="Courier New" panose="02070309020205020404" pitchFamily="49" charset="0"/>
                <a:cs typeface="Oracle Sans" panose="020B0503020204020204" pitchFamily="34" charset="0"/>
              </a:rPr>
              <a:t>[, </a:t>
            </a:r>
            <a:r>
              <a:rPr lang="en-US" i="1" dirty="0">
                <a:latin typeface="Courier New" panose="02070309020205020404" pitchFamily="49" charset="0"/>
                <a:cs typeface="Oracle Sans" panose="020B0503020204020204" pitchFamily="34" charset="0"/>
              </a:rPr>
              <a:t>D</a:t>
            </a:r>
            <a:r>
              <a:rPr lang="en-US" dirty="0">
                <a:latin typeface="Courier New" panose="02070309020205020404" pitchFamily="49" charset="0"/>
                <a:cs typeface="Oracle Sans" panose="020B0503020204020204" pitchFamily="34" charset="0"/>
              </a:rPr>
              <a:t>])] [UNSIGNED] [ZEROFILL]</a:t>
            </a:r>
          </a:p>
          <a:p>
            <a:r>
              <a:rPr lang="en-US" dirty="0">
                <a:latin typeface="Oracle Sans" panose="020B0503020204020204" pitchFamily="34" charset="0"/>
                <a:cs typeface="Oracle Sans" panose="020B0503020204020204" pitchFamily="34" charset="0"/>
              </a:rPr>
              <a:t>Floating Point</a:t>
            </a:r>
          </a:p>
          <a:p>
            <a:pPr lvl="1"/>
            <a:r>
              <a:rPr lang="en-US" dirty="0">
                <a:latin typeface="Oracle Sans" panose="020B0503020204020204" pitchFamily="34" charset="0"/>
                <a:cs typeface="Oracle Sans" panose="020B0503020204020204" pitchFamily="34" charset="0"/>
              </a:rPr>
              <a:t>Used for approximate-value numbers: integer, fractional, or both</a:t>
            </a:r>
          </a:p>
          <a:p>
            <a:pPr lvl="1"/>
            <a:r>
              <a:rPr lang="en-US" dirty="0">
                <a:latin typeface="Oracle Sans" panose="020B0503020204020204" pitchFamily="34" charset="0"/>
                <a:cs typeface="Oracle Sans" panose="020B0503020204020204" pitchFamily="34" charset="0"/>
              </a:rPr>
              <a:t>Syntax: </a:t>
            </a:r>
            <a:r>
              <a:rPr lang="en-US" dirty="0">
                <a:latin typeface="Courier New" panose="02070309020205020404" pitchFamily="49" charset="0"/>
                <a:cs typeface="Oracle Sans" panose="020B0503020204020204" pitchFamily="34" charset="0"/>
              </a:rPr>
              <a:t>FLOAT[(</a:t>
            </a:r>
            <a:r>
              <a:rPr lang="en-US" i="1" dirty="0">
                <a:latin typeface="Courier New" panose="02070309020205020404" pitchFamily="49" charset="0"/>
                <a:cs typeface="Oracle Sans" panose="020B0503020204020204" pitchFamily="34" charset="0"/>
              </a:rPr>
              <a:t>M</a:t>
            </a:r>
            <a:r>
              <a:rPr lang="en-US" dirty="0">
                <a:latin typeface="Courier New" panose="02070309020205020404" pitchFamily="49" charset="0"/>
                <a:cs typeface="Oracle Sans" panose="020B0503020204020204" pitchFamily="34" charset="0"/>
              </a:rPr>
              <a:t>, </a:t>
            </a:r>
            <a:r>
              <a:rPr lang="en-US" i="1" dirty="0">
                <a:latin typeface="Courier New" panose="02070309020205020404" pitchFamily="49" charset="0"/>
                <a:cs typeface="Oracle Sans" panose="020B0503020204020204" pitchFamily="34" charset="0"/>
              </a:rPr>
              <a:t>D</a:t>
            </a:r>
            <a:r>
              <a:rPr lang="en-US" dirty="0">
                <a:latin typeface="Courier New" panose="02070309020205020404" pitchFamily="49" charset="0"/>
                <a:cs typeface="Oracle Sans" panose="020B0503020204020204" pitchFamily="34" charset="0"/>
              </a:rPr>
              <a:t>)] [UNSIGNED] [ZEROFILL]</a:t>
            </a:r>
          </a:p>
        </p:txBody>
      </p:sp>
    </p:spTree>
    <p:custDataLst>
      <p:tags r:id="rId1"/>
    </p:custDataLst>
    <p:extLst>
      <p:ext uri="{BB962C8B-B14F-4D97-AF65-F5344CB8AC3E}">
        <p14:creationId xmlns:p14="http://schemas.microsoft.com/office/powerpoint/2010/main" val="313968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Date and Time Data Types</a:t>
            </a:r>
          </a:p>
        </p:txBody>
      </p:sp>
      <p:sp>
        <p:nvSpPr>
          <p:cNvPr id="8" name="Content Placeholder 2">
            <a:extLst>
              <a:ext uri="{FF2B5EF4-FFF2-40B4-BE49-F238E27FC236}">
                <a16:creationId xmlns="" xmlns:a16="http://schemas.microsoft.com/office/drawing/2014/main" id="{53A9969D-6DCC-4B6C-A24B-2261F5B982D0}"/>
              </a:ext>
            </a:extLst>
          </p:cNvPr>
          <p:cNvSpPr>
            <a:spLocks noGrp="1"/>
          </p:cNvSpPr>
          <p:nvPr>
            <p:ph idx="1"/>
          </p:nvPr>
        </p:nvSpPr>
        <p:spPr>
          <a:xfrm>
            <a:off x="933450" y="2273300"/>
            <a:ext cx="16421100" cy="34448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Oracle Sans" panose="020B0503020204020204" pitchFamily="34" charset="0"/>
              </a:rPr>
              <a:t>DATE</a:t>
            </a:r>
          </a:p>
          <a:p>
            <a:pPr lvl="1"/>
            <a:r>
              <a:rPr lang="en-US" dirty="0">
                <a:latin typeface="Courier New" panose="02070309020205020404" pitchFamily="49" charset="0"/>
                <a:cs typeface="Oracle Sans" panose="020B0503020204020204" pitchFamily="34" charset="0"/>
              </a:rPr>
              <a:t>YYYY-MM-DD</a:t>
            </a:r>
            <a:r>
              <a:rPr lang="en-US" dirty="0">
                <a:latin typeface="Oracle Sans" panose="020B0503020204020204" pitchFamily="34" charset="0"/>
                <a:cs typeface="Oracle Sans" panose="020B0503020204020204" pitchFamily="34" charset="0"/>
              </a:rPr>
              <a:t> as in </a:t>
            </a:r>
            <a:r>
              <a:rPr lang="en-US" dirty="0">
                <a:latin typeface="Courier New" panose="02070309020205020404" pitchFamily="49" charset="0"/>
                <a:cs typeface="Oracle Sans" panose="020B0503020204020204" pitchFamily="34" charset="0"/>
              </a:rPr>
              <a:t>2018-01-04</a:t>
            </a:r>
          </a:p>
          <a:p>
            <a:r>
              <a:rPr lang="en-US" dirty="0">
                <a:latin typeface="Courier New" panose="02070309020205020404" pitchFamily="49" charset="0"/>
                <a:cs typeface="Oracle Sans" panose="020B0503020204020204" pitchFamily="34" charset="0"/>
              </a:rPr>
              <a:t>TIME</a:t>
            </a:r>
          </a:p>
          <a:p>
            <a:pPr lvl="1"/>
            <a:r>
              <a:rPr lang="en-US" dirty="0">
                <a:latin typeface="Courier New" panose="02070309020205020404" pitchFamily="49" charset="0"/>
                <a:cs typeface="Oracle Sans" panose="020B0503020204020204" pitchFamily="34" charset="0"/>
              </a:rPr>
              <a:t>HH:MM:S</a:t>
            </a:r>
            <a:r>
              <a:rPr lang="en-US" dirty="0">
                <a:latin typeface="Oracle Sans" panose="020B0503020204020204" pitchFamily="34" charset="0"/>
                <a:cs typeface="Oracle Sans" panose="020B0503020204020204" pitchFamily="34" charset="0"/>
              </a:rPr>
              <a:t>S as in </a:t>
            </a:r>
            <a:r>
              <a:rPr lang="en-US" dirty="0">
                <a:latin typeface="Courier New" panose="02070309020205020404" pitchFamily="49" charset="0"/>
                <a:cs typeface="Oracle Sans" panose="020B0503020204020204" pitchFamily="34" charset="0"/>
              </a:rPr>
              <a:t>12:59:02</a:t>
            </a:r>
          </a:p>
          <a:p>
            <a:r>
              <a:rPr lang="en-US" dirty="0">
                <a:latin typeface="Courier New" panose="02070309020205020404" pitchFamily="49" charset="0"/>
                <a:cs typeface="Oracle Sans" panose="020B0503020204020204" pitchFamily="34" charset="0"/>
              </a:rPr>
              <a:t>DATETIME</a:t>
            </a:r>
          </a:p>
          <a:p>
            <a:pPr lvl="1"/>
            <a:r>
              <a:rPr lang="en-US" dirty="0">
                <a:latin typeface="Courier New" panose="02070309020205020404" pitchFamily="49" charset="0"/>
                <a:cs typeface="Oracle Sans" panose="020B0503020204020204" pitchFamily="34" charset="0"/>
              </a:rPr>
              <a:t>YYYY-MM-DD HH:MM:SS</a:t>
            </a:r>
            <a:r>
              <a:rPr lang="en-US" dirty="0">
                <a:latin typeface="Oracle Sans" panose="020B0503020204020204" pitchFamily="34" charset="0"/>
                <a:cs typeface="Oracle Sans" panose="020B0503020204020204" pitchFamily="34" charset="0"/>
              </a:rPr>
              <a:t> as in </a:t>
            </a:r>
            <a:r>
              <a:rPr lang="en-US" dirty="0">
                <a:latin typeface="Courier New" panose="02070309020205020404" pitchFamily="49" charset="0"/>
                <a:cs typeface="Oracle Sans" panose="020B0503020204020204" pitchFamily="34" charset="0"/>
              </a:rPr>
              <a:t>2018-01-04 12:59:02</a:t>
            </a:r>
          </a:p>
        </p:txBody>
      </p:sp>
    </p:spTree>
    <p:custDataLst>
      <p:tags r:id="rId1"/>
    </p:custDataLst>
    <p:extLst>
      <p:ext uri="{BB962C8B-B14F-4D97-AF65-F5344CB8AC3E}">
        <p14:creationId xmlns:p14="http://schemas.microsoft.com/office/powerpoint/2010/main" val="220004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String Data Types</a:t>
            </a:r>
          </a:p>
        </p:txBody>
      </p:sp>
      <p:sp>
        <p:nvSpPr>
          <p:cNvPr id="6" name="Content Placeholder 2">
            <a:extLst>
              <a:ext uri="{FF2B5EF4-FFF2-40B4-BE49-F238E27FC236}">
                <a16:creationId xmlns="" xmlns:a16="http://schemas.microsoft.com/office/drawing/2014/main" id="{A67E0452-7A70-4A9A-A0F3-E009946A087A}"/>
              </a:ext>
            </a:extLst>
          </p:cNvPr>
          <p:cNvSpPr>
            <a:spLocks noGrp="1"/>
          </p:cNvSpPr>
          <p:nvPr>
            <p:ph idx="1"/>
          </p:nvPr>
        </p:nvSpPr>
        <p:spPr>
          <a:xfrm>
            <a:off x="933450" y="2273300"/>
            <a:ext cx="16421100" cy="44104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latin typeface="Oracle Sans" panose="020B0503020204020204" pitchFamily="34" charset="0"/>
                <a:cs typeface="Oracle Sans" panose="020B0503020204020204" pitchFamily="34" charset="0"/>
              </a:rPr>
              <a:t>Fixed length character strings: </a:t>
            </a:r>
            <a:r>
              <a:rPr lang="en-US" dirty="0">
                <a:latin typeface="Courier New" panose="02070309020205020404" pitchFamily="49" charset="0"/>
                <a:cs typeface="Oracle Sans" panose="020B0503020204020204" pitchFamily="34" charset="0"/>
              </a:rPr>
              <a:t>CHAR(</a:t>
            </a:r>
            <a:r>
              <a:rPr lang="en-US" i="1" dirty="0">
                <a:latin typeface="Courier New" panose="02070309020205020404" pitchFamily="49" charset="0"/>
                <a:cs typeface="Oracle Sans" panose="020B0503020204020204" pitchFamily="34" charset="0"/>
              </a:rPr>
              <a:t>M</a:t>
            </a:r>
            <a:r>
              <a:rPr lang="en-US" dirty="0">
                <a:latin typeface="Courier New" panose="02070309020205020404" pitchFamily="49" charset="0"/>
                <a:cs typeface="Oracle Sans" panose="020B0503020204020204" pitchFamily="34" charset="0"/>
              </a:rPr>
              <a:t>)</a:t>
            </a:r>
          </a:p>
          <a:p>
            <a:pPr lvl="2"/>
            <a:r>
              <a:rPr lang="en-US" dirty="0">
                <a:latin typeface="Oracle Sans" panose="020B0503020204020204" pitchFamily="34" charset="0"/>
                <a:cs typeface="Oracle Sans" panose="020B0503020204020204" pitchFamily="34" charset="0"/>
              </a:rPr>
              <a:t>Stored as fixed length </a:t>
            </a:r>
            <a:r>
              <a:rPr lang="en-US" i="1" dirty="0">
                <a:latin typeface="Courier New" panose="02070309020205020404" pitchFamily="49" charset="0"/>
                <a:cs typeface="Oracle Sans" panose="020B0503020204020204" pitchFamily="34" charset="0"/>
              </a:rPr>
              <a:t>M</a:t>
            </a:r>
            <a:r>
              <a:rPr lang="en-US" dirty="0">
                <a:latin typeface="Oracle Sans" panose="020B0503020204020204" pitchFamily="34" charset="0"/>
                <a:cs typeface="Oracle Sans" panose="020B0503020204020204" pitchFamily="34" charset="0"/>
              </a:rPr>
              <a:t>, right-padded with spaces</a:t>
            </a:r>
          </a:p>
          <a:p>
            <a:pPr lvl="1"/>
            <a:r>
              <a:rPr lang="en-US" dirty="0">
                <a:latin typeface="Oracle Sans" panose="020B0503020204020204" pitchFamily="34" charset="0"/>
                <a:cs typeface="Oracle Sans" panose="020B0503020204020204" pitchFamily="34" charset="0"/>
              </a:rPr>
              <a:t>Variable length character strings: </a:t>
            </a:r>
            <a:r>
              <a:rPr lang="en-US" dirty="0">
                <a:latin typeface="Courier New" panose="02070309020205020404" pitchFamily="49" charset="0"/>
                <a:cs typeface="Oracle Sans" panose="020B0503020204020204" pitchFamily="34" charset="0"/>
              </a:rPr>
              <a:t>VARCHAR(</a:t>
            </a:r>
            <a:r>
              <a:rPr lang="en-US" i="1" dirty="0">
                <a:latin typeface="Courier New" panose="02070309020205020404" pitchFamily="49" charset="0"/>
                <a:cs typeface="Oracle Sans" panose="020B0503020204020204" pitchFamily="34" charset="0"/>
              </a:rPr>
              <a:t>M</a:t>
            </a:r>
            <a:r>
              <a:rPr lang="en-US" dirty="0">
                <a:latin typeface="Courier New" panose="02070309020205020404" pitchFamily="49" charset="0"/>
                <a:cs typeface="Oracle Sans" panose="020B0503020204020204" pitchFamily="34" charset="0"/>
              </a:rPr>
              <a:t>)</a:t>
            </a:r>
          </a:p>
          <a:p>
            <a:pPr lvl="2"/>
            <a:r>
              <a:rPr lang="en-US" dirty="0">
                <a:latin typeface="Oracle Sans" panose="020B0503020204020204" pitchFamily="34" charset="0"/>
                <a:cs typeface="Oracle Sans" panose="020B0503020204020204" pitchFamily="34" charset="0"/>
              </a:rPr>
              <a:t>Stored </a:t>
            </a:r>
            <a:r>
              <a:rPr lang="en-US" b="1" dirty="0">
                <a:latin typeface="Oracle Sans" panose="020B0503020204020204" pitchFamily="34" charset="0"/>
                <a:cs typeface="Oracle Sans" panose="020B0503020204020204" pitchFamily="34" charset="0"/>
              </a:rPr>
              <a:t>up to </a:t>
            </a:r>
            <a:r>
              <a:rPr lang="en-US" dirty="0">
                <a:latin typeface="Oracle Sans" panose="020B0503020204020204" pitchFamily="34" charset="0"/>
                <a:cs typeface="Oracle Sans" panose="020B0503020204020204" pitchFamily="34" charset="0"/>
              </a:rPr>
              <a:t>length </a:t>
            </a:r>
            <a:r>
              <a:rPr lang="en-US" i="1" dirty="0">
                <a:latin typeface="Courier New" panose="02070309020205020404" pitchFamily="49" charset="0"/>
                <a:cs typeface="Oracle Sans" panose="020B0503020204020204" pitchFamily="34" charset="0"/>
              </a:rPr>
              <a:t>M</a:t>
            </a:r>
            <a:r>
              <a:rPr lang="en-US" dirty="0">
                <a:latin typeface="Oracle Sans" panose="020B0503020204020204" pitchFamily="34" charset="0"/>
                <a:cs typeface="Oracle Sans" panose="020B0503020204020204" pitchFamily="34" charset="0"/>
              </a:rPr>
              <a:t>, </a:t>
            </a:r>
            <a:r>
              <a:rPr lang="en-US" b="1" dirty="0">
                <a:latin typeface="Oracle Sans" panose="020B0503020204020204" pitchFamily="34" charset="0"/>
                <a:cs typeface="Oracle Sans" panose="020B0503020204020204" pitchFamily="34" charset="0"/>
              </a:rPr>
              <a:t>not</a:t>
            </a:r>
            <a:r>
              <a:rPr lang="en-US" dirty="0">
                <a:latin typeface="Oracle Sans" panose="020B0503020204020204" pitchFamily="34" charset="0"/>
                <a:cs typeface="Oracle Sans" panose="020B0503020204020204" pitchFamily="34" charset="0"/>
              </a:rPr>
              <a:t> right-padded with spaces</a:t>
            </a:r>
          </a:p>
          <a:p>
            <a:pPr lvl="1"/>
            <a:r>
              <a:rPr lang="en-US" dirty="0">
                <a:latin typeface="Oracle Sans" panose="020B0503020204020204" pitchFamily="34" charset="0"/>
                <a:cs typeface="Oracle Sans" panose="020B0503020204020204" pitchFamily="34" charset="0"/>
              </a:rPr>
              <a:t>Extremely long character strings: </a:t>
            </a:r>
            <a:r>
              <a:rPr lang="en-US" dirty="0">
                <a:latin typeface="Courier New" panose="02070309020205020404" pitchFamily="49" charset="0"/>
                <a:cs typeface="Oracle Sans" panose="020B0503020204020204" pitchFamily="34" charset="0"/>
              </a:rPr>
              <a:t>TEXT</a:t>
            </a:r>
          </a:p>
          <a:p>
            <a:pPr lvl="2"/>
            <a:r>
              <a:rPr lang="en-US" dirty="0">
                <a:latin typeface="Oracle Sans" panose="020B0503020204020204" pitchFamily="34" charset="0"/>
                <a:cs typeface="Oracle Sans" panose="020B0503020204020204" pitchFamily="34" charset="0"/>
              </a:rPr>
              <a:t>Variable length character strings, stored as a separately allocated object</a:t>
            </a:r>
          </a:p>
          <a:p>
            <a:pPr lvl="1"/>
            <a:r>
              <a:rPr lang="en-US" b="1" dirty="0">
                <a:latin typeface="Oracle Sans" panose="020B0503020204020204" pitchFamily="34" charset="0"/>
                <a:cs typeface="Oracle Sans" panose="020B0503020204020204" pitchFamily="34" charset="0"/>
              </a:rPr>
              <a:t>B</a:t>
            </a:r>
            <a:r>
              <a:rPr lang="en-US" dirty="0">
                <a:latin typeface="Oracle Sans" panose="020B0503020204020204" pitchFamily="34" charset="0"/>
                <a:cs typeface="Oracle Sans" panose="020B0503020204020204" pitchFamily="34" charset="0"/>
              </a:rPr>
              <a:t>inary </a:t>
            </a:r>
            <a:r>
              <a:rPr lang="en-US" b="1" dirty="0">
                <a:latin typeface="Oracle Sans" panose="020B0503020204020204" pitchFamily="34" charset="0"/>
                <a:cs typeface="Oracle Sans" panose="020B0503020204020204" pitchFamily="34" charset="0"/>
              </a:rPr>
              <a:t>l</a:t>
            </a:r>
            <a:r>
              <a:rPr lang="en-US" dirty="0">
                <a:latin typeface="Oracle Sans" panose="020B0503020204020204" pitchFamily="34" charset="0"/>
                <a:cs typeface="Oracle Sans" panose="020B0503020204020204" pitchFamily="34" charset="0"/>
              </a:rPr>
              <a:t>arge </a:t>
            </a:r>
            <a:r>
              <a:rPr lang="en-US" b="1" dirty="0">
                <a:latin typeface="Oracle Sans" panose="020B0503020204020204" pitchFamily="34" charset="0"/>
                <a:cs typeface="Oracle Sans" panose="020B0503020204020204" pitchFamily="34" charset="0"/>
              </a:rPr>
              <a:t>ob</a:t>
            </a:r>
            <a:r>
              <a:rPr lang="en-US" dirty="0">
                <a:latin typeface="Oracle Sans" panose="020B0503020204020204" pitchFamily="34" charset="0"/>
                <a:cs typeface="Oracle Sans" panose="020B0503020204020204" pitchFamily="34" charset="0"/>
              </a:rPr>
              <a:t>jects: </a:t>
            </a:r>
            <a:r>
              <a:rPr lang="en-US" dirty="0">
                <a:latin typeface="Courier New" panose="02070309020205020404" pitchFamily="49" charset="0"/>
                <a:cs typeface="Oracle Sans" panose="020B0503020204020204" pitchFamily="34" charset="0"/>
              </a:rPr>
              <a:t>BLOB</a:t>
            </a:r>
          </a:p>
          <a:p>
            <a:pPr lvl="2"/>
            <a:r>
              <a:rPr lang="en-US" dirty="0">
                <a:latin typeface="Oracle Sans" panose="020B0503020204020204" pitchFamily="34" charset="0"/>
                <a:cs typeface="Oracle Sans" panose="020B0503020204020204" pitchFamily="34" charset="0"/>
              </a:rPr>
              <a:t>Variable length binary data, stored as a separately allocated object</a:t>
            </a:r>
          </a:p>
        </p:txBody>
      </p:sp>
    </p:spTree>
    <p:custDataLst>
      <p:tags r:id="rId1"/>
    </p:custDataLst>
    <p:extLst>
      <p:ext uri="{BB962C8B-B14F-4D97-AF65-F5344CB8AC3E}">
        <p14:creationId xmlns:p14="http://schemas.microsoft.com/office/powerpoint/2010/main" val="2857703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1" y="6446047"/>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5">
            <a:extLst>
              <a:ext uri="{FF2B5EF4-FFF2-40B4-BE49-F238E27FC236}">
                <a16:creationId xmlns="" xmlns:a16="http://schemas.microsoft.com/office/drawing/2014/main" id="{22D62EF7-B72A-4CC9-97B5-EF449A5152DF}"/>
              </a:ext>
            </a:extLst>
          </p:cNvPr>
          <p:cNvSpPr>
            <a:spLocks noGrp="1" noChangeArrowheads="1"/>
          </p:cNvSpPr>
          <p:nvPr>
            <p:ph idx="1"/>
          </p:nvPr>
        </p:nvSpPr>
        <p:spPr>
          <a:xfrm>
            <a:off x="933450" y="2273300"/>
            <a:ext cx="16421100" cy="48785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a:buClr>
                <a:schemeClr val="tx1">
                  <a:lumMod val="50000"/>
                  <a:lumOff val="50000"/>
                </a:schemeClr>
              </a:buClr>
            </a:pPr>
            <a:r>
              <a:rPr lang="en-US" altLang="en-US" b="1" dirty="0">
                <a:solidFill>
                  <a:schemeClr val="tx1">
                    <a:lumMod val="50000"/>
                    <a:lumOff val="50000"/>
                  </a:schemeClr>
                </a:solidFill>
                <a:latin typeface="Courier New" pitchFamily="49" charset="0"/>
                <a:cs typeface="Oracle Sans" panose="020B0503020204020204" pitchFamily="34" charset="0"/>
              </a:rPr>
              <a:t>CREATE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b="1" dirty="0">
                <a:solidFill>
                  <a:schemeClr val="tx1">
                    <a:lumMod val="50000"/>
                    <a:lumOff val="50000"/>
                  </a:schemeClr>
                </a:solidFill>
                <a:latin typeface="Courier New" pitchFamily="49" charset="0"/>
                <a:cs typeface="Oracle Sans" panose="020B0503020204020204" pitchFamily="34" charset="0"/>
              </a:rPr>
              <a:t>TABLE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a:buClr>
                <a:schemeClr val="accent1"/>
              </a:buClr>
            </a:pPr>
            <a:r>
              <a:rPr lang="en-US" altLang="en-US" dirty="0">
                <a:latin typeface="Oracle Sans" panose="020B0503020204020204" pitchFamily="34" charset="0"/>
                <a:cs typeface="Oracle Sans" panose="020B0503020204020204" pitchFamily="34" charset="0"/>
              </a:rPr>
              <a:t>Indexes, keys, and constraints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Column options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3388501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Indexes, Keys, and Constraints</a:t>
            </a:r>
          </a:p>
        </p:txBody>
      </p:sp>
      <p:sp>
        <p:nvSpPr>
          <p:cNvPr id="3" name="Content Placeholder 2"/>
          <p:cNvSpPr>
            <a:spLocks noGrp="1"/>
          </p:cNvSpPr>
          <p:nvPr>
            <p:ph idx="1"/>
          </p:nvPr>
        </p:nvSpPr>
        <p:spPr>
          <a:xfrm>
            <a:off x="933451" y="2272710"/>
            <a:ext cx="16421100" cy="494340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dirty="0">
                <a:latin typeface="Oracle Sans" panose="020B0503020204020204" pitchFamily="34" charset="0"/>
                <a:cs typeface="Oracle Sans" panose="020B0503020204020204" pitchFamily="34" charset="0"/>
              </a:rPr>
              <a:t>Index: A column or columns of table data designated to be used as pointers to table rows to speed up data retrieval </a:t>
            </a:r>
          </a:p>
          <a:p>
            <a:pPr lvl="1"/>
            <a:r>
              <a:rPr lang="en-US" dirty="0">
                <a:latin typeface="Oracle Sans" panose="020B0503020204020204" pitchFamily="34" charset="0"/>
                <a:cs typeface="Oracle Sans" panose="020B0503020204020204" pitchFamily="34" charset="0"/>
              </a:rPr>
              <a:t>Key: Normally a synonym for index in MySQL</a:t>
            </a:r>
          </a:p>
          <a:p>
            <a:pPr lvl="1"/>
            <a:r>
              <a:rPr lang="en-US" dirty="0">
                <a:latin typeface="Oracle Sans" panose="020B0503020204020204" pitchFamily="34" charset="0"/>
                <a:cs typeface="Oracle Sans" panose="020B0503020204020204" pitchFamily="34" charset="0"/>
              </a:rPr>
              <a:t>Constraint: A restriction placed on one or more column values of a table to enforce integrity rules</a:t>
            </a:r>
          </a:p>
          <a:p>
            <a:r>
              <a:rPr lang="en-US" dirty="0" smtClean="0">
                <a:latin typeface="Oracle Sans" panose="020B0503020204020204" pitchFamily="34" charset="0"/>
                <a:cs typeface="Oracle Sans" panose="020B0503020204020204" pitchFamily="34" charset="0"/>
              </a:rPr>
              <a:t>The </a:t>
            </a:r>
            <a:r>
              <a:rPr lang="en-US" dirty="0">
                <a:latin typeface="Oracle Sans" panose="020B0503020204020204" pitchFamily="34" charset="0"/>
                <a:cs typeface="Oracle Sans" panose="020B0503020204020204" pitchFamily="34" charset="0"/>
              </a:rPr>
              <a:t>following MySQL indexes (keys) include designated combinations of constraints:</a:t>
            </a:r>
          </a:p>
          <a:p>
            <a:pPr lvl="1"/>
            <a:r>
              <a:rPr lang="en-US" dirty="0">
                <a:latin typeface="Oracle Sans" panose="020B0503020204020204" pitchFamily="34" charset="0"/>
                <a:cs typeface="Oracle Sans" panose="020B0503020204020204" pitchFamily="34" charset="0"/>
              </a:rPr>
              <a:t>Primary Keys</a:t>
            </a:r>
          </a:p>
          <a:p>
            <a:pPr lvl="1"/>
            <a:r>
              <a:rPr lang="en-US" dirty="0">
                <a:latin typeface="Oracle Sans" panose="020B0503020204020204" pitchFamily="34" charset="0"/>
                <a:cs typeface="Oracle Sans" panose="020B0503020204020204" pitchFamily="34" charset="0"/>
              </a:rPr>
              <a:t>Unique Keys</a:t>
            </a:r>
          </a:p>
          <a:p>
            <a:pPr lvl="1"/>
            <a:r>
              <a:rPr lang="en-US" dirty="0">
                <a:latin typeface="Oracle Sans" panose="020B0503020204020204" pitchFamily="34" charset="0"/>
                <a:cs typeface="Oracle Sans" panose="020B0503020204020204" pitchFamily="34" charset="0"/>
              </a:rPr>
              <a:t>Foreign Keys</a:t>
            </a:r>
          </a:p>
        </p:txBody>
      </p:sp>
    </p:spTree>
    <p:custDataLst>
      <p:tags r:id="rId1"/>
    </p:custDataLst>
    <p:extLst>
      <p:ext uri="{BB962C8B-B14F-4D97-AF65-F5344CB8AC3E}">
        <p14:creationId xmlns:p14="http://schemas.microsoft.com/office/powerpoint/2010/main" val="4022776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GB" altLang="en-US" dirty="0">
                <a:latin typeface="+mj-lt"/>
                <a:ea typeface="+mj-ea"/>
                <a:cs typeface="Oracle Sans" panose="020B0503020204020204" pitchFamily="34" charset="0"/>
              </a:rPr>
              <a:t>Table Indexes</a:t>
            </a:r>
            <a:endParaRPr lang="en-US" dirty="0">
              <a:latin typeface="+mj-lt"/>
              <a:ea typeface="+mj-ea"/>
              <a:cs typeface="Oracle Sans" panose="020B0503020204020204" pitchFamily="34" charset="0"/>
            </a:endParaRPr>
          </a:p>
        </p:txBody>
      </p:sp>
      <p:sp>
        <p:nvSpPr>
          <p:cNvPr id="3" name="Content Placeholder 2"/>
          <p:cNvSpPr>
            <a:spLocks noGrp="1"/>
          </p:cNvSpPr>
          <p:nvPr>
            <p:ph idx="1"/>
          </p:nvPr>
        </p:nvSpPr>
        <p:spPr>
          <a:xfrm>
            <a:off x="933451" y="2272710"/>
            <a:ext cx="16421100" cy="606813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GB" altLang="en-US" dirty="0">
                <a:latin typeface="Oracle Sans" panose="020B0503020204020204" pitchFamily="34" charset="0"/>
                <a:cs typeface="Oracle Sans" panose="020B0503020204020204" pitchFamily="34" charset="0"/>
              </a:rPr>
              <a:t>An index is a collection of pointers to records in a table.</a:t>
            </a:r>
          </a:p>
          <a:p>
            <a:r>
              <a:rPr lang="en-GB" altLang="en-US" dirty="0">
                <a:latin typeface="Oracle Sans" panose="020B0503020204020204" pitchFamily="34" charset="0"/>
                <a:cs typeface="Oracle Sans" panose="020B0503020204020204" pitchFamily="34" charset="0"/>
              </a:rPr>
              <a:t>An index helps to:</a:t>
            </a:r>
          </a:p>
          <a:p>
            <a:pPr lvl="1"/>
            <a:r>
              <a:rPr lang="en-GB" altLang="en-US" dirty="0">
                <a:latin typeface="Oracle Sans" panose="020B0503020204020204" pitchFamily="34" charset="0"/>
                <a:cs typeface="Oracle Sans" panose="020B0503020204020204" pitchFamily="34" charset="0"/>
              </a:rPr>
              <a:t>Locate rows quickly</a:t>
            </a:r>
          </a:p>
          <a:p>
            <a:pPr lvl="1"/>
            <a:r>
              <a:rPr lang="en-GB" altLang="en-US" dirty="0">
                <a:latin typeface="Oracle Sans" panose="020B0503020204020204" pitchFamily="34" charset="0"/>
                <a:cs typeface="Oracle Sans" panose="020B0503020204020204" pitchFamily="34" charset="0"/>
              </a:rPr>
              <a:t>Avoid full table scans</a:t>
            </a:r>
          </a:p>
          <a:p>
            <a:pPr lvl="1"/>
            <a:r>
              <a:rPr lang="en-GB" altLang="en-US" dirty="0">
                <a:latin typeface="Oracle Sans" panose="020B0503020204020204" pitchFamily="34" charset="0"/>
                <a:cs typeface="Oracle Sans" panose="020B0503020204020204" pitchFamily="34" charset="0"/>
              </a:rPr>
              <a:t>Improve query performance</a:t>
            </a:r>
          </a:p>
          <a:p>
            <a:endParaRPr lang="en-GB" altLang="en-US" dirty="0">
              <a:latin typeface="Oracle Sans" panose="020B0503020204020204" pitchFamily="34" charset="0"/>
              <a:cs typeface="Oracle Sans" panose="020B0503020204020204" pitchFamily="34" charset="0"/>
            </a:endParaRPr>
          </a:p>
          <a:p>
            <a:endParaRPr lang="en-GB" altLang="en-US" dirty="0">
              <a:latin typeface="Oracle Sans" panose="020B0503020204020204" pitchFamily="34" charset="0"/>
              <a:cs typeface="Oracle Sans" panose="020B0503020204020204" pitchFamily="34" charset="0"/>
            </a:endParaRPr>
          </a:p>
          <a:p>
            <a:r>
              <a:rPr lang="en-GB" altLang="en-US" dirty="0">
                <a:latin typeface="Oracle Sans" panose="020B0503020204020204" pitchFamily="34" charset="0"/>
                <a:cs typeface="Oracle Sans" panose="020B0503020204020204" pitchFamily="34" charset="0"/>
              </a:rPr>
              <a:t>Unnecessary indexes are wasteful.</a:t>
            </a:r>
          </a:p>
          <a:p>
            <a:pPr lvl="1"/>
            <a:r>
              <a:rPr lang="en-GB" altLang="en-US" dirty="0">
                <a:latin typeface="Oracle Sans" panose="020B0503020204020204" pitchFamily="34" charset="0"/>
                <a:cs typeface="Oracle Sans" panose="020B0503020204020204" pitchFamily="34" charset="0"/>
              </a:rPr>
              <a:t>They take up space in the database.</a:t>
            </a:r>
          </a:p>
          <a:p>
            <a:pPr lvl="1"/>
            <a:r>
              <a:rPr lang="en-GB" altLang="en-US" dirty="0">
                <a:latin typeface="Oracle Sans" panose="020B0503020204020204" pitchFamily="34" charset="0"/>
                <a:cs typeface="Oracle Sans" panose="020B0503020204020204" pitchFamily="34" charset="0"/>
              </a:rPr>
              <a:t>They are updated whenever data is updated.</a:t>
            </a:r>
          </a:p>
          <a:p>
            <a:endParaRPr lang="en-US" dirty="0">
              <a:latin typeface="Oracle Sans" panose="020B0503020204020204" pitchFamily="34" charset="0"/>
              <a:cs typeface="Oracle Sans" panose="020B0503020204020204" pitchFamily="34" charset="0"/>
            </a:endParaRPr>
          </a:p>
        </p:txBody>
      </p:sp>
      <p:graphicFrame>
        <p:nvGraphicFramePr>
          <p:cNvPr id="4" name="Table 2"/>
          <p:cNvGraphicFramePr>
            <a:graphicFrameLocks noGrp="1"/>
          </p:cNvGraphicFramePr>
          <p:nvPr>
            <p:extLst>
              <p:ext uri="{D42A27DB-BD31-4B8C-83A1-F6EECF244321}">
                <p14:modId xmlns:p14="http://schemas.microsoft.com/office/powerpoint/2010/main" val="1600166046"/>
              </p:ext>
            </p:extLst>
          </p:nvPr>
        </p:nvGraphicFramePr>
        <p:xfrm>
          <a:off x="10351522" y="3389707"/>
          <a:ext cx="1614488" cy="4449544"/>
        </p:xfrm>
        <a:graphic>
          <a:graphicData uri="http://schemas.openxmlformats.org/drawingml/2006/table">
            <a:tbl>
              <a:tblPr firstRow="1" bandRow="1">
                <a:tableStyleId>{5C22544A-7EE6-4342-B048-85BDC9FD1C3A}</a:tableStyleId>
              </a:tblPr>
              <a:tblGrid>
                <a:gridCol w="1614488">
                  <a:extLst>
                    <a:ext uri="{9D8B030D-6E8A-4147-A177-3AD203B41FA5}">
                      <a16:colId xmlns="" xmlns:a16="http://schemas.microsoft.com/office/drawing/2014/main" val="20000"/>
                    </a:ext>
                  </a:extLst>
                </a:gridCol>
              </a:tblGrid>
              <a:tr h="505631">
                <a:tc>
                  <a:txBody>
                    <a:bodyPr/>
                    <a:lstStyle/>
                    <a:p>
                      <a:r>
                        <a:rPr lang="en-US" sz="2100" dirty="0">
                          <a:solidFill>
                            <a:srgbClr val="000000"/>
                          </a:solidFill>
                          <a:latin typeface="Courier New" panose="02070309020205020404" pitchFamily="49" charset="0"/>
                        </a:rPr>
                        <a:t>Name_idx</a:t>
                      </a: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505631">
                <a:tc>
                  <a:txBody>
                    <a:bodyPr/>
                    <a:lstStyle/>
                    <a:p>
                      <a:r>
                        <a:rPr lang="en-GB" sz="2100" dirty="0">
                          <a:solidFill>
                            <a:srgbClr val="000000"/>
                          </a:solidFill>
                          <a:latin typeface="Courier New" panose="02070309020205020404" pitchFamily="49" charset="0"/>
                        </a:rPr>
                        <a:t>Name</a:t>
                      </a:r>
                      <a:endParaRPr lang="en-US" sz="2100" dirty="0">
                        <a:solidFill>
                          <a:srgbClr val="000000"/>
                        </a:solidFill>
                        <a:latin typeface="Courier New" panose="02070309020205020404" pitchFamily="49" charset="0"/>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573047">
                <a:tc>
                  <a:txBody>
                    <a:bodyPr/>
                    <a:lstStyle/>
                    <a:p>
                      <a:r>
                        <a:rPr lang="en-GB" sz="2400" dirty="0">
                          <a:solidFill>
                            <a:srgbClr val="000000"/>
                          </a:solidFill>
                        </a:rPr>
                        <a:t>Cohen</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573047">
                <a:tc>
                  <a:txBody>
                    <a:bodyPr/>
                    <a:lstStyle/>
                    <a:p>
                      <a:r>
                        <a:rPr lang="en-GB" sz="2400" dirty="0">
                          <a:solidFill>
                            <a:srgbClr val="000000"/>
                          </a:solidFill>
                        </a:rPr>
                        <a:t>Gibb</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573047">
                <a:tc>
                  <a:txBody>
                    <a:bodyPr/>
                    <a:lstStyle/>
                    <a:p>
                      <a:r>
                        <a:rPr lang="en-GB" sz="2400" dirty="0">
                          <a:solidFill>
                            <a:srgbClr val="000000"/>
                          </a:solidFill>
                        </a:rPr>
                        <a:t>Jones</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4"/>
                  </a:ext>
                </a:extLst>
              </a:tr>
              <a:tr h="573047">
                <a:tc>
                  <a:txBody>
                    <a:bodyPr/>
                    <a:lstStyle/>
                    <a:p>
                      <a:r>
                        <a:rPr lang="en-GB" sz="2400" dirty="0">
                          <a:solidFill>
                            <a:srgbClr val="000000"/>
                          </a:solidFill>
                        </a:rPr>
                        <a:t>Mars</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573047">
                <a:tc>
                  <a:txBody>
                    <a:bodyPr/>
                    <a:lstStyle/>
                    <a:p>
                      <a:r>
                        <a:rPr lang="en-GB" sz="2400" dirty="0">
                          <a:solidFill>
                            <a:srgbClr val="000000"/>
                          </a:solidFill>
                        </a:rPr>
                        <a:t>Smith</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6"/>
                  </a:ext>
                </a:extLst>
              </a:tr>
              <a:tr h="573047">
                <a:tc>
                  <a:txBody>
                    <a:bodyPr/>
                    <a:lstStyle/>
                    <a:p>
                      <a:r>
                        <a:rPr lang="en-GB" sz="2400" dirty="0">
                          <a:solidFill>
                            <a:srgbClr val="000000"/>
                          </a:solidFill>
                        </a:rPr>
                        <a:t>Walsh</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graphicFrame>
        <p:nvGraphicFramePr>
          <p:cNvPr id="5" name="Table 12"/>
          <p:cNvGraphicFramePr>
            <a:graphicFrameLocks noGrp="1"/>
          </p:cNvGraphicFramePr>
          <p:nvPr>
            <p:extLst>
              <p:ext uri="{D42A27DB-BD31-4B8C-83A1-F6EECF244321}">
                <p14:modId xmlns:p14="http://schemas.microsoft.com/office/powerpoint/2010/main" val="3525321654"/>
              </p:ext>
            </p:extLst>
          </p:nvPr>
        </p:nvGraphicFramePr>
        <p:xfrm>
          <a:off x="13032432" y="3343300"/>
          <a:ext cx="3657600" cy="4449544"/>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tblGrid>
              <a:tr h="556193">
                <a:tc gridSpan="3">
                  <a:txBody>
                    <a:bodyPr/>
                    <a:lstStyle/>
                    <a:p>
                      <a:pPr algn="ctr"/>
                      <a:r>
                        <a:rPr lang="en-US" sz="2100" dirty="0">
                          <a:solidFill>
                            <a:srgbClr val="000000"/>
                          </a:solidFill>
                          <a:latin typeface="Courier New" panose="02070309020205020404" pitchFamily="49" charset="0"/>
                        </a:rPr>
                        <a:t>Students</a:t>
                      </a: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400" dirty="0">
                        <a:solidFill>
                          <a:schemeClr val="tx1"/>
                        </a:solidFill>
                      </a:endParaRPr>
                    </a:p>
                  </a:txBody>
                  <a:tcPr marT="45714" marB="45714">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400" dirty="0">
                        <a:solidFill>
                          <a:schemeClr val="tx1"/>
                        </a:solidFill>
                      </a:endParaRPr>
                    </a:p>
                  </a:txBody>
                  <a:tcPr marT="45714" marB="45714">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556193">
                <a:tc>
                  <a:txBody>
                    <a:bodyPr/>
                    <a:lstStyle/>
                    <a:p>
                      <a:r>
                        <a:rPr lang="en-GB" sz="2100" dirty="0">
                          <a:solidFill>
                            <a:srgbClr val="000000"/>
                          </a:solidFill>
                          <a:latin typeface="Courier New" panose="02070309020205020404" pitchFamily="49" charset="0"/>
                        </a:rPr>
                        <a:t>ID</a:t>
                      </a:r>
                      <a:endParaRPr lang="en-US" sz="2100" dirty="0">
                        <a:solidFill>
                          <a:srgbClr val="000000"/>
                        </a:solidFill>
                        <a:latin typeface="Courier New" panose="02070309020205020404" pitchFamily="49" charset="0"/>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100" dirty="0">
                          <a:solidFill>
                            <a:srgbClr val="000000"/>
                          </a:solidFill>
                          <a:latin typeface="Courier New" panose="02070309020205020404" pitchFamily="49" charset="0"/>
                        </a:rPr>
                        <a:t>Name</a:t>
                      </a:r>
                      <a:endParaRPr lang="en-US" sz="2100" dirty="0">
                        <a:solidFill>
                          <a:srgbClr val="000000"/>
                        </a:solidFill>
                        <a:latin typeface="Courier New" panose="02070309020205020404" pitchFamily="49" charset="0"/>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100" dirty="0">
                          <a:solidFill>
                            <a:srgbClr val="000000"/>
                          </a:solidFill>
                          <a:latin typeface="Courier New" panose="02070309020205020404" pitchFamily="49" charset="0"/>
                        </a:rPr>
                        <a:t>Grade</a:t>
                      </a:r>
                      <a:endParaRPr lang="en-US" sz="2100" dirty="0">
                        <a:solidFill>
                          <a:srgbClr val="000000"/>
                        </a:solidFill>
                        <a:latin typeface="Courier New" panose="02070309020205020404" pitchFamily="49" charset="0"/>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556193">
                <a:tc>
                  <a:txBody>
                    <a:bodyPr/>
                    <a:lstStyle/>
                    <a:p>
                      <a:r>
                        <a:rPr lang="en-GB" sz="2400" dirty="0">
                          <a:solidFill>
                            <a:srgbClr val="000000"/>
                          </a:solidFill>
                        </a:rPr>
                        <a:t>101</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GB" sz="2400" dirty="0">
                          <a:solidFill>
                            <a:srgbClr val="000000"/>
                          </a:solidFill>
                        </a:rPr>
                        <a:t>Jones</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GB" sz="2400" dirty="0">
                          <a:solidFill>
                            <a:srgbClr val="000000"/>
                          </a:solidFill>
                        </a:rPr>
                        <a:t>C</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 xmlns:a16="http://schemas.microsoft.com/office/drawing/2014/main" val="10002"/>
                  </a:ext>
                </a:extLst>
              </a:tr>
              <a:tr h="556193">
                <a:tc>
                  <a:txBody>
                    <a:bodyPr/>
                    <a:lstStyle/>
                    <a:p>
                      <a:r>
                        <a:rPr lang="en-GB" sz="2400" dirty="0">
                          <a:solidFill>
                            <a:srgbClr val="000000"/>
                          </a:solidFill>
                        </a:rPr>
                        <a:t>102</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400" dirty="0">
                          <a:solidFill>
                            <a:srgbClr val="000000"/>
                          </a:solidFill>
                        </a:rPr>
                        <a:t>Smith</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400" dirty="0">
                          <a:solidFill>
                            <a:srgbClr val="000000"/>
                          </a:solidFill>
                        </a:rPr>
                        <a:t>C-</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556193">
                <a:tc>
                  <a:txBody>
                    <a:bodyPr/>
                    <a:lstStyle/>
                    <a:p>
                      <a:r>
                        <a:rPr lang="en-GB" sz="2400" dirty="0">
                          <a:solidFill>
                            <a:srgbClr val="000000"/>
                          </a:solidFill>
                        </a:rPr>
                        <a:t>103</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GB" sz="2400" dirty="0">
                          <a:solidFill>
                            <a:srgbClr val="000000"/>
                          </a:solidFill>
                        </a:rPr>
                        <a:t>Gibb</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GB" sz="2400" dirty="0">
                          <a:solidFill>
                            <a:srgbClr val="000000"/>
                          </a:solidFill>
                        </a:rPr>
                        <a:t>B+</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 xmlns:a16="http://schemas.microsoft.com/office/drawing/2014/main" val="10004"/>
                  </a:ext>
                </a:extLst>
              </a:tr>
              <a:tr h="556193">
                <a:tc>
                  <a:txBody>
                    <a:bodyPr/>
                    <a:lstStyle/>
                    <a:p>
                      <a:r>
                        <a:rPr lang="en-GB" sz="2400" dirty="0">
                          <a:solidFill>
                            <a:srgbClr val="000000"/>
                          </a:solidFill>
                        </a:rPr>
                        <a:t>104</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400" dirty="0">
                          <a:solidFill>
                            <a:srgbClr val="000000"/>
                          </a:solidFill>
                        </a:rPr>
                        <a:t>Walsh</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400" dirty="0">
                          <a:solidFill>
                            <a:srgbClr val="000000"/>
                          </a:solidFill>
                        </a:rPr>
                        <a:t>A</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556193">
                <a:tc>
                  <a:txBody>
                    <a:bodyPr/>
                    <a:lstStyle/>
                    <a:p>
                      <a:r>
                        <a:rPr lang="en-GB" sz="2400" dirty="0">
                          <a:solidFill>
                            <a:srgbClr val="000000"/>
                          </a:solidFill>
                        </a:rPr>
                        <a:t>105</a:t>
                      </a:r>
                      <a:endParaRPr lang="en-US" sz="2400" dirty="0">
                        <a:solidFill>
                          <a:srgbClr val="000000"/>
                        </a:solidFill>
                      </a:endParaRPr>
                    </a:p>
                  </a:txBody>
                  <a:tcPr marL="137160" marR="137160" marT="68580" marB="68580">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GB" sz="2400" dirty="0">
                          <a:solidFill>
                            <a:srgbClr val="000000"/>
                          </a:solidFill>
                        </a:rPr>
                        <a:t>Cohen</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GB" sz="2400" dirty="0">
                          <a:solidFill>
                            <a:srgbClr val="000000"/>
                          </a:solidFill>
                        </a:rPr>
                        <a:t>A-</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 xmlns:a16="http://schemas.microsoft.com/office/drawing/2014/main" val="10006"/>
                  </a:ext>
                </a:extLst>
              </a:tr>
              <a:tr h="556193">
                <a:tc>
                  <a:txBody>
                    <a:bodyPr/>
                    <a:lstStyle/>
                    <a:p>
                      <a:r>
                        <a:rPr lang="en-GB" sz="2400" dirty="0">
                          <a:solidFill>
                            <a:srgbClr val="000000"/>
                          </a:solidFill>
                        </a:rPr>
                        <a:t>106</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400" dirty="0">
                          <a:solidFill>
                            <a:srgbClr val="000000"/>
                          </a:solidFill>
                        </a:rPr>
                        <a:t>Mars</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2400" dirty="0">
                          <a:solidFill>
                            <a:srgbClr val="000000"/>
                          </a:solidFill>
                        </a:rPr>
                        <a:t>D</a:t>
                      </a:r>
                      <a:endParaRPr lang="en-US" sz="2400" dirty="0">
                        <a:solidFill>
                          <a:srgbClr val="000000"/>
                        </a:solidFill>
                      </a:endParaRPr>
                    </a:p>
                  </a:txBody>
                  <a:tcPr marL="137160" marR="137160" marT="68571" marB="68571">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bl>
          </a:graphicData>
        </a:graphic>
      </p:graphicFrame>
      <p:cxnSp>
        <p:nvCxnSpPr>
          <p:cNvPr id="6" name="Straight Arrow Connector 8"/>
          <p:cNvCxnSpPr>
            <a:cxnSpLocks noChangeShapeType="1"/>
          </p:cNvCxnSpPr>
          <p:nvPr/>
        </p:nvCxnSpPr>
        <p:spPr bwMode="auto">
          <a:xfrm>
            <a:off x="11991532" y="4627863"/>
            <a:ext cx="1015379" cy="2360657"/>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 name="Straight Arrow Connector 10"/>
          <p:cNvCxnSpPr>
            <a:cxnSpLocks noChangeShapeType="1"/>
          </p:cNvCxnSpPr>
          <p:nvPr/>
        </p:nvCxnSpPr>
        <p:spPr bwMode="auto">
          <a:xfrm>
            <a:off x="11991852" y="5185178"/>
            <a:ext cx="1040580" cy="615575"/>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8" name="Straight Arrow Connector 12"/>
          <p:cNvCxnSpPr>
            <a:cxnSpLocks noChangeShapeType="1"/>
          </p:cNvCxnSpPr>
          <p:nvPr/>
        </p:nvCxnSpPr>
        <p:spPr bwMode="auto">
          <a:xfrm>
            <a:off x="12018022" y="6353201"/>
            <a:ext cx="1014413" cy="1154672"/>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9" name="Straight Arrow Connector 14"/>
          <p:cNvCxnSpPr>
            <a:cxnSpLocks noChangeShapeType="1"/>
          </p:cNvCxnSpPr>
          <p:nvPr/>
        </p:nvCxnSpPr>
        <p:spPr bwMode="auto">
          <a:xfrm flipV="1">
            <a:off x="12018022" y="4644442"/>
            <a:ext cx="1014413" cy="1172889"/>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0" name="Straight Arrow Connector 16"/>
          <p:cNvCxnSpPr>
            <a:cxnSpLocks noChangeShapeType="1"/>
          </p:cNvCxnSpPr>
          <p:nvPr/>
        </p:nvCxnSpPr>
        <p:spPr bwMode="auto">
          <a:xfrm flipV="1">
            <a:off x="12036000" y="5240194"/>
            <a:ext cx="970908" cy="1728123"/>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1" name="Straight Arrow Connector 16"/>
          <p:cNvCxnSpPr>
            <a:cxnSpLocks noChangeShapeType="1"/>
          </p:cNvCxnSpPr>
          <p:nvPr/>
        </p:nvCxnSpPr>
        <p:spPr bwMode="auto">
          <a:xfrm flipV="1">
            <a:off x="12036002" y="6365664"/>
            <a:ext cx="996755" cy="1155420"/>
          </a:xfrm>
          <a:prstGeom prst="straightConnector1">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spTree>
    <p:custDataLst>
      <p:tags r:id="rId1"/>
    </p:custDataLst>
    <p:extLst>
      <p:ext uri="{BB962C8B-B14F-4D97-AF65-F5344CB8AC3E}">
        <p14:creationId xmlns:p14="http://schemas.microsoft.com/office/powerpoint/2010/main" val="3085719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Primary Keys</a:t>
            </a:r>
          </a:p>
        </p:txBody>
      </p:sp>
      <p:sp>
        <p:nvSpPr>
          <p:cNvPr id="3" name="Content Placeholder 2"/>
          <p:cNvSpPr>
            <a:spLocks noGrp="1"/>
          </p:cNvSpPr>
          <p:nvPr>
            <p:ph sz="half" idx="1"/>
          </p:nvPr>
        </p:nvSpPr>
        <p:spPr>
          <a:xfrm>
            <a:off x="932689" y="2312991"/>
            <a:ext cx="7906511" cy="380110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A primary key has the following constraints:</a:t>
            </a:r>
          </a:p>
          <a:p>
            <a:pPr lvl="1"/>
            <a:r>
              <a:rPr lang="en-US" altLang="en-US" dirty="0">
                <a:latin typeface="Oracle Sans" panose="020B0503020204020204" pitchFamily="34" charset="0"/>
                <a:cs typeface="Oracle Sans" panose="020B0503020204020204" pitchFamily="34" charset="0"/>
              </a:rPr>
              <a:t>Uniquely identifies a single row in the table</a:t>
            </a:r>
          </a:p>
          <a:p>
            <a:pPr lvl="1"/>
            <a:r>
              <a:rPr lang="en-US" altLang="en-US" dirty="0">
                <a:latin typeface="Oracle Sans" panose="020B0503020204020204" pitchFamily="34" charset="0"/>
                <a:cs typeface="Oracle Sans" panose="020B0503020204020204" pitchFamily="34" charset="0"/>
              </a:rPr>
              <a:t>Null values not allowed</a:t>
            </a:r>
          </a:p>
          <a:p>
            <a:pPr lvl="1"/>
            <a:r>
              <a:rPr lang="en-US" altLang="en-US" dirty="0">
                <a:latin typeface="Oracle Sans" panose="020B0503020204020204" pitchFamily="34" charset="0"/>
                <a:cs typeface="Oracle Sans" panose="020B0503020204020204" pitchFamily="34" charset="0"/>
              </a:rPr>
              <a:t>Only one primary key allowed per table</a:t>
            </a:r>
          </a:p>
        </p:txBody>
      </p:sp>
      <p:sp>
        <p:nvSpPr>
          <p:cNvPr id="16" name="Content Placeholder 2">
            <a:extLst>
              <a:ext uri="{FF2B5EF4-FFF2-40B4-BE49-F238E27FC236}">
                <a16:creationId xmlns="" xmlns:a16="http://schemas.microsoft.com/office/drawing/2014/main" id="{54BE2BA1-CDEB-4F33-A657-786BECA4DFE5}"/>
              </a:ext>
            </a:extLst>
          </p:cNvPr>
          <p:cNvSpPr txBox="1">
            <a:spLocks noGrp="1"/>
          </p:cNvSpPr>
          <p:nvPr>
            <p:ph sz="half" idx="2"/>
          </p:nvPr>
        </p:nvSpPr>
        <p:spPr bwMode="gray">
          <a:xfrm>
            <a:off x="9448800" y="2312988"/>
            <a:ext cx="7849181" cy="5829336"/>
          </a:xfrm>
          <a:prstGeom prst="round2DiagRect">
            <a:avLst>
              <a:gd name="adj1" fmla="val 13028"/>
              <a:gd name="adj2" fmla="val 0"/>
            </a:avLst>
          </a:prstGeom>
          <a:gradFill flip="none" rotWithShape="1">
            <a:gsLst>
              <a:gs pos="0">
                <a:srgbClr val="FFFFCC"/>
              </a:gs>
              <a:gs pos="50000">
                <a:srgbClr val="FFFFCC"/>
              </a:gs>
              <a:gs pos="100000">
                <a:srgbClr val="FFFFFF"/>
              </a:gs>
            </a:gsLst>
            <a:lin ang="8100000" scaled="1"/>
            <a:tileRect/>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employees2</a:t>
            </a:r>
            <a:endParaRPr lang="en-US" altLang="en-US" sz="2400" b="1" i="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email          VARCHAR(25),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phone_number</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VARCHAR(20),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hire_date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DATE,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VARCHAR(10),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         DECIMAL(8,2),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commission_pct</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DECIMAL(2,2),</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manager_id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a:solidFill>
                  <a:schemeClr val="accent1"/>
                </a:solidFill>
                <a:latin typeface="Courier New" panose="02070309020205020404" pitchFamily="49" charset="0"/>
                <a:cs typeface="Oracle Sans" panose="020B0503020204020204" pitchFamily="34" charset="0"/>
              </a:rPr>
              <a:t>PRIMARY KEY (</a:t>
            </a:r>
            <a:r>
              <a:rPr lang="en-US" altLang="en-US" sz="2400" b="1" dirty="0" err="1">
                <a:solidFill>
                  <a:schemeClr val="accent1"/>
                </a:solidFill>
                <a:latin typeface="Courier New" panose="02070309020205020404" pitchFamily="49" charset="0"/>
                <a:cs typeface="Oracle Sans" panose="020B0503020204020204" pitchFamily="34" charset="0"/>
              </a:rPr>
              <a:t>employee_id</a:t>
            </a:r>
            <a:r>
              <a:rPr lang="en-US" altLang="en-US" sz="2400" b="1" dirty="0">
                <a:solidFill>
                  <a:schemeClr val="accent1"/>
                </a:solidFill>
                <a:latin typeface="Courier New" panose="02070309020205020404" pitchFamily="49" charset="0"/>
                <a:cs typeface="Oracle Sans" panose="020B0503020204020204" pitchFamily="34" charset="0"/>
              </a:rPr>
              <a:t>)</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377003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Unique Key Constraints </a:t>
            </a:r>
          </a:p>
        </p:txBody>
      </p:sp>
      <p:sp>
        <p:nvSpPr>
          <p:cNvPr id="3" name="Content Placeholder 2"/>
          <p:cNvSpPr>
            <a:spLocks noGrp="1"/>
          </p:cNvSpPr>
          <p:nvPr>
            <p:ph sz="half" idx="1"/>
          </p:nvPr>
        </p:nvSpPr>
        <p:spPr>
          <a:xfrm>
            <a:off x="932689" y="2312991"/>
            <a:ext cx="7906511" cy="48844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Unique keys have the following constraints:</a:t>
            </a:r>
          </a:p>
          <a:p>
            <a:pPr lvl="1"/>
            <a:r>
              <a:rPr lang="en-US" altLang="en-US" dirty="0">
                <a:latin typeface="Oracle Sans" panose="020B0503020204020204" pitchFamily="34" charset="0"/>
                <a:cs typeface="Oracle Sans" panose="020B0503020204020204" pitchFamily="34" charset="0"/>
              </a:rPr>
              <a:t>The value must be unique for that column within the table.</a:t>
            </a:r>
          </a:p>
          <a:p>
            <a:pPr lvl="1"/>
            <a:r>
              <a:rPr lang="en-US" altLang="en-US" dirty="0">
                <a:latin typeface="Oracle Sans" panose="020B0503020204020204" pitchFamily="34" charset="0"/>
                <a:cs typeface="Oracle Sans" panose="020B0503020204020204" pitchFamily="34" charset="0"/>
              </a:rPr>
              <a:t>Null values are allowed for unique keys.</a:t>
            </a:r>
          </a:p>
          <a:p>
            <a:pPr lvl="1"/>
            <a:r>
              <a:rPr lang="en-US" altLang="en-US" dirty="0">
                <a:latin typeface="Oracle Sans" panose="020B0503020204020204" pitchFamily="34" charset="0"/>
                <a:cs typeface="Oracle Sans" panose="020B0503020204020204" pitchFamily="34" charset="0"/>
              </a:rPr>
              <a:t>Multiple unique keys are allowed per table.</a:t>
            </a:r>
          </a:p>
          <a:p>
            <a:endParaRPr lang="en-US" dirty="0">
              <a:latin typeface="Oracle Sans" panose="020B0503020204020204" pitchFamily="34" charset="0"/>
              <a:cs typeface="Oracle Sans" panose="020B0503020204020204" pitchFamily="34" charset="0"/>
            </a:endParaRPr>
          </a:p>
        </p:txBody>
      </p:sp>
      <p:sp>
        <p:nvSpPr>
          <p:cNvPr id="10" name="Content Placeholder 2">
            <a:extLst>
              <a:ext uri="{FF2B5EF4-FFF2-40B4-BE49-F238E27FC236}">
                <a16:creationId xmlns="" xmlns:a16="http://schemas.microsoft.com/office/drawing/2014/main" id="{49B55F35-B8A7-43E2-A205-F4BE7DAE831B}"/>
              </a:ext>
            </a:extLst>
          </p:cNvPr>
          <p:cNvSpPr txBox="1">
            <a:spLocks noGrp="1"/>
          </p:cNvSpPr>
          <p:nvPr>
            <p:ph sz="half" idx="2"/>
          </p:nvPr>
        </p:nvSpPr>
        <p:spPr bwMode="gray">
          <a:xfrm>
            <a:off x="9448800" y="2312988"/>
            <a:ext cx="7849181" cy="62670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employees3</a:t>
            </a:r>
            <a:endParaRPr lang="en-US" altLang="en-US" sz="2400" b="1" i="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email          VARCHAR(25),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phone_number</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VARCHAR(20),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hire_date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DATE,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VARCHAR(10),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         DECIMAL(8,2),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commission_pct</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DECIMAL(2,2),</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manager_id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a:latin typeface="Courier New" panose="02070309020205020404" pitchFamily="49" charset="0"/>
                <a:cs typeface="Oracle Sans" panose="020B0503020204020204" pitchFamily="34" charset="0"/>
              </a:rPr>
              <a:t>PRIMARY KEY (</a:t>
            </a:r>
            <a:r>
              <a:rPr lang="en-US" altLang="en-US" sz="2400" b="1" dirty="0" err="1">
                <a:latin typeface="Courier New" panose="02070309020205020404" pitchFamily="49" charset="0"/>
                <a:cs typeface="Oracle Sans" panose="020B0503020204020204" pitchFamily="34" charset="0"/>
              </a:rPr>
              <a:t>employee_id</a:t>
            </a:r>
            <a:r>
              <a:rPr lang="en-US" altLang="en-US" sz="2400" b="1" dirty="0">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accent1"/>
                </a:solidFill>
                <a:latin typeface="Courier New" panose="02070309020205020404" pitchFamily="49" charset="0"/>
                <a:cs typeface="Oracle Sans" panose="020B0503020204020204" pitchFamily="34" charset="0"/>
              </a:rPr>
              <a:t>           UNIQUE KEY (email)</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92806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18">
            <a:extLst>
              <a:ext uri="{FF2B5EF4-FFF2-40B4-BE49-F238E27FC236}">
                <a16:creationId xmlns="" xmlns:a16="http://schemas.microsoft.com/office/drawing/2014/main" id="{0802D2D5-AAC9-471E-B79D-E9CC00204802}"/>
              </a:ext>
            </a:extLst>
          </p:cNvPr>
          <p:cNvSpPr/>
          <p:nvPr/>
        </p:nvSpPr>
        <p:spPr bwMode="auto">
          <a:xfrm>
            <a:off x="5174052" y="5483753"/>
            <a:ext cx="12458700" cy="3620187"/>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7" name="Rounded Rectangle 20">
            <a:extLst>
              <a:ext uri="{FF2B5EF4-FFF2-40B4-BE49-F238E27FC236}">
                <a16:creationId xmlns="" xmlns:a16="http://schemas.microsoft.com/office/drawing/2014/main" id="{88AD7915-0556-4430-8B91-04487FF4ABE2}"/>
              </a:ext>
            </a:extLst>
          </p:cNvPr>
          <p:cNvSpPr/>
          <p:nvPr/>
        </p:nvSpPr>
        <p:spPr bwMode="auto">
          <a:xfrm>
            <a:off x="6825500" y="5858490"/>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Rounded Rectangle 21">
            <a:extLst>
              <a:ext uri="{FF2B5EF4-FFF2-40B4-BE49-F238E27FC236}">
                <a16:creationId xmlns="" xmlns:a16="http://schemas.microsoft.com/office/drawing/2014/main" id="{69DA0A13-C426-42AE-AB24-1F9B33E9725C}"/>
              </a:ext>
            </a:extLst>
          </p:cNvPr>
          <p:cNvSpPr/>
          <p:nvPr/>
        </p:nvSpPr>
        <p:spPr bwMode="auto">
          <a:xfrm>
            <a:off x="6825500" y="7395811"/>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TextBox 48">
            <a:extLst>
              <a:ext uri="{FF2B5EF4-FFF2-40B4-BE49-F238E27FC236}">
                <a16:creationId xmlns="" xmlns:a16="http://schemas.microsoft.com/office/drawing/2014/main" id="{9F7870CA-C522-462E-BA8C-CFF48B6770B9}"/>
              </a:ext>
            </a:extLst>
          </p:cNvPr>
          <p:cNvSpPr txBox="1"/>
          <p:nvPr/>
        </p:nvSpPr>
        <p:spPr>
          <a:xfrm>
            <a:off x="7790701" y="6112611"/>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10: Managing Tables Using DML Statements</a:t>
            </a:r>
            <a:endParaRPr lang="en-US" sz="2100" dirty="0">
              <a:latin typeface="Courier New" pitchFamily="49" charset="0"/>
              <a:cs typeface="Courier New" pitchFamily="49" charset="0"/>
            </a:endParaRPr>
          </a:p>
        </p:txBody>
      </p:sp>
      <p:sp>
        <p:nvSpPr>
          <p:cNvPr id="50" name="TextBox 49">
            <a:extLst>
              <a:ext uri="{FF2B5EF4-FFF2-40B4-BE49-F238E27FC236}">
                <a16:creationId xmlns="" xmlns:a16="http://schemas.microsoft.com/office/drawing/2014/main" id="{A83AC565-C748-4704-9B87-B45AC4787045}"/>
              </a:ext>
            </a:extLst>
          </p:cNvPr>
          <p:cNvSpPr txBox="1"/>
          <p:nvPr/>
        </p:nvSpPr>
        <p:spPr>
          <a:xfrm>
            <a:off x="7790701" y="7649932"/>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100" b="1" dirty="0">
                <a:solidFill>
                  <a:schemeClr val="bg1"/>
                </a:solidFill>
                <a:latin typeface="Oracle Sans" panose="020B0503020204020204" pitchFamily="34" charset="0"/>
                <a:cs typeface="Oracle Sans" panose="020B0503020204020204" pitchFamily="34" charset="0"/>
              </a:rPr>
              <a:t>Lesson 11: Introduction to Data Definition Language</a:t>
            </a:r>
          </a:p>
        </p:txBody>
      </p:sp>
      <p:sp>
        <p:nvSpPr>
          <p:cNvPr id="51" name="Isosceles Triangle 50">
            <a:extLst>
              <a:ext uri="{FF2B5EF4-FFF2-40B4-BE49-F238E27FC236}">
                <a16:creationId xmlns="" xmlns:a16="http://schemas.microsoft.com/office/drawing/2014/main" id="{D1011A92-F393-41E5-80A3-070D5933B7E7}"/>
              </a:ext>
            </a:extLst>
          </p:cNvPr>
          <p:cNvSpPr>
            <a:spLocks noChangeAspect="1"/>
          </p:cNvSpPr>
          <p:nvPr/>
        </p:nvSpPr>
        <p:spPr bwMode="auto">
          <a:xfrm rot="5400000">
            <a:off x="7086900" y="633504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3" name="Isosceles Triangle 82">
            <a:extLst>
              <a:ext uri="{FF2B5EF4-FFF2-40B4-BE49-F238E27FC236}">
                <a16:creationId xmlns="" xmlns:a16="http://schemas.microsoft.com/office/drawing/2014/main" id="{A928F31A-A691-4F77-A019-23C95F534D9B}"/>
              </a:ext>
            </a:extLst>
          </p:cNvPr>
          <p:cNvSpPr>
            <a:spLocks noChangeAspect="1"/>
          </p:cNvSpPr>
          <p:nvPr/>
        </p:nvSpPr>
        <p:spPr bwMode="auto">
          <a:xfrm rot="5400000">
            <a:off x="7086900" y="7872367"/>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84" name="Group 83">
            <a:extLst>
              <a:ext uri="{FF2B5EF4-FFF2-40B4-BE49-F238E27FC236}">
                <a16:creationId xmlns="" xmlns:a16="http://schemas.microsoft.com/office/drawing/2014/main" id="{5AD9E933-BB16-4DF3-95BE-D2E39D18BBA2}"/>
              </a:ext>
            </a:extLst>
          </p:cNvPr>
          <p:cNvGrpSpPr/>
          <p:nvPr/>
        </p:nvGrpSpPr>
        <p:grpSpPr>
          <a:xfrm>
            <a:off x="15283703" y="7568020"/>
            <a:ext cx="2573265" cy="887534"/>
            <a:chOff x="9786179" y="1585747"/>
            <a:chExt cx="1715510" cy="591689"/>
          </a:xfrm>
        </p:grpSpPr>
        <p:sp>
          <p:nvSpPr>
            <p:cNvPr id="85" name="Freeform 33">
              <a:extLst>
                <a:ext uri="{FF2B5EF4-FFF2-40B4-BE49-F238E27FC236}">
                  <a16:creationId xmlns="" xmlns:a16="http://schemas.microsoft.com/office/drawing/2014/main" id="{60E1105C-1A94-4510-891C-C3DD0274392D}"/>
                </a:ext>
              </a:extLst>
            </p:cNvPr>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6" name="Freeform 34">
              <a:extLst>
                <a:ext uri="{FF2B5EF4-FFF2-40B4-BE49-F238E27FC236}">
                  <a16:creationId xmlns="" xmlns:a16="http://schemas.microsoft.com/office/drawing/2014/main" id="{7D09F384-6735-4ABA-8A14-E207E20EDD32}"/>
                </a:ext>
              </a:extLst>
            </p:cNvPr>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7" name="Isosceles Triangle 86">
              <a:extLst>
                <a:ext uri="{FF2B5EF4-FFF2-40B4-BE49-F238E27FC236}">
                  <a16:creationId xmlns="" xmlns:a16="http://schemas.microsoft.com/office/drawing/2014/main" id="{33780035-F95E-45EB-8A9E-A62EA70857B7}"/>
                </a:ext>
              </a:extLst>
            </p:cNvPr>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8" name="TextBox 87">
              <a:extLst>
                <a:ext uri="{FF2B5EF4-FFF2-40B4-BE49-F238E27FC236}">
                  <a16:creationId xmlns="" xmlns:a16="http://schemas.microsoft.com/office/drawing/2014/main" id="{AC3CA480-AA9F-4579-8B9B-EB1D9FF3B2C0}"/>
                </a:ext>
              </a:extLst>
            </p:cNvPr>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4E3629"/>
                </a:solidFill>
                <a:latin typeface="+mj-lt"/>
                <a:ea typeface="+mj-ea"/>
                <a:cs typeface="Oracle Sans" panose="020B0503020204020204" pitchFamily="34" charset="0"/>
              </a:rPr>
              <a:t>Course Roadmap</a:t>
            </a:r>
          </a:p>
        </p:txBody>
      </p:sp>
      <p:sp>
        <p:nvSpPr>
          <p:cNvPr id="70" name="Rounded Rectangle 69"/>
          <p:cNvSpPr/>
          <p:nvPr/>
        </p:nvSpPr>
        <p:spPr bwMode="auto">
          <a:xfrm>
            <a:off x="4831649" y="419583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71" name="Rounded Rectangle 70"/>
          <p:cNvSpPr/>
          <p:nvPr/>
        </p:nvSpPr>
        <p:spPr bwMode="auto">
          <a:xfrm>
            <a:off x="4831649" y="262763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2" name="Rounded Rectangle 71"/>
          <p:cNvSpPr/>
          <p:nvPr/>
        </p:nvSpPr>
        <p:spPr bwMode="auto">
          <a:xfrm>
            <a:off x="4831649" y="578021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3" name="Rounded Rectangle 72"/>
          <p:cNvSpPr/>
          <p:nvPr/>
        </p:nvSpPr>
        <p:spPr bwMode="auto">
          <a:xfrm>
            <a:off x="4831649" y="734712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4" name="Rectangle 73"/>
          <p:cNvSpPr/>
          <p:nvPr/>
        </p:nvSpPr>
        <p:spPr bwMode="auto">
          <a:xfrm>
            <a:off x="906783" y="2190750"/>
            <a:ext cx="5133660" cy="72009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5" name="Freeform 74"/>
          <p:cNvSpPr/>
          <p:nvPr/>
        </p:nvSpPr>
        <p:spPr bwMode="auto">
          <a:xfrm>
            <a:off x="848264" y="267212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6" name="Freeform 75"/>
          <p:cNvSpPr/>
          <p:nvPr/>
        </p:nvSpPr>
        <p:spPr bwMode="auto">
          <a:xfrm>
            <a:off x="848264" y="424684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77" name="Freeform 76"/>
          <p:cNvSpPr/>
          <p:nvPr/>
        </p:nvSpPr>
        <p:spPr bwMode="auto">
          <a:xfrm>
            <a:off x="848264" y="582801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8" name="Freeform 77"/>
          <p:cNvSpPr/>
          <p:nvPr/>
        </p:nvSpPr>
        <p:spPr bwMode="auto">
          <a:xfrm>
            <a:off x="848264" y="739166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79" name="TextBox 78"/>
          <p:cNvSpPr txBox="1"/>
          <p:nvPr/>
        </p:nvSpPr>
        <p:spPr>
          <a:xfrm>
            <a:off x="1384489" y="3150178"/>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 Introduction</a:t>
            </a:r>
          </a:p>
        </p:txBody>
      </p:sp>
      <p:sp>
        <p:nvSpPr>
          <p:cNvPr id="80" name="TextBox 79"/>
          <p:cNvSpPr txBox="1"/>
          <p:nvPr/>
        </p:nvSpPr>
        <p:spPr>
          <a:xfrm>
            <a:off x="1384488" y="4563312"/>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1: Retrieving, Restricting and Sorting Data</a:t>
            </a:r>
          </a:p>
        </p:txBody>
      </p:sp>
      <p:sp>
        <p:nvSpPr>
          <p:cNvPr id="81" name="TextBox 80"/>
          <p:cNvSpPr txBox="1"/>
          <p:nvPr/>
        </p:nvSpPr>
        <p:spPr>
          <a:xfrm>
            <a:off x="1384488" y="6149457"/>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2: Joins, Subqueries, and Set Operators</a:t>
            </a:r>
          </a:p>
        </p:txBody>
      </p:sp>
      <p:sp>
        <p:nvSpPr>
          <p:cNvPr id="82" name="TextBox 81"/>
          <p:cNvSpPr txBox="1"/>
          <p:nvPr/>
        </p:nvSpPr>
        <p:spPr>
          <a:xfrm>
            <a:off x="1384489" y="7869719"/>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3176563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Foreign Key Constraints</a:t>
            </a:r>
          </a:p>
        </p:txBody>
      </p:sp>
      <p:sp>
        <p:nvSpPr>
          <p:cNvPr id="3" name="Content Placeholder 2"/>
          <p:cNvSpPr>
            <a:spLocks noGrp="1"/>
          </p:cNvSpPr>
          <p:nvPr>
            <p:ph idx="1"/>
          </p:nvPr>
        </p:nvSpPr>
        <p:spPr>
          <a:xfrm>
            <a:off x="933451" y="2272710"/>
            <a:ext cx="16421100" cy="580113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Foreign keys maintain referential integrity by enforcing a link between the data in two tables:</a:t>
            </a:r>
          </a:p>
          <a:p>
            <a:pPr lvl="1"/>
            <a:r>
              <a:rPr lang="en-US" dirty="0">
                <a:latin typeface="Oracle Sans" panose="020B0503020204020204" pitchFamily="34" charset="0"/>
                <a:cs typeface="Oracle Sans" panose="020B0503020204020204" pitchFamily="34" charset="0"/>
              </a:rPr>
              <a:t>The foreign key in the child table references the primary key in the parent table. </a:t>
            </a:r>
          </a:p>
          <a:p>
            <a:pPr lvl="1"/>
            <a:r>
              <a:rPr lang="en-US" dirty="0">
                <a:latin typeface="Oracle Sans" panose="020B0503020204020204" pitchFamily="34" charset="0"/>
                <a:cs typeface="Oracle Sans" panose="020B0503020204020204" pitchFamily="34" charset="0"/>
              </a:rPr>
              <a:t>The foreign key constraint prevents actions that would destroy the links between the child and parent tables. For example:</a:t>
            </a:r>
          </a:p>
          <a:p>
            <a:pPr lvl="2"/>
            <a:r>
              <a:rPr lang="en-US" dirty="0">
                <a:latin typeface="Oracle Sans" panose="020B0503020204020204" pitchFamily="34" charset="0"/>
                <a:cs typeface="Oracle Sans" panose="020B0503020204020204" pitchFamily="34" charset="0"/>
              </a:rPr>
              <a:t>When inserting or updating a row in a child table, the value for the foreign key column being inserted or updated must already exist as the primary key for a row in the parent table. Otherwise the insert or update is rejected.</a:t>
            </a:r>
          </a:p>
          <a:p>
            <a:pPr lvl="2"/>
            <a:r>
              <a:rPr lang="en-US" dirty="0">
                <a:latin typeface="Oracle Sans" panose="020B0503020204020204" pitchFamily="34" charset="0"/>
                <a:cs typeface="Oracle Sans" panose="020B0503020204020204" pitchFamily="34" charset="0"/>
              </a:rPr>
              <a:t>When deleting or updating a row in the parent table, the foreign key constraint determines what happens to any rows in the child table with a foreign key matching the column being deleted or updated.</a:t>
            </a:r>
          </a:p>
        </p:txBody>
      </p:sp>
    </p:spTree>
    <p:custDataLst>
      <p:tags r:id="rId1"/>
    </p:custDataLst>
    <p:extLst>
      <p:ext uri="{BB962C8B-B14F-4D97-AF65-F5344CB8AC3E}">
        <p14:creationId xmlns:p14="http://schemas.microsoft.com/office/powerpoint/2010/main" val="3636888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Foreign Key Constraint: Example Tables</a:t>
            </a:r>
          </a:p>
        </p:txBody>
      </p:sp>
      <p:grpSp>
        <p:nvGrpSpPr>
          <p:cNvPr id="2" name="Group 1"/>
          <p:cNvGrpSpPr/>
          <p:nvPr/>
        </p:nvGrpSpPr>
        <p:grpSpPr>
          <a:xfrm>
            <a:off x="3570471" y="1806068"/>
            <a:ext cx="11147058" cy="7441887"/>
            <a:chOff x="2139634" y="1166717"/>
            <a:chExt cx="7431372" cy="4961258"/>
          </a:xfrm>
        </p:grpSpPr>
        <p:sp>
          <p:nvSpPr>
            <p:cNvPr id="50180" name="Rectangle 3"/>
            <p:cNvSpPr>
              <a:spLocks noChangeArrowheads="1"/>
            </p:cNvSpPr>
            <p:nvPr/>
          </p:nvSpPr>
          <p:spPr bwMode="auto">
            <a:xfrm>
              <a:off x="5372656" y="1166717"/>
              <a:ext cx="3482365"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cs typeface="Oracle Sans" panose="020B0503020204020204" pitchFamily="34" charset="0"/>
                </a:rPr>
                <a:t>departments</a:t>
              </a:r>
              <a:r>
                <a:rPr lang="en-US" altLang="en-US" sz="3000" dirty="0">
                  <a:solidFill>
                    <a:srgbClr val="000000"/>
                  </a:solidFill>
                  <a:latin typeface="Oracle Sans" panose="020B0503020204020204" pitchFamily="34" charset="0"/>
                  <a:cs typeface="Oracle Sans" panose="020B0503020204020204" pitchFamily="34" charset="0"/>
                </a:rPr>
                <a:t> table (partial)</a:t>
              </a:r>
            </a:p>
          </p:txBody>
        </p:sp>
        <p:sp>
          <p:nvSpPr>
            <p:cNvPr id="50181" name="Rectangle 4"/>
            <p:cNvSpPr>
              <a:spLocks noChangeArrowheads="1"/>
            </p:cNvSpPr>
            <p:nvPr/>
          </p:nvSpPr>
          <p:spPr bwMode="auto">
            <a:xfrm>
              <a:off x="2152223" y="3686973"/>
              <a:ext cx="3265425"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cs typeface="Oracle Sans" panose="020B0503020204020204" pitchFamily="34" charset="0"/>
                </a:rPr>
                <a:t>employees </a:t>
              </a:r>
              <a:r>
                <a:rPr lang="en-US" altLang="en-US" sz="3000" dirty="0">
                  <a:solidFill>
                    <a:srgbClr val="000000"/>
                  </a:solidFill>
                  <a:latin typeface="Oracle Sans" panose="020B0503020204020204" pitchFamily="34" charset="0"/>
                  <a:cs typeface="Oracle Sans" panose="020B0503020204020204" pitchFamily="34" charset="0"/>
                </a:rPr>
                <a:t>table (partial)</a:t>
              </a:r>
            </a:p>
          </p:txBody>
        </p:sp>
        <p:sp>
          <p:nvSpPr>
            <p:cNvPr id="50182" name="Line 5"/>
            <p:cNvSpPr>
              <a:spLocks noChangeShapeType="1"/>
            </p:cNvSpPr>
            <p:nvPr/>
          </p:nvSpPr>
          <p:spPr bwMode="auto">
            <a:xfrm flipH="1">
              <a:off x="5614984" y="4316325"/>
              <a:ext cx="551989"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0183" name="Rectangle 6"/>
            <p:cNvSpPr>
              <a:spLocks noChangeArrowheads="1"/>
            </p:cNvSpPr>
            <p:nvPr/>
          </p:nvSpPr>
          <p:spPr bwMode="auto">
            <a:xfrm>
              <a:off x="6160595" y="4022637"/>
              <a:ext cx="1333500" cy="536173"/>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sz="2400" dirty="0">
                  <a:solidFill>
                    <a:srgbClr val="000000"/>
                  </a:solidFill>
                  <a:latin typeface="Oracle Sans" panose="020B0503020204020204" pitchFamily="34" charset="0"/>
                  <a:cs typeface="Oracle Sans" panose="020B0503020204020204" pitchFamily="34" charset="0"/>
                </a:rPr>
                <a:t>Foreign</a:t>
              </a:r>
              <a:br>
                <a:rPr lang="en-US" altLang="en-US" sz="2400" dirty="0">
                  <a:solidFill>
                    <a:srgbClr val="000000"/>
                  </a:solidFill>
                  <a:latin typeface="Oracle Sans" panose="020B0503020204020204" pitchFamily="34" charset="0"/>
                  <a:cs typeface="Oracle Sans" panose="020B0503020204020204" pitchFamily="34" charset="0"/>
                </a:rPr>
              </a:br>
              <a:r>
                <a:rPr lang="en-US" altLang="en-US" sz="2400" dirty="0">
                  <a:solidFill>
                    <a:srgbClr val="000000"/>
                  </a:solidFill>
                  <a:latin typeface="Oracle Sans" panose="020B0503020204020204" pitchFamily="34" charset="0"/>
                  <a:cs typeface="Oracle Sans" panose="020B0503020204020204" pitchFamily="34" charset="0"/>
                </a:rPr>
                <a:t>key</a:t>
              </a:r>
            </a:p>
          </p:txBody>
        </p:sp>
        <p:sp>
          <p:nvSpPr>
            <p:cNvPr id="50184" name="Freeform 7"/>
            <p:cNvSpPr>
              <a:spLocks/>
            </p:cNvSpPr>
            <p:nvPr/>
          </p:nvSpPr>
          <p:spPr bwMode="gray">
            <a:xfrm flipH="1">
              <a:off x="5402966" y="3237435"/>
              <a:ext cx="318068" cy="985442"/>
            </a:xfrm>
            <a:custGeom>
              <a:avLst/>
              <a:gdLst>
                <a:gd name="T0" fmla="*/ 0 w 2741"/>
                <a:gd name="T1" fmla="*/ 0 h 309"/>
                <a:gd name="T2" fmla="*/ 0 w 2741"/>
                <a:gd name="T3" fmla="*/ 2147483646 h 309"/>
                <a:gd name="T4" fmla="*/ 2147483646 w 2741"/>
                <a:gd name="T5" fmla="*/ 2147483646 h 309"/>
                <a:gd name="T6" fmla="*/ 2147483646 w 2741"/>
                <a:gd name="T7" fmla="*/ 2147483646 h 309"/>
                <a:gd name="T8" fmla="*/ 0 60000 65536"/>
                <a:gd name="T9" fmla="*/ 0 60000 65536"/>
                <a:gd name="T10" fmla="*/ 0 60000 65536"/>
                <a:gd name="T11" fmla="*/ 0 60000 65536"/>
                <a:gd name="T12" fmla="*/ 0 w 2741"/>
                <a:gd name="T13" fmla="*/ 0 h 309"/>
                <a:gd name="T14" fmla="*/ 2741 w 2741"/>
                <a:gd name="T15" fmla="*/ 309 h 309"/>
              </a:gdLst>
              <a:ahLst/>
              <a:cxnLst>
                <a:cxn ang="T8">
                  <a:pos x="T0" y="T1"/>
                </a:cxn>
                <a:cxn ang="T9">
                  <a:pos x="T2" y="T3"/>
                </a:cxn>
                <a:cxn ang="T10">
                  <a:pos x="T4" y="T5"/>
                </a:cxn>
                <a:cxn ang="T11">
                  <a:pos x="T6" y="T7"/>
                </a:cxn>
              </a:cxnLst>
              <a:rect l="T12" t="T13" r="T14" b="T15"/>
              <a:pathLst>
                <a:path w="2741" h="309">
                  <a:moveTo>
                    <a:pt x="0" y="0"/>
                  </a:moveTo>
                  <a:lnTo>
                    <a:pt x="0" y="153"/>
                  </a:lnTo>
                  <a:lnTo>
                    <a:pt x="2740" y="153"/>
                  </a:lnTo>
                  <a:lnTo>
                    <a:pt x="2740" y="308"/>
                  </a:lnTo>
                </a:path>
              </a:pathLst>
            </a:custGeom>
            <a:noFill/>
            <a:ln w="38100" cap="rnd" cmpd="sng">
              <a:solidFill>
                <a:schemeClr val="accent1"/>
              </a:solidFill>
              <a:prstDash val="solid"/>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50191" name="Picture 2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65519" y="1532373"/>
              <a:ext cx="4105487" cy="1705062"/>
            </a:xfrm>
            <a:prstGeom prst="rect">
              <a:avLst/>
            </a:prstGeom>
            <a:noFill/>
            <a:ln w="12700">
              <a:solidFill>
                <a:schemeClr val="tx1"/>
              </a:solidFill>
              <a:miter lim="800000"/>
              <a:headEnd/>
              <a:tailEnd/>
            </a:ln>
          </p:spPr>
        </p:pic>
        <p:pic>
          <p:nvPicPr>
            <p:cNvPr id="50192" name="Picture 2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139634" y="4222877"/>
              <a:ext cx="3448227" cy="1905098"/>
            </a:xfrm>
            <a:prstGeom prst="rect">
              <a:avLst/>
            </a:prstGeom>
            <a:noFill/>
            <a:ln w="12700">
              <a:solidFill>
                <a:schemeClr val="tx1"/>
              </a:solidFill>
              <a:miter lim="800000"/>
              <a:headEnd/>
              <a:tailEnd/>
            </a:ln>
          </p:spPr>
        </p:pic>
        <p:sp>
          <p:nvSpPr>
            <p:cNvPr id="50193" name="Rectangle 13"/>
            <p:cNvSpPr>
              <a:spLocks noChangeArrowheads="1"/>
            </p:cNvSpPr>
            <p:nvPr/>
          </p:nvSpPr>
          <p:spPr bwMode="auto">
            <a:xfrm>
              <a:off x="2890431" y="1760744"/>
              <a:ext cx="1212273" cy="536173"/>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a:lnSpc>
                  <a:spcPct val="90000"/>
                </a:lnSpc>
              </a:pPr>
              <a:r>
                <a:rPr lang="en-US" altLang="en-US" sz="2400" dirty="0">
                  <a:solidFill>
                    <a:srgbClr val="000000"/>
                  </a:solidFill>
                  <a:latin typeface="Oracle Sans" panose="020B0503020204020204" pitchFamily="34" charset="0"/>
                  <a:cs typeface="Oracle Sans" panose="020B0503020204020204" pitchFamily="34" charset="0"/>
                </a:rPr>
                <a:t>Primary</a:t>
              </a:r>
              <a:br>
                <a:rPr lang="en-US" altLang="en-US" sz="2400" dirty="0">
                  <a:solidFill>
                    <a:srgbClr val="000000"/>
                  </a:solidFill>
                  <a:latin typeface="Oracle Sans" panose="020B0503020204020204" pitchFamily="34" charset="0"/>
                  <a:cs typeface="Oracle Sans" panose="020B0503020204020204" pitchFamily="34" charset="0"/>
                </a:rPr>
              </a:br>
              <a:r>
                <a:rPr lang="en-US" altLang="en-US" sz="2400" dirty="0">
                  <a:solidFill>
                    <a:srgbClr val="000000"/>
                  </a:solidFill>
                  <a:latin typeface="Oracle Sans" panose="020B0503020204020204" pitchFamily="34" charset="0"/>
                  <a:cs typeface="Oracle Sans" panose="020B0503020204020204" pitchFamily="34" charset="0"/>
                </a:rPr>
                <a:t>key</a:t>
              </a:r>
            </a:p>
          </p:txBody>
        </p:sp>
        <p:cxnSp>
          <p:nvCxnSpPr>
            <p:cNvPr id="26" name="Shape 25"/>
            <p:cNvCxnSpPr>
              <a:stCxn id="50193" idx="3"/>
            </p:cNvCxnSpPr>
            <p:nvPr/>
          </p:nvCxnSpPr>
          <p:spPr bwMode="auto">
            <a:xfrm flipV="1">
              <a:off x="4102705" y="1667903"/>
              <a:ext cx="1362816" cy="360928"/>
            </a:xfrm>
            <a:prstGeom prst="bentConnector3">
              <a:avLst>
                <a:gd name="adj1" fmla="val 50000"/>
              </a:avLst>
            </a:prstGeom>
            <a:noFill/>
            <a:ln w="28575">
              <a:solidFill>
                <a:schemeClr val="tx1"/>
              </a:solidFill>
              <a:round/>
              <a:headEnd/>
              <a:tailEnd type="triangle" w="lg" len="lg"/>
            </a:ln>
          </p:spPr>
        </p:cxnSp>
      </p:grpSp>
    </p:spTree>
    <p:custDataLst>
      <p:tags r:id="rId1"/>
    </p:custDataLst>
    <p:extLst>
      <p:ext uri="{BB962C8B-B14F-4D97-AF65-F5344CB8AC3E}">
        <p14:creationId xmlns:p14="http://schemas.microsoft.com/office/powerpoint/2010/main" val="274954170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FOREIGN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Constraint: Example Statement</a:t>
            </a:r>
          </a:p>
        </p:txBody>
      </p:sp>
      <p:sp>
        <p:nvSpPr>
          <p:cNvPr id="6" name="Content Placeholder 2">
            <a:extLst>
              <a:ext uri="{FF2B5EF4-FFF2-40B4-BE49-F238E27FC236}">
                <a16:creationId xmlns="" xmlns:a16="http://schemas.microsoft.com/office/drawing/2014/main" id="{3EBFEAB3-6E90-4FF4-8372-0D65C3499628}"/>
              </a:ext>
            </a:extLst>
          </p:cNvPr>
          <p:cNvSpPr txBox="1">
            <a:spLocks/>
          </p:cNvSpPr>
          <p:nvPr/>
        </p:nvSpPr>
        <p:spPr bwMode="gray">
          <a:xfrm>
            <a:off x="3095328" y="2190308"/>
            <a:ext cx="12097344" cy="691363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employees4</a:t>
            </a:r>
            <a:endParaRPr lang="en-US" altLang="en-US" sz="2400" b="1" i="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email          VARCHAR(25),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phone_number</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VARCHAR(20),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hire_date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DATE,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VARCHAR(10),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         DECIMAL(8,2),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commission_pct</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DECIMAL(2,2),</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manager_id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a:latin typeface="Courier New" panose="02070309020205020404" pitchFamily="49" charset="0"/>
                <a:cs typeface="Oracle Sans" panose="020B0503020204020204" pitchFamily="34" charset="0"/>
              </a:rPr>
              <a:t>PRIMARY KEY (</a:t>
            </a:r>
            <a:r>
              <a:rPr lang="en-US" altLang="en-US" sz="2400" b="1" dirty="0" err="1">
                <a:latin typeface="Courier New" panose="02070309020205020404" pitchFamily="49" charset="0"/>
                <a:cs typeface="Oracle Sans" panose="020B0503020204020204" pitchFamily="34" charset="0"/>
              </a:rPr>
              <a:t>employee_id</a:t>
            </a:r>
            <a:r>
              <a:rPr lang="en-US" altLang="en-US" sz="2400" b="1" dirty="0">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accent1"/>
                </a:solidFill>
                <a:latin typeface="Courier New" panose="02070309020205020404" pitchFamily="49" charset="0"/>
                <a:cs typeface="Oracle Sans" panose="020B0503020204020204" pitchFamily="34" charset="0"/>
              </a:rPr>
              <a:t>           </a:t>
            </a:r>
            <a:r>
              <a:rPr lang="en-US" altLang="en-US" sz="2400" b="1" dirty="0">
                <a:latin typeface="Courier New" panose="02070309020205020404" pitchFamily="49" charset="0"/>
                <a:cs typeface="Oracle Sans" panose="020B0503020204020204" pitchFamily="34" charset="0"/>
              </a:rPr>
              <a:t>UNIQUE KEY (email),</a:t>
            </a:r>
          </a:p>
          <a:p>
            <a:pPr eaLnBrk="1" hangingPunct="1">
              <a:defRPr/>
            </a:pPr>
            <a:r>
              <a:rPr lang="en-US" altLang="en-US" sz="2400" b="1" dirty="0">
                <a:solidFill>
                  <a:schemeClr val="accent1"/>
                </a:solidFill>
                <a:latin typeface="Courier New" panose="02070309020205020404" pitchFamily="49" charset="0"/>
                <a:cs typeface="Oracle Sans" panose="020B0503020204020204" pitchFamily="34" charset="0"/>
              </a:rPr>
              <a:t>           CONSTRAINT emp4_dept_fk</a:t>
            </a:r>
          </a:p>
          <a:p>
            <a:pPr eaLnBrk="1" hangingPunct="1">
              <a:defRPr/>
            </a:pPr>
            <a:r>
              <a:rPr lang="en-US" altLang="en-US" sz="2400" b="1" dirty="0">
                <a:solidFill>
                  <a:schemeClr val="accent1"/>
                </a:solidFill>
                <a:latin typeface="Courier New" panose="02070309020205020404" pitchFamily="49" charset="0"/>
                <a:cs typeface="Oracle Sans" panose="020B0503020204020204" pitchFamily="34" charset="0"/>
              </a:rPr>
              <a:t>               FOREIGN KEY (</a:t>
            </a:r>
            <a:r>
              <a:rPr lang="en-US" altLang="en-US" sz="2400" b="1" dirty="0" err="1">
                <a:solidFill>
                  <a:schemeClr val="accent1"/>
                </a:solidFill>
                <a:latin typeface="Courier New" panose="02070309020205020404" pitchFamily="49" charset="0"/>
                <a:cs typeface="Oracle Sans" panose="020B0503020204020204" pitchFamily="34" charset="0"/>
              </a:rPr>
              <a:t>department_id</a:t>
            </a:r>
            <a:r>
              <a:rPr lang="en-US" altLang="en-US" sz="2400" b="1" dirty="0">
                <a:solidFill>
                  <a:schemeClr val="accent1"/>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accent1"/>
                </a:solidFill>
                <a:latin typeface="Courier New" panose="02070309020205020404" pitchFamily="49" charset="0"/>
                <a:cs typeface="Oracle Sans" panose="020B0503020204020204" pitchFamily="34" charset="0"/>
              </a:rPr>
              <a:t>               REFERENCES departments (</a:t>
            </a:r>
            <a:r>
              <a:rPr lang="en-US" altLang="en-US" sz="2400" b="1" dirty="0" err="1">
                <a:solidFill>
                  <a:schemeClr val="accent1"/>
                </a:solidFill>
                <a:latin typeface="Courier New" panose="02070309020205020404" pitchFamily="49" charset="0"/>
                <a:cs typeface="Oracle Sans" panose="020B0503020204020204" pitchFamily="34" charset="0"/>
              </a:rPr>
              <a:t>department_id</a:t>
            </a:r>
            <a:r>
              <a:rPr lang="en-US" altLang="en-US" sz="2400" b="1" dirty="0">
                <a:solidFill>
                  <a:schemeClr val="accent1"/>
                </a:solidFill>
                <a:latin typeface="Courier New" panose="02070309020205020404" pitchFamily="49" charset="0"/>
                <a:cs typeface="Oracle Sans" panose="020B0503020204020204" pitchFamily="34" charset="0"/>
              </a:rPr>
              <a:t>)</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32069402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a:extLst>
              <a:ext uri="{FF2B5EF4-FFF2-40B4-BE49-F238E27FC236}">
                <a16:creationId xmlns="" xmlns:a16="http://schemas.microsoft.com/office/drawing/2014/main" id="{14C9D330-E1C7-4AE1-B6EF-B6115AF824C6}"/>
              </a:ext>
            </a:extLst>
          </p:cNvPr>
          <p:cNvSpPr txBox="1">
            <a:spLocks noChangeArrowheads="1"/>
          </p:cNvSpPr>
          <p:nvPr/>
        </p:nvSpPr>
        <p:spPr bwMode="gray">
          <a:xfrm>
            <a:off x="935590" y="2286082"/>
            <a:ext cx="16416824" cy="7180744"/>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To control what happens to rows in a child table when a </a:t>
            </a:r>
            <a:r>
              <a:rPr lang="en-US" altLang="en-US" dirty="0">
                <a:latin typeface="Courier New" panose="02070309020205020404" pitchFamily="49" charset="0"/>
                <a:cs typeface="Oracle Sans" panose="020B0503020204020204" pitchFamily="34" charset="0"/>
              </a:rPr>
              <a:t>DELETE</a:t>
            </a:r>
            <a:r>
              <a:rPr lang="en-US" altLang="en-US" dirty="0">
                <a:latin typeface="Oracle Sans" panose="020B0503020204020204" pitchFamily="34" charset="0"/>
                <a:cs typeface="Oracle Sans" panose="020B0503020204020204" pitchFamily="34" charset="0"/>
              </a:rPr>
              <a:t> or </a:t>
            </a:r>
            <a:r>
              <a:rPr lang="en-US" altLang="en-US" dirty="0">
                <a:latin typeface="Courier New" panose="02070309020205020404" pitchFamily="49" charset="0"/>
                <a:cs typeface="Oracle Sans" panose="020B0503020204020204" pitchFamily="34" charset="0"/>
              </a:rPr>
              <a:t>UPDATE</a:t>
            </a:r>
            <a:r>
              <a:rPr lang="en-US" altLang="en-US" dirty="0">
                <a:latin typeface="Oracle Sans" panose="020B0503020204020204" pitchFamily="34" charset="0"/>
                <a:cs typeface="Oracle Sans" panose="020B0503020204020204" pitchFamily="34" charset="0"/>
              </a:rPr>
              <a:t> operation affects a key value in a parent table that has matching rows in the child table, you can include one or both of these optional subclauses at the end of the </a:t>
            </a:r>
            <a:r>
              <a:rPr lang="en-US" altLang="en-US" dirty="0">
                <a:latin typeface="Courier New" panose="02070309020205020404" pitchFamily="49" charset="0"/>
                <a:cs typeface="Oracle Sans" panose="020B0503020204020204" pitchFamily="34" charset="0"/>
              </a:rPr>
              <a:t>FOREIGN KEY</a:t>
            </a:r>
            <a:r>
              <a:rPr lang="en-US" altLang="en-US" dirty="0">
                <a:latin typeface="Oracle Sans" panose="020B0503020204020204" pitchFamily="34" charset="0"/>
                <a:cs typeface="Oracle Sans" panose="020B0503020204020204" pitchFamily="34" charset="0"/>
              </a:rPr>
              <a:t> clause:</a:t>
            </a:r>
          </a:p>
          <a:p>
            <a:endParaRPr lang="en-US" altLang="en-US" dirty="0">
              <a:latin typeface="Oracle Sans" panose="020B0503020204020204" pitchFamily="34" charset="0"/>
              <a:cs typeface="Oracle Sans" panose="020B0503020204020204" pitchFamily="34" charset="0"/>
            </a:endParaRPr>
          </a:p>
          <a:p>
            <a:pPr lvl="1"/>
            <a:endParaRPr lang="en-US" altLang="en-US" dirty="0">
              <a:latin typeface="Courier New" panose="02070309020205020404" pitchFamily="49" charset="0"/>
              <a:cs typeface="Oracle Sans" panose="020B0503020204020204" pitchFamily="34" charset="0"/>
            </a:endParaRPr>
          </a:p>
          <a:p>
            <a:r>
              <a:rPr lang="en-US" altLang="en-US" dirty="0">
                <a:latin typeface="Oracle Sans" panose="020B0503020204020204" pitchFamily="34" charset="0"/>
                <a:cs typeface="Oracle Sans" panose="020B0503020204020204" pitchFamily="34" charset="0"/>
              </a:rPr>
              <a:t>The </a:t>
            </a:r>
            <a:r>
              <a:rPr lang="en-US" altLang="en-US" i="1" dirty="0" err="1">
                <a:latin typeface="Courier New" panose="02070309020205020404" pitchFamily="49" charset="0"/>
                <a:cs typeface="Oracle Sans" panose="020B0503020204020204" pitchFamily="34" charset="0"/>
              </a:rPr>
              <a:t>referential_action</a:t>
            </a:r>
            <a:r>
              <a:rPr lang="en-US" altLang="en-US" dirty="0">
                <a:latin typeface="Oracle Sans" panose="020B0503020204020204" pitchFamily="34" charset="0"/>
                <a:cs typeface="Oracle Sans" panose="020B0503020204020204" pitchFamily="34" charset="0"/>
              </a:rPr>
              <a:t> can be one of the following:</a:t>
            </a:r>
          </a:p>
          <a:p>
            <a:pPr lvl="1"/>
            <a:r>
              <a:rPr lang="en-US" altLang="en-US" dirty="0">
                <a:latin typeface="Courier New" panose="02070309020205020404" pitchFamily="49" charset="0"/>
                <a:cs typeface="Oracle Sans" panose="020B0503020204020204" pitchFamily="34" charset="0"/>
              </a:rPr>
              <a:t>RESTRICT</a:t>
            </a:r>
            <a:r>
              <a:rPr lang="en-US" altLang="en-US" dirty="0">
                <a:latin typeface="Oracle Sans" panose="020B0503020204020204" pitchFamily="34" charset="0"/>
                <a:cs typeface="Oracle Sans" panose="020B0503020204020204" pitchFamily="34" charset="0"/>
              </a:rPr>
              <a:t> or </a:t>
            </a:r>
            <a:r>
              <a:rPr lang="en-US" altLang="en-US" dirty="0">
                <a:latin typeface="Courier New" panose="02070309020205020404" pitchFamily="49" charset="0"/>
                <a:cs typeface="Oracle Sans" panose="020B0503020204020204" pitchFamily="34" charset="0"/>
              </a:rPr>
              <a:t>NO ACTION</a:t>
            </a:r>
            <a:r>
              <a:rPr lang="en-US" altLang="en-US" dirty="0">
                <a:latin typeface="Oracle Sans" panose="020B0503020204020204" pitchFamily="34" charset="0"/>
                <a:cs typeface="Oracle Sans" panose="020B0503020204020204" pitchFamily="34" charset="0"/>
              </a:rPr>
              <a:t>: This rejects the </a:t>
            </a:r>
            <a:r>
              <a:rPr lang="en-US" altLang="en-US" dirty="0">
                <a:latin typeface="Courier New" panose="02070309020205020404" pitchFamily="49" charset="0"/>
                <a:cs typeface="Oracle Sans" panose="020B0503020204020204" pitchFamily="34" charset="0"/>
              </a:rPr>
              <a:t>DELETE</a:t>
            </a:r>
            <a:r>
              <a:rPr lang="en-US" altLang="en-US" dirty="0">
                <a:latin typeface="Oracle Sans" panose="020B0503020204020204" pitchFamily="34" charset="0"/>
                <a:cs typeface="Oracle Sans" panose="020B0503020204020204" pitchFamily="34" charset="0"/>
              </a:rPr>
              <a:t> or </a:t>
            </a:r>
            <a:r>
              <a:rPr lang="en-US" altLang="en-US" dirty="0">
                <a:latin typeface="Courier New" panose="02070309020205020404" pitchFamily="49" charset="0"/>
                <a:cs typeface="Oracle Sans" panose="020B0503020204020204" pitchFamily="34" charset="0"/>
              </a:rPr>
              <a:t>UPDATE</a:t>
            </a:r>
            <a:r>
              <a:rPr lang="en-US" altLang="en-US" dirty="0">
                <a:latin typeface="Oracle Sans" panose="020B0503020204020204" pitchFamily="34" charset="0"/>
                <a:cs typeface="Oracle Sans" panose="020B0503020204020204" pitchFamily="34" charset="0"/>
              </a:rPr>
              <a:t> operation on the parent table. It is the default action if </a:t>
            </a:r>
            <a:r>
              <a:rPr lang="en-US" altLang="en-US" dirty="0">
                <a:latin typeface="Courier New" panose="02070309020205020404" pitchFamily="49" charset="0"/>
                <a:cs typeface="Oracle Sans" panose="020B0503020204020204" pitchFamily="34" charset="0"/>
              </a:rPr>
              <a:t>ON DELETE</a:t>
            </a:r>
            <a:r>
              <a:rPr lang="en-US" altLang="en-US" dirty="0">
                <a:latin typeface="Oracle Sans" panose="020B0503020204020204" pitchFamily="34" charset="0"/>
                <a:cs typeface="Oracle Sans" panose="020B0503020204020204" pitchFamily="34" charset="0"/>
              </a:rPr>
              <a:t> or </a:t>
            </a:r>
            <a:r>
              <a:rPr lang="en-US" altLang="en-US" dirty="0">
                <a:latin typeface="Courier New" panose="02070309020205020404" pitchFamily="49" charset="0"/>
                <a:cs typeface="Oracle Sans" panose="020B0503020204020204" pitchFamily="34" charset="0"/>
              </a:rPr>
              <a:t>ON UPDATE</a:t>
            </a:r>
            <a:r>
              <a:rPr lang="en-US" altLang="en-US" dirty="0">
                <a:latin typeface="Oracle Sans" panose="020B0503020204020204" pitchFamily="34" charset="0"/>
                <a:cs typeface="Oracle Sans" panose="020B0503020204020204" pitchFamily="34" charset="0"/>
              </a:rPr>
              <a:t> is omitted.</a:t>
            </a:r>
          </a:p>
          <a:p>
            <a:pPr lvl="1"/>
            <a:r>
              <a:rPr lang="en-US" altLang="en-US" dirty="0">
                <a:latin typeface="Courier New" pitchFamily="49" charset="0"/>
                <a:cs typeface="Oracle Sans" panose="020B0503020204020204" pitchFamily="34" charset="0"/>
              </a:rPr>
              <a:t>CASCADE</a:t>
            </a:r>
            <a:r>
              <a:rPr lang="en-US" altLang="en-US" dirty="0">
                <a:latin typeface="Oracle Sans" panose="020B0503020204020204" pitchFamily="34" charset="0"/>
                <a:cs typeface="Oracle Sans" panose="020B0503020204020204" pitchFamily="34" charset="0"/>
              </a:rPr>
              <a:t>: This deletes or updates the row in the parent table and automatically deletes or updates the matching rows in the child table.</a:t>
            </a:r>
          </a:p>
          <a:p>
            <a:pPr lvl="1"/>
            <a:r>
              <a:rPr lang="en-US" altLang="en-US" dirty="0">
                <a:latin typeface="Courier New" pitchFamily="49" charset="0"/>
                <a:cs typeface="Oracle Sans" panose="020B0503020204020204" pitchFamily="34" charset="0"/>
              </a:rPr>
              <a:t>SET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 This deletes or updates the row in the parent table and sets the foreign key column or columns in the child table to </a:t>
            </a:r>
            <a:r>
              <a:rPr lang="en-US" altLang="en-US" dirty="0">
                <a:latin typeface="Courier New" panose="02070309020205020404"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a:t>
            </a:r>
          </a:p>
        </p:txBody>
      </p:sp>
      <p:sp>
        <p:nvSpPr>
          <p:cNvPr id="5427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FOREIGN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Constraint: Referential Actions</a:t>
            </a:r>
          </a:p>
        </p:txBody>
      </p:sp>
      <p:sp>
        <p:nvSpPr>
          <p:cNvPr id="16" name="Content Placeholder 2">
            <a:extLst>
              <a:ext uri="{FF2B5EF4-FFF2-40B4-BE49-F238E27FC236}">
                <a16:creationId xmlns="" xmlns:a16="http://schemas.microsoft.com/office/drawing/2014/main" id="{8A072FF8-0135-4DD5-B2A5-5F60580F16D5}"/>
              </a:ext>
            </a:extLst>
          </p:cNvPr>
          <p:cNvSpPr txBox="1">
            <a:spLocks/>
          </p:cNvSpPr>
          <p:nvPr/>
        </p:nvSpPr>
        <p:spPr bwMode="gray">
          <a:xfrm>
            <a:off x="3095328" y="4342487"/>
            <a:ext cx="1209734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DELETE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referential_action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[ON UPDATE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referential_action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305338023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ea typeface="+mj-ea"/>
                <a:cs typeface="Oracle Sans" panose="020B0503020204020204" pitchFamily="34" charset="0"/>
              </a:rPr>
              <a:t>Secondary Indexes</a:t>
            </a:r>
          </a:p>
        </p:txBody>
      </p:sp>
      <p:sp>
        <p:nvSpPr>
          <p:cNvPr id="3" name="Content Placeholder 2"/>
          <p:cNvSpPr>
            <a:spLocks noGrp="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A secondary index does not have any constraints and is used to speed up access to data. For example:</a:t>
            </a:r>
          </a:p>
        </p:txBody>
      </p:sp>
      <p:sp>
        <p:nvSpPr>
          <p:cNvPr id="7" name="Content Placeholder 2">
            <a:extLst>
              <a:ext uri="{FF2B5EF4-FFF2-40B4-BE49-F238E27FC236}">
                <a16:creationId xmlns="" xmlns:a16="http://schemas.microsoft.com/office/drawing/2014/main" id="{E1A70295-A1DE-49A3-8803-B929BA492E07}"/>
              </a:ext>
            </a:extLst>
          </p:cNvPr>
          <p:cNvSpPr txBox="1">
            <a:spLocks/>
          </p:cNvSpPr>
          <p:nvPr/>
        </p:nvSpPr>
        <p:spPr bwMode="gray">
          <a:xfrm>
            <a:off x="4751512" y="3346162"/>
            <a:ext cx="10746238" cy="61178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CREATE TABLE employees5</a:t>
            </a:r>
            <a:endParaRPr lang="en-US" altLang="en-US" sz="2000" b="1" i="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sz="2000" b="1" dirty="0">
                <a:solidFill>
                  <a:schemeClr val="tx1">
                    <a:lumMod val="75000"/>
                  </a:schemeClr>
                </a:solidFill>
                <a:latin typeface="Courier New" panose="02070309020205020404" pitchFamily="49" charset="0"/>
                <a:cs typeface="Oracle Sans" panose="020B0503020204020204" pitchFamily="34" charset="0"/>
              </a:rPr>
              <a:t>    INTEGER, </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sz="2000" b="1" dirty="0">
                <a:solidFill>
                  <a:schemeClr val="tx1">
                    <a:lumMod val="75000"/>
                  </a:schemeClr>
                </a:solidFill>
                <a:latin typeface="Courier New" panose="02070309020205020404" pitchFamily="49" charset="0"/>
                <a:cs typeface="Oracle Sans" panose="020B0503020204020204" pitchFamily="34" charset="0"/>
              </a:rPr>
              <a:t>     VARCHAR(20),</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sz="2000" b="1" dirty="0">
                <a:solidFill>
                  <a:schemeClr val="tx1">
                    <a:lumMod val="75000"/>
                  </a:schemeClr>
                </a:solidFill>
                <a:latin typeface="Courier New" panose="02070309020205020404" pitchFamily="49" charset="0"/>
                <a:cs typeface="Oracle Sans" panose="020B0503020204020204" pitchFamily="34" charset="0"/>
              </a:rPr>
              <a:t>      VARCHAR(25),</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email          VARCHAR(25),</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phone_number</a:t>
            </a:r>
            <a:r>
              <a:rPr lang="en-US" altLang="en-US" sz="2000" b="1" dirty="0">
                <a:solidFill>
                  <a:schemeClr val="tx1">
                    <a:lumMod val="75000"/>
                  </a:schemeClr>
                </a:solidFill>
                <a:latin typeface="Courier New" panose="02070309020205020404" pitchFamily="49" charset="0"/>
                <a:cs typeface="Oracle Sans" panose="020B0503020204020204" pitchFamily="34" charset="0"/>
              </a:rPr>
              <a:t>   VARCHAR(20), </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hire_date</a:t>
            </a:r>
            <a:r>
              <a:rPr lang="en-US" altLang="en-US" sz="2000" b="1" dirty="0">
                <a:solidFill>
                  <a:schemeClr val="tx1">
                    <a:lumMod val="75000"/>
                  </a:schemeClr>
                </a:solidFill>
                <a:latin typeface="Courier New" panose="02070309020205020404" pitchFamily="49" charset="0"/>
                <a:cs typeface="Oracle Sans" panose="020B0503020204020204" pitchFamily="34" charset="0"/>
              </a:rPr>
              <a:t>      DATE,</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sz="2000" b="1" dirty="0">
                <a:solidFill>
                  <a:schemeClr val="tx1">
                    <a:lumMod val="75000"/>
                  </a:schemeClr>
                </a:solidFill>
                <a:latin typeface="Courier New" panose="02070309020205020404" pitchFamily="49" charset="0"/>
                <a:cs typeface="Oracle Sans" panose="020B0503020204020204" pitchFamily="34" charset="0"/>
              </a:rPr>
              <a:t>         VARCHAR(10),</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salary         DECIMAL(8,2), </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commission_pct</a:t>
            </a:r>
            <a:r>
              <a:rPr lang="en-US" altLang="en-US" sz="2000" b="1" dirty="0">
                <a:solidFill>
                  <a:schemeClr val="tx1">
                    <a:lumMod val="75000"/>
                  </a:schemeClr>
                </a:solidFill>
                <a:latin typeface="Courier New" panose="02070309020205020404" pitchFamily="49" charset="0"/>
                <a:cs typeface="Oracle Sans" panose="020B0503020204020204" pitchFamily="34" charset="0"/>
              </a:rPr>
              <a:t> DECIMAL(2,2),</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manager_id</a:t>
            </a:r>
            <a:r>
              <a:rPr lang="en-US" altLang="en-US" sz="2000" b="1" dirty="0">
                <a:solidFill>
                  <a:schemeClr val="tx1">
                    <a:lumMod val="75000"/>
                  </a:schemeClr>
                </a:solidFill>
                <a:latin typeface="Courier New" panose="02070309020205020404" pitchFamily="49" charset="0"/>
                <a:cs typeface="Oracle Sans" panose="020B0503020204020204" pitchFamily="34" charset="0"/>
              </a:rPr>
              <a:t>     INTEGER,</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sz="2000" b="1" dirty="0">
                <a:solidFill>
                  <a:schemeClr val="tx1">
                    <a:lumMod val="75000"/>
                  </a:schemeClr>
                </a:solidFill>
                <a:latin typeface="Courier New" panose="02070309020205020404" pitchFamily="49" charset="0"/>
                <a:cs typeface="Oracle Sans" panose="020B0503020204020204" pitchFamily="34" charset="0"/>
              </a:rPr>
              <a:t>  INTEGER,</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a:latin typeface="Courier New" panose="02070309020205020404" pitchFamily="49" charset="0"/>
                <a:cs typeface="Oracle Sans" panose="020B0503020204020204" pitchFamily="34" charset="0"/>
              </a:rPr>
              <a:t>PRIMARY KEY (</a:t>
            </a:r>
            <a:r>
              <a:rPr lang="en-US" altLang="en-US" sz="2000" b="1" dirty="0" err="1">
                <a:latin typeface="Courier New" panose="02070309020205020404" pitchFamily="49" charset="0"/>
                <a:cs typeface="Oracle Sans" panose="020B0503020204020204" pitchFamily="34" charset="0"/>
              </a:rPr>
              <a:t>employee_id</a:t>
            </a:r>
            <a:r>
              <a:rPr lang="en-US" altLang="en-US" sz="2000" b="1" dirty="0">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accent1"/>
                </a:solidFill>
                <a:latin typeface="Courier New" panose="02070309020205020404" pitchFamily="49" charset="0"/>
                <a:cs typeface="Oracle Sans" panose="020B0503020204020204" pitchFamily="34" charset="0"/>
              </a:rPr>
              <a:t>           </a:t>
            </a:r>
            <a:r>
              <a:rPr lang="en-US" altLang="en-US" sz="2000" b="1" dirty="0">
                <a:latin typeface="Courier New" panose="02070309020205020404" pitchFamily="49" charset="0"/>
                <a:cs typeface="Oracle Sans" panose="020B0503020204020204" pitchFamily="34" charset="0"/>
              </a:rPr>
              <a:t>UNIQUE KEY (email),</a:t>
            </a:r>
          </a:p>
          <a:p>
            <a:pPr eaLnBrk="1" hangingPunct="1">
              <a:defRPr/>
            </a:pPr>
            <a:r>
              <a:rPr lang="en-US" altLang="en-US" sz="2000" b="1" dirty="0">
                <a:latin typeface="Courier New" panose="02070309020205020404" pitchFamily="49" charset="0"/>
                <a:cs typeface="Oracle Sans" panose="020B0503020204020204" pitchFamily="34" charset="0"/>
              </a:rPr>
              <a:t>           </a:t>
            </a:r>
            <a:r>
              <a:rPr lang="en-US" altLang="en-US" sz="2000" b="1" dirty="0">
                <a:solidFill>
                  <a:schemeClr val="accent1"/>
                </a:solidFill>
                <a:latin typeface="Courier New" panose="02070309020205020404" pitchFamily="49" charset="0"/>
                <a:cs typeface="Oracle Sans" panose="020B0503020204020204" pitchFamily="34" charset="0"/>
              </a:rPr>
              <a:t>INDEX emp5_name_ix (</a:t>
            </a:r>
            <a:r>
              <a:rPr lang="en-US" altLang="en-US" sz="2000" b="1" dirty="0" err="1">
                <a:solidFill>
                  <a:schemeClr val="accent1"/>
                </a:solidFill>
                <a:latin typeface="Courier New" panose="02070309020205020404" pitchFamily="49" charset="0"/>
                <a:cs typeface="Oracle Sans" panose="020B0503020204020204" pitchFamily="34" charset="0"/>
              </a:rPr>
              <a:t>last_name</a:t>
            </a:r>
            <a:r>
              <a:rPr lang="en-US" altLang="en-US" sz="2000" b="1" dirty="0">
                <a:solidFill>
                  <a:schemeClr val="accent1"/>
                </a:solidFill>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accent1"/>
                </a:solidFill>
                <a:latin typeface="Courier New" panose="02070309020205020404" pitchFamily="49" charset="0"/>
                <a:cs typeface="Oracle Sans" panose="020B0503020204020204" pitchFamily="34" charset="0"/>
              </a:rPr>
              <a:t>           </a:t>
            </a:r>
            <a:r>
              <a:rPr lang="en-US" altLang="en-US" sz="2000" b="1" dirty="0">
                <a:latin typeface="Courier New" panose="02070309020205020404" pitchFamily="49" charset="0"/>
                <a:cs typeface="Oracle Sans" panose="020B0503020204020204" pitchFamily="34" charset="0"/>
              </a:rPr>
              <a:t>CONSTRAINT emp5_dept_fk</a:t>
            </a:r>
          </a:p>
          <a:p>
            <a:pPr eaLnBrk="1" hangingPunct="1">
              <a:defRPr/>
            </a:pPr>
            <a:r>
              <a:rPr lang="en-US" altLang="en-US" sz="2000" b="1" dirty="0">
                <a:latin typeface="Courier New" panose="02070309020205020404" pitchFamily="49" charset="0"/>
                <a:cs typeface="Oracle Sans" panose="020B0503020204020204" pitchFamily="34" charset="0"/>
              </a:rPr>
              <a:t>               FOREIGN KEY (</a:t>
            </a:r>
            <a:r>
              <a:rPr lang="en-US" altLang="en-US" sz="2000" b="1" dirty="0" err="1">
                <a:latin typeface="Courier New" panose="02070309020205020404" pitchFamily="49" charset="0"/>
                <a:cs typeface="Oracle Sans" panose="020B0503020204020204" pitchFamily="34" charset="0"/>
              </a:rPr>
              <a:t>department_id</a:t>
            </a:r>
            <a:r>
              <a:rPr lang="en-US" altLang="en-US" sz="2000" b="1" dirty="0">
                <a:latin typeface="Courier New" panose="02070309020205020404" pitchFamily="49" charset="0"/>
                <a:cs typeface="Oracle Sans" panose="020B0503020204020204" pitchFamily="34" charset="0"/>
              </a:rPr>
              <a:t>)</a:t>
            </a:r>
          </a:p>
          <a:p>
            <a:pPr eaLnBrk="1" hangingPunct="1">
              <a:defRPr/>
            </a:pPr>
            <a:r>
              <a:rPr lang="en-US" altLang="en-US" sz="2000" b="1" dirty="0">
                <a:latin typeface="Courier New" panose="02070309020205020404" pitchFamily="49" charset="0"/>
                <a:cs typeface="Oracle Sans" panose="020B0503020204020204" pitchFamily="34" charset="0"/>
              </a:rPr>
              <a:t>               REFERENCES departments (</a:t>
            </a:r>
            <a:r>
              <a:rPr lang="en-US" altLang="en-US" sz="2000" b="1" dirty="0" err="1">
                <a:latin typeface="Courier New" panose="02070309020205020404" pitchFamily="49" charset="0"/>
                <a:cs typeface="Oracle Sans" panose="020B0503020204020204" pitchFamily="34" charset="0"/>
              </a:rPr>
              <a:t>department_id</a:t>
            </a:r>
            <a:r>
              <a:rPr lang="en-US" altLang="en-US" sz="2000" b="1" dirty="0">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3589129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1029">
            <a:extLst>
              <a:ext uri="{FF2B5EF4-FFF2-40B4-BE49-F238E27FC236}">
                <a16:creationId xmlns="" xmlns:a16="http://schemas.microsoft.com/office/drawing/2014/main" id="{F734AD3D-5E61-4E95-84B5-80F4EDB06023}"/>
              </a:ext>
            </a:extLst>
          </p:cNvPr>
          <p:cNvSpPr>
            <a:spLocks noGrp="1" noChangeArrowheads="1"/>
          </p:cNvSpPr>
          <p:nvPr>
            <p:ph idx="1"/>
          </p:nvPr>
        </p:nvSpPr>
        <p:spPr>
          <a:xfrm>
            <a:off x="933450" y="2273300"/>
            <a:ext cx="16421100" cy="48785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a:buClr>
                <a:schemeClr val="tx1">
                  <a:lumMod val="50000"/>
                  <a:lumOff val="50000"/>
                </a:schemeClr>
              </a:buClr>
            </a:pPr>
            <a:r>
              <a:rPr lang="en-US" altLang="en-US" b="1" dirty="0">
                <a:solidFill>
                  <a:schemeClr val="tx1">
                    <a:lumMod val="50000"/>
                    <a:lumOff val="50000"/>
                  </a:schemeClr>
                </a:solidFill>
                <a:latin typeface="Courier New" pitchFamily="49" charset="0"/>
                <a:cs typeface="Oracle Sans" panose="020B0503020204020204" pitchFamily="34" charset="0"/>
              </a:rPr>
              <a:t>CREATE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b="1" dirty="0">
                <a:solidFill>
                  <a:schemeClr val="tx1">
                    <a:lumMod val="50000"/>
                    <a:lumOff val="50000"/>
                  </a:schemeClr>
                </a:solidFill>
                <a:latin typeface="Courier New" pitchFamily="49" charset="0"/>
                <a:cs typeface="Oracle Sans" panose="020B0503020204020204" pitchFamily="34" charset="0"/>
              </a:rPr>
              <a:t>TABLE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Indexes, keys, and constraints</a:t>
            </a:r>
          </a:p>
          <a:p>
            <a:pPr lvl="1">
              <a:buClr>
                <a:schemeClr val="accent1"/>
              </a:buClr>
            </a:pPr>
            <a:r>
              <a:rPr lang="en-US" altLang="en-US" dirty="0">
                <a:latin typeface="Oracle Sans" panose="020B0503020204020204" pitchFamily="34" charset="0"/>
                <a:cs typeface="Oracle Sans" panose="020B0503020204020204" pitchFamily="34" charset="0"/>
              </a:rPr>
              <a:t>Column options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33735556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Column Options</a:t>
            </a:r>
            <a:endParaRPr lang="en-US" dirty="0">
              <a:latin typeface="+mj-lt"/>
              <a:ea typeface="+mj-ea"/>
              <a:cs typeface="Oracle Sans" panose="020B0503020204020204" pitchFamily="34" charset="0"/>
            </a:endParaRPr>
          </a:p>
        </p:txBody>
      </p:sp>
      <p:sp>
        <p:nvSpPr>
          <p:cNvPr id="9" name="Content Placeholder 2">
            <a:extLst>
              <a:ext uri="{FF2B5EF4-FFF2-40B4-BE49-F238E27FC236}">
                <a16:creationId xmlns="" xmlns:a16="http://schemas.microsoft.com/office/drawing/2014/main" id="{E2347BAE-52E2-4790-8806-E7F832968EB1}"/>
              </a:ext>
            </a:extLst>
          </p:cNvPr>
          <p:cNvSpPr txBox="1">
            <a:spLocks/>
          </p:cNvSpPr>
          <p:nvPr/>
        </p:nvSpPr>
        <p:spPr bwMode="gray">
          <a:xfrm>
            <a:off x="935590" y="2223768"/>
            <a:ext cx="16416824" cy="1678655"/>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add options to the </a:t>
            </a:r>
            <a:r>
              <a:rPr lang="en-US" altLang="en-US" dirty="0">
                <a:latin typeface="Courier New" pitchFamily="49" charset="0"/>
                <a:cs typeface="Courier New" pitchFamily="49" charset="0"/>
              </a:rPr>
              <a:t>CREATE TABLE </a:t>
            </a:r>
            <a:r>
              <a:rPr lang="en-US" altLang="en-US" dirty="0">
                <a:latin typeface="Oracle Sans" panose="020B0503020204020204" pitchFamily="34" charset="0"/>
                <a:cs typeface="Oracle Sans" panose="020B0503020204020204" pitchFamily="34" charset="0"/>
              </a:rPr>
              <a:t>statement’s column definitions, including </a:t>
            </a:r>
            <a:r>
              <a:rPr lang="en-US" dirty="0">
                <a:latin typeface="Courier New" panose="02070309020205020404" pitchFamily="49" charset="0"/>
                <a:cs typeface="Oracle Sans" panose="020B0503020204020204" pitchFamily="34" charset="0"/>
              </a:rPr>
              <a:t>NULL</a:t>
            </a:r>
            <a:r>
              <a:rPr lang="en-US" dirty="0">
                <a:latin typeface="Oracle Sans" panose="020B0503020204020204" pitchFamily="34" charset="0"/>
                <a:cs typeface="Oracle Sans" panose="020B0503020204020204" pitchFamily="34" charset="0"/>
              </a:rPr>
              <a:t>, </a:t>
            </a:r>
            <a:r>
              <a:rPr lang="en-US" dirty="0">
                <a:latin typeface="Courier New" panose="02070309020205020404" pitchFamily="49" charset="0"/>
                <a:cs typeface="Oracle Sans" panose="020B0503020204020204" pitchFamily="34" charset="0"/>
              </a:rPr>
              <a:t>NOT NULL</a:t>
            </a:r>
            <a:r>
              <a:rPr lang="en-US" dirty="0">
                <a:latin typeface="Oracle Sans" panose="020B0503020204020204" pitchFamily="34" charset="0"/>
                <a:cs typeface="Oracle Sans" panose="020B0503020204020204" pitchFamily="34" charset="0"/>
              </a:rPr>
              <a:t>, </a:t>
            </a:r>
            <a:r>
              <a:rPr lang="en-US" dirty="0">
                <a:latin typeface="Courier New" panose="02070309020205020404" pitchFamily="49" charset="0"/>
                <a:cs typeface="Oracle Sans" panose="020B0503020204020204" pitchFamily="34" charset="0"/>
              </a:rPr>
              <a:t>DEFAULT</a:t>
            </a:r>
            <a:r>
              <a:rPr lang="en-US" dirty="0">
                <a:latin typeface="Oracle Sans" panose="020B0503020204020204" pitchFamily="34" charset="0"/>
                <a:cs typeface="Oracle Sans" panose="020B0503020204020204" pitchFamily="34" charset="0"/>
              </a:rPr>
              <a:t>, or </a:t>
            </a:r>
            <a:r>
              <a:rPr lang="en-US" dirty="0">
                <a:latin typeface="Courier New" panose="02070309020205020404" pitchFamily="49" charset="0"/>
                <a:cs typeface="Oracle Sans" panose="020B0503020204020204" pitchFamily="34" charset="0"/>
              </a:rPr>
              <a:t>AUTO_INCREMENT</a:t>
            </a:r>
            <a:r>
              <a:rPr lang="en-US" dirty="0">
                <a:latin typeface="Oracle Sans" panose="020B0503020204020204" pitchFamily="34" charset="0"/>
                <a:cs typeface="Oracle Sans" panose="020B0503020204020204" pitchFamily="34" charset="0"/>
              </a:rPr>
              <a:t>.</a:t>
            </a:r>
          </a:p>
          <a:p>
            <a:r>
              <a:rPr lang="en-US" dirty="0">
                <a:latin typeface="Oracle Sans" panose="020B0503020204020204" pitchFamily="34" charset="0"/>
                <a:cs typeface="Oracle Sans" panose="020B0503020204020204" pitchFamily="34" charset="0"/>
              </a:rPr>
              <a:t>Example:</a:t>
            </a:r>
          </a:p>
        </p:txBody>
      </p:sp>
      <p:sp>
        <p:nvSpPr>
          <p:cNvPr id="10" name="Content Placeholder 2">
            <a:extLst>
              <a:ext uri="{FF2B5EF4-FFF2-40B4-BE49-F238E27FC236}">
                <a16:creationId xmlns="" xmlns:a16="http://schemas.microsoft.com/office/drawing/2014/main" id="{F653304C-24AF-4CAC-82E6-706480D0EF20}"/>
              </a:ext>
            </a:extLst>
          </p:cNvPr>
          <p:cNvSpPr txBox="1">
            <a:spLocks/>
          </p:cNvSpPr>
          <p:nvPr/>
        </p:nvSpPr>
        <p:spPr bwMode="gray">
          <a:xfrm>
            <a:off x="4648952" y="3562186"/>
            <a:ext cx="8990097" cy="61178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CREATE TABLE employees6</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sz="2000" b="1" dirty="0">
                <a:solidFill>
                  <a:schemeClr val="tx1">
                    <a:lumMod val="75000"/>
                  </a:schemeClr>
                </a:solidFill>
                <a:latin typeface="Courier New" panose="02070309020205020404" pitchFamily="49" charset="0"/>
                <a:cs typeface="Oracle Sans" panose="020B0503020204020204" pitchFamily="34" charset="0"/>
              </a:rPr>
              <a:t>    INTEGER </a:t>
            </a:r>
            <a:r>
              <a:rPr lang="en-US" altLang="en-US" sz="2000" b="1" dirty="0">
                <a:solidFill>
                  <a:srgbClr val="FF0000"/>
                </a:solidFill>
                <a:latin typeface="Courier New" panose="02070309020205020404" pitchFamily="49" charset="0"/>
                <a:cs typeface="Oracle Sans" panose="020B0503020204020204" pitchFamily="34" charset="0"/>
              </a:rPr>
              <a:t>AUTO_INCREMENT</a:t>
            </a:r>
            <a:r>
              <a:rPr lang="en-US" altLang="en-US" sz="20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sz="2000" b="1" dirty="0">
                <a:solidFill>
                  <a:schemeClr val="tx1">
                    <a:lumMod val="75000"/>
                  </a:schemeClr>
                </a:solidFill>
                <a:latin typeface="Courier New" panose="02070309020205020404" pitchFamily="49" charset="0"/>
                <a:cs typeface="Oracle Sans" panose="020B0503020204020204" pitchFamily="34" charset="0"/>
              </a:rPr>
              <a:t>     VARCHAR(20),</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sz="2000" b="1" dirty="0">
                <a:solidFill>
                  <a:schemeClr val="tx1">
                    <a:lumMod val="75000"/>
                  </a:schemeClr>
                </a:solidFill>
                <a:latin typeface="Courier New" panose="02070309020205020404" pitchFamily="49" charset="0"/>
                <a:cs typeface="Oracle Sans" panose="020B0503020204020204" pitchFamily="34" charset="0"/>
              </a:rPr>
              <a:t>      VARCHAR(25) </a:t>
            </a:r>
            <a:r>
              <a:rPr lang="en-US" altLang="en-US" sz="2000" b="1" dirty="0">
                <a:solidFill>
                  <a:srgbClr val="FF0000"/>
                </a:solidFill>
                <a:latin typeface="Courier New" panose="02070309020205020404" pitchFamily="49" charset="0"/>
                <a:cs typeface="Oracle Sans" panose="020B0503020204020204" pitchFamily="34" charset="0"/>
              </a:rPr>
              <a:t>NOT NULL</a:t>
            </a:r>
            <a:r>
              <a:rPr lang="en-US" altLang="en-US" sz="20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email          VARCHAR(25) </a:t>
            </a:r>
            <a:r>
              <a:rPr lang="en-US" altLang="en-US" sz="2000" b="1" dirty="0">
                <a:solidFill>
                  <a:srgbClr val="FF0000"/>
                </a:solidFill>
                <a:latin typeface="Courier New" panose="02070309020205020404" pitchFamily="49" charset="0"/>
                <a:cs typeface="Oracle Sans" panose="020B0503020204020204" pitchFamily="34" charset="0"/>
              </a:rPr>
              <a:t>NOT NULL</a:t>
            </a:r>
            <a:r>
              <a:rPr lang="en-US" altLang="en-US" sz="20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phone_number</a:t>
            </a:r>
            <a:r>
              <a:rPr lang="en-US" altLang="en-US" sz="2000" b="1" dirty="0">
                <a:solidFill>
                  <a:schemeClr val="tx1">
                    <a:lumMod val="75000"/>
                  </a:schemeClr>
                </a:solidFill>
                <a:latin typeface="Courier New" panose="02070309020205020404" pitchFamily="49" charset="0"/>
                <a:cs typeface="Oracle Sans" panose="020B0503020204020204" pitchFamily="34" charset="0"/>
              </a:rPr>
              <a:t>   VARCHAR(20),</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hire_date</a:t>
            </a:r>
            <a:r>
              <a:rPr lang="en-US" altLang="en-US" sz="2000" b="1" dirty="0">
                <a:solidFill>
                  <a:schemeClr val="tx1">
                    <a:lumMod val="75000"/>
                  </a:schemeClr>
                </a:solidFill>
                <a:latin typeface="Courier New" panose="02070309020205020404" pitchFamily="49" charset="0"/>
                <a:cs typeface="Oracle Sans" panose="020B0503020204020204" pitchFamily="34" charset="0"/>
              </a:rPr>
              <a:t>      DATE </a:t>
            </a:r>
            <a:r>
              <a:rPr lang="en-US" altLang="en-US" sz="2000" b="1" dirty="0">
                <a:solidFill>
                  <a:srgbClr val="FF0000"/>
                </a:solidFill>
                <a:latin typeface="Courier New" panose="02070309020205020404" pitchFamily="49" charset="0"/>
                <a:cs typeface="Oracle Sans" panose="020B0503020204020204" pitchFamily="34" charset="0"/>
              </a:rPr>
              <a:t>NOT NULL</a:t>
            </a:r>
            <a:r>
              <a:rPr lang="en-US" altLang="en-US" sz="20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sz="2000" b="1" dirty="0">
                <a:solidFill>
                  <a:schemeClr val="tx1">
                    <a:lumMod val="75000"/>
                  </a:schemeClr>
                </a:solidFill>
                <a:latin typeface="Courier New" panose="02070309020205020404" pitchFamily="49" charset="0"/>
                <a:cs typeface="Oracle Sans" panose="020B0503020204020204" pitchFamily="34" charset="0"/>
              </a:rPr>
              <a:t>         VARCHAR(10) </a:t>
            </a:r>
            <a:r>
              <a:rPr lang="en-US" altLang="en-US" sz="2000" b="1" dirty="0">
                <a:solidFill>
                  <a:srgbClr val="FF0000"/>
                </a:solidFill>
                <a:latin typeface="Courier New" panose="02070309020205020404" pitchFamily="49" charset="0"/>
                <a:cs typeface="Oracle Sans" panose="020B0503020204020204" pitchFamily="34" charset="0"/>
              </a:rPr>
              <a:t>NOT NULL</a:t>
            </a:r>
            <a:r>
              <a:rPr lang="en-US" altLang="en-US" sz="20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salary         DECIMAL(8,2),</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commission_pct</a:t>
            </a:r>
            <a:r>
              <a:rPr lang="en-US" altLang="en-US" sz="2000" b="1" dirty="0">
                <a:solidFill>
                  <a:schemeClr val="tx1">
                    <a:lumMod val="75000"/>
                  </a:schemeClr>
                </a:solidFill>
                <a:latin typeface="Courier New" panose="02070309020205020404" pitchFamily="49" charset="0"/>
                <a:cs typeface="Oracle Sans" panose="020B0503020204020204" pitchFamily="34" charset="0"/>
              </a:rPr>
              <a:t> DECIMAL(2,2),</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manager_id</a:t>
            </a:r>
            <a:r>
              <a:rPr lang="en-US" altLang="en-US" sz="2000" b="1" dirty="0">
                <a:solidFill>
                  <a:schemeClr val="tx1">
                    <a:lumMod val="75000"/>
                  </a:schemeClr>
                </a:solidFill>
                <a:latin typeface="Courier New" panose="02070309020205020404" pitchFamily="49" charset="0"/>
                <a:cs typeface="Oracle Sans" panose="020B0503020204020204" pitchFamily="34" charset="0"/>
              </a:rPr>
              <a:t>     INTEGER </a:t>
            </a:r>
            <a:r>
              <a:rPr lang="en-US" altLang="en-US" sz="2000" b="1" dirty="0">
                <a:solidFill>
                  <a:srgbClr val="FF0000"/>
                </a:solidFill>
                <a:latin typeface="Courier New" panose="02070309020205020404" pitchFamily="49" charset="0"/>
                <a:cs typeface="Oracle Sans" panose="020B0503020204020204" pitchFamily="34" charset="0"/>
              </a:rPr>
              <a:t>DEFAULT 1</a:t>
            </a:r>
            <a:r>
              <a:rPr lang="en-US" altLang="en-US" sz="20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sz="2000" b="1" dirty="0">
                <a:solidFill>
                  <a:schemeClr val="tx1">
                    <a:lumMod val="75000"/>
                  </a:schemeClr>
                </a:solidFill>
                <a:latin typeface="Courier New" panose="02070309020205020404" pitchFamily="49" charset="0"/>
                <a:cs typeface="Oracle Sans" panose="020B0503020204020204" pitchFamily="34" charset="0"/>
              </a:rPr>
              <a:t>  INTEGER </a:t>
            </a:r>
            <a:r>
              <a:rPr lang="en-US" altLang="en-US" sz="2000" b="1" dirty="0">
                <a:solidFill>
                  <a:srgbClr val="FF0000"/>
                </a:solidFill>
                <a:latin typeface="Courier New" panose="02070309020205020404" pitchFamily="49" charset="0"/>
                <a:cs typeface="Oracle Sans" panose="020B0503020204020204" pitchFamily="34" charset="0"/>
              </a:rPr>
              <a:t>DEFAULT 10</a:t>
            </a:r>
            <a:r>
              <a:rPr lang="en-US" altLang="en-US" sz="20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           PRIMARY KEY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sz="2000" b="1" dirty="0">
                <a:solidFill>
                  <a:schemeClr val="tx1">
                    <a:lumMod val="75000"/>
                  </a:schemeClr>
                </a:solidFill>
                <a:latin typeface="Courier New" panose="02070309020205020404" pitchFamily="49" charset="0"/>
                <a:cs typeface="Oracle Sans" panose="020B0503020204020204" pitchFamily="34" charset="0"/>
              </a:rPr>
              <a:t>)</a:t>
            </a:r>
            <a:r>
              <a:rPr lang="en-US" altLang="en-US" sz="2000" b="1" dirty="0">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accent1"/>
                </a:solidFill>
                <a:latin typeface="Courier New" panose="02070309020205020404" pitchFamily="49" charset="0"/>
                <a:cs typeface="Oracle Sans" panose="020B0503020204020204" pitchFamily="34" charset="0"/>
              </a:rPr>
              <a:t>           </a:t>
            </a:r>
            <a:r>
              <a:rPr lang="en-US" altLang="en-US" sz="2000" b="1" dirty="0">
                <a:latin typeface="Courier New" panose="02070309020205020404" pitchFamily="49" charset="0"/>
                <a:cs typeface="Oracle Sans" panose="020B0503020204020204" pitchFamily="34" charset="0"/>
              </a:rPr>
              <a:t>UNIQUE KEY (email),</a:t>
            </a:r>
          </a:p>
          <a:p>
            <a:pPr eaLnBrk="1" hangingPunct="1">
              <a:defRPr/>
            </a:pPr>
            <a:r>
              <a:rPr lang="en-US" altLang="en-US" sz="2000" b="1" dirty="0">
                <a:latin typeface="Courier New" panose="02070309020205020404" pitchFamily="49" charset="0"/>
                <a:cs typeface="Oracle Sans" panose="020B0503020204020204" pitchFamily="34" charset="0"/>
              </a:rPr>
              <a:t>           INDEX emp6_name_ix (</a:t>
            </a:r>
            <a:r>
              <a:rPr lang="en-US" altLang="en-US" sz="2000" b="1" dirty="0" err="1">
                <a:latin typeface="Courier New" panose="02070309020205020404" pitchFamily="49" charset="0"/>
                <a:cs typeface="Oracle Sans" panose="020B0503020204020204" pitchFamily="34" charset="0"/>
              </a:rPr>
              <a:t>last_name</a:t>
            </a:r>
            <a:r>
              <a:rPr lang="en-US" altLang="en-US" sz="2000" b="1" dirty="0">
                <a:latin typeface="Courier New" panose="02070309020205020404" pitchFamily="49" charset="0"/>
                <a:cs typeface="Oracle Sans" panose="020B0503020204020204" pitchFamily="34" charset="0"/>
              </a:rPr>
              <a:t>),</a:t>
            </a:r>
          </a:p>
          <a:p>
            <a:pPr eaLnBrk="1" hangingPunct="1">
              <a:defRPr/>
            </a:pPr>
            <a:r>
              <a:rPr lang="en-US" altLang="en-US" sz="2000" b="1" dirty="0">
                <a:solidFill>
                  <a:schemeClr val="accent1"/>
                </a:solidFill>
                <a:latin typeface="Courier New" panose="02070309020205020404" pitchFamily="49" charset="0"/>
                <a:cs typeface="Oracle Sans" panose="020B0503020204020204" pitchFamily="34" charset="0"/>
              </a:rPr>
              <a:t>           </a:t>
            </a:r>
            <a:r>
              <a:rPr lang="en-US" altLang="en-US" sz="2000" b="1" dirty="0">
                <a:latin typeface="Courier New" panose="02070309020205020404" pitchFamily="49" charset="0"/>
                <a:cs typeface="Oracle Sans" panose="020B0503020204020204" pitchFamily="34" charset="0"/>
              </a:rPr>
              <a:t>CONSTRAINT emp6_dept_fk</a:t>
            </a:r>
          </a:p>
          <a:p>
            <a:pPr eaLnBrk="1" hangingPunct="1">
              <a:defRPr/>
            </a:pPr>
            <a:r>
              <a:rPr lang="en-US" altLang="en-US" sz="2000" b="1" dirty="0">
                <a:latin typeface="Courier New" panose="02070309020205020404" pitchFamily="49" charset="0"/>
                <a:cs typeface="Oracle Sans" panose="020B0503020204020204" pitchFamily="34" charset="0"/>
              </a:rPr>
              <a:t>               FOREIGN KEY (</a:t>
            </a:r>
            <a:r>
              <a:rPr lang="en-US" altLang="en-US" sz="2000" b="1" dirty="0" err="1">
                <a:latin typeface="Courier New" panose="02070309020205020404" pitchFamily="49" charset="0"/>
                <a:cs typeface="Oracle Sans" panose="020B0503020204020204" pitchFamily="34" charset="0"/>
              </a:rPr>
              <a:t>department_id</a:t>
            </a:r>
            <a:r>
              <a:rPr lang="en-US" altLang="en-US" sz="2000" b="1" dirty="0">
                <a:latin typeface="Courier New" panose="02070309020205020404" pitchFamily="49" charset="0"/>
                <a:cs typeface="Oracle Sans" panose="020B0503020204020204" pitchFamily="34" charset="0"/>
              </a:rPr>
              <a:t>)</a:t>
            </a:r>
          </a:p>
          <a:p>
            <a:pPr eaLnBrk="1" hangingPunct="1">
              <a:defRPr/>
            </a:pPr>
            <a:r>
              <a:rPr lang="en-US" altLang="en-US" sz="2000" b="1" dirty="0">
                <a:latin typeface="Courier New" panose="02070309020205020404" pitchFamily="49" charset="0"/>
                <a:cs typeface="Oracle Sans" panose="020B0503020204020204" pitchFamily="34" charset="0"/>
              </a:rPr>
              <a:t>               REFERENCES departments (</a:t>
            </a:r>
            <a:r>
              <a:rPr lang="en-US" altLang="en-US" sz="2000" b="1" dirty="0" err="1">
                <a:latin typeface="Courier New" panose="02070309020205020404" pitchFamily="49" charset="0"/>
                <a:cs typeface="Oracle Sans" panose="020B0503020204020204" pitchFamily="34" charset="0"/>
              </a:rPr>
              <a:t>department_id</a:t>
            </a:r>
            <a:r>
              <a:rPr lang="en-US" altLang="en-US" sz="2000" b="1" dirty="0">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222857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1029">
            <a:extLst>
              <a:ext uri="{FF2B5EF4-FFF2-40B4-BE49-F238E27FC236}">
                <a16:creationId xmlns="" xmlns:a16="http://schemas.microsoft.com/office/drawing/2014/main" id="{20A678B2-D428-4AF9-A272-B091A9B7240C}"/>
              </a:ext>
            </a:extLst>
          </p:cNvPr>
          <p:cNvSpPr>
            <a:spLocks noGrp="1" noChangeArrowheads="1"/>
          </p:cNvSpPr>
          <p:nvPr>
            <p:ph idx="1"/>
          </p:nvPr>
        </p:nvSpPr>
        <p:spPr>
          <a:xfrm>
            <a:off x="933450" y="2273300"/>
            <a:ext cx="16421100" cy="48785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a:buClr>
                <a:schemeClr val="tx1">
                  <a:lumMod val="50000"/>
                  <a:lumOff val="50000"/>
                </a:schemeClr>
              </a:buClr>
            </a:pPr>
            <a:r>
              <a:rPr lang="en-US" altLang="en-US" b="1" dirty="0">
                <a:solidFill>
                  <a:schemeClr val="tx1">
                    <a:lumMod val="50000"/>
                    <a:lumOff val="50000"/>
                  </a:schemeClr>
                </a:solidFill>
                <a:latin typeface="Courier New" pitchFamily="49" charset="0"/>
                <a:cs typeface="Oracle Sans" panose="020B0503020204020204" pitchFamily="34" charset="0"/>
              </a:rPr>
              <a:t>CREATE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b="1" dirty="0">
                <a:solidFill>
                  <a:schemeClr val="tx1">
                    <a:lumMod val="50000"/>
                    <a:lumOff val="50000"/>
                  </a:schemeClr>
                </a:solidFill>
                <a:latin typeface="Courier New" pitchFamily="49" charset="0"/>
                <a:cs typeface="Oracle Sans" panose="020B0503020204020204" pitchFamily="34" charset="0"/>
              </a:rPr>
              <a:t>TABLE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Indexes, keys, and constraints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Column options</a:t>
            </a:r>
          </a:p>
          <a:p>
            <a:pPr lvl="1"/>
            <a:r>
              <a:rPr lang="en-US" altLang="en-US" dirty="0">
                <a:latin typeface="Oracle Sans" panose="020B0503020204020204" pitchFamily="34" charset="0"/>
                <a:cs typeface="Oracle Sans" panose="020B0503020204020204" pitchFamily="34" charset="0"/>
              </a:rPr>
              <a:t>Creating a table using a </a:t>
            </a:r>
            <a:r>
              <a:rPr lang="en-US" altLang="en-US" dirty="0" err="1">
                <a:latin typeface="Oracle Sans" panose="020B0503020204020204" pitchFamily="34" charset="0"/>
                <a:cs typeface="Oracle Sans" panose="020B0503020204020204" pitchFamily="34" charset="0"/>
              </a:rPr>
              <a:t>subquery</a:t>
            </a:r>
            <a:endParaRPr lang="en-US" altLang="en-US" dirty="0">
              <a:latin typeface="Oracle Sans" panose="020B0503020204020204" pitchFamily="34" charset="0"/>
              <a:cs typeface="Oracle Sans" panose="020B0503020204020204" pitchFamily="34" charset="0"/>
            </a:endParaRP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42676416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Creating a Table Using a Subquery</a:t>
            </a:r>
          </a:p>
        </p:txBody>
      </p:sp>
      <p:sp>
        <p:nvSpPr>
          <p:cNvPr id="66563" name="Rectangle 6"/>
          <p:cNvSpPr>
            <a:spLocks noGrp="1" noChangeArrowheads="1"/>
          </p:cNvSpPr>
          <p:nvPr>
            <p:ph idx="1"/>
          </p:nvPr>
        </p:nvSpPr>
        <p:spPr>
          <a:xfrm>
            <a:off x="933451" y="2272710"/>
            <a:ext cx="16421100" cy="403808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Create a table and insert rows by combining the </a:t>
            </a:r>
            <a:r>
              <a:rPr lang="en-US" altLang="en-US" dirty="0">
                <a:latin typeface="Courier New" pitchFamily="49" charset="0"/>
                <a:cs typeface="Oracle Sans" panose="020B0503020204020204" pitchFamily="34" charset="0"/>
              </a:rPr>
              <a:t>CREATE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 and the </a:t>
            </a:r>
            <a:r>
              <a:rPr lang="en-US" altLang="en-US" dirty="0">
                <a:latin typeface="Courier New" pitchFamily="49" charset="0"/>
                <a:cs typeface="Oracle Sans" panose="020B0503020204020204" pitchFamily="34" charset="0"/>
              </a:rPr>
              <a:t>AS</a:t>
            </a:r>
            <a:r>
              <a:rPr lang="en-US" altLang="en-US" dirty="0">
                <a:latin typeface="Oracle Sans" panose="020B0503020204020204" pitchFamily="34" charset="0"/>
                <a:cs typeface="Oracle Sans" panose="020B0503020204020204" pitchFamily="34" charset="0"/>
              </a:rPr>
              <a:t> </a:t>
            </a:r>
            <a:r>
              <a:rPr lang="en-US" altLang="en-US" i="1" dirty="0">
                <a:latin typeface="Courier New" pitchFamily="49" charset="0"/>
                <a:cs typeface="Oracle Sans" panose="020B0503020204020204" pitchFamily="34" charset="0"/>
              </a:rPr>
              <a:t>subquery</a:t>
            </a:r>
            <a:r>
              <a:rPr lang="en-US" altLang="en-US" dirty="0">
                <a:latin typeface="Oracle Sans" panose="020B0503020204020204" pitchFamily="34" charset="0"/>
                <a:cs typeface="Oracle Sans" panose="020B0503020204020204" pitchFamily="34" charset="0"/>
              </a:rPr>
              <a:t> option.</a:t>
            </a:r>
          </a:p>
          <a:p>
            <a:pPr lvl="1" eaLnBrk="1" hangingPunct="1"/>
            <a:endParaRPr lang="en-US" altLang="en-US" sz="3900" dirty="0">
              <a:latin typeface="Oracle Sans" panose="020B0503020204020204" pitchFamily="34" charset="0"/>
              <a:cs typeface="Oracle Sans" panose="020B0503020204020204" pitchFamily="34" charset="0"/>
            </a:endParaRPr>
          </a:p>
          <a:p>
            <a:pPr lvl="1" eaLnBrk="1" hangingPunct="1"/>
            <a:endParaRPr lang="en-US" altLang="en-US" sz="3900"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Match the number of specified columns to the number of subquery columns.</a:t>
            </a:r>
          </a:p>
          <a:p>
            <a:pPr lvl="1" eaLnBrk="1" hangingPunct="1"/>
            <a:r>
              <a:rPr lang="en-US" altLang="en-US" dirty="0">
                <a:latin typeface="Oracle Sans" panose="020B0503020204020204" pitchFamily="34" charset="0"/>
                <a:cs typeface="Oracle Sans" panose="020B0503020204020204" pitchFamily="34" charset="0"/>
              </a:rPr>
              <a:t>Define columns with column names and default values.</a:t>
            </a:r>
          </a:p>
        </p:txBody>
      </p:sp>
      <p:sp>
        <p:nvSpPr>
          <p:cNvPr id="5" name="Content Placeholder 2"/>
          <p:cNvSpPr txBox="1">
            <a:spLocks/>
          </p:cNvSpPr>
          <p:nvPr/>
        </p:nvSpPr>
        <p:spPr bwMode="gray">
          <a:xfrm>
            <a:off x="1871192" y="3559324"/>
            <a:ext cx="12097344"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AS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subquery;</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6" name="Rectangle 5"/>
          <p:cNvSpPr/>
          <p:nvPr/>
        </p:nvSpPr>
        <p:spPr bwMode="auto">
          <a:xfrm rot="16200000" flipV="1">
            <a:off x="14842331" y="5177788"/>
            <a:ext cx="1747838" cy="51434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14859000" y="6515100"/>
            <a:ext cx="2608689" cy="260604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5315848" y="6955718"/>
            <a:ext cx="1694996" cy="1724807"/>
          </a:xfrm>
          <a:prstGeom prst="rect">
            <a:avLst/>
          </a:prstGeom>
        </p:spPr>
      </p:pic>
      <p:grpSp>
        <p:nvGrpSpPr>
          <p:cNvPr id="9" name="Group 8"/>
          <p:cNvGrpSpPr>
            <a:grpSpLocks noChangeAspect="1"/>
          </p:cNvGrpSpPr>
          <p:nvPr/>
        </p:nvGrpSpPr>
        <p:grpSpPr>
          <a:xfrm>
            <a:off x="16658967" y="8238857"/>
            <a:ext cx="822960" cy="822960"/>
            <a:chOff x="8335971" y="4966354"/>
            <a:chExt cx="594359" cy="594359"/>
          </a:xfrm>
        </p:grpSpPr>
        <p:sp>
          <p:nvSpPr>
            <p:cNvPr id="10" name="Oval 9"/>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1" name="Cross 10"/>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422526677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Creating a Table Using a Subquery: Example</a:t>
            </a:r>
          </a:p>
        </p:txBody>
      </p:sp>
      <p:grpSp>
        <p:nvGrpSpPr>
          <p:cNvPr id="2" name="Group 1"/>
          <p:cNvGrpSpPr/>
          <p:nvPr/>
        </p:nvGrpSpPr>
        <p:grpSpPr>
          <a:xfrm>
            <a:off x="3095328" y="2025120"/>
            <a:ext cx="12097344" cy="5688494"/>
            <a:chOff x="2061964" y="1487159"/>
            <a:chExt cx="8064896" cy="3792329"/>
          </a:xfrm>
        </p:grpSpPr>
        <p:sp>
          <p:nvSpPr>
            <p:cNvPr id="9" name="Content Placeholder 2"/>
            <p:cNvSpPr txBox="1">
              <a:spLocks/>
            </p:cNvSpPr>
            <p:nvPr/>
          </p:nvSpPr>
          <p:spPr bwMode="gray">
            <a:xfrm>
              <a:off x="2061964" y="1487159"/>
              <a:ext cx="8064896" cy="19563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dept80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SELECT  employee_id, last_name,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salary*12 ANNSAL,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hire_date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department_id = 80;</a:t>
              </a:r>
            </a:p>
          </p:txBody>
        </p:sp>
        <p:sp>
          <p:nvSpPr>
            <p:cNvPr id="68614" name="Rectangle 4"/>
            <p:cNvSpPr>
              <a:spLocks noChangeArrowheads="1"/>
            </p:cNvSpPr>
            <p:nvPr/>
          </p:nvSpPr>
          <p:spPr bwMode="gray">
            <a:xfrm>
              <a:off x="2542017" y="2139549"/>
              <a:ext cx="4247339" cy="1299949"/>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68615" name="Picture 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4012" y="4193638"/>
              <a:ext cx="3531152" cy="1085850"/>
            </a:xfrm>
            <a:prstGeom prst="rect">
              <a:avLst/>
            </a:prstGeom>
            <a:noFill/>
            <a:ln w="12700">
              <a:solidFill>
                <a:schemeClr val="tx1"/>
              </a:solidFill>
              <a:miter lim="800000"/>
              <a:headEnd/>
              <a:tailEnd/>
            </a:ln>
          </p:spPr>
        </p:pic>
        <p:sp>
          <p:nvSpPr>
            <p:cNvPr id="10" name="Content Placeholder 2"/>
            <p:cNvSpPr txBox="1">
              <a:spLocks/>
            </p:cNvSpPr>
            <p:nvPr/>
          </p:nvSpPr>
          <p:spPr bwMode="gray">
            <a:xfrm>
              <a:off x="2061964" y="3735689"/>
              <a:ext cx="8064896"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DESCRIBE dept80;</a:t>
              </a:r>
            </a:p>
          </p:txBody>
        </p:sp>
      </p:grpSp>
      <p:sp>
        <p:nvSpPr>
          <p:cNvPr id="11" name="Content Placeholder 2"/>
          <p:cNvSpPr txBox="1">
            <a:spLocks/>
          </p:cNvSpPr>
          <p:nvPr/>
        </p:nvSpPr>
        <p:spPr bwMode="gray">
          <a:xfrm>
            <a:off x="3104556" y="7882278"/>
            <a:ext cx="12097344"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 FROM dept80;</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8538077"/>
            <a:ext cx="4719405" cy="1285943"/>
          </a:xfrm>
          <a:prstGeom prst="rect">
            <a:avLst/>
          </a:prstGeom>
          <a:ln>
            <a:solidFill>
              <a:schemeClr val="tx1"/>
            </a:solidFill>
          </a:ln>
        </p:spPr>
      </p:pic>
    </p:spTree>
    <p:custDataLst>
      <p:tags r:id="rId1"/>
    </p:custDataLst>
    <p:extLst>
      <p:ext uri="{BB962C8B-B14F-4D97-AF65-F5344CB8AC3E}">
        <p14:creationId xmlns:p14="http://schemas.microsoft.com/office/powerpoint/2010/main" val="65248489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4E3629"/>
                </a:solidFill>
                <a:latin typeface="+mj-lt"/>
                <a:ea typeface="+mj-ea"/>
                <a:cs typeface="Oracle Sans" panose="020B0503020204020204" pitchFamily="34" charset="0"/>
              </a:rPr>
              <a:t>Objectives</a:t>
            </a:r>
          </a:p>
        </p:txBody>
      </p:sp>
      <p:sp>
        <p:nvSpPr>
          <p:cNvPr id="10" name="Rectangle 9">
            <a:extLst>
              <a:ext uri="{FF2B5EF4-FFF2-40B4-BE49-F238E27FC236}">
                <a16:creationId xmlns="" xmlns:a16="http://schemas.microsoft.com/office/drawing/2014/main" id="{670544DC-A49A-4B55-921F-AB7A123E12C3}"/>
              </a:ext>
            </a:extLst>
          </p:cNvPr>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 do the following:</a:t>
            </a:r>
          </a:p>
          <a:p>
            <a:pPr lvl="1"/>
            <a:r>
              <a:rPr lang="en-US" altLang="en-US" dirty="0">
                <a:latin typeface="Oracle Sans" panose="020B0503020204020204" pitchFamily="34" charset="0"/>
                <a:cs typeface="Oracle Sans" panose="020B0503020204020204" pitchFamily="34" charset="0"/>
              </a:rPr>
              <a:t>Create a database</a:t>
            </a:r>
          </a:p>
          <a:p>
            <a:pPr lvl="1"/>
            <a:r>
              <a:rPr lang="en-US" altLang="en-US" dirty="0">
                <a:latin typeface="Oracle Sans" panose="020B0503020204020204" pitchFamily="34" charset="0"/>
                <a:cs typeface="Oracle Sans" panose="020B0503020204020204" pitchFamily="34" charset="0"/>
              </a:rPr>
              <a:t>Add tables to a database</a:t>
            </a:r>
          </a:p>
          <a:p>
            <a:pPr lvl="1"/>
            <a:r>
              <a:rPr lang="en-US" altLang="en-US" dirty="0">
                <a:latin typeface="Oracle Sans" panose="020B0503020204020204" pitchFamily="34" charset="0"/>
                <a:cs typeface="Oracle Sans" panose="020B0503020204020204" pitchFamily="34" charset="0"/>
              </a:rPr>
              <a:t>List the data types that are available for columns</a:t>
            </a: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SHOW CREATE TABLE</a:t>
            </a:r>
            <a:r>
              <a:rPr lang="en-US" altLang="en-US" dirty="0">
                <a:latin typeface="Oracle Sans" panose="020B0503020204020204" pitchFamily="34" charset="0"/>
                <a:cs typeface="Oracle Sans" panose="020B0503020204020204" pitchFamily="34" charset="0"/>
              </a:rPr>
              <a:t> statement</a:t>
            </a:r>
          </a:p>
          <a:p>
            <a:pPr lvl="1"/>
            <a:r>
              <a:rPr lang="en-US" altLang="en-US" dirty="0">
                <a:latin typeface="Oracle Sans" panose="020B0503020204020204" pitchFamily="34" charset="0"/>
                <a:cs typeface="Oracle Sans" panose="020B0503020204020204" pitchFamily="34" charset="0"/>
              </a:rPr>
              <a:t>Describe and set column and table options</a:t>
            </a:r>
          </a:p>
          <a:p>
            <a:pPr lvl="1"/>
            <a:r>
              <a:rPr lang="en-US" dirty="0">
                <a:latin typeface="Oracle Sans" panose="020B0503020204020204" pitchFamily="34" charset="0"/>
                <a:cs typeface="Oracle Sans" panose="020B0503020204020204" pitchFamily="34" charset="0"/>
              </a:rPr>
              <a:t>Create indexes, keys, and constraints</a:t>
            </a: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31700495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5">
            <a:extLst>
              <a:ext uri="{FF2B5EF4-FFF2-40B4-BE49-F238E27FC236}">
                <a16:creationId xmlns="" xmlns:a16="http://schemas.microsoft.com/office/drawing/2014/main" id="{DAFBF82B-5595-443E-87FA-8E104830768E}"/>
              </a:ext>
            </a:extLst>
          </p:cNvPr>
          <p:cNvSpPr>
            <a:spLocks noGrp="1" noChangeArrowheads="1"/>
          </p:cNvSpPr>
          <p:nvPr>
            <p:ph idx="1"/>
          </p:nvPr>
        </p:nvSpPr>
        <p:spPr>
          <a:xfrm>
            <a:off x="933450" y="2273300"/>
            <a:ext cx="16421100" cy="48785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a:buClr>
                <a:schemeClr val="tx1">
                  <a:lumMod val="50000"/>
                  <a:lumOff val="50000"/>
                </a:schemeClr>
              </a:buClr>
            </a:pPr>
            <a:r>
              <a:rPr lang="en-US" altLang="en-US" b="1" dirty="0">
                <a:solidFill>
                  <a:schemeClr val="tx1">
                    <a:lumMod val="50000"/>
                    <a:lumOff val="50000"/>
                  </a:schemeClr>
                </a:solidFill>
                <a:latin typeface="Courier New" pitchFamily="49" charset="0"/>
                <a:cs typeface="Oracle Sans" panose="020B0503020204020204" pitchFamily="34" charset="0"/>
              </a:rPr>
              <a:t>CREATE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b="1" dirty="0">
                <a:solidFill>
                  <a:schemeClr val="tx1">
                    <a:lumMod val="50000"/>
                    <a:lumOff val="50000"/>
                  </a:schemeClr>
                </a:solidFill>
                <a:latin typeface="Courier New" pitchFamily="49" charset="0"/>
                <a:cs typeface="Oracle Sans" panose="020B0503020204020204" pitchFamily="34" charset="0"/>
              </a:rPr>
              <a:t>TABLE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Indexes, keys, and constraints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Column options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a:t>
            </a:r>
            <a:r>
              <a:rPr lang="en-US" altLang="en-US" dirty="0" err="1">
                <a:solidFill>
                  <a:schemeClr val="tx1">
                    <a:lumMod val="50000"/>
                    <a:lumOff val="50000"/>
                  </a:schemeClr>
                </a:solidFill>
                <a:latin typeface="Oracle Sans" panose="020B0503020204020204" pitchFamily="34" charset="0"/>
                <a:cs typeface="Oracle Sans" panose="020B0503020204020204" pitchFamily="34" charset="0"/>
              </a:rPr>
              <a:t>subquery</a:t>
            </a:r>
            <a:endParaRPr lang="en-US" altLang="en-US" dirty="0">
              <a:solidFill>
                <a:schemeClr val="tx1">
                  <a:lumMod val="50000"/>
                  <a:lumOff val="50000"/>
                </a:schemeClr>
              </a:solidFill>
              <a:latin typeface="Oracle Sans" panose="020B0503020204020204" pitchFamily="34" charset="0"/>
              <a:cs typeface="Oracle Sans" panose="020B0503020204020204" pitchFamily="34" charset="0"/>
            </a:endParaRPr>
          </a:p>
          <a:p>
            <a:pPr lvl="1"/>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38102472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14499431" y="4736068"/>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Round Diagonal Corner Rectangle 7"/>
          <p:cNvSpPr>
            <a:spLocks noChangeAspect="1"/>
          </p:cNvSpPr>
          <p:nvPr/>
        </p:nvSpPr>
        <p:spPr bwMode="auto">
          <a:xfrm>
            <a:off x="14287500" y="6333066"/>
            <a:ext cx="3007923" cy="2635302"/>
          </a:xfrm>
          <a:prstGeom prst="round2DiagRect">
            <a:avLst/>
          </a:prstGeom>
          <a:solidFill>
            <a:schemeClr val="bg1"/>
          </a:solidFill>
          <a:ln w="50800" cap="flat" cmpd="sng" algn="ctr">
            <a:solidFill>
              <a:schemeClr val="accent1">
                <a:lumMod val="20000"/>
                <a:lumOff val="8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270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Statement</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05612" y="6649667"/>
            <a:ext cx="2171700" cy="2265734"/>
          </a:xfrm>
          <a:prstGeom prst="rect">
            <a:avLst/>
          </a:prstGeom>
        </p:spPr>
      </p:pic>
      <p:sp>
        <p:nvSpPr>
          <p:cNvPr id="11" name="Rectangle 5">
            <a:extLst>
              <a:ext uri="{FF2B5EF4-FFF2-40B4-BE49-F238E27FC236}">
                <a16:creationId xmlns="" xmlns:a16="http://schemas.microsoft.com/office/drawing/2014/main" id="{25192ADE-6F14-41E0-8C7F-47374267DA94}"/>
              </a:ext>
            </a:extLst>
          </p:cNvPr>
          <p:cNvSpPr>
            <a:spLocks noGrp="1" noChangeArrowheads="1"/>
          </p:cNvSpPr>
          <p:nvPr>
            <p:ph idx="1"/>
          </p:nvPr>
        </p:nvSpPr>
        <p:spPr>
          <a:xfrm>
            <a:off x="933450" y="2273300"/>
            <a:ext cx="16421100" cy="381802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 to:</a:t>
            </a:r>
          </a:p>
          <a:p>
            <a:pPr lvl="1" eaLnBrk="1" hangingPunct="1"/>
            <a:r>
              <a:rPr lang="en-US" altLang="en-US" dirty="0">
                <a:latin typeface="Oracle Sans" panose="020B0503020204020204" pitchFamily="34" charset="0"/>
                <a:cs typeface="Oracle Sans" panose="020B0503020204020204" pitchFamily="34" charset="0"/>
              </a:rPr>
              <a:t>Add a new column</a:t>
            </a:r>
          </a:p>
          <a:p>
            <a:pPr lvl="1" eaLnBrk="1" hangingPunct="1"/>
            <a:r>
              <a:rPr lang="en-US" altLang="en-US" dirty="0">
                <a:latin typeface="Oracle Sans" panose="020B0503020204020204" pitchFamily="34" charset="0"/>
                <a:cs typeface="Oracle Sans" panose="020B0503020204020204" pitchFamily="34" charset="0"/>
              </a:rPr>
              <a:t>Modify an existing column definition</a:t>
            </a:r>
          </a:p>
          <a:p>
            <a:pPr lvl="1" eaLnBrk="1" hangingPunct="1"/>
            <a:r>
              <a:rPr lang="en-US" altLang="en-US" dirty="0">
                <a:latin typeface="Oracle Sans" panose="020B0503020204020204" pitchFamily="34" charset="0"/>
                <a:cs typeface="Oracle Sans" panose="020B0503020204020204" pitchFamily="34" charset="0"/>
              </a:rPr>
              <a:t>Define a default value for the new column</a:t>
            </a:r>
          </a:p>
          <a:p>
            <a:pPr lvl="1" eaLnBrk="1" hangingPunct="1"/>
            <a:r>
              <a:rPr lang="en-US" altLang="en-US" dirty="0">
                <a:latin typeface="Oracle Sans" panose="020B0503020204020204" pitchFamily="34" charset="0"/>
                <a:cs typeface="Oracle Sans" panose="020B0503020204020204" pitchFamily="34" charset="0"/>
              </a:rPr>
              <a:t>Drop a column</a:t>
            </a:r>
          </a:p>
          <a:p>
            <a:pPr lvl="1" eaLnBrk="1" hangingPunct="1"/>
            <a:r>
              <a:rPr lang="en-US" altLang="en-US" dirty="0">
                <a:latin typeface="Oracle Sans" panose="020B0503020204020204" pitchFamily="34" charset="0"/>
                <a:cs typeface="Oracle Sans" panose="020B0503020204020204" pitchFamily="34" charset="0"/>
              </a:rPr>
              <a:t>Rename a column</a:t>
            </a:r>
          </a:p>
          <a:p>
            <a:pPr lvl="1" eaLnBrk="1" hangingPunct="1"/>
            <a:r>
              <a:rPr lang="en-US" altLang="en-US" dirty="0">
                <a:latin typeface="Oracle Sans" panose="020B0503020204020204" pitchFamily="34" charset="0"/>
                <a:cs typeface="Oracle Sans" panose="020B0503020204020204" pitchFamily="34" charset="0"/>
              </a:rPr>
              <a:t>Add an index or constraint</a:t>
            </a:r>
          </a:p>
        </p:txBody>
      </p:sp>
    </p:spTree>
    <p:custDataLst>
      <p:tags r:id="rId1"/>
    </p:custDataLst>
    <p:extLst>
      <p:ext uri="{BB962C8B-B14F-4D97-AF65-F5344CB8AC3E}">
        <p14:creationId xmlns:p14="http://schemas.microsoft.com/office/powerpoint/2010/main" val="385364415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3095328" y="7042598"/>
            <a:ext cx="12097344" cy="15453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11" name="Content Placeholder 2"/>
          <p:cNvSpPr txBox="1">
            <a:spLocks/>
          </p:cNvSpPr>
          <p:nvPr/>
        </p:nvSpPr>
        <p:spPr bwMode="gray">
          <a:xfrm>
            <a:off x="3095328" y="5206163"/>
            <a:ext cx="12097344" cy="15453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10" name="Content Placeholder 2"/>
          <p:cNvSpPr txBox="1">
            <a:spLocks/>
          </p:cNvSpPr>
          <p:nvPr/>
        </p:nvSpPr>
        <p:spPr bwMode="gray">
          <a:xfrm>
            <a:off x="3095328" y="3348562"/>
            <a:ext cx="12097344" cy="15453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74763" name="Rectangle 2"/>
          <p:cNvSpPr>
            <a:spLocks noGrp="1" noChangeArrowheads="1"/>
          </p:cNvSpPr>
          <p:nvPr>
            <p:ph type="title"/>
          </p:nvPr>
        </p:nvSpPr>
        <p:spPr>
          <a:xfrm>
            <a:off x="933450" y="616397"/>
            <a:ext cx="17643597"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4800" dirty="0">
                <a:latin typeface="Courier New" pitchFamily="49" charset="0"/>
                <a:cs typeface="Oracle Sans" panose="020B0503020204020204" pitchFamily="34" charset="0"/>
              </a:rPr>
              <a:t>ALTER</a:t>
            </a:r>
            <a:r>
              <a:rPr lang="en-US" altLang="en-US" sz="4800" dirty="0">
                <a:latin typeface="Oracle Sans" panose="020B0503020204020204" pitchFamily="34" charset="0"/>
                <a:cs typeface="Oracle Sans" panose="020B0503020204020204" pitchFamily="34" charset="0"/>
              </a:rPr>
              <a:t> </a:t>
            </a:r>
            <a:r>
              <a:rPr lang="en-US" altLang="en-US" sz="4800" dirty="0">
                <a:latin typeface="Courier New" pitchFamily="49" charset="0"/>
                <a:cs typeface="Oracle Sans" panose="020B0503020204020204" pitchFamily="34" charset="0"/>
              </a:rPr>
              <a:t>TABLE</a:t>
            </a:r>
            <a:r>
              <a:rPr lang="en-US" altLang="en-US" sz="4800" dirty="0">
                <a:latin typeface="Oracle Sans" panose="020B0503020204020204" pitchFamily="34" charset="0"/>
                <a:cs typeface="Oracle Sans" panose="020B0503020204020204" pitchFamily="34" charset="0"/>
              </a:rPr>
              <a:t> </a:t>
            </a:r>
            <a:r>
              <a:rPr lang="en-US" altLang="en-US" sz="4800" dirty="0">
                <a:latin typeface="+mj-lt"/>
                <a:ea typeface="+mj-ea"/>
                <a:cs typeface="Oracle Sans" panose="020B0503020204020204" pitchFamily="34" charset="0"/>
              </a:rPr>
              <a:t>Statement: Add, Modify, or Drop Columns</a:t>
            </a:r>
          </a:p>
        </p:txBody>
      </p:sp>
      <p:sp>
        <p:nvSpPr>
          <p:cNvPr id="40966" name="Rectangle 6"/>
          <p:cNvSpPr>
            <a:spLocks noChangeArrowheads="1"/>
          </p:cNvSpPr>
          <p:nvPr/>
        </p:nvSpPr>
        <p:spPr bwMode="blackWhite">
          <a:xfrm>
            <a:off x="3776665" y="3429000"/>
            <a:ext cx="10951370" cy="141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3000" b="1" dirty="0">
              <a:solidFill>
                <a:schemeClr val="tx1">
                  <a:lumMod val="75000"/>
                </a:schemeClr>
              </a:solidFill>
              <a:latin typeface="Courier New" panose="02070309020205020404" pitchFamily="49" charset="0"/>
              <a:cs typeface="Oracle Sans" panose="020B0503020204020204" pitchFamily="34" charset="0"/>
            </a:endParaRP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ADD [COLUMN]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column datatype </a:t>
            </a:r>
            <a:r>
              <a:rPr lang="en-US" altLang="en-US" sz="3000" b="1" dirty="0">
                <a:solidFill>
                  <a:schemeClr val="tx1">
                    <a:lumMod val="75000"/>
                  </a:schemeClr>
                </a:solidFill>
                <a:latin typeface="Courier New" panose="02070309020205020404" pitchFamily="49" charset="0"/>
                <a:cs typeface="Oracle Sans" panose="020B0503020204020204" pitchFamily="34" charset="0"/>
              </a:rPr>
              <a:t>[</a:t>
            </a:r>
            <a:r>
              <a:rPr lang="en-US" altLang="en-US" sz="3000" b="1" i="1" dirty="0" err="1">
                <a:solidFill>
                  <a:schemeClr val="tx1">
                    <a:lumMod val="75000"/>
                  </a:schemeClr>
                </a:solidFill>
                <a:latin typeface="Courier New" panose="02070309020205020404" pitchFamily="49" charset="0"/>
                <a:cs typeface="Oracle Sans" panose="020B0503020204020204" pitchFamily="34" charset="0"/>
              </a:rPr>
              <a:t>column_options</a:t>
            </a:r>
            <a:r>
              <a:rPr lang="en-US" altLang="en-US" sz="3000" b="1" dirty="0">
                <a:solidFill>
                  <a:schemeClr val="tx1">
                    <a:lumMod val="75000"/>
                  </a:schemeClr>
                </a:solidFill>
                <a:latin typeface="Courier New" panose="02070309020205020404" pitchFamily="49" charset="0"/>
                <a:cs typeface="Oracle Sans" panose="020B0503020204020204" pitchFamily="34" charset="0"/>
              </a:rPr>
              <a:t>] </a:t>
            </a: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        [FIRST | AFTER </a:t>
            </a:r>
            <a:r>
              <a:rPr lang="en-US" altLang="en-US" sz="3000" b="1" i="1" dirty="0" err="1">
                <a:solidFill>
                  <a:schemeClr val="tx1">
                    <a:lumMod val="75000"/>
                  </a:schemeClr>
                </a:solidFill>
                <a:latin typeface="Courier New" panose="02070309020205020404" pitchFamily="49" charset="0"/>
                <a:cs typeface="Oracle Sans" panose="020B0503020204020204" pitchFamily="34" charset="0"/>
              </a:rPr>
              <a:t>column_name</a:t>
            </a:r>
            <a:r>
              <a:rPr lang="en-US" altLang="en-US" sz="30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40967" name="Rectangle 7"/>
          <p:cNvSpPr>
            <a:spLocks noChangeArrowheads="1"/>
          </p:cNvSpPr>
          <p:nvPr/>
        </p:nvSpPr>
        <p:spPr bwMode="blackWhite">
          <a:xfrm>
            <a:off x="3776665" y="5255422"/>
            <a:ext cx="10951370" cy="141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3000" b="1" dirty="0">
              <a:solidFill>
                <a:schemeClr val="tx1">
                  <a:lumMod val="75000"/>
                </a:schemeClr>
              </a:solidFill>
              <a:latin typeface="Courier New" panose="02070309020205020404" pitchFamily="49" charset="0"/>
              <a:cs typeface="Oracle Sans" panose="020B0503020204020204" pitchFamily="34" charset="0"/>
            </a:endParaRP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MODIFY [COLUMN]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column datatype </a:t>
            </a:r>
            <a:r>
              <a:rPr lang="en-US" altLang="en-US" sz="3000" b="1" dirty="0">
                <a:solidFill>
                  <a:schemeClr val="tx1">
                    <a:lumMod val="75000"/>
                  </a:schemeClr>
                </a:solidFill>
                <a:latin typeface="Courier New" panose="02070309020205020404" pitchFamily="49" charset="0"/>
                <a:cs typeface="Oracle Sans" panose="020B0503020204020204" pitchFamily="34" charset="0"/>
              </a:rPr>
              <a:t>[</a:t>
            </a:r>
            <a:r>
              <a:rPr lang="en-US" altLang="en-US" sz="3000" b="1" i="1" dirty="0" err="1">
                <a:solidFill>
                  <a:schemeClr val="tx1">
                    <a:lumMod val="75000"/>
                  </a:schemeClr>
                </a:solidFill>
                <a:latin typeface="Courier New" panose="02070309020205020404" pitchFamily="49" charset="0"/>
                <a:cs typeface="Oracle Sans" panose="020B0503020204020204" pitchFamily="34" charset="0"/>
              </a:rPr>
              <a:t>column_options</a:t>
            </a:r>
            <a:r>
              <a:rPr lang="en-US" altLang="en-US" sz="3000" b="1" dirty="0">
                <a:solidFill>
                  <a:schemeClr val="tx1">
                    <a:lumMod val="75000"/>
                  </a:schemeClr>
                </a:solidFill>
                <a:latin typeface="Courier New" panose="02070309020205020404" pitchFamily="49" charset="0"/>
                <a:cs typeface="Oracle Sans" panose="020B0503020204020204" pitchFamily="34" charset="0"/>
              </a:rPr>
              <a:t>] </a:t>
            </a: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        [FIRST | AFTER </a:t>
            </a:r>
            <a:r>
              <a:rPr lang="en-US" altLang="en-US" sz="3000" b="1" i="1" dirty="0" err="1">
                <a:solidFill>
                  <a:schemeClr val="tx1">
                    <a:lumMod val="75000"/>
                  </a:schemeClr>
                </a:solidFill>
                <a:latin typeface="Courier New" panose="02070309020205020404" pitchFamily="49" charset="0"/>
                <a:cs typeface="Oracle Sans" panose="020B0503020204020204" pitchFamily="34" charset="0"/>
              </a:rPr>
              <a:t>column_name</a:t>
            </a:r>
            <a:r>
              <a:rPr lang="en-US" altLang="en-US" sz="30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40969" name="Rectangle 9"/>
          <p:cNvSpPr>
            <a:spLocks noChangeArrowheads="1"/>
          </p:cNvSpPr>
          <p:nvPr/>
        </p:nvSpPr>
        <p:spPr bwMode="blackWhite">
          <a:xfrm>
            <a:off x="3776665" y="6904566"/>
            <a:ext cx="10951370" cy="141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3000" b="1" dirty="0">
              <a:solidFill>
                <a:schemeClr val="tx1">
                  <a:lumMod val="75000"/>
                </a:schemeClr>
              </a:solidFill>
              <a:latin typeface="Courier New" panose="02070309020205020404" pitchFamily="49" charset="0"/>
              <a:cs typeface="Oracle Sans" panose="020B0503020204020204" pitchFamily="34" charset="0"/>
            </a:endParaRP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DROP [COLUMN] </a:t>
            </a:r>
            <a:r>
              <a:rPr lang="en-US" altLang="en-US" sz="3000" b="1" i="1" dirty="0">
                <a:latin typeface="Courier New" panose="02070309020205020404" pitchFamily="49" charset="0"/>
                <a:cs typeface="Oracle Sans" panose="020B0503020204020204" pitchFamily="34" charset="0"/>
              </a:rPr>
              <a:t>column</a:t>
            </a:r>
            <a:r>
              <a:rPr lang="en-US" altLang="en-US" sz="3000" b="1" dirty="0">
                <a:latin typeface="Courier New" panose="02070309020205020404" pitchFamily="49" charset="0"/>
                <a:cs typeface="Oracle Sans" panose="020B0503020204020204" pitchFamily="34" charset="0"/>
              </a:rPr>
              <a:t>;</a:t>
            </a:r>
          </a:p>
        </p:txBody>
      </p:sp>
      <p:sp>
        <p:nvSpPr>
          <p:cNvPr id="14" name="Rectangle 3">
            <a:extLst>
              <a:ext uri="{FF2B5EF4-FFF2-40B4-BE49-F238E27FC236}">
                <a16:creationId xmlns="" xmlns:a16="http://schemas.microsoft.com/office/drawing/2014/main" id="{48249267-033B-4EB8-93E9-DA784560FF16}"/>
              </a:ext>
            </a:extLst>
          </p:cNvPr>
          <p:cNvSpPr>
            <a:spLocks noGrp="1" noChangeArrowheads="1"/>
          </p:cNvSpPr>
          <p:nvPr>
            <p:ph idx="1"/>
          </p:nvPr>
        </p:nvSpPr>
        <p:spPr>
          <a:xfrm>
            <a:off x="933450" y="2273300"/>
            <a:ext cx="16421100" cy="5954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 to add, modify, or drop columns:</a:t>
            </a:r>
          </a:p>
        </p:txBody>
      </p:sp>
    </p:spTree>
    <p:custDataLst>
      <p:tags r:id="rId1"/>
    </p:custDataLst>
    <p:extLst>
      <p:ext uri="{BB962C8B-B14F-4D97-AF65-F5344CB8AC3E}">
        <p14:creationId xmlns:p14="http://schemas.microsoft.com/office/powerpoint/2010/main" val="2176341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8">
            <a:extLst>
              <a:ext uri="{FF2B5EF4-FFF2-40B4-BE49-F238E27FC236}">
                <a16:creationId xmlns="" xmlns:a16="http://schemas.microsoft.com/office/drawing/2014/main" id="{00FE8342-3E5B-4288-860E-5A053641786F}"/>
              </a:ext>
            </a:extLst>
          </p:cNvPr>
          <p:cNvSpPr>
            <a:spLocks noGrp="1" noChangeArrowheads="1"/>
          </p:cNvSpPr>
          <p:nvPr>
            <p:ph idx="1"/>
          </p:nvPr>
        </p:nvSpPr>
        <p:spPr>
          <a:xfrm>
            <a:off x="933450" y="2273300"/>
            <a:ext cx="16421100" cy="328737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You use the </a:t>
            </a:r>
            <a:r>
              <a:rPr lang="en-US" altLang="en-US" dirty="0">
                <a:latin typeface="Courier New" pitchFamily="49" charset="0"/>
                <a:cs typeface="Oracle Sans" panose="020B0503020204020204" pitchFamily="34" charset="0"/>
              </a:rPr>
              <a:t>ADD</a:t>
            </a:r>
            <a:r>
              <a:rPr lang="en-US" altLang="en-US" dirty="0">
                <a:latin typeface="Oracle Sans" panose="020B0503020204020204" pitchFamily="34" charset="0"/>
                <a:cs typeface="Oracle Sans" panose="020B0503020204020204" pitchFamily="34" charset="0"/>
              </a:rPr>
              <a:t> clause to add columns:</a:t>
            </a:r>
          </a:p>
          <a:p>
            <a:pPr lvl="1" eaLnBrk="1" hangingPunct="1">
              <a:buFont typeface="Arial" pitchFamily="34" charset="0"/>
              <a:buNone/>
            </a:pPr>
            <a:endParaRPr lang="en-US" altLang="en-US" dirty="0">
              <a:latin typeface="Oracle Sans" panose="020B0503020204020204" pitchFamily="34" charset="0"/>
              <a:cs typeface="Oracle Sans" panose="020B0503020204020204" pitchFamily="34" charset="0"/>
            </a:endParaRPr>
          </a:p>
          <a:p>
            <a:pPr lvl="1" eaLnBrk="1" hangingPunct="1">
              <a:buFont typeface="Arial" pitchFamily="34" charset="0"/>
              <a:buNone/>
            </a:pPr>
            <a:endParaRPr lang="en-US" altLang="en-US" dirty="0">
              <a:latin typeface="Oracle Sans" panose="020B0503020204020204" pitchFamily="34" charset="0"/>
              <a:cs typeface="Oracle Sans" panose="020B0503020204020204" pitchFamily="34" charset="0"/>
            </a:endParaRPr>
          </a:p>
          <a:p>
            <a:pPr lvl="1" eaLnBrk="1" hangingPunct="1">
              <a:buFont typeface="Arial" pitchFamily="34" charset="0"/>
              <a:buNone/>
            </a:pPr>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The new </a:t>
            </a:r>
            <a:r>
              <a:rPr lang="en-US" altLang="en-US" dirty="0" err="1">
                <a:latin typeface="Oracle Sans" panose="020B0503020204020204" pitchFamily="34" charset="0"/>
                <a:cs typeface="Oracle Sans" panose="020B0503020204020204" pitchFamily="34" charset="0"/>
              </a:rPr>
              <a:t>job_id</a:t>
            </a:r>
            <a:r>
              <a:rPr lang="en-US" altLang="en-US" dirty="0">
                <a:latin typeface="Oracle Sans" panose="020B0503020204020204" pitchFamily="34" charset="0"/>
                <a:cs typeface="Oracle Sans" panose="020B0503020204020204" pitchFamily="34" charset="0"/>
              </a:rPr>
              <a:t> column is added after the </a:t>
            </a:r>
            <a:r>
              <a:rPr lang="en-US" altLang="en-US" dirty="0" err="1">
                <a:latin typeface="Courier New" panose="02070309020205020404" pitchFamily="49" charset="0"/>
                <a:cs typeface="Oracle Sans" panose="020B0503020204020204" pitchFamily="34" charset="0"/>
              </a:rPr>
              <a:t>last_name</a:t>
            </a:r>
            <a:r>
              <a:rPr lang="en-US" altLang="en-US" dirty="0">
                <a:latin typeface="Oracle Sans" panose="020B0503020204020204" pitchFamily="34" charset="0"/>
                <a:cs typeface="Oracle Sans" panose="020B0503020204020204" pitchFamily="34" charset="0"/>
              </a:rPr>
              <a:t> column, with the values set to </a:t>
            </a:r>
            <a:r>
              <a:rPr lang="en-US" altLang="en-US" dirty="0">
                <a:latin typeface="Courier New" panose="02070309020205020404" pitchFamily="49" charset="0"/>
                <a:cs typeface="Oracle Sans" panose="020B0503020204020204" pitchFamily="34" charset="0"/>
              </a:rPr>
              <a:t>ST_CLERK</a:t>
            </a:r>
            <a:r>
              <a:rPr lang="en-US" altLang="en-US" dirty="0">
                <a:latin typeface="Oracle Sans" panose="020B0503020204020204" pitchFamily="34" charset="0"/>
                <a:cs typeface="Oracle Sans" panose="020B0503020204020204" pitchFamily="34" charset="0"/>
              </a:rPr>
              <a:t>:</a:t>
            </a:r>
          </a:p>
        </p:txBody>
      </p:sp>
      <p:sp>
        <p:nvSpPr>
          <p:cNvPr id="13" name="Rectangle 12"/>
          <p:cNvSpPr/>
          <p:nvPr/>
        </p:nvSpPr>
        <p:spPr bwMode="auto">
          <a:xfrm rot="16200000" flipV="1">
            <a:off x="14499431" y="4736068"/>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4" name="Oval 13"/>
          <p:cNvSpPr>
            <a:spLocks/>
          </p:cNvSpPr>
          <p:nvPr/>
        </p:nvSpPr>
        <p:spPr bwMode="auto">
          <a:xfrm>
            <a:off x="14219746" y="6057901"/>
            <a:ext cx="3132668" cy="3132668"/>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61838" y="6598865"/>
            <a:ext cx="2215475" cy="2311403"/>
          </a:xfrm>
          <a:prstGeom prst="rect">
            <a:avLst/>
          </a:prstGeom>
        </p:spPr>
      </p:pic>
      <p:sp>
        <p:nvSpPr>
          <p:cNvPr id="76802"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Adding a Column</a:t>
            </a:r>
          </a:p>
        </p:txBody>
      </p:sp>
      <p:pic>
        <p:nvPicPr>
          <p:cNvPr id="69635"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574958" y="6590847"/>
            <a:ext cx="7223760" cy="1593012"/>
          </a:xfrm>
          <a:prstGeom prst="rect">
            <a:avLst/>
          </a:prstGeom>
          <a:noFill/>
          <a:ln w="15875">
            <a:solidFill>
              <a:schemeClr val="tx1"/>
            </a:solidFill>
            <a:miter lim="800000"/>
            <a:headEnd/>
            <a:tailEnd/>
          </a:ln>
        </p:spPr>
      </p:pic>
      <p:sp>
        <p:nvSpPr>
          <p:cNvPr id="8" name="Content Placeholder 2"/>
          <p:cNvSpPr txBox="1">
            <a:spLocks/>
          </p:cNvSpPr>
          <p:nvPr/>
        </p:nvSpPr>
        <p:spPr bwMode="gray">
          <a:xfrm>
            <a:off x="1574958" y="2911252"/>
            <a:ext cx="12097344"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dept80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ADD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VARCHAR(10) NOT NULL DEFAULT 'ST_CLERK'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AFTER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76806" name="Rectangle 8"/>
          <p:cNvSpPr>
            <a:spLocks noChangeArrowheads="1"/>
          </p:cNvSpPr>
          <p:nvPr/>
        </p:nvSpPr>
        <p:spPr bwMode="auto">
          <a:xfrm>
            <a:off x="4800600" y="6583660"/>
            <a:ext cx="1380744" cy="1627142"/>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10" name="Content Placeholder 2"/>
          <p:cNvSpPr txBox="1">
            <a:spLocks/>
          </p:cNvSpPr>
          <p:nvPr/>
        </p:nvSpPr>
        <p:spPr bwMode="gray">
          <a:xfrm>
            <a:off x="1574958" y="5792542"/>
            <a:ext cx="12097344"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 FROM dept80;</a:t>
            </a:r>
          </a:p>
        </p:txBody>
      </p:sp>
    </p:spTree>
    <p:custDataLst>
      <p:tags r:id="rId1"/>
    </p:custDataLst>
    <p:extLst>
      <p:ext uri="{BB962C8B-B14F-4D97-AF65-F5344CB8AC3E}">
        <p14:creationId xmlns:p14="http://schemas.microsoft.com/office/powerpoint/2010/main" val="1487175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Modifying a Column</a:t>
            </a:r>
          </a:p>
        </p:txBody>
      </p:sp>
      <p:sp>
        <p:nvSpPr>
          <p:cNvPr id="78851" name="Rectangle 6"/>
          <p:cNvSpPr>
            <a:spLocks noGrp="1" noChangeArrowheads="1"/>
          </p:cNvSpPr>
          <p:nvPr>
            <p:ph idx="1"/>
          </p:nvPr>
        </p:nvSpPr>
        <p:spPr>
          <a:xfrm>
            <a:off x="935590" y="1863728"/>
            <a:ext cx="16416824" cy="55155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You can change a column’s data type, size, column options or position.</a:t>
            </a:r>
          </a:p>
        </p:txBody>
      </p:sp>
      <p:sp>
        <p:nvSpPr>
          <p:cNvPr id="6" name="Content Placeholder 2"/>
          <p:cNvSpPr txBox="1">
            <a:spLocks/>
          </p:cNvSpPr>
          <p:nvPr/>
        </p:nvSpPr>
        <p:spPr bwMode="gray">
          <a:xfrm>
            <a:off x="1714500" y="2774417"/>
            <a:ext cx="12097344" cy="81239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ALTER TABLE dept80</a:t>
            </a:r>
          </a:p>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MODIFY </a:t>
            </a:r>
            <a:r>
              <a:rPr lang="en-US" altLang="en-US" sz="2000"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sz="2000" b="1" dirty="0">
                <a:solidFill>
                  <a:schemeClr val="tx1">
                    <a:lumMod val="75000"/>
                  </a:schemeClr>
                </a:solidFill>
                <a:latin typeface="Courier New" panose="02070309020205020404" pitchFamily="49" charset="0"/>
                <a:cs typeface="Oracle Sans" panose="020B0503020204020204" pitchFamily="34" charset="0"/>
              </a:rPr>
              <a:t> VARCHAR(30) NOT NULL FIRST;</a:t>
            </a:r>
          </a:p>
        </p:txBody>
      </p:sp>
      <p:sp>
        <p:nvSpPr>
          <p:cNvPr id="17" name="Rectangle 6"/>
          <p:cNvSpPr txBox="1">
            <a:spLocks noChangeArrowheads="1"/>
          </p:cNvSpPr>
          <p:nvPr/>
        </p:nvSpPr>
        <p:spPr bwMode="gray">
          <a:xfrm>
            <a:off x="287016" y="7086601"/>
            <a:ext cx="17713968" cy="2021056"/>
          </a:xfrm>
          <a:prstGeom prst="rect">
            <a:avLst/>
          </a:prstGeom>
          <a:noFill/>
          <a:ln w="9525">
            <a:noFill/>
            <a:miter lim="800000"/>
            <a:headEnd/>
            <a:tailEnd/>
          </a:ln>
        </p:spPr>
        <p:txBody>
          <a:bodyPr vert="horz" wrap="square" lIns="25395" tIns="25395" rIns="25395" bIns="25395" numCol="1" anchor="t" anchorCtr="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1371561" lvl="1" indent="-457200">
              <a:buClr>
                <a:schemeClr val="accent1"/>
              </a:buClr>
              <a:buFont typeface="Arial" panose="020B0604020202020204" pitchFamily="34" charset="0"/>
              <a:buChar char="•"/>
            </a:pPr>
            <a:r>
              <a:rPr lang="en-US" altLang="en-US" sz="3200" kern="0" dirty="0">
                <a:latin typeface="Oracle Sans" panose="020B0503020204020204" pitchFamily="34" charset="0"/>
                <a:cs typeface="Oracle Sans" panose="020B0503020204020204" pitchFamily="34" charset="0"/>
              </a:rPr>
              <a:t>The size of the </a:t>
            </a:r>
            <a:r>
              <a:rPr lang="en-US" altLang="en-US" sz="3200" kern="0" dirty="0" err="1">
                <a:latin typeface="Courier New" panose="02070309020205020404" pitchFamily="49" charset="0"/>
                <a:cs typeface="Oracle Sans" panose="020B0503020204020204" pitchFamily="34" charset="0"/>
              </a:rPr>
              <a:t>last_name</a:t>
            </a:r>
            <a:r>
              <a:rPr lang="en-US" altLang="en-US" sz="3200" kern="0" dirty="0">
                <a:latin typeface="Oracle Sans" panose="020B0503020204020204" pitchFamily="34" charset="0"/>
                <a:cs typeface="Oracle Sans" panose="020B0503020204020204" pitchFamily="34" charset="0"/>
              </a:rPr>
              <a:t> column is modified and it is moved to the first column.</a:t>
            </a:r>
          </a:p>
          <a:p>
            <a:pPr marL="1371561" lvl="1" indent="-457200">
              <a:buClr>
                <a:schemeClr val="accent1"/>
              </a:buClr>
              <a:buFont typeface="Arial" panose="020B0604020202020204" pitchFamily="34" charset="0"/>
              <a:buChar char="•"/>
            </a:pPr>
            <a:r>
              <a:rPr lang="en-US" altLang="en-US" sz="3200" kern="0" dirty="0">
                <a:latin typeface="Oracle Sans" panose="020B0503020204020204" pitchFamily="34" charset="0"/>
                <a:cs typeface="Oracle Sans" panose="020B0503020204020204" pitchFamily="34" charset="0"/>
              </a:rPr>
              <a:t>The full column definition must be included. If </a:t>
            </a:r>
            <a:r>
              <a:rPr lang="en-US" altLang="en-US" sz="3200" kern="0" dirty="0">
                <a:latin typeface="Courier New" panose="02070309020205020404" pitchFamily="49" charset="0"/>
                <a:cs typeface="Oracle Sans" panose="020B0503020204020204" pitchFamily="34" charset="0"/>
              </a:rPr>
              <a:t>NOT NULL </a:t>
            </a:r>
            <a:r>
              <a:rPr lang="en-US" altLang="en-US" sz="3200" kern="0" dirty="0">
                <a:latin typeface="Oracle Sans" panose="020B0503020204020204" pitchFamily="34" charset="0"/>
                <a:cs typeface="Oracle Sans" panose="020B0503020204020204" pitchFamily="34" charset="0"/>
              </a:rPr>
              <a:t>had been omitted, the column would have been changed from </a:t>
            </a:r>
            <a:r>
              <a:rPr lang="en-US" altLang="en-US" sz="3200" kern="0" dirty="0">
                <a:latin typeface="Courier New" panose="02070309020205020404" pitchFamily="49" charset="0"/>
                <a:cs typeface="Oracle Sans" panose="020B0503020204020204" pitchFamily="34" charset="0"/>
              </a:rPr>
              <a:t>NOT NULL </a:t>
            </a:r>
            <a:r>
              <a:rPr lang="en-US" altLang="en-US" sz="3200" kern="0" dirty="0">
                <a:latin typeface="Oracle Sans" panose="020B0503020204020204" pitchFamily="34" charset="0"/>
                <a:cs typeface="Oracle Sans" panose="020B0503020204020204" pitchFamily="34" charset="0"/>
              </a:rPr>
              <a:t>to accepting </a:t>
            </a:r>
            <a:r>
              <a:rPr lang="en-US" altLang="en-US" sz="3200" kern="0" dirty="0">
                <a:latin typeface="Courier New" panose="02070309020205020404" pitchFamily="49" charset="0"/>
                <a:cs typeface="Oracle Sans" panose="020B0503020204020204" pitchFamily="34" charset="0"/>
              </a:rPr>
              <a:t>NULL</a:t>
            </a:r>
            <a:r>
              <a:rPr lang="en-US" altLang="en-US" sz="3200" kern="0" dirty="0">
                <a:latin typeface="Oracle Sans" panose="020B0503020204020204" pitchFamily="34" charset="0"/>
                <a:cs typeface="Oracle Sans" panose="020B0503020204020204" pitchFamily="34" charset="0"/>
              </a:rPr>
              <a:t> values.</a:t>
            </a:r>
          </a:p>
          <a:p>
            <a:pPr marL="1371561" lvl="1" indent="-457200">
              <a:buClr>
                <a:schemeClr val="accent1"/>
              </a:buClr>
              <a:buFont typeface="Arial" panose="020B0604020202020204" pitchFamily="34" charset="0"/>
              <a:buChar char="•"/>
            </a:pPr>
            <a:r>
              <a:rPr lang="en-US" altLang="en-US" sz="3200" kern="0" dirty="0">
                <a:latin typeface="Oracle Sans" panose="020B0503020204020204" pitchFamily="34" charset="0"/>
                <a:cs typeface="Oracle Sans" panose="020B0503020204020204" pitchFamily="34" charset="0"/>
              </a:rPr>
              <a:t>If a default value is provided, it affects only subsequent insertions to the table</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0" y="4820543"/>
            <a:ext cx="5460963" cy="1869854"/>
          </a:xfrm>
          <a:prstGeom prst="rect">
            <a:avLst/>
          </a:prstGeom>
          <a:ln>
            <a:solidFill>
              <a:schemeClr val="tx1"/>
            </a:solidFill>
          </a:ln>
        </p:spPr>
      </p:pic>
      <p:sp>
        <p:nvSpPr>
          <p:cNvPr id="19" name="Content Placeholder 2"/>
          <p:cNvSpPr txBox="1">
            <a:spLocks/>
          </p:cNvSpPr>
          <p:nvPr/>
        </p:nvSpPr>
        <p:spPr bwMode="gray">
          <a:xfrm>
            <a:off x="1714500" y="3984695"/>
            <a:ext cx="12097344" cy="4808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000" b="1" dirty="0">
                <a:solidFill>
                  <a:schemeClr val="tx1">
                    <a:lumMod val="75000"/>
                  </a:schemeClr>
                </a:solidFill>
                <a:latin typeface="Courier New" panose="02070309020205020404" pitchFamily="49" charset="0"/>
                <a:cs typeface="Oracle Sans" panose="020B0503020204020204" pitchFamily="34" charset="0"/>
              </a:rPr>
              <a:t>DESCRIBE dept80;</a:t>
            </a:r>
          </a:p>
        </p:txBody>
      </p:sp>
    </p:spTree>
    <p:custDataLst>
      <p:tags r:id="rId1"/>
    </p:custDataLst>
    <p:extLst>
      <p:ext uri="{BB962C8B-B14F-4D97-AF65-F5344CB8AC3E}">
        <p14:creationId xmlns:p14="http://schemas.microsoft.com/office/powerpoint/2010/main" val="3088714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Dropping a Column</a:t>
            </a:r>
          </a:p>
        </p:txBody>
      </p:sp>
      <p:sp>
        <p:nvSpPr>
          <p:cNvPr id="80899" name="Rectangle 3"/>
          <p:cNvSpPr>
            <a:spLocks noGrp="1" noChangeArrowheads="1"/>
          </p:cNvSpPr>
          <p:nvPr>
            <p:ph idx="1"/>
          </p:nvPr>
        </p:nvSpPr>
        <p:spPr>
          <a:xfrm>
            <a:off x="933451" y="2272710"/>
            <a:ext cx="16421100" cy="5954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DROP</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COLUMN</a:t>
            </a:r>
            <a:r>
              <a:rPr lang="en-US" altLang="en-US" dirty="0">
                <a:latin typeface="Oracle Sans" panose="020B0503020204020204" pitchFamily="34" charset="0"/>
                <a:cs typeface="Oracle Sans" panose="020B0503020204020204" pitchFamily="34" charset="0"/>
              </a:rPr>
              <a:t> clause to drop columns that you no longer need from the table:</a:t>
            </a:r>
          </a:p>
        </p:txBody>
      </p:sp>
      <p:grpSp>
        <p:nvGrpSpPr>
          <p:cNvPr id="2" name="Group 1"/>
          <p:cNvGrpSpPr/>
          <p:nvPr/>
        </p:nvGrpSpPr>
        <p:grpSpPr>
          <a:xfrm>
            <a:off x="3095328" y="4371081"/>
            <a:ext cx="12097344" cy="2284587"/>
            <a:chOff x="2061964" y="2431822"/>
            <a:chExt cx="8064896" cy="1523058"/>
          </a:xfrm>
        </p:grpSpPr>
        <p:sp>
          <p:nvSpPr>
            <p:cNvPr id="7" name="Content Placeholder 2"/>
            <p:cNvSpPr txBox="1">
              <a:spLocks/>
            </p:cNvSpPr>
            <p:nvPr/>
          </p:nvSpPr>
          <p:spPr bwMode="gray">
            <a:xfrm>
              <a:off x="2061964" y="2431822"/>
              <a:ext cx="8064896"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 FROM dept80;</a:t>
              </a:r>
            </a:p>
          </p:txBody>
        </p:sp>
        <p:pic>
          <p:nvPicPr>
            <p:cNvPr id="7065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64273" y="3121082"/>
              <a:ext cx="3013230" cy="833798"/>
            </a:xfrm>
            <a:prstGeom prst="rect">
              <a:avLst/>
            </a:prstGeom>
            <a:noFill/>
            <a:ln w="15875">
              <a:solidFill>
                <a:schemeClr val="tx1"/>
              </a:solidFill>
              <a:miter lim="800000"/>
              <a:headEnd/>
              <a:tailEnd/>
            </a:ln>
          </p:spPr>
        </p:pic>
      </p:grpSp>
      <p:sp>
        <p:nvSpPr>
          <p:cNvPr id="9" name="Rectangle 8"/>
          <p:cNvSpPr/>
          <p:nvPr/>
        </p:nvSpPr>
        <p:spPr bwMode="auto">
          <a:xfrm rot="16200000" flipV="1">
            <a:off x="14499431" y="4736068"/>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p:cNvSpPr>
          <p:nvPr/>
        </p:nvSpPr>
        <p:spPr bwMode="auto">
          <a:xfrm>
            <a:off x="14219746" y="6057901"/>
            <a:ext cx="3132668" cy="3132668"/>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61836" y="6644814"/>
            <a:ext cx="2204627" cy="2300085"/>
          </a:xfrm>
          <a:prstGeom prst="rect">
            <a:avLst/>
          </a:prstGeom>
        </p:spPr>
      </p:pic>
      <p:sp>
        <p:nvSpPr>
          <p:cNvPr id="11" name="Content Placeholder 2"/>
          <p:cNvSpPr txBox="1">
            <a:spLocks/>
          </p:cNvSpPr>
          <p:nvPr/>
        </p:nvSpPr>
        <p:spPr bwMode="gray">
          <a:xfrm>
            <a:off x="3076997" y="3051830"/>
            <a:ext cx="1209734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dept80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DROP COLUMN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916455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 xmlns:a16="http://schemas.microsoft.com/office/drawing/2014/main" id="{512A894A-CE03-4578-9947-A3B274A95B43}"/>
              </a:ext>
            </a:extLst>
          </p:cNvPr>
          <p:cNvSpPr>
            <a:spLocks noGrp="1" noChangeArrowheads="1"/>
          </p:cNvSpPr>
          <p:nvPr>
            <p:ph idx="1"/>
          </p:nvPr>
        </p:nvSpPr>
        <p:spPr>
          <a:xfrm>
            <a:off x="933450" y="227330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Normally, you create indexes and constraints by using the </a:t>
            </a:r>
            <a:r>
              <a:rPr lang="en-US" dirty="0">
                <a:latin typeface="Courier New" pitchFamily="49" charset="0"/>
                <a:cs typeface="Courier New" pitchFamily="49" charset="0"/>
              </a:rPr>
              <a:t>CREATE TABLE </a:t>
            </a:r>
            <a:r>
              <a:rPr lang="en-US" dirty="0">
                <a:latin typeface="Oracle Sans" panose="020B0503020204020204" pitchFamily="34" charset="0"/>
                <a:cs typeface="Oracle Sans" panose="020B0503020204020204" pitchFamily="34" charset="0"/>
              </a:rPr>
              <a:t>statement when you create the table. </a:t>
            </a:r>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 to add an index or constraint:</a:t>
            </a:r>
          </a:p>
        </p:txBody>
      </p:sp>
      <p:sp>
        <p:nvSpPr>
          <p:cNvPr id="7476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Statement: Add an Index or Constraint</a:t>
            </a:r>
          </a:p>
        </p:txBody>
      </p:sp>
      <p:sp>
        <p:nvSpPr>
          <p:cNvPr id="40966" name="Rectangle 6"/>
          <p:cNvSpPr>
            <a:spLocks noChangeArrowheads="1"/>
          </p:cNvSpPr>
          <p:nvPr/>
        </p:nvSpPr>
        <p:spPr bwMode="blackWhite">
          <a:xfrm>
            <a:off x="3776665" y="4039205"/>
            <a:ext cx="10951370" cy="141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endParaRPr lang="en-US" altLang="en-US" sz="30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40967" name="Rectangle 7"/>
          <p:cNvSpPr>
            <a:spLocks noChangeArrowheads="1"/>
          </p:cNvSpPr>
          <p:nvPr/>
        </p:nvSpPr>
        <p:spPr bwMode="blackWhite">
          <a:xfrm>
            <a:off x="3776665" y="5865627"/>
            <a:ext cx="10951370" cy="141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endParaRPr lang="en-US" altLang="en-US" sz="30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40969" name="Rectangle 9"/>
          <p:cNvSpPr>
            <a:spLocks noChangeArrowheads="1"/>
          </p:cNvSpPr>
          <p:nvPr/>
        </p:nvSpPr>
        <p:spPr bwMode="blackWhite">
          <a:xfrm>
            <a:off x="3776665" y="7514771"/>
            <a:ext cx="10951370" cy="141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endParaRPr lang="en-US" altLang="en-US" sz="3000" b="1" dirty="0">
              <a:latin typeface="Courier New" panose="02070309020205020404" pitchFamily="49" charset="0"/>
              <a:cs typeface="Oracle Sans" panose="020B0503020204020204" pitchFamily="34" charset="0"/>
            </a:endParaRPr>
          </a:p>
        </p:txBody>
      </p:sp>
      <p:sp>
        <p:nvSpPr>
          <p:cNvPr id="13" name="Content Placeholder 2"/>
          <p:cNvSpPr txBox="1">
            <a:spLocks/>
          </p:cNvSpPr>
          <p:nvPr/>
        </p:nvSpPr>
        <p:spPr bwMode="gray">
          <a:xfrm>
            <a:off x="3095328" y="4177187"/>
            <a:ext cx="1209734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ADD PRIMARY KEY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column_name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14" name="Content Placeholder 2"/>
          <p:cNvSpPr txBox="1">
            <a:spLocks/>
          </p:cNvSpPr>
          <p:nvPr/>
        </p:nvSpPr>
        <p:spPr bwMode="gray">
          <a:xfrm>
            <a:off x="3075758" y="5851205"/>
            <a:ext cx="1209734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ADD [UNIQUE] INDEX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column_name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15" name="Content Placeholder 2"/>
          <p:cNvSpPr txBox="1">
            <a:spLocks/>
          </p:cNvSpPr>
          <p:nvPr/>
        </p:nvSpPr>
        <p:spPr bwMode="gray">
          <a:xfrm>
            <a:off x="3075758" y="7651129"/>
            <a:ext cx="12097344"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a:defRPr/>
            </a:pPr>
            <a:r>
              <a:rPr lang="en-US" sz="2400" b="1" dirty="0">
                <a:latin typeface="Courier New" panose="02070309020205020404" pitchFamily="49" charset="0"/>
                <a:cs typeface="Oracle Sans" panose="020B0503020204020204" pitchFamily="34" charset="0"/>
              </a:rPr>
              <a:t>ADD CONSTRAINT </a:t>
            </a:r>
            <a:r>
              <a:rPr lang="en-US" sz="2400" b="1" i="1" dirty="0" err="1">
                <a:latin typeface="Courier New" panose="02070309020205020404" pitchFamily="49" charset="0"/>
                <a:cs typeface="Oracle Sans" panose="020B0503020204020204" pitchFamily="34" charset="0"/>
              </a:rPr>
              <a:t>key_name</a:t>
            </a:r>
            <a:r>
              <a:rPr lang="en-US" sz="2400" b="1" i="1" dirty="0">
                <a:latin typeface="Courier New" panose="02070309020205020404" pitchFamily="49" charset="0"/>
                <a:cs typeface="Oracle Sans" panose="020B0503020204020204" pitchFamily="34" charset="0"/>
              </a:rPr>
              <a:t> </a:t>
            </a:r>
          </a:p>
          <a:p>
            <a:pPr>
              <a:defRPr/>
            </a:pPr>
            <a:r>
              <a:rPr lang="en-US" sz="2400" b="1" dirty="0">
                <a:latin typeface="Courier New" panose="02070309020205020404" pitchFamily="49" charset="0"/>
                <a:cs typeface="Oracle Sans" panose="020B0503020204020204" pitchFamily="34" charset="0"/>
              </a:rPr>
              <a:t>FOREIGN KEY (</a:t>
            </a:r>
            <a:r>
              <a:rPr lang="en-US" sz="2400" b="1" i="1" dirty="0" err="1">
                <a:latin typeface="Courier New" panose="02070309020205020404" pitchFamily="49" charset="0"/>
                <a:cs typeface="Oracle Sans" panose="020B0503020204020204" pitchFamily="34" charset="0"/>
              </a:rPr>
              <a:t>child_column_name</a:t>
            </a:r>
            <a:r>
              <a:rPr lang="en-US" sz="2400" b="1" dirty="0">
                <a:latin typeface="Courier New" panose="02070309020205020404" pitchFamily="49" charset="0"/>
                <a:cs typeface="Oracle Sans" panose="020B0503020204020204" pitchFamily="34" charset="0"/>
              </a:rPr>
              <a:t>) </a:t>
            </a:r>
          </a:p>
          <a:p>
            <a:pPr>
              <a:defRPr/>
            </a:pPr>
            <a:r>
              <a:rPr lang="en-US" sz="2400" b="1" dirty="0">
                <a:latin typeface="Courier New" panose="02070309020205020404" pitchFamily="49" charset="0"/>
                <a:cs typeface="Oracle Sans" panose="020B0503020204020204" pitchFamily="34" charset="0"/>
              </a:rPr>
              <a:t>REFERENCES </a:t>
            </a:r>
            <a:r>
              <a:rPr lang="en-US" sz="2400" b="1" i="1" dirty="0" err="1">
                <a:latin typeface="Courier New" panose="02070309020205020404" pitchFamily="49" charset="0"/>
                <a:cs typeface="Oracle Sans" panose="020B0503020204020204" pitchFamily="34" charset="0"/>
              </a:rPr>
              <a:t>parent_table</a:t>
            </a:r>
            <a:r>
              <a:rPr lang="en-US" sz="2400" b="1" dirty="0">
                <a:latin typeface="Courier New" panose="02070309020205020404" pitchFamily="49" charset="0"/>
                <a:cs typeface="Oracle Sans" panose="020B0503020204020204" pitchFamily="34" charset="0"/>
              </a:rPr>
              <a:t> (</a:t>
            </a:r>
            <a:r>
              <a:rPr lang="en-US" sz="2400" b="1" i="1" dirty="0" err="1">
                <a:latin typeface="Courier New" panose="02070309020205020404" pitchFamily="49" charset="0"/>
                <a:cs typeface="Oracle Sans" panose="020B0503020204020204" pitchFamily="34" charset="0"/>
              </a:rPr>
              <a:t>parent_column_name</a:t>
            </a:r>
            <a:r>
              <a:rPr lang="en-US" sz="2400" b="1" dirty="0">
                <a:latin typeface="Courier New" panose="02070309020205020404" pitchFamily="49" charset="0"/>
                <a:cs typeface="Oracle Sans" panose="020B0503020204020204" pitchFamily="34" charset="0"/>
              </a:rPr>
              <a:t>)</a:t>
            </a:r>
            <a:r>
              <a:rPr lang="en-US" altLang="en-US" sz="2400" b="1" dirty="0">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598073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2E5262EC-0164-4F1B-B7AC-F54DAC93CE5C}"/>
              </a:ext>
            </a:extLst>
          </p:cNvPr>
          <p:cNvSpPr>
            <a:spLocks noGrp="1"/>
          </p:cNvSpPr>
          <p:nvPr>
            <p:ph idx="1"/>
          </p:nvPr>
        </p:nvSpPr>
        <p:spPr>
          <a:xfrm>
            <a:off x="933450" y="2273300"/>
            <a:ext cx="16421100" cy="115403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The following example adds the constraint of </a:t>
            </a:r>
            <a:r>
              <a:rPr lang="en-US" dirty="0" err="1">
                <a:latin typeface="Courier New" panose="02070309020205020404" pitchFamily="49" charset="0"/>
                <a:cs typeface="Oracle Sans" panose="020B0503020204020204" pitchFamily="34" charset="0"/>
              </a:rPr>
              <a:t>manager_id</a:t>
            </a:r>
            <a:r>
              <a:rPr lang="en-US" dirty="0">
                <a:latin typeface="Oracle Sans" panose="020B0503020204020204" pitchFamily="34" charset="0"/>
                <a:cs typeface="Oracle Sans" panose="020B0503020204020204" pitchFamily="34" charset="0"/>
              </a:rPr>
              <a:t> being a foreign key in the </a:t>
            </a:r>
            <a:r>
              <a:rPr lang="en-US" dirty="0">
                <a:latin typeface="Courier New" panose="02070309020205020404" pitchFamily="49" charset="0"/>
                <a:cs typeface="Oracle Sans" panose="020B0503020204020204" pitchFamily="34" charset="0"/>
              </a:rPr>
              <a:t>employees5</a:t>
            </a:r>
            <a:r>
              <a:rPr lang="en-US" dirty="0">
                <a:latin typeface="Oracle Sans" panose="020B0503020204020204" pitchFamily="34" charset="0"/>
                <a:cs typeface="Oracle Sans" panose="020B0503020204020204" pitchFamily="34" charset="0"/>
              </a:rPr>
              <a:t> table that references the </a:t>
            </a:r>
            <a:r>
              <a:rPr lang="en-US" dirty="0" err="1">
                <a:latin typeface="Courier New" panose="02070309020205020404" pitchFamily="49" charset="0"/>
                <a:cs typeface="Oracle Sans" panose="020B0503020204020204" pitchFamily="34" charset="0"/>
              </a:rPr>
              <a:t>employee_id</a:t>
            </a:r>
            <a:r>
              <a:rPr lang="en-US" dirty="0">
                <a:latin typeface="Oracle Sans" panose="020B0503020204020204" pitchFamily="34" charset="0"/>
                <a:cs typeface="Oracle Sans" panose="020B0503020204020204" pitchFamily="34" charset="0"/>
              </a:rPr>
              <a:t> in the same table.</a:t>
            </a:r>
          </a:p>
        </p:txBody>
      </p:sp>
      <p:sp>
        <p:nvSpPr>
          <p:cNvPr id="2" name="Title 1"/>
          <p:cNvSpPr>
            <a:spLocks noGrp="1"/>
          </p:cNvSpPr>
          <p:nvPr>
            <p:ph type="title"/>
          </p:nvPr>
        </p:nvSpPr>
        <p:spPr>
          <a:xfrm>
            <a:off x="791072" y="616397"/>
            <a:ext cx="16923517"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Oracle Sans" panose="020B0503020204020204" pitchFamily="34" charset="0"/>
              </a:rPr>
              <a:t>ALTER TABLE </a:t>
            </a:r>
            <a:r>
              <a:rPr lang="en-US" dirty="0">
                <a:latin typeface="+mj-lt"/>
                <a:ea typeface="+mj-ea"/>
                <a:cs typeface="Oracle Sans" panose="020B0503020204020204" pitchFamily="34" charset="0"/>
              </a:rPr>
              <a:t>to Add a Constraint or Index: Example</a:t>
            </a:r>
          </a:p>
        </p:txBody>
      </p:sp>
      <p:sp>
        <p:nvSpPr>
          <p:cNvPr id="4" name="Content Placeholder 2"/>
          <p:cNvSpPr txBox="1">
            <a:spLocks/>
          </p:cNvSpPr>
          <p:nvPr/>
        </p:nvSpPr>
        <p:spPr bwMode="gray">
          <a:xfrm>
            <a:off x="3095328" y="4000501"/>
            <a:ext cx="12097344"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Courier New" panose="02070309020205020404" pitchFamily="49" charset="0"/>
                <a:cs typeface="Oracle Sans" panose="020B0503020204020204" pitchFamily="34" charset="0"/>
              </a:rPr>
              <a:t>ALTER TABLE employees6</a:t>
            </a:r>
          </a:p>
          <a:p>
            <a:r>
              <a:rPr lang="en-US" sz="2400" b="1" dirty="0">
                <a:latin typeface="Courier New" panose="02070309020205020404" pitchFamily="49" charset="0"/>
                <a:cs typeface="Oracle Sans" panose="020B0503020204020204" pitchFamily="34" charset="0"/>
              </a:rPr>
              <a:t>ADD CONSTRAINT emp6_manager_fk </a:t>
            </a:r>
          </a:p>
          <a:p>
            <a:r>
              <a:rPr lang="en-US" sz="2400" b="1" dirty="0">
                <a:latin typeface="Courier New" panose="02070309020205020404" pitchFamily="49" charset="0"/>
                <a:cs typeface="Oracle Sans" panose="020B0503020204020204" pitchFamily="34" charset="0"/>
              </a:rPr>
              <a:t>FOREIGN KEY (</a:t>
            </a:r>
            <a:r>
              <a:rPr lang="en-US" sz="2400" b="1" dirty="0" err="1">
                <a:latin typeface="Courier New" panose="02070309020205020404" pitchFamily="49" charset="0"/>
                <a:cs typeface="Oracle Sans" panose="020B0503020204020204" pitchFamily="34" charset="0"/>
              </a:rPr>
              <a:t>manager_id</a:t>
            </a:r>
            <a:r>
              <a:rPr lang="en-US" sz="2400" b="1" dirty="0">
                <a:latin typeface="Courier New" panose="02070309020205020404" pitchFamily="49" charset="0"/>
                <a:cs typeface="Oracle Sans" panose="020B0503020204020204" pitchFamily="34" charset="0"/>
              </a:rPr>
              <a:t>) </a:t>
            </a:r>
          </a:p>
          <a:p>
            <a:r>
              <a:rPr lang="en-US" sz="2400" b="1" dirty="0">
                <a:latin typeface="Courier New" panose="02070309020205020404" pitchFamily="49" charset="0"/>
                <a:cs typeface="Oracle Sans" panose="020B0503020204020204" pitchFamily="34" charset="0"/>
              </a:rPr>
              <a:t>REFERENCES employees6 (</a:t>
            </a:r>
            <a:r>
              <a:rPr lang="en-US" sz="2400" b="1" dirty="0" err="1">
                <a:latin typeface="Courier New" panose="02070309020205020404" pitchFamily="49" charset="0"/>
                <a:cs typeface="Oracle Sans" panose="020B0503020204020204" pitchFamily="34" charset="0"/>
              </a:rPr>
              <a:t>employee_id</a:t>
            </a:r>
            <a:r>
              <a:rPr lang="en-US" sz="2400" b="1" dirty="0">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54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616397"/>
            <a:ext cx="17354549"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800" dirty="0">
                <a:latin typeface="+mj-lt"/>
                <a:ea typeface="+mj-ea"/>
                <a:cs typeface="Oracle Sans" panose="020B0503020204020204" pitchFamily="34" charset="0"/>
              </a:rPr>
              <a:t>Creating Indexes by Using the </a:t>
            </a:r>
            <a:r>
              <a:rPr lang="en-US" sz="4800" dirty="0">
                <a:latin typeface="Courier New" pitchFamily="49" charset="0"/>
                <a:cs typeface="Courier New" pitchFamily="49" charset="0"/>
              </a:rPr>
              <a:t>CREATE INDEX </a:t>
            </a:r>
            <a:r>
              <a:rPr lang="en-US" sz="4800" dirty="0">
                <a:latin typeface="+mj-lt"/>
                <a:ea typeface="+mj-ea"/>
                <a:cs typeface="Oracle Sans" panose="020B0503020204020204" pitchFamily="34" charset="0"/>
              </a:rPr>
              <a:t>Statement</a:t>
            </a:r>
          </a:p>
        </p:txBody>
      </p:sp>
      <p:sp>
        <p:nvSpPr>
          <p:cNvPr id="4" name="Content Placeholder 2"/>
          <p:cNvSpPr txBox="1">
            <a:spLocks/>
          </p:cNvSpPr>
          <p:nvPr/>
        </p:nvSpPr>
        <p:spPr bwMode="gray">
          <a:xfrm>
            <a:off x="3095328" y="3982447"/>
            <a:ext cx="1209734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b="1" dirty="0">
                <a:latin typeface="Courier New" panose="02070309020205020404" pitchFamily="49" charset="0"/>
                <a:cs typeface="Courier New" panose="02070309020205020404" pitchFamily="49" charset="0"/>
              </a:rPr>
              <a:t>CREATE [UNIQUE] INDEX </a:t>
            </a:r>
            <a:r>
              <a:rPr lang="en-US" altLang="en-US" sz="2400" b="1" i="1" dirty="0" err="1">
                <a:latin typeface="Courier New" panose="02070309020205020404" pitchFamily="49" charset="0"/>
                <a:cs typeface="Courier New" panose="02070309020205020404" pitchFamily="49" charset="0"/>
              </a:rPr>
              <a:t>index_name</a:t>
            </a:r>
            <a:endParaRPr lang="en-US" altLang="en-US" sz="2400" b="1" i="1" dirty="0">
              <a:latin typeface="Courier New" panose="02070309020205020404" pitchFamily="49" charset="0"/>
              <a:cs typeface="Courier New" panose="02070309020205020404" pitchFamily="49" charset="0"/>
            </a:endParaRPr>
          </a:p>
          <a:p>
            <a:r>
              <a:rPr lang="en-US" altLang="en-US" sz="2400" b="1" dirty="0">
                <a:latin typeface="Courier New" panose="02070309020205020404" pitchFamily="49" charset="0"/>
                <a:cs typeface="Courier New" panose="02070309020205020404" pitchFamily="49" charset="0"/>
              </a:rPr>
              <a:t> ON </a:t>
            </a:r>
            <a:r>
              <a:rPr lang="en-US" altLang="en-US" sz="2400" b="1" i="1" dirty="0" err="1">
                <a:latin typeface="Courier New" panose="02070309020205020404" pitchFamily="49" charset="0"/>
                <a:cs typeface="Courier New" panose="02070309020205020404" pitchFamily="49" charset="0"/>
              </a:rPr>
              <a:t>table_name</a:t>
            </a:r>
            <a:r>
              <a:rPr lang="en-US" altLang="en-US" sz="2400" b="1" dirty="0">
                <a:latin typeface="Courier New" panose="02070309020205020404" pitchFamily="49" charset="0"/>
                <a:cs typeface="Courier New" panose="02070309020205020404" pitchFamily="49" charset="0"/>
              </a:rPr>
              <a:t> (</a:t>
            </a:r>
            <a:r>
              <a:rPr lang="en-US" altLang="en-US" sz="2400" b="1" i="1" dirty="0" err="1">
                <a:latin typeface="Courier New" panose="02070309020205020404" pitchFamily="49" charset="0"/>
                <a:cs typeface="Courier New" panose="02070309020205020404" pitchFamily="49" charset="0"/>
              </a:rPr>
              <a:t>column_name</a:t>
            </a:r>
            <a:r>
              <a:rPr lang="en-US" altLang="en-US" sz="2400" b="1" dirty="0">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Oracle Sans" panose="020B0503020204020204" pitchFamily="34" charset="0"/>
              </a:rPr>
              <a:t>;</a:t>
            </a:r>
          </a:p>
        </p:txBody>
      </p:sp>
      <p:sp>
        <p:nvSpPr>
          <p:cNvPr id="5" name="Content Placeholder 2"/>
          <p:cNvSpPr txBox="1">
            <a:spLocks/>
          </p:cNvSpPr>
          <p:nvPr/>
        </p:nvSpPr>
        <p:spPr bwMode="gray">
          <a:xfrm>
            <a:off x="3095328" y="6663896"/>
            <a:ext cx="12097344"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b="1" dirty="0">
                <a:latin typeface="Courier New" panose="02070309020205020404" pitchFamily="49" charset="0"/>
                <a:cs typeface="Courier New" panose="02070309020205020404" pitchFamily="49" charset="0"/>
              </a:rPr>
              <a:t>CREATE INDEX emp6_job_ix ON employees6 (</a:t>
            </a:r>
            <a:r>
              <a:rPr lang="en-US" altLang="en-US" sz="2400" b="1" dirty="0" err="1">
                <a:latin typeface="Courier New" panose="02070309020205020404" pitchFamily="49" charset="0"/>
                <a:cs typeface="Courier New" panose="02070309020205020404" pitchFamily="49" charset="0"/>
              </a:rPr>
              <a:t>job_id</a:t>
            </a:r>
            <a:r>
              <a:rPr lang="en-US" altLang="en-US" sz="2400" b="1" dirty="0">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Oracle Sans" panose="020B0503020204020204" pitchFamily="34" charset="0"/>
              </a:rPr>
              <a:t>;</a:t>
            </a:r>
          </a:p>
        </p:txBody>
      </p:sp>
      <p:sp>
        <p:nvSpPr>
          <p:cNvPr id="6" name="Content Placeholder 2"/>
          <p:cNvSpPr txBox="1">
            <a:spLocks/>
          </p:cNvSpPr>
          <p:nvPr/>
        </p:nvSpPr>
        <p:spPr bwMode="gray">
          <a:xfrm>
            <a:off x="943520" y="5847374"/>
            <a:ext cx="16416824" cy="543728"/>
          </a:xfrm>
          <a:prstGeom prst="rect">
            <a:avLst/>
          </a:prstGeom>
          <a:noFill/>
          <a:ln w="9525">
            <a:noFill/>
            <a:miter lim="800000"/>
            <a:headEnd/>
            <a:tailEnd/>
          </a:ln>
        </p:spPr>
        <p:txBody>
          <a:bodyPr vert="horz" wrap="square" lIns="25395" tIns="25395" rIns="25395" bIns="25395" numCol="1" anchor="t" anchorCtr="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200" kern="0" dirty="0">
                <a:latin typeface="Oracle Sans" panose="020B0503020204020204" pitchFamily="34" charset="0"/>
                <a:cs typeface="Oracle Sans" panose="020B0503020204020204" pitchFamily="34" charset="0"/>
              </a:rPr>
              <a:t>Example:</a:t>
            </a:r>
          </a:p>
        </p:txBody>
      </p:sp>
      <p:sp>
        <p:nvSpPr>
          <p:cNvPr id="9" name="Content Placeholder 2">
            <a:extLst>
              <a:ext uri="{FF2B5EF4-FFF2-40B4-BE49-F238E27FC236}">
                <a16:creationId xmlns="" xmlns:a16="http://schemas.microsoft.com/office/drawing/2014/main" id="{62BE40B5-B37A-4E52-857D-DF1543AFFF59}"/>
              </a:ext>
            </a:extLst>
          </p:cNvPr>
          <p:cNvSpPr>
            <a:spLocks noGrp="1"/>
          </p:cNvSpPr>
          <p:nvPr>
            <p:ph idx="1"/>
          </p:nvPr>
        </p:nvSpPr>
        <p:spPr>
          <a:xfrm>
            <a:off x="933450" y="227330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With the </a:t>
            </a:r>
            <a:r>
              <a:rPr lang="en-US" dirty="0">
                <a:latin typeface="Courier New" pitchFamily="49" charset="0"/>
                <a:cs typeface="Courier New" pitchFamily="49" charset="0"/>
              </a:rPr>
              <a:t>CREATE INDEX</a:t>
            </a:r>
            <a:r>
              <a:rPr lang="en-US" dirty="0">
                <a:latin typeface="Oracle Sans" panose="020B0503020204020204" pitchFamily="34" charset="0"/>
                <a:cs typeface="Oracle Sans" panose="020B0503020204020204" pitchFamily="34" charset="0"/>
              </a:rPr>
              <a:t> statement, you can add a unique key or a secondary index with no constraints to a table.</a:t>
            </a:r>
          </a:p>
          <a:p>
            <a:r>
              <a:rPr lang="en-US" dirty="0">
                <a:latin typeface="Oracle Sans" panose="020B0503020204020204" pitchFamily="34" charset="0"/>
                <a:cs typeface="Oracle Sans" panose="020B0503020204020204" pitchFamily="34" charset="0"/>
              </a:rPr>
              <a:t>Syntax:</a:t>
            </a:r>
          </a:p>
        </p:txBody>
      </p:sp>
    </p:spTree>
    <p:custDataLst>
      <p:tags r:id="rId1"/>
    </p:custDataLst>
    <p:extLst>
      <p:ext uri="{BB962C8B-B14F-4D97-AF65-F5344CB8AC3E}">
        <p14:creationId xmlns:p14="http://schemas.microsoft.com/office/powerpoint/2010/main" val="4148023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390972"/>
            <a:ext cx="1735455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800" dirty="0">
                <a:latin typeface="+mj-lt"/>
                <a:ea typeface="+mj-ea"/>
                <a:cs typeface="Oracle Sans" panose="020B0503020204020204" pitchFamily="34" charset="0"/>
              </a:rPr>
              <a:t>Viewing Index Definitions by Using the </a:t>
            </a:r>
            <a:r>
              <a:rPr lang="en-US" sz="4800" dirty="0">
                <a:latin typeface="Courier New" panose="02070309020205020404" pitchFamily="49" charset="0"/>
                <a:cs typeface="Oracle Sans" panose="020B0503020204020204" pitchFamily="34" charset="0"/>
              </a:rPr>
              <a:t>SHOW INDEX</a:t>
            </a:r>
            <a:r>
              <a:rPr lang="en-US" sz="4800" dirty="0">
                <a:latin typeface="Oracle Sans" panose="020B0503020204020204" pitchFamily="34" charset="0"/>
                <a:cs typeface="Oracle Sans" panose="020B0503020204020204" pitchFamily="34" charset="0"/>
              </a:rPr>
              <a:t> </a:t>
            </a:r>
            <a:br>
              <a:rPr lang="en-US" sz="4800" dirty="0">
                <a:latin typeface="Oracle Sans" panose="020B0503020204020204" pitchFamily="34" charset="0"/>
                <a:cs typeface="Oracle Sans" panose="020B0503020204020204" pitchFamily="34" charset="0"/>
              </a:rPr>
            </a:br>
            <a:r>
              <a:rPr lang="en-US" sz="4800" dirty="0">
                <a:latin typeface="+mj-lt"/>
                <a:ea typeface="+mj-ea"/>
                <a:cs typeface="Oracle Sans" panose="020B0503020204020204" pitchFamily="34" charset="0"/>
              </a:rPr>
              <a:t>Statement</a:t>
            </a:r>
          </a:p>
        </p:txBody>
      </p:sp>
      <p:sp>
        <p:nvSpPr>
          <p:cNvPr id="3" name="Content Placeholder 2"/>
          <p:cNvSpPr>
            <a:spLocks noGrp="1"/>
          </p:cNvSpPr>
          <p:nvPr>
            <p:ph idx="1"/>
          </p:nvPr>
        </p:nvSpPr>
        <p:spPr>
          <a:xfrm>
            <a:off x="935590" y="2633745"/>
            <a:ext cx="16416824"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General syntax for viewing index definitions:</a:t>
            </a:r>
          </a:p>
        </p:txBody>
      </p:sp>
      <p:sp>
        <p:nvSpPr>
          <p:cNvPr id="4" name="Content Placeholder 2"/>
          <p:cNvSpPr txBox="1">
            <a:spLocks/>
          </p:cNvSpPr>
          <p:nvPr/>
        </p:nvSpPr>
        <p:spPr bwMode="gray">
          <a:xfrm>
            <a:off x="935589" y="3194212"/>
            <a:ext cx="12097344"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SHOW INDEX FROM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table_name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database_name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5" name="Content Placeholder 2"/>
          <p:cNvSpPr txBox="1">
            <a:spLocks/>
          </p:cNvSpPr>
          <p:nvPr/>
        </p:nvSpPr>
        <p:spPr bwMode="gray">
          <a:xfrm>
            <a:off x="935588" y="4500758"/>
            <a:ext cx="12097344"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SHOW INDEX FROM employees6;</a:t>
            </a:r>
          </a:p>
        </p:txBody>
      </p:sp>
      <p:sp>
        <p:nvSpPr>
          <p:cNvPr id="6" name="Content Placeholder 2"/>
          <p:cNvSpPr txBox="1">
            <a:spLocks/>
          </p:cNvSpPr>
          <p:nvPr/>
        </p:nvSpPr>
        <p:spPr bwMode="gray">
          <a:xfrm>
            <a:off x="935588" y="3946836"/>
            <a:ext cx="16416824" cy="559117"/>
          </a:xfrm>
          <a:prstGeom prst="rect">
            <a:avLst/>
          </a:prstGeom>
          <a:noFill/>
          <a:ln w="9525">
            <a:noFill/>
            <a:miter lim="800000"/>
            <a:headEnd/>
            <a:tailEnd/>
          </a:ln>
        </p:spPr>
        <p:txBody>
          <a:bodyPr vert="horz" wrap="square" lIns="25395" tIns="25395" rIns="25395" bIns="25395" numCol="1" anchor="t" anchorCtr="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300" kern="0" dirty="0">
                <a:latin typeface="Oracle Sans" panose="020B0503020204020204" pitchFamily="34" charset="0"/>
                <a:cs typeface="Oracle Sans" panose="020B0503020204020204" pitchFamily="34" charset="0"/>
              </a:rPr>
              <a:t>Example:</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1" y="5772381"/>
            <a:ext cx="14587334" cy="2179431"/>
          </a:xfrm>
          <a:prstGeom prst="rect">
            <a:avLst/>
          </a:prstGeom>
          <a:ln>
            <a:solidFill>
              <a:schemeClr val="tx1"/>
            </a:solidFill>
          </a:ln>
        </p:spPr>
      </p:pic>
    </p:spTree>
    <p:custDataLst>
      <p:tags r:id="rId1"/>
    </p:custDataLst>
    <p:extLst>
      <p:ext uri="{BB962C8B-B14F-4D97-AF65-F5344CB8AC3E}">
        <p14:creationId xmlns:p14="http://schemas.microsoft.com/office/powerpoint/2010/main" val="237535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HR Application Scenario</a:t>
            </a:r>
          </a:p>
        </p:txBody>
      </p:sp>
      <p:sp>
        <p:nvSpPr>
          <p:cNvPr id="33" name="Rounded Rectangle 32"/>
          <p:cNvSpPr/>
          <p:nvPr/>
        </p:nvSpPr>
        <p:spPr bwMode="auto">
          <a:xfrm>
            <a:off x="7105650" y="6756515"/>
            <a:ext cx="8925027" cy="3074858"/>
          </a:xfrm>
          <a:prstGeom prst="roundRect">
            <a:avLst>
              <a:gd name="adj" fmla="val 9753"/>
            </a:avLst>
          </a:prstGeom>
          <a:gradFill flip="none" rotWithShape="1">
            <a:gsLst>
              <a:gs pos="0">
                <a:schemeClr val="accent4">
                  <a:lumMod val="20000"/>
                  <a:lumOff val="80000"/>
                </a:schemeClr>
              </a:gs>
              <a:gs pos="100000">
                <a:schemeClr val="bg1"/>
              </a:gs>
            </a:gsLst>
            <a:lin ang="5400000" scaled="1"/>
            <a:tileRect/>
          </a:gradFill>
          <a:ln w="38100" cap="rnd" cmpd="sng" algn="ctr">
            <a:gradFill flip="none" rotWithShape="1">
              <a:gsLst>
                <a:gs pos="0">
                  <a:schemeClr val="bg1"/>
                </a:gs>
                <a:gs pos="100000">
                  <a:srgbClr val="5FD453"/>
                </a:gs>
              </a:gsLst>
              <a:lin ang="16200000" scaled="1"/>
              <a:tileRect/>
            </a:gradFill>
            <a:prstDash val="sysDot"/>
            <a:round/>
            <a:headEnd type="none" w="sm" len="sm"/>
            <a:tailEnd type="none" w="sm" len="sm"/>
          </a:ln>
          <a:effectLst/>
        </p:spPr>
        <p:txBody>
          <a:bodyPr rot="0" spcFirstLastPara="0" vertOverflow="overflow" horzOverflow="overflow" vert="horz" wrap="square" lIns="137160" tIns="68580" rIns="137160" bIns="6858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cxnSp>
        <p:nvCxnSpPr>
          <p:cNvPr id="34" name="Elbow Connector 33"/>
          <p:cNvCxnSpPr/>
          <p:nvPr/>
        </p:nvCxnSpPr>
        <p:spPr bwMode="auto">
          <a:xfrm rot="5400000">
            <a:off x="15365730" y="7602334"/>
            <a:ext cx="1783080" cy="1234440"/>
          </a:xfrm>
          <a:prstGeom prst="bentConnector2">
            <a:avLst/>
          </a:prstGeom>
          <a:noFill/>
          <a:ln w="28575" cap="rnd" cmpd="sng" algn="ctr">
            <a:solidFill>
              <a:schemeClr val="tx1"/>
            </a:solidFill>
            <a:prstDash val="solid"/>
            <a:round/>
            <a:headEnd type="none" w="sm" len="sm"/>
            <a:tailEnd type="triangle" w="lg" len="lg"/>
          </a:ln>
          <a:effectLst/>
        </p:spPr>
      </p:cxnSp>
      <p:sp>
        <p:nvSpPr>
          <p:cNvPr id="35" name="Rounded Rectangle 34"/>
          <p:cNvSpPr/>
          <p:nvPr/>
        </p:nvSpPr>
        <p:spPr bwMode="auto">
          <a:xfrm>
            <a:off x="14216584" y="5655620"/>
            <a:ext cx="3032080" cy="2049485"/>
          </a:xfrm>
          <a:prstGeom prst="roundRect">
            <a:avLst>
              <a:gd name="adj" fmla="val 9591"/>
            </a:avLst>
          </a:prstGeom>
          <a:gradFill flip="none" rotWithShape="1">
            <a:gsLst>
              <a:gs pos="0">
                <a:schemeClr val="accent1">
                  <a:lumMod val="20000"/>
                  <a:lumOff val="80000"/>
                </a:schemeClr>
              </a:gs>
              <a:gs pos="100000">
                <a:schemeClr val="bg1"/>
              </a:gs>
            </a:gsLst>
            <a:lin ang="0" scaled="1"/>
            <a:tileRect/>
          </a:gradFill>
          <a:ln w="381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7" name="Rounded Rectangle 36"/>
          <p:cNvSpPr/>
          <p:nvPr/>
        </p:nvSpPr>
        <p:spPr bwMode="auto">
          <a:xfrm>
            <a:off x="7418214" y="7281741"/>
            <a:ext cx="6354936" cy="2338548"/>
          </a:xfrm>
          <a:prstGeom prst="roundRect">
            <a:avLst>
              <a:gd name="adj" fmla="val 0"/>
            </a:avLst>
          </a:prstGeom>
          <a:solidFill>
            <a:schemeClr val="bg1"/>
          </a:solidFill>
          <a:ln w="38100"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9" name="TextBox 38"/>
          <p:cNvSpPr txBox="1"/>
          <p:nvPr/>
        </p:nvSpPr>
        <p:spPr>
          <a:xfrm>
            <a:off x="7145253" y="1601978"/>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solidFill>
                  <a:schemeClr val="bg1"/>
                </a:solidFill>
                <a:latin typeface="Oracle Sans" panose="020B0503020204020204" pitchFamily="34" charset="0"/>
                <a:cs typeface="Oracle Sans" panose="020B0503020204020204" pitchFamily="34" charset="0"/>
              </a:rPr>
              <a:t>HR Application</a:t>
            </a:r>
          </a:p>
        </p:txBody>
      </p:sp>
      <p:sp>
        <p:nvSpPr>
          <p:cNvPr id="40" name="Rounded Rectangle 39"/>
          <p:cNvSpPr/>
          <p:nvPr/>
        </p:nvSpPr>
        <p:spPr bwMode="auto">
          <a:xfrm>
            <a:off x="7363620" y="1759124"/>
            <a:ext cx="5666580" cy="3778851"/>
          </a:xfrm>
          <a:prstGeom prst="roundRect">
            <a:avLst>
              <a:gd name="adj" fmla="val 9753"/>
            </a:avLst>
          </a:prstGeom>
          <a:gradFill flip="none" rotWithShape="1">
            <a:gsLst>
              <a:gs pos="0">
                <a:schemeClr val="accent1">
                  <a:lumMod val="20000"/>
                  <a:lumOff val="80000"/>
                </a:schemeClr>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1" name="Rounded Rectangle 40"/>
          <p:cNvSpPr/>
          <p:nvPr/>
        </p:nvSpPr>
        <p:spPr bwMode="auto">
          <a:xfrm>
            <a:off x="7600970" y="2308249"/>
            <a:ext cx="5191883" cy="2338548"/>
          </a:xfrm>
          <a:prstGeom prst="roundRect">
            <a:avLst>
              <a:gd name="adj" fmla="val 0"/>
            </a:avLst>
          </a:prstGeom>
          <a:solidFill>
            <a:schemeClr val="bg1"/>
          </a:solidFill>
          <a:ln w="38100" cap="flat" cmpd="sng" algn="ctr">
            <a:solidFill>
              <a:schemeClr val="bg2">
                <a:lumMod val="5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2" name="TextBox 41"/>
          <p:cNvSpPr txBox="1"/>
          <p:nvPr/>
        </p:nvSpPr>
        <p:spPr>
          <a:xfrm>
            <a:off x="7650873" y="1838485"/>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Oracle Sans" panose="020B0503020204020204" pitchFamily="34" charset="0"/>
                <a:cs typeface="Oracle Sans" panose="020B0503020204020204" pitchFamily="34" charset="0"/>
              </a:rPr>
              <a:t>HR Application</a:t>
            </a:r>
          </a:p>
        </p:txBody>
      </p:sp>
      <p:sp>
        <p:nvSpPr>
          <p:cNvPr id="43" name="TextBox 42"/>
          <p:cNvSpPr txBox="1"/>
          <p:nvPr/>
        </p:nvSpPr>
        <p:spPr>
          <a:xfrm>
            <a:off x="7567881" y="4366317"/>
            <a:ext cx="661719" cy="5539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000" dirty="0">
                <a:latin typeface="Oracle Sans" panose="020B0503020204020204" pitchFamily="34" charset="0"/>
                <a:cs typeface="Oracle Sans" panose="020B0503020204020204" pitchFamily="34" charset="0"/>
              </a:rPr>
              <a:t>…</a:t>
            </a:r>
            <a:endParaRPr lang="en-US" dirty="0">
              <a:latin typeface="Oracle Sans" panose="020B0503020204020204" pitchFamily="34" charset="0"/>
              <a:cs typeface="Oracle Sans" panose="020B0503020204020204" pitchFamily="34" charset="0"/>
            </a:endParaRPr>
          </a:p>
        </p:txBody>
      </p:sp>
      <p:sp>
        <p:nvSpPr>
          <p:cNvPr id="44" name="Rounded Rectangle 43"/>
          <p:cNvSpPr/>
          <p:nvPr/>
        </p:nvSpPr>
        <p:spPr bwMode="auto">
          <a:xfrm>
            <a:off x="7629266" y="4900454"/>
            <a:ext cx="1241661" cy="51635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Oracle Sans" panose="020B0503020204020204" pitchFamily="34" charset="0"/>
                <a:cs typeface="Oracle Sans" panose="020B0503020204020204" pitchFamily="34" charset="0"/>
              </a:rPr>
              <a:t>EDIT</a:t>
            </a:r>
            <a:endParaRPr lang="en-US" sz="2250" b="1" dirty="0">
              <a:solidFill>
                <a:schemeClr val="bg1"/>
              </a:solidFill>
              <a:latin typeface="Oracle Sans" panose="020B0503020204020204" pitchFamily="34" charset="0"/>
              <a:cs typeface="Oracle Sans" panose="020B0503020204020204" pitchFamily="34" charset="0"/>
            </a:endParaRPr>
          </a:p>
        </p:txBody>
      </p:sp>
      <p:graphicFrame>
        <p:nvGraphicFramePr>
          <p:cNvPr id="45" name="Table 44"/>
          <p:cNvGraphicFramePr>
            <a:graphicFrameLocks noGrp="1"/>
          </p:cNvGraphicFramePr>
          <p:nvPr/>
        </p:nvGraphicFramePr>
        <p:xfrm>
          <a:off x="7868898" y="2563123"/>
          <a:ext cx="4656024" cy="1828800"/>
        </p:xfrm>
        <a:graphic>
          <a:graphicData uri="http://schemas.openxmlformats.org/drawingml/2006/table">
            <a:tbl>
              <a:tblPr firstRow="1" lastRow="1" bandCol="1">
                <a:tableStyleId>{5FD0F851-EC5A-4D38-B0AD-8093EC10F338}</a:tableStyleId>
              </a:tblPr>
              <a:tblGrid>
                <a:gridCol w="1552008">
                  <a:extLst>
                    <a:ext uri="{9D8B030D-6E8A-4147-A177-3AD203B41FA5}">
                      <a16:colId xmlns="" xmlns:a16="http://schemas.microsoft.com/office/drawing/2014/main" val="20000"/>
                    </a:ext>
                  </a:extLst>
                </a:gridCol>
                <a:gridCol w="1552008">
                  <a:extLst>
                    <a:ext uri="{9D8B030D-6E8A-4147-A177-3AD203B41FA5}">
                      <a16:colId xmlns="" xmlns:a16="http://schemas.microsoft.com/office/drawing/2014/main" val="20001"/>
                    </a:ext>
                  </a:extLst>
                </a:gridCol>
                <a:gridCol w="1552008">
                  <a:extLst>
                    <a:ext uri="{9D8B030D-6E8A-4147-A177-3AD203B41FA5}">
                      <a16:colId xmlns="" xmlns:a16="http://schemas.microsoft.com/office/drawing/2014/main" val="20002"/>
                    </a:ext>
                  </a:extLst>
                </a:gridCol>
              </a:tblGrid>
              <a:tr h="457200">
                <a:tc>
                  <a:txBody>
                    <a:bodyPr/>
                    <a:lstStyle/>
                    <a:p>
                      <a:r>
                        <a:rPr lang="en-US" sz="1800" dirty="0" err="1">
                          <a:solidFill>
                            <a:schemeClr val="bg1"/>
                          </a:solidFill>
                        </a:rPr>
                        <a:t>job_ID</a:t>
                      </a:r>
                      <a:endParaRPr lang="en-US" sz="1800" dirty="0">
                        <a:solidFill>
                          <a:schemeClr val="bg1"/>
                        </a:solidFill>
                      </a:endParaRPr>
                    </a:p>
                  </a:txBody>
                  <a:tcPr marL="137160" marR="137160" marT="68580" marB="68580">
                    <a:solidFill>
                      <a:srgbClr val="8DA6B1"/>
                    </a:solidFill>
                  </a:tcPr>
                </a:tc>
                <a:tc>
                  <a:txBody>
                    <a:bodyPr/>
                    <a:lstStyle/>
                    <a:p>
                      <a:r>
                        <a:rPr lang="en-US" sz="1800" dirty="0" err="1">
                          <a:solidFill>
                            <a:schemeClr val="bg1"/>
                          </a:solidFill>
                        </a:rPr>
                        <a:t>Min</a:t>
                      </a:r>
                      <a:r>
                        <a:rPr lang="en-US" sz="1800" baseline="0" dirty="0" err="1">
                          <a:solidFill>
                            <a:schemeClr val="bg1"/>
                          </a:solidFill>
                        </a:rPr>
                        <a:t>_Salary</a:t>
                      </a:r>
                      <a:r>
                        <a:rPr lang="en-US" sz="1800" baseline="0" dirty="0">
                          <a:solidFill>
                            <a:schemeClr val="bg1"/>
                          </a:solidFill>
                        </a:rPr>
                        <a:t> </a:t>
                      </a:r>
                      <a:endParaRPr lang="en-US" sz="1800" dirty="0">
                        <a:solidFill>
                          <a:schemeClr val="bg1"/>
                        </a:solidFill>
                      </a:endParaRPr>
                    </a:p>
                  </a:txBody>
                  <a:tcPr marL="137160" marR="137160" marT="68580" marB="68580">
                    <a:solidFill>
                      <a:srgbClr val="8DA6B1"/>
                    </a:solidFill>
                  </a:tcPr>
                </a:tc>
                <a:tc>
                  <a:txBody>
                    <a:bodyPr/>
                    <a:lstStyle/>
                    <a:p>
                      <a:r>
                        <a:rPr lang="en-US" sz="1800" dirty="0" err="1">
                          <a:solidFill>
                            <a:schemeClr val="bg1"/>
                          </a:solidFill>
                        </a:rPr>
                        <a:t>Max_Salary</a:t>
                      </a:r>
                      <a:endParaRPr lang="en-US" sz="1800" dirty="0">
                        <a:solidFill>
                          <a:schemeClr val="bg1"/>
                        </a:solidFill>
                      </a:endParaRPr>
                    </a:p>
                  </a:txBody>
                  <a:tcPr marL="137160" marR="137160" marT="68580" marB="68580">
                    <a:solidFill>
                      <a:srgbClr val="8DA6B1"/>
                    </a:solidFill>
                  </a:tcPr>
                </a:tc>
                <a:extLst>
                  <a:ext uri="{0D108BD9-81ED-4DB2-BD59-A6C34878D82A}">
                    <a16:rowId xmlns="" xmlns:a16="http://schemas.microsoft.com/office/drawing/2014/main" val="10000"/>
                  </a:ext>
                </a:extLst>
              </a:tr>
              <a:tr h="457200">
                <a:tc>
                  <a:txBody>
                    <a:bodyPr/>
                    <a:lstStyle/>
                    <a:p>
                      <a:r>
                        <a:rPr lang="en-US" sz="1800" dirty="0"/>
                        <a:t>AD_PRES</a:t>
                      </a:r>
                    </a:p>
                  </a:txBody>
                  <a:tcPr marL="137160" marR="137160" marT="68580" marB="68580"/>
                </a:tc>
                <a:tc>
                  <a:txBody>
                    <a:bodyPr/>
                    <a:lstStyle/>
                    <a:p>
                      <a:r>
                        <a:rPr lang="en-US" sz="1800" dirty="0"/>
                        <a:t>20080</a:t>
                      </a:r>
                    </a:p>
                  </a:txBody>
                  <a:tcPr marL="137160" marR="137160" marT="68580" marB="68580"/>
                </a:tc>
                <a:tc>
                  <a:txBody>
                    <a:bodyPr/>
                    <a:lstStyle/>
                    <a:p>
                      <a:r>
                        <a:rPr lang="en-US" sz="1800" dirty="0"/>
                        <a:t>40000</a:t>
                      </a:r>
                    </a:p>
                  </a:txBody>
                  <a:tcPr marL="137160" marR="137160" marT="68580" marB="68580"/>
                </a:tc>
                <a:extLst>
                  <a:ext uri="{0D108BD9-81ED-4DB2-BD59-A6C34878D82A}">
                    <a16:rowId xmlns="" xmlns:a16="http://schemas.microsoft.com/office/drawing/2014/main" val="10001"/>
                  </a:ext>
                </a:extLst>
              </a:tr>
              <a:tr h="457200">
                <a:tc>
                  <a:txBody>
                    <a:bodyPr/>
                    <a:lstStyle/>
                    <a:p>
                      <a:r>
                        <a:rPr lang="en-US" sz="1800" dirty="0"/>
                        <a:t>SA_MAN</a:t>
                      </a:r>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10000</a:t>
                      </a:r>
                    </a:p>
                  </a:txBody>
                  <a:tcPr marL="137160" marR="137160" marT="68580" marB="68580">
                    <a:lnB w="12700" cap="flat" cmpd="sng" algn="ctr">
                      <a:solidFill>
                        <a:schemeClr val="bg1"/>
                      </a:solidFill>
                      <a:prstDash val="solid"/>
                      <a:round/>
                      <a:headEnd type="none" w="med" len="med"/>
                      <a:tailEnd type="none" w="med" len="med"/>
                    </a:lnB>
                  </a:tcPr>
                </a:tc>
                <a:tc>
                  <a:txBody>
                    <a:bodyPr/>
                    <a:lstStyle/>
                    <a:p>
                      <a:r>
                        <a:rPr lang="en-US" sz="1800" dirty="0"/>
                        <a:t>20080</a:t>
                      </a:r>
                    </a:p>
                  </a:txBody>
                  <a:tcPr marL="137160" marR="137160" marT="68580" marB="68580">
                    <a:lnB w="12700" cap="flat" cmpd="sng" algn="ctr">
                      <a:solidFill>
                        <a:srgbClr val="E8EDEF"/>
                      </a:solidFill>
                      <a:prstDash val="solid"/>
                      <a:round/>
                      <a:headEnd type="none" w="med" len="med"/>
                      <a:tailEnd type="none" w="med" len="med"/>
                    </a:lnB>
                  </a:tcPr>
                </a:tc>
                <a:extLst>
                  <a:ext uri="{0D108BD9-81ED-4DB2-BD59-A6C34878D82A}">
                    <a16:rowId xmlns="" xmlns:a16="http://schemas.microsoft.com/office/drawing/2014/main" val="10002"/>
                  </a:ext>
                </a:extLst>
              </a:tr>
              <a:tr h="457200">
                <a:tc>
                  <a:txBody>
                    <a:bodyPr/>
                    <a:lstStyle/>
                    <a:p>
                      <a:r>
                        <a:rPr lang="en-US" sz="1800" b="0" dirty="0"/>
                        <a:t>IT_PROG</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dirty="0"/>
                        <a:t>4000</a:t>
                      </a:r>
                    </a:p>
                  </a:txBody>
                  <a:tcPr marL="137160" marR="137160" marT="68580" marB="68580">
                    <a:lnT w="12700" cap="flat" cmpd="sng" algn="ctr">
                      <a:solidFill>
                        <a:schemeClr val="bg1"/>
                      </a:solidFill>
                      <a:prstDash val="solid"/>
                      <a:round/>
                      <a:headEnd type="none" w="med" len="med"/>
                      <a:tailEnd type="none" w="med" len="med"/>
                    </a:lnT>
                  </a:tcPr>
                </a:tc>
                <a:tc>
                  <a:txBody>
                    <a:bodyPr/>
                    <a:lstStyle/>
                    <a:p>
                      <a:r>
                        <a:rPr lang="en-US" sz="1800" b="0" dirty="0"/>
                        <a:t>10000</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extLst>
                  <a:ext uri="{0D108BD9-81ED-4DB2-BD59-A6C34878D82A}">
                    <a16:rowId xmlns="" xmlns:a16="http://schemas.microsoft.com/office/drawing/2014/main" val="10003"/>
                  </a:ext>
                </a:extLst>
              </a:tr>
            </a:tbl>
          </a:graphicData>
        </a:graphic>
      </p:graphicFrame>
      <p:sp>
        <p:nvSpPr>
          <p:cNvPr id="46" name="Rounded Rectangle 45"/>
          <p:cNvSpPr/>
          <p:nvPr/>
        </p:nvSpPr>
        <p:spPr bwMode="auto">
          <a:xfrm>
            <a:off x="13438980" y="1759124"/>
            <a:ext cx="4163220" cy="3778851"/>
          </a:xfrm>
          <a:prstGeom prst="roundRect">
            <a:avLst>
              <a:gd name="adj" fmla="val 9753"/>
            </a:avLst>
          </a:prstGeom>
          <a:gradFill flip="none" rotWithShape="1">
            <a:gsLst>
              <a:gs pos="0">
                <a:schemeClr val="accent1">
                  <a:lumMod val="20000"/>
                  <a:lumOff val="80000"/>
                </a:schemeClr>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7" name="Rounded Rectangle 46"/>
          <p:cNvSpPr/>
          <p:nvPr/>
        </p:nvSpPr>
        <p:spPr bwMode="auto">
          <a:xfrm>
            <a:off x="14859000" y="2592870"/>
            <a:ext cx="2286000" cy="2219646"/>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20000"/>
              </a:spcBef>
              <a:buClr>
                <a:srgbClr val="FF0000"/>
              </a:buClr>
            </a:pPr>
            <a:endParaRPr lang="en-US" sz="1800" dirty="0">
              <a:latin typeface="Oracle Sans" panose="020B0503020204020204" pitchFamily="34" charset="0"/>
              <a:cs typeface="Oracle Sans" panose="020B0503020204020204" pitchFamily="34" charset="0"/>
            </a:endParaRPr>
          </a:p>
        </p:txBody>
      </p:sp>
      <p:sp>
        <p:nvSpPr>
          <p:cNvPr id="48" name="TextBox 47"/>
          <p:cNvSpPr txBox="1"/>
          <p:nvPr/>
        </p:nvSpPr>
        <p:spPr>
          <a:xfrm>
            <a:off x="13713444" y="1880876"/>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Oracle Sans" panose="020B0503020204020204" pitchFamily="34" charset="0"/>
                <a:cs typeface="Oracle Sans" panose="020B0503020204020204" pitchFamily="34" charset="0"/>
              </a:rPr>
              <a:t>HR Application</a:t>
            </a:r>
          </a:p>
        </p:txBody>
      </p:sp>
      <p:cxnSp>
        <p:nvCxnSpPr>
          <p:cNvPr id="49" name="Straight Connector 48"/>
          <p:cNvCxnSpPr>
            <a:stCxn id="47" idx="1"/>
            <a:endCxn id="47" idx="3"/>
          </p:cNvCxnSpPr>
          <p:nvPr/>
        </p:nvCxnSpPr>
        <p:spPr bwMode="auto">
          <a:xfrm>
            <a:off x="14859000" y="3702693"/>
            <a:ext cx="2286000" cy="0"/>
          </a:xfrm>
          <a:prstGeom prst="line">
            <a:avLst/>
          </a:prstGeom>
          <a:noFill/>
          <a:ln w="28575" cap="flat" cmpd="sng" algn="ctr">
            <a:solidFill>
              <a:schemeClr val="bg2">
                <a:lumMod val="75000"/>
              </a:schemeClr>
            </a:solidFill>
            <a:prstDash val="solid"/>
            <a:round/>
            <a:headEnd type="none" w="sm" len="sm"/>
            <a:tailEnd type="none" w="sm" len="sm"/>
          </a:ln>
          <a:effectLst/>
        </p:spPr>
      </p:cxnSp>
      <p:cxnSp>
        <p:nvCxnSpPr>
          <p:cNvPr id="50" name="Straight Connector 49"/>
          <p:cNvCxnSpPr/>
          <p:nvPr/>
        </p:nvCxnSpPr>
        <p:spPr bwMode="auto">
          <a:xfrm>
            <a:off x="14859000" y="3131883"/>
            <a:ext cx="2286000" cy="0"/>
          </a:xfrm>
          <a:prstGeom prst="line">
            <a:avLst/>
          </a:prstGeom>
          <a:noFill/>
          <a:ln w="28575" cap="flat" cmpd="sng" algn="ctr">
            <a:solidFill>
              <a:schemeClr val="bg2">
                <a:lumMod val="75000"/>
              </a:schemeClr>
            </a:solidFill>
            <a:prstDash val="solid"/>
            <a:round/>
            <a:headEnd type="none" w="sm" len="sm"/>
            <a:tailEnd type="none" w="sm" len="sm"/>
          </a:ln>
          <a:effectLst/>
        </p:spPr>
      </p:cxnSp>
      <p:cxnSp>
        <p:nvCxnSpPr>
          <p:cNvPr id="51" name="Straight Connector 50"/>
          <p:cNvCxnSpPr/>
          <p:nvPr/>
        </p:nvCxnSpPr>
        <p:spPr bwMode="auto">
          <a:xfrm>
            <a:off x="14859000" y="4256385"/>
            <a:ext cx="2286000" cy="0"/>
          </a:xfrm>
          <a:prstGeom prst="line">
            <a:avLst/>
          </a:prstGeom>
          <a:noFill/>
          <a:ln w="28575" cap="flat" cmpd="sng" algn="ctr">
            <a:solidFill>
              <a:schemeClr val="bg2">
                <a:lumMod val="75000"/>
              </a:schemeClr>
            </a:solidFill>
            <a:prstDash val="solid"/>
            <a:round/>
            <a:headEnd type="none" w="sm" len="sm"/>
            <a:tailEnd type="none" w="sm" len="sm"/>
          </a:ln>
          <a:effectLst/>
        </p:spPr>
      </p:cxnSp>
      <p:sp>
        <p:nvSpPr>
          <p:cNvPr id="52" name="TextBox 51"/>
          <p:cNvSpPr txBox="1"/>
          <p:nvPr/>
        </p:nvSpPr>
        <p:spPr>
          <a:xfrm>
            <a:off x="14859000" y="2672384"/>
            <a:ext cx="16002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Add Column</a:t>
            </a:r>
          </a:p>
        </p:txBody>
      </p:sp>
      <p:sp>
        <p:nvSpPr>
          <p:cNvPr id="53" name="TextBox 52"/>
          <p:cNvSpPr txBox="1"/>
          <p:nvPr/>
        </p:nvSpPr>
        <p:spPr>
          <a:xfrm>
            <a:off x="14859000" y="3212012"/>
            <a:ext cx="16002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Job Title</a:t>
            </a:r>
          </a:p>
        </p:txBody>
      </p:sp>
      <p:sp>
        <p:nvSpPr>
          <p:cNvPr id="54" name="TextBox 53"/>
          <p:cNvSpPr txBox="1"/>
          <p:nvPr/>
        </p:nvSpPr>
        <p:spPr>
          <a:xfrm>
            <a:off x="14859000" y="3763816"/>
            <a:ext cx="16002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varchar2(25)</a:t>
            </a:r>
          </a:p>
        </p:txBody>
      </p:sp>
      <p:sp>
        <p:nvSpPr>
          <p:cNvPr id="55" name="TextBox 54"/>
          <p:cNvSpPr txBox="1"/>
          <p:nvPr/>
        </p:nvSpPr>
        <p:spPr>
          <a:xfrm>
            <a:off x="13601700" y="2672384"/>
            <a:ext cx="11914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Action:</a:t>
            </a:r>
          </a:p>
        </p:txBody>
      </p:sp>
      <p:sp>
        <p:nvSpPr>
          <p:cNvPr id="56" name="TextBox 55"/>
          <p:cNvSpPr txBox="1"/>
          <p:nvPr/>
        </p:nvSpPr>
        <p:spPr>
          <a:xfrm>
            <a:off x="13601700" y="3212012"/>
            <a:ext cx="11914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Name:</a:t>
            </a:r>
          </a:p>
        </p:txBody>
      </p:sp>
      <p:sp>
        <p:nvSpPr>
          <p:cNvPr id="57" name="TextBox 56"/>
          <p:cNvSpPr txBox="1"/>
          <p:nvPr/>
        </p:nvSpPr>
        <p:spPr>
          <a:xfrm>
            <a:off x="13601700" y="3771101"/>
            <a:ext cx="14200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Datatype:</a:t>
            </a:r>
          </a:p>
        </p:txBody>
      </p:sp>
      <p:sp>
        <p:nvSpPr>
          <p:cNvPr id="58" name="TextBox 57"/>
          <p:cNvSpPr txBox="1"/>
          <p:nvPr/>
        </p:nvSpPr>
        <p:spPr>
          <a:xfrm>
            <a:off x="13601700" y="4317506"/>
            <a:ext cx="14200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Default:</a:t>
            </a:r>
          </a:p>
        </p:txBody>
      </p:sp>
      <p:sp>
        <p:nvSpPr>
          <p:cNvPr id="59" name="Rounded Rectangle 58"/>
          <p:cNvSpPr/>
          <p:nvPr/>
        </p:nvSpPr>
        <p:spPr bwMode="auto">
          <a:xfrm>
            <a:off x="15367334" y="4915838"/>
            <a:ext cx="1811534" cy="51635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Oracle Sans" panose="020B0503020204020204" pitchFamily="34" charset="0"/>
                <a:cs typeface="Oracle Sans" panose="020B0503020204020204" pitchFamily="34" charset="0"/>
              </a:rPr>
              <a:t>SUBMIT</a:t>
            </a:r>
            <a:endParaRPr lang="en-US" sz="2250" b="1" dirty="0">
              <a:solidFill>
                <a:schemeClr val="bg1"/>
              </a:solidFill>
              <a:latin typeface="Oracle Sans" panose="020B0503020204020204" pitchFamily="34" charset="0"/>
              <a:cs typeface="Oracle Sans" panose="020B0503020204020204" pitchFamily="34" charset="0"/>
            </a:endParaRPr>
          </a:p>
        </p:txBody>
      </p:sp>
      <p:graphicFrame>
        <p:nvGraphicFramePr>
          <p:cNvPr id="60" name="Table 59"/>
          <p:cNvGraphicFramePr>
            <a:graphicFrameLocks noGrp="1"/>
          </p:cNvGraphicFramePr>
          <p:nvPr/>
        </p:nvGraphicFramePr>
        <p:xfrm>
          <a:off x="7587983" y="7536615"/>
          <a:ext cx="6015401" cy="1828800"/>
        </p:xfrm>
        <a:graphic>
          <a:graphicData uri="http://schemas.openxmlformats.org/drawingml/2006/table">
            <a:tbl>
              <a:tblPr firstRow="1" lastRow="1" bandCol="1">
                <a:tableStyleId>{5FD0F851-EC5A-4D38-B0AD-8093EC10F338}</a:tableStyleId>
              </a:tblPr>
              <a:tblGrid>
                <a:gridCol w="1443401">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16002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tblGrid>
              <a:tr h="457200">
                <a:tc>
                  <a:txBody>
                    <a:bodyPr/>
                    <a:lstStyle/>
                    <a:p>
                      <a:r>
                        <a:rPr lang="en-US" sz="1800" dirty="0" err="1">
                          <a:solidFill>
                            <a:schemeClr val="bg1"/>
                          </a:solidFill>
                        </a:rPr>
                        <a:t>job_ID</a:t>
                      </a:r>
                      <a:endParaRPr lang="en-US" sz="1800" dirty="0">
                        <a:solidFill>
                          <a:schemeClr val="bg1"/>
                        </a:solidFill>
                      </a:endParaRPr>
                    </a:p>
                  </a:txBody>
                  <a:tcPr marL="137160" marR="137160" marT="68580" marB="68580">
                    <a:solidFill>
                      <a:srgbClr val="8DA6B1"/>
                    </a:solidFill>
                  </a:tcPr>
                </a:tc>
                <a:tc>
                  <a:txBody>
                    <a:bodyPr/>
                    <a:lstStyle/>
                    <a:p>
                      <a:r>
                        <a:rPr lang="en-US" sz="1800" dirty="0">
                          <a:solidFill>
                            <a:schemeClr val="bg1"/>
                          </a:solidFill>
                        </a:rPr>
                        <a:t>Min</a:t>
                      </a:r>
                      <a:r>
                        <a:rPr lang="en-US" sz="1800" baseline="0" dirty="0">
                          <a:solidFill>
                            <a:schemeClr val="bg1"/>
                          </a:solidFill>
                        </a:rPr>
                        <a:t>_ Salary </a:t>
                      </a:r>
                      <a:endParaRPr lang="en-US" sz="1800" dirty="0">
                        <a:solidFill>
                          <a:schemeClr val="bg1"/>
                        </a:solidFill>
                      </a:endParaRPr>
                    </a:p>
                  </a:txBody>
                  <a:tcPr marL="137160" marR="137160" marT="68580" marB="68580">
                    <a:solidFill>
                      <a:srgbClr val="8DA6B1"/>
                    </a:solidFill>
                  </a:tcPr>
                </a:tc>
                <a:tc>
                  <a:txBody>
                    <a:bodyPr/>
                    <a:lstStyle/>
                    <a:p>
                      <a:r>
                        <a:rPr lang="en-US" sz="1800" dirty="0" err="1">
                          <a:solidFill>
                            <a:schemeClr val="bg1"/>
                          </a:solidFill>
                        </a:rPr>
                        <a:t>Max_Salary</a:t>
                      </a:r>
                      <a:endParaRPr lang="en-US" sz="1800" dirty="0">
                        <a:solidFill>
                          <a:schemeClr val="bg1"/>
                        </a:solidFill>
                      </a:endParaRPr>
                    </a:p>
                  </a:txBody>
                  <a:tcPr marL="137160" marR="137160" marT="68580" marB="68580">
                    <a:solidFill>
                      <a:srgbClr val="8DA6B1"/>
                    </a:solidFill>
                  </a:tcPr>
                </a:tc>
                <a:tc>
                  <a:txBody>
                    <a:bodyPr/>
                    <a:lstStyle/>
                    <a:p>
                      <a:r>
                        <a:rPr lang="en-US" sz="1800" dirty="0" err="1">
                          <a:solidFill>
                            <a:schemeClr val="bg1"/>
                          </a:solidFill>
                        </a:rPr>
                        <a:t>Job_Title</a:t>
                      </a:r>
                      <a:endParaRPr lang="en-US" sz="1800" dirty="0">
                        <a:solidFill>
                          <a:schemeClr val="bg1"/>
                        </a:solidFill>
                      </a:endParaRPr>
                    </a:p>
                  </a:txBody>
                  <a:tcPr marL="137160" marR="137160" marT="68580" marB="68580">
                    <a:solidFill>
                      <a:srgbClr val="8DA6B1"/>
                    </a:solidFill>
                  </a:tcPr>
                </a:tc>
                <a:extLst>
                  <a:ext uri="{0D108BD9-81ED-4DB2-BD59-A6C34878D82A}">
                    <a16:rowId xmlns="" xmlns:a16="http://schemas.microsoft.com/office/drawing/2014/main" val="10000"/>
                  </a:ext>
                </a:extLst>
              </a:tr>
              <a:tr h="457200">
                <a:tc>
                  <a:txBody>
                    <a:bodyPr/>
                    <a:lstStyle/>
                    <a:p>
                      <a:r>
                        <a:rPr lang="en-US" sz="1800" dirty="0"/>
                        <a:t>AD_PRES</a:t>
                      </a:r>
                    </a:p>
                  </a:txBody>
                  <a:tcPr marL="137160" marR="137160" marT="68580" marB="68580"/>
                </a:tc>
                <a:tc>
                  <a:txBody>
                    <a:bodyPr/>
                    <a:lstStyle/>
                    <a:p>
                      <a:r>
                        <a:rPr lang="en-US" sz="1800" dirty="0"/>
                        <a:t>20080</a:t>
                      </a:r>
                    </a:p>
                  </a:txBody>
                  <a:tcPr marL="137160" marR="137160" marT="68580" marB="68580"/>
                </a:tc>
                <a:tc>
                  <a:txBody>
                    <a:bodyPr/>
                    <a:lstStyle/>
                    <a:p>
                      <a:r>
                        <a:rPr lang="en-US" sz="1800" dirty="0"/>
                        <a:t>40000</a:t>
                      </a:r>
                    </a:p>
                  </a:txBody>
                  <a:tcPr marL="137160" marR="137160" marT="68580" marB="68580"/>
                </a:tc>
                <a:tc>
                  <a:txBody>
                    <a:bodyPr/>
                    <a:lstStyle/>
                    <a:p>
                      <a:r>
                        <a:rPr lang="en-US" sz="1800" dirty="0"/>
                        <a:t>NULL</a:t>
                      </a:r>
                    </a:p>
                  </a:txBody>
                  <a:tcPr marL="137160" marR="137160" marT="68580" marB="68580"/>
                </a:tc>
                <a:extLst>
                  <a:ext uri="{0D108BD9-81ED-4DB2-BD59-A6C34878D82A}">
                    <a16:rowId xmlns="" xmlns:a16="http://schemas.microsoft.com/office/drawing/2014/main" val="10001"/>
                  </a:ext>
                </a:extLst>
              </a:tr>
              <a:tr h="457200">
                <a:tc>
                  <a:txBody>
                    <a:bodyPr/>
                    <a:lstStyle/>
                    <a:p>
                      <a:r>
                        <a:rPr lang="en-US" sz="1800" dirty="0"/>
                        <a:t>SA_MAN</a:t>
                      </a:r>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10000</a:t>
                      </a:r>
                    </a:p>
                  </a:txBody>
                  <a:tcPr marL="137160" marR="137160" marT="68580" marB="68580">
                    <a:lnB w="12700" cap="flat" cmpd="sng" algn="ctr">
                      <a:solidFill>
                        <a:schemeClr val="bg1"/>
                      </a:solidFill>
                      <a:prstDash val="solid"/>
                      <a:round/>
                      <a:headEnd type="none" w="med" len="med"/>
                      <a:tailEnd type="none" w="med" len="med"/>
                    </a:lnB>
                  </a:tcPr>
                </a:tc>
                <a:tc>
                  <a:txBody>
                    <a:bodyPr/>
                    <a:lstStyle/>
                    <a:p>
                      <a:r>
                        <a:rPr lang="en-US" sz="1800" dirty="0"/>
                        <a:t>20080</a:t>
                      </a:r>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NULL</a:t>
                      </a:r>
                    </a:p>
                  </a:txBody>
                  <a:tcPr marL="137160" marR="137160" marT="68580" marB="68580">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457200">
                <a:tc>
                  <a:txBody>
                    <a:bodyPr/>
                    <a:lstStyle/>
                    <a:p>
                      <a:r>
                        <a:rPr lang="en-US" sz="1800" b="0" dirty="0"/>
                        <a:t>IT_PROG</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dirty="0"/>
                        <a:t>4000</a:t>
                      </a:r>
                    </a:p>
                  </a:txBody>
                  <a:tcPr marL="137160" marR="137160" marT="68580" marB="68580">
                    <a:lnT w="12700" cap="flat" cmpd="sng" algn="ctr">
                      <a:solidFill>
                        <a:schemeClr val="bg1"/>
                      </a:solidFill>
                      <a:prstDash val="solid"/>
                      <a:round/>
                      <a:headEnd type="none" w="med" len="med"/>
                      <a:tailEnd type="none" w="med" len="med"/>
                    </a:lnT>
                  </a:tcPr>
                </a:tc>
                <a:tc>
                  <a:txBody>
                    <a:bodyPr/>
                    <a:lstStyle/>
                    <a:p>
                      <a:r>
                        <a:rPr lang="en-US" sz="1800" b="0" dirty="0"/>
                        <a:t>10000</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dirty="0"/>
                        <a:t>NULL</a:t>
                      </a:r>
                    </a:p>
                  </a:txBody>
                  <a:tcPr marL="137160" marR="137160" marT="68580" marB="68580">
                    <a:lnT w="12700" cap="flat" cmpd="sng" algn="ctr">
                      <a:solidFill>
                        <a:schemeClr val="bg1"/>
                      </a:solidFill>
                      <a:prstDash val="solid"/>
                      <a:round/>
                      <a:headEnd type="none" w="med" len="med"/>
                      <a:tailEnd type="none" w="med" len="med"/>
                    </a:lnT>
                  </a:tcPr>
                </a:tc>
                <a:extLst>
                  <a:ext uri="{0D108BD9-81ED-4DB2-BD59-A6C34878D82A}">
                    <a16:rowId xmlns="" xmlns:a16="http://schemas.microsoft.com/office/drawing/2014/main" val="10003"/>
                  </a:ext>
                </a:extLst>
              </a:tr>
            </a:tbl>
          </a:graphicData>
        </a:graphic>
      </p:graphicFrame>
      <p:pic>
        <p:nvPicPr>
          <p:cNvPr id="61" name="Picture 60" descr="SQL Generic Icon.png"/>
          <p:cNvPicPr>
            <a:picLocks noChangeAspect="1"/>
          </p:cNvPicPr>
          <p:nvPr/>
        </p:nvPicPr>
        <p:blipFill>
          <a:blip r:embed="rId4" cstate="print"/>
          <a:stretch>
            <a:fillRect/>
          </a:stretch>
        </p:blipFill>
        <p:spPr>
          <a:xfrm>
            <a:off x="13968810" y="7761696"/>
            <a:ext cx="1690290" cy="1928519"/>
          </a:xfrm>
          <a:prstGeom prst="rect">
            <a:avLst/>
          </a:prstGeom>
        </p:spPr>
      </p:pic>
      <p:grpSp>
        <p:nvGrpSpPr>
          <p:cNvPr id="62" name="Group 61"/>
          <p:cNvGrpSpPr/>
          <p:nvPr/>
        </p:nvGrpSpPr>
        <p:grpSpPr>
          <a:xfrm rot="17945213">
            <a:off x="14275876" y="5781889"/>
            <a:ext cx="1861447" cy="1876747"/>
            <a:chOff x="9326536" y="3281348"/>
            <a:chExt cx="1775785" cy="1790381"/>
          </a:xfrm>
        </p:grpSpPr>
        <p:sp>
          <p:nvSpPr>
            <p:cNvPr id="63" name="Oval 62"/>
            <p:cNvSpPr/>
            <p:nvPr/>
          </p:nvSpPr>
          <p:spPr bwMode="auto">
            <a:xfrm rot="2352567" flipH="1">
              <a:off x="9326536" y="3281348"/>
              <a:ext cx="1775785" cy="1775786"/>
            </a:xfrm>
            <a:prstGeom prst="ellipse">
              <a:avLst/>
            </a:prstGeom>
            <a:gradFill flip="none" rotWithShape="1">
              <a:gsLst>
                <a:gs pos="83000">
                  <a:schemeClr val="bg1"/>
                </a:gs>
                <a:gs pos="100000">
                  <a:srgbClr val="5F87A4"/>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64" name="Oval 63"/>
            <p:cNvSpPr/>
            <p:nvPr/>
          </p:nvSpPr>
          <p:spPr bwMode="auto">
            <a:xfrm rot="2352567" flipH="1">
              <a:off x="9348278" y="3418299"/>
              <a:ext cx="1653431" cy="1653430"/>
            </a:xfrm>
            <a:prstGeom prst="ellipse">
              <a:avLst/>
            </a:prstGeom>
            <a:solidFill>
              <a:schemeClr val="bg1"/>
            </a:solidFill>
            <a:ln w="57150" cap="flat" cmpd="sng" algn="ctr">
              <a:noFill/>
              <a:prstDash val="solid"/>
              <a:round/>
              <a:headEnd type="none" w="sm" len="sm"/>
              <a:tailEnd type="none" w="sm" len="sm"/>
            </a:ln>
            <a:effectLst>
              <a:innerShdw blurRad="457200" dist="190500" dir="18000000">
                <a:schemeClr val="bg1">
                  <a:lumMod val="8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grpSp>
      <p:sp>
        <p:nvSpPr>
          <p:cNvPr id="65" name="Rounded Rectangle 64"/>
          <p:cNvSpPr/>
          <p:nvPr/>
        </p:nvSpPr>
        <p:spPr bwMode="auto">
          <a:xfrm>
            <a:off x="15093664" y="6960181"/>
            <a:ext cx="1897796" cy="404145"/>
          </a:xfrm>
          <a:prstGeom prst="roundRect">
            <a:avLst/>
          </a:prstGeom>
          <a:gradFill flip="none" rotWithShape="1">
            <a:gsLst>
              <a:gs pos="0">
                <a:srgbClr val="8FBFE2">
                  <a:shade val="30000"/>
                  <a:satMod val="115000"/>
                </a:srgbClr>
              </a:gs>
              <a:gs pos="50000">
                <a:srgbClr val="8FBFE2">
                  <a:shade val="67500"/>
                  <a:satMod val="115000"/>
                </a:srgbClr>
              </a:gs>
              <a:gs pos="100000">
                <a:srgbClr val="8FBFE2">
                  <a:shade val="100000"/>
                  <a:satMod val="115000"/>
                </a:srgbClr>
              </a:gs>
            </a:gsLst>
            <a:lin ang="5400000" scaled="1"/>
            <a:tileRect/>
          </a:gradFill>
          <a:ln w="28575" cap="flat" cmpd="sng" algn="ctr">
            <a:no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6" name="TextBox 65"/>
          <p:cNvSpPr txBox="1"/>
          <p:nvPr/>
        </p:nvSpPr>
        <p:spPr>
          <a:xfrm>
            <a:off x="16089624" y="7013970"/>
            <a:ext cx="798025"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DBA</a:t>
            </a:r>
          </a:p>
        </p:txBody>
      </p:sp>
      <p:pic>
        <p:nvPicPr>
          <p:cNvPr id="67" name="Picture 7" descr="D:\OU Graphics_2016\06June\Daniel_Graphic Icon Creation\Icons\Jay-with-Laptop.png"/>
          <p:cNvPicPr>
            <a:picLocks noChangeAspect="1" noChangeArrowheads="1"/>
          </p:cNvPicPr>
          <p:nvPr/>
        </p:nvPicPr>
        <p:blipFill>
          <a:blip r:embed="rId5" cstate="print"/>
          <a:srcRect/>
          <a:stretch>
            <a:fillRect/>
          </a:stretch>
        </p:blipFill>
        <p:spPr bwMode="auto">
          <a:xfrm>
            <a:off x="14627263" y="6127284"/>
            <a:ext cx="1258576" cy="1352851"/>
          </a:xfrm>
          <a:prstGeom prst="rect">
            <a:avLst/>
          </a:prstGeom>
          <a:noFill/>
        </p:spPr>
      </p:pic>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489620" flipH="1">
            <a:off x="16413738" y="5410840"/>
            <a:ext cx="1215447" cy="775302"/>
          </a:xfrm>
          <a:prstGeom prst="rect">
            <a:avLst/>
          </a:prstGeom>
        </p:spPr>
      </p:pic>
      <p:sp>
        <p:nvSpPr>
          <p:cNvPr id="69" name="TextBox 68"/>
          <p:cNvSpPr txBox="1"/>
          <p:nvPr/>
        </p:nvSpPr>
        <p:spPr>
          <a:xfrm>
            <a:off x="16870962" y="8013815"/>
            <a:ext cx="10287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FF0000"/>
                </a:solidFill>
                <a:latin typeface="+mj-lt"/>
                <a:cs typeface="Oracle Sans" panose="020B0503020204020204" pitchFamily="34" charset="0"/>
              </a:rPr>
              <a:t>Runs</a:t>
            </a:r>
          </a:p>
          <a:p>
            <a:r>
              <a:rPr lang="en-US" sz="2400" dirty="0">
                <a:solidFill>
                  <a:srgbClr val="FF0000"/>
                </a:solidFill>
                <a:latin typeface="+mj-lt"/>
                <a:cs typeface="Oracle Sans" panose="020B0503020204020204" pitchFamily="34" charset="0"/>
              </a:rPr>
              <a:t>DDL</a:t>
            </a:r>
          </a:p>
        </p:txBody>
      </p:sp>
      <p:pic>
        <p:nvPicPr>
          <p:cNvPr id="70" name="Picture 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6450121" flipH="1">
            <a:off x="12758942" y="2283747"/>
            <a:ext cx="1215447" cy="775302"/>
          </a:xfrm>
          <a:prstGeom prst="rect">
            <a:avLst/>
          </a:prstGeom>
        </p:spPr>
      </p:pic>
      <p:grpSp>
        <p:nvGrpSpPr>
          <p:cNvPr id="71" name="Group 70"/>
          <p:cNvGrpSpPr/>
          <p:nvPr/>
        </p:nvGrpSpPr>
        <p:grpSpPr>
          <a:xfrm>
            <a:off x="0" y="5519412"/>
            <a:ext cx="6584882" cy="2874651"/>
            <a:chOff x="-1588" y="3721867"/>
            <a:chExt cx="4389921" cy="1916434"/>
          </a:xfrm>
        </p:grpSpPr>
        <p:sp>
          <p:nvSpPr>
            <p:cNvPr id="72" name="Rectangle 2"/>
            <p:cNvSpPr>
              <a:spLocks noChangeArrowheads="1"/>
            </p:cNvSpPr>
            <p:nvPr/>
          </p:nvSpPr>
          <p:spPr bwMode="auto">
            <a:xfrm>
              <a:off x="1715036" y="3721867"/>
              <a:ext cx="2673297" cy="1916434"/>
            </a:xfrm>
            <a:prstGeom prst="rect">
              <a:avLst/>
            </a:prstGeom>
            <a:solidFill>
              <a:schemeClr val="accent3">
                <a:lumMod val="40000"/>
                <a:lumOff val="60000"/>
              </a:schemeClr>
            </a:soli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sp>
          <p:nvSpPr>
            <p:cNvPr id="73" name="Rectangle 5"/>
            <p:cNvSpPr>
              <a:spLocks noChangeArrowheads="1"/>
            </p:cNvSpPr>
            <p:nvPr/>
          </p:nvSpPr>
          <p:spPr bwMode="auto">
            <a:xfrm flipH="1">
              <a:off x="-1588" y="3721867"/>
              <a:ext cx="1802317" cy="1916434"/>
            </a:xfrm>
            <a:prstGeom prst="rect">
              <a:avLst/>
            </a:prstGeom>
            <a:gradFill rotWithShape="1">
              <a:gsLst>
                <a:gs pos="0">
                  <a:schemeClr val="accent3">
                    <a:lumMod val="40000"/>
                    <a:lumOff val="60000"/>
                  </a:schemeClr>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799874" y="3873959"/>
              <a:ext cx="2433875" cy="1624302"/>
            </a:xfrm>
            <a:prstGeom prst="rect">
              <a:avLst/>
            </a:prstGeom>
            <a:noFill/>
            <a:ln w="28575">
              <a:solidFill>
                <a:schemeClr val="bg1"/>
              </a:solidFill>
              <a:miter lim="800000"/>
              <a:headEnd/>
              <a:tailEnd/>
            </a:ln>
          </p:spPr>
        </p:pic>
      </p:grpSp>
      <p:sp>
        <p:nvSpPr>
          <p:cNvPr id="75" name="Rounded Rectangle 74"/>
          <p:cNvSpPr/>
          <p:nvPr/>
        </p:nvSpPr>
        <p:spPr bwMode="auto">
          <a:xfrm>
            <a:off x="1143001" y="6665684"/>
            <a:ext cx="1159094" cy="582110"/>
          </a:xfrm>
          <a:prstGeom prst="roundRect">
            <a:avLst/>
          </a:prstGeom>
          <a:solidFill>
            <a:srgbClr val="C9DAEE"/>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Bob</a:t>
            </a:r>
          </a:p>
        </p:txBody>
      </p:sp>
      <p:grpSp>
        <p:nvGrpSpPr>
          <p:cNvPr id="76" name="Group 75"/>
          <p:cNvGrpSpPr/>
          <p:nvPr/>
        </p:nvGrpSpPr>
        <p:grpSpPr>
          <a:xfrm flipH="1">
            <a:off x="1485898" y="2883013"/>
            <a:ext cx="4108319" cy="3349815"/>
            <a:chOff x="1744416" y="1875521"/>
            <a:chExt cx="2738879" cy="2233210"/>
          </a:xfrm>
        </p:grpSpPr>
        <p:sp>
          <p:nvSpPr>
            <p:cNvPr id="77" name="Rounded Rectangle 76"/>
            <p:cNvSpPr/>
            <p:nvPr/>
          </p:nvSpPr>
          <p:spPr bwMode="auto">
            <a:xfrm>
              <a:off x="1744416" y="1875521"/>
              <a:ext cx="2738879" cy="1134313"/>
            </a:xfrm>
            <a:prstGeom prst="roundRect">
              <a:avLst>
                <a:gd name="adj" fmla="val 20019"/>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8" name="Oval 77"/>
            <p:cNvSpPr/>
            <p:nvPr/>
          </p:nvSpPr>
          <p:spPr bwMode="auto">
            <a:xfrm>
              <a:off x="26214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9" name="Oval 78"/>
            <p:cNvSpPr/>
            <p:nvPr/>
          </p:nvSpPr>
          <p:spPr bwMode="auto">
            <a:xfrm>
              <a:off x="27117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0" name="Oval 79"/>
            <p:cNvSpPr/>
            <p:nvPr/>
          </p:nvSpPr>
          <p:spPr bwMode="auto">
            <a:xfrm>
              <a:off x="26910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1" name="Oval 80"/>
            <p:cNvSpPr/>
            <p:nvPr/>
          </p:nvSpPr>
          <p:spPr bwMode="auto">
            <a:xfrm>
              <a:off x="25577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82" name="TextBox 81"/>
          <p:cNvSpPr txBox="1"/>
          <p:nvPr/>
        </p:nvSpPr>
        <p:spPr>
          <a:xfrm>
            <a:off x="1458078" y="3016608"/>
            <a:ext cx="4114800" cy="143116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100" dirty="0">
                <a:latin typeface="Oracle Sans" panose="020B0503020204020204" pitchFamily="34" charset="0"/>
                <a:cs typeface="Oracle Sans" panose="020B0503020204020204" pitchFamily="34" charset="0"/>
              </a:rPr>
              <a:t>The JOBS table looks fine except it does not contain a column for JOB_TITLE. What should I do now?</a:t>
            </a:r>
          </a:p>
        </p:txBody>
      </p:sp>
      <p:pic>
        <p:nvPicPr>
          <p:cNvPr id="83" name="Pictur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129954">
            <a:off x="5907907" y="4822281"/>
            <a:ext cx="1677855" cy="1070259"/>
          </a:xfrm>
          <a:prstGeom prst="rect">
            <a:avLst/>
          </a:prstGeom>
        </p:spPr>
      </p:pic>
    </p:spTree>
    <p:custDataLst>
      <p:tags r:id="rId1"/>
    </p:custDataLst>
    <p:extLst>
      <p:ext uri="{BB962C8B-B14F-4D97-AF65-F5344CB8AC3E}">
        <p14:creationId xmlns:p14="http://schemas.microsoft.com/office/powerpoint/2010/main" val="1632767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1" y="390972"/>
            <a:ext cx="16421100" cy="144016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800" dirty="0">
                <a:latin typeface="+mj-lt"/>
                <a:ea typeface="+mj-ea"/>
                <a:cs typeface="Oracle Sans" panose="020B0503020204020204" pitchFamily="34" charset="0"/>
              </a:rPr>
              <a:t>Showing How a Table Was Created with the </a:t>
            </a:r>
            <a:r>
              <a:rPr lang="en-US" sz="4800" dirty="0">
                <a:latin typeface="Courier New" panose="02070309020205020404" pitchFamily="49" charset="0"/>
                <a:cs typeface="Oracle Sans" panose="020B0503020204020204" pitchFamily="34" charset="0"/>
              </a:rPr>
              <a:t>SHOW CREATE TABLE</a:t>
            </a:r>
            <a:r>
              <a:rPr lang="en-US" sz="4800" dirty="0">
                <a:latin typeface="Oracle Sans" panose="020B0503020204020204" pitchFamily="34" charset="0"/>
                <a:cs typeface="Oracle Sans" panose="020B0503020204020204" pitchFamily="34" charset="0"/>
              </a:rPr>
              <a:t> </a:t>
            </a:r>
            <a:r>
              <a:rPr lang="en-US" sz="4800" dirty="0">
                <a:latin typeface="+mj-lt"/>
                <a:ea typeface="+mj-ea"/>
                <a:cs typeface="Oracle Sans" panose="020B0503020204020204" pitchFamily="34" charset="0"/>
              </a:rPr>
              <a:t>Statement</a:t>
            </a:r>
          </a:p>
        </p:txBody>
      </p:sp>
      <p:sp>
        <p:nvSpPr>
          <p:cNvPr id="4" name="Content Placeholder 2"/>
          <p:cNvSpPr txBox="1">
            <a:spLocks/>
          </p:cNvSpPr>
          <p:nvPr/>
        </p:nvSpPr>
        <p:spPr bwMode="gray">
          <a:xfrm>
            <a:off x="933450" y="2967491"/>
            <a:ext cx="5618262"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SHOW CREATE TABLE employees6;</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7736" y="2967491"/>
            <a:ext cx="7587582" cy="6115365"/>
          </a:xfrm>
          <a:prstGeom prst="rect">
            <a:avLst/>
          </a:prstGeom>
        </p:spPr>
      </p:pic>
      <p:sp>
        <p:nvSpPr>
          <p:cNvPr id="8" name="Content Placeholder 2">
            <a:extLst>
              <a:ext uri="{FF2B5EF4-FFF2-40B4-BE49-F238E27FC236}">
                <a16:creationId xmlns="" xmlns:a16="http://schemas.microsoft.com/office/drawing/2014/main" id="{0A4ABD20-8EB5-4CDE-82EF-B526591A35D0}"/>
              </a:ext>
            </a:extLst>
          </p:cNvPr>
          <p:cNvSpPr>
            <a:spLocks noGrp="1"/>
          </p:cNvSpPr>
          <p:nvPr>
            <p:ph idx="1"/>
          </p:nvPr>
        </p:nvSpPr>
        <p:spPr>
          <a:xfrm>
            <a:off x="933450" y="227330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View the statement that can be used to create the table. For example:</a:t>
            </a:r>
          </a:p>
        </p:txBody>
      </p:sp>
    </p:spTree>
    <p:custDataLst>
      <p:tags r:id="rId1"/>
    </p:custDataLst>
    <p:extLst>
      <p:ext uri="{BB962C8B-B14F-4D97-AF65-F5344CB8AC3E}">
        <p14:creationId xmlns:p14="http://schemas.microsoft.com/office/powerpoint/2010/main" val="2338124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5">
            <a:extLst>
              <a:ext uri="{FF2B5EF4-FFF2-40B4-BE49-F238E27FC236}">
                <a16:creationId xmlns="" xmlns:a16="http://schemas.microsoft.com/office/drawing/2014/main" id="{2D83FCDA-7C9E-4955-A69D-1913D79327A2}"/>
              </a:ext>
            </a:extLst>
          </p:cNvPr>
          <p:cNvSpPr>
            <a:spLocks noGrp="1" noChangeArrowheads="1"/>
          </p:cNvSpPr>
          <p:nvPr>
            <p:ph idx="1"/>
          </p:nvPr>
        </p:nvSpPr>
        <p:spPr>
          <a:xfrm>
            <a:off x="933450" y="2273300"/>
            <a:ext cx="16421100" cy="48785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a:buClr>
                <a:schemeClr val="tx1">
                  <a:lumMod val="50000"/>
                  <a:lumOff val="50000"/>
                </a:schemeClr>
              </a:buClr>
            </a:pPr>
            <a:r>
              <a:rPr lang="en-US" altLang="en-US" b="1" dirty="0">
                <a:solidFill>
                  <a:schemeClr val="tx1">
                    <a:lumMod val="50000"/>
                    <a:lumOff val="50000"/>
                  </a:schemeClr>
                </a:solidFill>
                <a:latin typeface="Courier New" pitchFamily="49" charset="0"/>
                <a:cs typeface="Oracle Sans" panose="020B0503020204020204" pitchFamily="34" charset="0"/>
              </a:rPr>
              <a:t>CREATE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b="1" dirty="0">
                <a:solidFill>
                  <a:schemeClr val="tx1">
                    <a:lumMod val="50000"/>
                    <a:lumOff val="50000"/>
                  </a:schemeClr>
                </a:solidFill>
                <a:latin typeface="Courier New" pitchFamily="49" charset="0"/>
                <a:cs typeface="Oracle Sans" panose="020B0503020204020204" pitchFamily="34" charset="0"/>
              </a:rPr>
              <a:t>TABLE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Indexes, keys, and constraints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Column options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a:t>
            </a:r>
            <a:r>
              <a:rPr lang="en-US" altLang="en-US" dirty="0" err="1">
                <a:solidFill>
                  <a:schemeClr val="tx1">
                    <a:lumMod val="50000"/>
                    <a:lumOff val="50000"/>
                  </a:schemeClr>
                </a:solidFill>
                <a:latin typeface="Oracle Sans" panose="020B0503020204020204" pitchFamily="34" charset="0"/>
                <a:cs typeface="Oracle Sans" panose="020B0503020204020204" pitchFamily="34" charset="0"/>
              </a:rPr>
              <a:t>subquery</a:t>
            </a:r>
            <a:endParaRPr lang="en-US" altLang="en-US" dirty="0">
              <a:solidFill>
                <a:schemeClr val="tx1">
                  <a:lumMod val="50000"/>
                  <a:lumOff val="50000"/>
                </a:schemeClr>
              </a:solidFill>
              <a:latin typeface="Oracle Sans" panose="020B0503020204020204" pitchFamily="34" charset="0"/>
              <a:cs typeface="Oracle Sans" panose="020B0503020204020204" pitchFamily="34" charset="0"/>
            </a:endParaRP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r>
              <a:rPr lang="en-US" altLang="en-US" dirty="0">
                <a:latin typeface="Courier New" pitchFamily="49" charset="0"/>
                <a:cs typeface="Oracle Sans" panose="020B0503020204020204" pitchFamily="34" charset="0"/>
              </a:rPr>
              <a:t>DROP</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48348188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rot="16200000" flipV="1">
            <a:off x="14499431" y="5021348"/>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7" name="Oval 16"/>
          <p:cNvSpPr>
            <a:spLocks/>
          </p:cNvSpPr>
          <p:nvPr/>
        </p:nvSpPr>
        <p:spPr bwMode="auto">
          <a:xfrm>
            <a:off x="14219746" y="6499397"/>
            <a:ext cx="2873204" cy="2873204"/>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1138"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Dropping a Table</a:t>
            </a:r>
          </a:p>
        </p:txBody>
      </p:sp>
      <p:sp>
        <p:nvSpPr>
          <p:cNvPr id="6" name="Content Placeholder 2"/>
          <p:cNvSpPr txBox="1">
            <a:spLocks/>
          </p:cNvSpPr>
          <p:nvPr/>
        </p:nvSpPr>
        <p:spPr bwMode="gray">
          <a:xfrm>
            <a:off x="2628900" y="3415308"/>
            <a:ext cx="9997806"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rgbClr val="000000"/>
                </a:solidFill>
                <a:latin typeface="Courier New" panose="02070309020205020404" pitchFamily="49" charset="0"/>
                <a:cs typeface="Oracle Sans" panose="020B0503020204020204" pitchFamily="34" charset="0"/>
              </a:rPr>
              <a:t>DROP TABLE [IF EXISTS] </a:t>
            </a:r>
            <a:r>
              <a:rPr lang="en-US" altLang="en-US" sz="2400" b="1" i="1" dirty="0" err="1">
                <a:solidFill>
                  <a:srgbClr val="000000"/>
                </a:solidFill>
                <a:latin typeface="Courier New" panose="02070309020205020404" pitchFamily="49" charset="0"/>
                <a:cs typeface="Oracle Sans" panose="020B0503020204020204" pitchFamily="34" charset="0"/>
              </a:rPr>
              <a:t>table_name</a:t>
            </a:r>
            <a:r>
              <a:rPr lang="en-US" altLang="en-US" sz="2400" b="1" i="1" dirty="0">
                <a:solidFill>
                  <a:srgbClr val="000000"/>
                </a:solidFill>
                <a:latin typeface="Courier New" panose="02070309020205020404" pitchFamily="49" charset="0"/>
                <a:cs typeface="Oracle Sans" panose="020B0503020204020204" pitchFamily="34" charset="0"/>
              </a:rPr>
              <a:t> </a:t>
            </a:r>
            <a:r>
              <a:rPr lang="en-US" altLang="en-US" sz="2400" b="1" dirty="0">
                <a:solidFill>
                  <a:srgbClr val="000000"/>
                </a:solidFill>
                <a:latin typeface="Courier New" panose="02070309020205020404" pitchFamily="49" charset="0"/>
                <a:cs typeface="Oracle Sans" panose="020B0503020204020204" pitchFamily="34" charset="0"/>
              </a:rPr>
              <a:t>[,</a:t>
            </a:r>
            <a:r>
              <a:rPr lang="en-US" altLang="en-US" sz="2400" b="1" i="1" dirty="0">
                <a:solidFill>
                  <a:srgbClr val="000000"/>
                </a:solidFill>
                <a:latin typeface="Courier New" panose="02070309020205020404" pitchFamily="49" charset="0"/>
                <a:cs typeface="Oracle Sans" panose="020B0503020204020204" pitchFamily="34" charset="0"/>
              </a:rPr>
              <a:t> </a:t>
            </a:r>
            <a:r>
              <a:rPr lang="en-US" altLang="en-US" sz="2400" b="1" i="1" dirty="0" err="1">
                <a:solidFill>
                  <a:srgbClr val="000000"/>
                </a:solidFill>
                <a:latin typeface="Courier New" panose="02070309020205020404" pitchFamily="49" charset="0"/>
                <a:cs typeface="Oracle Sans" panose="020B0503020204020204" pitchFamily="34" charset="0"/>
              </a:rPr>
              <a:t>table_name</a:t>
            </a:r>
            <a:r>
              <a:rPr lang="en-US" altLang="en-US" sz="2400" b="1" dirty="0">
                <a:solidFill>
                  <a:srgbClr val="000000"/>
                </a:solidFill>
                <a:latin typeface="Courier New" panose="02070309020205020404" pitchFamily="49" charset="0"/>
                <a:cs typeface="Oracle Sans" panose="020B0503020204020204" pitchFamily="34" charset="0"/>
              </a:rPr>
              <a:t>] ...;</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0337" y="7003877"/>
            <a:ext cx="1832021" cy="1864242"/>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96776" y="7319186"/>
            <a:ext cx="1233624" cy="1233624"/>
          </a:xfrm>
          <a:prstGeom prst="rect">
            <a:avLst/>
          </a:prstGeom>
        </p:spPr>
      </p:pic>
      <p:sp>
        <p:nvSpPr>
          <p:cNvPr id="9" name="Content Placeholder 2"/>
          <p:cNvSpPr txBox="1">
            <a:spLocks/>
          </p:cNvSpPr>
          <p:nvPr/>
        </p:nvSpPr>
        <p:spPr bwMode="gray">
          <a:xfrm>
            <a:off x="2628900" y="6882378"/>
            <a:ext cx="9997806"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rgbClr val="000000"/>
                </a:solidFill>
                <a:latin typeface="Courier New" panose="02070309020205020404" pitchFamily="49" charset="0"/>
                <a:cs typeface="Oracle Sans" panose="020B0503020204020204" pitchFamily="34" charset="0"/>
              </a:rPr>
              <a:t>DROP TABLE IF EXISTS dept80;</a:t>
            </a:r>
          </a:p>
        </p:txBody>
      </p:sp>
      <p:sp>
        <p:nvSpPr>
          <p:cNvPr id="10" name="Rectangle 6"/>
          <p:cNvSpPr txBox="1">
            <a:spLocks noChangeArrowheads="1"/>
          </p:cNvSpPr>
          <p:nvPr/>
        </p:nvSpPr>
        <p:spPr bwMode="gray">
          <a:xfrm>
            <a:off x="933450" y="5092594"/>
            <a:ext cx="16416824" cy="1574780"/>
          </a:xfrm>
          <a:prstGeom prst="rect">
            <a:avLst/>
          </a:prstGeom>
          <a:noFill/>
          <a:ln w="9525">
            <a:noFill/>
            <a:miter lim="800000"/>
            <a:headEnd/>
            <a:tailEnd/>
          </a:ln>
        </p:spPr>
        <p:txBody>
          <a:bodyPr vert="horz" wrap="square" lIns="25395" tIns="25395" rIns="25395" bIns="25395" numCol="1" anchor="t" anchorCtr="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kern="0" dirty="0">
                <a:latin typeface="Oracle Sans" panose="020B0503020204020204" pitchFamily="34" charset="0"/>
                <a:cs typeface="Oracle Sans" panose="020B0503020204020204" pitchFamily="34" charset="0"/>
              </a:rPr>
              <a:t>The optional </a:t>
            </a:r>
            <a:r>
              <a:rPr lang="en-US" altLang="en-US" sz="3300" kern="0" dirty="0">
                <a:latin typeface="Courier New" panose="02070309020205020404" pitchFamily="49" charset="0"/>
                <a:cs typeface="Oracle Sans" panose="020B0503020204020204" pitchFamily="34" charset="0"/>
              </a:rPr>
              <a:t>IF EXISTS </a:t>
            </a:r>
            <a:r>
              <a:rPr lang="en-US" altLang="en-US" sz="3300" kern="0" dirty="0">
                <a:latin typeface="Oracle Sans" panose="020B0503020204020204" pitchFamily="34" charset="0"/>
                <a:cs typeface="Oracle Sans" panose="020B0503020204020204" pitchFamily="34" charset="0"/>
              </a:rPr>
              <a:t>clause prevents an error from occurring if the table does not exist. If it is omitted, dropping a table that does not exist generates an error.</a:t>
            </a:r>
          </a:p>
          <a:p>
            <a:r>
              <a:rPr lang="en-US" altLang="en-US" sz="3300" kern="0" dirty="0">
                <a:latin typeface="Oracle Sans" panose="020B0503020204020204" pitchFamily="34" charset="0"/>
                <a:cs typeface="Oracle Sans" panose="020B0503020204020204" pitchFamily="34" charset="0"/>
              </a:rPr>
              <a:t>Example:</a:t>
            </a:r>
          </a:p>
        </p:txBody>
      </p:sp>
      <p:sp>
        <p:nvSpPr>
          <p:cNvPr id="13" name="Rectangle 6">
            <a:extLst>
              <a:ext uri="{FF2B5EF4-FFF2-40B4-BE49-F238E27FC236}">
                <a16:creationId xmlns="" xmlns:a16="http://schemas.microsoft.com/office/drawing/2014/main" id="{D225E5B7-92D5-4F79-9FBC-A7CDB0BDE342}"/>
              </a:ext>
            </a:extLst>
          </p:cNvPr>
          <p:cNvSpPr>
            <a:spLocks noGrp="1" noChangeArrowheads="1"/>
          </p:cNvSpPr>
          <p:nvPr>
            <p:ph idx="1"/>
          </p:nvPr>
        </p:nvSpPr>
        <p:spPr>
          <a:xfrm>
            <a:off x="933450" y="2273301"/>
            <a:ext cx="16421100" cy="11252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Oracle Sans" panose="020B0503020204020204" pitchFamily="34" charset="0"/>
              </a:rPr>
              <a:t>DROP TABLE </a:t>
            </a:r>
            <a:r>
              <a:rPr lang="en-US" altLang="en-US" dirty="0">
                <a:latin typeface="Oracle Sans" panose="020B0503020204020204" pitchFamily="34" charset="0"/>
                <a:cs typeface="Oracle Sans" panose="020B0503020204020204" pitchFamily="34" charset="0"/>
              </a:rPr>
              <a:t>removes the table definition and all its data entirely.</a:t>
            </a:r>
          </a:p>
          <a:p>
            <a:r>
              <a:rPr lang="en-US" altLang="en-US" dirty="0">
                <a:latin typeface="Oracle Sans" panose="020B0503020204020204" pitchFamily="34" charset="0"/>
                <a:cs typeface="Oracle Sans" panose="020B0503020204020204" pitchFamily="34" charset="0"/>
              </a:rPr>
              <a:t>Syntax:</a:t>
            </a:r>
          </a:p>
        </p:txBody>
      </p:sp>
    </p:spTree>
    <p:custDataLst>
      <p:tags r:id="rId1"/>
    </p:custDataLst>
    <p:extLst>
      <p:ext uri="{BB962C8B-B14F-4D97-AF65-F5344CB8AC3E}">
        <p14:creationId xmlns:p14="http://schemas.microsoft.com/office/powerpoint/2010/main" val="2536199711"/>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Summary</a:t>
            </a:r>
          </a:p>
        </p:txBody>
      </p:sp>
      <p:sp>
        <p:nvSpPr>
          <p:cNvPr id="9523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In this lesson, you should have learned how to use the </a:t>
            </a:r>
            <a:r>
              <a:rPr lang="en-US" altLang="en-US" dirty="0">
                <a:latin typeface="Courier New" pitchFamily="49" charset="0"/>
                <a:cs typeface="Oracle Sans" panose="020B0503020204020204" pitchFamily="34" charset="0"/>
              </a:rPr>
              <a:t>CREATE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and </a:t>
            </a:r>
            <a:r>
              <a:rPr lang="en-US" altLang="en-US" dirty="0">
                <a:latin typeface="Courier New" pitchFamily="49" charset="0"/>
                <a:cs typeface="Courier New" pitchFamily="49" charset="0"/>
              </a:rPr>
              <a:t>DROP</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statement to create a table, modify a table and columns, and include constraints.</a:t>
            </a:r>
          </a:p>
          <a:p>
            <a:pPr lvl="1" eaLnBrk="1" hangingPunct="1"/>
            <a:r>
              <a:rPr lang="en-US" altLang="en-US" dirty="0">
                <a:latin typeface="Oracle Sans" panose="020B0503020204020204" pitchFamily="34" charset="0"/>
                <a:cs typeface="Oracle Sans" panose="020B0503020204020204" pitchFamily="34" charset="0"/>
              </a:rPr>
              <a:t>Categorize the main database objects</a:t>
            </a:r>
          </a:p>
          <a:p>
            <a:pPr lvl="1" eaLnBrk="1" hangingPunct="1"/>
            <a:r>
              <a:rPr lang="en-US" altLang="en-US" dirty="0">
                <a:latin typeface="Oracle Sans" panose="020B0503020204020204" pitchFamily="34" charset="0"/>
                <a:cs typeface="Oracle Sans" panose="020B0503020204020204" pitchFamily="34" charset="0"/>
              </a:rPr>
              <a:t>Review the table structure</a:t>
            </a:r>
          </a:p>
          <a:p>
            <a:pPr lvl="1" eaLnBrk="1" hangingPunct="1"/>
            <a:r>
              <a:rPr lang="en-US" altLang="en-US" dirty="0">
                <a:latin typeface="Oracle Sans" panose="020B0503020204020204" pitchFamily="34" charset="0"/>
                <a:cs typeface="Oracle Sans" panose="020B0503020204020204" pitchFamily="34" charset="0"/>
              </a:rPr>
              <a:t>List the data types that are available for columns</a:t>
            </a:r>
          </a:p>
          <a:p>
            <a:pPr lvl="1" eaLnBrk="1" hangingPunct="1"/>
            <a:r>
              <a:rPr lang="en-US" altLang="en-US" dirty="0">
                <a:latin typeface="Oracle Sans" panose="020B0503020204020204" pitchFamily="34" charset="0"/>
                <a:cs typeface="Oracle Sans" panose="020B0503020204020204" pitchFamily="34" charset="0"/>
              </a:rPr>
              <a:t>Create a simple table</a:t>
            </a:r>
          </a:p>
          <a:p>
            <a:pPr lvl="1" eaLnBrk="1" hangingPunct="1"/>
            <a:r>
              <a:rPr lang="en-US" altLang="en-US" dirty="0">
                <a:latin typeface="Oracle Sans" panose="020B0503020204020204" pitchFamily="34" charset="0"/>
                <a:cs typeface="Oracle Sans" panose="020B0503020204020204" pitchFamily="34" charset="0"/>
              </a:rPr>
              <a:t>Explain how constraints are created at the time of table creation</a:t>
            </a:r>
          </a:p>
        </p:txBody>
      </p:sp>
    </p:spTree>
    <p:custDataLst>
      <p:tags r:id="rId1"/>
    </p:custDataLst>
    <p:extLst>
      <p:ext uri="{BB962C8B-B14F-4D97-AF65-F5344CB8AC3E}">
        <p14:creationId xmlns:p14="http://schemas.microsoft.com/office/powerpoint/2010/main" val="188665461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a:latin typeface="+mj-lt"/>
                <a:cs typeface="Oracle Sans" panose="020B0503020204020204" pitchFamily="34" charset="0"/>
              </a:rPr>
              <a:t>Practice </a:t>
            </a:r>
            <a:r>
              <a:rPr lang="en-US" altLang="en-US" smtClean="0">
                <a:latin typeface="+mj-lt"/>
                <a:cs typeface="Oracle Sans" panose="020B0503020204020204" pitchFamily="34" charset="0"/>
              </a:rPr>
              <a:t>11b: </a:t>
            </a:r>
            <a:r>
              <a:rPr lang="en-US" altLang="en-US" dirty="0">
                <a:latin typeface="+mj-lt"/>
                <a:cs typeface="Oracle Sans" panose="020B0503020204020204" pitchFamily="34" charset="0"/>
              </a:rPr>
              <a:t>Overview</a:t>
            </a:r>
          </a:p>
        </p:txBody>
      </p:sp>
      <p:sp>
        <p:nvSpPr>
          <p:cNvPr id="7" name="Rectangle 6"/>
          <p:cNvSpPr/>
          <p:nvPr/>
        </p:nvSpPr>
        <p:spPr bwMode="auto">
          <a:xfrm rot="16200000" flipV="1">
            <a:off x="14499431" y="4772026"/>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
        <p:nvSpPr>
          <p:cNvPr id="12" name="Rectangle 5">
            <a:extLst>
              <a:ext uri="{FF2B5EF4-FFF2-40B4-BE49-F238E27FC236}">
                <a16:creationId xmlns="" xmlns:a16="http://schemas.microsoft.com/office/drawing/2014/main" id="{1C970E3C-437C-45B6-8D54-F92A4905669E}"/>
              </a:ext>
            </a:extLst>
          </p:cNvPr>
          <p:cNvSpPr>
            <a:spLocks noGrp="1" noChangeArrowheads="1"/>
          </p:cNvSpPr>
          <p:nvPr>
            <p:ph idx="1"/>
          </p:nvPr>
        </p:nvSpPr>
        <p:spPr>
          <a:xfrm>
            <a:off x="933450" y="2273300"/>
            <a:ext cx="16421100" cy="435971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This practice covers the following topics:</a:t>
            </a:r>
          </a:p>
          <a:p>
            <a:pPr lvl="1" eaLnBrk="1" hangingPunct="1"/>
            <a:r>
              <a:rPr lang="en-US" altLang="en-US" dirty="0">
                <a:latin typeface="Oracle Sans" panose="020B0503020204020204" pitchFamily="34" charset="0"/>
                <a:cs typeface="Oracle Sans" panose="020B0503020204020204" pitchFamily="34" charset="0"/>
              </a:rPr>
              <a:t>Creating new tables</a:t>
            </a:r>
          </a:p>
          <a:p>
            <a:pPr lvl="1" eaLnBrk="1" hangingPunct="1"/>
            <a:r>
              <a:rPr lang="en-US" altLang="en-US" dirty="0">
                <a:latin typeface="Oracle Sans" panose="020B0503020204020204" pitchFamily="34" charset="0"/>
                <a:cs typeface="Oracle Sans" panose="020B0503020204020204" pitchFamily="34" charset="0"/>
              </a:rPr>
              <a:t>Creating a new table by using the </a:t>
            </a:r>
            <a:r>
              <a:rPr lang="en-US" altLang="en-US" dirty="0">
                <a:latin typeface="Courier New" pitchFamily="49" charset="0"/>
                <a:cs typeface="Courier New" pitchFamily="49" charset="0"/>
              </a:rPr>
              <a:t>CREATE TABLE AS </a:t>
            </a:r>
            <a:r>
              <a:rPr lang="en-US" altLang="en-US" dirty="0">
                <a:latin typeface="Oracle Sans" panose="020B0503020204020204" pitchFamily="34" charset="0"/>
                <a:cs typeface="Oracle Sans" panose="020B0503020204020204" pitchFamily="34" charset="0"/>
              </a:rPr>
              <a:t>syntax</a:t>
            </a:r>
          </a:p>
          <a:p>
            <a:pPr lvl="1" eaLnBrk="1" hangingPunct="1"/>
            <a:r>
              <a:rPr lang="en-US" altLang="en-US" dirty="0">
                <a:latin typeface="Oracle Sans" panose="020B0503020204020204" pitchFamily="34" charset="0"/>
                <a:cs typeface="Oracle Sans" panose="020B0503020204020204" pitchFamily="34" charset="0"/>
              </a:rPr>
              <a:t>Verifying that tables exist</a:t>
            </a:r>
          </a:p>
          <a:p>
            <a:pPr lvl="1" eaLnBrk="1" hangingPunct="1"/>
            <a:r>
              <a:rPr lang="en-US" altLang="en-US" dirty="0">
                <a:latin typeface="Oracle Sans" panose="020B0503020204020204" pitchFamily="34" charset="0"/>
                <a:cs typeface="Oracle Sans" panose="020B0503020204020204" pitchFamily="34" charset="0"/>
              </a:rPr>
              <a:t>Altering tables</a:t>
            </a:r>
          </a:p>
          <a:p>
            <a:pPr lvl="1" eaLnBrk="1" hangingPunct="1"/>
            <a:r>
              <a:rPr lang="en-US" altLang="en-US" dirty="0">
                <a:latin typeface="Oracle Sans" panose="020B0503020204020204" pitchFamily="34" charset="0"/>
                <a:cs typeface="Oracle Sans" panose="020B0503020204020204" pitchFamily="34" charset="0"/>
              </a:rPr>
              <a:t>Adding columns</a:t>
            </a:r>
          </a:p>
          <a:p>
            <a:pPr lvl="1" eaLnBrk="1" hangingPunct="1"/>
            <a:r>
              <a:rPr lang="en-US" altLang="en-US" dirty="0">
                <a:latin typeface="Oracle Sans" panose="020B0503020204020204" pitchFamily="34" charset="0"/>
                <a:cs typeface="Oracle Sans" panose="020B0503020204020204" pitchFamily="34" charset="0"/>
              </a:rPr>
              <a:t>Dropping columns</a:t>
            </a:r>
          </a:p>
          <a:p>
            <a:pPr lvl="1" eaLnBrk="1" hangingPunct="1"/>
            <a:r>
              <a:rPr lang="en-US" altLang="en-US" dirty="0">
                <a:latin typeface="Oracle Sans" panose="020B0503020204020204" pitchFamily="34" charset="0"/>
                <a:cs typeface="Oracle Sans" panose="020B0503020204020204" pitchFamily="34" charset="0"/>
              </a:rPr>
              <a:t>Dropping tables</a:t>
            </a:r>
          </a:p>
        </p:txBody>
      </p:sp>
    </p:spTree>
    <p:custDataLst>
      <p:tags r:id="rId1"/>
    </p:custDataLst>
    <p:extLst>
      <p:ext uri="{BB962C8B-B14F-4D97-AF65-F5344CB8AC3E}">
        <p14:creationId xmlns:p14="http://schemas.microsoft.com/office/powerpoint/2010/main" val="389273094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4E3629"/>
                </a:solidFill>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6" name="Rectangle 1031">
            <a:extLst>
              <a:ext uri="{FF2B5EF4-FFF2-40B4-BE49-F238E27FC236}">
                <a16:creationId xmlns="" xmlns:a16="http://schemas.microsoft.com/office/drawing/2014/main" id="{8A9AD6AC-B1F4-4690-870C-A1B63EC21321}"/>
              </a:ext>
            </a:extLst>
          </p:cNvPr>
          <p:cNvSpPr txBox="1">
            <a:spLocks noChangeArrowheads="1"/>
          </p:cNvSpPr>
          <p:nvPr/>
        </p:nvSpPr>
        <p:spPr bwMode="gray">
          <a:xfrm>
            <a:off x="953878" y="2288258"/>
            <a:ext cx="16129212" cy="4878576"/>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Database objects</a:t>
            </a:r>
          </a:p>
          <a:p>
            <a:pPr lvl="2"/>
            <a:r>
              <a:rPr lang="en-US" altLang="en-US" dirty="0">
                <a:latin typeface="Oracle Sans" panose="020B0503020204020204" pitchFamily="34" charset="0"/>
                <a:cs typeface="Oracle Sans" panose="020B0503020204020204" pitchFamily="34" charset="0"/>
              </a:rPr>
              <a:t>Naming rules</a:t>
            </a:r>
          </a:p>
          <a:p>
            <a:pPr lvl="1">
              <a:buClr>
                <a:schemeClr val="tx1">
                  <a:lumMod val="50000"/>
                  <a:lumOff val="50000"/>
                </a:schemeClr>
              </a:buClr>
            </a:pPr>
            <a:r>
              <a:rPr lang="en-US" altLang="en-US" b="1" dirty="0">
                <a:solidFill>
                  <a:schemeClr val="tx1">
                    <a:lumMod val="50000"/>
                    <a:lumOff val="50000"/>
                  </a:schemeClr>
                </a:solidFill>
                <a:latin typeface="Courier New" pitchFamily="49" charset="0"/>
                <a:cs typeface="Oracle Sans" panose="020B0503020204020204" pitchFamily="34" charset="0"/>
              </a:rPr>
              <a:t>CREATE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b="1" dirty="0">
                <a:solidFill>
                  <a:schemeClr val="tx1">
                    <a:lumMod val="50000"/>
                    <a:lumOff val="50000"/>
                  </a:schemeClr>
                </a:solidFill>
                <a:latin typeface="Courier New" pitchFamily="49" charset="0"/>
                <a:cs typeface="Oracle Sans" panose="020B0503020204020204" pitchFamily="34" charset="0"/>
              </a:rPr>
              <a:t>TABLE</a:t>
            </a:r>
            <a:r>
              <a:rPr lang="en-US" altLang="en-US" b="1"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Indexes, keys, and constraints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Column options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20414025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Creating a Database: Syntax</a:t>
            </a:r>
            <a:endParaRPr lang="en-US" dirty="0">
              <a:latin typeface="+mj-lt"/>
              <a:ea typeface="+mj-ea"/>
              <a:cs typeface="Oracle Sans" panose="020B0503020204020204" pitchFamily="34" charset="0"/>
            </a:endParaRPr>
          </a:p>
        </p:txBody>
      </p:sp>
      <p:sp>
        <p:nvSpPr>
          <p:cNvPr id="3" name="Content Placeholder 2"/>
          <p:cNvSpPr>
            <a:spLocks noGrp="1"/>
          </p:cNvSpPr>
          <p:nvPr>
            <p:ph idx="1"/>
          </p:nvPr>
        </p:nvSpPr>
        <p:spPr>
          <a:xfrm>
            <a:off x="933451" y="2272710"/>
            <a:ext cx="16421100" cy="391831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General syntax for creating a database:</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Or:</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endParaRPr lang="en-US" altLang="en-US" dirty="0">
              <a:latin typeface="Oracle Sans" panose="020B0503020204020204" pitchFamily="34" charset="0"/>
              <a:cs typeface="Oracle Sans" panose="020B0503020204020204" pitchFamily="34" charset="0"/>
            </a:endParaRPr>
          </a:p>
          <a:p>
            <a:r>
              <a:rPr lang="en-US" altLang="en-US" dirty="0">
                <a:latin typeface="Oracle Sans" panose="020B0503020204020204" pitchFamily="34" charset="0"/>
                <a:cs typeface="Oracle Sans" panose="020B0503020204020204" pitchFamily="34" charset="0"/>
              </a:rPr>
              <a:t>The IF NOT EXISTS option prevents getting an error if the database already exists.</a:t>
            </a:r>
          </a:p>
        </p:txBody>
      </p:sp>
      <p:sp>
        <p:nvSpPr>
          <p:cNvPr id="6" name="Content Placeholder 2"/>
          <p:cNvSpPr txBox="1">
            <a:spLocks/>
          </p:cNvSpPr>
          <p:nvPr/>
        </p:nvSpPr>
        <p:spPr bwMode="gray">
          <a:xfrm>
            <a:off x="1028700" y="2940194"/>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171450" lvl="1" defTabSz="342900">
              <a:spcBef>
                <a:spcPct val="20000"/>
              </a:spcBef>
              <a:buClr>
                <a:srgbClr val="FF0000"/>
              </a:buCl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DATABASE [IF NOT EXISTS]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database_name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8" name="Content Placeholder 2"/>
          <p:cNvSpPr txBox="1">
            <a:spLocks/>
          </p:cNvSpPr>
          <p:nvPr/>
        </p:nvSpPr>
        <p:spPr bwMode="gray">
          <a:xfrm>
            <a:off x="1047750" y="4668386"/>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171450" lvl="1" defTabSz="342900">
              <a:spcBef>
                <a:spcPct val="20000"/>
              </a:spcBef>
              <a:buClr>
                <a:srgbClr val="FF0000"/>
              </a:buCl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SCHEMA [IF NOT EXISTS]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database_name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92645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bwMode="auto">
          <a:xfrm>
            <a:off x="12617291" y="5893608"/>
            <a:ext cx="2635929" cy="2581521"/>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771484"/>
              <a:gd name="connsiteY0" fmla="*/ 2944225 h 2944225"/>
              <a:gd name="connsiteX1" fmla="*/ 1227474 w 1771484"/>
              <a:gd name="connsiteY1" fmla="*/ 0 h 2944225"/>
              <a:gd name="connsiteX2" fmla="*/ 1771484 w 1771484"/>
              <a:gd name="connsiteY2" fmla="*/ 2303362 h 2944225"/>
              <a:gd name="connsiteX3" fmla="*/ 0 w 1771484"/>
              <a:gd name="connsiteY3" fmla="*/ 2944225 h 2944225"/>
              <a:gd name="connsiteX0" fmla="*/ 0 w 1771484"/>
              <a:gd name="connsiteY0" fmla="*/ 1757094 h 1757094"/>
              <a:gd name="connsiteX1" fmla="*/ 63124 w 1771484"/>
              <a:gd name="connsiteY1" fmla="*/ 0 h 1757094"/>
              <a:gd name="connsiteX2" fmla="*/ 1771484 w 1771484"/>
              <a:gd name="connsiteY2" fmla="*/ 1116231 h 1757094"/>
              <a:gd name="connsiteX3" fmla="*/ 0 w 1771484"/>
              <a:gd name="connsiteY3" fmla="*/ 1757094 h 1757094"/>
              <a:gd name="connsiteX0" fmla="*/ 0 w 1794541"/>
              <a:gd name="connsiteY0" fmla="*/ 1757094 h 1757094"/>
              <a:gd name="connsiteX1" fmla="*/ 63124 w 1794541"/>
              <a:gd name="connsiteY1" fmla="*/ 0 h 1757094"/>
              <a:gd name="connsiteX2" fmla="*/ 1794541 w 1794541"/>
              <a:gd name="connsiteY2" fmla="*/ 954873 h 1757094"/>
              <a:gd name="connsiteX3" fmla="*/ 0 w 1794541"/>
              <a:gd name="connsiteY3" fmla="*/ 1757094 h 1757094"/>
            </a:gdLst>
            <a:ahLst/>
            <a:cxnLst>
              <a:cxn ang="0">
                <a:pos x="connsiteX0" y="connsiteY0"/>
              </a:cxn>
              <a:cxn ang="0">
                <a:pos x="connsiteX1" y="connsiteY1"/>
              </a:cxn>
              <a:cxn ang="0">
                <a:pos x="connsiteX2" y="connsiteY2"/>
              </a:cxn>
              <a:cxn ang="0">
                <a:pos x="connsiteX3" y="connsiteY3"/>
              </a:cxn>
            </a:cxnLst>
            <a:rect l="l" t="t" r="r" b="b"/>
            <a:pathLst>
              <a:path w="1794541" h="1757094">
                <a:moveTo>
                  <a:pt x="0" y="1757094"/>
                </a:moveTo>
                <a:lnTo>
                  <a:pt x="63124" y="0"/>
                </a:lnTo>
                <a:lnTo>
                  <a:pt x="1794541" y="954873"/>
                </a:lnTo>
                <a:lnTo>
                  <a:pt x="0" y="1757094"/>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23" name="Oval 22"/>
          <p:cNvSpPr/>
          <p:nvPr/>
        </p:nvSpPr>
        <p:spPr bwMode="auto">
          <a:xfrm>
            <a:off x="11341463" y="5841524"/>
            <a:ext cx="2645022" cy="2671728"/>
          </a:xfrm>
          <a:prstGeom prst="ellipse">
            <a:avLst/>
          </a:prstGeom>
          <a:gradFill flip="none" rotWithShape="1">
            <a:gsLst>
              <a:gs pos="0">
                <a:srgbClr val="F8C8D8"/>
              </a:gs>
              <a:gs pos="100000">
                <a:schemeClr val="bg1"/>
              </a:gs>
            </a:gsLst>
            <a:lin ang="13500000" scaled="1"/>
            <a:tileRect/>
          </a:gra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grpSp>
        <p:nvGrpSpPr>
          <p:cNvPr id="3" name="Group 2"/>
          <p:cNvGrpSpPr/>
          <p:nvPr/>
        </p:nvGrpSpPr>
        <p:grpSpPr>
          <a:xfrm>
            <a:off x="11871442" y="6234640"/>
            <a:ext cx="1585062" cy="1885499"/>
            <a:chOff x="9607623" y="3810000"/>
            <a:chExt cx="1749601" cy="2081224"/>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7623" y="3989996"/>
              <a:ext cx="1371600" cy="1901228"/>
            </a:xfrm>
            <a:prstGeom prst="rect">
              <a:avLst/>
            </a:prstGeom>
          </p:spPr>
        </p:pic>
        <p:grpSp>
          <p:nvGrpSpPr>
            <p:cNvPr id="7" name="Group 6"/>
            <p:cNvGrpSpPr/>
            <p:nvPr/>
          </p:nvGrpSpPr>
          <p:grpSpPr>
            <a:xfrm>
              <a:off x="10328524" y="3810000"/>
              <a:ext cx="1028700" cy="1028700"/>
              <a:chOff x="7191119" y="3132752"/>
              <a:chExt cx="1028700" cy="1028700"/>
            </a:xfrm>
          </p:grpSpPr>
          <p:sp>
            <p:nvSpPr>
              <p:cNvPr id="8" name="Oval 7"/>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130" y="3223229"/>
                <a:ext cx="1012678" cy="847747"/>
              </a:xfrm>
              <a:prstGeom prst="rect">
                <a:avLst/>
              </a:prstGeom>
            </p:spPr>
          </p:pic>
        </p:grpSp>
      </p:grpSp>
      <p:grpSp>
        <p:nvGrpSpPr>
          <p:cNvPr id="13" name="Group 12"/>
          <p:cNvGrpSpPr/>
          <p:nvPr/>
        </p:nvGrpSpPr>
        <p:grpSpPr>
          <a:xfrm>
            <a:off x="14603021" y="5599965"/>
            <a:ext cx="2821899" cy="3201870"/>
            <a:chOff x="9104406" y="3657600"/>
            <a:chExt cx="2461945" cy="2286000"/>
          </a:xfrm>
        </p:grpSpPr>
        <p:sp>
          <p:nvSpPr>
            <p:cNvPr id="25" name="Oval 24"/>
            <p:cNvSpPr>
              <a:spLocks noChangeAspect="1"/>
            </p:cNvSpPr>
            <p:nvPr/>
          </p:nvSpPr>
          <p:spPr bwMode="auto">
            <a:xfrm rot="16200000">
              <a:off x="9192379" y="3569627"/>
              <a:ext cx="2286000" cy="2461945"/>
            </a:xfrm>
            <a:prstGeom prst="roundRect">
              <a:avLst/>
            </a:prstGeom>
            <a:solidFill>
              <a:schemeClr val="bg1">
                <a:lumMod val="95000"/>
              </a:schemeClr>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6" name="Oval 25"/>
            <p:cNvSpPr/>
            <p:nvPr/>
          </p:nvSpPr>
          <p:spPr bwMode="auto">
            <a:xfrm rot="16200000">
              <a:off x="9296289" y="3681381"/>
              <a:ext cx="2078181" cy="2238437"/>
            </a:xfrm>
            <a:prstGeom prst="roundRect">
              <a:avLst/>
            </a:prstGeom>
            <a:solidFill>
              <a:schemeClr val="bg1"/>
            </a:solidFill>
            <a:ln w="57150" cap="flat" cmpd="sng" algn="ctr">
              <a:solidFill>
                <a:schemeClr val="bg1"/>
              </a:solidFill>
              <a:prstDash val="solid"/>
              <a:round/>
              <a:headEnd type="none" w="sm" len="sm"/>
              <a:tailEnd type="none" w="sm" len="sm"/>
            </a:ln>
            <a:effectLst>
              <a:innerShdw blurRad="495300">
                <a:srgbClr val="DCE3E4"/>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96940" y="6033039"/>
            <a:ext cx="2434062" cy="2539452"/>
          </a:xfrm>
          <a:prstGeom prst="rect">
            <a:avLst/>
          </a:prstGeom>
        </p:spPr>
      </p:pic>
      <p:sp>
        <p:nvSpPr>
          <p:cNvPr id="1433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MySQL Naming Conventions</a:t>
            </a:r>
          </a:p>
        </p:txBody>
      </p:sp>
      <p:sp>
        <p:nvSpPr>
          <p:cNvPr id="14339" name="Content Placeholder 2"/>
          <p:cNvSpPr>
            <a:spLocks noGrp="1"/>
          </p:cNvSpPr>
          <p:nvPr>
            <p:ph idx="1"/>
          </p:nvPr>
        </p:nvSpPr>
        <p:spPr>
          <a:xfrm>
            <a:off x="933451" y="2272708"/>
            <a:ext cx="16421100" cy="718536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Database names, table names, and column names:</a:t>
            </a:r>
          </a:p>
          <a:p>
            <a:pPr lvl="1"/>
            <a:r>
              <a:rPr lang="en-US" altLang="en-US" dirty="0">
                <a:latin typeface="Oracle Sans" panose="020B0503020204020204" pitchFamily="34" charset="0"/>
                <a:cs typeface="Oracle Sans" panose="020B0503020204020204" pitchFamily="34" charset="0"/>
              </a:rPr>
              <a:t>Can contain A–Z, a–z, 0–9, _, and  $</a:t>
            </a:r>
          </a:p>
          <a:p>
            <a:pPr lvl="1"/>
            <a:r>
              <a:rPr lang="en-US" altLang="en-US" dirty="0">
                <a:latin typeface="Oracle Sans" panose="020B0503020204020204" pitchFamily="34" charset="0"/>
                <a:cs typeface="Oracle Sans" panose="020B0503020204020204" pitchFamily="34" charset="0"/>
              </a:rPr>
              <a:t>Cannot have more than 64 characters </a:t>
            </a:r>
          </a:p>
          <a:p>
            <a:pPr lvl="1"/>
            <a:r>
              <a:rPr lang="en-US" altLang="en-US" dirty="0">
                <a:latin typeface="Oracle Sans" panose="020B0503020204020204" pitchFamily="34" charset="0"/>
                <a:cs typeface="Oracle Sans" panose="020B0503020204020204" pitchFamily="34" charset="0"/>
              </a:rPr>
              <a:t>Cannot contain reserved words or special characters, such as /, \, ., # or spaces unless you enclose the name with backticks</a:t>
            </a:r>
          </a:p>
          <a:p>
            <a:pPr lvl="1"/>
            <a:endParaRPr lang="en-US" altLang="en-US" dirty="0">
              <a:latin typeface="Oracle Sans" panose="020B0503020204020204" pitchFamily="34" charset="0"/>
              <a:cs typeface="Oracle Sans" panose="020B0503020204020204" pitchFamily="34" charset="0"/>
            </a:endParaRPr>
          </a:p>
          <a:p>
            <a:r>
              <a:rPr lang="en-US" altLang="en-US" dirty="0">
                <a:latin typeface="Oracle Sans" panose="020B0503020204020204" pitchFamily="34" charset="0"/>
                <a:cs typeface="Oracle Sans" panose="020B0503020204020204" pitchFamily="34" charset="0"/>
              </a:rPr>
              <a:t>For example, the following causes an error:</a:t>
            </a:r>
          </a:p>
          <a:p>
            <a:endParaRPr lang="en-US" altLang="en-US" dirty="0">
              <a:latin typeface="Oracle Sans" panose="020B0503020204020204" pitchFamily="34" charset="0"/>
              <a:cs typeface="Oracle Sans" panose="020B0503020204020204" pitchFamily="34" charset="0"/>
            </a:endParaRPr>
          </a:p>
          <a:p>
            <a:endParaRPr lang="en-US" altLang="en-US" dirty="0">
              <a:latin typeface="Oracle Sans" panose="020B0503020204020204" pitchFamily="34" charset="0"/>
              <a:cs typeface="Oracle Sans" panose="020B0503020204020204" pitchFamily="34" charset="0"/>
            </a:endParaRPr>
          </a:p>
          <a:p>
            <a:r>
              <a:rPr lang="en-US" altLang="en-US" dirty="0">
                <a:latin typeface="Oracle Sans" panose="020B0503020204020204" pitchFamily="34" charset="0"/>
                <a:cs typeface="Oracle Sans" panose="020B0503020204020204" pitchFamily="34" charset="0"/>
              </a:rPr>
              <a:t>Correct the error by enclosing the name in backticks:</a:t>
            </a:r>
          </a:p>
          <a:p>
            <a:endParaRPr lang="en-US" altLang="en-US" dirty="0">
              <a:latin typeface="Oracle Sans" panose="020B0503020204020204" pitchFamily="34" charset="0"/>
              <a:cs typeface="Oracle Sans" panose="020B0503020204020204" pitchFamily="34" charset="0"/>
            </a:endParaRPr>
          </a:p>
          <a:p>
            <a:endParaRPr lang="en-US" altLang="en-US" dirty="0">
              <a:latin typeface="Oracle Sans" panose="020B0503020204020204" pitchFamily="34" charset="0"/>
              <a:cs typeface="Oracle Sans" panose="020B0503020204020204" pitchFamily="34" charset="0"/>
            </a:endParaRPr>
          </a:p>
          <a:p>
            <a:r>
              <a:rPr lang="en-US" altLang="en-US" dirty="0">
                <a:latin typeface="Oracle Sans" panose="020B0503020204020204" pitchFamily="34" charset="0"/>
                <a:cs typeface="Oracle Sans" panose="020B0503020204020204" pitchFamily="34" charset="0"/>
              </a:rPr>
              <a:t>Case sensitivity of database and table names depends on the host operating system.</a:t>
            </a:r>
          </a:p>
        </p:txBody>
      </p:sp>
      <p:sp>
        <p:nvSpPr>
          <p:cNvPr id="18" name="Content Placeholder 2"/>
          <p:cNvSpPr txBox="1">
            <a:spLocks/>
          </p:cNvSpPr>
          <p:nvPr/>
        </p:nvSpPr>
        <p:spPr bwMode="gray">
          <a:xfrm>
            <a:off x="931013" y="7836738"/>
            <a:ext cx="6041288"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DATABASE `my database`;</a:t>
            </a:r>
          </a:p>
        </p:txBody>
      </p:sp>
      <p:sp>
        <p:nvSpPr>
          <p:cNvPr id="19" name="Content Placeholder 2"/>
          <p:cNvSpPr txBox="1">
            <a:spLocks/>
          </p:cNvSpPr>
          <p:nvPr/>
        </p:nvSpPr>
        <p:spPr bwMode="gray">
          <a:xfrm>
            <a:off x="931013" y="6104756"/>
            <a:ext cx="6010518"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DATABASE my database;</a:t>
            </a:r>
          </a:p>
        </p:txBody>
      </p:sp>
    </p:spTree>
    <p:custDataLst>
      <p:tags r:id="rId1"/>
    </p:custDataLst>
    <p:extLst>
      <p:ext uri="{BB962C8B-B14F-4D97-AF65-F5344CB8AC3E}">
        <p14:creationId xmlns:p14="http://schemas.microsoft.com/office/powerpoint/2010/main" val="188974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029">
            <a:extLst>
              <a:ext uri="{FF2B5EF4-FFF2-40B4-BE49-F238E27FC236}">
                <a16:creationId xmlns="" xmlns:a16="http://schemas.microsoft.com/office/drawing/2014/main" id="{07E93730-7F6E-4402-8737-CF067002B751}"/>
              </a:ext>
            </a:extLst>
          </p:cNvPr>
          <p:cNvSpPr txBox="1">
            <a:spLocks noChangeArrowheads="1"/>
          </p:cNvSpPr>
          <p:nvPr/>
        </p:nvSpPr>
        <p:spPr bwMode="gray">
          <a:xfrm>
            <a:off x="935590" y="2288258"/>
            <a:ext cx="16416824" cy="4878576"/>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a:buClr>
                <a:srgbClr val="F80000"/>
              </a:buClr>
            </a:pPr>
            <a:r>
              <a:rPr lang="en-US" altLang="en-US" b="1" dirty="0">
                <a:latin typeface="Courier New" pitchFamily="49" charset="0"/>
                <a:cs typeface="Oracle Sans" panose="020B0503020204020204" pitchFamily="34" charset="0"/>
              </a:rPr>
              <a:t>CREATE</a:t>
            </a:r>
            <a:r>
              <a:rPr lang="en-US" altLang="en-US" b="1" dirty="0">
                <a:latin typeface="Oracle Sans" panose="020B0503020204020204" pitchFamily="34" charset="0"/>
                <a:cs typeface="Oracle Sans" panose="020B0503020204020204" pitchFamily="34" charset="0"/>
              </a:rPr>
              <a:t> </a:t>
            </a:r>
            <a:r>
              <a:rPr lang="en-US" altLang="en-US" b="1" dirty="0">
                <a:latin typeface="Courier New" pitchFamily="49" charset="0"/>
                <a:cs typeface="Oracle Sans" panose="020B0503020204020204" pitchFamily="34" charset="0"/>
              </a:rPr>
              <a:t>TABLE</a:t>
            </a:r>
            <a:r>
              <a:rPr lang="en-US" altLang="en-US" b="1" dirty="0">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Indexes, keys, and constraints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Column options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
        <p:nvSpPr>
          <p:cNvPr id="16386"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1" y="6446047"/>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582486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rot="16200000" flipV="1">
            <a:off x="13699330" y="3902870"/>
            <a:ext cx="1747838" cy="74295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Oval 7"/>
          <p:cNvSpPr>
            <a:spLocks noChangeAspect="1"/>
          </p:cNvSpPr>
          <p:nvPr/>
        </p:nvSpPr>
        <p:spPr bwMode="auto">
          <a:xfrm rot="16200000">
            <a:off x="14099475" y="5943602"/>
            <a:ext cx="3390099" cy="3390099"/>
          </a:xfrm>
          <a:prstGeom prst="ellipse">
            <a:avLst/>
          </a:prstGeom>
          <a:solidFill>
            <a:schemeClr val="bg1"/>
          </a:solidFill>
          <a:ln w="28575" cap="flat" cmpd="sng" algn="ctr">
            <a:solidFill>
              <a:srgbClr val="CCFF9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9" name="Oval 8"/>
          <p:cNvSpPr/>
          <p:nvPr/>
        </p:nvSpPr>
        <p:spPr bwMode="auto">
          <a:xfrm rot="16200000">
            <a:off x="14274298" y="6118427"/>
            <a:ext cx="3040448" cy="3040448"/>
          </a:xfrm>
          <a:prstGeom prst="ellipse">
            <a:avLst/>
          </a:prstGeom>
          <a:gradFill flip="none" rotWithShape="1">
            <a:gsLst>
              <a:gs pos="71000">
                <a:schemeClr val="bg1"/>
              </a:gs>
              <a:gs pos="100000">
                <a:schemeClr val="bg1">
                  <a:lumMod val="95000"/>
                </a:schemeClr>
              </a:gs>
            </a:gsLst>
            <a:path path="shape">
              <a:fillToRect l="50000" t="50000" r="50000" b="50000"/>
            </a:path>
            <a:tileRect/>
          </a:gradFill>
          <a:ln w="76200" cap="flat" cmpd="sng" algn="ctr">
            <a:solidFill>
              <a:srgbClr val="CCFF99"/>
            </a:solidFill>
            <a:prstDash val="solid"/>
            <a:round/>
            <a:headEnd type="none" w="sm" len="sm"/>
            <a:tailEnd type="none" w="sm" len="sm"/>
          </a:ln>
          <a:effectLst>
            <a:innerShdw blurRad="114300">
              <a:prstClr val="black">
                <a:alpha val="73000"/>
              </a:prst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1843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CREATE TABLE </a:t>
            </a:r>
            <a:r>
              <a:rPr lang="en-US" altLang="en-US" dirty="0">
                <a:latin typeface="+mj-lt"/>
                <a:ea typeface="+mj-ea"/>
                <a:cs typeface="Oracle Sans" panose="020B0503020204020204" pitchFamily="34" charset="0"/>
              </a:rPr>
              <a:t>Statement</a:t>
            </a:r>
          </a:p>
        </p:txBody>
      </p:sp>
      <p:sp>
        <p:nvSpPr>
          <p:cNvPr id="18435" name="Rectangle 7"/>
          <p:cNvSpPr>
            <a:spLocks noGrp="1" noChangeArrowheads="1"/>
          </p:cNvSpPr>
          <p:nvPr>
            <p:ph idx="1"/>
          </p:nvPr>
        </p:nvSpPr>
        <p:spPr>
          <a:xfrm>
            <a:off x="933451" y="2272710"/>
            <a:ext cx="16421100" cy="215911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General syntax for creating a table:</a:t>
            </a:r>
          </a:p>
          <a:p>
            <a:pPr lvl="2"/>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Example:</a:t>
            </a:r>
          </a:p>
        </p:txBody>
      </p:sp>
      <p:sp>
        <p:nvSpPr>
          <p:cNvPr id="6" name="Content Placeholder 2"/>
          <p:cNvSpPr txBox="1">
            <a:spLocks/>
          </p:cNvSpPr>
          <p:nvPr/>
        </p:nvSpPr>
        <p:spPr bwMode="gray">
          <a:xfrm>
            <a:off x="961782" y="2902327"/>
            <a:ext cx="1209675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database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err="1">
                <a:solidFill>
                  <a:schemeClr val="tx1">
                    <a:lumMod val="75000"/>
                  </a:schemeClr>
                </a:solidFill>
                <a:latin typeface="Courier New" panose="02070309020205020404" pitchFamily="49" charset="0"/>
                <a:cs typeface="Oracle Sans" panose="020B0503020204020204" pitchFamily="34" charset="0"/>
              </a:rPr>
              <a:t>column_name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datatype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 ...]);</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01557" y="6495651"/>
            <a:ext cx="1785938" cy="2286000"/>
          </a:xfrm>
          <a:prstGeom prst="rect">
            <a:avLst/>
          </a:prstGeom>
        </p:spPr>
      </p:pic>
      <p:sp>
        <p:nvSpPr>
          <p:cNvPr id="10" name="Content Placeholder 2"/>
          <p:cNvSpPr txBox="1">
            <a:spLocks/>
          </p:cNvSpPr>
          <p:nvPr/>
        </p:nvSpPr>
        <p:spPr bwMode="gray">
          <a:xfrm>
            <a:off x="961782" y="4467874"/>
            <a:ext cx="12096750" cy="492409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employees1</a:t>
            </a:r>
            <a:endParaRPr lang="en-US" altLang="en-US" sz="2400" b="1" i="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email          VARCHAR(25),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phone_number</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VARCHAR(20),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hire_date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DATE,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VARCHAR(10),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         DECIMAL(8,2),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commission_pct</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DECIMAL(2,2),</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manager_id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INTEGER);</a:t>
            </a:r>
          </a:p>
        </p:txBody>
      </p:sp>
    </p:spTree>
    <p:custDataLst>
      <p:tags r:id="rId1"/>
    </p:custDataLst>
    <p:extLst>
      <p:ext uri="{BB962C8B-B14F-4D97-AF65-F5344CB8AC3E}">
        <p14:creationId xmlns:p14="http://schemas.microsoft.com/office/powerpoint/2010/main" val="52000131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82</TotalTime>
  <Words>7155</Words>
  <Application>Microsoft Office PowerPoint</Application>
  <PresentationFormat>Custom</PresentationFormat>
  <Paragraphs>664</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Courier New</vt:lpstr>
      <vt:lpstr>Georgia</vt:lpstr>
      <vt:lpstr>LavosHandy™</vt:lpstr>
      <vt:lpstr>Oracle Sans</vt:lpstr>
      <vt:lpstr>Times New Roman</vt:lpstr>
      <vt:lpstr>OU Redwood PowerPoint Template</vt:lpstr>
      <vt:lpstr>Introduction to Data Definition  Language in MySQL</vt:lpstr>
      <vt:lpstr>Course Roadmap</vt:lpstr>
      <vt:lpstr>Objectives</vt:lpstr>
      <vt:lpstr>HR Application Scenario</vt:lpstr>
      <vt:lpstr>Lesson Agenda</vt:lpstr>
      <vt:lpstr>Creating a Database: Syntax</vt:lpstr>
      <vt:lpstr>MySQL Naming Conventions</vt:lpstr>
      <vt:lpstr>Lesson Agenda</vt:lpstr>
      <vt:lpstr>CREATE TABLE Statement</vt:lpstr>
      <vt:lpstr>Lesson Agenda</vt:lpstr>
      <vt:lpstr>Data Types: Overview</vt:lpstr>
      <vt:lpstr>Numeric Data Types</vt:lpstr>
      <vt:lpstr>Date and Time Data Types</vt:lpstr>
      <vt:lpstr>String Data Types</vt:lpstr>
      <vt:lpstr>Lesson Agenda</vt:lpstr>
      <vt:lpstr>Indexes, Keys, and Constraints</vt:lpstr>
      <vt:lpstr>Table Indexes</vt:lpstr>
      <vt:lpstr>Primary Keys</vt:lpstr>
      <vt:lpstr>Unique Key Constraints </vt:lpstr>
      <vt:lpstr>Foreign Key Constraints</vt:lpstr>
      <vt:lpstr>Foreign Key Constraint: Example Tables</vt:lpstr>
      <vt:lpstr>FOREIGN KEY Constraint: Example Statement</vt:lpstr>
      <vt:lpstr>FOREIGN KEY Constraint: Referential Actions</vt:lpstr>
      <vt:lpstr>Secondary Indexes</vt:lpstr>
      <vt:lpstr>Lesson Agenda</vt:lpstr>
      <vt:lpstr>Column Options</vt:lpstr>
      <vt:lpstr>Lesson Agenda</vt:lpstr>
      <vt:lpstr>Creating a Table Using a Subquery</vt:lpstr>
      <vt:lpstr>Creating a Table Using a Subquery: Example</vt:lpstr>
      <vt:lpstr>Lesson Agenda</vt:lpstr>
      <vt:lpstr>ALTER TABLE Statement</vt:lpstr>
      <vt:lpstr>ALTER TABLE Statement: Add, Modify, or Drop Columns</vt:lpstr>
      <vt:lpstr>Adding a Column</vt:lpstr>
      <vt:lpstr>Modifying a Column</vt:lpstr>
      <vt:lpstr>Dropping a Column</vt:lpstr>
      <vt:lpstr>ALTER TABLE Statement: Add an Index or Constraint</vt:lpstr>
      <vt:lpstr>ALTER TABLE to Add a Constraint or Index: Example</vt:lpstr>
      <vt:lpstr>Creating Indexes by Using the CREATE INDEX Statement</vt:lpstr>
      <vt:lpstr>Viewing Index Definitions by Using the SHOW INDEX  Statement</vt:lpstr>
      <vt:lpstr>Showing How a Table Was Created with the SHOW CREATE TABLE Statement</vt:lpstr>
      <vt:lpstr>Lesson Agenda</vt:lpstr>
      <vt:lpstr>Dropping a Table</vt:lpstr>
      <vt:lpstr>Summary</vt:lpstr>
      <vt:lpstr>Practice 11b: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Bhargavi</dc:creator>
  <cp:keywords>OU Redwood PowerPoint Template</cp:keywords>
  <dc:description>Oracle University Production Services PowerPoint Template</dc:description>
  <cp:lastModifiedBy>Pavithran Adka</cp:lastModifiedBy>
  <cp:revision>78</cp:revision>
  <cp:lastPrinted>2002-03-28T23:57:22Z</cp:lastPrinted>
  <dcterms:created xsi:type="dcterms:W3CDTF">2020-05-19T09:55:26Z</dcterms:created>
  <dcterms:modified xsi:type="dcterms:W3CDTF">2020-06-21T09:17:48Z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