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0"/>
  </p:notesMasterIdLst>
  <p:handoutMasterIdLst>
    <p:handoutMasterId r:id="rId21"/>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Lst>
  <p:sldSz cx="18288000" cy="10287000"/>
  <p:notesSz cx="7772400" cy="10058400"/>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74634"/>
    <a:srgbClr val="D1350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007" autoAdjust="0"/>
    <p:restoredTop sz="76840" autoAdjust="0"/>
  </p:normalViewPr>
  <p:slideViewPr>
    <p:cSldViewPr showGuides="1">
      <p:cViewPr varScale="1">
        <p:scale>
          <a:sx n="48" d="100"/>
          <a:sy n="48" d="100"/>
        </p:scale>
        <p:origin x="576" y="36"/>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69" d="100"/>
          <a:sy n="69" d="100"/>
        </p:scale>
        <p:origin x="2286" y="-1188"/>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C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C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72" userDrawn="1">
          <p15:clr>
            <a:srgbClr val="F26B43"/>
          </p15:clr>
        </p15:guide>
        <p15:guide id="3" orient="horz" pos="3149" userDrawn="1">
          <p15:clr>
            <a:srgbClr val="F26B43"/>
          </p15:clr>
        </p15:guide>
        <p15:guide id="4" pos="453" userDrawn="1">
          <p15:clr>
            <a:srgbClr val="F26B43"/>
          </p15:clr>
        </p15:guide>
        <p15:guide id="5" pos="5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27.emf"/><Relationship Id="rId4" Type="http://schemas.openxmlformats.org/officeDocument/2006/relationships/oleObject" Target="../embeddings/oleObject4.bin"/></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30.emf"/><Relationship Id="rId4" Type="http://schemas.openxmlformats.org/officeDocument/2006/relationships/oleObject" Target="../embeddings/oleObject5.bin"/></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2.emf"/><Relationship Id="rId4" Type="http://schemas.openxmlformats.org/officeDocument/2006/relationships/oleObject" Target="../embeddings/oleObject2.bin"/></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6.emf"/><Relationship Id="rId4" Type="http://schemas.openxmlformats.org/officeDocument/2006/relationships/oleObject" Target="../embeddings/oleObject3.bin"/></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Image Placeholder 3"/>
          <p:cNvSpPr>
            <a:spLocks noGrp="1" noRot="1" noChangeAspect="1" noTextEdit="1"/>
          </p:cNvSpPr>
          <p:nvPr>
            <p:ph type="sldImg"/>
          </p:nvPr>
        </p:nvSpPr>
        <p:spPr>
          <a:xfrm>
            <a:off x="457200" y="457200"/>
            <a:ext cx="6858000" cy="3859213"/>
          </a:xfrm>
          <a:ln/>
        </p:spPr>
      </p:sp>
      <p:sp>
        <p:nvSpPr>
          <p:cNvPr id="7171" name="Notes Placeholder 4"/>
          <p:cNvSpPr>
            <a:spLocks noGrp="1"/>
          </p:cNvSpPr>
          <p:nvPr>
            <p:ph type="body" idx="1"/>
          </p:nvPr>
        </p:nvSpPr>
        <p:spPr>
          <a:noFill/>
          <a:ln/>
        </p:spPr>
        <p:txBody>
          <a:bodyPr/>
          <a:lstStyle/>
          <a:p>
            <a:endParaRPr lang="en-US" altLang="en-US" dirty="0"/>
          </a:p>
        </p:txBody>
      </p:sp>
    </p:spTree>
    <p:extLst>
      <p:ext uri="{BB962C8B-B14F-4D97-AF65-F5344CB8AC3E}">
        <p14:creationId xmlns:p14="http://schemas.microsoft.com/office/powerpoint/2010/main" val="2751225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457200" y="457200"/>
            <a:ext cx="6858000" cy="3859213"/>
          </a:xfrm>
          <a:ln/>
        </p:spPr>
      </p:sp>
      <p:sp>
        <p:nvSpPr>
          <p:cNvPr id="27651" name="Rectangle 3"/>
          <p:cNvSpPr>
            <a:spLocks noGrp="1" noChangeArrowheads="1"/>
          </p:cNvSpPr>
          <p:nvPr>
            <p:ph type="body" idx="1"/>
          </p:nvPr>
        </p:nvSpPr>
        <p:spPr>
          <a:noFill/>
          <a:ln/>
        </p:spPr>
        <p:txBody>
          <a:bodyPr/>
          <a:lstStyle/>
          <a:p>
            <a:pPr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b="1" dirty="0" smtClean="0"/>
              <a:t>Note</a:t>
            </a:r>
            <a:r>
              <a:rPr lang="en-US" altLang="en-US" b="1" dirty="0"/>
              <a:t>:</a:t>
            </a:r>
            <a:r>
              <a:rPr lang="en-US" altLang="en-US" dirty="0"/>
              <a:t> You can enter only one SQL*Plus command for each SQL prompt. SQL*Plus commands are not stored in the buffer. To continue a SQL*Plus command on the next line, end the first line with a hyphen (-).</a:t>
            </a:r>
          </a:p>
        </p:txBody>
      </p:sp>
      <p:graphicFrame>
        <p:nvGraphicFramePr>
          <p:cNvPr id="27652" name="Object 4"/>
          <p:cNvGraphicFramePr>
            <a:graphicFrameLocks/>
          </p:cNvGraphicFramePr>
          <p:nvPr>
            <p:extLst>
              <p:ext uri="{D42A27DB-BD31-4B8C-83A1-F6EECF244321}">
                <p14:modId xmlns:p14="http://schemas.microsoft.com/office/powerpoint/2010/main" val="124233026"/>
              </p:ext>
            </p:extLst>
          </p:nvPr>
        </p:nvGraphicFramePr>
        <p:xfrm>
          <a:off x="734178" y="4669160"/>
          <a:ext cx="6514062" cy="2229466"/>
        </p:xfrm>
        <a:graphic>
          <a:graphicData uri="http://schemas.openxmlformats.org/presentationml/2006/ole">
            <mc:AlternateContent xmlns:mc="http://schemas.openxmlformats.org/markup-compatibility/2006">
              <mc:Choice xmlns:v="urn:schemas-microsoft-com:vml" Requires="v">
                <p:oleObj spid="_x0000_s4138" name="Document" r:id="rId4" imgW="5979722" imgH="2061934" progId="Word.Document.8">
                  <p:embed/>
                </p:oleObj>
              </mc:Choice>
              <mc:Fallback>
                <p:oleObj name="Document" r:id="rId4" imgW="5979722" imgH="2061934" progId="Word.Document.8">
                  <p:embed/>
                  <p:pic>
                    <p:nvPicPr>
                      <p:cNvPr id="27652"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178" y="4669160"/>
                        <a:ext cx="6514062" cy="2229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194279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noFill/>
          <a:ln/>
        </p:spPr>
        <p:txBody>
          <a:bodyPr/>
          <a:lstStyle/>
          <a:p>
            <a:pPr lvl="2" eaLnBrk="1" hangingPunct="1">
              <a:spcBef>
                <a:spcPct val="25000"/>
              </a:spcBef>
            </a:pPr>
            <a:r>
              <a:rPr lang="en-US" altLang="en-US" dirty="0">
                <a:solidFill>
                  <a:schemeClr val="tx1"/>
                </a:solidFill>
              </a:rPr>
              <a:t>Use the </a:t>
            </a:r>
            <a:r>
              <a:rPr lang="en-US" altLang="en-US" dirty="0">
                <a:solidFill>
                  <a:schemeClr val="tx1"/>
                </a:solidFill>
                <a:latin typeface="Courier New" pitchFamily="49" charset="0"/>
              </a:rPr>
              <a:t>L[IST]</a:t>
            </a:r>
            <a:r>
              <a:rPr lang="en-US" altLang="en-US" dirty="0">
                <a:solidFill>
                  <a:schemeClr val="tx1"/>
                </a:solidFill>
              </a:rPr>
              <a:t> command to display the contents of the SQL buffer. The asterisk (</a:t>
            </a:r>
            <a:r>
              <a:rPr lang="en-US" altLang="en-US" dirty="0">
                <a:solidFill>
                  <a:schemeClr val="tx1"/>
                </a:solidFill>
                <a:latin typeface="Courier New" pitchFamily="49" charset="0"/>
              </a:rPr>
              <a:t>*)</a:t>
            </a:r>
            <a:r>
              <a:rPr lang="en-US" altLang="en-US" dirty="0">
                <a:solidFill>
                  <a:schemeClr val="tx1"/>
                </a:solidFill>
              </a:rPr>
              <a:t> beside line 2 in the buffer indicates that line 2 is the current line. Any edits that you made apply to the current line.</a:t>
            </a:r>
          </a:p>
          <a:p>
            <a:pPr lvl="2" eaLnBrk="1" hangingPunct="1"/>
            <a:r>
              <a:rPr lang="en-US" altLang="en-US" dirty="0">
                <a:solidFill>
                  <a:schemeClr val="tx1"/>
                </a:solidFill>
              </a:rPr>
              <a:t>Change the number of the current line by entering the number (</a:t>
            </a:r>
            <a:r>
              <a:rPr lang="en-US" altLang="en-US" dirty="0">
                <a:solidFill>
                  <a:schemeClr val="tx1"/>
                </a:solidFill>
                <a:latin typeface="Courier New" pitchFamily="49" charset="0"/>
              </a:rPr>
              <a:t>n</a:t>
            </a:r>
            <a:r>
              <a:rPr lang="en-US" altLang="en-US" dirty="0">
                <a:solidFill>
                  <a:schemeClr val="tx1"/>
                </a:solidFill>
              </a:rPr>
              <a:t>) of the line that you want to edit. The new current line is displayed.</a:t>
            </a:r>
          </a:p>
          <a:p>
            <a:pPr lvl="2" eaLnBrk="1" hangingPunct="1"/>
            <a:r>
              <a:rPr lang="en-US" altLang="en-US" dirty="0">
                <a:solidFill>
                  <a:schemeClr val="tx1"/>
                </a:solidFill>
              </a:rPr>
              <a:t>Use the </a:t>
            </a:r>
            <a:r>
              <a:rPr lang="en-US" altLang="en-US" dirty="0">
                <a:solidFill>
                  <a:schemeClr val="tx1"/>
                </a:solidFill>
                <a:latin typeface="Courier New" pitchFamily="49" charset="0"/>
              </a:rPr>
              <a:t>A[PPEND]</a:t>
            </a:r>
            <a:r>
              <a:rPr lang="en-US" altLang="en-US" dirty="0">
                <a:solidFill>
                  <a:schemeClr val="tx1"/>
                </a:solidFill>
              </a:rPr>
              <a:t> command to add text to the current line. The newly edited line is displayed. Verify the</a:t>
            </a:r>
            <a:r>
              <a:rPr lang="en-US" altLang="en-US" dirty="0"/>
              <a:t> new contents of the buffer by using the </a:t>
            </a:r>
            <a:r>
              <a:rPr lang="en-US" altLang="en-US" dirty="0">
                <a:latin typeface="Courier New" pitchFamily="49" charset="0"/>
              </a:rPr>
              <a:t>LIST</a:t>
            </a:r>
            <a:r>
              <a:rPr lang="en-US" altLang="en-US" dirty="0"/>
              <a:t> command.</a:t>
            </a:r>
          </a:p>
          <a:p>
            <a:pPr lvl="1" eaLnBrk="1" hangingPunct="1"/>
            <a:r>
              <a:rPr lang="en-US" altLang="en-US" b="1" dirty="0"/>
              <a:t>Note:</a:t>
            </a:r>
            <a:r>
              <a:rPr lang="en-US" altLang="en-US" dirty="0"/>
              <a:t> Many SQL*Plus commands, including </a:t>
            </a:r>
            <a:r>
              <a:rPr lang="en-US" altLang="en-US" dirty="0">
                <a:latin typeface="Courier New" pitchFamily="49" charset="0"/>
              </a:rPr>
              <a:t>LIST</a:t>
            </a:r>
            <a:r>
              <a:rPr lang="en-US" altLang="en-US" dirty="0"/>
              <a:t> and </a:t>
            </a:r>
            <a:r>
              <a:rPr lang="en-US" altLang="en-US" dirty="0">
                <a:latin typeface="Courier New" pitchFamily="49" charset="0"/>
              </a:rPr>
              <a:t>APPEND</a:t>
            </a:r>
            <a:r>
              <a:rPr lang="en-US" altLang="en-US" dirty="0"/>
              <a:t>, can be abbreviated to just their first letter. </a:t>
            </a:r>
            <a:r>
              <a:rPr lang="en-US" altLang="en-US" dirty="0">
                <a:latin typeface="Courier New" pitchFamily="49" charset="0"/>
              </a:rPr>
              <a:t>LIST</a:t>
            </a:r>
            <a:r>
              <a:rPr lang="en-US" altLang="en-US" dirty="0"/>
              <a:t> can be abbreviated to </a:t>
            </a:r>
            <a:r>
              <a:rPr lang="en-US" altLang="en-US" dirty="0">
                <a:latin typeface="Courier New" pitchFamily="49" charset="0"/>
              </a:rPr>
              <a:t>L</a:t>
            </a:r>
            <a:r>
              <a:rPr lang="en-US" altLang="en-US" dirty="0"/>
              <a:t>; </a:t>
            </a:r>
            <a:r>
              <a:rPr lang="en-US" altLang="en-US" dirty="0">
                <a:latin typeface="Courier New" pitchFamily="49" charset="0"/>
              </a:rPr>
              <a:t>APPEND</a:t>
            </a:r>
            <a:r>
              <a:rPr lang="en-US" altLang="en-US" dirty="0"/>
              <a:t> can be abbreviated to </a:t>
            </a:r>
            <a:r>
              <a:rPr lang="en-US" altLang="en-US" dirty="0">
                <a:latin typeface="Courier New" pitchFamily="49" charset="0"/>
              </a:rPr>
              <a:t>A</a:t>
            </a:r>
            <a:r>
              <a:rPr lang="en-US" altLang="en-US" dirty="0"/>
              <a:t>.</a:t>
            </a:r>
          </a:p>
        </p:txBody>
      </p:sp>
      <p:sp>
        <p:nvSpPr>
          <p:cNvPr id="2970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3534503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noFill/>
          <a:ln/>
        </p:spPr>
        <p:txBody>
          <a:bodyPr/>
          <a:lstStyle/>
          <a:p>
            <a:pPr lvl="2" eaLnBrk="1" hangingPunct="1">
              <a:spcBef>
                <a:spcPct val="25000"/>
              </a:spcBef>
            </a:pPr>
            <a:r>
              <a:rPr lang="en-US" altLang="en-US" dirty="0">
                <a:solidFill>
                  <a:schemeClr val="tx1"/>
                </a:solidFill>
              </a:rPr>
              <a:t>Use </a:t>
            </a:r>
            <a:r>
              <a:rPr lang="en-US" altLang="en-US" dirty="0">
                <a:solidFill>
                  <a:schemeClr val="tx1"/>
                </a:solidFill>
                <a:latin typeface="Courier New" pitchFamily="49" charset="0"/>
              </a:rPr>
              <a:t>L[IST]</a:t>
            </a:r>
            <a:r>
              <a:rPr lang="en-US" altLang="en-US" dirty="0">
                <a:solidFill>
                  <a:schemeClr val="tx1"/>
                </a:solidFill>
              </a:rPr>
              <a:t> to display the contents of the buffer.</a:t>
            </a:r>
          </a:p>
          <a:p>
            <a:pPr lvl="2" eaLnBrk="1" hangingPunct="1"/>
            <a:r>
              <a:rPr lang="en-US" altLang="en-US" dirty="0">
                <a:solidFill>
                  <a:schemeClr val="tx1"/>
                </a:solidFill>
              </a:rPr>
              <a:t>Use the </a:t>
            </a:r>
            <a:r>
              <a:rPr lang="en-US" altLang="en-US" dirty="0">
                <a:solidFill>
                  <a:schemeClr val="tx1"/>
                </a:solidFill>
                <a:latin typeface="Courier New" pitchFamily="49" charset="0"/>
              </a:rPr>
              <a:t>C[HANGE]</a:t>
            </a:r>
            <a:r>
              <a:rPr lang="en-US" altLang="en-US" dirty="0">
                <a:solidFill>
                  <a:schemeClr val="tx1"/>
                </a:solidFill>
              </a:rPr>
              <a:t> command to alter the contents of the current line in the SQL buffer. In this case, replace the </a:t>
            </a:r>
            <a:r>
              <a:rPr lang="en-US" altLang="en-US" dirty="0">
                <a:solidFill>
                  <a:schemeClr val="tx1"/>
                </a:solidFill>
                <a:latin typeface="Courier New" pitchFamily="49" charset="0"/>
              </a:rPr>
              <a:t>employees</a:t>
            </a:r>
            <a:r>
              <a:rPr lang="en-US" altLang="en-US" dirty="0"/>
              <a:t> table with the </a:t>
            </a:r>
            <a:r>
              <a:rPr lang="en-US" altLang="en-US" dirty="0">
                <a:latin typeface="Courier New" pitchFamily="49" charset="0"/>
              </a:rPr>
              <a:t>departments</a:t>
            </a:r>
            <a:r>
              <a:rPr lang="en-US" altLang="en-US" dirty="0"/>
              <a:t> table. The new current line is displayed.</a:t>
            </a:r>
          </a:p>
          <a:p>
            <a:pPr lvl="2" eaLnBrk="1" hangingPunct="1"/>
            <a:r>
              <a:rPr lang="en-US" altLang="en-US" dirty="0"/>
              <a:t>Use the </a:t>
            </a:r>
            <a:r>
              <a:rPr lang="en-US" altLang="en-US" dirty="0">
                <a:latin typeface="Courier New" pitchFamily="49" charset="0"/>
              </a:rPr>
              <a:t>L[IST]</a:t>
            </a:r>
            <a:r>
              <a:rPr lang="en-US" altLang="en-US" dirty="0"/>
              <a:t> command to verify the new contents of the buffer.</a:t>
            </a:r>
          </a:p>
        </p:txBody>
      </p:sp>
      <p:sp>
        <p:nvSpPr>
          <p:cNvPr id="3174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3007814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noFill/>
          <a:ln/>
        </p:spPr>
        <p:txBody>
          <a:bodyPr/>
          <a:lstStyle/>
          <a:p>
            <a:pPr lvl="1"/>
            <a:r>
              <a:rPr lang="en-US" altLang="en-US" dirty="0"/>
              <a:t>SQL statements communicate with the Oracle server. SQL*Plus commands control the environment, format query results, and manage files. You can use the commands described in the following table:</a:t>
            </a:r>
          </a:p>
        </p:txBody>
      </p:sp>
      <p:graphicFrame>
        <p:nvGraphicFramePr>
          <p:cNvPr id="33795" name="Object 4"/>
          <p:cNvGraphicFramePr>
            <a:graphicFrameLocks/>
          </p:cNvGraphicFramePr>
          <p:nvPr/>
        </p:nvGraphicFramePr>
        <p:xfrm>
          <a:off x="751826" y="5181600"/>
          <a:ext cx="6459351" cy="3550630"/>
        </p:xfrm>
        <a:graphic>
          <a:graphicData uri="http://schemas.openxmlformats.org/presentationml/2006/ole">
            <mc:AlternateContent xmlns:mc="http://schemas.openxmlformats.org/markup-compatibility/2006">
              <mc:Choice xmlns:v="urn:schemas-microsoft-com:vml" Requires="v">
                <p:oleObj spid="_x0000_s5162" name="Document" r:id="rId4" imgW="6041714" imgH="3352442" progId="Word.Document.8">
                  <p:embed/>
                </p:oleObj>
              </mc:Choice>
              <mc:Fallback>
                <p:oleObj name="Document" r:id="rId4" imgW="6041714" imgH="3352442" progId="Word.Document.8">
                  <p:embed/>
                  <p:pic>
                    <p:nvPicPr>
                      <p:cNvPr id="33795"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26" y="5181600"/>
                        <a:ext cx="6459351" cy="355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Slide Image Placeholder 7"/>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1190422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p:spPr>
        <p:txBody>
          <a:bodyPr/>
          <a:lstStyle/>
          <a:p>
            <a:pPr lvl="1">
              <a:buFontTx/>
              <a:buNone/>
            </a:pPr>
            <a:r>
              <a:rPr lang="en-US" altLang="en-US" b="1" dirty="0">
                <a:latin typeface="Courier New" pitchFamily="49" charset="0"/>
              </a:rPr>
              <a:t>SAVE</a:t>
            </a:r>
            <a:endParaRPr lang="en-US" altLang="en-US" b="1" dirty="0"/>
          </a:p>
          <a:p>
            <a:pPr lvl="1" eaLnBrk="1" hangingPunct="1"/>
            <a:r>
              <a:rPr lang="en-US" altLang="en-US" dirty="0"/>
              <a:t>Use the</a:t>
            </a:r>
            <a:r>
              <a:rPr lang="en-US" altLang="en-US" dirty="0">
                <a:solidFill>
                  <a:srgbClr val="FC0128"/>
                </a:solidFill>
              </a:rPr>
              <a:t> </a:t>
            </a:r>
            <a:r>
              <a:rPr lang="en-US" altLang="en-US" dirty="0">
                <a:solidFill>
                  <a:schemeClr val="tx1"/>
                </a:solidFill>
                <a:latin typeface="Courier New" pitchFamily="49" charset="0"/>
              </a:rPr>
              <a:t>SAVE</a:t>
            </a:r>
            <a:r>
              <a:rPr lang="en-US" altLang="en-US" dirty="0">
                <a:solidFill>
                  <a:schemeClr val="tx1"/>
                </a:solidFill>
              </a:rPr>
              <a:t> command to store the current contents of the buffer in a file. Thus, you can store frequently used scripts for use in the future.</a:t>
            </a:r>
          </a:p>
          <a:p>
            <a:pPr lvl="1" eaLnBrk="1" hangingPunct="1"/>
            <a:r>
              <a:rPr lang="en-US" altLang="en-US" b="1" dirty="0">
                <a:latin typeface="Courier New" pitchFamily="49" charset="0"/>
              </a:rPr>
              <a:t>START</a:t>
            </a:r>
            <a:endParaRPr lang="en-US" altLang="en-US" b="1" dirty="0"/>
          </a:p>
          <a:p>
            <a:pPr lvl="1" eaLnBrk="1" hangingPunct="1"/>
            <a:r>
              <a:rPr lang="en-US" altLang="en-US" dirty="0">
                <a:solidFill>
                  <a:schemeClr val="tx1"/>
                </a:solidFill>
              </a:rPr>
              <a:t>Use the </a:t>
            </a:r>
            <a:r>
              <a:rPr lang="en-US" altLang="en-US" dirty="0">
                <a:solidFill>
                  <a:schemeClr val="tx1"/>
                </a:solidFill>
                <a:latin typeface="Courier New" pitchFamily="49" charset="0"/>
              </a:rPr>
              <a:t>START</a:t>
            </a:r>
            <a:r>
              <a:rPr lang="en-US" altLang="en-US" dirty="0">
                <a:solidFill>
                  <a:schemeClr val="tx1"/>
                </a:solidFill>
              </a:rPr>
              <a:t> command to run a script in SQL*Plus. You can also, alternatively, use the symbol </a:t>
            </a:r>
            <a:r>
              <a:rPr lang="en-US" altLang="en-US" dirty="0">
                <a:solidFill>
                  <a:schemeClr val="tx1"/>
                </a:solidFill>
                <a:latin typeface="Courier New" pitchFamily="49" charset="0"/>
              </a:rPr>
              <a:t>@</a:t>
            </a:r>
            <a:r>
              <a:rPr lang="en-US" altLang="en-US" dirty="0">
                <a:solidFill>
                  <a:schemeClr val="tx1"/>
                </a:solidFill>
              </a:rPr>
              <a:t> to run a script.</a:t>
            </a:r>
          </a:p>
          <a:p>
            <a:pPr lvl="4" eaLnBrk="1" hangingPunct="1"/>
            <a:r>
              <a:rPr lang="en-US" altLang="en-US" dirty="0">
                <a:solidFill>
                  <a:schemeClr val="tx1"/>
                </a:solidFill>
              </a:rPr>
              <a:t>@my_query</a:t>
            </a:r>
          </a:p>
        </p:txBody>
      </p:sp>
      <p:sp>
        <p:nvSpPr>
          <p:cNvPr id="3584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288160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noFill/>
          <a:ln/>
        </p:spPr>
        <p:txBody>
          <a:bodyPr/>
          <a:lstStyle/>
          <a:p>
            <a:pPr lvl="1" eaLnBrk="1" hangingPunct="1"/>
            <a:r>
              <a:rPr lang="en-US" altLang="en-US" dirty="0"/>
              <a:t>Most of the PL/SQL programs perform input and output through SQL statements, to store data in database tables or query those tables. All other PL/SQL input/output is done through APIs that interact with other programs. For example, the </a:t>
            </a:r>
            <a:r>
              <a:rPr lang="en-US" altLang="en-US" dirty="0">
                <a:latin typeface="Courier New" pitchFamily="49" charset="0"/>
              </a:rPr>
              <a:t>DBMS_OUTPUT</a:t>
            </a:r>
            <a:r>
              <a:rPr lang="en-US" altLang="en-US" dirty="0"/>
              <a:t> package has procedures, such as </a:t>
            </a:r>
            <a:r>
              <a:rPr lang="en-US" altLang="en-US" dirty="0">
                <a:latin typeface="Courier New" pitchFamily="49" charset="0"/>
              </a:rPr>
              <a:t>PUT_LINE</a:t>
            </a:r>
            <a:r>
              <a:rPr lang="en-US" altLang="en-US" dirty="0"/>
              <a:t>. To see the result outside of PL/SQL requires another program, such as SQL*Plus, to read and display the data passed to </a:t>
            </a:r>
            <a:r>
              <a:rPr lang="en-US" altLang="en-US" dirty="0">
                <a:latin typeface="Courier New" pitchFamily="49" charset="0"/>
              </a:rPr>
              <a:t>DBMS_OUTPUT</a:t>
            </a:r>
            <a:r>
              <a:rPr lang="en-US" altLang="en-US" dirty="0"/>
              <a:t>.</a:t>
            </a:r>
          </a:p>
          <a:p>
            <a:pPr lvl="1" eaLnBrk="1" hangingPunct="1"/>
            <a:r>
              <a:rPr lang="en-US" altLang="en-US" dirty="0"/>
              <a:t>SQL*Plus does not display </a:t>
            </a:r>
            <a:r>
              <a:rPr lang="en-US" altLang="en-US" dirty="0">
                <a:latin typeface="Courier New" pitchFamily="49" charset="0"/>
              </a:rPr>
              <a:t>DBMS_OUTPUT</a:t>
            </a:r>
            <a:r>
              <a:rPr lang="en-US" altLang="en-US" dirty="0"/>
              <a:t> data unless you first issue the SQL*Plus command </a:t>
            </a:r>
            <a:r>
              <a:rPr lang="en-US" altLang="en-US" dirty="0">
                <a:latin typeface="Courier New" pitchFamily="49" charset="0"/>
              </a:rPr>
              <a:t>SET</a:t>
            </a:r>
            <a:r>
              <a:rPr lang="en-US" altLang="en-US" dirty="0"/>
              <a:t> </a:t>
            </a:r>
            <a:r>
              <a:rPr lang="en-US" altLang="en-US" dirty="0">
                <a:latin typeface="Courier New" pitchFamily="49" charset="0"/>
              </a:rPr>
              <a:t>SERVEROUTPUT</a:t>
            </a:r>
            <a:r>
              <a:rPr lang="en-US" altLang="en-US" dirty="0"/>
              <a:t> </a:t>
            </a:r>
            <a:r>
              <a:rPr lang="en-US" altLang="en-US" dirty="0">
                <a:latin typeface="Courier New" pitchFamily="49" charset="0"/>
              </a:rPr>
              <a:t>ON</a:t>
            </a:r>
            <a:r>
              <a:rPr lang="en-US" altLang="en-US" dirty="0"/>
              <a:t> as follows:</a:t>
            </a:r>
          </a:p>
          <a:p>
            <a:pPr lvl="4" eaLnBrk="1" hangingPunct="1"/>
            <a:r>
              <a:rPr lang="en-US" altLang="en-US" sz="1300" dirty="0"/>
              <a:t>SET SERVEROUTPUT ON</a:t>
            </a:r>
          </a:p>
          <a:p>
            <a:pPr lvl="1" eaLnBrk="1" hangingPunct="1"/>
            <a:r>
              <a:rPr lang="en-US" altLang="en-US" b="1" dirty="0"/>
              <a:t>Notes </a:t>
            </a:r>
          </a:p>
          <a:p>
            <a:pPr lvl="2" eaLnBrk="1" hangingPunct="1"/>
            <a:r>
              <a:rPr lang="en-US" altLang="en-US" dirty="0">
                <a:latin typeface="Courier New" pitchFamily="49" charset="0"/>
              </a:rPr>
              <a:t>SIZE</a:t>
            </a:r>
            <a:r>
              <a:rPr lang="en-US" altLang="en-US" dirty="0"/>
              <a:t> sets the number of bytes of the output that can be buffered within the Oracle Database server. The default is </a:t>
            </a:r>
            <a:r>
              <a:rPr lang="en-US" altLang="en-US" dirty="0">
                <a:latin typeface="Courier New" pitchFamily="49" charset="0"/>
              </a:rPr>
              <a:t>UNLIMITED</a:t>
            </a:r>
            <a:r>
              <a:rPr lang="en-US" altLang="en-US" dirty="0"/>
              <a:t>. </a:t>
            </a:r>
            <a:r>
              <a:rPr lang="en-US" altLang="en-US" dirty="0">
                <a:latin typeface="Courier New" pitchFamily="49" charset="0"/>
              </a:rPr>
              <a:t>n</a:t>
            </a:r>
            <a:r>
              <a:rPr lang="en-US" altLang="en-US" dirty="0"/>
              <a:t> cannot be less than 2000 or greater than 1,000,000. </a:t>
            </a:r>
          </a:p>
          <a:p>
            <a:pPr lvl="2" eaLnBrk="1" hangingPunct="1"/>
            <a:r>
              <a:rPr lang="en-US" altLang="en-US" dirty="0"/>
              <a:t>For additional information about </a:t>
            </a:r>
            <a:r>
              <a:rPr lang="en-US" altLang="en-US" dirty="0">
                <a:latin typeface="Courier New" pitchFamily="49" charset="0"/>
              </a:rPr>
              <a:t>SERVEROUTPUT</a:t>
            </a:r>
            <a:r>
              <a:rPr lang="en-US" altLang="en-US" dirty="0"/>
              <a:t>, see </a:t>
            </a:r>
            <a:r>
              <a:rPr lang="en-US" altLang="en-US" i="1" dirty="0"/>
              <a:t>Oracle Database PL/SQL User’s Guide and Reference 19c.</a:t>
            </a:r>
            <a:endParaRPr lang="en-US" altLang="en-US" dirty="0"/>
          </a:p>
        </p:txBody>
      </p:sp>
      <p:sp>
        <p:nvSpPr>
          <p:cNvPr id="37892"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3897327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noFill/>
          <a:ln/>
        </p:spPr>
        <p:txBody>
          <a:bodyPr/>
          <a:lstStyle/>
          <a:p>
            <a:pPr lvl="1" eaLnBrk="1" hangingPunct="1"/>
            <a:r>
              <a:rPr lang="en-US" altLang="en-US" dirty="0"/>
              <a:t>The </a:t>
            </a:r>
            <a:r>
              <a:rPr lang="en-US" altLang="en-US" dirty="0">
                <a:latin typeface="Courier New" pitchFamily="49" charset="0"/>
              </a:rPr>
              <a:t>SPOOL</a:t>
            </a:r>
            <a:r>
              <a:rPr lang="en-US" altLang="en-US" dirty="0"/>
              <a:t> command stores query results in a file or optionally sends the file to a printer. The </a:t>
            </a:r>
            <a:r>
              <a:rPr lang="en-US" altLang="en-US" dirty="0">
                <a:latin typeface="Courier New" pitchFamily="49" charset="0"/>
              </a:rPr>
              <a:t>SPOOL</a:t>
            </a:r>
            <a:r>
              <a:rPr lang="en-US" altLang="en-US" dirty="0"/>
              <a:t> command has been enhanced. You can now append to, or replace an existing file, where previously you could use </a:t>
            </a:r>
            <a:r>
              <a:rPr lang="en-US" altLang="en-US" dirty="0">
                <a:latin typeface="Courier New" pitchFamily="49" charset="0"/>
              </a:rPr>
              <a:t>SPOOL</a:t>
            </a:r>
            <a:r>
              <a:rPr lang="en-US" altLang="en-US" dirty="0"/>
              <a:t> only to create (and replace) a file. </a:t>
            </a:r>
            <a:r>
              <a:rPr lang="en-US" altLang="en-US" dirty="0">
                <a:latin typeface="Courier New" pitchFamily="49" charset="0"/>
              </a:rPr>
              <a:t>REPLACE</a:t>
            </a:r>
            <a:r>
              <a:rPr lang="en-US" altLang="en-US" dirty="0"/>
              <a:t> is the default. </a:t>
            </a:r>
          </a:p>
          <a:p>
            <a:pPr lvl="1" eaLnBrk="1" hangingPunct="1"/>
            <a:r>
              <a:rPr lang="en-US" altLang="en-US" dirty="0"/>
              <a:t>To spool the output generated by commands in a script without displaying the output on screen, use </a:t>
            </a:r>
            <a:r>
              <a:rPr lang="en-US" altLang="en-US" dirty="0">
                <a:latin typeface="Courier New" pitchFamily="49" charset="0"/>
              </a:rPr>
              <a:t>SET</a:t>
            </a:r>
            <a:r>
              <a:rPr lang="en-US" altLang="en-US" dirty="0"/>
              <a:t> </a:t>
            </a:r>
            <a:r>
              <a:rPr lang="en-US" altLang="en-US" dirty="0">
                <a:latin typeface="Courier New" pitchFamily="49" charset="0"/>
              </a:rPr>
              <a:t>TERMOUT</a:t>
            </a:r>
            <a:r>
              <a:rPr lang="en-US" altLang="en-US" dirty="0"/>
              <a:t> </a:t>
            </a:r>
            <a:r>
              <a:rPr lang="en-US" altLang="en-US" dirty="0">
                <a:latin typeface="Courier New" pitchFamily="49" charset="0"/>
              </a:rPr>
              <a:t>OFF</a:t>
            </a:r>
            <a:r>
              <a:rPr lang="en-US" altLang="en-US" dirty="0"/>
              <a:t>. </a:t>
            </a:r>
            <a:r>
              <a:rPr lang="en-US" altLang="en-US" dirty="0">
                <a:latin typeface="Courier New" pitchFamily="49" charset="0"/>
              </a:rPr>
              <a:t>SET</a:t>
            </a:r>
            <a:r>
              <a:rPr lang="en-US" altLang="en-US" dirty="0"/>
              <a:t> </a:t>
            </a:r>
            <a:r>
              <a:rPr lang="en-US" altLang="en-US" dirty="0">
                <a:latin typeface="Courier New" pitchFamily="49" charset="0"/>
              </a:rPr>
              <a:t>TERMOUT</a:t>
            </a:r>
            <a:r>
              <a:rPr lang="en-US" altLang="en-US" dirty="0"/>
              <a:t> </a:t>
            </a:r>
            <a:r>
              <a:rPr lang="en-US" altLang="en-US" dirty="0">
                <a:latin typeface="Courier New" pitchFamily="49" charset="0"/>
              </a:rPr>
              <a:t>OFF</a:t>
            </a:r>
            <a:r>
              <a:rPr lang="en-US" altLang="en-US" dirty="0"/>
              <a:t> does not affect the output from commands that run interactively.</a:t>
            </a:r>
          </a:p>
          <a:p>
            <a:pPr lvl="1" eaLnBrk="1" hangingPunct="1"/>
            <a:r>
              <a:rPr lang="en-US" altLang="en-US" dirty="0"/>
              <a:t>You must use quotation marks around file names that contain white space. To create a valid HTML file using </a:t>
            </a:r>
            <a:r>
              <a:rPr lang="en-US" altLang="en-US" dirty="0">
                <a:latin typeface="Courier New" pitchFamily="49" charset="0"/>
              </a:rPr>
              <a:t>SPOOL</a:t>
            </a:r>
            <a:r>
              <a:rPr lang="en-US" altLang="en-US" dirty="0"/>
              <a:t> </a:t>
            </a:r>
            <a:r>
              <a:rPr lang="en-US" altLang="en-US" dirty="0">
                <a:latin typeface="Courier New" pitchFamily="49" charset="0"/>
              </a:rPr>
              <a:t>APPEND</a:t>
            </a:r>
            <a:r>
              <a:rPr lang="en-US" altLang="en-US" dirty="0"/>
              <a:t> commands, you must use </a:t>
            </a:r>
            <a:r>
              <a:rPr lang="en-US" altLang="en-US" dirty="0">
                <a:latin typeface="Courier New" pitchFamily="49" charset="0"/>
              </a:rPr>
              <a:t>PROMPT</a:t>
            </a:r>
            <a:r>
              <a:rPr lang="en-US" altLang="en-US" dirty="0"/>
              <a:t> or a similar command to create the HTML page header and footer. The </a:t>
            </a:r>
            <a:r>
              <a:rPr lang="en-US" altLang="en-US" dirty="0">
                <a:latin typeface="Courier New" pitchFamily="49" charset="0"/>
              </a:rPr>
              <a:t>SPOOL</a:t>
            </a:r>
            <a:r>
              <a:rPr lang="en-US" altLang="en-US" dirty="0"/>
              <a:t> </a:t>
            </a:r>
            <a:r>
              <a:rPr lang="en-US" altLang="en-US" dirty="0">
                <a:latin typeface="Courier New" pitchFamily="49" charset="0"/>
              </a:rPr>
              <a:t>APPEND</a:t>
            </a:r>
            <a:r>
              <a:rPr lang="en-US" altLang="en-US" dirty="0"/>
              <a:t> command does not parse HTML tags. </a:t>
            </a:r>
            <a:r>
              <a:rPr lang="en-US" altLang="en-US" dirty="0">
                <a:latin typeface="Courier New" pitchFamily="49" charset="0"/>
              </a:rPr>
              <a:t>SET</a:t>
            </a:r>
            <a:r>
              <a:rPr lang="en-US" altLang="en-US" dirty="0"/>
              <a:t> </a:t>
            </a:r>
            <a:r>
              <a:rPr lang="en-US" altLang="en-US" dirty="0">
                <a:latin typeface="Courier New" pitchFamily="49" charset="0"/>
              </a:rPr>
              <a:t>SQLPLUSCOMPAT[IBILITY]</a:t>
            </a:r>
            <a:r>
              <a:rPr lang="en-US" altLang="en-US" dirty="0"/>
              <a:t> to 9.2 or earlier to disable the </a:t>
            </a:r>
            <a:r>
              <a:rPr lang="en-US" altLang="en-US" dirty="0">
                <a:latin typeface="Courier New" pitchFamily="49" charset="0"/>
              </a:rPr>
              <a:t>CREATE</a:t>
            </a:r>
            <a:r>
              <a:rPr lang="en-US" altLang="en-US" dirty="0"/>
              <a:t>, </a:t>
            </a:r>
            <a:r>
              <a:rPr lang="en-US" altLang="en-US" dirty="0">
                <a:latin typeface="Courier New" pitchFamily="49" charset="0"/>
              </a:rPr>
              <a:t>APPEND</a:t>
            </a:r>
            <a:r>
              <a:rPr lang="en-US" altLang="en-US" dirty="0"/>
              <a:t>, and </a:t>
            </a:r>
            <a:r>
              <a:rPr lang="en-US" altLang="en-US" dirty="0">
                <a:latin typeface="Courier New" pitchFamily="49" charset="0"/>
              </a:rPr>
              <a:t>SAVE</a:t>
            </a:r>
            <a:r>
              <a:rPr lang="en-US" altLang="en-US" dirty="0"/>
              <a:t> parameters.</a:t>
            </a:r>
          </a:p>
        </p:txBody>
      </p:sp>
      <p:sp>
        <p:nvSpPr>
          <p:cNvPr id="3994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2570583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noFill/>
          <a:ln/>
        </p:spPr>
        <p:txBody>
          <a:bodyPr/>
          <a:lstStyle/>
          <a:p>
            <a:pPr lvl="1" eaLnBrk="1" hangingPunct="1"/>
            <a:r>
              <a:rPr lang="en-US" altLang="en-US" dirty="0">
                <a:latin typeface="Courier New" pitchFamily="49" charset="0"/>
              </a:rPr>
              <a:t>EXPLAIN</a:t>
            </a:r>
            <a:r>
              <a:rPr lang="en-US" altLang="en-US" dirty="0"/>
              <a:t> shows the query execution path by performing an </a:t>
            </a:r>
            <a:r>
              <a:rPr lang="en-US" altLang="en-US" dirty="0">
                <a:latin typeface="Courier New" pitchFamily="49" charset="0"/>
              </a:rPr>
              <a:t>EXPLAIN</a:t>
            </a:r>
            <a:r>
              <a:rPr lang="en-US" altLang="en-US" dirty="0"/>
              <a:t> </a:t>
            </a:r>
            <a:r>
              <a:rPr lang="en-US" altLang="en-US" dirty="0">
                <a:latin typeface="Courier New" pitchFamily="49" charset="0"/>
              </a:rPr>
              <a:t>PLAN</a:t>
            </a:r>
            <a:r>
              <a:rPr lang="en-US" altLang="en-US" dirty="0"/>
              <a:t>. </a:t>
            </a:r>
            <a:r>
              <a:rPr lang="en-US" altLang="en-US" dirty="0">
                <a:latin typeface="Courier New" pitchFamily="49" charset="0"/>
              </a:rPr>
              <a:t>STATISTICS</a:t>
            </a:r>
            <a:r>
              <a:rPr lang="en-US" altLang="en-US" dirty="0"/>
              <a:t> displays SQL statement statistics. The formatting of your </a:t>
            </a:r>
            <a:r>
              <a:rPr lang="en-US" altLang="en-US" dirty="0">
                <a:latin typeface="Courier New" pitchFamily="49" charset="0"/>
              </a:rPr>
              <a:t>AUTOTRACE</a:t>
            </a:r>
            <a:r>
              <a:rPr lang="en-US" altLang="en-US" dirty="0"/>
              <a:t> report may vary depending on the version of the server to which you are connected and the configuration of the server. The </a:t>
            </a:r>
            <a:r>
              <a:rPr lang="en-US" altLang="en-US" dirty="0">
                <a:latin typeface="Courier New" pitchFamily="49" charset="0"/>
              </a:rPr>
              <a:t>DBMS_XPLAN</a:t>
            </a:r>
            <a:r>
              <a:rPr lang="en-US" altLang="en-US" dirty="0"/>
              <a:t> package provides an easy way to display the output of the </a:t>
            </a:r>
            <a:r>
              <a:rPr lang="en-US" altLang="en-US" dirty="0">
                <a:latin typeface="Courier New" pitchFamily="49" charset="0"/>
              </a:rPr>
              <a:t>EXPLAIN</a:t>
            </a:r>
            <a:r>
              <a:rPr lang="en-US" altLang="en-US" dirty="0"/>
              <a:t> </a:t>
            </a:r>
            <a:r>
              <a:rPr lang="en-US" altLang="en-US" dirty="0">
                <a:latin typeface="Courier New" pitchFamily="49" charset="0"/>
              </a:rPr>
              <a:t>PLAN</a:t>
            </a:r>
            <a:r>
              <a:rPr lang="en-US" altLang="en-US" dirty="0"/>
              <a:t> command in several predefined formats.</a:t>
            </a:r>
          </a:p>
          <a:p>
            <a:pPr lvl="1" eaLnBrk="1" hangingPunct="1"/>
            <a:r>
              <a:rPr lang="en-US" altLang="en-US" b="1" dirty="0"/>
              <a:t>Notes </a:t>
            </a:r>
          </a:p>
          <a:p>
            <a:pPr lvl="2" eaLnBrk="1" hangingPunct="1"/>
            <a:r>
              <a:rPr lang="en-US" altLang="en-US" dirty="0"/>
              <a:t>For additional information about the package and subprograms, refer to </a:t>
            </a:r>
            <a:r>
              <a:rPr lang="en-US" altLang="en-US" i="1" dirty="0"/>
              <a:t>Oracle Database PL/SQL Packages and Types Reference 19c.</a:t>
            </a:r>
            <a:endParaRPr lang="en-US" altLang="en-US" dirty="0"/>
          </a:p>
          <a:p>
            <a:pPr lvl="2" eaLnBrk="1" hangingPunct="1"/>
            <a:r>
              <a:rPr lang="en-US" altLang="en-US" dirty="0"/>
              <a:t>For additional information about the </a:t>
            </a:r>
            <a:r>
              <a:rPr lang="en-US" altLang="en-US" dirty="0">
                <a:latin typeface="Courier New" pitchFamily="49" charset="0"/>
              </a:rPr>
              <a:t>EXPLAIN</a:t>
            </a:r>
            <a:r>
              <a:rPr lang="en-US" altLang="en-US" dirty="0"/>
              <a:t> </a:t>
            </a:r>
            <a:r>
              <a:rPr lang="en-US" altLang="en-US" dirty="0">
                <a:latin typeface="Courier New" pitchFamily="49" charset="0"/>
              </a:rPr>
              <a:t>PLAN</a:t>
            </a:r>
            <a:r>
              <a:rPr lang="en-US" altLang="en-US" dirty="0"/>
              <a:t>, refer to </a:t>
            </a:r>
            <a:r>
              <a:rPr lang="en-US" altLang="en-US" i="1" dirty="0"/>
              <a:t>Oracle Database SQL Reference 19c</a:t>
            </a:r>
            <a:r>
              <a:rPr lang="en-US" altLang="en-US" dirty="0"/>
              <a:t>.</a:t>
            </a:r>
          </a:p>
          <a:p>
            <a:pPr lvl="2" eaLnBrk="1" hangingPunct="1"/>
            <a:r>
              <a:rPr lang="en-US" altLang="en-US" dirty="0"/>
              <a:t>For additional information about Execution Plans and the statistics, refer to </a:t>
            </a:r>
            <a:r>
              <a:rPr lang="en-US" altLang="en-US" i="1" dirty="0"/>
              <a:t>Oracle Database Performance Tuning Guide 19c</a:t>
            </a:r>
            <a:r>
              <a:rPr lang="en-US" altLang="en-US" dirty="0"/>
              <a:t>.</a:t>
            </a:r>
          </a:p>
        </p:txBody>
      </p:sp>
      <p:sp>
        <p:nvSpPr>
          <p:cNvPr id="4198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256348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p:txBody>
          <a:bodyPr/>
          <a:lstStyle/>
          <a:p>
            <a:pPr lvl="1"/>
            <a:r>
              <a:rPr lang="en-US" altLang="en-US" dirty="0"/>
              <a:t>SQL*Plus is an execution environment that you can use to send SQL commands to the database server and to edit and save SQL commands. You can execute commands from the SQL prompt or from a script file.</a:t>
            </a:r>
          </a:p>
        </p:txBody>
      </p:sp>
      <p:sp>
        <p:nvSpPr>
          <p:cNvPr id="5" name="Slide Image Placeholder 4"/>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221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noFill/>
          <a:ln/>
        </p:spPr>
        <p:txBody>
          <a:bodyPr/>
          <a:lstStyle/>
          <a:p>
            <a:pPr lvl="1" eaLnBrk="1" hangingPunct="1"/>
            <a:r>
              <a:rPr lang="en-US" altLang="en-US" dirty="0"/>
              <a:t>You might want to create </a:t>
            </a:r>
            <a:r>
              <a:rPr lang="en-US" altLang="en-US" dirty="0">
                <a:latin typeface="Courier New" pitchFamily="49" charset="0"/>
              </a:rPr>
              <a:t>SELECT</a:t>
            </a:r>
            <a:r>
              <a:rPr lang="en-US" altLang="en-US" dirty="0"/>
              <a:t> statements that can be used repeatedly. This appendix covers the use of SQL*Plus commands to execute SQL statements. You learn how to format output using SQL*Plus commands, edit SQL commands, and save scripts in SQL*Plus.</a:t>
            </a:r>
          </a:p>
        </p:txBody>
      </p:sp>
      <p:sp>
        <p:nvSpPr>
          <p:cNvPr id="922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136665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4617720"/>
            <a:ext cx="6858000" cy="6388144"/>
          </a:xfrm>
        </p:spPr>
        <p:txBody>
          <a:bodyPr/>
          <a:lstStyle/>
          <a:p>
            <a:r>
              <a:rPr lang="en-US" altLang="en-US" dirty="0"/>
              <a:t>SQL and SQL*Plus </a:t>
            </a:r>
          </a:p>
          <a:p>
            <a:pPr lvl="1"/>
            <a:r>
              <a:rPr lang="en-US" altLang="en-US" dirty="0"/>
              <a:t>SQL is a command language that is used for communication with the Oracle server from any tool or application. Oracle SQL contains many extensions. When you enter a SQL statement, it is stored in a part of the memory called the SQL buffer and remains there until you enter a new SQL statement. SQL*Plus is an Oracle tool that recognizes and submits SQL statements to the Oracle </a:t>
            </a:r>
            <a:r>
              <a:rPr lang="en-US" altLang="en-US" i="0" dirty="0"/>
              <a:t>19c</a:t>
            </a:r>
            <a:r>
              <a:rPr lang="en-US" altLang="en-US" i="1" dirty="0"/>
              <a:t> </a:t>
            </a:r>
            <a:r>
              <a:rPr lang="en-US" altLang="en-US" dirty="0"/>
              <a:t>Server for execution. It contains its own command language.</a:t>
            </a:r>
          </a:p>
          <a:p>
            <a:pPr lvl="1"/>
            <a:r>
              <a:rPr lang="en-US" altLang="en-US" b="1" dirty="0"/>
              <a:t>Features of SQL</a:t>
            </a:r>
          </a:p>
          <a:p>
            <a:pPr lvl="2"/>
            <a:r>
              <a:rPr lang="en-US" altLang="en-US" dirty="0"/>
              <a:t>Can be used by a range of users, including those with little or no programming</a:t>
            </a:r>
            <a:br>
              <a:rPr lang="en-US" altLang="en-US" dirty="0"/>
            </a:br>
            <a:r>
              <a:rPr lang="en-US" altLang="en-US" dirty="0"/>
              <a:t>experience</a:t>
            </a:r>
          </a:p>
          <a:p>
            <a:pPr lvl="2"/>
            <a:r>
              <a:rPr lang="en-US" altLang="en-US" dirty="0"/>
              <a:t>Is a nonprocedural language</a:t>
            </a:r>
          </a:p>
          <a:p>
            <a:pPr lvl="2"/>
            <a:r>
              <a:rPr lang="en-US" altLang="en-US" dirty="0"/>
              <a:t>Reduces the amount of time required for creating and maintaining systems</a:t>
            </a:r>
          </a:p>
          <a:p>
            <a:pPr lvl="2"/>
            <a:r>
              <a:rPr lang="en-US" altLang="en-US" dirty="0"/>
              <a:t>Is an English-like language</a:t>
            </a:r>
          </a:p>
          <a:p>
            <a:pPr lvl="1"/>
            <a:r>
              <a:rPr lang="en-US" altLang="en-US" b="1" dirty="0"/>
              <a:t>Features of SQL*Plus </a:t>
            </a:r>
          </a:p>
          <a:p>
            <a:pPr lvl="2"/>
            <a:r>
              <a:rPr lang="en-US" altLang="en-US" dirty="0"/>
              <a:t>Accepts ad hoc entry of statements</a:t>
            </a:r>
          </a:p>
          <a:p>
            <a:pPr lvl="2"/>
            <a:r>
              <a:rPr lang="en-US" altLang="en-US" dirty="0"/>
              <a:t>Accepts SQL input from files</a:t>
            </a:r>
          </a:p>
          <a:p>
            <a:pPr lvl="2"/>
            <a:r>
              <a:rPr lang="en-US" altLang="en-US" dirty="0"/>
              <a:t>Provides a line editor for modifying SQL statements</a:t>
            </a:r>
          </a:p>
          <a:p>
            <a:pPr lvl="2"/>
            <a:r>
              <a:rPr lang="en-US" altLang="en-US" dirty="0"/>
              <a:t>Controls environmental settings</a:t>
            </a:r>
          </a:p>
          <a:p>
            <a:pPr lvl="2"/>
            <a:r>
              <a:rPr lang="en-US" altLang="en-US" dirty="0"/>
              <a:t>Formats query results into basic reports</a:t>
            </a:r>
          </a:p>
          <a:p>
            <a:pPr lvl="2"/>
            <a:r>
              <a:rPr lang="en-US" altLang="en-US" dirty="0"/>
              <a:t>Accesses local and remote databases</a:t>
            </a:r>
          </a:p>
        </p:txBody>
      </p:sp>
      <p:sp>
        <p:nvSpPr>
          <p:cNvPr id="10" name="Slide Image Placeholder 9"/>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37668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403302" y="-3441"/>
            <a:ext cx="3369098" cy="504039"/>
          </a:xfrm>
          <a:prstGeom prst="rect">
            <a:avLst/>
          </a:prstGeom>
          <a:noFill/>
          <a:ln w="9525">
            <a:noFill/>
            <a:miter lim="800000"/>
            <a:headEnd/>
            <a:tailEnd/>
          </a:ln>
        </p:spPr>
        <p:txBody>
          <a:bodyPr wrap="none" lIns="100182" tIns="50091" rIns="100182" bIns="50091" anchor="ct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15363" name="Rectangle 3"/>
          <p:cNvSpPr>
            <a:spLocks noChangeArrowheads="1"/>
          </p:cNvSpPr>
          <p:nvPr/>
        </p:nvSpPr>
        <p:spPr bwMode="auto">
          <a:xfrm>
            <a:off x="-1765" y="-3441"/>
            <a:ext cx="3367335" cy="504039"/>
          </a:xfrm>
          <a:prstGeom prst="rect">
            <a:avLst/>
          </a:prstGeom>
          <a:noFill/>
          <a:ln w="9525">
            <a:noFill/>
            <a:miter lim="800000"/>
            <a:headEnd/>
            <a:tailEnd/>
          </a:ln>
        </p:spPr>
        <p:txBody>
          <a:bodyPr wrap="none" lIns="100182" tIns="50091" rIns="100182" bIns="50091" anchor="ct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15364" name="Rectangle 5"/>
          <p:cNvSpPr>
            <a:spLocks noGrp="1" noChangeArrowheads="1"/>
          </p:cNvSpPr>
          <p:nvPr>
            <p:ph type="body" idx="1"/>
          </p:nvPr>
        </p:nvSpPr>
        <p:spPr/>
        <p:txBody>
          <a:bodyPr/>
          <a:lstStyle/>
          <a:p>
            <a:pPr lvl="1"/>
            <a:r>
              <a:rPr lang="en-US" altLang="en-US" dirty="0"/>
              <a:t>The following table compares SQL and SQL*Plus:</a:t>
            </a:r>
          </a:p>
        </p:txBody>
      </p:sp>
      <p:graphicFrame>
        <p:nvGraphicFramePr>
          <p:cNvPr id="15365" name="Object 6"/>
          <p:cNvGraphicFramePr>
            <a:graphicFrameLocks/>
          </p:cNvGraphicFramePr>
          <p:nvPr/>
        </p:nvGraphicFramePr>
        <p:xfrm>
          <a:off x="677703" y="5132415"/>
          <a:ext cx="6618188" cy="3282269"/>
        </p:xfrm>
        <a:graphic>
          <a:graphicData uri="http://schemas.openxmlformats.org/presentationml/2006/ole">
            <mc:AlternateContent xmlns:mc="http://schemas.openxmlformats.org/markup-compatibility/2006">
              <mc:Choice xmlns:v="urn:schemas-microsoft-com:vml" Requires="v">
                <p:oleObj spid="_x0000_s1066" name="Document" r:id="rId4" imgW="6163928" imgH="3268237" progId="Word.Document.8">
                  <p:embed/>
                </p:oleObj>
              </mc:Choice>
              <mc:Fallback>
                <p:oleObj name="Document" r:id="rId4" imgW="6163928" imgH="3268237" progId="Word.Document.8">
                  <p:embed/>
                  <p:pic>
                    <p:nvPicPr>
                      <p:cNvPr id="15365"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703" y="5132415"/>
                        <a:ext cx="6618188" cy="328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Image Placeholder 3"/>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336902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p:txBody>
          <a:bodyPr/>
          <a:lstStyle/>
          <a:p>
            <a:r>
              <a:rPr lang="en-US" altLang="en-US" dirty="0"/>
              <a:t>SQL*Plus</a:t>
            </a:r>
          </a:p>
          <a:p>
            <a:pPr lvl="1"/>
            <a:r>
              <a:rPr lang="en-US" altLang="en-US" dirty="0"/>
              <a:t>SQL*Plus is an environment in which you can:</a:t>
            </a:r>
          </a:p>
          <a:p>
            <a:pPr lvl="2"/>
            <a:r>
              <a:rPr lang="en-US" altLang="en-US" dirty="0"/>
              <a:t>Execute SQL statements to retrieve, modify, add, and remove data from the database</a:t>
            </a:r>
          </a:p>
          <a:p>
            <a:pPr lvl="2"/>
            <a:r>
              <a:rPr lang="en-US" altLang="en-US" dirty="0"/>
              <a:t>Format, perform calculations on, store, and print query results in the form of reports</a:t>
            </a:r>
          </a:p>
          <a:p>
            <a:pPr lvl="2"/>
            <a:r>
              <a:rPr lang="en-US" altLang="en-US" dirty="0"/>
              <a:t>Create script files to store SQL statements for repeated use in the future</a:t>
            </a:r>
          </a:p>
          <a:p>
            <a:pPr lvl="1"/>
            <a:r>
              <a:rPr lang="en-US" altLang="en-US" dirty="0"/>
              <a:t>SQL*Plus commands can be divided into the following main categories:</a:t>
            </a:r>
          </a:p>
        </p:txBody>
      </p:sp>
      <p:graphicFrame>
        <p:nvGraphicFramePr>
          <p:cNvPr id="17411" name="Object 4"/>
          <p:cNvGraphicFramePr>
            <a:graphicFrameLocks/>
          </p:cNvGraphicFramePr>
          <p:nvPr/>
        </p:nvGraphicFramePr>
        <p:xfrm>
          <a:off x="741238" y="6432938"/>
          <a:ext cx="6173446" cy="2033355"/>
        </p:xfrm>
        <a:graphic>
          <a:graphicData uri="http://schemas.openxmlformats.org/presentationml/2006/ole">
            <mc:AlternateContent xmlns:mc="http://schemas.openxmlformats.org/markup-compatibility/2006">
              <mc:Choice xmlns:v="urn:schemas-microsoft-com:vml" Requires="v">
                <p:oleObj spid="_x0000_s2090" name="Document" r:id="rId4" imgW="5750152" imgH="2068053" progId="Word.Document.8">
                  <p:embed/>
                </p:oleObj>
              </mc:Choice>
              <mc:Fallback>
                <p:oleObj name="Document" r:id="rId4" imgW="5750152" imgH="2068053" progId="Word.Document.8">
                  <p:embed/>
                  <p:pic>
                    <p:nvPicPr>
                      <p:cNvPr id="17411"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238" y="6432938"/>
                        <a:ext cx="6173446" cy="203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Image Placeholder 3"/>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1775131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noFill/>
          <a:ln/>
        </p:spPr>
        <p:txBody>
          <a:bodyPr/>
          <a:lstStyle/>
          <a:p>
            <a:pPr lvl="1" eaLnBrk="1" hangingPunct="1"/>
            <a:r>
              <a:rPr lang="en-US" altLang="en-US" dirty="0"/>
              <a:t>How you invoke SQL*Plus depends on the type of operating system that you are running Oracle Database on.</a:t>
            </a:r>
          </a:p>
          <a:p>
            <a:pPr lvl="1" eaLnBrk="1" hangingPunct="1"/>
            <a:r>
              <a:rPr lang="en-US" altLang="en-US" dirty="0"/>
              <a:t>To log in from a Linux environment, perform the following steps:</a:t>
            </a:r>
          </a:p>
          <a:p>
            <a:pPr lvl="2" eaLnBrk="1" hangingPunct="1">
              <a:buFont typeface="Times New Roman" pitchFamily="18" charset="0"/>
              <a:buNone/>
            </a:pPr>
            <a:r>
              <a:rPr lang="en-US" altLang="en-US" dirty="0"/>
              <a:t>1.	Right-click your Linux desktop and select terminal. </a:t>
            </a:r>
          </a:p>
          <a:p>
            <a:pPr lvl="2" eaLnBrk="1" hangingPunct="1">
              <a:buFont typeface="Times New Roman" pitchFamily="18" charset="0"/>
              <a:buNone/>
            </a:pPr>
            <a:r>
              <a:rPr lang="en-US" altLang="en-US" dirty="0"/>
              <a:t>2.	Enter the </a:t>
            </a:r>
            <a:r>
              <a:rPr lang="en-US" altLang="en-US" dirty="0">
                <a:latin typeface="Courier New" pitchFamily="49" charset="0"/>
              </a:rPr>
              <a:t>sqlplus</a:t>
            </a:r>
            <a:r>
              <a:rPr lang="en-US" altLang="en-US" dirty="0"/>
              <a:t> command shown in the slide. </a:t>
            </a:r>
          </a:p>
          <a:p>
            <a:pPr lvl="2" eaLnBrk="1" hangingPunct="1">
              <a:buFont typeface="Times New Roman" pitchFamily="18" charset="0"/>
              <a:buNone/>
            </a:pPr>
            <a:r>
              <a:rPr lang="en-US" altLang="en-US" dirty="0"/>
              <a:t>3.	Enter the username, password, and database name.</a:t>
            </a:r>
          </a:p>
          <a:p>
            <a:pPr lvl="1" eaLnBrk="1" hangingPunct="1"/>
            <a:r>
              <a:rPr lang="en-US" altLang="en-US" dirty="0"/>
              <a:t>In the syntax:</a:t>
            </a:r>
            <a:endParaRPr lang="en-US" altLang="en-US" b="1" dirty="0"/>
          </a:p>
          <a:p>
            <a:pPr lvl="1" eaLnBrk="1" hangingPunct="1">
              <a:lnSpc>
                <a:spcPct val="65000"/>
              </a:lnSpc>
            </a:pPr>
            <a:r>
              <a:rPr lang="en-US" altLang="en-US" dirty="0"/>
              <a:t>	</a:t>
            </a:r>
            <a:r>
              <a:rPr lang="en-US" altLang="en-US" i="1" dirty="0">
                <a:latin typeface="Courier New" pitchFamily="49" charset="0"/>
              </a:rPr>
              <a:t>username</a:t>
            </a:r>
            <a:r>
              <a:rPr lang="en-US" altLang="en-US" i="1" dirty="0"/>
              <a:t> 	</a:t>
            </a:r>
            <a:r>
              <a:rPr lang="en-US" altLang="en-US" dirty="0"/>
              <a:t>Your database username</a:t>
            </a:r>
          </a:p>
          <a:p>
            <a:pPr lvl="1" eaLnBrk="1" hangingPunct="1">
              <a:lnSpc>
                <a:spcPct val="65000"/>
              </a:lnSpc>
            </a:pPr>
            <a:r>
              <a:rPr lang="en-US" altLang="en-US" i="1" dirty="0"/>
              <a:t>	</a:t>
            </a:r>
            <a:r>
              <a:rPr lang="en-US" altLang="en-US" i="1" dirty="0">
                <a:latin typeface="Courier New" pitchFamily="49" charset="0"/>
              </a:rPr>
              <a:t>password</a:t>
            </a:r>
            <a:r>
              <a:rPr lang="en-US" altLang="en-US" dirty="0"/>
              <a:t>	Your database password (Your password is visible if you enter it here.)</a:t>
            </a:r>
          </a:p>
          <a:p>
            <a:pPr lvl="1" eaLnBrk="1" hangingPunct="1">
              <a:lnSpc>
                <a:spcPct val="65000"/>
              </a:lnSpc>
            </a:pPr>
            <a:r>
              <a:rPr lang="en-US" altLang="en-US" dirty="0"/>
              <a:t>	</a:t>
            </a:r>
            <a:r>
              <a:rPr lang="en-US" altLang="en-US" i="1" dirty="0">
                <a:latin typeface="Courier New" pitchFamily="49" charset="0"/>
              </a:rPr>
              <a:t>@database</a:t>
            </a:r>
            <a:r>
              <a:rPr lang="en-US" altLang="en-US" i="1" dirty="0"/>
              <a:t>	</a:t>
            </a:r>
            <a:r>
              <a:rPr lang="en-US" altLang="en-US" dirty="0"/>
              <a:t>The database connect string</a:t>
            </a:r>
          </a:p>
          <a:p>
            <a:pPr lvl="1" eaLnBrk="1" hangingPunct="1">
              <a:lnSpc>
                <a:spcPct val="65000"/>
              </a:lnSpc>
            </a:pPr>
            <a:endParaRPr lang="en-US" altLang="en-US" dirty="0"/>
          </a:p>
          <a:p>
            <a:pPr lvl="1" eaLnBrk="1" hangingPunct="1">
              <a:spcBef>
                <a:spcPct val="45000"/>
              </a:spcBef>
            </a:pPr>
            <a:r>
              <a:rPr lang="en-US" altLang="en-US" b="1" dirty="0"/>
              <a:t>Note:</a:t>
            </a:r>
            <a:r>
              <a:rPr lang="en-US" altLang="en-US" dirty="0"/>
              <a:t> To ensure the integrity of your password, do not enter it at the operating system prompt. Instead, enter only your username. Enter your password at the password prompt.</a:t>
            </a:r>
          </a:p>
        </p:txBody>
      </p:sp>
      <p:sp>
        <p:nvSpPr>
          <p:cNvPr id="1946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422235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noFill/>
          <a:ln/>
        </p:spPr>
        <p:txBody>
          <a:bodyPr/>
          <a:lstStyle/>
          <a:p>
            <a:pPr lvl="1" eaLnBrk="1" hangingPunct="1"/>
            <a:r>
              <a:rPr lang="en-US" altLang="en-US" dirty="0"/>
              <a:t>In SQL*Plus, you can display the structure of a table by </a:t>
            </a:r>
            <a:r>
              <a:rPr lang="en-US" altLang="en-US" dirty="0">
                <a:solidFill>
                  <a:schemeClr val="tx1"/>
                </a:solidFill>
              </a:rPr>
              <a:t>using the </a:t>
            </a:r>
            <a:r>
              <a:rPr lang="en-US" altLang="en-US" dirty="0">
                <a:solidFill>
                  <a:schemeClr val="tx1"/>
                </a:solidFill>
                <a:latin typeface="Courier New" pitchFamily="49" charset="0"/>
              </a:rPr>
              <a:t>DESCRIBE</a:t>
            </a:r>
            <a:r>
              <a:rPr lang="en-US" altLang="en-US" dirty="0"/>
              <a:t> command. The result of the command is a display of column names and data types, as well as an indication if a column must contain data.</a:t>
            </a:r>
          </a:p>
          <a:p>
            <a:pPr lvl="1" eaLnBrk="1" hangingPunct="1"/>
            <a:r>
              <a:rPr lang="en-US" altLang="en-US" dirty="0"/>
              <a:t>In the syntax:</a:t>
            </a:r>
          </a:p>
          <a:p>
            <a:pPr lvl="1" eaLnBrk="1" hangingPunct="1"/>
            <a:r>
              <a:rPr lang="en-US" altLang="en-US" b="1" i="1" dirty="0"/>
              <a:t>	</a:t>
            </a:r>
            <a:r>
              <a:rPr lang="en-US" altLang="en-US" b="1" i="1" dirty="0">
                <a:latin typeface="Courier New" pitchFamily="49" charset="0"/>
              </a:rPr>
              <a:t>tablename</a:t>
            </a:r>
            <a:r>
              <a:rPr lang="en-US" altLang="en-US" b="1" i="1" dirty="0"/>
              <a:t>	</a:t>
            </a:r>
            <a:r>
              <a:rPr lang="en-US" altLang="en-US" dirty="0"/>
              <a:t>The name of any existing table, view, or synonym that is accessible to   </a:t>
            </a:r>
            <a:br>
              <a:rPr lang="en-US" altLang="en-US" dirty="0"/>
            </a:br>
            <a:r>
              <a:rPr lang="en-US" altLang="en-US" dirty="0"/>
              <a:t>		</a:t>
            </a:r>
            <a:r>
              <a:rPr lang="en-US" altLang="en-US" dirty="0" smtClean="0"/>
              <a:t>the </a:t>
            </a:r>
            <a:r>
              <a:rPr lang="en-US" altLang="en-US" dirty="0"/>
              <a:t>user</a:t>
            </a:r>
          </a:p>
          <a:p>
            <a:pPr lvl="1" eaLnBrk="1" hangingPunct="1"/>
            <a:r>
              <a:rPr lang="en-US" altLang="en-US" dirty="0"/>
              <a:t>To describe the </a:t>
            </a:r>
            <a:r>
              <a:rPr lang="en-US" altLang="en-US" dirty="0">
                <a:latin typeface="Courier New" pitchFamily="49" charset="0"/>
              </a:rPr>
              <a:t>DEPARTMENTS</a:t>
            </a:r>
            <a:r>
              <a:rPr lang="en-US" altLang="en-US" dirty="0"/>
              <a:t> table, use the following command:</a:t>
            </a:r>
          </a:p>
          <a:p>
            <a:pPr lvl="4" eaLnBrk="1" hangingPunct="1"/>
            <a:r>
              <a:rPr lang="en-US" altLang="en-US" b="1" dirty="0"/>
              <a:t> SQL&gt; DESCRIBE DEPARTMENTS</a:t>
            </a:r>
          </a:p>
          <a:p>
            <a:pPr lvl="4" eaLnBrk="1" hangingPunct="1"/>
            <a:r>
              <a:rPr lang="en-US" altLang="en-US" b="1" dirty="0"/>
              <a:t> Name                    Null     Type</a:t>
            </a:r>
          </a:p>
          <a:p>
            <a:pPr lvl="4" eaLnBrk="1" hangingPunct="1"/>
            <a:r>
              <a:rPr lang="en-US" altLang="en-US" b="1" dirty="0"/>
              <a:t> ----------------------- -------- ---------------</a:t>
            </a:r>
          </a:p>
          <a:p>
            <a:pPr lvl="4" eaLnBrk="1" hangingPunct="1"/>
            <a:endParaRPr lang="en-US" altLang="en-US" b="1" dirty="0"/>
          </a:p>
          <a:p>
            <a:pPr lvl="4" eaLnBrk="1" hangingPunct="1"/>
            <a:r>
              <a:rPr lang="en-US" altLang="en-US" b="1" dirty="0"/>
              <a:t> DEPARTMENT_ID           NOT NULL NUMBER(4)</a:t>
            </a:r>
          </a:p>
          <a:p>
            <a:pPr lvl="4" eaLnBrk="1" hangingPunct="1"/>
            <a:r>
              <a:rPr lang="en-US" altLang="en-US" b="1" dirty="0"/>
              <a:t> DEPARTMENT_NAME         NOT NULL VARCHAR2(30)</a:t>
            </a:r>
          </a:p>
          <a:p>
            <a:pPr lvl="4" eaLnBrk="1" hangingPunct="1"/>
            <a:r>
              <a:rPr lang="en-US" altLang="en-US" b="1" dirty="0"/>
              <a:t> MANAGER_ID              	    NUMBER(6)</a:t>
            </a:r>
          </a:p>
          <a:p>
            <a:pPr lvl="4" eaLnBrk="1" hangingPunct="1"/>
            <a:r>
              <a:rPr lang="en-US" altLang="en-US" b="1" dirty="0"/>
              <a:t> LOCATION_ID                      NUMBER(4)</a:t>
            </a:r>
          </a:p>
        </p:txBody>
      </p:sp>
      <p:sp>
        <p:nvSpPr>
          <p:cNvPr id="2150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21329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457200" y="457200"/>
            <a:ext cx="6858000" cy="3859213"/>
          </a:xfrm>
          <a:ln/>
        </p:spPr>
      </p:sp>
      <p:sp>
        <p:nvSpPr>
          <p:cNvPr id="23555" name="Rectangle 3"/>
          <p:cNvSpPr>
            <a:spLocks noGrp="1" noChangeArrowheads="1"/>
          </p:cNvSpPr>
          <p:nvPr>
            <p:ph type="body" idx="1"/>
          </p:nvPr>
        </p:nvSpPr>
        <p:spPr>
          <a:noFill/>
          <a:ln/>
        </p:spPr>
        <p:txBody>
          <a:bodyPr/>
          <a:lstStyle/>
          <a:p>
            <a:pPr lvl="1" eaLnBrk="1" hangingPunct="1"/>
            <a:r>
              <a:rPr lang="en-US" altLang="en-US" dirty="0"/>
              <a:t>The example in the slide displays information about the structure of the </a:t>
            </a:r>
            <a:r>
              <a:rPr lang="en-US" altLang="en-US" dirty="0">
                <a:latin typeface="Courier New" pitchFamily="49" charset="0"/>
              </a:rPr>
              <a:t>DEPARTMENTS</a:t>
            </a:r>
            <a:r>
              <a:rPr lang="en-US" altLang="en-US" dirty="0"/>
              <a:t> table. In the result:</a:t>
            </a:r>
          </a:p>
          <a:p>
            <a:pPr marL="813976" lvl="2" indent="-563522" eaLnBrk="1" hangingPunct="1">
              <a:buNone/>
            </a:pPr>
            <a:r>
              <a:rPr lang="en-US" altLang="en-US" dirty="0">
                <a:latin typeface="Courier New" pitchFamily="49" charset="0"/>
              </a:rPr>
              <a:t>Null</a:t>
            </a:r>
            <a:r>
              <a:rPr lang="en-US" altLang="en-US" dirty="0"/>
              <a:t>: 	Specifies whether a column must contain data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indicates that a column must contain data.)</a:t>
            </a:r>
          </a:p>
          <a:p>
            <a:pPr marL="813976" lvl="2" indent="-563522" eaLnBrk="1" hangingPunct="1">
              <a:buNone/>
            </a:pPr>
            <a:r>
              <a:rPr lang="en-US" altLang="en-US" dirty="0">
                <a:latin typeface="Courier New" pitchFamily="49" charset="0"/>
              </a:rPr>
              <a:t>Type</a:t>
            </a:r>
            <a:r>
              <a:rPr lang="en-US" altLang="en-US" dirty="0"/>
              <a:t>: 	Displays the data type for a column</a:t>
            </a:r>
          </a:p>
        </p:txBody>
      </p:sp>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2521685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457200" y="457200"/>
            <a:ext cx="6858000" cy="3859213"/>
          </a:xfrm>
          <a:ln/>
        </p:spPr>
      </p:sp>
      <p:sp>
        <p:nvSpPr>
          <p:cNvPr id="25603" name="Rectangle 3"/>
          <p:cNvSpPr>
            <a:spLocks noGrp="1" noChangeArrowheads="1"/>
          </p:cNvSpPr>
          <p:nvPr>
            <p:ph type="body" idx="1"/>
          </p:nvPr>
        </p:nvSpPr>
        <p:spPr>
          <a:xfrm>
            <a:off x="457200" y="4602480"/>
            <a:ext cx="6858000" cy="4846320"/>
          </a:xfrm>
          <a:noFill/>
          <a:ln/>
        </p:spPr>
        <p:txBody>
          <a:bodyPr/>
          <a:lstStyle/>
          <a:p>
            <a:pPr lvl="1" eaLnBrk="1" hangingPunct="1"/>
            <a:r>
              <a:rPr lang="en-US" altLang="en-US" dirty="0"/>
              <a:t>SQL*Plus commands are entered one line at a time and are not stored in the SQL buffer.</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lvl="1" eaLnBrk="1" hangingPunct="1"/>
            <a:endParaRPr lang="en-US" altLang="en-US" dirty="0"/>
          </a:p>
          <a:p>
            <a:pPr lvl="1" eaLnBrk="1" hangingPunct="1"/>
            <a:r>
              <a:rPr lang="en-US" altLang="en-US" dirty="0"/>
              <a:t/>
            </a:r>
            <a:br>
              <a:rPr lang="en-US" altLang="en-US" dirty="0"/>
            </a:br>
            <a:r>
              <a:rPr lang="en-US" altLang="en-US" b="1" dirty="0" smtClean="0"/>
              <a:t>Guidelines</a:t>
            </a:r>
            <a:endParaRPr lang="en-US" altLang="en-US" b="1" dirty="0"/>
          </a:p>
          <a:p>
            <a:pPr lvl="2" eaLnBrk="1" hangingPunct="1">
              <a:spcBef>
                <a:spcPct val="25000"/>
              </a:spcBef>
            </a:pPr>
            <a:r>
              <a:rPr lang="en-US" altLang="en-US" dirty="0"/>
              <a:t>If you press Enter before completing a command, SQL*Plus prompts you with a line number.</a:t>
            </a:r>
          </a:p>
          <a:p>
            <a:pPr lvl="2" eaLnBrk="1" hangingPunct="1"/>
            <a:r>
              <a:rPr lang="en-US" altLang="en-US" dirty="0"/>
              <a:t>You terminate the SQL buffer either by entering one of the terminator characters (semicolon or slash) or by pressing Enter twice. The SQL prompt appears.</a:t>
            </a:r>
          </a:p>
        </p:txBody>
      </p:sp>
      <p:graphicFrame>
        <p:nvGraphicFramePr>
          <p:cNvPr id="25604" name="Object 4"/>
          <p:cNvGraphicFramePr>
            <a:graphicFrameLocks/>
          </p:cNvGraphicFramePr>
          <p:nvPr/>
        </p:nvGraphicFramePr>
        <p:xfrm>
          <a:off x="751826" y="4845804"/>
          <a:ext cx="6459351" cy="1765129"/>
        </p:xfrm>
        <a:graphic>
          <a:graphicData uri="http://schemas.openxmlformats.org/presentationml/2006/ole">
            <mc:AlternateContent xmlns:mc="http://schemas.openxmlformats.org/markup-compatibility/2006">
              <mc:Choice xmlns:v="urn:schemas-microsoft-com:vml" Requires="v">
                <p:oleObj spid="_x0000_s3114" name="Document" r:id="rId4" imgW="5971335" imgH="1605621" progId="Word.Document.8">
                  <p:embed/>
                </p:oleObj>
              </mc:Choice>
              <mc:Fallback>
                <p:oleObj name="Document" r:id="rId4" imgW="5971335" imgH="1605621" progId="Word.Document.8">
                  <p:embed/>
                  <p:pic>
                    <p:nvPicPr>
                      <p:cNvPr id="25604"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26" y="4845804"/>
                        <a:ext cx="6459351" cy="1765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C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1572599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C</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25.pn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3.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xml"/><Relationship Id="rId7"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ags" Target="../tags/tag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9.gif"/><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25.pn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SQL*Plus</a:t>
            </a:r>
          </a:p>
        </p:txBody>
      </p:sp>
      <p:sp>
        <p:nvSpPr>
          <p:cNvPr id="6" name="Subtitle 5">
            <a:extLst>
              <a:ext uri="{FF2B5EF4-FFF2-40B4-BE49-F238E27FC236}">
                <a16:creationId xmlns:a16="http://schemas.microsoft.com/office/drawing/2014/main" xmlns="" id="{377A3802-431B-43F7-875B-30FD95F30B53}"/>
              </a:ext>
            </a:extLst>
          </p:cNvPr>
          <p:cNvSpPr>
            <a:spLocks noGrp="1"/>
          </p:cNvSpPr>
          <p:nvPr>
            <p:ph type="subTitle" idx="1"/>
          </p:nvPr>
        </p:nvSpPr>
        <p:spPr/>
        <p:txBody>
          <a:bodyPr/>
          <a:lstStyle/>
          <a:p>
            <a:endParaRPr lang="en-IN" dirty="0"/>
          </a:p>
        </p:txBody>
      </p:sp>
    </p:spTree>
    <p:custDataLst>
      <p:tags r:id="rId1"/>
    </p:custDataLst>
    <p:extLst>
      <p:ext uri="{BB962C8B-B14F-4D97-AF65-F5344CB8AC3E}">
        <p14:creationId xmlns:p14="http://schemas.microsoft.com/office/powerpoint/2010/main" val="406670049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SQL*Plus Editing Commands</a:t>
            </a:r>
          </a:p>
        </p:txBody>
      </p:sp>
      <p:sp>
        <p:nvSpPr>
          <p:cNvPr id="26627" name="Rectangle 3"/>
          <p:cNvSpPr>
            <a:spLocks noGrp="1" noChangeArrowheads="1"/>
          </p:cNvSpPr>
          <p:nvPr>
            <p:ph idx="1"/>
          </p:nvPr>
        </p:nvSpPr>
        <p:spPr>
          <a:xfrm>
            <a:off x="933451" y="2272710"/>
            <a:ext cx="16421100" cy="488505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Courier New" panose="02070309020205020404" pitchFamily="49" charset="0"/>
                <a:cs typeface="Courier New" panose="02070309020205020404" pitchFamily="49" charset="0"/>
              </a:rPr>
              <a:t>I[NPUT]</a:t>
            </a:r>
          </a:p>
          <a:p>
            <a:pPr lvl="1"/>
            <a:r>
              <a:rPr lang="en-US" altLang="en-US" dirty="0">
                <a:latin typeface="Courier New" panose="02070309020205020404" pitchFamily="49" charset="0"/>
                <a:cs typeface="Courier New" panose="02070309020205020404" pitchFamily="49" charset="0"/>
              </a:rPr>
              <a:t>I[NPUT] </a:t>
            </a:r>
            <a:r>
              <a:rPr lang="en-US" altLang="en-US" i="1" dirty="0">
                <a:latin typeface="Courier New" panose="02070309020205020404" pitchFamily="49" charset="0"/>
                <a:cs typeface="Courier New" panose="02070309020205020404" pitchFamily="49" charset="0"/>
              </a:rPr>
              <a:t>text</a:t>
            </a:r>
          </a:p>
          <a:p>
            <a:pPr lvl="1"/>
            <a:r>
              <a:rPr lang="en-US" altLang="en-US" dirty="0">
                <a:latin typeface="Courier New" panose="02070309020205020404" pitchFamily="49" charset="0"/>
                <a:cs typeface="Courier New" panose="02070309020205020404" pitchFamily="49" charset="0"/>
              </a:rPr>
              <a:t>L[IST]</a:t>
            </a:r>
          </a:p>
          <a:p>
            <a:pPr lvl="1"/>
            <a:r>
              <a:rPr lang="en-US" altLang="en-US" dirty="0">
                <a:latin typeface="Courier New" panose="02070309020205020404" pitchFamily="49" charset="0"/>
                <a:cs typeface="Courier New" panose="02070309020205020404" pitchFamily="49" charset="0"/>
              </a:rPr>
              <a:t>L[IST] </a:t>
            </a:r>
            <a:r>
              <a:rPr lang="en-US" altLang="en-US" i="1" dirty="0">
                <a:latin typeface="Courier New" panose="02070309020205020404" pitchFamily="49" charset="0"/>
                <a:cs typeface="Courier New" panose="02070309020205020404" pitchFamily="49" charset="0"/>
              </a:rPr>
              <a:t>n</a:t>
            </a:r>
          </a:p>
          <a:p>
            <a:pPr lvl="1"/>
            <a:r>
              <a:rPr lang="en-US" altLang="en-US" dirty="0">
                <a:latin typeface="Courier New" panose="02070309020205020404" pitchFamily="49" charset="0"/>
                <a:cs typeface="Courier New" panose="02070309020205020404" pitchFamily="49" charset="0"/>
              </a:rPr>
              <a:t>L[IST] </a:t>
            </a:r>
            <a:r>
              <a:rPr lang="en-US" altLang="en-US" i="1" dirty="0">
                <a:latin typeface="Courier New" panose="02070309020205020404" pitchFamily="49" charset="0"/>
                <a:cs typeface="Courier New" panose="02070309020205020404" pitchFamily="49" charset="0"/>
              </a:rPr>
              <a:t>m n </a:t>
            </a:r>
          </a:p>
          <a:p>
            <a:pPr lvl="1"/>
            <a:r>
              <a:rPr lang="en-US" altLang="en-US" dirty="0">
                <a:latin typeface="Courier New" panose="02070309020205020404" pitchFamily="49" charset="0"/>
                <a:cs typeface="Courier New" panose="02070309020205020404" pitchFamily="49" charset="0"/>
              </a:rPr>
              <a:t>R[UN]</a:t>
            </a:r>
          </a:p>
          <a:p>
            <a:pPr lvl="1"/>
            <a:r>
              <a:rPr lang="en-US" altLang="en-US" i="1" dirty="0">
                <a:latin typeface="Courier New" panose="02070309020205020404" pitchFamily="49" charset="0"/>
                <a:cs typeface="Courier New" panose="02070309020205020404" pitchFamily="49" charset="0"/>
              </a:rPr>
              <a:t>n</a:t>
            </a:r>
          </a:p>
          <a:p>
            <a:pPr lvl="1"/>
            <a:r>
              <a:rPr lang="en-US" altLang="en-US" i="1" dirty="0">
                <a:latin typeface="Courier New" panose="02070309020205020404" pitchFamily="49" charset="0"/>
                <a:cs typeface="Courier New" panose="02070309020205020404" pitchFamily="49" charset="0"/>
              </a:rPr>
              <a:t>n text</a:t>
            </a:r>
          </a:p>
          <a:p>
            <a:pPr lvl="1"/>
            <a:r>
              <a:rPr lang="en-US" altLang="en-US" i="1" dirty="0">
                <a:latin typeface="Courier New" panose="02070309020205020404" pitchFamily="49" charset="0"/>
                <a:cs typeface="Courier New" panose="02070309020205020404" pitchFamily="49" charset="0"/>
              </a:rPr>
              <a:t>0 text</a:t>
            </a:r>
          </a:p>
        </p:txBody>
      </p:sp>
      <p:pic>
        <p:nvPicPr>
          <p:cNvPr id="12" name="Picture 11"/>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994482" y="4611137"/>
            <a:ext cx="5293518" cy="4289408"/>
          </a:xfrm>
          <a:prstGeom prst="rect">
            <a:avLst/>
          </a:prstGeom>
        </p:spPr>
      </p:pic>
      <p:grpSp>
        <p:nvGrpSpPr>
          <p:cNvPr id="4" name="Group 3">
            <a:extLst>
              <a:ext uri="{FF2B5EF4-FFF2-40B4-BE49-F238E27FC236}">
                <a16:creationId xmlns:a16="http://schemas.microsoft.com/office/drawing/2014/main" xmlns="" id="{F67CA4A2-7125-42BC-AB9A-ED9EE7936574}"/>
              </a:ext>
            </a:extLst>
          </p:cNvPr>
          <p:cNvGrpSpPr/>
          <p:nvPr/>
        </p:nvGrpSpPr>
        <p:grpSpPr>
          <a:xfrm>
            <a:off x="8495928" y="4611137"/>
            <a:ext cx="4136055" cy="4289408"/>
            <a:chOff x="8651081" y="4611137"/>
            <a:chExt cx="4136055" cy="4289408"/>
          </a:xfrm>
        </p:grpSpPr>
        <p:sp>
          <p:nvSpPr>
            <p:cNvPr id="13" name="Rectangle 12"/>
            <p:cNvSpPr/>
            <p:nvPr/>
          </p:nvSpPr>
          <p:spPr bwMode="auto">
            <a:xfrm flipH="1">
              <a:off x="8651081" y="4611137"/>
              <a:ext cx="4136055" cy="428940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9" name="Group 18"/>
            <p:cNvGrpSpPr/>
            <p:nvPr/>
          </p:nvGrpSpPr>
          <p:grpSpPr>
            <a:xfrm>
              <a:off x="8890308" y="5166633"/>
              <a:ext cx="3657600" cy="3178416"/>
              <a:chOff x="8913812" y="4170171"/>
              <a:chExt cx="1977076" cy="1718058"/>
            </a:xfrm>
          </p:grpSpPr>
          <p:grpSp>
            <p:nvGrpSpPr>
              <p:cNvPr id="20" name="Group 19"/>
              <p:cNvGrpSpPr/>
              <p:nvPr/>
            </p:nvGrpSpPr>
            <p:grpSpPr>
              <a:xfrm>
                <a:off x="9004224" y="4170171"/>
                <a:ext cx="1719804" cy="1718058"/>
                <a:chOff x="9924358" y="4170171"/>
                <a:chExt cx="1719804" cy="1718058"/>
              </a:xfrm>
            </p:grpSpPr>
            <p:sp>
              <p:nvSpPr>
                <p:cNvPr id="22" name="Oval 21"/>
                <p:cNvSpPr>
                  <a:spLocks noChangeAspect="1"/>
                </p:cNvSpPr>
                <p:nvPr/>
              </p:nvSpPr>
              <p:spPr bwMode="auto">
                <a:xfrm>
                  <a:off x="9924358" y="4170171"/>
                  <a:ext cx="1719804" cy="1718058"/>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3" name="Oval 22"/>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pic>
            <p:nvPicPr>
              <p:cNvPr id="21" name="Picture 20"/>
              <p:cNvPicPr>
                <a:picLocks noChangeAspect="1"/>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913812" y="4572000"/>
                <a:ext cx="1977076" cy="914398"/>
              </a:xfrm>
              <a:prstGeom prst="rect">
                <a:avLst/>
              </a:prstGeom>
            </p:spPr>
          </p:pic>
        </p:grpSp>
      </p:grpSp>
    </p:spTree>
    <p:custDataLst>
      <p:tags r:id="rId1"/>
    </p:custDataLst>
    <p:extLst>
      <p:ext uri="{BB962C8B-B14F-4D97-AF65-F5344CB8AC3E}">
        <p14:creationId xmlns:p14="http://schemas.microsoft.com/office/powerpoint/2010/main" val="33625727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a:t>
            </a:r>
            <a:r>
              <a:rPr lang="en-US" altLang="en-US" dirty="0">
                <a:latin typeface="Courier New" panose="02070309020205020404" pitchFamily="49" charset="0"/>
                <a:cs typeface="Courier New" panose="02070309020205020404" pitchFamily="49" charset="0"/>
              </a:rPr>
              <a:t>LIST</a:t>
            </a:r>
            <a:r>
              <a:rPr lang="en-US" altLang="en-US" dirty="0">
                <a:latin typeface="+mj-lt"/>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n</a:t>
            </a:r>
            <a:r>
              <a:rPr lang="en-US" altLang="en-US" dirty="0">
                <a:latin typeface="+mj-lt"/>
                <a:cs typeface="Courier New" panose="02070309020205020404" pitchFamily="49" charset="0"/>
              </a:rPr>
              <a:t>,</a:t>
            </a:r>
            <a:r>
              <a:rPr lang="en-US" altLang="en-US" dirty="0">
                <a:latin typeface="+mj-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APPEND</a:t>
            </a:r>
          </a:p>
        </p:txBody>
      </p:sp>
      <p:grpSp>
        <p:nvGrpSpPr>
          <p:cNvPr id="3" name="Group 2">
            <a:extLst>
              <a:ext uri="{FF2B5EF4-FFF2-40B4-BE49-F238E27FC236}">
                <a16:creationId xmlns:a16="http://schemas.microsoft.com/office/drawing/2014/main" xmlns="" id="{E5CCD9D6-29FD-478C-A85F-6712E6D34FD1}"/>
              </a:ext>
            </a:extLst>
          </p:cNvPr>
          <p:cNvGrpSpPr/>
          <p:nvPr/>
        </p:nvGrpSpPr>
        <p:grpSpPr>
          <a:xfrm>
            <a:off x="3645207" y="2407196"/>
            <a:ext cx="10997586" cy="6374343"/>
            <a:chOff x="3645207" y="1952599"/>
            <a:chExt cx="10997586" cy="6374343"/>
          </a:xfrm>
        </p:grpSpPr>
        <p:sp>
          <p:nvSpPr>
            <p:cNvPr id="8" name="Content Placeholder 2"/>
            <p:cNvSpPr txBox="1">
              <a:spLocks/>
            </p:cNvSpPr>
            <p:nvPr/>
          </p:nvSpPr>
          <p:spPr bwMode="gray">
            <a:xfrm>
              <a:off x="3645207" y="1952599"/>
              <a:ext cx="10997586" cy="101466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LIST</a:t>
              </a:r>
            </a:p>
            <a:p>
              <a:pPr eaLnBrk="1" hangingPunct="1">
                <a:lnSpc>
                  <a:spcPct val="90000"/>
                </a:lnSpc>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  SELECT last_name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2* FROM   employees</a:t>
              </a:r>
            </a:p>
          </p:txBody>
        </p:sp>
        <p:sp>
          <p:nvSpPr>
            <p:cNvPr id="9" name="Content Placeholder 2"/>
            <p:cNvSpPr txBox="1">
              <a:spLocks/>
            </p:cNvSpPr>
            <p:nvPr/>
          </p:nvSpPr>
          <p:spPr bwMode="gray">
            <a:xfrm>
              <a:off x="3645207" y="3908270"/>
              <a:ext cx="1099758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1</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 SELECT last_name</a:t>
              </a:r>
            </a:p>
          </p:txBody>
        </p:sp>
        <p:sp>
          <p:nvSpPr>
            <p:cNvPr id="10" name="Content Placeholder 2"/>
            <p:cNvSpPr txBox="1">
              <a:spLocks/>
            </p:cNvSpPr>
            <p:nvPr/>
          </p:nvSpPr>
          <p:spPr bwMode="gray">
            <a:xfrm>
              <a:off x="3645207" y="5595353"/>
              <a:ext cx="1099758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A ,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 SELECT last_name, job_id</a:t>
              </a:r>
            </a:p>
          </p:txBody>
        </p:sp>
        <p:sp>
          <p:nvSpPr>
            <p:cNvPr id="11" name="Content Placeholder 2"/>
            <p:cNvSpPr txBox="1">
              <a:spLocks/>
            </p:cNvSpPr>
            <p:nvPr/>
          </p:nvSpPr>
          <p:spPr bwMode="gray">
            <a:xfrm>
              <a:off x="3645207" y="7282436"/>
              <a:ext cx="10997586"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  SELECT last_name,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2* FROM   employees</a:t>
              </a:r>
            </a:p>
          </p:txBody>
        </p:sp>
      </p:grpSp>
    </p:spTree>
    <p:custDataLst>
      <p:tags r:id="rId1"/>
    </p:custDataLst>
    <p:extLst>
      <p:ext uri="{BB962C8B-B14F-4D97-AF65-F5344CB8AC3E}">
        <p14:creationId xmlns:p14="http://schemas.microsoft.com/office/powerpoint/2010/main" val="189019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CHANGE</a:t>
            </a:r>
            <a:r>
              <a:rPr lang="en-US" altLang="en-US" dirty="0">
                <a:latin typeface="+mj-lt"/>
                <a:cs typeface="Oracle Sans" panose="020B0503020204020204" pitchFamily="34" charset="0"/>
              </a:rPr>
              <a:t> Command</a:t>
            </a:r>
          </a:p>
        </p:txBody>
      </p:sp>
      <p:grpSp>
        <p:nvGrpSpPr>
          <p:cNvPr id="3" name="Group 2">
            <a:extLst>
              <a:ext uri="{FF2B5EF4-FFF2-40B4-BE49-F238E27FC236}">
                <a16:creationId xmlns:a16="http://schemas.microsoft.com/office/drawing/2014/main" xmlns="" id="{A067E073-F092-4060-883F-034223315552}"/>
              </a:ext>
            </a:extLst>
          </p:cNvPr>
          <p:cNvGrpSpPr/>
          <p:nvPr/>
        </p:nvGrpSpPr>
        <p:grpSpPr>
          <a:xfrm>
            <a:off x="4142981" y="3121017"/>
            <a:ext cx="10002039" cy="3592532"/>
            <a:chOff x="4142981" y="3121017"/>
            <a:chExt cx="10002039" cy="3592532"/>
          </a:xfrm>
        </p:grpSpPr>
        <p:sp>
          <p:nvSpPr>
            <p:cNvPr id="6" name="Content Placeholder 2"/>
            <p:cNvSpPr txBox="1">
              <a:spLocks/>
            </p:cNvSpPr>
            <p:nvPr/>
          </p:nvSpPr>
          <p:spPr bwMode="gray">
            <a:xfrm>
              <a:off x="4147214" y="3121017"/>
              <a:ext cx="999780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 SELECT * from employees</a:t>
              </a:r>
            </a:p>
          </p:txBody>
        </p:sp>
        <p:sp>
          <p:nvSpPr>
            <p:cNvPr id="7" name="Content Placeholder 2"/>
            <p:cNvSpPr txBox="1">
              <a:spLocks/>
            </p:cNvSpPr>
            <p:nvPr/>
          </p:nvSpPr>
          <p:spPr bwMode="gray">
            <a:xfrm>
              <a:off x="4142981" y="4544245"/>
              <a:ext cx="999780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c/employees/departments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 SELECT * from departments</a:t>
              </a:r>
            </a:p>
          </p:txBody>
        </p:sp>
        <p:sp>
          <p:nvSpPr>
            <p:cNvPr id="9" name="Content Placeholder 2"/>
            <p:cNvSpPr txBox="1">
              <a:spLocks/>
            </p:cNvSpPr>
            <p:nvPr/>
          </p:nvSpPr>
          <p:spPr bwMode="gray">
            <a:xfrm>
              <a:off x="4142981" y="5967474"/>
              <a:ext cx="999780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 SELECT * from departments</a:t>
              </a:r>
            </a:p>
          </p:txBody>
        </p:sp>
      </p:grpSp>
    </p:spTree>
    <p:custDataLst>
      <p:tags r:id="rId1"/>
    </p:custDataLst>
    <p:extLst>
      <p:ext uri="{BB962C8B-B14F-4D97-AF65-F5344CB8AC3E}">
        <p14:creationId xmlns:p14="http://schemas.microsoft.com/office/powerpoint/2010/main" val="262713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6607970" y="390972"/>
            <a:ext cx="11680030" cy="9896028"/>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27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SQL*Plus File Commands</a:t>
            </a:r>
          </a:p>
        </p:txBody>
      </p:sp>
      <p:sp>
        <p:nvSpPr>
          <p:cNvPr id="32771" name="Rectangle 3"/>
          <p:cNvSpPr>
            <a:spLocks noGrp="1" noChangeArrowheads="1"/>
          </p:cNvSpPr>
          <p:nvPr>
            <p:ph idx="1"/>
          </p:nvPr>
        </p:nvSpPr>
        <p:spPr>
          <a:xfrm>
            <a:off x="933451" y="2272710"/>
            <a:ext cx="16421100" cy="383078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Courier New" panose="02070309020205020404" pitchFamily="49" charset="0"/>
                <a:cs typeface="Courier New" panose="02070309020205020404" pitchFamily="49" charset="0"/>
              </a:rPr>
              <a:t>SAVE </a:t>
            </a:r>
            <a:r>
              <a:rPr lang="en-US" altLang="en-US" i="1" dirty="0">
                <a:latin typeface="Courier New" panose="02070309020205020404" pitchFamily="49" charset="0"/>
                <a:cs typeface="Courier New" panose="02070309020205020404" pitchFamily="49" charset="0"/>
              </a:rPr>
              <a:t>filename</a:t>
            </a:r>
          </a:p>
          <a:p>
            <a:pPr lvl="1"/>
            <a:r>
              <a:rPr lang="en-US" altLang="en-US" dirty="0">
                <a:latin typeface="Courier New" panose="02070309020205020404" pitchFamily="49" charset="0"/>
                <a:cs typeface="Courier New" panose="02070309020205020404" pitchFamily="49" charset="0"/>
              </a:rPr>
              <a:t>GET </a:t>
            </a:r>
            <a:r>
              <a:rPr lang="en-US" altLang="en-US" i="1" dirty="0">
                <a:latin typeface="Courier New" panose="02070309020205020404" pitchFamily="49" charset="0"/>
                <a:cs typeface="Courier New" panose="02070309020205020404" pitchFamily="49" charset="0"/>
              </a:rPr>
              <a:t>filename</a:t>
            </a:r>
          </a:p>
          <a:p>
            <a:pPr lvl="1"/>
            <a:r>
              <a:rPr lang="en-US" altLang="en-US" dirty="0">
                <a:latin typeface="Courier New" panose="02070309020205020404" pitchFamily="49" charset="0"/>
                <a:cs typeface="Courier New" panose="02070309020205020404" pitchFamily="49" charset="0"/>
              </a:rPr>
              <a:t>START </a:t>
            </a:r>
            <a:r>
              <a:rPr lang="en-US" altLang="en-US" i="1" dirty="0">
                <a:latin typeface="Courier New" panose="02070309020205020404" pitchFamily="49" charset="0"/>
                <a:cs typeface="Courier New" panose="02070309020205020404" pitchFamily="49" charset="0"/>
              </a:rPr>
              <a:t>filename</a:t>
            </a:r>
          </a:p>
          <a:p>
            <a:pPr lvl="1"/>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filename</a:t>
            </a:r>
          </a:p>
          <a:p>
            <a:pPr lvl="1"/>
            <a:r>
              <a:rPr lang="en-US" altLang="en-US" dirty="0">
                <a:latin typeface="Courier New" panose="02070309020205020404" pitchFamily="49" charset="0"/>
                <a:cs typeface="Courier New" panose="02070309020205020404" pitchFamily="49" charset="0"/>
              </a:rPr>
              <a:t>EDIT </a:t>
            </a:r>
            <a:r>
              <a:rPr lang="en-US" altLang="en-US" i="1" dirty="0">
                <a:latin typeface="Courier New" panose="02070309020205020404" pitchFamily="49" charset="0"/>
                <a:cs typeface="Courier New" panose="02070309020205020404" pitchFamily="49" charset="0"/>
              </a:rPr>
              <a:t>filename</a:t>
            </a:r>
          </a:p>
          <a:p>
            <a:pPr lvl="1"/>
            <a:r>
              <a:rPr lang="en-US" altLang="en-US" dirty="0">
                <a:latin typeface="Courier New" panose="02070309020205020404" pitchFamily="49" charset="0"/>
                <a:cs typeface="Courier New" panose="02070309020205020404" pitchFamily="49" charset="0"/>
              </a:rPr>
              <a:t>SPOOL </a:t>
            </a:r>
            <a:r>
              <a:rPr lang="en-US" altLang="en-US" i="1" dirty="0">
                <a:latin typeface="Courier New" panose="02070309020205020404" pitchFamily="49" charset="0"/>
                <a:cs typeface="Courier New" panose="02070309020205020404" pitchFamily="49" charset="0"/>
              </a:rPr>
              <a:t>filename</a:t>
            </a:r>
          </a:p>
          <a:p>
            <a:pPr lvl="1"/>
            <a:r>
              <a:rPr lang="en-US" altLang="en-US" dirty="0">
                <a:latin typeface="Courier New" panose="02070309020205020404" pitchFamily="49" charset="0"/>
                <a:cs typeface="Courier New" panose="02070309020205020404" pitchFamily="49" charset="0"/>
              </a:rPr>
              <a:t>EXIT</a:t>
            </a:r>
          </a:p>
        </p:txBody>
      </p:sp>
      <p:grpSp>
        <p:nvGrpSpPr>
          <p:cNvPr id="2" name="Group 1"/>
          <p:cNvGrpSpPr/>
          <p:nvPr/>
        </p:nvGrpSpPr>
        <p:grpSpPr>
          <a:xfrm>
            <a:off x="14516100" y="6515100"/>
            <a:ext cx="2579706" cy="2577087"/>
            <a:chOff x="9924358" y="4170171"/>
            <a:chExt cx="1719804" cy="1718058"/>
          </a:xfrm>
        </p:grpSpPr>
        <p:sp>
          <p:nvSpPr>
            <p:cNvPr id="16" name="Oval 15"/>
            <p:cNvSpPr>
              <a:spLocks noChangeAspect="1"/>
            </p:cNvSpPr>
            <p:nvPr/>
          </p:nvSpPr>
          <p:spPr bwMode="auto">
            <a:xfrm>
              <a:off x="9924358" y="4170171"/>
              <a:ext cx="1719804" cy="1718058"/>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7" name="Oval 16"/>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Action Button: Document 4099">
              <a:hlinkClick r:id="" action="ppaction://noaction" highlightClick="1"/>
            </p:cNvPr>
            <p:cNvSpPr/>
            <p:nvPr/>
          </p:nvSpPr>
          <p:spPr bwMode="auto">
            <a:xfrm>
              <a:off x="10339631" y="4499160"/>
              <a:ext cx="696068" cy="922321"/>
            </a:xfrm>
            <a:custGeom>
              <a:avLst/>
              <a:gdLst>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1507703 h 1507703"/>
                <a:gd name="connsiteX2" fmla="*/ 0 w 2286000"/>
                <a:gd name="connsiteY2" fmla="*/ 1507703 h 1507703"/>
                <a:gd name="connsiteX0" fmla="*/ 0 w 2377440"/>
                <a:gd name="connsiteY0" fmla="*/ 0 h 1599143"/>
                <a:gd name="connsiteX1" fmla="*/ 2286000 w 2377440"/>
                <a:gd name="connsiteY1" fmla="*/ 0 h 1599143"/>
                <a:gd name="connsiteX2" fmla="*/ 2286000 w 2377440"/>
                <a:gd name="connsiteY2" fmla="*/ 1507703 h 1599143"/>
                <a:gd name="connsiteX3" fmla="*/ 0 w 2377440"/>
                <a:gd name="connsiteY3" fmla="*/ 1507703 h 1599143"/>
                <a:gd name="connsiteX4" fmla="*/ 0 w 2377440"/>
                <a:gd name="connsiteY4" fmla="*/ 0 h 1599143"/>
                <a:gd name="connsiteX5" fmla="*/ 718959 w 2377440"/>
                <a:gd name="connsiteY5" fmla="*/ 188463 h 1599143"/>
                <a:gd name="connsiteX6" fmla="*/ 1284347 w 2377440"/>
                <a:gd name="connsiteY6" fmla="*/ 188463 h 1599143"/>
                <a:gd name="connsiteX7" fmla="*/ 1567041 w 2377440"/>
                <a:gd name="connsiteY7" fmla="*/ 471157 h 1599143"/>
                <a:gd name="connsiteX8" fmla="*/ 1567041 w 2377440"/>
                <a:gd name="connsiteY8" fmla="*/ 1319240 h 1599143"/>
                <a:gd name="connsiteX9" fmla="*/ 718959 w 2377440"/>
                <a:gd name="connsiteY9" fmla="*/ 1319240 h 1599143"/>
                <a:gd name="connsiteX10" fmla="*/ 718959 w 2377440"/>
                <a:gd name="connsiteY10" fmla="*/ 188463 h 1599143"/>
                <a:gd name="connsiteX0" fmla="*/ 718959 w 2377440"/>
                <a:gd name="connsiteY0" fmla="*/ 188463 h 1599143"/>
                <a:gd name="connsiteX1" fmla="*/ 1284347 w 2377440"/>
                <a:gd name="connsiteY1" fmla="*/ 188463 h 1599143"/>
                <a:gd name="connsiteX2" fmla="*/ 1284347 w 2377440"/>
                <a:gd name="connsiteY2" fmla="*/ 471157 h 1599143"/>
                <a:gd name="connsiteX3" fmla="*/ 1567041 w 2377440"/>
                <a:gd name="connsiteY3" fmla="*/ 471157 h 1599143"/>
                <a:gd name="connsiteX4" fmla="*/ 1567041 w 2377440"/>
                <a:gd name="connsiteY4" fmla="*/ 1319240 h 1599143"/>
                <a:gd name="connsiteX5" fmla="*/ 718959 w 2377440"/>
                <a:gd name="connsiteY5" fmla="*/ 1319240 h 1599143"/>
                <a:gd name="connsiteX6" fmla="*/ 718959 w 2377440"/>
                <a:gd name="connsiteY6" fmla="*/ 188463 h 1599143"/>
                <a:gd name="connsiteX0" fmla="*/ 1284347 w 2377440"/>
                <a:gd name="connsiteY0" fmla="*/ 188463 h 1599143"/>
                <a:gd name="connsiteX1" fmla="*/ 1284347 w 2377440"/>
                <a:gd name="connsiteY1" fmla="*/ 471157 h 1599143"/>
                <a:gd name="connsiteX2" fmla="*/ 1567041 w 2377440"/>
                <a:gd name="connsiteY2" fmla="*/ 471157 h 1599143"/>
                <a:gd name="connsiteX3" fmla="*/ 1284347 w 2377440"/>
                <a:gd name="connsiteY3" fmla="*/ 188463 h 1599143"/>
                <a:gd name="connsiteX0" fmla="*/ 718959 w 2377440"/>
                <a:gd name="connsiteY0" fmla="*/ 188463 h 1599143"/>
                <a:gd name="connsiteX1" fmla="*/ 1284347 w 2377440"/>
                <a:gd name="connsiteY1" fmla="*/ 188463 h 1599143"/>
                <a:gd name="connsiteX2" fmla="*/ 1567041 w 2377440"/>
                <a:gd name="connsiteY2" fmla="*/ 471157 h 1599143"/>
                <a:gd name="connsiteX3" fmla="*/ 1567041 w 2377440"/>
                <a:gd name="connsiteY3" fmla="*/ 1319240 h 1599143"/>
                <a:gd name="connsiteX4" fmla="*/ 718959 w 2377440"/>
                <a:gd name="connsiteY4" fmla="*/ 1319240 h 1599143"/>
                <a:gd name="connsiteX5" fmla="*/ 718959 w 2377440"/>
                <a:gd name="connsiteY5" fmla="*/ 188463 h 1599143"/>
                <a:gd name="connsiteX6" fmla="*/ 1567041 w 2377440"/>
                <a:gd name="connsiteY6" fmla="*/ 471157 h 1599143"/>
                <a:gd name="connsiteX7" fmla="*/ 1284347 w 2377440"/>
                <a:gd name="connsiteY7" fmla="*/ 471157 h 1599143"/>
                <a:gd name="connsiteX8" fmla="*/ 1284347 w 2377440"/>
                <a:gd name="connsiteY8" fmla="*/ 188463 h 1599143"/>
                <a:gd name="connsiteX0" fmla="*/ 2286000 w 2377440"/>
                <a:gd name="connsiteY0" fmla="*/ 1507703 h 1599143"/>
                <a:gd name="connsiteX1" fmla="*/ 0 w 2377440"/>
                <a:gd name="connsiteY1" fmla="*/ 1507703 h 1599143"/>
                <a:gd name="connsiteX2" fmla="*/ 2377440 w 2377440"/>
                <a:gd name="connsiteY2" fmla="*/ 1599143 h 159914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4" fmla="*/ 718959 w 2286000"/>
                <a:gd name="connsiteY4" fmla="*/ 188463 h 1507703"/>
                <a:gd name="connsiteX5" fmla="*/ 1284347 w 2286000"/>
                <a:gd name="connsiteY5" fmla="*/ 188463 h 1507703"/>
                <a:gd name="connsiteX6" fmla="*/ 1567041 w 2286000"/>
                <a:gd name="connsiteY6" fmla="*/ 471157 h 1507703"/>
                <a:gd name="connsiteX7" fmla="*/ 1567041 w 2286000"/>
                <a:gd name="connsiteY7" fmla="*/ 1319240 h 1507703"/>
                <a:gd name="connsiteX8" fmla="*/ 718959 w 2286000"/>
                <a:gd name="connsiteY8" fmla="*/ 1319240 h 1507703"/>
                <a:gd name="connsiteX9" fmla="*/ 718959 w 2286000"/>
                <a:gd name="connsiteY9"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2" fmla="*/ 2286000 w 2286000"/>
                <a:gd name="connsiteY2" fmla="*/ 1319240 h 1319240"/>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92654"/>
                <a:gd name="connsiteY0" fmla="*/ 1319240 h 1430494"/>
                <a:gd name="connsiteX1" fmla="*/ 2286000 w 2292654"/>
                <a:gd name="connsiteY1" fmla="*/ 1319240 h 1430494"/>
                <a:gd name="connsiteX2" fmla="*/ 1957838 w 2292654"/>
                <a:gd name="connsiteY2" fmla="*/ 1360983 h 1430494"/>
                <a:gd name="connsiteX3" fmla="*/ 0 w 2292654"/>
                <a:gd name="connsiteY3" fmla="*/ 1319240 h 1430494"/>
                <a:gd name="connsiteX4" fmla="*/ 718959 w 2292654"/>
                <a:gd name="connsiteY4" fmla="*/ 0 h 1430494"/>
                <a:gd name="connsiteX5" fmla="*/ 1284347 w 2292654"/>
                <a:gd name="connsiteY5" fmla="*/ 0 h 1430494"/>
                <a:gd name="connsiteX6" fmla="*/ 1567041 w 2292654"/>
                <a:gd name="connsiteY6" fmla="*/ 282694 h 1430494"/>
                <a:gd name="connsiteX7" fmla="*/ 1567041 w 2292654"/>
                <a:gd name="connsiteY7" fmla="*/ 1130777 h 1430494"/>
                <a:gd name="connsiteX8" fmla="*/ 718959 w 2292654"/>
                <a:gd name="connsiteY8" fmla="*/ 1130777 h 1430494"/>
                <a:gd name="connsiteX9" fmla="*/ 718959 w 2292654"/>
                <a:gd name="connsiteY9" fmla="*/ 0 h 1430494"/>
                <a:gd name="connsiteX0" fmla="*/ 718959 w 2292654"/>
                <a:gd name="connsiteY0" fmla="*/ 0 h 1430494"/>
                <a:gd name="connsiteX1" fmla="*/ 1284347 w 2292654"/>
                <a:gd name="connsiteY1" fmla="*/ 0 h 1430494"/>
                <a:gd name="connsiteX2" fmla="*/ 1284347 w 2292654"/>
                <a:gd name="connsiteY2" fmla="*/ 282694 h 1430494"/>
                <a:gd name="connsiteX3" fmla="*/ 1567041 w 2292654"/>
                <a:gd name="connsiteY3" fmla="*/ 282694 h 1430494"/>
                <a:gd name="connsiteX4" fmla="*/ 1567041 w 2292654"/>
                <a:gd name="connsiteY4" fmla="*/ 1130777 h 1430494"/>
                <a:gd name="connsiteX5" fmla="*/ 718959 w 2292654"/>
                <a:gd name="connsiteY5" fmla="*/ 1130777 h 1430494"/>
                <a:gd name="connsiteX6" fmla="*/ 718959 w 2292654"/>
                <a:gd name="connsiteY6" fmla="*/ 0 h 1430494"/>
                <a:gd name="connsiteX0" fmla="*/ 1284347 w 2292654"/>
                <a:gd name="connsiteY0" fmla="*/ 0 h 1430494"/>
                <a:gd name="connsiteX1" fmla="*/ 1284347 w 2292654"/>
                <a:gd name="connsiteY1" fmla="*/ 282694 h 1430494"/>
                <a:gd name="connsiteX2" fmla="*/ 1567041 w 2292654"/>
                <a:gd name="connsiteY2" fmla="*/ 282694 h 1430494"/>
                <a:gd name="connsiteX3" fmla="*/ 1284347 w 2292654"/>
                <a:gd name="connsiteY3" fmla="*/ 0 h 1430494"/>
                <a:gd name="connsiteX0" fmla="*/ 718959 w 2292654"/>
                <a:gd name="connsiteY0" fmla="*/ 0 h 1430494"/>
                <a:gd name="connsiteX1" fmla="*/ 1284347 w 2292654"/>
                <a:gd name="connsiteY1" fmla="*/ 0 h 1430494"/>
                <a:gd name="connsiteX2" fmla="*/ 1567041 w 2292654"/>
                <a:gd name="connsiteY2" fmla="*/ 282694 h 1430494"/>
                <a:gd name="connsiteX3" fmla="*/ 1567041 w 2292654"/>
                <a:gd name="connsiteY3" fmla="*/ 1130777 h 1430494"/>
                <a:gd name="connsiteX4" fmla="*/ 718959 w 2292654"/>
                <a:gd name="connsiteY4" fmla="*/ 1130777 h 1430494"/>
                <a:gd name="connsiteX5" fmla="*/ 718959 w 2292654"/>
                <a:gd name="connsiteY5" fmla="*/ 0 h 1430494"/>
                <a:gd name="connsiteX6" fmla="*/ 1567041 w 2292654"/>
                <a:gd name="connsiteY6" fmla="*/ 282694 h 1430494"/>
                <a:gd name="connsiteX7" fmla="*/ 1284347 w 2292654"/>
                <a:gd name="connsiteY7" fmla="*/ 282694 h 1430494"/>
                <a:gd name="connsiteX8" fmla="*/ 1284347 w 2292654"/>
                <a:gd name="connsiteY8" fmla="*/ 0 h 1430494"/>
                <a:gd name="connsiteX0" fmla="*/ 2286000 w 2292654"/>
                <a:gd name="connsiteY0" fmla="*/ 1319240 h 1430494"/>
                <a:gd name="connsiteX1" fmla="*/ 0 w 2292654"/>
                <a:gd name="connsiteY1" fmla="*/ 1319240 h 1430494"/>
                <a:gd name="connsiteX2" fmla="*/ 2286000 w 2292654"/>
                <a:gd name="connsiteY2" fmla="*/ 1319240 h 1430494"/>
                <a:gd name="connsiteX0" fmla="*/ 0 w 2292654"/>
                <a:gd name="connsiteY0" fmla="*/ 1319240 h 1488573"/>
                <a:gd name="connsiteX1" fmla="*/ 2286000 w 2292654"/>
                <a:gd name="connsiteY1" fmla="*/ 1319240 h 1488573"/>
                <a:gd name="connsiteX2" fmla="*/ 1957838 w 2292654"/>
                <a:gd name="connsiteY2" fmla="*/ 1360983 h 1488573"/>
                <a:gd name="connsiteX3" fmla="*/ 0 w 2292654"/>
                <a:gd name="connsiteY3" fmla="*/ 1319240 h 1488573"/>
                <a:gd name="connsiteX4" fmla="*/ 718959 w 2292654"/>
                <a:gd name="connsiteY4" fmla="*/ 0 h 1488573"/>
                <a:gd name="connsiteX5" fmla="*/ 1284347 w 2292654"/>
                <a:gd name="connsiteY5" fmla="*/ 0 h 1488573"/>
                <a:gd name="connsiteX6" fmla="*/ 1567041 w 2292654"/>
                <a:gd name="connsiteY6" fmla="*/ 282694 h 1488573"/>
                <a:gd name="connsiteX7" fmla="*/ 1567041 w 2292654"/>
                <a:gd name="connsiteY7" fmla="*/ 1130777 h 1488573"/>
                <a:gd name="connsiteX8" fmla="*/ 718959 w 2292654"/>
                <a:gd name="connsiteY8" fmla="*/ 1130777 h 1488573"/>
                <a:gd name="connsiteX9" fmla="*/ 718959 w 2292654"/>
                <a:gd name="connsiteY9" fmla="*/ 0 h 1488573"/>
                <a:gd name="connsiteX0" fmla="*/ 718959 w 2292654"/>
                <a:gd name="connsiteY0" fmla="*/ 0 h 1488573"/>
                <a:gd name="connsiteX1" fmla="*/ 1284347 w 2292654"/>
                <a:gd name="connsiteY1" fmla="*/ 0 h 1488573"/>
                <a:gd name="connsiteX2" fmla="*/ 1284347 w 2292654"/>
                <a:gd name="connsiteY2" fmla="*/ 282694 h 1488573"/>
                <a:gd name="connsiteX3" fmla="*/ 1567041 w 2292654"/>
                <a:gd name="connsiteY3" fmla="*/ 282694 h 1488573"/>
                <a:gd name="connsiteX4" fmla="*/ 1567041 w 2292654"/>
                <a:gd name="connsiteY4" fmla="*/ 1130777 h 1488573"/>
                <a:gd name="connsiteX5" fmla="*/ 718959 w 2292654"/>
                <a:gd name="connsiteY5" fmla="*/ 1130777 h 1488573"/>
                <a:gd name="connsiteX6" fmla="*/ 718959 w 2292654"/>
                <a:gd name="connsiteY6" fmla="*/ 0 h 1488573"/>
                <a:gd name="connsiteX0" fmla="*/ 1284347 w 2292654"/>
                <a:gd name="connsiteY0" fmla="*/ 0 h 1488573"/>
                <a:gd name="connsiteX1" fmla="*/ 1284347 w 2292654"/>
                <a:gd name="connsiteY1" fmla="*/ 282694 h 1488573"/>
                <a:gd name="connsiteX2" fmla="*/ 1567041 w 2292654"/>
                <a:gd name="connsiteY2" fmla="*/ 282694 h 1488573"/>
                <a:gd name="connsiteX3" fmla="*/ 1284347 w 2292654"/>
                <a:gd name="connsiteY3" fmla="*/ 0 h 1488573"/>
                <a:gd name="connsiteX0" fmla="*/ 718959 w 2292654"/>
                <a:gd name="connsiteY0" fmla="*/ 0 h 1488573"/>
                <a:gd name="connsiteX1" fmla="*/ 1284347 w 2292654"/>
                <a:gd name="connsiteY1" fmla="*/ 0 h 1488573"/>
                <a:gd name="connsiteX2" fmla="*/ 1567041 w 2292654"/>
                <a:gd name="connsiteY2" fmla="*/ 282694 h 1488573"/>
                <a:gd name="connsiteX3" fmla="*/ 1567041 w 2292654"/>
                <a:gd name="connsiteY3" fmla="*/ 1130777 h 1488573"/>
                <a:gd name="connsiteX4" fmla="*/ 718959 w 2292654"/>
                <a:gd name="connsiteY4" fmla="*/ 1130777 h 1488573"/>
                <a:gd name="connsiteX5" fmla="*/ 718959 w 2292654"/>
                <a:gd name="connsiteY5" fmla="*/ 0 h 1488573"/>
                <a:gd name="connsiteX6" fmla="*/ 1567041 w 2292654"/>
                <a:gd name="connsiteY6" fmla="*/ 282694 h 1488573"/>
                <a:gd name="connsiteX7" fmla="*/ 1284347 w 2292654"/>
                <a:gd name="connsiteY7" fmla="*/ 282694 h 1488573"/>
                <a:gd name="connsiteX8" fmla="*/ 1284347 w 2292654"/>
                <a:gd name="connsiteY8" fmla="*/ 0 h 1488573"/>
                <a:gd name="connsiteX0" fmla="*/ 2286000 w 2292654"/>
                <a:gd name="connsiteY0" fmla="*/ 1319240 h 1488573"/>
                <a:gd name="connsiteX1" fmla="*/ 1490133 w 2292654"/>
                <a:gd name="connsiteY1" fmla="*/ 1488573 h 1488573"/>
                <a:gd name="connsiteX2" fmla="*/ 2286000 w 2292654"/>
                <a:gd name="connsiteY2" fmla="*/ 1319240 h 1488573"/>
                <a:gd name="connsiteX0" fmla="*/ 1238879 w 1567267"/>
                <a:gd name="connsiteY0" fmla="*/ 1360983 h 1488573"/>
                <a:gd name="connsiteX1" fmla="*/ 1567041 w 1567267"/>
                <a:gd name="connsiteY1" fmla="*/ 1319240 h 1488573"/>
                <a:gd name="connsiteX2" fmla="*/ 1238879 w 1567267"/>
                <a:gd name="connsiteY2" fmla="*/ 1360983 h 1488573"/>
                <a:gd name="connsiteX3" fmla="*/ 0 w 1567267"/>
                <a:gd name="connsiteY3" fmla="*/ 0 h 1488573"/>
                <a:gd name="connsiteX4" fmla="*/ 565388 w 1567267"/>
                <a:gd name="connsiteY4" fmla="*/ 0 h 1488573"/>
                <a:gd name="connsiteX5" fmla="*/ 848082 w 1567267"/>
                <a:gd name="connsiteY5" fmla="*/ 282694 h 1488573"/>
                <a:gd name="connsiteX6" fmla="*/ 848082 w 1567267"/>
                <a:gd name="connsiteY6" fmla="*/ 1130777 h 1488573"/>
                <a:gd name="connsiteX7" fmla="*/ 0 w 1567267"/>
                <a:gd name="connsiteY7" fmla="*/ 1130777 h 1488573"/>
                <a:gd name="connsiteX8" fmla="*/ 0 w 1567267"/>
                <a:gd name="connsiteY8" fmla="*/ 0 h 1488573"/>
                <a:gd name="connsiteX0" fmla="*/ 0 w 1567267"/>
                <a:gd name="connsiteY0" fmla="*/ 0 h 1488573"/>
                <a:gd name="connsiteX1" fmla="*/ 565388 w 1567267"/>
                <a:gd name="connsiteY1" fmla="*/ 0 h 1488573"/>
                <a:gd name="connsiteX2" fmla="*/ 565388 w 1567267"/>
                <a:gd name="connsiteY2" fmla="*/ 282694 h 1488573"/>
                <a:gd name="connsiteX3" fmla="*/ 848082 w 1567267"/>
                <a:gd name="connsiteY3" fmla="*/ 282694 h 1488573"/>
                <a:gd name="connsiteX4" fmla="*/ 848082 w 1567267"/>
                <a:gd name="connsiteY4" fmla="*/ 1130777 h 1488573"/>
                <a:gd name="connsiteX5" fmla="*/ 0 w 1567267"/>
                <a:gd name="connsiteY5" fmla="*/ 1130777 h 1488573"/>
                <a:gd name="connsiteX6" fmla="*/ 0 w 1567267"/>
                <a:gd name="connsiteY6" fmla="*/ 0 h 1488573"/>
                <a:gd name="connsiteX0" fmla="*/ 565388 w 1567267"/>
                <a:gd name="connsiteY0" fmla="*/ 0 h 1488573"/>
                <a:gd name="connsiteX1" fmla="*/ 565388 w 1567267"/>
                <a:gd name="connsiteY1" fmla="*/ 282694 h 1488573"/>
                <a:gd name="connsiteX2" fmla="*/ 848082 w 1567267"/>
                <a:gd name="connsiteY2" fmla="*/ 282694 h 1488573"/>
                <a:gd name="connsiteX3" fmla="*/ 565388 w 1567267"/>
                <a:gd name="connsiteY3" fmla="*/ 0 h 1488573"/>
                <a:gd name="connsiteX0" fmla="*/ 0 w 1567267"/>
                <a:gd name="connsiteY0" fmla="*/ 0 h 1488573"/>
                <a:gd name="connsiteX1" fmla="*/ 565388 w 1567267"/>
                <a:gd name="connsiteY1" fmla="*/ 0 h 1488573"/>
                <a:gd name="connsiteX2" fmla="*/ 848082 w 1567267"/>
                <a:gd name="connsiteY2" fmla="*/ 282694 h 1488573"/>
                <a:gd name="connsiteX3" fmla="*/ 848082 w 1567267"/>
                <a:gd name="connsiteY3" fmla="*/ 1130777 h 1488573"/>
                <a:gd name="connsiteX4" fmla="*/ 0 w 1567267"/>
                <a:gd name="connsiteY4" fmla="*/ 1130777 h 1488573"/>
                <a:gd name="connsiteX5" fmla="*/ 0 w 1567267"/>
                <a:gd name="connsiteY5" fmla="*/ 0 h 1488573"/>
                <a:gd name="connsiteX6" fmla="*/ 848082 w 1567267"/>
                <a:gd name="connsiteY6" fmla="*/ 282694 h 1488573"/>
                <a:gd name="connsiteX7" fmla="*/ 565388 w 1567267"/>
                <a:gd name="connsiteY7" fmla="*/ 282694 h 1488573"/>
                <a:gd name="connsiteX8" fmla="*/ 565388 w 1567267"/>
                <a:gd name="connsiteY8" fmla="*/ 0 h 1488573"/>
                <a:gd name="connsiteX0" fmla="*/ 1567041 w 1567267"/>
                <a:gd name="connsiteY0" fmla="*/ 1319240 h 1488573"/>
                <a:gd name="connsiteX1" fmla="*/ 771174 w 1567267"/>
                <a:gd name="connsiteY1" fmla="*/ 1488573 h 1488573"/>
                <a:gd name="connsiteX2" fmla="*/ 1567041 w 1567267"/>
                <a:gd name="connsiteY2" fmla="*/ 1319240 h 1488573"/>
                <a:gd name="connsiteX0" fmla="*/ 1238879 w 1567267"/>
                <a:gd name="connsiteY0" fmla="*/ 1360983 h 1499862"/>
                <a:gd name="connsiteX1" fmla="*/ 1567041 w 1567267"/>
                <a:gd name="connsiteY1" fmla="*/ 1319240 h 1499862"/>
                <a:gd name="connsiteX2" fmla="*/ 1238879 w 1567267"/>
                <a:gd name="connsiteY2" fmla="*/ 1360983 h 1499862"/>
                <a:gd name="connsiteX3" fmla="*/ 0 w 1567267"/>
                <a:gd name="connsiteY3" fmla="*/ 0 h 1499862"/>
                <a:gd name="connsiteX4" fmla="*/ 565388 w 1567267"/>
                <a:gd name="connsiteY4" fmla="*/ 0 h 1499862"/>
                <a:gd name="connsiteX5" fmla="*/ 848082 w 1567267"/>
                <a:gd name="connsiteY5" fmla="*/ 282694 h 1499862"/>
                <a:gd name="connsiteX6" fmla="*/ 848082 w 1567267"/>
                <a:gd name="connsiteY6" fmla="*/ 1130777 h 1499862"/>
                <a:gd name="connsiteX7" fmla="*/ 0 w 1567267"/>
                <a:gd name="connsiteY7" fmla="*/ 1130777 h 1499862"/>
                <a:gd name="connsiteX8" fmla="*/ 0 w 1567267"/>
                <a:gd name="connsiteY8" fmla="*/ 0 h 1499862"/>
                <a:gd name="connsiteX0" fmla="*/ 0 w 1567267"/>
                <a:gd name="connsiteY0" fmla="*/ 0 h 1499862"/>
                <a:gd name="connsiteX1" fmla="*/ 565388 w 1567267"/>
                <a:gd name="connsiteY1" fmla="*/ 0 h 1499862"/>
                <a:gd name="connsiteX2" fmla="*/ 565388 w 1567267"/>
                <a:gd name="connsiteY2" fmla="*/ 282694 h 1499862"/>
                <a:gd name="connsiteX3" fmla="*/ 848082 w 1567267"/>
                <a:gd name="connsiteY3" fmla="*/ 282694 h 1499862"/>
                <a:gd name="connsiteX4" fmla="*/ 848082 w 1567267"/>
                <a:gd name="connsiteY4" fmla="*/ 1130777 h 1499862"/>
                <a:gd name="connsiteX5" fmla="*/ 0 w 1567267"/>
                <a:gd name="connsiteY5" fmla="*/ 1130777 h 1499862"/>
                <a:gd name="connsiteX6" fmla="*/ 0 w 1567267"/>
                <a:gd name="connsiteY6" fmla="*/ 0 h 1499862"/>
                <a:gd name="connsiteX0" fmla="*/ 565388 w 1567267"/>
                <a:gd name="connsiteY0" fmla="*/ 0 h 1499862"/>
                <a:gd name="connsiteX1" fmla="*/ 565388 w 1567267"/>
                <a:gd name="connsiteY1" fmla="*/ 282694 h 1499862"/>
                <a:gd name="connsiteX2" fmla="*/ 848082 w 1567267"/>
                <a:gd name="connsiteY2" fmla="*/ 282694 h 1499862"/>
                <a:gd name="connsiteX3" fmla="*/ 565388 w 1567267"/>
                <a:gd name="connsiteY3" fmla="*/ 0 h 1499862"/>
                <a:gd name="connsiteX0" fmla="*/ 0 w 1567267"/>
                <a:gd name="connsiteY0" fmla="*/ 0 h 1499862"/>
                <a:gd name="connsiteX1" fmla="*/ 565388 w 1567267"/>
                <a:gd name="connsiteY1" fmla="*/ 0 h 1499862"/>
                <a:gd name="connsiteX2" fmla="*/ 848082 w 1567267"/>
                <a:gd name="connsiteY2" fmla="*/ 282694 h 1499862"/>
                <a:gd name="connsiteX3" fmla="*/ 848082 w 1567267"/>
                <a:gd name="connsiteY3" fmla="*/ 1130777 h 1499862"/>
                <a:gd name="connsiteX4" fmla="*/ 0 w 1567267"/>
                <a:gd name="connsiteY4" fmla="*/ 1130777 h 1499862"/>
                <a:gd name="connsiteX5" fmla="*/ 0 w 1567267"/>
                <a:gd name="connsiteY5" fmla="*/ 0 h 1499862"/>
                <a:gd name="connsiteX6" fmla="*/ 848082 w 1567267"/>
                <a:gd name="connsiteY6" fmla="*/ 282694 h 1499862"/>
                <a:gd name="connsiteX7" fmla="*/ 565388 w 1567267"/>
                <a:gd name="connsiteY7" fmla="*/ 282694 h 1499862"/>
                <a:gd name="connsiteX8" fmla="*/ 565388 w 1567267"/>
                <a:gd name="connsiteY8" fmla="*/ 0 h 1499862"/>
                <a:gd name="connsiteX0" fmla="*/ 1567041 w 1567267"/>
                <a:gd name="connsiteY0" fmla="*/ 1319240 h 1499862"/>
                <a:gd name="connsiteX1" fmla="*/ 432508 w 1567267"/>
                <a:gd name="connsiteY1" fmla="*/ 1499862 h 1499862"/>
                <a:gd name="connsiteX2" fmla="*/ 1567041 w 1567267"/>
                <a:gd name="connsiteY2" fmla="*/ 1319240 h 1499862"/>
                <a:gd name="connsiteX0" fmla="*/ 1238879 w 1567267"/>
                <a:gd name="connsiteY0" fmla="*/ 1360983 h 1646617"/>
                <a:gd name="connsiteX1" fmla="*/ 1567041 w 1567267"/>
                <a:gd name="connsiteY1" fmla="*/ 1319240 h 1646617"/>
                <a:gd name="connsiteX2" fmla="*/ 1238879 w 1567267"/>
                <a:gd name="connsiteY2" fmla="*/ 1360983 h 1646617"/>
                <a:gd name="connsiteX3" fmla="*/ 0 w 1567267"/>
                <a:gd name="connsiteY3" fmla="*/ 0 h 1646617"/>
                <a:gd name="connsiteX4" fmla="*/ 565388 w 1567267"/>
                <a:gd name="connsiteY4" fmla="*/ 0 h 1646617"/>
                <a:gd name="connsiteX5" fmla="*/ 848082 w 1567267"/>
                <a:gd name="connsiteY5" fmla="*/ 282694 h 1646617"/>
                <a:gd name="connsiteX6" fmla="*/ 848082 w 1567267"/>
                <a:gd name="connsiteY6" fmla="*/ 1130777 h 1646617"/>
                <a:gd name="connsiteX7" fmla="*/ 0 w 1567267"/>
                <a:gd name="connsiteY7" fmla="*/ 1130777 h 1646617"/>
                <a:gd name="connsiteX8" fmla="*/ 0 w 1567267"/>
                <a:gd name="connsiteY8" fmla="*/ 0 h 1646617"/>
                <a:gd name="connsiteX0" fmla="*/ 0 w 1567267"/>
                <a:gd name="connsiteY0" fmla="*/ 0 h 1646617"/>
                <a:gd name="connsiteX1" fmla="*/ 565388 w 1567267"/>
                <a:gd name="connsiteY1" fmla="*/ 0 h 1646617"/>
                <a:gd name="connsiteX2" fmla="*/ 565388 w 1567267"/>
                <a:gd name="connsiteY2" fmla="*/ 282694 h 1646617"/>
                <a:gd name="connsiteX3" fmla="*/ 848082 w 1567267"/>
                <a:gd name="connsiteY3" fmla="*/ 282694 h 1646617"/>
                <a:gd name="connsiteX4" fmla="*/ 848082 w 1567267"/>
                <a:gd name="connsiteY4" fmla="*/ 1130777 h 1646617"/>
                <a:gd name="connsiteX5" fmla="*/ 0 w 1567267"/>
                <a:gd name="connsiteY5" fmla="*/ 1130777 h 1646617"/>
                <a:gd name="connsiteX6" fmla="*/ 0 w 1567267"/>
                <a:gd name="connsiteY6" fmla="*/ 0 h 1646617"/>
                <a:gd name="connsiteX0" fmla="*/ 565388 w 1567267"/>
                <a:gd name="connsiteY0" fmla="*/ 0 h 1646617"/>
                <a:gd name="connsiteX1" fmla="*/ 565388 w 1567267"/>
                <a:gd name="connsiteY1" fmla="*/ 282694 h 1646617"/>
                <a:gd name="connsiteX2" fmla="*/ 848082 w 1567267"/>
                <a:gd name="connsiteY2" fmla="*/ 282694 h 1646617"/>
                <a:gd name="connsiteX3" fmla="*/ 565388 w 1567267"/>
                <a:gd name="connsiteY3" fmla="*/ 0 h 1646617"/>
                <a:gd name="connsiteX0" fmla="*/ 0 w 1567267"/>
                <a:gd name="connsiteY0" fmla="*/ 0 h 1646617"/>
                <a:gd name="connsiteX1" fmla="*/ 565388 w 1567267"/>
                <a:gd name="connsiteY1" fmla="*/ 0 h 1646617"/>
                <a:gd name="connsiteX2" fmla="*/ 848082 w 1567267"/>
                <a:gd name="connsiteY2" fmla="*/ 282694 h 1646617"/>
                <a:gd name="connsiteX3" fmla="*/ 848082 w 1567267"/>
                <a:gd name="connsiteY3" fmla="*/ 1130777 h 1646617"/>
                <a:gd name="connsiteX4" fmla="*/ 0 w 1567267"/>
                <a:gd name="connsiteY4" fmla="*/ 1130777 h 1646617"/>
                <a:gd name="connsiteX5" fmla="*/ 0 w 1567267"/>
                <a:gd name="connsiteY5" fmla="*/ 0 h 1646617"/>
                <a:gd name="connsiteX6" fmla="*/ 848082 w 1567267"/>
                <a:gd name="connsiteY6" fmla="*/ 282694 h 1646617"/>
                <a:gd name="connsiteX7" fmla="*/ 565388 w 1567267"/>
                <a:gd name="connsiteY7" fmla="*/ 282694 h 1646617"/>
                <a:gd name="connsiteX8" fmla="*/ 565388 w 1567267"/>
                <a:gd name="connsiteY8" fmla="*/ 0 h 1646617"/>
                <a:gd name="connsiteX0" fmla="*/ 1363841 w 1567267"/>
                <a:gd name="connsiteY0" fmla="*/ 1646617 h 1646617"/>
                <a:gd name="connsiteX1" fmla="*/ 432508 w 1567267"/>
                <a:gd name="connsiteY1" fmla="*/ 1499862 h 1646617"/>
                <a:gd name="connsiteX2" fmla="*/ 1363841 w 1567267"/>
                <a:gd name="connsiteY2" fmla="*/ 1646617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0" fmla="*/ 0 w 1363841"/>
                <a:gd name="connsiteY0" fmla="*/ 0 h 1646617"/>
                <a:gd name="connsiteX1" fmla="*/ 565388 w 1363841"/>
                <a:gd name="connsiteY1" fmla="*/ 0 h 1646617"/>
                <a:gd name="connsiteX2" fmla="*/ 565388 w 1363841"/>
                <a:gd name="connsiteY2" fmla="*/ 282694 h 1646617"/>
                <a:gd name="connsiteX3" fmla="*/ 848082 w 1363841"/>
                <a:gd name="connsiteY3" fmla="*/ 282694 h 1646617"/>
                <a:gd name="connsiteX4" fmla="*/ 848082 w 1363841"/>
                <a:gd name="connsiteY4" fmla="*/ 1130777 h 1646617"/>
                <a:gd name="connsiteX5" fmla="*/ 0 w 1363841"/>
                <a:gd name="connsiteY5" fmla="*/ 1130777 h 1646617"/>
                <a:gd name="connsiteX6" fmla="*/ 0 w 1363841"/>
                <a:gd name="connsiteY6" fmla="*/ 0 h 1646617"/>
                <a:gd name="connsiteX0" fmla="*/ 565388 w 1363841"/>
                <a:gd name="connsiteY0" fmla="*/ 0 h 1646617"/>
                <a:gd name="connsiteX1" fmla="*/ 565388 w 1363841"/>
                <a:gd name="connsiteY1" fmla="*/ 282694 h 1646617"/>
                <a:gd name="connsiteX2" fmla="*/ 848082 w 1363841"/>
                <a:gd name="connsiteY2" fmla="*/ 282694 h 1646617"/>
                <a:gd name="connsiteX3" fmla="*/ 565388 w 1363841"/>
                <a:gd name="connsiteY3" fmla="*/ 0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6" fmla="*/ 848082 w 1363841"/>
                <a:gd name="connsiteY6" fmla="*/ 282694 h 1646617"/>
                <a:gd name="connsiteX7" fmla="*/ 565388 w 1363841"/>
                <a:gd name="connsiteY7" fmla="*/ 282694 h 1646617"/>
                <a:gd name="connsiteX8" fmla="*/ 565388 w 1363841"/>
                <a:gd name="connsiteY8" fmla="*/ 0 h 1646617"/>
                <a:gd name="connsiteX0" fmla="*/ 1363841 w 1363841"/>
                <a:gd name="connsiteY0" fmla="*/ 1646617 h 1646617"/>
                <a:gd name="connsiteX1" fmla="*/ 432508 w 1363841"/>
                <a:gd name="connsiteY1" fmla="*/ 1499862 h 1646617"/>
                <a:gd name="connsiteX2" fmla="*/ 1363841 w 1363841"/>
                <a:gd name="connsiteY2" fmla="*/ 1646617 h 164661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1363841 w 1455281"/>
                <a:gd name="connsiteY0" fmla="*/ 1646617 h 1738057"/>
                <a:gd name="connsiteX1" fmla="*/ 432508 w 1455281"/>
                <a:gd name="connsiteY1" fmla="*/ 1499862 h 1738057"/>
                <a:gd name="connsiteX2" fmla="*/ 1455281 w 1455281"/>
                <a:gd name="connsiteY2" fmla="*/ 1738057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432508 w 1455281"/>
                <a:gd name="connsiteY0" fmla="*/ 1499862 h 1738057"/>
                <a:gd name="connsiteX1" fmla="*/ 1455281 w 1455281"/>
                <a:gd name="connsiteY1" fmla="*/ 1738057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0" fmla="*/ 0 w 1648978"/>
                <a:gd name="connsiteY0" fmla="*/ 0 h 1738057"/>
                <a:gd name="connsiteX1" fmla="*/ 565388 w 1648978"/>
                <a:gd name="connsiteY1" fmla="*/ 0 h 1738057"/>
                <a:gd name="connsiteX2" fmla="*/ 565388 w 1648978"/>
                <a:gd name="connsiteY2" fmla="*/ 282694 h 1738057"/>
                <a:gd name="connsiteX3" fmla="*/ 848082 w 1648978"/>
                <a:gd name="connsiteY3" fmla="*/ 282694 h 1738057"/>
                <a:gd name="connsiteX4" fmla="*/ 848082 w 1648978"/>
                <a:gd name="connsiteY4" fmla="*/ 1130777 h 1738057"/>
                <a:gd name="connsiteX5" fmla="*/ 0 w 1648978"/>
                <a:gd name="connsiteY5" fmla="*/ 1130777 h 1738057"/>
                <a:gd name="connsiteX6" fmla="*/ 0 w 1648978"/>
                <a:gd name="connsiteY6" fmla="*/ 0 h 1738057"/>
                <a:gd name="connsiteX0" fmla="*/ 565388 w 1648978"/>
                <a:gd name="connsiteY0" fmla="*/ 0 h 1738057"/>
                <a:gd name="connsiteX1" fmla="*/ 565388 w 1648978"/>
                <a:gd name="connsiteY1" fmla="*/ 282694 h 1738057"/>
                <a:gd name="connsiteX2" fmla="*/ 848082 w 1648978"/>
                <a:gd name="connsiteY2" fmla="*/ 282694 h 1738057"/>
                <a:gd name="connsiteX3" fmla="*/ 565388 w 1648978"/>
                <a:gd name="connsiteY3" fmla="*/ 0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6" fmla="*/ 848082 w 1648978"/>
                <a:gd name="connsiteY6" fmla="*/ 282694 h 1738057"/>
                <a:gd name="connsiteX7" fmla="*/ 565388 w 1648978"/>
                <a:gd name="connsiteY7" fmla="*/ 282694 h 1738057"/>
                <a:gd name="connsiteX8" fmla="*/ 565388 w 1648978"/>
                <a:gd name="connsiteY8" fmla="*/ 0 h 1738057"/>
                <a:gd name="connsiteX0" fmla="*/ 1527530 w 1648978"/>
                <a:gd name="connsiteY0" fmla="*/ 732218 h 1738057"/>
                <a:gd name="connsiteX1" fmla="*/ 1455281 w 1648978"/>
                <a:gd name="connsiteY1" fmla="*/ 1738057 h 17380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527530 w 1653708"/>
                <a:gd name="connsiteY2" fmla="*/ 73221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618970 w 1653708"/>
                <a:gd name="connsiteY2" fmla="*/ 82365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0" fmla="*/ 0 w 1604195"/>
                <a:gd name="connsiteY0" fmla="*/ 0 h 1467124"/>
                <a:gd name="connsiteX1" fmla="*/ 565388 w 1604195"/>
                <a:gd name="connsiteY1" fmla="*/ 0 h 1467124"/>
                <a:gd name="connsiteX2" fmla="*/ 565388 w 1604195"/>
                <a:gd name="connsiteY2" fmla="*/ 282694 h 1467124"/>
                <a:gd name="connsiteX3" fmla="*/ 848082 w 1604195"/>
                <a:gd name="connsiteY3" fmla="*/ 282694 h 1467124"/>
                <a:gd name="connsiteX4" fmla="*/ 848082 w 1604195"/>
                <a:gd name="connsiteY4" fmla="*/ 1130777 h 1467124"/>
                <a:gd name="connsiteX5" fmla="*/ 0 w 1604195"/>
                <a:gd name="connsiteY5" fmla="*/ 1130777 h 1467124"/>
                <a:gd name="connsiteX6" fmla="*/ 0 w 1604195"/>
                <a:gd name="connsiteY6" fmla="*/ 0 h 1467124"/>
                <a:gd name="connsiteX0" fmla="*/ 565388 w 1604195"/>
                <a:gd name="connsiteY0" fmla="*/ 0 h 1467124"/>
                <a:gd name="connsiteX1" fmla="*/ 565388 w 1604195"/>
                <a:gd name="connsiteY1" fmla="*/ 282694 h 1467124"/>
                <a:gd name="connsiteX2" fmla="*/ 848082 w 1604195"/>
                <a:gd name="connsiteY2" fmla="*/ 282694 h 1467124"/>
                <a:gd name="connsiteX3" fmla="*/ 565388 w 1604195"/>
                <a:gd name="connsiteY3" fmla="*/ 0 h 1467124"/>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6" fmla="*/ 848082 w 1604195"/>
                <a:gd name="connsiteY6" fmla="*/ 282694 h 1467124"/>
                <a:gd name="connsiteX7" fmla="*/ 565388 w 1604195"/>
                <a:gd name="connsiteY7" fmla="*/ 282694 h 1467124"/>
                <a:gd name="connsiteX8" fmla="*/ 565388 w 1604195"/>
                <a:gd name="connsiteY8" fmla="*/ 0 h 1467124"/>
                <a:gd name="connsiteX0" fmla="*/ 1527530 w 1604195"/>
                <a:gd name="connsiteY0" fmla="*/ 732218 h 1467124"/>
                <a:gd name="connsiteX1" fmla="*/ 1105325 w 1604195"/>
                <a:gd name="connsiteY1" fmla="*/ 1467124 h 1467124"/>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0" fmla="*/ 987 w 893065"/>
                <a:gd name="connsiteY0" fmla="*/ 0 h 1139746"/>
                <a:gd name="connsiteX1" fmla="*/ 566375 w 893065"/>
                <a:gd name="connsiteY1" fmla="*/ 0 h 1139746"/>
                <a:gd name="connsiteX2" fmla="*/ 566375 w 893065"/>
                <a:gd name="connsiteY2" fmla="*/ 282694 h 1139746"/>
                <a:gd name="connsiteX3" fmla="*/ 849069 w 893065"/>
                <a:gd name="connsiteY3" fmla="*/ 282694 h 1139746"/>
                <a:gd name="connsiteX4" fmla="*/ 849069 w 893065"/>
                <a:gd name="connsiteY4" fmla="*/ 1130777 h 1139746"/>
                <a:gd name="connsiteX5" fmla="*/ 987 w 893065"/>
                <a:gd name="connsiteY5" fmla="*/ 1130777 h 1139746"/>
                <a:gd name="connsiteX6" fmla="*/ 987 w 893065"/>
                <a:gd name="connsiteY6" fmla="*/ 0 h 1139746"/>
                <a:gd name="connsiteX0" fmla="*/ 566375 w 893065"/>
                <a:gd name="connsiteY0" fmla="*/ 0 h 1139746"/>
                <a:gd name="connsiteX1" fmla="*/ 566375 w 893065"/>
                <a:gd name="connsiteY1" fmla="*/ 282694 h 1139746"/>
                <a:gd name="connsiteX2" fmla="*/ 849069 w 893065"/>
                <a:gd name="connsiteY2" fmla="*/ 282694 h 1139746"/>
                <a:gd name="connsiteX3" fmla="*/ 566375 w 893065"/>
                <a:gd name="connsiteY3" fmla="*/ 0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6" fmla="*/ 849069 w 893065"/>
                <a:gd name="connsiteY6" fmla="*/ 282694 h 1139746"/>
                <a:gd name="connsiteX7" fmla="*/ 566375 w 893065"/>
                <a:gd name="connsiteY7" fmla="*/ 282694 h 1139746"/>
                <a:gd name="connsiteX8" fmla="*/ 566375 w 893065"/>
                <a:gd name="connsiteY8" fmla="*/ 0 h 1139746"/>
                <a:gd name="connsiteX0" fmla="*/ 839895 w 893065"/>
                <a:gd name="connsiteY0" fmla="*/ 1082174 h 1139746"/>
                <a:gd name="connsiteX1" fmla="*/ 0 w 893065"/>
                <a:gd name="connsiteY1" fmla="*/ 1139746 h 1139746"/>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0" fmla="*/ 987 w 849069"/>
                <a:gd name="connsiteY0" fmla="*/ 0 h 1631421"/>
                <a:gd name="connsiteX1" fmla="*/ 566375 w 849069"/>
                <a:gd name="connsiteY1" fmla="*/ 0 h 1631421"/>
                <a:gd name="connsiteX2" fmla="*/ 566375 w 849069"/>
                <a:gd name="connsiteY2" fmla="*/ 282694 h 1631421"/>
                <a:gd name="connsiteX3" fmla="*/ 849069 w 849069"/>
                <a:gd name="connsiteY3" fmla="*/ 282694 h 1631421"/>
                <a:gd name="connsiteX4" fmla="*/ 849069 w 849069"/>
                <a:gd name="connsiteY4" fmla="*/ 1130777 h 1631421"/>
                <a:gd name="connsiteX5" fmla="*/ 987 w 849069"/>
                <a:gd name="connsiteY5" fmla="*/ 1130777 h 1631421"/>
                <a:gd name="connsiteX6" fmla="*/ 987 w 849069"/>
                <a:gd name="connsiteY6" fmla="*/ 0 h 1631421"/>
                <a:gd name="connsiteX0" fmla="*/ 566375 w 849069"/>
                <a:gd name="connsiteY0" fmla="*/ 0 h 1631421"/>
                <a:gd name="connsiteX1" fmla="*/ 566375 w 849069"/>
                <a:gd name="connsiteY1" fmla="*/ 282694 h 1631421"/>
                <a:gd name="connsiteX2" fmla="*/ 849069 w 849069"/>
                <a:gd name="connsiteY2" fmla="*/ 282694 h 1631421"/>
                <a:gd name="connsiteX3" fmla="*/ 566375 w 849069"/>
                <a:gd name="connsiteY3" fmla="*/ 0 h 1631421"/>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6" fmla="*/ 849069 w 849069"/>
                <a:gd name="connsiteY6" fmla="*/ 282694 h 1631421"/>
                <a:gd name="connsiteX7" fmla="*/ 566375 w 849069"/>
                <a:gd name="connsiteY7" fmla="*/ 282694 h 1631421"/>
                <a:gd name="connsiteX8" fmla="*/ 566375 w 849069"/>
                <a:gd name="connsiteY8" fmla="*/ 0 h 1631421"/>
                <a:gd name="connsiteX0" fmla="*/ 528745 w 849069"/>
                <a:gd name="connsiteY0" fmla="*/ 1628274 h 1631421"/>
                <a:gd name="connsiteX1" fmla="*/ 0 w 849069"/>
                <a:gd name="connsiteY1" fmla="*/ 1139746 h 1631421"/>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0" fmla="*/ 987 w 853389"/>
                <a:gd name="connsiteY0" fmla="*/ 0 h 1139746"/>
                <a:gd name="connsiteX1" fmla="*/ 566375 w 853389"/>
                <a:gd name="connsiteY1" fmla="*/ 0 h 1139746"/>
                <a:gd name="connsiteX2" fmla="*/ 566375 w 853389"/>
                <a:gd name="connsiteY2" fmla="*/ 282694 h 1139746"/>
                <a:gd name="connsiteX3" fmla="*/ 849069 w 853389"/>
                <a:gd name="connsiteY3" fmla="*/ 282694 h 1139746"/>
                <a:gd name="connsiteX4" fmla="*/ 849069 w 853389"/>
                <a:gd name="connsiteY4" fmla="*/ 1130777 h 1139746"/>
                <a:gd name="connsiteX5" fmla="*/ 987 w 853389"/>
                <a:gd name="connsiteY5" fmla="*/ 1130777 h 1139746"/>
                <a:gd name="connsiteX6" fmla="*/ 987 w 853389"/>
                <a:gd name="connsiteY6" fmla="*/ 0 h 1139746"/>
                <a:gd name="connsiteX0" fmla="*/ 566375 w 853389"/>
                <a:gd name="connsiteY0" fmla="*/ 0 h 1139746"/>
                <a:gd name="connsiteX1" fmla="*/ 566375 w 853389"/>
                <a:gd name="connsiteY1" fmla="*/ 282694 h 1139746"/>
                <a:gd name="connsiteX2" fmla="*/ 849069 w 853389"/>
                <a:gd name="connsiteY2" fmla="*/ 282694 h 1139746"/>
                <a:gd name="connsiteX3" fmla="*/ 566375 w 853389"/>
                <a:gd name="connsiteY3" fmla="*/ 0 h 1139746"/>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6" fmla="*/ 849069 w 853389"/>
                <a:gd name="connsiteY6" fmla="*/ 282694 h 1139746"/>
                <a:gd name="connsiteX7" fmla="*/ 566375 w 853389"/>
                <a:gd name="connsiteY7" fmla="*/ 282694 h 1139746"/>
                <a:gd name="connsiteX8" fmla="*/ 566375 w 853389"/>
                <a:gd name="connsiteY8" fmla="*/ 0 h 1139746"/>
                <a:gd name="connsiteX0" fmla="*/ 853389 w 853389"/>
                <a:gd name="connsiteY0" fmla="*/ 1131387 h 1139746"/>
                <a:gd name="connsiteX1" fmla="*/ 0 w 853389"/>
                <a:gd name="connsiteY1" fmla="*/ 1139746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0" fmla="*/ 987 w 858151"/>
                <a:gd name="connsiteY0" fmla="*/ 0 h 1139746"/>
                <a:gd name="connsiteX1" fmla="*/ 566375 w 858151"/>
                <a:gd name="connsiteY1" fmla="*/ 0 h 1139746"/>
                <a:gd name="connsiteX2" fmla="*/ 566375 w 858151"/>
                <a:gd name="connsiteY2" fmla="*/ 282694 h 1139746"/>
                <a:gd name="connsiteX3" fmla="*/ 849069 w 858151"/>
                <a:gd name="connsiteY3" fmla="*/ 282694 h 1139746"/>
                <a:gd name="connsiteX4" fmla="*/ 849069 w 858151"/>
                <a:gd name="connsiteY4" fmla="*/ 1130777 h 1139746"/>
                <a:gd name="connsiteX5" fmla="*/ 987 w 858151"/>
                <a:gd name="connsiteY5" fmla="*/ 1130777 h 1139746"/>
                <a:gd name="connsiteX6" fmla="*/ 987 w 858151"/>
                <a:gd name="connsiteY6" fmla="*/ 0 h 1139746"/>
                <a:gd name="connsiteX0" fmla="*/ 566375 w 858151"/>
                <a:gd name="connsiteY0" fmla="*/ 0 h 1139746"/>
                <a:gd name="connsiteX1" fmla="*/ 566375 w 858151"/>
                <a:gd name="connsiteY1" fmla="*/ 282694 h 1139746"/>
                <a:gd name="connsiteX2" fmla="*/ 849069 w 858151"/>
                <a:gd name="connsiteY2" fmla="*/ 282694 h 1139746"/>
                <a:gd name="connsiteX3" fmla="*/ 566375 w 858151"/>
                <a:gd name="connsiteY3" fmla="*/ 0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6" fmla="*/ 849069 w 858151"/>
                <a:gd name="connsiteY6" fmla="*/ 282694 h 1139746"/>
                <a:gd name="connsiteX7" fmla="*/ 566375 w 858151"/>
                <a:gd name="connsiteY7" fmla="*/ 282694 h 1139746"/>
                <a:gd name="connsiteX8" fmla="*/ 566375 w 858151"/>
                <a:gd name="connsiteY8" fmla="*/ 0 h 1139746"/>
                <a:gd name="connsiteX0" fmla="*/ 858151 w 858151"/>
                <a:gd name="connsiteY0" fmla="*/ 1126625 h 1139746"/>
                <a:gd name="connsiteX1" fmla="*/ 0 w 858151"/>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0" fmla="*/ 987 w 853388"/>
                <a:gd name="connsiteY0" fmla="*/ 0 h 1139746"/>
                <a:gd name="connsiteX1" fmla="*/ 566375 w 853388"/>
                <a:gd name="connsiteY1" fmla="*/ 0 h 1139746"/>
                <a:gd name="connsiteX2" fmla="*/ 566375 w 853388"/>
                <a:gd name="connsiteY2" fmla="*/ 282694 h 1139746"/>
                <a:gd name="connsiteX3" fmla="*/ 849069 w 853388"/>
                <a:gd name="connsiteY3" fmla="*/ 282694 h 1139746"/>
                <a:gd name="connsiteX4" fmla="*/ 849069 w 853388"/>
                <a:gd name="connsiteY4" fmla="*/ 1130777 h 1139746"/>
                <a:gd name="connsiteX5" fmla="*/ 987 w 853388"/>
                <a:gd name="connsiteY5" fmla="*/ 1130777 h 1139746"/>
                <a:gd name="connsiteX6" fmla="*/ 987 w 853388"/>
                <a:gd name="connsiteY6" fmla="*/ 0 h 1139746"/>
                <a:gd name="connsiteX0" fmla="*/ 566375 w 853388"/>
                <a:gd name="connsiteY0" fmla="*/ 0 h 1139746"/>
                <a:gd name="connsiteX1" fmla="*/ 566375 w 853388"/>
                <a:gd name="connsiteY1" fmla="*/ 282694 h 1139746"/>
                <a:gd name="connsiteX2" fmla="*/ 849069 w 853388"/>
                <a:gd name="connsiteY2" fmla="*/ 282694 h 1139746"/>
                <a:gd name="connsiteX3" fmla="*/ 566375 w 853388"/>
                <a:gd name="connsiteY3" fmla="*/ 0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6" fmla="*/ 849069 w 853388"/>
                <a:gd name="connsiteY6" fmla="*/ 282694 h 1139746"/>
                <a:gd name="connsiteX7" fmla="*/ 566375 w 853388"/>
                <a:gd name="connsiteY7" fmla="*/ 282694 h 1139746"/>
                <a:gd name="connsiteX8" fmla="*/ 566375 w 853388"/>
                <a:gd name="connsiteY8" fmla="*/ 0 h 1139746"/>
                <a:gd name="connsiteX0" fmla="*/ 853388 w 853388"/>
                <a:gd name="connsiteY0" fmla="*/ 1129007 h 1139746"/>
                <a:gd name="connsiteX1" fmla="*/ 0 w 853388"/>
                <a:gd name="connsiteY1" fmla="*/ 1139746 h 1139746"/>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23633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Lst>
              <a:ahLst/>
              <a:cxnLst>
                <a:cxn ang="0">
                  <a:pos x="connsiteX0" y="connsiteY0"/>
                </a:cxn>
                <a:cxn ang="0">
                  <a:pos x="connsiteX1" y="connsiteY1"/>
                </a:cxn>
              </a:cxnLst>
              <a:rect l="l" t="t" r="r" b="b"/>
              <a:pathLst>
                <a:path w="853388" h="1130777" stroke="0" extrusionOk="0">
                  <a:moveTo>
                    <a:pt x="987" y="0"/>
                  </a:moveTo>
                  <a:lnTo>
                    <a:pt x="566375" y="0"/>
                  </a:lnTo>
                  <a:lnTo>
                    <a:pt x="849069" y="282694"/>
                  </a:lnTo>
                  <a:lnTo>
                    <a:pt x="849069" y="1130777"/>
                  </a:lnTo>
                  <a:lnTo>
                    <a:pt x="987" y="1130777"/>
                  </a:lnTo>
                  <a:lnTo>
                    <a:pt x="987" y="0"/>
                  </a:lnTo>
                  <a:close/>
                </a:path>
                <a:path w="853388" h="1130777" fill="darkenLess" stroke="0" extrusionOk="0">
                  <a:moveTo>
                    <a:pt x="987" y="0"/>
                  </a:moveTo>
                  <a:lnTo>
                    <a:pt x="566375" y="0"/>
                  </a:lnTo>
                  <a:lnTo>
                    <a:pt x="566375" y="282694"/>
                  </a:lnTo>
                  <a:lnTo>
                    <a:pt x="849069" y="282694"/>
                  </a:lnTo>
                  <a:lnTo>
                    <a:pt x="849069" y="1130777"/>
                  </a:lnTo>
                  <a:lnTo>
                    <a:pt x="987" y="1130777"/>
                  </a:lnTo>
                  <a:lnTo>
                    <a:pt x="987" y="0"/>
                  </a:lnTo>
                  <a:close/>
                </a:path>
                <a:path w="853388" h="1130777" fill="darken" stroke="0" extrusionOk="0">
                  <a:moveTo>
                    <a:pt x="566375" y="0"/>
                  </a:moveTo>
                  <a:lnTo>
                    <a:pt x="566375" y="282694"/>
                  </a:lnTo>
                  <a:lnTo>
                    <a:pt x="849069" y="282694"/>
                  </a:lnTo>
                  <a:lnTo>
                    <a:pt x="566375" y="0"/>
                  </a:lnTo>
                  <a:close/>
                </a:path>
                <a:path w="853388" h="1130777" fill="none" extrusionOk="0">
                  <a:moveTo>
                    <a:pt x="987" y="0"/>
                  </a:moveTo>
                  <a:lnTo>
                    <a:pt x="566375" y="0"/>
                  </a:lnTo>
                  <a:lnTo>
                    <a:pt x="849069" y="282694"/>
                  </a:lnTo>
                  <a:lnTo>
                    <a:pt x="849069" y="1130777"/>
                  </a:lnTo>
                  <a:lnTo>
                    <a:pt x="987" y="1123633"/>
                  </a:lnTo>
                  <a:lnTo>
                    <a:pt x="987" y="0"/>
                  </a:lnTo>
                  <a:close/>
                  <a:moveTo>
                    <a:pt x="849069" y="282694"/>
                  </a:moveTo>
                  <a:lnTo>
                    <a:pt x="566375" y="282694"/>
                  </a:lnTo>
                  <a:lnTo>
                    <a:pt x="566375" y="0"/>
                  </a:lnTo>
                </a:path>
                <a:path w="853388" h="1130777" fill="none">
                  <a:moveTo>
                    <a:pt x="853388" y="1129007"/>
                  </a:moveTo>
                  <a:lnTo>
                    <a:pt x="0" y="1125459"/>
                  </a:lnTo>
                </a:path>
              </a:pathLst>
            </a:custGeom>
            <a:solidFill>
              <a:srgbClr val="FBFBFB"/>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lang="en-US" sz="2400" b="1" dirty="0">
                <a:solidFill>
                  <a:schemeClr val="bg1"/>
                </a:solidFill>
                <a:latin typeface="Oracle Sans" panose="020B0503020204020204" pitchFamily="34" charset="0"/>
                <a:cs typeface="Oracle Sans" panose="020B0503020204020204" pitchFamily="34" charset="0"/>
              </a:endParaRP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1200" b="1" dirty="0">
                  <a:solidFill>
                    <a:schemeClr val="bg1"/>
                  </a:solidFill>
                  <a:latin typeface="Oracle Sans" panose="020B0503020204020204" pitchFamily="34" charset="0"/>
                  <a:cs typeface="Oracle Sans" panose="020B0503020204020204" pitchFamily="34" charset="0"/>
                </a:rPr>
                <a:t>__________________________________</a:t>
              </a: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200" b="1" i="0" u="none" strike="noStrike" cap="none" normalizeH="0" baseline="0" dirty="0">
                  <a:ln>
                    <a:noFill/>
                  </a:ln>
                  <a:solidFill>
                    <a:schemeClr val="bg1"/>
                  </a:solidFill>
                  <a:effectLst/>
                  <a:latin typeface="Oracle Sans" panose="020B0503020204020204" pitchFamily="34" charset="0"/>
                  <a:cs typeface="Oracle Sans" panose="020B0503020204020204" pitchFamily="34" charset="0"/>
                </a:rPr>
                <a:t>_________</a:t>
              </a:r>
              <a:r>
                <a:rPr lang="en-US" sz="1200" b="1" dirty="0">
                  <a:solidFill>
                    <a:schemeClr val="bg1"/>
                  </a:solidFill>
                  <a:latin typeface="Oracle Sans" panose="020B0503020204020204" pitchFamily="34" charset="0"/>
                  <a:cs typeface="Oracle Sans" panose="020B0503020204020204" pitchFamily="34" charset="0"/>
                </a:rPr>
                <a:t>___________</a:t>
              </a: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1200" b="1" dirty="0">
                  <a:solidFill>
                    <a:schemeClr val="bg1"/>
                  </a:solidFill>
                  <a:latin typeface="Oracle Sans" panose="020B0503020204020204" pitchFamily="34" charset="0"/>
                  <a:cs typeface="Oracle Sans" panose="020B0503020204020204" pitchFamily="34" charset="0"/>
                </a:rPr>
                <a:t>_____</a:t>
              </a:r>
              <a:endParaRPr kumimoji="0" lang="en-US" sz="1200" b="1" i="0" u="none" strike="noStrike" cap="none" normalizeH="0" baseline="0" dirty="0">
                <a:ln>
                  <a:noFill/>
                </a:ln>
                <a:solidFill>
                  <a:schemeClr val="bg1"/>
                </a:solidFill>
                <a:effectLst/>
                <a:latin typeface="Oracle Sans" panose="020B0503020204020204" pitchFamily="34" charset="0"/>
                <a:cs typeface="Oracle Sans" panose="020B0503020204020204"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3947" y="5054696"/>
              <a:ext cx="1145440" cy="529766"/>
            </a:xfrm>
            <a:prstGeom prst="rect">
              <a:avLst/>
            </a:prstGeom>
          </p:spPr>
        </p:pic>
      </p:gr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4373" y="1055805"/>
            <a:ext cx="5158739" cy="5158739"/>
          </a:xfrm>
          <a:prstGeom prst="rect">
            <a:avLst/>
          </a:prstGeom>
        </p:spPr>
      </p:pic>
      <p:pic>
        <p:nvPicPr>
          <p:cNvPr id="13" name="Picture 12">
            <a:extLst>
              <a:ext uri="{FF2B5EF4-FFF2-40B4-BE49-F238E27FC236}">
                <a16:creationId xmlns:a16="http://schemas.microsoft.com/office/drawing/2014/main" xmlns="" id="{32BEF348-D9F1-4658-BE16-C165060848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1"/>
    </p:custDataLst>
    <p:extLst>
      <p:ext uri="{BB962C8B-B14F-4D97-AF65-F5344CB8AC3E}">
        <p14:creationId xmlns:p14="http://schemas.microsoft.com/office/powerpoint/2010/main" val="54166354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SAVE</a:t>
            </a:r>
            <a:r>
              <a:rPr lang="en-US" altLang="en-US" dirty="0">
                <a:latin typeface="+mj-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START</a:t>
            </a:r>
            <a:r>
              <a:rPr lang="en-US" altLang="en-US" dirty="0">
                <a:latin typeface="+mj-lt"/>
                <a:cs typeface="Oracle Sans" panose="020B0503020204020204" pitchFamily="34" charset="0"/>
              </a:rPr>
              <a:t> Commands</a:t>
            </a:r>
          </a:p>
        </p:txBody>
      </p:sp>
      <p:grpSp>
        <p:nvGrpSpPr>
          <p:cNvPr id="3" name="Group 2">
            <a:extLst>
              <a:ext uri="{FF2B5EF4-FFF2-40B4-BE49-F238E27FC236}">
                <a16:creationId xmlns:a16="http://schemas.microsoft.com/office/drawing/2014/main" xmlns="" id="{4040AE55-71E8-43C3-A5F7-090F8C026FF4}"/>
              </a:ext>
            </a:extLst>
          </p:cNvPr>
          <p:cNvGrpSpPr/>
          <p:nvPr/>
        </p:nvGrpSpPr>
        <p:grpSpPr>
          <a:xfrm>
            <a:off x="3645207" y="2551212"/>
            <a:ext cx="10997586" cy="6398823"/>
            <a:chOff x="3645207" y="1825395"/>
            <a:chExt cx="10997586" cy="6398823"/>
          </a:xfrm>
        </p:grpSpPr>
        <p:sp>
          <p:nvSpPr>
            <p:cNvPr id="7" name="Content Placeholder 2"/>
            <p:cNvSpPr txBox="1">
              <a:spLocks/>
            </p:cNvSpPr>
            <p:nvPr/>
          </p:nvSpPr>
          <p:spPr bwMode="gray">
            <a:xfrm>
              <a:off x="3645207" y="1825395"/>
              <a:ext cx="10997586"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  SELECT last_name, manager_id,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2* FROM employees</a:t>
              </a:r>
            </a:p>
          </p:txBody>
        </p:sp>
        <p:sp>
          <p:nvSpPr>
            <p:cNvPr id="8" name="Content Placeholder 2"/>
            <p:cNvSpPr txBox="1">
              <a:spLocks/>
            </p:cNvSpPr>
            <p:nvPr/>
          </p:nvSpPr>
          <p:spPr bwMode="gray">
            <a:xfrm>
              <a:off x="3645207" y="3905694"/>
              <a:ext cx="1099758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SAVE my_query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Created file my_query</a:t>
              </a:r>
            </a:p>
          </p:txBody>
        </p:sp>
        <p:sp>
          <p:nvSpPr>
            <p:cNvPr id="9" name="Content Placeholder 2"/>
            <p:cNvSpPr txBox="1">
              <a:spLocks/>
            </p:cNvSpPr>
            <p:nvPr/>
          </p:nvSpPr>
          <p:spPr bwMode="gray">
            <a:xfrm>
              <a:off x="3645207" y="5687562"/>
              <a:ext cx="10997586" cy="25366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START my_query</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LAST_NAME                 MANAGER_ID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King                                            90</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Kochhar                          100            90</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107 rows selected.</a:t>
              </a:r>
            </a:p>
          </p:txBody>
        </p:sp>
      </p:grpSp>
    </p:spTree>
    <p:custDataLst>
      <p:tags r:id="rId1"/>
    </p:custDataLst>
    <p:extLst>
      <p:ext uri="{BB962C8B-B14F-4D97-AF65-F5344CB8AC3E}">
        <p14:creationId xmlns:p14="http://schemas.microsoft.com/office/powerpoint/2010/main" val="105462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SERVEROUTPUT</a:t>
            </a:r>
            <a:r>
              <a:rPr lang="en-US" altLang="en-US" dirty="0">
                <a:latin typeface="+mj-lt"/>
                <a:cs typeface="Oracle Sans" panose="020B0503020204020204" pitchFamily="34" charset="0"/>
              </a:rPr>
              <a:t> Command</a:t>
            </a:r>
          </a:p>
        </p:txBody>
      </p:sp>
      <p:sp>
        <p:nvSpPr>
          <p:cNvPr id="36867" name="Rectangle 3"/>
          <p:cNvSpPr>
            <a:spLocks noGrp="1" noChangeArrowheads="1"/>
          </p:cNvSpPr>
          <p:nvPr>
            <p:ph idx="1"/>
          </p:nvPr>
        </p:nvSpPr>
        <p:spPr>
          <a:xfrm>
            <a:off x="933451" y="2272710"/>
            <a:ext cx="16421100" cy="380167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SET SERVEROUT[PUT]</a:t>
            </a:r>
            <a:r>
              <a:rPr lang="en-US" altLang="en-US" dirty="0">
                <a:latin typeface="+mn-lt"/>
                <a:cs typeface="Oracle Sans" panose="020B0503020204020204" pitchFamily="34" charset="0"/>
              </a:rPr>
              <a:t> command to control whether to display the output of stored procedures or PL/SQL blocks in SQL*Plus.</a:t>
            </a:r>
          </a:p>
          <a:p>
            <a:pPr lvl="1"/>
            <a:r>
              <a:rPr lang="en-US" altLang="en-US" dirty="0">
                <a:latin typeface="+mn-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DBMS_OUTPUT</a:t>
            </a:r>
            <a:r>
              <a:rPr lang="en-US" altLang="en-US" dirty="0">
                <a:latin typeface="+mn-lt"/>
                <a:cs typeface="Oracle Sans" panose="020B0503020204020204" pitchFamily="34" charset="0"/>
              </a:rPr>
              <a:t> line length limit is increased from 255 bytes to 32767 bytes.</a:t>
            </a:r>
          </a:p>
          <a:p>
            <a:pPr lvl="1"/>
            <a:r>
              <a:rPr lang="en-US" altLang="en-US" dirty="0">
                <a:latin typeface="+mn-lt"/>
                <a:cs typeface="Oracle Sans" panose="020B0503020204020204" pitchFamily="34" charset="0"/>
              </a:rPr>
              <a:t>The default size is now unlimited.</a:t>
            </a:r>
          </a:p>
          <a:p>
            <a:pPr lvl="1"/>
            <a:r>
              <a:rPr lang="en-US" altLang="en-US" dirty="0">
                <a:latin typeface="+mn-lt"/>
                <a:cs typeface="Oracle Sans" panose="020B0503020204020204" pitchFamily="34" charset="0"/>
              </a:rPr>
              <a:t>Resources are not pre-allocated when </a:t>
            </a:r>
            <a:r>
              <a:rPr lang="en-US" altLang="en-US" dirty="0">
                <a:latin typeface="Courier New" panose="02070309020205020404" pitchFamily="49" charset="0"/>
                <a:cs typeface="Courier New" panose="02070309020205020404" pitchFamily="49" charset="0"/>
              </a:rPr>
              <a:t>SERVEROUTPUT</a:t>
            </a:r>
            <a:r>
              <a:rPr lang="en-US" altLang="en-US" dirty="0">
                <a:latin typeface="+mn-lt"/>
                <a:cs typeface="Oracle Sans" panose="020B0503020204020204" pitchFamily="34" charset="0"/>
              </a:rPr>
              <a:t> is set.</a:t>
            </a:r>
          </a:p>
          <a:p>
            <a:pPr lvl="1"/>
            <a:r>
              <a:rPr lang="en-US" altLang="en-US" dirty="0">
                <a:latin typeface="+mn-lt"/>
                <a:cs typeface="Oracle Sans" panose="020B0503020204020204" pitchFamily="34" charset="0"/>
              </a:rPr>
              <a:t>Because there is no performance penalty, use </a:t>
            </a:r>
            <a:r>
              <a:rPr lang="en-US" altLang="en-US" dirty="0">
                <a:latin typeface="Courier New" panose="02070309020205020404" pitchFamily="49" charset="0"/>
                <a:cs typeface="Courier New" panose="02070309020205020404" pitchFamily="49" charset="0"/>
              </a:rPr>
              <a:t>UNLIMITED</a:t>
            </a:r>
            <a:r>
              <a:rPr lang="en-US" altLang="en-US" dirty="0">
                <a:latin typeface="+mn-lt"/>
                <a:cs typeface="Oracle Sans" panose="020B0503020204020204" pitchFamily="34" charset="0"/>
              </a:rPr>
              <a:t> unless you want to conserve physical memory.</a:t>
            </a:r>
          </a:p>
        </p:txBody>
      </p:sp>
      <p:sp>
        <p:nvSpPr>
          <p:cNvPr id="5" name="Content Placeholder 2"/>
          <p:cNvSpPr txBox="1">
            <a:spLocks/>
          </p:cNvSpPr>
          <p:nvPr/>
        </p:nvSpPr>
        <p:spPr bwMode="gray">
          <a:xfrm>
            <a:off x="3645207" y="6799684"/>
            <a:ext cx="10997586"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SERVEROUT[PUT] {ON | OFF} [SIZE {n | </a:t>
            </a:r>
            <a:r>
              <a:rPr lang="en-US" altLang="en-US" sz="2400" b="1" u="sng" dirty="0">
                <a:solidFill>
                  <a:schemeClr val="tx1">
                    <a:lumMod val="75000"/>
                  </a:schemeClr>
                </a:solidFill>
                <a:latin typeface="Courier New" panose="02070309020205020404" pitchFamily="49" charset="0"/>
                <a:cs typeface="Oracle Sans" panose="020B0503020204020204" pitchFamily="34" charset="0"/>
              </a:rPr>
              <a:t>UNL[IMITED]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[FOR[MAT] {WRA[PPED] | WOR[D_WRAPPED] | TRU[NCATED]}]</a:t>
            </a:r>
          </a:p>
        </p:txBody>
      </p:sp>
    </p:spTree>
    <p:custDataLst>
      <p:tags r:id="rId1"/>
    </p:custDataLst>
    <p:extLst>
      <p:ext uri="{BB962C8B-B14F-4D97-AF65-F5344CB8AC3E}">
        <p14:creationId xmlns:p14="http://schemas.microsoft.com/office/powerpoint/2010/main" val="146790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SQL*Plus </a:t>
            </a:r>
            <a:r>
              <a:rPr lang="en-US" altLang="en-US" dirty="0">
                <a:latin typeface="Courier New" panose="02070309020205020404" pitchFamily="49" charset="0"/>
                <a:cs typeface="Courier New" panose="02070309020205020404" pitchFamily="49" charset="0"/>
              </a:rPr>
              <a:t>SPOOL</a:t>
            </a:r>
            <a:r>
              <a:rPr lang="en-US" altLang="en-US" dirty="0">
                <a:latin typeface="+mj-lt"/>
                <a:cs typeface="Oracle Sans" panose="020B0503020204020204" pitchFamily="34" charset="0"/>
              </a:rPr>
              <a:t> Command</a:t>
            </a:r>
          </a:p>
        </p:txBody>
      </p:sp>
      <p:sp>
        <p:nvSpPr>
          <p:cNvPr id="5" name="Content Placeholder 2"/>
          <p:cNvSpPr txBox="1">
            <a:spLocks/>
          </p:cNvSpPr>
          <p:nvPr/>
        </p:nvSpPr>
        <p:spPr bwMode="gray">
          <a:xfrm>
            <a:off x="3645207" y="2015758"/>
            <a:ext cx="10997586"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SPO[OL] [file_name[.ext] [CRE[ATE] | </a:t>
            </a:r>
            <a:r>
              <a:rPr lang="en-US" altLang="en-US" b="1" u="sng" dirty="0">
                <a:solidFill>
                  <a:schemeClr val="tx1">
                    <a:lumMod val="75000"/>
                  </a:schemeClr>
                </a:solidFill>
                <a:latin typeface="Courier New" panose="02070309020205020404" pitchFamily="49" charset="0"/>
                <a:cs typeface="Oracle Sans" panose="020B0503020204020204" pitchFamily="34" charset="0"/>
              </a:rPr>
              <a:t>REP[LACE]</a:t>
            </a:r>
            <a:r>
              <a:rPr lang="en-US" altLang="en-US" b="1" dirty="0">
                <a:solidFill>
                  <a:schemeClr val="tx1">
                    <a:lumMod val="75000"/>
                  </a:schemeClr>
                </a:solidFill>
                <a:latin typeface="Courier New" panose="02070309020205020404" pitchFamily="49" charset="0"/>
                <a:cs typeface="Oracle Sans" panose="020B0503020204020204" pitchFamily="34" charset="0"/>
              </a:rPr>
              <a:t> | APP[END]] | OFF | OUT]</a:t>
            </a:r>
          </a:p>
        </p:txBody>
      </p:sp>
      <p:graphicFrame>
        <p:nvGraphicFramePr>
          <p:cNvPr id="6" name="Group 4"/>
          <p:cNvGraphicFramePr>
            <a:graphicFrameLocks noGrp="1"/>
          </p:cNvGraphicFramePr>
          <p:nvPr>
            <p:extLst>
              <p:ext uri="{D42A27DB-BD31-4B8C-83A1-F6EECF244321}">
                <p14:modId xmlns:p14="http://schemas.microsoft.com/office/powerpoint/2010/main" val="2822998707"/>
              </p:ext>
            </p:extLst>
          </p:nvPr>
        </p:nvGraphicFramePr>
        <p:xfrm>
          <a:off x="3257550" y="3136107"/>
          <a:ext cx="11772900" cy="5906197"/>
        </p:xfrm>
        <a:graphic>
          <a:graphicData uri="http://schemas.openxmlformats.org/drawingml/2006/table">
            <a:tbl>
              <a:tblPr firstRow="1" firstCol="1" bandRow="1">
                <a:tableStyleId>{5FD0F851-EC5A-4D38-B0AD-8093EC10F338}</a:tableStyleId>
              </a:tblPr>
              <a:tblGrid>
                <a:gridCol w="4312443">
                  <a:extLst>
                    <a:ext uri="{9D8B030D-6E8A-4147-A177-3AD203B41FA5}">
                      <a16:colId xmlns:a16="http://schemas.microsoft.com/office/drawing/2014/main" xmlns="" val="20000"/>
                    </a:ext>
                  </a:extLst>
                </a:gridCol>
                <a:gridCol w="7460457">
                  <a:extLst>
                    <a:ext uri="{9D8B030D-6E8A-4147-A177-3AD203B41FA5}">
                      <a16:colId xmlns:a16="http://schemas.microsoft.com/office/drawing/2014/main" xmlns="" val="20001"/>
                    </a:ext>
                  </a:extLst>
                </a:gridCol>
              </a:tblGrid>
              <a:tr h="7314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3000" u="none" strike="noStrike" cap="none" normalizeH="0" baseline="0" dirty="0">
                          <a:ln>
                            <a:noFill/>
                          </a:ln>
                          <a:solidFill>
                            <a:srgbClr val="000000"/>
                          </a:solidFill>
                          <a:effectLst/>
                          <a:latin typeface="+mn-lt"/>
                        </a:rPr>
                        <a:t>Option</a:t>
                      </a:r>
                      <a:endParaRPr kumimoji="0" lang="en-US" sz="3000" b="1" i="0" u="none" strike="noStrike" cap="none" normalizeH="0" baseline="0" dirty="0">
                        <a:ln>
                          <a:noFill/>
                        </a:ln>
                        <a:solidFill>
                          <a:srgbClr val="000000"/>
                        </a:solidFill>
                        <a:effectLst/>
                        <a:latin typeface="+mn-lt"/>
                      </a:endParaRPr>
                    </a:p>
                  </a:txBody>
                  <a:tcPr marL="137160" marR="137160" marT="137150" marB="13715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3000" u="none" strike="noStrike" cap="none" normalizeH="0" baseline="0" dirty="0">
                          <a:ln>
                            <a:noFill/>
                          </a:ln>
                          <a:solidFill>
                            <a:srgbClr val="000000"/>
                          </a:solidFill>
                          <a:effectLst/>
                          <a:latin typeface="+mn-lt"/>
                        </a:rPr>
                        <a:t>Description</a:t>
                      </a:r>
                      <a:endParaRPr kumimoji="0" lang="en-US" sz="3000" b="1" i="0" u="none" strike="noStrike" cap="none" normalizeH="0" baseline="0" dirty="0">
                        <a:ln>
                          <a:noFill/>
                        </a:ln>
                        <a:solidFill>
                          <a:srgbClr val="000000"/>
                        </a:solidFill>
                        <a:effectLst/>
                        <a:latin typeface="+mn-lt"/>
                      </a:endParaRPr>
                    </a:p>
                  </a:txBody>
                  <a:tcPr marL="137160" marR="137160" marT="137150" marB="137150" horzOverflow="overflow"/>
                </a:tc>
                <a:extLst>
                  <a:ext uri="{0D108BD9-81ED-4DB2-BD59-A6C34878D82A}">
                    <a16:rowId xmlns:a16="http://schemas.microsoft.com/office/drawing/2014/main" xmlns="" val="10000"/>
                  </a:ext>
                </a:extLst>
              </a:tr>
              <a:tr h="71907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file_name[.ext]</a:t>
                      </a:r>
                      <a:endParaRPr kumimoji="0" lang="en-US" sz="2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37160" marR="137160" marT="137150" marB="137150"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rgbClr val="000000"/>
                          </a:solidFill>
                          <a:effectLst/>
                          <a:latin typeface="+mn-lt"/>
                        </a:rPr>
                        <a:t>Spools output to the specified file name</a:t>
                      </a:r>
                      <a:endParaRPr kumimoji="0" lang="en-US" sz="2400" b="0" i="0" u="none" strike="noStrike" cap="none" normalizeH="0" baseline="0" dirty="0">
                        <a:ln>
                          <a:noFill/>
                        </a:ln>
                        <a:solidFill>
                          <a:srgbClr val="000000"/>
                        </a:solidFill>
                        <a:effectLst/>
                        <a:latin typeface="+mn-lt"/>
                      </a:endParaRPr>
                    </a:p>
                  </a:txBody>
                  <a:tcPr marL="137160" marR="137160" marT="137150" marB="137150" horzOverflow="overflow">
                    <a:solidFill>
                      <a:schemeClr val="accent4">
                        <a:lumMod val="20000"/>
                        <a:lumOff val="80000"/>
                      </a:schemeClr>
                    </a:solidFill>
                  </a:tcPr>
                </a:tc>
                <a:extLst>
                  <a:ext uri="{0D108BD9-81ED-4DB2-BD59-A6C34878D82A}">
                    <a16:rowId xmlns:a16="http://schemas.microsoft.com/office/drawing/2014/main" xmlns="" val="10001"/>
                  </a:ext>
                </a:extLst>
              </a:tr>
              <a:tr h="71907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endParaRPr kumimoji="0" lang="en-US" sz="2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37160" marR="137160" marT="137150" marB="13715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rgbClr val="000000"/>
                          </a:solidFill>
                          <a:effectLst/>
                          <a:latin typeface="+mn-lt"/>
                        </a:rPr>
                        <a:t>Creates a new file with the name specified</a:t>
                      </a:r>
                      <a:endParaRPr kumimoji="0" lang="en-US" sz="2400" b="0" i="0" u="none" strike="noStrike" cap="none" normalizeH="0" baseline="0" dirty="0">
                        <a:ln>
                          <a:noFill/>
                        </a:ln>
                        <a:solidFill>
                          <a:srgbClr val="000000"/>
                        </a:solidFill>
                        <a:effectLst/>
                        <a:latin typeface="+mn-lt"/>
                      </a:endParaRPr>
                    </a:p>
                  </a:txBody>
                  <a:tcPr marL="137160" marR="137160" marT="137150" marB="137150" horzOverflow="overflow"/>
                </a:tc>
                <a:extLst>
                  <a:ext uri="{0D108BD9-81ED-4DB2-BD59-A6C34878D82A}">
                    <a16:rowId xmlns:a16="http://schemas.microsoft.com/office/drawing/2014/main" xmlns="" val="10002"/>
                  </a:ext>
                </a:extLst>
              </a:tr>
              <a:tr h="100581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REP[LACE]</a:t>
                      </a:r>
                      <a:endParaRPr kumimoji="0" lang="en-US" sz="2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37160" marR="137160" marT="137150" marB="137150"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rgbClr val="000000"/>
                          </a:solidFill>
                          <a:effectLst/>
                          <a:latin typeface="+mn-lt"/>
                        </a:rPr>
                        <a:t>Replaces the contents of an existing file. If the file does not exist, </a:t>
                      </a:r>
                      <a:r>
                        <a:rPr kumimoji="0" lang="en-US" sz="24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REPLACE</a:t>
                      </a:r>
                      <a:r>
                        <a:rPr kumimoji="0" lang="en-US" sz="2400" u="none" strike="noStrike" cap="none" normalizeH="0" baseline="0" dirty="0">
                          <a:ln>
                            <a:noFill/>
                          </a:ln>
                          <a:solidFill>
                            <a:srgbClr val="000000"/>
                          </a:solidFill>
                          <a:effectLst/>
                          <a:latin typeface="+mn-lt"/>
                        </a:rPr>
                        <a:t> creates the file.</a:t>
                      </a:r>
                      <a:endParaRPr kumimoji="0" lang="en-US" sz="2400" b="0" i="0" u="none" strike="noStrike" cap="none" normalizeH="0" baseline="0" dirty="0">
                        <a:ln>
                          <a:noFill/>
                        </a:ln>
                        <a:solidFill>
                          <a:srgbClr val="000000"/>
                        </a:solidFill>
                        <a:effectLst/>
                        <a:latin typeface="+mn-lt"/>
                      </a:endParaRPr>
                    </a:p>
                  </a:txBody>
                  <a:tcPr marL="137160" marR="137160" marT="137150" marB="137150" horzOverflow="overflow">
                    <a:solidFill>
                      <a:schemeClr val="accent4">
                        <a:lumMod val="20000"/>
                        <a:lumOff val="80000"/>
                      </a:schemeClr>
                    </a:solidFill>
                  </a:tcPr>
                </a:tc>
                <a:extLst>
                  <a:ext uri="{0D108BD9-81ED-4DB2-BD59-A6C34878D82A}">
                    <a16:rowId xmlns:a16="http://schemas.microsoft.com/office/drawing/2014/main" xmlns="" val="10003"/>
                  </a:ext>
                </a:extLst>
              </a:tr>
              <a:tr h="100581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endParaRPr kumimoji="0" lang="en-US" sz="2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37160" marR="137160" marT="137150" marB="13715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rgbClr val="000000"/>
                          </a:solidFill>
                          <a:effectLst/>
                          <a:latin typeface="+mn-lt"/>
                        </a:rPr>
                        <a:t>Adds the contents of the buffer to the end of the file that you specify</a:t>
                      </a:r>
                      <a:endParaRPr kumimoji="0" lang="en-US" sz="2400" b="0" i="0" u="none" strike="noStrike" cap="none" normalizeH="0" baseline="0" dirty="0">
                        <a:ln>
                          <a:noFill/>
                        </a:ln>
                        <a:solidFill>
                          <a:srgbClr val="000000"/>
                        </a:solidFill>
                        <a:effectLst/>
                        <a:latin typeface="+mn-lt"/>
                      </a:endParaRPr>
                    </a:p>
                  </a:txBody>
                  <a:tcPr marL="137160" marR="137160" marT="137150" marB="137150" horzOverflow="overflow"/>
                </a:tc>
                <a:extLst>
                  <a:ext uri="{0D108BD9-81ED-4DB2-BD59-A6C34878D82A}">
                    <a16:rowId xmlns:a16="http://schemas.microsoft.com/office/drawing/2014/main" xmlns="" val="10004"/>
                  </a:ext>
                </a:extLst>
              </a:tr>
              <a:tr h="71907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OFF</a:t>
                      </a:r>
                      <a:endParaRPr kumimoji="0" lang="en-US" sz="2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37160" marR="137160" marT="137150" marB="137150"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rgbClr val="000000"/>
                          </a:solidFill>
                          <a:effectLst/>
                          <a:latin typeface="+mn-lt"/>
                        </a:rPr>
                        <a:t>Stops spooling</a:t>
                      </a:r>
                      <a:endParaRPr kumimoji="0" lang="en-US" sz="2400" b="0" i="0" u="none" strike="noStrike" cap="none" normalizeH="0" baseline="0" dirty="0">
                        <a:ln>
                          <a:noFill/>
                        </a:ln>
                        <a:solidFill>
                          <a:srgbClr val="000000"/>
                        </a:solidFill>
                        <a:effectLst/>
                        <a:latin typeface="+mn-lt"/>
                      </a:endParaRPr>
                    </a:p>
                  </a:txBody>
                  <a:tcPr marL="137160" marR="137160" marT="137150" marB="137150" horzOverflow="overflow">
                    <a:solidFill>
                      <a:schemeClr val="accent4">
                        <a:lumMod val="20000"/>
                        <a:lumOff val="80000"/>
                      </a:schemeClr>
                    </a:solidFill>
                  </a:tcPr>
                </a:tc>
                <a:extLst>
                  <a:ext uri="{0D108BD9-81ED-4DB2-BD59-A6C34878D82A}">
                    <a16:rowId xmlns:a16="http://schemas.microsoft.com/office/drawing/2014/main" xmlns="" val="10005"/>
                  </a:ext>
                </a:extLst>
              </a:tr>
              <a:tr h="100581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OUT</a:t>
                      </a:r>
                      <a:endParaRPr kumimoji="0" lang="en-US" sz="2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37160" marR="137160" marT="137150" marB="13715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rgbClr val="000000"/>
                          </a:solidFill>
                          <a:effectLst/>
                          <a:latin typeface="+mn-lt"/>
                        </a:rPr>
                        <a:t>Stops spooling and sends the file to your computer’s standard (default) printer</a:t>
                      </a:r>
                      <a:endParaRPr kumimoji="0" lang="en-US" sz="2400" b="0" i="0" u="none" strike="noStrike" cap="none" normalizeH="0" baseline="0" dirty="0">
                        <a:ln>
                          <a:noFill/>
                        </a:ln>
                        <a:solidFill>
                          <a:srgbClr val="000000"/>
                        </a:solidFill>
                        <a:effectLst/>
                        <a:latin typeface="+mn-lt"/>
                      </a:endParaRPr>
                    </a:p>
                  </a:txBody>
                  <a:tcPr marL="137160" marR="137160" marT="137150" marB="137150" horzOverflow="overflow"/>
                </a:tc>
                <a:extLst>
                  <a:ext uri="{0D108BD9-81ED-4DB2-BD59-A6C34878D82A}">
                    <a16:rowId xmlns:a16="http://schemas.microsoft.com/office/drawing/2014/main" xmlns="" val="10006"/>
                  </a:ext>
                </a:extLst>
              </a:tr>
            </a:tbl>
          </a:graphicData>
        </a:graphic>
      </p:graphicFrame>
    </p:spTree>
    <p:custDataLst>
      <p:tags r:id="rId1"/>
    </p:custDataLst>
    <p:extLst>
      <p:ext uri="{BB962C8B-B14F-4D97-AF65-F5344CB8AC3E}">
        <p14:creationId xmlns:p14="http://schemas.microsoft.com/office/powerpoint/2010/main" val="250280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AUTOTRACE</a:t>
            </a:r>
            <a:r>
              <a:rPr lang="en-US" altLang="en-US" dirty="0">
                <a:latin typeface="+mj-lt"/>
                <a:cs typeface="Oracle Sans" panose="020B0503020204020204" pitchFamily="34" charset="0"/>
              </a:rPr>
              <a:t> Command</a:t>
            </a:r>
          </a:p>
        </p:txBody>
      </p:sp>
      <p:sp>
        <p:nvSpPr>
          <p:cNvPr id="40963" name="Rectangle 3"/>
          <p:cNvSpPr>
            <a:spLocks noGrp="1" noChangeArrowheads="1"/>
          </p:cNvSpPr>
          <p:nvPr>
            <p:ph idx="1"/>
          </p:nvPr>
        </p:nvSpPr>
        <p:spPr>
          <a:xfrm>
            <a:off x="933451" y="2272710"/>
            <a:ext cx="16421100" cy="163493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It displays a report after the successful execution of SQL DML statements such as </a:t>
            </a:r>
            <a:r>
              <a:rPr lang="en-US" altLang="en-US" dirty="0">
                <a:latin typeface="Courier New" panose="02070309020205020404" pitchFamily="49" charset="0"/>
                <a:cs typeface="Courier New" panose="02070309020205020404" pitchFamily="49" charset="0"/>
              </a:rPr>
              <a:t>SELECT, INSERT, UPDATE, or DELETE.</a:t>
            </a:r>
          </a:p>
          <a:p>
            <a:pPr lvl="1"/>
            <a:r>
              <a:rPr lang="en-US" altLang="en-US" dirty="0">
                <a:latin typeface="+mn-lt"/>
                <a:cs typeface="Oracle Sans" panose="020B0503020204020204" pitchFamily="34" charset="0"/>
              </a:rPr>
              <a:t>The report can now include execution statistics and the query execution path.</a:t>
            </a:r>
          </a:p>
        </p:txBody>
      </p:sp>
      <p:grpSp>
        <p:nvGrpSpPr>
          <p:cNvPr id="4" name="Group 3">
            <a:extLst>
              <a:ext uri="{FF2B5EF4-FFF2-40B4-BE49-F238E27FC236}">
                <a16:creationId xmlns:a16="http://schemas.microsoft.com/office/drawing/2014/main" xmlns="" id="{CA24E2A0-84A8-45EE-B7EC-F4FA710DC0B8}"/>
              </a:ext>
            </a:extLst>
          </p:cNvPr>
          <p:cNvGrpSpPr/>
          <p:nvPr/>
        </p:nvGrpSpPr>
        <p:grpSpPr>
          <a:xfrm>
            <a:off x="3645207" y="5226996"/>
            <a:ext cx="10997586" cy="2438468"/>
            <a:chOff x="3645207" y="5226996"/>
            <a:chExt cx="10997586" cy="2438468"/>
          </a:xfrm>
        </p:grpSpPr>
        <p:sp>
          <p:nvSpPr>
            <p:cNvPr id="7" name="Content Placeholder 2"/>
            <p:cNvSpPr txBox="1">
              <a:spLocks/>
            </p:cNvSpPr>
            <p:nvPr/>
          </p:nvSpPr>
          <p:spPr bwMode="gray">
            <a:xfrm>
              <a:off x="3645207" y="5226996"/>
              <a:ext cx="10997586"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SET AUTOT[RACE] {ON | </a:t>
              </a:r>
              <a:r>
                <a:rPr lang="en-US" altLang="en-US" b="1" u="sng" dirty="0">
                  <a:solidFill>
                    <a:schemeClr val="tx1">
                      <a:lumMod val="75000"/>
                    </a:schemeClr>
                  </a:solidFill>
                  <a:latin typeface="Courier New" panose="02070309020205020404" pitchFamily="49" charset="0"/>
                  <a:cs typeface="Oracle Sans" panose="020B0503020204020204" pitchFamily="34" charset="0"/>
                </a:rPr>
                <a:t>OFF</a:t>
              </a:r>
              <a:r>
                <a:rPr lang="en-US" altLang="en-US" b="1" dirty="0">
                  <a:solidFill>
                    <a:schemeClr val="tx1">
                      <a:lumMod val="75000"/>
                    </a:schemeClr>
                  </a:solidFill>
                  <a:latin typeface="Courier New" panose="02070309020205020404" pitchFamily="49" charset="0"/>
                  <a:cs typeface="Oracle Sans" panose="020B0503020204020204" pitchFamily="34" charset="0"/>
                </a:rPr>
                <a:t> | TRACE[ONLY]} [EXP[LAIN]] [STAT[ISTICS]]</a:t>
              </a:r>
            </a:p>
          </p:txBody>
        </p:sp>
        <p:sp>
          <p:nvSpPr>
            <p:cNvPr id="8" name="Content Placeholder 2"/>
            <p:cNvSpPr txBox="1">
              <a:spLocks/>
            </p:cNvSpPr>
            <p:nvPr/>
          </p:nvSpPr>
          <p:spPr bwMode="gray">
            <a:xfrm>
              <a:off x="3645207" y="6322528"/>
              <a:ext cx="10997586"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SET AUTOTRACE ON</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The AUTOTRACE report includes both the optimizer</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execution path and the SQL statement execution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statistics</a:t>
              </a:r>
            </a:p>
          </p:txBody>
        </p:sp>
      </p:grpSp>
    </p:spTree>
    <p:custDataLst>
      <p:tags r:id="rId1"/>
    </p:custDataLst>
    <p:extLst>
      <p:ext uri="{BB962C8B-B14F-4D97-AF65-F5344CB8AC3E}">
        <p14:creationId xmlns:p14="http://schemas.microsoft.com/office/powerpoint/2010/main" val="200339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43011" name="Rectangle 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In this appendix, you should have learned how to use SQL*Plus  as an environment to do the following:</a:t>
            </a:r>
          </a:p>
          <a:p>
            <a:pPr lvl="1"/>
            <a:r>
              <a:rPr lang="en-US" altLang="en-US" dirty="0">
                <a:latin typeface="+mn-lt"/>
                <a:cs typeface="Oracle Sans" panose="020B0503020204020204" pitchFamily="34" charset="0"/>
              </a:rPr>
              <a:t>Execute SQL statements</a:t>
            </a:r>
          </a:p>
          <a:p>
            <a:pPr lvl="1"/>
            <a:r>
              <a:rPr lang="en-US" altLang="en-US" dirty="0">
                <a:latin typeface="+mn-lt"/>
                <a:cs typeface="Oracle Sans" panose="020B0503020204020204" pitchFamily="34" charset="0"/>
              </a:rPr>
              <a:t>Edit SQL statements</a:t>
            </a:r>
          </a:p>
          <a:p>
            <a:pPr lvl="1"/>
            <a:r>
              <a:rPr lang="en-US" altLang="en-US" dirty="0">
                <a:latin typeface="+mn-lt"/>
                <a:cs typeface="Oracle Sans" panose="020B0503020204020204" pitchFamily="34" charset="0"/>
              </a:rPr>
              <a:t>Format the output</a:t>
            </a:r>
          </a:p>
          <a:p>
            <a:pPr lvl="1"/>
            <a:r>
              <a:rPr lang="en-US" altLang="en-US" dirty="0">
                <a:latin typeface="+mn-lt"/>
                <a:cs typeface="Oracle Sans" panose="020B0503020204020204" pitchFamily="34" charset="0"/>
              </a:rPr>
              <a:t>Interact with script files</a:t>
            </a:r>
          </a:p>
        </p:txBody>
      </p:sp>
    </p:spTree>
    <p:custDataLst>
      <p:tags r:id="rId1"/>
    </p:custDataLst>
    <p:extLst>
      <p:ext uri="{BB962C8B-B14F-4D97-AF65-F5344CB8AC3E}">
        <p14:creationId xmlns:p14="http://schemas.microsoft.com/office/powerpoint/2010/main" val="64931481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Rectangle 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After completing this appendix, you should be able to do the following:</a:t>
            </a:r>
          </a:p>
          <a:p>
            <a:pPr lvl="1"/>
            <a:r>
              <a:rPr lang="en-US" altLang="en-US" dirty="0">
                <a:latin typeface="+mn-lt"/>
                <a:cs typeface="Oracle Sans" panose="020B0503020204020204" pitchFamily="34" charset="0"/>
              </a:rPr>
              <a:t>Log in to SQL*Plus</a:t>
            </a:r>
          </a:p>
          <a:p>
            <a:pPr lvl="1"/>
            <a:r>
              <a:rPr lang="en-US" altLang="en-US" dirty="0">
                <a:latin typeface="+mn-lt"/>
                <a:cs typeface="Oracle Sans" panose="020B0503020204020204" pitchFamily="34" charset="0"/>
              </a:rPr>
              <a:t>Edit SQL commands</a:t>
            </a:r>
          </a:p>
          <a:p>
            <a:pPr lvl="1"/>
            <a:r>
              <a:rPr lang="en-US" altLang="en-US" dirty="0">
                <a:latin typeface="+mn-lt"/>
                <a:cs typeface="Oracle Sans" panose="020B0503020204020204" pitchFamily="34" charset="0"/>
              </a:rPr>
              <a:t>Format the output by using SQL*Plus commands</a:t>
            </a:r>
          </a:p>
          <a:p>
            <a:pPr lvl="1"/>
            <a:r>
              <a:rPr lang="en-US" altLang="en-US" dirty="0">
                <a:latin typeface="+mn-lt"/>
                <a:cs typeface="Oracle Sans" panose="020B0503020204020204" pitchFamily="34" charset="0"/>
              </a:rPr>
              <a:t>Interact with script files</a:t>
            </a:r>
          </a:p>
        </p:txBody>
      </p:sp>
    </p:spTree>
    <p:custDataLst>
      <p:tags r:id="rId1"/>
    </p:custDataLst>
    <p:extLst>
      <p:ext uri="{BB962C8B-B14F-4D97-AF65-F5344CB8AC3E}">
        <p14:creationId xmlns:p14="http://schemas.microsoft.com/office/powerpoint/2010/main" val="13968111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rot="16200000">
            <a:off x="11405097" y="3756099"/>
            <a:ext cx="8572500" cy="1835150"/>
          </a:xfrm>
          <a:prstGeom prst="rect">
            <a:avLst/>
          </a:prstGeom>
          <a:gradFill flip="none" rotWithShape="1">
            <a:gsLst>
              <a:gs pos="0">
                <a:schemeClr val="accent3"/>
              </a:gs>
              <a:gs pos="50000">
                <a:schemeClr val="accent3">
                  <a:lumMod val="20000"/>
                  <a:lumOff val="80000"/>
                </a:schemeClr>
              </a:gs>
              <a:gs pos="100000">
                <a:srgbClr val="FFFFFF"/>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242"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SQL and SQL*Plus Interaction</a:t>
            </a:r>
          </a:p>
        </p:txBody>
      </p:sp>
      <p:grpSp>
        <p:nvGrpSpPr>
          <p:cNvPr id="4" name="Group 3">
            <a:extLst>
              <a:ext uri="{FF2B5EF4-FFF2-40B4-BE49-F238E27FC236}">
                <a16:creationId xmlns:a16="http://schemas.microsoft.com/office/drawing/2014/main" xmlns="" id="{63ECFE7C-6C4F-4D16-AF52-720D02FB0746}"/>
              </a:ext>
            </a:extLst>
          </p:cNvPr>
          <p:cNvGrpSpPr/>
          <p:nvPr/>
        </p:nvGrpSpPr>
        <p:grpSpPr>
          <a:xfrm>
            <a:off x="1659213" y="2551212"/>
            <a:ext cx="10327588" cy="6965153"/>
            <a:chOff x="2514672" y="2193902"/>
            <a:chExt cx="10327588" cy="6965153"/>
          </a:xfrm>
        </p:grpSpPr>
        <p:sp>
          <p:nvSpPr>
            <p:cNvPr id="38" name="Line 6"/>
            <p:cNvSpPr>
              <a:spLocks noChangeShapeType="1"/>
            </p:cNvSpPr>
            <p:nvPr/>
          </p:nvSpPr>
          <p:spPr bwMode="auto">
            <a:xfrm flipV="1">
              <a:off x="12017337" y="4639444"/>
              <a:ext cx="0" cy="2616993"/>
            </a:xfrm>
            <a:prstGeom prst="line">
              <a:avLst/>
            </a:prstGeom>
            <a:noFill/>
            <a:ln w="28575">
              <a:solidFill>
                <a:schemeClr val="accent4"/>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9" name="Freeform 11"/>
            <p:cNvSpPr>
              <a:spLocks/>
            </p:cNvSpPr>
            <p:nvPr/>
          </p:nvSpPr>
          <p:spPr bwMode="auto">
            <a:xfrm>
              <a:off x="6439235" y="6137250"/>
              <a:ext cx="976526" cy="564357"/>
            </a:xfrm>
            <a:custGeom>
              <a:avLst/>
              <a:gdLst>
                <a:gd name="T0" fmla="*/ 2147483646 w 410"/>
                <a:gd name="T1" fmla="*/ 2147483646 h 928"/>
                <a:gd name="T2" fmla="*/ 2147483646 w 410"/>
                <a:gd name="T3" fmla="*/ 0 h 928"/>
                <a:gd name="T4" fmla="*/ 0 w 410"/>
                <a:gd name="T5" fmla="*/ 0 h 928"/>
                <a:gd name="T6" fmla="*/ 0 60000 65536"/>
                <a:gd name="T7" fmla="*/ 0 60000 65536"/>
                <a:gd name="T8" fmla="*/ 0 60000 65536"/>
                <a:gd name="T9" fmla="*/ 0 w 410"/>
                <a:gd name="T10" fmla="*/ 0 h 928"/>
                <a:gd name="T11" fmla="*/ 410 w 410"/>
                <a:gd name="T12" fmla="*/ 928 h 928"/>
              </a:gdLst>
              <a:ahLst/>
              <a:cxnLst>
                <a:cxn ang="T6">
                  <a:pos x="T0" y="T1"/>
                </a:cxn>
                <a:cxn ang="T7">
                  <a:pos x="T2" y="T3"/>
                </a:cxn>
                <a:cxn ang="T8">
                  <a:pos x="T4" y="T5"/>
                </a:cxn>
              </a:cxnLst>
              <a:rect l="T9" t="T10" r="T11" b="T12"/>
              <a:pathLst>
                <a:path w="410" h="928">
                  <a:moveTo>
                    <a:pt x="409" y="927"/>
                  </a:moveTo>
                  <a:lnTo>
                    <a:pt x="409" y="0"/>
                  </a:lnTo>
                  <a:lnTo>
                    <a:pt x="0" y="0"/>
                  </a:lnTo>
                </a:path>
              </a:pathLst>
            </a:custGeom>
            <a:noFill/>
            <a:ln w="28575" cap="rnd"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0" name="Freeform 2"/>
            <p:cNvSpPr>
              <a:spLocks/>
            </p:cNvSpPr>
            <p:nvPr/>
          </p:nvSpPr>
          <p:spPr bwMode="auto">
            <a:xfrm>
              <a:off x="5567506" y="4034609"/>
              <a:ext cx="6010878" cy="1357313"/>
            </a:xfrm>
            <a:custGeom>
              <a:avLst/>
              <a:gdLst>
                <a:gd name="T0" fmla="*/ 2147483646 w 2301"/>
                <a:gd name="T1" fmla="*/ 2147483646 h 296"/>
                <a:gd name="T2" fmla="*/ 2147483646 w 2301"/>
                <a:gd name="T3" fmla="*/ 2147483646 h 296"/>
                <a:gd name="T4" fmla="*/ 2147483646 w 2301"/>
                <a:gd name="T5" fmla="*/ 2147483646 h 296"/>
                <a:gd name="T6" fmla="*/ 0 w 2301"/>
                <a:gd name="T7" fmla="*/ 0 h 296"/>
                <a:gd name="T8" fmla="*/ 0 60000 65536"/>
                <a:gd name="T9" fmla="*/ 0 60000 65536"/>
                <a:gd name="T10" fmla="*/ 0 60000 65536"/>
                <a:gd name="T11" fmla="*/ 0 60000 65536"/>
                <a:gd name="T12" fmla="*/ 0 w 2301"/>
                <a:gd name="T13" fmla="*/ 0 h 296"/>
                <a:gd name="T14" fmla="*/ 2301 w 2301"/>
                <a:gd name="T15" fmla="*/ 296 h 296"/>
              </a:gdLst>
              <a:ahLst/>
              <a:cxnLst>
                <a:cxn ang="T8">
                  <a:pos x="T0" y="T1"/>
                </a:cxn>
                <a:cxn ang="T9">
                  <a:pos x="T2" y="T3"/>
                </a:cxn>
                <a:cxn ang="T10">
                  <a:pos x="T4" y="T5"/>
                </a:cxn>
                <a:cxn ang="T11">
                  <a:pos x="T6" y="T7"/>
                </a:cxn>
              </a:cxnLst>
              <a:rect l="T12" t="T13" r="T14" b="T15"/>
              <a:pathLst>
                <a:path w="2301" h="296">
                  <a:moveTo>
                    <a:pt x="2300" y="88"/>
                  </a:moveTo>
                  <a:lnTo>
                    <a:pt x="2300" y="295"/>
                  </a:lnTo>
                  <a:lnTo>
                    <a:pt x="1" y="295"/>
                  </a:lnTo>
                  <a:lnTo>
                    <a:pt x="0" y="0"/>
                  </a:lnTo>
                </a:path>
              </a:pathLst>
            </a:custGeom>
            <a:noFill/>
            <a:ln w="28575" cap="rnd"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 name="Line 8"/>
            <p:cNvSpPr>
              <a:spLocks noChangeShapeType="1"/>
            </p:cNvSpPr>
            <p:nvPr/>
          </p:nvSpPr>
          <p:spPr bwMode="auto">
            <a:xfrm flipV="1">
              <a:off x="5119732" y="4034607"/>
              <a:ext cx="0" cy="1731168"/>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2" name="Rectangle 9"/>
            <p:cNvSpPr>
              <a:spLocks noChangeArrowheads="1"/>
            </p:cNvSpPr>
            <p:nvPr/>
          </p:nvSpPr>
          <p:spPr bwMode="blackWhite">
            <a:xfrm>
              <a:off x="3796310" y="5725295"/>
              <a:ext cx="2645568" cy="795338"/>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200" dirty="0">
                  <a:latin typeface="+mn-lt"/>
                  <a:cs typeface="Oracle Sans" panose="020B0503020204020204" pitchFamily="34" charset="0"/>
                </a:rPr>
                <a:t>Buffer</a:t>
              </a:r>
            </a:p>
          </p:txBody>
        </p:sp>
        <p:sp>
          <p:nvSpPr>
            <p:cNvPr id="43" name="Freeform 10"/>
            <p:cNvSpPr>
              <a:spLocks/>
            </p:cNvSpPr>
            <p:nvPr/>
          </p:nvSpPr>
          <p:spPr bwMode="auto">
            <a:xfrm>
              <a:off x="3302199" y="6137248"/>
              <a:ext cx="507561" cy="1821657"/>
            </a:xfrm>
            <a:custGeom>
              <a:avLst/>
              <a:gdLst>
                <a:gd name="T0" fmla="*/ 0 w 410"/>
                <a:gd name="T1" fmla="*/ 2147483646 h 928"/>
                <a:gd name="T2" fmla="*/ 0 w 410"/>
                <a:gd name="T3" fmla="*/ 0 h 928"/>
                <a:gd name="T4" fmla="*/ 2147483646 w 410"/>
                <a:gd name="T5" fmla="*/ 0 h 928"/>
                <a:gd name="T6" fmla="*/ 0 60000 65536"/>
                <a:gd name="T7" fmla="*/ 0 60000 65536"/>
                <a:gd name="T8" fmla="*/ 0 60000 65536"/>
                <a:gd name="T9" fmla="*/ 0 w 410"/>
                <a:gd name="T10" fmla="*/ 0 h 928"/>
                <a:gd name="T11" fmla="*/ 410 w 410"/>
                <a:gd name="T12" fmla="*/ 928 h 928"/>
              </a:gdLst>
              <a:ahLst/>
              <a:cxnLst>
                <a:cxn ang="T6">
                  <a:pos x="T0" y="T1"/>
                </a:cxn>
                <a:cxn ang="T7">
                  <a:pos x="T2" y="T3"/>
                </a:cxn>
                <a:cxn ang="T8">
                  <a:pos x="T4" y="T5"/>
                </a:cxn>
              </a:cxnLst>
              <a:rect l="T9" t="T10" r="T11" b="T12"/>
              <a:pathLst>
                <a:path w="410" h="928">
                  <a:moveTo>
                    <a:pt x="0" y="927"/>
                  </a:moveTo>
                  <a:lnTo>
                    <a:pt x="0" y="0"/>
                  </a:lnTo>
                  <a:lnTo>
                    <a:pt x="409" y="0"/>
                  </a:lnTo>
                </a:path>
              </a:pathLst>
            </a:custGeom>
            <a:noFill/>
            <a:ln w="28575" cap="rnd"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4" name="Rectangle 23"/>
            <p:cNvSpPr>
              <a:spLocks noChangeArrowheads="1"/>
            </p:cNvSpPr>
            <p:nvPr/>
          </p:nvSpPr>
          <p:spPr bwMode="auto">
            <a:xfrm>
              <a:off x="7198903" y="2433235"/>
              <a:ext cx="2748081" cy="478017"/>
            </a:xfrm>
            <a:prstGeom prst="rect">
              <a:avLst/>
            </a:prstGeom>
            <a:solidFill>
              <a:schemeClr val="accent4">
                <a:lumMod val="40000"/>
                <a:lumOff val="60000"/>
              </a:schemeClr>
            </a:solidFill>
            <a:ln w="9525">
              <a:noFill/>
              <a:miter lim="800000"/>
              <a:headEnd/>
              <a:tailEnd/>
            </a:ln>
          </p:spPr>
          <p:txBody>
            <a:bodyPr wrap="squar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200" b="1" dirty="0">
                  <a:solidFill>
                    <a:schemeClr val="accent1"/>
                  </a:solidFill>
                  <a:latin typeface="+mn-lt"/>
                  <a:cs typeface="Oracle Sans" panose="020B0503020204020204" pitchFamily="34" charset="0"/>
                </a:rPr>
                <a:t>SQL statements</a:t>
              </a:r>
            </a:p>
          </p:txBody>
        </p:sp>
        <p:sp>
          <p:nvSpPr>
            <p:cNvPr id="45" name="Rectangle 24"/>
            <p:cNvSpPr>
              <a:spLocks noChangeArrowheads="1"/>
            </p:cNvSpPr>
            <p:nvPr/>
          </p:nvSpPr>
          <p:spPr bwMode="auto">
            <a:xfrm>
              <a:off x="7404099" y="4661005"/>
              <a:ext cx="2337689" cy="478017"/>
            </a:xfrm>
            <a:prstGeom prst="rect">
              <a:avLst/>
            </a:prstGeom>
            <a:solidFill>
              <a:schemeClr val="accent4">
                <a:lumMod val="40000"/>
                <a:lumOff val="60000"/>
              </a:schemeClr>
            </a:solidFill>
            <a:ln w="9525">
              <a:noFill/>
              <a:miter lim="800000"/>
              <a:headEnd/>
              <a:tailEnd/>
            </a:ln>
          </p:spPr>
          <p:txBody>
            <a:bodyPr wrap="squar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200" b="1" dirty="0">
                  <a:solidFill>
                    <a:schemeClr val="accent1"/>
                  </a:solidFill>
                  <a:latin typeface="+mn-lt"/>
                  <a:cs typeface="Oracle Sans" panose="020B0503020204020204" pitchFamily="34" charset="0"/>
                </a:rPr>
                <a:t>Query results</a:t>
              </a:r>
            </a:p>
          </p:txBody>
        </p:sp>
        <p:sp>
          <p:nvSpPr>
            <p:cNvPr id="46" name="Line 29"/>
            <p:cNvSpPr>
              <a:spLocks noChangeShapeType="1"/>
            </p:cNvSpPr>
            <p:nvPr/>
          </p:nvSpPr>
          <p:spPr bwMode="auto">
            <a:xfrm flipV="1">
              <a:off x="5119732" y="2193902"/>
              <a:ext cx="0" cy="1807370"/>
            </a:xfrm>
            <a:prstGeom prst="line">
              <a:avLst/>
            </a:prstGeom>
            <a:noFill/>
            <a:ln w="28575">
              <a:solidFill>
                <a:schemeClr val="tx1"/>
              </a:solidFill>
              <a:round/>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7" name="Line 30"/>
            <p:cNvSpPr>
              <a:spLocks noChangeShapeType="1"/>
            </p:cNvSpPr>
            <p:nvPr/>
          </p:nvSpPr>
          <p:spPr bwMode="auto">
            <a:xfrm>
              <a:off x="5100678" y="2215332"/>
              <a:ext cx="6796001" cy="0"/>
            </a:xfrm>
            <a:prstGeom prst="line">
              <a:avLst/>
            </a:prstGeom>
            <a:noFill/>
            <a:ln w="28575">
              <a:solidFill>
                <a:schemeClr val="accent4"/>
              </a:solidFill>
              <a:round/>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8" name="Line 31"/>
            <p:cNvSpPr>
              <a:spLocks noChangeShapeType="1"/>
            </p:cNvSpPr>
            <p:nvPr/>
          </p:nvSpPr>
          <p:spPr bwMode="auto">
            <a:xfrm>
              <a:off x="11874699" y="2215332"/>
              <a:ext cx="0" cy="726548"/>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49" name="Group 48"/>
            <p:cNvGrpSpPr/>
            <p:nvPr/>
          </p:nvGrpSpPr>
          <p:grpSpPr>
            <a:xfrm>
              <a:off x="11184149" y="6458865"/>
              <a:ext cx="1658111" cy="2012330"/>
              <a:chOff x="8374422" y="4119485"/>
              <a:chExt cx="1105407" cy="1341553"/>
            </a:xfrm>
          </p:grpSpPr>
          <p:pic>
            <p:nvPicPr>
              <p:cNvPr id="66" name="Picture 33" descr="docum080"/>
              <p:cNvPicPr>
                <a:picLocks noChangeAspect="1" noChangeArrowheads="1"/>
              </p:cNvPicPr>
              <p:nvPr/>
            </p:nvPicPr>
            <p:blipFill>
              <a:blip r:embed="rId4" cstate="print"/>
              <a:srcRect/>
              <a:stretch>
                <a:fillRect/>
              </a:stretch>
            </p:blipFill>
            <p:spPr bwMode="gray">
              <a:xfrm>
                <a:off x="8374422" y="4119485"/>
                <a:ext cx="475021" cy="909715"/>
              </a:xfrm>
              <a:prstGeom prst="rect">
                <a:avLst/>
              </a:prstGeom>
              <a:noFill/>
              <a:ln w="9525">
                <a:noFill/>
                <a:miter lim="800000"/>
                <a:headEnd/>
                <a:tailEnd/>
              </a:ln>
            </p:spPr>
          </p:pic>
          <p:pic>
            <p:nvPicPr>
              <p:cNvPr id="67" name="Picture 34" descr="docum080"/>
              <p:cNvPicPr>
                <a:picLocks noChangeAspect="1" noChangeArrowheads="1"/>
              </p:cNvPicPr>
              <p:nvPr/>
            </p:nvPicPr>
            <p:blipFill>
              <a:blip r:embed="rId4" cstate="print"/>
              <a:srcRect/>
              <a:stretch>
                <a:fillRect/>
              </a:stretch>
            </p:blipFill>
            <p:spPr bwMode="gray">
              <a:xfrm>
                <a:off x="8682476" y="4551324"/>
                <a:ext cx="475021" cy="909714"/>
              </a:xfrm>
              <a:prstGeom prst="rect">
                <a:avLst/>
              </a:prstGeom>
              <a:noFill/>
              <a:ln w="9525">
                <a:noFill/>
                <a:miter lim="800000"/>
                <a:headEnd/>
                <a:tailEnd/>
              </a:ln>
            </p:spPr>
          </p:pic>
          <p:pic>
            <p:nvPicPr>
              <p:cNvPr id="68" name="Picture 35" descr="docum080"/>
              <p:cNvPicPr>
                <a:picLocks noChangeAspect="1" noChangeArrowheads="1"/>
              </p:cNvPicPr>
              <p:nvPr/>
            </p:nvPicPr>
            <p:blipFill>
              <a:blip r:embed="rId4" cstate="print"/>
              <a:srcRect/>
              <a:stretch>
                <a:fillRect/>
              </a:stretch>
            </p:blipFill>
            <p:spPr bwMode="gray">
              <a:xfrm>
                <a:off x="9004808" y="4119485"/>
                <a:ext cx="475021" cy="909715"/>
              </a:xfrm>
              <a:prstGeom prst="rect">
                <a:avLst/>
              </a:prstGeom>
              <a:noFill/>
              <a:ln w="9525">
                <a:noFill/>
                <a:miter lim="800000"/>
                <a:headEnd/>
                <a:tailEnd/>
              </a:ln>
            </p:spPr>
          </p:pic>
        </p:grpSp>
        <p:sp>
          <p:nvSpPr>
            <p:cNvPr id="50" name="Rectangle 36"/>
            <p:cNvSpPr>
              <a:spLocks noChangeArrowheads="1"/>
            </p:cNvSpPr>
            <p:nvPr/>
          </p:nvSpPr>
          <p:spPr bwMode="blackWhite">
            <a:xfrm>
              <a:off x="3796309" y="3286893"/>
              <a:ext cx="2645570" cy="762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200" dirty="0">
                  <a:latin typeface="+mn-lt"/>
                  <a:cs typeface="Oracle Sans" panose="020B0503020204020204" pitchFamily="34" charset="0"/>
                </a:rPr>
                <a:t>SQL*Plus</a:t>
              </a:r>
            </a:p>
          </p:txBody>
        </p:sp>
        <p:sp>
          <p:nvSpPr>
            <p:cNvPr id="51" name="Rectangle 28"/>
            <p:cNvSpPr>
              <a:spLocks noChangeArrowheads="1"/>
            </p:cNvSpPr>
            <p:nvPr/>
          </p:nvSpPr>
          <p:spPr bwMode="auto">
            <a:xfrm>
              <a:off x="8451681" y="7405923"/>
              <a:ext cx="1283493" cy="81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200" dirty="0">
                  <a:solidFill>
                    <a:schemeClr val="accent1"/>
                  </a:solidFill>
                  <a:latin typeface="+mn-lt"/>
                  <a:cs typeface="Oracle Sans" panose="020B0503020204020204" pitchFamily="34" charset="0"/>
                </a:rPr>
                <a:t>SQL </a:t>
              </a:r>
            </a:p>
            <a:p>
              <a:pPr>
                <a:defRPr/>
              </a:pPr>
              <a:r>
                <a:rPr lang="en-US" altLang="en-US" sz="2200" dirty="0">
                  <a:solidFill>
                    <a:schemeClr val="accent1"/>
                  </a:solidFill>
                  <a:latin typeface="+mn-lt"/>
                  <a:cs typeface="Oracle Sans" panose="020B0503020204020204" pitchFamily="34" charset="0"/>
                </a:rPr>
                <a:t>scripts</a:t>
              </a:r>
            </a:p>
          </p:txBody>
        </p:sp>
        <p:pic>
          <p:nvPicPr>
            <p:cNvPr id="52" name="Picture 51" descr="cnt2554145.png"/>
            <p:cNvPicPr>
              <a:picLocks noChangeAspect="1"/>
            </p:cNvPicPr>
            <p:nvPr/>
          </p:nvPicPr>
          <p:blipFill>
            <a:blip r:embed="rId5" cstate="print"/>
            <a:stretch>
              <a:fillRect/>
            </a:stretch>
          </p:blipFill>
          <p:spPr>
            <a:xfrm>
              <a:off x="2514672" y="7012441"/>
              <a:ext cx="2032128" cy="2146614"/>
            </a:xfrm>
            <a:prstGeom prst="rect">
              <a:avLst/>
            </a:prstGeom>
          </p:spPr>
        </p:pic>
        <p:pic>
          <p:nvPicPr>
            <p:cNvPr id="53" name="Picture 36" descr="D:\Projects\SQL_Workshop_12cR2\OU Graphics\Batch 1 SQL course icons\Batch 1 SQL course icons\1_SQL_Statement.png"/>
            <p:cNvPicPr>
              <a:picLocks noChangeAspect="1" noChangeArrowheads="1"/>
            </p:cNvPicPr>
            <p:nvPr/>
          </p:nvPicPr>
          <p:blipFill>
            <a:blip r:embed="rId6" cstate="print"/>
            <a:srcRect/>
            <a:stretch>
              <a:fillRect/>
            </a:stretch>
          </p:blipFill>
          <p:spPr bwMode="auto">
            <a:xfrm>
              <a:off x="6471475" y="6743116"/>
              <a:ext cx="1910724" cy="2297163"/>
            </a:xfrm>
            <a:prstGeom prst="rect">
              <a:avLst/>
            </a:prstGeom>
            <a:noFill/>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00426" y="2950608"/>
              <a:ext cx="1560735" cy="2112831"/>
            </a:xfrm>
            <a:prstGeom prst="rect">
              <a:avLst/>
            </a:prstGeom>
          </p:spPr>
        </p:pic>
        <p:sp>
          <p:nvSpPr>
            <p:cNvPr id="55" name="Rectangle 12"/>
            <p:cNvSpPr>
              <a:spLocks noChangeArrowheads="1"/>
            </p:cNvSpPr>
            <p:nvPr/>
          </p:nvSpPr>
          <p:spPr bwMode="auto">
            <a:xfrm>
              <a:off x="11209136" y="3081307"/>
              <a:ext cx="1343318" cy="478017"/>
            </a:xfrm>
            <a:prstGeom prst="rect">
              <a:avLst/>
            </a:prstGeom>
            <a:noFill/>
            <a:ln w="9525">
              <a:noFill/>
              <a:miter lim="800000"/>
              <a:headEnd/>
              <a:tailEnd/>
            </a:ln>
          </p:spPr>
          <p:txBody>
            <a:bodyPr wrap="squar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200" dirty="0">
                  <a:latin typeface="+mn-lt"/>
                  <a:cs typeface="Oracle Sans" panose="020B0503020204020204" pitchFamily="34" charset="0"/>
                </a:rPr>
                <a:t>Server</a:t>
              </a:r>
            </a:p>
          </p:txBody>
        </p:sp>
        <p:grpSp>
          <p:nvGrpSpPr>
            <p:cNvPr id="56" name="Group 13"/>
            <p:cNvGrpSpPr>
              <a:grpSpLocks/>
            </p:cNvGrpSpPr>
            <p:nvPr/>
          </p:nvGrpSpPr>
          <p:grpSpPr bwMode="auto">
            <a:xfrm>
              <a:off x="11198117" y="3873861"/>
              <a:ext cx="1365356" cy="848018"/>
              <a:chOff x="4263" y="1727"/>
              <a:chExt cx="763" cy="474"/>
            </a:xfrm>
          </p:grpSpPr>
          <p:sp>
            <p:nvSpPr>
              <p:cNvPr id="57" name="Rectangle 14"/>
              <p:cNvSpPr>
                <a:spLocks noChangeArrowheads="1"/>
              </p:cNvSpPr>
              <p:nvPr/>
            </p:nvSpPr>
            <p:spPr bwMode="gray">
              <a:xfrm>
                <a:off x="4264" y="1727"/>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58" name="Rectangle 15"/>
              <p:cNvSpPr>
                <a:spLocks noChangeArrowheads="1"/>
              </p:cNvSpPr>
              <p:nvPr/>
            </p:nvSpPr>
            <p:spPr bwMode="gray">
              <a:xfrm>
                <a:off x="4535" y="1727"/>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59" name="Rectangle 16"/>
              <p:cNvSpPr>
                <a:spLocks noChangeArrowheads="1"/>
              </p:cNvSpPr>
              <p:nvPr/>
            </p:nvSpPr>
            <p:spPr bwMode="gray">
              <a:xfrm>
                <a:off x="4804" y="1727"/>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60" name="Rectangle 17"/>
              <p:cNvSpPr>
                <a:spLocks noChangeArrowheads="1"/>
              </p:cNvSpPr>
              <p:nvPr/>
            </p:nvSpPr>
            <p:spPr bwMode="gray">
              <a:xfrm>
                <a:off x="4263" y="1904"/>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61" name="Rectangle 18"/>
              <p:cNvSpPr>
                <a:spLocks noChangeArrowheads="1"/>
              </p:cNvSpPr>
              <p:nvPr/>
            </p:nvSpPr>
            <p:spPr bwMode="gray">
              <a:xfrm>
                <a:off x="4534" y="1904"/>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62" name="Rectangle 19"/>
              <p:cNvSpPr>
                <a:spLocks noChangeArrowheads="1"/>
              </p:cNvSpPr>
              <p:nvPr/>
            </p:nvSpPr>
            <p:spPr bwMode="gray">
              <a:xfrm>
                <a:off x="4803" y="1904"/>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63" name="Rectangle 20"/>
              <p:cNvSpPr>
                <a:spLocks noChangeArrowheads="1"/>
              </p:cNvSpPr>
              <p:nvPr/>
            </p:nvSpPr>
            <p:spPr bwMode="gray">
              <a:xfrm>
                <a:off x="4264" y="2075"/>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64" name="Rectangle 21"/>
              <p:cNvSpPr>
                <a:spLocks noChangeArrowheads="1"/>
              </p:cNvSpPr>
              <p:nvPr/>
            </p:nvSpPr>
            <p:spPr bwMode="gray">
              <a:xfrm>
                <a:off x="4535" y="2075"/>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65" name="Rectangle 22"/>
              <p:cNvSpPr>
                <a:spLocks noChangeArrowheads="1"/>
              </p:cNvSpPr>
              <p:nvPr/>
            </p:nvSpPr>
            <p:spPr bwMode="gray">
              <a:xfrm>
                <a:off x="4804" y="2075"/>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grpSp>
      </p:gr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05547" y="7339564"/>
            <a:ext cx="1371600" cy="1371600"/>
          </a:xfrm>
          <a:prstGeom prst="rect">
            <a:avLst/>
          </a:prstGeom>
        </p:spPr>
      </p:pic>
    </p:spTree>
    <p:custDataLst>
      <p:tags r:id="rId1"/>
    </p:custDataLst>
    <p:extLst>
      <p:ext uri="{BB962C8B-B14F-4D97-AF65-F5344CB8AC3E}">
        <p14:creationId xmlns:p14="http://schemas.microsoft.com/office/powerpoint/2010/main" val="207651213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9648761" y="2191172"/>
            <a:ext cx="6984776" cy="6984776"/>
          </a:xfrm>
          <a:prstGeom prst="roundRect">
            <a:avLst>
              <a:gd name="adj" fmla="val 7731"/>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 name="Rounded Rectangle 1"/>
          <p:cNvSpPr/>
          <p:nvPr/>
        </p:nvSpPr>
        <p:spPr bwMode="auto">
          <a:xfrm>
            <a:off x="1383443" y="2191172"/>
            <a:ext cx="6984776" cy="6984776"/>
          </a:xfrm>
          <a:prstGeom prst="roundRect">
            <a:avLst>
              <a:gd name="adj" fmla="val 7731"/>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434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SQL Statements Versus SQL*Plus Commands </a:t>
            </a:r>
          </a:p>
        </p:txBody>
      </p:sp>
      <p:sp>
        <p:nvSpPr>
          <p:cNvPr id="14341" name="Rectangle 5"/>
          <p:cNvSpPr>
            <a:spLocks noGrp="1" noChangeArrowheads="1"/>
          </p:cNvSpPr>
          <p:nvPr>
            <p:ph idx="1"/>
          </p:nvPr>
        </p:nvSpPr>
        <p:spPr>
          <a:xfrm>
            <a:off x="1724902" y="2580672"/>
            <a:ext cx="6301859" cy="436029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SQL</a:t>
            </a:r>
          </a:p>
          <a:p>
            <a:pPr lvl="1"/>
            <a:r>
              <a:rPr lang="en-US" altLang="en-US" dirty="0">
                <a:latin typeface="+mn-lt"/>
                <a:cs typeface="Oracle Sans" panose="020B0503020204020204" pitchFamily="34" charset="0"/>
              </a:rPr>
              <a:t>A language</a:t>
            </a:r>
          </a:p>
          <a:p>
            <a:pPr lvl="1"/>
            <a:r>
              <a:rPr lang="en-US" altLang="en-US" dirty="0">
                <a:latin typeface="+mn-lt"/>
                <a:cs typeface="Oracle Sans" panose="020B0503020204020204" pitchFamily="34" charset="0"/>
              </a:rPr>
              <a:t>ANSI-standard</a:t>
            </a:r>
          </a:p>
          <a:p>
            <a:pPr lvl="1"/>
            <a:r>
              <a:rPr lang="en-US" altLang="en-US" dirty="0">
                <a:latin typeface="+mn-lt"/>
                <a:cs typeface="Oracle Sans" panose="020B0503020204020204" pitchFamily="34" charset="0"/>
              </a:rPr>
              <a:t>Keywords cannot be</a:t>
            </a:r>
            <a:br>
              <a:rPr lang="en-US" altLang="en-US" dirty="0">
                <a:latin typeface="+mn-lt"/>
                <a:cs typeface="Oracle Sans" panose="020B0503020204020204" pitchFamily="34" charset="0"/>
              </a:rPr>
            </a:br>
            <a:r>
              <a:rPr lang="en-US" altLang="en-US" dirty="0">
                <a:latin typeface="+mn-lt"/>
                <a:cs typeface="Oracle Sans" panose="020B0503020204020204" pitchFamily="34" charset="0"/>
              </a:rPr>
              <a:t>abbreviated.</a:t>
            </a:r>
          </a:p>
          <a:p>
            <a:pPr lvl="1"/>
            <a:r>
              <a:rPr lang="en-US" altLang="en-US" dirty="0">
                <a:latin typeface="+mn-lt"/>
                <a:cs typeface="Oracle Sans" panose="020B0503020204020204" pitchFamily="34" charset="0"/>
              </a:rPr>
              <a:t>Statements manipulate data and table definitions in the database.</a:t>
            </a:r>
          </a:p>
        </p:txBody>
      </p:sp>
      <p:sp>
        <p:nvSpPr>
          <p:cNvPr id="14347" name="Rectangle 13"/>
          <p:cNvSpPr>
            <a:spLocks noChangeArrowheads="1"/>
          </p:cNvSpPr>
          <p:nvPr/>
        </p:nvSpPr>
        <p:spPr bwMode="gray">
          <a:xfrm>
            <a:off x="10125988" y="2462636"/>
            <a:ext cx="6030323" cy="4634602"/>
          </a:xfrm>
          <a:prstGeom prst="rect">
            <a:avLst/>
          </a:prstGeom>
          <a:noFill/>
          <a:ln w="9525">
            <a:no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15873" defTabSz="457121">
              <a:spcBef>
                <a:spcPts val="1350"/>
              </a:spcBef>
              <a:buClr>
                <a:srgbClr val="000000"/>
              </a:buClr>
              <a:buFont typeface="Arial" charset="0"/>
            </a:pPr>
            <a:r>
              <a:rPr lang="en-US" altLang="en-US" sz="3150" dirty="0">
                <a:solidFill>
                  <a:srgbClr val="000000"/>
                </a:solidFill>
                <a:latin typeface="+mn-lt"/>
                <a:cs typeface="Oracle Sans" panose="020B0503020204020204" pitchFamily="34" charset="0"/>
              </a:rPr>
              <a:t>SQL*Plus </a:t>
            </a:r>
          </a:p>
          <a:p>
            <a:pPr marL="685800" lvl="1" indent="-548640" defTabSz="457121">
              <a:spcBef>
                <a:spcPts val="1350"/>
              </a:spcBef>
              <a:buClr>
                <a:srgbClr val="FF0000"/>
              </a:buClr>
              <a:buFont typeface="Arial" charset="0"/>
              <a:buChar char="•"/>
            </a:pPr>
            <a:r>
              <a:rPr lang="en-US" altLang="en-US" sz="3150" dirty="0">
                <a:solidFill>
                  <a:srgbClr val="000000"/>
                </a:solidFill>
                <a:latin typeface="+mn-lt"/>
                <a:cs typeface="Oracle Sans" panose="020B0503020204020204" pitchFamily="34" charset="0"/>
              </a:rPr>
              <a:t>An environment</a:t>
            </a:r>
          </a:p>
          <a:p>
            <a:pPr marL="685800" lvl="1" indent="-548640" defTabSz="457121">
              <a:spcBef>
                <a:spcPts val="1350"/>
              </a:spcBef>
              <a:buClr>
                <a:srgbClr val="FF0000"/>
              </a:buClr>
              <a:buFont typeface="Arial" charset="0"/>
              <a:buChar char="•"/>
            </a:pPr>
            <a:r>
              <a:rPr lang="en-US" altLang="en-US" sz="3150" dirty="0">
                <a:solidFill>
                  <a:srgbClr val="000000"/>
                </a:solidFill>
                <a:latin typeface="+mn-lt"/>
                <a:cs typeface="Oracle Sans" panose="020B0503020204020204" pitchFamily="34" charset="0"/>
              </a:rPr>
              <a:t>Oracle-proprietary</a:t>
            </a:r>
          </a:p>
          <a:p>
            <a:pPr marL="685800" lvl="1" indent="-548640" defTabSz="457121">
              <a:spcBef>
                <a:spcPts val="1350"/>
              </a:spcBef>
              <a:buClr>
                <a:srgbClr val="FF0000"/>
              </a:buClr>
              <a:buFont typeface="Arial" charset="0"/>
              <a:buChar char="•"/>
            </a:pPr>
            <a:r>
              <a:rPr lang="en-US" altLang="en-US" sz="3150" dirty="0">
                <a:solidFill>
                  <a:srgbClr val="000000"/>
                </a:solidFill>
                <a:latin typeface="+mn-lt"/>
                <a:cs typeface="Oracle Sans" panose="020B0503020204020204" pitchFamily="34" charset="0"/>
              </a:rPr>
              <a:t>Keywords can be abbreviated.</a:t>
            </a:r>
          </a:p>
          <a:p>
            <a:pPr marL="685800" lvl="1" indent="-548640" defTabSz="457121">
              <a:spcBef>
                <a:spcPts val="1350"/>
              </a:spcBef>
              <a:buClr>
                <a:srgbClr val="FF0000"/>
              </a:buClr>
              <a:buFont typeface="Arial" charset="0"/>
              <a:buChar char="•"/>
            </a:pPr>
            <a:r>
              <a:rPr lang="en-US" altLang="en-US" sz="3150" dirty="0">
                <a:solidFill>
                  <a:srgbClr val="000000"/>
                </a:solidFill>
                <a:latin typeface="+mn-lt"/>
                <a:cs typeface="Oracle Sans" panose="020B0503020204020204" pitchFamily="34" charset="0"/>
              </a:rPr>
              <a:t>Commands do not allow manipulation of values in the database.</a:t>
            </a:r>
          </a:p>
        </p:txBody>
      </p:sp>
      <p:grpSp>
        <p:nvGrpSpPr>
          <p:cNvPr id="10" name="Group 9">
            <a:extLst>
              <a:ext uri="{FF2B5EF4-FFF2-40B4-BE49-F238E27FC236}">
                <a16:creationId xmlns:a16="http://schemas.microsoft.com/office/drawing/2014/main" xmlns="" id="{060DA9AD-3B9E-4061-BB79-22CC2F355A4F}"/>
              </a:ext>
            </a:extLst>
          </p:cNvPr>
          <p:cNvGrpSpPr/>
          <p:nvPr/>
        </p:nvGrpSpPr>
        <p:grpSpPr>
          <a:xfrm>
            <a:off x="10229719" y="7291812"/>
            <a:ext cx="5822860" cy="1560515"/>
            <a:chOff x="10506011" y="7435828"/>
            <a:chExt cx="5822860" cy="1560515"/>
          </a:xfrm>
        </p:grpSpPr>
        <p:sp>
          <p:nvSpPr>
            <p:cNvPr id="14339" name="Line 3"/>
            <p:cNvSpPr>
              <a:spLocks noChangeShapeType="1"/>
            </p:cNvSpPr>
            <p:nvPr/>
          </p:nvSpPr>
          <p:spPr bwMode="gray">
            <a:xfrm>
              <a:off x="12542160" y="8174012"/>
              <a:ext cx="853708" cy="1"/>
            </a:xfrm>
            <a:prstGeom prst="line">
              <a:avLst/>
            </a:prstGeom>
            <a:noFill/>
            <a:ln w="28575">
              <a:solidFill>
                <a:srgbClr val="FF0000"/>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3321" name="Rectangle 9"/>
            <p:cNvSpPr>
              <a:spLocks noChangeArrowheads="1"/>
            </p:cNvSpPr>
            <p:nvPr/>
          </p:nvSpPr>
          <p:spPr bwMode="blackWhite">
            <a:xfrm>
              <a:off x="10506011" y="7435828"/>
              <a:ext cx="2032607" cy="1445923"/>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200" dirty="0">
                  <a:solidFill>
                    <a:srgbClr val="000000"/>
                  </a:solidFill>
                  <a:latin typeface="+mn-lt"/>
                  <a:cs typeface="Oracle Sans" panose="020B0503020204020204" pitchFamily="34" charset="0"/>
                </a:rPr>
                <a:t>SQL*Plus </a:t>
              </a:r>
            </a:p>
            <a:p>
              <a:pPr algn="ctr" defTabSz="342900">
                <a:spcBef>
                  <a:spcPct val="20000"/>
                </a:spcBef>
                <a:buClr>
                  <a:srgbClr val="FF0000"/>
                </a:buClr>
                <a:buFont typeface="Arial" pitchFamily="34" charset="0"/>
                <a:buNone/>
              </a:pPr>
              <a:r>
                <a:rPr lang="en-US" altLang="en-US" sz="2200" dirty="0">
                  <a:solidFill>
                    <a:srgbClr val="000000"/>
                  </a:solidFill>
                  <a:latin typeface="+mn-lt"/>
                  <a:cs typeface="Oracle Sans" panose="020B0503020204020204" pitchFamily="34" charset="0"/>
                </a:rPr>
                <a:t>commands</a:t>
              </a:r>
            </a:p>
          </p:txBody>
        </p:sp>
        <p:sp>
          <p:nvSpPr>
            <p:cNvPr id="13322" name="Rectangle 10"/>
            <p:cNvSpPr>
              <a:spLocks noChangeArrowheads="1"/>
            </p:cNvSpPr>
            <p:nvPr/>
          </p:nvSpPr>
          <p:spPr bwMode="blackWhite">
            <a:xfrm>
              <a:off x="13620686" y="7435828"/>
              <a:ext cx="2097281" cy="1445923"/>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200" dirty="0">
                  <a:solidFill>
                    <a:srgbClr val="000000"/>
                  </a:solidFill>
                  <a:latin typeface="+mn-lt"/>
                  <a:cs typeface="Oracle Sans" panose="020B0503020204020204" pitchFamily="34" charset="0"/>
                </a:rPr>
                <a:t>SQL*Plus </a:t>
              </a:r>
            </a:p>
            <a:p>
              <a:pPr algn="ctr" defTabSz="342900">
                <a:spcBef>
                  <a:spcPct val="20000"/>
                </a:spcBef>
                <a:buClr>
                  <a:srgbClr val="FF0000"/>
                </a:buClr>
                <a:buFont typeface="Arial" pitchFamily="34" charset="0"/>
                <a:buNone/>
              </a:pPr>
              <a:r>
                <a:rPr lang="en-US" altLang="en-US" sz="2200" dirty="0">
                  <a:solidFill>
                    <a:srgbClr val="000000"/>
                  </a:solidFill>
                  <a:latin typeface="+mn-lt"/>
                  <a:cs typeface="Oracle Sans" panose="020B0503020204020204" pitchFamily="34" charset="0"/>
                </a:rPr>
                <a:t>buffer</a:t>
              </a:r>
            </a:p>
          </p:txBody>
        </p:sp>
        <p:pic>
          <p:nvPicPr>
            <p:cNvPr id="14349" name="Picture 14" descr="symbo024.gif"/>
            <p:cNvPicPr>
              <a:picLocks noChangeAspect="1"/>
            </p:cNvPicPr>
            <p:nvPr/>
          </p:nvPicPr>
          <p:blipFill>
            <a:blip r:embed="rId4" cstate="print"/>
            <a:srcRect/>
            <a:stretch>
              <a:fillRect/>
            </a:stretch>
          </p:blipFill>
          <p:spPr bwMode="auto">
            <a:xfrm>
              <a:off x="15428056" y="8021615"/>
              <a:ext cx="900815" cy="974728"/>
            </a:xfrm>
            <a:prstGeom prst="rect">
              <a:avLst/>
            </a:prstGeom>
            <a:noFill/>
            <a:ln w="9525">
              <a:noFill/>
              <a:miter lim="800000"/>
              <a:headEnd/>
              <a:tailEnd/>
            </a:ln>
          </p:spPr>
        </p:pic>
      </p:grpSp>
      <p:grpSp>
        <p:nvGrpSpPr>
          <p:cNvPr id="9" name="Group 8">
            <a:extLst>
              <a:ext uri="{FF2B5EF4-FFF2-40B4-BE49-F238E27FC236}">
                <a16:creationId xmlns:a16="http://schemas.microsoft.com/office/drawing/2014/main" xmlns="" id="{6539386E-1413-422D-B945-9769D7BEC1DC}"/>
              </a:ext>
            </a:extLst>
          </p:cNvPr>
          <p:cNvGrpSpPr/>
          <p:nvPr/>
        </p:nvGrpSpPr>
        <p:grpSpPr>
          <a:xfrm>
            <a:off x="2202857" y="7291812"/>
            <a:ext cx="5345948" cy="1628571"/>
            <a:chOff x="2183545" y="7435828"/>
            <a:chExt cx="5345948" cy="1628571"/>
          </a:xfrm>
        </p:grpSpPr>
        <p:sp>
          <p:nvSpPr>
            <p:cNvPr id="14338" name="Line 2"/>
            <p:cNvSpPr>
              <a:spLocks noChangeShapeType="1"/>
            </p:cNvSpPr>
            <p:nvPr/>
          </p:nvSpPr>
          <p:spPr bwMode="auto">
            <a:xfrm>
              <a:off x="4473442" y="8158789"/>
              <a:ext cx="853708" cy="1"/>
            </a:xfrm>
            <a:prstGeom prst="line">
              <a:avLst/>
            </a:prstGeom>
            <a:noFill/>
            <a:ln w="28575">
              <a:solidFill>
                <a:srgbClr val="FF0000"/>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3318" name="Rectangle 6"/>
            <p:cNvSpPr>
              <a:spLocks noChangeArrowheads="1"/>
            </p:cNvSpPr>
            <p:nvPr/>
          </p:nvSpPr>
          <p:spPr bwMode="blackWhite">
            <a:xfrm>
              <a:off x="2183545" y="7435828"/>
              <a:ext cx="2258966" cy="1445923"/>
            </a:xfrm>
            <a:prstGeom prst="rect">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200" dirty="0">
                  <a:solidFill>
                    <a:srgbClr val="000000"/>
                  </a:solidFill>
                  <a:latin typeface="+mn-lt"/>
                  <a:cs typeface="Oracle Sans" panose="020B0503020204020204" pitchFamily="34" charset="0"/>
                </a:rPr>
                <a:t>SQL</a:t>
              </a:r>
            </a:p>
            <a:p>
              <a:pPr algn="ctr" defTabSz="342900">
                <a:spcBef>
                  <a:spcPct val="20000"/>
                </a:spcBef>
                <a:buClr>
                  <a:srgbClr val="FF0000"/>
                </a:buClr>
                <a:buFont typeface="Arial" pitchFamily="34" charset="0"/>
                <a:buNone/>
              </a:pPr>
              <a:r>
                <a:rPr lang="en-US" altLang="en-US" sz="2200" dirty="0">
                  <a:solidFill>
                    <a:srgbClr val="000000"/>
                  </a:solidFill>
                  <a:latin typeface="+mn-lt"/>
                  <a:cs typeface="Oracle Sans" panose="020B0503020204020204" pitchFamily="34" charset="0"/>
                </a:rPr>
                <a:t>statements</a:t>
              </a:r>
            </a:p>
          </p:txBody>
        </p:sp>
        <p:sp>
          <p:nvSpPr>
            <p:cNvPr id="13320" name="Rectangle 8"/>
            <p:cNvSpPr>
              <a:spLocks noChangeArrowheads="1"/>
            </p:cNvSpPr>
            <p:nvPr/>
          </p:nvSpPr>
          <p:spPr bwMode="blackWhite">
            <a:xfrm>
              <a:off x="5576825" y="7435828"/>
              <a:ext cx="1783150" cy="1445923"/>
            </a:xfrm>
            <a:prstGeom prst="rect">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200" dirty="0">
                  <a:solidFill>
                    <a:srgbClr val="000000"/>
                  </a:solidFill>
                  <a:latin typeface="+mn-lt"/>
                  <a:cs typeface="Oracle Sans" panose="020B0503020204020204" pitchFamily="34" charset="0"/>
                </a:rPr>
                <a:t>SQL</a:t>
              </a:r>
            </a:p>
            <a:p>
              <a:pPr algn="ctr" defTabSz="342900">
                <a:spcBef>
                  <a:spcPct val="20000"/>
                </a:spcBef>
                <a:buClr>
                  <a:srgbClr val="FF0000"/>
                </a:buClr>
                <a:buFont typeface="Arial" pitchFamily="34" charset="0"/>
                <a:buNone/>
              </a:pPr>
              <a:r>
                <a:rPr lang="en-US" altLang="en-US" sz="2200" dirty="0">
                  <a:solidFill>
                    <a:srgbClr val="000000"/>
                  </a:solidFill>
                  <a:latin typeface="+mn-lt"/>
                  <a:cs typeface="Oracle Sans" panose="020B0503020204020204" pitchFamily="34" charset="0"/>
                </a:rPr>
                <a:t>buffer</a:t>
              </a:r>
            </a:p>
          </p:txBody>
        </p:sp>
        <p:pic>
          <p:nvPicPr>
            <p:cNvPr id="14" name="Picture 13" descr="cnt1662076.gif"/>
            <p:cNvPicPr>
              <a:picLocks noChangeAspect="1"/>
            </p:cNvPicPr>
            <p:nvPr/>
          </p:nvPicPr>
          <p:blipFill>
            <a:blip r:embed="rId5" cstate="print"/>
            <a:stretch>
              <a:fillRect/>
            </a:stretch>
          </p:blipFill>
          <p:spPr>
            <a:xfrm>
              <a:off x="6812692" y="8288313"/>
              <a:ext cx="716801" cy="776086"/>
            </a:xfrm>
            <a:prstGeom prst="rect">
              <a:avLst/>
            </a:prstGeom>
          </p:spPr>
        </p:pic>
      </p:grpSp>
    </p:spTree>
    <p:custDataLst>
      <p:tags r:id="rId1"/>
    </p:custDataLst>
    <p:extLst>
      <p:ext uri="{BB962C8B-B14F-4D97-AF65-F5344CB8AC3E}">
        <p14:creationId xmlns:p14="http://schemas.microsoft.com/office/powerpoint/2010/main" val="149605686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0800000" flipH="1" flipV="1">
            <a:off x="14469251" y="381000"/>
            <a:ext cx="1747838" cy="778237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SQL*Plus: Overview  </a:t>
            </a:r>
          </a:p>
        </p:txBody>
      </p:sp>
      <p:sp>
        <p:nvSpPr>
          <p:cNvPr id="16387" name="Rectangle 3"/>
          <p:cNvSpPr>
            <a:spLocks noGrp="1" noChangeArrowheads="1"/>
          </p:cNvSpPr>
          <p:nvPr>
            <p:ph idx="1"/>
          </p:nvPr>
        </p:nvSpPr>
        <p:spPr>
          <a:xfrm>
            <a:off x="933451" y="2272710"/>
            <a:ext cx="11450909" cy="434336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Log in to SQL*Plus.</a:t>
            </a:r>
          </a:p>
          <a:p>
            <a:pPr lvl="1"/>
            <a:r>
              <a:rPr lang="en-US" altLang="en-US" dirty="0">
                <a:latin typeface="+mn-lt"/>
                <a:cs typeface="Oracle Sans" panose="020B0503020204020204" pitchFamily="34" charset="0"/>
              </a:rPr>
              <a:t>Describe the table structure.</a:t>
            </a:r>
          </a:p>
          <a:p>
            <a:pPr lvl="1"/>
            <a:r>
              <a:rPr lang="en-US" altLang="en-US" dirty="0">
                <a:latin typeface="+mn-lt"/>
                <a:cs typeface="Oracle Sans" panose="020B0503020204020204" pitchFamily="34" charset="0"/>
              </a:rPr>
              <a:t>Edit your SQL statement.</a:t>
            </a:r>
          </a:p>
          <a:p>
            <a:pPr lvl="1"/>
            <a:r>
              <a:rPr lang="en-US" altLang="en-US" dirty="0">
                <a:latin typeface="+mn-lt"/>
                <a:cs typeface="Oracle Sans" panose="020B0503020204020204" pitchFamily="34" charset="0"/>
              </a:rPr>
              <a:t>Execute SQL from SQL*Plus.</a:t>
            </a:r>
          </a:p>
          <a:p>
            <a:pPr lvl="1"/>
            <a:r>
              <a:rPr lang="en-US" altLang="en-US" dirty="0">
                <a:latin typeface="+mn-lt"/>
                <a:cs typeface="Oracle Sans" panose="020B0503020204020204" pitchFamily="34" charset="0"/>
              </a:rPr>
              <a:t>Save SQL statements to files and append SQL statements to files.</a:t>
            </a:r>
          </a:p>
          <a:p>
            <a:pPr lvl="1"/>
            <a:r>
              <a:rPr lang="en-US" altLang="en-US" dirty="0">
                <a:latin typeface="+mn-lt"/>
                <a:cs typeface="Oracle Sans" panose="020B0503020204020204" pitchFamily="34" charset="0"/>
              </a:rPr>
              <a:t>Execute saved files.</a:t>
            </a:r>
          </a:p>
          <a:p>
            <a:pPr lvl="1"/>
            <a:r>
              <a:rPr lang="en-US" altLang="en-US" dirty="0">
                <a:latin typeface="+mn-lt"/>
                <a:cs typeface="Oracle Sans" panose="020B0503020204020204" pitchFamily="34" charset="0"/>
              </a:rPr>
              <a:t>Load commands from the file to buffer to edit.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54589" y="6172200"/>
            <a:ext cx="4177163" cy="2787724"/>
          </a:xfrm>
          <a:prstGeom prst="ellipse">
            <a:avLst/>
          </a:prstGeom>
          <a:ln w="63500" cap="rnd">
            <a:solidFill>
              <a:schemeClr val="bg2">
                <a:lumMod val="50000"/>
              </a:schemeClr>
            </a:solidFill>
          </a:ln>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225123738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Logging In to SQL*Plus </a:t>
            </a:r>
          </a:p>
        </p:txBody>
      </p:sp>
      <p:sp>
        <p:nvSpPr>
          <p:cNvPr id="11" name="Content Placeholder 2"/>
          <p:cNvSpPr txBox="1">
            <a:spLocks/>
          </p:cNvSpPr>
          <p:nvPr/>
        </p:nvSpPr>
        <p:spPr bwMode="gray">
          <a:xfrm>
            <a:off x="1439144" y="2695228"/>
            <a:ext cx="7086474" cy="43645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t">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lnSpc>
                <a:spcPct val="95000"/>
              </a:lnSpc>
              <a:buClr>
                <a:schemeClr val="hlink"/>
              </a:buClr>
              <a:defRPr/>
            </a:pPr>
            <a:r>
              <a:rPr lang="en-US" altLang="en-US" b="1" dirty="0">
                <a:solidFill>
                  <a:srgbClr val="000000"/>
                </a:solidFill>
                <a:latin typeface="Courier New" panose="02070309020205020404" pitchFamily="49" charset="0"/>
                <a:cs typeface="Oracle Sans" panose="020B0503020204020204" pitchFamily="34" charset="0"/>
              </a:rPr>
              <a:t>sqlplus [</a:t>
            </a:r>
            <a:r>
              <a:rPr lang="en-US" altLang="en-US" b="1" i="1" dirty="0">
                <a:solidFill>
                  <a:srgbClr val="000000"/>
                </a:solidFill>
                <a:latin typeface="Courier New" panose="02070309020205020404" pitchFamily="49" charset="0"/>
                <a:cs typeface="Oracle Sans" panose="020B0503020204020204" pitchFamily="34" charset="0"/>
              </a:rPr>
              <a:t>username</a:t>
            </a:r>
            <a:r>
              <a:rPr lang="en-US" altLang="en-US" b="1" dirty="0">
                <a:solidFill>
                  <a:srgbClr val="000000"/>
                </a:solidFill>
                <a:latin typeface="Courier New" panose="02070309020205020404" pitchFamily="49" charset="0"/>
                <a:cs typeface="Oracle Sans" panose="020B0503020204020204" pitchFamily="34" charset="0"/>
              </a:rPr>
              <a:t>[/</a:t>
            </a:r>
            <a:r>
              <a:rPr lang="en-US" altLang="en-US" b="1" i="1" dirty="0">
                <a:solidFill>
                  <a:srgbClr val="000000"/>
                </a:solidFill>
                <a:latin typeface="Courier New" panose="02070309020205020404" pitchFamily="49" charset="0"/>
                <a:cs typeface="Oracle Sans" panose="020B0503020204020204" pitchFamily="34" charset="0"/>
              </a:rPr>
              <a:t>password</a:t>
            </a:r>
            <a:r>
              <a:rPr lang="en-US" altLang="en-US" b="1" dirty="0">
                <a:solidFill>
                  <a:srgbClr val="000000"/>
                </a:solidFill>
                <a:latin typeface="Courier New" panose="02070309020205020404" pitchFamily="49" charset="0"/>
                <a:cs typeface="Oracle Sans" panose="020B0503020204020204" pitchFamily="34" charset="0"/>
              </a:rPr>
              <a:t>[@</a:t>
            </a:r>
            <a:r>
              <a:rPr lang="en-US" altLang="en-US" b="1" i="1" dirty="0">
                <a:solidFill>
                  <a:srgbClr val="000000"/>
                </a:solidFill>
                <a:latin typeface="Courier New" panose="02070309020205020404" pitchFamily="49" charset="0"/>
                <a:cs typeface="Oracle Sans" panose="020B0503020204020204" pitchFamily="34" charset="0"/>
              </a:rPr>
              <a:t>database</a:t>
            </a:r>
            <a:r>
              <a:rPr lang="en-US" altLang="en-US" b="1" dirty="0">
                <a:solidFill>
                  <a:srgbClr val="000000"/>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392993590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Displaying the Table Structure</a:t>
            </a:r>
          </a:p>
        </p:txBody>
      </p:sp>
      <p:sp>
        <p:nvSpPr>
          <p:cNvPr id="20483" name="Rectangle 3"/>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Use the SQL*Plus </a:t>
            </a:r>
            <a:r>
              <a:rPr lang="en-US" altLang="en-US" dirty="0">
                <a:latin typeface="Courier New" panose="02070309020205020404" pitchFamily="49" charset="0"/>
                <a:cs typeface="Courier New" panose="02070309020205020404" pitchFamily="49" charset="0"/>
              </a:rPr>
              <a:t>DESCRIBE</a:t>
            </a:r>
            <a:r>
              <a:rPr lang="en-US" altLang="en-US" dirty="0">
                <a:latin typeface="+mn-lt"/>
                <a:cs typeface="Oracle Sans" panose="020B0503020204020204" pitchFamily="34" charset="0"/>
              </a:rPr>
              <a:t> command to display the structure of a table:</a:t>
            </a:r>
          </a:p>
        </p:txBody>
      </p:sp>
      <p:sp>
        <p:nvSpPr>
          <p:cNvPr id="5" name="Content Placeholder 2"/>
          <p:cNvSpPr txBox="1">
            <a:spLocks/>
          </p:cNvSpPr>
          <p:nvPr/>
        </p:nvSpPr>
        <p:spPr bwMode="gray">
          <a:xfrm>
            <a:off x="1151112" y="4351412"/>
            <a:ext cx="7018892"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defRPr/>
            </a:pPr>
            <a:r>
              <a:rPr lang="en-US" altLang="en-US" b="1" dirty="0">
                <a:solidFill>
                  <a:srgbClr val="000000"/>
                </a:solidFill>
                <a:latin typeface="Courier New" panose="02070309020205020404" pitchFamily="49" charset="0"/>
                <a:cs typeface="Oracle Sans" panose="020B0503020204020204" pitchFamily="34" charset="0"/>
              </a:rPr>
              <a:t>DESC[RIBE] </a:t>
            </a:r>
            <a:r>
              <a:rPr lang="en-US" altLang="en-US" b="1" i="1" dirty="0">
                <a:solidFill>
                  <a:srgbClr val="000000"/>
                </a:solidFill>
                <a:latin typeface="Courier New" panose="02070309020205020404" pitchFamily="49" charset="0"/>
                <a:cs typeface="Oracle Sans" panose="020B0503020204020204" pitchFamily="34" charset="0"/>
              </a:rPr>
              <a:t>tablename</a:t>
            </a:r>
          </a:p>
        </p:txBody>
      </p:sp>
      <p:grpSp>
        <p:nvGrpSpPr>
          <p:cNvPr id="18" name="Group 17"/>
          <p:cNvGrpSpPr/>
          <p:nvPr/>
        </p:nvGrpSpPr>
        <p:grpSpPr>
          <a:xfrm>
            <a:off x="12888416" y="5143500"/>
            <a:ext cx="4083723" cy="4079574"/>
            <a:chOff x="9299501" y="4057696"/>
            <a:chExt cx="2459118" cy="2456620"/>
          </a:xfrm>
        </p:grpSpPr>
        <p:sp>
          <p:nvSpPr>
            <p:cNvPr id="19" name="Oval 18"/>
            <p:cNvSpPr>
              <a:spLocks noChangeAspect="1"/>
            </p:cNvSpPr>
            <p:nvPr/>
          </p:nvSpPr>
          <p:spPr bwMode="auto">
            <a:xfrm>
              <a:off x="9299501" y="4057696"/>
              <a:ext cx="2459118" cy="2456620"/>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3140" y="4445560"/>
              <a:ext cx="1651840" cy="1680893"/>
            </a:xfrm>
            <a:prstGeom prst="rect">
              <a:avLst/>
            </a:prstGeom>
          </p:spPr>
        </p:pic>
      </p:grpSp>
    </p:spTree>
    <p:custDataLst>
      <p:tags r:id="rId1"/>
    </p:custDataLst>
    <p:extLst>
      <p:ext uri="{BB962C8B-B14F-4D97-AF65-F5344CB8AC3E}">
        <p14:creationId xmlns:p14="http://schemas.microsoft.com/office/powerpoint/2010/main" val="65925406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Displaying the Table Structure</a:t>
            </a:r>
          </a:p>
        </p:txBody>
      </p:sp>
      <p:grpSp>
        <p:nvGrpSpPr>
          <p:cNvPr id="3" name="Group 2">
            <a:extLst>
              <a:ext uri="{FF2B5EF4-FFF2-40B4-BE49-F238E27FC236}">
                <a16:creationId xmlns:a16="http://schemas.microsoft.com/office/drawing/2014/main" xmlns="" id="{EB37AA39-84EA-4B63-B851-6DFA85E56EBE}"/>
              </a:ext>
            </a:extLst>
          </p:cNvPr>
          <p:cNvGrpSpPr/>
          <p:nvPr/>
        </p:nvGrpSpPr>
        <p:grpSpPr>
          <a:xfrm>
            <a:off x="4145097" y="3271292"/>
            <a:ext cx="9997806" cy="3176018"/>
            <a:chOff x="3455368" y="3336811"/>
            <a:chExt cx="9997806" cy="3176018"/>
          </a:xfrm>
        </p:grpSpPr>
        <p:sp>
          <p:nvSpPr>
            <p:cNvPr id="6" name="Content Placeholder 2"/>
            <p:cNvSpPr txBox="1">
              <a:spLocks/>
            </p:cNvSpPr>
            <p:nvPr/>
          </p:nvSpPr>
          <p:spPr bwMode="gray">
            <a:xfrm>
              <a:off x="3455368" y="3336811"/>
              <a:ext cx="9997806"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rgbClr val="000000"/>
                  </a:solidFill>
                  <a:latin typeface="Courier New" panose="02070309020205020404" pitchFamily="49" charset="0"/>
                  <a:cs typeface="Oracle Sans" panose="020B0503020204020204" pitchFamily="34" charset="0"/>
                </a:rPr>
                <a:t>DESCRIBE departments</a:t>
              </a:r>
            </a:p>
          </p:txBody>
        </p:sp>
        <p:sp>
          <p:nvSpPr>
            <p:cNvPr id="7" name="Content Placeholder 2"/>
            <p:cNvSpPr txBox="1">
              <a:spLocks/>
            </p:cNvSpPr>
            <p:nvPr/>
          </p:nvSpPr>
          <p:spPr bwMode="gray">
            <a:xfrm>
              <a:off x="3455368" y="4573033"/>
              <a:ext cx="9997806"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rgbClr val="000000"/>
                  </a:solidFill>
                  <a:latin typeface="Courier New" panose="02070309020205020404" pitchFamily="49" charset="0"/>
                  <a:cs typeface="Oracle Sans" panose="020B0503020204020204" pitchFamily="34" charset="0"/>
                </a:rPr>
                <a:t>Name                    Null     Type</a:t>
              </a:r>
            </a:p>
            <a:p>
              <a:pPr eaLnBrk="1" hangingPunct="1">
                <a:defRPr/>
              </a:pPr>
              <a:r>
                <a:rPr lang="en-US" altLang="en-US" b="1" dirty="0">
                  <a:solidFill>
                    <a:srgbClr val="000000"/>
                  </a:solidFill>
                  <a:latin typeface="Courier New" panose="02070309020205020404" pitchFamily="49" charset="0"/>
                  <a:cs typeface="Oracle Sans" panose="020B0503020204020204" pitchFamily="34" charset="0"/>
                </a:rPr>
                <a:t>----------------------- -------- ------------</a:t>
              </a:r>
            </a:p>
            <a:p>
              <a:pPr eaLnBrk="1" hangingPunct="1">
                <a:defRPr/>
              </a:pPr>
              <a:r>
                <a:rPr lang="en-US" altLang="en-US" b="1" dirty="0">
                  <a:solidFill>
                    <a:srgbClr val="000000"/>
                  </a:solidFill>
                  <a:latin typeface="Courier New" panose="02070309020205020404" pitchFamily="49" charset="0"/>
                  <a:cs typeface="Oracle Sans" panose="020B0503020204020204" pitchFamily="34" charset="0"/>
                </a:rPr>
                <a:t>DEPARTMENT_ID           NOT NULL NUMBER(4)</a:t>
              </a:r>
            </a:p>
            <a:p>
              <a:pPr eaLnBrk="1" hangingPunct="1">
                <a:defRPr/>
              </a:pPr>
              <a:r>
                <a:rPr lang="en-US" altLang="en-US" b="1" dirty="0">
                  <a:solidFill>
                    <a:srgbClr val="000000"/>
                  </a:solidFill>
                  <a:latin typeface="Courier New" panose="02070309020205020404" pitchFamily="49" charset="0"/>
                  <a:cs typeface="Oracle Sans" panose="020B0503020204020204" pitchFamily="34" charset="0"/>
                </a:rPr>
                <a:t>DEPARTMENT_NAME         NOT NULL VARCHAR2(30)</a:t>
              </a:r>
            </a:p>
            <a:p>
              <a:pPr eaLnBrk="1" hangingPunct="1">
                <a:defRPr/>
              </a:pPr>
              <a:r>
                <a:rPr lang="en-US" altLang="en-US" b="1" dirty="0">
                  <a:solidFill>
                    <a:srgbClr val="000000"/>
                  </a:solidFill>
                  <a:latin typeface="Courier New" panose="02070309020205020404" pitchFamily="49" charset="0"/>
                  <a:cs typeface="Oracle Sans" panose="020B0503020204020204" pitchFamily="34" charset="0"/>
                </a:rPr>
                <a:t>MANAGER_ID              	       NUMBER(6)</a:t>
              </a:r>
            </a:p>
            <a:p>
              <a:pPr eaLnBrk="1" hangingPunct="1">
                <a:defRPr/>
              </a:pPr>
              <a:r>
                <a:rPr lang="en-US" altLang="en-US" b="1" dirty="0">
                  <a:solidFill>
                    <a:srgbClr val="000000"/>
                  </a:solidFill>
                  <a:latin typeface="Courier New" panose="02070309020205020404" pitchFamily="49" charset="0"/>
                  <a:cs typeface="Oracle Sans" panose="020B0503020204020204" pitchFamily="34" charset="0"/>
                </a:rPr>
                <a:t>LOCATION_ID             	       NUMBER(4)</a:t>
              </a:r>
            </a:p>
          </p:txBody>
        </p:sp>
      </p:grpSp>
    </p:spTree>
    <p:custDataLst>
      <p:tags r:id="rId1"/>
    </p:custDataLst>
    <p:extLst>
      <p:ext uri="{BB962C8B-B14F-4D97-AF65-F5344CB8AC3E}">
        <p14:creationId xmlns:p14="http://schemas.microsoft.com/office/powerpoint/2010/main" val="10089095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981826" y="4611137"/>
            <a:ext cx="5293518" cy="4289408"/>
          </a:xfrm>
          <a:prstGeom prst="rect">
            <a:avLst/>
          </a:prstGeom>
        </p:spPr>
      </p:pic>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SQL*Plus Editing Commands</a:t>
            </a:r>
          </a:p>
        </p:txBody>
      </p:sp>
      <p:sp>
        <p:nvSpPr>
          <p:cNvPr id="24579" name="Rectangle 3"/>
          <p:cNvSpPr>
            <a:spLocks noGrp="1" noChangeArrowheads="1"/>
          </p:cNvSpPr>
          <p:nvPr>
            <p:ph idx="1"/>
          </p:nvPr>
        </p:nvSpPr>
        <p:spPr>
          <a:xfrm>
            <a:off x="933451" y="2272710"/>
            <a:ext cx="16421100" cy="383078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Courier New" panose="02070309020205020404" pitchFamily="49" charset="0"/>
                <a:cs typeface="Courier New" panose="02070309020205020404" pitchFamily="49" charset="0"/>
              </a:rPr>
              <a:t>A[PPEND] </a:t>
            </a:r>
            <a:r>
              <a:rPr lang="en-US" altLang="en-US" i="1" dirty="0">
                <a:latin typeface="Courier New" panose="02070309020205020404" pitchFamily="49" charset="0"/>
                <a:cs typeface="Courier New" panose="02070309020205020404" pitchFamily="49" charset="0"/>
              </a:rPr>
              <a:t>text			</a:t>
            </a:r>
          </a:p>
          <a:p>
            <a:pPr lvl="1"/>
            <a:r>
              <a:rPr lang="en-US" altLang="en-US" dirty="0">
                <a:latin typeface="Courier New" panose="02070309020205020404" pitchFamily="49" charset="0"/>
                <a:cs typeface="Courier New" panose="02070309020205020404" pitchFamily="49" charset="0"/>
              </a:rPr>
              <a:t>C[HANGE] </a:t>
            </a:r>
            <a:r>
              <a:rPr lang="en-US" altLang="en-US" i="1" dirty="0">
                <a:latin typeface="Courier New" panose="02070309020205020404" pitchFamily="49" charset="0"/>
                <a:cs typeface="Courier New" panose="02070309020205020404" pitchFamily="49" charset="0"/>
              </a:rPr>
              <a:t>/ old / new	</a:t>
            </a:r>
          </a:p>
          <a:p>
            <a:pPr lvl="1"/>
            <a:r>
              <a:rPr lang="en-US" altLang="en-US" dirty="0">
                <a:latin typeface="Courier New" panose="02070309020205020404" pitchFamily="49" charset="0"/>
                <a:cs typeface="Courier New" panose="02070309020205020404" pitchFamily="49" charset="0"/>
              </a:rPr>
              <a:t>C[HANGE] </a:t>
            </a:r>
            <a:r>
              <a:rPr lang="en-US" altLang="en-US" i="1" dirty="0">
                <a:latin typeface="Courier New" panose="02070309020205020404" pitchFamily="49" charset="0"/>
                <a:cs typeface="Courier New" panose="02070309020205020404" pitchFamily="49" charset="0"/>
              </a:rPr>
              <a:t>/ text /</a:t>
            </a:r>
          </a:p>
          <a:p>
            <a:pPr lvl="1"/>
            <a:r>
              <a:rPr lang="en-US" altLang="en-US" dirty="0">
                <a:latin typeface="Courier New" panose="02070309020205020404" pitchFamily="49" charset="0"/>
                <a:cs typeface="Courier New" panose="02070309020205020404" pitchFamily="49" charset="0"/>
              </a:rPr>
              <a:t>CL[EAR] BUFF[ER]		</a:t>
            </a:r>
          </a:p>
          <a:p>
            <a:pPr lvl="1"/>
            <a:r>
              <a:rPr lang="en-US" altLang="en-US" dirty="0">
                <a:latin typeface="Courier New" panose="02070309020205020404" pitchFamily="49" charset="0"/>
                <a:cs typeface="Courier New" panose="02070309020205020404" pitchFamily="49" charset="0"/>
              </a:rPr>
              <a:t>DEL						</a:t>
            </a:r>
          </a:p>
          <a:p>
            <a:pPr lvl="1"/>
            <a:r>
              <a:rPr lang="en-US" altLang="en-US" dirty="0">
                <a:latin typeface="Courier New" panose="02070309020205020404" pitchFamily="49" charset="0"/>
                <a:cs typeface="Courier New" panose="02070309020205020404" pitchFamily="49" charset="0"/>
              </a:rPr>
              <a:t>DEL </a:t>
            </a:r>
            <a:r>
              <a:rPr lang="en-US" altLang="en-US" i="1" dirty="0">
                <a:latin typeface="Courier New" panose="02070309020205020404" pitchFamily="49" charset="0"/>
                <a:cs typeface="Courier New" panose="02070309020205020404" pitchFamily="49" charset="0"/>
              </a:rPr>
              <a:t>n	</a:t>
            </a:r>
          </a:p>
          <a:p>
            <a:pPr lvl="1"/>
            <a:r>
              <a:rPr lang="en-US" altLang="en-US" dirty="0">
                <a:latin typeface="Courier New" panose="02070309020205020404" pitchFamily="49" charset="0"/>
                <a:cs typeface="Courier New" panose="02070309020205020404" pitchFamily="49" charset="0"/>
              </a:rPr>
              <a:t>DEL </a:t>
            </a:r>
            <a:r>
              <a:rPr lang="en-US" altLang="en-US" i="1" dirty="0">
                <a:latin typeface="Courier New" panose="02070309020205020404" pitchFamily="49" charset="0"/>
                <a:cs typeface="Courier New" panose="02070309020205020404" pitchFamily="49" charset="0"/>
              </a:rPr>
              <a:t>m n</a:t>
            </a:r>
          </a:p>
        </p:txBody>
      </p:sp>
      <p:grpSp>
        <p:nvGrpSpPr>
          <p:cNvPr id="4" name="Group 3">
            <a:extLst>
              <a:ext uri="{FF2B5EF4-FFF2-40B4-BE49-F238E27FC236}">
                <a16:creationId xmlns:a16="http://schemas.microsoft.com/office/drawing/2014/main" xmlns="" id="{DDC9CDF2-EBEA-4CA8-8E94-9A93D8D4854A}"/>
              </a:ext>
            </a:extLst>
          </p:cNvPr>
          <p:cNvGrpSpPr/>
          <p:nvPr/>
        </p:nvGrpSpPr>
        <p:grpSpPr>
          <a:xfrm>
            <a:off x="8495928" y="4611137"/>
            <a:ext cx="4136055" cy="4289408"/>
            <a:chOff x="8343899" y="4611137"/>
            <a:chExt cx="4136055" cy="4289408"/>
          </a:xfrm>
        </p:grpSpPr>
        <p:sp>
          <p:nvSpPr>
            <p:cNvPr id="11" name="Rectangle 10"/>
            <p:cNvSpPr/>
            <p:nvPr/>
          </p:nvSpPr>
          <p:spPr bwMode="auto">
            <a:xfrm flipH="1">
              <a:off x="8343899" y="4611137"/>
              <a:ext cx="4136055" cy="428940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2" name="Group 11"/>
            <p:cNvGrpSpPr/>
            <p:nvPr/>
          </p:nvGrpSpPr>
          <p:grpSpPr>
            <a:xfrm>
              <a:off x="8583126" y="5166633"/>
              <a:ext cx="3657600" cy="3178416"/>
              <a:chOff x="8913812" y="4170171"/>
              <a:chExt cx="1977076" cy="1718058"/>
            </a:xfrm>
          </p:grpSpPr>
          <p:grpSp>
            <p:nvGrpSpPr>
              <p:cNvPr id="13" name="Group 12"/>
              <p:cNvGrpSpPr/>
              <p:nvPr/>
            </p:nvGrpSpPr>
            <p:grpSpPr>
              <a:xfrm>
                <a:off x="9004224" y="4170171"/>
                <a:ext cx="1719804" cy="1718058"/>
                <a:chOff x="9924358" y="4170171"/>
                <a:chExt cx="1719804" cy="1718058"/>
              </a:xfrm>
            </p:grpSpPr>
            <p:sp>
              <p:nvSpPr>
                <p:cNvPr id="15" name="Oval 14"/>
                <p:cNvSpPr>
                  <a:spLocks noChangeAspect="1"/>
                </p:cNvSpPr>
                <p:nvPr/>
              </p:nvSpPr>
              <p:spPr bwMode="auto">
                <a:xfrm>
                  <a:off x="9924358" y="4170171"/>
                  <a:ext cx="1719804" cy="1718058"/>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6" name="Oval 15"/>
                <p:cNvSpPr>
                  <a:spLocks noChangeAspect="1"/>
                </p:cNvSpPr>
                <p:nvPr/>
              </p:nvSpPr>
              <p:spPr bwMode="auto">
                <a:xfrm>
                  <a:off x="10001835"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pic>
            <p:nvPicPr>
              <p:cNvPr id="14" name="Picture 13"/>
              <p:cNvPicPr>
                <a:picLocks noChangeAspect="1"/>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913812" y="4572000"/>
                <a:ext cx="1977076" cy="914398"/>
              </a:xfrm>
              <a:prstGeom prst="rect">
                <a:avLst/>
              </a:prstGeom>
            </p:spPr>
          </p:pic>
        </p:grpSp>
      </p:grpSp>
    </p:spTree>
    <p:custDataLst>
      <p:tags r:id="rId1"/>
    </p:custDataLst>
    <p:extLst>
      <p:ext uri="{BB962C8B-B14F-4D97-AF65-F5344CB8AC3E}">
        <p14:creationId xmlns:p14="http://schemas.microsoft.com/office/powerpoint/2010/main" val="183802473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57</TotalTime>
  <Words>1984</Words>
  <Application>Microsoft Office PowerPoint</Application>
  <PresentationFormat>Custom</PresentationFormat>
  <Paragraphs>265</Paragraphs>
  <Slides>18</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Courier New</vt:lpstr>
      <vt:lpstr>Georgia</vt:lpstr>
      <vt:lpstr>Oracle Sans</vt:lpstr>
      <vt:lpstr>Times New Roman</vt:lpstr>
      <vt:lpstr>OU Redwood PowerPoint Template</vt:lpstr>
      <vt:lpstr>Document</vt:lpstr>
      <vt:lpstr>Using SQL*Plus</vt:lpstr>
      <vt:lpstr>Objectives</vt:lpstr>
      <vt:lpstr>SQL and SQL*Plus Interaction</vt:lpstr>
      <vt:lpstr>SQL Statements Versus SQL*Plus Commands </vt:lpstr>
      <vt:lpstr>SQL*Plus: Overview  </vt:lpstr>
      <vt:lpstr>Logging In to SQL*Plus </vt:lpstr>
      <vt:lpstr>Displaying the Table Structure</vt:lpstr>
      <vt:lpstr>Displaying the Table Structure</vt:lpstr>
      <vt:lpstr>SQL*Plus Editing Commands</vt:lpstr>
      <vt:lpstr>SQL*Plus Editing Commands</vt:lpstr>
      <vt:lpstr>Using LIST, n, and APPEND</vt:lpstr>
      <vt:lpstr>Using the CHANGE Command</vt:lpstr>
      <vt:lpstr>SQL*Plus File Commands</vt:lpstr>
      <vt:lpstr>Using the SAVE and START Commands</vt:lpstr>
      <vt:lpstr>SERVEROUTPUT Command</vt:lpstr>
      <vt:lpstr>Using the SQL*Plus SPOOL Command</vt:lpstr>
      <vt:lpstr>Using the AUTOTRACE Command</vt:lpstr>
      <vt:lpstr>Summary</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Pavithran Adka</cp:lastModifiedBy>
  <cp:revision>36</cp:revision>
  <cp:lastPrinted>2002-03-28T23:57:22Z</cp:lastPrinted>
  <dcterms:created xsi:type="dcterms:W3CDTF">2020-05-20T05:15:20Z</dcterms:created>
  <dcterms:modified xsi:type="dcterms:W3CDTF">2020-06-21T09:32:24Z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