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2"/>
  </p:notesMasterIdLst>
  <p:handoutMasterIdLst>
    <p:handoutMasterId r:id="rId43"/>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Lst>
  <p:sldSz cx="18288000" cy="10287000"/>
  <p:notesSz cx="7772400" cy="100584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guide id="7"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4634"/>
    <a:srgbClr val="D1350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85" autoAdjust="0"/>
    <p:restoredTop sz="94434" autoAdjust="0"/>
  </p:normalViewPr>
  <p:slideViewPr>
    <p:cSldViewPr showGuides="1">
      <p:cViewPr varScale="1">
        <p:scale>
          <a:sx n="48" d="100"/>
          <a:sy n="48" d="100"/>
        </p:scale>
        <p:origin x="372" y="36"/>
      </p:cViewPr>
      <p:guideLst>
        <p:guide orient="horz" pos="3240"/>
        <p:guide pos="576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8" d="100"/>
          <a:sy n="48" d="100"/>
        </p:scale>
        <p:origin x="3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D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D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448" userDrawn="1">
          <p15:clr>
            <a:srgbClr val="F26B43"/>
          </p15:clr>
        </p15:guide>
        <p15:guide id="3" orient="horz" pos="3149" userDrawn="1">
          <p15:clr>
            <a:srgbClr val="F26B43"/>
          </p15:clr>
        </p15:guide>
        <p15:guide id="4" pos="272" userDrawn="1">
          <p15:clr>
            <a:srgbClr val="F26B43"/>
          </p15:clr>
        </p15:guide>
        <p15:guide id="5" pos="453" userDrawn="1">
          <p15:clr>
            <a:srgbClr val="F26B43"/>
          </p15:clr>
        </p15:guide>
        <p15:guide id="6" pos="5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xfrm>
            <a:off x="457200" y="457200"/>
            <a:ext cx="6858000" cy="3859213"/>
          </a:xfrm>
          <a:ln/>
        </p:spPr>
      </p:sp>
      <p:sp>
        <p:nvSpPr>
          <p:cNvPr id="7171" name="Notes Placeholder 4"/>
          <p:cNvSpPr>
            <a:spLocks noGrp="1"/>
          </p:cNvSpPr>
          <p:nvPr>
            <p:ph type="body" idx="1"/>
          </p:nvPr>
        </p:nvSpPr>
        <p:spPr>
          <a:noFill/>
          <a:ln/>
        </p:spPr>
        <p:txBody>
          <a:bodyPr/>
          <a:lstStyle/>
          <a:p>
            <a:endParaRPr lang="en-US" altLang="en-US" dirty="0"/>
          </a:p>
        </p:txBody>
      </p:sp>
    </p:spTree>
    <p:extLst>
      <p:ext uri="{BB962C8B-B14F-4D97-AF65-F5344CB8AC3E}">
        <p14:creationId xmlns:p14="http://schemas.microsoft.com/office/powerpoint/2010/main" val="1191689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ALTER TABLE</a:t>
            </a:r>
            <a:r>
              <a:rPr lang="en-US" altLang="en-US" dirty="0"/>
              <a:t> statement allows you to make changes to an existing table. </a:t>
            </a:r>
          </a:p>
          <a:p>
            <a:pPr lvl="1"/>
            <a:r>
              <a:rPr lang="en-US" altLang="en-US" dirty="0"/>
              <a:t>You can:</a:t>
            </a:r>
          </a:p>
          <a:p>
            <a:pPr lvl="2"/>
            <a:r>
              <a:rPr lang="en-US" altLang="en-US" dirty="0"/>
              <a:t>Add a column to a table</a:t>
            </a:r>
          </a:p>
          <a:p>
            <a:pPr lvl="2"/>
            <a:r>
              <a:rPr lang="en-US" altLang="en-US" dirty="0"/>
              <a:t>Add a constraint to a table</a:t>
            </a:r>
          </a:p>
          <a:p>
            <a:pPr lvl="2"/>
            <a:r>
              <a:rPr lang="en-US" altLang="en-US" dirty="0"/>
              <a:t>Modify an existing column definition</a:t>
            </a:r>
          </a:p>
          <a:p>
            <a:pPr lvl="2"/>
            <a:r>
              <a:rPr lang="en-US" altLang="en-US" dirty="0"/>
              <a:t>Drop a column from a table</a:t>
            </a:r>
          </a:p>
          <a:p>
            <a:pPr lvl="2"/>
            <a:r>
              <a:rPr lang="en-US" altLang="en-US" dirty="0"/>
              <a:t>Drop an existing constraint from a table</a:t>
            </a:r>
          </a:p>
          <a:p>
            <a:pPr lvl="2"/>
            <a:r>
              <a:rPr lang="en-US" altLang="en-US" dirty="0"/>
              <a:t>Increase the width of the </a:t>
            </a:r>
            <a:r>
              <a:rPr lang="en-US" altLang="en-US" dirty="0">
                <a:latin typeface="Courier New" pitchFamily="49" charset="0"/>
                <a:cs typeface="Courier New" pitchFamily="49" charset="0"/>
              </a:rPr>
              <a:t>VARCHAR</a:t>
            </a:r>
            <a:r>
              <a:rPr lang="en-US" altLang="en-US" dirty="0"/>
              <a:t> and </a:t>
            </a:r>
            <a:r>
              <a:rPr lang="en-US" altLang="en-US" dirty="0">
                <a:latin typeface="Courier New" pitchFamily="49" charset="0"/>
                <a:cs typeface="Courier New" pitchFamily="49" charset="0"/>
              </a:rPr>
              <a:t>CHAR</a:t>
            </a:r>
            <a:r>
              <a:rPr lang="en-US" altLang="en-US" dirty="0"/>
              <a:t> columns</a:t>
            </a:r>
          </a:p>
          <a:p>
            <a:pPr lvl="2"/>
            <a:r>
              <a:rPr lang="en-US" altLang="en-US" dirty="0"/>
              <a:t>Change a table to have read-only status</a:t>
            </a:r>
          </a:p>
          <a:p>
            <a:pPr lvl="1"/>
            <a:r>
              <a:rPr lang="en-US" altLang="en-US" dirty="0"/>
              <a:t>Example 1 in the slide adds a new column called </a:t>
            </a:r>
            <a:r>
              <a:rPr lang="en-US" altLang="en-US" dirty="0">
                <a:latin typeface="Courier New" pitchFamily="49" charset="0"/>
                <a:cs typeface="Courier New" pitchFamily="49" charset="0"/>
              </a:rPr>
              <a:t>location_id</a:t>
            </a:r>
            <a:r>
              <a:rPr lang="en-US" altLang="en-US" dirty="0"/>
              <a:t> to the </a:t>
            </a:r>
            <a:r>
              <a:rPr lang="en-US" altLang="en-US" dirty="0">
                <a:latin typeface="Courier New" pitchFamily="49" charset="0"/>
                <a:cs typeface="Courier New" pitchFamily="49" charset="0"/>
              </a:rPr>
              <a:t>teach_dept</a:t>
            </a:r>
            <a:r>
              <a:rPr lang="en-US" altLang="en-US" dirty="0"/>
              <a:t> table.</a:t>
            </a:r>
          </a:p>
          <a:p>
            <a:pPr lvl="1"/>
            <a:r>
              <a:rPr lang="en-US" altLang="en-US" dirty="0"/>
              <a:t>Example 2 updates the existing </a:t>
            </a:r>
            <a:r>
              <a:rPr lang="en-US" altLang="en-US" dirty="0">
                <a:latin typeface="Courier New" pitchFamily="49" charset="0"/>
                <a:cs typeface="Courier New" pitchFamily="49" charset="0"/>
              </a:rPr>
              <a:t>department_name</a:t>
            </a:r>
            <a:r>
              <a:rPr lang="en-US" altLang="en-US" dirty="0"/>
              <a:t> column from </a:t>
            </a:r>
            <a:r>
              <a:rPr lang="en-US" altLang="en-US" dirty="0">
                <a:latin typeface="Courier New" pitchFamily="49" charset="0"/>
                <a:cs typeface="Courier New" pitchFamily="49" charset="0"/>
              </a:rPr>
              <a:t>VARCHAR2(10)</a:t>
            </a:r>
            <a:r>
              <a:rPr lang="en-US" altLang="en-US" dirty="0"/>
              <a:t> to </a:t>
            </a:r>
            <a:r>
              <a:rPr lang="en-US" altLang="en-US" dirty="0">
                <a:latin typeface="Courier New" pitchFamily="49" charset="0"/>
                <a:cs typeface="Courier New" pitchFamily="49" charset="0"/>
              </a:rPr>
              <a:t>VARCHAR2(30)</a:t>
            </a:r>
            <a:r>
              <a:rPr lang="en-US" altLang="en-US" dirty="0"/>
              <a:t>, and adds a </a:t>
            </a:r>
            <a:r>
              <a:rPr lang="en-US" altLang="en-US" dirty="0">
                <a:latin typeface="Courier New" pitchFamily="49" charset="0"/>
                <a:cs typeface="Courier New" pitchFamily="49" charset="0"/>
              </a:rPr>
              <a:t>NOT NULL</a:t>
            </a:r>
            <a:r>
              <a:rPr lang="en-US" altLang="en-US" dirty="0"/>
              <a:t> constraint to it.</a:t>
            </a:r>
          </a:p>
          <a:p>
            <a:pPr lvl="2"/>
            <a:endParaRPr lang="en-US" altLang="en-US" dirty="0"/>
          </a:p>
        </p:txBody>
      </p:sp>
      <p:sp>
        <p:nvSpPr>
          <p:cNvPr id="25604"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320543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DROP</a:t>
            </a:r>
            <a:r>
              <a:rPr lang="en-US" altLang="en-US" dirty="0"/>
              <a:t> </a:t>
            </a:r>
            <a:r>
              <a:rPr lang="en-US" altLang="en-US" dirty="0">
                <a:latin typeface="Courier New" pitchFamily="49" charset="0"/>
                <a:cs typeface="Courier New" pitchFamily="49" charset="0"/>
              </a:rPr>
              <a:t>TABLE</a:t>
            </a:r>
            <a:r>
              <a:rPr lang="en-US" altLang="en-US" dirty="0"/>
              <a:t> statement allows you to remove a table and its contents from the database, and pushes it to the recycle bin. Dropping a table invalidates dependent objects and removes object privileges on the table.</a:t>
            </a:r>
          </a:p>
          <a:p>
            <a:pPr lvl="1"/>
            <a:r>
              <a:rPr lang="en-US" altLang="en-US" dirty="0"/>
              <a:t>Use the </a:t>
            </a:r>
            <a:r>
              <a:rPr lang="en-US" altLang="en-US" dirty="0">
                <a:latin typeface="Courier New" pitchFamily="49" charset="0"/>
                <a:cs typeface="Courier New" pitchFamily="49" charset="0"/>
              </a:rPr>
              <a:t>PURGE</a:t>
            </a:r>
            <a:r>
              <a:rPr lang="en-US" altLang="en-US" dirty="0"/>
              <a:t> clause along with the </a:t>
            </a:r>
            <a:r>
              <a:rPr lang="en-US" altLang="en-US" dirty="0">
                <a:latin typeface="Courier New" pitchFamily="49" charset="0"/>
                <a:cs typeface="Courier New" pitchFamily="49" charset="0"/>
              </a:rPr>
              <a:t>DROP</a:t>
            </a:r>
            <a:r>
              <a:rPr lang="en-US" altLang="en-US" dirty="0"/>
              <a:t> </a:t>
            </a:r>
            <a:r>
              <a:rPr lang="en-US" altLang="en-US" dirty="0">
                <a:latin typeface="Courier New" pitchFamily="49" charset="0"/>
                <a:cs typeface="Courier New" pitchFamily="49" charset="0"/>
              </a:rPr>
              <a:t>TABLE</a:t>
            </a:r>
            <a:r>
              <a:rPr lang="en-US" altLang="en-US" dirty="0"/>
              <a:t> statement to release back to the tablespace the space allocated for the table. You cannot roll back a </a:t>
            </a:r>
            <a:r>
              <a:rPr lang="en-US" altLang="en-US" dirty="0">
                <a:latin typeface="Courier New" pitchFamily="49" charset="0"/>
                <a:cs typeface="Courier New" pitchFamily="49" charset="0"/>
              </a:rPr>
              <a:t>DROP</a:t>
            </a:r>
            <a:r>
              <a:rPr lang="en-US" altLang="en-US" dirty="0"/>
              <a:t> </a:t>
            </a:r>
            <a:r>
              <a:rPr lang="en-US" altLang="en-US" dirty="0">
                <a:latin typeface="Courier New" pitchFamily="49" charset="0"/>
                <a:cs typeface="Courier New" pitchFamily="49" charset="0"/>
              </a:rPr>
              <a:t>TABLE</a:t>
            </a:r>
            <a:r>
              <a:rPr lang="en-US" altLang="en-US" dirty="0"/>
              <a:t> statement with the </a:t>
            </a:r>
            <a:r>
              <a:rPr lang="en-US" altLang="en-US" dirty="0">
                <a:latin typeface="Courier New" pitchFamily="49" charset="0"/>
                <a:cs typeface="Courier New" pitchFamily="49" charset="0"/>
              </a:rPr>
              <a:t>PURGE</a:t>
            </a:r>
            <a:r>
              <a:rPr lang="en-US" altLang="en-US" dirty="0"/>
              <a:t> clause, nor can you recover the table if you have dropped it with the </a:t>
            </a:r>
            <a:r>
              <a:rPr lang="en-US" altLang="en-US" dirty="0">
                <a:latin typeface="Courier New" pitchFamily="49" charset="0"/>
                <a:cs typeface="Courier New" pitchFamily="49" charset="0"/>
              </a:rPr>
              <a:t>PURGE</a:t>
            </a:r>
            <a:r>
              <a:rPr lang="en-US" altLang="en-US" dirty="0"/>
              <a:t> clause.</a:t>
            </a:r>
          </a:p>
          <a:p>
            <a:pPr lvl="1"/>
            <a:r>
              <a:rPr lang="en-US" altLang="en-US" dirty="0"/>
              <a:t>The </a:t>
            </a:r>
            <a:r>
              <a:rPr lang="en-US" altLang="en-US" dirty="0">
                <a:latin typeface="Courier New" pitchFamily="49" charset="0"/>
                <a:cs typeface="Courier New" pitchFamily="49" charset="0"/>
              </a:rPr>
              <a:t>CASCADE</a:t>
            </a:r>
            <a:r>
              <a:rPr lang="en-US" altLang="en-US" dirty="0"/>
              <a:t> </a:t>
            </a:r>
            <a:r>
              <a:rPr lang="en-US" altLang="en-US" dirty="0">
                <a:latin typeface="Courier New" pitchFamily="49" charset="0"/>
                <a:cs typeface="Courier New" pitchFamily="49" charset="0"/>
              </a:rPr>
              <a:t>CONSTRAINTS</a:t>
            </a:r>
            <a:r>
              <a:rPr lang="en-US" altLang="en-US" dirty="0"/>
              <a:t> clause allows you to drop the reference to the primary key and unique keys in the dropped table.</a:t>
            </a:r>
          </a:p>
        </p:txBody>
      </p:sp>
      <p:sp>
        <p:nvSpPr>
          <p:cNvPr id="2765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241408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otes Placeholder 2"/>
          <p:cNvSpPr>
            <a:spLocks noGrp="1"/>
          </p:cNvSpPr>
          <p:nvPr>
            <p:ph type="body" idx="1"/>
          </p:nvPr>
        </p:nvSpPr>
        <p:spPr>
          <a:noFill/>
          <a:ln/>
        </p:spPr>
        <p:txBody>
          <a:bodyPr/>
          <a:lstStyle/>
          <a:p>
            <a:pPr lvl="1"/>
            <a:r>
              <a:rPr lang="en-US" altLang="en-US" dirty="0"/>
              <a:t>You can use the </a:t>
            </a:r>
            <a:r>
              <a:rPr lang="en-US" altLang="en-US" dirty="0">
                <a:latin typeface="Courier New" pitchFamily="49" charset="0"/>
                <a:cs typeface="Courier New" pitchFamily="49" charset="0"/>
              </a:rPr>
              <a:t>GRANT</a:t>
            </a:r>
            <a:r>
              <a:rPr lang="en-US" altLang="en-US" dirty="0"/>
              <a:t> statement to:</a:t>
            </a:r>
          </a:p>
          <a:p>
            <a:pPr lvl="2"/>
            <a:r>
              <a:rPr lang="en-US" altLang="en-US" dirty="0"/>
              <a:t>Assign privileges to a specific user or role, or to all users, to perform actions on database objects</a:t>
            </a:r>
          </a:p>
          <a:p>
            <a:pPr lvl="2"/>
            <a:r>
              <a:rPr lang="en-US" altLang="en-US" dirty="0"/>
              <a:t>Grant a role to a user, to </a:t>
            </a:r>
            <a:r>
              <a:rPr lang="en-US" altLang="en-US" dirty="0">
                <a:latin typeface="Courier New" pitchFamily="49" charset="0"/>
                <a:cs typeface="Courier New" pitchFamily="49" charset="0"/>
              </a:rPr>
              <a:t>PUBLIC</a:t>
            </a:r>
            <a:r>
              <a:rPr lang="en-US" altLang="en-US" dirty="0"/>
              <a:t>, or to another role</a:t>
            </a:r>
          </a:p>
          <a:p>
            <a:pPr lvl="1"/>
            <a:r>
              <a:rPr lang="en-US" altLang="en-US" dirty="0"/>
              <a:t>Before you issue a </a:t>
            </a:r>
            <a:r>
              <a:rPr lang="en-US" altLang="en-US" dirty="0">
                <a:latin typeface="Courier New" pitchFamily="49" charset="0"/>
                <a:cs typeface="Courier New" pitchFamily="49" charset="0"/>
              </a:rPr>
              <a:t>GRANT</a:t>
            </a:r>
            <a:r>
              <a:rPr lang="en-US" altLang="en-US" dirty="0"/>
              <a:t> statement, check that the </a:t>
            </a:r>
            <a:r>
              <a:rPr lang="en-US" altLang="en-US" dirty="0">
                <a:latin typeface="Courier New" pitchFamily="49" charset="0"/>
                <a:cs typeface="Courier New" pitchFamily="49" charset="0"/>
              </a:rPr>
              <a:t>derby.database.sql</a:t>
            </a:r>
            <a:r>
              <a:rPr lang="en-US" altLang="en-US" dirty="0"/>
              <a:t> authorization property is set to </a:t>
            </a:r>
            <a:r>
              <a:rPr lang="en-US" altLang="en-US" dirty="0">
                <a:latin typeface="Courier New" pitchFamily="49" charset="0"/>
                <a:cs typeface="Courier New" pitchFamily="49" charset="0"/>
              </a:rPr>
              <a:t>True</a:t>
            </a:r>
            <a:r>
              <a:rPr lang="en-US" altLang="en-US" dirty="0"/>
              <a:t>. This property enables SQL Authorization mode. You can grant privileges on an object if you are the owner of the database.</a:t>
            </a:r>
          </a:p>
          <a:p>
            <a:pPr lvl="1"/>
            <a:r>
              <a:rPr lang="en-US" altLang="en-US" dirty="0"/>
              <a:t>You can grant privileges to all users by using the </a:t>
            </a:r>
            <a:r>
              <a:rPr lang="en-US" altLang="en-US" dirty="0">
                <a:latin typeface="Courier New" pitchFamily="49" charset="0"/>
                <a:cs typeface="Courier New" pitchFamily="49" charset="0"/>
              </a:rPr>
              <a:t>PUBLIC</a:t>
            </a:r>
            <a:r>
              <a:rPr lang="en-US" altLang="en-US" dirty="0"/>
              <a:t> keyword. When </a:t>
            </a:r>
            <a:r>
              <a:rPr lang="en-US" altLang="en-US" dirty="0">
                <a:latin typeface="Courier New" pitchFamily="49" charset="0"/>
                <a:cs typeface="Courier New" pitchFamily="49" charset="0"/>
              </a:rPr>
              <a:t>PUBLIC</a:t>
            </a:r>
            <a:r>
              <a:rPr lang="en-US" altLang="en-US" dirty="0"/>
              <a:t> is specified, the privileges or roles affect all current and future users.</a:t>
            </a:r>
          </a:p>
        </p:txBody>
      </p:sp>
      <p:sp>
        <p:nvSpPr>
          <p:cNvPr id="29700"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3722913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2"/>
          <p:cNvSpPr>
            <a:spLocks noGrp="1"/>
          </p:cNvSpPr>
          <p:nvPr>
            <p:ph type="body" idx="1"/>
          </p:nvPr>
        </p:nvSpPr>
        <p:spPr>
          <a:noFill/>
          <a:ln/>
        </p:spPr>
        <p:txBody>
          <a:bodyPr/>
          <a:lstStyle/>
          <a:p>
            <a:pPr lvl="1"/>
            <a:r>
              <a:rPr lang="en-US" altLang="en-US" dirty="0"/>
              <a:t>Oracle Database provides a variety of privilege types to grant privileges to a user or role:</a:t>
            </a:r>
          </a:p>
          <a:p>
            <a:pPr lvl="2"/>
            <a:r>
              <a:rPr lang="en-US" altLang="en-US" dirty="0"/>
              <a:t>Use the ALL PRIVILEGES privilege type to grant all privileges to the user or role for the specified table.</a:t>
            </a:r>
          </a:p>
          <a:p>
            <a:pPr lvl="2"/>
            <a:r>
              <a:rPr lang="en-US" altLang="en-US" dirty="0"/>
              <a:t>Use the DELETE privilege type to grant permission to delete rows from the specified table.</a:t>
            </a:r>
          </a:p>
          <a:p>
            <a:pPr lvl="2"/>
            <a:r>
              <a:rPr lang="en-US" altLang="en-US" dirty="0"/>
              <a:t>Use the INSERT privilege type to grant permission to insert rows into the specified table.</a:t>
            </a:r>
          </a:p>
          <a:p>
            <a:pPr lvl="2"/>
            <a:r>
              <a:rPr lang="en-US" altLang="en-US" dirty="0"/>
              <a:t>Use the REFERENCES privilege type to grant permission to create a foreign key reference to the specified table. </a:t>
            </a:r>
          </a:p>
          <a:p>
            <a:pPr lvl="2"/>
            <a:r>
              <a:rPr lang="en-US" altLang="en-US" dirty="0"/>
              <a:t>Use the SELECT privilege type to grant permission to perform SELECT statements on a table or view. </a:t>
            </a:r>
          </a:p>
          <a:p>
            <a:pPr lvl="2"/>
            <a:r>
              <a:rPr lang="en-US" altLang="en-US" dirty="0"/>
              <a:t>Use the UPDATE privilege type to grant permission to use the UPDATE statement on the specified table.</a:t>
            </a:r>
          </a:p>
        </p:txBody>
      </p:sp>
      <p:sp>
        <p:nvSpPr>
          <p:cNvPr id="3174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113950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REVOKE</a:t>
            </a:r>
            <a:r>
              <a:rPr lang="en-US" altLang="en-US" dirty="0"/>
              <a:t> statement removes privileges from a specific user (or users) or role to perform actions on database objects. It performs the following operations:</a:t>
            </a:r>
          </a:p>
          <a:p>
            <a:pPr lvl="2"/>
            <a:r>
              <a:rPr lang="en-US" altLang="en-US" dirty="0"/>
              <a:t>Revokes a role from a user, from </a:t>
            </a:r>
            <a:r>
              <a:rPr lang="en-US" altLang="en-US" dirty="0">
                <a:latin typeface="Courier New" pitchFamily="49" charset="0"/>
                <a:cs typeface="Courier New" pitchFamily="49" charset="0"/>
              </a:rPr>
              <a:t>PUBLIC</a:t>
            </a:r>
            <a:r>
              <a:rPr lang="en-US" altLang="en-US" dirty="0"/>
              <a:t>, or from another role</a:t>
            </a:r>
          </a:p>
          <a:p>
            <a:pPr lvl="2"/>
            <a:r>
              <a:rPr lang="en-US" altLang="en-US" dirty="0"/>
              <a:t>Revokes privileges for an object if you are the owner of the object or the database owner</a:t>
            </a:r>
          </a:p>
          <a:p>
            <a:pPr lvl="1"/>
            <a:r>
              <a:rPr lang="en-US" altLang="en-US" b="1" dirty="0"/>
              <a:t>Note:</a:t>
            </a:r>
            <a:r>
              <a:rPr lang="en-US" altLang="en-US" dirty="0"/>
              <a:t> To revoke a role or system privilege, you must have been granted the privilege with the </a:t>
            </a:r>
            <a:r>
              <a:rPr lang="en-US" altLang="en-US" dirty="0">
                <a:latin typeface="Courier New" pitchFamily="49" charset="0"/>
                <a:cs typeface="Courier New" pitchFamily="49" charset="0"/>
              </a:rPr>
              <a:t>ADMIN OPTION</a:t>
            </a:r>
            <a:r>
              <a:rPr lang="en-US" altLang="en-US" dirty="0"/>
              <a:t>.</a:t>
            </a:r>
          </a:p>
        </p:txBody>
      </p:sp>
      <p:sp>
        <p:nvSpPr>
          <p:cNvPr id="33796"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66683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TRUNCATE TABLE</a:t>
            </a:r>
            <a:r>
              <a:rPr lang="en-US" altLang="en-US" dirty="0"/>
              <a:t> statement deletes all the rows from a specific table. Removing rows with the </a:t>
            </a:r>
            <a:r>
              <a:rPr lang="en-US" altLang="en-US" dirty="0">
                <a:latin typeface="Courier New" pitchFamily="49" charset="0"/>
                <a:cs typeface="Courier New" pitchFamily="49" charset="0"/>
              </a:rPr>
              <a:t>TRUNCATE TABLE</a:t>
            </a:r>
            <a:r>
              <a:rPr lang="en-US" altLang="en-US" dirty="0"/>
              <a:t> statement can be more efficient than dropping and re-creating a table. Dropping and re-creating a table: </a:t>
            </a:r>
          </a:p>
          <a:p>
            <a:pPr lvl="2"/>
            <a:r>
              <a:rPr lang="en-US" altLang="en-US" dirty="0"/>
              <a:t>Invalidates the dependent objects of the table</a:t>
            </a:r>
          </a:p>
          <a:p>
            <a:pPr lvl="2"/>
            <a:r>
              <a:rPr lang="en-US" altLang="en-US" dirty="0"/>
              <a:t>Requires you to re-grant object privileges </a:t>
            </a:r>
          </a:p>
          <a:p>
            <a:pPr lvl="2"/>
            <a:r>
              <a:rPr lang="en-US" altLang="en-US" dirty="0"/>
              <a:t>Requires you to re-create indexes, integrity constraints, and triggers.</a:t>
            </a:r>
          </a:p>
          <a:p>
            <a:pPr lvl="2"/>
            <a:r>
              <a:rPr lang="en-US" altLang="en-US" dirty="0"/>
              <a:t>Re-specify its storage parameters</a:t>
            </a:r>
          </a:p>
          <a:p>
            <a:pPr lvl="1"/>
            <a:r>
              <a:rPr lang="en-US" altLang="en-US" dirty="0"/>
              <a:t>The </a:t>
            </a:r>
            <a:r>
              <a:rPr lang="en-US" altLang="en-US" dirty="0">
                <a:latin typeface="Courier New" pitchFamily="49" charset="0"/>
                <a:cs typeface="Courier New" pitchFamily="49" charset="0"/>
              </a:rPr>
              <a:t>TRUNCATE TABLE</a:t>
            </a:r>
            <a:r>
              <a:rPr lang="en-US" altLang="en-US" dirty="0"/>
              <a:t> statement spares you from these efforts.</a:t>
            </a:r>
          </a:p>
          <a:p>
            <a:pPr lvl="1"/>
            <a:r>
              <a:rPr lang="en-US" altLang="en-US" b="1" dirty="0"/>
              <a:t>Note:</a:t>
            </a:r>
            <a:r>
              <a:rPr lang="en-US" altLang="en-US" dirty="0"/>
              <a:t> You cannot roll back a </a:t>
            </a:r>
            <a:r>
              <a:rPr lang="en-US" altLang="en-US" dirty="0">
                <a:latin typeface="Courier New" pitchFamily="49" charset="0"/>
                <a:cs typeface="Courier New" pitchFamily="49" charset="0"/>
              </a:rPr>
              <a:t>TRUNCATE TABLE</a:t>
            </a:r>
            <a:r>
              <a:rPr lang="en-US" altLang="en-US" dirty="0"/>
              <a:t> statement.</a:t>
            </a:r>
          </a:p>
        </p:txBody>
      </p:sp>
      <p:sp>
        <p:nvSpPr>
          <p:cNvPr id="3584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423297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2"/>
          <p:cNvSpPr>
            <a:spLocks noGrp="1"/>
          </p:cNvSpPr>
          <p:nvPr>
            <p:ph type="body" idx="1"/>
          </p:nvPr>
        </p:nvSpPr>
        <p:spPr>
          <a:noFill/>
          <a:ln/>
        </p:spPr>
        <p:txBody>
          <a:bodyPr/>
          <a:lstStyle/>
          <a:p>
            <a:pPr lvl="1"/>
            <a:r>
              <a:rPr lang="en-US" altLang="en-US" dirty="0"/>
              <a:t>Data Manipulation Language (DML) statements enable you to query or change the contents of an existing schema object. These statements are most frequently used to:</a:t>
            </a:r>
          </a:p>
          <a:p>
            <a:pPr lvl="2"/>
            <a:r>
              <a:rPr lang="en-US" altLang="en-US" dirty="0"/>
              <a:t>Add new rows of data to a table or view by specifying a list of column values or using a subquery to select and manipulate existing data</a:t>
            </a:r>
          </a:p>
          <a:p>
            <a:pPr lvl="2"/>
            <a:r>
              <a:rPr lang="en-US" altLang="en-US" dirty="0"/>
              <a:t>Change column values in the existing rows of a table or view</a:t>
            </a:r>
          </a:p>
          <a:p>
            <a:pPr lvl="2"/>
            <a:r>
              <a:rPr lang="en-US" altLang="en-US" dirty="0"/>
              <a:t>Remove rows from tables or views</a:t>
            </a:r>
          </a:p>
          <a:p>
            <a:pPr lvl="1"/>
            <a:r>
              <a:rPr lang="en-US" altLang="en-US" dirty="0"/>
              <a:t>A collection of DML statements that forms a logical unit of work is called a transaction. Unlike DDL statements, DML statements do not implicitly commit the current transaction.</a:t>
            </a:r>
          </a:p>
        </p:txBody>
      </p:sp>
      <p:sp>
        <p:nvSpPr>
          <p:cNvPr id="3789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119768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INSERT</a:t>
            </a:r>
            <a:r>
              <a:rPr lang="en-US" altLang="en-US" dirty="0"/>
              <a:t> statement adds rows to a table. Make sure to insert a new row containing values for each column and to list the values in the default order of the columns in the table. Optionally, you can also list the columns in the </a:t>
            </a:r>
            <a:r>
              <a:rPr lang="en-US" altLang="en-US" dirty="0">
                <a:latin typeface="Courier New" pitchFamily="49" charset="0"/>
                <a:cs typeface="Courier New" pitchFamily="49" charset="0"/>
              </a:rPr>
              <a:t>INSERT</a:t>
            </a:r>
            <a:r>
              <a:rPr lang="en-US" altLang="en-US" dirty="0"/>
              <a:t> statement.</a:t>
            </a:r>
          </a:p>
          <a:p>
            <a:pPr lvl="1"/>
            <a:r>
              <a:rPr lang="en-US" altLang="en-US" dirty="0"/>
              <a:t>Example:</a:t>
            </a:r>
          </a:p>
          <a:p>
            <a:pPr lvl="3">
              <a:buFont typeface="Times New Roman" pitchFamily="18" charset="0"/>
              <a:buNone/>
            </a:pPr>
            <a:r>
              <a:rPr lang="en-US" altLang="en-US" dirty="0"/>
              <a:t>	</a:t>
            </a:r>
            <a:r>
              <a:rPr lang="en-US" altLang="en-US" dirty="0">
                <a:latin typeface="Courier New" pitchFamily="49" charset="0"/>
                <a:cs typeface="Courier New" pitchFamily="49" charset="0"/>
              </a:rPr>
              <a:t>INSERT INTO job_history (employee_id, start_date,  end_date, job_id) </a:t>
            </a:r>
          </a:p>
          <a:p>
            <a:pPr lvl="3">
              <a:buFont typeface="Times New Roman" pitchFamily="18" charset="0"/>
              <a:buNone/>
            </a:pPr>
            <a:r>
              <a:rPr lang="en-US" altLang="en-US" dirty="0">
                <a:latin typeface="Courier New" pitchFamily="49" charset="0"/>
                <a:cs typeface="Courier New" pitchFamily="49" charset="0"/>
              </a:rPr>
              <a:t>	VALUES (120,'25-JUL-06','12-FEB_08','AC_ACCOUNT');</a:t>
            </a:r>
          </a:p>
          <a:p>
            <a:pPr lvl="4"/>
            <a:endParaRPr lang="en-US" altLang="en-US" dirty="0"/>
          </a:p>
          <a:p>
            <a:pPr lvl="1"/>
            <a:r>
              <a:rPr lang="en-US" altLang="en-US" dirty="0"/>
              <a:t>The syntax discussed in the slide allows you to insert a single row at a time. The </a:t>
            </a:r>
            <a:r>
              <a:rPr lang="en-US" altLang="en-US" dirty="0">
                <a:latin typeface="Courier New" pitchFamily="49" charset="0"/>
                <a:cs typeface="Courier New" pitchFamily="49" charset="0"/>
              </a:rPr>
              <a:t>VALUES</a:t>
            </a:r>
            <a:r>
              <a:rPr lang="en-US" altLang="en-US" dirty="0"/>
              <a:t> keyword assigns the values of expressions to the corresponding columns in the column list. </a:t>
            </a:r>
          </a:p>
        </p:txBody>
      </p:sp>
      <p:sp>
        <p:nvSpPr>
          <p:cNvPr id="39940" name="Slide Image Placeholder 15"/>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80945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3"/>
          </p:nvPr>
        </p:nvSpPr>
        <p:spPr>
          <a:noFill/>
          <a:ln/>
        </p:spPr>
        <p:txBody>
          <a:bodyPr/>
          <a:lstStyle/>
          <a:p>
            <a:pPr lvl="1"/>
            <a:r>
              <a:rPr lang="en-US" altLang="en-US" dirty="0"/>
              <a:t>The </a:t>
            </a:r>
            <a:r>
              <a:rPr lang="en-US" altLang="en-US" dirty="0">
                <a:latin typeface="Courier New" pitchFamily="49" charset="0"/>
                <a:cs typeface="Courier New" pitchFamily="49" charset="0"/>
              </a:rPr>
              <a:t>UPDATE</a:t>
            </a:r>
            <a:r>
              <a:rPr lang="en-US" altLang="en-US" dirty="0"/>
              <a:t> statement modifies the existing values in a table. Confirm the update operation by querying the table to display the updated rows. You can modify a specific row or rows by specifying the </a:t>
            </a:r>
            <a:r>
              <a:rPr lang="en-US" altLang="en-US" dirty="0">
                <a:latin typeface="Courier New" pitchFamily="49" charset="0"/>
                <a:cs typeface="Courier New" pitchFamily="49" charset="0"/>
              </a:rPr>
              <a:t>WHERE</a:t>
            </a:r>
            <a:r>
              <a:rPr lang="en-US" altLang="en-US" dirty="0"/>
              <a:t> clause.</a:t>
            </a:r>
          </a:p>
          <a:p>
            <a:pPr lvl="1"/>
            <a:r>
              <a:rPr lang="en-US" altLang="en-US" dirty="0"/>
              <a:t>Example:</a:t>
            </a:r>
          </a:p>
          <a:p>
            <a:pPr lvl="4"/>
            <a:r>
              <a:rPr lang="en-US" altLang="en-US" dirty="0"/>
              <a:t>		UPDATE employees</a:t>
            </a:r>
          </a:p>
          <a:p>
            <a:pPr lvl="4"/>
            <a:r>
              <a:rPr lang="en-US" altLang="en-US" dirty="0"/>
              <a:t>		SET    salary = 17500</a:t>
            </a:r>
          </a:p>
          <a:p>
            <a:pPr lvl="4"/>
            <a:r>
              <a:rPr lang="en-US" altLang="en-US" dirty="0"/>
              <a:t>		WHERE  employee_id = 102;</a:t>
            </a:r>
          </a:p>
          <a:p>
            <a:pPr lvl="1"/>
            <a:r>
              <a:rPr lang="en-US" altLang="en-US" dirty="0"/>
              <a:t>In general, use the primary key column in the </a:t>
            </a:r>
            <a:r>
              <a:rPr lang="en-US" altLang="en-US" dirty="0">
                <a:latin typeface="Courier New" pitchFamily="49" charset="0"/>
                <a:cs typeface="Courier New" pitchFamily="49" charset="0"/>
              </a:rPr>
              <a:t>WHERE</a:t>
            </a:r>
            <a:r>
              <a:rPr lang="en-US" altLang="en-US" dirty="0"/>
              <a:t> clause to identify the row to update. For example, to update a specific row in the </a:t>
            </a:r>
            <a:r>
              <a:rPr lang="en-US" altLang="en-US" dirty="0">
                <a:latin typeface="Courier New" pitchFamily="49" charset="0"/>
                <a:cs typeface="Courier New" pitchFamily="49" charset="0"/>
              </a:rPr>
              <a:t>employees</a:t>
            </a:r>
            <a:r>
              <a:rPr lang="en-US" altLang="en-US" dirty="0"/>
              <a:t> table, use </a:t>
            </a:r>
            <a:r>
              <a:rPr lang="en-US" altLang="en-US" dirty="0">
                <a:latin typeface="Courier New" pitchFamily="49" charset="0"/>
                <a:cs typeface="Courier New" pitchFamily="49" charset="0"/>
              </a:rPr>
              <a:t>employee_id</a:t>
            </a:r>
            <a:r>
              <a:rPr lang="en-US" altLang="en-US" dirty="0"/>
              <a:t> to identify the row instead of </a:t>
            </a:r>
            <a:r>
              <a:rPr lang="en-US" altLang="en-US" dirty="0">
                <a:latin typeface="Courier New" pitchFamily="49" charset="0"/>
                <a:cs typeface="Courier New" pitchFamily="49" charset="0"/>
              </a:rPr>
              <a:t>employee_name</a:t>
            </a:r>
            <a:r>
              <a:rPr lang="en-US" altLang="en-US" dirty="0"/>
              <a:t>, because more than one employee may have the same name.</a:t>
            </a:r>
          </a:p>
          <a:p>
            <a:pPr lvl="1"/>
            <a:r>
              <a:rPr lang="en-US" altLang="en-US" b="1" dirty="0"/>
              <a:t>Note:</a:t>
            </a:r>
            <a:r>
              <a:rPr lang="en-US" altLang="en-US" dirty="0"/>
              <a:t> Typically, the </a:t>
            </a:r>
            <a:r>
              <a:rPr lang="en-US" altLang="en-US" dirty="0">
                <a:latin typeface="Courier New" pitchFamily="49" charset="0"/>
                <a:cs typeface="Courier New" pitchFamily="49" charset="0"/>
              </a:rPr>
              <a:t>condition</a:t>
            </a:r>
            <a:r>
              <a:rPr lang="en-US" altLang="en-US" dirty="0"/>
              <a:t> keyword is composed of column names, expressions, constants, subqueries, and comparison operators.</a:t>
            </a:r>
          </a:p>
        </p:txBody>
      </p:sp>
      <p:sp>
        <p:nvSpPr>
          <p:cNvPr id="4198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320138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3"/>
          </p:nvPr>
        </p:nvSpPr>
        <p:spPr>
          <a:noFill/>
          <a:ln/>
        </p:spPr>
        <p:txBody>
          <a:bodyPr/>
          <a:lstStyle/>
          <a:p>
            <a:pPr lvl="1"/>
            <a:r>
              <a:rPr lang="en-US" altLang="en-US" dirty="0"/>
              <a:t>The </a:t>
            </a:r>
            <a:r>
              <a:rPr lang="en-US" altLang="en-US" dirty="0">
                <a:latin typeface="Courier New" pitchFamily="49" charset="0"/>
                <a:cs typeface="Courier New" pitchFamily="49" charset="0"/>
              </a:rPr>
              <a:t>DELETE</a:t>
            </a:r>
            <a:r>
              <a:rPr lang="en-US" altLang="en-US" dirty="0"/>
              <a:t> statement removes existing rows from a table. You must use the </a:t>
            </a:r>
            <a:r>
              <a:rPr lang="en-US" altLang="en-US" dirty="0">
                <a:latin typeface="Courier New" pitchFamily="49" charset="0"/>
                <a:cs typeface="Courier New" pitchFamily="49" charset="0"/>
              </a:rPr>
              <a:t>WHERE</a:t>
            </a:r>
            <a:r>
              <a:rPr lang="en-US" altLang="en-US" dirty="0"/>
              <a:t> clause to delete a specific row or rows from a table based on the condition. The </a:t>
            </a:r>
            <a:r>
              <a:rPr lang="en-US" altLang="en-US" dirty="0">
                <a:latin typeface="Courier New" pitchFamily="49" charset="0"/>
                <a:cs typeface="Courier New" pitchFamily="49" charset="0"/>
              </a:rPr>
              <a:t>condition</a:t>
            </a:r>
            <a:r>
              <a:rPr lang="en-US" altLang="en-US" dirty="0"/>
              <a:t> identifies the rows to be deleted. It may contain column names, expressions, constants, subqueries, and comparison operators.</a:t>
            </a:r>
          </a:p>
          <a:p>
            <a:pPr lvl="1"/>
            <a:r>
              <a:rPr lang="en-US" altLang="en-US" dirty="0"/>
              <a:t>The first example in the slide deletes the finance department from the </a:t>
            </a:r>
            <a:r>
              <a:rPr lang="en-US" altLang="en-US" dirty="0">
                <a:latin typeface="Courier New" pitchFamily="49" charset="0"/>
                <a:cs typeface="Courier New" pitchFamily="49" charset="0"/>
              </a:rPr>
              <a:t>departments</a:t>
            </a:r>
            <a:r>
              <a:rPr lang="en-US" altLang="en-US" dirty="0"/>
              <a:t> table. You can confirm the delete operation by using the </a:t>
            </a:r>
            <a:r>
              <a:rPr lang="en-US" altLang="en-US" dirty="0">
                <a:latin typeface="Courier New" pitchFamily="49" charset="0"/>
                <a:cs typeface="Courier New" pitchFamily="49" charset="0"/>
              </a:rPr>
              <a:t>SELECT</a:t>
            </a:r>
            <a:r>
              <a:rPr lang="en-US" altLang="en-US" dirty="0"/>
              <a:t> statement to query the table. </a:t>
            </a:r>
          </a:p>
          <a:p>
            <a:pPr lvl="4"/>
            <a:r>
              <a:rPr lang="en-US" altLang="en-US" dirty="0"/>
              <a:t>		SELECT  *</a:t>
            </a:r>
          </a:p>
          <a:p>
            <a:pPr lvl="4"/>
            <a:r>
              <a:rPr lang="en-US" altLang="en-US" dirty="0"/>
              <a:t>		FROM    departments</a:t>
            </a:r>
          </a:p>
          <a:p>
            <a:pPr lvl="4"/>
            <a:r>
              <a:rPr lang="en-US" altLang="en-US" dirty="0"/>
              <a:t>		WHERE   department_name = 'Finance';</a:t>
            </a:r>
          </a:p>
          <a:p>
            <a:pPr lvl="1"/>
            <a:r>
              <a:rPr lang="en-US" altLang="en-US" dirty="0"/>
              <a:t>If you omit the </a:t>
            </a:r>
            <a:r>
              <a:rPr lang="en-US" altLang="en-US" dirty="0">
                <a:latin typeface="Courier New" pitchFamily="49" charset="0"/>
                <a:cs typeface="Courier New" pitchFamily="49" charset="0"/>
              </a:rPr>
              <a:t>WHERE</a:t>
            </a:r>
            <a:r>
              <a:rPr lang="en-US" altLang="en-US" dirty="0"/>
              <a:t> clause, all rows in the table are deleted. Example:</a:t>
            </a:r>
          </a:p>
          <a:p>
            <a:pPr lvl="4"/>
            <a:r>
              <a:rPr lang="en-US" altLang="en-US" dirty="0"/>
              <a:t>		DELETE FROM  copy_emp;</a:t>
            </a:r>
          </a:p>
          <a:p>
            <a:pPr lvl="1"/>
            <a:r>
              <a:rPr lang="en-US" altLang="en-US" dirty="0"/>
              <a:t>The preceding example deletes all the rows from the </a:t>
            </a:r>
            <a:r>
              <a:rPr lang="en-US" altLang="en-US" dirty="0">
                <a:latin typeface="Courier New" pitchFamily="49" charset="0"/>
                <a:cs typeface="Courier New" pitchFamily="49" charset="0"/>
              </a:rPr>
              <a:t>copy_emp</a:t>
            </a:r>
            <a:r>
              <a:rPr lang="en-US" altLang="en-US" dirty="0"/>
              <a:t> table.</a:t>
            </a:r>
          </a:p>
        </p:txBody>
      </p:sp>
      <p:sp>
        <p:nvSpPr>
          <p:cNvPr id="4403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136268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a:r>
              <a:rPr lang="en-US" altLang="en-US" dirty="0"/>
              <a:t>This lesson explains how to obtain data from one or more tables using the </a:t>
            </a:r>
            <a:r>
              <a:rPr lang="en-US" altLang="en-US" dirty="0">
                <a:latin typeface="Courier New" pitchFamily="49" charset="0"/>
                <a:cs typeface="Courier New" pitchFamily="49" charset="0"/>
              </a:rPr>
              <a:t>SELECT</a:t>
            </a:r>
            <a:r>
              <a:rPr lang="en-US" altLang="en-US" dirty="0"/>
              <a:t> statement, how to use DDL statements to alter the structure of data objects, how to manipulate data in existing schema objects by using DML statements, how to manage the changes made by DML statements, and how to use joins to display data from multiple tables using SQL:1999 join syntax.</a:t>
            </a:r>
          </a:p>
          <a:p>
            <a:pPr marL="225425" marR="0" lvl="1" indent="0" algn="l" defTabSz="914361" rtl="0" eaLnBrk="0" fontAlgn="base" latinLnBrk="0" hangingPunct="0">
              <a:lnSpc>
                <a:spcPct val="110000"/>
              </a:lnSpc>
              <a:spcBef>
                <a:spcPts val="800"/>
              </a:spcBef>
              <a:spcAft>
                <a:spcPct val="0"/>
              </a:spcAft>
              <a:buClrTx/>
              <a:buSzPct val="100000"/>
              <a:buFont typeface="Times New Roman" pitchFamily="18" charset="0"/>
              <a:buNone/>
              <a:tabLst/>
              <a:defRPr/>
            </a:pPr>
            <a:r>
              <a:rPr lang="en-US" altLang="en-US" b="1" dirty="0"/>
              <a:t>Note:</a:t>
            </a:r>
            <a:r>
              <a:rPr lang="en-US" altLang="en-US" dirty="0"/>
              <a:t> Before the Oracle 9</a:t>
            </a:r>
            <a:r>
              <a:rPr lang="en-US" altLang="en-US" i="1" dirty="0"/>
              <a:t>i</a:t>
            </a:r>
            <a:r>
              <a:rPr lang="en-US" altLang="en-US" dirty="0"/>
              <a:t> release, the join syntax was proprietary. The SQL:1999</a:t>
            </a:r>
            <a:r>
              <a:rPr lang="en-US" altLang="en-US" dirty="0">
                <a:cs typeface="Times New Roman" pitchFamily="18" charset="0"/>
              </a:rPr>
              <a:t>–</a:t>
            </a:r>
            <a:r>
              <a:rPr lang="en-US" altLang="en-US" dirty="0"/>
              <a:t>compliant join syntax does not offer any performance benefits over the Oracle-proprietary join syntax. Oracle Database 19c complies with ANSI/ISO SQL:2016 standards.</a:t>
            </a:r>
          </a:p>
        </p:txBody>
      </p:sp>
      <p:sp>
        <p:nvSpPr>
          <p:cNvPr id="922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1938926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noFill/>
          <a:ln/>
        </p:spPr>
        <p:txBody>
          <a:bodyPr/>
          <a:lstStyle/>
          <a:p>
            <a:pPr lvl="1"/>
            <a:r>
              <a:rPr lang="en-US" altLang="en-US" dirty="0"/>
              <a:t>A transaction is a sequence of SQL statements that Oracle Database treats as a single unit. Transaction control statements are used in a database to manage the changes made by DML statements and to group these statements into transactions.</a:t>
            </a:r>
          </a:p>
          <a:p>
            <a:pPr lvl="1"/>
            <a:r>
              <a:rPr lang="en-US" altLang="en-US" dirty="0"/>
              <a:t>Each transaction is assigned a unique </a:t>
            </a:r>
            <a:r>
              <a:rPr lang="en-US" altLang="en-US" dirty="0">
                <a:latin typeface="Courier New" pitchFamily="49" charset="0"/>
                <a:cs typeface="Courier New" pitchFamily="49" charset="0"/>
              </a:rPr>
              <a:t>transaction_id</a:t>
            </a:r>
            <a:r>
              <a:rPr lang="en-US" altLang="en-US" dirty="0"/>
              <a:t> and it groups SQL statements so that they are either all committed, which means they are applied to the database, or all rolled back, which means they are undone from the database.</a:t>
            </a:r>
          </a:p>
        </p:txBody>
      </p:sp>
      <p:sp>
        <p:nvSpPr>
          <p:cNvPr id="4608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2819770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COMMIT</a:t>
            </a:r>
            <a:r>
              <a:rPr lang="en-US" altLang="en-US" dirty="0"/>
              <a:t> statement ends the current transaction by making all the pending data changes permanent. It releases all row and table locks, and erases any savepoints that you may have marked since the last commit or rollback. The changes made using the </a:t>
            </a:r>
            <a:r>
              <a:rPr lang="en-US" altLang="en-US" dirty="0">
                <a:latin typeface="Courier New" pitchFamily="49" charset="0"/>
                <a:cs typeface="Courier New" pitchFamily="49" charset="0"/>
              </a:rPr>
              <a:t>COMMIT</a:t>
            </a:r>
            <a:r>
              <a:rPr lang="en-US" altLang="en-US" dirty="0"/>
              <a:t> statement are visible to all users.</a:t>
            </a:r>
          </a:p>
          <a:p>
            <a:pPr lvl="1"/>
            <a:r>
              <a:rPr lang="en-US" altLang="en-US" dirty="0"/>
              <a:t>Oracle recommends that you explicitly end every transaction in your application programs with a </a:t>
            </a:r>
            <a:r>
              <a:rPr lang="en-US" altLang="en-US" dirty="0">
                <a:latin typeface="Courier New" pitchFamily="49" charset="0"/>
                <a:cs typeface="Courier New" pitchFamily="49" charset="0"/>
              </a:rPr>
              <a:t>COMMIT</a:t>
            </a:r>
            <a:r>
              <a:rPr lang="en-US" altLang="en-US" dirty="0"/>
              <a:t> or </a:t>
            </a:r>
            <a:r>
              <a:rPr lang="en-US" altLang="en-US" dirty="0">
                <a:latin typeface="Courier New" pitchFamily="49" charset="0"/>
                <a:cs typeface="Courier New" pitchFamily="49" charset="0"/>
              </a:rPr>
              <a:t>ROLLBACK</a:t>
            </a:r>
            <a:r>
              <a:rPr lang="en-US" altLang="en-US" dirty="0"/>
              <a:t> statement, including the last transaction, before disconnecting from Oracle Database. If you do not explicitly commit the transaction and the program terminates abnormally, the last uncommitted transaction is automatically rolled back.</a:t>
            </a:r>
          </a:p>
          <a:p>
            <a:pPr lvl="1"/>
            <a:r>
              <a:rPr lang="en-US" altLang="en-US" b="1" dirty="0"/>
              <a:t>Note:</a:t>
            </a:r>
            <a:r>
              <a:rPr lang="en-US" altLang="en-US" dirty="0"/>
              <a:t> Oracle Database issues an implicit </a:t>
            </a:r>
            <a:r>
              <a:rPr lang="en-US" altLang="en-US" dirty="0">
                <a:latin typeface="Courier New" pitchFamily="49" charset="0"/>
                <a:cs typeface="Courier New" pitchFamily="49" charset="0"/>
              </a:rPr>
              <a:t>COMMIT</a:t>
            </a:r>
            <a:r>
              <a:rPr lang="en-US" altLang="en-US" dirty="0"/>
              <a:t> before and after any data definition language (DDL) statement. </a:t>
            </a:r>
          </a:p>
        </p:txBody>
      </p:sp>
      <p:sp>
        <p:nvSpPr>
          <p:cNvPr id="48132"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4035173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Notes Placeholder 9"/>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ROLLBACK</a:t>
            </a:r>
            <a:r>
              <a:rPr lang="en-US" altLang="en-US" dirty="0"/>
              <a:t> statement undoes work done in the current transaction. To roll back the current transaction, no privileges are necessary. </a:t>
            </a:r>
          </a:p>
          <a:p>
            <a:pPr lvl="1"/>
            <a:r>
              <a:rPr lang="en-US" altLang="en-US" dirty="0"/>
              <a:t>Using </a:t>
            </a:r>
            <a:r>
              <a:rPr lang="en-US" altLang="en-US" dirty="0">
                <a:latin typeface="Courier New" pitchFamily="49" charset="0"/>
                <a:cs typeface="Courier New" pitchFamily="49" charset="0"/>
              </a:rPr>
              <a:t>ROLLBACK</a:t>
            </a:r>
            <a:r>
              <a:rPr lang="en-US" altLang="en-US" dirty="0"/>
              <a:t> with the </a:t>
            </a:r>
            <a:r>
              <a:rPr lang="en-US" altLang="en-US" dirty="0">
                <a:latin typeface="Courier New" pitchFamily="49" charset="0"/>
                <a:cs typeface="Courier New" pitchFamily="49" charset="0"/>
              </a:rPr>
              <a:t>TO SAVEPOINT</a:t>
            </a:r>
            <a:r>
              <a:rPr lang="en-US" altLang="en-US" dirty="0"/>
              <a:t> clause performs the following operations:</a:t>
            </a:r>
          </a:p>
          <a:p>
            <a:pPr lvl="2"/>
            <a:r>
              <a:rPr lang="en-US" altLang="en-US" dirty="0"/>
              <a:t>Rolls back only the portion of the transaction after the savepoint</a:t>
            </a:r>
          </a:p>
          <a:p>
            <a:pPr lvl="2"/>
            <a:r>
              <a:rPr lang="en-US" altLang="en-US" dirty="0"/>
              <a:t>Erases all savepoints created after that savepoint. The named savepoint is retained, so you can roll back to the same savepoint multiple times.</a:t>
            </a:r>
          </a:p>
          <a:p>
            <a:pPr lvl="1"/>
            <a:r>
              <a:rPr lang="en-US" altLang="en-US" dirty="0"/>
              <a:t>Using </a:t>
            </a:r>
            <a:r>
              <a:rPr lang="en-US" altLang="en-US" dirty="0">
                <a:latin typeface="Courier New" pitchFamily="49" charset="0"/>
                <a:cs typeface="Courier New" pitchFamily="49" charset="0"/>
              </a:rPr>
              <a:t>ROLLBACK</a:t>
            </a:r>
            <a:r>
              <a:rPr lang="en-US" altLang="en-US" dirty="0"/>
              <a:t> without the </a:t>
            </a:r>
            <a:r>
              <a:rPr lang="en-US" altLang="en-US" dirty="0">
                <a:latin typeface="Courier New" pitchFamily="49" charset="0"/>
                <a:cs typeface="Courier New" pitchFamily="49" charset="0"/>
              </a:rPr>
              <a:t>TO SAVEPOINT</a:t>
            </a:r>
            <a:r>
              <a:rPr lang="en-US" altLang="en-US" dirty="0"/>
              <a:t> clause performs the following operations:</a:t>
            </a:r>
          </a:p>
          <a:p>
            <a:pPr lvl="2"/>
            <a:r>
              <a:rPr lang="en-US" altLang="en-US" dirty="0"/>
              <a:t>Ends the transaction</a:t>
            </a:r>
          </a:p>
          <a:p>
            <a:pPr lvl="2"/>
            <a:r>
              <a:rPr lang="en-US" altLang="en-US" dirty="0"/>
              <a:t>Undoes all the changes in the current transaction</a:t>
            </a:r>
          </a:p>
          <a:p>
            <a:pPr lvl="2"/>
            <a:r>
              <a:rPr lang="en-US" altLang="en-US" dirty="0"/>
              <a:t>Erases all savepoints in the transaction</a:t>
            </a:r>
          </a:p>
        </p:txBody>
      </p:sp>
      <p:sp>
        <p:nvSpPr>
          <p:cNvPr id="50180" name="Slide Image Placeholder 13"/>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618012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SAVEPOINT</a:t>
            </a:r>
            <a:r>
              <a:rPr lang="en-US" altLang="en-US" dirty="0"/>
              <a:t> statement identifies a point in a transaction to which you can later roll back. You must specify a distinct name for each savepoint. If you create a second savepoint with the same identifier as an earlier savepoint, the earlier savepoint is erased. </a:t>
            </a:r>
          </a:p>
          <a:p>
            <a:pPr lvl="1"/>
            <a:r>
              <a:rPr lang="en-US" altLang="en-US" dirty="0"/>
              <a:t>After a savepoint has been created, you can either continue processing, commit your work, roll back the entire transaction, or roll back to the savepoint.</a:t>
            </a:r>
          </a:p>
          <a:p>
            <a:pPr lvl="1"/>
            <a:r>
              <a:rPr lang="en-US" altLang="en-US" dirty="0"/>
              <a:t>A simple rollback or commit erases all savepoints. When you roll back to a savepoint, any savepoints marked after that savepoint are erased. The savepoint to which you have rolled back is retained.</a:t>
            </a:r>
          </a:p>
          <a:p>
            <a:pPr lvl="1"/>
            <a:r>
              <a:rPr lang="en-US" altLang="en-US" dirty="0"/>
              <a:t>When savepoint names are reused within a transaction, the Oracle Database moves (overrides) the savepoint from its old position to the current point in the transaction.</a:t>
            </a:r>
          </a:p>
        </p:txBody>
      </p:sp>
      <p:sp>
        <p:nvSpPr>
          <p:cNvPr id="5222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2147411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noFill/>
          <a:ln/>
        </p:spPr>
        <p:txBody>
          <a:bodyPr/>
          <a:lstStyle/>
          <a:p>
            <a:pPr lvl="1" eaLnBrk="1" hangingPunct="1">
              <a:spcBef>
                <a:spcPts val="110"/>
              </a:spcBef>
            </a:pPr>
            <a:r>
              <a:rPr lang="en-US" altLang="en-US" dirty="0">
                <a:solidFill>
                  <a:schemeClr val="tx1"/>
                </a:solidFill>
              </a:rPr>
              <a:t>When data from more than one table in the database is required, a </a:t>
            </a:r>
            <a:r>
              <a:rPr lang="en-US" altLang="en-US" i="1" dirty="0">
                <a:solidFill>
                  <a:schemeClr val="tx1"/>
                </a:solidFill>
              </a:rPr>
              <a:t>join</a:t>
            </a:r>
            <a:r>
              <a:rPr lang="en-US" altLang="en-US" dirty="0">
                <a:solidFill>
                  <a:schemeClr val="tx1"/>
                </a:solidFill>
              </a:rPr>
              <a:t> condition is used. Rows in one table can be joined to rows in another table according to common values that exist in the corresponding columns (usually primary and foreign key columns). </a:t>
            </a:r>
          </a:p>
          <a:p>
            <a:pPr lvl="1" eaLnBrk="1" hangingPunct="1">
              <a:spcBef>
                <a:spcPts val="110"/>
              </a:spcBef>
            </a:pPr>
            <a:r>
              <a:rPr lang="en-US" altLang="en-US" dirty="0">
                <a:solidFill>
                  <a:schemeClr val="tx1"/>
                </a:solidFill>
              </a:rPr>
              <a:t>To display data from two or more related tables, write a simple join condition in the </a:t>
            </a:r>
            <a:r>
              <a:rPr lang="en-US" altLang="en-US" dirty="0">
                <a:solidFill>
                  <a:schemeClr val="tx1"/>
                </a:solidFill>
                <a:latin typeface="Courier New" pitchFamily="49" charset="0"/>
              </a:rPr>
              <a:t>WHERE</a:t>
            </a:r>
            <a:r>
              <a:rPr lang="en-US" altLang="en-US" dirty="0">
                <a:solidFill>
                  <a:schemeClr val="tx1"/>
                </a:solidFill>
              </a:rPr>
              <a:t> clause. </a:t>
            </a:r>
          </a:p>
          <a:p>
            <a:pPr lvl="1" eaLnBrk="1" hangingPunct="1">
              <a:spcBef>
                <a:spcPts val="110"/>
              </a:spcBef>
            </a:pPr>
            <a:r>
              <a:rPr lang="en-US" altLang="en-US" dirty="0">
                <a:solidFill>
                  <a:schemeClr val="tx1"/>
                </a:solidFill>
              </a:rPr>
              <a:t>In the syntax:</a:t>
            </a:r>
          </a:p>
          <a:p>
            <a:pPr lvl="1" eaLnBrk="1" hangingPunct="1">
              <a:spcBef>
                <a:spcPts val="110"/>
              </a:spcBef>
            </a:pPr>
            <a:r>
              <a:rPr lang="en-US" altLang="en-US" i="1" dirty="0">
                <a:solidFill>
                  <a:schemeClr val="tx1"/>
                </a:solidFill>
                <a:latin typeface="Courier New" pitchFamily="49" charset="0"/>
              </a:rPr>
              <a:t>table1.column</a:t>
            </a:r>
            <a:r>
              <a:rPr lang="en-US" altLang="en-US" i="1" dirty="0">
                <a:solidFill>
                  <a:schemeClr val="tx1"/>
                </a:solidFill>
              </a:rPr>
              <a:t>		</a:t>
            </a:r>
            <a:r>
              <a:rPr lang="en-US" altLang="en-US" dirty="0">
                <a:solidFill>
                  <a:schemeClr val="tx1"/>
                </a:solidFill>
              </a:rPr>
              <a:t>Denotes the table and column from which data is retrieved</a:t>
            </a:r>
          </a:p>
          <a:p>
            <a:pPr lvl="1" eaLnBrk="1" hangingPunct="1">
              <a:spcBef>
                <a:spcPts val="110"/>
              </a:spcBef>
            </a:pPr>
            <a:r>
              <a:rPr lang="en-US" altLang="en-US" i="1" dirty="0">
                <a:solidFill>
                  <a:schemeClr val="tx1"/>
                </a:solidFill>
                <a:latin typeface="Courier New" pitchFamily="49" charset="0"/>
              </a:rPr>
              <a:t>table1.column1</a:t>
            </a:r>
            <a:r>
              <a:rPr lang="en-US" altLang="en-US" dirty="0">
                <a:solidFill>
                  <a:schemeClr val="tx1"/>
                </a:solidFill>
                <a:latin typeface="Courier New" pitchFamily="49" charset="0"/>
              </a:rPr>
              <a:t> =</a:t>
            </a:r>
            <a:r>
              <a:rPr lang="en-US" altLang="en-US" dirty="0">
                <a:solidFill>
                  <a:schemeClr val="tx1"/>
                </a:solidFill>
              </a:rPr>
              <a:t>	Is the condition that joins (or relates) the tables together</a:t>
            </a:r>
            <a:br>
              <a:rPr lang="en-US" altLang="en-US" dirty="0">
                <a:solidFill>
                  <a:schemeClr val="tx1"/>
                </a:solidFill>
              </a:rPr>
            </a:br>
            <a:r>
              <a:rPr lang="en-US" altLang="en-US" i="1" dirty="0">
                <a:solidFill>
                  <a:schemeClr val="tx1"/>
                </a:solidFill>
                <a:latin typeface="Courier New" pitchFamily="49" charset="0"/>
              </a:rPr>
              <a:t>table2.column2</a:t>
            </a:r>
            <a:endParaRPr lang="en-US" altLang="en-US" i="1" dirty="0">
              <a:solidFill>
                <a:schemeClr val="tx1"/>
              </a:solidFill>
            </a:endParaRPr>
          </a:p>
          <a:p>
            <a:pPr lvl="1" eaLnBrk="1" hangingPunct="1">
              <a:lnSpc>
                <a:spcPct val="95000"/>
              </a:lnSpc>
              <a:spcBef>
                <a:spcPts val="110"/>
              </a:spcBef>
            </a:pPr>
            <a:r>
              <a:rPr lang="en-US" altLang="en-US" b="1" dirty="0">
                <a:solidFill>
                  <a:schemeClr val="tx1"/>
                </a:solidFill>
              </a:rPr>
              <a:t>Guidelines</a:t>
            </a:r>
          </a:p>
          <a:p>
            <a:pPr lvl="2" eaLnBrk="1" hangingPunct="1">
              <a:lnSpc>
                <a:spcPct val="95000"/>
              </a:lnSpc>
              <a:spcBef>
                <a:spcPts val="110"/>
              </a:spcBef>
            </a:pPr>
            <a:r>
              <a:rPr lang="en-US" altLang="en-US" dirty="0">
                <a:solidFill>
                  <a:schemeClr val="tx1"/>
                </a:solidFill>
              </a:rPr>
              <a:t>When writing a </a:t>
            </a:r>
            <a:r>
              <a:rPr lang="en-US" altLang="en-US" dirty="0">
                <a:solidFill>
                  <a:schemeClr val="tx1"/>
                </a:solidFill>
                <a:latin typeface="Courier New" pitchFamily="49" charset="0"/>
              </a:rPr>
              <a:t>SELECT</a:t>
            </a:r>
            <a:r>
              <a:rPr lang="en-US" altLang="en-US" dirty="0">
                <a:solidFill>
                  <a:schemeClr val="tx1"/>
                </a:solidFill>
              </a:rPr>
              <a:t> statement that joins tables, precede the column name with the table name for clarity and to enhance database access.</a:t>
            </a:r>
          </a:p>
          <a:p>
            <a:pPr lvl="2" eaLnBrk="1" hangingPunct="1">
              <a:lnSpc>
                <a:spcPct val="95000"/>
              </a:lnSpc>
              <a:spcBef>
                <a:spcPts val="110"/>
              </a:spcBef>
            </a:pPr>
            <a:r>
              <a:rPr lang="en-US" altLang="en-US" dirty="0">
                <a:solidFill>
                  <a:schemeClr val="tx1"/>
                </a:solidFill>
              </a:rPr>
              <a:t>If the same column name appears in more than one table, the column name must be prefixed with the table name.</a:t>
            </a:r>
          </a:p>
          <a:p>
            <a:pPr lvl="2" eaLnBrk="1" hangingPunct="1">
              <a:lnSpc>
                <a:spcPct val="95000"/>
              </a:lnSpc>
              <a:spcBef>
                <a:spcPts val="110"/>
              </a:spcBef>
            </a:pPr>
            <a:r>
              <a:rPr lang="en-US" altLang="en-US" dirty="0">
                <a:solidFill>
                  <a:schemeClr val="tx1"/>
                </a:solidFill>
              </a:rPr>
              <a:t>To join </a:t>
            </a:r>
            <a:r>
              <a:rPr lang="en-US" altLang="en-US" i="1" dirty="0">
                <a:solidFill>
                  <a:schemeClr val="tx1"/>
                </a:solidFill>
                <a:latin typeface="Courier New" pitchFamily="49" charset="0"/>
              </a:rPr>
              <a:t>n</a:t>
            </a:r>
            <a:r>
              <a:rPr lang="en-US" altLang="en-US" dirty="0">
                <a:solidFill>
                  <a:schemeClr val="tx1"/>
                </a:solidFill>
              </a:rPr>
              <a:t> tables together, you need a minimum of </a:t>
            </a:r>
            <a:r>
              <a:rPr lang="en-US" altLang="en-US" dirty="0">
                <a:solidFill>
                  <a:schemeClr val="tx1"/>
                </a:solidFill>
                <a:latin typeface="Courier New" pitchFamily="49" charset="0"/>
              </a:rPr>
              <a:t>n-1</a:t>
            </a:r>
            <a:r>
              <a:rPr lang="en-US" altLang="en-US" dirty="0">
                <a:solidFill>
                  <a:schemeClr val="tx1"/>
                </a:solidFill>
              </a:rPr>
              <a:t> join conditions. For example, to join four tables, a minimum of three joins is required. This rule may not apply if your table has a concatenated primary key, in which case more than one column is required to uniquely identify each row.</a:t>
            </a:r>
          </a:p>
        </p:txBody>
      </p:sp>
      <p:sp>
        <p:nvSpPr>
          <p:cNvPr id="5427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682463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noFill/>
          <a:ln/>
        </p:spPr>
        <p:txBody>
          <a:bodyPr/>
          <a:lstStyle/>
          <a:p>
            <a:pPr lvl="1" eaLnBrk="1" hangingPunct="1"/>
            <a:r>
              <a:rPr lang="en-US" altLang="en-US" dirty="0"/>
              <a:t>To join tables, you can use Oracle’s join syntax. </a:t>
            </a:r>
          </a:p>
          <a:p>
            <a:pPr lvl="1" eaLnBrk="1" hangingPunct="1"/>
            <a:r>
              <a:rPr lang="en-US" altLang="en-US" b="1" dirty="0"/>
              <a:t>Note:</a:t>
            </a:r>
            <a:r>
              <a:rPr lang="en-US" altLang="en-US" dirty="0"/>
              <a:t> Before the Oracle 9</a:t>
            </a:r>
            <a:r>
              <a:rPr lang="en-US" altLang="en-US" i="1" dirty="0"/>
              <a:t>i </a:t>
            </a:r>
            <a:r>
              <a:rPr lang="en-US" altLang="en-US" dirty="0"/>
              <a:t>release, the join syntax was proprietary. The SQL:1999</a:t>
            </a:r>
            <a:r>
              <a:rPr lang="en-US" altLang="en-US" dirty="0">
                <a:cs typeface="Times New Roman" pitchFamily="18" charset="0"/>
              </a:rPr>
              <a:t>–</a:t>
            </a:r>
            <a:r>
              <a:rPr lang="en-US" altLang="en-US" dirty="0"/>
              <a:t>compliant join syntax does not offer any performance benefits over the Oracle-proprietary join syntax. Oracle Database 19c complies with ANSI/ISO SQL:2016 standards.</a:t>
            </a:r>
          </a:p>
        </p:txBody>
      </p:sp>
      <p:sp>
        <p:nvSpPr>
          <p:cNvPr id="5632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2678457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p:txBody>
          <a:bodyPr>
            <a:noAutofit/>
          </a:bodyPr>
          <a:lstStyle/>
          <a:p>
            <a:pPr lvl="1"/>
            <a:r>
              <a:rPr lang="en-US" altLang="en-US" dirty="0"/>
              <a:t>When joining two or more tables, you need to qualify the names of the columns with the table name to avoid ambiguity. Without the table prefixes, the </a:t>
            </a:r>
            <a:r>
              <a:rPr lang="en-US" altLang="en-US" dirty="0">
                <a:latin typeface="Courier New" pitchFamily="49" charset="0"/>
                <a:cs typeface="Courier New" pitchFamily="49" charset="0"/>
              </a:rPr>
              <a:t>DEPARTMENT_ID</a:t>
            </a:r>
            <a:r>
              <a:rPr lang="en-US" altLang="en-US" dirty="0"/>
              <a:t> column in the </a:t>
            </a:r>
            <a:r>
              <a:rPr lang="en-US" altLang="en-US" dirty="0">
                <a:latin typeface="Courier New" pitchFamily="49" charset="0"/>
                <a:cs typeface="Courier New" pitchFamily="49" charset="0"/>
              </a:rPr>
              <a:t>SELECT</a:t>
            </a:r>
            <a:r>
              <a:rPr lang="en-US" altLang="en-US" dirty="0"/>
              <a:t> list could be from either the </a:t>
            </a:r>
            <a:r>
              <a:rPr lang="en-US" altLang="en-US" dirty="0">
                <a:latin typeface="Courier New" pitchFamily="49" charset="0"/>
                <a:cs typeface="Courier New" pitchFamily="49" charset="0"/>
              </a:rPr>
              <a:t>DEPARTMENTS</a:t>
            </a:r>
            <a:r>
              <a:rPr lang="en-US" altLang="en-US" dirty="0"/>
              <a:t> table or the </a:t>
            </a:r>
            <a:r>
              <a:rPr lang="en-US" altLang="en-US" dirty="0">
                <a:latin typeface="Courier New" pitchFamily="49" charset="0"/>
                <a:cs typeface="Courier New" pitchFamily="49" charset="0"/>
              </a:rPr>
              <a:t>EMPLOYEES</a:t>
            </a:r>
            <a:r>
              <a:rPr lang="en-US" altLang="en-US" dirty="0"/>
              <a:t> table. Therefore, it is necessary to add the table prefix to execute your query. If there are no common column names between the two tables, there is no need to qualify the columns. However, using a table prefix improves performance, because you tell the Oracle server exactly where to find the columns.</a:t>
            </a:r>
          </a:p>
          <a:p>
            <a:pPr lvl="1"/>
            <a:r>
              <a:rPr lang="en-US" altLang="en-US" dirty="0"/>
              <a:t>Qualifying column names with table names can be very time consuming, particularly if table names are lengthy. Therefore, you can use </a:t>
            </a:r>
            <a:r>
              <a:rPr lang="en-US" altLang="en-US" i="1" dirty="0"/>
              <a:t>table</a:t>
            </a:r>
            <a:r>
              <a:rPr lang="en-US" altLang="en-US" dirty="0"/>
              <a:t> </a:t>
            </a:r>
            <a:r>
              <a:rPr lang="en-US" altLang="en-US" i="1" dirty="0"/>
              <a:t>aliases</a:t>
            </a:r>
            <a:r>
              <a:rPr lang="en-US" altLang="en-US" dirty="0"/>
              <a:t>, instead of table names. Just as a column alias gives a column another name, a table alias gives a table another name. Table aliases help to keep SQL code smaller, thereby using less memory.</a:t>
            </a:r>
          </a:p>
          <a:p>
            <a:pPr lvl="1"/>
            <a:r>
              <a:rPr lang="en-US" altLang="en-US" dirty="0"/>
              <a:t>The table name is specified in full, followed by a space, and then the table alias. For example, the </a:t>
            </a:r>
            <a:r>
              <a:rPr lang="en-US" altLang="en-US" dirty="0">
                <a:latin typeface="Courier New" pitchFamily="49" charset="0"/>
                <a:cs typeface="Courier New" pitchFamily="49" charset="0"/>
              </a:rPr>
              <a:t>EMPLOYEES</a:t>
            </a:r>
            <a:r>
              <a:rPr lang="en-US" altLang="en-US" dirty="0"/>
              <a:t> table can be given an alias of e, and the </a:t>
            </a:r>
            <a:r>
              <a:rPr lang="en-US" altLang="en-US" dirty="0">
                <a:latin typeface="Courier New" pitchFamily="49" charset="0"/>
                <a:cs typeface="Courier New" pitchFamily="49" charset="0"/>
              </a:rPr>
              <a:t>DEPARTMENTS</a:t>
            </a:r>
            <a:r>
              <a:rPr lang="en-US" altLang="en-US" dirty="0"/>
              <a:t> table an alias of </a:t>
            </a:r>
            <a:r>
              <a:rPr lang="en-US" altLang="en-US" dirty="0">
                <a:latin typeface="Courier New" pitchFamily="49" charset="0"/>
                <a:cs typeface="Courier New" pitchFamily="49" charset="0"/>
              </a:rPr>
              <a:t>d</a:t>
            </a:r>
            <a:r>
              <a:rPr lang="en-US" altLang="en-US" dirty="0"/>
              <a:t>.</a:t>
            </a:r>
          </a:p>
          <a:p>
            <a:pPr lvl="1" eaLnBrk="1" hangingPunct="1">
              <a:spcBef>
                <a:spcPts val="219"/>
              </a:spcBef>
            </a:pPr>
            <a:r>
              <a:rPr lang="en-US" altLang="en-US" b="1" dirty="0"/>
              <a:t>Guidelines</a:t>
            </a:r>
          </a:p>
          <a:p>
            <a:pPr lvl="2" eaLnBrk="1" hangingPunct="1">
              <a:spcBef>
                <a:spcPts val="219"/>
              </a:spcBef>
            </a:pPr>
            <a:r>
              <a:rPr lang="en-US" altLang="en-US" dirty="0"/>
              <a:t>Table aliases can be up to 30 characters in length, but shorter aliases are better than longer ones.</a:t>
            </a:r>
          </a:p>
          <a:p>
            <a:pPr lvl="2" eaLnBrk="1" hangingPunct="1"/>
            <a:r>
              <a:rPr lang="en-US" altLang="en-US" dirty="0"/>
              <a:t>If a table alias is used for a particular table name in the </a:t>
            </a:r>
            <a:r>
              <a:rPr lang="en-US" altLang="en-US" dirty="0">
                <a:latin typeface="Courier New" pitchFamily="49" charset="0"/>
              </a:rPr>
              <a:t>FROM</a:t>
            </a:r>
            <a:r>
              <a:rPr lang="en-US" altLang="en-US" dirty="0"/>
              <a:t> clause, that table alias must be substituted for the table name throughout the </a:t>
            </a:r>
            <a:r>
              <a:rPr lang="en-US" altLang="en-US" dirty="0">
                <a:latin typeface="Courier New" pitchFamily="49" charset="0"/>
              </a:rPr>
              <a:t>SELECT</a:t>
            </a:r>
            <a:r>
              <a:rPr lang="en-US" altLang="en-US" dirty="0"/>
              <a:t> statement.</a:t>
            </a:r>
          </a:p>
          <a:p>
            <a:pPr lvl="2" eaLnBrk="1" hangingPunct="1"/>
            <a:r>
              <a:rPr lang="en-US" altLang="en-US" dirty="0"/>
              <a:t>Table aliases should be meaningful.</a:t>
            </a:r>
          </a:p>
          <a:p>
            <a:pPr lvl="2" eaLnBrk="1" hangingPunct="1"/>
            <a:r>
              <a:rPr lang="en-US" altLang="en-US" dirty="0"/>
              <a:t>A table alias is valid only for the current </a:t>
            </a:r>
            <a:r>
              <a:rPr lang="en-US" altLang="en-US" dirty="0">
                <a:latin typeface="Courier New" pitchFamily="49" charset="0"/>
              </a:rPr>
              <a:t>SELECT</a:t>
            </a:r>
            <a:r>
              <a:rPr lang="en-US" altLang="en-US" dirty="0"/>
              <a:t> statement.</a:t>
            </a:r>
          </a:p>
        </p:txBody>
      </p:sp>
      <p:sp>
        <p:nvSpPr>
          <p:cNvPr id="10" name="Slide Image Placeholder 9"/>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2644663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2"/>
          <p:cNvSpPr>
            <a:spLocks noGrp="1"/>
          </p:cNvSpPr>
          <p:nvPr>
            <p:ph type="body" idx="1"/>
          </p:nvPr>
        </p:nvSpPr>
        <p:spPr>
          <a:noFill/>
          <a:ln/>
        </p:spPr>
        <p:txBody>
          <a:bodyPr/>
          <a:lstStyle/>
          <a:p>
            <a:pPr lvl="1" eaLnBrk="1" hangingPunct="1"/>
            <a:r>
              <a:rPr lang="en-US" altLang="en-US" dirty="0"/>
              <a:t>You can join tables automatically based on the columns in the two tables that have matching data types and names. You do this by using the </a:t>
            </a:r>
            <a:r>
              <a:rPr lang="en-US" altLang="en-US" dirty="0">
                <a:solidFill>
                  <a:schemeClr val="tx1"/>
                </a:solidFill>
                <a:latin typeface="Courier New" pitchFamily="49" charset="0"/>
              </a:rPr>
              <a:t>NATURAL</a:t>
            </a:r>
            <a:r>
              <a:rPr lang="en-US" altLang="en-US" dirty="0"/>
              <a:t> </a:t>
            </a:r>
            <a:r>
              <a:rPr lang="en-US" altLang="en-US" dirty="0">
                <a:solidFill>
                  <a:schemeClr val="tx1"/>
                </a:solidFill>
                <a:latin typeface="Courier New" pitchFamily="49" charset="0"/>
              </a:rPr>
              <a:t>JOIN</a:t>
            </a:r>
            <a:r>
              <a:rPr lang="en-US" altLang="en-US" dirty="0">
                <a:solidFill>
                  <a:schemeClr val="tx1"/>
                </a:solidFill>
              </a:rPr>
              <a:t> keywords.</a:t>
            </a:r>
          </a:p>
          <a:p>
            <a:pPr lvl="1" eaLnBrk="1" hangingPunct="1"/>
            <a:r>
              <a:rPr lang="en-US" altLang="en-US" b="1" dirty="0"/>
              <a:t>Note:</a:t>
            </a:r>
            <a:r>
              <a:rPr lang="en-US" altLang="en-US" dirty="0"/>
              <a:t> The join can happen only on those columns that have the same names and data types in both tables. If the columns have the same name but different data types, the </a:t>
            </a:r>
            <a:r>
              <a:rPr lang="en-US" altLang="en-US" dirty="0">
                <a:latin typeface="Courier New" pitchFamily="49" charset="0"/>
              </a:rPr>
              <a:t>NATURAL</a:t>
            </a:r>
            <a:r>
              <a:rPr lang="en-US" altLang="en-US" dirty="0"/>
              <a:t> </a:t>
            </a:r>
            <a:r>
              <a:rPr lang="en-US" altLang="en-US" dirty="0">
                <a:latin typeface="Courier New" pitchFamily="49" charset="0"/>
              </a:rPr>
              <a:t>JOIN</a:t>
            </a:r>
            <a:r>
              <a:rPr lang="en-US" altLang="en-US" dirty="0"/>
              <a:t> syntax causes an error.</a:t>
            </a:r>
          </a:p>
          <a:p>
            <a:pPr lvl="1" eaLnBrk="1" hangingPunct="1"/>
            <a:r>
              <a:rPr lang="en-US" altLang="en-US" dirty="0"/>
              <a:t>In the example in the slide, the </a:t>
            </a:r>
            <a:r>
              <a:rPr lang="en-US" altLang="en-US" dirty="0">
                <a:latin typeface="Courier New" pitchFamily="49" charset="0"/>
                <a:cs typeface="Courier New" pitchFamily="49" charset="0"/>
              </a:rPr>
              <a:t>COUNTRIES</a:t>
            </a:r>
            <a:r>
              <a:rPr lang="en-US" altLang="en-US" dirty="0"/>
              <a:t> table is joined to the </a:t>
            </a:r>
            <a:r>
              <a:rPr lang="en-US" altLang="en-US" dirty="0">
                <a:latin typeface="Courier New" pitchFamily="49" charset="0"/>
                <a:cs typeface="Courier New" pitchFamily="49" charset="0"/>
              </a:rPr>
              <a:t>LOCATIONS</a:t>
            </a:r>
            <a:r>
              <a:rPr lang="en-US" altLang="en-US" dirty="0"/>
              <a:t> table by the </a:t>
            </a:r>
            <a:r>
              <a:rPr lang="en-US" altLang="en-US" dirty="0">
                <a:latin typeface="Courier New" pitchFamily="49" charset="0"/>
                <a:cs typeface="Courier New" pitchFamily="49" charset="0"/>
              </a:rPr>
              <a:t>COUNTRY_ID</a:t>
            </a:r>
            <a:r>
              <a:rPr lang="en-US" altLang="en-US" dirty="0"/>
              <a:t> column, which is the only column of the same name in both tables. If other common columns were present, the join would have used them all.</a:t>
            </a:r>
          </a:p>
        </p:txBody>
      </p:sp>
      <p:sp>
        <p:nvSpPr>
          <p:cNvPr id="6246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149998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p:txBody>
          <a:bodyPr>
            <a:normAutofit/>
          </a:bodyPr>
          <a:lstStyle/>
          <a:p>
            <a:pPr lvl="1"/>
            <a:r>
              <a:rPr lang="en-US" altLang="en-US" dirty="0"/>
              <a:t>An </a:t>
            </a:r>
            <a:r>
              <a:rPr lang="en-US" altLang="en-US" b="1" dirty="0"/>
              <a:t> equijoin</a:t>
            </a:r>
            <a:r>
              <a:rPr lang="en-US" altLang="en-US" dirty="0"/>
              <a:t> is a join with a join condition containing an equality operator. An equijoin combines rows that have equivalent values for the specified columns. </a:t>
            </a:r>
            <a:r>
              <a:rPr lang="en-US" altLang="en-US" dirty="0">
                <a:solidFill>
                  <a:schemeClr val="tx1"/>
                </a:solidFill>
              </a:rPr>
              <a:t>To determine an employee’s department name, you compare the values in the </a:t>
            </a:r>
            <a:r>
              <a:rPr lang="en-US" altLang="en-US" dirty="0">
                <a:solidFill>
                  <a:schemeClr val="tx1"/>
                </a:solidFill>
                <a:latin typeface="Courier New" pitchFamily="49" charset="0"/>
              </a:rPr>
              <a:t>DEPARTMENT_ID</a:t>
            </a:r>
            <a:r>
              <a:rPr lang="en-US" altLang="en-US" dirty="0">
                <a:solidFill>
                  <a:schemeClr val="tx1"/>
                </a:solidFill>
              </a:rPr>
              <a:t> column in the </a:t>
            </a:r>
            <a:r>
              <a:rPr lang="en-US" altLang="en-US" dirty="0">
                <a:solidFill>
                  <a:schemeClr val="tx1"/>
                </a:solidFill>
                <a:latin typeface="Courier New" pitchFamily="49" charset="0"/>
              </a:rPr>
              <a:t>EMPLOYEES</a:t>
            </a:r>
            <a:r>
              <a:rPr lang="en-US" altLang="en-US" dirty="0">
                <a:solidFill>
                  <a:schemeClr val="tx1"/>
                </a:solidFill>
              </a:rPr>
              <a:t> table with the </a:t>
            </a:r>
            <a:r>
              <a:rPr lang="en-US" altLang="en-US" dirty="0">
                <a:solidFill>
                  <a:schemeClr val="tx1"/>
                </a:solidFill>
                <a:latin typeface="Courier New" pitchFamily="49" charset="0"/>
              </a:rPr>
              <a:t>DEPARTMENT_ID</a:t>
            </a:r>
            <a:r>
              <a:rPr lang="en-US" altLang="en-US" dirty="0">
                <a:solidFill>
                  <a:schemeClr val="tx1"/>
                </a:solidFill>
              </a:rPr>
              <a:t> values in the </a:t>
            </a:r>
            <a:r>
              <a:rPr lang="en-US" altLang="en-US" dirty="0">
                <a:solidFill>
                  <a:schemeClr val="tx1"/>
                </a:solidFill>
                <a:latin typeface="Courier New" pitchFamily="49" charset="0"/>
              </a:rPr>
              <a:t>DEPARTMENTS</a:t>
            </a:r>
            <a:r>
              <a:rPr lang="en-US" altLang="en-US" dirty="0">
                <a:solidFill>
                  <a:schemeClr val="tx1"/>
                </a:solidFill>
              </a:rPr>
              <a:t> table. The relationship between the </a:t>
            </a:r>
            <a:r>
              <a:rPr lang="en-US" altLang="en-US" dirty="0">
                <a:solidFill>
                  <a:schemeClr val="tx1"/>
                </a:solidFill>
                <a:latin typeface="Courier New" pitchFamily="49" charset="0"/>
              </a:rPr>
              <a:t>EMPLOYEES</a:t>
            </a:r>
            <a:r>
              <a:rPr lang="en-US" altLang="en-US" dirty="0">
                <a:solidFill>
                  <a:schemeClr val="tx1"/>
                </a:solidFill>
              </a:rPr>
              <a:t> and </a:t>
            </a:r>
            <a:r>
              <a:rPr lang="en-US" altLang="en-US" dirty="0">
                <a:solidFill>
                  <a:schemeClr val="tx1"/>
                </a:solidFill>
                <a:latin typeface="Courier New" pitchFamily="49" charset="0"/>
              </a:rPr>
              <a:t>DEPARTMENTS</a:t>
            </a:r>
            <a:r>
              <a:rPr lang="en-US" altLang="en-US" dirty="0">
                <a:solidFill>
                  <a:schemeClr val="tx1"/>
                </a:solidFill>
              </a:rPr>
              <a:t> tables is an </a:t>
            </a:r>
            <a:r>
              <a:rPr lang="en-US" altLang="en-US" i="1" dirty="0">
                <a:solidFill>
                  <a:schemeClr val="tx1"/>
                </a:solidFill>
              </a:rPr>
              <a:t>equijoin</a:t>
            </a:r>
            <a:r>
              <a:rPr lang="en-US" altLang="en-US" dirty="0"/>
              <a:t>;</a:t>
            </a:r>
            <a:r>
              <a:rPr lang="en-US" altLang="en-US" i="1" dirty="0">
                <a:solidFill>
                  <a:schemeClr val="tx1"/>
                </a:solidFill>
              </a:rPr>
              <a:t> </a:t>
            </a:r>
            <a:r>
              <a:rPr lang="en-US" altLang="en-US" dirty="0">
                <a:solidFill>
                  <a:schemeClr val="tx1"/>
                </a:solidFill>
              </a:rPr>
              <a:t>that is, values in the </a:t>
            </a:r>
            <a:r>
              <a:rPr lang="en-US" altLang="en-US" dirty="0">
                <a:solidFill>
                  <a:schemeClr val="tx1"/>
                </a:solidFill>
                <a:latin typeface="Courier New" pitchFamily="49" charset="0"/>
              </a:rPr>
              <a:t>DEPARTMENT_ID</a:t>
            </a:r>
            <a:r>
              <a:rPr lang="en-US" altLang="en-US" dirty="0">
                <a:solidFill>
                  <a:schemeClr val="tx1"/>
                </a:solidFill>
              </a:rPr>
              <a:t> column in both tables must be equal. Often, this type of join involves primary and foreign key complements.</a:t>
            </a:r>
            <a:endParaRPr lang="en-US" altLang="en-US" dirty="0"/>
          </a:p>
          <a:p>
            <a:pPr lvl="1"/>
            <a:r>
              <a:rPr lang="en-US" altLang="en-US" b="1" dirty="0"/>
              <a:t>Note: </a:t>
            </a:r>
            <a:r>
              <a:rPr lang="en-US" altLang="en-US" dirty="0"/>
              <a:t>Equijoins are also called </a:t>
            </a:r>
            <a:r>
              <a:rPr lang="en-US" altLang="en-US" i="1" dirty="0"/>
              <a:t>simple joins</a:t>
            </a:r>
            <a:r>
              <a:rPr lang="en-US" altLang="en-US" dirty="0"/>
              <a:t>.</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1370581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noFill/>
          <a:ln/>
        </p:spPr>
        <p:txBody>
          <a:bodyPr/>
          <a:lstStyle/>
          <a:p>
            <a:pPr lvl="1" eaLnBrk="1" hangingPunct="1"/>
            <a:r>
              <a:rPr lang="en-US" altLang="en-US" dirty="0">
                <a:solidFill>
                  <a:schemeClr val="tx1"/>
                </a:solidFill>
              </a:rPr>
              <a:t>In the example in the slide:</a:t>
            </a:r>
          </a:p>
          <a:p>
            <a:pPr lvl="2" eaLnBrk="1" hangingPunct="1"/>
            <a:r>
              <a:rPr lang="en-US" altLang="en-US" b="1" dirty="0">
                <a:solidFill>
                  <a:schemeClr val="tx1"/>
                </a:solidFill>
              </a:rPr>
              <a:t>The </a:t>
            </a:r>
            <a:r>
              <a:rPr lang="en-US" altLang="en-US" b="1" dirty="0">
                <a:solidFill>
                  <a:schemeClr val="tx1"/>
                </a:solidFill>
                <a:latin typeface="Courier New" pitchFamily="49" charset="0"/>
              </a:rPr>
              <a:t>SELECT</a:t>
            </a:r>
            <a:r>
              <a:rPr lang="en-US" altLang="en-US" b="1" dirty="0">
                <a:solidFill>
                  <a:schemeClr val="tx1"/>
                </a:solidFill>
              </a:rPr>
              <a:t> clause specifies the column names to retrieve:</a:t>
            </a:r>
          </a:p>
          <a:p>
            <a:pPr lvl="3" eaLnBrk="1" hangingPunct="1"/>
            <a:r>
              <a:rPr lang="en-US" altLang="en-US" dirty="0">
                <a:solidFill>
                  <a:schemeClr val="tx1"/>
                </a:solidFill>
              </a:rPr>
              <a:t>Employee last name, employee ID, and department ID, which are columns in the </a:t>
            </a:r>
            <a:r>
              <a:rPr lang="en-US" altLang="en-US" dirty="0">
                <a:solidFill>
                  <a:schemeClr val="tx1"/>
                </a:solidFill>
                <a:latin typeface="Courier New" pitchFamily="49" charset="0"/>
              </a:rPr>
              <a:t>EMPLOYEES</a:t>
            </a:r>
            <a:r>
              <a:rPr lang="en-US" altLang="en-US" dirty="0">
                <a:solidFill>
                  <a:schemeClr val="tx1"/>
                </a:solidFill>
              </a:rPr>
              <a:t> table</a:t>
            </a:r>
          </a:p>
          <a:p>
            <a:pPr lvl="3" eaLnBrk="1" hangingPunct="1"/>
            <a:r>
              <a:rPr lang="en-US" altLang="en-US" dirty="0">
                <a:solidFill>
                  <a:schemeClr val="tx1"/>
                </a:solidFill>
              </a:rPr>
              <a:t>Department ID and location ID, which are columns in the </a:t>
            </a:r>
            <a:r>
              <a:rPr lang="en-US" altLang="en-US" dirty="0">
                <a:solidFill>
                  <a:schemeClr val="tx1"/>
                </a:solidFill>
                <a:latin typeface="Courier New" pitchFamily="49" charset="0"/>
              </a:rPr>
              <a:t>DEPARTMENTS</a:t>
            </a:r>
            <a:r>
              <a:rPr lang="en-US" altLang="en-US" dirty="0">
                <a:solidFill>
                  <a:schemeClr val="tx1"/>
                </a:solidFill>
              </a:rPr>
              <a:t> table</a:t>
            </a:r>
          </a:p>
          <a:p>
            <a:pPr lvl="2" eaLnBrk="1" hangingPunct="1"/>
            <a:r>
              <a:rPr lang="en-US" altLang="en-US" b="1" dirty="0">
                <a:solidFill>
                  <a:schemeClr val="tx1"/>
                </a:solidFill>
              </a:rPr>
              <a:t>The </a:t>
            </a:r>
            <a:r>
              <a:rPr lang="en-US" altLang="en-US" b="1" dirty="0">
                <a:solidFill>
                  <a:schemeClr val="tx1"/>
                </a:solidFill>
                <a:latin typeface="Courier New" pitchFamily="49" charset="0"/>
              </a:rPr>
              <a:t>FROM</a:t>
            </a:r>
            <a:r>
              <a:rPr lang="en-US" altLang="en-US" b="1" dirty="0">
                <a:solidFill>
                  <a:schemeClr val="tx1"/>
                </a:solidFill>
              </a:rPr>
              <a:t> clause specifies the two tables that the database must access:</a:t>
            </a:r>
          </a:p>
          <a:p>
            <a:pPr lvl="3" eaLnBrk="1" hangingPunct="1"/>
            <a:r>
              <a:rPr lang="en-US" altLang="en-US" dirty="0">
                <a:solidFill>
                  <a:schemeClr val="tx1"/>
                </a:solidFill>
                <a:latin typeface="Courier New" pitchFamily="49" charset="0"/>
              </a:rPr>
              <a:t>EMPLOYEES</a:t>
            </a:r>
            <a:r>
              <a:rPr lang="en-US" altLang="en-US" dirty="0">
                <a:solidFill>
                  <a:schemeClr val="tx1"/>
                </a:solidFill>
              </a:rPr>
              <a:t> table</a:t>
            </a:r>
          </a:p>
          <a:p>
            <a:pPr lvl="3" eaLnBrk="1" hangingPunct="1"/>
            <a:r>
              <a:rPr lang="en-US" altLang="en-US" dirty="0">
                <a:solidFill>
                  <a:schemeClr val="tx1"/>
                </a:solidFill>
                <a:latin typeface="Courier New" pitchFamily="49" charset="0"/>
              </a:rPr>
              <a:t>DEPARTMENTS</a:t>
            </a:r>
            <a:r>
              <a:rPr lang="en-US" altLang="en-US" dirty="0">
                <a:solidFill>
                  <a:schemeClr val="tx1"/>
                </a:solidFill>
              </a:rPr>
              <a:t> table</a:t>
            </a:r>
          </a:p>
          <a:p>
            <a:pPr lvl="2" eaLnBrk="1" hangingPunct="1"/>
            <a:r>
              <a:rPr lang="en-US" altLang="en-US" b="1" dirty="0">
                <a:solidFill>
                  <a:schemeClr val="tx1"/>
                </a:solidFill>
              </a:rPr>
              <a:t>The </a:t>
            </a:r>
            <a:r>
              <a:rPr lang="en-US" altLang="en-US" b="1" dirty="0">
                <a:solidFill>
                  <a:schemeClr val="tx1"/>
                </a:solidFill>
                <a:latin typeface="Courier New" pitchFamily="49" charset="0"/>
              </a:rPr>
              <a:t>WHERE</a:t>
            </a:r>
            <a:r>
              <a:rPr lang="en-US" altLang="en-US" dirty="0"/>
              <a:t> </a:t>
            </a:r>
            <a:r>
              <a:rPr lang="en-US" altLang="en-US" b="1" dirty="0">
                <a:solidFill>
                  <a:schemeClr val="tx1"/>
                </a:solidFill>
              </a:rPr>
              <a:t>clause specifies how the tables are to be joined:</a:t>
            </a:r>
          </a:p>
          <a:p>
            <a:pPr lvl="4" eaLnBrk="1" hangingPunct="1"/>
            <a:r>
              <a:rPr lang="en-US" altLang="en-US" dirty="0">
                <a:solidFill>
                  <a:schemeClr val="tx1"/>
                </a:solidFill>
              </a:rPr>
              <a:t>e.department_id = d.department_id</a:t>
            </a:r>
          </a:p>
          <a:p>
            <a:pPr lvl="1" eaLnBrk="1" hangingPunct="1"/>
            <a:r>
              <a:rPr lang="en-US" altLang="en-US" dirty="0">
                <a:solidFill>
                  <a:schemeClr val="tx1"/>
                </a:solidFill>
              </a:rPr>
              <a:t>Because the </a:t>
            </a:r>
            <a:r>
              <a:rPr lang="en-US" altLang="en-US" dirty="0">
                <a:solidFill>
                  <a:schemeClr val="tx1"/>
                </a:solidFill>
                <a:latin typeface="Courier New" pitchFamily="49" charset="0"/>
              </a:rPr>
              <a:t>DEPARTMENT_ID</a:t>
            </a:r>
            <a:r>
              <a:rPr lang="en-US" altLang="en-US" dirty="0">
                <a:solidFill>
                  <a:schemeClr val="tx1"/>
                </a:solidFill>
              </a:rPr>
              <a:t> column is common to both tables, it must be prefixed with the table alias to avoid ambiguity. Other columns that are not present in both the tables need not be qualified by a table alias, but it is recommended for better performance.</a:t>
            </a:r>
            <a:endParaRPr lang="en-US" altLang="en-US" dirty="0"/>
          </a:p>
          <a:p>
            <a:pPr lvl="1" eaLnBrk="1" hangingPunct="1"/>
            <a:r>
              <a:rPr lang="en-US" altLang="en-US" b="1" dirty="0"/>
              <a:t>Note:</a:t>
            </a:r>
            <a:r>
              <a:rPr lang="en-US" altLang="en-US" dirty="0"/>
              <a:t> When you use the Execute Statement icon to run the query, SQL Developer suffixes a “_1” to differentiate between the two </a:t>
            </a:r>
            <a:r>
              <a:rPr lang="en-US" altLang="en-US" dirty="0">
                <a:latin typeface="Courier New" pitchFamily="49" charset="0"/>
              </a:rPr>
              <a:t>DEPARTMENT_ID</a:t>
            </a:r>
            <a:r>
              <a:rPr lang="en-US" altLang="en-US" dirty="0"/>
              <a:t>s.</a:t>
            </a:r>
          </a:p>
        </p:txBody>
      </p:sp>
      <p:sp>
        <p:nvSpPr>
          <p:cNvPr id="6656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362932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2"/>
          <p:cNvSpPr>
            <a:spLocks noGrp="1"/>
          </p:cNvSpPr>
          <p:nvPr>
            <p:ph type="body" idx="1"/>
          </p:nvPr>
        </p:nvSpPr>
        <p:spPr>
          <a:noFill/>
          <a:ln/>
        </p:spPr>
        <p:txBody>
          <a:bodyPr/>
          <a:lstStyle/>
          <a:p>
            <a:pPr lvl="1" eaLnBrk="1" hangingPunct="1">
              <a:spcBef>
                <a:spcPts val="55"/>
              </a:spcBef>
            </a:pPr>
            <a:r>
              <a:rPr lang="en-US" altLang="en-US" dirty="0">
                <a:solidFill>
                  <a:schemeClr val="tx1"/>
                </a:solidFill>
              </a:rPr>
              <a:t>In its simplest form, a </a:t>
            </a:r>
            <a:r>
              <a:rPr lang="en-US" altLang="en-US" dirty="0">
                <a:solidFill>
                  <a:schemeClr val="tx1"/>
                </a:solidFill>
                <a:latin typeface="Courier New" pitchFamily="49" charset="0"/>
              </a:rPr>
              <a:t>SELECT</a:t>
            </a:r>
            <a:r>
              <a:rPr lang="en-US" altLang="en-US" dirty="0">
                <a:solidFill>
                  <a:schemeClr val="tx1"/>
                </a:solidFill>
              </a:rPr>
              <a:t> statement must include the following:</a:t>
            </a:r>
          </a:p>
          <a:p>
            <a:pPr lvl="2" eaLnBrk="1" hangingPunct="1">
              <a:spcBef>
                <a:spcPts val="55"/>
              </a:spcBef>
            </a:pPr>
            <a:r>
              <a:rPr lang="en-US" altLang="en-US" dirty="0">
                <a:solidFill>
                  <a:schemeClr val="tx1"/>
                </a:solidFill>
              </a:rPr>
              <a:t>A </a:t>
            </a:r>
            <a:r>
              <a:rPr lang="en-US" altLang="en-US" dirty="0">
                <a:solidFill>
                  <a:schemeClr val="tx1"/>
                </a:solidFill>
                <a:latin typeface="Courier New" pitchFamily="49" charset="0"/>
              </a:rPr>
              <a:t>SELECT</a:t>
            </a:r>
            <a:r>
              <a:rPr lang="en-US" altLang="en-US" dirty="0">
                <a:solidFill>
                  <a:schemeClr val="tx1"/>
                </a:solidFill>
              </a:rPr>
              <a:t> clause, which specifies the columns to be displayed</a:t>
            </a:r>
          </a:p>
          <a:p>
            <a:pPr lvl="2" eaLnBrk="1" hangingPunct="1">
              <a:spcBef>
                <a:spcPts val="55"/>
              </a:spcBef>
            </a:pPr>
            <a:r>
              <a:rPr lang="en-US" altLang="en-US" dirty="0">
                <a:solidFill>
                  <a:schemeClr val="tx1"/>
                </a:solidFill>
              </a:rPr>
              <a:t>A </a:t>
            </a:r>
            <a:r>
              <a:rPr lang="en-US" altLang="en-US" dirty="0">
                <a:solidFill>
                  <a:schemeClr val="tx1"/>
                </a:solidFill>
                <a:latin typeface="Courier New" pitchFamily="49" charset="0"/>
              </a:rPr>
              <a:t>FROM</a:t>
            </a:r>
            <a:r>
              <a:rPr lang="en-US" altLang="en-US" dirty="0">
                <a:solidFill>
                  <a:schemeClr val="tx1"/>
                </a:solidFill>
              </a:rPr>
              <a:t> clause, which identifies the table containing the columns that are listed in the </a:t>
            </a:r>
            <a:r>
              <a:rPr lang="en-US" altLang="en-US" dirty="0">
                <a:solidFill>
                  <a:schemeClr val="tx1"/>
                </a:solidFill>
                <a:latin typeface="Courier New" pitchFamily="49" charset="0"/>
              </a:rPr>
              <a:t>SELECT</a:t>
            </a:r>
            <a:r>
              <a:rPr lang="en-US" altLang="en-US" dirty="0">
                <a:solidFill>
                  <a:schemeClr val="tx1"/>
                </a:solidFill>
              </a:rPr>
              <a:t> clause</a:t>
            </a:r>
            <a:endParaRPr lang="en-US" altLang="en-US" b="1" dirty="0">
              <a:solidFill>
                <a:schemeClr val="tx1"/>
              </a:solidFill>
            </a:endParaRPr>
          </a:p>
          <a:p>
            <a:pPr lvl="1" eaLnBrk="1" hangingPunct="1">
              <a:lnSpc>
                <a:spcPct val="98000"/>
              </a:lnSpc>
              <a:spcBef>
                <a:spcPts val="55"/>
              </a:spcBef>
            </a:pPr>
            <a:r>
              <a:rPr lang="en-US" altLang="en-US" dirty="0">
                <a:solidFill>
                  <a:schemeClr val="tx1"/>
                </a:solidFill>
              </a:rPr>
              <a:t>In the syntax:</a:t>
            </a:r>
          </a:p>
          <a:p>
            <a:pPr lvl="1" eaLnBrk="1" hangingPunct="1">
              <a:lnSpc>
                <a:spcPct val="98000"/>
              </a:lnSpc>
              <a:spcBef>
                <a:spcPts val="55"/>
              </a:spcBef>
            </a:pPr>
            <a:r>
              <a:rPr lang="en-US" altLang="en-US" dirty="0">
                <a:solidFill>
                  <a:schemeClr val="tx1"/>
                </a:solidFill>
              </a:rPr>
              <a:t>	</a:t>
            </a:r>
            <a:r>
              <a:rPr lang="en-US" altLang="en-US" dirty="0">
                <a:solidFill>
                  <a:schemeClr val="tx1"/>
                </a:solidFill>
                <a:latin typeface="Courier New" pitchFamily="49" charset="0"/>
              </a:rPr>
              <a:t>SELECT</a:t>
            </a:r>
            <a:r>
              <a:rPr lang="en-US" altLang="en-US" dirty="0">
                <a:solidFill>
                  <a:schemeClr val="tx1"/>
                </a:solidFill>
              </a:rPr>
              <a:t>			Is a list of one or more columns</a:t>
            </a:r>
            <a:endParaRPr lang="en-US" altLang="en-US" i="1" dirty="0">
              <a:solidFill>
                <a:schemeClr val="tx1"/>
              </a:solidFill>
            </a:endParaRPr>
          </a:p>
          <a:p>
            <a:pPr marL="438295" lvl="2" indent="-187841" eaLnBrk="1" hangingPunct="1">
              <a:lnSpc>
                <a:spcPct val="98000"/>
              </a:lnSpc>
              <a:spcBef>
                <a:spcPts val="55"/>
              </a:spcBef>
              <a:buNone/>
            </a:pPr>
            <a:r>
              <a:rPr lang="en-US" altLang="en-US" dirty="0">
                <a:solidFill>
                  <a:schemeClr val="tx1"/>
                </a:solidFill>
              </a:rPr>
              <a:t>	</a:t>
            </a:r>
            <a:r>
              <a:rPr lang="en-US" altLang="en-US" dirty="0">
                <a:solidFill>
                  <a:schemeClr val="tx1"/>
                </a:solidFill>
                <a:latin typeface="Courier New" pitchFamily="49" charset="0"/>
              </a:rPr>
              <a:t>*</a:t>
            </a:r>
            <a:r>
              <a:rPr lang="en-US" altLang="en-US" i="1" dirty="0">
                <a:solidFill>
                  <a:schemeClr val="tx1"/>
                </a:solidFill>
                <a:latin typeface="Courier New" pitchFamily="49" charset="0"/>
              </a:rPr>
              <a:t> </a:t>
            </a:r>
            <a:r>
              <a:rPr lang="en-US" altLang="en-US" i="1" dirty="0">
                <a:solidFill>
                  <a:schemeClr val="tx1"/>
                </a:solidFill>
              </a:rPr>
              <a:t> 				</a:t>
            </a:r>
            <a:r>
              <a:rPr lang="en-US" altLang="en-US" dirty="0">
                <a:solidFill>
                  <a:schemeClr val="tx1"/>
                </a:solidFill>
              </a:rPr>
              <a:t>Selects all columns</a:t>
            </a:r>
          </a:p>
          <a:p>
            <a:pPr marL="438295" lvl="2" indent="-187841" eaLnBrk="1" hangingPunct="1">
              <a:lnSpc>
                <a:spcPct val="98000"/>
              </a:lnSpc>
              <a:spcBef>
                <a:spcPts val="55"/>
              </a:spcBef>
              <a:buNone/>
            </a:pPr>
            <a:r>
              <a:rPr lang="en-US" altLang="en-US" dirty="0">
                <a:solidFill>
                  <a:schemeClr val="tx1"/>
                </a:solidFill>
              </a:rPr>
              <a:t>	</a:t>
            </a:r>
            <a:r>
              <a:rPr lang="en-US" altLang="en-US" dirty="0">
                <a:solidFill>
                  <a:schemeClr val="tx1"/>
                </a:solidFill>
                <a:latin typeface="Courier New" pitchFamily="49" charset="0"/>
              </a:rPr>
              <a:t>DISTINCT</a:t>
            </a:r>
            <a:r>
              <a:rPr lang="en-US" altLang="en-US" dirty="0">
                <a:solidFill>
                  <a:schemeClr val="tx1"/>
                </a:solidFill>
              </a:rPr>
              <a:t>			Suppresses duplicates</a:t>
            </a:r>
          </a:p>
          <a:p>
            <a:pPr marL="438295" lvl="2" indent="-187841" eaLnBrk="1" hangingPunct="1">
              <a:lnSpc>
                <a:spcPct val="98000"/>
              </a:lnSpc>
              <a:spcBef>
                <a:spcPts val="55"/>
              </a:spcBef>
              <a:buNone/>
            </a:pPr>
            <a:r>
              <a:rPr lang="en-US" altLang="en-US" i="1" dirty="0">
                <a:solidFill>
                  <a:schemeClr val="tx1"/>
                </a:solidFill>
              </a:rPr>
              <a:t>	</a:t>
            </a:r>
            <a:r>
              <a:rPr lang="en-US" altLang="en-US" i="1" dirty="0">
                <a:solidFill>
                  <a:schemeClr val="tx1"/>
                </a:solidFill>
                <a:latin typeface="Courier New" pitchFamily="49" charset="0"/>
              </a:rPr>
              <a:t>column|expression</a:t>
            </a:r>
            <a:r>
              <a:rPr lang="en-US" altLang="en-US" dirty="0">
                <a:solidFill>
                  <a:schemeClr val="tx1"/>
                </a:solidFill>
              </a:rPr>
              <a:t>	Selects the named column or the expression</a:t>
            </a:r>
          </a:p>
          <a:p>
            <a:pPr marL="438295" lvl="2" indent="-187841" eaLnBrk="1" hangingPunct="1">
              <a:lnSpc>
                <a:spcPct val="98000"/>
              </a:lnSpc>
              <a:spcBef>
                <a:spcPts val="55"/>
              </a:spcBef>
              <a:buNone/>
            </a:pPr>
            <a:r>
              <a:rPr lang="en-US" altLang="en-US" i="1" dirty="0">
                <a:solidFill>
                  <a:schemeClr val="tx1"/>
                </a:solidFill>
              </a:rPr>
              <a:t>	</a:t>
            </a:r>
            <a:r>
              <a:rPr lang="en-US" altLang="en-US" i="1" dirty="0">
                <a:solidFill>
                  <a:schemeClr val="tx1"/>
                </a:solidFill>
                <a:latin typeface="Courier New" pitchFamily="49" charset="0"/>
              </a:rPr>
              <a:t>alias				</a:t>
            </a:r>
            <a:r>
              <a:rPr lang="en-US" altLang="en-US" dirty="0">
                <a:solidFill>
                  <a:schemeClr val="tx1"/>
                </a:solidFill>
              </a:rPr>
              <a:t>Gives different headings to the selected columns </a:t>
            </a:r>
          </a:p>
          <a:p>
            <a:pPr marL="438295" lvl="2" indent="-187841" eaLnBrk="1" hangingPunct="1">
              <a:lnSpc>
                <a:spcPct val="98000"/>
              </a:lnSpc>
              <a:spcBef>
                <a:spcPts val="55"/>
              </a:spcBef>
              <a:buNone/>
            </a:pPr>
            <a:r>
              <a:rPr lang="en-US" altLang="en-US" dirty="0">
                <a:solidFill>
                  <a:schemeClr val="tx1"/>
                </a:solidFill>
              </a:rPr>
              <a:t>	</a:t>
            </a:r>
            <a:r>
              <a:rPr lang="en-US" altLang="en-US" dirty="0">
                <a:solidFill>
                  <a:schemeClr val="tx1"/>
                </a:solidFill>
                <a:latin typeface="Courier New" pitchFamily="49" charset="0"/>
              </a:rPr>
              <a:t>FROM</a:t>
            </a:r>
            <a:r>
              <a:rPr lang="en-US" altLang="en-US" i="1" dirty="0">
                <a:solidFill>
                  <a:schemeClr val="tx1"/>
                </a:solidFill>
                <a:latin typeface="Courier New" pitchFamily="49" charset="0"/>
              </a:rPr>
              <a:t> table</a:t>
            </a:r>
            <a:r>
              <a:rPr lang="en-US" altLang="en-US" i="1" dirty="0">
                <a:solidFill>
                  <a:schemeClr val="tx1"/>
                </a:solidFill>
              </a:rPr>
              <a:t> 			</a:t>
            </a:r>
            <a:r>
              <a:rPr lang="en-US" altLang="en-US" dirty="0">
                <a:solidFill>
                  <a:schemeClr val="tx1"/>
                </a:solidFill>
              </a:rPr>
              <a:t>Specifies the table containing the columns</a:t>
            </a:r>
          </a:p>
          <a:p>
            <a:pPr lvl="1" eaLnBrk="1" hangingPunct="1">
              <a:lnSpc>
                <a:spcPct val="98000"/>
              </a:lnSpc>
              <a:spcBef>
                <a:spcPts val="55"/>
              </a:spcBef>
            </a:pPr>
            <a:r>
              <a:rPr lang="en-US" altLang="en-US" b="1" dirty="0">
                <a:solidFill>
                  <a:schemeClr val="tx1"/>
                </a:solidFill>
              </a:rPr>
              <a:t>Note: </a:t>
            </a:r>
            <a:r>
              <a:rPr lang="en-US" altLang="en-US" dirty="0">
                <a:solidFill>
                  <a:schemeClr val="tx1"/>
                </a:solidFill>
              </a:rPr>
              <a:t>Throughout this course, the words </a:t>
            </a:r>
            <a:r>
              <a:rPr lang="en-US" altLang="en-US" i="1" dirty="0">
                <a:solidFill>
                  <a:schemeClr val="tx1"/>
                </a:solidFill>
              </a:rPr>
              <a:t>keyword</a:t>
            </a:r>
            <a:r>
              <a:rPr lang="en-US" altLang="en-US" dirty="0">
                <a:solidFill>
                  <a:schemeClr val="tx1"/>
                </a:solidFill>
              </a:rPr>
              <a:t>, </a:t>
            </a:r>
            <a:r>
              <a:rPr lang="en-US" altLang="en-US" i="1" dirty="0">
                <a:solidFill>
                  <a:schemeClr val="tx1"/>
                </a:solidFill>
              </a:rPr>
              <a:t>clause</a:t>
            </a:r>
            <a:r>
              <a:rPr lang="en-US" altLang="en-US" dirty="0">
                <a:solidFill>
                  <a:schemeClr val="tx1"/>
                </a:solidFill>
              </a:rPr>
              <a:t>, and </a:t>
            </a:r>
            <a:r>
              <a:rPr lang="en-US" altLang="en-US" i="1" dirty="0">
                <a:solidFill>
                  <a:schemeClr val="tx1"/>
                </a:solidFill>
              </a:rPr>
              <a:t>statement</a:t>
            </a:r>
            <a:r>
              <a:rPr lang="en-US" altLang="en-US" dirty="0">
                <a:solidFill>
                  <a:schemeClr val="tx1"/>
                </a:solidFill>
              </a:rPr>
              <a:t> are used as follows:</a:t>
            </a:r>
          </a:p>
          <a:p>
            <a:pPr lvl="2" eaLnBrk="1" hangingPunct="1">
              <a:lnSpc>
                <a:spcPct val="98000"/>
              </a:lnSpc>
              <a:spcBef>
                <a:spcPts val="55"/>
              </a:spcBef>
            </a:pPr>
            <a:r>
              <a:rPr lang="en-US" altLang="en-US" dirty="0">
                <a:solidFill>
                  <a:schemeClr val="tx1"/>
                </a:solidFill>
              </a:rPr>
              <a:t>A </a:t>
            </a:r>
            <a:r>
              <a:rPr lang="en-US" altLang="en-US" i="1" dirty="0">
                <a:solidFill>
                  <a:schemeClr val="tx1"/>
                </a:solidFill>
              </a:rPr>
              <a:t>keyword</a:t>
            </a:r>
            <a:r>
              <a:rPr lang="en-US" altLang="en-US" dirty="0">
                <a:solidFill>
                  <a:schemeClr val="tx1"/>
                </a:solidFill>
              </a:rPr>
              <a:t> refers to an individual SQL element</a:t>
            </a:r>
            <a:r>
              <a:rPr lang="en-US" altLang="en-US" dirty="0">
                <a:solidFill>
                  <a:schemeClr val="tx1"/>
                </a:solidFill>
                <a:cs typeface="Times New Roman" pitchFamily="18" charset="0"/>
              </a:rPr>
              <a:t>—f</a:t>
            </a:r>
            <a:r>
              <a:rPr lang="en-US" altLang="en-US" dirty="0">
                <a:solidFill>
                  <a:schemeClr val="tx1"/>
                </a:solidFill>
              </a:rPr>
              <a:t>or example, </a:t>
            </a:r>
            <a:r>
              <a:rPr lang="en-US" altLang="en-US" dirty="0">
                <a:solidFill>
                  <a:schemeClr val="tx1"/>
                </a:solidFill>
                <a:latin typeface="Courier New" pitchFamily="49" charset="0"/>
              </a:rPr>
              <a:t>SELECT</a:t>
            </a:r>
            <a:r>
              <a:rPr lang="en-US" altLang="en-US" dirty="0">
                <a:solidFill>
                  <a:schemeClr val="tx1"/>
                </a:solidFill>
              </a:rPr>
              <a:t> and </a:t>
            </a:r>
            <a:r>
              <a:rPr lang="en-US" altLang="en-US" dirty="0">
                <a:solidFill>
                  <a:schemeClr val="tx1"/>
                </a:solidFill>
                <a:latin typeface="Courier New" pitchFamily="49" charset="0"/>
              </a:rPr>
              <a:t>FROM</a:t>
            </a:r>
            <a:r>
              <a:rPr lang="en-US" altLang="en-US" dirty="0">
                <a:solidFill>
                  <a:schemeClr val="tx1"/>
                </a:solidFill>
              </a:rPr>
              <a:t> are keywords.</a:t>
            </a:r>
          </a:p>
          <a:p>
            <a:pPr lvl="2" eaLnBrk="1" hangingPunct="1">
              <a:lnSpc>
                <a:spcPct val="98000"/>
              </a:lnSpc>
              <a:spcBef>
                <a:spcPts val="55"/>
              </a:spcBef>
            </a:pPr>
            <a:r>
              <a:rPr lang="en-US" altLang="en-US" dirty="0">
                <a:solidFill>
                  <a:schemeClr val="tx1"/>
                </a:solidFill>
              </a:rPr>
              <a:t>A </a:t>
            </a:r>
            <a:r>
              <a:rPr lang="en-US" altLang="en-US" i="1" dirty="0">
                <a:solidFill>
                  <a:schemeClr val="tx1"/>
                </a:solidFill>
              </a:rPr>
              <a:t>clause</a:t>
            </a:r>
            <a:r>
              <a:rPr lang="en-US" altLang="en-US" dirty="0">
                <a:solidFill>
                  <a:schemeClr val="tx1"/>
                </a:solidFill>
              </a:rPr>
              <a:t> is a part of a SQL statement</a:t>
            </a:r>
            <a:r>
              <a:rPr lang="en-US" altLang="en-US" dirty="0">
                <a:solidFill>
                  <a:schemeClr val="tx1"/>
                </a:solidFill>
                <a:cs typeface="Times New Roman" pitchFamily="18" charset="0"/>
              </a:rPr>
              <a:t> (f</a:t>
            </a:r>
            <a:r>
              <a:rPr lang="en-US" altLang="en-US" dirty="0">
                <a:solidFill>
                  <a:schemeClr val="tx1"/>
                </a:solidFill>
              </a:rPr>
              <a:t>or example, </a:t>
            </a:r>
            <a:r>
              <a:rPr lang="en-US" altLang="en-US" dirty="0">
                <a:solidFill>
                  <a:schemeClr val="tx1"/>
                </a:solidFill>
                <a:latin typeface="Courier New" pitchFamily="49" charset="0"/>
              </a:rPr>
              <a:t>SELECT</a:t>
            </a:r>
            <a:r>
              <a:rPr lang="en-US" altLang="en-US" dirty="0">
                <a:solidFill>
                  <a:schemeClr val="tx1"/>
                </a:solidFill>
              </a:rPr>
              <a:t> </a:t>
            </a:r>
            <a:r>
              <a:rPr lang="en-US" altLang="en-US" dirty="0">
                <a:solidFill>
                  <a:schemeClr val="tx1"/>
                </a:solidFill>
                <a:latin typeface="Courier New" pitchFamily="49" charset="0"/>
              </a:rPr>
              <a:t>employee_id</a:t>
            </a:r>
            <a:r>
              <a:rPr lang="en-US" altLang="en-US" dirty="0">
                <a:solidFill>
                  <a:schemeClr val="tx1"/>
                </a:solidFill>
              </a:rPr>
              <a:t>, </a:t>
            </a:r>
            <a:r>
              <a:rPr lang="en-US" altLang="en-US" dirty="0">
                <a:solidFill>
                  <a:schemeClr val="tx1"/>
                </a:solidFill>
                <a:latin typeface="Courier New" pitchFamily="49" charset="0"/>
              </a:rPr>
              <a:t>last_name)</a:t>
            </a:r>
            <a:r>
              <a:rPr lang="en-US" altLang="en-US" dirty="0">
                <a:solidFill>
                  <a:schemeClr val="tx1"/>
                </a:solidFill>
              </a:rPr>
              <a:t>.</a:t>
            </a:r>
          </a:p>
          <a:p>
            <a:pPr lvl="2" eaLnBrk="1" hangingPunct="1">
              <a:lnSpc>
                <a:spcPct val="98000"/>
              </a:lnSpc>
              <a:spcBef>
                <a:spcPts val="55"/>
              </a:spcBef>
            </a:pPr>
            <a:r>
              <a:rPr lang="en-US" altLang="en-US" dirty="0">
                <a:solidFill>
                  <a:schemeClr val="tx1"/>
                </a:solidFill>
              </a:rPr>
              <a:t>A </a:t>
            </a:r>
            <a:r>
              <a:rPr lang="en-US" altLang="en-US" i="1" dirty="0">
                <a:solidFill>
                  <a:schemeClr val="tx1"/>
                </a:solidFill>
              </a:rPr>
              <a:t>statement</a:t>
            </a:r>
            <a:r>
              <a:rPr lang="en-US" altLang="en-US" b="1" i="1" dirty="0">
                <a:solidFill>
                  <a:schemeClr val="tx1"/>
                </a:solidFill>
              </a:rPr>
              <a:t> </a:t>
            </a:r>
            <a:r>
              <a:rPr lang="en-US" altLang="en-US" dirty="0">
                <a:solidFill>
                  <a:schemeClr val="tx1"/>
                </a:solidFill>
              </a:rPr>
              <a:t>is a combination of two or more clauses</a:t>
            </a:r>
            <a:r>
              <a:rPr lang="en-US" altLang="en-US" dirty="0">
                <a:solidFill>
                  <a:schemeClr val="tx1"/>
                </a:solidFill>
                <a:cs typeface="Times New Roman" pitchFamily="18" charset="0"/>
              </a:rPr>
              <a:t> (f</a:t>
            </a:r>
            <a:r>
              <a:rPr lang="en-US" altLang="en-US" dirty="0">
                <a:solidFill>
                  <a:schemeClr val="tx1"/>
                </a:solidFill>
              </a:rPr>
              <a:t>or example, </a:t>
            </a:r>
            <a:r>
              <a:rPr lang="en-US" altLang="en-US" dirty="0">
                <a:solidFill>
                  <a:schemeClr val="tx1"/>
                </a:solidFill>
                <a:latin typeface="Courier New" pitchFamily="49" charset="0"/>
              </a:rPr>
              <a:t>SELECT</a:t>
            </a:r>
            <a:r>
              <a:rPr lang="en-US" altLang="en-US" dirty="0">
                <a:solidFill>
                  <a:schemeClr val="tx1"/>
                </a:solidFill>
              </a:rPr>
              <a:t> </a:t>
            </a:r>
            <a:r>
              <a:rPr lang="en-US" altLang="en-US" dirty="0">
                <a:solidFill>
                  <a:schemeClr val="tx1"/>
                </a:solidFill>
                <a:latin typeface="Courier New" pitchFamily="49" charset="0"/>
              </a:rPr>
              <a:t>*</a:t>
            </a:r>
            <a:r>
              <a:rPr lang="en-US" altLang="en-US" dirty="0">
                <a:solidFill>
                  <a:schemeClr val="tx1"/>
                </a:solidFill>
              </a:rPr>
              <a:t> </a:t>
            </a:r>
            <a:r>
              <a:rPr lang="en-US" altLang="en-US" dirty="0">
                <a:solidFill>
                  <a:schemeClr val="tx1"/>
                </a:solidFill>
                <a:latin typeface="Courier New" pitchFamily="49" charset="0"/>
              </a:rPr>
              <a:t>FROM employees)</a:t>
            </a:r>
            <a:r>
              <a:rPr lang="en-US" altLang="en-US" dirty="0">
                <a:solidFill>
                  <a:schemeClr val="tx1"/>
                </a:solidFill>
              </a:rPr>
              <a:t>.</a:t>
            </a:r>
            <a:endParaRPr lang="en-US" altLang="en-US" dirty="0"/>
          </a:p>
        </p:txBody>
      </p:sp>
      <p:sp>
        <p:nvSpPr>
          <p:cNvPr id="1126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3533127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noFill/>
          <a:ln/>
        </p:spPr>
        <p:txBody>
          <a:bodyPr/>
          <a:lstStyle/>
          <a:p>
            <a:pPr lvl="1" eaLnBrk="1" hangingPunct="1"/>
            <a:r>
              <a:rPr lang="en-US" altLang="en-US" dirty="0"/>
              <a:t>In addition to the join, you may have criteria for your </a:t>
            </a:r>
            <a:r>
              <a:rPr lang="en-US" altLang="en-US" dirty="0">
                <a:latin typeface="Courier New" pitchFamily="49" charset="0"/>
                <a:cs typeface="Courier New" pitchFamily="49" charset="0"/>
              </a:rPr>
              <a:t>WHERE</a:t>
            </a:r>
            <a:r>
              <a:rPr lang="en-US" altLang="en-US" dirty="0"/>
              <a:t> clause to restrict the rows in consideration for one or more tables in the join. The example in the slide performs a join on the </a:t>
            </a:r>
            <a:r>
              <a:rPr lang="en-US" altLang="en-US" dirty="0">
                <a:latin typeface="Courier New" pitchFamily="49" charset="0"/>
                <a:cs typeface="Courier New" pitchFamily="49" charset="0"/>
              </a:rPr>
              <a:t>DEPARTMENTS</a:t>
            </a:r>
            <a:r>
              <a:rPr lang="en-US" altLang="en-US" dirty="0"/>
              <a:t> and </a:t>
            </a:r>
            <a:r>
              <a:rPr lang="en-US" altLang="en-US" dirty="0">
                <a:latin typeface="Courier New" pitchFamily="49" charset="0"/>
                <a:cs typeface="Courier New" pitchFamily="49" charset="0"/>
              </a:rPr>
              <a:t>LOCATIONS</a:t>
            </a:r>
            <a:r>
              <a:rPr lang="en-US" altLang="en-US" dirty="0"/>
              <a:t> tables and, in addition, displays only those departments with ID equal to 20 or 50. To add additional conditions to the </a:t>
            </a:r>
            <a:r>
              <a:rPr lang="en-US" altLang="en-US" dirty="0">
                <a:latin typeface="Courier New" pitchFamily="49" charset="0"/>
                <a:cs typeface="Courier New" pitchFamily="49" charset="0"/>
              </a:rPr>
              <a:t>ON</a:t>
            </a:r>
            <a:r>
              <a:rPr lang="en-US" altLang="en-US" dirty="0"/>
              <a:t> clause, you can add </a:t>
            </a:r>
            <a:r>
              <a:rPr lang="en-US" altLang="en-US" dirty="0">
                <a:latin typeface="Courier New" pitchFamily="49" charset="0"/>
                <a:cs typeface="Courier New" pitchFamily="49" charset="0"/>
              </a:rPr>
              <a:t>AND</a:t>
            </a:r>
            <a:r>
              <a:rPr lang="en-US" altLang="en-US" dirty="0"/>
              <a:t> clauses. Alternatively, you can use a </a:t>
            </a:r>
            <a:r>
              <a:rPr lang="en-US" altLang="en-US" dirty="0">
                <a:latin typeface="Courier New" pitchFamily="49" charset="0"/>
                <a:cs typeface="Courier New" pitchFamily="49" charset="0"/>
              </a:rPr>
              <a:t>WHERE</a:t>
            </a:r>
            <a:r>
              <a:rPr lang="en-US" altLang="en-US" dirty="0"/>
              <a:t> clause to apply additional conditions.</a:t>
            </a:r>
          </a:p>
          <a:p>
            <a:pPr lvl="1" eaLnBrk="1" hangingPunct="1"/>
            <a:r>
              <a:rPr lang="en-US" altLang="en-US" dirty="0"/>
              <a:t>Both queries produce the same output.</a:t>
            </a:r>
          </a:p>
        </p:txBody>
      </p:sp>
      <p:pic>
        <p:nvPicPr>
          <p:cNvPr id="68611" name="Picture 4" descr="C:\salome_official\projects\11gR2_SQL 1\screenshots\appf_12n_a.gif"/>
          <p:cNvPicPr>
            <a:picLocks noChangeAspect="1" noChangeArrowheads="1"/>
          </p:cNvPicPr>
          <p:nvPr/>
        </p:nvPicPr>
        <p:blipFill>
          <a:blip r:embed="rId3"/>
          <a:srcRect/>
          <a:stretch>
            <a:fillRect/>
          </a:stretch>
        </p:blipFill>
        <p:spPr bwMode="auto">
          <a:xfrm>
            <a:off x="921253" y="6095765"/>
            <a:ext cx="4735093" cy="502318"/>
          </a:xfrm>
          <a:prstGeom prst="rect">
            <a:avLst/>
          </a:prstGeom>
          <a:noFill/>
          <a:ln w="9525">
            <a:noFill/>
            <a:miter lim="800000"/>
            <a:headEnd/>
            <a:tailEnd/>
          </a:ln>
        </p:spPr>
      </p:pic>
      <p:sp>
        <p:nvSpPr>
          <p:cNvPr id="68613"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3066188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noFill/>
          <a:ln/>
        </p:spPr>
        <p:txBody>
          <a:bodyPr/>
          <a:lstStyle/>
          <a:p>
            <a:pPr lvl="1" eaLnBrk="1" hangingPunct="1">
              <a:spcBef>
                <a:spcPts val="110"/>
              </a:spcBef>
            </a:pPr>
            <a:r>
              <a:rPr lang="en-US" altLang="en-US" dirty="0"/>
              <a:t>The example in the slide creates a nonequijoin to evaluate an employee’s salary grade. The salary must be </a:t>
            </a:r>
            <a:r>
              <a:rPr lang="en-US" altLang="en-US" i="1" dirty="0"/>
              <a:t>between</a:t>
            </a:r>
            <a:r>
              <a:rPr lang="en-US" altLang="en-US" dirty="0"/>
              <a:t> any pair of the low and high salary ranges. </a:t>
            </a:r>
          </a:p>
          <a:p>
            <a:pPr lvl="1" eaLnBrk="1" hangingPunct="1">
              <a:spcBef>
                <a:spcPts val="110"/>
              </a:spcBef>
            </a:pPr>
            <a:r>
              <a:rPr lang="en-US" altLang="en-US" dirty="0"/>
              <a:t>It is important to note that all employees appear exactly once when this query is executed. No employee is repeated in the list. There are two reasons for this:</a:t>
            </a:r>
          </a:p>
          <a:p>
            <a:pPr lvl="2" eaLnBrk="1" hangingPunct="1">
              <a:spcBef>
                <a:spcPts val="110"/>
              </a:spcBef>
            </a:pPr>
            <a:r>
              <a:rPr lang="en-US" altLang="en-US" dirty="0"/>
              <a:t>None of the rows in the job grade table contain grades that overlap. That is, the salary value for an employee can lie only between the low salary and high salary values of one of the rows in the salary grade table. </a:t>
            </a:r>
          </a:p>
          <a:p>
            <a:pPr lvl="2" eaLnBrk="1" hangingPunct="1">
              <a:spcBef>
                <a:spcPts val="110"/>
              </a:spcBef>
            </a:pPr>
            <a:r>
              <a:rPr lang="en-US" altLang="en-US" dirty="0"/>
              <a:t>All of the employees’ salaries lie within the limits that are provided by the job grade table. That is, no employee earns less than the lowest value contained in the </a:t>
            </a:r>
            <a:r>
              <a:rPr lang="en-US" altLang="en-US" dirty="0">
                <a:latin typeface="Courier New" pitchFamily="49" charset="0"/>
              </a:rPr>
              <a:t>LOWEST_SAL</a:t>
            </a:r>
            <a:r>
              <a:rPr lang="en-US" altLang="en-US" dirty="0"/>
              <a:t> column or more than the highest value contained in the </a:t>
            </a:r>
            <a:r>
              <a:rPr lang="en-US" altLang="en-US" dirty="0">
                <a:latin typeface="Courier New" pitchFamily="49" charset="0"/>
              </a:rPr>
              <a:t>HIGHEST_SAL</a:t>
            </a:r>
            <a:r>
              <a:rPr lang="en-US" altLang="en-US" dirty="0"/>
              <a:t> column.</a:t>
            </a:r>
            <a:endParaRPr lang="en-US" altLang="en-US" b="1" dirty="0"/>
          </a:p>
          <a:p>
            <a:pPr lvl="1" eaLnBrk="1" hangingPunct="1">
              <a:spcBef>
                <a:spcPts val="110"/>
              </a:spcBef>
            </a:pPr>
            <a:r>
              <a:rPr lang="en-US" altLang="en-US" b="1" dirty="0"/>
              <a:t>Note:</a:t>
            </a:r>
            <a:r>
              <a:rPr lang="en-US" altLang="en-US" dirty="0"/>
              <a:t> Other conditions (such as </a:t>
            </a:r>
            <a:r>
              <a:rPr lang="en-US" altLang="en-US" dirty="0">
                <a:latin typeface="Courier New" pitchFamily="49" charset="0"/>
              </a:rPr>
              <a:t>&lt;=</a:t>
            </a:r>
            <a:r>
              <a:rPr lang="en-US" altLang="en-US" dirty="0"/>
              <a:t> and </a:t>
            </a:r>
            <a:r>
              <a:rPr lang="en-US" altLang="en-US" dirty="0">
                <a:latin typeface="Courier New" pitchFamily="49" charset="0"/>
              </a:rPr>
              <a:t>&gt;=</a:t>
            </a:r>
            <a:r>
              <a:rPr lang="en-US" altLang="en-US" dirty="0"/>
              <a:t>) can be used, but </a:t>
            </a:r>
            <a:r>
              <a:rPr lang="en-US" altLang="en-US" dirty="0">
                <a:latin typeface="Courier New" pitchFamily="49" charset="0"/>
              </a:rPr>
              <a:t>BETWEEN</a:t>
            </a:r>
            <a:r>
              <a:rPr lang="en-US" altLang="en-US" dirty="0"/>
              <a:t> is the simplest. Remember to specify the low value first and the high value last when using the </a:t>
            </a:r>
            <a:r>
              <a:rPr lang="en-US" altLang="en-US" dirty="0">
                <a:latin typeface="Courier New" pitchFamily="49" charset="0"/>
              </a:rPr>
              <a:t>BETWEEN</a:t>
            </a:r>
            <a:r>
              <a:rPr lang="en-US" altLang="en-US" dirty="0"/>
              <a:t> condition. The Oracle server translates the </a:t>
            </a:r>
            <a:r>
              <a:rPr lang="en-US" altLang="en-US" dirty="0">
                <a:latin typeface="Courier New" pitchFamily="49" charset="0"/>
              </a:rPr>
              <a:t>BETWEEN</a:t>
            </a:r>
            <a:r>
              <a:rPr lang="en-US" altLang="en-US" dirty="0"/>
              <a:t> condition to a pair of </a:t>
            </a:r>
            <a:r>
              <a:rPr lang="en-US" altLang="en-US" dirty="0">
                <a:latin typeface="Courier New" pitchFamily="49" charset="0"/>
              </a:rPr>
              <a:t>AND</a:t>
            </a:r>
            <a:r>
              <a:rPr lang="en-US" altLang="en-US" dirty="0"/>
              <a:t> conditions. Therefore, using </a:t>
            </a:r>
            <a:r>
              <a:rPr lang="en-US" altLang="en-US" dirty="0">
                <a:latin typeface="Courier New" pitchFamily="49" charset="0"/>
              </a:rPr>
              <a:t>BETWEEN</a:t>
            </a:r>
            <a:r>
              <a:rPr lang="en-US" altLang="en-US" dirty="0"/>
              <a:t> has no performance benefits, but should be used only for logical simplicity.</a:t>
            </a:r>
          </a:p>
          <a:p>
            <a:pPr lvl="1" eaLnBrk="1" hangingPunct="1">
              <a:spcBef>
                <a:spcPts val="110"/>
              </a:spcBef>
            </a:pPr>
            <a:r>
              <a:rPr lang="en-US" altLang="en-US" dirty="0"/>
              <a:t>Table aliases have been specified in the example in the slide for performance reasons, not because of possible ambiguity.</a:t>
            </a:r>
          </a:p>
        </p:txBody>
      </p:sp>
      <p:sp>
        <p:nvSpPr>
          <p:cNvPr id="7066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2421068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2"/>
          <p:cNvSpPr>
            <a:spLocks noGrp="1"/>
          </p:cNvSpPr>
          <p:nvPr>
            <p:ph type="body" idx="1"/>
          </p:nvPr>
        </p:nvSpPr>
        <p:spPr>
          <a:noFill/>
          <a:ln/>
        </p:spPr>
        <p:txBody>
          <a:bodyPr/>
          <a:lstStyle/>
          <a:p>
            <a:pPr lvl="1"/>
            <a:r>
              <a:rPr lang="en-US" altLang="en-US" dirty="0"/>
              <a:t>In the example in the slide, the </a:t>
            </a:r>
            <a:r>
              <a:rPr lang="en-US" altLang="en-US" dirty="0">
                <a:latin typeface="Courier New" pitchFamily="49" charset="0"/>
                <a:cs typeface="Courier New" pitchFamily="49" charset="0"/>
              </a:rPr>
              <a:t>COUNTRY_ID</a:t>
            </a:r>
            <a:r>
              <a:rPr lang="en-US" altLang="en-US" dirty="0"/>
              <a:t> columns in the </a:t>
            </a:r>
            <a:r>
              <a:rPr lang="en-US" altLang="en-US" dirty="0">
                <a:latin typeface="Courier New" pitchFamily="49" charset="0"/>
                <a:cs typeface="Courier New" pitchFamily="49" charset="0"/>
              </a:rPr>
              <a:t>COUNTRIES</a:t>
            </a:r>
            <a:r>
              <a:rPr lang="en-US" altLang="en-US" dirty="0"/>
              <a:t> and </a:t>
            </a:r>
            <a:r>
              <a:rPr lang="en-US" altLang="en-US" dirty="0">
                <a:latin typeface="Courier New" pitchFamily="49" charset="0"/>
                <a:cs typeface="Courier New" pitchFamily="49" charset="0"/>
              </a:rPr>
              <a:t>LOCATIONS</a:t>
            </a:r>
            <a:r>
              <a:rPr lang="en-US" altLang="en-US" dirty="0"/>
              <a:t> tables are joined and thus the </a:t>
            </a:r>
            <a:r>
              <a:rPr lang="en-US" altLang="en-US" dirty="0">
                <a:latin typeface="Courier New" pitchFamily="49" charset="0"/>
                <a:cs typeface="Courier New" pitchFamily="49" charset="0"/>
              </a:rPr>
              <a:t>LOCATION_ID</a:t>
            </a:r>
            <a:r>
              <a:rPr lang="en-US" altLang="en-US" dirty="0"/>
              <a:t> of the location where an employee works is shown.</a:t>
            </a:r>
          </a:p>
        </p:txBody>
      </p:sp>
      <p:sp>
        <p:nvSpPr>
          <p:cNvPr id="72708"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1767388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2"/>
          <p:cNvSpPr>
            <a:spLocks noGrp="1"/>
          </p:cNvSpPr>
          <p:nvPr>
            <p:ph type="body" idx="1"/>
          </p:nvPr>
        </p:nvSpPr>
        <p:spPr>
          <a:noFill/>
          <a:ln/>
        </p:spPr>
        <p:txBody>
          <a:bodyPr/>
          <a:lstStyle/>
          <a:p>
            <a:pPr lvl="1"/>
            <a:r>
              <a:rPr lang="en-US" altLang="en-US" dirty="0"/>
              <a:t>Use the </a:t>
            </a:r>
            <a:r>
              <a:rPr lang="en-US" altLang="en-US" dirty="0">
                <a:latin typeface="Courier New" pitchFamily="49" charset="0"/>
                <a:cs typeface="Courier New" pitchFamily="49" charset="0"/>
              </a:rPr>
              <a:t>ON</a:t>
            </a:r>
            <a:r>
              <a:rPr lang="en-US" altLang="en-US" dirty="0"/>
              <a:t> clause to specify a join condition. With this, you can specify join conditions separate from any search or filter conditions in the </a:t>
            </a:r>
            <a:r>
              <a:rPr lang="en-US" altLang="en-US" dirty="0">
                <a:latin typeface="Courier New" pitchFamily="49" charset="0"/>
                <a:cs typeface="Courier New" pitchFamily="49" charset="0"/>
              </a:rPr>
              <a:t>WHERE</a:t>
            </a:r>
            <a:r>
              <a:rPr lang="en-US" altLang="en-US" dirty="0"/>
              <a:t> clause.</a:t>
            </a:r>
          </a:p>
          <a:p>
            <a:pPr lvl="1"/>
            <a:r>
              <a:rPr lang="en-US" altLang="en-US" dirty="0"/>
              <a:t>In this example, the </a:t>
            </a:r>
            <a:r>
              <a:rPr lang="en-US" altLang="en-US" dirty="0">
                <a:latin typeface="Courier New" pitchFamily="49" charset="0"/>
                <a:cs typeface="Courier New" pitchFamily="49" charset="0"/>
              </a:rPr>
              <a:t>EMPLOYEE_ID</a:t>
            </a:r>
            <a:r>
              <a:rPr lang="en-US" altLang="en-US" dirty="0"/>
              <a:t> columns in the </a:t>
            </a:r>
            <a:r>
              <a:rPr lang="en-US" altLang="en-US" dirty="0">
                <a:latin typeface="Courier New" pitchFamily="49" charset="0"/>
                <a:cs typeface="Courier New" pitchFamily="49" charset="0"/>
              </a:rPr>
              <a:t>EMPLOYEES</a:t>
            </a:r>
            <a:r>
              <a:rPr lang="en-US" altLang="en-US" dirty="0"/>
              <a:t> and </a:t>
            </a:r>
            <a:r>
              <a:rPr lang="en-US" altLang="en-US" dirty="0">
                <a:latin typeface="Courier New" pitchFamily="49" charset="0"/>
                <a:cs typeface="Courier New" pitchFamily="49" charset="0"/>
              </a:rPr>
              <a:t>JOB_HISTORY</a:t>
            </a:r>
            <a:r>
              <a:rPr lang="en-US" altLang="en-US" dirty="0"/>
              <a:t> tables are joined using the </a:t>
            </a:r>
            <a:r>
              <a:rPr lang="en-US" altLang="en-US" dirty="0">
                <a:latin typeface="Courier New" pitchFamily="49" charset="0"/>
                <a:cs typeface="Courier New" pitchFamily="49" charset="0"/>
              </a:rPr>
              <a:t>ON</a:t>
            </a:r>
            <a:r>
              <a:rPr lang="en-US" altLang="en-US" dirty="0"/>
              <a:t> clause. Wherever an employee ID in the </a:t>
            </a:r>
            <a:r>
              <a:rPr lang="en-US" altLang="en-US" dirty="0">
                <a:latin typeface="Courier New" pitchFamily="49" charset="0"/>
                <a:cs typeface="Courier New" pitchFamily="49" charset="0"/>
              </a:rPr>
              <a:t>EMPLOYEES</a:t>
            </a:r>
            <a:r>
              <a:rPr lang="en-US" altLang="en-US" dirty="0"/>
              <a:t> table equals an employee ID in the </a:t>
            </a:r>
            <a:r>
              <a:rPr lang="en-US" altLang="en-US" dirty="0">
                <a:latin typeface="Courier New" pitchFamily="49" charset="0"/>
                <a:cs typeface="Courier New" pitchFamily="49" charset="0"/>
              </a:rPr>
              <a:t>JOB_HISTORY</a:t>
            </a:r>
            <a:r>
              <a:rPr lang="en-US" altLang="en-US" dirty="0"/>
              <a:t> table, the row is returned. The table alias is necessary to qualify the matching column names.</a:t>
            </a:r>
          </a:p>
          <a:p>
            <a:pPr lvl="1"/>
            <a:r>
              <a:rPr lang="en-US" altLang="en-US" dirty="0"/>
              <a:t>You can also use the </a:t>
            </a:r>
            <a:r>
              <a:rPr lang="en-US" altLang="en-US" dirty="0">
                <a:latin typeface="Courier New" pitchFamily="49" charset="0"/>
                <a:cs typeface="Courier New" pitchFamily="49" charset="0"/>
              </a:rPr>
              <a:t>ON</a:t>
            </a:r>
            <a:r>
              <a:rPr lang="en-US" altLang="en-US" dirty="0"/>
              <a:t> clause to join columns that have different names. The parentheses around the joined columns, as in the example in the slide, </a:t>
            </a:r>
            <a:r>
              <a:rPr lang="en-US" altLang="en-US" dirty="0">
                <a:latin typeface="Courier New" pitchFamily="49" charset="0"/>
                <a:cs typeface="Courier New" pitchFamily="49" charset="0"/>
              </a:rPr>
              <a:t>(e.employee_id</a:t>
            </a:r>
            <a:r>
              <a:rPr lang="en-US" altLang="en-US" dirty="0"/>
              <a:t> </a:t>
            </a:r>
            <a:r>
              <a:rPr lang="en-US" altLang="en-US" dirty="0">
                <a:latin typeface="Courier New" pitchFamily="49" charset="0"/>
                <a:cs typeface="Courier New" pitchFamily="49" charset="0"/>
              </a:rPr>
              <a:t>=</a:t>
            </a:r>
            <a:r>
              <a:rPr lang="en-US" altLang="en-US" dirty="0"/>
              <a:t> </a:t>
            </a:r>
            <a:r>
              <a:rPr lang="en-US" altLang="en-US" dirty="0">
                <a:latin typeface="Courier New" pitchFamily="49" charset="0"/>
                <a:cs typeface="Courier New" pitchFamily="49" charset="0"/>
              </a:rPr>
              <a:t>j.employee_id)</a:t>
            </a:r>
            <a:r>
              <a:rPr lang="en-US" altLang="en-US" dirty="0"/>
              <a:t>, is optional. So, even </a:t>
            </a:r>
            <a:r>
              <a:rPr lang="en-US" altLang="en-US" dirty="0">
                <a:latin typeface="Courier New" pitchFamily="49" charset="0"/>
                <a:cs typeface="Courier New" pitchFamily="49" charset="0"/>
              </a:rPr>
              <a:t>ON</a:t>
            </a:r>
            <a:r>
              <a:rPr lang="en-US" altLang="en-US" dirty="0"/>
              <a:t> </a:t>
            </a:r>
            <a:r>
              <a:rPr lang="en-US" altLang="en-US" dirty="0">
                <a:latin typeface="Courier New" pitchFamily="49" charset="0"/>
                <a:cs typeface="Courier New" pitchFamily="49" charset="0"/>
              </a:rPr>
              <a:t>e.employee_id</a:t>
            </a:r>
            <a:r>
              <a:rPr lang="en-US" altLang="en-US" dirty="0"/>
              <a:t> </a:t>
            </a:r>
            <a:r>
              <a:rPr lang="en-US" altLang="en-US" dirty="0">
                <a:latin typeface="Courier New" pitchFamily="49" charset="0"/>
                <a:cs typeface="Courier New" pitchFamily="49" charset="0"/>
              </a:rPr>
              <a:t>=</a:t>
            </a:r>
            <a:r>
              <a:rPr lang="en-US" altLang="en-US" dirty="0"/>
              <a:t> </a:t>
            </a:r>
            <a:r>
              <a:rPr lang="en-US" altLang="en-US" dirty="0">
                <a:latin typeface="Courier New" pitchFamily="49" charset="0"/>
                <a:cs typeface="Courier New" pitchFamily="49" charset="0"/>
              </a:rPr>
              <a:t>j.employee_id</a:t>
            </a:r>
            <a:r>
              <a:rPr lang="en-US" altLang="en-US" dirty="0"/>
              <a:t> will work.</a:t>
            </a:r>
          </a:p>
          <a:p>
            <a:pPr lvl="1"/>
            <a:r>
              <a:rPr lang="en-US" altLang="en-US" b="1" dirty="0"/>
              <a:t>Note: </a:t>
            </a:r>
            <a:r>
              <a:rPr lang="en-US" altLang="en-US" dirty="0"/>
              <a:t>When you use the Execute Statement icon to run the query, SQL Developer suffixes a ‘_1’ to differentiate between the two </a:t>
            </a:r>
            <a:r>
              <a:rPr lang="en-US" altLang="en-US" dirty="0">
                <a:latin typeface="Courier New" pitchFamily="49" charset="0"/>
                <a:cs typeface="Courier New" pitchFamily="49" charset="0"/>
              </a:rPr>
              <a:t>employee_id</a:t>
            </a:r>
            <a:r>
              <a:rPr lang="en-US" altLang="en-US" dirty="0"/>
              <a:t>s.</a:t>
            </a:r>
          </a:p>
        </p:txBody>
      </p:sp>
      <p:sp>
        <p:nvSpPr>
          <p:cNvPr id="7475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126504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noFill/>
          <a:ln/>
        </p:spPr>
        <p:txBody>
          <a:bodyPr/>
          <a:lstStyle/>
          <a:p>
            <a:pPr lvl="1"/>
            <a:r>
              <a:rPr lang="en-US" altLang="en-US" dirty="0"/>
              <a:t>This query retrieves all the rows in the </a:t>
            </a:r>
            <a:r>
              <a:rPr lang="en-US" altLang="en-US" dirty="0">
                <a:latin typeface="Courier New" pitchFamily="49" charset="0"/>
                <a:cs typeface="Courier New" pitchFamily="49" charset="0"/>
              </a:rPr>
              <a:t>COUNTRIES</a:t>
            </a:r>
            <a:r>
              <a:rPr lang="en-US" altLang="en-US" dirty="0"/>
              <a:t> table, which is the left table, even if there is no match in the </a:t>
            </a:r>
            <a:r>
              <a:rPr lang="en-US" altLang="en-US" dirty="0">
                <a:latin typeface="Courier New" pitchFamily="49" charset="0"/>
                <a:cs typeface="Courier New" pitchFamily="49" charset="0"/>
              </a:rPr>
              <a:t>LOCATIONS</a:t>
            </a:r>
            <a:r>
              <a:rPr lang="en-US" altLang="en-US" dirty="0"/>
              <a:t> table.</a:t>
            </a:r>
          </a:p>
        </p:txBody>
      </p:sp>
      <p:sp>
        <p:nvSpPr>
          <p:cNvPr id="76804"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3538693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457200" y="457200"/>
            <a:ext cx="6858000" cy="3859213"/>
          </a:xfrm>
          <a:ln/>
        </p:spPr>
      </p:sp>
      <p:sp>
        <p:nvSpPr>
          <p:cNvPr id="78851" name="Notes Placeholder 2"/>
          <p:cNvSpPr>
            <a:spLocks noGrp="1"/>
          </p:cNvSpPr>
          <p:nvPr>
            <p:ph type="body" idx="1"/>
          </p:nvPr>
        </p:nvSpPr>
        <p:spPr>
          <a:noFill/>
          <a:ln/>
        </p:spPr>
        <p:txBody>
          <a:bodyPr/>
          <a:lstStyle/>
          <a:p>
            <a:pPr lvl="1" eaLnBrk="1" hangingPunct="1"/>
            <a:r>
              <a:rPr lang="en-US" altLang="en-US" dirty="0">
                <a:solidFill>
                  <a:schemeClr val="tx1"/>
                </a:solidFill>
              </a:rPr>
              <a:t>This query retrieves all the rows in the </a:t>
            </a:r>
            <a:r>
              <a:rPr lang="en-US" altLang="en-US" dirty="0">
                <a:solidFill>
                  <a:schemeClr val="tx1"/>
                </a:solidFill>
                <a:latin typeface="Courier New" pitchFamily="49" charset="0"/>
              </a:rPr>
              <a:t>DEPARTMENTS</a:t>
            </a:r>
            <a:r>
              <a:rPr lang="en-US" altLang="en-US" dirty="0">
                <a:solidFill>
                  <a:schemeClr val="tx1"/>
                </a:solidFill>
              </a:rPr>
              <a:t> table, which is the table at the right, even if there is no match in the </a:t>
            </a:r>
            <a:r>
              <a:rPr lang="en-US" altLang="en-US" dirty="0">
                <a:solidFill>
                  <a:schemeClr val="tx1"/>
                </a:solidFill>
                <a:latin typeface="Courier New" pitchFamily="49" charset="0"/>
              </a:rPr>
              <a:t>EMPLOYEES</a:t>
            </a:r>
            <a:r>
              <a:rPr lang="en-US" altLang="en-US" dirty="0">
                <a:solidFill>
                  <a:schemeClr val="tx1"/>
                </a:solidFill>
              </a:rPr>
              <a:t> table.</a:t>
            </a:r>
          </a:p>
        </p:txBody>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2970534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otes Placeholder 2"/>
          <p:cNvSpPr>
            <a:spLocks noGrp="1"/>
          </p:cNvSpPr>
          <p:nvPr>
            <p:ph type="body" idx="1"/>
          </p:nvPr>
        </p:nvSpPr>
        <p:spPr>
          <a:noFill/>
          <a:ln/>
        </p:spPr>
        <p:txBody>
          <a:bodyPr/>
          <a:lstStyle/>
          <a:p>
            <a:pPr lvl="1"/>
            <a:r>
              <a:rPr lang="en-US" altLang="en-US" dirty="0"/>
              <a:t>This query retrieves all the rows in the </a:t>
            </a:r>
            <a:r>
              <a:rPr lang="en-US" altLang="en-US" dirty="0">
                <a:latin typeface="Courier New" pitchFamily="49" charset="0"/>
                <a:cs typeface="Courier New" pitchFamily="49" charset="0"/>
              </a:rPr>
              <a:t>EMPLOYEES</a:t>
            </a:r>
            <a:r>
              <a:rPr lang="en-US" altLang="en-US" dirty="0"/>
              <a:t> table, even if there is no match in the </a:t>
            </a:r>
            <a:r>
              <a:rPr lang="en-US" altLang="en-US" dirty="0">
                <a:latin typeface="Courier New" pitchFamily="49" charset="0"/>
                <a:cs typeface="Courier New" pitchFamily="49" charset="0"/>
              </a:rPr>
              <a:t>DEPARTMENTS</a:t>
            </a:r>
            <a:r>
              <a:rPr lang="en-US" altLang="en-US" dirty="0"/>
              <a:t> table. It also retrieves all the rows in the </a:t>
            </a:r>
            <a:r>
              <a:rPr lang="en-US" altLang="en-US" dirty="0">
                <a:latin typeface="Courier New" pitchFamily="49" charset="0"/>
                <a:cs typeface="Courier New" pitchFamily="49" charset="0"/>
              </a:rPr>
              <a:t>DEPARTMENTS</a:t>
            </a:r>
            <a:r>
              <a:rPr lang="en-US" altLang="en-US" dirty="0"/>
              <a:t> table, even if there is no match in the </a:t>
            </a:r>
            <a:r>
              <a:rPr lang="en-US" altLang="en-US" dirty="0">
                <a:latin typeface="Courier New" pitchFamily="49" charset="0"/>
                <a:cs typeface="Courier New" pitchFamily="49" charset="0"/>
              </a:rPr>
              <a:t>EMPLOYEES</a:t>
            </a:r>
            <a:r>
              <a:rPr lang="en-US" altLang="en-US" dirty="0"/>
              <a:t> table.</a:t>
            </a:r>
          </a:p>
        </p:txBody>
      </p:sp>
      <p:sp>
        <p:nvSpPr>
          <p:cNvPr id="80900" name="Slide Image Placeholder 15"/>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1468354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457200" y="457200"/>
            <a:ext cx="6858000" cy="3859213"/>
          </a:xfrm>
          <a:ln/>
        </p:spPr>
      </p:sp>
      <p:sp>
        <p:nvSpPr>
          <p:cNvPr id="82947" name="Rectangle 3"/>
          <p:cNvSpPr>
            <a:spLocks noGrp="1" noChangeArrowheads="1"/>
          </p:cNvSpPr>
          <p:nvPr>
            <p:ph type="body" idx="1"/>
          </p:nvPr>
        </p:nvSpPr>
        <p:spPr>
          <a:noFill/>
          <a:ln/>
        </p:spPr>
        <p:txBody>
          <a:bodyPr/>
          <a:lstStyle/>
          <a:p>
            <a:pPr lvl="1" eaLnBrk="1" hangingPunct="1"/>
            <a:r>
              <a:rPr lang="en-US" altLang="en-US" dirty="0"/>
              <a:t>Sometimes you need to join a table to itself. To find the name of each employee’s manager, you need to join the </a:t>
            </a:r>
            <a:r>
              <a:rPr lang="en-US" altLang="en-US" dirty="0">
                <a:latin typeface="Courier New" pitchFamily="49" charset="0"/>
              </a:rPr>
              <a:t>EMPLOYEES</a:t>
            </a:r>
            <a:r>
              <a:rPr lang="en-US" altLang="en-US" dirty="0"/>
              <a:t> table to itself, or perform a self-join. The example in the slide joins the </a:t>
            </a:r>
            <a:r>
              <a:rPr lang="en-US" altLang="en-US" dirty="0">
                <a:latin typeface="Courier New" pitchFamily="49" charset="0"/>
              </a:rPr>
              <a:t>EMPLOYEES</a:t>
            </a:r>
            <a:r>
              <a:rPr lang="en-US" altLang="en-US" dirty="0"/>
              <a:t> table to itself. To simulate two tables in the </a:t>
            </a:r>
            <a:r>
              <a:rPr lang="en-US" altLang="en-US" dirty="0">
                <a:latin typeface="Courier New" pitchFamily="49" charset="0"/>
              </a:rPr>
              <a:t>FROM</a:t>
            </a:r>
            <a:r>
              <a:rPr lang="en-US" altLang="en-US" dirty="0"/>
              <a:t> clause, there are two aliases, namely worker and manager, for the same table, </a:t>
            </a:r>
            <a:r>
              <a:rPr lang="en-US" altLang="en-US" dirty="0">
                <a:latin typeface="Courier New" pitchFamily="49" charset="0"/>
              </a:rPr>
              <a:t>EMPLOYEES</a:t>
            </a:r>
            <a:r>
              <a:rPr lang="en-US" altLang="en-US" dirty="0"/>
              <a:t>. </a:t>
            </a:r>
          </a:p>
          <a:p>
            <a:pPr lvl="1" eaLnBrk="1" hangingPunct="1"/>
            <a:r>
              <a:rPr lang="en-US" altLang="en-US" dirty="0"/>
              <a:t>In this example, the </a:t>
            </a:r>
            <a:r>
              <a:rPr lang="en-US" altLang="en-US" dirty="0">
                <a:latin typeface="Courier New" pitchFamily="49" charset="0"/>
              </a:rPr>
              <a:t>WHERE</a:t>
            </a:r>
            <a:r>
              <a:rPr lang="en-US" altLang="en-US" dirty="0"/>
              <a:t> clause contains the join that means “where a worker’s manager ID matches the employee ID for the manager.”</a:t>
            </a:r>
          </a:p>
        </p:txBody>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3624319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CROSS</a:t>
            </a:r>
            <a:r>
              <a:rPr lang="en-US" altLang="en-US" dirty="0"/>
              <a:t> </a:t>
            </a:r>
            <a:r>
              <a:rPr lang="en-US" altLang="en-US" dirty="0">
                <a:latin typeface="Courier New" pitchFamily="49" charset="0"/>
                <a:cs typeface="Courier New" pitchFamily="49" charset="0"/>
              </a:rPr>
              <a:t>JOIN</a:t>
            </a:r>
            <a:r>
              <a:rPr lang="en-US" altLang="en-US" dirty="0"/>
              <a:t> syntax specifies the cross product. It is also known as a Cartesian product. A cross join produces the cross product of two relations, and is essentially the same as the comma-delimited Oracle Database notation.</a:t>
            </a:r>
          </a:p>
          <a:p>
            <a:pPr lvl="1"/>
            <a:r>
              <a:rPr lang="en-US" altLang="en-US" dirty="0"/>
              <a:t>You do not specify any </a:t>
            </a:r>
            <a:r>
              <a:rPr lang="en-US" altLang="en-US" dirty="0">
                <a:latin typeface="Courier New" pitchFamily="49" charset="0"/>
                <a:cs typeface="Courier New" pitchFamily="49" charset="0"/>
              </a:rPr>
              <a:t>WHERE</a:t>
            </a:r>
            <a:r>
              <a:rPr lang="en-US" altLang="en-US" dirty="0"/>
              <a:t> condition between the two tables in the </a:t>
            </a:r>
            <a:r>
              <a:rPr lang="en-US" altLang="en-US" dirty="0">
                <a:latin typeface="Courier New" pitchFamily="49" charset="0"/>
                <a:cs typeface="Courier New" pitchFamily="49" charset="0"/>
              </a:rPr>
              <a:t>CROSS</a:t>
            </a:r>
            <a:r>
              <a:rPr lang="en-US" altLang="en-US" dirty="0"/>
              <a:t> </a:t>
            </a:r>
            <a:r>
              <a:rPr lang="en-US" altLang="en-US" dirty="0">
                <a:latin typeface="Courier New" pitchFamily="49" charset="0"/>
                <a:cs typeface="Courier New" pitchFamily="49" charset="0"/>
              </a:rPr>
              <a:t>JOIN</a:t>
            </a:r>
            <a:r>
              <a:rPr lang="en-US" altLang="en-US" dirty="0"/>
              <a:t>.</a:t>
            </a:r>
          </a:p>
        </p:txBody>
      </p:sp>
      <p:sp>
        <p:nvSpPr>
          <p:cNvPr id="8499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1196949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noFill/>
          <a:ln/>
        </p:spPr>
        <p:txBody>
          <a:bodyPr/>
          <a:lstStyle/>
          <a:p>
            <a:pPr lvl="1" eaLnBrk="1" hangingPunct="1"/>
            <a:r>
              <a:rPr lang="en-US" altLang="en-US" dirty="0"/>
              <a:t>There are many commonly used commands and statements in SQL. It includes the DDL statements, DML statements, transaction control statements, and joins.</a:t>
            </a:r>
          </a:p>
        </p:txBody>
      </p:sp>
      <p:sp>
        <p:nvSpPr>
          <p:cNvPr id="8704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205338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2"/>
          <p:cNvSpPr>
            <a:spLocks noGrp="1"/>
          </p:cNvSpPr>
          <p:nvPr>
            <p:ph type="body" idx="1"/>
          </p:nvPr>
        </p:nvSpPr>
        <p:spPr>
          <a:noFill/>
          <a:ln/>
        </p:spPr>
        <p:txBody>
          <a:bodyPr/>
          <a:lstStyle/>
          <a:p>
            <a:pPr lvl="1" eaLnBrk="1" hangingPunct="1">
              <a:lnSpc>
                <a:spcPct val="110000"/>
              </a:lnSpc>
            </a:pPr>
            <a:r>
              <a:rPr lang="en-US" altLang="en-US" dirty="0"/>
              <a:t>You can display all columns of data in a table by following the </a:t>
            </a:r>
            <a:r>
              <a:rPr lang="en-US" altLang="en-US" dirty="0">
                <a:latin typeface="Courier New" pitchFamily="49" charset="0"/>
              </a:rPr>
              <a:t>SELECT</a:t>
            </a:r>
            <a:r>
              <a:rPr lang="en-US" altLang="en-US" dirty="0"/>
              <a:t> keyword with an asterisk (</a:t>
            </a:r>
            <a:r>
              <a:rPr lang="en-US" altLang="en-US" dirty="0">
                <a:latin typeface="Courier New" pitchFamily="49" charset="0"/>
              </a:rPr>
              <a:t>*</a:t>
            </a:r>
            <a:r>
              <a:rPr lang="en-US" altLang="en-US" dirty="0"/>
              <a:t>) or by listing all the column names after the </a:t>
            </a:r>
            <a:r>
              <a:rPr lang="en-US" altLang="en-US" dirty="0">
                <a:latin typeface="Courier New" pitchFamily="49" charset="0"/>
              </a:rPr>
              <a:t>SELECT</a:t>
            </a:r>
            <a:r>
              <a:rPr lang="en-US" altLang="en-US" dirty="0"/>
              <a:t> keyword. The first example in the slide displays all the rows from the </a:t>
            </a:r>
            <a:r>
              <a:rPr lang="en-US" altLang="en-US" dirty="0">
                <a:latin typeface="Courier New" pitchFamily="49" charset="0"/>
                <a:cs typeface="Courier New" pitchFamily="49" charset="0"/>
              </a:rPr>
              <a:t>job_history</a:t>
            </a:r>
            <a:r>
              <a:rPr lang="en-US" altLang="en-US" dirty="0">
                <a:solidFill>
                  <a:schemeClr val="tx1"/>
                </a:solidFill>
              </a:rPr>
              <a:t> </a:t>
            </a:r>
            <a:r>
              <a:rPr lang="en-US" altLang="en-US" dirty="0"/>
              <a:t>table. </a:t>
            </a:r>
            <a:r>
              <a:rPr lang="en-US" altLang="en-US" dirty="0">
                <a:solidFill>
                  <a:schemeClr val="tx1"/>
                </a:solidFill>
              </a:rPr>
              <a:t>Specific</a:t>
            </a:r>
            <a:r>
              <a:rPr lang="en-US" altLang="en-US" dirty="0"/>
              <a:t> columns of the table can be displayed by specifying the column names, separated by commas. The second example in the slide displays the </a:t>
            </a:r>
            <a:r>
              <a:rPr lang="en-US" altLang="en-US" dirty="0">
                <a:latin typeface="Courier New" pitchFamily="49" charset="0"/>
                <a:cs typeface="Courier New" pitchFamily="49" charset="0"/>
              </a:rPr>
              <a:t>manager_id</a:t>
            </a:r>
            <a:r>
              <a:rPr lang="en-US" altLang="en-US" dirty="0"/>
              <a:t> and </a:t>
            </a:r>
            <a:r>
              <a:rPr lang="en-US" altLang="en-US" dirty="0">
                <a:latin typeface="Courier New" pitchFamily="49" charset="0"/>
                <a:cs typeface="Courier New" pitchFamily="49" charset="0"/>
              </a:rPr>
              <a:t>job_id</a:t>
            </a:r>
            <a:r>
              <a:rPr lang="en-US" altLang="en-US" dirty="0"/>
              <a:t> columns from the </a:t>
            </a:r>
            <a:r>
              <a:rPr lang="en-US" altLang="en-US" dirty="0">
                <a:latin typeface="Courier New" pitchFamily="49" charset="0"/>
                <a:cs typeface="Courier New" pitchFamily="49" charset="0"/>
              </a:rPr>
              <a:t>employees</a:t>
            </a:r>
            <a:r>
              <a:rPr lang="en-US" altLang="en-US" dirty="0"/>
              <a:t> table. </a:t>
            </a:r>
          </a:p>
          <a:p>
            <a:pPr lvl="1" eaLnBrk="1" hangingPunct="1">
              <a:lnSpc>
                <a:spcPct val="110000"/>
              </a:lnSpc>
            </a:pPr>
            <a:r>
              <a:rPr lang="en-US" altLang="en-US" dirty="0"/>
              <a:t>In the </a:t>
            </a:r>
            <a:r>
              <a:rPr lang="en-US" altLang="en-US" dirty="0">
                <a:latin typeface="Courier New" pitchFamily="49" charset="0"/>
              </a:rPr>
              <a:t>SELECT</a:t>
            </a:r>
            <a:r>
              <a:rPr lang="en-US" altLang="en-US" dirty="0"/>
              <a:t> clause, specify the columns in the order in which you want them to appear in the output. For example, the following SQL statement displays the </a:t>
            </a:r>
            <a:r>
              <a:rPr lang="en-US" altLang="en-US" dirty="0">
                <a:latin typeface="Courier New" pitchFamily="49" charset="0"/>
                <a:cs typeface="Courier New" pitchFamily="49" charset="0"/>
              </a:rPr>
              <a:t>location_id</a:t>
            </a:r>
            <a:r>
              <a:rPr lang="en-US" altLang="en-US" dirty="0"/>
              <a:t> column before displaying the </a:t>
            </a:r>
            <a:r>
              <a:rPr lang="en-US" altLang="en-US" dirty="0">
                <a:latin typeface="Courier New" pitchFamily="49" charset="0"/>
                <a:cs typeface="Courier New" pitchFamily="49" charset="0"/>
              </a:rPr>
              <a:t>department_id</a:t>
            </a:r>
            <a:r>
              <a:rPr lang="en-US" altLang="en-US" dirty="0"/>
              <a:t> column:</a:t>
            </a:r>
          </a:p>
          <a:p>
            <a:pPr lvl="4" eaLnBrk="1" hangingPunct="1">
              <a:lnSpc>
                <a:spcPct val="110000"/>
              </a:lnSpc>
            </a:pPr>
            <a:r>
              <a:rPr lang="en-US" altLang="en-US" dirty="0">
                <a:cs typeface="Courier New" pitchFamily="49" charset="0"/>
              </a:rPr>
              <a:t>SELECT location_id, department_id FROM departments</a:t>
            </a:r>
            <a:r>
              <a:rPr lang="en-US" altLang="en-US" b="1" dirty="0">
                <a:cs typeface="Courier New" pitchFamily="49" charset="0"/>
              </a:rPr>
              <a:t>;</a:t>
            </a:r>
          </a:p>
          <a:p>
            <a:pPr lvl="1" eaLnBrk="1" hangingPunct="1">
              <a:lnSpc>
                <a:spcPct val="110000"/>
              </a:lnSpc>
            </a:pPr>
            <a:r>
              <a:rPr lang="en-US" altLang="en-US" b="1" dirty="0"/>
              <a:t>Note: </a:t>
            </a:r>
            <a:r>
              <a:rPr lang="en-US" altLang="en-US" dirty="0"/>
              <a:t>You can enter your SQL statement in a SQL Worksheet and click the Run Statement icon or press F9 to execute a statement in SQL Developer. The output displayed on the Results tabbed page appears as shown in the slide.</a:t>
            </a:r>
          </a:p>
        </p:txBody>
      </p:sp>
      <p:sp>
        <p:nvSpPr>
          <p:cNvPr id="1331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1578495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3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WHERE</a:t>
            </a:r>
            <a:r>
              <a:rPr lang="en-US" altLang="en-US" dirty="0"/>
              <a:t> clause specifies a condition to filter rows, producing a subset of the rows in the table. A condition specifies a combination of one or more expressions and logical (Boolean) operators. It returns a value of </a:t>
            </a:r>
            <a:r>
              <a:rPr lang="en-US" altLang="en-US" dirty="0">
                <a:latin typeface="Courier New" pitchFamily="49" charset="0"/>
                <a:cs typeface="Courier New" pitchFamily="49" charset="0"/>
              </a:rPr>
              <a:t>TRUE</a:t>
            </a:r>
            <a:r>
              <a:rPr lang="en-US" altLang="en-US" dirty="0"/>
              <a:t>, </a:t>
            </a:r>
            <a:r>
              <a:rPr lang="en-US" altLang="en-US" dirty="0">
                <a:latin typeface="Courier New" pitchFamily="49" charset="0"/>
                <a:cs typeface="Courier New" pitchFamily="49" charset="0"/>
              </a:rPr>
              <a:t>FALSE</a:t>
            </a:r>
            <a:r>
              <a:rPr lang="en-US" altLang="en-US" dirty="0"/>
              <a:t>, or </a:t>
            </a:r>
            <a:r>
              <a:rPr lang="en-US" altLang="en-US" dirty="0">
                <a:latin typeface="Courier New" pitchFamily="49" charset="0"/>
                <a:cs typeface="Courier New" pitchFamily="49" charset="0"/>
              </a:rPr>
              <a:t>NULL</a:t>
            </a:r>
            <a:r>
              <a:rPr lang="en-US" altLang="en-US" dirty="0"/>
              <a:t>. The example in the slide retrieves the </a:t>
            </a:r>
            <a:r>
              <a:rPr lang="en-US" altLang="en-US" dirty="0">
                <a:latin typeface="Courier New" pitchFamily="49" charset="0"/>
                <a:cs typeface="Courier New" pitchFamily="49" charset="0"/>
              </a:rPr>
              <a:t>location_id</a:t>
            </a:r>
            <a:r>
              <a:rPr lang="en-US" altLang="en-US" dirty="0"/>
              <a:t> of the marketing department.</a:t>
            </a:r>
          </a:p>
          <a:p>
            <a:pPr lvl="1"/>
            <a:r>
              <a:rPr lang="en-US" altLang="en-US" dirty="0"/>
              <a:t>The </a:t>
            </a:r>
            <a:r>
              <a:rPr lang="en-US" altLang="en-US" dirty="0">
                <a:latin typeface="Courier New" pitchFamily="49" charset="0"/>
                <a:cs typeface="Courier New" pitchFamily="49" charset="0"/>
              </a:rPr>
              <a:t>WHERE</a:t>
            </a:r>
            <a:r>
              <a:rPr lang="en-US" altLang="en-US" dirty="0"/>
              <a:t> clause can also be used to update or delete data from the database.</a:t>
            </a:r>
          </a:p>
          <a:p>
            <a:pPr lvl="1"/>
            <a:r>
              <a:rPr lang="en-US" altLang="en-US" dirty="0"/>
              <a:t>Example:</a:t>
            </a:r>
          </a:p>
          <a:p>
            <a:pPr lvl="4"/>
            <a:r>
              <a:rPr lang="en-US" altLang="en-US" dirty="0">
                <a:cs typeface="Courier New" pitchFamily="49" charset="0"/>
              </a:rPr>
              <a:t>	UPDATE departments </a:t>
            </a:r>
          </a:p>
          <a:p>
            <a:pPr lvl="4"/>
            <a:r>
              <a:rPr lang="en-US" altLang="en-US" dirty="0">
                <a:cs typeface="Courier New" pitchFamily="49" charset="0"/>
              </a:rPr>
              <a:t>	SET  department_name = 'Administration'</a:t>
            </a:r>
          </a:p>
          <a:p>
            <a:pPr lvl="4"/>
            <a:r>
              <a:rPr lang="en-US" altLang="en-US" dirty="0">
                <a:cs typeface="Courier New" pitchFamily="49" charset="0"/>
              </a:rPr>
              <a:t>	WHERE department_id = 20;</a:t>
            </a:r>
          </a:p>
          <a:p>
            <a:pPr lvl="4"/>
            <a:r>
              <a:rPr lang="en-US" altLang="en-US" dirty="0"/>
              <a:t>	and</a:t>
            </a:r>
          </a:p>
          <a:p>
            <a:pPr lvl="4"/>
            <a:r>
              <a:rPr lang="en-US" altLang="en-US" dirty="0">
                <a:cs typeface="Courier New" pitchFamily="49" charset="0"/>
              </a:rPr>
              <a:t>	DELETE from departments </a:t>
            </a:r>
          </a:p>
          <a:p>
            <a:pPr lvl="4"/>
            <a:r>
              <a:rPr lang="en-US" altLang="en-US" dirty="0">
                <a:cs typeface="Courier New" pitchFamily="49" charset="0"/>
              </a:rPr>
              <a:t>	WHERE department_id =20;</a:t>
            </a:r>
          </a:p>
        </p:txBody>
      </p:sp>
      <p:sp>
        <p:nvSpPr>
          <p:cNvPr id="15364" name="Slide Image Placeholder 18"/>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173698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ORDER</a:t>
            </a:r>
            <a:r>
              <a:rPr lang="en-US" altLang="en-US" dirty="0"/>
              <a:t> </a:t>
            </a:r>
            <a:r>
              <a:rPr lang="en-US" altLang="en-US" dirty="0">
                <a:latin typeface="Courier New" pitchFamily="49" charset="0"/>
                <a:cs typeface="Courier New" pitchFamily="49" charset="0"/>
              </a:rPr>
              <a:t>BY</a:t>
            </a:r>
            <a:r>
              <a:rPr lang="en-US" altLang="en-US" dirty="0"/>
              <a:t> clause specifies the order in which the rows should be displayed. The rows can be sorted in ascending or descending fashion. By default, the rows are displayed in ascending order. </a:t>
            </a:r>
          </a:p>
          <a:p>
            <a:pPr lvl="1"/>
            <a:r>
              <a:rPr lang="en-US" altLang="en-US" dirty="0"/>
              <a:t>The example in the slide retrieves rows from the </a:t>
            </a:r>
            <a:r>
              <a:rPr lang="en-US" altLang="en-US" dirty="0">
                <a:latin typeface="Courier New" pitchFamily="49" charset="0"/>
                <a:cs typeface="Courier New" pitchFamily="49" charset="0"/>
              </a:rPr>
              <a:t>employees</a:t>
            </a:r>
            <a:r>
              <a:rPr lang="en-US" altLang="en-US" dirty="0"/>
              <a:t> table ordered first by ascending order of </a:t>
            </a:r>
            <a:r>
              <a:rPr lang="en-US" altLang="en-US" dirty="0">
                <a:latin typeface="Courier New" pitchFamily="49" charset="0"/>
                <a:cs typeface="Courier New" pitchFamily="49" charset="0"/>
              </a:rPr>
              <a:t>department_id</a:t>
            </a:r>
            <a:r>
              <a:rPr lang="en-US" altLang="en-US" dirty="0"/>
              <a:t>, and then by descending order of </a:t>
            </a:r>
            <a:r>
              <a:rPr lang="en-US" altLang="en-US" dirty="0">
                <a:latin typeface="Courier New" pitchFamily="49" charset="0"/>
                <a:cs typeface="Courier New" pitchFamily="49" charset="0"/>
              </a:rPr>
              <a:t>salary</a:t>
            </a:r>
            <a:r>
              <a:rPr lang="en-US" altLang="en-US" dirty="0"/>
              <a:t>.</a:t>
            </a:r>
          </a:p>
        </p:txBody>
      </p:sp>
      <p:sp>
        <p:nvSpPr>
          <p:cNvPr id="17412"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182714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2"/>
          <p:cNvSpPr>
            <a:spLocks noGrp="1"/>
          </p:cNvSpPr>
          <p:nvPr>
            <p:ph type="body" idx="1"/>
          </p:nvPr>
        </p:nvSpPr>
        <p:spPr>
          <a:noFill/>
          <a:ln/>
        </p:spPr>
        <p:txBody>
          <a:bodyPr/>
          <a:lstStyle/>
          <a:p>
            <a:pPr lvl="1"/>
            <a:r>
              <a:rPr lang="en-US" altLang="en-US" dirty="0"/>
              <a:t>The </a:t>
            </a:r>
            <a:r>
              <a:rPr lang="en-US" altLang="en-US" dirty="0">
                <a:latin typeface="Courier New" pitchFamily="49" charset="0"/>
                <a:cs typeface="Courier New" pitchFamily="49" charset="0"/>
              </a:rPr>
              <a:t>GROUP</a:t>
            </a:r>
            <a:r>
              <a:rPr lang="en-US" altLang="en-US" dirty="0"/>
              <a:t> </a:t>
            </a:r>
            <a:r>
              <a:rPr lang="en-US" altLang="en-US" dirty="0">
                <a:latin typeface="Courier New" pitchFamily="49" charset="0"/>
                <a:cs typeface="Courier New" pitchFamily="49" charset="0"/>
              </a:rPr>
              <a:t>BY</a:t>
            </a:r>
            <a:r>
              <a:rPr lang="en-US" altLang="en-US" dirty="0"/>
              <a:t> clause is used to group selected rows based on the value of </a:t>
            </a:r>
            <a:r>
              <a:rPr lang="en-US" altLang="en-US" dirty="0">
                <a:latin typeface="Courier New" pitchFamily="49" charset="0"/>
                <a:cs typeface="Courier New" pitchFamily="49" charset="0"/>
              </a:rPr>
              <a:t>expr(s)</a:t>
            </a:r>
            <a:r>
              <a:rPr lang="en-US" altLang="en-US" dirty="0"/>
              <a:t> for each row. The clause groups rows but does not guarantee order of the result set. To order the groupings, use the </a:t>
            </a:r>
            <a:r>
              <a:rPr lang="en-US" altLang="en-US" dirty="0">
                <a:latin typeface="Courier New" pitchFamily="49" charset="0"/>
                <a:cs typeface="Courier New" pitchFamily="49" charset="0"/>
              </a:rPr>
              <a:t>ORDER</a:t>
            </a:r>
            <a:r>
              <a:rPr lang="en-US" altLang="en-US" dirty="0"/>
              <a:t> </a:t>
            </a:r>
            <a:r>
              <a:rPr lang="en-US" altLang="en-US" dirty="0">
                <a:latin typeface="Courier New" pitchFamily="49" charset="0"/>
                <a:cs typeface="Courier New" pitchFamily="49" charset="0"/>
              </a:rPr>
              <a:t>BY</a:t>
            </a:r>
            <a:r>
              <a:rPr lang="en-US" altLang="en-US" dirty="0"/>
              <a:t> clause. </a:t>
            </a:r>
          </a:p>
          <a:p>
            <a:pPr lvl="1"/>
            <a:r>
              <a:rPr lang="en-US" altLang="en-US" dirty="0"/>
              <a:t>Any </a:t>
            </a:r>
            <a:r>
              <a:rPr lang="en-US" altLang="en-US" dirty="0">
                <a:latin typeface="Courier New" pitchFamily="49" charset="0"/>
                <a:cs typeface="Courier New" pitchFamily="49" charset="0"/>
              </a:rPr>
              <a:t>SELECT</a:t>
            </a:r>
            <a:r>
              <a:rPr lang="en-US" altLang="en-US" dirty="0"/>
              <a:t> list elements that are not included in aggregation functions must be included in the </a:t>
            </a:r>
            <a:r>
              <a:rPr lang="en-US" altLang="en-US" dirty="0">
                <a:latin typeface="Courier New" pitchFamily="49" charset="0"/>
                <a:cs typeface="Courier New" pitchFamily="49" charset="0"/>
              </a:rPr>
              <a:t>GROUP</a:t>
            </a:r>
            <a:r>
              <a:rPr lang="en-US" altLang="en-US" dirty="0"/>
              <a:t> </a:t>
            </a:r>
            <a:r>
              <a:rPr lang="en-US" altLang="en-US" dirty="0">
                <a:latin typeface="Courier New" pitchFamily="49" charset="0"/>
                <a:cs typeface="Courier New" pitchFamily="49" charset="0"/>
              </a:rPr>
              <a:t>BY</a:t>
            </a:r>
            <a:r>
              <a:rPr lang="en-US" altLang="en-US" dirty="0"/>
              <a:t> list of elements. This includes both columns and expressions. The database returns a single row of summary information for each group. </a:t>
            </a:r>
          </a:p>
          <a:p>
            <a:pPr lvl="1"/>
            <a:r>
              <a:rPr lang="en-US" altLang="en-US" dirty="0"/>
              <a:t>The example in the slide returns the minimum and maximum salaries for each department in the </a:t>
            </a:r>
            <a:r>
              <a:rPr lang="en-US" altLang="en-US" dirty="0">
                <a:latin typeface="Courier New" pitchFamily="49" charset="0"/>
                <a:cs typeface="Courier New" pitchFamily="49" charset="0"/>
              </a:rPr>
              <a:t>employees</a:t>
            </a:r>
            <a:r>
              <a:rPr lang="en-US" altLang="en-US" dirty="0"/>
              <a:t> table.</a:t>
            </a:r>
          </a:p>
        </p:txBody>
      </p:sp>
      <p:sp>
        <p:nvSpPr>
          <p:cNvPr id="19460"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400053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2"/>
          <p:cNvSpPr>
            <a:spLocks noGrp="1"/>
          </p:cNvSpPr>
          <p:nvPr>
            <p:ph type="body" idx="1"/>
          </p:nvPr>
        </p:nvSpPr>
        <p:spPr>
          <a:noFill/>
          <a:ln/>
        </p:spPr>
        <p:txBody>
          <a:bodyPr/>
          <a:lstStyle/>
          <a:p>
            <a:pPr lvl="1"/>
            <a:r>
              <a:rPr lang="en-US" altLang="en-US" dirty="0"/>
              <a:t>DDL statements enable you to alter the attributes of an object without altering the applications that access the object. You can also use DDL statements to alter the structure of objects while database users are performing work in the database. These statements are most frequently used to:</a:t>
            </a:r>
          </a:p>
          <a:p>
            <a:pPr lvl="2"/>
            <a:r>
              <a:rPr lang="en-US" altLang="en-US" dirty="0"/>
              <a:t>Create, alter, and drop schema objects and other database structures, including the database itself and database users</a:t>
            </a:r>
          </a:p>
          <a:p>
            <a:pPr lvl="2"/>
            <a:r>
              <a:rPr lang="en-US" altLang="en-US" dirty="0"/>
              <a:t>Delete all the data in schema objects without removing the structure of these objects</a:t>
            </a:r>
          </a:p>
          <a:p>
            <a:pPr lvl="2"/>
            <a:r>
              <a:rPr lang="en-US" altLang="en-US" dirty="0"/>
              <a:t>Grant and revoke privileges and roles</a:t>
            </a:r>
          </a:p>
          <a:p>
            <a:pPr lvl="1"/>
            <a:r>
              <a:rPr lang="en-US" altLang="en-US" dirty="0"/>
              <a:t>Oracle Database implicitly commits the current transaction before and after every DDL statement.</a:t>
            </a:r>
          </a:p>
        </p:txBody>
      </p:sp>
      <p:sp>
        <p:nvSpPr>
          <p:cNvPr id="21508" name="Slide Image Placeholder 12"/>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1290703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2"/>
          <p:cNvSpPr>
            <a:spLocks noGrp="1"/>
          </p:cNvSpPr>
          <p:nvPr>
            <p:ph type="body" idx="1"/>
          </p:nvPr>
        </p:nvSpPr>
        <p:spPr>
          <a:noFill/>
          <a:ln/>
        </p:spPr>
        <p:txBody>
          <a:bodyPr/>
          <a:lstStyle/>
          <a:p>
            <a:pPr lvl="1"/>
            <a:r>
              <a:rPr lang="en-US" altLang="en-US" dirty="0"/>
              <a:t>Use the </a:t>
            </a:r>
            <a:r>
              <a:rPr lang="en-US" altLang="en-US" dirty="0">
                <a:latin typeface="Courier New" pitchFamily="49" charset="0"/>
                <a:cs typeface="Courier New" pitchFamily="49" charset="0"/>
              </a:rPr>
              <a:t>CREATE TABLE</a:t>
            </a:r>
            <a:r>
              <a:rPr lang="en-US" altLang="en-US" dirty="0"/>
              <a:t> statement to create a table in the database. To create a table, you must have the </a:t>
            </a:r>
            <a:r>
              <a:rPr lang="en-US" altLang="en-US" dirty="0">
                <a:latin typeface="Courier New" pitchFamily="49" charset="0"/>
                <a:cs typeface="Courier New" pitchFamily="49" charset="0"/>
              </a:rPr>
              <a:t>CREATE TABLE</a:t>
            </a:r>
            <a:r>
              <a:rPr lang="en-US" altLang="en-US" dirty="0"/>
              <a:t> privilege and a storage area in which to create objects. </a:t>
            </a:r>
          </a:p>
          <a:p>
            <a:pPr lvl="1"/>
            <a:r>
              <a:rPr lang="en-US" altLang="en-US" dirty="0"/>
              <a:t>The table owner and the database owner automatically gain the following privileges on the table after it is created:</a:t>
            </a:r>
          </a:p>
          <a:p>
            <a:pPr lvl="2"/>
            <a:r>
              <a:rPr lang="en-US" altLang="en-US" dirty="0">
                <a:latin typeface="Courier New" pitchFamily="49" charset="0"/>
                <a:cs typeface="Courier New" pitchFamily="49" charset="0"/>
              </a:rPr>
              <a:t>INSERT</a:t>
            </a:r>
          </a:p>
          <a:p>
            <a:pPr lvl="2"/>
            <a:r>
              <a:rPr lang="en-US" altLang="en-US" dirty="0">
                <a:latin typeface="Courier New" pitchFamily="49" charset="0"/>
                <a:cs typeface="Courier New" pitchFamily="49" charset="0"/>
              </a:rPr>
              <a:t>SELECT</a:t>
            </a:r>
          </a:p>
          <a:p>
            <a:pPr lvl="2"/>
            <a:r>
              <a:rPr lang="en-US" altLang="en-US" dirty="0">
                <a:latin typeface="Courier New" pitchFamily="49" charset="0"/>
                <a:cs typeface="Courier New" pitchFamily="49" charset="0"/>
              </a:rPr>
              <a:t>REFERENCES</a:t>
            </a:r>
          </a:p>
          <a:p>
            <a:pPr lvl="2"/>
            <a:r>
              <a:rPr lang="en-US" altLang="en-US" dirty="0">
                <a:latin typeface="Courier New" pitchFamily="49" charset="0"/>
                <a:cs typeface="Courier New" pitchFamily="49" charset="0"/>
              </a:rPr>
              <a:t>ALTER</a:t>
            </a:r>
          </a:p>
          <a:p>
            <a:pPr lvl="2"/>
            <a:r>
              <a:rPr lang="en-US" altLang="en-US" dirty="0">
                <a:latin typeface="Courier New" pitchFamily="49" charset="0"/>
                <a:cs typeface="Courier New" pitchFamily="49" charset="0"/>
              </a:rPr>
              <a:t>UPDATE</a:t>
            </a:r>
          </a:p>
          <a:p>
            <a:pPr lvl="1"/>
            <a:r>
              <a:rPr lang="en-US" altLang="en-US" dirty="0"/>
              <a:t>The table owner and the database owner can grant the preceding privileges to other users.</a:t>
            </a:r>
          </a:p>
        </p:txBody>
      </p:sp>
      <p:sp>
        <p:nvSpPr>
          <p:cNvPr id="23556" name="Slide Image Placeholder 12"/>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D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2072739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D</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21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6" Type="http://schemas.microsoft.com/office/2007/relationships/hdphoto" Target="../media/hdphoto1.wdp"/><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6" Type="http://schemas.openxmlformats.org/officeDocument/2006/relationships/image" Target="../media/image37.gif"/><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45.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5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Commonly Used SQL Commands</a:t>
            </a:r>
          </a:p>
        </p:txBody>
      </p:sp>
      <p:sp>
        <p:nvSpPr>
          <p:cNvPr id="2" name="Subtitle 1"/>
          <p:cNvSpPr>
            <a:spLocks noGrp="1"/>
          </p:cNvSpPr>
          <p:nvPr>
            <p:ph type="subTitle" idx="1"/>
          </p:nvPr>
        </p:nvSpPr>
        <p:spPr>
          <a:xfrm>
            <a:off x="1426465" y="5483353"/>
            <a:ext cx="15435072" cy="6140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85518178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EFA80E66-2107-45AA-83AB-F1AAA7FF40E7}"/>
              </a:ext>
            </a:extLst>
          </p:cNvPr>
          <p:cNvSpPr>
            <a:spLocks noGrp="1"/>
          </p:cNvSpPr>
          <p:nvPr>
            <p:ph idx="1"/>
          </p:nvPr>
        </p:nvSpPr>
        <p:spPr>
          <a:xfrm>
            <a:off x="933450" y="2273300"/>
            <a:ext cx="16779502"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statement to modify the definition of an existing table in the database.</a:t>
            </a:r>
          </a:p>
          <a:p>
            <a:pPr lvl="1" eaLnBrk="1" hangingPunct="1"/>
            <a:r>
              <a:rPr lang="en-US" altLang="en-US" dirty="0">
                <a:latin typeface="Oracle Sans" panose="020B0503020204020204" pitchFamily="34" charset="0"/>
                <a:cs typeface="Oracle Sans" panose="020B0503020204020204" pitchFamily="34" charset="0"/>
              </a:rPr>
              <a:t>Example 1:</a:t>
            </a:r>
          </a:p>
        </p:txBody>
      </p:sp>
      <p:sp>
        <p:nvSpPr>
          <p:cNvPr id="2457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Courier New" pitchFamily="49" charset="0"/>
              </a:rPr>
              <a:t> </a:t>
            </a:r>
            <a:r>
              <a:rPr lang="en-US" altLang="en-US" dirty="0">
                <a:latin typeface="+mj-lt"/>
                <a:cs typeface="Oracle Sans" panose="020B0503020204020204" pitchFamily="34" charset="0"/>
              </a:rPr>
              <a:t>Statement</a:t>
            </a:r>
          </a:p>
        </p:txBody>
      </p:sp>
      <p:sp>
        <p:nvSpPr>
          <p:cNvPr id="6" name="Content Placeholder 2"/>
          <p:cNvSpPr txBox="1">
            <a:spLocks/>
          </p:cNvSpPr>
          <p:nvPr/>
        </p:nvSpPr>
        <p:spPr bwMode="gray">
          <a:xfrm>
            <a:off x="3431378" y="4486503"/>
            <a:ext cx="11425245"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teach_dept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ADD  location_id  NUMBER  NOT NULL;</a:t>
            </a:r>
          </a:p>
        </p:txBody>
      </p:sp>
      <p:sp>
        <p:nvSpPr>
          <p:cNvPr id="7" name="Content Placeholder 2"/>
          <p:cNvSpPr txBox="1">
            <a:spLocks/>
          </p:cNvSpPr>
          <p:nvPr/>
        </p:nvSpPr>
        <p:spPr bwMode="gray">
          <a:xfrm>
            <a:off x="3431378" y="6777634"/>
            <a:ext cx="11425245"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teach_dept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MODIFY department_name  VARCHAR2(30) NOT NULL;</a:t>
            </a:r>
          </a:p>
        </p:txBody>
      </p:sp>
      <p:pic>
        <p:nvPicPr>
          <p:cNvPr id="5" name="Picture 4">
            <a:extLst>
              <a:ext uri="{FF2B5EF4-FFF2-40B4-BE49-F238E27FC236}">
                <a16:creationId xmlns="" xmlns:a16="http://schemas.microsoft.com/office/drawing/2014/main" id="{5B4BE834-D487-4CDB-A46C-F4FB6DF8E787}"/>
              </a:ext>
            </a:extLst>
          </p:cNvPr>
          <p:cNvPicPr>
            <a:picLocks noChangeAspect="1"/>
          </p:cNvPicPr>
          <p:nvPr/>
        </p:nvPicPr>
        <p:blipFill>
          <a:blip r:embed="rId4"/>
          <a:stretch>
            <a:fillRect/>
          </a:stretch>
        </p:blipFill>
        <p:spPr>
          <a:xfrm>
            <a:off x="933450" y="5935588"/>
            <a:ext cx="3048264" cy="853514"/>
          </a:xfrm>
          <a:prstGeom prst="rect">
            <a:avLst/>
          </a:prstGeom>
        </p:spPr>
      </p:pic>
    </p:spTree>
    <p:custDataLst>
      <p:tags r:id="rId1"/>
    </p:custDataLst>
    <p:extLst>
      <p:ext uri="{BB962C8B-B14F-4D97-AF65-F5344CB8AC3E}">
        <p14:creationId xmlns:p14="http://schemas.microsoft.com/office/powerpoint/2010/main" val="313314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dirty="0">
                <a:latin typeface="Courier New" pitchFamily="49" charset="0"/>
                <a:cs typeface="Courier New" pitchFamily="49" charset="0"/>
              </a:rPr>
              <a:t>DROP</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Courier New" pitchFamily="49" charset="0"/>
              </a:rPr>
              <a:t>TABLE</a:t>
            </a:r>
            <a:r>
              <a:rPr lang="en-US" dirty="0">
                <a:latin typeface="+mn-lt"/>
                <a:cs typeface="Courier New" pitchFamily="49" charset="0"/>
              </a:rPr>
              <a:t> </a:t>
            </a:r>
            <a:r>
              <a:rPr lang="en-US" dirty="0">
                <a:latin typeface="+mj-lt"/>
                <a:cs typeface="Oracle Sans" panose="020B0503020204020204" pitchFamily="34" charset="0"/>
              </a:rPr>
              <a:t>Statement</a:t>
            </a:r>
          </a:p>
        </p:txBody>
      </p:sp>
      <p:sp>
        <p:nvSpPr>
          <p:cNvPr id="7" name="Content Placeholder 2"/>
          <p:cNvSpPr txBox="1">
            <a:spLocks/>
          </p:cNvSpPr>
          <p:nvPr/>
        </p:nvSpPr>
        <p:spPr bwMode="gray">
          <a:xfrm>
            <a:off x="4402667" y="3225271"/>
            <a:ext cx="9482667"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DROP TABLE teach_dept; </a:t>
            </a:r>
          </a:p>
        </p:txBody>
      </p:sp>
      <p:sp>
        <p:nvSpPr>
          <p:cNvPr id="8" name="Content Placeholder 2"/>
          <p:cNvSpPr txBox="1">
            <a:spLocks/>
          </p:cNvSpPr>
          <p:nvPr/>
        </p:nvSpPr>
        <p:spPr bwMode="gray">
          <a:xfrm>
            <a:off x="4402667" y="5511271"/>
            <a:ext cx="9482667"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DROP TABLE teach_dept PURGE; </a:t>
            </a:r>
          </a:p>
        </p:txBody>
      </p:sp>
      <p:sp>
        <p:nvSpPr>
          <p:cNvPr id="9" name="Content Placeholder 2"/>
          <p:cNvSpPr txBox="1">
            <a:spLocks/>
          </p:cNvSpPr>
          <p:nvPr/>
        </p:nvSpPr>
        <p:spPr bwMode="gray">
          <a:xfrm>
            <a:off x="4402667" y="7797272"/>
            <a:ext cx="9482667"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DROP TABLE teach_dept CASCADE CONSTRAINTS;</a:t>
            </a:r>
          </a:p>
        </p:txBody>
      </p:sp>
      <p:sp>
        <p:nvSpPr>
          <p:cNvPr id="3" name="Rectangle 2">
            <a:extLst>
              <a:ext uri="{FF2B5EF4-FFF2-40B4-BE49-F238E27FC236}">
                <a16:creationId xmlns="" xmlns:a16="http://schemas.microsoft.com/office/drawing/2014/main" id="{4D778327-9395-42D7-B176-B94879DF3199}"/>
              </a:ext>
            </a:extLst>
          </p:cNvPr>
          <p:cNvSpPr/>
          <p:nvPr/>
        </p:nvSpPr>
        <p:spPr>
          <a:xfrm>
            <a:off x="1085850" y="6457487"/>
            <a:ext cx="15690998" cy="1134285"/>
          </a:xfrm>
          <a:prstGeom prst="rect">
            <a:avLst/>
          </a:prstGeom>
        </p:spPr>
        <p:txBody>
          <a:bodyPr wrap="square">
            <a:spAutoFit/>
          </a:bodyPr>
          <a:lstStyle/>
          <a:p>
            <a:pPr marL="685800" lvl="1" indent="-573088" defTabSz="457181">
              <a:lnSpc>
                <a:spcPct val="110000"/>
              </a:lnSpc>
              <a:spcBef>
                <a:spcPts val="1800"/>
              </a:spcBef>
              <a:buClr>
                <a:srgbClr val="C74634"/>
              </a:buClr>
              <a:buFont typeface="Arial" charset="0"/>
              <a:buChar char="•"/>
            </a:pPr>
            <a:r>
              <a:rPr lang="en-US" altLang="en-US" sz="3200" kern="0" dirty="0">
                <a:solidFill>
                  <a:srgbClr val="312D2A"/>
                </a:solidFill>
                <a:latin typeface="Oracle Sans" panose="020B0503020204020204" pitchFamily="34" charset="0"/>
                <a:cs typeface="Oracle Sans" panose="020B0503020204020204" pitchFamily="34" charset="0"/>
              </a:rPr>
              <a:t>The </a:t>
            </a:r>
            <a:r>
              <a:rPr lang="en-US" altLang="en-US" sz="3200" kern="0" dirty="0">
                <a:solidFill>
                  <a:srgbClr val="312D2A"/>
                </a:solidFill>
                <a:latin typeface="Courier New" pitchFamily="49" charset="0"/>
                <a:cs typeface="Courier New" pitchFamily="49" charset="0"/>
              </a:rPr>
              <a:t>CASCADE</a:t>
            </a:r>
            <a:r>
              <a:rPr lang="en-US" altLang="en-US" sz="3200" kern="0" dirty="0">
                <a:solidFill>
                  <a:srgbClr val="312D2A"/>
                </a:solidFill>
                <a:latin typeface="Oracle Sans" panose="020B0503020204020204" pitchFamily="34" charset="0"/>
                <a:cs typeface="Oracle Sans" panose="020B0503020204020204" pitchFamily="34" charset="0"/>
              </a:rPr>
              <a:t> </a:t>
            </a:r>
            <a:r>
              <a:rPr lang="en-US" altLang="en-US" sz="3200" kern="0" dirty="0">
                <a:solidFill>
                  <a:srgbClr val="312D2A"/>
                </a:solidFill>
                <a:latin typeface="Courier New" pitchFamily="49" charset="0"/>
                <a:cs typeface="Courier New" pitchFamily="49" charset="0"/>
              </a:rPr>
              <a:t>CONSTRAINTS</a:t>
            </a:r>
            <a:r>
              <a:rPr lang="en-US" altLang="en-US" sz="3200" kern="0" dirty="0">
                <a:solidFill>
                  <a:srgbClr val="312D2A"/>
                </a:solidFill>
                <a:latin typeface="Oracle Sans" panose="020B0503020204020204" pitchFamily="34" charset="0"/>
                <a:cs typeface="Oracle Sans" panose="020B0503020204020204" pitchFamily="34" charset="0"/>
              </a:rPr>
              <a:t> clause drops all referential integrity constraints from the table.</a:t>
            </a:r>
          </a:p>
        </p:txBody>
      </p:sp>
      <p:sp>
        <p:nvSpPr>
          <p:cNvPr id="5" name="Rectangle 4">
            <a:extLst>
              <a:ext uri="{FF2B5EF4-FFF2-40B4-BE49-F238E27FC236}">
                <a16:creationId xmlns="" xmlns:a16="http://schemas.microsoft.com/office/drawing/2014/main" id="{3239D802-9056-4A44-AEE8-F173B8C3730B}"/>
              </a:ext>
            </a:extLst>
          </p:cNvPr>
          <p:cNvSpPr/>
          <p:nvPr/>
        </p:nvSpPr>
        <p:spPr>
          <a:xfrm>
            <a:off x="1085850" y="4305514"/>
            <a:ext cx="15690998" cy="1134285"/>
          </a:xfrm>
          <a:prstGeom prst="rect">
            <a:avLst/>
          </a:prstGeom>
        </p:spPr>
        <p:txBody>
          <a:bodyPr wrap="square">
            <a:spAutoFit/>
          </a:bodyPr>
          <a:lstStyle/>
          <a:p>
            <a:pPr marL="685800" lvl="1" indent="-573088" defTabSz="457181">
              <a:lnSpc>
                <a:spcPct val="110000"/>
              </a:lnSpc>
              <a:spcBef>
                <a:spcPts val="1800"/>
              </a:spcBef>
              <a:buClr>
                <a:srgbClr val="C74634"/>
              </a:buClr>
              <a:buFont typeface="Arial" charset="0"/>
              <a:buChar char="•"/>
            </a:pPr>
            <a:r>
              <a:rPr lang="en-US" altLang="en-US" sz="3200" kern="0" dirty="0">
                <a:solidFill>
                  <a:srgbClr val="312D2A"/>
                </a:solidFill>
                <a:latin typeface="Courier New" pitchFamily="49" charset="0"/>
                <a:cs typeface="Courier New" pitchFamily="49" charset="0"/>
              </a:rPr>
              <a:t>DROP</a:t>
            </a:r>
            <a:r>
              <a:rPr lang="en-US" altLang="en-US" sz="3200" kern="0" dirty="0">
                <a:solidFill>
                  <a:srgbClr val="312D2A"/>
                </a:solidFill>
                <a:latin typeface="Oracle Sans" panose="020B0503020204020204" pitchFamily="34" charset="0"/>
                <a:cs typeface="Oracle Sans" panose="020B0503020204020204" pitchFamily="34" charset="0"/>
              </a:rPr>
              <a:t> </a:t>
            </a:r>
            <a:r>
              <a:rPr lang="en-US" altLang="en-US" sz="3200" kern="0" dirty="0">
                <a:solidFill>
                  <a:srgbClr val="312D2A"/>
                </a:solidFill>
                <a:latin typeface="Courier New" pitchFamily="49" charset="0"/>
                <a:cs typeface="Courier New" pitchFamily="49" charset="0"/>
              </a:rPr>
              <a:t>TABLE</a:t>
            </a:r>
            <a:r>
              <a:rPr lang="en-US" altLang="en-US" sz="3200" kern="0" dirty="0">
                <a:solidFill>
                  <a:srgbClr val="312D2A"/>
                </a:solidFill>
                <a:latin typeface="Oracle Sans" panose="020B0503020204020204" pitchFamily="34" charset="0"/>
                <a:cs typeface="Oracle Sans" panose="020B0503020204020204" pitchFamily="34" charset="0"/>
              </a:rPr>
              <a:t> with the </a:t>
            </a:r>
            <a:r>
              <a:rPr lang="en-US" altLang="en-US" sz="3200" kern="0" dirty="0">
                <a:solidFill>
                  <a:srgbClr val="312D2A"/>
                </a:solidFill>
                <a:latin typeface="Courier New" pitchFamily="49" charset="0"/>
                <a:cs typeface="Courier New" pitchFamily="49" charset="0"/>
              </a:rPr>
              <a:t>PURGE</a:t>
            </a:r>
            <a:r>
              <a:rPr lang="en-US" altLang="en-US" sz="3200" kern="0" dirty="0">
                <a:solidFill>
                  <a:srgbClr val="312D2A"/>
                </a:solidFill>
                <a:latin typeface="Oracle Sans" panose="020B0503020204020204" pitchFamily="34" charset="0"/>
                <a:cs typeface="Oracle Sans" panose="020B0503020204020204" pitchFamily="34" charset="0"/>
              </a:rPr>
              <a:t> clause drops the table and releases the space that is associated with it.</a:t>
            </a:r>
          </a:p>
        </p:txBody>
      </p:sp>
      <p:sp>
        <p:nvSpPr>
          <p:cNvPr id="13" name="Content Placeholder 2">
            <a:extLst>
              <a:ext uri="{FF2B5EF4-FFF2-40B4-BE49-F238E27FC236}">
                <a16:creationId xmlns="" xmlns:a16="http://schemas.microsoft.com/office/drawing/2014/main" id="{44CB7D93-469B-4323-BF04-2E873E1CD353}"/>
              </a:ext>
            </a:extLst>
          </p:cNvPr>
          <p:cNvSpPr>
            <a:spLocks noGrp="1"/>
          </p:cNvSpPr>
          <p:nvPr>
            <p:ph idx="1"/>
          </p:nvPr>
        </p:nvSpPr>
        <p:spPr>
          <a:xfrm>
            <a:off x="933450" y="2273300"/>
            <a:ext cx="16421100" cy="141576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Courier New" pitchFamily="49"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statement removes the table and all its data from the database.</a:t>
            </a:r>
          </a:p>
          <a:p>
            <a:pPr lvl="1" eaLnBrk="1" hangingPunct="1"/>
            <a:r>
              <a:rPr lang="en-US" altLang="en-US" dirty="0">
                <a:latin typeface="Oracle Sans" panose="020B0503020204020204" pitchFamily="34" charset="0"/>
                <a:cs typeface="Oracle Sans" panose="020B0503020204020204" pitchFamily="34" charset="0"/>
              </a:rPr>
              <a:t>Example:</a:t>
            </a:r>
          </a:p>
          <a:p>
            <a:pPr lvl="1" eaLnBrk="1" hangingPunct="1">
              <a:buFont typeface="Arial" charset="0"/>
              <a:buNone/>
            </a:pPr>
            <a:endParaRPr lang="en-US" altLang="en-US" sz="1800"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45613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GRANT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6" name="Content Placeholder 2"/>
          <p:cNvSpPr txBox="1">
            <a:spLocks/>
          </p:cNvSpPr>
          <p:nvPr/>
        </p:nvSpPr>
        <p:spPr bwMode="gray">
          <a:xfrm>
            <a:off x="4402667" y="6971509"/>
            <a:ext cx="9482667"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GRANT SELECT any table to PUBLIC;</a:t>
            </a:r>
            <a:endParaRPr lang="en-US" altLang="en-US" sz="2400" b="1" i="1" dirty="0">
              <a:solidFill>
                <a:schemeClr val="tx1">
                  <a:lumMod val="75000"/>
                </a:schemeClr>
              </a:solidFill>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 xmlns:a16="http://schemas.microsoft.com/office/drawing/2014/main" id="{F9D14C47-F4D7-4CF0-9E65-06E14F6FF630}"/>
              </a:ext>
            </a:extLst>
          </p:cNvPr>
          <p:cNvSpPr>
            <a:spLocks noGrp="1"/>
          </p:cNvSpPr>
          <p:nvPr>
            <p:ph idx="1"/>
          </p:nvPr>
        </p:nvSpPr>
        <p:spPr>
          <a:xfrm>
            <a:off x="933450" y="2273300"/>
            <a:ext cx="16421100" cy="41396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Courier New" pitchFamily="49" charset="0"/>
              </a:rPr>
              <a:t>GRANT</a:t>
            </a:r>
            <a:r>
              <a:rPr lang="en-US" altLang="en-US" dirty="0">
                <a:latin typeface="Oracle Sans" panose="020B0503020204020204" pitchFamily="34" charset="0"/>
                <a:cs typeface="Oracle Sans" panose="020B0503020204020204" pitchFamily="34" charset="0"/>
              </a:rPr>
              <a:t> statement assigns the privilege to perform the following operations:</a:t>
            </a:r>
          </a:p>
          <a:p>
            <a:pPr lvl="2" eaLnBrk="1" hangingPunct="1"/>
            <a:r>
              <a:rPr lang="en-US" altLang="en-US" dirty="0">
                <a:latin typeface="Oracle Sans" panose="020B0503020204020204" pitchFamily="34" charset="0"/>
                <a:cs typeface="Oracle Sans" panose="020B0503020204020204" pitchFamily="34" charset="0"/>
              </a:rPr>
              <a:t>Insert or delete data.</a:t>
            </a:r>
          </a:p>
          <a:p>
            <a:pPr lvl="2" eaLnBrk="1" hangingPunct="1"/>
            <a:r>
              <a:rPr lang="en-US" altLang="en-US" dirty="0">
                <a:latin typeface="Oracle Sans" panose="020B0503020204020204" pitchFamily="34" charset="0"/>
                <a:cs typeface="Oracle Sans" panose="020B0503020204020204" pitchFamily="34" charset="0"/>
              </a:rPr>
              <a:t>Create a foreign key reference to the named table or to a subset of columns from a table.</a:t>
            </a:r>
          </a:p>
          <a:p>
            <a:pPr lvl="2" eaLnBrk="1" hangingPunct="1"/>
            <a:r>
              <a:rPr lang="en-US" altLang="en-US" dirty="0">
                <a:latin typeface="Oracle Sans" panose="020B0503020204020204" pitchFamily="34" charset="0"/>
                <a:cs typeface="Oracle Sans" panose="020B0503020204020204" pitchFamily="34" charset="0"/>
              </a:rPr>
              <a:t>Select data, a view, or a subset of columns from a table.</a:t>
            </a:r>
          </a:p>
          <a:p>
            <a:pPr lvl="2" eaLnBrk="1" hangingPunct="1"/>
            <a:r>
              <a:rPr lang="en-US" altLang="en-US" dirty="0">
                <a:latin typeface="Oracle Sans" panose="020B0503020204020204" pitchFamily="34" charset="0"/>
                <a:cs typeface="Oracle Sans" panose="020B0503020204020204" pitchFamily="34" charset="0"/>
              </a:rPr>
              <a:t>Create a trigger on a table.</a:t>
            </a:r>
          </a:p>
          <a:p>
            <a:pPr lvl="2" eaLnBrk="1" hangingPunct="1"/>
            <a:r>
              <a:rPr lang="en-US" altLang="en-US" dirty="0">
                <a:latin typeface="Oracle Sans" panose="020B0503020204020204" pitchFamily="34" charset="0"/>
                <a:cs typeface="Oracle Sans" panose="020B0503020204020204" pitchFamily="34" charset="0"/>
              </a:rPr>
              <a:t>Execute a specified function or procedure.</a:t>
            </a:r>
          </a:p>
          <a:p>
            <a:pPr lvl="1" eaLnBrk="1" hangingPunct="1"/>
            <a:r>
              <a:rPr lang="en-US" altLang="en-US" dirty="0">
                <a:latin typeface="Oracle Sans" panose="020B0503020204020204" pitchFamily="34" charset="0"/>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226560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0800000">
            <a:off x="13512546" y="1828802"/>
            <a:ext cx="3086100" cy="8458198"/>
          </a:xfrm>
          <a:prstGeom prst="rect">
            <a:avLst/>
          </a:prstGeom>
          <a:gradFill flip="none" rotWithShape="1">
            <a:gsLst>
              <a:gs pos="0">
                <a:srgbClr val="DCE3E4"/>
              </a:gs>
              <a:gs pos="50000">
                <a:srgbClr val="EFEFFF"/>
              </a:gs>
              <a:gs pos="100000">
                <a:srgbClr val="FFFFFF"/>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072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Privilege Types</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73000" y="5597517"/>
            <a:ext cx="4965192" cy="3313635"/>
          </a:xfrm>
          <a:prstGeom prst="ellipse">
            <a:avLst/>
          </a:prstGeom>
          <a:ln w="63500" cap="rnd">
            <a:solidFill>
              <a:schemeClr val="accent5"/>
            </a:solidFill>
          </a:ln>
          <a:effectLst/>
          <a:scene3d>
            <a:camera prst="orthographicFront"/>
            <a:lightRig rig="contrasting" dir="t">
              <a:rot lat="0" lon="0" rev="3000000"/>
            </a:lightRig>
          </a:scene3d>
          <a:sp3d contourW="7620">
            <a:bevelT w="95250" h="31750"/>
            <a:contourClr>
              <a:srgbClr val="333333"/>
            </a:contourClr>
          </a:sp3d>
        </p:spPr>
      </p:pic>
      <p:sp>
        <p:nvSpPr>
          <p:cNvPr id="8" name="Content Placeholder 2">
            <a:extLst>
              <a:ext uri="{FF2B5EF4-FFF2-40B4-BE49-F238E27FC236}">
                <a16:creationId xmlns="" xmlns:a16="http://schemas.microsoft.com/office/drawing/2014/main" id="{6855AA32-1787-406D-81ED-A2C2068101E9}"/>
              </a:ext>
            </a:extLst>
          </p:cNvPr>
          <p:cNvSpPr>
            <a:spLocks noGrp="1"/>
          </p:cNvSpPr>
          <p:nvPr>
            <p:ph idx="1"/>
          </p:nvPr>
        </p:nvSpPr>
        <p:spPr>
          <a:xfrm>
            <a:off x="933450" y="2273300"/>
            <a:ext cx="16421100" cy="384771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Assign the following privileges by using the </a:t>
            </a:r>
            <a:r>
              <a:rPr lang="en-US" altLang="en-US" dirty="0">
                <a:latin typeface="Courier New" pitchFamily="49" charset="0"/>
                <a:cs typeface="Courier New" pitchFamily="49" charset="0"/>
              </a:rPr>
              <a:t>GRANT</a:t>
            </a:r>
            <a:r>
              <a:rPr lang="en-US" altLang="en-US" dirty="0">
                <a:latin typeface="Oracle Sans" panose="020B0503020204020204" pitchFamily="34" charset="0"/>
                <a:cs typeface="Oracle Sans" panose="020B0503020204020204" pitchFamily="34" charset="0"/>
              </a:rPr>
              <a:t> statement:</a:t>
            </a:r>
          </a:p>
          <a:p>
            <a:pPr lvl="1" eaLnBrk="1" hangingPunct="1"/>
            <a:r>
              <a:rPr lang="en-US" altLang="en-US" dirty="0">
                <a:latin typeface="Courier New" pitchFamily="49" charset="0"/>
                <a:cs typeface="Courier New" pitchFamily="49" charset="0"/>
              </a:rPr>
              <a:t>ALL PRIVILEGES</a:t>
            </a:r>
          </a:p>
          <a:p>
            <a:pPr lvl="1" eaLnBrk="1" hangingPunct="1"/>
            <a:r>
              <a:rPr lang="en-US" altLang="en-US" dirty="0">
                <a:latin typeface="Courier New" pitchFamily="49" charset="0"/>
                <a:cs typeface="Courier New" pitchFamily="49" charset="0"/>
              </a:rPr>
              <a:t>DELETE</a:t>
            </a:r>
          </a:p>
          <a:p>
            <a:pPr lvl="1" eaLnBrk="1" hangingPunct="1"/>
            <a:r>
              <a:rPr lang="en-US" altLang="en-US" dirty="0">
                <a:latin typeface="Courier New" pitchFamily="49" charset="0"/>
                <a:cs typeface="Courier New" pitchFamily="49" charset="0"/>
              </a:rPr>
              <a:t>INSERT </a:t>
            </a:r>
          </a:p>
          <a:p>
            <a:pPr lvl="1" eaLnBrk="1" hangingPunct="1"/>
            <a:r>
              <a:rPr lang="en-US" altLang="en-US" dirty="0">
                <a:latin typeface="Courier New" pitchFamily="49" charset="0"/>
                <a:cs typeface="Courier New" pitchFamily="49" charset="0"/>
              </a:rPr>
              <a:t>REFERENCES</a:t>
            </a:r>
          </a:p>
          <a:p>
            <a:pPr lvl="1" eaLnBrk="1" hangingPunct="1"/>
            <a:r>
              <a:rPr lang="en-US" altLang="en-US" dirty="0">
                <a:latin typeface="Courier New" pitchFamily="49" charset="0"/>
                <a:cs typeface="Courier New" pitchFamily="49" charset="0"/>
              </a:rPr>
              <a:t>SELECT</a:t>
            </a:r>
          </a:p>
          <a:p>
            <a:pPr lvl="1" eaLnBrk="1" hangingPunct="1"/>
            <a:r>
              <a:rPr lang="en-US" altLang="en-US" dirty="0">
                <a:latin typeface="Courier New" pitchFamily="49" charset="0"/>
                <a:cs typeface="Courier New" pitchFamily="49" charset="0"/>
              </a:rPr>
              <a:t>UPDATE</a:t>
            </a:r>
          </a:p>
        </p:txBody>
      </p:sp>
    </p:spTree>
    <p:custDataLst>
      <p:tags r:id="rId1"/>
    </p:custDataLst>
    <p:extLst>
      <p:ext uri="{BB962C8B-B14F-4D97-AF65-F5344CB8AC3E}">
        <p14:creationId xmlns:p14="http://schemas.microsoft.com/office/powerpoint/2010/main" val="426056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REVOKE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32771" name="Content Placeholder 2"/>
          <p:cNvSpPr>
            <a:spLocks noGrp="1"/>
          </p:cNvSpPr>
          <p:nvPr>
            <p:ph idx="1"/>
          </p:nvPr>
        </p:nvSpPr>
        <p:spPr>
          <a:xfrm>
            <a:off x="933451" y="227271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REVOKE</a:t>
            </a:r>
            <a:r>
              <a:rPr lang="en-US" altLang="en-US" dirty="0">
                <a:latin typeface="Oracle Sans" panose="020B0503020204020204" pitchFamily="34" charset="0"/>
                <a:cs typeface="Oracle Sans" panose="020B0503020204020204" pitchFamily="34" charset="0"/>
              </a:rPr>
              <a:t> statement to remove privileges from a user to perform actions on database objects.</a:t>
            </a:r>
          </a:p>
          <a:p>
            <a:pPr lvl="1" eaLnBrk="1" hangingPunct="1"/>
            <a:r>
              <a:rPr lang="en-US" altLang="en-US" dirty="0">
                <a:latin typeface="Oracle Sans" panose="020B0503020204020204" pitchFamily="34" charset="0"/>
                <a:cs typeface="Oracle Sans" panose="020B0503020204020204" pitchFamily="34" charset="0"/>
              </a:rPr>
              <a:t>Revoke a </a:t>
            </a:r>
            <a:r>
              <a:rPr lang="en-US" altLang="en-US" i="1" dirty="0">
                <a:latin typeface="Oracle Sans" panose="020B0503020204020204" pitchFamily="34" charset="0"/>
                <a:cs typeface="Oracle Sans" panose="020B0503020204020204" pitchFamily="34" charset="0"/>
              </a:rPr>
              <a:t>system privilege</a:t>
            </a:r>
            <a:r>
              <a:rPr lang="en-US" altLang="en-US" dirty="0">
                <a:latin typeface="Oracle Sans" panose="020B0503020204020204" pitchFamily="34" charset="0"/>
                <a:cs typeface="Oracle Sans" panose="020B0503020204020204" pitchFamily="34" charset="0"/>
              </a:rPr>
              <a:t> from a user:</a:t>
            </a:r>
          </a:p>
          <a:p>
            <a:pPr lvl="1" eaLnBrk="1" hangingPunct="1">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6" name="Content Placeholder 2"/>
          <p:cNvSpPr txBox="1">
            <a:spLocks/>
          </p:cNvSpPr>
          <p:nvPr/>
        </p:nvSpPr>
        <p:spPr bwMode="gray">
          <a:xfrm>
            <a:off x="4402667" y="3982447"/>
            <a:ext cx="9482667"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REVOKE DROP ANY TABLE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FROM hr;</a:t>
            </a:r>
            <a:endParaRPr lang="en-US" altLang="en-US" sz="2400" b="1" i="1" dirty="0">
              <a:solidFill>
                <a:schemeClr val="tx1">
                  <a:lumMod val="75000"/>
                </a:schemeClr>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gray">
          <a:xfrm>
            <a:off x="4402667" y="5810117"/>
            <a:ext cx="9482667"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REVOKE dw_manager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FROM sh;</a:t>
            </a:r>
          </a:p>
        </p:txBody>
      </p:sp>
      <p:sp>
        <p:nvSpPr>
          <p:cNvPr id="3" name="Rectangle 2">
            <a:extLst>
              <a:ext uri="{FF2B5EF4-FFF2-40B4-BE49-F238E27FC236}">
                <a16:creationId xmlns="" xmlns:a16="http://schemas.microsoft.com/office/drawing/2014/main" id="{ECDCB2FF-70E1-4E29-82E5-E06DB2C75357}"/>
              </a:ext>
            </a:extLst>
          </p:cNvPr>
          <p:cNvSpPr/>
          <p:nvPr/>
        </p:nvSpPr>
        <p:spPr>
          <a:xfrm>
            <a:off x="1146597" y="5143500"/>
            <a:ext cx="5678157" cy="592598"/>
          </a:xfrm>
          <a:prstGeom prst="rect">
            <a:avLst/>
          </a:prstGeom>
        </p:spPr>
        <p:txBody>
          <a:bodyPr wrap="none">
            <a:spAutoFit/>
          </a:bodyPr>
          <a:lstStyle/>
          <a:p>
            <a:pPr marL="685800" lvl="1" indent="-573088" defTabSz="457181">
              <a:lnSpc>
                <a:spcPct val="110000"/>
              </a:lnSpc>
              <a:spcBef>
                <a:spcPts val="1800"/>
              </a:spcBef>
              <a:buClr>
                <a:srgbClr val="C74634"/>
              </a:buClr>
              <a:buFont typeface="Arial" charset="0"/>
              <a:buChar char="•"/>
            </a:pPr>
            <a:r>
              <a:rPr lang="en-US" altLang="en-US" sz="3200" kern="0" dirty="0">
                <a:solidFill>
                  <a:srgbClr val="312D2A"/>
                </a:solidFill>
                <a:latin typeface="Oracle Sans" panose="020B0503020204020204" pitchFamily="34" charset="0"/>
                <a:cs typeface="Oracle Sans" panose="020B0503020204020204" pitchFamily="34" charset="0"/>
              </a:rPr>
              <a:t>Revoke a </a:t>
            </a:r>
            <a:r>
              <a:rPr lang="en-US" altLang="en-US" sz="3200" i="1" kern="0" dirty="0">
                <a:solidFill>
                  <a:srgbClr val="312D2A"/>
                </a:solidFill>
                <a:latin typeface="Oracle Sans" panose="020B0503020204020204" pitchFamily="34" charset="0"/>
                <a:cs typeface="Oracle Sans" panose="020B0503020204020204" pitchFamily="34" charset="0"/>
              </a:rPr>
              <a:t>role</a:t>
            </a:r>
            <a:r>
              <a:rPr lang="en-US" altLang="en-US" sz="3200" kern="0" dirty="0">
                <a:solidFill>
                  <a:srgbClr val="312D2A"/>
                </a:solidFill>
                <a:latin typeface="Oracle Sans" panose="020B0503020204020204" pitchFamily="34" charset="0"/>
                <a:cs typeface="Oracle Sans" panose="020B0503020204020204" pitchFamily="34" charset="0"/>
              </a:rPr>
              <a:t> from a user:</a:t>
            </a:r>
          </a:p>
        </p:txBody>
      </p:sp>
    </p:spTree>
    <p:custDataLst>
      <p:tags r:id="rId1"/>
    </p:custDataLst>
    <p:extLst>
      <p:ext uri="{BB962C8B-B14F-4D97-AF65-F5344CB8AC3E}">
        <p14:creationId xmlns:p14="http://schemas.microsoft.com/office/powerpoint/2010/main" val="301324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TRUNCATE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34819" name="Content Placeholder 2"/>
          <p:cNvSpPr>
            <a:spLocks noGrp="1"/>
          </p:cNvSpPr>
          <p:nvPr>
            <p:ph idx="1"/>
          </p:nvPr>
        </p:nvSpPr>
        <p:spPr>
          <a:xfrm>
            <a:off x="933451" y="227271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TRUNCATE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statement to remove all the rows from a table.</a:t>
            </a:r>
          </a:p>
          <a:p>
            <a:pPr lvl="1" eaLnBrk="1" hangingPunct="1"/>
            <a:r>
              <a:rPr lang="en-US" altLang="en-US" dirty="0">
                <a:latin typeface="Oracle Sans" panose="020B0503020204020204" pitchFamily="34" charset="0"/>
                <a:cs typeface="Oracle Sans" panose="020B0503020204020204" pitchFamily="34" charset="0"/>
              </a:rPr>
              <a:t>Example:</a:t>
            </a:r>
          </a:p>
          <a:p>
            <a:pPr lvl="1" eaLnBrk="1" hangingPunct="1">
              <a:buFont typeface="Arial" charset="0"/>
              <a:buNone/>
            </a:pPr>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p:txBody>
      </p:sp>
      <p:sp>
        <p:nvSpPr>
          <p:cNvPr id="5" name="Content Placeholder 2"/>
          <p:cNvSpPr txBox="1">
            <a:spLocks/>
          </p:cNvSpPr>
          <p:nvPr/>
        </p:nvSpPr>
        <p:spPr bwMode="gray">
          <a:xfrm>
            <a:off x="4402667" y="3588266"/>
            <a:ext cx="9482667"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TRUNCATE TABLE employees_demo;</a:t>
            </a:r>
            <a:endParaRPr lang="en-US" altLang="en-US" sz="2400" b="1" i="1" dirty="0">
              <a:solidFill>
                <a:schemeClr val="tx1">
                  <a:lumMod val="75000"/>
                </a:schemeClr>
              </a:solidFill>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 xmlns:a16="http://schemas.microsoft.com/office/drawing/2014/main" id="{59291557-EEE2-4DCA-8329-AE71B8149DC1}"/>
              </a:ext>
            </a:extLst>
          </p:cNvPr>
          <p:cNvSpPr/>
          <p:nvPr/>
        </p:nvSpPr>
        <p:spPr>
          <a:xfrm>
            <a:off x="1085850" y="4507394"/>
            <a:ext cx="16116300" cy="2580322"/>
          </a:xfrm>
          <a:prstGeom prst="rect">
            <a:avLst/>
          </a:prstGeom>
        </p:spPr>
        <p:txBody>
          <a:bodyPr wrap="square">
            <a:spAutoFit/>
          </a:bodyPr>
          <a:lstStyle/>
          <a:p>
            <a:pPr marL="685800" lvl="1" indent="-573088" defTabSz="457181">
              <a:lnSpc>
                <a:spcPct val="110000"/>
              </a:lnSpc>
              <a:spcBef>
                <a:spcPts val="1800"/>
              </a:spcBef>
              <a:buClr>
                <a:srgbClr val="C74634"/>
              </a:buClr>
              <a:buFont typeface="Arial" charset="0"/>
              <a:buChar char="•"/>
            </a:pPr>
            <a:r>
              <a:rPr lang="en-US" altLang="en-US" sz="3200" kern="0" dirty="0">
                <a:solidFill>
                  <a:srgbClr val="312D2A"/>
                </a:solidFill>
                <a:latin typeface="Oracle Sans" panose="020B0503020204020204" pitchFamily="34" charset="0"/>
                <a:cs typeface="Oracle Sans" panose="020B0503020204020204" pitchFamily="34" charset="0"/>
              </a:rPr>
              <a:t>By default, Oracle Database performs the following tasks:</a:t>
            </a:r>
          </a:p>
          <a:p>
            <a:pPr marL="1943100" lvl="2" indent="-571500" defTabSz="457181">
              <a:lnSpc>
                <a:spcPct val="110000"/>
              </a:lnSpc>
              <a:spcBef>
                <a:spcPts val="1800"/>
              </a:spcBef>
              <a:buClr>
                <a:srgbClr val="C74634"/>
              </a:buClr>
              <a:buFont typeface="Arial" charset="0"/>
              <a:buChar char="–"/>
            </a:pPr>
            <a:r>
              <a:rPr lang="en-US" altLang="en-US" sz="3000" kern="0" dirty="0">
                <a:solidFill>
                  <a:srgbClr val="312D2A"/>
                </a:solidFill>
                <a:latin typeface="Oracle Sans" panose="020B0503020204020204" pitchFamily="34" charset="0"/>
                <a:cs typeface="Oracle Sans" panose="020B0503020204020204" pitchFamily="34" charset="0"/>
              </a:rPr>
              <a:t>De-allocates space used by the removed rows</a:t>
            </a:r>
          </a:p>
          <a:p>
            <a:pPr marL="1943100" lvl="2" indent="-571500" defTabSz="457181">
              <a:lnSpc>
                <a:spcPct val="110000"/>
              </a:lnSpc>
              <a:spcBef>
                <a:spcPts val="1800"/>
              </a:spcBef>
              <a:buClr>
                <a:srgbClr val="C74634"/>
              </a:buClr>
              <a:buFont typeface="Arial" charset="0"/>
              <a:buChar char="–"/>
            </a:pPr>
            <a:r>
              <a:rPr lang="en-US" altLang="en-US" sz="3000" kern="0" dirty="0">
                <a:solidFill>
                  <a:srgbClr val="312D2A"/>
                </a:solidFill>
                <a:latin typeface="Oracle Sans" panose="020B0503020204020204" pitchFamily="34" charset="0"/>
                <a:cs typeface="Oracle Sans" panose="020B0503020204020204" pitchFamily="34" charset="0"/>
              </a:rPr>
              <a:t>Sets the </a:t>
            </a:r>
            <a:r>
              <a:rPr lang="en-US" altLang="en-US" sz="3000" kern="0" dirty="0">
                <a:solidFill>
                  <a:srgbClr val="312D2A"/>
                </a:solidFill>
                <a:latin typeface="Courier New" pitchFamily="49" charset="0"/>
                <a:cs typeface="Courier New" pitchFamily="49" charset="0"/>
              </a:rPr>
              <a:t>NEXT</a:t>
            </a:r>
            <a:r>
              <a:rPr lang="en-US" altLang="en-US" sz="3000" kern="0" dirty="0">
                <a:solidFill>
                  <a:srgbClr val="312D2A"/>
                </a:solidFill>
                <a:latin typeface="Oracle Sans" panose="020B0503020204020204" pitchFamily="34" charset="0"/>
                <a:cs typeface="Oracle Sans" panose="020B0503020204020204" pitchFamily="34" charset="0"/>
              </a:rPr>
              <a:t> storage parameter to the size of the last extent removed from the segment by the truncation process</a:t>
            </a:r>
          </a:p>
        </p:txBody>
      </p:sp>
    </p:spTree>
    <p:custDataLst>
      <p:tags r:id="rId1"/>
    </p:custDataLst>
    <p:extLst>
      <p:ext uri="{BB962C8B-B14F-4D97-AF65-F5344CB8AC3E}">
        <p14:creationId xmlns:p14="http://schemas.microsoft.com/office/powerpoint/2010/main" val="99480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6605671"/>
            <a:ext cx="12074675"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686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Manipulation Language</a:t>
            </a:r>
          </a:p>
        </p:txBody>
      </p:sp>
      <p:sp>
        <p:nvSpPr>
          <p:cNvPr id="36868" name="Arc 4"/>
          <p:cNvSpPr>
            <a:spLocks/>
          </p:cNvSpPr>
          <p:nvPr/>
        </p:nvSpPr>
        <p:spPr bwMode="ltGray">
          <a:xfrm>
            <a:off x="10363200" y="2"/>
            <a:ext cx="316707" cy="338138"/>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4" name="Group 3"/>
          <p:cNvGrpSpPr>
            <a:grpSpLocks noChangeAspect="1"/>
          </p:cNvGrpSpPr>
          <p:nvPr/>
        </p:nvGrpSpPr>
        <p:grpSpPr>
          <a:xfrm>
            <a:off x="12836313" y="5867400"/>
            <a:ext cx="4389120" cy="3311688"/>
            <a:chOff x="8795381" y="3896262"/>
            <a:chExt cx="3047245" cy="2299213"/>
          </a:xfrm>
        </p:grpSpPr>
        <p:sp>
          <p:nvSpPr>
            <p:cNvPr id="5" name="Oval 4"/>
            <p:cNvSpPr/>
            <p:nvPr/>
          </p:nvSpPr>
          <p:spPr bwMode="auto">
            <a:xfrm>
              <a:off x="9043983" y="3896262"/>
              <a:ext cx="2299213" cy="2299213"/>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 name="Freeform 8"/>
            <p:cNvSpPr/>
            <p:nvPr/>
          </p:nvSpPr>
          <p:spPr bwMode="auto">
            <a:xfrm rot="3096051" flipH="1">
              <a:off x="10022432" y="4692745"/>
              <a:ext cx="1351167" cy="996515"/>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506336"/>
                <a:gd name="connsiteY0" fmla="*/ 310796 h 903167"/>
                <a:gd name="connsiteX1" fmla="*/ 360373 w 1506336"/>
                <a:gd name="connsiteY1" fmla="*/ 0 h 903167"/>
                <a:gd name="connsiteX2" fmla="*/ 1506336 w 1506336"/>
                <a:gd name="connsiteY2" fmla="*/ 903167 h 903167"/>
                <a:gd name="connsiteX3" fmla="*/ 0 w 1506336"/>
                <a:gd name="connsiteY3" fmla="*/ 310796 h 903167"/>
                <a:gd name="connsiteX0" fmla="*/ 0 w 1529205"/>
                <a:gd name="connsiteY0" fmla="*/ 328917 h 903167"/>
                <a:gd name="connsiteX1" fmla="*/ 383242 w 1529205"/>
                <a:gd name="connsiteY1" fmla="*/ 0 h 903167"/>
                <a:gd name="connsiteX2" fmla="*/ 1529205 w 1529205"/>
                <a:gd name="connsiteY2" fmla="*/ 903167 h 903167"/>
                <a:gd name="connsiteX3" fmla="*/ 0 w 1529205"/>
                <a:gd name="connsiteY3" fmla="*/ 328917 h 903167"/>
                <a:gd name="connsiteX0" fmla="*/ 0 w 1379813"/>
                <a:gd name="connsiteY0" fmla="*/ 328917 h 1017407"/>
                <a:gd name="connsiteX1" fmla="*/ 383242 w 1379813"/>
                <a:gd name="connsiteY1" fmla="*/ 0 h 1017407"/>
                <a:gd name="connsiteX2" fmla="*/ 1379813 w 1379813"/>
                <a:gd name="connsiteY2" fmla="*/ 1017407 h 1017407"/>
                <a:gd name="connsiteX3" fmla="*/ 0 w 1379813"/>
                <a:gd name="connsiteY3" fmla="*/ 328917 h 1017407"/>
              </a:gdLst>
              <a:ahLst/>
              <a:cxnLst>
                <a:cxn ang="0">
                  <a:pos x="connsiteX0" y="connsiteY0"/>
                </a:cxn>
                <a:cxn ang="0">
                  <a:pos x="connsiteX1" y="connsiteY1"/>
                </a:cxn>
                <a:cxn ang="0">
                  <a:pos x="connsiteX2" y="connsiteY2"/>
                </a:cxn>
                <a:cxn ang="0">
                  <a:pos x="connsiteX3" y="connsiteY3"/>
                </a:cxn>
              </a:cxnLst>
              <a:rect l="l" t="t" r="r" b="b"/>
              <a:pathLst>
                <a:path w="1379813" h="1017407">
                  <a:moveTo>
                    <a:pt x="0" y="328917"/>
                  </a:moveTo>
                  <a:lnTo>
                    <a:pt x="383242" y="0"/>
                  </a:lnTo>
                  <a:lnTo>
                    <a:pt x="1379813" y="1017407"/>
                  </a:lnTo>
                  <a:lnTo>
                    <a:pt x="0" y="328917"/>
                  </a:lnTo>
                  <a:close/>
                </a:path>
              </a:pathLst>
            </a:custGeom>
            <a:gradFill flip="none" rotWithShape="1">
              <a:gsLst>
                <a:gs pos="0">
                  <a:srgbClr val="5DD5FF"/>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843764" y="4900246"/>
              <a:ext cx="998862" cy="790640"/>
            </a:xfrm>
            <a:prstGeom prst="rect">
              <a:avLst/>
            </a:prstGeom>
          </p:spPr>
        </p:pic>
        <p:sp>
          <p:nvSpPr>
            <p:cNvPr id="10" name="Freeform 9"/>
            <p:cNvSpPr/>
            <p:nvPr/>
          </p:nvSpPr>
          <p:spPr bwMode="auto">
            <a:xfrm rot="14033562" flipH="1">
              <a:off x="8878969" y="4063101"/>
              <a:ext cx="1242557" cy="912408"/>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506336"/>
                <a:gd name="connsiteY0" fmla="*/ 310796 h 903167"/>
                <a:gd name="connsiteX1" fmla="*/ 360373 w 1506336"/>
                <a:gd name="connsiteY1" fmla="*/ 0 h 903167"/>
                <a:gd name="connsiteX2" fmla="*/ 1506336 w 1506336"/>
                <a:gd name="connsiteY2" fmla="*/ 903167 h 903167"/>
                <a:gd name="connsiteX3" fmla="*/ 0 w 1506336"/>
                <a:gd name="connsiteY3" fmla="*/ 310796 h 903167"/>
                <a:gd name="connsiteX0" fmla="*/ 0 w 1529205"/>
                <a:gd name="connsiteY0" fmla="*/ 328917 h 903167"/>
                <a:gd name="connsiteX1" fmla="*/ 383242 w 1529205"/>
                <a:gd name="connsiteY1" fmla="*/ 0 h 903167"/>
                <a:gd name="connsiteX2" fmla="*/ 1529205 w 1529205"/>
                <a:gd name="connsiteY2" fmla="*/ 903167 h 903167"/>
                <a:gd name="connsiteX3" fmla="*/ 0 w 1529205"/>
                <a:gd name="connsiteY3" fmla="*/ 328917 h 903167"/>
                <a:gd name="connsiteX0" fmla="*/ 0 w 1379813"/>
                <a:gd name="connsiteY0" fmla="*/ 328917 h 1017407"/>
                <a:gd name="connsiteX1" fmla="*/ 383242 w 1379813"/>
                <a:gd name="connsiteY1" fmla="*/ 0 h 1017407"/>
                <a:gd name="connsiteX2" fmla="*/ 1379813 w 1379813"/>
                <a:gd name="connsiteY2" fmla="*/ 1017407 h 1017407"/>
                <a:gd name="connsiteX3" fmla="*/ 0 w 1379813"/>
                <a:gd name="connsiteY3" fmla="*/ 328917 h 1017407"/>
                <a:gd name="connsiteX0" fmla="*/ 0 w 1379813"/>
                <a:gd name="connsiteY0" fmla="*/ 267203 h 955693"/>
                <a:gd name="connsiteX1" fmla="*/ 392148 w 1379813"/>
                <a:gd name="connsiteY1" fmla="*/ 0 h 955693"/>
                <a:gd name="connsiteX2" fmla="*/ 1379813 w 1379813"/>
                <a:gd name="connsiteY2" fmla="*/ 955693 h 955693"/>
                <a:gd name="connsiteX3" fmla="*/ 0 w 1379813"/>
                <a:gd name="connsiteY3" fmla="*/ 267203 h 955693"/>
                <a:gd name="connsiteX0" fmla="*/ 0 w 1378827"/>
                <a:gd name="connsiteY0" fmla="*/ 290557 h 955693"/>
                <a:gd name="connsiteX1" fmla="*/ 391162 w 1378827"/>
                <a:gd name="connsiteY1" fmla="*/ 0 h 955693"/>
                <a:gd name="connsiteX2" fmla="*/ 1378827 w 1378827"/>
                <a:gd name="connsiteY2" fmla="*/ 955693 h 955693"/>
                <a:gd name="connsiteX3" fmla="*/ 0 w 1378827"/>
                <a:gd name="connsiteY3" fmla="*/ 290557 h 955693"/>
                <a:gd name="connsiteX0" fmla="*/ 0 w 1268901"/>
                <a:gd name="connsiteY0" fmla="*/ 290557 h 931537"/>
                <a:gd name="connsiteX1" fmla="*/ 391162 w 1268901"/>
                <a:gd name="connsiteY1" fmla="*/ 0 h 931537"/>
                <a:gd name="connsiteX2" fmla="*/ 1268901 w 1268901"/>
                <a:gd name="connsiteY2" fmla="*/ 931537 h 931537"/>
                <a:gd name="connsiteX3" fmla="*/ 0 w 1268901"/>
                <a:gd name="connsiteY3" fmla="*/ 290557 h 931537"/>
              </a:gdLst>
              <a:ahLst/>
              <a:cxnLst>
                <a:cxn ang="0">
                  <a:pos x="connsiteX0" y="connsiteY0"/>
                </a:cxn>
                <a:cxn ang="0">
                  <a:pos x="connsiteX1" y="connsiteY1"/>
                </a:cxn>
                <a:cxn ang="0">
                  <a:pos x="connsiteX2" y="connsiteY2"/>
                </a:cxn>
                <a:cxn ang="0">
                  <a:pos x="connsiteX3" y="connsiteY3"/>
                </a:cxn>
              </a:cxnLst>
              <a:rect l="l" t="t" r="r" b="b"/>
              <a:pathLst>
                <a:path w="1268901" h="931537">
                  <a:moveTo>
                    <a:pt x="0" y="290557"/>
                  </a:moveTo>
                  <a:lnTo>
                    <a:pt x="391162" y="0"/>
                  </a:lnTo>
                  <a:lnTo>
                    <a:pt x="1268901" y="931537"/>
                  </a:lnTo>
                  <a:lnTo>
                    <a:pt x="0" y="290557"/>
                  </a:lnTo>
                  <a:close/>
                </a:path>
              </a:pathLst>
            </a:custGeom>
            <a:gradFill flip="none" rotWithShape="1">
              <a:gsLst>
                <a:gs pos="0">
                  <a:srgbClr val="5DD5FF"/>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795381" y="3908237"/>
              <a:ext cx="840741" cy="754951"/>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94812" y="4114800"/>
              <a:ext cx="1797554" cy="1862137"/>
            </a:xfrm>
            <a:prstGeom prst="rect">
              <a:avLst/>
            </a:prstGeom>
          </p:spPr>
        </p:pic>
      </p:grpSp>
      <p:sp>
        <p:nvSpPr>
          <p:cNvPr id="15" name="Content Placeholder 2">
            <a:extLst>
              <a:ext uri="{FF2B5EF4-FFF2-40B4-BE49-F238E27FC236}">
                <a16:creationId xmlns="" xmlns:a16="http://schemas.microsoft.com/office/drawing/2014/main" id="{CDF6E3ED-757D-4B6E-8546-9440BF27A290}"/>
              </a:ext>
            </a:extLst>
          </p:cNvPr>
          <p:cNvSpPr>
            <a:spLocks noGrp="1"/>
          </p:cNvSpPr>
          <p:nvPr>
            <p:ph idx="1"/>
          </p:nvPr>
        </p:nvSpPr>
        <p:spPr>
          <a:xfrm>
            <a:off x="933450" y="2273300"/>
            <a:ext cx="16421100" cy="369953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DML statements query or manipulate data in the existing schema objects.</a:t>
            </a:r>
          </a:p>
          <a:p>
            <a:pPr lvl="1" eaLnBrk="1" hangingPunct="1"/>
            <a:r>
              <a:rPr lang="en-US" altLang="en-US" dirty="0">
                <a:latin typeface="Oracle Sans" panose="020B0503020204020204" pitchFamily="34" charset="0"/>
                <a:cs typeface="Oracle Sans" panose="020B0503020204020204" pitchFamily="34" charset="0"/>
              </a:rPr>
              <a:t>A DML statement is executed when:</a:t>
            </a:r>
          </a:p>
          <a:p>
            <a:pPr lvl="2" eaLnBrk="1" hangingPunct="1"/>
            <a:r>
              <a:rPr lang="en-US" altLang="en-US" dirty="0">
                <a:latin typeface="Oracle Sans" panose="020B0503020204020204" pitchFamily="34" charset="0"/>
                <a:cs typeface="Oracle Sans" panose="020B0503020204020204" pitchFamily="34" charset="0"/>
              </a:rPr>
              <a:t>New rows are added to a table by using the </a:t>
            </a:r>
            <a:r>
              <a:rPr lang="en-US" altLang="en-US" dirty="0">
                <a:latin typeface="Courier New" pitchFamily="49" charset="0"/>
                <a:cs typeface="Courier New" pitchFamily="49" charset="0"/>
              </a:rPr>
              <a:t>INSERT</a:t>
            </a:r>
            <a:r>
              <a:rPr lang="en-US" altLang="en-US" dirty="0">
                <a:latin typeface="Oracle Sans" panose="020B0503020204020204" pitchFamily="34" charset="0"/>
                <a:cs typeface="Oracle Sans" panose="020B0503020204020204" pitchFamily="34" charset="0"/>
              </a:rPr>
              <a:t> statement</a:t>
            </a:r>
          </a:p>
          <a:p>
            <a:pPr lvl="2" eaLnBrk="1" hangingPunct="1"/>
            <a:r>
              <a:rPr lang="en-US" altLang="en-US" dirty="0">
                <a:latin typeface="Oracle Sans" panose="020B0503020204020204" pitchFamily="34" charset="0"/>
                <a:cs typeface="Oracle Sans" panose="020B0503020204020204" pitchFamily="34" charset="0"/>
              </a:rPr>
              <a:t>Existing rows in a table are modified using the </a:t>
            </a:r>
            <a:r>
              <a:rPr lang="en-US" altLang="en-US" dirty="0">
                <a:latin typeface="Courier New" pitchFamily="49" charset="0"/>
                <a:cs typeface="Courier New" pitchFamily="49" charset="0"/>
              </a:rPr>
              <a:t>UPDATE</a:t>
            </a:r>
            <a:r>
              <a:rPr lang="en-US" altLang="en-US" dirty="0">
                <a:latin typeface="Oracle Sans" panose="020B0503020204020204" pitchFamily="34" charset="0"/>
                <a:cs typeface="Oracle Sans" panose="020B0503020204020204" pitchFamily="34" charset="0"/>
              </a:rPr>
              <a:t> statement</a:t>
            </a:r>
          </a:p>
          <a:p>
            <a:pPr lvl="2" eaLnBrk="1" hangingPunct="1"/>
            <a:r>
              <a:rPr lang="en-US" altLang="en-US" dirty="0">
                <a:latin typeface="Oracle Sans" panose="020B0503020204020204" pitchFamily="34" charset="0"/>
                <a:cs typeface="Oracle Sans" panose="020B0503020204020204" pitchFamily="34" charset="0"/>
              </a:rPr>
              <a:t>Existing rows are deleted from a table by using the </a:t>
            </a:r>
            <a:r>
              <a:rPr lang="en-US" altLang="en-US" dirty="0">
                <a:latin typeface="Courier New" pitchFamily="49" charset="0"/>
                <a:cs typeface="Courier New" pitchFamily="49" charset="0"/>
              </a:rPr>
              <a:t>DELETE</a:t>
            </a:r>
            <a:r>
              <a:rPr lang="en-US" altLang="en-US" dirty="0">
                <a:latin typeface="Oracle Sans" panose="020B0503020204020204" pitchFamily="34" charset="0"/>
                <a:cs typeface="Oracle Sans" panose="020B0503020204020204" pitchFamily="34" charset="0"/>
              </a:rPr>
              <a:t> statement</a:t>
            </a:r>
          </a:p>
          <a:p>
            <a:pPr lvl="1" eaLnBrk="1" hangingPunct="1"/>
            <a:r>
              <a:rPr lang="en-US" altLang="en-US" dirty="0">
                <a:latin typeface="Oracle Sans" panose="020B0503020204020204" pitchFamily="34" charset="0"/>
                <a:cs typeface="Oracle Sans" panose="020B0503020204020204" pitchFamily="34" charset="0"/>
              </a:rPr>
              <a:t>A </a:t>
            </a:r>
            <a:r>
              <a:rPr lang="en-US" altLang="en-US" i="1" dirty="0">
                <a:latin typeface="Oracle Sans" panose="020B0503020204020204" pitchFamily="34" charset="0"/>
                <a:cs typeface="Oracle Sans" panose="020B0503020204020204" pitchFamily="34" charset="0"/>
              </a:rPr>
              <a:t>transaction</a:t>
            </a:r>
            <a:r>
              <a:rPr lang="en-US" altLang="en-US" dirty="0">
                <a:latin typeface="Oracle Sans" panose="020B0503020204020204" pitchFamily="34" charset="0"/>
                <a:cs typeface="Oracle Sans" panose="020B0503020204020204" pitchFamily="34" charset="0"/>
              </a:rPr>
              <a:t> consists of a collection of DML statements that form a logical unit of work.</a:t>
            </a:r>
          </a:p>
        </p:txBody>
      </p:sp>
    </p:spTree>
    <p:custDataLst>
      <p:tags r:id="rId1"/>
    </p:custDataLst>
    <p:extLst>
      <p:ext uri="{BB962C8B-B14F-4D97-AF65-F5344CB8AC3E}">
        <p14:creationId xmlns:p14="http://schemas.microsoft.com/office/powerpoint/2010/main" val="412662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5400000">
            <a:off x="12215814" y="3282954"/>
            <a:ext cx="7600952"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Content Placeholder 2"/>
          <p:cNvSpPr txBox="1">
            <a:spLocks/>
          </p:cNvSpPr>
          <p:nvPr/>
        </p:nvSpPr>
        <p:spPr bwMode="gray">
          <a:xfrm>
            <a:off x="4402667" y="5041772"/>
            <a:ext cx="9482667"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VALUES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200,'Development',104,1400</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endParaRPr lang="en-US" altLang="en-US" sz="2400" dirty="0">
              <a:solidFill>
                <a:srgbClr val="000000"/>
              </a:solidFill>
              <a:latin typeface="Courier New" panose="02070309020205020404" pitchFamily="49" charset="0"/>
              <a:cs typeface="Oracle Sans" panose="020B0503020204020204" pitchFamily="34" charset="0"/>
            </a:endParaRPr>
          </a:p>
        </p:txBody>
      </p:sp>
      <p:sp>
        <p:nvSpPr>
          <p:cNvPr id="38917"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INSERT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38918" name="Content Placeholder 2"/>
          <p:cNvSpPr>
            <a:spLocks noGrp="1"/>
          </p:cNvSpPr>
          <p:nvPr>
            <p:ph idx="1"/>
          </p:nvPr>
        </p:nvSpPr>
        <p:spPr>
          <a:xfrm>
            <a:off x="933451" y="227271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INSERT</a:t>
            </a:r>
            <a:r>
              <a:rPr lang="en-US" altLang="en-US" dirty="0">
                <a:latin typeface="Oracle Sans" panose="020B0503020204020204" pitchFamily="34" charset="0"/>
                <a:cs typeface="Oracle Sans" panose="020B0503020204020204" pitchFamily="34" charset="0"/>
              </a:rPr>
              <a:t> statement to add new rows to a table.</a:t>
            </a:r>
          </a:p>
          <a:p>
            <a:pPr lvl="1" eaLnBrk="1" hangingPunct="1"/>
            <a:r>
              <a:rPr lang="en-US" altLang="en-US" dirty="0">
                <a:latin typeface="Oracle Sans" panose="020B0503020204020204" pitchFamily="34" charset="0"/>
                <a:cs typeface="Oracle Sans" panose="020B0503020204020204" pitchFamily="34" charset="0"/>
              </a:rPr>
              <a:t>Syntax:</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Example:</a:t>
            </a:r>
          </a:p>
        </p:txBody>
      </p:sp>
      <p:pic>
        <p:nvPicPr>
          <p:cNvPr id="38920" name="Picture 6"/>
          <p:cNvPicPr>
            <a:picLocks noChangeAspect="1" noChangeArrowheads="1"/>
          </p:cNvPicPr>
          <p:nvPr/>
        </p:nvPicPr>
        <p:blipFill>
          <a:blip r:embed="rId4" cstate="print"/>
          <a:srcRect/>
          <a:stretch>
            <a:fillRect/>
          </a:stretch>
        </p:blipFill>
        <p:spPr bwMode="auto">
          <a:xfrm>
            <a:off x="4504266" y="6171703"/>
            <a:ext cx="2171700" cy="411957"/>
          </a:xfrm>
          <a:prstGeom prst="rect">
            <a:avLst/>
          </a:prstGeom>
          <a:noFill/>
          <a:ln w="28575">
            <a:noFill/>
            <a:miter lim="800000"/>
            <a:headEnd type="none" w="sm" len="sm"/>
            <a:tailEnd type="none" w="sm" len="sm"/>
          </a:ln>
        </p:spPr>
      </p:pic>
      <p:sp>
        <p:nvSpPr>
          <p:cNvPr id="8" name="Content Placeholder 2"/>
          <p:cNvSpPr txBox="1">
            <a:spLocks/>
          </p:cNvSpPr>
          <p:nvPr/>
        </p:nvSpPr>
        <p:spPr bwMode="gray">
          <a:xfrm>
            <a:off x="4402667" y="3289837"/>
            <a:ext cx="9482667"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endParaRPr lang="en-US" altLang="en-US" sz="2400"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VALUES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value...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30606" y="6831603"/>
            <a:ext cx="3000375" cy="1934955"/>
          </a:xfrm>
          <a:prstGeom prst="rect">
            <a:avLst/>
          </a:prstGeom>
        </p:spPr>
      </p:pic>
    </p:spTree>
    <p:custDataLst>
      <p:tags r:id="rId1"/>
    </p:custDataLst>
    <p:extLst>
      <p:ext uri="{BB962C8B-B14F-4D97-AF65-F5344CB8AC3E}">
        <p14:creationId xmlns:p14="http://schemas.microsoft.com/office/powerpoint/2010/main" val="392798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UPDATE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 Syntax</a:t>
            </a:r>
          </a:p>
        </p:txBody>
      </p:sp>
      <p:sp>
        <p:nvSpPr>
          <p:cNvPr id="40966" name="Content Placeholder 2"/>
          <p:cNvSpPr>
            <a:spLocks noGrp="1"/>
          </p:cNvSpPr>
          <p:nvPr>
            <p:ph idx="1"/>
          </p:nvPr>
        </p:nvSpPr>
        <p:spPr>
          <a:xfrm>
            <a:off x="933451" y="2272710"/>
            <a:ext cx="16421100" cy="567417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UPDATE</a:t>
            </a:r>
            <a:r>
              <a:rPr lang="en-US" altLang="en-US" dirty="0">
                <a:latin typeface="Oracle Sans" panose="020B0503020204020204" pitchFamily="34" charset="0"/>
                <a:cs typeface="Oracle Sans" panose="020B0503020204020204" pitchFamily="34" charset="0"/>
              </a:rPr>
              <a:t> statement to modify the existing rows in a table.</a:t>
            </a:r>
          </a:p>
          <a:p>
            <a:pPr lvl="1" eaLnBrk="1" hangingPunct="1"/>
            <a:r>
              <a:rPr lang="en-US" altLang="en-US" dirty="0">
                <a:latin typeface="Oracle Sans" panose="020B0503020204020204" pitchFamily="34" charset="0"/>
                <a:cs typeface="Oracle Sans" panose="020B0503020204020204" pitchFamily="34" charset="0"/>
              </a:rPr>
              <a:t>Update more than one row at a time (if required).</a:t>
            </a:r>
          </a:p>
          <a:p>
            <a:pPr marL="341273" lvl="1" indent="0" eaLnBrk="1" hangingPunct="1">
              <a:buNone/>
            </a:pPr>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sz="2400"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Example:</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sz="2100"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Specify </a:t>
            </a:r>
            <a:r>
              <a:rPr lang="en-US" altLang="en-US" dirty="0">
                <a:latin typeface="Courier New" pitchFamily="49" charset="0"/>
                <a:cs typeface="Oracle Sans" panose="020B0503020204020204" pitchFamily="34" charset="0"/>
              </a:rPr>
              <a:t>SET</a:t>
            </a:r>
            <a:r>
              <a:rPr lang="en-US" altLang="en-US" dirty="0">
                <a:latin typeface="Oracle Sans" panose="020B0503020204020204" pitchFamily="34" charset="0"/>
                <a:cs typeface="Oracle Sans" panose="020B0503020204020204" pitchFamily="34" charset="0"/>
              </a:rPr>
              <a:t> </a:t>
            </a:r>
            <a:r>
              <a:rPr lang="en-US" altLang="en-US" i="1" dirty="0">
                <a:latin typeface="Courier New" pitchFamily="49" charset="0"/>
                <a:cs typeface="Oracle Sans" panose="020B0503020204020204" pitchFamily="34" charset="0"/>
              </a:rPr>
              <a:t>column_name</a:t>
            </a:r>
            <a:r>
              <a:rPr lang="en-US" altLang="en-US" dirty="0">
                <a:latin typeface="Courier New" pitchFamily="49" charset="0"/>
                <a:cs typeface="Oracle Sans" panose="020B0503020204020204" pitchFamily="34" charset="0"/>
              </a:rPr>
              <a: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 to update a column value to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a:t>
            </a:r>
          </a:p>
        </p:txBody>
      </p:sp>
      <p:sp>
        <p:nvSpPr>
          <p:cNvPr id="9" name="Content Placeholder 2"/>
          <p:cNvSpPr txBox="1">
            <a:spLocks/>
          </p:cNvSpPr>
          <p:nvPr/>
        </p:nvSpPr>
        <p:spPr bwMode="gray">
          <a:xfrm>
            <a:off x="4174067" y="5823842"/>
            <a:ext cx="9939867"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copy_emp</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pic>
        <p:nvPicPr>
          <p:cNvPr id="40967" name="Picture 11" descr="C:\project-SQLFund1\images\img09-rowsupdated.gif"/>
          <p:cNvPicPr>
            <a:picLocks noChangeAspect="1" noChangeArrowheads="1"/>
          </p:cNvPicPr>
          <p:nvPr/>
        </p:nvPicPr>
        <p:blipFill>
          <a:blip r:embed="rId4" cstate="print"/>
          <a:srcRect/>
          <a:stretch>
            <a:fillRect/>
          </a:stretch>
        </p:blipFill>
        <p:spPr bwMode="gray">
          <a:xfrm>
            <a:off x="4229100" y="6757990"/>
            <a:ext cx="1902618" cy="359570"/>
          </a:xfrm>
          <a:prstGeom prst="rect">
            <a:avLst/>
          </a:prstGeom>
          <a:noFill/>
          <a:ln w="9525">
            <a:noFill/>
            <a:miter lim="800000"/>
            <a:headEnd/>
            <a:tailEnd/>
          </a:ln>
        </p:spPr>
      </p:pic>
      <p:sp>
        <p:nvSpPr>
          <p:cNvPr id="8" name="Content Placeholder 2"/>
          <p:cNvSpPr txBox="1">
            <a:spLocks/>
          </p:cNvSpPr>
          <p:nvPr/>
        </p:nvSpPr>
        <p:spPr bwMode="gray">
          <a:xfrm>
            <a:off x="4174067" y="3694260"/>
            <a:ext cx="9939867"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value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 </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13" name="Rectangle 12"/>
          <p:cNvSpPr/>
          <p:nvPr/>
        </p:nvSpPr>
        <p:spPr bwMode="auto">
          <a:xfrm rot="5400000">
            <a:off x="12000882" y="3278415"/>
            <a:ext cx="7610031"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90915" y="6971336"/>
            <a:ext cx="4229966" cy="2172665"/>
          </a:xfrm>
          <a:prstGeom prst="rect">
            <a:avLst/>
          </a:prstGeom>
        </p:spPr>
      </p:pic>
    </p:spTree>
    <p:custDataLst>
      <p:tags r:id="rId1"/>
    </p:custDataLst>
    <p:extLst>
      <p:ext uri="{BB962C8B-B14F-4D97-AF65-F5344CB8AC3E}">
        <p14:creationId xmlns:p14="http://schemas.microsoft.com/office/powerpoint/2010/main" val="1346397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4174067" y="5647556"/>
            <a:ext cx="9939867"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department_name = 'Finance';</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43013"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DELETE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43014" name="Content Placeholder 2"/>
          <p:cNvSpPr>
            <a:spLocks noGrp="1"/>
          </p:cNvSpPr>
          <p:nvPr>
            <p:ph idx="1"/>
          </p:nvPr>
        </p:nvSpPr>
        <p:spPr>
          <a:xfrm>
            <a:off x="933451" y="227271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DELETE</a:t>
            </a:r>
            <a:r>
              <a:rPr lang="en-US" altLang="en-US" dirty="0">
                <a:latin typeface="Oracle Sans" panose="020B0503020204020204" pitchFamily="34" charset="0"/>
                <a:cs typeface="Oracle Sans" panose="020B0503020204020204" pitchFamily="34" charset="0"/>
              </a:rPr>
              <a:t> statement to delete the existing rows from a table.</a:t>
            </a:r>
          </a:p>
          <a:p>
            <a:pPr lvl="1" eaLnBrk="1" hangingPunct="1"/>
            <a:r>
              <a:rPr lang="en-US" altLang="en-US" dirty="0">
                <a:latin typeface="Oracle Sans" panose="020B0503020204020204" pitchFamily="34" charset="0"/>
                <a:cs typeface="Oracle Sans" panose="020B0503020204020204" pitchFamily="34" charset="0"/>
              </a:rPr>
              <a:t>Syntax:</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p:txBody>
      </p:sp>
      <p:pic>
        <p:nvPicPr>
          <p:cNvPr id="43016" name="Picture 9" descr="C:\project-SQLFund1\images\img09-rowdelete.gif"/>
          <p:cNvPicPr>
            <a:picLocks noChangeAspect="1" noChangeArrowheads="1"/>
          </p:cNvPicPr>
          <p:nvPr/>
        </p:nvPicPr>
        <p:blipFill>
          <a:blip r:embed="rId4" cstate="print"/>
          <a:srcRect/>
          <a:stretch>
            <a:fillRect/>
          </a:stretch>
        </p:blipFill>
        <p:spPr bwMode="gray">
          <a:xfrm>
            <a:off x="4343401" y="6617423"/>
            <a:ext cx="1931195" cy="328613"/>
          </a:xfrm>
          <a:prstGeom prst="rect">
            <a:avLst/>
          </a:prstGeom>
          <a:noFill/>
          <a:ln w="9525">
            <a:noFill/>
            <a:miter lim="800000"/>
            <a:headEnd/>
            <a:tailEnd/>
          </a:ln>
        </p:spPr>
      </p:pic>
      <p:sp>
        <p:nvSpPr>
          <p:cNvPr id="8" name="Content Placeholder 2"/>
          <p:cNvSpPr txBox="1">
            <a:spLocks/>
          </p:cNvSpPr>
          <p:nvPr/>
        </p:nvSpPr>
        <p:spPr bwMode="gray">
          <a:xfrm>
            <a:off x="4174067" y="3021540"/>
            <a:ext cx="9939867"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11" name="Rectangle 10"/>
          <p:cNvSpPr/>
          <p:nvPr/>
        </p:nvSpPr>
        <p:spPr bwMode="auto">
          <a:xfrm rot="5400000">
            <a:off x="12077082" y="3278415"/>
            <a:ext cx="7610031"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95677" y="6438158"/>
            <a:ext cx="3127586" cy="2497257"/>
          </a:xfrm>
          <a:prstGeom prst="rect">
            <a:avLst/>
          </a:prstGeom>
        </p:spPr>
      </p:pic>
      <p:sp>
        <p:nvSpPr>
          <p:cNvPr id="6" name="Rectangle 5">
            <a:extLst>
              <a:ext uri="{FF2B5EF4-FFF2-40B4-BE49-F238E27FC236}">
                <a16:creationId xmlns="" xmlns:a16="http://schemas.microsoft.com/office/drawing/2014/main" id="{D26034AC-72C2-4C8D-92DE-CD31AA824705}"/>
              </a:ext>
            </a:extLst>
          </p:cNvPr>
          <p:cNvSpPr/>
          <p:nvPr/>
        </p:nvSpPr>
        <p:spPr>
          <a:xfrm>
            <a:off x="1164100" y="4430129"/>
            <a:ext cx="13245544" cy="1134285"/>
          </a:xfrm>
          <a:prstGeom prst="rect">
            <a:avLst/>
          </a:prstGeom>
        </p:spPr>
        <p:txBody>
          <a:bodyPr wrap="square">
            <a:spAutoFit/>
          </a:bodyPr>
          <a:lstStyle/>
          <a:p>
            <a:pPr marL="685800" lvl="1" indent="-573088" defTabSz="457181">
              <a:lnSpc>
                <a:spcPct val="110000"/>
              </a:lnSpc>
              <a:spcBef>
                <a:spcPts val="1800"/>
              </a:spcBef>
              <a:buClr>
                <a:srgbClr val="C74634"/>
              </a:buClr>
              <a:buFont typeface="Arial" charset="0"/>
              <a:buChar char="•"/>
            </a:pPr>
            <a:r>
              <a:rPr lang="en-US" altLang="en-US" sz="3200" kern="0" dirty="0">
                <a:solidFill>
                  <a:srgbClr val="312D2A"/>
                </a:solidFill>
                <a:latin typeface="Oracle Sans" panose="020B0503020204020204" pitchFamily="34" charset="0"/>
                <a:cs typeface="Oracle Sans" panose="020B0503020204020204" pitchFamily="34" charset="0"/>
              </a:rPr>
              <a:t>Write the </a:t>
            </a:r>
            <a:r>
              <a:rPr lang="en-US" altLang="en-US" sz="3200" kern="0" dirty="0">
                <a:solidFill>
                  <a:srgbClr val="312D2A"/>
                </a:solidFill>
                <a:latin typeface="Courier New" pitchFamily="49" charset="0"/>
                <a:cs typeface="Courier New" pitchFamily="49" charset="0"/>
              </a:rPr>
              <a:t>DELETE</a:t>
            </a:r>
            <a:r>
              <a:rPr lang="en-US" altLang="en-US" sz="3200" kern="0" dirty="0">
                <a:solidFill>
                  <a:srgbClr val="312D2A"/>
                </a:solidFill>
                <a:latin typeface="Oracle Sans" panose="020B0503020204020204" pitchFamily="34" charset="0"/>
                <a:cs typeface="Oracle Sans" panose="020B0503020204020204" pitchFamily="34" charset="0"/>
              </a:rPr>
              <a:t> statement using the </a:t>
            </a:r>
            <a:r>
              <a:rPr lang="en-US" altLang="en-US" sz="3200" kern="0" dirty="0">
                <a:solidFill>
                  <a:srgbClr val="312D2A"/>
                </a:solidFill>
                <a:latin typeface="Courier New" pitchFamily="49" charset="0"/>
                <a:cs typeface="Courier New" pitchFamily="49" charset="0"/>
              </a:rPr>
              <a:t>WHERE</a:t>
            </a:r>
            <a:r>
              <a:rPr lang="en-US" altLang="en-US" sz="3200" kern="0" dirty="0">
                <a:solidFill>
                  <a:srgbClr val="312D2A"/>
                </a:solidFill>
                <a:latin typeface="Oracle Sans" panose="020B0503020204020204" pitchFamily="34" charset="0"/>
                <a:cs typeface="Oracle Sans" panose="020B0503020204020204" pitchFamily="34" charset="0"/>
              </a:rPr>
              <a:t> clause to delete specific rows from a table.</a:t>
            </a:r>
          </a:p>
        </p:txBody>
      </p:sp>
    </p:spTree>
    <p:custDataLst>
      <p:tags r:id="rId1"/>
    </p:custDataLst>
    <p:extLst>
      <p:ext uri="{BB962C8B-B14F-4D97-AF65-F5344CB8AC3E}">
        <p14:creationId xmlns:p14="http://schemas.microsoft.com/office/powerpoint/2010/main" val="419856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 name="Rectangle 3">
            <a:extLst>
              <a:ext uri="{FF2B5EF4-FFF2-40B4-BE49-F238E27FC236}">
                <a16:creationId xmlns="" xmlns:a16="http://schemas.microsoft.com/office/drawing/2014/main" id="{EAD678F9-2CFA-45F9-B946-9F392A94DD5B}"/>
              </a:ext>
            </a:extLst>
          </p:cNvPr>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appendix, you should be able to:</a:t>
            </a:r>
          </a:p>
          <a:p>
            <a:pPr lvl="1"/>
            <a:r>
              <a:rPr lang="en-US" altLang="en-US" dirty="0">
                <a:latin typeface="Oracle Sans" panose="020B0503020204020204" pitchFamily="34" charset="0"/>
                <a:cs typeface="Oracle Sans" panose="020B0503020204020204" pitchFamily="34" charset="0"/>
              </a:rPr>
              <a:t>Execute a basic </a:t>
            </a:r>
            <a:r>
              <a:rPr lang="en-US" altLang="en-US" dirty="0">
                <a:latin typeface="Courier New" panose="02070309020205020404" pitchFamily="49" charset="0"/>
                <a:cs typeface="Courier New" panose="02070309020205020404" pitchFamily="49" charset="0"/>
              </a:rPr>
              <a:t>SELECT</a:t>
            </a:r>
            <a:r>
              <a:rPr lang="en-US" altLang="en-US" dirty="0">
                <a:latin typeface="Oracle Sans" panose="020B0503020204020204" pitchFamily="34" charset="0"/>
                <a:cs typeface="Oracle Sans" panose="020B0503020204020204" pitchFamily="34" charset="0"/>
              </a:rPr>
              <a:t> statement</a:t>
            </a:r>
          </a:p>
          <a:p>
            <a:pPr lvl="1"/>
            <a:r>
              <a:rPr lang="en-US" altLang="en-US" dirty="0">
                <a:latin typeface="Oracle Sans" panose="020B0503020204020204" pitchFamily="34" charset="0"/>
                <a:cs typeface="Oracle Sans" panose="020B0503020204020204" pitchFamily="34" charset="0"/>
              </a:rPr>
              <a:t>Create, alter, and drop a table using data definition language (DDL) statements</a:t>
            </a:r>
          </a:p>
          <a:p>
            <a:pPr lvl="1"/>
            <a:r>
              <a:rPr lang="en-US" altLang="en-US" dirty="0">
                <a:latin typeface="Oracle Sans" panose="020B0503020204020204" pitchFamily="34" charset="0"/>
                <a:cs typeface="Oracle Sans" panose="020B0503020204020204" pitchFamily="34" charset="0"/>
              </a:rPr>
              <a:t>Insert, update, and delete rows from one or more tables using data manipulation language (DML) statements</a:t>
            </a:r>
          </a:p>
          <a:p>
            <a:pPr lvl="1"/>
            <a:r>
              <a:rPr lang="en-US" altLang="en-US" dirty="0">
                <a:latin typeface="Oracle Sans" panose="020B0503020204020204" pitchFamily="34" charset="0"/>
                <a:cs typeface="Oracle Sans" panose="020B0503020204020204" pitchFamily="34" charset="0"/>
              </a:rPr>
              <a:t>Commit, roll back, and create savepoints by using transaction control statements</a:t>
            </a:r>
          </a:p>
          <a:p>
            <a:pPr lvl="1"/>
            <a:r>
              <a:rPr lang="en-US" altLang="en-US" dirty="0">
                <a:latin typeface="Oracle Sans" panose="020B0503020204020204" pitchFamily="34" charset="0"/>
                <a:cs typeface="Oracle Sans" panose="020B0503020204020204" pitchFamily="34" charset="0"/>
              </a:rPr>
              <a:t>Perform join operations on one or more tables</a:t>
            </a:r>
          </a:p>
        </p:txBody>
      </p:sp>
    </p:spTree>
    <p:custDataLst>
      <p:tags r:id="rId1"/>
    </p:custDataLst>
    <p:extLst>
      <p:ext uri="{BB962C8B-B14F-4D97-AF65-F5344CB8AC3E}">
        <p14:creationId xmlns:p14="http://schemas.microsoft.com/office/powerpoint/2010/main" val="341351985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flipH="1">
            <a:off x="11087100" y="6553876"/>
            <a:ext cx="7200900"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50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Transaction Control Statements</a:t>
            </a:r>
          </a:p>
        </p:txBody>
      </p:sp>
      <p:grpSp>
        <p:nvGrpSpPr>
          <p:cNvPr id="19" name="Group 18"/>
          <p:cNvGrpSpPr/>
          <p:nvPr/>
        </p:nvGrpSpPr>
        <p:grpSpPr>
          <a:xfrm>
            <a:off x="13672850" y="6057900"/>
            <a:ext cx="3418178" cy="2817987"/>
            <a:chOff x="9113645" y="3962400"/>
            <a:chExt cx="2278785" cy="1954858"/>
          </a:xfrm>
        </p:grpSpPr>
        <p:sp>
          <p:nvSpPr>
            <p:cNvPr id="12" name="Round Diagonal Corner Rectangle 11"/>
            <p:cNvSpPr/>
            <p:nvPr/>
          </p:nvSpPr>
          <p:spPr bwMode="auto">
            <a:xfrm>
              <a:off x="9113645" y="3962400"/>
              <a:ext cx="2278785" cy="19548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8" name="Round Diagonal Corner Rectangle 17"/>
            <p:cNvSpPr/>
            <p:nvPr/>
          </p:nvSpPr>
          <p:spPr bwMode="auto">
            <a:xfrm>
              <a:off x="9181114" y="4037078"/>
              <a:ext cx="2143846" cy="1805503"/>
            </a:xfrm>
            <a:prstGeom prst="round2DiagRect">
              <a:avLst/>
            </a:prstGeom>
            <a:solidFill>
              <a:schemeClr val="bg1"/>
            </a:solidFill>
            <a:ln w="57150" cap="flat" cmpd="sng" algn="ctr">
              <a:noFill/>
              <a:prstDash val="solid"/>
              <a:round/>
              <a:headEnd type="none" w="sm" len="sm"/>
              <a:tailEnd type="none" w="sm" len="sm"/>
            </a:ln>
            <a:effectLst>
              <a:innerShdw blurRad="114300">
                <a:srgbClr val="5DD5FF"/>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20" name="Group 19"/>
          <p:cNvGrpSpPr/>
          <p:nvPr/>
        </p:nvGrpSpPr>
        <p:grpSpPr>
          <a:xfrm>
            <a:off x="13808343" y="6376175"/>
            <a:ext cx="3366795" cy="2510591"/>
            <a:chOff x="9203974" y="4281263"/>
            <a:chExt cx="2244530" cy="1673727"/>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3974" y="4281263"/>
              <a:ext cx="1192787" cy="1434023"/>
            </a:xfrm>
            <a:prstGeom prst="rect">
              <a:avLst/>
            </a:prstGeom>
          </p:spPr>
        </p:pic>
        <p:pic>
          <p:nvPicPr>
            <p:cNvPr id="7" name="Picture 6"/>
            <p:cNvPicPr>
              <a:picLocks noChangeAspect="1"/>
            </p:cNvPicPr>
            <p:nvPr/>
          </p:nvPicPr>
          <p:blipFill>
            <a:blip r:embed="rId5" cstate="print">
              <a:duotone>
                <a:prstClr val="black"/>
                <a:srgbClr val="00B050">
                  <a:tint val="45000"/>
                  <a:satMod val="400000"/>
                </a:srgbClr>
              </a:duotone>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126474" y="4632960"/>
              <a:ext cx="1322030" cy="1322030"/>
            </a:xfrm>
            <a:prstGeom prst="rect">
              <a:avLst/>
            </a:prstGeom>
          </p:spPr>
        </p:pic>
      </p:grpSp>
      <p:sp>
        <p:nvSpPr>
          <p:cNvPr id="15" name="Content Placeholder 5">
            <a:extLst>
              <a:ext uri="{FF2B5EF4-FFF2-40B4-BE49-F238E27FC236}">
                <a16:creationId xmlns="" xmlns:a16="http://schemas.microsoft.com/office/drawing/2014/main" id="{966A48C2-53BF-4D78-93A5-18113BD9625C}"/>
              </a:ext>
            </a:extLst>
          </p:cNvPr>
          <p:cNvSpPr>
            <a:spLocks noGrp="1"/>
          </p:cNvSpPr>
          <p:nvPr>
            <p:ph idx="1"/>
          </p:nvPr>
        </p:nvSpPr>
        <p:spPr>
          <a:xfrm>
            <a:off x="933450" y="2273300"/>
            <a:ext cx="16421100" cy="372999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Transaction control statements are used to manage the changes made by DML statements.</a:t>
            </a:r>
          </a:p>
          <a:p>
            <a:pPr lvl="1" eaLnBrk="1" hangingPunct="1"/>
            <a:r>
              <a:rPr lang="en-US" altLang="en-US" dirty="0">
                <a:latin typeface="Oracle Sans" panose="020B0503020204020204" pitchFamily="34" charset="0"/>
                <a:cs typeface="Oracle Sans" panose="020B0503020204020204" pitchFamily="34" charset="0"/>
              </a:rPr>
              <a:t>The DML statements are grouped into transactions.</a:t>
            </a:r>
          </a:p>
          <a:p>
            <a:pPr lvl="1" eaLnBrk="1" hangingPunct="1"/>
            <a:r>
              <a:rPr lang="en-US" altLang="en-US" dirty="0">
                <a:latin typeface="Oracle Sans" panose="020B0503020204020204" pitchFamily="34" charset="0"/>
                <a:cs typeface="Oracle Sans" panose="020B0503020204020204" pitchFamily="34" charset="0"/>
              </a:rPr>
              <a:t>Transaction control statements include:</a:t>
            </a:r>
          </a:p>
          <a:p>
            <a:pPr lvl="2" eaLnBrk="1" hangingPunct="1"/>
            <a:r>
              <a:rPr lang="en-US" altLang="en-US" dirty="0">
                <a:latin typeface="Courier New" pitchFamily="49" charset="0"/>
                <a:cs typeface="Courier New" pitchFamily="49" charset="0"/>
              </a:rPr>
              <a:t>COMMIT</a:t>
            </a:r>
          </a:p>
          <a:p>
            <a:pPr lvl="2" eaLnBrk="1" hangingPunct="1"/>
            <a:r>
              <a:rPr lang="en-US" altLang="en-US" dirty="0">
                <a:latin typeface="Courier New" pitchFamily="49" charset="0"/>
                <a:cs typeface="Courier New" pitchFamily="49" charset="0"/>
              </a:rPr>
              <a:t>ROLLBACK</a:t>
            </a:r>
          </a:p>
          <a:p>
            <a:pPr lvl="2" eaLnBrk="1" hangingPunct="1"/>
            <a:r>
              <a:rPr lang="en-US" altLang="en-US" dirty="0">
                <a:latin typeface="Courier New" pitchFamily="49" charset="0"/>
                <a:cs typeface="Courier New" pitchFamily="49" charset="0"/>
              </a:rPr>
              <a:t>SAVEPOINT</a:t>
            </a:r>
          </a:p>
        </p:txBody>
      </p:sp>
    </p:spTree>
    <p:custDataLst>
      <p:tags r:id="rId1"/>
    </p:custDataLst>
    <p:extLst>
      <p:ext uri="{BB962C8B-B14F-4D97-AF65-F5344CB8AC3E}">
        <p14:creationId xmlns:p14="http://schemas.microsoft.com/office/powerpoint/2010/main" val="765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4174067" y="5514577"/>
            <a:ext cx="9939867" cy="23377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INSERT INTO	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VALUES     (201, 'Engineering', 106, 1400);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COMMIT;</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sp>
        <p:nvSpPr>
          <p:cNvPr id="47109"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COMMIT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47110" name="Content Placeholder 2"/>
          <p:cNvSpPr>
            <a:spLocks noGrp="1"/>
          </p:cNvSpPr>
          <p:nvPr>
            <p:ph idx="1"/>
          </p:nvPr>
        </p:nvSpPr>
        <p:spPr>
          <a:xfrm>
            <a:off x="933451" y="2272710"/>
            <a:ext cx="16421100" cy="261616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COMMIT</a:t>
            </a:r>
            <a:r>
              <a:rPr lang="en-US" altLang="en-US" dirty="0">
                <a:latin typeface="Oracle Sans" panose="020B0503020204020204" pitchFamily="34" charset="0"/>
                <a:cs typeface="Oracle Sans" panose="020B0503020204020204" pitchFamily="34" charset="0"/>
              </a:rPr>
              <a:t> statement to:</a:t>
            </a:r>
          </a:p>
          <a:p>
            <a:pPr lvl="2" eaLnBrk="1" hangingPunct="1"/>
            <a:r>
              <a:rPr lang="en-US" altLang="en-US" dirty="0">
                <a:latin typeface="Oracle Sans" panose="020B0503020204020204" pitchFamily="34" charset="0"/>
                <a:cs typeface="Oracle Sans" panose="020B0503020204020204" pitchFamily="34" charset="0"/>
              </a:rPr>
              <a:t>Permanently save the changes made to the database during the current transaction</a:t>
            </a:r>
          </a:p>
          <a:p>
            <a:pPr lvl="2" eaLnBrk="1" hangingPunct="1"/>
            <a:r>
              <a:rPr lang="en-US" altLang="en-US" dirty="0">
                <a:latin typeface="Oracle Sans" panose="020B0503020204020204" pitchFamily="34" charset="0"/>
                <a:cs typeface="Oracle Sans" panose="020B0503020204020204" pitchFamily="34" charset="0"/>
              </a:rPr>
              <a:t>Erase all savepoints in the transaction</a:t>
            </a:r>
          </a:p>
          <a:p>
            <a:pPr lvl="2" eaLnBrk="1" hangingPunct="1"/>
            <a:r>
              <a:rPr lang="en-US" altLang="en-US" dirty="0">
                <a:latin typeface="Oracle Sans" panose="020B0503020204020204" pitchFamily="34" charset="0"/>
                <a:cs typeface="Oracle Sans" panose="020B0503020204020204" pitchFamily="34" charset="0"/>
              </a:rPr>
              <a:t>Release transaction locks</a:t>
            </a:r>
          </a:p>
          <a:p>
            <a:pPr lvl="1" eaLnBrk="1" hangingPunct="1"/>
            <a:r>
              <a:rPr lang="en-US" altLang="en-US" dirty="0">
                <a:latin typeface="Oracle Sans" panose="020B0503020204020204" pitchFamily="34" charset="0"/>
                <a:cs typeface="Oracle Sans" panose="020B0503020204020204" pitchFamily="34" charset="0"/>
              </a:rPr>
              <a:t>Example:</a:t>
            </a:r>
          </a:p>
        </p:txBody>
      </p:sp>
      <p:pic>
        <p:nvPicPr>
          <p:cNvPr id="47111" name="Picture 4"/>
          <p:cNvPicPr>
            <a:picLocks noChangeAspect="1" noChangeArrowheads="1"/>
          </p:cNvPicPr>
          <p:nvPr/>
        </p:nvPicPr>
        <p:blipFill>
          <a:blip r:embed="rId4" cstate="print"/>
          <a:srcRect/>
          <a:stretch>
            <a:fillRect/>
          </a:stretch>
        </p:blipFill>
        <p:spPr bwMode="auto">
          <a:xfrm>
            <a:off x="4383535" y="6977980"/>
            <a:ext cx="2312193" cy="685800"/>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226007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ROLLBACK</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49155" name="Content Placeholder 2"/>
          <p:cNvSpPr>
            <a:spLocks noGrp="1"/>
          </p:cNvSpPr>
          <p:nvPr>
            <p:ph idx="1"/>
          </p:nvPr>
        </p:nvSpPr>
        <p:spPr>
          <a:xfrm>
            <a:off x="933451" y="227271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ROLLBACK</a:t>
            </a:r>
            <a:r>
              <a:rPr lang="en-US" altLang="en-US" dirty="0">
                <a:latin typeface="Oracle Sans" panose="020B0503020204020204" pitchFamily="34" charset="0"/>
                <a:cs typeface="Oracle Sans" panose="020B0503020204020204" pitchFamily="34" charset="0"/>
              </a:rPr>
              <a:t> statement to undo changes made to the database during the current transaction.</a:t>
            </a:r>
          </a:p>
          <a:p>
            <a:pPr lvl="1" eaLnBrk="1" hangingPunct="1"/>
            <a:r>
              <a:rPr lang="en-US" altLang="en-US" dirty="0">
                <a:latin typeface="Oracle Sans" panose="020B0503020204020204" pitchFamily="34" charset="0"/>
                <a:cs typeface="Courier New" pitchFamily="49" charset="0"/>
              </a:rPr>
              <a:t>Use the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TO</a:t>
            </a:r>
            <a:r>
              <a:rPr lang="en-US" altLang="en-US" dirty="0">
                <a:latin typeface="Oracle Sans" panose="020B0503020204020204" pitchFamily="34" charset="0"/>
                <a:cs typeface="Courier New" pitchFamily="49" charset="0"/>
              </a:rPr>
              <a:t> </a:t>
            </a:r>
            <a:r>
              <a:rPr lang="en-US" altLang="en-US" dirty="0">
                <a:latin typeface="Courier New" pitchFamily="49" charset="0"/>
                <a:cs typeface="Courier New" pitchFamily="49" charset="0"/>
              </a:rPr>
              <a:t>SAVEPOINT</a:t>
            </a:r>
            <a:r>
              <a:rPr lang="en-US" altLang="en-US" dirty="0">
                <a:latin typeface="Oracle Sans" panose="020B0503020204020204" pitchFamily="34" charset="0"/>
                <a:cs typeface="Courier New" pitchFamily="49" charset="0"/>
              </a:rPr>
              <a:t> </a:t>
            </a:r>
            <a:r>
              <a:rPr lang="en-US" altLang="en-US" dirty="0">
                <a:latin typeface="Oracle Sans" panose="020B0503020204020204" pitchFamily="34" charset="0"/>
                <a:cs typeface="Oracle Sans" panose="020B0503020204020204" pitchFamily="34" charset="0"/>
              </a:rPr>
              <a:t>clause to undo a part of the transaction after the savepoint.</a:t>
            </a:r>
          </a:p>
          <a:p>
            <a:pPr lvl="1" eaLnBrk="1" hangingPunct="1"/>
            <a:r>
              <a:rPr lang="en-US" altLang="en-US" dirty="0">
                <a:latin typeface="Oracle Sans" panose="020B0503020204020204" pitchFamily="34" charset="0"/>
                <a:cs typeface="Oracle Sans" panose="020B0503020204020204" pitchFamily="34" charset="0"/>
              </a:rPr>
              <a:t>Example:</a:t>
            </a:r>
          </a:p>
        </p:txBody>
      </p:sp>
      <p:sp>
        <p:nvSpPr>
          <p:cNvPr id="5" name="Content Placeholder 2"/>
          <p:cNvSpPr txBox="1">
            <a:spLocks/>
          </p:cNvSpPr>
          <p:nvPr/>
        </p:nvSpPr>
        <p:spPr bwMode="gray">
          <a:xfrm>
            <a:off x="4174067" y="4460974"/>
            <a:ext cx="9939867" cy="412828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UPDATE           employees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SET              salary = 7000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WHERE            last_name = 'Ernst';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SAVEPOINT        Ernst_sal;</a:t>
            </a:r>
          </a:p>
          <a:p>
            <a:pPr eaLnBrk="1" hangingPunct="1">
              <a:defRPr/>
            </a:pPr>
            <a:endParaRPr lang="en-US" altLang="en-US" sz="2400"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UPDATE           employees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SET              salary = 12000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WHERE            last_name = 'Mourgos';</a:t>
            </a:r>
          </a:p>
          <a:p>
            <a:pPr eaLnBrk="1" hangingPunct="1">
              <a:defRPr/>
            </a:pPr>
            <a:endParaRPr lang="en-US" altLang="en-US" sz="2400"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ROLLBACK TO SAVEPOINT Ersnt_sal;</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659698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SAVEPOINT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5" name="Content Placeholder 2"/>
          <p:cNvSpPr txBox="1">
            <a:spLocks/>
          </p:cNvSpPr>
          <p:nvPr/>
        </p:nvSpPr>
        <p:spPr bwMode="gray">
          <a:xfrm>
            <a:off x="4174067" y="5625572"/>
            <a:ext cx="9939867"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SAVEPOINT ;</a:t>
            </a:r>
            <a:endParaRPr lang="en-US" altLang="en-US" sz="2400" b="1" dirty="0">
              <a:solidFill>
                <a:schemeClr val="tx1">
                  <a:lumMod val="75000"/>
                </a:schemeClr>
              </a:solidFill>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 xmlns:a16="http://schemas.microsoft.com/office/drawing/2014/main" id="{C072CB7E-EC0B-4EDC-A5F0-CDFF99CD6625}"/>
              </a:ext>
            </a:extLst>
          </p:cNvPr>
          <p:cNvSpPr>
            <a:spLocks noGrp="1"/>
          </p:cNvSpPr>
          <p:nvPr>
            <p:ph idx="1"/>
          </p:nvPr>
        </p:nvSpPr>
        <p:spPr>
          <a:xfrm>
            <a:off x="933450" y="227330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SAVEPOINT</a:t>
            </a:r>
            <a:r>
              <a:rPr lang="en-US" altLang="en-US" dirty="0">
                <a:latin typeface="Oracle Sans" panose="020B0503020204020204" pitchFamily="34" charset="0"/>
                <a:cs typeface="Oracle Sans" panose="020B0503020204020204" pitchFamily="34" charset="0"/>
              </a:rPr>
              <a:t> statement to name and mark the current point in the processing of a transaction.</a:t>
            </a:r>
          </a:p>
          <a:p>
            <a:pPr lvl="1" eaLnBrk="1" hangingPunct="1"/>
            <a:r>
              <a:rPr lang="en-US" altLang="en-US" dirty="0">
                <a:latin typeface="Oracle Sans" panose="020B0503020204020204" pitchFamily="34" charset="0"/>
                <a:cs typeface="Oracle Sans" panose="020B0503020204020204" pitchFamily="34" charset="0"/>
              </a:rPr>
              <a:t>Specify a name to each savepoint.</a:t>
            </a:r>
          </a:p>
          <a:p>
            <a:pPr lvl="1" eaLnBrk="1" hangingPunct="1"/>
            <a:r>
              <a:rPr lang="en-US" altLang="en-US" dirty="0">
                <a:latin typeface="Oracle Sans" panose="020B0503020204020204" pitchFamily="34" charset="0"/>
                <a:cs typeface="Oracle Sans" panose="020B0503020204020204" pitchFamily="34" charset="0"/>
              </a:rPr>
              <a:t>Use distinct savepoint names within a transaction to avoid overriding.</a:t>
            </a:r>
          </a:p>
          <a:p>
            <a:pPr lvl="1" eaLnBrk="1" hangingPunct="1"/>
            <a:r>
              <a:rPr lang="en-US" altLang="en-US" dirty="0">
                <a:latin typeface="Oracle Sans" panose="020B0503020204020204" pitchFamily="34" charset="0"/>
                <a:cs typeface="Oracle Sans" panose="020B0503020204020204" pitchFamily="34" charset="0"/>
              </a:rPr>
              <a:t>Syntax:</a:t>
            </a:r>
          </a:p>
        </p:txBody>
      </p:sp>
    </p:spTree>
    <p:custDataLst>
      <p:tags r:id="rId1"/>
    </p:custDataLst>
    <p:extLst>
      <p:ext uri="{BB962C8B-B14F-4D97-AF65-F5344CB8AC3E}">
        <p14:creationId xmlns:p14="http://schemas.microsoft.com/office/powerpoint/2010/main" val="4163347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flipH="1">
            <a:off x="6743700" y="7045397"/>
            <a:ext cx="11544300"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32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Joins</a:t>
            </a:r>
          </a:p>
        </p:txBody>
      </p:sp>
      <p:sp>
        <p:nvSpPr>
          <p:cNvPr id="53251" name="Rectangle 3"/>
          <p:cNvSpPr>
            <a:spLocks noGrp="1" noChangeArrowheads="1"/>
          </p:cNvSpPr>
          <p:nvPr>
            <p:ph idx="1"/>
          </p:nvPr>
        </p:nvSpPr>
        <p:spPr>
          <a:xfrm>
            <a:off x="933451" y="2272709"/>
            <a:ext cx="16421100" cy="455128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Use a join to query data from more than one table:</a:t>
            </a:r>
          </a:p>
          <a:p>
            <a:pPr indent="0"/>
            <a:endParaRPr lang="en-US" altLang="en-US" dirty="0">
              <a:latin typeface="Oracle Sans" panose="020B0503020204020204" pitchFamily="34" charset="0"/>
              <a:cs typeface="Oracle Sans" panose="020B0503020204020204" pitchFamily="34" charset="0"/>
            </a:endParaRPr>
          </a:p>
          <a:p>
            <a:pPr indent="0"/>
            <a:endParaRPr lang="en-US" altLang="en-US" dirty="0">
              <a:latin typeface="Oracle Sans" panose="020B0503020204020204" pitchFamily="34" charset="0"/>
              <a:cs typeface="Oracle Sans" panose="020B0503020204020204" pitchFamily="34" charset="0"/>
            </a:endParaRPr>
          </a:p>
          <a:p>
            <a:pPr indent="0"/>
            <a:endParaRPr lang="en-US" altLang="en-US" dirty="0">
              <a:latin typeface="Oracle Sans" panose="020B0503020204020204" pitchFamily="34" charset="0"/>
              <a:cs typeface="Oracle Sans" panose="020B0503020204020204" pitchFamily="34" charset="0"/>
            </a:endParaRPr>
          </a:p>
          <a:p>
            <a:pPr indent="0"/>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Write the join condition in the </a:t>
            </a:r>
            <a:r>
              <a:rPr lang="en-US" altLang="en-US" dirty="0">
                <a:latin typeface="Courier New" pitchFamily="49" charset="0"/>
                <a:cs typeface="Oracle Sans" panose="020B0503020204020204" pitchFamily="34" charset="0"/>
              </a:rPr>
              <a:t>WHERE</a:t>
            </a:r>
            <a:r>
              <a:rPr lang="en-US" altLang="en-US" dirty="0">
                <a:latin typeface="Oracle Sans" panose="020B0503020204020204" pitchFamily="34" charset="0"/>
                <a:cs typeface="Oracle Sans" panose="020B0503020204020204" pitchFamily="34" charset="0"/>
              </a:rPr>
              <a:t> clause.</a:t>
            </a:r>
          </a:p>
          <a:p>
            <a:pPr lvl="1" eaLnBrk="1" hangingPunct="1"/>
            <a:r>
              <a:rPr lang="en-US" altLang="en-US" dirty="0">
                <a:latin typeface="Oracle Sans" panose="020B0503020204020204" pitchFamily="34" charset="0"/>
                <a:cs typeface="Oracle Sans" panose="020B0503020204020204" pitchFamily="34" charset="0"/>
              </a:rPr>
              <a:t>Prefix the column name with the table name when the same column name appears in more than one table.</a:t>
            </a:r>
          </a:p>
        </p:txBody>
      </p:sp>
      <p:sp>
        <p:nvSpPr>
          <p:cNvPr id="5" name="Content Placeholder 2"/>
          <p:cNvSpPr txBox="1">
            <a:spLocks/>
          </p:cNvSpPr>
          <p:nvPr/>
        </p:nvSpPr>
        <p:spPr bwMode="gray">
          <a:xfrm>
            <a:off x="4174067" y="3224500"/>
            <a:ext cx="9939867"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table1.column, table2.column</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table1, table2</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table1.column1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table2.column2;</a:t>
            </a:r>
          </a:p>
        </p:txBody>
      </p:sp>
      <p:sp>
        <p:nvSpPr>
          <p:cNvPr id="2" name="Oval 1"/>
          <p:cNvSpPr/>
          <p:nvPr/>
        </p:nvSpPr>
        <p:spPr bwMode="auto">
          <a:xfrm>
            <a:off x="12060767" y="6802967"/>
            <a:ext cx="2341034" cy="2341034"/>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 name="Oval 5"/>
          <p:cNvSpPr/>
          <p:nvPr/>
        </p:nvSpPr>
        <p:spPr bwMode="auto">
          <a:xfrm>
            <a:off x="14577341" y="6781940"/>
            <a:ext cx="2341034" cy="2341034"/>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29970" y="6936196"/>
            <a:ext cx="2002626" cy="207457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6544" y="6936196"/>
            <a:ext cx="2002626" cy="2074577"/>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4212684">
            <a:off x="14167490" y="7420424"/>
            <a:ext cx="705564" cy="1106117"/>
          </a:xfrm>
          <a:prstGeom prst="rect">
            <a:avLst/>
          </a:prstGeom>
        </p:spPr>
      </p:pic>
    </p:spTree>
    <p:custDataLst>
      <p:tags r:id="rId1"/>
    </p:custDataLst>
    <p:extLst>
      <p:ext uri="{BB962C8B-B14F-4D97-AF65-F5344CB8AC3E}">
        <p14:creationId xmlns:p14="http://schemas.microsoft.com/office/powerpoint/2010/main" val="147738888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bwMode="auto">
          <a:xfrm>
            <a:off x="6607970" y="462980"/>
            <a:ext cx="11680030" cy="9138220"/>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46000">
                <a:schemeClr val="accent3">
                  <a:lumMod val="20000"/>
                  <a:lumOff val="80000"/>
                </a:schemeClr>
              </a:gs>
              <a:gs pos="85000">
                <a:schemeClr val="bg1"/>
              </a:gs>
            </a:gsLst>
            <a:lin ang="15600000" scaled="0"/>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Types of Joins</a:t>
            </a:r>
          </a:p>
        </p:txBody>
      </p:sp>
      <p:sp>
        <p:nvSpPr>
          <p:cNvPr id="5" name="Oval 4"/>
          <p:cNvSpPr>
            <a:spLocks noChangeAspect="1"/>
          </p:cNvSpPr>
          <p:nvPr/>
        </p:nvSpPr>
        <p:spPr bwMode="auto">
          <a:xfrm>
            <a:off x="14565294" y="6452613"/>
            <a:ext cx="2579706" cy="2577087"/>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76317" y="7026780"/>
            <a:ext cx="2500313" cy="1428750"/>
          </a:xfrm>
          <a:prstGeom prst="rect">
            <a:avLst/>
          </a:prstGeom>
        </p:spPr>
      </p:pic>
      <p:sp>
        <p:nvSpPr>
          <p:cNvPr id="2" name="Oval 1"/>
          <p:cNvSpPr/>
          <p:nvPr/>
        </p:nvSpPr>
        <p:spPr bwMode="auto">
          <a:xfrm>
            <a:off x="9486900" y="350304"/>
            <a:ext cx="2514600" cy="2514600"/>
          </a:xfrm>
          <a:prstGeom prst="ellipse">
            <a:avLst/>
          </a:prstGeom>
          <a:no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8" name="Oval 27"/>
          <p:cNvSpPr/>
          <p:nvPr/>
        </p:nvSpPr>
        <p:spPr bwMode="auto">
          <a:xfrm>
            <a:off x="13199391" y="2453447"/>
            <a:ext cx="2857500" cy="2857500"/>
          </a:xfrm>
          <a:prstGeom prst="ellipse">
            <a:avLst/>
          </a:prstGeom>
          <a:no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9" name="Oval 28"/>
          <p:cNvSpPr/>
          <p:nvPr/>
        </p:nvSpPr>
        <p:spPr bwMode="auto">
          <a:xfrm>
            <a:off x="12276656" y="4162266"/>
            <a:ext cx="2857500" cy="2857500"/>
          </a:xfrm>
          <a:prstGeom prst="ellipse">
            <a:avLst/>
          </a:prstGeom>
          <a:no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 name="Oval 9"/>
          <p:cNvSpPr/>
          <p:nvPr/>
        </p:nvSpPr>
        <p:spPr bwMode="auto">
          <a:xfrm>
            <a:off x="10223424" y="1777808"/>
            <a:ext cx="2514600" cy="2514600"/>
          </a:xfrm>
          <a:prstGeom prst="ellipse">
            <a:avLst/>
          </a:prstGeom>
          <a:no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3" name="Rectangle 3">
            <a:extLst>
              <a:ext uri="{FF2B5EF4-FFF2-40B4-BE49-F238E27FC236}">
                <a16:creationId xmlns="" xmlns:a16="http://schemas.microsoft.com/office/drawing/2014/main" id="{421CBE92-1130-4AAE-AB64-6219DDD70871}"/>
              </a:ext>
            </a:extLst>
          </p:cNvPr>
          <p:cNvSpPr>
            <a:spLocks noGrp="1" noChangeArrowheads="1"/>
          </p:cNvSpPr>
          <p:nvPr>
            <p:ph idx="1"/>
          </p:nvPr>
        </p:nvSpPr>
        <p:spPr>
          <a:xfrm>
            <a:off x="933450" y="2273300"/>
            <a:ext cx="16421100" cy="325941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Natural join</a:t>
            </a:r>
          </a:p>
          <a:p>
            <a:pPr lvl="1" eaLnBrk="1" hangingPunct="1"/>
            <a:r>
              <a:rPr lang="en-US" altLang="en-US" dirty="0">
                <a:latin typeface="Oracle Sans" panose="020B0503020204020204" pitchFamily="34" charset="0"/>
                <a:cs typeface="Oracle Sans" panose="020B0503020204020204" pitchFamily="34" charset="0"/>
              </a:rPr>
              <a:t>Equijoin</a:t>
            </a:r>
          </a:p>
          <a:p>
            <a:pPr lvl="1" eaLnBrk="1" hangingPunct="1"/>
            <a:r>
              <a:rPr lang="en-US" altLang="en-US" dirty="0">
                <a:latin typeface="Oracle Sans" panose="020B0503020204020204" pitchFamily="34" charset="0"/>
                <a:cs typeface="Oracle Sans" panose="020B0503020204020204" pitchFamily="34" charset="0"/>
              </a:rPr>
              <a:t>Nonequijoin</a:t>
            </a:r>
          </a:p>
          <a:p>
            <a:pPr lvl="1" eaLnBrk="1" hangingPunct="1"/>
            <a:r>
              <a:rPr lang="en-US" altLang="en-US" dirty="0">
                <a:latin typeface="Oracle Sans" panose="020B0503020204020204" pitchFamily="34" charset="0"/>
                <a:cs typeface="Oracle Sans" panose="020B0503020204020204" pitchFamily="34" charset="0"/>
              </a:rPr>
              <a:t>Outer join</a:t>
            </a:r>
          </a:p>
          <a:p>
            <a:pPr lvl="1" eaLnBrk="1" hangingPunct="1"/>
            <a:r>
              <a:rPr lang="en-US" altLang="en-US" dirty="0">
                <a:latin typeface="Oracle Sans" panose="020B0503020204020204" pitchFamily="34" charset="0"/>
                <a:cs typeface="Oracle Sans" panose="020B0503020204020204" pitchFamily="34" charset="0"/>
              </a:rPr>
              <a:t>Self-join</a:t>
            </a:r>
          </a:p>
          <a:p>
            <a:pPr lvl="1" eaLnBrk="1" hangingPunct="1"/>
            <a:r>
              <a:rPr lang="en-US" altLang="en-US" dirty="0">
                <a:latin typeface="Oracle Sans" panose="020B0503020204020204" pitchFamily="34" charset="0"/>
                <a:cs typeface="Oracle Sans" panose="020B0503020204020204" pitchFamily="34" charset="0"/>
              </a:rPr>
              <a:t>Cross join</a:t>
            </a:r>
          </a:p>
        </p:txBody>
      </p:sp>
    </p:spTree>
    <p:custDataLst>
      <p:tags r:id="rId1"/>
    </p:custDataLst>
    <p:extLst>
      <p:ext uri="{BB962C8B-B14F-4D97-AF65-F5344CB8AC3E}">
        <p14:creationId xmlns:p14="http://schemas.microsoft.com/office/powerpoint/2010/main" val="102077045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Qualifying Ambiguous Column Names</a:t>
            </a:r>
          </a:p>
        </p:txBody>
      </p:sp>
      <p:sp>
        <p:nvSpPr>
          <p:cNvPr id="8" name="Rectangle 7"/>
          <p:cNvSpPr/>
          <p:nvPr/>
        </p:nvSpPr>
        <p:spPr bwMode="auto">
          <a:xfrm rot="10800000" flipV="1">
            <a:off x="10515599" y="6596547"/>
            <a:ext cx="7772400" cy="1963035"/>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2" name="Group 1"/>
          <p:cNvGrpSpPr/>
          <p:nvPr/>
        </p:nvGrpSpPr>
        <p:grpSpPr>
          <a:xfrm>
            <a:off x="13373100" y="6126429"/>
            <a:ext cx="3429000" cy="2903271"/>
            <a:chOff x="8913812" y="3924299"/>
            <a:chExt cx="2594956" cy="2197101"/>
          </a:xfrm>
        </p:grpSpPr>
        <p:sp>
          <p:nvSpPr>
            <p:cNvPr id="9" name="Round Diagonal Corner Rectangle 8"/>
            <p:cNvSpPr/>
            <p:nvPr/>
          </p:nvSpPr>
          <p:spPr bwMode="auto">
            <a:xfrm>
              <a:off x="8913812" y="3924299"/>
              <a:ext cx="2594956" cy="2154945"/>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rgbClr val="D0EBB3"/>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10" name="Group 9"/>
            <p:cNvGrpSpPr/>
            <p:nvPr/>
          </p:nvGrpSpPr>
          <p:grpSpPr>
            <a:xfrm>
              <a:off x="9188566" y="3975100"/>
              <a:ext cx="2239846" cy="2146300"/>
              <a:chOff x="9363353" y="4011651"/>
              <a:chExt cx="2239846" cy="2146300"/>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6058" y="4011651"/>
                <a:ext cx="1717141" cy="177883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3353" y="4434921"/>
                <a:ext cx="1651521" cy="172303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9352" y="5289909"/>
                <a:ext cx="633413" cy="685801"/>
              </a:xfrm>
              <a:prstGeom prst="rect">
                <a:avLst/>
              </a:prstGeom>
            </p:spPr>
          </p:pic>
        </p:grpSp>
      </p:grpSp>
      <p:sp>
        <p:nvSpPr>
          <p:cNvPr id="14" name="Rectangle 3">
            <a:extLst>
              <a:ext uri="{FF2B5EF4-FFF2-40B4-BE49-F238E27FC236}">
                <a16:creationId xmlns="" xmlns:a16="http://schemas.microsoft.com/office/drawing/2014/main" id="{BA911F21-AD76-4DF1-8C1D-751E628188C7}"/>
              </a:ext>
            </a:extLst>
          </p:cNvPr>
          <p:cNvSpPr>
            <a:spLocks noGrp="1" noChangeArrowheads="1"/>
          </p:cNvSpPr>
          <p:nvPr>
            <p:ph idx="1"/>
          </p:nvPr>
        </p:nvSpPr>
        <p:spPr>
          <a:xfrm>
            <a:off x="933450" y="2273300"/>
            <a:ext cx="16421100" cy="376724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table prefixes to qualify column names that are in multiple tables.</a:t>
            </a:r>
          </a:p>
          <a:p>
            <a:pPr lvl="1" eaLnBrk="1" hangingPunct="1"/>
            <a:r>
              <a:rPr lang="en-US" altLang="en-US" dirty="0">
                <a:latin typeface="Oracle Sans" panose="020B0503020204020204" pitchFamily="34" charset="0"/>
                <a:cs typeface="Oracle Sans" panose="020B0503020204020204" pitchFamily="34" charset="0"/>
              </a:rPr>
              <a:t>Use table prefixes to improve performance.</a:t>
            </a:r>
          </a:p>
          <a:p>
            <a:pPr lvl="1" eaLnBrk="1" hangingPunct="1"/>
            <a:r>
              <a:rPr lang="en-US" altLang="en-US" dirty="0">
                <a:latin typeface="Oracle Sans" panose="020B0503020204020204" pitchFamily="34" charset="0"/>
                <a:cs typeface="Oracle Sans" panose="020B0503020204020204" pitchFamily="34" charset="0"/>
              </a:rPr>
              <a:t>Use table aliases instead of full table name prefixes.</a:t>
            </a:r>
          </a:p>
          <a:p>
            <a:pPr lvl="1" eaLnBrk="1" hangingPunct="1"/>
            <a:r>
              <a:rPr lang="en-US" altLang="en-US" dirty="0">
                <a:latin typeface="Oracle Sans" panose="020B0503020204020204" pitchFamily="34" charset="0"/>
                <a:cs typeface="Oracle Sans" panose="020B0503020204020204" pitchFamily="34" charset="0"/>
              </a:rPr>
              <a:t>Table aliases give a table a shorter name.</a:t>
            </a:r>
          </a:p>
          <a:p>
            <a:pPr lvl="2" eaLnBrk="1" hangingPunct="1"/>
            <a:r>
              <a:rPr lang="en-US" altLang="en-US" dirty="0">
                <a:latin typeface="Oracle Sans" panose="020B0503020204020204" pitchFamily="34" charset="0"/>
                <a:cs typeface="Oracle Sans" panose="020B0503020204020204" pitchFamily="34" charset="0"/>
              </a:rPr>
              <a:t>This keeps SQL code smaller and uses less memory.</a:t>
            </a:r>
          </a:p>
          <a:p>
            <a:pPr lvl="1" eaLnBrk="1" hangingPunct="1"/>
            <a:r>
              <a:rPr lang="en-US" altLang="en-US" dirty="0">
                <a:latin typeface="Oracle Sans" panose="020B0503020204020204" pitchFamily="34" charset="0"/>
                <a:cs typeface="Oracle Sans" panose="020B0503020204020204" pitchFamily="34" charset="0"/>
              </a:rPr>
              <a:t>Use column aliases to distinguish columns that have identical names but reside in different tables.</a:t>
            </a:r>
          </a:p>
        </p:txBody>
      </p:sp>
    </p:spTree>
    <p:custDataLst>
      <p:tags r:id="rId1"/>
    </p:custDataLst>
    <p:extLst>
      <p:ext uri="{BB962C8B-B14F-4D97-AF65-F5344CB8AC3E}">
        <p14:creationId xmlns:p14="http://schemas.microsoft.com/office/powerpoint/2010/main" val="401258928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Natural Join</a:t>
            </a:r>
          </a:p>
        </p:txBody>
      </p:sp>
      <p:pic>
        <p:nvPicPr>
          <p:cNvPr id="61444" name="Picture 3"/>
          <p:cNvPicPr>
            <a:picLocks noChangeAspect="1" noChangeArrowheads="1"/>
          </p:cNvPicPr>
          <p:nvPr/>
        </p:nvPicPr>
        <p:blipFill>
          <a:blip r:embed="rId4" cstate="print"/>
          <a:srcRect/>
          <a:stretch>
            <a:fillRect/>
          </a:stretch>
        </p:blipFill>
        <p:spPr bwMode="auto">
          <a:xfrm>
            <a:off x="5122069" y="6858002"/>
            <a:ext cx="8043863" cy="1843088"/>
          </a:xfrm>
          <a:prstGeom prst="rect">
            <a:avLst/>
          </a:prstGeom>
          <a:noFill/>
          <a:ln w="28575">
            <a:noFill/>
            <a:miter lim="800000"/>
            <a:headEnd type="none" w="sm" len="sm"/>
            <a:tailEnd type="none" w="sm" len="sm"/>
          </a:ln>
        </p:spPr>
      </p:pic>
      <p:grpSp>
        <p:nvGrpSpPr>
          <p:cNvPr id="2" name="Group 1"/>
          <p:cNvGrpSpPr/>
          <p:nvPr/>
        </p:nvGrpSpPr>
        <p:grpSpPr>
          <a:xfrm>
            <a:off x="3943350" y="4998084"/>
            <a:ext cx="10401300" cy="945029"/>
            <a:chOff x="2436812" y="3332055"/>
            <a:chExt cx="6934200" cy="630019"/>
          </a:xfrm>
        </p:grpSpPr>
        <p:sp>
          <p:nvSpPr>
            <p:cNvPr id="7" name="Content Placeholder 2"/>
            <p:cNvSpPr txBox="1">
              <a:spLocks/>
            </p:cNvSpPr>
            <p:nvPr/>
          </p:nvSpPr>
          <p:spPr bwMode="gray">
            <a:xfrm>
              <a:off x="2436812" y="3332055"/>
              <a:ext cx="69342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SELECT country_id, location_id, country_name,city</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FROM countries NATURAL JOIN locations;</a:t>
              </a:r>
            </a:p>
          </p:txBody>
        </p:sp>
        <p:sp>
          <p:nvSpPr>
            <p:cNvPr id="61448" name="Rectangle 5"/>
            <p:cNvSpPr>
              <a:spLocks noChangeArrowheads="1"/>
            </p:cNvSpPr>
            <p:nvPr/>
          </p:nvSpPr>
          <p:spPr bwMode="auto">
            <a:xfrm>
              <a:off x="4319736" y="3699519"/>
              <a:ext cx="1584176" cy="262555"/>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
        <p:nvSpPr>
          <p:cNvPr id="10" name="Content Placeholder 2">
            <a:extLst>
              <a:ext uri="{FF2B5EF4-FFF2-40B4-BE49-F238E27FC236}">
                <a16:creationId xmlns="" xmlns:a16="http://schemas.microsoft.com/office/drawing/2014/main" id="{609CF534-9A18-4F0A-A307-3D094EB2807B}"/>
              </a:ext>
            </a:extLst>
          </p:cNvPr>
          <p:cNvSpPr>
            <a:spLocks noGrp="1"/>
          </p:cNvSpPr>
          <p:nvPr>
            <p:ph idx="1"/>
          </p:nvPr>
        </p:nvSpPr>
        <p:spPr>
          <a:xfrm>
            <a:off x="933450" y="227330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Courier New" pitchFamily="49" charset="0"/>
              </a:rPr>
              <a:t>NATURAL</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JOIN</a:t>
            </a:r>
            <a:r>
              <a:rPr lang="en-US" altLang="en-US" dirty="0">
                <a:latin typeface="Oracle Sans" panose="020B0503020204020204" pitchFamily="34" charset="0"/>
                <a:cs typeface="Oracle Sans" panose="020B0503020204020204" pitchFamily="34" charset="0"/>
              </a:rPr>
              <a:t> clause is based on all the columns in the two tables that have the same name.</a:t>
            </a:r>
          </a:p>
          <a:p>
            <a:pPr lvl="1" eaLnBrk="1" hangingPunct="1"/>
            <a:r>
              <a:rPr lang="en-US" altLang="en-US" dirty="0">
                <a:latin typeface="Oracle Sans" panose="020B0503020204020204" pitchFamily="34" charset="0"/>
                <a:cs typeface="Oracle Sans" panose="020B0503020204020204" pitchFamily="34" charset="0"/>
              </a:rPr>
              <a:t>It selects rows from tables that have the same names and data values of columns.</a:t>
            </a:r>
          </a:p>
          <a:p>
            <a:pPr lvl="1" eaLnBrk="1" hangingPunct="1"/>
            <a:r>
              <a:rPr lang="en-US" altLang="en-US" dirty="0">
                <a:latin typeface="Oracle Sans" panose="020B0503020204020204" pitchFamily="34" charset="0"/>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6863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10253906" y="7420671"/>
            <a:ext cx="2307939"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3497" name="Rectangle 8"/>
          <p:cNvSpPr>
            <a:spLocks noChangeArrowheads="1"/>
          </p:cNvSpPr>
          <p:nvPr/>
        </p:nvSpPr>
        <p:spPr bwMode="auto">
          <a:xfrm>
            <a:off x="10473584" y="7425359"/>
            <a:ext cx="1928542" cy="51463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10000"/>
              </a:lnSpc>
            </a:pPr>
            <a:r>
              <a:rPr lang="en-US" altLang="en-US" sz="2400" dirty="0">
                <a:solidFill>
                  <a:srgbClr val="000000"/>
                </a:solidFill>
                <a:latin typeface="Oracle Sans" panose="020B0503020204020204" pitchFamily="34" charset="0"/>
                <a:cs typeface="Oracle Sans" panose="020B0503020204020204" pitchFamily="34" charset="0"/>
              </a:rPr>
              <a:t>Primary key</a:t>
            </a:r>
          </a:p>
        </p:txBody>
      </p:sp>
      <p:sp>
        <p:nvSpPr>
          <p:cNvPr id="634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Equijoins</a:t>
            </a:r>
          </a:p>
        </p:txBody>
      </p:sp>
      <p:pic>
        <p:nvPicPr>
          <p:cNvPr id="63492" name="Picture 3" descr="C:\salome_official\projects\11gR2\screenshots\les6_12s_a.gif"/>
          <p:cNvPicPr>
            <a:picLocks noChangeAspect="1" noChangeArrowheads="1"/>
          </p:cNvPicPr>
          <p:nvPr/>
        </p:nvPicPr>
        <p:blipFill>
          <a:blip r:embed="rId4" cstate="print"/>
          <a:srcRect/>
          <a:stretch>
            <a:fillRect/>
          </a:stretch>
        </p:blipFill>
        <p:spPr bwMode="auto">
          <a:xfrm>
            <a:off x="4102982" y="3165978"/>
            <a:ext cx="4458675" cy="3771899"/>
          </a:xfrm>
          <a:prstGeom prst="rect">
            <a:avLst/>
          </a:prstGeom>
          <a:noFill/>
          <a:ln w="12700">
            <a:solidFill>
              <a:schemeClr val="tx1"/>
            </a:solidFill>
            <a:miter lim="800000"/>
            <a:headEnd/>
            <a:tailEnd/>
          </a:ln>
        </p:spPr>
      </p:pic>
      <p:pic>
        <p:nvPicPr>
          <p:cNvPr id="63493" name="Picture 4" descr="C:\salome_official\projects\11gR2\screenshots\les6_12s_b.gif"/>
          <p:cNvPicPr>
            <a:picLocks noChangeAspect="1" noChangeArrowheads="1"/>
          </p:cNvPicPr>
          <p:nvPr/>
        </p:nvPicPr>
        <p:blipFill>
          <a:blip r:embed="rId5" cstate="print"/>
          <a:srcRect/>
          <a:stretch>
            <a:fillRect/>
          </a:stretch>
        </p:blipFill>
        <p:spPr bwMode="auto">
          <a:xfrm>
            <a:off x="9492930" y="3151690"/>
            <a:ext cx="5092227" cy="3086100"/>
          </a:xfrm>
          <a:prstGeom prst="rect">
            <a:avLst/>
          </a:prstGeom>
          <a:noFill/>
          <a:ln w="12700">
            <a:solidFill>
              <a:schemeClr val="tx1"/>
            </a:solidFill>
            <a:miter lim="800000"/>
            <a:headEnd/>
            <a:tailEnd/>
          </a:ln>
        </p:spPr>
      </p:pic>
      <p:sp>
        <p:nvSpPr>
          <p:cNvPr id="63494" name="Rectangle 5"/>
          <p:cNvSpPr>
            <a:spLocks noChangeArrowheads="1"/>
          </p:cNvSpPr>
          <p:nvPr/>
        </p:nvSpPr>
        <p:spPr bwMode="auto">
          <a:xfrm>
            <a:off x="3702845" y="2439695"/>
            <a:ext cx="2462751" cy="60007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EMPLOYEES</a:t>
            </a:r>
            <a:r>
              <a:rPr lang="en-US" altLang="en-US" sz="3000" dirty="0">
                <a:solidFill>
                  <a:srgbClr val="000000"/>
                </a:solidFill>
                <a:latin typeface="Oracle Sans" panose="020B0503020204020204" pitchFamily="34" charset="0"/>
                <a:cs typeface="Oracle Sans" panose="020B0503020204020204" pitchFamily="34" charset="0"/>
              </a:rPr>
              <a:t> </a:t>
            </a:r>
          </a:p>
        </p:txBody>
      </p:sp>
      <p:sp>
        <p:nvSpPr>
          <p:cNvPr id="63495" name="Rectangle 6"/>
          <p:cNvSpPr>
            <a:spLocks noChangeArrowheads="1"/>
          </p:cNvSpPr>
          <p:nvPr/>
        </p:nvSpPr>
        <p:spPr bwMode="auto">
          <a:xfrm>
            <a:off x="9076121" y="2439695"/>
            <a:ext cx="3048668" cy="60007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DEPARTMENTS </a:t>
            </a:r>
          </a:p>
        </p:txBody>
      </p:sp>
      <p:grpSp>
        <p:nvGrpSpPr>
          <p:cNvPr id="2" name="Group 1"/>
          <p:cNvGrpSpPr/>
          <p:nvPr/>
        </p:nvGrpSpPr>
        <p:grpSpPr>
          <a:xfrm>
            <a:off x="6240626" y="7950842"/>
            <a:ext cx="2465126" cy="524006"/>
            <a:chOff x="4114933" y="5103929"/>
            <a:chExt cx="1643417" cy="349337"/>
          </a:xfrm>
        </p:grpSpPr>
        <p:sp>
          <p:nvSpPr>
            <p:cNvPr id="23" name="Rounded Rectangle 22"/>
            <p:cNvSpPr/>
            <p:nvPr/>
          </p:nvSpPr>
          <p:spPr bwMode="auto">
            <a:xfrm>
              <a:off x="4114933" y="5103929"/>
              <a:ext cx="1643417"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3496" name="Rectangle 7"/>
            <p:cNvSpPr>
              <a:spLocks noChangeArrowheads="1"/>
            </p:cNvSpPr>
            <p:nvPr/>
          </p:nvSpPr>
          <p:spPr bwMode="auto">
            <a:xfrm>
              <a:off x="4306918" y="5107055"/>
              <a:ext cx="1259448" cy="343086"/>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10000"/>
                </a:lnSpc>
              </a:pPr>
              <a:r>
                <a:rPr lang="en-US" altLang="en-US" sz="2400" dirty="0">
                  <a:solidFill>
                    <a:srgbClr val="000000"/>
                  </a:solidFill>
                  <a:latin typeface="Oracle Sans" panose="020B0503020204020204" pitchFamily="34" charset="0"/>
                  <a:cs typeface="Oracle Sans" panose="020B0503020204020204" pitchFamily="34" charset="0"/>
                </a:rPr>
                <a:t>Foreign key</a:t>
              </a:r>
            </a:p>
          </p:txBody>
        </p:sp>
      </p:grpSp>
      <p:sp>
        <p:nvSpPr>
          <p:cNvPr id="63498" name="Rectangle 9"/>
          <p:cNvSpPr>
            <a:spLocks noChangeArrowheads="1"/>
          </p:cNvSpPr>
          <p:nvPr/>
        </p:nvSpPr>
        <p:spPr bwMode="gray">
          <a:xfrm>
            <a:off x="6565734" y="3142165"/>
            <a:ext cx="2003070" cy="3776661"/>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3499" name="Text Box 10"/>
          <p:cNvSpPr txBox="1">
            <a:spLocks noChangeArrowheads="1"/>
          </p:cNvSpPr>
          <p:nvPr/>
        </p:nvSpPr>
        <p:spPr bwMode="auto">
          <a:xfrm>
            <a:off x="4014858" y="6752139"/>
            <a:ext cx="550188"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63500" name="Line 11"/>
          <p:cNvSpPr>
            <a:spLocks noChangeShapeType="1"/>
          </p:cNvSpPr>
          <p:nvPr/>
        </p:nvSpPr>
        <p:spPr bwMode="auto">
          <a:xfrm flipH="1" flipV="1">
            <a:off x="7473190" y="6949781"/>
            <a:ext cx="2381" cy="1028700"/>
          </a:xfrm>
          <a:prstGeom prst="line">
            <a:avLst/>
          </a:prstGeom>
          <a:noFill/>
          <a:ln w="38100">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1" name="Line 12"/>
          <p:cNvSpPr>
            <a:spLocks noChangeShapeType="1"/>
          </p:cNvSpPr>
          <p:nvPr/>
        </p:nvSpPr>
        <p:spPr bwMode="auto">
          <a:xfrm flipH="1" flipV="1">
            <a:off x="11407875" y="6325894"/>
            <a:ext cx="0" cy="1028700"/>
          </a:xfrm>
          <a:prstGeom prst="line">
            <a:avLst/>
          </a:prstGeom>
          <a:noFill/>
          <a:ln w="38100">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2" name="Line 13"/>
          <p:cNvSpPr>
            <a:spLocks noChangeShapeType="1"/>
          </p:cNvSpPr>
          <p:nvPr/>
        </p:nvSpPr>
        <p:spPr bwMode="gray">
          <a:xfrm>
            <a:off x="8540222" y="4008940"/>
            <a:ext cx="1207557" cy="0"/>
          </a:xfrm>
          <a:prstGeom prst="line">
            <a:avLst/>
          </a:prstGeom>
          <a:noFill/>
          <a:ln w="38100">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3" name="Freeform 14"/>
          <p:cNvSpPr>
            <a:spLocks/>
          </p:cNvSpPr>
          <p:nvPr/>
        </p:nvSpPr>
        <p:spPr bwMode="gray">
          <a:xfrm>
            <a:off x="8561659" y="4271064"/>
            <a:ext cx="390611" cy="2009"/>
          </a:xfrm>
          <a:custGeom>
            <a:avLst/>
            <a:gdLst>
              <a:gd name="T0" fmla="*/ 0 w 164"/>
              <a:gd name="T1" fmla="*/ 2147483646 h 1"/>
              <a:gd name="T2" fmla="*/ 2147483646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4" name="Freeform 15"/>
          <p:cNvSpPr>
            <a:spLocks/>
          </p:cNvSpPr>
          <p:nvPr/>
        </p:nvSpPr>
        <p:spPr bwMode="gray">
          <a:xfrm>
            <a:off x="8947505" y="4008940"/>
            <a:ext cx="2382" cy="297656"/>
          </a:xfrm>
          <a:custGeom>
            <a:avLst/>
            <a:gdLst>
              <a:gd name="T0" fmla="*/ 0 w 1"/>
              <a:gd name="T1" fmla="*/ 0 h 125"/>
              <a:gd name="T2" fmla="*/ 2147483646 w 1"/>
              <a:gd name="T3" fmla="*/ 214748364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38100">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5" name="Line 16"/>
          <p:cNvSpPr>
            <a:spLocks noChangeShapeType="1"/>
          </p:cNvSpPr>
          <p:nvPr/>
        </p:nvSpPr>
        <p:spPr bwMode="gray">
          <a:xfrm>
            <a:off x="9064213" y="4008940"/>
            <a:ext cx="2817635" cy="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6" name="Line 17"/>
          <p:cNvSpPr>
            <a:spLocks noChangeShapeType="1"/>
          </p:cNvSpPr>
          <p:nvPr/>
        </p:nvSpPr>
        <p:spPr bwMode="gray">
          <a:xfrm>
            <a:off x="8590239" y="6402094"/>
            <a:ext cx="624024" cy="0"/>
          </a:xfrm>
          <a:prstGeom prst="line">
            <a:avLst/>
          </a:prstGeom>
          <a:noFill/>
          <a:ln w="38100">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7" name="Line 18"/>
          <p:cNvSpPr>
            <a:spLocks noChangeShapeType="1"/>
          </p:cNvSpPr>
          <p:nvPr/>
        </p:nvSpPr>
        <p:spPr bwMode="gray">
          <a:xfrm>
            <a:off x="8592621" y="6661651"/>
            <a:ext cx="621642" cy="0"/>
          </a:xfrm>
          <a:prstGeom prst="line">
            <a:avLst/>
          </a:prstGeom>
          <a:noFill/>
          <a:ln w="38100">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8" name="Freeform 19"/>
          <p:cNvSpPr>
            <a:spLocks/>
          </p:cNvSpPr>
          <p:nvPr/>
        </p:nvSpPr>
        <p:spPr bwMode="gray">
          <a:xfrm>
            <a:off x="9214263" y="6425906"/>
            <a:ext cx="2382" cy="250032"/>
          </a:xfrm>
          <a:custGeom>
            <a:avLst/>
            <a:gdLst>
              <a:gd name="T0" fmla="*/ 0 w 1"/>
              <a:gd name="T1" fmla="*/ 0 h 105"/>
              <a:gd name="T2" fmla="*/ 0 w 1"/>
              <a:gd name="T3" fmla="*/ 214748364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38100">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09" name="Freeform 20"/>
          <p:cNvSpPr>
            <a:spLocks/>
          </p:cNvSpPr>
          <p:nvPr/>
        </p:nvSpPr>
        <p:spPr bwMode="gray">
          <a:xfrm>
            <a:off x="9216646" y="4618540"/>
            <a:ext cx="2381" cy="1845468"/>
          </a:xfrm>
          <a:custGeom>
            <a:avLst/>
            <a:gdLst>
              <a:gd name="T0" fmla="*/ 0 w 1"/>
              <a:gd name="T1" fmla="*/ 2147483646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38100">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510" name="Freeform 21"/>
          <p:cNvSpPr>
            <a:spLocks/>
          </p:cNvSpPr>
          <p:nvPr/>
        </p:nvSpPr>
        <p:spPr bwMode="gray">
          <a:xfrm>
            <a:off x="9233318" y="4616158"/>
            <a:ext cx="2617568" cy="2382"/>
          </a:xfrm>
          <a:custGeom>
            <a:avLst/>
            <a:gdLst>
              <a:gd name="T0" fmla="*/ 0 w 1099"/>
              <a:gd name="T1" fmla="*/ 2147483646 h 1"/>
              <a:gd name="T2" fmla="*/ 2147483646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38100">
            <a:solidFill>
              <a:schemeClr val="accent1"/>
            </a:solidFill>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46402987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Retrieving Records with Equijoins</a:t>
            </a:r>
          </a:p>
        </p:txBody>
      </p:sp>
      <p:grpSp>
        <p:nvGrpSpPr>
          <p:cNvPr id="2" name="Group 1"/>
          <p:cNvGrpSpPr/>
          <p:nvPr/>
        </p:nvGrpSpPr>
        <p:grpSpPr>
          <a:xfrm>
            <a:off x="3657597" y="2257772"/>
            <a:ext cx="10972803" cy="1740844"/>
            <a:chOff x="2436810" y="1303288"/>
            <a:chExt cx="7315202" cy="1160562"/>
          </a:xfrm>
        </p:grpSpPr>
        <p:sp>
          <p:nvSpPr>
            <p:cNvPr id="9" name="Content Placeholder 2"/>
            <p:cNvSpPr txBox="1">
              <a:spLocks/>
            </p:cNvSpPr>
            <p:nvPr/>
          </p:nvSpPr>
          <p:spPr bwMode="gray">
            <a:xfrm>
              <a:off x="2436812" y="1303288"/>
              <a:ext cx="73152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SELECT e.employee_id, e.last_name, e.department_id, </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d.department_id, d.location_id</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FROM   employees e JOIN departments d</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ON e.department_id = d.department_id;</a:t>
              </a:r>
            </a:p>
          </p:txBody>
        </p:sp>
        <p:sp>
          <p:nvSpPr>
            <p:cNvPr id="65542" name="Rectangle 4"/>
            <p:cNvSpPr>
              <a:spLocks noChangeArrowheads="1"/>
            </p:cNvSpPr>
            <p:nvPr/>
          </p:nvSpPr>
          <p:spPr bwMode="gray">
            <a:xfrm>
              <a:off x="2436810" y="2132856"/>
              <a:ext cx="4761723" cy="330994"/>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grpSp>
      <p:grpSp>
        <p:nvGrpSpPr>
          <p:cNvPr id="3" name="Group 2"/>
          <p:cNvGrpSpPr/>
          <p:nvPr/>
        </p:nvGrpSpPr>
        <p:grpSpPr>
          <a:xfrm>
            <a:off x="5111354" y="4670052"/>
            <a:ext cx="8065293" cy="4433888"/>
            <a:chOff x="2446338" y="2665413"/>
            <a:chExt cx="5376862" cy="2955925"/>
          </a:xfrm>
        </p:grpSpPr>
        <p:pic>
          <p:nvPicPr>
            <p:cNvPr id="65543" name="Picture 5" descr="C:\salome_official\projects\11gR2\screenshots\les6_16s_a.gif"/>
            <p:cNvPicPr>
              <a:picLocks noChangeAspect="1" noChangeArrowheads="1"/>
            </p:cNvPicPr>
            <p:nvPr/>
          </p:nvPicPr>
          <p:blipFill>
            <a:blip r:embed="rId4" cstate="print"/>
            <a:srcRect/>
            <a:stretch>
              <a:fillRect/>
            </a:stretch>
          </p:blipFill>
          <p:spPr bwMode="auto">
            <a:xfrm>
              <a:off x="2508250" y="2668589"/>
              <a:ext cx="5314950" cy="2720975"/>
            </a:xfrm>
            <a:prstGeom prst="rect">
              <a:avLst/>
            </a:prstGeom>
            <a:noFill/>
            <a:ln w="12700">
              <a:solidFill>
                <a:schemeClr val="tx1"/>
              </a:solidFill>
              <a:miter lim="800000"/>
              <a:headEnd/>
              <a:tailEnd/>
            </a:ln>
          </p:spPr>
        </p:pic>
        <p:sp>
          <p:nvSpPr>
            <p:cNvPr id="65544" name="Rectangle 6"/>
            <p:cNvSpPr>
              <a:spLocks noChangeArrowheads="1"/>
            </p:cNvSpPr>
            <p:nvPr/>
          </p:nvSpPr>
          <p:spPr bwMode="gray">
            <a:xfrm>
              <a:off x="4527551" y="2665414"/>
              <a:ext cx="2346325" cy="2732087"/>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5545" name="Text Box 7"/>
            <p:cNvSpPr txBox="1">
              <a:spLocks noChangeArrowheads="1"/>
            </p:cNvSpPr>
            <p:nvPr/>
          </p:nvSpPr>
          <p:spPr bwMode="auto">
            <a:xfrm>
              <a:off x="2446338" y="5226050"/>
              <a:ext cx="366713" cy="39528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65546" name="Rectangle 8"/>
            <p:cNvSpPr>
              <a:spLocks noChangeArrowheads="1"/>
            </p:cNvSpPr>
            <p:nvPr/>
          </p:nvSpPr>
          <p:spPr bwMode="gray">
            <a:xfrm>
              <a:off x="5616575" y="2665413"/>
              <a:ext cx="1257300" cy="201612"/>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0304335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Basic</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5" name="Content Placeholder 2"/>
          <p:cNvSpPr txBox="1">
            <a:spLocks/>
          </p:cNvSpPr>
          <p:nvPr/>
        </p:nvSpPr>
        <p:spPr bwMode="gray">
          <a:xfrm>
            <a:off x="3645207" y="6042830"/>
            <a:ext cx="10997586"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{*|[DISTINCT]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expression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alias</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p:txBody>
      </p:sp>
      <p:sp>
        <p:nvSpPr>
          <p:cNvPr id="7" name="Content Placeholder 6">
            <a:extLst>
              <a:ext uri="{FF2B5EF4-FFF2-40B4-BE49-F238E27FC236}">
                <a16:creationId xmlns="" xmlns:a16="http://schemas.microsoft.com/office/drawing/2014/main" id="{8C126D33-EC09-4EB6-B9F3-4D1115FCFFFE}"/>
              </a:ext>
            </a:extLst>
          </p:cNvPr>
          <p:cNvSpPr>
            <a:spLocks noGrp="1"/>
          </p:cNvSpPr>
          <p:nvPr>
            <p:ph idx="1"/>
          </p:nvPr>
        </p:nvSpPr>
        <p:spPr>
          <a:xfrm>
            <a:off x="933450" y="2273300"/>
            <a:ext cx="16421100" cy="315784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statement to:</a:t>
            </a:r>
          </a:p>
          <a:p>
            <a:pPr lvl="2" eaLnBrk="1" hangingPunct="1"/>
            <a:r>
              <a:rPr lang="en-US" altLang="en-US" dirty="0">
                <a:latin typeface="Oracle Sans" panose="020B0503020204020204" pitchFamily="34" charset="0"/>
                <a:cs typeface="Oracle Sans" panose="020B0503020204020204" pitchFamily="34" charset="0"/>
              </a:rPr>
              <a:t>Identify the columns to be displayed</a:t>
            </a:r>
          </a:p>
          <a:p>
            <a:pPr lvl="2" eaLnBrk="1" hangingPunct="1"/>
            <a:r>
              <a:rPr lang="en-US" altLang="en-US" dirty="0">
                <a:latin typeface="Oracle Sans" panose="020B0503020204020204" pitchFamily="34" charset="0"/>
                <a:cs typeface="Oracle Sans" panose="020B0503020204020204" pitchFamily="34" charset="0"/>
              </a:rPr>
              <a:t>Retrieve data from one or more tables, object tables, views, object views, or materialized views</a:t>
            </a:r>
          </a:p>
          <a:p>
            <a:pPr lvl="1" eaLnBrk="1" hangingPunct="1"/>
            <a:r>
              <a:rPr lang="en-US" altLang="en-US" dirty="0">
                <a:latin typeface="Oracle Sans" panose="020B0503020204020204" pitchFamily="34" charset="0"/>
                <a:cs typeface="Oracle Sans" panose="020B0503020204020204" pitchFamily="34" charset="0"/>
              </a:rPr>
              <a:t>A </a:t>
            </a:r>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statement is also known as a query because it queries a database.</a:t>
            </a:r>
          </a:p>
          <a:p>
            <a:pPr lvl="1" eaLnBrk="1" hangingPunct="1"/>
            <a:r>
              <a:rPr lang="en-US" altLang="en-US" dirty="0">
                <a:latin typeface="Oracle Sans" panose="020B0503020204020204" pitchFamily="34" charset="0"/>
                <a:cs typeface="Oracle Sans" panose="020B0503020204020204" pitchFamily="34" charset="0"/>
              </a:rPr>
              <a:t>Syntax:</a:t>
            </a:r>
          </a:p>
        </p:txBody>
      </p:sp>
    </p:spTree>
    <p:custDataLst>
      <p:tags r:id="rId1"/>
    </p:custDataLst>
    <p:extLst>
      <p:ext uri="{BB962C8B-B14F-4D97-AF65-F5344CB8AC3E}">
        <p14:creationId xmlns:p14="http://schemas.microsoft.com/office/powerpoint/2010/main" val="19483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33450" y="390972"/>
            <a:ext cx="17354549" cy="159603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4800" dirty="0">
                <a:latin typeface="+mj-lt"/>
                <a:cs typeface="Oracle Sans" panose="020B0503020204020204" pitchFamily="34" charset="0"/>
              </a:rPr>
              <a:t>Additional Search Conditions Using the </a:t>
            </a:r>
            <a:r>
              <a:rPr lang="en-US" altLang="en-US" sz="4800" dirty="0">
                <a:latin typeface="Courier New" pitchFamily="49" charset="0"/>
                <a:cs typeface="Oracle Sans" panose="020B0503020204020204" pitchFamily="34" charset="0"/>
              </a:rPr>
              <a:t>AND</a:t>
            </a:r>
            <a:r>
              <a:rPr lang="en-US" altLang="en-US" sz="4800" dirty="0">
                <a:latin typeface="Oracle Sans" panose="020B0503020204020204" pitchFamily="34" charset="0"/>
                <a:cs typeface="Oracle Sans" panose="020B0503020204020204" pitchFamily="34" charset="0"/>
              </a:rPr>
              <a:t> </a:t>
            </a:r>
            <a:r>
              <a:rPr lang="en-US" altLang="en-US" sz="4800" dirty="0">
                <a:latin typeface="+mj-lt"/>
                <a:cs typeface="Oracle Sans" panose="020B0503020204020204" pitchFamily="34" charset="0"/>
              </a:rPr>
              <a:t>and</a:t>
            </a:r>
            <a:r>
              <a:rPr lang="en-US" altLang="en-US" sz="4800" dirty="0">
                <a:latin typeface="Oracle Sans" panose="020B0503020204020204" pitchFamily="34" charset="0"/>
                <a:cs typeface="Oracle Sans" panose="020B0503020204020204" pitchFamily="34" charset="0"/>
              </a:rPr>
              <a:t> </a:t>
            </a:r>
            <a:r>
              <a:rPr lang="en-US" altLang="en-US" sz="4800" dirty="0">
                <a:latin typeface="Courier New" pitchFamily="49" charset="0"/>
                <a:cs typeface="Courier New" pitchFamily="49" charset="0"/>
              </a:rPr>
              <a:t>WHERE</a:t>
            </a:r>
            <a:r>
              <a:rPr lang="en-US" altLang="en-US" sz="4800" dirty="0">
                <a:latin typeface="Oracle Sans" panose="020B0503020204020204" pitchFamily="34" charset="0"/>
                <a:cs typeface="Oracle Sans" panose="020B0503020204020204" pitchFamily="34" charset="0"/>
              </a:rPr>
              <a:t> </a:t>
            </a:r>
            <a:r>
              <a:rPr lang="en-US" altLang="en-US" sz="4800" dirty="0">
                <a:latin typeface="+mj-lt"/>
                <a:cs typeface="Oracle Sans" panose="020B0503020204020204" pitchFamily="34" charset="0"/>
              </a:rPr>
              <a:t>Operators </a:t>
            </a:r>
          </a:p>
        </p:txBody>
      </p:sp>
      <p:grpSp>
        <p:nvGrpSpPr>
          <p:cNvPr id="2" name="Group 1"/>
          <p:cNvGrpSpPr/>
          <p:nvPr/>
        </p:nvGrpSpPr>
        <p:grpSpPr>
          <a:xfrm>
            <a:off x="3657600" y="2796595"/>
            <a:ext cx="10972800" cy="6091321"/>
            <a:chOff x="2436812" y="1587804"/>
            <a:chExt cx="7315200" cy="4060880"/>
          </a:xfrm>
        </p:grpSpPr>
        <p:sp>
          <p:nvSpPr>
            <p:cNvPr id="11" name="Content Placeholder 2"/>
            <p:cNvSpPr txBox="1">
              <a:spLocks/>
            </p:cNvSpPr>
            <p:nvPr/>
          </p:nvSpPr>
          <p:spPr bwMode="gray">
            <a:xfrm>
              <a:off x="2436812" y="4488122"/>
              <a:ext cx="73152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d.department_id, d.department_name, l.city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departments d JOIN locations l</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d.location_id = l.location_id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d.department_id IN (20, 50);</a:t>
              </a:r>
            </a:p>
          </p:txBody>
        </p:sp>
        <p:sp>
          <p:nvSpPr>
            <p:cNvPr id="10" name="Content Placeholder 2"/>
            <p:cNvSpPr txBox="1">
              <a:spLocks/>
            </p:cNvSpPr>
            <p:nvPr/>
          </p:nvSpPr>
          <p:spPr bwMode="gray">
            <a:xfrm>
              <a:off x="2436812" y="1587804"/>
              <a:ext cx="73152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d.department_id, d.department_name, l.city</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departments d JOIN locations l</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d.location_id = l.location_id</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AND d.department_id IN (20, 50);</a:t>
              </a:r>
            </a:p>
          </p:txBody>
        </p:sp>
        <p:sp>
          <p:nvSpPr>
            <p:cNvPr id="67593" name="Rectangle 4"/>
            <p:cNvSpPr>
              <a:spLocks noChangeArrowheads="1"/>
            </p:cNvSpPr>
            <p:nvPr/>
          </p:nvSpPr>
          <p:spPr bwMode="gray">
            <a:xfrm>
              <a:off x="2451101" y="2449082"/>
              <a:ext cx="4198936" cy="299284"/>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67594" name="Rectangle 4"/>
            <p:cNvSpPr>
              <a:spLocks noChangeArrowheads="1"/>
            </p:cNvSpPr>
            <p:nvPr/>
          </p:nvSpPr>
          <p:spPr bwMode="gray">
            <a:xfrm>
              <a:off x="2441410" y="5356976"/>
              <a:ext cx="4865312" cy="291708"/>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pic>
          <p:nvPicPr>
            <p:cNvPr id="67595" name="Picture 6"/>
            <p:cNvPicPr>
              <a:picLocks noChangeAspect="1" noChangeArrowheads="1"/>
            </p:cNvPicPr>
            <p:nvPr/>
          </p:nvPicPr>
          <p:blipFill>
            <a:blip r:embed="rId4" cstate="print"/>
            <a:srcRect/>
            <a:stretch>
              <a:fillRect/>
            </a:stretch>
          </p:blipFill>
          <p:spPr bwMode="auto">
            <a:xfrm>
              <a:off x="2497137" y="3240089"/>
              <a:ext cx="4152900" cy="619125"/>
            </a:xfrm>
            <a:prstGeom prst="rect">
              <a:avLst/>
            </a:prstGeom>
            <a:noFill/>
            <a:ln w="28575">
              <a:noFill/>
              <a:miter lim="800000"/>
              <a:headEnd type="none" w="sm" len="sm"/>
              <a:tailEnd type="none" w="sm" len="sm"/>
            </a:ln>
          </p:spPr>
        </p:pic>
        <p:cxnSp>
          <p:nvCxnSpPr>
            <p:cNvPr id="67596" name="Straight Arrow Connector 9"/>
            <p:cNvCxnSpPr>
              <a:cxnSpLocks noChangeShapeType="1"/>
            </p:cNvCxnSpPr>
            <p:nvPr/>
          </p:nvCxnSpPr>
          <p:spPr bwMode="auto">
            <a:xfrm>
              <a:off x="4783137" y="2766180"/>
              <a:ext cx="0" cy="473907"/>
            </a:xfrm>
            <a:prstGeom prst="straightConnector1">
              <a:avLst/>
            </a:prstGeom>
            <a:noFill/>
            <a:ln w="28575" algn="ctr">
              <a:solidFill>
                <a:schemeClr val="accent4"/>
              </a:solidFill>
              <a:round/>
              <a:headEnd/>
              <a:tailEnd type="triangle" w="lg" len="lg"/>
            </a:ln>
          </p:spPr>
        </p:cxnSp>
        <p:cxnSp>
          <p:nvCxnSpPr>
            <p:cNvPr id="67597" name="Straight Arrow Connector 12"/>
            <p:cNvCxnSpPr>
              <a:cxnSpLocks noChangeShapeType="1"/>
            </p:cNvCxnSpPr>
            <p:nvPr/>
          </p:nvCxnSpPr>
          <p:spPr bwMode="auto">
            <a:xfrm flipV="1">
              <a:off x="4778450" y="3849689"/>
              <a:ext cx="4687" cy="648530"/>
            </a:xfrm>
            <a:prstGeom prst="straightConnector1">
              <a:avLst/>
            </a:prstGeom>
            <a:noFill/>
            <a:ln w="28575" algn="ctr">
              <a:solidFill>
                <a:schemeClr val="accent4"/>
              </a:solidFill>
              <a:round/>
              <a:headEnd/>
              <a:tailEnd type="triangle" w="lg" len="lg"/>
            </a:ln>
          </p:spPr>
        </p:cxnSp>
      </p:grpSp>
    </p:spTree>
    <p:custDataLst>
      <p:tags r:id="rId1"/>
    </p:custDataLst>
    <p:extLst>
      <p:ext uri="{BB962C8B-B14F-4D97-AF65-F5344CB8AC3E}">
        <p14:creationId xmlns:p14="http://schemas.microsoft.com/office/powerpoint/2010/main" val="146011108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Retrieving Records with Nonequijoins</a:t>
            </a:r>
          </a:p>
        </p:txBody>
      </p:sp>
      <p:grpSp>
        <p:nvGrpSpPr>
          <p:cNvPr id="9" name="Group 8"/>
          <p:cNvGrpSpPr/>
          <p:nvPr/>
        </p:nvGrpSpPr>
        <p:grpSpPr>
          <a:xfrm>
            <a:off x="3657600" y="2686358"/>
            <a:ext cx="10972800" cy="5193446"/>
            <a:chOff x="2436812" y="1514118"/>
            <a:chExt cx="7315200" cy="3462297"/>
          </a:xfrm>
        </p:grpSpPr>
        <p:sp>
          <p:nvSpPr>
            <p:cNvPr id="10" name="Content Placeholder 2"/>
            <p:cNvSpPr txBox="1">
              <a:spLocks/>
            </p:cNvSpPr>
            <p:nvPr/>
          </p:nvSpPr>
          <p:spPr bwMode="gray">
            <a:xfrm>
              <a:off x="2436812" y="1514118"/>
              <a:ext cx="73152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e.last_name, e.salary, j.grade_level</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e JOIN job_grades j</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e.salary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BETWEEN j.lowest_sal AND j.highest_sal;</a:t>
              </a:r>
            </a:p>
          </p:txBody>
        </p:sp>
        <p:sp>
          <p:nvSpPr>
            <p:cNvPr id="11" name="Rectangle 4"/>
            <p:cNvSpPr>
              <a:spLocks noChangeArrowheads="1"/>
            </p:cNvSpPr>
            <p:nvPr/>
          </p:nvSpPr>
          <p:spPr bwMode="gray">
            <a:xfrm>
              <a:off x="2911477" y="2133246"/>
              <a:ext cx="5784850" cy="537384"/>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
          <p:nvSpPr>
            <p:cNvPr id="12" name="Text Box 7"/>
            <p:cNvSpPr txBox="1">
              <a:spLocks noChangeArrowheads="1"/>
            </p:cNvSpPr>
            <p:nvPr/>
          </p:nvSpPr>
          <p:spPr bwMode="auto">
            <a:xfrm>
              <a:off x="2530475" y="4581128"/>
              <a:ext cx="358775" cy="395287"/>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13" name="Picture 8"/>
            <p:cNvPicPr>
              <a:picLocks noChangeAspect="1" noChangeArrowheads="1"/>
            </p:cNvPicPr>
            <p:nvPr/>
          </p:nvPicPr>
          <p:blipFill>
            <a:blip r:embed="rId4" cstate="print"/>
            <a:stretch>
              <a:fillRect/>
            </a:stretch>
          </p:blipFill>
          <p:spPr bwMode="auto">
            <a:xfrm>
              <a:off x="2530475" y="3186113"/>
              <a:ext cx="2942857" cy="1561905"/>
            </a:xfrm>
            <a:prstGeom prst="rect">
              <a:avLst/>
            </a:prstGeom>
            <a:noFill/>
            <a:ln w="28575">
              <a:noFill/>
              <a:miter lim="800000"/>
              <a:headEnd type="none" w="sm" len="sm"/>
              <a:tailEnd type="none" w="sm" len="sm"/>
            </a:ln>
          </p:spPr>
        </p:pic>
        <p:sp>
          <p:nvSpPr>
            <p:cNvPr id="14" name="Rectangle 8"/>
            <p:cNvSpPr>
              <a:spLocks noChangeArrowheads="1"/>
            </p:cNvSpPr>
            <p:nvPr/>
          </p:nvSpPr>
          <p:spPr bwMode="auto">
            <a:xfrm>
              <a:off x="3808412" y="3186113"/>
              <a:ext cx="1664920" cy="15240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69642938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itle 1"/>
          <p:cNvSpPr>
            <a:spLocks noGrp="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Retrieving Records by Using the </a:t>
            </a:r>
            <a:r>
              <a:rPr lang="en-US" altLang="en-US" dirty="0">
                <a:latin typeface="Courier New" panose="02070309020205020404" pitchFamily="49" charset="0"/>
                <a:cs typeface="Courier New" panose="02070309020205020404" pitchFamily="49" charset="0"/>
              </a:rPr>
              <a:t>USING</a:t>
            </a:r>
            <a:r>
              <a:rPr lang="en-US" altLang="en-US" dirty="0">
                <a:latin typeface="+mj-lt"/>
                <a:cs typeface="Oracle Sans" panose="020B0503020204020204" pitchFamily="34" charset="0"/>
              </a:rPr>
              <a:t> Clause</a:t>
            </a:r>
          </a:p>
        </p:txBody>
      </p:sp>
      <p:pic>
        <p:nvPicPr>
          <p:cNvPr id="71687" name="Picture 2"/>
          <p:cNvPicPr>
            <a:picLocks noChangeAspect="1" noChangeArrowheads="1"/>
          </p:cNvPicPr>
          <p:nvPr/>
        </p:nvPicPr>
        <p:blipFill>
          <a:blip r:embed="rId4" cstate="print"/>
          <a:srcRect/>
          <a:stretch>
            <a:fillRect/>
          </a:stretch>
        </p:blipFill>
        <p:spPr bwMode="auto">
          <a:xfrm>
            <a:off x="5150644" y="7315200"/>
            <a:ext cx="7986713" cy="1828800"/>
          </a:xfrm>
          <a:prstGeom prst="rect">
            <a:avLst/>
          </a:prstGeom>
          <a:noFill/>
          <a:ln w="28575">
            <a:noFill/>
            <a:miter lim="800000"/>
            <a:headEnd type="none" w="sm" len="sm"/>
            <a:tailEnd type="none" w="sm" len="sm"/>
          </a:ln>
        </p:spPr>
      </p:pic>
      <p:grpSp>
        <p:nvGrpSpPr>
          <p:cNvPr id="2" name="Group 1"/>
          <p:cNvGrpSpPr/>
          <p:nvPr/>
        </p:nvGrpSpPr>
        <p:grpSpPr>
          <a:xfrm>
            <a:off x="3657600" y="5446714"/>
            <a:ext cx="10972800" cy="1344618"/>
            <a:chOff x="2436812" y="3631139"/>
            <a:chExt cx="7315200" cy="896411"/>
          </a:xfrm>
        </p:grpSpPr>
        <p:sp>
          <p:nvSpPr>
            <p:cNvPr id="7" name="Content Placeholder 2"/>
            <p:cNvSpPr txBox="1">
              <a:spLocks/>
            </p:cNvSpPr>
            <p:nvPr/>
          </p:nvSpPr>
          <p:spPr bwMode="gray">
            <a:xfrm>
              <a:off x="2436812" y="3631139"/>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country_id, country_name, location_id, city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countries JOIN locations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USING (country_id) ;</a:t>
              </a:r>
            </a:p>
          </p:txBody>
        </p:sp>
        <p:sp>
          <p:nvSpPr>
            <p:cNvPr id="71688" name="Rectangle 5"/>
            <p:cNvSpPr>
              <a:spLocks noChangeArrowheads="1"/>
            </p:cNvSpPr>
            <p:nvPr/>
          </p:nvSpPr>
          <p:spPr bwMode="auto">
            <a:xfrm>
              <a:off x="2436813" y="4222750"/>
              <a:ext cx="777280" cy="3048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
        <p:nvSpPr>
          <p:cNvPr id="17" name="Content Placeholder 2">
            <a:extLst>
              <a:ext uri="{FF2B5EF4-FFF2-40B4-BE49-F238E27FC236}">
                <a16:creationId xmlns="" xmlns:a16="http://schemas.microsoft.com/office/drawing/2014/main" id="{EDEB5F0B-9D33-4DED-8B3F-780FA3054EDF}"/>
              </a:ext>
            </a:extLst>
          </p:cNvPr>
          <p:cNvSpPr>
            <a:spLocks noGrp="1"/>
          </p:cNvSpPr>
          <p:nvPr>
            <p:ph idx="1"/>
          </p:nvPr>
        </p:nvSpPr>
        <p:spPr>
          <a:xfrm>
            <a:off x="933450" y="227330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anose="02070309020205020404" pitchFamily="49" charset="0"/>
                <a:cs typeface="Courier New" panose="02070309020205020404" pitchFamily="49" charset="0"/>
              </a:rPr>
              <a:t>USING</a:t>
            </a:r>
            <a:r>
              <a:rPr lang="en-US" altLang="en-US" dirty="0">
                <a:latin typeface="Oracle Sans" panose="020B0503020204020204" pitchFamily="34" charset="0"/>
                <a:cs typeface="Oracle Sans" panose="020B0503020204020204" pitchFamily="34" charset="0"/>
              </a:rPr>
              <a:t> clause to match only one column when more than one column matches.</a:t>
            </a:r>
          </a:p>
          <a:p>
            <a:pPr lvl="1"/>
            <a:r>
              <a:rPr lang="en-US" altLang="en-US" dirty="0">
                <a:latin typeface="Oracle Sans" panose="020B0503020204020204" pitchFamily="34" charset="0"/>
                <a:cs typeface="Oracle Sans" panose="020B0503020204020204" pitchFamily="34" charset="0"/>
              </a:rPr>
              <a:t>You cannot specify this clause with a </a:t>
            </a:r>
            <a:r>
              <a:rPr lang="en-US" altLang="en-US" dirty="0">
                <a:latin typeface="Courier New" panose="02070309020205020404" pitchFamily="49" charset="0"/>
                <a:cs typeface="Courier New" panose="02070309020205020404" pitchFamily="49" charset="0"/>
              </a:rPr>
              <a:t>NATURAL</a:t>
            </a:r>
            <a:r>
              <a:rPr lang="en-US" altLang="en-US" dirty="0">
                <a:latin typeface="Oracle Sans" panose="020B0503020204020204" pitchFamily="34" charset="0"/>
                <a:cs typeface="Oracle Sans" panose="020B0503020204020204" pitchFamily="34" charset="0"/>
              </a:rPr>
              <a:t> join.</a:t>
            </a:r>
          </a:p>
          <a:p>
            <a:pPr lvl="1"/>
            <a:r>
              <a:rPr lang="en-US" altLang="en-US" dirty="0">
                <a:latin typeface="Oracle Sans" panose="020B0503020204020204" pitchFamily="34" charset="0"/>
                <a:cs typeface="Oracle Sans" panose="020B0503020204020204" pitchFamily="34" charset="0"/>
              </a:rPr>
              <a:t>Do not qualify the column name with a table name or table alias.</a:t>
            </a:r>
          </a:p>
          <a:p>
            <a:pPr lvl="1"/>
            <a:r>
              <a:rPr lang="en-US" altLang="en-US" dirty="0">
                <a:latin typeface="Oracle Sans" panose="020B0503020204020204" pitchFamily="34" charset="0"/>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4152758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itle 1"/>
          <p:cNvSpPr>
            <a:spLocks noGrp="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Retrieving Records by Using the </a:t>
            </a:r>
            <a:r>
              <a:rPr lang="en-US" altLang="en-US" dirty="0">
                <a:latin typeface="Courier New" pitchFamily="49" charset="0"/>
                <a:cs typeface="Oracle Sans" panose="020B0503020204020204" pitchFamily="34" charset="0"/>
              </a:rPr>
              <a:t>ON</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Clause</a:t>
            </a:r>
          </a:p>
        </p:txBody>
      </p:sp>
      <p:pic>
        <p:nvPicPr>
          <p:cNvPr id="73735" name="Picture 2"/>
          <p:cNvPicPr>
            <a:picLocks noChangeAspect="1" noChangeArrowheads="1"/>
          </p:cNvPicPr>
          <p:nvPr/>
        </p:nvPicPr>
        <p:blipFill>
          <a:blip r:embed="rId4" cstate="print"/>
          <a:stretch>
            <a:fillRect/>
          </a:stretch>
        </p:blipFill>
        <p:spPr bwMode="auto">
          <a:xfrm>
            <a:off x="6651143" y="6772275"/>
            <a:ext cx="4985714" cy="2671428"/>
          </a:xfrm>
          <a:prstGeom prst="rect">
            <a:avLst/>
          </a:prstGeom>
          <a:noFill/>
          <a:ln w="28575">
            <a:noFill/>
            <a:miter lim="800000"/>
            <a:headEnd type="none" w="sm" len="sm"/>
            <a:tailEnd type="none" w="sm" len="sm"/>
          </a:ln>
        </p:spPr>
      </p:pic>
      <p:grpSp>
        <p:nvGrpSpPr>
          <p:cNvPr id="2" name="Group 1"/>
          <p:cNvGrpSpPr/>
          <p:nvPr/>
        </p:nvGrpSpPr>
        <p:grpSpPr>
          <a:xfrm>
            <a:off x="3657600" y="4989509"/>
            <a:ext cx="10972800" cy="1342936"/>
            <a:chOff x="2436812" y="3326339"/>
            <a:chExt cx="7315200" cy="895290"/>
          </a:xfrm>
        </p:grpSpPr>
        <p:sp>
          <p:nvSpPr>
            <p:cNvPr id="7" name="Content Placeholder 2"/>
            <p:cNvSpPr txBox="1">
              <a:spLocks/>
            </p:cNvSpPr>
            <p:nvPr/>
          </p:nvSpPr>
          <p:spPr bwMode="gray">
            <a:xfrm>
              <a:off x="2436812" y="3326339"/>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e.employee_id, e.last_name, j.department_id,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e JOIN job_history j</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(e.employee_id = j.employee_id);</a:t>
              </a:r>
            </a:p>
          </p:txBody>
        </p:sp>
        <p:sp>
          <p:nvSpPr>
            <p:cNvPr id="73736" name="Rectangle 7"/>
            <p:cNvSpPr>
              <a:spLocks noChangeArrowheads="1"/>
            </p:cNvSpPr>
            <p:nvPr/>
          </p:nvSpPr>
          <p:spPr bwMode="auto">
            <a:xfrm>
              <a:off x="2439987" y="3909180"/>
              <a:ext cx="5486400" cy="312449"/>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
        <p:nvSpPr>
          <p:cNvPr id="10" name="Content Placeholder 2">
            <a:extLst>
              <a:ext uri="{FF2B5EF4-FFF2-40B4-BE49-F238E27FC236}">
                <a16:creationId xmlns="" xmlns:a16="http://schemas.microsoft.com/office/drawing/2014/main" id="{D531AC0D-1939-472E-9757-0F91A659A863}"/>
              </a:ext>
            </a:extLst>
          </p:cNvPr>
          <p:cNvSpPr>
            <a:spLocks noGrp="1"/>
          </p:cNvSpPr>
          <p:nvPr>
            <p:ph idx="1"/>
          </p:nvPr>
        </p:nvSpPr>
        <p:spPr>
          <a:xfrm>
            <a:off x="933450" y="2273300"/>
            <a:ext cx="16421100" cy="220399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The join condition for the natural join is basically an equijoin of all columns with the same name.</a:t>
            </a:r>
          </a:p>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ON</a:t>
            </a:r>
            <a:r>
              <a:rPr lang="en-US" altLang="en-US" dirty="0">
                <a:latin typeface="Oracle Sans" panose="020B0503020204020204" pitchFamily="34" charset="0"/>
                <a:cs typeface="Oracle Sans" panose="020B0503020204020204" pitchFamily="34" charset="0"/>
              </a:rPr>
              <a:t> clause to specify arbitrary conditions or specify columns to join.</a:t>
            </a:r>
          </a:p>
          <a:p>
            <a:pPr lvl="1" eaLnBrk="1" hangingPunct="1"/>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Courier New" pitchFamily="49" charset="0"/>
              </a:rPr>
              <a:t>ON</a:t>
            </a:r>
            <a:r>
              <a:rPr lang="en-US" altLang="en-US" dirty="0">
                <a:latin typeface="Oracle Sans" panose="020B0503020204020204" pitchFamily="34" charset="0"/>
                <a:cs typeface="Oracle Sans" panose="020B0503020204020204" pitchFamily="34" charset="0"/>
              </a:rPr>
              <a:t> clause makes code easy to understand.</a:t>
            </a:r>
          </a:p>
        </p:txBody>
      </p:sp>
    </p:spTree>
    <p:custDataLst>
      <p:tags r:id="rId1"/>
    </p:custDataLst>
    <p:extLst>
      <p:ext uri="{BB962C8B-B14F-4D97-AF65-F5344CB8AC3E}">
        <p14:creationId xmlns:p14="http://schemas.microsoft.com/office/powerpoint/2010/main" val="1637896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2F407D71-C2A5-4339-8684-3F876A2E6A75}"/>
              </a:ext>
            </a:extLst>
          </p:cNvPr>
          <p:cNvSpPr>
            <a:spLocks noGrp="1"/>
          </p:cNvSpPr>
          <p:nvPr>
            <p:ph idx="1"/>
          </p:nvPr>
        </p:nvSpPr>
        <p:spPr>
          <a:xfrm>
            <a:off x="933450" y="227330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A join between two tables that returns all matched rows, as well as the unmatched rows from the left table is called a </a:t>
            </a:r>
            <a:r>
              <a:rPr lang="en-US" altLang="en-US" dirty="0">
                <a:latin typeface="Courier New" pitchFamily="49" charset="0"/>
                <a:cs typeface="Courier New" pitchFamily="49" charset="0"/>
              </a:rPr>
              <a:t>LEFT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OUTER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JOIN</a:t>
            </a:r>
            <a:r>
              <a:rPr lang="en-US" altLang="en-US" dirty="0">
                <a:latin typeface="Oracle Sans" panose="020B0503020204020204" pitchFamily="34" charset="0"/>
                <a:cs typeface="Oracle Sans" panose="020B0503020204020204" pitchFamily="34" charset="0"/>
              </a:rPr>
              <a:t>.</a:t>
            </a:r>
          </a:p>
          <a:p>
            <a:pPr lvl="1" eaLnBrk="1" hangingPunct="1"/>
            <a:r>
              <a:rPr lang="en-US" altLang="en-US" dirty="0">
                <a:latin typeface="Oracle Sans" panose="020B0503020204020204" pitchFamily="34" charset="0"/>
                <a:cs typeface="Oracle Sans" panose="020B0503020204020204" pitchFamily="34" charset="0"/>
              </a:rPr>
              <a:t>Example:</a:t>
            </a:r>
          </a:p>
        </p:txBody>
      </p:sp>
      <p:sp>
        <p:nvSpPr>
          <p:cNvPr id="3686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dirty="0">
                <a:latin typeface="+mj-lt"/>
                <a:cs typeface="Oracle Sans" panose="020B0503020204020204" pitchFamily="34" charset="0"/>
              </a:rPr>
              <a:t>Left Outer Join</a:t>
            </a:r>
          </a:p>
        </p:txBody>
      </p:sp>
      <p:grpSp>
        <p:nvGrpSpPr>
          <p:cNvPr id="2" name="Group 1"/>
          <p:cNvGrpSpPr/>
          <p:nvPr/>
        </p:nvGrpSpPr>
        <p:grpSpPr>
          <a:xfrm>
            <a:off x="3657600" y="4304621"/>
            <a:ext cx="10972800" cy="1342935"/>
            <a:chOff x="2436812" y="2895600"/>
            <a:chExt cx="7315200" cy="895290"/>
          </a:xfrm>
        </p:grpSpPr>
        <p:sp>
          <p:nvSpPr>
            <p:cNvPr id="7" name="Content Placeholder 2"/>
            <p:cNvSpPr txBox="1">
              <a:spLocks/>
            </p:cNvSpPr>
            <p:nvPr/>
          </p:nvSpPr>
          <p:spPr bwMode="gray">
            <a:xfrm>
              <a:off x="2436812" y="2895600"/>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c.country_id, c.country_name, l.location_id, l.city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countries c LEFT OUTER JOIN locations l</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(c.country_id = l.country_id) ;</a:t>
              </a:r>
            </a:p>
          </p:txBody>
        </p:sp>
        <p:sp>
          <p:nvSpPr>
            <p:cNvPr id="75783" name="Rectangle 4"/>
            <p:cNvSpPr>
              <a:spLocks noChangeArrowheads="1"/>
            </p:cNvSpPr>
            <p:nvPr/>
          </p:nvSpPr>
          <p:spPr bwMode="auto">
            <a:xfrm>
              <a:off x="4818063" y="3276599"/>
              <a:ext cx="1948423" cy="274263"/>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pic>
        <p:nvPicPr>
          <p:cNvPr id="75784" name="Picture 1"/>
          <p:cNvPicPr>
            <a:picLocks noChangeAspect="1" noChangeArrowheads="1"/>
          </p:cNvPicPr>
          <p:nvPr/>
        </p:nvPicPr>
        <p:blipFill>
          <a:blip r:embed="rId4" cstate="print"/>
          <a:srcRect/>
          <a:stretch>
            <a:fillRect/>
          </a:stretch>
        </p:blipFill>
        <p:spPr bwMode="auto">
          <a:xfrm>
            <a:off x="5164931" y="6286500"/>
            <a:ext cx="7958138" cy="2057400"/>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3626169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dirty="0">
                <a:latin typeface="+mj-lt"/>
                <a:cs typeface="Oracle Sans" panose="020B0503020204020204" pitchFamily="34" charset="0"/>
              </a:rPr>
              <a:t>Right Outer Join</a:t>
            </a:r>
          </a:p>
        </p:txBody>
      </p:sp>
      <p:grpSp>
        <p:nvGrpSpPr>
          <p:cNvPr id="11" name="Group 10"/>
          <p:cNvGrpSpPr/>
          <p:nvPr/>
        </p:nvGrpSpPr>
        <p:grpSpPr>
          <a:xfrm>
            <a:off x="3619149" y="4078758"/>
            <a:ext cx="11011251" cy="4608042"/>
            <a:chOff x="2411178" y="2982697"/>
            <a:chExt cx="7340834" cy="3072028"/>
          </a:xfrm>
        </p:grpSpPr>
        <p:grpSp>
          <p:nvGrpSpPr>
            <p:cNvPr id="12" name="Group 11"/>
            <p:cNvGrpSpPr/>
            <p:nvPr/>
          </p:nvGrpSpPr>
          <p:grpSpPr>
            <a:xfrm>
              <a:off x="2436812" y="2982697"/>
              <a:ext cx="7315200" cy="895290"/>
              <a:chOff x="2436812" y="2982697"/>
              <a:chExt cx="7315200" cy="895290"/>
            </a:xfrm>
          </p:grpSpPr>
          <p:sp>
            <p:nvSpPr>
              <p:cNvPr id="16" name="Content Placeholder 2"/>
              <p:cNvSpPr txBox="1">
                <a:spLocks/>
              </p:cNvSpPr>
              <p:nvPr/>
            </p:nvSpPr>
            <p:spPr bwMode="gray">
              <a:xfrm>
                <a:off x="2436812" y="2982697"/>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e.last_name, d.department_id, d.department_name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e RIGHT OUTER JOIN departments 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(e.department_id = d.department_id) ;</a:t>
                </a:r>
              </a:p>
            </p:txBody>
          </p:sp>
          <p:sp>
            <p:nvSpPr>
              <p:cNvPr id="17" name="Rectangle 5"/>
              <p:cNvSpPr>
                <a:spLocks noChangeArrowheads="1"/>
              </p:cNvSpPr>
              <p:nvPr/>
            </p:nvSpPr>
            <p:spPr bwMode="auto">
              <a:xfrm>
                <a:off x="4793495" y="3352800"/>
                <a:ext cx="2057400" cy="2286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
          <p:nvSpPr>
            <p:cNvPr id="13" name="TextBox 9"/>
            <p:cNvSpPr txBox="1">
              <a:spLocks noChangeArrowheads="1"/>
            </p:cNvSpPr>
            <p:nvPr/>
          </p:nvSpPr>
          <p:spPr bwMode="auto">
            <a:xfrm>
              <a:off x="2411178" y="5057966"/>
              <a:ext cx="457200" cy="26674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2000" b="1" dirty="0">
                  <a:latin typeface="Oracle Sans" panose="020B0503020204020204" pitchFamily="34" charset="0"/>
                  <a:cs typeface="Oracle Sans" panose="020B0503020204020204" pitchFamily="34" charset="0"/>
                </a:rPr>
                <a:t>…</a:t>
              </a:r>
            </a:p>
          </p:txBody>
        </p:sp>
        <p:pic>
          <p:nvPicPr>
            <p:cNvPr id="14" name="Picture 10"/>
            <p:cNvPicPr>
              <a:picLocks noChangeAspect="1" noChangeArrowheads="1"/>
            </p:cNvPicPr>
            <p:nvPr/>
          </p:nvPicPr>
          <p:blipFill>
            <a:blip r:embed="rId4" cstate="print"/>
            <a:srcRect/>
            <a:stretch>
              <a:fillRect/>
            </a:stretch>
          </p:blipFill>
          <p:spPr bwMode="auto">
            <a:xfrm>
              <a:off x="2436812" y="4191001"/>
              <a:ext cx="3695700" cy="981075"/>
            </a:xfrm>
            <a:prstGeom prst="rect">
              <a:avLst/>
            </a:prstGeom>
            <a:noFill/>
            <a:ln w="9525">
              <a:solidFill>
                <a:schemeClr val="tx1"/>
              </a:solidFill>
              <a:miter lim="800000"/>
              <a:headEnd type="none" w="sm" len="sm"/>
              <a:tailEnd type="none" w="sm" len="sm"/>
            </a:ln>
          </p:spPr>
        </p:pic>
        <p:pic>
          <p:nvPicPr>
            <p:cNvPr id="15" name="Picture 11"/>
            <p:cNvPicPr>
              <a:picLocks noChangeAspect="1" noChangeArrowheads="1"/>
            </p:cNvPicPr>
            <p:nvPr/>
          </p:nvPicPr>
          <p:blipFill>
            <a:blip r:embed="rId5" cstate="print"/>
            <a:srcRect/>
            <a:stretch>
              <a:fillRect/>
            </a:stretch>
          </p:blipFill>
          <p:spPr bwMode="auto">
            <a:xfrm>
              <a:off x="2436812" y="5464175"/>
              <a:ext cx="3724275" cy="590550"/>
            </a:xfrm>
            <a:prstGeom prst="rect">
              <a:avLst/>
            </a:prstGeom>
            <a:noFill/>
            <a:ln w="9525">
              <a:solidFill>
                <a:schemeClr val="tx1"/>
              </a:solidFill>
              <a:miter lim="800000"/>
              <a:headEnd type="none" w="sm" len="sm"/>
              <a:tailEnd type="none" w="sm" len="sm"/>
            </a:ln>
          </p:spPr>
        </p:pic>
      </p:grpSp>
      <p:sp>
        <p:nvSpPr>
          <p:cNvPr id="19" name="Content Placeholder 2">
            <a:extLst>
              <a:ext uri="{FF2B5EF4-FFF2-40B4-BE49-F238E27FC236}">
                <a16:creationId xmlns="" xmlns:a16="http://schemas.microsoft.com/office/drawing/2014/main" id="{C4329AF5-0F5F-43CC-A369-44FCAB29CECE}"/>
              </a:ext>
            </a:extLst>
          </p:cNvPr>
          <p:cNvSpPr>
            <a:spLocks noGrp="1"/>
          </p:cNvSpPr>
          <p:nvPr>
            <p:ph idx="1"/>
          </p:nvPr>
        </p:nvSpPr>
        <p:spPr>
          <a:xfrm>
            <a:off x="933450" y="2273301"/>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A join between two tables that returns all matched rows, as well as the unmatched rows from the right table is called a </a:t>
            </a:r>
            <a:r>
              <a:rPr lang="en-US" altLang="en-US" dirty="0">
                <a:latin typeface="Courier New" pitchFamily="49" charset="0"/>
                <a:cs typeface="Courier New" pitchFamily="49" charset="0"/>
              </a:rPr>
              <a:t>RIGHT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OUTER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JOIN</a:t>
            </a:r>
            <a:r>
              <a:rPr lang="en-US" altLang="en-US" dirty="0">
                <a:latin typeface="Oracle Sans" panose="020B0503020204020204" pitchFamily="34" charset="0"/>
                <a:cs typeface="Oracle Sans" panose="020B0503020204020204" pitchFamily="34" charset="0"/>
              </a:rPr>
              <a:t>.</a:t>
            </a:r>
          </a:p>
          <a:p>
            <a:pPr lvl="1" eaLnBrk="1" hangingPunct="1"/>
            <a:r>
              <a:rPr lang="en-US" altLang="en-US" dirty="0">
                <a:latin typeface="Oracle Sans" panose="020B0503020204020204" pitchFamily="34" charset="0"/>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673055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dirty="0">
                <a:latin typeface="+mj-lt"/>
                <a:cs typeface="Oracle Sans" panose="020B0503020204020204" pitchFamily="34" charset="0"/>
              </a:rPr>
              <a:t>Full Outer Join</a:t>
            </a:r>
          </a:p>
        </p:txBody>
      </p:sp>
      <p:grpSp>
        <p:nvGrpSpPr>
          <p:cNvPr id="11" name="Group 10"/>
          <p:cNvGrpSpPr/>
          <p:nvPr/>
        </p:nvGrpSpPr>
        <p:grpSpPr>
          <a:xfrm>
            <a:off x="3657600" y="4144185"/>
            <a:ext cx="10972800" cy="5175779"/>
            <a:chOff x="2436812" y="2712156"/>
            <a:chExt cx="7315200" cy="3450519"/>
          </a:xfrm>
        </p:grpSpPr>
        <p:pic>
          <p:nvPicPr>
            <p:cNvPr id="12" name="Picture 11"/>
            <p:cNvPicPr>
              <a:picLocks noChangeAspect="1" noChangeArrowheads="1"/>
            </p:cNvPicPr>
            <p:nvPr/>
          </p:nvPicPr>
          <p:blipFill>
            <a:blip r:embed="rId4" cstate="print"/>
            <a:srcRect/>
            <a:stretch>
              <a:fillRect/>
            </a:stretch>
          </p:blipFill>
          <p:spPr bwMode="auto">
            <a:xfrm>
              <a:off x="2446007" y="5362575"/>
              <a:ext cx="4591050" cy="800100"/>
            </a:xfrm>
            <a:prstGeom prst="rect">
              <a:avLst/>
            </a:prstGeom>
            <a:noFill/>
            <a:ln w="9525">
              <a:solidFill>
                <a:schemeClr val="tx1"/>
              </a:solidFill>
              <a:miter lim="800000"/>
              <a:headEnd type="none" w="sm" len="sm"/>
              <a:tailEnd type="none" w="sm" len="sm"/>
            </a:ln>
          </p:spPr>
        </p:pic>
        <p:sp>
          <p:nvSpPr>
            <p:cNvPr id="13" name="Content Placeholder 2"/>
            <p:cNvSpPr txBox="1">
              <a:spLocks/>
            </p:cNvSpPr>
            <p:nvPr/>
          </p:nvSpPr>
          <p:spPr bwMode="gray">
            <a:xfrm>
              <a:off x="2436812" y="2712156"/>
              <a:ext cx="73152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e.last_name, d.department_id, d.manager_id,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d.department_name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e FULL OUTER JOIN departments 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(e.manager_id = d.manager_id) ;</a:t>
              </a:r>
            </a:p>
          </p:txBody>
        </p:sp>
        <p:sp>
          <p:nvSpPr>
            <p:cNvPr id="14" name="TextBox 6"/>
            <p:cNvSpPr txBox="1">
              <a:spLocks noChangeArrowheads="1"/>
            </p:cNvSpPr>
            <p:nvPr/>
          </p:nvSpPr>
          <p:spPr bwMode="auto">
            <a:xfrm>
              <a:off x="2446007" y="5016051"/>
              <a:ext cx="609600" cy="26674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2000" b="1" dirty="0">
                  <a:latin typeface="Oracle Sans" panose="020B0503020204020204" pitchFamily="34" charset="0"/>
                  <a:cs typeface="Oracle Sans" panose="020B0503020204020204" pitchFamily="34" charset="0"/>
                </a:rPr>
                <a:t>…</a:t>
              </a:r>
            </a:p>
          </p:txBody>
        </p:sp>
        <p:sp>
          <p:nvSpPr>
            <p:cNvPr id="15" name="Rectangle 9"/>
            <p:cNvSpPr>
              <a:spLocks noChangeArrowheads="1"/>
            </p:cNvSpPr>
            <p:nvPr/>
          </p:nvSpPr>
          <p:spPr bwMode="auto">
            <a:xfrm>
              <a:off x="4867275" y="3348038"/>
              <a:ext cx="1905000" cy="2286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pic>
          <p:nvPicPr>
            <p:cNvPr id="16" name="Picture 10"/>
            <p:cNvPicPr>
              <a:picLocks noChangeAspect="1" noChangeArrowheads="1"/>
            </p:cNvPicPr>
            <p:nvPr/>
          </p:nvPicPr>
          <p:blipFill>
            <a:blip r:embed="rId5" cstate="print"/>
            <a:srcRect/>
            <a:stretch>
              <a:fillRect/>
            </a:stretch>
          </p:blipFill>
          <p:spPr bwMode="auto">
            <a:xfrm>
              <a:off x="2446007" y="4127501"/>
              <a:ext cx="4591050" cy="981075"/>
            </a:xfrm>
            <a:prstGeom prst="rect">
              <a:avLst/>
            </a:prstGeom>
            <a:noFill/>
            <a:ln w="9525">
              <a:solidFill>
                <a:schemeClr val="tx1"/>
              </a:solidFill>
              <a:miter lim="800000"/>
              <a:headEnd type="none" w="sm" len="sm"/>
              <a:tailEnd type="none" w="sm" len="sm"/>
            </a:ln>
          </p:spPr>
        </p:pic>
      </p:grpSp>
      <p:sp>
        <p:nvSpPr>
          <p:cNvPr id="17" name="Content Placeholder 3">
            <a:extLst>
              <a:ext uri="{FF2B5EF4-FFF2-40B4-BE49-F238E27FC236}">
                <a16:creationId xmlns="" xmlns:a16="http://schemas.microsoft.com/office/drawing/2014/main" id="{F012E0D9-0A26-4B79-9513-6826C748354A}"/>
              </a:ext>
            </a:extLst>
          </p:cNvPr>
          <p:cNvSpPr>
            <a:spLocks noGrp="1"/>
          </p:cNvSpPr>
          <p:nvPr>
            <p:ph idx="1"/>
          </p:nvPr>
        </p:nvSpPr>
        <p:spPr>
          <a:xfrm>
            <a:off x="933450" y="227330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A join between two tables that returns all matched rows, as well as the unmatched rows from both tables is called a </a:t>
            </a:r>
            <a:r>
              <a:rPr lang="en-US" altLang="en-US" dirty="0">
                <a:latin typeface="Courier New" pitchFamily="49" charset="0"/>
                <a:cs typeface="Courier New" pitchFamily="49" charset="0"/>
              </a:rPr>
              <a:t>FULL</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OUTER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JOIN</a:t>
            </a:r>
            <a:r>
              <a:rPr lang="en-US" altLang="en-US" dirty="0">
                <a:latin typeface="Oracle Sans" panose="020B0503020204020204" pitchFamily="34" charset="0"/>
                <a:cs typeface="Oracle Sans" panose="020B0503020204020204" pitchFamily="34" charset="0"/>
              </a:rPr>
              <a:t>.</a:t>
            </a:r>
          </a:p>
          <a:p>
            <a:pPr lvl="1" eaLnBrk="1" hangingPunct="1"/>
            <a:r>
              <a:rPr lang="en-US" altLang="en-US" dirty="0">
                <a:latin typeface="Oracle Sans" panose="020B0503020204020204" pitchFamily="34" charset="0"/>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3855150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Self-Join: Example</a:t>
            </a:r>
          </a:p>
        </p:txBody>
      </p:sp>
      <p:grpSp>
        <p:nvGrpSpPr>
          <p:cNvPr id="2" name="Group 1"/>
          <p:cNvGrpSpPr/>
          <p:nvPr/>
        </p:nvGrpSpPr>
        <p:grpSpPr>
          <a:xfrm>
            <a:off x="3657600" y="2055205"/>
            <a:ext cx="10972800" cy="6176590"/>
            <a:chOff x="2425700" y="1300162"/>
            <a:chExt cx="7315200" cy="4117726"/>
          </a:xfrm>
        </p:grpSpPr>
        <p:sp>
          <p:nvSpPr>
            <p:cNvPr id="8" name="Content Placeholder 2"/>
            <p:cNvSpPr txBox="1">
              <a:spLocks/>
            </p:cNvSpPr>
            <p:nvPr/>
          </p:nvSpPr>
          <p:spPr bwMode="gray">
            <a:xfrm>
              <a:off x="2425700" y="1300162"/>
              <a:ext cx="73152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2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worker.last_name || ' works for ' </a:t>
              </a:r>
            </a:p>
            <a:p>
              <a:pPr eaLnBrk="1" hangingPunct="1">
                <a:lnSpc>
                  <a:spcPct val="12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 manager.last_name</a:t>
              </a:r>
            </a:p>
            <a:p>
              <a:pPr eaLnBrk="1" hangingPunct="1">
                <a:lnSpc>
                  <a:spcPct val="12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worker JOIN employees manager</a:t>
              </a:r>
            </a:p>
            <a:p>
              <a:pPr eaLnBrk="1" hangingPunct="1">
                <a:lnSpc>
                  <a:spcPct val="12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worker.manager_id = manager.employee_id </a:t>
              </a:r>
            </a:p>
            <a:p>
              <a:pPr eaLnBrk="1" hangingPunct="1">
                <a:lnSpc>
                  <a:spcPct val="12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worker.last_name;</a:t>
              </a:r>
            </a:p>
          </p:txBody>
        </p:sp>
        <p:sp>
          <p:nvSpPr>
            <p:cNvPr id="81926" name="Text Box 5"/>
            <p:cNvSpPr txBox="1">
              <a:spLocks noChangeArrowheads="1"/>
            </p:cNvSpPr>
            <p:nvPr/>
          </p:nvSpPr>
          <p:spPr bwMode="auto">
            <a:xfrm>
              <a:off x="2473325" y="5022601"/>
              <a:ext cx="366712" cy="395287"/>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81927" name="Rectangle 6"/>
            <p:cNvSpPr>
              <a:spLocks noChangeArrowheads="1"/>
            </p:cNvSpPr>
            <p:nvPr/>
          </p:nvSpPr>
          <p:spPr bwMode="gray">
            <a:xfrm>
              <a:off x="2428573" y="2366963"/>
              <a:ext cx="6096000" cy="3048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pic>
          <p:nvPicPr>
            <p:cNvPr id="81928" name="Picture 8"/>
            <p:cNvPicPr>
              <a:picLocks noChangeAspect="1" noChangeArrowheads="1"/>
            </p:cNvPicPr>
            <p:nvPr/>
          </p:nvPicPr>
          <p:blipFill>
            <a:blip r:embed="rId4" cstate="print"/>
            <a:srcRect/>
            <a:stretch>
              <a:fillRect/>
            </a:stretch>
          </p:blipFill>
          <p:spPr bwMode="auto">
            <a:xfrm>
              <a:off x="2425700" y="3281363"/>
              <a:ext cx="3676650" cy="1905000"/>
            </a:xfrm>
            <a:prstGeom prst="rect">
              <a:avLst/>
            </a:prstGeom>
            <a:noFill/>
            <a:ln w="28575">
              <a:noFill/>
              <a:miter lim="800000"/>
              <a:headEnd type="none" w="sm" len="sm"/>
              <a:tailEnd type="none" w="sm" len="sm"/>
            </a:ln>
          </p:spPr>
        </p:pic>
      </p:grpSp>
      <p:sp>
        <p:nvSpPr>
          <p:cNvPr id="20" name="Rectangle 19"/>
          <p:cNvSpPr/>
          <p:nvPr/>
        </p:nvSpPr>
        <p:spPr bwMode="auto">
          <a:xfrm flipH="1">
            <a:off x="10401300" y="5539052"/>
            <a:ext cx="7886699" cy="33502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21" name="Group 20"/>
          <p:cNvGrpSpPr/>
          <p:nvPr/>
        </p:nvGrpSpPr>
        <p:grpSpPr>
          <a:xfrm>
            <a:off x="13110800" y="6087104"/>
            <a:ext cx="2891199" cy="2254143"/>
            <a:chOff x="5178208" y="3946079"/>
            <a:chExt cx="641935" cy="500489"/>
          </a:xfrm>
          <a:noFill/>
          <a:effectLst/>
        </p:grpSpPr>
        <p:sp>
          <p:nvSpPr>
            <p:cNvPr id="22" name="Rounded Rectangle 21"/>
            <p:cNvSpPr/>
            <p:nvPr/>
          </p:nvSpPr>
          <p:spPr bwMode="auto">
            <a:xfrm>
              <a:off x="5178208" y="3946079"/>
              <a:ext cx="641935" cy="500489"/>
            </a:xfrm>
            <a:prstGeom prst="roundRect">
              <a:avLst>
                <a:gd name="adj" fmla="val 11032"/>
              </a:avLst>
            </a:prstGeom>
            <a:grpFill/>
            <a:ln w="762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23" name="Group 22"/>
            <p:cNvGrpSpPr/>
            <p:nvPr/>
          </p:nvGrpSpPr>
          <p:grpSpPr>
            <a:xfrm>
              <a:off x="5257800" y="4114800"/>
              <a:ext cx="457200" cy="323088"/>
              <a:chOff x="5257800" y="3962400"/>
              <a:chExt cx="457200" cy="475488"/>
            </a:xfrm>
            <a:grpFill/>
          </p:grpSpPr>
          <p:cxnSp>
            <p:nvCxnSpPr>
              <p:cNvPr id="27" name="Straight Connector 26"/>
              <p:cNvCxnSpPr/>
              <p:nvPr/>
            </p:nvCxnSpPr>
            <p:spPr bwMode="auto">
              <a:xfrm>
                <a:off x="52578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28" name="Straight Connector 27"/>
              <p:cNvCxnSpPr/>
              <p:nvPr/>
            </p:nvCxnSpPr>
            <p:spPr bwMode="auto">
              <a:xfrm>
                <a:off x="54102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29" name="Straight Connector 28"/>
              <p:cNvCxnSpPr/>
              <p:nvPr/>
            </p:nvCxnSpPr>
            <p:spPr bwMode="auto">
              <a:xfrm>
                <a:off x="55626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30" name="Straight Connector 29"/>
              <p:cNvCxnSpPr/>
              <p:nvPr/>
            </p:nvCxnSpPr>
            <p:spPr bwMode="auto">
              <a:xfrm>
                <a:off x="5715000" y="3962400"/>
                <a:ext cx="0" cy="475488"/>
              </a:xfrm>
              <a:prstGeom prst="line">
                <a:avLst/>
              </a:prstGeom>
              <a:grpFill/>
              <a:ln w="76200" cap="flat" cmpd="sng" algn="ctr">
                <a:solidFill>
                  <a:schemeClr val="bg1"/>
                </a:solidFill>
                <a:prstDash val="solid"/>
                <a:round/>
                <a:headEnd type="none" w="sm" len="sm"/>
                <a:tailEnd type="none" w="sm" len="sm"/>
              </a:ln>
              <a:effectLst/>
            </p:spPr>
          </p:cxnSp>
        </p:grpSp>
        <p:cxnSp>
          <p:nvCxnSpPr>
            <p:cNvPr id="24" name="Straight Connector 23"/>
            <p:cNvCxnSpPr/>
            <p:nvPr/>
          </p:nvCxnSpPr>
          <p:spPr bwMode="auto">
            <a:xfrm rot="5400000">
              <a:off x="5500103" y="3912235"/>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25" name="Straight Connector 24"/>
            <p:cNvCxnSpPr/>
            <p:nvPr/>
          </p:nvCxnSpPr>
          <p:spPr bwMode="auto">
            <a:xfrm rot="5400000">
              <a:off x="5500103" y="4023360"/>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26" name="Straight Connector 25"/>
            <p:cNvCxnSpPr/>
            <p:nvPr/>
          </p:nvCxnSpPr>
          <p:spPr bwMode="auto">
            <a:xfrm rot="5400000">
              <a:off x="5500103" y="3794760"/>
              <a:ext cx="0" cy="640080"/>
            </a:xfrm>
            <a:prstGeom prst="line">
              <a:avLst/>
            </a:prstGeom>
            <a:grpFill/>
            <a:ln w="76200" cap="flat" cmpd="sng" algn="ctr">
              <a:solidFill>
                <a:schemeClr val="bg1"/>
              </a:solidFill>
              <a:prstDash val="solid"/>
              <a:round/>
              <a:headEnd type="none" w="sm" len="sm"/>
              <a:tailEnd type="none" w="sm" len="sm"/>
            </a:ln>
            <a:effectLst/>
          </p:spPr>
        </p:cxnSp>
      </p:grpSp>
      <p:sp>
        <p:nvSpPr>
          <p:cNvPr id="31" name="Curved Left Arrow 30"/>
          <p:cNvSpPr/>
          <p:nvPr/>
        </p:nvSpPr>
        <p:spPr bwMode="auto">
          <a:xfrm>
            <a:off x="16352117" y="6548490"/>
            <a:ext cx="909744" cy="1512450"/>
          </a:xfrm>
          <a:prstGeom prst="curvedLeftArrow">
            <a:avLst>
              <a:gd name="adj1" fmla="val 37767"/>
              <a:gd name="adj2" fmla="val 65884"/>
              <a:gd name="adj3" fmla="val 29711"/>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19847472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Cross Join</a:t>
            </a:r>
          </a:p>
        </p:txBody>
      </p:sp>
      <p:sp>
        <p:nvSpPr>
          <p:cNvPr id="83974" name="Content Placeholder 2"/>
          <p:cNvSpPr>
            <a:spLocks noGrp="1"/>
          </p:cNvSpPr>
          <p:nvPr>
            <p:ph idx="1"/>
          </p:nvPr>
        </p:nvSpPr>
        <p:spPr>
          <a:xfrm>
            <a:off x="933451" y="227271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A </a:t>
            </a:r>
            <a:r>
              <a:rPr lang="en-US" altLang="en-US" dirty="0">
                <a:latin typeface="Courier New" pitchFamily="49" charset="0"/>
                <a:cs typeface="Courier New" pitchFamily="49" charset="0"/>
              </a:rPr>
              <a:t>CROSS</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JOIN</a:t>
            </a:r>
            <a:r>
              <a:rPr lang="en-US" altLang="en-US" dirty="0">
                <a:latin typeface="Oracle Sans" panose="020B0503020204020204" pitchFamily="34" charset="0"/>
                <a:cs typeface="Oracle Sans" panose="020B0503020204020204" pitchFamily="34" charset="0"/>
              </a:rPr>
              <a:t> is a </a:t>
            </a:r>
            <a:r>
              <a:rPr lang="en-US" altLang="en-US" dirty="0">
                <a:latin typeface="Courier New" pitchFamily="49" charset="0"/>
                <a:cs typeface="Courier New" pitchFamily="49" charset="0"/>
              </a:rPr>
              <a:t>JOIN</a:t>
            </a:r>
            <a:r>
              <a:rPr lang="en-US" altLang="en-US" dirty="0">
                <a:latin typeface="Oracle Sans" panose="020B0503020204020204" pitchFamily="34" charset="0"/>
                <a:cs typeface="Oracle Sans" panose="020B0503020204020204" pitchFamily="34" charset="0"/>
              </a:rPr>
              <a:t> operation that produces the Cartesian product of two tables.</a:t>
            </a:r>
          </a:p>
          <a:p>
            <a:pPr lvl="1" eaLnBrk="1" hangingPunct="1"/>
            <a:r>
              <a:rPr lang="en-US" altLang="en-US" dirty="0">
                <a:latin typeface="Oracle Sans" panose="020B0503020204020204" pitchFamily="34" charset="0"/>
                <a:cs typeface="Oracle Sans" panose="020B0503020204020204" pitchFamily="34" charset="0"/>
              </a:rPr>
              <a:t>Example:</a:t>
            </a:r>
          </a:p>
          <a:p>
            <a:pPr lvl="1" eaLnBrk="1" hangingPunct="1"/>
            <a:endParaRPr lang="en-US" altLang="en-US" dirty="0">
              <a:latin typeface="Oracle Sans" panose="020B0503020204020204" pitchFamily="34" charset="0"/>
              <a:cs typeface="Oracle Sans" panose="020B0503020204020204" pitchFamily="34" charset="0"/>
            </a:endParaRPr>
          </a:p>
        </p:txBody>
      </p:sp>
      <p:grpSp>
        <p:nvGrpSpPr>
          <p:cNvPr id="2" name="Group 1"/>
          <p:cNvGrpSpPr/>
          <p:nvPr/>
        </p:nvGrpSpPr>
        <p:grpSpPr>
          <a:xfrm>
            <a:off x="3657600" y="4332304"/>
            <a:ext cx="10972800" cy="4745502"/>
            <a:chOff x="2448101" y="2570382"/>
            <a:chExt cx="7315200" cy="3163668"/>
          </a:xfrm>
        </p:grpSpPr>
        <p:sp>
          <p:nvSpPr>
            <p:cNvPr id="7" name="Content Placeholder 2"/>
            <p:cNvSpPr txBox="1">
              <a:spLocks/>
            </p:cNvSpPr>
            <p:nvPr/>
          </p:nvSpPr>
          <p:spPr bwMode="gray">
            <a:xfrm>
              <a:off x="2448101" y="2570382"/>
              <a:ext cx="73152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SELECT department_name, city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FROM department CROSS JOIN location;</a:t>
              </a:r>
            </a:p>
          </p:txBody>
        </p:sp>
        <p:pic>
          <p:nvPicPr>
            <p:cNvPr id="83975" name="Picture 2"/>
            <p:cNvPicPr>
              <a:picLocks noChangeAspect="1" noChangeArrowheads="1"/>
            </p:cNvPicPr>
            <p:nvPr/>
          </p:nvPicPr>
          <p:blipFill>
            <a:blip r:embed="rId4" cstate="print"/>
            <a:srcRect/>
            <a:stretch>
              <a:fillRect/>
            </a:stretch>
          </p:blipFill>
          <p:spPr bwMode="auto">
            <a:xfrm>
              <a:off x="2448101" y="3581400"/>
              <a:ext cx="3057525" cy="2152650"/>
            </a:xfrm>
            <a:prstGeom prst="rect">
              <a:avLst/>
            </a:prstGeom>
            <a:noFill/>
            <a:ln w="28575">
              <a:noFill/>
              <a:miter lim="800000"/>
              <a:headEnd type="none" w="sm" len="sm"/>
              <a:tailEnd type="none" w="sm" len="sm"/>
            </a:ln>
          </p:spPr>
        </p:pic>
        <p:sp>
          <p:nvSpPr>
            <p:cNvPr id="83976" name="Rectangle 5"/>
            <p:cNvSpPr>
              <a:spLocks noChangeArrowheads="1"/>
            </p:cNvSpPr>
            <p:nvPr/>
          </p:nvSpPr>
          <p:spPr bwMode="auto">
            <a:xfrm>
              <a:off x="4426802" y="2943381"/>
              <a:ext cx="1391385" cy="249835"/>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
        <p:nvSpPr>
          <p:cNvPr id="4" name="Rectangle 3">
            <a:extLst>
              <a:ext uri="{FF2B5EF4-FFF2-40B4-BE49-F238E27FC236}">
                <a16:creationId xmlns="" xmlns:a16="http://schemas.microsoft.com/office/drawing/2014/main" id="{ECAF40B3-FF17-412E-A1E5-0844655D0720}"/>
              </a:ext>
            </a:extLst>
          </p:cNvPr>
          <p:cNvSpPr/>
          <p:nvPr/>
        </p:nvSpPr>
        <p:spPr>
          <a:xfrm>
            <a:off x="3657600" y="8807197"/>
            <a:ext cx="595035" cy="584775"/>
          </a:xfrm>
          <a:prstGeom prst="rect">
            <a:avLst/>
          </a:prstGeom>
        </p:spPr>
        <p:txBody>
          <a:bodyPr wrap="none">
            <a:spAutoFit/>
          </a:bodyPr>
          <a:lstStyle/>
          <a:p>
            <a:r>
              <a:rPr lang="en-US" altLang="en-US" sz="3200" dirty="0">
                <a:latin typeface="Oracle Sans" panose="020B0503020204020204" pitchFamily="34" charset="0"/>
                <a:cs typeface="Oracle Sans" panose="020B0503020204020204" pitchFamily="34" charset="0"/>
              </a:rPr>
              <a:t>…</a:t>
            </a:r>
            <a:endParaRPr lang="en-IN" sz="3200"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86227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Summary</a:t>
            </a:r>
          </a:p>
        </p:txBody>
      </p:sp>
      <p:sp>
        <p:nvSpPr>
          <p:cNvPr id="8" name="Rectangle 3">
            <a:extLst>
              <a:ext uri="{FF2B5EF4-FFF2-40B4-BE49-F238E27FC236}">
                <a16:creationId xmlns="" xmlns:a16="http://schemas.microsoft.com/office/drawing/2014/main" id="{AE3A330B-983A-4035-80D1-1821AAB300DC}"/>
              </a:ext>
            </a:extLst>
          </p:cNvPr>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In this appendix, you should have learned how to use:</a:t>
            </a:r>
          </a:p>
          <a:p>
            <a:pPr lvl="1" eaLnBrk="1" hangingPunct="1"/>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statement to retrieve rows from one or more tables</a:t>
            </a:r>
          </a:p>
          <a:p>
            <a:pPr lvl="1" eaLnBrk="1" hangingPunct="1"/>
            <a:r>
              <a:rPr lang="en-US" altLang="en-US" dirty="0">
                <a:latin typeface="Oracle Sans" panose="020B0503020204020204" pitchFamily="34" charset="0"/>
                <a:cs typeface="Oracle Sans" panose="020B0503020204020204" pitchFamily="34" charset="0"/>
              </a:rPr>
              <a:t>DDL statements to alter the structure of objects</a:t>
            </a:r>
          </a:p>
          <a:p>
            <a:pPr lvl="1" eaLnBrk="1" hangingPunct="1"/>
            <a:r>
              <a:rPr lang="en-US" altLang="en-US" dirty="0">
                <a:latin typeface="Oracle Sans" panose="020B0503020204020204" pitchFamily="34" charset="0"/>
                <a:cs typeface="Oracle Sans" panose="020B0503020204020204" pitchFamily="34" charset="0"/>
              </a:rPr>
              <a:t>DML statements to manipulate data in the existing schema objects</a:t>
            </a:r>
          </a:p>
          <a:p>
            <a:pPr lvl="1" eaLnBrk="1" hangingPunct="1"/>
            <a:r>
              <a:rPr lang="en-US" altLang="en-US" dirty="0">
                <a:latin typeface="Oracle Sans" panose="020B0503020204020204" pitchFamily="34" charset="0"/>
                <a:cs typeface="Oracle Sans" panose="020B0503020204020204" pitchFamily="34" charset="0"/>
              </a:rPr>
              <a:t>Transaction control statements to manage the changes made by DML statements</a:t>
            </a:r>
          </a:p>
          <a:p>
            <a:pPr lvl="1" eaLnBrk="1" hangingPunct="1"/>
            <a:r>
              <a:rPr lang="en-US" altLang="en-US" dirty="0">
                <a:latin typeface="Oracle Sans" panose="020B0503020204020204" pitchFamily="34" charset="0"/>
                <a:cs typeface="Oracle Sans" panose="020B0503020204020204" pitchFamily="34" charset="0"/>
              </a:rPr>
              <a:t>Joins to display data from multiple tables</a:t>
            </a:r>
          </a:p>
        </p:txBody>
      </p:sp>
    </p:spTree>
    <p:custDataLst>
      <p:tags r:id="rId1"/>
    </p:custDataLst>
    <p:extLst>
      <p:ext uri="{BB962C8B-B14F-4D97-AF65-F5344CB8AC3E}">
        <p14:creationId xmlns:p14="http://schemas.microsoft.com/office/powerpoint/2010/main" val="17856943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12291" name="Content Placeholder 2"/>
          <p:cNvSpPr>
            <a:spLocks noGrp="1"/>
          </p:cNvSpPr>
          <p:nvPr>
            <p:ph idx="1"/>
          </p:nvPr>
        </p:nvSpPr>
        <p:spPr>
          <a:xfrm>
            <a:off x="933451" y="2272710"/>
            <a:ext cx="16421100" cy="650953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Select all columns:</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buFont typeface="Arial" charset="0"/>
              <a:buNone/>
            </a:pPr>
            <a:endParaRPr lang="en-US" altLang="en-US" dirty="0">
              <a:latin typeface="Oracle Sans" panose="020B0503020204020204" pitchFamily="34" charset="0"/>
              <a:cs typeface="Oracle Sans" panose="020B0503020204020204" pitchFamily="34" charset="0"/>
            </a:endParaRPr>
          </a:p>
          <a:p>
            <a:pPr marL="341273" lvl="1" indent="0" eaLnBrk="1" hangingPunct="1">
              <a:buNone/>
            </a:pPr>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Select specific columns:</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buFont typeface="Arial" charset="0"/>
              <a:buNone/>
            </a:pPr>
            <a:r>
              <a:rPr lang="en-US" altLang="en-US" dirty="0">
                <a:latin typeface="Oracle Sans" panose="020B0503020204020204" pitchFamily="34" charset="0"/>
                <a:cs typeface="Oracle Sans" panose="020B0503020204020204" pitchFamily="34" charset="0"/>
              </a:rPr>
              <a:t>                                                                      </a:t>
            </a:r>
          </a:p>
          <a:p>
            <a:pPr lvl="1" eaLnBrk="1" hangingPunct="1">
              <a:buFont typeface="Arial" charset="0"/>
              <a:buNone/>
            </a:pPr>
            <a:endParaRPr lang="en-US" altLang="en-US" dirty="0">
              <a:latin typeface="Oracle Sans" panose="020B0503020204020204" pitchFamily="34" charset="0"/>
              <a:cs typeface="Oracle Sans" panose="020B0503020204020204" pitchFamily="34" charset="0"/>
            </a:endParaRPr>
          </a:p>
        </p:txBody>
      </p:sp>
      <p:pic>
        <p:nvPicPr>
          <p:cNvPr id="12292" name="Picture 9"/>
          <p:cNvPicPr>
            <a:picLocks noChangeAspect="1" noChangeArrowheads="1"/>
          </p:cNvPicPr>
          <p:nvPr/>
        </p:nvPicPr>
        <p:blipFill>
          <a:blip r:embed="rId4" cstate="print"/>
          <a:srcRect/>
          <a:stretch>
            <a:fillRect/>
          </a:stretch>
        </p:blipFill>
        <p:spPr bwMode="auto">
          <a:xfrm>
            <a:off x="8572502" y="2371725"/>
            <a:ext cx="6634163" cy="2878932"/>
          </a:xfrm>
          <a:prstGeom prst="rect">
            <a:avLst/>
          </a:prstGeom>
          <a:noFill/>
          <a:ln w="28575">
            <a:noFill/>
            <a:miter lim="800000"/>
            <a:headEnd type="none" w="sm" len="sm"/>
            <a:tailEnd type="none" w="sm" len="sm"/>
          </a:ln>
        </p:spPr>
      </p:pic>
      <p:pic>
        <p:nvPicPr>
          <p:cNvPr id="12293" name="Picture 9"/>
          <p:cNvPicPr>
            <a:picLocks noChangeAspect="1" noChangeArrowheads="1"/>
          </p:cNvPicPr>
          <p:nvPr/>
        </p:nvPicPr>
        <p:blipFill>
          <a:blip r:embed="rId5" cstate="print"/>
          <a:srcRect/>
          <a:stretch>
            <a:fillRect/>
          </a:stretch>
        </p:blipFill>
        <p:spPr bwMode="auto">
          <a:xfrm>
            <a:off x="10166775" y="5457825"/>
            <a:ext cx="3143250" cy="3228975"/>
          </a:xfrm>
          <a:prstGeom prst="rect">
            <a:avLst/>
          </a:prstGeom>
          <a:noFill/>
          <a:ln w="28575">
            <a:noFill/>
            <a:miter lim="800000"/>
            <a:headEnd type="none" w="sm" len="sm"/>
            <a:tailEnd type="none" w="sm" len="sm"/>
          </a:ln>
        </p:spPr>
      </p:pic>
      <p:sp>
        <p:nvSpPr>
          <p:cNvPr id="10" name="Content Placeholder 2"/>
          <p:cNvSpPr txBox="1">
            <a:spLocks/>
          </p:cNvSpPr>
          <p:nvPr/>
        </p:nvSpPr>
        <p:spPr bwMode="gray">
          <a:xfrm>
            <a:off x="4111866" y="4148734"/>
            <a:ext cx="4240046"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job_history;</a:t>
            </a:r>
          </a:p>
        </p:txBody>
      </p:sp>
      <p:sp>
        <p:nvSpPr>
          <p:cNvPr id="12297" name="Rectangle 7"/>
          <p:cNvSpPr>
            <a:spLocks noChangeArrowheads="1"/>
          </p:cNvSpPr>
          <p:nvPr/>
        </p:nvSpPr>
        <p:spPr bwMode="auto">
          <a:xfrm>
            <a:off x="5438816" y="4275397"/>
            <a:ext cx="360040" cy="351408"/>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dirty="0">
              <a:latin typeface="Oracle Sans" panose="020B0503020204020204" pitchFamily="34" charset="0"/>
              <a:cs typeface="Oracle Sans" panose="020B0503020204020204" pitchFamily="34" charset="0"/>
            </a:endParaRPr>
          </a:p>
        </p:txBody>
      </p:sp>
      <p:sp>
        <p:nvSpPr>
          <p:cNvPr id="11" name="Content Placeholder 2"/>
          <p:cNvSpPr txBox="1">
            <a:spLocks/>
          </p:cNvSpPr>
          <p:nvPr/>
        </p:nvSpPr>
        <p:spPr bwMode="gray">
          <a:xfrm>
            <a:off x="3314700" y="7541775"/>
            <a:ext cx="582930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manager_id, job_id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5" name="Rectangle 4">
            <a:extLst>
              <a:ext uri="{FF2B5EF4-FFF2-40B4-BE49-F238E27FC236}">
                <a16:creationId xmlns="" xmlns:a16="http://schemas.microsoft.com/office/drawing/2014/main" id="{B4EFA77F-4663-43BD-86E7-7D2303986541}"/>
              </a:ext>
            </a:extLst>
          </p:cNvPr>
          <p:cNvSpPr/>
          <p:nvPr/>
        </p:nvSpPr>
        <p:spPr>
          <a:xfrm>
            <a:off x="8414641" y="8186722"/>
            <a:ext cx="607859" cy="600164"/>
          </a:xfrm>
          <a:prstGeom prst="rect">
            <a:avLst/>
          </a:prstGeom>
        </p:spPr>
        <p:txBody>
          <a:bodyPr wrap="none">
            <a:spAutoFit/>
          </a:bodyPr>
          <a:lstStyle/>
          <a:p>
            <a:r>
              <a:rPr lang="en-US" altLang="en-US" sz="3300" kern="0" dirty="0">
                <a:solidFill>
                  <a:srgbClr val="312D2A"/>
                </a:solidFill>
                <a:latin typeface="Oracle Sans" panose="020B0503020204020204" pitchFamily="34" charset="0"/>
                <a:cs typeface="Oracle Sans" panose="020B0503020204020204" pitchFamily="34" charset="0"/>
              </a:rPr>
              <a:t>…</a:t>
            </a:r>
            <a:endParaRPr lang="en-IN"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048867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3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WHERE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Clause</a:t>
            </a:r>
          </a:p>
        </p:txBody>
      </p:sp>
      <p:sp>
        <p:nvSpPr>
          <p:cNvPr id="14339" name="Content Placeholder 2"/>
          <p:cNvSpPr>
            <a:spLocks noGrp="1"/>
          </p:cNvSpPr>
          <p:nvPr>
            <p:ph idx="1"/>
          </p:nvPr>
        </p:nvSpPr>
        <p:spPr>
          <a:xfrm>
            <a:off x="933451" y="2272710"/>
            <a:ext cx="16421100" cy="265001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optional </a:t>
            </a:r>
            <a:r>
              <a:rPr lang="en-US" altLang="en-US" dirty="0">
                <a:latin typeface="Courier New" pitchFamily="49" charset="0"/>
                <a:cs typeface="Courier New" pitchFamily="49" charset="0"/>
              </a:rPr>
              <a:t>WHERE</a:t>
            </a:r>
            <a:r>
              <a:rPr lang="en-US" altLang="en-US" dirty="0">
                <a:latin typeface="Oracle Sans" panose="020B0503020204020204" pitchFamily="34" charset="0"/>
                <a:cs typeface="Oracle Sans" panose="020B0503020204020204" pitchFamily="34" charset="0"/>
              </a:rPr>
              <a:t> clause to:</a:t>
            </a:r>
          </a:p>
          <a:p>
            <a:pPr lvl="2" eaLnBrk="1" hangingPunct="1"/>
            <a:r>
              <a:rPr lang="en-US" altLang="en-US" dirty="0">
                <a:latin typeface="Oracle Sans" panose="020B0503020204020204" pitchFamily="34" charset="0"/>
                <a:cs typeface="Oracle Sans" panose="020B0503020204020204" pitchFamily="34" charset="0"/>
              </a:rPr>
              <a:t>Filter rows in a query</a:t>
            </a:r>
          </a:p>
          <a:p>
            <a:pPr lvl="2" eaLnBrk="1" hangingPunct="1"/>
            <a:r>
              <a:rPr lang="en-US" altLang="en-US" dirty="0">
                <a:latin typeface="Oracle Sans" panose="020B0503020204020204" pitchFamily="34" charset="0"/>
                <a:cs typeface="Oracle Sans" panose="020B0503020204020204" pitchFamily="34" charset="0"/>
              </a:rPr>
              <a:t>Produce a subset of rows</a:t>
            </a:r>
          </a:p>
          <a:p>
            <a:pPr lvl="1" eaLnBrk="1" hangingPunct="1"/>
            <a:r>
              <a:rPr lang="en-US" altLang="en-US" dirty="0">
                <a:latin typeface="Oracle Sans" panose="020B0503020204020204" pitchFamily="34" charset="0"/>
                <a:cs typeface="Oracle Sans" panose="020B0503020204020204" pitchFamily="34" charset="0"/>
              </a:rPr>
              <a:t>Syntax:</a:t>
            </a:r>
          </a:p>
          <a:p>
            <a:pPr lvl="1" eaLnBrk="1" hangingPunct="1"/>
            <a:endParaRPr lang="en-US" altLang="en-US" dirty="0">
              <a:latin typeface="Oracle Sans" panose="020B0503020204020204" pitchFamily="34" charset="0"/>
              <a:cs typeface="Oracle Sans" panose="020B0503020204020204" pitchFamily="34" charset="0"/>
            </a:endParaRPr>
          </a:p>
        </p:txBody>
      </p:sp>
      <p:sp>
        <p:nvSpPr>
          <p:cNvPr id="7" name="Content Placeholder 2"/>
          <p:cNvSpPr txBox="1">
            <a:spLocks/>
          </p:cNvSpPr>
          <p:nvPr/>
        </p:nvSpPr>
        <p:spPr bwMode="gray">
          <a:xfrm>
            <a:off x="4876663" y="7014136"/>
            <a:ext cx="8534678"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location_id from departments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department_name = 'Marketing';</a:t>
            </a:r>
          </a:p>
        </p:txBody>
      </p:sp>
      <p:sp>
        <p:nvSpPr>
          <p:cNvPr id="8" name="Content Placeholder 2"/>
          <p:cNvSpPr txBox="1">
            <a:spLocks/>
          </p:cNvSpPr>
          <p:nvPr/>
        </p:nvSpPr>
        <p:spPr bwMode="gray">
          <a:xfrm>
            <a:off x="5264601" y="4464648"/>
            <a:ext cx="7758798"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 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3" name="Rectangle 2">
            <a:extLst>
              <a:ext uri="{FF2B5EF4-FFF2-40B4-BE49-F238E27FC236}">
                <a16:creationId xmlns="" xmlns:a16="http://schemas.microsoft.com/office/drawing/2014/main" id="{2503AC94-8452-4866-A5EF-690CE61A8BAF}"/>
              </a:ext>
            </a:extLst>
          </p:cNvPr>
          <p:cNvSpPr/>
          <p:nvPr/>
        </p:nvSpPr>
        <p:spPr>
          <a:xfrm>
            <a:off x="1079104" y="6151612"/>
            <a:ext cx="2571538" cy="592598"/>
          </a:xfrm>
          <a:prstGeom prst="rect">
            <a:avLst/>
          </a:prstGeom>
        </p:spPr>
        <p:txBody>
          <a:bodyPr wrap="none">
            <a:spAutoFit/>
          </a:bodyPr>
          <a:lstStyle/>
          <a:p>
            <a:pPr marL="685800" lvl="1" indent="-573088" defTabSz="457181">
              <a:lnSpc>
                <a:spcPct val="110000"/>
              </a:lnSpc>
              <a:spcBef>
                <a:spcPts val="1800"/>
              </a:spcBef>
              <a:buClr>
                <a:srgbClr val="C74634"/>
              </a:buClr>
              <a:buFont typeface="Arial" charset="0"/>
              <a:buChar char="•"/>
            </a:pPr>
            <a:r>
              <a:rPr lang="en-US" altLang="en-US" sz="3200" kern="0" dirty="0">
                <a:solidFill>
                  <a:srgbClr val="312D2A"/>
                </a:solidFill>
                <a:latin typeface="Oracle Sans" panose="020B0503020204020204" pitchFamily="34" charset="0"/>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30909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ORDER</a:t>
            </a:r>
            <a:r>
              <a:rPr lang="en-US" altLang="en-US" dirty="0">
                <a:latin typeface="Oracle Sans" panose="020B0503020204020204" pitchFamily="34" charset="0"/>
                <a:cs typeface="Courier New" pitchFamily="49" charset="0"/>
              </a:rPr>
              <a:t> </a:t>
            </a:r>
            <a:r>
              <a:rPr lang="en-US" altLang="en-US" dirty="0">
                <a:latin typeface="Courier New" pitchFamily="49" charset="0"/>
                <a:cs typeface="Courier New" pitchFamily="49" charset="0"/>
              </a:rPr>
              <a:t>BY</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Clause</a:t>
            </a:r>
          </a:p>
        </p:txBody>
      </p:sp>
      <p:sp>
        <p:nvSpPr>
          <p:cNvPr id="16387" name="Content Placeholder 2"/>
          <p:cNvSpPr>
            <a:spLocks noGrp="1"/>
          </p:cNvSpPr>
          <p:nvPr>
            <p:ph idx="1"/>
          </p:nvPr>
        </p:nvSpPr>
        <p:spPr>
          <a:xfrm>
            <a:off x="933451" y="2272710"/>
            <a:ext cx="16421100" cy="10926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optional </a:t>
            </a:r>
            <a:r>
              <a:rPr lang="en-US" altLang="en-US" dirty="0">
                <a:latin typeface="Courier New" pitchFamily="49" charset="0"/>
                <a:cs typeface="Courier New" pitchFamily="49" charset="0"/>
              </a:rPr>
              <a:t>ORDER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BY</a:t>
            </a:r>
            <a:r>
              <a:rPr lang="en-US" altLang="en-US" dirty="0">
                <a:latin typeface="Oracle Sans" panose="020B0503020204020204" pitchFamily="34" charset="0"/>
                <a:cs typeface="Courier New" pitchFamily="49" charset="0"/>
              </a:rPr>
              <a:t> </a:t>
            </a:r>
            <a:r>
              <a:rPr lang="en-US" altLang="en-US" dirty="0">
                <a:latin typeface="Oracle Sans" panose="020B0503020204020204" pitchFamily="34" charset="0"/>
                <a:cs typeface="Oracle Sans" panose="020B0503020204020204" pitchFamily="34" charset="0"/>
              </a:rPr>
              <a:t>clause to specify the row order.</a:t>
            </a:r>
          </a:p>
          <a:p>
            <a:pPr lvl="1" eaLnBrk="1" hangingPunct="1"/>
            <a:r>
              <a:rPr lang="en-US" altLang="en-US" dirty="0">
                <a:latin typeface="Oracle Sans" panose="020B0503020204020204" pitchFamily="34" charset="0"/>
                <a:cs typeface="Oracle Sans" panose="020B0503020204020204" pitchFamily="34" charset="0"/>
              </a:rPr>
              <a:t>Syntax:</a:t>
            </a:r>
          </a:p>
        </p:txBody>
      </p:sp>
      <p:sp>
        <p:nvSpPr>
          <p:cNvPr id="6" name="Content Placeholder 2"/>
          <p:cNvSpPr txBox="1">
            <a:spLocks/>
          </p:cNvSpPr>
          <p:nvPr/>
        </p:nvSpPr>
        <p:spPr bwMode="gray">
          <a:xfrm>
            <a:off x="3316554" y="3440524"/>
            <a:ext cx="11654892"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 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[ORDER BY {&lt;column&gt;|&lt;position&gt; } [ASC|DESC] [, ...] ];</a:t>
            </a:r>
          </a:p>
        </p:txBody>
      </p:sp>
      <p:sp>
        <p:nvSpPr>
          <p:cNvPr id="7" name="Content Placeholder 2"/>
          <p:cNvSpPr txBox="1">
            <a:spLocks/>
          </p:cNvSpPr>
          <p:nvPr/>
        </p:nvSpPr>
        <p:spPr bwMode="gray">
          <a:xfrm>
            <a:off x="3316554" y="6240558"/>
            <a:ext cx="11654892"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department_id,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department_id ASC, salary DESC;</a:t>
            </a:r>
          </a:p>
        </p:txBody>
      </p:sp>
      <p:sp>
        <p:nvSpPr>
          <p:cNvPr id="3" name="Rectangle 2">
            <a:extLst>
              <a:ext uri="{FF2B5EF4-FFF2-40B4-BE49-F238E27FC236}">
                <a16:creationId xmlns="" xmlns:a16="http://schemas.microsoft.com/office/drawing/2014/main" id="{FFE61CF5-5EFD-4831-8B73-BEFF087BBD38}"/>
              </a:ext>
            </a:extLst>
          </p:cNvPr>
          <p:cNvSpPr/>
          <p:nvPr/>
        </p:nvSpPr>
        <p:spPr>
          <a:xfrm>
            <a:off x="1133762" y="5576278"/>
            <a:ext cx="2571538" cy="592598"/>
          </a:xfrm>
          <a:prstGeom prst="rect">
            <a:avLst/>
          </a:prstGeom>
        </p:spPr>
        <p:txBody>
          <a:bodyPr wrap="none">
            <a:spAutoFit/>
          </a:bodyPr>
          <a:lstStyle/>
          <a:p>
            <a:pPr marL="685800" lvl="1" indent="-573088" defTabSz="457181">
              <a:lnSpc>
                <a:spcPct val="110000"/>
              </a:lnSpc>
              <a:spcBef>
                <a:spcPts val="1800"/>
              </a:spcBef>
              <a:buClr>
                <a:srgbClr val="C74634"/>
              </a:buClr>
              <a:buFont typeface="Arial" charset="0"/>
              <a:buChar char="•"/>
            </a:pPr>
            <a:r>
              <a:rPr lang="en-US" altLang="en-US" sz="3200" kern="0" dirty="0">
                <a:solidFill>
                  <a:srgbClr val="312D2A"/>
                </a:solidFill>
                <a:latin typeface="Oracle Sans" panose="020B0503020204020204" pitchFamily="34" charset="0"/>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351802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468B32B3-4BB6-4468-8E53-B92784127D80}"/>
              </a:ext>
            </a:extLst>
          </p:cNvPr>
          <p:cNvSpPr>
            <a:spLocks noGrp="1"/>
          </p:cNvSpPr>
          <p:nvPr>
            <p:ph idx="1"/>
          </p:nvPr>
        </p:nvSpPr>
        <p:spPr>
          <a:xfrm>
            <a:off x="933450" y="2273300"/>
            <a:ext cx="16421100" cy="518917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optional </a:t>
            </a:r>
            <a:r>
              <a:rPr lang="en-US" altLang="en-US" dirty="0">
                <a:latin typeface="Courier New" pitchFamily="49" charset="0"/>
                <a:cs typeface="Courier New" pitchFamily="49" charset="0"/>
              </a:rPr>
              <a:t>GROUP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BY</a:t>
            </a:r>
            <a:r>
              <a:rPr lang="en-US" altLang="en-US" dirty="0">
                <a:latin typeface="Oracle Sans" panose="020B0503020204020204" pitchFamily="34" charset="0"/>
                <a:cs typeface="Courier New" pitchFamily="49" charset="0"/>
              </a:rPr>
              <a:t> </a:t>
            </a:r>
            <a:r>
              <a:rPr lang="en-US" altLang="en-US" dirty="0">
                <a:latin typeface="Oracle Sans" panose="020B0503020204020204" pitchFamily="34" charset="0"/>
                <a:cs typeface="Oracle Sans" panose="020B0503020204020204" pitchFamily="34" charset="0"/>
              </a:rPr>
              <a:t>clause to group columns that have matching values into subsets.</a:t>
            </a:r>
          </a:p>
          <a:p>
            <a:pPr lvl="1" eaLnBrk="1" hangingPunct="1"/>
            <a:r>
              <a:rPr lang="en-US" altLang="en-US" dirty="0">
                <a:latin typeface="Oracle Sans" panose="020B0503020204020204" pitchFamily="34" charset="0"/>
                <a:cs typeface="Oracle Sans" panose="020B0503020204020204" pitchFamily="34" charset="0"/>
              </a:rPr>
              <a:t>Each group has no two rows having the same value for the grouping column or columns.</a:t>
            </a:r>
          </a:p>
          <a:p>
            <a:pPr lvl="1" eaLnBrk="1" hangingPunct="1"/>
            <a:r>
              <a:rPr lang="en-US" altLang="en-US" dirty="0">
                <a:latin typeface="Oracle Sans" panose="020B0503020204020204" pitchFamily="34" charset="0"/>
                <a:cs typeface="Oracle Sans" panose="020B0503020204020204" pitchFamily="34" charset="0"/>
              </a:rPr>
              <a:t>Syntax:</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buFont typeface="Arial" charset="0"/>
              <a:buNone/>
            </a:pPr>
            <a:endParaRPr lang="en-US" altLang="en-US" sz="1800"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Example:</a:t>
            </a:r>
          </a:p>
        </p:txBody>
      </p:sp>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dirty="0">
                <a:latin typeface="Courier New" pitchFamily="49" charset="0"/>
                <a:cs typeface="Courier New" pitchFamily="49" charset="0"/>
              </a:rPr>
              <a:t>GROUP</a:t>
            </a:r>
            <a:r>
              <a:rPr lang="en-US" dirty="0">
                <a:latin typeface="Oracle Sans" panose="020B0503020204020204" pitchFamily="34" charset="0"/>
                <a:cs typeface="Courier New" pitchFamily="49" charset="0"/>
              </a:rPr>
              <a:t> </a:t>
            </a:r>
            <a:r>
              <a:rPr lang="en-US" dirty="0">
                <a:latin typeface="Courier New" pitchFamily="49" charset="0"/>
                <a:cs typeface="Courier New" pitchFamily="49" charset="0"/>
              </a:rPr>
              <a:t>BY</a:t>
            </a:r>
            <a:r>
              <a:rPr lang="en-US" dirty="0">
                <a:latin typeface="+mn-lt"/>
                <a:cs typeface="Courier New" pitchFamily="49" charset="0"/>
              </a:rPr>
              <a:t> </a:t>
            </a:r>
            <a:r>
              <a:rPr lang="en-US" dirty="0">
                <a:latin typeface="+mj-lt"/>
                <a:cs typeface="Oracle Sans" panose="020B0503020204020204" pitchFamily="34" charset="0"/>
              </a:rPr>
              <a:t>Clause</a:t>
            </a:r>
          </a:p>
        </p:txBody>
      </p:sp>
      <p:sp>
        <p:nvSpPr>
          <p:cNvPr id="6" name="Content Placeholder 2"/>
          <p:cNvSpPr txBox="1">
            <a:spLocks/>
          </p:cNvSpPr>
          <p:nvPr/>
        </p:nvSpPr>
        <p:spPr bwMode="gray">
          <a:xfrm>
            <a:off x="4422826" y="4239149"/>
            <a:ext cx="9442352" cy="21387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&lt;</a:t>
            </a:r>
            <a:r>
              <a:rPr lang="en-US" altLang="en-US" sz="2400" b="1" dirty="0">
                <a:solidFill>
                  <a:schemeClr val="tx1">
                    <a:lumMod val="75000"/>
                  </a:schemeClr>
                </a:solidFill>
                <a:latin typeface="Courier New" panose="02070309020205020404" pitchFamily="49" charset="0"/>
                <a:cs typeface="Courier New" panose="02070309020205020404" pitchFamily="49" charset="0"/>
              </a:rPr>
              <a:t>column1, column2, ... column_n&gt;</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[GROUP BY &lt;column&gt; [, ...] ]</a:t>
            </a:r>
          </a:p>
          <a:p>
            <a:pPr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[ORDER BY &lt;column&gt; [, ...] ] ;</a:t>
            </a:r>
          </a:p>
        </p:txBody>
      </p:sp>
      <p:sp>
        <p:nvSpPr>
          <p:cNvPr id="7" name="Content Placeholder 2"/>
          <p:cNvSpPr txBox="1">
            <a:spLocks/>
          </p:cNvSpPr>
          <p:nvPr/>
        </p:nvSpPr>
        <p:spPr bwMode="gray">
          <a:xfrm>
            <a:off x="3950708" y="7620902"/>
            <a:ext cx="10386587"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department_id, MIN(salary), MAX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GROUP BY department_id ;</a:t>
            </a:r>
          </a:p>
        </p:txBody>
      </p:sp>
    </p:spTree>
    <p:custDataLst>
      <p:tags r:id="rId1"/>
    </p:custDataLst>
    <p:extLst>
      <p:ext uri="{BB962C8B-B14F-4D97-AF65-F5344CB8AC3E}">
        <p14:creationId xmlns:p14="http://schemas.microsoft.com/office/powerpoint/2010/main" val="330308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0" y="6249973"/>
            <a:ext cx="12036603"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048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Definition Language</a:t>
            </a:r>
          </a:p>
        </p:txBody>
      </p:sp>
      <p:sp>
        <p:nvSpPr>
          <p:cNvPr id="30" name="Freeform 29"/>
          <p:cNvSpPr/>
          <p:nvPr/>
        </p:nvSpPr>
        <p:spPr bwMode="auto">
          <a:xfrm rot="3556390" flipH="1">
            <a:off x="14342072" y="7517948"/>
            <a:ext cx="1984377" cy="1818462"/>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158734"/>
              <a:gd name="connsiteY0" fmla="*/ 512333 h 1016296"/>
              <a:gd name="connsiteX1" fmla="*/ 293690 w 1158734"/>
              <a:gd name="connsiteY1" fmla="*/ 0 h 1016296"/>
              <a:gd name="connsiteX2" fmla="*/ 1158734 w 1158734"/>
              <a:gd name="connsiteY2" fmla="*/ 1016296 h 1016296"/>
              <a:gd name="connsiteX3" fmla="*/ 0 w 1158734"/>
              <a:gd name="connsiteY3" fmla="*/ 512333 h 1016296"/>
              <a:gd name="connsiteX0" fmla="*/ 0 w 1158734"/>
              <a:gd name="connsiteY0" fmla="*/ 733761 h 1237724"/>
              <a:gd name="connsiteX1" fmla="*/ 282744 w 1158734"/>
              <a:gd name="connsiteY1" fmla="*/ 0 h 1237724"/>
              <a:gd name="connsiteX2" fmla="*/ 1158734 w 1158734"/>
              <a:gd name="connsiteY2" fmla="*/ 1237724 h 1237724"/>
              <a:gd name="connsiteX3" fmla="*/ 0 w 1158734"/>
              <a:gd name="connsiteY3" fmla="*/ 733761 h 1237724"/>
              <a:gd name="connsiteX0" fmla="*/ 0 w 1350965"/>
              <a:gd name="connsiteY0" fmla="*/ 365312 h 1237724"/>
              <a:gd name="connsiteX1" fmla="*/ 474975 w 1350965"/>
              <a:gd name="connsiteY1" fmla="*/ 0 h 1237724"/>
              <a:gd name="connsiteX2" fmla="*/ 1350965 w 1350965"/>
              <a:gd name="connsiteY2" fmla="*/ 1237724 h 1237724"/>
              <a:gd name="connsiteX3" fmla="*/ 0 w 1350965"/>
              <a:gd name="connsiteY3" fmla="*/ 365312 h 1237724"/>
            </a:gdLst>
            <a:ahLst/>
            <a:cxnLst>
              <a:cxn ang="0">
                <a:pos x="connsiteX0" y="connsiteY0"/>
              </a:cxn>
              <a:cxn ang="0">
                <a:pos x="connsiteX1" y="connsiteY1"/>
              </a:cxn>
              <a:cxn ang="0">
                <a:pos x="connsiteX2" y="connsiteY2"/>
              </a:cxn>
              <a:cxn ang="0">
                <a:pos x="connsiteX3" y="connsiteY3"/>
              </a:cxn>
            </a:cxnLst>
            <a:rect l="l" t="t" r="r" b="b"/>
            <a:pathLst>
              <a:path w="1350965" h="1237724">
                <a:moveTo>
                  <a:pt x="0" y="365312"/>
                </a:moveTo>
                <a:lnTo>
                  <a:pt x="474975" y="0"/>
                </a:lnTo>
                <a:lnTo>
                  <a:pt x="1350965" y="1237724"/>
                </a:lnTo>
                <a:lnTo>
                  <a:pt x="0" y="365312"/>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29" name="Freeform 28"/>
          <p:cNvSpPr/>
          <p:nvPr/>
        </p:nvSpPr>
        <p:spPr bwMode="auto">
          <a:xfrm rot="2722165" flipH="1">
            <a:off x="14298726" y="6561272"/>
            <a:ext cx="2183193" cy="1897262"/>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455745"/>
              <a:gd name="connsiteY0" fmla="*/ 512333 h 1365177"/>
              <a:gd name="connsiteX1" fmla="*/ 293690 w 1455745"/>
              <a:gd name="connsiteY1" fmla="*/ 0 h 1365177"/>
              <a:gd name="connsiteX2" fmla="*/ 1455745 w 1455745"/>
              <a:gd name="connsiteY2" fmla="*/ 1365177 h 1365177"/>
              <a:gd name="connsiteX3" fmla="*/ 0 w 1455745"/>
              <a:gd name="connsiteY3" fmla="*/ 512333 h 1365177"/>
              <a:gd name="connsiteX0" fmla="*/ 0 w 1455745"/>
              <a:gd name="connsiteY0" fmla="*/ 438514 h 1291358"/>
              <a:gd name="connsiteX1" fmla="*/ 366580 w 1455745"/>
              <a:gd name="connsiteY1" fmla="*/ 0 h 1291358"/>
              <a:gd name="connsiteX2" fmla="*/ 1455745 w 1455745"/>
              <a:gd name="connsiteY2" fmla="*/ 1291358 h 1291358"/>
              <a:gd name="connsiteX3" fmla="*/ 0 w 1455745"/>
              <a:gd name="connsiteY3" fmla="*/ 438514 h 1291358"/>
              <a:gd name="connsiteX0" fmla="*/ 0 w 1486319"/>
              <a:gd name="connsiteY0" fmla="*/ 379866 h 1291358"/>
              <a:gd name="connsiteX1" fmla="*/ 397154 w 1486319"/>
              <a:gd name="connsiteY1" fmla="*/ 0 h 1291358"/>
              <a:gd name="connsiteX2" fmla="*/ 1486319 w 1486319"/>
              <a:gd name="connsiteY2" fmla="*/ 1291358 h 1291358"/>
              <a:gd name="connsiteX3" fmla="*/ 0 w 1486319"/>
              <a:gd name="connsiteY3" fmla="*/ 379866 h 1291358"/>
            </a:gdLst>
            <a:ahLst/>
            <a:cxnLst>
              <a:cxn ang="0">
                <a:pos x="connsiteX0" y="connsiteY0"/>
              </a:cxn>
              <a:cxn ang="0">
                <a:pos x="connsiteX1" y="connsiteY1"/>
              </a:cxn>
              <a:cxn ang="0">
                <a:pos x="connsiteX2" y="connsiteY2"/>
              </a:cxn>
              <a:cxn ang="0">
                <a:pos x="connsiteX3" y="connsiteY3"/>
              </a:cxn>
            </a:cxnLst>
            <a:rect l="l" t="t" r="r" b="b"/>
            <a:pathLst>
              <a:path w="1486319" h="1291358">
                <a:moveTo>
                  <a:pt x="0" y="379866"/>
                </a:moveTo>
                <a:lnTo>
                  <a:pt x="397154" y="0"/>
                </a:lnTo>
                <a:lnTo>
                  <a:pt x="1486319" y="1291358"/>
                </a:lnTo>
                <a:lnTo>
                  <a:pt x="0" y="379866"/>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28" name="Freeform 27"/>
          <p:cNvSpPr/>
          <p:nvPr/>
        </p:nvSpPr>
        <p:spPr bwMode="auto">
          <a:xfrm rot="1236977" flipH="1">
            <a:off x="14108184" y="5850234"/>
            <a:ext cx="2212596" cy="1623030"/>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Lst>
            <a:ahLst/>
            <a:cxnLst>
              <a:cxn ang="0">
                <a:pos x="connsiteX0" y="connsiteY0"/>
              </a:cxn>
              <a:cxn ang="0">
                <a:pos x="connsiteX1" y="connsiteY1"/>
              </a:cxn>
              <a:cxn ang="0">
                <a:pos x="connsiteX2" y="connsiteY2"/>
              </a:cxn>
              <a:cxn ang="0">
                <a:pos x="connsiteX3" y="connsiteY3"/>
              </a:cxn>
            </a:cxnLst>
            <a:rect l="l" t="t" r="r" b="b"/>
            <a:pathLst>
              <a:path w="1506336" h="1104704">
                <a:moveTo>
                  <a:pt x="0" y="512333"/>
                </a:moveTo>
                <a:lnTo>
                  <a:pt x="293690" y="0"/>
                </a:lnTo>
                <a:lnTo>
                  <a:pt x="1506336" y="1104704"/>
                </a:lnTo>
                <a:lnTo>
                  <a:pt x="0" y="512333"/>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13" name="Freeform 12"/>
          <p:cNvSpPr/>
          <p:nvPr/>
        </p:nvSpPr>
        <p:spPr bwMode="auto">
          <a:xfrm flipH="1">
            <a:off x="13618071" y="5246582"/>
            <a:ext cx="2212596" cy="1623030"/>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Lst>
            <a:ahLst/>
            <a:cxnLst>
              <a:cxn ang="0">
                <a:pos x="connsiteX0" y="connsiteY0"/>
              </a:cxn>
              <a:cxn ang="0">
                <a:pos x="connsiteX1" y="connsiteY1"/>
              </a:cxn>
              <a:cxn ang="0">
                <a:pos x="connsiteX2" y="connsiteY2"/>
              </a:cxn>
              <a:cxn ang="0">
                <a:pos x="connsiteX3" y="connsiteY3"/>
              </a:cxn>
            </a:cxnLst>
            <a:rect l="l" t="t" r="r" b="b"/>
            <a:pathLst>
              <a:path w="1506336" h="1104704">
                <a:moveTo>
                  <a:pt x="0" y="512333"/>
                </a:moveTo>
                <a:lnTo>
                  <a:pt x="293690" y="0"/>
                </a:lnTo>
                <a:lnTo>
                  <a:pt x="1506336" y="1104704"/>
                </a:lnTo>
                <a:lnTo>
                  <a:pt x="0" y="512333"/>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grpSp>
        <p:nvGrpSpPr>
          <p:cNvPr id="3" name="Group 2"/>
          <p:cNvGrpSpPr/>
          <p:nvPr/>
        </p:nvGrpSpPr>
        <p:grpSpPr>
          <a:xfrm>
            <a:off x="15221843" y="5192684"/>
            <a:ext cx="822960" cy="822960"/>
            <a:chOff x="10342786" y="3798740"/>
            <a:chExt cx="548640" cy="548640"/>
          </a:xfrm>
        </p:grpSpPr>
        <p:sp>
          <p:nvSpPr>
            <p:cNvPr id="6" name="Oval 5"/>
            <p:cNvSpPr>
              <a:spLocks noChangeAspect="1"/>
            </p:cNvSpPr>
            <p:nvPr/>
          </p:nvSpPr>
          <p:spPr bwMode="auto">
            <a:xfrm>
              <a:off x="10342786" y="3798740"/>
              <a:ext cx="548640" cy="548640"/>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 name="Cross 6"/>
            <p:cNvSpPr/>
            <p:nvPr/>
          </p:nvSpPr>
          <p:spPr bwMode="auto">
            <a:xfrm>
              <a:off x="10448951" y="3904901"/>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9" name="Oval 8"/>
          <p:cNvSpPr>
            <a:spLocks noChangeAspect="1"/>
          </p:cNvSpPr>
          <p:nvPr/>
        </p:nvSpPr>
        <p:spPr bwMode="auto">
          <a:xfrm>
            <a:off x="15843741" y="6129317"/>
            <a:ext cx="822960" cy="822960"/>
          </a:xfrm>
          <a:prstGeom prst="ellipse">
            <a:avLst/>
          </a:prstGeom>
          <a:gradFill flip="none" rotWithShape="1">
            <a:gsLst>
              <a:gs pos="0">
                <a:schemeClr val="accent1">
                  <a:lumMod val="75000"/>
                  <a:shade val="30000"/>
                  <a:satMod val="115000"/>
                </a:schemeClr>
              </a:gs>
              <a:gs pos="100000">
                <a:schemeClr val="accent1"/>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4" name="Cross 13"/>
          <p:cNvSpPr/>
          <p:nvPr/>
        </p:nvSpPr>
        <p:spPr bwMode="auto">
          <a:xfrm rot="2700000">
            <a:off x="16002974" y="6288549"/>
            <a:ext cx="504495" cy="504495"/>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32" name="Group 31"/>
          <p:cNvGrpSpPr/>
          <p:nvPr/>
        </p:nvGrpSpPr>
        <p:grpSpPr>
          <a:xfrm>
            <a:off x="16042733" y="7193486"/>
            <a:ext cx="822960" cy="822960"/>
            <a:chOff x="10523251" y="4677775"/>
            <a:chExt cx="548640" cy="548640"/>
          </a:xfrm>
        </p:grpSpPr>
        <p:sp>
          <p:nvSpPr>
            <p:cNvPr id="11" name="Oval 10"/>
            <p:cNvSpPr>
              <a:spLocks noChangeAspect="1"/>
            </p:cNvSpPr>
            <p:nvPr/>
          </p:nvSpPr>
          <p:spPr bwMode="auto">
            <a:xfrm>
              <a:off x="10523251" y="4677775"/>
              <a:ext cx="548640" cy="548640"/>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 name="Minus 3"/>
            <p:cNvSpPr/>
            <p:nvPr/>
          </p:nvSpPr>
          <p:spPr bwMode="auto">
            <a:xfrm>
              <a:off x="10593626" y="4748150"/>
              <a:ext cx="407891" cy="407891"/>
            </a:xfrm>
            <a:prstGeom prst="mathMinus">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26" name="Group 25"/>
          <p:cNvGrpSpPr/>
          <p:nvPr/>
        </p:nvGrpSpPr>
        <p:grpSpPr>
          <a:xfrm>
            <a:off x="15813572" y="8252477"/>
            <a:ext cx="822960" cy="822960"/>
            <a:chOff x="10576569" y="5773152"/>
            <a:chExt cx="548640" cy="548640"/>
          </a:xfrm>
        </p:grpSpPr>
        <p:sp>
          <p:nvSpPr>
            <p:cNvPr id="12" name="Oval 11"/>
            <p:cNvSpPr>
              <a:spLocks noChangeAspect="1"/>
            </p:cNvSpPr>
            <p:nvPr/>
          </p:nvSpPr>
          <p:spPr bwMode="auto">
            <a:xfrm>
              <a:off x="10576569" y="5773152"/>
              <a:ext cx="548640" cy="548640"/>
            </a:xfrm>
            <a:prstGeom prst="ellipse">
              <a:avLst/>
            </a:prstGeom>
            <a:gradFill flip="none" rotWithShape="1">
              <a:gsLst>
                <a:gs pos="0">
                  <a:srgbClr val="7030A0"/>
                </a:gs>
                <a:gs pos="100000">
                  <a:srgbClr val="A661D9"/>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15" name="Picture 14"/>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10713729" y="5907046"/>
              <a:ext cx="274320" cy="280852"/>
            </a:xfrm>
            <a:prstGeom prst="rect">
              <a:avLst/>
            </a:prstGeom>
          </p:spPr>
        </p:pic>
      </p:grpSp>
      <p:sp>
        <p:nvSpPr>
          <p:cNvPr id="27" name="Oval 26"/>
          <p:cNvSpPr/>
          <p:nvPr/>
        </p:nvSpPr>
        <p:spPr bwMode="auto">
          <a:xfrm>
            <a:off x="11772901" y="5643532"/>
            <a:ext cx="3448820" cy="3448820"/>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49144" y="5971339"/>
            <a:ext cx="2696331" cy="2793206"/>
          </a:xfrm>
          <a:prstGeom prst="rect">
            <a:avLst/>
          </a:prstGeom>
        </p:spPr>
      </p:pic>
      <p:sp>
        <p:nvSpPr>
          <p:cNvPr id="24" name="Content Placeholder 2">
            <a:extLst>
              <a:ext uri="{FF2B5EF4-FFF2-40B4-BE49-F238E27FC236}">
                <a16:creationId xmlns="" xmlns:a16="http://schemas.microsoft.com/office/drawing/2014/main" id="{3D75D9F3-13CE-4866-AA5F-AEF80F5ADA30}"/>
              </a:ext>
            </a:extLst>
          </p:cNvPr>
          <p:cNvSpPr>
            <a:spLocks noGrp="1"/>
          </p:cNvSpPr>
          <p:nvPr>
            <p:ph idx="1"/>
          </p:nvPr>
        </p:nvSpPr>
        <p:spPr>
          <a:xfrm>
            <a:off x="933450" y="2273300"/>
            <a:ext cx="16421100" cy="269740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DDL statements are used to define, structurally change, and drop schema objects.</a:t>
            </a:r>
          </a:p>
          <a:p>
            <a:pPr lvl="1" eaLnBrk="1" hangingPunct="1"/>
            <a:r>
              <a:rPr lang="en-US" altLang="en-US" dirty="0">
                <a:latin typeface="Oracle Sans" panose="020B0503020204020204" pitchFamily="34" charset="0"/>
                <a:cs typeface="Oracle Sans" panose="020B0503020204020204" pitchFamily="34" charset="0"/>
              </a:rPr>
              <a:t>The commonly used DDL statements are:</a:t>
            </a:r>
          </a:p>
          <a:p>
            <a:pPr lvl="2" eaLnBrk="1" hangingPunct="1"/>
            <a:r>
              <a:rPr lang="en-US" altLang="en-US" dirty="0">
                <a:latin typeface="Courier New" pitchFamily="49" charset="0"/>
                <a:cs typeface="Courier New" pitchFamily="49" charset="0"/>
              </a:rPr>
              <a:t>CREATE</a:t>
            </a:r>
            <a:r>
              <a:rPr lang="en-US" altLang="en-US" sz="3300"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ALTER</a:t>
            </a:r>
            <a:r>
              <a:rPr lang="en-US" altLang="en-US" sz="3300"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Courier New" pitchFamily="49" charset="0"/>
              </a:rPr>
              <a:t>, </a:t>
            </a:r>
            <a:r>
              <a:rPr lang="en-US" altLang="en-US" dirty="0">
                <a:latin typeface="Oracle Sans" panose="020B0503020204020204" pitchFamily="34" charset="0"/>
                <a:cs typeface="Oracle Sans" panose="020B0503020204020204" pitchFamily="34" charset="0"/>
              </a:rPr>
              <a:t>and </a:t>
            </a:r>
            <a:r>
              <a:rPr lang="en-US" altLang="en-US" dirty="0">
                <a:latin typeface="Courier New" pitchFamily="49" charset="0"/>
                <a:cs typeface="Courier New" pitchFamily="49" charset="0"/>
              </a:rPr>
              <a:t>DROP</a:t>
            </a:r>
            <a:r>
              <a:rPr lang="en-US" altLang="en-US" sz="3300"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p>
          <a:p>
            <a:pPr lvl="2" eaLnBrk="1" hangingPunct="1"/>
            <a:r>
              <a:rPr lang="en-US" altLang="en-US" dirty="0">
                <a:latin typeface="Courier New" pitchFamily="49" charset="0"/>
                <a:cs typeface="Courier New" pitchFamily="49" charset="0"/>
              </a:rPr>
              <a:t>GRANT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REVOKE</a:t>
            </a:r>
          </a:p>
          <a:p>
            <a:pPr lvl="2" eaLnBrk="1" hangingPunct="1"/>
            <a:r>
              <a:rPr lang="en-US" altLang="en-US" dirty="0">
                <a:latin typeface="Courier New" pitchFamily="49" charset="0"/>
                <a:cs typeface="Courier New" pitchFamily="49" charset="0"/>
              </a:rPr>
              <a:t>TRUNCATE</a:t>
            </a:r>
          </a:p>
        </p:txBody>
      </p:sp>
    </p:spTree>
    <p:custDataLst>
      <p:tags r:id="rId1"/>
    </p:custDataLst>
    <p:extLst>
      <p:ext uri="{BB962C8B-B14F-4D97-AF65-F5344CB8AC3E}">
        <p14:creationId xmlns:p14="http://schemas.microsoft.com/office/powerpoint/2010/main" val="173794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D9094ACF-2A52-46E7-A5AA-F59104EE4F55}"/>
              </a:ext>
            </a:extLst>
          </p:cNvPr>
          <p:cNvSpPr>
            <a:spLocks noGrp="1"/>
          </p:cNvSpPr>
          <p:nvPr>
            <p:ph idx="1"/>
          </p:nvPr>
        </p:nvSpPr>
        <p:spPr>
          <a:xfrm>
            <a:off x="933450" y="227330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statement to create a table in the database.</a:t>
            </a:r>
          </a:p>
          <a:p>
            <a:pPr lvl="1" eaLnBrk="1" hangingPunct="1"/>
            <a:r>
              <a:rPr lang="en-US" altLang="en-US" dirty="0">
                <a:latin typeface="Oracle Sans" panose="020B0503020204020204" pitchFamily="34" charset="0"/>
                <a:cs typeface="Oracle Sans" panose="020B0503020204020204" pitchFamily="34" charset="0"/>
              </a:rPr>
              <a:t>Syntax:</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p:txBody>
      </p:sp>
      <p:sp>
        <p:nvSpPr>
          <p:cNvPr id="2253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6" name="Content Placeholder 2"/>
          <p:cNvSpPr txBox="1">
            <a:spLocks/>
          </p:cNvSpPr>
          <p:nvPr/>
        </p:nvSpPr>
        <p:spPr bwMode="gray">
          <a:xfrm>
            <a:off x="3431378" y="6608876"/>
            <a:ext cx="11425245"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teach_dept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department_id  NUMBER(3) PRIMARY KEY,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department_name VARCHAR2(10)); </a:t>
            </a:r>
          </a:p>
        </p:txBody>
      </p:sp>
      <p:sp>
        <p:nvSpPr>
          <p:cNvPr id="7" name="Content Placeholder 2"/>
          <p:cNvSpPr txBox="1">
            <a:spLocks/>
          </p:cNvSpPr>
          <p:nvPr/>
        </p:nvSpPr>
        <p:spPr bwMode="gray">
          <a:xfrm>
            <a:off x="3431378" y="3512532"/>
            <a:ext cx="11425245"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tablename (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{column-definition | Table-level constraint}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 {column-definition | Table-level constraint} ] * )</a:t>
            </a:r>
          </a:p>
        </p:txBody>
      </p:sp>
      <p:pic>
        <p:nvPicPr>
          <p:cNvPr id="5" name="Picture 4">
            <a:extLst>
              <a:ext uri="{FF2B5EF4-FFF2-40B4-BE49-F238E27FC236}">
                <a16:creationId xmlns="" xmlns:a16="http://schemas.microsoft.com/office/drawing/2014/main" id="{72F2BD8B-70D2-45C7-AC40-1A4E3BBF7E87}"/>
              </a:ext>
            </a:extLst>
          </p:cNvPr>
          <p:cNvPicPr>
            <a:picLocks noChangeAspect="1"/>
          </p:cNvPicPr>
          <p:nvPr/>
        </p:nvPicPr>
        <p:blipFill>
          <a:blip r:embed="rId4"/>
          <a:stretch>
            <a:fillRect/>
          </a:stretch>
        </p:blipFill>
        <p:spPr>
          <a:xfrm>
            <a:off x="933450" y="5770565"/>
            <a:ext cx="2749534" cy="853514"/>
          </a:xfrm>
          <a:prstGeom prst="rect">
            <a:avLst/>
          </a:prstGeom>
        </p:spPr>
      </p:pic>
    </p:spTree>
    <p:custDataLst>
      <p:tags r:id="rId1"/>
    </p:custDataLst>
    <p:extLst>
      <p:ext uri="{BB962C8B-B14F-4D97-AF65-F5344CB8AC3E}">
        <p14:creationId xmlns:p14="http://schemas.microsoft.com/office/powerpoint/2010/main" val="1369327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92</TotalTime>
  <Words>5715</Words>
  <Application>Microsoft Office PowerPoint</Application>
  <PresentationFormat>Custom</PresentationFormat>
  <Paragraphs>547</Paragraphs>
  <Slides>40</Slides>
  <Notes>40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Courier New</vt:lpstr>
      <vt:lpstr>Georgia</vt:lpstr>
      <vt:lpstr>Oracle Sans</vt:lpstr>
      <vt:lpstr>Times New Roman</vt:lpstr>
      <vt:lpstr>OU Redwood PowerPoint Template</vt:lpstr>
      <vt:lpstr>Commonly Used SQL Commands</vt:lpstr>
      <vt:lpstr>Objectives</vt:lpstr>
      <vt:lpstr>Basic SELECT Statement</vt:lpstr>
      <vt:lpstr>SELECT Statement</vt:lpstr>
      <vt:lpstr>WHERE Clause</vt:lpstr>
      <vt:lpstr>ORDER BY Clause</vt:lpstr>
      <vt:lpstr>GROUP BY Clause</vt:lpstr>
      <vt:lpstr>Data Definition Language</vt:lpstr>
      <vt:lpstr>CREATE TABLE Statement</vt:lpstr>
      <vt:lpstr>ALTER TABLE Statement</vt:lpstr>
      <vt:lpstr>DROP TABLE Statement</vt:lpstr>
      <vt:lpstr>GRANT Statement</vt:lpstr>
      <vt:lpstr>Privilege Types</vt:lpstr>
      <vt:lpstr>REVOKE Statement</vt:lpstr>
      <vt:lpstr>TRUNCATE TABLE Statement</vt:lpstr>
      <vt:lpstr>Data Manipulation Language</vt:lpstr>
      <vt:lpstr>INSERT Statement</vt:lpstr>
      <vt:lpstr>UPDATE Statement Syntax</vt:lpstr>
      <vt:lpstr>DELETE Statement</vt:lpstr>
      <vt:lpstr>Transaction Control Statements</vt:lpstr>
      <vt:lpstr>COMMIT Statement</vt:lpstr>
      <vt:lpstr>ROLLBACK Statement</vt:lpstr>
      <vt:lpstr>SAVEPOINT Statement</vt:lpstr>
      <vt:lpstr>Joins</vt:lpstr>
      <vt:lpstr>Types of Joins</vt:lpstr>
      <vt:lpstr>Qualifying Ambiguous Column Names</vt:lpstr>
      <vt:lpstr>Natural Join</vt:lpstr>
      <vt:lpstr>Equijoins</vt:lpstr>
      <vt:lpstr>Retrieving Records with Equijoins</vt:lpstr>
      <vt:lpstr>Additional Search Conditions Using the AND and WHERE Operators </vt:lpstr>
      <vt:lpstr>Retrieving Records with Nonequijoins</vt:lpstr>
      <vt:lpstr>Retrieving Records by Using the USING Clause</vt:lpstr>
      <vt:lpstr>Retrieving Records by Using the ON Clause</vt:lpstr>
      <vt:lpstr>Left Outer Join</vt:lpstr>
      <vt:lpstr>Right Outer Join</vt:lpstr>
      <vt:lpstr>Full Outer Join</vt:lpstr>
      <vt:lpstr>Self-Join: Example</vt:lpstr>
      <vt:lpstr>Cross Join</vt:lpstr>
      <vt:lpstr>Summary</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108</cp:revision>
  <cp:lastPrinted>2002-03-28T23:57:22Z</cp:lastPrinted>
  <dcterms:created xsi:type="dcterms:W3CDTF">2020-05-19T12:30:13Z</dcterms:created>
  <dcterms:modified xsi:type="dcterms:W3CDTF">2020-06-21T07:17:12Z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