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6"/>
  </p:notesMasterIdLst>
  <p:handoutMasterIdLst>
    <p:handoutMasterId r:id="rId27"/>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Lst>
  <p:sldSz cx="18288000" cy="10287000"/>
  <p:notesSz cx="7772400" cy="10058400"/>
  <p:custDataLst>
    <p:tags r:id="rId2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5760">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20481" autoAdjust="0"/>
    <p:restoredTop sz="82491" autoAdjust="0"/>
  </p:normalViewPr>
  <p:slideViewPr>
    <p:cSldViewPr showGuides="1">
      <p:cViewPr varScale="1">
        <p:scale>
          <a:sx n="39" d="100"/>
          <a:sy n="39" d="100"/>
        </p:scale>
        <p:origin x="894" y="48"/>
      </p:cViewPr>
      <p:guideLst>
        <p:guide orient="horz" pos="3240"/>
        <p:guide pos="5760"/>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87" d="100"/>
          <a:sy n="87" d="100"/>
        </p:scale>
        <p:origin x="1848" y="-2322"/>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E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E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139936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E - </a:t>
            </a:r>
            <a:fld id="{7C951E65-0BAA-4B24-AD87-683F8269D8DB}" type="slidenum">
              <a:rPr lang="en-US" smtClean="0"/>
              <a:pPr/>
              <a:t>10</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solidFill>
                  <a:schemeClr val="tx1"/>
                </a:solidFill>
              </a:rPr>
              <a:t>The output of the </a:t>
            </a:r>
            <a:r>
              <a:rPr lang="en-US" dirty="0">
                <a:solidFill>
                  <a:schemeClr val="tx1"/>
                </a:solidFill>
                <a:latin typeface="Courier New" pitchFamily="49" charset="0"/>
              </a:rPr>
              <a:t>SELECT</a:t>
            </a:r>
            <a:r>
              <a:rPr lang="en-US" dirty="0">
                <a:solidFill>
                  <a:schemeClr val="tx1"/>
                </a:solidFill>
              </a:rPr>
              <a:t> statement in the example can be interpreted as follows:</a:t>
            </a:r>
          </a:p>
          <a:p>
            <a:pPr lvl="2"/>
            <a:r>
              <a:rPr lang="en-US" dirty="0">
                <a:solidFill>
                  <a:schemeClr val="tx1"/>
                </a:solidFill>
              </a:rPr>
              <a:t>The total salary for every job within a department (for departments with a department ID of lower than 60)</a:t>
            </a:r>
          </a:p>
          <a:p>
            <a:pPr lvl="2"/>
            <a:r>
              <a:rPr lang="en-US" dirty="0">
                <a:solidFill>
                  <a:schemeClr val="tx1"/>
                </a:solidFill>
              </a:rPr>
              <a:t>The total salary for each department with a department ID of lower than 60</a:t>
            </a:r>
          </a:p>
          <a:p>
            <a:pPr lvl="2"/>
            <a:r>
              <a:rPr lang="en-US" dirty="0">
                <a:solidFill>
                  <a:schemeClr val="tx1"/>
                </a:solidFill>
              </a:rPr>
              <a:t>The total salary for each job irrespective of the department</a:t>
            </a:r>
          </a:p>
          <a:p>
            <a:pPr lvl="2"/>
            <a:r>
              <a:rPr lang="en-US" dirty="0">
                <a:solidFill>
                  <a:schemeClr val="tx1"/>
                </a:solidFill>
              </a:rPr>
              <a:t>The total salary for those departments with a department ID of lower than 60, irrespective of the job title</a:t>
            </a:r>
          </a:p>
          <a:p>
            <a:pPr lvl="1"/>
            <a:r>
              <a:rPr lang="en-US" dirty="0">
                <a:solidFill>
                  <a:schemeClr val="tx1"/>
                </a:solidFill>
              </a:rPr>
              <a:t>In this example, 1 indicates the grand total, 2 indicates the rows totaled by </a:t>
            </a:r>
            <a:r>
              <a:rPr lang="en-US" dirty="0">
                <a:solidFill>
                  <a:schemeClr val="tx1"/>
                </a:solidFill>
                <a:latin typeface="Courier New" pitchFamily="49" charset="0"/>
              </a:rPr>
              <a:t>JOB_ID</a:t>
            </a:r>
            <a:r>
              <a:rPr lang="en-US" dirty="0">
                <a:solidFill>
                  <a:schemeClr val="tx1"/>
                </a:solidFill>
              </a:rPr>
              <a:t> alone, 3 indicates some of the rows totaled by </a:t>
            </a:r>
            <a:r>
              <a:rPr lang="en-US" dirty="0">
                <a:solidFill>
                  <a:schemeClr val="tx1"/>
                </a:solidFill>
                <a:latin typeface="Courier New" pitchFamily="49" charset="0"/>
              </a:rPr>
              <a:t>DEPARTMENT_ID</a:t>
            </a:r>
            <a:r>
              <a:rPr lang="en-US" dirty="0">
                <a:solidFill>
                  <a:schemeClr val="tx1"/>
                </a:solidFill>
              </a:rPr>
              <a:t> and </a:t>
            </a:r>
            <a:r>
              <a:rPr lang="en-US" dirty="0">
                <a:solidFill>
                  <a:schemeClr val="tx1"/>
                </a:solidFill>
                <a:latin typeface="Courier New" pitchFamily="49" charset="0"/>
              </a:rPr>
              <a:t>JOB_ID</a:t>
            </a:r>
            <a:r>
              <a:rPr lang="en-US" dirty="0">
                <a:solidFill>
                  <a:schemeClr val="tx1"/>
                </a:solidFill>
              </a:rPr>
              <a:t>, and 4 indicates some of the rows totaled by </a:t>
            </a:r>
            <a:r>
              <a:rPr lang="en-US" dirty="0">
                <a:solidFill>
                  <a:schemeClr val="tx1"/>
                </a:solidFill>
                <a:latin typeface="Courier New" pitchFamily="49" charset="0"/>
              </a:rPr>
              <a:t>DEPARTMENT_ID</a:t>
            </a:r>
            <a:r>
              <a:rPr lang="en-US" dirty="0">
                <a:solidFill>
                  <a:schemeClr val="tx1"/>
                </a:solidFill>
              </a:rPr>
              <a:t> alone.</a:t>
            </a:r>
            <a:endParaRPr lang="en-US" dirty="0">
              <a:solidFill>
                <a:schemeClr val="tx1"/>
              </a:solidFill>
              <a:latin typeface="Courier New" pitchFamily="49" charset="0"/>
            </a:endParaRPr>
          </a:p>
          <a:p>
            <a:pPr lvl="1">
              <a:spcBef>
                <a:spcPct val="20000"/>
              </a:spcBef>
            </a:pPr>
            <a:r>
              <a:rPr lang="en-US" dirty="0">
                <a:solidFill>
                  <a:schemeClr val="tx1"/>
                </a:solidFill>
              </a:rPr>
              <a:t>The </a:t>
            </a:r>
            <a:r>
              <a:rPr lang="en-US" dirty="0">
                <a:solidFill>
                  <a:schemeClr val="tx1"/>
                </a:solidFill>
                <a:latin typeface="Courier New" pitchFamily="49" charset="0"/>
              </a:rPr>
              <a:t>CUBE</a:t>
            </a:r>
            <a:r>
              <a:rPr lang="en-US" dirty="0">
                <a:solidFill>
                  <a:schemeClr val="tx1"/>
                </a:solidFill>
              </a:rPr>
              <a:t> operator has also performed the </a:t>
            </a:r>
            <a:r>
              <a:rPr lang="en-US" dirty="0">
                <a:solidFill>
                  <a:schemeClr val="tx1"/>
                </a:solidFill>
                <a:latin typeface="Courier New" pitchFamily="49" charset="0"/>
              </a:rPr>
              <a:t>ROLLUP</a:t>
            </a:r>
            <a:r>
              <a:rPr lang="en-US" dirty="0">
                <a:solidFill>
                  <a:schemeClr val="tx1"/>
                </a:solidFill>
              </a:rPr>
              <a:t> operation to display the subtotals for those departments whose department ID is less than 60 and the total salary for those departments whose department ID is less than 60, irrespective of the job titles. Further, the </a:t>
            </a:r>
            <a:r>
              <a:rPr lang="en-US" dirty="0">
                <a:solidFill>
                  <a:schemeClr val="tx1"/>
                </a:solidFill>
                <a:latin typeface="Courier New" pitchFamily="49" charset="0"/>
              </a:rPr>
              <a:t>CUBE</a:t>
            </a:r>
            <a:r>
              <a:rPr lang="en-US" dirty="0">
                <a:solidFill>
                  <a:schemeClr val="tx1"/>
                </a:solidFill>
              </a:rPr>
              <a:t> operator displays the total salary for every job irrespective of the department.</a:t>
            </a:r>
          </a:p>
          <a:p>
            <a:pPr lvl="1"/>
            <a:r>
              <a:rPr lang="en-US" b="1" dirty="0">
                <a:solidFill>
                  <a:schemeClr val="tx1"/>
                </a:solidFill>
              </a:rPr>
              <a:t>Note:</a:t>
            </a:r>
            <a:r>
              <a:rPr lang="en-US" dirty="0">
                <a:solidFill>
                  <a:schemeClr val="tx1"/>
                </a:solidFill>
              </a:rPr>
              <a:t> Similar to the </a:t>
            </a:r>
            <a:r>
              <a:rPr lang="en-US" dirty="0">
                <a:solidFill>
                  <a:schemeClr val="tx1"/>
                </a:solidFill>
                <a:latin typeface="Courier New" pitchFamily="49" charset="0"/>
              </a:rPr>
              <a:t>ROLLUP</a:t>
            </a:r>
            <a:r>
              <a:rPr lang="en-US" dirty="0">
                <a:solidFill>
                  <a:schemeClr val="tx1"/>
                </a:solidFill>
              </a:rPr>
              <a:t> operator, producing subtotals in </a:t>
            </a:r>
            <a:r>
              <a:rPr lang="en-US" i="1" dirty="0">
                <a:solidFill>
                  <a:schemeClr val="tx1"/>
                </a:solidFill>
              </a:rPr>
              <a:t>n</a:t>
            </a:r>
            <a:r>
              <a:rPr lang="en-US" dirty="0">
                <a:solidFill>
                  <a:schemeClr val="tx1"/>
                </a:solidFill>
              </a:rPr>
              <a:t> dimensions (that is, </a:t>
            </a:r>
            <a:r>
              <a:rPr lang="en-US" i="1" dirty="0">
                <a:solidFill>
                  <a:schemeClr val="tx1"/>
                </a:solidFill>
              </a:rPr>
              <a:t>n</a:t>
            </a:r>
            <a:r>
              <a:rPr lang="en-US" dirty="0">
                <a:solidFill>
                  <a:schemeClr val="tx1"/>
                </a:solidFill>
              </a:rPr>
              <a:t> columns in the </a:t>
            </a:r>
            <a:r>
              <a:rPr lang="en-US" dirty="0">
                <a:solidFill>
                  <a:schemeClr val="tx1"/>
                </a:solidFill>
                <a:latin typeface="Courier New" pitchFamily="49" charset="0"/>
              </a:rPr>
              <a:t>GROUP</a:t>
            </a:r>
            <a:r>
              <a:rPr lang="en-US" dirty="0"/>
              <a:t> </a:t>
            </a:r>
            <a:r>
              <a:rPr lang="en-US" dirty="0">
                <a:solidFill>
                  <a:schemeClr val="tx1"/>
                </a:solidFill>
                <a:latin typeface="Courier New" pitchFamily="49" charset="0"/>
              </a:rPr>
              <a:t>BY</a:t>
            </a:r>
            <a:r>
              <a:rPr lang="en-US" dirty="0">
                <a:solidFill>
                  <a:schemeClr val="tx1"/>
                </a:solidFill>
              </a:rPr>
              <a:t> clause) without a </a:t>
            </a:r>
            <a:r>
              <a:rPr lang="en-US" dirty="0">
                <a:solidFill>
                  <a:schemeClr val="tx1"/>
                </a:solidFill>
                <a:latin typeface="Courier New" pitchFamily="49" charset="0"/>
              </a:rPr>
              <a:t>CUBE</a:t>
            </a:r>
            <a:r>
              <a:rPr lang="en-US" dirty="0">
                <a:solidFill>
                  <a:schemeClr val="tx1"/>
                </a:solidFill>
              </a:rPr>
              <a:t> operator requires that 2</a:t>
            </a:r>
            <a:r>
              <a:rPr lang="en-US" i="1" baseline="30000" dirty="0">
                <a:solidFill>
                  <a:schemeClr val="tx1"/>
                </a:solidFill>
              </a:rPr>
              <a:t>n</a:t>
            </a:r>
            <a:r>
              <a:rPr lang="en-US" dirty="0">
                <a:solidFill>
                  <a:schemeClr val="tx1"/>
                </a:solidFill>
              </a:rPr>
              <a:t> </a:t>
            </a:r>
            <a:r>
              <a:rPr lang="en-US" dirty="0">
                <a:solidFill>
                  <a:schemeClr val="tx1"/>
                </a:solidFill>
                <a:latin typeface="Courier New" pitchFamily="49" charset="0"/>
              </a:rPr>
              <a:t>SELECT</a:t>
            </a:r>
            <a:r>
              <a:rPr lang="en-US" dirty="0">
                <a:solidFill>
                  <a:schemeClr val="tx1"/>
                </a:solidFill>
              </a:rPr>
              <a:t> statements be linked with </a:t>
            </a:r>
            <a:r>
              <a:rPr lang="en-US" dirty="0">
                <a:solidFill>
                  <a:schemeClr val="tx1"/>
                </a:solidFill>
                <a:latin typeface="Courier New" pitchFamily="49" charset="0"/>
              </a:rPr>
              <a:t>UNION</a:t>
            </a:r>
            <a:r>
              <a:rPr lang="en-US" dirty="0"/>
              <a:t> </a:t>
            </a:r>
            <a:r>
              <a:rPr lang="en-US" dirty="0">
                <a:solidFill>
                  <a:schemeClr val="tx1"/>
                </a:solidFill>
                <a:latin typeface="Courier New" pitchFamily="49" charset="0"/>
              </a:rPr>
              <a:t>ALL</a:t>
            </a:r>
            <a:r>
              <a:rPr lang="en-US" dirty="0">
                <a:solidFill>
                  <a:schemeClr val="tx1"/>
                </a:solidFill>
              </a:rPr>
              <a:t>. Thus, a report with three dimensions requires 2</a:t>
            </a:r>
            <a:r>
              <a:rPr lang="en-US" baseline="30000" dirty="0">
                <a:solidFill>
                  <a:schemeClr val="tx1"/>
                </a:solidFill>
              </a:rPr>
              <a:t>3</a:t>
            </a:r>
            <a:r>
              <a:rPr lang="en-US" dirty="0">
                <a:solidFill>
                  <a:schemeClr val="tx1"/>
                </a:solidFill>
              </a:rPr>
              <a:t> = 8 </a:t>
            </a:r>
            <a:r>
              <a:rPr lang="en-US" dirty="0">
                <a:solidFill>
                  <a:schemeClr val="tx1"/>
                </a:solidFill>
                <a:latin typeface="Courier New" pitchFamily="49" charset="0"/>
              </a:rPr>
              <a:t>SELECT</a:t>
            </a:r>
            <a:r>
              <a:rPr lang="en-US" dirty="0">
                <a:solidFill>
                  <a:schemeClr val="tx1"/>
                </a:solidFill>
              </a:rPr>
              <a:t> statements to be linked with </a:t>
            </a:r>
            <a:r>
              <a:rPr lang="en-US" dirty="0">
                <a:solidFill>
                  <a:schemeClr val="tx1"/>
                </a:solidFill>
                <a:latin typeface="Courier New" pitchFamily="49" charset="0"/>
              </a:rPr>
              <a:t>UNION</a:t>
            </a:r>
            <a:r>
              <a:rPr lang="en-US" dirty="0"/>
              <a:t> </a:t>
            </a:r>
            <a:r>
              <a:rPr lang="en-US" dirty="0">
                <a:solidFill>
                  <a:schemeClr val="tx1"/>
                </a:solidFill>
                <a:latin typeface="Courier New" pitchFamily="49" charset="0"/>
              </a:rPr>
              <a:t>ALL</a:t>
            </a:r>
            <a:r>
              <a:rPr lang="en-US" dirty="0">
                <a:solidFill>
                  <a:schemeClr val="tx1"/>
                </a:solidFill>
              </a:rPr>
              <a:t>.</a:t>
            </a:r>
            <a:endParaRPr lang="en-US" dirty="0"/>
          </a:p>
          <a:p>
            <a:endParaRPr lang="en-US" dirty="0"/>
          </a:p>
        </p:txBody>
      </p:sp>
    </p:spTree>
    <p:extLst>
      <p:ext uri="{BB962C8B-B14F-4D97-AF65-F5344CB8AC3E}">
        <p14:creationId xmlns:p14="http://schemas.microsoft.com/office/powerpoint/2010/main" val="3212706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E - </a:t>
            </a:r>
            <a:fld id="{7C951E65-0BAA-4B24-AD87-683F8269D8DB}" type="slidenum">
              <a:rPr lang="en-US" smtClean="0"/>
              <a:pPr/>
              <a:t>11</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solidFill>
                  <a:schemeClr val="tx1"/>
                </a:solidFill>
              </a:rPr>
              <a:t>The </a:t>
            </a:r>
            <a:r>
              <a:rPr lang="en-US" dirty="0">
                <a:solidFill>
                  <a:schemeClr val="tx1"/>
                </a:solidFill>
                <a:latin typeface="Courier New" pitchFamily="49" charset="0"/>
              </a:rPr>
              <a:t>GROUPING</a:t>
            </a:r>
            <a:r>
              <a:rPr lang="en-US" dirty="0">
                <a:solidFill>
                  <a:schemeClr val="tx1"/>
                </a:solidFill>
              </a:rPr>
              <a:t> function can be used with either the </a:t>
            </a:r>
            <a:r>
              <a:rPr lang="en-US" dirty="0">
                <a:solidFill>
                  <a:schemeClr val="tx1"/>
                </a:solidFill>
                <a:latin typeface="Courier New" pitchFamily="49" charset="0"/>
              </a:rPr>
              <a:t>CUBE</a:t>
            </a:r>
            <a:r>
              <a:rPr lang="en-US" dirty="0">
                <a:solidFill>
                  <a:schemeClr val="tx1"/>
                </a:solidFill>
              </a:rPr>
              <a:t> or the </a:t>
            </a:r>
            <a:r>
              <a:rPr lang="en-US" dirty="0">
                <a:solidFill>
                  <a:schemeClr val="tx1"/>
                </a:solidFill>
                <a:latin typeface="Courier New" pitchFamily="49" charset="0"/>
              </a:rPr>
              <a:t>ROLLUP</a:t>
            </a:r>
            <a:r>
              <a:rPr lang="en-US" dirty="0">
                <a:solidFill>
                  <a:schemeClr val="tx1"/>
                </a:solidFill>
              </a:rPr>
              <a:t> operator to help you understand how a summary value has been obtained.</a:t>
            </a:r>
          </a:p>
          <a:p>
            <a:pPr lvl="1"/>
            <a:r>
              <a:rPr lang="en-US" dirty="0">
                <a:solidFill>
                  <a:schemeClr val="tx1"/>
                </a:solidFill>
              </a:rPr>
              <a:t>It uses a single column as its argument. The </a:t>
            </a:r>
            <a:r>
              <a:rPr lang="en-US" i="1" dirty="0">
                <a:solidFill>
                  <a:schemeClr val="tx1"/>
                </a:solidFill>
                <a:latin typeface="Courier New" pitchFamily="49" charset="0"/>
              </a:rPr>
              <a:t>expr</a:t>
            </a:r>
            <a:r>
              <a:rPr lang="en-US" i="1" dirty="0">
                <a:solidFill>
                  <a:schemeClr val="tx1"/>
                </a:solidFill>
              </a:rPr>
              <a:t> </a:t>
            </a:r>
            <a:r>
              <a:rPr lang="en-US" dirty="0">
                <a:solidFill>
                  <a:schemeClr val="tx1"/>
                </a:solidFill>
              </a:rPr>
              <a:t>in the </a:t>
            </a:r>
            <a:r>
              <a:rPr lang="en-US" dirty="0">
                <a:solidFill>
                  <a:schemeClr val="tx1"/>
                </a:solidFill>
                <a:latin typeface="Courier New" pitchFamily="49" charset="0"/>
              </a:rPr>
              <a:t>GROUPING</a:t>
            </a:r>
            <a:r>
              <a:rPr lang="en-US" dirty="0">
                <a:solidFill>
                  <a:schemeClr val="tx1"/>
                </a:solidFill>
              </a:rPr>
              <a:t> function must match one of the expressions in the </a:t>
            </a:r>
            <a:r>
              <a:rPr lang="en-US" dirty="0">
                <a:solidFill>
                  <a:schemeClr val="tx1"/>
                </a:solidFill>
                <a:latin typeface="Courier New" pitchFamily="49" charset="0"/>
              </a:rPr>
              <a:t>GROUP</a:t>
            </a:r>
            <a:r>
              <a:rPr lang="en-US" dirty="0"/>
              <a:t> </a:t>
            </a:r>
            <a:r>
              <a:rPr lang="en-US" dirty="0">
                <a:solidFill>
                  <a:schemeClr val="tx1"/>
                </a:solidFill>
                <a:latin typeface="Courier New" pitchFamily="49" charset="0"/>
              </a:rPr>
              <a:t>BY</a:t>
            </a:r>
            <a:r>
              <a:rPr lang="en-US" dirty="0">
                <a:solidFill>
                  <a:schemeClr val="tx1"/>
                </a:solidFill>
              </a:rPr>
              <a:t> clause. The function returns a value of </a:t>
            </a:r>
            <a:r>
              <a:rPr lang="en-US" dirty="0">
                <a:solidFill>
                  <a:schemeClr val="tx1"/>
                </a:solidFill>
                <a:latin typeface="Courier New" pitchFamily="49" charset="0"/>
              </a:rPr>
              <a:t>0</a:t>
            </a:r>
            <a:r>
              <a:rPr lang="en-US" dirty="0">
                <a:solidFill>
                  <a:schemeClr val="tx1"/>
                </a:solidFill>
              </a:rPr>
              <a:t> or </a:t>
            </a:r>
            <a:r>
              <a:rPr lang="en-US" dirty="0">
                <a:solidFill>
                  <a:schemeClr val="tx1"/>
                </a:solidFill>
                <a:latin typeface="Courier New" pitchFamily="49" charset="0"/>
              </a:rPr>
              <a:t>1</a:t>
            </a:r>
            <a:r>
              <a:rPr lang="en-US" dirty="0">
                <a:solidFill>
                  <a:schemeClr val="tx1"/>
                </a:solidFill>
              </a:rPr>
              <a:t>.</a:t>
            </a:r>
          </a:p>
          <a:p>
            <a:pPr lvl="1"/>
            <a:r>
              <a:rPr lang="en-US" dirty="0">
                <a:solidFill>
                  <a:schemeClr val="tx1"/>
                </a:solidFill>
              </a:rPr>
              <a:t>The values returned by the </a:t>
            </a:r>
            <a:r>
              <a:rPr lang="en-US" dirty="0">
                <a:solidFill>
                  <a:schemeClr val="tx1"/>
                </a:solidFill>
                <a:latin typeface="Courier New" pitchFamily="49" charset="0"/>
              </a:rPr>
              <a:t>GROUPING</a:t>
            </a:r>
            <a:r>
              <a:rPr lang="en-US" dirty="0">
                <a:solidFill>
                  <a:schemeClr val="tx1"/>
                </a:solidFill>
              </a:rPr>
              <a:t> function are useful to:</a:t>
            </a:r>
          </a:p>
          <a:p>
            <a:pPr lvl="2"/>
            <a:r>
              <a:rPr lang="en-US" dirty="0">
                <a:solidFill>
                  <a:schemeClr val="tx1"/>
                </a:solidFill>
              </a:rPr>
              <a:t>Determine the level of aggregation of a given subtotal (that is, the group or groups on which the subtotal is based)</a:t>
            </a:r>
          </a:p>
          <a:p>
            <a:pPr lvl="2"/>
            <a:r>
              <a:rPr lang="en-US" dirty="0">
                <a:solidFill>
                  <a:schemeClr val="tx1"/>
                </a:solidFill>
              </a:rPr>
              <a:t>Identify whether a </a:t>
            </a:r>
            <a:r>
              <a:rPr lang="en-US" dirty="0">
                <a:solidFill>
                  <a:schemeClr val="tx1"/>
                </a:solidFill>
                <a:latin typeface="Courier New" pitchFamily="49" charset="0"/>
              </a:rPr>
              <a:t>NULL</a:t>
            </a:r>
            <a:r>
              <a:rPr lang="en-US" dirty="0">
                <a:solidFill>
                  <a:schemeClr val="tx1"/>
                </a:solidFill>
              </a:rPr>
              <a:t> value in the expression column of a row of the result set indicates:</a:t>
            </a:r>
          </a:p>
          <a:p>
            <a:pPr lvl="3"/>
            <a:r>
              <a:rPr lang="en-US" dirty="0">
                <a:solidFill>
                  <a:schemeClr val="tx1"/>
                </a:solidFill>
              </a:rPr>
              <a:t>A </a:t>
            </a:r>
            <a:r>
              <a:rPr lang="en-US" dirty="0">
                <a:solidFill>
                  <a:schemeClr val="tx1"/>
                </a:solidFill>
                <a:latin typeface="Courier New" pitchFamily="49" charset="0"/>
              </a:rPr>
              <a:t>NULL</a:t>
            </a:r>
            <a:r>
              <a:rPr lang="en-US" dirty="0">
                <a:solidFill>
                  <a:schemeClr val="tx1"/>
                </a:solidFill>
              </a:rPr>
              <a:t> value from the base table (stored </a:t>
            </a:r>
            <a:r>
              <a:rPr lang="en-US" dirty="0">
                <a:solidFill>
                  <a:schemeClr val="tx1"/>
                </a:solidFill>
                <a:latin typeface="Courier New" pitchFamily="49" charset="0"/>
              </a:rPr>
              <a:t>NULL</a:t>
            </a:r>
            <a:r>
              <a:rPr lang="en-US" dirty="0">
                <a:solidFill>
                  <a:schemeClr val="tx1"/>
                </a:solidFill>
              </a:rPr>
              <a:t> value)</a:t>
            </a:r>
          </a:p>
          <a:p>
            <a:pPr lvl="3"/>
            <a:r>
              <a:rPr lang="en-US" dirty="0">
                <a:solidFill>
                  <a:schemeClr val="tx1"/>
                </a:solidFill>
              </a:rPr>
              <a:t>A </a:t>
            </a:r>
            <a:r>
              <a:rPr lang="en-US" dirty="0">
                <a:solidFill>
                  <a:schemeClr val="tx1"/>
                </a:solidFill>
                <a:latin typeface="Courier New" pitchFamily="49" charset="0"/>
              </a:rPr>
              <a:t>NULL</a:t>
            </a:r>
            <a:r>
              <a:rPr lang="en-US" dirty="0">
                <a:solidFill>
                  <a:schemeClr val="tx1"/>
                </a:solidFill>
              </a:rPr>
              <a:t> value created by </a:t>
            </a:r>
            <a:r>
              <a:rPr lang="en-US" dirty="0">
                <a:solidFill>
                  <a:schemeClr val="tx1"/>
                </a:solidFill>
                <a:latin typeface="Courier New" pitchFamily="49" charset="0"/>
              </a:rPr>
              <a:t>ROLLUP</a:t>
            </a:r>
            <a:r>
              <a:rPr lang="en-US" dirty="0">
                <a:solidFill>
                  <a:schemeClr val="tx1"/>
                </a:solidFill>
              </a:rPr>
              <a:t> or </a:t>
            </a:r>
            <a:r>
              <a:rPr lang="en-US" dirty="0">
                <a:solidFill>
                  <a:schemeClr val="tx1"/>
                </a:solidFill>
                <a:latin typeface="Courier New" pitchFamily="49" charset="0"/>
              </a:rPr>
              <a:t>CUBE</a:t>
            </a:r>
            <a:r>
              <a:rPr lang="en-US" dirty="0"/>
              <a:t> </a:t>
            </a:r>
            <a:r>
              <a:rPr lang="en-US" dirty="0">
                <a:solidFill>
                  <a:schemeClr val="tx1"/>
                </a:solidFill>
              </a:rPr>
              <a:t>(as a result of a group function on that expression)</a:t>
            </a:r>
          </a:p>
          <a:p>
            <a:pPr lvl="1"/>
            <a:r>
              <a:rPr lang="en-US" dirty="0">
                <a:solidFill>
                  <a:schemeClr val="tx1"/>
                </a:solidFill>
              </a:rPr>
              <a:t>A value of </a:t>
            </a:r>
            <a:r>
              <a:rPr lang="en-US" dirty="0">
                <a:solidFill>
                  <a:schemeClr val="tx1"/>
                </a:solidFill>
                <a:latin typeface="Courier New" pitchFamily="49" charset="0"/>
              </a:rPr>
              <a:t>0</a:t>
            </a:r>
            <a:r>
              <a:rPr lang="en-US" dirty="0">
                <a:solidFill>
                  <a:schemeClr val="tx1"/>
                </a:solidFill>
              </a:rPr>
              <a:t> returned by the </a:t>
            </a:r>
            <a:r>
              <a:rPr lang="en-US" dirty="0">
                <a:solidFill>
                  <a:schemeClr val="tx1"/>
                </a:solidFill>
                <a:latin typeface="Courier New" pitchFamily="49" charset="0"/>
              </a:rPr>
              <a:t>GROUPING</a:t>
            </a:r>
            <a:r>
              <a:rPr lang="en-US" dirty="0">
                <a:solidFill>
                  <a:schemeClr val="tx1"/>
                </a:solidFill>
              </a:rPr>
              <a:t> function based on an expression indicates one of the following:</a:t>
            </a:r>
          </a:p>
          <a:p>
            <a:pPr lvl="2"/>
            <a:r>
              <a:rPr lang="en-US" dirty="0">
                <a:solidFill>
                  <a:schemeClr val="tx1"/>
                </a:solidFill>
              </a:rPr>
              <a:t>The expression has been used to calculate the aggregate value.</a:t>
            </a:r>
          </a:p>
          <a:p>
            <a:pPr lvl="2"/>
            <a:r>
              <a:rPr lang="en-US" dirty="0">
                <a:solidFill>
                  <a:schemeClr val="tx1"/>
                </a:solidFill>
              </a:rPr>
              <a:t>The </a:t>
            </a:r>
            <a:r>
              <a:rPr lang="en-US" dirty="0">
                <a:solidFill>
                  <a:schemeClr val="tx1"/>
                </a:solidFill>
                <a:latin typeface="Courier New" pitchFamily="49" charset="0"/>
              </a:rPr>
              <a:t>NULL</a:t>
            </a:r>
            <a:r>
              <a:rPr lang="en-US" dirty="0">
                <a:solidFill>
                  <a:schemeClr val="tx1"/>
                </a:solidFill>
              </a:rPr>
              <a:t> value in the expression column is a stored </a:t>
            </a:r>
            <a:r>
              <a:rPr lang="en-US" dirty="0">
                <a:solidFill>
                  <a:schemeClr val="tx1"/>
                </a:solidFill>
                <a:latin typeface="Courier New" pitchFamily="49" charset="0"/>
              </a:rPr>
              <a:t>NULL</a:t>
            </a:r>
            <a:r>
              <a:rPr lang="en-US" dirty="0">
                <a:solidFill>
                  <a:schemeClr val="tx1"/>
                </a:solidFill>
              </a:rPr>
              <a:t> value.</a:t>
            </a:r>
          </a:p>
          <a:p>
            <a:pPr lvl="1"/>
            <a:r>
              <a:rPr lang="en-US" dirty="0">
                <a:solidFill>
                  <a:schemeClr val="tx1"/>
                </a:solidFill>
              </a:rPr>
              <a:t>A value of </a:t>
            </a:r>
            <a:r>
              <a:rPr lang="en-US" dirty="0">
                <a:solidFill>
                  <a:schemeClr val="tx1"/>
                </a:solidFill>
                <a:latin typeface="Courier New" pitchFamily="49" charset="0"/>
              </a:rPr>
              <a:t>1</a:t>
            </a:r>
            <a:r>
              <a:rPr lang="en-US" dirty="0">
                <a:solidFill>
                  <a:schemeClr val="tx1"/>
                </a:solidFill>
              </a:rPr>
              <a:t> returned by the </a:t>
            </a:r>
            <a:r>
              <a:rPr lang="en-US" dirty="0">
                <a:solidFill>
                  <a:schemeClr val="tx1"/>
                </a:solidFill>
                <a:latin typeface="Courier New" pitchFamily="49" charset="0"/>
              </a:rPr>
              <a:t>GROUPING</a:t>
            </a:r>
            <a:r>
              <a:rPr lang="en-US" dirty="0">
                <a:solidFill>
                  <a:schemeClr val="tx1"/>
                </a:solidFill>
              </a:rPr>
              <a:t> function based on an expression indicates one of the following: </a:t>
            </a:r>
          </a:p>
          <a:p>
            <a:pPr lvl="2"/>
            <a:r>
              <a:rPr lang="en-US" dirty="0">
                <a:solidFill>
                  <a:schemeClr val="tx1"/>
                </a:solidFill>
              </a:rPr>
              <a:t>The expression has not been used to calculate the aggregate value. </a:t>
            </a:r>
          </a:p>
          <a:p>
            <a:pPr lvl="2"/>
            <a:r>
              <a:rPr lang="en-US" dirty="0">
                <a:solidFill>
                  <a:schemeClr val="tx1"/>
                </a:solidFill>
              </a:rPr>
              <a:t>The </a:t>
            </a:r>
            <a:r>
              <a:rPr lang="en-US" dirty="0">
                <a:solidFill>
                  <a:schemeClr val="tx1"/>
                </a:solidFill>
                <a:latin typeface="Courier New" pitchFamily="49" charset="0"/>
              </a:rPr>
              <a:t>NULL</a:t>
            </a:r>
            <a:r>
              <a:rPr lang="en-US" dirty="0">
                <a:solidFill>
                  <a:schemeClr val="tx1"/>
                </a:solidFill>
              </a:rPr>
              <a:t> value in the expression column is created by </a:t>
            </a:r>
            <a:r>
              <a:rPr lang="en-US" dirty="0">
                <a:solidFill>
                  <a:schemeClr val="tx1"/>
                </a:solidFill>
                <a:latin typeface="Courier New" pitchFamily="49" charset="0"/>
              </a:rPr>
              <a:t>ROLLUP</a:t>
            </a:r>
            <a:r>
              <a:rPr lang="en-US" dirty="0">
                <a:solidFill>
                  <a:schemeClr val="tx1"/>
                </a:solidFill>
              </a:rPr>
              <a:t> or </a:t>
            </a:r>
            <a:r>
              <a:rPr lang="en-US" dirty="0">
                <a:solidFill>
                  <a:schemeClr val="tx1"/>
                </a:solidFill>
                <a:latin typeface="Courier New" pitchFamily="49" charset="0"/>
              </a:rPr>
              <a:t>CUBE</a:t>
            </a:r>
            <a:r>
              <a:rPr lang="en-US" dirty="0">
                <a:solidFill>
                  <a:schemeClr val="tx1"/>
                </a:solidFill>
              </a:rPr>
              <a:t> as a result of grouping.</a:t>
            </a:r>
            <a:endParaRPr lang="en-US" dirty="0"/>
          </a:p>
          <a:p>
            <a:endParaRPr lang="en-US" dirty="0"/>
          </a:p>
        </p:txBody>
      </p:sp>
    </p:spTree>
    <p:extLst>
      <p:ext uri="{BB962C8B-B14F-4D97-AF65-F5344CB8AC3E}">
        <p14:creationId xmlns:p14="http://schemas.microsoft.com/office/powerpoint/2010/main" val="4092247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E - </a:t>
            </a:r>
            <a:fld id="{7C951E65-0BAA-4B24-AD87-683F8269D8DB}" type="slidenum">
              <a:rPr lang="en-US" smtClean="0"/>
              <a:pPr/>
              <a:t>12</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solidFill>
                  <a:schemeClr val="tx1"/>
                </a:solidFill>
              </a:rPr>
              <a:t>In the example in the slide, consider the summary value 4400 in the first row (labeled 1). This summary value is the total salary for the job ID of </a:t>
            </a:r>
            <a:r>
              <a:rPr lang="en-US" dirty="0">
                <a:solidFill>
                  <a:schemeClr val="tx1"/>
                </a:solidFill>
                <a:latin typeface="Courier New" pitchFamily="49" charset="0"/>
              </a:rPr>
              <a:t>AD_ASST</a:t>
            </a:r>
            <a:r>
              <a:rPr lang="en-US" dirty="0">
                <a:solidFill>
                  <a:schemeClr val="tx1"/>
                </a:solidFill>
              </a:rPr>
              <a:t> within department 10. To calculate this summary value, both the </a:t>
            </a:r>
            <a:r>
              <a:rPr lang="en-US" dirty="0">
                <a:solidFill>
                  <a:schemeClr val="tx1"/>
                </a:solidFill>
                <a:latin typeface="Courier New" pitchFamily="49" charset="0"/>
              </a:rPr>
              <a:t>DEPARTMENT_ID</a:t>
            </a:r>
            <a:r>
              <a:rPr lang="en-US" dirty="0">
                <a:solidFill>
                  <a:schemeClr val="tx1"/>
                </a:solidFill>
              </a:rPr>
              <a:t> and </a:t>
            </a:r>
            <a:r>
              <a:rPr lang="en-US" dirty="0">
                <a:solidFill>
                  <a:schemeClr val="tx1"/>
                </a:solidFill>
                <a:latin typeface="Courier New" pitchFamily="49" charset="0"/>
              </a:rPr>
              <a:t>JOB_ID</a:t>
            </a:r>
            <a:r>
              <a:rPr lang="en-US" dirty="0">
                <a:solidFill>
                  <a:schemeClr val="tx1"/>
                </a:solidFill>
              </a:rPr>
              <a:t> columns have been taken into account. Thus, a value of </a:t>
            </a:r>
            <a:r>
              <a:rPr lang="en-US" dirty="0">
                <a:solidFill>
                  <a:schemeClr val="tx1"/>
                </a:solidFill>
                <a:latin typeface="Courier New" pitchFamily="49" charset="0"/>
              </a:rPr>
              <a:t>0</a:t>
            </a:r>
            <a:r>
              <a:rPr lang="en-US" dirty="0">
                <a:solidFill>
                  <a:schemeClr val="tx1"/>
                </a:solidFill>
              </a:rPr>
              <a:t> is returned for both the </a:t>
            </a:r>
            <a:r>
              <a:rPr lang="en-US" dirty="0">
                <a:solidFill>
                  <a:schemeClr val="tx1"/>
                </a:solidFill>
                <a:latin typeface="Courier New" pitchFamily="49" charset="0"/>
              </a:rPr>
              <a:t>GROUPING(</a:t>
            </a:r>
            <a:r>
              <a:rPr lang="en-US" dirty="0" err="1">
                <a:solidFill>
                  <a:schemeClr val="tx1"/>
                </a:solidFill>
                <a:latin typeface="Courier New" pitchFamily="49" charset="0"/>
              </a:rPr>
              <a:t>department_id</a:t>
            </a:r>
            <a:r>
              <a:rPr lang="en-US" dirty="0">
                <a:solidFill>
                  <a:schemeClr val="tx1"/>
                </a:solidFill>
                <a:latin typeface="Courier New" pitchFamily="49" charset="0"/>
              </a:rPr>
              <a:t>)</a:t>
            </a:r>
            <a:r>
              <a:rPr lang="en-US" dirty="0">
                <a:solidFill>
                  <a:schemeClr val="tx1"/>
                </a:solidFill>
              </a:rPr>
              <a:t>and </a:t>
            </a:r>
            <a:r>
              <a:rPr lang="en-US" dirty="0">
                <a:solidFill>
                  <a:schemeClr val="tx1"/>
                </a:solidFill>
                <a:latin typeface="Courier New" pitchFamily="49" charset="0"/>
              </a:rPr>
              <a:t>GROUPING(</a:t>
            </a:r>
            <a:r>
              <a:rPr lang="en-US" dirty="0" err="1">
                <a:solidFill>
                  <a:schemeClr val="tx1"/>
                </a:solidFill>
                <a:latin typeface="Courier New" pitchFamily="49" charset="0"/>
              </a:rPr>
              <a:t>job_id</a:t>
            </a:r>
            <a:r>
              <a:rPr lang="en-US" dirty="0">
                <a:solidFill>
                  <a:schemeClr val="tx1"/>
                </a:solidFill>
                <a:latin typeface="Courier New" pitchFamily="49" charset="0"/>
              </a:rPr>
              <a:t>)</a:t>
            </a:r>
            <a:r>
              <a:rPr lang="en-US" dirty="0">
                <a:solidFill>
                  <a:schemeClr val="tx1"/>
                </a:solidFill>
              </a:rPr>
              <a:t>expressions.</a:t>
            </a:r>
          </a:p>
          <a:p>
            <a:pPr lvl="1"/>
            <a:r>
              <a:rPr lang="en-US" dirty="0">
                <a:solidFill>
                  <a:schemeClr val="tx1"/>
                </a:solidFill>
              </a:rPr>
              <a:t>Consider the summary value 4400 in the second row (labeled 2). This value is the total salary for department 10 and has been calculated by taking into account the </a:t>
            </a:r>
            <a:r>
              <a:rPr lang="en-US" dirty="0">
                <a:solidFill>
                  <a:schemeClr val="tx1"/>
                </a:solidFill>
                <a:latin typeface="Courier New" pitchFamily="49" charset="0"/>
              </a:rPr>
              <a:t>DEPARTMENT_ID</a:t>
            </a:r>
            <a:r>
              <a:rPr lang="en-US" dirty="0">
                <a:solidFill>
                  <a:schemeClr val="tx1"/>
                </a:solidFill>
              </a:rPr>
              <a:t> column; thus, a value of </a:t>
            </a:r>
            <a:r>
              <a:rPr lang="en-US" dirty="0">
                <a:solidFill>
                  <a:schemeClr val="tx1"/>
                </a:solidFill>
                <a:latin typeface="Courier New" pitchFamily="49" charset="0"/>
              </a:rPr>
              <a:t>0</a:t>
            </a:r>
            <a:r>
              <a:rPr lang="en-US" dirty="0">
                <a:solidFill>
                  <a:schemeClr val="tx1"/>
                </a:solidFill>
              </a:rPr>
              <a:t> has been returned by </a:t>
            </a:r>
            <a:r>
              <a:rPr lang="en-US" dirty="0">
                <a:solidFill>
                  <a:schemeClr val="tx1"/>
                </a:solidFill>
                <a:latin typeface="Courier New" pitchFamily="49" charset="0"/>
              </a:rPr>
              <a:t>GROUPING(</a:t>
            </a:r>
            <a:r>
              <a:rPr lang="en-US" dirty="0" err="1">
                <a:solidFill>
                  <a:schemeClr val="tx1"/>
                </a:solidFill>
                <a:latin typeface="Courier New" pitchFamily="49" charset="0"/>
              </a:rPr>
              <a:t>department_id</a:t>
            </a:r>
            <a:r>
              <a:rPr lang="en-US" dirty="0">
                <a:solidFill>
                  <a:schemeClr val="tx1"/>
                </a:solidFill>
                <a:latin typeface="Courier New" pitchFamily="49" charset="0"/>
              </a:rPr>
              <a:t>)</a:t>
            </a:r>
            <a:r>
              <a:rPr lang="en-US" dirty="0">
                <a:solidFill>
                  <a:schemeClr val="tx1"/>
                </a:solidFill>
              </a:rPr>
              <a:t>. Because the </a:t>
            </a:r>
            <a:r>
              <a:rPr lang="en-US" dirty="0">
                <a:solidFill>
                  <a:schemeClr val="tx1"/>
                </a:solidFill>
                <a:latin typeface="Courier New" pitchFamily="49" charset="0"/>
              </a:rPr>
              <a:t>JOB_ID</a:t>
            </a:r>
            <a:r>
              <a:rPr lang="en-US" dirty="0">
                <a:solidFill>
                  <a:schemeClr val="tx1"/>
                </a:solidFill>
              </a:rPr>
              <a:t> column has not been taken into account to calculate this value, a value of </a:t>
            </a:r>
            <a:r>
              <a:rPr lang="en-US" dirty="0">
                <a:solidFill>
                  <a:schemeClr val="tx1"/>
                </a:solidFill>
                <a:latin typeface="Courier New" pitchFamily="49" charset="0"/>
              </a:rPr>
              <a:t>1</a:t>
            </a:r>
            <a:r>
              <a:rPr lang="en-US" dirty="0">
                <a:solidFill>
                  <a:schemeClr val="tx1"/>
                </a:solidFill>
              </a:rPr>
              <a:t> has been returned for </a:t>
            </a:r>
            <a:r>
              <a:rPr lang="en-US" dirty="0">
                <a:solidFill>
                  <a:schemeClr val="tx1"/>
                </a:solidFill>
                <a:latin typeface="Courier New" pitchFamily="49" charset="0"/>
              </a:rPr>
              <a:t>GROUPING(</a:t>
            </a:r>
            <a:r>
              <a:rPr lang="en-US" dirty="0" err="1">
                <a:solidFill>
                  <a:schemeClr val="tx1"/>
                </a:solidFill>
                <a:latin typeface="Courier New" pitchFamily="49" charset="0"/>
              </a:rPr>
              <a:t>job_id</a:t>
            </a:r>
            <a:r>
              <a:rPr lang="en-US" dirty="0">
                <a:solidFill>
                  <a:schemeClr val="tx1"/>
                </a:solidFill>
                <a:latin typeface="Courier New" pitchFamily="49" charset="0"/>
              </a:rPr>
              <a:t>)</a:t>
            </a:r>
            <a:r>
              <a:rPr lang="en-US" dirty="0">
                <a:solidFill>
                  <a:schemeClr val="tx1"/>
                </a:solidFill>
              </a:rPr>
              <a:t>. You can observe similar output in the fifth row.</a:t>
            </a:r>
          </a:p>
          <a:p>
            <a:pPr lvl="1"/>
            <a:r>
              <a:rPr lang="en-US" dirty="0">
                <a:solidFill>
                  <a:schemeClr val="tx1"/>
                </a:solidFill>
              </a:rPr>
              <a:t>In the last row, consider the summary value 54800 (labeled 3). This is the total salary for those departments whose department ID is less than 50 and all job titles. To calculate this summary value, neither the </a:t>
            </a:r>
            <a:r>
              <a:rPr lang="en-US" dirty="0">
                <a:solidFill>
                  <a:schemeClr val="tx1"/>
                </a:solidFill>
                <a:latin typeface="Courier New" pitchFamily="49" charset="0"/>
              </a:rPr>
              <a:t>DEPARTMENT_ID</a:t>
            </a:r>
            <a:r>
              <a:rPr lang="en-US" dirty="0">
                <a:solidFill>
                  <a:schemeClr val="tx1"/>
                </a:solidFill>
              </a:rPr>
              <a:t> nor the </a:t>
            </a:r>
            <a:r>
              <a:rPr lang="en-US" dirty="0">
                <a:solidFill>
                  <a:schemeClr val="tx1"/>
                </a:solidFill>
                <a:latin typeface="Courier New" pitchFamily="49" charset="0"/>
              </a:rPr>
              <a:t>JOB_ID</a:t>
            </a:r>
            <a:r>
              <a:rPr lang="en-US" dirty="0">
                <a:solidFill>
                  <a:schemeClr val="tx1"/>
                </a:solidFill>
              </a:rPr>
              <a:t> columns have been taken into account. Thus, a value of </a:t>
            </a:r>
            <a:r>
              <a:rPr lang="en-US" dirty="0">
                <a:solidFill>
                  <a:schemeClr val="tx1"/>
                </a:solidFill>
                <a:latin typeface="Courier New" pitchFamily="49" charset="0"/>
              </a:rPr>
              <a:t>1</a:t>
            </a:r>
            <a:r>
              <a:rPr lang="en-US" dirty="0">
                <a:solidFill>
                  <a:schemeClr val="tx1"/>
                </a:solidFill>
              </a:rPr>
              <a:t> is returned for both </a:t>
            </a:r>
            <a:r>
              <a:rPr lang="en-US" dirty="0">
                <a:solidFill>
                  <a:schemeClr val="tx1"/>
                </a:solidFill>
                <a:latin typeface="Courier New" pitchFamily="49" charset="0"/>
              </a:rPr>
              <a:t>GROUPING(</a:t>
            </a:r>
            <a:r>
              <a:rPr lang="en-US" dirty="0" err="1">
                <a:solidFill>
                  <a:schemeClr val="tx1"/>
                </a:solidFill>
                <a:latin typeface="Courier New" pitchFamily="49" charset="0"/>
              </a:rPr>
              <a:t>department_id</a:t>
            </a:r>
            <a:r>
              <a:rPr lang="en-US" dirty="0">
                <a:solidFill>
                  <a:schemeClr val="tx1"/>
                </a:solidFill>
                <a:latin typeface="Courier New" pitchFamily="49" charset="0"/>
              </a:rPr>
              <a:t>) </a:t>
            </a:r>
            <a:r>
              <a:rPr lang="en-US" dirty="0">
                <a:solidFill>
                  <a:schemeClr val="tx1"/>
                </a:solidFill>
              </a:rPr>
              <a:t>and </a:t>
            </a:r>
            <a:r>
              <a:rPr lang="en-US" dirty="0">
                <a:solidFill>
                  <a:schemeClr val="tx1"/>
                </a:solidFill>
                <a:latin typeface="Courier New" pitchFamily="49" charset="0"/>
              </a:rPr>
              <a:t>GROUPING(</a:t>
            </a:r>
            <a:r>
              <a:rPr lang="en-US" dirty="0" err="1">
                <a:solidFill>
                  <a:schemeClr val="tx1"/>
                </a:solidFill>
                <a:latin typeface="Courier New" pitchFamily="49" charset="0"/>
              </a:rPr>
              <a:t>job_id</a:t>
            </a:r>
            <a:r>
              <a:rPr lang="en-US" dirty="0">
                <a:solidFill>
                  <a:schemeClr val="tx1"/>
                </a:solidFill>
                <a:latin typeface="Courier New" pitchFamily="49" charset="0"/>
              </a:rPr>
              <a:t>) </a:t>
            </a:r>
            <a:r>
              <a:rPr lang="en-US" dirty="0">
                <a:solidFill>
                  <a:schemeClr val="tx1"/>
                </a:solidFill>
              </a:rPr>
              <a:t>expressions.</a:t>
            </a:r>
            <a:endParaRPr lang="en-US" dirty="0"/>
          </a:p>
          <a:p>
            <a:endParaRPr lang="en-US" dirty="0"/>
          </a:p>
        </p:txBody>
      </p:sp>
    </p:spTree>
    <p:extLst>
      <p:ext uri="{BB962C8B-B14F-4D97-AF65-F5344CB8AC3E}">
        <p14:creationId xmlns:p14="http://schemas.microsoft.com/office/powerpoint/2010/main" val="2181649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E - </a:t>
            </a:r>
            <a:fld id="{7C951E65-0BAA-4B24-AD87-683F8269D8DB}" type="slidenum">
              <a:rPr lang="en-US" smtClean="0"/>
              <a:pPr/>
              <a:t>13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a:xfrm>
            <a:off x="457200" y="4617720"/>
            <a:ext cx="6858000" cy="6244128"/>
          </a:xfrm>
        </p:spPr>
        <p:txBody>
          <a:bodyPr/>
          <a:lstStyle/>
          <a:p>
            <a:pPr lvl="1"/>
            <a:r>
              <a:rPr lang="en-US" dirty="0">
                <a:solidFill>
                  <a:schemeClr val="tx1"/>
                </a:solidFill>
                <a:latin typeface="Courier New" pitchFamily="49" charset="0"/>
              </a:rPr>
              <a:t>GROUPING</a:t>
            </a:r>
            <a:r>
              <a:rPr lang="en-US" dirty="0">
                <a:solidFill>
                  <a:schemeClr val="tx1"/>
                </a:solidFill>
              </a:rPr>
              <a:t> </a:t>
            </a:r>
            <a:r>
              <a:rPr lang="en-US" dirty="0">
                <a:solidFill>
                  <a:schemeClr val="tx1"/>
                </a:solidFill>
                <a:latin typeface="Courier New" pitchFamily="49" charset="0"/>
              </a:rPr>
              <a:t>SETS</a:t>
            </a:r>
            <a:r>
              <a:rPr lang="en-US" dirty="0">
                <a:solidFill>
                  <a:schemeClr val="tx1"/>
                </a:solidFill>
              </a:rPr>
              <a:t> is a further extension of the </a:t>
            </a:r>
            <a:r>
              <a:rPr lang="en-US" dirty="0">
                <a:solidFill>
                  <a:schemeClr val="tx1"/>
                </a:solidFill>
                <a:latin typeface="Courier New" pitchFamily="49" charset="0"/>
              </a:rPr>
              <a:t>GROUP</a:t>
            </a:r>
            <a:r>
              <a:rPr lang="en-US" dirty="0">
                <a:solidFill>
                  <a:schemeClr val="tx1"/>
                </a:solidFill>
              </a:rPr>
              <a:t> </a:t>
            </a:r>
            <a:r>
              <a:rPr lang="en-US" dirty="0">
                <a:solidFill>
                  <a:schemeClr val="tx1"/>
                </a:solidFill>
                <a:latin typeface="Courier New" pitchFamily="49" charset="0"/>
              </a:rPr>
              <a:t>BY</a:t>
            </a:r>
            <a:r>
              <a:rPr lang="en-US" dirty="0">
                <a:solidFill>
                  <a:schemeClr val="tx1"/>
                </a:solidFill>
              </a:rPr>
              <a:t> clause that you can use to specify multiple groupings of data. Doing so facilitates efficient aggregation, which in turn facilitates analysis of data across multiple dimensions. </a:t>
            </a:r>
          </a:p>
          <a:p>
            <a:pPr lvl="1"/>
            <a:r>
              <a:rPr lang="en-US" dirty="0">
                <a:solidFill>
                  <a:schemeClr val="tx1"/>
                </a:solidFill>
              </a:rPr>
              <a:t>A single </a:t>
            </a:r>
            <a:r>
              <a:rPr lang="en-US" dirty="0">
                <a:solidFill>
                  <a:schemeClr val="tx1"/>
                </a:solidFill>
                <a:latin typeface="Courier New" pitchFamily="49" charset="0"/>
              </a:rPr>
              <a:t>SELECT</a:t>
            </a:r>
            <a:r>
              <a:rPr lang="en-US" dirty="0">
                <a:solidFill>
                  <a:schemeClr val="tx1"/>
                </a:solidFill>
              </a:rPr>
              <a:t> statement can now be written by using </a:t>
            </a:r>
            <a:r>
              <a:rPr lang="en-US" dirty="0">
                <a:solidFill>
                  <a:schemeClr val="tx1"/>
                </a:solidFill>
                <a:latin typeface="Courier New" pitchFamily="49" charset="0"/>
              </a:rPr>
              <a:t>GROUPING</a:t>
            </a:r>
            <a:r>
              <a:rPr lang="en-US" dirty="0">
                <a:solidFill>
                  <a:schemeClr val="tx1"/>
                </a:solidFill>
              </a:rPr>
              <a:t> </a:t>
            </a:r>
            <a:r>
              <a:rPr lang="en-US" dirty="0">
                <a:solidFill>
                  <a:schemeClr val="tx1"/>
                </a:solidFill>
                <a:latin typeface="Courier New" pitchFamily="49" charset="0"/>
              </a:rPr>
              <a:t>SETS</a:t>
            </a:r>
            <a:r>
              <a:rPr lang="en-US" dirty="0">
                <a:solidFill>
                  <a:schemeClr val="tx1"/>
                </a:solidFill>
              </a:rPr>
              <a:t> to specify various groupings (which can also include </a:t>
            </a:r>
            <a:r>
              <a:rPr lang="en-US" dirty="0">
                <a:solidFill>
                  <a:schemeClr val="tx1"/>
                </a:solidFill>
                <a:latin typeface="Courier New" pitchFamily="49" charset="0"/>
              </a:rPr>
              <a:t>ROLLUP</a:t>
            </a:r>
            <a:r>
              <a:rPr lang="en-US" dirty="0">
                <a:solidFill>
                  <a:schemeClr val="tx1"/>
                </a:solidFill>
              </a:rPr>
              <a:t> or </a:t>
            </a:r>
            <a:r>
              <a:rPr lang="en-US" dirty="0">
                <a:solidFill>
                  <a:schemeClr val="tx1"/>
                </a:solidFill>
                <a:latin typeface="Courier New" pitchFamily="49" charset="0"/>
              </a:rPr>
              <a:t>CUBE</a:t>
            </a:r>
            <a:r>
              <a:rPr lang="en-US" dirty="0">
                <a:solidFill>
                  <a:schemeClr val="tx1"/>
                </a:solidFill>
              </a:rPr>
              <a:t> operators), rather than multiple </a:t>
            </a:r>
            <a:r>
              <a:rPr lang="en-US" dirty="0">
                <a:solidFill>
                  <a:schemeClr val="tx1"/>
                </a:solidFill>
                <a:latin typeface="Courier New" pitchFamily="49" charset="0"/>
              </a:rPr>
              <a:t>SELECT</a:t>
            </a:r>
            <a:r>
              <a:rPr lang="en-US" dirty="0">
                <a:solidFill>
                  <a:schemeClr val="tx1"/>
                </a:solidFill>
              </a:rPr>
              <a:t> statements combined by </a:t>
            </a:r>
            <a:r>
              <a:rPr lang="en-US" dirty="0">
                <a:solidFill>
                  <a:schemeClr val="tx1"/>
                </a:solidFill>
                <a:latin typeface="Courier New" pitchFamily="49" charset="0"/>
              </a:rPr>
              <a:t>UNION</a:t>
            </a:r>
            <a:r>
              <a:rPr lang="en-US" dirty="0"/>
              <a:t> </a:t>
            </a:r>
            <a:r>
              <a:rPr lang="en-US" dirty="0">
                <a:solidFill>
                  <a:schemeClr val="tx1"/>
                </a:solidFill>
                <a:latin typeface="Courier New" pitchFamily="49" charset="0"/>
              </a:rPr>
              <a:t>ALL</a:t>
            </a:r>
            <a:r>
              <a:rPr lang="en-US" dirty="0">
                <a:solidFill>
                  <a:schemeClr val="tx1"/>
                </a:solidFill>
              </a:rPr>
              <a:t> operators. </a:t>
            </a:r>
          </a:p>
          <a:p>
            <a:pPr lvl="1"/>
            <a:r>
              <a:rPr lang="en-US" dirty="0">
                <a:solidFill>
                  <a:schemeClr val="tx1"/>
                </a:solidFill>
              </a:rPr>
              <a:t>For example:</a:t>
            </a:r>
          </a:p>
          <a:p>
            <a:pPr lvl="4">
              <a:spcBef>
                <a:spcPct val="15000"/>
              </a:spcBef>
            </a:pPr>
            <a:endParaRPr lang="en-US" dirty="0">
              <a:solidFill>
                <a:schemeClr val="tx1"/>
              </a:solidFill>
            </a:endParaRPr>
          </a:p>
          <a:p>
            <a:pPr lvl="4">
              <a:spcBef>
                <a:spcPct val="15000"/>
              </a:spcBef>
            </a:pPr>
            <a:r>
              <a:rPr lang="en-US" dirty="0">
                <a:solidFill>
                  <a:schemeClr val="tx1"/>
                </a:solidFill>
              </a:rPr>
              <a:t>SELECT </a:t>
            </a:r>
            <a:r>
              <a:rPr lang="en-US" dirty="0" err="1">
                <a:solidFill>
                  <a:schemeClr val="tx1"/>
                </a:solidFill>
              </a:rPr>
              <a:t>department_id</a:t>
            </a:r>
            <a:r>
              <a:rPr lang="en-US" dirty="0">
                <a:solidFill>
                  <a:schemeClr val="tx1"/>
                </a:solidFill>
              </a:rPr>
              <a:t>, </a:t>
            </a:r>
            <a:r>
              <a:rPr lang="en-US" dirty="0" err="1">
                <a:solidFill>
                  <a:schemeClr val="tx1"/>
                </a:solidFill>
              </a:rPr>
              <a:t>job_id</a:t>
            </a:r>
            <a:r>
              <a:rPr lang="en-US" dirty="0">
                <a:solidFill>
                  <a:schemeClr val="tx1"/>
                </a:solidFill>
              </a:rPr>
              <a:t>, </a:t>
            </a:r>
            <a:r>
              <a:rPr lang="en-US" dirty="0" err="1">
                <a:solidFill>
                  <a:schemeClr val="tx1"/>
                </a:solidFill>
              </a:rPr>
              <a:t>manager_id</a:t>
            </a:r>
            <a:r>
              <a:rPr lang="en-US" dirty="0">
                <a:solidFill>
                  <a:schemeClr val="tx1"/>
                </a:solidFill>
              </a:rPr>
              <a:t>, AVG(salary)</a:t>
            </a:r>
            <a:br>
              <a:rPr lang="en-US" dirty="0">
                <a:solidFill>
                  <a:schemeClr val="tx1"/>
                </a:solidFill>
              </a:rPr>
            </a:br>
            <a:r>
              <a:rPr lang="en-US" dirty="0">
                <a:solidFill>
                  <a:schemeClr val="tx1"/>
                </a:solidFill>
              </a:rPr>
              <a:t> FROM employees</a:t>
            </a:r>
            <a:br>
              <a:rPr lang="en-US" dirty="0">
                <a:solidFill>
                  <a:schemeClr val="tx1"/>
                </a:solidFill>
              </a:rPr>
            </a:br>
            <a:r>
              <a:rPr lang="en-US" dirty="0">
                <a:solidFill>
                  <a:schemeClr val="tx1"/>
                </a:solidFill>
              </a:rPr>
              <a:t> GROUP BY </a:t>
            </a:r>
            <a:br>
              <a:rPr lang="en-US" dirty="0">
                <a:solidFill>
                  <a:schemeClr val="tx1"/>
                </a:solidFill>
              </a:rPr>
            </a:br>
            <a:r>
              <a:rPr lang="en-US" dirty="0">
                <a:solidFill>
                  <a:schemeClr val="tx1"/>
                </a:solidFill>
              </a:rPr>
              <a:t> GROUPING SETS</a:t>
            </a:r>
            <a:br>
              <a:rPr lang="en-US" dirty="0">
                <a:solidFill>
                  <a:schemeClr val="tx1"/>
                </a:solidFill>
              </a:rPr>
            </a:br>
            <a:r>
              <a:rPr lang="en-US" dirty="0">
                <a:solidFill>
                  <a:schemeClr val="tx1"/>
                </a:solidFill>
              </a:rPr>
              <a:t> ((</a:t>
            </a:r>
            <a:r>
              <a:rPr lang="en-US" dirty="0" err="1">
                <a:solidFill>
                  <a:schemeClr val="tx1"/>
                </a:solidFill>
              </a:rPr>
              <a:t>department_id</a:t>
            </a:r>
            <a:r>
              <a:rPr lang="en-US" dirty="0">
                <a:solidFill>
                  <a:schemeClr val="tx1"/>
                </a:solidFill>
              </a:rPr>
              <a:t>, </a:t>
            </a:r>
            <a:r>
              <a:rPr lang="en-US" dirty="0" err="1">
                <a:solidFill>
                  <a:schemeClr val="tx1"/>
                </a:solidFill>
              </a:rPr>
              <a:t>job_id</a:t>
            </a:r>
            <a:r>
              <a:rPr lang="en-US" dirty="0">
                <a:solidFill>
                  <a:schemeClr val="tx1"/>
                </a:solidFill>
              </a:rPr>
              <a:t>, </a:t>
            </a:r>
            <a:r>
              <a:rPr lang="en-US" dirty="0" err="1">
                <a:solidFill>
                  <a:schemeClr val="tx1"/>
                </a:solidFill>
              </a:rPr>
              <a:t>manager_id</a:t>
            </a:r>
            <a:r>
              <a:rPr lang="en-US" dirty="0">
                <a:solidFill>
                  <a:schemeClr val="tx1"/>
                </a:solidFill>
              </a:rPr>
              <a:t>),</a:t>
            </a:r>
            <a:br>
              <a:rPr lang="en-US" dirty="0">
                <a:solidFill>
                  <a:schemeClr val="tx1"/>
                </a:solidFill>
              </a:rPr>
            </a:br>
            <a:r>
              <a:rPr lang="en-US" dirty="0">
                <a:solidFill>
                  <a:schemeClr val="tx1"/>
                </a:solidFill>
              </a:rPr>
              <a:t> (</a:t>
            </a:r>
            <a:r>
              <a:rPr lang="en-US" dirty="0" err="1">
                <a:solidFill>
                  <a:schemeClr val="tx1"/>
                </a:solidFill>
              </a:rPr>
              <a:t>department_id</a:t>
            </a:r>
            <a:r>
              <a:rPr lang="en-US" dirty="0">
                <a:solidFill>
                  <a:schemeClr val="tx1"/>
                </a:solidFill>
              </a:rPr>
              <a:t>, </a:t>
            </a:r>
            <a:r>
              <a:rPr lang="en-US" dirty="0" err="1">
                <a:solidFill>
                  <a:schemeClr val="tx1"/>
                </a:solidFill>
              </a:rPr>
              <a:t>manager_id</a:t>
            </a:r>
            <a:r>
              <a:rPr lang="en-US" dirty="0">
                <a:solidFill>
                  <a:schemeClr val="tx1"/>
                </a:solidFill>
              </a:rPr>
              <a:t>),(</a:t>
            </a:r>
            <a:r>
              <a:rPr lang="en-US" dirty="0" err="1">
                <a:solidFill>
                  <a:schemeClr val="tx1"/>
                </a:solidFill>
              </a:rPr>
              <a:t>job_id</a:t>
            </a:r>
            <a:r>
              <a:rPr lang="en-US" dirty="0">
                <a:solidFill>
                  <a:schemeClr val="tx1"/>
                </a:solidFill>
              </a:rPr>
              <a:t>, </a:t>
            </a:r>
            <a:r>
              <a:rPr lang="en-US" dirty="0" err="1">
                <a:solidFill>
                  <a:schemeClr val="tx1"/>
                </a:solidFill>
              </a:rPr>
              <a:t>manager_id</a:t>
            </a:r>
            <a:r>
              <a:rPr lang="en-US" dirty="0">
                <a:solidFill>
                  <a:schemeClr val="tx1"/>
                </a:solidFill>
              </a:rPr>
              <a:t>));</a:t>
            </a:r>
            <a:r>
              <a:rPr lang="en-US" b="1" dirty="0">
                <a:solidFill>
                  <a:schemeClr val="tx1"/>
                </a:solidFill>
              </a:rPr>
              <a:t> </a:t>
            </a:r>
          </a:p>
          <a:p>
            <a:pPr lvl="4">
              <a:spcBef>
                <a:spcPct val="15000"/>
              </a:spcBef>
            </a:pPr>
            <a:endParaRPr lang="en-US" b="1" dirty="0">
              <a:solidFill>
                <a:schemeClr val="tx1"/>
              </a:solidFill>
            </a:endParaRPr>
          </a:p>
          <a:p>
            <a:pPr lvl="1"/>
            <a:r>
              <a:rPr lang="en-US" dirty="0">
                <a:solidFill>
                  <a:schemeClr val="tx1"/>
                </a:solidFill>
              </a:rPr>
              <a:t>This statement calculates aggregates over three groupings: </a:t>
            </a:r>
          </a:p>
          <a:p>
            <a:pPr lvl="1">
              <a:spcBef>
                <a:spcPct val="15000"/>
              </a:spcBef>
            </a:pPr>
            <a:r>
              <a:rPr lang="en-US" dirty="0">
                <a:solidFill>
                  <a:schemeClr val="tx1"/>
                </a:solidFill>
                <a:latin typeface="Courier New" pitchFamily="49" charset="0"/>
              </a:rPr>
              <a:t>(</a:t>
            </a:r>
            <a:r>
              <a:rPr lang="en-US" dirty="0" err="1">
                <a:solidFill>
                  <a:schemeClr val="tx1"/>
                </a:solidFill>
                <a:latin typeface="Courier New" pitchFamily="49" charset="0"/>
              </a:rPr>
              <a:t>department_id</a:t>
            </a:r>
            <a:r>
              <a:rPr lang="en-US" dirty="0">
                <a:solidFill>
                  <a:schemeClr val="tx1"/>
                </a:solidFill>
                <a:latin typeface="Courier New" pitchFamily="49" charset="0"/>
              </a:rPr>
              <a:t>, </a:t>
            </a:r>
            <a:r>
              <a:rPr lang="en-US" dirty="0" err="1">
                <a:solidFill>
                  <a:schemeClr val="tx1"/>
                </a:solidFill>
                <a:latin typeface="Courier New" pitchFamily="49" charset="0"/>
              </a:rPr>
              <a:t>job_id</a:t>
            </a:r>
            <a:r>
              <a:rPr lang="en-US" dirty="0">
                <a:solidFill>
                  <a:schemeClr val="tx1"/>
                </a:solidFill>
                <a:latin typeface="Courier New" pitchFamily="49" charset="0"/>
              </a:rPr>
              <a:t>, </a:t>
            </a:r>
            <a:r>
              <a:rPr lang="en-US" dirty="0" err="1">
                <a:solidFill>
                  <a:schemeClr val="tx1"/>
                </a:solidFill>
                <a:latin typeface="Courier New" pitchFamily="49" charset="0"/>
              </a:rPr>
              <a:t>manager_id</a:t>
            </a:r>
            <a:r>
              <a:rPr lang="en-US" dirty="0">
                <a:solidFill>
                  <a:schemeClr val="tx1"/>
                </a:solidFill>
                <a:latin typeface="Courier New" pitchFamily="49" charset="0"/>
              </a:rPr>
              <a:t>), (</a:t>
            </a:r>
            <a:r>
              <a:rPr lang="en-US" dirty="0" err="1">
                <a:solidFill>
                  <a:schemeClr val="tx1"/>
                </a:solidFill>
                <a:latin typeface="Courier New" pitchFamily="49" charset="0"/>
              </a:rPr>
              <a:t>department_id</a:t>
            </a:r>
            <a:r>
              <a:rPr lang="en-US" dirty="0">
                <a:solidFill>
                  <a:schemeClr val="tx1"/>
                </a:solidFill>
                <a:latin typeface="Courier New" pitchFamily="49" charset="0"/>
              </a:rPr>
              <a:t>, 	</a:t>
            </a:r>
            <a:r>
              <a:rPr lang="en-US" dirty="0" err="1">
                <a:solidFill>
                  <a:schemeClr val="tx1"/>
                </a:solidFill>
                <a:latin typeface="Courier New" pitchFamily="49" charset="0"/>
              </a:rPr>
              <a:t>manager_id</a:t>
            </a:r>
            <a:r>
              <a:rPr lang="en-US" dirty="0">
                <a:solidFill>
                  <a:schemeClr val="tx1"/>
                </a:solidFill>
                <a:latin typeface="Courier New" pitchFamily="49" charset="0"/>
              </a:rPr>
              <a:t>), and (</a:t>
            </a:r>
            <a:r>
              <a:rPr lang="en-US" dirty="0" err="1">
                <a:solidFill>
                  <a:schemeClr val="tx1"/>
                </a:solidFill>
                <a:latin typeface="Courier New" pitchFamily="49" charset="0"/>
              </a:rPr>
              <a:t>job_id</a:t>
            </a:r>
            <a:r>
              <a:rPr lang="en-US" dirty="0">
                <a:solidFill>
                  <a:schemeClr val="tx1"/>
                </a:solidFill>
                <a:latin typeface="Courier New" pitchFamily="49" charset="0"/>
              </a:rPr>
              <a:t>, </a:t>
            </a:r>
            <a:r>
              <a:rPr lang="en-US" dirty="0" err="1">
                <a:solidFill>
                  <a:schemeClr val="tx1"/>
                </a:solidFill>
                <a:latin typeface="Courier New" pitchFamily="49" charset="0"/>
              </a:rPr>
              <a:t>manager_id</a:t>
            </a:r>
            <a:r>
              <a:rPr lang="en-US" dirty="0">
                <a:solidFill>
                  <a:schemeClr val="tx1"/>
                </a:solidFill>
                <a:latin typeface="Courier New" pitchFamily="49" charset="0"/>
              </a:rPr>
              <a:t>) </a:t>
            </a:r>
          </a:p>
          <a:p>
            <a:pPr lvl="1">
              <a:lnSpc>
                <a:spcPct val="98000"/>
              </a:lnSpc>
              <a:spcBef>
                <a:spcPct val="20000"/>
              </a:spcBef>
            </a:pPr>
            <a:endParaRPr lang="en-US" dirty="0">
              <a:solidFill>
                <a:schemeClr val="tx1"/>
              </a:solidFill>
            </a:endParaRPr>
          </a:p>
          <a:p>
            <a:pPr lvl="1">
              <a:lnSpc>
                <a:spcPct val="98000"/>
              </a:lnSpc>
              <a:spcBef>
                <a:spcPct val="20000"/>
              </a:spcBef>
            </a:pPr>
            <a:r>
              <a:rPr lang="en-US" dirty="0">
                <a:solidFill>
                  <a:schemeClr val="tx1"/>
                </a:solidFill>
              </a:rPr>
              <a:t>Without this feature, multiple queries combined together with </a:t>
            </a:r>
            <a:r>
              <a:rPr lang="en-US" dirty="0">
                <a:solidFill>
                  <a:schemeClr val="tx1"/>
                </a:solidFill>
                <a:latin typeface="Courier New" pitchFamily="49" charset="0"/>
              </a:rPr>
              <a:t>UNION</a:t>
            </a:r>
            <a:r>
              <a:rPr lang="en-US" dirty="0"/>
              <a:t> </a:t>
            </a:r>
            <a:r>
              <a:rPr lang="en-US" dirty="0">
                <a:solidFill>
                  <a:schemeClr val="tx1"/>
                </a:solidFill>
                <a:latin typeface="Courier New" pitchFamily="49" charset="0"/>
              </a:rPr>
              <a:t>ALL</a:t>
            </a:r>
            <a:r>
              <a:rPr lang="en-US" dirty="0">
                <a:solidFill>
                  <a:schemeClr val="tx1"/>
                </a:solidFill>
              </a:rPr>
              <a:t> are required to obtain the output of the preceding </a:t>
            </a:r>
            <a:r>
              <a:rPr lang="en-US" dirty="0">
                <a:solidFill>
                  <a:schemeClr val="tx1"/>
                </a:solidFill>
                <a:latin typeface="Courier New" pitchFamily="49" charset="0"/>
              </a:rPr>
              <a:t>SELECT</a:t>
            </a:r>
            <a:r>
              <a:rPr lang="en-US" dirty="0">
                <a:solidFill>
                  <a:schemeClr val="tx1"/>
                </a:solidFill>
              </a:rPr>
              <a:t> statement. A </a:t>
            </a:r>
            <a:r>
              <a:rPr lang="en-US" dirty="0" err="1">
                <a:solidFill>
                  <a:schemeClr val="tx1"/>
                </a:solidFill>
              </a:rPr>
              <a:t>multiquery</a:t>
            </a:r>
            <a:r>
              <a:rPr lang="en-US" dirty="0">
                <a:solidFill>
                  <a:schemeClr val="tx1"/>
                </a:solidFill>
              </a:rPr>
              <a:t> approach is inefficient because it requires multiple scans of the same data</a:t>
            </a:r>
            <a:r>
              <a:rPr lang="en-US" dirty="0" smtClean="0">
                <a:solidFill>
                  <a:schemeClr val="tx1"/>
                </a:solidFill>
              </a:rPr>
              <a:t>.</a:t>
            </a:r>
            <a:endParaRPr lang="en-US" dirty="0"/>
          </a:p>
        </p:txBody>
      </p:sp>
    </p:spTree>
    <p:extLst>
      <p:ext uri="{BB962C8B-B14F-4D97-AF65-F5344CB8AC3E}">
        <p14:creationId xmlns:p14="http://schemas.microsoft.com/office/powerpoint/2010/main" val="753826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3"/>
          <p:cNvGrpSpPr>
            <a:grpSpLocks/>
          </p:cNvGrpSpPr>
          <p:nvPr/>
        </p:nvGrpSpPr>
        <p:grpSpPr bwMode="auto">
          <a:xfrm>
            <a:off x="700088" y="5163294"/>
            <a:ext cx="5562600" cy="1162050"/>
            <a:chOff x="401" y="3151"/>
            <a:chExt cx="3718" cy="977"/>
          </a:xfrm>
        </p:grpSpPr>
        <p:sp>
          <p:nvSpPr>
            <p:cNvPr id="38917" name="Rectangle 4"/>
            <p:cNvSpPr>
              <a:spLocks noChangeArrowheads="1"/>
            </p:cNvSpPr>
            <p:nvPr/>
          </p:nvSpPr>
          <p:spPr bwMode="auto">
            <a:xfrm>
              <a:off x="1329" y="3639"/>
              <a:ext cx="2790" cy="489"/>
            </a:xfrm>
            <a:prstGeom prst="rect">
              <a:avLst/>
            </a:prstGeom>
            <a:noFill/>
            <a:ln w="9525">
              <a:noFill/>
              <a:miter lim="800000"/>
              <a:headEnd/>
              <a:tailEnd/>
            </a:ln>
          </p:spPr>
          <p:txBody>
            <a:bodyPr lIns="90259" tIns="44338" rIns="90259" bIns="44338"/>
            <a:lstStyle/>
            <a:p>
              <a:pPr defTabSz="898525" eaLnBrk="0" hangingPunct="0">
                <a:spcBef>
                  <a:spcPct val="30000"/>
                </a:spcBef>
              </a:pPr>
              <a:r>
                <a:rPr lang="en-US" sz="1100" dirty="0">
                  <a:latin typeface="Courier New" pitchFamily="49" charset="0"/>
                  <a:cs typeface="Oracle Sans" panose="020B0503020204020204" pitchFamily="34" charset="0"/>
                </a:rPr>
                <a:t>GROUPING SETS ((a, b, c), (a, b),(a), ())</a:t>
              </a:r>
            </a:p>
            <a:p>
              <a:pPr defTabSz="898525" eaLnBrk="0" hangingPunct="0">
                <a:spcBef>
                  <a:spcPct val="30000"/>
                </a:spcBef>
              </a:pPr>
              <a:endParaRPr lang="en-US" sz="1100" dirty="0">
                <a:latin typeface="Courier New" pitchFamily="49" charset="0"/>
                <a:cs typeface="Oracle Sans" panose="020B0503020204020204" pitchFamily="34" charset="0"/>
              </a:endParaRPr>
            </a:p>
          </p:txBody>
        </p:sp>
        <p:sp>
          <p:nvSpPr>
            <p:cNvPr id="38918" name="Rectangle 5"/>
            <p:cNvSpPr>
              <a:spLocks noChangeArrowheads="1"/>
            </p:cNvSpPr>
            <p:nvPr/>
          </p:nvSpPr>
          <p:spPr bwMode="auto">
            <a:xfrm>
              <a:off x="401" y="3639"/>
              <a:ext cx="928" cy="489"/>
            </a:xfrm>
            <a:prstGeom prst="rect">
              <a:avLst/>
            </a:prstGeom>
            <a:noFill/>
            <a:ln w="9525">
              <a:noFill/>
              <a:miter lim="800000"/>
              <a:headEnd/>
              <a:tailEnd/>
            </a:ln>
          </p:spPr>
          <p:txBody>
            <a:bodyPr lIns="90259" tIns="44338" rIns="90259" bIns="44338"/>
            <a:lstStyle/>
            <a:p>
              <a:pPr defTabSz="898525" eaLnBrk="0" hangingPunct="0">
                <a:spcBef>
                  <a:spcPct val="30000"/>
                </a:spcBef>
              </a:pPr>
              <a:r>
                <a:rPr lang="en-US" sz="1100" dirty="0">
                  <a:latin typeface="Courier New" pitchFamily="49" charset="0"/>
                  <a:cs typeface="Oracle Sans" panose="020B0503020204020204" pitchFamily="34" charset="0"/>
                </a:rPr>
                <a:t>ROLLUP(a, b,c) </a:t>
              </a:r>
            </a:p>
            <a:p>
              <a:pPr defTabSz="898525" eaLnBrk="0" hangingPunct="0">
                <a:spcBef>
                  <a:spcPct val="30000"/>
                </a:spcBef>
              </a:pPr>
              <a:r>
                <a:rPr lang="en-US" sz="1100" dirty="0">
                  <a:latin typeface="Oracle Sans" panose="020B0503020204020204" pitchFamily="34" charset="0"/>
                  <a:cs typeface="Oracle Sans" panose="020B0503020204020204" pitchFamily="34" charset="0"/>
                </a:rPr>
                <a:t>is equivalent to </a:t>
              </a:r>
            </a:p>
            <a:p>
              <a:pPr defTabSz="898525" eaLnBrk="0" hangingPunct="0">
                <a:spcBef>
                  <a:spcPct val="30000"/>
                </a:spcBef>
              </a:pPr>
              <a:endParaRPr lang="en-US" sz="1100" dirty="0">
                <a:latin typeface="Times New Roman" pitchFamily="18" charset="0"/>
                <a:cs typeface="Oracle Sans" panose="020B0503020204020204" pitchFamily="34" charset="0"/>
              </a:endParaRPr>
            </a:p>
          </p:txBody>
        </p:sp>
        <p:sp>
          <p:nvSpPr>
            <p:cNvPr id="38919" name="Rectangle 6"/>
            <p:cNvSpPr>
              <a:spLocks noChangeArrowheads="1"/>
            </p:cNvSpPr>
            <p:nvPr/>
          </p:nvSpPr>
          <p:spPr bwMode="auto">
            <a:xfrm>
              <a:off x="1329" y="3151"/>
              <a:ext cx="2790" cy="488"/>
            </a:xfrm>
            <a:prstGeom prst="rect">
              <a:avLst/>
            </a:prstGeom>
            <a:noFill/>
            <a:ln w="9525">
              <a:noFill/>
              <a:miter lim="800000"/>
              <a:headEnd/>
              <a:tailEnd/>
            </a:ln>
          </p:spPr>
          <p:txBody>
            <a:bodyPr lIns="90259" tIns="44338" rIns="90259" bIns="44338"/>
            <a:lstStyle/>
            <a:p>
              <a:pPr defTabSz="898525" eaLnBrk="0" hangingPunct="0">
                <a:spcBef>
                  <a:spcPct val="30000"/>
                </a:spcBef>
              </a:pPr>
              <a:r>
                <a:rPr lang="en-US" sz="1100" dirty="0">
                  <a:latin typeface="Courier New" pitchFamily="49" charset="0"/>
                  <a:cs typeface="Oracle Sans" panose="020B0503020204020204" pitchFamily="34" charset="0"/>
                </a:rPr>
                <a:t>GROUPING SETS </a:t>
              </a:r>
              <a:br>
                <a:rPr lang="en-US" sz="1100" dirty="0">
                  <a:latin typeface="Courier New" pitchFamily="49" charset="0"/>
                  <a:cs typeface="Oracle Sans" panose="020B0503020204020204" pitchFamily="34" charset="0"/>
                </a:rPr>
              </a:br>
              <a:r>
                <a:rPr lang="en-US" sz="1100" dirty="0">
                  <a:latin typeface="Courier New" pitchFamily="49" charset="0"/>
                  <a:cs typeface="Oracle Sans" panose="020B0503020204020204" pitchFamily="34" charset="0"/>
                </a:rPr>
                <a:t>((a, b, c), (a, b), (a, c), (b, c), </a:t>
              </a:r>
              <a:br>
                <a:rPr lang="en-US" sz="1100" dirty="0">
                  <a:latin typeface="Courier New" pitchFamily="49" charset="0"/>
                  <a:cs typeface="Oracle Sans" panose="020B0503020204020204" pitchFamily="34" charset="0"/>
                </a:rPr>
              </a:br>
              <a:r>
                <a:rPr lang="en-US" sz="1100" dirty="0">
                  <a:latin typeface="Courier New" pitchFamily="49" charset="0"/>
                  <a:cs typeface="Oracle Sans" panose="020B0503020204020204" pitchFamily="34" charset="0"/>
                </a:rPr>
                <a:t> (a), (b), (c), ())</a:t>
              </a:r>
            </a:p>
            <a:p>
              <a:pPr defTabSz="898525" eaLnBrk="0" hangingPunct="0">
                <a:spcBef>
                  <a:spcPct val="30000"/>
                </a:spcBef>
              </a:pPr>
              <a:endParaRPr lang="en-US" sz="1100" dirty="0">
                <a:latin typeface="Courier New" pitchFamily="49" charset="0"/>
                <a:cs typeface="Oracle Sans" panose="020B0503020204020204" pitchFamily="34" charset="0"/>
              </a:endParaRPr>
            </a:p>
          </p:txBody>
        </p:sp>
        <p:sp>
          <p:nvSpPr>
            <p:cNvPr id="38920" name="Rectangle 7"/>
            <p:cNvSpPr>
              <a:spLocks noChangeArrowheads="1"/>
            </p:cNvSpPr>
            <p:nvPr/>
          </p:nvSpPr>
          <p:spPr bwMode="auto">
            <a:xfrm>
              <a:off x="401" y="3151"/>
              <a:ext cx="928" cy="488"/>
            </a:xfrm>
            <a:prstGeom prst="rect">
              <a:avLst/>
            </a:prstGeom>
            <a:noFill/>
            <a:ln w="9525">
              <a:noFill/>
              <a:miter lim="800000"/>
              <a:headEnd/>
              <a:tailEnd/>
            </a:ln>
          </p:spPr>
          <p:txBody>
            <a:bodyPr lIns="90259" tIns="44338" rIns="90259" bIns="44338"/>
            <a:lstStyle/>
            <a:p>
              <a:pPr defTabSz="898525" eaLnBrk="0" hangingPunct="0"/>
              <a:r>
                <a:rPr lang="en-US" sz="1100" dirty="0">
                  <a:latin typeface="Courier New" pitchFamily="49" charset="0"/>
                  <a:cs typeface="Oracle Sans" panose="020B0503020204020204" pitchFamily="34" charset="0"/>
                </a:rPr>
                <a:t>CUBE(a, b, c)</a:t>
              </a:r>
            </a:p>
            <a:p>
              <a:pPr defTabSz="898525" eaLnBrk="0" hangingPunct="0"/>
              <a:r>
                <a:rPr lang="en-US" sz="1100" dirty="0">
                  <a:latin typeface="Oracle Sans" panose="020B0503020204020204" pitchFamily="34" charset="0"/>
                  <a:cs typeface="Oracle Sans" panose="020B0503020204020204" pitchFamily="34" charset="0"/>
                </a:rPr>
                <a:t>is equivalent to</a:t>
              </a:r>
            </a:p>
          </p:txBody>
        </p:sp>
        <p:sp>
          <p:nvSpPr>
            <p:cNvPr id="38921" name="Line 8"/>
            <p:cNvSpPr>
              <a:spLocks noChangeShapeType="1"/>
            </p:cNvSpPr>
            <p:nvPr/>
          </p:nvSpPr>
          <p:spPr bwMode="auto">
            <a:xfrm>
              <a:off x="401" y="3151"/>
              <a:ext cx="3718" cy="0"/>
            </a:xfrm>
            <a:prstGeom prst="line">
              <a:avLst/>
            </a:prstGeom>
            <a:noFill/>
            <a:ln w="12700">
              <a:solidFill>
                <a:schemeClr val="tx1"/>
              </a:solidFill>
              <a:round/>
              <a:headEnd type="none" w="sm" len="sm"/>
              <a:tailEnd type="none" w="sm" len="sm"/>
            </a:ln>
          </p:spPr>
          <p:txBody>
            <a:bodyPr lIns="90259" tIns="44338" rIns="90259" bIns="44338"/>
            <a:lstStyle/>
            <a:p>
              <a:endParaRPr lang="en-US" dirty="0">
                <a:latin typeface="Oracle Sans" panose="020B0503020204020204" pitchFamily="34" charset="0"/>
                <a:cs typeface="Oracle Sans" panose="020B0503020204020204" pitchFamily="34" charset="0"/>
              </a:endParaRPr>
            </a:p>
          </p:txBody>
        </p:sp>
        <p:sp>
          <p:nvSpPr>
            <p:cNvPr id="38922" name="Line 9"/>
            <p:cNvSpPr>
              <a:spLocks noChangeShapeType="1"/>
            </p:cNvSpPr>
            <p:nvPr/>
          </p:nvSpPr>
          <p:spPr bwMode="auto">
            <a:xfrm>
              <a:off x="401" y="3639"/>
              <a:ext cx="3718" cy="0"/>
            </a:xfrm>
            <a:prstGeom prst="line">
              <a:avLst/>
            </a:prstGeom>
            <a:noFill/>
            <a:ln w="12700">
              <a:solidFill>
                <a:schemeClr val="tx1"/>
              </a:solidFill>
              <a:round/>
              <a:headEnd type="none" w="sm" len="sm"/>
              <a:tailEnd type="none" w="sm" len="sm"/>
            </a:ln>
          </p:spPr>
          <p:txBody>
            <a:bodyPr lIns="90259" tIns="44338" rIns="90259" bIns="44338"/>
            <a:lstStyle/>
            <a:p>
              <a:endParaRPr lang="en-US" dirty="0">
                <a:latin typeface="Oracle Sans" panose="020B0503020204020204" pitchFamily="34" charset="0"/>
                <a:cs typeface="Oracle Sans" panose="020B0503020204020204" pitchFamily="34" charset="0"/>
              </a:endParaRPr>
            </a:p>
          </p:txBody>
        </p:sp>
        <p:sp>
          <p:nvSpPr>
            <p:cNvPr id="38923" name="Line 10"/>
            <p:cNvSpPr>
              <a:spLocks noChangeShapeType="1"/>
            </p:cNvSpPr>
            <p:nvPr/>
          </p:nvSpPr>
          <p:spPr bwMode="auto">
            <a:xfrm>
              <a:off x="401" y="4128"/>
              <a:ext cx="3718" cy="0"/>
            </a:xfrm>
            <a:prstGeom prst="line">
              <a:avLst/>
            </a:prstGeom>
            <a:noFill/>
            <a:ln w="12700">
              <a:solidFill>
                <a:schemeClr val="tx1"/>
              </a:solidFill>
              <a:round/>
              <a:headEnd type="none" w="sm" len="sm"/>
              <a:tailEnd type="none" w="sm" len="sm"/>
            </a:ln>
          </p:spPr>
          <p:txBody>
            <a:bodyPr lIns="90259" tIns="44338" rIns="90259" bIns="44338"/>
            <a:lstStyle/>
            <a:p>
              <a:endParaRPr lang="en-US" dirty="0">
                <a:latin typeface="Oracle Sans" panose="020B0503020204020204" pitchFamily="34" charset="0"/>
                <a:cs typeface="Oracle Sans" panose="020B0503020204020204" pitchFamily="34" charset="0"/>
              </a:endParaRPr>
            </a:p>
          </p:txBody>
        </p:sp>
        <p:sp>
          <p:nvSpPr>
            <p:cNvPr id="38924" name="Line 11"/>
            <p:cNvSpPr>
              <a:spLocks noChangeShapeType="1"/>
            </p:cNvSpPr>
            <p:nvPr/>
          </p:nvSpPr>
          <p:spPr bwMode="auto">
            <a:xfrm>
              <a:off x="401" y="3151"/>
              <a:ext cx="0" cy="977"/>
            </a:xfrm>
            <a:prstGeom prst="line">
              <a:avLst/>
            </a:prstGeom>
            <a:noFill/>
            <a:ln w="12700">
              <a:solidFill>
                <a:schemeClr val="tx1"/>
              </a:solidFill>
              <a:round/>
              <a:headEnd type="none" w="sm" len="sm"/>
              <a:tailEnd type="none" w="sm" len="sm"/>
            </a:ln>
          </p:spPr>
          <p:txBody>
            <a:bodyPr lIns="90259" tIns="44338" rIns="90259" bIns="44338"/>
            <a:lstStyle/>
            <a:p>
              <a:endParaRPr lang="en-US" dirty="0">
                <a:latin typeface="Oracle Sans" panose="020B0503020204020204" pitchFamily="34" charset="0"/>
                <a:cs typeface="Oracle Sans" panose="020B0503020204020204" pitchFamily="34" charset="0"/>
              </a:endParaRPr>
            </a:p>
          </p:txBody>
        </p:sp>
        <p:sp>
          <p:nvSpPr>
            <p:cNvPr id="38925" name="Line 12"/>
            <p:cNvSpPr>
              <a:spLocks noChangeShapeType="1"/>
            </p:cNvSpPr>
            <p:nvPr/>
          </p:nvSpPr>
          <p:spPr bwMode="auto">
            <a:xfrm>
              <a:off x="1341" y="3151"/>
              <a:ext cx="0" cy="977"/>
            </a:xfrm>
            <a:prstGeom prst="line">
              <a:avLst/>
            </a:prstGeom>
            <a:noFill/>
            <a:ln w="12700">
              <a:solidFill>
                <a:schemeClr val="tx1"/>
              </a:solidFill>
              <a:round/>
              <a:headEnd type="none" w="sm" len="sm"/>
              <a:tailEnd type="none" w="sm" len="sm"/>
            </a:ln>
          </p:spPr>
          <p:txBody>
            <a:bodyPr lIns="90259" tIns="44338" rIns="90259" bIns="44338"/>
            <a:lstStyle/>
            <a:p>
              <a:endParaRPr lang="en-US" dirty="0">
                <a:latin typeface="Oracle Sans" panose="020B0503020204020204" pitchFamily="34" charset="0"/>
                <a:cs typeface="Oracle Sans" panose="020B0503020204020204" pitchFamily="34" charset="0"/>
              </a:endParaRPr>
            </a:p>
          </p:txBody>
        </p:sp>
        <p:sp>
          <p:nvSpPr>
            <p:cNvPr id="38926" name="Line 13"/>
            <p:cNvSpPr>
              <a:spLocks noChangeShapeType="1"/>
            </p:cNvSpPr>
            <p:nvPr/>
          </p:nvSpPr>
          <p:spPr bwMode="auto">
            <a:xfrm>
              <a:off x="4119" y="3151"/>
              <a:ext cx="0" cy="977"/>
            </a:xfrm>
            <a:prstGeom prst="line">
              <a:avLst/>
            </a:prstGeom>
            <a:noFill/>
            <a:ln w="12700">
              <a:solidFill>
                <a:schemeClr val="tx1"/>
              </a:solidFill>
              <a:round/>
              <a:headEnd type="none" w="sm" len="sm"/>
              <a:tailEnd type="none" w="sm" len="sm"/>
            </a:ln>
          </p:spPr>
          <p:txBody>
            <a:bodyPr lIns="90259" tIns="44338" rIns="90259" bIns="44338"/>
            <a:lstStyle/>
            <a:p>
              <a:endParaRPr lang="en-US" dirty="0">
                <a:latin typeface="Oracle Sans" panose="020B0503020204020204" pitchFamily="34" charset="0"/>
                <a:cs typeface="Oracle Sans" panose="020B0503020204020204" pitchFamily="34" charset="0"/>
              </a:endParaRPr>
            </a:p>
          </p:txBody>
        </p:sp>
      </p:grpSp>
      <p:sp>
        <p:nvSpPr>
          <p:cNvPr id="3" name="Footer Placeholder 2"/>
          <p:cNvSpPr>
            <a:spLocks noGrp="1"/>
          </p:cNvSpPr>
          <p:nvPr>
            <p:ph type="ftr" sz="quarter" idx="10"/>
          </p:nvPr>
        </p:nvSpPr>
        <p:spPr/>
        <p:txBody>
          <a:bodyPr/>
          <a:lstStyle/>
          <a:p>
            <a:r>
              <a:rPr lang="en-US" smtClean="0"/>
              <a:t>Oracle Database 19c: SQL Workshop   E - </a:t>
            </a:r>
            <a:fld id="{7C951E65-0BAA-4B24-AD87-683F8269D8DB}" type="slidenum">
              <a:rPr lang="en-US" smtClean="0"/>
              <a:pPr/>
              <a:t>14</a:t>
            </a:fld>
            <a:endParaRPr lang="en-US" dirty="0"/>
          </a:p>
        </p:txBody>
      </p:sp>
      <p:sp>
        <p:nvSpPr>
          <p:cNvPr id="6" name="Notes Placeholder 5"/>
          <p:cNvSpPr>
            <a:spLocks noGrp="1"/>
          </p:cNvSpPr>
          <p:nvPr>
            <p:ph type="body" idx="1"/>
          </p:nvPr>
        </p:nvSpPr>
        <p:spPr>
          <a:xfrm>
            <a:off x="457200" y="449263"/>
            <a:ext cx="6858000" cy="9380537"/>
          </a:xfrm>
        </p:spPr>
        <p:txBody>
          <a:bodyPr/>
          <a:lstStyle/>
          <a:p>
            <a:pPr lvl="1" indent="20638" defTabSz="609493">
              <a:spcBef>
                <a:spcPts val="533"/>
              </a:spcBef>
              <a:defRPr/>
            </a:pPr>
            <a:r>
              <a:rPr lang="en-US" dirty="0"/>
              <a:t>Compare the previous example with the following alternative:</a:t>
            </a:r>
          </a:p>
          <a:p>
            <a:pPr marL="152373" lvl="4" defTabSz="609493">
              <a:defRPr/>
            </a:pPr>
            <a:r>
              <a:rPr lang="en-US" dirty="0"/>
              <a:t>SELECT </a:t>
            </a:r>
            <a:r>
              <a:rPr lang="en-US" dirty="0" err="1"/>
              <a:t>department_id</a:t>
            </a:r>
            <a:r>
              <a:rPr lang="en-US" dirty="0"/>
              <a:t>, </a:t>
            </a:r>
            <a:r>
              <a:rPr lang="en-US" dirty="0" err="1"/>
              <a:t>job_id</a:t>
            </a:r>
            <a:r>
              <a:rPr lang="en-US" dirty="0"/>
              <a:t>, </a:t>
            </a:r>
            <a:r>
              <a:rPr lang="en-US" dirty="0" err="1"/>
              <a:t>manager_id</a:t>
            </a:r>
            <a:r>
              <a:rPr lang="en-US" dirty="0"/>
              <a:t>, AVG(salary)</a:t>
            </a:r>
            <a:br>
              <a:rPr lang="en-US" dirty="0"/>
            </a:br>
            <a:r>
              <a:rPr lang="en-US" dirty="0"/>
              <a:t>FROM employees</a:t>
            </a:r>
            <a:br>
              <a:rPr lang="en-US" dirty="0"/>
            </a:br>
            <a:r>
              <a:rPr lang="en-US" dirty="0"/>
              <a:t>GROUP BY CUBE(</a:t>
            </a:r>
            <a:r>
              <a:rPr lang="en-US" dirty="0" err="1"/>
              <a:t>department_id</a:t>
            </a:r>
            <a:r>
              <a:rPr lang="en-US" dirty="0"/>
              <a:t>, </a:t>
            </a:r>
            <a:r>
              <a:rPr lang="en-US" dirty="0" err="1"/>
              <a:t>job_id</a:t>
            </a:r>
            <a:r>
              <a:rPr lang="en-US" dirty="0"/>
              <a:t>, </a:t>
            </a:r>
            <a:r>
              <a:rPr lang="en-US" dirty="0" err="1"/>
              <a:t>manager_id</a:t>
            </a:r>
            <a:r>
              <a:rPr lang="en-US" dirty="0"/>
              <a:t>);</a:t>
            </a:r>
          </a:p>
          <a:p>
            <a:pPr marL="166688" lvl="1" defTabSz="609493">
              <a:spcBef>
                <a:spcPts val="533"/>
              </a:spcBef>
              <a:defRPr/>
            </a:pPr>
            <a:r>
              <a:rPr lang="en-US" dirty="0"/>
              <a:t>This statement computes all the 8 (2 *2 *2) groupings, though only the</a:t>
            </a:r>
            <a:r>
              <a:rPr lang="en-US" dirty="0">
                <a:latin typeface="Courier New" pitchFamily="49" charset="0"/>
              </a:rPr>
              <a:t>(</a:t>
            </a:r>
            <a:r>
              <a:rPr lang="en-US" dirty="0" err="1">
                <a:latin typeface="Courier New" pitchFamily="49" charset="0"/>
              </a:rPr>
              <a:t>department_id</a:t>
            </a:r>
            <a:r>
              <a:rPr lang="en-US" dirty="0">
                <a:latin typeface="Courier New" pitchFamily="49" charset="0"/>
              </a:rPr>
              <a:t>, </a:t>
            </a:r>
            <a:r>
              <a:rPr lang="en-US" dirty="0" err="1">
                <a:latin typeface="Courier New" pitchFamily="49" charset="0"/>
              </a:rPr>
              <a:t>job_id</a:t>
            </a:r>
            <a:r>
              <a:rPr lang="en-US" dirty="0">
                <a:latin typeface="Courier New" pitchFamily="49" charset="0"/>
              </a:rPr>
              <a:t>, </a:t>
            </a:r>
            <a:r>
              <a:rPr lang="en-US" dirty="0" err="1">
                <a:latin typeface="Courier New" pitchFamily="49" charset="0"/>
              </a:rPr>
              <a:t>manager_id</a:t>
            </a:r>
            <a:r>
              <a:rPr lang="en-US" dirty="0">
                <a:latin typeface="Courier New" pitchFamily="49" charset="0"/>
              </a:rPr>
              <a:t>)</a:t>
            </a:r>
            <a:r>
              <a:rPr lang="en-US" dirty="0"/>
              <a:t>, </a:t>
            </a:r>
            <a:r>
              <a:rPr lang="en-US" dirty="0">
                <a:latin typeface="Courier New" pitchFamily="49" charset="0"/>
              </a:rPr>
              <a:t>(</a:t>
            </a:r>
            <a:r>
              <a:rPr lang="en-US" dirty="0" err="1">
                <a:latin typeface="Courier New" pitchFamily="49" charset="0"/>
              </a:rPr>
              <a:t>department_id</a:t>
            </a:r>
            <a:r>
              <a:rPr lang="en-US" dirty="0">
                <a:latin typeface="Courier New" pitchFamily="49" charset="0"/>
              </a:rPr>
              <a:t>, </a:t>
            </a:r>
            <a:r>
              <a:rPr lang="en-US" dirty="0" err="1">
                <a:latin typeface="Courier New" pitchFamily="49" charset="0"/>
              </a:rPr>
              <a:t>manager_id</a:t>
            </a:r>
            <a:r>
              <a:rPr lang="en-US" dirty="0">
                <a:latin typeface="Courier New" pitchFamily="49" charset="0"/>
              </a:rPr>
              <a:t>)</a:t>
            </a:r>
            <a:r>
              <a:rPr lang="en-US" dirty="0"/>
              <a:t>, and </a:t>
            </a:r>
            <a:r>
              <a:rPr lang="en-US" dirty="0">
                <a:latin typeface="Courier New" pitchFamily="49" charset="0"/>
              </a:rPr>
              <a:t>(</a:t>
            </a:r>
            <a:r>
              <a:rPr lang="en-US" dirty="0" err="1">
                <a:latin typeface="Courier New" pitchFamily="49" charset="0"/>
              </a:rPr>
              <a:t>job_id</a:t>
            </a:r>
            <a:r>
              <a:rPr lang="en-US" dirty="0">
                <a:latin typeface="Courier New" pitchFamily="49" charset="0"/>
              </a:rPr>
              <a:t>, </a:t>
            </a:r>
            <a:r>
              <a:rPr lang="en-US" dirty="0" err="1">
                <a:latin typeface="Courier New" pitchFamily="49" charset="0"/>
              </a:rPr>
              <a:t>manager_id</a:t>
            </a:r>
            <a:r>
              <a:rPr lang="en-US" dirty="0">
                <a:latin typeface="Courier New" pitchFamily="49" charset="0"/>
              </a:rPr>
              <a:t>)</a:t>
            </a:r>
            <a:r>
              <a:rPr lang="en-US" dirty="0"/>
              <a:t> groups are of interest to you.</a:t>
            </a:r>
          </a:p>
          <a:p>
            <a:pPr marL="166688" lvl="1" defTabSz="609493">
              <a:spcBef>
                <a:spcPts val="533"/>
              </a:spcBef>
              <a:defRPr/>
            </a:pPr>
            <a:r>
              <a:rPr lang="en-US" dirty="0"/>
              <a:t>Another alternative is the following statement:</a:t>
            </a:r>
          </a:p>
          <a:p>
            <a:pPr marL="152373" lvl="4" defTabSz="609493">
              <a:defRPr/>
            </a:pPr>
            <a:r>
              <a:rPr lang="en-US" dirty="0"/>
              <a:t>SELECT </a:t>
            </a:r>
            <a:r>
              <a:rPr lang="en-US" dirty="0" err="1"/>
              <a:t>department_id</a:t>
            </a:r>
            <a:r>
              <a:rPr lang="en-US" dirty="0"/>
              <a:t>, </a:t>
            </a:r>
            <a:r>
              <a:rPr lang="en-US" dirty="0" err="1"/>
              <a:t>job_id</a:t>
            </a:r>
            <a:r>
              <a:rPr lang="en-US" dirty="0"/>
              <a:t>, </a:t>
            </a:r>
            <a:r>
              <a:rPr lang="en-US" dirty="0" err="1"/>
              <a:t>manager_id</a:t>
            </a:r>
            <a:r>
              <a:rPr lang="en-US" dirty="0"/>
              <a:t>, AVG(salary)</a:t>
            </a:r>
            <a:br>
              <a:rPr lang="en-US" dirty="0"/>
            </a:br>
            <a:r>
              <a:rPr lang="en-US" dirty="0"/>
              <a:t>FROM employees</a:t>
            </a:r>
            <a:br>
              <a:rPr lang="en-US" dirty="0"/>
            </a:br>
            <a:r>
              <a:rPr lang="en-US" dirty="0"/>
              <a:t>GROUP BY </a:t>
            </a:r>
            <a:r>
              <a:rPr lang="en-US" dirty="0" err="1"/>
              <a:t>department_id</a:t>
            </a:r>
            <a:r>
              <a:rPr lang="en-US" dirty="0"/>
              <a:t>, </a:t>
            </a:r>
            <a:r>
              <a:rPr lang="en-US" dirty="0" err="1"/>
              <a:t>job_id</a:t>
            </a:r>
            <a:r>
              <a:rPr lang="en-US" dirty="0"/>
              <a:t>, </a:t>
            </a:r>
            <a:r>
              <a:rPr lang="en-US" dirty="0" err="1"/>
              <a:t>manager_id</a:t>
            </a:r>
            <a:r>
              <a:rPr lang="en-US" dirty="0"/>
              <a:t> </a:t>
            </a:r>
            <a:br>
              <a:rPr lang="en-US" dirty="0"/>
            </a:br>
            <a:r>
              <a:rPr lang="en-US" dirty="0"/>
              <a:t>UNION ALL</a:t>
            </a:r>
            <a:br>
              <a:rPr lang="en-US" dirty="0"/>
            </a:br>
            <a:r>
              <a:rPr lang="en-US" dirty="0"/>
              <a:t>SELECT </a:t>
            </a:r>
            <a:r>
              <a:rPr lang="en-US" dirty="0" err="1"/>
              <a:t>department_id</a:t>
            </a:r>
            <a:r>
              <a:rPr lang="en-US" dirty="0"/>
              <a:t>, NULL, </a:t>
            </a:r>
            <a:r>
              <a:rPr lang="en-US" dirty="0" err="1"/>
              <a:t>manager_id</a:t>
            </a:r>
            <a:r>
              <a:rPr lang="en-US" dirty="0"/>
              <a:t>, AVG(salary)</a:t>
            </a:r>
            <a:br>
              <a:rPr lang="en-US" dirty="0"/>
            </a:br>
            <a:r>
              <a:rPr lang="en-US" dirty="0"/>
              <a:t>FROM employees</a:t>
            </a:r>
            <a:br>
              <a:rPr lang="en-US" dirty="0"/>
            </a:br>
            <a:r>
              <a:rPr lang="en-US" dirty="0"/>
              <a:t>GROUP BY </a:t>
            </a:r>
            <a:r>
              <a:rPr lang="en-US" dirty="0" err="1"/>
              <a:t>department_id</a:t>
            </a:r>
            <a:r>
              <a:rPr lang="en-US" dirty="0"/>
              <a:t>, </a:t>
            </a:r>
            <a:r>
              <a:rPr lang="en-US" dirty="0" err="1"/>
              <a:t>manager_id</a:t>
            </a:r>
            <a:r>
              <a:rPr lang="en-US" dirty="0"/>
              <a:t/>
            </a:r>
            <a:br>
              <a:rPr lang="en-US" dirty="0"/>
            </a:br>
            <a:r>
              <a:rPr lang="en-US" dirty="0"/>
              <a:t>UNION ALL</a:t>
            </a:r>
            <a:br>
              <a:rPr lang="en-US" dirty="0"/>
            </a:br>
            <a:r>
              <a:rPr lang="en-US" dirty="0"/>
              <a:t>SELECT NULL, </a:t>
            </a:r>
            <a:r>
              <a:rPr lang="en-US" dirty="0" err="1"/>
              <a:t>job_id</a:t>
            </a:r>
            <a:r>
              <a:rPr lang="en-US" dirty="0"/>
              <a:t>, </a:t>
            </a:r>
            <a:r>
              <a:rPr lang="en-US" dirty="0" err="1"/>
              <a:t>manager_id</a:t>
            </a:r>
            <a:r>
              <a:rPr lang="en-US" dirty="0"/>
              <a:t>, AVG(salary)</a:t>
            </a:r>
            <a:br>
              <a:rPr lang="en-US" dirty="0"/>
            </a:br>
            <a:r>
              <a:rPr lang="en-US" dirty="0"/>
              <a:t>FROM employees</a:t>
            </a:r>
            <a:br>
              <a:rPr lang="en-US" dirty="0"/>
            </a:br>
            <a:r>
              <a:rPr lang="en-US" dirty="0"/>
              <a:t>GROUP BY </a:t>
            </a:r>
            <a:r>
              <a:rPr lang="en-US" dirty="0" err="1"/>
              <a:t>job_id</a:t>
            </a:r>
            <a:r>
              <a:rPr lang="en-US" dirty="0"/>
              <a:t>, </a:t>
            </a:r>
            <a:r>
              <a:rPr lang="en-US" dirty="0" err="1"/>
              <a:t>manager_id</a:t>
            </a:r>
            <a:r>
              <a:rPr lang="en-US" dirty="0"/>
              <a:t>;</a:t>
            </a:r>
          </a:p>
          <a:p>
            <a:pPr marL="166688" lvl="1" defTabSz="609493">
              <a:spcBef>
                <a:spcPts val="533"/>
              </a:spcBef>
              <a:defRPr/>
            </a:pPr>
            <a:r>
              <a:rPr lang="en-US" dirty="0"/>
              <a:t>This statement requires three scans of the base table, which makes it inefficient. </a:t>
            </a:r>
          </a:p>
          <a:p>
            <a:pPr marL="166688" lvl="1" defTabSz="609493">
              <a:spcBef>
                <a:spcPts val="533"/>
              </a:spcBef>
              <a:defRPr/>
            </a:pPr>
            <a:r>
              <a:rPr lang="en-US" dirty="0">
                <a:latin typeface="Courier New" pitchFamily="49" charset="0"/>
              </a:rPr>
              <a:t>CUBE</a:t>
            </a:r>
            <a:r>
              <a:rPr lang="en-US" dirty="0"/>
              <a:t> and </a:t>
            </a:r>
            <a:r>
              <a:rPr lang="en-US" dirty="0">
                <a:latin typeface="Courier New" pitchFamily="49" charset="0"/>
              </a:rPr>
              <a:t>ROLLUP</a:t>
            </a:r>
            <a:r>
              <a:rPr lang="en-US" dirty="0"/>
              <a:t> can be thought of as grouping sets with very specific semantics and results. The following equivalencies show this fact:</a:t>
            </a:r>
          </a:p>
          <a:p>
            <a:endParaRPr lang="en-US" dirty="0"/>
          </a:p>
        </p:txBody>
      </p:sp>
    </p:spTree>
    <p:extLst>
      <p:ext uri="{BB962C8B-B14F-4D97-AF65-F5344CB8AC3E}">
        <p14:creationId xmlns:p14="http://schemas.microsoft.com/office/powerpoint/2010/main" val="1389276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E - </a:t>
            </a:r>
            <a:fld id="{7C951E65-0BAA-4B24-AD87-683F8269D8DB}" type="slidenum">
              <a:rPr lang="en-US" smtClean="0"/>
              <a:pPr/>
              <a:t>15</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The query in the slide calculates aggregates over two groupings. The table is divided into the following groups:</a:t>
            </a:r>
          </a:p>
          <a:p>
            <a:pPr lvl="2"/>
            <a:r>
              <a:rPr lang="en-US" dirty="0"/>
              <a:t>Department ID, Job ID</a:t>
            </a:r>
          </a:p>
          <a:p>
            <a:pPr lvl="2"/>
            <a:r>
              <a:rPr lang="en-US" dirty="0"/>
              <a:t>Job ID, Manager ID</a:t>
            </a:r>
          </a:p>
          <a:p>
            <a:pPr lvl="1"/>
            <a:r>
              <a:rPr lang="en-US" dirty="0"/>
              <a:t>The average salaries for each of these groups are calculated. The result set displays the average salary for each of the two groups.</a:t>
            </a:r>
          </a:p>
          <a:p>
            <a:pPr lvl="1"/>
            <a:r>
              <a:rPr lang="en-US" dirty="0"/>
              <a:t>In the output, the group marked as 1 can be interpreted as the following:</a:t>
            </a:r>
          </a:p>
          <a:p>
            <a:pPr lvl="2"/>
            <a:r>
              <a:rPr lang="en-US" dirty="0"/>
              <a:t>The average salary of all employees with the </a:t>
            </a:r>
            <a:r>
              <a:rPr lang="en-US" dirty="0">
                <a:latin typeface="Courier New" pitchFamily="49" charset="0"/>
              </a:rPr>
              <a:t>SH_CLERK</a:t>
            </a:r>
            <a:r>
              <a:rPr lang="en-US" dirty="0"/>
              <a:t> job ID under manager 122 is $ 3,200.</a:t>
            </a:r>
          </a:p>
          <a:p>
            <a:pPr lvl="2"/>
            <a:r>
              <a:rPr lang="en-US" dirty="0"/>
              <a:t>The average salary of all employees with the </a:t>
            </a:r>
            <a:r>
              <a:rPr lang="en-US" dirty="0">
                <a:latin typeface="Courier New" pitchFamily="49" charset="0"/>
              </a:rPr>
              <a:t>AC_MGR</a:t>
            </a:r>
            <a:r>
              <a:rPr lang="en-US" dirty="0"/>
              <a:t> job ID under manager 101 is $ 12,000, and so on.</a:t>
            </a:r>
          </a:p>
          <a:p>
            <a:pPr lvl="1"/>
            <a:r>
              <a:rPr lang="en-US" dirty="0"/>
              <a:t>The group marked as 2 in the output is interpreted as the following:</a:t>
            </a:r>
          </a:p>
          <a:p>
            <a:pPr lvl="2"/>
            <a:r>
              <a:rPr lang="en-US" dirty="0"/>
              <a:t>The average salary of all employees with the </a:t>
            </a:r>
            <a:r>
              <a:rPr lang="en-US" dirty="0">
                <a:latin typeface="Courier New" pitchFamily="49" charset="0"/>
              </a:rPr>
              <a:t>AC_MGR</a:t>
            </a:r>
            <a:r>
              <a:rPr lang="en-US" dirty="0"/>
              <a:t> job ID in department 110 is $ 12,000.</a:t>
            </a:r>
          </a:p>
          <a:p>
            <a:pPr lvl="2"/>
            <a:r>
              <a:rPr lang="en-US" dirty="0"/>
              <a:t>The average salary of all employees with the </a:t>
            </a:r>
            <a:r>
              <a:rPr lang="en-US" dirty="0">
                <a:latin typeface="Courier New" pitchFamily="49" charset="0"/>
              </a:rPr>
              <a:t>AD_PRES</a:t>
            </a:r>
            <a:r>
              <a:rPr lang="en-US" dirty="0"/>
              <a:t> job ID in department 90 is $ 24,000, and so on.</a:t>
            </a:r>
          </a:p>
          <a:p>
            <a:endParaRPr lang="en-US" dirty="0"/>
          </a:p>
        </p:txBody>
      </p:sp>
    </p:spTree>
    <p:extLst>
      <p:ext uri="{BB962C8B-B14F-4D97-AF65-F5344CB8AC3E}">
        <p14:creationId xmlns:p14="http://schemas.microsoft.com/office/powerpoint/2010/main" val="3241168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E - </a:t>
            </a:r>
            <a:fld id="{7C951E65-0BAA-4B24-AD87-683F8269D8DB}" type="slidenum">
              <a:rPr lang="en-US" smtClean="0"/>
              <a:pPr/>
              <a:t>16</a:t>
            </a:fld>
            <a:endParaRPr lang="en-US" dirty="0"/>
          </a:p>
        </p:txBody>
      </p:sp>
      <p:sp>
        <p:nvSpPr>
          <p:cNvPr id="6" name="Notes Placeholder 5"/>
          <p:cNvSpPr>
            <a:spLocks noGrp="1"/>
          </p:cNvSpPr>
          <p:nvPr>
            <p:ph type="body" idx="1"/>
          </p:nvPr>
        </p:nvSpPr>
        <p:spPr>
          <a:xfrm>
            <a:off x="457200" y="449263"/>
            <a:ext cx="6858000" cy="9380537"/>
          </a:xfrm>
        </p:spPr>
        <p:txBody>
          <a:bodyPr/>
          <a:lstStyle/>
          <a:p>
            <a:pPr marL="166688" lvl="1"/>
            <a:r>
              <a:rPr lang="en-US" dirty="0"/>
              <a:t>The example in the slide can also be written as:</a:t>
            </a:r>
          </a:p>
          <a:p>
            <a:pPr lvl="4"/>
            <a:r>
              <a:rPr lang="en-US" dirty="0"/>
              <a:t>SELECT </a:t>
            </a:r>
            <a:r>
              <a:rPr lang="en-US" dirty="0" err="1"/>
              <a:t>department_id</a:t>
            </a:r>
            <a:r>
              <a:rPr lang="en-US" dirty="0"/>
              <a:t>, </a:t>
            </a:r>
            <a:r>
              <a:rPr lang="en-US" dirty="0" err="1"/>
              <a:t>job_id</a:t>
            </a:r>
            <a:r>
              <a:rPr lang="en-US" dirty="0"/>
              <a:t>, NULL as </a:t>
            </a:r>
            <a:r>
              <a:rPr lang="en-US" dirty="0" err="1"/>
              <a:t>manager_id</a:t>
            </a:r>
            <a:r>
              <a:rPr lang="en-US" dirty="0"/>
              <a:t>, </a:t>
            </a:r>
            <a:br>
              <a:rPr lang="en-US" dirty="0"/>
            </a:br>
            <a:r>
              <a:rPr lang="en-US" dirty="0"/>
              <a:t>       AVG(salary) as AVGSAL</a:t>
            </a:r>
          </a:p>
          <a:p>
            <a:pPr lvl="4"/>
            <a:r>
              <a:rPr lang="en-US" dirty="0"/>
              <a:t>FROM employees</a:t>
            </a:r>
          </a:p>
          <a:p>
            <a:pPr lvl="4"/>
            <a:r>
              <a:rPr lang="en-US" dirty="0"/>
              <a:t>GROUP BY </a:t>
            </a:r>
            <a:r>
              <a:rPr lang="en-US" dirty="0" err="1"/>
              <a:t>department_id</a:t>
            </a:r>
            <a:r>
              <a:rPr lang="en-US" dirty="0"/>
              <a:t>, </a:t>
            </a:r>
            <a:r>
              <a:rPr lang="en-US" dirty="0" err="1"/>
              <a:t>job_id</a:t>
            </a:r>
            <a:endParaRPr lang="en-US" dirty="0"/>
          </a:p>
          <a:p>
            <a:pPr lvl="4"/>
            <a:r>
              <a:rPr lang="en-US" dirty="0"/>
              <a:t>UNION ALL</a:t>
            </a:r>
          </a:p>
          <a:p>
            <a:pPr lvl="4"/>
            <a:r>
              <a:rPr lang="en-US" dirty="0"/>
              <a:t>SELECT NULL, </a:t>
            </a:r>
            <a:r>
              <a:rPr lang="en-US" dirty="0" err="1"/>
              <a:t>job_id</a:t>
            </a:r>
            <a:r>
              <a:rPr lang="en-US" dirty="0"/>
              <a:t>, </a:t>
            </a:r>
            <a:r>
              <a:rPr lang="en-US" dirty="0" err="1"/>
              <a:t>manager_id</a:t>
            </a:r>
            <a:r>
              <a:rPr lang="en-US" dirty="0"/>
              <a:t>, </a:t>
            </a:r>
            <a:r>
              <a:rPr lang="en-US" dirty="0" err="1"/>
              <a:t>avg</a:t>
            </a:r>
            <a:r>
              <a:rPr lang="en-US" dirty="0"/>
              <a:t>(salary) as AVGSAL</a:t>
            </a:r>
          </a:p>
          <a:p>
            <a:pPr lvl="4"/>
            <a:r>
              <a:rPr lang="en-US" dirty="0"/>
              <a:t>FROM employees</a:t>
            </a:r>
          </a:p>
          <a:p>
            <a:pPr lvl="4"/>
            <a:r>
              <a:rPr lang="en-US" dirty="0"/>
              <a:t>GROUP BY </a:t>
            </a:r>
            <a:r>
              <a:rPr lang="en-US" dirty="0" err="1"/>
              <a:t>job_id</a:t>
            </a:r>
            <a:r>
              <a:rPr lang="en-US" dirty="0"/>
              <a:t>, </a:t>
            </a:r>
            <a:r>
              <a:rPr lang="en-US" dirty="0" err="1"/>
              <a:t>manager_id</a:t>
            </a:r>
            <a:r>
              <a:rPr lang="en-US" dirty="0"/>
              <a:t>;</a:t>
            </a:r>
          </a:p>
          <a:p>
            <a:pPr marL="166688" lvl="1"/>
            <a:r>
              <a:rPr lang="en-US" dirty="0" smtClean="0"/>
              <a:t>In </a:t>
            </a:r>
            <a:r>
              <a:rPr lang="en-US" dirty="0"/>
              <a:t>the absence of an optimizer that looks across query blocks to generate the execution plan, the preceding query will need two scans of the base table </a:t>
            </a:r>
            <a:r>
              <a:rPr lang="en-US" dirty="0">
                <a:latin typeface="Courier New" pitchFamily="49" charset="0"/>
              </a:rPr>
              <a:t>EMPLOYEES</a:t>
            </a:r>
            <a:r>
              <a:rPr lang="en-US" dirty="0"/>
              <a:t>. This could be very inefficient. Therefore, the usage of the </a:t>
            </a:r>
            <a:r>
              <a:rPr lang="en-US" dirty="0">
                <a:latin typeface="Courier New" pitchFamily="49" charset="0"/>
              </a:rPr>
              <a:t>GROUPING</a:t>
            </a:r>
            <a:r>
              <a:rPr lang="en-US" dirty="0"/>
              <a:t> </a:t>
            </a:r>
            <a:r>
              <a:rPr lang="en-US" dirty="0">
                <a:latin typeface="Courier New" pitchFamily="49" charset="0"/>
              </a:rPr>
              <a:t>SETS</a:t>
            </a:r>
            <a:r>
              <a:rPr lang="en-US" dirty="0"/>
              <a:t> statement is recommended.</a:t>
            </a:r>
          </a:p>
          <a:p>
            <a:endParaRPr lang="en-US" dirty="0"/>
          </a:p>
        </p:txBody>
      </p:sp>
    </p:spTree>
    <p:extLst>
      <p:ext uri="{BB962C8B-B14F-4D97-AF65-F5344CB8AC3E}">
        <p14:creationId xmlns:p14="http://schemas.microsoft.com/office/powerpoint/2010/main" val="1859931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E - </a:t>
            </a:r>
            <a:fld id="{7C951E65-0BAA-4B24-AD87-683F8269D8DB}" type="slidenum">
              <a:rPr lang="en-US" smtClean="0"/>
              <a:pPr/>
              <a:t>17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a:xfrm>
            <a:off x="457200" y="4617720"/>
            <a:ext cx="6858000" cy="6244128"/>
          </a:xfrm>
        </p:spPr>
        <p:txBody>
          <a:bodyPr/>
          <a:lstStyle/>
          <a:p>
            <a:pPr lvl="1"/>
            <a:r>
              <a:rPr lang="en-US" dirty="0">
                <a:solidFill>
                  <a:schemeClr val="tx1"/>
                </a:solidFill>
              </a:rPr>
              <a:t>A composite column is a collection of columns that are treated as a unit during the computation of groupings. You specify the columns in parentheses as in the following statement: </a:t>
            </a:r>
            <a:r>
              <a:rPr lang="en-US" dirty="0">
                <a:solidFill>
                  <a:schemeClr val="tx1"/>
                </a:solidFill>
                <a:latin typeface="Courier New" pitchFamily="49" charset="0"/>
              </a:rPr>
              <a:t>ROLLUP (a, (b, c), d) </a:t>
            </a:r>
          </a:p>
          <a:p>
            <a:pPr lvl="1">
              <a:buSzTx/>
              <a:buFontTx/>
              <a:buNone/>
            </a:pPr>
            <a:r>
              <a:rPr lang="en-US" dirty="0">
                <a:solidFill>
                  <a:schemeClr val="tx1"/>
                </a:solidFill>
              </a:rPr>
              <a:t>Here, </a:t>
            </a:r>
            <a:r>
              <a:rPr lang="en-US" dirty="0">
                <a:solidFill>
                  <a:schemeClr val="tx1"/>
                </a:solidFill>
                <a:latin typeface="Courier New" pitchFamily="49" charset="0"/>
              </a:rPr>
              <a:t>(b, c)</a:t>
            </a:r>
            <a:r>
              <a:rPr lang="en-US" dirty="0">
                <a:solidFill>
                  <a:schemeClr val="tx1"/>
                </a:solidFill>
              </a:rPr>
              <a:t> forms a composite column and is treated as a unit. In general, composite columns are useful in </a:t>
            </a:r>
            <a:r>
              <a:rPr lang="en-US" dirty="0">
                <a:solidFill>
                  <a:schemeClr val="tx1"/>
                </a:solidFill>
                <a:latin typeface="Courier New" pitchFamily="49" charset="0"/>
              </a:rPr>
              <a:t>ROLLUP</a:t>
            </a:r>
            <a:r>
              <a:rPr lang="en-US" dirty="0">
                <a:solidFill>
                  <a:schemeClr val="tx1"/>
                </a:solidFill>
              </a:rPr>
              <a:t>, </a:t>
            </a:r>
            <a:r>
              <a:rPr lang="en-US" dirty="0">
                <a:solidFill>
                  <a:schemeClr val="tx1"/>
                </a:solidFill>
                <a:latin typeface="Courier New" pitchFamily="49" charset="0"/>
              </a:rPr>
              <a:t>CUBE</a:t>
            </a:r>
            <a:r>
              <a:rPr lang="en-US" dirty="0">
                <a:solidFill>
                  <a:schemeClr val="tx1"/>
                </a:solidFill>
              </a:rPr>
              <a:t>, and </a:t>
            </a:r>
            <a:r>
              <a:rPr lang="en-US" dirty="0">
                <a:solidFill>
                  <a:schemeClr val="tx1"/>
                </a:solidFill>
                <a:latin typeface="Courier New" pitchFamily="49" charset="0"/>
              </a:rPr>
              <a:t>GROUPING SETS</a:t>
            </a:r>
            <a:r>
              <a:rPr lang="en-US" dirty="0">
                <a:solidFill>
                  <a:schemeClr val="tx1"/>
                </a:solidFill>
              </a:rPr>
              <a:t>. For example, in </a:t>
            </a:r>
            <a:r>
              <a:rPr lang="en-US" dirty="0">
                <a:solidFill>
                  <a:schemeClr val="tx1"/>
                </a:solidFill>
                <a:latin typeface="Courier New" pitchFamily="49" charset="0"/>
              </a:rPr>
              <a:t>CUBE</a:t>
            </a:r>
            <a:r>
              <a:rPr lang="en-US" dirty="0">
                <a:solidFill>
                  <a:schemeClr val="tx1"/>
                </a:solidFill>
              </a:rPr>
              <a:t> or </a:t>
            </a:r>
            <a:r>
              <a:rPr lang="en-US" dirty="0">
                <a:solidFill>
                  <a:schemeClr val="tx1"/>
                </a:solidFill>
                <a:latin typeface="Courier New" pitchFamily="49" charset="0"/>
              </a:rPr>
              <a:t>ROLLUP</a:t>
            </a:r>
            <a:r>
              <a:rPr lang="en-US" dirty="0">
                <a:solidFill>
                  <a:schemeClr val="tx1"/>
                </a:solidFill>
              </a:rPr>
              <a:t>, composite columns would require skipping aggregation across certain levels.</a:t>
            </a:r>
          </a:p>
          <a:p>
            <a:pPr lvl="1">
              <a:buSzTx/>
              <a:buFontTx/>
              <a:buNone/>
            </a:pPr>
            <a:r>
              <a:rPr lang="en-US" dirty="0">
                <a:solidFill>
                  <a:schemeClr val="tx1"/>
                </a:solidFill>
              </a:rPr>
              <a:t>That is, </a:t>
            </a:r>
            <a:r>
              <a:rPr lang="en-US" dirty="0">
                <a:solidFill>
                  <a:schemeClr val="tx1"/>
                </a:solidFill>
                <a:latin typeface="Courier New" pitchFamily="49" charset="0"/>
              </a:rPr>
              <a:t>GROUP BY ROLLUP(a, (b, c)</a:t>
            </a:r>
            <a:r>
              <a:rPr lang="en-US" dirty="0">
                <a:solidFill>
                  <a:schemeClr val="tx1"/>
                </a:solidFill>
              </a:rPr>
              <a:t> </a:t>
            </a:r>
            <a:r>
              <a:rPr lang="en-US" dirty="0">
                <a:solidFill>
                  <a:schemeClr val="tx1"/>
                </a:solidFill>
                <a:latin typeface="Courier New" pitchFamily="49" charset="0"/>
              </a:rPr>
              <a:t>)</a:t>
            </a:r>
            <a:r>
              <a:rPr lang="en-US" dirty="0">
                <a:solidFill>
                  <a:schemeClr val="tx1"/>
                </a:solidFill>
              </a:rPr>
              <a:t>is equivalent to: </a:t>
            </a:r>
          </a:p>
          <a:p>
            <a:pPr lvl="4">
              <a:buSzTx/>
              <a:buFontTx/>
              <a:buNone/>
            </a:pPr>
            <a:r>
              <a:rPr lang="en-US" dirty="0">
                <a:solidFill>
                  <a:schemeClr val="tx1"/>
                </a:solidFill>
              </a:rPr>
              <a:t>GROUP BY a, b, c UNION ALL</a:t>
            </a:r>
          </a:p>
          <a:p>
            <a:pPr lvl="4">
              <a:buSzTx/>
              <a:buFontTx/>
              <a:buNone/>
            </a:pPr>
            <a:r>
              <a:rPr lang="en-US" dirty="0">
                <a:solidFill>
                  <a:schemeClr val="tx1"/>
                </a:solidFill>
              </a:rPr>
              <a:t>GROUP BY a UNION ALL</a:t>
            </a:r>
          </a:p>
          <a:p>
            <a:pPr lvl="4">
              <a:buSzTx/>
              <a:buFontTx/>
              <a:buNone/>
            </a:pPr>
            <a:r>
              <a:rPr lang="en-US" dirty="0">
                <a:solidFill>
                  <a:schemeClr val="tx1"/>
                </a:solidFill>
              </a:rPr>
              <a:t>GROUP BY ()</a:t>
            </a:r>
          </a:p>
          <a:p>
            <a:pPr lvl="1">
              <a:buSzTx/>
              <a:buFontTx/>
              <a:buNone/>
            </a:pPr>
            <a:r>
              <a:rPr lang="en-US" dirty="0">
                <a:solidFill>
                  <a:schemeClr val="tx1"/>
                </a:solidFill>
              </a:rPr>
              <a:t>Here, </a:t>
            </a:r>
            <a:r>
              <a:rPr lang="en-US" dirty="0">
                <a:solidFill>
                  <a:schemeClr val="tx1"/>
                </a:solidFill>
                <a:latin typeface="Courier New" pitchFamily="49" charset="0"/>
              </a:rPr>
              <a:t>(b, c)</a:t>
            </a:r>
            <a:r>
              <a:rPr lang="en-US" dirty="0">
                <a:solidFill>
                  <a:schemeClr val="tx1"/>
                </a:solidFill>
              </a:rPr>
              <a:t> is treated as a unit and </a:t>
            </a:r>
            <a:r>
              <a:rPr lang="en-US" dirty="0">
                <a:solidFill>
                  <a:schemeClr val="tx1"/>
                </a:solidFill>
                <a:latin typeface="Courier New" pitchFamily="49" charset="0"/>
              </a:rPr>
              <a:t>ROLLUP</a:t>
            </a:r>
            <a:r>
              <a:rPr lang="en-US" dirty="0">
                <a:solidFill>
                  <a:schemeClr val="tx1"/>
                </a:solidFill>
              </a:rPr>
              <a:t> is not applied across </a:t>
            </a:r>
            <a:r>
              <a:rPr lang="en-US" dirty="0">
                <a:solidFill>
                  <a:schemeClr val="tx1"/>
                </a:solidFill>
                <a:latin typeface="Courier New" pitchFamily="49" charset="0"/>
              </a:rPr>
              <a:t>(b, c)</a:t>
            </a:r>
            <a:r>
              <a:rPr lang="en-US" dirty="0">
                <a:solidFill>
                  <a:schemeClr val="tx1"/>
                </a:solidFill>
              </a:rPr>
              <a:t>. It is as though you have an alias—for example, </a:t>
            </a:r>
            <a:r>
              <a:rPr lang="en-US" dirty="0">
                <a:solidFill>
                  <a:schemeClr val="tx1"/>
                </a:solidFill>
                <a:latin typeface="Courier New" pitchFamily="49" charset="0"/>
              </a:rPr>
              <a:t>z</a:t>
            </a:r>
            <a:r>
              <a:rPr lang="en-US" dirty="0">
                <a:solidFill>
                  <a:schemeClr val="tx1"/>
                </a:solidFill>
              </a:rPr>
              <a:t> as an alias for </a:t>
            </a:r>
            <a:r>
              <a:rPr lang="en-US" dirty="0">
                <a:solidFill>
                  <a:schemeClr val="tx1"/>
                </a:solidFill>
                <a:latin typeface="Courier New" pitchFamily="49" charset="0"/>
              </a:rPr>
              <a:t>(b, c)</a:t>
            </a:r>
            <a:r>
              <a:rPr lang="en-US" dirty="0">
                <a:solidFill>
                  <a:schemeClr val="tx1"/>
                </a:solidFill>
              </a:rPr>
              <a:t>, and the </a:t>
            </a:r>
            <a:r>
              <a:rPr lang="en-US" dirty="0">
                <a:solidFill>
                  <a:schemeClr val="tx1"/>
                </a:solidFill>
                <a:latin typeface="Courier New" pitchFamily="49" charset="0"/>
              </a:rPr>
              <a:t>GROUP</a:t>
            </a:r>
            <a:r>
              <a:rPr lang="en-US" dirty="0"/>
              <a:t> </a:t>
            </a:r>
            <a:r>
              <a:rPr lang="en-US" dirty="0">
                <a:solidFill>
                  <a:schemeClr val="tx1"/>
                </a:solidFill>
                <a:latin typeface="Courier New" pitchFamily="49" charset="0"/>
              </a:rPr>
              <a:t>BY</a:t>
            </a:r>
            <a:r>
              <a:rPr lang="en-US" dirty="0">
                <a:solidFill>
                  <a:schemeClr val="tx1"/>
                </a:solidFill>
              </a:rPr>
              <a:t> expression reduces to:  </a:t>
            </a:r>
            <a:r>
              <a:rPr lang="en-US" dirty="0">
                <a:solidFill>
                  <a:schemeClr val="tx1"/>
                </a:solidFill>
                <a:latin typeface="Courier New" pitchFamily="49" charset="0"/>
              </a:rPr>
              <a:t>GROUP BY ROLLUP(a, z)</a:t>
            </a:r>
            <a:r>
              <a:rPr lang="en-US" dirty="0">
                <a:solidFill>
                  <a:schemeClr val="tx1"/>
                </a:solidFill>
              </a:rPr>
              <a:t>.</a:t>
            </a:r>
          </a:p>
          <a:p>
            <a:pPr lvl="1">
              <a:buSzTx/>
              <a:buFontTx/>
              <a:buNone/>
            </a:pPr>
            <a:r>
              <a:rPr lang="en-US" b="1" dirty="0">
                <a:solidFill>
                  <a:schemeClr val="tx1"/>
                </a:solidFill>
              </a:rPr>
              <a:t>Note:</a:t>
            </a:r>
            <a:r>
              <a:rPr lang="en-US" dirty="0">
                <a:solidFill>
                  <a:schemeClr val="tx1"/>
                </a:solidFill>
              </a:rPr>
              <a:t> </a:t>
            </a:r>
            <a:r>
              <a:rPr lang="en-US" dirty="0">
                <a:solidFill>
                  <a:schemeClr val="tx1"/>
                </a:solidFill>
                <a:latin typeface="Courier New" pitchFamily="49" charset="0"/>
              </a:rPr>
              <a:t>GROUP</a:t>
            </a:r>
            <a:r>
              <a:rPr lang="en-US" dirty="0"/>
              <a:t> </a:t>
            </a:r>
            <a:r>
              <a:rPr lang="en-US" dirty="0">
                <a:solidFill>
                  <a:schemeClr val="tx1"/>
                </a:solidFill>
                <a:latin typeface="Courier New" pitchFamily="49" charset="0"/>
              </a:rPr>
              <a:t>BY( )</a:t>
            </a:r>
            <a:r>
              <a:rPr lang="en-US" dirty="0">
                <a:solidFill>
                  <a:schemeClr val="tx1"/>
                </a:solidFill>
              </a:rPr>
              <a:t> is typically a </a:t>
            </a:r>
            <a:r>
              <a:rPr lang="en-US" dirty="0">
                <a:solidFill>
                  <a:schemeClr val="tx1"/>
                </a:solidFill>
                <a:latin typeface="Courier New" pitchFamily="49" charset="0"/>
              </a:rPr>
              <a:t>SELECT</a:t>
            </a:r>
            <a:r>
              <a:rPr lang="en-US" dirty="0">
                <a:solidFill>
                  <a:schemeClr val="tx1"/>
                </a:solidFill>
              </a:rPr>
              <a:t> statement with </a:t>
            </a:r>
            <a:r>
              <a:rPr lang="en-US" dirty="0">
                <a:solidFill>
                  <a:schemeClr val="tx1"/>
                </a:solidFill>
                <a:latin typeface="Courier New" pitchFamily="49" charset="0"/>
              </a:rPr>
              <a:t>NULL</a:t>
            </a:r>
            <a:r>
              <a:rPr lang="en-US" dirty="0">
                <a:solidFill>
                  <a:schemeClr val="tx1"/>
                </a:solidFill>
              </a:rPr>
              <a:t> values for the columns </a:t>
            </a:r>
            <a:r>
              <a:rPr lang="en-US" dirty="0">
                <a:solidFill>
                  <a:schemeClr val="tx1"/>
                </a:solidFill>
                <a:latin typeface="Courier New" pitchFamily="49" charset="0"/>
              </a:rPr>
              <a:t>a</a:t>
            </a:r>
            <a:r>
              <a:rPr lang="en-US" dirty="0">
                <a:solidFill>
                  <a:schemeClr val="tx1"/>
                </a:solidFill>
              </a:rPr>
              <a:t> and </a:t>
            </a:r>
            <a:r>
              <a:rPr lang="en-US" dirty="0">
                <a:solidFill>
                  <a:schemeClr val="tx1"/>
                </a:solidFill>
                <a:latin typeface="Courier New" pitchFamily="49" charset="0"/>
              </a:rPr>
              <a:t>b</a:t>
            </a:r>
            <a:r>
              <a:rPr lang="en-US" dirty="0">
                <a:solidFill>
                  <a:schemeClr val="tx1"/>
                </a:solidFill>
              </a:rPr>
              <a:t> and only the aggregate function. It is generally used for generating grand totals.</a:t>
            </a:r>
          </a:p>
          <a:p>
            <a:pPr lvl="4"/>
            <a:r>
              <a:rPr lang="en-US" dirty="0">
                <a:solidFill>
                  <a:schemeClr val="tx1"/>
                </a:solidFill>
              </a:rPr>
              <a:t>SELECT   NULL, NULL, </a:t>
            </a:r>
            <a:r>
              <a:rPr lang="en-US" dirty="0" err="1">
                <a:solidFill>
                  <a:schemeClr val="tx1"/>
                </a:solidFill>
              </a:rPr>
              <a:t>aggregate_col</a:t>
            </a:r>
            <a:endParaRPr lang="en-US" dirty="0">
              <a:solidFill>
                <a:schemeClr val="tx1"/>
              </a:solidFill>
            </a:endParaRPr>
          </a:p>
          <a:p>
            <a:pPr lvl="4"/>
            <a:r>
              <a:rPr lang="en-US" dirty="0">
                <a:solidFill>
                  <a:schemeClr val="tx1"/>
                </a:solidFill>
              </a:rPr>
              <a:t>FROM     &lt;</a:t>
            </a:r>
            <a:r>
              <a:rPr lang="en-US" dirty="0" err="1">
                <a:solidFill>
                  <a:schemeClr val="tx1"/>
                </a:solidFill>
              </a:rPr>
              <a:t>table_name</a:t>
            </a:r>
            <a:r>
              <a:rPr lang="en-US" dirty="0">
                <a:solidFill>
                  <a:schemeClr val="tx1"/>
                </a:solidFill>
              </a:rPr>
              <a:t>&gt;</a:t>
            </a:r>
          </a:p>
          <a:p>
            <a:pPr lvl="4"/>
            <a:r>
              <a:rPr lang="en-US" dirty="0">
                <a:solidFill>
                  <a:schemeClr val="tx1"/>
                </a:solidFill>
              </a:rPr>
              <a:t>GROUP BY ( </a:t>
            </a:r>
            <a:r>
              <a:rPr lang="en-US" dirty="0" smtClean="0">
                <a:solidFill>
                  <a:schemeClr val="tx1"/>
                </a:solidFill>
              </a:rPr>
              <a:t>);</a:t>
            </a:r>
            <a:endParaRPr lang="en-US" dirty="0"/>
          </a:p>
        </p:txBody>
      </p:sp>
    </p:spTree>
    <p:extLst>
      <p:ext uri="{BB962C8B-B14F-4D97-AF65-F5344CB8AC3E}">
        <p14:creationId xmlns:p14="http://schemas.microsoft.com/office/powerpoint/2010/main" val="102423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3"/>
          <p:cNvGrpSpPr>
            <a:grpSpLocks/>
          </p:cNvGrpSpPr>
          <p:nvPr/>
        </p:nvGrpSpPr>
        <p:grpSpPr bwMode="auto">
          <a:xfrm>
            <a:off x="721072" y="5097859"/>
            <a:ext cx="5613400" cy="3387725"/>
            <a:chOff x="434" y="2523"/>
            <a:chExt cx="3536" cy="2133"/>
          </a:xfrm>
        </p:grpSpPr>
        <p:sp>
          <p:nvSpPr>
            <p:cNvPr id="43013" name="Rectangle 4"/>
            <p:cNvSpPr>
              <a:spLocks noChangeArrowheads="1"/>
            </p:cNvSpPr>
            <p:nvPr/>
          </p:nvSpPr>
          <p:spPr bwMode="auto">
            <a:xfrm>
              <a:off x="2496" y="3738"/>
              <a:ext cx="1469" cy="872"/>
            </a:xfrm>
            <a:prstGeom prst="rect">
              <a:avLst/>
            </a:prstGeom>
            <a:noFill/>
            <a:ln w="9525">
              <a:noFill/>
              <a:miter lim="800000"/>
              <a:headEnd/>
              <a:tailEnd/>
            </a:ln>
          </p:spPr>
          <p:txBody>
            <a:bodyPr lIns="89806" tIns="44117" rIns="89806" bIns="44117"/>
            <a:lstStyle/>
            <a:p>
              <a:pPr defTabSz="898525" eaLnBrk="0" hangingPunct="0"/>
              <a:r>
                <a:rPr lang="en-US" sz="1100" dirty="0">
                  <a:latin typeface="Courier New" pitchFamily="49" charset="0"/>
                  <a:cs typeface="Oracle Sans" panose="020B0503020204020204" pitchFamily="34" charset="0"/>
                </a:rPr>
                <a:t>GROUP BY a UNION ALL</a:t>
              </a:r>
            </a:p>
            <a:p>
              <a:pPr defTabSz="898525" eaLnBrk="0" hangingPunct="0"/>
              <a:r>
                <a:rPr lang="en-US" sz="1100" dirty="0">
                  <a:latin typeface="Courier New" pitchFamily="49" charset="0"/>
                  <a:cs typeface="Oracle Sans" panose="020B0503020204020204" pitchFamily="34" charset="0"/>
                </a:rPr>
                <a:t>GROUP BY b UNION ALL</a:t>
              </a:r>
            </a:p>
            <a:p>
              <a:pPr defTabSz="898525" eaLnBrk="0" hangingPunct="0"/>
              <a:r>
                <a:rPr lang="en-US" sz="1100" dirty="0">
                  <a:latin typeface="Courier New" pitchFamily="49" charset="0"/>
                  <a:cs typeface="Oracle Sans" panose="020B0503020204020204" pitchFamily="34" charset="0"/>
                </a:rPr>
                <a:t>GROUP BY ()</a:t>
              </a:r>
            </a:p>
          </p:txBody>
        </p:sp>
        <p:sp>
          <p:nvSpPr>
            <p:cNvPr id="43014" name="Rectangle 5"/>
            <p:cNvSpPr>
              <a:spLocks noChangeArrowheads="1"/>
            </p:cNvSpPr>
            <p:nvPr/>
          </p:nvSpPr>
          <p:spPr bwMode="auto">
            <a:xfrm>
              <a:off x="439" y="3738"/>
              <a:ext cx="2057" cy="918"/>
            </a:xfrm>
            <a:prstGeom prst="rect">
              <a:avLst/>
            </a:prstGeom>
            <a:noFill/>
            <a:ln w="9525">
              <a:noFill/>
              <a:miter lim="800000"/>
              <a:headEnd/>
              <a:tailEnd/>
            </a:ln>
          </p:spPr>
          <p:txBody>
            <a:bodyPr lIns="89806" tIns="44117" rIns="89806" bIns="44117"/>
            <a:lstStyle/>
            <a:p>
              <a:pPr defTabSz="898525" eaLnBrk="0" hangingPunct="0"/>
              <a:r>
                <a:rPr lang="en-US" sz="1100" dirty="0">
                  <a:latin typeface="Courier New" pitchFamily="49" charset="0"/>
                  <a:cs typeface="Oracle Sans" panose="020B0503020204020204" pitchFamily="34" charset="0"/>
                </a:rPr>
                <a:t>GROUP BY GROUPING SETS(a, (b), ()) </a:t>
              </a:r>
            </a:p>
          </p:txBody>
        </p:sp>
        <p:sp>
          <p:nvSpPr>
            <p:cNvPr id="43015" name="Rectangle 6"/>
            <p:cNvSpPr>
              <a:spLocks noChangeArrowheads="1"/>
            </p:cNvSpPr>
            <p:nvPr/>
          </p:nvSpPr>
          <p:spPr bwMode="auto">
            <a:xfrm>
              <a:off x="2490" y="4165"/>
              <a:ext cx="1468" cy="380"/>
            </a:xfrm>
            <a:prstGeom prst="rect">
              <a:avLst/>
            </a:prstGeom>
            <a:noFill/>
            <a:ln w="9525">
              <a:noFill/>
              <a:miter lim="800000"/>
              <a:headEnd/>
              <a:tailEnd/>
            </a:ln>
          </p:spPr>
          <p:txBody>
            <a:bodyPr lIns="89806" tIns="44117" rIns="89806" bIns="44117"/>
            <a:lstStyle/>
            <a:p>
              <a:pPr defTabSz="898525" eaLnBrk="0" hangingPunct="0"/>
              <a:r>
                <a:rPr lang="en-US" sz="1100" dirty="0">
                  <a:latin typeface="Courier New" pitchFamily="49" charset="0"/>
                  <a:cs typeface="Oracle Sans" panose="020B0503020204020204" pitchFamily="34" charset="0"/>
                </a:rPr>
                <a:t>GROUP BY a UNION ALL</a:t>
              </a:r>
            </a:p>
            <a:p>
              <a:pPr defTabSz="898525" eaLnBrk="0" hangingPunct="0"/>
              <a:r>
                <a:rPr lang="en-US" sz="1100" dirty="0">
                  <a:latin typeface="Courier New" pitchFamily="49" charset="0"/>
                  <a:cs typeface="Oracle Sans" panose="020B0503020204020204" pitchFamily="34" charset="0"/>
                </a:rPr>
                <a:t>GROUP BY ROLLUP(b, c)</a:t>
              </a:r>
            </a:p>
          </p:txBody>
        </p:sp>
        <p:sp>
          <p:nvSpPr>
            <p:cNvPr id="43016" name="Rectangle 7"/>
            <p:cNvSpPr>
              <a:spLocks noChangeArrowheads="1"/>
            </p:cNvSpPr>
            <p:nvPr/>
          </p:nvSpPr>
          <p:spPr bwMode="auto">
            <a:xfrm>
              <a:off x="434" y="4159"/>
              <a:ext cx="2056" cy="381"/>
            </a:xfrm>
            <a:prstGeom prst="rect">
              <a:avLst/>
            </a:prstGeom>
            <a:noFill/>
            <a:ln w="9525">
              <a:noFill/>
              <a:miter lim="800000"/>
              <a:headEnd/>
              <a:tailEnd/>
            </a:ln>
          </p:spPr>
          <p:txBody>
            <a:bodyPr lIns="89806" tIns="44117" rIns="89806" bIns="44117"/>
            <a:lstStyle/>
            <a:p>
              <a:pPr defTabSz="898525" eaLnBrk="0" hangingPunct="0"/>
              <a:r>
                <a:rPr lang="en-US" sz="1100" dirty="0">
                  <a:latin typeface="Courier New" pitchFamily="49" charset="0"/>
                  <a:cs typeface="Oracle Sans" panose="020B0503020204020204" pitchFamily="34" charset="0"/>
                </a:rPr>
                <a:t>GROUP BY GROUPING SETS </a:t>
              </a:r>
              <a:br>
                <a:rPr lang="en-US" sz="1100" dirty="0">
                  <a:latin typeface="Courier New" pitchFamily="49" charset="0"/>
                  <a:cs typeface="Oracle Sans" panose="020B0503020204020204" pitchFamily="34" charset="0"/>
                </a:rPr>
              </a:br>
              <a:r>
                <a:rPr lang="en-US" sz="1100" dirty="0">
                  <a:latin typeface="Courier New" pitchFamily="49" charset="0"/>
                  <a:cs typeface="Oracle Sans" panose="020B0503020204020204" pitchFamily="34" charset="0"/>
                </a:rPr>
                <a:t>(a,ROLLUP(b, c))</a:t>
              </a:r>
            </a:p>
            <a:p>
              <a:pPr defTabSz="898525" eaLnBrk="0" hangingPunct="0"/>
              <a:r>
                <a:rPr lang="en-US" sz="1100" dirty="0">
                  <a:latin typeface="Oracle Sans" panose="020B0503020204020204" pitchFamily="34" charset="0"/>
                  <a:cs typeface="Oracle Sans" panose="020B0503020204020204" pitchFamily="34" charset="0"/>
                </a:rPr>
                <a:t>(The GROUPING SETS expression has a composite column.)</a:t>
              </a:r>
            </a:p>
            <a:p>
              <a:pPr defTabSz="898525" eaLnBrk="0" hangingPunct="0"/>
              <a:endParaRPr lang="en-US" sz="1100" dirty="0">
                <a:latin typeface="Courier New" pitchFamily="49" charset="0"/>
                <a:cs typeface="Oracle Sans" panose="020B0503020204020204" pitchFamily="34" charset="0"/>
              </a:endParaRPr>
            </a:p>
          </p:txBody>
        </p:sp>
        <p:sp>
          <p:nvSpPr>
            <p:cNvPr id="43017" name="Rectangle 8"/>
            <p:cNvSpPr>
              <a:spLocks noChangeArrowheads="1"/>
            </p:cNvSpPr>
            <p:nvPr/>
          </p:nvSpPr>
          <p:spPr bwMode="auto">
            <a:xfrm>
              <a:off x="2496" y="3574"/>
              <a:ext cx="1469" cy="164"/>
            </a:xfrm>
            <a:prstGeom prst="rect">
              <a:avLst/>
            </a:prstGeom>
            <a:noFill/>
            <a:ln w="9525">
              <a:noFill/>
              <a:miter lim="800000"/>
              <a:headEnd/>
              <a:tailEnd/>
            </a:ln>
          </p:spPr>
          <p:txBody>
            <a:bodyPr lIns="89806" tIns="44117" rIns="89806" bIns="44117"/>
            <a:lstStyle/>
            <a:p>
              <a:pPr defTabSz="898525" eaLnBrk="0" hangingPunct="0"/>
              <a:r>
                <a:rPr lang="en-US" sz="1100" dirty="0">
                  <a:latin typeface="Courier New" pitchFamily="49" charset="0"/>
                  <a:cs typeface="Oracle Sans" panose="020B0503020204020204" pitchFamily="34" charset="0"/>
                </a:rPr>
                <a:t>GROUP BY a, b, c</a:t>
              </a:r>
            </a:p>
          </p:txBody>
        </p:sp>
        <p:sp>
          <p:nvSpPr>
            <p:cNvPr id="43018" name="Rectangle 9"/>
            <p:cNvSpPr>
              <a:spLocks noChangeArrowheads="1"/>
            </p:cNvSpPr>
            <p:nvPr/>
          </p:nvSpPr>
          <p:spPr bwMode="auto">
            <a:xfrm>
              <a:off x="439" y="3574"/>
              <a:ext cx="2057" cy="164"/>
            </a:xfrm>
            <a:prstGeom prst="rect">
              <a:avLst/>
            </a:prstGeom>
            <a:noFill/>
            <a:ln w="9525">
              <a:noFill/>
              <a:miter lim="800000"/>
              <a:headEnd/>
              <a:tailEnd/>
            </a:ln>
          </p:spPr>
          <p:txBody>
            <a:bodyPr lIns="89806" tIns="44117" rIns="89806" bIns="44117"/>
            <a:lstStyle/>
            <a:p>
              <a:pPr defTabSz="898525" eaLnBrk="0" hangingPunct="0"/>
              <a:r>
                <a:rPr lang="en-US" sz="1100" dirty="0">
                  <a:latin typeface="Courier New" pitchFamily="49" charset="0"/>
                  <a:cs typeface="Oracle Sans" panose="020B0503020204020204" pitchFamily="34" charset="0"/>
                </a:rPr>
                <a:t>GROUP BY GROUPING SETS((a, b, c))</a:t>
              </a:r>
            </a:p>
          </p:txBody>
        </p:sp>
        <p:sp>
          <p:nvSpPr>
            <p:cNvPr id="43019" name="Rectangle 10"/>
            <p:cNvSpPr>
              <a:spLocks noChangeArrowheads="1"/>
            </p:cNvSpPr>
            <p:nvPr/>
          </p:nvSpPr>
          <p:spPr bwMode="auto">
            <a:xfrm>
              <a:off x="2496" y="3195"/>
              <a:ext cx="1469" cy="379"/>
            </a:xfrm>
            <a:prstGeom prst="rect">
              <a:avLst/>
            </a:prstGeom>
            <a:noFill/>
            <a:ln w="9525">
              <a:noFill/>
              <a:miter lim="800000"/>
              <a:headEnd/>
              <a:tailEnd/>
            </a:ln>
          </p:spPr>
          <p:txBody>
            <a:bodyPr lIns="89806" tIns="44117" rIns="89806" bIns="44117"/>
            <a:lstStyle/>
            <a:p>
              <a:pPr defTabSz="898525" eaLnBrk="0" hangingPunct="0"/>
              <a:r>
                <a:rPr lang="en-US" sz="1100" dirty="0">
                  <a:latin typeface="Courier New" pitchFamily="49" charset="0"/>
                  <a:cs typeface="Oracle Sans" panose="020B0503020204020204" pitchFamily="34" charset="0"/>
                </a:rPr>
                <a:t>GROUP BY a UNION ALL</a:t>
              </a:r>
            </a:p>
            <a:p>
              <a:pPr defTabSz="898525" eaLnBrk="0" hangingPunct="0"/>
              <a:r>
                <a:rPr lang="en-US" sz="1100" dirty="0">
                  <a:latin typeface="Courier New" pitchFamily="49" charset="0"/>
                  <a:cs typeface="Oracle Sans" panose="020B0503020204020204" pitchFamily="34" charset="0"/>
                </a:rPr>
                <a:t>GROUP BY b UNION ALL</a:t>
              </a:r>
            </a:p>
            <a:p>
              <a:pPr defTabSz="898525" eaLnBrk="0" hangingPunct="0"/>
              <a:r>
                <a:rPr lang="en-US" sz="1100" dirty="0">
                  <a:latin typeface="Courier New" pitchFamily="49" charset="0"/>
                  <a:cs typeface="Oracle Sans" panose="020B0503020204020204" pitchFamily="34" charset="0"/>
                </a:rPr>
                <a:t>GROUP BY b, c</a:t>
              </a:r>
            </a:p>
          </p:txBody>
        </p:sp>
        <p:sp>
          <p:nvSpPr>
            <p:cNvPr id="43020" name="Rectangle 11"/>
            <p:cNvSpPr>
              <a:spLocks noChangeArrowheads="1"/>
            </p:cNvSpPr>
            <p:nvPr/>
          </p:nvSpPr>
          <p:spPr bwMode="auto">
            <a:xfrm>
              <a:off x="439" y="3195"/>
              <a:ext cx="2057" cy="379"/>
            </a:xfrm>
            <a:prstGeom prst="rect">
              <a:avLst/>
            </a:prstGeom>
            <a:noFill/>
            <a:ln w="9525">
              <a:noFill/>
              <a:miter lim="800000"/>
              <a:headEnd/>
              <a:tailEnd/>
            </a:ln>
          </p:spPr>
          <p:txBody>
            <a:bodyPr lIns="89806" tIns="44117" rIns="89806" bIns="44117"/>
            <a:lstStyle/>
            <a:p>
              <a:pPr defTabSz="898525" eaLnBrk="0" hangingPunct="0"/>
              <a:r>
                <a:rPr lang="en-US" sz="1100" dirty="0">
                  <a:latin typeface="Courier New" pitchFamily="49" charset="0"/>
                  <a:cs typeface="Oracle Sans" panose="020B0503020204020204" pitchFamily="34" charset="0"/>
                </a:rPr>
                <a:t>GROUP BY GROUPING SETS(a, b,(b, c))</a:t>
              </a:r>
            </a:p>
            <a:p>
              <a:pPr defTabSz="898525" eaLnBrk="0" hangingPunct="0"/>
              <a:r>
                <a:rPr lang="en-US" sz="1100" dirty="0">
                  <a:latin typeface="Oracle Sans" panose="020B0503020204020204" pitchFamily="34" charset="0"/>
                  <a:cs typeface="Oracle Sans" panose="020B0503020204020204" pitchFamily="34" charset="0"/>
                </a:rPr>
                <a:t>(The </a:t>
              </a:r>
              <a:r>
                <a:rPr lang="en-US" sz="1100" dirty="0">
                  <a:latin typeface="Courier New" pitchFamily="49" charset="0"/>
                  <a:cs typeface="Oracle Sans" panose="020B0503020204020204" pitchFamily="34" charset="0"/>
                </a:rPr>
                <a:t>GROUPING</a:t>
              </a:r>
              <a:r>
                <a:rPr lang="en-US" sz="1100" dirty="0">
                  <a:latin typeface="Times New Roman" pitchFamily="18" charset="0"/>
                  <a:cs typeface="Oracle Sans" panose="020B0503020204020204" pitchFamily="34" charset="0"/>
                </a:rPr>
                <a:t> </a:t>
              </a:r>
              <a:r>
                <a:rPr lang="en-US" sz="1100" dirty="0">
                  <a:latin typeface="Courier New" pitchFamily="49" charset="0"/>
                  <a:cs typeface="Oracle Sans" panose="020B0503020204020204" pitchFamily="34" charset="0"/>
                </a:rPr>
                <a:t>SETS</a:t>
              </a:r>
              <a:r>
                <a:rPr lang="en-US" sz="1100" dirty="0">
                  <a:latin typeface="Times New Roman" pitchFamily="18" charset="0"/>
                  <a:cs typeface="Oracle Sans" panose="020B0503020204020204" pitchFamily="34" charset="0"/>
                </a:rPr>
                <a:t> </a:t>
              </a:r>
              <a:r>
                <a:rPr lang="en-US" sz="1100" dirty="0">
                  <a:latin typeface="Oracle Sans" panose="020B0503020204020204" pitchFamily="34" charset="0"/>
                  <a:cs typeface="Oracle Sans" panose="020B0503020204020204" pitchFamily="34" charset="0"/>
                </a:rPr>
                <a:t>expression has a composite column.)</a:t>
              </a:r>
            </a:p>
          </p:txBody>
        </p:sp>
        <p:sp>
          <p:nvSpPr>
            <p:cNvPr id="43021" name="Rectangle 12"/>
            <p:cNvSpPr>
              <a:spLocks noChangeArrowheads="1"/>
            </p:cNvSpPr>
            <p:nvPr/>
          </p:nvSpPr>
          <p:spPr bwMode="auto">
            <a:xfrm>
              <a:off x="2496" y="2814"/>
              <a:ext cx="1469" cy="381"/>
            </a:xfrm>
            <a:prstGeom prst="rect">
              <a:avLst/>
            </a:prstGeom>
            <a:noFill/>
            <a:ln w="9525">
              <a:noFill/>
              <a:miter lim="800000"/>
              <a:headEnd/>
              <a:tailEnd/>
            </a:ln>
          </p:spPr>
          <p:txBody>
            <a:bodyPr lIns="89806" tIns="44117" rIns="89806" bIns="44117"/>
            <a:lstStyle/>
            <a:p>
              <a:pPr defTabSz="898525" eaLnBrk="0" hangingPunct="0"/>
              <a:r>
                <a:rPr lang="en-US" sz="1100" dirty="0">
                  <a:latin typeface="Courier New" pitchFamily="49" charset="0"/>
                  <a:cs typeface="Oracle Sans" panose="020B0503020204020204" pitchFamily="34" charset="0"/>
                </a:rPr>
                <a:t>GROUP BY a UNION ALL</a:t>
              </a:r>
            </a:p>
            <a:p>
              <a:pPr defTabSz="898525" eaLnBrk="0" hangingPunct="0"/>
              <a:r>
                <a:rPr lang="en-US" sz="1100" dirty="0">
                  <a:latin typeface="Courier New" pitchFamily="49" charset="0"/>
                  <a:cs typeface="Oracle Sans" panose="020B0503020204020204" pitchFamily="34" charset="0"/>
                </a:rPr>
                <a:t>GROUP BY b UNION ALL</a:t>
              </a:r>
            </a:p>
            <a:p>
              <a:pPr defTabSz="898525" eaLnBrk="0" hangingPunct="0"/>
              <a:r>
                <a:rPr lang="en-US" sz="1100" dirty="0">
                  <a:latin typeface="Courier New" pitchFamily="49" charset="0"/>
                  <a:cs typeface="Oracle Sans" panose="020B0503020204020204" pitchFamily="34" charset="0"/>
                </a:rPr>
                <a:t>GROUP BY c</a:t>
              </a:r>
            </a:p>
          </p:txBody>
        </p:sp>
        <p:sp>
          <p:nvSpPr>
            <p:cNvPr id="43022" name="Rectangle 13"/>
            <p:cNvSpPr>
              <a:spLocks noChangeArrowheads="1"/>
            </p:cNvSpPr>
            <p:nvPr/>
          </p:nvSpPr>
          <p:spPr bwMode="auto">
            <a:xfrm>
              <a:off x="439" y="2814"/>
              <a:ext cx="2057" cy="381"/>
            </a:xfrm>
            <a:prstGeom prst="rect">
              <a:avLst/>
            </a:prstGeom>
            <a:noFill/>
            <a:ln w="9525">
              <a:noFill/>
              <a:miter lim="800000"/>
              <a:headEnd/>
              <a:tailEnd/>
            </a:ln>
          </p:spPr>
          <p:txBody>
            <a:bodyPr lIns="89806" tIns="44117" rIns="89806" bIns="44117"/>
            <a:lstStyle/>
            <a:p>
              <a:pPr defTabSz="898525" eaLnBrk="0" hangingPunct="0"/>
              <a:r>
                <a:rPr lang="en-US" sz="1100" dirty="0">
                  <a:latin typeface="Courier New" pitchFamily="49" charset="0"/>
                  <a:cs typeface="Oracle Sans" panose="020B0503020204020204" pitchFamily="34" charset="0"/>
                </a:rPr>
                <a:t>GROUP BY GROUPING SETS(a, b, c)</a:t>
              </a:r>
            </a:p>
          </p:txBody>
        </p:sp>
        <p:sp>
          <p:nvSpPr>
            <p:cNvPr id="43023" name="Rectangle 14"/>
            <p:cNvSpPr>
              <a:spLocks noChangeArrowheads="1"/>
            </p:cNvSpPr>
            <p:nvPr/>
          </p:nvSpPr>
          <p:spPr bwMode="auto">
            <a:xfrm>
              <a:off x="2496" y="2523"/>
              <a:ext cx="1469" cy="291"/>
            </a:xfrm>
            <a:prstGeom prst="rect">
              <a:avLst/>
            </a:prstGeom>
            <a:noFill/>
            <a:ln w="9525">
              <a:noFill/>
              <a:miter lim="800000"/>
              <a:headEnd/>
              <a:tailEnd/>
            </a:ln>
          </p:spPr>
          <p:txBody>
            <a:bodyPr lIns="89806" tIns="44117" rIns="89806" bIns="44117"/>
            <a:lstStyle/>
            <a:p>
              <a:pPr defTabSz="898525" eaLnBrk="0" hangingPunct="0"/>
              <a:r>
                <a:rPr lang="en-US" sz="1100" dirty="0">
                  <a:solidFill>
                    <a:srgbClr val="000000"/>
                  </a:solidFill>
                  <a:latin typeface="Oracle Sans" panose="020B0503020204020204" pitchFamily="34" charset="0"/>
                  <a:cs typeface="Oracle Sans" panose="020B0503020204020204" pitchFamily="34" charset="0"/>
                </a:rPr>
                <a:t>Equivalent</a:t>
              </a:r>
              <a:r>
                <a:rPr lang="en-US" sz="1100" dirty="0">
                  <a:latin typeface="Times New Roman" pitchFamily="18" charset="0"/>
                  <a:cs typeface="Oracle Sans" panose="020B0503020204020204" pitchFamily="34" charset="0"/>
                </a:rPr>
                <a:t> </a:t>
              </a:r>
              <a:r>
                <a:rPr lang="en-US" sz="1100" dirty="0">
                  <a:latin typeface="Courier New" pitchFamily="49" charset="0"/>
                  <a:cs typeface="Oracle Sans" panose="020B0503020204020204" pitchFamily="34" charset="0"/>
                </a:rPr>
                <a:t>GROUP</a:t>
              </a:r>
              <a:r>
                <a:rPr lang="en-US" sz="1100" dirty="0">
                  <a:latin typeface="Times New Roman" pitchFamily="18" charset="0"/>
                  <a:cs typeface="Oracle Sans" panose="020B0503020204020204" pitchFamily="34" charset="0"/>
                </a:rPr>
                <a:t> </a:t>
              </a:r>
              <a:r>
                <a:rPr lang="en-US" sz="1100" dirty="0">
                  <a:latin typeface="Courier New" pitchFamily="49" charset="0"/>
                  <a:cs typeface="Oracle Sans" panose="020B0503020204020204" pitchFamily="34" charset="0"/>
                </a:rPr>
                <a:t>BY</a:t>
              </a:r>
              <a:r>
                <a:rPr lang="en-US" sz="1100" dirty="0">
                  <a:latin typeface="Times New Roman" pitchFamily="18" charset="0"/>
                  <a:cs typeface="Oracle Sans" panose="020B0503020204020204" pitchFamily="34" charset="0"/>
                </a:rPr>
                <a:t> </a:t>
              </a:r>
              <a:r>
                <a:rPr lang="en-US" sz="1100" dirty="0">
                  <a:latin typeface="Oracle Sans" panose="020B0503020204020204" pitchFamily="34" charset="0"/>
                  <a:cs typeface="Oracle Sans" panose="020B0503020204020204" pitchFamily="34" charset="0"/>
                </a:rPr>
                <a:t>Statements</a:t>
              </a:r>
            </a:p>
          </p:txBody>
        </p:sp>
        <p:sp>
          <p:nvSpPr>
            <p:cNvPr id="43024" name="Rectangle 15"/>
            <p:cNvSpPr>
              <a:spLocks noChangeArrowheads="1"/>
            </p:cNvSpPr>
            <p:nvPr/>
          </p:nvSpPr>
          <p:spPr bwMode="auto">
            <a:xfrm>
              <a:off x="439" y="2523"/>
              <a:ext cx="2057" cy="291"/>
            </a:xfrm>
            <a:prstGeom prst="rect">
              <a:avLst/>
            </a:prstGeom>
            <a:noFill/>
            <a:ln w="9525">
              <a:noFill/>
              <a:miter lim="800000"/>
              <a:headEnd/>
              <a:tailEnd/>
            </a:ln>
          </p:spPr>
          <p:txBody>
            <a:bodyPr lIns="89806" tIns="44117" rIns="89806" bIns="44117"/>
            <a:lstStyle/>
            <a:p>
              <a:pPr defTabSz="898525" eaLnBrk="0" hangingPunct="0"/>
              <a:r>
                <a:rPr lang="en-US" sz="1100" dirty="0">
                  <a:latin typeface="Courier New" pitchFamily="49" charset="0"/>
                  <a:cs typeface="Oracle Sans" panose="020B0503020204020204" pitchFamily="34" charset="0"/>
                </a:rPr>
                <a:t>GROUPING</a:t>
              </a:r>
              <a:r>
                <a:rPr lang="en-US" sz="1100" dirty="0">
                  <a:latin typeface="Times New Roman" pitchFamily="18" charset="0"/>
                  <a:cs typeface="Oracle Sans" panose="020B0503020204020204" pitchFamily="34" charset="0"/>
                </a:rPr>
                <a:t> </a:t>
              </a:r>
              <a:r>
                <a:rPr lang="en-US" sz="1100" dirty="0">
                  <a:latin typeface="Courier New" pitchFamily="49" charset="0"/>
                  <a:cs typeface="Oracle Sans" panose="020B0503020204020204" pitchFamily="34" charset="0"/>
                </a:rPr>
                <a:t>SETS</a:t>
              </a:r>
              <a:r>
                <a:rPr lang="en-US" sz="1100" dirty="0">
                  <a:latin typeface="Times New Roman" pitchFamily="18" charset="0"/>
                  <a:cs typeface="Oracle Sans" panose="020B0503020204020204" pitchFamily="34" charset="0"/>
                </a:rPr>
                <a:t> </a:t>
              </a:r>
              <a:r>
                <a:rPr lang="en-US" sz="1100" dirty="0">
                  <a:latin typeface="Oracle Sans" panose="020B0503020204020204" pitchFamily="34" charset="0"/>
                  <a:cs typeface="Oracle Sans" panose="020B0503020204020204" pitchFamily="34" charset="0"/>
                </a:rPr>
                <a:t>Statements</a:t>
              </a:r>
            </a:p>
          </p:txBody>
        </p:sp>
        <p:sp>
          <p:nvSpPr>
            <p:cNvPr id="43025" name="Line 16"/>
            <p:cNvSpPr>
              <a:spLocks noChangeShapeType="1"/>
            </p:cNvSpPr>
            <p:nvPr/>
          </p:nvSpPr>
          <p:spPr bwMode="auto">
            <a:xfrm>
              <a:off x="439" y="2814"/>
              <a:ext cx="3526" cy="0"/>
            </a:xfrm>
            <a:prstGeom prst="line">
              <a:avLst/>
            </a:prstGeom>
            <a:noFill/>
            <a:ln w="12700">
              <a:solidFill>
                <a:schemeClr val="tx1"/>
              </a:solidFill>
              <a:round/>
              <a:headEnd type="none" w="sm" len="sm"/>
              <a:tailEnd type="none" w="sm" len="sm"/>
            </a:ln>
          </p:spPr>
          <p:txBody>
            <a:bodyPr lIns="89806" tIns="44117" rIns="89806" bIns="44117"/>
            <a:lstStyle/>
            <a:p>
              <a:endParaRPr lang="en-US" dirty="0">
                <a:latin typeface="Oracle Sans" panose="020B0503020204020204" pitchFamily="34" charset="0"/>
                <a:cs typeface="Oracle Sans" panose="020B0503020204020204" pitchFamily="34" charset="0"/>
              </a:endParaRPr>
            </a:p>
          </p:txBody>
        </p:sp>
        <p:sp>
          <p:nvSpPr>
            <p:cNvPr id="43026" name="Line 17"/>
            <p:cNvSpPr>
              <a:spLocks noChangeShapeType="1"/>
            </p:cNvSpPr>
            <p:nvPr/>
          </p:nvSpPr>
          <p:spPr bwMode="auto">
            <a:xfrm>
              <a:off x="2496" y="2529"/>
              <a:ext cx="0" cy="2085"/>
            </a:xfrm>
            <a:prstGeom prst="line">
              <a:avLst/>
            </a:prstGeom>
            <a:noFill/>
            <a:ln w="12700">
              <a:solidFill>
                <a:schemeClr val="tx1"/>
              </a:solidFill>
              <a:round/>
              <a:headEnd type="none" w="sm" len="sm"/>
              <a:tailEnd type="none" w="sm" len="sm"/>
            </a:ln>
          </p:spPr>
          <p:txBody>
            <a:bodyPr lIns="89806" tIns="44117" rIns="89806" bIns="44117"/>
            <a:lstStyle/>
            <a:p>
              <a:endParaRPr lang="en-US" dirty="0">
                <a:latin typeface="Oracle Sans" panose="020B0503020204020204" pitchFamily="34" charset="0"/>
                <a:cs typeface="Oracle Sans" panose="020B0503020204020204" pitchFamily="34" charset="0"/>
              </a:endParaRPr>
            </a:p>
          </p:txBody>
        </p:sp>
        <p:sp>
          <p:nvSpPr>
            <p:cNvPr id="43027" name="Line 18"/>
            <p:cNvSpPr>
              <a:spLocks noChangeShapeType="1"/>
            </p:cNvSpPr>
            <p:nvPr/>
          </p:nvSpPr>
          <p:spPr bwMode="auto">
            <a:xfrm>
              <a:off x="439" y="3195"/>
              <a:ext cx="3526" cy="0"/>
            </a:xfrm>
            <a:prstGeom prst="line">
              <a:avLst/>
            </a:prstGeom>
            <a:noFill/>
            <a:ln w="12700">
              <a:solidFill>
                <a:schemeClr val="tx1"/>
              </a:solidFill>
              <a:round/>
              <a:headEnd type="none" w="sm" len="sm"/>
              <a:tailEnd type="none" w="sm" len="sm"/>
            </a:ln>
          </p:spPr>
          <p:txBody>
            <a:bodyPr lIns="89806" tIns="44117" rIns="89806" bIns="44117"/>
            <a:lstStyle/>
            <a:p>
              <a:endParaRPr lang="en-US" dirty="0">
                <a:latin typeface="Oracle Sans" panose="020B0503020204020204" pitchFamily="34" charset="0"/>
                <a:cs typeface="Oracle Sans" panose="020B0503020204020204" pitchFamily="34" charset="0"/>
              </a:endParaRPr>
            </a:p>
          </p:txBody>
        </p:sp>
        <p:sp>
          <p:nvSpPr>
            <p:cNvPr id="43028" name="Line 19"/>
            <p:cNvSpPr>
              <a:spLocks noChangeShapeType="1"/>
            </p:cNvSpPr>
            <p:nvPr/>
          </p:nvSpPr>
          <p:spPr bwMode="auto">
            <a:xfrm>
              <a:off x="439" y="3574"/>
              <a:ext cx="3526" cy="0"/>
            </a:xfrm>
            <a:prstGeom prst="line">
              <a:avLst/>
            </a:prstGeom>
            <a:noFill/>
            <a:ln w="12700">
              <a:solidFill>
                <a:schemeClr val="tx1"/>
              </a:solidFill>
              <a:round/>
              <a:headEnd type="none" w="sm" len="sm"/>
              <a:tailEnd type="none" w="sm" len="sm"/>
            </a:ln>
          </p:spPr>
          <p:txBody>
            <a:bodyPr lIns="89806" tIns="44117" rIns="89806" bIns="44117"/>
            <a:lstStyle/>
            <a:p>
              <a:endParaRPr lang="en-US" dirty="0">
                <a:latin typeface="Oracle Sans" panose="020B0503020204020204" pitchFamily="34" charset="0"/>
                <a:cs typeface="Oracle Sans" panose="020B0503020204020204" pitchFamily="34" charset="0"/>
              </a:endParaRPr>
            </a:p>
          </p:txBody>
        </p:sp>
        <p:sp>
          <p:nvSpPr>
            <p:cNvPr id="43029" name="Line 20"/>
            <p:cNvSpPr>
              <a:spLocks noChangeShapeType="1"/>
            </p:cNvSpPr>
            <p:nvPr/>
          </p:nvSpPr>
          <p:spPr bwMode="auto">
            <a:xfrm>
              <a:off x="439" y="3738"/>
              <a:ext cx="3526" cy="0"/>
            </a:xfrm>
            <a:prstGeom prst="line">
              <a:avLst/>
            </a:prstGeom>
            <a:noFill/>
            <a:ln w="12700">
              <a:solidFill>
                <a:schemeClr val="tx1"/>
              </a:solidFill>
              <a:round/>
              <a:headEnd type="none" w="sm" len="sm"/>
              <a:tailEnd type="none" w="sm" len="sm"/>
            </a:ln>
          </p:spPr>
          <p:txBody>
            <a:bodyPr lIns="89806" tIns="44117" rIns="89806" bIns="44117"/>
            <a:lstStyle/>
            <a:p>
              <a:endParaRPr lang="en-US" dirty="0">
                <a:latin typeface="Oracle Sans" panose="020B0503020204020204" pitchFamily="34" charset="0"/>
                <a:cs typeface="Oracle Sans" panose="020B0503020204020204" pitchFamily="34" charset="0"/>
              </a:endParaRPr>
            </a:p>
          </p:txBody>
        </p:sp>
        <p:sp>
          <p:nvSpPr>
            <p:cNvPr id="43030" name="Line 21"/>
            <p:cNvSpPr>
              <a:spLocks noChangeShapeType="1"/>
            </p:cNvSpPr>
            <p:nvPr/>
          </p:nvSpPr>
          <p:spPr bwMode="auto">
            <a:xfrm>
              <a:off x="439" y="2523"/>
              <a:ext cx="3526" cy="0"/>
            </a:xfrm>
            <a:prstGeom prst="line">
              <a:avLst/>
            </a:prstGeom>
            <a:noFill/>
            <a:ln w="12700">
              <a:solidFill>
                <a:schemeClr val="tx1"/>
              </a:solidFill>
              <a:round/>
              <a:headEnd type="none" w="sm" len="sm"/>
              <a:tailEnd type="none" w="sm" len="sm"/>
            </a:ln>
          </p:spPr>
          <p:txBody>
            <a:bodyPr lIns="89806" tIns="44117" rIns="89806" bIns="44117"/>
            <a:lstStyle/>
            <a:p>
              <a:endParaRPr lang="en-US" dirty="0">
                <a:latin typeface="Oracle Sans" panose="020B0503020204020204" pitchFamily="34" charset="0"/>
                <a:cs typeface="Oracle Sans" panose="020B0503020204020204" pitchFamily="34" charset="0"/>
              </a:endParaRPr>
            </a:p>
          </p:txBody>
        </p:sp>
        <p:sp>
          <p:nvSpPr>
            <p:cNvPr id="43031" name="Line 22"/>
            <p:cNvSpPr>
              <a:spLocks noChangeShapeType="1"/>
            </p:cNvSpPr>
            <p:nvPr/>
          </p:nvSpPr>
          <p:spPr bwMode="auto">
            <a:xfrm flipH="1">
              <a:off x="437" y="2523"/>
              <a:ext cx="2" cy="2093"/>
            </a:xfrm>
            <a:prstGeom prst="line">
              <a:avLst/>
            </a:prstGeom>
            <a:noFill/>
            <a:ln w="12700">
              <a:solidFill>
                <a:schemeClr val="tx1"/>
              </a:solidFill>
              <a:round/>
              <a:headEnd type="none" w="sm" len="sm"/>
              <a:tailEnd type="none" w="sm" len="sm"/>
            </a:ln>
          </p:spPr>
          <p:txBody>
            <a:bodyPr lIns="89806" tIns="44117" rIns="89806" bIns="44117"/>
            <a:lstStyle/>
            <a:p>
              <a:endParaRPr lang="en-US" dirty="0">
                <a:latin typeface="Oracle Sans" panose="020B0503020204020204" pitchFamily="34" charset="0"/>
                <a:cs typeface="Oracle Sans" panose="020B0503020204020204" pitchFamily="34" charset="0"/>
              </a:endParaRPr>
            </a:p>
          </p:txBody>
        </p:sp>
        <p:sp>
          <p:nvSpPr>
            <p:cNvPr id="43032" name="Line 23"/>
            <p:cNvSpPr>
              <a:spLocks noChangeShapeType="1"/>
            </p:cNvSpPr>
            <p:nvPr/>
          </p:nvSpPr>
          <p:spPr bwMode="auto">
            <a:xfrm>
              <a:off x="3965" y="2523"/>
              <a:ext cx="0" cy="2085"/>
            </a:xfrm>
            <a:prstGeom prst="line">
              <a:avLst/>
            </a:prstGeom>
            <a:noFill/>
            <a:ln w="12700">
              <a:solidFill>
                <a:schemeClr val="tx1"/>
              </a:solidFill>
              <a:round/>
              <a:headEnd type="none" w="sm" len="sm"/>
              <a:tailEnd type="none" w="sm" len="sm"/>
            </a:ln>
          </p:spPr>
          <p:txBody>
            <a:bodyPr lIns="89806" tIns="44117" rIns="89806" bIns="44117"/>
            <a:lstStyle/>
            <a:p>
              <a:endParaRPr lang="en-US" dirty="0">
                <a:latin typeface="Oracle Sans" panose="020B0503020204020204" pitchFamily="34" charset="0"/>
                <a:cs typeface="Oracle Sans" panose="020B0503020204020204" pitchFamily="34" charset="0"/>
              </a:endParaRPr>
            </a:p>
          </p:txBody>
        </p:sp>
        <p:sp>
          <p:nvSpPr>
            <p:cNvPr id="43033" name="Line 24"/>
            <p:cNvSpPr>
              <a:spLocks noChangeShapeType="1"/>
            </p:cNvSpPr>
            <p:nvPr/>
          </p:nvSpPr>
          <p:spPr bwMode="auto">
            <a:xfrm>
              <a:off x="440" y="4608"/>
              <a:ext cx="3524" cy="0"/>
            </a:xfrm>
            <a:prstGeom prst="line">
              <a:avLst/>
            </a:prstGeom>
            <a:noFill/>
            <a:ln w="12700">
              <a:solidFill>
                <a:schemeClr val="tx1"/>
              </a:solidFill>
              <a:round/>
              <a:headEnd type="none" w="sm" len="sm"/>
              <a:tailEnd type="none" w="sm" len="sm"/>
            </a:ln>
          </p:spPr>
          <p:txBody>
            <a:bodyPr lIns="89806" tIns="44117" rIns="89806" bIns="44117"/>
            <a:lstStyle/>
            <a:p>
              <a:endParaRPr lang="en-US" dirty="0">
                <a:latin typeface="Oracle Sans" panose="020B0503020204020204" pitchFamily="34" charset="0"/>
                <a:cs typeface="Oracle Sans" panose="020B0503020204020204" pitchFamily="34" charset="0"/>
              </a:endParaRPr>
            </a:p>
          </p:txBody>
        </p:sp>
        <p:sp>
          <p:nvSpPr>
            <p:cNvPr id="43034" name="Line 25"/>
            <p:cNvSpPr>
              <a:spLocks noChangeShapeType="1"/>
            </p:cNvSpPr>
            <p:nvPr/>
          </p:nvSpPr>
          <p:spPr bwMode="auto">
            <a:xfrm>
              <a:off x="446" y="4153"/>
              <a:ext cx="3524" cy="0"/>
            </a:xfrm>
            <a:prstGeom prst="line">
              <a:avLst/>
            </a:prstGeom>
            <a:noFill/>
            <a:ln w="12700">
              <a:solidFill>
                <a:schemeClr val="tx1"/>
              </a:solidFill>
              <a:round/>
              <a:headEnd type="none" w="sm" len="sm"/>
              <a:tailEnd type="none" w="sm" len="sm"/>
            </a:ln>
          </p:spPr>
          <p:txBody>
            <a:bodyPr lIns="89806" tIns="44117" rIns="89806" bIns="44117"/>
            <a:lstStyle/>
            <a:p>
              <a:endParaRPr lang="en-US" dirty="0">
                <a:latin typeface="Oracle Sans" panose="020B0503020204020204" pitchFamily="34" charset="0"/>
                <a:cs typeface="Oracle Sans" panose="020B0503020204020204" pitchFamily="34" charset="0"/>
              </a:endParaRPr>
            </a:p>
          </p:txBody>
        </p:sp>
      </p:grpSp>
      <p:sp>
        <p:nvSpPr>
          <p:cNvPr id="3" name="Footer Placeholder 2"/>
          <p:cNvSpPr>
            <a:spLocks noGrp="1"/>
          </p:cNvSpPr>
          <p:nvPr>
            <p:ph type="ftr" sz="quarter" idx="10"/>
          </p:nvPr>
        </p:nvSpPr>
        <p:spPr/>
        <p:txBody>
          <a:bodyPr/>
          <a:lstStyle/>
          <a:p>
            <a:r>
              <a:rPr lang="en-US" smtClean="0"/>
              <a:t>Oracle Database 19c: SQL Workshop   E - </a:t>
            </a:r>
            <a:fld id="{7C951E65-0BAA-4B24-AD87-683F8269D8DB}" type="slidenum">
              <a:rPr lang="en-US" smtClean="0"/>
              <a:pPr/>
              <a:t>18</a:t>
            </a:fld>
            <a:endParaRPr lang="en-US" dirty="0"/>
          </a:p>
        </p:txBody>
      </p:sp>
      <p:sp>
        <p:nvSpPr>
          <p:cNvPr id="6" name="Notes Placeholder 5"/>
          <p:cNvSpPr>
            <a:spLocks noGrp="1"/>
          </p:cNvSpPr>
          <p:nvPr>
            <p:ph type="body" idx="1"/>
          </p:nvPr>
        </p:nvSpPr>
        <p:spPr>
          <a:xfrm>
            <a:off x="457200" y="449263"/>
            <a:ext cx="6858000" cy="9380537"/>
          </a:xfrm>
        </p:spPr>
        <p:txBody>
          <a:bodyPr/>
          <a:lstStyle/>
          <a:p>
            <a:pPr marL="231775" lvl="1"/>
            <a:r>
              <a:rPr lang="en-US" dirty="0"/>
              <a:t>Compare this with the normal </a:t>
            </a:r>
            <a:r>
              <a:rPr lang="en-US" dirty="0">
                <a:latin typeface="Courier New" pitchFamily="49" charset="0"/>
              </a:rPr>
              <a:t>ROLLUP. </a:t>
            </a:r>
          </a:p>
          <a:p>
            <a:pPr marL="231775" lvl="1"/>
            <a:r>
              <a:rPr lang="en-US" dirty="0">
                <a:latin typeface="Courier New" pitchFamily="49" charset="0"/>
              </a:rPr>
              <a:t>For example</a:t>
            </a:r>
            <a:r>
              <a:rPr lang="en-US" dirty="0"/>
              <a:t>:</a:t>
            </a:r>
          </a:p>
          <a:p>
            <a:pPr lvl="4"/>
            <a:r>
              <a:rPr lang="en-US" dirty="0"/>
              <a:t>GROUP BY ROLLUP(a, b, c)</a:t>
            </a:r>
          </a:p>
          <a:p>
            <a:pPr marL="231775" lvl="1"/>
            <a:r>
              <a:rPr lang="en-US" dirty="0"/>
              <a:t>This would be equivalent to:</a:t>
            </a:r>
          </a:p>
          <a:p>
            <a:pPr lvl="4"/>
            <a:r>
              <a:rPr lang="en-US" dirty="0"/>
              <a:t>GROUP BY a, b, c UNION ALL</a:t>
            </a:r>
          </a:p>
          <a:p>
            <a:pPr lvl="4"/>
            <a:r>
              <a:rPr lang="en-US" dirty="0"/>
              <a:t>GROUP BY a, b UNION ALL</a:t>
            </a:r>
          </a:p>
          <a:p>
            <a:pPr lvl="4"/>
            <a:r>
              <a:rPr lang="en-US" dirty="0"/>
              <a:t>GROUP BY a UNION ALL</a:t>
            </a:r>
          </a:p>
          <a:p>
            <a:pPr lvl="4"/>
            <a:r>
              <a:rPr lang="en-US" dirty="0"/>
              <a:t>GROUP BY ()</a:t>
            </a:r>
          </a:p>
          <a:p>
            <a:pPr marL="231775" lvl="1"/>
            <a:r>
              <a:rPr lang="en-US" dirty="0"/>
              <a:t>Similarly:</a:t>
            </a:r>
          </a:p>
          <a:p>
            <a:pPr lvl="4"/>
            <a:r>
              <a:rPr lang="en-US" dirty="0"/>
              <a:t>GROUP BY CUBE((a, b), c) </a:t>
            </a:r>
          </a:p>
          <a:p>
            <a:pPr marL="231775" lvl="1"/>
            <a:r>
              <a:rPr lang="en-US" dirty="0"/>
              <a:t>This would be equivalent to:</a:t>
            </a:r>
          </a:p>
          <a:p>
            <a:pPr lvl="4"/>
            <a:r>
              <a:rPr lang="en-US" dirty="0"/>
              <a:t>GROUP BY a, b, c UNION ALL</a:t>
            </a:r>
          </a:p>
          <a:p>
            <a:pPr lvl="4"/>
            <a:r>
              <a:rPr lang="en-US" dirty="0"/>
              <a:t>GROUP BY a, b UNION ALL</a:t>
            </a:r>
          </a:p>
          <a:p>
            <a:pPr lvl="4"/>
            <a:r>
              <a:rPr lang="en-US" dirty="0"/>
              <a:t>GROUP BY c UNION ALL</a:t>
            </a:r>
          </a:p>
          <a:p>
            <a:pPr lvl="4"/>
            <a:r>
              <a:rPr lang="en-US" dirty="0"/>
              <a:t>GROUP By ()</a:t>
            </a:r>
          </a:p>
          <a:p>
            <a:pPr marL="231775" lvl="1"/>
            <a:r>
              <a:rPr lang="en-US" dirty="0"/>
              <a:t>The following table shows the </a:t>
            </a:r>
            <a:r>
              <a:rPr lang="en-US" dirty="0">
                <a:latin typeface="Courier New" pitchFamily="49" charset="0"/>
              </a:rPr>
              <a:t>GROUPING</a:t>
            </a:r>
            <a:r>
              <a:rPr lang="en-US" dirty="0"/>
              <a:t> </a:t>
            </a:r>
            <a:r>
              <a:rPr lang="en-US" dirty="0">
                <a:latin typeface="Courier New" pitchFamily="49" charset="0"/>
              </a:rPr>
              <a:t>SETS</a:t>
            </a:r>
            <a:r>
              <a:rPr lang="en-US" dirty="0"/>
              <a:t> specification and the equivalent </a:t>
            </a:r>
            <a:r>
              <a:rPr lang="en-US" dirty="0">
                <a:latin typeface="Courier New" pitchFamily="49" charset="0"/>
              </a:rPr>
              <a:t>GROUP</a:t>
            </a:r>
            <a:r>
              <a:rPr lang="en-US" dirty="0"/>
              <a:t> </a:t>
            </a:r>
            <a:r>
              <a:rPr lang="en-US" dirty="0">
                <a:latin typeface="Courier New" pitchFamily="49" charset="0"/>
              </a:rPr>
              <a:t>BY </a:t>
            </a:r>
            <a:r>
              <a:rPr lang="en-US" dirty="0"/>
              <a:t>specification.</a:t>
            </a:r>
          </a:p>
          <a:p>
            <a:endParaRPr lang="en-US" dirty="0"/>
          </a:p>
        </p:txBody>
      </p:sp>
    </p:spTree>
    <p:extLst>
      <p:ext uri="{BB962C8B-B14F-4D97-AF65-F5344CB8AC3E}">
        <p14:creationId xmlns:p14="http://schemas.microsoft.com/office/powerpoint/2010/main" val="1775019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E - </a:t>
            </a:r>
            <a:fld id="{7C951E65-0BAA-4B24-AD87-683F8269D8DB}" type="slidenum">
              <a:rPr lang="en-US" smtClean="0"/>
              <a:pPr/>
              <a:t>19</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Consider the example: </a:t>
            </a:r>
          </a:p>
          <a:p>
            <a:pPr lvl="4"/>
            <a:r>
              <a:rPr lang="en-US" dirty="0"/>
              <a:t>SELECT </a:t>
            </a:r>
            <a:r>
              <a:rPr lang="en-US" dirty="0" err="1"/>
              <a:t>department_id</a:t>
            </a:r>
            <a:r>
              <a:rPr lang="en-US" dirty="0"/>
              <a:t>, </a:t>
            </a:r>
            <a:r>
              <a:rPr lang="en-US" dirty="0" err="1"/>
              <a:t>job_id,manager_id</a:t>
            </a:r>
            <a:r>
              <a:rPr lang="en-US" dirty="0"/>
              <a:t>, SUM(salary)</a:t>
            </a:r>
          </a:p>
          <a:p>
            <a:pPr lvl="4"/>
            <a:r>
              <a:rPr lang="en-US" dirty="0"/>
              <a:t> FROM   employees  </a:t>
            </a:r>
          </a:p>
          <a:p>
            <a:pPr lvl="4"/>
            <a:r>
              <a:rPr lang="en-US" dirty="0"/>
              <a:t> GROUP BY ROLLUP( </a:t>
            </a:r>
            <a:r>
              <a:rPr lang="en-US" dirty="0" err="1"/>
              <a:t>department_id,job_id</a:t>
            </a:r>
            <a:r>
              <a:rPr lang="en-US" dirty="0"/>
              <a:t>, </a:t>
            </a:r>
            <a:r>
              <a:rPr lang="en-US" dirty="0" err="1"/>
              <a:t>manager_id</a:t>
            </a:r>
            <a:r>
              <a:rPr lang="en-US" dirty="0"/>
              <a:t>);</a:t>
            </a:r>
          </a:p>
          <a:p>
            <a:pPr lvl="1"/>
            <a:r>
              <a:rPr lang="en-US" dirty="0"/>
              <a:t>This query results in the Oracle server computing the following groupings:</a:t>
            </a:r>
          </a:p>
          <a:p>
            <a:pPr lvl="2"/>
            <a:r>
              <a:rPr lang="en-US" dirty="0">
                <a:latin typeface="Courier New" pitchFamily="49" charset="0"/>
              </a:rPr>
              <a:t>(</a:t>
            </a:r>
            <a:r>
              <a:rPr lang="en-US" dirty="0" err="1">
                <a:latin typeface="Courier New" pitchFamily="49" charset="0"/>
              </a:rPr>
              <a:t>job_id</a:t>
            </a:r>
            <a:r>
              <a:rPr lang="en-US" dirty="0">
                <a:latin typeface="Courier New" pitchFamily="49" charset="0"/>
              </a:rPr>
              <a:t>, </a:t>
            </a:r>
            <a:r>
              <a:rPr lang="en-US" dirty="0" err="1">
                <a:latin typeface="Courier New" pitchFamily="49" charset="0"/>
              </a:rPr>
              <a:t>manager_id</a:t>
            </a:r>
            <a:r>
              <a:rPr lang="en-US" dirty="0">
                <a:latin typeface="Courier New" pitchFamily="49" charset="0"/>
              </a:rPr>
              <a:t>)</a:t>
            </a:r>
          </a:p>
          <a:p>
            <a:pPr lvl="2"/>
            <a:r>
              <a:rPr lang="en-US" dirty="0">
                <a:latin typeface="Courier New" pitchFamily="49" charset="0"/>
              </a:rPr>
              <a:t>(</a:t>
            </a:r>
            <a:r>
              <a:rPr lang="en-US" dirty="0" err="1">
                <a:latin typeface="Courier New" pitchFamily="49" charset="0"/>
              </a:rPr>
              <a:t>department_id</a:t>
            </a:r>
            <a:r>
              <a:rPr lang="en-US" dirty="0">
                <a:latin typeface="Courier New" pitchFamily="49" charset="0"/>
              </a:rPr>
              <a:t>, </a:t>
            </a:r>
            <a:r>
              <a:rPr lang="en-US" dirty="0" err="1">
                <a:latin typeface="Courier New" pitchFamily="49" charset="0"/>
              </a:rPr>
              <a:t>job_id</a:t>
            </a:r>
            <a:r>
              <a:rPr lang="en-US" dirty="0">
                <a:latin typeface="Courier New" pitchFamily="49" charset="0"/>
              </a:rPr>
              <a:t>, </a:t>
            </a:r>
            <a:r>
              <a:rPr lang="en-US" dirty="0" err="1">
                <a:latin typeface="Courier New" pitchFamily="49" charset="0"/>
              </a:rPr>
              <a:t>manager_id</a:t>
            </a:r>
            <a:r>
              <a:rPr lang="en-US" dirty="0">
                <a:latin typeface="Courier New" pitchFamily="49" charset="0"/>
              </a:rPr>
              <a:t>)</a:t>
            </a:r>
          </a:p>
          <a:p>
            <a:pPr lvl="2"/>
            <a:r>
              <a:rPr lang="en-US" dirty="0">
                <a:latin typeface="Courier New" pitchFamily="49" charset="0"/>
              </a:rPr>
              <a:t>(</a:t>
            </a:r>
            <a:r>
              <a:rPr lang="en-US" dirty="0" err="1">
                <a:latin typeface="Courier New" pitchFamily="49" charset="0"/>
              </a:rPr>
              <a:t>department_id</a:t>
            </a:r>
            <a:r>
              <a:rPr lang="en-US" dirty="0">
                <a:latin typeface="Courier New" pitchFamily="49" charset="0"/>
              </a:rPr>
              <a:t>)</a:t>
            </a:r>
          </a:p>
          <a:p>
            <a:pPr lvl="2"/>
            <a:r>
              <a:rPr lang="en-US" dirty="0"/>
              <a:t>Grand total</a:t>
            </a:r>
          </a:p>
          <a:p>
            <a:pPr lvl="1"/>
            <a:r>
              <a:rPr lang="en-US" dirty="0"/>
              <a:t>If you are interested only in specific groups, you cannot limit the calculation to those groupings without using composite columns. With composite columns, this is possible by treating </a:t>
            </a:r>
            <a:r>
              <a:rPr lang="en-US" dirty="0">
                <a:latin typeface="Courier New" pitchFamily="49" charset="0"/>
              </a:rPr>
              <a:t>JOB_ID</a:t>
            </a:r>
            <a:r>
              <a:rPr lang="en-US" dirty="0"/>
              <a:t> and </a:t>
            </a:r>
            <a:r>
              <a:rPr lang="en-US" dirty="0">
                <a:latin typeface="Courier New" pitchFamily="49" charset="0"/>
              </a:rPr>
              <a:t>MANAGER_ID</a:t>
            </a:r>
            <a:r>
              <a:rPr lang="en-US" dirty="0"/>
              <a:t> columns as a single unit while rolling up. Columns enclosed in parentheses are treated as a unit while computing </a:t>
            </a:r>
            <a:r>
              <a:rPr lang="en-US" dirty="0">
                <a:latin typeface="Courier New" pitchFamily="49" charset="0"/>
              </a:rPr>
              <a:t>ROLLUP</a:t>
            </a:r>
            <a:r>
              <a:rPr lang="en-US" dirty="0"/>
              <a:t> and </a:t>
            </a:r>
            <a:r>
              <a:rPr lang="en-US" dirty="0">
                <a:latin typeface="Courier New" pitchFamily="49" charset="0"/>
              </a:rPr>
              <a:t>CUBE</a:t>
            </a:r>
            <a:r>
              <a:rPr lang="en-US" dirty="0"/>
              <a:t>. This is illustrated in the example in the slide. By enclosing the </a:t>
            </a:r>
            <a:r>
              <a:rPr lang="en-US" dirty="0">
                <a:latin typeface="Courier New" pitchFamily="49" charset="0"/>
              </a:rPr>
              <a:t>JOB_ID</a:t>
            </a:r>
            <a:r>
              <a:rPr lang="en-US" dirty="0"/>
              <a:t> and </a:t>
            </a:r>
            <a:r>
              <a:rPr lang="en-US" dirty="0">
                <a:latin typeface="Courier New" pitchFamily="49" charset="0"/>
              </a:rPr>
              <a:t>MANAGER_ID</a:t>
            </a:r>
            <a:r>
              <a:rPr lang="en-US" dirty="0"/>
              <a:t> columns in parentheses, you indicate to the Oracle server to treat </a:t>
            </a:r>
            <a:r>
              <a:rPr lang="en-US" dirty="0">
                <a:latin typeface="Courier New" pitchFamily="49" charset="0"/>
              </a:rPr>
              <a:t>JOB_ID</a:t>
            </a:r>
            <a:r>
              <a:rPr lang="en-US" dirty="0"/>
              <a:t> and </a:t>
            </a:r>
            <a:r>
              <a:rPr lang="en-US" dirty="0">
                <a:latin typeface="Courier New" pitchFamily="49" charset="0"/>
              </a:rPr>
              <a:t>MANAGER_ID</a:t>
            </a:r>
            <a:r>
              <a:rPr lang="en-US" dirty="0"/>
              <a:t> as a single unit, that is, as a composite column.</a:t>
            </a:r>
          </a:p>
          <a:p>
            <a:endParaRPr lang="en-US" dirty="0"/>
          </a:p>
        </p:txBody>
      </p:sp>
    </p:spTree>
    <p:extLst>
      <p:ext uri="{BB962C8B-B14F-4D97-AF65-F5344CB8AC3E}">
        <p14:creationId xmlns:p14="http://schemas.microsoft.com/office/powerpoint/2010/main" val="2717215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E - </a:t>
            </a:r>
            <a:fld id="{7C951E65-0BAA-4B24-AD87-683F8269D8DB}" type="slidenum">
              <a:rPr lang="en-US" smtClean="0"/>
              <a:pPr/>
              <a:t>2</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In this appendix, you learn how to:</a:t>
            </a:r>
          </a:p>
          <a:p>
            <a:pPr lvl="2"/>
            <a:r>
              <a:rPr lang="en-US" dirty="0"/>
              <a:t>Group data to obtain subtotal values by using the </a:t>
            </a:r>
            <a:r>
              <a:rPr lang="en-US" dirty="0">
                <a:latin typeface="Courier New" pitchFamily="49" charset="0"/>
              </a:rPr>
              <a:t>ROLLUP</a:t>
            </a:r>
            <a:r>
              <a:rPr lang="en-US" dirty="0"/>
              <a:t> operator</a:t>
            </a:r>
          </a:p>
          <a:p>
            <a:pPr lvl="2"/>
            <a:r>
              <a:rPr lang="en-US" dirty="0"/>
              <a:t>Group data to obtain cross-tabulation values by using the </a:t>
            </a:r>
            <a:r>
              <a:rPr lang="en-US" dirty="0">
                <a:latin typeface="Courier New" pitchFamily="49" charset="0"/>
              </a:rPr>
              <a:t>CUBE</a:t>
            </a:r>
            <a:r>
              <a:rPr lang="en-US" dirty="0"/>
              <a:t> operator</a:t>
            </a:r>
          </a:p>
          <a:p>
            <a:pPr lvl="2"/>
            <a:r>
              <a:rPr lang="en-US" dirty="0"/>
              <a:t>Use the </a:t>
            </a:r>
            <a:r>
              <a:rPr lang="en-US" dirty="0">
                <a:latin typeface="Courier New" pitchFamily="49" charset="0"/>
              </a:rPr>
              <a:t>GROUPING</a:t>
            </a:r>
            <a:r>
              <a:rPr lang="en-US" dirty="0"/>
              <a:t> function to identify the level of aggregation in the result set produced by a </a:t>
            </a:r>
            <a:r>
              <a:rPr lang="en-US" dirty="0">
                <a:latin typeface="Courier New" pitchFamily="49" charset="0"/>
              </a:rPr>
              <a:t>ROLLUP</a:t>
            </a:r>
            <a:r>
              <a:rPr lang="en-US" dirty="0"/>
              <a:t> or </a:t>
            </a:r>
            <a:r>
              <a:rPr lang="en-US" dirty="0">
                <a:latin typeface="Courier New" pitchFamily="49" charset="0"/>
              </a:rPr>
              <a:t>CUBE</a:t>
            </a:r>
            <a:r>
              <a:rPr lang="en-US" dirty="0"/>
              <a:t> operator</a:t>
            </a:r>
          </a:p>
          <a:p>
            <a:pPr lvl="2"/>
            <a:r>
              <a:rPr lang="en-US" dirty="0"/>
              <a:t>Use </a:t>
            </a:r>
            <a:r>
              <a:rPr lang="en-US" dirty="0">
                <a:latin typeface="Courier New" pitchFamily="49" charset="0"/>
              </a:rPr>
              <a:t>GROUPING</a:t>
            </a:r>
            <a:r>
              <a:rPr lang="en-US" dirty="0"/>
              <a:t> </a:t>
            </a:r>
            <a:r>
              <a:rPr lang="en-US" dirty="0">
                <a:latin typeface="Courier New" pitchFamily="49" charset="0"/>
              </a:rPr>
              <a:t>SETS</a:t>
            </a:r>
            <a:r>
              <a:rPr lang="en-US" dirty="0"/>
              <a:t> to produce a single result set that is equivalent to a </a:t>
            </a:r>
            <a:r>
              <a:rPr lang="en-US" dirty="0">
                <a:latin typeface="Courier New" pitchFamily="49" charset="0"/>
              </a:rPr>
              <a:t>UNION</a:t>
            </a:r>
            <a:r>
              <a:rPr lang="en-US" dirty="0"/>
              <a:t> </a:t>
            </a:r>
            <a:r>
              <a:rPr lang="en-US" dirty="0">
                <a:latin typeface="Courier New" pitchFamily="49" charset="0"/>
              </a:rPr>
              <a:t>ALL </a:t>
            </a:r>
            <a:endParaRPr lang="en-US" dirty="0"/>
          </a:p>
          <a:p>
            <a:endParaRPr lang="en-US" dirty="0"/>
          </a:p>
        </p:txBody>
      </p:sp>
    </p:spTree>
    <p:extLst>
      <p:ext uri="{BB962C8B-B14F-4D97-AF65-F5344CB8AC3E}">
        <p14:creationId xmlns:p14="http://schemas.microsoft.com/office/powerpoint/2010/main" val="35248965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E - </a:t>
            </a:r>
            <a:fld id="{7C951E65-0BAA-4B24-AD87-683F8269D8DB}" type="slidenum">
              <a:rPr lang="en-US" smtClean="0"/>
              <a:pPr/>
              <a:t>20</a:t>
            </a:fld>
            <a:endParaRPr lang="en-US" dirty="0"/>
          </a:p>
        </p:txBody>
      </p:sp>
      <p:sp>
        <p:nvSpPr>
          <p:cNvPr id="7" name="Notes Placeholder 6"/>
          <p:cNvSpPr>
            <a:spLocks noGrp="1"/>
          </p:cNvSpPr>
          <p:nvPr>
            <p:ph type="body" idx="1"/>
          </p:nvPr>
        </p:nvSpPr>
        <p:spPr>
          <a:xfrm>
            <a:off x="457200" y="449263"/>
            <a:ext cx="6858000" cy="9380537"/>
          </a:xfrm>
        </p:spPr>
        <p:txBody>
          <a:bodyPr/>
          <a:lstStyle/>
          <a:p>
            <a:pPr marL="152373" lvl="1" indent="52388" defTabSz="609493">
              <a:spcBef>
                <a:spcPts val="533"/>
              </a:spcBef>
              <a:defRPr/>
            </a:pPr>
            <a:r>
              <a:rPr lang="en-US" dirty="0"/>
              <a:t>The example in the slide computes the following groupings:</a:t>
            </a:r>
          </a:p>
          <a:p>
            <a:pPr lvl="2" indent="-265113" defTabSz="609493">
              <a:spcBef>
                <a:spcPts val="533"/>
              </a:spcBef>
              <a:defRPr/>
            </a:pPr>
            <a:r>
              <a:rPr lang="en-US" dirty="0" err="1">
                <a:latin typeface="Courier New" pitchFamily="49" charset="0"/>
              </a:rPr>
              <a:t>department_id</a:t>
            </a:r>
            <a:r>
              <a:rPr lang="en-US" dirty="0">
                <a:latin typeface="Courier New" pitchFamily="49" charset="0"/>
              </a:rPr>
              <a:t>, </a:t>
            </a:r>
            <a:r>
              <a:rPr lang="en-US" dirty="0" err="1">
                <a:latin typeface="Courier New" pitchFamily="49" charset="0"/>
              </a:rPr>
              <a:t>job_id</a:t>
            </a:r>
            <a:r>
              <a:rPr lang="en-US" dirty="0">
                <a:latin typeface="Courier New" pitchFamily="49" charset="0"/>
              </a:rPr>
              <a:t>, </a:t>
            </a:r>
            <a:r>
              <a:rPr lang="en-US" dirty="0" err="1">
                <a:latin typeface="Courier New" pitchFamily="49" charset="0"/>
              </a:rPr>
              <a:t>manager_id</a:t>
            </a:r>
            <a:r>
              <a:rPr lang="en-US" dirty="0">
                <a:latin typeface="Courier New" pitchFamily="49" charset="0"/>
              </a:rPr>
              <a:t>)</a:t>
            </a:r>
          </a:p>
          <a:p>
            <a:pPr lvl="2" indent="-265113" defTabSz="609493">
              <a:spcBef>
                <a:spcPts val="533"/>
              </a:spcBef>
              <a:defRPr/>
            </a:pPr>
            <a:r>
              <a:rPr lang="en-US" dirty="0" err="1">
                <a:latin typeface="Courier New" pitchFamily="49" charset="0"/>
              </a:rPr>
              <a:t>department_id</a:t>
            </a:r>
            <a:r>
              <a:rPr lang="en-US" dirty="0">
                <a:latin typeface="Courier New" pitchFamily="49" charset="0"/>
              </a:rPr>
              <a:t>)</a:t>
            </a:r>
          </a:p>
          <a:p>
            <a:pPr lvl="2" indent="-265113" defTabSz="609493">
              <a:spcBef>
                <a:spcPts val="533"/>
              </a:spcBef>
              <a:defRPr/>
            </a:pPr>
            <a:r>
              <a:rPr lang="en-US" dirty="0">
                <a:latin typeface="Courier New" pitchFamily="49" charset="0"/>
              </a:rPr>
              <a:t>( )</a:t>
            </a:r>
            <a:endParaRPr lang="en-US" dirty="0"/>
          </a:p>
          <a:p>
            <a:pPr marL="152373" lvl="1" indent="52388" defTabSz="609493">
              <a:spcBef>
                <a:spcPts val="533"/>
              </a:spcBef>
              <a:defRPr/>
            </a:pPr>
            <a:r>
              <a:rPr lang="en-US" dirty="0"/>
              <a:t>The example in the slide displays the following:</a:t>
            </a:r>
          </a:p>
          <a:p>
            <a:pPr lvl="2" indent="-265113" defTabSz="609493">
              <a:spcBef>
                <a:spcPts val="533"/>
              </a:spcBef>
              <a:defRPr/>
            </a:pPr>
            <a:r>
              <a:rPr lang="en-US" dirty="0"/>
              <a:t>Total salary for every job and manager (labeled 1)</a:t>
            </a:r>
          </a:p>
          <a:p>
            <a:pPr lvl="2" indent="-265113" defTabSz="609493">
              <a:spcBef>
                <a:spcPts val="533"/>
              </a:spcBef>
              <a:defRPr/>
            </a:pPr>
            <a:r>
              <a:rPr lang="en-US" dirty="0"/>
              <a:t>Total salary for every department, job, and manager (labeled 2)</a:t>
            </a:r>
          </a:p>
          <a:p>
            <a:pPr lvl="2" indent="-265113" defTabSz="609493">
              <a:spcBef>
                <a:spcPts val="533"/>
              </a:spcBef>
              <a:defRPr/>
            </a:pPr>
            <a:r>
              <a:rPr lang="en-US" dirty="0"/>
              <a:t>Total salary for every department (labeled 3)</a:t>
            </a:r>
          </a:p>
          <a:p>
            <a:pPr lvl="2" indent="-265113" defTabSz="609493">
              <a:spcBef>
                <a:spcPts val="533"/>
              </a:spcBef>
              <a:defRPr/>
            </a:pPr>
            <a:r>
              <a:rPr lang="en-US" dirty="0"/>
              <a:t>Grand total (labeled 4)</a:t>
            </a:r>
          </a:p>
          <a:p>
            <a:pPr marL="152373" lvl="1" indent="52388" defTabSz="609493">
              <a:spcBef>
                <a:spcPts val="533"/>
              </a:spcBef>
              <a:defRPr/>
            </a:pPr>
            <a:r>
              <a:rPr lang="en-US" dirty="0"/>
              <a:t>The example in the slide can also be written as:</a:t>
            </a:r>
          </a:p>
          <a:p>
            <a:pPr marL="152373" lvl="4" defTabSz="609493">
              <a:defRPr/>
            </a:pPr>
            <a:r>
              <a:rPr lang="en-US" dirty="0"/>
              <a:t>SELECT	</a:t>
            </a:r>
            <a:r>
              <a:rPr lang="en-US" dirty="0" err="1"/>
              <a:t>department_id</a:t>
            </a:r>
            <a:r>
              <a:rPr lang="en-US" dirty="0"/>
              <a:t>, </a:t>
            </a:r>
            <a:r>
              <a:rPr lang="en-US" dirty="0" err="1"/>
              <a:t>job_id</a:t>
            </a:r>
            <a:r>
              <a:rPr lang="en-US" dirty="0"/>
              <a:t>, </a:t>
            </a:r>
            <a:r>
              <a:rPr lang="en-US" dirty="0" err="1"/>
              <a:t>manager_id</a:t>
            </a:r>
            <a:r>
              <a:rPr lang="en-US" dirty="0"/>
              <a:t>, SUM(salary)</a:t>
            </a:r>
          </a:p>
          <a:p>
            <a:pPr marL="152373" lvl="4" defTabSz="609493">
              <a:defRPr/>
            </a:pPr>
            <a:r>
              <a:rPr lang="en-US" dirty="0"/>
              <a:t>FROM  	employees  </a:t>
            </a:r>
          </a:p>
          <a:p>
            <a:pPr marL="152373" lvl="4" defTabSz="609493">
              <a:defRPr/>
            </a:pPr>
            <a:r>
              <a:rPr lang="en-US" dirty="0"/>
              <a:t>GROUP  	BY </a:t>
            </a:r>
            <a:r>
              <a:rPr lang="en-US" dirty="0" err="1"/>
              <a:t>department_id,job_id</a:t>
            </a:r>
            <a:r>
              <a:rPr lang="en-US" dirty="0"/>
              <a:t>, </a:t>
            </a:r>
            <a:r>
              <a:rPr lang="en-US" dirty="0" err="1"/>
              <a:t>manager_id</a:t>
            </a:r>
            <a:endParaRPr lang="en-US" dirty="0"/>
          </a:p>
          <a:p>
            <a:pPr marL="152373" lvl="4" defTabSz="609493">
              <a:defRPr/>
            </a:pPr>
            <a:r>
              <a:rPr lang="en-US" dirty="0"/>
              <a:t>UNION  	ALL</a:t>
            </a:r>
          </a:p>
          <a:p>
            <a:pPr marL="152373" lvl="4" defTabSz="609493">
              <a:defRPr/>
            </a:pPr>
            <a:r>
              <a:rPr lang="en-US" dirty="0"/>
              <a:t>SELECT 	</a:t>
            </a:r>
            <a:r>
              <a:rPr lang="en-US" dirty="0" err="1"/>
              <a:t>department_id</a:t>
            </a:r>
            <a:r>
              <a:rPr lang="en-US" dirty="0"/>
              <a:t>,</a:t>
            </a:r>
            <a:r>
              <a:rPr lang="en-US" dirty="0">
                <a:latin typeface="Times New Roman" pitchFamily="18" charset="0"/>
              </a:rPr>
              <a:t> </a:t>
            </a:r>
            <a:r>
              <a:rPr lang="en-US" dirty="0"/>
              <a:t>TO_CHAR(NULL),TO_NUMBER(NULL), 				SUM(salary)</a:t>
            </a:r>
          </a:p>
          <a:p>
            <a:pPr marL="152373" lvl="4" defTabSz="609493">
              <a:defRPr/>
            </a:pPr>
            <a:r>
              <a:rPr lang="en-US" dirty="0"/>
              <a:t>FROM   	employees  </a:t>
            </a:r>
          </a:p>
          <a:p>
            <a:pPr marL="152373" lvl="4" defTabSz="609493">
              <a:defRPr/>
            </a:pPr>
            <a:r>
              <a:rPr lang="en-US" dirty="0"/>
              <a:t>GROUP BY	</a:t>
            </a:r>
            <a:r>
              <a:rPr lang="en-US" dirty="0" err="1"/>
              <a:t>department_id</a:t>
            </a:r>
            <a:endParaRPr lang="en-US" dirty="0"/>
          </a:p>
          <a:p>
            <a:pPr marL="152373" lvl="4" defTabSz="609493">
              <a:defRPr/>
            </a:pPr>
            <a:r>
              <a:rPr lang="en-US" dirty="0"/>
              <a:t>UNION ALL</a:t>
            </a:r>
          </a:p>
          <a:p>
            <a:pPr marL="152373" lvl="4" defTabSz="609493">
              <a:defRPr/>
            </a:pPr>
            <a:r>
              <a:rPr lang="en-US" dirty="0"/>
              <a:t>SELECT  TO_NUMBER(NULL), TO_CHAR(NULL),TO_NUMBER(NULL), SUM(salary)</a:t>
            </a:r>
          </a:p>
          <a:p>
            <a:pPr marL="152373" lvl="4" defTabSz="609493">
              <a:defRPr/>
            </a:pPr>
            <a:r>
              <a:rPr lang="en-US" dirty="0"/>
              <a:t>FROM    employees  </a:t>
            </a:r>
          </a:p>
          <a:p>
            <a:pPr marL="152373" lvl="4" defTabSz="609493">
              <a:defRPr/>
            </a:pPr>
            <a:r>
              <a:rPr lang="en-US" dirty="0"/>
              <a:t>GROUP BY ();</a:t>
            </a:r>
          </a:p>
          <a:p>
            <a:pPr marL="166688" lvl="1" defTabSz="609493">
              <a:spcBef>
                <a:spcPts val="533"/>
              </a:spcBef>
              <a:defRPr/>
            </a:pPr>
            <a:r>
              <a:rPr lang="en-US" dirty="0"/>
              <a:t>In the absence of an optimizer that looks across query blocks to generate the execution plan, the preceding query would need three scans of the base table, </a:t>
            </a:r>
            <a:r>
              <a:rPr lang="en-US" dirty="0">
                <a:latin typeface="Courier New" pitchFamily="49" charset="0"/>
              </a:rPr>
              <a:t>EMPLOYEES</a:t>
            </a:r>
            <a:r>
              <a:rPr lang="en-US" dirty="0"/>
              <a:t>. This could be very inefficient. Therefore, the use of composite columns is recommended.</a:t>
            </a:r>
          </a:p>
          <a:p>
            <a:endParaRPr lang="en-US" dirty="0"/>
          </a:p>
        </p:txBody>
      </p:sp>
    </p:spTree>
    <p:extLst>
      <p:ext uri="{BB962C8B-B14F-4D97-AF65-F5344CB8AC3E}">
        <p14:creationId xmlns:p14="http://schemas.microsoft.com/office/powerpoint/2010/main" val="1450063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E - </a:t>
            </a:r>
            <a:fld id="{7C951E65-0BAA-4B24-AD87-683F8269D8DB}" type="slidenum">
              <a:rPr lang="en-US" smtClean="0"/>
              <a:pPr/>
              <a:t>21</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solidFill>
                  <a:schemeClr val="tx1"/>
                </a:solidFill>
              </a:rPr>
              <a:t>Concatenated groupings offer a concise way to generate useful combinations of groupings. The concatenated groupings are specified by listing multiple grouping</a:t>
            </a:r>
            <a:r>
              <a:rPr lang="en-US" dirty="0"/>
              <a:t> </a:t>
            </a:r>
            <a:r>
              <a:rPr lang="en-US" dirty="0">
                <a:solidFill>
                  <a:schemeClr val="tx1"/>
                </a:solidFill>
              </a:rPr>
              <a:t>sets, </a:t>
            </a:r>
            <a:r>
              <a:rPr lang="en-US" dirty="0">
                <a:solidFill>
                  <a:schemeClr val="tx1"/>
                </a:solidFill>
                <a:latin typeface="Courier New" pitchFamily="49" charset="0"/>
              </a:rPr>
              <a:t>CUBEs</a:t>
            </a:r>
            <a:r>
              <a:rPr lang="en-US" dirty="0">
                <a:solidFill>
                  <a:schemeClr val="tx1"/>
                </a:solidFill>
              </a:rPr>
              <a:t>, and </a:t>
            </a:r>
            <a:r>
              <a:rPr lang="en-US" dirty="0">
                <a:solidFill>
                  <a:schemeClr val="tx1"/>
                </a:solidFill>
                <a:latin typeface="Courier New" pitchFamily="49" charset="0"/>
              </a:rPr>
              <a:t>ROLLUPs</a:t>
            </a:r>
            <a:r>
              <a:rPr lang="en-US" dirty="0">
                <a:solidFill>
                  <a:schemeClr val="tx1"/>
                </a:solidFill>
              </a:rPr>
              <a:t>, and separating them with commas. The following is an example of concatenated </a:t>
            </a:r>
            <a:r>
              <a:rPr lang="en-US" dirty="0"/>
              <a:t>grouping sets:</a:t>
            </a:r>
          </a:p>
          <a:p>
            <a:pPr lvl="1"/>
            <a:r>
              <a:rPr lang="en-US" dirty="0">
                <a:solidFill>
                  <a:schemeClr val="tx1"/>
                </a:solidFill>
                <a:latin typeface="Courier New" pitchFamily="49" charset="0"/>
              </a:rPr>
              <a:t>GROUP BY GROUPING SETS(a, b), GROUPING SETS(c, d)</a:t>
            </a:r>
          </a:p>
          <a:p>
            <a:pPr lvl="1"/>
            <a:r>
              <a:rPr lang="en-US" dirty="0">
                <a:solidFill>
                  <a:schemeClr val="tx1"/>
                </a:solidFill>
              </a:rPr>
              <a:t>This SQL example defines the following groupings:</a:t>
            </a:r>
          </a:p>
          <a:p>
            <a:pPr lvl="1"/>
            <a:r>
              <a:rPr lang="en-US" dirty="0">
                <a:solidFill>
                  <a:schemeClr val="tx1"/>
                </a:solidFill>
                <a:latin typeface="Courier New" pitchFamily="49" charset="0"/>
              </a:rPr>
              <a:t>(a, c), (a, d), (b, c), (b, d)</a:t>
            </a:r>
          </a:p>
          <a:p>
            <a:pPr lvl="1"/>
            <a:r>
              <a:rPr lang="en-US" dirty="0">
                <a:solidFill>
                  <a:schemeClr val="tx1"/>
                </a:solidFill>
              </a:rPr>
              <a:t>Concatenation of </a:t>
            </a:r>
            <a:r>
              <a:rPr lang="en-US" dirty="0"/>
              <a:t>grouping sets </a:t>
            </a:r>
            <a:r>
              <a:rPr lang="en-US" dirty="0">
                <a:solidFill>
                  <a:schemeClr val="tx1"/>
                </a:solidFill>
              </a:rPr>
              <a:t>is very helpful for these reasons:</a:t>
            </a:r>
          </a:p>
          <a:p>
            <a:pPr lvl="2"/>
            <a:r>
              <a:rPr lang="en-US" b="1" dirty="0">
                <a:solidFill>
                  <a:schemeClr val="tx1"/>
                </a:solidFill>
              </a:rPr>
              <a:t>Ease of query development:</a:t>
            </a:r>
            <a:r>
              <a:rPr lang="en-US" dirty="0">
                <a:solidFill>
                  <a:schemeClr val="tx1"/>
                </a:solidFill>
              </a:rPr>
              <a:t> You need not manually enumerate all groupings.</a:t>
            </a:r>
          </a:p>
          <a:p>
            <a:pPr lvl="2"/>
            <a:r>
              <a:rPr lang="en-US" b="1" dirty="0">
                <a:solidFill>
                  <a:schemeClr val="tx1"/>
                </a:solidFill>
              </a:rPr>
              <a:t>Use by applications:</a:t>
            </a:r>
            <a:r>
              <a:rPr lang="en-US" dirty="0">
                <a:solidFill>
                  <a:schemeClr val="tx1"/>
                </a:solidFill>
              </a:rPr>
              <a:t> SQL generated by </a:t>
            </a:r>
            <a:r>
              <a:rPr lang="en-US" dirty="0"/>
              <a:t>online analytical processing (OLAP) applications often involves concatenation of grouping sets, with each </a:t>
            </a:r>
            <a:r>
              <a:rPr lang="en-US" dirty="0">
                <a:solidFill>
                  <a:schemeClr val="tx1"/>
                </a:solidFill>
                <a:latin typeface="Courier New" pitchFamily="49" charset="0"/>
              </a:rPr>
              <a:t>GROUPING</a:t>
            </a:r>
            <a:r>
              <a:rPr lang="en-US" dirty="0"/>
              <a:t> </a:t>
            </a:r>
            <a:r>
              <a:rPr lang="en-US" dirty="0">
                <a:solidFill>
                  <a:schemeClr val="tx1"/>
                </a:solidFill>
                <a:latin typeface="Courier New" pitchFamily="49" charset="0"/>
              </a:rPr>
              <a:t>SET</a:t>
            </a:r>
            <a:r>
              <a:rPr lang="en-US" dirty="0">
                <a:solidFill>
                  <a:schemeClr val="tx1"/>
                </a:solidFill>
              </a:rPr>
              <a:t> defining groupings needed for a dimension.</a:t>
            </a:r>
            <a:endParaRPr lang="en-US" dirty="0"/>
          </a:p>
          <a:p>
            <a:endParaRPr lang="en-US" dirty="0"/>
          </a:p>
        </p:txBody>
      </p:sp>
    </p:spTree>
    <p:extLst>
      <p:ext uri="{BB962C8B-B14F-4D97-AF65-F5344CB8AC3E}">
        <p14:creationId xmlns:p14="http://schemas.microsoft.com/office/powerpoint/2010/main" val="501658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Rot="1" noChangeAspect="1" noChangeArrowheads="1" noTextEdit="1"/>
          </p:cNvSpPr>
          <p:nvPr>
            <p:ph type="sldImg"/>
          </p:nvPr>
        </p:nvSpPr>
        <p:spPr>
          <a:xfrm>
            <a:off x="219075" y="441325"/>
            <a:ext cx="6553200" cy="3686175"/>
          </a:xfrm>
          <a:ln/>
        </p:spPr>
      </p:sp>
      <p:sp>
        <p:nvSpPr>
          <p:cNvPr id="47107" name="Rectangle 5"/>
          <p:cNvSpPr>
            <a:spLocks noGrp="1" noChangeArrowheads="1"/>
          </p:cNvSpPr>
          <p:nvPr>
            <p:ph type="body" idx="1"/>
          </p:nvPr>
        </p:nvSpPr>
        <p:spPr>
          <a:noFill/>
          <a:ln/>
        </p:spPr>
        <p:txBody>
          <a:bodyPr/>
          <a:lstStyle/>
          <a:p>
            <a:pPr lvl="1"/>
            <a:r>
              <a:rPr lang="en-US" dirty="0"/>
              <a:t>The example in the slide results in the following groupings:</a:t>
            </a:r>
          </a:p>
          <a:p>
            <a:pPr lvl="2"/>
            <a:r>
              <a:rPr lang="en-US" dirty="0">
                <a:latin typeface="Courier New" pitchFamily="49" charset="0"/>
              </a:rPr>
              <a:t>(department_id,job_id,) (1)</a:t>
            </a:r>
            <a:endParaRPr lang="en-US" dirty="0"/>
          </a:p>
          <a:p>
            <a:pPr lvl="2"/>
            <a:r>
              <a:rPr lang="en-US" dirty="0">
                <a:latin typeface="Courier New" pitchFamily="49" charset="0"/>
              </a:rPr>
              <a:t>(department_id,manager_id) </a:t>
            </a:r>
            <a:r>
              <a:rPr lang="en-US" dirty="0"/>
              <a:t>(2)</a:t>
            </a:r>
          </a:p>
          <a:p>
            <a:pPr lvl="2"/>
            <a:r>
              <a:rPr lang="en-US" dirty="0">
                <a:latin typeface="Courier New" pitchFamily="49" charset="0"/>
              </a:rPr>
              <a:t>(department_id) </a:t>
            </a:r>
            <a:r>
              <a:rPr lang="en-US" b="1" dirty="0"/>
              <a:t> </a:t>
            </a:r>
            <a:r>
              <a:rPr lang="en-US" dirty="0"/>
              <a:t>(3)</a:t>
            </a:r>
          </a:p>
          <a:p>
            <a:pPr lvl="1"/>
            <a:r>
              <a:rPr lang="en-US" dirty="0"/>
              <a:t>The total salary for each of these groups is calculated.</a:t>
            </a:r>
          </a:p>
          <a:p>
            <a:pPr lvl="1"/>
            <a:r>
              <a:rPr lang="en-US" dirty="0"/>
              <a:t>The following is another example of a concatenated grouping.</a:t>
            </a:r>
          </a:p>
          <a:p>
            <a:pPr lvl="4"/>
            <a:r>
              <a:rPr lang="en-US" dirty="0">
                <a:cs typeface="Times New Roman" pitchFamily="18" charset="0"/>
              </a:rPr>
              <a:t>SELECT department_id, job_id, manager_id, SUM(salary) total</a:t>
            </a:r>
            <a:endParaRPr lang="en-US" dirty="0">
              <a:latin typeface="Oracle Sans" panose="020B0503020204020204" pitchFamily="34" charset="0"/>
              <a:cs typeface="Oracle Sans" panose="020B0503020204020204" pitchFamily="34" charset="0"/>
            </a:endParaRPr>
          </a:p>
          <a:p>
            <a:pPr lvl="4"/>
            <a:r>
              <a:rPr lang="en-US" dirty="0">
                <a:cs typeface="Times New Roman" pitchFamily="18" charset="0"/>
              </a:rPr>
              <a:t>FROM employees</a:t>
            </a:r>
            <a:endParaRPr lang="en-US" dirty="0">
              <a:latin typeface="Oracle Sans" panose="020B0503020204020204" pitchFamily="34" charset="0"/>
              <a:cs typeface="Oracle Sans" panose="020B0503020204020204" pitchFamily="34" charset="0"/>
            </a:endParaRPr>
          </a:p>
          <a:p>
            <a:pPr lvl="4"/>
            <a:r>
              <a:rPr lang="en-US" dirty="0">
                <a:cs typeface="Times New Roman" pitchFamily="18" charset="0"/>
              </a:rPr>
              <a:t>WHERE department_id&lt;60</a:t>
            </a:r>
            <a:endParaRPr lang="en-US" dirty="0">
              <a:latin typeface="Oracle Sans" panose="020B0503020204020204" pitchFamily="34" charset="0"/>
              <a:cs typeface="Oracle Sans" panose="020B0503020204020204" pitchFamily="34" charset="0"/>
            </a:endParaRPr>
          </a:p>
          <a:p>
            <a:pPr lvl="4"/>
            <a:r>
              <a:rPr lang="en-US" dirty="0">
                <a:cs typeface="Times New Roman" pitchFamily="18" charset="0"/>
              </a:rPr>
              <a:t>GROUP BY GROUPING SETS(department_id), </a:t>
            </a:r>
            <a:endParaRPr lang="en-US" dirty="0">
              <a:latin typeface="Oracle Sans" panose="020B0503020204020204" pitchFamily="34" charset="0"/>
              <a:cs typeface="Oracle Sans" panose="020B0503020204020204" pitchFamily="34" charset="0"/>
            </a:endParaRPr>
          </a:p>
          <a:p>
            <a:pPr lvl="4"/>
            <a:r>
              <a:rPr lang="en-US" dirty="0">
                <a:cs typeface="Times New Roman" pitchFamily="18" charset="0"/>
              </a:rPr>
              <a:t>GROUPING SETS (job_id, manager_id);</a:t>
            </a:r>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E - </a:t>
            </a:r>
            <a:fld id="{7C951E65-0BAA-4B24-AD87-683F8269D8DB}" type="slidenum">
              <a:rPr lang="en-US" smtClean="0"/>
              <a:pPr>
                <a:defRPr/>
              </a:pPr>
              <a:t>22</a:t>
            </a:fld>
            <a:endParaRPr lang="en-US" dirty="0"/>
          </a:p>
        </p:txBody>
      </p:sp>
    </p:spTree>
    <p:extLst>
      <p:ext uri="{BB962C8B-B14F-4D97-AF65-F5344CB8AC3E}">
        <p14:creationId xmlns:p14="http://schemas.microsoft.com/office/powerpoint/2010/main" val="4054009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E - </a:t>
            </a:r>
            <a:fld id="{7C951E65-0BAA-4B24-AD87-683F8269D8DB}" type="slidenum">
              <a:rPr lang="en-US" smtClean="0"/>
              <a:pPr/>
              <a:t>23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2">
              <a:spcBef>
                <a:spcPct val="25000"/>
              </a:spcBef>
              <a:buSzPct val="70000"/>
              <a:buFont typeface="Courier New" pitchFamily="49" charset="0"/>
              <a:buChar char="•"/>
            </a:pPr>
            <a:r>
              <a:rPr lang="en-US" dirty="0">
                <a:latin typeface="Courier New" pitchFamily="49" charset="0"/>
              </a:rPr>
              <a:t>ROLLUP</a:t>
            </a:r>
            <a:r>
              <a:rPr lang="en-US" dirty="0"/>
              <a:t> and </a:t>
            </a:r>
            <a:r>
              <a:rPr lang="en-US" dirty="0">
                <a:latin typeface="Courier New" pitchFamily="49" charset="0"/>
              </a:rPr>
              <a:t>CUBE</a:t>
            </a:r>
            <a:r>
              <a:rPr lang="en-US" dirty="0"/>
              <a:t> are extensions of the </a:t>
            </a:r>
            <a:r>
              <a:rPr lang="en-US" dirty="0">
                <a:latin typeface="Courier New" pitchFamily="49" charset="0"/>
              </a:rPr>
              <a:t>GROUP</a:t>
            </a:r>
            <a:r>
              <a:rPr lang="en-US" dirty="0"/>
              <a:t> </a:t>
            </a:r>
            <a:r>
              <a:rPr lang="en-US" dirty="0">
                <a:latin typeface="Courier New" pitchFamily="49" charset="0"/>
              </a:rPr>
              <a:t>BY</a:t>
            </a:r>
            <a:r>
              <a:rPr lang="en-US" dirty="0"/>
              <a:t> clause.</a:t>
            </a:r>
          </a:p>
          <a:p>
            <a:pPr lvl="2">
              <a:buSzPct val="70000"/>
              <a:buFont typeface="Courier New" pitchFamily="49" charset="0"/>
              <a:buChar char="•"/>
            </a:pPr>
            <a:r>
              <a:rPr lang="en-US" dirty="0">
                <a:latin typeface="Courier New" pitchFamily="49" charset="0"/>
              </a:rPr>
              <a:t>ROLLUP</a:t>
            </a:r>
            <a:r>
              <a:rPr lang="en-US" dirty="0"/>
              <a:t> is used to display subtotal and grand total values.</a:t>
            </a:r>
          </a:p>
          <a:p>
            <a:pPr lvl="2">
              <a:buSzPct val="70000"/>
              <a:buFont typeface="Courier New" pitchFamily="49" charset="0"/>
              <a:buChar char="•"/>
            </a:pPr>
            <a:r>
              <a:rPr lang="en-US" dirty="0">
                <a:latin typeface="Courier New" pitchFamily="49" charset="0"/>
              </a:rPr>
              <a:t>CUBE</a:t>
            </a:r>
            <a:r>
              <a:rPr lang="en-US" dirty="0"/>
              <a:t> is used to display cross-tabulation values.</a:t>
            </a:r>
          </a:p>
          <a:p>
            <a:pPr lvl="2"/>
            <a:r>
              <a:rPr lang="en-US" dirty="0"/>
              <a:t>The </a:t>
            </a:r>
            <a:r>
              <a:rPr lang="en-US" dirty="0">
                <a:latin typeface="Courier New" pitchFamily="49" charset="0"/>
              </a:rPr>
              <a:t>GROUPING</a:t>
            </a:r>
            <a:r>
              <a:rPr lang="en-US" dirty="0"/>
              <a:t> function enables you to determine whether a row is an aggregate produced by a </a:t>
            </a:r>
            <a:r>
              <a:rPr lang="en-US" dirty="0">
                <a:latin typeface="Courier New" pitchFamily="49" charset="0"/>
              </a:rPr>
              <a:t>CUBE</a:t>
            </a:r>
            <a:r>
              <a:rPr lang="en-US" dirty="0"/>
              <a:t> or </a:t>
            </a:r>
            <a:r>
              <a:rPr lang="en-US" dirty="0">
                <a:latin typeface="Courier New" pitchFamily="49" charset="0"/>
              </a:rPr>
              <a:t>ROLLUP</a:t>
            </a:r>
            <a:r>
              <a:rPr lang="en-US" dirty="0"/>
              <a:t> operator.</a:t>
            </a:r>
          </a:p>
          <a:p>
            <a:pPr lvl="2"/>
            <a:r>
              <a:rPr lang="en-US" dirty="0"/>
              <a:t>With the </a:t>
            </a:r>
            <a:r>
              <a:rPr lang="en-US" dirty="0">
                <a:latin typeface="Courier New" pitchFamily="49" charset="0"/>
              </a:rPr>
              <a:t>GROUPING</a:t>
            </a:r>
            <a:r>
              <a:rPr lang="en-US" dirty="0"/>
              <a:t> </a:t>
            </a:r>
            <a:r>
              <a:rPr lang="en-US" dirty="0">
                <a:latin typeface="Courier New" pitchFamily="49" charset="0"/>
              </a:rPr>
              <a:t>SETS</a:t>
            </a:r>
            <a:r>
              <a:rPr lang="en-US" dirty="0"/>
              <a:t> syntax, you can define multiple groupings in the same query. </a:t>
            </a:r>
            <a:r>
              <a:rPr lang="en-US" dirty="0">
                <a:latin typeface="Courier New" pitchFamily="49" charset="0"/>
              </a:rPr>
              <a:t>GROUP</a:t>
            </a:r>
            <a:r>
              <a:rPr lang="en-US" dirty="0"/>
              <a:t> </a:t>
            </a:r>
            <a:r>
              <a:rPr lang="en-US" dirty="0">
                <a:latin typeface="Courier New" pitchFamily="49" charset="0"/>
              </a:rPr>
              <a:t>BY</a:t>
            </a:r>
            <a:r>
              <a:rPr lang="en-US" dirty="0"/>
              <a:t> computes all the groupings specified and combines them with </a:t>
            </a:r>
            <a:r>
              <a:rPr lang="en-US" dirty="0">
                <a:latin typeface="Courier New" pitchFamily="49" charset="0"/>
              </a:rPr>
              <a:t>UNION</a:t>
            </a:r>
            <a:r>
              <a:rPr lang="en-US" dirty="0"/>
              <a:t> </a:t>
            </a:r>
            <a:r>
              <a:rPr lang="en-US" dirty="0">
                <a:latin typeface="Courier New" pitchFamily="49" charset="0"/>
              </a:rPr>
              <a:t>ALL</a:t>
            </a:r>
            <a:r>
              <a:rPr lang="en-US" dirty="0"/>
              <a:t>.</a:t>
            </a:r>
          </a:p>
          <a:p>
            <a:pPr lvl="2"/>
            <a:r>
              <a:rPr lang="en-US" dirty="0"/>
              <a:t>Within the </a:t>
            </a:r>
            <a:r>
              <a:rPr lang="en-US" dirty="0">
                <a:latin typeface="Courier New" pitchFamily="49" charset="0"/>
              </a:rPr>
              <a:t>GROUP</a:t>
            </a:r>
            <a:r>
              <a:rPr lang="en-US" dirty="0"/>
              <a:t> </a:t>
            </a:r>
            <a:r>
              <a:rPr lang="en-US" dirty="0">
                <a:latin typeface="Courier New" pitchFamily="49" charset="0"/>
              </a:rPr>
              <a:t>BY</a:t>
            </a:r>
            <a:r>
              <a:rPr lang="en-US" dirty="0"/>
              <a:t> clause, you can combine expressions in various ways:</a:t>
            </a:r>
          </a:p>
          <a:p>
            <a:pPr lvl="3"/>
            <a:r>
              <a:rPr lang="en-US" dirty="0"/>
              <a:t>To specify composite columns, you group columns within parentheses so that the Oracle server treats them as a unit while computing </a:t>
            </a:r>
            <a:r>
              <a:rPr lang="en-US" dirty="0">
                <a:latin typeface="Courier New" pitchFamily="49" charset="0"/>
              </a:rPr>
              <a:t>ROLLUP</a:t>
            </a:r>
            <a:r>
              <a:rPr lang="en-US" dirty="0"/>
              <a:t> or </a:t>
            </a:r>
            <a:r>
              <a:rPr lang="en-US" dirty="0">
                <a:latin typeface="Courier New" pitchFamily="49" charset="0"/>
              </a:rPr>
              <a:t>CUBE</a:t>
            </a:r>
            <a:r>
              <a:rPr lang="en-US" dirty="0"/>
              <a:t> operations.</a:t>
            </a:r>
          </a:p>
          <a:p>
            <a:pPr lvl="3"/>
            <a:r>
              <a:rPr lang="en-US" dirty="0"/>
              <a:t>To specify concatenated grouping sets, you separate multiple grouping sets, </a:t>
            </a:r>
            <a:r>
              <a:rPr lang="en-US" dirty="0">
                <a:latin typeface="Courier New" pitchFamily="49" charset="0"/>
              </a:rPr>
              <a:t>ROLLUP</a:t>
            </a:r>
            <a:r>
              <a:rPr lang="en-US" dirty="0"/>
              <a:t>, and </a:t>
            </a:r>
            <a:r>
              <a:rPr lang="en-US" dirty="0">
                <a:latin typeface="Courier New" pitchFamily="49" charset="0"/>
              </a:rPr>
              <a:t>CUBE</a:t>
            </a:r>
            <a:r>
              <a:rPr lang="en-US" dirty="0"/>
              <a:t> operations with commas so that the Oracle server combines them into a single </a:t>
            </a:r>
            <a:r>
              <a:rPr lang="en-US" dirty="0">
                <a:latin typeface="Courier New" pitchFamily="49" charset="0"/>
              </a:rPr>
              <a:t>GROUP</a:t>
            </a:r>
            <a:r>
              <a:rPr lang="en-US" dirty="0"/>
              <a:t> </a:t>
            </a:r>
            <a:r>
              <a:rPr lang="en-US" dirty="0">
                <a:latin typeface="Courier New" pitchFamily="49" charset="0"/>
              </a:rPr>
              <a:t>BY</a:t>
            </a:r>
            <a:r>
              <a:rPr lang="en-US" dirty="0"/>
              <a:t> clause. The result is a cross-product of groupings from each grouping </a:t>
            </a:r>
            <a:r>
              <a:rPr lang="en-US"/>
              <a:t>set</a:t>
            </a:r>
            <a:r>
              <a:rPr lang="en-US" smtClean="0"/>
              <a:t>.</a:t>
            </a:r>
            <a:endParaRPr lang="en-US" dirty="0"/>
          </a:p>
        </p:txBody>
      </p:sp>
    </p:spTree>
    <p:extLst>
      <p:ext uri="{BB962C8B-B14F-4D97-AF65-F5344CB8AC3E}">
        <p14:creationId xmlns:p14="http://schemas.microsoft.com/office/powerpoint/2010/main" val="3291338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3978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E - </a:t>
            </a:r>
            <a:fld id="{7C951E65-0BAA-4B24-AD87-683F8269D8DB}" type="slidenum">
              <a:rPr lang="en-US" smtClean="0"/>
              <a:pPr/>
              <a:t>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solidFill>
                  <a:schemeClr val="tx1"/>
                </a:solidFill>
              </a:rPr>
              <a:t>You can use the </a:t>
            </a:r>
            <a:r>
              <a:rPr lang="en-US" dirty="0">
                <a:solidFill>
                  <a:schemeClr val="tx1"/>
                </a:solidFill>
                <a:latin typeface="Courier New" pitchFamily="49" charset="0"/>
              </a:rPr>
              <a:t>GROUP</a:t>
            </a:r>
            <a:r>
              <a:rPr lang="en-US" dirty="0"/>
              <a:t> </a:t>
            </a:r>
            <a:r>
              <a:rPr lang="en-US" dirty="0">
                <a:solidFill>
                  <a:schemeClr val="tx1"/>
                </a:solidFill>
                <a:latin typeface="Courier New" pitchFamily="49" charset="0"/>
              </a:rPr>
              <a:t>BY</a:t>
            </a:r>
            <a:r>
              <a:rPr lang="en-US" dirty="0">
                <a:solidFill>
                  <a:schemeClr val="tx1"/>
                </a:solidFill>
              </a:rPr>
              <a:t> clause to divide the rows in a table into groups. You can then use group functions to return summary information for each group. Group functions can appear in select lists, and in </a:t>
            </a:r>
            <a:r>
              <a:rPr lang="en-US" dirty="0">
                <a:solidFill>
                  <a:schemeClr val="tx1"/>
                </a:solidFill>
                <a:latin typeface="Courier New" pitchFamily="49" charset="0"/>
              </a:rPr>
              <a:t>ORDER</a:t>
            </a:r>
            <a:r>
              <a:rPr lang="en-US" dirty="0"/>
              <a:t> </a:t>
            </a:r>
            <a:r>
              <a:rPr lang="en-US" dirty="0">
                <a:solidFill>
                  <a:schemeClr val="tx1"/>
                </a:solidFill>
                <a:latin typeface="Courier New" pitchFamily="49" charset="0"/>
              </a:rPr>
              <a:t>BY</a:t>
            </a:r>
            <a:r>
              <a:rPr lang="en-US" dirty="0">
                <a:solidFill>
                  <a:schemeClr val="tx1"/>
                </a:solidFill>
              </a:rPr>
              <a:t> and </a:t>
            </a:r>
            <a:r>
              <a:rPr lang="en-US" dirty="0">
                <a:solidFill>
                  <a:schemeClr val="tx1"/>
                </a:solidFill>
                <a:latin typeface="Courier New" pitchFamily="49" charset="0"/>
              </a:rPr>
              <a:t>HAVING</a:t>
            </a:r>
            <a:r>
              <a:rPr lang="en-US" dirty="0">
                <a:solidFill>
                  <a:schemeClr val="tx1"/>
                </a:solidFill>
              </a:rPr>
              <a:t> clauses. The Oracle server applies the group functions to each group of rows and returns a single result row for each group.</a:t>
            </a:r>
          </a:p>
          <a:p>
            <a:pPr lvl="1"/>
            <a:r>
              <a:rPr lang="en-US" b="1" dirty="0">
                <a:solidFill>
                  <a:schemeClr val="tx1"/>
                </a:solidFill>
              </a:rPr>
              <a:t>Types of group functions: </a:t>
            </a:r>
            <a:r>
              <a:rPr lang="en-US" dirty="0">
                <a:solidFill>
                  <a:schemeClr val="tx1"/>
                </a:solidFill>
              </a:rPr>
              <a:t>Each of the group functions—</a:t>
            </a:r>
            <a:r>
              <a:rPr lang="en-US" dirty="0">
                <a:solidFill>
                  <a:schemeClr val="tx1"/>
                </a:solidFill>
                <a:latin typeface="Courier New" pitchFamily="49" charset="0"/>
              </a:rPr>
              <a:t>AVG</a:t>
            </a:r>
            <a:r>
              <a:rPr lang="en-US" dirty="0">
                <a:solidFill>
                  <a:schemeClr val="tx1"/>
                </a:solidFill>
              </a:rPr>
              <a:t>, </a:t>
            </a:r>
            <a:r>
              <a:rPr lang="en-US" dirty="0">
                <a:solidFill>
                  <a:schemeClr val="tx1"/>
                </a:solidFill>
                <a:latin typeface="Courier New" pitchFamily="49" charset="0"/>
              </a:rPr>
              <a:t>SUM</a:t>
            </a:r>
            <a:r>
              <a:rPr lang="en-US" dirty="0">
                <a:solidFill>
                  <a:schemeClr val="tx1"/>
                </a:solidFill>
              </a:rPr>
              <a:t>, </a:t>
            </a:r>
            <a:r>
              <a:rPr lang="en-US" dirty="0">
                <a:solidFill>
                  <a:schemeClr val="tx1"/>
                </a:solidFill>
                <a:latin typeface="Courier New" pitchFamily="49" charset="0"/>
              </a:rPr>
              <a:t>MAX</a:t>
            </a:r>
            <a:r>
              <a:rPr lang="en-US" dirty="0">
                <a:solidFill>
                  <a:schemeClr val="tx1"/>
                </a:solidFill>
              </a:rPr>
              <a:t>, </a:t>
            </a:r>
            <a:r>
              <a:rPr lang="en-US" dirty="0">
                <a:solidFill>
                  <a:schemeClr val="tx1"/>
                </a:solidFill>
                <a:latin typeface="Courier New" pitchFamily="49" charset="0"/>
              </a:rPr>
              <a:t>MIN</a:t>
            </a:r>
            <a:r>
              <a:rPr lang="en-US" dirty="0">
                <a:solidFill>
                  <a:schemeClr val="tx1"/>
                </a:solidFill>
              </a:rPr>
              <a:t>, </a:t>
            </a:r>
            <a:r>
              <a:rPr lang="en-US" dirty="0">
                <a:solidFill>
                  <a:schemeClr val="tx1"/>
                </a:solidFill>
                <a:latin typeface="Courier New" pitchFamily="49" charset="0"/>
              </a:rPr>
              <a:t>COUNT</a:t>
            </a:r>
            <a:r>
              <a:rPr lang="en-US" dirty="0">
                <a:solidFill>
                  <a:schemeClr val="tx1"/>
                </a:solidFill>
              </a:rPr>
              <a:t>, </a:t>
            </a:r>
            <a:r>
              <a:rPr lang="en-US" dirty="0">
                <a:solidFill>
                  <a:schemeClr val="tx1"/>
                </a:solidFill>
                <a:latin typeface="Courier New" pitchFamily="49" charset="0"/>
              </a:rPr>
              <a:t>STDDEV</a:t>
            </a:r>
            <a:r>
              <a:rPr lang="en-US" dirty="0">
                <a:solidFill>
                  <a:schemeClr val="tx1"/>
                </a:solidFill>
              </a:rPr>
              <a:t>, and </a:t>
            </a:r>
            <a:r>
              <a:rPr lang="en-US" dirty="0">
                <a:solidFill>
                  <a:schemeClr val="tx1"/>
                </a:solidFill>
                <a:latin typeface="Courier New" pitchFamily="49" charset="0"/>
              </a:rPr>
              <a:t>VARIANCE</a:t>
            </a:r>
            <a:r>
              <a:rPr lang="en-US" dirty="0">
                <a:solidFill>
                  <a:schemeClr val="tx1"/>
                </a:solidFill>
              </a:rPr>
              <a:t>—accepts one argument. The </a:t>
            </a:r>
            <a:r>
              <a:rPr lang="en-US" dirty="0">
                <a:solidFill>
                  <a:schemeClr val="tx1"/>
                </a:solidFill>
                <a:latin typeface="Courier New" pitchFamily="49" charset="0"/>
              </a:rPr>
              <a:t>AVG</a:t>
            </a:r>
            <a:r>
              <a:rPr lang="en-US" dirty="0">
                <a:solidFill>
                  <a:schemeClr val="tx1"/>
                </a:solidFill>
              </a:rPr>
              <a:t>, </a:t>
            </a:r>
            <a:r>
              <a:rPr lang="en-US" dirty="0">
                <a:solidFill>
                  <a:schemeClr val="tx1"/>
                </a:solidFill>
                <a:latin typeface="Courier New" pitchFamily="49" charset="0"/>
              </a:rPr>
              <a:t>SUM</a:t>
            </a:r>
            <a:r>
              <a:rPr lang="en-US" dirty="0">
                <a:solidFill>
                  <a:schemeClr val="tx1"/>
                </a:solidFill>
              </a:rPr>
              <a:t>, </a:t>
            </a:r>
            <a:r>
              <a:rPr lang="en-US" dirty="0">
                <a:solidFill>
                  <a:schemeClr val="tx1"/>
                </a:solidFill>
                <a:latin typeface="Courier New" pitchFamily="49" charset="0"/>
              </a:rPr>
              <a:t>STDDEV</a:t>
            </a:r>
            <a:r>
              <a:rPr lang="en-US" dirty="0">
                <a:solidFill>
                  <a:schemeClr val="tx1"/>
                </a:solidFill>
              </a:rPr>
              <a:t>, and </a:t>
            </a:r>
            <a:r>
              <a:rPr lang="en-US" dirty="0">
                <a:solidFill>
                  <a:schemeClr val="tx1"/>
                </a:solidFill>
                <a:latin typeface="Courier New" pitchFamily="49" charset="0"/>
              </a:rPr>
              <a:t>VARIANCE</a:t>
            </a:r>
            <a:r>
              <a:rPr lang="en-US" dirty="0">
                <a:solidFill>
                  <a:schemeClr val="tx1"/>
                </a:solidFill>
              </a:rPr>
              <a:t> functions operate only on numeric values. </a:t>
            </a:r>
            <a:r>
              <a:rPr lang="en-US" dirty="0">
                <a:solidFill>
                  <a:schemeClr val="tx1"/>
                </a:solidFill>
                <a:latin typeface="Courier New" pitchFamily="49" charset="0"/>
              </a:rPr>
              <a:t>MAX</a:t>
            </a:r>
            <a:r>
              <a:rPr lang="en-US" dirty="0">
                <a:solidFill>
                  <a:schemeClr val="tx1"/>
                </a:solidFill>
              </a:rPr>
              <a:t> and </a:t>
            </a:r>
            <a:r>
              <a:rPr lang="en-US" dirty="0">
                <a:solidFill>
                  <a:schemeClr val="tx1"/>
                </a:solidFill>
                <a:latin typeface="Courier New" pitchFamily="49" charset="0"/>
              </a:rPr>
              <a:t>MIN</a:t>
            </a:r>
            <a:r>
              <a:rPr lang="en-US" dirty="0">
                <a:solidFill>
                  <a:schemeClr val="tx1"/>
                </a:solidFill>
              </a:rPr>
              <a:t> can operate on numeric, character, or date data values. </a:t>
            </a:r>
            <a:r>
              <a:rPr lang="en-US" dirty="0">
                <a:solidFill>
                  <a:schemeClr val="tx1"/>
                </a:solidFill>
                <a:latin typeface="Courier New" pitchFamily="49" charset="0"/>
              </a:rPr>
              <a:t>COUNT</a:t>
            </a:r>
            <a:r>
              <a:rPr lang="en-US" dirty="0">
                <a:solidFill>
                  <a:schemeClr val="tx1"/>
                </a:solidFill>
              </a:rPr>
              <a:t> returns the number of non-NULL rows for the given expression. The example in the slide calculates the average salary, standard deviation on the salary, number of employees earning a commission, and the maximum hire date for those employees whose </a:t>
            </a:r>
            <a:r>
              <a:rPr lang="en-US" dirty="0">
                <a:solidFill>
                  <a:schemeClr val="tx1"/>
                </a:solidFill>
                <a:latin typeface="Courier New" pitchFamily="49" charset="0"/>
              </a:rPr>
              <a:t>JOB_ID</a:t>
            </a:r>
            <a:r>
              <a:rPr lang="en-US" dirty="0">
                <a:solidFill>
                  <a:schemeClr val="tx1"/>
                </a:solidFill>
              </a:rPr>
              <a:t> begins with SA.</a:t>
            </a:r>
          </a:p>
          <a:p>
            <a:pPr lvl="1"/>
            <a:r>
              <a:rPr lang="en-US" b="1" dirty="0">
                <a:solidFill>
                  <a:schemeClr val="tx1"/>
                </a:solidFill>
              </a:rPr>
              <a:t>Guidelines for Using Group Functions</a:t>
            </a:r>
          </a:p>
          <a:p>
            <a:pPr lvl="2"/>
            <a:r>
              <a:rPr lang="en-US" dirty="0">
                <a:solidFill>
                  <a:schemeClr val="tx1"/>
                </a:solidFill>
              </a:rPr>
              <a:t>The data types for the arguments can be </a:t>
            </a:r>
            <a:r>
              <a:rPr lang="en-US" dirty="0">
                <a:solidFill>
                  <a:schemeClr val="tx1"/>
                </a:solidFill>
                <a:latin typeface="Courier New" pitchFamily="49" charset="0"/>
              </a:rPr>
              <a:t>CHAR</a:t>
            </a:r>
            <a:r>
              <a:rPr lang="en-US" dirty="0">
                <a:solidFill>
                  <a:schemeClr val="tx1"/>
                </a:solidFill>
              </a:rPr>
              <a:t>, </a:t>
            </a:r>
            <a:r>
              <a:rPr lang="en-US" dirty="0">
                <a:solidFill>
                  <a:schemeClr val="tx1"/>
                </a:solidFill>
                <a:latin typeface="Courier New" pitchFamily="49" charset="0"/>
              </a:rPr>
              <a:t>VARCHAR2</a:t>
            </a:r>
            <a:r>
              <a:rPr lang="en-US" dirty="0">
                <a:solidFill>
                  <a:schemeClr val="tx1"/>
                </a:solidFill>
              </a:rPr>
              <a:t>, </a:t>
            </a:r>
            <a:r>
              <a:rPr lang="en-US" dirty="0">
                <a:solidFill>
                  <a:schemeClr val="tx1"/>
                </a:solidFill>
                <a:latin typeface="Courier New" pitchFamily="49" charset="0"/>
              </a:rPr>
              <a:t>NUMBER</a:t>
            </a:r>
            <a:r>
              <a:rPr lang="en-US" dirty="0">
                <a:solidFill>
                  <a:schemeClr val="tx1"/>
                </a:solidFill>
              </a:rPr>
              <a:t>, or </a:t>
            </a:r>
            <a:r>
              <a:rPr lang="en-US" dirty="0">
                <a:solidFill>
                  <a:schemeClr val="tx1"/>
                </a:solidFill>
                <a:latin typeface="Courier New" pitchFamily="49" charset="0"/>
              </a:rPr>
              <a:t>DATE</a:t>
            </a:r>
            <a:r>
              <a:rPr lang="en-US" dirty="0">
                <a:solidFill>
                  <a:schemeClr val="tx1"/>
                </a:solidFill>
              </a:rPr>
              <a:t>.</a:t>
            </a:r>
          </a:p>
          <a:p>
            <a:pPr lvl="2"/>
            <a:r>
              <a:rPr lang="en-US" dirty="0">
                <a:solidFill>
                  <a:schemeClr val="tx1"/>
                </a:solidFill>
              </a:rPr>
              <a:t>All group functions except </a:t>
            </a:r>
            <a:r>
              <a:rPr lang="en-US" dirty="0">
                <a:solidFill>
                  <a:schemeClr val="tx1"/>
                </a:solidFill>
                <a:latin typeface="Courier New" pitchFamily="49" charset="0"/>
              </a:rPr>
              <a:t>COUNT(*)</a:t>
            </a:r>
            <a:r>
              <a:rPr lang="en-US" dirty="0">
                <a:solidFill>
                  <a:schemeClr val="tx1"/>
                </a:solidFill>
              </a:rPr>
              <a:t> ignore null values. To substitute a value for null values, use the </a:t>
            </a:r>
            <a:r>
              <a:rPr lang="en-US" dirty="0">
                <a:solidFill>
                  <a:schemeClr val="tx1"/>
                </a:solidFill>
                <a:latin typeface="Courier New" pitchFamily="49" charset="0"/>
              </a:rPr>
              <a:t>NVL</a:t>
            </a:r>
            <a:r>
              <a:rPr lang="en-US" dirty="0">
                <a:solidFill>
                  <a:schemeClr val="tx1"/>
                </a:solidFill>
              </a:rPr>
              <a:t> function. </a:t>
            </a:r>
            <a:r>
              <a:rPr lang="en-US" dirty="0">
                <a:solidFill>
                  <a:schemeClr val="tx1"/>
                </a:solidFill>
                <a:latin typeface="Courier New" pitchFamily="49" charset="0"/>
              </a:rPr>
              <a:t>COUNT</a:t>
            </a:r>
            <a:r>
              <a:rPr lang="en-US" dirty="0">
                <a:solidFill>
                  <a:schemeClr val="tx1"/>
                </a:solidFill>
              </a:rPr>
              <a:t> returns either a number or zero.</a:t>
            </a:r>
          </a:p>
          <a:p>
            <a:pPr lvl="2"/>
            <a:r>
              <a:rPr lang="en-US" dirty="0">
                <a:solidFill>
                  <a:schemeClr val="tx1"/>
                </a:solidFill>
              </a:rPr>
              <a:t>The Oracle server implicitly sorts the result set in ascending order of the grouping columns specified, when you use a </a:t>
            </a:r>
            <a:r>
              <a:rPr lang="en-US" dirty="0">
                <a:solidFill>
                  <a:schemeClr val="tx1"/>
                </a:solidFill>
                <a:latin typeface="Courier New" pitchFamily="49" charset="0"/>
              </a:rPr>
              <a:t>GROUP</a:t>
            </a:r>
            <a:r>
              <a:rPr lang="en-US" dirty="0"/>
              <a:t> </a:t>
            </a:r>
            <a:r>
              <a:rPr lang="en-US" dirty="0">
                <a:solidFill>
                  <a:schemeClr val="tx1"/>
                </a:solidFill>
                <a:latin typeface="Courier New" pitchFamily="49" charset="0"/>
              </a:rPr>
              <a:t>BY</a:t>
            </a:r>
            <a:r>
              <a:rPr lang="en-US" dirty="0">
                <a:solidFill>
                  <a:schemeClr val="tx1"/>
                </a:solidFill>
              </a:rPr>
              <a:t> clause. To override this default ordering, you can use </a:t>
            </a:r>
            <a:r>
              <a:rPr lang="en-US" dirty="0">
                <a:solidFill>
                  <a:schemeClr val="tx1"/>
                </a:solidFill>
                <a:latin typeface="Courier New" pitchFamily="49" charset="0"/>
              </a:rPr>
              <a:t>DESC</a:t>
            </a:r>
            <a:r>
              <a:rPr lang="en-US" dirty="0">
                <a:solidFill>
                  <a:schemeClr val="tx1"/>
                </a:solidFill>
              </a:rPr>
              <a:t> in an </a:t>
            </a:r>
            <a:r>
              <a:rPr lang="en-US" dirty="0">
                <a:solidFill>
                  <a:schemeClr val="tx1"/>
                </a:solidFill>
                <a:latin typeface="Courier New" pitchFamily="49" charset="0"/>
              </a:rPr>
              <a:t>ORDER</a:t>
            </a:r>
            <a:r>
              <a:rPr lang="en-US" dirty="0"/>
              <a:t> </a:t>
            </a:r>
            <a:r>
              <a:rPr lang="en-US" dirty="0">
                <a:solidFill>
                  <a:schemeClr val="tx1"/>
                </a:solidFill>
                <a:latin typeface="Courier New" pitchFamily="49" charset="0"/>
              </a:rPr>
              <a:t>BY</a:t>
            </a:r>
            <a:r>
              <a:rPr lang="en-US" dirty="0">
                <a:solidFill>
                  <a:schemeClr val="tx1"/>
                </a:solidFill>
              </a:rPr>
              <a:t> clause.</a:t>
            </a:r>
            <a:endParaRPr lang="en-US" dirty="0"/>
          </a:p>
          <a:p>
            <a:endParaRPr lang="en-US" dirty="0"/>
          </a:p>
        </p:txBody>
      </p:sp>
    </p:spTree>
    <p:extLst>
      <p:ext uri="{BB962C8B-B14F-4D97-AF65-F5344CB8AC3E}">
        <p14:creationId xmlns:p14="http://schemas.microsoft.com/office/powerpoint/2010/main" val="546709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E - </a:t>
            </a:r>
            <a:fld id="{7C951E65-0BAA-4B24-AD87-683F8269D8DB}" type="slidenum">
              <a:rPr lang="en-US" smtClean="0"/>
              <a:pPr/>
              <a:t>4</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solidFill>
                  <a:schemeClr val="tx1"/>
                </a:solidFill>
              </a:rPr>
              <a:t>The example illustrated in the slide is evaluated by the Oracle server as follows:</a:t>
            </a:r>
          </a:p>
          <a:p>
            <a:pPr lvl="2"/>
            <a:r>
              <a:rPr lang="en-US" dirty="0">
                <a:solidFill>
                  <a:schemeClr val="tx1"/>
                </a:solidFill>
              </a:rPr>
              <a:t>The </a:t>
            </a:r>
            <a:r>
              <a:rPr lang="en-US" dirty="0">
                <a:solidFill>
                  <a:schemeClr val="tx1"/>
                </a:solidFill>
                <a:latin typeface="Courier New" pitchFamily="49" charset="0"/>
              </a:rPr>
              <a:t>SELECT</a:t>
            </a:r>
            <a:r>
              <a:rPr lang="en-US" dirty="0">
                <a:solidFill>
                  <a:schemeClr val="tx1"/>
                </a:solidFill>
              </a:rPr>
              <a:t> clause specifies that the following columns be retrieved:</a:t>
            </a:r>
          </a:p>
          <a:p>
            <a:pPr lvl="3"/>
            <a:r>
              <a:rPr lang="en-US" dirty="0">
                <a:solidFill>
                  <a:schemeClr val="tx1"/>
                </a:solidFill>
              </a:rPr>
              <a:t>Department ID and job ID columns from the </a:t>
            </a:r>
            <a:r>
              <a:rPr lang="en-US" dirty="0">
                <a:solidFill>
                  <a:schemeClr val="tx1"/>
                </a:solidFill>
                <a:latin typeface="Courier New" pitchFamily="49" charset="0"/>
              </a:rPr>
              <a:t>EMPLOYEES</a:t>
            </a:r>
            <a:r>
              <a:rPr lang="en-US" dirty="0">
                <a:solidFill>
                  <a:schemeClr val="tx1"/>
                </a:solidFill>
              </a:rPr>
              <a:t> table</a:t>
            </a:r>
          </a:p>
          <a:p>
            <a:pPr lvl="3"/>
            <a:r>
              <a:rPr lang="en-US" dirty="0">
                <a:solidFill>
                  <a:schemeClr val="tx1"/>
                </a:solidFill>
              </a:rPr>
              <a:t>The sum of all the salaries and the number of employees in each group that you have specified in the </a:t>
            </a:r>
            <a:r>
              <a:rPr lang="en-US" dirty="0">
                <a:solidFill>
                  <a:schemeClr val="tx1"/>
                </a:solidFill>
                <a:latin typeface="Courier New" pitchFamily="49" charset="0"/>
              </a:rPr>
              <a:t>GROUP</a:t>
            </a:r>
            <a:r>
              <a:rPr lang="en-US" dirty="0"/>
              <a:t> </a:t>
            </a:r>
            <a:r>
              <a:rPr lang="en-US" dirty="0">
                <a:solidFill>
                  <a:schemeClr val="tx1"/>
                </a:solidFill>
                <a:latin typeface="Courier New" pitchFamily="49" charset="0"/>
              </a:rPr>
              <a:t>BY</a:t>
            </a:r>
            <a:r>
              <a:rPr lang="en-US" dirty="0">
                <a:solidFill>
                  <a:schemeClr val="tx1"/>
                </a:solidFill>
              </a:rPr>
              <a:t> clause</a:t>
            </a:r>
          </a:p>
          <a:p>
            <a:pPr lvl="2"/>
            <a:r>
              <a:rPr lang="en-US" dirty="0">
                <a:solidFill>
                  <a:schemeClr val="tx1"/>
                </a:solidFill>
              </a:rPr>
              <a:t>The </a:t>
            </a:r>
            <a:r>
              <a:rPr lang="en-US" dirty="0">
                <a:solidFill>
                  <a:schemeClr val="tx1"/>
                </a:solidFill>
                <a:latin typeface="Courier New" pitchFamily="49" charset="0"/>
              </a:rPr>
              <a:t>GROUP</a:t>
            </a:r>
            <a:r>
              <a:rPr lang="en-US" dirty="0"/>
              <a:t> </a:t>
            </a:r>
            <a:r>
              <a:rPr lang="en-US" dirty="0">
                <a:solidFill>
                  <a:schemeClr val="tx1"/>
                </a:solidFill>
                <a:latin typeface="Courier New" pitchFamily="49" charset="0"/>
              </a:rPr>
              <a:t>BY</a:t>
            </a:r>
            <a:r>
              <a:rPr lang="en-US" dirty="0">
                <a:solidFill>
                  <a:schemeClr val="tx1"/>
                </a:solidFill>
              </a:rPr>
              <a:t> clause specifies how the rows should be grouped in the table. The total salary and the number of employees are calculated for each job ID within each department. The rows are grouped by department ID and then grouped by job within each department.</a:t>
            </a:r>
            <a:endParaRPr lang="en-US" dirty="0"/>
          </a:p>
          <a:p>
            <a:endParaRPr lang="en-US" dirty="0"/>
          </a:p>
        </p:txBody>
      </p:sp>
    </p:spTree>
    <p:extLst>
      <p:ext uri="{BB962C8B-B14F-4D97-AF65-F5344CB8AC3E}">
        <p14:creationId xmlns:p14="http://schemas.microsoft.com/office/powerpoint/2010/main" val="3756056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E - </a:t>
            </a:r>
            <a:fld id="{7C951E65-0BAA-4B24-AD87-683F8269D8DB}" type="slidenum">
              <a:rPr lang="en-US" smtClean="0"/>
              <a:pPr/>
              <a:t>5</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solidFill>
                  <a:schemeClr val="tx1"/>
                </a:solidFill>
              </a:rPr>
              <a:t>Groups are formed and group functions are calculated before the </a:t>
            </a:r>
            <a:r>
              <a:rPr lang="en-US" dirty="0">
                <a:solidFill>
                  <a:schemeClr val="tx1"/>
                </a:solidFill>
                <a:latin typeface="Courier New" pitchFamily="49" charset="0"/>
              </a:rPr>
              <a:t>HAVING</a:t>
            </a:r>
            <a:r>
              <a:rPr lang="en-US" dirty="0">
                <a:solidFill>
                  <a:schemeClr val="tx1"/>
                </a:solidFill>
              </a:rPr>
              <a:t> clause is applied to the groups. The </a:t>
            </a:r>
            <a:r>
              <a:rPr lang="en-US" dirty="0">
                <a:solidFill>
                  <a:schemeClr val="tx1"/>
                </a:solidFill>
                <a:latin typeface="Courier New" pitchFamily="49" charset="0"/>
              </a:rPr>
              <a:t>HAVING</a:t>
            </a:r>
            <a:r>
              <a:rPr lang="en-US" dirty="0">
                <a:solidFill>
                  <a:schemeClr val="tx1"/>
                </a:solidFill>
              </a:rPr>
              <a:t> clause can precede the </a:t>
            </a:r>
            <a:r>
              <a:rPr lang="en-US" dirty="0">
                <a:solidFill>
                  <a:schemeClr val="tx1"/>
                </a:solidFill>
                <a:latin typeface="Courier New" pitchFamily="49" charset="0"/>
              </a:rPr>
              <a:t>GROUP</a:t>
            </a:r>
            <a:r>
              <a:rPr lang="en-US" dirty="0">
                <a:solidFill>
                  <a:schemeClr val="tx1"/>
                </a:solidFill>
              </a:rPr>
              <a:t> </a:t>
            </a:r>
            <a:r>
              <a:rPr lang="en-US" dirty="0">
                <a:solidFill>
                  <a:schemeClr val="tx1"/>
                </a:solidFill>
                <a:latin typeface="Courier New" pitchFamily="49" charset="0"/>
              </a:rPr>
              <a:t>BY</a:t>
            </a:r>
            <a:r>
              <a:rPr lang="en-US" dirty="0">
                <a:solidFill>
                  <a:schemeClr val="tx1"/>
                </a:solidFill>
              </a:rPr>
              <a:t> clause, but it is recommended that you place the </a:t>
            </a:r>
            <a:r>
              <a:rPr lang="en-US" dirty="0">
                <a:solidFill>
                  <a:schemeClr val="tx1"/>
                </a:solidFill>
                <a:latin typeface="Courier New" pitchFamily="49" charset="0"/>
              </a:rPr>
              <a:t>GROUP</a:t>
            </a:r>
            <a:r>
              <a:rPr lang="en-US" dirty="0">
                <a:solidFill>
                  <a:schemeClr val="tx1"/>
                </a:solidFill>
              </a:rPr>
              <a:t> </a:t>
            </a:r>
            <a:r>
              <a:rPr lang="en-US" dirty="0">
                <a:solidFill>
                  <a:schemeClr val="tx1"/>
                </a:solidFill>
                <a:latin typeface="Courier New" pitchFamily="49" charset="0"/>
              </a:rPr>
              <a:t>BY</a:t>
            </a:r>
            <a:r>
              <a:rPr lang="en-US" dirty="0">
                <a:solidFill>
                  <a:schemeClr val="tx1"/>
                </a:solidFill>
              </a:rPr>
              <a:t> clause first, because the </a:t>
            </a:r>
            <a:r>
              <a:rPr lang="en-US" dirty="0">
                <a:solidFill>
                  <a:schemeClr val="tx1"/>
                </a:solidFill>
                <a:latin typeface="Courier New" pitchFamily="49" charset="0"/>
                <a:cs typeface="Courier New" pitchFamily="49" charset="0"/>
              </a:rPr>
              <a:t>GROUP BY</a:t>
            </a:r>
            <a:r>
              <a:rPr lang="en-US" dirty="0">
                <a:solidFill>
                  <a:schemeClr val="tx1"/>
                </a:solidFill>
              </a:rPr>
              <a:t> clause is more logical than the </a:t>
            </a:r>
            <a:r>
              <a:rPr lang="en-US" dirty="0">
                <a:solidFill>
                  <a:schemeClr val="tx1"/>
                </a:solidFill>
                <a:latin typeface="Courier New" pitchFamily="49" charset="0"/>
                <a:cs typeface="Courier New" pitchFamily="49" charset="0"/>
              </a:rPr>
              <a:t>HAVING</a:t>
            </a:r>
            <a:r>
              <a:rPr lang="en-US" dirty="0">
                <a:solidFill>
                  <a:schemeClr val="tx1"/>
                </a:solidFill>
              </a:rPr>
              <a:t> clause.</a:t>
            </a:r>
          </a:p>
          <a:p>
            <a:pPr lvl="1"/>
            <a:r>
              <a:rPr lang="en-US" dirty="0">
                <a:solidFill>
                  <a:schemeClr val="tx1"/>
                </a:solidFill>
              </a:rPr>
              <a:t>The Oracle server performs the following steps when you use the </a:t>
            </a:r>
            <a:r>
              <a:rPr lang="en-US" dirty="0">
                <a:solidFill>
                  <a:schemeClr val="tx1"/>
                </a:solidFill>
                <a:latin typeface="Courier New" pitchFamily="49" charset="0"/>
              </a:rPr>
              <a:t>HAVING</a:t>
            </a:r>
            <a:r>
              <a:rPr lang="en-US" dirty="0">
                <a:solidFill>
                  <a:schemeClr val="tx1"/>
                </a:solidFill>
              </a:rPr>
              <a:t> clause:</a:t>
            </a:r>
          </a:p>
          <a:p>
            <a:pPr lvl="2">
              <a:buNone/>
            </a:pPr>
            <a:r>
              <a:rPr lang="en-US" dirty="0">
                <a:solidFill>
                  <a:schemeClr val="tx1"/>
                </a:solidFill>
              </a:rPr>
              <a:t>1.	It groups rows.</a:t>
            </a:r>
          </a:p>
          <a:p>
            <a:pPr lvl="2">
              <a:buNone/>
            </a:pPr>
            <a:r>
              <a:rPr lang="en-US" dirty="0">
                <a:solidFill>
                  <a:schemeClr val="tx1"/>
                </a:solidFill>
              </a:rPr>
              <a:t>2.	It applies the group functions to the groups and displays the groups that match the criteria in the </a:t>
            </a:r>
            <a:r>
              <a:rPr lang="en-US" dirty="0">
                <a:solidFill>
                  <a:schemeClr val="tx1"/>
                </a:solidFill>
                <a:latin typeface="Courier New" pitchFamily="49" charset="0"/>
              </a:rPr>
              <a:t>HAVING</a:t>
            </a:r>
            <a:r>
              <a:rPr lang="en-US" dirty="0">
                <a:solidFill>
                  <a:schemeClr val="tx1"/>
                </a:solidFill>
              </a:rPr>
              <a:t> clause.</a:t>
            </a:r>
            <a:endParaRPr lang="en-US" dirty="0"/>
          </a:p>
          <a:p>
            <a:endParaRPr lang="en-US" dirty="0"/>
          </a:p>
        </p:txBody>
      </p:sp>
    </p:spTree>
    <p:extLst>
      <p:ext uri="{BB962C8B-B14F-4D97-AF65-F5344CB8AC3E}">
        <p14:creationId xmlns:p14="http://schemas.microsoft.com/office/powerpoint/2010/main" val="1054610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E - </a:t>
            </a:r>
            <a:fld id="{7C951E65-0BAA-4B24-AD87-683F8269D8DB}" type="slidenum">
              <a:rPr lang="en-US" smtClean="0"/>
              <a:pPr/>
              <a:t>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solidFill>
                  <a:schemeClr val="tx1"/>
                </a:solidFill>
              </a:rPr>
              <a:t>You specify </a:t>
            </a:r>
            <a:r>
              <a:rPr lang="en-US" dirty="0">
                <a:solidFill>
                  <a:schemeClr val="tx1"/>
                </a:solidFill>
                <a:latin typeface="Courier New" pitchFamily="49" charset="0"/>
              </a:rPr>
              <a:t>ROLLUP</a:t>
            </a:r>
            <a:r>
              <a:rPr lang="en-US" dirty="0">
                <a:solidFill>
                  <a:schemeClr val="tx1"/>
                </a:solidFill>
              </a:rPr>
              <a:t> and </a:t>
            </a:r>
            <a:r>
              <a:rPr lang="en-US" dirty="0">
                <a:solidFill>
                  <a:schemeClr val="tx1"/>
                </a:solidFill>
                <a:latin typeface="Courier New" pitchFamily="49" charset="0"/>
              </a:rPr>
              <a:t>CUBE</a:t>
            </a:r>
            <a:r>
              <a:rPr lang="en-US" dirty="0">
                <a:solidFill>
                  <a:schemeClr val="tx1"/>
                </a:solidFill>
              </a:rPr>
              <a:t> operators in the </a:t>
            </a:r>
            <a:r>
              <a:rPr lang="en-US" dirty="0">
                <a:solidFill>
                  <a:schemeClr val="tx1"/>
                </a:solidFill>
                <a:latin typeface="Courier New" pitchFamily="49" charset="0"/>
              </a:rPr>
              <a:t>GROUP</a:t>
            </a:r>
            <a:r>
              <a:rPr lang="en-US" dirty="0">
                <a:solidFill>
                  <a:schemeClr val="tx1"/>
                </a:solidFill>
              </a:rPr>
              <a:t> </a:t>
            </a:r>
            <a:r>
              <a:rPr lang="en-US" dirty="0">
                <a:solidFill>
                  <a:schemeClr val="tx1"/>
                </a:solidFill>
                <a:latin typeface="Courier New" pitchFamily="49" charset="0"/>
              </a:rPr>
              <a:t>BY</a:t>
            </a:r>
            <a:r>
              <a:rPr lang="en-US" dirty="0">
                <a:solidFill>
                  <a:schemeClr val="tx1"/>
                </a:solidFill>
              </a:rPr>
              <a:t> clause of a query. </a:t>
            </a:r>
            <a:r>
              <a:rPr lang="en-US" dirty="0">
                <a:solidFill>
                  <a:schemeClr val="tx1"/>
                </a:solidFill>
                <a:latin typeface="Courier New" pitchFamily="49" charset="0"/>
              </a:rPr>
              <a:t>ROLLUP</a:t>
            </a:r>
            <a:r>
              <a:rPr lang="en-US" dirty="0">
                <a:solidFill>
                  <a:schemeClr val="tx1"/>
                </a:solidFill>
              </a:rPr>
              <a:t> grouping produces a result set containing the regular grouped rows and subtotal rows. The </a:t>
            </a:r>
            <a:r>
              <a:rPr lang="en-US" dirty="0">
                <a:solidFill>
                  <a:schemeClr val="tx1"/>
                </a:solidFill>
                <a:latin typeface="Courier New" pitchFamily="49" charset="0"/>
              </a:rPr>
              <a:t>ROLLUP</a:t>
            </a:r>
            <a:r>
              <a:rPr lang="en-US" dirty="0">
                <a:solidFill>
                  <a:schemeClr val="tx1"/>
                </a:solidFill>
              </a:rPr>
              <a:t> operator also calculates a grand total. The </a:t>
            </a:r>
            <a:r>
              <a:rPr lang="en-US" dirty="0">
                <a:solidFill>
                  <a:schemeClr val="tx1"/>
                </a:solidFill>
                <a:latin typeface="Courier New" pitchFamily="49" charset="0"/>
              </a:rPr>
              <a:t>CUBE</a:t>
            </a:r>
            <a:r>
              <a:rPr lang="en-US" dirty="0">
                <a:solidFill>
                  <a:schemeClr val="tx1"/>
                </a:solidFill>
              </a:rPr>
              <a:t> operation in the </a:t>
            </a:r>
            <a:r>
              <a:rPr lang="en-US" dirty="0">
                <a:solidFill>
                  <a:schemeClr val="tx1"/>
                </a:solidFill>
                <a:latin typeface="Courier New" pitchFamily="49" charset="0"/>
              </a:rPr>
              <a:t>GROUP</a:t>
            </a:r>
            <a:r>
              <a:rPr lang="en-US" dirty="0">
                <a:solidFill>
                  <a:schemeClr val="tx1"/>
                </a:solidFill>
              </a:rPr>
              <a:t> </a:t>
            </a:r>
            <a:r>
              <a:rPr lang="en-US" dirty="0">
                <a:solidFill>
                  <a:schemeClr val="tx1"/>
                </a:solidFill>
                <a:latin typeface="Courier New" pitchFamily="49" charset="0"/>
              </a:rPr>
              <a:t>BY</a:t>
            </a:r>
            <a:r>
              <a:rPr lang="en-US" i="1" dirty="0">
                <a:solidFill>
                  <a:schemeClr val="tx1"/>
                </a:solidFill>
              </a:rPr>
              <a:t> </a:t>
            </a:r>
            <a:r>
              <a:rPr lang="en-US" dirty="0">
                <a:solidFill>
                  <a:schemeClr val="tx1"/>
                </a:solidFill>
              </a:rPr>
              <a:t>clause groups the selected rows based on the values of all possible combinations of expressions in the specification and returns a single row of summary information for each group. You can use the </a:t>
            </a:r>
            <a:r>
              <a:rPr lang="en-US" dirty="0">
                <a:solidFill>
                  <a:schemeClr val="tx1"/>
                </a:solidFill>
                <a:latin typeface="Courier New" pitchFamily="49" charset="0"/>
              </a:rPr>
              <a:t>CUBE</a:t>
            </a:r>
            <a:r>
              <a:rPr lang="en-US" dirty="0">
                <a:solidFill>
                  <a:schemeClr val="tx1"/>
                </a:solidFill>
              </a:rPr>
              <a:t> operator to produce cross-tabulation rows.</a:t>
            </a:r>
          </a:p>
          <a:p>
            <a:pPr lvl="1"/>
            <a:r>
              <a:rPr lang="en-US" b="1" dirty="0">
                <a:solidFill>
                  <a:schemeClr val="tx1"/>
                </a:solidFill>
              </a:rPr>
              <a:t>Note:</a:t>
            </a:r>
            <a:r>
              <a:rPr lang="en-US" dirty="0">
                <a:solidFill>
                  <a:schemeClr val="tx1"/>
                </a:solidFill>
              </a:rPr>
              <a:t> When working with </a:t>
            </a:r>
            <a:r>
              <a:rPr lang="en-US" dirty="0">
                <a:solidFill>
                  <a:schemeClr val="tx1"/>
                </a:solidFill>
                <a:latin typeface="Courier New" pitchFamily="49" charset="0"/>
              </a:rPr>
              <a:t>ROLLUP</a:t>
            </a:r>
            <a:r>
              <a:rPr lang="en-US" dirty="0">
                <a:solidFill>
                  <a:schemeClr val="tx1"/>
                </a:solidFill>
              </a:rPr>
              <a:t> and </a:t>
            </a:r>
            <a:r>
              <a:rPr lang="en-US" dirty="0">
                <a:solidFill>
                  <a:schemeClr val="tx1"/>
                </a:solidFill>
                <a:latin typeface="Courier New" pitchFamily="49" charset="0"/>
              </a:rPr>
              <a:t>CUBE</a:t>
            </a:r>
            <a:r>
              <a:rPr lang="en-US" dirty="0">
                <a:solidFill>
                  <a:schemeClr val="tx1"/>
                </a:solidFill>
              </a:rPr>
              <a:t>, make sure that the columns following the </a:t>
            </a:r>
            <a:r>
              <a:rPr lang="en-US" dirty="0">
                <a:solidFill>
                  <a:schemeClr val="tx1"/>
                </a:solidFill>
                <a:latin typeface="Courier New" pitchFamily="49" charset="0"/>
              </a:rPr>
              <a:t>GROUP</a:t>
            </a:r>
            <a:r>
              <a:rPr lang="en-US" dirty="0"/>
              <a:t> </a:t>
            </a:r>
            <a:r>
              <a:rPr lang="en-US" dirty="0">
                <a:solidFill>
                  <a:schemeClr val="tx1"/>
                </a:solidFill>
                <a:latin typeface="Courier New" pitchFamily="49" charset="0"/>
              </a:rPr>
              <a:t>BY</a:t>
            </a:r>
            <a:r>
              <a:rPr lang="en-US" dirty="0">
                <a:solidFill>
                  <a:schemeClr val="tx1"/>
                </a:solidFill>
              </a:rPr>
              <a:t> clause have meaningful, real-life relationships with each other; otherwise, the operators return irrelevant information.</a:t>
            </a:r>
            <a:endParaRPr lang="en-US" dirty="0"/>
          </a:p>
          <a:p>
            <a:endParaRPr lang="en-US" dirty="0"/>
          </a:p>
        </p:txBody>
      </p:sp>
    </p:spTree>
    <p:extLst>
      <p:ext uri="{BB962C8B-B14F-4D97-AF65-F5344CB8AC3E}">
        <p14:creationId xmlns:p14="http://schemas.microsoft.com/office/powerpoint/2010/main" val="2633535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E - </a:t>
            </a:r>
            <a:fld id="{7C951E65-0BAA-4B24-AD87-683F8269D8DB}" type="slidenum">
              <a:rPr lang="en-US" smtClean="0"/>
              <a:pPr/>
              <a:t>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solidFill>
                  <a:schemeClr val="tx1"/>
                </a:solidFill>
              </a:rPr>
              <a:t>The </a:t>
            </a:r>
            <a:r>
              <a:rPr lang="en-US" dirty="0">
                <a:solidFill>
                  <a:schemeClr val="tx1"/>
                </a:solidFill>
                <a:latin typeface="Courier New" pitchFamily="49" charset="0"/>
              </a:rPr>
              <a:t>ROLLUP</a:t>
            </a:r>
            <a:r>
              <a:rPr lang="en-US" dirty="0">
                <a:solidFill>
                  <a:schemeClr val="tx1"/>
                </a:solidFill>
              </a:rPr>
              <a:t> operator delivers aggregates and </a:t>
            </a:r>
            <a:r>
              <a:rPr lang="en-US" dirty="0" err="1">
                <a:solidFill>
                  <a:schemeClr val="tx1"/>
                </a:solidFill>
              </a:rPr>
              <a:t>superaggregates</a:t>
            </a:r>
            <a:r>
              <a:rPr lang="en-US" dirty="0">
                <a:solidFill>
                  <a:schemeClr val="tx1"/>
                </a:solidFill>
              </a:rPr>
              <a:t> for expressions within a </a:t>
            </a:r>
            <a:r>
              <a:rPr lang="en-US" dirty="0">
                <a:solidFill>
                  <a:schemeClr val="tx1"/>
                </a:solidFill>
                <a:latin typeface="Courier New" pitchFamily="49" charset="0"/>
              </a:rPr>
              <a:t>GROUP BY</a:t>
            </a:r>
            <a:r>
              <a:rPr lang="en-US" dirty="0">
                <a:solidFill>
                  <a:schemeClr val="tx1"/>
                </a:solidFill>
              </a:rPr>
              <a:t> statement. The </a:t>
            </a:r>
            <a:r>
              <a:rPr lang="en-US" dirty="0">
                <a:solidFill>
                  <a:schemeClr val="tx1"/>
                </a:solidFill>
                <a:latin typeface="Courier New" pitchFamily="49" charset="0"/>
              </a:rPr>
              <a:t>ROLLUP</a:t>
            </a:r>
            <a:r>
              <a:rPr lang="en-US" dirty="0">
                <a:solidFill>
                  <a:schemeClr val="tx1"/>
                </a:solidFill>
              </a:rPr>
              <a:t> operator can be used by report writers to extract statistics and summary information from result sets. The cumulative aggregates can be used in reports, charts, and graphs.</a:t>
            </a:r>
          </a:p>
          <a:p>
            <a:pPr lvl="1"/>
            <a:r>
              <a:rPr lang="en-US" dirty="0">
                <a:solidFill>
                  <a:schemeClr val="tx1"/>
                </a:solidFill>
              </a:rPr>
              <a:t>The </a:t>
            </a:r>
            <a:r>
              <a:rPr lang="en-US" dirty="0">
                <a:solidFill>
                  <a:schemeClr val="tx1"/>
                </a:solidFill>
                <a:latin typeface="Courier New" pitchFamily="49" charset="0"/>
              </a:rPr>
              <a:t>ROLLUP</a:t>
            </a:r>
            <a:r>
              <a:rPr lang="en-US" dirty="0">
                <a:solidFill>
                  <a:schemeClr val="tx1"/>
                </a:solidFill>
              </a:rPr>
              <a:t> operator creates groupings by moving in one direction, from right to left, along the list of columns specified in the </a:t>
            </a:r>
            <a:r>
              <a:rPr lang="en-US" dirty="0">
                <a:solidFill>
                  <a:schemeClr val="tx1"/>
                </a:solidFill>
                <a:latin typeface="Courier New" pitchFamily="49" charset="0"/>
              </a:rPr>
              <a:t>GROUP</a:t>
            </a:r>
            <a:r>
              <a:rPr lang="en-US" dirty="0"/>
              <a:t> </a:t>
            </a:r>
            <a:r>
              <a:rPr lang="en-US" dirty="0">
                <a:solidFill>
                  <a:schemeClr val="tx1"/>
                </a:solidFill>
                <a:latin typeface="Courier New" pitchFamily="49" charset="0"/>
              </a:rPr>
              <a:t>BY</a:t>
            </a:r>
            <a:r>
              <a:rPr lang="en-US" dirty="0">
                <a:solidFill>
                  <a:schemeClr val="tx1"/>
                </a:solidFill>
              </a:rPr>
              <a:t> clause. It then applies the aggregate function to these groupings.</a:t>
            </a:r>
          </a:p>
          <a:p>
            <a:pPr lvl="1"/>
            <a:r>
              <a:rPr lang="en-US" b="1" dirty="0"/>
              <a:t>Note</a:t>
            </a:r>
          </a:p>
          <a:p>
            <a:pPr lvl="2"/>
            <a:r>
              <a:rPr lang="en-US" dirty="0">
                <a:solidFill>
                  <a:schemeClr val="tx1"/>
                </a:solidFill>
              </a:rPr>
              <a:t>To produce subtotals in </a:t>
            </a:r>
            <a:r>
              <a:rPr lang="en-US" i="1" dirty="0">
                <a:solidFill>
                  <a:schemeClr val="tx1"/>
                </a:solidFill>
              </a:rPr>
              <a:t>n</a:t>
            </a:r>
            <a:r>
              <a:rPr lang="en-US" dirty="0">
                <a:solidFill>
                  <a:schemeClr val="tx1"/>
                </a:solidFill>
              </a:rPr>
              <a:t> dimensions (that is, </a:t>
            </a:r>
            <a:r>
              <a:rPr lang="en-US" i="1" dirty="0">
                <a:solidFill>
                  <a:schemeClr val="tx1"/>
                </a:solidFill>
              </a:rPr>
              <a:t>n </a:t>
            </a:r>
            <a:r>
              <a:rPr lang="en-US" dirty="0">
                <a:solidFill>
                  <a:schemeClr val="tx1"/>
                </a:solidFill>
              </a:rPr>
              <a:t>columns in the </a:t>
            </a:r>
            <a:r>
              <a:rPr lang="en-US" dirty="0">
                <a:solidFill>
                  <a:schemeClr val="tx1"/>
                </a:solidFill>
                <a:latin typeface="Courier New" pitchFamily="49" charset="0"/>
              </a:rPr>
              <a:t>GROUP</a:t>
            </a:r>
            <a:r>
              <a:rPr lang="en-US" dirty="0"/>
              <a:t> </a:t>
            </a:r>
            <a:r>
              <a:rPr lang="en-US" dirty="0">
                <a:solidFill>
                  <a:schemeClr val="tx1"/>
                </a:solidFill>
                <a:latin typeface="Courier New" pitchFamily="49" charset="0"/>
              </a:rPr>
              <a:t>BY</a:t>
            </a:r>
            <a:r>
              <a:rPr lang="en-US" dirty="0">
                <a:solidFill>
                  <a:schemeClr val="tx1"/>
                </a:solidFill>
              </a:rPr>
              <a:t> clause) without a </a:t>
            </a:r>
            <a:r>
              <a:rPr lang="en-US" dirty="0">
                <a:solidFill>
                  <a:schemeClr val="tx1"/>
                </a:solidFill>
                <a:latin typeface="Courier New" pitchFamily="49" charset="0"/>
              </a:rPr>
              <a:t>ROLLUP</a:t>
            </a:r>
            <a:r>
              <a:rPr lang="en-US" dirty="0">
                <a:solidFill>
                  <a:schemeClr val="tx1"/>
                </a:solidFill>
              </a:rPr>
              <a:t> operator, </a:t>
            </a:r>
            <a:r>
              <a:rPr lang="en-US" i="1" dirty="0">
                <a:solidFill>
                  <a:schemeClr val="tx1"/>
                </a:solidFill>
              </a:rPr>
              <a:t>n</a:t>
            </a:r>
            <a:r>
              <a:rPr lang="en-US" dirty="0">
                <a:solidFill>
                  <a:schemeClr val="tx1"/>
                </a:solidFill>
              </a:rPr>
              <a:t>+1 </a:t>
            </a:r>
            <a:r>
              <a:rPr lang="en-US" dirty="0">
                <a:solidFill>
                  <a:schemeClr val="tx1"/>
                </a:solidFill>
                <a:latin typeface="Courier New" pitchFamily="49" charset="0"/>
              </a:rPr>
              <a:t>SELECT</a:t>
            </a:r>
            <a:r>
              <a:rPr lang="en-US" dirty="0">
                <a:solidFill>
                  <a:schemeClr val="tx1"/>
                </a:solidFill>
              </a:rPr>
              <a:t> statements must be linked with </a:t>
            </a:r>
            <a:r>
              <a:rPr lang="en-US" dirty="0">
                <a:solidFill>
                  <a:schemeClr val="tx1"/>
                </a:solidFill>
                <a:latin typeface="Courier New" pitchFamily="49" charset="0"/>
              </a:rPr>
              <a:t>UNION</a:t>
            </a:r>
            <a:r>
              <a:rPr lang="en-US" dirty="0"/>
              <a:t> </a:t>
            </a:r>
            <a:r>
              <a:rPr lang="en-US" dirty="0">
                <a:solidFill>
                  <a:schemeClr val="tx1"/>
                </a:solidFill>
                <a:latin typeface="Courier New" pitchFamily="49" charset="0"/>
              </a:rPr>
              <a:t>ALL</a:t>
            </a:r>
            <a:r>
              <a:rPr lang="en-US" dirty="0">
                <a:solidFill>
                  <a:schemeClr val="tx1"/>
                </a:solidFill>
              </a:rPr>
              <a:t>. This makes the query execution inefficient because each of the </a:t>
            </a:r>
            <a:r>
              <a:rPr lang="en-US" dirty="0">
                <a:solidFill>
                  <a:schemeClr val="tx1"/>
                </a:solidFill>
                <a:latin typeface="Courier New" pitchFamily="49" charset="0"/>
              </a:rPr>
              <a:t>SELECT</a:t>
            </a:r>
            <a:r>
              <a:rPr lang="en-US" dirty="0">
                <a:solidFill>
                  <a:schemeClr val="tx1"/>
                </a:solidFill>
              </a:rPr>
              <a:t> statements causes table access. The </a:t>
            </a:r>
            <a:r>
              <a:rPr lang="en-US" dirty="0">
                <a:solidFill>
                  <a:schemeClr val="tx1"/>
                </a:solidFill>
                <a:latin typeface="Courier New" pitchFamily="49" charset="0"/>
              </a:rPr>
              <a:t>ROLLUP</a:t>
            </a:r>
            <a:r>
              <a:rPr lang="en-US" dirty="0">
                <a:solidFill>
                  <a:schemeClr val="tx1"/>
                </a:solidFill>
              </a:rPr>
              <a:t> operator gathers its results with just one table access. The </a:t>
            </a:r>
            <a:r>
              <a:rPr lang="en-US" dirty="0">
                <a:solidFill>
                  <a:schemeClr val="tx1"/>
                </a:solidFill>
                <a:latin typeface="Courier New" pitchFamily="49" charset="0"/>
              </a:rPr>
              <a:t>ROLLUP</a:t>
            </a:r>
            <a:r>
              <a:rPr lang="en-US" dirty="0">
                <a:solidFill>
                  <a:schemeClr val="tx1"/>
                </a:solidFill>
              </a:rPr>
              <a:t> operator is useful when there are many columns involved in producing the subtotals.</a:t>
            </a:r>
          </a:p>
          <a:p>
            <a:pPr lvl="2"/>
            <a:r>
              <a:rPr lang="en-US" dirty="0"/>
              <a:t>Subtotals and totals are produced with </a:t>
            </a:r>
            <a:r>
              <a:rPr lang="en-US" dirty="0">
                <a:solidFill>
                  <a:schemeClr val="tx1"/>
                </a:solidFill>
                <a:latin typeface="Courier New" pitchFamily="49" charset="0"/>
              </a:rPr>
              <a:t>ROLLUP</a:t>
            </a:r>
            <a:r>
              <a:rPr lang="en-US" dirty="0"/>
              <a:t>. </a:t>
            </a:r>
            <a:r>
              <a:rPr lang="en-US" dirty="0">
                <a:solidFill>
                  <a:schemeClr val="tx1"/>
                </a:solidFill>
                <a:latin typeface="Courier New" pitchFamily="49" charset="0"/>
              </a:rPr>
              <a:t>CUBE</a:t>
            </a:r>
            <a:r>
              <a:rPr lang="en-US" dirty="0"/>
              <a:t> produces totals as well, but effectively rolls up in each possible direction, thereby producing cross-tabular data.</a:t>
            </a:r>
          </a:p>
          <a:p>
            <a:endParaRPr lang="en-US" dirty="0"/>
          </a:p>
        </p:txBody>
      </p:sp>
    </p:spTree>
    <p:extLst>
      <p:ext uri="{BB962C8B-B14F-4D97-AF65-F5344CB8AC3E}">
        <p14:creationId xmlns:p14="http://schemas.microsoft.com/office/powerpoint/2010/main" val="2393213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E - </a:t>
            </a:r>
            <a:fld id="{7C951E65-0BAA-4B24-AD87-683F8269D8DB}" type="slidenum">
              <a:rPr lang="en-US" smtClean="0"/>
              <a:pPr/>
              <a:t>8</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solidFill>
                  <a:schemeClr val="tx1"/>
                </a:solidFill>
              </a:rPr>
              <a:t>In the example in the slide:</a:t>
            </a:r>
          </a:p>
          <a:p>
            <a:pPr lvl="2">
              <a:lnSpc>
                <a:spcPct val="93000"/>
              </a:lnSpc>
            </a:pPr>
            <a:r>
              <a:rPr lang="en-US" dirty="0">
                <a:solidFill>
                  <a:schemeClr val="tx1"/>
                </a:solidFill>
              </a:rPr>
              <a:t>Total salaries for every job ID within a department for those departments whose department ID is less than 60 are displayed by the </a:t>
            </a:r>
            <a:r>
              <a:rPr lang="en-US" dirty="0">
                <a:solidFill>
                  <a:schemeClr val="tx1"/>
                </a:solidFill>
                <a:latin typeface="Courier New" pitchFamily="49" charset="0"/>
              </a:rPr>
              <a:t>GROUP</a:t>
            </a:r>
            <a:r>
              <a:rPr lang="en-US" dirty="0"/>
              <a:t> </a:t>
            </a:r>
            <a:r>
              <a:rPr lang="en-US" dirty="0">
                <a:solidFill>
                  <a:schemeClr val="tx1"/>
                </a:solidFill>
                <a:latin typeface="Courier New" pitchFamily="49" charset="0"/>
              </a:rPr>
              <a:t>BY</a:t>
            </a:r>
            <a:r>
              <a:rPr lang="en-US" dirty="0">
                <a:solidFill>
                  <a:schemeClr val="tx1"/>
                </a:solidFill>
              </a:rPr>
              <a:t> clause </a:t>
            </a:r>
          </a:p>
          <a:p>
            <a:pPr lvl="2">
              <a:lnSpc>
                <a:spcPct val="93000"/>
              </a:lnSpc>
            </a:pPr>
            <a:r>
              <a:rPr lang="en-US" dirty="0">
                <a:solidFill>
                  <a:schemeClr val="tx1"/>
                </a:solidFill>
              </a:rPr>
              <a:t>The </a:t>
            </a:r>
            <a:r>
              <a:rPr lang="en-US" dirty="0">
                <a:solidFill>
                  <a:schemeClr val="tx1"/>
                </a:solidFill>
                <a:latin typeface="Courier New" pitchFamily="49" charset="0"/>
              </a:rPr>
              <a:t>ROLLUP</a:t>
            </a:r>
            <a:r>
              <a:rPr lang="en-US" dirty="0">
                <a:solidFill>
                  <a:schemeClr val="tx1"/>
                </a:solidFill>
              </a:rPr>
              <a:t> operator displays:</a:t>
            </a:r>
          </a:p>
          <a:p>
            <a:pPr lvl="3">
              <a:lnSpc>
                <a:spcPct val="93000"/>
              </a:lnSpc>
            </a:pPr>
            <a:r>
              <a:rPr lang="en-US" dirty="0">
                <a:solidFill>
                  <a:schemeClr val="tx1"/>
                </a:solidFill>
              </a:rPr>
              <a:t>The total salary for each department whose department ID is less than 60 </a:t>
            </a:r>
          </a:p>
          <a:p>
            <a:pPr lvl="3">
              <a:lnSpc>
                <a:spcPct val="93000"/>
              </a:lnSpc>
            </a:pPr>
            <a:r>
              <a:rPr lang="en-US" dirty="0">
                <a:solidFill>
                  <a:schemeClr val="tx1"/>
                </a:solidFill>
              </a:rPr>
              <a:t>The total salary for all departments whose department ID is less than 60, irrespective of the job IDs </a:t>
            </a:r>
          </a:p>
          <a:p>
            <a:pPr lvl="1">
              <a:lnSpc>
                <a:spcPct val="95000"/>
              </a:lnSpc>
              <a:spcBef>
                <a:spcPct val="15000"/>
              </a:spcBef>
            </a:pPr>
            <a:r>
              <a:rPr lang="en-US" dirty="0">
                <a:solidFill>
                  <a:schemeClr val="tx1"/>
                </a:solidFill>
              </a:rPr>
              <a:t>In this example, 1 indicates a group totaled by both </a:t>
            </a:r>
            <a:r>
              <a:rPr lang="en-US" dirty="0">
                <a:solidFill>
                  <a:schemeClr val="tx1"/>
                </a:solidFill>
                <a:latin typeface="Courier New" pitchFamily="49" charset="0"/>
              </a:rPr>
              <a:t>DEPARTMENT_ID</a:t>
            </a:r>
            <a:r>
              <a:rPr lang="en-US" dirty="0">
                <a:solidFill>
                  <a:schemeClr val="tx1"/>
                </a:solidFill>
              </a:rPr>
              <a:t> and </a:t>
            </a:r>
            <a:r>
              <a:rPr lang="en-US" dirty="0">
                <a:solidFill>
                  <a:schemeClr val="tx1"/>
                </a:solidFill>
                <a:latin typeface="Courier New" pitchFamily="49" charset="0"/>
              </a:rPr>
              <a:t>JOB_ID</a:t>
            </a:r>
            <a:r>
              <a:rPr lang="en-US" dirty="0">
                <a:solidFill>
                  <a:schemeClr val="tx1"/>
                </a:solidFill>
              </a:rPr>
              <a:t>, 2 indicates a group totaled only by</a:t>
            </a:r>
            <a:r>
              <a:rPr lang="en-US" dirty="0"/>
              <a:t> </a:t>
            </a:r>
            <a:r>
              <a:rPr lang="en-US" dirty="0">
                <a:solidFill>
                  <a:schemeClr val="tx1"/>
                </a:solidFill>
                <a:latin typeface="Courier New" pitchFamily="49" charset="0"/>
              </a:rPr>
              <a:t>DEPARTMENT_ID</a:t>
            </a:r>
            <a:r>
              <a:rPr lang="en-US" dirty="0">
                <a:solidFill>
                  <a:schemeClr val="tx1"/>
                </a:solidFill>
              </a:rPr>
              <a:t>, and 3 indicates the grand total.</a:t>
            </a:r>
          </a:p>
          <a:p>
            <a:pPr lvl="1">
              <a:lnSpc>
                <a:spcPct val="95000"/>
              </a:lnSpc>
            </a:pPr>
            <a:r>
              <a:rPr lang="en-US" dirty="0">
                <a:solidFill>
                  <a:schemeClr val="tx1"/>
                </a:solidFill>
              </a:rPr>
              <a:t>The </a:t>
            </a:r>
            <a:r>
              <a:rPr lang="en-US" dirty="0">
                <a:solidFill>
                  <a:schemeClr val="tx1"/>
                </a:solidFill>
                <a:latin typeface="Courier New" pitchFamily="49" charset="0"/>
              </a:rPr>
              <a:t>ROLLUP</a:t>
            </a:r>
            <a:r>
              <a:rPr lang="en-US" dirty="0">
                <a:solidFill>
                  <a:schemeClr val="tx1"/>
                </a:solidFill>
              </a:rPr>
              <a:t> operator creates subtotals that roll up from the most detailed level to a grand total, following the grouping list specified in the </a:t>
            </a:r>
            <a:r>
              <a:rPr lang="en-US" dirty="0">
                <a:solidFill>
                  <a:schemeClr val="tx1"/>
                </a:solidFill>
                <a:latin typeface="Courier New" pitchFamily="49" charset="0"/>
              </a:rPr>
              <a:t>GROUP</a:t>
            </a:r>
            <a:r>
              <a:rPr lang="en-US" dirty="0"/>
              <a:t> </a:t>
            </a:r>
            <a:r>
              <a:rPr lang="en-US" dirty="0">
                <a:solidFill>
                  <a:schemeClr val="tx1"/>
                </a:solidFill>
                <a:latin typeface="Courier New" pitchFamily="49" charset="0"/>
              </a:rPr>
              <a:t>BY</a:t>
            </a:r>
            <a:r>
              <a:rPr lang="en-US" dirty="0">
                <a:solidFill>
                  <a:schemeClr val="tx1"/>
                </a:solidFill>
              </a:rPr>
              <a:t> clause. First, it calculates the standard aggregate values for the groups specified in the </a:t>
            </a:r>
            <a:r>
              <a:rPr lang="en-US" dirty="0">
                <a:solidFill>
                  <a:schemeClr val="tx1"/>
                </a:solidFill>
                <a:latin typeface="Courier New" pitchFamily="49" charset="0"/>
              </a:rPr>
              <a:t>GROUP</a:t>
            </a:r>
            <a:r>
              <a:rPr lang="en-US" dirty="0"/>
              <a:t> </a:t>
            </a:r>
            <a:r>
              <a:rPr lang="en-US" dirty="0">
                <a:solidFill>
                  <a:schemeClr val="tx1"/>
                </a:solidFill>
                <a:latin typeface="Courier New" pitchFamily="49" charset="0"/>
              </a:rPr>
              <a:t>BY</a:t>
            </a:r>
            <a:r>
              <a:rPr lang="en-US" dirty="0">
                <a:solidFill>
                  <a:schemeClr val="tx1"/>
                </a:solidFill>
              </a:rPr>
              <a:t> clause (in the example, the sum of salaries grouped on each job within a department). Then it creates progressively higher-level subtotals, moving from right to left through the list of grouping columns. (In the example, the sum of salaries for each department is calculated, followed by the sum of salaries for all departments.)</a:t>
            </a:r>
          </a:p>
          <a:p>
            <a:pPr lvl="2">
              <a:lnSpc>
                <a:spcPct val="95000"/>
              </a:lnSpc>
            </a:pPr>
            <a:r>
              <a:rPr lang="en-US" dirty="0">
                <a:solidFill>
                  <a:schemeClr val="tx1"/>
                </a:solidFill>
              </a:rPr>
              <a:t>Given </a:t>
            </a:r>
            <a:r>
              <a:rPr lang="en-US" i="1" dirty="0">
                <a:solidFill>
                  <a:schemeClr val="tx1"/>
                </a:solidFill>
              </a:rPr>
              <a:t>n</a:t>
            </a:r>
            <a:r>
              <a:rPr lang="en-US" dirty="0">
                <a:solidFill>
                  <a:schemeClr val="tx1"/>
                </a:solidFill>
              </a:rPr>
              <a:t> expressions in the </a:t>
            </a:r>
            <a:r>
              <a:rPr lang="en-US" dirty="0">
                <a:solidFill>
                  <a:schemeClr val="tx1"/>
                </a:solidFill>
                <a:latin typeface="Courier New" pitchFamily="49" charset="0"/>
              </a:rPr>
              <a:t>ROLLUP</a:t>
            </a:r>
            <a:r>
              <a:rPr lang="en-US" dirty="0">
                <a:solidFill>
                  <a:schemeClr val="tx1"/>
                </a:solidFill>
              </a:rPr>
              <a:t> operator of the </a:t>
            </a:r>
            <a:r>
              <a:rPr lang="en-US" dirty="0">
                <a:solidFill>
                  <a:schemeClr val="tx1"/>
                </a:solidFill>
                <a:latin typeface="Courier New" pitchFamily="49" charset="0"/>
              </a:rPr>
              <a:t>GROUP</a:t>
            </a:r>
            <a:r>
              <a:rPr lang="en-US" dirty="0"/>
              <a:t> </a:t>
            </a:r>
            <a:r>
              <a:rPr lang="en-US" dirty="0">
                <a:solidFill>
                  <a:schemeClr val="tx1"/>
                </a:solidFill>
                <a:latin typeface="Courier New" pitchFamily="49" charset="0"/>
              </a:rPr>
              <a:t>BY</a:t>
            </a:r>
            <a:r>
              <a:rPr lang="en-US" dirty="0">
                <a:solidFill>
                  <a:schemeClr val="tx1"/>
                </a:solidFill>
              </a:rPr>
              <a:t> clause, the operation results in </a:t>
            </a:r>
            <a:r>
              <a:rPr lang="en-US" i="1" dirty="0">
                <a:solidFill>
                  <a:schemeClr val="tx1"/>
                </a:solidFill>
              </a:rPr>
              <a:t>n </a:t>
            </a:r>
            <a:r>
              <a:rPr lang="en-US" dirty="0">
                <a:solidFill>
                  <a:schemeClr val="tx1"/>
                </a:solidFill>
              </a:rPr>
              <a:t>+ 1 (in this case, 2 + 1 = 3) groupings. </a:t>
            </a:r>
          </a:p>
          <a:p>
            <a:pPr lvl="2">
              <a:lnSpc>
                <a:spcPct val="95000"/>
              </a:lnSpc>
            </a:pPr>
            <a:r>
              <a:rPr lang="en-US" dirty="0">
                <a:solidFill>
                  <a:schemeClr val="tx1"/>
                </a:solidFill>
              </a:rPr>
              <a:t>Rows based on the values of the first </a:t>
            </a:r>
            <a:r>
              <a:rPr lang="en-US" i="1" dirty="0">
                <a:solidFill>
                  <a:schemeClr val="tx1"/>
                </a:solidFill>
              </a:rPr>
              <a:t>n</a:t>
            </a:r>
            <a:r>
              <a:rPr lang="en-US" dirty="0">
                <a:solidFill>
                  <a:schemeClr val="tx1"/>
                </a:solidFill>
              </a:rPr>
              <a:t> expressions are called rows or regular rows, and the others are called </a:t>
            </a:r>
            <a:r>
              <a:rPr lang="en-US" dirty="0" err="1">
                <a:solidFill>
                  <a:schemeClr val="tx1"/>
                </a:solidFill>
              </a:rPr>
              <a:t>superaggregate</a:t>
            </a:r>
            <a:r>
              <a:rPr lang="en-US" i="1" dirty="0">
                <a:solidFill>
                  <a:schemeClr val="tx1"/>
                </a:solidFill>
              </a:rPr>
              <a:t> </a:t>
            </a:r>
            <a:r>
              <a:rPr lang="en-US" dirty="0">
                <a:solidFill>
                  <a:schemeClr val="tx1"/>
                </a:solidFill>
              </a:rPr>
              <a:t>rows.</a:t>
            </a:r>
            <a:endParaRPr lang="en-US" dirty="0"/>
          </a:p>
          <a:p>
            <a:endParaRPr lang="en-US" dirty="0"/>
          </a:p>
        </p:txBody>
      </p:sp>
    </p:spTree>
    <p:extLst>
      <p:ext uri="{BB962C8B-B14F-4D97-AF65-F5344CB8AC3E}">
        <p14:creationId xmlns:p14="http://schemas.microsoft.com/office/powerpoint/2010/main" val="2419157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E - </a:t>
            </a:r>
            <a:fld id="{7C951E65-0BAA-4B24-AD87-683F8269D8DB}" type="slidenum">
              <a:rPr lang="en-US" smtClean="0"/>
              <a:pPr/>
              <a:t>9</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solidFill>
                  <a:schemeClr val="tx1"/>
                </a:solidFill>
              </a:rPr>
              <a:t>The </a:t>
            </a:r>
            <a:r>
              <a:rPr lang="en-US" dirty="0">
                <a:solidFill>
                  <a:schemeClr val="tx1"/>
                </a:solidFill>
                <a:latin typeface="Courier New" pitchFamily="49" charset="0"/>
              </a:rPr>
              <a:t>CUBE</a:t>
            </a:r>
            <a:r>
              <a:rPr lang="en-US" dirty="0">
                <a:solidFill>
                  <a:schemeClr val="tx1"/>
                </a:solidFill>
              </a:rPr>
              <a:t> operator is an additional switch in the </a:t>
            </a:r>
            <a:r>
              <a:rPr lang="en-US" dirty="0">
                <a:solidFill>
                  <a:schemeClr val="tx1"/>
                </a:solidFill>
                <a:latin typeface="Courier New" pitchFamily="49" charset="0"/>
              </a:rPr>
              <a:t>GROUP</a:t>
            </a:r>
            <a:r>
              <a:rPr lang="en-US" dirty="0"/>
              <a:t> </a:t>
            </a:r>
            <a:r>
              <a:rPr lang="en-US" dirty="0">
                <a:solidFill>
                  <a:schemeClr val="tx1"/>
                </a:solidFill>
                <a:latin typeface="Courier New" pitchFamily="49" charset="0"/>
              </a:rPr>
              <a:t>BY</a:t>
            </a:r>
            <a:r>
              <a:rPr lang="en-US" dirty="0">
                <a:solidFill>
                  <a:schemeClr val="tx1"/>
                </a:solidFill>
              </a:rPr>
              <a:t> clause in a </a:t>
            </a:r>
            <a:r>
              <a:rPr lang="en-US" dirty="0">
                <a:solidFill>
                  <a:schemeClr val="tx1"/>
                </a:solidFill>
                <a:latin typeface="Courier New" pitchFamily="49" charset="0"/>
              </a:rPr>
              <a:t>SELECT</a:t>
            </a:r>
            <a:r>
              <a:rPr lang="en-US" dirty="0">
                <a:solidFill>
                  <a:schemeClr val="tx1"/>
                </a:solidFill>
              </a:rPr>
              <a:t> statement. The </a:t>
            </a:r>
            <a:r>
              <a:rPr lang="en-US" dirty="0">
                <a:solidFill>
                  <a:schemeClr val="tx1"/>
                </a:solidFill>
                <a:latin typeface="Courier New" pitchFamily="49" charset="0"/>
              </a:rPr>
              <a:t>CUBE</a:t>
            </a:r>
            <a:r>
              <a:rPr lang="en-US" dirty="0">
                <a:solidFill>
                  <a:schemeClr val="tx1"/>
                </a:solidFill>
              </a:rPr>
              <a:t> operator can be applied to all aggregate functions, including </a:t>
            </a:r>
            <a:r>
              <a:rPr lang="en-US" dirty="0">
                <a:solidFill>
                  <a:schemeClr val="tx1"/>
                </a:solidFill>
                <a:latin typeface="Courier New" pitchFamily="49" charset="0"/>
              </a:rPr>
              <a:t>AVG</a:t>
            </a:r>
            <a:r>
              <a:rPr lang="en-US" dirty="0">
                <a:solidFill>
                  <a:schemeClr val="tx1"/>
                </a:solidFill>
              </a:rPr>
              <a:t>, </a:t>
            </a:r>
            <a:r>
              <a:rPr lang="en-US" dirty="0">
                <a:solidFill>
                  <a:schemeClr val="tx1"/>
                </a:solidFill>
                <a:latin typeface="Courier New" pitchFamily="49" charset="0"/>
              </a:rPr>
              <a:t>SUM</a:t>
            </a:r>
            <a:r>
              <a:rPr lang="en-US" dirty="0">
                <a:solidFill>
                  <a:schemeClr val="tx1"/>
                </a:solidFill>
              </a:rPr>
              <a:t>, </a:t>
            </a:r>
            <a:r>
              <a:rPr lang="en-US" dirty="0">
                <a:solidFill>
                  <a:schemeClr val="tx1"/>
                </a:solidFill>
                <a:latin typeface="Courier New" pitchFamily="49" charset="0"/>
              </a:rPr>
              <a:t>MAX</a:t>
            </a:r>
            <a:r>
              <a:rPr lang="en-US" dirty="0">
                <a:solidFill>
                  <a:schemeClr val="tx1"/>
                </a:solidFill>
              </a:rPr>
              <a:t>, </a:t>
            </a:r>
            <a:r>
              <a:rPr lang="en-US" dirty="0">
                <a:solidFill>
                  <a:schemeClr val="tx1"/>
                </a:solidFill>
                <a:latin typeface="Courier New" pitchFamily="49" charset="0"/>
              </a:rPr>
              <a:t>MIN</a:t>
            </a:r>
            <a:r>
              <a:rPr lang="en-US" dirty="0">
                <a:solidFill>
                  <a:schemeClr val="tx1"/>
                </a:solidFill>
              </a:rPr>
              <a:t>, and </a:t>
            </a:r>
            <a:r>
              <a:rPr lang="en-US" dirty="0">
                <a:solidFill>
                  <a:schemeClr val="tx1"/>
                </a:solidFill>
                <a:latin typeface="Courier New" pitchFamily="49" charset="0"/>
              </a:rPr>
              <a:t>COUNT</a:t>
            </a:r>
            <a:r>
              <a:rPr lang="en-US" dirty="0">
                <a:solidFill>
                  <a:schemeClr val="tx1"/>
                </a:solidFill>
              </a:rPr>
              <a:t>. It is used to produce result sets that are typically used for cross-tabular reports. </a:t>
            </a:r>
            <a:r>
              <a:rPr lang="en-US" dirty="0">
                <a:solidFill>
                  <a:schemeClr val="tx1"/>
                </a:solidFill>
                <a:latin typeface="Courier New" pitchFamily="49" charset="0"/>
              </a:rPr>
              <a:t>ROLLUP</a:t>
            </a:r>
            <a:r>
              <a:rPr lang="en-US" dirty="0">
                <a:solidFill>
                  <a:schemeClr val="tx1"/>
                </a:solidFill>
              </a:rPr>
              <a:t> produces only a fraction of possible subtotal combinations, whereas </a:t>
            </a:r>
            <a:r>
              <a:rPr lang="en-US" dirty="0">
                <a:solidFill>
                  <a:schemeClr val="tx1"/>
                </a:solidFill>
                <a:latin typeface="Courier New" pitchFamily="49" charset="0"/>
              </a:rPr>
              <a:t>CUBE</a:t>
            </a:r>
            <a:r>
              <a:rPr lang="en-US" dirty="0">
                <a:solidFill>
                  <a:schemeClr val="tx1"/>
                </a:solidFill>
              </a:rPr>
              <a:t> produces subtotals for all possible combinations of groupings specified in the </a:t>
            </a:r>
            <a:r>
              <a:rPr lang="en-US" dirty="0">
                <a:solidFill>
                  <a:schemeClr val="tx1"/>
                </a:solidFill>
                <a:latin typeface="Courier New" pitchFamily="49" charset="0"/>
              </a:rPr>
              <a:t>GROUP</a:t>
            </a:r>
            <a:r>
              <a:rPr lang="en-US" dirty="0"/>
              <a:t> </a:t>
            </a:r>
            <a:r>
              <a:rPr lang="en-US" dirty="0">
                <a:solidFill>
                  <a:schemeClr val="tx1"/>
                </a:solidFill>
                <a:latin typeface="Courier New" pitchFamily="49" charset="0"/>
              </a:rPr>
              <a:t>BY</a:t>
            </a:r>
            <a:r>
              <a:rPr lang="en-US" dirty="0">
                <a:solidFill>
                  <a:schemeClr val="tx1"/>
                </a:solidFill>
              </a:rPr>
              <a:t> clause, and a grand total.</a:t>
            </a:r>
          </a:p>
          <a:p>
            <a:pPr lvl="1"/>
            <a:r>
              <a:rPr lang="en-US" dirty="0">
                <a:solidFill>
                  <a:schemeClr val="tx1"/>
                </a:solidFill>
              </a:rPr>
              <a:t>The </a:t>
            </a:r>
            <a:r>
              <a:rPr lang="en-US" dirty="0">
                <a:solidFill>
                  <a:schemeClr val="tx1"/>
                </a:solidFill>
                <a:latin typeface="Courier New" pitchFamily="49" charset="0"/>
              </a:rPr>
              <a:t>CUBE</a:t>
            </a:r>
            <a:r>
              <a:rPr lang="en-US" dirty="0">
                <a:solidFill>
                  <a:schemeClr val="tx1"/>
                </a:solidFill>
              </a:rPr>
              <a:t> operator is used with an aggregate function to generate additional rows in a result set. Columns included in the </a:t>
            </a:r>
            <a:r>
              <a:rPr lang="en-US" dirty="0">
                <a:solidFill>
                  <a:schemeClr val="tx1"/>
                </a:solidFill>
                <a:latin typeface="Courier New" pitchFamily="49" charset="0"/>
              </a:rPr>
              <a:t>GROUP</a:t>
            </a:r>
            <a:r>
              <a:rPr lang="en-US" dirty="0"/>
              <a:t> </a:t>
            </a:r>
            <a:r>
              <a:rPr lang="en-US" dirty="0">
                <a:solidFill>
                  <a:schemeClr val="tx1"/>
                </a:solidFill>
                <a:latin typeface="Courier New" pitchFamily="49" charset="0"/>
              </a:rPr>
              <a:t>BY</a:t>
            </a:r>
            <a:r>
              <a:rPr lang="en-US" dirty="0">
                <a:solidFill>
                  <a:schemeClr val="tx1"/>
                </a:solidFill>
              </a:rPr>
              <a:t> clause are cross-referenced to produce a superset of groups. The aggregate function specified in the select list is applied to these groups to produce summary values for the additional </a:t>
            </a:r>
            <a:r>
              <a:rPr lang="en-US" dirty="0" err="1">
                <a:solidFill>
                  <a:schemeClr val="tx1"/>
                </a:solidFill>
              </a:rPr>
              <a:t>superaggregate</a:t>
            </a:r>
            <a:r>
              <a:rPr lang="en-US" dirty="0">
                <a:solidFill>
                  <a:schemeClr val="tx1"/>
                </a:solidFill>
              </a:rPr>
              <a:t> rows. The number of extra groups in the result set is determined by the number of columns included in the </a:t>
            </a:r>
            <a:r>
              <a:rPr lang="en-US" dirty="0">
                <a:solidFill>
                  <a:schemeClr val="tx1"/>
                </a:solidFill>
                <a:latin typeface="Courier New" pitchFamily="49" charset="0"/>
              </a:rPr>
              <a:t>GROUP</a:t>
            </a:r>
            <a:r>
              <a:rPr lang="en-US" dirty="0"/>
              <a:t> </a:t>
            </a:r>
            <a:r>
              <a:rPr lang="en-US" dirty="0">
                <a:solidFill>
                  <a:schemeClr val="tx1"/>
                </a:solidFill>
                <a:latin typeface="Courier New" pitchFamily="49" charset="0"/>
              </a:rPr>
              <a:t>BY</a:t>
            </a:r>
            <a:r>
              <a:rPr lang="en-US" dirty="0">
                <a:solidFill>
                  <a:schemeClr val="tx1"/>
                </a:solidFill>
              </a:rPr>
              <a:t> clause.</a:t>
            </a:r>
          </a:p>
          <a:p>
            <a:pPr lvl="1"/>
            <a:r>
              <a:rPr lang="en-US" dirty="0">
                <a:solidFill>
                  <a:schemeClr val="tx1"/>
                </a:solidFill>
              </a:rPr>
              <a:t>In fact, every possible combination of the columns or expressions in the </a:t>
            </a:r>
            <a:r>
              <a:rPr lang="en-US" dirty="0">
                <a:solidFill>
                  <a:schemeClr val="tx1"/>
                </a:solidFill>
                <a:latin typeface="Courier New" pitchFamily="49" charset="0"/>
              </a:rPr>
              <a:t>GROUP</a:t>
            </a:r>
            <a:r>
              <a:rPr lang="en-US" dirty="0"/>
              <a:t> </a:t>
            </a:r>
            <a:r>
              <a:rPr lang="en-US" dirty="0">
                <a:solidFill>
                  <a:schemeClr val="tx1"/>
                </a:solidFill>
                <a:latin typeface="Courier New" pitchFamily="49" charset="0"/>
              </a:rPr>
              <a:t>BY</a:t>
            </a:r>
            <a:r>
              <a:rPr lang="en-US" dirty="0">
                <a:solidFill>
                  <a:schemeClr val="tx1"/>
                </a:solidFill>
              </a:rPr>
              <a:t> clause is used to produce </a:t>
            </a:r>
            <a:r>
              <a:rPr lang="en-US" dirty="0" err="1">
                <a:solidFill>
                  <a:schemeClr val="tx1"/>
                </a:solidFill>
              </a:rPr>
              <a:t>superaggregates</a:t>
            </a:r>
            <a:r>
              <a:rPr lang="en-US" dirty="0">
                <a:solidFill>
                  <a:schemeClr val="tx1"/>
                </a:solidFill>
              </a:rPr>
              <a:t>. If you have </a:t>
            </a:r>
            <a:r>
              <a:rPr lang="en-US" i="1" dirty="0">
                <a:solidFill>
                  <a:schemeClr val="tx1"/>
                </a:solidFill>
              </a:rPr>
              <a:t>n</a:t>
            </a:r>
            <a:r>
              <a:rPr lang="en-US" dirty="0">
                <a:solidFill>
                  <a:schemeClr val="tx1"/>
                </a:solidFill>
              </a:rPr>
              <a:t> columns or expressions in the </a:t>
            </a:r>
            <a:r>
              <a:rPr lang="en-US" dirty="0">
                <a:solidFill>
                  <a:schemeClr val="tx1"/>
                </a:solidFill>
                <a:latin typeface="Courier New" pitchFamily="49" charset="0"/>
              </a:rPr>
              <a:t>GROUP</a:t>
            </a:r>
            <a:r>
              <a:rPr lang="en-US" dirty="0"/>
              <a:t> </a:t>
            </a:r>
            <a:r>
              <a:rPr lang="en-US" dirty="0">
                <a:solidFill>
                  <a:schemeClr val="tx1"/>
                </a:solidFill>
                <a:latin typeface="Courier New" pitchFamily="49" charset="0"/>
              </a:rPr>
              <a:t>BY</a:t>
            </a:r>
            <a:r>
              <a:rPr lang="en-US" dirty="0">
                <a:solidFill>
                  <a:schemeClr val="tx1"/>
                </a:solidFill>
              </a:rPr>
              <a:t> clause, there will be 2</a:t>
            </a:r>
            <a:r>
              <a:rPr lang="en-US" i="1" baseline="30000" dirty="0">
                <a:solidFill>
                  <a:schemeClr val="tx1"/>
                </a:solidFill>
              </a:rPr>
              <a:t>n</a:t>
            </a:r>
            <a:r>
              <a:rPr lang="en-US" dirty="0">
                <a:solidFill>
                  <a:schemeClr val="tx1"/>
                </a:solidFill>
              </a:rPr>
              <a:t> possible </a:t>
            </a:r>
            <a:r>
              <a:rPr lang="en-US" dirty="0" err="1">
                <a:solidFill>
                  <a:schemeClr val="tx1"/>
                </a:solidFill>
              </a:rPr>
              <a:t>superaggregate</a:t>
            </a:r>
            <a:r>
              <a:rPr lang="en-US" dirty="0">
                <a:solidFill>
                  <a:schemeClr val="tx1"/>
                </a:solidFill>
              </a:rPr>
              <a:t> combinations. Mathematically, these combinations form an </a:t>
            </a:r>
            <a:r>
              <a:rPr lang="en-US" i="1" dirty="0">
                <a:solidFill>
                  <a:schemeClr val="tx1"/>
                </a:solidFill>
              </a:rPr>
              <a:t>n</a:t>
            </a:r>
            <a:r>
              <a:rPr lang="en-US" dirty="0">
                <a:solidFill>
                  <a:schemeClr val="tx1"/>
                </a:solidFill>
              </a:rPr>
              <a:t>-dimensional cube, which is how the operator got its name.</a:t>
            </a:r>
          </a:p>
          <a:p>
            <a:pPr lvl="1"/>
            <a:r>
              <a:rPr lang="en-US" dirty="0">
                <a:solidFill>
                  <a:schemeClr val="tx1"/>
                </a:solidFill>
              </a:rPr>
              <a:t>By using application or programming tools, these </a:t>
            </a:r>
            <a:r>
              <a:rPr lang="en-US" dirty="0" err="1">
                <a:solidFill>
                  <a:schemeClr val="tx1"/>
                </a:solidFill>
              </a:rPr>
              <a:t>superaggregate</a:t>
            </a:r>
            <a:r>
              <a:rPr lang="en-US" dirty="0">
                <a:solidFill>
                  <a:schemeClr val="tx1"/>
                </a:solidFill>
              </a:rPr>
              <a:t> values can then be fed into charts and graphs that convey results and relationships visually and effectively.</a:t>
            </a:r>
            <a:endParaRPr lang="en-US" dirty="0"/>
          </a:p>
          <a:p>
            <a:endParaRPr lang="en-US" dirty="0"/>
          </a:p>
        </p:txBody>
      </p:sp>
    </p:spTree>
    <p:extLst>
      <p:ext uri="{BB962C8B-B14F-4D97-AF65-F5344CB8AC3E}">
        <p14:creationId xmlns:p14="http://schemas.microsoft.com/office/powerpoint/2010/main" val="6459658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dirty="0">
                <a:solidFill>
                  <a:srgbClr val="FFFFFF"/>
                </a:solidFill>
                <a:latin typeface="Oracle Sans" panose="020B0503020204020204" pitchFamily="34" charset="0"/>
                <a:cs typeface="Oracle Sans" panose="020B0503020204020204" pitchFamily="34" charset="0"/>
              </a:rPr>
              <a:t>E</a:t>
            </a: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xmlns=""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065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9"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2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2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 Id="rId5" Type="http://schemas.openxmlformats.org/officeDocument/2006/relationships/image" Target="../media/image18.png"/><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0.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30.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0.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34.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0.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8.png"/><Relationship Id="rId2" Type="http://schemas.openxmlformats.org/officeDocument/2006/relationships/slideLayout" Target="../slideLayouts/slideLayout8.xml"/><Relationship Id="rId1" Type="http://schemas.openxmlformats.org/officeDocument/2006/relationships/tags" Target="../tags/tag3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2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Generating Reports by Grouping</a:t>
            </a:r>
            <a:br>
              <a:rPr lang="en-US" dirty="0">
                <a:latin typeface="+mj-lt"/>
                <a:cs typeface="Oracle Sans" panose="020B0503020204020204" pitchFamily="34" charset="0"/>
              </a:rPr>
            </a:br>
            <a:r>
              <a:rPr lang="en-US" dirty="0">
                <a:latin typeface="+mj-lt"/>
                <a:cs typeface="Oracle Sans" panose="020B0503020204020204" pitchFamily="34" charset="0"/>
              </a:rPr>
              <a:t>Related Data</a:t>
            </a:r>
          </a:p>
        </p:txBody>
      </p:sp>
      <p:sp>
        <p:nvSpPr>
          <p:cNvPr id="3" name="Subtitle 2">
            <a:extLst>
              <a:ext uri="{FF2B5EF4-FFF2-40B4-BE49-F238E27FC236}">
                <a16:creationId xmlns:a16="http://schemas.microsoft.com/office/drawing/2014/main" xmlns="" id="{C3139F0B-1AC8-4C58-B67B-AA73F28451EE}"/>
              </a:ext>
            </a:extLst>
          </p:cNvPr>
          <p:cNvSpPr>
            <a:spLocks noGrp="1"/>
          </p:cNvSpPr>
          <p:nvPr>
            <p:ph type="subTitle" idx="1"/>
          </p:nvPr>
        </p:nvSpPr>
        <p:spPr/>
        <p:txBody>
          <a:bodyPr/>
          <a:lstStyle/>
          <a:p>
            <a:endParaRPr lang="en-IN" dirty="0"/>
          </a:p>
        </p:txBody>
      </p:sp>
      <p:sp>
        <p:nvSpPr>
          <p:cNvPr id="306179" name="Rectangle 3" hidden="1"/>
          <p:cNvSpPr>
            <a:spLocks noChangeArrowheads="1"/>
          </p:cNvSpPr>
          <p:nvPr/>
        </p:nvSpPr>
        <p:spPr bwMode="auto">
          <a:xfrm>
            <a:off x="2159795" y="4229100"/>
            <a:ext cx="14601825" cy="1771650"/>
          </a:xfrm>
          <a:prstGeom prst="rect">
            <a:avLst/>
          </a:prstGeom>
          <a:noFill/>
          <a:ln w="9525">
            <a:noFill/>
            <a:miter lim="800000"/>
            <a:headEnd/>
            <a:tailEnd/>
          </a:ln>
          <a:effectLst>
            <a:outerShdw dist="53882" dir="2700000" algn="ctr" rotWithShape="0">
              <a:schemeClr val="bg2"/>
            </a:outerShdw>
          </a:effectLst>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spcBef>
                <a:spcPct val="50000"/>
              </a:spcBef>
              <a:defRPr/>
            </a:pPr>
            <a:endParaRPr lang="en-US" sz="3600"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76253211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Courier New" panose="02070309020205020404" pitchFamily="49" charset="0"/>
                <a:cs typeface="Courier New" panose="02070309020205020404" pitchFamily="49" charset="0"/>
              </a:rPr>
              <a:t>CUBE</a:t>
            </a:r>
            <a:r>
              <a:rPr lang="en-US" dirty="0">
                <a:latin typeface="+mj-lt"/>
                <a:cs typeface="Oracle Sans" panose="020B0503020204020204" pitchFamily="34" charset="0"/>
              </a:rPr>
              <a:t> Operator: Example</a:t>
            </a:r>
          </a:p>
        </p:txBody>
      </p:sp>
      <p:grpSp>
        <p:nvGrpSpPr>
          <p:cNvPr id="2" name="Group 1"/>
          <p:cNvGrpSpPr/>
          <p:nvPr/>
        </p:nvGrpSpPr>
        <p:grpSpPr>
          <a:xfrm>
            <a:off x="3200400" y="2320230"/>
            <a:ext cx="11887200" cy="1966914"/>
            <a:chOff x="2282825" y="1341438"/>
            <a:chExt cx="7924800" cy="1311276"/>
          </a:xfrm>
        </p:grpSpPr>
        <p:sp>
          <p:nvSpPr>
            <p:cNvPr id="16" name="Content Placeholder 2"/>
            <p:cNvSpPr txBox="1">
              <a:spLocks/>
            </p:cNvSpPr>
            <p:nvPr/>
          </p:nvSpPr>
          <p:spPr bwMode="gray">
            <a:xfrm>
              <a:off x="2282825" y="1438276"/>
              <a:ext cx="7924800" cy="1214438"/>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31" name="Rectangle 5"/>
            <p:cNvSpPr>
              <a:spLocks noChangeArrowheads="1"/>
            </p:cNvSpPr>
            <p:nvPr/>
          </p:nvSpPr>
          <p:spPr bwMode="auto">
            <a:xfrm>
              <a:off x="2689225" y="1341438"/>
              <a:ext cx="6761163" cy="12954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Bef>
                  <a:spcPct val="50000"/>
                </a:spcBef>
                <a:spcAft>
                  <a:spcPts val="0"/>
                </a:spcAft>
                <a:tabLst>
                  <a:tab pos="1023938" algn="l"/>
                  <a:tab pos="2750345" algn="l"/>
                </a:tabLst>
                <a:defRPr/>
              </a:pPr>
              <a:endParaRPr lang="en-US" sz="3600" kern="0" dirty="0">
                <a:solidFill>
                  <a:sysClr val="windowText" lastClr="000000"/>
                </a:solidFill>
                <a:latin typeface="Oracle Sans" panose="020B0503020204020204" pitchFamily="34" charset="0"/>
                <a:cs typeface="Oracle Sans" panose="020B0503020204020204" pitchFamily="34" charset="0"/>
              </a:endParaRPr>
            </a:p>
          </p:txBody>
        </p:sp>
        <p:sp>
          <p:nvSpPr>
            <p:cNvPr id="13318" name="Rectangle 6"/>
            <p:cNvSpPr>
              <a:spLocks noChangeArrowheads="1"/>
            </p:cNvSpPr>
            <p:nvPr/>
          </p:nvSpPr>
          <p:spPr bwMode="auto">
            <a:xfrm>
              <a:off x="2736850" y="1473683"/>
              <a:ext cx="5470516" cy="1077860"/>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tabLst>
                  <a:tab pos="1023938" algn="l"/>
                  <a:tab pos="2750345" algn="l"/>
                </a:tabLst>
              </a:pPr>
              <a:r>
                <a:rPr lang="en-US" sz="2400" b="1" dirty="0">
                  <a:latin typeface="Courier New" pitchFamily="49" charset="0"/>
                  <a:cs typeface="Oracle Sans" panose="020B0503020204020204" pitchFamily="34" charset="0"/>
                </a:rPr>
                <a:t>SELECT   department_id, job_id, SUM(salary)</a:t>
              </a:r>
            </a:p>
            <a:p>
              <a:pPr eaLnBrk="0" hangingPunct="0">
                <a:tabLst>
                  <a:tab pos="1023938" algn="l"/>
                  <a:tab pos="2750345" algn="l"/>
                </a:tabLst>
              </a:pPr>
              <a:r>
                <a:rPr lang="en-US" sz="2400" b="1" dirty="0">
                  <a:latin typeface="Courier New" pitchFamily="49" charset="0"/>
                  <a:cs typeface="Oracle Sans" panose="020B0503020204020204" pitchFamily="34" charset="0"/>
                </a:rPr>
                <a:t>FROM     employees  </a:t>
              </a:r>
            </a:p>
            <a:p>
              <a:pPr eaLnBrk="0" hangingPunct="0">
                <a:tabLst>
                  <a:tab pos="1023938" algn="l"/>
                  <a:tab pos="2750345" algn="l"/>
                </a:tabLst>
              </a:pPr>
              <a:r>
                <a:rPr lang="en-US" sz="2400" b="1" dirty="0">
                  <a:latin typeface="Courier New" pitchFamily="49" charset="0"/>
                  <a:cs typeface="Oracle Sans" panose="020B0503020204020204" pitchFamily="34" charset="0"/>
                </a:rPr>
                <a:t>WHERE    department_id &lt; 60</a:t>
              </a:r>
            </a:p>
            <a:p>
              <a:pPr eaLnBrk="0" hangingPunct="0">
                <a:tabLst>
                  <a:tab pos="1023938" algn="l"/>
                  <a:tab pos="2750345" algn="l"/>
                </a:tabLst>
              </a:pPr>
              <a:r>
                <a:rPr lang="en-US" sz="2400" b="1" dirty="0">
                  <a:latin typeface="Courier New" pitchFamily="49" charset="0"/>
                  <a:cs typeface="Oracle Sans" panose="020B0503020204020204" pitchFamily="34" charset="0"/>
                </a:rPr>
                <a:t>GROUP BY CUBE (department_id, job_id) ;</a:t>
              </a:r>
            </a:p>
          </p:txBody>
        </p:sp>
        <p:sp>
          <p:nvSpPr>
            <p:cNvPr id="33" name="Rectangle 7"/>
            <p:cNvSpPr>
              <a:spLocks noChangeArrowheads="1"/>
            </p:cNvSpPr>
            <p:nvPr/>
          </p:nvSpPr>
          <p:spPr bwMode="gray">
            <a:xfrm>
              <a:off x="2692830" y="2246743"/>
              <a:ext cx="5181600" cy="304800"/>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sp>
        <p:nvSpPr>
          <p:cNvPr id="35" name="Oval 19"/>
          <p:cNvSpPr>
            <a:spLocks noChangeArrowheads="1"/>
          </p:cNvSpPr>
          <p:nvPr/>
        </p:nvSpPr>
        <p:spPr bwMode="blackWhite">
          <a:xfrm>
            <a:off x="11377614" y="4563368"/>
            <a:ext cx="685800" cy="6858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pPr>
            <a:r>
              <a:rPr lang="en-US" b="1" dirty="0">
                <a:solidFill>
                  <a:schemeClr val="bg1"/>
                </a:solidFill>
                <a:latin typeface="Oracle Sans" panose="020B0503020204020204" pitchFamily="34" charset="0"/>
                <a:cs typeface="Oracle Sans" panose="020B0503020204020204" pitchFamily="34" charset="0"/>
              </a:rPr>
              <a:t>1</a:t>
            </a:r>
          </a:p>
        </p:txBody>
      </p:sp>
      <p:sp>
        <p:nvSpPr>
          <p:cNvPr id="38" name="Oval 22"/>
          <p:cNvSpPr>
            <a:spLocks noChangeArrowheads="1"/>
          </p:cNvSpPr>
          <p:nvPr/>
        </p:nvSpPr>
        <p:spPr bwMode="blackWhite">
          <a:xfrm>
            <a:off x="11377614" y="6282630"/>
            <a:ext cx="685800" cy="6858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pPr>
            <a:r>
              <a:rPr lang="en-US" b="1" dirty="0">
                <a:solidFill>
                  <a:schemeClr val="bg1"/>
                </a:solidFill>
                <a:latin typeface="Oracle Sans" panose="020B0503020204020204" pitchFamily="34" charset="0"/>
                <a:cs typeface="Oracle Sans" panose="020B0503020204020204" pitchFamily="34" charset="0"/>
              </a:rPr>
              <a:t>2</a:t>
            </a:r>
          </a:p>
        </p:txBody>
      </p:sp>
      <p:sp>
        <p:nvSpPr>
          <p:cNvPr id="39" name="Oval 23"/>
          <p:cNvSpPr>
            <a:spLocks noChangeArrowheads="1"/>
          </p:cNvSpPr>
          <p:nvPr/>
        </p:nvSpPr>
        <p:spPr bwMode="blackWhite">
          <a:xfrm>
            <a:off x="11377614" y="7623273"/>
            <a:ext cx="685800" cy="6858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pPr>
            <a:r>
              <a:rPr lang="en-US" b="1" dirty="0">
                <a:solidFill>
                  <a:schemeClr val="bg1"/>
                </a:solidFill>
                <a:latin typeface="Oracle Sans" panose="020B0503020204020204" pitchFamily="34" charset="0"/>
                <a:cs typeface="Oracle Sans" panose="020B0503020204020204" pitchFamily="34" charset="0"/>
              </a:rPr>
              <a:t>3</a:t>
            </a:r>
          </a:p>
        </p:txBody>
      </p:sp>
      <p:grpSp>
        <p:nvGrpSpPr>
          <p:cNvPr id="3" name="Group 2"/>
          <p:cNvGrpSpPr/>
          <p:nvPr/>
        </p:nvGrpSpPr>
        <p:grpSpPr>
          <a:xfrm>
            <a:off x="6896102" y="4487168"/>
            <a:ext cx="4300538" cy="4886325"/>
            <a:chOff x="4595813" y="2786063"/>
            <a:chExt cx="2867025" cy="3257550"/>
          </a:xfrm>
        </p:grpSpPr>
        <p:pic>
          <p:nvPicPr>
            <p:cNvPr id="13315" name="Picture 26"/>
            <p:cNvPicPr>
              <a:picLocks noChangeAspect="1" noChangeArrowheads="1"/>
            </p:cNvPicPr>
            <p:nvPr/>
          </p:nvPicPr>
          <p:blipFill>
            <a:blip r:embed="rId4" cstate="print"/>
            <a:srcRect/>
            <a:stretch>
              <a:fillRect/>
            </a:stretch>
          </p:blipFill>
          <p:spPr bwMode="auto">
            <a:xfrm>
              <a:off x="4595813" y="2786063"/>
              <a:ext cx="2867025" cy="3257550"/>
            </a:xfrm>
            <a:prstGeom prst="rect">
              <a:avLst/>
            </a:prstGeom>
            <a:noFill/>
            <a:ln w="28575">
              <a:noFill/>
              <a:miter lim="800000"/>
              <a:headEnd type="none" w="sm" len="sm"/>
              <a:tailEnd type="none" w="sm" len="sm"/>
            </a:ln>
          </p:spPr>
        </p:pic>
        <p:sp>
          <p:nvSpPr>
            <p:cNvPr id="34" name="Rectangle 18"/>
            <p:cNvSpPr>
              <a:spLocks noChangeArrowheads="1"/>
            </p:cNvSpPr>
            <p:nvPr/>
          </p:nvSpPr>
          <p:spPr bwMode="gray">
            <a:xfrm>
              <a:off x="6224878" y="3003550"/>
              <a:ext cx="1219200" cy="152400"/>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36" name="Rectangle 20"/>
            <p:cNvSpPr>
              <a:spLocks noChangeArrowheads="1"/>
            </p:cNvSpPr>
            <p:nvPr/>
          </p:nvSpPr>
          <p:spPr bwMode="gray">
            <a:xfrm>
              <a:off x="5456798" y="3213100"/>
              <a:ext cx="1989138" cy="1701800"/>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37" name="Rectangle 21"/>
            <p:cNvSpPr>
              <a:spLocks noChangeArrowheads="1"/>
            </p:cNvSpPr>
            <p:nvPr/>
          </p:nvSpPr>
          <p:spPr bwMode="gray">
            <a:xfrm>
              <a:off x="4806526" y="5870685"/>
              <a:ext cx="2642345" cy="152400"/>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40" name="Rectangle 24"/>
            <p:cNvSpPr>
              <a:spLocks noChangeArrowheads="1"/>
            </p:cNvSpPr>
            <p:nvPr/>
          </p:nvSpPr>
          <p:spPr bwMode="gray">
            <a:xfrm>
              <a:off x="4798268" y="5100534"/>
              <a:ext cx="2642345" cy="152400"/>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sp>
        <p:nvSpPr>
          <p:cNvPr id="41" name="Oval 25"/>
          <p:cNvSpPr>
            <a:spLocks noChangeArrowheads="1"/>
          </p:cNvSpPr>
          <p:nvPr/>
        </p:nvSpPr>
        <p:spPr bwMode="blackWhite">
          <a:xfrm>
            <a:off x="11377614" y="8778180"/>
            <a:ext cx="685800" cy="6858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pPr>
            <a:r>
              <a:rPr lang="en-US" b="1" dirty="0">
                <a:solidFill>
                  <a:schemeClr val="bg1"/>
                </a:solidFill>
                <a:latin typeface="Oracle Sans" panose="020B0503020204020204" pitchFamily="34" charset="0"/>
                <a:cs typeface="Oracle Sans" panose="020B0503020204020204" pitchFamily="34" charset="0"/>
              </a:rPr>
              <a:t>4</a:t>
            </a:r>
          </a:p>
        </p:txBody>
      </p:sp>
    </p:spTree>
    <p:custDataLst>
      <p:tags r:id="rId1"/>
    </p:custDataLst>
    <p:extLst>
      <p:ext uri="{BB962C8B-B14F-4D97-AF65-F5344CB8AC3E}">
        <p14:creationId xmlns:p14="http://schemas.microsoft.com/office/powerpoint/2010/main" val="409016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828802" y="5729288"/>
            <a:ext cx="11887200" cy="2864645"/>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14338"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Courier New" panose="02070309020205020404" pitchFamily="49" charset="0"/>
                <a:cs typeface="Courier New" panose="02070309020205020404" pitchFamily="49" charset="0"/>
              </a:rPr>
              <a:t>GROUPING</a:t>
            </a:r>
            <a:r>
              <a:rPr lang="en-US" dirty="0">
                <a:latin typeface="+mj-lt"/>
                <a:cs typeface="Oracle Sans" panose="020B0503020204020204" pitchFamily="34" charset="0"/>
              </a:rPr>
              <a:t> Function</a:t>
            </a:r>
          </a:p>
        </p:txBody>
      </p:sp>
      <p:sp>
        <p:nvSpPr>
          <p:cNvPr id="14339" name="Rectangle 9"/>
          <p:cNvSpPr>
            <a:spLocks noGrp="1" noChangeArrowheads="1"/>
          </p:cNvSpPr>
          <p:nvPr>
            <p:ph idx="1"/>
          </p:nvPr>
        </p:nvSpPr>
        <p:spPr>
          <a:xfrm>
            <a:off x="933451" y="2272710"/>
            <a:ext cx="13323117" cy="331834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The </a:t>
            </a:r>
            <a:r>
              <a:rPr lang="en-US" dirty="0">
                <a:latin typeface="Courier New" panose="02070309020205020404" pitchFamily="49" charset="0"/>
                <a:cs typeface="Courier New" panose="02070309020205020404" pitchFamily="49" charset="0"/>
              </a:rPr>
              <a:t>GROUPING</a:t>
            </a:r>
            <a:r>
              <a:rPr lang="en-US" dirty="0">
                <a:latin typeface="Oracle Sans" panose="020B0503020204020204" pitchFamily="34" charset="0"/>
                <a:cs typeface="Oracle Sans" panose="020B0503020204020204" pitchFamily="34" charset="0"/>
              </a:rPr>
              <a:t> function: </a:t>
            </a:r>
          </a:p>
          <a:p>
            <a:pPr marL="911225" lvl="1" indent="-515938"/>
            <a:r>
              <a:rPr lang="en-US" dirty="0">
                <a:latin typeface="Oracle Sans" panose="020B0503020204020204" pitchFamily="34" charset="0"/>
                <a:cs typeface="Oracle Sans" panose="020B0503020204020204" pitchFamily="34" charset="0"/>
              </a:rPr>
              <a:t>Is used with either the </a:t>
            </a:r>
            <a:r>
              <a:rPr lang="en-US" dirty="0">
                <a:latin typeface="Courier New" panose="02070309020205020404" pitchFamily="49" charset="0"/>
                <a:cs typeface="Courier New" panose="02070309020205020404" pitchFamily="49" charset="0"/>
              </a:rPr>
              <a:t>CUBE</a:t>
            </a:r>
            <a:r>
              <a:rPr lang="en-US" dirty="0">
                <a:latin typeface="Oracle Sans" panose="020B0503020204020204" pitchFamily="34" charset="0"/>
                <a:cs typeface="Oracle Sans" panose="020B0503020204020204" pitchFamily="34" charset="0"/>
              </a:rPr>
              <a:t> or </a:t>
            </a:r>
            <a:r>
              <a:rPr lang="en-US" dirty="0">
                <a:latin typeface="Courier New" panose="02070309020205020404" pitchFamily="49" charset="0"/>
                <a:cs typeface="Courier New" panose="02070309020205020404" pitchFamily="49" charset="0"/>
              </a:rPr>
              <a:t>ROLLUP</a:t>
            </a:r>
            <a:r>
              <a:rPr lang="en-US" dirty="0">
                <a:latin typeface="Oracle Sans" panose="020B0503020204020204" pitchFamily="34" charset="0"/>
                <a:cs typeface="Oracle Sans" panose="020B0503020204020204" pitchFamily="34" charset="0"/>
              </a:rPr>
              <a:t> operator</a:t>
            </a:r>
          </a:p>
          <a:p>
            <a:pPr marL="911225" lvl="1" indent="-515938"/>
            <a:r>
              <a:rPr lang="en-US" dirty="0">
                <a:latin typeface="Oracle Sans" panose="020B0503020204020204" pitchFamily="34" charset="0"/>
                <a:cs typeface="Oracle Sans" panose="020B0503020204020204" pitchFamily="34" charset="0"/>
              </a:rPr>
              <a:t>Is used to find the groups forming the subtotal in a row</a:t>
            </a:r>
          </a:p>
          <a:p>
            <a:pPr marL="911225" lvl="1" indent="-515938"/>
            <a:r>
              <a:rPr lang="en-US" dirty="0">
                <a:latin typeface="Oracle Sans" panose="020B0503020204020204" pitchFamily="34" charset="0"/>
                <a:cs typeface="Oracle Sans" panose="020B0503020204020204" pitchFamily="34" charset="0"/>
              </a:rPr>
              <a:t>Is used to differentiate stored </a:t>
            </a:r>
            <a:r>
              <a:rPr lang="en-US" dirty="0">
                <a:latin typeface="Courier New" panose="02070309020205020404" pitchFamily="49" charset="0"/>
                <a:cs typeface="Courier New" panose="02070309020205020404" pitchFamily="49" charset="0"/>
              </a:rPr>
              <a:t>NULL</a:t>
            </a:r>
            <a:r>
              <a:rPr lang="en-US" dirty="0">
                <a:latin typeface="Oracle Sans" panose="020B0503020204020204" pitchFamily="34" charset="0"/>
                <a:cs typeface="Oracle Sans" panose="020B0503020204020204" pitchFamily="34" charset="0"/>
              </a:rPr>
              <a:t> values from </a:t>
            </a:r>
            <a:r>
              <a:rPr lang="en-US" dirty="0">
                <a:latin typeface="Courier New" panose="02070309020205020404" pitchFamily="49" charset="0"/>
                <a:cs typeface="Courier New" panose="02070309020205020404" pitchFamily="49" charset="0"/>
              </a:rPr>
              <a:t>NULL</a:t>
            </a:r>
            <a:r>
              <a:rPr lang="en-US" dirty="0">
                <a:latin typeface="Oracle Sans" panose="020B0503020204020204" pitchFamily="34" charset="0"/>
                <a:cs typeface="Oracle Sans" panose="020B0503020204020204" pitchFamily="34" charset="0"/>
              </a:rPr>
              <a:t> values created by </a:t>
            </a:r>
            <a:r>
              <a:rPr lang="en-US" dirty="0">
                <a:latin typeface="Courier New" panose="02070309020205020404" pitchFamily="49" charset="0"/>
                <a:cs typeface="Courier New" panose="02070309020205020404" pitchFamily="49" charset="0"/>
              </a:rPr>
              <a:t>ROLLUP</a:t>
            </a:r>
            <a:r>
              <a:rPr lang="en-US" dirty="0">
                <a:latin typeface="Oracle Sans" panose="020B0503020204020204" pitchFamily="34" charset="0"/>
                <a:cs typeface="Oracle Sans" panose="020B0503020204020204" pitchFamily="34" charset="0"/>
              </a:rPr>
              <a:t> or </a:t>
            </a:r>
            <a:r>
              <a:rPr lang="en-US" dirty="0">
                <a:latin typeface="Courier New" panose="02070309020205020404" pitchFamily="49" charset="0"/>
                <a:cs typeface="Courier New" panose="02070309020205020404" pitchFamily="49" charset="0"/>
              </a:rPr>
              <a:t>CUBE</a:t>
            </a:r>
          </a:p>
          <a:p>
            <a:pPr marL="911225" lvl="1" indent="-515938"/>
            <a:r>
              <a:rPr lang="en-US" dirty="0">
                <a:latin typeface="Oracle Sans" panose="020B0503020204020204" pitchFamily="34" charset="0"/>
                <a:cs typeface="Oracle Sans" panose="020B0503020204020204" pitchFamily="34" charset="0"/>
              </a:rPr>
              <a:t>Returns </a:t>
            </a:r>
            <a:r>
              <a:rPr lang="en-US" dirty="0">
                <a:latin typeface="Courier New" panose="02070309020205020404" pitchFamily="49" charset="0"/>
                <a:cs typeface="Courier New" panose="02070309020205020404" pitchFamily="49" charset="0"/>
              </a:rPr>
              <a:t>0</a:t>
            </a:r>
            <a:r>
              <a:rPr lang="en-US" dirty="0">
                <a:latin typeface="Oracle Sans" panose="020B0503020204020204" pitchFamily="34" charset="0"/>
                <a:cs typeface="Oracle Sans" panose="020B0503020204020204" pitchFamily="34" charset="0"/>
              </a:rPr>
              <a:t> or </a:t>
            </a:r>
            <a:r>
              <a:rPr lang="en-US" dirty="0">
                <a:latin typeface="Courier New" panose="02070309020205020404" pitchFamily="49" charset="0"/>
                <a:cs typeface="Courier New" panose="02070309020205020404" pitchFamily="49" charset="0"/>
              </a:rPr>
              <a:t>1</a:t>
            </a:r>
          </a:p>
        </p:txBody>
      </p:sp>
      <p:sp>
        <p:nvSpPr>
          <p:cNvPr id="14341" name="Rectangle 6"/>
          <p:cNvSpPr>
            <a:spLocks noChangeArrowheads="1"/>
          </p:cNvSpPr>
          <p:nvPr/>
        </p:nvSpPr>
        <p:spPr bwMode="blackGray">
          <a:xfrm>
            <a:off x="2457452" y="6007596"/>
            <a:ext cx="10848975" cy="2235995"/>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tabLst>
                <a:tab pos="1023938" algn="l"/>
                <a:tab pos="2750345" algn="l"/>
              </a:tabLst>
            </a:pPr>
            <a:r>
              <a:rPr lang="en-US" sz="2400" b="1" dirty="0">
                <a:latin typeface="Courier New" pitchFamily="49" charset="0"/>
                <a:cs typeface="Oracle Sans" panose="020B0503020204020204" pitchFamily="34" charset="0"/>
              </a:rPr>
              <a:t>SELECT    [</a:t>
            </a:r>
            <a:r>
              <a:rPr lang="en-US" sz="2400" b="1" i="1" dirty="0">
                <a:latin typeface="Courier New" pitchFamily="49" charset="0"/>
                <a:cs typeface="Oracle Sans" panose="020B0503020204020204" pitchFamily="34" charset="0"/>
              </a:rPr>
              <a:t>column</a:t>
            </a:r>
            <a:r>
              <a:rPr lang="en-US" sz="2400" b="1" dirty="0">
                <a:latin typeface="Courier New" pitchFamily="49" charset="0"/>
                <a:cs typeface="Oracle Sans" panose="020B0503020204020204" pitchFamily="34" charset="0"/>
              </a:rPr>
              <a:t>,] </a:t>
            </a:r>
            <a:r>
              <a:rPr lang="en-US" sz="2400" b="1" i="1" dirty="0">
                <a:latin typeface="Courier New" pitchFamily="49" charset="0"/>
                <a:cs typeface="Oracle Sans" panose="020B0503020204020204" pitchFamily="34" charset="0"/>
              </a:rPr>
              <a:t>group_function(column) .. ,</a:t>
            </a:r>
          </a:p>
          <a:p>
            <a:pPr eaLnBrk="0" hangingPunct="0">
              <a:tabLst>
                <a:tab pos="1023938" algn="l"/>
                <a:tab pos="2750345" algn="l"/>
              </a:tabLst>
            </a:pPr>
            <a:r>
              <a:rPr lang="en-US" sz="2400" b="1" i="1" dirty="0">
                <a:latin typeface="Courier New" pitchFamily="49" charset="0"/>
                <a:cs typeface="Oracle Sans" panose="020B0503020204020204" pitchFamily="34" charset="0"/>
              </a:rPr>
              <a:t>          </a:t>
            </a:r>
            <a:r>
              <a:rPr lang="en-US" sz="2400" b="1" dirty="0">
                <a:latin typeface="Courier New" pitchFamily="49" charset="0"/>
                <a:cs typeface="Oracle Sans" panose="020B0503020204020204" pitchFamily="34" charset="0"/>
              </a:rPr>
              <a:t>GROUPING(expr)</a:t>
            </a:r>
          </a:p>
          <a:p>
            <a:pPr eaLnBrk="0" hangingPunct="0">
              <a:tabLst>
                <a:tab pos="1023938" algn="l"/>
                <a:tab pos="2750345" algn="l"/>
              </a:tabLst>
            </a:pPr>
            <a:r>
              <a:rPr lang="en-US" sz="2400" b="1" dirty="0">
                <a:latin typeface="Courier New" pitchFamily="49" charset="0"/>
                <a:cs typeface="Oracle Sans" panose="020B0503020204020204" pitchFamily="34" charset="0"/>
              </a:rPr>
              <a:t>FROM	     </a:t>
            </a:r>
            <a:r>
              <a:rPr lang="en-US" sz="2400" b="1" i="1" dirty="0">
                <a:latin typeface="Courier New" pitchFamily="49" charset="0"/>
                <a:cs typeface="Oracle Sans" panose="020B0503020204020204" pitchFamily="34" charset="0"/>
              </a:rPr>
              <a:t>table</a:t>
            </a:r>
            <a:endParaRPr lang="en-US" sz="2400" b="1" dirty="0">
              <a:latin typeface="Courier New" pitchFamily="49" charset="0"/>
              <a:cs typeface="Oracle Sans" panose="020B0503020204020204" pitchFamily="34" charset="0"/>
            </a:endParaRPr>
          </a:p>
          <a:p>
            <a:pPr eaLnBrk="0" hangingPunct="0">
              <a:tabLst>
                <a:tab pos="1023938" algn="l"/>
                <a:tab pos="2750345" algn="l"/>
              </a:tabLst>
            </a:pPr>
            <a:r>
              <a:rPr lang="en-US" sz="2400" b="1" dirty="0">
                <a:latin typeface="Courier New" pitchFamily="49" charset="0"/>
                <a:cs typeface="Oracle Sans" panose="020B0503020204020204" pitchFamily="34" charset="0"/>
              </a:rPr>
              <a:t>[WHERE    </a:t>
            </a:r>
            <a:r>
              <a:rPr lang="en-US" sz="2400" b="1" i="1" dirty="0">
                <a:latin typeface="Courier New" pitchFamily="49" charset="0"/>
                <a:cs typeface="Oracle Sans" panose="020B0503020204020204" pitchFamily="34" charset="0"/>
              </a:rPr>
              <a:t>condition</a:t>
            </a:r>
            <a:r>
              <a:rPr lang="en-US" sz="2400" b="1" dirty="0">
                <a:latin typeface="Courier New" pitchFamily="49" charset="0"/>
                <a:cs typeface="Oracle Sans" panose="020B0503020204020204" pitchFamily="34" charset="0"/>
              </a:rPr>
              <a:t>]</a:t>
            </a:r>
          </a:p>
          <a:p>
            <a:pPr eaLnBrk="0" hangingPunct="0">
              <a:tabLst>
                <a:tab pos="1023938" algn="l"/>
                <a:tab pos="2750345" algn="l"/>
              </a:tabLst>
            </a:pPr>
            <a:r>
              <a:rPr lang="en-US" sz="2400" b="1" dirty="0">
                <a:latin typeface="Courier New" pitchFamily="49" charset="0"/>
                <a:cs typeface="Oracle Sans" panose="020B0503020204020204" pitchFamily="34" charset="0"/>
              </a:rPr>
              <a:t>[GROUP BY [ROLLUP][CUBE] </a:t>
            </a:r>
            <a:r>
              <a:rPr lang="en-US" sz="2400" b="1" i="1" dirty="0">
                <a:latin typeface="Courier New" pitchFamily="49" charset="0"/>
                <a:cs typeface="Oracle Sans" panose="020B0503020204020204" pitchFamily="34" charset="0"/>
              </a:rPr>
              <a:t>group_by_expression</a:t>
            </a:r>
            <a:r>
              <a:rPr lang="en-US" sz="2400" b="1" dirty="0">
                <a:latin typeface="Courier New" pitchFamily="49" charset="0"/>
                <a:cs typeface="Oracle Sans" panose="020B0503020204020204" pitchFamily="34" charset="0"/>
              </a:rPr>
              <a:t>]</a:t>
            </a:r>
          </a:p>
          <a:p>
            <a:pPr eaLnBrk="0" hangingPunct="0">
              <a:tabLst>
                <a:tab pos="1023938" algn="l"/>
                <a:tab pos="2750345" algn="l"/>
              </a:tabLst>
            </a:pPr>
            <a:r>
              <a:rPr lang="en-US" sz="2400" b="1" dirty="0">
                <a:latin typeface="Courier New" pitchFamily="49" charset="0"/>
                <a:cs typeface="Oracle Sans" panose="020B0503020204020204" pitchFamily="34" charset="0"/>
              </a:rPr>
              <a:t>[HAVING   </a:t>
            </a:r>
            <a:r>
              <a:rPr lang="en-US" sz="2400" b="1" i="1" dirty="0">
                <a:latin typeface="Courier New" pitchFamily="49" charset="0"/>
                <a:cs typeface="Oracle Sans" panose="020B0503020204020204" pitchFamily="34" charset="0"/>
              </a:rPr>
              <a:t>having_expression</a:t>
            </a:r>
            <a:r>
              <a:rPr lang="en-US" sz="2400" b="1" dirty="0">
                <a:latin typeface="Courier New" pitchFamily="49" charset="0"/>
                <a:cs typeface="Oracle Sans" panose="020B0503020204020204" pitchFamily="34" charset="0"/>
              </a:rPr>
              <a:t>]</a:t>
            </a:r>
          </a:p>
          <a:p>
            <a:pPr eaLnBrk="0" hangingPunct="0">
              <a:tabLst>
                <a:tab pos="1023938" algn="l"/>
                <a:tab pos="2750345" algn="l"/>
              </a:tabLst>
            </a:pPr>
            <a:r>
              <a:rPr lang="en-US" sz="2400" b="1" dirty="0">
                <a:latin typeface="Courier New" pitchFamily="49" charset="0"/>
                <a:cs typeface="Oracle Sans" panose="020B0503020204020204" pitchFamily="34" charset="0"/>
              </a:rPr>
              <a:t>[ORDER BY </a:t>
            </a:r>
            <a:r>
              <a:rPr lang="en-US" sz="2400" b="1" i="1" dirty="0">
                <a:latin typeface="Courier New" pitchFamily="49" charset="0"/>
                <a:cs typeface="Oracle Sans" panose="020B0503020204020204" pitchFamily="34" charset="0"/>
              </a:rPr>
              <a:t>column</a:t>
            </a:r>
            <a:r>
              <a:rPr lang="en-US" sz="2400" b="1" dirty="0">
                <a:latin typeface="Courier New" pitchFamily="49" charset="0"/>
                <a:cs typeface="Oracle Sans" panose="020B0503020204020204" pitchFamily="34" charset="0"/>
              </a:rPr>
              <a:t>];</a:t>
            </a:r>
          </a:p>
        </p:txBody>
      </p:sp>
      <p:sp>
        <p:nvSpPr>
          <p:cNvPr id="12" name="Rectangle 7"/>
          <p:cNvSpPr>
            <a:spLocks noChangeArrowheads="1"/>
          </p:cNvSpPr>
          <p:nvPr/>
        </p:nvSpPr>
        <p:spPr bwMode="blackGray">
          <a:xfrm>
            <a:off x="4247456" y="6223620"/>
            <a:ext cx="2971800" cy="385192"/>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52587743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1" hangingPunct="1"/>
            <a:r>
              <a:rPr lang="en-US" dirty="0">
                <a:latin typeface="Courier New" panose="02070309020205020404" pitchFamily="49" charset="0"/>
                <a:cs typeface="Courier New" panose="02070309020205020404" pitchFamily="49" charset="0"/>
              </a:rPr>
              <a:t>GROUPING</a:t>
            </a:r>
            <a:r>
              <a:rPr lang="en-US" dirty="0">
                <a:latin typeface="+mj-lt"/>
                <a:cs typeface="Oracle Sans" panose="020B0503020204020204" pitchFamily="34" charset="0"/>
              </a:rPr>
              <a:t> Function: Example</a:t>
            </a:r>
          </a:p>
        </p:txBody>
      </p:sp>
      <p:grpSp>
        <p:nvGrpSpPr>
          <p:cNvPr id="2" name="Group 1"/>
          <p:cNvGrpSpPr/>
          <p:nvPr/>
        </p:nvGrpSpPr>
        <p:grpSpPr>
          <a:xfrm>
            <a:off x="3257550" y="2191172"/>
            <a:ext cx="11772900" cy="3062288"/>
            <a:chOff x="2132013" y="1141413"/>
            <a:chExt cx="7848600" cy="2041525"/>
          </a:xfrm>
        </p:grpSpPr>
        <p:sp>
          <p:nvSpPr>
            <p:cNvPr id="12" name="Content Placeholder 2"/>
            <p:cNvSpPr txBox="1">
              <a:spLocks/>
            </p:cNvSpPr>
            <p:nvPr/>
          </p:nvSpPr>
          <p:spPr bwMode="gray">
            <a:xfrm>
              <a:off x="2132013" y="1141413"/>
              <a:ext cx="7848600" cy="2041525"/>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21" name="Rectangle 5"/>
            <p:cNvSpPr>
              <a:spLocks noChangeArrowheads="1"/>
            </p:cNvSpPr>
            <p:nvPr/>
          </p:nvSpPr>
          <p:spPr bwMode="blackGray">
            <a:xfrm>
              <a:off x="2132013" y="1143000"/>
              <a:ext cx="7848600" cy="1813316"/>
            </a:xfrm>
            <a:prstGeom prst="rect">
              <a:avLst/>
            </a:prstGeom>
            <a:noFill/>
            <a:ln w="28575">
              <a:noFill/>
              <a:miter lim="800000"/>
              <a:headEnd/>
              <a:tailEnd/>
            </a:ln>
          </p:spPr>
          <p:txBody>
            <a:bodyPr lIns="135732" tIns="66675" rIns="135732" bIns="6667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400" b="1" kern="0" dirty="0">
                  <a:solidFill>
                    <a:sysClr val="windowText" lastClr="000000"/>
                  </a:solidFill>
                  <a:latin typeface="Courier New" pitchFamily="49" charset="0"/>
                  <a:cs typeface="Oracle Sans" panose="020B0503020204020204" pitchFamily="34" charset="0"/>
                </a:rPr>
                <a:t>SELECT   department_id DEPTID, job_id JOB, </a:t>
              </a:r>
            </a:p>
            <a:p>
              <a:pPr eaLnBrk="0" fontAlgn="auto" hangingPunct="0">
                <a:spcAft>
                  <a:spcPts val="0"/>
                </a:spcAft>
                <a:defRPr/>
              </a:pPr>
              <a:r>
                <a:rPr lang="en-US" sz="2400" b="1" kern="0" dirty="0">
                  <a:solidFill>
                    <a:sysClr val="windowText" lastClr="000000"/>
                  </a:solidFill>
                  <a:latin typeface="Courier New" pitchFamily="49" charset="0"/>
                  <a:cs typeface="Oracle Sans" panose="020B0503020204020204" pitchFamily="34" charset="0"/>
                </a:rPr>
                <a:t>         SUM(salary),</a:t>
              </a:r>
            </a:p>
            <a:p>
              <a:pPr eaLnBrk="0" fontAlgn="auto" hangingPunct="0">
                <a:spcAft>
                  <a:spcPts val="0"/>
                </a:spcAft>
                <a:defRPr/>
              </a:pPr>
              <a:r>
                <a:rPr lang="en-US" sz="2400" b="1" kern="0" dirty="0">
                  <a:solidFill>
                    <a:sysClr val="windowText" lastClr="000000"/>
                  </a:solidFill>
                  <a:latin typeface="Courier New" pitchFamily="49" charset="0"/>
                  <a:cs typeface="Oracle Sans" panose="020B0503020204020204" pitchFamily="34" charset="0"/>
                </a:rPr>
                <a:t>         GROUPING(department_id) GRP_DEPT,</a:t>
              </a:r>
            </a:p>
            <a:p>
              <a:pPr eaLnBrk="0" fontAlgn="auto" hangingPunct="0">
                <a:spcAft>
                  <a:spcPts val="0"/>
                </a:spcAft>
                <a:defRPr/>
              </a:pPr>
              <a:r>
                <a:rPr lang="en-US" sz="2400" b="1" kern="0" dirty="0">
                  <a:solidFill>
                    <a:sysClr val="windowText" lastClr="000000"/>
                  </a:solidFill>
                  <a:latin typeface="Courier New" pitchFamily="49" charset="0"/>
                  <a:cs typeface="Oracle Sans" panose="020B0503020204020204" pitchFamily="34" charset="0"/>
                </a:rPr>
                <a:t>         GROUPING(job_id) GRP_JOB</a:t>
              </a:r>
            </a:p>
            <a:p>
              <a:pPr eaLnBrk="0" fontAlgn="auto" hangingPunct="0">
                <a:spcAft>
                  <a:spcPts val="0"/>
                </a:spcAft>
                <a:defRPr/>
              </a:pPr>
              <a:r>
                <a:rPr lang="en-US" sz="2400" b="1" kern="0" dirty="0">
                  <a:solidFill>
                    <a:sysClr val="windowText" lastClr="000000"/>
                  </a:solidFill>
                  <a:latin typeface="Courier New" pitchFamily="49" charset="0"/>
                  <a:cs typeface="Oracle Sans" panose="020B0503020204020204" pitchFamily="34" charset="0"/>
                </a:rPr>
                <a:t>FROM     employees</a:t>
              </a:r>
            </a:p>
            <a:p>
              <a:pPr eaLnBrk="0" fontAlgn="auto" hangingPunct="0">
                <a:spcAft>
                  <a:spcPts val="0"/>
                </a:spcAft>
                <a:defRPr/>
              </a:pPr>
              <a:r>
                <a:rPr lang="en-US" sz="2400" b="1" kern="0" dirty="0">
                  <a:solidFill>
                    <a:sysClr val="windowText" lastClr="000000"/>
                  </a:solidFill>
                  <a:latin typeface="Courier New" pitchFamily="49" charset="0"/>
                  <a:cs typeface="Oracle Sans" panose="020B0503020204020204" pitchFamily="34" charset="0"/>
                </a:rPr>
                <a:t>WHERE    department_id &lt; 50</a:t>
              </a:r>
            </a:p>
            <a:p>
              <a:pPr eaLnBrk="0" fontAlgn="auto" hangingPunct="0">
                <a:spcAft>
                  <a:spcPts val="0"/>
                </a:spcAft>
                <a:defRPr/>
              </a:pPr>
              <a:r>
                <a:rPr lang="en-US" sz="2400" b="1" kern="0" dirty="0">
                  <a:solidFill>
                    <a:sysClr val="windowText" lastClr="000000"/>
                  </a:solidFill>
                  <a:latin typeface="Courier New" pitchFamily="49" charset="0"/>
                  <a:cs typeface="Oracle Sans" panose="020B0503020204020204" pitchFamily="34" charset="0"/>
                </a:rPr>
                <a:t>GROUP BY ROLLUP(department_id, job_id);</a:t>
              </a:r>
            </a:p>
          </p:txBody>
        </p:sp>
        <p:sp>
          <p:nvSpPr>
            <p:cNvPr id="22" name="Rectangle 6"/>
            <p:cNvSpPr>
              <a:spLocks noChangeArrowheads="1"/>
            </p:cNvSpPr>
            <p:nvPr/>
          </p:nvSpPr>
          <p:spPr bwMode="gray">
            <a:xfrm>
              <a:off x="3223998" y="1661336"/>
              <a:ext cx="4416491" cy="536194"/>
            </a:xfrm>
            <a:prstGeom prst="rect">
              <a:avLst/>
            </a:prstGeom>
            <a:noFill/>
            <a:ln w="25400">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3" name="Group 2">
            <a:extLst>
              <a:ext uri="{FF2B5EF4-FFF2-40B4-BE49-F238E27FC236}">
                <a16:creationId xmlns:a16="http://schemas.microsoft.com/office/drawing/2014/main" xmlns="" id="{2B67BCB5-3375-4AAC-9F49-FC1EDF31CCD8}"/>
              </a:ext>
            </a:extLst>
          </p:cNvPr>
          <p:cNvGrpSpPr/>
          <p:nvPr/>
        </p:nvGrpSpPr>
        <p:grpSpPr>
          <a:xfrm>
            <a:off x="5200960" y="5863580"/>
            <a:ext cx="7886081" cy="3607593"/>
            <a:chOff x="5615608" y="6058322"/>
            <a:chExt cx="7886081" cy="3607593"/>
          </a:xfrm>
        </p:grpSpPr>
        <p:sp>
          <p:nvSpPr>
            <p:cNvPr id="23" name="Line 15"/>
            <p:cNvSpPr>
              <a:spLocks noChangeShapeType="1"/>
            </p:cNvSpPr>
            <p:nvPr/>
          </p:nvSpPr>
          <p:spPr bwMode="gray">
            <a:xfrm>
              <a:off x="12465845" y="6777459"/>
              <a:ext cx="400050" cy="0"/>
            </a:xfrm>
            <a:prstGeom prst="line">
              <a:avLst/>
            </a:prstGeom>
            <a:noFill/>
            <a:ln w="28575">
              <a:solidFill>
                <a:srgbClr val="FF3300"/>
              </a:solidFill>
              <a:round/>
              <a:headEnd type="triangle" w="lg" len="lg"/>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4" name="Line 16"/>
            <p:cNvSpPr>
              <a:spLocks noChangeShapeType="1"/>
            </p:cNvSpPr>
            <p:nvPr/>
          </p:nvSpPr>
          <p:spPr bwMode="gray">
            <a:xfrm>
              <a:off x="6191672" y="6477422"/>
              <a:ext cx="523875" cy="0"/>
            </a:xfrm>
            <a:prstGeom prst="line">
              <a:avLst/>
            </a:prstGeom>
            <a:noFill/>
            <a:ln w="28575">
              <a:solidFill>
                <a:srgbClr val="FF3300"/>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5" name="Line 17"/>
            <p:cNvSpPr>
              <a:spLocks noChangeShapeType="1"/>
            </p:cNvSpPr>
            <p:nvPr/>
          </p:nvSpPr>
          <p:spPr bwMode="gray">
            <a:xfrm>
              <a:off x="12487277" y="9351590"/>
              <a:ext cx="400050" cy="0"/>
            </a:xfrm>
            <a:prstGeom prst="line">
              <a:avLst/>
            </a:prstGeom>
            <a:noFill/>
            <a:ln w="28575">
              <a:solidFill>
                <a:srgbClr val="FF3300"/>
              </a:solidFill>
              <a:round/>
              <a:headEnd type="triangle" w="lg" len="lg"/>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6" name="Oval 18"/>
            <p:cNvSpPr>
              <a:spLocks noChangeArrowheads="1"/>
            </p:cNvSpPr>
            <p:nvPr/>
          </p:nvSpPr>
          <p:spPr bwMode="blackWhite">
            <a:xfrm>
              <a:off x="5615608" y="6151612"/>
              <a:ext cx="685800" cy="6858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pPr>
              <a:r>
                <a:rPr lang="en-US" b="1" dirty="0">
                  <a:solidFill>
                    <a:schemeClr val="bg1"/>
                  </a:solidFill>
                  <a:latin typeface="Oracle Sans" panose="020B0503020204020204" pitchFamily="34" charset="0"/>
                  <a:cs typeface="Oracle Sans" panose="020B0503020204020204" pitchFamily="34" charset="0"/>
                </a:rPr>
                <a:t>1</a:t>
              </a:r>
            </a:p>
          </p:txBody>
        </p:sp>
        <p:sp>
          <p:nvSpPr>
            <p:cNvPr id="27" name="Oval 19"/>
            <p:cNvSpPr>
              <a:spLocks noChangeArrowheads="1"/>
            </p:cNvSpPr>
            <p:nvPr/>
          </p:nvSpPr>
          <p:spPr bwMode="blackWhite">
            <a:xfrm>
              <a:off x="12815889" y="6408365"/>
              <a:ext cx="685800" cy="6858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pPr>
              <a:r>
                <a:rPr lang="en-US" b="1" dirty="0">
                  <a:solidFill>
                    <a:schemeClr val="bg1"/>
                  </a:solidFill>
                  <a:latin typeface="Oracle Sans" panose="020B0503020204020204" pitchFamily="34" charset="0"/>
                  <a:cs typeface="Oracle Sans" panose="020B0503020204020204" pitchFamily="34" charset="0"/>
                </a:rPr>
                <a:t>2</a:t>
              </a:r>
            </a:p>
          </p:txBody>
        </p:sp>
        <p:sp>
          <p:nvSpPr>
            <p:cNvPr id="28" name="Oval 20"/>
            <p:cNvSpPr>
              <a:spLocks noChangeArrowheads="1"/>
            </p:cNvSpPr>
            <p:nvPr/>
          </p:nvSpPr>
          <p:spPr bwMode="blackWhite">
            <a:xfrm>
              <a:off x="12815889" y="8980115"/>
              <a:ext cx="685800" cy="6858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pPr>
              <a:r>
                <a:rPr lang="en-US" b="1" dirty="0">
                  <a:solidFill>
                    <a:schemeClr val="bg1"/>
                  </a:solidFill>
                  <a:latin typeface="Oracle Sans" panose="020B0503020204020204" pitchFamily="34" charset="0"/>
                  <a:cs typeface="Oracle Sans" panose="020B0503020204020204" pitchFamily="34" charset="0"/>
                </a:rPr>
                <a:t>3</a:t>
              </a:r>
            </a:p>
          </p:txBody>
        </p:sp>
        <p:pic>
          <p:nvPicPr>
            <p:cNvPr id="15371" name="Picture 21"/>
            <p:cNvPicPr>
              <a:picLocks noChangeAspect="1" noChangeArrowheads="1"/>
            </p:cNvPicPr>
            <p:nvPr/>
          </p:nvPicPr>
          <p:blipFill>
            <a:blip r:embed="rId4" cstate="print"/>
            <a:srcRect/>
            <a:stretch>
              <a:fillRect/>
            </a:stretch>
          </p:blipFill>
          <p:spPr bwMode="auto">
            <a:xfrm>
              <a:off x="6767736" y="6058322"/>
              <a:ext cx="5686425" cy="3443288"/>
            </a:xfrm>
            <a:prstGeom prst="rect">
              <a:avLst/>
            </a:prstGeom>
            <a:noFill/>
            <a:ln w="28575">
              <a:noFill/>
              <a:miter lim="800000"/>
              <a:headEnd type="none" w="sm" len="sm"/>
              <a:tailEnd type="none" w="sm" len="sm"/>
            </a:ln>
          </p:spPr>
        </p:pic>
      </p:grpSp>
    </p:spTree>
    <p:custDataLst>
      <p:tags r:id="rId1"/>
    </p:custDataLst>
    <p:extLst>
      <p:ext uri="{BB962C8B-B14F-4D97-AF65-F5344CB8AC3E}">
        <p14:creationId xmlns:p14="http://schemas.microsoft.com/office/powerpoint/2010/main" val="325478071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0800000" flipV="1">
            <a:off x="10790243" y="6292166"/>
            <a:ext cx="7498773" cy="3027798"/>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638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Courier New" panose="02070309020205020404" pitchFamily="49" charset="0"/>
                <a:cs typeface="Courier New" panose="02070309020205020404" pitchFamily="49" charset="0"/>
              </a:rPr>
              <a:t>GROUPING SETS</a:t>
            </a:r>
          </a:p>
        </p:txBody>
      </p:sp>
      <p:sp>
        <p:nvSpPr>
          <p:cNvPr id="16387" name="Rectangle 5"/>
          <p:cNvSpPr>
            <a:spLocks noGrp="1" noChangeArrowheads="1"/>
          </p:cNvSpPr>
          <p:nvPr>
            <p:ph idx="1"/>
          </p:nvPr>
        </p:nvSpPr>
        <p:spPr>
          <a:xfrm>
            <a:off x="933451" y="2272710"/>
            <a:ext cx="16203437" cy="475219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1225" lvl="1" indent="-515938"/>
            <a:r>
              <a:rPr lang="en-US" dirty="0">
                <a:latin typeface="Oracle Sans" panose="020B0503020204020204" pitchFamily="34" charset="0"/>
                <a:cs typeface="Oracle Sans" panose="020B0503020204020204" pitchFamily="34" charset="0"/>
              </a:rPr>
              <a:t>The </a:t>
            </a:r>
            <a:r>
              <a:rPr lang="en-US" dirty="0">
                <a:latin typeface="Courier New" panose="02070309020205020404" pitchFamily="49" charset="0"/>
                <a:cs typeface="Courier New" panose="02070309020205020404" pitchFamily="49" charset="0"/>
              </a:rPr>
              <a:t>GROUPING SETS </a:t>
            </a:r>
            <a:r>
              <a:rPr lang="en-US" dirty="0">
                <a:latin typeface="Oracle Sans" panose="020B0503020204020204" pitchFamily="34" charset="0"/>
                <a:cs typeface="Oracle Sans" panose="020B0503020204020204" pitchFamily="34" charset="0"/>
              </a:rPr>
              <a:t>syntax is used to define multiple groupings in the same query.</a:t>
            </a:r>
          </a:p>
          <a:p>
            <a:pPr marL="911225" lvl="1" indent="-515938"/>
            <a:r>
              <a:rPr lang="en-US" dirty="0">
                <a:latin typeface="Oracle Sans" panose="020B0503020204020204" pitchFamily="34" charset="0"/>
                <a:cs typeface="Oracle Sans" panose="020B0503020204020204" pitchFamily="34" charset="0"/>
              </a:rPr>
              <a:t>All groupings specified in the </a:t>
            </a:r>
            <a:r>
              <a:rPr lang="en-US" dirty="0">
                <a:latin typeface="Courier New" panose="02070309020205020404" pitchFamily="49" charset="0"/>
                <a:cs typeface="Courier New" panose="02070309020205020404" pitchFamily="49" charset="0"/>
              </a:rPr>
              <a:t>GROUPING SETS </a:t>
            </a:r>
            <a:r>
              <a:rPr lang="en-US" dirty="0">
                <a:latin typeface="Oracle Sans" panose="020B0503020204020204" pitchFamily="34" charset="0"/>
                <a:cs typeface="Oracle Sans" panose="020B0503020204020204" pitchFamily="34" charset="0"/>
              </a:rPr>
              <a:t>clause are computed and the results of individual groupings are combined with a </a:t>
            </a:r>
            <a:r>
              <a:rPr lang="en-US" dirty="0">
                <a:latin typeface="Courier New" panose="02070309020205020404" pitchFamily="49" charset="0"/>
                <a:cs typeface="Courier New" panose="02070309020205020404" pitchFamily="49" charset="0"/>
              </a:rPr>
              <a:t>UNION ALL </a:t>
            </a:r>
            <a:r>
              <a:rPr lang="en-US" dirty="0">
                <a:latin typeface="Oracle Sans" panose="020B0503020204020204" pitchFamily="34" charset="0"/>
                <a:cs typeface="Oracle Sans" panose="020B0503020204020204" pitchFamily="34" charset="0"/>
              </a:rPr>
              <a:t>operation.</a:t>
            </a:r>
          </a:p>
          <a:p>
            <a:pPr marL="911225" lvl="1" indent="-515938"/>
            <a:r>
              <a:rPr lang="en-US" dirty="0">
                <a:latin typeface="Oracle Sans" panose="020B0503020204020204" pitchFamily="34" charset="0"/>
                <a:cs typeface="Oracle Sans" panose="020B0503020204020204" pitchFamily="34" charset="0"/>
              </a:rPr>
              <a:t>Grouping set efficiency:</a:t>
            </a:r>
          </a:p>
          <a:p>
            <a:pPr lvl="2"/>
            <a:r>
              <a:rPr lang="en-US" dirty="0">
                <a:latin typeface="Oracle Sans" panose="020B0503020204020204" pitchFamily="34" charset="0"/>
                <a:cs typeface="Oracle Sans" panose="020B0503020204020204" pitchFamily="34" charset="0"/>
              </a:rPr>
              <a:t>Only one pass over the base table is required.</a:t>
            </a:r>
          </a:p>
          <a:p>
            <a:pPr lvl="2"/>
            <a:r>
              <a:rPr lang="en-US" dirty="0">
                <a:latin typeface="Oracle Sans" panose="020B0503020204020204" pitchFamily="34" charset="0"/>
                <a:cs typeface="Oracle Sans" panose="020B0503020204020204" pitchFamily="34" charset="0"/>
              </a:rPr>
              <a:t>There is no need to write complex </a:t>
            </a:r>
            <a:r>
              <a:rPr lang="en-US" dirty="0">
                <a:latin typeface="Courier New" panose="02070309020205020404" pitchFamily="49" charset="0"/>
                <a:cs typeface="Courier New" panose="02070309020205020404" pitchFamily="49" charset="0"/>
              </a:rPr>
              <a:t>UNION</a:t>
            </a:r>
            <a:r>
              <a:rPr lang="en-US" dirty="0">
                <a:latin typeface="Oracle Sans" panose="020B0503020204020204" pitchFamily="34" charset="0"/>
                <a:cs typeface="Oracle Sans" panose="020B0503020204020204" pitchFamily="34" charset="0"/>
              </a:rPr>
              <a:t> statements.</a:t>
            </a:r>
          </a:p>
          <a:p>
            <a:pPr lvl="2"/>
            <a:r>
              <a:rPr lang="en-US" dirty="0">
                <a:latin typeface="Oracle Sans" panose="020B0503020204020204" pitchFamily="34" charset="0"/>
                <a:cs typeface="Oracle Sans" panose="020B0503020204020204" pitchFamily="34" charset="0"/>
              </a:rPr>
              <a:t>The more elements </a:t>
            </a:r>
            <a:r>
              <a:rPr lang="en-US" dirty="0">
                <a:latin typeface="Courier New" panose="02070309020205020404" pitchFamily="49" charset="0"/>
                <a:cs typeface="Courier New" panose="02070309020205020404" pitchFamily="49" charset="0"/>
              </a:rPr>
              <a:t>GROUPING SETS </a:t>
            </a:r>
            <a:r>
              <a:rPr lang="en-US" dirty="0">
                <a:latin typeface="Oracle Sans" panose="020B0503020204020204" pitchFamily="34" charset="0"/>
                <a:cs typeface="Oracle Sans" panose="020B0503020204020204" pitchFamily="34" charset="0"/>
              </a:rPr>
              <a:t>has, the greater is the </a:t>
            </a:r>
            <a:br>
              <a:rPr lang="en-US" dirty="0">
                <a:latin typeface="Oracle Sans" panose="020B0503020204020204" pitchFamily="34" charset="0"/>
                <a:cs typeface="Oracle Sans" panose="020B0503020204020204" pitchFamily="34" charset="0"/>
              </a:rPr>
            </a:br>
            <a:r>
              <a:rPr lang="en-US" dirty="0">
                <a:latin typeface="Oracle Sans" panose="020B0503020204020204" pitchFamily="34" charset="0"/>
                <a:cs typeface="Oracle Sans" panose="020B0503020204020204" pitchFamily="34" charset="0"/>
              </a:rPr>
              <a:t>performance benefit.</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47844" y="6663065"/>
            <a:ext cx="3425372" cy="2286000"/>
          </a:xfrm>
          <a:prstGeom prst="ellipse">
            <a:avLst/>
          </a:prstGeom>
          <a:ln w="63500" cap="rnd">
            <a:solidFill>
              <a:schemeClr val="accent5"/>
            </a:solidFill>
          </a:ln>
          <a:effectLst/>
          <a:scene3d>
            <a:camera prst="orthographicFront"/>
            <a:lightRig rig="contrasting" dir="t">
              <a:rot lat="0" lon="0" rev="3000000"/>
            </a:lightRig>
          </a:scene3d>
          <a:sp3d contourW="7620">
            <a:bevelT w="95250" h="31750"/>
            <a:contourClr>
              <a:srgbClr val="333333"/>
            </a:contourClr>
          </a:sp3d>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87100" y="6277715"/>
            <a:ext cx="3086100" cy="2816768"/>
          </a:xfrm>
          <a:prstGeom prst="rect">
            <a:avLst/>
          </a:prstGeom>
        </p:spPr>
      </p:pic>
    </p:spTree>
    <p:custDataLst>
      <p:tags r:id="rId1"/>
    </p:custDataLst>
    <p:extLst>
      <p:ext uri="{BB962C8B-B14F-4D97-AF65-F5344CB8AC3E}">
        <p14:creationId xmlns:p14="http://schemas.microsoft.com/office/powerpoint/2010/main" val="241368129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3867428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Courier New" panose="02070309020205020404" pitchFamily="49" charset="0"/>
                <a:cs typeface="Courier New" panose="02070309020205020404" pitchFamily="49" charset="0"/>
              </a:rPr>
              <a:t>GROUPING SETS</a:t>
            </a:r>
            <a:r>
              <a:rPr lang="en-US" dirty="0">
                <a:latin typeface="+mj-lt"/>
                <a:cs typeface="Oracle Sans" panose="020B0503020204020204" pitchFamily="34" charset="0"/>
              </a:rPr>
              <a:t>: Example</a:t>
            </a:r>
          </a:p>
        </p:txBody>
      </p:sp>
      <p:grpSp>
        <p:nvGrpSpPr>
          <p:cNvPr id="3" name="Group 2">
            <a:extLst>
              <a:ext uri="{FF2B5EF4-FFF2-40B4-BE49-F238E27FC236}">
                <a16:creationId xmlns:a16="http://schemas.microsoft.com/office/drawing/2014/main" xmlns="" id="{395D6FB3-D4CC-4BE6-A4A1-76AFD69FBDDB}"/>
              </a:ext>
            </a:extLst>
          </p:cNvPr>
          <p:cNvGrpSpPr/>
          <p:nvPr/>
        </p:nvGrpSpPr>
        <p:grpSpPr>
          <a:xfrm>
            <a:off x="3635796" y="2313170"/>
            <a:ext cx="10188724" cy="2294201"/>
            <a:chOff x="3635796" y="2313170"/>
            <a:chExt cx="10188724" cy="2294201"/>
          </a:xfrm>
        </p:grpSpPr>
        <p:sp>
          <p:nvSpPr>
            <p:cNvPr id="15" name="Content Placeholder 2"/>
            <p:cNvSpPr txBox="1">
              <a:spLocks/>
            </p:cNvSpPr>
            <p:nvPr/>
          </p:nvSpPr>
          <p:spPr bwMode="gray">
            <a:xfrm>
              <a:off x="3635796" y="2313170"/>
              <a:ext cx="10188724" cy="229420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sz="2400" b="1" dirty="0">
                <a:latin typeface="Courier New" pitchFamily="49" charset="0"/>
                <a:cs typeface="Oracle Sans" panose="020B0503020204020204" pitchFamily="34" charset="0"/>
              </a:endParaRPr>
            </a:p>
          </p:txBody>
        </p:sp>
        <p:sp>
          <p:nvSpPr>
            <p:cNvPr id="29" name="Rectangle 5"/>
            <p:cNvSpPr>
              <a:spLocks noChangeArrowheads="1"/>
            </p:cNvSpPr>
            <p:nvPr/>
          </p:nvSpPr>
          <p:spPr bwMode="blackGray">
            <a:xfrm>
              <a:off x="3635796" y="2321370"/>
              <a:ext cx="10188724" cy="2286000"/>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tabLst>
                  <a:tab pos="1023938" algn="l"/>
                  <a:tab pos="2750345" algn="l"/>
                </a:tabLst>
                <a:defRPr/>
              </a:pPr>
              <a:r>
                <a:rPr lang="en-US" sz="2400" b="1" kern="0" dirty="0">
                  <a:solidFill>
                    <a:sysClr val="windowText" lastClr="000000"/>
                  </a:solidFill>
                  <a:latin typeface="Courier New" pitchFamily="49" charset="0"/>
                  <a:cs typeface="Oracle Sans" panose="020B0503020204020204" pitchFamily="34" charset="0"/>
                </a:rPr>
                <a:t>SELECT   department_id, job_id, </a:t>
              </a:r>
            </a:p>
            <a:p>
              <a:pPr eaLnBrk="0" fontAlgn="auto" hangingPunct="0">
                <a:spcAft>
                  <a:spcPts val="0"/>
                </a:spcAft>
                <a:tabLst>
                  <a:tab pos="1023938" algn="l"/>
                  <a:tab pos="2750345" algn="l"/>
                </a:tabLst>
                <a:defRPr/>
              </a:pPr>
              <a:r>
                <a:rPr lang="en-US" sz="2400" b="1" kern="0" dirty="0">
                  <a:solidFill>
                    <a:sysClr val="windowText" lastClr="000000"/>
                  </a:solidFill>
                  <a:latin typeface="Courier New" pitchFamily="49" charset="0"/>
                  <a:cs typeface="Oracle Sans" panose="020B0503020204020204" pitchFamily="34" charset="0"/>
                </a:rPr>
                <a:t>         manager_id,AVG(salary)</a:t>
              </a:r>
            </a:p>
            <a:p>
              <a:pPr eaLnBrk="0" fontAlgn="auto" hangingPunct="0">
                <a:spcAft>
                  <a:spcPts val="0"/>
                </a:spcAft>
                <a:tabLst>
                  <a:tab pos="1023938" algn="l"/>
                  <a:tab pos="2750345" algn="l"/>
                </a:tabLst>
                <a:defRPr/>
              </a:pPr>
              <a:r>
                <a:rPr lang="en-US" sz="2400" b="1" kern="0" dirty="0">
                  <a:solidFill>
                    <a:sysClr val="windowText" lastClr="000000"/>
                  </a:solidFill>
                  <a:latin typeface="Courier New" pitchFamily="49" charset="0"/>
                  <a:cs typeface="Oracle Sans" panose="020B0503020204020204" pitchFamily="34" charset="0"/>
                </a:rPr>
                <a:t>FROM     employees</a:t>
              </a:r>
            </a:p>
            <a:p>
              <a:pPr eaLnBrk="0" fontAlgn="auto" hangingPunct="0">
                <a:spcAft>
                  <a:spcPts val="0"/>
                </a:spcAft>
                <a:tabLst>
                  <a:tab pos="1023938" algn="l"/>
                  <a:tab pos="2750345" algn="l"/>
                </a:tabLst>
                <a:defRPr/>
              </a:pPr>
              <a:r>
                <a:rPr lang="en-US" sz="2400" b="1" kern="0" dirty="0">
                  <a:solidFill>
                    <a:sysClr val="windowText" lastClr="000000"/>
                  </a:solidFill>
                  <a:latin typeface="Courier New" pitchFamily="49" charset="0"/>
                  <a:cs typeface="Oracle Sans" panose="020B0503020204020204" pitchFamily="34" charset="0"/>
                </a:rPr>
                <a:t>GROUP BY GROUPING SETS </a:t>
              </a:r>
              <a:br>
                <a:rPr lang="en-US" sz="2400" b="1" kern="0" dirty="0">
                  <a:solidFill>
                    <a:sysClr val="windowText" lastClr="000000"/>
                  </a:solidFill>
                  <a:latin typeface="Courier New" pitchFamily="49" charset="0"/>
                  <a:cs typeface="Oracle Sans" panose="020B0503020204020204" pitchFamily="34" charset="0"/>
                </a:rPr>
              </a:br>
              <a:r>
                <a:rPr lang="en-US" sz="2400" b="1" kern="0" dirty="0">
                  <a:solidFill>
                    <a:sysClr val="windowText" lastClr="000000"/>
                  </a:solidFill>
                  <a:latin typeface="Courier New" pitchFamily="49" charset="0"/>
                  <a:cs typeface="Oracle Sans" panose="020B0503020204020204" pitchFamily="34" charset="0"/>
                </a:rPr>
                <a:t>((department_id,job_id), (job_id,manager_id));</a:t>
              </a:r>
            </a:p>
          </p:txBody>
        </p:sp>
        <p:sp>
          <p:nvSpPr>
            <p:cNvPr id="30" name="Rectangle 6"/>
            <p:cNvSpPr>
              <a:spLocks noChangeArrowheads="1"/>
            </p:cNvSpPr>
            <p:nvPr/>
          </p:nvSpPr>
          <p:spPr bwMode="gray">
            <a:xfrm>
              <a:off x="5327576" y="3631332"/>
              <a:ext cx="2857500" cy="342900"/>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5" name="Group 4">
            <a:extLst>
              <a:ext uri="{FF2B5EF4-FFF2-40B4-BE49-F238E27FC236}">
                <a16:creationId xmlns:a16="http://schemas.microsoft.com/office/drawing/2014/main" xmlns="" id="{75474B1A-97DB-40E1-887C-45E0EAFE7AD4}"/>
              </a:ext>
            </a:extLst>
          </p:cNvPr>
          <p:cNvGrpSpPr/>
          <p:nvPr/>
        </p:nvGrpSpPr>
        <p:grpSpPr>
          <a:xfrm>
            <a:off x="5178846" y="5028853"/>
            <a:ext cx="6386513" cy="1512093"/>
            <a:chOff x="5178846" y="5028853"/>
            <a:chExt cx="6386513" cy="1512093"/>
          </a:xfrm>
        </p:grpSpPr>
        <p:pic>
          <p:nvPicPr>
            <p:cNvPr id="17412" name="Picture 17"/>
            <p:cNvPicPr>
              <a:picLocks noChangeAspect="1" noChangeArrowheads="1"/>
            </p:cNvPicPr>
            <p:nvPr/>
          </p:nvPicPr>
          <p:blipFill>
            <a:blip r:embed="rId4" cstate="print"/>
            <a:srcRect/>
            <a:stretch>
              <a:fillRect/>
            </a:stretch>
          </p:blipFill>
          <p:spPr bwMode="auto">
            <a:xfrm>
              <a:off x="5178846" y="5028853"/>
              <a:ext cx="6386513" cy="1471613"/>
            </a:xfrm>
            <a:prstGeom prst="rect">
              <a:avLst/>
            </a:prstGeom>
            <a:noFill/>
            <a:ln w="28575">
              <a:noFill/>
              <a:miter lim="800000"/>
              <a:headEnd type="none" w="sm" len="sm"/>
              <a:tailEnd type="none" w="sm" len="sm"/>
            </a:ln>
          </p:spPr>
        </p:pic>
        <p:sp>
          <p:nvSpPr>
            <p:cNvPr id="31" name="Text Box 7"/>
            <p:cNvSpPr txBox="1">
              <a:spLocks noChangeArrowheads="1"/>
            </p:cNvSpPr>
            <p:nvPr/>
          </p:nvSpPr>
          <p:spPr bwMode="auto">
            <a:xfrm>
              <a:off x="5526508" y="5948015"/>
              <a:ext cx="550068" cy="592931"/>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fontAlgn="auto">
                <a:spcAft>
                  <a:spcPts val="0"/>
                </a:spcAft>
                <a:buClr>
                  <a:srgbClr val="000000"/>
                </a:buClr>
                <a:defRPr/>
              </a:pPr>
              <a:r>
                <a:rPr lang="en-US" sz="3600" kern="0" dirty="0">
                  <a:solidFill>
                    <a:sysClr val="windowText" lastClr="000000"/>
                  </a:solidFill>
                  <a:latin typeface="Oracle Sans" panose="020B0503020204020204" pitchFamily="34" charset="0"/>
                  <a:cs typeface="Oracle Sans" panose="020B0503020204020204" pitchFamily="34" charset="0"/>
                </a:rPr>
                <a:t>…</a:t>
              </a:r>
            </a:p>
          </p:txBody>
        </p:sp>
        <p:sp>
          <p:nvSpPr>
            <p:cNvPr id="32" name="Rectangle 8"/>
            <p:cNvSpPr>
              <a:spLocks noChangeArrowheads="1"/>
            </p:cNvSpPr>
            <p:nvPr/>
          </p:nvSpPr>
          <p:spPr bwMode="gray">
            <a:xfrm>
              <a:off x="5238376" y="5364608"/>
              <a:ext cx="6288882" cy="1104900"/>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4" name="Group 3">
            <a:extLst>
              <a:ext uri="{FF2B5EF4-FFF2-40B4-BE49-F238E27FC236}">
                <a16:creationId xmlns:a16="http://schemas.microsoft.com/office/drawing/2014/main" xmlns="" id="{69CD457D-B886-42A9-B8A3-882D363968FE}"/>
              </a:ext>
            </a:extLst>
          </p:cNvPr>
          <p:cNvGrpSpPr/>
          <p:nvPr/>
        </p:nvGrpSpPr>
        <p:grpSpPr>
          <a:xfrm>
            <a:off x="5139554" y="7171978"/>
            <a:ext cx="6486525" cy="1428750"/>
            <a:chOff x="5178846" y="7622033"/>
            <a:chExt cx="6486525" cy="1428750"/>
          </a:xfrm>
        </p:grpSpPr>
        <p:pic>
          <p:nvPicPr>
            <p:cNvPr id="17411" name="Picture 19"/>
            <p:cNvPicPr>
              <a:picLocks noChangeAspect="1" noChangeArrowheads="1"/>
            </p:cNvPicPr>
            <p:nvPr/>
          </p:nvPicPr>
          <p:blipFill>
            <a:blip r:embed="rId5" cstate="print"/>
            <a:srcRect/>
            <a:stretch>
              <a:fillRect/>
            </a:stretch>
          </p:blipFill>
          <p:spPr bwMode="auto">
            <a:xfrm>
              <a:off x="5178846" y="7622033"/>
              <a:ext cx="6486525" cy="1428750"/>
            </a:xfrm>
            <a:prstGeom prst="rect">
              <a:avLst/>
            </a:prstGeom>
            <a:noFill/>
            <a:ln w="28575">
              <a:noFill/>
              <a:miter lim="800000"/>
              <a:headEnd type="none" w="sm" len="sm"/>
              <a:tailEnd type="none" w="sm" len="sm"/>
            </a:ln>
          </p:spPr>
        </p:pic>
        <p:sp>
          <p:nvSpPr>
            <p:cNvPr id="33" name="Rectangle 9"/>
            <p:cNvSpPr>
              <a:spLocks noChangeArrowheads="1"/>
            </p:cNvSpPr>
            <p:nvPr/>
          </p:nvSpPr>
          <p:spPr bwMode="gray">
            <a:xfrm>
              <a:off x="5250018" y="7905402"/>
              <a:ext cx="6379370" cy="1144537"/>
            </a:xfrm>
            <a:prstGeom prst="rect">
              <a:avLst/>
            </a:prstGeom>
            <a:noFill/>
            <a:ln w="28575">
              <a:solidFill>
                <a:srgbClr val="FF0000"/>
              </a:solidFill>
              <a:miter lim="800000"/>
              <a:headEnd/>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sp>
        <p:nvSpPr>
          <p:cNvPr id="34" name="Line 10"/>
          <p:cNvSpPr>
            <a:spLocks noChangeShapeType="1"/>
          </p:cNvSpPr>
          <p:nvPr/>
        </p:nvSpPr>
        <p:spPr bwMode="gray">
          <a:xfrm flipV="1">
            <a:off x="11555832" y="5834906"/>
            <a:ext cx="671513" cy="2381"/>
          </a:xfrm>
          <a:prstGeom prst="line">
            <a:avLst/>
          </a:prstGeom>
          <a:noFill/>
          <a:ln w="28575">
            <a:solidFill>
              <a:srgbClr val="FC0128"/>
            </a:solidFill>
            <a:round/>
            <a:headEnd type="triangle" w="lg" len="lg"/>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35" name="Freeform 11"/>
          <p:cNvSpPr>
            <a:spLocks/>
          </p:cNvSpPr>
          <p:nvPr/>
        </p:nvSpPr>
        <p:spPr bwMode="gray">
          <a:xfrm>
            <a:off x="11684421" y="8134400"/>
            <a:ext cx="542925" cy="2381"/>
          </a:xfrm>
          <a:custGeom>
            <a:avLst/>
            <a:gdLst>
              <a:gd name="T0" fmla="*/ 0 w 228"/>
              <a:gd name="T1" fmla="*/ 0 h 1"/>
              <a:gd name="T2" fmla="*/ 2147483647 w 228"/>
              <a:gd name="T3" fmla="*/ 0 h 1"/>
              <a:gd name="T4" fmla="*/ 0 60000 65536"/>
              <a:gd name="T5" fmla="*/ 0 60000 65536"/>
              <a:gd name="T6" fmla="*/ 0 w 228"/>
              <a:gd name="T7" fmla="*/ 0 h 1"/>
              <a:gd name="T8" fmla="*/ 228 w 228"/>
              <a:gd name="T9" fmla="*/ 1 h 1"/>
            </a:gdLst>
            <a:ahLst/>
            <a:cxnLst>
              <a:cxn ang="T4">
                <a:pos x="T0" y="T1"/>
              </a:cxn>
              <a:cxn ang="T5">
                <a:pos x="T2" y="T3"/>
              </a:cxn>
            </a:cxnLst>
            <a:rect l="T6" t="T7" r="T8" b="T9"/>
            <a:pathLst>
              <a:path w="228" h="1">
                <a:moveTo>
                  <a:pt x="0" y="0"/>
                </a:moveTo>
                <a:lnTo>
                  <a:pt x="228" y="0"/>
                </a:lnTo>
              </a:path>
            </a:pathLst>
          </a:custGeom>
          <a:noFill/>
          <a:ln w="28575">
            <a:solidFill>
              <a:srgbClr val="FF0000"/>
            </a:solidFill>
            <a:round/>
            <a:headEnd type="triangle" w="lg" len="lg"/>
            <a:tailEnd type="non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36" name="Oval 12"/>
          <p:cNvSpPr>
            <a:spLocks noChangeArrowheads="1"/>
          </p:cNvSpPr>
          <p:nvPr/>
        </p:nvSpPr>
        <p:spPr bwMode="blackWhite">
          <a:xfrm>
            <a:off x="12118131" y="5525344"/>
            <a:ext cx="626268" cy="62626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pPr>
            <a:r>
              <a:rPr lang="en-US" b="1" dirty="0">
                <a:solidFill>
                  <a:schemeClr val="bg1"/>
                </a:solidFill>
                <a:latin typeface="Oracle Sans" panose="020B0503020204020204" pitchFamily="34" charset="0"/>
                <a:cs typeface="Oracle Sans" panose="020B0503020204020204" pitchFamily="34" charset="0"/>
              </a:rPr>
              <a:t>1</a:t>
            </a:r>
          </a:p>
        </p:txBody>
      </p:sp>
      <p:sp>
        <p:nvSpPr>
          <p:cNvPr id="37" name="Text Box 13"/>
          <p:cNvSpPr txBox="1">
            <a:spLocks noChangeArrowheads="1"/>
          </p:cNvSpPr>
          <p:nvPr/>
        </p:nvSpPr>
        <p:spPr bwMode="auto">
          <a:xfrm>
            <a:off x="5137546" y="8527876"/>
            <a:ext cx="550070" cy="592931"/>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fontAlgn="auto">
              <a:spcAft>
                <a:spcPts val="0"/>
              </a:spcAft>
              <a:buClr>
                <a:srgbClr val="000000"/>
              </a:buClr>
              <a:defRPr/>
            </a:pPr>
            <a:r>
              <a:rPr lang="en-US" sz="3600" kern="0" dirty="0">
                <a:solidFill>
                  <a:sysClr val="windowText" lastClr="000000"/>
                </a:solidFill>
                <a:latin typeface="Oracle Sans" panose="020B0503020204020204" pitchFamily="34" charset="0"/>
                <a:cs typeface="Oracle Sans" panose="020B0503020204020204" pitchFamily="34" charset="0"/>
              </a:rPr>
              <a:t>…</a:t>
            </a:r>
          </a:p>
        </p:txBody>
      </p:sp>
      <p:sp>
        <p:nvSpPr>
          <p:cNvPr id="38" name="Oval 14"/>
          <p:cNvSpPr>
            <a:spLocks noChangeArrowheads="1"/>
          </p:cNvSpPr>
          <p:nvPr/>
        </p:nvSpPr>
        <p:spPr bwMode="blackWhite">
          <a:xfrm>
            <a:off x="12118130" y="7829600"/>
            <a:ext cx="626270" cy="62626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pPr>
            <a:r>
              <a:rPr lang="en-US" b="1" dirty="0">
                <a:solidFill>
                  <a:schemeClr val="bg1"/>
                </a:solidFill>
                <a:latin typeface="Oracle Sans" panose="020B0503020204020204" pitchFamily="34" charset="0"/>
                <a:cs typeface="Oracle Sans" panose="020B0503020204020204" pitchFamily="34" charset="0"/>
              </a:rPr>
              <a:t>2</a:t>
            </a:r>
          </a:p>
        </p:txBody>
      </p:sp>
    </p:spTree>
    <p:custDataLst>
      <p:tags r:id="rId1"/>
    </p:custDataLst>
    <p:extLst>
      <p:ext uri="{BB962C8B-B14F-4D97-AF65-F5344CB8AC3E}">
        <p14:creationId xmlns:p14="http://schemas.microsoft.com/office/powerpoint/2010/main" val="339587179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DB53A4-3AE0-485D-BAE8-E64B3B00370B}"/>
              </a:ext>
            </a:extLst>
          </p:cNvPr>
          <p:cNvSpPr>
            <a:spLocks noGrp="1"/>
          </p:cNvSpPr>
          <p:nvPr>
            <p:ph type="title"/>
          </p:nvPr>
        </p:nvSpPr>
        <p:spPr/>
        <p:txBody>
          <a:bodyPr/>
          <a:lstStyle/>
          <a:p>
            <a:endParaRPr lang="en-IN" dirty="0"/>
          </a:p>
        </p:txBody>
      </p:sp>
    </p:spTree>
    <p:custDataLst>
      <p:tags r:id="rId1"/>
    </p:custDataLst>
    <p:extLst>
      <p:ext uri="{BB962C8B-B14F-4D97-AF65-F5344CB8AC3E}">
        <p14:creationId xmlns:p14="http://schemas.microsoft.com/office/powerpoint/2010/main" val="235539184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Composite Columns</a:t>
            </a:r>
          </a:p>
        </p:txBody>
      </p:sp>
      <p:sp>
        <p:nvSpPr>
          <p:cNvPr id="19459" name="Rectangle 7"/>
          <p:cNvSpPr>
            <a:spLocks noGrp="1" noChangeArrowheads="1"/>
          </p:cNvSpPr>
          <p:nvPr>
            <p:ph idx="1"/>
          </p:nvPr>
        </p:nvSpPr>
        <p:spPr>
          <a:xfrm>
            <a:off x="933451" y="2272710"/>
            <a:ext cx="15123317" cy="326755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1225" lvl="1" indent="-515938"/>
            <a:r>
              <a:rPr lang="en-US" dirty="0">
                <a:latin typeface="Oracle Sans" panose="020B0503020204020204" pitchFamily="34" charset="0"/>
                <a:cs typeface="Oracle Sans" panose="020B0503020204020204" pitchFamily="34" charset="0"/>
              </a:rPr>
              <a:t>A composite column is a collection of columns that are treated as a unit.</a:t>
            </a:r>
          </a:p>
          <a:p>
            <a:pPr marL="1371783" lvl="2" indent="0">
              <a:buNone/>
            </a:pPr>
            <a:r>
              <a:rPr lang="en-US" dirty="0">
                <a:latin typeface="Courier New" panose="02070309020205020404" pitchFamily="49" charset="0"/>
                <a:cs typeface="Courier New" panose="02070309020205020404" pitchFamily="49" charset="0"/>
              </a:rPr>
              <a:t>ROLLUP</a:t>
            </a:r>
            <a:r>
              <a:rPr lang="en-US" dirty="0">
                <a:latin typeface="Oracle Sans" panose="020B0503020204020204" pitchFamily="34" charset="0"/>
                <a:cs typeface="Oracle Sans" panose="020B0503020204020204" pitchFamily="34" charset="0"/>
              </a:rPr>
              <a:t> </a:t>
            </a:r>
            <a:r>
              <a:rPr lang="en-US" dirty="0">
                <a:latin typeface="Courier New" panose="02070309020205020404" pitchFamily="49" charset="0"/>
                <a:cs typeface="Courier New" panose="02070309020205020404" pitchFamily="49" charset="0"/>
              </a:rPr>
              <a:t>(a, (b, c), d)</a:t>
            </a:r>
          </a:p>
          <a:p>
            <a:pPr marL="911225" lvl="1" indent="-515938"/>
            <a:r>
              <a:rPr lang="en-US" dirty="0">
                <a:latin typeface="Oracle Sans" panose="020B0503020204020204" pitchFamily="34" charset="0"/>
                <a:cs typeface="Oracle Sans" panose="020B0503020204020204" pitchFamily="34" charset="0"/>
              </a:rPr>
              <a:t>Use parentheses within the </a:t>
            </a:r>
            <a:r>
              <a:rPr lang="en-US" dirty="0">
                <a:latin typeface="Courier New" panose="02070309020205020404" pitchFamily="49" charset="0"/>
                <a:cs typeface="Courier New" panose="02070309020205020404" pitchFamily="49" charset="0"/>
              </a:rPr>
              <a:t>GROUP BY </a:t>
            </a:r>
            <a:r>
              <a:rPr lang="en-US" dirty="0">
                <a:latin typeface="Oracle Sans" panose="020B0503020204020204" pitchFamily="34" charset="0"/>
                <a:cs typeface="Oracle Sans" panose="020B0503020204020204" pitchFamily="34" charset="0"/>
              </a:rPr>
              <a:t>clause to group </a:t>
            </a:r>
            <a:r>
              <a:rPr lang="en-US" dirty="0" smtClean="0">
                <a:latin typeface="Oracle Sans" panose="020B0503020204020204" pitchFamily="34" charset="0"/>
                <a:cs typeface="Oracle Sans" panose="020B0503020204020204" pitchFamily="34" charset="0"/>
              </a:rPr>
              <a:t>columns </a:t>
            </a:r>
            <a:r>
              <a:rPr lang="en-US" dirty="0">
                <a:latin typeface="Oracle Sans" panose="020B0503020204020204" pitchFamily="34" charset="0"/>
                <a:cs typeface="Oracle Sans" panose="020B0503020204020204" pitchFamily="34" charset="0"/>
              </a:rPr>
              <a:t>so that they are treated as a unit while computing </a:t>
            </a:r>
            <a:r>
              <a:rPr lang="en-US" dirty="0">
                <a:latin typeface="Courier New" panose="02070309020205020404" pitchFamily="49" charset="0"/>
                <a:cs typeface="Courier New" panose="02070309020205020404" pitchFamily="49" charset="0"/>
              </a:rPr>
              <a:t>ROLLUP</a:t>
            </a:r>
            <a:r>
              <a:rPr lang="en-US" dirty="0">
                <a:latin typeface="Oracle Sans" panose="020B0503020204020204" pitchFamily="34" charset="0"/>
                <a:cs typeface="Oracle Sans" panose="020B0503020204020204" pitchFamily="34" charset="0"/>
              </a:rPr>
              <a:t> or </a:t>
            </a:r>
            <a:r>
              <a:rPr lang="en-US" dirty="0">
                <a:latin typeface="Courier New" panose="02070309020205020404" pitchFamily="49" charset="0"/>
                <a:cs typeface="Courier New" panose="02070309020205020404" pitchFamily="49" charset="0"/>
              </a:rPr>
              <a:t>CUBE</a:t>
            </a:r>
            <a:r>
              <a:rPr lang="en-US" dirty="0">
                <a:latin typeface="Oracle Sans" panose="020B0503020204020204" pitchFamily="34" charset="0"/>
                <a:cs typeface="Oracle Sans" panose="020B0503020204020204" pitchFamily="34" charset="0"/>
              </a:rPr>
              <a:t> operations.</a:t>
            </a:r>
          </a:p>
          <a:p>
            <a:pPr marL="911225" lvl="1" indent="-515938"/>
            <a:r>
              <a:rPr lang="en-US" dirty="0">
                <a:latin typeface="Oracle Sans" panose="020B0503020204020204" pitchFamily="34" charset="0"/>
                <a:cs typeface="Oracle Sans" panose="020B0503020204020204" pitchFamily="34" charset="0"/>
              </a:rPr>
              <a:t>When used with </a:t>
            </a:r>
            <a:r>
              <a:rPr lang="en-US" dirty="0">
                <a:latin typeface="Courier New" panose="02070309020205020404" pitchFamily="49" charset="0"/>
                <a:cs typeface="Courier New" panose="02070309020205020404" pitchFamily="49" charset="0"/>
              </a:rPr>
              <a:t>ROLLUP</a:t>
            </a:r>
            <a:r>
              <a:rPr lang="en-US" dirty="0">
                <a:latin typeface="Oracle Sans" panose="020B0503020204020204" pitchFamily="34" charset="0"/>
                <a:cs typeface="Oracle Sans" panose="020B0503020204020204" pitchFamily="34" charset="0"/>
              </a:rPr>
              <a:t> or </a:t>
            </a:r>
            <a:r>
              <a:rPr lang="en-US" dirty="0">
                <a:latin typeface="Courier New" panose="02070309020205020404" pitchFamily="49" charset="0"/>
                <a:cs typeface="Courier New" panose="02070309020205020404" pitchFamily="49" charset="0"/>
              </a:rPr>
              <a:t>CUBE</a:t>
            </a:r>
            <a:r>
              <a:rPr lang="en-US" dirty="0">
                <a:latin typeface="Oracle Sans" panose="020B0503020204020204" pitchFamily="34" charset="0"/>
                <a:cs typeface="Oracle Sans" panose="020B0503020204020204" pitchFamily="34" charset="0"/>
              </a:rPr>
              <a:t>, composite columns would require skipping aggregation across certain levels.</a:t>
            </a:r>
          </a:p>
        </p:txBody>
      </p:sp>
      <p:sp>
        <p:nvSpPr>
          <p:cNvPr id="19460" name="Rectangle 5"/>
          <p:cNvSpPr>
            <a:spLocks noChangeArrowheads="1"/>
          </p:cNvSpPr>
          <p:nvPr/>
        </p:nvSpPr>
        <p:spPr bwMode="gray">
          <a:xfrm>
            <a:off x="4751512" y="2839244"/>
            <a:ext cx="1584176" cy="571500"/>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342900"/>
            <a:endParaRPr lang="en-US" dirty="0">
              <a:latin typeface="Courier New" pitchFamily="49" charset="0"/>
              <a:cs typeface="Oracle Sans" panose="020B0503020204020204" pitchFamily="34" charset="0"/>
            </a:endParaRPr>
          </a:p>
        </p:txBody>
      </p:sp>
      <p:sp>
        <p:nvSpPr>
          <p:cNvPr id="5" name="Rectangle 4"/>
          <p:cNvSpPr/>
          <p:nvPr/>
        </p:nvSpPr>
        <p:spPr bwMode="auto">
          <a:xfrm rot="10800000" flipV="1">
            <a:off x="10790243" y="6688998"/>
            <a:ext cx="7498773" cy="2115705"/>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Snip Diagonal Corner Rectangle 5"/>
          <p:cNvSpPr/>
          <p:nvPr/>
        </p:nvSpPr>
        <p:spPr bwMode="auto">
          <a:xfrm>
            <a:off x="13876817" y="6349701"/>
            <a:ext cx="3663360" cy="2794299"/>
          </a:xfrm>
          <a:prstGeom prst="snip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97755" y="6948277"/>
            <a:ext cx="2421488" cy="1597151"/>
          </a:xfrm>
          <a:prstGeom prst="rect">
            <a:avLst/>
          </a:prstGeom>
        </p:spPr>
      </p:pic>
    </p:spTree>
    <p:custDataLst>
      <p:tags r:id="rId1"/>
    </p:custDataLst>
    <p:extLst>
      <p:ext uri="{BB962C8B-B14F-4D97-AF65-F5344CB8AC3E}">
        <p14:creationId xmlns:p14="http://schemas.microsoft.com/office/powerpoint/2010/main" val="124875867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212950582"/>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Composite Columns: Example</a:t>
            </a:r>
          </a:p>
        </p:txBody>
      </p:sp>
      <p:grpSp>
        <p:nvGrpSpPr>
          <p:cNvPr id="4" name="Group 3">
            <a:extLst>
              <a:ext uri="{FF2B5EF4-FFF2-40B4-BE49-F238E27FC236}">
                <a16:creationId xmlns:a16="http://schemas.microsoft.com/office/drawing/2014/main" xmlns="" id="{BC0BB79B-791E-484B-AA20-A8E66C16855E}"/>
              </a:ext>
            </a:extLst>
          </p:cNvPr>
          <p:cNvGrpSpPr/>
          <p:nvPr/>
        </p:nvGrpSpPr>
        <p:grpSpPr>
          <a:xfrm>
            <a:off x="3200402" y="2291606"/>
            <a:ext cx="11772900" cy="1947865"/>
            <a:chOff x="3200402" y="2291606"/>
            <a:chExt cx="11772900" cy="1947865"/>
          </a:xfrm>
        </p:grpSpPr>
        <p:sp>
          <p:nvSpPr>
            <p:cNvPr id="22" name="Content Placeholder 2"/>
            <p:cNvSpPr txBox="1">
              <a:spLocks/>
            </p:cNvSpPr>
            <p:nvPr/>
          </p:nvSpPr>
          <p:spPr bwMode="gray">
            <a:xfrm>
              <a:off x="3200402" y="2298222"/>
              <a:ext cx="11772900" cy="1941249"/>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43" name="Rectangle 3"/>
            <p:cNvSpPr>
              <a:spLocks noChangeArrowheads="1"/>
            </p:cNvSpPr>
            <p:nvPr/>
          </p:nvSpPr>
          <p:spPr bwMode="blackGray">
            <a:xfrm>
              <a:off x="3200402" y="2291606"/>
              <a:ext cx="11772900" cy="1940720"/>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lnSpc>
                  <a:spcPct val="95000"/>
                </a:lnSpc>
                <a:spcAft>
                  <a:spcPts val="0"/>
                </a:spcAft>
                <a:tabLst>
                  <a:tab pos="1023938" algn="l"/>
                  <a:tab pos="2750345" algn="l"/>
                </a:tabLst>
                <a:defRPr/>
              </a:pPr>
              <a:r>
                <a:rPr lang="en-US" sz="2400" b="1" kern="0" dirty="0">
                  <a:solidFill>
                    <a:sysClr val="windowText" lastClr="000000"/>
                  </a:solidFill>
                  <a:latin typeface="Courier New" pitchFamily="49" charset="0"/>
                  <a:cs typeface="Oracle Sans" panose="020B0503020204020204" pitchFamily="34" charset="0"/>
                </a:rPr>
                <a:t>SELECT   department_id, job_id, manager_id, </a:t>
              </a:r>
            </a:p>
            <a:p>
              <a:pPr eaLnBrk="0" fontAlgn="auto" hangingPunct="0">
                <a:lnSpc>
                  <a:spcPct val="95000"/>
                </a:lnSpc>
                <a:spcAft>
                  <a:spcPts val="0"/>
                </a:spcAft>
                <a:tabLst>
                  <a:tab pos="1023938" algn="l"/>
                  <a:tab pos="2750345" algn="l"/>
                </a:tabLst>
                <a:defRPr/>
              </a:pPr>
              <a:r>
                <a:rPr lang="en-US" sz="2400" b="1" kern="0" dirty="0">
                  <a:solidFill>
                    <a:sysClr val="windowText" lastClr="000000"/>
                  </a:solidFill>
                  <a:latin typeface="Courier New" pitchFamily="49" charset="0"/>
                  <a:cs typeface="Oracle Sans" panose="020B0503020204020204" pitchFamily="34" charset="0"/>
                </a:rPr>
                <a:t>         SUM(salary)</a:t>
              </a:r>
            </a:p>
            <a:p>
              <a:pPr eaLnBrk="0" fontAlgn="auto" hangingPunct="0">
                <a:lnSpc>
                  <a:spcPct val="95000"/>
                </a:lnSpc>
                <a:spcAft>
                  <a:spcPts val="0"/>
                </a:spcAft>
                <a:tabLst>
                  <a:tab pos="1023938" algn="l"/>
                  <a:tab pos="2750345" algn="l"/>
                </a:tabLst>
                <a:defRPr/>
              </a:pPr>
              <a:r>
                <a:rPr lang="en-US" sz="2400" b="1" kern="0" dirty="0">
                  <a:solidFill>
                    <a:sysClr val="windowText" lastClr="000000"/>
                  </a:solidFill>
                  <a:latin typeface="Courier New" pitchFamily="49" charset="0"/>
                  <a:cs typeface="Oracle Sans" panose="020B0503020204020204" pitchFamily="34" charset="0"/>
                </a:rPr>
                <a:t>FROM     employees  </a:t>
              </a:r>
              <a:br>
                <a:rPr lang="en-US" sz="2400" b="1" kern="0" dirty="0">
                  <a:solidFill>
                    <a:sysClr val="windowText" lastClr="000000"/>
                  </a:solidFill>
                  <a:latin typeface="Courier New" pitchFamily="49" charset="0"/>
                  <a:cs typeface="Oracle Sans" panose="020B0503020204020204" pitchFamily="34" charset="0"/>
                </a:rPr>
              </a:br>
              <a:r>
                <a:rPr lang="en-US" sz="2400" b="1" kern="0" dirty="0">
                  <a:solidFill>
                    <a:sysClr val="windowText" lastClr="000000"/>
                  </a:solidFill>
                  <a:latin typeface="Courier New" pitchFamily="49" charset="0"/>
                  <a:cs typeface="Oracle Sans" panose="020B0503020204020204" pitchFamily="34" charset="0"/>
                </a:rPr>
                <a:t>GROUP BY ROLLUP( department_id,(job_id, manager_id));</a:t>
              </a:r>
            </a:p>
          </p:txBody>
        </p:sp>
        <p:sp>
          <p:nvSpPr>
            <p:cNvPr id="44" name="Rectangle 4"/>
            <p:cNvSpPr>
              <a:spLocks noChangeArrowheads="1"/>
            </p:cNvSpPr>
            <p:nvPr/>
          </p:nvSpPr>
          <p:spPr bwMode="gray">
            <a:xfrm>
              <a:off x="3271839" y="3559324"/>
              <a:ext cx="10972800" cy="466725"/>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3" name="Group 2">
            <a:extLst>
              <a:ext uri="{FF2B5EF4-FFF2-40B4-BE49-F238E27FC236}">
                <a16:creationId xmlns:a16="http://schemas.microsoft.com/office/drawing/2014/main" xmlns="" id="{8D39E3F3-EEB1-49C3-A0E8-2035CB600E85}"/>
              </a:ext>
            </a:extLst>
          </p:cNvPr>
          <p:cNvGrpSpPr/>
          <p:nvPr/>
        </p:nvGrpSpPr>
        <p:grpSpPr>
          <a:xfrm>
            <a:off x="4916809" y="4618087"/>
            <a:ext cx="8340087" cy="4989909"/>
            <a:chOff x="4843464" y="4618087"/>
            <a:chExt cx="8340087" cy="4989909"/>
          </a:xfrm>
        </p:grpSpPr>
        <p:pic>
          <p:nvPicPr>
            <p:cNvPr id="20483" name="Picture 42"/>
            <p:cNvPicPr>
              <a:picLocks noChangeAspect="1" noChangeArrowheads="1"/>
            </p:cNvPicPr>
            <p:nvPr/>
          </p:nvPicPr>
          <p:blipFill>
            <a:blip r:embed="rId4" cstate="print"/>
            <a:srcRect/>
            <a:stretch>
              <a:fillRect/>
            </a:stretch>
          </p:blipFill>
          <p:spPr bwMode="auto">
            <a:xfrm>
              <a:off x="6105527" y="7154118"/>
              <a:ext cx="6015038" cy="2314575"/>
            </a:xfrm>
            <a:prstGeom prst="rect">
              <a:avLst/>
            </a:prstGeom>
            <a:noFill/>
            <a:ln w="28575">
              <a:noFill/>
              <a:miter lim="800000"/>
              <a:headEnd type="none" w="sm" len="sm"/>
              <a:tailEnd type="none" w="sm" len="sm"/>
            </a:ln>
          </p:spPr>
        </p:pic>
        <p:pic>
          <p:nvPicPr>
            <p:cNvPr id="20484" name="Picture 41"/>
            <p:cNvPicPr>
              <a:picLocks noChangeAspect="1" noChangeArrowheads="1"/>
            </p:cNvPicPr>
            <p:nvPr/>
          </p:nvPicPr>
          <p:blipFill>
            <a:blip r:embed="rId5" cstate="print"/>
            <a:srcRect/>
            <a:stretch>
              <a:fillRect/>
            </a:stretch>
          </p:blipFill>
          <p:spPr bwMode="auto">
            <a:xfrm>
              <a:off x="6065045" y="4618087"/>
              <a:ext cx="6015038" cy="2314575"/>
            </a:xfrm>
            <a:prstGeom prst="rect">
              <a:avLst/>
            </a:prstGeom>
            <a:noFill/>
            <a:ln w="28575">
              <a:noFill/>
              <a:miter lim="800000"/>
              <a:headEnd type="none" w="sm" len="sm"/>
              <a:tailEnd type="none" w="sm" len="sm"/>
            </a:ln>
          </p:spPr>
        </p:pic>
        <p:sp>
          <p:nvSpPr>
            <p:cNvPr id="45" name="Text Box 26"/>
            <p:cNvSpPr txBox="1">
              <a:spLocks noChangeArrowheads="1"/>
            </p:cNvSpPr>
            <p:nvPr/>
          </p:nvSpPr>
          <p:spPr bwMode="auto">
            <a:xfrm>
              <a:off x="5841208" y="6618338"/>
              <a:ext cx="550070" cy="592931"/>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fontAlgn="auto">
                <a:spcAft>
                  <a:spcPts val="0"/>
                </a:spcAft>
                <a:buClr>
                  <a:srgbClr val="000000"/>
                </a:buClr>
                <a:defRPr/>
              </a:pPr>
              <a:r>
                <a:rPr lang="en-US" sz="3600" kern="0" dirty="0">
                  <a:solidFill>
                    <a:sysClr val="windowText" lastClr="000000"/>
                  </a:solidFill>
                  <a:latin typeface="Oracle Sans" panose="020B0503020204020204" pitchFamily="34" charset="0"/>
                  <a:cs typeface="Oracle Sans" panose="020B0503020204020204" pitchFamily="34" charset="0"/>
                </a:rPr>
                <a:t>…</a:t>
              </a:r>
            </a:p>
          </p:txBody>
        </p:sp>
        <p:sp>
          <p:nvSpPr>
            <p:cNvPr id="46" name="Line 27"/>
            <p:cNvSpPr>
              <a:spLocks noChangeShapeType="1"/>
            </p:cNvSpPr>
            <p:nvPr/>
          </p:nvSpPr>
          <p:spPr bwMode="blackWhite">
            <a:xfrm>
              <a:off x="12158664" y="8106618"/>
              <a:ext cx="548640" cy="0"/>
            </a:xfrm>
            <a:prstGeom prst="line">
              <a:avLst/>
            </a:prstGeom>
            <a:noFill/>
            <a:ln w="28575">
              <a:solidFill>
                <a:srgbClr val="FF0000"/>
              </a:solidFill>
              <a:round/>
              <a:headEnd type="triangle" w="lg" len="lg"/>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48" name="Line 29"/>
            <p:cNvSpPr>
              <a:spLocks noChangeShapeType="1"/>
            </p:cNvSpPr>
            <p:nvPr/>
          </p:nvSpPr>
          <p:spPr bwMode="blackWhite">
            <a:xfrm>
              <a:off x="12158664" y="9294862"/>
              <a:ext cx="548640" cy="0"/>
            </a:xfrm>
            <a:prstGeom prst="line">
              <a:avLst/>
            </a:prstGeom>
            <a:noFill/>
            <a:ln w="28575">
              <a:solidFill>
                <a:srgbClr val="FF0000"/>
              </a:solidFill>
              <a:round/>
              <a:headEnd type="triangle" w="lg" len="lg"/>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50" name="Line 31"/>
            <p:cNvSpPr>
              <a:spLocks noChangeShapeType="1"/>
            </p:cNvSpPr>
            <p:nvPr/>
          </p:nvSpPr>
          <p:spPr bwMode="auto">
            <a:xfrm>
              <a:off x="5474495" y="5103862"/>
              <a:ext cx="571500" cy="0"/>
            </a:xfrm>
            <a:prstGeom prst="line">
              <a:avLst/>
            </a:prstGeom>
            <a:noFill/>
            <a:ln w="28575">
              <a:solidFill>
                <a:srgbClr val="FF0000"/>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52" name="Rectangle 33"/>
            <p:cNvSpPr>
              <a:spLocks noChangeArrowheads="1"/>
            </p:cNvSpPr>
            <p:nvPr/>
          </p:nvSpPr>
          <p:spPr bwMode="gray">
            <a:xfrm>
              <a:off x="6100765" y="4932412"/>
              <a:ext cx="5974556" cy="342900"/>
            </a:xfrm>
            <a:prstGeom prst="rect">
              <a:avLst/>
            </a:prstGeom>
            <a:noFill/>
            <a:ln w="28575">
              <a:solidFill>
                <a:srgbClr val="FF0000"/>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53" name="Rectangle 34"/>
            <p:cNvSpPr>
              <a:spLocks noChangeArrowheads="1"/>
            </p:cNvSpPr>
            <p:nvPr/>
          </p:nvSpPr>
          <p:spPr bwMode="gray">
            <a:xfrm>
              <a:off x="6138865" y="9135318"/>
              <a:ext cx="5957888" cy="280988"/>
            </a:xfrm>
            <a:prstGeom prst="rect">
              <a:avLst/>
            </a:prstGeom>
            <a:noFill/>
            <a:ln w="28575">
              <a:solidFill>
                <a:srgbClr val="FF0000"/>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54" name="Rectangle 35"/>
            <p:cNvSpPr>
              <a:spLocks noChangeArrowheads="1"/>
            </p:cNvSpPr>
            <p:nvPr/>
          </p:nvSpPr>
          <p:spPr bwMode="gray">
            <a:xfrm>
              <a:off x="6138865" y="8001843"/>
              <a:ext cx="5957888" cy="254795"/>
            </a:xfrm>
            <a:prstGeom prst="rect">
              <a:avLst/>
            </a:prstGeom>
            <a:noFill/>
            <a:ln w="28575">
              <a:solidFill>
                <a:srgbClr val="FF0000"/>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55" name="Rectangle 36"/>
            <p:cNvSpPr>
              <a:spLocks noChangeArrowheads="1"/>
            </p:cNvSpPr>
            <p:nvPr/>
          </p:nvSpPr>
          <p:spPr bwMode="gray">
            <a:xfrm>
              <a:off x="6138865" y="6018262"/>
              <a:ext cx="5929313" cy="581025"/>
            </a:xfrm>
            <a:prstGeom prst="rect">
              <a:avLst/>
            </a:prstGeom>
            <a:noFill/>
            <a:ln w="28575">
              <a:solidFill>
                <a:srgbClr val="FF0000"/>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56" name="Line 37"/>
            <p:cNvSpPr>
              <a:spLocks noChangeShapeType="1"/>
            </p:cNvSpPr>
            <p:nvPr/>
          </p:nvSpPr>
          <p:spPr bwMode="gray">
            <a:xfrm>
              <a:off x="12122943" y="6132562"/>
              <a:ext cx="548640" cy="0"/>
            </a:xfrm>
            <a:prstGeom prst="line">
              <a:avLst/>
            </a:prstGeom>
            <a:noFill/>
            <a:ln w="28575">
              <a:solidFill>
                <a:srgbClr val="FF0000"/>
              </a:solidFill>
              <a:round/>
              <a:headEnd type="triangle" w="lg" len="lg"/>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57" name="Line 38"/>
            <p:cNvSpPr>
              <a:spLocks noChangeShapeType="1"/>
            </p:cNvSpPr>
            <p:nvPr/>
          </p:nvSpPr>
          <p:spPr bwMode="gray">
            <a:xfrm>
              <a:off x="12122945" y="6489750"/>
              <a:ext cx="548640" cy="0"/>
            </a:xfrm>
            <a:prstGeom prst="line">
              <a:avLst/>
            </a:prstGeom>
            <a:noFill/>
            <a:ln w="28575">
              <a:solidFill>
                <a:srgbClr val="FF0000"/>
              </a:solidFill>
              <a:round/>
              <a:headEnd type="triangle" w="lg" len="lg"/>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58" name="Line 39"/>
            <p:cNvSpPr>
              <a:spLocks noChangeShapeType="1"/>
            </p:cNvSpPr>
            <p:nvPr/>
          </p:nvSpPr>
          <p:spPr bwMode="auto">
            <a:xfrm>
              <a:off x="12687300" y="6114704"/>
              <a:ext cx="0" cy="395288"/>
            </a:xfrm>
            <a:prstGeom prst="line">
              <a:avLst/>
            </a:prstGeom>
            <a:noFill/>
            <a:ln w="28575">
              <a:solidFill>
                <a:srgbClr val="FF00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9" name="Oval 12"/>
            <p:cNvSpPr>
              <a:spLocks noChangeArrowheads="1"/>
            </p:cNvSpPr>
            <p:nvPr/>
          </p:nvSpPr>
          <p:spPr bwMode="blackWhite">
            <a:xfrm>
              <a:off x="4843464" y="4790728"/>
              <a:ext cx="626268" cy="62626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pPr>
              <a:r>
                <a:rPr lang="en-US" b="1" dirty="0">
                  <a:solidFill>
                    <a:schemeClr val="bg1"/>
                  </a:solidFill>
                  <a:latin typeface="Oracle Sans" panose="020B0503020204020204" pitchFamily="34" charset="0"/>
                  <a:cs typeface="Oracle Sans" panose="020B0503020204020204" pitchFamily="34" charset="0"/>
                </a:rPr>
                <a:t>1</a:t>
              </a:r>
            </a:p>
          </p:txBody>
        </p:sp>
        <p:sp>
          <p:nvSpPr>
            <p:cNvPr id="20" name="Oval 12"/>
            <p:cNvSpPr>
              <a:spLocks noChangeArrowheads="1"/>
            </p:cNvSpPr>
            <p:nvPr/>
          </p:nvSpPr>
          <p:spPr bwMode="blackWhite">
            <a:xfrm>
              <a:off x="12557283" y="5992069"/>
              <a:ext cx="626268" cy="62626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pPr>
              <a:r>
                <a:rPr lang="en-US" b="1" dirty="0">
                  <a:solidFill>
                    <a:schemeClr val="bg1"/>
                  </a:solidFill>
                  <a:latin typeface="Oracle Sans" panose="020B0503020204020204" pitchFamily="34" charset="0"/>
                  <a:cs typeface="Oracle Sans" panose="020B0503020204020204" pitchFamily="34" charset="0"/>
                </a:rPr>
                <a:t>2</a:t>
              </a:r>
            </a:p>
          </p:txBody>
        </p:sp>
        <p:sp>
          <p:nvSpPr>
            <p:cNvPr id="21" name="Oval 12"/>
            <p:cNvSpPr>
              <a:spLocks noChangeArrowheads="1"/>
            </p:cNvSpPr>
            <p:nvPr/>
          </p:nvSpPr>
          <p:spPr bwMode="blackWhite">
            <a:xfrm>
              <a:off x="12557283" y="7793484"/>
              <a:ext cx="626268" cy="62626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pPr>
              <a:r>
                <a:rPr lang="en-US" b="1" dirty="0">
                  <a:solidFill>
                    <a:schemeClr val="bg1"/>
                  </a:solidFill>
                  <a:latin typeface="Oracle Sans" panose="020B0503020204020204" pitchFamily="34" charset="0"/>
                  <a:cs typeface="Oracle Sans" panose="020B0503020204020204" pitchFamily="34" charset="0"/>
                </a:rPr>
                <a:t>3</a:t>
              </a:r>
            </a:p>
          </p:txBody>
        </p:sp>
        <p:sp>
          <p:nvSpPr>
            <p:cNvPr id="23" name="Oval 12"/>
            <p:cNvSpPr>
              <a:spLocks noChangeArrowheads="1"/>
            </p:cNvSpPr>
            <p:nvPr/>
          </p:nvSpPr>
          <p:spPr bwMode="blackWhite">
            <a:xfrm>
              <a:off x="12557283" y="8981728"/>
              <a:ext cx="626268" cy="62626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pPr>
              <a:r>
                <a:rPr lang="en-US" b="1" dirty="0">
                  <a:solidFill>
                    <a:schemeClr val="bg1"/>
                  </a:solidFill>
                  <a:latin typeface="Oracle Sans" panose="020B0503020204020204" pitchFamily="34" charset="0"/>
                  <a:cs typeface="Oracle Sans" panose="020B0503020204020204" pitchFamily="34" charset="0"/>
                </a:rPr>
                <a:t>4</a:t>
              </a:r>
            </a:p>
          </p:txBody>
        </p:sp>
      </p:grpSp>
    </p:spTree>
    <p:custDataLst>
      <p:tags r:id="rId1"/>
    </p:custDataLst>
    <p:extLst>
      <p:ext uri="{BB962C8B-B14F-4D97-AF65-F5344CB8AC3E}">
        <p14:creationId xmlns:p14="http://schemas.microsoft.com/office/powerpoint/2010/main" val="307789805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Objectives</a:t>
            </a:r>
          </a:p>
        </p:txBody>
      </p:sp>
      <p:sp>
        <p:nvSpPr>
          <p:cNvPr id="5123" name="Rectangle 5"/>
          <p:cNvSpPr>
            <a:spLocks noGrp="1" noChangeArrowheads="1"/>
          </p:cNvSpPr>
          <p:nvPr>
            <p:ph idx="1"/>
          </p:nvPr>
        </p:nvSpPr>
        <p:spPr>
          <a:xfrm>
            <a:off x="933451" y="2272710"/>
            <a:ext cx="16421100" cy="277665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n-lt"/>
                <a:cs typeface="Oracle Sans" panose="020B0503020204020204" pitchFamily="34" charset="0"/>
              </a:rPr>
              <a:t>After completing this appendix, you should be able to use:</a:t>
            </a:r>
          </a:p>
          <a:p>
            <a:pPr marL="911225" lvl="1" indent="-515938"/>
            <a:r>
              <a:rPr lang="en-US" dirty="0">
                <a:latin typeface="Courier New" panose="02070309020205020404" pitchFamily="49" charset="0"/>
                <a:cs typeface="Courier New" panose="02070309020205020404" pitchFamily="49" charset="0"/>
              </a:rPr>
              <a:t>The ROLLUP</a:t>
            </a:r>
            <a:r>
              <a:rPr lang="en-US" dirty="0">
                <a:latin typeface="+mn-lt"/>
                <a:cs typeface="Oracle Sans" panose="020B0503020204020204" pitchFamily="34" charset="0"/>
              </a:rPr>
              <a:t> operation to produce subtotal values</a:t>
            </a:r>
          </a:p>
          <a:p>
            <a:pPr marL="911225" lvl="1" indent="-515938"/>
            <a:r>
              <a:rPr lang="en-US" dirty="0">
                <a:latin typeface="+mn-lt"/>
                <a:cs typeface="Oracle Sans" panose="020B0503020204020204" pitchFamily="34" charset="0"/>
              </a:rPr>
              <a:t>The </a:t>
            </a:r>
            <a:r>
              <a:rPr lang="en-US" dirty="0">
                <a:latin typeface="Courier New" panose="02070309020205020404" pitchFamily="49" charset="0"/>
                <a:cs typeface="Courier New" panose="02070309020205020404" pitchFamily="49" charset="0"/>
              </a:rPr>
              <a:t>CUBE</a:t>
            </a:r>
            <a:r>
              <a:rPr lang="en-US" dirty="0">
                <a:latin typeface="+mn-lt"/>
                <a:cs typeface="Oracle Sans" panose="020B0503020204020204" pitchFamily="34" charset="0"/>
              </a:rPr>
              <a:t> operation to produce cross-tabulation values</a:t>
            </a:r>
          </a:p>
          <a:p>
            <a:pPr marL="911225" lvl="1" indent="-515938"/>
            <a:r>
              <a:rPr lang="en-US" dirty="0">
                <a:latin typeface="+mn-lt"/>
                <a:cs typeface="Oracle Sans" panose="020B0503020204020204" pitchFamily="34" charset="0"/>
              </a:rPr>
              <a:t>The </a:t>
            </a:r>
            <a:r>
              <a:rPr lang="en-US" dirty="0">
                <a:latin typeface="Courier New" panose="02070309020205020404" pitchFamily="49" charset="0"/>
                <a:cs typeface="Courier New" panose="02070309020205020404" pitchFamily="49" charset="0"/>
              </a:rPr>
              <a:t>GROUPING</a:t>
            </a:r>
            <a:r>
              <a:rPr lang="en-US" dirty="0">
                <a:latin typeface="+mn-lt"/>
                <a:cs typeface="Oracle Sans" panose="020B0503020204020204" pitchFamily="34" charset="0"/>
              </a:rPr>
              <a:t> function to identify the row values created by </a:t>
            </a:r>
            <a:r>
              <a:rPr lang="en-US" dirty="0">
                <a:latin typeface="Courier New" panose="02070309020205020404" pitchFamily="49" charset="0"/>
                <a:cs typeface="Courier New" panose="02070309020205020404" pitchFamily="49" charset="0"/>
              </a:rPr>
              <a:t>ROLLUP</a:t>
            </a:r>
            <a:r>
              <a:rPr lang="en-US" dirty="0">
                <a:latin typeface="+mn-lt"/>
                <a:cs typeface="Oracle Sans" panose="020B0503020204020204" pitchFamily="34" charset="0"/>
              </a:rPr>
              <a:t> or </a:t>
            </a:r>
            <a:r>
              <a:rPr lang="en-US" dirty="0">
                <a:latin typeface="Courier New" panose="02070309020205020404" pitchFamily="49" charset="0"/>
                <a:cs typeface="Courier New" panose="02070309020205020404" pitchFamily="49" charset="0"/>
              </a:rPr>
              <a:t>CUBE</a:t>
            </a:r>
          </a:p>
          <a:p>
            <a:pPr marL="911225" lvl="1" indent="-515938"/>
            <a:r>
              <a:rPr lang="en-US" dirty="0">
                <a:latin typeface="Courier New" panose="02070309020205020404" pitchFamily="49" charset="0"/>
                <a:cs typeface="Courier New" panose="02070309020205020404" pitchFamily="49" charset="0"/>
              </a:rPr>
              <a:t>GROUPING</a:t>
            </a:r>
            <a:r>
              <a:rPr lang="en-US" dirty="0">
                <a:latin typeface="+mn-lt"/>
                <a:cs typeface="Oracle Sans" panose="020B0503020204020204" pitchFamily="34" charset="0"/>
              </a:rPr>
              <a:t> </a:t>
            </a:r>
            <a:r>
              <a:rPr lang="en-US" dirty="0">
                <a:latin typeface="Courier New" panose="02070309020205020404" pitchFamily="49" charset="0"/>
                <a:cs typeface="Courier New" panose="02070309020205020404" pitchFamily="49" charset="0"/>
              </a:rPr>
              <a:t>SETS</a:t>
            </a:r>
            <a:r>
              <a:rPr lang="en-US" dirty="0">
                <a:latin typeface="+mn-lt"/>
                <a:cs typeface="Oracle Sans" panose="020B0503020204020204" pitchFamily="34" charset="0"/>
              </a:rPr>
              <a:t> to produce a single result set</a:t>
            </a:r>
          </a:p>
        </p:txBody>
      </p:sp>
    </p:spTree>
    <p:custDataLst>
      <p:tags r:id="rId1"/>
    </p:custDataLst>
    <p:extLst>
      <p:ext uri="{BB962C8B-B14F-4D97-AF65-F5344CB8AC3E}">
        <p14:creationId xmlns:p14="http://schemas.microsoft.com/office/powerpoint/2010/main" val="322761714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22250330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10800000" flipV="1">
            <a:off x="12961943" y="6803298"/>
            <a:ext cx="5327073" cy="2115705"/>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1506"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Concatenated Groupings</a:t>
            </a:r>
          </a:p>
        </p:txBody>
      </p:sp>
      <p:sp>
        <p:nvSpPr>
          <p:cNvPr id="21507" name="Rectangle 7"/>
          <p:cNvSpPr>
            <a:spLocks noGrp="1" noChangeArrowheads="1"/>
          </p:cNvSpPr>
          <p:nvPr>
            <p:ph idx="1"/>
          </p:nvPr>
        </p:nvSpPr>
        <p:spPr>
          <a:xfrm>
            <a:off x="933451" y="2272710"/>
            <a:ext cx="16421100" cy="325941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1225" lvl="1" indent="-515938"/>
            <a:r>
              <a:rPr lang="en-US" dirty="0">
                <a:latin typeface="Oracle Sans" panose="020B0503020204020204" pitchFamily="34" charset="0"/>
                <a:cs typeface="Oracle Sans" panose="020B0503020204020204" pitchFamily="34" charset="0"/>
              </a:rPr>
              <a:t>Concatenated groupings offer a concise way to generate useful combinations of groupings.</a:t>
            </a:r>
          </a:p>
          <a:p>
            <a:pPr marL="911225" lvl="1" indent="-515938"/>
            <a:r>
              <a:rPr lang="en-US" dirty="0">
                <a:latin typeface="Oracle Sans" panose="020B0503020204020204" pitchFamily="34" charset="0"/>
                <a:cs typeface="Oracle Sans" panose="020B0503020204020204" pitchFamily="34" charset="0"/>
              </a:rPr>
              <a:t>To specify concatenated grouping sets, you separate multiple grouping sets, </a:t>
            </a:r>
            <a:r>
              <a:rPr lang="en-US" dirty="0">
                <a:latin typeface="Courier New" panose="02070309020205020404" pitchFamily="49" charset="0"/>
                <a:cs typeface="Courier New" panose="02070309020205020404" pitchFamily="49" charset="0"/>
              </a:rPr>
              <a:t>ROLLUP</a:t>
            </a:r>
            <a:r>
              <a:rPr lang="en-US" dirty="0">
                <a:latin typeface="Oracle Sans" panose="020B0503020204020204" pitchFamily="34" charset="0"/>
                <a:cs typeface="Oracle Sans" panose="020B0503020204020204" pitchFamily="34" charset="0"/>
              </a:rPr>
              <a:t>, and </a:t>
            </a:r>
            <a:r>
              <a:rPr lang="en-US" dirty="0">
                <a:latin typeface="Courier New" panose="02070309020205020404" pitchFamily="49" charset="0"/>
                <a:cs typeface="Courier New" panose="02070309020205020404" pitchFamily="49" charset="0"/>
              </a:rPr>
              <a:t>CUBE</a:t>
            </a:r>
            <a:r>
              <a:rPr lang="en-US" dirty="0">
                <a:latin typeface="Oracle Sans" panose="020B0503020204020204" pitchFamily="34" charset="0"/>
                <a:cs typeface="Oracle Sans" panose="020B0503020204020204" pitchFamily="34" charset="0"/>
              </a:rPr>
              <a:t> operations with commas, so that the Oracle server combines them into a single </a:t>
            </a:r>
            <a:r>
              <a:rPr lang="en-US" dirty="0">
                <a:latin typeface="Courier New" panose="02070309020205020404" pitchFamily="49" charset="0"/>
                <a:cs typeface="Courier New" panose="02070309020205020404" pitchFamily="49" charset="0"/>
              </a:rPr>
              <a:t>GROUP BY </a:t>
            </a:r>
            <a:r>
              <a:rPr lang="en-US" dirty="0">
                <a:latin typeface="Oracle Sans" panose="020B0503020204020204" pitchFamily="34" charset="0"/>
                <a:cs typeface="Oracle Sans" panose="020B0503020204020204" pitchFamily="34" charset="0"/>
              </a:rPr>
              <a:t>clause.</a:t>
            </a:r>
          </a:p>
          <a:p>
            <a:pPr marL="911225" lvl="1" indent="-515938"/>
            <a:r>
              <a:rPr lang="en-US" dirty="0">
                <a:latin typeface="Oracle Sans" panose="020B0503020204020204" pitchFamily="34" charset="0"/>
                <a:cs typeface="Oracle Sans" panose="020B0503020204020204" pitchFamily="34" charset="0"/>
              </a:rPr>
              <a:t>The result is a cross-product of groupings from each </a:t>
            </a:r>
            <a:r>
              <a:rPr lang="en-US" dirty="0">
                <a:latin typeface="Courier New" panose="02070309020205020404" pitchFamily="49" charset="0"/>
                <a:cs typeface="Courier New" panose="02070309020205020404" pitchFamily="49" charset="0"/>
              </a:rPr>
              <a:t>GROUPING SET.</a:t>
            </a:r>
          </a:p>
        </p:txBody>
      </p:sp>
      <p:grpSp>
        <p:nvGrpSpPr>
          <p:cNvPr id="11" name="Group 10">
            <a:extLst>
              <a:ext uri="{FF2B5EF4-FFF2-40B4-BE49-F238E27FC236}">
                <a16:creationId xmlns:a16="http://schemas.microsoft.com/office/drawing/2014/main" xmlns="" id="{8ABEEBF2-29CA-42EE-B928-2D788BB92385}"/>
              </a:ext>
            </a:extLst>
          </p:cNvPr>
          <p:cNvGrpSpPr/>
          <p:nvPr/>
        </p:nvGrpSpPr>
        <p:grpSpPr>
          <a:xfrm>
            <a:off x="1871192" y="5874817"/>
            <a:ext cx="11887200" cy="777728"/>
            <a:chOff x="1871192" y="5874817"/>
            <a:chExt cx="11887200" cy="777728"/>
          </a:xfrm>
        </p:grpSpPr>
        <p:sp>
          <p:nvSpPr>
            <p:cNvPr id="6" name="Content Placeholder 2"/>
            <p:cNvSpPr txBox="1">
              <a:spLocks/>
            </p:cNvSpPr>
            <p:nvPr/>
          </p:nvSpPr>
          <p:spPr bwMode="gray">
            <a:xfrm>
              <a:off x="1871192" y="5874817"/>
              <a:ext cx="11887200" cy="585788"/>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sz="2400" b="1" dirty="0">
                <a:latin typeface="Courier New" pitchFamily="49" charset="0"/>
                <a:cs typeface="Oracle Sans" panose="020B0503020204020204" pitchFamily="34" charset="0"/>
              </a:endParaRPr>
            </a:p>
          </p:txBody>
        </p:sp>
        <p:sp>
          <p:nvSpPr>
            <p:cNvPr id="21509" name="Rectangle 5"/>
            <p:cNvSpPr>
              <a:spLocks noChangeArrowheads="1"/>
            </p:cNvSpPr>
            <p:nvPr/>
          </p:nvSpPr>
          <p:spPr bwMode="auto">
            <a:xfrm>
              <a:off x="2169891" y="6064377"/>
              <a:ext cx="10214469" cy="588168"/>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lvl="1" eaLnBrk="0" hangingPunct="0">
                <a:tabLst>
                  <a:tab pos="1023938" algn="l"/>
                  <a:tab pos="2750345" algn="l"/>
                </a:tabLst>
              </a:pPr>
              <a:r>
                <a:rPr lang="en-US" sz="2400" b="1" dirty="0">
                  <a:latin typeface="Courier New" pitchFamily="49" charset="0"/>
                  <a:cs typeface="Oracle Sans" panose="020B0503020204020204" pitchFamily="34" charset="0"/>
                </a:rPr>
                <a:t>GROUP BY GROUPING SETS(a, b), GROUPING SETS(c, d)</a:t>
              </a:r>
            </a:p>
            <a:p>
              <a:pPr eaLnBrk="0" hangingPunct="0">
                <a:tabLst>
                  <a:tab pos="1023938" algn="l"/>
                  <a:tab pos="2750345" algn="l"/>
                </a:tabLst>
              </a:pPr>
              <a:endParaRPr lang="en-US" sz="2400" b="1" dirty="0">
                <a:latin typeface="Courier New" pitchFamily="49" charset="0"/>
                <a:cs typeface="Oracle Sans" panose="020B0503020204020204" pitchFamily="34" charset="0"/>
              </a:endParaRPr>
            </a:p>
          </p:txBody>
        </p:sp>
      </p:grpSp>
      <p:grpSp>
        <p:nvGrpSpPr>
          <p:cNvPr id="5" name="Group 4"/>
          <p:cNvGrpSpPr/>
          <p:nvPr/>
        </p:nvGrpSpPr>
        <p:grpSpPr>
          <a:xfrm>
            <a:off x="14537704" y="6489551"/>
            <a:ext cx="2743200" cy="2743200"/>
            <a:chOff x="9066528" y="4309334"/>
            <a:chExt cx="1828800" cy="1828800"/>
          </a:xfrm>
        </p:grpSpPr>
        <p:sp>
          <p:nvSpPr>
            <p:cNvPr id="8" name="Oval 7"/>
            <p:cNvSpPr/>
            <p:nvPr/>
          </p:nvSpPr>
          <p:spPr bwMode="auto">
            <a:xfrm>
              <a:off x="9066528" y="4309334"/>
              <a:ext cx="1828800" cy="1828800"/>
            </a:xfrm>
            <a:prstGeom prst="ellipse">
              <a:avLst/>
            </a:prstGeom>
            <a:solidFill>
              <a:schemeClr val="bg1"/>
            </a:solidFill>
            <a:ln w="57150" cap="flat" cmpd="sng" algn="ctr">
              <a:solidFill>
                <a:srgbClr val="FFF7EF"/>
              </a:solidFill>
              <a:prstDash val="solid"/>
              <a:round/>
              <a:headEnd type="none" w="sm" len="sm"/>
              <a:tailEnd type="none" w="sm" len="sm"/>
            </a:ln>
            <a:effectLst>
              <a:outerShdw blurRad="63500" sx="101000" sy="101000" algn="ctr" rotWithShape="0">
                <a:srgbClr val="00B0F0">
                  <a:alpha val="40000"/>
                </a:srgb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46899" y="4723612"/>
              <a:ext cx="1068058" cy="1000245"/>
            </a:xfrm>
            <a:prstGeom prst="rect">
              <a:avLst/>
            </a:prstGeom>
          </p:spPr>
        </p:pic>
      </p:grpSp>
    </p:spTree>
    <p:custDataLst>
      <p:tags r:id="rId1"/>
    </p:custDataLst>
    <p:extLst>
      <p:ext uri="{BB962C8B-B14F-4D97-AF65-F5344CB8AC3E}">
        <p14:creationId xmlns:p14="http://schemas.microsoft.com/office/powerpoint/2010/main" val="286740595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txBox="1">
            <a:spLocks/>
          </p:cNvSpPr>
          <p:nvPr/>
        </p:nvSpPr>
        <p:spPr bwMode="gray">
          <a:xfrm>
            <a:off x="3429002" y="2119164"/>
            <a:ext cx="11429996" cy="254974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sz="2400" b="1" dirty="0">
              <a:latin typeface="Courier New" pitchFamily="49" charset="0"/>
              <a:cs typeface="Oracle Sans" panose="020B0503020204020204" pitchFamily="34" charset="0"/>
            </a:endParaRPr>
          </a:p>
        </p:txBody>
      </p:sp>
      <p:sp>
        <p:nvSpPr>
          <p:cNvPr id="22530" name="Rectangle 10"/>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Concatenated Groupings: Example</a:t>
            </a:r>
          </a:p>
        </p:txBody>
      </p:sp>
      <p:sp>
        <p:nvSpPr>
          <p:cNvPr id="33" name="Rectangle 11"/>
          <p:cNvSpPr>
            <a:spLocks noChangeArrowheads="1"/>
          </p:cNvSpPr>
          <p:nvPr/>
        </p:nvSpPr>
        <p:spPr bwMode="blackGray">
          <a:xfrm>
            <a:off x="3429002" y="2212504"/>
            <a:ext cx="11429996" cy="2628900"/>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tabLst>
                <a:tab pos="1023938" algn="l"/>
                <a:tab pos="2750345" algn="l"/>
              </a:tabLst>
              <a:defRPr/>
            </a:pPr>
            <a:r>
              <a:rPr lang="en-US" b="1" kern="0" dirty="0">
                <a:solidFill>
                  <a:sysClr val="windowText" lastClr="000000"/>
                </a:solidFill>
                <a:latin typeface="Courier New" pitchFamily="49" charset="0"/>
                <a:cs typeface="Oracle Sans" panose="020B0503020204020204" pitchFamily="34" charset="0"/>
              </a:rPr>
              <a:t/>
            </a:r>
            <a:br>
              <a:rPr lang="en-US" b="1" kern="0" dirty="0">
                <a:solidFill>
                  <a:sysClr val="windowText" lastClr="000000"/>
                </a:solidFill>
                <a:latin typeface="Courier New" pitchFamily="49" charset="0"/>
                <a:cs typeface="Oracle Sans" panose="020B0503020204020204" pitchFamily="34" charset="0"/>
              </a:rPr>
            </a:br>
            <a:r>
              <a:rPr lang="en-US" sz="2400" b="1" kern="0" dirty="0">
                <a:solidFill>
                  <a:sysClr val="windowText" lastClr="000000"/>
                </a:solidFill>
                <a:latin typeface="Courier New" pitchFamily="49" charset="0"/>
                <a:cs typeface="Oracle Sans" panose="020B0503020204020204" pitchFamily="34" charset="0"/>
              </a:rPr>
              <a:t>SELECT   department_id, job_id, manager_id, </a:t>
            </a:r>
          </a:p>
          <a:p>
            <a:pPr eaLnBrk="0" fontAlgn="auto" hangingPunct="0">
              <a:spcAft>
                <a:spcPts val="0"/>
              </a:spcAft>
              <a:tabLst>
                <a:tab pos="1023938" algn="l"/>
                <a:tab pos="2750345" algn="l"/>
              </a:tabLst>
              <a:defRPr/>
            </a:pPr>
            <a:r>
              <a:rPr lang="en-US" sz="2400" b="1" kern="0" dirty="0">
                <a:solidFill>
                  <a:sysClr val="windowText" lastClr="000000"/>
                </a:solidFill>
                <a:latin typeface="Courier New" pitchFamily="49" charset="0"/>
                <a:cs typeface="Oracle Sans" panose="020B0503020204020204" pitchFamily="34" charset="0"/>
              </a:rPr>
              <a:t>         SUM(salary)</a:t>
            </a:r>
          </a:p>
          <a:p>
            <a:pPr eaLnBrk="0" fontAlgn="auto" hangingPunct="0">
              <a:spcAft>
                <a:spcPts val="0"/>
              </a:spcAft>
              <a:tabLst>
                <a:tab pos="1023938" algn="l"/>
                <a:tab pos="2750345" algn="l"/>
              </a:tabLst>
              <a:defRPr/>
            </a:pPr>
            <a:r>
              <a:rPr lang="en-US" sz="2400" b="1" kern="0" dirty="0">
                <a:solidFill>
                  <a:sysClr val="windowText" lastClr="000000"/>
                </a:solidFill>
                <a:latin typeface="Courier New" pitchFamily="49" charset="0"/>
                <a:cs typeface="Oracle Sans" panose="020B0503020204020204" pitchFamily="34" charset="0"/>
              </a:rPr>
              <a:t>FROM     employees</a:t>
            </a:r>
            <a:br>
              <a:rPr lang="en-US" sz="2400" b="1" kern="0" dirty="0">
                <a:solidFill>
                  <a:sysClr val="windowText" lastClr="000000"/>
                </a:solidFill>
                <a:latin typeface="Courier New" pitchFamily="49" charset="0"/>
                <a:cs typeface="Oracle Sans" panose="020B0503020204020204" pitchFamily="34" charset="0"/>
              </a:rPr>
            </a:br>
            <a:r>
              <a:rPr lang="en-US" sz="2400" b="1" kern="0" dirty="0">
                <a:solidFill>
                  <a:sysClr val="windowText" lastClr="000000"/>
                </a:solidFill>
                <a:latin typeface="Courier New" pitchFamily="49" charset="0"/>
                <a:cs typeface="Oracle Sans" panose="020B0503020204020204" pitchFamily="34" charset="0"/>
              </a:rPr>
              <a:t>GROUP BY department_id,</a:t>
            </a:r>
          </a:p>
          <a:p>
            <a:pPr eaLnBrk="0" fontAlgn="auto" hangingPunct="0">
              <a:spcAft>
                <a:spcPts val="0"/>
              </a:spcAft>
              <a:tabLst>
                <a:tab pos="1023938" algn="l"/>
                <a:tab pos="2750345" algn="l"/>
              </a:tabLst>
              <a:defRPr/>
            </a:pPr>
            <a:r>
              <a:rPr lang="en-US" sz="2400" b="1" kern="0" dirty="0">
                <a:solidFill>
                  <a:sysClr val="windowText" lastClr="000000"/>
                </a:solidFill>
                <a:latin typeface="Courier New" pitchFamily="49" charset="0"/>
                <a:cs typeface="Oracle Sans" panose="020B0503020204020204" pitchFamily="34" charset="0"/>
              </a:rPr>
              <a:t>         ROLLUP(job_id),</a:t>
            </a:r>
          </a:p>
          <a:p>
            <a:pPr eaLnBrk="0" fontAlgn="auto" hangingPunct="0">
              <a:spcAft>
                <a:spcPts val="0"/>
              </a:spcAft>
              <a:tabLst>
                <a:tab pos="1023938" algn="l"/>
                <a:tab pos="2750345" algn="l"/>
              </a:tabLst>
              <a:defRPr/>
            </a:pPr>
            <a:r>
              <a:rPr lang="en-US" sz="2400" b="1" kern="0" dirty="0">
                <a:solidFill>
                  <a:sysClr val="windowText" lastClr="000000"/>
                </a:solidFill>
                <a:latin typeface="Courier New" pitchFamily="49" charset="0"/>
                <a:cs typeface="Oracle Sans" panose="020B0503020204020204" pitchFamily="34" charset="0"/>
              </a:rPr>
              <a:t>         CUBE(manager_id);</a:t>
            </a:r>
            <a:br>
              <a:rPr lang="en-US" sz="2400" b="1" kern="0" dirty="0">
                <a:solidFill>
                  <a:sysClr val="windowText" lastClr="000000"/>
                </a:solidFill>
                <a:latin typeface="Courier New" pitchFamily="49" charset="0"/>
                <a:cs typeface="Oracle Sans" panose="020B0503020204020204" pitchFamily="34" charset="0"/>
              </a:rPr>
            </a:br>
            <a:endParaRPr lang="en-US" sz="2400" b="1" kern="0" dirty="0">
              <a:solidFill>
                <a:sysClr val="windowText" lastClr="000000"/>
              </a:solidFill>
              <a:latin typeface="Courier New" pitchFamily="49" charset="0"/>
              <a:cs typeface="Oracle Sans" panose="020B0503020204020204" pitchFamily="34" charset="0"/>
            </a:endParaRPr>
          </a:p>
        </p:txBody>
      </p:sp>
      <p:sp>
        <p:nvSpPr>
          <p:cNvPr id="34" name="Rectangle 12"/>
          <p:cNvSpPr>
            <a:spLocks noChangeArrowheads="1"/>
          </p:cNvSpPr>
          <p:nvPr/>
        </p:nvSpPr>
        <p:spPr bwMode="gray">
          <a:xfrm>
            <a:off x="3455368" y="3487316"/>
            <a:ext cx="5184576" cy="1134813"/>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35" name="Text Box 31"/>
          <p:cNvSpPr txBox="1">
            <a:spLocks noChangeArrowheads="1"/>
          </p:cNvSpPr>
          <p:nvPr/>
        </p:nvSpPr>
        <p:spPr bwMode="auto">
          <a:xfrm>
            <a:off x="6263680" y="6248724"/>
            <a:ext cx="550070" cy="592931"/>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fontAlgn="auto">
              <a:spcAft>
                <a:spcPts val="0"/>
              </a:spcAft>
              <a:buClr>
                <a:srgbClr val="000000"/>
              </a:buClr>
              <a:defRPr/>
            </a:pPr>
            <a:r>
              <a:rPr lang="en-US" sz="3600" kern="0" dirty="0">
                <a:solidFill>
                  <a:sysClr val="windowText" lastClr="000000"/>
                </a:solidFill>
                <a:latin typeface="Oracle Sans" panose="020B0503020204020204" pitchFamily="34" charset="0"/>
                <a:cs typeface="Oracle Sans" panose="020B0503020204020204" pitchFamily="34" charset="0"/>
              </a:rPr>
              <a:t>…</a:t>
            </a:r>
          </a:p>
        </p:txBody>
      </p:sp>
      <p:sp>
        <p:nvSpPr>
          <p:cNvPr id="36" name="Text Box 32"/>
          <p:cNvSpPr txBox="1">
            <a:spLocks noChangeArrowheads="1"/>
          </p:cNvSpPr>
          <p:nvPr/>
        </p:nvSpPr>
        <p:spPr bwMode="auto">
          <a:xfrm>
            <a:off x="6263680" y="7055967"/>
            <a:ext cx="550070" cy="592932"/>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fontAlgn="auto">
              <a:spcAft>
                <a:spcPts val="0"/>
              </a:spcAft>
              <a:buClr>
                <a:srgbClr val="000000"/>
              </a:buClr>
              <a:defRPr/>
            </a:pPr>
            <a:r>
              <a:rPr lang="en-US" sz="3600" kern="0" dirty="0">
                <a:solidFill>
                  <a:sysClr val="windowText" lastClr="000000"/>
                </a:solidFill>
                <a:latin typeface="Oracle Sans" panose="020B0503020204020204" pitchFamily="34" charset="0"/>
                <a:cs typeface="Oracle Sans" panose="020B0503020204020204" pitchFamily="34" charset="0"/>
              </a:rPr>
              <a:t>…</a:t>
            </a:r>
          </a:p>
        </p:txBody>
      </p:sp>
      <p:sp>
        <p:nvSpPr>
          <p:cNvPr id="37" name="Text Box 36"/>
          <p:cNvSpPr txBox="1">
            <a:spLocks noChangeArrowheads="1"/>
          </p:cNvSpPr>
          <p:nvPr/>
        </p:nvSpPr>
        <p:spPr bwMode="auto">
          <a:xfrm>
            <a:off x="6263680" y="7848924"/>
            <a:ext cx="550070" cy="592931"/>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fontAlgn="auto">
              <a:spcAft>
                <a:spcPts val="0"/>
              </a:spcAft>
              <a:buClr>
                <a:srgbClr val="000000"/>
              </a:buClr>
              <a:defRPr/>
            </a:pPr>
            <a:r>
              <a:rPr lang="en-US" sz="3600" kern="0" dirty="0">
                <a:solidFill>
                  <a:sysClr val="windowText" lastClr="000000"/>
                </a:solidFill>
                <a:latin typeface="Oracle Sans" panose="020B0503020204020204" pitchFamily="34" charset="0"/>
                <a:cs typeface="Oracle Sans" panose="020B0503020204020204" pitchFamily="34" charset="0"/>
              </a:rPr>
              <a:t>…</a:t>
            </a:r>
          </a:p>
        </p:txBody>
      </p:sp>
      <p:sp>
        <p:nvSpPr>
          <p:cNvPr id="38" name="Line 40"/>
          <p:cNvSpPr>
            <a:spLocks noChangeShapeType="1"/>
          </p:cNvSpPr>
          <p:nvPr/>
        </p:nvSpPr>
        <p:spPr bwMode="blackWhite">
          <a:xfrm>
            <a:off x="5613161" y="7084542"/>
            <a:ext cx="683420" cy="0"/>
          </a:xfrm>
          <a:prstGeom prst="line">
            <a:avLst/>
          </a:prstGeom>
          <a:noFill/>
          <a:ln w="28575">
            <a:solidFill>
              <a:srgbClr val="FF0000"/>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40" name="Line 44"/>
          <p:cNvSpPr>
            <a:spLocks noChangeShapeType="1"/>
          </p:cNvSpPr>
          <p:nvPr/>
        </p:nvSpPr>
        <p:spPr bwMode="blackWhite">
          <a:xfrm>
            <a:off x="5372655" y="8658549"/>
            <a:ext cx="926306" cy="0"/>
          </a:xfrm>
          <a:prstGeom prst="line">
            <a:avLst/>
          </a:prstGeom>
          <a:noFill/>
          <a:ln w="28575">
            <a:solidFill>
              <a:srgbClr val="FF0000"/>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42" name="Line 46"/>
          <p:cNvSpPr>
            <a:spLocks noChangeShapeType="1"/>
          </p:cNvSpPr>
          <p:nvPr/>
        </p:nvSpPr>
        <p:spPr bwMode="blackWhite">
          <a:xfrm rot="10729129">
            <a:off x="12024247" y="9077649"/>
            <a:ext cx="926306" cy="2381"/>
          </a:xfrm>
          <a:prstGeom prst="line">
            <a:avLst/>
          </a:prstGeom>
          <a:noFill/>
          <a:ln w="28575">
            <a:solidFill>
              <a:srgbClr val="FF0000"/>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pic>
        <p:nvPicPr>
          <p:cNvPr id="22542" name="Picture 51"/>
          <p:cNvPicPr>
            <a:picLocks noChangeAspect="1" noChangeArrowheads="1"/>
          </p:cNvPicPr>
          <p:nvPr/>
        </p:nvPicPr>
        <p:blipFill>
          <a:blip r:embed="rId4" cstate="print"/>
          <a:srcRect/>
          <a:stretch>
            <a:fillRect/>
          </a:stretch>
        </p:blipFill>
        <p:spPr bwMode="auto">
          <a:xfrm>
            <a:off x="6186488" y="5108104"/>
            <a:ext cx="5915025" cy="1428750"/>
          </a:xfrm>
          <a:prstGeom prst="rect">
            <a:avLst/>
          </a:prstGeom>
          <a:noFill/>
          <a:ln w="28575">
            <a:noFill/>
            <a:miter lim="800000"/>
            <a:headEnd type="none" w="sm" len="sm"/>
            <a:tailEnd type="none" w="sm" len="sm"/>
          </a:ln>
        </p:spPr>
      </p:pic>
      <p:pic>
        <p:nvPicPr>
          <p:cNvPr id="22543" name="Picture 53"/>
          <p:cNvPicPr>
            <a:picLocks noChangeAspect="1" noChangeArrowheads="1"/>
          </p:cNvPicPr>
          <p:nvPr/>
        </p:nvPicPr>
        <p:blipFill>
          <a:blip r:embed="rId5" cstate="print"/>
          <a:srcRect/>
          <a:stretch>
            <a:fillRect/>
          </a:stretch>
        </p:blipFill>
        <p:spPr bwMode="auto">
          <a:xfrm>
            <a:off x="6286500" y="6813080"/>
            <a:ext cx="5715000" cy="500063"/>
          </a:xfrm>
          <a:prstGeom prst="rect">
            <a:avLst/>
          </a:prstGeom>
          <a:noFill/>
          <a:ln w="28575">
            <a:noFill/>
            <a:miter lim="800000"/>
            <a:headEnd type="none" w="sm" len="sm"/>
            <a:tailEnd type="none" w="sm" len="sm"/>
          </a:ln>
        </p:spPr>
      </p:pic>
      <p:pic>
        <p:nvPicPr>
          <p:cNvPr id="22544" name="Picture 54"/>
          <p:cNvPicPr>
            <a:picLocks noChangeAspect="1" noChangeArrowheads="1"/>
          </p:cNvPicPr>
          <p:nvPr/>
        </p:nvPicPr>
        <p:blipFill>
          <a:blip r:embed="rId6" cstate="print"/>
          <a:srcRect/>
          <a:stretch>
            <a:fillRect/>
          </a:stretch>
        </p:blipFill>
        <p:spPr bwMode="auto">
          <a:xfrm>
            <a:off x="6286500" y="7617942"/>
            <a:ext cx="5715000" cy="500063"/>
          </a:xfrm>
          <a:prstGeom prst="rect">
            <a:avLst/>
          </a:prstGeom>
          <a:noFill/>
          <a:ln w="28575">
            <a:noFill/>
            <a:miter lim="800000"/>
            <a:headEnd type="none" w="sm" len="sm"/>
            <a:tailEnd type="none" w="sm" len="sm"/>
          </a:ln>
        </p:spPr>
      </p:pic>
      <p:pic>
        <p:nvPicPr>
          <p:cNvPr id="22545" name="Picture 56"/>
          <p:cNvPicPr>
            <a:picLocks noChangeAspect="1" noChangeArrowheads="1"/>
          </p:cNvPicPr>
          <p:nvPr/>
        </p:nvPicPr>
        <p:blipFill>
          <a:blip r:embed="rId7" cstate="print"/>
          <a:srcRect/>
          <a:stretch>
            <a:fillRect/>
          </a:stretch>
        </p:blipFill>
        <p:spPr bwMode="auto">
          <a:xfrm>
            <a:off x="6293644" y="8463287"/>
            <a:ext cx="5700713" cy="900113"/>
          </a:xfrm>
          <a:prstGeom prst="rect">
            <a:avLst/>
          </a:prstGeom>
          <a:noFill/>
          <a:ln w="28575">
            <a:noFill/>
            <a:miter lim="800000"/>
            <a:headEnd type="none" w="sm" len="sm"/>
            <a:tailEnd type="none" w="sm" len="sm"/>
          </a:ln>
        </p:spPr>
      </p:pic>
      <p:sp>
        <p:nvSpPr>
          <p:cNvPr id="19" name="Oval 12"/>
          <p:cNvSpPr>
            <a:spLocks noChangeArrowheads="1"/>
          </p:cNvSpPr>
          <p:nvPr/>
        </p:nvSpPr>
        <p:spPr bwMode="blackWhite">
          <a:xfrm>
            <a:off x="5039544" y="6771012"/>
            <a:ext cx="626268" cy="62626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pPr>
            <a:r>
              <a:rPr lang="en-US" b="1" dirty="0">
                <a:solidFill>
                  <a:schemeClr val="bg1"/>
                </a:solidFill>
                <a:latin typeface="Oracle Sans" panose="020B0503020204020204" pitchFamily="34" charset="0"/>
                <a:cs typeface="Oracle Sans" panose="020B0503020204020204" pitchFamily="34" charset="0"/>
              </a:rPr>
              <a:t>1</a:t>
            </a:r>
          </a:p>
        </p:txBody>
      </p:sp>
      <p:sp>
        <p:nvSpPr>
          <p:cNvPr id="20" name="Oval 12"/>
          <p:cNvSpPr>
            <a:spLocks noChangeArrowheads="1"/>
          </p:cNvSpPr>
          <p:nvPr/>
        </p:nvSpPr>
        <p:spPr bwMode="blackWhite">
          <a:xfrm>
            <a:off x="5039544" y="8345415"/>
            <a:ext cx="626268" cy="62626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pPr>
            <a:r>
              <a:rPr lang="en-US" b="1" dirty="0">
                <a:solidFill>
                  <a:schemeClr val="bg1"/>
                </a:solidFill>
                <a:latin typeface="Oracle Sans" panose="020B0503020204020204" pitchFamily="34" charset="0"/>
                <a:cs typeface="Oracle Sans" panose="020B0503020204020204" pitchFamily="34" charset="0"/>
              </a:rPr>
              <a:t>2</a:t>
            </a:r>
          </a:p>
        </p:txBody>
      </p:sp>
      <p:sp>
        <p:nvSpPr>
          <p:cNvPr id="21" name="Oval 12"/>
          <p:cNvSpPr>
            <a:spLocks noChangeArrowheads="1"/>
          </p:cNvSpPr>
          <p:nvPr/>
        </p:nvSpPr>
        <p:spPr bwMode="blackWhite">
          <a:xfrm>
            <a:off x="12631200" y="8765704"/>
            <a:ext cx="626268" cy="62626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pPr>
            <a:r>
              <a:rPr lang="en-US" b="1" dirty="0">
                <a:solidFill>
                  <a:schemeClr val="bg1"/>
                </a:solidFill>
                <a:latin typeface="Oracle Sans" panose="020B0503020204020204" pitchFamily="34" charset="0"/>
                <a:cs typeface="Oracle Sans" panose="020B0503020204020204" pitchFamily="34" charset="0"/>
              </a:rPr>
              <a:t>3</a:t>
            </a:r>
          </a:p>
        </p:txBody>
      </p:sp>
    </p:spTree>
    <p:custDataLst>
      <p:tags r:id="rId1"/>
    </p:custDataLst>
    <p:extLst>
      <p:ext uri="{BB962C8B-B14F-4D97-AF65-F5344CB8AC3E}">
        <p14:creationId xmlns:p14="http://schemas.microsoft.com/office/powerpoint/2010/main" val="286706864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Summary</a:t>
            </a:r>
          </a:p>
        </p:txBody>
      </p:sp>
      <p:sp>
        <p:nvSpPr>
          <p:cNvPr id="23555" name="Rectangle 5"/>
          <p:cNvSpPr>
            <a:spLocks noGrp="1" noChangeArrowheads="1"/>
          </p:cNvSpPr>
          <p:nvPr>
            <p:ph idx="1"/>
          </p:nvPr>
        </p:nvSpPr>
        <p:spPr>
          <a:xfrm>
            <a:off x="933451" y="2272710"/>
            <a:ext cx="16421100" cy="433400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In this appendix, you should have learned how to use the:</a:t>
            </a:r>
          </a:p>
          <a:p>
            <a:pPr marL="911225" lvl="1" indent="-515938"/>
            <a:r>
              <a:rPr lang="en-US" dirty="0">
                <a:latin typeface="Courier New" panose="02070309020205020404" pitchFamily="49" charset="0"/>
                <a:cs typeface="Courier New" panose="02070309020205020404" pitchFamily="49" charset="0"/>
              </a:rPr>
              <a:t>ROLLUP</a:t>
            </a:r>
            <a:r>
              <a:rPr lang="en-US" dirty="0">
                <a:latin typeface="Oracle Sans" panose="020B0503020204020204" pitchFamily="34" charset="0"/>
                <a:cs typeface="Oracle Sans" panose="020B0503020204020204" pitchFamily="34" charset="0"/>
              </a:rPr>
              <a:t> operation to produce subtotal values</a:t>
            </a:r>
          </a:p>
          <a:p>
            <a:pPr marL="911225" lvl="1" indent="-515938"/>
            <a:r>
              <a:rPr lang="en-US" dirty="0">
                <a:latin typeface="Courier New" panose="02070309020205020404" pitchFamily="49" charset="0"/>
                <a:cs typeface="Courier New" panose="02070309020205020404" pitchFamily="49" charset="0"/>
              </a:rPr>
              <a:t>CUBE</a:t>
            </a:r>
            <a:r>
              <a:rPr lang="en-US" dirty="0">
                <a:latin typeface="Oracle Sans" panose="020B0503020204020204" pitchFamily="34" charset="0"/>
                <a:cs typeface="Oracle Sans" panose="020B0503020204020204" pitchFamily="34" charset="0"/>
              </a:rPr>
              <a:t> operation to produce cross-tabulation values</a:t>
            </a:r>
          </a:p>
          <a:p>
            <a:pPr marL="911225" lvl="1" indent="-515938"/>
            <a:r>
              <a:rPr lang="en-US" dirty="0">
                <a:latin typeface="Courier New" panose="02070309020205020404" pitchFamily="49" charset="0"/>
                <a:cs typeface="Courier New" panose="02070309020205020404" pitchFamily="49" charset="0"/>
              </a:rPr>
              <a:t>GROUPING</a:t>
            </a:r>
            <a:r>
              <a:rPr lang="en-US" dirty="0">
                <a:latin typeface="Oracle Sans" panose="020B0503020204020204" pitchFamily="34" charset="0"/>
                <a:cs typeface="Oracle Sans" panose="020B0503020204020204" pitchFamily="34" charset="0"/>
              </a:rPr>
              <a:t> function to </a:t>
            </a:r>
            <a:r>
              <a:rPr lang="en-US" dirty="0" smtClean="0">
                <a:latin typeface="Oracle Sans" panose="020B0503020204020204" pitchFamily="34" charset="0"/>
                <a:cs typeface="Oracle Sans" panose="020B0503020204020204" pitchFamily="34" charset="0"/>
              </a:rPr>
              <a:t>identify the row </a:t>
            </a:r>
            <a:r>
              <a:rPr lang="en-US" dirty="0">
                <a:latin typeface="Oracle Sans" panose="020B0503020204020204" pitchFamily="34" charset="0"/>
                <a:cs typeface="Oracle Sans" panose="020B0503020204020204" pitchFamily="34" charset="0"/>
              </a:rPr>
              <a:t>values created by </a:t>
            </a:r>
            <a:r>
              <a:rPr lang="en-US" dirty="0">
                <a:latin typeface="Courier New" panose="02070309020205020404" pitchFamily="49" charset="0"/>
                <a:cs typeface="Courier New" panose="02070309020205020404" pitchFamily="49" charset="0"/>
              </a:rPr>
              <a:t>ROLLUP</a:t>
            </a:r>
            <a:r>
              <a:rPr lang="en-US" dirty="0">
                <a:latin typeface="Oracle Sans" panose="020B0503020204020204" pitchFamily="34" charset="0"/>
                <a:cs typeface="Oracle Sans" panose="020B0503020204020204" pitchFamily="34" charset="0"/>
              </a:rPr>
              <a:t> or </a:t>
            </a:r>
            <a:r>
              <a:rPr lang="en-US" dirty="0">
                <a:latin typeface="Courier New" panose="02070309020205020404" pitchFamily="49" charset="0"/>
                <a:cs typeface="Courier New" panose="02070309020205020404" pitchFamily="49" charset="0"/>
              </a:rPr>
              <a:t>CUBE</a:t>
            </a:r>
          </a:p>
          <a:p>
            <a:pPr marL="911225" lvl="1" indent="-515938"/>
            <a:r>
              <a:rPr lang="en-US" dirty="0">
                <a:latin typeface="Courier New" panose="02070309020205020404" pitchFamily="49" charset="0"/>
                <a:cs typeface="Courier New" panose="02070309020205020404" pitchFamily="49" charset="0"/>
              </a:rPr>
              <a:t>GROUPING SETS </a:t>
            </a:r>
            <a:r>
              <a:rPr lang="en-US" dirty="0">
                <a:latin typeface="Oracle Sans" panose="020B0503020204020204" pitchFamily="34" charset="0"/>
                <a:cs typeface="Oracle Sans" panose="020B0503020204020204" pitchFamily="34" charset="0"/>
              </a:rPr>
              <a:t>syntax to define multiple groupings in the same query</a:t>
            </a:r>
          </a:p>
          <a:p>
            <a:pPr marL="911225" lvl="1" indent="-515938"/>
            <a:r>
              <a:rPr lang="en-US" dirty="0">
                <a:latin typeface="Courier New" panose="02070309020205020404" pitchFamily="49" charset="0"/>
                <a:cs typeface="Courier New" panose="02070309020205020404" pitchFamily="49" charset="0"/>
              </a:rPr>
              <a:t>GROUP BY </a:t>
            </a:r>
            <a:r>
              <a:rPr lang="en-US" dirty="0">
                <a:latin typeface="Oracle Sans" panose="020B0503020204020204" pitchFamily="34" charset="0"/>
                <a:cs typeface="Oracle Sans" panose="020B0503020204020204" pitchFamily="34" charset="0"/>
              </a:rPr>
              <a:t>clause to combine expressions in various ways:</a:t>
            </a:r>
          </a:p>
          <a:p>
            <a:pPr lvl="2"/>
            <a:r>
              <a:rPr lang="en-US" dirty="0">
                <a:latin typeface="Oracle Sans" panose="020B0503020204020204" pitchFamily="34" charset="0"/>
                <a:cs typeface="Oracle Sans" panose="020B0503020204020204" pitchFamily="34" charset="0"/>
              </a:rPr>
              <a:t>Composite columns</a:t>
            </a:r>
          </a:p>
          <a:p>
            <a:pPr lvl="2"/>
            <a:r>
              <a:rPr lang="en-US" dirty="0">
                <a:latin typeface="Oracle Sans" panose="020B0503020204020204" pitchFamily="34" charset="0"/>
                <a:cs typeface="Oracle Sans" panose="020B0503020204020204" pitchFamily="34" charset="0"/>
              </a:rPr>
              <a:t>Concatenated grouping sets</a:t>
            </a:r>
          </a:p>
        </p:txBody>
      </p:sp>
    </p:spTree>
    <p:custDataLst>
      <p:tags r:id="rId1"/>
    </p:custDataLst>
    <p:extLst>
      <p:ext uri="{BB962C8B-B14F-4D97-AF65-F5344CB8AC3E}">
        <p14:creationId xmlns:p14="http://schemas.microsoft.com/office/powerpoint/2010/main" val="551979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0496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Review of Group Functions</a:t>
            </a:r>
          </a:p>
        </p:txBody>
      </p:sp>
      <p:sp>
        <p:nvSpPr>
          <p:cNvPr id="6147" name="Rectangle 11"/>
          <p:cNvSpPr>
            <a:spLocks noGrp="1" noChangeArrowheads="1"/>
          </p:cNvSpPr>
          <p:nvPr>
            <p:ph idx="1"/>
          </p:nvPr>
        </p:nvSpPr>
        <p:spPr>
          <a:xfrm>
            <a:off x="933451" y="2272710"/>
            <a:ext cx="16421100" cy="384309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1225" lvl="1" indent="-515938"/>
            <a:r>
              <a:rPr lang="en-US" dirty="0">
                <a:latin typeface="Oracle Sans" panose="020B0503020204020204" pitchFamily="34" charset="0"/>
                <a:cs typeface="Oracle Sans" panose="020B0503020204020204" pitchFamily="34" charset="0"/>
              </a:rPr>
              <a:t>Group functions operate on sets of rows to give one result per group.</a:t>
            </a:r>
          </a:p>
          <a:p>
            <a:pPr lvl="1"/>
            <a:endParaRPr lang="en-US" dirty="0">
              <a:latin typeface="Oracle Sans" panose="020B0503020204020204" pitchFamily="34" charset="0"/>
              <a:cs typeface="Oracle Sans" panose="020B0503020204020204" pitchFamily="34" charset="0"/>
            </a:endParaRPr>
          </a:p>
          <a:p>
            <a:pPr lvl="1"/>
            <a:endParaRPr lang="en-US" dirty="0">
              <a:latin typeface="Oracle Sans" panose="020B0503020204020204" pitchFamily="34" charset="0"/>
              <a:cs typeface="Oracle Sans" panose="020B0503020204020204" pitchFamily="34" charset="0"/>
            </a:endParaRPr>
          </a:p>
          <a:p>
            <a:pPr lvl="1"/>
            <a:endParaRPr lang="en-US" dirty="0">
              <a:latin typeface="Oracle Sans" panose="020B0503020204020204" pitchFamily="34" charset="0"/>
              <a:cs typeface="Oracle Sans" panose="020B0503020204020204" pitchFamily="34" charset="0"/>
            </a:endParaRPr>
          </a:p>
          <a:p>
            <a:pPr lvl="1"/>
            <a:endParaRPr lang="en-US" dirty="0">
              <a:latin typeface="Oracle Sans" panose="020B0503020204020204" pitchFamily="34" charset="0"/>
              <a:cs typeface="Oracle Sans" panose="020B0503020204020204" pitchFamily="34" charset="0"/>
            </a:endParaRPr>
          </a:p>
          <a:p>
            <a:pPr lvl="1"/>
            <a:endParaRPr lang="en-US" dirty="0">
              <a:latin typeface="Oracle Sans" panose="020B0503020204020204" pitchFamily="34" charset="0"/>
              <a:cs typeface="Oracle Sans" panose="020B0503020204020204" pitchFamily="34" charset="0"/>
            </a:endParaRPr>
          </a:p>
          <a:p>
            <a:pPr marL="911225" lvl="1" indent="-515938"/>
            <a:r>
              <a:rPr lang="en-US" dirty="0">
                <a:latin typeface="Oracle Sans" panose="020B0503020204020204" pitchFamily="34" charset="0"/>
                <a:cs typeface="Oracle Sans" panose="020B0503020204020204" pitchFamily="34" charset="0"/>
              </a:rPr>
              <a:t>Example:</a:t>
            </a:r>
          </a:p>
        </p:txBody>
      </p:sp>
      <p:grpSp>
        <p:nvGrpSpPr>
          <p:cNvPr id="5" name="Group 4">
            <a:extLst>
              <a:ext uri="{FF2B5EF4-FFF2-40B4-BE49-F238E27FC236}">
                <a16:creationId xmlns:a16="http://schemas.microsoft.com/office/drawing/2014/main" xmlns="" id="{D1D9FB99-175D-44EF-889B-4BF1931349E7}"/>
              </a:ext>
            </a:extLst>
          </p:cNvPr>
          <p:cNvGrpSpPr/>
          <p:nvPr/>
        </p:nvGrpSpPr>
        <p:grpSpPr>
          <a:xfrm>
            <a:off x="1485902" y="6295628"/>
            <a:ext cx="11887200" cy="1745721"/>
            <a:chOff x="1485902" y="6612468"/>
            <a:chExt cx="11887200" cy="1745721"/>
          </a:xfrm>
        </p:grpSpPr>
        <p:sp>
          <p:nvSpPr>
            <p:cNvPr id="10" name="Content Placeholder 2"/>
            <p:cNvSpPr txBox="1">
              <a:spLocks/>
            </p:cNvSpPr>
            <p:nvPr/>
          </p:nvSpPr>
          <p:spPr bwMode="gray">
            <a:xfrm>
              <a:off x="1485902" y="6612468"/>
              <a:ext cx="11887200" cy="174572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6150" name="Rectangle 6"/>
            <p:cNvSpPr>
              <a:spLocks noChangeArrowheads="1"/>
            </p:cNvSpPr>
            <p:nvPr/>
          </p:nvSpPr>
          <p:spPr bwMode="blackGray">
            <a:xfrm>
              <a:off x="1485902" y="6629401"/>
              <a:ext cx="11887200" cy="1728788"/>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tabLst>
                  <a:tab pos="1023938" algn="l"/>
                  <a:tab pos="2750345" algn="l"/>
                </a:tabLst>
              </a:pPr>
              <a:r>
                <a:rPr lang="en-US" sz="2400" b="1" dirty="0">
                  <a:latin typeface="Courier New" pitchFamily="49" charset="0"/>
                  <a:cs typeface="Oracle Sans" panose="020B0503020204020204" pitchFamily="34" charset="0"/>
                </a:rPr>
                <a:t>SELECT AVG(salary), STDDEV(salary),</a:t>
              </a:r>
            </a:p>
            <a:p>
              <a:pPr eaLnBrk="0" hangingPunct="0">
                <a:tabLst>
                  <a:tab pos="1023938" algn="l"/>
                  <a:tab pos="2750345" algn="l"/>
                </a:tabLst>
              </a:pPr>
              <a:r>
                <a:rPr lang="en-US" sz="2400" b="1" dirty="0">
                  <a:latin typeface="Courier New" pitchFamily="49" charset="0"/>
                  <a:cs typeface="Oracle Sans" panose="020B0503020204020204" pitchFamily="34" charset="0"/>
                </a:rPr>
                <a:t>       COUNT(commission_pct),MAX(hire_date)</a:t>
              </a:r>
            </a:p>
            <a:p>
              <a:pPr eaLnBrk="0" hangingPunct="0">
                <a:tabLst>
                  <a:tab pos="1023938" algn="l"/>
                  <a:tab pos="2750345" algn="l"/>
                </a:tabLst>
              </a:pPr>
              <a:r>
                <a:rPr lang="en-US" sz="2400" b="1" dirty="0">
                  <a:latin typeface="Courier New" pitchFamily="49" charset="0"/>
                  <a:cs typeface="Oracle Sans" panose="020B0503020204020204" pitchFamily="34" charset="0"/>
                </a:rPr>
                <a:t>FROM   employees</a:t>
              </a:r>
            </a:p>
            <a:p>
              <a:pPr eaLnBrk="0" hangingPunct="0">
                <a:tabLst>
                  <a:tab pos="1023938" algn="l"/>
                  <a:tab pos="2750345" algn="l"/>
                </a:tabLst>
              </a:pPr>
              <a:r>
                <a:rPr lang="en-US" sz="2400" b="1" dirty="0">
                  <a:latin typeface="Courier New" pitchFamily="49" charset="0"/>
                  <a:cs typeface="Oracle Sans" panose="020B0503020204020204" pitchFamily="34" charset="0"/>
                </a:rPr>
                <a:t>WHERE  job_id LIKE 'SA%';</a:t>
              </a:r>
            </a:p>
          </p:txBody>
        </p:sp>
      </p:grpSp>
      <p:grpSp>
        <p:nvGrpSpPr>
          <p:cNvPr id="4" name="Group 3">
            <a:extLst>
              <a:ext uri="{FF2B5EF4-FFF2-40B4-BE49-F238E27FC236}">
                <a16:creationId xmlns:a16="http://schemas.microsoft.com/office/drawing/2014/main" xmlns="" id="{2F770990-2489-44A4-AB8B-F2F4B3025BC8}"/>
              </a:ext>
            </a:extLst>
          </p:cNvPr>
          <p:cNvGrpSpPr/>
          <p:nvPr/>
        </p:nvGrpSpPr>
        <p:grpSpPr>
          <a:xfrm>
            <a:off x="1485902" y="3073525"/>
            <a:ext cx="11887200" cy="2285999"/>
            <a:chOff x="1485902" y="2857501"/>
            <a:chExt cx="11887200" cy="2285999"/>
          </a:xfrm>
        </p:grpSpPr>
        <p:sp>
          <p:nvSpPr>
            <p:cNvPr id="9" name="Content Placeholder 2"/>
            <p:cNvSpPr txBox="1">
              <a:spLocks/>
            </p:cNvSpPr>
            <p:nvPr/>
          </p:nvSpPr>
          <p:spPr bwMode="gray">
            <a:xfrm>
              <a:off x="1485902" y="2857501"/>
              <a:ext cx="11887200" cy="2285999"/>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6149" name="Rectangle 5"/>
            <p:cNvSpPr>
              <a:spLocks noChangeArrowheads="1"/>
            </p:cNvSpPr>
            <p:nvPr/>
          </p:nvSpPr>
          <p:spPr bwMode="auto">
            <a:xfrm>
              <a:off x="1728789" y="2869407"/>
              <a:ext cx="10791825" cy="2235993"/>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tabLst>
                  <a:tab pos="1023938" algn="l"/>
                  <a:tab pos="2750345" algn="l"/>
                </a:tabLst>
              </a:pPr>
              <a:r>
                <a:rPr lang="en-US" sz="2400" b="1" dirty="0">
                  <a:latin typeface="Courier New" pitchFamily="49" charset="0"/>
                  <a:cs typeface="Oracle Sans" panose="020B0503020204020204" pitchFamily="34" charset="0"/>
                </a:rPr>
                <a:t>SELECT	[</a:t>
              </a:r>
              <a:r>
                <a:rPr lang="en-US" sz="2400" b="1" i="1" dirty="0">
                  <a:latin typeface="Courier New" pitchFamily="49" charset="0"/>
                  <a:cs typeface="Oracle Sans" panose="020B0503020204020204" pitchFamily="34" charset="0"/>
                </a:rPr>
                <a:t>column</a:t>
              </a:r>
              <a:r>
                <a:rPr lang="en-US" sz="2400" b="1" dirty="0">
                  <a:latin typeface="Courier New" pitchFamily="49" charset="0"/>
                  <a:cs typeface="Oracle Sans" panose="020B0503020204020204" pitchFamily="34" charset="0"/>
                </a:rPr>
                <a:t>,] </a:t>
              </a:r>
              <a:r>
                <a:rPr lang="en-US" sz="2400" b="1" i="1" dirty="0">
                  <a:latin typeface="Courier New" pitchFamily="49" charset="0"/>
                  <a:cs typeface="Oracle Sans" panose="020B0503020204020204" pitchFamily="34" charset="0"/>
                </a:rPr>
                <a:t>group_function(column). . .</a:t>
              </a:r>
              <a:endParaRPr lang="en-US" sz="2400" b="1" dirty="0">
                <a:latin typeface="Courier New" pitchFamily="49" charset="0"/>
                <a:cs typeface="Oracle Sans" panose="020B0503020204020204" pitchFamily="34" charset="0"/>
              </a:endParaRPr>
            </a:p>
            <a:p>
              <a:pPr eaLnBrk="0" hangingPunct="0">
                <a:tabLst>
                  <a:tab pos="1023938" algn="l"/>
                  <a:tab pos="2750345" algn="l"/>
                </a:tabLst>
              </a:pPr>
              <a:r>
                <a:rPr lang="en-US" sz="2400" b="1" dirty="0">
                  <a:latin typeface="Courier New" pitchFamily="49" charset="0"/>
                  <a:cs typeface="Oracle Sans" panose="020B0503020204020204" pitchFamily="34" charset="0"/>
                </a:rPr>
                <a:t>FROM		</a:t>
              </a:r>
              <a:r>
                <a:rPr lang="en-US" sz="2400" b="1" i="1" dirty="0">
                  <a:latin typeface="Courier New" pitchFamily="49" charset="0"/>
                  <a:cs typeface="Oracle Sans" panose="020B0503020204020204" pitchFamily="34" charset="0"/>
                </a:rPr>
                <a:t>table</a:t>
              </a:r>
              <a:endParaRPr lang="en-US" sz="2400" b="1" dirty="0">
                <a:latin typeface="Courier New" pitchFamily="49" charset="0"/>
                <a:cs typeface="Oracle Sans" panose="020B0503020204020204" pitchFamily="34" charset="0"/>
              </a:endParaRPr>
            </a:p>
            <a:p>
              <a:pPr eaLnBrk="0" hangingPunct="0">
                <a:tabLst>
                  <a:tab pos="1023938" algn="l"/>
                  <a:tab pos="2750345" algn="l"/>
                </a:tabLst>
              </a:pPr>
              <a:r>
                <a:rPr lang="en-US" sz="2400" b="1" dirty="0">
                  <a:latin typeface="Courier New" pitchFamily="49" charset="0"/>
                  <a:cs typeface="Oracle Sans" panose="020B0503020204020204" pitchFamily="34" charset="0"/>
                </a:rPr>
                <a:t>[WHERE	</a:t>
              </a:r>
              <a:r>
                <a:rPr lang="en-US" sz="2400" b="1" i="1" dirty="0">
                  <a:latin typeface="Courier New" pitchFamily="49" charset="0"/>
                  <a:cs typeface="Oracle Sans" panose="020B0503020204020204" pitchFamily="34" charset="0"/>
                </a:rPr>
                <a:t>condition</a:t>
              </a:r>
              <a:r>
                <a:rPr lang="en-US" sz="2400" b="1" dirty="0">
                  <a:latin typeface="Courier New" pitchFamily="49" charset="0"/>
                  <a:cs typeface="Oracle Sans" panose="020B0503020204020204" pitchFamily="34" charset="0"/>
                </a:rPr>
                <a:t>]</a:t>
              </a:r>
            </a:p>
            <a:p>
              <a:pPr eaLnBrk="0" hangingPunct="0">
                <a:tabLst>
                  <a:tab pos="1023938" algn="l"/>
                  <a:tab pos="2750345" algn="l"/>
                </a:tabLst>
              </a:pPr>
              <a:r>
                <a:rPr lang="en-US" sz="2400" b="1" dirty="0">
                  <a:latin typeface="Courier New" pitchFamily="49" charset="0"/>
                  <a:cs typeface="Oracle Sans" panose="020B0503020204020204" pitchFamily="34" charset="0"/>
                </a:rPr>
                <a:t>[GROUP BY	</a:t>
              </a:r>
              <a:r>
                <a:rPr lang="en-US" sz="2400" b="1" i="1" dirty="0">
                  <a:latin typeface="Courier New" pitchFamily="49" charset="0"/>
                  <a:cs typeface="Oracle Sans" panose="020B0503020204020204" pitchFamily="34" charset="0"/>
                </a:rPr>
                <a:t>group_by_expression</a:t>
              </a:r>
              <a:r>
                <a:rPr lang="en-US" sz="2400" b="1" dirty="0">
                  <a:latin typeface="Courier New" pitchFamily="49" charset="0"/>
                  <a:cs typeface="Oracle Sans" panose="020B0503020204020204" pitchFamily="34" charset="0"/>
                </a:rPr>
                <a:t>]</a:t>
              </a:r>
            </a:p>
            <a:p>
              <a:pPr eaLnBrk="0" hangingPunct="0">
                <a:tabLst>
                  <a:tab pos="1023938" algn="l"/>
                  <a:tab pos="2750345" algn="l"/>
                </a:tabLst>
              </a:pPr>
              <a:r>
                <a:rPr lang="en-US" sz="2400" b="1" dirty="0">
                  <a:latin typeface="Courier New" pitchFamily="49" charset="0"/>
                  <a:cs typeface="Oracle Sans" panose="020B0503020204020204" pitchFamily="34" charset="0"/>
                </a:rPr>
                <a:t>[ORDER BY	</a:t>
              </a:r>
              <a:r>
                <a:rPr lang="en-US" sz="2400" b="1" i="1" dirty="0">
                  <a:latin typeface="Courier New" pitchFamily="49" charset="0"/>
                  <a:cs typeface="Oracle Sans" panose="020B0503020204020204" pitchFamily="34" charset="0"/>
                </a:rPr>
                <a:t>column</a:t>
              </a:r>
              <a:r>
                <a:rPr lang="en-US" sz="2400" b="1" dirty="0">
                  <a:latin typeface="Courier New" pitchFamily="49" charset="0"/>
                  <a:cs typeface="Oracle Sans" panose="020B0503020204020204" pitchFamily="34" charset="0"/>
                </a:rPr>
                <a:t>];</a:t>
              </a:r>
            </a:p>
          </p:txBody>
        </p:sp>
        <p:sp>
          <p:nvSpPr>
            <p:cNvPr id="44" name="Rectangle 8"/>
            <p:cNvSpPr>
              <a:spLocks noChangeArrowheads="1"/>
            </p:cNvSpPr>
            <p:nvPr/>
          </p:nvSpPr>
          <p:spPr bwMode="gray">
            <a:xfrm>
              <a:off x="1811660" y="4135388"/>
              <a:ext cx="6972300" cy="457200"/>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45" name="Rectangle 9"/>
            <p:cNvSpPr>
              <a:spLocks noChangeArrowheads="1"/>
            </p:cNvSpPr>
            <p:nvPr/>
          </p:nvSpPr>
          <p:spPr bwMode="gray">
            <a:xfrm>
              <a:off x="6263680" y="3030116"/>
              <a:ext cx="5715000" cy="457200"/>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199299367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Review of the </a:t>
            </a:r>
            <a:r>
              <a:rPr lang="en-US" dirty="0">
                <a:latin typeface="Courier New" panose="02070309020205020404" pitchFamily="49" charset="0"/>
                <a:cs typeface="Courier New" panose="02070309020205020404" pitchFamily="49" charset="0"/>
              </a:rPr>
              <a:t>GROUP BY </a:t>
            </a:r>
            <a:r>
              <a:rPr lang="en-US" dirty="0">
                <a:latin typeface="+mj-lt"/>
                <a:cs typeface="Oracle Sans" panose="020B0503020204020204" pitchFamily="34" charset="0"/>
              </a:rPr>
              <a:t>Clause</a:t>
            </a:r>
          </a:p>
        </p:txBody>
      </p:sp>
      <p:sp>
        <p:nvSpPr>
          <p:cNvPr id="7171" name="Rectangle 11"/>
          <p:cNvSpPr>
            <a:spLocks noGrp="1" noChangeArrowheads="1"/>
          </p:cNvSpPr>
          <p:nvPr>
            <p:ph idx="1"/>
          </p:nvPr>
        </p:nvSpPr>
        <p:spPr>
          <a:xfrm>
            <a:off x="933451" y="2272710"/>
            <a:ext cx="16421100" cy="434336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1225" lvl="1" indent="-515938"/>
            <a:r>
              <a:rPr lang="en-US" dirty="0">
                <a:latin typeface="Oracle Sans" panose="020B0503020204020204" pitchFamily="34" charset="0"/>
                <a:cs typeface="Oracle Sans" panose="020B0503020204020204" pitchFamily="34" charset="0"/>
              </a:rPr>
              <a:t>Syntax:</a:t>
            </a:r>
          </a:p>
          <a:p>
            <a:pPr lvl="1"/>
            <a:endParaRPr lang="en-US" dirty="0">
              <a:latin typeface="Oracle Sans" panose="020B0503020204020204" pitchFamily="34" charset="0"/>
              <a:cs typeface="Oracle Sans" panose="020B0503020204020204" pitchFamily="34" charset="0"/>
            </a:endParaRPr>
          </a:p>
          <a:p>
            <a:pPr lvl="1"/>
            <a:endParaRPr lang="en-US" dirty="0">
              <a:latin typeface="Oracle Sans" panose="020B0503020204020204" pitchFamily="34" charset="0"/>
              <a:cs typeface="Oracle Sans" panose="020B0503020204020204" pitchFamily="34" charset="0"/>
            </a:endParaRPr>
          </a:p>
          <a:p>
            <a:pPr lvl="1"/>
            <a:endParaRPr lang="en-US" dirty="0">
              <a:latin typeface="Oracle Sans" panose="020B0503020204020204" pitchFamily="34" charset="0"/>
              <a:cs typeface="Oracle Sans" panose="020B0503020204020204" pitchFamily="34" charset="0"/>
            </a:endParaRPr>
          </a:p>
          <a:p>
            <a:pPr lvl="1"/>
            <a:endParaRPr lang="en-US" dirty="0">
              <a:latin typeface="Oracle Sans" panose="020B0503020204020204" pitchFamily="34" charset="0"/>
              <a:cs typeface="Oracle Sans" panose="020B0503020204020204" pitchFamily="34" charset="0"/>
            </a:endParaRPr>
          </a:p>
          <a:p>
            <a:pPr lvl="1"/>
            <a:endParaRPr lang="en-US" dirty="0">
              <a:latin typeface="Oracle Sans" panose="020B0503020204020204" pitchFamily="34" charset="0"/>
              <a:cs typeface="Oracle Sans" panose="020B0503020204020204" pitchFamily="34" charset="0"/>
            </a:endParaRPr>
          </a:p>
          <a:p>
            <a:pPr lvl="1"/>
            <a:endParaRPr lang="en-US" dirty="0">
              <a:latin typeface="Oracle Sans" panose="020B0503020204020204" pitchFamily="34" charset="0"/>
              <a:cs typeface="Oracle Sans" panose="020B0503020204020204" pitchFamily="34" charset="0"/>
            </a:endParaRPr>
          </a:p>
          <a:p>
            <a:pPr marL="911225" lvl="1" indent="-515938"/>
            <a:r>
              <a:rPr lang="en-US" dirty="0">
                <a:latin typeface="Oracle Sans" panose="020B0503020204020204" pitchFamily="34" charset="0"/>
                <a:cs typeface="Oracle Sans" panose="020B0503020204020204" pitchFamily="34" charset="0"/>
              </a:rPr>
              <a:t>Example:</a:t>
            </a:r>
          </a:p>
        </p:txBody>
      </p:sp>
      <p:grpSp>
        <p:nvGrpSpPr>
          <p:cNvPr id="4" name="Group 3">
            <a:extLst>
              <a:ext uri="{FF2B5EF4-FFF2-40B4-BE49-F238E27FC236}">
                <a16:creationId xmlns:a16="http://schemas.microsoft.com/office/drawing/2014/main" xmlns="" id="{9CA46DC0-9C6A-4CF5-8E64-F91656627081}"/>
              </a:ext>
            </a:extLst>
          </p:cNvPr>
          <p:cNvGrpSpPr/>
          <p:nvPr/>
        </p:nvGrpSpPr>
        <p:grpSpPr>
          <a:xfrm>
            <a:off x="1828802" y="3125811"/>
            <a:ext cx="11275638" cy="2521745"/>
            <a:chOff x="1828802" y="2839244"/>
            <a:chExt cx="11275638" cy="2521745"/>
          </a:xfrm>
        </p:grpSpPr>
        <p:sp>
          <p:nvSpPr>
            <p:cNvPr id="10" name="Content Placeholder 2"/>
            <p:cNvSpPr txBox="1">
              <a:spLocks/>
            </p:cNvSpPr>
            <p:nvPr/>
          </p:nvSpPr>
          <p:spPr bwMode="gray">
            <a:xfrm>
              <a:off x="1828802" y="2839244"/>
              <a:ext cx="11059614" cy="2521745"/>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7175" name="Rectangle 7"/>
            <p:cNvSpPr>
              <a:spLocks noChangeArrowheads="1"/>
            </p:cNvSpPr>
            <p:nvPr/>
          </p:nvSpPr>
          <p:spPr bwMode="auto">
            <a:xfrm>
              <a:off x="2312615" y="2983260"/>
              <a:ext cx="10791825" cy="2235995"/>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tabLst>
                  <a:tab pos="1023938" algn="l"/>
                  <a:tab pos="2750345" algn="l"/>
                </a:tabLst>
              </a:pPr>
              <a:r>
                <a:rPr lang="en-US" sz="2400" b="1" dirty="0">
                  <a:latin typeface="Courier New" pitchFamily="49" charset="0"/>
                  <a:cs typeface="Oracle Sans" panose="020B0503020204020204" pitchFamily="34" charset="0"/>
                </a:rPr>
                <a:t>SELECT	[</a:t>
              </a:r>
              <a:r>
                <a:rPr lang="en-US" sz="2400" b="1" i="1" dirty="0">
                  <a:latin typeface="Courier New" pitchFamily="49" charset="0"/>
                  <a:cs typeface="Oracle Sans" panose="020B0503020204020204" pitchFamily="34" charset="0"/>
                </a:rPr>
                <a:t>column</a:t>
              </a:r>
              <a:r>
                <a:rPr lang="en-US" sz="2400" b="1" dirty="0">
                  <a:latin typeface="Courier New" pitchFamily="49" charset="0"/>
                  <a:cs typeface="Oracle Sans" panose="020B0503020204020204" pitchFamily="34" charset="0"/>
                </a:rPr>
                <a:t>,]</a:t>
              </a:r>
            </a:p>
            <a:p>
              <a:pPr eaLnBrk="0" hangingPunct="0">
                <a:tabLst>
                  <a:tab pos="1023938" algn="l"/>
                  <a:tab pos="2750345" algn="l"/>
                </a:tabLst>
              </a:pPr>
              <a:r>
                <a:rPr lang="en-US" sz="2400" b="1" dirty="0">
                  <a:latin typeface="Courier New" pitchFamily="49" charset="0"/>
                  <a:cs typeface="Oracle Sans" panose="020B0503020204020204" pitchFamily="34" charset="0"/>
                </a:rPr>
                <a:t>FROM		</a:t>
              </a:r>
              <a:r>
                <a:rPr lang="en-US" sz="2400" b="1" i="1" dirty="0">
                  <a:latin typeface="Courier New" pitchFamily="49" charset="0"/>
                  <a:cs typeface="Oracle Sans" panose="020B0503020204020204" pitchFamily="34" charset="0"/>
                </a:rPr>
                <a:t>table</a:t>
              </a:r>
              <a:endParaRPr lang="en-US" sz="2400" b="1" dirty="0">
                <a:latin typeface="Courier New" pitchFamily="49" charset="0"/>
                <a:cs typeface="Oracle Sans" panose="020B0503020204020204" pitchFamily="34" charset="0"/>
              </a:endParaRPr>
            </a:p>
            <a:p>
              <a:pPr eaLnBrk="0" hangingPunct="0">
                <a:tabLst>
                  <a:tab pos="1023938" algn="l"/>
                  <a:tab pos="2750345" algn="l"/>
                </a:tabLst>
              </a:pPr>
              <a:r>
                <a:rPr lang="en-US" sz="2400" b="1" dirty="0">
                  <a:latin typeface="Courier New" pitchFamily="49" charset="0"/>
                  <a:cs typeface="Oracle Sans" panose="020B0503020204020204" pitchFamily="34" charset="0"/>
                </a:rPr>
                <a:t>[WHERE	</a:t>
              </a:r>
              <a:r>
                <a:rPr lang="en-US" sz="2400" b="1" i="1" dirty="0">
                  <a:latin typeface="Courier New" pitchFamily="49" charset="0"/>
                  <a:cs typeface="Oracle Sans" panose="020B0503020204020204" pitchFamily="34" charset="0"/>
                </a:rPr>
                <a:t>condition</a:t>
              </a:r>
              <a:r>
                <a:rPr lang="en-US" sz="2400" b="1" dirty="0">
                  <a:latin typeface="Courier New" pitchFamily="49" charset="0"/>
                  <a:cs typeface="Oracle Sans" panose="020B0503020204020204" pitchFamily="34" charset="0"/>
                </a:rPr>
                <a:t>]</a:t>
              </a:r>
            </a:p>
            <a:p>
              <a:pPr eaLnBrk="0" hangingPunct="0">
                <a:tabLst>
                  <a:tab pos="1023938" algn="l"/>
                  <a:tab pos="2750345" algn="l"/>
                </a:tabLst>
              </a:pPr>
              <a:r>
                <a:rPr lang="en-US" sz="2400" b="1" dirty="0">
                  <a:latin typeface="Courier New" pitchFamily="49" charset="0"/>
                  <a:cs typeface="Oracle Sans" panose="020B0503020204020204" pitchFamily="34" charset="0"/>
                </a:rPr>
                <a:t>[GROUP BY	</a:t>
              </a:r>
              <a:r>
                <a:rPr lang="en-US" sz="2400" b="1" i="1" dirty="0">
                  <a:latin typeface="Courier New" pitchFamily="49" charset="0"/>
                  <a:cs typeface="Oracle Sans" panose="020B0503020204020204" pitchFamily="34" charset="0"/>
                </a:rPr>
                <a:t>group_by_expression</a:t>
              </a:r>
              <a:r>
                <a:rPr lang="en-US" sz="2400" b="1" dirty="0">
                  <a:latin typeface="Courier New" pitchFamily="49" charset="0"/>
                  <a:cs typeface="Oracle Sans" panose="020B0503020204020204" pitchFamily="34" charset="0"/>
                </a:rPr>
                <a:t>]</a:t>
              </a:r>
            </a:p>
            <a:p>
              <a:pPr eaLnBrk="0" hangingPunct="0">
                <a:tabLst>
                  <a:tab pos="1023938" algn="l"/>
                  <a:tab pos="2750345" algn="l"/>
                </a:tabLst>
              </a:pPr>
              <a:r>
                <a:rPr lang="en-US" sz="2400" b="1" dirty="0">
                  <a:latin typeface="Courier New" pitchFamily="49" charset="0"/>
                  <a:cs typeface="Oracle Sans" panose="020B0503020204020204" pitchFamily="34" charset="0"/>
                </a:rPr>
                <a:t>[ORDER BY	</a:t>
              </a:r>
              <a:r>
                <a:rPr lang="en-US" sz="2400" b="1" i="1" dirty="0">
                  <a:latin typeface="Courier New" pitchFamily="49" charset="0"/>
                  <a:cs typeface="Oracle Sans" panose="020B0503020204020204" pitchFamily="34" charset="0"/>
                </a:rPr>
                <a:t>column</a:t>
              </a:r>
              <a:r>
                <a:rPr lang="en-US" sz="2400" b="1" dirty="0">
                  <a:latin typeface="Courier New" pitchFamily="49" charset="0"/>
                  <a:cs typeface="Oracle Sans" panose="020B0503020204020204" pitchFamily="34" charset="0"/>
                </a:rPr>
                <a:t>];</a:t>
              </a:r>
            </a:p>
          </p:txBody>
        </p:sp>
        <p:sp>
          <p:nvSpPr>
            <p:cNvPr id="7176" name="Rectangle 8"/>
            <p:cNvSpPr>
              <a:spLocks noChangeArrowheads="1"/>
            </p:cNvSpPr>
            <p:nvPr/>
          </p:nvSpPr>
          <p:spPr bwMode="auto">
            <a:xfrm>
              <a:off x="6927601" y="3132855"/>
              <a:ext cx="5805488" cy="508795"/>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r>
                <a:rPr lang="en-US" sz="2400" i="1" dirty="0">
                  <a:latin typeface="Courier New" pitchFamily="49" charset="0"/>
                  <a:cs typeface="Oracle Sans" panose="020B0503020204020204" pitchFamily="34" charset="0"/>
                </a:rPr>
                <a:t>group_function(column). . .</a:t>
              </a:r>
            </a:p>
          </p:txBody>
        </p:sp>
      </p:grpSp>
      <p:grpSp>
        <p:nvGrpSpPr>
          <p:cNvPr id="5" name="Group 4">
            <a:extLst>
              <a:ext uri="{FF2B5EF4-FFF2-40B4-BE49-F238E27FC236}">
                <a16:creationId xmlns:a16="http://schemas.microsoft.com/office/drawing/2014/main" xmlns="" id="{72D02B62-7342-460B-A7DC-694B7385311E}"/>
              </a:ext>
            </a:extLst>
          </p:cNvPr>
          <p:cNvGrpSpPr/>
          <p:nvPr/>
        </p:nvGrpSpPr>
        <p:grpSpPr>
          <a:xfrm>
            <a:off x="1828802" y="6945957"/>
            <a:ext cx="11059614" cy="2085975"/>
            <a:chOff x="1828802" y="6615114"/>
            <a:chExt cx="11059614" cy="2085975"/>
          </a:xfrm>
        </p:grpSpPr>
        <p:sp>
          <p:nvSpPr>
            <p:cNvPr id="11" name="Content Placeholder 2"/>
            <p:cNvSpPr txBox="1">
              <a:spLocks/>
            </p:cNvSpPr>
            <p:nvPr/>
          </p:nvSpPr>
          <p:spPr bwMode="gray">
            <a:xfrm>
              <a:off x="1828802" y="6615114"/>
              <a:ext cx="11059614" cy="2085975"/>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7173" name="Rectangle 5"/>
            <p:cNvSpPr>
              <a:spLocks noChangeArrowheads="1"/>
            </p:cNvSpPr>
            <p:nvPr/>
          </p:nvSpPr>
          <p:spPr bwMode="auto">
            <a:xfrm>
              <a:off x="2531270" y="6812757"/>
              <a:ext cx="9355932" cy="1521618"/>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tabLst>
                  <a:tab pos="1023938" algn="l"/>
                  <a:tab pos="2750345" algn="l"/>
                </a:tabLst>
              </a:pPr>
              <a:r>
                <a:rPr lang="en-US" sz="2400" b="1" dirty="0">
                  <a:latin typeface="Courier New" pitchFamily="49" charset="0"/>
                  <a:cs typeface="Oracle Sans" panose="020B0503020204020204" pitchFamily="34" charset="0"/>
                </a:rPr>
                <a:t>SELECT   department_id, job_id, SUM(salary), </a:t>
              </a:r>
            </a:p>
            <a:p>
              <a:pPr eaLnBrk="0" hangingPunct="0">
                <a:tabLst>
                  <a:tab pos="1023938" algn="l"/>
                  <a:tab pos="2750345" algn="l"/>
                </a:tabLst>
              </a:pPr>
              <a:r>
                <a:rPr lang="en-US" sz="2400" b="1" dirty="0">
                  <a:latin typeface="Courier New" pitchFamily="49" charset="0"/>
                  <a:cs typeface="Oracle Sans" panose="020B0503020204020204" pitchFamily="34" charset="0"/>
                </a:rPr>
                <a:t>         COUNT(employee_id)</a:t>
              </a:r>
            </a:p>
            <a:p>
              <a:pPr eaLnBrk="0" hangingPunct="0">
                <a:tabLst>
                  <a:tab pos="1023938" algn="l"/>
                  <a:tab pos="2750345" algn="l"/>
                </a:tabLst>
              </a:pPr>
              <a:r>
                <a:rPr lang="en-US" sz="2400" b="1" dirty="0">
                  <a:latin typeface="Courier New" pitchFamily="49" charset="0"/>
                  <a:cs typeface="Oracle Sans" panose="020B0503020204020204" pitchFamily="34" charset="0"/>
                </a:rPr>
                <a:t>FROM     employees</a:t>
              </a:r>
            </a:p>
            <a:p>
              <a:pPr eaLnBrk="0" hangingPunct="0">
                <a:tabLst>
                  <a:tab pos="1023938" algn="l"/>
                  <a:tab pos="2750345" algn="l"/>
                </a:tabLst>
              </a:pPr>
              <a:r>
                <a:rPr lang="en-US" sz="2400" b="1" dirty="0">
                  <a:latin typeface="Courier New" pitchFamily="49" charset="0"/>
                  <a:cs typeface="Oracle Sans" panose="020B0503020204020204" pitchFamily="34" charset="0"/>
                </a:rPr>
                <a:t>GROUP BY department_id, job_id ;</a:t>
              </a:r>
              <a:endParaRPr lang="en-US" b="1" dirty="0">
                <a:latin typeface="Courier New" pitchFamily="49" charset="0"/>
                <a:cs typeface="Oracle Sans" panose="020B0503020204020204" pitchFamily="34" charset="0"/>
              </a:endParaRPr>
            </a:p>
          </p:txBody>
        </p:sp>
        <p:sp>
          <p:nvSpPr>
            <p:cNvPr id="21" name="Rectangle 9"/>
            <p:cNvSpPr>
              <a:spLocks noChangeArrowheads="1"/>
            </p:cNvSpPr>
            <p:nvPr/>
          </p:nvSpPr>
          <p:spPr bwMode="gray">
            <a:xfrm>
              <a:off x="2495552" y="7926660"/>
              <a:ext cx="6438900" cy="457200"/>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414789808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Review of the </a:t>
            </a:r>
            <a:r>
              <a:rPr lang="en-US" dirty="0">
                <a:latin typeface="Courier New" panose="02070309020205020404" pitchFamily="49" charset="0"/>
                <a:cs typeface="Courier New" panose="02070309020205020404" pitchFamily="49" charset="0"/>
              </a:rPr>
              <a:t>HAVING</a:t>
            </a:r>
            <a:r>
              <a:rPr lang="en-US" dirty="0">
                <a:latin typeface="+mj-lt"/>
                <a:cs typeface="Oracle Sans" panose="020B0503020204020204" pitchFamily="34" charset="0"/>
              </a:rPr>
              <a:t> Clause</a:t>
            </a:r>
          </a:p>
        </p:txBody>
      </p:sp>
      <p:sp>
        <p:nvSpPr>
          <p:cNvPr id="8195" name="Rectangle 3"/>
          <p:cNvSpPr>
            <a:spLocks noGrp="1" noChangeArrowheads="1"/>
          </p:cNvSpPr>
          <p:nvPr>
            <p:ph idx="1"/>
          </p:nvPr>
        </p:nvSpPr>
        <p:spPr>
          <a:xfrm>
            <a:off x="933451" y="2272710"/>
            <a:ext cx="16421100" cy="113466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1225" lvl="1" indent="-515938"/>
            <a:r>
              <a:rPr lang="en-US" dirty="0">
                <a:latin typeface="Oracle Sans" panose="020B0503020204020204" pitchFamily="34" charset="0"/>
                <a:cs typeface="Oracle Sans" panose="020B0503020204020204" pitchFamily="34" charset="0"/>
              </a:rPr>
              <a:t>Use the </a:t>
            </a:r>
            <a:r>
              <a:rPr lang="en-US" dirty="0">
                <a:latin typeface="Courier New" panose="02070309020205020404" pitchFamily="49" charset="0"/>
                <a:cs typeface="Courier New" panose="02070309020205020404" pitchFamily="49" charset="0"/>
              </a:rPr>
              <a:t>HAVING</a:t>
            </a:r>
            <a:r>
              <a:rPr lang="en-US" dirty="0">
                <a:latin typeface="Oracle Sans" panose="020B0503020204020204" pitchFamily="34" charset="0"/>
                <a:cs typeface="Oracle Sans" panose="020B0503020204020204" pitchFamily="34" charset="0"/>
              </a:rPr>
              <a:t> clause to specify which groups are to be displayed.</a:t>
            </a:r>
          </a:p>
          <a:p>
            <a:pPr marL="911225" lvl="1" indent="-515938"/>
            <a:r>
              <a:rPr lang="en-US" dirty="0">
                <a:latin typeface="Oracle Sans" panose="020B0503020204020204" pitchFamily="34" charset="0"/>
                <a:cs typeface="Oracle Sans" panose="020B0503020204020204" pitchFamily="34" charset="0"/>
              </a:rPr>
              <a:t>You further restrict the groups on the basis of a limiting condition.</a:t>
            </a:r>
          </a:p>
        </p:txBody>
      </p:sp>
      <p:grpSp>
        <p:nvGrpSpPr>
          <p:cNvPr id="6" name="Group 5">
            <a:extLst>
              <a:ext uri="{FF2B5EF4-FFF2-40B4-BE49-F238E27FC236}">
                <a16:creationId xmlns:a16="http://schemas.microsoft.com/office/drawing/2014/main" xmlns="" id="{E9F75A56-FA3F-476A-80F9-E7640044B3A9}"/>
              </a:ext>
            </a:extLst>
          </p:cNvPr>
          <p:cNvGrpSpPr/>
          <p:nvPr/>
        </p:nvGrpSpPr>
        <p:grpSpPr>
          <a:xfrm>
            <a:off x="3200400" y="4114800"/>
            <a:ext cx="11887200" cy="2857500"/>
            <a:chOff x="1712120" y="4114800"/>
            <a:chExt cx="11887200" cy="2857500"/>
          </a:xfrm>
        </p:grpSpPr>
        <p:sp>
          <p:nvSpPr>
            <p:cNvPr id="7" name="Content Placeholder 2"/>
            <p:cNvSpPr txBox="1">
              <a:spLocks/>
            </p:cNvSpPr>
            <p:nvPr/>
          </p:nvSpPr>
          <p:spPr bwMode="gray">
            <a:xfrm>
              <a:off x="1712120" y="4114800"/>
              <a:ext cx="11887200" cy="285750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8197" name="Rectangle 5"/>
            <p:cNvSpPr>
              <a:spLocks noChangeArrowheads="1"/>
            </p:cNvSpPr>
            <p:nvPr/>
          </p:nvSpPr>
          <p:spPr bwMode="auto">
            <a:xfrm>
              <a:off x="2307432" y="4343401"/>
              <a:ext cx="10391775" cy="2235995"/>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tabLst>
                  <a:tab pos="1023938" algn="l"/>
                  <a:tab pos="2750345" algn="l"/>
                </a:tabLst>
              </a:pPr>
              <a:r>
                <a:rPr lang="en-US" sz="2400" b="1" dirty="0">
                  <a:latin typeface="Courier New" pitchFamily="49" charset="0"/>
                  <a:cs typeface="Oracle Sans" panose="020B0503020204020204" pitchFamily="34" charset="0"/>
                </a:rPr>
                <a:t>SELECT	[</a:t>
              </a:r>
              <a:r>
                <a:rPr lang="en-US" sz="2400" b="1" i="1" dirty="0">
                  <a:latin typeface="Courier New" pitchFamily="49" charset="0"/>
                  <a:cs typeface="Oracle Sans" panose="020B0503020204020204" pitchFamily="34" charset="0"/>
                </a:rPr>
                <a:t>column</a:t>
              </a:r>
              <a:r>
                <a:rPr lang="en-US" sz="2400" b="1" dirty="0">
                  <a:latin typeface="Courier New" pitchFamily="49" charset="0"/>
                  <a:cs typeface="Oracle Sans" panose="020B0503020204020204" pitchFamily="34" charset="0"/>
                </a:rPr>
                <a:t>,] </a:t>
              </a:r>
              <a:r>
                <a:rPr lang="en-US" sz="2400" b="1" i="1" dirty="0">
                  <a:latin typeface="Courier New" pitchFamily="49" charset="0"/>
                  <a:cs typeface="Oracle Sans" panose="020B0503020204020204" pitchFamily="34" charset="0"/>
                </a:rPr>
                <a:t>group_function(column)... </a:t>
              </a:r>
              <a:endParaRPr lang="en-US" sz="2400" b="1" dirty="0">
                <a:latin typeface="Courier New" pitchFamily="49" charset="0"/>
                <a:cs typeface="Oracle Sans" panose="020B0503020204020204" pitchFamily="34" charset="0"/>
              </a:endParaRPr>
            </a:p>
            <a:p>
              <a:pPr eaLnBrk="0" hangingPunct="0">
                <a:tabLst>
                  <a:tab pos="1023938" algn="l"/>
                  <a:tab pos="2750345" algn="l"/>
                </a:tabLst>
              </a:pPr>
              <a:r>
                <a:rPr lang="en-US" sz="2400" b="1" dirty="0">
                  <a:latin typeface="Courier New" pitchFamily="49" charset="0"/>
                  <a:cs typeface="Oracle Sans" panose="020B0503020204020204" pitchFamily="34" charset="0"/>
                </a:rPr>
                <a:t>FROM		</a:t>
              </a:r>
              <a:r>
                <a:rPr lang="en-US" sz="2400" b="1" i="1" dirty="0">
                  <a:latin typeface="Courier New" pitchFamily="49" charset="0"/>
                  <a:cs typeface="Oracle Sans" panose="020B0503020204020204" pitchFamily="34" charset="0"/>
                </a:rPr>
                <a:t>table</a:t>
              </a:r>
              <a:endParaRPr lang="en-US" sz="2400" b="1" dirty="0">
                <a:latin typeface="Courier New" pitchFamily="49" charset="0"/>
                <a:cs typeface="Oracle Sans" panose="020B0503020204020204" pitchFamily="34" charset="0"/>
              </a:endParaRPr>
            </a:p>
            <a:p>
              <a:pPr eaLnBrk="0" hangingPunct="0">
                <a:tabLst>
                  <a:tab pos="1023938" algn="l"/>
                  <a:tab pos="2750345" algn="l"/>
                </a:tabLst>
              </a:pPr>
              <a:r>
                <a:rPr lang="en-US" sz="2400" b="1" dirty="0">
                  <a:latin typeface="Courier New" pitchFamily="49" charset="0"/>
                  <a:cs typeface="Oracle Sans" panose="020B0503020204020204" pitchFamily="34" charset="0"/>
                </a:rPr>
                <a:t>[WHERE	</a:t>
              </a:r>
              <a:r>
                <a:rPr lang="en-US" sz="2400" b="1" i="1" dirty="0">
                  <a:latin typeface="Courier New" pitchFamily="49" charset="0"/>
                  <a:cs typeface="Oracle Sans" panose="020B0503020204020204" pitchFamily="34" charset="0"/>
                </a:rPr>
                <a:t>condition</a:t>
              </a:r>
              <a:r>
                <a:rPr lang="en-US" sz="2400" b="1" dirty="0">
                  <a:latin typeface="Courier New" pitchFamily="49" charset="0"/>
                  <a:cs typeface="Oracle Sans" panose="020B0503020204020204" pitchFamily="34" charset="0"/>
                </a:rPr>
                <a:t>]</a:t>
              </a:r>
            </a:p>
            <a:p>
              <a:pPr eaLnBrk="0" hangingPunct="0">
                <a:tabLst>
                  <a:tab pos="1023938" algn="l"/>
                  <a:tab pos="2750345" algn="l"/>
                </a:tabLst>
              </a:pPr>
              <a:r>
                <a:rPr lang="en-US" sz="2400" b="1" dirty="0">
                  <a:latin typeface="Courier New" pitchFamily="49" charset="0"/>
                  <a:cs typeface="Oracle Sans" panose="020B0503020204020204" pitchFamily="34" charset="0"/>
                </a:rPr>
                <a:t>[GROUP BY	</a:t>
              </a:r>
              <a:r>
                <a:rPr lang="en-US" sz="2400" b="1" i="1" dirty="0">
                  <a:latin typeface="Courier New" pitchFamily="49" charset="0"/>
                  <a:cs typeface="Oracle Sans" panose="020B0503020204020204" pitchFamily="34" charset="0"/>
                </a:rPr>
                <a:t>group_by_expression</a:t>
              </a:r>
              <a:r>
                <a:rPr lang="en-US" sz="2400" b="1" dirty="0">
                  <a:latin typeface="Courier New" pitchFamily="49" charset="0"/>
                  <a:cs typeface="Oracle Sans" panose="020B0503020204020204" pitchFamily="34" charset="0"/>
                </a:rPr>
                <a:t>]</a:t>
              </a:r>
            </a:p>
            <a:p>
              <a:pPr eaLnBrk="0" hangingPunct="0">
                <a:tabLst>
                  <a:tab pos="1023938" algn="l"/>
                  <a:tab pos="2750345" algn="l"/>
                </a:tabLst>
              </a:pPr>
              <a:r>
                <a:rPr lang="en-US" sz="2400" b="1" dirty="0">
                  <a:latin typeface="Courier New" pitchFamily="49" charset="0"/>
                  <a:cs typeface="Oracle Sans" panose="020B0503020204020204" pitchFamily="34" charset="0"/>
                </a:rPr>
                <a:t>[HAVING 	</a:t>
              </a:r>
              <a:r>
                <a:rPr lang="en-US" sz="2400" b="1" i="1" dirty="0">
                  <a:latin typeface="Courier New" pitchFamily="49" charset="0"/>
                  <a:cs typeface="Oracle Sans" panose="020B0503020204020204" pitchFamily="34" charset="0"/>
                </a:rPr>
                <a:t>having_expression</a:t>
              </a:r>
              <a:r>
                <a:rPr lang="en-US" sz="2400" b="1" dirty="0">
                  <a:latin typeface="Courier New" pitchFamily="49" charset="0"/>
                  <a:cs typeface="Oracle Sans" panose="020B0503020204020204" pitchFamily="34" charset="0"/>
                </a:rPr>
                <a:t>] 	</a:t>
              </a:r>
            </a:p>
            <a:p>
              <a:pPr eaLnBrk="0" hangingPunct="0">
                <a:tabLst>
                  <a:tab pos="1023938" algn="l"/>
                  <a:tab pos="2750345" algn="l"/>
                </a:tabLst>
              </a:pPr>
              <a:r>
                <a:rPr lang="en-US" sz="2400" b="1" dirty="0">
                  <a:latin typeface="Courier New" pitchFamily="49" charset="0"/>
                  <a:cs typeface="Oracle Sans" panose="020B0503020204020204" pitchFamily="34" charset="0"/>
                </a:rPr>
                <a:t>[ORDER BY	</a:t>
              </a:r>
              <a:r>
                <a:rPr lang="en-US" sz="2400" b="1" i="1" dirty="0">
                  <a:latin typeface="Courier New" pitchFamily="49" charset="0"/>
                  <a:cs typeface="Oracle Sans" panose="020B0503020204020204" pitchFamily="34" charset="0"/>
                </a:rPr>
                <a:t>column</a:t>
              </a:r>
              <a:r>
                <a:rPr lang="en-US" sz="2400" b="1" dirty="0">
                  <a:latin typeface="Courier New" pitchFamily="49" charset="0"/>
                  <a:cs typeface="Oracle Sans" panose="020B0503020204020204" pitchFamily="34" charset="0"/>
                </a:rPr>
                <a:t>];</a:t>
              </a:r>
            </a:p>
          </p:txBody>
        </p:sp>
        <p:sp>
          <p:nvSpPr>
            <p:cNvPr id="12" name="Rectangle 6"/>
            <p:cNvSpPr>
              <a:spLocks noChangeArrowheads="1"/>
            </p:cNvSpPr>
            <p:nvPr/>
          </p:nvSpPr>
          <p:spPr bwMode="gray">
            <a:xfrm>
              <a:off x="2421732" y="5791572"/>
              <a:ext cx="6515100" cy="433388"/>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18134469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Courier New" panose="02070309020205020404" pitchFamily="49" charset="0"/>
                <a:cs typeface="Courier New" panose="02070309020205020404" pitchFamily="49" charset="0"/>
              </a:rPr>
              <a:t>GROUP BY </a:t>
            </a:r>
            <a:r>
              <a:rPr lang="en-US" dirty="0">
                <a:latin typeface="+mj-lt"/>
                <a:cs typeface="Oracle Sans" panose="020B0503020204020204" pitchFamily="34" charset="0"/>
              </a:rPr>
              <a:t>with </a:t>
            </a:r>
            <a:r>
              <a:rPr lang="en-US" dirty="0">
                <a:latin typeface="Courier New" panose="02070309020205020404" pitchFamily="49" charset="0"/>
                <a:cs typeface="Courier New" panose="02070309020205020404" pitchFamily="49" charset="0"/>
              </a:rPr>
              <a:t>ROLLUP</a:t>
            </a:r>
            <a:r>
              <a:rPr lang="en-US" dirty="0">
                <a:latin typeface="+mj-lt"/>
                <a:cs typeface="Oracle Sans" panose="020B0503020204020204" pitchFamily="34" charset="0"/>
              </a:rPr>
              <a:t> and </a:t>
            </a:r>
            <a:r>
              <a:rPr lang="en-US" dirty="0">
                <a:latin typeface="Courier New" panose="02070309020205020404" pitchFamily="49" charset="0"/>
                <a:cs typeface="Courier New" panose="02070309020205020404" pitchFamily="49" charset="0"/>
              </a:rPr>
              <a:t>CUBE</a:t>
            </a:r>
            <a:r>
              <a:rPr lang="en-US" dirty="0">
                <a:latin typeface="+mj-lt"/>
                <a:cs typeface="Oracle Sans" panose="020B0503020204020204" pitchFamily="34" charset="0"/>
              </a:rPr>
              <a:t> Operators</a:t>
            </a:r>
          </a:p>
        </p:txBody>
      </p:sp>
      <p:sp>
        <p:nvSpPr>
          <p:cNvPr id="9219" name="Rectangle 5"/>
          <p:cNvSpPr>
            <a:spLocks noGrp="1" noChangeArrowheads="1"/>
          </p:cNvSpPr>
          <p:nvPr>
            <p:ph idx="1"/>
          </p:nvPr>
        </p:nvSpPr>
        <p:spPr>
          <a:xfrm>
            <a:off x="933451" y="2272710"/>
            <a:ext cx="15051309" cy="325941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1225" lvl="1" indent="-515938"/>
            <a:r>
              <a:rPr lang="en-US" dirty="0">
                <a:latin typeface="Oracle Sans" panose="020B0503020204020204" pitchFamily="34" charset="0"/>
                <a:cs typeface="Oracle Sans" panose="020B0503020204020204" pitchFamily="34" charset="0"/>
              </a:rPr>
              <a:t>Use </a:t>
            </a:r>
            <a:r>
              <a:rPr lang="en-US" dirty="0">
                <a:latin typeface="Courier New" panose="02070309020205020404" pitchFamily="49" charset="0"/>
                <a:cs typeface="Courier New" panose="02070309020205020404" pitchFamily="49" charset="0"/>
              </a:rPr>
              <a:t>ROLLUP</a:t>
            </a:r>
            <a:r>
              <a:rPr lang="en-US" dirty="0">
                <a:latin typeface="Oracle Sans" panose="020B0503020204020204" pitchFamily="34" charset="0"/>
                <a:cs typeface="Oracle Sans" panose="020B0503020204020204" pitchFamily="34" charset="0"/>
              </a:rPr>
              <a:t> or </a:t>
            </a:r>
            <a:r>
              <a:rPr lang="en-US" dirty="0">
                <a:latin typeface="Courier New" panose="02070309020205020404" pitchFamily="49" charset="0"/>
                <a:cs typeface="Courier New" panose="02070309020205020404" pitchFamily="49" charset="0"/>
              </a:rPr>
              <a:t>CUBE</a:t>
            </a:r>
            <a:r>
              <a:rPr lang="en-US" dirty="0">
                <a:latin typeface="Oracle Sans" panose="020B0503020204020204" pitchFamily="34" charset="0"/>
                <a:cs typeface="Oracle Sans" panose="020B0503020204020204" pitchFamily="34" charset="0"/>
              </a:rPr>
              <a:t> with </a:t>
            </a:r>
            <a:r>
              <a:rPr lang="en-US" dirty="0">
                <a:latin typeface="Courier New" panose="02070309020205020404" pitchFamily="49" charset="0"/>
                <a:cs typeface="Courier New" panose="02070309020205020404" pitchFamily="49" charset="0"/>
              </a:rPr>
              <a:t>GROUP BY </a:t>
            </a:r>
            <a:r>
              <a:rPr lang="en-US" dirty="0">
                <a:latin typeface="Oracle Sans" panose="020B0503020204020204" pitchFamily="34" charset="0"/>
                <a:cs typeface="Oracle Sans" panose="020B0503020204020204" pitchFamily="34" charset="0"/>
              </a:rPr>
              <a:t>to produce superaggregate rows by cross-referencing columns.</a:t>
            </a:r>
          </a:p>
          <a:p>
            <a:pPr marL="911225" lvl="1" indent="-515938"/>
            <a:r>
              <a:rPr lang="en-US" dirty="0">
                <a:latin typeface="Courier New" panose="02070309020205020404" pitchFamily="49" charset="0"/>
                <a:cs typeface="Courier New" panose="02070309020205020404" pitchFamily="49" charset="0"/>
              </a:rPr>
              <a:t>ROLLUP</a:t>
            </a:r>
            <a:r>
              <a:rPr lang="en-US" dirty="0">
                <a:latin typeface="Oracle Sans" panose="020B0503020204020204" pitchFamily="34" charset="0"/>
                <a:cs typeface="Oracle Sans" panose="020B0503020204020204" pitchFamily="34" charset="0"/>
              </a:rPr>
              <a:t> grouping produces a result set containing the regular grouped rows and the subtotal values.</a:t>
            </a:r>
          </a:p>
          <a:p>
            <a:pPr marL="911225" lvl="1" indent="-515938"/>
            <a:r>
              <a:rPr lang="en-US" dirty="0">
                <a:latin typeface="Courier New" panose="02070309020205020404" pitchFamily="49" charset="0"/>
                <a:cs typeface="Courier New" panose="02070309020205020404" pitchFamily="49" charset="0"/>
              </a:rPr>
              <a:t>CUBE</a:t>
            </a:r>
            <a:r>
              <a:rPr lang="en-US" dirty="0">
                <a:latin typeface="Oracle Sans" panose="020B0503020204020204" pitchFamily="34" charset="0"/>
                <a:cs typeface="Oracle Sans" panose="020B0503020204020204" pitchFamily="34" charset="0"/>
              </a:rPr>
              <a:t> grouping produces a result set containing the rows from </a:t>
            </a:r>
            <a:r>
              <a:rPr lang="en-US" dirty="0">
                <a:latin typeface="Courier New" panose="02070309020205020404" pitchFamily="49" charset="0"/>
                <a:cs typeface="Courier New" panose="02070309020205020404" pitchFamily="49" charset="0"/>
              </a:rPr>
              <a:t>ROLLUP</a:t>
            </a:r>
            <a:r>
              <a:rPr lang="en-US" dirty="0">
                <a:latin typeface="Oracle Sans" panose="020B0503020204020204" pitchFamily="34" charset="0"/>
                <a:cs typeface="Oracle Sans" panose="020B0503020204020204" pitchFamily="34" charset="0"/>
              </a:rPr>
              <a:t> and cross-tabulation rows.</a:t>
            </a:r>
          </a:p>
        </p:txBody>
      </p:sp>
      <p:sp>
        <p:nvSpPr>
          <p:cNvPr id="4" name="Rectangle 3"/>
          <p:cNvSpPr/>
          <p:nvPr/>
        </p:nvSpPr>
        <p:spPr bwMode="auto">
          <a:xfrm rot="10800000" flipV="1">
            <a:off x="10790243" y="5829300"/>
            <a:ext cx="7498773" cy="3370698"/>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5" name="Round Diagonal Corner Rectangle 4"/>
          <p:cNvSpPr/>
          <p:nvPr/>
        </p:nvSpPr>
        <p:spPr bwMode="auto">
          <a:xfrm>
            <a:off x="13845670" y="6177098"/>
            <a:ext cx="3435234" cy="2620292"/>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37116" y="6393701"/>
            <a:ext cx="1421606" cy="2187086"/>
          </a:xfrm>
          <a:prstGeom prst="rect">
            <a:avLst/>
          </a:prstGeom>
        </p:spPr>
      </p:pic>
    </p:spTree>
    <p:custDataLst>
      <p:tags r:id="rId1"/>
    </p:custDataLst>
    <p:extLst>
      <p:ext uri="{BB962C8B-B14F-4D97-AF65-F5344CB8AC3E}">
        <p14:creationId xmlns:p14="http://schemas.microsoft.com/office/powerpoint/2010/main" val="63889392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Courier New" panose="02070309020205020404" pitchFamily="49" charset="0"/>
                <a:cs typeface="Courier New" panose="02070309020205020404" pitchFamily="49" charset="0"/>
              </a:rPr>
              <a:t>ROLLUP</a:t>
            </a:r>
            <a:r>
              <a:rPr lang="en-US" dirty="0">
                <a:latin typeface="+mj-lt"/>
                <a:cs typeface="Oracle Sans" panose="020B0503020204020204" pitchFamily="34" charset="0"/>
              </a:rPr>
              <a:t> Operator</a:t>
            </a:r>
          </a:p>
        </p:txBody>
      </p:sp>
      <p:sp>
        <p:nvSpPr>
          <p:cNvPr id="10243" name="Rectangle 3"/>
          <p:cNvSpPr>
            <a:spLocks noGrp="1" noChangeArrowheads="1"/>
          </p:cNvSpPr>
          <p:nvPr>
            <p:ph idx="1"/>
          </p:nvPr>
        </p:nvSpPr>
        <p:spPr>
          <a:xfrm>
            <a:off x="933451" y="2272710"/>
            <a:ext cx="16421100" cy="113466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1225" lvl="1" indent="-515938"/>
            <a:r>
              <a:rPr lang="en-US" dirty="0">
                <a:latin typeface="Courier New" panose="02070309020205020404" pitchFamily="49" charset="0"/>
                <a:cs typeface="Courier New" panose="02070309020205020404" pitchFamily="49" charset="0"/>
              </a:rPr>
              <a:t>ROLLUP</a:t>
            </a:r>
            <a:r>
              <a:rPr lang="en-US" dirty="0">
                <a:latin typeface="Oracle Sans" panose="020B0503020204020204" pitchFamily="34" charset="0"/>
                <a:cs typeface="Oracle Sans" panose="020B0503020204020204" pitchFamily="34" charset="0"/>
              </a:rPr>
              <a:t> is an extension </a:t>
            </a:r>
            <a:r>
              <a:rPr lang="en-US" dirty="0" smtClean="0">
                <a:latin typeface="Oracle Sans" panose="020B0503020204020204" pitchFamily="34" charset="0"/>
                <a:cs typeface="Oracle Sans" panose="020B0503020204020204" pitchFamily="34" charset="0"/>
              </a:rPr>
              <a:t>of </a:t>
            </a:r>
            <a:r>
              <a:rPr lang="en-US" dirty="0">
                <a:latin typeface="Oracle Sans" panose="020B0503020204020204" pitchFamily="34" charset="0"/>
                <a:cs typeface="Oracle Sans" panose="020B0503020204020204" pitchFamily="34" charset="0"/>
              </a:rPr>
              <a:t>the </a:t>
            </a:r>
            <a:r>
              <a:rPr lang="en-US" dirty="0">
                <a:latin typeface="Courier New" panose="02070309020205020404" pitchFamily="49" charset="0"/>
                <a:cs typeface="Courier New" panose="02070309020205020404" pitchFamily="49" charset="0"/>
              </a:rPr>
              <a:t>GROUP BY </a:t>
            </a:r>
            <a:r>
              <a:rPr lang="en-US" dirty="0">
                <a:latin typeface="Oracle Sans" panose="020B0503020204020204" pitchFamily="34" charset="0"/>
                <a:cs typeface="Oracle Sans" panose="020B0503020204020204" pitchFamily="34" charset="0"/>
              </a:rPr>
              <a:t>clause.</a:t>
            </a:r>
          </a:p>
          <a:p>
            <a:pPr marL="911225" lvl="1" indent="-515938"/>
            <a:r>
              <a:rPr lang="en-US" dirty="0">
                <a:latin typeface="Oracle Sans" panose="020B0503020204020204" pitchFamily="34" charset="0"/>
                <a:cs typeface="Oracle Sans" panose="020B0503020204020204" pitchFamily="34" charset="0"/>
              </a:rPr>
              <a:t>Use the </a:t>
            </a:r>
            <a:r>
              <a:rPr lang="en-US" dirty="0">
                <a:latin typeface="Courier New" panose="02070309020205020404" pitchFamily="49" charset="0"/>
                <a:cs typeface="Courier New" panose="02070309020205020404" pitchFamily="49" charset="0"/>
              </a:rPr>
              <a:t>ROLLUP </a:t>
            </a:r>
            <a:r>
              <a:rPr lang="en-US" dirty="0">
                <a:latin typeface="Oracle Sans" panose="020B0503020204020204" pitchFamily="34" charset="0"/>
                <a:cs typeface="Oracle Sans" panose="020B0503020204020204" pitchFamily="34" charset="0"/>
              </a:rPr>
              <a:t>operation to produce cumulative aggregates, such as subtotals.</a:t>
            </a:r>
          </a:p>
        </p:txBody>
      </p:sp>
      <p:grpSp>
        <p:nvGrpSpPr>
          <p:cNvPr id="4" name="Group 3">
            <a:extLst>
              <a:ext uri="{FF2B5EF4-FFF2-40B4-BE49-F238E27FC236}">
                <a16:creationId xmlns:a16="http://schemas.microsoft.com/office/drawing/2014/main" xmlns="" id="{0D4B74DB-2215-4A86-B81A-341FD1262960}"/>
              </a:ext>
            </a:extLst>
          </p:cNvPr>
          <p:cNvGrpSpPr/>
          <p:nvPr/>
        </p:nvGrpSpPr>
        <p:grpSpPr>
          <a:xfrm>
            <a:off x="3200400" y="3869267"/>
            <a:ext cx="11887200" cy="2540795"/>
            <a:chOff x="1714502" y="3869267"/>
            <a:chExt cx="11887200" cy="2540795"/>
          </a:xfrm>
        </p:grpSpPr>
        <p:sp>
          <p:nvSpPr>
            <p:cNvPr id="7" name="Content Placeholder 2"/>
            <p:cNvSpPr txBox="1">
              <a:spLocks/>
            </p:cNvSpPr>
            <p:nvPr/>
          </p:nvSpPr>
          <p:spPr bwMode="gray">
            <a:xfrm>
              <a:off x="1714502" y="3869267"/>
              <a:ext cx="11887200" cy="2540795"/>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10245" name="Rectangle 5"/>
            <p:cNvSpPr>
              <a:spLocks noChangeArrowheads="1"/>
            </p:cNvSpPr>
            <p:nvPr/>
          </p:nvSpPr>
          <p:spPr bwMode="auto">
            <a:xfrm>
              <a:off x="2281239" y="4019551"/>
              <a:ext cx="10791825" cy="2235995"/>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tabLst>
                  <a:tab pos="1023938" algn="l"/>
                  <a:tab pos="2750345" algn="l"/>
                </a:tabLst>
              </a:pPr>
              <a:r>
                <a:rPr lang="en-US" sz="2400" b="1" dirty="0">
                  <a:latin typeface="Courier New" pitchFamily="49" charset="0"/>
                  <a:cs typeface="Oracle Sans" panose="020B0503020204020204" pitchFamily="34" charset="0"/>
                </a:rPr>
                <a:t>SELECT	[</a:t>
              </a:r>
              <a:r>
                <a:rPr lang="en-US" sz="2400" b="1" i="1" dirty="0">
                  <a:latin typeface="Courier New" pitchFamily="49" charset="0"/>
                  <a:cs typeface="Oracle Sans" panose="020B0503020204020204" pitchFamily="34" charset="0"/>
                </a:rPr>
                <a:t>column</a:t>
              </a:r>
              <a:r>
                <a:rPr lang="en-US" sz="2400" b="1" dirty="0">
                  <a:latin typeface="Courier New" pitchFamily="49" charset="0"/>
                  <a:cs typeface="Oracle Sans" panose="020B0503020204020204" pitchFamily="34" charset="0"/>
                </a:rPr>
                <a:t>, ]</a:t>
              </a:r>
              <a:r>
                <a:rPr lang="en-US" sz="2400" b="1" i="1" dirty="0">
                  <a:latin typeface="Courier New" pitchFamily="49" charset="0"/>
                  <a:cs typeface="Oracle Sans" panose="020B0503020204020204" pitchFamily="34" charset="0"/>
                </a:rPr>
                <a:t>group_function(column). . .</a:t>
              </a:r>
              <a:endParaRPr lang="en-US" sz="2400" b="1" dirty="0">
                <a:latin typeface="Courier New" pitchFamily="49" charset="0"/>
                <a:cs typeface="Oracle Sans" panose="020B0503020204020204" pitchFamily="34" charset="0"/>
              </a:endParaRPr>
            </a:p>
            <a:p>
              <a:pPr eaLnBrk="0" hangingPunct="0">
                <a:tabLst>
                  <a:tab pos="1023938" algn="l"/>
                  <a:tab pos="2750345" algn="l"/>
                </a:tabLst>
              </a:pPr>
              <a:r>
                <a:rPr lang="en-US" sz="2400" b="1" dirty="0">
                  <a:latin typeface="Courier New" pitchFamily="49" charset="0"/>
                  <a:cs typeface="Oracle Sans" panose="020B0503020204020204" pitchFamily="34" charset="0"/>
                </a:rPr>
                <a:t>FROM		</a:t>
              </a:r>
              <a:r>
                <a:rPr lang="en-US" sz="2400" b="1" i="1" dirty="0">
                  <a:latin typeface="Courier New" pitchFamily="49" charset="0"/>
                  <a:cs typeface="Oracle Sans" panose="020B0503020204020204" pitchFamily="34" charset="0"/>
                </a:rPr>
                <a:t>table</a:t>
              </a:r>
              <a:endParaRPr lang="en-US" sz="2400" b="1" dirty="0">
                <a:latin typeface="Courier New" pitchFamily="49" charset="0"/>
                <a:cs typeface="Oracle Sans" panose="020B0503020204020204" pitchFamily="34" charset="0"/>
              </a:endParaRPr>
            </a:p>
            <a:p>
              <a:pPr eaLnBrk="0" hangingPunct="0">
                <a:tabLst>
                  <a:tab pos="1023938" algn="l"/>
                  <a:tab pos="2750345" algn="l"/>
                </a:tabLst>
              </a:pPr>
              <a:r>
                <a:rPr lang="en-US" sz="2400" b="1" dirty="0">
                  <a:latin typeface="Courier New" pitchFamily="49" charset="0"/>
                  <a:cs typeface="Oracle Sans" panose="020B0503020204020204" pitchFamily="34" charset="0"/>
                </a:rPr>
                <a:t>[WHERE	</a:t>
              </a:r>
              <a:r>
                <a:rPr lang="en-US" sz="2400" b="1" i="1" dirty="0">
                  <a:latin typeface="Courier New" pitchFamily="49" charset="0"/>
                  <a:cs typeface="Oracle Sans" panose="020B0503020204020204" pitchFamily="34" charset="0"/>
                </a:rPr>
                <a:t>condition</a:t>
              </a:r>
              <a:r>
                <a:rPr lang="en-US" sz="2400" b="1" dirty="0">
                  <a:latin typeface="Courier New" pitchFamily="49" charset="0"/>
                  <a:cs typeface="Oracle Sans" panose="020B0503020204020204" pitchFamily="34" charset="0"/>
                </a:rPr>
                <a:t>]</a:t>
              </a:r>
            </a:p>
            <a:p>
              <a:pPr eaLnBrk="0" hangingPunct="0">
                <a:tabLst>
                  <a:tab pos="1023938" algn="l"/>
                  <a:tab pos="2750345" algn="l"/>
                </a:tabLst>
              </a:pPr>
              <a:r>
                <a:rPr lang="en-US" sz="2400" b="1" dirty="0">
                  <a:latin typeface="Courier New" pitchFamily="49" charset="0"/>
                  <a:cs typeface="Oracle Sans" panose="020B0503020204020204" pitchFamily="34" charset="0"/>
                </a:rPr>
                <a:t>[GROUP BY	ROLLUP </a:t>
              </a:r>
              <a:r>
                <a:rPr lang="en-US" sz="2400" b="1" i="1" dirty="0">
                  <a:latin typeface="Courier New" pitchFamily="49" charset="0"/>
                  <a:cs typeface="Oracle Sans" panose="020B0503020204020204" pitchFamily="34" charset="0"/>
                </a:rPr>
                <a:t>group_by_expression</a:t>
              </a:r>
              <a:r>
                <a:rPr lang="en-US" sz="2400" b="1" dirty="0">
                  <a:latin typeface="Courier New" pitchFamily="49" charset="0"/>
                  <a:cs typeface="Oracle Sans" panose="020B0503020204020204" pitchFamily="34" charset="0"/>
                </a:rPr>
                <a:t>]</a:t>
              </a:r>
            </a:p>
            <a:p>
              <a:pPr eaLnBrk="0" hangingPunct="0">
                <a:tabLst>
                  <a:tab pos="1023938" algn="l"/>
                  <a:tab pos="2750345" algn="l"/>
                </a:tabLst>
              </a:pPr>
              <a:r>
                <a:rPr lang="en-US" sz="2400" b="1" dirty="0">
                  <a:latin typeface="Courier New" pitchFamily="49" charset="0"/>
                  <a:cs typeface="Oracle Sans" panose="020B0503020204020204" pitchFamily="34" charset="0"/>
                </a:rPr>
                <a:t>[HAVING 	</a:t>
              </a:r>
              <a:r>
                <a:rPr lang="en-US" sz="2400" b="1" i="1" dirty="0">
                  <a:latin typeface="Courier New" pitchFamily="49" charset="0"/>
                  <a:cs typeface="Oracle Sans" panose="020B0503020204020204" pitchFamily="34" charset="0"/>
                </a:rPr>
                <a:t>having_expression</a:t>
              </a:r>
              <a:r>
                <a:rPr lang="en-US" sz="2400" b="1" dirty="0">
                  <a:latin typeface="Courier New" pitchFamily="49" charset="0"/>
                  <a:cs typeface="Oracle Sans" panose="020B0503020204020204" pitchFamily="34" charset="0"/>
                </a:rPr>
                <a:t>];</a:t>
              </a:r>
            </a:p>
            <a:p>
              <a:pPr eaLnBrk="0" hangingPunct="0">
                <a:tabLst>
                  <a:tab pos="1023938" algn="l"/>
                  <a:tab pos="2750345" algn="l"/>
                </a:tabLst>
              </a:pPr>
              <a:r>
                <a:rPr lang="en-US" sz="2400" b="1" dirty="0">
                  <a:latin typeface="Courier New" pitchFamily="49" charset="0"/>
                  <a:cs typeface="Oracle Sans" panose="020B0503020204020204" pitchFamily="34" charset="0"/>
                </a:rPr>
                <a:t>[ORDER BY	</a:t>
              </a:r>
              <a:r>
                <a:rPr lang="en-US" sz="2400" b="1" i="1" dirty="0">
                  <a:latin typeface="Courier New" pitchFamily="49" charset="0"/>
                  <a:cs typeface="Oracle Sans" panose="020B0503020204020204" pitchFamily="34" charset="0"/>
                </a:rPr>
                <a:t>column</a:t>
              </a:r>
              <a:r>
                <a:rPr lang="en-US" sz="2400" b="1" dirty="0">
                  <a:latin typeface="Courier New" pitchFamily="49" charset="0"/>
                  <a:cs typeface="Oracle Sans" panose="020B0503020204020204" pitchFamily="34" charset="0"/>
                </a:rPr>
                <a:t>];</a:t>
              </a:r>
            </a:p>
          </p:txBody>
        </p:sp>
        <p:sp>
          <p:nvSpPr>
            <p:cNvPr id="12" name="Rectangle 6"/>
            <p:cNvSpPr>
              <a:spLocks noChangeArrowheads="1"/>
            </p:cNvSpPr>
            <p:nvPr/>
          </p:nvSpPr>
          <p:spPr bwMode="gray">
            <a:xfrm>
              <a:off x="5096447" y="5094288"/>
              <a:ext cx="1383257" cy="455860"/>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124182161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7"/>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Courier New" panose="02070309020205020404" pitchFamily="49" charset="0"/>
                <a:cs typeface="Courier New" panose="02070309020205020404" pitchFamily="49" charset="0"/>
              </a:rPr>
              <a:t>ROLLUP</a:t>
            </a:r>
            <a:r>
              <a:rPr lang="en-US" dirty="0">
                <a:latin typeface="Oracle Sans" panose="020B0503020204020204" pitchFamily="34" charset="0"/>
                <a:cs typeface="Oracle Sans" panose="020B0503020204020204" pitchFamily="34" charset="0"/>
              </a:rPr>
              <a:t> </a:t>
            </a:r>
            <a:r>
              <a:rPr lang="en-US" dirty="0">
                <a:latin typeface="+mj-lt"/>
                <a:cs typeface="Oracle Sans" panose="020B0503020204020204" pitchFamily="34" charset="0"/>
              </a:rPr>
              <a:t>Operator: Example</a:t>
            </a:r>
          </a:p>
        </p:txBody>
      </p:sp>
      <p:sp>
        <p:nvSpPr>
          <p:cNvPr id="28" name="Rectangle 7"/>
          <p:cNvSpPr>
            <a:spLocks noChangeArrowheads="1"/>
          </p:cNvSpPr>
          <p:nvPr/>
        </p:nvSpPr>
        <p:spPr bwMode="blackGray">
          <a:xfrm>
            <a:off x="3390092" y="2114550"/>
            <a:ext cx="11304959" cy="2228850"/>
          </a:xfrm>
          <a:prstGeom prst="rect">
            <a:avLst/>
          </a:prstGeom>
          <a:no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nvGrpSpPr>
          <p:cNvPr id="6" name="Group 5">
            <a:extLst>
              <a:ext uri="{FF2B5EF4-FFF2-40B4-BE49-F238E27FC236}">
                <a16:creationId xmlns:a16="http://schemas.microsoft.com/office/drawing/2014/main" xmlns="" id="{3E5639AC-CAEE-4214-B813-C3AF75591682}"/>
              </a:ext>
            </a:extLst>
          </p:cNvPr>
          <p:cNvGrpSpPr/>
          <p:nvPr/>
        </p:nvGrpSpPr>
        <p:grpSpPr>
          <a:xfrm>
            <a:off x="3200402" y="2377141"/>
            <a:ext cx="10120062" cy="2115611"/>
            <a:chOff x="3200402" y="2161117"/>
            <a:chExt cx="10120062" cy="2115611"/>
          </a:xfrm>
        </p:grpSpPr>
        <p:sp>
          <p:nvSpPr>
            <p:cNvPr id="14" name="Content Placeholder 2"/>
            <p:cNvSpPr txBox="1">
              <a:spLocks/>
            </p:cNvSpPr>
            <p:nvPr/>
          </p:nvSpPr>
          <p:spPr bwMode="gray">
            <a:xfrm>
              <a:off x="3202253" y="2161117"/>
              <a:ext cx="10118211" cy="211561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27" name="Rectangle 6"/>
            <p:cNvSpPr>
              <a:spLocks noChangeArrowheads="1"/>
            </p:cNvSpPr>
            <p:nvPr/>
          </p:nvSpPr>
          <p:spPr bwMode="blackGray">
            <a:xfrm>
              <a:off x="3200402" y="2174083"/>
              <a:ext cx="10118211" cy="2102645"/>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tabLst>
                  <a:tab pos="1023938" algn="l"/>
                  <a:tab pos="2750345" algn="l"/>
                </a:tabLst>
                <a:defRPr/>
              </a:pPr>
              <a:r>
                <a:rPr lang="en-US" sz="2400" b="1" kern="0" dirty="0">
                  <a:solidFill>
                    <a:srgbClr val="000000"/>
                  </a:solidFill>
                  <a:latin typeface="Courier New" pitchFamily="49" charset="0"/>
                  <a:cs typeface="Oracle Sans" panose="020B0503020204020204" pitchFamily="34" charset="0"/>
                </a:rPr>
                <a:t>SELECT   department_id, job_id, SUM(salary)</a:t>
              </a:r>
            </a:p>
            <a:p>
              <a:pPr eaLnBrk="0" fontAlgn="auto" hangingPunct="0">
                <a:spcAft>
                  <a:spcPts val="0"/>
                </a:spcAft>
                <a:tabLst>
                  <a:tab pos="1023938" algn="l"/>
                  <a:tab pos="2750345" algn="l"/>
                </a:tabLst>
                <a:defRPr/>
              </a:pPr>
              <a:r>
                <a:rPr lang="en-US" sz="2400" b="1" kern="0" dirty="0">
                  <a:solidFill>
                    <a:srgbClr val="000000"/>
                  </a:solidFill>
                  <a:latin typeface="Courier New" pitchFamily="49" charset="0"/>
                  <a:cs typeface="Oracle Sans" panose="020B0503020204020204" pitchFamily="34" charset="0"/>
                </a:rPr>
                <a:t>FROM     employees  </a:t>
              </a:r>
            </a:p>
            <a:p>
              <a:pPr eaLnBrk="0" fontAlgn="auto" hangingPunct="0">
                <a:spcAft>
                  <a:spcPts val="0"/>
                </a:spcAft>
                <a:tabLst>
                  <a:tab pos="1023938" algn="l"/>
                  <a:tab pos="2750345" algn="l"/>
                </a:tabLst>
                <a:defRPr/>
              </a:pPr>
              <a:r>
                <a:rPr lang="en-US" sz="2400" b="1" kern="0" dirty="0">
                  <a:solidFill>
                    <a:srgbClr val="000000"/>
                  </a:solidFill>
                  <a:latin typeface="Courier New" pitchFamily="49" charset="0"/>
                  <a:cs typeface="Oracle Sans" panose="020B0503020204020204" pitchFamily="34" charset="0"/>
                </a:rPr>
                <a:t>WHERE    department_id &lt; 60</a:t>
              </a:r>
            </a:p>
            <a:p>
              <a:pPr eaLnBrk="0" fontAlgn="auto" hangingPunct="0">
                <a:spcAft>
                  <a:spcPts val="0"/>
                </a:spcAft>
                <a:tabLst>
                  <a:tab pos="1023938" algn="l"/>
                  <a:tab pos="2750345" algn="l"/>
                </a:tabLst>
                <a:defRPr/>
              </a:pPr>
              <a:r>
                <a:rPr lang="en-US" sz="2400" b="1" kern="0" dirty="0">
                  <a:solidFill>
                    <a:srgbClr val="000000"/>
                  </a:solidFill>
                  <a:latin typeface="Courier New" pitchFamily="49" charset="0"/>
                  <a:cs typeface="Oracle Sans" panose="020B0503020204020204" pitchFamily="34" charset="0"/>
                </a:rPr>
                <a:t>GROUP BY ROLLUP(department_id, job_id);</a:t>
              </a:r>
            </a:p>
          </p:txBody>
        </p:sp>
        <p:sp>
          <p:nvSpPr>
            <p:cNvPr id="29" name="Rectangle 8"/>
            <p:cNvSpPr>
              <a:spLocks noChangeArrowheads="1"/>
            </p:cNvSpPr>
            <p:nvPr/>
          </p:nvSpPr>
          <p:spPr bwMode="blackGray">
            <a:xfrm>
              <a:off x="3279439" y="3559324"/>
              <a:ext cx="7664761" cy="538808"/>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4" name="Group 3">
            <a:extLst>
              <a:ext uri="{FF2B5EF4-FFF2-40B4-BE49-F238E27FC236}">
                <a16:creationId xmlns:a16="http://schemas.microsoft.com/office/drawing/2014/main" xmlns="" id="{2909E7D8-967D-496B-8512-971C5C79D269}"/>
              </a:ext>
            </a:extLst>
          </p:cNvPr>
          <p:cNvGrpSpPr/>
          <p:nvPr/>
        </p:nvGrpSpPr>
        <p:grpSpPr>
          <a:xfrm>
            <a:off x="5670229" y="4816599"/>
            <a:ext cx="5180408" cy="4719389"/>
            <a:chOff x="5945983" y="4600575"/>
            <a:chExt cx="5180408" cy="4719389"/>
          </a:xfrm>
        </p:grpSpPr>
        <p:pic>
          <p:nvPicPr>
            <p:cNvPr id="11267" name="Picture 23"/>
            <p:cNvPicPr>
              <a:picLocks noChangeAspect="1" noChangeArrowheads="1"/>
            </p:cNvPicPr>
            <p:nvPr/>
          </p:nvPicPr>
          <p:blipFill>
            <a:blip r:embed="rId4" cstate="print"/>
            <a:srcRect/>
            <a:stretch>
              <a:fillRect/>
            </a:stretch>
          </p:blipFill>
          <p:spPr bwMode="auto">
            <a:xfrm>
              <a:off x="5945983" y="4600575"/>
              <a:ext cx="4300538" cy="4572000"/>
            </a:xfrm>
            <a:prstGeom prst="rect">
              <a:avLst/>
            </a:prstGeom>
            <a:noFill/>
            <a:ln w="28575">
              <a:noFill/>
              <a:miter lim="800000"/>
              <a:headEnd type="none" w="sm" len="sm"/>
              <a:tailEnd type="none" w="sm" len="sm"/>
            </a:ln>
          </p:spPr>
        </p:pic>
        <p:sp>
          <p:nvSpPr>
            <p:cNvPr id="30" name="Rectangle 16"/>
            <p:cNvSpPr>
              <a:spLocks noChangeArrowheads="1"/>
            </p:cNvSpPr>
            <p:nvPr/>
          </p:nvSpPr>
          <p:spPr bwMode="gray">
            <a:xfrm>
              <a:off x="7590633" y="4868863"/>
              <a:ext cx="2633663" cy="309563"/>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31" name="Oval 17"/>
            <p:cNvSpPr>
              <a:spLocks noChangeArrowheads="1"/>
            </p:cNvSpPr>
            <p:nvPr/>
          </p:nvSpPr>
          <p:spPr bwMode="blackWhite">
            <a:xfrm>
              <a:off x="10440591" y="8634164"/>
              <a:ext cx="685800" cy="6858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pPr>
              <a:r>
                <a:rPr lang="en-US" b="1" dirty="0">
                  <a:solidFill>
                    <a:schemeClr val="bg1"/>
                  </a:solidFill>
                  <a:latin typeface="Oracle Sans" panose="020B0503020204020204" pitchFamily="34" charset="0"/>
                  <a:cs typeface="Oracle Sans" panose="020B0503020204020204" pitchFamily="34" charset="0"/>
                </a:rPr>
                <a:t>3</a:t>
              </a:r>
            </a:p>
          </p:txBody>
        </p:sp>
        <p:sp>
          <p:nvSpPr>
            <p:cNvPr id="32" name="Rectangle 18"/>
            <p:cNvSpPr>
              <a:spLocks noChangeArrowheads="1"/>
            </p:cNvSpPr>
            <p:nvPr/>
          </p:nvSpPr>
          <p:spPr bwMode="gray">
            <a:xfrm>
              <a:off x="7636670" y="7481888"/>
              <a:ext cx="2590800" cy="221457"/>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33" name="Rectangle 19"/>
            <p:cNvSpPr>
              <a:spLocks noChangeArrowheads="1"/>
            </p:cNvSpPr>
            <p:nvPr/>
          </p:nvSpPr>
          <p:spPr bwMode="gray">
            <a:xfrm>
              <a:off x="9058277" y="8854282"/>
              <a:ext cx="1171575" cy="292893"/>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34" name="Oval 20"/>
            <p:cNvSpPr>
              <a:spLocks noChangeArrowheads="1"/>
            </p:cNvSpPr>
            <p:nvPr/>
          </p:nvSpPr>
          <p:spPr bwMode="blackWhite">
            <a:xfrm>
              <a:off x="10440591" y="4745832"/>
              <a:ext cx="685800" cy="6858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pPr>
              <a:r>
                <a:rPr lang="en-US" b="1" dirty="0">
                  <a:solidFill>
                    <a:schemeClr val="bg1"/>
                  </a:solidFill>
                  <a:latin typeface="Oracle Sans" panose="020B0503020204020204" pitchFamily="34" charset="0"/>
                  <a:cs typeface="Oracle Sans" panose="020B0503020204020204" pitchFamily="34" charset="0"/>
                </a:rPr>
                <a:t>1</a:t>
              </a:r>
            </a:p>
          </p:txBody>
        </p:sp>
        <p:sp>
          <p:nvSpPr>
            <p:cNvPr id="35" name="Oval 21"/>
            <p:cNvSpPr>
              <a:spLocks noChangeArrowheads="1"/>
            </p:cNvSpPr>
            <p:nvPr/>
          </p:nvSpPr>
          <p:spPr bwMode="blackWhite">
            <a:xfrm>
              <a:off x="10440591" y="7266012"/>
              <a:ext cx="685800" cy="6858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pPr>
              <a:r>
                <a:rPr lang="en-US" b="1" dirty="0">
                  <a:solidFill>
                    <a:schemeClr val="bg1"/>
                  </a:solidFill>
                  <a:latin typeface="Oracle Sans" panose="020B0503020204020204" pitchFamily="34" charset="0"/>
                  <a:cs typeface="Oracle Sans" panose="020B0503020204020204" pitchFamily="34" charset="0"/>
                </a:rPr>
                <a:t>2</a:t>
              </a:r>
            </a:p>
          </p:txBody>
        </p:sp>
      </p:grpSp>
    </p:spTree>
    <p:custDataLst>
      <p:tags r:id="rId1"/>
    </p:custDataLst>
    <p:extLst>
      <p:ext uri="{BB962C8B-B14F-4D97-AF65-F5344CB8AC3E}">
        <p14:creationId xmlns:p14="http://schemas.microsoft.com/office/powerpoint/2010/main" val="99199596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Courier New" panose="02070309020205020404" pitchFamily="49" charset="0"/>
                <a:cs typeface="Courier New" panose="02070309020205020404" pitchFamily="49" charset="0"/>
              </a:rPr>
              <a:t>CUBE</a:t>
            </a:r>
            <a:r>
              <a:rPr lang="en-US" dirty="0">
                <a:latin typeface="+mj-lt"/>
                <a:cs typeface="Oracle Sans" panose="020B0503020204020204" pitchFamily="34" charset="0"/>
              </a:rPr>
              <a:t> Operator</a:t>
            </a:r>
          </a:p>
        </p:txBody>
      </p:sp>
      <p:sp>
        <p:nvSpPr>
          <p:cNvPr id="12291" name="Rectangle 3"/>
          <p:cNvSpPr>
            <a:spLocks noGrp="1" noChangeArrowheads="1"/>
          </p:cNvSpPr>
          <p:nvPr>
            <p:ph idx="1"/>
          </p:nvPr>
        </p:nvSpPr>
        <p:spPr>
          <a:xfrm>
            <a:off x="933451" y="2272710"/>
            <a:ext cx="16421100" cy="166231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1225" lvl="1" indent="-515938"/>
            <a:r>
              <a:rPr lang="en-US" dirty="0">
                <a:latin typeface="Courier New" panose="02070309020205020404" pitchFamily="49" charset="0"/>
                <a:cs typeface="Courier New" panose="02070309020205020404" pitchFamily="49" charset="0"/>
              </a:rPr>
              <a:t>CUBE</a:t>
            </a:r>
            <a:r>
              <a:rPr lang="en-US" dirty="0">
                <a:latin typeface="Oracle Sans" panose="020B0503020204020204" pitchFamily="34" charset="0"/>
                <a:cs typeface="Oracle Sans" panose="020B0503020204020204" pitchFamily="34" charset="0"/>
              </a:rPr>
              <a:t> is an extension </a:t>
            </a:r>
            <a:r>
              <a:rPr lang="en-US" dirty="0" smtClean="0">
                <a:latin typeface="Oracle Sans" panose="020B0503020204020204" pitchFamily="34" charset="0"/>
                <a:cs typeface="Oracle Sans" panose="020B0503020204020204" pitchFamily="34" charset="0"/>
              </a:rPr>
              <a:t>of </a:t>
            </a:r>
            <a:r>
              <a:rPr lang="en-US" dirty="0">
                <a:latin typeface="Oracle Sans" panose="020B0503020204020204" pitchFamily="34" charset="0"/>
                <a:cs typeface="Oracle Sans" panose="020B0503020204020204" pitchFamily="34" charset="0"/>
              </a:rPr>
              <a:t>the </a:t>
            </a:r>
            <a:r>
              <a:rPr lang="en-US" dirty="0">
                <a:latin typeface="Courier New" panose="02070309020205020404" pitchFamily="49" charset="0"/>
                <a:cs typeface="Courier New" panose="02070309020205020404" pitchFamily="49" charset="0"/>
              </a:rPr>
              <a:t>GROUP BY </a:t>
            </a:r>
            <a:r>
              <a:rPr lang="en-US" dirty="0">
                <a:latin typeface="Oracle Sans" panose="020B0503020204020204" pitchFamily="34" charset="0"/>
                <a:cs typeface="Oracle Sans" panose="020B0503020204020204" pitchFamily="34" charset="0"/>
              </a:rPr>
              <a:t>clause.</a:t>
            </a:r>
          </a:p>
          <a:p>
            <a:pPr marL="911225" lvl="1" indent="-515938"/>
            <a:r>
              <a:rPr lang="en-US" dirty="0" smtClean="0">
                <a:latin typeface="Oracle Sans" panose="020B0503020204020204" pitchFamily="34" charset="0"/>
                <a:cs typeface="Oracle Sans" panose="020B0503020204020204" pitchFamily="34" charset="0"/>
              </a:rPr>
              <a:t>Use </a:t>
            </a:r>
            <a:r>
              <a:rPr lang="en-US" dirty="0">
                <a:latin typeface="Oracle Sans" panose="020B0503020204020204" pitchFamily="34" charset="0"/>
                <a:cs typeface="Oracle Sans" panose="020B0503020204020204" pitchFamily="34" charset="0"/>
              </a:rPr>
              <a:t>the </a:t>
            </a:r>
            <a:r>
              <a:rPr lang="en-US" dirty="0">
                <a:latin typeface="Courier New" panose="02070309020205020404" pitchFamily="49" charset="0"/>
                <a:cs typeface="Courier New" panose="02070309020205020404" pitchFamily="49" charset="0"/>
              </a:rPr>
              <a:t>CUBE</a:t>
            </a:r>
            <a:r>
              <a:rPr lang="en-US" dirty="0">
                <a:latin typeface="Oracle Sans" panose="020B0503020204020204" pitchFamily="34" charset="0"/>
                <a:cs typeface="Oracle Sans" panose="020B0503020204020204" pitchFamily="34" charset="0"/>
              </a:rPr>
              <a:t> operator to produce cross-tabulation values with a single </a:t>
            </a:r>
            <a:r>
              <a:rPr lang="en-US" dirty="0">
                <a:latin typeface="Courier New" panose="02070309020205020404" pitchFamily="49" charset="0"/>
                <a:cs typeface="Courier New" panose="02070309020205020404" pitchFamily="49" charset="0"/>
              </a:rPr>
              <a:t>SELECT</a:t>
            </a:r>
            <a:r>
              <a:rPr lang="en-US" dirty="0">
                <a:latin typeface="Oracle Sans" panose="020B0503020204020204" pitchFamily="34" charset="0"/>
                <a:cs typeface="Oracle Sans" panose="020B0503020204020204" pitchFamily="34" charset="0"/>
              </a:rPr>
              <a:t> statement.</a:t>
            </a:r>
          </a:p>
        </p:txBody>
      </p:sp>
      <p:grpSp>
        <p:nvGrpSpPr>
          <p:cNvPr id="4" name="Group 3">
            <a:extLst>
              <a:ext uri="{FF2B5EF4-FFF2-40B4-BE49-F238E27FC236}">
                <a16:creationId xmlns:a16="http://schemas.microsoft.com/office/drawing/2014/main" xmlns="" id="{4F5F424D-E24E-4149-8F31-1EB46DD7EA86}"/>
              </a:ext>
            </a:extLst>
          </p:cNvPr>
          <p:cNvGrpSpPr/>
          <p:nvPr/>
        </p:nvGrpSpPr>
        <p:grpSpPr>
          <a:xfrm>
            <a:off x="3200400" y="4293395"/>
            <a:ext cx="11887200" cy="2897981"/>
            <a:chOff x="3200402" y="4293395"/>
            <a:chExt cx="11887200" cy="2897981"/>
          </a:xfrm>
        </p:grpSpPr>
        <p:sp>
          <p:nvSpPr>
            <p:cNvPr id="8" name="Content Placeholder 2"/>
            <p:cNvSpPr txBox="1">
              <a:spLocks/>
            </p:cNvSpPr>
            <p:nvPr/>
          </p:nvSpPr>
          <p:spPr bwMode="gray">
            <a:xfrm>
              <a:off x="3200402" y="4293395"/>
              <a:ext cx="11887200" cy="289798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12293" name="Rectangle 5"/>
            <p:cNvSpPr>
              <a:spLocks noChangeArrowheads="1"/>
            </p:cNvSpPr>
            <p:nvPr/>
          </p:nvSpPr>
          <p:spPr bwMode="auto">
            <a:xfrm>
              <a:off x="3786189" y="4562476"/>
              <a:ext cx="10506075" cy="2235995"/>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tabLst>
                  <a:tab pos="1023938" algn="l"/>
                  <a:tab pos="2750345" algn="l"/>
                </a:tabLst>
              </a:pPr>
              <a:r>
                <a:rPr lang="en-US" sz="2400" b="1" dirty="0">
                  <a:latin typeface="Courier New" pitchFamily="49" charset="0"/>
                  <a:cs typeface="Oracle Sans" panose="020B0503020204020204" pitchFamily="34" charset="0"/>
                </a:rPr>
                <a:t>SELECT	[</a:t>
              </a:r>
              <a:r>
                <a:rPr lang="en-US" sz="2400" b="1" i="1" dirty="0">
                  <a:latin typeface="Courier New" pitchFamily="49" charset="0"/>
                  <a:cs typeface="Oracle Sans" panose="020B0503020204020204" pitchFamily="34" charset="0"/>
                </a:rPr>
                <a:t>column</a:t>
              </a:r>
              <a:r>
                <a:rPr lang="en-US" sz="2400" b="1" dirty="0">
                  <a:latin typeface="Courier New" pitchFamily="49" charset="0"/>
                  <a:cs typeface="Oracle Sans" panose="020B0503020204020204" pitchFamily="34" charset="0"/>
                </a:rPr>
                <a:t>, ] </a:t>
              </a:r>
              <a:r>
                <a:rPr lang="en-US" sz="2400" b="1" i="1" dirty="0">
                  <a:latin typeface="Courier New" pitchFamily="49" charset="0"/>
                  <a:cs typeface="Oracle Sans" panose="020B0503020204020204" pitchFamily="34" charset="0"/>
                </a:rPr>
                <a:t>group_function(column)...</a:t>
              </a:r>
              <a:endParaRPr lang="en-US" sz="2400" b="1" dirty="0">
                <a:latin typeface="Courier New" pitchFamily="49" charset="0"/>
                <a:cs typeface="Oracle Sans" panose="020B0503020204020204" pitchFamily="34" charset="0"/>
              </a:endParaRPr>
            </a:p>
            <a:p>
              <a:pPr eaLnBrk="0" hangingPunct="0">
                <a:tabLst>
                  <a:tab pos="1023938" algn="l"/>
                  <a:tab pos="2750345" algn="l"/>
                </a:tabLst>
              </a:pPr>
              <a:r>
                <a:rPr lang="en-US" sz="2400" b="1" dirty="0">
                  <a:latin typeface="Courier New" pitchFamily="49" charset="0"/>
                  <a:cs typeface="Oracle Sans" panose="020B0503020204020204" pitchFamily="34" charset="0"/>
                </a:rPr>
                <a:t>FROM		</a:t>
              </a:r>
              <a:r>
                <a:rPr lang="en-US" sz="2400" b="1" i="1" dirty="0">
                  <a:latin typeface="Courier New" pitchFamily="49" charset="0"/>
                  <a:cs typeface="Oracle Sans" panose="020B0503020204020204" pitchFamily="34" charset="0"/>
                </a:rPr>
                <a:t>table</a:t>
              </a:r>
              <a:endParaRPr lang="en-US" sz="2400" b="1" dirty="0">
                <a:latin typeface="Courier New" pitchFamily="49" charset="0"/>
                <a:cs typeface="Oracle Sans" panose="020B0503020204020204" pitchFamily="34" charset="0"/>
              </a:endParaRPr>
            </a:p>
            <a:p>
              <a:pPr eaLnBrk="0" hangingPunct="0">
                <a:tabLst>
                  <a:tab pos="1023938" algn="l"/>
                  <a:tab pos="2750345" algn="l"/>
                </a:tabLst>
              </a:pPr>
              <a:r>
                <a:rPr lang="en-US" sz="2400" b="1" dirty="0">
                  <a:latin typeface="Courier New" pitchFamily="49" charset="0"/>
                  <a:cs typeface="Oracle Sans" panose="020B0503020204020204" pitchFamily="34" charset="0"/>
                </a:rPr>
                <a:t>[WHERE	</a:t>
              </a:r>
              <a:r>
                <a:rPr lang="en-US" sz="2400" b="1" i="1" dirty="0">
                  <a:latin typeface="Courier New" pitchFamily="49" charset="0"/>
                  <a:cs typeface="Oracle Sans" panose="020B0503020204020204" pitchFamily="34" charset="0"/>
                </a:rPr>
                <a:t>condition</a:t>
              </a:r>
              <a:r>
                <a:rPr lang="en-US" sz="2400" b="1" dirty="0">
                  <a:latin typeface="Courier New" pitchFamily="49" charset="0"/>
                  <a:cs typeface="Oracle Sans" panose="020B0503020204020204" pitchFamily="34" charset="0"/>
                </a:rPr>
                <a:t>]</a:t>
              </a:r>
            </a:p>
            <a:p>
              <a:pPr eaLnBrk="0" hangingPunct="0">
                <a:tabLst>
                  <a:tab pos="1023938" algn="l"/>
                  <a:tab pos="2750345" algn="l"/>
                </a:tabLst>
              </a:pPr>
              <a:r>
                <a:rPr lang="en-US" sz="2400" b="1" dirty="0">
                  <a:latin typeface="Courier New" pitchFamily="49" charset="0"/>
                  <a:cs typeface="Oracle Sans" panose="020B0503020204020204" pitchFamily="34" charset="0"/>
                </a:rPr>
                <a:t>[GROUP BY	CUBE </a:t>
              </a:r>
              <a:r>
                <a:rPr lang="en-US" sz="2400" b="1" i="1" dirty="0">
                  <a:latin typeface="Courier New" pitchFamily="49" charset="0"/>
                  <a:cs typeface="Oracle Sans" panose="020B0503020204020204" pitchFamily="34" charset="0"/>
                </a:rPr>
                <a:t>group_by_expression</a:t>
              </a:r>
              <a:r>
                <a:rPr lang="en-US" sz="2400" b="1" dirty="0">
                  <a:latin typeface="Courier New" pitchFamily="49" charset="0"/>
                  <a:cs typeface="Oracle Sans" panose="020B0503020204020204" pitchFamily="34" charset="0"/>
                </a:rPr>
                <a:t>]</a:t>
              </a:r>
            </a:p>
            <a:p>
              <a:pPr eaLnBrk="0" hangingPunct="0">
                <a:tabLst>
                  <a:tab pos="1023938" algn="l"/>
                  <a:tab pos="2750345" algn="l"/>
                </a:tabLst>
              </a:pPr>
              <a:r>
                <a:rPr lang="en-US" sz="2400" b="1" dirty="0">
                  <a:latin typeface="Courier New" pitchFamily="49" charset="0"/>
                  <a:cs typeface="Oracle Sans" panose="020B0503020204020204" pitchFamily="34" charset="0"/>
                </a:rPr>
                <a:t>[HAVING 	</a:t>
              </a:r>
              <a:r>
                <a:rPr lang="en-US" sz="2400" b="1" i="1" dirty="0">
                  <a:latin typeface="Courier New" pitchFamily="49" charset="0"/>
                  <a:cs typeface="Oracle Sans" panose="020B0503020204020204" pitchFamily="34" charset="0"/>
                </a:rPr>
                <a:t>having_expression</a:t>
              </a:r>
              <a:r>
                <a:rPr lang="en-US" sz="2400" b="1" dirty="0">
                  <a:latin typeface="Courier New" pitchFamily="49" charset="0"/>
                  <a:cs typeface="Oracle Sans" panose="020B0503020204020204" pitchFamily="34" charset="0"/>
                </a:rPr>
                <a:t>]</a:t>
              </a:r>
            </a:p>
            <a:p>
              <a:pPr eaLnBrk="0" hangingPunct="0">
                <a:tabLst>
                  <a:tab pos="1023938" algn="l"/>
                  <a:tab pos="2750345" algn="l"/>
                </a:tabLst>
              </a:pPr>
              <a:r>
                <a:rPr lang="en-US" sz="2400" b="1" dirty="0">
                  <a:latin typeface="Courier New" pitchFamily="49" charset="0"/>
                  <a:cs typeface="Oracle Sans" panose="020B0503020204020204" pitchFamily="34" charset="0"/>
                </a:rPr>
                <a:t>[ORDER BY	</a:t>
              </a:r>
              <a:r>
                <a:rPr lang="en-US" sz="2400" b="1" i="1" dirty="0">
                  <a:latin typeface="Courier New" pitchFamily="49" charset="0"/>
                  <a:cs typeface="Oracle Sans" panose="020B0503020204020204" pitchFamily="34" charset="0"/>
                </a:rPr>
                <a:t>column</a:t>
              </a:r>
              <a:r>
                <a:rPr lang="en-US" sz="2400" b="1" dirty="0">
                  <a:latin typeface="Courier New" pitchFamily="49" charset="0"/>
                  <a:cs typeface="Oracle Sans" panose="020B0503020204020204" pitchFamily="34" charset="0"/>
                </a:rPr>
                <a:t>];</a:t>
              </a:r>
            </a:p>
          </p:txBody>
        </p:sp>
        <p:sp>
          <p:nvSpPr>
            <p:cNvPr id="12" name="Rectangle 6"/>
            <p:cNvSpPr>
              <a:spLocks noChangeArrowheads="1"/>
            </p:cNvSpPr>
            <p:nvPr/>
          </p:nvSpPr>
          <p:spPr bwMode="gray">
            <a:xfrm>
              <a:off x="6551713" y="5666806"/>
              <a:ext cx="936104" cy="383923"/>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1643908112"/>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2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396</TotalTime>
  <Words>4408</Words>
  <Application>Microsoft Office PowerPoint</Application>
  <PresentationFormat>Custom</PresentationFormat>
  <Paragraphs>405</Paragraphs>
  <Slides>24</Slides>
  <Notes>24</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Courier New</vt:lpstr>
      <vt:lpstr>Georgia</vt:lpstr>
      <vt:lpstr>Oracle Sans</vt:lpstr>
      <vt:lpstr>Times New Roman</vt:lpstr>
      <vt:lpstr>OU Redwood PowerPoint Template</vt:lpstr>
      <vt:lpstr>Generating Reports by Grouping Related Data</vt:lpstr>
      <vt:lpstr>Objectives</vt:lpstr>
      <vt:lpstr>Review of Group Functions</vt:lpstr>
      <vt:lpstr>Review of the GROUP BY Clause</vt:lpstr>
      <vt:lpstr>Review of the HAVING Clause</vt:lpstr>
      <vt:lpstr>GROUP BY with ROLLUP and CUBE Operators</vt:lpstr>
      <vt:lpstr>ROLLUP Operator</vt:lpstr>
      <vt:lpstr>ROLLUP Operator: Example</vt:lpstr>
      <vt:lpstr>CUBE Operator</vt:lpstr>
      <vt:lpstr>CUBE Operator: Example</vt:lpstr>
      <vt:lpstr>GROUPING Function</vt:lpstr>
      <vt:lpstr>GROUPING Function: Example</vt:lpstr>
      <vt:lpstr>GROUPING SETS</vt:lpstr>
      <vt:lpstr>PowerPoint Presentation</vt:lpstr>
      <vt:lpstr>GROUPING SETS: Example</vt:lpstr>
      <vt:lpstr>PowerPoint Presentation</vt:lpstr>
      <vt:lpstr>Composite Columns</vt:lpstr>
      <vt:lpstr>PowerPoint Presentation</vt:lpstr>
      <vt:lpstr>Composite Columns: Example</vt:lpstr>
      <vt:lpstr>PowerPoint Presentation</vt:lpstr>
      <vt:lpstr>Concatenated Groupings</vt:lpstr>
      <vt:lpstr>Concatenated Groupings: Example</vt:lpstr>
      <vt:lpstr>Summary</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Toufik Bagwan</dc:creator>
  <cp:keywords>OU Redwood PowerPoint Template</cp:keywords>
  <dc:description>Oracle University Production Services PowerPoint Template</dc:description>
  <cp:lastModifiedBy>Pavithran Adka</cp:lastModifiedBy>
  <cp:revision>52</cp:revision>
  <cp:lastPrinted>2002-03-28T23:57:22Z</cp:lastPrinted>
  <dcterms:created xsi:type="dcterms:W3CDTF">2020-05-18T11:59:23Z</dcterms:created>
  <dcterms:modified xsi:type="dcterms:W3CDTF">2020-06-21T09:34:38Z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