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6"/>
  </p:notesMasterIdLst>
  <p:handoutMasterIdLst>
    <p:handoutMasterId r:id="rId17"/>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Lst>
  <p:sldSz cx="18288000" cy="10287000"/>
  <p:notesSz cx="7772400" cy="100584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634"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79553" autoAdjust="0"/>
  </p:normalViewPr>
  <p:slideViewPr>
    <p:cSldViewPr showGuides="1">
      <p:cViewPr varScale="1">
        <p:scale>
          <a:sx n="37" d="100"/>
          <a:sy n="37" d="100"/>
        </p:scale>
        <p:origin x="1236" y="66"/>
      </p:cViewPr>
      <p:guideLst>
        <p:guide orient="horz" pos="3240"/>
        <p:guide pos="634"/>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F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F - </a:t>
            </a:r>
            <a:fld id="{31508E73-3A31-4B75-8D07-4028B39779EE}"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5536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0"/>
          <p:cNvGraphicFramePr>
            <a:graphicFrameLocks/>
          </p:cNvGraphicFramePr>
          <p:nvPr>
            <p:extLst>
              <p:ext uri="{D42A27DB-BD31-4B8C-83A1-F6EECF244321}">
                <p14:modId xmlns:p14="http://schemas.microsoft.com/office/powerpoint/2010/main" val="3104575858"/>
              </p:ext>
            </p:extLst>
          </p:nvPr>
        </p:nvGraphicFramePr>
        <p:xfrm>
          <a:off x="612775" y="5962625"/>
          <a:ext cx="5048250" cy="866775"/>
        </p:xfrm>
        <a:graphic>
          <a:graphicData uri="http://schemas.openxmlformats.org/presentationml/2006/ole">
            <mc:AlternateContent xmlns:mc="http://schemas.openxmlformats.org/markup-compatibility/2006">
              <mc:Choice xmlns:v="urn:schemas-microsoft-com:vml" Requires="v">
                <p:oleObj spid="_x0000_s1063" name="Document" r:id="rId4" imgW="6006501" imgH="966964" progId="Word.Document.8">
                  <p:embed/>
                </p:oleObj>
              </mc:Choice>
              <mc:Fallback>
                <p:oleObj name="Document" r:id="rId4" imgW="6006501" imgH="966964" progId="Word.Document.8">
                  <p:embed/>
                  <p:pic>
                    <p:nvPicPr>
                      <p:cNvPr id="1026"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5962625"/>
                        <a:ext cx="50482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You can explicitly show the rank or level of a row in the hierarchy by using the </a:t>
            </a:r>
            <a:r>
              <a:rPr lang="en-US" dirty="0">
                <a:solidFill>
                  <a:schemeClr val="tx1"/>
                </a:solidFill>
                <a:latin typeface="Courier New" pitchFamily="49" charset="0"/>
              </a:rPr>
              <a:t>LEVEL</a:t>
            </a:r>
            <a:r>
              <a:rPr lang="en-US" dirty="0">
                <a:solidFill>
                  <a:schemeClr val="tx1"/>
                </a:solidFill>
              </a:rPr>
              <a:t> </a:t>
            </a:r>
            <a:r>
              <a:rPr lang="en-US" dirty="0" err="1">
                <a:solidFill>
                  <a:schemeClr val="tx1"/>
                </a:solidFill>
              </a:rPr>
              <a:t>pseudocolumn</a:t>
            </a:r>
            <a:r>
              <a:rPr lang="en-US" dirty="0">
                <a:solidFill>
                  <a:schemeClr val="tx1"/>
                </a:solidFill>
              </a:rPr>
              <a:t>. This will make your report more readable. The forks where one or more branches split away from a larger branch are called nodes, and the very end of a branch is called a leaf or leaf node. The graphic in the slide shows the nodes of the inverted tree with their </a:t>
            </a:r>
            <a:r>
              <a:rPr lang="en-US" dirty="0">
                <a:solidFill>
                  <a:schemeClr val="tx1"/>
                </a:solidFill>
                <a:latin typeface="Courier New" pitchFamily="49" charset="0"/>
              </a:rPr>
              <a:t>LEVEL</a:t>
            </a:r>
            <a:r>
              <a:rPr lang="en-US" dirty="0">
                <a:solidFill>
                  <a:schemeClr val="tx1"/>
                </a:solidFill>
              </a:rPr>
              <a:t> values. For example, employee </a:t>
            </a:r>
            <a:r>
              <a:rPr lang="en-US" dirty="0" err="1">
                <a:solidFill>
                  <a:schemeClr val="tx1"/>
                </a:solidFill>
              </a:rPr>
              <a:t>Higgens</a:t>
            </a:r>
            <a:r>
              <a:rPr lang="en-US" dirty="0">
                <a:solidFill>
                  <a:schemeClr val="tx1"/>
                </a:solidFill>
              </a:rPr>
              <a:t> is a parent and a child, whereas employee Davies is a child and a leaf.</a:t>
            </a:r>
          </a:p>
          <a:p>
            <a:pPr lvl="1"/>
            <a:r>
              <a:rPr lang="en-US" b="1" dirty="0">
                <a:solidFill>
                  <a:schemeClr val="tx1"/>
                </a:solidFill>
                <a:latin typeface="Courier New" pitchFamily="49" charset="0"/>
              </a:rPr>
              <a:t>LEVEL</a:t>
            </a:r>
            <a:r>
              <a:rPr lang="en-US" b="1" dirty="0">
                <a:solidFill>
                  <a:schemeClr val="tx1"/>
                </a:solidFill>
              </a:rPr>
              <a:t> </a:t>
            </a:r>
            <a:r>
              <a:rPr lang="en-US" b="1" dirty="0" err="1">
                <a:solidFill>
                  <a:schemeClr val="tx1"/>
                </a:solidFill>
              </a:rPr>
              <a:t>Pseudocolumn</a:t>
            </a:r>
            <a:endParaRPr lang="en-US" b="1" dirty="0">
              <a:solidFill>
                <a:schemeClr val="tx1"/>
              </a:solidFill>
            </a:endParaRPr>
          </a:p>
          <a:p>
            <a:pPr lvl="1"/>
            <a:endParaRPr lang="en-US" b="1" dirty="0">
              <a:solidFill>
                <a:schemeClr val="tx1"/>
              </a:solidFill>
            </a:endParaRPr>
          </a:p>
          <a:p>
            <a:pPr lvl="1"/>
            <a:endParaRPr lang="en-US" b="1" dirty="0">
              <a:solidFill>
                <a:schemeClr val="tx1"/>
              </a:solidFill>
            </a:endParaRPr>
          </a:p>
          <a:p>
            <a:pPr lvl="1"/>
            <a:endParaRPr lang="en-US" b="1" dirty="0">
              <a:solidFill>
                <a:schemeClr val="tx1"/>
              </a:solidFill>
            </a:endParaRPr>
          </a:p>
          <a:p>
            <a:pPr lvl="1">
              <a:spcBef>
                <a:spcPct val="10000"/>
              </a:spcBef>
            </a:pPr>
            <a:endParaRPr lang="en-US" sz="1000" dirty="0">
              <a:solidFill>
                <a:schemeClr val="tx1"/>
              </a:solidFill>
            </a:endParaRPr>
          </a:p>
          <a:p>
            <a:pPr lvl="1">
              <a:spcBef>
                <a:spcPct val="15000"/>
              </a:spcBef>
            </a:pPr>
            <a:r>
              <a:rPr lang="en-US" dirty="0">
                <a:solidFill>
                  <a:schemeClr val="tx1"/>
                </a:solidFill>
              </a:rPr>
              <a:t>In the slide, King is the root or parent (</a:t>
            </a:r>
            <a:r>
              <a:rPr lang="en-US" dirty="0">
                <a:solidFill>
                  <a:schemeClr val="tx1"/>
                </a:solidFill>
                <a:latin typeface="Courier New" pitchFamily="49" charset="0"/>
              </a:rPr>
              <a:t>LEVEL</a:t>
            </a:r>
            <a:r>
              <a:rPr lang="en-US" dirty="0">
                <a:solidFill>
                  <a:schemeClr val="tx1"/>
                </a:solidFill>
              </a:rPr>
              <a:t> </a:t>
            </a:r>
            <a:r>
              <a:rPr lang="en-US" dirty="0">
                <a:solidFill>
                  <a:schemeClr val="tx1"/>
                </a:solidFill>
                <a:latin typeface="Courier New" pitchFamily="49" charset="0"/>
              </a:rPr>
              <a:t>=</a:t>
            </a:r>
            <a:r>
              <a:rPr lang="en-US" dirty="0">
                <a:solidFill>
                  <a:schemeClr val="tx1"/>
                </a:solidFill>
              </a:rPr>
              <a:t> </a:t>
            </a:r>
            <a:r>
              <a:rPr lang="en-US" dirty="0">
                <a:solidFill>
                  <a:schemeClr val="tx1"/>
                </a:solidFill>
                <a:latin typeface="Courier New" pitchFamily="49" charset="0"/>
              </a:rPr>
              <a:t>1</a:t>
            </a:r>
            <a:r>
              <a:rPr lang="en-US" dirty="0">
                <a:solidFill>
                  <a:schemeClr val="tx1"/>
                </a:solidFill>
              </a:rPr>
              <a:t>). </a:t>
            </a:r>
            <a:r>
              <a:rPr lang="en-US" dirty="0" err="1">
                <a:solidFill>
                  <a:schemeClr val="tx1"/>
                </a:solidFill>
              </a:rPr>
              <a:t>Kochhar</a:t>
            </a:r>
            <a:r>
              <a:rPr lang="en-US" dirty="0">
                <a:solidFill>
                  <a:schemeClr val="tx1"/>
                </a:solidFill>
              </a:rPr>
              <a:t>, De </a:t>
            </a:r>
            <a:r>
              <a:rPr lang="en-US" dirty="0" err="1">
                <a:solidFill>
                  <a:schemeClr val="tx1"/>
                </a:solidFill>
              </a:rPr>
              <a:t>Haan</a:t>
            </a:r>
            <a:r>
              <a:rPr lang="en-US" dirty="0">
                <a:solidFill>
                  <a:schemeClr val="tx1"/>
                </a:solidFill>
              </a:rPr>
              <a:t>, </a:t>
            </a:r>
            <a:r>
              <a:rPr lang="en-US" dirty="0" err="1">
                <a:solidFill>
                  <a:schemeClr val="tx1"/>
                </a:solidFill>
              </a:rPr>
              <a:t>Mourgos</a:t>
            </a:r>
            <a:r>
              <a:rPr lang="en-US" dirty="0">
                <a:solidFill>
                  <a:schemeClr val="tx1"/>
                </a:solidFill>
              </a:rPr>
              <a:t>, </a:t>
            </a:r>
            <a:r>
              <a:rPr lang="en-US" dirty="0" err="1">
                <a:solidFill>
                  <a:schemeClr val="tx1"/>
                </a:solidFill>
              </a:rPr>
              <a:t>Zlotkey</a:t>
            </a:r>
            <a:r>
              <a:rPr lang="en-US" dirty="0">
                <a:solidFill>
                  <a:schemeClr val="tx1"/>
                </a:solidFill>
              </a:rPr>
              <a:t>, </a:t>
            </a:r>
            <a:r>
              <a:rPr lang="en-US" dirty="0" err="1">
                <a:solidFill>
                  <a:schemeClr val="tx1"/>
                </a:solidFill>
              </a:rPr>
              <a:t>Hartstein</a:t>
            </a:r>
            <a:r>
              <a:rPr lang="en-US" dirty="0">
                <a:solidFill>
                  <a:schemeClr val="tx1"/>
                </a:solidFill>
              </a:rPr>
              <a:t>, </a:t>
            </a:r>
            <a:r>
              <a:rPr lang="en-US" dirty="0" err="1">
                <a:solidFill>
                  <a:schemeClr val="tx1"/>
                </a:solidFill>
              </a:rPr>
              <a:t>Higgens</a:t>
            </a:r>
            <a:r>
              <a:rPr lang="en-US" dirty="0">
                <a:solidFill>
                  <a:schemeClr val="tx1"/>
                </a:solidFill>
              </a:rPr>
              <a:t>, and </a:t>
            </a:r>
            <a:r>
              <a:rPr lang="en-US" dirty="0" err="1">
                <a:solidFill>
                  <a:schemeClr val="tx1"/>
                </a:solidFill>
              </a:rPr>
              <a:t>Hunold</a:t>
            </a:r>
            <a:r>
              <a:rPr lang="en-US" dirty="0">
                <a:solidFill>
                  <a:schemeClr val="tx1"/>
                </a:solidFill>
              </a:rPr>
              <a:t> are children and also parents (</a:t>
            </a:r>
            <a:r>
              <a:rPr lang="en-US" dirty="0">
                <a:solidFill>
                  <a:schemeClr val="tx1"/>
                </a:solidFill>
                <a:latin typeface="Courier New" pitchFamily="49" charset="0"/>
              </a:rPr>
              <a:t>LEVEL</a:t>
            </a:r>
            <a:r>
              <a:rPr lang="en-US" dirty="0">
                <a:solidFill>
                  <a:schemeClr val="tx1"/>
                </a:solidFill>
              </a:rPr>
              <a:t> </a:t>
            </a:r>
            <a:r>
              <a:rPr lang="en-US" dirty="0">
                <a:solidFill>
                  <a:schemeClr val="tx1"/>
                </a:solidFill>
                <a:latin typeface="Courier New" pitchFamily="49" charset="0"/>
              </a:rPr>
              <a:t>=</a:t>
            </a:r>
            <a:r>
              <a:rPr lang="en-US" dirty="0">
                <a:solidFill>
                  <a:schemeClr val="tx1"/>
                </a:solidFill>
              </a:rPr>
              <a:t> </a:t>
            </a:r>
            <a:r>
              <a:rPr lang="en-US" dirty="0">
                <a:solidFill>
                  <a:schemeClr val="tx1"/>
                </a:solidFill>
                <a:latin typeface="Courier New" pitchFamily="49" charset="0"/>
              </a:rPr>
              <a:t>2</a:t>
            </a:r>
            <a:r>
              <a:rPr lang="en-US" dirty="0">
                <a:solidFill>
                  <a:schemeClr val="tx1"/>
                </a:solidFill>
              </a:rPr>
              <a:t>). Whalen, </a:t>
            </a:r>
            <a:r>
              <a:rPr lang="en-US" dirty="0" err="1">
                <a:solidFill>
                  <a:schemeClr val="tx1"/>
                </a:solidFill>
              </a:rPr>
              <a:t>Rajs</a:t>
            </a:r>
            <a:r>
              <a:rPr lang="en-US" dirty="0">
                <a:solidFill>
                  <a:schemeClr val="tx1"/>
                </a:solidFill>
              </a:rPr>
              <a:t>, Davies, Matos, Vargas, </a:t>
            </a:r>
            <a:r>
              <a:rPr lang="en-US" dirty="0" err="1">
                <a:solidFill>
                  <a:schemeClr val="tx1"/>
                </a:solidFill>
              </a:rPr>
              <a:t>Gietz</a:t>
            </a:r>
            <a:r>
              <a:rPr lang="en-US" dirty="0">
                <a:solidFill>
                  <a:schemeClr val="tx1"/>
                </a:solidFill>
              </a:rPr>
              <a:t>, Ernst, Lorentz, Abel, Taylor, Grant, and Fay are children and leaves (</a:t>
            </a:r>
            <a:r>
              <a:rPr lang="en-US" dirty="0">
                <a:solidFill>
                  <a:schemeClr val="tx1"/>
                </a:solidFill>
                <a:latin typeface="Courier New" pitchFamily="49" charset="0"/>
              </a:rPr>
              <a:t>LEVEL</a:t>
            </a:r>
            <a:r>
              <a:rPr lang="en-US" dirty="0">
                <a:solidFill>
                  <a:schemeClr val="tx1"/>
                </a:solidFill>
              </a:rPr>
              <a:t> </a:t>
            </a:r>
            <a:r>
              <a:rPr lang="en-US" dirty="0">
                <a:solidFill>
                  <a:schemeClr val="tx1"/>
                </a:solidFill>
                <a:latin typeface="Courier New" pitchFamily="49" charset="0"/>
              </a:rPr>
              <a:t>=</a:t>
            </a:r>
            <a:r>
              <a:rPr lang="en-US" dirty="0">
                <a:solidFill>
                  <a:schemeClr val="tx1"/>
                </a:solidFill>
              </a:rPr>
              <a:t> </a:t>
            </a:r>
            <a:r>
              <a:rPr lang="en-US" dirty="0">
                <a:solidFill>
                  <a:schemeClr val="tx1"/>
                </a:solidFill>
                <a:latin typeface="Courier New" pitchFamily="49" charset="0"/>
              </a:rPr>
              <a:t>3</a:t>
            </a:r>
            <a:r>
              <a:rPr lang="en-US" dirty="0">
                <a:solidFill>
                  <a:schemeClr val="tx1"/>
                </a:solidFill>
              </a:rPr>
              <a:t> </a:t>
            </a:r>
            <a:r>
              <a:rPr lang="en-US" dirty="0">
                <a:solidFill>
                  <a:schemeClr val="tx1"/>
                </a:solidFill>
                <a:latin typeface="Courier New" pitchFamily="49" charset="0"/>
              </a:rPr>
              <a:t>and</a:t>
            </a:r>
            <a:r>
              <a:rPr lang="en-US" dirty="0">
                <a:solidFill>
                  <a:schemeClr val="tx1"/>
                </a:solidFill>
              </a:rPr>
              <a:t> </a:t>
            </a:r>
            <a:r>
              <a:rPr lang="en-US" dirty="0">
                <a:solidFill>
                  <a:schemeClr val="tx1"/>
                </a:solidFill>
                <a:latin typeface="Courier New" pitchFamily="49" charset="0"/>
              </a:rPr>
              <a:t>LEVEL</a:t>
            </a:r>
            <a:r>
              <a:rPr lang="en-US" dirty="0">
                <a:solidFill>
                  <a:schemeClr val="tx1"/>
                </a:solidFill>
              </a:rPr>
              <a:t> </a:t>
            </a:r>
            <a:r>
              <a:rPr lang="en-US" dirty="0">
                <a:solidFill>
                  <a:schemeClr val="tx1"/>
                </a:solidFill>
                <a:latin typeface="Courier New" pitchFamily="49" charset="0"/>
              </a:rPr>
              <a:t>=</a:t>
            </a:r>
            <a:r>
              <a:rPr lang="en-US" dirty="0">
                <a:solidFill>
                  <a:schemeClr val="tx1"/>
                </a:solidFill>
              </a:rPr>
              <a:t> </a:t>
            </a:r>
            <a:r>
              <a:rPr lang="en-US" dirty="0">
                <a:solidFill>
                  <a:schemeClr val="tx1"/>
                </a:solidFill>
                <a:latin typeface="Courier New" pitchFamily="49" charset="0"/>
              </a:rPr>
              <a:t>4</a:t>
            </a:r>
            <a:r>
              <a:rPr lang="en-US" dirty="0">
                <a:solidFill>
                  <a:schemeClr val="tx1"/>
                </a:solidFill>
              </a:rPr>
              <a:t>). </a:t>
            </a:r>
          </a:p>
          <a:p>
            <a:pPr lvl="1">
              <a:spcBef>
                <a:spcPct val="15000"/>
              </a:spcBef>
            </a:pPr>
            <a:r>
              <a:rPr lang="en-US" b="1" dirty="0">
                <a:solidFill>
                  <a:schemeClr val="tx1"/>
                </a:solidFill>
              </a:rPr>
              <a:t>Note: </a:t>
            </a:r>
            <a:r>
              <a:rPr lang="en-US" dirty="0">
                <a:solidFill>
                  <a:schemeClr val="tx1"/>
                </a:solidFill>
              </a:rPr>
              <a:t>A </a:t>
            </a:r>
            <a:r>
              <a:rPr lang="en-US" i="1" dirty="0">
                <a:solidFill>
                  <a:schemeClr val="tx1"/>
                </a:solidFill>
              </a:rPr>
              <a:t>root node</a:t>
            </a:r>
            <a:r>
              <a:rPr lang="en-US" dirty="0">
                <a:solidFill>
                  <a:schemeClr val="tx1"/>
                </a:solidFill>
              </a:rPr>
              <a:t> is the highest node within an inverted tree. A </a:t>
            </a:r>
            <a:r>
              <a:rPr lang="en-US" i="1" dirty="0">
                <a:solidFill>
                  <a:schemeClr val="tx1"/>
                </a:solidFill>
              </a:rPr>
              <a:t>child node</a:t>
            </a:r>
            <a:r>
              <a:rPr lang="en-US" dirty="0">
                <a:solidFill>
                  <a:schemeClr val="tx1"/>
                </a:solidFill>
              </a:rPr>
              <a:t> is any </a:t>
            </a:r>
            <a:r>
              <a:rPr lang="en-US" dirty="0" err="1">
                <a:solidFill>
                  <a:schemeClr val="tx1"/>
                </a:solidFill>
              </a:rPr>
              <a:t>nonroot</a:t>
            </a:r>
            <a:r>
              <a:rPr lang="en-US" dirty="0">
                <a:solidFill>
                  <a:schemeClr val="tx1"/>
                </a:solidFill>
              </a:rPr>
              <a:t> node. A parent node is any node that has children. A leaf node is any node without children. The number of levels returned by a hierarchical query may be limited by available user memory.</a:t>
            </a:r>
          </a:p>
          <a:p>
            <a:endParaRPr lang="en-US" dirty="0"/>
          </a:p>
        </p:txBody>
      </p:sp>
    </p:spTree>
    <p:extLst>
      <p:ext uri="{BB962C8B-B14F-4D97-AF65-F5344CB8AC3E}">
        <p14:creationId xmlns:p14="http://schemas.microsoft.com/office/powerpoint/2010/main" val="54098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nodes in a tree are assigned level numbers from the root. Use the </a:t>
            </a:r>
            <a:r>
              <a:rPr lang="en-US" dirty="0">
                <a:solidFill>
                  <a:schemeClr val="tx1"/>
                </a:solidFill>
                <a:latin typeface="Courier New" pitchFamily="49" charset="0"/>
              </a:rPr>
              <a:t>LPAD</a:t>
            </a:r>
            <a:r>
              <a:rPr lang="en-US" dirty="0">
                <a:solidFill>
                  <a:schemeClr val="tx1"/>
                </a:solidFill>
              </a:rPr>
              <a:t> function in conjunction with the </a:t>
            </a:r>
            <a:r>
              <a:rPr lang="en-US" dirty="0">
                <a:solidFill>
                  <a:schemeClr val="tx1"/>
                </a:solidFill>
                <a:latin typeface="Courier New" pitchFamily="49" charset="0"/>
              </a:rPr>
              <a:t>LEVEL</a:t>
            </a:r>
            <a:r>
              <a:rPr lang="en-US" dirty="0">
                <a:solidFill>
                  <a:schemeClr val="tx1"/>
                </a:solidFill>
              </a:rPr>
              <a:t> </a:t>
            </a:r>
            <a:r>
              <a:rPr lang="en-US" dirty="0" err="1">
                <a:solidFill>
                  <a:schemeClr val="tx1"/>
                </a:solidFill>
              </a:rPr>
              <a:t>pseudocolumn</a:t>
            </a:r>
            <a:r>
              <a:rPr lang="en-US" dirty="0">
                <a:solidFill>
                  <a:schemeClr val="tx1"/>
                </a:solidFill>
              </a:rPr>
              <a:t> to display a hierarchical report as an indented tree.</a:t>
            </a:r>
          </a:p>
          <a:p>
            <a:pPr lvl="1"/>
            <a:r>
              <a:rPr lang="en-US" dirty="0">
                <a:solidFill>
                  <a:schemeClr val="tx1"/>
                </a:solidFill>
              </a:rPr>
              <a:t>In the example in the slide:</a:t>
            </a:r>
          </a:p>
          <a:p>
            <a:pPr lvl="2"/>
            <a:r>
              <a:rPr lang="en-US" dirty="0">
                <a:solidFill>
                  <a:schemeClr val="tx1"/>
                </a:solidFill>
                <a:latin typeface="Courier New" pitchFamily="49" charset="0"/>
              </a:rPr>
              <a:t>LPAD(</a:t>
            </a:r>
            <a:r>
              <a:rPr lang="en-US" i="1" dirty="0">
                <a:solidFill>
                  <a:schemeClr val="tx1"/>
                </a:solidFill>
                <a:latin typeface="Courier New" pitchFamily="49" charset="0"/>
              </a:rPr>
              <a:t>char1</a:t>
            </a:r>
            <a:r>
              <a:rPr lang="en-US" dirty="0">
                <a:solidFill>
                  <a:schemeClr val="tx1"/>
                </a:solidFill>
                <a:latin typeface="Courier New" pitchFamily="49" charset="0"/>
              </a:rPr>
              <a:t>,</a:t>
            </a:r>
            <a:r>
              <a:rPr lang="en-US" i="1" dirty="0">
                <a:solidFill>
                  <a:schemeClr val="tx1"/>
                </a:solidFill>
                <a:latin typeface="Courier New" pitchFamily="49" charset="0"/>
              </a:rPr>
              <a:t>n</a:t>
            </a:r>
            <a:r>
              <a:rPr lang="en-US" dirty="0">
                <a:solidFill>
                  <a:schemeClr val="tx1"/>
                </a:solidFill>
                <a:latin typeface="Courier New" pitchFamily="49" charset="0"/>
              </a:rPr>
              <a:t> [,</a:t>
            </a:r>
            <a:r>
              <a:rPr lang="en-US" i="1" dirty="0">
                <a:solidFill>
                  <a:schemeClr val="tx1"/>
                </a:solidFill>
                <a:latin typeface="Courier New" pitchFamily="49" charset="0"/>
              </a:rPr>
              <a:t>char2</a:t>
            </a:r>
            <a:r>
              <a:rPr lang="en-US" dirty="0">
                <a:solidFill>
                  <a:schemeClr val="tx1"/>
                </a:solidFill>
                <a:latin typeface="Courier New" pitchFamily="49" charset="0"/>
              </a:rPr>
              <a:t>])</a:t>
            </a:r>
            <a:r>
              <a:rPr lang="en-US" dirty="0">
                <a:solidFill>
                  <a:schemeClr val="tx1"/>
                </a:solidFill>
              </a:rPr>
              <a:t> returns </a:t>
            </a:r>
            <a:r>
              <a:rPr lang="en-US" i="1" dirty="0">
                <a:solidFill>
                  <a:schemeClr val="tx1"/>
                </a:solidFill>
                <a:latin typeface="Courier New" pitchFamily="49" charset="0"/>
              </a:rPr>
              <a:t>char1</a:t>
            </a:r>
            <a:r>
              <a:rPr lang="en-US" dirty="0">
                <a:solidFill>
                  <a:schemeClr val="tx1"/>
                </a:solidFill>
              </a:rPr>
              <a:t>, left-padded to length </a:t>
            </a:r>
            <a:r>
              <a:rPr lang="en-US" i="1" dirty="0">
                <a:solidFill>
                  <a:schemeClr val="tx1"/>
                </a:solidFill>
                <a:latin typeface="Courier New" pitchFamily="49" charset="0"/>
              </a:rPr>
              <a:t>n</a:t>
            </a:r>
            <a:r>
              <a:rPr lang="en-US" dirty="0">
                <a:solidFill>
                  <a:schemeClr val="tx1"/>
                </a:solidFill>
              </a:rPr>
              <a:t> with the sequence of characters in </a:t>
            </a:r>
            <a:r>
              <a:rPr lang="en-US" i="1" dirty="0">
                <a:solidFill>
                  <a:schemeClr val="tx1"/>
                </a:solidFill>
                <a:latin typeface="Courier New" pitchFamily="49" charset="0"/>
              </a:rPr>
              <a:t>char2</a:t>
            </a:r>
            <a:r>
              <a:rPr lang="en-US" dirty="0">
                <a:solidFill>
                  <a:schemeClr val="tx1"/>
                </a:solidFill>
              </a:rPr>
              <a:t>. The argument </a:t>
            </a:r>
            <a:r>
              <a:rPr lang="en-US" i="1" dirty="0">
                <a:solidFill>
                  <a:schemeClr val="tx1"/>
                </a:solidFill>
                <a:latin typeface="Courier New" pitchFamily="49" charset="0"/>
              </a:rPr>
              <a:t>n</a:t>
            </a:r>
            <a:r>
              <a:rPr lang="en-US" dirty="0">
                <a:solidFill>
                  <a:schemeClr val="tx1"/>
                </a:solidFill>
              </a:rPr>
              <a:t> is the total length of the return value as it is displayed on your terminal screen.</a:t>
            </a:r>
          </a:p>
          <a:p>
            <a:pPr lvl="2"/>
            <a:r>
              <a:rPr lang="en-US" dirty="0">
                <a:solidFill>
                  <a:schemeClr val="tx1"/>
                </a:solidFill>
                <a:latin typeface="Courier New" pitchFamily="49" charset="0"/>
              </a:rPr>
              <a:t>LPAD(</a:t>
            </a:r>
            <a:r>
              <a:rPr lang="en-US" dirty="0" err="1">
                <a:solidFill>
                  <a:schemeClr val="tx1"/>
                </a:solidFill>
                <a:latin typeface="Courier New" pitchFamily="49" charset="0"/>
              </a:rPr>
              <a:t>last_name</a:t>
            </a:r>
            <a:r>
              <a:rPr lang="en-US" dirty="0">
                <a:solidFill>
                  <a:schemeClr val="tx1"/>
                </a:solidFill>
                <a:latin typeface="Courier New" pitchFamily="49" charset="0"/>
              </a:rPr>
              <a:t>, LENGTH(</a:t>
            </a:r>
            <a:r>
              <a:rPr lang="en-US" dirty="0" err="1">
                <a:solidFill>
                  <a:schemeClr val="tx1"/>
                </a:solidFill>
                <a:latin typeface="Courier New" pitchFamily="49" charset="0"/>
              </a:rPr>
              <a:t>last_name</a:t>
            </a:r>
            <a:r>
              <a:rPr lang="en-US" dirty="0">
                <a:solidFill>
                  <a:schemeClr val="tx1"/>
                </a:solidFill>
                <a:latin typeface="Courier New" pitchFamily="49" charset="0"/>
              </a:rPr>
              <a:t>)+(LEVEL*2)-2,'_')</a:t>
            </a:r>
            <a:r>
              <a:rPr lang="en-US" dirty="0">
                <a:solidFill>
                  <a:schemeClr val="tx1"/>
                </a:solidFill>
              </a:rPr>
              <a:t>defines the display format</a:t>
            </a:r>
          </a:p>
          <a:p>
            <a:pPr lvl="2"/>
            <a:r>
              <a:rPr lang="en-US" i="1" dirty="0">
                <a:solidFill>
                  <a:schemeClr val="tx1"/>
                </a:solidFill>
                <a:latin typeface="Courier New" pitchFamily="49" charset="0"/>
              </a:rPr>
              <a:t>char1</a:t>
            </a:r>
            <a:r>
              <a:rPr lang="en-US" dirty="0">
                <a:solidFill>
                  <a:schemeClr val="tx1"/>
                </a:solidFill>
              </a:rPr>
              <a:t> is the </a:t>
            </a:r>
            <a:r>
              <a:rPr lang="en-US" dirty="0">
                <a:solidFill>
                  <a:schemeClr val="tx1"/>
                </a:solidFill>
                <a:latin typeface="Courier New" pitchFamily="49" charset="0"/>
              </a:rPr>
              <a:t>LAST_NAME</a:t>
            </a:r>
            <a:r>
              <a:rPr lang="en-US" dirty="0">
                <a:solidFill>
                  <a:schemeClr val="tx1"/>
                </a:solidFill>
              </a:rPr>
              <a:t>, </a:t>
            </a:r>
            <a:r>
              <a:rPr lang="en-US" i="1" dirty="0">
                <a:solidFill>
                  <a:schemeClr val="tx1"/>
                </a:solidFill>
                <a:latin typeface="Courier New" pitchFamily="49" charset="0"/>
              </a:rPr>
              <a:t>n</a:t>
            </a:r>
            <a:r>
              <a:rPr lang="en-US" dirty="0">
                <a:solidFill>
                  <a:schemeClr val="tx1"/>
                </a:solidFill>
              </a:rPr>
              <a:t> the total length of the return value, is length of the </a:t>
            </a:r>
            <a:r>
              <a:rPr lang="en-US" dirty="0">
                <a:solidFill>
                  <a:schemeClr val="tx1"/>
                </a:solidFill>
                <a:latin typeface="Courier New" pitchFamily="49" charset="0"/>
              </a:rPr>
              <a:t>LAST_NAME</a:t>
            </a:r>
            <a:r>
              <a:rPr lang="en-US" dirty="0">
                <a:solidFill>
                  <a:schemeClr val="tx1"/>
                </a:solidFill>
              </a:rPr>
              <a:t> </a:t>
            </a:r>
            <a:r>
              <a:rPr lang="en-US" dirty="0">
                <a:solidFill>
                  <a:schemeClr val="tx1"/>
                </a:solidFill>
                <a:latin typeface="Courier New" pitchFamily="49" charset="0"/>
              </a:rPr>
              <a:t>+(LEVEL*2)-2</a:t>
            </a:r>
            <a:r>
              <a:rPr lang="en-US" dirty="0">
                <a:solidFill>
                  <a:schemeClr val="tx1"/>
                </a:solidFill>
              </a:rPr>
              <a:t>, and </a:t>
            </a:r>
            <a:r>
              <a:rPr lang="en-US" i="1" dirty="0">
                <a:solidFill>
                  <a:schemeClr val="tx1"/>
                </a:solidFill>
                <a:latin typeface="Courier New" pitchFamily="49" charset="0"/>
              </a:rPr>
              <a:t>char2</a:t>
            </a:r>
            <a:r>
              <a:rPr lang="en-US" dirty="0">
                <a:solidFill>
                  <a:schemeClr val="tx1"/>
                </a:solidFill>
              </a:rPr>
              <a:t>  is </a:t>
            </a:r>
            <a:r>
              <a:rPr lang="en-US" dirty="0">
                <a:solidFill>
                  <a:schemeClr val="tx1"/>
                </a:solidFill>
                <a:latin typeface="Courier New" pitchFamily="49" charset="0"/>
              </a:rPr>
              <a:t>'_‘</a:t>
            </a:r>
            <a:endParaRPr lang="en-US" dirty="0">
              <a:solidFill>
                <a:schemeClr val="tx1"/>
              </a:solidFill>
            </a:endParaRPr>
          </a:p>
          <a:p>
            <a:pPr lvl="1"/>
            <a:r>
              <a:rPr lang="en-US" dirty="0">
                <a:solidFill>
                  <a:schemeClr val="tx1"/>
                </a:solidFill>
              </a:rPr>
              <a:t>That is, this tells SQL to take the </a:t>
            </a:r>
            <a:r>
              <a:rPr lang="en-US" dirty="0">
                <a:solidFill>
                  <a:schemeClr val="tx1"/>
                </a:solidFill>
                <a:latin typeface="Courier New" pitchFamily="49" charset="0"/>
              </a:rPr>
              <a:t>LAST_NAME</a:t>
            </a:r>
            <a:r>
              <a:rPr lang="en-US" dirty="0">
                <a:solidFill>
                  <a:schemeClr val="tx1"/>
                </a:solidFill>
              </a:rPr>
              <a:t> and left-pad it with the </a:t>
            </a:r>
            <a:r>
              <a:rPr lang="en-US" dirty="0">
                <a:solidFill>
                  <a:schemeClr val="tx1"/>
                </a:solidFill>
                <a:latin typeface="Courier New" pitchFamily="49" charset="0"/>
              </a:rPr>
              <a:t>'_' </a:t>
            </a:r>
            <a:r>
              <a:rPr lang="en-US" dirty="0">
                <a:solidFill>
                  <a:schemeClr val="tx1"/>
                </a:solidFill>
              </a:rPr>
              <a:t>character until the length of the resultant string is equal to the value determined by </a:t>
            </a:r>
            <a:r>
              <a:rPr lang="en-US" dirty="0">
                <a:solidFill>
                  <a:schemeClr val="tx1"/>
                </a:solidFill>
                <a:latin typeface="Courier New" pitchFamily="49" charset="0"/>
              </a:rPr>
              <a:t>LENGTH(</a:t>
            </a:r>
            <a:r>
              <a:rPr lang="en-US" dirty="0" err="1">
                <a:solidFill>
                  <a:schemeClr val="tx1"/>
                </a:solidFill>
                <a:latin typeface="Courier New" pitchFamily="49" charset="0"/>
              </a:rPr>
              <a:t>last_name</a:t>
            </a:r>
            <a:r>
              <a:rPr lang="en-US" dirty="0">
                <a:solidFill>
                  <a:schemeClr val="tx1"/>
                </a:solidFill>
                <a:latin typeface="Courier New" pitchFamily="49" charset="0"/>
              </a:rPr>
              <a:t>)+(LEVEL*2)-2</a:t>
            </a:r>
            <a:r>
              <a:rPr lang="en-US" dirty="0">
                <a:solidFill>
                  <a:schemeClr val="tx1"/>
                </a:solidFill>
              </a:rPr>
              <a:t>.</a:t>
            </a:r>
          </a:p>
          <a:p>
            <a:pPr lvl="1"/>
            <a:r>
              <a:rPr lang="en-US" dirty="0">
                <a:solidFill>
                  <a:schemeClr val="tx1"/>
                </a:solidFill>
              </a:rPr>
              <a:t>For King, </a:t>
            </a:r>
            <a:r>
              <a:rPr lang="en-US" dirty="0">
                <a:solidFill>
                  <a:schemeClr val="tx1"/>
                </a:solidFill>
                <a:latin typeface="Courier New" pitchFamily="49" charset="0"/>
              </a:rPr>
              <a:t>LEVEL = 1</a:t>
            </a:r>
            <a:r>
              <a:rPr lang="en-US" dirty="0">
                <a:solidFill>
                  <a:schemeClr val="tx1"/>
                </a:solidFill>
              </a:rPr>
              <a:t>. Therefore, (2 * 1) – 2 = 2 – 2 = 0. So King does not get padded with any </a:t>
            </a:r>
            <a:r>
              <a:rPr lang="en-US" dirty="0">
                <a:solidFill>
                  <a:schemeClr val="tx1"/>
                </a:solidFill>
                <a:latin typeface="Courier New" pitchFamily="49" charset="0"/>
              </a:rPr>
              <a:t>'_'</a:t>
            </a:r>
            <a:r>
              <a:rPr lang="en-US" dirty="0"/>
              <a:t> </a:t>
            </a:r>
            <a:r>
              <a:rPr lang="en-US" dirty="0">
                <a:solidFill>
                  <a:schemeClr val="tx1"/>
                </a:solidFill>
              </a:rPr>
              <a:t>character and is displayed in column 1.</a:t>
            </a:r>
          </a:p>
          <a:p>
            <a:endParaRPr lang="en-US" dirty="0"/>
          </a:p>
        </p:txBody>
      </p:sp>
    </p:spTree>
    <p:extLst>
      <p:ext uri="{BB962C8B-B14F-4D97-AF65-F5344CB8AC3E}">
        <p14:creationId xmlns:p14="http://schemas.microsoft.com/office/powerpoint/2010/main" val="4238328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0"/>
          <p:cNvPicPr>
            <a:picLocks noChangeAspect="1" noChangeArrowheads="1"/>
          </p:cNvPicPr>
          <p:nvPr/>
        </p:nvPicPr>
        <p:blipFill>
          <a:blip r:embed="rId3"/>
          <a:srcRect/>
          <a:stretch>
            <a:fillRect/>
          </a:stretch>
        </p:blipFill>
        <p:spPr bwMode="auto">
          <a:xfrm>
            <a:off x="781050" y="1116013"/>
            <a:ext cx="1114425" cy="3419475"/>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12</a:t>
            </a:fld>
            <a:endParaRPr lang="en-US" dirty="0"/>
          </a:p>
        </p:txBody>
      </p:sp>
      <p:sp>
        <p:nvSpPr>
          <p:cNvPr id="6" name="Notes Placeholder 5"/>
          <p:cNvSpPr>
            <a:spLocks noGrp="1"/>
          </p:cNvSpPr>
          <p:nvPr>
            <p:ph type="body" idx="1"/>
          </p:nvPr>
        </p:nvSpPr>
        <p:spPr>
          <a:xfrm>
            <a:off x="457200" y="449263"/>
            <a:ext cx="6858000" cy="9380537"/>
          </a:xfrm>
        </p:spPr>
        <p:txBody>
          <a:bodyPr/>
          <a:lstStyle/>
          <a:p>
            <a:pPr marL="166688" lvl="1">
              <a:lnSpc>
                <a:spcPct val="95000"/>
              </a:lnSpc>
              <a:spcBef>
                <a:spcPct val="20000"/>
              </a:spcBef>
            </a:pPr>
            <a:r>
              <a:rPr lang="en-US" dirty="0">
                <a:solidFill>
                  <a:schemeClr val="tx1"/>
                </a:solidFill>
              </a:rPr>
              <a:t>For </a:t>
            </a:r>
            <a:r>
              <a:rPr lang="en-US" dirty="0" err="1">
                <a:solidFill>
                  <a:schemeClr val="tx1"/>
                </a:solidFill>
              </a:rPr>
              <a:t>Kochhar</a:t>
            </a:r>
            <a:r>
              <a:rPr lang="en-US" dirty="0">
                <a:solidFill>
                  <a:schemeClr val="tx1"/>
                </a:solidFill>
              </a:rPr>
              <a:t>, </a:t>
            </a:r>
            <a:r>
              <a:rPr lang="en-US" dirty="0">
                <a:solidFill>
                  <a:schemeClr val="tx1"/>
                </a:solidFill>
                <a:latin typeface="Courier New" pitchFamily="49" charset="0"/>
              </a:rPr>
              <a:t>LEVEL = 2</a:t>
            </a:r>
            <a:r>
              <a:rPr lang="en-US" dirty="0">
                <a:solidFill>
                  <a:schemeClr val="tx1"/>
                </a:solidFill>
              </a:rPr>
              <a:t>. Therefore, (2 * 2) – 2 = 4 – 2 = 2. So </a:t>
            </a:r>
            <a:r>
              <a:rPr lang="en-US" dirty="0" err="1">
                <a:solidFill>
                  <a:schemeClr val="tx1"/>
                </a:solidFill>
              </a:rPr>
              <a:t>Kochhar</a:t>
            </a:r>
            <a:r>
              <a:rPr lang="en-US" dirty="0">
                <a:solidFill>
                  <a:schemeClr val="tx1"/>
                </a:solidFill>
              </a:rPr>
              <a:t> gets padded with 2 </a:t>
            </a:r>
            <a:r>
              <a:rPr lang="en-US" dirty="0">
                <a:solidFill>
                  <a:schemeClr val="tx1"/>
                </a:solidFill>
                <a:latin typeface="Courier New" pitchFamily="49" charset="0"/>
              </a:rPr>
              <a:t>'_'</a:t>
            </a:r>
            <a:r>
              <a:rPr lang="en-US" dirty="0">
                <a:solidFill>
                  <a:schemeClr val="tx1"/>
                </a:solidFill>
              </a:rPr>
              <a:t> characters and is displayed indented.</a:t>
            </a:r>
          </a:p>
          <a:p>
            <a:pPr marL="166688" lvl="1">
              <a:lnSpc>
                <a:spcPct val="95000"/>
              </a:lnSpc>
              <a:spcBef>
                <a:spcPct val="20000"/>
              </a:spcBef>
            </a:pPr>
            <a:r>
              <a:rPr lang="en-US" dirty="0">
                <a:solidFill>
                  <a:schemeClr val="tx1"/>
                </a:solidFill>
              </a:rPr>
              <a:t>The rest of the records in the </a:t>
            </a:r>
            <a:r>
              <a:rPr lang="en-US" dirty="0">
                <a:solidFill>
                  <a:schemeClr val="tx1"/>
                </a:solidFill>
                <a:latin typeface="Courier New" pitchFamily="49" charset="0"/>
              </a:rPr>
              <a:t>EMPLOYEES</a:t>
            </a:r>
            <a:r>
              <a:rPr lang="en-US" dirty="0">
                <a:solidFill>
                  <a:schemeClr val="tx1"/>
                </a:solidFill>
              </a:rPr>
              <a:t> table are displayed similarly.</a:t>
            </a:r>
          </a:p>
          <a:p>
            <a:endParaRPr lang="en-US" dirty="0"/>
          </a:p>
        </p:txBody>
      </p:sp>
    </p:spTree>
    <p:extLst>
      <p:ext uri="{BB962C8B-B14F-4D97-AF65-F5344CB8AC3E}">
        <p14:creationId xmlns:p14="http://schemas.microsoft.com/office/powerpoint/2010/main" val="1347441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You can use the </a:t>
            </a:r>
            <a:r>
              <a:rPr lang="en-US" dirty="0">
                <a:latin typeface="Courier New" pitchFamily="49" charset="0"/>
              </a:rPr>
              <a:t>WHERE</a:t>
            </a:r>
            <a:r>
              <a:rPr lang="en-US" dirty="0"/>
              <a:t> and </a:t>
            </a:r>
            <a:r>
              <a:rPr lang="en-US" dirty="0">
                <a:latin typeface="Courier New" pitchFamily="49" charset="0"/>
              </a:rPr>
              <a:t>CONNECT</a:t>
            </a:r>
            <a:r>
              <a:rPr lang="en-US" dirty="0"/>
              <a:t> </a:t>
            </a:r>
            <a:r>
              <a:rPr lang="en-US" dirty="0">
                <a:latin typeface="Courier New" pitchFamily="49" charset="0"/>
              </a:rPr>
              <a:t>BY</a:t>
            </a:r>
            <a:r>
              <a:rPr lang="en-US" dirty="0"/>
              <a:t> clauses to prune the tree (that is, to control which nodes or rows are displayed). The predicate you use acts as a Boolean condition.</a:t>
            </a:r>
          </a:p>
          <a:p>
            <a:pPr lvl="1"/>
            <a:r>
              <a:rPr lang="en-US" b="1" dirty="0"/>
              <a:t>Examples</a:t>
            </a:r>
          </a:p>
          <a:p>
            <a:pPr lvl="1"/>
            <a:r>
              <a:rPr lang="en-US" dirty="0"/>
              <a:t>Starting at the root, walk from the top down, and eliminate employee Higgins in the result, but process the child rows.</a:t>
            </a:r>
          </a:p>
          <a:p>
            <a:pPr lvl="4"/>
            <a:r>
              <a:rPr lang="en-US" dirty="0"/>
              <a:t>SELECT  </a:t>
            </a:r>
            <a:r>
              <a:rPr lang="en-US" dirty="0" err="1"/>
              <a:t>department_id</a:t>
            </a:r>
            <a:r>
              <a:rPr lang="en-US" dirty="0"/>
              <a:t>, </a:t>
            </a:r>
            <a:r>
              <a:rPr lang="en-US" dirty="0" err="1"/>
              <a:t>employee_id,last_name</a:t>
            </a:r>
            <a:r>
              <a:rPr lang="en-US" dirty="0"/>
              <a:t>, </a:t>
            </a:r>
            <a:r>
              <a:rPr lang="en-US" dirty="0" err="1"/>
              <a:t>job_id</a:t>
            </a:r>
            <a:r>
              <a:rPr lang="en-US" dirty="0"/>
              <a:t>, salary</a:t>
            </a:r>
          </a:p>
          <a:p>
            <a:pPr lvl="4"/>
            <a:r>
              <a:rPr lang="en-US" dirty="0"/>
              <a:t>FROM    employees</a:t>
            </a:r>
          </a:p>
          <a:p>
            <a:pPr lvl="4"/>
            <a:r>
              <a:rPr lang="en-US" dirty="0"/>
              <a:t>WHERE   </a:t>
            </a:r>
            <a:r>
              <a:rPr lang="en-US" dirty="0" err="1"/>
              <a:t>last_name</a:t>
            </a:r>
            <a:r>
              <a:rPr lang="en-US" dirty="0"/>
              <a:t>  != 'Higgins'</a:t>
            </a:r>
          </a:p>
          <a:p>
            <a:pPr lvl="4"/>
            <a:r>
              <a:rPr lang="en-US" dirty="0"/>
              <a:t>START   WITH </a:t>
            </a:r>
            <a:r>
              <a:rPr lang="en-US" dirty="0" err="1"/>
              <a:t>manager_id</a:t>
            </a:r>
            <a:r>
              <a:rPr lang="en-US" dirty="0"/>
              <a:t> IS NULL</a:t>
            </a:r>
          </a:p>
          <a:p>
            <a:pPr lvl="4"/>
            <a:r>
              <a:rPr lang="en-US" dirty="0"/>
              <a:t>CONNECT BY PRIOR </a:t>
            </a:r>
            <a:r>
              <a:rPr lang="en-US" dirty="0" err="1"/>
              <a:t>employee_id</a:t>
            </a:r>
            <a:r>
              <a:rPr lang="en-US" dirty="0"/>
              <a:t> = </a:t>
            </a:r>
            <a:r>
              <a:rPr lang="en-US" dirty="0" err="1"/>
              <a:t>manager_id</a:t>
            </a:r>
            <a:r>
              <a:rPr lang="en-US" dirty="0"/>
              <a:t>;</a:t>
            </a:r>
          </a:p>
          <a:p>
            <a:pPr lvl="1"/>
            <a:r>
              <a:rPr lang="en-US" dirty="0"/>
              <a:t>Starting at the root, walk from the top down, and eliminate employee Higgins and all child rows.</a:t>
            </a:r>
          </a:p>
          <a:p>
            <a:pPr lvl="4"/>
            <a:r>
              <a:rPr lang="en-US" dirty="0"/>
              <a:t>SELECT  </a:t>
            </a:r>
            <a:r>
              <a:rPr lang="en-US" dirty="0" err="1"/>
              <a:t>department_id</a:t>
            </a:r>
            <a:r>
              <a:rPr lang="en-US" dirty="0"/>
              <a:t>, </a:t>
            </a:r>
            <a:r>
              <a:rPr lang="en-US" dirty="0" err="1"/>
              <a:t>employee_id,last_name</a:t>
            </a:r>
            <a:r>
              <a:rPr lang="en-US" dirty="0"/>
              <a:t>, </a:t>
            </a:r>
            <a:r>
              <a:rPr lang="en-US" dirty="0" err="1"/>
              <a:t>job_id</a:t>
            </a:r>
            <a:r>
              <a:rPr lang="en-US" dirty="0"/>
              <a:t>, salary</a:t>
            </a:r>
          </a:p>
          <a:p>
            <a:pPr lvl="4"/>
            <a:r>
              <a:rPr lang="en-US" dirty="0"/>
              <a:t>FROM    employees</a:t>
            </a:r>
          </a:p>
          <a:p>
            <a:pPr lvl="4"/>
            <a:r>
              <a:rPr lang="en-US" dirty="0"/>
              <a:t>START   WITH </a:t>
            </a:r>
            <a:r>
              <a:rPr lang="en-US" dirty="0" err="1"/>
              <a:t>manager_id</a:t>
            </a:r>
            <a:r>
              <a:rPr lang="en-US" dirty="0"/>
              <a:t> IS NULL</a:t>
            </a:r>
          </a:p>
          <a:p>
            <a:pPr lvl="4"/>
            <a:r>
              <a:rPr lang="en-US" dirty="0"/>
              <a:t>CONNECT BY PRIOR </a:t>
            </a:r>
            <a:r>
              <a:rPr lang="en-US" dirty="0" err="1"/>
              <a:t>employee_id</a:t>
            </a:r>
            <a:r>
              <a:rPr lang="en-US" dirty="0"/>
              <a:t> = </a:t>
            </a:r>
            <a:r>
              <a:rPr lang="en-US" dirty="0" err="1"/>
              <a:t>manager_id</a:t>
            </a:r>
            <a:endParaRPr lang="en-US" dirty="0"/>
          </a:p>
          <a:p>
            <a:pPr lvl="4"/>
            <a:r>
              <a:rPr lang="en-US" dirty="0"/>
              <a:t>AND     </a:t>
            </a:r>
            <a:r>
              <a:rPr lang="en-US" dirty="0" err="1"/>
              <a:t>last_name</a:t>
            </a:r>
            <a:r>
              <a:rPr lang="en-US" dirty="0"/>
              <a:t> != </a:t>
            </a:r>
            <a:r>
              <a:rPr lang="en-US"/>
              <a:t>'Higgins</a:t>
            </a:r>
            <a:r>
              <a:rPr lang="en-US" smtClean="0"/>
              <a:t>';</a:t>
            </a:r>
            <a:endParaRPr lang="en-US" dirty="0"/>
          </a:p>
        </p:txBody>
      </p:sp>
    </p:spTree>
    <p:extLst>
      <p:ext uri="{BB962C8B-B14F-4D97-AF65-F5344CB8AC3E}">
        <p14:creationId xmlns:p14="http://schemas.microsoft.com/office/powerpoint/2010/main" val="259918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14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You can use hierarchical queries to retrieve data based on a natural hierarchical relationship between rows in a table. The </a:t>
            </a:r>
            <a:r>
              <a:rPr lang="en-US" dirty="0">
                <a:latin typeface="Courier New" pitchFamily="49" charset="0"/>
              </a:rPr>
              <a:t>LEVEL</a:t>
            </a:r>
            <a:r>
              <a:rPr lang="en-US" dirty="0"/>
              <a:t> </a:t>
            </a:r>
            <a:r>
              <a:rPr lang="en-US" dirty="0" err="1"/>
              <a:t>pseudocolumn</a:t>
            </a:r>
            <a:r>
              <a:rPr lang="en-US" dirty="0"/>
              <a:t> counts how far down a hierarchical tree you have traveled. You can specify the direction of the query using the </a:t>
            </a:r>
            <a:r>
              <a:rPr lang="en-US" dirty="0">
                <a:latin typeface="Courier New" pitchFamily="49" charset="0"/>
              </a:rPr>
              <a:t>CONNECT</a:t>
            </a:r>
            <a:r>
              <a:rPr lang="en-US" dirty="0"/>
              <a:t> </a:t>
            </a:r>
            <a:r>
              <a:rPr lang="en-US" dirty="0">
                <a:latin typeface="Courier New" pitchFamily="49" charset="0"/>
              </a:rPr>
              <a:t>BY</a:t>
            </a:r>
            <a:r>
              <a:rPr lang="en-US" dirty="0"/>
              <a:t> </a:t>
            </a:r>
            <a:r>
              <a:rPr lang="en-US" dirty="0">
                <a:latin typeface="Courier New" pitchFamily="49" charset="0"/>
              </a:rPr>
              <a:t>PRIOR</a:t>
            </a:r>
            <a:r>
              <a:rPr lang="en-US" dirty="0"/>
              <a:t> clause. You can specify the starting point using the </a:t>
            </a:r>
            <a:r>
              <a:rPr lang="en-US" dirty="0">
                <a:latin typeface="Courier New" pitchFamily="49" charset="0"/>
              </a:rPr>
              <a:t>START</a:t>
            </a:r>
            <a:r>
              <a:rPr lang="en-US" dirty="0"/>
              <a:t> </a:t>
            </a:r>
            <a:r>
              <a:rPr lang="en-US" dirty="0">
                <a:latin typeface="Courier New" pitchFamily="49" charset="0"/>
              </a:rPr>
              <a:t>WITH</a:t>
            </a:r>
            <a:r>
              <a:rPr lang="en-US" dirty="0"/>
              <a:t> clause. You can use the </a:t>
            </a:r>
            <a:r>
              <a:rPr lang="en-US" dirty="0">
                <a:latin typeface="Courier New" pitchFamily="49" charset="0"/>
              </a:rPr>
              <a:t>WHERE</a:t>
            </a:r>
            <a:r>
              <a:rPr lang="en-US" dirty="0"/>
              <a:t> and </a:t>
            </a:r>
            <a:r>
              <a:rPr lang="en-US" dirty="0">
                <a:latin typeface="Courier New" pitchFamily="49" charset="0"/>
              </a:rPr>
              <a:t>CONNECT</a:t>
            </a:r>
            <a:r>
              <a:rPr lang="en-US" dirty="0"/>
              <a:t> </a:t>
            </a:r>
            <a:r>
              <a:rPr lang="en-US" dirty="0">
                <a:latin typeface="Courier New" pitchFamily="49" charset="0"/>
              </a:rPr>
              <a:t>BY</a:t>
            </a:r>
            <a:r>
              <a:rPr lang="en-US" dirty="0"/>
              <a:t> clauses to prune the tree branches.</a:t>
            </a:r>
          </a:p>
          <a:p>
            <a:pPr lvl="1"/>
            <a:endParaRPr lang="en-US" dirty="0"/>
          </a:p>
        </p:txBody>
      </p:sp>
    </p:spTree>
    <p:extLst>
      <p:ext uri="{BB962C8B-B14F-4D97-AF65-F5344CB8AC3E}">
        <p14:creationId xmlns:p14="http://schemas.microsoft.com/office/powerpoint/2010/main" val="262696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body" idx="1"/>
          </p:nvPr>
        </p:nvSpPr>
        <p:spPr/>
        <p:txBody>
          <a:bodyPr/>
          <a:lstStyle/>
          <a:p>
            <a:pPr lvl="1"/>
            <a:r>
              <a:rPr lang="en-US" smtClean="0"/>
              <a:t>In this appendix, you learn how to use hierarchical queries to create tree-structured reports.</a:t>
            </a:r>
            <a:endParaRPr lang="en-US" dirty="0"/>
          </a:p>
        </p:txBody>
      </p:sp>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2</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5457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Using hierarchical queries, you can retrieve data based on a natural hierarchical relationship between the rows in a table. A relational database does not store records in a hierarchical way. However, where a hierarchical relationship exists between the rows of a single table, a process called </a:t>
            </a:r>
            <a:r>
              <a:rPr lang="en-US" i="1" dirty="0">
                <a:solidFill>
                  <a:schemeClr val="tx1"/>
                </a:solidFill>
              </a:rPr>
              <a:t>tree walking </a:t>
            </a:r>
            <a:r>
              <a:rPr lang="en-US" dirty="0">
                <a:solidFill>
                  <a:schemeClr val="tx1"/>
                </a:solidFill>
              </a:rPr>
              <a:t>enables the hierarchy to be constructed. A hierarchical query is a method of reporting, with the branches of a tree in a specific order.</a:t>
            </a:r>
          </a:p>
          <a:p>
            <a:pPr lvl="1"/>
            <a:r>
              <a:rPr lang="en-US" dirty="0">
                <a:solidFill>
                  <a:schemeClr val="tx1"/>
                </a:solidFill>
              </a:rPr>
              <a:t>Imagine a family tree with the eldest members of the family found close to the base or trunk of the tree and the youngest members representing branches of the tree. Branches can have their own branches, and so on.</a:t>
            </a:r>
          </a:p>
          <a:p>
            <a:pPr lvl="1"/>
            <a:r>
              <a:rPr lang="en-US" dirty="0">
                <a:solidFill>
                  <a:schemeClr val="tx1"/>
                </a:solidFill>
              </a:rPr>
              <a:t>A hierarchical query is possible when a relationship exists between rows in a table. For example, in the slide, you see that </a:t>
            </a:r>
            <a:r>
              <a:rPr lang="en-US" dirty="0" err="1">
                <a:solidFill>
                  <a:schemeClr val="tx1"/>
                </a:solidFill>
              </a:rPr>
              <a:t>Kochhar</a:t>
            </a:r>
            <a:r>
              <a:rPr lang="en-US" dirty="0">
                <a:solidFill>
                  <a:schemeClr val="tx1"/>
                </a:solidFill>
              </a:rPr>
              <a:t>, De </a:t>
            </a:r>
            <a:r>
              <a:rPr lang="en-US" dirty="0" err="1">
                <a:solidFill>
                  <a:schemeClr val="tx1"/>
                </a:solidFill>
              </a:rPr>
              <a:t>Haan</a:t>
            </a:r>
            <a:r>
              <a:rPr lang="en-US" dirty="0">
                <a:solidFill>
                  <a:schemeClr val="tx1"/>
                </a:solidFill>
              </a:rPr>
              <a:t>, and </a:t>
            </a:r>
            <a:r>
              <a:rPr lang="en-US" dirty="0" err="1">
                <a:solidFill>
                  <a:schemeClr val="tx1"/>
                </a:solidFill>
              </a:rPr>
              <a:t>Hartstein</a:t>
            </a:r>
            <a:r>
              <a:rPr lang="en-US" dirty="0">
                <a:solidFill>
                  <a:schemeClr val="tx1"/>
                </a:solidFill>
              </a:rPr>
              <a:t> report to </a:t>
            </a:r>
            <a:r>
              <a:rPr lang="en-US" dirty="0">
                <a:solidFill>
                  <a:schemeClr val="tx1"/>
                </a:solidFill>
                <a:latin typeface="Courier New" pitchFamily="49" charset="0"/>
              </a:rPr>
              <a:t>MANAGER_ID</a:t>
            </a:r>
            <a:r>
              <a:rPr lang="en-US" dirty="0">
                <a:solidFill>
                  <a:schemeClr val="tx1"/>
                </a:solidFill>
              </a:rPr>
              <a:t> 100, which is King’s </a:t>
            </a:r>
            <a:r>
              <a:rPr lang="en-US" dirty="0">
                <a:solidFill>
                  <a:schemeClr val="tx1"/>
                </a:solidFill>
                <a:latin typeface="Courier New" pitchFamily="49" charset="0"/>
              </a:rPr>
              <a:t>EMPLOYEE_ID</a:t>
            </a:r>
            <a:r>
              <a:rPr lang="en-US" dirty="0">
                <a:solidFill>
                  <a:schemeClr val="tx1"/>
                </a:solidFill>
              </a:rPr>
              <a:t>.</a:t>
            </a:r>
          </a:p>
          <a:p>
            <a:pPr lvl="1"/>
            <a:r>
              <a:rPr lang="en-US" b="1" dirty="0">
                <a:solidFill>
                  <a:schemeClr val="tx1"/>
                </a:solidFill>
              </a:rPr>
              <a:t>Note: </a:t>
            </a:r>
            <a:r>
              <a:rPr lang="en-US" dirty="0">
                <a:solidFill>
                  <a:schemeClr val="tx1"/>
                </a:solidFill>
              </a:rPr>
              <a:t>Hierarchical trees are used in various fields such as human genealogy (family trees), livestock (breeding purposes), corporate management (management hierarchies), manufacturing (product assembly), evolutionary research (species development), and scientific research.</a:t>
            </a:r>
          </a:p>
          <a:p>
            <a:endParaRPr lang="en-US" dirty="0"/>
          </a:p>
        </p:txBody>
      </p:sp>
    </p:spTree>
    <p:extLst>
      <p:ext uri="{BB962C8B-B14F-4D97-AF65-F5344CB8AC3E}">
        <p14:creationId xmlns:p14="http://schemas.microsoft.com/office/powerpoint/2010/main" val="325965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a:t>
            </a:r>
            <a:r>
              <a:rPr lang="en-US" dirty="0">
                <a:solidFill>
                  <a:schemeClr val="tx1"/>
                </a:solidFill>
                <a:latin typeface="Courier New" pitchFamily="49" charset="0"/>
              </a:rPr>
              <a:t>EMPLOYEES</a:t>
            </a:r>
            <a:r>
              <a:rPr lang="en-US" dirty="0">
                <a:solidFill>
                  <a:schemeClr val="tx1"/>
                </a:solidFill>
              </a:rPr>
              <a:t> table has a tree structure representing the management reporting line. The hierarchy can be created by looking at the relationship between equivalent values in the </a:t>
            </a:r>
            <a:r>
              <a:rPr lang="en-US" dirty="0">
                <a:solidFill>
                  <a:schemeClr val="tx1"/>
                </a:solidFill>
                <a:latin typeface="Courier New" pitchFamily="49" charset="0"/>
              </a:rPr>
              <a:t>EMPLOYEE_ID</a:t>
            </a:r>
            <a:r>
              <a:rPr lang="en-US" dirty="0">
                <a:solidFill>
                  <a:schemeClr val="tx1"/>
                </a:solidFill>
              </a:rPr>
              <a:t> and </a:t>
            </a:r>
            <a:r>
              <a:rPr lang="en-US" dirty="0">
                <a:solidFill>
                  <a:schemeClr val="tx1"/>
                </a:solidFill>
                <a:latin typeface="Courier New" pitchFamily="49" charset="0"/>
              </a:rPr>
              <a:t>MANAGER_ID</a:t>
            </a:r>
            <a:r>
              <a:rPr lang="en-US" dirty="0">
                <a:solidFill>
                  <a:schemeClr val="tx1"/>
                </a:solidFill>
              </a:rPr>
              <a:t> columns. This relationship can be exploited by joining the table to itself. The </a:t>
            </a:r>
            <a:r>
              <a:rPr lang="en-US" dirty="0">
                <a:solidFill>
                  <a:schemeClr val="tx1"/>
                </a:solidFill>
                <a:latin typeface="Courier New" pitchFamily="49" charset="0"/>
              </a:rPr>
              <a:t>MANAGER_ID</a:t>
            </a:r>
            <a:r>
              <a:rPr lang="en-US" dirty="0">
                <a:solidFill>
                  <a:schemeClr val="tx1"/>
                </a:solidFill>
              </a:rPr>
              <a:t> column contains the employee number of the employee’s manager.</a:t>
            </a:r>
          </a:p>
          <a:p>
            <a:pPr lvl="1"/>
            <a:r>
              <a:rPr lang="en-US" dirty="0">
                <a:solidFill>
                  <a:schemeClr val="tx1"/>
                </a:solidFill>
              </a:rPr>
              <a:t>The parent/child relationship of a tree structure enables you to control:</a:t>
            </a:r>
          </a:p>
          <a:p>
            <a:pPr lvl="2"/>
            <a:r>
              <a:rPr lang="en-US" dirty="0">
                <a:solidFill>
                  <a:schemeClr val="tx1"/>
                </a:solidFill>
              </a:rPr>
              <a:t>The direction</a:t>
            </a:r>
            <a:r>
              <a:rPr lang="en-US" i="1" dirty="0">
                <a:solidFill>
                  <a:schemeClr val="tx1"/>
                </a:solidFill>
              </a:rPr>
              <a:t> </a:t>
            </a:r>
            <a:r>
              <a:rPr lang="en-US" dirty="0">
                <a:solidFill>
                  <a:schemeClr val="tx1"/>
                </a:solidFill>
              </a:rPr>
              <a:t>in which the hierarchy is walked</a:t>
            </a:r>
          </a:p>
          <a:p>
            <a:pPr lvl="2"/>
            <a:r>
              <a:rPr lang="en-US" dirty="0">
                <a:solidFill>
                  <a:schemeClr val="tx1"/>
                </a:solidFill>
              </a:rPr>
              <a:t>The starting point inside the hierarchy</a:t>
            </a:r>
          </a:p>
          <a:p>
            <a:pPr lvl="1"/>
            <a:r>
              <a:rPr lang="en-US" b="1" dirty="0">
                <a:solidFill>
                  <a:schemeClr val="tx1"/>
                </a:solidFill>
              </a:rPr>
              <a:t>Note:</a:t>
            </a:r>
            <a:r>
              <a:rPr lang="en-US" dirty="0">
                <a:solidFill>
                  <a:schemeClr val="tx1"/>
                </a:solidFill>
              </a:rPr>
              <a:t> The slide displays an inverted tree structure of the management hierarchy of the employees in the </a:t>
            </a:r>
            <a:r>
              <a:rPr lang="en-US" dirty="0">
                <a:solidFill>
                  <a:schemeClr val="tx1"/>
                </a:solidFill>
                <a:latin typeface="Courier New" pitchFamily="49" charset="0"/>
              </a:rPr>
              <a:t>EMPLOYEES</a:t>
            </a:r>
            <a:r>
              <a:rPr lang="en-US" dirty="0">
                <a:solidFill>
                  <a:schemeClr val="tx1"/>
                </a:solidFill>
              </a:rPr>
              <a:t> table.</a:t>
            </a:r>
          </a:p>
          <a:p>
            <a:endParaRPr lang="en-US" dirty="0"/>
          </a:p>
        </p:txBody>
      </p:sp>
    </p:spTree>
    <p:extLst>
      <p:ext uri="{BB962C8B-B14F-4D97-AF65-F5344CB8AC3E}">
        <p14:creationId xmlns:p14="http://schemas.microsoft.com/office/powerpoint/2010/main" val="3344320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r>
              <a:rPr lang="en-US" dirty="0"/>
              <a:t>Keywords and Clauses</a:t>
            </a:r>
          </a:p>
          <a:p>
            <a:pPr lvl="1"/>
            <a:r>
              <a:rPr lang="en-US" dirty="0">
                <a:solidFill>
                  <a:schemeClr val="tx1"/>
                </a:solidFill>
              </a:rPr>
              <a:t>Hierarchical queries can be identified by the presence of the </a:t>
            </a:r>
            <a:r>
              <a:rPr lang="en-US" dirty="0">
                <a:solidFill>
                  <a:schemeClr val="tx1"/>
                </a:solidFill>
                <a:latin typeface="Courier New" pitchFamily="49" charset="0"/>
              </a:rPr>
              <a:t>CONNECT</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and </a:t>
            </a:r>
            <a:r>
              <a:rPr lang="en-US" dirty="0">
                <a:solidFill>
                  <a:schemeClr val="tx1"/>
                </a:solidFill>
                <a:latin typeface="Courier New" pitchFamily="49" charset="0"/>
              </a:rPr>
              <a:t>START</a:t>
            </a:r>
            <a:r>
              <a:rPr lang="en-US" dirty="0"/>
              <a:t> </a:t>
            </a:r>
            <a:r>
              <a:rPr lang="en-US" dirty="0">
                <a:solidFill>
                  <a:schemeClr val="tx1"/>
                </a:solidFill>
                <a:latin typeface="Courier New" pitchFamily="49" charset="0"/>
              </a:rPr>
              <a:t>WITH</a:t>
            </a:r>
            <a:r>
              <a:rPr lang="en-US" dirty="0">
                <a:solidFill>
                  <a:schemeClr val="tx1"/>
                </a:solidFill>
              </a:rPr>
              <a:t> clauses.</a:t>
            </a:r>
          </a:p>
          <a:p>
            <a:pPr lvl="1"/>
            <a:r>
              <a:rPr lang="en-US" dirty="0">
                <a:solidFill>
                  <a:schemeClr val="tx1"/>
                </a:solidFill>
              </a:rPr>
              <a:t>In the syntax:</a:t>
            </a:r>
          </a:p>
          <a:p>
            <a:pPr lvl="2">
              <a:buNone/>
            </a:pPr>
            <a:r>
              <a:rPr lang="en-US" dirty="0">
                <a:solidFill>
                  <a:schemeClr val="tx1"/>
                </a:solidFill>
                <a:latin typeface="Courier New" pitchFamily="49" charset="0"/>
              </a:rPr>
              <a:t>SELECT</a:t>
            </a:r>
            <a:r>
              <a:rPr lang="en-US" dirty="0">
                <a:solidFill>
                  <a:schemeClr val="tx1"/>
                </a:solidFill>
              </a:rPr>
              <a:t>		Is the standard </a:t>
            </a:r>
            <a:r>
              <a:rPr lang="en-US" dirty="0">
                <a:solidFill>
                  <a:schemeClr val="tx1"/>
                </a:solidFill>
                <a:latin typeface="Courier New" pitchFamily="49" charset="0"/>
              </a:rPr>
              <a:t>SELECT</a:t>
            </a:r>
            <a:r>
              <a:rPr lang="en-US" dirty="0">
                <a:solidFill>
                  <a:schemeClr val="tx1"/>
                </a:solidFill>
              </a:rPr>
              <a:t> clause</a:t>
            </a:r>
          </a:p>
          <a:p>
            <a:pPr lvl="2">
              <a:buNone/>
            </a:pPr>
            <a:r>
              <a:rPr lang="en-US" dirty="0">
                <a:solidFill>
                  <a:schemeClr val="tx1"/>
                </a:solidFill>
                <a:latin typeface="Courier New" pitchFamily="49" charset="0"/>
              </a:rPr>
              <a:t>LEVEL		</a:t>
            </a:r>
            <a:r>
              <a:rPr lang="en-US" dirty="0">
                <a:solidFill>
                  <a:schemeClr val="tx1"/>
                </a:solidFill>
              </a:rPr>
              <a:t>For each row returned by a hierarchical query, the </a:t>
            </a:r>
            <a:r>
              <a:rPr lang="en-US" dirty="0">
                <a:solidFill>
                  <a:schemeClr val="tx1"/>
                </a:solidFill>
                <a:latin typeface="Courier New" pitchFamily="49" charset="0"/>
              </a:rPr>
              <a:t>LEVEL</a:t>
            </a:r>
            <a:r>
              <a:rPr lang="en-US" dirty="0">
                <a:solidFill>
                  <a:schemeClr val="tx1"/>
                </a:solidFill>
              </a:rPr>
              <a:t/>
            </a:r>
            <a:br>
              <a:rPr lang="en-US" dirty="0">
                <a:solidFill>
                  <a:schemeClr val="tx1"/>
                </a:solidFill>
              </a:rPr>
            </a:br>
            <a:r>
              <a:rPr lang="en-US" dirty="0">
                <a:solidFill>
                  <a:schemeClr val="tx1"/>
                </a:solidFill>
              </a:rPr>
              <a:t>		</a:t>
            </a:r>
            <a:r>
              <a:rPr lang="en-US" dirty="0" err="1">
                <a:solidFill>
                  <a:schemeClr val="tx1"/>
                </a:solidFill>
              </a:rPr>
              <a:t>pseudocolumn</a:t>
            </a:r>
            <a:r>
              <a:rPr lang="en-US" dirty="0">
                <a:solidFill>
                  <a:schemeClr val="tx1"/>
                </a:solidFill>
              </a:rPr>
              <a:t> returns 1 for a root row, 2 for a child of a root, and so on.</a:t>
            </a:r>
          </a:p>
          <a:p>
            <a:pPr lvl="2">
              <a:buNone/>
            </a:pPr>
            <a:r>
              <a:rPr lang="en-US" dirty="0">
                <a:solidFill>
                  <a:schemeClr val="tx1"/>
                </a:solidFill>
                <a:latin typeface="Courier New" pitchFamily="49" charset="0"/>
              </a:rPr>
              <a:t>FROM</a:t>
            </a:r>
            <a:r>
              <a:rPr lang="en-US" i="1" dirty="0">
                <a:solidFill>
                  <a:schemeClr val="tx1"/>
                </a:solidFill>
              </a:rPr>
              <a:t> table		</a:t>
            </a:r>
            <a:r>
              <a:rPr lang="en-US" dirty="0">
                <a:solidFill>
                  <a:schemeClr val="tx1"/>
                </a:solidFill>
              </a:rPr>
              <a:t>Specifies the table, view, or snapshot containing the columns. You can</a:t>
            </a:r>
            <a:br>
              <a:rPr lang="en-US" dirty="0">
                <a:solidFill>
                  <a:schemeClr val="tx1"/>
                </a:solidFill>
              </a:rPr>
            </a:br>
            <a:r>
              <a:rPr lang="en-US" dirty="0">
                <a:solidFill>
                  <a:schemeClr val="tx1"/>
                </a:solidFill>
              </a:rPr>
              <a:t>		select from only one table.</a:t>
            </a:r>
          </a:p>
          <a:p>
            <a:pPr lvl="2">
              <a:buNone/>
            </a:pPr>
            <a:r>
              <a:rPr lang="en-US" dirty="0">
                <a:solidFill>
                  <a:schemeClr val="tx1"/>
                </a:solidFill>
                <a:latin typeface="Courier New" pitchFamily="49" charset="0"/>
              </a:rPr>
              <a:t>WHERE		</a:t>
            </a:r>
            <a:r>
              <a:rPr lang="en-US" dirty="0">
                <a:solidFill>
                  <a:schemeClr val="tx1"/>
                </a:solidFill>
              </a:rPr>
              <a:t>Restricts the rows returned by the query without affecting other rows of</a:t>
            </a:r>
            <a:br>
              <a:rPr lang="en-US" dirty="0">
                <a:solidFill>
                  <a:schemeClr val="tx1"/>
                </a:solidFill>
              </a:rPr>
            </a:br>
            <a:r>
              <a:rPr lang="en-US" dirty="0">
                <a:solidFill>
                  <a:schemeClr val="tx1"/>
                </a:solidFill>
              </a:rPr>
              <a:t>		the hierarchy</a:t>
            </a:r>
          </a:p>
          <a:p>
            <a:pPr lvl="2">
              <a:buNone/>
            </a:pPr>
            <a:r>
              <a:rPr lang="en-US" i="1" dirty="0">
                <a:solidFill>
                  <a:schemeClr val="tx1"/>
                </a:solidFill>
              </a:rPr>
              <a:t>condition		</a:t>
            </a:r>
            <a:r>
              <a:rPr lang="en-US" dirty="0">
                <a:solidFill>
                  <a:schemeClr val="tx1"/>
                </a:solidFill>
              </a:rPr>
              <a:t>Is a comparison with expressions</a:t>
            </a:r>
          </a:p>
          <a:p>
            <a:pPr lvl="2">
              <a:buNone/>
            </a:pPr>
            <a:r>
              <a:rPr lang="en-US" dirty="0">
                <a:solidFill>
                  <a:schemeClr val="tx1"/>
                </a:solidFill>
                <a:latin typeface="Courier New" pitchFamily="49" charset="0"/>
              </a:rPr>
              <a:t>START</a:t>
            </a:r>
            <a:r>
              <a:rPr lang="en-US" dirty="0">
                <a:solidFill>
                  <a:schemeClr val="tx1"/>
                </a:solidFill>
              </a:rPr>
              <a:t> </a:t>
            </a:r>
            <a:r>
              <a:rPr lang="en-US" dirty="0">
                <a:solidFill>
                  <a:schemeClr val="tx1"/>
                </a:solidFill>
                <a:latin typeface="Courier New" pitchFamily="49" charset="0"/>
              </a:rPr>
              <a:t>WITH</a:t>
            </a:r>
            <a:r>
              <a:rPr lang="en-US" dirty="0">
                <a:solidFill>
                  <a:schemeClr val="tx1"/>
                </a:solidFill>
              </a:rPr>
              <a:t>	Specifies the root rows of the hierarchy (where to start). This clause is</a:t>
            </a:r>
            <a:br>
              <a:rPr lang="en-US" dirty="0">
                <a:solidFill>
                  <a:schemeClr val="tx1"/>
                </a:solidFill>
              </a:rPr>
            </a:br>
            <a:r>
              <a:rPr lang="en-US" dirty="0">
                <a:solidFill>
                  <a:schemeClr val="tx1"/>
                </a:solidFill>
              </a:rPr>
              <a:t>		required for a true hierarchical query.</a:t>
            </a:r>
          </a:p>
          <a:p>
            <a:pPr lvl="2">
              <a:buNone/>
            </a:pPr>
            <a:r>
              <a:rPr lang="en-US" dirty="0">
                <a:solidFill>
                  <a:schemeClr val="tx1"/>
                </a:solidFill>
                <a:latin typeface="Courier New" pitchFamily="49" charset="0"/>
              </a:rPr>
              <a:t>CONNECT</a:t>
            </a:r>
            <a:r>
              <a:rPr lang="en-US" dirty="0">
                <a:solidFill>
                  <a:schemeClr val="tx1"/>
                </a:solidFill>
              </a:rPr>
              <a:t> </a:t>
            </a:r>
            <a:r>
              <a:rPr lang="en-US" dirty="0">
                <a:solidFill>
                  <a:schemeClr val="tx1"/>
                </a:solidFill>
                <a:latin typeface="Courier New" pitchFamily="49" charset="0"/>
              </a:rPr>
              <a:t>BY	</a:t>
            </a:r>
            <a:r>
              <a:rPr lang="en-US" dirty="0">
                <a:solidFill>
                  <a:schemeClr val="tx1"/>
                </a:solidFill>
              </a:rPr>
              <a:t>Specifies the columns in which the relationship between parent and   </a:t>
            </a:r>
          </a:p>
          <a:p>
            <a:pPr lvl="2">
              <a:buNone/>
            </a:pPr>
            <a:r>
              <a:rPr lang="en-US" dirty="0">
                <a:solidFill>
                  <a:schemeClr val="tx1"/>
                </a:solidFill>
                <a:latin typeface="Courier New" pitchFamily="49" charset="0"/>
                <a:cs typeface="Courier New" pitchFamily="49" charset="0"/>
              </a:rPr>
              <a:t> PRIOR       </a:t>
            </a:r>
            <a:r>
              <a:rPr lang="en-US" dirty="0">
                <a:solidFill>
                  <a:schemeClr val="tx1"/>
                </a:solidFill>
              </a:rPr>
              <a:t>	child </a:t>
            </a:r>
            <a:r>
              <a:rPr lang="en-US" dirty="0">
                <a:solidFill>
                  <a:schemeClr val="tx1"/>
                </a:solidFill>
                <a:latin typeface="Courier New" pitchFamily="49" charset="0"/>
              </a:rPr>
              <a:t>PRIOR</a:t>
            </a:r>
            <a:r>
              <a:rPr lang="en-US" dirty="0">
                <a:solidFill>
                  <a:schemeClr val="tx1"/>
                </a:solidFill>
              </a:rPr>
              <a:t> rows exist. This clause is required for a hierarchical query.</a:t>
            </a:r>
          </a:p>
          <a:p>
            <a:endParaRPr lang="en-US" dirty="0"/>
          </a:p>
        </p:txBody>
      </p:sp>
    </p:spTree>
    <p:extLst>
      <p:ext uri="{BB962C8B-B14F-4D97-AF65-F5344CB8AC3E}">
        <p14:creationId xmlns:p14="http://schemas.microsoft.com/office/powerpoint/2010/main" val="389739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row or rows to be used as the root of the tree are determined by the </a:t>
            </a:r>
            <a:r>
              <a:rPr lang="en-US" dirty="0">
                <a:solidFill>
                  <a:schemeClr val="tx1"/>
                </a:solidFill>
                <a:latin typeface="Courier New" pitchFamily="49" charset="0"/>
              </a:rPr>
              <a:t>START</a:t>
            </a:r>
            <a:r>
              <a:rPr lang="en-US" dirty="0"/>
              <a:t> </a:t>
            </a:r>
            <a:r>
              <a:rPr lang="en-US" dirty="0">
                <a:solidFill>
                  <a:schemeClr val="tx1"/>
                </a:solidFill>
                <a:latin typeface="Courier New" pitchFamily="49" charset="0"/>
              </a:rPr>
              <a:t>WITH</a:t>
            </a:r>
            <a:r>
              <a:rPr lang="en-US" dirty="0">
                <a:solidFill>
                  <a:schemeClr val="tx1"/>
                </a:solidFill>
              </a:rPr>
              <a:t> clause. The </a:t>
            </a:r>
            <a:r>
              <a:rPr lang="en-US" dirty="0">
                <a:solidFill>
                  <a:schemeClr val="tx1"/>
                </a:solidFill>
                <a:latin typeface="Courier New" pitchFamily="49" charset="0"/>
              </a:rPr>
              <a:t>START</a:t>
            </a:r>
            <a:r>
              <a:rPr lang="en-US" dirty="0"/>
              <a:t> </a:t>
            </a:r>
            <a:r>
              <a:rPr lang="en-US" dirty="0">
                <a:solidFill>
                  <a:schemeClr val="tx1"/>
                </a:solidFill>
                <a:latin typeface="Courier New" pitchFamily="49" charset="0"/>
              </a:rPr>
              <a:t>WITH</a:t>
            </a:r>
            <a:r>
              <a:rPr lang="en-US" dirty="0">
                <a:solidFill>
                  <a:schemeClr val="tx1"/>
                </a:solidFill>
              </a:rPr>
              <a:t> clause can contain any valid condition.</a:t>
            </a:r>
            <a:endParaRPr lang="en-US" b="1" dirty="0">
              <a:solidFill>
                <a:schemeClr val="tx1"/>
              </a:solidFill>
            </a:endParaRPr>
          </a:p>
          <a:p>
            <a:pPr lvl="1"/>
            <a:r>
              <a:rPr lang="en-US" b="1" dirty="0">
                <a:solidFill>
                  <a:schemeClr val="tx1"/>
                </a:solidFill>
              </a:rPr>
              <a:t>Examples</a:t>
            </a:r>
          </a:p>
          <a:p>
            <a:pPr lvl="1"/>
            <a:r>
              <a:rPr lang="en-US" dirty="0">
                <a:solidFill>
                  <a:schemeClr val="tx1"/>
                </a:solidFill>
              </a:rPr>
              <a:t>Using the </a:t>
            </a:r>
            <a:r>
              <a:rPr lang="en-US" dirty="0">
                <a:solidFill>
                  <a:schemeClr val="tx1"/>
                </a:solidFill>
                <a:latin typeface="Courier New" pitchFamily="49" charset="0"/>
              </a:rPr>
              <a:t>EMPLOYEES</a:t>
            </a:r>
            <a:r>
              <a:rPr lang="en-US" dirty="0">
                <a:solidFill>
                  <a:schemeClr val="tx1"/>
                </a:solidFill>
              </a:rPr>
              <a:t> table, start with King, the president of the company.</a:t>
            </a:r>
          </a:p>
          <a:p>
            <a:pPr lvl="4"/>
            <a:r>
              <a:rPr lang="en-US" dirty="0"/>
              <a:t>... START WITH </a:t>
            </a:r>
            <a:r>
              <a:rPr lang="en-US" dirty="0" err="1"/>
              <a:t>manager_id</a:t>
            </a:r>
            <a:r>
              <a:rPr lang="en-US" dirty="0"/>
              <a:t> IS NULL</a:t>
            </a:r>
          </a:p>
          <a:p>
            <a:pPr lvl="1"/>
            <a:r>
              <a:rPr lang="en-US" dirty="0">
                <a:solidFill>
                  <a:schemeClr val="tx1"/>
                </a:solidFill>
              </a:rPr>
              <a:t>Using the </a:t>
            </a:r>
            <a:r>
              <a:rPr lang="en-US" dirty="0">
                <a:solidFill>
                  <a:schemeClr val="tx1"/>
                </a:solidFill>
                <a:latin typeface="Courier New" pitchFamily="49" charset="0"/>
              </a:rPr>
              <a:t>EMPLOYEES</a:t>
            </a:r>
            <a:r>
              <a:rPr lang="en-US" dirty="0">
                <a:solidFill>
                  <a:schemeClr val="tx1"/>
                </a:solidFill>
              </a:rPr>
              <a:t> table, start with employee </a:t>
            </a:r>
            <a:r>
              <a:rPr lang="en-US" dirty="0" err="1">
                <a:solidFill>
                  <a:schemeClr val="tx1"/>
                </a:solidFill>
              </a:rPr>
              <a:t>Kochhar</a:t>
            </a:r>
            <a:r>
              <a:rPr lang="en-US" dirty="0">
                <a:solidFill>
                  <a:schemeClr val="tx1"/>
                </a:solidFill>
              </a:rPr>
              <a:t>. A </a:t>
            </a:r>
            <a:r>
              <a:rPr lang="en-US" dirty="0">
                <a:solidFill>
                  <a:schemeClr val="tx1"/>
                </a:solidFill>
                <a:latin typeface="Courier New" pitchFamily="49" charset="0"/>
              </a:rPr>
              <a:t>START</a:t>
            </a:r>
            <a:r>
              <a:rPr lang="en-US" dirty="0"/>
              <a:t> </a:t>
            </a:r>
            <a:r>
              <a:rPr lang="en-US" dirty="0">
                <a:solidFill>
                  <a:schemeClr val="tx1"/>
                </a:solidFill>
                <a:latin typeface="Courier New" pitchFamily="49" charset="0"/>
              </a:rPr>
              <a:t>WITH</a:t>
            </a:r>
            <a:r>
              <a:rPr lang="en-US" dirty="0">
                <a:solidFill>
                  <a:schemeClr val="tx1"/>
                </a:solidFill>
              </a:rPr>
              <a:t> condition can contain a subquery.</a:t>
            </a:r>
          </a:p>
          <a:p>
            <a:pPr lvl="4"/>
            <a:r>
              <a:rPr lang="en-US" dirty="0">
                <a:solidFill>
                  <a:schemeClr val="tx1"/>
                </a:solidFill>
              </a:rPr>
              <a:t>... START WITH </a:t>
            </a:r>
            <a:r>
              <a:rPr lang="en-US" dirty="0" err="1">
                <a:solidFill>
                  <a:schemeClr val="tx1"/>
                </a:solidFill>
              </a:rPr>
              <a:t>employee_id</a:t>
            </a:r>
            <a:r>
              <a:rPr lang="en-US" dirty="0">
                <a:solidFill>
                  <a:schemeClr val="tx1"/>
                </a:solidFill>
              </a:rPr>
              <a:t> = (SELECT </a:t>
            </a:r>
            <a:r>
              <a:rPr lang="en-US" dirty="0" err="1">
                <a:solidFill>
                  <a:schemeClr val="tx1"/>
                </a:solidFill>
              </a:rPr>
              <a:t>employee_id</a:t>
            </a:r>
            <a:endParaRPr lang="en-US" dirty="0">
              <a:solidFill>
                <a:schemeClr val="tx1"/>
              </a:solidFill>
            </a:endParaRPr>
          </a:p>
          <a:p>
            <a:pPr lvl="4"/>
            <a:r>
              <a:rPr lang="en-US" dirty="0"/>
              <a:t>                     	         FROM   employees</a:t>
            </a:r>
          </a:p>
          <a:p>
            <a:pPr lvl="4"/>
            <a:r>
              <a:rPr lang="en-US" dirty="0"/>
              <a:t>                     	         WHERE  </a:t>
            </a:r>
            <a:r>
              <a:rPr lang="en-US" dirty="0" err="1"/>
              <a:t>last_name</a:t>
            </a:r>
            <a:r>
              <a:rPr lang="en-US" dirty="0"/>
              <a:t> =A '</a:t>
            </a:r>
            <a:r>
              <a:rPr lang="en-US" dirty="0" err="1"/>
              <a:t>Kochhar</a:t>
            </a:r>
            <a:r>
              <a:rPr lang="en-US" dirty="0"/>
              <a:t>')</a:t>
            </a:r>
          </a:p>
          <a:p>
            <a:pPr lvl="1"/>
            <a:r>
              <a:rPr lang="en-US" dirty="0">
                <a:solidFill>
                  <a:schemeClr val="tx1"/>
                </a:solidFill>
              </a:rPr>
              <a:t>If the </a:t>
            </a:r>
            <a:r>
              <a:rPr lang="en-US" dirty="0">
                <a:solidFill>
                  <a:schemeClr val="tx1"/>
                </a:solidFill>
                <a:latin typeface="Courier New" pitchFamily="49" charset="0"/>
              </a:rPr>
              <a:t>START</a:t>
            </a:r>
            <a:r>
              <a:rPr lang="en-US" dirty="0"/>
              <a:t> </a:t>
            </a:r>
            <a:r>
              <a:rPr lang="en-US" dirty="0">
                <a:solidFill>
                  <a:schemeClr val="tx1"/>
                </a:solidFill>
                <a:latin typeface="Courier New" pitchFamily="49" charset="0"/>
              </a:rPr>
              <a:t>WITH</a:t>
            </a:r>
            <a:r>
              <a:rPr lang="en-US" dirty="0">
                <a:solidFill>
                  <a:schemeClr val="tx1"/>
                </a:solidFill>
              </a:rPr>
              <a:t> clause is omitted, the tree walk is started with all the rows in the table as root rows. </a:t>
            </a:r>
          </a:p>
          <a:p>
            <a:pPr lvl="1"/>
            <a:r>
              <a:rPr lang="en-US" b="1" dirty="0">
                <a:solidFill>
                  <a:schemeClr val="tx1"/>
                </a:solidFill>
              </a:rPr>
              <a:t>Note: </a:t>
            </a:r>
            <a:r>
              <a:rPr lang="en-US" dirty="0">
                <a:solidFill>
                  <a:schemeClr val="tx1"/>
                </a:solidFill>
              </a:rPr>
              <a:t>The </a:t>
            </a:r>
            <a:r>
              <a:rPr lang="en-US" dirty="0">
                <a:solidFill>
                  <a:schemeClr val="tx1"/>
                </a:solidFill>
                <a:latin typeface="Courier New" pitchFamily="49" charset="0"/>
              </a:rPr>
              <a:t>CONNECT</a:t>
            </a:r>
            <a:r>
              <a:rPr lang="en-US" dirty="0"/>
              <a:t> </a:t>
            </a:r>
            <a:r>
              <a:rPr lang="en-US" dirty="0">
                <a:solidFill>
                  <a:schemeClr val="tx1"/>
                </a:solidFill>
                <a:latin typeface="Courier New" pitchFamily="49" charset="0"/>
              </a:rPr>
              <a:t>BY</a:t>
            </a:r>
            <a:r>
              <a:rPr lang="en-US" dirty="0"/>
              <a:t> </a:t>
            </a:r>
            <a:r>
              <a:rPr lang="en-US" dirty="0">
                <a:solidFill>
                  <a:schemeClr val="tx1"/>
                </a:solidFill>
              </a:rPr>
              <a:t>and </a:t>
            </a:r>
            <a:r>
              <a:rPr lang="en-US" dirty="0">
                <a:solidFill>
                  <a:schemeClr val="tx1"/>
                </a:solidFill>
                <a:latin typeface="Courier New" pitchFamily="49" charset="0"/>
              </a:rPr>
              <a:t>START</a:t>
            </a:r>
            <a:r>
              <a:rPr lang="en-US" dirty="0"/>
              <a:t> </a:t>
            </a:r>
            <a:r>
              <a:rPr lang="en-US" dirty="0">
                <a:solidFill>
                  <a:schemeClr val="tx1"/>
                </a:solidFill>
                <a:latin typeface="Courier New" pitchFamily="49" charset="0"/>
              </a:rPr>
              <a:t>WITH</a:t>
            </a:r>
            <a:r>
              <a:rPr lang="en-US" dirty="0">
                <a:solidFill>
                  <a:schemeClr val="tx1"/>
                </a:solidFill>
              </a:rPr>
              <a:t> clauses are not American National Standards Institute (ANSI) SQL standard.</a:t>
            </a:r>
          </a:p>
          <a:p>
            <a:endParaRPr lang="en-US" dirty="0"/>
          </a:p>
        </p:txBody>
      </p:sp>
    </p:spTree>
    <p:extLst>
      <p:ext uri="{BB962C8B-B14F-4D97-AF65-F5344CB8AC3E}">
        <p14:creationId xmlns:p14="http://schemas.microsoft.com/office/powerpoint/2010/main" val="394087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solidFill>
                  <a:schemeClr val="tx1"/>
                </a:solidFill>
              </a:rPr>
              <a:t>The direction of the query is determined by the </a:t>
            </a:r>
            <a:r>
              <a:rPr lang="en-US" dirty="0">
                <a:solidFill>
                  <a:schemeClr val="tx1"/>
                </a:solidFill>
                <a:latin typeface="Courier New" pitchFamily="49" charset="0"/>
              </a:rPr>
              <a:t>CONNECT</a:t>
            </a:r>
            <a:r>
              <a:rPr lang="en-US" dirty="0"/>
              <a:t> </a:t>
            </a:r>
            <a:r>
              <a:rPr lang="en-US" dirty="0">
                <a:solidFill>
                  <a:schemeClr val="tx1"/>
                </a:solidFill>
                <a:latin typeface="Courier New" pitchFamily="49" charset="0"/>
              </a:rPr>
              <a:t>BY</a:t>
            </a:r>
            <a:r>
              <a:rPr lang="en-US" dirty="0"/>
              <a:t> </a:t>
            </a:r>
            <a:r>
              <a:rPr lang="en-US" dirty="0">
                <a:solidFill>
                  <a:schemeClr val="tx1"/>
                </a:solidFill>
                <a:latin typeface="Courier New" pitchFamily="49" charset="0"/>
              </a:rPr>
              <a:t>PRIOR</a:t>
            </a:r>
            <a:r>
              <a:rPr lang="en-US" dirty="0">
                <a:solidFill>
                  <a:schemeClr val="tx1"/>
                </a:solidFill>
              </a:rPr>
              <a:t> column placement. For top-down, the </a:t>
            </a:r>
            <a:r>
              <a:rPr lang="en-US" dirty="0">
                <a:solidFill>
                  <a:schemeClr val="tx1"/>
                </a:solidFill>
                <a:latin typeface="Courier New" pitchFamily="49" charset="0"/>
              </a:rPr>
              <a:t>PRIOR</a:t>
            </a:r>
            <a:r>
              <a:rPr lang="en-US" dirty="0">
                <a:solidFill>
                  <a:schemeClr val="tx1"/>
                </a:solidFill>
              </a:rPr>
              <a:t> operator refers to the parent row. For bottom-up, the </a:t>
            </a:r>
            <a:r>
              <a:rPr lang="en-US" dirty="0">
                <a:solidFill>
                  <a:schemeClr val="tx1"/>
                </a:solidFill>
                <a:latin typeface="Courier New" pitchFamily="49" charset="0"/>
              </a:rPr>
              <a:t>PRIOR</a:t>
            </a:r>
            <a:r>
              <a:rPr lang="en-US" dirty="0">
                <a:solidFill>
                  <a:schemeClr val="tx1"/>
                </a:solidFill>
              </a:rPr>
              <a:t> operator refers to the child row. To find the child rows of a parent row, the Oracle server evaluates the </a:t>
            </a:r>
            <a:r>
              <a:rPr lang="en-US" dirty="0">
                <a:solidFill>
                  <a:schemeClr val="tx1"/>
                </a:solidFill>
                <a:latin typeface="Courier New" pitchFamily="49" charset="0"/>
              </a:rPr>
              <a:t>PRIOR</a:t>
            </a:r>
            <a:r>
              <a:rPr lang="en-US" dirty="0">
                <a:solidFill>
                  <a:schemeClr val="tx1"/>
                </a:solidFill>
              </a:rPr>
              <a:t> expression for the parent row and the other expressions for each row in the table. Rows for which the condition is true are the child rows of the parent. The Oracle server always selects child rows by evaluating the </a:t>
            </a:r>
            <a:r>
              <a:rPr lang="en-US" dirty="0">
                <a:solidFill>
                  <a:schemeClr val="tx1"/>
                </a:solidFill>
                <a:latin typeface="Courier New" pitchFamily="49" charset="0"/>
              </a:rPr>
              <a:t>CONNECT</a:t>
            </a:r>
            <a:r>
              <a:rPr lang="en-US" dirty="0"/>
              <a:t> </a:t>
            </a:r>
            <a:r>
              <a:rPr lang="en-US" dirty="0">
                <a:solidFill>
                  <a:schemeClr val="tx1"/>
                </a:solidFill>
                <a:latin typeface="Courier New" pitchFamily="49" charset="0"/>
              </a:rPr>
              <a:t>BY</a:t>
            </a:r>
            <a:r>
              <a:rPr lang="en-US" dirty="0">
                <a:solidFill>
                  <a:schemeClr val="tx1"/>
                </a:solidFill>
              </a:rPr>
              <a:t> condition with respect to a current parent row.</a:t>
            </a:r>
          </a:p>
          <a:p>
            <a:pPr lvl="1"/>
            <a:r>
              <a:rPr lang="en-US" b="1" dirty="0">
                <a:solidFill>
                  <a:schemeClr val="tx1"/>
                </a:solidFill>
              </a:rPr>
              <a:t>Examples</a:t>
            </a:r>
            <a:endParaRPr lang="en-US" dirty="0">
              <a:solidFill>
                <a:schemeClr val="tx1"/>
              </a:solidFill>
            </a:endParaRPr>
          </a:p>
          <a:p>
            <a:pPr lvl="1"/>
            <a:r>
              <a:rPr lang="en-US" dirty="0">
                <a:solidFill>
                  <a:schemeClr val="tx1"/>
                </a:solidFill>
              </a:rPr>
              <a:t>Walk from the top down using the </a:t>
            </a:r>
            <a:r>
              <a:rPr lang="en-US" dirty="0">
                <a:solidFill>
                  <a:schemeClr val="tx1"/>
                </a:solidFill>
                <a:latin typeface="Courier New" pitchFamily="49" charset="0"/>
              </a:rPr>
              <a:t>EMPLOYEES</a:t>
            </a:r>
            <a:r>
              <a:rPr lang="en-US" dirty="0">
                <a:solidFill>
                  <a:schemeClr val="tx1"/>
                </a:solidFill>
              </a:rPr>
              <a:t> table. Define a hierarchical relationship in which the </a:t>
            </a:r>
            <a:r>
              <a:rPr lang="en-US" dirty="0">
                <a:solidFill>
                  <a:schemeClr val="tx1"/>
                </a:solidFill>
                <a:latin typeface="Courier New" pitchFamily="49" charset="0"/>
              </a:rPr>
              <a:t>EMPLOYEE_ID</a:t>
            </a:r>
            <a:r>
              <a:rPr lang="en-US" dirty="0">
                <a:solidFill>
                  <a:schemeClr val="tx1"/>
                </a:solidFill>
              </a:rPr>
              <a:t> value of the parent row is equal to the </a:t>
            </a:r>
            <a:r>
              <a:rPr lang="en-US" dirty="0">
                <a:solidFill>
                  <a:schemeClr val="tx1"/>
                </a:solidFill>
                <a:latin typeface="Courier New" pitchFamily="49" charset="0"/>
              </a:rPr>
              <a:t>MANAGER_ID</a:t>
            </a:r>
            <a:r>
              <a:rPr lang="en-US" dirty="0">
                <a:solidFill>
                  <a:schemeClr val="tx1"/>
                </a:solidFill>
              </a:rPr>
              <a:t> value of the child row:</a:t>
            </a:r>
          </a:p>
          <a:p>
            <a:pPr lvl="1">
              <a:lnSpc>
                <a:spcPct val="85000"/>
              </a:lnSpc>
              <a:spcBef>
                <a:spcPct val="15000"/>
              </a:spcBef>
            </a:pPr>
            <a:r>
              <a:rPr lang="en-US" dirty="0">
                <a:solidFill>
                  <a:schemeClr val="tx1"/>
                </a:solidFill>
                <a:latin typeface="Courier New" pitchFamily="49" charset="0"/>
              </a:rPr>
              <a:t>	... CONNECT BY PRIOR </a:t>
            </a:r>
            <a:r>
              <a:rPr lang="en-US" dirty="0" err="1">
                <a:solidFill>
                  <a:schemeClr val="tx1"/>
                </a:solidFill>
                <a:latin typeface="Courier New" pitchFamily="49" charset="0"/>
              </a:rPr>
              <a:t>employee_id</a:t>
            </a:r>
            <a:r>
              <a:rPr lang="en-US" dirty="0">
                <a:solidFill>
                  <a:schemeClr val="tx1"/>
                </a:solidFill>
                <a:latin typeface="Courier New" pitchFamily="49" charset="0"/>
              </a:rPr>
              <a:t> = </a:t>
            </a:r>
            <a:r>
              <a:rPr lang="en-US" dirty="0" err="1">
                <a:solidFill>
                  <a:schemeClr val="tx1"/>
                </a:solidFill>
                <a:latin typeface="Courier New" pitchFamily="49" charset="0"/>
              </a:rPr>
              <a:t>manager_id</a:t>
            </a:r>
            <a:endParaRPr lang="en-US" dirty="0">
              <a:solidFill>
                <a:schemeClr val="tx1"/>
              </a:solidFill>
            </a:endParaRPr>
          </a:p>
          <a:p>
            <a:pPr lvl="1">
              <a:lnSpc>
                <a:spcPct val="90000"/>
              </a:lnSpc>
              <a:spcBef>
                <a:spcPct val="15000"/>
              </a:spcBef>
            </a:pPr>
            <a:r>
              <a:rPr lang="en-US" dirty="0">
                <a:solidFill>
                  <a:schemeClr val="tx1"/>
                </a:solidFill>
              </a:rPr>
              <a:t>Walk from the bottom up using the </a:t>
            </a:r>
            <a:r>
              <a:rPr lang="en-US" dirty="0">
                <a:solidFill>
                  <a:schemeClr val="tx1"/>
                </a:solidFill>
                <a:latin typeface="Courier New" pitchFamily="49" charset="0"/>
              </a:rPr>
              <a:t>EMPLOYEES</a:t>
            </a:r>
            <a:r>
              <a:rPr lang="en-US" dirty="0">
                <a:solidFill>
                  <a:schemeClr val="tx1"/>
                </a:solidFill>
              </a:rPr>
              <a:t> table:</a:t>
            </a:r>
          </a:p>
          <a:p>
            <a:pPr lvl="1">
              <a:lnSpc>
                <a:spcPct val="85000"/>
              </a:lnSpc>
              <a:spcBef>
                <a:spcPct val="15000"/>
              </a:spcBef>
            </a:pPr>
            <a:r>
              <a:rPr lang="en-US" dirty="0">
                <a:solidFill>
                  <a:schemeClr val="tx1"/>
                </a:solidFill>
              </a:rPr>
              <a:t>	 </a:t>
            </a:r>
            <a:r>
              <a:rPr lang="en-US" dirty="0">
                <a:solidFill>
                  <a:schemeClr val="tx1"/>
                </a:solidFill>
                <a:latin typeface="Courier New" pitchFamily="49" charset="0"/>
              </a:rPr>
              <a:t>... CONNECT BY PRIOR </a:t>
            </a:r>
            <a:r>
              <a:rPr lang="en-US" dirty="0" err="1">
                <a:solidFill>
                  <a:schemeClr val="tx1"/>
                </a:solidFill>
                <a:latin typeface="Courier New" pitchFamily="49" charset="0"/>
              </a:rPr>
              <a:t>manager_id</a:t>
            </a:r>
            <a:r>
              <a:rPr lang="en-US" dirty="0">
                <a:solidFill>
                  <a:schemeClr val="tx1"/>
                </a:solidFill>
                <a:latin typeface="Courier New" pitchFamily="49" charset="0"/>
              </a:rPr>
              <a:t> = </a:t>
            </a:r>
            <a:r>
              <a:rPr lang="en-US" dirty="0" err="1">
                <a:solidFill>
                  <a:schemeClr val="tx1"/>
                </a:solidFill>
                <a:latin typeface="Courier New" pitchFamily="49" charset="0"/>
              </a:rPr>
              <a:t>employee_id</a:t>
            </a:r>
            <a:endParaRPr lang="en-US" dirty="0">
              <a:solidFill>
                <a:schemeClr val="tx1"/>
              </a:solidFill>
              <a:latin typeface="Courier New" pitchFamily="49" charset="0"/>
            </a:endParaRPr>
          </a:p>
          <a:p>
            <a:pPr lvl="1">
              <a:lnSpc>
                <a:spcPct val="90000"/>
              </a:lnSpc>
              <a:spcBef>
                <a:spcPct val="15000"/>
              </a:spcBef>
            </a:pPr>
            <a:r>
              <a:rPr lang="en-US" dirty="0">
                <a:solidFill>
                  <a:schemeClr val="tx1"/>
                </a:solidFill>
              </a:rPr>
              <a:t>The </a:t>
            </a:r>
            <a:r>
              <a:rPr lang="en-US" dirty="0">
                <a:solidFill>
                  <a:schemeClr val="tx1"/>
                </a:solidFill>
                <a:latin typeface="Courier New" pitchFamily="49" charset="0"/>
              </a:rPr>
              <a:t>PRIOR</a:t>
            </a:r>
            <a:r>
              <a:rPr lang="en-US" dirty="0">
                <a:solidFill>
                  <a:schemeClr val="tx1"/>
                </a:solidFill>
              </a:rPr>
              <a:t> operator does not necessarily need to be coded immediately following </a:t>
            </a:r>
            <a:r>
              <a:rPr lang="en-US" dirty="0">
                <a:solidFill>
                  <a:schemeClr val="tx1"/>
                </a:solidFill>
                <a:latin typeface="Courier New" pitchFamily="49" charset="0"/>
              </a:rPr>
              <a:t>CONNECT</a:t>
            </a:r>
            <a:r>
              <a:rPr lang="en-US" dirty="0"/>
              <a:t> </a:t>
            </a:r>
            <a:r>
              <a:rPr lang="en-US" dirty="0">
                <a:solidFill>
                  <a:schemeClr val="tx1"/>
                </a:solidFill>
                <a:latin typeface="Courier New" pitchFamily="49" charset="0"/>
              </a:rPr>
              <a:t>BY</a:t>
            </a:r>
            <a:r>
              <a:rPr lang="en-US" dirty="0">
                <a:solidFill>
                  <a:schemeClr val="tx1"/>
                </a:solidFill>
              </a:rPr>
              <a:t>.</a:t>
            </a:r>
            <a:r>
              <a:rPr lang="en-US" dirty="0"/>
              <a:t> T</a:t>
            </a:r>
            <a:r>
              <a:rPr lang="en-US" dirty="0">
                <a:solidFill>
                  <a:schemeClr val="tx1"/>
                </a:solidFill>
              </a:rPr>
              <a:t>hus, the following </a:t>
            </a:r>
            <a:r>
              <a:rPr lang="en-US" dirty="0">
                <a:solidFill>
                  <a:schemeClr val="tx1"/>
                </a:solidFill>
                <a:latin typeface="Courier New" pitchFamily="49" charset="0"/>
              </a:rPr>
              <a:t>CONNECT</a:t>
            </a:r>
            <a:r>
              <a:rPr lang="en-US" dirty="0"/>
              <a:t> </a:t>
            </a:r>
            <a:r>
              <a:rPr lang="en-US" dirty="0">
                <a:solidFill>
                  <a:schemeClr val="tx1"/>
                </a:solidFill>
                <a:latin typeface="Courier New" pitchFamily="49" charset="0"/>
              </a:rPr>
              <a:t>BY</a:t>
            </a:r>
            <a:r>
              <a:rPr lang="en-US" dirty="0"/>
              <a:t> </a:t>
            </a:r>
            <a:r>
              <a:rPr lang="en-US" dirty="0">
                <a:solidFill>
                  <a:schemeClr val="tx1"/>
                </a:solidFill>
                <a:latin typeface="Courier New" pitchFamily="49" charset="0"/>
              </a:rPr>
              <a:t>PRIOR</a:t>
            </a:r>
            <a:r>
              <a:rPr lang="en-US" dirty="0">
                <a:solidFill>
                  <a:schemeClr val="tx1"/>
                </a:solidFill>
              </a:rPr>
              <a:t> clause gives the same result as the one in the preceding example:</a:t>
            </a:r>
          </a:p>
          <a:p>
            <a:pPr lvl="1">
              <a:lnSpc>
                <a:spcPct val="85000"/>
              </a:lnSpc>
              <a:spcBef>
                <a:spcPct val="15000"/>
              </a:spcBef>
            </a:pPr>
            <a:r>
              <a:rPr lang="en-US" dirty="0">
                <a:solidFill>
                  <a:schemeClr val="tx1"/>
                </a:solidFill>
              </a:rPr>
              <a:t>	 </a:t>
            </a:r>
            <a:r>
              <a:rPr lang="en-US" dirty="0">
                <a:solidFill>
                  <a:schemeClr val="tx1"/>
                </a:solidFill>
                <a:latin typeface="Courier New" pitchFamily="49" charset="0"/>
              </a:rPr>
              <a:t>... CONNECT BY </a:t>
            </a:r>
            <a:r>
              <a:rPr lang="en-US" dirty="0" err="1">
                <a:solidFill>
                  <a:schemeClr val="tx1"/>
                </a:solidFill>
                <a:latin typeface="Courier New" pitchFamily="49" charset="0"/>
              </a:rPr>
              <a:t>employee_id</a:t>
            </a:r>
            <a:r>
              <a:rPr lang="en-US" dirty="0">
                <a:solidFill>
                  <a:schemeClr val="tx1"/>
                </a:solidFill>
                <a:latin typeface="Courier New" pitchFamily="49" charset="0"/>
              </a:rPr>
              <a:t> = PRIOR </a:t>
            </a:r>
            <a:r>
              <a:rPr lang="en-US" dirty="0" err="1">
                <a:solidFill>
                  <a:schemeClr val="tx1"/>
                </a:solidFill>
                <a:latin typeface="Courier New" pitchFamily="49" charset="0"/>
              </a:rPr>
              <a:t>manager_id</a:t>
            </a:r>
            <a:endParaRPr lang="en-US" b="1" dirty="0">
              <a:solidFill>
                <a:schemeClr val="tx1"/>
              </a:solidFill>
            </a:endParaRPr>
          </a:p>
          <a:p>
            <a:pPr lvl="1"/>
            <a:r>
              <a:rPr lang="en-US" b="1" dirty="0">
                <a:solidFill>
                  <a:schemeClr val="tx1"/>
                </a:solidFill>
              </a:rPr>
              <a:t>Note:</a:t>
            </a:r>
            <a:r>
              <a:rPr lang="en-US" dirty="0">
                <a:solidFill>
                  <a:schemeClr val="tx1"/>
                </a:solidFill>
              </a:rPr>
              <a:t> The </a:t>
            </a:r>
            <a:r>
              <a:rPr lang="en-US" dirty="0">
                <a:solidFill>
                  <a:schemeClr val="tx1"/>
                </a:solidFill>
                <a:latin typeface="Courier New" pitchFamily="49" charset="0"/>
              </a:rPr>
              <a:t>CONNECT</a:t>
            </a:r>
            <a:r>
              <a:rPr lang="en-US" dirty="0"/>
              <a:t> </a:t>
            </a:r>
            <a:r>
              <a:rPr lang="en-US" dirty="0">
                <a:solidFill>
                  <a:schemeClr val="tx1"/>
                </a:solidFill>
                <a:latin typeface="Courier New" pitchFamily="49" charset="0"/>
              </a:rPr>
              <a:t>BY</a:t>
            </a:r>
            <a:r>
              <a:rPr lang="en-US" dirty="0">
                <a:solidFill>
                  <a:schemeClr val="tx1"/>
                </a:solidFill>
              </a:rPr>
              <a:t> clause cannot contain a subquery.</a:t>
            </a:r>
          </a:p>
          <a:p>
            <a:endParaRPr lang="en-US" dirty="0"/>
          </a:p>
        </p:txBody>
      </p:sp>
    </p:spTree>
    <p:extLst>
      <p:ext uri="{BB962C8B-B14F-4D97-AF65-F5344CB8AC3E}">
        <p14:creationId xmlns:p14="http://schemas.microsoft.com/office/powerpoint/2010/main" val="1775835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The example in the slide displays a list of managers starting with the employee whose employee ID is 101.</a:t>
            </a:r>
          </a:p>
          <a:p>
            <a:pPr lvl="1"/>
            <a:endParaRPr lang="en-US" dirty="0"/>
          </a:p>
        </p:txBody>
      </p:sp>
    </p:spTree>
    <p:extLst>
      <p:ext uri="{BB962C8B-B14F-4D97-AF65-F5344CB8AC3E}">
        <p14:creationId xmlns:p14="http://schemas.microsoft.com/office/powerpoint/2010/main" val="3461109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F - </a:t>
            </a:r>
            <a:fld id="{31508E73-3A31-4B75-8D07-4028B39779EE}"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Walking from the top down, display the names of the employees and their manager. Use employee King as the starting point. Print only one column.</a:t>
            </a:r>
          </a:p>
          <a:p>
            <a:pPr lvl="1"/>
            <a:r>
              <a:rPr lang="en-US" b="1" dirty="0"/>
              <a:t>Example</a:t>
            </a:r>
          </a:p>
          <a:p>
            <a:pPr lvl="1"/>
            <a:r>
              <a:rPr lang="en-US" dirty="0"/>
              <a:t>In the following example, </a:t>
            </a:r>
            <a:r>
              <a:rPr lang="en-US" dirty="0">
                <a:latin typeface="Courier New" pitchFamily="49" charset="0"/>
              </a:rPr>
              <a:t>EMPLOYEE_ID</a:t>
            </a:r>
            <a:r>
              <a:rPr lang="en-US" dirty="0"/>
              <a:t> values are evaluated for the parent row and </a:t>
            </a:r>
            <a:r>
              <a:rPr lang="en-US" dirty="0">
                <a:latin typeface="Courier New" pitchFamily="49" charset="0"/>
              </a:rPr>
              <a:t>MANAGER_ID</a:t>
            </a:r>
            <a:r>
              <a:rPr lang="en-US" dirty="0"/>
              <a:t> and </a:t>
            </a:r>
            <a:r>
              <a:rPr lang="en-US" dirty="0">
                <a:latin typeface="Courier New" pitchFamily="49" charset="0"/>
              </a:rPr>
              <a:t>SALARY</a:t>
            </a:r>
            <a:r>
              <a:rPr lang="en-US" dirty="0"/>
              <a:t> values are evaluated for the child rows. The </a:t>
            </a:r>
            <a:r>
              <a:rPr lang="en-US" dirty="0">
                <a:latin typeface="Courier New" pitchFamily="49" charset="0"/>
              </a:rPr>
              <a:t>PRIOR</a:t>
            </a:r>
            <a:r>
              <a:rPr lang="en-US" dirty="0"/>
              <a:t> operator applies only to the </a:t>
            </a:r>
            <a:r>
              <a:rPr lang="en-US" dirty="0">
                <a:latin typeface="Courier New" pitchFamily="49" charset="0"/>
              </a:rPr>
              <a:t>EMPLOYEE_ID</a:t>
            </a:r>
            <a:r>
              <a:rPr lang="en-US" dirty="0"/>
              <a:t> value.</a:t>
            </a:r>
          </a:p>
          <a:p>
            <a:pPr lvl="4"/>
            <a:r>
              <a:rPr lang="en-US" dirty="0"/>
              <a:t>... CONNECT BY PRIOR </a:t>
            </a:r>
            <a:r>
              <a:rPr lang="en-US" dirty="0" err="1"/>
              <a:t>employee_id</a:t>
            </a:r>
            <a:r>
              <a:rPr lang="en-US" dirty="0"/>
              <a:t> = </a:t>
            </a:r>
            <a:r>
              <a:rPr lang="en-US" dirty="0" err="1"/>
              <a:t>manager_id</a:t>
            </a:r>
            <a:endParaRPr lang="en-US" dirty="0"/>
          </a:p>
          <a:p>
            <a:pPr lvl="4"/>
            <a:r>
              <a:rPr lang="en-US" dirty="0"/>
              <a:t>                           AND salary &gt; 15000;</a:t>
            </a:r>
          </a:p>
          <a:p>
            <a:pPr lvl="1"/>
            <a:r>
              <a:rPr lang="en-US" dirty="0"/>
              <a:t>To qualify as a child row, a row must have a </a:t>
            </a:r>
            <a:r>
              <a:rPr lang="en-US" dirty="0">
                <a:latin typeface="Courier New" pitchFamily="49" charset="0"/>
              </a:rPr>
              <a:t>MANAGER_ID</a:t>
            </a:r>
            <a:r>
              <a:rPr lang="en-US" dirty="0"/>
              <a:t> value equal to the </a:t>
            </a:r>
            <a:r>
              <a:rPr lang="en-US" dirty="0">
                <a:latin typeface="Courier New" pitchFamily="49" charset="0"/>
              </a:rPr>
              <a:t>EMPLOYEE_ID</a:t>
            </a:r>
            <a:r>
              <a:rPr lang="en-US" dirty="0"/>
              <a:t> value of the parent row and must have a </a:t>
            </a:r>
            <a:r>
              <a:rPr lang="en-US" dirty="0">
                <a:latin typeface="Courier New" pitchFamily="49" charset="0"/>
              </a:rPr>
              <a:t>SALARY</a:t>
            </a:r>
            <a:r>
              <a:rPr lang="en-US" dirty="0"/>
              <a:t> value greater than $15,000.</a:t>
            </a:r>
          </a:p>
          <a:p>
            <a:pPr lvl="1"/>
            <a:endParaRPr lang="en-US" dirty="0"/>
          </a:p>
          <a:p>
            <a:endParaRPr lang="en-US" dirty="0"/>
          </a:p>
        </p:txBody>
      </p:sp>
    </p:spTree>
    <p:extLst>
      <p:ext uri="{BB962C8B-B14F-4D97-AF65-F5344CB8AC3E}">
        <p14:creationId xmlns:p14="http://schemas.microsoft.com/office/powerpoint/2010/main" val="947348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F</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0.xml"/><Relationship Id="rId7"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ags" Target="../tags/tag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4.xml"/><Relationship Id="rId7"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74"/>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Hierarchical Retrieval</a:t>
            </a:r>
          </a:p>
        </p:txBody>
      </p:sp>
      <p:sp>
        <p:nvSpPr>
          <p:cNvPr id="3" name="Subtitle 2">
            <a:extLst>
              <a:ext uri="{FF2B5EF4-FFF2-40B4-BE49-F238E27FC236}">
                <a16:creationId xmlns="" xmlns:a16="http://schemas.microsoft.com/office/drawing/2014/main" id="{E6D5E406-3167-41EB-9305-0342B4E1A47D}"/>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32581627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Ranking Rows with the </a:t>
            </a:r>
            <a:r>
              <a:rPr lang="en-US" dirty="0">
                <a:latin typeface="Courier New" panose="02070309020205020404" pitchFamily="49" charset="0"/>
                <a:cs typeface="Courier New" panose="02070309020205020404" pitchFamily="49" charset="0"/>
              </a:rPr>
              <a:t>LEVEL</a:t>
            </a:r>
            <a:r>
              <a:rPr lang="en-US" dirty="0">
                <a:latin typeface="+mj-lt"/>
                <a:cs typeface="Oracle Sans" panose="020B0503020204020204" pitchFamily="34" charset="0"/>
              </a:rPr>
              <a:t> </a:t>
            </a:r>
            <a:r>
              <a:rPr lang="en-US" dirty="0" err="1">
                <a:latin typeface="+mj-lt"/>
                <a:cs typeface="Oracle Sans" panose="020B0503020204020204" pitchFamily="34" charset="0"/>
              </a:rPr>
              <a:t>Pseudocolumn</a:t>
            </a:r>
            <a:endParaRPr lang="en-US" dirty="0">
              <a:latin typeface="+mj-lt"/>
              <a:cs typeface="Oracle Sans" panose="020B0503020204020204" pitchFamily="34" charset="0"/>
            </a:endParaRPr>
          </a:p>
        </p:txBody>
      </p:sp>
      <p:grpSp>
        <p:nvGrpSpPr>
          <p:cNvPr id="14" name="Group 13"/>
          <p:cNvGrpSpPr/>
          <p:nvPr/>
        </p:nvGrpSpPr>
        <p:grpSpPr>
          <a:xfrm>
            <a:off x="16021430" y="2911252"/>
            <a:ext cx="1619514" cy="5433815"/>
            <a:chOff x="10552936" y="2099988"/>
            <a:chExt cx="1079676" cy="3622543"/>
          </a:xfrm>
        </p:grpSpPr>
        <p:sp>
          <p:nvSpPr>
            <p:cNvPr id="49" name="Content Placeholder 2"/>
            <p:cNvSpPr txBox="1">
              <a:spLocks/>
            </p:cNvSpPr>
            <p:nvPr/>
          </p:nvSpPr>
          <p:spPr bwMode="gray">
            <a:xfrm>
              <a:off x="10552936" y="2099988"/>
              <a:ext cx="1079676" cy="81844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50" name="Content Placeholder 2"/>
            <p:cNvSpPr txBox="1">
              <a:spLocks/>
            </p:cNvSpPr>
            <p:nvPr/>
          </p:nvSpPr>
          <p:spPr bwMode="gray">
            <a:xfrm>
              <a:off x="10552936" y="3075593"/>
              <a:ext cx="1079676" cy="86677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51" name="Content Placeholder 2"/>
            <p:cNvSpPr txBox="1">
              <a:spLocks/>
            </p:cNvSpPr>
            <p:nvPr/>
          </p:nvSpPr>
          <p:spPr bwMode="gray">
            <a:xfrm>
              <a:off x="10552936" y="4080933"/>
              <a:ext cx="1079676" cy="86677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52" name="Content Placeholder 2"/>
            <p:cNvSpPr txBox="1">
              <a:spLocks/>
            </p:cNvSpPr>
            <p:nvPr/>
          </p:nvSpPr>
          <p:spPr bwMode="gray">
            <a:xfrm>
              <a:off x="10552936" y="5112930"/>
              <a:ext cx="1079676" cy="60960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95" name="Rectangle 3"/>
            <p:cNvSpPr>
              <a:spLocks noChangeArrowheads="1"/>
            </p:cNvSpPr>
            <p:nvPr/>
          </p:nvSpPr>
          <p:spPr bwMode="blackWhite">
            <a:xfrm>
              <a:off x="10557874" y="2104044"/>
              <a:ext cx="1074738" cy="81438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Level 1</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root/ </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parent</a:t>
              </a:r>
            </a:p>
          </p:txBody>
        </p:sp>
        <p:sp>
          <p:nvSpPr>
            <p:cNvPr id="96" name="Rectangle 4"/>
            <p:cNvSpPr>
              <a:spLocks noChangeArrowheads="1"/>
            </p:cNvSpPr>
            <p:nvPr/>
          </p:nvSpPr>
          <p:spPr bwMode="blackWhite">
            <a:xfrm>
              <a:off x="10557874" y="4080933"/>
              <a:ext cx="1057275" cy="866775"/>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Level 3</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parent/</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child/leaf</a:t>
              </a:r>
            </a:p>
          </p:txBody>
        </p:sp>
        <p:sp>
          <p:nvSpPr>
            <p:cNvPr id="97" name="Rectangle 5"/>
            <p:cNvSpPr>
              <a:spLocks noChangeArrowheads="1"/>
            </p:cNvSpPr>
            <p:nvPr/>
          </p:nvSpPr>
          <p:spPr bwMode="blackWhite">
            <a:xfrm>
              <a:off x="10568899" y="5112930"/>
              <a:ext cx="1047750" cy="6096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Level 4</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leaf</a:t>
              </a:r>
            </a:p>
          </p:txBody>
        </p:sp>
        <p:sp>
          <p:nvSpPr>
            <p:cNvPr id="140" name="Rectangle 48"/>
            <p:cNvSpPr>
              <a:spLocks noChangeArrowheads="1"/>
            </p:cNvSpPr>
            <p:nvPr/>
          </p:nvSpPr>
          <p:spPr bwMode="blackWhite">
            <a:xfrm>
              <a:off x="10557874" y="3075594"/>
              <a:ext cx="1057275" cy="866775"/>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Level 2</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parent/</a:t>
              </a:r>
            </a:p>
            <a:p>
              <a:pPr algn="ctr" eaLnBrk="0" fontAlgn="auto" hangingPunct="0">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child/leaf</a:t>
              </a:r>
            </a:p>
          </p:txBody>
        </p:sp>
      </p:grpSp>
      <p:grpSp>
        <p:nvGrpSpPr>
          <p:cNvPr id="13" name="Group 12"/>
          <p:cNvGrpSpPr/>
          <p:nvPr/>
        </p:nvGrpSpPr>
        <p:grpSpPr>
          <a:xfrm>
            <a:off x="719064" y="2558927"/>
            <a:ext cx="14966624" cy="5320877"/>
            <a:chOff x="423862" y="1862949"/>
            <a:chExt cx="9977749" cy="3547251"/>
          </a:xfrm>
        </p:grpSpPr>
        <p:cxnSp>
          <p:nvCxnSpPr>
            <p:cNvPr id="299" name="Straight Connector 298"/>
            <p:cNvCxnSpPr/>
            <p:nvPr/>
          </p:nvCxnSpPr>
          <p:spPr bwMode="auto">
            <a:xfrm flipH="1">
              <a:off x="9791529" y="3301117"/>
              <a:ext cx="0" cy="1097280"/>
            </a:xfrm>
            <a:prstGeom prst="line">
              <a:avLst/>
            </a:prstGeom>
            <a:noFill/>
            <a:ln w="28575" cap="flat" cmpd="sng" algn="ctr">
              <a:solidFill>
                <a:schemeClr val="accent1"/>
              </a:solidFill>
              <a:prstDash val="solid"/>
              <a:round/>
              <a:headEnd type="none" w="sm" len="sm"/>
              <a:tailEnd type="none" w="sm" len="sm"/>
            </a:ln>
            <a:effectLst/>
          </p:spPr>
        </p:cxnSp>
        <p:cxnSp>
          <p:nvCxnSpPr>
            <p:cNvPr id="266" name="Straight Connector 265"/>
            <p:cNvCxnSpPr>
              <a:stCxn id="413" idx="2"/>
            </p:cNvCxnSpPr>
            <p:nvPr/>
          </p:nvCxnSpPr>
          <p:spPr bwMode="auto">
            <a:xfrm>
              <a:off x="3561614" y="3301118"/>
              <a:ext cx="0" cy="731520"/>
            </a:xfrm>
            <a:prstGeom prst="line">
              <a:avLst/>
            </a:prstGeom>
            <a:noFill/>
            <a:ln w="28575" cap="flat" cmpd="sng" algn="ctr">
              <a:solidFill>
                <a:schemeClr val="accent1"/>
              </a:solidFill>
              <a:prstDash val="solid"/>
              <a:round/>
              <a:headEnd type="none" w="sm" len="sm"/>
              <a:tailEnd type="none" w="sm" len="sm"/>
            </a:ln>
            <a:effectLst/>
          </p:spPr>
        </p:cxnSp>
        <p:cxnSp>
          <p:nvCxnSpPr>
            <p:cNvPr id="267" name="Straight Connector 266"/>
            <p:cNvCxnSpPr>
              <a:stCxn id="419" idx="2"/>
            </p:cNvCxnSpPr>
            <p:nvPr/>
          </p:nvCxnSpPr>
          <p:spPr bwMode="auto">
            <a:xfrm flipH="1">
              <a:off x="5448648" y="2251222"/>
              <a:ext cx="0" cy="775560"/>
            </a:xfrm>
            <a:prstGeom prst="line">
              <a:avLst/>
            </a:prstGeom>
            <a:noFill/>
            <a:ln w="28575" cap="flat" cmpd="sng" algn="ctr">
              <a:solidFill>
                <a:schemeClr val="accent1"/>
              </a:solidFill>
              <a:prstDash val="solid"/>
              <a:round/>
              <a:headEnd type="none" w="sm" len="sm"/>
              <a:tailEnd type="none" w="sm" len="sm"/>
            </a:ln>
            <a:effectLst/>
          </p:spPr>
        </p:cxnSp>
        <p:grpSp>
          <p:nvGrpSpPr>
            <p:cNvPr id="268" name="Group 267"/>
            <p:cNvGrpSpPr/>
            <p:nvPr/>
          </p:nvGrpSpPr>
          <p:grpSpPr>
            <a:xfrm>
              <a:off x="5123314" y="1862949"/>
              <a:ext cx="791139" cy="388273"/>
              <a:chOff x="5897562" y="1981200"/>
              <a:chExt cx="899239" cy="441326"/>
            </a:xfrm>
          </p:grpSpPr>
          <p:sp>
            <p:nvSpPr>
              <p:cNvPr id="419" name="Rounded Rectangle 418"/>
              <p:cNvSpPr/>
              <p:nvPr/>
            </p:nvSpPr>
            <p:spPr bwMode="auto">
              <a:xfrm>
                <a:off x="5897562" y="1981200"/>
                <a:ext cx="790859" cy="441326"/>
              </a:xfrm>
              <a:prstGeom prst="roundRect">
                <a:avLst/>
              </a:prstGeom>
              <a:gradFill flip="none" rotWithShape="1">
                <a:gsLst>
                  <a:gs pos="36000">
                    <a:srgbClr val="EAD9EF"/>
                  </a:gs>
                  <a:gs pos="0">
                    <a:schemeClr val="bg1"/>
                  </a:gs>
                  <a:gs pos="87000">
                    <a:srgbClr val="EAD9EF"/>
                  </a:gs>
                  <a:gs pos="100000">
                    <a:schemeClr val="bg1"/>
                  </a:gs>
                </a:gsLst>
                <a:lin ang="5400000" scaled="1"/>
                <a:tileRect/>
              </a:gradFill>
              <a:ln w="28575" cap="flat" cmpd="sng" algn="ctr">
                <a:solidFill>
                  <a:srgbClr val="CFA9DB"/>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0" name="Rectangle 4"/>
              <p:cNvSpPr>
                <a:spLocks noChangeArrowheads="1"/>
              </p:cNvSpPr>
              <p:nvPr/>
            </p:nvSpPr>
            <p:spPr bwMode="auto">
              <a:xfrm>
                <a:off x="5897562" y="2033588"/>
                <a:ext cx="663221"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King</a:t>
                </a:r>
              </a:p>
            </p:txBody>
          </p:sp>
          <p:grpSp>
            <p:nvGrpSpPr>
              <p:cNvPr id="421" name="Group 420"/>
              <p:cNvGrpSpPr/>
              <p:nvPr/>
            </p:nvGrpSpPr>
            <p:grpSpPr>
              <a:xfrm>
                <a:off x="6508120" y="1999799"/>
                <a:ext cx="288681" cy="403624"/>
                <a:chOff x="9003846" y="2820305"/>
                <a:chExt cx="440429" cy="615792"/>
              </a:xfrm>
            </p:grpSpPr>
            <p:sp>
              <p:nvSpPr>
                <p:cNvPr id="423"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CFA9DB"/>
                    </a:gs>
                    <a:gs pos="0">
                      <a:srgbClr val="EAD9EF"/>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4" name="Rounded Rectangle 423"/>
                <p:cNvSpPr/>
                <p:nvPr/>
              </p:nvSpPr>
              <p:spPr bwMode="auto">
                <a:xfrm>
                  <a:off x="9007476" y="2909814"/>
                  <a:ext cx="436799" cy="436799"/>
                </a:xfrm>
                <a:prstGeom prst="roundRect">
                  <a:avLst/>
                </a:prstGeom>
                <a:gradFill flip="none" rotWithShape="1">
                  <a:gsLst>
                    <a:gs pos="1000">
                      <a:srgbClr val="F3EAF6"/>
                    </a:gs>
                    <a:gs pos="98230">
                      <a:srgbClr val="CFA9DB"/>
                    </a:gs>
                    <a:gs pos="25000">
                      <a:srgbClr val="EAD9EF"/>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22" name="Picture 4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94" y="2098269"/>
                <a:ext cx="183379" cy="210403"/>
              </a:xfrm>
              <a:prstGeom prst="rect">
                <a:avLst/>
              </a:prstGeom>
            </p:spPr>
          </p:pic>
        </p:grpSp>
        <p:grpSp>
          <p:nvGrpSpPr>
            <p:cNvPr id="269" name="Group 268"/>
            <p:cNvGrpSpPr/>
            <p:nvPr/>
          </p:nvGrpSpPr>
          <p:grpSpPr>
            <a:xfrm>
              <a:off x="3043973" y="2912845"/>
              <a:ext cx="1115958" cy="388273"/>
              <a:chOff x="3141496" y="3113531"/>
              <a:chExt cx="1268442" cy="441326"/>
            </a:xfrm>
          </p:grpSpPr>
          <p:sp>
            <p:nvSpPr>
              <p:cNvPr id="413" name="Rounded Rectangle 412"/>
              <p:cNvSpPr/>
              <p:nvPr/>
            </p:nvSpPr>
            <p:spPr bwMode="auto">
              <a:xfrm>
                <a:off x="3141496" y="3113531"/>
                <a:ext cx="1176741"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4" name="Rectangle 11"/>
              <p:cNvSpPr>
                <a:spLocks noChangeArrowheads="1"/>
              </p:cNvSpPr>
              <p:nvPr/>
            </p:nvSpPr>
            <p:spPr bwMode="auto">
              <a:xfrm>
                <a:off x="3141496" y="3164596"/>
                <a:ext cx="1025807"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De </a:t>
                </a:r>
                <a:r>
                  <a:rPr lang="en-US" sz="2100" b="1" kern="0" dirty="0" err="1">
                    <a:latin typeface="Oracle Sans" panose="020B0503020204020204" pitchFamily="34" charset="0"/>
                    <a:cs typeface="Oracle Sans" panose="020B0503020204020204" pitchFamily="34" charset="0"/>
                  </a:rPr>
                  <a:t>Haan</a:t>
                </a:r>
                <a:endParaRPr lang="en-US" sz="2100" b="1" kern="0" dirty="0">
                  <a:latin typeface="Oracle Sans" panose="020B0503020204020204" pitchFamily="34" charset="0"/>
                  <a:cs typeface="Oracle Sans" panose="020B0503020204020204" pitchFamily="34" charset="0"/>
                </a:endParaRPr>
              </a:p>
            </p:txBody>
          </p:sp>
          <p:grpSp>
            <p:nvGrpSpPr>
              <p:cNvPr id="415" name="Group 414"/>
              <p:cNvGrpSpPr>
                <a:grpSpLocks noChangeAspect="1"/>
              </p:cNvGrpSpPr>
              <p:nvPr/>
            </p:nvGrpSpPr>
            <p:grpSpPr>
              <a:xfrm>
                <a:off x="4119983" y="3131493"/>
                <a:ext cx="289955" cy="405403"/>
                <a:chOff x="9003846" y="2820305"/>
                <a:chExt cx="440429" cy="615792"/>
              </a:xfrm>
            </p:grpSpPr>
            <p:sp>
              <p:nvSpPr>
                <p:cNvPr id="41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8" name="Rounded Rectangle 417"/>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16" name="Picture 4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3271" y="3228993"/>
                <a:ext cx="183379" cy="210403"/>
              </a:xfrm>
              <a:prstGeom prst="rect">
                <a:avLst/>
              </a:prstGeom>
            </p:spPr>
          </p:pic>
        </p:grpSp>
        <p:grpSp>
          <p:nvGrpSpPr>
            <p:cNvPr id="270" name="Group 269"/>
            <p:cNvGrpSpPr/>
            <p:nvPr/>
          </p:nvGrpSpPr>
          <p:grpSpPr>
            <a:xfrm>
              <a:off x="9248668" y="2912845"/>
              <a:ext cx="1152943" cy="388273"/>
              <a:chOff x="10117932" y="3113531"/>
              <a:chExt cx="1310480" cy="441326"/>
            </a:xfrm>
          </p:grpSpPr>
          <p:sp>
            <p:nvSpPr>
              <p:cNvPr id="407" name="Rounded Rectangle 406"/>
              <p:cNvSpPr/>
              <p:nvPr/>
            </p:nvSpPr>
            <p:spPr bwMode="auto">
              <a:xfrm>
                <a:off x="10117932" y="3113531"/>
                <a:ext cx="1225459" cy="441326"/>
              </a:xfrm>
              <a:prstGeom prst="roundRect">
                <a:avLst/>
              </a:prstGeom>
              <a:gradFill flip="none" rotWithShape="1">
                <a:gsLst>
                  <a:gs pos="36000">
                    <a:srgbClr val="F9D7E2"/>
                  </a:gs>
                  <a:gs pos="0">
                    <a:schemeClr val="bg1"/>
                  </a:gs>
                  <a:gs pos="87000">
                    <a:srgbClr val="F9D7E2"/>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8" name="Rectangle 11"/>
              <p:cNvSpPr>
                <a:spLocks noChangeArrowheads="1"/>
              </p:cNvSpPr>
              <p:nvPr/>
            </p:nvSpPr>
            <p:spPr bwMode="auto">
              <a:xfrm>
                <a:off x="10117932" y="3164596"/>
                <a:ext cx="1123589"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Hartstein</a:t>
                </a:r>
                <a:endParaRPr lang="en-US" sz="2400" b="1" kern="0" dirty="0">
                  <a:latin typeface="Oracle Sans" panose="020B0503020204020204" pitchFamily="34" charset="0"/>
                  <a:cs typeface="Oracle Sans" panose="020B0503020204020204" pitchFamily="34" charset="0"/>
                </a:endParaRPr>
              </a:p>
            </p:txBody>
          </p:sp>
          <p:grpSp>
            <p:nvGrpSpPr>
              <p:cNvPr id="409" name="Group 408"/>
              <p:cNvGrpSpPr>
                <a:grpSpLocks noChangeAspect="1"/>
              </p:cNvGrpSpPr>
              <p:nvPr/>
            </p:nvGrpSpPr>
            <p:grpSpPr>
              <a:xfrm>
                <a:off x="11138510" y="3131529"/>
                <a:ext cx="289902" cy="405331"/>
                <a:chOff x="9003846" y="2820305"/>
                <a:chExt cx="440429" cy="615792"/>
              </a:xfrm>
            </p:grpSpPr>
            <p:sp>
              <p:nvSpPr>
                <p:cNvPr id="41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2">
                        <a:lumMod val="60000"/>
                        <a:lumOff val="40000"/>
                      </a:schemeClr>
                    </a:gs>
                    <a:gs pos="0">
                      <a:schemeClr val="accent2">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2" name="Rounded Rectangle 411"/>
                <p:cNvSpPr/>
                <p:nvPr/>
              </p:nvSpPr>
              <p:spPr bwMode="auto">
                <a:xfrm>
                  <a:off x="9007476" y="2909814"/>
                  <a:ext cx="436799" cy="436799"/>
                </a:xfrm>
                <a:prstGeom prst="roundRect">
                  <a:avLst/>
                </a:prstGeom>
                <a:gradFill flip="none" rotWithShape="1">
                  <a:gsLst>
                    <a:gs pos="1000">
                      <a:srgbClr val="F9D3E0"/>
                    </a:gs>
                    <a:gs pos="98230">
                      <a:schemeClr val="accent2">
                        <a:lumMod val="60000"/>
                        <a:lumOff val="40000"/>
                      </a:schemeClr>
                    </a:gs>
                    <a:gs pos="40000">
                      <a:schemeClr val="accent2">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10" name="Picture 4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772" y="3228993"/>
                <a:ext cx="183379" cy="210403"/>
              </a:xfrm>
              <a:prstGeom prst="rect">
                <a:avLst/>
              </a:prstGeom>
            </p:spPr>
          </p:pic>
        </p:grpSp>
        <p:grpSp>
          <p:nvGrpSpPr>
            <p:cNvPr id="271" name="Group 270"/>
            <p:cNvGrpSpPr/>
            <p:nvPr/>
          </p:nvGrpSpPr>
          <p:grpSpPr>
            <a:xfrm>
              <a:off x="4940074" y="2912845"/>
              <a:ext cx="1157619" cy="388273"/>
              <a:chOff x="5003502" y="3126931"/>
              <a:chExt cx="1315795" cy="441326"/>
            </a:xfrm>
          </p:grpSpPr>
          <p:sp>
            <p:nvSpPr>
              <p:cNvPr id="401" name="Rounded Rectangle 400"/>
              <p:cNvSpPr/>
              <p:nvPr/>
            </p:nvSpPr>
            <p:spPr bwMode="auto">
              <a:xfrm>
                <a:off x="5003502" y="3126931"/>
                <a:ext cx="1176741"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2" name="Rectangle 11"/>
              <p:cNvSpPr>
                <a:spLocks noChangeArrowheads="1"/>
              </p:cNvSpPr>
              <p:nvPr/>
            </p:nvSpPr>
            <p:spPr bwMode="auto">
              <a:xfrm>
                <a:off x="5003502" y="3177996"/>
                <a:ext cx="1069535"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Mourgos</a:t>
                </a:r>
                <a:endParaRPr lang="en-US" sz="2400" b="1" kern="0" dirty="0">
                  <a:latin typeface="Oracle Sans" panose="020B0503020204020204" pitchFamily="34" charset="0"/>
                  <a:cs typeface="Oracle Sans" panose="020B0503020204020204" pitchFamily="34" charset="0"/>
                </a:endParaRPr>
              </a:p>
            </p:txBody>
          </p:sp>
          <p:grpSp>
            <p:nvGrpSpPr>
              <p:cNvPr id="403" name="Group 402"/>
              <p:cNvGrpSpPr/>
              <p:nvPr/>
            </p:nvGrpSpPr>
            <p:grpSpPr>
              <a:xfrm>
                <a:off x="6013698" y="3145111"/>
                <a:ext cx="289642" cy="404967"/>
                <a:chOff x="9003846" y="2820305"/>
                <a:chExt cx="440429" cy="615792"/>
              </a:xfrm>
            </p:grpSpPr>
            <p:sp>
              <p:nvSpPr>
                <p:cNvPr id="405"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6" name="Rounded Rectangle 405"/>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04" name="Picture 4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742" y="3186817"/>
                <a:ext cx="321555" cy="321555"/>
              </a:xfrm>
              <a:prstGeom prst="rect">
                <a:avLst/>
              </a:prstGeom>
            </p:spPr>
          </p:pic>
        </p:grpSp>
        <p:grpSp>
          <p:nvGrpSpPr>
            <p:cNvPr id="272" name="Group 271"/>
            <p:cNvGrpSpPr/>
            <p:nvPr/>
          </p:nvGrpSpPr>
          <p:grpSpPr>
            <a:xfrm>
              <a:off x="7697622" y="2912845"/>
              <a:ext cx="1040713" cy="388273"/>
              <a:chOff x="8597141" y="3142381"/>
              <a:chExt cx="1182915" cy="441326"/>
            </a:xfrm>
          </p:grpSpPr>
          <p:sp>
            <p:nvSpPr>
              <p:cNvPr id="395" name="Rounded Rectangle 394"/>
              <p:cNvSpPr/>
              <p:nvPr/>
            </p:nvSpPr>
            <p:spPr bwMode="auto">
              <a:xfrm>
                <a:off x="8597141" y="3142381"/>
                <a:ext cx="1072511"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6" name="Rectangle 11"/>
              <p:cNvSpPr>
                <a:spLocks noChangeArrowheads="1"/>
              </p:cNvSpPr>
              <p:nvPr/>
            </p:nvSpPr>
            <p:spPr bwMode="auto">
              <a:xfrm>
                <a:off x="8597141" y="3193446"/>
                <a:ext cx="951104"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Zlotkey</a:t>
                </a:r>
                <a:endParaRPr lang="en-US" sz="2400" b="1" kern="0" dirty="0">
                  <a:latin typeface="Oracle Sans" panose="020B0503020204020204" pitchFamily="34" charset="0"/>
                  <a:cs typeface="Oracle Sans" panose="020B0503020204020204" pitchFamily="34" charset="0"/>
                </a:endParaRPr>
              </a:p>
            </p:txBody>
          </p:sp>
          <p:grpSp>
            <p:nvGrpSpPr>
              <p:cNvPr id="397" name="Group 396"/>
              <p:cNvGrpSpPr/>
              <p:nvPr/>
            </p:nvGrpSpPr>
            <p:grpSpPr>
              <a:xfrm>
                <a:off x="9473749" y="3161233"/>
                <a:ext cx="288681" cy="403622"/>
                <a:chOff x="9003846" y="2820305"/>
                <a:chExt cx="440429" cy="615792"/>
              </a:xfrm>
            </p:grpSpPr>
            <p:sp>
              <p:nvSpPr>
                <p:cNvPr id="399"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0" name="Rounded Rectangle 399"/>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98" name="Picture 3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8501" y="3202267"/>
                <a:ext cx="321555" cy="321555"/>
              </a:xfrm>
              <a:prstGeom prst="rect">
                <a:avLst/>
              </a:prstGeom>
            </p:spPr>
          </p:pic>
        </p:grpSp>
        <p:grpSp>
          <p:nvGrpSpPr>
            <p:cNvPr id="273" name="Group 272"/>
            <p:cNvGrpSpPr/>
            <p:nvPr/>
          </p:nvGrpSpPr>
          <p:grpSpPr>
            <a:xfrm>
              <a:off x="954655" y="2912845"/>
              <a:ext cx="1131641" cy="388273"/>
              <a:chOff x="1369582" y="3126931"/>
              <a:chExt cx="1286268" cy="441326"/>
            </a:xfrm>
          </p:grpSpPr>
          <p:sp>
            <p:nvSpPr>
              <p:cNvPr id="389" name="Rounded Rectangle 388"/>
              <p:cNvSpPr/>
              <p:nvPr/>
            </p:nvSpPr>
            <p:spPr bwMode="auto">
              <a:xfrm>
                <a:off x="1369582" y="3126931"/>
                <a:ext cx="11767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0" name="Rectangle 11"/>
              <p:cNvSpPr>
                <a:spLocks noChangeArrowheads="1"/>
              </p:cNvSpPr>
              <p:nvPr/>
            </p:nvSpPr>
            <p:spPr bwMode="auto">
              <a:xfrm>
                <a:off x="1369582" y="3179319"/>
                <a:ext cx="103673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Kochhar</a:t>
                </a:r>
                <a:endParaRPr lang="en-US" sz="2400" b="1" kern="0" dirty="0">
                  <a:latin typeface="Oracle Sans" panose="020B0503020204020204" pitchFamily="34" charset="0"/>
                  <a:cs typeface="Oracle Sans" panose="020B0503020204020204" pitchFamily="34" charset="0"/>
                </a:endParaRPr>
              </a:p>
            </p:txBody>
          </p:sp>
          <p:grpSp>
            <p:nvGrpSpPr>
              <p:cNvPr id="391" name="Group 390"/>
              <p:cNvGrpSpPr/>
              <p:nvPr/>
            </p:nvGrpSpPr>
            <p:grpSpPr>
              <a:xfrm>
                <a:off x="2348888" y="3143205"/>
                <a:ext cx="292368" cy="408779"/>
                <a:chOff x="9003846" y="2820305"/>
                <a:chExt cx="440429" cy="615792"/>
              </a:xfrm>
            </p:grpSpPr>
            <p:sp>
              <p:nvSpPr>
                <p:cNvPr id="393"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4" name="Rounded Rectangle 393"/>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92" name="Picture 3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34295" y="3186817"/>
                <a:ext cx="321555" cy="321555"/>
              </a:xfrm>
              <a:prstGeom prst="rect">
                <a:avLst/>
              </a:prstGeom>
            </p:spPr>
          </p:pic>
        </p:grpSp>
        <p:grpSp>
          <p:nvGrpSpPr>
            <p:cNvPr id="274" name="Group 273"/>
            <p:cNvGrpSpPr/>
            <p:nvPr/>
          </p:nvGrpSpPr>
          <p:grpSpPr>
            <a:xfrm>
              <a:off x="4178088" y="3955079"/>
              <a:ext cx="813336" cy="388273"/>
              <a:chOff x="4516803" y="4072058"/>
              <a:chExt cx="924469" cy="441326"/>
            </a:xfrm>
          </p:grpSpPr>
          <p:sp>
            <p:nvSpPr>
              <p:cNvPr id="383" name="Rounded Rectangle 382"/>
              <p:cNvSpPr/>
              <p:nvPr/>
            </p:nvSpPr>
            <p:spPr bwMode="auto">
              <a:xfrm>
                <a:off x="4516804" y="4072058"/>
                <a:ext cx="798401"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4" name="Rectangle 4"/>
              <p:cNvSpPr>
                <a:spLocks noChangeArrowheads="1"/>
              </p:cNvSpPr>
              <p:nvPr/>
            </p:nvSpPr>
            <p:spPr bwMode="auto">
              <a:xfrm>
                <a:off x="4516803" y="4124446"/>
                <a:ext cx="641356"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Rajs</a:t>
                </a:r>
                <a:endParaRPr lang="en-US" sz="2400" b="1" kern="0" dirty="0">
                  <a:latin typeface="Oracle Sans" panose="020B0503020204020204" pitchFamily="34" charset="0"/>
                  <a:cs typeface="Oracle Sans" panose="020B0503020204020204" pitchFamily="34" charset="0"/>
                </a:endParaRPr>
              </a:p>
            </p:txBody>
          </p:sp>
          <p:grpSp>
            <p:nvGrpSpPr>
              <p:cNvPr id="385" name="Group 384"/>
              <p:cNvGrpSpPr/>
              <p:nvPr/>
            </p:nvGrpSpPr>
            <p:grpSpPr>
              <a:xfrm>
                <a:off x="5119756" y="4090238"/>
                <a:ext cx="289642" cy="404967"/>
                <a:chOff x="9003846" y="2820305"/>
                <a:chExt cx="440429" cy="615792"/>
              </a:xfrm>
            </p:grpSpPr>
            <p:sp>
              <p:nvSpPr>
                <p:cNvPr id="38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8" name="Rounded Rectangle 387"/>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86" name="Picture 3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79320" y="4111745"/>
                <a:ext cx="361952" cy="361952"/>
              </a:xfrm>
              <a:prstGeom prst="rect">
                <a:avLst/>
              </a:prstGeom>
            </p:spPr>
          </p:pic>
        </p:grpSp>
        <p:grpSp>
          <p:nvGrpSpPr>
            <p:cNvPr id="275" name="Group 274"/>
            <p:cNvGrpSpPr/>
            <p:nvPr/>
          </p:nvGrpSpPr>
          <p:grpSpPr>
            <a:xfrm>
              <a:off x="423862" y="3955079"/>
              <a:ext cx="2193228" cy="388273"/>
              <a:chOff x="471016" y="4059420"/>
              <a:chExt cx="2492909" cy="441326"/>
            </a:xfrm>
          </p:grpSpPr>
          <p:grpSp>
            <p:nvGrpSpPr>
              <p:cNvPr id="369" name="Group 368"/>
              <p:cNvGrpSpPr/>
              <p:nvPr/>
            </p:nvGrpSpPr>
            <p:grpSpPr>
              <a:xfrm>
                <a:off x="471016" y="4059420"/>
                <a:ext cx="1203796" cy="441326"/>
                <a:chOff x="390701" y="4071025"/>
                <a:chExt cx="1203796" cy="441326"/>
              </a:xfrm>
            </p:grpSpPr>
            <p:sp>
              <p:nvSpPr>
                <p:cNvPr id="377" name="Rounded Rectangle 376"/>
                <p:cNvSpPr/>
                <p:nvPr/>
              </p:nvSpPr>
              <p:spPr bwMode="auto">
                <a:xfrm>
                  <a:off x="390701" y="4071025"/>
                  <a:ext cx="10880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8" name="Rectangle 11"/>
                <p:cNvSpPr>
                  <a:spLocks noChangeArrowheads="1"/>
                </p:cNvSpPr>
                <p:nvPr/>
              </p:nvSpPr>
              <p:spPr bwMode="auto">
                <a:xfrm>
                  <a:off x="390701" y="4122090"/>
                  <a:ext cx="948675"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Whalen</a:t>
                  </a:r>
                  <a:endParaRPr lang="en-US" sz="2400" b="1" kern="0" dirty="0">
                    <a:latin typeface="Oracle Sans" panose="020B0503020204020204" pitchFamily="34" charset="0"/>
                    <a:cs typeface="Oracle Sans" panose="020B0503020204020204" pitchFamily="34" charset="0"/>
                  </a:endParaRPr>
                </a:p>
              </p:txBody>
            </p:sp>
            <p:grpSp>
              <p:nvGrpSpPr>
                <p:cNvPr id="379" name="Group 378"/>
                <p:cNvGrpSpPr/>
                <p:nvPr/>
              </p:nvGrpSpPr>
              <p:grpSpPr>
                <a:xfrm>
                  <a:off x="1280473" y="4087299"/>
                  <a:ext cx="292368" cy="408779"/>
                  <a:chOff x="9003846" y="2820305"/>
                  <a:chExt cx="440429" cy="615792"/>
                </a:xfrm>
              </p:grpSpPr>
              <p:sp>
                <p:nvSpPr>
                  <p:cNvPr id="38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2" name="Rounded Rectangle 381"/>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80" name="Picture 37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4056" y="4121468"/>
                  <a:ext cx="340441" cy="340441"/>
                </a:xfrm>
                <a:prstGeom prst="rect">
                  <a:avLst/>
                </a:prstGeom>
              </p:spPr>
            </p:pic>
          </p:grpSp>
          <p:grpSp>
            <p:nvGrpSpPr>
              <p:cNvPr id="370" name="Group 369"/>
              <p:cNvGrpSpPr/>
              <p:nvPr/>
            </p:nvGrpSpPr>
            <p:grpSpPr>
              <a:xfrm>
                <a:off x="1744104" y="4059420"/>
                <a:ext cx="1219821" cy="441326"/>
                <a:chOff x="1750233" y="4071025"/>
                <a:chExt cx="1219821" cy="441326"/>
              </a:xfrm>
            </p:grpSpPr>
            <p:sp>
              <p:nvSpPr>
                <p:cNvPr id="371" name="Rounded Rectangle 370"/>
                <p:cNvSpPr/>
                <p:nvPr/>
              </p:nvSpPr>
              <p:spPr bwMode="auto">
                <a:xfrm>
                  <a:off x="1750233" y="4071025"/>
                  <a:ext cx="1074248"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2" name="Rectangle 11"/>
                <p:cNvSpPr>
                  <a:spLocks noChangeArrowheads="1"/>
                </p:cNvSpPr>
                <p:nvPr/>
              </p:nvSpPr>
              <p:spPr bwMode="auto">
                <a:xfrm>
                  <a:off x="1750233" y="4122090"/>
                  <a:ext cx="956570"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Higgins</a:t>
                  </a:r>
                  <a:endParaRPr lang="en-US" sz="2400" b="1" kern="0" dirty="0">
                    <a:latin typeface="Oracle Sans" panose="020B0503020204020204" pitchFamily="34" charset="0"/>
                    <a:cs typeface="Oracle Sans" panose="020B0503020204020204" pitchFamily="34" charset="0"/>
                  </a:endParaRPr>
                </a:p>
              </p:txBody>
            </p:sp>
            <p:grpSp>
              <p:nvGrpSpPr>
                <p:cNvPr id="373" name="Group 372"/>
                <p:cNvGrpSpPr/>
                <p:nvPr/>
              </p:nvGrpSpPr>
              <p:grpSpPr>
                <a:xfrm>
                  <a:off x="2645562" y="4087299"/>
                  <a:ext cx="292368" cy="408779"/>
                  <a:chOff x="9003846" y="2820305"/>
                  <a:chExt cx="440429" cy="615792"/>
                </a:xfrm>
              </p:grpSpPr>
              <p:sp>
                <p:nvSpPr>
                  <p:cNvPr id="375"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6" name="Rounded Rectangle 375"/>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74" name="Picture 3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3438" y="4113380"/>
                  <a:ext cx="356616" cy="356616"/>
                </a:xfrm>
                <a:prstGeom prst="rect">
                  <a:avLst/>
                </a:prstGeom>
              </p:spPr>
            </p:pic>
          </p:grpSp>
        </p:grpSp>
        <p:grpSp>
          <p:nvGrpSpPr>
            <p:cNvPr id="276" name="Group 275"/>
            <p:cNvGrpSpPr/>
            <p:nvPr/>
          </p:nvGrpSpPr>
          <p:grpSpPr>
            <a:xfrm>
              <a:off x="1636061" y="5021927"/>
              <a:ext cx="888875" cy="388273"/>
              <a:chOff x="1737975" y="5076587"/>
              <a:chExt cx="1010330" cy="441326"/>
            </a:xfrm>
          </p:grpSpPr>
          <p:sp>
            <p:nvSpPr>
              <p:cNvPr id="363" name="Rounded Rectangle 362"/>
              <p:cNvSpPr/>
              <p:nvPr/>
            </p:nvSpPr>
            <p:spPr bwMode="auto">
              <a:xfrm>
                <a:off x="1737975" y="5076587"/>
                <a:ext cx="890612"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4" name="Rectangle 4"/>
              <p:cNvSpPr>
                <a:spLocks noChangeArrowheads="1"/>
              </p:cNvSpPr>
              <p:nvPr/>
            </p:nvSpPr>
            <p:spPr bwMode="auto">
              <a:xfrm>
                <a:off x="1737975" y="5127652"/>
                <a:ext cx="708773"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Gietz</a:t>
                </a:r>
                <a:endParaRPr lang="en-US" sz="2400" b="1" kern="0" dirty="0">
                  <a:latin typeface="Oracle Sans" panose="020B0503020204020204" pitchFamily="34" charset="0"/>
                  <a:cs typeface="Oracle Sans" panose="020B0503020204020204" pitchFamily="34" charset="0"/>
                </a:endParaRPr>
              </a:p>
            </p:txBody>
          </p:sp>
          <p:grpSp>
            <p:nvGrpSpPr>
              <p:cNvPr id="365" name="Group 364"/>
              <p:cNvGrpSpPr/>
              <p:nvPr/>
            </p:nvGrpSpPr>
            <p:grpSpPr>
              <a:xfrm>
                <a:off x="2421145" y="5092861"/>
                <a:ext cx="292368" cy="408779"/>
                <a:chOff x="9003846" y="2820305"/>
                <a:chExt cx="440429" cy="615792"/>
              </a:xfrm>
            </p:grpSpPr>
            <p:sp>
              <p:nvSpPr>
                <p:cNvPr id="36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8" name="Rounded Rectangle 367"/>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66" name="Picture 3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6353" y="5116274"/>
                <a:ext cx="361952" cy="361952"/>
              </a:xfrm>
              <a:prstGeom prst="rect">
                <a:avLst/>
              </a:prstGeom>
            </p:spPr>
          </p:pic>
        </p:grpSp>
        <p:grpSp>
          <p:nvGrpSpPr>
            <p:cNvPr id="277" name="Group 276"/>
            <p:cNvGrpSpPr/>
            <p:nvPr/>
          </p:nvGrpSpPr>
          <p:grpSpPr>
            <a:xfrm>
              <a:off x="2589015" y="5021927"/>
              <a:ext cx="2025875" cy="388273"/>
              <a:chOff x="2932014" y="5098818"/>
              <a:chExt cx="2302689" cy="441326"/>
            </a:xfrm>
          </p:grpSpPr>
          <p:grpSp>
            <p:nvGrpSpPr>
              <p:cNvPr id="349" name="Group 348"/>
              <p:cNvGrpSpPr/>
              <p:nvPr/>
            </p:nvGrpSpPr>
            <p:grpSpPr>
              <a:xfrm>
                <a:off x="2932014" y="5098818"/>
                <a:ext cx="1028798" cy="441326"/>
                <a:chOff x="2822968" y="5104317"/>
                <a:chExt cx="1028798" cy="441326"/>
              </a:xfrm>
            </p:grpSpPr>
            <p:sp>
              <p:nvSpPr>
                <p:cNvPr id="357" name="Rounded Rectangle 356"/>
                <p:cNvSpPr/>
                <p:nvPr/>
              </p:nvSpPr>
              <p:spPr bwMode="auto">
                <a:xfrm>
                  <a:off x="2822968" y="5104317"/>
                  <a:ext cx="871352"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8" name="Rectangle 4"/>
                <p:cNvSpPr>
                  <a:spLocks noChangeArrowheads="1"/>
                </p:cNvSpPr>
                <p:nvPr/>
              </p:nvSpPr>
              <p:spPr bwMode="auto">
                <a:xfrm>
                  <a:off x="2822968" y="5155382"/>
                  <a:ext cx="732458"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Ernst</a:t>
                  </a:r>
                  <a:endParaRPr lang="en-US" sz="2400" b="1" kern="0" dirty="0">
                    <a:latin typeface="Oracle Sans" panose="020B0503020204020204" pitchFamily="34" charset="0"/>
                    <a:cs typeface="Oracle Sans" panose="020B0503020204020204" pitchFamily="34" charset="0"/>
                  </a:endParaRPr>
                </a:p>
              </p:txBody>
            </p:sp>
            <p:grpSp>
              <p:nvGrpSpPr>
                <p:cNvPr id="359" name="Group 358"/>
                <p:cNvGrpSpPr>
                  <a:grpSpLocks noChangeAspect="1"/>
                </p:cNvGrpSpPr>
                <p:nvPr/>
              </p:nvGrpSpPr>
              <p:grpSpPr>
                <a:xfrm>
                  <a:off x="3528481" y="5122279"/>
                  <a:ext cx="289955" cy="405403"/>
                  <a:chOff x="9003846" y="2820305"/>
                  <a:chExt cx="440429" cy="615792"/>
                </a:xfrm>
              </p:grpSpPr>
              <p:sp>
                <p:nvSpPr>
                  <p:cNvPr id="36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2" name="Rounded Rectangle 361"/>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60" name="Picture 3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95150" y="5146672"/>
                  <a:ext cx="356616" cy="356616"/>
                </a:xfrm>
                <a:prstGeom prst="rect">
                  <a:avLst/>
                </a:prstGeom>
              </p:spPr>
            </p:pic>
          </p:grpSp>
          <p:grpSp>
            <p:nvGrpSpPr>
              <p:cNvPr id="350" name="Group 349"/>
              <p:cNvGrpSpPr/>
              <p:nvPr/>
            </p:nvGrpSpPr>
            <p:grpSpPr>
              <a:xfrm>
                <a:off x="4015358" y="5098818"/>
                <a:ext cx="1219345" cy="441326"/>
                <a:chOff x="4015358" y="5096605"/>
                <a:chExt cx="1219345" cy="441326"/>
              </a:xfrm>
            </p:grpSpPr>
            <p:sp>
              <p:nvSpPr>
                <p:cNvPr id="351" name="Rounded Rectangle 350"/>
                <p:cNvSpPr/>
                <p:nvPr/>
              </p:nvSpPr>
              <p:spPr bwMode="auto">
                <a:xfrm>
                  <a:off x="4015359" y="5096605"/>
                  <a:ext cx="1096954"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2" name="Rectangle 11"/>
                <p:cNvSpPr>
                  <a:spLocks noChangeArrowheads="1"/>
                </p:cNvSpPr>
                <p:nvPr/>
              </p:nvSpPr>
              <p:spPr bwMode="auto">
                <a:xfrm>
                  <a:off x="4015358" y="5147670"/>
                  <a:ext cx="959606"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Lorentz</a:t>
                  </a:r>
                  <a:endParaRPr lang="en-US" sz="2400" b="1" kern="0" dirty="0">
                    <a:latin typeface="Oracle Sans" panose="020B0503020204020204" pitchFamily="34" charset="0"/>
                    <a:cs typeface="Oracle Sans" panose="020B0503020204020204" pitchFamily="34" charset="0"/>
                  </a:endParaRPr>
                </a:p>
              </p:txBody>
            </p:sp>
            <p:grpSp>
              <p:nvGrpSpPr>
                <p:cNvPr id="353" name="Group 352"/>
                <p:cNvGrpSpPr>
                  <a:grpSpLocks noChangeAspect="1"/>
                </p:cNvGrpSpPr>
                <p:nvPr/>
              </p:nvGrpSpPr>
              <p:grpSpPr>
                <a:xfrm>
                  <a:off x="4919505" y="5114567"/>
                  <a:ext cx="289955" cy="405403"/>
                  <a:chOff x="9003846" y="2820305"/>
                  <a:chExt cx="440429" cy="615792"/>
                </a:xfrm>
              </p:grpSpPr>
              <p:sp>
                <p:nvSpPr>
                  <p:cNvPr id="355"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6" name="Rounded Rectangle 355"/>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54" name="Picture 3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4262" y="5147048"/>
                  <a:ext cx="340441" cy="340441"/>
                </a:xfrm>
                <a:prstGeom prst="rect">
                  <a:avLst/>
                </a:prstGeom>
              </p:spPr>
            </p:pic>
          </p:grpSp>
        </p:grpSp>
        <p:grpSp>
          <p:nvGrpSpPr>
            <p:cNvPr id="278" name="Group 277"/>
            <p:cNvGrpSpPr/>
            <p:nvPr/>
          </p:nvGrpSpPr>
          <p:grpSpPr>
            <a:xfrm>
              <a:off x="3078370" y="3955079"/>
              <a:ext cx="1047164" cy="388273"/>
              <a:chOff x="3124088" y="4057071"/>
              <a:chExt cx="1190248" cy="441326"/>
            </a:xfrm>
          </p:grpSpPr>
          <p:sp>
            <p:nvSpPr>
              <p:cNvPr id="343" name="Rounded Rectangle 342"/>
              <p:cNvSpPr/>
              <p:nvPr/>
            </p:nvSpPr>
            <p:spPr bwMode="auto">
              <a:xfrm>
                <a:off x="3124088" y="4057071"/>
                <a:ext cx="1048444"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4" name="Rectangle 11"/>
              <p:cNvSpPr>
                <a:spLocks noChangeArrowheads="1"/>
              </p:cNvSpPr>
              <p:nvPr/>
            </p:nvSpPr>
            <p:spPr bwMode="auto">
              <a:xfrm>
                <a:off x="3124088" y="4108136"/>
                <a:ext cx="924381"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Hunold</a:t>
                </a:r>
                <a:endParaRPr lang="en-US" sz="2400" b="1" kern="0" dirty="0">
                  <a:latin typeface="Oracle Sans" panose="020B0503020204020204" pitchFamily="34" charset="0"/>
                  <a:cs typeface="Oracle Sans" panose="020B0503020204020204" pitchFamily="34" charset="0"/>
                </a:endParaRPr>
              </a:p>
            </p:txBody>
          </p:sp>
          <p:grpSp>
            <p:nvGrpSpPr>
              <p:cNvPr id="345" name="Group 344"/>
              <p:cNvGrpSpPr>
                <a:grpSpLocks noChangeAspect="1"/>
              </p:cNvGrpSpPr>
              <p:nvPr/>
            </p:nvGrpSpPr>
            <p:grpSpPr>
              <a:xfrm>
                <a:off x="3991051" y="4075033"/>
                <a:ext cx="289955" cy="405403"/>
                <a:chOff x="9003846" y="2820305"/>
                <a:chExt cx="440429" cy="615792"/>
              </a:xfrm>
            </p:grpSpPr>
            <p:sp>
              <p:nvSpPr>
                <p:cNvPr id="34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8" name="Rounded Rectangle 347"/>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46" name="Picture 3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57720" y="4099426"/>
                <a:ext cx="356616" cy="356616"/>
              </a:xfrm>
              <a:prstGeom prst="rect">
                <a:avLst/>
              </a:prstGeom>
            </p:spPr>
          </p:pic>
        </p:grpSp>
        <p:grpSp>
          <p:nvGrpSpPr>
            <p:cNvPr id="279" name="Group 278"/>
            <p:cNvGrpSpPr/>
            <p:nvPr/>
          </p:nvGrpSpPr>
          <p:grpSpPr>
            <a:xfrm>
              <a:off x="5025658" y="3955079"/>
              <a:ext cx="986451" cy="388273"/>
              <a:chOff x="5562860" y="4063906"/>
              <a:chExt cx="1121239" cy="441326"/>
            </a:xfrm>
          </p:grpSpPr>
          <p:sp>
            <p:nvSpPr>
              <p:cNvPr id="336" name="Line 24"/>
              <p:cNvSpPr>
                <a:spLocks noChangeShapeType="1"/>
              </p:cNvSpPr>
              <p:nvPr/>
            </p:nvSpPr>
            <p:spPr bwMode="gray">
              <a:xfrm>
                <a:off x="5732699" y="4132169"/>
                <a:ext cx="0" cy="304800"/>
              </a:xfrm>
              <a:prstGeom prst="line">
                <a:avLst/>
              </a:prstGeom>
              <a:noFill/>
              <a:ln w="28575">
                <a:solidFill>
                  <a:srgbClr val="FF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37" name="Rounded Rectangle 336"/>
              <p:cNvSpPr/>
              <p:nvPr/>
            </p:nvSpPr>
            <p:spPr bwMode="auto">
              <a:xfrm>
                <a:off x="5562860" y="4063906"/>
                <a:ext cx="979656"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8" name="Rectangle 4"/>
              <p:cNvSpPr>
                <a:spLocks noChangeArrowheads="1"/>
              </p:cNvSpPr>
              <p:nvPr/>
            </p:nvSpPr>
            <p:spPr bwMode="auto">
              <a:xfrm>
                <a:off x="5562860" y="4114971"/>
                <a:ext cx="86728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Davies</a:t>
                </a:r>
                <a:endParaRPr lang="en-US" sz="2400" b="1" kern="0" dirty="0">
                  <a:latin typeface="Oracle Sans" panose="020B0503020204020204" pitchFamily="34" charset="0"/>
                  <a:cs typeface="Oracle Sans" panose="020B0503020204020204" pitchFamily="34" charset="0"/>
                </a:endParaRPr>
              </a:p>
            </p:txBody>
          </p:sp>
          <p:grpSp>
            <p:nvGrpSpPr>
              <p:cNvPr id="339" name="Group 338"/>
              <p:cNvGrpSpPr/>
              <p:nvPr/>
            </p:nvGrpSpPr>
            <p:grpSpPr>
              <a:xfrm>
                <a:off x="6360970" y="4082086"/>
                <a:ext cx="289642" cy="404967"/>
                <a:chOff x="9003846" y="2820305"/>
                <a:chExt cx="440429" cy="615792"/>
              </a:xfrm>
            </p:grpSpPr>
            <p:sp>
              <p:nvSpPr>
                <p:cNvPr id="34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2" name="Rounded Rectangle 341"/>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40" name="Picture 3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7483" y="4106261"/>
                <a:ext cx="356616" cy="356616"/>
              </a:xfrm>
              <a:prstGeom prst="rect">
                <a:avLst/>
              </a:prstGeom>
            </p:spPr>
          </p:pic>
        </p:grpSp>
        <p:grpSp>
          <p:nvGrpSpPr>
            <p:cNvPr id="280" name="Group 279"/>
            <p:cNvGrpSpPr/>
            <p:nvPr/>
          </p:nvGrpSpPr>
          <p:grpSpPr>
            <a:xfrm>
              <a:off x="6039903" y="3955079"/>
              <a:ext cx="894303" cy="388273"/>
              <a:chOff x="6790937" y="4057071"/>
              <a:chExt cx="1016500" cy="441326"/>
            </a:xfrm>
          </p:grpSpPr>
          <p:sp>
            <p:nvSpPr>
              <p:cNvPr id="330" name="Rounded Rectangle 329"/>
              <p:cNvSpPr/>
              <p:nvPr/>
            </p:nvSpPr>
            <p:spPr bwMode="auto">
              <a:xfrm>
                <a:off x="6790937" y="4057071"/>
                <a:ext cx="906838"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1" name="Rectangle 4"/>
              <p:cNvSpPr>
                <a:spLocks noChangeArrowheads="1"/>
              </p:cNvSpPr>
              <p:nvPr/>
            </p:nvSpPr>
            <p:spPr bwMode="auto">
              <a:xfrm>
                <a:off x="6790937" y="4108136"/>
                <a:ext cx="816273"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Matos</a:t>
                </a:r>
                <a:endParaRPr lang="en-US" sz="2400" b="1" kern="0" dirty="0">
                  <a:latin typeface="Oracle Sans" panose="020B0503020204020204" pitchFamily="34" charset="0"/>
                  <a:cs typeface="Oracle Sans" panose="020B0503020204020204" pitchFamily="34" charset="0"/>
                </a:endParaRPr>
              </a:p>
            </p:txBody>
          </p:sp>
          <p:grpSp>
            <p:nvGrpSpPr>
              <p:cNvPr id="332" name="Group 331"/>
              <p:cNvGrpSpPr/>
              <p:nvPr/>
            </p:nvGrpSpPr>
            <p:grpSpPr>
              <a:xfrm>
                <a:off x="7492395" y="4075251"/>
                <a:ext cx="289642" cy="404967"/>
                <a:chOff x="9003846" y="2820305"/>
                <a:chExt cx="440429" cy="615792"/>
              </a:xfrm>
            </p:grpSpPr>
            <p:sp>
              <p:nvSpPr>
                <p:cNvPr id="334"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5" name="Rounded Rectangle 334"/>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33" name="Picture 3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66996" y="4107514"/>
                <a:ext cx="340441" cy="340441"/>
              </a:xfrm>
              <a:prstGeom prst="rect">
                <a:avLst/>
              </a:prstGeom>
            </p:spPr>
          </p:pic>
        </p:grpSp>
        <p:grpSp>
          <p:nvGrpSpPr>
            <p:cNvPr id="281" name="Group 280"/>
            <p:cNvGrpSpPr/>
            <p:nvPr/>
          </p:nvGrpSpPr>
          <p:grpSpPr>
            <a:xfrm>
              <a:off x="6998016" y="3955079"/>
              <a:ext cx="1001337" cy="388273"/>
              <a:chOff x="7905366" y="4046783"/>
              <a:chExt cx="1138159" cy="441326"/>
            </a:xfrm>
          </p:grpSpPr>
          <p:sp>
            <p:nvSpPr>
              <p:cNvPr id="324" name="Rounded Rectangle 323"/>
              <p:cNvSpPr/>
              <p:nvPr/>
            </p:nvSpPr>
            <p:spPr bwMode="auto">
              <a:xfrm>
                <a:off x="7905366" y="4046783"/>
                <a:ext cx="1007594"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5" name="Rectangle 4"/>
              <p:cNvSpPr>
                <a:spLocks noChangeArrowheads="1"/>
              </p:cNvSpPr>
              <p:nvPr/>
            </p:nvSpPr>
            <p:spPr bwMode="auto">
              <a:xfrm>
                <a:off x="7905366" y="4097848"/>
                <a:ext cx="890976"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Vargas</a:t>
                </a:r>
                <a:endParaRPr lang="en-US" sz="2400" b="1" kern="0" dirty="0">
                  <a:latin typeface="Oracle Sans" panose="020B0503020204020204" pitchFamily="34" charset="0"/>
                  <a:cs typeface="Oracle Sans" panose="020B0503020204020204" pitchFamily="34" charset="0"/>
                </a:endParaRPr>
              </a:p>
            </p:txBody>
          </p:sp>
          <p:grpSp>
            <p:nvGrpSpPr>
              <p:cNvPr id="326" name="Group 325"/>
              <p:cNvGrpSpPr/>
              <p:nvPr/>
            </p:nvGrpSpPr>
            <p:grpSpPr>
              <a:xfrm>
                <a:off x="8717728" y="4064963"/>
                <a:ext cx="289642" cy="404967"/>
                <a:chOff x="9003846" y="2820305"/>
                <a:chExt cx="440429" cy="615792"/>
              </a:xfrm>
            </p:grpSpPr>
            <p:sp>
              <p:nvSpPr>
                <p:cNvPr id="32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9" name="Rounded Rectangle 328"/>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27" name="Picture 3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1573" y="4086470"/>
                <a:ext cx="361952" cy="361952"/>
              </a:xfrm>
              <a:prstGeom prst="rect">
                <a:avLst/>
              </a:prstGeom>
            </p:spPr>
          </p:pic>
        </p:grpSp>
        <p:grpSp>
          <p:nvGrpSpPr>
            <p:cNvPr id="282" name="Group 281"/>
            <p:cNvGrpSpPr/>
            <p:nvPr/>
          </p:nvGrpSpPr>
          <p:grpSpPr>
            <a:xfrm>
              <a:off x="6859678" y="5021927"/>
              <a:ext cx="814244" cy="388273"/>
              <a:chOff x="7657401" y="5095819"/>
              <a:chExt cx="925502" cy="441326"/>
            </a:xfrm>
          </p:grpSpPr>
          <p:sp>
            <p:nvSpPr>
              <p:cNvPr id="318" name="Rounded Rectangle 317"/>
              <p:cNvSpPr/>
              <p:nvPr/>
            </p:nvSpPr>
            <p:spPr bwMode="auto">
              <a:xfrm>
                <a:off x="7657402" y="5095819"/>
                <a:ext cx="798401"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9" name="Rectangle 4"/>
              <p:cNvSpPr>
                <a:spLocks noChangeArrowheads="1"/>
              </p:cNvSpPr>
              <p:nvPr/>
            </p:nvSpPr>
            <p:spPr bwMode="auto">
              <a:xfrm>
                <a:off x="7657401" y="5148207"/>
                <a:ext cx="65228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Abel</a:t>
                </a:r>
                <a:endParaRPr lang="en-US" sz="2400" b="1" kern="0" dirty="0">
                  <a:latin typeface="Oracle Sans" panose="020B0503020204020204" pitchFamily="34" charset="0"/>
                  <a:cs typeface="Oracle Sans" panose="020B0503020204020204" pitchFamily="34" charset="0"/>
                </a:endParaRPr>
              </a:p>
            </p:txBody>
          </p:sp>
          <p:grpSp>
            <p:nvGrpSpPr>
              <p:cNvPr id="320" name="Group 319"/>
              <p:cNvGrpSpPr/>
              <p:nvPr/>
            </p:nvGrpSpPr>
            <p:grpSpPr>
              <a:xfrm>
                <a:off x="8268342" y="5114671"/>
                <a:ext cx="288681" cy="403622"/>
                <a:chOff x="9003846" y="2820305"/>
                <a:chExt cx="440429" cy="615792"/>
              </a:xfrm>
            </p:grpSpPr>
            <p:sp>
              <p:nvSpPr>
                <p:cNvPr id="32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3" name="Rounded Rectangle 322"/>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21" name="Picture 3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42462" y="5146262"/>
                <a:ext cx="340441" cy="340441"/>
              </a:xfrm>
              <a:prstGeom prst="rect">
                <a:avLst/>
              </a:prstGeom>
            </p:spPr>
          </p:pic>
        </p:grpSp>
        <p:grpSp>
          <p:nvGrpSpPr>
            <p:cNvPr id="283" name="Group 282"/>
            <p:cNvGrpSpPr/>
            <p:nvPr/>
          </p:nvGrpSpPr>
          <p:grpSpPr>
            <a:xfrm>
              <a:off x="7736014" y="5021927"/>
              <a:ext cx="963928" cy="388273"/>
              <a:chOff x="8650184" y="5117860"/>
              <a:chExt cx="1095638" cy="441326"/>
            </a:xfrm>
          </p:grpSpPr>
          <p:sp>
            <p:nvSpPr>
              <p:cNvPr id="312" name="Rounded Rectangle 311"/>
              <p:cNvSpPr/>
              <p:nvPr/>
            </p:nvSpPr>
            <p:spPr bwMode="auto">
              <a:xfrm>
                <a:off x="8650184" y="5117860"/>
                <a:ext cx="960101"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3" name="Rectangle 4"/>
              <p:cNvSpPr>
                <a:spLocks noChangeArrowheads="1"/>
              </p:cNvSpPr>
              <p:nvPr/>
            </p:nvSpPr>
            <p:spPr bwMode="auto">
              <a:xfrm>
                <a:off x="8650184" y="5168925"/>
                <a:ext cx="840566"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Taylor</a:t>
                </a:r>
                <a:endParaRPr lang="en-US" sz="2400" b="1" kern="0" dirty="0">
                  <a:latin typeface="Oracle Sans" panose="020B0503020204020204" pitchFamily="34" charset="0"/>
                  <a:cs typeface="Oracle Sans" panose="020B0503020204020204" pitchFamily="34" charset="0"/>
                </a:endParaRPr>
              </a:p>
            </p:txBody>
          </p:sp>
          <p:grpSp>
            <p:nvGrpSpPr>
              <p:cNvPr id="314" name="Group 313"/>
              <p:cNvGrpSpPr/>
              <p:nvPr/>
            </p:nvGrpSpPr>
            <p:grpSpPr>
              <a:xfrm>
                <a:off x="9423174" y="5136712"/>
                <a:ext cx="288681" cy="403622"/>
                <a:chOff x="9003846" y="2820305"/>
                <a:chExt cx="440429" cy="615792"/>
              </a:xfrm>
            </p:grpSpPr>
            <p:sp>
              <p:nvSpPr>
                <p:cNvPr id="31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7" name="Rounded Rectangle 316"/>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15" name="Picture 3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89206" y="5160215"/>
                <a:ext cx="356616" cy="356616"/>
              </a:xfrm>
              <a:prstGeom prst="rect">
                <a:avLst/>
              </a:prstGeom>
            </p:spPr>
          </p:pic>
        </p:grpSp>
        <p:grpSp>
          <p:nvGrpSpPr>
            <p:cNvPr id="284" name="Group 283"/>
            <p:cNvGrpSpPr/>
            <p:nvPr/>
          </p:nvGrpSpPr>
          <p:grpSpPr>
            <a:xfrm>
              <a:off x="8743905" y="5021927"/>
              <a:ext cx="911109" cy="388273"/>
              <a:chOff x="9773687" y="5121049"/>
              <a:chExt cx="1035602" cy="441326"/>
            </a:xfrm>
          </p:grpSpPr>
          <p:sp>
            <p:nvSpPr>
              <p:cNvPr id="306" name="Rounded Rectangle 305"/>
              <p:cNvSpPr/>
              <p:nvPr/>
            </p:nvSpPr>
            <p:spPr bwMode="auto">
              <a:xfrm>
                <a:off x="9773687" y="5121049"/>
                <a:ext cx="905702"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7" name="Rectangle 4"/>
              <p:cNvSpPr>
                <a:spLocks noChangeArrowheads="1"/>
              </p:cNvSpPr>
              <p:nvPr/>
            </p:nvSpPr>
            <p:spPr bwMode="auto">
              <a:xfrm>
                <a:off x="9773687" y="5172114"/>
                <a:ext cx="754322"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Grant</a:t>
                </a:r>
                <a:endParaRPr lang="en-US" sz="2400" b="1" kern="0" dirty="0">
                  <a:latin typeface="Oracle Sans" panose="020B0503020204020204" pitchFamily="34" charset="0"/>
                  <a:cs typeface="Oracle Sans" panose="020B0503020204020204" pitchFamily="34" charset="0"/>
                </a:endParaRPr>
              </a:p>
            </p:txBody>
          </p:sp>
          <p:grpSp>
            <p:nvGrpSpPr>
              <p:cNvPr id="308" name="Group 307"/>
              <p:cNvGrpSpPr/>
              <p:nvPr/>
            </p:nvGrpSpPr>
            <p:grpSpPr>
              <a:xfrm>
                <a:off x="10483973" y="5139901"/>
                <a:ext cx="288681" cy="403622"/>
                <a:chOff x="9003846" y="2820305"/>
                <a:chExt cx="440429" cy="615792"/>
              </a:xfrm>
            </p:grpSpPr>
            <p:sp>
              <p:nvSpPr>
                <p:cNvPr id="310"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1" name="Rounded Rectangle 310"/>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09" name="Picture 3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7337" y="5160736"/>
                <a:ext cx="361952" cy="361952"/>
              </a:xfrm>
              <a:prstGeom prst="rect">
                <a:avLst/>
              </a:prstGeom>
            </p:spPr>
          </p:pic>
        </p:grpSp>
        <p:grpSp>
          <p:nvGrpSpPr>
            <p:cNvPr id="285" name="Group 284"/>
            <p:cNvGrpSpPr/>
            <p:nvPr/>
          </p:nvGrpSpPr>
          <p:grpSpPr>
            <a:xfrm>
              <a:off x="9458332" y="4319376"/>
              <a:ext cx="733615" cy="388273"/>
              <a:chOff x="10399376" y="4473495"/>
              <a:chExt cx="833856" cy="441326"/>
            </a:xfrm>
          </p:grpSpPr>
          <p:sp>
            <p:nvSpPr>
              <p:cNvPr id="300" name="Rounded Rectangle 299"/>
              <p:cNvSpPr/>
              <p:nvPr/>
            </p:nvSpPr>
            <p:spPr bwMode="auto">
              <a:xfrm>
                <a:off x="10399378" y="4473495"/>
                <a:ext cx="696486" cy="441326"/>
              </a:xfrm>
              <a:prstGeom prst="roundRect">
                <a:avLst/>
              </a:prstGeom>
              <a:gradFill flip="none" rotWithShape="1">
                <a:gsLst>
                  <a:gs pos="36000">
                    <a:srgbClr val="F9D7E2"/>
                  </a:gs>
                  <a:gs pos="0">
                    <a:schemeClr val="bg1"/>
                  </a:gs>
                  <a:gs pos="87000">
                    <a:srgbClr val="F9D7E2"/>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1" name="Rectangle 4"/>
              <p:cNvSpPr>
                <a:spLocks noChangeArrowheads="1"/>
              </p:cNvSpPr>
              <p:nvPr/>
            </p:nvSpPr>
            <p:spPr bwMode="auto">
              <a:xfrm>
                <a:off x="10399376" y="4524560"/>
                <a:ext cx="561187"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Fay</a:t>
                </a:r>
                <a:endParaRPr lang="en-US" sz="2400" b="1" kern="0" dirty="0">
                  <a:latin typeface="Oracle Sans" panose="020B0503020204020204" pitchFamily="34" charset="0"/>
                  <a:cs typeface="Oracle Sans" panose="020B0503020204020204" pitchFamily="34" charset="0"/>
                </a:endParaRPr>
              </a:p>
            </p:txBody>
          </p:sp>
          <p:grpSp>
            <p:nvGrpSpPr>
              <p:cNvPr id="302" name="Group 301"/>
              <p:cNvGrpSpPr>
                <a:grpSpLocks noChangeAspect="1"/>
              </p:cNvGrpSpPr>
              <p:nvPr/>
            </p:nvGrpSpPr>
            <p:grpSpPr>
              <a:xfrm>
                <a:off x="10909973" y="4491493"/>
                <a:ext cx="289902" cy="405331"/>
                <a:chOff x="9003846" y="2820305"/>
                <a:chExt cx="440429" cy="615792"/>
              </a:xfrm>
            </p:grpSpPr>
            <p:sp>
              <p:nvSpPr>
                <p:cNvPr id="304"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2">
                        <a:lumMod val="60000"/>
                        <a:lumOff val="40000"/>
                      </a:schemeClr>
                    </a:gs>
                    <a:gs pos="0">
                      <a:schemeClr val="accent2">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5" name="Rounded Rectangle 304"/>
                <p:cNvSpPr/>
                <p:nvPr/>
              </p:nvSpPr>
              <p:spPr bwMode="auto">
                <a:xfrm>
                  <a:off x="9007476" y="2909814"/>
                  <a:ext cx="436799" cy="436799"/>
                </a:xfrm>
                <a:prstGeom prst="roundRect">
                  <a:avLst/>
                </a:prstGeom>
                <a:gradFill flip="none" rotWithShape="1">
                  <a:gsLst>
                    <a:gs pos="1000">
                      <a:srgbClr val="F9D3E0"/>
                    </a:gs>
                    <a:gs pos="98230">
                      <a:schemeClr val="accent2">
                        <a:lumMod val="60000"/>
                        <a:lumOff val="40000"/>
                      </a:schemeClr>
                    </a:gs>
                    <a:gs pos="40000">
                      <a:schemeClr val="accent2">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03" name="Picture 30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76616" y="4515850"/>
                <a:ext cx="356616" cy="356616"/>
              </a:xfrm>
              <a:prstGeom prst="rect">
                <a:avLst/>
              </a:prstGeom>
            </p:spPr>
          </p:pic>
        </p:grpSp>
        <p:cxnSp>
          <p:nvCxnSpPr>
            <p:cNvPr id="286" name="Straight Connector 285"/>
            <p:cNvCxnSpPr>
              <a:stCxn id="413" idx="0"/>
            </p:cNvCxnSpPr>
            <p:nvPr/>
          </p:nvCxnSpPr>
          <p:spPr bwMode="auto">
            <a:xfrm flipV="1">
              <a:off x="3561614" y="2631742"/>
              <a:ext cx="0" cy="281104"/>
            </a:xfrm>
            <a:prstGeom prst="line">
              <a:avLst/>
            </a:prstGeom>
            <a:noFill/>
            <a:ln w="28575" cap="flat" cmpd="sng" algn="ctr">
              <a:solidFill>
                <a:schemeClr val="accent1"/>
              </a:solidFill>
              <a:prstDash val="solid"/>
              <a:round/>
              <a:headEnd type="none" w="sm" len="sm"/>
              <a:tailEnd type="none" w="sm" len="sm"/>
            </a:ln>
            <a:effectLst/>
          </p:spPr>
        </p:cxnSp>
        <p:cxnSp>
          <p:nvCxnSpPr>
            <p:cNvPr id="287" name="Straight Connector 286"/>
            <p:cNvCxnSpPr>
              <a:stCxn id="395" idx="0"/>
            </p:cNvCxnSpPr>
            <p:nvPr/>
          </p:nvCxnSpPr>
          <p:spPr bwMode="auto">
            <a:xfrm flipV="1">
              <a:off x="8169413" y="2631742"/>
              <a:ext cx="0" cy="281104"/>
            </a:xfrm>
            <a:prstGeom prst="line">
              <a:avLst/>
            </a:prstGeom>
            <a:noFill/>
            <a:ln w="28575" cap="flat" cmpd="sng" algn="ctr">
              <a:solidFill>
                <a:schemeClr val="accent1"/>
              </a:solidFill>
              <a:prstDash val="solid"/>
              <a:round/>
              <a:headEnd type="none" w="sm" len="sm"/>
              <a:tailEnd type="none" w="sm" len="sm"/>
            </a:ln>
            <a:effectLst/>
          </p:spPr>
        </p:cxnSp>
        <p:cxnSp>
          <p:nvCxnSpPr>
            <p:cNvPr id="288" name="Elbow Connector 287"/>
            <p:cNvCxnSpPr>
              <a:stCxn id="389" idx="0"/>
              <a:endCxn id="407" idx="0"/>
            </p:cNvCxnSpPr>
            <p:nvPr/>
          </p:nvCxnSpPr>
          <p:spPr bwMode="auto">
            <a:xfrm rot="5400000" flipH="1" flipV="1">
              <a:off x="5630017" y="-1244877"/>
              <a:ext cx="11173" cy="8315444"/>
            </a:xfrm>
            <a:prstGeom prst="bentConnector3">
              <a:avLst>
                <a:gd name="adj1" fmla="val 2709335"/>
              </a:avLst>
            </a:prstGeom>
            <a:noFill/>
            <a:ln w="28575" cap="flat" cmpd="sng" algn="ctr">
              <a:solidFill>
                <a:schemeClr val="accent1"/>
              </a:solidFill>
              <a:prstDash val="solid"/>
              <a:round/>
              <a:headEnd type="none" w="sm" len="sm"/>
              <a:tailEnd type="none" w="sm" len="sm"/>
            </a:ln>
            <a:effectLst/>
          </p:spPr>
        </p:cxnSp>
        <p:cxnSp>
          <p:nvCxnSpPr>
            <p:cNvPr id="289" name="Elbow Connector 288"/>
            <p:cNvCxnSpPr>
              <a:stCxn id="389" idx="2"/>
              <a:endCxn id="377" idx="0"/>
            </p:cNvCxnSpPr>
            <p:nvPr/>
          </p:nvCxnSpPr>
          <p:spPr bwMode="auto">
            <a:xfrm rot="5400000">
              <a:off x="860410" y="3343192"/>
              <a:ext cx="653961" cy="569812"/>
            </a:xfrm>
            <a:prstGeom prst="bentConnector3">
              <a:avLst/>
            </a:prstGeom>
            <a:noFill/>
            <a:ln w="28575" cap="flat" cmpd="sng" algn="ctr">
              <a:solidFill>
                <a:schemeClr val="accent1"/>
              </a:solidFill>
              <a:prstDash val="solid"/>
              <a:round/>
              <a:headEnd type="none" w="sm" len="sm"/>
              <a:tailEnd type="none" w="sm" len="sm"/>
            </a:ln>
            <a:effectLst/>
          </p:spPr>
        </p:cxnSp>
        <p:cxnSp>
          <p:nvCxnSpPr>
            <p:cNvPr id="290" name="Elbow Connector 289"/>
            <p:cNvCxnSpPr>
              <a:stCxn id="389" idx="2"/>
              <a:endCxn id="371" idx="0"/>
            </p:cNvCxnSpPr>
            <p:nvPr/>
          </p:nvCxnSpPr>
          <p:spPr bwMode="auto">
            <a:xfrm rot="16200000" flipH="1">
              <a:off x="1417399" y="3356014"/>
              <a:ext cx="653961" cy="544167"/>
            </a:xfrm>
            <a:prstGeom prst="bentConnector3">
              <a:avLst/>
            </a:prstGeom>
            <a:noFill/>
            <a:ln w="28575" cap="flat" cmpd="sng" algn="ctr">
              <a:solidFill>
                <a:schemeClr val="accent1"/>
              </a:solidFill>
              <a:prstDash val="solid"/>
              <a:round/>
              <a:headEnd type="none" w="sm" len="sm"/>
              <a:tailEnd type="none" w="sm" len="sm"/>
            </a:ln>
            <a:effectLst/>
          </p:spPr>
        </p:cxnSp>
        <p:cxnSp>
          <p:nvCxnSpPr>
            <p:cNvPr id="291" name="Straight Connector 290"/>
            <p:cNvCxnSpPr>
              <a:stCxn id="401" idx="2"/>
              <a:endCxn id="337" idx="0"/>
            </p:cNvCxnSpPr>
            <p:nvPr/>
          </p:nvCxnSpPr>
          <p:spPr bwMode="auto">
            <a:xfrm flipH="1">
              <a:off x="5456602" y="3301118"/>
              <a:ext cx="1113" cy="653961"/>
            </a:xfrm>
            <a:prstGeom prst="line">
              <a:avLst/>
            </a:prstGeom>
            <a:noFill/>
            <a:ln w="28575" cap="flat" cmpd="sng" algn="ctr">
              <a:solidFill>
                <a:schemeClr val="accent1"/>
              </a:solidFill>
              <a:prstDash val="solid"/>
              <a:round/>
              <a:headEnd type="none" w="sm" len="sm"/>
              <a:tailEnd type="none" w="sm" len="sm"/>
            </a:ln>
            <a:effectLst/>
          </p:spPr>
        </p:cxnSp>
        <p:cxnSp>
          <p:nvCxnSpPr>
            <p:cNvPr id="292" name="Elbow Connector 291"/>
            <p:cNvCxnSpPr>
              <a:stCxn id="383" idx="0"/>
              <a:endCxn id="324" idx="0"/>
            </p:cNvCxnSpPr>
            <p:nvPr/>
          </p:nvCxnSpPr>
          <p:spPr bwMode="auto">
            <a:xfrm rot="5400000" flipH="1" flipV="1">
              <a:off x="5985275" y="2499104"/>
              <a:ext cx="11173" cy="2911950"/>
            </a:xfrm>
            <a:prstGeom prst="bentConnector3">
              <a:avLst>
                <a:gd name="adj1" fmla="val 2938799"/>
              </a:avLst>
            </a:prstGeom>
            <a:noFill/>
            <a:ln w="28575" cap="flat" cmpd="sng" algn="ctr">
              <a:solidFill>
                <a:schemeClr val="accent1"/>
              </a:solidFill>
              <a:prstDash val="solid"/>
              <a:round/>
              <a:headEnd type="none" w="sm" len="sm"/>
              <a:tailEnd type="none" w="sm" len="sm"/>
            </a:ln>
            <a:effectLst/>
          </p:spPr>
        </p:cxnSp>
        <p:cxnSp>
          <p:nvCxnSpPr>
            <p:cNvPr id="293" name="Straight Connector 292"/>
            <p:cNvCxnSpPr/>
            <p:nvPr/>
          </p:nvCxnSpPr>
          <p:spPr bwMode="auto">
            <a:xfrm flipV="1">
              <a:off x="6438815" y="3626646"/>
              <a:ext cx="0" cy="329184"/>
            </a:xfrm>
            <a:prstGeom prst="line">
              <a:avLst/>
            </a:prstGeom>
            <a:noFill/>
            <a:ln w="28575" cap="flat" cmpd="sng" algn="ctr">
              <a:solidFill>
                <a:schemeClr val="accent1"/>
              </a:solidFill>
              <a:prstDash val="solid"/>
              <a:round/>
              <a:headEnd type="none" w="sm" len="sm"/>
              <a:tailEnd type="none" w="sm" len="sm"/>
            </a:ln>
            <a:effectLst/>
          </p:spPr>
        </p:cxnSp>
        <p:cxnSp>
          <p:nvCxnSpPr>
            <p:cNvPr id="294" name="Straight Connector 293"/>
            <p:cNvCxnSpPr>
              <a:stCxn id="371" idx="2"/>
              <a:endCxn id="363" idx="0"/>
            </p:cNvCxnSpPr>
            <p:nvPr/>
          </p:nvCxnSpPr>
          <p:spPr bwMode="auto">
            <a:xfrm>
              <a:off x="2016463" y="4343352"/>
              <a:ext cx="11373" cy="678575"/>
            </a:xfrm>
            <a:prstGeom prst="line">
              <a:avLst/>
            </a:prstGeom>
            <a:noFill/>
            <a:ln w="28575" cap="flat" cmpd="sng" algn="ctr">
              <a:solidFill>
                <a:schemeClr val="accent1"/>
              </a:solidFill>
              <a:prstDash val="solid"/>
              <a:round/>
              <a:headEnd type="none" w="sm" len="sm"/>
              <a:tailEnd type="none" w="sm" len="sm"/>
            </a:ln>
            <a:effectLst/>
          </p:spPr>
        </p:cxnSp>
        <p:cxnSp>
          <p:nvCxnSpPr>
            <p:cNvPr id="295" name="Elbow Connector 294"/>
            <p:cNvCxnSpPr>
              <a:stCxn id="343" idx="2"/>
              <a:endCxn id="357" idx="0"/>
            </p:cNvCxnSpPr>
            <p:nvPr/>
          </p:nvCxnSpPr>
          <p:spPr bwMode="auto">
            <a:xfrm rot="5400000">
              <a:off x="2916659" y="4399011"/>
              <a:ext cx="678575" cy="567257"/>
            </a:xfrm>
            <a:prstGeom prst="bentConnector3">
              <a:avLst/>
            </a:prstGeom>
            <a:noFill/>
            <a:ln w="28575" cap="flat" cmpd="sng" algn="ctr">
              <a:solidFill>
                <a:schemeClr val="accent1"/>
              </a:solidFill>
              <a:prstDash val="solid"/>
              <a:round/>
              <a:headEnd type="none" w="sm" len="sm"/>
              <a:tailEnd type="none" w="sm" len="sm"/>
            </a:ln>
            <a:effectLst/>
          </p:spPr>
        </p:cxnSp>
        <p:cxnSp>
          <p:nvCxnSpPr>
            <p:cNvPr id="296" name="Elbow Connector 295"/>
            <p:cNvCxnSpPr>
              <a:stCxn id="343" idx="2"/>
              <a:endCxn id="351" idx="0"/>
            </p:cNvCxnSpPr>
            <p:nvPr/>
          </p:nvCxnSpPr>
          <p:spPr bwMode="auto">
            <a:xfrm rot="16200000" flipH="1">
              <a:off x="3442835" y="4440090"/>
              <a:ext cx="678575" cy="485097"/>
            </a:xfrm>
            <a:prstGeom prst="bentConnector3">
              <a:avLst/>
            </a:prstGeom>
            <a:noFill/>
            <a:ln w="28575" cap="flat" cmpd="sng" algn="ctr">
              <a:solidFill>
                <a:schemeClr val="accent1"/>
              </a:solidFill>
              <a:prstDash val="solid"/>
              <a:round/>
              <a:headEnd type="none" w="sm" len="sm"/>
              <a:tailEnd type="none" w="sm" len="sm"/>
            </a:ln>
            <a:effectLst/>
          </p:spPr>
        </p:cxnSp>
        <p:cxnSp>
          <p:nvCxnSpPr>
            <p:cNvPr id="297" name="Straight Connector 296"/>
            <p:cNvCxnSpPr>
              <a:stCxn id="395" idx="2"/>
              <a:endCxn id="312" idx="0"/>
            </p:cNvCxnSpPr>
            <p:nvPr/>
          </p:nvCxnSpPr>
          <p:spPr bwMode="auto">
            <a:xfrm flipH="1">
              <a:off x="8158356" y="3301118"/>
              <a:ext cx="11057" cy="1720809"/>
            </a:xfrm>
            <a:prstGeom prst="line">
              <a:avLst/>
            </a:prstGeom>
            <a:noFill/>
            <a:ln w="28575" cap="flat" cmpd="sng" algn="ctr">
              <a:solidFill>
                <a:schemeClr val="accent1"/>
              </a:solidFill>
              <a:prstDash val="solid"/>
              <a:round/>
              <a:headEnd type="none" w="sm" len="sm"/>
              <a:tailEnd type="none" w="sm" len="sm"/>
            </a:ln>
            <a:effectLst/>
          </p:spPr>
        </p:cxnSp>
        <p:cxnSp>
          <p:nvCxnSpPr>
            <p:cNvPr id="298" name="Elbow Connector 297"/>
            <p:cNvCxnSpPr>
              <a:stCxn id="318" idx="0"/>
              <a:endCxn id="306" idx="0"/>
            </p:cNvCxnSpPr>
            <p:nvPr/>
          </p:nvCxnSpPr>
          <p:spPr bwMode="auto">
            <a:xfrm rot="5400000" flipH="1" flipV="1">
              <a:off x="8176603" y="4056214"/>
              <a:ext cx="11173" cy="1931427"/>
            </a:xfrm>
            <a:prstGeom prst="bentConnector3">
              <a:avLst>
                <a:gd name="adj1" fmla="val 3081983"/>
              </a:avLst>
            </a:prstGeom>
            <a:noFill/>
            <a:ln w="28575" cap="flat" cmpd="sng" algn="ctr">
              <a:solidFill>
                <a:schemeClr val="accent1"/>
              </a:solidFill>
              <a:prstDash val="solid"/>
              <a:round/>
              <a:headEnd type="none" w="sm" len="sm"/>
              <a:tailEnd type="none" w="sm" len="sm"/>
            </a:ln>
            <a:effectLst/>
          </p:spPr>
        </p:cxnSp>
      </p:grpSp>
    </p:spTree>
    <p:custDataLst>
      <p:tags r:id="rId1"/>
    </p:custDataLst>
    <p:extLst>
      <p:ext uri="{BB962C8B-B14F-4D97-AF65-F5344CB8AC3E}">
        <p14:creationId xmlns:p14="http://schemas.microsoft.com/office/powerpoint/2010/main" val="19444474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sz="5000" dirty="0">
                <a:latin typeface="+mj-lt"/>
                <a:cs typeface="Oracle Sans" panose="020B0503020204020204" pitchFamily="34" charset="0"/>
              </a:rPr>
              <a:t>Formatting Hierarchical Reports Using </a:t>
            </a:r>
            <a:r>
              <a:rPr lang="en-US" sz="5000" dirty="0">
                <a:latin typeface="Courier New" panose="02070309020205020404" pitchFamily="49" charset="0"/>
                <a:cs typeface="Courier New" panose="02070309020205020404" pitchFamily="49" charset="0"/>
              </a:rPr>
              <a:t>LEVEL</a:t>
            </a:r>
            <a:r>
              <a:rPr lang="en-US" sz="5000" dirty="0">
                <a:latin typeface="+mj-lt"/>
                <a:cs typeface="Oracle Sans" panose="020B0503020204020204" pitchFamily="34" charset="0"/>
              </a:rPr>
              <a:t> and </a:t>
            </a:r>
            <a:r>
              <a:rPr lang="en-US" sz="5000" dirty="0">
                <a:latin typeface="Courier New" panose="02070309020205020404" pitchFamily="49" charset="0"/>
                <a:cs typeface="Courier New" panose="02070309020205020404" pitchFamily="49" charset="0"/>
              </a:rPr>
              <a:t>LPAD</a:t>
            </a:r>
          </a:p>
        </p:txBody>
      </p:sp>
      <p:sp>
        <p:nvSpPr>
          <p:cNvPr id="15363" name="Rectangle 15"/>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Create a report displaying company management levels, beginning with the highest level and indenting each of the following levels.</a:t>
            </a:r>
          </a:p>
        </p:txBody>
      </p:sp>
      <p:grpSp>
        <p:nvGrpSpPr>
          <p:cNvPr id="4" name="Group 3">
            <a:extLst>
              <a:ext uri="{FF2B5EF4-FFF2-40B4-BE49-F238E27FC236}">
                <a16:creationId xmlns="" xmlns:a16="http://schemas.microsoft.com/office/drawing/2014/main" id="{0BEC4289-AEC4-4F1B-A34A-95ADB52C3A11}"/>
              </a:ext>
            </a:extLst>
          </p:cNvPr>
          <p:cNvGrpSpPr/>
          <p:nvPr/>
        </p:nvGrpSpPr>
        <p:grpSpPr>
          <a:xfrm>
            <a:off x="3200400" y="4193257"/>
            <a:ext cx="11887200" cy="3038475"/>
            <a:chOff x="2805114" y="3771900"/>
            <a:chExt cx="11887200" cy="3038475"/>
          </a:xfrm>
        </p:grpSpPr>
        <p:sp>
          <p:nvSpPr>
            <p:cNvPr id="7" name="Content Placeholder 2"/>
            <p:cNvSpPr txBox="1">
              <a:spLocks/>
            </p:cNvSpPr>
            <p:nvPr/>
          </p:nvSpPr>
          <p:spPr bwMode="gray">
            <a:xfrm>
              <a:off x="2805114" y="3771900"/>
              <a:ext cx="11887200" cy="303847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5365" name="Rectangle 6"/>
            <p:cNvSpPr>
              <a:spLocks noChangeArrowheads="1"/>
            </p:cNvSpPr>
            <p:nvPr/>
          </p:nvSpPr>
          <p:spPr bwMode="auto">
            <a:xfrm>
              <a:off x="3188988" y="3904084"/>
              <a:ext cx="11427620" cy="28956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lnSpc>
                  <a:spcPct val="110000"/>
                </a:lnSpc>
                <a:tabLst>
                  <a:tab pos="1800225" algn="l"/>
                </a:tabLst>
              </a:pPr>
              <a:r>
                <a:rPr lang="en-US" sz="2400" b="1" dirty="0">
                  <a:latin typeface="Courier New" pitchFamily="49" charset="0"/>
                  <a:cs typeface="Oracle Sans" panose="020B0503020204020204" pitchFamily="34" charset="0"/>
                </a:rPr>
                <a:t>COLUMN </a:t>
              </a:r>
              <a:r>
                <a:rPr lang="en-US" sz="2400" b="1" dirty="0" err="1">
                  <a:latin typeface="Courier New" pitchFamily="49" charset="0"/>
                  <a:cs typeface="Oracle Sans" panose="020B0503020204020204" pitchFamily="34" charset="0"/>
                </a:rPr>
                <a:t>org_chart</a:t>
              </a:r>
              <a:r>
                <a:rPr lang="en-US" sz="2400" b="1" dirty="0">
                  <a:latin typeface="Courier New" pitchFamily="49" charset="0"/>
                  <a:cs typeface="Oracle Sans" panose="020B0503020204020204" pitchFamily="34" charset="0"/>
                </a:rPr>
                <a:t> FORMAT A12</a:t>
              </a:r>
            </a:p>
            <a:p>
              <a:pPr eaLnBrk="0" hangingPunct="0">
                <a:lnSpc>
                  <a:spcPct val="110000"/>
                </a:lnSpc>
                <a:tabLst>
                  <a:tab pos="1800225" algn="l"/>
                </a:tabLst>
              </a:pPr>
              <a:r>
                <a:rPr lang="en-US" sz="2400" b="1" dirty="0">
                  <a:latin typeface="Courier New" pitchFamily="49" charset="0"/>
                  <a:cs typeface="Oracle Sans" panose="020B0503020204020204" pitchFamily="34" charset="0"/>
                </a:rPr>
                <a:t>SELECT LPAD(</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LENGTH(</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)+(LEVEL*2)-2,'_') </a:t>
              </a:r>
            </a:p>
            <a:p>
              <a:pPr eaLnBrk="0" hangingPunct="0">
                <a:lnSpc>
                  <a:spcPct val="110000"/>
                </a:lnSpc>
                <a:tabLst>
                  <a:tab pos="1800225" algn="l"/>
                </a:tabLst>
              </a:pPr>
              <a:r>
                <a:rPr lang="en-US" sz="2400" b="1" dirty="0">
                  <a:latin typeface="Courier New" pitchFamily="49" charset="0"/>
                  <a:cs typeface="Oracle Sans" panose="020B0503020204020204" pitchFamily="34" charset="0"/>
                </a:rPr>
                <a:t>       AS </a:t>
              </a:r>
              <a:r>
                <a:rPr lang="en-US" sz="2400" b="1" dirty="0" err="1">
                  <a:latin typeface="Courier New" pitchFamily="49" charset="0"/>
                  <a:cs typeface="Oracle Sans" panose="020B0503020204020204" pitchFamily="34" charset="0"/>
                </a:rPr>
                <a:t>org_chart</a:t>
              </a:r>
              <a:endParaRPr lang="en-US" sz="2400" b="1" dirty="0">
                <a:latin typeface="Courier New" pitchFamily="49" charset="0"/>
                <a:cs typeface="Oracle Sans" panose="020B0503020204020204" pitchFamily="34" charset="0"/>
              </a:endParaRPr>
            </a:p>
            <a:p>
              <a:pPr eaLnBrk="0" hangingPunct="0">
                <a:tabLst>
                  <a:tab pos="1800225" algn="l"/>
                </a:tabLst>
              </a:pPr>
              <a:r>
                <a:rPr lang="en-US" sz="2400" b="1" dirty="0">
                  <a:latin typeface="Courier New" pitchFamily="49" charset="0"/>
                  <a:cs typeface="Oracle Sans" panose="020B0503020204020204" pitchFamily="34" charset="0"/>
                </a:rPr>
                <a:t>FROM   employees </a:t>
              </a:r>
            </a:p>
            <a:p>
              <a:pPr eaLnBrk="0" hangingPunct="0">
                <a:tabLst>
                  <a:tab pos="1800225" algn="l"/>
                </a:tabLst>
              </a:pPr>
              <a:r>
                <a:rPr lang="en-US" sz="2400" b="1" dirty="0">
                  <a:latin typeface="Courier New" pitchFamily="49" charset="0"/>
                  <a:cs typeface="Oracle Sans" panose="020B0503020204020204" pitchFamily="34" charset="0"/>
                </a:rPr>
                <a:t>START WITH </a:t>
              </a:r>
              <a:r>
                <a:rPr lang="en-US" sz="2400" b="1" dirty="0" err="1">
                  <a:latin typeface="Courier New" pitchFamily="49" charset="0"/>
                  <a:cs typeface="Oracle Sans" panose="020B0503020204020204" pitchFamily="34" charset="0"/>
                </a:rPr>
                <a:t>first_name</a:t>
              </a:r>
              <a:r>
                <a:rPr lang="en-US" sz="2400" b="1" dirty="0">
                  <a:latin typeface="Courier New" pitchFamily="49" charset="0"/>
                  <a:cs typeface="Oracle Sans" panose="020B0503020204020204" pitchFamily="34" charset="0"/>
                </a:rPr>
                <a:t>='Steven' AND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='King' </a:t>
              </a:r>
            </a:p>
            <a:p>
              <a:pPr eaLnBrk="0" hangingPunct="0">
                <a:tabLst>
                  <a:tab pos="1800225" algn="l"/>
                </a:tabLst>
              </a:pPr>
              <a:r>
                <a:rPr lang="en-US" sz="2400" b="1" dirty="0">
                  <a:latin typeface="Courier New" pitchFamily="49" charset="0"/>
                  <a:cs typeface="Oracle Sans" panose="020B0503020204020204" pitchFamily="34" charset="0"/>
                </a:rPr>
                <a:t>CONNECT BY PRIOR </a:t>
              </a:r>
              <a:r>
                <a:rPr lang="en-US" sz="2400" b="1" dirty="0" err="1">
                  <a:latin typeface="Courier New" pitchFamily="49" charset="0"/>
                  <a:cs typeface="Oracle Sans" panose="020B0503020204020204" pitchFamily="34" charset="0"/>
                </a:rPr>
                <a:t>employee_id</a:t>
              </a:r>
              <a:r>
                <a:rPr lang="en-US" sz="2400" b="1" dirty="0">
                  <a:latin typeface="Courier New" pitchFamily="49" charset="0"/>
                  <a:cs typeface="Oracle Sans" panose="020B0503020204020204" pitchFamily="34" charset="0"/>
                </a:rPr>
                <a:t>=</a:t>
              </a:r>
              <a:r>
                <a:rPr lang="en-US" sz="2400" b="1" dirty="0" err="1">
                  <a:latin typeface="Courier New" pitchFamily="49" charset="0"/>
                  <a:cs typeface="Oracle Sans" panose="020B0503020204020204" pitchFamily="34" charset="0"/>
                </a:rPr>
                <a:t>manager_id</a:t>
              </a:r>
              <a:r>
                <a:rPr lang="en-US" sz="2400" b="1" dirty="0">
                  <a:latin typeface="Courier New" pitchFamily="49" charset="0"/>
                  <a:cs typeface="Oracle Sans" panose="020B0503020204020204" pitchFamily="34" charset="0"/>
                </a:rPr>
                <a:t> </a:t>
              </a:r>
            </a:p>
          </p:txBody>
        </p:sp>
        <p:sp>
          <p:nvSpPr>
            <p:cNvPr id="12" name="Rectangle 7"/>
            <p:cNvSpPr>
              <a:spLocks noChangeArrowheads="1"/>
            </p:cNvSpPr>
            <p:nvPr/>
          </p:nvSpPr>
          <p:spPr bwMode="gray">
            <a:xfrm>
              <a:off x="4535488" y="4567436"/>
              <a:ext cx="9361040" cy="504056"/>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7697520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9170B-A9F8-432E-B507-45D05DD096F7}"/>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117992527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Pruning Branches</a:t>
            </a:r>
          </a:p>
        </p:txBody>
      </p:sp>
      <p:grpSp>
        <p:nvGrpSpPr>
          <p:cNvPr id="9" name="Group 8">
            <a:extLst>
              <a:ext uri="{FF2B5EF4-FFF2-40B4-BE49-F238E27FC236}">
                <a16:creationId xmlns="" xmlns:a16="http://schemas.microsoft.com/office/drawing/2014/main" id="{D6978F37-0FA1-4C52-A82B-735FE8B126E3}"/>
              </a:ext>
            </a:extLst>
          </p:cNvPr>
          <p:cNvGrpSpPr/>
          <p:nvPr/>
        </p:nvGrpSpPr>
        <p:grpSpPr>
          <a:xfrm>
            <a:off x="2025675" y="2569394"/>
            <a:ext cx="6010275" cy="6750570"/>
            <a:chOff x="2025675" y="2138964"/>
            <a:chExt cx="6010275" cy="6750570"/>
          </a:xfrm>
        </p:grpSpPr>
        <p:grpSp>
          <p:nvGrpSpPr>
            <p:cNvPr id="8" name="Group 7">
              <a:extLst>
                <a:ext uri="{FF2B5EF4-FFF2-40B4-BE49-F238E27FC236}">
                  <a16:creationId xmlns="" xmlns:a16="http://schemas.microsoft.com/office/drawing/2014/main" id="{DC36169B-EB59-42C8-9FF4-45849D6CD71F}"/>
                </a:ext>
              </a:extLst>
            </p:cNvPr>
            <p:cNvGrpSpPr/>
            <p:nvPr/>
          </p:nvGrpSpPr>
          <p:grpSpPr>
            <a:xfrm>
              <a:off x="2634412" y="2138964"/>
              <a:ext cx="4792801" cy="998217"/>
              <a:chOff x="3693851" y="2056973"/>
              <a:chExt cx="3661832" cy="998217"/>
            </a:xfrm>
          </p:grpSpPr>
          <p:sp>
            <p:nvSpPr>
              <p:cNvPr id="27" name="Rounded Rectangle 26"/>
              <p:cNvSpPr/>
              <p:nvPr/>
            </p:nvSpPr>
            <p:spPr bwMode="auto">
              <a:xfrm>
                <a:off x="3693851" y="2056973"/>
                <a:ext cx="3661832" cy="99519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7" name="Rectangle 3"/>
              <p:cNvSpPr>
                <a:spLocks noChangeArrowheads="1"/>
              </p:cNvSpPr>
              <p:nvPr/>
            </p:nvSpPr>
            <p:spPr bwMode="auto">
              <a:xfrm>
                <a:off x="3694777" y="2177063"/>
                <a:ext cx="3659981"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fontAlgn="auto" hangingPunct="0">
                  <a:spcAft>
                    <a:spcPts val="0"/>
                  </a:spcAft>
                  <a:defRPr/>
                </a:pPr>
                <a:r>
                  <a:rPr lang="en-US" sz="2400" kern="0" dirty="0">
                    <a:solidFill>
                      <a:sysClr val="windowText" lastClr="000000"/>
                    </a:solidFill>
                    <a:latin typeface="Oracle Sans" panose="020B0503020204020204" pitchFamily="34" charset="0"/>
                    <a:cs typeface="Oracle Sans" panose="020B0503020204020204" pitchFamily="34" charset="0"/>
                  </a:rPr>
                  <a:t>Use the </a:t>
                </a:r>
                <a:r>
                  <a:rPr lang="en-US" sz="2400" kern="0" dirty="0">
                    <a:solidFill>
                      <a:sysClr val="windowText" lastClr="000000"/>
                    </a:solidFill>
                    <a:latin typeface="Courier New" pitchFamily="49" charset="0"/>
                    <a:cs typeface="Oracle Sans" panose="020B0503020204020204" pitchFamily="34" charset="0"/>
                  </a:rPr>
                  <a:t>WHERE</a:t>
                </a:r>
                <a:r>
                  <a:rPr lang="en-US" sz="2400" kern="0" dirty="0">
                    <a:solidFill>
                      <a:sysClr val="windowText" lastClr="000000"/>
                    </a:solidFill>
                    <a:latin typeface="Oracle Sans" panose="020B0503020204020204" pitchFamily="34" charset="0"/>
                    <a:cs typeface="Oracle Sans" panose="020B0503020204020204" pitchFamily="34" charset="0"/>
                  </a:rPr>
                  <a:t> clause </a:t>
                </a:r>
              </a:p>
              <a:p>
                <a:pPr algn="ctr" eaLnBrk="0" fontAlgn="auto" hangingPunct="0">
                  <a:spcAft>
                    <a:spcPts val="0"/>
                  </a:spcAft>
                  <a:defRPr/>
                </a:pPr>
                <a:r>
                  <a:rPr lang="en-US" sz="2400" kern="0" dirty="0">
                    <a:solidFill>
                      <a:sysClr val="windowText" lastClr="000000"/>
                    </a:solidFill>
                    <a:latin typeface="Oracle Sans" panose="020B0503020204020204" pitchFamily="34" charset="0"/>
                    <a:cs typeface="Oracle Sans" panose="020B0503020204020204" pitchFamily="34" charset="0"/>
                  </a:rPr>
                  <a:t>to eliminate a node.</a:t>
                </a:r>
              </a:p>
            </p:txBody>
          </p:sp>
        </p:grpSp>
        <p:sp>
          <p:nvSpPr>
            <p:cNvPr id="17413" name="Rectangle 5"/>
            <p:cNvSpPr>
              <a:spLocks noChangeArrowheads="1"/>
            </p:cNvSpPr>
            <p:nvPr/>
          </p:nvSpPr>
          <p:spPr bwMode="auto">
            <a:xfrm>
              <a:off x="2025675" y="3332395"/>
              <a:ext cx="6010275" cy="50879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r>
                <a:rPr lang="en-US" sz="2400" b="1" dirty="0">
                  <a:latin typeface="Courier New" pitchFamily="49" charset="0"/>
                  <a:cs typeface="Oracle Sans" panose="020B0503020204020204" pitchFamily="34" charset="0"/>
                </a:rPr>
                <a:t>WHERE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 'Higgins'</a:t>
              </a:r>
            </a:p>
          </p:txBody>
        </p:sp>
        <p:grpSp>
          <p:nvGrpSpPr>
            <p:cNvPr id="5" name="Group 4">
              <a:extLst>
                <a:ext uri="{FF2B5EF4-FFF2-40B4-BE49-F238E27FC236}">
                  <a16:creationId xmlns="" xmlns:a16="http://schemas.microsoft.com/office/drawing/2014/main" id="{BEAC5544-2E0A-40D9-AD1B-699BF8AC8037}"/>
                </a:ext>
              </a:extLst>
            </p:cNvPr>
            <p:cNvGrpSpPr/>
            <p:nvPr/>
          </p:nvGrpSpPr>
          <p:grpSpPr>
            <a:xfrm>
              <a:off x="3385891" y="5143501"/>
              <a:ext cx="3289842" cy="3746033"/>
              <a:chOff x="4757855" y="5143501"/>
              <a:chExt cx="3289842" cy="3746033"/>
            </a:xfrm>
          </p:grpSpPr>
          <p:grpSp>
            <p:nvGrpSpPr>
              <p:cNvPr id="3" name="Group 2"/>
              <p:cNvGrpSpPr/>
              <p:nvPr/>
            </p:nvGrpSpPr>
            <p:grpSpPr>
              <a:xfrm>
                <a:off x="4757855" y="5143501"/>
                <a:ext cx="3289842" cy="3746033"/>
                <a:chOff x="490037" y="2705271"/>
                <a:chExt cx="2193228" cy="2497355"/>
              </a:xfrm>
            </p:grpSpPr>
            <p:grpSp>
              <p:nvGrpSpPr>
                <p:cNvPr id="25" name="Group 24"/>
                <p:cNvGrpSpPr/>
                <p:nvPr/>
              </p:nvGrpSpPr>
              <p:grpSpPr>
                <a:xfrm>
                  <a:off x="1020830" y="2705271"/>
                  <a:ext cx="1131641" cy="388273"/>
                  <a:chOff x="1369582" y="3126931"/>
                  <a:chExt cx="1286268" cy="441326"/>
                </a:xfrm>
              </p:grpSpPr>
              <p:sp>
                <p:nvSpPr>
                  <p:cNvPr id="28" name="Rounded Rectangle 27"/>
                  <p:cNvSpPr/>
                  <p:nvPr/>
                </p:nvSpPr>
                <p:spPr bwMode="auto">
                  <a:xfrm>
                    <a:off x="1369582" y="3126931"/>
                    <a:ext cx="11767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Rectangle 11"/>
                  <p:cNvSpPr>
                    <a:spLocks noChangeArrowheads="1"/>
                  </p:cNvSpPr>
                  <p:nvPr/>
                </p:nvSpPr>
                <p:spPr bwMode="auto">
                  <a:xfrm>
                    <a:off x="1369582" y="3179319"/>
                    <a:ext cx="103673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Kochhar</a:t>
                    </a:r>
                    <a:endParaRPr lang="en-US" sz="2400" b="1" kern="0" dirty="0">
                      <a:latin typeface="Oracle Sans" panose="020B0503020204020204" pitchFamily="34" charset="0"/>
                      <a:cs typeface="Oracle Sans" panose="020B0503020204020204" pitchFamily="34" charset="0"/>
                    </a:endParaRPr>
                  </a:p>
                </p:txBody>
              </p:sp>
              <p:grpSp>
                <p:nvGrpSpPr>
                  <p:cNvPr id="31" name="Group 30"/>
                  <p:cNvGrpSpPr/>
                  <p:nvPr/>
                </p:nvGrpSpPr>
                <p:grpSpPr>
                  <a:xfrm>
                    <a:off x="2348888" y="3143205"/>
                    <a:ext cx="292368" cy="408779"/>
                    <a:chOff x="9003846" y="2820305"/>
                    <a:chExt cx="440429" cy="615792"/>
                  </a:xfrm>
                </p:grpSpPr>
                <p:sp>
                  <p:nvSpPr>
                    <p:cNvPr id="33"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Rounded Rectangle 33"/>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4295" y="3186817"/>
                    <a:ext cx="321555" cy="321555"/>
                  </a:xfrm>
                  <a:prstGeom prst="rect">
                    <a:avLst/>
                  </a:prstGeom>
                </p:spPr>
              </p:pic>
            </p:grpSp>
            <p:grpSp>
              <p:nvGrpSpPr>
                <p:cNvPr id="35" name="Group 34"/>
                <p:cNvGrpSpPr/>
                <p:nvPr/>
              </p:nvGrpSpPr>
              <p:grpSpPr>
                <a:xfrm>
                  <a:off x="490037" y="3747505"/>
                  <a:ext cx="2193228" cy="388273"/>
                  <a:chOff x="471016" y="4059420"/>
                  <a:chExt cx="2492909" cy="441326"/>
                </a:xfrm>
              </p:grpSpPr>
              <p:grpSp>
                <p:nvGrpSpPr>
                  <p:cNvPr id="36" name="Group 35"/>
                  <p:cNvGrpSpPr/>
                  <p:nvPr/>
                </p:nvGrpSpPr>
                <p:grpSpPr>
                  <a:xfrm>
                    <a:off x="471016" y="4059420"/>
                    <a:ext cx="1203796" cy="441326"/>
                    <a:chOff x="390701" y="4071025"/>
                    <a:chExt cx="1203796" cy="441326"/>
                  </a:xfrm>
                </p:grpSpPr>
                <p:sp>
                  <p:nvSpPr>
                    <p:cNvPr id="44" name="Rounded Rectangle 43"/>
                    <p:cNvSpPr/>
                    <p:nvPr/>
                  </p:nvSpPr>
                  <p:spPr bwMode="auto">
                    <a:xfrm>
                      <a:off x="390701" y="4071025"/>
                      <a:ext cx="10880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Rectangle 11"/>
                    <p:cNvSpPr>
                      <a:spLocks noChangeArrowheads="1"/>
                    </p:cNvSpPr>
                    <p:nvPr/>
                  </p:nvSpPr>
                  <p:spPr bwMode="auto">
                    <a:xfrm>
                      <a:off x="390701" y="4122090"/>
                      <a:ext cx="948675"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Whalen</a:t>
                      </a:r>
                      <a:endParaRPr lang="en-US" sz="2400" b="1" kern="0" dirty="0">
                        <a:latin typeface="Oracle Sans" panose="020B0503020204020204" pitchFamily="34" charset="0"/>
                        <a:cs typeface="Oracle Sans" panose="020B0503020204020204" pitchFamily="34" charset="0"/>
                      </a:endParaRPr>
                    </a:p>
                  </p:txBody>
                </p:sp>
                <p:grpSp>
                  <p:nvGrpSpPr>
                    <p:cNvPr id="46" name="Group 45"/>
                    <p:cNvGrpSpPr/>
                    <p:nvPr/>
                  </p:nvGrpSpPr>
                  <p:grpSpPr>
                    <a:xfrm>
                      <a:off x="1280473" y="4087299"/>
                      <a:ext cx="292368" cy="408779"/>
                      <a:chOff x="9003846" y="2820305"/>
                      <a:chExt cx="440429" cy="615792"/>
                    </a:xfrm>
                  </p:grpSpPr>
                  <p:sp>
                    <p:nvSpPr>
                      <p:cNvPr id="50"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Rounded Rectangle 57"/>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4056" y="4121468"/>
                      <a:ext cx="340441" cy="340441"/>
                    </a:xfrm>
                    <a:prstGeom prst="rect">
                      <a:avLst/>
                    </a:prstGeom>
                  </p:spPr>
                </p:pic>
              </p:grpSp>
              <p:grpSp>
                <p:nvGrpSpPr>
                  <p:cNvPr id="37" name="Group 36"/>
                  <p:cNvGrpSpPr/>
                  <p:nvPr/>
                </p:nvGrpSpPr>
                <p:grpSpPr>
                  <a:xfrm>
                    <a:off x="1744104" y="4059420"/>
                    <a:ext cx="1219821" cy="441326"/>
                    <a:chOff x="1750233" y="4071025"/>
                    <a:chExt cx="1219821" cy="441326"/>
                  </a:xfrm>
                </p:grpSpPr>
                <p:sp>
                  <p:nvSpPr>
                    <p:cNvPr id="38" name="Rounded Rectangle 37"/>
                    <p:cNvSpPr/>
                    <p:nvPr/>
                  </p:nvSpPr>
                  <p:spPr bwMode="auto">
                    <a:xfrm>
                      <a:off x="1750233" y="4071025"/>
                      <a:ext cx="1074248"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ectangle 11"/>
                    <p:cNvSpPr>
                      <a:spLocks noChangeArrowheads="1"/>
                    </p:cNvSpPr>
                    <p:nvPr/>
                  </p:nvSpPr>
                  <p:spPr bwMode="auto">
                    <a:xfrm>
                      <a:off x="1750233" y="4122090"/>
                      <a:ext cx="956570"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Higgins</a:t>
                      </a:r>
                      <a:endParaRPr lang="en-US" sz="2400" b="1" kern="0" dirty="0">
                        <a:latin typeface="Oracle Sans" panose="020B0503020204020204" pitchFamily="34" charset="0"/>
                        <a:cs typeface="Oracle Sans" panose="020B0503020204020204" pitchFamily="34" charset="0"/>
                      </a:endParaRPr>
                    </a:p>
                  </p:txBody>
                </p:sp>
                <p:grpSp>
                  <p:nvGrpSpPr>
                    <p:cNvPr id="40" name="Group 39"/>
                    <p:cNvGrpSpPr/>
                    <p:nvPr/>
                  </p:nvGrpSpPr>
                  <p:grpSpPr>
                    <a:xfrm>
                      <a:off x="2645562" y="4087299"/>
                      <a:ext cx="292368" cy="408779"/>
                      <a:chOff x="9003846" y="2820305"/>
                      <a:chExt cx="440429" cy="615792"/>
                    </a:xfrm>
                  </p:grpSpPr>
                  <p:sp>
                    <p:nvSpPr>
                      <p:cNvPr id="4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Rounded Rectangle 42"/>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438" y="4113380"/>
                      <a:ext cx="356616" cy="356616"/>
                    </a:xfrm>
                    <a:prstGeom prst="rect">
                      <a:avLst/>
                    </a:prstGeom>
                  </p:spPr>
                </p:pic>
              </p:grpSp>
            </p:grpSp>
            <p:grpSp>
              <p:nvGrpSpPr>
                <p:cNvPr id="59" name="Group 58"/>
                <p:cNvGrpSpPr/>
                <p:nvPr/>
              </p:nvGrpSpPr>
              <p:grpSpPr>
                <a:xfrm>
                  <a:off x="1702236" y="4814353"/>
                  <a:ext cx="888875" cy="388273"/>
                  <a:chOff x="1737975" y="5076587"/>
                  <a:chExt cx="1010330" cy="441326"/>
                </a:xfrm>
              </p:grpSpPr>
              <p:sp>
                <p:nvSpPr>
                  <p:cNvPr id="67" name="Rounded Rectangle 66"/>
                  <p:cNvSpPr/>
                  <p:nvPr/>
                </p:nvSpPr>
                <p:spPr bwMode="auto">
                  <a:xfrm>
                    <a:off x="1737975" y="5076587"/>
                    <a:ext cx="890612"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Rectangle 4"/>
                  <p:cNvSpPr>
                    <a:spLocks noChangeArrowheads="1"/>
                  </p:cNvSpPr>
                  <p:nvPr/>
                </p:nvSpPr>
                <p:spPr bwMode="auto">
                  <a:xfrm>
                    <a:off x="1737975" y="5127652"/>
                    <a:ext cx="708773"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Gietz</a:t>
                    </a:r>
                    <a:endParaRPr lang="en-US" sz="2400" b="1" kern="0" dirty="0">
                      <a:latin typeface="Oracle Sans" panose="020B0503020204020204" pitchFamily="34" charset="0"/>
                      <a:cs typeface="Oracle Sans" panose="020B0503020204020204" pitchFamily="34" charset="0"/>
                    </a:endParaRPr>
                  </a:p>
                </p:txBody>
              </p:sp>
              <p:grpSp>
                <p:nvGrpSpPr>
                  <p:cNvPr id="69" name="Group 68"/>
                  <p:cNvGrpSpPr/>
                  <p:nvPr/>
                </p:nvGrpSpPr>
                <p:grpSpPr>
                  <a:xfrm>
                    <a:off x="2421145" y="5092861"/>
                    <a:ext cx="292368" cy="408779"/>
                    <a:chOff x="9003846" y="2820305"/>
                    <a:chExt cx="440429" cy="615792"/>
                  </a:xfrm>
                </p:grpSpPr>
                <p:sp>
                  <p:nvSpPr>
                    <p:cNvPr id="7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6353" y="5116274"/>
                    <a:ext cx="361952" cy="361952"/>
                  </a:xfrm>
                  <a:prstGeom prst="rect">
                    <a:avLst/>
                  </a:prstGeom>
                </p:spPr>
              </p:pic>
            </p:grpSp>
            <p:cxnSp>
              <p:nvCxnSpPr>
                <p:cNvPr id="73" name="Elbow Connector 72"/>
                <p:cNvCxnSpPr>
                  <a:stCxn id="28" idx="2"/>
                  <a:endCxn id="44" idx="0"/>
                </p:cNvCxnSpPr>
                <p:nvPr/>
              </p:nvCxnSpPr>
              <p:spPr bwMode="auto">
                <a:xfrm rot="5400000">
                  <a:off x="926585" y="3135618"/>
                  <a:ext cx="653961" cy="569812"/>
                </a:xfrm>
                <a:prstGeom prst="bentConnector3">
                  <a:avLst/>
                </a:prstGeom>
                <a:noFill/>
                <a:ln w="28575" cap="flat" cmpd="sng" algn="ctr">
                  <a:solidFill>
                    <a:schemeClr val="accent1"/>
                  </a:solidFill>
                  <a:prstDash val="solid"/>
                  <a:round/>
                  <a:headEnd type="none" w="sm" len="sm"/>
                  <a:tailEnd type="none" w="sm" len="sm"/>
                </a:ln>
                <a:effectLst/>
              </p:spPr>
            </p:cxnSp>
            <p:cxnSp>
              <p:nvCxnSpPr>
                <p:cNvPr id="74" name="Elbow Connector 73"/>
                <p:cNvCxnSpPr>
                  <a:stCxn id="28" idx="2"/>
                  <a:endCxn id="38" idx="0"/>
                </p:cNvCxnSpPr>
                <p:nvPr/>
              </p:nvCxnSpPr>
              <p:spPr bwMode="auto">
                <a:xfrm rot="16200000" flipH="1">
                  <a:off x="1483574" y="3148440"/>
                  <a:ext cx="653961" cy="544167"/>
                </a:xfrm>
                <a:prstGeom prst="bentConnector3">
                  <a:avLst/>
                </a:prstGeom>
                <a:noFill/>
                <a:ln w="28575" cap="flat" cmpd="sng" algn="ctr">
                  <a:solidFill>
                    <a:schemeClr val="accent1"/>
                  </a:solidFill>
                  <a:prstDash val="solid"/>
                  <a:round/>
                  <a:headEnd type="none" w="sm" len="sm"/>
                  <a:tailEnd type="none" w="sm" len="sm"/>
                </a:ln>
                <a:effectLst/>
              </p:spPr>
            </p:cxnSp>
            <p:cxnSp>
              <p:nvCxnSpPr>
                <p:cNvPr id="75" name="Straight Connector 74"/>
                <p:cNvCxnSpPr>
                  <a:stCxn id="38" idx="2"/>
                  <a:endCxn id="67" idx="0"/>
                </p:cNvCxnSpPr>
                <p:nvPr/>
              </p:nvCxnSpPr>
              <p:spPr bwMode="auto">
                <a:xfrm>
                  <a:off x="2082638" y="4135778"/>
                  <a:ext cx="11373" cy="678575"/>
                </a:xfrm>
                <a:prstGeom prst="line">
                  <a:avLst/>
                </a:prstGeom>
                <a:noFill/>
                <a:ln w="28575" cap="flat" cmpd="sng" algn="ctr">
                  <a:solidFill>
                    <a:schemeClr val="accent1"/>
                  </a:solidFill>
                  <a:prstDash val="solid"/>
                  <a:round/>
                  <a:headEnd type="none" w="sm" len="sm"/>
                  <a:tailEnd type="none" w="sm" len="sm"/>
                </a:ln>
                <a:effectLst/>
              </p:spPr>
            </p:cxnSp>
          </p:grpSp>
          <p:sp>
            <p:nvSpPr>
              <p:cNvPr id="2" name="Multiply 1"/>
              <p:cNvSpPr/>
              <p:nvPr/>
            </p:nvSpPr>
            <p:spPr bwMode="auto">
              <a:xfrm>
                <a:off x="6261292" y="6175222"/>
                <a:ext cx="1713308" cy="1713308"/>
              </a:xfrm>
              <a:prstGeom prst="mathMultiply">
                <a:avLst>
                  <a:gd name="adj1" fmla="val 6605"/>
                </a:avLst>
              </a:prstGeom>
              <a:solidFill>
                <a:schemeClr val="tx1"/>
              </a:soli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grpSp>
        <p:nvGrpSpPr>
          <p:cNvPr id="10" name="Group 9">
            <a:extLst>
              <a:ext uri="{FF2B5EF4-FFF2-40B4-BE49-F238E27FC236}">
                <a16:creationId xmlns="" xmlns:a16="http://schemas.microsoft.com/office/drawing/2014/main" id="{971C3D2E-9244-46F5-81F4-F8264FA2BC49}"/>
              </a:ext>
            </a:extLst>
          </p:cNvPr>
          <p:cNvGrpSpPr/>
          <p:nvPr/>
        </p:nvGrpSpPr>
        <p:grpSpPr>
          <a:xfrm>
            <a:off x="9087916" y="2487403"/>
            <a:ext cx="5600700" cy="6832561"/>
            <a:chOff x="9087916" y="2056973"/>
            <a:chExt cx="5600700" cy="6832561"/>
          </a:xfrm>
        </p:grpSpPr>
        <p:grpSp>
          <p:nvGrpSpPr>
            <p:cNvPr id="7" name="Group 6">
              <a:extLst>
                <a:ext uri="{FF2B5EF4-FFF2-40B4-BE49-F238E27FC236}">
                  <a16:creationId xmlns="" xmlns:a16="http://schemas.microsoft.com/office/drawing/2014/main" id="{A8629CEF-4E35-484B-B00F-BE1059A84366}"/>
                </a:ext>
              </a:extLst>
            </p:cNvPr>
            <p:cNvGrpSpPr/>
            <p:nvPr/>
          </p:nvGrpSpPr>
          <p:grpSpPr>
            <a:xfrm>
              <a:off x="9510985" y="2056973"/>
              <a:ext cx="4754562" cy="998217"/>
              <a:chOff x="8389938" y="2056973"/>
              <a:chExt cx="4754562" cy="998217"/>
            </a:xfrm>
          </p:grpSpPr>
          <p:sp>
            <p:nvSpPr>
              <p:cNvPr id="30" name="Rounded Rectangle 29"/>
              <p:cNvSpPr/>
              <p:nvPr/>
            </p:nvSpPr>
            <p:spPr bwMode="auto">
              <a:xfrm>
                <a:off x="8389938" y="2056973"/>
                <a:ext cx="4754562" cy="99519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8" name="Rectangle 4"/>
              <p:cNvSpPr>
                <a:spLocks noChangeArrowheads="1"/>
              </p:cNvSpPr>
              <p:nvPr/>
            </p:nvSpPr>
            <p:spPr bwMode="auto">
              <a:xfrm>
                <a:off x="8481220" y="2177063"/>
                <a:ext cx="4571998"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fontAlgn="auto" hangingPunct="0">
                  <a:spcAft>
                    <a:spcPts val="0"/>
                  </a:spcAft>
                  <a:defRPr/>
                </a:pPr>
                <a:r>
                  <a:rPr lang="en-US" sz="2400" kern="0" dirty="0">
                    <a:solidFill>
                      <a:sysClr val="windowText" lastClr="000000"/>
                    </a:solidFill>
                    <a:latin typeface="Oracle Sans" panose="020B0503020204020204" pitchFamily="34" charset="0"/>
                    <a:cs typeface="Oracle Sans" panose="020B0503020204020204" pitchFamily="34" charset="0"/>
                  </a:rPr>
                  <a:t>Use the </a:t>
                </a:r>
                <a:r>
                  <a:rPr lang="en-US" sz="2400" kern="0" dirty="0">
                    <a:solidFill>
                      <a:sysClr val="windowText" lastClr="000000"/>
                    </a:solidFill>
                    <a:latin typeface="Courier New" pitchFamily="49" charset="0"/>
                    <a:cs typeface="Oracle Sans" panose="020B0503020204020204" pitchFamily="34" charset="0"/>
                  </a:rPr>
                  <a:t>CONNECT</a:t>
                </a:r>
                <a:r>
                  <a:rPr lang="en-US" sz="2400" kern="0" dirty="0">
                    <a:solidFill>
                      <a:sysClr val="windowText" lastClr="000000"/>
                    </a:solidFill>
                    <a:latin typeface="Times New Roman" pitchFamily="18" charset="0"/>
                    <a:cs typeface="Oracle Sans" panose="020B0503020204020204" pitchFamily="34" charset="0"/>
                  </a:rPr>
                  <a:t> </a:t>
                </a:r>
                <a:r>
                  <a:rPr lang="en-US" sz="2400" kern="0" dirty="0">
                    <a:solidFill>
                      <a:sysClr val="windowText" lastClr="000000"/>
                    </a:solidFill>
                    <a:latin typeface="Courier New" pitchFamily="49" charset="0"/>
                    <a:cs typeface="Oracle Sans" panose="020B0503020204020204" pitchFamily="34" charset="0"/>
                  </a:rPr>
                  <a:t>BY</a:t>
                </a:r>
                <a:r>
                  <a:rPr lang="en-US" sz="2400" kern="0" dirty="0">
                    <a:solidFill>
                      <a:sysClr val="windowText" lastClr="000000"/>
                    </a:solidFill>
                    <a:latin typeface="Oracle Sans" panose="020B0503020204020204" pitchFamily="34" charset="0"/>
                    <a:cs typeface="Oracle Sans" panose="020B0503020204020204" pitchFamily="34" charset="0"/>
                  </a:rPr>
                  <a:t> clause</a:t>
                </a:r>
              </a:p>
              <a:p>
                <a:pPr algn="ctr" eaLnBrk="0" fontAlgn="auto" hangingPunct="0">
                  <a:spcAft>
                    <a:spcPts val="0"/>
                  </a:spcAft>
                  <a:defRPr/>
                </a:pPr>
                <a:r>
                  <a:rPr lang="en-US" sz="2400" kern="0" dirty="0">
                    <a:solidFill>
                      <a:sysClr val="windowText" lastClr="000000"/>
                    </a:solidFill>
                    <a:latin typeface="Oracle Sans" panose="020B0503020204020204" pitchFamily="34" charset="0"/>
                    <a:cs typeface="Oracle Sans" panose="020B0503020204020204" pitchFamily="34" charset="0"/>
                  </a:rPr>
                  <a:t>to eliminate a branch.</a:t>
                </a:r>
              </a:p>
            </p:txBody>
          </p:sp>
        </p:grpSp>
        <p:sp>
          <p:nvSpPr>
            <p:cNvPr id="17414" name="Rectangle 6"/>
            <p:cNvSpPr>
              <a:spLocks noChangeArrowheads="1"/>
            </p:cNvSpPr>
            <p:nvPr/>
          </p:nvSpPr>
          <p:spPr bwMode="auto">
            <a:xfrm>
              <a:off x="9087916" y="3332395"/>
              <a:ext cx="5600700" cy="124745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r>
                <a:rPr lang="en-US" sz="2400" b="1" dirty="0">
                  <a:latin typeface="Courier New" pitchFamily="49" charset="0"/>
                  <a:cs typeface="Oracle Sans" panose="020B0503020204020204" pitchFamily="34" charset="0"/>
                </a:rPr>
                <a:t>CONNECT BY PRIOR </a:t>
              </a:r>
            </a:p>
            <a:p>
              <a:pPr algn="ctr" eaLnBrk="0" hangingPunct="0"/>
              <a:r>
                <a:rPr lang="en-US" sz="2400" b="1" dirty="0" err="1">
                  <a:latin typeface="Courier New" pitchFamily="49" charset="0"/>
                  <a:cs typeface="Oracle Sans" panose="020B0503020204020204" pitchFamily="34" charset="0"/>
                </a:rPr>
                <a:t>employee_id</a:t>
              </a:r>
              <a:r>
                <a:rPr lang="en-US" sz="2400" b="1" dirty="0">
                  <a:latin typeface="Courier New" pitchFamily="49" charset="0"/>
                  <a:cs typeface="Oracle Sans" panose="020B0503020204020204" pitchFamily="34" charset="0"/>
                </a:rPr>
                <a:t> = </a:t>
              </a:r>
              <a:r>
                <a:rPr lang="en-US" sz="2400" b="1" dirty="0" err="1">
                  <a:latin typeface="Courier New" pitchFamily="49" charset="0"/>
                  <a:cs typeface="Oracle Sans" panose="020B0503020204020204" pitchFamily="34" charset="0"/>
                </a:rPr>
                <a:t>manager_id</a:t>
              </a:r>
              <a:r>
                <a:rPr lang="en-US" sz="2400" b="1" dirty="0">
                  <a:latin typeface="Courier New" pitchFamily="49" charset="0"/>
                  <a:cs typeface="Oracle Sans" panose="020B0503020204020204" pitchFamily="34" charset="0"/>
                </a:rPr>
                <a:t> </a:t>
              </a:r>
            </a:p>
            <a:p>
              <a:pPr algn="ctr" eaLnBrk="0" hangingPunct="0"/>
              <a:r>
                <a:rPr lang="en-US" sz="2400" b="1" dirty="0">
                  <a:latin typeface="Courier New" pitchFamily="49" charset="0"/>
                  <a:cs typeface="Oracle Sans" panose="020B0503020204020204" pitchFamily="34" charset="0"/>
                </a:rPr>
                <a:t>AND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 'Higgins'</a:t>
              </a:r>
            </a:p>
          </p:txBody>
        </p:sp>
        <p:grpSp>
          <p:nvGrpSpPr>
            <p:cNvPr id="6" name="Group 5">
              <a:extLst>
                <a:ext uri="{FF2B5EF4-FFF2-40B4-BE49-F238E27FC236}">
                  <a16:creationId xmlns="" xmlns:a16="http://schemas.microsoft.com/office/drawing/2014/main" id="{C8CAD8F4-4CBF-46C6-B618-B7120B18B763}"/>
                </a:ext>
              </a:extLst>
            </p:cNvPr>
            <p:cNvGrpSpPr/>
            <p:nvPr/>
          </p:nvGrpSpPr>
          <p:grpSpPr>
            <a:xfrm>
              <a:off x="10243345" y="5143501"/>
              <a:ext cx="3289842" cy="3746033"/>
              <a:chOff x="10240304" y="5143501"/>
              <a:chExt cx="3289842" cy="3746033"/>
            </a:xfrm>
          </p:grpSpPr>
          <p:grpSp>
            <p:nvGrpSpPr>
              <p:cNvPr id="76" name="Group 75"/>
              <p:cNvGrpSpPr/>
              <p:nvPr/>
            </p:nvGrpSpPr>
            <p:grpSpPr>
              <a:xfrm>
                <a:off x="10240304" y="5143501"/>
                <a:ext cx="3289842" cy="3746033"/>
                <a:chOff x="490037" y="2705271"/>
                <a:chExt cx="2193228" cy="2497355"/>
              </a:xfrm>
            </p:grpSpPr>
            <p:grpSp>
              <p:nvGrpSpPr>
                <p:cNvPr id="77" name="Group 76"/>
                <p:cNvGrpSpPr/>
                <p:nvPr/>
              </p:nvGrpSpPr>
              <p:grpSpPr>
                <a:xfrm>
                  <a:off x="1020830" y="2705271"/>
                  <a:ext cx="1131641" cy="388273"/>
                  <a:chOff x="1369582" y="3126931"/>
                  <a:chExt cx="1286268" cy="441326"/>
                </a:xfrm>
              </p:grpSpPr>
              <p:sp>
                <p:nvSpPr>
                  <p:cNvPr id="103" name="Rounded Rectangle 102"/>
                  <p:cNvSpPr/>
                  <p:nvPr/>
                </p:nvSpPr>
                <p:spPr bwMode="auto">
                  <a:xfrm>
                    <a:off x="1369582" y="3126931"/>
                    <a:ext cx="11767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4" name="Rectangle 11"/>
                  <p:cNvSpPr>
                    <a:spLocks noChangeArrowheads="1"/>
                  </p:cNvSpPr>
                  <p:nvPr/>
                </p:nvSpPr>
                <p:spPr bwMode="auto">
                  <a:xfrm>
                    <a:off x="1369582" y="3179319"/>
                    <a:ext cx="103673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Kochhar</a:t>
                    </a:r>
                    <a:endParaRPr lang="en-US" sz="2400" b="1" kern="0" dirty="0">
                      <a:latin typeface="Oracle Sans" panose="020B0503020204020204" pitchFamily="34" charset="0"/>
                      <a:cs typeface="Oracle Sans" panose="020B0503020204020204" pitchFamily="34" charset="0"/>
                    </a:endParaRPr>
                  </a:p>
                </p:txBody>
              </p:sp>
              <p:grpSp>
                <p:nvGrpSpPr>
                  <p:cNvPr id="105" name="Group 104"/>
                  <p:cNvGrpSpPr/>
                  <p:nvPr/>
                </p:nvGrpSpPr>
                <p:grpSpPr>
                  <a:xfrm>
                    <a:off x="2348888" y="3143205"/>
                    <a:ext cx="292368" cy="408779"/>
                    <a:chOff x="9003846" y="2820305"/>
                    <a:chExt cx="440429" cy="615792"/>
                  </a:xfrm>
                </p:grpSpPr>
                <p:sp>
                  <p:nvSpPr>
                    <p:cNvPr id="10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8" name="Rounded Rectangle 107"/>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106" name="Picture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4295" y="3186817"/>
                    <a:ext cx="321555" cy="321555"/>
                  </a:xfrm>
                  <a:prstGeom prst="rect">
                    <a:avLst/>
                  </a:prstGeom>
                </p:spPr>
              </p:pic>
            </p:grpSp>
            <p:grpSp>
              <p:nvGrpSpPr>
                <p:cNvPr id="78" name="Group 77"/>
                <p:cNvGrpSpPr/>
                <p:nvPr/>
              </p:nvGrpSpPr>
              <p:grpSpPr>
                <a:xfrm>
                  <a:off x="490037" y="3747505"/>
                  <a:ext cx="2193228" cy="388273"/>
                  <a:chOff x="471016" y="4059420"/>
                  <a:chExt cx="2492909" cy="441326"/>
                </a:xfrm>
              </p:grpSpPr>
              <p:grpSp>
                <p:nvGrpSpPr>
                  <p:cNvPr id="89" name="Group 88"/>
                  <p:cNvGrpSpPr/>
                  <p:nvPr/>
                </p:nvGrpSpPr>
                <p:grpSpPr>
                  <a:xfrm>
                    <a:off x="471016" y="4059420"/>
                    <a:ext cx="1203796" cy="441326"/>
                    <a:chOff x="390701" y="4071025"/>
                    <a:chExt cx="1203796" cy="441326"/>
                  </a:xfrm>
                </p:grpSpPr>
                <p:sp>
                  <p:nvSpPr>
                    <p:cNvPr id="97" name="Rounded Rectangle 96"/>
                    <p:cNvSpPr/>
                    <p:nvPr/>
                  </p:nvSpPr>
                  <p:spPr bwMode="auto">
                    <a:xfrm>
                      <a:off x="390701" y="4071025"/>
                      <a:ext cx="10880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8" name="Rectangle 11"/>
                    <p:cNvSpPr>
                      <a:spLocks noChangeArrowheads="1"/>
                    </p:cNvSpPr>
                    <p:nvPr/>
                  </p:nvSpPr>
                  <p:spPr bwMode="auto">
                    <a:xfrm>
                      <a:off x="390701" y="4122090"/>
                      <a:ext cx="948675"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Whalen</a:t>
                      </a:r>
                      <a:endParaRPr lang="en-US" sz="2400" b="1" kern="0" dirty="0">
                        <a:latin typeface="Oracle Sans" panose="020B0503020204020204" pitchFamily="34" charset="0"/>
                        <a:cs typeface="Oracle Sans" panose="020B0503020204020204" pitchFamily="34" charset="0"/>
                      </a:endParaRPr>
                    </a:p>
                  </p:txBody>
                </p:sp>
                <p:grpSp>
                  <p:nvGrpSpPr>
                    <p:cNvPr id="99" name="Group 98"/>
                    <p:cNvGrpSpPr/>
                    <p:nvPr/>
                  </p:nvGrpSpPr>
                  <p:grpSpPr>
                    <a:xfrm>
                      <a:off x="1280473" y="4087299"/>
                      <a:ext cx="292368" cy="408779"/>
                      <a:chOff x="9003846" y="2820305"/>
                      <a:chExt cx="440429" cy="615792"/>
                    </a:xfrm>
                  </p:grpSpPr>
                  <p:sp>
                    <p:nvSpPr>
                      <p:cNvPr id="10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2" name="Rounded Rectangle 101"/>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4056" y="4121468"/>
                      <a:ext cx="340441" cy="340441"/>
                    </a:xfrm>
                    <a:prstGeom prst="rect">
                      <a:avLst/>
                    </a:prstGeom>
                  </p:spPr>
                </p:pic>
              </p:grpSp>
              <p:grpSp>
                <p:nvGrpSpPr>
                  <p:cNvPr id="90" name="Group 89"/>
                  <p:cNvGrpSpPr/>
                  <p:nvPr/>
                </p:nvGrpSpPr>
                <p:grpSpPr>
                  <a:xfrm>
                    <a:off x="1744104" y="4059420"/>
                    <a:ext cx="1219821" cy="441326"/>
                    <a:chOff x="1750233" y="4071025"/>
                    <a:chExt cx="1219821" cy="441326"/>
                  </a:xfrm>
                </p:grpSpPr>
                <p:sp>
                  <p:nvSpPr>
                    <p:cNvPr id="91" name="Rounded Rectangle 90"/>
                    <p:cNvSpPr/>
                    <p:nvPr/>
                  </p:nvSpPr>
                  <p:spPr bwMode="auto">
                    <a:xfrm>
                      <a:off x="1750233" y="4071025"/>
                      <a:ext cx="1074248"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2" name="Rectangle 11"/>
                    <p:cNvSpPr>
                      <a:spLocks noChangeArrowheads="1"/>
                    </p:cNvSpPr>
                    <p:nvPr/>
                  </p:nvSpPr>
                  <p:spPr bwMode="auto">
                    <a:xfrm>
                      <a:off x="1750233" y="4122090"/>
                      <a:ext cx="956570"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Higgins</a:t>
                      </a:r>
                      <a:endParaRPr lang="en-US" sz="2400" b="1" kern="0" dirty="0">
                        <a:latin typeface="Oracle Sans" panose="020B0503020204020204" pitchFamily="34" charset="0"/>
                        <a:cs typeface="Oracle Sans" panose="020B0503020204020204" pitchFamily="34" charset="0"/>
                      </a:endParaRPr>
                    </a:p>
                  </p:txBody>
                </p:sp>
                <p:grpSp>
                  <p:nvGrpSpPr>
                    <p:cNvPr id="93" name="Group 92"/>
                    <p:cNvGrpSpPr/>
                    <p:nvPr/>
                  </p:nvGrpSpPr>
                  <p:grpSpPr>
                    <a:xfrm>
                      <a:off x="2645562" y="4087299"/>
                      <a:ext cx="292368" cy="408779"/>
                      <a:chOff x="9003846" y="2820305"/>
                      <a:chExt cx="440429" cy="615792"/>
                    </a:xfrm>
                  </p:grpSpPr>
                  <p:sp>
                    <p:nvSpPr>
                      <p:cNvPr id="95"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6" name="Rounded Rectangle 95"/>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438" y="4113380"/>
                      <a:ext cx="356616" cy="356616"/>
                    </a:xfrm>
                    <a:prstGeom prst="rect">
                      <a:avLst/>
                    </a:prstGeom>
                  </p:spPr>
                </p:pic>
              </p:grpSp>
            </p:grpSp>
            <p:grpSp>
              <p:nvGrpSpPr>
                <p:cNvPr id="79" name="Group 78"/>
                <p:cNvGrpSpPr/>
                <p:nvPr/>
              </p:nvGrpSpPr>
              <p:grpSpPr>
                <a:xfrm>
                  <a:off x="1702236" y="4814353"/>
                  <a:ext cx="888875" cy="388273"/>
                  <a:chOff x="1737975" y="5076587"/>
                  <a:chExt cx="1010330" cy="441326"/>
                </a:xfrm>
              </p:grpSpPr>
              <p:sp>
                <p:nvSpPr>
                  <p:cNvPr id="83" name="Rounded Rectangle 82"/>
                  <p:cNvSpPr/>
                  <p:nvPr/>
                </p:nvSpPr>
                <p:spPr bwMode="auto">
                  <a:xfrm>
                    <a:off x="1737975" y="5076587"/>
                    <a:ext cx="890612"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4" name="Rectangle 4"/>
                  <p:cNvSpPr>
                    <a:spLocks noChangeArrowheads="1"/>
                  </p:cNvSpPr>
                  <p:nvPr/>
                </p:nvSpPr>
                <p:spPr bwMode="auto">
                  <a:xfrm>
                    <a:off x="1737975" y="5127652"/>
                    <a:ext cx="708773"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Gietz</a:t>
                    </a:r>
                    <a:endParaRPr lang="en-US" sz="2400" b="1" kern="0" dirty="0">
                      <a:latin typeface="Oracle Sans" panose="020B0503020204020204" pitchFamily="34" charset="0"/>
                      <a:cs typeface="Oracle Sans" panose="020B0503020204020204" pitchFamily="34" charset="0"/>
                    </a:endParaRPr>
                  </a:p>
                </p:txBody>
              </p:sp>
              <p:grpSp>
                <p:nvGrpSpPr>
                  <p:cNvPr id="85" name="Group 84"/>
                  <p:cNvGrpSpPr/>
                  <p:nvPr/>
                </p:nvGrpSpPr>
                <p:grpSpPr>
                  <a:xfrm>
                    <a:off x="2421145" y="5092861"/>
                    <a:ext cx="292368" cy="408779"/>
                    <a:chOff x="9003846" y="2820305"/>
                    <a:chExt cx="440429" cy="615792"/>
                  </a:xfrm>
                </p:grpSpPr>
                <p:sp>
                  <p:nvSpPr>
                    <p:cNvPr id="8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8" name="Rounded Rectangle 87"/>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86" name="Picture 8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6353" y="5116274"/>
                    <a:ext cx="361952" cy="361952"/>
                  </a:xfrm>
                  <a:prstGeom prst="rect">
                    <a:avLst/>
                  </a:prstGeom>
                </p:spPr>
              </p:pic>
            </p:grpSp>
            <p:cxnSp>
              <p:nvCxnSpPr>
                <p:cNvPr id="80" name="Elbow Connector 79"/>
                <p:cNvCxnSpPr>
                  <a:stCxn id="103" idx="2"/>
                  <a:endCxn id="97" idx="0"/>
                </p:cNvCxnSpPr>
                <p:nvPr/>
              </p:nvCxnSpPr>
              <p:spPr bwMode="auto">
                <a:xfrm rot="5400000">
                  <a:off x="926585" y="3135618"/>
                  <a:ext cx="653961" cy="569812"/>
                </a:xfrm>
                <a:prstGeom prst="bentConnector3">
                  <a:avLst/>
                </a:prstGeom>
                <a:noFill/>
                <a:ln w="28575" cap="flat" cmpd="sng" algn="ctr">
                  <a:solidFill>
                    <a:schemeClr val="accent1"/>
                  </a:solidFill>
                  <a:prstDash val="solid"/>
                  <a:round/>
                  <a:headEnd type="none" w="sm" len="sm"/>
                  <a:tailEnd type="none" w="sm" len="sm"/>
                </a:ln>
                <a:effectLst/>
              </p:spPr>
            </p:cxnSp>
            <p:cxnSp>
              <p:nvCxnSpPr>
                <p:cNvPr id="81" name="Elbow Connector 80"/>
                <p:cNvCxnSpPr>
                  <a:stCxn id="103" idx="2"/>
                  <a:endCxn id="91" idx="0"/>
                </p:cNvCxnSpPr>
                <p:nvPr/>
              </p:nvCxnSpPr>
              <p:spPr bwMode="auto">
                <a:xfrm rot="16200000" flipH="1">
                  <a:off x="1483574" y="3148440"/>
                  <a:ext cx="653961" cy="544167"/>
                </a:xfrm>
                <a:prstGeom prst="bentConnector3">
                  <a:avLst/>
                </a:prstGeom>
                <a:noFill/>
                <a:ln w="28575" cap="flat" cmpd="sng" algn="ctr">
                  <a:solidFill>
                    <a:schemeClr val="accent1"/>
                  </a:solidFill>
                  <a:prstDash val="solid"/>
                  <a:round/>
                  <a:headEnd type="none" w="sm" len="sm"/>
                  <a:tailEnd type="none" w="sm" len="sm"/>
                </a:ln>
                <a:effectLst/>
              </p:spPr>
            </p:cxnSp>
            <p:cxnSp>
              <p:nvCxnSpPr>
                <p:cNvPr id="82" name="Straight Connector 81"/>
                <p:cNvCxnSpPr>
                  <a:stCxn id="91" idx="2"/>
                  <a:endCxn id="83" idx="0"/>
                </p:cNvCxnSpPr>
                <p:nvPr/>
              </p:nvCxnSpPr>
              <p:spPr bwMode="auto">
                <a:xfrm>
                  <a:off x="2082638" y="4135778"/>
                  <a:ext cx="11373" cy="678575"/>
                </a:xfrm>
                <a:prstGeom prst="line">
                  <a:avLst/>
                </a:prstGeom>
                <a:noFill/>
                <a:ln w="28575" cap="flat" cmpd="sng" algn="ctr">
                  <a:solidFill>
                    <a:schemeClr val="accent1"/>
                  </a:solidFill>
                  <a:prstDash val="solid"/>
                  <a:round/>
                  <a:headEnd type="none" w="sm" len="sm"/>
                  <a:tailEnd type="none" w="sm" len="sm"/>
                </a:ln>
                <a:effectLst/>
              </p:spPr>
            </p:cxnSp>
          </p:grpSp>
          <p:sp>
            <p:nvSpPr>
              <p:cNvPr id="26" name="Multiply 25"/>
              <p:cNvSpPr/>
              <p:nvPr/>
            </p:nvSpPr>
            <p:spPr bwMode="auto">
              <a:xfrm>
                <a:off x="11789609" y="6799769"/>
                <a:ext cx="1713308" cy="1713308"/>
              </a:xfrm>
              <a:prstGeom prst="mathMultiply">
                <a:avLst>
                  <a:gd name="adj1" fmla="val 6605"/>
                </a:avLst>
              </a:prstGeom>
              <a:solidFill>
                <a:schemeClr val="tx1"/>
              </a:solid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421410310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a:t>
            </a:r>
          </a:p>
        </p:txBody>
      </p:sp>
      <p:sp>
        <p:nvSpPr>
          <p:cNvPr id="1843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In this appendix, you should have learned how to:</a:t>
            </a:r>
          </a:p>
          <a:p>
            <a:pPr marL="911225" lvl="1" indent="-550863"/>
            <a:r>
              <a:rPr lang="en-US" sz="3300" dirty="0">
                <a:latin typeface="+mn-lt"/>
                <a:cs typeface="Oracle Sans" panose="020B0503020204020204" pitchFamily="34" charset="0"/>
              </a:rPr>
              <a:t>Use hierarchical queries to view a hierarchical relationship between rows in a table</a:t>
            </a:r>
          </a:p>
          <a:p>
            <a:pPr marL="911225" lvl="1" indent="-550863"/>
            <a:r>
              <a:rPr lang="en-US" sz="3300" dirty="0">
                <a:latin typeface="+mn-lt"/>
                <a:cs typeface="Oracle Sans" panose="020B0503020204020204" pitchFamily="34" charset="0"/>
              </a:rPr>
              <a:t>Specify the direction and starting point of the query</a:t>
            </a:r>
          </a:p>
          <a:p>
            <a:pPr marL="911225" lvl="1" indent="-550863"/>
            <a:r>
              <a:rPr lang="en-US" sz="3300" dirty="0">
                <a:latin typeface="+mn-lt"/>
                <a:cs typeface="Oracle Sans" panose="020B0503020204020204" pitchFamily="34" charset="0"/>
              </a:rPr>
              <a:t>Eliminate nodes or branches by pruning</a:t>
            </a:r>
          </a:p>
        </p:txBody>
      </p:sp>
    </p:spTree>
    <p:custDataLst>
      <p:tags r:id="rId1"/>
    </p:custDataLst>
    <p:extLst>
      <p:ext uri="{BB962C8B-B14F-4D97-AF65-F5344CB8AC3E}">
        <p14:creationId xmlns:p14="http://schemas.microsoft.com/office/powerpoint/2010/main" val="251650233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6147" name="Rectangle 7"/>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After completing this appendix, you should be able to:</a:t>
            </a:r>
          </a:p>
          <a:p>
            <a:pPr marL="911225" lvl="1" indent="-550863"/>
            <a:r>
              <a:rPr lang="en-US" dirty="0">
                <a:latin typeface="Oracle Sans" panose="020B0503020204020204" pitchFamily="34" charset="0"/>
                <a:cs typeface="Oracle Sans" panose="020B0503020204020204" pitchFamily="34" charset="0"/>
              </a:rPr>
              <a:t>Interpret the concept of a hierarchical query</a:t>
            </a:r>
          </a:p>
          <a:p>
            <a:pPr marL="911225" lvl="1" indent="-550863"/>
            <a:r>
              <a:rPr lang="en-US" dirty="0">
                <a:latin typeface="Oracle Sans" panose="020B0503020204020204" pitchFamily="34" charset="0"/>
                <a:cs typeface="Oracle Sans" panose="020B0503020204020204" pitchFamily="34" charset="0"/>
              </a:rPr>
              <a:t>Create a tree-structured report</a:t>
            </a:r>
          </a:p>
          <a:p>
            <a:pPr marL="911225" lvl="1" indent="-550863"/>
            <a:r>
              <a:rPr lang="en-US" dirty="0">
                <a:latin typeface="Oracle Sans" panose="020B0503020204020204" pitchFamily="34" charset="0"/>
                <a:cs typeface="Oracle Sans" panose="020B0503020204020204" pitchFamily="34" charset="0"/>
              </a:rPr>
              <a:t>Format hierarchical data</a:t>
            </a:r>
          </a:p>
          <a:p>
            <a:pPr marL="911225" lvl="1" indent="-550863"/>
            <a:r>
              <a:rPr lang="en-US" dirty="0">
                <a:latin typeface="Oracle Sans" panose="020B0503020204020204" pitchFamily="34" charset="0"/>
                <a:cs typeface="Oracle Sans" panose="020B0503020204020204" pitchFamily="34" charset="0"/>
              </a:rPr>
              <a:t>Exclude branches from the tree structure</a:t>
            </a:r>
          </a:p>
        </p:txBody>
      </p:sp>
    </p:spTree>
    <p:custDataLst>
      <p:tags r:id="rId1"/>
    </p:custDataLst>
    <p:extLst>
      <p:ext uri="{BB962C8B-B14F-4D97-AF65-F5344CB8AC3E}">
        <p14:creationId xmlns:p14="http://schemas.microsoft.com/office/powerpoint/2010/main" val="55292846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Sample Data from the </a:t>
            </a:r>
            <a:r>
              <a:rPr lang="en-US" dirty="0">
                <a:latin typeface="Courier New" panose="02070309020205020404" pitchFamily="49" charset="0"/>
                <a:cs typeface="Courier New" panose="02070309020205020404" pitchFamily="49" charset="0"/>
              </a:rPr>
              <a:t>EMPLOYEES</a:t>
            </a:r>
            <a:r>
              <a:rPr lang="en-US" dirty="0">
                <a:latin typeface="+mj-lt"/>
                <a:cs typeface="Oracle Sans" panose="020B0503020204020204" pitchFamily="34" charset="0"/>
              </a:rPr>
              <a:t> Table</a:t>
            </a:r>
          </a:p>
        </p:txBody>
      </p:sp>
      <p:grpSp>
        <p:nvGrpSpPr>
          <p:cNvPr id="2" name="Group 1"/>
          <p:cNvGrpSpPr/>
          <p:nvPr/>
        </p:nvGrpSpPr>
        <p:grpSpPr>
          <a:xfrm>
            <a:off x="5079812" y="2743200"/>
            <a:ext cx="8128376" cy="6425082"/>
            <a:chOff x="3228975" y="1828800"/>
            <a:chExt cx="4309110" cy="3406140"/>
          </a:xfrm>
        </p:grpSpPr>
        <p:pic>
          <p:nvPicPr>
            <p:cNvPr id="7171" name="Picture 8" descr="h_3a"/>
            <p:cNvPicPr>
              <a:picLocks noChangeAspect="1" noChangeArrowheads="1"/>
            </p:cNvPicPr>
            <p:nvPr/>
          </p:nvPicPr>
          <p:blipFill>
            <a:blip r:embed="rId4" cstate="print"/>
            <a:srcRect/>
            <a:stretch>
              <a:fillRect/>
            </a:stretch>
          </p:blipFill>
          <p:spPr bwMode="gray">
            <a:xfrm>
              <a:off x="3228975" y="1828800"/>
              <a:ext cx="4309110" cy="1565910"/>
            </a:xfrm>
            <a:prstGeom prst="rect">
              <a:avLst/>
            </a:prstGeom>
            <a:noFill/>
            <a:ln w="9525">
              <a:solidFill>
                <a:schemeClr val="tx1"/>
              </a:solidFill>
              <a:miter lim="800000"/>
              <a:headEnd/>
              <a:tailEnd/>
            </a:ln>
          </p:spPr>
        </p:pic>
        <p:pic>
          <p:nvPicPr>
            <p:cNvPr id="7172" name="Picture 9" descr="h_3b"/>
            <p:cNvPicPr>
              <a:picLocks noChangeAspect="1" noChangeArrowheads="1"/>
            </p:cNvPicPr>
            <p:nvPr/>
          </p:nvPicPr>
          <p:blipFill>
            <a:blip r:embed="rId5" cstate="print"/>
            <a:srcRect/>
            <a:stretch>
              <a:fillRect/>
            </a:stretch>
          </p:blipFill>
          <p:spPr bwMode="gray">
            <a:xfrm>
              <a:off x="3228975" y="4114800"/>
              <a:ext cx="4297680" cy="1120140"/>
            </a:xfrm>
            <a:prstGeom prst="rect">
              <a:avLst/>
            </a:prstGeom>
            <a:noFill/>
            <a:ln w="9525">
              <a:solidFill>
                <a:schemeClr val="tx1"/>
              </a:solidFill>
              <a:miter lim="800000"/>
              <a:headEnd/>
              <a:tailEnd/>
            </a:ln>
          </p:spPr>
        </p:pic>
        <p:sp>
          <p:nvSpPr>
            <p:cNvPr id="7173" name="Text Box 10"/>
            <p:cNvSpPr txBox="1">
              <a:spLocks noChangeArrowheads="1"/>
            </p:cNvSpPr>
            <p:nvPr/>
          </p:nvSpPr>
          <p:spPr bwMode="auto">
            <a:xfrm>
              <a:off x="3245801" y="3521186"/>
              <a:ext cx="488950" cy="39528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a:buClr>
                  <a:srgbClr val="000000"/>
                </a:buClr>
              </a:pPr>
              <a:r>
                <a:rPr lang="en-US" sz="3600" dirty="0">
                  <a:latin typeface="Oracle Sans" panose="020B0503020204020204" pitchFamily="34"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200847581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Natural Tree Structure</a:t>
            </a:r>
          </a:p>
        </p:txBody>
      </p:sp>
      <p:grpSp>
        <p:nvGrpSpPr>
          <p:cNvPr id="5" name="Group 4">
            <a:extLst>
              <a:ext uri="{FF2B5EF4-FFF2-40B4-BE49-F238E27FC236}">
                <a16:creationId xmlns="" xmlns:a16="http://schemas.microsoft.com/office/drawing/2014/main" id="{A1AD1D12-D0B0-4435-AC01-E4C240BEDBD9}"/>
              </a:ext>
            </a:extLst>
          </p:cNvPr>
          <p:cNvGrpSpPr/>
          <p:nvPr/>
        </p:nvGrpSpPr>
        <p:grpSpPr>
          <a:xfrm>
            <a:off x="14743679" y="391923"/>
            <a:ext cx="3179990" cy="3657602"/>
            <a:chOff x="14743679" y="2"/>
            <a:chExt cx="3179990" cy="3657602"/>
          </a:xfrm>
        </p:grpSpPr>
        <p:sp>
          <p:nvSpPr>
            <p:cNvPr id="53" name="Rectangle 52"/>
            <p:cNvSpPr/>
            <p:nvPr/>
          </p:nvSpPr>
          <p:spPr bwMode="auto">
            <a:xfrm rot="5400000">
              <a:off x="14504872" y="911228"/>
              <a:ext cx="3657602"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3679" y="821532"/>
              <a:ext cx="3179990" cy="2714625"/>
            </a:xfrm>
            <a:prstGeom prst="rect">
              <a:avLst/>
            </a:prstGeom>
          </p:spPr>
        </p:pic>
      </p:grpSp>
      <p:grpSp>
        <p:nvGrpSpPr>
          <p:cNvPr id="6" name="Group 5">
            <a:extLst>
              <a:ext uri="{FF2B5EF4-FFF2-40B4-BE49-F238E27FC236}">
                <a16:creationId xmlns="" xmlns:a16="http://schemas.microsoft.com/office/drawing/2014/main" id="{5B22AB32-5813-4F70-B401-B51E5CFCAA17}"/>
              </a:ext>
            </a:extLst>
          </p:cNvPr>
          <p:cNvGrpSpPr/>
          <p:nvPr/>
        </p:nvGrpSpPr>
        <p:grpSpPr>
          <a:xfrm>
            <a:off x="1295128" y="2665288"/>
            <a:ext cx="14966624" cy="6078612"/>
            <a:chOff x="638176" y="2036689"/>
            <a:chExt cx="14966624" cy="6078612"/>
          </a:xfrm>
        </p:grpSpPr>
        <p:grpSp>
          <p:nvGrpSpPr>
            <p:cNvPr id="286" name="Group 285"/>
            <p:cNvGrpSpPr/>
            <p:nvPr/>
          </p:nvGrpSpPr>
          <p:grpSpPr>
            <a:xfrm>
              <a:off x="638176" y="2794424"/>
              <a:ext cx="14966624" cy="5320877"/>
              <a:chOff x="423862" y="1862949"/>
              <a:chExt cx="9977749" cy="3547251"/>
            </a:xfrm>
          </p:grpSpPr>
          <p:cxnSp>
            <p:nvCxnSpPr>
              <p:cNvPr id="287" name="Straight Connector 286"/>
              <p:cNvCxnSpPr/>
              <p:nvPr/>
            </p:nvCxnSpPr>
            <p:spPr bwMode="auto">
              <a:xfrm flipH="1">
                <a:off x="9791529" y="3301117"/>
                <a:ext cx="0" cy="1097280"/>
              </a:xfrm>
              <a:prstGeom prst="line">
                <a:avLst/>
              </a:prstGeom>
              <a:noFill/>
              <a:ln w="28575" cap="flat" cmpd="sng" algn="ctr">
                <a:solidFill>
                  <a:schemeClr val="accent1"/>
                </a:solidFill>
                <a:prstDash val="solid"/>
                <a:round/>
                <a:headEnd type="none" w="sm" len="sm"/>
                <a:tailEnd type="none" w="sm" len="sm"/>
              </a:ln>
              <a:effectLst/>
            </p:spPr>
          </p:cxnSp>
          <p:cxnSp>
            <p:nvCxnSpPr>
              <p:cNvPr id="288" name="Straight Connector 287"/>
              <p:cNvCxnSpPr>
                <a:stCxn id="434" idx="2"/>
              </p:cNvCxnSpPr>
              <p:nvPr/>
            </p:nvCxnSpPr>
            <p:spPr bwMode="auto">
              <a:xfrm>
                <a:off x="3561614" y="3301118"/>
                <a:ext cx="0" cy="731520"/>
              </a:xfrm>
              <a:prstGeom prst="line">
                <a:avLst/>
              </a:prstGeom>
              <a:noFill/>
              <a:ln w="28575" cap="flat" cmpd="sng" algn="ctr">
                <a:solidFill>
                  <a:schemeClr val="accent1"/>
                </a:solidFill>
                <a:prstDash val="solid"/>
                <a:round/>
                <a:headEnd type="none" w="sm" len="sm"/>
                <a:tailEnd type="none" w="sm" len="sm"/>
              </a:ln>
              <a:effectLst/>
            </p:spPr>
          </p:cxnSp>
          <p:cxnSp>
            <p:nvCxnSpPr>
              <p:cNvPr id="289" name="Straight Connector 288"/>
              <p:cNvCxnSpPr>
                <a:stCxn id="440" idx="2"/>
              </p:cNvCxnSpPr>
              <p:nvPr/>
            </p:nvCxnSpPr>
            <p:spPr bwMode="auto">
              <a:xfrm flipH="1">
                <a:off x="5448648" y="2251222"/>
                <a:ext cx="0" cy="775560"/>
              </a:xfrm>
              <a:prstGeom prst="line">
                <a:avLst/>
              </a:prstGeom>
              <a:noFill/>
              <a:ln w="28575" cap="flat" cmpd="sng" algn="ctr">
                <a:solidFill>
                  <a:schemeClr val="accent1"/>
                </a:solidFill>
                <a:prstDash val="solid"/>
                <a:round/>
                <a:headEnd type="none" w="sm" len="sm"/>
                <a:tailEnd type="none" w="sm" len="sm"/>
              </a:ln>
              <a:effectLst/>
            </p:spPr>
          </p:cxnSp>
          <p:grpSp>
            <p:nvGrpSpPr>
              <p:cNvPr id="290" name="Group 289"/>
              <p:cNvGrpSpPr/>
              <p:nvPr/>
            </p:nvGrpSpPr>
            <p:grpSpPr>
              <a:xfrm>
                <a:off x="5123314" y="1862949"/>
                <a:ext cx="791139" cy="388273"/>
                <a:chOff x="5897562" y="1981200"/>
                <a:chExt cx="899239" cy="441326"/>
              </a:xfrm>
            </p:grpSpPr>
            <p:sp>
              <p:nvSpPr>
                <p:cNvPr id="440" name="Rounded Rectangle 439"/>
                <p:cNvSpPr/>
                <p:nvPr/>
              </p:nvSpPr>
              <p:spPr bwMode="auto">
                <a:xfrm>
                  <a:off x="5897562" y="1981200"/>
                  <a:ext cx="790859" cy="441326"/>
                </a:xfrm>
                <a:prstGeom prst="roundRect">
                  <a:avLst/>
                </a:prstGeom>
                <a:gradFill flip="none" rotWithShape="1">
                  <a:gsLst>
                    <a:gs pos="36000">
                      <a:srgbClr val="EAD9EF"/>
                    </a:gs>
                    <a:gs pos="0">
                      <a:schemeClr val="bg1"/>
                    </a:gs>
                    <a:gs pos="87000">
                      <a:srgbClr val="EAD9EF"/>
                    </a:gs>
                    <a:gs pos="100000">
                      <a:schemeClr val="bg1"/>
                    </a:gs>
                  </a:gsLst>
                  <a:lin ang="5400000" scaled="1"/>
                  <a:tileRect/>
                </a:gradFill>
                <a:ln w="28575" cap="flat" cmpd="sng" algn="ctr">
                  <a:solidFill>
                    <a:srgbClr val="CFA9DB"/>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1" name="Rectangle 4"/>
                <p:cNvSpPr>
                  <a:spLocks noChangeArrowheads="1"/>
                </p:cNvSpPr>
                <p:nvPr/>
              </p:nvSpPr>
              <p:spPr bwMode="auto">
                <a:xfrm>
                  <a:off x="5897562" y="2033588"/>
                  <a:ext cx="663221"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King</a:t>
                  </a:r>
                </a:p>
              </p:txBody>
            </p:sp>
            <p:grpSp>
              <p:nvGrpSpPr>
                <p:cNvPr id="442" name="Group 441"/>
                <p:cNvGrpSpPr/>
                <p:nvPr/>
              </p:nvGrpSpPr>
              <p:grpSpPr>
                <a:xfrm>
                  <a:off x="6508120" y="1999799"/>
                  <a:ext cx="288681" cy="403624"/>
                  <a:chOff x="9003846" y="2820305"/>
                  <a:chExt cx="440429" cy="615792"/>
                </a:xfrm>
              </p:grpSpPr>
              <p:sp>
                <p:nvSpPr>
                  <p:cNvPr id="444"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CFA9DB"/>
                      </a:gs>
                      <a:gs pos="0">
                        <a:srgbClr val="EAD9EF"/>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5" name="Rounded Rectangle 444"/>
                  <p:cNvSpPr/>
                  <p:nvPr/>
                </p:nvSpPr>
                <p:spPr bwMode="auto">
                  <a:xfrm>
                    <a:off x="9007476" y="2909814"/>
                    <a:ext cx="436799" cy="436799"/>
                  </a:xfrm>
                  <a:prstGeom prst="roundRect">
                    <a:avLst/>
                  </a:prstGeom>
                  <a:gradFill flip="none" rotWithShape="1">
                    <a:gsLst>
                      <a:gs pos="1000">
                        <a:srgbClr val="F3EAF6"/>
                      </a:gs>
                      <a:gs pos="98230">
                        <a:srgbClr val="CFA9DB"/>
                      </a:gs>
                      <a:gs pos="25000">
                        <a:srgbClr val="EAD9EF"/>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43" name="Picture 4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2194" y="2098269"/>
                  <a:ext cx="183379" cy="210403"/>
                </a:xfrm>
                <a:prstGeom prst="rect">
                  <a:avLst/>
                </a:prstGeom>
              </p:spPr>
            </p:pic>
          </p:grpSp>
          <p:grpSp>
            <p:nvGrpSpPr>
              <p:cNvPr id="291" name="Group 290"/>
              <p:cNvGrpSpPr/>
              <p:nvPr/>
            </p:nvGrpSpPr>
            <p:grpSpPr>
              <a:xfrm>
                <a:off x="3043973" y="2912845"/>
                <a:ext cx="1115958" cy="388273"/>
                <a:chOff x="3141496" y="3113531"/>
                <a:chExt cx="1268442" cy="441326"/>
              </a:xfrm>
            </p:grpSpPr>
            <p:sp>
              <p:nvSpPr>
                <p:cNvPr id="434" name="Rounded Rectangle 433"/>
                <p:cNvSpPr/>
                <p:nvPr/>
              </p:nvSpPr>
              <p:spPr bwMode="auto">
                <a:xfrm>
                  <a:off x="3141496" y="3113531"/>
                  <a:ext cx="1176741"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5" name="Rectangle 11"/>
                <p:cNvSpPr>
                  <a:spLocks noChangeArrowheads="1"/>
                </p:cNvSpPr>
                <p:nvPr/>
              </p:nvSpPr>
              <p:spPr bwMode="auto">
                <a:xfrm>
                  <a:off x="3141496" y="3164596"/>
                  <a:ext cx="1025807"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De </a:t>
                  </a:r>
                  <a:r>
                    <a:rPr lang="en-US" sz="2100" b="1" kern="0" dirty="0" err="1">
                      <a:latin typeface="Oracle Sans" panose="020B0503020204020204" pitchFamily="34" charset="0"/>
                      <a:cs typeface="Oracle Sans" panose="020B0503020204020204" pitchFamily="34" charset="0"/>
                    </a:rPr>
                    <a:t>Haan</a:t>
                  </a:r>
                  <a:endParaRPr lang="en-US" sz="2100" b="1" kern="0" dirty="0">
                    <a:latin typeface="Oracle Sans" panose="020B0503020204020204" pitchFamily="34" charset="0"/>
                    <a:cs typeface="Oracle Sans" panose="020B0503020204020204" pitchFamily="34" charset="0"/>
                  </a:endParaRPr>
                </a:p>
              </p:txBody>
            </p:sp>
            <p:grpSp>
              <p:nvGrpSpPr>
                <p:cNvPr id="436" name="Group 435"/>
                <p:cNvGrpSpPr>
                  <a:grpSpLocks noChangeAspect="1"/>
                </p:cNvGrpSpPr>
                <p:nvPr/>
              </p:nvGrpSpPr>
              <p:grpSpPr>
                <a:xfrm>
                  <a:off x="4119983" y="3131493"/>
                  <a:ext cx="289955" cy="405403"/>
                  <a:chOff x="9003846" y="2820305"/>
                  <a:chExt cx="440429" cy="615792"/>
                </a:xfrm>
              </p:grpSpPr>
              <p:sp>
                <p:nvSpPr>
                  <p:cNvPr id="43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9" name="Rounded Rectangle 438"/>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37" name="Picture 4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3271" y="3228993"/>
                  <a:ext cx="183379" cy="210403"/>
                </a:xfrm>
                <a:prstGeom prst="rect">
                  <a:avLst/>
                </a:prstGeom>
              </p:spPr>
            </p:pic>
          </p:grpSp>
          <p:grpSp>
            <p:nvGrpSpPr>
              <p:cNvPr id="292" name="Group 291"/>
              <p:cNvGrpSpPr/>
              <p:nvPr/>
            </p:nvGrpSpPr>
            <p:grpSpPr>
              <a:xfrm>
                <a:off x="9248668" y="2912845"/>
                <a:ext cx="1152943" cy="388273"/>
                <a:chOff x="10117932" y="3113531"/>
                <a:chExt cx="1310480" cy="441326"/>
              </a:xfrm>
            </p:grpSpPr>
            <p:sp>
              <p:nvSpPr>
                <p:cNvPr id="428" name="Rounded Rectangle 427"/>
                <p:cNvSpPr/>
                <p:nvPr/>
              </p:nvSpPr>
              <p:spPr bwMode="auto">
                <a:xfrm>
                  <a:off x="10117932" y="3113531"/>
                  <a:ext cx="1225459" cy="441326"/>
                </a:xfrm>
                <a:prstGeom prst="roundRect">
                  <a:avLst/>
                </a:prstGeom>
                <a:gradFill flip="none" rotWithShape="1">
                  <a:gsLst>
                    <a:gs pos="36000">
                      <a:srgbClr val="F9D7E2"/>
                    </a:gs>
                    <a:gs pos="0">
                      <a:schemeClr val="bg1"/>
                    </a:gs>
                    <a:gs pos="87000">
                      <a:srgbClr val="F9D7E2"/>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9" name="Rectangle 11"/>
                <p:cNvSpPr>
                  <a:spLocks noChangeArrowheads="1"/>
                </p:cNvSpPr>
                <p:nvPr/>
              </p:nvSpPr>
              <p:spPr bwMode="auto">
                <a:xfrm>
                  <a:off x="10117932" y="3164596"/>
                  <a:ext cx="1123589"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Hartstein</a:t>
                  </a:r>
                  <a:endParaRPr lang="en-US" sz="2400" b="1" kern="0" dirty="0">
                    <a:latin typeface="Oracle Sans" panose="020B0503020204020204" pitchFamily="34" charset="0"/>
                    <a:cs typeface="Oracle Sans" panose="020B0503020204020204" pitchFamily="34" charset="0"/>
                  </a:endParaRPr>
                </a:p>
              </p:txBody>
            </p:sp>
            <p:grpSp>
              <p:nvGrpSpPr>
                <p:cNvPr id="430" name="Group 429"/>
                <p:cNvGrpSpPr>
                  <a:grpSpLocks noChangeAspect="1"/>
                </p:cNvGrpSpPr>
                <p:nvPr/>
              </p:nvGrpSpPr>
              <p:grpSpPr>
                <a:xfrm>
                  <a:off x="11138510" y="3131529"/>
                  <a:ext cx="289902" cy="405331"/>
                  <a:chOff x="9003846" y="2820305"/>
                  <a:chExt cx="440429" cy="615792"/>
                </a:xfrm>
              </p:grpSpPr>
              <p:sp>
                <p:nvSpPr>
                  <p:cNvPr id="43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2">
                          <a:lumMod val="60000"/>
                          <a:lumOff val="40000"/>
                        </a:schemeClr>
                      </a:gs>
                      <a:gs pos="0">
                        <a:schemeClr val="accent2">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3" name="Rounded Rectangle 432"/>
                  <p:cNvSpPr/>
                  <p:nvPr/>
                </p:nvSpPr>
                <p:spPr bwMode="auto">
                  <a:xfrm>
                    <a:off x="9007476" y="2909814"/>
                    <a:ext cx="436799" cy="436799"/>
                  </a:xfrm>
                  <a:prstGeom prst="roundRect">
                    <a:avLst/>
                  </a:prstGeom>
                  <a:gradFill flip="none" rotWithShape="1">
                    <a:gsLst>
                      <a:gs pos="1000">
                        <a:srgbClr val="F9D3E0"/>
                      </a:gs>
                      <a:gs pos="98230">
                        <a:schemeClr val="accent2">
                          <a:lumMod val="60000"/>
                          <a:lumOff val="40000"/>
                        </a:schemeClr>
                      </a:gs>
                      <a:gs pos="40000">
                        <a:schemeClr val="accent2">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31" name="Picture 4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1772" y="3228993"/>
                  <a:ext cx="183379" cy="210403"/>
                </a:xfrm>
                <a:prstGeom prst="rect">
                  <a:avLst/>
                </a:prstGeom>
              </p:spPr>
            </p:pic>
          </p:grpSp>
          <p:grpSp>
            <p:nvGrpSpPr>
              <p:cNvPr id="293" name="Group 292"/>
              <p:cNvGrpSpPr/>
              <p:nvPr/>
            </p:nvGrpSpPr>
            <p:grpSpPr>
              <a:xfrm>
                <a:off x="4940074" y="2912845"/>
                <a:ext cx="1157619" cy="388273"/>
                <a:chOff x="5003502" y="3126931"/>
                <a:chExt cx="1315795" cy="441326"/>
              </a:xfrm>
            </p:grpSpPr>
            <p:sp>
              <p:nvSpPr>
                <p:cNvPr id="422" name="Rounded Rectangle 421"/>
                <p:cNvSpPr/>
                <p:nvPr/>
              </p:nvSpPr>
              <p:spPr bwMode="auto">
                <a:xfrm>
                  <a:off x="5003502" y="3126931"/>
                  <a:ext cx="1176741"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3" name="Rectangle 11"/>
                <p:cNvSpPr>
                  <a:spLocks noChangeArrowheads="1"/>
                </p:cNvSpPr>
                <p:nvPr/>
              </p:nvSpPr>
              <p:spPr bwMode="auto">
                <a:xfrm>
                  <a:off x="5003502" y="3177996"/>
                  <a:ext cx="1069535"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Mourgos</a:t>
                  </a:r>
                  <a:endParaRPr lang="en-US" sz="2400" b="1" kern="0" dirty="0">
                    <a:latin typeface="Oracle Sans" panose="020B0503020204020204" pitchFamily="34" charset="0"/>
                    <a:cs typeface="Oracle Sans" panose="020B0503020204020204" pitchFamily="34" charset="0"/>
                  </a:endParaRPr>
                </a:p>
              </p:txBody>
            </p:sp>
            <p:grpSp>
              <p:nvGrpSpPr>
                <p:cNvPr id="424" name="Group 423"/>
                <p:cNvGrpSpPr/>
                <p:nvPr/>
              </p:nvGrpSpPr>
              <p:grpSpPr>
                <a:xfrm>
                  <a:off x="6013698" y="3145111"/>
                  <a:ext cx="289642" cy="404967"/>
                  <a:chOff x="9003846" y="2820305"/>
                  <a:chExt cx="440429" cy="615792"/>
                </a:xfrm>
              </p:grpSpPr>
              <p:sp>
                <p:nvSpPr>
                  <p:cNvPr id="42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7" name="Rounded Rectangle 426"/>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25" name="Picture 4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7742" y="3186817"/>
                  <a:ext cx="321555" cy="321555"/>
                </a:xfrm>
                <a:prstGeom prst="rect">
                  <a:avLst/>
                </a:prstGeom>
              </p:spPr>
            </p:pic>
          </p:grpSp>
          <p:grpSp>
            <p:nvGrpSpPr>
              <p:cNvPr id="294" name="Group 293"/>
              <p:cNvGrpSpPr/>
              <p:nvPr/>
            </p:nvGrpSpPr>
            <p:grpSpPr>
              <a:xfrm>
                <a:off x="7697622" y="2912845"/>
                <a:ext cx="1040713" cy="388273"/>
                <a:chOff x="8597141" y="3142381"/>
                <a:chExt cx="1182915" cy="441326"/>
              </a:xfrm>
            </p:grpSpPr>
            <p:sp>
              <p:nvSpPr>
                <p:cNvPr id="416" name="Rounded Rectangle 415"/>
                <p:cNvSpPr/>
                <p:nvPr/>
              </p:nvSpPr>
              <p:spPr bwMode="auto">
                <a:xfrm>
                  <a:off x="8597141" y="3142381"/>
                  <a:ext cx="1072511"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7" name="Rectangle 11"/>
                <p:cNvSpPr>
                  <a:spLocks noChangeArrowheads="1"/>
                </p:cNvSpPr>
                <p:nvPr/>
              </p:nvSpPr>
              <p:spPr bwMode="auto">
                <a:xfrm>
                  <a:off x="8597141" y="3193446"/>
                  <a:ext cx="951104"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Zlotkey</a:t>
                  </a:r>
                  <a:endParaRPr lang="en-US" sz="2400" b="1" kern="0" dirty="0">
                    <a:latin typeface="Oracle Sans" panose="020B0503020204020204" pitchFamily="34" charset="0"/>
                    <a:cs typeface="Oracle Sans" panose="020B0503020204020204" pitchFamily="34" charset="0"/>
                  </a:endParaRPr>
                </a:p>
              </p:txBody>
            </p:sp>
            <p:grpSp>
              <p:nvGrpSpPr>
                <p:cNvPr id="418" name="Group 417"/>
                <p:cNvGrpSpPr/>
                <p:nvPr/>
              </p:nvGrpSpPr>
              <p:grpSpPr>
                <a:xfrm>
                  <a:off x="9473749" y="3161233"/>
                  <a:ext cx="288681" cy="403622"/>
                  <a:chOff x="9003846" y="2820305"/>
                  <a:chExt cx="440429" cy="615792"/>
                </a:xfrm>
              </p:grpSpPr>
              <p:sp>
                <p:nvSpPr>
                  <p:cNvPr id="420"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1" name="Rounded Rectangle 420"/>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19" name="Picture 4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8501" y="3202267"/>
                  <a:ext cx="321555" cy="321555"/>
                </a:xfrm>
                <a:prstGeom prst="rect">
                  <a:avLst/>
                </a:prstGeom>
              </p:spPr>
            </p:pic>
          </p:grpSp>
          <p:grpSp>
            <p:nvGrpSpPr>
              <p:cNvPr id="295" name="Group 294"/>
              <p:cNvGrpSpPr/>
              <p:nvPr/>
            </p:nvGrpSpPr>
            <p:grpSpPr>
              <a:xfrm>
                <a:off x="954655" y="2912845"/>
                <a:ext cx="1131641" cy="388273"/>
                <a:chOff x="1369582" y="3126931"/>
                <a:chExt cx="1286268" cy="441326"/>
              </a:xfrm>
            </p:grpSpPr>
            <p:sp>
              <p:nvSpPr>
                <p:cNvPr id="410" name="Rounded Rectangle 409"/>
                <p:cNvSpPr/>
                <p:nvPr/>
              </p:nvSpPr>
              <p:spPr bwMode="auto">
                <a:xfrm>
                  <a:off x="1369582" y="3126931"/>
                  <a:ext cx="11767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1" name="Rectangle 11"/>
                <p:cNvSpPr>
                  <a:spLocks noChangeArrowheads="1"/>
                </p:cNvSpPr>
                <p:nvPr/>
              </p:nvSpPr>
              <p:spPr bwMode="auto">
                <a:xfrm>
                  <a:off x="1369582" y="3179319"/>
                  <a:ext cx="103673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Kochhar</a:t>
                  </a:r>
                  <a:endParaRPr lang="en-US" sz="2400" b="1" kern="0" dirty="0">
                    <a:latin typeface="Oracle Sans" panose="020B0503020204020204" pitchFamily="34" charset="0"/>
                    <a:cs typeface="Oracle Sans" panose="020B0503020204020204" pitchFamily="34" charset="0"/>
                  </a:endParaRPr>
                </a:p>
              </p:txBody>
            </p:sp>
            <p:grpSp>
              <p:nvGrpSpPr>
                <p:cNvPr id="412" name="Group 411"/>
                <p:cNvGrpSpPr/>
                <p:nvPr/>
              </p:nvGrpSpPr>
              <p:grpSpPr>
                <a:xfrm>
                  <a:off x="2348888" y="3143205"/>
                  <a:ext cx="292368" cy="408779"/>
                  <a:chOff x="9003846" y="2820305"/>
                  <a:chExt cx="440429" cy="615792"/>
                </a:xfrm>
              </p:grpSpPr>
              <p:sp>
                <p:nvSpPr>
                  <p:cNvPr id="414"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5" name="Rounded Rectangle 414"/>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13" name="Picture 4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4295" y="3186817"/>
                  <a:ext cx="321555" cy="321555"/>
                </a:xfrm>
                <a:prstGeom prst="rect">
                  <a:avLst/>
                </a:prstGeom>
              </p:spPr>
            </p:pic>
          </p:grpSp>
          <p:grpSp>
            <p:nvGrpSpPr>
              <p:cNvPr id="296" name="Group 295"/>
              <p:cNvGrpSpPr/>
              <p:nvPr/>
            </p:nvGrpSpPr>
            <p:grpSpPr>
              <a:xfrm>
                <a:off x="4178088" y="3955079"/>
                <a:ext cx="813336" cy="388273"/>
                <a:chOff x="4516803" y="4072058"/>
                <a:chExt cx="924469" cy="441326"/>
              </a:xfrm>
            </p:grpSpPr>
            <p:sp>
              <p:nvSpPr>
                <p:cNvPr id="404" name="Rounded Rectangle 403"/>
                <p:cNvSpPr/>
                <p:nvPr/>
              </p:nvSpPr>
              <p:spPr bwMode="auto">
                <a:xfrm>
                  <a:off x="4516804" y="4072058"/>
                  <a:ext cx="798401"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5" name="Rectangle 4"/>
                <p:cNvSpPr>
                  <a:spLocks noChangeArrowheads="1"/>
                </p:cNvSpPr>
                <p:nvPr/>
              </p:nvSpPr>
              <p:spPr bwMode="auto">
                <a:xfrm>
                  <a:off x="4516803" y="4124446"/>
                  <a:ext cx="641356"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Rajs</a:t>
                  </a:r>
                  <a:endParaRPr lang="en-US" sz="2400" b="1" kern="0" dirty="0">
                    <a:latin typeface="Oracle Sans" panose="020B0503020204020204" pitchFamily="34" charset="0"/>
                    <a:cs typeface="Oracle Sans" panose="020B0503020204020204" pitchFamily="34" charset="0"/>
                  </a:endParaRPr>
                </a:p>
              </p:txBody>
            </p:sp>
            <p:grpSp>
              <p:nvGrpSpPr>
                <p:cNvPr id="406" name="Group 405"/>
                <p:cNvGrpSpPr/>
                <p:nvPr/>
              </p:nvGrpSpPr>
              <p:grpSpPr>
                <a:xfrm>
                  <a:off x="5119756" y="4090238"/>
                  <a:ext cx="289642" cy="404967"/>
                  <a:chOff x="9003846" y="2820305"/>
                  <a:chExt cx="440429" cy="615792"/>
                </a:xfrm>
              </p:grpSpPr>
              <p:sp>
                <p:nvSpPr>
                  <p:cNvPr id="40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9" name="Rounded Rectangle 408"/>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07" name="Picture 4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9320" y="4111745"/>
                  <a:ext cx="361952" cy="361952"/>
                </a:xfrm>
                <a:prstGeom prst="rect">
                  <a:avLst/>
                </a:prstGeom>
              </p:spPr>
            </p:pic>
          </p:grpSp>
          <p:grpSp>
            <p:nvGrpSpPr>
              <p:cNvPr id="297" name="Group 296"/>
              <p:cNvGrpSpPr/>
              <p:nvPr/>
            </p:nvGrpSpPr>
            <p:grpSpPr>
              <a:xfrm>
                <a:off x="423862" y="3955079"/>
                <a:ext cx="2193228" cy="388273"/>
                <a:chOff x="471016" y="4059420"/>
                <a:chExt cx="2492909" cy="441326"/>
              </a:xfrm>
            </p:grpSpPr>
            <p:grpSp>
              <p:nvGrpSpPr>
                <p:cNvPr id="390" name="Group 389"/>
                <p:cNvGrpSpPr/>
                <p:nvPr/>
              </p:nvGrpSpPr>
              <p:grpSpPr>
                <a:xfrm>
                  <a:off x="471016" y="4059420"/>
                  <a:ext cx="1203796" cy="441326"/>
                  <a:chOff x="390701" y="4071025"/>
                  <a:chExt cx="1203796" cy="441326"/>
                </a:xfrm>
              </p:grpSpPr>
              <p:sp>
                <p:nvSpPr>
                  <p:cNvPr id="398" name="Rounded Rectangle 397"/>
                  <p:cNvSpPr/>
                  <p:nvPr/>
                </p:nvSpPr>
                <p:spPr bwMode="auto">
                  <a:xfrm>
                    <a:off x="390701" y="4071025"/>
                    <a:ext cx="1088041"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9" name="Rectangle 11"/>
                  <p:cNvSpPr>
                    <a:spLocks noChangeArrowheads="1"/>
                  </p:cNvSpPr>
                  <p:nvPr/>
                </p:nvSpPr>
                <p:spPr bwMode="auto">
                  <a:xfrm>
                    <a:off x="390701" y="4122090"/>
                    <a:ext cx="948675"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Whalen</a:t>
                    </a:r>
                    <a:endParaRPr lang="en-US" sz="2400" b="1" kern="0" dirty="0">
                      <a:latin typeface="Oracle Sans" panose="020B0503020204020204" pitchFamily="34" charset="0"/>
                      <a:cs typeface="Oracle Sans" panose="020B0503020204020204" pitchFamily="34" charset="0"/>
                    </a:endParaRPr>
                  </a:p>
                </p:txBody>
              </p:sp>
              <p:grpSp>
                <p:nvGrpSpPr>
                  <p:cNvPr id="400" name="Group 399"/>
                  <p:cNvGrpSpPr/>
                  <p:nvPr/>
                </p:nvGrpSpPr>
                <p:grpSpPr>
                  <a:xfrm>
                    <a:off x="1280473" y="4087299"/>
                    <a:ext cx="292368" cy="408779"/>
                    <a:chOff x="9003846" y="2820305"/>
                    <a:chExt cx="440429" cy="615792"/>
                  </a:xfrm>
                </p:grpSpPr>
                <p:sp>
                  <p:nvSpPr>
                    <p:cNvPr id="40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3" name="Rounded Rectangle 402"/>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401" name="Picture 40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4056" y="4121468"/>
                    <a:ext cx="340441" cy="340441"/>
                  </a:xfrm>
                  <a:prstGeom prst="rect">
                    <a:avLst/>
                  </a:prstGeom>
                </p:spPr>
              </p:pic>
            </p:grpSp>
            <p:grpSp>
              <p:nvGrpSpPr>
                <p:cNvPr id="391" name="Group 390"/>
                <p:cNvGrpSpPr/>
                <p:nvPr/>
              </p:nvGrpSpPr>
              <p:grpSpPr>
                <a:xfrm>
                  <a:off x="1744104" y="4059420"/>
                  <a:ext cx="1219821" cy="441326"/>
                  <a:chOff x="1750233" y="4071025"/>
                  <a:chExt cx="1219821" cy="441326"/>
                </a:xfrm>
              </p:grpSpPr>
              <p:sp>
                <p:nvSpPr>
                  <p:cNvPr id="392" name="Rounded Rectangle 391"/>
                  <p:cNvSpPr/>
                  <p:nvPr/>
                </p:nvSpPr>
                <p:spPr bwMode="auto">
                  <a:xfrm>
                    <a:off x="1750233" y="4071025"/>
                    <a:ext cx="1074248"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3" name="Rectangle 11"/>
                  <p:cNvSpPr>
                    <a:spLocks noChangeArrowheads="1"/>
                  </p:cNvSpPr>
                  <p:nvPr/>
                </p:nvSpPr>
                <p:spPr bwMode="auto">
                  <a:xfrm>
                    <a:off x="1750233" y="4122090"/>
                    <a:ext cx="956570"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Higgins</a:t>
                    </a:r>
                    <a:endParaRPr lang="en-US" sz="2400" b="1" kern="0" dirty="0">
                      <a:latin typeface="Oracle Sans" panose="020B0503020204020204" pitchFamily="34" charset="0"/>
                      <a:cs typeface="Oracle Sans" panose="020B0503020204020204" pitchFamily="34" charset="0"/>
                    </a:endParaRPr>
                  </a:p>
                </p:txBody>
              </p:sp>
              <p:grpSp>
                <p:nvGrpSpPr>
                  <p:cNvPr id="394" name="Group 393"/>
                  <p:cNvGrpSpPr/>
                  <p:nvPr/>
                </p:nvGrpSpPr>
                <p:grpSpPr>
                  <a:xfrm>
                    <a:off x="2645562" y="4087299"/>
                    <a:ext cx="292368" cy="408779"/>
                    <a:chOff x="9003846" y="2820305"/>
                    <a:chExt cx="440429" cy="615792"/>
                  </a:xfrm>
                </p:grpSpPr>
                <p:sp>
                  <p:nvSpPr>
                    <p:cNvPr id="39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7" name="Rounded Rectangle 396"/>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95" name="Picture 39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3438" y="4113380"/>
                    <a:ext cx="356616" cy="356616"/>
                  </a:xfrm>
                  <a:prstGeom prst="rect">
                    <a:avLst/>
                  </a:prstGeom>
                </p:spPr>
              </p:pic>
            </p:grpSp>
          </p:grpSp>
          <p:grpSp>
            <p:nvGrpSpPr>
              <p:cNvPr id="298" name="Group 297"/>
              <p:cNvGrpSpPr/>
              <p:nvPr/>
            </p:nvGrpSpPr>
            <p:grpSpPr>
              <a:xfrm>
                <a:off x="1636061" y="5021927"/>
                <a:ext cx="888875" cy="388273"/>
                <a:chOff x="1737975" y="5076587"/>
                <a:chExt cx="1010330" cy="441326"/>
              </a:xfrm>
            </p:grpSpPr>
            <p:sp>
              <p:nvSpPr>
                <p:cNvPr id="384" name="Rounded Rectangle 383"/>
                <p:cNvSpPr/>
                <p:nvPr/>
              </p:nvSpPr>
              <p:spPr bwMode="auto">
                <a:xfrm>
                  <a:off x="1737975" y="5076587"/>
                  <a:ext cx="890612" cy="441326"/>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5" name="Rectangle 4"/>
                <p:cNvSpPr>
                  <a:spLocks noChangeArrowheads="1"/>
                </p:cNvSpPr>
                <p:nvPr/>
              </p:nvSpPr>
              <p:spPr bwMode="auto">
                <a:xfrm>
                  <a:off x="1737975" y="5127652"/>
                  <a:ext cx="708773"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Gietz</a:t>
                  </a:r>
                  <a:endParaRPr lang="en-US" sz="2400" b="1" kern="0" dirty="0">
                    <a:latin typeface="Oracle Sans" panose="020B0503020204020204" pitchFamily="34" charset="0"/>
                    <a:cs typeface="Oracle Sans" panose="020B0503020204020204" pitchFamily="34" charset="0"/>
                  </a:endParaRPr>
                </a:p>
              </p:txBody>
            </p:sp>
            <p:grpSp>
              <p:nvGrpSpPr>
                <p:cNvPr id="386" name="Group 385"/>
                <p:cNvGrpSpPr/>
                <p:nvPr/>
              </p:nvGrpSpPr>
              <p:grpSpPr>
                <a:xfrm>
                  <a:off x="2421145" y="5092861"/>
                  <a:ext cx="292368" cy="408779"/>
                  <a:chOff x="9003846" y="2820305"/>
                  <a:chExt cx="440429" cy="615792"/>
                </a:xfrm>
              </p:grpSpPr>
              <p:sp>
                <p:nvSpPr>
                  <p:cNvPr id="38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9" name="Rounded Rectangle 388"/>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87" name="Picture 3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6353" y="5116274"/>
                  <a:ext cx="361952" cy="361952"/>
                </a:xfrm>
                <a:prstGeom prst="rect">
                  <a:avLst/>
                </a:prstGeom>
              </p:spPr>
            </p:pic>
          </p:grpSp>
          <p:grpSp>
            <p:nvGrpSpPr>
              <p:cNvPr id="299" name="Group 298"/>
              <p:cNvGrpSpPr/>
              <p:nvPr/>
            </p:nvGrpSpPr>
            <p:grpSpPr>
              <a:xfrm>
                <a:off x="2589015" y="5021927"/>
                <a:ext cx="2025875" cy="388273"/>
                <a:chOff x="2932014" y="5098818"/>
                <a:chExt cx="2302689" cy="441326"/>
              </a:xfrm>
            </p:grpSpPr>
            <p:grpSp>
              <p:nvGrpSpPr>
                <p:cNvPr id="370" name="Group 369"/>
                <p:cNvGrpSpPr/>
                <p:nvPr/>
              </p:nvGrpSpPr>
              <p:grpSpPr>
                <a:xfrm>
                  <a:off x="2932014" y="5098818"/>
                  <a:ext cx="1028798" cy="441326"/>
                  <a:chOff x="2822968" y="5104317"/>
                  <a:chExt cx="1028798" cy="441326"/>
                </a:xfrm>
              </p:grpSpPr>
              <p:sp>
                <p:nvSpPr>
                  <p:cNvPr id="378" name="Rounded Rectangle 377"/>
                  <p:cNvSpPr/>
                  <p:nvPr/>
                </p:nvSpPr>
                <p:spPr bwMode="auto">
                  <a:xfrm>
                    <a:off x="2822968" y="5104317"/>
                    <a:ext cx="871352"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9" name="Rectangle 4"/>
                  <p:cNvSpPr>
                    <a:spLocks noChangeArrowheads="1"/>
                  </p:cNvSpPr>
                  <p:nvPr/>
                </p:nvSpPr>
                <p:spPr bwMode="auto">
                  <a:xfrm>
                    <a:off x="2822968" y="5155382"/>
                    <a:ext cx="732458"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Ernst</a:t>
                    </a:r>
                    <a:endParaRPr lang="en-US" sz="2400" b="1" kern="0" dirty="0">
                      <a:latin typeface="Oracle Sans" panose="020B0503020204020204" pitchFamily="34" charset="0"/>
                      <a:cs typeface="Oracle Sans" panose="020B0503020204020204" pitchFamily="34" charset="0"/>
                    </a:endParaRPr>
                  </a:p>
                </p:txBody>
              </p:sp>
              <p:grpSp>
                <p:nvGrpSpPr>
                  <p:cNvPr id="380" name="Group 379"/>
                  <p:cNvGrpSpPr>
                    <a:grpSpLocks noChangeAspect="1"/>
                  </p:cNvGrpSpPr>
                  <p:nvPr/>
                </p:nvGrpSpPr>
                <p:grpSpPr>
                  <a:xfrm>
                    <a:off x="3528481" y="5122279"/>
                    <a:ext cx="289955" cy="405403"/>
                    <a:chOff x="9003846" y="2820305"/>
                    <a:chExt cx="440429" cy="615792"/>
                  </a:xfrm>
                </p:grpSpPr>
                <p:sp>
                  <p:nvSpPr>
                    <p:cNvPr id="38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3" name="Rounded Rectangle 382"/>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81" name="Picture 38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95150" y="5146672"/>
                    <a:ext cx="356616" cy="356616"/>
                  </a:xfrm>
                  <a:prstGeom prst="rect">
                    <a:avLst/>
                  </a:prstGeom>
                </p:spPr>
              </p:pic>
            </p:grpSp>
            <p:grpSp>
              <p:nvGrpSpPr>
                <p:cNvPr id="371" name="Group 370"/>
                <p:cNvGrpSpPr/>
                <p:nvPr/>
              </p:nvGrpSpPr>
              <p:grpSpPr>
                <a:xfrm>
                  <a:off x="4015358" y="5098818"/>
                  <a:ext cx="1219345" cy="441326"/>
                  <a:chOff x="4015358" y="5096605"/>
                  <a:chExt cx="1219345" cy="441326"/>
                </a:xfrm>
              </p:grpSpPr>
              <p:sp>
                <p:nvSpPr>
                  <p:cNvPr id="372" name="Rounded Rectangle 371"/>
                  <p:cNvSpPr/>
                  <p:nvPr/>
                </p:nvSpPr>
                <p:spPr bwMode="auto">
                  <a:xfrm>
                    <a:off x="4015359" y="5096605"/>
                    <a:ext cx="1096954"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3" name="Rectangle 11"/>
                  <p:cNvSpPr>
                    <a:spLocks noChangeArrowheads="1"/>
                  </p:cNvSpPr>
                  <p:nvPr/>
                </p:nvSpPr>
                <p:spPr bwMode="auto">
                  <a:xfrm>
                    <a:off x="4015358" y="5147670"/>
                    <a:ext cx="959606"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Lorentz</a:t>
                    </a:r>
                    <a:endParaRPr lang="en-US" sz="2400" b="1" kern="0" dirty="0">
                      <a:latin typeface="Oracle Sans" panose="020B0503020204020204" pitchFamily="34" charset="0"/>
                      <a:cs typeface="Oracle Sans" panose="020B0503020204020204" pitchFamily="34" charset="0"/>
                    </a:endParaRPr>
                  </a:p>
                </p:txBody>
              </p:sp>
              <p:grpSp>
                <p:nvGrpSpPr>
                  <p:cNvPr id="374" name="Group 373"/>
                  <p:cNvGrpSpPr>
                    <a:grpSpLocks noChangeAspect="1"/>
                  </p:cNvGrpSpPr>
                  <p:nvPr/>
                </p:nvGrpSpPr>
                <p:grpSpPr>
                  <a:xfrm>
                    <a:off x="4919505" y="5114567"/>
                    <a:ext cx="289955" cy="405403"/>
                    <a:chOff x="9003846" y="2820305"/>
                    <a:chExt cx="440429" cy="615792"/>
                  </a:xfrm>
                </p:grpSpPr>
                <p:sp>
                  <p:nvSpPr>
                    <p:cNvPr id="37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7" name="Rounded Rectangle 376"/>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75" name="Picture 3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4262" y="5147048"/>
                    <a:ext cx="340441" cy="340441"/>
                  </a:xfrm>
                  <a:prstGeom prst="rect">
                    <a:avLst/>
                  </a:prstGeom>
                </p:spPr>
              </p:pic>
            </p:grpSp>
          </p:grpSp>
          <p:grpSp>
            <p:nvGrpSpPr>
              <p:cNvPr id="300" name="Group 299"/>
              <p:cNvGrpSpPr/>
              <p:nvPr/>
            </p:nvGrpSpPr>
            <p:grpSpPr>
              <a:xfrm>
                <a:off x="3078370" y="3955079"/>
                <a:ext cx="1047164" cy="388273"/>
                <a:chOff x="3124088" y="4057071"/>
                <a:chExt cx="1190248" cy="441326"/>
              </a:xfrm>
            </p:grpSpPr>
            <p:sp>
              <p:nvSpPr>
                <p:cNvPr id="364" name="Rounded Rectangle 363"/>
                <p:cNvSpPr/>
                <p:nvPr/>
              </p:nvSpPr>
              <p:spPr bwMode="auto">
                <a:xfrm>
                  <a:off x="3124088" y="4057071"/>
                  <a:ext cx="1048444" cy="441326"/>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5" name="Rectangle 11"/>
                <p:cNvSpPr>
                  <a:spLocks noChangeArrowheads="1"/>
                </p:cNvSpPr>
                <p:nvPr/>
              </p:nvSpPr>
              <p:spPr bwMode="auto">
                <a:xfrm>
                  <a:off x="3124088" y="4108136"/>
                  <a:ext cx="924381"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err="1">
                      <a:latin typeface="Oracle Sans" panose="020B0503020204020204" pitchFamily="34" charset="0"/>
                      <a:cs typeface="Oracle Sans" panose="020B0503020204020204" pitchFamily="34" charset="0"/>
                    </a:rPr>
                    <a:t>Hunold</a:t>
                  </a:r>
                  <a:endParaRPr lang="en-US" sz="2400" b="1" kern="0" dirty="0">
                    <a:latin typeface="Oracle Sans" panose="020B0503020204020204" pitchFamily="34" charset="0"/>
                    <a:cs typeface="Oracle Sans" panose="020B0503020204020204" pitchFamily="34" charset="0"/>
                  </a:endParaRPr>
                </a:p>
              </p:txBody>
            </p:sp>
            <p:grpSp>
              <p:nvGrpSpPr>
                <p:cNvPr id="366" name="Group 365"/>
                <p:cNvGrpSpPr>
                  <a:grpSpLocks noChangeAspect="1"/>
                </p:cNvGrpSpPr>
                <p:nvPr/>
              </p:nvGrpSpPr>
              <p:grpSpPr>
                <a:xfrm>
                  <a:off x="3991051" y="4075033"/>
                  <a:ext cx="289955" cy="405403"/>
                  <a:chOff x="9003846" y="2820305"/>
                  <a:chExt cx="440429" cy="615792"/>
                </a:xfrm>
              </p:grpSpPr>
              <p:sp>
                <p:nvSpPr>
                  <p:cNvPr id="36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9" name="Rounded Rectangle 368"/>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67" name="Picture 3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57720" y="4099426"/>
                  <a:ext cx="356616" cy="356616"/>
                </a:xfrm>
                <a:prstGeom prst="rect">
                  <a:avLst/>
                </a:prstGeom>
              </p:spPr>
            </p:pic>
          </p:grpSp>
          <p:grpSp>
            <p:nvGrpSpPr>
              <p:cNvPr id="301" name="Group 300"/>
              <p:cNvGrpSpPr/>
              <p:nvPr/>
            </p:nvGrpSpPr>
            <p:grpSpPr>
              <a:xfrm>
                <a:off x="5025658" y="3955079"/>
                <a:ext cx="986451" cy="388273"/>
                <a:chOff x="5562860" y="4063906"/>
                <a:chExt cx="1121239" cy="441326"/>
              </a:xfrm>
            </p:grpSpPr>
            <p:sp>
              <p:nvSpPr>
                <p:cNvPr id="357" name="Line 24"/>
                <p:cNvSpPr>
                  <a:spLocks noChangeShapeType="1"/>
                </p:cNvSpPr>
                <p:nvPr/>
              </p:nvSpPr>
              <p:spPr bwMode="gray">
                <a:xfrm>
                  <a:off x="5732699" y="4132169"/>
                  <a:ext cx="0" cy="304800"/>
                </a:xfrm>
                <a:prstGeom prst="line">
                  <a:avLst/>
                </a:prstGeom>
                <a:noFill/>
                <a:ln w="28575">
                  <a:solidFill>
                    <a:srgbClr val="FF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58" name="Rounded Rectangle 357"/>
                <p:cNvSpPr/>
                <p:nvPr/>
              </p:nvSpPr>
              <p:spPr bwMode="auto">
                <a:xfrm>
                  <a:off x="5562860" y="4063906"/>
                  <a:ext cx="979656"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9" name="Rectangle 4"/>
                <p:cNvSpPr>
                  <a:spLocks noChangeArrowheads="1"/>
                </p:cNvSpPr>
                <p:nvPr/>
              </p:nvSpPr>
              <p:spPr bwMode="auto">
                <a:xfrm>
                  <a:off x="5562860" y="4114971"/>
                  <a:ext cx="86728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Davies</a:t>
                  </a:r>
                  <a:endParaRPr lang="en-US" sz="2400" b="1" kern="0" dirty="0">
                    <a:latin typeface="Oracle Sans" panose="020B0503020204020204" pitchFamily="34" charset="0"/>
                    <a:cs typeface="Oracle Sans" panose="020B0503020204020204" pitchFamily="34" charset="0"/>
                  </a:endParaRPr>
                </a:p>
              </p:txBody>
            </p:sp>
            <p:grpSp>
              <p:nvGrpSpPr>
                <p:cNvPr id="360" name="Group 359"/>
                <p:cNvGrpSpPr/>
                <p:nvPr/>
              </p:nvGrpSpPr>
              <p:grpSpPr>
                <a:xfrm>
                  <a:off x="6360970" y="4082086"/>
                  <a:ext cx="289642" cy="404967"/>
                  <a:chOff x="9003846" y="2820305"/>
                  <a:chExt cx="440429" cy="615792"/>
                </a:xfrm>
              </p:grpSpPr>
              <p:sp>
                <p:nvSpPr>
                  <p:cNvPr id="36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3" name="Rounded Rectangle 362"/>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61" name="Picture 3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27483" y="4106261"/>
                  <a:ext cx="356616" cy="356616"/>
                </a:xfrm>
                <a:prstGeom prst="rect">
                  <a:avLst/>
                </a:prstGeom>
              </p:spPr>
            </p:pic>
          </p:grpSp>
          <p:grpSp>
            <p:nvGrpSpPr>
              <p:cNvPr id="302" name="Group 301"/>
              <p:cNvGrpSpPr/>
              <p:nvPr/>
            </p:nvGrpSpPr>
            <p:grpSpPr>
              <a:xfrm>
                <a:off x="6039903" y="3955079"/>
                <a:ext cx="894303" cy="388273"/>
                <a:chOff x="6790937" y="4057071"/>
                <a:chExt cx="1016500" cy="441326"/>
              </a:xfrm>
            </p:grpSpPr>
            <p:sp>
              <p:nvSpPr>
                <p:cNvPr id="351" name="Rounded Rectangle 350"/>
                <p:cNvSpPr/>
                <p:nvPr/>
              </p:nvSpPr>
              <p:spPr bwMode="auto">
                <a:xfrm>
                  <a:off x="6790937" y="4057071"/>
                  <a:ext cx="906838"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2" name="Rectangle 4"/>
                <p:cNvSpPr>
                  <a:spLocks noChangeArrowheads="1"/>
                </p:cNvSpPr>
                <p:nvPr/>
              </p:nvSpPr>
              <p:spPr bwMode="auto">
                <a:xfrm>
                  <a:off x="6790937" y="4108136"/>
                  <a:ext cx="816273"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Matos</a:t>
                  </a:r>
                  <a:endParaRPr lang="en-US" sz="2400" b="1" kern="0" dirty="0">
                    <a:latin typeface="Oracle Sans" panose="020B0503020204020204" pitchFamily="34" charset="0"/>
                    <a:cs typeface="Oracle Sans" panose="020B0503020204020204" pitchFamily="34" charset="0"/>
                  </a:endParaRPr>
                </a:p>
              </p:txBody>
            </p:sp>
            <p:grpSp>
              <p:nvGrpSpPr>
                <p:cNvPr id="353" name="Group 352"/>
                <p:cNvGrpSpPr/>
                <p:nvPr/>
              </p:nvGrpSpPr>
              <p:grpSpPr>
                <a:xfrm>
                  <a:off x="7492395" y="4075251"/>
                  <a:ext cx="289642" cy="404967"/>
                  <a:chOff x="9003846" y="2820305"/>
                  <a:chExt cx="440429" cy="615792"/>
                </a:xfrm>
              </p:grpSpPr>
              <p:sp>
                <p:nvSpPr>
                  <p:cNvPr id="355"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6" name="Rounded Rectangle 355"/>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54" name="Picture 3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6996" y="4107514"/>
                  <a:ext cx="340441" cy="340441"/>
                </a:xfrm>
                <a:prstGeom prst="rect">
                  <a:avLst/>
                </a:prstGeom>
              </p:spPr>
            </p:pic>
          </p:grpSp>
          <p:grpSp>
            <p:nvGrpSpPr>
              <p:cNvPr id="303" name="Group 302"/>
              <p:cNvGrpSpPr/>
              <p:nvPr/>
            </p:nvGrpSpPr>
            <p:grpSpPr>
              <a:xfrm>
                <a:off x="6998016" y="3955079"/>
                <a:ext cx="1001337" cy="388273"/>
                <a:chOff x="7905366" y="4046783"/>
                <a:chExt cx="1138159" cy="441326"/>
              </a:xfrm>
            </p:grpSpPr>
            <p:sp>
              <p:nvSpPr>
                <p:cNvPr id="345" name="Rounded Rectangle 344"/>
                <p:cNvSpPr/>
                <p:nvPr/>
              </p:nvSpPr>
              <p:spPr bwMode="auto">
                <a:xfrm>
                  <a:off x="7905366" y="4046783"/>
                  <a:ext cx="1007594" cy="441326"/>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6" name="Rectangle 4"/>
                <p:cNvSpPr>
                  <a:spLocks noChangeArrowheads="1"/>
                </p:cNvSpPr>
                <p:nvPr/>
              </p:nvSpPr>
              <p:spPr bwMode="auto">
                <a:xfrm>
                  <a:off x="7905366" y="4097848"/>
                  <a:ext cx="890976"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Vargas</a:t>
                  </a:r>
                  <a:endParaRPr lang="en-US" sz="2400" b="1" kern="0" dirty="0">
                    <a:latin typeface="Oracle Sans" panose="020B0503020204020204" pitchFamily="34" charset="0"/>
                    <a:cs typeface="Oracle Sans" panose="020B0503020204020204" pitchFamily="34" charset="0"/>
                  </a:endParaRPr>
                </a:p>
              </p:txBody>
            </p:sp>
            <p:grpSp>
              <p:nvGrpSpPr>
                <p:cNvPr id="347" name="Group 346"/>
                <p:cNvGrpSpPr/>
                <p:nvPr/>
              </p:nvGrpSpPr>
              <p:grpSpPr>
                <a:xfrm>
                  <a:off x="8717728" y="4064963"/>
                  <a:ext cx="289642" cy="404967"/>
                  <a:chOff x="9003846" y="2820305"/>
                  <a:chExt cx="440429" cy="615792"/>
                </a:xfrm>
              </p:grpSpPr>
              <p:sp>
                <p:nvSpPr>
                  <p:cNvPr id="349"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0" name="Rounded Rectangle 349"/>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48" name="Picture 3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1573" y="4086470"/>
                  <a:ext cx="361952" cy="361952"/>
                </a:xfrm>
                <a:prstGeom prst="rect">
                  <a:avLst/>
                </a:prstGeom>
              </p:spPr>
            </p:pic>
          </p:grpSp>
          <p:grpSp>
            <p:nvGrpSpPr>
              <p:cNvPr id="304" name="Group 303"/>
              <p:cNvGrpSpPr/>
              <p:nvPr/>
            </p:nvGrpSpPr>
            <p:grpSpPr>
              <a:xfrm>
                <a:off x="6859678" y="5021927"/>
                <a:ext cx="814244" cy="388273"/>
                <a:chOff x="7657401" y="5095819"/>
                <a:chExt cx="925502" cy="441326"/>
              </a:xfrm>
            </p:grpSpPr>
            <p:sp>
              <p:nvSpPr>
                <p:cNvPr id="339" name="Rounded Rectangle 338"/>
                <p:cNvSpPr/>
                <p:nvPr/>
              </p:nvSpPr>
              <p:spPr bwMode="auto">
                <a:xfrm>
                  <a:off x="7657402" y="5095819"/>
                  <a:ext cx="798401"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0" name="Rectangle 4"/>
                <p:cNvSpPr>
                  <a:spLocks noChangeArrowheads="1"/>
                </p:cNvSpPr>
                <p:nvPr/>
              </p:nvSpPr>
              <p:spPr bwMode="auto">
                <a:xfrm>
                  <a:off x="7657401" y="5148207"/>
                  <a:ext cx="652289"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Abel</a:t>
                  </a:r>
                  <a:endParaRPr lang="en-US" sz="2400" b="1" kern="0" dirty="0">
                    <a:latin typeface="Oracle Sans" panose="020B0503020204020204" pitchFamily="34" charset="0"/>
                    <a:cs typeface="Oracle Sans" panose="020B0503020204020204" pitchFamily="34" charset="0"/>
                  </a:endParaRPr>
                </a:p>
              </p:txBody>
            </p:sp>
            <p:grpSp>
              <p:nvGrpSpPr>
                <p:cNvPr id="341" name="Group 340"/>
                <p:cNvGrpSpPr/>
                <p:nvPr/>
              </p:nvGrpSpPr>
              <p:grpSpPr>
                <a:xfrm>
                  <a:off x="8268342" y="5114671"/>
                  <a:ext cx="288681" cy="403622"/>
                  <a:chOff x="9003846" y="2820305"/>
                  <a:chExt cx="440429" cy="615792"/>
                </a:xfrm>
              </p:grpSpPr>
              <p:sp>
                <p:nvSpPr>
                  <p:cNvPr id="343"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4" name="Rounded Rectangle 343"/>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42" name="Picture 3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42462" y="5146262"/>
                  <a:ext cx="340441" cy="340441"/>
                </a:xfrm>
                <a:prstGeom prst="rect">
                  <a:avLst/>
                </a:prstGeom>
              </p:spPr>
            </p:pic>
          </p:grpSp>
          <p:grpSp>
            <p:nvGrpSpPr>
              <p:cNvPr id="305" name="Group 304"/>
              <p:cNvGrpSpPr/>
              <p:nvPr/>
            </p:nvGrpSpPr>
            <p:grpSpPr>
              <a:xfrm>
                <a:off x="7736014" y="5021927"/>
                <a:ext cx="963928" cy="388273"/>
                <a:chOff x="8650184" y="5117860"/>
                <a:chExt cx="1095638" cy="441326"/>
              </a:xfrm>
            </p:grpSpPr>
            <p:sp>
              <p:nvSpPr>
                <p:cNvPr id="333" name="Rounded Rectangle 332"/>
                <p:cNvSpPr/>
                <p:nvPr/>
              </p:nvSpPr>
              <p:spPr bwMode="auto">
                <a:xfrm>
                  <a:off x="8650184" y="5117860"/>
                  <a:ext cx="960101"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4" name="Rectangle 4"/>
                <p:cNvSpPr>
                  <a:spLocks noChangeArrowheads="1"/>
                </p:cNvSpPr>
                <p:nvPr/>
              </p:nvSpPr>
              <p:spPr bwMode="auto">
                <a:xfrm>
                  <a:off x="8650184" y="5168925"/>
                  <a:ext cx="840566" cy="35056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Taylor</a:t>
                  </a:r>
                  <a:endParaRPr lang="en-US" sz="2400" b="1" kern="0" dirty="0">
                    <a:latin typeface="Oracle Sans" panose="020B0503020204020204" pitchFamily="34" charset="0"/>
                    <a:cs typeface="Oracle Sans" panose="020B0503020204020204" pitchFamily="34" charset="0"/>
                  </a:endParaRPr>
                </a:p>
              </p:txBody>
            </p:sp>
            <p:grpSp>
              <p:nvGrpSpPr>
                <p:cNvPr id="335" name="Group 334"/>
                <p:cNvGrpSpPr/>
                <p:nvPr/>
              </p:nvGrpSpPr>
              <p:grpSpPr>
                <a:xfrm>
                  <a:off x="9423174" y="5136712"/>
                  <a:ext cx="288681" cy="403622"/>
                  <a:chOff x="9003846" y="2820305"/>
                  <a:chExt cx="440429" cy="615792"/>
                </a:xfrm>
              </p:grpSpPr>
              <p:sp>
                <p:nvSpPr>
                  <p:cNvPr id="337"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8" name="Rounded Rectangle 337"/>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36" name="Picture 3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89206" y="5160215"/>
                  <a:ext cx="356616" cy="356616"/>
                </a:xfrm>
                <a:prstGeom prst="rect">
                  <a:avLst/>
                </a:prstGeom>
              </p:spPr>
            </p:pic>
          </p:grpSp>
          <p:grpSp>
            <p:nvGrpSpPr>
              <p:cNvPr id="306" name="Group 305"/>
              <p:cNvGrpSpPr/>
              <p:nvPr/>
            </p:nvGrpSpPr>
            <p:grpSpPr>
              <a:xfrm>
                <a:off x="8743905" y="5021927"/>
                <a:ext cx="911109" cy="388273"/>
                <a:chOff x="9773687" y="5121049"/>
                <a:chExt cx="1035602" cy="441326"/>
              </a:xfrm>
            </p:grpSpPr>
            <p:sp>
              <p:nvSpPr>
                <p:cNvPr id="327" name="Rounded Rectangle 326"/>
                <p:cNvSpPr/>
                <p:nvPr/>
              </p:nvSpPr>
              <p:spPr bwMode="auto">
                <a:xfrm>
                  <a:off x="9773687" y="5121049"/>
                  <a:ext cx="905702" cy="441326"/>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8" name="Rectangle 4"/>
                <p:cNvSpPr>
                  <a:spLocks noChangeArrowheads="1"/>
                </p:cNvSpPr>
                <p:nvPr/>
              </p:nvSpPr>
              <p:spPr bwMode="auto">
                <a:xfrm>
                  <a:off x="9773687" y="5172114"/>
                  <a:ext cx="754322"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Grant</a:t>
                  </a:r>
                  <a:endParaRPr lang="en-US" sz="2400" b="1" kern="0" dirty="0">
                    <a:latin typeface="Oracle Sans" panose="020B0503020204020204" pitchFamily="34" charset="0"/>
                    <a:cs typeface="Oracle Sans" panose="020B0503020204020204" pitchFamily="34" charset="0"/>
                  </a:endParaRPr>
                </a:p>
              </p:txBody>
            </p:sp>
            <p:grpSp>
              <p:nvGrpSpPr>
                <p:cNvPr id="329" name="Group 328"/>
                <p:cNvGrpSpPr/>
                <p:nvPr/>
              </p:nvGrpSpPr>
              <p:grpSpPr>
                <a:xfrm>
                  <a:off x="10483973" y="5139901"/>
                  <a:ext cx="288681" cy="403622"/>
                  <a:chOff x="9003846" y="2820305"/>
                  <a:chExt cx="440429" cy="615792"/>
                </a:xfrm>
              </p:grpSpPr>
              <p:sp>
                <p:nvSpPr>
                  <p:cNvPr id="331"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2" name="Rounded Rectangle 331"/>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30" name="Picture 3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47337" y="5160736"/>
                  <a:ext cx="361952" cy="361952"/>
                </a:xfrm>
                <a:prstGeom prst="rect">
                  <a:avLst/>
                </a:prstGeom>
              </p:spPr>
            </p:pic>
          </p:grpSp>
          <p:grpSp>
            <p:nvGrpSpPr>
              <p:cNvPr id="307" name="Group 306"/>
              <p:cNvGrpSpPr/>
              <p:nvPr/>
            </p:nvGrpSpPr>
            <p:grpSpPr>
              <a:xfrm>
                <a:off x="9458332" y="4319376"/>
                <a:ext cx="733615" cy="388273"/>
                <a:chOff x="10399376" y="4473495"/>
                <a:chExt cx="833856" cy="441326"/>
              </a:xfrm>
            </p:grpSpPr>
            <p:sp>
              <p:nvSpPr>
                <p:cNvPr id="321" name="Rounded Rectangle 320"/>
                <p:cNvSpPr/>
                <p:nvPr/>
              </p:nvSpPr>
              <p:spPr bwMode="auto">
                <a:xfrm>
                  <a:off x="10399378" y="4473495"/>
                  <a:ext cx="696486" cy="441326"/>
                </a:xfrm>
                <a:prstGeom prst="roundRect">
                  <a:avLst/>
                </a:prstGeom>
                <a:gradFill flip="none" rotWithShape="1">
                  <a:gsLst>
                    <a:gs pos="36000">
                      <a:srgbClr val="F9D7E2"/>
                    </a:gs>
                    <a:gs pos="0">
                      <a:schemeClr val="bg1"/>
                    </a:gs>
                    <a:gs pos="87000">
                      <a:srgbClr val="F9D7E2"/>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2" name="Rectangle 4"/>
                <p:cNvSpPr>
                  <a:spLocks noChangeArrowheads="1"/>
                </p:cNvSpPr>
                <p:nvPr/>
              </p:nvSpPr>
              <p:spPr bwMode="auto">
                <a:xfrm>
                  <a:off x="10399376" y="4524560"/>
                  <a:ext cx="561187" cy="35056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latin typeface="Oracle Sans" panose="020B0503020204020204" pitchFamily="34" charset="0"/>
                      <a:cs typeface="Oracle Sans" panose="020B0503020204020204" pitchFamily="34" charset="0"/>
                    </a:rPr>
                    <a:t>Fay</a:t>
                  </a:r>
                  <a:endParaRPr lang="en-US" sz="2400" b="1" kern="0" dirty="0">
                    <a:latin typeface="Oracle Sans" panose="020B0503020204020204" pitchFamily="34" charset="0"/>
                    <a:cs typeface="Oracle Sans" panose="020B0503020204020204" pitchFamily="34" charset="0"/>
                  </a:endParaRPr>
                </a:p>
              </p:txBody>
            </p:sp>
            <p:grpSp>
              <p:nvGrpSpPr>
                <p:cNvPr id="323" name="Group 322"/>
                <p:cNvGrpSpPr>
                  <a:grpSpLocks noChangeAspect="1"/>
                </p:cNvGrpSpPr>
                <p:nvPr/>
              </p:nvGrpSpPr>
              <p:grpSpPr>
                <a:xfrm>
                  <a:off x="10909973" y="4491493"/>
                  <a:ext cx="289902" cy="405331"/>
                  <a:chOff x="9003846" y="2820305"/>
                  <a:chExt cx="440429" cy="615792"/>
                </a:xfrm>
              </p:grpSpPr>
              <p:sp>
                <p:nvSpPr>
                  <p:cNvPr id="325"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2">
                          <a:lumMod val="60000"/>
                          <a:lumOff val="40000"/>
                        </a:schemeClr>
                      </a:gs>
                      <a:gs pos="0">
                        <a:schemeClr val="accent2">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6" name="Rounded Rectangle 325"/>
                  <p:cNvSpPr/>
                  <p:nvPr/>
                </p:nvSpPr>
                <p:spPr bwMode="auto">
                  <a:xfrm>
                    <a:off x="9007476" y="2909814"/>
                    <a:ext cx="436799" cy="436799"/>
                  </a:xfrm>
                  <a:prstGeom prst="roundRect">
                    <a:avLst/>
                  </a:prstGeom>
                  <a:gradFill flip="none" rotWithShape="1">
                    <a:gsLst>
                      <a:gs pos="1000">
                        <a:srgbClr val="F9D3E0"/>
                      </a:gs>
                      <a:gs pos="98230">
                        <a:schemeClr val="accent2">
                          <a:lumMod val="60000"/>
                          <a:lumOff val="40000"/>
                        </a:schemeClr>
                      </a:gs>
                      <a:gs pos="40000">
                        <a:schemeClr val="accent2">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324" name="Picture 3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76616" y="4515850"/>
                  <a:ext cx="356616" cy="356616"/>
                </a:xfrm>
                <a:prstGeom prst="rect">
                  <a:avLst/>
                </a:prstGeom>
              </p:spPr>
            </p:pic>
          </p:grpSp>
          <p:cxnSp>
            <p:nvCxnSpPr>
              <p:cNvPr id="308" name="Straight Connector 307"/>
              <p:cNvCxnSpPr>
                <a:stCxn id="434" idx="0"/>
              </p:cNvCxnSpPr>
              <p:nvPr/>
            </p:nvCxnSpPr>
            <p:spPr bwMode="auto">
              <a:xfrm flipV="1">
                <a:off x="3561614" y="2631742"/>
                <a:ext cx="0" cy="281104"/>
              </a:xfrm>
              <a:prstGeom prst="line">
                <a:avLst/>
              </a:prstGeom>
              <a:noFill/>
              <a:ln w="28575" cap="flat" cmpd="sng" algn="ctr">
                <a:solidFill>
                  <a:schemeClr val="accent1"/>
                </a:solidFill>
                <a:prstDash val="solid"/>
                <a:round/>
                <a:headEnd type="none" w="sm" len="sm"/>
                <a:tailEnd type="none" w="sm" len="sm"/>
              </a:ln>
              <a:effectLst/>
            </p:spPr>
          </p:cxnSp>
          <p:cxnSp>
            <p:nvCxnSpPr>
              <p:cNvPr id="309" name="Straight Connector 308"/>
              <p:cNvCxnSpPr>
                <a:stCxn id="416" idx="0"/>
              </p:cNvCxnSpPr>
              <p:nvPr/>
            </p:nvCxnSpPr>
            <p:spPr bwMode="auto">
              <a:xfrm flipV="1">
                <a:off x="8169413" y="2631742"/>
                <a:ext cx="0" cy="281104"/>
              </a:xfrm>
              <a:prstGeom prst="line">
                <a:avLst/>
              </a:prstGeom>
              <a:noFill/>
              <a:ln w="28575" cap="flat" cmpd="sng" algn="ctr">
                <a:solidFill>
                  <a:schemeClr val="accent1"/>
                </a:solidFill>
                <a:prstDash val="solid"/>
                <a:round/>
                <a:headEnd type="none" w="sm" len="sm"/>
                <a:tailEnd type="none" w="sm" len="sm"/>
              </a:ln>
              <a:effectLst/>
            </p:spPr>
          </p:cxnSp>
          <p:cxnSp>
            <p:nvCxnSpPr>
              <p:cNvPr id="310" name="Elbow Connector 309"/>
              <p:cNvCxnSpPr>
                <a:stCxn id="410" idx="0"/>
                <a:endCxn id="428" idx="0"/>
              </p:cNvCxnSpPr>
              <p:nvPr/>
            </p:nvCxnSpPr>
            <p:spPr bwMode="auto">
              <a:xfrm rot="5400000" flipH="1" flipV="1">
                <a:off x="5630017" y="-1244877"/>
                <a:ext cx="11173" cy="8315444"/>
              </a:xfrm>
              <a:prstGeom prst="bentConnector3">
                <a:avLst>
                  <a:gd name="adj1" fmla="val 2709335"/>
                </a:avLst>
              </a:prstGeom>
              <a:noFill/>
              <a:ln w="28575" cap="flat" cmpd="sng" algn="ctr">
                <a:solidFill>
                  <a:schemeClr val="accent1"/>
                </a:solidFill>
                <a:prstDash val="solid"/>
                <a:round/>
                <a:headEnd type="none" w="sm" len="sm"/>
                <a:tailEnd type="none" w="sm" len="sm"/>
              </a:ln>
              <a:effectLst/>
            </p:spPr>
          </p:cxnSp>
          <p:cxnSp>
            <p:nvCxnSpPr>
              <p:cNvPr id="311" name="Elbow Connector 310"/>
              <p:cNvCxnSpPr>
                <a:stCxn id="410" idx="2"/>
                <a:endCxn id="398" idx="0"/>
              </p:cNvCxnSpPr>
              <p:nvPr/>
            </p:nvCxnSpPr>
            <p:spPr bwMode="auto">
              <a:xfrm rot="5400000">
                <a:off x="860410" y="3343192"/>
                <a:ext cx="653961" cy="569812"/>
              </a:xfrm>
              <a:prstGeom prst="bentConnector3">
                <a:avLst/>
              </a:prstGeom>
              <a:noFill/>
              <a:ln w="28575" cap="flat" cmpd="sng" algn="ctr">
                <a:solidFill>
                  <a:schemeClr val="accent1"/>
                </a:solidFill>
                <a:prstDash val="solid"/>
                <a:round/>
                <a:headEnd type="none" w="sm" len="sm"/>
                <a:tailEnd type="none" w="sm" len="sm"/>
              </a:ln>
              <a:effectLst/>
            </p:spPr>
          </p:cxnSp>
          <p:cxnSp>
            <p:nvCxnSpPr>
              <p:cNvPr id="312" name="Elbow Connector 311"/>
              <p:cNvCxnSpPr>
                <a:stCxn id="410" idx="2"/>
                <a:endCxn id="392" idx="0"/>
              </p:cNvCxnSpPr>
              <p:nvPr/>
            </p:nvCxnSpPr>
            <p:spPr bwMode="auto">
              <a:xfrm rot="16200000" flipH="1">
                <a:off x="1417399" y="3356014"/>
                <a:ext cx="653961" cy="544167"/>
              </a:xfrm>
              <a:prstGeom prst="bentConnector3">
                <a:avLst/>
              </a:prstGeom>
              <a:noFill/>
              <a:ln w="28575" cap="flat" cmpd="sng" algn="ctr">
                <a:solidFill>
                  <a:schemeClr val="accent1"/>
                </a:solidFill>
                <a:prstDash val="solid"/>
                <a:round/>
                <a:headEnd type="none" w="sm" len="sm"/>
                <a:tailEnd type="none" w="sm" len="sm"/>
              </a:ln>
              <a:effectLst/>
            </p:spPr>
          </p:cxnSp>
          <p:cxnSp>
            <p:nvCxnSpPr>
              <p:cNvPr id="313" name="Straight Connector 312"/>
              <p:cNvCxnSpPr>
                <a:stCxn id="422" idx="2"/>
                <a:endCxn id="358" idx="0"/>
              </p:cNvCxnSpPr>
              <p:nvPr/>
            </p:nvCxnSpPr>
            <p:spPr bwMode="auto">
              <a:xfrm flipH="1">
                <a:off x="5456602" y="3301118"/>
                <a:ext cx="1113" cy="653961"/>
              </a:xfrm>
              <a:prstGeom prst="line">
                <a:avLst/>
              </a:prstGeom>
              <a:noFill/>
              <a:ln w="28575" cap="flat" cmpd="sng" algn="ctr">
                <a:solidFill>
                  <a:schemeClr val="accent1"/>
                </a:solidFill>
                <a:prstDash val="solid"/>
                <a:round/>
                <a:headEnd type="none" w="sm" len="sm"/>
                <a:tailEnd type="none" w="sm" len="sm"/>
              </a:ln>
              <a:effectLst/>
            </p:spPr>
          </p:cxnSp>
          <p:cxnSp>
            <p:nvCxnSpPr>
              <p:cNvPr id="314" name="Elbow Connector 313"/>
              <p:cNvCxnSpPr>
                <a:stCxn id="404" idx="0"/>
                <a:endCxn id="345" idx="0"/>
              </p:cNvCxnSpPr>
              <p:nvPr/>
            </p:nvCxnSpPr>
            <p:spPr bwMode="auto">
              <a:xfrm rot="5400000" flipH="1" flipV="1">
                <a:off x="5985275" y="2499104"/>
                <a:ext cx="11173" cy="2911950"/>
              </a:xfrm>
              <a:prstGeom prst="bentConnector3">
                <a:avLst>
                  <a:gd name="adj1" fmla="val 2938799"/>
                </a:avLst>
              </a:prstGeom>
              <a:noFill/>
              <a:ln w="28575" cap="flat" cmpd="sng" algn="ctr">
                <a:solidFill>
                  <a:schemeClr val="accent1"/>
                </a:solidFill>
                <a:prstDash val="solid"/>
                <a:round/>
                <a:headEnd type="none" w="sm" len="sm"/>
                <a:tailEnd type="none" w="sm" len="sm"/>
              </a:ln>
              <a:effectLst/>
            </p:spPr>
          </p:cxnSp>
          <p:cxnSp>
            <p:nvCxnSpPr>
              <p:cNvPr id="315" name="Straight Connector 314"/>
              <p:cNvCxnSpPr/>
              <p:nvPr/>
            </p:nvCxnSpPr>
            <p:spPr bwMode="auto">
              <a:xfrm flipV="1">
                <a:off x="6438815" y="3626646"/>
                <a:ext cx="0" cy="329184"/>
              </a:xfrm>
              <a:prstGeom prst="line">
                <a:avLst/>
              </a:prstGeom>
              <a:noFill/>
              <a:ln w="28575" cap="flat" cmpd="sng" algn="ctr">
                <a:solidFill>
                  <a:schemeClr val="accent1"/>
                </a:solidFill>
                <a:prstDash val="solid"/>
                <a:round/>
                <a:headEnd type="none" w="sm" len="sm"/>
                <a:tailEnd type="none" w="sm" len="sm"/>
              </a:ln>
              <a:effectLst/>
            </p:spPr>
          </p:cxnSp>
          <p:cxnSp>
            <p:nvCxnSpPr>
              <p:cNvPr id="316" name="Straight Connector 315"/>
              <p:cNvCxnSpPr>
                <a:stCxn id="392" idx="2"/>
                <a:endCxn id="384" idx="0"/>
              </p:cNvCxnSpPr>
              <p:nvPr/>
            </p:nvCxnSpPr>
            <p:spPr bwMode="auto">
              <a:xfrm>
                <a:off x="2016463" y="4343352"/>
                <a:ext cx="11373" cy="678575"/>
              </a:xfrm>
              <a:prstGeom prst="line">
                <a:avLst/>
              </a:prstGeom>
              <a:noFill/>
              <a:ln w="28575" cap="flat" cmpd="sng" algn="ctr">
                <a:solidFill>
                  <a:schemeClr val="accent1"/>
                </a:solidFill>
                <a:prstDash val="solid"/>
                <a:round/>
                <a:headEnd type="none" w="sm" len="sm"/>
                <a:tailEnd type="none" w="sm" len="sm"/>
              </a:ln>
              <a:effectLst/>
            </p:spPr>
          </p:cxnSp>
          <p:cxnSp>
            <p:nvCxnSpPr>
              <p:cNvPr id="317" name="Elbow Connector 316"/>
              <p:cNvCxnSpPr>
                <a:stCxn id="364" idx="2"/>
                <a:endCxn id="378" idx="0"/>
              </p:cNvCxnSpPr>
              <p:nvPr/>
            </p:nvCxnSpPr>
            <p:spPr bwMode="auto">
              <a:xfrm rot="5400000">
                <a:off x="2916659" y="4399011"/>
                <a:ext cx="678575" cy="567257"/>
              </a:xfrm>
              <a:prstGeom prst="bentConnector3">
                <a:avLst/>
              </a:prstGeom>
              <a:noFill/>
              <a:ln w="28575" cap="flat" cmpd="sng" algn="ctr">
                <a:solidFill>
                  <a:schemeClr val="accent1"/>
                </a:solidFill>
                <a:prstDash val="solid"/>
                <a:round/>
                <a:headEnd type="none" w="sm" len="sm"/>
                <a:tailEnd type="none" w="sm" len="sm"/>
              </a:ln>
              <a:effectLst/>
            </p:spPr>
          </p:cxnSp>
          <p:cxnSp>
            <p:nvCxnSpPr>
              <p:cNvPr id="318" name="Elbow Connector 317"/>
              <p:cNvCxnSpPr>
                <a:stCxn id="364" idx="2"/>
                <a:endCxn id="372" idx="0"/>
              </p:cNvCxnSpPr>
              <p:nvPr/>
            </p:nvCxnSpPr>
            <p:spPr bwMode="auto">
              <a:xfrm rot="16200000" flipH="1">
                <a:off x="3442835" y="4440090"/>
                <a:ext cx="678575" cy="485097"/>
              </a:xfrm>
              <a:prstGeom prst="bentConnector3">
                <a:avLst/>
              </a:prstGeom>
              <a:noFill/>
              <a:ln w="28575" cap="flat" cmpd="sng" algn="ctr">
                <a:solidFill>
                  <a:schemeClr val="accent1"/>
                </a:solidFill>
                <a:prstDash val="solid"/>
                <a:round/>
                <a:headEnd type="none" w="sm" len="sm"/>
                <a:tailEnd type="none" w="sm" len="sm"/>
              </a:ln>
              <a:effectLst/>
            </p:spPr>
          </p:cxnSp>
          <p:cxnSp>
            <p:nvCxnSpPr>
              <p:cNvPr id="319" name="Straight Connector 318"/>
              <p:cNvCxnSpPr>
                <a:stCxn id="416" idx="2"/>
                <a:endCxn id="333" idx="0"/>
              </p:cNvCxnSpPr>
              <p:nvPr/>
            </p:nvCxnSpPr>
            <p:spPr bwMode="auto">
              <a:xfrm flipH="1">
                <a:off x="8158356" y="3301118"/>
                <a:ext cx="11057" cy="1720809"/>
              </a:xfrm>
              <a:prstGeom prst="line">
                <a:avLst/>
              </a:prstGeom>
              <a:noFill/>
              <a:ln w="28575" cap="flat" cmpd="sng" algn="ctr">
                <a:solidFill>
                  <a:schemeClr val="accent1"/>
                </a:solidFill>
                <a:prstDash val="solid"/>
                <a:round/>
                <a:headEnd type="none" w="sm" len="sm"/>
                <a:tailEnd type="none" w="sm" len="sm"/>
              </a:ln>
              <a:effectLst/>
            </p:spPr>
          </p:cxnSp>
          <p:cxnSp>
            <p:nvCxnSpPr>
              <p:cNvPr id="320" name="Elbow Connector 319"/>
              <p:cNvCxnSpPr>
                <a:stCxn id="339" idx="0"/>
                <a:endCxn id="327" idx="0"/>
              </p:cNvCxnSpPr>
              <p:nvPr/>
            </p:nvCxnSpPr>
            <p:spPr bwMode="auto">
              <a:xfrm rot="5400000" flipH="1" flipV="1">
                <a:off x="8176603" y="4056214"/>
                <a:ext cx="11173" cy="1931427"/>
              </a:xfrm>
              <a:prstGeom prst="bentConnector3">
                <a:avLst>
                  <a:gd name="adj1" fmla="val 3081983"/>
                </a:avLst>
              </a:prstGeom>
              <a:noFill/>
              <a:ln w="28575" cap="flat" cmpd="sng" algn="ctr">
                <a:solidFill>
                  <a:schemeClr val="accent1"/>
                </a:solidFill>
                <a:prstDash val="solid"/>
                <a:round/>
                <a:headEnd type="none" w="sm" len="sm"/>
                <a:tailEnd type="none" w="sm" len="sm"/>
              </a:ln>
              <a:effectLst/>
            </p:spPr>
          </p:cxnSp>
        </p:grpSp>
        <p:grpSp>
          <p:nvGrpSpPr>
            <p:cNvPr id="4" name="Group 3"/>
            <p:cNvGrpSpPr/>
            <p:nvPr/>
          </p:nvGrpSpPr>
          <p:grpSpPr>
            <a:xfrm>
              <a:off x="5831915" y="2036689"/>
              <a:ext cx="5191124" cy="577124"/>
              <a:chOff x="5165726" y="1345119"/>
              <a:chExt cx="3460749" cy="384749"/>
            </a:xfrm>
          </p:grpSpPr>
          <p:sp>
            <p:nvSpPr>
              <p:cNvPr id="51" name="Content Placeholder 2"/>
              <p:cNvSpPr txBox="1">
                <a:spLocks/>
              </p:cNvSpPr>
              <p:nvPr/>
            </p:nvSpPr>
            <p:spPr bwMode="gray">
              <a:xfrm>
                <a:off x="5170487" y="1345119"/>
                <a:ext cx="3455988" cy="38474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00" name="Rectangle 8"/>
              <p:cNvSpPr>
                <a:spLocks noChangeArrowheads="1"/>
              </p:cNvSpPr>
              <p:nvPr/>
            </p:nvSpPr>
            <p:spPr bwMode="blackGray">
              <a:xfrm>
                <a:off x="5165726" y="1352549"/>
                <a:ext cx="3132268" cy="339196"/>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400" b="1" kern="0" dirty="0">
                    <a:solidFill>
                      <a:srgbClr val="000000"/>
                    </a:solidFill>
                    <a:latin typeface="Courier New" pitchFamily="49" charset="0"/>
                    <a:cs typeface="Oracle Sans" panose="020B0503020204020204" pitchFamily="34" charset="0"/>
                  </a:rPr>
                  <a:t>EMPLOYEE_ID = 100</a:t>
                </a:r>
                <a:r>
                  <a:rPr lang="en-US" sz="2400" b="1" kern="0" dirty="0">
                    <a:solidFill>
                      <a:srgbClr val="000000"/>
                    </a:solidFill>
                    <a:latin typeface="Oracle Sans" panose="020B0503020204020204" pitchFamily="34" charset="0"/>
                    <a:cs typeface="Oracle Sans" panose="020B0503020204020204" pitchFamily="34" charset="0"/>
                  </a:rPr>
                  <a:t> (Parent)</a:t>
                </a:r>
              </a:p>
            </p:txBody>
          </p:sp>
        </p:grpSp>
        <p:grpSp>
          <p:nvGrpSpPr>
            <p:cNvPr id="37" name="Group 36"/>
            <p:cNvGrpSpPr/>
            <p:nvPr/>
          </p:nvGrpSpPr>
          <p:grpSpPr>
            <a:xfrm>
              <a:off x="2485866" y="3160941"/>
              <a:ext cx="5029200" cy="573882"/>
              <a:chOff x="2298937" y="3632901"/>
              <a:chExt cx="3352800" cy="382588"/>
            </a:xfrm>
          </p:grpSpPr>
          <p:sp>
            <p:nvSpPr>
              <p:cNvPr id="52" name="Content Placeholder 2"/>
              <p:cNvSpPr txBox="1">
                <a:spLocks/>
              </p:cNvSpPr>
              <p:nvPr/>
            </p:nvSpPr>
            <p:spPr bwMode="gray">
              <a:xfrm>
                <a:off x="2298937" y="3632901"/>
                <a:ext cx="3352800" cy="3825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01" name="Rectangle 9"/>
              <p:cNvSpPr>
                <a:spLocks noChangeArrowheads="1"/>
              </p:cNvSpPr>
              <p:nvPr/>
            </p:nvSpPr>
            <p:spPr bwMode="blackGray">
              <a:xfrm>
                <a:off x="2303699" y="3645601"/>
                <a:ext cx="3348038" cy="339197"/>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400" b="1" kern="0" dirty="0">
                    <a:solidFill>
                      <a:srgbClr val="000000"/>
                    </a:solidFill>
                    <a:latin typeface="Courier New" pitchFamily="49" charset="0"/>
                    <a:cs typeface="Oracle Sans" panose="020B0503020204020204" pitchFamily="34" charset="0"/>
                  </a:rPr>
                  <a:t>MANAGER_ID = 100</a:t>
                </a:r>
                <a:r>
                  <a:rPr lang="en-US" sz="2400" b="1" kern="0" dirty="0">
                    <a:solidFill>
                      <a:srgbClr val="000000"/>
                    </a:solidFill>
                    <a:latin typeface="Oracle Sans" panose="020B0503020204020204" pitchFamily="34" charset="0"/>
                    <a:cs typeface="Oracle Sans" panose="020B0503020204020204" pitchFamily="34" charset="0"/>
                  </a:rPr>
                  <a:t> (Child)</a:t>
                </a:r>
              </a:p>
            </p:txBody>
          </p:sp>
        </p:grpSp>
      </p:grpSp>
    </p:spTree>
    <p:custDataLst>
      <p:tags r:id="rId1"/>
    </p:custDataLst>
    <p:extLst>
      <p:ext uri="{BB962C8B-B14F-4D97-AF65-F5344CB8AC3E}">
        <p14:creationId xmlns:p14="http://schemas.microsoft.com/office/powerpoint/2010/main" val="78674381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Hierarchical Queries</a:t>
            </a:r>
          </a:p>
        </p:txBody>
      </p:sp>
      <p:sp>
        <p:nvSpPr>
          <p:cNvPr id="19" name="Rectangle 3"/>
          <p:cNvSpPr txBox="1">
            <a:spLocks noChangeArrowheads="1"/>
          </p:cNvSpPr>
          <p:nvPr/>
        </p:nvSpPr>
        <p:spPr bwMode="gray">
          <a:xfrm>
            <a:off x="1235696" y="4855468"/>
            <a:ext cx="11049000" cy="521495"/>
          </a:xfrm>
          <a:prstGeom prst="rect">
            <a:avLst/>
          </a:prstGeom>
          <a:noFill/>
          <a:ln w="9525">
            <a:no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11907" indent="11907" defTabSz="342900" eaLnBrk="0" hangingPunct="0">
              <a:lnSpc>
                <a:spcPct val="95000"/>
              </a:lnSpc>
              <a:spcBef>
                <a:spcPct val="35000"/>
              </a:spcBef>
              <a:defRPr/>
            </a:pPr>
            <a:r>
              <a:rPr lang="en-US" sz="3300" i="1" kern="0" dirty="0">
                <a:solidFill>
                  <a:srgbClr val="000000"/>
                </a:solidFill>
                <a:latin typeface="Oracle Sans" panose="020B0503020204020204" pitchFamily="34" charset="0"/>
                <a:cs typeface="Oracle Sans" panose="020B0503020204020204" pitchFamily="34" charset="0"/>
              </a:rPr>
              <a:t>condition</a:t>
            </a:r>
            <a:r>
              <a:rPr lang="en-US" sz="3300" kern="0" dirty="0">
                <a:solidFill>
                  <a:srgbClr val="000000"/>
                </a:solidFill>
                <a:latin typeface="Oracle Sans" panose="020B0503020204020204" pitchFamily="34" charset="0"/>
                <a:cs typeface="Oracle Sans" panose="020B0503020204020204" pitchFamily="34" charset="0"/>
              </a:rPr>
              <a:t>:</a:t>
            </a:r>
          </a:p>
        </p:txBody>
      </p:sp>
      <p:grpSp>
        <p:nvGrpSpPr>
          <p:cNvPr id="4" name="Group 3">
            <a:extLst>
              <a:ext uri="{FF2B5EF4-FFF2-40B4-BE49-F238E27FC236}">
                <a16:creationId xmlns="" xmlns:a16="http://schemas.microsoft.com/office/drawing/2014/main" id="{BB65E836-D0BF-49F1-8AAF-74C3AAC0A765}"/>
              </a:ext>
            </a:extLst>
          </p:cNvPr>
          <p:cNvGrpSpPr/>
          <p:nvPr/>
        </p:nvGrpSpPr>
        <p:grpSpPr>
          <a:xfrm>
            <a:off x="1007096" y="5533628"/>
            <a:ext cx="11887201" cy="762000"/>
            <a:chOff x="1079104" y="5533628"/>
            <a:chExt cx="11887201" cy="762000"/>
          </a:xfrm>
        </p:grpSpPr>
        <p:sp>
          <p:nvSpPr>
            <p:cNvPr id="10" name="Content Placeholder 2"/>
            <p:cNvSpPr txBox="1">
              <a:spLocks/>
            </p:cNvSpPr>
            <p:nvPr/>
          </p:nvSpPr>
          <p:spPr bwMode="gray">
            <a:xfrm>
              <a:off x="1079105" y="5533628"/>
              <a:ext cx="11887200" cy="762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1" name="Rectangle 5"/>
            <p:cNvSpPr>
              <a:spLocks noChangeArrowheads="1"/>
            </p:cNvSpPr>
            <p:nvPr/>
          </p:nvSpPr>
          <p:spPr bwMode="blackGray">
            <a:xfrm>
              <a:off x="1079104" y="5533628"/>
              <a:ext cx="11887200" cy="762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800225" algn="l"/>
                </a:tabLst>
                <a:defRPr/>
              </a:pPr>
              <a:r>
                <a:rPr lang="en-US" sz="2400" b="1" i="1" kern="0" dirty="0">
                  <a:solidFill>
                    <a:srgbClr val="000000"/>
                  </a:solidFill>
                  <a:latin typeface="Courier New" pitchFamily="49" charset="0"/>
                  <a:cs typeface="Oracle Sans" panose="020B0503020204020204" pitchFamily="34" charset="0"/>
                </a:rPr>
                <a:t>expr </a:t>
              </a:r>
              <a:r>
                <a:rPr lang="en-US" sz="2400" b="1" i="1" kern="0" dirty="0" err="1">
                  <a:solidFill>
                    <a:srgbClr val="000000"/>
                  </a:solidFill>
                  <a:latin typeface="Courier New" pitchFamily="49" charset="0"/>
                  <a:cs typeface="Oracle Sans" panose="020B0503020204020204" pitchFamily="34" charset="0"/>
                </a:rPr>
                <a:t>comparison_operator</a:t>
              </a:r>
              <a:r>
                <a:rPr lang="en-US" sz="2400" b="1" i="1" kern="0" dirty="0">
                  <a:solidFill>
                    <a:srgbClr val="000000"/>
                  </a:solidFill>
                  <a:latin typeface="Courier New" pitchFamily="49" charset="0"/>
                  <a:cs typeface="Oracle Sans" panose="020B0503020204020204" pitchFamily="34" charset="0"/>
                </a:rPr>
                <a:t> expr</a:t>
              </a:r>
            </a:p>
          </p:txBody>
        </p:sp>
      </p:grpSp>
      <p:grpSp>
        <p:nvGrpSpPr>
          <p:cNvPr id="5" name="Group 4">
            <a:extLst>
              <a:ext uri="{FF2B5EF4-FFF2-40B4-BE49-F238E27FC236}">
                <a16:creationId xmlns="" xmlns:a16="http://schemas.microsoft.com/office/drawing/2014/main" id="{D2A2DE10-A952-446E-8A52-057E2F8AAB44}"/>
              </a:ext>
            </a:extLst>
          </p:cNvPr>
          <p:cNvGrpSpPr/>
          <p:nvPr/>
        </p:nvGrpSpPr>
        <p:grpSpPr>
          <a:xfrm>
            <a:off x="1007096" y="2324363"/>
            <a:ext cx="11887200" cy="2425833"/>
            <a:chOff x="1079104" y="2324363"/>
            <a:chExt cx="11887200" cy="2425833"/>
          </a:xfrm>
        </p:grpSpPr>
        <p:sp>
          <p:nvSpPr>
            <p:cNvPr id="9" name="Content Placeholder 2"/>
            <p:cNvSpPr txBox="1">
              <a:spLocks/>
            </p:cNvSpPr>
            <p:nvPr/>
          </p:nvSpPr>
          <p:spPr bwMode="gray">
            <a:xfrm>
              <a:off x="1079104" y="2324363"/>
              <a:ext cx="11887200" cy="242583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9222" name="Rectangle 6"/>
            <p:cNvSpPr>
              <a:spLocks noChangeArrowheads="1"/>
            </p:cNvSpPr>
            <p:nvPr/>
          </p:nvSpPr>
          <p:spPr bwMode="auto">
            <a:xfrm>
              <a:off x="1193404" y="2510745"/>
              <a:ext cx="7879556" cy="202305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r>
                <a:rPr lang="en-US" sz="2400" b="1" dirty="0">
                  <a:solidFill>
                    <a:srgbClr val="000000"/>
                  </a:solidFill>
                  <a:latin typeface="Courier New" pitchFamily="49" charset="0"/>
                  <a:cs typeface="Oracle Sans" panose="020B0503020204020204" pitchFamily="34" charset="0"/>
                </a:rPr>
                <a:t>SELECT [LEVEL], </a:t>
              </a:r>
              <a:r>
                <a:rPr lang="en-US" sz="2400" b="1" i="1" dirty="0">
                  <a:solidFill>
                    <a:srgbClr val="000000"/>
                  </a:solidFill>
                  <a:latin typeface="Courier New" pitchFamily="49" charset="0"/>
                  <a:cs typeface="Oracle Sans" panose="020B0503020204020204" pitchFamily="34" charset="0"/>
                </a:rPr>
                <a:t>column</a:t>
              </a:r>
              <a:r>
                <a:rPr lang="en-US" sz="2400" b="1" dirty="0">
                  <a:solidFill>
                    <a:srgbClr val="000000"/>
                  </a:solidFill>
                  <a:latin typeface="Courier New" pitchFamily="49" charset="0"/>
                  <a:cs typeface="Oracle Sans" panose="020B0503020204020204" pitchFamily="34" charset="0"/>
                </a:rPr>
                <a:t>, </a:t>
              </a:r>
              <a:r>
                <a:rPr lang="en-US" sz="2400" b="1" i="1" dirty="0">
                  <a:solidFill>
                    <a:srgbClr val="000000"/>
                  </a:solidFill>
                  <a:latin typeface="Courier New" pitchFamily="49" charset="0"/>
                  <a:cs typeface="Oracle Sans" panose="020B0503020204020204" pitchFamily="34" charset="0"/>
                </a:rPr>
                <a:t>expr</a:t>
              </a:r>
              <a:r>
                <a:rPr lang="en-US" sz="2400" b="1" dirty="0">
                  <a:solidFill>
                    <a:srgbClr val="000000"/>
                  </a:solidFill>
                  <a:latin typeface="Courier New" pitchFamily="49" charset="0"/>
                  <a:cs typeface="Oracle Sans" panose="020B0503020204020204" pitchFamily="34" charset="0"/>
                </a:rPr>
                <a:t>...</a:t>
              </a:r>
            </a:p>
            <a:p>
              <a:pPr eaLnBrk="0" hangingPunct="0"/>
              <a:r>
                <a:rPr lang="en-US" sz="2400" b="1" dirty="0">
                  <a:solidFill>
                    <a:srgbClr val="000000"/>
                  </a:solidFill>
                  <a:latin typeface="Courier New" pitchFamily="49" charset="0"/>
                  <a:cs typeface="Oracle Sans" panose="020B0503020204020204" pitchFamily="34" charset="0"/>
                </a:rPr>
                <a:t>FROM   </a:t>
              </a:r>
              <a:r>
                <a:rPr lang="en-US" sz="2400" b="1" i="1" dirty="0">
                  <a:solidFill>
                    <a:srgbClr val="000000"/>
                  </a:solidFill>
                  <a:latin typeface="Courier New" pitchFamily="49" charset="0"/>
                  <a:cs typeface="Oracle Sans" panose="020B0503020204020204" pitchFamily="34" charset="0"/>
                </a:rPr>
                <a:t>table</a:t>
              </a:r>
            </a:p>
            <a:p>
              <a:pPr eaLnBrk="0" hangingPunct="0">
                <a:lnSpc>
                  <a:spcPct val="105000"/>
                </a:lnSpc>
              </a:pPr>
              <a:r>
                <a:rPr lang="en-US" sz="2400" b="1" dirty="0">
                  <a:solidFill>
                    <a:srgbClr val="000000"/>
                  </a:solidFill>
                  <a:latin typeface="Courier New" pitchFamily="49" charset="0"/>
                  <a:cs typeface="Oracle Sans" panose="020B0503020204020204" pitchFamily="34" charset="0"/>
                </a:rPr>
                <a:t>[WHERE </a:t>
              </a:r>
              <a:r>
                <a:rPr lang="en-US" sz="2400" b="1" i="1" dirty="0">
                  <a:solidFill>
                    <a:srgbClr val="000000"/>
                  </a:solidFill>
                  <a:latin typeface="Courier New" pitchFamily="49" charset="0"/>
                  <a:cs typeface="Oracle Sans" panose="020B0503020204020204" pitchFamily="34" charset="0"/>
                </a:rPr>
                <a:t>condition(s)</a:t>
              </a:r>
              <a:r>
                <a:rPr lang="en-US" sz="2400" b="1" dirty="0">
                  <a:solidFill>
                    <a:srgbClr val="000000"/>
                  </a:solidFill>
                  <a:latin typeface="Courier New" pitchFamily="49" charset="0"/>
                  <a:cs typeface="Oracle Sans" panose="020B0503020204020204" pitchFamily="34" charset="0"/>
                </a:rPr>
                <a:t>]</a:t>
              </a:r>
            </a:p>
            <a:p>
              <a:pPr eaLnBrk="0" hangingPunct="0">
                <a:lnSpc>
                  <a:spcPct val="105000"/>
                </a:lnSpc>
              </a:pPr>
              <a:r>
                <a:rPr lang="en-US" sz="2400" b="1" dirty="0">
                  <a:solidFill>
                    <a:srgbClr val="000000"/>
                  </a:solidFill>
                  <a:latin typeface="Courier New" pitchFamily="49" charset="0"/>
                  <a:cs typeface="Oracle Sans" panose="020B0503020204020204" pitchFamily="34" charset="0"/>
                </a:rPr>
                <a:t>[START WITH </a:t>
              </a:r>
              <a:r>
                <a:rPr lang="en-US" sz="2400" b="1" i="1" dirty="0">
                  <a:solidFill>
                    <a:srgbClr val="000000"/>
                  </a:solidFill>
                  <a:latin typeface="Courier New" pitchFamily="49" charset="0"/>
                  <a:cs typeface="Oracle Sans" panose="020B0503020204020204" pitchFamily="34" charset="0"/>
                </a:rPr>
                <a:t>condition(s)</a:t>
              </a:r>
              <a:r>
                <a:rPr lang="en-US" sz="2400" b="1" dirty="0">
                  <a:solidFill>
                    <a:srgbClr val="000000"/>
                  </a:solidFill>
                  <a:latin typeface="Courier New" pitchFamily="49" charset="0"/>
                  <a:cs typeface="Oracle Sans" panose="020B0503020204020204" pitchFamily="34" charset="0"/>
                </a:rPr>
                <a:t>]</a:t>
              </a:r>
            </a:p>
            <a:p>
              <a:pPr eaLnBrk="0" hangingPunct="0"/>
              <a:r>
                <a:rPr lang="en-US" sz="2400" b="1" dirty="0">
                  <a:solidFill>
                    <a:srgbClr val="000000"/>
                  </a:solidFill>
                  <a:latin typeface="Courier New" pitchFamily="49" charset="0"/>
                  <a:cs typeface="Oracle Sans" panose="020B0503020204020204" pitchFamily="34" charset="0"/>
                </a:rPr>
                <a:t>[CONNECT BY PRIOR </a:t>
              </a:r>
              <a:r>
                <a:rPr lang="en-US" sz="2400" b="1" i="1" dirty="0">
                  <a:solidFill>
                    <a:srgbClr val="000000"/>
                  </a:solidFill>
                  <a:latin typeface="Courier New" pitchFamily="49" charset="0"/>
                  <a:cs typeface="Oracle Sans" panose="020B0503020204020204" pitchFamily="34" charset="0"/>
                </a:rPr>
                <a:t>condition(s)</a:t>
              </a:r>
              <a:r>
                <a:rPr lang="en-US" sz="2400" b="1" dirty="0">
                  <a:solidFill>
                    <a:srgbClr val="000000"/>
                  </a:solidFill>
                  <a:latin typeface="Courier New" pitchFamily="49" charset="0"/>
                  <a:cs typeface="Oracle Sans" panose="020B0503020204020204" pitchFamily="34" charset="0"/>
                </a:rPr>
                <a:t>] ;</a:t>
              </a:r>
            </a:p>
          </p:txBody>
        </p:sp>
        <p:sp>
          <p:nvSpPr>
            <p:cNvPr id="23" name="Rectangle 7"/>
            <p:cNvSpPr>
              <a:spLocks noChangeArrowheads="1"/>
            </p:cNvSpPr>
            <p:nvPr/>
          </p:nvSpPr>
          <p:spPr bwMode="gray">
            <a:xfrm>
              <a:off x="1231230" y="3669703"/>
              <a:ext cx="6536531" cy="887901"/>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8" name="Group 7"/>
          <p:cNvGrpSpPr/>
          <p:nvPr/>
        </p:nvGrpSpPr>
        <p:grpSpPr>
          <a:xfrm>
            <a:off x="8459217" y="6483605"/>
            <a:ext cx="9829799" cy="2874651"/>
            <a:chOff x="6875508" y="4142173"/>
            <a:chExt cx="6553199" cy="1916434"/>
          </a:xfrm>
        </p:grpSpPr>
        <p:sp>
          <p:nvSpPr>
            <p:cNvPr id="18" name="Rectangle 2"/>
            <p:cNvSpPr>
              <a:spLocks noChangeArrowheads="1"/>
            </p:cNvSpPr>
            <p:nvPr/>
          </p:nvSpPr>
          <p:spPr bwMode="auto">
            <a:xfrm>
              <a:off x="8017328" y="4142173"/>
              <a:ext cx="5411379" cy="1916434"/>
            </a:xfrm>
            <a:prstGeom prst="rect">
              <a:avLst/>
            </a:prstGeom>
            <a:gradFill flip="none" rotWithShape="1">
              <a:gsLst>
                <a:gs pos="0">
                  <a:srgbClr val="D6E3F2"/>
                </a:gs>
                <a:gs pos="100000">
                  <a:srgbClr val="DCE3E4"/>
                </a:gs>
              </a:gsLst>
              <a:lin ang="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20" name="Rectangle 5"/>
            <p:cNvSpPr>
              <a:spLocks noChangeArrowheads="1"/>
            </p:cNvSpPr>
            <p:nvPr/>
          </p:nvSpPr>
          <p:spPr bwMode="auto">
            <a:xfrm flipH="1">
              <a:off x="6875508" y="4142173"/>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8299" y="4279855"/>
              <a:ext cx="2455467" cy="1638712"/>
            </a:xfrm>
            <a:prstGeom prst="rect">
              <a:avLst/>
            </a:prstGeom>
            <a:noFill/>
            <a:ln w="28575">
              <a:solidFill>
                <a:schemeClr val="bg1"/>
              </a:solidFill>
              <a:miter lim="800000"/>
              <a:headEnd/>
              <a:tailEnd/>
            </a:ln>
          </p:spPr>
        </p:pic>
      </p:grpSp>
      <p:grpSp>
        <p:nvGrpSpPr>
          <p:cNvPr id="12" name="Group 11"/>
          <p:cNvGrpSpPr/>
          <p:nvPr/>
        </p:nvGrpSpPr>
        <p:grpSpPr>
          <a:xfrm>
            <a:off x="14516100" y="6377880"/>
            <a:ext cx="3086100" cy="3086100"/>
            <a:chOff x="9417579" y="809978"/>
            <a:chExt cx="2057400" cy="2057400"/>
          </a:xfrm>
        </p:grpSpPr>
        <p:sp>
          <p:nvSpPr>
            <p:cNvPr id="3" name="Oval 2"/>
            <p:cNvSpPr/>
            <p:nvPr/>
          </p:nvSpPr>
          <p:spPr bwMode="auto">
            <a:xfrm>
              <a:off x="9417579" y="809978"/>
              <a:ext cx="2057400" cy="2057400"/>
            </a:xfrm>
            <a:prstGeom prst="ellipse">
              <a:avLst/>
            </a:prstGeom>
            <a:solidFill>
              <a:schemeClr val="bg1"/>
            </a:solidFill>
            <a:ln w="57150"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99612" y="990600"/>
              <a:ext cx="1438382" cy="1573039"/>
            </a:xfrm>
            <a:prstGeom prst="rect">
              <a:avLst/>
            </a:prstGeom>
          </p:spPr>
        </p:pic>
      </p:grpSp>
    </p:spTree>
    <p:custDataLst>
      <p:tags r:id="rId1"/>
    </p:custDataLst>
    <p:extLst>
      <p:ext uri="{BB962C8B-B14F-4D97-AF65-F5344CB8AC3E}">
        <p14:creationId xmlns:p14="http://schemas.microsoft.com/office/powerpoint/2010/main" val="202058906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2"/>
          <p:cNvSpPr>
            <a:spLocks noGrp="1" noChangeArrowheads="1"/>
          </p:cNvSpPr>
          <p:nvPr>
            <p:ph idx="1"/>
          </p:nvPr>
        </p:nvSpPr>
        <p:spPr>
          <a:xfrm>
            <a:off x="1063612" y="3703341"/>
            <a:ext cx="15771389" cy="2830001"/>
          </a:xfrm>
        </p:spPr>
        <p:txBody>
          <a:bodyPr l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00113" indent="-539750">
              <a:buClr>
                <a:srgbClr val="FF0000"/>
              </a:buClr>
              <a:buFont typeface="Arial" panose="020B0604020202020204" pitchFamily="34" charset="0"/>
              <a:buChar char="•"/>
            </a:pPr>
            <a:r>
              <a:rPr lang="en-US" dirty="0">
                <a:latin typeface="Oracle Sans" panose="020B0503020204020204" pitchFamily="34" charset="0"/>
                <a:cs typeface="Oracle Sans" panose="020B0503020204020204" pitchFamily="34" charset="0"/>
              </a:rPr>
              <a:t>Specifies the condition that must be met</a:t>
            </a:r>
          </a:p>
          <a:p>
            <a:pPr marL="900113" indent="-539750">
              <a:buClr>
                <a:srgbClr val="FF0000"/>
              </a:buClr>
              <a:buFont typeface="Arial" panose="020B0604020202020204" pitchFamily="34" charset="0"/>
              <a:buChar char="•"/>
            </a:pPr>
            <a:r>
              <a:rPr lang="en-US" dirty="0">
                <a:latin typeface="Oracle Sans" panose="020B0503020204020204" pitchFamily="34" charset="0"/>
                <a:cs typeface="Oracle Sans" panose="020B0503020204020204" pitchFamily="34" charset="0"/>
              </a:rPr>
              <a:t>Accepts any valid condition</a:t>
            </a:r>
          </a:p>
          <a:p>
            <a:endParaRPr lang="en-US" dirty="0">
              <a:latin typeface="Oracle Sans" panose="020B0503020204020204" pitchFamily="34" charset="0"/>
              <a:cs typeface="Oracle Sans" panose="020B0503020204020204" pitchFamily="34" charset="0"/>
            </a:endParaRPr>
          </a:p>
          <a:p>
            <a:endParaRPr lang="en-US" dirty="0">
              <a:latin typeface="Oracle Sans" panose="020B0503020204020204" pitchFamily="34" charset="0"/>
              <a:cs typeface="Oracle Sans" panose="020B0503020204020204" pitchFamily="34" charset="0"/>
            </a:endParaRPr>
          </a:p>
          <a:p>
            <a:r>
              <a:rPr lang="en-US" dirty="0">
                <a:latin typeface="Oracle Sans" panose="020B0503020204020204" pitchFamily="34" charset="0"/>
                <a:cs typeface="Oracle Sans" panose="020B0503020204020204" pitchFamily="34" charset="0"/>
              </a:rPr>
              <a:t>Using the </a:t>
            </a:r>
            <a:r>
              <a:rPr lang="en-US" dirty="0">
                <a:latin typeface="Courier New" panose="02070309020205020404" pitchFamily="49" charset="0"/>
                <a:cs typeface="Courier New" panose="02070309020205020404" pitchFamily="49" charset="0"/>
              </a:rPr>
              <a:t>EMPLOYEES</a:t>
            </a:r>
            <a:r>
              <a:rPr lang="en-US" dirty="0">
                <a:latin typeface="Oracle Sans" panose="020B0503020204020204" pitchFamily="34" charset="0"/>
                <a:cs typeface="Oracle Sans" panose="020B0503020204020204" pitchFamily="34" charset="0"/>
              </a:rPr>
              <a:t> table, start with the employee whose last name is Kochhar.</a:t>
            </a:r>
          </a:p>
        </p:txBody>
      </p:sp>
      <p:sp>
        <p:nvSpPr>
          <p:cNvPr id="9" name="Content Placeholder 2"/>
          <p:cNvSpPr txBox="1">
            <a:spLocks/>
          </p:cNvSpPr>
          <p:nvPr/>
        </p:nvSpPr>
        <p:spPr bwMode="gray">
          <a:xfrm>
            <a:off x="1036096" y="2451100"/>
            <a:ext cx="3406511" cy="8636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7" name="Content Placeholder 2"/>
          <p:cNvSpPr txBox="1">
            <a:spLocks/>
          </p:cNvSpPr>
          <p:nvPr/>
        </p:nvSpPr>
        <p:spPr bwMode="gray">
          <a:xfrm>
            <a:off x="1036095" y="5005114"/>
            <a:ext cx="11898048" cy="78343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sz="2000" b="1" dirty="0">
              <a:latin typeface="Courier New" pitchFamily="49" charset="0"/>
              <a:cs typeface="Oracle Sans" panose="020B0503020204020204" pitchFamily="34" charset="0"/>
            </a:endParaRPr>
          </a:p>
        </p:txBody>
      </p:sp>
      <p:sp>
        <p:nvSpPr>
          <p:cNvPr id="10242" name="Rectangle 1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Walking the Tree</a:t>
            </a:r>
          </a:p>
        </p:txBody>
      </p:sp>
      <p:sp>
        <p:nvSpPr>
          <p:cNvPr id="10" name="Rectangle 4"/>
          <p:cNvSpPr>
            <a:spLocks noChangeArrowheads="1"/>
          </p:cNvSpPr>
          <p:nvPr/>
        </p:nvSpPr>
        <p:spPr bwMode="blackWhite">
          <a:xfrm>
            <a:off x="1046944" y="2457450"/>
            <a:ext cx="3395663" cy="85725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lnSpc>
                <a:spcPct val="120000"/>
              </a:lnSpc>
              <a:spcBef>
                <a:spcPct val="60000"/>
              </a:spcBef>
              <a:spcAft>
                <a:spcPts val="0"/>
              </a:spcAft>
              <a:defRPr/>
            </a:pPr>
            <a:r>
              <a:rPr lang="en-US" sz="3300" kern="0" dirty="0">
                <a:solidFill>
                  <a:srgbClr val="000000"/>
                </a:solidFill>
                <a:latin typeface="Oracle Sans" panose="020B0503020204020204" pitchFamily="34" charset="0"/>
                <a:cs typeface="Oracle Sans" panose="020B0503020204020204" pitchFamily="34" charset="0"/>
              </a:rPr>
              <a:t>Starting Point</a:t>
            </a:r>
          </a:p>
        </p:txBody>
      </p:sp>
      <p:grpSp>
        <p:nvGrpSpPr>
          <p:cNvPr id="6" name="Group 5">
            <a:extLst>
              <a:ext uri="{FF2B5EF4-FFF2-40B4-BE49-F238E27FC236}">
                <a16:creationId xmlns="" xmlns:a16="http://schemas.microsoft.com/office/drawing/2014/main" id="{F5C6445B-5EDA-4A4E-BD19-D6F50CC86896}"/>
              </a:ext>
            </a:extLst>
          </p:cNvPr>
          <p:cNvGrpSpPr/>
          <p:nvPr/>
        </p:nvGrpSpPr>
        <p:grpSpPr>
          <a:xfrm>
            <a:off x="1036095" y="6799684"/>
            <a:ext cx="11898049" cy="768350"/>
            <a:chOff x="905934" y="7230270"/>
            <a:chExt cx="11898049" cy="768350"/>
          </a:xfrm>
        </p:grpSpPr>
        <p:sp>
          <p:nvSpPr>
            <p:cNvPr id="8" name="Content Placeholder 2"/>
            <p:cNvSpPr txBox="1">
              <a:spLocks/>
            </p:cNvSpPr>
            <p:nvPr/>
          </p:nvSpPr>
          <p:spPr bwMode="gray">
            <a:xfrm>
              <a:off x="905934" y="7230270"/>
              <a:ext cx="11887200" cy="762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1" name="Rectangle 5"/>
            <p:cNvSpPr>
              <a:spLocks noChangeArrowheads="1"/>
            </p:cNvSpPr>
            <p:nvPr/>
          </p:nvSpPr>
          <p:spPr bwMode="blackGray">
            <a:xfrm>
              <a:off x="923927" y="7236620"/>
              <a:ext cx="11880056" cy="762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800225" algn="l"/>
                </a:tabLst>
                <a:defRPr/>
              </a:pPr>
              <a:r>
                <a:rPr lang="en-US" sz="2400" b="1" kern="0" dirty="0">
                  <a:solidFill>
                    <a:srgbClr val="000000"/>
                  </a:solidFill>
                  <a:latin typeface="Courier New" pitchFamily="49" charset="0"/>
                  <a:cs typeface="Oracle Sans" panose="020B0503020204020204" pitchFamily="34" charset="0"/>
                </a:rPr>
                <a:t>...START WITH </a:t>
              </a:r>
              <a:r>
                <a:rPr lang="en-US" sz="2400" b="1" kern="0" dirty="0" err="1">
                  <a:solidFill>
                    <a:srgbClr val="000000"/>
                  </a:solidFill>
                  <a:latin typeface="Courier New" pitchFamily="49" charset="0"/>
                  <a:cs typeface="Oracle Sans" panose="020B0503020204020204" pitchFamily="34" charset="0"/>
                </a:rPr>
                <a:t>last_name</a:t>
              </a:r>
              <a:r>
                <a:rPr lang="en-US" sz="2400" b="1" kern="0" dirty="0">
                  <a:solidFill>
                    <a:srgbClr val="000000"/>
                  </a:solidFill>
                  <a:latin typeface="Courier New" pitchFamily="49" charset="0"/>
                  <a:cs typeface="Oracle Sans" panose="020B0503020204020204" pitchFamily="34" charset="0"/>
                </a:rPr>
                <a:t> = 'Kochhar'</a:t>
              </a:r>
            </a:p>
          </p:txBody>
        </p:sp>
      </p:grpSp>
      <p:sp>
        <p:nvSpPr>
          <p:cNvPr id="12" name="Rectangle 6"/>
          <p:cNvSpPr>
            <a:spLocks noChangeArrowheads="1"/>
          </p:cNvSpPr>
          <p:nvPr/>
        </p:nvSpPr>
        <p:spPr bwMode="blackGray">
          <a:xfrm>
            <a:off x="1046943" y="4999484"/>
            <a:ext cx="11887200" cy="762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800225" algn="l"/>
              </a:tabLst>
              <a:defRPr/>
            </a:pPr>
            <a:r>
              <a:rPr lang="en-US" sz="2400" b="1" kern="0" dirty="0">
                <a:solidFill>
                  <a:srgbClr val="000000"/>
                </a:solidFill>
                <a:latin typeface="Courier New" pitchFamily="49" charset="0"/>
                <a:cs typeface="Oracle Sans" panose="020B0503020204020204" pitchFamily="34" charset="0"/>
              </a:rPr>
              <a:t>START WITH </a:t>
            </a:r>
            <a:r>
              <a:rPr lang="en-US" sz="2400" b="1" i="1" kern="0" dirty="0">
                <a:solidFill>
                  <a:srgbClr val="000000"/>
                </a:solidFill>
                <a:latin typeface="Courier New" pitchFamily="49" charset="0"/>
                <a:cs typeface="Oracle Sans" panose="020B0503020204020204" pitchFamily="34" charset="0"/>
              </a:rPr>
              <a:t>column1</a:t>
            </a:r>
            <a:r>
              <a:rPr lang="en-US" sz="2400" b="1" kern="0" dirty="0">
                <a:solidFill>
                  <a:srgbClr val="000000"/>
                </a:solidFill>
                <a:latin typeface="Courier New" pitchFamily="49" charset="0"/>
                <a:cs typeface="Oracle Sans" panose="020B0503020204020204" pitchFamily="34" charset="0"/>
              </a:rPr>
              <a:t> = </a:t>
            </a:r>
            <a:r>
              <a:rPr lang="en-US" sz="2400" b="1" i="1" kern="0" dirty="0">
                <a:solidFill>
                  <a:srgbClr val="000000"/>
                </a:solidFill>
                <a:latin typeface="Courier New" pitchFamily="49" charset="0"/>
                <a:cs typeface="Oracle Sans" panose="020B0503020204020204" pitchFamily="34" charset="0"/>
              </a:rPr>
              <a:t>value</a:t>
            </a:r>
          </a:p>
        </p:txBody>
      </p:sp>
    </p:spTree>
    <p:custDataLst>
      <p:tags r:id="rId1"/>
    </p:custDataLst>
    <p:extLst>
      <p:ext uri="{BB962C8B-B14F-4D97-AF65-F5344CB8AC3E}">
        <p14:creationId xmlns:p14="http://schemas.microsoft.com/office/powerpoint/2010/main" val="256102910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Walking the Tree</a:t>
            </a:r>
          </a:p>
        </p:txBody>
      </p:sp>
      <p:sp>
        <p:nvSpPr>
          <p:cNvPr id="11267" name="Rectangle 15"/>
          <p:cNvSpPr>
            <a:spLocks noGrp="1" noChangeArrowheads="1"/>
          </p:cNvSpPr>
          <p:nvPr>
            <p:ph idx="1"/>
          </p:nvPr>
        </p:nvSpPr>
        <p:spPr>
          <a:xfrm>
            <a:off x="1049757" y="3872538"/>
            <a:ext cx="12603037" cy="62289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Walk from the top down, using the </a:t>
            </a:r>
            <a:r>
              <a:rPr lang="en-US" dirty="0">
                <a:latin typeface="Courier New" panose="02070309020205020404" pitchFamily="49" charset="0"/>
                <a:cs typeface="Courier New" panose="02070309020205020404" pitchFamily="49" charset="0"/>
              </a:rPr>
              <a:t>EMPLOYEES</a:t>
            </a:r>
            <a:r>
              <a:rPr lang="en-US" dirty="0">
                <a:latin typeface="Oracle Sans" panose="020B0503020204020204" pitchFamily="34" charset="0"/>
                <a:cs typeface="Oracle Sans" panose="020B0503020204020204" pitchFamily="34" charset="0"/>
              </a:rPr>
              <a:t> table.</a:t>
            </a:r>
          </a:p>
        </p:txBody>
      </p:sp>
      <p:sp>
        <p:nvSpPr>
          <p:cNvPr id="11268" name="Rectangle 5"/>
          <p:cNvSpPr>
            <a:spLocks noChangeArrowheads="1"/>
          </p:cNvSpPr>
          <p:nvPr/>
        </p:nvSpPr>
        <p:spPr bwMode="auto">
          <a:xfrm>
            <a:off x="5240669" y="6912342"/>
            <a:ext cx="1768548" cy="5087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spcBef>
                <a:spcPct val="50000"/>
              </a:spcBef>
            </a:pPr>
            <a:r>
              <a:rPr lang="en-US" sz="2400" dirty="0">
                <a:latin typeface="Oracle Sans" panose="020B0503020204020204" pitchFamily="34" charset="0"/>
                <a:cs typeface="Oracle Sans" panose="020B0503020204020204" pitchFamily="34" charset="0"/>
              </a:rPr>
              <a:t>Top down  </a:t>
            </a:r>
          </a:p>
        </p:txBody>
      </p:sp>
      <p:sp>
        <p:nvSpPr>
          <p:cNvPr id="11269" name="Line 6"/>
          <p:cNvSpPr>
            <a:spLocks noChangeShapeType="1"/>
          </p:cNvSpPr>
          <p:nvPr/>
        </p:nvSpPr>
        <p:spPr bwMode="auto">
          <a:xfrm>
            <a:off x="7126708" y="7166739"/>
            <a:ext cx="198120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1270" name="Rectangle 7"/>
          <p:cNvSpPr>
            <a:spLocks noChangeArrowheads="1"/>
          </p:cNvSpPr>
          <p:nvPr/>
        </p:nvSpPr>
        <p:spPr bwMode="auto">
          <a:xfrm>
            <a:off x="9234113" y="6727676"/>
            <a:ext cx="3771900"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r>
              <a:rPr lang="en-US" sz="2400" dirty="0">
                <a:latin typeface="Oracle Sans" panose="020B0503020204020204" pitchFamily="34" charset="0"/>
                <a:cs typeface="Oracle Sans" panose="020B0503020204020204" pitchFamily="34" charset="0"/>
              </a:rPr>
              <a:t>Column1 = Parent Key</a:t>
            </a:r>
          </a:p>
          <a:p>
            <a:pPr eaLnBrk="0" hangingPunct="0"/>
            <a:r>
              <a:rPr lang="en-US" sz="2400" dirty="0">
                <a:latin typeface="Oracle Sans" panose="020B0503020204020204" pitchFamily="34" charset="0"/>
                <a:cs typeface="Oracle Sans" panose="020B0503020204020204" pitchFamily="34" charset="0"/>
              </a:rPr>
              <a:t>Column2 = Child Key</a:t>
            </a:r>
          </a:p>
        </p:txBody>
      </p:sp>
      <p:sp>
        <p:nvSpPr>
          <p:cNvPr id="11272" name="Rectangle 9"/>
          <p:cNvSpPr>
            <a:spLocks noChangeArrowheads="1"/>
          </p:cNvSpPr>
          <p:nvPr/>
        </p:nvSpPr>
        <p:spPr bwMode="auto">
          <a:xfrm>
            <a:off x="5149821" y="8208486"/>
            <a:ext cx="1950245" cy="50879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r>
              <a:rPr lang="en-US" sz="2400" dirty="0">
                <a:latin typeface="Oracle Sans" panose="020B0503020204020204" pitchFamily="34" charset="0"/>
                <a:cs typeface="Oracle Sans" panose="020B0503020204020204" pitchFamily="34" charset="0"/>
              </a:rPr>
              <a:t>Bottom up </a:t>
            </a:r>
          </a:p>
        </p:txBody>
      </p:sp>
      <p:sp>
        <p:nvSpPr>
          <p:cNvPr id="11273" name="Rectangle 10"/>
          <p:cNvSpPr>
            <a:spLocks noChangeArrowheads="1"/>
          </p:cNvSpPr>
          <p:nvPr/>
        </p:nvSpPr>
        <p:spPr bwMode="auto">
          <a:xfrm>
            <a:off x="9231733" y="8023820"/>
            <a:ext cx="3769518"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r>
              <a:rPr lang="en-US" sz="2400" dirty="0">
                <a:latin typeface="Oracle Sans" panose="020B0503020204020204" pitchFamily="34" charset="0"/>
                <a:cs typeface="Oracle Sans" panose="020B0503020204020204" pitchFamily="34" charset="0"/>
              </a:rPr>
              <a:t>Column1 = Child Key</a:t>
            </a:r>
          </a:p>
          <a:p>
            <a:pPr eaLnBrk="0" hangingPunct="0"/>
            <a:r>
              <a:rPr lang="en-US" sz="2400" dirty="0">
                <a:latin typeface="Oracle Sans" panose="020B0503020204020204" pitchFamily="34" charset="0"/>
                <a:cs typeface="Oracle Sans" panose="020B0503020204020204" pitchFamily="34" charset="0"/>
              </a:rPr>
              <a:t>Column2 = Parent Key</a:t>
            </a:r>
          </a:p>
        </p:txBody>
      </p:sp>
      <p:sp>
        <p:nvSpPr>
          <p:cNvPr id="11274" name="Line 11"/>
          <p:cNvSpPr>
            <a:spLocks noChangeShapeType="1"/>
          </p:cNvSpPr>
          <p:nvPr/>
        </p:nvSpPr>
        <p:spPr bwMode="auto">
          <a:xfrm>
            <a:off x="7126708" y="8462883"/>
            <a:ext cx="198120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6" name="Group 5">
            <a:extLst>
              <a:ext uri="{FF2B5EF4-FFF2-40B4-BE49-F238E27FC236}">
                <a16:creationId xmlns="" xmlns:a16="http://schemas.microsoft.com/office/drawing/2014/main" id="{67EAF101-01D8-42EB-891C-8A371582A078}"/>
              </a:ext>
            </a:extLst>
          </p:cNvPr>
          <p:cNvGrpSpPr/>
          <p:nvPr/>
        </p:nvGrpSpPr>
        <p:grpSpPr>
          <a:xfrm>
            <a:off x="1032823" y="6009415"/>
            <a:ext cx="2171966" cy="862277"/>
            <a:chOff x="916517" y="5719498"/>
            <a:chExt cx="2171966" cy="862277"/>
          </a:xfrm>
        </p:grpSpPr>
        <p:sp>
          <p:nvSpPr>
            <p:cNvPr id="16" name="Content Placeholder 2"/>
            <p:cNvSpPr txBox="1">
              <a:spLocks/>
            </p:cNvSpPr>
            <p:nvPr/>
          </p:nvSpPr>
          <p:spPr bwMode="gray">
            <a:xfrm>
              <a:off x="916517" y="5719498"/>
              <a:ext cx="2171966" cy="86227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8" name="Rectangle 4"/>
            <p:cNvSpPr>
              <a:spLocks noChangeArrowheads="1"/>
            </p:cNvSpPr>
            <p:nvPr/>
          </p:nvSpPr>
          <p:spPr bwMode="blackWhite">
            <a:xfrm>
              <a:off x="916782" y="5724525"/>
              <a:ext cx="2171700" cy="85725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lnSpc>
                  <a:spcPct val="120000"/>
                </a:lnSpc>
                <a:spcBef>
                  <a:spcPct val="60000"/>
                </a:spcBef>
                <a:spcAft>
                  <a:spcPts val="0"/>
                </a:spcAft>
                <a:defRPr/>
              </a:pPr>
              <a:r>
                <a:rPr lang="en-US" sz="3300" b="1" kern="0" dirty="0">
                  <a:solidFill>
                    <a:srgbClr val="000000"/>
                  </a:solidFill>
                  <a:latin typeface="Oracle Sans" panose="020B0503020204020204" pitchFamily="34" charset="0"/>
                  <a:cs typeface="Oracle Sans" panose="020B0503020204020204" pitchFamily="34" charset="0"/>
                </a:rPr>
                <a:t>Direction</a:t>
              </a:r>
            </a:p>
          </p:txBody>
        </p:sp>
      </p:grpSp>
      <p:grpSp>
        <p:nvGrpSpPr>
          <p:cNvPr id="4" name="Group 3">
            <a:extLst>
              <a:ext uri="{FF2B5EF4-FFF2-40B4-BE49-F238E27FC236}">
                <a16:creationId xmlns="" xmlns:a16="http://schemas.microsoft.com/office/drawing/2014/main" id="{A6882FEF-3A39-4B0F-9148-7A828E18CCB6}"/>
              </a:ext>
            </a:extLst>
          </p:cNvPr>
          <p:cNvGrpSpPr/>
          <p:nvPr/>
        </p:nvGrpSpPr>
        <p:grpSpPr>
          <a:xfrm>
            <a:off x="1032823" y="2857500"/>
            <a:ext cx="11887465" cy="763589"/>
            <a:chOff x="916517" y="2857500"/>
            <a:chExt cx="11887465" cy="763589"/>
          </a:xfrm>
        </p:grpSpPr>
        <p:sp>
          <p:nvSpPr>
            <p:cNvPr id="14" name="Content Placeholder 2"/>
            <p:cNvSpPr txBox="1">
              <a:spLocks/>
            </p:cNvSpPr>
            <p:nvPr/>
          </p:nvSpPr>
          <p:spPr bwMode="gray">
            <a:xfrm>
              <a:off x="916517" y="2859089"/>
              <a:ext cx="11887200" cy="762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sz="2000" b="1" dirty="0">
                <a:latin typeface="Courier New" pitchFamily="49" charset="0"/>
                <a:cs typeface="Oracle Sans" panose="020B0503020204020204" pitchFamily="34" charset="0"/>
              </a:endParaRPr>
            </a:p>
          </p:txBody>
        </p:sp>
        <p:sp>
          <p:nvSpPr>
            <p:cNvPr id="20" name="Rectangle 12"/>
            <p:cNvSpPr>
              <a:spLocks noChangeArrowheads="1"/>
            </p:cNvSpPr>
            <p:nvPr/>
          </p:nvSpPr>
          <p:spPr bwMode="blackGray">
            <a:xfrm>
              <a:off x="916782" y="2857500"/>
              <a:ext cx="11887200" cy="762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800225" algn="l"/>
                </a:tabLst>
                <a:defRPr/>
              </a:pPr>
              <a:r>
                <a:rPr lang="en-US" sz="2400" b="1" kern="0" dirty="0">
                  <a:solidFill>
                    <a:srgbClr val="000000"/>
                  </a:solidFill>
                  <a:latin typeface="Courier New" pitchFamily="49" charset="0"/>
                  <a:cs typeface="Oracle Sans" panose="020B0503020204020204" pitchFamily="34" charset="0"/>
                </a:rPr>
                <a:t>CONNECT BY PRIOR </a:t>
              </a:r>
              <a:r>
                <a:rPr lang="en-US" sz="2400" b="1" i="1" kern="0" dirty="0">
                  <a:solidFill>
                    <a:srgbClr val="000000"/>
                  </a:solidFill>
                  <a:latin typeface="Courier New" pitchFamily="49" charset="0"/>
                  <a:cs typeface="Oracle Sans" panose="020B0503020204020204" pitchFamily="34" charset="0"/>
                </a:rPr>
                <a:t>column1</a:t>
              </a:r>
              <a:r>
                <a:rPr lang="en-US" sz="2400" b="1" kern="0" dirty="0">
                  <a:solidFill>
                    <a:srgbClr val="000000"/>
                  </a:solidFill>
                  <a:latin typeface="Courier New" pitchFamily="49" charset="0"/>
                  <a:cs typeface="Oracle Sans" panose="020B0503020204020204" pitchFamily="34" charset="0"/>
                </a:rPr>
                <a:t> = </a:t>
              </a:r>
              <a:r>
                <a:rPr lang="en-US" sz="2400" b="1" i="1" kern="0" dirty="0">
                  <a:solidFill>
                    <a:srgbClr val="000000"/>
                  </a:solidFill>
                  <a:latin typeface="Courier New" pitchFamily="49" charset="0"/>
                  <a:cs typeface="Oracle Sans" panose="020B0503020204020204" pitchFamily="34" charset="0"/>
                </a:rPr>
                <a:t>column2</a:t>
              </a:r>
            </a:p>
          </p:txBody>
        </p:sp>
      </p:grpSp>
      <p:grpSp>
        <p:nvGrpSpPr>
          <p:cNvPr id="5" name="Group 4">
            <a:extLst>
              <a:ext uri="{FF2B5EF4-FFF2-40B4-BE49-F238E27FC236}">
                <a16:creationId xmlns="" xmlns:a16="http://schemas.microsoft.com/office/drawing/2014/main" id="{0593726F-A7FC-45B5-86B9-1218FC20721C}"/>
              </a:ext>
            </a:extLst>
          </p:cNvPr>
          <p:cNvGrpSpPr/>
          <p:nvPr/>
        </p:nvGrpSpPr>
        <p:grpSpPr>
          <a:xfrm>
            <a:off x="1032823" y="4738630"/>
            <a:ext cx="11887466" cy="764910"/>
            <a:chOff x="916517" y="4433360"/>
            <a:chExt cx="11887466" cy="764910"/>
          </a:xfrm>
        </p:grpSpPr>
        <p:sp>
          <p:nvSpPr>
            <p:cNvPr id="15" name="Content Placeholder 2"/>
            <p:cNvSpPr txBox="1">
              <a:spLocks/>
            </p:cNvSpPr>
            <p:nvPr/>
          </p:nvSpPr>
          <p:spPr bwMode="gray">
            <a:xfrm>
              <a:off x="916517" y="4433360"/>
              <a:ext cx="11887200" cy="762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1" name="Rectangle 13"/>
            <p:cNvSpPr>
              <a:spLocks noChangeArrowheads="1"/>
            </p:cNvSpPr>
            <p:nvPr/>
          </p:nvSpPr>
          <p:spPr bwMode="blackGray">
            <a:xfrm>
              <a:off x="923927" y="4436270"/>
              <a:ext cx="11880056" cy="762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tabLst>
                  <a:tab pos="1800225" algn="l"/>
                </a:tabLst>
                <a:defRPr/>
              </a:pPr>
              <a:r>
                <a:rPr lang="en-US" sz="2400" b="1" kern="0" dirty="0">
                  <a:solidFill>
                    <a:srgbClr val="000000"/>
                  </a:solidFill>
                  <a:latin typeface="Courier New" pitchFamily="49" charset="0"/>
                  <a:cs typeface="Oracle Sans" panose="020B0503020204020204" pitchFamily="34" charset="0"/>
                </a:rPr>
                <a:t>... CONNECT BY PRIOR </a:t>
              </a:r>
              <a:r>
                <a:rPr lang="en-US" sz="2400" b="1" kern="0" dirty="0" err="1">
                  <a:solidFill>
                    <a:srgbClr val="000000"/>
                  </a:solidFill>
                  <a:latin typeface="Courier New" pitchFamily="49" charset="0"/>
                  <a:cs typeface="Oracle Sans" panose="020B0503020204020204" pitchFamily="34" charset="0"/>
                </a:rPr>
                <a:t>employee_id</a:t>
              </a:r>
              <a:r>
                <a:rPr lang="en-US" sz="2400" b="1" kern="0" dirty="0">
                  <a:solidFill>
                    <a:srgbClr val="000000"/>
                  </a:solidFill>
                  <a:latin typeface="Courier New" pitchFamily="49" charset="0"/>
                  <a:cs typeface="Oracle Sans" panose="020B0503020204020204" pitchFamily="34" charset="0"/>
                </a:rPr>
                <a:t> = </a:t>
              </a:r>
              <a:r>
                <a:rPr lang="en-US" sz="2400" b="1" kern="0" dirty="0" err="1">
                  <a:solidFill>
                    <a:srgbClr val="000000"/>
                  </a:solidFill>
                  <a:latin typeface="Courier New" pitchFamily="49" charset="0"/>
                  <a:cs typeface="Oracle Sans" panose="020B0503020204020204" pitchFamily="34" charset="0"/>
                </a:rPr>
                <a:t>manager_id</a:t>
              </a:r>
              <a:endParaRPr lang="en-US" sz="2400" b="1" kern="0" dirty="0">
                <a:solidFill>
                  <a:srgbClr val="000000"/>
                </a:solidFill>
                <a:latin typeface="Courier New" pitchFamily="49"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66381662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Walking the Tree: From the Bottom Up</a:t>
            </a:r>
          </a:p>
        </p:txBody>
      </p:sp>
      <p:grpSp>
        <p:nvGrpSpPr>
          <p:cNvPr id="3" name="Group 2">
            <a:extLst>
              <a:ext uri="{FF2B5EF4-FFF2-40B4-BE49-F238E27FC236}">
                <a16:creationId xmlns="" xmlns:a16="http://schemas.microsoft.com/office/drawing/2014/main" id="{61EE62C4-C956-4B7B-82E1-9F6A0B9418EC}"/>
              </a:ext>
            </a:extLst>
          </p:cNvPr>
          <p:cNvGrpSpPr/>
          <p:nvPr/>
        </p:nvGrpSpPr>
        <p:grpSpPr>
          <a:xfrm>
            <a:off x="3202253" y="3158067"/>
            <a:ext cx="11887200" cy="2214033"/>
            <a:chOff x="3202253" y="3158067"/>
            <a:chExt cx="11887200" cy="2214033"/>
          </a:xfrm>
        </p:grpSpPr>
        <p:sp>
          <p:nvSpPr>
            <p:cNvPr id="7" name="Content Placeholder 2"/>
            <p:cNvSpPr txBox="1">
              <a:spLocks/>
            </p:cNvSpPr>
            <p:nvPr/>
          </p:nvSpPr>
          <p:spPr bwMode="gray">
            <a:xfrm>
              <a:off x="3202253" y="3158067"/>
              <a:ext cx="11887200" cy="221403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2292" name="Rectangle 4"/>
            <p:cNvSpPr>
              <a:spLocks noChangeArrowheads="1"/>
            </p:cNvSpPr>
            <p:nvPr/>
          </p:nvSpPr>
          <p:spPr bwMode="auto">
            <a:xfrm>
              <a:off x="3776664" y="3314700"/>
              <a:ext cx="10401300" cy="1653723"/>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r>
                <a:rPr lang="en-US" sz="2400" b="1" dirty="0">
                  <a:latin typeface="Courier New" pitchFamily="49" charset="0"/>
                  <a:cs typeface="Oracle Sans" panose="020B0503020204020204" pitchFamily="34" charset="0"/>
                </a:rPr>
                <a:t>SELECT </a:t>
              </a:r>
              <a:r>
                <a:rPr lang="en-US" sz="2400" b="1" dirty="0" err="1">
                  <a:latin typeface="Courier New" pitchFamily="49" charset="0"/>
                  <a:cs typeface="Oracle Sans" panose="020B0503020204020204" pitchFamily="34" charset="0"/>
                </a:rPr>
                <a:t>employee_id</a:t>
              </a:r>
              <a:r>
                <a:rPr lang="en-US" sz="2400" b="1" dirty="0">
                  <a:latin typeface="Courier New" pitchFamily="49" charset="0"/>
                  <a:cs typeface="Oracle Sans" panose="020B0503020204020204" pitchFamily="34" charset="0"/>
                </a:rPr>
                <a:t>,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a:t>
              </a:r>
              <a:r>
                <a:rPr lang="en-US" sz="2400" b="1" dirty="0" err="1">
                  <a:latin typeface="Courier New" pitchFamily="49" charset="0"/>
                  <a:cs typeface="Oracle Sans" panose="020B0503020204020204" pitchFamily="34" charset="0"/>
                </a:rPr>
                <a:t>job_id</a:t>
              </a:r>
              <a:r>
                <a:rPr lang="en-US" sz="2400" b="1" dirty="0">
                  <a:latin typeface="Courier New" pitchFamily="49" charset="0"/>
                  <a:cs typeface="Oracle Sans" panose="020B0503020204020204" pitchFamily="34" charset="0"/>
                </a:rPr>
                <a:t>, </a:t>
              </a:r>
              <a:r>
                <a:rPr lang="en-US" sz="2400" b="1" dirty="0" err="1">
                  <a:latin typeface="Courier New" pitchFamily="49" charset="0"/>
                  <a:cs typeface="Oracle Sans" panose="020B0503020204020204" pitchFamily="34" charset="0"/>
                </a:rPr>
                <a:t>manager_id</a:t>
              </a:r>
              <a:endParaRPr lang="en-US" sz="2400" b="1" dirty="0">
                <a:latin typeface="Courier New" pitchFamily="49" charset="0"/>
                <a:cs typeface="Oracle Sans" panose="020B0503020204020204" pitchFamily="34" charset="0"/>
              </a:endParaRPr>
            </a:p>
            <a:p>
              <a:pPr eaLnBrk="0" hangingPunct="0">
                <a:lnSpc>
                  <a:spcPct val="105000"/>
                </a:lnSpc>
              </a:pPr>
              <a:r>
                <a:rPr lang="en-US" sz="2400" b="1" dirty="0">
                  <a:latin typeface="Courier New" pitchFamily="49" charset="0"/>
                  <a:cs typeface="Oracle Sans" panose="020B0503020204020204" pitchFamily="34" charset="0"/>
                </a:rPr>
                <a:t>FROM   employees</a:t>
              </a:r>
            </a:p>
            <a:p>
              <a:pPr eaLnBrk="0" hangingPunct="0">
                <a:lnSpc>
                  <a:spcPct val="105000"/>
                </a:lnSpc>
              </a:pPr>
              <a:r>
                <a:rPr lang="en-US" sz="2400" b="1" dirty="0">
                  <a:latin typeface="Courier New" pitchFamily="49" charset="0"/>
                  <a:cs typeface="Oracle Sans" panose="020B0503020204020204" pitchFamily="34" charset="0"/>
                </a:rPr>
                <a:t>START  WITH  </a:t>
              </a:r>
              <a:r>
                <a:rPr lang="en-US" sz="2400" b="1" dirty="0" err="1">
                  <a:latin typeface="Courier New" pitchFamily="49" charset="0"/>
                  <a:cs typeface="Oracle Sans" panose="020B0503020204020204" pitchFamily="34" charset="0"/>
                </a:rPr>
                <a:t>employee_id</a:t>
              </a:r>
              <a:r>
                <a:rPr lang="en-US" sz="2400" b="1" dirty="0">
                  <a:latin typeface="Courier New" pitchFamily="49" charset="0"/>
                  <a:cs typeface="Oracle Sans" panose="020B0503020204020204" pitchFamily="34" charset="0"/>
                </a:rPr>
                <a:t> = 101</a:t>
              </a:r>
            </a:p>
            <a:p>
              <a:pPr eaLnBrk="0" hangingPunct="0"/>
              <a:r>
                <a:rPr lang="en-US" sz="2400" b="1" dirty="0">
                  <a:latin typeface="Courier New" pitchFamily="49" charset="0"/>
                  <a:cs typeface="Oracle Sans" panose="020B0503020204020204" pitchFamily="34" charset="0"/>
                </a:rPr>
                <a:t>CONNECT BY PRIOR </a:t>
              </a:r>
              <a:r>
                <a:rPr lang="en-US" sz="2400" b="1" dirty="0" err="1">
                  <a:latin typeface="Courier New" pitchFamily="49" charset="0"/>
                  <a:cs typeface="Oracle Sans" panose="020B0503020204020204" pitchFamily="34" charset="0"/>
                </a:rPr>
                <a:t>manager_id</a:t>
              </a:r>
              <a:r>
                <a:rPr lang="en-US" sz="2400" b="1" dirty="0">
                  <a:latin typeface="Courier New" pitchFamily="49" charset="0"/>
                  <a:cs typeface="Oracle Sans" panose="020B0503020204020204" pitchFamily="34" charset="0"/>
                </a:rPr>
                <a:t> = </a:t>
              </a:r>
              <a:r>
                <a:rPr lang="en-US" sz="2400" b="1" dirty="0" err="1">
                  <a:latin typeface="Courier New" pitchFamily="49" charset="0"/>
                  <a:cs typeface="Oracle Sans" panose="020B0503020204020204" pitchFamily="34" charset="0"/>
                </a:rPr>
                <a:t>employee_id</a:t>
              </a:r>
              <a:r>
                <a:rPr lang="en-US" sz="2400" b="1" dirty="0">
                  <a:latin typeface="Courier New" pitchFamily="49" charset="0"/>
                  <a:cs typeface="Oracle Sans" panose="020B0503020204020204" pitchFamily="34" charset="0"/>
                </a:rPr>
                <a:t> ;</a:t>
              </a:r>
            </a:p>
          </p:txBody>
        </p:sp>
        <p:sp>
          <p:nvSpPr>
            <p:cNvPr id="13" name="Rectangle 5"/>
            <p:cNvSpPr>
              <a:spLocks noChangeArrowheads="1"/>
            </p:cNvSpPr>
            <p:nvPr/>
          </p:nvSpPr>
          <p:spPr bwMode="gray">
            <a:xfrm>
              <a:off x="3815409" y="4085084"/>
              <a:ext cx="7776864" cy="9144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pic>
        <p:nvPicPr>
          <p:cNvPr id="12294" name="Picture 8"/>
          <p:cNvPicPr>
            <a:picLocks noChangeAspect="1" noChangeArrowheads="1"/>
          </p:cNvPicPr>
          <p:nvPr/>
        </p:nvPicPr>
        <p:blipFill>
          <a:blip r:embed="rId4" cstate="print"/>
          <a:stretch>
            <a:fillRect/>
          </a:stretch>
        </p:blipFill>
        <p:spPr bwMode="auto">
          <a:xfrm>
            <a:off x="4574386" y="6223620"/>
            <a:ext cx="9142935" cy="1456841"/>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134245969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3200402" y="2287182"/>
            <a:ext cx="11887200" cy="249131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3314"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Walking the Tree: From the Top Down</a:t>
            </a:r>
          </a:p>
        </p:txBody>
      </p:sp>
      <p:sp>
        <p:nvSpPr>
          <p:cNvPr id="13316" name="Rectangle 4"/>
          <p:cNvSpPr>
            <a:spLocks noChangeArrowheads="1"/>
          </p:cNvSpPr>
          <p:nvPr/>
        </p:nvSpPr>
        <p:spPr bwMode="auto">
          <a:xfrm>
            <a:off x="3840958" y="2435349"/>
            <a:ext cx="9989345" cy="20574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800225" algn="l"/>
              </a:tabLst>
            </a:pPr>
            <a:r>
              <a:rPr lang="en-US" sz="2400" b="1" dirty="0">
                <a:latin typeface="Courier New" pitchFamily="49" charset="0"/>
                <a:cs typeface="Oracle Sans" panose="020B0503020204020204" pitchFamily="34" charset="0"/>
              </a:rPr>
              <a:t>SELECT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reports to '|| </a:t>
            </a:r>
          </a:p>
          <a:p>
            <a:pPr eaLnBrk="0" hangingPunct="0">
              <a:tabLst>
                <a:tab pos="1800225" algn="l"/>
              </a:tabLst>
            </a:pPr>
            <a:r>
              <a:rPr lang="en-US" sz="2400" b="1" dirty="0">
                <a:latin typeface="Courier New" pitchFamily="49" charset="0"/>
                <a:cs typeface="Oracle Sans" panose="020B0503020204020204" pitchFamily="34" charset="0"/>
              </a:rPr>
              <a:t>PRIOR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"Walk Top Down"</a:t>
            </a:r>
          </a:p>
          <a:p>
            <a:pPr eaLnBrk="0" hangingPunct="0">
              <a:lnSpc>
                <a:spcPct val="110000"/>
              </a:lnSpc>
              <a:tabLst>
                <a:tab pos="1800225" algn="l"/>
              </a:tabLst>
            </a:pPr>
            <a:r>
              <a:rPr lang="en-US" sz="2400" b="1" dirty="0">
                <a:latin typeface="Courier New" pitchFamily="49" charset="0"/>
                <a:cs typeface="Oracle Sans" panose="020B0503020204020204" pitchFamily="34" charset="0"/>
              </a:rPr>
              <a:t>FROM    employees</a:t>
            </a:r>
          </a:p>
          <a:p>
            <a:pPr eaLnBrk="0" hangingPunct="0">
              <a:lnSpc>
                <a:spcPct val="110000"/>
              </a:lnSpc>
              <a:tabLst>
                <a:tab pos="1800225" algn="l"/>
              </a:tabLst>
            </a:pPr>
            <a:r>
              <a:rPr lang="en-US" sz="2400" b="1" dirty="0">
                <a:latin typeface="Courier New" pitchFamily="49" charset="0"/>
                <a:cs typeface="Oracle Sans" panose="020B0503020204020204" pitchFamily="34" charset="0"/>
              </a:rPr>
              <a:t>START   WITH </a:t>
            </a:r>
            <a:r>
              <a:rPr lang="en-US" sz="2400" b="1" dirty="0" err="1">
                <a:latin typeface="Courier New" pitchFamily="49" charset="0"/>
                <a:cs typeface="Oracle Sans" panose="020B0503020204020204" pitchFamily="34" charset="0"/>
              </a:rPr>
              <a:t>last_name</a:t>
            </a:r>
            <a:r>
              <a:rPr lang="en-US" sz="2400" b="1" dirty="0">
                <a:latin typeface="Courier New" pitchFamily="49" charset="0"/>
                <a:cs typeface="Oracle Sans" panose="020B0503020204020204" pitchFamily="34" charset="0"/>
              </a:rPr>
              <a:t> = 'King'</a:t>
            </a:r>
          </a:p>
          <a:p>
            <a:pPr eaLnBrk="0" hangingPunct="0">
              <a:tabLst>
                <a:tab pos="1800225" algn="l"/>
              </a:tabLst>
            </a:pPr>
            <a:r>
              <a:rPr lang="en-US" sz="2400" b="1" dirty="0">
                <a:latin typeface="Courier New" pitchFamily="49" charset="0"/>
                <a:cs typeface="Oracle Sans" panose="020B0503020204020204" pitchFamily="34" charset="0"/>
              </a:rPr>
              <a:t>CONNECT BY PRIOR </a:t>
            </a:r>
            <a:r>
              <a:rPr lang="en-US" sz="2400" b="1" dirty="0" err="1">
                <a:latin typeface="Courier New" pitchFamily="49" charset="0"/>
                <a:cs typeface="Oracle Sans" panose="020B0503020204020204" pitchFamily="34" charset="0"/>
              </a:rPr>
              <a:t>employee_id</a:t>
            </a:r>
            <a:r>
              <a:rPr lang="en-US" sz="2400" b="1" dirty="0">
                <a:latin typeface="Courier New" pitchFamily="49" charset="0"/>
                <a:cs typeface="Oracle Sans" panose="020B0503020204020204" pitchFamily="34" charset="0"/>
              </a:rPr>
              <a:t> = </a:t>
            </a:r>
            <a:r>
              <a:rPr lang="en-US" sz="2400" b="1" dirty="0" err="1">
                <a:latin typeface="Courier New" pitchFamily="49" charset="0"/>
                <a:cs typeface="Oracle Sans" panose="020B0503020204020204" pitchFamily="34" charset="0"/>
              </a:rPr>
              <a:t>manager_id</a:t>
            </a:r>
            <a:r>
              <a:rPr lang="en-US" sz="2400" b="1" dirty="0">
                <a:latin typeface="Courier New" pitchFamily="49" charset="0"/>
                <a:cs typeface="Oracle Sans" panose="020B0503020204020204" pitchFamily="34" charset="0"/>
              </a:rPr>
              <a:t> ;</a:t>
            </a:r>
          </a:p>
        </p:txBody>
      </p:sp>
      <p:sp>
        <p:nvSpPr>
          <p:cNvPr id="17" name="Rectangle 5"/>
          <p:cNvSpPr>
            <a:spLocks noChangeArrowheads="1"/>
          </p:cNvSpPr>
          <p:nvPr/>
        </p:nvSpPr>
        <p:spPr bwMode="gray">
          <a:xfrm>
            <a:off x="3815408" y="3631332"/>
            <a:ext cx="8536782" cy="914400"/>
          </a:xfrm>
          <a:prstGeom prst="rect">
            <a:avLst/>
          </a:prstGeom>
          <a:noFill/>
          <a:ln w="28575">
            <a:solidFill>
              <a:srgbClr val="FC0128"/>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8" name="Text Box 6"/>
          <p:cNvSpPr txBox="1">
            <a:spLocks noChangeArrowheads="1"/>
          </p:cNvSpPr>
          <p:nvPr/>
        </p:nvSpPr>
        <p:spPr bwMode="auto">
          <a:xfrm>
            <a:off x="7055768" y="7503358"/>
            <a:ext cx="760319"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fontAlgn="auto">
              <a:spcAft>
                <a:spcPts val="0"/>
              </a:spcAft>
              <a:buClr>
                <a:srgbClr val="000000"/>
              </a:buClr>
              <a:defRPr/>
            </a:pPr>
            <a:r>
              <a:rPr lang="en-US" sz="3600" kern="0" dirty="0">
                <a:solidFill>
                  <a:sysClr val="windowText" lastClr="000000"/>
                </a:solidFill>
                <a:latin typeface="Oracle Sans" panose="020B0503020204020204" pitchFamily="34" charset="0"/>
                <a:cs typeface="Oracle Sans" panose="020B0503020204020204" pitchFamily="34" charset="0"/>
              </a:rPr>
              <a:t>…</a:t>
            </a:r>
          </a:p>
        </p:txBody>
      </p:sp>
      <p:pic>
        <p:nvPicPr>
          <p:cNvPr id="13319" name="Picture 11"/>
          <p:cNvPicPr>
            <a:picLocks noChangeAspect="1" noChangeArrowheads="1"/>
          </p:cNvPicPr>
          <p:nvPr/>
        </p:nvPicPr>
        <p:blipFill>
          <a:blip r:embed="rId4" cstate="print"/>
          <a:srcRect/>
          <a:stretch>
            <a:fillRect/>
          </a:stretch>
        </p:blipFill>
        <p:spPr bwMode="auto">
          <a:xfrm>
            <a:off x="7090202" y="5058956"/>
            <a:ext cx="4107600" cy="2588645"/>
          </a:xfrm>
          <a:prstGeom prst="rect">
            <a:avLst/>
          </a:prstGeom>
          <a:noFill/>
          <a:ln w="28575">
            <a:noFill/>
            <a:miter lim="800000"/>
            <a:headEnd type="none" w="sm" len="sm"/>
            <a:tailEnd type="none" w="sm" len="sm"/>
          </a:ln>
        </p:spPr>
      </p:pic>
      <p:pic>
        <p:nvPicPr>
          <p:cNvPr id="13320" name="Picture 12"/>
          <p:cNvPicPr>
            <a:picLocks noChangeAspect="1" noChangeArrowheads="1"/>
          </p:cNvPicPr>
          <p:nvPr/>
        </p:nvPicPr>
        <p:blipFill>
          <a:blip r:embed="rId5" cstate="print"/>
          <a:srcRect/>
          <a:stretch>
            <a:fillRect/>
          </a:stretch>
        </p:blipFill>
        <p:spPr bwMode="auto">
          <a:xfrm>
            <a:off x="7090149" y="8263881"/>
            <a:ext cx="4107706" cy="1560139"/>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1422871802"/>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35</TotalTime>
  <Words>1975</Words>
  <Application>Microsoft Office PowerPoint</Application>
  <PresentationFormat>Custom</PresentationFormat>
  <Paragraphs>226</Paragraphs>
  <Slides>14</Slides>
  <Notes>14</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Courier New</vt:lpstr>
      <vt:lpstr>Georgia</vt:lpstr>
      <vt:lpstr>Oracle Sans</vt:lpstr>
      <vt:lpstr>Times New Roman</vt:lpstr>
      <vt:lpstr>OU Redwood PowerPoint Template</vt:lpstr>
      <vt:lpstr>Document</vt:lpstr>
      <vt:lpstr>Hierarchical Retrieval</vt:lpstr>
      <vt:lpstr>Objectives</vt:lpstr>
      <vt:lpstr>Sample Data from the EMPLOYEES Table</vt:lpstr>
      <vt:lpstr>Natural Tree Structure</vt:lpstr>
      <vt:lpstr>Hierarchical Queries</vt:lpstr>
      <vt:lpstr>Walking the Tree</vt:lpstr>
      <vt:lpstr>Walking the Tree</vt:lpstr>
      <vt:lpstr>Walking the Tree: From the Bottom Up</vt:lpstr>
      <vt:lpstr>Walking the Tree: From the Top Down</vt:lpstr>
      <vt:lpstr>Ranking Rows with the LEVEL Pseudocolumn</vt:lpstr>
      <vt:lpstr>Formatting Hierarchical Reports Using LEVEL and LPAD</vt:lpstr>
      <vt:lpstr>PowerPoint Presentation</vt:lpstr>
      <vt:lpstr>Pruning Branches</vt:lpstr>
      <vt:lpstr>Summary</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29</cp:revision>
  <cp:lastPrinted>2002-03-28T23:57:22Z</cp:lastPrinted>
  <dcterms:created xsi:type="dcterms:W3CDTF">2020-05-19T04:33:16Z</dcterms:created>
  <dcterms:modified xsi:type="dcterms:W3CDTF">2020-06-21T07:17:16Z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