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4"/>
  </p:notesMasterIdLst>
  <p:handoutMasterIdLst>
    <p:handoutMasterId r:id="rId15"/>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Lst>
  <p:sldSz cx="18288000" cy="10287000"/>
  <p:notesSz cx="7772400" cy="10058400"/>
  <p:custDataLst>
    <p:tags r:id="rId1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634"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958" autoAdjust="0"/>
    <p:restoredTop sz="94434" autoAdjust="0"/>
  </p:normalViewPr>
  <p:slideViewPr>
    <p:cSldViewPr showGuides="1">
      <p:cViewPr varScale="1">
        <p:scale>
          <a:sx n="45" d="100"/>
          <a:sy n="45" d="100"/>
        </p:scale>
        <p:origin x="558" y="48"/>
      </p:cViewPr>
      <p:guideLst>
        <p:guide orient="horz" pos="3240"/>
        <p:guide pos="634"/>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48" d="100"/>
          <a:sy n="48" d="100"/>
        </p:scale>
        <p:origin x="36" y="36"/>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G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G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image" Target="../media/image20.png"/></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56706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8"/>
          <p:cNvPicPr>
            <a:picLocks noChangeAspect="1" noChangeArrowheads="1"/>
          </p:cNvPicPr>
          <p:nvPr/>
        </p:nvPicPr>
        <p:blipFill>
          <a:blip r:embed="rId3"/>
          <a:srcRect/>
          <a:stretch>
            <a:fillRect/>
          </a:stretch>
        </p:blipFill>
        <p:spPr bwMode="auto">
          <a:xfrm>
            <a:off x="676275" y="5173216"/>
            <a:ext cx="5591175" cy="428625"/>
          </a:xfrm>
          <a:prstGeom prst="rect">
            <a:avLst/>
          </a:prstGeom>
          <a:noFill/>
          <a:ln w="28575">
            <a:noFill/>
            <a:miter lim="800000"/>
            <a:headEnd type="none" w="sm" len="sm"/>
            <a:tailEnd type="none" w="sm" len="sm"/>
          </a:ln>
        </p:spPr>
      </p:pic>
      <p:pic>
        <p:nvPicPr>
          <p:cNvPr id="25603" name="Picture 20" descr="sqlplus3"/>
          <p:cNvPicPr>
            <a:picLocks noChangeAspect="1" noChangeArrowheads="1"/>
          </p:cNvPicPr>
          <p:nvPr/>
        </p:nvPicPr>
        <p:blipFill>
          <a:blip r:embed="rId4"/>
          <a:srcRect/>
          <a:stretch>
            <a:fillRect/>
          </a:stretch>
        </p:blipFill>
        <p:spPr bwMode="auto">
          <a:xfrm>
            <a:off x="990600" y="6131049"/>
            <a:ext cx="1931988" cy="419100"/>
          </a:xfrm>
          <a:prstGeom prst="rect">
            <a:avLst/>
          </a:prstGeom>
          <a:noFill/>
          <a:ln w="9525">
            <a:solidFill>
              <a:schemeClr val="tx1"/>
            </a:solidFill>
            <a:miter lim="800000"/>
            <a:headEnd/>
            <a:tailEnd/>
          </a:ln>
        </p:spPr>
      </p:pic>
      <p:sp>
        <p:nvSpPr>
          <p:cNvPr id="3" name="Footer Placeholder 2"/>
          <p:cNvSpPr>
            <a:spLocks noGrp="1"/>
          </p:cNvSpPr>
          <p:nvPr>
            <p:ph type="ftr" sz="quarter" idx="10"/>
          </p:nvPr>
        </p:nvSpPr>
        <p:spPr/>
        <p:txBody>
          <a:bodyPr/>
          <a:lstStyle/>
          <a:p>
            <a:r>
              <a:rPr lang="en-US" smtClean="0"/>
              <a:t>Oracle Database 19c: SQL Workshop   G - </a:t>
            </a:r>
            <a:fld id="{7C951E65-0BAA-4B24-AD87-683F8269D8DB}" type="slidenum">
              <a:rPr lang="en-US" smtClean="0"/>
              <a:pPr/>
              <a:t>10</a:t>
            </a:fld>
            <a:endParaRPr lang="en-US" dirty="0"/>
          </a:p>
        </p:txBody>
      </p:sp>
      <p:sp>
        <p:nvSpPr>
          <p:cNvPr id="6" name="Notes Placeholder 5"/>
          <p:cNvSpPr>
            <a:spLocks noGrp="1"/>
          </p:cNvSpPr>
          <p:nvPr>
            <p:ph type="body" idx="1"/>
          </p:nvPr>
        </p:nvSpPr>
        <p:spPr>
          <a:xfrm>
            <a:off x="457200" y="449263"/>
            <a:ext cx="6858000" cy="9380537"/>
          </a:xfrm>
        </p:spPr>
        <p:txBody>
          <a:bodyPr/>
          <a:lstStyle/>
          <a:p>
            <a:pPr lvl="1"/>
            <a:r>
              <a:rPr lang="en-US" b="1" dirty="0"/>
              <a:t>Note:</a:t>
            </a:r>
            <a:r>
              <a:rPr lang="en-US" dirty="0"/>
              <a:t> Here, the hire date must be entered in the </a:t>
            </a:r>
            <a:r>
              <a:rPr lang="en-US" dirty="0">
                <a:latin typeface="Courier New" pitchFamily="49" charset="0"/>
              </a:rPr>
              <a:t>DD-MON-YYYY</a:t>
            </a:r>
            <a:r>
              <a:rPr lang="en-US" dirty="0"/>
              <a:t> format.</a:t>
            </a:r>
          </a:p>
          <a:p>
            <a:pPr lvl="1"/>
            <a:r>
              <a:rPr lang="en-US" dirty="0"/>
              <a:t>The </a:t>
            </a:r>
            <a:r>
              <a:rPr lang="en-US" dirty="0">
                <a:latin typeface="Courier New" pitchFamily="49" charset="0"/>
              </a:rPr>
              <a:t>SELECT</a:t>
            </a:r>
            <a:r>
              <a:rPr lang="en-US" dirty="0"/>
              <a:t> statement in the slide can be interpreted as follows:</a:t>
            </a:r>
          </a:p>
          <a:p>
            <a:pPr lvl="3">
              <a:lnSpc>
                <a:spcPct val="80000"/>
              </a:lnSpc>
              <a:spcBef>
                <a:spcPct val="10000"/>
              </a:spcBef>
              <a:buNone/>
            </a:pPr>
            <a:r>
              <a:rPr lang="en-US" dirty="0"/>
              <a:t>  </a:t>
            </a:r>
            <a:r>
              <a:rPr lang="en-US" dirty="0">
                <a:latin typeface="Courier New" pitchFamily="49" charset="0"/>
              </a:rPr>
              <a:t>IF   (</a:t>
            </a:r>
            <a:r>
              <a:rPr lang="en-US" i="1" dirty="0">
                <a:latin typeface="Courier New" pitchFamily="49" charset="0"/>
              </a:rPr>
              <a:t>&lt;&lt;</a:t>
            </a:r>
            <a:r>
              <a:rPr lang="en-US" i="1" dirty="0" err="1">
                <a:latin typeface="Courier New" pitchFamily="49" charset="0"/>
              </a:rPr>
              <a:t>deptno</a:t>
            </a:r>
            <a:r>
              <a:rPr lang="en-US" i="1" dirty="0">
                <a:latin typeface="Courier New" pitchFamily="49" charset="0"/>
              </a:rPr>
              <a:t>&gt;&gt;</a:t>
            </a:r>
            <a:r>
              <a:rPr lang="en-US" dirty="0">
                <a:latin typeface="Courier New" pitchFamily="49" charset="0"/>
              </a:rPr>
              <a:t> is not entered)  THEN</a:t>
            </a:r>
          </a:p>
          <a:p>
            <a:pPr lvl="3">
              <a:lnSpc>
                <a:spcPct val="80000"/>
              </a:lnSpc>
              <a:spcBef>
                <a:spcPct val="10000"/>
              </a:spcBef>
              <a:buNone/>
            </a:pPr>
            <a:r>
              <a:rPr lang="en-US" dirty="0">
                <a:latin typeface="Courier New" pitchFamily="49" charset="0"/>
              </a:rPr>
              <a:t>      IF  (</a:t>
            </a:r>
            <a:r>
              <a:rPr lang="en-US" i="1" dirty="0">
                <a:latin typeface="Courier New" pitchFamily="49" charset="0"/>
              </a:rPr>
              <a:t>&lt;&lt;</a:t>
            </a:r>
            <a:r>
              <a:rPr lang="en-US" i="1" dirty="0" err="1">
                <a:latin typeface="Courier New" pitchFamily="49" charset="0"/>
              </a:rPr>
              <a:t>hiredate</a:t>
            </a:r>
            <a:r>
              <a:rPr lang="en-US" i="1" dirty="0">
                <a:latin typeface="Courier New" pitchFamily="49" charset="0"/>
              </a:rPr>
              <a:t>&gt;&gt;</a:t>
            </a:r>
            <a:r>
              <a:rPr lang="en-US" dirty="0">
                <a:latin typeface="Courier New" pitchFamily="49" charset="0"/>
              </a:rPr>
              <a:t> is not entered)  THEN</a:t>
            </a:r>
          </a:p>
          <a:p>
            <a:pPr lvl="3">
              <a:lnSpc>
                <a:spcPct val="80000"/>
              </a:lnSpc>
              <a:spcBef>
                <a:spcPct val="10000"/>
              </a:spcBef>
              <a:buNone/>
            </a:pPr>
            <a:r>
              <a:rPr lang="en-US" dirty="0">
                <a:latin typeface="Courier New" pitchFamily="49" charset="0"/>
              </a:rPr>
              <a:t>            return empty string</a:t>
            </a:r>
          </a:p>
          <a:p>
            <a:pPr lvl="3">
              <a:lnSpc>
                <a:spcPct val="80000"/>
              </a:lnSpc>
              <a:spcBef>
                <a:spcPct val="10000"/>
              </a:spcBef>
              <a:buNone/>
            </a:pPr>
            <a:r>
              <a:rPr lang="en-US" dirty="0">
                <a:latin typeface="Courier New" pitchFamily="49" charset="0"/>
              </a:rPr>
              <a:t>      ELSE </a:t>
            </a:r>
          </a:p>
          <a:p>
            <a:pPr lvl="3">
              <a:lnSpc>
                <a:spcPct val="80000"/>
              </a:lnSpc>
              <a:spcBef>
                <a:spcPct val="10000"/>
              </a:spcBef>
              <a:buNone/>
            </a:pPr>
            <a:r>
              <a:rPr lang="en-US" dirty="0">
                <a:latin typeface="Courier New" pitchFamily="49" charset="0"/>
              </a:rPr>
              <a:t>            return the string ‘WHERE </a:t>
            </a:r>
            <a:r>
              <a:rPr lang="en-US" dirty="0" err="1">
                <a:latin typeface="Courier New" pitchFamily="49" charset="0"/>
              </a:rPr>
              <a:t>hire_date</a:t>
            </a:r>
            <a:r>
              <a:rPr lang="en-US" dirty="0">
                <a:latin typeface="Courier New" pitchFamily="49" charset="0"/>
              </a:rPr>
              <a:t> = TO_DATE('&lt;&lt;</a:t>
            </a:r>
            <a:r>
              <a:rPr lang="en-US" i="1" dirty="0" err="1">
                <a:latin typeface="Courier New" pitchFamily="49" charset="0"/>
              </a:rPr>
              <a:t>hiredate</a:t>
            </a:r>
            <a:r>
              <a:rPr lang="en-US" i="1" dirty="0">
                <a:latin typeface="Courier New" pitchFamily="49" charset="0"/>
              </a:rPr>
              <a:t>&gt;&gt;</a:t>
            </a:r>
            <a:r>
              <a:rPr lang="en-US" dirty="0">
                <a:latin typeface="Courier New" pitchFamily="49" charset="0"/>
              </a:rPr>
              <a:t>', 'DD-MON-YYYY')’</a:t>
            </a:r>
          </a:p>
          <a:p>
            <a:pPr lvl="3">
              <a:lnSpc>
                <a:spcPct val="80000"/>
              </a:lnSpc>
              <a:spcBef>
                <a:spcPct val="10000"/>
              </a:spcBef>
              <a:buNone/>
            </a:pPr>
            <a:r>
              <a:rPr lang="en-US" dirty="0">
                <a:latin typeface="Courier New" pitchFamily="49" charset="0"/>
              </a:rPr>
              <a:t>  ELSE</a:t>
            </a:r>
          </a:p>
          <a:p>
            <a:pPr lvl="3">
              <a:lnSpc>
                <a:spcPct val="80000"/>
              </a:lnSpc>
              <a:spcBef>
                <a:spcPct val="10000"/>
              </a:spcBef>
              <a:buNone/>
            </a:pPr>
            <a:r>
              <a:rPr lang="en-US" dirty="0">
                <a:latin typeface="Courier New" pitchFamily="49" charset="0"/>
              </a:rPr>
              <a:t>          IF (</a:t>
            </a:r>
            <a:r>
              <a:rPr lang="en-US" i="1" dirty="0">
                <a:latin typeface="Courier New" pitchFamily="49" charset="0"/>
              </a:rPr>
              <a:t>&lt;&lt;</a:t>
            </a:r>
            <a:r>
              <a:rPr lang="en-US" i="1" dirty="0" err="1">
                <a:latin typeface="Courier New" pitchFamily="49" charset="0"/>
              </a:rPr>
              <a:t>hiredate</a:t>
            </a:r>
            <a:r>
              <a:rPr lang="en-US" i="1" dirty="0">
                <a:latin typeface="Courier New" pitchFamily="49" charset="0"/>
              </a:rPr>
              <a:t>&gt;&gt;</a:t>
            </a:r>
            <a:r>
              <a:rPr lang="en-US" dirty="0">
                <a:latin typeface="Courier New" pitchFamily="49" charset="0"/>
              </a:rPr>
              <a:t> is not entered)  THEN</a:t>
            </a:r>
          </a:p>
          <a:p>
            <a:pPr lvl="3">
              <a:lnSpc>
                <a:spcPct val="80000"/>
              </a:lnSpc>
              <a:spcBef>
                <a:spcPct val="10000"/>
              </a:spcBef>
              <a:buNone/>
            </a:pPr>
            <a:r>
              <a:rPr lang="en-US" dirty="0">
                <a:latin typeface="Courier New" pitchFamily="49" charset="0"/>
              </a:rPr>
              <a:t>                return the string ‘WHERE </a:t>
            </a:r>
            <a:r>
              <a:rPr lang="en-US" dirty="0" err="1">
                <a:latin typeface="Courier New" pitchFamily="49" charset="0"/>
              </a:rPr>
              <a:t>department_id</a:t>
            </a:r>
            <a:r>
              <a:rPr lang="en-US" dirty="0">
                <a:latin typeface="Courier New" pitchFamily="49" charset="0"/>
              </a:rPr>
              <a:t> = &lt;&lt;</a:t>
            </a:r>
            <a:r>
              <a:rPr lang="en-US" i="1" dirty="0" err="1">
                <a:latin typeface="Courier New" pitchFamily="49" charset="0"/>
              </a:rPr>
              <a:t>deptno</a:t>
            </a:r>
            <a:r>
              <a:rPr lang="en-US" i="1" dirty="0">
                <a:latin typeface="Courier New" pitchFamily="49" charset="0"/>
              </a:rPr>
              <a:t>&gt;&gt; entered</a:t>
            </a:r>
            <a:r>
              <a:rPr lang="en-US" dirty="0">
                <a:latin typeface="Courier New" pitchFamily="49" charset="0"/>
              </a:rPr>
              <a:t>'</a:t>
            </a:r>
          </a:p>
          <a:p>
            <a:pPr lvl="3">
              <a:lnSpc>
                <a:spcPct val="80000"/>
              </a:lnSpc>
              <a:spcBef>
                <a:spcPct val="10000"/>
              </a:spcBef>
              <a:buNone/>
            </a:pPr>
            <a:r>
              <a:rPr lang="en-US" dirty="0">
                <a:latin typeface="Courier New" pitchFamily="49" charset="0"/>
              </a:rPr>
              <a:t>          ELSE </a:t>
            </a:r>
          </a:p>
          <a:p>
            <a:pPr lvl="3">
              <a:lnSpc>
                <a:spcPct val="80000"/>
              </a:lnSpc>
              <a:spcBef>
                <a:spcPct val="10000"/>
              </a:spcBef>
              <a:buNone/>
            </a:pPr>
            <a:r>
              <a:rPr lang="en-US" dirty="0">
                <a:latin typeface="Courier New" pitchFamily="49" charset="0"/>
              </a:rPr>
              <a:t>                return the string ‘WHERE </a:t>
            </a:r>
            <a:r>
              <a:rPr lang="en-US" dirty="0" err="1">
                <a:latin typeface="Courier New" pitchFamily="49" charset="0"/>
              </a:rPr>
              <a:t>department_id</a:t>
            </a:r>
            <a:r>
              <a:rPr lang="en-US" dirty="0">
                <a:latin typeface="Courier New" pitchFamily="49" charset="0"/>
              </a:rPr>
              <a:t> = &lt;&lt;</a:t>
            </a:r>
            <a:r>
              <a:rPr lang="en-US" i="1" dirty="0" err="1">
                <a:latin typeface="Courier New" pitchFamily="49" charset="0"/>
              </a:rPr>
              <a:t>deptno</a:t>
            </a:r>
            <a:r>
              <a:rPr lang="en-US" i="1" dirty="0">
                <a:latin typeface="Courier New" pitchFamily="49" charset="0"/>
              </a:rPr>
              <a:t>&gt;&gt; entered</a:t>
            </a:r>
            <a:endParaRPr lang="en-US" dirty="0">
              <a:latin typeface="Courier New" pitchFamily="49" charset="0"/>
            </a:endParaRPr>
          </a:p>
          <a:p>
            <a:pPr lvl="3">
              <a:lnSpc>
                <a:spcPct val="80000"/>
              </a:lnSpc>
              <a:spcBef>
                <a:spcPct val="10000"/>
              </a:spcBef>
              <a:buNone/>
            </a:pPr>
            <a:r>
              <a:rPr lang="en-US" dirty="0">
                <a:latin typeface="Courier New" pitchFamily="49" charset="0"/>
              </a:rPr>
              <a:t>                                             AND </a:t>
            </a:r>
            <a:r>
              <a:rPr lang="en-US" dirty="0" err="1">
                <a:latin typeface="Courier New" pitchFamily="49" charset="0"/>
              </a:rPr>
              <a:t>hire_date</a:t>
            </a:r>
            <a:r>
              <a:rPr lang="en-US" dirty="0">
                <a:latin typeface="Courier New" pitchFamily="49" charset="0"/>
              </a:rPr>
              <a:t> = TO_DATE(' &lt;&lt;</a:t>
            </a:r>
            <a:r>
              <a:rPr lang="en-US" i="1" dirty="0" err="1">
                <a:latin typeface="Courier New" pitchFamily="49" charset="0"/>
              </a:rPr>
              <a:t>hiredate</a:t>
            </a:r>
            <a:r>
              <a:rPr lang="en-US" i="1" dirty="0">
                <a:latin typeface="Courier New" pitchFamily="49" charset="0"/>
              </a:rPr>
              <a:t>&gt;&gt;</a:t>
            </a:r>
            <a:r>
              <a:rPr lang="en-US" dirty="0">
                <a:latin typeface="Courier New" pitchFamily="49" charset="0"/>
              </a:rPr>
              <a:t>', 'DD-MON-YYYY')’</a:t>
            </a:r>
          </a:p>
          <a:p>
            <a:pPr lvl="3">
              <a:lnSpc>
                <a:spcPct val="80000"/>
              </a:lnSpc>
              <a:spcBef>
                <a:spcPct val="10000"/>
              </a:spcBef>
              <a:buNone/>
            </a:pPr>
            <a:r>
              <a:rPr lang="en-US" dirty="0">
                <a:latin typeface="Courier New" pitchFamily="49" charset="0"/>
              </a:rPr>
              <a:t> END IF</a:t>
            </a:r>
          </a:p>
          <a:p>
            <a:pPr lvl="1"/>
            <a:r>
              <a:rPr lang="en-US" dirty="0"/>
              <a:t>The returned string becomes the value of the </a:t>
            </a:r>
            <a:r>
              <a:rPr lang="en-US" dirty="0">
                <a:latin typeface="Courier New" pitchFamily="49" charset="0"/>
              </a:rPr>
              <a:t>DYN_WHERE_CLAUSE</a:t>
            </a:r>
            <a:r>
              <a:rPr lang="en-US" dirty="0"/>
              <a:t> variable, which will be used in the second </a:t>
            </a:r>
            <a:r>
              <a:rPr lang="en-US" dirty="0">
                <a:latin typeface="Courier New" pitchFamily="49" charset="0"/>
              </a:rPr>
              <a:t>SELECT</a:t>
            </a:r>
            <a:r>
              <a:rPr lang="en-US" dirty="0"/>
              <a:t> statement.</a:t>
            </a:r>
          </a:p>
          <a:p>
            <a:pPr lvl="1"/>
            <a:r>
              <a:rPr lang="en-US" b="1" dirty="0"/>
              <a:t>Note:</a:t>
            </a:r>
            <a:r>
              <a:rPr lang="en-US" dirty="0"/>
              <a:t> Use SQL*Plus for these examples.</a:t>
            </a:r>
          </a:p>
          <a:p>
            <a:pPr lvl="1"/>
            <a:r>
              <a:rPr lang="en-US" dirty="0" smtClean="0"/>
              <a:t>When </a:t>
            </a:r>
            <a:r>
              <a:rPr lang="en-US" dirty="0"/>
              <a:t>the first example in the slide is executed, the user is prompted for the values for </a:t>
            </a:r>
            <a:r>
              <a:rPr lang="en-US" dirty="0">
                <a:latin typeface="Courier New" pitchFamily="49" charset="0"/>
              </a:rPr>
              <a:t>DEPTNO</a:t>
            </a:r>
            <a:r>
              <a:rPr lang="en-US" dirty="0"/>
              <a:t> and </a:t>
            </a:r>
            <a:r>
              <a:rPr lang="en-US" dirty="0">
                <a:latin typeface="Courier New" pitchFamily="49" charset="0"/>
              </a:rPr>
              <a:t>HIREDATE</a:t>
            </a:r>
            <a:r>
              <a:rPr lang="en-US" dirty="0"/>
              <a:t>:</a:t>
            </a:r>
          </a:p>
          <a:p>
            <a:pPr lvl="1"/>
            <a:r>
              <a:rPr lang="en-US" dirty="0" smtClean="0"/>
              <a:t>Enter </a:t>
            </a:r>
            <a:r>
              <a:rPr lang="en-US" dirty="0"/>
              <a:t>the values of </a:t>
            </a:r>
            <a:r>
              <a:rPr lang="en-US" dirty="0">
                <a:latin typeface="Courier New" pitchFamily="49" charset="0"/>
                <a:cs typeface="Courier New" pitchFamily="49" charset="0"/>
              </a:rPr>
              <a:t>DEPTNO</a:t>
            </a:r>
            <a:r>
              <a:rPr lang="en-US" dirty="0"/>
              <a:t> and </a:t>
            </a:r>
            <a:r>
              <a:rPr lang="en-US" dirty="0">
                <a:latin typeface="Courier New" pitchFamily="49" charset="0"/>
                <a:cs typeface="Courier New" pitchFamily="49" charset="0"/>
              </a:rPr>
              <a:t>HIREDATE</a:t>
            </a:r>
            <a:r>
              <a:rPr lang="en-US" dirty="0"/>
              <a:t>: 10 and </a:t>
            </a:r>
            <a:r>
              <a:rPr lang="en-US" dirty="0">
                <a:latin typeface="Courier New" pitchFamily="49" charset="0"/>
                <a:cs typeface="Courier New" pitchFamily="49" charset="0"/>
              </a:rPr>
              <a:t>17-SEP-2007</a:t>
            </a:r>
          </a:p>
          <a:p>
            <a:pPr lvl="1"/>
            <a:r>
              <a:rPr lang="en-US" dirty="0"/>
              <a:t>The following value for </a:t>
            </a:r>
            <a:r>
              <a:rPr lang="en-US" dirty="0">
                <a:latin typeface="Courier New" pitchFamily="49" charset="0"/>
              </a:rPr>
              <a:t>MY_COL</a:t>
            </a:r>
            <a:r>
              <a:rPr lang="en-US" dirty="0"/>
              <a:t> is generated:</a:t>
            </a:r>
          </a:p>
          <a:p>
            <a:pPr lvl="1"/>
            <a:endParaRPr lang="en-US" dirty="0"/>
          </a:p>
          <a:p>
            <a:pPr lvl="1"/>
            <a:endParaRPr lang="en-US" dirty="0"/>
          </a:p>
          <a:p>
            <a:pPr lvl="1"/>
            <a:r>
              <a:rPr lang="en-US" dirty="0"/>
              <a:t>When the second example in the slide is executed, the following output is generated:</a:t>
            </a:r>
          </a:p>
          <a:p>
            <a:endParaRPr lang="en-US" dirty="0"/>
          </a:p>
        </p:txBody>
      </p:sp>
    </p:spTree>
    <p:extLst>
      <p:ext uri="{BB962C8B-B14F-4D97-AF65-F5344CB8AC3E}">
        <p14:creationId xmlns:p14="http://schemas.microsoft.com/office/powerpoint/2010/main" val="1047657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G - </a:t>
            </a:r>
            <a:fld id="{7C951E65-0BAA-4B24-AD87-683F8269D8DB}" type="slidenum">
              <a:rPr lang="en-US" smtClean="0"/>
              <a:pPr/>
              <a:t>11</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SQL can be used to generate SQL scripts. These scripts can be used to avoid repetitive coding, drop or re-create objects, get help from the data dictionary, and generate dynamic predicates that contain run-time parameters.</a:t>
            </a:r>
          </a:p>
          <a:p>
            <a:pPr lvl="1"/>
            <a:endParaRPr lang="en-US" dirty="0"/>
          </a:p>
        </p:txBody>
      </p:sp>
    </p:spTree>
    <p:extLst>
      <p:ext uri="{BB962C8B-B14F-4D97-AF65-F5344CB8AC3E}">
        <p14:creationId xmlns:p14="http://schemas.microsoft.com/office/powerpoint/2010/main" val="1051833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860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7"/>
          <p:cNvSpPr>
            <a:spLocks noGrp="1" noChangeArrowheads="1"/>
          </p:cNvSpPr>
          <p:nvPr>
            <p:ph type="body" idx="1"/>
          </p:nvPr>
        </p:nvSpPr>
        <p:spPr/>
        <p:txBody>
          <a:bodyPr/>
          <a:lstStyle/>
          <a:p>
            <a:pPr lvl="1"/>
            <a:r>
              <a:rPr lang="en-US" smtClean="0"/>
              <a:t>In this appendix, you learn how to write a SQL script to generate a SQL script.</a:t>
            </a:r>
            <a:endParaRPr lang="en-US" dirty="0"/>
          </a:p>
        </p:txBody>
      </p:sp>
      <p:sp>
        <p:nvSpPr>
          <p:cNvPr id="3" name="Footer Placeholder 2"/>
          <p:cNvSpPr>
            <a:spLocks noGrp="1"/>
          </p:cNvSpPr>
          <p:nvPr>
            <p:ph type="ftr" sz="quarter" idx="10"/>
          </p:nvPr>
        </p:nvSpPr>
        <p:spPr/>
        <p:txBody>
          <a:bodyPr/>
          <a:lstStyle/>
          <a:p>
            <a:r>
              <a:rPr lang="en-US" smtClean="0"/>
              <a:t>Oracle Database 19c: SQL Workshop   G - </a:t>
            </a:r>
            <a:fld id="{7C951E65-0BAA-4B24-AD87-683F8269D8DB}" type="slidenum">
              <a:rPr lang="en-US" smtClean="0"/>
              <a:pPr/>
              <a:t>2</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801090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076"/>
          <p:cNvGraphicFramePr>
            <a:graphicFrameLocks/>
          </p:cNvGraphicFramePr>
          <p:nvPr>
            <p:extLst>
              <p:ext uri="{D42A27DB-BD31-4B8C-83A1-F6EECF244321}">
                <p14:modId xmlns:p14="http://schemas.microsoft.com/office/powerpoint/2010/main" val="3356419301"/>
              </p:ext>
            </p:extLst>
          </p:nvPr>
        </p:nvGraphicFramePr>
        <p:xfrm>
          <a:off x="619125" y="7430591"/>
          <a:ext cx="5981700" cy="1343025"/>
        </p:xfrm>
        <a:graphic>
          <a:graphicData uri="http://schemas.openxmlformats.org/presentationml/2006/ole">
            <mc:AlternateContent xmlns:mc="http://schemas.openxmlformats.org/markup-compatibility/2006">
              <mc:Choice xmlns:v="urn:schemas-microsoft-com:vml" Requires="v">
                <p:oleObj spid="_x0000_s1055" name="Document" r:id="rId4" imgW="6233393" imgH="1404210" progId="Word.Document.8">
                  <p:embed/>
                </p:oleObj>
              </mc:Choice>
              <mc:Fallback>
                <p:oleObj name="Document" r:id="rId4" imgW="6233393" imgH="1404210" progId="Word.Document.8">
                  <p:embed/>
                  <p:pic>
                    <p:nvPicPr>
                      <p:cNvPr id="1026" name="Object 307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125" y="7430591"/>
                        <a:ext cx="59817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p:cNvSpPr>
            <a:spLocks noGrp="1"/>
          </p:cNvSpPr>
          <p:nvPr>
            <p:ph type="ftr" sz="quarter" idx="10"/>
          </p:nvPr>
        </p:nvSpPr>
        <p:spPr/>
        <p:txBody>
          <a:bodyPr/>
          <a:lstStyle/>
          <a:p>
            <a:r>
              <a:rPr lang="en-US" smtClean="0"/>
              <a:t>Oracle Database 19c: SQL Workshop   G - </a:t>
            </a:r>
            <a:fld id="{7C951E65-0BAA-4B24-AD87-683F8269D8DB}" type="slidenum">
              <a:rPr lang="en-US" smtClean="0"/>
              <a:pPr/>
              <a:t>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SQL can be a powerful tool to generate other SQL statements. In most cases, this involves writing a script file. You can use SQL-from-SQL to:</a:t>
            </a:r>
          </a:p>
          <a:p>
            <a:pPr lvl="2"/>
            <a:r>
              <a:rPr lang="en-US" dirty="0"/>
              <a:t>Avoid repetitive coding</a:t>
            </a:r>
          </a:p>
          <a:p>
            <a:pPr lvl="2"/>
            <a:r>
              <a:rPr lang="en-US" dirty="0"/>
              <a:t>Access information from the data dictionary</a:t>
            </a:r>
          </a:p>
          <a:p>
            <a:pPr lvl="2"/>
            <a:r>
              <a:rPr lang="en-US" dirty="0"/>
              <a:t>Drop or re-create database objects</a:t>
            </a:r>
          </a:p>
          <a:p>
            <a:pPr lvl="2"/>
            <a:r>
              <a:rPr lang="en-US" dirty="0"/>
              <a:t>Generate dynamic predicates that contain run-time parameters</a:t>
            </a:r>
          </a:p>
          <a:p>
            <a:pPr lvl="1"/>
            <a:r>
              <a:rPr lang="en-US" dirty="0"/>
              <a:t>The examples used in this appendix involve selecting information from the data dictionary. The </a:t>
            </a:r>
            <a:r>
              <a:rPr lang="en-US" dirty="0">
                <a:solidFill>
                  <a:schemeClr val="tx1"/>
                </a:solidFill>
              </a:rPr>
              <a:t>data dictionary </a:t>
            </a:r>
            <a:r>
              <a:rPr lang="en-US" dirty="0"/>
              <a:t>is a collection of tables and views that contain information about the database. This collection is created and maintained by the Oracle server. All data dictionary tables are owned by the </a:t>
            </a:r>
            <a:r>
              <a:rPr lang="en-US" dirty="0">
                <a:latin typeface="Courier New" pitchFamily="49" charset="0"/>
              </a:rPr>
              <a:t>SYS</a:t>
            </a:r>
            <a:r>
              <a:rPr lang="en-US" dirty="0"/>
              <a:t> user. Information stored in the data dictionary includes names of Oracle server users, privileges granted to users, database object names, table constraints, and audit information. There are four categories of data dictionary views. Each category has a distinct prefix that reflects its intended use.</a:t>
            </a:r>
          </a:p>
          <a:p>
            <a:endParaRPr lang="en-US" dirty="0"/>
          </a:p>
        </p:txBody>
      </p:sp>
    </p:spTree>
    <p:extLst>
      <p:ext uri="{BB962C8B-B14F-4D97-AF65-F5344CB8AC3E}">
        <p14:creationId xmlns:p14="http://schemas.microsoft.com/office/powerpoint/2010/main" val="1648448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G - </a:t>
            </a:r>
            <a:fld id="{7C951E65-0BAA-4B24-AD87-683F8269D8DB}" type="slidenum">
              <a:rPr lang="en-US" smtClean="0"/>
              <a:pPr/>
              <a:t>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The example in the slide produces a report with </a:t>
            </a:r>
            <a:r>
              <a:rPr lang="en-US" dirty="0">
                <a:latin typeface="Courier New" pitchFamily="49" charset="0"/>
              </a:rPr>
              <a:t>CREATE</a:t>
            </a:r>
            <a:r>
              <a:rPr lang="en-US" dirty="0"/>
              <a:t> </a:t>
            </a:r>
            <a:r>
              <a:rPr lang="en-US" dirty="0">
                <a:latin typeface="Courier New" pitchFamily="49" charset="0"/>
              </a:rPr>
              <a:t>TABLE</a:t>
            </a:r>
            <a:r>
              <a:rPr lang="en-US" dirty="0"/>
              <a:t> statements from every table you own. Each </a:t>
            </a:r>
            <a:r>
              <a:rPr lang="en-US" dirty="0">
                <a:latin typeface="Courier New" pitchFamily="49" charset="0"/>
              </a:rPr>
              <a:t>CREATE</a:t>
            </a:r>
            <a:r>
              <a:rPr lang="en-US" dirty="0"/>
              <a:t> </a:t>
            </a:r>
            <a:r>
              <a:rPr lang="en-US" dirty="0">
                <a:latin typeface="Courier New" pitchFamily="49" charset="0"/>
              </a:rPr>
              <a:t>TABLE</a:t>
            </a:r>
            <a:r>
              <a:rPr lang="en-US" dirty="0"/>
              <a:t> statement produced in the report includes the syntax to create a table using the table name with a suffix of </a:t>
            </a:r>
            <a:r>
              <a:rPr lang="en-US" dirty="0">
                <a:latin typeface="Courier New" pitchFamily="49" charset="0"/>
              </a:rPr>
              <a:t>_test</a:t>
            </a:r>
            <a:r>
              <a:rPr lang="en-US" dirty="0"/>
              <a:t> and having only the structure of the corresponding existing table. The old table name is obtained from the </a:t>
            </a:r>
            <a:r>
              <a:rPr lang="en-US" dirty="0">
                <a:latin typeface="Courier New" pitchFamily="49" charset="0"/>
              </a:rPr>
              <a:t>TABLE_NAME</a:t>
            </a:r>
            <a:r>
              <a:rPr lang="en-US" dirty="0"/>
              <a:t> column of the data dictionary view </a:t>
            </a:r>
            <a:r>
              <a:rPr lang="en-US" dirty="0">
                <a:solidFill>
                  <a:schemeClr val="tx1"/>
                </a:solidFill>
                <a:latin typeface="Courier New" pitchFamily="49" charset="0"/>
              </a:rPr>
              <a:t>USER_TABLES</a:t>
            </a:r>
            <a:r>
              <a:rPr lang="en-US" dirty="0"/>
              <a:t>.</a:t>
            </a:r>
          </a:p>
          <a:p>
            <a:pPr lvl="1"/>
            <a:r>
              <a:rPr lang="en-US" dirty="0"/>
              <a:t>The next step is to enhance the report to automate the process.</a:t>
            </a:r>
          </a:p>
          <a:p>
            <a:pPr lvl="1"/>
            <a:r>
              <a:rPr lang="en-US" b="1" dirty="0"/>
              <a:t>Note:</a:t>
            </a:r>
            <a:r>
              <a:rPr lang="en-US" dirty="0"/>
              <a:t> You can query the data dictionary tables to view various database objects that you own. The data dictionary views frequently used include:</a:t>
            </a:r>
          </a:p>
          <a:p>
            <a:pPr lvl="2">
              <a:buClr>
                <a:schemeClr val="tx1"/>
              </a:buClr>
              <a:buSzPct val="70000"/>
              <a:buFont typeface="Courier New" pitchFamily="49" charset="0"/>
              <a:buChar char="•"/>
            </a:pPr>
            <a:r>
              <a:rPr lang="en-US" dirty="0">
                <a:solidFill>
                  <a:schemeClr val="tx1"/>
                </a:solidFill>
                <a:latin typeface="Courier New" pitchFamily="49" charset="0"/>
              </a:rPr>
              <a:t>USER_TABLES</a:t>
            </a:r>
            <a:r>
              <a:rPr lang="en-US" dirty="0">
                <a:solidFill>
                  <a:schemeClr val="tx1"/>
                </a:solidFill>
              </a:rPr>
              <a:t>: Displays description of the user’s own tables</a:t>
            </a:r>
          </a:p>
          <a:p>
            <a:pPr lvl="2">
              <a:buClr>
                <a:schemeClr val="tx1"/>
              </a:buClr>
              <a:buSzPct val="70000"/>
              <a:buFont typeface="Courier New" pitchFamily="49" charset="0"/>
              <a:buChar char="•"/>
            </a:pPr>
            <a:r>
              <a:rPr lang="en-US" dirty="0">
                <a:solidFill>
                  <a:schemeClr val="tx1"/>
                </a:solidFill>
                <a:latin typeface="Courier New" pitchFamily="49" charset="0"/>
              </a:rPr>
              <a:t>USER_OBJECTS</a:t>
            </a:r>
            <a:r>
              <a:rPr lang="en-US" dirty="0">
                <a:solidFill>
                  <a:schemeClr val="tx1"/>
                </a:solidFill>
              </a:rPr>
              <a:t>: Displays all the objects owned by the user</a:t>
            </a:r>
          </a:p>
          <a:p>
            <a:pPr lvl="2">
              <a:buClr>
                <a:schemeClr val="tx1"/>
              </a:buClr>
              <a:buSzPct val="70000"/>
              <a:buFont typeface="Courier New" pitchFamily="49" charset="0"/>
              <a:buChar char="•"/>
            </a:pPr>
            <a:r>
              <a:rPr lang="en-US" dirty="0">
                <a:solidFill>
                  <a:schemeClr val="tx1"/>
                </a:solidFill>
                <a:latin typeface="Courier New" pitchFamily="49" charset="0"/>
              </a:rPr>
              <a:t>USER_TAB_PRIVS_MADE</a:t>
            </a:r>
            <a:r>
              <a:rPr lang="en-US" dirty="0">
                <a:solidFill>
                  <a:schemeClr val="tx1"/>
                </a:solidFill>
              </a:rPr>
              <a:t>: Displays all grants on objects owned by the user</a:t>
            </a:r>
          </a:p>
          <a:p>
            <a:pPr lvl="2">
              <a:buClr>
                <a:schemeClr val="tx1"/>
              </a:buClr>
              <a:buSzPct val="70000"/>
              <a:buFont typeface="Courier New" pitchFamily="49" charset="0"/>
              <a:buChar char="•"/>
            </a:pPr>
            <a:r>
              <a:rPr lang="en-US" dirty="0">
                <a:solidFill>
                  <a:schemeClr val="tx1"/>
                </a:solidFill>
                <a:latin typeface="Courier New" pitchFamily="49" charset="0"/>
              </a:rPr>
              <a:t>USER_COL_PRIVS_MADE</a:t>
            </a:r>
            <a:r>
              <a:rPr lang="en-US" dirty="0">
                <a:solidFill>
                  <a:schemeClr val="tx1"/>
                </a:solidFill>
              </a:rPr>
              <a:t>:</a:t>
            </a:r>
            <a:r>
              <a:rPr lang="en-US" dirty="0"/>
              <a:t> Displays all grants on columns of objects owned by the user</a:t>
            </a:r>
          </a:p>
          <a:p>
            <a:endParaRPr lang="en-US" dirty="0"/>
          </a:p>
        </p:txBody>
      </p:sp>
    </p:spTree>
    <p:extLst>
      <p:ext uri="{BB962C8B-B14F-4D97-AF65-F5344CB8AC3E}">
        <p14:creationId xmlns:p14="http://schemas.microsoft.com/office/powerpoint/2010/main" val="898623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G - </a:t>
            </a:r>
            <a:fld id="{7C951E65-0BAA-4B24-AD87-683F8269D8DB}" type="slidenum">
              <a:rPr lang="en-US" smtClean="0"/>
              <a:pPr/>
              <a:t>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To execute the SQL statements that are generated, you must capture them in a file that can then be run. You must also plan to clean up the output that is generated and make sure that you suppress elements such as headings, feedback messages, top titles, and so on. In SQL Developer, you can save these statements to a script. To save the contents of the Enter SQL Statement box, click the Save icon or select Save from the File menu. Alternatively, you can right-click in the Enter SQL Statement box and select the Save File option from the drop-down menu. </a:t>
            </a:r>
          </a:p>
          <a:p>
            <a:pPr lvl="1"/>
            <a:r>
              <a:rPr lang="en-US" b="1" dirty="0"/>
              <a:t>Note:</a:t>
            </a:r>
            <a:r>
              <a:rPr lang="en-US" dirty="0"/>
              <a:t> Some of the SQL*Plus statements are not supported by SQL Worksheet. For the complete list of SQL*Plus statements that are supported, and not supported by SQL Worksheet, refer to the topic titled </a:t>
            </a:r>
            <a:r>
              <a:rPr lang="en-US" i="1" dirty="0"/>
              <a:t>SQL*Plus Statements Supported and Not Supported in SQL Worksheet</a:t>
            </a:r>
            <a:r>
              <a:rPr lang="en-US" dirty="0"/>
              <a:t> in SQL Developer Online Help.</a:t>
            </a:r>
          </a:p>
          <a:p>
            <a:endParaRPr lang="en-US" dirty="0"/>
          </a:p>
        </p:txBody>
      </p:sp>
    </p:spTree>
    <p:extLst>
      <p:ext uri="{BB962C8B-B14F-4D97-AF65-F5344CB8AC3E}">
        <p14:creationId xmlns:p14="http://schemas.microsoft.com/office/powerpoint/2010/main" val="3568826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7" descr="g_2"/>
          <p:cNvPicPr>
            <a:picLocks noChangeAspect="1" noChangeArrowheads="1"/>
          </p:cNvPicPr>
          <p:nvPr/>
        </p:nvPicPr>
        <p:blipFill>
          <a:blip r:embed="rId3"/>
          <a:srcRect/>
          <a:stretch>
            <a:fillRect/>
          </a:stretch>
        </p:blipFill>
        <p:spPr bwMode="auto">
          <a:xfrm>
            <a:off x="1533525" y="5554663"/>
            <a:ext cx="3943350" cy="2079625"/>
          </a:xfrm>
          <a:prstGeom prst="rect">
            <a:avLst/>
          </a:prstGeom>
          <a:noFill/>
          <a:ln w="9525">
            <a:solidFill>
              <a:schemeClr val="tx1"/>
            </a:solidFill>
            <a:miter lim="800000"/>
            <a:headEnd/>
            <a:tailEnd/>
          </a:ln>
        </p:spPr>
      </p:pic>
      <p:sp>
        <p:nvSpPr>
          <p:cNvPr id="3" name="Footer Placeholder 2"/>
          <p:cNvSpPr>
            <a:spLocks noGrp="1"/>
          </p:cNvSpPr>
          <p:nvPr>
            <p:ph type="ftr" sz="quarter" idx="10"/>
          </p:nvPr>
        </p:nvSpPr>
        <p:spPr/>
        <p:txBody>
          <a:bodyPr/>
          <a:lstStyle/>
          <a:p>
            <a:r>
              <a:rPr lang="en-US" smtClean="0"/>
              <a:t>Oracle Database 19c: SQL Workshop   G - </a:t>
            </a:r>
            <a:fld id="{7C951E65-0BAA-4B24-AD87-683F8269D8DB}" type="slidenum">
              <a:rPr lang="en-US" smtClean="0"/>
              <a:pPr/>
              <a:t>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The output of the command in the slide is saved into a file called </a:t>
            </a:r>
            <a:r>
              <a:rPr lang="en-US" dirty="0" err="1">
                <a:latin typeface="Courier New" pitchFamily="49" charset="0"/>
              </a:rPr>
              <a:t>dropem.sql</a:t>
            </a:r>
            <a:r>
              <a:rPr lang="en-US" dirty="0"/>
              <a:t> in SQL Developer. To save the output into a file in SQL Developer, you use the Save File option under the Script Output pane. The </a:t>
            </a:r>
            <a:r>
              <a:rPr lang="en-US" dirty="0" err="1">
                <a:latin typeface="Courier New" pitchFamily="49" charset="0"/>
              </a:rPr>
              <a:t>dropem.sql</a:t>
            </a:r>
            <a:r>
              <a:rPr lang="en-US" dirty="0"/>
              <a:t> file contains the following data. This file can now be started from SQL Developer by locating the script file, loading it, and executing it.</a:t>
            </a:r>
          </a:p>
          <a:p>
            <a:pPr lvl="1"/>
            <a:endParaRPr lang="en-US" dirty="0"/>
          </a:p>
        </p:txBody>
      </p:sp>
    </p:spTree>
    <p:extLst>
      <p:ext uri="{BB962C8B-B14F-4D97-AF65-F5344CB8AC3E}">
        <p14:creationId xmlns:p14="http://schemas.microsoft.com/office/powerpoint/2010/main" val="3378440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G - </a:t>
            </a:r>
            <a:fld id="{7C951E65-0BAA-4B24-AD87-683F8269D8DB}" type="slidenum">
              <a:rPr lang="en-US" smtClean="0"/>
              <a:pPr/>
              <a:t>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Sometimes, it is useful to have the values for the rows of a table in a text file in the format of an </a:t>
            </a:r>
            <a:r>
              <a:rPr lang="en-US" dirty="0">
                <a:latin typeface="Courier New" pitchFamily="49" charset="0"/>
              </a:rPr>
              <a:t>INSERT</a:t>
            </a:r>
            <a:r>
              <a:rPr lang="en-US" dirty="0"/>
              <a:t> </a:t>
            </a:r>
            <a:r>
              <a:rPr lang="en-US" dirty="0">
                <a:latin typeface="Courier New" pitchFamily="49" charset="0"/>
              </a:rPr>
              <a:t>INTO</a:t>
            </a:r>
            <a:r>
              <a:rPr lang="en-US" dirty="0"/>
              <a:t> </a:t>
            </a:r>
            <a:r>
              <a:rPr lang="en-US" dirty="0">
                <a:latin typeface="Courier New" pitchFamily="49" charset="0"/>
              </a:rPr>
              <a:t>VALUES</a:t>
            </a:r>
            <a:r>
              <a:rPr lang="en-US" dirty="0"/>
              <a:t> statement. This script can be run to populate the table in case the table has been dropped accidentally. </a:t>
            </a:r>
          </a:p>
          <a:p>
            <a:pPr lvl="1"/>
            <a:r>
              <a:rPr lang="en-US" dirty="0"/>
              <a:t>The example in the slide produces </a:t>
            </a:r>
            <a:r>
              <a:rPr lang="en-US" dirty="0">
                <a:latin typeface="Courier New" pitchFamily="49" charset="0"/>
              </a:rPr>
              <a:t>INSERT</a:t>
            </a:r>
            <a:r>
              <a:rPr lang="en-US" dirty="0"/>
              <a:t> statements for the </a:t>
            </a:r>
            <a:r>
              <a:rPr lang="en-US" dirty="0">
                <a:latin typeface="Courier New" pitchFamily="49" charset="0"/>
              </a:rPr>
              <a:t>DEPARTMENTS_TEST</a:t>
            </a:r>
            <a:r>
              <a:rPr lang="en-US" dirty="0"/>
              <a:t> table, captured in the </a:t>
            </a:r>
            <a:r>
              <a:rPr lang="en-US" dirty="0" err="1">
                <a:latin typeface="Courier New" pitchFamily="49" charset="0"/>
              </a:rPr>
              <a:t>data.sql</a:t>
            </a:r>
            <a:r>
              <a:rPr lang="en-US" dirty="0"/>
              <a:t> file using the Save File option in SQL Developer.</a:t>
            </a:r>
            <a:endParaRPr lang="en-US" dirty="0">
              <a:latin typeface="Courier New" pitchFamily="49" charset="0"/>
            </a:endParaRPr>
          </a:p>
          <a:p>
            <a:pPr lvl="1"/>
            <a:r>
              <a:rPr lang="en-US" dirty="0"/>
              <a:t>The contents of the </a:t>
            </a:r>
            <a:r>
              <a:rPr lang="en-US" dirty="0" err="1">
                <a:latin typeface="Courier New" pitchFamily="49" charset="0"/>
              </a:rPr>
              <a:t>data.sql</a:t>
            </a:r>
            <a:r>
              <a:rPr lang="en-US" dirty="0"/>
              <a:t> script file are as follows:</a:t>
            </a:r>
          </a:p>
          <a:p>
            <a:pPr lvl="3">
              <a:buNone/>
            </a:pPr>
            <a:r>
              <a:rPr lang="en-US" dirty="0"/>
              <a:t>INSERT INTO </a:t>
            </a:r>
            <a:r>
              <a:rPr lang="en-US" dirty="0" err="1"/>
              <a:t>departments_test</a:t>
            </a:r>
            <a:r>
              <a:rPr lang="en-US" dirty="0"/>
              <a:t> VALUES</a:t>
            </a:r>
          </a:p>
          <a:p>
            <a:pPr lvl="3">
              <a:buNone/>
            </a:pPr>
            <a:r>
              <a:rPr lang="en-US" dirty="0"/>
              <a:t>	  (10, 'Administration', 1700);</a:t>
            </a:r>
          </a:p>
          <a:p>
            <a:pPr lvl="3">
              <a:buNone/>
            </a:pPr>
            <a:r>
              <a:rPr lang="en-US" dirty="0"/>
              <a:t>INSERT INTO </a:t>
            </a:r>
            <a:r>
              <a:rPr lang="en-US" dirty="0" err="1"/>
              <a:t>departments_test</a:t>
            </a:r>
            <a:r>
              <a:rPr lang="en-US" dirty="0"/>
              <a:t> VALUES</a:t>
            </a:r>
          </a:p>
          <a:p>
            <a:pPr lvl="3">
              <a:buNone/>
            </a:pPr>
            <a:r>
              <a:rPr lang="en-US" dirty="0"/>
              <a:t>	  (20, 'Marketing', 1800);</a:t>
            </a:r>
          </a:p>
          <a:p>
            <a:pPr lvl="3">
              <a:buNone/>
            </a:pPr>
            <a:r>
              <a:rPr lang="en-US" dirty="0"/>
              <a:t>INSERT INTO </a:t>
            </a:r>
            <a:r>
              <a:rPr lang="en-US" dirty="0" err="1"/>
              <a:t>departments_test</a:t>
            </a:r>
            <a:r>
              <a:rPr lang="en-US" dirty="0"/>
              <a:t> VALUES</a:t>
            </a:r>
          </a:p>
          <a:p>
            <a:pPr lvl="3">
              <a:buNone/>
            </a:pPr>
            <a:r>
              <a:rPr lang="en-US" dirty="0"/>
              <a:t>	  (50, 'Shipping', 1500);</a:t>
            </a:r>
          </a:p>
          <a:p>
            <a:pPr lvl="3">
              <a:buNone/>
            </a:pPr>
            <a:r>
              <a:rPr lang="en-US" dirty="0"/>
              <a:t>INSERT INTO </a:t>
            </a:r>
            <a:r>
              <a:rPr lang="en-US" dirty="0" err="1"/>
              <a:t>departments_test</a:t>
            </a:r>
            <a:r>
              <a:rPr lang="en-US" dirty="0"/>
              <a:t> VALUES</a:t>
            </a:r>
          </a:p>
          <a:p>
            <a:pPr lvl="3">
              <a:buNone/>
            </a:pPr>
            <a:r>
              <a:rPr lang="en-US" dirty="0"/>
              <a:t>	  (60, 'IT', 1400);</a:t>
            </a:r>
          </a:p>
          <a:p>
            <a:pPr lvl="3">
              <a:buNone/>
            </a:pPr>
            <a:r>
              <a:rPr lang="en-US" dirty="0"/>
              <a:t>...</a:t>
            </a:r>
          </a:p>
          <a:p>
            <a:endParaRPr lang="en-US" dirty="0"/>
          </a:p>
        </p:txBody>
      </p:sp>
    </p:spTree>
    <p:extLst>
      <p:ext uri="{BB962C8B-B14F-4D97-AF65-F5344CB8AC3E}">
        <p14:creationId xmlns:p14="http://schemas.microsoft.com/office/powerpoint/2010/main" val="2983892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G - </a:t>
            </a:r>
            <a:fld id="{7C951E65-0BAA-4B24-AD87-683F8269D8DB}" type="slidenum">
              <a:rPr lang="en-US" smtClean="0"/>
              <a:pPr/>
              <a:t>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You may have noticed the large number of single quotation marks on the previous slide. A set of four single quotation marks produces one single quotation mark in the final statement. Also remember that character and date values must be enclosed within quotation marks.</a:t>
            </a:r>
          </a:p>
          <a:p>
            <a:pPr lvl="1"/>
            <a:r>
              <a:rPr lang="en-US" dirty="0"/>
              <a:t>Within a string, to display one quotation mark, you need to prefix it with another single quotation mark. For example, in the fifth example in the slide, the surrounding quotation marks are for the entire string. The second quotation mark acts as a prefix to display the third quotation mark. Thus, the result is a single quotation mark followed by the parenthesis, followed by the semicolon.</a:t>
            </a:r>
          </a:p>
          <a:p>
            <a:endParaRPr lang="en-US" dirty="0"/>
          </a:p>
        </p:txBody>
      </p:sp>
    </p:spTree>
    <p:extLst>
      <p:ext uri="{BB962C8B-B14F-4D97-AF65-F5344CB8AC3E}">
        <p14:creationId xmlns:p14="http://schemas.microsoft.com/office/powerpoint/2010/main" val="2426913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G - </a:t>
            </a:r>
            <a:fld id="{7C951E65-0BAA-4B24-AD87-683F8269D8DB}" type="slidenum">
              <a:rPr lang="en-US" smtClean="0"/>
              <a:pPr/>
              <a:t>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dirty="0"/>
              <a:t>The example in the slide generates a </a:t>
            </a:r>
            <a:r>
              <a:rPr lang="en-US" dirty="0">
                <a:latin typeface="Courier New" pitchFamily="49" charset="0"/>
              </a:rPr>
              <a:t>SELECT</a:t>
            </a:r>
            <a:r>
              <a:rPr lang="en-US" dirty="0"/>
              <a:t> statement that retrieves data of all employees in a department who were hired on a specific day. The script generates the </a:t>
            </a:r>
            <a:r>
              <a:rPr lang="en-US" dirty="0">
                <a:latin typeface="Courier New" pitchFamily="49" charset="0"/>
              </a:rPr>
              <a:t>WHERE</a:t>
            </a:r>
            <a:r>
              <a:rPr lang="en-US" dirty="0"/>
              <a:t> clause dynamically.</a:t>
            </a:r>
          </a:p>
          <a:p>
            <a:pPr lvl="1"/>
            <a:r>
              <a:rPr lang="en-US" b="1" dirty="0"/>
              <a:t>Note: </a:t>
            </a:r>
            <a:r>
              <a:rPr lang="en-US" dirty="0"/>
              <a:t>After the user variable is in place, you must use the </a:t>
            </a:r>
            <a:r>
              <a:rPr lang="en-US" dirty="0">
                <a:latin typeface="Courier New" pitchFamily="49" charset="0"/>
              </a:rPr>
              <a:t>UNDEFINE</a:t>
            </a:r>
            <a:r>
              <a:rPr lang="en-US" dirty="0"/>
              <a:t> command to delete it.</a:t>
            </a:r>
          </a:p>
          <a:p>
            <a:pPr lvl="1"/>
            <a:r>
              <a:rPr lang="en-US" dirty="0"/>
              <a:t>The first </a:t>
            </a:r>
            <a:r>
              <a:rPr lang="en-US" dirty="0">
                <a:latin typeface="Courier New" pitchFamily="49" charset="0"/>
              </a:rPr>
              <a:t>SELECT</a:t>
            </a:r>
            <a:r>
              <a:rPr lang="en-US" dirty="0"/>
              <a:t> statement prompts you to enter the department number. If you do not enter any department number, the department number is treated as null by the </a:t>
            </a:r>
            <a:r>
              <a:rPr lang="en-US" dirty="0">
                <a:latin typeface="Courier New" pitchFamily="49" charset="0"/>
              </a:rPr>
              <a:t>DECODE</a:t>
            </a:r>
            <a:r>
              <a:rPr lang="en-US" dirty="0"/>
              <a:t> function and the user is then prompted for the hire date. If you do not enter any hire date, the hire date is treated as null by the </a:t>
            </a:r>
            <a:r>
              <a:rPr lang="en-US" dirty="0">
                <a:latin typeface="Courier New" pitchFamily="49" charset="0"/>
              </a:rPr>
              <a:t>DECODE</a:t>
            </a:r>
            <a:r>
              <a:rPr lang="en-US" dirty="0"/>
              <a:t> function and the dynamic </a:t>
            </a:r>
            <a:r>
              <a:rPr lang="en-US" dirty="0">
                <a:latin typeface="Courier New" pitchFamily="49" charset="0"/>
              </a:rPr>
              <a:t>WHERE</a:t>
            </a:r>
            <a:r>
              <a:rPr lang="en-US" dirty="0"/>
              <a:t> clause that is generated is also a null, which causes the second </a:t>
            </a:r>
            <a:r>
              <a:rPr lang="en-US" dirty="0">
                <a:latin typeface="Courier New" pitchFamily="49" charset="0"/>
              </a:rPr>
              <a:t>SELECT</a:t>
            </a:r>
            <a:r>
              <a:rPr lang="en-US" dirty="0"/>
              <a:t> statement to retrieve all the rows from the </a:t>
            </a:r>
            <a:r>
              <a:rPr lang="en-US" dirty="0">
                <a:latin typeface="Courier New" pitchFamily="49" charset="0"/>
              </a:rPr>
              <a:t>EMPLOYEES</a:t>
            </a:r>
            <a:r>
              <a:rPr lang="en-US" dirty="0"/>
              <a:t> table.</a:t>
            </a:r>
          </a:p>
          <a:p>
            <a:pPr lvl="1"/>
            <a:r>
              <a:rPr lang="en-US" b="1" dirty="0"/>
              <a:t>Note:</a:t>
            </a:r>
            <a:r>
              <a:rPr lang="en-US" dirty="0"/>
              <a:t> The </a:t>
            </a:r>
            <a:r>
              <a:rPr lang="en-US" dirty="0">
                <a:latin typeface="Courier New" pitchFamily="49" charset="0"/>
              </a:rPr>
              <a:t>NEW_V[ALUE]</a:t>
            </a:r>
            <a:r>
              <a:rPr lang="en-US" dirty="0"/>
              <a:t> variable specifies a variable to hold a column value. You can reference the variable in </a:t>
            </a:r>
            <a:r>
              <a:rPr lang="en-US" dirty="0">
                <a:latin typeface="Courier New" pitchFamily="49" charset="0"/>
              </a:rPr>
              <a:t>TTITLE</a:t>
            </a:r>
            <a:r>
              <a:rPr lang="en-US" dirty="0"/>
              <a:t> commands. Use </a:t>
            </a:r>
            <a:r>
              <a:rPr lang="en-US" dirty="0">
                <a:latin typeface="Courier New" pitchFamily="49" charset="0"/>
              </a:rPr>
              <a:t>NEW_VALUE</a:t>
            </a:r>
            <a:r>
              <a:rPr lang="en-US" dirty="0"/>
              <a:t> to display column values or the date in the top title. You must include the column in a </a:t>
            </a:r>
            <a:r>
              <a:rPr lang="en-US" dirty="0">
                <a:latin typeface="Courier New" pitchFamily="49" charset="0"/>
              </a:rPr>
              <a:t>BREAK</a:t>
            </a:r>
            <a:r>
              <a:rPr lang="en-US" dirty="0"/>
              <a:t> command with the </a:t>
            </a:r>
            <a:r>
              <a:rPr lang="en-US" dirty="0">
                <a:latin typeface="Courier New" pitchFamily="49" charset="0"/>
              </a:rPr>
              <a:t>SKIP</a:t>
            </a:r>
            <a:r>
              <a:rPr lang="en-US" dirty="0"/>
              <a:t> </a:t>
            </a:r>
            <a:r>
              <a:rPr lang="en-US" dirty="0">
                <a:latin typeface="Courier New" pitchFamily="49" charset="0"/>
              </a:rPr>
              <a:t>PAGE</a:t>
            </a:r>
            <a:r>
              <a:rPr lang="en-US" dirty="0"/>
              <a:t> action. The variable name cannot contain a pound sign (#). </a:t>
            </a:r>
            <a:r>
              <a:rPr lang="en-US" dirty="0">
                <a:latin typeface="Courier New" pitchFamily="49" charset="0"/>
              </a:rPr>
              <a:t>NEW_VALUE</a:t>
            </a:r>
            <a:r>
              <a:rPr lang="en-US" dirty="0"/>
              <a:t> is useful for master/detail reports in which there is a new master record for each page.</a:t>
            </a:r>
          </a:p>
        </p:txBody>
      </p:sp>
    </p:spTree>
    <p:extLst>
      <p:ext uri="{BB962C8B-B14F-4D97-AF65-F5344CB8AC3E}">
        <p14:creationId xmlns:p14="http://schemas.microsoft.com/office/powerpoint/2010/main" val="34620059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Oracle Sans" panose="020B0503020204020204" pitchFamily="34" charset="0"/>
                <a:cs typeface="Oracle Sans" panose="020B0503020204020204" pitchFamily="34" charset="0"/>
              </a:rPr>
              <a:t>G</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28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7"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9.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20.xml"/><Relationship Id="rId5" Type="http://schemas.openxmlformats.org/officeDocument/2006/relationships/image" Target="../media/image17.wmf"/><Relationship Id="rId4" Type="http://schemas.openxmlformats.org/officeDocument/2006/relationships/image" Target="../media/image16.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1"/>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Writing Advanced Scripts</a:t>
            </a:r>
          </a:p>
        </p:txBody>
      </p:sp>
      <p:sp>
        <p:nvSpPr>
          <p:cNvPr id="3" name="Subtitle 2">
            <a:extLst>
              <a:ext uri="{FF2B5EF4-FFF2-40B4-BE49-F238E27FC236}">
                <a16:creationId xmlns="" xmlns:a16="http://schemas.microsoft.com/office/drawing/2014/main" id="{3598FB0F-0AF8-4AD3-806C-66A067E5F574}"/>
              </a:ext>
            </a:extLst>
          </p:cNvPr>
          <p:cNvSpPr>
            <a:spLocks noGrp="1"/>
          </p:cNvSpPr>
          <p:nvPr>
            <p:ph type="subTitle" idx="1"/>
          </p:nvPr>
        </p:nvSpPr>
        <p:spPr/>
        <p:txBody>
          <a:bodyPr/>
          <a:lstStyle/>
          <a:p>
            <a:endParaRPr lang="en-IN"/>
          </a:p>
        </p:txBody>
      </p:sp>
    </p:spTree>
    <p:custDataLst>
      <p:tags r:id="rId1"/>
    </p:custDataLst>
    <p:extLst>
      <p:ext uri="{BB962C8B-B14F-4D97-AF65-F5344CB8AC3E}">
        <p14:creationId xmlns:p14="http://schemas.microsoft.com/office/powerpoint/2010/main" val="1684113851"/>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27482C-C3C1-4B20-8DD0-AD927064114D}"/>
              </a:ext>
            </a:extLst>
          </p:cNvPr>
          <p:cNvSpPr>
            <a:spLocks noGrp="1"/>
          </p:cNvSpPr>
          <p:nvPr>
            <p:ph type="title"/>
          </p:nvPr>
        </p:nvSpPr>
        <p:spPr/>
        <p:txBody>
          <a:bodyPr/>
          <a:lstStyle/>
          <a:p>
            <a:endParaRPr lang="en-IN"/>
          </a:p>
        </p:txBody>
      </p:sp>
    </p:spTree>
    <p:custDataLst>
      <p:tags r:id="rId1"/>
    </p:custDataLst>
    <p:extLst>
      <p:ext uri="{BB962C8B-B14F-4D97-AF65-F5344CB8AC3E}">
        <p14:creationId xmlns:p14="http://schemas.microsoft.com/office/powerpoint/2010/main" val="5673576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Summary</a:t>
            </a:r>
          </a:p>
        </p:txBody>
      </p:sp>
      <p:sp>
        <p:nvSpPr>
          <p:cNvPr id="15363"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n-lt"/>
                <a:cs typeface="Oracle Sans" panose="020B0503020204020204" pitchFamily="34" charset="0"/>
              </a:rPr>
              <a:t>In this appendix, you should have learned how to:</a:t>
            </a:r>
          </a:p>
          <a:p>
            <a:pPr marL="911225" lvl="1" indent="-550863"/>
            <a:r>
              <a:rPr lang="en-US" sz="3300" dirty="0">
                <a:latin typeface="+mn-lt"/>
                <a:cs typeface="Oracle Sans" panose="020B0503020204020204" pitchFamily="34" charset="0"/>
              </a:rPr>
              <a:t>Create a basic SQL script</a:t>
            </a:r>
          </a:p>
          <a:p>
            <a:pPr marL="911225" lvl="1" indent="-550863"/>
            <a:r>
              <a:rPr lang="en-US" sz="3300" dirty="0">
                <a:latin typeface="+mn-lt"/>
                <a:cs typeface="Oracle Sans" panose="020B0503020204020204" pitchFamily="34" charset="0"/>
              </a:rPr>
              <a:t>Capture the output in a file</a:t>
            </a:r>
          </a:p>
          <a:p>
            <a:pPr marL="911225" lvl="1" indent="-550863"/>
            <a:r>
              <a:rPr lang="en-US" sz="3300" dirty="0">
                <a:latin typeface="+mn-lt"/>
                <a:cs typeface="Oracle Sans" panose="020B0503020204020204" pitchFamily="34" charset="0"/>
              </a:rPr>
              <a:t>Dump the contents of a table to a file</a:t>
            </a:r>
          </a:p>
          <a:p>
            <a:pPr marL="911225" lvl="1" indent="-550863"/>
            <a:r>
              <a:rPr lang="en-US" sz="3300" dirty="0">
                <a:latin typeface="+mn-lt"/>
                <a:cs typeface="Oracle Sans" panose="020B0503020204020204" pitchFamily="34" charset="0"/>
              </a:rPr>
              <a:t>Generate a dynamic predicate</a:t>
            </a:r>
          </a:p>
        </p:txBody>
      </p:sp>
    </p:spTree>
    <p:custDataLst>
      <p:tags r:id="rId1"/>
    </p:custDataLst>
    <p:extLst>
      <p:ext uri="{BB962C8B-B14F-4D97-AF65-F5344CB8AC3E}">
        <p14:creationId xmlns:p14="http://schemas.microsoft.com/office/powerpoint/2010/main" val="213184190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6440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Objectives</a:t>
            </a:r>
          </a:p>
        </p:txBody>
      </p:sp>
      <p:sp>
        <p:nvSpPr>
          <p:cNvPr id="6147"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n-lt"/>
                <a:cs typeface="Oracle Sans" panose="020B0503020204020204" pitchFamily="34" charset="0"/>
              </a:rPr>
              <a:t>After completing this appendix, you should be able to:</a:t>
            </a:r>
          </a:p>
          <a:p>
            <a:pPr marL="911225" lvl="1" indent="-550863"/>
            <a:r>
              <a:rPr lang="en-US" sz="3300" dirty="0">
                <a:latin typeface="+mn-lt"/>
                <a:cs typeface="Oracle Sans" panose="020B0503020204020204" pitchFamily="34" charset="0"/>
              </a:rPr>
              <a:t>Describe the type of problems that are solved by using SQL to generate SQL</a:t>
            </a:r>
          </a:p>
          <a:p>
            <a:pPr marL="911225" lvl="1" indent="-550863"/>
            <a:r>
              <a:rPr lang="en-US" sz="3300" dirty="0">
                <a:latin typeface="+mn-lt"/>
                <a:cs typeface="Oracle Sans" panose="020B0503020204020204" pitchFamily="34" charset="0"/>
              </a:rPr>
              <a:t>Create a basic SQL script</a:t>
            </a:r>
          </a:p>
          <a:p>
            <a:pPr marL="911225" lvl="1" indent="-550863"/>
            <a:r>
              <a:rPr lang="en-US" sz="3300" dirty="0">
                <a:latin typeface="+mn-lt"/>
                <a:cs typeface="Oracle Sans" panose="020B0503020204020204" pitchFamily="34" charset="0"/>
              </a:rPr>
              <a:t>Capture the output in a file</a:t>
            </a:r>
          </a:p>
          <a:p>
            <a:pPr marL="911225" lvl="1" indent="-550863"/>
            <a:r>
              <a:rPr lang="en-US" sz="3300" dirty="0">
                <a:latin typeface="+mn-lt"/>
                <a:cs typeface="Oracle Sans" panose="020B0503020204020204" pitchFamily="34" charset="0"/>
              </a:rPr>
              <a:t>Dump the contents of a table to a file</a:t>
            </a:r>
          </a:p>
          <a:p>
            <a:pPr marL="911225" lvl="1" indent="-550863"/>
            <a:r>
              <a:rPr lang="en-US" sz="3300" dirty="0">
                <a:latin typeface="+mn-lt"/>
                <a:cs typeface="Oracle Sans" panose="020B0503020204020204" pitchFamily="34" charset="0"/>
              </a:rPr>
              <a:t>Generate a dynamic predicate</a:t>
            </a:r>
          </a:p>
        </p:txBody>
      </p:sp>
    </p:spTree>
    <p:custDataLst>
      <p:tags r:id="rId1"/>
    </p:custDataLst>
    <p:extLst>
      <p:ext uri="{BB962C8B-B14F-4D97-AF65-F5344CB8AC3E}">
        <p14:creationId xmlns:p14="http://schemas.microsoft.com/office/powerpoint/2010/main" val="61057403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7660481" y="4517133"/>
            <a:ext cx="3048002" cy="3907631"/>
          </a:xfrm>
          <a:prstGeom prst="roundRect">
            <a:avLst/>
          </a:prstGeom>
          <a:gradFill flip="none" rotWithShape="1">
            <a:gsLst>
              <a:gs pos="0">
                <a:schemeClr val="bg1">
                  <a:lumMod val="95000"/>
                </a:schemeClr>
              </a:gs>
              <a:gs pos="100000">
                <a:schemeClr val="bg1"/>
              </a:gs>
            </a:gsLst>
            <a:lin ang="162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7170"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Using SQL to Generate SQL</a:t>
            </a:r>
          </a:p>
        </p:txBody>
      </p:sp>
      <p:sp>
        <p:nvSpPr>
          <p:cNvPr id="7171" name="Rectangle 9"/>
          <p:cNvSpPr>
            <a:spLocks noGrp="1" noChangeArrowheads="1"/>
          </p:cNvSpPr>
          <p:nvPr>
            <p:ph idx="1"/>
          </p:nvPr>
        </p:nvSpPr>
        <p:spPr>
          <a:xfrm>
            <a:off x="933451" y="2272710"/>
            <a:ext cx="16421100" cy="211089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1225" lvl="1" indent="-550863"/>
            <a:r>
              <a:rPr lang="en-US" dirty="0">
                <a:latin typeface="Oracle Sans" panose="020B0503020204020204" pitchFamily="34" charset="0"/>
                <a:cs typeface="Oracle Sans" panose="020B0503020204020204" pitchFamily="34" charset="0"/>
              </a:rPr>
              <a:t>SQL can be used to generate scripts in SQL.</a:t>
            </a:r>
          </a:p>
          <a:p>
            <a:pPr marL="911225" lvl="1" indent="-550863"/>
            <a:r>
              <a:rPr lang="en-US" dirty="0">
                <a:latin typeface="Oracle Sans" panose="020B0503020204020204" pitchFamily="34" charset="0"/>
                <a:cs typeface="Oracle Sans" panose="020B0503020204020204" pitchFamily="34" charset="0"/>
              </a:rPr>
              <a:t>The data dictionary is:</a:t>
            </a:r>
          </a:p>
          <a:p>
            <a:pPr lvl="2"/>
            <a:r>
              <a:rPr lang="en-US" dirty="0">
                <a:latin typeface="Oracle Sans" panose="020B0503020204020204" pitchFamily="34" charset="0"/>
                <a:cs typeface="Oracle Sans" panose="020B0503020204020204" pitchFamily="34" charset="0"/>
              </a:rPr>
              <a:t>A collection of tables and views that contain database information</a:t>
            </a:r>
          </a:p>
          <a:p>
            <a:pPr lvl="2"/>
            <a:r>
              <a:rPr lang="en-US" dirty="0">
                <a:latin typeface="Oracle Sans" panose="020B0503020204020204" pitchFamily="34" charset="0"/>
                <a:cs typeface="Oracle Sans" panose="020B0503020204020204" pitchFamily="34" charset="0"/>
              </a:rPr>
              <a:t>Created and maintained by the Oracle server</a:t>
            </a:r>
          </a:p>
        </p:txBody>
      </p:sp>
      <p:grpSp>
        <p:nvGrpSpPr>
          <p:cNvPr id="3" name="Group 2"/>
          <p:cNvGrpSpPr/>
          <p:nvPr/>
        </p:nvGrpSpPr>
        <p:grpSpPr>
          <a:xfrm>
            <a:off x="8131970" y="8780546"/>
            <a:ext cx="2024063" cy="539418"/>
            <a:chOff x="5078413" y="5753938"/>
            <a:chExt cx="1349375" cy="359612"/>
          </a:xfrm>
        </p:grpSpPr>
        <p:sp>
          <p:nvSpPr>
            <p:cNvPr id="13" name="Rounded Rectangle 12"/>
            <p:cNvSpPr/>
            <p:nvPr/>
          </p:nvSpPr>
          <p:spPr bwMode="auto">
            <a:xfrm>
              <a:off x="5078413" y="5764213"/>
              <a:ext cx="1349375"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7172" name="Rectangle 4"/>
            <p:cNvSpPr>
              <a:spLocks noChangeArrowheads="1"/>
            </p:cNvSpPr>
            <p:nvPr/>
          </p:nvSpPr>
          <p:spPr bwMode="auto">
            <a:xfrm>
              <a:off x="5158434" y="5753938"/>
              <a:ext cx="1189335" cy="339193"/>
            </a:xfrm>
            <a:prstGeom prst="rect">
              <a:avLst/>
            </a:prstGeom>
            <a:noFill/>
            <a:ln w="9525">
              <a:noFill/>
              <a:miter lim="800000"/>
              <a:headEnd/>
              <a:tailEnd/>
            </a:ln>
          </p:spPr>
          <p:txBody>
            <a:bodyPr wrap="none" lIns="138107" tIns="69054" rIns="138107" bIns="69054">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eaLnBrk="0" hangingPunct="0"/>
              <a:r>
                <a:rPr lang="en-US" sz="2400" b="1" dirty="0">
                  <a:latin typeface="Oracle Sans" panose="020B0503020204020204" pitchFamily="34" charset="0"/>
                  <a:cs typeface="Oracle Sans" panose="020B0503020204020204" pitchFamily="34" charset="0"/>
                </a:rPr>
                <a:t>SQL script</a:t>
              </a:r>
            </a:p>
          </p:txBody>
        </p:sp>
      </p:grpSp>
      <p:grpSp>
        <p:nvGrpSpPr>
          <p:cNvPr id="4" name="Group 3"/>
          <p:cNvGrpSpPr/>
          <p:nvPr/>
        </p:nvGrpSpPr>
        <p:grpSpPr>
          <a:xfrm>
            <a:off x="6381884" y="6866135"/>
            <a:ext cx="1210863" cy="537038"/>
            <a:chOff x="4067970" y="4212849"/>
            <a:chExt cx="807242" cy="358025"/>
          </a:xfrm>
        </p:grpSpPr>
        <p:sp>
          <p:nvSpPr>
            <p:cNvPr id="11" name="Rounded Rectangle 10"/>
            <p:cNvSpPr/>
            <p:nvPr/>
          </p:nvSpPr>
          <p:spPr bwMode="auto">
            <a:xfrm>
              <a:off x="4067970" y="4221537"/>
              <a:ext cx="807242"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7173" name="Rectangle 5"/>
            <p:cNvSpPr>
              <a:spLocks noChangeArrowheads="1"/>
            </p:cNvSpPr>
            <p:nvPr/>
          </p:nvSpPr>
          <p:spPr bwMode="auto">
            <a:xfrm>
              <a:off x="4115992" y="4212849"/>
              <a:ext cx="711199" cy="339192"/>
            </a:xfrm>
            <a:prstGeom prst="rect">
              <a:avLst/>
            </a:prstGeom>
            <a:noFill/>
            <a:ln w="9525">
              <a:noFill/>
              <a:miter lim="800000"/>
              <a:headEnd/>
              <a:tailEnd/>
            </a:ln>
          </p:spPr>
          <p:txBody>
            <a:bodyPr wrap="square" lIns="138107" tIns="69054" rIns="138107" bIns="69054">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eaLnBrk="0" hangingPunct="0"/>
              <a:r>
                <a:rPr lang="en-US" sz="2400" b="1" dirty="0">
                  <a:latin typeface="Oracle Sans" panose="020B0503020204020204" pitchFamily="34" charset="0"/>
                  <a:cs typeface="Oracle Sans" panose="020B0503020204020204" pitchFamily="34" charset="0"/>
                </a:rPr>
                <a:t>SQL</a:t>
              </a:r>
            </a:p>
          </p:txBody>
        </p:sp>
      </p:grpSp>
      <p:grpSp>
        <p:nvGrpSpPr>
          <p:cNvPr id="5" name="Group 4"/>
          <p:cNvGrpSpPr/>
          <p:nvPr/>
        </p:nvGrpSpPr>
        <p:grpSpPr>
          <a:xfrm>
            <a:off x="10763518" y="6863759"/>
            <a:ext cx="2702720" cy="539420"/>
            <a:chOff x="6932613" y="4162237"/>
            <a:chExt cx="1801813" cy="359613"/>
          </a:xfrm>
        </p:grpSpPr>
        <p:sp>
          <p:nvSpPr>
            <p:cNvPr id="12" name="Rounded Rectangle 11"/>
            <p:cNvSpPr/>
            <p:nvPr/>
          </p:nvSpPr>
          <p:spPr bwMode="auto">
            <a:xfrm>
              <a:off x="6932613" y="4172513"/>
              <a:ext cx="1801813"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7174" name="Rectangle 6"/>
            <p:cNvSpPr>
              <a:spLocks noChangeArrowheads="1"/>
            </p:cNvSpPr>
            <p:nvPr/>
          </p:nvSpPr>
          <p:spPr bwMode="auto">
            <a:xfrm>
              <a:off x="6985171" y="4162237"/>
              <a:ext cx="1696696" cy="339192"/>
            </a:xfrm>
            <a:prstGeom prst="rect">
              <a:avLst/>
            </a:prstGeom>
            <a:noFill/>
            <a:ln w="9525">
              <a:noFill/>
              <a:miter lim="800000"/>
              <a:headEnd/>
              <a:tailEnd/>
            </a:ln>
          </p:spPr>
          <p:txBody>
            <a:bodyPr wrap="none" lIns="138107" tIns="69054" rIns="138107" bIns="69054">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algn="ctr" eaLnBrk="0" hangingPunct="0"/>
              <a:r>
                <a:rPr lang="en-US" sz="2400" b="1" dirty="0">
                  <a:latin typeface="Oracle Sans" panose="020B0503020204020204" pitchFamily="34" charset="0"/>
                  <a:cs typeface="Oracle Sans" panose="020B0503020204020204" pitchFamily="34" charset="0"/>
                </a:rPr>
                <a:t>Data dictionary</a:t>
              </a:r>
            </a:p>
          </p:txBody>
        </p:sp>
      </p:gr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0291" y="5728321"/>
            <a:ext cx="2207418" cy="2993231"/>
          </a:xfrm>
          <a:prstGeom prst="rect">
            <a:avLst/>
          </a:prstGeom>
        </p:spPr>
      </p:pic>
    </p:spTree>
    <p:custDataLst>
      <p:tags r:id="rId1"/>
    </p:custDataLst>
    <p:extLst>
      <p:ext uri="{BB962C8B-B14F-4D97-AF65-F5344CB8AC3E}">
        <p14:creationId xmlns:p14="http://schemas.microsoft.com/office/powerpoint/2010/main" val="340413293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221581" y="3076046"/>
            <a:ext cx="15844838" cy="2147888"/>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819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Creating a Basic Script</a:t>
            </a:r>
          </a:p>
        </p:txBody>
      </p:sp>
      <p:sp>
        <p:nvSpPr>
          <p:cNvPr id="8195" name="Rectangle 3"/>
          <p:cNvSpPr>
            <a:spLocks noChangeArrowheads="1"/>
          </p:cNvSpPr>
          <p:nvPr/>
        </p:nvSpPr>
        <p:spPr bwMode="blackGray">
          <a:xfrm>
            <a:off x="1221583" y="3109913"/>
            <a:ext cx="15844838" cy="2033588"/>
          </a:xfrm>
          <a:prstGeom prst="rect">
            <a:avLst/>
          </a:prstGeom>
          <a:noFill/>
          <a:ln w="28575">
            <a:noFill/>
            <a:miter lim="800000"/>
            <a:headEnd/>
            <a:tailEnd/>
          </a:ln>
        </p:spPr>
        <p:txBody>
          <a:bodyPr wrap="none" lIns="138107" tIns="69054" rIns="138107" bIns="69054"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tabLst>
                <a:tab pos="862013" algn="l"/>
                <a:tab pos="1800225" algn="l"/>
              </a:tabLst>
            </a:pPr>
            <a:r>
              <a:rPr lang="en-US" sz="2400" b="1" dirty="0">
                <a:solidFill>
                  <a:srgbClr val="000000"/>
                </a:solidFill>
                <a:latin typeface="Courier New" pitchFamily="49" charset="0"/>
                <a:cs typeface="Oracle Sans" panose="020B0503020204020204" pitchFamily="34" charset="0"/>
              </a:rPr>
              <a:t>SELECT 'CREATE TABLE ' || table_name || </a:t>
            </a:r>
            <a:br>
              <a:rPr lang="en-US" sz="2400" b="1" dirty="0">
                <a:solidFill>
                  <a:srgbClr val="000000"/>
                </a:solidFill>
                <a:latin typeface="Courier New" pitchFamily="49" charset="0"/>
                <a:cs typeface="Oracle Sans" panose="020B0503020204020204" pitchFamily="34" charset="0"/>
              </a:rPr>
            </a:br>
            <a:r>
              <a:rPr lang="en-US" sz="2400" b="1" dirty="0">
                <a:solidFill>
                  <a:srgbClr val="000000"/>
                </a:solidFill>
                <a:latin typeface="Courier New" pitchFamily="49" charset="0"/>
                <a:cs typeface="Oracle Sans" panose="020B0503020204020204" pitchFamily="34" charset="0"/>
              </a:rPr>
              <a:t>       '_test ' || 'AS SELECT * FROM ' </a:t>
            </a:r>
            <a:br>
              <a:rPr lang="en-US" sz="2400" b="1" dirty="0">
                <a:solidFill>
                  <a:srgbClr val="000000"/>
                </a:solidFill>
                <a:latin typeface="Courier New" pitchFamily="49" charset="0"/>
                <a:cs typeface="Oracle Sans" panose="020B0503020204020204" pitchFamily="34" charset="0"/>
              </a:rPr>
            </a:br>
            <a:r>
              <a:rPr lang="en-US" sz="2400" b="1" dirty="0">
                <a:solidFill>
                  <a:srgbClr val="000000"/>
                </a:solidFill>
                <a:latin typeface="Courier New" pitchFamily="49" charset="0"/>
                <a:cs typeface="Oracle Sans" panose="020B0503020204020204" pitchFamily="34" charset="0"/>
              </a:rPr>
              <a:t>       || table_name ||' WHERE 1=2;' </a:t>
            </a:r>
          </a:p>
          <a:p>
            <a:pPr eaLnBrk="0" hangingPunct="0">
              <a:tabLst>
                <a:tab pos="862013" algn="l"/>
                <a:tab pos="1800225" algn="l"/>
              </a:tabLst>
            </a:pPr>
            <a:r>
              <a:rPr lang="en-US" sz="2400" b="1" dirty="0">
                <a:solidFill>
                  <a:srgbClr val="000000"/>
                </a:solidFill>
                <a:latin typeface="Courier New" pitchFamily="49" charset="0"/>
                <a:cs typeface="Oracle Sans" panose="020B0503020204020204" pitchFamily="34" charset="0"/>
              </a:rPr>
              <a:t>       AS "Create Table Script"</a:t>
            </a:r>
          </a:p>
          <a:p>
            <a:pPr eaLnBrk="0" hangingPunct="0">
              <a:tabLst>
                <a:tab pos="862013" algn="l"/>
                <a:tab pos="1800225" algn="l"/>
              </a:tabLst>
            </a:pPr>
            <a:r>
              <a:rPr lang="en-US" sz="2400" b="1" dirty="0">
                <a:solidFill>
                  <a:srgbClr val="000000"/>
                </a:solidFill>
                <a:latin typeface="Courier New" pitchFamily="49" charset="0"/>
                <a:cs typeface="Oracle Sans" panose="020B0503020204020204" pitchFamily="34" charset="0"/>
              </a:rPr>
              <a:t>FROM   user_tables; 	</a:t>
            </a:r>
          </a:p>
        </p:txBody>
      </p:sp>
      <p:pic>
        <p:nvPicPr>
          <p:cNvPr id="8196" name="Picture 5"/>
          <p:cNvPicPr>
            <a:picLocks noChangeAspect="1" noChangeArrowheads="1"/>
          </p:cNvPicPr>
          <p:nvPr/>
        </p:nvPicPr>
        <p:blipFill>
          <a:blip r:embed="rId4" cstate="print"/>
          <a:stretch>
            <a:fillRect/>
          </a:stretch>
        </p:blipFill>
        <p:spPr bwMode="auto">
          <a:xfrm>
            <a:off x="3827666" y="5715001"/>
            <a:ext cx="10632668" cy="2812875"/>
          </a:xfrm>
          <a:prstGeom prst="rect">
            <a:avLst/>
          </a:prstGeom>
          <a:noFill/>
          <a:ln w="28575">
            <a:noFill/>
            <a:miter lim="800000"/>
            <a:headEnd type="none" w="sm" len="sm"/>
            <a:tailEnd type="none" w="sm" len="sm"/>
          </a:ln>
        </p:spPr>
      </p:pic>
    </p:spTree>
    <p:custDataLst>
      <p:tags r:id="rId1"/>
    </p:custDataLst>
    <p:extLst>
      <p:ext uri="{BB962C8B-B14F-4D97-AF65-F5344CB8AC3E}">
        <p14:creationId xmlns:p14="http://schemas.microsoft.com/office/powerpoint/2010/main" val="21126963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Controlling the Environment</a:t>
            </a:r>
          </a:p>
        </p:txBody>
      </p:sp>
      <p:grpSp>
        <p:nvGrpSpPr>
          <p:cNvPr id="2" name="Group 1"/>
          <p:cNvGrpSpPr/>
          <p:nvPr/>
        </p:nvGrpSpPr>
        <p:grpSpPr>
          <a:xfrm>
            <a:off x="3239691" y="2839244"/>
            <a:ext cx="11808618" cy="5862638"/>
            <a:chOff x="2336800" y="2057400"/>
            <a:chExt cx="7872412" cy="3908425"/>
          </a:xfrm>
        </p:grpSpPr>
        <p:sp>
          <p:nvSpPr>
            <p:cNvPr id="13" name="Rounded Rectangle 12"/>
            <p:cNvSpPr/>
            <p:nvPr/>
          </p:nvSpPr>
          <p:spPr bwMode="auto">
            <a:xfrm>
              <a:off x="6942138" y="4864100"/>
              <a:ext cx="3267074" cy="739775"/>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2" name="Rounded Rectangle 11"/>
            <p:cNvSpPr/>
            <p:nvPr/>
          </p:nvSpPr>
          <p:spPr bwMode="auto">
            <a:xfrm>
              <a:off x="6942138" y="2339268"/>
              <a:ext cx="3190875" cy="739775"/>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1" name="Content Placeholder 2"/>
            <p:cNvSpPr txBox="1">
              <a:spLocks/>
            </p:cNvSpPr>
            <p:nvPr/>
          </p:nvSpPr>
          <p:spPr bwMode="gray">
            <a:xfrm>
              <a:off x="2361670" y="2065999"/>
              <a:ext cx="3273955" cy="3899826"/>
            </a:xfrm>
            <a:prstGeom prst="round2DiagRect">
              <a:avLst>
                <a:gd name="adj1" fmla="val 7511"/>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9220" name="Rectangle 4"/>
            <p:cNvSpPr>
              <a:spLocks noChangeArrowheads="1"/>
            </p:cNvSpPr>
            <p:nvPr/>
          </p:nvSpPr>
          <p:spPr bwMode="auto">
            <a:xfrm>
              <a:off x="7065963" y="2388480"/>
              <a:ext cx="2665940" cy="585413"/>
            </a:xfrm>
            <a:prstGeom prst="rect">
              <a:avLst/>
            </a:prstGeom>
            <a:noFill/>
            <a:ln w="9525">
              <a:noFill/>
              <a:miter lim="800000"/>
              <a:headEnd/>
              <a:tailEnd/>
            </a:ln>
          </p:spPr>
          <p:txBody>
            <a:bodyPr wrap="square" lIns="138107" tIns="69054" rIns="138107" bIns="69054">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spcBef>
                  <a:spcPct val="50000"/>
                </a:spcBef>
              </a:pPr>
              <a:r>
                <a:rPr lang="en-US" sz="2400" b="1" dirty="0">
                  <a:latin typeface="Oracle Sans" panose="020B0503020204020204" pitchFamily="34" charset="0"/>
                  <a:cs typeface="Oracle Sans" panose="020B0503020204020204" pitchFamily="34" charset="0"/>
                </a:rPr>
                <a:t>Set system variables to appropriate values.</a:t>
              </a:r>
            </a:p>
          </p:txBody>
        </p:sp>
        <p:sp>
          <p:nvSpPr>
            <p:cNvPr id="9221" name="Rectangle 5"/>
            <p:cNvSpPr>
              <a:spLocks noChangeArrowheads="1"/>
            </p:cNvSpPr>
            <p:nvPr/>
          </p:nvSpPr>
          <p:spPr bwMode="auto">
            <a:xfrm>
              <a:off x="7065963" y="4910138"/>
              <a:ext cx="3067049" cy="585413"/>
            </a:xfrm>
            <a:prstGeom prst="rect">
              <a:avLst/>
            </a:prstGeom>
            <a:noFill/>
            <a:ln w="9525">
              <a:noFill/>
              <a:miter lim="800000"/>
              <a:headEnd/>
              <a:tailEnd/>
            </a:ln>
          </p:spPr>
          <p:txBody>
            <a:bodyPr wrap="square" lIns="138107" tIns="69054" rIns="138107" bIns="69054">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spcBef>
                  <a:spcPct val="50000"/>
                </a:spcBef>
              </a:pPr>
              <a:r>
                <a:rPr lang="en-US" sz="2400" b="1" dirty="0">
                  <a:latin typeface="Oracle Sans" panose="020B0503020204020204" pitchFamily="34" charset="0"/>
                  <a:cs typeface="Oracle Sans" panose="020B0503020204020204" pitchFamily="34" charset="0"/>
                </a:rPr>
                <a:t>Set system variables back </a:t>
              </a:r>
              <a:br>
                <a:rPr lang="en-US" sz="2400" b="1" dirty="0">
                  <a:latin typeface="Oracle Sans" panose="020B0503020204020204" pitchFamily="34" charset="0"/>
                  <a:cs typeface="Oracle Sans" panose="020B0503020204020204" pitchFamily="34" charset="0"/>
                </a:rPr>
              </a:br>
              <a:r>
                <a:rPr lang="en-US" sz="2400" b="1" dirty="0">
                  <a:latin typeface="Oracle Sans" panose="020B0503020204020204" pitchFamily="34" charset="0"/>
                  <a:cs typeface="Oracle Sans" panose="020B0503020204020204" pitchFamily="34" charset="0"/>
                </a:rPr>
                <a:t>to the default value.</a:t>
              </a:r>
            </a:p>
          </p:txBody>
        </p:sp>
        <p:sp>
          <p:nvSpPr>
            <p:cNvPr id="9222" name="Line 6"/>
            <p:cNvSpPr>
              <a:spLocks noChangeShapeType="1"/>
            </p:cNvSpPr>
            <p:nvPr/>
          </p:nvSpPr>
          <p:spPr bwMode="auto">
            <a:xfrm>
              <a:off x="5638800" y="2703513"/>
              <a:ext cx="1236663" cy="0"/>
            </a:xfrm>
            <a:prstGeom prst="line">
              <a:avLst/>
            </a:prstGeom>
            <a:noFill/>
            <a:ln w="28575">
              <a:solidFill>
                <a:schemeClr val="tx1"/>
              </a:solidFill>
              <a:round/>
              <a:headEnd type="triangle" w="lg" len="lg"/>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9223" name="Rectangle 7"/>
            <p:cNvSpPr>
              <a:spLocks noChangeArrowheads="1"/>
            </p:cNvSpPr>
            <p:nvPr/>
          </p:nvSpPr>
          <p:spPr bwMode="auto">
            <a:xfrm>
              <a:off x="2549525" y="3846513"/>
              <a:ext cx="3189288" cy="339193"/>
            </a:xfrm>
            <a:prstGeom prst="rect">
              <a:avLst/>
            </a:prstGeom>
            <a:noFill/>
            <a:ln w="9525">
              <a:noFill/>
              <a:miter lim="800000"/>
              <a:headEnd/>
              <a:tailEnd/>
            </a:ln>
          </p:spPr>
          <p:txBody>
            <a:bodyPr lIns="138107" tIns="69054" rIns="138107" bIns="69054">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spcBef>
                  <a:spcPct val="50000"/>
                </a:spcBef>
              </a:pPr>
              <a:r>
                <a:rPr lang="en-US" sz="2400" dirty="0">
                  <a:solidFill>
                    <a:srgbClr val="000000"/>
                  </a:solidFill>
                  <a:latin typeface="Oracle Sans" panose="020B0503020204020204" pitchFamily="34" charset="0"/>
                  <a:cs typeface="Oracle Sans" panose="020B0503020204020204" pitchFamily="34" charset="0"/>
                </a:rPr>
                <a:t>SQL statement</a:t>
              </a:r>
            </a:p>
          </p:txBody>
        </p:sp>
        <p:sp>
          <p:nvSpPr>
            <p:cNvPr id="9224" name="Line 8"/>
            <p:cNvSpPr>
              <a:spLocks noChangeShapeType="1"/>
            </p:cNvSpPr>
            <p:nvPr/>
          </p:nvSpPr>
          <p:spPr bwMode="auto">
            <a:xfrm>
              <a:off x="5635625" y="5222875"/>
              <a:ext cx="1231900" cy="0"/>
            </a:xfrm>
            <a:prstGeom prst="line">
              <a:avLst/>
            </a:prstGeom>
            <a:noFill/>
            <a:ln w="28575">
              <a:solidFill>
                <a:schemeClr val="tx1"/>
              </a:solidFill>
              <a:round/>
              <a:headEnd type="triangle" w="lg" len="lg"/>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9225" name="Picture 9"/>
            <p:cNvPicPr>
              <a:picLocks noChangeArrowheads="1"/>
            </p:cNvPicPr>
            <p:nvPr/>
          </p:nvPicPr>
          <p:blipFill>
            <a:blip r:embed="rId4" cstate="print"/>
            <a:srcRect/>
            <a:stretch>
              <a:fillRect/>
            </a:stretch>
          </p:blipFill>
          <p:spPr bwMode="auto">
            <a:xfrm>
              <a:off x="2336800" y="2057400"/>
              <a:ext cx="3206750" cy="942975"/>
            </a:xfrm>
            <a:prstGeom prst="rect">
              <a:avLst/>
            </a:prstGeom>
            <a:noFill/>
            <a:ln w="9525">
              <a:noFill/>
              <a:miter lim="800000"/>
              <a:headEnd/>
              <a:tailEnd/>
            </a:ln>
          </p:spPr>
        </p:pic>
        <p:pic>
          <p:nvPicPr>
            <p:cNvPr id="9226" name="Picture 10"/>
            <p:cNvPicPr>
              <a:picLocks noChangeArrowheads="1"/>
            </p:cNvPicPr>
            <p:nvPr/>
          </p:nvPicPr>
          <p:blipFill>
            <a:blip r:embed="rId5" cstate="print"/>
            <a:srcRect/>
            <a:stretch>
              <a:fillRect/>
            </a:stretch>
          </p:blipFill>
          <p:spPr bwMode="auto">
            <a:xfrm>
              <a:off x="2438400" y="4648200"/>
              <a:ext cx="3022600" cy="9429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04778559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The Complete Picture</a:t>
            </a:r>
          </a:p>
        </p:txBody>
      </p:sp>
      <p:grpSp>
        <p:nvGrpSpPr>
          <p:cNvPr id="2" name="Group 1"/>
          <p:cNvGrpSpPr/>
          <p:nvPr/>
        </p:nvGrpSpPr>
        <p:grpSpPr>
          <a:xfrm>
            <a:off x="1234679" y="2715303"/>
            <a:ext cx="15818643" cy="5452533"/>
            <a:chOff x="830263" y="2003778"/>
            <a:chExt cx="10545762" cy="3635022"/>
          </a:xfrm>
        </p:grpSpPr>
        <p:sp>
          <p:nvSpPr>
            <p:cNvPr id="5" name="Content Placeholder 2"/>
            <p:cNvSpPr txBox="1">
              <a:spLocks/>
            </p:cNvSpPr>
            <p:nvPr/>
          </p:nvSpPr>
          <p:spPr bwMode="gray">
            <a:xfrm>
              <a:off x="830263" y="2003778"/>
              <a:ext cx="10545762" cy="3635022"/>
            </a:xfrm>
            <a:prstGeom prst="round2DiagRect">
              <a:avLst>
                <a:gd name="adj1" fmla="val 7511"/>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10243" name="Rectangle 3"/>
            <p:cNvSpPr>
              <a:spLocks noChangeArrowheads="1"/>
            </p:cNvSpPr>
            <p:nvPr/>
          </p:nvSpPr>
          <p:spPr bwMode="blackGray">
            <a:xfrm>
              <a:off x="830263" y="2006600"/>
              <a:ext cx="10545762" cy="3632200"/>
            </a:xfrm>
            <a:prstGeom prst="rect">
              <a:avLst/>
            </a:prstGeom>
            <a:noFill/>
            <a:ln w="28575">
              <a:noFill/>
              <a:miter lim="800000"/>
              <a:headEnd/>
              <a:tailEnd/>
            </a:ln>
          </p:spPr>
          <p:txBody>
            <a:bodyPr wrap="none" lIns="138107" tIns="69054" rIns="138107" bIns="69054"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SET ECHO OFF              </a:t>
              </a: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SET FEEDBACK OFF</a:t>
              </a: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SET PAGESIZE 0</a:t>
              </a:r>
            </a:p>
            <a:p>
              <a:pPr eaLnBrk="0" hangingPunct="0">
                <a:tabLst>
                  <a:tab pos="1800225" algn="l"/>
                </a:tabLst>
              </a:pPr>
              <a:endParaRPr lang="en-US" sz="2400" b="1" dirty="0">
                <a:solidFill>
                  <a:srgbClr val="000000"/>
                </a:solidFill>
                <a:latin typeface="Courier New" pitchFamily="49" charset="0"/>
                <a:cs typeface="Oracle Sans" panose="020B0503020204020204" pitchFamily="34" charset="0"/>
              </a:endParaRP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SELECT 'DROP TABLE ' || object_name || ';'</a:t>
              </a: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FROM    user_objects</a:t>
              </a: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WHERE   object_type = 'TABLE'</a:t>
              </a: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a:t>
              </a:r>
            </a:p>
            <a:p>
              <a:pPr eaLnBrk="0" hangingPunct="0">
                <a:tabLst>
                  <a:tab pos="1800225" algn="l"/>
                </a:tabLst>
              </a:pPr>
              <a:endParaRPr lang="en-US" sz="2400" b="1" dirty="0">
                <a:solidFill>
                  <a:srgbClr val="000000"/>
                </a:solidFill>
                <a:latin typeface="Courier New" pitchFamily="49" charset="0"/>
                <a:cs typeface="Oracle Sans" panose="020B0503020204020204" pitchFamily="34" charset="0"/>
              </a:endParaRP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SET FEEDBACK ON</a:t>
              </a: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SET PAGESIZE 24</a:t>
              </a: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SET ECHO ON</a:t>
              </a:r>
            </a:p>
          </p:txBody>
        </p:sp>
      </p:grpSp>
    </p:spTree>
    <p:custDataLst>
      <p:tags r:id="rId1"/>
    </p:custDataLst>
    <p:extLst>
      <p:ext uri="{BB962C8B-B14F-4D97-AF65-F5344CB8AC3E}">
        <p14:creationId xmlns:p14="http://schemas.microsoft.com/office/powerpoint/2010/main" val="359974523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Dumping the Contents of a Table to a File</a:t>
            </a:r>
          </a:p>
        </p:txBody>
      </p:sp>
      <p:grpSp>
        <p:nvGrpSpPr>
          <p:cNvPr id="2" name="Group 1"/>
          <p:cNvGrpSpPr/>
          <p:nvPr/>
        </p:nvGrpSpPr>
        <p:grpSpPr>
          <a:xfrm>
            <a:off x="1221581" y="2474540"/>
            <a:ext cx="15844839" cy="6629400"/>
            <a:chOff x="812799" y="1828800"/>
            <a:chExt cx="10563226" cy="4419600"/>
          </a:xfrm>
        </p:grpSpPr>
        <p:sp>
          <p:nvSpPr>
            <p:cNvPr id="4" name="Content Placeholder 2"/>
            <p:cNvSpPr txBox="1">
              <a:spLocks/>
            </p:cNvSpPr>
            <p:nvPr/>
          </p:nvSpPr>
          <p:spPr bwMode="gray">
            <a:xfrm>
              <a:off x="812799" y="1828800"/>
              <a:ext cx="10563225" cy="4419600"/>
            </a:xfrm>
            <a:prstGeom prst="round2DiagRect">
              <a:avLst>
                <a:gd name="adj1" fmla="val 7511"/>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11267" name="Rectangle 3"/>
            <p:cNvSpPr>
              <a:spLocks noChangeArrowheads="1"/>
            </p:cNvSpPr>
            <p:nvPr/>
          </p:nvSpPr>
          <p:spPr bwMode="blackGray">
            <a:xfrm>
              <a:off x="812800" y="1828800"/>
              <a:ext cx="10563225" cy="4419600"/>
            </a:xfrm>
            <a:prstGeom prst="rect">
              <a:avLst/>
            </a:prstGeom>
            <a:noFill/>
            <a:ln w="28575">
              <a:noFill/>
              <a:miter lim="800000"/>
              <a:headEnd/>
              <a:tailEnd/>
            </a:ln>
          </p:spPr>
          <p:txBody>
            <a:bodyPr wrap="none" lIns="138107" tIns="69054" rIns="138107" bIns="69054"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SET HEADING OFF ECHO OFF FEEDBACK OFF</a:t>
              </a: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SET PAGESIZE 0</a:t>
              </a:r>
            </a:p>
            <a:p>
              <a:pPr eaLnBrk="0" hangingPunct="0">
                <a:tabLst>
                  <a:tab pos="1800225" algn="l"/>
                </a:tabLst>
              </a:pPr>
              <a:endParaRPr lang="en-US" sz="2400" b="1" dirty="0">
                <a:solidFill>
                  <a:srgbClr val="000000"/>
                </a:solidFill>
                <a:latin typeface="Courier New" pitchFamily="49" charset="0"/>
                <a:cs typeface="Oracle Sans" panose="020B0503020204020204" pitchFamily="34" charset="0"/>
              </a:endParaRPr>
            </a:p>
            <a:p>
              <a:pPr eaLnBrk="0" hangingPunct="0">
                <a:tabLst>
                  <a:tab pos="1800225" algn="l"/>
                </a:tabLst>
              </a:pPr>
              <a:endParaRPr lang="en-US" sz="2400" b="1" dirty="0">
                <a:solidFill>
                  <a:srgbClr val="000000"/>
                </a:solidFill>
                <a:latin typeface="Courier New" pitchFamily="49" charset="0"/>
                <a:cs typeface="Oracle Sans" panose="020B0503020204020204" pitchFamily="34" charset="0"/>
              </a:endParaRP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SELECT</a:t>
              </a: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 'INSERT INTO departments_test VALUES</a:t>
              </a: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  ('</a:t>
              </a:r>
              <a:r>
                <a:rPr lang="en-US" sz="2400" b="1" dirty="0">
                  <a:solidFill>
                    <a:srgbClr val="000000"/>
                  </a:solidFill>
                  <a:latin typeface="Oracle Sans" panose="020B0503020204020204" pitchFamily="34" charset="0"/>
                  <a:cs typeface="Oracle Sans" panose="020B0503020204020204" pitchFamily="34" charset="0"/>
                </a:rPr>
                <a:t> </a:t>
              </a:r>
              <a:r>
                <a:rPr lang="en-US" sz="2400" b="1" dirty="0">
                  <a:solidFill>
                    <a:srgbClr val="000000"/>
                  </a:solidFill>
                  <a:latin typeface="Courier New" pitchFamily="49" charset="0"/>
                  <a:cs typeface="Oracle Sans" panose="020B0503020204020204" pitchFamily="34" charset="0"/>
                </a:rPr>
                <a:t>|| department_id || ', '''</a:t>
              </a:r>
              <a:r>
                <a:rPr lang="en-US" sz="2400" b="1" dirty="0">
                  <a:solidFill>
                    <a:srgbClr val="000000"/>
                  </a:solidFill>
                  <a:latin typeface="Oracle Sans" panose="020B0503020204020204" pitchFamily="34" charset="0"/>
                  <a:cs typeface="Oracle Sans" panose="020B0503020204020204" pitchFamily="34" charset="0"/>
                </a:rPr>
                <a:t> </a:t>
              </a:r>
              <a:r>
                <a:rPr lang="en-US" sz="2400" b="1" dirty="0">
                  <a:solidFill>
                    <a:srgbClr val="000000"/>
                  </a:solidFill>
                  <a:latin typeface="Courier New" pitchFamily="49" charset="0"/>
                  <a:cs typeface="Oracle Sans" panose="020B0503020204020204" pitchFamily="34" charset="0"/>
                </a:rPr>
                <a:t>||</a:t>
              </a:r>
              <a:r>
                <a:rPr lang="en-US" sz="2400" b="1" dirty="0">
                  <a:solidFill>
                    <a:srgbClr val="000000"/>
                  </a:solidFill>
                  <a:latin typeface="Oracle Sans" panose="020B0503020204020204" pitchFamily="34" charset="0"/>
                  <a:cs typeface="Oracle Sans" panose="020B0503020204020204" pitchFamily="34" charset="0"/>
                </a:rPr>
                <a:t> </a:t>
              </a:r>
              <a:r>
                <a:rPr lang="en-US" sz="2400" b="1" dirty="0">
                  <a:solidFill>
                    <a:srgbClr val="000000"/>
                  </a:solidFill>
                  <a:latin typeface="Courier New" pitchFamily="49" charset="0"/>
                  <a:cs typeface="Oracle Sans" panose="020B0503020204020204" pitchFamily="34" charset="0"/>
                </a:rPr>
                <a:t>department_name ||</a:t>
              </a: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   ''', ''' || location_id || ''');'</a:t>
              </a: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  AS "Insert Statements Script"</a:t>
              </a: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FROM   departments</a:t>
              </a: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a:t>
              </a:r>
            </a:p>
            <a:p>
              <a:pPr eaLnBrk="0" hangingPunct="0">
                <a:tabLst>
                  <a:tab pos="1800225" algn="l"/>
                </a:tabLst>
              </a:pPr>
              <a:endParaRPr lang="en-US" sz="2400" b="1" dirty="0">
                <a:solidFill>
                  <a:srgbClr val="000000"/>
                </a:solidFill>
                <a:latin typeface="Courier New" pitchFamily="49" charset="0"/>
                <a:cs typeface="Oracle Sans" panose="020B0503020204020204" pitchFamily="34" charset="0"/>
              </a:endParaRPr>
            </a:p>
            <a:p>
              <a:pPr eaLnBrk="0" hangingPunct="0">
                <a:tabLst>
                  <a:tab pos="1800225" algn="l"/>
                </a:tabLst>
              </a:pPr>
              <a:endParaRPr lang="en-US" sz="2400" b="1" dirty="0">
                <a:solidFill>
                  <a:srgbClr val="000000"/>
                </a:solidFill>
                <a:latin typeface="Courier New" pitchFamily="49" charset="0"/>
                <a:cs typeface="Oracle Sans" panose="020B0503020204020204" pitchFamily="34" charset="0"/>
              </a:endParaRP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SET PAGESIZE 24</a:t>
              </a: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SET HEADING ON ECHO ON FEEDBACK ON</a:t>
              </a:r>
            </a:p>
          </p:txBody>
        </p:sp>
      </p:grpSp>
    </p:spTree>
    <p:custDataLst>
      <p:tags r:id="rId1"/>
    </p:custDataLst>
    <p:extLst>
      <p:ext uri="{BB962C8B-B14F-4D97-AF65-F5344CB8AC3E}">
        <p14:creationId xmlns:p14="http://schemas.microsoft.com/office/powerpoint/2010/main" val="315347392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Dumping the Contents of a Table to a File</a:t>
            </a:r>
          </a:p>
        </p:txBody>
      </p:sp>
      <p:graphicFrame>
        <p:nvGraphicFramePr>
          <p:cNvPr id="320579" name="Group 67"/>
          <p:cNvGraphicFramePr>
            <a:graphicFrameLocks noGrp="1"/>
          </p:cNvGraphicFramePr>
          <p:nvPr>
            <p:extLst>
              <p:ext uri="{D42A27DB-BD31-4B8C-83A1-F6EECF244321}">
                <p14:modId xmlns:p14="http://schemas.microsoft.com/office/powerpoint/2010/main" val="2683448325"/>
              </p:ext>
            </p:extLst>
          </p:nvPr>
        </p:nvGraphicFramePr>
        <p:xfrm>
          <a:off x="2135426" y="3176736"/>
          <a:ext cx="14017149" cy="4991100"/>
        </p:xfrm>
        <a:graphic>
          <a:graphicData uri="http://schemas.openxmlformats.org/drawingml/2006/table">
            <a:tbl>
              <a:tblPr firstRow="1" bandRow="1">
                <a:tableStyleId>{5FD0F851-EC5A-4D38-B0AD-8093EC10F338}</a:tableStyleId>
              </a:tblPr>
              <a:tblGrid>
                <a:gridCol w="8684538">
                  <a:extLst>
                    <a:ext uri="{9D8B030D-6E8A-4147-A177-3AD203B41FA5}">
                      <a16:colId xmlns="" xmlns:a16="http://schemas.microsoft.com/office/drawing/2014/main" val="20000"/>
                    </a:ext>
                  </a:extLst>
                </a:gridCol>
                <a:gridCol w="5332611">
                  <a:extLst>
                    <a:ext uri="{9D8B030D-6E8A-4147-A177-3AD203B41FA5}">
                      <a16:colId xmlns="" xmlns:a16="http://schemas.microsoft.com/office/drawing/2014/main" val="20001"/>
                    </a:ext>
                  </a:extLst>
                </a:gridCol>
              </a:tblGrid>
              <a:tr h="647700">
                <a:tc>
                  <a:txBody>
                    <a:bodyPr/>
                    <a:lstStyle/>
                    <a:p>
                      <a:pPr marL="0" marR="0" lvl="0" indent="0" algn="l" defTabSz="228600" rtl="0" eaLnBrk="0" fontAlgn="base" latinLnBrk="0" hangingPunct="0">
                        <a:lnSpc>
                          <a:spcPct val="120000"/>
                        </a:lnSpc>
                        <a:spcBef>
                          <a:spcPct val="50000"/>
                        </a:spcBef>
                        <a:spcAft>
                          <a:spcPct val="0"/>
                        </a:spcAft>
                        <a:buClrTx/>
                        <a:buSzTx/>
                        <a:buFontTx/>
                        <a:buNone/>
                        <a:tabLst/>
                      </a:pPr>
                      <a:r>
                        <a:rPr kumimoji="0" lang="en-US" sz="2700" u="none" strike="noStrike" cap="none" normalizeH="0" baseline="0" dirty="0">
                          <a:ln>
                            <a:noFill/>
                          </a:ln>
                          <a:solidFill>
                            <a:schemeClr val="bg1"/>
                          </a:solidFill>
                          <a:effectLst/>
                        </a:rPr>
                        <a:t>Source</a:t>
                      </a:r>
                      <a:endParaRPr kumimoji="0" lang="en-US" sz="2700" b="0" i="0" u="none" strike="noStrike" cap="none" normalizeH="0" baseline="0" dirty="0">
                        <a:ln>
                          <a:noFill/>
                        </a:ln>
                        <a:solidFill>
                          <a:schemeClr val="bg1"/>
                        </a:solidFill>
                        <a:effectLst/>
                        <a:latin typeface="Oracle Sans" panose="020B0503020204020204" pitchFamily="34" charset="0"/>
                      </a:endParaRPr>
                    </a:p>
                  </a:txBody>
                  <a:tcPr marL="182832" marR="182832" marT="68580" marB="68580" horzOverflow="overflow">
                    <a:solidFill>
                      <a:schemeClr val="accent3">
                        <a:lumMod val="75000"/>
                      </a:schemeClr>
                    </a:solidFill>
                  </a:tcPr>
                </a:tc>
                <a:tc>
                  <a:txBody>
                    <a:bodyPr/>
                    <a:lstStyle/>
                    <a:p>
                      <a:pPr marL="0" marR="0" lvl="0" indent="0" algn="l" defTabSz="228600" rtl="0" eaLnBrk="0" fontAlgn="base" latinLnBrk="0" hangingPunct="0">
                        <a:lnSpc>
                          <a:spcPct val="120000"/>
                        </a:lnSpc>
                        <a:spcBef>
                          <a:spcPct val="50000"/>
                        </a:spcBef>
                        <a:spcAft>
                          <a:spcPct val="0"/>
                        </a:spcAft>
                        <a:buClrTx/>
                        <a:buSzTx/>
                        <a:buFontTx/>
                        <a:buNone/>
                        <a:tabLst/>
                      </a:pPr>
                      <a:r>
                        <a:rPr kumimoji="0" lang="en-US" sz="2700" u="none" strike="noStrike" cap="none" normalizeH="0" baseline="0" dirty="0">
                          <a:ln>
                            <a:noFill/>
                          </a:ln>
                          <a:solidFill>
                            <a:schemeClr val="bg1"/>
                          </a:solidFill>
                          <a:effectLst/>
                        </a:rPr>
                        <a:t>Result</a:t>
                      </a:r>
                      <a:endParaRPr kumimoji="0" lang="en-US" sz="2700" b="0" i="0" u="none" strike="noStrike" cap="none" normalizeH="0" baseline="0" dirty="0">
                        <a:ln>
                          <a:noFill/>
                        </a:ln>
                        <a:solidFill>
                          <a:schemeClr val="bg1"/>
                        </a:solidFill>
                        <a:effectLst/>
                        <a:latin typeface="Oracle Sans" panose="020B0503020204020204" pitchFamily="34" charset="0"/>
                      </a:endParaRPr>
                    </a:p>
                  </a:txBody>
                  <a:tcPr marL="182832" marR="182832" marT="68580" marB="68580" horzOverflow="overflow">
                    <a:solidFill>
                      <a:schemeClr val="accent3">
                        <a:lumMod val="75000"/>
                      </a:schemeClr>
                    </a:solidFill>
                  </a:tcPr>
                </a:tc>
                <a:extLst>
                  <a:ext uri="{0D108BD9-81ED-4DB2-BD59-A6C34878D82A}">
                    <a16:rowId xmlns="" xmlns:a16="http://schemas.microsoft.com/office/drawing/2014/main" val="10000"/>
                  </a:ext>
                </a:extLst>
              </a:tr>
              <a:tr h="4343400">
                <a:tc>
                  <a:txBody>
                    <a:bodyPr/>
                    <a:lstStyle/>
                    <a:p>
                      <a:pPr marL="0" marR="0" lvl="0" indent="0" algn="l" defTabSz="228600" rtl="0" eaLnBrk="0" fontAlgn="base" latinLnBrk="0" hangingPunct="0">
                        <a:lnSpc>
                          <a:spcPct val="120000"/>
                        </a:lnSpc>
                        <a:spcBef>
                          <a:spcPct val="50000"/>
                        </a:spcBef>
                        <a:spcAft>
                          <a:spcPct val="0"/>
                        </a:spcAft>
                        <a:buClrTx/>
                        <a:buSzTx/>
                        <a:buFontTx/>
                        <a:buNone/>
                        <a:tabLst/>
                      </a:pPr>
                      <a:r>
                        <a:rPr kumimoji="0" lang="en-US" sz="3000" b="0" u="none" strike="noStrike" cap="none" normalizeH="0" baseline="0" dirty="0">
                          <a:ln>
                            <a:noFill/>
                          </a:ln>
                          <a:effectLst/>
                          <a:latin typeface="Courier New" panose="02070309020205020404" pitchFamily="49" charset="0"/>
                          <a:cs typeface="Courier New" panose="02070309020205020404" pitchFamily="49" charset="0"/>
                        </a:rPr>
                        <a:t>'''X'''</a:t>
                      </a:r>
                    </a:p>
                    <a:p>
                      <a:pPr marL="0" marR="0" lvl="0" indent="0" algn="l" defTabSz="228600" rtl="0" eaLnBrk="0" fontAlgn="base" latinLnBrk="0" hangingPunct="0">
                        <a:lnSpc>
                          <a:spcPct val="120000"/>
                        </a:lnSpc>
                        <a:spcBef>
                          <a:spcPct val="50000"/>
                        </a:spcBef>
                        <a:spcAft>
                          <a:spcPct val="0"/>
                        </a:spcAft>
                        <a:buClrTx/>
                        <a:buSzTx/>
                        <a:buFontTx/>
                        <a:buNone/>
                        <a:tabLst/>
                      </a:pPr>
                      <a:r>
                        <a:rPr kumimoji="0" lang="en-US" sz="3000" b="0" u="none" strike="noStrike" cap="none" normalizeH="0" baseline="0" dirty="0">
                          <a:ln>
                            <a:noFill/>
                          </a:ln>
                          <a:effectLst/>
                          <a:latin typeface="Courier New" panose="02070309020205020404" pitchFamily="49" charset="0"/>
                          <a:cs typeface="Courier New" panose="02070309020205020404" pitchFamily="49" charset="0"/>
                        </a:rPr>
                        <a:t>''''</a:t>
                      </a:r>
                    </a:p>
                    <a:p>
                      <a:pPr marL="0" marR="0" lvl="0" indent="0" algn="l" defTabSz="228600" rtl="0" eaLnBrk="0" fontAlgn="base" latinLnBrk="0" hangingPunct="0">
                        <a:lnSpc>
                          <a:spcPct val="120000"/>
                        </a:lnSpc>
                        <a:spcBef>
                          <a:spcPct val="50000"/>
                        </a:spcBef>
                        <a:spcAft>
                          <a:spcPct val="0"/>
                        </a:spcAft>
                        <a:buClrTx/>
                        <a:buSzTx/>
                        <a:buFontTx/>
                        <a:buNone/>
                        <a:tabLst/>
                      </a:pPr>
                      <a:r>
                        <a:rPr kumimoji="0" lang="en-US" sz="3000" b="0" u="none" strike="noStrike" cap="none" normalizeH="0" baseline="0" dirty="0">
                          <a:ln>
                            <a:noFill/>
                          </a:ln>
                          <a:effectLst/>
                          <a:latin typeface="Courier New" panose="02070309020205020404" pitchFamily="49" charset="0"/>
                          <a:cs typeface="Courier New" panose="02070309020205020404" pitchFamily="49" charset="0"/>
                        </a:rPr>
                        <a:t>''''||department_name||''''</a:t>
                      </a:r>
                    </a:p>
                    <a:p>
                      <a:pPr marL="0" marR="0" lvl="0" indent="0" algn="l" defTabSz="228600" rtl="0" eaLnBrk="0" fontAlgn="base" latinLnBrk="0" hangingPunct="0">
                        <a:lnSpc>
                          <a:spcPct val="120000"/>
                        </a:lnSpc>
                        <a:spcBef>
                          <a:spcPct val="50000"/>
                        </a:spcBef>
                        <a:spcAft>
                          <a:spcPct val="0"/>
                        </a:spcAft>
                        <a:buClrTx/>
                        <a:buSzTx/>
                        <a:buFontTx/>
                        <a:buNone/>
                        <a:tabLst/>
                      </a:pPr>
                      <a:r>
                        <a:rPr kumimoji="0" lang="en-US" sz="3000" b="0" u="none" strike="noStrike" cap="none" normalizeH="0" baseline="0" dirty="0">
                          <a:ln>
                            <a:noFill/>
                          </a:ln>
                          <a:effectLst/>
                          <a:latin typeface="Courier New" panose="02070309020205020404" pitchFamily="49" charset="0"/>
                          <a:cs typeface="Courier New" panose="02070309020205020404" pitchFamily="49" charset="0"/>
                        </a:rPr>
                        <a:t>''', '''</a:t>
                      </a:r>
                    </a:p>
                    <a:p>
                      <a:pPr marL="0" marR="0" lvl="0" indent="0" algn="l" defTabSz="228600" rtl="0" eaLnBrk="0" fontAlgn="base" latinLnBrk="0" hangingPunct="0">
                        <a:lnSpc>
                          <a:spcPct val="120000"/>
                        </a:lnSpc>
                        <a:spcBef>
                          <a:spcPct val="50000"/>
                        </a:spcBef>
                        <a:spcAft>
                          <a:spcPct val="0"/>
                        </a:spcAft>
                        <a:buClrTx/>
                        <a:buSzTx/>
                        <a:buFontTx/>
                        <a:buNone/>
                        <a:tabLst/>
                      </a:pPr>
                      <a:r>
                        <a:rPr kumimoji="0" lang="en-US" sz="3000" b="0" u="none" strike="noStrike" cap="none" normalizeH="0" baseline="0" dirty="0">
                          <a:ln>
                            <a:noFill/>
                          </a:ln>
                          <a:effectLst/>
                          <a:latin typeface="Courier New" panose="02070309020205020404" pitchFamily="49" charset="0"/>
                          <a:cs typeface="Courier New" panose="02070309020205020404" pitchFamily="49" charset="0"/>
                        </a:rPr>
                        <a:t>''');'</a:t>
                      </a:r>
                      <a:endParaRPr kumimoji="0" lang="en-US" sz="3000" b="0" i="0" u="none" strike="noStrike" cap="none" normalizeH="0" baseline="0" dirty="0">
                        <a:ln>
                          <a:noFill/>
                        </a:ln>
                        <a:solidFill>
                          <a:srgbClr val="000000"/>
                        </a:solidFill>
                        <a:effectLst/>
                        <a:latin typeface="Courier New" pitchFamily="49" charset="0"/>
                        <a:cs typeface="Courier New" panose="02070309020205020404" pitchFamily="49" charset="0"/>
                      </a:endParaRPr>
                    </a:p>
                  </a:txBody>
                  <a:tcPr marL="182832" marR="182832" marT="68580" marB="68580" horzOverflow="overflow">
                    <a:solidFill>
                      <a:schemeClr val="accent3">
                        <a:lumMod val="20000"/>
                        <a:lumOff val="80000"/>
                      </a:schemeClr>
                    </a:solidFill>
                  </a:tcPr>
                </a:tc>
                <a:tc>
                  <a:txBody>
                    <a:bodyPr/>
                    <a:lstStyle/>
                    <a:p>
                      <a:pPr marL="0" marR="0" lvl="0" indent="0" algn="l" defTabSz="228600" rtl="0" eaLnBrk="0" fontAlgn="base" latinLnBrk="0" hangingPunct="0">
                        <a:lnSpc>
                          <a:spcPct val="120000"/>
                        </a:lnSpc>
                        <a:spcBef>
                          <a:spcPct val="50000"/>
                        </a:spcBef>
                        <a:spcAft>
                          <a:spcPct val="0"/>
                        </a:spcAft>
                        <a:buClrTx/>
                        <a:buSzTx/>
                        <a:buFontTx/>
                        <a:buNone/>
                        <a:tabLst/>
                      </a:pPr>
                      <a:r>
                        <a:rPr kumimoji="0" lang="en-US" sz="3000" u="none" strike="noStrike" cap="none" normalizeH="0" baseline="0" dirty="0">
                          <a:ln>
                            <a:noFill/>
                          </a:ln>
                          <a:effectLst/>
                          <a:latin typeface="Courier New" panose="02070309020205020404" pitchFamily="49" charset="0"/>
                          <a:cs typeface="Courier New" panose="02070309020205020404" pitchFamily="49" charset="0"/>
                        </a:rPr>
                        <a:t>'X'</a:t>
                      </a:r>
                    </a:p>
                    <a:p>
                      <a:pPr marL="0" marR="0" lvl="0" indent="0" algn="l" defTabSz="228600" rtl="0" eaLnBrk="0" fontAlgn="base" latinLnBrk="0" hangingPunct="0">
                        <a:lnSpc>
                          <a:spcPct val="120000"/>
                        </a:lnSpc>
                        <a:spcBef>
                          <a:spcPct val="50000"/>
                        </a:spcBef>
                        <a:spcAft>
                          <a:spcPct val="0"/>
                        </a:spcAft>
                        <a:buClrTx/>
                        <a:buSzTx/>
                        <a:buFontTx/>
                        <a:buNone/>
                        <a:tabLst/>
                      </a:pPr>
                      <a:r>
                        <a:rPr kumimoji="0" lang="en-US" sz="3000" u="none" strike="noStrike" cap="none" normalizeH="0" baseline="0" dirty="0">
                          <a:ln>
                            <a:noFill/>
                          </a:ln>
                          <a:effectLst/>
                          <a:latin typeface="Courier New" panose="02070309020205020404" pitchFamily="49" charset="0"/>
                          <a:cs typeface="Courier New" panose="02070309020205020404" pitchFamily="49" charset="0"/>
                        </a:rPr>
                        <a:t>'</a:t>
                      </a:r>
                    </a:p>
                    <a:p>
                      <a:pPr marL="0" marR="0" lvl="0" indent="0" algn="l" defTabSz="228600" rtl="0" eaLnBrk="0" fontAlgn="base" latinLnBrk="0" hangingPunct="0">
                        <a:lnSpc>
                          <a:spcPct val="120000"/>
                        </a:lnSpc>
                        <a:spcBef>
                          <a:spcPct val="50000"/>
                        </a:spcBef>
                        <a:spcAft>
                          <a:spcPct val="0"/>
                        </a:spcAft>
                        <a:buClrTx/>
                        <a:buSzTx/>
                        <a:buFontTx/>
                        <a:buNone/>
                        <a:tabLst/>
                      </a:pPr>
                      <a:r>
                        <a:rPr kumimoji="0" lang="en-US" sz="3000" u="none" strike="noStrike" cap="none" normalizeH="0" baseline="0" dirty="0">
                          <a:ln>
                            <a:noFill/>
                          </a:ln>
                          <a:effectLst/>
                          <a:latin typeface="Courier New" panose="02070309020205020404" pitchFamily="49" charset="0"/>
                          <a:cs typeface="Courier New" panose="02070309020205020404" pitchFamily="49" charset="0"/>
                        </a:rPr>
                        <a:t>'Administration'</a:t>
                      </a:r>
                    </a:p>
                    <a:p>
                      <a:pPr marL="0" marR="0" lvl="0" indent="0" algn="l" defTabSz="228600" rtl="0" eaLnBrk="0" fontAlgn="base" latinLnBrk="0" hangingPunct="0">
                        <a:lnSpc>
                          <a:spcPct val="120000"/>
                        </a:lnSpc>
                        <a:spcBef>
                          <a:spcPct val="50000"/>
                        </a:spcBef>
                        <a:spcAft>
                          <a:spcPct val="0"/>
                        </a:spcAft>
                        <a:buClrTx/>
                        <a:buSzTx/>
                        <a:buFontTx/>
                        <a:buNone/>
                        <a:tabLst/>
                      </a:pPr>
                      <a:r>
                        <a:rPr kumimoji="0" lang="en-US" sz="3000" u="none" strike="noStrike" cap="none" normalizeH="0" baseline="0" dirty="0">
                          <a:ln>
                            <a:noFill/>
                          </a:ln>
                          <a:effectLst/>
                          <a:latin typeface="Courier New" panose="02070309020205020404" pitchFamily="49" charset="0"/>
                          <a:cs typeface="Courier New" panose="02070309020205020404" pitchFamily="49" charset="0"/>
                        </a:rPr>
                        <a:t>','</a:t>
                      </a:r>
                    </a:p>
                    <a:p>
                      <a:pPr marL="0" marR="0" lvl="0" indent="0" algn="l" defTabSz="228600" rtl="0" eaLnBrk="0" fontAlgn="base" latinLnBrk="0" hangingPunct="0">
                        <a:lnSpc>
                          <a:spcPct val="120000"/>
                        </a:lnSpc>
                        <a:spcBef>
                          <a:spcPct val="50000"/>
                        </a:spcBef>
                        <a:spcAft>
                          <a:spcPct val="0"/>
                        </a:spcAft>
                        <a:buClrTx/>
                        <a:buSzTx/>
                        <a:buFontTx/>
                        <a:buNone/>
                        <a:tabLst/>
                      </a:pPr>
                      <a:r>
                        <a:rPr kumimoji="0" lang="en-US" sz="3000" u="none" strike="noStrike" cap="none" normalizeH="0" baseline="0" dirty="0">
                          <a:ln>
                            <a:noFill/>
                          </a:ln>
                          <a:effectLst/>
                          <a:latin typeface="Courier New" panose="02070309020205020404" pitchFamily="49" charset="0"/>
                          <a:cs typeface="Courier New" panose="02070309020205020404" pitchFamily="49" charset="0"/>
                        </a:rPr>
                        <a:t>');</a:t>
                      </a:r>
                    </a:p>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endParaRPr kumimoji="0" lang="en-US" sz="3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marL="182832" marR="182832" marT="68580" marB="68580" horzOverflow="overflow">
                    <a:solidFill>
                      <a:schemeClr val="accent3">
                        <a:lumMod val="20000"/>
                        <a:lumOff val="80000"/>
                      </a:schemeClr>
                    </a:solidFill>
                  </a:tcPr>
                </a:tc>
                <a:extLst>
                  <a:ext uri="{0D108BD9-81ED-4DB2-BD59-A6C34878D82A}">
                    <a16:rowId xmlns=""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62234920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Generating a Dynamic Predicate</a:t>
            </a:r>
          </a:p>
        </p:txBody>
      </p:sp>
      <p:grpSp>
        <p:nvGrpSpPr>
          <p:cNvPr id="4" name="Group 3">
            <a:extLst>
              <a:ext uri="{FF2B5EF4-FFF2-40B4-BE49-F238E27FC236}">
                <a16:creationId xmlns="" xmlns:a16="http://schemas.microsoft.com/office/drawing/2014/main" id="{28B302B9-0BF1-4C4D-87C7-4E41B320BF8E}"/>
              </a:ext>
            </a:extLst>
          </p:cNvPr>
          <p:cNvGrpSpPr/>
          <p:nvPr/>
        </p:nvGrpSpPr>
        <p:grpSpPr>
          <a:xfrm>
            <a:off x="1211924" y="2911251"/>
            <a:ext cx="16068980" cy="5256585"/>
            <a:chOff x="1211924" y="2191172"/>
            <a:chExt cx="16068980" cy="5256585"/>
          </a:xfrm>
        </p:grpSpPr>
        <p:grpSp>
          <p:nvGrpSpPr>
            <p:cNvPr id="2" name="Group 1"/>
            <p:cNvGrpSpPr/>
            <p:nvPr/>
          </p:nvGrpSpPr>
          <p:grpSpPr>
            <a:xfrm>
              <a:off x="1211924" y="2191172"/>
              <a:ext cx="15864154" cy="5256585"/>
              <a:chOff x="799923" y="2209800"/>
              <a:chExt cx="10576102" cy="3058623"/>
            </a:xfrm>
          </p:grpSpPr>
          <p:sp>
            <p:nvSpPr>
              <p:cNvPr id="6" name="Content Placeholder 2"/>
              <p:cNvSpPr txBox="1">
                <a:spLocks/>
              </p:cNvSpPr>
              <p:nvPr/>
            </p:nvSpPr>
            <p:spPr bwMode="gray">
              <a:xfrm>
                <a:off x="812800" y="4792132"/>
                <a:ext cx="10545762" cy="465667"/>
              </a:xfrm>
              <a:prstGeom prst="round2DiagRect">
                <a:avLst>
                  <a:gd name="adj1" fmla="val 23571"/>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5" name="Content Placeholder 2"/>
              <p:cNvSpPr txBox="1">
                <a:spLocks/>
              </p:cNvSpPr>
              <p:nvPr/>
            </p:nvSpPr>
            <p:spPr bwMode="gray">
              <a:xfrm>
                <a:off x="799923" y="2209800"/>
                <a:ext cx="10576102" cy="2362200"/>
              </a:xfrm>
              <a:prstGeom prst="round2DiagRect">
                <a:avLst>
                  <a:gd name="adj1" fmla="val 7511"/>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endParaRPr lang="en-US" b="1" dirty="0">
                  <a:latin typeface="Courier New" pitchFamily="49" charset="0"/>
                  <a:cs typeface="Oracle Sans" panose="020B0503020204020204" pitchFamily="34" charset="0"/>
                </a:endParaRPr>
              </a:p>
            </p:txBody>
          </p:sp>
          <p:sp>
            <p:nvSpPr>
              <p:cNvPr id="13316" name="Rectangle 4"/>
              <p:cNvSpPr>
                <a:spLocks noChangeArrowheads="1"/>
              </p:cNvSpPr>
              <p:nvPr/>
            </p:nvSpPr>
            <p:spPr bwMode="blackGray">
              <a:xfrm>
                <a:off x="997356" y="4811223"/>
                <a:ext cx="10365790" cy="457200"/>
              </a:xfrm>
              <a:prstGeom prst="rect">
                <a:avLst/>
              </a:prstGeom>
              <a:noFill/>
              <a:ln w="28575">
                <a:noFill/>
                <a:miter lim="800000"/>
                <a:headEnd/>
                <a:tailEnd/>
              </a:ln>
            </p:spPr>
            <p:txBody>
              <a:bodyPr wrap="none" lIns="138107" tIns="69054" rIns="138107" bIns="69054"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lnSpc>
                    <a:spcPct val="85000"/>
                  </a:lnSpc>
                  <a:tabLst>
                    <a:tab pos="1800225" algn="l"/>
                  </a:tabLst>
                </a:pPr>
                <a:r>
                  <a:rPr lang="en-US" sz="2400" b="1" dirty="0">
                    <a:solidFill>
                      <a:srgbClr val="000000"/>
                    </a:solidFill>
                    <a:latin typeface="Courier New" pitchFamily="49" charset="0"/>
                    <a:cs typeface="Oracle Sans" panose="020B0503020204020204" pitchFamily="34" charset="0"/>
                  </a:rPr>
                  <a:t>SELECT last_name FROM employees &amp;dyn_where_clause;</a:t>
                </a:r>
              </a:p>
            </p:txBody>
          </p:sp>
        </p:grpSp>
        <p:sp>
          <p:nvSpPr>
            <p:cNvPr id="9" name="Rectangle 3">
              <a:extLst>
                <a:ext uri="{FF2B5EF4-FFF2-40B4-BE49-F238E27FC236}">
                  <a16:creationId xmlns="" xmlns:a16="http://schemas.microsoft.com/office/drawing/2014/main" id="{15F703BF-2552-4322-ABEF-11076348351F}"/>
                </a:ext>
              </a:extLst>
            </p:cNvPr>
            <p:cNvSpPr>
              <a:spLocks noChangeArrowheads="1"/>
            </p:cNvSpPr>
            <p:nvPr/>
          </p:nvSpPr>
          <p:spPr bwMode="blackGray">
            <a:xfrm>
              <a:off x="1436066" y="2479204"/>
              <a:ext cx="15844838" cy="3543300"/>
            </a:xfrm>
            <a:prstGeom prst="rect">
              <a:avLst/>
            </a:prstGeom>
            <a:noFill/>
            <a:ln w="28575">
              <a:noFill/>
              <a:miter lim="800000"/>
              <a:headEnd/>
              <a:tailEnd/>
            </a:ln>
          </p:spPr>
          <p:txBody>
            <a:bodyPr wrap="none" lIns="138107" tIns="69054" rIns="138107" bIns="69054"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2141" indent="-226250" algn="l" rtl="0" fontAlgn="base">
                <a:spcBef>
                  <a:spcPct val="0"/>
                </a:spcBef>
                <a:spcAft>
                  <a:spcPct val="0"/>
                </a:spcAft>
                <a:defRPr kern="1200">
                  <a:solidFill>
                    <a:schemeClr val="tx1"/>
                  </a:solidFill>
                  <a:latin typeface="Arial" charset="0"/>
                  <a:ea typeface="+mn-ea"/>
                  <a:cs typeface="Arial" charset="0"/>
                </a:defRPr>
              </a:lvl2pPr>
              <a:lvl3pPr marL="1826663" indent="-454880" algn="l" rtl="0" fontAlgn="base">
                <a:spcBef>
                  <a:spcPct val="0"/>
                </a:spcBef>
                <a:spcAft>
                  <a:spcPct val="0"/>
                </a:spcAft>
                <a:defRPr kern="1200">
                  <a:solidFill>
                    <a:schemeClr val="tx1"/>
                  </a:solidFill>
                  <a:latin typeface="Arial" charset="0"/>
                  <a:ea typeface="+mn-ea"/>
                  <a:cs typeface="Arial" charset="0"/>
                </a:defRPr>
              </a:lvl3pPr>
              <a:lvl4pPr marL="2741185" indent="-683511" algn="l" rtl="0" fontAlgn="base">
                <a:spcBef>
                  <a:spcPct val="0"/>
                </a:spcBef>
                <a:spcAft>
                  <a:spcPct val="0"/>
                </a:spcAft>
                <a:defRPr kern="1200">
                  <a:solidFill>
                    <a:schemeClr val="tx1"/>
                  </a:solidFill>
                  <a:latin typeface="Arial" charset="0"/>
                  <a:ea typeface="+mn-ea"/>
                  <a:cs typeface="Arial" charset="0"/>
                </a:defRPr>
              </a:lvl4pPr>
              <a:lvl5pPr marL="3655707" indent="-912141" algn="l" rtl="0" fontAlgn="base">
                <a:spcBef>
                  <a:spcPct val="0"/>
                </a:spcBef>
                <a:spcAft>
                  <a:spcPct val="0"/>
                </a:spcAft>
                <a:defRPr kern="1200">
                  <a:solidFill>
                    <a:schemeClr val="tx1"/>
                  </a:solidFill>
                  <a:latin typeface="Arial" charset="0"/>
                  <a:ea typeface="+mn-ea"/>
                  <a:cs typeface="Arial" charset="0"/>
                </a:defRPr>
              </a:lvl5pPr>
              <a:lvl6pPr marL="3429457" algn="l" defTabSz="1371783" rtl="0" eaLnBrk="1" latinLnBrk="0" hangingPunct="1">
                <a:defRPr kern="1200">
                  <a:solidFill>
                    <a:schemeClr val="tx1"/>
                  </a:solidFill>
                  <a:latin typeface="Arial" charset="0"/>
                  <a:ea typeface="+mn-ea"/>
                  <a:cs typeface="Arial" charset="0"/>
                </a:defRPr>
              </a:lvl6pPr>
              <a:lvl7pPr marL="4115349" algn="l" defTabSz="1371783" rtl="0" eaLnBrk="1" latinLnBrk="0" hangingPunct="1">
                <a:defRPr kern="1200">
                  <a:solidFill>
                    <a:schemeClr val="tx1"/>
                  </a:solidFill>
                  <a:latin typeface="Arial" charset="0"/>
                  <a:ea typeface="+mn-ea"/>
                  <a:cs typeface="Arial" charset="0"/>
                </a:defRPr>
              </a:lvl7pPr>
              <a:lvl8pPr marL="4801240" algn="l" defTabSz="1371783" rtl="0" eaLnBrk="1" latinLnBrk="0" hangingPunct="1">
                <a:defRPr kern="1200">
                  <a:solidFill>
                    <a:schemeClr val="tx1"/>
                  </a:solidFill>
                  <a:latin typeface="Arial" charset="0"/>
                  <a:ea typeface="+mn-ea"/>
                  <a:cs typeface="Arial" charset="0"/>
                </a:defRPr>
              </a:lvl8pPr>
              <a:lvl9pPr marL="5487132" algn="l" defTabSz="1371783" rtl="0" eaLnBrk="1" latinLnBrk="0" hangingPunct="1">
                <a:defRPr kern="1200">
                  <a:solidFill>
                    <a:schemeClr val="tx1"/>
                  </a:solidFill>
                  <a:latin typeface="Arial" charset="0"/>
                  <a:ea typeface="+mn-ea"/>
                  <a:cs typeface="Arial" charset="0"/>
                </a:defRPr>
              </a:lvl9pPr>
            </a:lstStyle>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COLUMN my_col NEW_VALUE dyn_where_clause</a:t>
              </a:r>
            </a:p>
            <a:p>
              <a:pPr eaLnBrk="0" hangingPunct="0">
                <a:tabLst>
                  <a:tab pos="1800225" algn="l"/>
                </a:tabLst>
              </a:pPr>
              <a:endParaRPr lang="en-US" sz="2400" b="1" dirty="0">
                <a:solidFill>
                  <a:srgbClr val="000000"/>
                </a:solidFill>
                <a:latin typeface="Courier New" pitchFamily="49" charset="0"/>
                <a:cs typeface="Oracle Sans" panose="020B0503020204020204" pitchFamily="34" charset="0"/>
              </a:endParaRPr>
            </a:p>
            <a:p>
              <a:pPr eaLnBrk="0" hangingPunct="0">
                <a:tabLst>
                  <a:tab pos="1800225" algn="l"/>
                </a:tabLst>
              </a:pPr>
              <a:r>
                <a:rPr lang="en-US" sz="2400" b="1" dirty="0">
                  <a:solidFill>
                    <a:srgbClr val="000000"/>
                  </a:solidFill>
                  <a:latin typeface="Courier New" pitchFamily="49" charset="0"/>
                  <a:cs typeface="Oracle Sans" panose="020B0503020204020204" pitchFamily="34" charset="0"/>
                </a:rPr>
                <a:t>SELECT DECODE('&amp;&amp;deptno', null,</a:t>
              </a:r>
              <a:br>
                <a:rPr lang="en-US" sz="2400" b="1" dirty="0">
                  <a:solidFill>
                    <a:srgbClr val="000000"/>
                  </a:solidFill>
                  <a:latin typeface="Courier New" pitchFamily="49" charset="0"/>
                  <a:cs typeface="Oracle Sans" panose="020B0503020204020204" pitchFamily="34" charset="0"/>
                </a:rPr>
              </a:br>
              <a:r>
                <a:rPr lang="en-US" sz="2400" b="1" dirty="0">
                  <a:solidFill>
                    <a:srgbClr val="000000"/>
                  </a:solidFill>
                  <a:latin typeface="Courier New" pitchFamily="49" charset="0"/>
                  <a:cs typeface="Oracle Sans" panose="020B0503020204020204" pitchFamily="34" charset="0"/>
                </a:rPr>
                <a:t>DECODE ('&amp;&amp;hiredate', null, ' ',</a:t>
              </a:r>
              <a:br>
                <a:rPr lang="en-US" sz="2400" b="1" dirty="0">
                  <a:solidFill>
                    <a:srgbClr val="000000"/>
                  </a:solidFill>
                  <a:latin typeface="Courier New" pitchFamily="49" charset="0"/>
                  <a:cs typeface="Oracle Sans" panose="020B0503020204020204" pitchFamily="34" charset="0"/>
                </a:rPr>
              </a:br>
              <a:r>
                <a:rPr lang="en-US" sz="2400" b="1" dirty="0">
                  <a:solidFill>
                    <a:srgbClr val="000000"/>
                  </a:solidFill>
                  <a:latin typeface="Courier New" pitchFamily="49" charset="0"/>
                  <a:cs typeface="Oracle Sans" panose="020B0503020204020204" pitchFamily="34" charset="0"/>
                </a:rPr>
                <a:t>'WHERE hire_date=TO_DATE('''||'&amp;&amp;hiredate'',''DD-MON-YYYY'')'),</a:t>
              </a:r>
              <a:br>
                <a:rPr lang="en-US" sz="2400" b="1" dirty="0">
                  <a:solidFill>
                    <a:srgbClr val="000000"/>
                  </a:solidFill>
                  <a:latin typeface="Courier New" pitchFamily="49" charset="0"/>
                  <a:cs typeface="Oracle Sans" panose="020B0503020204020204" pitchFamily="34" charset="0"/>
                </a:rPr>
              </a:br>
              <a:r>
                <a:rPr lang="en-US" sz="2400" b="1" dirty="0">
                  <a:solidFill>
                    <a:srgbClr val="000000"/>
                  </a:solidFill>
                  <a:latin typeface="Courier New" pitchFamily="49" charset="0"/>
                  <a:cs typeface="Oracle Sans" panose="020B0503020204020204" pitchFamily="34" charset="0"/>
                </a:rPr>
                <a:t>DECODE ('&amp;&amp;hiredate', null,</a:t>
              </a:r>
              <a:br>
                <a:rPr lang="en-US" sz="2400" b="1" dirty="0">
                  <a:solidFill>
                    <a:srgbClr val="000000"/>
                  </a:solidFill>
                  <a:latin typeface="Courier New" pitchFamily="49" charset="0"/>
                  <a:cs typeface="Oracle Sans" panose="020B0503020204020204" pitchFamily="34" charset="0"/>
                </a:rPr>
              </a:br>
              <a:r>
                <a:rPr lang="en-US" sz="2400" b="1" dirty="0">
                  <a:solidFill>
                    <a:srgbClr val="000000"/>
                  </a:solidFill>
                  <a:latin typeface="Courier New" pitchFamily="49" charset="0"/>
                  <a:cs typeface="Oracle Sans" panose="020B0503020204020204" pitchFamily="34" charset="0"/>
                </a:rPr>
                <a:t>'WHERE department_id = ' || '&amp;&amp;deptno',</a:t>
              </a:r>
            </a:p>
            <a:p>
              <a:pPr eaLnBrk="0" hangingPunct="0">
                <a:lnSpc>
                  <a:spcPct val="85000"/>
                </a:lnSpc>
                <a:tabLst>
                  <a:tab pos="1800225" algn="l"/>
                </a:tabLst>
              </a:pPr>
              <a:r>
                <a:rPr lang="en-US" sz="2400" b="1" dirty="0">
                  <a:solidFill>
                    <a:srgbClr val="000000"/>
                  </a:solidFill>
                  <a:latin typeface="Courier New" pitchFamily="49" charset="0"/>
                  <a:cs typeface="Oracle Sans" panose="020B0503020204020204" pitchFamily="34" charset="0"/>
                </a:rPr>
                <a:t>'WHERE department_id = ' || '&amp;&amp;deptno' ||</a:t>
              </a:r>
              <a:br>
                <a:rPr lang="en-US" sz="2400" b="1" dirty="0">
                  <a:solidFill>
                    <a:srgbClr val="000000"/>
                  </a:solidFill>
                  <a:latin typeface="Courier New" pitchFamily="49" charset="0"/>
                  <a:cs typeface="Oracle Sans" panose="020B0503020204020204" pitchFamily="34" charset="0"/>
                </a:rPr>
              </a:br>
              <a:r>
                <a:rPr lang="en-US" sz="2400" b="1" dirty="0">
                  <a:solidFill>
                    <a:srgbClr val="000000"/>
                  </a:solidFill>
                  <a:latin typeface="Courier New" pitchFamily="49" charset="0"/>
                  <a:cs typeface="Oracle Sans" panose="020B0503020204020204" pitchFamily="34" charset="0"/>
                </a:rPr>
                <a:t>' AND hire_date = TO_DATE('''||'&amp;&amp;hiredate'',''DD-MON-YYYY'')')) </a:t>
              </a:r>
            </a:p>
            <a:p>
              <a:pPr eaLnBrk="0" hangingPunct="0">
                <a:lnSpc>
                  <a:spcPct val="85000"/>
                </a:lnSpc>
                <a:tabLst>
                  <a:tab pos="1800225" algn="l"/>
                </a:tabLst>
              </a:pPr>
              <a:r>
                <a:rPr lang="en-US" sz="2400" b="1" dirty="0">
                  <a:solidFill>
                    <a:srgbClr val="000000"/>
                  </a:solidFill>
                  <a:latin typeface="Courier New" pitchFamily="49" charset="0"/>
                  <a:cs typeface="Oracle Sans" panose="020B0503020204020204" pitchFamily="34" charset="0"/>
                </a:rPr>
                <a:t>AS my_col FROM dual;</a:t>
              </a:r>
            </a:p>
          </p:txBody>
        </p:sp>
      </p:grpSp>
    </p:spTree>
    <p:custDataLst>
      <p:tags r:id="rId1"/>
    </p:custDataLst>
    <p:extLst>
      <p:ext uri="{BB962C8B-B14F-4D97-AF65-F5344CB8AC3E}">
        <p14:creationId xmlns:p14="http://schemas.microsoft.com/office/powerpoint/2010/main" val="3906647629"/>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1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243</TotalTime>
  <Words>1642</Words>
  <Application>Microsoft Office PowerPoint</Application>
  <PresentationFormat>Custom</PresentationFormat>
  <Paragraphs>147</Paragraphs>
  <Slides>12</Slides>
  <Notes>12</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Courier New</vt:lpstr>
      <vt:lpstr>Georgia</vt:lpstr>
      <vt:lpstr>Oracle Sans</vt:lpstr>
      <vt:lpstr>Times New Roman</vt:lpstr>
      <vt:lpstr>OU Redwood PowerPoint Template</vt:lpstr>
      <vt:lpstr>Document</vt:lpstr>
      <vt:lpstr>Writing Advanced Scripts</vt:lpstr>
      <vt:lpstr>Objectives</vt:lpstr>
      <vt:lpstr>Using SQL to Generate SQL</vt:lpstr>
      <vt:lpstr>Creating a Basic Script</vt:lpstr>
      <vt:lpstr>Controlling the Environment</vt:lpstr>
      <vt:lpstr>The Complete Picture</vt:lpstr>
      <vt:lpstr>Dumping the Contents of a Table to a File</vt:lpstr>
      <vt:lpstr>Dumping the Contents of a Table to a File</vt:lpstr>
      <vt:lpstr>Generating a Dynamic Predicate</vt:lpstr>
      <vt:lpstr>PowerPoint Presentation</vt:lpstr>
      <vt:lpstr>Summary</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Toufik Bagwan</dc:creator>
  <cp:keywords>OU Redwood PowerPoint Template</cp:keywords>
  <dc:description>Oracle University Production Services PowerPoint Template</dc:description>
  <cp:lastModifiedBy>Pavithran Adka</cp:lastModifiedBy>
  <cp:revision>21</cp:revision>
  <cp:lastPrinted>2002-03-28T23:57:22Z</cp:lastPrinted>
  <dcterms:created xsi:type="dcterms:W3CDTF">2020-05-19T04:35:10Z</dcterms:created>
  <dcterms:modified xsi:type="dcterms:W3CDTF">2020-06-21T07:17:18Z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