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notesSlides/notesSlide33.xml" ContentType="application/vnd.openxmlformats-officedocument.presentationml.notesSlide+xml"/>
  <Override PartName="/ppt/tags/tag49.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6"/>
  </p:notesMasterIdLst>
  <p:handoutMasterIdLst>
    <p:handoutMasterId r:id="rId37"/>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Lst>
  <p:sldSz cx="18288000" cy="10287000"/>
  <p:notesSz cx="7772400" cy="10058400"/>
  <p:custDataLst>
    <p:tags r:id="rId3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816"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9958" autoAdjust="0"/>
    <p:restoredTop sz="94434" autoAdjust="0"/>
  </p:normalViewPr>
  <p:slideViewPr>
    <p:cSldViewPr showGuides="1">
      <p:cViewPr varScale="1">
        <p:scale>
          <a:sx n="48" d="100"/>
          <a:sy n="48" d="100"/>
        </p:scale>
        <p:origin x="378" y="36"/>
      </p:cViewPr>
      <p:guideLst>
        <p:guide orient="horz" pos="3240"/>
        <p:guide pos="816"/>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86" d="100"/>
          <a:sy n="86" d="100"/>
        </p:scale>
        <p:origin x="1878" y="60"/>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H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H - </a:t>
            </a:r>
            <a:fld id="{08727AB9-E40E-4624-A852-2CAAB04820B7}"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922" userDrawn="1">
          <p15:clr>
            <a:srgbClr val="F26B43"/>
          </p15:clr>
        </p15:guide>
        <p15:guide id="2" pos="272" userDrawn="1">
          <p15:clr>
            <a:srgbClr val="F26B43"/>
          </p15:clr>
        </p15:guide>
        <p15:guide id="3" pos="453" userDrawn="1">
          <p15:clr>
            <a:srgbClr val="F26B43"/>
          </p15:clr>
        </p15:guide>
        <p15:guide id="4" pos="5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964522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The processes in an Oracle Database server can be categorized into two major groups:</a:t>
            </a:r>
          </a:p>
          <a:p>
            <a:pPr lvl="2"/>
            <a:r>
              <a:rPr lang="en-US" dirty="0"/>
              <a:t>User processes that run the application or Oracle tool code</a:t>
            </a:r>
          </a:p>
          <a:p>
            <a:pPr lvl="2"/>
            <a:r>
              <a:rPr lang="en-US" dirty="0"/>
              <a:t>Oracle Database processes that run the Oracle database server code. These include server processes and background processes.</a:t>
            </a:r>
          </a:p>
          <a:p>
            <a:pPr lvl="1"/>
            <a:r>
              <a:rPr lang="en-US" dirty="0"/>
              <a:t>When a user runs an application program or an Oracle tool such as SQL*Plus, Oracle Database creates a user process to run the user’s application. Oracle Database also creates a server process to execute the commands issued by the user process. In addition, the Oracle server also has a set of background processes for an instance that interact with each other and with the operating system to manage the memory structures and asynchronously perform I/O to write data to disk, and perform other required tasks. </a:t>
            </a:r>
          </a:p>
          <a:p>
            <a:pPr lvl="1"/>
            <a:r>
              <a:rPr lang="en-US" dirty="0"/>
              <a:t>The process structure varies for different Oracle Database configurations, depending on the operating system and the choice of Oracle Database options. The code for connected users can be configured as a dedicated server or a shared server.</a:t>
            </a:r>
          </a:p>
          <a:p>
            <a:pPr lvl="2"/>
            <a:r>
              <a:rPr lang="en-US" dirty="0"/>
              <a:t>With a dedicated server, for each user, the database application is run by a different process (a user process) than the one that runs the Oracle server code (a dedicated server process).</a:t>
            </a:r>
          </a:p>
          <a:p>
            <a:pPr lvl="2"/>
            <a:r>
              <a:rPr lang="en-US" dirty="0"/>
              <a:t>A shared server eliminates the need for a dedicated server process for each connection. A dispatcher directs multiple incoming network session requests to a pool of shared server processes. A shared server process serves any client request.</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10</a:t>
            </a:fld>
            <a:endParaRPr lang="en-US" dirty="0"/>
          </a:p>
        </p:txBody>
      </p:sp>
    </p:spTree>
    <p:extLst>
      <p:ext uri="{BB962C8B-B14F-4D97-AF65-F5344CB8AC3E}">
        <p14:creationId xmlns:p14="http://schemas.microsoft.com/office/powerpoint/2010/main" val="2534217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otes Placeholder 8"/>
          <p:cNvSpPr>
            <a:spLocks noGrp="1"/>
          </p:cNvSpPr>
          <p:nvPr>
            <p:ph type="body" idx="1"/>
          </p:nvPr>
        </p:nvSpPr>
        <p:spPr>
          <a:xfrm>
            <a:off x="457200" y="449263"/>
            <a:ext cx="6858000" cy="9380537"/>
          </a:xfrm>
        </p:spPr>
        <p:txBody>
          <a:bodyPr/>
          <a:lstStyle/>
          <a:p>
            <a:pPr lvl="1"/>
            <a:r>
              <a:rPr lang="en-US" b="1" dirty="0"/>
              <a:t>Server Processes</a:t>
            </a:r>
          </a:p>
          <a:p>
            <a:pPr lvl="1"/>
            <a:r>
              <a:rPr lang="en-US" dirty="0"/>
              <a:t>Oracle Database creates server processes to handle the requests of user processes connected to the instance. In some situations when the application and Oracle Database operate on the same computer, it is possible to combine the user process and the corresponding server process into a single process to reduce system overhead. However, when the application and Oracle Database operate on different computers, a user process always communicates with Oracle Database through a separate server process.</a:t>
            </a:r>
          </a:p>
          <a:p>
            <a:pPr lvl="1"/>
            <a:r>
              <a:rPr lang="en-US" dirty="0"/>
              <a:t>Server processes created on behalf of each user’s application can perform one or more of the following:</a:t>
            </a:r>
          </a:p>
          <a:p>
            <a:pPr lvl="2"/>
            <a:r>
              <a:rPr lang="en-US" dirty="0"/>
              <a:t>Parse and run SQL statements issued through the application.</a:t>
            </a:r>
          </a:p>
          <a:p>
            <a:pPr lvl="2"/>
            <a:r>
              <a:rPr lang="en-US" dirty="0"/>
              <a:t>Read necessary data blocks from data files on disk into the shared database buffers of the SGA, if the blocks are not already present in the SGA.</a:t>
            </a:r>
          </a:p>
          <a:p>
            <a:pPr lvl="2"/>
            <a:r>
              <a:rPr lang="en-US" dirty="0"/>
              <a:t>Return results in such a way that the application can process the information.</a:t>
            </a:r>
          </a:p>
          <a:p>
            <a:pPr lvl="1"/>
            <a:r>
              <a:rPr lang="en-US" b="1" dirty="0"/>
              <a:t>Background Processes</a:t>
            </a:r>
          </a:p>
          <a:p>
            <a:pPr lvl="1"/>
            <a:r>
              <a:rPr lang="en-US" dirty="0"/>
              <a:t>To maximize performance and accommodate many users, a </a:t>
            </a:r>
            <a:r>
              <a:rPr lang="en-US" dirty="0" err="1"/>
              <a:t>multiprocess</a:t>
            </a:r>
            <a:r>
              <a:rPr lang="en-US" dirty="0"/>
              <a:t> Oracle Database system uses some additional Oracle Database processes called background processes. An Oracle Database instance can have many background processes.</a:t>
            </a:r>
          </a:p>
          <a:p>
            <a:pPr lvl="1"/>
            <a:r>
              <a:rPr lang="en-US" dirty="0"/>
              <a:t>The following background processes are required for a successful startup of the database instance:</a:t>
            </a:r>
          </a:p>
          <a:p>
            <a:pPr lvl="2"/>
            <a:r>
              <a:rPr lang="en-US" dirty="0"/>
              <a:t>Database writer (</a:t>
            </a:r>
            <a:r>
              <a:rPr lang="en-US" dirty="0" err="1"/>
              <a:t>DBW</a:t>
            </a:r>
            <a:r>
              <a:rPr lang="en-US" i="1" dirty="0" err="1"/>
              <a:t>n</a:t>
            </a:r>
            <a:r>
              <a:rPr lang="en-US" dirty="0"/>
              <a:t>) </a:t>
            </a:r>
          </a:p>
          <a:p>
            <a:pPr lvl="2"/>
            <a:r>
              <a:rPr lang="en-US" dirty="0"/>
              <a:t>Log writer (LGWR) </a:t>
            </a:r>
          </a:p>
          <a:p>
            <a:pPr lvl="2"/>
            <a:r>
              <a:rPr lang="en-US" dirty="0"/>
              <a:t>Checkpoint (CKPT) </a:t>
            </a:r>
          </a:p>
          <a:p>
            <a:pPr lvl="2"/>
            <a:r>
              <a:rPr lang="en-US" dirty="0"/>
              <a:t>System monitor (SMON)</a:t>
            </a:r>
          </a:p>
          <a:p>
            <a:pPr lvl="2"/>
            <a:r>
              <a:rPr lang="en-US" dirty="0"/>
              <a:t>Process monitor (PMON)</a:t>
            </a:r>
          </a:p>
          <a:p>
            <a:pPr lvl="1"/>
            <a:r>
              <a:rPr lang="en-US" dirty="0"/>
              <a:t>The following background processes are a few examples of optional background processes that can be started if required:</a:t>
            </a:r>
          </a:p>
          <a:p>
            <a:pPr lvl="2"/>
            <a:r>
              <a:rPr lang="en-US" dirty="0" err="1"/>
              <a:t>Recoverer</a:t>
            </a:r>
            <a:r>
              <a:rPr lang="en-US" dirty="0"/>
              <a:t> (RECO)</a:t>
            </a:r>
          </a:p>
          <a:p>
            <a:pPr lvl="2"/>
            <a:r>
              <a:rPr lang="en-US" dirty="0"/>
              <a:t>Job queue</a:t>
            </a:r>
          </a:p>
          <a:p>
            <a:pPr lvl="2"/>
            <a:r>
              <a:rPr lang="en-US" dirty="0"/>
              <a:t>Archiver (</a:t>
            </a:r>
            <a:r>
              <a:rPr lang="en-US" dirty="0" err="1"/>
              <a:t>ARC</a:t>
            </a:r>
            <a:r>
              <a:rPr lang="en-US" i="1" dirty="0" err="1"/>
              <a:t>n</a:t>
            </a:r>
            <a:r>
              <a:rPr lang="en-US" dirty="0"/>
              <a:t>)</a:t>
            </a:r>
          </a:p>
          <a:p>
            <a:pPr lvl="2"/>
            <a:r>
              <a:rPr lang="en-US" dirty="0"/>
              <a:t>Queue monitor (</a:t>
            </a:r>
            <a:r>
              <a:rPr lang="en-US" dirty="0" err="1"/>
              <a:t>QMN</a:t>
            </a:r>
            <a:r>
              <a:rPr lang="en-US" i="1" dirty="0" err="1"/>
              <a:t>n</a:t>
            </a:r>
            <a:r>
              <a:rPr lang="en-US" dirty="0"/>
              <a:t>)</a:t>
            </a:r>
          </a:p>
          <a:p>
            <a:pPr lvl="1"/>
            <a:r>
              <a:rPr lang="en-US" dirty="0"/>
              <a:t>Other background processes may be found in more advanced configurations such as Real Application Clusters (RAC). See the </a:t>
            </a:r>
            <a:r>
              <a:rPr lang="en-US" dirty="0">
                <a:latin typeface="Courier New" pitchFamily="49" charset="0"/>
              </a:rPr>
              <a:t>V$BGPROCESS</a:t>
            </a:r>
            <a:r>
              <a:rPr lang="en-US" dirty="0"/>
              <a:t> view for more information about the background processes. </a:t>
            </a:r>
            <a:br>
              <a:rPr lang="en-US" dirty="0"/>
            </a:br>
            <a:r>
              <a:rPr lang="en-US" dirty="0"/>
              <a:t>On many operating systems, background processes are created automatically when an instance is started.</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11</a:t>
            </a:fld>
            <a:endParaRPr lang="en-US" dirty="0"/>
          </a:p>
        </p:txBody>
      </p:sp>
    </p:spTree>
    <p:extLst>
      <p:ext uri="{BB962C8B-B14F-4D97-AF65-F5344CB8AC3E}">
        <p14:creationId xmlns:p14="http://schemas.microsoft.com/office/powerpoint/2010/main" val="1782591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The database writer (</a:t>
            </a:r>
            <a:r>
              <a:rPr lang="en-US" dirty="0" err="1"/>
              <a:t>DBW</a:t>
            </a:r>
            <a:r>
              <a:rPr lang="en-US" i="1" dirty="0" err="1"/>
              <a:t>n</a:t>
            </a:r>
            <a:r>
              <a:rPr lang="en-US" dirty="0"/>
              <a:t>) process writes the contents of buffers to data files. The </a:t>
            </a:r>
            <a:r>
              <a:rPr lang="en-US" dirty="0" err="1"/>
              <a:t>DBW</a:t>
            </a:r>
            <a:r>
              <a:rPr lang="en-US" i="1" dirty="0" err="1"/>
              <a:t>n</a:t>
            </a:r>
            <a:r>
              <a:rPr lang="en-US" dirty="0"/>
              <a:t> processes are responsible for writing modified (dirty) buffers in the database buffer cache to disk. Although one database writer process (DBW0) is adequate for most systems, you can configure additional processes (DBW1 through DBW9 and </a:t>
            </a:r>
            <a:r>
              <a:rPr lang="en-US" dirty="0" err="1"/>
              <a:t>DBWa</a:t>
            </a:r>
            <a:r>
              <a:rPr lang="en-US" dirty="0"/>
              <a:t> through </a:t>
            </a:r>
            <a:r>
              <a:rPr lang="en-US" dirty="0" err="1"/>
              <a:t>DBWj</a:t>
            </a:r>
            <a:r>
              <a:rPr lang="en-US" dirty="0"/>
              <a:t>) to improve write performance if your system modifies data heavily. These additional </a:t>
            </a:r>
            <a:r>
              <a:rPr lang="en-US" dirty="0" err="1"/>
              <a:t>DBW</a:t>
            </a:r>
            <a:r>
              <a:rPr lang="en-US" i="1" dirty="0" err="1"/>
              <a:t>n</a:t>
            </a:r>
            <a:r>
              <a:rPr lang="en-US" dirty="0"/>
              <a:t> processes are not useful on uniprocessor systems.</a:t>
            </a:r>
          </a:p>
          <a:p>
            <a:pPr lvl="1"/>
            <a:r>
              <a:rPr lang="en-US" dirty="0"/>
              <a:t>When a buffer in the database buffer cache is modified, it is marked “dirty” and is added to the LRUW list of dirty buffers that is kept in system change number (SCN) order, thereby matching the order of Redo corresponding to these changed buffers that is written to the Redo logs. When the number of available buffers in the buffer cache falls below an internal threshold such that server processes find it difficult to obtain available buffers, </a:t>
            </a:r>
            <a:r>
              <a:rPr lang="en-US" dirty="0" err="1"/>
              <a:t>DBW</a:t>
            </a:r>
            <a:r>
              <a:rPr lang="en-US" i="1" dirty="0" err="1"/>
              <a:t>n</a:t>
            </a:r>
            <a:r>
              <a:rPr lang="en-US" dirty="0"/>
              <a:t> writes dirty buffers to the data files in the order that they were modified by following the order of the LRUW list.</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12</a:t>
            </a:fld>
            <a:endParaRPr lang="en-US" dirty="0"/>
          </a:p>
        </p:txBody>
      </p:sp>
    </p:spTree>
    <p:extLst>
      <p:ext uri="{BB962C8B-B14F-4D97-AF65-F5344CB8AC3E}">
        <p14:creationId xmlns:p14="http://schemas.microsoft.com/office/powerpoint/2010/main" val="4248723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The log writer (LGWR) process is responsible for redo log buffer management by writing the redo log buffer entries to a redo log file on disk. LGWR writes all redo entries that have been copied into the buffer since the last time it wrote.</a:t>
            </a:r>
          </a:p>
          <a:p>
            <a:pPr lvl="1"/>
            <a:r>
              <a:rPr lang="en-US" dirty="0"/>
              <a:t>The redo log buffer is a circular buffer. When LGWR writes redo entries from the redo log buffer to a redo log file, server processes can then copy new entries over the entries in the redo log buffer that have been written to disk. The LGWR normally writes fast enough to ensure that space is always available in the buffer for new entries, even when access to the redo log is heavy.</a:t>
            </a:r>
          </a:p>
          <a:p>
            <a:pPr lvl="1"/>
            <a:r>
              <a:rPr lang="en-US" dirty="0"/>
              <a:t>LGWR writes one contiguous portion of the buffer to disk. LGWR writes:</a:t>
            </a:r>
          </a:p>
          <a:p>
            <a:pPr lvl="2"/>
            <a:r>
              <a:rPr lang="en-US" dirty="0"/>
              <a:t>When a user process commits a transaction</a:t>
            </a:r>
          </a:p>
          <a:p>
            <a:pPr lvl="2"/>
            <a:r>
              <a:rPr lang="en-US" dirty="0"/>
              <a:t>When the redo log buffer is one-third full</a:t>
            </a:r>
          </a:p>
          <a:p>
            <a:pPr lvl="2"/>
            <a:r>
              <a:rPr lang="en-US" dirty="0"/>
              <a:t>Before a </a:t>
            </a:r>
            <a:r>
              <a:rPr lang="en-US" dirty="0" err="1"/>
              <a:t>DBW</a:t>
            </a:r>
            <a:r>
              <a:rPr lang="en-US" i="1" dirty="0" err="1"/>
              <a:t>n</a:t>
            </a:r>
            <a:r>
              <a:rPr lang="en-US" dirty="0"/>
              <a:t> process writes modified buffers to disk, if necessary</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13</a:t>
            </a:fld>
            <a:endParaRPr lang="en-US" dirty="0"/>
          </a:p>
        </p:txBody>
      </p:sp>
    </p:spTree>
    <p:extLst>
      <p:ext uri="{BB962C8B-B14F-4D97-AF65-F5344CB8AC3E}">
        <p14:creationId xmlns:p14="http://schemas.microsoft.com/office/powerpoint/2010/main" val="1270520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A checkpoint is a data structure that defines an SCN in the redo thread of a database. Checkpoints are recorded in the control file and each data file header, and are a crucial element of recovery.</a:t>
            </a:r>
          </a:p>
          <a:p>
            <a:pPr lvl="1"/>
            <a:r>
              <a:rPr lang="en-US" dirty="0"/>
              <a:t>When a checkpoint occurs, Oracle Database must update the headers of all data files to record the details of the checkpoint. This is done by the CKPT process. The CKPT process does not write blocks to disk; </a:t>
            </a:r>
            <a:r>
              <a:rPr lang="en-US" dirty="0" err="1"/>
              <a:t>DBW</a:t>
            </a:r>
            <a:r>
              <a:rPr lang="en-US" i="1" dirty="0" err="1"/>
              <a:t>n</a:t>
            </a:r>
            <a:r>
              <a:rPr lang="en-US" dirty="0"/>
              <a:t> always performs that work. The SCNs recorded in the file headers guarantee that all the changes made to database blocks before that SCN have been written to disk.</a:t>
            </a:r>
          </a:p>
          <a:p>
            <a:pPr lvl="1"/>
            <a:r>
              <a:rPr lang="en-US" dirty="0"/>
              <a:t>The statistic DBWR checkpoints displayed by the </a:t>
            </a:r>
            <a:r>
              <a:rPr lang="en-US" dirty="0">
                <a:latin typeface="Courier New" pitchFamily="49" charset="0"/>
                <a:cs typeface="Courier New" pitchFamily="49" charset="0"/>
              </a:rPr>
              <a:t>SYSTEM_STATISTICS</a:t>
            </a:r>
            <a:r>
              <a:rPr lang="en-US" dirty="0"/>
              <a:t> monitor in Oracle Enterprise Manager indicate the number of checkpoint requests completed.</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14</a:t>
            </a:fld>
            <a:endParaRPr lang="en-US" dirty="0"/>
          </a:p>
        </p:txBody>
      </p:sp>
    </p:spTree>
    <p:extLst>
      <p:ext uri="{BB962C8B-B14F-4D97-AF65-F5344CB8AC3E}">
        <p14:creationId xmlns:p14="http://schemas.microsoft.com/office/powerpoint/2010/main" val="393287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The system monitor (SMON) process performs recovery, if necessary, at instance startup. It is also responsible for cleaning up temporary segments that are no longer in use. If any terminated transactions were skipped during instance recovery because of file-read or offline errors, SMON recovers them when the tablespace or the file is brought back online. SMON checks regularly to see whether it is needed. Other processes can call SMON if they detect a need for it.</a:t>
            </a:r>
          </a:p>
          <a:p>
            <a:pPr lvl="1"/>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15</a:t>
            </a:fld>
            <a:endParaRPr lang="en-US" dirty="0"/>
          </a:p>
        </p:txBody>
      </p:sp>
    </p:spTree>
    <p:extLst>
      <p:ext uri="{BB962C8B-B14F-4D97-AF65-F5344CB8AC3E}">
        <p14:creationId xmlns:p14="http://schemas.microsoft.com/office/powerpoint/2010/main" val="2696265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The process monitor (PMON) performs process recovery when a user process fails. PMON is responsible for cleaning up the database buffer cache and freeing resources that the user process was using. For example, it resets the status of the active transaction table, releases locks, and removes the process ID from the list of active processes.</a:t>
            </a:r>
          </a:p>
          <a:p>
            <a:pPr lvl="1"/>
            <a:r>
              <a:rPr lang="en-US" dirty="0"/>
              <a:t>PMON periodically checks the status of dispatcher and server processes, and restarts any that have stopped running (but not any that Oracle Database has terminated intentionally). PMON also registers information about the instance and dispatcher processes with the network listener.</a:t>
            </a:r>
          </a:p>
          <a:p>
            <a:pPr lvl="1"/>
            <a:r>
              <a:rPr lang="en-US" dirty="0"/>
              <a:t>Like SMON, PMON checks regularly to see whether it is needed and can be called if another process detects the need for it.</a:t>
            </a:r>
          </a:p>
          <a:p>
            <a:pPr lvl="1"/>
            <a:endParaRPr lang="en-US" dirty="0"/>
          </a:p>
          <a:p>
            <a:pPr lvl="1"/>
            <a:endParaRPr lang="en-US" dirty="0"/>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16</a:t>
            </a:fld>
            <a:endParaRPr lang="en-US" dirty="0"/>
          </a:p>
        </p:txBody>
      </p:sp>
    </p:spTree>
    <p:extLst>
      <p:ext uri="{BB962C8B-B14F-4D97-AF65-F5344CB8AC3E}">
        <p14:creationId xmlns:p14="http://schemas.microsoft.com/office/powerpoint/2010/main" val="1230107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The files that constitute an Oracle database are organized into the following:</a:t>
            </a:r>
          </a:p>
          <a:p>
            <a:pPr lvl="2"/>
            <a:r>
              <a:rPr lang="en-US" b="1" dirty="0"/>
              <a:t>Control files:</a:t>
            </a:r>
            <a:r>
              <a:rPr lang="en-US" dirty="0"/>
              <a:t> Contain data about the database itself (that is, physical database structure information). These files are critical to the database. Without them, you cannot open data files to access the data within the database.</a:t>
            </a:r>
          </a:p>
          <a:p>
            <a:pPr lvl="2"/>
            <a:r>
              <a:rPr lang="en-US" b="1" dirty="0"/>
              <a:t>Data files:</a:t>
            </a:r>
            <a:r>
              <a:rPr lang="en-US" dirty="0"/>
              <a:t> Contain the user or application data of the database, as well as metadata and the data dictionary</a:t>
            </a:r>
          </a:p>
          <a:p>
            <a:pPr lvl="2"/>
            <a:r>
              <a:rPr lang="en-US" b="1" dirty="0"/>
              <a:t>Online redo log files:</a:t>
            </a:r>
            <a:r>
              <a:rPr lang="en-US" dirty="0"/>
              <a:t> Allow for instance recovery of the database. If the database server crashes and does not lose any data files, the instance can recover the database with the information in these files.</a:t>
            </a:r>
          </a:p>
          <a:p>
            <a:pPr lvl="1"/>
            <a:r>
              <a:rPr lang="en-US" dirty="0"/>
              <a:t>The following additional files are important to the successful running of the database:</a:t>
            </a:r>
          </a:p>
          <a:p>
            <a:pPr lvl="2"/>
            <a:r>
              <a:rPr lang="en-US" b="1" dirty="0"/>
              <a:t>Backup files:</a:t>
            </a:r>
            <a:r>
              <a:rPr lang="en-US" dirty="0"/>
              <a:t> Are used for database recovery. You typically restore a backup file when a media failure or user error has damaged or deleted the original file.</a:t>
            </a:r>
          </a:p>
          <a:p>
            <a:pPr lvl="2"/>
            <a:r>
              <a:rPr lang="en-US" b="1" dirty="0"/>
              <a:t>Archived log files:</a:t>
            </a:r>
            <a:r>
              <a:rPr lang="en-US" dirty="0"/>
              <a:t> Contain an ongoing history of the data changes (redo) that are generated by the instance. Using these files and a backup of the database, you can recover a lost data file. That is, archive logs enable the recovery of restored data files.</a:t>
            </a:r>
          </a:p>
          <a:p>
            <a:pPr lvl="2"/>
            <a:r>
              <a:rPr lang="en-US" b="1" dirty="0"/>
              <a:t>Parameter file:</a:t>
            </a:r>
            <a:r>
              <a:rPr lang="en-US" dirty="0"/>
              <a:t> Is used to define how the instance is configured when it starts up</a:t>
            </a:r>
          </a:p>
          <a:p>
            <a:pPr lvl="2"/>
            <a:r>
              <a:rPr lang="en-US" b="1" dirty="0"/>
              <a:t>Password file:</a:t>
            </a:r>
            <a:r>
              <a:rPr lang="en-US" dirty="0"/>
              <a:t> Allows </a:t>
            </a:r>
            <a:r>
              <a:rPr lang="en-US" dirty="0" err="1">
                <a:latin typeface="Courier New" pitchFamily="49" charset="0"/>
              </a:rPr>
              <a:t>sysdba</a:t>
            </a:r>
            <a:r>
              <a:rPr lang="en-US" dirty="0">
                <a:latin typeface="Courier New" pitchFamily="49" charset="0"/>
              </a:rPr>
              <a:t>/</a:t>
            </a:r>
            <a:r>
              <a:rPr lang="en-US" dirty="0" err="1">
                <a:latin typeface="Courier New" pitchFamily="49" charset="0"/>
              </a:rPr>
              <a:t>sysoper</a:t>
            </a:r>
            <a:r>
              <a:rPr lang="en-US" dirty="0">
                <a:latin typeface="Courier New" pitchFamily="49" charset="0"/>
              </a:rPr>
              <a:t>/</a:t>
            </a:r>
            <a:r>
              <a:rPr lang="en-US" dirty="0" err="1">
                <a:latin typeface="Courier New" pitchFamily="49" charset="0"/>
              </a:rPr>
              <a:t>sysasm</a:t>
            </a:r>
            <a:r>
              <a:rPr lang="en-US" dirty="0"/>
              <a:t> to connect remotely to the database and perform administrative tasks</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17</a:t>
            </a:fld>
            <a:endParaRPr lang="en-US" dirty="0"/>
          </a:p>
        </p:txBody>
      </p:sp>
    </p:spTree>
    <p:extLst>
      <p:ext uri="{BB962C8B-B14F-4D97-AF65-F5344CB8AC3E}">
        <p14:creationId xmlns:p14="http://schemas.microsoft.com/office/powerpoint/2010/main" val="4163621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otes Placeholder 8"/>
          <p:cNvSpPr>
            <a:spLocks noGrp="1"/>
          </p:cNvSpPr>
          <p:nvPr>
            <p:ph type="body" idx="1"/>
          </p:nvPr>
        </p:nvSpPr>
        <p:spPr>
          <a:xfrm>
            <a:off x="457200" y="449263"/>
            <a:ext cx="6858000" cy="9380537"/>
          </a:xfrm>
        </p:spPr>
        <p:txBody>
          <a:bodyPr/>
          <a:lstStyle/>
          <a:p>
            <a:pPr lvl="2">
              <a:spcBef>
                <a:spcPct val="25000"/>
              </a:spcBef>
            </a:pPr>
            <a:r>
              <a:rPr lang="en-US" b="1" dirty="0"/>
              <a:t>Network files:</a:t>
            </a:r>
            <a:r>
              <a:rPr lang="en-US" dirty="0"/>
              <a:t> Are used for starting the database listener and store information required for user connections</a:t>
            </a:r>
            <a:endParaRPr lang="en-US" b="1" dirty="0"/>
          </a:p>
          <a:p>
            <a:pPr lvl="2">
              <a:spcBef>
                <a:spcPct val="25000"/>
              </a:spcBef>
            </a:pPr>
            <a:r>
              <a:rPr lang="en-US" b="1" dirty="0"/>
              <a:t>Trace files:</a:t>
            </a:r>
            <a:r>
              <a:rPr lang="en-US" dirty="0"/>
              <a:t> Each server and background process can write to an associated trace file. When an internal error is detected by a process, the process dumps information about the error to its trace file. Some of the information written to a trace file is intended for the database administrator, whereas other information is for Oracle Support Services. </a:t>
            </a:r>
          </a:p>
          <a:p>
            <a:pPr lvl="2"/>
            <a:r>
              <a:rPr lang="en-US" b="1" dirty="0"/>
              <a:t>Alert log files:</a:t>
            </a:r>
            <a:r>
              <a:rPr lang="en-US" dirty="0"/>
              <a:t> These are special trace entries. The alert log of a database is a chronological log of messages and errors. Each instance has one alert log file. Oracle recommends that you review this alert log periodically.</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18</a:t>
            </a:fld>
            <a:endParaRPr lang="en-US" dirty="0"/>
          </a:p>
        </p:txBody>
      </p:sp>
    </p:spTree>
    <p:extLst>
      <p:ext uri="{BB962C8B-B14F-4D97-AF65-F5344CB8AC3E}">
        <p14:creationId xmlns:p14="http://schemas.microsoft.com/office/powerpoint/2010/main" val="2359165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An Oracle database has logical and physical storage structures. </a:t>
            </a:r>
          </a:p>
          <a:p>
            <a:pPr lvl="1"/>
            <a:r>
              <a:rPr lang="en-US" b="1" dirty="0"/>
              <a:t>Tablespaces</a:t>
            </a:r>
          </a:p>
          <a:p>
            <a:pPr lvl="1"/>
            <a:r>
              <a:rPr lang="en-US" dirty="0"/>
              <a:t>A database is divided into logical storage units called tablespaces, which group related logical structures together. For example, tablespaces commonly group all of an application’s objects to simplify some administrative operations. You may have a tablespace for application data and an additional one for application indexes.</a:t>
            </a:r>
          </a:p>
          <a:p>
            <a:pPr lvl="1"/>
            <a:r>
              <a:rPr lang="en-US" b="1" dirty="0"/>
              <a:t>Databases, Tablespaces, and Data Files</a:t>
            </a:r>
          </a:p>
          <a:p>
            <a:pPr lvl="1"/>
            <a:r>
              <a:rPr lang="en-US" dirty="0"/>
              <a:t>The relationship among databases, tablespaces, and data files is illustrated in the slide. Each database is logically divided into one or more tablespaces. One or more data files are explicitly created for each tablespace to physically store the data of all logical structures in a tablespace. If it is a </a:t>
            </a:r>
            <a:r>
              <a:rPr lang="en-US" dirty="0">
                <a:latin typeface="Courier New" pitchFamily="49" charset="0"/>
              </a:rPr>
              <a:t>TEMPORARY</a:t>
            </a:r>
            <a:r>
              <a:rPr lang="en-US" dirty="0"/>
              <a:t> tablespace, instead of a data file, the tablespace has a temporary file.</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19</a:t>
            </a:fld>
            <a:endParaRPr lang="en-US" dirty="0"/>
          </a:p>
        </p:txBody>
      </p:sp>
    </p:spTree>
    <p:extLst>
      <p:ext uri="{BB962C8B-B14F-4D97-AF65-F5344CB8AC3E}">
        <p14:creationId xmlns:p14="http://schemas.microsoft.com/office/powerpoint/2010/main" val="1257838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8"/>
          <p:cNvSpPr>
            <a:spLocks noGrp="1" noChangeArrowheads="1"/>
          </p:cNvSpPr>
          <p:nvPr>
            <p:ph type="body" idx="1"/>
          </p:nvPr>
        </p:nvSpPr>
        <p:spPr/>
        <p:txBody>
          <a:bodyPr/>
          <a:lstStyle/>
          <a:p>
            <a:pPr lvl="1"/>
            <a:r>
              <a:rPr lang="en-US" smtClean="0"/>
              <a:t>This appendix provides an overview of the Oracle Database architecture. You learn about the physical and logical structures and various components of Oracle Database and their functions. </a:t>
            </a:r>
            <a:endParaRPr lang="en-US" dirty="0"/>
          </a:p>
        </p:txBody>
      </p:sp>
      <p:sp>
        <p:nvSpPr>
          <p:cNvPr id="10" name="Slide Image Placeholder 9"/>
          <p:cNvSpPr>
            <a:spLocks noGrp="1" noRot="1" noChangeAspect="1"/>
          </p:cNvSpPr>
          <p:nvPr>
            <p:ph type="sldImg"/>
          </p:nvPr>
        </p:nvSpPr>
        <p:spPr/>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2</a:t>
            </a:fld>
            <a:endParaRPr lang="en-US" dirty="0"/>
          </a:p>
        </p:txBody>
      </p:sp>
    </p:spTree>
    <p:extLst>
      <p:ext uri="{BB962C8B-B14F-4D97-AF65-F5344CB8AC3E}">
        <p14:creationId xmlns:p14="http://schemas.microsoft.com/office/powerpoint/2010/main" val="2173413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otes Placeholder 8"/>
          <p:cNvSpPr>
            <a:spLocks noGrp="1"/>
          </p:cNvSpPr>
          <p:nvPr>
            <p:ph type="body" idx="1"/>
          </p:nvPr>
        </p:nvSpPr>
        <p:spPr>
          <a:xfrm>
            <a:off x="457200" y="449263"/>
            <a:ext cx="6858000" cy="9380537"/>
          </a:xfrm>
        </p:spPr>
        <p:txBody>
          <a:bodyPr/>
          <a:lstStyle/>
          <a:p>
            <a:pPr lvl="1"/>
            <a:r>
              <a:rPr lang="en-US" b="1" dirty="0"/>
              <a:t>Schemas</a:t>
            </a:r>
          </a:p>
          <a:p>
            <a:pPr lvl="1"/>
            <a:r>
              <a:rPr lang="en-US" dirty="0"/>
              <a:t>A schema is a collection of database objects that are owned by a database user. Schema objects are the logical structures that directly refer to the database’s data. Schema objects include such structures as tables, views, sequences, stored procedures, synonyms, indexes, clusters, and database links. In general, schema objects include everything that your application creates in the database.</a:t>
            </a:r>
          </a:p>
          <a:p>
            <a:pPr lvl="1"/>
            <a:r>
              <a:rPr lang="en-US" b="1" dirty="0"/>
              <a:t>Data Blocks</a:t>
            </a:r>
          </a:p>
          <a:p>
            <a:pPr lvl="1"/>
            <a:r>
              <a:rPr lang="en-US" dirty="0"/>
              <a:t>At the finest level of granularity, an Oracle database’s data is stored in data blocks. One data block corresponds to a specific number of bytes of physical database space on the disk. A data block size is specified for each tablespace when it is created. A database uses and allocates free database space in Oracle data blocks.</a:t>
            </a:r>
          </a:p>
          <a:p>
            <a:pPr lvl="1"/>
            <a:r>
              <a:rPr lang="en-US" b="1" dirty="0"/>
              <a:t>Extents </a:t>
            </a:r>
          </a:p>
          <a:p>
            <a:pPr lvl="1"/>
            <a:r>
              <a:rPr lang="en-US" dirty="0"/>
              <a:t>The next level of logical database space is called an extent. An extent is a specific number of contiguous data blocks (obtained in a single allocation) that are used to store specific type of information.</a:t>
            </a:r>
          </a:p>
          <a:p>
            <a:pPr lvl="1"/>
            <a:r>
              <a:rPr lang="en-US" b="1" dirty="0"/>
              <a:t>Segments </a:t>
            </a:r>
          </a:p>
          <a:p>
            <a:pPr lvl="1"/>
            <a:r>
              <a:rPr lang="en-US" dirty="0"/>
              <a:t>The level of logical database storage above an extent is called a segment. A segment is a set of extents allocated for a certain logical structure. For example, the different types of segments include:</a:t>
            </a:r>
          </a:p>
          <a:p>
            <a:pPr lvl="2"/>
            <a:r>
              <a:rPr lang="en-US" b="1" dirty="0"/>
              <a:t>Data segments:</a:t>
            </a:r>
            <a:r>
              <a:rPr lang="en-US" i="1" dirty="0"/>
              <a:t> </a:t>
            </a:r>
            <a:r>
              <a:rPr lang="en-US" dirty="0"/>
              <a:t>Each </a:t>
            </a:r>
            <a:r>
              <a:rPr lang="en-US" dirty="0" err="1"/>
              <a:t>nonclustered</a:t>
            </a:r>
            <a:r>
              <a:rPr lang="en-US" dirty="0"/>
              <a:t>, non-indexed-organized table has a data segment with the exception of external tables, global temporary tables, and partitioned tables, where each table has one or more segments. All of the table’s data is stored in the extents of its data segment. For a partitioned table, each partition has a data segment. Each cluster has a data segment. The data of every table in the cluster is stored in the cluster’s data segment. </a:t>
            </a:r>
          </a:p>
          <a:p>
            <a:pPr lvl="2"/>
            <a:r>
              <a:rPr lang="en-US" b="1" dirty="0"/>
              <a:t>Index segments:</a:t>
            </a:r>
            <a:r>
              <a:rPr lang="en-US" i="1" dirty="0"/>
              <a:t> </a:t>
            </a:r>
            <a:r>
              <a:rPr lang="en-US" dirty="0"/>
              <a:t>Each index has an index segment that stores all of its data. For a partitioned index, each partition has an index segment.</a:t>
            </a:r>
          </a:p>
          <a:p>
            <a:pPr lvl="2"/>
            <a:r>
              <a:rPr lang="en-US" b="1" dirty="0"/>
              <a:t>Undo segments:</a:t>
            </a:r>
            <a:r>
              <a:rPr lang="en-US" i="1" dirty="0"/>
              <a:t> </a:t>
            </a:r>
            <a:r>
              <a:rPr lang="en-US" dirty="0"/>
              <a:t>One </a:t>
            </a:r>
            <a:r>
              <a:rPr lang="en-US" dirty="0">
                <a:latin typeface="Courier New" pitchFamily="49" charset="0"/>
              </a:rPr>
              <a:t>UNDO</a:t>
            </a:r>
            <a:r>
              <a:rPr lang="en-US" dirty="0"/>
              <a:t> tablespace is created per database instance that contains numerous undo segments to temporarily store </a:t>
            </a:r>
            <a:r>
              <a:rPr lang="en-US" i="1" dirty="0"/>
              <a:t>undo</a:t>
            </a:r>
            <a:r>
              <a:rPr lang="en-US" dirty="0"/>
              <a:t> information. The information in an undo segment is used to generate read-consistent database information and, during database recovery, to roll back uncommitted transactions for users.</a:t>
            </a:r>
          </a:p>
          <a:p>
            <a:pPr lvl="2"/>
            <a:r>
              <a:rPr lang="en-US" b="1" dirty="0"/>
              <a:t>Temporary segments:</a:t>
            </a:r>
            <a:r>
              <a:rPr lang="en-US" dirty="0"/>
              <a:t> Temporary segments are created by the Oracle Database when a SQL statement needs a temporary work area to complete execution. When the statement finishes execution, the temporary segment’s extents are returned to the instance for future use. Specify a default temporary tablespace for every user or a default temporary tablespace, which is used </a:t>
            </a:r>
            <a:r>
              <a:rPr lang="en-US" dirty="0" err="1"/>
              <a:t>databasewide</a:t>
            </a:r>
            <a:r>
              <a:rPr lang="en-US" dirty="0"/>
              <a:t>.</a:t>
            </a:r>
          </a:p>
          <a:p>
            <a:pPr lvl="1"/>
            <a:r>
              <a:rPr lang="en-US" dirty="0"/>
              <a:t>The Oracle Database dynamically allocates space. When the existing extents of a segment are full, additional extents are added. Because extents are allocated as needed, the extents of a segment may or may not be contiguous on the disk</a:t>
            </a:r>
            <a:r>
              <a:rPr lang="en-US" dirty="0" smtClean="0"/>
              <a:t>.</a:t>
            </a:r>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20</a:t>
            </a:fld>
            <a:endParaRPr lang="en-US" dirty="0"/>
          </a:p>
        </p:txBody>
      </p:sp>
    </p:spTree>
    <p:extLst>
      <p:ext uri="{BB962C8B-B14F-4D97-AF65-F5344CB8AC3E}">
        <p14:creationId xmlns:p14="http://schemas.microsoft.com/office/powerpoint/2010/main" val="3380689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Not all the components of an Oracle instance are used to process SQL statements. The user and server processes are used to connect a user to an Oracle instance. These processes are not a part of the Oracle instance, but are required to process a SQL statement.</a:t>
            </a:r>
          </a:p>
          <a:p>
            <a:pPr lvl="1"/>
            <a:r>
              <a:rPr lang="en-US" dirty="0"/>
              <a:t>Some of the background processes, SGA structures, and database files are used to process SQL statements. Depending on the type of SQL statement, different components are used:</a:t>
            </a:r>
          </a:p>
          <a:p>
            <a:pPr lvl="2"/>
            <a:r>
              <a:rPr lang="en-US" dirty="0"/>
              <a:t>Queries require additional processing to return rows to the user.</a:t>
            </a:r>
          </a:p>
          <a:p>
            <a:pPr lvl="2"/>
            <a:r>
              <a:rPr lang="en-US" dirty="0"/>
              <a:t>DML statements require additional processing to log the changes made to the data.</a:t>
            </a:r>
          </a:p>
          <a:p>
            <a:pPr lvl="2"/>
            <a:r>
              <a:rPr lang="en-US" dirty="0"/>
              <a:t>Commit processing ensures that the modified data in a transaction can be recovered.</a:t>
            </a:r>
          </a:p>
          <a:p>
            <a:pPr lvl="1"/>
            <a:r>
              <a:rPr lang="en-US" dirty="0"/>
              <a:t>Some required background processes do not directly participate in processing a SQL statement, but are used to improve performance and to recover the database. For example, the optional Archiver background process, </a:t>
            </a:r>
            <a:r>
              <a:rPr lang="en-US" dirty="0" err="1">
                <a:solidFill>
                  <a:schemeClr val="tx1"/>
                </a:solidFill>
              </a:rPr>
              <a:t>ARC</a:t>
            </a:r>
            <a:r>
              <a:rPr lang="en-US" i="1" dirty="0" err="1">
                <a:solidFill>
                  <a:schemeClr val="tx1"/>
                </a:solidFill>
              </a:rPr>
              <a:t>n</a:t>
            </a:r>
            <a:r>
              <a:rPr lang="en-US" dirty="0">
                <a:solidFill>
                  <a:schemeClr val="tx1"/>
                </a:solidFill>
              </a:rPr>
              <a:t>,</a:t>
            </a:r>
            <a:r>
              <a:rPr lang="en-US" dirty="0"/>
              <a:t> is used to ensure that a production database can be recovered.</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21</a:t>
            </a:fld>
            <a:endParaRPr lang="en-US" dirty="0"/>
          </a:p>
        </p:txBody>
      </p:sp>
    </p:spTree>
    <p:extLst>
      <p:ext uri="{BB962C8B-B14F-4D97-AF65-F5344CB8AC3E}">
        <p14:creationId xmlns:p14="http://schemas.microsoft.com/office/powerpoint/2010/main" val="2244168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Queries are different from other types of SQL statements because, if successful, they return data as results. Other statements simply return success or failure, whereas a query can return one row or thousands of rows. </a:t>
            </a:r>
          </a:p>
          <a:p>
            <a:pPr lvl="1"/>
            <a:r>
              <a:rPr lang="en-US" dirty="0"/>
              <a:t>There are three main stages in the processing of a query:</a:t>
            </a:r>
          </a:p>
          <a:p>
            <a:pPr lvl="2">
              <a:buClr>
                <a:schemeClr val="tx1"/>
              </a:buClr>
            </a:pPr>
            <a:r>
              <a:rPr lang="en-US" dirty="0">
                <a:solidFill>
                  <a:schemeClr val="tx1"/>
                </a:solidFill>
              </a:rPr>
              <a:t>Parse</a:t>
            </a:r>
          </a:p>
          <a:p>
            <a:pPr lvl="2">
              <a:buClr>
                <a:schemeClr val="tx1"/>
              </a:buClr>
            </a:pPr>
            <a:r>
              <a:rPr lang="en-US" dirty="0">
                <a:solidFill>
                  <a:schemeClr val="tx1"/>
                </a:solidFill>
              </a:rPr>
              <a:t>Execute</a:t>
            </a:r>
          </a:p>
          <a:p>
            <a:pPr lvl="2">
              <a:buClr>
                <a:schemeClr val="tx1"/>
              </a:buClr>
            </a:pPr>
            <a:r>
              <a:rPr lang="en-US" dirty="0">
                <a:solidFill>
                  <a:schemeClr val="tx1"/>
                </a:solidFill>
              </a:rPr>
              <a:t>Fetch</a:t>
            </a:r>
          </a:p>
          <a:p>
            <a:pPr lvl="1"/>
            <a:r>
              <a:rPr lang="en-US" dirty="0"/>
              <a:t>During the parse stage, the SQL statement is passed from the user process to the server process, and a parsed representation of the SQL statement is loaded into a shared SQL area. </a:t>
            </a:r>
          </a:p>
          <a:p>
            <a:pPr lvl="1"/>
            <a:r>
              <a:rPr lang="en-US" dirty="0"/>
              <a:t>During parse, the server process performs the following functions:</a:t>
            </a:r>
          </a:p>
          <a:p>
            <a:pPr lvl="2"/>
            <a:r>
              <a:rPr lang="en-US" dirty="0"/>
              <a:t>Searches for an existing copy of the SQL statement in the shared pool</a:t>
            </a:r>
          </a:p>
          <a:p>
            <a:pPr lvl="2"/>
            <a:r>
              <a:rPr lang="en-US" dirty="0"/>
              <a:t>Validates the SQL statement by checking its syntax</a:t>
            </a:r>
          </a:p>
          <a:p>
            <a:pPr lvl="2"/>
            <a:r>
              <a:rPr lang="en-US" dirty="0"/>
              <a:t>Performs data dictionary lookups to validate table and column definitions</a:t>
            </a:r>
          </a:p>
          <a:p>
            <a:pPr lvl="1"/>
            <a:r>
              <a:rPr lang="en-US" dirty="0"/>
              <a:t>The execute stage executes the statement using the best optimizer approach and the fetch stage retrieves the rows back to the user.</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22</a:t>
            </a:fld>
            <a:endParaRPr lang="en-US" dirty="0"/>
          </a:p>
        </p:txBody>
      </p:sp>
    </p:spTree>
    <p:extLst>
      <p:ext uri="{BB962C8B-B14F-4D97-AF65-F5344CB8AC3E}">
        <p14:creationId xmlns:p14="http://schemas.microsoft.com/office/powerpoint/2010/main" val="2446473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During the parse stage, the server process uses the area in the SGA known as the shared pool to compile the SQL statement. The shared pool has two primary components:</a:t>
            </a:r>
          </a:p>
          <a:p>
            <a:pPr lvl="2">
              <a:buClr>
                <a:schemeClr val="tx1"/>
              </a:buClr>
            </a:pPr>
            <a:r>
              <a:rPr lang="en-US" dirty="0">
                <a:solidFill>
                  <a:schemeClr val="tx1"/>
                </a:solidFill>
              </a:rPr>
              <a:t>Library cache</a:t>
            </a:r>
          </a:p>
          <a:p>
            <a:pPr lvl="2">
              <a:buClr>
                <a:schemeClr val="tx1"/>
              </a:buClr>
            </a:pPr>
            <a:r>
              <a:rPr lang="en-US" dirty="0">
                <a:solidFill>
                  <a:schemeClr val="tx1"/>
                </a:solidFill>
              </a:rPr>
              <a:t>Data dictionary cache</a:t>
            </a:r>
          </a:p>
          <a:p>
            <a:pPr lvl="1"/>
            <a:r>
              <a:rPr lang="en-US" b="1" dirty="0"/>
              <a:t>Library Cache</a:t>
            </a:r>
          </a:p>
          <a:p>
            <a:pPr lvl="1"/>
            <a:r>
              <a:rPr lang="en-US" dirty="0"/>
              <a:t>The library cache stores information about the most recently used SQL statements in a memory structure called a shared SQL area. The shared SQL area contains:</a:t>
            </a:r>
          </a:p>
          <a:p>
            <a:pPr lvl="2"/>
            <a:r>
              <a:rPr lang="en-US" dirty="0"/>
              <a:t>The text of the SQL statement</a:t>
            </a:r>
          </a:p>
          <a:p>
            <a:pPr lvl="2"/>
            <a:r>
              <a:rPr lang="en-US" dirty="0"/>
              <a:t>The parse tree, which is a compiled version of the statement</a:t>
            </a:r>
          </a:p>
          <a:p>
            <a:pPr lvl="2"/>
            <a:r>
              <a:rPr lang="en-US" dirty="0"/>
              <a:t>The execution plan, with steps to be taken when executing the statement</a:t>
            </a:r>
          </a:p>
          <a:p>
            <a:pPr lvl="1"/>
            <a:r>
              <a:rPr lang="en-US" dirty="0"/>
              <a:t>The optimizer is the function in the Oracle server that determines the optimal execution plan.</a:t>
            </a:r>
          </a:p>
          <a:p>
            <a:pPr lvl="1"/>
            <a:r>
              <a:rPr lang="en-US" dirty="0"/>
              <a:t>If a SQL statement is </a:t>
            </a:r>
            <a:r>
              <a:rPr lang="en-US" dirty="0" err="1"/>
              <a:t>reexecuted</a:t>
            </a:r>
            <a:r>
              <a:rPr lang="en-US" dirty="0"/>
              <a:t> and a shared SQL area already contains the execution plan for the statement, the server process does not need to parse the statement. The library cache improves the performance of applications that reuse SQL statements by reducing parse time and memory requirements. If the SQL statement is not reused, it is eventually aged out of the library cache.</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23</a:t>
            </a:fld>
            <a:endParaRPr lang="en-US" dirty="0"/>
          </a:p>
        </p:txBody>
      </p:sp>
    </p:spTree>
    <p:extLst>
      <p:ext uri="{BB962C8B-B14F-4D97-AF65-F5344CB8AC3E}">
        <p14:creationId xmlns:p14="http://schemas.microsoft.com/office/powerpoint/2010/main" val="366123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otes Placeholder 8"/>
          <p:cNvSpPr>
            <a:spLocks noGrp="1"/>
          </p:cNvSpPr>
          <p:nvPr>
            <p:ph type="body" idx="1"/>
          </p:nvPr>
        </p:nvSpPr>
        <p:spPr>
          <a:xfrm>
            <a:off x="457200" y="449263"/>
            <a:ext cx="6858000" cy="9380537"/>
          </a:xfrm>
        </p:spPr>
        <p:txBody>
          <a:bodyPr/>
          <a:lstStyle/>
          <a:p>
            <a:pPr lvl="1"/>
            <a:r>
              <a:rPr lang="en-US" b="1" dirty="0"/>
              <a:t>Data Dictionary Cache</a:t>
            </a:r>
          </a:p>
          <a:p>
            <a:pPr lvl="1"/>
            <a:r>
              <a:rPr lang="en-US" dirty="0"/>
              <a:t>The data dictionary cache, also known as the dictionary cache or row cache, is a collection of the most recently used definitions in the database. It includes information about database files, tables, indexes, columns, users, privileges, and other database objects.</a:t>
            </a:r>
          </a:p>
          <a:p>
            <a:pPr lvl="1"/>
            <a:r>
              <a:rPr lang="en-US" dirty="0"/>
              <a:t>During the parse phase, the server process looks for the information in the dictionary cache to resolve the object names specified in the SQL statement and to validate the access privileges. If necessary, the server process initiates the loading of this information from the data files.</a:t>
            </a:r>
          </a:p>
          <a:p>
            <a:pPr lvl="1"/>
            <a:r>
              <a:rPr lang="en-US" b="1" dirty="0"/>
              <a:t>Sizing the Shared Pool</a:t>
            </a:r>
          </a:p>
          <a:p>
            <a:pPr lvl="1"/>
            <a:r>
              <a:rPr lang="en-US" dirty="0"/>
              <a:t>The size of the shared pool is specified by the </a:t>
            </a:r>
            <a:r>
              <a:rPr lang="en-US" dirty="0">
                <a:latin typeface="Courier New" pitchFamily="49" charset="0"/>
              </a:rPr>
              <a:t>SHARED_POOL_SIZE</a:t>
            </a:r>
            <a:r>
              <a:rPr lang="en-US" dirty="0"/>
              <a:t> initialization parameter.</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24</a:t>
            </a:fld>
            <a:endParaRPr lang="en-US" dirty="0"/>
          </a:p>
        </p:txBody>
      </p:sp>
    </p:spTree>
    <p:extLst>
      <p:ext uri="{BB962C8B-B14F-4D97-AF65-F5344CB8AC3E}">
        <p14:creationId xmlns:p14="http://schemas.microsoft.com/office/powerpoint/2010/main" val="33732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When a query is processed, the server process looks in the database buffer cache for any blocks it needs. If the block is not found in the database buffer cache, the server process reads the block from the data file and places a copy in the buffer cache. Because subsequent requests for the same block may find the block in memory, the requests may not require physical reads. The Oracle server uses a least recently used algorithm to age out buffers that have not been accessed recently to make room for new blocks in the buffer cache.</a:t>
            </a:r>
          </a:p>
          <a:p>
            <a:pPr lvl="1"/>
            <a:r>
              <a:rPr lang="en-US" b="1" dirty="0"/>
              <a:t>Sizing the Database Buffer Cache</a:t>
            </a:r>
          </a:p>
          <a:p>
            <a:pPr lvl="1"/>
            <a:r>
              <a:rPr lang="en-US" dirty="0"/>
              <a:t>The size of each buffer in the buffer cache is equal to the size of an Oracle block, and it is specified by the </a:t>
            </a:r>
            <a:r>
              <a:rPr lang="en-US" dirty="0">
                <a:latin typeface="Courier New" pitchFamily="49" charset="0"/>
              </a:rPr>
              <a:t>DB_BLOCK_SIZE</a:t>
            </a:r>
            <a:r>
              <a:rPr lang="en-US" dirty="0"/>
              <a:t> parameter. The number of buffers is equal to the value of the </a:t>
            </a:r>
            <a:r>
              <a:rPr lang="en-US" dirty="0">
                <a:latin typeface="Courier New" pitchFamily="49" charset="0"/>
              </a:rPr>
              <a:t>DB_BLOCK_BUFFERS</a:t>
            </a:r>
            <a:r>
              <a:rPr lang="en-US" dirty="0"/>
              <a:t> parameter.</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25</a:t>
            </a:fld>
            <a:endParaRPr lang="en-US" dirty="0"/>
          </a:p>
        </p:txBody>
      </p:sp>
    </p:spTree>
    <p:extLst>
      <p:ext uri="{BB962C8B-B14F-4D97-AF65-F5344CB8AC3E}">
        <p14:creationId xmlns:p14="http://schemas.microsoft.com/office/powerpoint/2010/main" val="1074776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A Program Global Area (PGA)</a:t>
            </a:r>
            <a:r>
              <a:rPr lang="en-US" dirty="0">
                <a:solidFill>
                  <a:schemeClr val="tx1"/>
                </a:solidFill>
              </a:rPr>
              <a:t> </a:t>
            </a:r>
            <a:r>
              <a:rPr lang="en-US" dirty="0"/>
              <a:t>is a memory region that contains data and control information for a server process. It is a </a:t>
            </a:r>
            <a:r>
              <a:rPr lang="en-US" dirty="0" err="1"/>
              <a:t>nonshared</a:t>
            </a:r>
            <a:r>
              <a:rPr lang="en-US" dirty="0"/>
              <a:t> memory created by Oracle when a server process is started. Access to it is exclusive to that server process, and is read and written only by the Oracle server code acting on behalf of it. The PGA memory allocated by each server process attached to an Oracle instance is referred to as the aggregated PGA memory allocated by the instance. </a:t>
            </a:r>
          </a:p>
          <a:p>
            <a:pPr lvl="1"/>
            <a:r>
              <a:rPr lang="en-US" dirty="0"/>
              <a:t>In a dedicated server configuration, the PGA of the server includes the following components:</a:t>
            </a:r>
          </a:p>
          <a:p>
            <a:pPr lvl="2"/>
            <a:r>
              <a:rPr lang="en-US" b="1" dirty="0"/>
              <a:t>Sort area:</a:t>
            </a:r>
            <a:r>
              <a:rPr lang="en-US" dirty="0"/>
              <a:t> Is used for any sorts that may be required to process the SQL statement</a:t>
            </a:r>
          </a:p>
          <a:p>
            <a:pPr lvl="2"/>
            <a:r>
              <a:rPr lang="en-US" b="1" dirty="0"/>
              <a:t>Session information:</a:t>
            </a:r>
            <a:r>
              <a:rPr lang="en-US" dirty="0"/>
              <a:t> Includes user privileges and performance statistics for the session</a:t>
            </a:r>
          </a:p>
          <a:p>
            <a:pPr lvl="2"/>
            <a:r>
              <a:rPr lang="en-US" b="1" dirty="0"/>
              <a:t>Cursor state:</a:t>
            </a:r>
            <a:r>
              <a:rPr lang="en-US" dirty="0"/>
              <a:t> Indicates the stage in the processing of the SQL statements that are currently used by the session</a:t>
            </a:r>
          </a:p>
          <a:p>
            <a:pPr lvl="2"/>
            <a:r>
              <a:rPr lang="en-US" b="1" dirty="0"/>
              <a:t>Stack space:</a:t>
            </a:r>
            <a:r>
              <a:rPr lang="en-US" dirty="0"/>
              <a:t> Contains other session variables</a:t>
            </a:r>
          </a:p>
          <a:p>
            <a:pPr lvl="1"/>
            <a:r>
              <a:rPr lang="en-US" dirty="0"/>
              <a:t>The PGA is allocated when a process is created and deallocated when the process is terminated.</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26</a:t>
            </a:fld>
            <a:endParaRPr lang="en-US" dirty="0"/>
          </a:p>
        </p:txBody>
      </p:sp>
    </p:spTree>
    <p:extLst>
      <p:ext uri="{BB962C8B-B14F-4D97-AF65-F5344CB8AC3E}">
        <p14:creationId xmlns:p14="http://schemas.microsoft.com/office/powerpoint/2010/main" val="37775135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A data manipulation language (DML statement requires only two phases of processing:</a:t>
            </a:r>
          </a:p>
          <a:p>
            <a:pPr lvl="2"/>
            <a:r>
              <a:rPr lang="en-US" dirty="0"/>
              <a:t>Parse is the same as the parse phase used for processing a query.</a:t>
            </a:r>
          </a:p>
          <a:p>
            <a:pPr lvl="2"/>
            <a:r>
              <a:rPr lang="en-US" dirty="0"/>
              <a:t>Execute requires additional processing to make data changes.</a:t>
            </a:r>
          </a:p>
          <a:p>
            <a:pPr lvl="1"/>
            <a:r>
              <a:rPr lang="en-US" b="1" dirty="0"/>
              <a:t>DML Execute Phase</a:t>
            </a:r>
          </a:p>
          <a:p>
            <a:pPr lvl="1"/>
            <a:r>
              <a:rPr lang="en-US" dirty="0"/>
              <a:t>To execute a DML statement:</a:t>
            </a:r>
          </a:p>
          <a:p>
            <a:pPr lvl="2"/>
            <a:r>
              <a:rPr lang="en-US" dirty="0"/>
              <a:t>If the data and rollback blocks are not already in the buffer cache, the server process reads them from the data files into the buffer cache.</a:t>
            </a:r>
          </a:p>
          <a:p>
            <a:pPr lvl="2"/>
            <a:r>
              <a:rPr lang="en-US" dirty="0"/>
              <a:t>The server process places locks on the rows that are to be modified.</a:t>
            </a:r>
          </a:p>
          <a:p>
            <a:pPr lvl="2"/>
            <a:r>
              <a:rPr lang="en-US" dirty="0"/>
              <a:t>In the redo log buffer, the server process records the changes to be made to the rollback and data blocks.</a:t>
            </a:r>
          </a:p>
          <a:p>
            <a:pPr lvl="2"/>
            <a:r>
              <a:rPr lang="en-US" dirty="0"/>
              <a:t>The rollback block changes record the values of the data before it is modified. The rollback block is used to store the “before image” of the data, so that the DML statements can be rolled back if necessary.</a:t>
            </a:r>
          </a:p>
          <a:p>
            <a:pPr lvl="2"/>
            <a:r>
              <a:rPr lang="en-US" dirty="0"/>
              <a:t>The data block changes record the new values of the data.</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27</a:t>
            </a:fld>
            <a:endParaRPr lang="en-US" dirty="0"/>
          </a:p>
        </p:txBody>
      </p:sp>
    </p:spTree>
    <p:extLst>
      <p:ext uri="{BB962C8B-B14F-4D97-AF65-F5344CB8AC3E}">
        <p14:creationId xmlns:p14="http://schemas.microsoft.com/office/powerpoint/2010/main" val="25899189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otes Placeholder 8"/>
          <p:cNvSpPr>
            <a:spLocks noGrp="1"/>
          </p:cNvSpPr>
          <p:nvPr>
            <p:ph type="body" idx="1"/>
          </p:nvPr>
        </p:nvSpPr>
        <p:spPr>
          <a:xfrm>
            <a:off x="457200" y="449263"/>
            <a:ext cx="6858000" cy="9380537"/>
          </a:xfrm>
        </p:spPr>
        <p:txBody>
          <a:bodyPr/>
          <a:lstStyle/>
          <a:p>
            <a:pPr lvl="1"/>
            <a:r>
              <a:rPr lang="en-US" dirty="0"/>
              <a:t>The server process records the “before image” to the rollback block and updates the data block. Both of these changes are done in the database buffer cache. Any changed blocks in the buffer cache are marked as dirty buffers (that is, buffers that are not the same as the corresponding blocks on the disk).</a:t>
            </a:r>
          </a:p>
          <a:p>
            <a:pPr lvl="1"/>
            <a:r>
              <a:rPr lang="en-US" dirty="0"/>
              <a:t>The processing of a </a:t>
            </a:r>
            <a:r>
              <a:rPr lang="en-US" dirty="0">
                <a:latin typeface="Courier New" pitchFamily="49" charset="0"/>
              </a:rPr>
              <a:t>DELETE</a:t>
            </a:r>
            <a:r>
              <a:rPr lang="en-US" dirty="0"/>
              <a:t> or </a:t>
            </a:r>
            <a:r>
              <a:rPr lang="en-US" dirty="0">
                <a:latin typeface="Courier New" pitchFamily="49" charset="0"/>
              </a:rPr>
              <a:t>INSERT</a:t>
            </a:r>
            <a:r>
              <a:rPr lang="en-US" dirty="0"/>
              <a:t> command uses similar steps. The “before image” for a </a:t>
            </a:r>
            <a:r>
              <a:rPr lang="en-US" dirty="0">
                <a:latin typeface="Courier New" pitchFamily="49" charset="0"/>
              </a:rPr>
              <a:t>DELETE</a:t>
            </a:r>
            <a:r>
              <a:rPr lang="en-US" dirty="0"/>
              <a:t> contains the column values in the deleted row, and the “before image” of an </a:t>
            </a:r>
            <a:r>
              <a:rPr lang="en-US" dirty="0">
                <a:latin typeface="Courier New" pitchFamily="49" charset="0"/>
              </a:rPr>
              <a:t>INSERT</a:t>
            </a:r>
            <a:r>
              <a:rPr lang="en-US" dirty="0"/>
              <a:t> contains the row location information.</a:t>
            </a:r>
          </a:p>
          <a:p>
            <a:pPr lvl="1"/>
            <a:r>
              <a:rPr lang="en-US" dirty="0"/>
              <a:t>Because the changes made to the blocks are only recorded in memory structures and are not written immediately to disk, a computer failure that causes the loss of the SGA can also lose these changes.</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28</a:t>
            </a:fld>
            <a:endParaRPr lang="en-US" dirty="0"/>
          </a:p>
        </p:txBody>
      </p:sp>
    </p:spTree>
    <p:extLst>
      <p:ext uri="{BB962C8B-B14F-4D97-AF65-F5344CB8AC3E}">
        <p14:creationId xmlns:p14="http://schemas.microsoft.com/office/powerpoint/2010/main" val="18702353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The server process records most of the changes made to data file blocks in the redo log buffer, which is a part of the SGA. The redo log buffer has the following characteristics:</a:t>
            </a:r>
          </a:p>
          <a:p>
            <a:pPr lvl="2"/>
            <a:r>
              <a:rPr lang="en-US" dirty="0"/>
              <a:t>Its size in bytes is defined by the </a:t>
            </a:r>
            <a:r>
              <a:rPr lang="en-US" dirty="0">
                <a:latin typeface="Courier New" pitchFamily="49" charset="0"/>
              </a:rPr>
              <a:t>LOG_BUFFER</a:t>
            </a:r>
            <a:r>
              <a:rPr lang="en-US" dirty="0"/>
              <a:t> parameter.</a:t>
            </a:r>
          </a:p>
          <a:p>
            <a:pPr lvl="2"/>
            <a:r>
              <a:rPr lang="en-US" dirty="0"/>
              <a:t>It records the block that is changed, the location of the change, and the new value in a redo entry. A redo entry makes no distinction between the types of block that is changed; it only records which bytes are changed in the block.</a:t>
            </a:r>
          </a:p>
          <a:p>
            <a:pPr lvl="2"/>
            <a:r>
              <a:rPr lang="en-US" dirty="0"/>
              <a:t>The redo log buffer is used sequentially, and changes made by one transaction may be interleaved with changes made by other transactions.</a:t>
            </a:r>
          </a:p>
          <a:p>
            <a:pPr lvl="2"/>
            <a:r>
              <a:rPr lang="en-US" dirty="0"/>
              <a:t>It is a circular buffer that is reused after it is filled, but only after all the old redo entries are recorded in the redo log files.</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29</a:t>
            </a:fld>
            <a:endParaRPr lang="en-US" dirty="0"/>
          </a:p>
        </p:txBody>
      </p:sp>
    </p:spTree>
    <p:extLst>
      <p:ext uri="{BB962C8B-B14F-4D97-AF65-F5344CB8AC3E}">
        <p14:creationId xmlns:p14="http://schemas.microsoft.com/office/powerpoint/2010/main" val="1830739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lstStyle/>
          <a:p>
            <a:pPr lvl="1"/>
            <a:r>
              <a:rPr lang="en-US" dirty="0"/>
              <a:t>A database is a collection of data treated as a unit. The purpose of a database is to store and retrieve related information. </a:t>
            </a:r>
          </a:p>
          <a:p>
            <a:pPr lvl="1"/>
            <a:r>
              <a:rPr lang="en-US" dirty="0"/>
              <a:t>An Oracle database reliably manages a large amount of data in a multiuser environment so that many users can concurrently access the same data. This is accomplished while delivering high performance. At the same time, it prevents unauthorized access and provides efficient solutions for failure recovery.</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3</a:t>
            </a:fld>
            <a:endParaRPr lang="en-US" dirty="0"/>
          </a:p>
        </p:txBody>
      </p:sp>
    </p:spTree>
    <p:extLst>
      <p:ext uri="{BB962C8B-B14F-4D97-AF65-F5344CB8AC3E}">
        <p14:creationId xmlns:p14="http://schemas.microsoft.com/office/powerpoint/2010/main" val="3656576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Before making a change, the server process saves the old data value in a rollback segment. This “before image” is used to:</a:t>
            </a:r>
          </a:p>
          <a:p>
            <a:pPr lvl="2"/>
            <a:r>
              <a:rPr lang="en-US" dirty="0"/>
              <a:t>Undo the changes if the transaction is rolled back</a:t>
            </a:r>
          </a:p>
          <a:p>
            <a:pPr lvl="2"/>
            <a:r>
              <a:rPr lang="en-US" dirty="0"/>
              <a:t>Provide read consistency by ensuring that other transactions do not see uncommitted changes made by the DML statement</a:t>
            </a:r>
          </a:p>
          <a:p>
            <a:pPr lvl="2"/>
            <a:r>
              <a:rPr lang="en-US" dirty="0"/>
              <a:t>Recover the database to a consistent state in case of failures</a:t>
            </a:r>
          </a:p>
          <a:p>
            <a:pPr lvl="1"/>
            <a:r>
              <a:rPr lang="en-US" dirty="0">
                <a:solidFill>
                  <a:schemeClr val="tx1"/>
                </a:solidFill>
              </a:rPr>
              <a:t>Rollback segments</a:t>
            </a:r>
            <a:r>
              <a:rPr lang="en-US" dirty="0"/>
              <a:t>, such as tables and indexes, exist in data files, and rollback blocks are brought into the database buffer cache as required. Rollback segments are created by the DBA. </a:t>
            </a:r>
          </a:p>
          <a:p>
            <a:pPr lvl="1"/>
            <a:r>
              <a:rPr lang="en-US" dirty="0"/>
              <a:t>Changes to rollback segments are recorded in the redo log buffer.</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30</a:t>
            </a:fld>
            <a:endParaRPr lang="en-US" dirty="0"/>
          </a:p>
        </p:txBody>
      </p:sp>
    </p:spTree>
    <p:extLst>
      <p:ext uri="{BB962C8B-B14F-4D97-AF65-F5344CB8AC3E}">
        <p14:creationId xmlns:p14="http://schemas.microsoft.com/office/powerpoint/2010/main" val="153063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The Oracle server uses a fast </a:t>
            </a:r>
            <a:r>
              <a:rPr lang="en-US" dirty="0">
                <a:latin typeface="Courier New" pitchFamily="49" charset="0"/>
              </a:rPr>
              <a:t>COMMIT</a:t>
            </a:r>
            <a:r>
              <a:rPr lang="en-US" dirty="0"/>
              <a:t> mechanism that guarantees that the committed changes can be recovered in case of instance failure.</a:t>
            </a:r>
          </a:p>
          <a:p>
            <a:pPr lvl="1"/>
            <a:r>
              <a:rPr lang="en-US" b="1" dirty="0"/>
              <a:t>System Change Number</a:t>
            </a:r>
            <a:r>
              <a:rPr lang="en-US" dirty="0"/>
              <a:t> </a:t>
            </a:r>
          </a:p>
          <a:p>
            <a:pPr lvl="1"/>
            <a:r>
              <a:rPr lang="en-US" dirty="0"/>
              <a:t>Whenever a transaction commits, the Oracle server assigns a commit SCN to the transaction. The SCN is monotonically incremented and is unique within the database. It is used by the Oracle server as an internal time stamp to synchronize data and to provide read consistency when data is retrieved from the data files. Using the SCN enables the Oracle server to perform consistency checks without depending on the date and time of the operating system.</a:t>
            </a:r>
          </a:p>
          <a:p>
            <a:pPr lvl="1"/>
            <a:r>
              <a:rPr lang="en-US" b="1" dirty="0"/>
              <a:t>Steps in Processing </a:t>
            </a:r>
            <a:r>
              <a:rPr lang="en-US" b="1" dirty="0">
                <a:latin typeface="Courier New" pitchFamily="49" charset="0"/>
              </a:rPr>
              <a:t>COMMIT</a:t>
            </a:r>
            <a:r>
              <a:rPr lang="en-US" b="1" dirty="0"/>
              <a:t>s</a:t>
            </a:r>
          </a:p>
          <a:p>
            <a:pPr lvl="1"/>
            <a:r>
              <a:rPr lang="en-US" dirty="0"/>
              <a:t>When a </a:t>
            </a:r>
            <a:r>
              <a:rPr lang="en-US" dirty="0">
                <a:latin typeface="Courier New" pitchFamily="49" charset="0"/>
              </a:rPr>
              <a:t>COMMIT</a:t>
            </a:r>
            <a:r>
              <a:rPr lang="en-US" dirty="0"/>
              <a:t> is issued, the following steps are performed:</a:t>
            </a:r>
          </a:p>
          <a:p>
            <a:pPr lvl="2">
              <a:buNone/>
            </a:pPr>
            <a:r>
              <a:rPr lang="en-US" dirty="0"/>
              <a:t>1.	The server process places a commit record, along with the SCN, in the redo log buffer.</a:t>
            </a:r>
          </a:p>
          <a:p>
            <a:pPr lvl="2">
              <a:buSzPct val="70000"/>
              <a:buFont typeface="Courier New" pitchFamily="49" charset="0"/>
              <a:buNone/>
            </a:pPr>
            <a:r>
              <a:rPr lang="en-US" dirty="0"/>
              <a:t>2.	LGWR performs a contiguous write of all the redo log buffer entries up to and including</a:t>
            </a:r>
            <a:br>
              <a:rPr lang="en-US" dirty="0"/>
            </a:br>
            <a:r>
              <a:rPr lang="en-US" dirty="0"/>
              <a:t>the commit record to the redo log files. After this point, the Oracle server can guarantee that the changes will not be lost even if there is an instance failure.</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31</a:t>
            </a:fld>
            <a:endParaRPr lang="en-US" dirty="0"/>
          </a:p>
        </p:txBody>
      </p:sp>
    </p:spTree>
    <p:extLst>
      <p:ext uri="{BB962C8B-B14F-4D97-AF65-F5344CB8AC3E}">
        <p14:creationId xmlns:p14="http://schemas.microsoft.com/office/powerpoint/2010/main" val="30644573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otes Placeholder 8"/>
          <p:cNvSpPr>
            <a:spLocks noGrp="1"/>
          </p:cNvSpPr>
          <p:nvPr>
            <p:ph type="body" idx="1"/>
          </p:nvPr>
        </p:nvSpPr>
        <p:spPr>
          <a:xfrm>
            <a:off x="457200" y="449263"/>
            <a:ext cx="6858000" cy="9380537"/>
          </a:xfrm>
        </p:spPr>
        <p:txBody>
          <a:bodyPr/>
          <a:lstStyle/>
          <a:p>
            <a:pPr lvl="2">
              <a:spcBef>
                <a:spcPct val="25000"/>
              </a:spcBef>
              <a:buNone/>
            </a:pPr>
            <a:r>
              <a:rPr lang="en-US" dirty="0"/>
              <a:t>3. 	The user is informed that the </a:t>
            </a:r>
            <a:r>
              <a:rPr lang="en-US" dirty="0">
                <a:latin typeface="Courier New" pitchFamily="49" charset="0"/>
              </a:rPr>
              <a:t>COMMIT</a:t>
            </a:r>
            <a:r>
              <a:rPr lang="en-US" dirty="0"/>
              <a:t> is complete.</a:t>
            </a:r>
          </a:p>
          <a:p>
            <a:pPr lvl="2">
              <a:buNone/>
            </a:pPr>
            <a:r>
              <a:rPr lang="en-US" dirty="0"/>
              <a:t>4. 	The server process records information to indicate that the transaction is complete and that resource locks can be released.</a:t>
            </a:r>
          </a:p>
          <a:p>
            <a:pPr lvl="1"/>
            <a:r>
              <a:rPr lang="en-US" dirty="0"/>
              <a:t>Flushing of the dirty buffers to the data file is performed independently by DBW0 and can occur either before or after the commit.</a:t>
            </a:r>
          </a:p>
          <a:p>
            <a:pPr lvl="1"/>
            <a:r>
              <a:rPr lang="en-US" b="1" dirty="0"/>
              <a:t>Advantages of the Fast </a:t>
            </a:r>
            <a:r>
              <a:rPr lang="en-US" b="1" dirty="0">
                <a:latin typeface="Courier New" pitchFamily="49" charset="0"/>
              </a:rPr>
              <a:t>COMMIT</a:t>
            </a:r>
          </a:p>
          <a:p>
            <a:pPr lvl="1"/>
            <a:r>
              <a:rPr lang="en-US" dirty="0"/>
              <a:t>The fast </a:t>
            </a:r>
            <a:r>
              <a:rPr lang="en-US" dirty="0">
                <a:latin typeface="Courier New" pitchFamily="49" charset="0"/>
              </a:rPr>
              <a:t>COMMIT</a:t>
            </a:r>
            <a:r>
              <a:rPr lang="en-US" dirty="0"/>
              <a:t> mechanism ensures data recovery by writing changes to the redo log buffer instead of the data files. It has the following advantages:</a:t>
            </a:r>
          </a:p>
          <a:p>
            <a:pPr lvl="2"/>
            <a:r>
              <a:rPr lang="en-US" dirty="0"/>
              <a:t>Sequential writes to the log files are faster than writing to different blocks in the data file.</a:t>
            </a:r>
          </a:p>
          <a:p>
            <a:pPr lvl="2"/>
            <a:r>
              <a:rPr lang="en-US" dirty="0"/>
              <a:t>Only the minimal information that is necessary to record changes is written to the log files; writing to the data files would require whole blocks of data to be written.</a:t>
            </a:r>
          </a:p>
          <a:p>
            <a:pPr lvl="2"/>
            <a:r>
              <a:rPr lang="en-US" dirty="0"/>
              <a:t>If multiple transactions request to commit at the same time, the instance piggybacks redo log records into a single write.</a:t>
            </a:r>
          </a:p>
          <a:p>
            <a:pPr lvl="2"/>
            <a:r>
              <a:rPr lang="en-US" dirty="0"/>
              <a:t>Unless the redo log buffer is particularly full, only one synchronous write is required per transaction. If piggybacking occurs, there can be less than one synchronous write per transaction.</a:t>
            </a:r>
          </a:p>
          <a:p>
            <a:pPr lvl="2"/>
            <a:r>
              <a:rPr lang="en-US" dirty="0"/>
              <a:t>Because the redo log buffer may be flushed before the </a:t>
            </a:r>
            <a:r>
              <a:rPr lang="en-US" dirty="0">
                <a:latin typeface="Courier New" pitchFamily="49" charset="0"/>
              </a:rPr>
              <a:t>COMMIT</a:t>
            </a:r>
            <a:r>
              <a:rPr lang="en-US" dirty="0"/>
              <a:t>, the size of the transaction does not affect the amount of time needed for an actual </a:t>
            </a:r>
            <a:r>
              <a:rPr lang="en-US" dirty="0">
                <a:latin typeface="Courier New" pitchFamily="49" charset="0"/>
              </a:rPr>
              <a:t>COMMIT</a:t>
            </a:r>
            <a:r>
              <a:rPr lang="en-US" dirty="0"/>
              <a:t> operation.</a:t>
            </a:r>
          </a:p>
          <a:p>
            <a:pPr lvl="1"/>
            <a:r>
              <a:rPr lang="en-US" b="1" dirty="0"/>
              <a:t>Note:</a:t>
            </a:r>
            <a:r>
              <a:rPr lang="en-US" dirty="0"/>
              <a:t> Rolling back a transaction does not trigger LGWR to write to disk. The Oracle server always rolls back uncommitted changes when recovering from failures. If there is a failure after a rollback, before the rollback entries are recorded on disk, the absence of a commit record is sufficient to ensure that the changes made by the transaction are rolled back.</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32</a:t>
            </a:fld>
            <a:endParaRPr lang="en-US" dirty="0"/>
          </a:p>
        </p:txBody>
      </p:sp>
    </p:spTree>
    <p:extLst>
      <p:ext uri="{BB962C8B-B14F-4D97-AF65-F5344CB8AC3E}">
        <p14:creationId xmlns:p14="http://schemas.microsoft.com/office/powerpoint/2010/main" val="7550184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An Oracle database comprises an instance and its associated database:</a:t>
            </a:r>
          </a:p>
          <a:p>
            <a:pPr lvl="2"/>
            <a:r>
              <a:rPr lang="en-US" dirty="0"/>
              <a:t>An instance comprises the SGA and the background processes</a:t>
            </a:r>
          </a:p>
          <a:p>
            <a:pPr lvl="3"/>
            <a:r>
              <a:rPr lang="en-US" b="1" dirty="0"/>
              <a:t>SGA:</a:t>
            </a:r>
            <a:r>
              <a:rPr lang="en-US" dirty="0"/>
              <a:t> Database buffer cache, redo log buffer, shared pool, and so on</a:t>
            </a:r>
          </a:p>
          <a:p>
            <a:pPr lvl="3"/>
            <a:r>
              <a:rPr lang="en-US" b="1" dirty="0"/>
              <a:t>Background processes:</a:t>
            </a:r>
            <a:r>
              <a:rPr lang="en-US" dirty="0"/>
              <a:t> SMON, PMON, </a:t>
            </a:r>
            <a:r>
              <a:rPr lang="en-US" dirty="0" err="1"/>
              <a:t>DBW</a:t>
            </a:r>
            <a:r>
              <a:rPr lang="en-US" i="1" dirty="0" err="1"/>
              <a:t>n</a:t>
            </a:r>
            <a:r>
              <a:rPr lang="en-US" dirty="0"/>
              <a:t>, CKPT, LGWR, and so on</a:t>
            </a:r>
          </a:p>
          <a:p>
            <a:pPr lvl="2"/>
            <a:r>
              <a:rPr lang="en-US" dirty="0"/>
              <a:t>A database comprises storage structures:</a:t>
            </a:r>
          </a:p>
          <a:p>
            <a:pPr lvl="3"/>
            <a:r>
              <a:rPr lang="en-US" b="1" dirty="0"/>
              <a:t>Logical:</a:t>
            </a:r>
            <a:r>
              <a:rPr lang="en-US" dirty="0"/>
              <a:t> Tablespaces, schemas, segments, extents, and Oracle block</a:t>
            </a:r>
          </a:p>
          <a:p>
            <a:pPr lvl="3"/>
            <a:r>
              <a:rPr lang="en-US" b="1" dirty="0"/>
              <a:t>Physical:</a:t>
            </a:r>
            <a:r>
              <a:rPr lang="en-US" dirty="0"/>
              <a:t> Data files, control files, redo log files</a:t>
            </a:r>
          </a:p>
          <a:p>
            <a:pPr lvl="1"/>
            <a:r>
              <a:rPr lang="en-US" dirty="0"/>
              <a:t>When a user accesses the Oracle database through an application, a server process communicates with the instance on behalf of the user process.</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33</a:t>
            </a:fld>
            <a:endParaRPr lang="en-US" dirty="0"/>
          </a:p>
        </p:txBody>
      </p:sp>
    </p:spTree>
    <p:extLst>
      <p:ext uri="{BB962C8B-B14F-4D97-AF65-F5344CB8AC3E}">
        <p14:creationId xmlns:p14="http://schemas.microsoft.com/office/powerpoint/2010/main" val="41605730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endParaRPr lang="en-US"/>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34</a:t>
            </a:fld>
            <a:endParaRPr lang="en-US" dirty="0"/>
          </a:p>
        </p:txBody>
      </p:sp>
    </p:spTree>
    <p:extLst>
      <p:ext uri="{BB962C8B-B14F-4D97-AF65-F5344CB8AC3E}">
        <p14:creationId xmlns:p14="http://schemas.microsoft.com/office/powerpoint/2010/main" val="1369983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Oracle Database consists of two main components</a:t>
            </a:r>
            <a:r>
              <a:rPr lang="en-US" dirty="0">
                <a:cs typeface="Times New Roman" pitchFamily="18" charset="0"/>
              </a:rPr>
              <a:t>—</a:t>
            </a:r>
            <a:r>
              <a:rPr lang="en-US" dirty="0"/>
              <a:t>the instance and the database. </a:t>
            </a:r>
          </a:p>
          <a:p>
            <a:pPr lvl="2"/>
            <a:r>
              <a:rPr lang="en-US" dirty="0"/>
              <a:t>The instance consists of the System Global Area (SGA), which is a collection of memory structures, and the background processes that perform tasks within the database. Every time an instance is started, the SGA is allocated and the background processes are started.</a:t>
            </a:r>
          </a:p>
          <a:p>
            <a:pPr lvl="2"/>
            <a:r>
              <a:rPr lang="en-US" dirty="0"/>
              <a:t>The database consists of both physical structures and logical structures. Because the physical and logical structures are separate, the physical storage of data can be managed without affecting access to logical storage structures. The physical storage structures include:</a:t>
            </a:r>
          </a:p>
          <a:p>
            <a:pPr lvl="3"/>
            <a:r>
              <a:rPr lang="en-US" dirty="0"/>
              <a:t>The control files where the database configuration is stored</a:t>
            </a:r>
          </a:p>
          <a:p>
            <a:pPr lvl="3"/>
            <a:r>
              <a:rPr lang="en-US" dirty="0"/>
              <a:t>The redo log files that have information required for database recovery</a:t>
            </a:r>
          </a:p>
          <a:p>
            <a:pPr lvl="3"/>
            <a:r>
              <a:rPr lang="en-US" dirty="0"/>
              <a:t>The data files where all data is stored</a:t>
            </a:r>
          </a:p>
          <a:p>
            <a:pPr lvl="1"/>
            <a:r>
              <a:rPr lang="en-US" dirty="0"/>
              <a:t>An Oracle instance uses memory structures and processes to manage and access the database storage structures. All memory structures exist in the main memory of the computers that constitute the database server. Processes are jobs that work in the memory of these computers. A process is defined as a “thread of control” or a mechanism in an operating system that can run a series of steps.</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4</a:t>
            </a:fld>
            <a:endParaRPr lang="en-US" dirty="0"/>
          </a:p>
        </p:txBody>
      </p:sp>
    </p:spTree>
    <p:extLst>
      <p:ext uri="{BB962C8B-B14F-4D97-AF65-F5344CB8AC3E}">
        <p14:creationId xmlns:p14="http://schemas.microsoft.com/office/powerpoint/2010/main" val="2924648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To access information in the database, the user needs to connect to the database using a tool (such as SQL*Plus). After the user establishes connection, a session is created for the user. Connection and session are closely related to user process, but are very different in meaning.</a:t>
            </a:r>
          </a:p>
          <a:p>
            <a:pPr lvl="1"/>
            <a:r>
              <a:rPr lang="en-US" dirty="0"/>
              <a:t>A connection is a communication pathway between a user process and an Oracle Database instance. A communication pathway is established by using available </a:t>
            </a:r>
            <a:r>
              <a:rPr lang="en-US" dirty="0" err="1"/>
              <a:t>interprocess</a:t>
            </a:r>
            <a:r>
              <a:rPr lang="en-US" dirty="0"/>
              <a:t> communication mechanisms or network software (when different computers run the database application and Oracle Database, and communicate through a network).</a:t>
            </a:r>
          </a:p>
          <a:p>
            <a:pPr lvl="1"/>
            <a:r>
              <a:rPr lang="en-US" dirty="0"/>
              <a:t>A session represents the state of a current user login to the database instance. For example, when a user starts SQL*Plus, the user must provide a valid username and password, and then a session is established for that user. A session lasts from the time the user connects until the time the user disconnects or exits the database application.</a:t>
            </a:r>
          </a:p>
          <a:p>
            <a:pPr lvl="1"/>
            <a:r>
              <a:rPr lang="en-US" dirty="0"/>
              <a:t>In the case of a dedicated connection, the session is serviced by a permanent dedicated process. In the case of a shared connection, the session is serviced by an available server process selected from a pool, either by the middle tier or by Oracle shared server architecture.</a:t>
            </a:r>
          </a:p>
          <a:p>
            <a:pPr lvl="1"/>
            <a:r>
              <a:rPr lang="en-US" dirty="0"/>
              <a:t>Multiple sessions can be created and exist concurrently for a single Oracle Database user using the same username, but through different applications, or multiple invocations of the same application.</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5</a:t>
            </a:fld>
            <a:endParaRPr lang="en-US" dirty="0"/>
          </a:p>
        </p:txBody>
      </p:sp>
    </p:spTree>
    <p:extLst>
      <p:ext uri="{BB962C8B-B14F-4D97-AF65-F5344CB8AC3E}">
        <p14:creationId xmlns:p14="http://schemas.microsoft.com/office/powerpoint/2010/main" val="2345368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The following example describes Oracle Database operations at the most basic level. It illustrates an Oracle Database configuration where the user and the associated server process are on separate computers, connected through a network.</a:t>
            </a:r>
          </a:p>
          <a:p>
            <a:pPr lvl="2">
              <a:buNone/>
            </a:pPr>
            <a:r>
              <a:rPr lang="en-US" dirty="0"/>
              <a:t>1.	An instance has started on a node where Oracle Database is installed, often called the host or database server.</a:t>
            </a:r>
          </a:p>
          <a:p>
            <a:pPr lvl="2">
              <a:buNone/>
            </a:pPr>
            <a:r>
              <a:rPr lang="en-US" dirty="0"/>
              <a:t>2.	A user starts an application spawning a user process. The application attempts to establish a connection to the server. (The connection may be local, client server, or a three-tier connection from a middle tier.)</a:t>
            </a:r>
          </a:p>
          <a:p>
            <a:pPr lvl="2">
              <a:buNone/>
            </a:pPr>
            <a:r>
              <a:rPr lang="en-US" dirty="0"/>
              <a:t>3.	The server runs a listener that has the appropriate Oracle Net Services handler. The server detects the connection request from the application and creates a dedicated server process on behalf of the user process.</a:t>
            </a:r>
          </a:p>
          <a:p>
            <a:pPr lvl="2">
              <a:buNone/>
            </a:pPr>
            <a:r>
              <a:rPr lang="en-US" dirty="0"/>
              <a:t>4.	The user runs a DML-type SQL statement and commits the transaction. For example, the user changes the address of a customer in a table and commits the change.</a:t>
            </a:r>
          </a:p>
          <a:p>
            <a:pPr lvl="2">
              <a:buNone/>
            </a:pPr>
            <a:r>
              <a:rPr lang="en-US" dirty="0"/>
              <a:t>5.	The server process receives the statement and checks the shared pool (an SGA component) for any shared SQL area that contains a similar SQL statement. If a shared SQL area is found, the server process checks the user’s access privileges to the requested data, and the existing shared SQL area is used to process the statement. If not, a new shared SQL area is allocated for the statement, so it can be parsed and processed.</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6</a:t>
            </a:fld>
            <a:endParaRPr lang="en-US" dirty="0"/>
          </a:p>
        </p:txBody>
      </p:sp>
    </p:spTree>
    <p:extLst>
      <p:ext uri="{BB962C8B-B14F-4D97-AF65-F5344CB8AC3E}">
        <p14:creationId xmlns:p14="http://schemas.microsoft.com/office/powerpoint/2010/main" val="3959138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otes Placeholder 8"/>
          <p:cNvSpPr>
            <a:spLocks noGrp="1"/>
          </p:cNvSpPr>
          <p:nvPr>
            <p:ph type="body" idx="1"/>
          </p:nvPr>
        </p:nvSpPr>
        <p:spPr>
          <a:xfrm>
            <a:off x="457200" y="449263"/>
            <a:ext cx="6858000" cy="9380537"/>
          </a:xfrm>
        </p:spPr>
        <p:txBody>
          <a:bodyPr/>
          <a:lstStyle/>
          <a:p>
            <a:pPr lvl="2">
              <a:spcBef>
                <a:spcPct val="25000"/>
              </a:spcBef>
              <a:buNone/>
            </a:pPr>
            <a:r>
              <a:rPr lang="en-US" dirty="0"/>
              <a:t>6.	The server process retrieves any necessary data values, either from the actual data file (in which the table is stored) or from those cached in the SGA.</a:t>
            </a:r>
          </a:p>
          <a:p>
            <a:pPr lvl="2">
              <a:buNone/>
            </a:pPr>
            <a:r>
              <a:rPr lang="en-US" dirty="0"/>
              <a:t>7.	The server process modifies data in the SGA. Because the transaction is committed, the log writer process (LGWR) immediately records the transaction in the redo log file. The database writer (</a:t>
            </a:r>
            <a:r>
              <a:rPr lang="en-US" dirty="0" err="1"/>
              <a:t>DBW</a:t>
            </a:r>
            <a:r>
              <a:rPr lang="en-US" i="1" dirty="0" err="1"/>
              <a:t>n</a:t>
            </a:r>
            <a:r>
              <a:rPr lang="en-US" dirty="0"/>
              <a:t>) process writes modified blocks permanently to disk when doing so is efficient. </a:t>
            </a:r>
          </a:p>
          <a:p>
            <a:pPr lvl="2">
              <a:buNone/>
            </a:pPr>
            <a:r>
              <a:rPr lang="en-US" dirty="0"/>
              <a:t>8.	If the transaction is successful, the server process sends a message across the network to the application. If it is not successful, an error message is transmitted.</a:t>
            </a:r>
          </a:p>
          <a:p>
            <a:pPr lvl="2">
              <a:buNone/>
            </a:pPr>
            <a:r>
              <a:rPr lang="en-US" dirty="0"/>
              <a:t>9.	Throughout this entire procedure, the other background processes run, watching for conditions that require intervention. In addition, the database server manages other users’ transactions and prevents contention between transactions that request the same data.</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7</a:t>
            </a:fld>
            <a:endParaRPr lang="en-US" dirty="0"/>
          </a:p>
        </p:txBody>
      </p:sp>
    </p:spTree>
    <p:extLst>
      <p:ext uri="{BB962C8B-B14F-4D97-AF65-F5344CB8AC3E}">
        <p14:creationId xmlns:p14="http://schemas.microsoft.com/office/powerpoint/2010/main" val="3639690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Oracle Database creates and uses memory structures for various purposes. For example, memory stores program code being run, data shared among users, and private data areas for each connected user. </a:t>
            </a:r>
            <a:br>
              <a:rPr lang="en-US" dirty="0"/>
            </a:br>
            <a:r>
              <a:rPr lang="en-US" dirty="0"/>
              <a:t>Two basic memory structures are associated with an instance:</a:t>
            </a:r>
          </a:p>
          <a:p>
            <a:pPr lvl="2"/>
            <a:r>
              <a:rPr lang="en-US" dirty="0"/>
              <a:t>The SGA is a group of shared memory structures, known as SGA components, that contain data and control information for one Oracle Database instance. The SGA is shared by all server and background processes. Examples of data stored in the SGA include cached data blocks and shared SQL areas.</a:t>
            </a:r>
          </a:p>
          <a:p>
            <a:pPr lvl="2"/>
            <a:r>
              <a:rPr lang="en-US" dirty="0"/>
              <a:t>The Program Global Areas (PGA) are memory regions that contain data and control information for a server or background process. A PGA is </a:t>
            </a:r>
            <a:r>
              <a:rPr lang="en-US" dirty="0" err="1"/>
              <a:t>nonshared</a:t>
            </a:r>
            <a:r>
              <a:rPr lang="en-US" dirty="0"/>
              <a:t> memory created by Oracle Database when a server or background process is started. Access to the PGA is exclusive to the server process. Each server process and background process has its own PGA.</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8</a:t>
            </a:fld>
            <a:endParaRPr lang="en-US" dirty="0"/>
          </a:p>
        </p:txBody>
      </p:sp>
    </p:spTree>
    <p:extLst>
      <p:ext uri="{BB962C8B-B14F-4D97-AF65-F5344CB8AC3E}">
        <p14:creationId xmlns:p14="http://schemas.microsoft.com/office/powerpoint/2010/main" val="3566186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otes Placeholder 8"/>
          <p:cNvSpPr>
            <a:spLocks noGrp="1"/>
          </p:cNvSpPr>
          <p:nvPr>
            <p:ph type="body" idx="1"/>
          </p:nvPr>
        </p:nvSpPr>
        <p:spPr>
          <a:xfrm>
            <a:off x="457200" y="449263"/>
            <a:ext cx="6858000" cy="9380537"/>
          </a:xfrm>
        </p:spPr>
        <p:txBody>
          <a:bodyPr/>
          <a:lstStyle/>
          <a:p>
            <a:pPr lvl="1"/>
            <a:r>
              <a:rPr lang="en-US" dirty="0"/>
              <a:t>The SGA is the memory area that contains data and control information for the instance. The SGA includes the following data structures:</a:t>
            </a:r>
          </a:p>
          <a:p>
            <a:pPr lvl="2"/>
            <a:r>
              <a:rPr lang="en-US" b="1" dirty="0"/>
              <a:t>Database buffer cache:</a:t>
            </a:r>
            <a:r>
              <a:rPr lang="en-US" dirty="0"/>
              <a:t> Caches blocks of data retrieved from the database </a:t>
            </a:r>
          </a:p>
          <a:p>
            <a:pPr lvl="2"/>
            <a:r>
              <a:rPr lang="en-US" b="1" dirty="0"/>
              <a:t>Redo Log buffer:</a:t>
            </a:r>
            <a:r>
              <a:rPr lang="en-US" dirty="0"/>
              <a:t> Caches redo information (used for instance recovery) until it can be written to the physical redo log files stored on the disk</a:t>
            </a:r>
          </a:p>
          <a:p>
            <a:pPr lvl="2"/>
            <a:r>
              <a:rPr lang="en-US" b="1" dirty="0"/>
              <a:t>Shared pool:</a:t>
            </a:r>
            <a:r>
              <a:rPr lang="en-US" dirty="0"/>
              <a:t> Caches various constructs that can be shared among users</a:t>
            </a:r>
          </a:p>
          <a:p>
            <a:pPr lvl="2"/>
            <a:r>
              <a:rPr lang="en-US" b="1" dirty="0"/>
              <a:t>Large pool:</a:t>
            </a:r>
            <a:r>
              <a:rPr lang="en-US" dirty="0"/>
              <a:t> Is an optional area that provides large memory allocations for certain large processes, such as Oracle backup and recovery operations, and input/output (I/O) server processes</a:t>
            </a:r>
          </a:p>
          <a:p>
            <a:pPr lvl="2"/>
            <a:r>
              <a:rPr lang="en-US" b="1" dirty="0"/>
              <a:t>Java pool:</a:t>
            </a:r>
            <a:r>
              <a:rPr lang="en-US" dirty="0"/>
              <a:t> Is used for all session-specific Java code and data within the Java Virtual Machine (JVM)</a:t>
            </a:r>
          </a:p>
          <a:p>
            <a:pPr lvl="2"/>
            <a:r>
              <a:rPr lang="en-US" b="1" dirty="0"/>
              <a:t>Streams pool:</a:t>
            </a:r>
            <a:r>
              <a:rPr lang="en-US" dirty="0"/>
              <a:t> Is used by Oracle Streams to store information required by capture and apply</a:t>
            </a:r>
          </a:p>
          <a:p>
            <a:pPr lvl="1"/>
            <a:r>
              <a:rPr lang="en-US" dirty="0"/>
              <a:t>When you start the instance by using Enterprise Manager or SQL*Plus, the amount of memory allocated for the SGA is displayed.</a:t>
            </a:r>
          </a:p>
          <a:p>
            <a:pPr lvl="1"/>
            <a:r>
              <a:rPr lang="en-US" dirty="0"/>
              <a:t>With the dynamic SGA infrastructure, the size of the database buffer cache, the shared pool, the large pool, the Java pool, and the Streams pool changes without shutting down the instance. </a:t>
            </a:r>
          </a:p>
          <a:p>
            <a:pPr lvl="1"/>
            <a:r>
              <a:rPr lang="en-US" dirty="0"/>
              <a:t>Oracle Database uses initialization parameters to create and configure memory structures. For example, the </a:t>
            </a:r>
            <a:r>
              <a:rPr lang="en-US" dirty="0">
                <a:latin typeface="Courier New" pitchFamily="49" charset="0"/>
              </a:rPr>
              <a:t>SGA_TARGET</a:t>
            </a:r>
            <a:r>
              <a:rPr lang="en-US" dirty="0"/>
              <a:t> parameter specifies the total size of the SGA components. If you set </a:t>
            </a:r>
            <a:r>
              <a:rPr lang="en-US" dirty="0">
                <a:latin typeface="Courier New" pitchFamily="49" charset="0"/>
              </a:rPr>
              <a:t>SGA_TARGET</a:t>
            </a:r>
            <a:r>
              <a:rPr lang="en-US" dirty="0"/>
              <a:t> to 0, Automatic Shared Memory Management is disabled.</a:t>
            </a:r>
            <a:endParaRPr lang="en-US" altLang="en-US" dirty="0"/>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H - </a:t>
            </a:r>
            <a:fld id="{08727AB9-E40E-4624-A852-2CAAB04820B7}" type="slidenum">
              <a:rPr lang="en-US" smtClean="0"/>
              <a:pPr>
                <a:defRPr/>
              </a:pPr>
              <a:t>9</a:t>
            </a:fld>
            <a:endParaRPr lang="en-US" dirty="0"/>
          </a:p>
        </p:txBody>
      </p:sp>
    </p:spTree>
    <p:extLst>
      <p:ext uri="{BB962C8B-B14F-4D97-AF65-F5344CB8AC3E}">
        <p14:creationId xmlns:p14="http://schemas.microsoft.com/office/powerpoint/2010/main" val="31000375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dirty="0">
                <a:solidFill>
                  <a:srgbClr val="FFFFFF"/>
                </a:solidFill>
                <a:latin typeface="Oracle Sans" panose="020B0503020204020204" pitchFamily="34" charset="0"/>
                <a:cs typeface="Oracle Sans" panose="020B0503020204020204" pitchFamily="34" charset="0"/>
              </a:rPr>
              <a:t>H</a:t>
            </a: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xmlns=""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EFB9E9CD-D1E8-2941-B6E9-04C71E3BFC82}"/>
              </a:ext>
            </a:extLst>
          </p:cNvPr>
          <p:cNvPicPr>
            <a:picLocks noChangeAspect="1"/>
          </p:cNvPicPr>
          <p:nvPr/>
        </p:nvPicPr>
        <p:blipFill>
          <a:blip r:embed="rId22">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1"/>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6.png"/><Relationship Id="rId2" Type="http://schemas.openxmlformats.org/officeDocument/2006/relationships/slideLayout" Target="../slideLayouts/slideLayout4.xml"/><Relationship Id="rId1" Type="http://schemas.openxmlformats.org/officeDocument/2006/relationships/tags" Target="../tags/tag3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3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image" Target="../media/image29.gi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44.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8.xml"/><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8.xml"/><Relationship Id="rId1" Type="http://schemas.openxmlformats.org/officeDocument/2006/relationships/tags" Target="../tags/tag4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8.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tags" Target="../tags/tag4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4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9.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 Id="rId5" Type="http://schemas.openxmlformats.org/officeDocument/2006/relationships/image" Target="../media/image16.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6.xml"/><Relationship Id="rId7" Type="http://schemas.openxmlformats.org/officeDocument/2006/relationships/image" Target="../media/image20.png"/><Relationship Id="rId2" Type="http://schemas.openxmlformats.org/officeDocument/2006/relationships/slideLayout" Target="../slideLayouts/slideLayout8.xml"/><Relationship Id="rId1" Type="http://schemas.openxmlformats.org/officeDocument/2006/relationships/tags" Target="../tags/tag2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23.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Oracle Database Architectural Components</a:t>
            </a:r>
          </a:p>
        </p:txBody>
      </p:sp>
      <p:sp>
        <p:nvSpPr>
          <p:cNvPr id="5" name="Subtitle 4">
            <a:extLst>
              <a:ext uri="{FF2B5EF4-FFF2-40B4-BE49-F238E27FC236}">
                <a16:creationId xmlns:a16="http://schemas.microsoft.com/office/drawing/2014/main" xmlns="" id="{247DE5E2-FF6E-435F-A8E6-8F785A8BD535}"/>
              </a:ext>
            </a:extLst>
          </p:cNvPr>
          <p:cNvSpPr>
            <a:spLocks noGrp="1"/>
          </p:cNvSpPr>
          <p:nvPr>
            <p:ph type="subTitle" idx="1"/>
          </p:nvPr>
        </p:nvSpPr>
        <p:spPr/>
        <p:txBody>
          <a:bodyPr/>
          <a:lstStyle/>
          <a:p>
            <a:endParaRPr lang="en-IN" dirty="0"/>
          </a:p>
        </p:txBody>
      </p:sp>
      <p:sp>
        <p:nvSpPr>
          <p:cNvPr id="306179" name="Rectangle 3" hidden="1"/>
          <p:cNvSpPr>
            <a:spLocks noChangeArrowheads="1"/>
          </p:cNvSpPr>
          <p:nvPr/>
        </p:nvSpPr>
        <p:spPr bwMode="auto">
          <a:xfrm>
            <a:off x="2159795" y="4229100"/>
            <a:ext cx="14601825" cy="1771650"/>
          </a:xfrm>
          <a:prstGeom prst="rect">
            <a:avLst/>
          </a:prstGeom>
          <a:noFill/>
          <a:ln w="9525">
            <a:noFill/>
            <a:miter lim="800000"/>
            <a:headEnd/>
            <a:tailEnd/>
          </a:ln>
          <a:effectLst>
            <a:outerShdw dist="53882" dir="2700000" algn="ctr" rotWithShape="0">
              <a:schemeClr val="bg2"/>
            </a:outerShdw>
          </a:effectLst>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spcBef>
                <a:spcPct val="50000"/>
              </a:spcBef>
              <a:defRPr/>
            </a:pPr>
            <a:endParaRPr lang="en-US" sz="3600"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86151813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Process Architecture</a:t>
            </a:r>
          </a:p>
        </p:txBody>
      </p:sp>
      <p:sp>
        <p:nvSpPr>
          <p:cNvPr id="13315" name="Rectangle 29"/>
          <p:cNvSpPr>
            <a:spLocks noGrp="1" noChangeArrowheads="1"/>
          </p:cNvSpPr>
          <p:nvPr>
            <p:ph idx="1"/>
          </p:nvPr>
        </p:nvSpPr>
        <p:spPr>
          <a:xfrm>
            <a:off x="933451" y="2272710"/>
            <a:ext cx="16421100" cy="312655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1225" lvl="1" indent="-555625"/>
            <a:r>
              <a:rPr lang="en-US" dirty="0">
                <a:latin typeface="Oracle Sans" panose="020B0503020204020204" pitchFamily="34" charset="0"/>
                <a:cs typeface="Oracle Sans" panose="020B0503020204020204" pitchFamily="34" charset="0"/>
              </a:rPr>
              <a:t>User process:</a:t>
            </a:r>
          </a:p>
          <a:p>
            <a:pPr lvl="2"/>
            <a:r>
              <a:rPr lang="en-US" dirty="0">
                <a:latin typeface="Oracle Sans" panose="020B0503020204020204" pitchFamily="34" charset="0"/>
                <a:cs typeface="Oracle Sans" panose="020B0503020204020204" pitchFamily="34" charset="0"/>
              </a:rPr>
              <a:t>Is started when a database user or a batch process connects to Oracle Database</a:t>
            </a:r>
          </a:p>
          <a:p>
            <a:pPr marL="911225" lvl="1" indent="-555625"/>
            <a:r>
              <a:rPr lang="en-US" dirty="0">
                <a:latin typeface="Oracle Sans" panose="020B0503020204020204" pitchFamily="34" charset="0"/>
                <a:cs typeface="Oracle Sans" panose="020B0503020204020204" pitchFamily="34" charset="0"/>
              </a:rPr>
              <a:t>Database processes:</a:t>
            </a:r>
          </a:p>
          <a:p>
            <a:pPr lvl="2"/>
            <a:r>
              <a:rPr lang="en-US" dirty="0">
                <a:latin typeface="Oracle Sans" panose="020B0503020204020204" pitchFamily="34" charset="0"/>
                <a:cs typeface="Oracle Sans" panose="020B0503020204020204" pitchFamily="34" charset="0"/>
              </a:rPr>
              <a:t>Server process: Connects to the Oracle instance and is started when a user establishes a session</a:t>
            </a:r>
          </a:p>
          <a:p>
            <a:pPr lvl="2"/>
            <a:r>
              <a:rPr lang="en-US" dirty="0">
                <a:latin typeface="Oracle Sans" panose="020B0503020204020204" pitchFamily="34" charset="0"/>
                <a:cs typeface="Oracle Sans" panose="020B0503020204020204" pitchFamily="34" charset="0"/>
              </a:rPr>
              <a:t>Background processes: Are started when an Oracle instance is started</a:t>
            </a:r>
          </a:p>
        </p:txBody>
      </p:sp>
      <p:grpSp>
        <p:nvGrpSpPr>
          <p:cNvPr id="2" name="Group 1"/>
          <p:cNvGrpSpPr/>
          <p:nvPr/>
        </p:nvGrpSpPr>
        <p:grpSpPr>
          <a:xfrm>
            <a:off x="2883695" y="5850954"/>
            <a:ext cx="12520613" cy="3829050"/>
            <a:chOff x="1785938" y="3429000"/>
            <a:chExt cx="8347075" cy="2552700"/>
          </a:xfrm>
        </p:grpSpPr>
        <p:sp>
          <p:nvSpPr>
            <p:cNvPr id="53" name="Rectangle 5"/>
            <p:cNvSpPr>
              <a:spLocks noChangeArrowheads="1"/>
            </p:cNvSpPr>
            <p:nvPr/>
          </p:nvSpPr>
          <p:spPr bwMode="blackWhite">
            <a:xfrm>
              <a:off x="4951413" y="3429000"/>
              <a:ext cx="5181600" cy="2552700"/>
            </a:xfrm>
            <a:prstGeom prst="rect">
              <a:avLst/>
            </a:prstGeom>
            <a:gradFill flip="none" rotWithShape="1">
              <a:gsLst>
                <a:gs pos="22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4" name="Oval 6"/>
            <p:cNvSpPr>
              <a:spLocks noChangeArrowheads="1"/>
            </p:cNvSpPr>
            <p:nvPr/>
          </p:nvSpPr>
          <p:spPr bwMode="blackWhite">
            <a:xfrm>
              <a:off x="7615238" y="5224463"/>
              <a:ext cx="593725" cy="493712"/>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 PMON</a:t>
              </a:r>
            </a:p>
          </p:txBody>
        </p:sp>
        <p:sp>
          <p:nvSpPr>
            <p:cNvPr id="55" name="Oval 7"/>
            <p:cNvSpPr>
              <a:spLocks noChangeArrowheads="1"/>
            </p:cNvSpPr>
            <p:nvPr/>
          </p:nvSpPr>
          <p:spPr bwMode="blackWhite">
            <a:xfrm>
              <a:off x="6980238" y="5224463"/>
              <a:ext cx="593725" cy="493712"/>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SMON</a:t>
              </a:r>
            </a:p>
          </p:txBody>
        </p:sp>
        <p:sp>
          <p:nvSpPr>
            <p:cNvPr id="56" name="Oval 8"/>
            <p:cNvSpPr>
              <a:spLocks noChangeArrowheads="1"/>
            </p:cNvSpPr>
            <p:nvPr/>
          </p:nvSpPr>
          <p:spPr bwMode="blackWhite">
            <a:xfrm>
              <a:off x="9463088" y="5610225"/>
              <a:ext cx="593725" cy="274638"/>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Others</a:t>
              </a:r>
            </a:p>
          </p:txBody>
        </p:sp>
        <p:sp>
          <p:nvSpPr>
            <p:cNvPr id="57" name="Text Box 9"/>
            <p:cNvSpPr txBox="1">
              <a:spLocks noChangeArrowheads="1"/>
            </p:cNvSpPr>
            <p:nvPr/>
          </p:nvSpPr>
          <p:spPr bwMode="blackWhite">
            <a:xfrm>
              <a:off x="6894513" y="3451225"/>
              <a:ext cx="1295400" cy="287338"/>
            </a:xfrm>
            <a:prstGeom prst="rect">
              <a:avLst/>
            </a:prstGeom>
            <a:noFill/>
            <a:ln w="2857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50000"/>
                </a:spcBef>
                <a:spcAft>
                  <a:spcPts val="0"/>
                </a:spcAft>
                <a:defRPr/>
              </a:pPr>
              <a:r>
                <a:rPr lang="en-US" sz="2400" b="1" kern="0" dirty="0">
                  <a:solidFill>
                    <a:srgbClr val="000000"/>
                  </a:solidFill>
                  <a:latin typeface="Oracle Sans" panose="020B0503020204020204" pitchFamily="34" charset="0"/>
                  <a:cs typeface="Oracle Sans" panose="020B0503020204020204" pitchFamily="34" charset="0"/>
                </a:rPr>
                <a:t>Instance</a:t>
              </a:r>
            </a:p>
          </p:txBody>
        </p:sp>
        <p:sp>
          <p:nvSpPr>
            <p:cNvPr id="58" name="Oval 10"/>
            <p:cNvSpPr>
              <a:spLocks noChangeArrowheads="1"/>
            </p:cNvSpPr>
            <p:nvPr/>
          </p:nvSpPr>
          <p:spPr bwMode="blackWhite">
            <a:xfrm>
              <a:off x="8826500" y="5610225"/>
              <a:ext cx="593725" cy="274638"/>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 RECO</a:t>
              </a:r>
            </a:p>
          </p:txBody>
        </p:sp>
        <p:sp>
          <p:nvSpPr>
            <p:cNvPr id="59" name="Oval 11"/>
            <p:cNvSpPr>
              <a:spLocks noChangeArrowheads="1"/>
            </p:cNvSpPr>
            <p:nvPr/>
          </p:nvSpPr>
          <p:spPr bwMode="blackWhite">
            <a:xfrm>
              <a:off x="8167688" y="5611813"/>
              <a:ext cx="593725" cy="274637"/>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ARCn</a:t>
              </a:r>
            </a:p>
          </p:txBody>
        </p:sp>
        <p:sp>
          <p:nvSpPr>
            <p:cNvPr id="60" name="Oval 12"/>
            <p:cNvSpPr>
              <a:spLocks noChangeArrowheads="1"/>
            </p:cNvSpPr>
            <p:nvPr/>
          </p:nvSpPr>
          <p:spPr bwMode="blackWhite">
            <a:xfrm>
              <a:off x="5056188" y="5224463"/>
              <a:ext cx="593725" cy="493712"/>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 DBWn</a:t>
              </a:r>
            </a:p>
          </p:txBody>
        </p:sp>
        <p:sp>
          <p:nvSpPr>
            <p:cNvPr id="61" name="Oval 13"/>
            <p:cNvSpPr>
              <a:spLocks noChangeArrowheads="1"/>
            </p:cNvSpPr>
            <p:nvPr/>
          </p:nvSpPr>
          <p:spPr bwMode="blackWhite">
            <a:xfrm>
              <a:off x="6326188" y="5224463"/>
              <a:ext cx="593725" cy="493712"/>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 LGWR</a:t>
              </a:r>
            </a:p>
          </p:txBody>
        </p:sp>
        <p:sp>
          <p:nvSpPr>
            <p:cNvPr id="62" name="Oval 14"/>
            <p:cNvSpPr>
              <a:spLocks noChangeArrowheads="1"/>
            </p:cNvSpPr>
            <p:nvPr/>
          </p:nvSpPr>
          <p:spPr bwMode="blackWhite">
            <a:xfrm>
              <a:off x="5691188" y="5224463"/>
              <a:ext cx="593725" cy="493712"/>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CKPT</a:t>
              </a:r>
            </a:p>
          </p:txBody>
        </p:sp>
        <p:sp>
          <p:nvSpPr>
            <p:cNvPr id="63" name="Rectangle 15"/>
            <p:cNvSpPr>
              <a:spLocks noChangeArrowheads="1"/>
            </p:cNvSpPr>
            <p:nvPr/>
          </p:nvSpPr>
          <p:spPr bwMode="blackWhite">
            <a:xfrm>
              <a:off x="3525838" y="4800600"/>
              <a:ext cx="587375" cy="311150"/>
            </a:xfrm>
            <a:prstGeom prst="rect">
              <a:avLst/>
            </a:prstGeom>
            <a:solidFill>
              <a:srgbClr val="CCCCFF"/>
            </a:solidFill>
            <a:ln w="28575">
              <a:solidFill>
                <a:srgbClr val="0070C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Bef>
                  <a:spcPct val="50000"/>
                </a:spcBef>
                <a:spcAft>
                  <a:spcPts val="0"/>
                </a:spcAft>
                <a:defRPr/>
              </a:pPr>
              <a:r>
                <a:rPr lang="en-US" sz="2100" b="1" kern="0" dirty="0">
                  <a:solidFill>
                    <a:srgbClr val="000000"/>
                  </a:solidFill>
                  <a:latin typeface="Oracle Sans" panose="020B0503020204020204" pitchFamily="34" charset="0"/>
                  <a:cs typeface="Oracle Sans" panose="020B0503020204020204" pitchFamily="34" charset="0"/>
                </a:rPr>
                <a:t>PGA</a:t>
              </a:r>
            </a:p>
          </p:txBody>
        </p:sp>
        <p:sp>
          <p:nvSpPr>
            <p:cNvPr id="64" name="Oval 16"/>
            <p:cNvSpPr>
              <a:spLocks noChangeArrowheads="1"/>
            </p:cNvSpPr>
            <p:nvPr/>
          </p:nvSpPr>
          <p:spPr bwMode="blackWhite">
            <a:xfrm>
              <a:off x="1785938" y="5181600"/>
              <a:ext cx="914400" cy="533400"/>
            </a:xfrm>
            <a:prstGeom prst="ellipse">
              <a:avLst/>
            </a:prstGeom>
            <a:solidFill>
              <a:srgbClr val="CCFFFF"/>
            </a:solidFill>
            <a:ln w="28575">
              <a:solidFill>
                <a:srgbClr val="00E7E2"/>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Bef>
                  <a:spcPct val="50000"/>
                </a:spcBef>
                <a:spcAft>
                  <a:spcPts val="0"/>
                </a:spcAft>
              </a:pPr>
              <a:r>
                <a:rPr lang="en-US" sz="1800" b="1" kern="0" dirty="0">
                  <a:latin typeface="Oracle Sans" panose="020B0503020204020204" pitchFamily="34" charset="0"/>
                  <a:cs typeface="Oracle Sans" panose="020B0503020204020204" pitchFamily="34" charset="0"/>
                </a:rPr>
                <a:t>User</a:t>
              </a:r>
              <a:br>
                <a:rPr lang="en-US" sz="1800" b="1" kern="0" dirty="0">
                  <a:latin typeface="Oracle Sans" panose="020B0503020204020204" pitchFamily="34" charset="0"/>
                  <a:cs typeface="Oracle Sans" panose="020B0503020204020204" pitchFamily="34" charset="0"/>
                </a:rPr>
              </a:br>
              <a:r>
                <a:rPr lang="en-US" sz="1800" b="1" kern="0" dirty="0">
                  <a:latin typeface="Oracle Sans" panose="020B0503020204020204" pitchFamily="34" charset="0"/>
                  <a:cs typeface="Oracle Sans" panose="020B0503020204020204" pitchFamily="34" charset="0"/>
                </a:rPr>
                <a:t>process</a:t>
              </a:r>
            </a:p>
          </p:txBody>
        </p:sp>
        <p:sp>
          <p:nvSpPr>
            <p:cNvPr id="65" name="Oval 18"/>
            <p:cNvSpPr>
              <a:spLocks noChangeArrowheads="1"/>
            </p:cNvSpPr>
            <p:nvPr/>
          </p:nvSpPr>
          <p:spPr bwMode="blackWhite">
            <a:xfrm>
              <a:off x="3360738" y="5181600"/>
              <a:ext cx="914400" cy="533400"/>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Server</a:t>
              </a:r>
              <a:br>
                <a:rPr lang="en-US" sz="1800" b="1" kern="0" dirty="0">
                  <a:latin typeface="Oracle Sans" panose="020B0503020204020204" pitchFamily="34" charset="0"/>
                  <a:cs typeface="Oracle Sans" panose="020B0503020204020204" pitchFamily="34" charset="0"/>
                </a:rPr>
              </a:br>
              <a:r>
                <a:rPr lang="en-US" sz="1800" b="1" kern="0" dirty="0">
                  <a:latin typeface="Oracle Sans" panose="020B0503020204020204" pitchFamily="34" charset="0"/>
                  <a:cs typeface="Oracle Sans" panose="020B0503020204020204" pitchFamily="34" charset="0"/>
                </a:rPr>
                <a:t>process</a:t>
              </a:r>
            </a:p>
          </p:txBody>
        </p:sp>
        <p:sp>
          <p:nvSpPr>
            <p:cNvPr id="66" name="Text Box 20"/>
            <p:cNvSpPr txBox="1">
              <a:spLocks noChangeArrowheads="1"/>
            </p:cNvSpPr>
            <p:nvPr/>
          </p:nvSpPr>
          <p:spPr bwMode="blackWhite">
            <a:xfrm>
              <a:off x="5930900" y="4935538"/>
              <a:ext cx="3200400" cy="287337"/>
            </a:xfrm>
            <a:prstGeom prst="rect">
              <a:avLst/>
            </a:prstGeom>
            <a:noFill/>
            <a:ln w="28575">
              <a:noFill/>
              <a:miter lim="800000"/>
              <a:headEnd type="none" w="sm" len="sm"/>
              <a:tailEnd type="none" w="sm" len="sm"/>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50000"/>
                </a:spcBef>
                <a:spcAft>
                  <a:spcPts val="0"/>
                </a:spcAft>
                <a:defRPr/>
              </a:pPr>
              <a:r>
                <a:rPr lang="en-US" sz="2400" b="1" kern="0" dirty="0">
                  <a:solidFill>
                    <a:srgbClr val="000000"/>
                  </a:solidFill>
                  <a:latin typeface="Oracle Sans" panose="020B0503020204020204" pitchFamily="34" charset="0"/>
                  <a:cs typeface="Oracle Sans" panose="020B0503020204020204" pitchFamily="34" charset="0"/>
                </a:rPr>
                <a:t>Background processes</a:t>
              </a:r>
            </a:p>
          </p:txBody>
        </p:sp>
        <p:sp>
          <p:nvSpPr>
            <p:cNvPr id="67" name="Rectangle 21"/>
            <p:cNvSpPr>
              <a:spLocks noChangeArrowheads="1"/>
            </p:cNvSpPr>
            <p:nvPr/>
          </p:nvSpPr>
          <p:spPr bwMode="blackWhite">
            <a:xfrm>
              <a:off x="5256213" y="3746500"/>
              <a:ext cx="4610100" cy="979488"/>
            </a:xfrm>
            <a:prstGeom prst="rect">
              <a:avLst/>
            </a:prstGeom>
            <a:solidFill>
              <a:srgbClr val="AEDF7D"/>
            </a:solidFill>
            <a:ln w="28575" cap="flat" cmpd="sng" algn="ctr">
              <a:solidFill>
                <a:srgbClr val="76B53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8" name="Rectangle 22"/>
            <p:cNvSpPr>
              <a:spLocks noChangeArrowheads="1"/>
            </p:cNvSpPr>
            <p:nvPr/>
          </p:nvSpPr>
          <p:spPr bwMode="blackWhite">
            <a:xfrm>
              <a:off x="5357813" y="4179888"/>
              <a:ext cx="1600200" cy="428625"/>
            </a:xfrm>
            <a:prstGeom prst="rect">
              <a:avLst/>
            </a:prstGeom>
            <a:solidFill>
              <a:srgbClr val="FFCFA7"/>
            </a:solidFill>
            <a:ln w="28575">
              <a:solidFill>
                <a:srgbClr val="FF8F29"/>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Aft>
                  <a:spcPts val="0"/>
                </a:spcAft>
              </a:pPr>
              <a:endParaRPr lang="en-US" sz="2100" b="1" kern="0" dirty="0">
                <a:latin typeface="Oracle Sans" panose="020B0503020204020204" pitchFamily="34" charset="0"/>
                <a:cs typeface="Oracle Sans" panose="020B0503020204020204" pitchFamily="34" charset="0"/>
              </a:endParaRPr>
            </a:p>
          </p:txBody>
        </p:sp>
        <p:sp>
          <p:nvSpPr>
            <p:cNvPr id="69" name="Rectangle 23"/>
            <p:cNvSpPr>
              <a:spLocks noChangeArrowheads="1"/>
            </p:cNvSpPr>
            <p:nvPr/>
          </p:nvSpPr>
          <p:spPr bwMode="blackWhite">
            <a:xfrm>
              <a:off x="8177213" y="3860800"/>
              <a:ext cx="1573212" cy="790575"/>
            </a:xfrm>
            <a:prstGeom prst="rect">
              <a:avLst/>
            </a:prstGeom>
            <a:solidFill>
              <a:srgbClr val="E4D2F2"/>
            </a:solidFill>
            <a:ln w="28575" cap="flat" cmpd="sng" algn="ctr">
              <a:solidFill>
                <a:srgbClr val="AC73D7"/>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b="1"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sz="2100" b="1"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sz="2100" b="1"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sz="2100" b="1"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sz="2100" b="1" dirty="0">
                <a:latin typeface="Oracle Sans" panose="020B0503020204020204" pitchFamily="34" charset="0"/>
                <a:cs typeface="Oracle Sans" panose="020B0503020204020204" pitchFamily="34" charset="0"/>
              </a:endParaRPr>
            </a:p>
          </p:txBody>
        </p:sp>
        <p:sp>
          <p:nvSpPr>
            <p:cNvPr id="70" name="Rectangle 24"/>
            <p:cNvSpPr>
              <a:spLocks noChangeArrowheads="1"/>
            </p:cNvSpPr>
            <p:nvPr/>
          </p:nvSpPr>
          <p:spPr bwMode="blackWhite">
            <a:xfrm>
              <a:off x="8301038" y="4322763"/>
              <a:ext cx="1327150" cy="203200"/>
            </a:xfrm>
            <a:prstGeom prst="rect">
              <a:avLst/>
            </a:prstGeom>
            <a:solidFill>
              <a:srgbClr val="FFE08A"/>
            </a:solidFill>
            <a:ln w="28575">
              <a:solidFill>
                <a:schemeClr val="accent3">
                  <a:lumMod val="60000"/>
                  <a:lumOff val="40000"/>
                </a:schemeClr>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Aft>
                  <a:spcPts val="0"/>
                </a:spcAft>
              </a:pPr>
              <a:endParaRPr lang="en-US" sz="2100" b="1" kern="0" dirty="0">
                <a:latin typeface="Oracle Sans" panose="020B0503020204020204" pitchFamily="34" charset="0"/>
                <a:cs typeface="Oracle Sans" panose="020B0503020204020204" pitchFamily="34" charset="0"/>
              </a:endParaRPr>
            </a:p>
          </p:txBody>
        </p:sp>
        <p:sp>
          <p:nvSpPr>
            <p:cNvPr id="71" name="Rectangle 25"/>
            <p:cNvSpPr>
              <a:spLocks noChangeArrowheads="1"/>
            </p:cNvSpPr>
            <p:nvPr/>
          </p:nvSpPr>
          <p:spPr bwMode="blackWhite">
            <a:xfrm>
              <a:off x="8301038" y="4014788"/>
              <a:ext cx="1327150" cy="201612"/>
            </a:xfrm>
            <a:prstGeom prst="rect">
              <a:avLst/>
            </a:prstGeom>
            <a:solidFill>
              <a:srgbClr val="FFE08A"/>
            </a:solidFill>
            <a:ln w="28575">
              <a:solidFill>
                <a:schemeClr val="accent3">
                  <a:lumMod val="60000"/>
                  <a:lumOff val="40000"/>
                </a:schemeClr>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Aft>
                  <a:spcPts val="0"/>
                </a:spcAft>
              </a:pPr>
              <a:endParaRPr lang="en-US" sz="2100" b="1" kern="0" dirty="0">
                <a:latin typeface="Oracle Sans" panose="020B0503020204020204" pitchFamily="34" charset="0"/>
                <a:cs typeface="Oracle Sans" panose="020B0503020204020204" pitchFamily="34" charset="0"/>
              </a:endParaRPr>
            </a:p>
          </p:txBody>
        </p:sp>
        <p:sp>
          <p:nvSpPr>
            <p:cNvPr id="72" name="Text Box 26"/>
            <p:cNvSpPr txBox="1">
              <a:spLocks noChangeArrowheads="1"/>
            </p:cNvSpPr>
            <p:nvPr/>
          </p:nvSpPr>
          <p:spPr bwMode="blackWhite">
            <a:xfrm>
              <a:off x="5891213" y="3798888"/>
              <a:ext cx="1066800" cy="287337"/>
            </a:xfrm>
            <a:prstGeom prst="rect">
              <a:avLst/>
            </a:prstGeom>
            <a:noFill/>
            <a:ln w="2857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50000"/>
                </a:spcBef>
                <a:spcAft>
                  <a:spcPts val="0"/>
                </a:spcAft>
                <a:defRPr/>
              </a:pPr>
              <a:r>
                <a:rPr lang="en-US" sz="2400" b="1" kern="0" dirty="0">
                  <a:solidFill>
                    <a:srgbClr val="000000"/>
                  </a:solidFill>
                  <a:latin typeface="Oracle Sans" panose="020B0503020204020204" pitchFamily="34" charset="0"/>
                  <a:cs typeface="Oracle Sans" panose="020B0503020204020204" pitchFamily="34" charset="0"/>
                </a:rPr>
                <a:t>SGA</a:t>
              </a:r>
            </a:p>
          </p:txBody>
        </p:sp>
        <p:sp>
          <p:nvSpPr>
            <p:cNvPr id="73" name="Rectangle 27"/>
            <p:cNvSpPr>
              <a:spLocks noChangeArrowheads="1"/>
            </p:cNvSpPr>
            <p:nvPr/>
          </p:nvSpPr>
          <p:spPr bwMode="blackWhite">
            <a:xfrm>
              <a:off x="7024688" y="4179888"/>
              <a:ext cx="1050925" cy="428625"/>
            </a:xfrm>
            <a:prstGeom prst="rect">
              <a:avLst/>
            </a:prstGeom>
            <a:solidFill>
              <a:srgbClr val="FFFFC1"/>
            </a:soli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endParaRPr lang="en-US" sz="2100" b="1" kern="0" dirty="0">
                <a:latin typeface="Oracle Sans" panose="020B0503020204020204" pitchFamily="34" charset="0"/>
                <a:cs typeface="Oracle Sans" panose="020B0503020204020204" pitchFamily="34" charset="0"/>
              </a:endParaRPr>
            </a:p>
          </p:txBody>
        </p:sp>
        <p:cxnSp>
          <p:nvCxnSpPr>
            <p:cNvPr id="13338" name="Straight Arrow Connector 28"/>
            <p:cNvCxnSpPr>
              <a:cxnSpLocks noChangeShapeType="1"/>
            </p:cNvCxnSpPr>
            <p:nvPr/>
          </p:nvCxnSpPr>
          <p:spPr bwMode="auto">
            <a:xfrm>
              <a:off x="2700338" y="5448300"/>
              <a:ext cx="660400" cy="0"/>
            </a:xfrm>
            <a:prstGeom prst="straightConnector1">
              <a:avLst/>
            </a:prstGeom>
            <a:noFill/>
            <a:ln w="28575">
              <a:solidFill>
                <a:schemeClr val="accent4"/>
              </a:solidFill>
              <a:round/>
              <a:headEnd type="triangle" w="lg" len="lg"/>
              <a:tailEnd type="triangle" w="lg" len="lg"/>
            </a:ln>
          </p:spPr>
        </p:cxnSp>
        <p:cxnSp>
          <p:nvCxnSpPr>
            <p:cNvPr id="13339" name="Straight Arrow Connector 29"/>
            <p:cNvCxnSpPr>
              <a:cxnSpLocks noChangeShapeType="1"/>
            </p:cNvCxnSpPr>
            <p:nvPr/>
          </p:nvCxnSpPr>
          <p:spPr bwMode="auto">
            <a:xfrm>
              <a:off x="4287838" y="5448300"/>
              <a:ext cx="660400" cy="0"/>
            </a:xfrm>
            <a:prstGeom prst="straightConnector1">
              <a:avLst/>
            </a:prstGeom>
            <a:noFill/>
            <a:ln w="28575">
              <a:solidFill>
                <a:schemeClr val="accent4"/>
              </a:solidFill>
              <a:round/>
              <a:headEnd type="triangle" w="lg" len="lg"/>
              <a:tailEnd type="triangle" w="lg" len="lg"/>
            </a:ln>
          </p:spPr>
        </p:cxnSp>
      </p:grpSp>
      <p:sp>
        <p:nvSpPr>
          <p:cNvPr id="33" name="Text Box 4">
            <a:extLst>
              <a:ext uri="{FF2B5EF4-FFF2-40B4-BE49-F238E27FC236}">
                <a16:creationId xmlns:a16="http://schemas.microsoft.com/office/drawing/2014/main" xmlns="" id="{275BC914-E0E9-405B-B890-5B0963278EBE}"/>
              </a:ext>
            </a:extLst>
          </p:cNvPr>
          <p:cNvSpPr txBox="1">
            <a:spLocks noChangeArrowheads="1"/>
          </p:cNvSpPr>
          <p:nvPr/>
        </p:nvSpPr>
        <p:spPr bwMode="auto">
          <a:xfrm>
            <a:off x="13952213" y="895028"/>
            <a:ext cx="2464595" cy="1384995"/>
          </a:xfrm>
          <a:prstGeom prst="rect">
            <a:avLst/>
          </a:prstGeom>
          <a:noFill/>
          <a:ln w="28575">
            <a:solidFill>
              <a:srgbClr val="000000"/>
            </a:solid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342900" fontAlgn="auto">
              <a:spcAft>
                <a:spcPts val="0"/>
              </a:spcAft>
              <a:defRPr/>
            </a:pPr>
            <a:r>
              <a:rPr lang="en-US" sz="2100" b="1" kern="0" dirty="0">
                <a:solidFill>
                  <a:srgbClr val="0000CC"/>
                </a:solidFill>
                <a:latin typeface="Oracle Sans" panose="020B0503020204020204" pitchFamily="34" charset="0"/>
                <a:cs typeface="Oracle Sans" panose="020B0503020204020204" pitchFamily="34" charset="0"/>
              </a:rPr>
              <a:t>DB structures</a:t>
            </a:r>
          </a:p>
          <a:p>
            <a:pPr defTabSz="342900" fontAlgn="auto">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rPr>
              <a:t> - Memory</a:t>
            </a:r>
          </a:p>
          <a:p>
            <a:pPr defTabSz="342900" fontAlgn="auto">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rPr>
              <a:t> </a:t>
            </a:r>
            <a:r>
              <a:rPr lang="en-US" sz="2100" b="1" kern="0" dirty="0">
                <a:solidFill>
                  <a:sysClr val="windowText" lastClr="000000"/>
                </a:solidFill>
                <a:latin typeface="Oracle Sans" panose="020B0503020204020204" pitchFamily="34" charset="0"/>
                <a:cs typeface="Oracle Sans" panose="020B0503020204020204" pitchFamily="34" charset="0"/>
                <a:sym typeface="Wingdings" pitchFamily="2" charset="2"/>
              </a:rPr>
              <a:t></a:t>
            </a:r>
            <a:r>
              <a:rPr lang="en-US" sz="2100" b="1" kern="0" dirty="0">
                <a:solidFill>
                  <a:sysClr val="windowText" lastClr="000000"/>
                </a:solidFill>
                <a:latin typeface="Oracle Sans" panose="020B0503020204020204" pitchFamily="34" charset="0"/>
                <a:cs typeface="Oracle Sans" panose="020B0503020204020204" pitchFamily="34" charset="0"/>
              </a:rPr>
              <a:t> </a:t>
            </a:r>
            <a:r>
              <a:rPr lang="en-US" sz="2100" b="1" kern="0" dirty="0">
                <a:solidFill>
                  <a:srgbClr val="FF0000"/>
                </a:solidFill>
                <a:latin typeface="Oracle Sans" panose="020B0503020204020204" pitchFamily="34" charset="0"/>
                <a:cs typeface="Oracle Sans" panose="020B0503020204020204" pitchFamily="34" charset="0"/>
              </a:rPr>
              <a:t>Process</a:t>
            </a:r>
          </a:p>
          <a:p>
            <a:pPr defTabSz="342900" fontAlgn="auto">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rPr>
              <a:t> - Storage</a:t>
            </a:r>
          </a:p>
        </p:txBody>
      </p:sp>
    </p:spTree>
    <p:custDataLst>
      <p:tags r:id="rId1"/>
    </p:custDataLst>
    <p:extLst>
      <p:ext uri="{BB962C8B-B14F-4D97-AF65-F5344CB8AC3E}">
        <p14:creationId xmlns:p14="http://schemas.microsoft.com/office/powerpoint/2010/main" val="1412799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16D382-2ADD-4A5A-9F37-CB8C369F8B53}"/>
              </a:ext>
            </a:extLst>
          </p:cNvPr>
          <p:cNvSpPr>
            <a:spLocks noGrp="1"/>
          </p:cNvSpPr>
          <p:nvPr>
            <p:ph type="title"/>
          </p:nvPr>
        </p:nvSpPr>
        <p:spPr/>
        <p:txBody>
          <a:bodyPr/>
          <a:lstStyle/>
          <a:p>
            <a:endParaRPr lang="en-IN" dirty="0"/>
          </a:p>
        </p:txBody>
      </p:sp>
    </p:spTree>
    <p:custDataLst>
      <p:tags r:id="rId1"/>
    </p:custDataLst>
    <p:extLst>
      <p:ext uri="{BB962C8B-B14F-4D97-AF65-F5344CB8AC3E}">
        <p14:creationId xmlns:p14="http://schemas.microsoft.com/office/powerpoint/2010/main" val="50256915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9"/>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Database Writer Process </a:t>
            </a:r>
            <a:br>
              <a:rPr lang="en-US" dirty="0">
                <a:latin typeface="+mj-lt"/>
                <a:cs typeface="Oracle Sans" panose="020B0503020204020204" pitchFamily="34" charset="0"/>
              </a:rPr>
            </a:br>
            <a:endParaRPr lang="en-US" dirty="0">
              <a:latin typeface="+mj-lt"/>
              <a:cs typeface="Oracle Sans" panose="020B0503020204020204" pitchFamily="34" charset="0"/>
            </a:endParaRPr>
          </a:p>
        </p:txBody>
      </p:sp>
      <p:sp>
        <p:nvSpPr>
          <p:cNvPr id="15363" name="Rectangle 70"/>
          <p:cNvSpPr>
            <a:spLocks noGrp="1" noChangeArrowheads="1"/>
          </p:cNvSpPr>
          <p:nvPr>
            <p:ph idx="1"/>
          </p:nvPr>
        </p:nvSpPr>
        <p:spPr>
          <a:xfrm>
            <a:off x="933451" y="2272710"/>
            <a:ext cx="16421100" cy="156978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sz="3200" dirty="0">
                <a:latin typeface="+mn-lt"/>
                <a:cs typeface="Oracle Sans" panose="020B0503020204020204" pitchFamily="34" charset="0"/>
              </a:rPr>
              <a:t>Writes modified (dirty) buffers in the database buffer cache to disk:</a:t>
            </a:r>
          </a:p>
          <a:p>
            <a:pPr marL="911225" lvl="1" indent="-555625"/>
            <a:r>
              <a:rPr lang="en-US" sz="3000" dirty="0">
                <a:latin typeface="+mn-lt"/>
                <a:cs typeface="Oracle Sans" panose="020B0503020204020204" pitchFamily="34" charset="0"/>
              </a:rPr>
              <a:t>Asynchronously while performing other processing</a:t>
            </a:r>
          </a:p>
          <a:p>
            <a:pPr marL="911225" lvl="1" indent="-555625"/>
            <a:r>
              <a:rPr lang="en-US" sz="3000" dirty="0">
                <a:latin typeface="+mn-lt"/>
                <a:cs typeface="Oracle Sans" panose="020B0503020204020204" pitchFamily="34" charset="0"/>
              </a:rPr>
              <a:t>Periodically to advance the checkpoint</a:t>
            </a:r>
          </a:p>
        </p:txBody>
      </p:sp>
      <p:grpSp>
        <p:nvGrpSpPr>
          <p:cNvPr id="4" name="Group 3">
            <a:extLst>
              <a:ext uri="{FF2B5EF4-FFF2-40B4-BE49-F238E27FC236}">
                <a16:creationId xmlns:a16="http://schemas.microsoft.com/office/drawing/2014/main" xmlns="" id="{B904A8AF-5477-4C4D-AAF2-E9F262DB3BB8}"/>
              </a:ext>
            </a:extLst>
          </p:cNvPr>
          <p:cNvGrpSpPr/>
          <p:nvPr/>
        </p:nvGrpSpPr>
        <p:grpSpPr>
          <a:xfrm>
            <a:off x="4400551" y="4881235"/>
            <a:ext cx="9567985" cy="3430617"/>
            <a:chOff x="4400551" y="4665211"/>
            <a:chExt cx="9567985" cy="3430617"/>
          </a:xfrm>
        </p:grpSpPr>
        <p:sp>
          <p:nvSpPr>
            <p:cNvPr id="116" name="Rectangle 2"/>
            <p:cNvSpPr>
              <a:spLocks noChangeArrowheads="1"/>
            </p:cNvSpPr>
            <p:nvPr/>
          </p:nvSpPr>
          <p:spPr bwMode="blackWhite">
            <a:xfrm>
              <a:off x="11692159" y="5370060"/>
              <a:ext cx="1988345" cy="1714500"/>
            </a:xfrm>
            <a:prstGeom prst="rect">
              <a:avLst/>
            </a:prstGeom>
            <a:gradFill flip="none" rotWithShape="1">
              <a:gsLst>
                <a:gs pos="36000">
                  <a:srgbClr val="CCCCFF"/>
                </a:gs>
                <a:gs pos="0">
                  <a:schemeClr val="bg1"/>
                </a:gs>
                <a:gs pos="87000">
                  <a:srgbClr val="CCCCFF"/>
                </a:gs>
                <a:gs pos="100000">
                  <a:schemeClr val="bg1"/>
                </a:gs>
              </a:gsLst>
              <a:lin ang="5400000" scaled="1"/>
              <a:tileRect/>
            </a:gradFill>
            <a:ln w="28575" cap="flat" cmpd="sng" algn="ctr">
              <a:solidFill>
                <a:srgbClr val="4FB4FF"/>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17" name="Line 5"/>
            <p:cNvSpPr>
              <a:spLocks noChangeShapeType="1"/>
            </p:cNvSpPr>
            <p:nvPr/>
          </p:nvSpPr>
          <p:spPr bwMode="auto">
            <a:xfrm>
              <a:off x="6953250" y="6632123"/>
              <a:ext cx="1714500" cy="0"/>
            </a:xfrm>
            <a:prstGeom prst="line">
              <a:avLst/>
            </a:prstGeom>
            <a:noFill/>
            <a:ln w="28575">
              <a:solidFill>
                <a:schemeClr val="accent4"/>
              </a:solidFill>
              <a:round/>
              <a:headEnd type="triangl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18" name="Line 6"/>
            <p:cNvSpPr>
              <a:spLocks noChangeShapeType="1"/>
            </p:cNvSpPr>
            <p:nvPr/>
          </p:nvSpPr>
          <p:spPr bwMode="auto">
            <a:xfrm>
              <a:off x="10332466" y="6646410"/>
              <a:ext cx="1338263" cy="0"/>
            </a:xfrm>
            <a:prstGeom prst="line">
              <a:avLst/>
            </a:prstGeom>
            <a:noFill/>
            <a:ln w="28575">
              <a:solidFill>
                <a:schemeClr val="accent4"/>
              </a:solidFill>
              <a:round/>
              <a:headEnd type="triangl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19" name="Text Box 7"/>
            <p:cNvSpPr txBox="1">
              <a:spLocks noChangeArrowheads="1"/>
            </p:cNvSpPr>
            <p:nvPr/>
          </p:nvSpPr>
          <p:spPr bwMode="auto">
            <a:xfrm>
              <a:off x="4421981" y="7357164"/>
              <a:ext cx="2514600" cy="738664"/>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ct val="50000"/>
                </a:spcBef>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rPr>
                <a:t>Database buffer cache</a:t>
              </a:r>
            </a:p>
          </p:txBody>
        </p:sp>
        <p:sp>
          <p:nvSpPr>
            <p:cNvPr id="120" name="Text Box 8"/>
            <p:cNvSpPr txBox="1">
              <a:spLocks noChangeArrowheads="1"/>
            </p:cNvSpPr>
            <p:nvPr/>
          </p:nvSpPr>
          <p:spPr bwMode="auto">
            <a:xfrm>
              <a:off x="8146256" y="7314302"/>
              <a:ext cx="2514600" cy="738664"/>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ct val="50000"/>
                </a:spcBef>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rPr>
                <a:t>Database writer process</a:t>
              </a:r>
            </a:p>
          </p:txBody>
        </p:sp>
        <p:sp>
          <p:nvSpPr>
            <p:cNvPr id="121" name="Text Box 9"/>
            <p:cNvSpPr txBox="1">
              <a:spLocks noChangeArrowheads="1"/>
            </p:cNvSpPr>
            <p:nvPr/>
          </p:nvSpPr>
          <p:spPr bwMode="auto">
            <a:xfrm>
              <a:off x="11453936" y="7328589"/>
              <a:ext cx="2514600" cy="415498"/>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ct val="50000"/>
                </a:spcBef>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rPr>
                <a:t>Data files</a:t>
              </a:r>
            </a:p>
          </p:txBody>
        </p:sp>
        <p:sp>
          <p:nvSpPr>
            <p:cNvPr id="122" name="Oval 10"/>
            <p:cNvSpPr>
              <a:spLocks noChangeArrowheads="1"/>
            </p:cNvSpPr>
            <p:nvPr/>
          </p:nvSpPr>
          <p:spPr bwMode="blackWhite">
            <a:xfrm>
              <a:off x="8686801" y="6289223"/>
              <a:ext cx="1631156" cy="754857"/>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2100" b="1" kern="0" dirty="0">
                  <a:latin typeface="Oracle Sans" panose="020B0503020204020204" pitchFamily="34" charset="0"/>
                  <a:cs typeface="Oracle Sans" panose="020B0503020204020204" pitchFamily="34" charset="0"/>
                </a:rPr>
                <a:t> DBWn</a:t>
              </a:r>
            </a:p>
          </p:txBody>
        </p:sp>
        <p:sp>
          <p:nvSpPr>
            <p:cNvPr id="123" name="Rectangle 20"/>
            <p:cNvSpPr>
              <a:spLocks noChangeArrowheads="1"/>
            </p:cNvSpPr>
            <p:nvPr/>
          </p:nvSpPr>
          <p:spPr bwMode="blackWhite">
            <a:xfrm>
              <a:off x="4402931" y="4665211"/>
              <a:ext cx="2550320" cy="2521745"/>
            </a:xfrm>
            <a:prstGeom prst="rect">
              <a:avLst/>
            </a:prstGeom>
            <a:solidFill>
              <a:srgbClr val="FFCC99"/>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nvGrpSpPr>
            <p:cNvPr id="15372" name="Group 21"/>
            <p:cNvGrpSpPr>
              <a:grpSpLocks/>
            </p:cNvGrpSpPr>
            <p:nvPr/>
          </p:nvGrpSpPr>
          <p:grpSpPr bwMode="auto">
            <a:xfrm>
              <a:off x="4400551" y="4665211"/>
              <a:ext cx="2555081" cy="2521745"/>
              <a:chOff x="768" y="2308"/>
              <a:chExt cx="1073" cy="1059"/>
            </a:xfrm>
          </p:grpSpPr>
          <p:sp>
            <p:nvSpPr>
              <p:cNvPr id="125" name="Line 22"/>
              <p:cNvSpPr>
                <a:spLocks noChangeShapeType="1"/>
              </p:cNvSpPr>
              <p:nvPr/>
            </p:nvSpPr>
            <p:spPr bwMode="blackWhite">
              <a:xfrm>
                <a:off x="769" y="2308"/>
                <a:ext cx="0" cy="1059"/>
              </a:xfrm>
              <a:prstGeom prst="line">
                <a:avLst/>
              </a:prstGeom>
              <a:noFill/>
              <a:ln w="28575" cap="sq">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26" name="Line 23"/>
              <p:cNvSpPr>
                <a:spLocks noChangeShapeType="1"/>
              </p:cNvSpPr>
              <p:nvPr/>
            </p:nvSpPr>
            <p:spPr bwMode="blackWhite">
              <a:xfrm>
                <a:off x="876" y="2308"/>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27" name="Line 24"/>
              <p:cNvSpPr>
                <a:spLocks noChangeShapeType="1"/>
              </p:cNvSpPr>
              <p:nvPr/>
            </p:nvSpPr>
            <p:spPr bwMode="blackWhite">
              <a:xfrm>
                <a:off x="983" y="2308"/>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28" name="Line 25"/>
              <p:cNvSpPr>
                <a:spLocks noChangeShapeType="1"/>
              </p:cNvSpPr>
              <p:nvPr/>
            </p:nvSpPr>
            <p:spPr bwMode="blackWhite">
              <a:xfrm>
                <a:off x="1090" y="2308"/>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29" name="Line 26"/>
              <p:cNvSpPr>
                <a:spLocks noChangeShapeType="1"/>
              </p:cNvSpPr>
              <p:nvPr/>
            </p:nvSpPr>
            <p:spPr bwMode="blackWhite">
              <a:xfrm>
                <a:off x="1197" y="2308"/>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30" name="Line 27"/>
              <p:cNvSpPr>
                <a:spLocks noChangeShapeType="1"/>
              </p:cNvSpPr>
              <p:nvPr/>
            </p:nvSpPr>
            <p:spPr bwMode="blackWhite">
              <a:xfrm>
                <a:off x="1305" y="2308"/>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31" name="Line 28"/>
              <p:cNvSpPr>
                <a:spLocks noChangeShapeType="1"/>
              </p:cNvSpPr>
              <p:nvPr/>
            </p:nvSpPr>
            <p:spPr bwMode="blackWhite">
              <a:xfrm>
                <a:off x="1412" y="2308"/>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32" name="Line 29"/>
              <p:cNvSpPr>
                <a:spLocks noChangeShapeType="1"/>
              </p:cNvSpPr>
              <p:nvPr/>
            </p:nvSpPr>
            <p:spPr bwMode="blackWhite">
              <a:xfrm>
                <a:off x="1519" y="2308"/>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33" name="Line 30"/>
              <p:cNvSpPr>
                <a:spLocks noChangeShapeType="1"/>
              </p:cNvSpPr>
              <p:nvPr/>
            </p:nvSpPr>
            <p:spPr bwMode="blackWhite">
              <a:xfrm>
                <a:off x="1626" y="2308"/>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34" name="Line 31"/>
              <p:cNvSpPr>
                <a:spLocks noChangeShapeType="1"/>
              </p:cNvSpPr>
              <p:nvPr/>
            </p:nvSpPr>
            <p:spPr bwMode="blackWhite">
              <a:xfrm>
                <a:off x="1733" y="2308"/>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35" name="Line 32"/>
              <p:cNvSpPr>
                <a:spLocks noChangeShapeType="1"/>
              </p:cNvSpPr>
              <p:nvPr/>
            </p:nvSpPr>
            <p:spPr bwMode="blackWhite">
              <a:xfrm>
                <a:off x="1841" y="2308"/>
                <a:ext cx="0" cy="1059"/>
              </a:xfrm>
              <a:prstGeom prst="line">
                <a:avLst/>
              </a:prstGeom>
              <a:noFill/>
              <a:ln w="28575" cap="sq">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36" name="Line 33"/>
              <p:cNvSpPr>
                <a:spLocks noChangeShapeType="1"/>
              </p:cNvSpPr>
              <p:nvPr/>
            </p:nvSpPr>
            <p:spPr bwMode="blackWhite">
              <a:xfrm>
                <a:off x="768" y="2485"/>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37" name="Line 34"/>
              <p:cNvSpPr>
                <a:spLocks noChangeShapeType="1"/>
              </p:cNvSpPr>
              <p:nvPr/>
            </p:nvSpPr>
            <p:spPr bwMode="blackWhite">
              <a:xfrm>
                <a:off x="768" y="2661"/>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38" name="Line 35"/>
              <p:cNvSpPr>
                <a:spLocks noChangeShapeType="1"/>
              </p:cNvSpPr>
              <p:nvPr/>
            </p:nvSpPr>
            <p:spPr bwMode="blackWhite">
              <a:xfrm>
                <a:off x="768" y="2838"/>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39" name="Line 36"/>
              <p:cNvSpPr>
                <a:spLocks noChangeShapeType="1"/>
              </p:cNvSpPr>
              <p:nvPr/>
            </p:nvSpPr>
            <p:spPr bwMode="blackWhite">
              <a:xfrm>
                <a:off x="768" y="3014"/>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40" name="Line 37"/>
              <p:cNvSpPr>
                <a:spLocks noChangeShapeType="1"/>
              </p:cNvSpPr>
              <p:nvPr/>
            </p:nvSpPr>
            <p:spPr bwMode="blackWhite">
              <a:xfrm>
                <a:off x="768" y="3191"/>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41" name="Line 38"/>
              <p:cNvSpPr>
                <a:spLocks noChangeShapeType="1"/>
              </p:cNvSpPr>
              <p:nvPr/>
            </p:nvSpPr>
            <p:spPr bwMode="blackWhite">
              <a:xfrm>
                <a:off x="768" y="3367"/>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42" name="Line 39"/>
              <p:cNvSpPr>
                <a:spLocks noChangeShapeType="1"/>
              </p:cNvSpPr>
              <p:nvPr/>
            </p:nvSpPr>
            <p:spPr bwMode="blackWhite">
              <a:xfrm>
                <a:off x="768" y="2396"/>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43" name="Line 40"/>
              <p:cNvSpPr>
                <a:spLocks noChangeShapeType="1"/>
              </p:cNvSpPr>
              <p:nvPr/>
            </p:nvSpPr>
            <p:spPr bwMode="blackWhite">
              <a:xfrm>
                <a:off x="768" y="2573"/>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44" name="Line 41"/>
              <p:cNvSpPr>
                <a:spLocks noChangeShapeType="1"/>
              </p:cNvSpPr>
              <p:nvPr/>
            </p:nvSpPr>
            <p:spPr bwMode="blackWhite">
              <a:xfrm>
                <a:off x="768" y="2749"/>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45" name="Line 42"/>
              <p:cNvSpPr>
                <a:spLocks noChangeShapeType="1"/>
              </p:cNvSpPr>
              <p:nvPr/>
            </p:nvSpPr>
            <p:spPr bwMode="blackWhite">
              <a:xfrm>
                <a:off x="768" y="2926"/>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46" name="Line 43"/>
              <p:cNvSpPr>
                <a:spLocks noChangeShapeType="1"/>
              </p:cNvSpPr>
              <p:nvPr/>
            </p:nvSpPr>
            <p:spPr bwMode="blackWhite">
              <a:xfrm>
                <a:off x="768" y="3102"/>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47" name="Line 44"/>
              <p:cNvSpPr>
                <a:spLocks noChangeShapeType="1"/>
              </p:cNvSpPr>
              <p:nvPr/>
            </p:nvSpPr>
            <p:spPr bwMode="blackWhite">
              <a:xfrm>
                <a:off x="768" y="3279"/>
                <a:ext cx="1067" cy="0"/>
              </a:xfrm>
              <a:prstGeom prst="line">
                <a:avLst/>
              </a:prstGeom>
              <a:noFill/>
              <a:ln w="28575" cap="sq">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48" name="Line 45"/>
              <p:cNvSpPr>
                <a:spLocks noChangeShapeType="1"/>
              </p:cNvSpPr>
              <p:nvPr/>
            </p:nvSpPr>
            <p:spPr bwMode="blackWhite">
              <a:xfrm>
                <a:off x="768" y="2308"/>
                <a:ext cx="1067" cy="0"/>
              </a:xfrm>
              <a:prstGeom prst="line">
                <a:avLst/>
              </a:prstGeom>
              <a:noFill/>
              <a:ln w="28575" cap="sq">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49" name="Rectangle 46"/>
              <p:cNvSpPr>
                <a:spLocks noChangeArrowheads="1"/>
              </p:cNvSpPr>
              <p:nvPr/>
            </p:nvSpPr>
            <p:spPr bwMode="black">
              <a:xfrm>
                <a:off x="776" y="2838"/>
                <a:ext cx="94" cy="88"/>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50" name="Rectangle 47"/>
              <p:cNvSpPr>
                <a:spLocks noChangeArrowheads="1"/>
              </p:cNvSpPr>
              <p:nvPr/>
            </p:nvSpPr>
            <p:spPr bwMode="black">
              <a:xfrm>
                <a:off x="1096" y="2749"/>
                <a:ext cx="94" cy="89"/>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51" name="Rectangle 48"/>
              <p:cNvSpPr>
                <a:spLocks noChangeArrowheads="1"/>
              </p:cNvSpPr>
              <p:nvPr/>
            </p:nvSpPr>
            <p:spPr bwMode="black">
              <a:xfrm>
                <a:off x="1099" y="2661"/>
                <a:ext cx="94" cy="88"/>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52" name="Rectangle 49"/>
              <p:cNvSpPr>
                <a:spLocks noChangeArrowheads="1"/>
              </p:cNvSpPr>
              <p:nvPr/>
            </p:nvSpPr>
            <p:spPr bwMode="black">
              <a:xfrm>
                <a:off x="994" y="2661"/>
                <a:ext cx="94" cy="88"/>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53" name="Rectangle 50"/>
              <p:cNvSpPr>
                <a:spLocks noChangeArrowheads="1"/>
              </p:cNvSpPr>
              <p:nvPr/>
            </p:nvSpPr>
            <p:spPr bwMode="black">
              <a:xfrm>
                <a:off x="1420" y="2485"/>
                <a:ext cx="94" cy="88"/>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54" name="Rectangle 51"/>
              <p:cNvSpPr>
                <a:spLocks noChangeArrowheads="1"/>
              </p:cNvSpPr>
              <p:nvPr/>
            </p:nvSpPr>
            <p:spPr bwMode="black">
              <a:xfrm>
                <a:off x="1420" y="2396"/>
                <a:ext cx="94" cy="89"/>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55" name="Rectangle 52"/>
              <p:cNvSpPr>
                <a:spLocks noChangeArrowheads="1"/>
              </p:cNvSpPr>
              <p:nvPr/>
            </p:nvSpPr>
            <p:spPr bwMode="black">
              <a:xfrm>
                <a:off x="1312" y="2396"/>
                <a:ext cx="94" cy="89"/>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56" name="Rectangle 53"/>
              <p:cNvSpPr>
                <a:spLocks noChangeArrowheads="1"/>
              </p:cNvSpPr>
              <p:nvPr/>
            </p:nvSpPr>
            <p:spPr bwMode="black">
              <a:xfrm>
                <a:off x="1629" y="2749"/>
                <a:ext cx="93" cy="89"/>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57" name="Rectangle 54"/>
              <p:cNvSpPr>
                <a:spLocks noChangeArrowheads="1"/>
              </p:cNvSpPr>
              <p:nvPr/>
            </p:nvSpPr>
            <p:spPr bwMode="black">
              <a:xfrm>
                <a:off x="1739" y="2838"/>
                <a:ext cx="94" cy="88"/>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58" name="Rectangle 55"/>
              <p:cNvSpPr>
                <a:spLocks noChangeArrowheads="1"/>
              </p:cNvSpPr>
              <p:nvPr/>
            </p:nvSpPr>
            <p:spPr bwMode="black">
              <a:xfrm>
                <a:off x="1518" y="2923"/>
                <a:ext cx="94" cy="88"/>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59" name="Rectangle 56"/>
              <p:cNvSpPr>
                <a:spLocks noChangeArrowheads="1"/>
              </p:cNvSpPr>
              <p:nvPr/>
            </p:nvSpPr>
            <p:spPr bwMode="black">
              <a:xfrm>
                <a:off x="1419" y="2923"/>
                <a:ext cx="94" cy="88"/>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60" name="Rectangle 57"/>
              <p:cNvSpPr>
                <a:spLocks noChangeArrowheads="1"/>
              </p:cNvSpPr>
              <p:nvPr/>
            </p:nvSpPr>
            <p:spPr bwMode="black">
              <a:xfrm>
                <a:off x="1093" y="3102"/>
                <a:ext cx="94" cy="89"/>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61" name="Rectangle 58"/>
              <p:cNvSpPr>
                <a:spLocks noChangeArrowheads="1"/>
              </p:cNvSpPr>
              <p:nvPr/>
            </p:nvSpPr>
            <p:spPr bwMode="black">
              <a:xfrm>
                <a:off x="989" y="3102"/>
                <a:ext cx="93" cy="89"/>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62" name="Rectangle 59"/>
              <p:cNvSpPr>
                <a:spLocks noChangeArrowheads="1"/>
              </p:cNvSpPr>
              <p:nvPr/>
            </p:nvSpPr>
            <p:spPr bwMode="black">
              <a:xfrm>
                <a:off x="1204" y="3102"/>
                <a:ext cx="94" cy="89"/>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63" name="Rectangle 60"/>
              <p:cNvSpPr>
                <a:spLocks noChangeArrowheads="1"/>
              </p:cNvSpPr>
              <p:nvPr/>
            </p:nvSpPr>
            <p:spPr bwMode="black">
              <a:xfrm>
                <a:off x="1521" y="3102"/>
                <a:ext cx="94" cy="89"/>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grpSp>
        <p:grpSp>
          <p:nvGrpSpPr>
            <p:cNvPr id="15373" name="Group 61"/>
            <p:cNvGrpSpPr>
              <a:grpSpLocks/>
            </p:cNvGrpSpPr>
            <p:nvPr/>
          </p:nvGrpSpPr>
          <p:grpSpPr bwMode="auto">
            <a:xfrm>
              <a:off x="12204128" y="6136823"/>
              <a:ext cx="995363" cy="771525"/>
              <a:chOff x="1054" y="2449"/>
              <a:chExt cx="532" cy="412"/>
            </a:xfrm>
          </p:grpSpPr>
          <p:sp>
            <p:nvSpPr>
              <p:cNvPr id="165" name="Rectangle 62"/>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166" name="Oval 63"/>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167" name="Oval 64"/>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15374" name="Group 65"/>
            <p:cNvGrpSpPr>
              <a:grpSpLocks/>
            </p:cNvGrpSpPr>
            <p:nvPr/>
          </p:nvGrpSpPr>
          <p:grpSpPr bwMode="auto">
            <a:xfrm>
              <a:off x="12204128" y="5508173"/>
              <a:ext cx="995363" cy="771525"/>
              <a:chOff x="1054" y="2449"/>
              <a:chExt cx="532" cy="412"/>
            </a:xfrm>
          </p:grpSpPr>
          <p:sp>
            <p:nvSpPr>
              <p:cNvPr id="169" name="Rectangle 66"/>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170" name="Oval 67"/>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171" name="Oval 68"/>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grpSp>
    </p:spTree>
    <p:custDataLst>
      <p:tags r:id="rId1"/>
    </p:custDataLst>
    <p:extLst>
      <p:ext uri="{BB962C8B-B14F-4D97-AF65-F5344CB8AC3E}">
        <p14:creationId xmlns:p14="http://schemas.microsoft.com/office/powerpoint/2010/main" val="466538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1"/>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Log Writer Process</a:t>
            </a:r>
            <a:r>
              <a:rPr lang="en-US" dirty="0">
                <a:latin typeface="Oracle Sans" panose="020B0503020204020204" pitchFamily="34" charset="0"/>
                <a:cs typeface="Oracle Sans" panose="020B0503020204020204" pitchFamily="34" charset="0"/>
              </a:rPr>
              <a:t/>
            </a:r>
            <a:br>
              <a:rPr lang="en-US" dirty="0">
                <a:latin typeface="Oracle Sans" panose="020B0503020204020204" pitchFamily="34" charset="0"/>
                <a:cs typeface="Oracle Sans" panose="020B0503020204020204" pitchFamily="34" charset="0"/>
              </a:rPr>
            </a:br>
            <a:endParaRPr lang="en-US" dirty="0">
              <a:latin typeface="Oracle Sans" panose="020B0503020204020204" pitchFamily="34" charset="0"/>
              <a:cs typeface="Oracle Sans" panose="020B0503020204020204" pitchFamily="34" charset="0"/>
            </a:endParaRPr>
          </a:p>
        </p:txBody>
      </p:sp>
      <p:sp>
        <p:nvSpPr>
          <p:cNvPr id="16387" name="Rectangle 52"/>
          <p:cNvSpPr>
            <a:spLocks noGrp="1" noChangeArrowheads="1"/>
          </p:cNvSpPr>
          <p:nvPr>
            <p:ph idx="1"/>
          </p:nvPr>
        </p:nvSpPr>
        <p:spPr>
          <a:xfrm>
            <a:off x="933451" y="2272710"/>
            <a:ext cx="16421100" cy="265059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1225" lvl="1" indent="-555625"/>
            <a:r>
              <a:rPr lang="en-US" dirty="0">
                <a:latin typeface="+mn-lt"/>
                <a:cs typeface="Oracle Sans" panose="020B0503020204020204" pitchFamily="34" charset="0"/>
              </a:rPr>
              <a:t>Writes the redo log buffer to a redo log file on disk</a:t>
            </a:r>
          </a:p>
          <a:p>
            <a:pPr marL="911225" lvl="1" indent="-555625"/>
            <a:r>
              <a:rPr lang="en-US" dirty="0">
                <a:latin typeface="+mn-lt"/>
                <a:cs typeface="Oracle Sans" panose="020B0503020204020204" pitchFamily="34" charset="0"/>
              </a:rPr>
              <a:t>The Log Writer (LGWR) writes:</a:t>
            </a:r>
          </a:p>
          <a:p>
            <a:pPr lvl="2"/>
            <a:r>
              <a:rPr lang="en-US" dirty="0">
                <a:latin typeface="+mn-lt"/>
                <a:cs typeface="Oracle Sans" panose="020B0503020204020204" pitchFamily="34" charset="0"/>
              </a:rPr>
              <a:t>When a process commits a transaction </a:t>
            </a:r>
          </a:p>
          <a:p>
            <a:pPr lvl="2"/>
            <a:r>
              <a:rPr lang="en-US" dirty="0">
                <a:latin typeface="+mn-lt"/>
                <a:cs typeface="Oracle Sans" panose="020B0503020204020204" pitchFamily="34" charset="0"/>
              </a:rPr>
              <a:t>When the redo log buffer is one-third full</a:t>
            </a:r>
          </a:p>
          <a:p>
            <a:pPr lvl="2"/>
            <a:r>
              <a:rPr lang="en-US" dirty="0">
                <a:latin typeface="+mn-lt"/>
                <a:cs typeface="Oracle Sans" panose="020B0503020204020204" pitchFamily="34" charset="0"/>
              </a:rPr>
              <a:t>Before a DBWn process writes modified buffers to disk</a:t>
            </a:r>
          </a:p>
        </p:txBody>
      </p:sp>
      <p:sp>
        <p:nvSpPr>
          <p:cNvPr id="66" name="Rectangle 58"/>
          <p:cNvSpPr>
            <a:spLocks noChangeArrowheads="1"/>
          </p:cNvSpPr>
          <p:nvPr/>
        </p:nvSpPr>
        <p:spPr bwMode="blackWhite">
          <a:xfrm>
            <a:off x="11423352" y="6578767"/>
            <a:ext cx="1988345" cy="1714500"/>
          </a:xfrm>
          <a:prstGeom prst="rect">
            <a:avLst/>
          </a:prstGeom>
          <a:gradFill flip="none" rotWithShape="1">
            <a:gsLst>
              <a:gs pos="36000">
                <a:srgbClr val="ABE3C7"/>
              </a:gs>
              <a:gs pos="0">
                <a:schemeClr val="bg1"/>
              </a:gs>
              <a:gs pos="87000">
                <a:srgbClr val="ABE3C7"/>
              </a:gs>
              <a:gs pos="100000">
                <a:schemeClr val="bg1"/>
              </a:gs>
            </a:gsLst>
            <a:lin ang="5400000" scaled="1"/>
            <a:tileRect/>
          </a:gradFill>
          <a:ln w="28575" cap="flat" cmpd="sng" algn="ctr">
            <a:solidFill>
              <a:srgbClr val="46C284"/>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7" name="Text Box 7"/>
          <p:cNvSpPr txBox="1">
            <a:spLocks noChangeArrowheads="1"/>
          </p:cNvSpPr>
          <p:nvPr/>
        </p:nvSpPr>
        <p:spPr bwMode="auto">
          <a:xfrm>
            <a:off x="4463480" y="8416959"/>
            <a:ext cx="2514600" cy="461665"/>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ct val="50000"/>
              </a:spcBef>
              <a:spcAft>
                <a:spcPts val="0"/>
              </a:spcAft>
              <a:defRPr/>
            </a:pPr>
            <a:r>
              <a:rPr lang="en-US" sz="2400" b="1" kern="0" dirty="0">
                <a:solidFill>
                  <a:sysClr val="windowText" lastClr="000000"/>
                </a:solidFill>
                <a:latin typeface="Oracle Sans" panose="020B0503020204020204" pitchFamily="34" charset="0"/>
                <a:cs typeface="Oracle Sans" panose="020B0503020204020204" pitchFamily="34" charset="0"/>
              </a:rPr>
              <a:t>Redo log buffer</a:t>
            </a:r>
          </a:p>
        </p:txBody>
      </p:sp>
      <p:sp>
        <p:nvSpPr>
          <p:cNvPr id="68" name="Text Box 8"/>
          <p:cNvSpPr txBox="1">
            <a:spLocks noChangeArrowheads="1"/>
          </p:cNvSpPr>
          <p:nvPr/>
        </p:nvSpPr>
        <p:spPr bwMode="auto">
          <a:xfrm>
            <a:off x="7991872" y="8416959"/>
            <a:ext cx="2514600" cy="830997"/>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ct val="50000"/>
              </a:spcBef>
              <a:spcAft>
                <a:spcPts val="0"/>
              </a:spcAft>
              <a:defRPr/>
            </a:pPr>
            <a:r>
              <a:rPr lang="en-US" sz="2400" b="1" kern="0" dirty="0">
                <a:solidFill>
                  <a:sysClr val="windowText" lastClr="000000"/>
                </a:solidFill>
                <a:latin typeface="Oracle Sans" panose="020B0503020204020204" pitchFamily="34" charset="0"/>
                <a:cs typeface="Oracle Sans" panose="020B0503020204020204" pitchFamily="34" charset="0"/>
              </a:rPr>
              <a:t>Log writer process</a:t>
            </a:r>
          </a:p>
        </p:txBody>
      </p:sp>
      <p:sp>
        <p:nvSpPr>
          <p:cNvPr id="69" name="Text Box 9"/>
          <p:cNvSpPr txBox="1">
            <a:spLocks noChangeArrowheads="1"/>
          </p:cNvSpPr>
          <p:nvPr/>
        </p:nvSpPr>
        <p:spPr bwMode="auto">
          <a:xfrm>
            <a:off x="11160224" y="8416959"/>
            <a:ext cx="2514600" cy="461665"/>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ct val="50000"/>
              </a:spcBef>
              <a:spcAft>
                <a:spcPts val="0"/>
              </a:spcAft>
              <a:defRPr/>
            </a:pPr>
            <a:r>
              <a:rPr lang="en-US" sz="2400" b="1" kern="0" dirty="0">
                <a:solidFill>
                  <a:sysClr val="windowText" lastClr="000000"/>
                </a:solidFill>
                <a:latin typeface="Oracle Sans" panose="020B0503020204020204" pitchFamily="34" charset="0"/>
                <a:cs typeface="Oracle Sans" panose="020B0503020204020204" pitchFamily="34" charset="0"/>
              </a:rPr>
              <a:t>Redo log files</a:t>
            </a:r>
          </a:p>
        </p:txBody>
      </p:sp>
      <p:grpSp>
        <p:nvGrpSpPr>
          <p:cNvPr id="16392" name="Group 20"/>
          <p:cNvGrpSpPr>
            <a:grpSpLocks/>
          </p:cNvGrpSpPr>
          <p:nvPr/>
        </p:nvGrpSpPr>
        <p:grpSpPr bwMode="auto">
          <a:xfrm>
            <a:off x="4733752" y="5778667"/>
            <a:ext cx="1974057" cy="2514600"/>
            <a:chOff x="999" y="2304"/>
            <a:chExt cx="829" cy="1056"/>
          </a:xfrm>
        </p:grpSpPr>
        <p:sp>
          <p:nvSpPr>
            <p:cNvPr id="71" name="Rectangle 21"/>
            <p:cNvSpPr>
              <a:spLocks noChangeArrowheads="1"/>
            </p:cNvSpPr>
            <p:nvPr/>
          </p:nvSpPr>
          <p:spPr bwMode="blackWhite">
            <a:xfrm>
              <a:off x="999" y="2304"/>
              <a:ext cx="829" cy="1056"/>
            </a:xfrm>
            <a:prstGeom prst="rect">
              <a:avLst/>
            </a:prstGeom>
            <a:solidFill>
              <a:srgbClr val="FFFF99"/>
            </a:solidFill>
            <a:ln w="28575">
              <a:solidFill>
                <a:srgbClr val="993366"/>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nvGrpSpPr>
            <p:cNvPr id="16405" name="Group 22"/>
            <p:cNvGrpSpPr>
              <a:grpSpLocks/>
            </p:cNvGrpSpPr>
            <p:nvPr/>
          </p:nvGrpSpPr>
          <p:grpSpPr bwMode="auto">
            <a:xfrm>
              <a:off x="1187" y="2304"/>
              <a:ext cx="453" cy="1056"/>
              <a:chOff x="2184" y="2016"/>
              <a:chExt cx="288" cy="672"/>
            </a:xfrm>
          </p:grpSpPr>
          <p:sp>
            <p:nvSpPr>
              <p:cNvPr id="82" name="Line 23"/>
              <p:cNvSpPr>
                <a:spLocks noChangeShapeType="1"/>
              </p:cNvSpPr>
              <p:nvPr/>
            </p:nvSpPr>
            <p:spPr bwMode="blackWhite">
              <a:xfrm>
                <a:off x="2184" y="2016"/>
                <a:ext cx="0" cy="672"/>
              </a:xfrm>
              <a:prstGeom prst="line">
                <a:avLst/>
              </a:prstGeom>
              <a:noFill/>
              <a:ln w="28575">
                <a:solidFill>
                  <a:srgbClr val="000000"/>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83" name="Line 24"/>
              <p:cNvSpPr>
                <a:spLocks noChangeShapeType="1"/>
              </p:cNvSpPr>
              <p:nvPr/>
            </p:nvSpPr>
            <p:spPr bwMode="blackWhite">
              <a:xfrm>
                <a:off x="2280" y="2016"/>
                <a:ext cx="0" cy="672"/>
              </a:xfrm>
              <a:prstGeom prst="line">
                <a:avLst/>
              </a:prstGeom>
              <a:noFill/>
              <a:ln w="28575">
                <a:solidFill>
                  <a:srgbClr val="000000"/>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84" name="Line 25"/>
              <p:cNvSpPr>
                <a:spLocks noChangeShapeType="1"/>
              </p:cNvSpPr>
              <p:nvPr/>
            </p:nvSpPr>
            <p:spPr bwMode="blackWhite">
              <a:xfrm>
                <a:off x="2376" y="2016"/>
                <a:ext cx="0" cy="672"/>
              </a:xfrm>
              <a:prstGeom prst="line">
                <a:avLst/>
              </a:prstGeom>
              <a:noFill/>
              <a:ln w="28575">
                <a:solidFill>
                  <a:srgbClr val="000000"/>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85" name="Line 26"/>
              <p:cNvSpPr>
                <a:spLocks noChangeShapeType="1"/>
              </p:cNvSpPr>
              <p:nvPr/>
            </p:nvSpPr>
            <p:spPr bwMode="blackWhite">
              <a:xfrm>
                <a:off x="2472" y="2016"/>
                <a:ext cx="0" cy="672"/>
              </a:xfrm>
              <a:prstGeom prst="line">
                <a:avLst/>
              </a:prstGeom>
              <a:noFill/>
              <a:ln w="28575">
                <a:solidFill>
                  <a:srgbClr val="000000"/>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16406" name="Group 27"/>
            <p:cNvGrpSpPr>
              <a:grpSpLocks/>
            </p:cNvGrpSpPr>
            <p:nvPr/>
          </p:nvGrpSpPr>
          <p:grpSpPr bwMode="auto">
            <a:xfrm>
              <a:off x="999" y="2502"/>
              <a:ext cx="829" cy="679"/>
              <a:chOff x="2064" y="2160"/>
              <a:chExt cx="528" cy="432"/>
            </a:xfrm>
          </p:grpSpPr>
          <p:sp>
            <p:nvSpPr>
              <p:cNvPr id="77" name="Line 28"/>
              <p:cNvSpPr>
                <a:spLocks noChangeShapeType="1"/>
              </p:cNvSpPr>
              <p:nvPr/>
            </p:nvSpPr>
            <p:spPr bwMode="blackWhite">
              <a:xfrm>
                <a:off x="2064" y="2160"/>
                <a:ext cx="528" cy="0"/>
              </a:xfrm>
              <a:prstGeom prst="line">
                <a:avLst/>
              </a:prstGeom>
              <a:noFill/>
              <a:ln w="28575">
                <a:solidFill>
                  <a:srgbClr val="000000"/>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78" name="Line 29"/>
              <p:cNvSpPr>
                <a:spLocks noChangeShapeType="1"/>
              </p:cNvSpPr>
              <p:nvPr/>
            </p:nvSpPr>
            <p:spPr bwMode="blackWhite">
              <a:xfrm>
                <a:off x="2064" y="2268"/>
                <a:ext cx="528" cy="0"/>
              </a:xfrm>
              <a:prstGeom prst="line">
                <a:avLst/>
              </a:prstGeom>
              <a:noFill/>
              <a:ln w="28575">
                <a:solidFill>
                  <a:srgbClr val="000000"/>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79" name="Line 30"/>
              <p:cNvSpPr>
                <a:spLocks noChangeShapeType="1"/>
              </p:cNvSpPr>
              <p:nvPr/>
            </p:nvSpPr>
            <p:spPr bwMode="blackWhite">
              <a:xfrm>
                <a:off x="2064" y="2376"/>
                <a:ext cx="528" cy="0"/>
              </a:xfrm>
              <a:prstGeom prst="line">
                <a:avLst/>
              </a:prstGeom>
              <a:noFill/>
              <a:ln w="28575">
                <a:solidFill>
                  <a:srgbClr val="000000"/>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80" name="Line 31"/>
              <p:cNvSpPr>
                <a:spLocks noChangeShapeType="1"/>
              </p:cNvSpPr>
              <p:nvPr/>
            </p:nvSpPr>
            <p:spPr bwMode="blackWhite">
              <a:xfrm>
                <a:off x="2064" y="2484"/>
                <a:ext cx="528" cy="0"/>
              </a:xfrm>
              <a:prstGeom prst="line">
                <a:avLst/>
              </a:prstGeom>
              <a:noFill/>
              <a:ln w="28575">
                <a:solidFill>
                  <a:srgbClr val="000000"/>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81" name="Line 32"/>
              <p:cNvSpPr>
                <a:spLocks noChangeShapeType="1"/>
              </p:cNvSpPr>
              <p:nvPr/>
            </p:nvSpPr>
            <p:spPr bwMode="blackWhite">
              <a:xfrm>
                <a:off x="2064" y="2592"/>
                <a:ext cx="528" cy="0"/>
              </a:xfrm>
              <a:prstGeom prst="line">
                <a:avLst/>
              </a:prstGeom>
              <a:noFill/>
              <a:ln w="28575">
                <a:solidFill>
                  <a:srgbClr val="000000"/>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sp>
          <p:nvSpPr>
            <p:cNvPr id="74" name="Rectangle 33"/>
            <p:cNvSpPr>
              <a:spLocks noChangeAspect="1" noChangeArrowheads="1"/>
            </p:cNvSpPr>
            <p:nvPr/>
          </p:nvSpPr>
          <p:spPr bwMode="black">
            <a:xfrm>
              <a:off x="1183" y="2505"/>
              <a:ext cx="163" cy="164"/>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75" name="Rectangle 34"/>
            <p:cNvSpPr>
              <a:spLocks noChangeAspect="1" noChangeArrowheads="1"/>
            </p:cNvSpPr>
            <p:nvPr/>
          </p:nvSpPr>
          <p:spPr bwMode="black">
            <a:xfrm>
              <a:off x="1333" y="2505"/>
              <a:ext cx="164" cy="164"/>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76" name="Rectangle 35"/>
            <p:cNvSpPr>
              <a:spLocks noChangeAspect="1" noChangeArrowheads="1"/>
            </p:cNvSpPr>
            <p:nvPr/>
          </p:nvSpPr>
          <p:spPr bwMode="black">
            <a:xfrm>
              <a:off x="1484" y="2505"/>
              <a:ext cx="163" cy="164"/>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grpSp>
      <p:sp>
        <p:nvSpPr>
          <p:cNvPr id="86" name="Line 54"/>
          <p:cNvSpPr>
            <a:spLocks noChangeShapeType="1"/>
          </p:cNvSpPr>
          <p:nvPr/>
        </p:nvSpPr>
        <p:spPr bwMode="auto">
          <a:xfrm>
            <a:off x="6719888" y="7755105"/>
            <a:ext cx="1714500" cy="0"/>
          </a:xfrm>
          <a:prstGeom prst="line">
            <a:avLst/>
          </a:prstGeom>
          <a:noFill/>
          <a:ln w="28575">
            <a:solidFill>
              <a:schemeClr val="accent4"/>
            </a:solidFill>
            <a:round/>
            <a:headEnd type="triangl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87" name="Line 55"/>
          <p:cNvSpPr>
            <a:spLocks noChangeShapeType="1"/>
          </p:cNvSpPr>
          <p:nvPr/>
        </p:nvSpPr>
        <p:spPr bwMode="auto">
          <a:xfrm>
            <a:off x="10077451" y="7769392"/>
            <a:ext cx="1338263"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88" name="Oval 57"/>
          <p:cNvSpPr>
            <a:spLocks noChangeArrowheads="1"/>
          </p:cNvSpPr>
          <p:nvPr/>
        </p:nvSpPr>
        <p:spPr bwMode="blackWhite">
          <a:xfrm>
            <a:off x="8433594" y="7395537"/>
            <a:ext cx="1631157" cy="754856"/>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2400" b="1" kern="0" dirty="0">
                <a:latin typeface="Oracle Sans" panose="020B0503020204020204" pitchFamily="34" charset="0"/>
                <a:cs typeface="Oracle Sans" panose="020B0503020204020204" pitchFamily="34" charset="0"/>
              </a:rPr>
              <a:t> LGWR</a:t>
            </a:r>
          </a:p>
        </p:txBody>
      </p:sp>
      <p:grpSp>
        <p:nvGrpSpPr>
          <p:cNvPr id="16396" name="Group 59"/>
          <p:cNvGrpSpPr>
            <a:grpSpLocks/>
          </p:cNvGrpSpPr>
          <p:nvPr/>
        </p:nvGrpSpPr>
        <p:grpSpPr bwMode="auto">
          <a:xfrm>
            <a:off x="11949113" y="7396311"/>
            <a:ext cx="995363" cy="771525"/>
            <a:chOff x="1054" y="2449"/>
            <a:chExt cx="532" cy="412"/>
          </a:xfrm>
        </p:grpSpPr>
        <p:sp>
          <p:nvSpPr>
            <p:cNvPr id="90" name="Rectangle 60"/>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91" name="Oval 61"/>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92" name="Oval 62"/>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16397" name="Group 63"/>
          <p:cNvGrpSpPr>
            <a:grpSpLocks/>
          </p:cNvGrpSpPr>
          <p:nvPr/>
        </p:nvGrpSpPr>
        <p:grpSpPr bwMode="auto">
          <a:xfrm>
            <a:off x="11949113" y="6767661"/>
            <a:ext cx="995363" cy="771525"/>
            <a:chOff x="1054" y="2449"/>
            <a:chExt cx="532" cy="412"/>
          </a:xfrm>
        </p:grpSpPr>
        <p:sp>
          <p:nvSpPr>
            <p:cNvPr id="94" name="Rectangle 64"/>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95" name="Oval 65"/>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96" name="Oval 66"/>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1744220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Checkpoint Process </a:t>
            </a:r>
            <a:r>
              <a:rPr lang="en-US" dirty="0">
                <a:latin typeface="Oracle Sans" panose="020B0503020204020204" pitchFamily="34" charset="0"/>
                <a:cs typeface="Oracle Sans" panose="020B0503020204020204" pitchFamily="34" charset="0"/>
              </a:rPr>
              <a:t/>
            </a:r>
            <a:br>
              <a:rPr lang="en-US" dirty="0">
                <a:latin typeface="Oracle Sans" panose="020B0503020204020204" pitchFamily="34" charset="0"/>
                <a:cs typeface="Oracle Sans" panose="020B0503020204020204" pitchFamily="34" charset="0"/>
              </a:rPr>
            </a:br>
            <a:endParaRPr lang="en-US" dirty="0">
              <a:latin typeface="Oracle Sans" panose="020B0503020204020204" pitchFamily="34" charset="0"/>
              <a:cs typeface="Oracle Sans" panose="020B0503020204020204" pitchFamily="34" charset="0"/>
            </a:endParaRPr>
          </a:p>
        </p:txBody>
      </p:sp>
      <p:sp>
        <p:nvSpPr>
          <p:cNvPr id="17411" name="Rectangle 59"/>
          <p:cNvSpPr>
            <a:spLocks noGrp="1" noChangeArrowheads="1"/>
          </p:cNvSpPr>
          <p:nvPr>
            <p:ph idx="1"/>
          </p:nvPr>
        </p:nvSpPr>
        <p:spPr>
          <a:xfrm>
            <a:off x="933451" y="2272710"/>
            <a:ext cx="16421100" cy="156978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sz="3200" dirty="0">
                <a:latin typeface="+mn-lt"/>
                <a:cs typeface="Oracle Sans" panose="020B0503020204020204" pitchFamily="34" charset="0"/>
              </a:rPr>
              <a:t>Records checkpoint information in:</a:t>
            </a:r>
          </a:p>
          <a:p>
            <a:pPr marL="911225" lvl="1" indent="-550863"/>
            <a:r>
              <a:rPr lang="en-US" sz="3000" dirty="0">
                <a:latin typeface="+mn-lt"/>
                <a:cs typeface="Oracle Sans" panose="020B0503020204020204" pitchFamily="34" charset="0"/>
              </a:rPr>
              <a:t>The control file </a:t>
            </a:r>
          </a:p>
          <a:p>
            <a:pPr marL="911225" lvl="1" indent="-550863"/>
            <a:r>
              <a:rPr lang="en-US" sz="3000" dirty="0">
                <a:latin typeface="+mn-lt"/>
                <a:cs typeface="Oracle Sans" panose="020B0503020204020204" pitchFamily="34" charset="0"/>
              </a:rPr>
              <a:t>Each data file header</a:t>
            </a:r>
          </a:p>
        </p:txBody>
      </p:sp>
      <p:grpSp>
        <p:nvGrpSpPr>
          <p:cNvPr id="6" name="Group 5">
            <a:extLst>
              <a:ext uri="{FF2B5EF4-FFF2-40B4-BE49-F238E27FC236}">
                <a16:creationId xmlns:a16="http://schemas.microsoft.com/office/drawing/2014/main" xmlns="" id="{0F393BDD-E67F-45ED-BEC8-FDA352A5374C}"/>
              </a:ext>
            </a:extLst>
          </p:cNvPr>
          <p:cNvGrpSpPr/>
          <p:nvPr/>
        </p:nvGrpSpPr>
        <p:grpSpPr>
          <a:xfrm>
            <a:off x="4825890" y="4204047"/>
            <a:ext cx="8636220" cy="4683869"/>
            <a:chOff x="4892279" y="3988023"/>
            <a:chExt cx="8636220" cy="4683869"/>
          </a:xfrm>
        </p:grpSpPr>
        <p:sp>
          <p:nvSpPr>
            <p:cNvPr id="17412" name="Line 4"/>
            <p:cNvSpPr>
              <a:spLocks noChangeShapeType="1"/>
            </p:cNvSpPr>
            <p:nvPr/>
          </p:nvSpPr>
          <p:spPr bwMode="auto">
            <a:xfrm>
              <a:off x="7292579" y="5566793"/>
              <a:ext cx="4112420"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7413" name="Line 5"/>
            <p:cNvSpPr>
              <a:spLocks noChangeShapeType="1"/>
            </p:cNvSpPr>
            <p:nvPr/>
          </p:nvSpPr>
          <p:spPr bwMode="auto">
            <a:xfrm>
              <a:off x="7292579" y="6595493"/>
              <a:ext cx="4112420"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7414" name="Text Box 6"/>
            <p:cNvSpPr txBox="1">
              <a:spLocks noChangeArrowheads="1"/>
            </p:cNvSpPr>
            <p:nvPr/>
          </p:nvSpPr>
          <p:spPr bwMode="auto">
            <a:xfrm>
              <a:off x="5301854" y="6845524"/>
              <a:ext cx="2100263" cy="830997"/>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50000"/>
                </a:spcBef>
              </a:pPr>
              <a:r>
                <a:rPr lang="en-US" sz="2400" b="1" dirty="0">
                  <a:latin typeface="Oracle Sans" panose="020B0503020204020204" pitchFamily="34" charset="0"/>
                  <a:cs typeface="Oracle Sans" panose="020B0503020204020204" pitchFamily="34" charset="0"/>
                </a:rPr>
                <a:t>Checkpoint process</a:t>
              </a:r>
            </a:p>
          </p:txBody>
        </p:sp>
        <p:sp>
          <p:nvSpPr>
            <p:cNvPr id="17415" name="Text Box 7"/>
            <p:cNvSpPr txBox="1">
              <a:spLocks noChangeArrowheads="1"/>
            </p:cNvSpPr>
            <p:nvPr/>
          </p:nvSpPr>
          <p:spPr bwMode="auto">
            <a:xfrm>
              <a:off x="11670207" y="8210227"/>
              <a:ext cx="1600200" cy="461665"/>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50000"/>
                </a:spcBef>
              </a:pPr>
              <a:r>
                <a:rPr lang="en-US" sz="2400" b="1" dirty="0">
                  <a:latin typeface="Oracle Sans" panose="020B0503020204020204" pitchFamily="34" charset="0"/>
                  <a:cs typeface="Oracle Sans" panose="020B0503020204020204" pitchFamily="34" charset="0"/>
                </a:rPr>
                <a:t>Data files</a:t>
              </a:r>
            </a:p>
          </p:txBody>
        </p:sp>
        <p:sp>
          <p:nvSpPr>
            <p:cNvPr id="17416" name="Text Box 8"/>
            <p:cNvSpPr txBox="1">
              <a:spLocks noChangeArrowheads="1"/>
            </p:cNvSpPr>
            <p:nvPr/>
          </p:nvSpPr>
          <p:spPr bwMode="auto">
            <a:xfrm>
              <a:off x="11376248" y="5732338"/>
              <a:ext cx="2152251" cy="461665"/>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50000"/>
                </a:spcBef>
              </a:pPr>
              <a:r>
                <a:rPr lang="en-US" sz="2400" b="1" dirty="0">
                  <a:latin typeface="Oracle Sans" panose="020B0503020204020204" pitchFamily="34" charset="0"/>
                  <a:cs typeface="Oracle Sans" panose="020B0503020204020204" pitchFamily="34" charset="0"/>
                </a:rPr>
                <a:t>Control file</a:t>
              </a:r>
            </a:p>
          </p:txBody>
        </p:sp>
        <p:sp>
          <p:nvSpPr>
            <p:cNvPr id="17419" name="Oval 29"/>
            <p:cNvSpPr>
              <a:spLocks noChangeArrowheads="1"/>
            </p:cNvSpPr>
            <p:nvPr/>
          </p:nvSpPr>
          <p:spPr bwMode="blackWhite">
            <a:xfrm>
              <a:off x="4892279" y="5338193"/>
              <a:ext cx="2919413" cy="1469231"/>
            </a:xfrm>
            <a:prstGeom prst="ellipse">
              <a:avLst/>
            </a:prstGeom>
            <a:solidFill>
              <a:srgbClr val="FFFF99"/>
            </a:solidFill>
            <a:ln w="28575">
              <a:solidFill>
                <a:schemeClr val="bg2"/>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a:r>
                <a:rPr lang="en-US" sz="2400" b="1" dirty="0">
                  <a:latin typeface="Oracle Sans" panose="020B0503020204020204" pitchFamily="34" charset="0"/>
                  <a:cs typeface="Oracle Sans" panose="020B0503020204020204" pitchFamily="34" charset="0"/>
                </a:rPr>
                <a:t>CKPT</a:t>
              </a:r>
            </a:p>
          </p:txBody>
        </p:sp>
        <p:grpSp>
          <p:nvGrpSpPr>
            <p:cNvPr id="5" name="Group 4">
              <a:extLst>
                <a:ext uri="{FF2B5EF4-FFF2-40B4-BE49-F238E27FC236}">
                  <a16:creationId xmlns:a16="http://schemas.microsoft.com/office/drawing/2014/main" xmlns="" id="{A739AF01-8588-467B-832C-C08A59C75E89}"/>
                </a:ext>
              </a:extLst>
            </p:cNvPr>
            <p:cNvGrpSpPr/>
            <p:nvPr/>
          </p:nvGrpSpPr>
          <p:grpSpPr>
            <a:xfrm>
              <a:off x="11476135" y="6481193"/>
              <a:ext cx="1988345" cy="1714500"/>
              <a:chOff x="11407379" y="6150770"/>
              <a:chExt cx="1988345" cy="1714500"/>
            </a:xfrm>
          </p:grpSpPr>
          <p:sp>
            <p:nvSpPr>
              <p:cNvPr id="17418" name="Rectangle 19"/>
              <p:cNvSpPr>
                <a:spLocks noChangeArrowheads="1"/>
              </p:cNvSpPr>
              <p:nvPr/>
            </p:nvSpPr>
            <p:spPr bwMode="blackWhite">
              <a:xfrm>
                <a:off x="11407379" y="6150770"/>
                <a:ext cx="1988345" cy="1714500"/>
              </a:xfrm>
              <a:prstGeom prst="rect">
                <a:avLst/>
              </a:prstGeom>
              <a:gradFill flip="none" rotWithShape="1">
                <a:gsLst>
                  <a:gs pos="36000">
                    <a:srgbClr val="CCCCFF"/>
                  </a:gs>
                  <a:gs pos="0">
                    <a:schemeClr val="bg1"/>
                  </a:gs>
                  <a:gs pos="87000">
                    <a:srgbClr val="CCCCFF"/>
                  </a:gs>
                  <a:gs pos="100000">
                    <a:schemeClr val="bg1"/>
                  </a:gs>
                </a:gsLst>
                <a:lin ang="5400000" scaled="1"/>
                <a:tileRect/>
              </a:gradFill>
              <a:ln w="28575" cap="flat" cmpd="sng" algn="ctr">
                <a:solidFill>
                  <a:srgbClr val="4FB4FF"/>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nvGrpSpPr>
              <p:cNvPr id="17420" name="Group 34"/>
              <p:cNvGrpSpPr>
                <a:grpSpLocks/>
              </p:cNvGrpSpPr>
              <p:nvPr/>
            </p:nvGrpSpPr>
            <p:grpSpPr bwMode="auto">
              <a:xfrm>
                <a:off x="11902679" y="6931820"/>
                <a:ext cx="995363" cy="771525"/>
                <a:chOff x="1054" y="2449"/>
                <a:chExt cx="532" cy="412"/>
              </a:xfrm>
            </p:grpSpPr>
            <p:sp>
              <p:nvSpPr>
                <p:cNvPr id="17433" name="Rectangle 35"/>
                <p:cNvSpPr>
                  <a:spLocks noChangeArrowheads="1"/>
                </p:cNvSpPr>
                <p:nvPr/>
              </p:nvSpPr>
              <p:spPr bwMode="gray">
                <a:xfrm>
                  <a:off x="1054" y="2533"/>
                  <a:ext cx="532" cy="246"/>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sp>
              <p:nvSpPr>
                <p:cNvPr id="17434" name="Oval 36"/>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sp>
              <p:nvSpPr>
                <p:cNvPr id="17435" name="Oval 37"/>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grpSp>
          <p:grpSp>
            <p:nvGrpSpPr>
              <p:cNvPr id="17421" name="Group 38"/>
              <p:cNvGrpSpPr>
                <a:grpSpLocks/>
              </p:cNvGrpSpPr>
              <p:nvPr/>
            </p:nvGrpSpPr>
            <p:grpSpPr bwMode="auto">
              <a:xfrm>
                <a:off x="11902679" y="6303170"/>
                <a:ext cx="995363" cy="771525"/>
                <a:chOff x="1054" y="2449"/>
                <a:chExt cx="532" cy="412"/>
              </a:xfrm>
            </p:grpSpPr>
            <p:sp>
              <p:nvSpPr>
                <p:cNvPr id="17430" name="Rectangle 39"/>
                <p:cNvSpPr>
                  <a:spLocks noChangeArrowheads="1"/>
                </p:cNvSpPr>
                <p:nvPr/>
              </p:nvSpPr>
              <p:spPr bwMode="gray">
                <a:xfrm>
                  <a:off x="1054" y="2533"/>
                  <a:ext cx="532" cy="246"/>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sp>
              <p:nvSpPr>
                <p:cNvPr id="17431" name="Oval 40"/>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sp>
              <p:nvSpPr>
                <p:cNvPr id="17432" name="Oval 41"/>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grpSp>
        </p:grpSp>
        <p:grpSp>
          <p:nvGrpSpPr>
            <p:cNvPr id="4" name="Group 3">
              <a:extLst>
                <a:ext uri="{FF2B5EF4-FFF2-40B4-BE49-F238E27FC236}">
                  <a16:creationId xmlns:a16="http://schemas.microsoft.com/office/drawing/2014/main" xmlns="" id="{C034C724-D1E6-411B-B6AC-69AF3BD907F1}"/>
                </a:ext>
              </a:extLst>
            </p:cNvPr>
            <p:cNvGrpSpPr/>
            <p:nvPr/>
          </p:nvGrpSpPr>
          <p:grpSpPr>
            <a:xfrm>
              <a:off x="11458201" y="3988023"/>
              <a:ext cx="1988345" cy="1714500"/>
              <a:chOff x="11407379" y="3657600"/>
              <a:chExt cx="1988345" cy="1714500"/>
            </a:xfrm>
          </p:grpSpPr>
          <p:sp>
            <p:nvSpPr>
              <p:cNvPr id="17417" name="Rectangle 9"/>
              <p:cNvSpPr>
                <a:spLocks noChangeArrowheads="1"/>
              </p:cNvSpPr>
              <p:nvPr/>
            </p:nvSpPr>
            <p:spPr bwMode="blackWhite">
              <a:xfrm>
                <a:off x="11407379" y="3657600"/>
                <a:ext cx="1988345" cy="1714500"/>
              </a:xfrm>
              <a:prstGeom prst="rect">
                <a:avLst/>
              </a:prstGeom>
              <a:gradFill flip="none" rotWithShape="1">
                <a:gsLst>
                  <a:gs pos="36000">
                    <a:schemeClr val="accent1">
                      <a:lumMod val="20000"/>
                      <a:lumOff val="80000"/>
                    </a:schemeClr>
                  </a:gs>
                  <a:gs pos="0">
                    <a:schemeClr val="bg1"/>
                  </a:gs>
                  <a:gs pos="87000">
                    <a:schemeClr val="accent1">
                      <a:lumMod val="20000"/>
                      <a:lumOff val="80000"/>
                    </a:schemeClr>
                  </a:gs>
                  <a:gs pos="100000">
                    <a:schemeClr val="bg1"/>
                  </a:gs>
                </a:gsLst>
                <a:lin ang="5400000" scaled="1"/>
                <a:tileRect/>
              </a:gradFill>
              <a:ln w="28575" cap="flat" cmpd="sng" algn="ctr">
                <a:solidFill>
                  <a:schemeClr val="accent1">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nvGrpSpPr>
              <p:cNvPr id="17422" name="Group 50"/>
              <p:cNvGrpSpPr>
                <a:grpSpLocks/>
              </p:cNvGrpSpPr>
              <p:nvPr/>
            </p:nvGrpSpPr>
            <p:grpSpPr bwMode="auto">
              <a:xfrm>
                <a:off x="11902679" y="4417220"/>
                <a:ext cx="995363" cy="771525"/>
                <a:chOff x="1054" y="2449"/>
                <a:chExt cx="532" cy="412"/>
              </a:xfrm>
            </p:grpSpPr>
            <p:sp>
              <p:nvSpPr>
                <p:cNvPr id="17427" name="Rectangle 51"/>
                <p:cNvSpPr>
                  <a:spLocks noChangeArrowheads="1"/>
                </p:cNvSpPr>
                <p:nvPr/>
              </p:nvSpPr>
              <p:spPr bwMode="gray">
                <a:xfrm>
                  <a:off x="1054" y="2533"/>
                  <a:ext cx="532" cy="246"/>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sp>
              <p:nvSpPr>
                <p:cNvPr id="17428" name="Oval 52"/>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sp>
              <p:nvSpPr>
                <p:cNvPr id="17429" name="Oval 53"/>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grpSp>
          <p:grpSp>
            <p:nvGrpSpPr>
              <p:cNvPr id="17423" name="Group 54"/>
              <p:cNvGrpSpPr>
                <a:grpSpLocks/>
              </p:cNvGrpSpPr>
              <p:nvPr/>
            </p:nvGrpSpPr>
            <p:grpSpPr bwMode="auto">
              <a:xfrm>
                <a:off x="11902679" y="3788570"/>
                <a:ext cx="995363" cy="771525"/>
                <a:chOff x="1054" y="2449"/>
                <a:chExt cx="532" cy="412"/>
              </a:xfrm>
            </p:grpSpPr>
            <p:sp>
              <p:nvSpPr>
                <p:cNvPr id="17424" name="Rectangle 55"/>
                <p:cNvSpPr>
                  <a:spLocks noChangeArrowheads="1"/>
                </p:cNvSpPr>
                <p:nvPr/>
              </p:nvSpPr>
              <p:spPr bwMode="gray">
                <a:xfrm>
                  <a:off x="1054" y="2533"/>
                  <a:ext cx="532" cy="246"/>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sp>
              <p:nvSpPr>
                <p:cNvPr id="17425" name="Oval 56"/>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sp>
              <p:nvSpPr>
                <p:cNvPr id="17426" name="Oval 57"/>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grpSp>
        </p:grpSp>
      </p:grpSp>
    </p:spTree>
    <p:custDataLst>
      <p:tags r:id="rId1"/>
    </p:custDataLst>
    <p:extLst>
      <p:ext uri="{BB962C8B-B14F-4D97-AF65-F5344CB8AC3E}">
        <p14:creationId xmlns:p14="http://schemas.microsoft.com/office/powerpoint/2010/main" val="4246664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System Monitor Process </a:t>
            </a:r>
            <a:r>
              <a:rPr lang="en-US" dirty="0">
                <a:latin typeface="Oracle Sans" panose="020B0503020204020204" pitchFamily="34" charset="0"/>
                <a:cs typeface="Oracle Sans" panose="020B0503020204020204" pitchFamily="34" charset="0"/>
              </a:rPr>
              <a:t/>
            </a:r>
            <a:br>
              <a:rPr lang="en-US" dirty="0">
                <a:latin typeface="Oracle Sans" panose="020B0503020204020204" pitchFamily="34" charset="0"/>
                <a:cs typeface="Oracle Sans" panose="020B0503020204020204" pitchFamily="34" charset="0"/>
              </a:rPr>
            </a:br>
            <a:endParaRPr lang="en-US" dirty="0">
              <a:latin typeface="Oracle Sans" panose="020B0503020204020204" pitchFamily="34" charset="0"/>
              <a:cs typeface="Oracle Sans" panose="020B0503020204020204" pitchFamily="34" charset="0"/>
            </a:endParaRPr>
          </a:p>
        </p:txBody>
      </p:sp>
      <p:sp>
        <p:nvSpPr>
          <p:cNvPr id="18435" name="Rectangle 15"/>
          <p:cNvSpPr>
            <a:spLocks noGrp="1" noChangeArrowheads="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1225" lvl="1" indent="-550863"/>
            <a:r>
              <a:rPr lang="en-US" sz="3300" dirty="0">
                <a:latin typeface="+mn-lt"/>
                <a:cs typeface="Oracle Sans" panose="020B0503020204020204" pitchFamily="34" charset="0"/>
              </a:rPr>
              <a:t>Performs recovery at instance startup</a:t>
            </a:r>
          </a:p>
          <a:p>
            <a:pPr marL="911225" lvl="1" indent="-550863"/>
            <a:r>
              <a:rPr lang="en-US" sz="3300" dirty="0">
                <a:latin typeface="+mn-lt"/>
                <a:cs typeface="Oracle Sans" panose="020B0503020204020204" pitchFamily="34" charset="0"/>
              </a:rPr>
              <a:t>Cleans up unused temporary segments</a:t>
            </a:r>
          </a:p>
        </p:txBody>
      </p:sp>
      <p:grpSp>
        <p:nvGrpSpPr>
          <p:cNvPr id="2" name="Group 1"/>
          <p:cNvGrpSpPr/>
          <p:nvPr/>
        </p:nvGrpSpPr>
        <p:grpSpPr>
          <a:xfrm>
            <a:off x="4904186" y="3992604"/>
            <a:ext cx="8992342" cy="5039328"/>
            <a:chOff x="2346325" y="2480732"/>
            <a:chExt cx="5653087" cy="3359551"/>
          </a:xfrm>
        </p:grpSpPr>
        <p:pic>
          <p:nvPicPr>
            <p:cNvPr id="18436" name="Picture 4" descr="Cube: Box, Dark Blue"/>
            <p:cNvPicPr>
              <a:picLocks noChangeAspect="1" noChangeArrowheads="1"/>
            </p:cNvPicPr>
            <p:nvPr/>
          </p:nvPicPr>
          <p:blipFill>
            <a:blip r:embed="rId4" cstate="print"/>
            <a:stretch>
              <a:fillRect/>
            </a:stretch>
          </p:blipFill>
          <p:spPr bwMode="ltGray">
            <a:xfrm>
              <a:off x="5894388" y="4098925"/>
              <a:ext cx="1047750" cy="1104900"/>
            </a:xfrm>
            <a:prstGeom prst="rect">
              <a:avLst/>
            </a:prstGeom>
            <a:solidFill>
              <a:srgbClr val="CCCCCC"/>
            </a:solidFill>
            <a:ln w="9525">
              <a:solidFill>
                <a:srgbClr val="000000"/>
              </a:solidFill>
              <a:prstDash val="lgDash"/>
              <a:miter lim="800000"/>
              <a:headEnd/>
              <a:tailEnd/>
            </a:ln>
          </p:spPr>
        </p:pic>
        <p:sp>
          <p:nvSpPr>
            <p:cNvPr id="25" name="Line 5"/>
            <p:cNvSpPr>
              <a:spLocks noChangeShapeType="1"/>
            </p:cNvSpPr>
            <p:nvPr/>
          </p:nvSpPr>
          <p:spPr bwMode="auto">
            <a:xfrm>
              <a:off x="3870325" y="4164013"/>
              <a:ext cx="1828800"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pic>
          <p:nvPicPr>
            <p:cNvPr id="18438" name="Picture 6" descr="symbo004"/>
            <p:cNvPicPr>
              <a:picLocks noChangeAspect="1" noChangeArrowheads="1"/>
            </p:cNvPicPr>
            <p:nvPr/>
          </p:nvPicPr>
          <p:blipFill>
            <a:blip r:embed="rId5" cstate="print"/>
            <a:srcRect/>
            <a:stretch>
              <a:fillRect/>
            </a:stretch>
          </p:blipFill>
          <p:spPr bwMode="auto">
            <a:xfrm>
              <a:off x="4630738" y="3914775"/>
              <a:ext cx="492125" cy="506413"/>
            </a:xfrm>
            <a:prstGeom prst="rect">
              <a:avLst/>
            </a:prstGeom>
            <a:noFill/>
            <a:ln w="9525">
              <a:noFill/>
              <a:miter lim="800000"/>
              <a:headEnd/>
              <a:tailEnd/>
            </a:ln>
          </p:spPr>
        </p:pic>
        <p:pic>
          <p:nvPicPr>
            <p:cNvPr id="18439" name="Picture 7" descr="Instance"/>
            <p:cNvPicPr>
              <a:picLocks noChangeAspect="1" noChangeArrowheads="1"/>
            </p:cNvPicPr>
            <p:nvPr/>
          </p:nvPicPr>
          <p:blipFill>
            <a:blip r:embed="rId6" cstate="print"/>
            <a:srcRect/>
            <a:stretch>
              <a:fillRect/>
            </a:stretch>
          </p:blipFill>
          <p:spPr bwMode="gray">
            <a:xfrm>
              <a:off x="5678487" y="2480732"/>
              <a:ext cx="1289876" cy="1430846"/>
            </a:xfrm>
            <a:prstGeom prst="rect">
              <a:avLst/>
            </a:prstGeom>
            <a:noFill/>
            <a:ln w="9525">
              <a:noFill/>
              <a:miter lim="800000"/>
              <a:headEnd/>
              <a:tailEnd/>
            </a:ln>
          </p:spPr>
        </p:pic>
        <p:sp>
          <p:nvSpPr>
            <p:cNvPr id="28" name="Line 8"/>
            <p:cNvSpPr>
              <a:spLocks noChangeShapeType="1"/>
            </p:cNvSpPr>
            <p:nvPr/>
          </p:nvSpPr>
          <p:spPr bwMode="auto">
            <a:xfrm>
              <a:off x="3870325" y="3406775"/>
              <a:ext cx="1828800"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pic>
          <p:nvPicPr>
            <p:cNvPr id="18441" name="Picture 9" descr="symbo014"/>
            <p:cNvPicPr>
              <a:picLocks noChangeAspect="1" noChangeArrowheads="1"/>
            </p:cNvPicPr>
            <p:nvPr/>
          </p:nvPicPr>
          <p:blipFill>
            <a:blip r:embed="rId7" cstate="print"/>
            <a:srcRect/>
            <a:stretch>
              <a:fillRect/>
            </a:stretch>
          </p:blipFill>
          <p:spPr bwMode="gray">
            <a:xfrm>
              <a:off x="6670706" y="2651653"/>
              <a:ext cx="595313" cy="914400"/>
            </a:xfrm>
            <a:prstGeom prst="rect">
              <a:avLst/>
            </a:prstGeom>
            <a:noFill/>
            <a:ln w="9525">
              <a:noFill/>
              <a:miter lim="800000"/>
              <a:headEnd/>
              <a:tailEnd/>
            </a:ln>
          </p:spPr>
        </p:pic>
        <p:sp>
          <p:nvSpPr>
            <p:cNvPr id="30" name="Text Box 10"/>
            <p:cNvSpPr txBox="1">
              <a:spLocks noChangeArrowheads="1"/>
            </p:cNvSpPr>
            <p:nvPr/>
          </p:nvSpPr>
          <p:spPr bwMode="auto">
            <a:xfrm>
              <a:off x="7085012" y="3090333"/>
              <a:ext cx="914400" cy="553998"/>
            </a:xfrm>
            <a:prstGeom prst="rect">
              <a:avLst/>
            </a:prstGeom>
            <a:noFill/>
            <a:ln w="28575">
              <a:noFill/>
              <a:miter lim="800000"/>
              <a:headEnd type="none" w="sm" len="sm"/>
              <a:tailEnd type="none" w="sm" len="sm"/>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ct val="50000"/>
                </a:spcBef>
                <a:spcAft>
                  <a:spcPts val="0"/>
                </a:spcAft>
                <a:defRPr/>
              </a:pPr>
              <a:r>
                <a:rPr lang="en-US" sz="2400" b="1" kern="0" dirty="0">
                  <a:solidFill>
                    <a:sysClr val="windowText" lastClr="000000"/>
                  </a:solidFill>
                  <a:latin typeface="Oracle Sans" panose="020B0503020204020204" pitchFamily="34" charset="0"/>
                  <a:cs typeface="Oracle Sans" panose="020B0503020204020204" pitchFamily="34" charset="0"/>
                </a:rPr>
                <a:t>Instance</a:t>
              </a:r>
            </a:p>
          </p:txBody>
        </p:sp>
        <p:sp>
          <p:nvSpPr>
            <p:cNvPr id="31" name="Text Box 11"/>
            <p:cNvSpPr txBox="1">
              <a:spLocks noChangeArrowheads="1"/>
            </p:cNvSpPr>
            <p:nvPr/>
          </p:nvSpPr>
          <p:spPr bwMode="auto">
            <a:xfrm>
              <a:off x="5776119" y="5286285"/>
              <a:ext cx="1284288" cy="553998"/>
            </a:xfrm>
            <a:prstGeom prst="rect">
              <a:avLst/>
            </a:prstGeom>
            <a:noFill/>
            <a:ln w="28575">
              <a:noFill/>
              <a:miter lim="800000"/>
              <a:headEnd type="none" w="sm" len="sm"/>
              <a:tailEnd type="none" w="sm" len="sm"/>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ct val="50000"/>
                </a:spcBef>
                <a:spcAft>
                  <a:spcPts val="0"/>
                </a:spcAft>
                <a:defRPr/>
              </a:pPr>
              <a:r>
                <a:rPr lang="en-US" sz="2400" b="1" kern="0" dirty="0">
                  <a:solidFill>
                    <a:sysClr val="windowText" lastClr="000000"/>
                  </a:solidFill>
                  <a:latin typeface="Oracle Sans" panose="020B0503020204020204" pitchFamily="34" charset="0"/>
                  <a:cs typeface="Oracle Sans" panose="020B0503020204020204" pitchFamily="34" charset="0"/>
                </a:rPr>
                <a:t>Temporary segment</a:t>
              </a:r>
            </a:p>
          </p:txBody>
        </p:sp>
        <p:sp>
          <p:nvSpPr>
            <p:cNvPr id="32" name="Text Box 12"/>
            <p:cNvSpPr txBox="1">
              <a:spLocks noChangeArrowheads="1"/>
            </p:cNvSpPr>
            <p:nvPr/>
          </p:nvSpPr>
          <p:spPr bwMode="auto">
            <a:xfrm>
              <a:off x="2476687" y="4319984"/>
              <a:ext cx="1646238" cy="800219"/>
            </a:xfrm>
            <a:prstGeom prst="rect">
              <a:avLst/>
            </a:prstGeom>
            <a:noFill/>
            <a:ln w="28575">
              <a:noFill/>
              <a:miter lim="800000"/>
              <a:headEnd type="none" w="sm" len="sm"/>
              <a:tailEnd type="none" w="sm" len="sm"/>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ct val="50000"/>
                </a:spcBef>
                <a:spcAft>
                  <a:spcPts val="0"/>
                </a:spcAft>
                <a:defRPr/>
              </a:pPr>
              <a:r>
                <a:rPr lang="en-US" sz="2400" b="1" kern="0" dirty="0">
                  <a:solidFill>
                    <a:sysClr val="windowText" lastClr="000000"/>
                  </a:solidFill>
                  <a:latin typeface="Oracle Sans" panose="020B0503020204020204" pitchFamily="34" charset="0"/>
                  <a:cs typeface="Oracle Sans" panose="020B0503020204020204" pitchFamily="34" charset="0"/>
                </a:rPr>
                <a:t>System monitor process</a:t>
              </a:r>
            </a:p>
          </p:txBody>
        </p:sp>
        <p:sp>
          <p:nvSpPr>
            <p:cNvPr id="33" name="Oval 13"/>
            <p:cNvSpPr>
              <a:spLocks noChangeArrowheads="1"/>
            </p:cNvSpPr>
            <p:nvPr/>
          </p:nvSpPr>
          <p:spPr bwMode="blackWhite">
            <a:xfrm>
              <a:off x="2346325" y="3267075"/>
              <a:ext cx="1946275" cy="979488"/>
            </a:xfrm>
            <a:prstGeom prst="ellipse">
              <a:avLst/>
            </a:prstGeom>
            <a:solidFill>
              <a:srgbClr val="FFFF99"/>
            </a:solidFill>
            <a:ln w="28575">
              <a:solidFill>
                <a:schemeClr val="bg2"/>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a:r>
                <a:rPr lang="en-US" sz="2400" b="1" dirty="0">
                  <a:latin typeface="Oracle Sans" panose="020B0503020204020204" pitchFamily="34" charset="0"/>
                  <a:cs typeface="Oracle Sans" panose="020B0503020204020204" pitchFamily="34" charset="0"/>
                </a:rPr>
                <a:t>SMON</a:t>
              </a:r>
            </a:p>
          </p:txBody>
        </p:sp>
      </p:grpSp>
    </p:spTree>
    <p:custDataLst>
      <p:tags r:id="rId1"/>
    </p:custDataLst>
    <p:extLst>
      <p:ext uri="{BB962C8B-B14F-4D97-AF65-F5344CB8AC3E}">
        <p14:creationId xmlns:p14="http://schemas.microsoft.com/office/powerpoint/2010/main" val="708145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Process Monitor Process</a:t>
            </a:r>
            <a:r>
              <a:rPr lang="en-US" dirty="0">
                <a:latin typeface="Oracle Sans" panose="020B0503020204020204" pitchFamily="34" charset="0"/>
                <a:cs typeface="Oracle Sans" panose="020B0503020204020204" pitchFamily="34" charset="0"/>
              </a:rPr>
              <a:t/>
            </a:r>
            <a:br>
              <a:rPr lang="en-US" dirty="0">
                <a:latin typeface="Oracle Sans" panose="020B0503020204020204" pitchFamily="34" charset="0"/>
                <a:cs typeface="Oracle Sans" panose="020B0503020204020204" pitchFamily="34" charset="0"/>
              </a:rPr>
            </a:br>
            <a:endParaRPr lang="en-US" dirty="0">
              <a:latin typeface="Oracle Sans" panose="020B0503020204020204" pitchFamily="34" charset="0"/>
              <a:cs typeface="Oracle Sans" panose="020B0503020204020204" pitchFamily="34" charset="0"/>
            </a:endParaRPr>
          </a:p>
        </p:txBody>
      </p:sp>
      <p:sp>
        <p:nvSpPr>
          <p:cNvPr id="19459" name="Rectangle 53"/>
          <p:cNvSpPr>
            <a:spLocks noGrp="1" noChangeArrowheads="1"/>
          </p:cNvSpPr>
          <p:nvPr>
            <p:ph idx="1"/>
          </p:nvPr>
        </p:nvSpPr>
        <p:spPr>
          <a:xfrm>
            <a:off x="933451" y="2272710"/>
            <a:ext cx="16421100" cy="265001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1225" lvl="1" indent="-550863"/>
            <a:r>
              <a:rPr lang="en-US" dirty="0">
                <a:latin typeface="Oracle Sans" panose="020B0503020204020204" pitchFamily="34" charset="0"/>
                <a:cs typeface="Oracle Sans" panose="020B0503020204020204" pitchFamily="34" charset="0"/>
              </a:rPr>
              <a:t>Performs process recovery when a user process fails:</a:t>
            </a:r>
          </a:p>
          <a:p>
            <a:pPr lvl="2"/>
            <a:r>
              <a:rPr lang="en-US" dirty="0">
                <a:latin typeface="Oracle Sans" panose="020B0503020204020204" pitchFamily="34" charset="0"/>
                <a:cs typeface="Oracle Sans" panose="020B0503020204020204" pitchFamily="34" charset="0"/>
              </a:rPr>
              <a:t>Cleans up the database buffer cache</a:t>
            </a:r>
          </a:p>
          <a:p>
            <a:pPr lvl="2"/>
            <a:r>
              <a:rPr lang="en-US" dirty="0">
                <a:latin typeface="Oracle Sans" panose="020B0503020204020204" pitchFamily="34" charset="0"/>
                <a:cs typeface="Oracle Sans" panose="020B0503020204020204" pitchFamily="34" charset="0"/>
              </a:rPr>
              <a:t>Frees resources used by the user process</a:t>
            </a:r>
          </a:p>
          <a:p>
            <a:pPr marL="911225" lvl="1" indent="-550863"/>
            <a:r>
              <a:rPr lang="en-US" dirty="0">
                <a:latin typeface="Oracle Sans" panose="020B0503020204020204" pitchFamily="34" charset="0"/>
                <a:cs typeface="Oracle Sans" panose="020B0503020204020204" pitchFamily="34" charset="0"/>
              </a:rPr>
              <a:t>Monitors sessions for idle session timeout </a:t>
            </a:r>
          </a:p>
          <a:p>
            <a:pPr marL="911225" lvl="1" indent="-550863"/>
            <a:r>
              <a:rPr lang="en-US" dirty="0">
                <a:latin typeface="Oracle Sans" panose="020B0503020204020204" pitchFamily="34" charset="0"/>
                <a:cs typeface="Oracle Sans" panose="020B0503020204020204" pitchFamily="34" charset="0"/>
              </a:rPr>
              <a:t>Dynamically registers database services with listeners</a:t>
            </a:r>
          </a:p>
        </p:txBody>
      </p:sp>
      <p:grpSp>
        <p:nvGrpSpPr>
          <p:cNvPr id="2" name="Group 1"/>
          <p:cNvGrpSpPr/>
          <p:nvPr/>
        </p:nvGrpSpPr>
        <p:grpSpPr>
          <a:xfrm>
            <a:off x="4191000" y="5735806"/>
            <a:ext cx="9906000" cy="3388460"/>
            <a:chOff x="2157413" y="3505200"/>
            <a:chExt cx="6604000" cy="2258973"/>
          </a:xfrm>
        </p:grpSpPr>
        <p:sp>
          <p:nvSpPr>
            <p:cNvPr id="100" name="Text Box 4"/>
            <p:cNvSpPr txBox="1">
              <a:spLocks noChangeArrowheads="1"/>
            </p:cNvSpPr>
            <p:nvPr/>
          </p:nvSpPr>
          <p:spPr bwMode="auto">
            <a:xfrm>
              <a:off x="2330450" y="4905375"/>
              <a:ext cx="1600200" cy="800219"/>
            </a:xfrm>
            <a:prstGeom prst="rect">
              <a:avLst/>
            </a:prstGeom>
            <a:noFill/>
            <a:ln w="28575">
              <a:noFill/>
              <a:miter lim="800000"/>
              <a:headEnd type="none" w="sm" len="sm"/>
              <a:tailEnd type="none" w="sm" len="sm"/>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ct val="50000"/>
                </a:spcBef>
                <a:spcAft>
                  <a:spcPts val="0"/>
                </a:spcAft>
                <a:defRPr/>
              </a:pPr>
              <a:r>
                <a:rPr lang="en-US" sz="2400" b="1" kern="0" dirty="0">
                  <a:solidFill>
                    <a:sysClr val="windowText" lastClr="000000"/>
                  </a:solidFill>
                  <a:latin typeface="Oracle Sans" panose="020B0503020204020204" pitchFamily="34" charset="0"/>
                  <a:cs typeface="Oracle Sans" panose="020B0503020204020204" pitchFamily="34" charset="0"/>
                </a:rPr>
                <a:t>Process monitor process</a:t>
              </a:r>
            </a:p>
          </p:txBody>
        </p:sp>
        <p:sp>
          <p:nvSpPr>
            <p:cNvPr id="101" name="Text Box 5"/>
            <p:cNvSpPr txBox="1">
              <a:spLocks noChangeArrowheads="1"/>
            </p:cNvSpPr>
            <p:nvPr/>
          </p:nvSpPr>
          <p:spPr bwMode="auto">
            <a:xfrm>
              <a:off x="7110413" y="5210175"/>
              <a:ext cx="1600200" cy="553998"/>
            </a:xfrm>
            <a:prstGeom prst="rect">
              <a:avLst/>
            </a:prstGeom>
            <a:noFill/>
            <a:ln w="28575">
              <a:noFill/>
              <a:miter lim="800000"/>
              <a:headEnd type="none" w="sm" len="sm"/>
              <a:tailEnd type="none" w="sm" len="sm"/>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ct val="50000"/>
                </a:spcBef>
                <a:spcAft>
                  <a:spcPts val="0"/>
                </a:spcAft>
                <a:defRPr/>
              </a:pPr>
              <a:r>
                <a:rPr lang="en-US" sz="2400" b="1" kern="0" dirty="0">
                  <a:solidFill>
                    <a:sysClr val="windowText" lastClr="000000"/>
                  </a:solidFill>
                  <a:latin typeface="Oracle Sans" panose="020B0503020204020204" pitchFamily="34" charset="0"/>
                  <a:cs typeface="Oracle Sans" panose="020B0503020204020204" pitchFamily="34" charset="0"/>
                </a:rPr>
                <a:t>Database buffer cache</a:t>
              </a:r>
            </a:p>
          </p:txBody>
        </p:sp>
        <p:sp>
          <p:nvSpPr>
            <p:cNvPr id="102" name="Line 6"/>
            <p:cNvSpPr>
              <a:spLocks noChangeShapeType="1"/>
            </p:cNvSpPr>
            <p:nvPr/>
          </p:nvSpPr>
          <p:spPr bwMode="auto">
            <a:xfrm>
              <a:off x="4138613" y="4344988"/>
              <a:ext cx="2895600"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03" name="Text Box 7"/>
            <p:cNvSpPr txBox="1">
              <a:spLocks noChangeArrowheads="1"/>
            </p:cNvSpPr>
            <p:nvPr/>
          </p:nvSpPr>
          <p:spPr bwMode="auto">
            <a:xfrm>
              <a:off x="4849813" y="4638675"/>
              <a:ext cx="1600200" cy="553998"/>
            </a:xfrm>
            <a:prstGeom prst="rect">
              <a:avLst/>
            </a:prstGeom>
            <a:noFill/>
            <a:ln w="28575">
              <a:noFill/>
              <a:miter lim="800000"/>
              <a:headEnd type="none" w="sm" len="sm"/>
              <a:tailEnd type="none" w="sm" len="sm"/>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ct val="50000"/>
                </a:spcBef>
                <a:spcAft>
                  <a:spcPts val="0"/>
                </a:spcAft>
                <a:defRPr/>
              </a:pPr>
              <a:r>
                <a:rPr lang="en-US" sz="2400" b="1" kern="0" dirty="0">
                  <a:solidFill>
                    <a:sysClr val="windowText" lastClr="000000"/>
                  </a:solidFill>
                  <a:latin typeface="Oracle Sans" panose="020B0503020204020204" pitchFamily="34" charset="0"/>
                  <a:cs typeface="Oracle Sans" panose="020B0503020204020204" pitchFamily="34" charset="0"/>
                </a:rPr>
                <a:t>Failed user process</a:t>
              </a:r>
            </a:p>
          </p:txBody>
        </p:sp>
        <p:sp>
          <p:nvSpPr>
            <p:cNvPr id="104" name="Rectangle 8"/>
            <p:cNvSpPr>
              <a:spLocks noChangeArrowheads="1"/>
            </p:cNvSpPr>
            <p:nvPr/>
          </p:nvSpPr>
          <p:spPr bwMode="blackWhite">
            <a:xfrm>
              <a:off x="7059613" y="3505200"/>
              <a:ext cx="1700212" cy="1681163"/>
            </a:xfrm>
            <a:prstGeom prst="rect">
              <a:avLst/>
            </a:prstGeom>
            <a:solidFill>
              <a:srgbClr val="FFCC99"/>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nvGrpSpPr>
            <p:cNvPr id="19465" name="Group 9"/>
            <p:cNvGrpSpPr>
              <a:grpSpLocks/>
            </p:cNvGrpSpPr>
            <p:nvPr/>
          </p:nvGrpSpPr>
          <p:grpSpPr bwMode="auto">
            <a:xfrm>
              <a:off x="7058025" y="3505200"/>
              <a:ext cx="1703388" cy="1681163"/>
              <a:chOff x="3919" y="2544"/>
              <a:chExt cx="1073" cy="1059"/>
            </a:xfrm>
          </p:grpSpPr>
          <p:sp>
            <p:nvSpPr>
              <p:cNvPr id="106" name="Line 10"/>
              <p:cNvSpPr>
                <a:spLocks noChangeShapeType="1"/>
              </p:cNvSpPr>
              <p:nvPr/>
            </p:nvSpPr>
            <p:spPr bwMode="blackWhite">
              <a:xfrm>
                <a:off x="3920" y="2544"/>
                <a:ext cx="0" cy="1059"/>
              </a:xfrm>
              <a:prstGeom prst="line">
                <a:avLst/>
              </a:prstGeom>
              <a:noFill/>
              <a:ln w="28575" cap="sq">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07" name="Line 11"/>
              <p:cNvSpPr>
                <a:spLocks noChangeShapeType="1"/>
              </p:cNvSpPr>
              <p:nvPr/>
            </p:nvSpPr>
            <p:spPr bwMode="blackWhite">
              <a:xfrm>
                <a:off x="4027" y="2544"/>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08" name="Line 12"/>
              <p:cNvSpPr>
                <a:spLocks noChangeShapeType="1"/>
              </p:cNvSpPr>
              <p:nvPr/>
            </p:nvSpPr>
            <p:spPr bwMode="blackWhite">
              <a:xfrm>
                <a:off x="4134" y="2544"/>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09" name="Line 13"/>
              <p:cNvSpPr>
                <a:spLocks noChangeShapeType="1"/>
              </p:cNvSpPr>
              <p:nvPr/>
            </p:nvSpPr>
            <p:spPr bwMode="blackWhite">
              <a:xfrm>
                <a:off x="4241" y="2544"/>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10" name="Line 14"/>
              <p:cNvSpPr>
                <a:spLocks noChangeShapeType="1"/>
              </p:cNvSpPr>
              <p:nvPr/>
            </p:nvSpPr>
            <p:spPr bwMode="blackWhite">
              <a:xfrm>
                <a:off x="4348" y="2544"/>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11" name="Line 15"/>
              <p:cNvSpPr>
                <a:spLocks noChangeShapeType="1"/>
              </p:cNvSpPr>
              <p:nvPr/>
            </p:nvSpPr>
            <p:spPr bwMode="blackWhite">
              <a:xfrm>
                <a:off x="4456" y="2544"/>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12" name="Line 16"/>
              <p:cNvSpPr>
                <a:spLocks noChangeShapeType="1"/>
              </p:cNvSpPr>
              <p:nvPr/>
            </p:nvSpPr>
            <p:spPr bwMode="blackWhite">
              <a:xfrm>
                <a:off x="4563" y="2544"/>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13" name="Line 17"/>
              <p:cNvSpPr>
                <a:spLocks noChangeShapeType="1"/>
              </p:cNvSpPr>
              <p:nvPr/>
            </p:nvSpPr>
            <p:spPr bwMode="blackWhite">
              <a:xfrm>
                <a:off x="4670" y="2544"/>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14" name="Line 18"/>
              <p:cNvSpPr>
                <a:spLocks noChangeShapeType="1"/>
              </p:cNvSpPr>
              <p:nvPr/>
            </p:nvSpPr>
            <p:spPr bwMode="blackWhite">
              <a:xfrm>
                <a:off x="4777" y="2544"/>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15" name="Line 19"/>
              <p:cNvSpPr>
                <a:spLocks noChangeShapeType="1"/>
              </p:cNvSpPr>
              <p:nvPr/>
            </p:nvSpPr>
            <p:spPr bwMode="blackWhite">
              <a:xfrm>
                <a:off x="4884" y="2544"/>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16" name="Line 20"/>
              <p:cNvSpPr>
                <a:spLocks noChangeShapeType="1"/>
              </p:cNvSpPr>
              <p:nvPr/>
            </p:nvSpPr>
            <p:spPr bwMode="blackWhite">
              <a:xfrm>
                <a:off x="4992" y="2544"/>
                <a:ext cx="0" cy="1059"/>
              </a:xfrm>
              <a:prstGeom prst="line">
                <a:avLst/>
              </a:prstGeom>
              <a:noFill/>
              <a:ln w="28575" cap="sq">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17" name="Line 21"/>
              <p:cNvSpPr>
                <a:spLocks noChangeShapeType="1"/>
              </p:cNvSpPr>
              <p:nvPr/>
            </p:nvSpPr>
            <p:spPr bwMode="blackWhite">
              <a:xfrm>
                <a:off x="3919" y="2721"/>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18" name="Line 22"/>
              <p:cNvSpPr>
                <a:spLocks noChangeShapeType="1"/>
              </p:cNvSpPr>
              <p:nvPr/>
            </p:nvSpPr>
            <p:spPr bwMode="blackWhite">
              <a:xfrm>
                <a:off x="3919" y="2897"/>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19" name="Line 23"/>
              <p:cNvSpPr>
                <a:spLocks noChangeShapeType="1"/>
              </p:cNvSpPr>
              <p:nvPr/>
            </p:nvSpPr>
            <p:spPr bwMode="blackWhite">
              <a:xfrm>
                <a:off x="3919" y="3074"/>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20" name="Line 24"/>
              <p:cNvSpPr>
                <a:spLocks noChangeShapeType="1"/>
              </p:cNvSpPr>
              <p:nvPr/>
            </p:nvSpPr>
            <p:spPr bwMode="blackWhite">
              <a:xfrm>
                <a:off x="3919" y="3250"/>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21" name="Line 25"/>
              <p:cNvSpPr>
                <a:spLocks noChangeShapeType="1"/>
              </p:cNvSpPr>
              <p:nvPr/>
            </p:nvSpPr>
            <p:spPr bwMode="blackWhite">
              <a:xfrm>
                <a:off x="3919" y="3427"/>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22" name="Line 26"/>
              <p:cNvSpPr>
                <a:spLocks noChangeShapeType="1"/>
              </p:cNvSpPr>
              <p:nvPr/>
            </p:nvSpPr>
            <p:spPr bwMode="blackWhite">
              <a:xfrm>
                <a:off x="3919" y="3603"/>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23" name="Line 27"/>
              <p:cNvSpPr>
                <a:spLocks noChangeShapeType="1"/>
              </p:cNvSpPr>
              <p:nvPr/>
            </p:nvSpPr>
            <p:spPr bwMode="blackWhite">
              <a:xfrm>
                <a:off x="3919" y="2632"/>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24" name="Line 28"/>
              <p:cNvSpPr>
                <a:spLocks noChangeShapeType="1"/>
              </p:cNvSpPr>
              <p:nvPr/>
            </p:nvSpPr>
            <p:spPr bwMode="blackWhite">
              <a:xfrm>
                <a:off x="3919" y="2809"/>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25" name="Line 29"/>
              <p:cNvSpPr>
                <a:spLocks noChangeShapeType="1"/>
              </p:cNvSpPr>
              <p:nvPr/>
            </p:nvSpPr>
            <p:spPr bwMode="blackWhite">
              <a:xfrm>
                <a:off x="3919" y="2985"/>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26" name="Line 30"/>
              <p:cNvSpPr>
                <a:spLocks noChangeShapeType="1"/>
              </p:cNvSpPr>
              <p:nvPr/>
            </p:nvSpPr>
            <p:spPr bwMode="blackWhite">
              <a:xfrm>
                <a:off x="3919" y="3162"/>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27" name="Line 31"/>
              <p:cNvSpPr>
                <a:spLocks noChangeShapeType="1"/>
              </p:cNvSpPr>
              <p:nvPr/>
            </p:nvSpPr>
            <p:spPr bwMode="blackWhite">
              <a:xfrm>
                <a:off x="3919" y="3338"/>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28" name="Line 32"/>
              <p:cNvSpPr>
                <a:spLocks noChangeShapeType="1"/>
              </p:cNvSpPr>
              <p:nvPr/>
            </p:nvSpPr>
            <p:spPr bwMode="blackWhite">
              <a:xfrm>
                <a:off x="3919" y="3515"/>
                <a:ext cx="1067" cy="0"/>
              </a:xfrm>
              <a:prstGeom prst="line">
                <a:avLst/>
              </a:prstGeom>
              <a:noFill/>
              <a:ln w="28575" cap="sq">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29" name="Line 33"/>
              <p:cNvSpPr>
                <a:spLocks noChangeShapeType="1"/>
              </p:cNvSpPr>
              <p:nvPr/>
            </p:nvSpPr>
            <p:spPr bwMode="blackWhite">
              <a:xfrm>
                <a:off x="3919" y="2544"/>
                <a:ext cx="1067" cy="0"/>
              </a:xfrm>
              <a:prstGeom prst="line">
                <a:avLst/>
              </a:prstGeom>
              <a:noFill/>
              <a:ln w="28575" cap="sq">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30" name="Rectangle 34"/>
              <p:cNvSpPr>
                <a:spLocks noChangeArrowheads="1"/>
              </p:cNvSpPr>
              <p:nvPr/>
            </p:nvSpPr>
            <p:spPr bwMode="black">
              <a:xfrm>
                <a:off x="3927" y="3074"/>
                <a:ext cx="94" cy="88"/>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31" name="Rectangle 35"/>
              <p:cNvSpPr>
                <a:spLocks noChangeArrowheads="1"/>
              </p:cNvSpPr>
              <p:nvPr/>
            </p:nvSpPr>
            <p:spPr bwMode="black">
              <a:xfrm>
                <a:off x="4247" y="2985"/>
                <a:ext cx="94" cy="89"/>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32" name="Rectangle 36"/>
              <p:cNvSpPr>
                <a:spLocks noChangeArrowheads="1"/>
              </p:cNvSpPr>
              <p:nvPr/>
            </p:nvSpPr>
            <p:spPr bwMode="black">
              <a:xfrm>
                <a:off x="4250" y="2897"/>
                <a:ext cx="94" cy="88"/>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33" name="Rectangle 37"/>
              <p:cNvSpPr>
                <a:spLocks noChangeArrowheads="1"/>
              </p:cNvSpPr>
              <p:nvPr/>
            </p:nvSpPr>
            <p:spPr bwMode="black">
              <a:xfrm>
                <a:off x="4145" y="2897"/>
                <a:ext cx="94" cy="88"/>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34" name="Rectangle 38"/>
              <p:cNvSpPr>
                <a:spLocks noChangeArrowheads="1"/>
              </p:cNvSpPr>
              <p:nvPr/>
            </p:nvSpPr>
            <p:spPr bwMode="black">
              <a:xfrm>
                <a:off x="4571" y="2721"/>
                <a:ext cx="94" cy="88"/>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35" name="Rectangle 39"/>
              <p:cNvSpPr>
                <a:spLocks noChangeArrowheads="1"/>
              </p:cNvSpPr>
              <p:nvPr/>
            </p:nvSpPr>
            <p:spPr bwMode="black">
              <a:xfrm>
                <a:off x="4571" y="2632"/>
                <a:ext cx="94" cy="89"/>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36" name="Rectangle 40"/>
              <p:cNvSpPr>
                <a:spLocks noChangeArrowheads="1"/>
              </p:cNvSpPr>
              <p:nvPr/>
            </p:nvSpPr>
            <p:spPr bwMode="black">
              <a:xfrm>
                <a:off x="4463" y="2632"/>
                <a:ext cx="94" cy="89"/>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37" name="Rectangle 41"/>
              <p:cNvSpPr>
                <a:spLocks noChangeArrowheads="1"/>
              </p:cNvSpPr>
              <p:nvPr/>
            </p:nvSpPr>
            <p:spPr bwMode="black">
              <a:xfrm>
                <a:off x="4780" y="2985"/>
                <a:ext cx="93" cy="89"/>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38" name="Rectangle 42"/>
              <p:cNvSpPr>
                <a:spLocks noChangeArrowheads="1"/>
              </p:cNvSpPr>
              <p:nvPr/>
            </p:nvSpPr>
            <p:spPr bwMode="black">
              <a:xfrm>
                <a:off x="4890" y="3074"/>
                <a:ext cx="94" cy="88"/>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39" name="Rectangle 43"/>
              <p:cNvSpPr>
                <a:spLocks noChangeArrowheads="1"/>
              </p:cNvSpPr>
              <p:nvPr/>
            </p:nvSpPr>
            <p:spPr bwMode="black">
              <a:xfrm>
                <a:off x="4669" y="3159"/>
                <a:ext cx="94" cy="88"/>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40" name="Rectangle 44"/>
              <p:cNvSpPr>
                <a:spLocks noChangeArrowheads="1"/>
              </p:cNvSpPr>
              <p:nvPr/>
            </p:nvSpPr>
            <p:spPr bwMode="black">
              <a:xfrm>
                <a:off x="4570" y="3159"/>
                <a:ext cx="94" cy="88"/>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41" name="Rectangle 45"/>
              <p:cNvSpPr>
                <a:spLocks noChangeArrowheads="1"/>
              </p:cNvSpPr>
              <p:nvPr/>
            </p:nvSpPr>
            <p:spPr bwMode="black">
              <a:xfrm>
                <a:off x="4244" y="3338"/>
                <a:ext cx="94" cy="89"/>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42" name="Rectangle 46"/>
              <p:cNvSpPr>
                <a:spLocks noChangeArrowheads="1"/>
              </p:cNvSpPr>
              <p:nvPr/>
            </p:nvSpPr>
            <p:spPr bwMode="black">
              <a:xfrm>
                <a:off x="4140" y="3338"/>
                <a:ext cx="93" cy="89"/>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43" name="Rectangle 47"/>
              <p:cNvSpPr>
                <a:spLocks noChangeArrowheads="1"/>
              </p:cNvSpPr>
              <p:nvPr/>
            </p:nvSpPr>
            <p:spPr bwMode="black">
              <a:xfrm>
                <a:off x="4355" y="3338"/>
                <a:ext cx="94" cy="89"/>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144" name="Rectangle 48"/>
              <p:cNvSpPr>
                <a:spLocks noChangeArrowheads="1"/>
              </p:cNvSpPr>
              <p:nvPr/>
            </p:nvSpPr>
            <p:spPr bwMode="black">
              <a:xfrm>
                <a:off x="4672" y="3338"/>
                <a:ext cx="94" cy="89"/>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grpSp>
        <p:sp>
          <p:nvSpPr>
            <p:cNvPr id="145" name="Oval 49"/>
            <p:cNvSpPr>
              <a:spLocks noChangeArrowheads="1"/>
            </p:cNvSpPr>
            <p:nvPr/>
          </p:nvSpPr>
          <p:spPr bwMode="blackWhite">
            <a:xfrm>
              <a:off x="5192713" y="4079875"/>
              <a:ext cx="914400" cy="533400"/>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2100" b="1" kern="0" dirty="0">
                  <a:latin typeface="Oracle Sans" panose="020B0503020204020204" pitchFamily="34" charset="0"/>
                  <a:cs typeface="Oracle Sans" panose="020B0503020204020204" pitchFamily="34" charset="0"/>
                </a:rPr>
                <a:t>User</a:t>
              </a:r>
            </a:p>
          </p:txBody>
        </p:sp>
        <p:pic>
          <p:nvPicPr>
            <p:cNvPr id="19467" name="Picture 50" descr="symbo008"/>
            <p:cNvPicPr>
              <a:picLocks noChangeAspect="1" noChangeArrowheads="1"/>
            </p:cNvPicPr>
            <p:nvPr/>
          </p:nvPicPr>
          <p:blipFill>
            <a:blip r:embed="rId4" cstate="print"/>
            <a:srcRect/>
            <a:stretch>
              <a:fillRect/>
            </a:stretch>
          </p:blipFill>
          <p:spPr bwMode="gray">
            <a:xfrm>
              <a:off x="5421313" y="4117975"/>
              <a:ext cx="457200" cy="457200"/>
            </a:xfrm>
            <a:prstGeom prst="rect">
              <a:avLst/>
            </a:prstGeom>
            <a:noFill/>
            <a:ln w="9525">
              <a:noFill/>
              <a:miter lim="800000"/>
              <a:headEnd/>
              <a:tailEnd/>
            </a:ln>
          </p:spPr>
        </p:pic>
        <p:sp>
          <p:nvSpPr>
            <p:cNvPr id="147" name="Oval 51"/>
            <p:cNvSpPr>
              <a:spLocks noChangeArrowheads="1"/>
            </p:cNvSpPr>
            <p:nvPr/>
          </p:nvSpPr>
          <p:spPr bwMode="blackWhite">
            <a:xfrm>
              <a:off x="2157413" y="3856038"/>
              <a:ext cx="1946275" cy="979487"/>
            </a:xfrm>
            <a:prstGeom prst="ellipse">
              <a:avLst/>
            </a:prstGeom>
            <a:solidFill>
              <a:srgbClr val="FFFF99"/>
            </a:solidFill>
            <a:ln w="28575">
              <a:solidFill>
                <a:schemeClr val="bg2"/>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a:r>
                <a:rPr lang="en-US" sz="2400" b="1" dirty="0">
                  <a:latin typeface="Oracle Sans" panose="020B0503020204020204" pitchFamily="34" charset="0"/>
                  <a:cs typeface="Oracle Sans" panose="020B0503020204020204" pitchFamily="34" charset="0"/>
                </a:rPr>
                <a:t>PMON</a:t>
              </a:r>
            </a:p>
          </p:txBody>
        </p:sp>
      </p:grpSp>
    </p:spTree>
    <p:custDataLst>
      <p:tags r:id="rId1"/>
    </p:custDataLst>
    <p:extLst>
      <p:ext uri="{BB962C8B-B14F-4D97-AF65-F5344CB8AC3E}">
        <p14:creationId xmlns:p14="http://schemas.microsoft.com/office/powerpoint/2010/main" val="1299407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Oracle Database Storage Architecture</a:t>
            </a:r>
          </a:p>
        </p:txBody>
      </p:sp>
      <p:sp>
        <p:nvSpPr>
          <p:cNvPr id="157" name="Rectangle 3"/>
          <p:cNvSpPr>
            <a:spLocks noChangeArrowheads="1"/>
          </p:cNvSpPr>
          <p:nvPr/>
        </p:nvSpPr>
        <p:spPr bwMode="blackWhite">
          <a:xfrm>
            <a:off x="4807745" y="2527995"/>
            <a:ext cx="7746207" cy="3637062"/>
          </a:xfrm>
          <a:prstGeom prst="rect">
            <a:avLst/>
          </a:prstGeom>
          <a:gradFill flip="none" rotWithShape="1">
            <a:gsLst>
              <a:gs pos="36000">
                <a:schemeClr val="bg1">
                  <a:lumMod val="95000"/>
                </a:schemeClr>
              </a:gs>
              <a:gs pos="0">
                <a:schemeClr val="bg1"/>
              </a:gs>
              <a:gs pos="87000">
                <a:schemeClr val="bg1">
                  <a:lumMod val="95000"/>
                </a:schemeClr>
              </a:gs>
              <a:gs pos="100000">
                <a:schemeClr val="bg1"/>
              </a:gs>
            </a:gsLst>
            <a:lin ang="5400000" scaled="1"/>
            <a:tileRect/>
          </a:gradFill>
          <a:ln w="28575" cap="flat" cmpd="sng" algn="ctr">
            <a:solidFill>
              <a:schemeClr val="bg1">
                <a:lumMod val="85000"/>
              </a:schemeClr>
            </a:solidFill>
            <a:prstDash val="solid"/>
            <a:round/>
            <a:headEnd type="none" w="sm" len="sm"/>
            <a:tailEnd type="none" w="sm" len="sm"/>
          </a:ln>
          <a:effectLst/>
        </p:spPr>
        <p:txBody>
          <a:bodyPr vert="horz" wrap="square" lIns="0" tIns="108000" rIns="18000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400" b="1" dirty="0">
                <a:latin typeface="Oracle Sans" panose="020B0503020204020204" pitchFamily="34" charset="0"/>
                <a:cs typeface="Oracle Sans" panose="020B0503020204020204" pitchFamily="34" charset="0"/>
              </a:rPr>
              <a:t>Database</a:t>
            </a:r>
            <a:endParaRPr lang="en-US" b="1" dirty="0">
              <a:latin typeface="Oracle Sans" panose="020B0503020204020204" pitchFamily="34" charset="0"/>
              <a:cs typeface="Oracle Sans" panose="020B0503020204020204" pitchFamily="34" charset="0"/>
            </a:endParaRPr>
          </a:p>
        </p:txBody>
      </p:sp>
      <p:sp>
        <p:nvSpPr>
          <p:cNvPr id="158" name="Rectangle 4"/>
          <p:cNvSpPr>
            <a:spLocks noChangeArrowheads="1"/>
          </p:cNvSpPr>
          <p:nvPr/>
        </p:nvSpPr>
        <p:spPr bwMode="blackWhite">
          <a:xfrm>
            <a:off x="9951245" y="3228975"/>
            <a:ext cx="1600200" cy="2743200"/>
          </a:xfrm>
          <a:prstGeom prst="rect">
            <a:avLst/>
          </a:prstGeom>
          <a:gradFill flip="none" rotWithShape="1">
            <a:gsLst>
              <a:gs pos="36000">
                <a:srgbClr val="ABE3C7"/>
              </a:gs>
              <a:gs pos="0">
                <a:schemeClr val="bg1"/>
              </a:gs>
              <a:gs pos="87000">
                <a:srgbClr val="ABE3C7"/>
              </a:gs>
              <a:gs pos="100000">
                <a:schemeClr val="bg1"/>
              </a:gs>
            </a:gsLst>
            <a:lin ang="5400000" scaled="1"/>
            <a:tileRect/>
          </a:gradFill>
          <a:ln w="28575" cap="flat" cmpd="sng" algn="ctr">
            <a:solidFill>
              <a:srgbClr val="46C284"/>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59" name="Rectangle 5"/>
          <p:cNvSpPr>
            <a:spLocks noChangeArrowheads="1"/>
          </p:cNvSpPr>
          <p:nvPr/>
        </p:nvSpPr>
        <p:spPr bwMode="blackWhite">
          <a:xfrm>
            <a:off x="8008145" y="3228975"/>
            <a:ext cx="1371600" cy="2743200"/>
          </a:xfrm>
          <a:prstGeom prst="rect">
            <a:avLst/>
          </a:prstGeom>
          <a:gradFill flip="none" rotWithShape="1">
            <a:gsLst>
              <a:gs pos="36000">
                <a:schemeClr val="accent4">
                  <a:lumMod val="20000"/>
                  <a:lumOff val="80000"/>
                </a:schemeClr>
              </a:gs>
              <a:gs pos="0">
                <a:schemeClr val="bg1"/>
              </a:gs>
              <a:gs pos="87000">
                <a:schemeClr val="accent4">
                  <a:lumMod val="20000"/>
                  <a:lumOff val="80000"/>
                </a:schemeClr>
              </a:gs>
              <a:gs pos="100000">
                <a:schemeClr val="bg1"/>
              </a:gs>
            </a:gsLst>
            <a:lin ang="5400000" scaled="1"/>
            <a:tileRect/>
          </a:gradFill>
          <a:ln w="28575" cap="flat" cmpd="sng" algn="ctr">
            <a:solidFill>
              <a:schemeClr val="accent4">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60" name="Rectangle 6"/>
          <p:cNvSpPr>
            <a:spLocks noChangeArrowheads="1"/>
          </p:cNvSpPr>
          <p:nvPr/>
        </p:nvSpPr>
        <p:spPr bwMode="blackWhite">
          <a:xfrm>
            <a:off x="5803107" y="3228975"/>
            <a:ext cx="1371600" cy="2743200"/>
          </a:xfrm>
          <a:prstGeom prst="rect">
            <a:avLst/>
          </a:prstGeom>
          <a:gradFill flip="none" rotWithShape="1">
            <a:gsLst>
              <a:gs pos="36000">
                <a:srgbClr val="CCCCFF"/>
              </a:gs>
              <a:gs pos="0">
                <a:schemeClr val="bg1"/>
              </a:gs>
              <a:gs pos="87000">
                <a:srgbClr val="CCCCFF"/>
              </a:gs>
              <a:gs pos="100000">
                <a:schemeClr val="bg1"/>
              </a:gs>
            </a:gsLst>
            <a:lin ang="5400000" scaled="1"/>
            <a:tileRect/>
          </a:gradFill>
          <a:ln w="28575" cap="flat" cmpd="sng" algn="ctr">
            <a:solidFill>
              <a:srgbClr val="4FB4FF"/>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61" name="Rectangle 20"/>
          <p:cNvSpPr>
            <a:spLocks noChangeArrowheads="1"/>
          </p:cNvSpPr>
          <p:nvPr/>
        </p:nvSpPr>
        <p:spPr bwMode="auto">
          <a:xfrm>
            <a:off x="5612607" y="5567363"/>
            <a:ext cx="1752600" cy="442913"/>
          </a:xfrm>
          <a:prstGeom prst="rect">
            <a:avLst/>
          </a:prstGeom>
          <a:noFill/>
          <a:ln w="9525">
            <a:noFill/>
            <a:miter lim="800000"/>
            <a:headEnd/>
            <a:tailEnd/>
          </a:ln>
        </p:spPr>
        <p:txBody>
          <a:bodyPr wrap="none" lIns="154782" tIns="78582" rIns="154782" bIns="78582"/>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562100" eaLnBrk="0" fontAlgn="auto" hangingPunct="0">
              <a:lnSpc>
                <a:spcPct val="85000"/>
              </a:lnSpc>
              <a:spcBef>
                <a:spcPct val="50000"/>
              </a:spcBef>
              <a:spcAft>
                <a:spcPts val="0"/>
              </a:spcAft>
              <a:defRPr/>
            </a:pPr>
            <a:r>
              <a:rPr lang="en-US" sz="2100" b="1" kern="0" dirty="0">
                <a:solidFill>
                  <a:srgbClr val="000000"/>
                </a:solidFill>
                <a:latin typeface="Oracle Sans" panose="020B0503020204020204" pitchFamily="34" charset="0"/>
                <a:cs typeface="Oracle Sans" panose="020B0503020204020204" pitchFamily="34" charset="0"/>
              </a:rPr>
              <a:t>Data files</a:t>
            </a:r>
          </a:p>
        </p:txBody>
      </p:sp>
      <p:sp>
        <p:nvSpPr>
          <p:cNvPr id="162" name="Rectangle 21"/>
          <p:cNvSpPr>
            <a:spLocks noChangeArrowheads="1"/>
          </p:cNvSpPr>
          <p:nvPr/>
        </p:nvSpPr>
        <p:spPr bwMode="auto">
          <a:xfrm>
            <a:off x="9836945" y="5310188"/>
            <a:ext cx="1828800" cy="707232"/>
          </a:xfrm>
          <a:prstGeom prst="rect">
            <a:avLst/>
          </a:prstGeom>
          <a:noFill/>
          <a:ln w="9525">
            <a:noFill/>
            <a:miter lim="800000"/>
            <a:headEnd/>
            <a:tailEnd/>
          </a:ln>
        </p:spPr>
        <p:txBody>
          <a:bodyPr wrap="square" lIns="154782" tIns="78582" rIns="154782" bIns="78582">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562100" eaLnBrk="0" fontAlgn="auto" hangingPunct="0">
              <a:lnSpc>
                <a:spcPct val="85000"/>
              </a:lnSpc>
              <a:spcBef>
                <a:spcPct val="50000"/>
              </a:spcBef>
              <a:spcAft>
                <a:spcPts val="0"/>
              </a:spcAft>
              <a:defRPr/>
            </a:pPr>
            <a:r>
              <a:rPr lang="en-US" sz="2100" b="1" kern="0" dirty="0">
                <a:solidFill>
                  <a:srgbClr val="000000"/>
                </a:solidFill>
                <a:latin typeface="Oracle Sans" panose="020B0503020204020204" pitchFamily="34" charset="0"/>
                <a:cs typeface="Oracle Sans" panose="020B0503020204020204" pitchFamily="34" charset="0"/>
              </a:rPr>
              <a:t>Online redo log files</a:t>
            </a:r>
          </a:p>
        </p:txBody>
      </p:sp>
      <p:sp>
        <p:nvSpPr>
          <p:cNvPr id="163" name="Rectangle 22"/>
          <p:cNvSpPr>
            <a:spLocks noChangeArrowheads="1"/>
          </p:cNvSpPr>
          <p:nvPr/>
        </p:nvSpPr>
        <p:spPr bwMode="auto">
          <a:xfrm>
            <a:off x="7927183" y="5310188"/>
            <a:ext cx="1528763" cy="707232"/>
          </a:xfrm>
          <a:prstGeom prst="rect">
            <a:avLst/>
          </a:prstGeom>
          <a:noFill/>
          <a:ln w="9525">
            <a:noFill/>
            <a:miter lim="800000"/>
            <a:headEnd/>
            <a:tailEnd/>
          </a:ln>
        </p:spPr>
        <p:txBody>
          <a:bodyPr wrap="square" lIns="154782" tIns="78582" rIns="154782" bIns="78582">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562100" eaLnBrk="0" fontAlgn="auto" hangingPunct="0">
              <a:lnSpc>
                <a:spcPct val="85000"/>
              </a:lnSpc>
              <a:spcBef>
                <a:spcPct val="50000"/>
              </a:spcBef>
              <a:spcAft>
                <a:spcPts val="0"/>
              </a:spcAft>
              <a:defRPr/>
            </a:pPr>
            <a:r>
              <a:rPr lang="en-US" sz="2100" b="1" kern="0" dirty="0">
                <a:solidFill>
                  <a:srgbClr val="000000"/>
                </a:solidFill>
                <a:latin typeface="Oracle Sans" panose="020B0503020204020204" pitchFamily="34" charset="0"/>
                <a:cs typeface="Oracle Sans" panose="020B0503020204020204" pitchFamily="34" charset="0"/>
              </a:rPr>
              <a:t>Control files</a:t>
            </a:r>
          </a:p>
        </p:txBody>
      </p:sp>
      <p:grpSp>
        <p:nvGrpSpPr>
          <p:cNvPr id="20492" name="Group 106"/>
          <p:cNvGrpSpPr>
            <a:grpSpLocks/>
          </p:cNvGrpSpPr>
          <p:nvPr/>
        </p:nvGrpSpPr>
        <p:grpSpPr bwMode="auto">
          <a:xfrm>
            <a:off x="5717382" y="7165602"/>
            <a:ext cx="1952625" cy="1666875"/>
            <a:chOff x="1615" y="3031"/>
            <a:chExt cx="820" cy="700"/>
          </a:xfrm>
        </p:grpSpPr>
        <p:grpSp>
          <p:nvGrpSpPr>
            <p:cNvPr id="20544" name="Group 33"/>
            <p:cNvGrpSpPr>
              <a:grpSpLocks/>
            </p:cNvGrpSpPr>
            <p:nvPr/>
          </p:nvGrpSpPr>
          <p:grpSpPr bwMode="auto">
            <a:xfrm>
              <a:off x="1615" y="3031"/>
              <a:ext cx="532" cy="412"/>
              <a:chOff x="960" y="684"/>
              <a:chExt cx="532" cy="412"/>
            </a:xfrm>
          </p:grpSpPr>
          <p:sp>
            <p:nvSpPr>
              <p:cNvPr id="180" name="Rectangle 34"/>
              <p:cNvSpPr>
                <a:spLocks noChangeArrowheads="1"/>
              </p:cNvSpPr>
              <p:nvPr/>
            </p:nvSpPr>
            <p:spPr bwMode="gray">
              <a:xfrm>
                <a:off x="960" y="768"/>
                <a:ext cx="532" cy="246"/>
              </a:xfrm>
              <a:prstGeom prst="rect">
                <a:avLst/>
              </a:prstGeom>
              <a:solidFill>
                <a:srgbClr val="999999"/>
              </a:solidFill>
              <a:ln w="3175">
                <a:solidFill>
                  <a:srgbClr val="99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181" name="Oval 35"/>
              <p:cNvSpPr>
                <a:spLocks noChangeArrowheads="1"/>
              </p:cNvSpPr>
              <p:nvPr/>
            </p:nvSpPr>
            <p:spPr bwMode="gray">
              <a:xfrm>
                <a:off x="960" y="684"/>
                <a:ext cx="532" cy="158"/>
              </a:xfrm>
              <a:prstGeom prst="ellipse">
                <a:avLst/>
              </a:prstGeom>
              <a:solidFill>
                <a:srgbClr val="CCCCCC"/>
              </a:solidFill>
              <a:ln w="3175">
                <a:solidFill>
                  <a:srgbClr val="99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182" name="Oval 36"/>
              <p:cNvSpPr>
                <a:spLocks noChangeArrowheads="1"/>
              </p:cNvSpPr>
              <p:nvPr/>
            </p:nvSpPr>
            <p:spPr bwMode="gray">
              <a:xfrm>
                <a:off x="960" y="938"/>
                <a:ext cx="532" cy="158"/>
              </a:xfrm>
              <a:prstGeom prst="ellipse">
                <a:avLst/>
              </a:prstGeom>
              <a:solidFill>
                <a:srgbClr val="999999"/>
              </a:solidFill>
              <a:ln w="3175">
                <a:solidFill>
                  <a:srgbClr val="99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20545" name="Group 37"/>
            <p:cNvGrpSpPr>
              <a:grpSpLocks/>
            </p:cNvGrpSpPr>
            <p:nvPr/>
          </p:nvGrpSpPr>
          <p:grpSpPr bwMode="auto">
            <a:xfrm>
              <a:off x="1704" y="3127"/>
              <a:ext cx="532" cy="412"/>
              <a:chOff x="960" y="684"/>
              <a:chExt cx="532" cy="412"/>
            </a:xfrm>
          </p:grpSpPr>
          <p:sp>
            <p:nvSpPr>
              <p:cNvPr id="177" name="Rectangle 38"/>
              <p:cNvSpPr>
                <a:spLocks noChangeArrowheads="1"/>
              </p:cNvSpPr>
              <p:nvPr/>
            </p:nvSpPr>
            <p:spPr bwMode="gray">
              <a:xfrm>
                <a:off x="960" y="768"/>
                <a:ext cx="532" cy="246"/>
              </a:xfrm>
              <a:prstGeom prst="rect">
                <a:avLst/>
              </a:prstGeom>
              <a:solidFill>
                <a:srgbClr val="999999"/>
              </a:solidFill>
              <a:ln w="3175">
                <a:solidFill>
                  <a:srgbClr val="99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178" name="Oval 39"/>
              <p:cNvSpPr>
                <a:spLocks noChangeArrowheads="1"/>
              </p:cNvSpPr>
              <p:nvPr/>
            </p:nvSpPr>
            <p:spPr bwMode="gray">
              <a:xfrm>
                <a:off x="960" y="684"/>
                <a:ext cx="532" cy="158"/>
              </a:xfrm>
              <a:prstGeom prst="ellipse">
                <a:avLst/>
              </a:prstGeom>
              <a:solidFill>
                <a:srgbClr val="CCCCCC"/>
              </a:solidFill>
              <a:ln w="3175">
                <a:solidFill>
                  <a:srgbClr val="99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179" name="Oval 40"/>
              <p:cNvSpPr>
                <a:spLocks noChangeArrowheads="1"/>
              </p:cNvSpPr>
              <p:nvPr/>
            </p:nvSpPr>
            <p:spPr bwMode="gray">
              <a:xfrm>
                <a:off x="960" y="938"/>
                <a:ext cx="532" cy="158"/>
              </a:xfrm>
              <a:prstGeom prst="ellipse">
                <a:avLst/>
              </a:prstGeom>
              <a:solidFill>
                <a:srgbClr val="999999"/>
              </a:solidFill>
              <a:ln w="3175">
                <a:solidFill>
                  <a:srgbClr val="99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20546" name="Group 41"/>
            <p:cNvGrpSpPr>
              <a:grpSpLocks/>
            </p:cNvGrpSpPr>
            <p:nvPr/>
          </p:nvGrpSpPr>
          <p:grpSpPr bwMode="auto">
            <a:xfrm>
              <a:off x="1807" y="3223"/>
              <a:ext cx="532" cy="412"/>
              <a:chOff x="960" y="684"/>
              <a:chExt cx="532" cy="412"/>
            </a:xfrm>
          </p:grpSpPr>
          <p:sp>
            <p:nvSpPr>
              <p:cNvPr id="174" name="Rectangle 42"/>
              <p:cNvSpPr>
                <a:spLocks noChangeArrowheads="1"/>
              </p:cNvSpPr>
              <p:nvPr/>
            </p:nvSpPr>
            <p:spPr bwMode="gray">
              <a:xfrm>
                <a:off x="960" y="768"/>
                <a:ext cx="532" cy="246"/>
              </a:xfrm>
              <a:prstGeom prst="rect">
                <a:avLst/>
              </a:prstGeom>
              <a:solidFill>
                <a:srgbClr val="999999"/>
              </a:solidFill>
              <a:ln w="3175">
                <a:solidFill>
                  <a:srgbClr val="99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175" name="Oval 43"/>
              <p:cNvSpPr>
                <a:spLocks noChangeArrowheads="1"/>
              </p:cNvSpPr>
              <p:nvPr/>
            </p:nvSpPr>
            <p:spPr bwMode="gray">
              <a:xfrm>
                <a:off x="960" y="684"/>
                <a:ext cx="532" cy="158"/>
              </a:xfrm>
              <a:prstGeom prst="ellipse">
                <a:avLst/>
              </a:prstGeom>
              <a:solidFill>
                <a:srgbClr val="CCCCCC"/>
              </a:solidFill>
              <a:ln w="3175">
                <a:solidFill>
                  <a:srgbClr val="99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176" name="Oval 44"/>
              <p:cNvSpPr>
                <a:spLocks noChangeArrowheads="1"/>
              </p:cNvSpPr>
              <p:nvPr/>
            </p:nvSpPr>
            <p:spPr bwMode="gray">
              <a:xfrm>
                <a:off x="960" y="938"/>
                <a:ext cx="532" cy="158"/>
              </a:xfrm>
              <a:prstGeom prst="ellipse">
                <a:avLst/>
              </a:prstGeom>
              <a:solidFill>
                <a:srgbClr val="999999"/>
              </a:solidFill>
              <a:ln w="3175">
                <a:solidFill>
                  <a:srgbClr val="99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20547" name="Group 100"/>
            <p:cNvGrpSpPr>
              <a:grpSpLocks/>
            </p:cNvGrpSpPr>
            <p:nvPr/>
          </p:nvGrpSpPr>
          <p:grpSpPr bwMode="auto">
            <a:xfrm>
              <a:off x="1903" y="3319"/>
              <a:ext cx="532" cy="412"/>
              <a:chOff x="960" y="684"/>
              <a:chExt cx="532" cy="412"/>
            </a:xfrm>
          </p:grpSpPr>
          <p:sp>
            <p:nvSpPr>
              <p:cNvPr id="171" name="Rectangle 101"/>
              <p:cNvSpPr>
                <a:spLocks noChangeArrowheads="1"/>
              </p:cNvSpPr>
              <p:nvPr/>
            </p:nvSpPr>
            <p:spPr bwMode="gray">
              <a:xfrm>
                <a:off x="960" y="768"/>
                <a:ext cx="532" cy="246"/>
              </a:xfrm>
              <a:prstGeom prst="rect">
                <a:avLst/>
              </a:prstGeom>
              <a:solidFill>
                <a:srgbClr val="999999"/>
              </a:solidFill>
              <a:ln w="3175">
                <a:solidFill>
                  <a:srgbClr val="99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172" name="Oval 102"/>
              <p:cNvSpPr>
                <a:spLocks noChangeArrowheads="1"/>
              </p:cNvSpPr>
              <p:nvPr/>
            </p:nvSpPr>
            <p:spPr bwMode="gray">
              <a:xfrm>
                <a:off x="960" y="684"/>
                <a:ext cx="532" cy="158"/>
              </a:xfrm>
              <a:prstGeom prst="ellipse">
                <a:avLst/>
              </a:prstGeom>
              <a:solidFill>
                <a:srgbClr val="CCCCCC"/>
              </a:solidFill>
              <a:ln w="3175">
                <a:solidFill>
                  <a:srgbClr val="99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173" name="Oval 103"/>
              <p:cNvSpPr>
                <a:spLocks noChangeArrowheads="1"/>
              </p:cNvSpPr>
              <p:nvPr/>
            </p:nvSpPr>
            <p:spPr bwMode="gray">
              <a:xfrm>
                <a:off x="960" y="938"/>
                <a:ext cx="532" cy="158"/>
              </a:xfrm>
              <a:prstGeom prst="ellipse">
                <a:avLst/>
              </a:prstGeom>
              <a:solidFill>
                <a:srgbClr val="999999"/>
              </a:solidFill>
              <a:ln w="3175">
                <a:solidFill>
                  <a:srgbClr val="99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grpSp>
      <p:sp>
        <p:nvSpPr>
          <p:cNvPr id="183" name="Rectangle 104"/>
          <p:cNvSpPr>
            <a:spLocks noChangeArrowheads="1"/>
          </p:cNvSpPr>
          <p:nvPr/>
        </p:nvSpPr>
        <p:spPr bwMode="auto">
          <a:xfrm>
            <a:off x="8493922" y="8805043"/>
            <a:ext cx="1752600" cy="442913"/>
          </a:xfrm>
          <a:prstGeom prst="rect">
            <a:avLst/>
          </a:prstGeom>
          <a:noFill/>
          <a:ln w="9525">
            <a:noFill/>
            <a:miter lim="800000"/>
            <a:headEnd/>
            <a:tailEnd/>
          </a:ln>
        </p:spPr>
        <p:txBody>
          <a:bodyPr wrap="none" lIns="154782" tIns="78582" rIns="154782" bIns="78582"/>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562100" eaLnBrk="0" fontAlgn="auto" hangingPunct="0">
              <a:lnSpc>
                <a:spcPct val="85000"/>
              </a:lnSpc>
              <a:spcBef>
                <a:spcPct val="50000"/>
              </a:spcBef>
              <a:spcAft>
                <a:spcPts val="0"/>
              </a:spcAft>
              <a:defRPr/>
            </a:pPr>
            <a:r>
              <a:rPr lang="en-US" sz="2400" b="1" kern="0" dirty="0">
                <a:solidFill>
                  <a:srgbClr val="000000"/>
                </a:solidFill>
                <a:latin typeface="Oracle Sans" panose="020B0503020204020204" pitchFamily="34" charset="0"/>
                <a:cs typeface="Oracle Sans" panose="020B0503020204020204" pitchFamily="34" charset="0"/>
              </a:rPr>
              <a:t>Backup files</a:t>
            </a:r>
          </a:p>
        </p:txBody>
      </p:sp>
      <p:sp>
        <p:nvSpPr>
          <p:cNvPr id="184" name="Rectangle 105"/>
          <p:cNvSpPr>
            <a:spLocks noChangeArrowheads="1"/>
          </p:cNvSpPr>
          <p:nvPr/>
        </p:nvSpPr>
        <p:spPr bwMode="auto">
          <a:xfrm>
            <a:off x="11370472" y="8805043"/>
            <a:ext cx="1752600" cy="442913"/>
          </a:xfrm>
          <a:prstGeom prst="rect">
            <a:avLst/>
          </a:prstGeom>
          <a:noFill/>
          <a:ln w="9525">
            <a:noFill/>
            <a:miter lim="800000"/>
            <a:headEnd/>
            <a:tailEnd/>
          </a:ln>
        </p:spPr>
        <p:txBody>
          <a:bodyPr wrap="none" lIns="154782" tIns="78582" rIns="154782" bIns="78582"/>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562100" eaLnBrk="0" fontAlgn="auto" hangingPunct="0">
              <a:lnSpc>
                <a:spcPct val="85000"/>
              </a:lnSpc>
              <a:spcBef>
                <a:spcPct val="50000"/>
              </a:spcBef>
              <a:spcAft>
                <a:spcPts val="0"/>
              </a:spcAft>
              <a:defRPr/>
            </a:pPr>
            <a:r>
              <a:rPr lang="en-US" sz="2400" b="1" kern="0" dirty="0">
                <a:solidFill>
                  <a:srgbClr val="000000"/>
                </a:solidFill>
                <a:latin typeface="Oracle Sans" panose="020B0503020204020204" pitchFamily="34" charset="0"/>
                <a:cs typeface="Oracle Sans" panose="020B0503020204020204" pitchFamily="34" charset="0"/>
              </a:rPr>
              <a:t>Archived log files</a:t>
            </a:r>
          </a:p>
        </p:txBody>
      </p:sp>
      <p:sp>
        <p:nvSpPr>
          <p:cNvPr id="185" name="Rectangle 107"/>
          <p:cNvSpPr>
            <a:spLocks noChangeArrowheads="1"/>
          </p:cNvSpPr>
          <p:nvPr/>
        </p:nvSpPr>
        <p:spPr bwMode="auto">
          <a:xfrm>
            <a:off x="3726706" y="7216723"/>
            <a:ext cx="1752600" cy="442913"/>
          </a:xfrm>
          <a:prstGeom prst="rect">
            <a:avLst/>
          </a:prstGeom>
          <a:noFill/>
          <a:ln w="9525">
            <a:noFill/>
            <a:miter lim="800000"/>
            <a:headEnd/>
            <a:tailEnd/>
          </a:ln>
        </p:spPr>
        <p:txBody>
          <a:bodyPr wrap="none" lIns="154782" tIns="78582" rIns="154782" bIns="78582"/>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r" defTabSz="1562100" eaLnBrk="0" fontAlgn="auto" hangingPunct="0">
              <a:lnSpc>
                <a:spcPct val="85000"/>
              </a:lnSpc>
              <a:spcBef>
                <a:spcPct val="50000"/>
              </a:spcBef>
              <a:spcAft>
                <a:spcPts val="0"/>
              </a:spcAft>
              <a:defRPr/>
            </a:pPr>
            <a:r>
              <a:rPr lang="en-US" sz="2400" b="1" kern="0" dirty="0">
                <a:solidFill>
                  <a:srgbClr val="000000"/>
                </a:solidFill>
                <a:latin typeface="Oracle Sans" panose="020B0503020204020204" pitchFamily="34" charset="0"/>
                <a:cs typeface="Oracle Sans" panose="020B0503020204020204" pitchFamily="34" charset="0"/>
              </a:rPr>
              <a:t>Parameter file</a:t>
            </a:r>
          </a:p>
        </p:txBody>
      </p:sp>
      <p:sp>
        <p:nvSpPr>
          <p:cNvPr id="186" name="Rectangle 108"/>
          <p:cNvSpPr>
            <a:spLocks noChangeArrowheads="1"/>
          </p:cNvSpPr>
          <p:nvPr/>
        </p:nvSpPr>
        <p:spPr bwMode="auto">
          <a:xfrm>
            <a:off x="3740993" y="7623917"/>
            <a:ext cx="1752600" cy="442913"/>
          </a:xfrm>
          <a:prstGeom prst="rect">
            <a:avLst/>
          </a:prstGeom>
          <a:noFill/>
          <a:ln w="9525">
            <a:noFill/>
            <a:miter lim="800000"/>
            <a:headEnd/>
            <a:tailEnd/>
          </a:ln>
        </p:spPr>
        <p:txBody>
          <a:bodyPr wrap="none" lIns="154782" tIns="78582" rIns="154782" bIns="78582"/>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r" defTabSz="1562100" eaLnBrk="0" fontAlgn="auto" hangingPunct="0">
              <a:lnSpc>
                <a:spcPct val="85000"/>
              </a:lnSpc>
              <a:spcBef>
                <a:spcPct val="50000"/>
              </a:spcBef>
              <a:spcAft>
                <a:spcPts val="0"/>
              </a:spcAft>
              <a:defRPr/>
            </a:pPr>
            <a:r>
              <a:rPr lang="en-US" sz="2400" b="1" kern="0" dirty="0">
                <a:solidFill>
                  <a:srgbClr val="000000"/>
                </a:solidFill>
                <a:latin typeface="Oracle Sans" panose="020B0503020204020204" pitchFamily="34" charset="0"/>
                <a:cs typeface="Oracle Sans" panose="020B0503020204020204" pitchFamily="34" charset="0"/>
              </a:rPr>
              <a:t>Password file</a:t>
            </a:r>
          </a:p>
        </p:txBody>
      </p:sp>
      <p:sp>
        <p:nvSpPr>
          <p:cNvPr id="187" name="Rectangle 109"/>
          <p:cNvSpPr>
            <a:spLocks noChangeArrowheads="1"/>
          </p:cNvSpPr>
          <p:nvPr/>
        </p:nvSpPr>
        <p:spPr bwMode="auto">
          <a:xfrm>
            <a:off x="3755281" y="8031111"/>
            <a:ext cx="1752600" cy="442913"/>
          </a:xfrm>
          <a:prstGeom prst="rect">
            <a:avLst/>
          </a:prstGeom>
          <a:noFill/>
          <a:ln w="9525">
            <a:noFill/>
            <a:miter lim="800000"/>
            <a:headEnd/>
            <a:tailEnd/>
          </a:ln>
        </p:spPr>
        <p:txBody>
          <a:bodyPr wrap="none" lIns="154782" tIns="78582" rIns="154782" bIns="78582"/>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r" defTabSz="1562100" eaLnBrk="0" fontAlgn="auto" hangingPunct="0">
              <a:lnSpc>
                <a:spcPct val="85000"/>
              </a:lnSpc>
              <a:spcBef>
                <a:spcPct val="50000"/>
              </a:spcBef>
              <a:spcAft>
                <a:spcPts val="0"/>
              </a:spcAft>
              <a:defRPr/>
            </a:pPr>
            <a:r>
              <a:rPr lang="en-US" sz="2400" b="1" kern="0" dirty="0">
                <a:solidFill>
                  <a:srgbClr val="000000"/>
                </a:solidFill>
                <a:latin typeface="Oracle Sans" panose="020B0503020204020204" pitchFamily="34" charset="0"/>
                <a:cs typeface="Oracle Sans" panose="020B0503020204020204" pitchFamily="34" charset="0"/>
              </a:rPr>
              <a:t>Network files</a:t>
            </a:r>
          </a:p>
        </p:txBody>
      </p:sp>
      <p:sp>
        <p:nvSpPr>
          <p:cNvPr id="188" name="Rectangle 110"/>
          <p:cNvSpPr>
            <a:spLocks noChangeArrowheads="1"/>
          </p:cNvSpPr>
          <p:nvPr/>
        </p:nvSpPr>
        <p:spPr bwMode="auto">
          <a:xfrm>
            <a:off x="3791000" y="8438305"/>
            <a:ext cx="1752600" cy="442913"/>
          </a:xfrm>
          <a:prstGeom prst="rect">
            <a:avLst/>
          </a:prstGeom>
          <a:noFill/>
          <a:ln w="9525">
            <a:noFill/>
            <a:miter lim="800000"/>
            <a:headEnd/>
            <a:tailEnd/>
          </a:ln>
        </p:spPr>
        <p:txBody>
          <a:bodyPr wrap="none" lIns="154782" tIns="78582" rIns="154782" bIns="78582"/>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r" defTabSz="1562100" eaLnBrk="0" fontAlgn="auto" hangingPunct="0">
              <a:lnSpc>
                <a:spcPct val="85000"/>
              </a:lnSpc>
              <a:spcBef>
                <a:spcPct val="50000"/>
              </a:spcBef>
              <a:spcAft>
                <a:spcPts val="0"/>
              </a:spcAft>
              <a:defRPr/>
            </a:pPr>
            <a:r>
              <a:rPr lang="en-US" sz="2400" b="1" kern="0" dirty="0">
                <a:solidFill>
                  <a:srgbClr val="000000"/>
                </a:solidFill>
                <a:latin typeface="Oracle Sans" panose="020B0503020204020204" pitchFamily="34" charset="0"/>
                <a:cs typeface="Oracle Sans" panose="020B0503020204020204" pitchFamily="34" charset="0"/>
              </a:rPr>
              <a:t>Alert and trace files</a:t>
            </a:r>
          </a:p>
        </p:txBody>
      </p:sp>
      <p:grpSp>
        <p:nvGrpSpPr>
          <p:cNvPr id="20499" name="Group 119"/>
          <p:cNvGrpSpPr>
            <a:grpSpLocks/>
          </p:cNvGrpSpPr>
          <p:nvPr/>
        </p:nvGrpSpPr>
        <p:grpSpPr bwMode="auto">
          <a:xfrm>
            <a:off x="5972177" y="4717257"/>
            <a:ext cx="995363" cy="771525"/>
            <a:chOff x="1054" y="2449"/>
            <a:chExt cx="532" cy="412"/>
          </a:xfrm>
        </p:grpSpPr>
        <p:sp>
          <p:nvSpPr>
            <p:cNvPr id="190" name="Rectangle 120"/>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191" name="Oval 121"/>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192" name="Oval 122"/>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20500" name="Group 115"/>
          <p:cNvGrpSpPr>
            <a:grpSpLocks/>
          </p:cNvGrpSpPr>
          <p:nvPr/>
        </p:nvGrpSpPr>
        <p:grpSpPr bwMode="auto">
          <a:xfrm>
            <a:off x="5972177" y="4088607"/>
            <a:ext cx="995363" cy="771525"/>
            <a:chOff x="1054" y="2449"/>
            <a:chExt cx="532" cy="412"/>
          </a:xfrm>
        </p:grpSpPr>
        <p:sp>
          <p:nvSpPr>
            <p:cNvPr id="194" name="Rectangle 116"/>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195" name="Oval 117"/>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196" name="Oval 118"/>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20501" name="Group 111"/>
          <p:cNvGrpSpPr>
            <a:grpSpLocks/>
          </p:cNvGrpSpPr>
          <p:nvPr/>
        </p:nvGrpSpPr>
        <p:grpSpPr bwMode="auto">
          <a:xfrm>
            <a:off x="5972177" y="3459957"/>
            <a:ext cx="995363" cy="771525"/>
            <a:chOff x="1054" y="2449"/>
            <a:chExt cx="532" cy="412"/>
          </a:xfrm>
        </p:grpSpPr>
        <p:sp>
          <p:nvSpPr>
            <p:cNvPr id="198" name="Rectangle 112"/>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199" name="Oval 113"/>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200" name="Oval 114"/>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20502" name="Group 123"/>
          <p:cNvGrpSpPr>
            <a:grpSpLocks/>
          </p:cNvGrpSpPr>
          <p:nvPr/>
        </p:nvGrpSpPr>
        <p:grpSpPr bwMode="auto">
          <a:xfrm>
            <a:off x="8201027" y="4088607"/>
            <a:ext cx="995363" cy="771525"/>
            <a:chOff x="1054" y="2449"/>
            <a:chExt cx="532" cy="412"/>
          </a:xfrm>
        </p:grpSpPr>
        <p:sp>
          <p:nvSpPr>
            <p:cNvPr id="202" name="Rectangle 124"/>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203" name="Oval 125"/>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204" name="Oval 126"/>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20503" name="Group 127"/>
          <p:cNvGrpSpPr>
            <a:grpSpLocks/>
          </p:cNvGrpSpPr>
          <p:nvPr/>
        </p:nvGrpSpPr>
        <p:grpSpPr bwMode="auto">
          <a:xfrm>
            <a:off x="8201027" y="3459957"/>
            <a:ext cx="995363" cy="771525"/>
            <a:chOff x="1054" y="2449"/>
            <a:chExt cx="532" cy="412"/>
          </a:xfrm>
        </p:grpSpPr>
        <p:sp>
          <p:nvSpPr>
            <p:cNvPr id="206" name="Rectangle 128"/>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207" name="Oval 129"/>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208" name="Oval 130"/>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20504" name="Group 131"/>
          <p:cNvGrpSpPr>
            <a:grpSpLocks/>
          </p:cNvGrpSpPr>
          <p:nvPr/>
        </p:nvGrpSpPr>
        <p:grpSpPr bwMode="auto">
          <a:xfrm>
            <a:off x="10258427" y="4088607"/>
            <a:ext cx="995363" cy="771525"/>
            <a:chOff x="1054" y="2449"/>
            <a:chExt cx="532" cy="412"/>
          </a:xfrm>
        </p:grpSpPr>
        <p:sp>
          <p:nvSpPr>
            <p:cNvPr id="210" name="Rectangle 132"/>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211" name="Oval 133"/>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212" name="Oval 134"/>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20505" name="Group 135"/>
          <p:cNvGrpSpPr>
            <a:grpSpLocks/>
          </p:cNvGrpSpPr>
          <p:nvPr/>
        </p:nvGrpSpPr>
        <p:grpSpPr bwMode="auto">
          <a:xfrm>
            <a:off x="10258427" y="3459957"/>
            <a:ext cx="995363" cy="771525"/>
            <a:chOff x="1054" y="2449"/>
            <a:chExt cx="532" cy="412"/>
          </a:xfrm>
        </p:grpSpPr>
        <p:sp>
          <p:nvSpPr>
            <p:cNvPr id="214" name="Rectangle 136"/>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215" name="Oval 137"/>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216" name="Oval 138"/>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3" name="Group 2">
            <a:extLst>
              <a:ext uri="{FF2B5EF4-FFF2-40B4-BE49-F238E27FC236}">
                <a16:creationId xmlns:a16="http://schemas.microsoft.com/office/drawing/2014/main" xmlns="" id="{464F03EE-4681-40D4-BBDA-D38829FE4B9E}"/>
              </a:ext>
            </a:extLst>
          </p:cNvPr>
          <p:cNvGrpSpPr/>
          <p:nvPr/>
        </p:nvGrpSpPr>
        <p:grpSpPr>
          <a:xfrm>
            <a:off x="11010904" y="6803654"/>
            <a:ext cx="2471736" cy="1785938"/>
            <a:chOff x="11010904" y="6674647"/>
            <a:chExt cx="2471736" cy="1785938"/>
          </a:xfrm>
        </p:grpSpPr>
        <p:pic>
          <p:nvPicPr>
            <p:cNvPr id="20490" name="Picture 65" descr="Concept: Safe, Security "/>
            <p:cNvPicPr>
              <a:picLocks noChangeAspect="1" noChangeArrowheads="1"/>
            </p:cNvPicPr>
            <p:nvPr/>
          </p:nvPicPr>
          <p:blipFill>
            <a:blip r:embed="rId4" cstate="print"/>
            <a:srcRect/>
            <a:stretch>
              <a:fillRect/>
            </a:stretch>
          </p:blipFill>
          <p:spPr bwMode="gray">
            <a:xfrm>
              <a:off x="11010904" y="6674647"/>
              <a:ext cx="1585913" cy="1785938"/>
            </a:xfrm>
            <a:prstGeom prst="rect">
              <a:avLst/>
            </a:prstGeom>
            <a:noFill/>
            <a:ln w="9525">
              <a:noFill/>
              <a:miter lim="800000"/>
              <a:headEnd/>
              <a:tailEnd/>
            </a:ln>
          </p:spPr>
        </p:pic>
        <p:grpSp>
          <p:nvGrpSpPr>
            <p:cNvPr id="20506" name="Group 147"/>
            <p:cNvGrpSpPr>
              <a:grpSpLocks/>
            </p:cNvGrpSpPr>
            <p:nvPr/>
          </p:nvGrpSpPr>
          <p:grpSpPr bwMode="auto">
            <a:xfrm>
              <a:off x="12487277" y="7670007"/>
              <a:ext cx="995363" cy="771525"/>
              <a:chOff x="1054" y="2449"/>
              <a:chExt cx="532" cy="412"/>
            </a:xfrm>
          </p:grpSpPr>
          <p:sp>
            <p:nvSpPr>
              <p:cNvPr id="218" name="Rectangle 148"/>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219" name="Oval 149"/>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220" name="Oval 150"/>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20507" name="Group 151"/>
            <p:cNvGrpSpPr>
              <a:grpSpLocks/>
            </p:cNvGrpSpPr>
            <p:nvPr/>
          </p:nvGrpSpPr>
          <p:grpSpPr bwMode="auto">
            <a:xfrm>
              <a:off x="12487277" y="7041357"/>
              <a:ext cx="995363" cy="771525"/>
              <a:chOff x="1054" y="2449"/>
              <a:chExt cx="532" cy="412"/>
            </a:xfrm>
          </p:grpSpPr>
          <p:sp>
            <p:nvSpPr>
              <p:cNvPr id="222" name="Rectangle 152"/>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223" name="Oval 153"/>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224" name="Oval 154"/>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grpSp>
      <p:grpSp>
        <p:nvGrpSpPr>
          <p:cNvPr id="4" name="Group 3">
            <a:extLst>
              <a:ext uri="{FF2B5EF4-FFF2-40B4-BE49-F238E27FC236}">
                <a16:creationId xmlns:a16="http://schemas.microsoft.com/office/drawing/2014/main" xmlns="" id="{FEBF3BA9-C884-4814-8D95-9C358126DF1E}"/>
              </a:ext>
            </a:extLst>
          </p:cNvPr>
          <p:cNvGrpSpPr/>
          <p:nvPr/>
        </p:nvGrpSpPr>
        <p:grpSpPr>
          <a:xfrm>
            <a:off x="8134354" y="6803654"/>
            <a:ext cx="2471736" cy="1785938"/>
            <a:chOff x="8134354" y="6674647"/>
            <a:chExt cx="2471736" cy="1785938"/>
          </a:xfrm>
        </p:grpSpPr>
        <p:pic>
          <p:nvPicPr>
            <p:cNvPr id="20508" name="Picture 155" descr="Concept: Safe, Security "/>
            <p:cNvPicPr>
              <a:picLocks noChangeAspect="1" noChangeArrowheads="1"/>
            </p:cNvPicPr>
            <p:nvPr/>
          </p:nvPicPr>
          <p:blipFill>
            <a:blip r:embed="rId4" cstate="print"/>
            <a:srcRect/>
            <a:stretch>
              <a:fillRect/>
            </a:stretch>
          </p:blipFill>
          <p:spPr bwMode="gray">
            <a:xfrm>
              <a:off x="8134354" y="6674647"/>
              <a:ext cx="1585913" cy="1785938"/>
            </a:xfrm>
            <a:prstGeom prst="rect">
              <a:avLst/>
            </a:prstGeom>
            <a:noFill/>
            <a:ln w="9525">
              <a:noFill/>
              <a:miter lim="800000"/>
              <a:headEnd/>
              <a:tailEnd/>
            </a:ln>
          </p:spPr>
        </p:pic>
        <p:grpSp>
          <p:nvGrpSpPr>
            <p:cNvPr id="20509" name="Group 156"/>
            <p:cNvGrpSpPr>
              <a:grpSpLocks/>
            </p:cNvGrpSpPr>
            <p:nvPr/>
          </p:nvGrpSpPr>
          <p:grpSpPr bwMode="auto">
            <a:xfrm>
              <a:off x="9610727" y="7670007"/>
              <a:ext cx="995363" cy="771525"/>
              <a:chOff x="1054" y="2449"/>
              <a:chExt cx="532" cy="412"/>
            </a:xfrm>
          </p:grpSpPr>
          <p:sp>
            <p:nvSpPr>
              <p:cNvPr id="227" name="Rectangle 157"/>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228" name="Oval 158"/>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229" name="Oval 159"/>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20510" name="Group 160"/>
            <p:cNvGrpSpPr>
              <a:grpSpLocks/>
            </p:cNvGrpSpPr>
            <p:nvPr/>
          </p:nvGrpSpPr>
          <p:grpSpPr bwMode="auto">
            <a:xfrm>
              <a:off x="9610727" y="7041357"/>
              <a:ext cx="995363" cy="771525"/>
              <a:chOff x="1054" y="2449"/>
              <a:chExt cx="532" cy="412"/>
            </a:xfrm>
          </p:grpSpPr>
          <p:sp>
            <p:nvSpPr>
              <p:cNvPr id="231" name="Rectangle 161"/>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232" name="Oval 162"/>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233" name="Oval 163"/>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grpSp>
      <p:sp>
        <p:nvSpPr>
          <p:cNvPr id="83" name="Text Box 4">
            <a:extLst>
              <a:ext uri="{FF2B5EF4-FFF2-40B4-BE49-F238E27FC236}">
                <a16:creationId xmlns:a16="http://schemas.microsoft.com/office/drawing/2014/main" xmlns="" id="{5D65D579-8792-4779-BA35-35EB4804BBA6}"/>
              </a:ext>
            </a:extLst>
          </p:cNvPr>
          <p:cNvSpPr txBox="1">
            <a:spLocks noChangeArrowheads="1"/>
          </p:cNvSpPr>
          <p:nvPr/>
        </p:nvSpPr>
        <p:spPr bwMode="auto">
          <a:xfrm>
            <a:off x="13952213" y="895028"/>
            <a:ext cx="2464595" cy="1384995"/>
          </a:xfrm>
          <a:prstGeom prst="rect">
            <a:avLst/>
          </a:prstGeom>
          <a:noFill/>
          <a:ln w="28575">
            <a:solidFill>
              <a:srgbClr val="000000"/>
            </a:solid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342900" fontAlgn="auto">
              <a:spcAft>
                <a:spcPts val="0"/>
              </a:spcAft>
              <a:defRPr/>
            </a:pPr>
            <a:r>
              <a:rPr lang="en-US" sz="2100" b="1" kern="0" dirty="0">
                <a:solidFill>
                  <a:srgbClr val="0000CC"/>
                </a:solidFill>
                <a:latin typeface="Oracle Sans" panose="020B0503020204020204" pitchFamily="34" charset="0"/>
                <a:cs typeface="Oracle Sans" panose="020B0503020204020204" pitchFamily="34" charset="0"/>
              </a:rPr>
              <a:t>DB structures</a:t>
            </a:r>
          </a:p>
          <a:p>
            <a:pPr defTabSz="342900" fontAlgn="auto">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rPr>
              <a:t> - Memory</a:t>
            </a:r>
          </a:p>
          <a:p>
            <a:pPr defTabSz="342900" fontAlgn="auto">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rPr>
              <a:t>- Process</a:t>
            </a:r>
            <a:endParaRPr lang="en-US" sz="2100" b="1" kern="0" dirty="0">
              <a:solidFill>
                <a:srgbClr val="999999"/>
              </a:solidFill>
              <a:latin typeface="Oracle Sans" panose="020B0503020204020204" pitchFamily="34" charset="0"/>
              <a:cs typeface="Oracle Sans" panose="020B0503020204020204" pitchFamily="34" charset="0"/>
            </a:endParaRPr>
          </a:p>
          <a:p>
            <a:pPr defTabSz="342900" fontAlgn="auto">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sym typeface="Wingdings" pitchFamily="2" charset="2"/>
              </a:rPr>
              <a:t></a:t>
            </a:r>
            <a:r>
              <a:rPr lang="en-US" sz="2100" b="1" kern="0" dirty="0">
                <a:solidFill>
                  <a:sysClr val="windowText" lastClr="000000"/>
                </a:solidFill>
                <a:latin typeface="Oracle Sans" panose="020B0503020204020204" pitchFamily="34" charset="0"/>
                <a:cs typeface="Oracle Sans" panose="020B0503020204020204" pitchFamily="34" charset="0"/>
              </a:rPr>
              <a:t> </a:t>
            </a:r>
            <a:r>
              <a:rPr lang="en-US" sz="2100" b="1" kern="0" dirty="0">
                <a:solidFill>
                  <a:srgbClr val="FF0000"/>
                </a:solidFill>
                <a:latin typeface="Oracle Sans" panose="020B0503020204020204" pitchFamily="34" charset="0"/>
                <a:cs typeface="Oracle Sans" panose="020B0503020204020204" pitchFamily="34" charset="0"/>
              </a:rPr>
              <a:t>Storage</a:t>
            </a:r>
          </a:p>
        </p:txBody>
      </p:sp>
    </p:spTree>
    <p:custDataLst>
      <p:tags r:id="rId1"/>
    </p:custDataLst>
    <p:extLst>
      <p:ext uri="{BB962C8B-B14F-4D97-AF65-F5344CB8AC3E}">
        <p14:creationId xmlns:p14="http://schemas.microsoft.com/office/powerpoint/2010/main" val="3327745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9E9237-4894-4310-823D-62D9C7F3D16F}"/>
              </a:ext>
            </a:extLst>
          </p:cNvPr>
          <p:cNvSpPr>
            <a:spLocks noGrp="1"/>
          </p:cNvSpPr>
          <p:nvPr>
            <p:ph type="title"/>
          </p:nvPr>
        </p:nvSpPr>
        <p:spPr/>
        <p:txBody>
          <a:bodyPr/>
          <a:lstStyle/>
          <a:p>
            <a:endParaRPr lang="en-IN" dirty="0"/>
          </a:p>
        </p:txBody>
      </p:sp>
    </p:spTree>
    <p:custDataLst>
      <p:tags r:id="rId1"/>
    </p:custDataLst>
    <p:extLst>
      <p:ext uri="{BB962C8B-B14F-4D97-AF65-F5344CB8AC3E}">
        <p14:creationId xmlns:p14="http://schemas.microsoft.com/office/powerpoint/2010/main" val="37440926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Logical and Physical Database Structures</a:t>
            </a:r>
          </a:p>
        </p:txBody>
      </p:sp>
      <p:grpSp>
        <p:nvGrpSpPr>
          <p:cNvPr id="3" name="Group 2">
            <a:extLst>
              <a:ext uri="{FF2B5EF4-FFF2-40B4-BE49-F238E27FC236}">
                <a16:creationId xmlns:a16="http://schemas.microsoft.com/office/drawing/2014/main" xmlns="" id="{878E5C63-EA46-4FA5-B60F-3B97B3A1048C}"/>
              </a:ext>
            </a:extLst>
          </p:cNvPr>
          <p:cNvGrpSpPr/>
          <p:nvPr/>
        </p:nvGrpSpPr>
        <p:grpSpPr>
          <a:xfrm>
            <a:off x="3395664" y="2372517"/>
            <a:ext cx="9520239" cy="7379495"/>
            <a:chOff x="3395664" y="2372517"/>
            <a:chExt cx="9520239" cy="7379495"/>
          </a:xfrm>
        </p:grpSpPr>
        <p:sp>
          <p:nvSpPr>
            <p:cNvPr id="55" name="Freeform 3"/>
            <p:cNvSpPr>
              <a:spLocks/>
            </p:cNvSpPr>
            <p:nvPr/>
          </p:nvSpPr>
          <p:spPr bwMode="blackWhite">
            <a:xfrm>
              <a:off x="6917532" y="8230392"/>
              <a:ext cx="688182" cy="342900"/>
            </a:xfrm>
            <a:custGeom>
              <a:avLst/>
              <a:gdLst>
                <a:gd name="T0" fmla="*/ 0 w 97"/>
                <a:gd name="T1" fmla="*/ 2147483647 h 74"/>
                <a:gd name="T2" fmla="*/ 2147483647 w 97"/>
                <a:gd name="T3" fmla="*/ 0 h 74"/>
                <a:gd name="T4" fmla="*/ 2147483647 w 97"/>
                <a:gd name="T5" fmla="*/ 2147483647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8575" cap="rnd" cmpd="sng">
              <a:solidFill>
                <a:srgbClr val="000000"/>
              </a:solidFill>
              <a:prstDash val="solid"/>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56" name="Freeform 4"/>
            <p:cNvSpPr>
              <a:spLocks/>
            </p:cNvSpPr>
            <p:nvPr/>
          </p:nvSpPr>
          <p:spPr bwMode="blackWhite">
            <a:xfrm>
              <a:off x="11434765" y="8242299"/>
              <a:ext cx="688181" cy="342900"/>
            </a:xfrm>
            <a:custGeom>
              <a:avLst/>
              <a:gdLst>
                <a:gd name="T0" fmla="*/ 0 w 97"/>
                <a:gd name="T1" fmla="*/ 2147483647 h 74"/>
                <a:gd name="T2" fmla="*/ 2147483647 w 97"/>
                <a:gd name="T3" fmla="*/ 0 h 74"/>
                <a:gd name="T4" fmla="*/ 2147483647 w 97"/>
                <a:gd name="T5" fmla="*/ 2147483647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8575" cap="rnd" cmpd="sng">
              <a:solidFill>
                <a:srgbClr val="000000"/>
              </a:solidFill>
              <a:prstDash val="solid"/>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57" name="Freeform 5"/>
            <p:cNvSpPr>
              <a:spLocks/>
            </p:cNvSpPr>
            <p:nvPr/>
          </p:nvSpPr>
          <p:spPr bwMode="auto">
            <a:xfrm>
              <a:off x="10553702" y="8830467"/>
              <a:ext cx="228600" cy="342900"/>
            </a:xfrm>
            <a:custGeom>
              <a:avLst/>
              <a:gdLst>
                <a:gd name="T0" fmla="*/ 2147483647 w 97"/>
                <a:gd name="T1" fmla="*/ 0 h 97"/>
                <a:gd name="T2" fmla="*/ 0 w 97"/>
                <a:gd name="T3" fmla="*/ 2147483647 h 97"/>
                <a:gd name="T4" fmla="*/ 2147483647 w 97"/>
                <a:gd name="T5" fmla="*/ 2147483647 h 97"/>
                <a:gd name="T6" fmla="*/ 0 60000 65536"/>
                <a:gd name="T7" fmla="*/ 0 60000 65536"/>
                <a:gd name="T8" fmla="*/ 0 60000 65536"/>
                <a:gd name="T9" fmla="*/ 0 w 97"/>
                <a:gd name="T10" fmla="*/ 0 h 97"/>
                <a:gd name="T11" fmla="*/ 97 w 97"/>
                <a:gd name="T12" fmla="*/ 97 h 97"/>
              </a:gdLst>
              <a:ahLst/>
              <a:cxnLst>
                <a:cxn ang="T6">
                  <a:pos x="T0" y="T1"/>
                </a:cxn>
                <a:cxn ang="T7">
                  <a:pos x="T2" y="T3"/>
                </a:cxn>
                <a:cxn ang="T8">
                  <a:pos x="T4" y="T5"/>
                </a:cxn>
              </a:cxnLst>
              <a:rect l="T9" t="T10" r="T11" b="T12"/>
              <a:pathLst>
                <a:path w="97" h="97">
                  <a:moveTo>
                    <a:pt x="96" y="0"/>
                  </a:moveTo>
                  <a:lnTo>
                    <a:pt x="0" y="48"/>
                  </a:lnTo>
                  <a:lnTo>
                    <a:pt x="96" y="96"/>
                  </a:lnTo>
                </a:path>
              </a:pathLst>
            </a:custGeom>
            <a:noFill/>
            <a:ln w="28575" cap="rnd" cmpd="sng">
              <a:solidFill>
                <a:srgbClr val="000000"/>
              </a:solidFill>
              <a:prstDash val="solid"/>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58" name="Freeform 6"/>
            <p:cNvSpPr>
              <a:spLocks/>
            </p:cNvSpPr>
            <p:nvPr/>
          </p:nvSpPr>
          <p:spPr bwMode="blackWhite">
            <a:xfrm>
              <a:off x="6905627" y="5494337"/>
              <a:ext cx="688181" cy="342900"/>
            </a:xfrm>
            <a:custGeom>
              <a:avLst/>
              <a:gdLst>
                <a:gd name="T0" fmla="*/ 0 w 97"/>
                <a:gd name="T1" fmla="*/ 2147483647 h 74"/>
                <a:gd name="T2" fmla="*/ 2147483647 w 97"/>
                <a:gd name="T3" fmla="*/ 0 h 74"/>
                <a:gd name="T4" fmla="*/ 2147483647 w 97"/>
                <a:gd name="T5" fmla="*/ 2147483647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8575" cap="rnd" cmpd="sng">
              <a:solidFill>
                <a:srgbClr val="000000"/>
              </a:solidFill>
              <a:prstDash val="solid"/>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59" name="Freeform 7"/>
            <p:cNvSpPr>
              <a:spLocks/>
            </p:cNvSpPr>
            <p:nvPr/>
          </p:nvSpPr>
          <p:spPr bwMode="blackWhite">
            <a:xfrm>
              <a:off x="6908007" y="6865937"/>
              <a:ext cx="688182" cy="342900"/>
            </a:xfrm>
            <a:custGeom>
              <a:avLst/>
              <a:gdLst>
                <a:gd name="T0" fmla="*/ 0 w 97"/>
                <a:gd name="T1" fmla="*/ 2147483647 h 74"/>
                <a:gd name="T2" fmla="*/ 2147483647 w 97"/>
                <a:gd name="T3" fmla="*/ 0 h 74"/>
                <a:gd name="T4" fmla="*/ 2147483647 w 97"/>
                <a:gd name="T5" fmla="*/ 2147483647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8575" cap="rnd" cmpd="sng">
              <a:solidFill>
                <a:srgbClr val="000000"/>
              </a:solidFill>
              <a:prstDash val="solid"/>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60" name="Freeform 8"/>
            <p:cNvSpPr>
              <a:spLocks/>
            </p:cNvSpPr>
            <p:nvPr/>
          </p:nvSpPr>
          <p:spPr bwMode="blackWhite">
            <a:xfrm>
              <a:off x="6910390" y="4237037"/>
              <a:ext cx="688181" cy="342900"/>
            </a:xfrm>
            <a:custGeom>
              <a:avLst/>
              <a:gdLst>
                <a:gd name="T0" fmla="*/ 0 w 97"/>
                <a:gd name="T1" fmla="*/ 2147483647 h 74"/>
                <a:gd name="T2" fmla="*/ 2147483647 w 97"/>
                <a:gd name="T3" fmla="*/ 0 h 74"/>
                <a:gd name="T4" fmla="*/ 2147483647 w 97"/>
                <a:gd name="T5" fmla="*/ 2147483647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8575" cap="rnd" cmpd="sng">
              <a:solidFill>
                <a:srgbClr val="000000"/>
              </a:solidFill>
              <a:prstDash val="solid"/>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61" name="Line 9"/>
            <p:cNvSpPr>
              <a:spLocks noChangeShapeType="1"/>
            </p:cNvSpPr>
            <p:nvPr/>
          </p:nvSpPr>
          <p:spPr bwMode="auto">
            <a:xfrm>
              <a:off x="7250907" y="3165474"/>
              <a:ext cx="0" cy="5829300"/>
            </a:xfrm>
            <a:prstGeom prst="line">
              <a:avLst/>
            </a:prstGeom>
            <a:noFill/>
            <a:ln w="28575">
              <a:solidFill>
                <a:srgbClr val="0000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62" name="Line 10"/>
            <p:cNvSpPr>
              <a:spLocks noChangeShapeType="1"/>
            </p:cNvSpPr>
            <p:nvPr/>
          </p:nvSpPr>
          <p:spPr bwMode="auto">
            <a:xfrm flipH="1">
              <a:off x="4550570" y="3508374"/>
              <a:ext cx="1943100" cy="0"/>
            </a:xfrm>
            <a:prstGeom prst="line">
              <a:avLst/>
            </a:prstGeom>
            <a:noFill/>
            <a:ln w="28575">
              <a:solidFill>
                <a:srgbClr val="0000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63" name="Freeform 11"/>
            <p:cNvSpPr>
              <a:spLocks/>
            </p:cNvSpPr>
            <p:nvPr/>
          </p:nvSpPr>
          <p:spPr bwMode="blackWhite">
            <a:xfrm>
              <a:off x="8372477" y="7308850"/>
              <a:ext cx="138113" cy="271463"/>
            </a:xfrm>
            <a:custGeom>
              <a:avLst/>
              <a:gdLst>
                <a:gd name="T0" fmla="*/ 0 w 58"/>
                <a:gd name="T1" fmla="*/ 0 h 114"/>
                <a:gd name="T2" fmla="*/ 2147483647 w 58"/>
                <a:gd name="T3" fmla="*/ 2147483647 h 114"/>
                <a:gd name="T4" fmla="*/ 0 w 58"/>
                <a:gd name="T5" fmla="*/ 2147483647 h 114"/>
                <a:gd name="T6" fmla="*/ 0 60000 65536"/>
                <a:gd name="T7" fmla="*/ 0 60000 65536"/>
                <a:gd name="T8" fmla="*/ 0 60000 65536"/>
                <a:gd name="T9" fmla="*/ 0 w 58"/>
                <a:gd name="T10" fmla="*/ 0 h 114"/>
                <a:gd name="T11" fmla="*/ 58 w 58"/>
                <a:gd name="T12" fmla="*/ 114 h 114"/>
              </a:gdLst>
              <a:ahLst/>
              <a:cxnLst>
                <a:cxn ang="T6">
                  <a:pos x="T0" y="T1"/>
                </a:cxn>
                <a:cxn ang="T7">
                  <a:pos x="T2" y="T3"/>
                </a:cxn>
                <a:cxn ang="T8">
                  <a:pos x="T4" y="T5"/>
                </a:cxn>
              </a:cxnLst>
              <a:rect l="T9" t="T10" r="T11" b="T12"/>
              <a:pathLst>
                <a:path w="58" h="114">
                  <a:moveTo>
                    <a:pt x="0" y="0"/>
                  </a:moveTo>
                  <a:lnTo>
                    <a:pt x="57" y="56"/>
                  </a:lnTo>
                  <a:lnTo>
                    <a:pt x="0" y="113"/>
                  </a:lnTo>
                </a:path>
              </a:pathLst>
            </a:custGeom>
            <a:noFill/>
            <a:ln w="28575" cap="rnd" cmpd="sng">
              <a:solidFill>
                <a:srgbClr val="000000"/>
              </a:solidFill>
              <a:prstDash val="solid"/>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64" name="Freeform 12"/>
            <p:cNvSpPr>
              <a:spLocks/>
            </p:cNvSpPr>
            <p:nvPr/>
          </p:nvSpPr>
          <p:spPr bwMode="auto">
            <a:xfrm>
              <a:off x="10482264" y="4718049"/>
              <a:ext cx="228600" cy="342900"/>
            </a:xfrm>
            <a:custGeom>
              <a:avLst/>
              <a:gdLst>
                <a:gd name="T0" fmla="*/ 2147483647 w 97"/>
                <a:gd name="T1" fmla="*/ 0 h 97"/>
                <a:gd name="T2" fmla="*/ 0 w 97"/>
                <a:gd name="T3" fmla="*/ 2147483647 h 97"/>
                <a:gd name="T4" fmla="*/ 2147483647 w 97"/>
                <a:gd name="T5" fmla="*/ 2147483647 h 97"/>
                <a:gd name="T6" fmla="*/ 0 60000 65536"/>
                <a:gd name="T7" fmla="*/ 0 60000 65536"/>
                <a:gd name="T8" fmla="*/ 0 60000 65536"/>
                <a:gd name="T9" fmla="*/ 0 w 97"/>
                <a:gd name="T10" fmla="*/ 0 h 97"/>
                <a:gd name="T11" fmla="*/ 97 w 97"/>
                <a:gd name="T12" fmla="*/ 97 h 97"/>
              </a:gdLst>
              <a:ahLst/>
              <a:cxnLst>
                <a:cxn ang="T6">
                  <a:pos x="T0" y="T1"/>
                </a:cxn>
                <a:cxn ang="T7">
                  <a:pos x="T2" y="T3"/>
                </a:cxn>
                <a:cxn ang="T8">
                  <a:pos x="T4" y="T5"/>
                </a:cxn>
              </a:cxnLst>
              <a:rect l="T9" t="T10" r="T11" b="T12"/>
              <a:pathLst>
                <a:path w="97" h="97">
                  <a:moveTo>
                    <a:pt x="96" y="0"/>
                  </a:moveTo>
                  <a:lnTo>
                    <a:pt x="0" y="48"/>
                  </a:lnTo>
                  <a:lnTo>
                    <a:pt x="96" y="96"/>
                  </a:lnTo>
                </a:path>
              </a:pathLst>
            </a:custGeom>
            <a:noFill/>
            <a:ln w="28575" cap="rnd" cmpd="sng">
              <a:solidFill>
                <a:srgbClr val="000000"/>
              </a:solidFill>
              <a:prstDash val="solid"/>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65" name="Line 13"/>
            <p:cNvSpPr>
              <a:spLocks noChangeShapeType="1"/>
            </p:cNvSpPr>
            <p:nvPr/>
          </p:nvSpPr>
          <p:spPr bwMode="auto">
            <a:xfrm>
              <a:off x="7386639" y="8994774"/>
              <a:ext cx="4343400" cy="0"/>
            </a:xfrm>
            <a:prstGeom prst="line">
              <a:avLst/>
            </a:prstGeom>
            <a:noFill/>
            <a:ln w="28575">
              <a:solidFill>
                <a:srgbClr val="0000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66" name="Line 14"/>
            <p:cNvSpPr>
              <a:spLocks noChangeShapeType="1"/>
            </p:cNvSpPr>
            <p:nvPr/>
          </p:nvSpPr>
          <p:spPr bwMode="auto">
            <a:xfrm>
              <a:off x="7272339" y="4879974"/>
              <a:ext cx="4457700" cy="0"/>
            </a:xfrm>
            <a:prstGeom prst="line">
              <a:avLst/>
            </a:prstGeom>
            <a:noFill/>
            <a:ln w="28575">
              <a:solidFill>
                <a:srgbClr val="0000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67" name="Line 15"/>
            <p:cNvSpPr>
              <a:spLocks noChangeShapeType="1"/>
            </p:cNvSpPr>
            <p:nvPr/>
          </p:nvSpPr>
          <p:spPr bwMode="auto">
            <a:xfrm>
              <a:off x="11780045" y="4751387"/>
              <a:ext cx="0" cy="4040981"/>
            </a:xfrm>
            <a:prstGeom prst="line">
              <a:avLst/>
            </a:prstGeom>
            <a:noFill/>
            <a:ln w="28575">
              <a:solidFill>
                <a:srgbClr val="0000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68" name="AutoShape 16"/>
            <p:cNvSpPr>
              <a:spLocks noChangeArrowheads="1"/>
            </p:cNvSpPr>
            <p:nvPr/>
          </p:nvSpPr>
          <p:spPr bwMode="blackWhite">
            <a:xfrm>
              <a:off x="5922170" y="3072605"/>
              <a:ext cx="2709863" cy="883445"/>
            </a:xfrm>
            <a:prstGeom prst="roundRect">
              <a:avLst>
                <a:gd name="adj" fmla="val 12495"/>
              </a:avLst>
            </a:prstGeom>
            <a:gradFill flip="none" rotWithShape="1">
              <a:gsLst>
                <a:gs pos="36000">
                  <a:srgbClr val="A3D8FF"/>
                </a:gs>
                <a:gs pos="0">
                  <a:schemeClr val="bg1"/>
                </a:gs>
                <a:gs pos="87000">
                  <a:srgbClr val="A3D8FF"/>
                </a:gs>
                <a:gs pos="100000">
                  <a:schemeClr val="bg1"/>
                </a:gs>
              </a:gsLst>
              <a:lin ang="5400000" scaled="1"/>
              <a:tileRect/>
            </a:gradFill>
            <a:ln w="28575" cap="flat" cmpd="sng" algn="ctr">
              <a:solidFill>
                <a:srgbClr val="71C2FF"/>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400" b="1" dirty="0">
                  <a:latin typeface="Oracle Sans" panose="020B0503020204020204" pitchFamily="34" charset="0"/>
                  <a:cs typeface="Oracle Sans" panose="020B0503020204020204" pitchFamily="34" charset="0"/>
                </a:rPr>
                <a:t>Database</a:t>
              </a:r>
            </a:p>
          </p:txBody>
        </p:sp>
        <p:sp>
          <p:nvSpPr>
            <p:cNvPr id="69" name="Line 17"/>
            <p:cNvSpPr>
              <a:spLocks noChangeShapeType="1"/>
            </p:cNvSpPr>
            <p:nvPr/>
          </p:nvSpPr>
          <p:spPr bwMode="auto">
            <a:xfrm>
              <a:off x="9576048" y="2665412"/>
              <a:ext cx="0" cy="7086600"/>
            </a:xfrm>
            <a:prstGeom prst="line">
              <a:avLst/>
            </a:prstGeom>
            <a:noFill/>
            <a:ln w="28575">
              <a:solidFill>
                <a:srgbClr val="FF0000"/>
              </a:solidFill>
              <a:prstDash val="dash"/>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2546" name="Rectangle 18"/>
            <p:cNvSpPr>
              <a:spLocks noChangeArrowheads="1"/>
            </p:cNvSpPr>
            <p:nvPr/>
          </p:nvSpPr>
          <p:spPr bwMode="auto">
            <a:xfrm>
              <a:off x="6357939" y="2372517"/>
              <a:ext cx="1476375" cy="453395"/>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519113" eaLnBrk="0" hangingPunct="0">
                <a:lnSpc>
                  <a:spcPct val="85000"/>
                </a:lnSpc>
                <a:spcBef>
                  <a:spcPct val="35000"/>
                </a:spcBef>
                <a:tabLst>
                  <a:tab pos="857250" algn="l"/>
                </a:tabLst>
              </a:pPr>
              <a:r>
                <a:rPr lang="en-US" sz="2400" b="1" dirty="0">
                  <a:solidFill>
                    <a:srgbClr val="FF0066"/>
                  </a:solidFill>
                  <a:latin typeface="Oracle Sans" panose="020B0503020204020204" pitchFamily="34" charset="0"/>
                  <a:cs typeface="Times New Roman" pitchFamily="18" charset="0"/>
                </a:rPr>
                <a:t>Logical</a:t>
              </a:r>
            </a:p>
          </p:txBody>
        </p:sp>
        <p:sp>
          <p:nvSpPr>
            <p:cNvPr id="22547" name="Rectangle 19"/>
            <p:cNvSpPr>
              <a:spLocks noChangeArrowheads="1"/>
            </p:cNvSpPr>
            <p:nvPr/>
          </p:nvSpPr>
          <p:spPr bwMode="auto">
            <a:xfrm>
              <a:off x="10815639" y="2372517"/>
              <a:ext cx="1666875" cy="453395"/>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519113" eaLnBrk="0" hangingPunct="0">
                <a:lnSpc>
                  <a:spcPct val="85000"/>
                </a:lnSpc>
                <a:spcBef>
                  <a:spcPct val="35000"/>
                </a:spcBef>
                <a:tabLst>
                  <a:tab pos="857250" algn="l"/>
                </a:tabLst>
              </a:pPr>
              <a:r>
                <a:rPr lang="en-US" sz="2400" b="1" dirty="0">
                  <a:solidFill>
                    <a:srgbClr val="FF0066"/>
                  </a:solidFill>
                  <a:latin typeface="Oracle Sans" panose="020B0503020204020204" pitchFamily="34" charset="0"/>
                  <a:cs typeface="Times New Roman" pitchFamily="18" charset="0"/>
                </a:rPr>
                <a:t>Physical</a:t>
              </a:r>
            </a:p>
          </p:txBody>
        </p:sp>
        <p:sp>
          <p:nvSpPr>
            <p:cNvPr id="72" name="AutoShape 20"/>
            <p:cNvSpPr>
              <a:spLocks noChangeArrowheads="1"/>
            </p:cNvSpPr>
            <p:nvPr/>
          </p:nvSpPr>
          <p:spPr bwMode="blackWhite">
            <a:xfrm>
              <a:off x="5943602" y="4432299"/>
              <a:ext cx="2669381" cy="895350"/>
            </a:xfrm>
            <a:prstGeom prst="roundRect">
              <a:avLst>
                <a:gd name="adj" fmla="val 12495"/>
              </a:avLst>
            </a:prstGeom>
            <a:gradFill flip="none" rotWithShape="1">
              <a:gsLst>
                <a:gs pos="36000">
                  <a:srgbClr val="A3D8FF"/>
                </a:gs>
                <a:gs pos="0">
                  <a:schemeClr val="bg1"/>
                </a:gs>
                <a:gs pos="87000">
                  <a:srgbClr val="A3D8FF"/>
                </a:gs>
                <a:gs pos="100000">
                  <a:schemeClr val="bg1"/>
                </a:gs>
              </a:gsLst>
              <a:lin ang="5400000" scaled="1"/>
              <a:tileRect/>
            </a:gradFill>
            <a:ln w="28575" cap="flat" cmpd="sng" algn="ctr">
              <a:solidFill>
                <a:srgbClr val="71C2FF"/>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400" b="1" dirty="0">
                  <a:latin typeface="Oracle Sans" panose="020B0503020204020204" pitchFamily="34" charset="0"/>
                  <a:cs typeface="Oracle Sans" panose="020B0503020204020204" pitchFamily="34" charset="0"/>
                </a:rPr>
                <a:t>Tablespace</a:t>
              </a:r>
            </a:p>
          </p:txBody>
        </p:sp>
        <p:sp>
          <p:nvSpPr>
            <p:cNvPr id="73" name="AutoShape 21"/>
            <p:cNvSpPr>
              <a:spLocks noChangeArrowheads="1"/>
            </p:cNvSpPr>
            <p:nvPr/>
          </p:nvSpPr>
          <p:spPr bwMode="blackWhite">
            <a:xfrm>
              <a:off x="10710864" y="4408487"/>
              <a:ext cx="2152650" cy="919163"/>
            </a:xfrm>
            <a:prstGeom prst="roundRect">
              <a:avLst>
                <a:gd name="adj" fmla="val 12495"/>
              </a:avLst>
            </a:prstGeom>
            <a:gradFill flip="none" rotWithShape="1">
              <a:gsLst>
                <a:gs pos="36000">
                  <a:srgbClr val="93B7FF"/>
                </a:gs>
                <a:gs pos="0">
                  <a:schemeClr val="bg1"/>
                </a:gs>
                <a:gs pos="87000">
                  <a:srgbClr val="93B7FF"/>
                </a:gs>
                <a:gs pos="100000">
                  <a:schemeClr val="bg1"/>
                </a:gs>
              </a:gsLst>
              <a:lin ang="5400000" scaled="1"/>
              <a:tileRect/>
            </a:gradFill>
            <a:ln w="28575" cap="flat" cmpd="sng" algn="ctr">
              <a:solidFill>
                <a:srgbClr val="0088EE"/>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400" b="1" dirty="0">
                  <a:latin typeface="Oracle Sans" panose="020B0503020204020204" pitchFamily="34" charset="0"/>
                  <a:cs typeface="Oracle Sans" panose="020B0503020204020204" pitchFamily="34" charset="0"/>
                </a:rPr>
                <a:t>Data file</a:t>
              </a:r>
            </a:p>
          </p:txBody>
        </p:sp>
        <p:sp>
          <p:nvSpPr>
            <p:cNvPr id="74" name="AutoShape 22"/>
            <p:cNvSpPr>
              <a:spLocks noChangeArrowheads="1"/>
            </p:cNvSpPr>
            <p:nvPr/>
          </p:nvSpPr>
          <p:spPr bwMode="blackWhite">
            <a:xfrm>
              <a:off x="10777540" y="8432799"/>
              <a:ext cx="2138363" cy="1123950"/>
            </a:xfrm>
            <a:prstGeom prst="roundRect">
              <a:avLst>
                <a:gd name="adj" fmla="val 12495"/>
              </a:avLst>
            </a:prstGeom>
            <a:gradFill flip="none" rotWithShape="1">
              <a:gsLst>
                <a:gs pos="36000">
                  <a:srgbClr val="93B7FF"/>
                </a:gs>
                <a:gs pos="0">
                  <a:schemeClr val="bg1"/>
                </a:gs>
                <a:gs pos="87000">
                  <a:srgbClr val="93B7FF"/>
                </a:gs>
                <a:gs pos="100000">
                  <a:schemeClr val="bg1"/>
                </a:gs>
              </a:gsLst>
              <a:lin ang="5400000" scaled="1"/>
              <a:tileRect/>
            </a:gradFill>
            <a:ln w="28575" cap="flat" cmpd="sng" algn="ctr">
              <a:solidFill>
                <a:srgbClr val="0088EE"/>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400" b="1" dirty="0">
                  <a:latin typeface="Oracle Sans" panose="020B0503020204020204" pitchFamily="34" charset="0"/>
                  <a:cs typeface="Oracle Sans" panose="020B0503020204020204" pitchFamily="34" charset="0"/>
                </a:rPr>
                <a:t>OS block</a:t>
              </a:r>
            </a:p>
          </p:txBody>
        </p:sp>
        <p:sp>
          <p:nvSpPr>
            <p:cNvPr id="75" name="AutoShape 23"/>
            <p:cNvSpPr>
              <a:spLocks noChangeArrowheads="1"/>
            </p:cNvSpPr>
            <p:nvPr/>
          </p:nvSpPr>
          <p:spPr bwMode="blackWhite">
            <a:xfrm>
              <a:off x="5929315" y="5689599"/>
              <a:ext cx="2697956" cy="895350"/>
            </a:xfrm>
            <a:prstGeom prst="roundRect">
              <a:avLst>
                <a:gd name="adj" fmla="val 12495"/>
              </a:avLst>
            </a:prstGeom>
            <a:gradFill flip="none" rotWithShape="1">
              <a:gsLst>
                <a:gs pos="36000">
                  <a:srgbClr val="A3D8FF"/>
                </a:gs>
                <a:gs pos="0">
                  <a:schemeClr val="bg1"/>
                </a:gs>
                <a:gs pos="87000">
                  <a:srgbClr val="A3D8FF"/>
                </a:gs>
                <a:gs pos="100000">
                  <a:schemeClr val="bg1"/>
                </a:gs>
              </a:gsLst>
              <a:lin ang="5400000" scaled="1"/>
              <a:tileRect/>
            </a:gradFill>
            <a:ln w="28575" cap="flat" cmpd="sng" algn="ctr">
              <a:solidFill>
                <a:srgbClr val="71C2FF"/>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400" b="1" dirty="0">
                  <a:latin typeface="Oracle Sans" panose="020B0503020204020204" pitchFamily="34" charset="0"/>
                  <a:cs typeface="Oracle Sans" panose="020B0503020204020204" pitchFamily="34" charset="0"/>
                </a:rPr>
                <a:t>Segment</a:t>
              </a:r>
            </a:p>
          </p:txBody>
        </p:sp>
        <p:sp>
          <p:nvSpPr>
            <p:cNvPr id="76" name="AutoShape 24"/>
            <p:cNvSpPr>
              <a:spLocks noChangeArrowheads="1"/>
            </p:cNvSpPr>
            <p:nvPr/>
          </p:nvSpPr>
          <p:spPr bwMode="blackWhite">
            <a:xfrm>
              <a:off x="5929315" y="7068342"/>
              <a:ext cx="2697956" cy="888207"/>
            </a:xfrm>
            <a:prstGeom prst="roundRect">
              <a:avLst>
                <a:gd name="adj" fmla="val 12495"/>
              </a:avLst>
            </a:prstGeom>
            <a:gradFill flip="none" rotWithShape="1">
              <a:gsLst>
                <a:gs pos="36000">
                  <a:srgbClr val="A3D8FF"/>
                </a:gs>
                <a:gs pos="0">
                  <a:schemeClr val="bg1"/>
                </a:gs>
                <a:gs pos="87000">
                  <a:srgbClr val="A3D8FF"/>
                </a:gs>
                <a:gs pos="100000">
                  <a:schemeClr val="bg1"/>
                </a:gs>
              </a:gsLst>
              <a:lin ang="5400000" scaled="1"/>
              <a:tileRect/>
            </a:gradFill>
            <a:ln w="28575" cap="flat" cmpd="sng" algn="ctr">
              <a:solidFill>
                <a:srgbClr val="71C2FF"/>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400" b="1" dirty="0">
                  <a:latin typeface="Oracle Sans" panose="020B0503020204020204" pitchFamily="34" charset="0"/>
                  <a:cs typeface="Oracle Sans" panose="020B0503020204020204" pitchFamily="34" charset="0"/>
                </a:rPr>
                <a:t>Extent</a:t>
              </a:r>
            </a:p>
          </p:txBody>
        </p:sp>
        <p:sp>
          <p:nvSpPr>
            <p:cNvPr id="77" name="AutoShape 25"/>
            <p:cNvSpPr>
              <a:spLocks noChangeArrowheads="1"/>
            </p:cNvSpPr>
            <p:nvPr/>
          </p:nvSpPr>
          <p:spPr bwMode="blackWhite">
            <a:xfrm>
              <a:off x="5910264" y="8439942"/>
              <a:ext cx="2724150" cy="1116807"/>
            </a:xfrm>
            <a:prstGeom prst="roundRect">
              <a:avLst>
                <a:gd name="adj" fmla="val 12495"/>
              </a:avLst>
            </a:prstGeom>
            <a:gradFill flip="none" rotWithShape="1">
              <a:gsLst>
                <a:gs pos="36000">
                  <a:srgbClr val="A3D8FF"/>
                </a:gs>
                <a:gs pos="0">
                  <a:schemeClr val="bg1"/>
                </a:gs>
                <a:gs pos="87000">
                  <a:srgbClr val="A3D8FF"/>
                </a:gs>
                <a:gs pos="100000">
                  <a:schemeClr val="bg1"/>
                </a:gs>
              </a:gsLst>
              <a:lin ang="5400000" scaled="1"/>
              <a:tileRect/>
            </a:gradFill>
            <a:ln w="28575" cap="flat" cmpd="sng" algn="ctr">
              <a:solidFill>
                <a:srgbClr val="71C2FF"/>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400" b="1" dirty="0">
                  <a:latin typeface="Oracle Sans" panose="020B0503020204020204" pitchFamily="34" charset="0"/>
                  <a:cs typeface="Oracle Sans" panose="020B0503020204020204" pitchFamily="34" charset="0"/>
                </a:rPr>
                <a:t>Oracle data</a:t>
              </a:r>
              <a:br>
                <a:rPr lang="en-US" sz="2400" b="1" dirty="0">
                  <a:latin typeface="Oracle Sans" panose="020B0503020204020204" pitchFamily="34" charset="0"/>
                  <a:cs typeface="Oracle Sans" panose="020B0503020204020204" pitchFamily="34" charset="0"/>
                </a:rPr>
              </a:br>
              <a:r>
                <a:rPr lang="en-US" sz="2400" b="1" dirty="0">
                  <a:latin typeface="Oracle Sans" panose="020B0503020204020204" pitchFamily="34" charset="0"/>
                  <a:cs typeface="Oracle Sans" panose="020B0503020204020204" pitchFamily="34" charset="0"/>
                </a:rPr>
                <a:t>block</a:t>
              </a:r>
            </a:p>
          </p:txBody>
        </p:sp>
        <p:sp>
          <p:nvSpPr>
            <p:cNvPr id="78" name="Line 26"/>
            <p:cNvSpPr>
              <a:spLocks noChangeShapeType="1"/>
            </p:cNvSpPr>
            <p:nvPr/>
          </p:nvSpPr>
          <p:spPr bwMode="auto">
            <a:xfrm flipV="1">
              <a:off x="4572002" y="3508374"/>
              <a:ext cx="0" cy="1143000"/>
            </a:xfrm>
            <a:prstGeom prst="line">
              <a:avLst/>
            </a:prstGeom>
            <a:noFill/>
            <a:ln w="28575">
              <a:solidFill>
                <a:srgbClr val="0000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79" name="Freeform 27"/>
            <p:cNvSpPr>
              <a:spLocks/>
            </p:cNvSpPr>
            <p:nvPr/>
          </p:nvSpPr>
          <p:spPr bwMode="blackWhite">
            <a:xfrm>
              <a:off x="4229102" y="4237037"/>
              <a:ext cx="688181" cy="342900"/>
            </a:xfrm>
            <a:custGeom>
              <a:avLst/>
              <a:gdLst>
                <a:gd name="T0" fmla="*/ 0 w 97"/>
                <a:gd name="T1" fmla="*/ 2147483647 h 74"/>
                <a:gd name="T2" fmla="*/ 2147483647 w 97"/>
                <a:gd name="T3" fmla="*/ 0 h 74"/>
                <a:gd name="T4" fmla="*/ 2147483647 w 97"/>
                <a:gd name="T5" fmla="*/ 2147483647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8575" cap="rnd" cmpd="sng">
              <a:solidFill>
                <a:srgbClr val="000000"/>
              </a:solidFill>
              <a:prstDash val="solid"/>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80" name="AutoShape 28"/>
            <p:cNvSpPr>
              <a:spLocks noChangeArrowheads="1"/>
            </p:cNvSpPr>
            <p:nvPr/>
          </p:nvSpPr>
          <p:spPr bwMode="blackWhite">
            <a:xfrm>
              <a:off x="3395664" y="4432299"/>
              <a:ext cx="2152650" cy="895350"/>
            </a:xfrm>
            <a:prstGeom prst="roundRect">
              <a:avLst>
                <a:gd name="adj" fmla="val 12495"/>
              </a:avLst>
            </a:prstGeom>
            <a:gradFill flip="none" rotWithShape="1">
              <a:gsLst>
                <a:gs pos="36000">
                  <a:srgbClr val="A3D8FF"/>
                </a:gs>
                <a:gs pos="0">
                  <a:schemeClr val="bg1"/>
                </a:gs>
                <a:gs pos="87000">
                  <a:srgbClr val="A3D8FF"/>
                </a:gs>
                <a:gs pos="100000">
                  <a:schemeClr val="bg1"/>
                </a:gs>
              </a:gsLst>
              <a:lin ang="5400000" scaled="1"/>
              <a:tileRect/>
            </a:gradFill>
            <a:ln w="28575" cap="flat" cmpd="sng" algn="ctr">
              <a:solidFill>
                <a:srgbClr val="71C2FF"/>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400" b="1" dirty="0">
                  <a:latin typeface="Oracle Sans" panose="020B0503020204020204" pitchFamily="34" charset="0"/>
                  <a:cs typeface="Oracle Sans" panose="020B0503020204020204" pitchFamily="34" charset="0"/>
                </a:rPr>
                <a:t>Schema</a:t>
              </a:r>
            </a:p>
          </p:txBody>
        </p:sp>
      </p:grpSp>
    </p:spTree>
    <p:custDataLst>
      <p:tags r:id="rId1"/>
    </p:custDataLst>
    <p:extLst>
      <p:ext uri="{BB962C8B-B14F-4D97-AF65-F5344CB8AC3E}">
        <p14:creationId xmlns:p14="http://schemas.microsoft.com/office/powerpoint/2010/main" val="185321340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Objectives</a:t>
            </a:r>
          </a:p>
        </p:txBody>
      </p:sp>
      <p:sp>
        <p:nvSpPr>
          <p:cNvPr id="5123" name="Rectangle 6"/>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sz="3200" dirty="0">
                <a:latin typeface="+mn-lt"/>
                <a:cs typeface="Oracle Sans" panose="020B0503020204020204" pitchFamily="34" charset="0"/>
              </a:rPr>
              <a:t>After completing this appendix, you should be able to:</a:t>
            </a:r>
          </a:p>
          <a:p>
            <a:pPr marL="911225" lvl="1" indent="-550863"/>
            <a:r>
              <a:rPr lang="en-US" sz="3000" dirty="0">
                <a:latin typeface="+mn-lt"/>
                <a:cs typeface="Oracle Sans" panose="020B0503020204020204" pitchFamily="34" charset="0"/>
              </a:rPr>
              <a:t>List the major database architectural components </a:t>
            </a:r>
          </a:p>
          <a:p>
            <a:pPr marL="911225" lvl="1" indent="-550863"/>
            <a:r>
              <a:rPr lang="en-US" sz="3000" dirty="0">
                <a:latin typeface="+mn-lt"/>
                <a:cs typeface="Oracle Sans" panose="020B0503020204020204" pitchFamily="34" charset="0"/>
              </a:rPr>
              <a:t>Describe the background processes </a:t>
            </a:r>
          </a:p>
          <a:p>
            <a:pPr marL="911225" lvl="1" indent="-550863"/>
            <a:r>
              <a:rPr lang="en-US" sz="3000" dirty="0">
                <a:latin typeface="+mn-lt"/>
                <a:cs typeface="Oracle Sans" panose="020B0503020204020204" pitchFamily="34" charset="0"/>
              </a:rPr>
              <a:t>Explain the memory structures </a:t>
            </a:r>
          </a:p>
          <a:p>
            <a:pPr marL="911225" lvl="1" indent="-550863"/>
            <a:r>
              <a:rPr lang="en-US" sz="3000" dirty="0">
                <a:latin typeface="+mn-lt"/>
                <a:cs typeface="Oracle Sans" panose="020B0503020204020204" pitchFamily="34" charset="0"/>
              </a:rPr>
              <a:t>Correlate the logical and physical storage structures</a:t>
            </a:r>
          </a:p>
        </p:txBody>
      </p:sp>
    </p:spTree>
    <p:custDataLst>
      <p:tags r:id="rId1"/>
    </p:custDataLst>
    <p:extLst>
      <p:ext uri="{BB962C8B-B14F-4D97-AF65-F5344CB8AC3E}">
        <p14:creationId xmlns:p14="http://schemas.microsoft.com/office/powerpoint/2010/main" val="392313781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A5D493-5E97-4E35-8C08-28E73900D044}"/>
              </a:ext>
            </a:extLst>
          </p:cNvPr>
          <p:cNvSpPr>
            <a:spLocks noGrp="1"/>
          </p:cNvSpPr>
          <p:nvPr>
            <p:ph type="title"/>
          </p:nvPr>
        </p:nvSpPr>
        <p:spPr/>
        <p:txBody>
          <a:bodyPr/>
          <a:lstStyle/>
          <a:p>
            <a:endParaRPr lang="en-IN" dirty="0"/>
          </a:p>
        </p:txBody>
      </p:sp>
    </p:spTree>
    <p:custDataLst>
      <p:tags r:id="rId1"/>
    </p:custDataLst>
    <p:extLst>
      <p:ext uri="{BB962C8B-B14F-4D97-AF65-F5344CB8AC3E}">
        <p14:creationId xmlns:p14="http://schemas.microsoft.com/office/powerpoint/2010/main" val="62382736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Processing a SQL Statement</a:t>
            </a:r>
          </a:p>
        </p:txBody>
      </p:sp>
      <p:sp>
        <p:nvSpPr>
          <p:cNvPr id="24579" name="Rectangle 5"/>
          <p:cNvSpPr>
            <a:spLocks noGrp="1" noChangeArrowheads="1"/>
          </p:cNvSpPr>
          <p:nvPr>
            <p:ph idx="1"/>
          </p:nvPr>
        </p:nvSpPr>
        <p:spPr>
          <a:xfrm>
            <a:off x="933451" y="2272710"/>
            <a:ext cx="16421100" cy="417351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1225" lvl="1" indent="-555625"/>
            <a:r>
              <a:rPr lang="en-US" dirty="0">
                <a:latin typeface="Oracle Sans" panose="020B0503020204020204" pitchFamily="34" charset="0"/>
                <a:cs typeface="Oracle Sans" panose="020B0503020204020204" pitchFamily="34" charset="0"/>
              </a:rPr>
              <a:t>Connect to an instance using:</a:t>
            </a:r>
          </a:p>
          <a:p>
            <a:pPr lvl="2"/>
            <a:r>
              <a:rPr lang="en-US" dirty="0">
                <a:latin typeface="Oracle Sans" panose="020B0503020204020204" pitchFamily="34" charset="0"/>
                <a:cs typeface="Oracle Sans" panose="020B0503020204020204" pitchFamily="34" charset="0"/>
              </a:rPr>
              <a:t>The user process</a:t>
            </a:r>
          </a:p>
          <a:p>
            <a:pPr lvl="2"/>
            <a:r>
              <a:rPr lang="en-US" dirty="0">
                <a:latin typeface="Oracle Sans" panose="020B0503020204020204" pitchFamily="34" charset="0"/>
                <a:cs typeface="Oracle Sans" panose="020B0503020204020204" pitchFamily="34" charset="0"/>
              </a:rPr>
              <a:t>The server process</a:t>
            </a:r>
          </a:p>
          <a:p>
            <a:pPr marL="911225" lvl="1" indent="-555625"/>
            <a:r>
              <a:rPr lang="en-US" dirty="0">
                <a:latin typeface="Oracle Sans" panose="020B0503020204020204" pitchFamily="34" charset="0"/>
                <a:cs typeface="Oracle Sans" panose="020B0503020204020204" pitchFamily="34" charset="0"/>
              </a:rPr>
              <a:t>The Oracle server components that are used depend on the type of SQL statement:</a:t>
            </a:r>
          </a:p>
          <a:p>
            <a:pPr lvl="2"/>
            <a:r>
              <a:rPr lang="en-US" dirty="0">
                <a:latin typeface="Oracle Sans" panose="020B0503020204020204" pitchFamily="34" charset="0"/>
                <a:cs typeface="Oracle Sans" panose="020B0503020204020204" pitchFamily="34" charset="0"/>
              </a:rPr>
              <a:t>Queries return rows.</a:t>
            </a:r>
          </a:p>
          <a:p>
            <a:pPr lvl="2"/>
            <a:r>
              <a:rPr lang="en-US" dirty="0">
                <a:latin typeface="Oracle Sans" panose="020B0503020204020204" pitchFamily="34" charset="0"/>
                <a:cs typeface="Oracle Sans" panose="020B0503020204020204" pitchFamily="34" charset="0"/>
              </a:rPr>
              <a:t>Data manipulation language (DML) statements log changes.</a:t>
            </a:r>
          </a:p>
          <a:p>
            <a:pPr lvl="2"/>
            <a:r>
              <a:rPr lang="en-US" dirty="0">
                <a:latin typeface="Oracle Sans" panose="020B0503020204020204" pitchFamily="34" charset="0"/>
                <a:cs typeface="Oracle Sans" panose="020B0503020204020204" pitchFamily="34" charset="0"/>
              </a:rPr>
              <a:t>Commit ensures transaction recovery.</a:t>
            </a:r>
          </a:p>
          <a:p>
            <a:pPr marL="911225" lvl="1" indent="-555625"/>
            <a:r>
              <a:rPr lang="en-US" dirty="0">
                <a:latin typeface="Oracle Sans" panose="020B0503020204020204" pitchFamily="34" charset="0"/>
                <a:cs typeface="Oracle Sans" panose="020B0503020204020204" pitchFamily="34" charset="0"/>
              </a:rPr>
              <a:t>Some Oracle server components do not participate in SQL statement processing.</a:t>
            </a:r>
          </a:p>
        </p:txBody>
      </p:sp>
    </p:spTree>
    <p:custDataLst>
      <p:tags r:id="rId1"/>
    </p:custDataLst>
    <p:extLst>
      <p:ext uri="{BB962C8B-B14F-4D97-AF65-F5344CB8AC3E}">
        <p14:creationId xmlns:p14="http://schemas.microsoft.com/office/powerpoint/2010/main" val="139040400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Processing a Query</a:t>
            </a:r>
          </a:p>
        </p:txBody>
      </p:sp>
      <p:sp>
        <p:nvSpPr>
          <p:cNvPr id="25603" name="Rectangle 5"/>
          <p:cNvSpPr>
            <a:spLocks noGrp="1" noChangeArrowheads="1"/>
          </p:cNvSpPr>
          <p:nvPr>
            <p:ph idx="1"/>
          </p:nvPr>
        </p:nvSpPr>
        <p:spPr>
          <a:xfrm>
            <a:off x="933451" y="2272710"/>
            <a:ext cx="16421100" cy="366567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1225" lvl="1" indent="-555625"/>
            <a:r>
              <a:rPr lang="en-US" dirty="0">
                <a:latin typeface="Oracle Sans" panose="020B0503020204020204" pitchFamily="34" charset="0"/>
                <a:cs typeface="Oracle Sans" panose="020B0503020204020204" pitchFamily="34" charset="0"/>
              </a:rPr>
              <a:t>Parse:</a:t>
            </a:r>
          </a:p>
          <a:p>
            <a:pPr lvl="2"/>
            <a:r>
              <a:rPr lang="en-US" dirty="0">
                <a:latin typeface="Oracle Sans" panose="020B0503020204020204" pitchFamily="34" charset="0"/>
                <a:cs typeface="Oracle Sans" panose="020B0503020204020204" pitchFamily="34" charset="0"/>
              </a:rPr>
              <a:t>Search for an identical statement.</a:t>
            </a:r>
          </a:p>
          <a:p>
            <a:pPr lvl="2"/>
            <a:r>
              <a:rPr lang="en-US" dirty="0">
                <a:latin typeface="Oracle Sans" panose="020B0503020204020204" pitchFamily="34" charset="0"/>
                <a:cs typeface="Oracle Sans" panose="020B0503020204020204" pitchFamily="34" charset="0"/>
              </a:rPr>
              <a:t>Check the syntax, object names, and privileges.</a:t>
            </a:r>
          </a:p>
          <a:p>
            <a:pPr lvl="2"/>
            <a:r>
              <a:rPr lang="en-US" dirty="0">
                <a:latin typeface="Oracle Sans" panose="020B0503020204020204" pitchFamily="34" charset="0"/>
                <a:cs typeface="Oracle Sans" panose="020B0503020204020204" pitchFamily="34" charset="0"/>
              </a:rPr>
              <a:t>Lock the objects used during parse.</a:t>
            </a:r>
          </a:p>
          <a:p>
            <a:pPr lvl="2"/>
            <a:r>
              <a:rPr lang="en-US" dirty="0">
                <a:latin typeface="Oracle Sans" panose="020B0503020204020204" pitchFamily="34" charset="0"/>
                <a:cs typeface="Oracle Sans" panose="020B0503020204020204" pitchFamily="34" charset="0"/>
              </a:rPr>
              <a:t>Create and store the execution plan.</a:t>
            </a:r>
          </a:p>
          <a:p>
            <a:pPr marL="911225" lvl="1" indent="-555625"/>
            <a:r>
              <a:rPr lang="en-US" dirty="0">
                <a:latin typeface="Oracle Sans" panose="020B0503020204020204" pitchFamily="34" charset="0"/>
                <a:cs typeface="Oracle Sans" panose="020B0503020204020204" pitchFamily="34" charset="0"/>
              </a:rPr>
              <a:t>Execute: Identify the rows selected.</a:t>
            </a:r>
          </a:p>
          <a:p>
            <a:pPr marL="911225" lvl="1" indent="-555625"/>
            <a:r>
              <a:rPr lang="en-US" dirty="0">
                <a:latin typeface="Oracle Sans" panose="020B0503020204020204" pitchFamily="34" charset="0"/>
                <a:cs typeface="Oracle Sans" panose="020B0503020204020204" pitchFamily="34" charset="0"/>
              </a:rPr>
              <a:t>Fetch: Return the rows to the user process.</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516100" y="6743701"/>
            <a:ext cx="1943100" cy="1957388"/>
          </a:xfrm>
          <a:prstGeom prst="rect">
            <a:avLst/>
          </a:prstGeom>
        </p:spPr>
      </p:pic>
    </p:spTree>
    <p:custDataLst>
      <p:tags r:id="rId1"/>
    </p:custDataLst>
    <p:extLst>
      <p:ext uri="{BB962C8B-B14F-4D97-AF65-F5344CB8AC3E}">
        <p14:creationId xmlns:p14="http://schemas.microsoft.com/office/powerpoint/2010/main" val="19131865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Shared Pool</a:t>
            </a:r>
          </a:p>
        </p:txBody>
      </p:sp>
      <p:sp>
        <p:nvSpPr>
          <p:cNvPr id="26627" name="Rectangle 24"/>
          <p:cNvSpPr>
            <a:spLocks noGrp="1" noChangeArrowheads="1"/>
          </p:cNvSpPr>
          <p:nvPr>
            <p:ph idx="1"/>
          </p:nvPr>
        </p:nvSpPr>
        <p:spPr>
          <a:xfrm>
            <a:off x="933451" y="2272710"/>
            <a:ext cx="16421100" cy="220412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1225" lvl="1" indent="-555625"/>
            <a:r>
              <a:rPr lang="en-US" dirty="0">
                <a:latin typeface="Oracle Sans" panose="020B0503020204020204" pitchFamily="34" charset="0"/>
                <a:cs typeface="Oracle Sans" panose="020B0503020204020204" pitchFamily="34" charset="0"/>
              </a:rPr>
              <a:t>The library cache contains the SQL statement text, parsed code, and execution plan.</a:t>
            </a:r>
          </a:p>
          <a:p>
            <a:pPr marL="911225" lvl="1" indent="-555625"/>
            <a:r>
              <a:rPr lang="en-US" dirty="0">
                <a:latin typeface="Oracle Sans" panose="020B0503020204020204" pitchFamily="34" charset="0"/>
                <a:cs typeface="Oracle Sans" panose="020B0503020204020204" pitchFamily="34" charset="0"/>
              </a:rPr>
              <a:t>The data dictionary cache contains table, column, and other object definitions and privileges.</a:t>
            </a:r>
          </a:p>
          <a:p>
            <a:pPr marL="911225" lvl="1" indent="-555625"/>
            <a:r>
              <a:rPr lang="en-US" dirty="0">
                <a:latin typeface="Oracle Sans" panose="020B0503020204020204" pitchFamily="34" charset="0"/>
                <a:cs typeface="Oracle Sans" panose="020B0503020204020204" pitchFamily="34" charset="0"/>
              </a:rPr>
              <a:t>The shared pool is sized by </a:t>
            </a:r>
            <a:r>
              <a:rPr lang="en-US" dirty="0">
                <a:latin typeface="Courier New" panose="02070309020205020404" pitchFamily="49" charset="0"/>
                <a:cs typeface="Courier New" panose="02070309020205020404" pitchFamily="49" charset="0"/>
              </a:rPr>
              <a:t>SHARED_POOL_SIZE</a:t>
            </a:r>
            <a:r>
              <a:rPr lang="en-US" dirty="0">
                <a:latin typeface="Oracle Sans" panose="020B0503020204020204" pitchFamily="34" charset="0"/>
                <a:cs typeface="Oracle Sans" panose="020B0503020204020204" pitchFamily="34" charset="0"/>
              </a:rPr>
              <a:t>.</a:t>
            </a:r>
          </a:p>
        </p:txBody>
      </p:sp>
      <p:grpSp>
        <p:nvGrpSpPr>
          <p:cNvPr id="2" name="Group 1"/>
          <p:cNvGrpSpPr/>
          <p:nvPr/>
        </p:nvGrpSpPr>
        <p:grpSpPr>
          <a:xfrm>
            <a:off x="2026445" y="5095153"/>
            <a:ext cx="14235113" cy="3864771"/>
            <a:chOff x="1117600" y="3505200"/>
            <a:chExt cx="9490075" cy="2576514"/>
          </a:xfrm>
        </p:grpSpPr>
        <p:sp>
          <p:nvSpPr>
            <p:cNvPr id="26628" name="Freeform 4"/>
            <p:cNvSpPr>
              <a:spLocks/>
            </p:cNvSpPr>
            <p:nvPr/>
          </p:nvSpPr>
          <p:spPr bwMode="gray">
            <a:xfrm>
              <a:off x="3859213" y="3506788"/>
              <a:ext cx="3803114" cy="2565400"/>
            </a:xfrm>
            <a:custGeom>
              <a:avLst/>
              <a:gdLst>
                <a:gd name="T0" fmla="*/ 0 w 1782"/>
                <a:gd name="T1" fmla="*/ 0 h 1616"/>
                <a:gd name="T2" fmla="*/ 0 w 1782"/>
                <a:gd name="T3" fmla="*/ 2147483647 h 1616"/>
                <a:gd name="T4" fmla="*/ 2147483647 w 1782"/>
                <a:gd name="T5" fmla="*/ 2147483647 h 1616"/>
                <a:gd name="T6" fmla="*/ 2147483647 w 1782"/>
                <a:gd name="T7" fmla="*/ 2147483647 h 1616"/>
                <a:gd name="T8" fmla="*/ 0 w 1782"/>
                <a:gd name="T9" fmla="*/ 0 h 1616"/>
                <a:gd name="T10" fmla="*/ 0 60000 65536"/>
                <a:gd name="T11" fmla="*/ 0 60000 65536"/>
                <a:gd name="T12" fmla="*/ 0 60000 65536"/>
                <a:gd name="T13" fmla="*/ 0 60000 65536"/>
                <a:gd name="T14" fmla="*/ 0 60000 65536"/>
                <a:gd name="T15" fmla="*/ 0 w 1782"/>
                <a:gd name="T16" fmla="*/ 0 h 1616"/>
                <a:gd name="T17" fmla="*/ 1782 w 1782"/>
                <a:gd name="T18" fmla="*/ 1616 h 1616"/>
              </a:gdLst>
              <a:ahLst/>
              <a:cxnLst>
                <a:cxn ang="T10">
                  <a:pos x="T0" y="T1"/>
                </a:cxn>
                <a:cxn ang="T11">
                  <a:pos x="T2" y="T3"/>
                </a:cxn>
                <a:cxn ang="T12">
                  <a:pos x="T4" y="T5"/>
                </a:cxn>
                <a:cxn ang="T13">
                  <a:pos x="T6" y="T7"/>
                </a:cxn>
                <a:cxn ang="T14">
                  <a:pos x="T8" y="T9"/>
                </a:cxn>
              </a:cxnLst>
              <a:rect l="T15" t="T16" r="T17" b="T18"/>
              <a:pathLst>
                <a:path w="1782" h="1616">
                  <a:moveTo>
                    <a:pt x="0" y="0"/>
                  </a:moveTo>
                  <a:lnTo>
                    <a:pt x="0" y="1616"/>
                  </a:lnTo>
                  <a:lnTo>
                    <a:pt x="1774" y="1209"/>
                  </a:lnTo>
                  <a:lnTo>
                    <a:pt x="1782" y="461"/>
                  </a:lnTo>
                  <a:lnTo>
                    <a:pt x="0" y="0"/>
                  </a:lnTo>
                </a:path>
              </a:pathLst>
            </a:custGeom>
            <a:solidFill>
              <a:srgbClr val="FB7F7F"/>
            </a:solidFill>
            <a:ln w="9525" cap="rnd">
              <a:no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26629" name="Rectangle 5"/>
            <p:cNvSpPr>
              <a:spLocks noChangeArrowheads="1"/>
            </p:cNvSpPr>
            <p:nvPr/>
          </p:nvSpPr>
          <p:spPr bwMode="blackWhite">
            <a:xfrm>
              <a:off x="1117600" y="3514726"/>
              <a:ext cx="2741613" cy="2566988"/>
            </a:xfrm>
            <a:prstGeom prst="rect">
              <a:avLst/>
            </a:prstGeom>
            <a:solidFill>
              <a:srgbClr val="CCFFCC"/>
            </a:solidFill>
            <a:ln w="2857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dirty="0">
                <a:latin typeface="Oracle Sans" panose="020B0503020204020204" pitchFamily="34" charset="0"/>
                <a:cs typeface="Oracle Sans" panose="020B0503020204020204" pitchFamily="34" charset="0"/>
              </a:endParaRPr>
            </a:p>
          </p:txBody>
        </p:sp>
        <p:sp>
          <p:nvSpPr>
            <p:cNvPr id="26630" name="Rectangle 6"/>
            <p:cNvSpPr>
              <a:spLocks noChangeArrowheads="1"/>
            </p:cNvSpPr>
            <p:nvPr/>
          </p:nvSpPr>
          <p:spPr bwMode="blackWhite">
            <a:xfrm>
              <a:off x="1335088" y="5037138"/>
              <a:ext cx="2306637" cy="889000"/>
            </a:xfrm>
            <a:prstGeom prst="rect">
              <a:avLst/>
            </a:prstGeom>
            <a:solidFill>
              <a:srgbClr val="CCFFFF"/>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hangingPunct="0">
                <a:spcBef>
                  <a:spcPct val="50000"/>
                </a:spcBef>
              </a:pPr>
              <a:r>
                <a:rPr lang="en-US" sz="2400" b="1" dirty="0">
                  <a:latin typeface="Oracle Sans" panose="020B0503020204020204" pitchFamily="34" charset="0"/>
                  <a:cs typeface="Oracle Sans" panose="020B0503020204020204" pitchFamily="34" charset="0"/>
                </a:rPr>
                <a:t>Data dictionary</a:t>
              </a:r>
              <a:br>
                <a:rPr lang="en-US" sz="2400" b="1" dirty="0">
                  <a:latin typeface="Oracle Sans" panose="020B0503020204020204" pitchFamily="34" charset="0"/>
                  <a:cs typeface="Oracle Sans" panose="020B0503020204020204" pitchFamily="34" charset="0"/>
                </a:rPr>
              </a:br>
              <a:r>
                <a:rPr lang="en-US" sz="2400" b="1" dirty="0">
                  <a:latin typeface="Oracle Sans" panose="020B0503020204020204" pitchFamily="34" charset="0"/>
                  <a:cs typeface="Oracle Sans" panose="020B0503020204020204" pitchFamily="34" charset="0"/>
                </a:rPr>
                <a:t>cache</a:t>
              </a:r>
            </a:p>
          </p:txBody>
        </p:sp>
        <p:sp>
          <p:nvSpPr>
            <p:cNvPr id="26631" name="Rectangle 7"/>
            <p:cNvSpPr>
              <a:spLocks noChangeArrowheads="1"/>
            </p:cNvSpPr>
            <p:nvPr/>
          </p:nvSpPr>
          <p:spPr bwMode="blackWhite">
            <a:xfrm>
              <a:off x="1335088" y="3987800"/>
              <a:ext cx="2306637" cy="885825"/>
            </a:xfrm>
            <a:prstGeom prst="rect">
              <a:avLst/>
            </a:prstGeom>
            <a:solidFill>
              <a:srgbClr val="CCFFFF"/>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hangingPunct="0">
                <a:spcBef>
                  <a:spcPct val="50000"/>
                </a:spcBef>
              </a:pPr>
              <a:r>
                <a:rPr lang="en-US" sz="2400" b="1" dirty="0">
                  <a:latin typeface="Oracle Sans" panose="020B0503020204020204" pitchFamily="34" charset="0"/>
                  <a:cs typeface="Oracle Sans" panose="020B0503020204020204" pitchFamily="34" charset="0"/>
                </a:rPr>
                <a:t>Library</a:t>
              </a:r>
            </a:p>
            <a:p>
              <a:pPr algn="ctr" defTabSz="1233488" eaLnBrk="0" hangingPunct="0">
                <a:spcBef>
                  <a:spcPct val="50000"/>
                </a:spcBef>
              </a:pPr>
              <a:r>
                <a:rPr lang="en-US" sz="2400" b="1" dirty="0">
                  <a:latin typeface="Oracle Sans" panose="020B0503020204020204" pitchFamily="34" charset="0"/>
                  <a:cs typeface="Oracle Sans" panose="020B0503020204020204" pitchFamily="34" charset="0"/>
                </a:rPr>
                <a:t>cache</a:t>
              </a:r>
            </a:p>
          </p:txBody>
        </p:sp>
        <p:sp>
          <p:nvSpPr>
            <p:cNvPr id="26632" name="Rectangle 8"/>
            <p:cNvSpPr>
              <a:spLocks noChangeArrowheads="1"/>
            </p:cNvSpPr>
            <p:nvPr/>
          </p:nvSpPr>
          <p:spPr bwMode="auto">
            <a:xfrm>
              <a:off x="1219200" y="3505200"/>
              <a:ext cx="2538413" cy="339197"/>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eaLnBrk="0" hangingPunct="0">
                <a:spcBef>
                  <a:spcPct val="50000"/>
                </a:spcBef>
              </a:pPr>
              <a:r>
                <a:rPr lang="en-US" sz="2400" b="1" dirty="0">
                  <a:latin typeface="Oracle Sans" panose="020B0503020204020204" pitchFamily="34" charset="0"/>
                  <a:cs typeface="Oracle Sans" panose="020B0503020204020204" pitchFamily="34" charset="0"/>
                </a:rPr>
                <a:t>Shared pool</a:t>
              </a:r>
            </a:p>
          </p:txBody>
        </p:sp>
        <p:grpSp>
          <p:nvGrpSpPr>
            <p:cNvPr id="26633" name="Group 9"/>
            <p:cNvGrpSpPr>
              <a:grpSpLocks/>
            </p:cNvGrpSpPr>
            <p:nvPr/>
          </p:nvGrpSpPr>
          <p:grpSpPr bwMode="auto">
            <a:xfrm>
              <a:off x="7645400" y="4216400"/>
              <a:ext cx="2962275" cy="1189038"/>
              <a:chOff x="3613" y="2791"/>
              <a:chExt cx="1400" cy="749"/>
            </a:xfrm>
          </p:grpSpPr>
          <p:sp>
            <p:nvSpPr>
              <p:cNvPr id="26634" name="Rectangle 10"/>
              <p:cNvSpPr>
                <a:spLocks noChangeArrowheads="1"/>
              </p:cNvSpPr>
              <p:nvPr/>
            </p:nvSpPr>
            <p:spPr bwMode="blackWhite">
              <a:xfrm>
                <a:off x="3613" y="2791"/>
                <a:ext cx="1400" cy="749"/>
              </a:xfrm>
              <a:prstGeom prst="rect">
                <a:avLst/>
              </a:prstGeom>
              <a:solidFill>
                <a:srgbClr val="999999"/>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lnSpc>
                    <a:spcPct val="80000"/>
                  </a:lnSpc>
                  <a:spcBef>
                    <a:spcPct val="40000"/>
                  </a:spcBef>
                </a:pPr>
                <a:endParaRPr lang="en-US" dirty="0">
                  <a:latin typeface="Oracle Sans" panose="020B0503020204020204" pitchFamily="34" charset="0"/>
                  <a:cs typeface="Oracle Sans" panose="020B0503020204020204" pitchFamily="34" charset="0"/>
                </a:endParaRPr>
              </a:p>
              <a:p>
                <a:pPr defTabSz="1233488" eaLnBrk="0" hangingPunct="0">
                  <a:lnSpc>
                    <a:spcPct val="80000"/>
                  </a:lnSpc>
                  <a:spcBef>
                    <a:spcPct val="40000"/>
                  </a:spcBef>
                </a:pPr>
                <a:endParaRPr lang="en-US" dirty="0">
                  <a:latin typeface="Oracle Sans" panose="020B0503020204020204" pitchFamily="34" charset="0"/>
                  <a:cs typeface="Oracle Sans" panose="020B0503020204020204" pitchFamily="34" charset="0"/>
                </a:endParaRPr>
              </a:p>
              <a:p>
                <a:pPr defTabSz="1233488" eaLnBrk="0" hangingPunct="0">
                  <a:lnSpc>
                    <a:spcPct val="80000"/>
                  </a:lnSpc>
                  <a:spcBef>
                    <a:spcPct val="40000"/>
                  </a:spcBef>
                </a:pPr>
                <a:endParaRPr lang="en-US" dirty="0">
                  <a:latin typeface="Oracle Sans" panose="020B0503020204020204" pitchFamily="34" charset="0"/>
                  <a:cs typeface="Oracle Sans" panose="020B0503020204020204" pitchFamily="34" charset="0"/>
                </a:endParaRPr>
              </a:p>
              <a:p>
                <a:pPr defTabSz="1233488" eaLnBrk="0" hangingPunct="0">
                  <a:lnSpc>
                    <a:spcPct val="80000"/>
                  </a:lnSpc>
                  <a:spcBef>
                    <a:spcPct val="40000"/>
                  </a:spcBef>
                </a:pPr>
                <a:endParaRPr lang="en-US" dirty="0">
                  <a:latin typeface="Oracle Sans" panose="020B0503020204020204" pitchFamily="34" charset="0"/>
                  <a:cs typeface="Oracle Sans" panose="020B0503020204020204" pitchFamily="34" charset="0"/>
                </a:endParaRPr>
              </a:p>
              <a:p>
                <a:pPr defTabSz="1233488" eaLnBrk="0" hangingPunct="0">
                  <a:lnSpc>
                    <a:spcPct val="80000"/>
                  </a:lnSpc>
                  <a:spcBef>
                    <a:spcPct val="40000"/>
                  </a:spcBef>
                </a:pPr>
                <a:endParaRPr lang="en-US" dirty="0">
                  <a:latin typeface="Oracle Sans" panose="020B0503020204020204" pitchFamily="34" charset="0"/>
                  <a:cs typeface="Oracle Sans" panose="020B0503020204020204" pitchFamily="34" charset="0"/>
                </a:endParaRPr>
              </a:p>
              <a:p>
                <a:pPr defTabSz="1233488" eaLnBrk="0" hangingPunct="0">
                  <a:lnSpc>
                    <a:spcPct val="80000"/>
                  </a:lnSpc>
                  <a:spcBef>
                    <a:spcPct val="40000"/>
                  </a:spcBef>
                </a:pPr>
                <a:endParaRPr lang="en-US" dirty="0">
                  <a:latin typeface="Oracle Sans" panose="020B0503020204020204" pitchFamily="34" charset="0"/>
                  <a:cs typeface="Oracle Sans" panose="020B0503020204020204" pitchFamily="34" charset="0"/>
                </a:endParaRPr>
              </a:p>
              <a:p>
                <a:pPr defTabSz="1233488" eaLnBrk="0" hangingPunct="0">
                  <a:lnSpc>
                    <a:spcPct val="80000"/>
                  </a:lnSpc>
                  <a:spcBef>
                    <a:spcPct val="40000"/>
                  </a:spcBef>
                </a:pPr>
                <a:endParaRPr lang="en-US" dirty="0">
                  <a:latin typeface="Oracle Sans" panose="020B0503020204020204" pitchFamily="34" charset="0"/>
                  <a:cs typeface="Oracle Sans" panose="020B0503020204020204" pitchFamily="34" charset="0"/>
                </a:endParaRPr>
              </a:p>
              <a:p>
                <a:pPr defTabSz="1233488" eaLnBrk="0" hangingPunct="0">
                  <a:lnSpc>
                    <a:spcPct val="80000"/>
                  </a:lnSpc>
                  <a:spcBef>
                    <a:spcPct val="40000"/>
                  </a:spcBef>
                </a:pPr>
                <a:endParaRPr lang="en-US" dirty="0">
                  <a:latin typeface="Oracle Sans" panose="020B0503020204020204" pitchFamily="34" charset="0"/>
                  <a:cs typeface="Oracle Sans" panose="020B0503020204020204" pitchFamily="34" charset="0"/>
                </a:endParaRPr>
              </a:p>
            </p:txBody>
          </p:sp>
          <p:sp>
            <p:nvSpPr>
              <p:cNvPr id="26635" name="Rectangle 11"/>
              <p:cNvSpPr>
                <a:spLocks noChangeArrowheads="1"/>
              </p:cNvSpPr>
              <p:nvPr/>
            </p:nvSpPr>
            <p:spPr bwMode="blackWhite">
              <a:xfrm>
                <a:off x="3680" y="2850"/>
                <a:ext cx="1261" cy="518"/>
              </a:xfrm>
              <a:prstGeom prst="rect">
                <a:avLst/>
              </a:prstGeom>
              <a:solidFill>
                <a:srgbClr val="99CCFF"/>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dirty="0">
                  <a:latin typeface="Oracle Sans" panose="020B0503020204020204" pitchFamily="34" charset="0"/>
                  <a:cs typeface="Oracle Sans" panose="020B0503020204020204" pitchFamily="34" charset="0"/>
                </a:endParaRPr>
              </a:p>
              <a:p>
                <a:pPr defTabSz="1233488" eaLnBrk="0" hangingPunct="0">
                  <a:spcBef>
                    <a:spcPct val="50000"/>
                  </a:spcBef>
                </a:pPr>
                <a:endParaRPr lang="en-US" dirty="0">
                  <a:latin typeface="Oracle Sans" panose="020B0503020204020204" pitchFamily="34" charset="0"/>
                  <a:cs typeface="Oracle Sans" panose="020B0503020204020204" pitchFamily="34" charset="0"/>
                </a:endParaRPr>
              </a:p>
              <a:p>
                <a:pPr defTabSz="1233488" eaLnBrk="0" hangingPunct="0">
                  <a:spcBef>
                    <a:spcPct val="50000"/>
                  </a:spcBef>
                </a:pPr>
                <a:endParaRPr lang="en-US" dirty="0">
                  <a:latin typeface="Oracle Sans" panose="020B0503020204020204" pitchFamily="34" charset="0"/>
                  <a:cs typeface="Oracle Sans" panose="020B0503020204020204" pitchFamily="34" charset="0"/>
                </a:endParaRPr>
              </a:p>
              <a:p>
                <a:pPr defTabSz="1233488" eaLnBrk="0" hangingPunct="0">
                  <a:spcBef>
                    <a:spcPct val="50000"/>
                  </a:spcBef>
                </a:pPr>
                <a:endParaRPr lang="en-US" dirty="0">
                  <a:latin typeface="Oracle Sans" panose="020B0503020204020204" pitchFamily="34" charset="0"/>
                  <a:cs typeface="Oracle Sans" panose="020B0503020204020204" pitchFamily="34" charset="0"/>
                </a:endParaRPr>
              </a:p>
            </p:txBody>
          </p:sp>
          <p:sp>
            <p:nvSpPr>
              <p:cNvPr id="26636" name="Rectangle 12"/>
              <p:cNvSpPr>
                <a:spLocks noChangeArrowheads="1"/>
              </p:cNvSpPr>
              <p:nvPr/>
            </p:nvSpPr>
            <p:spPr bwMode="blackWhite">
              <a:xfrm>
                <a:off x="4096" y="3016"/>
                <a:ext cx="355" cy="304"/>
              </a:xfrm>
              <a:prstGeom prst="rect">
                <a:avLst/>
              </a:prstGeom>
              <a:solidFill>
                <a:srgbClr val="CCFFFF"/>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sz="3600" dirty="0">
                  <a:latin typeface="Oracle Sans" panose="020B0503020204020204" pitchFamily="34" charset="0"/>
                  <a:cs typeface="Oracle Sans" panose="020B0503020204020204" pitchFamily="34" charset="0"/>
                </a:endParaRPr>
              </a:p>
            </p:txBody>
          </p:sp>
          <p:sp>
            <p:nvSpPr>
              <p:cNvPr id="26637" name="Rectangle 13"/>
              <p:cNvSpPr>
                <a:spLocks noChangeArrowheads="1"/>
              </p:cNvSpPr>
              <p:nvPr/>
            </p:nvSpPr>
            <p:spPr bwMode="blackWhite">
              <a:xfrm>
                <a:off x="3712" y="3016"/>
                <a:ext cx="355" cy="304"/>
              </a:xfrm>
              <a:prstGeom prst="rect">
                <a:avLst/>
              </a:prstGeom>
              <a:solidFill>
                <a:srgbClr val="CCFFFF"/>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sz="3600" dirty="0">
                  <a:latin typeface="Oracle Sans" panose="020B0503020204020204" pitchFamily="34" charset="0"/>
                  <a:cs typeface="Oracle Sans" panose="020B0503020204020204" pitchFamily="34" charset="0"/>
                </a:endParaRPr>
              </a:p>
            </p:txBody>
          </p:sp>
          <p:sp>
            <p:nvSpPr>
              <p:cNvPr id="26638" name="Rectangle 14"/>
              <p:cNvSpPr>
                <a:spLocks noChangeArrowheads="1"/>
              </p:cNvSpPr>
              <p:nvPr/>
            </p:nvSpPr>
            <p:spPr bwMode="blackWhite">
              <a:xfrm>
                <a:off x="4482" y="2911"/>
                <a:ext cx="422" cy="434"/>
              </a:xfrm>
              <a:prstGeom prst="rect">
                <a:avLst/>
              </a:prstGeom>
              <a:solidFill>
                <a:srgbClr val="CCFFCC"/>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dirty="0">
                  <a:latin typeface="Oracle Sans" panose="020B0503020204020204" pitchFamily="34" charset="0"/>
                  <a:cs typeface="Oracle Sans" panose="020B0503020204020204" pitchFamily="34" charset="0"/>
                </a:endParaRPr>
              </a:p>
              <a:p>
                <a:pPr defTabSz="1233488" eaLnBrk="0" hangingPunct="0">
                  <a:spcBef>
                    <a:spcPct val="50000"/>
                  </a:spcBef>
                </a:pPr>
                <a:endParaRPr lang="en-US" dirty="0">
                  <a:latin typeface="Oracle Sans" panose="020B0503020204020204" pitchFamily="34" charset="0"/>
                  <a:cs typeface="Oracle Sans" panose="020B0503020204020204" pitchFamily="34" charset="0"/>
                </a:endParaRPr>
              </a:p>
              <a:p>
                <a:pPr defTabSz="1233488" eaLnBrk="0" hangingPunct="0">
                  <a:spcBef>
                    <a:spcPct val="50000"/>
                  </a:spcBef>
                </a:pPr>
                <a:endParaRPr lang="en-US" dirty="0">
                  <a:latin typeface="Oracle Sans" panose="020B0503020204020204" pitchFamily="34" charset="0"/>
                  <a:cs typeface="Oracle Sans" panose="020B0503020204020204" pitchFamily="34" charset="0"/>
                </a:endParaRPr>
              </a:p>
              <a:p>
                <a:pPr defTabSz="1233488" eaLnBrk="0" hangingPunct="0">
                  <a:spcBef>
                    <a:spcPct val="50000"/>
                  </a:spcBef>
                </a:pPr>
                <a:endParaRPr lang="en-US" dirty="0">
                  <a:latin typeface="Oracle Sans" panose="020B0503020204020204" pitchFamily="34" charset="0"/>
                  <a:cs typeface="Oracle Sans" panose="020B0503020204020204" pitchFamily="34" charset="0"/>
                </a:endParaRPr>
              </a:p>
            </p:txBody>
          </p:sp>
          <p:sp>
            <p:nvSpPr>
              <p:cNvPr id="26639" name="Rectangle 15"/>
              <p:cNvSpPr>
                <a:spLocks noChangeArrowheads="1"/>
              </p:cNvSpPr>
              <p:nvPr/>
            </p:nvSpPr>
            <p:spPr bwMode="blackWhite">
              <a:xfrm>
                <a:off x="4516" y="3173"/>
                <a:ext cx="355" cy="140"/>
              </a:xfrm>
              <a:prstGeom prst="rect">
                <a:avLst/>
              </a:prstGeom>
              <a:solidFill>
                <a:srgbClr val="CCFFFF"/>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sz="3600" dirty="0">
                  <a:latin typeface="Oracle Sans" panose="020B0503020204020204" pitchFamily="34" charset="0"/>
                  <a:cs typeface="Oracle Sans" panose="020B0503020204020204" pitchFamily="34" charset="0"/>
                </a:endParaRPr>
              </a:p>
            </p:txBody>
          </p:sp>
          <p:sp>
            <p:nvSpPr>
              <p:cNvPr id="26640" name="Rectangle 16"/>
              <p:cNvSpPr>
                <a:spLocks noChangeArrowheads="1"/>
              </p:cNvSpPr>
              <p:nvPr/>
            </p:nvSpPr>
            <p:spPr bwMode="blackWhite">
              <a:xfrm>
                <a:off x="4516" y="3000"/>
                <a:ext cx="355" cy="140"/>
              </a:xfrm>
              <a:prstGeom prst="rect">
                <a:avLst/>
              </a:prstGeom>
              <a:solidFill>
                <a:srgbClr val="CCFFFF"/>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endParaRPr lang="en-US" sz="3600" dirty="0">
                  <a:latin typeface="Oracle Sans" panose="020B0503020204020204" pitchFamily="34" charset="0"/>
                  <a:cs typeface="Oracle Sans" panose="020B0503020204020204" pitchFamily="34" charset="0"/>
                </a:endParaRPr>
              </a:p>
            </p:txBody>
          </p:sp>
          <p:sp>
            <p:nvSpPr>
              <p:cNvPr id="26641" name="Oval 17"/>
              <p:cNvSpPr>
                <a:spLocks noChangeArrowheads="1"/>
              </p:cNvSpPr>
              <p:nvPr/>
            </p:nvSpPr>
            <p:spPr bwMode="blackWhite">
              <a:xfrm>
                <a:off x="4102" y="3388"/>
                <a:ext cx="209" cy="109"/>
              </a:xfrm>
              <a:prstGeom prst="ellipse">
                <a:avLst/>
              </a:prstGeom>
              <a:solidFill>
                <a:srgbClr val="CCFFCC"/>
              </a:solidFill>
              <a:ln w="28575">
                <a:solidFill>
                  <a:schemeClr val="tx1"/>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sz="3600" dirty="0">
                  <a:latin typeface="Oracle Sans" panose="020B0503020204020204" pitchFamily="34" charset="0"/>
                  <a:cs typeface="Oracle Sans" panose="020B0503020204020204" pitchFamily="34" charset="0"/>
                </a:endParaRPr>
              </a:p>
            </p:txBody>
          </p:sp>
          <p:sp>
            <p:nvSpPr>
              <p:cNvPr id="26642" name="Oval 18"/>
              <p:cNvSpPr>
                <a:spLocks noChangeArrowheads="1"/>
              </p:cNvSpPr>
              <p:nvPr/>
            </p:nvSpPr>
            <p:spPr bwMode="blackWhite">
              <a:xfrm>
                <a:off x="3878" y="3392"/>
                <a:ext cx="204" cy="109"/>
              </a:xfrm>
              <a:prstGeom prst="ellipse">
                <a:avLst/>
              </a:prstGeom>
              <a:solidFill>
                <a:srgbClr val="CCFFCC"/>
              </a:solidFill>
              <a:ln w="28575">
                <a:solidFill>
                  <a:schemeClr val="tx1"/>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r>
                  <a:rPr lang="en-US" dirty="0">
                    <a:latin typeface="Oracle Sans" panose="020B0503020204020204" pitchFamily="34" charset="0"/>
                    <a:cs typeface="Oracle Sans" panose="020B0503020204020204" pitchFamily="34" charset="0"/>
                  </a:rPr>
                  <a:t> </a:t>
                </a:r>
              </a:p>
            </p:txBody>
          </p:sp>
          <p:sp>
            <p:nvSpPr>
              <p:cNvPr id="26643" name="Oval 19"/>
              <p:cNvSpPr>
                <a:spLocks noChangeArrowheads="1"/>
              </p:cNvSpPr>
              <p:nvPr/>
            </p:nvSpPr>
            <p:spPr bwMode="blackWhite">
              <a:xfrm>
                <a:off x="3658" y="3388"/>
                <a:ext cx="202" cy="109"/>
              </a:xfrm>
              <a:prstGeom prst="ellipse">
                <a:avLst/>
              </a:prstGeom>
              <a:solidFill>
                <a:srgbClr val="CCFFCC"/>
              </a:solidFill>
              <a:ln w="28575">
                <a:solidFill>
                  <a:schemeClr val="tx1"/>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sz="3600" dirty="0">
                  <a:latin typeface="Oracle Sans" panose="020B0503020204020204" pitchFamily="34" charset="0"/>
                  <a:cs typeface="Oracle Sans" panose="020B0503020204020204" pitchFamily="34" charset="0"/>
                </a:endParaRPr>
              </a:p>
            </p:txBody>
          </p:sp>
          <p:sp>
            <p:nvSpPr>
              <p:cNvPr id="26644" name="Oval 20"/>
              <p:cNvSpPr>
                <a:spLocks noChangeArrowheads="1"/>
              </p:cNvSpPr>
              <p:nvPr/>
            </p:nvSpPr>
            <p:spPr bwMode="blackWhite">
              <a:xfrm>
                <a:off x="4547" y="3388"/>
                <a:ext cx="216" cy="109"/>
              </a:xfrm>
              <a:prstGeom prst="ellipse">
                <a:avLst/>
              </a:prstGeom>
              <a:solidFill>
                <a:srgbClr val="CCFFCC"/>
              </a:solidFill>
              <a:ln w="28575">
                <a:solidFill>
                  <a:schemeClr val="tx1"/>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sz="3600" dirty="0">
                  <a:latin typeface="Oracle Sans" panose="020B0503020204020204" pitchFamily="34" charset="0"/>
                  <a:cs typeface="Oracle Sans" panose="020B0503020204020204" pitchFamily="34" charset="0"/>
                </a:endParaRPr>
              </a:p>
            </p:txBody>
          </p:sp>
          <p:sp>
            <p:nvSpPr>
              <p:cNvPr id="26645" name="Oval 21"/>
              <p:cNvSpPr>
                <a:spLocks noChangeArrowheads="1"/>
              </p:cNvSpPr>
              <p:nvPr/>
            </p:nvSpPr>
            <p:spPr bwMode="blackWhite">
              <a:xfrm>
                <a:off x="4326" y="3388"/>
                <a:ext cx="207" cy="109"/>
              </a:xfrm>
              <a:prstGeom prst="ellipse">
                <a:avLst/>
              </a:prstGeom>
              <a:solidFill>
                <a:srgbClr val="CCFFCC"/>
              </a:solidFill>
              <a:ln w="28575">
                <a:solidFill>
                  <a:schemeClr val="tx1"/>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sz="3600" dirty="0">
                  <a:latin typeface="Oracle Sans" panose="020B0503020204020204" pitchFamily="34" charset="0"/>
                  <a:cs typeface="Oracle Sans" panose="020B0503020204020204" pitchFamily="34" charset="0"/>
                </a:endParaRPr>
              </a:p>
            </p:txBody>
          </p:sp>
          <p:sp>
            <p:nvSpPr>
              <p:cNvPr id="26646" name="Oval 22"/>
              <p:cNvSpPr>
                <a:spLocks noChangeArrowheads="1"/>
              </p:cNvSpPr>
              <p:nvPr/>
            </p:nvSpPr>
            <p:spPr bwMode="blackWhite">
              <a:xfrm>
                <a:off x="4777" y="3388"/>
                <a:ext cx="200" cy="109"/>
              </a:xfrm>
              <a:prstGeom prst="ellipse">
                <a:avLst/>
              </a:prstGeom>
              <a:solidFill>
                <a:srgbClr val="CCFFCC"/>
              </a:solidFill>
              <a:ln w="28575">
                <a:solidFill>
                  <a:schemeClr val="tx1"/>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sz="3600" dirty="0">
                  <a:latin typeface="Oracle Sans" panose="020B0503020204020204" pitchFamily="34" charset="0"/>
                  <a:cs typeface="Oracle Sans" panose="020B0503020204020204" pitchFamily="34" charset="0"/>
                </a:endParaRPr>
              </a:p>
            </p:txBody>
          </p:sp>
        </p:grpSp>
      </p:grpSp>
    </p:spTree>
    <p:custDataLst>
      <p:tags r:id="rId1"/>
    </p:custDataLst>
    <p:extLst>
      <p:ext uri="{BB962C8B-B14F-4D97-AF65-F5344CB8AC3E}">
        <p14:creationId xmlns:p14="http://schemas.microsoft.com/office/powerpoint/2010/main" val="404168338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E8A8F0-188F-4A60-B472-B0431D64C382}"/>
              </a:ext>
            </a:extLst>
          </p:cNvPr>
          <p:cNvSpPr>
            <a:spLocks noGrp="1"/>
          </p:cNvSpPr>
          <p:nvPr>
            <p:ph type="title"/>
          </p:nvPr>
        </p:nvSpPr>
        <p:spPr/>
        <p:txBody>
          <a:bodyPr/>
          <a:lstStyle/>
          <a:p>
            <a:endParaRPr lang="en-IN" dirty="0"/>
          </a:p>
        </p:txBody>
      </p:sp>
    </p:spTree>
    <p:custDataLst>
      <p:tags r:id="rId1"/>
    </p:custDataLst>
    <p:extLst>
      <p:ext uri="{BB962C8B-B14F-4D97-AF65-F5344CB8AC3E}">
        <p14:creationId xmlns:p14="http://schemas.microsoft.com/office/powerpoint/2010/main" val="144421983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19"/>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Database Buffer Cache</a:t>
            </a:r>
          </a:p>
        </p:txBody>
      </p:sp>
      <p:sp>
        <p:nvSpPr>
          <p:cNvPr id="28676" name="Rectangle 20"/>
          <p:cNvSpPr>
            <a:spLocks noGrp="1" noChangeArrowheads="1"/>
          </p:cNvSpPr>
          <p:nvPr>
            <p:ph idx="1"/>
          </p:nvPr>
        </p:nvSpPr>
        <p:spPr>
          <a:xfrm>
            <a:off x="933451" y="2272710"/>
            <a:ext cx="16421100" cy="16624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1225" lvl="1" indent="-573088"/>
            <a:r>
              <a:rPr lang="en-US" dirty="0">
                <a:latin typeface="Oracle Sans" panose="020B0503020204020204" pitchFamily="34" charset="0"/>
                <a:cs typeface="Oracle Sans" panose="020B0503020204020204" pitchFamily="34" charset="0"/>
              </a:rPr>
              <a:t>The database buffer cache stores the most recently used blocks.</a:t>
            </a:r>
          </a:p>
          <a:p>
            <a:pPr marL="911225" lvl="1" indent="-573088"/>
            <a:r>
              <a:rPr lang="en-US" dirty="0">
                <a:latin typeface="Oracle Sans" panose="020B0503020204020204" pitchFamily="34" charset="0"/>
                <a:cs typeface="Oracle Sans" panose="020B0503020204020204" pitchFamily="34" charset="0"/>
              </a:rPr>
              <a:t>The size of a buffer is based on </a:t>
            </a:r>
            <a:r>
              <a:rPr lang="en-US" dirty="0">
                <a:latin typeface="Courier New" panose="02070309020205020404" pitchFamily="49" charset="0"/>
                <a:cs typeface="Courier New" panose="02070309020205020404" pitchFamily="49" charset="0"/>
              </a:rPr>
              <a:t>DB_BLOCK_SIZE</a:t>
            </a:r>
            <a:r>
              <a:rPr lang="en-US" dirty="0">
                <a:latin typeface="Oracle Sans" panose="020B0503020204020204" pitchFamily="34" charset="0"/>
                <a:cs typeface="Oracle Sans" panose="020B0503020204020204" pitchFamily="34" charset="0"/>
              </a:rPr>
              <a:t>.</a:t>
            </a:r>
          </a:p>
          <a:p>
            <a:pPr marL="911225" lvl="1" indent="-573088"/>
            <a:r>
              <a:rPr lang="en-US" dirty="0">
                <a:latin typeface="Oracle Sans" panose="020B0503020204020204" pitchFamily="34" charset="0"/>
                <a:cs typeface="Oracle Sans" panose="020B0503020204020204" pitchFamily="34" charset="0"/>
              </a:rPr>
              <a:t>The number of buffers is defined by </a:t>
            </a:r>
            <a:r>
              <a:rPr lang="en-US" dirty="0">
                <a:latin typeface="Courier New" panose="02070309020205020404" pitchFamily="49" charset="0"/>
                <a:cs typeface="Courier New" panose="02070309020205020404" pitchFamily="49" charset="0"/>
              </a:rPr>
              <a:t>DB_BLOCK_BUFFERS</a:t>
            </a:r>
            <a:r>
              <a:rPr lang="en-US" dirty="0">
                <a:latin typeface="Oracle Sans" panose="020B0503020204020204" pitchFamily="34" charset="0"/>
                <a:cs typeface="Oracle Sans" panose="020B0503020204020204" pitchFamily="34" charset="0"/>
              </a:rPr>
              <a:t>.</a:t>
            </a:r>
          </a:p>
        </p:txBody>
      </p:sp>
      <p:grpSp>
        <p:nvGrpSpPr>
          <p:cNvPr id="3" name="Group 2"/>
          <p:cNvGrpSpPr/>
          <p:nvPr/>
        </p:nvGrpSpPr>
        <p:grpSpPr>
          <a:xfrm>
            <a:off x="2260997" y="4707731"/>
            <a:ext cx="13766007" cy="2802732"/>
            <a:chOff x="1200150" y="3138487"/>
            <a:chExt cx="9177338" cy="1868488"/>
          </a:xfrm>
        </p:grpSpPr>
        <p:grpSp>
          <p:nvGrpSpPr>
            <p:cNvPr id="28674" name="Group 9"/>
            <p:cNvGrpSpPr>
              <a:grpSpLocks/>
            </p:cNvGrpSpPr>
            <p:nvPr/>
          </p:nvGrpSpPr>
          <p:grpSpPr bwMode="auto">
            <a:xfrm>
              <a:off x="7415213" y="3817938"/>
              <a:ext cx="2962275" cy="1189037"/>
              <a:chOff x="3613" y="2791"/>
              <a:chExt cx="1400" cy="749"/>
            </a:xfrm>
          </p:grpSpPr>
          <p:sp>
            <p:nvSpPr>
              <p:cNvPr id="28679" name="Rectangle 10"/>
              <p:cNvSpPr>
                <a:spLocks noChangeArrowheads="1"/>
              </p:cNvSpPr>
              <p:nvPr/>
            </p:nvSpPr>
            <p:spPr bwMode="blackWhite">
              <a:xfrm>
                <a:off x="3613" y="2791"/>
                <a:ext cx="1400" cy="749"/>
              </a:xfrm>
              <a:prstGeom prst="rect">
                <a:avLst/>
              </a:prstGeom>
              <a:solidFill>
                <a:srgbClr val="999999"/>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lnSpc>
                    <a:spcPct val="80000"/>
                  </a:lnSpc>
                  <a:spcBef>
                    <a:spcPct val="40000"/>
                  </a:spcBef>
                </a:pPr>
                <a:endParaRPr lang="en-US" dirty="0">
                  <a:latin typeface="Oracle Sans" panose="020B0503020204020204" pitchFamily="34" charset="0"/>
                  <a:cs typeface="Oracle Sans" panose="020B0503020204020204" pitchFamily="34" charset="0"/>
                </a:endParaRPr>
              </a:p>
              <a:p>
                <a:pPr defTabSz="1233488" eaLnBrk="0" hangingPunct="0">
                  <a:lnSpc>
                    <a:spcPct val="80000"/>
                  </a:lnSpc>
                  <a:spcBef>
                    <a:spcPct val="40000"/>
                  </a:spcBef>
                </a:pPr>
                <a:endParaRPr lang="en-US" dirty="0">
                  <a:latin typeface="Oracle Sans" panose="020B0503020204020204" pitchFamily="34" charset="0"/>
                  <a:cs typeface="Oracle Sans" panose="020B0503020204020204" pitchFamily="34" charset="0"/>
                </a:endParaRPr>
              </a:p>
              <a:p>
                <a:pPr defTabSz="1233488" eaLnBrk="0" hangingPunct="0">
                  <a:lnSpc>
                    <a:spcPct val="80000"/>
                  </a:lnSpc>
                  <a:spcBef>
                    <a:spcPct val="40000"/>
                  </a:spcBef>
                </a:pPr>
                <a:endParaRPr lang="en-US" dirty="0">
                  <a:latin typeface="Oracle Sans" panose="020B0503020204020204" pitchFamily="34" charset="0"/>
                  <a:cs typeface="Oracle Sans" panose="020B0503020204020204" pitchFamily="34" charset="0"/>
                </a:endParaRPr>
              </a:p>
              <a:p>
                <a:pPr defTabSz="1233488" eaLnBrk="0" hangingPunct="0">
                  <a:lnSpc>
                    <a:spcPct val="80000"/>
                  </a:lnSpc>
                  <a:spcBef>
                    <a:spcPct val="40000"/>
                  </a:spcBef>
                </a:pPr>
                <a:endParaRPr lang="en-US" dirty="0">
                  <a:latin typeface="Oracle Sans" panose="020B0503020204020204" pitchFamily="34" charset="0"/>
                  <a:cs typeface="Oracle Sans" panose="020B0503020204020204" pitchFamily="34" charset="0"/>
                </a:endParaRPr>
              </a:p>
              <a:p>
                <a:pPr defTabSz="1233488" eaLnBrk="0" hangingPunct="0">
                  <a:lnSpc>
                    <a:spcPct val="80000"/>
                  </a:lnSpc>
                  <a:spcBef>
                    <a:spcPct val="40000"/>
                  </a:spcBef>
                </a:pPr>
                <a:endParaRPr lang="en-US" dirty="0">
                  <a:latin typeface="Oracle Sans" panose="020B0503020204020204" pitchFamily="34" charset="0"/>
                  <a:cs typeface="Oracle Sans" panose="020B0503020204020204" pitchFamily="34" charset="0"/>
                </a:endParaRPr>
              </a:p>
              <a:p>
                <a:pPr defTabSz="1233488" eaLnBrk="0" hangingPunct="0">
                  <a:lnSpc>
                    <a:spcPct val="80000"/>
                  </a:lnSpc>
                  <a:spcBef>
                    <a:spcPct val="40000"/>
                  </a:spcBef>
                </a:pPr>
                <a:endParaRPr lang="en-US" dirty="0">
                  <a:latin typeface="Oracle Sans" panose="020B0503020204020204" pitchFamily="34" charset="0"/>
                  <a:cs typeface="Oracle Sans" panose="020B0503020204020204" pitchFamily="34" charset="0"/>
                </a:endParaRPr>
              </a:p>
              <a:p>
                <a:pPr defTabSz="1233488" eaLnBrk="0" hangingPunct="0">
                  <a:lnSpc>
                    <a:spcPct val="80000"/>
                  </a:lnSpc>
                  <a:spcBef>
                    <a:spcPct val="40000"/>
                  </a:spcBef>
                </a:pPr>
                <a:endParaRPr lang="en-US" dirty="0">
                  <a:latin typeface="Oracle Sans" panose="020B0503020204020204" pitchFamily="34" charset="0"/>
                  <a:cs typeface="Oracle Sans" panose="020B0503020204020204" pitchFamily="34" charset="0"/>
                </a:endParaRPr>
              </a:p>
              <a:p>
                <a:pPr defTabSz="1233488" eaLnBrk="0" hangingPunct="0">
                  <a:lnSpc>
                    <a:spcPct val="80000"/>
                  </a:lnSpc>
                  <a:spcBef>
                    <a:spcPct val="40000"/>
                  </a:spcBef>
                </a:pPr>
                <a:endParaRPr lang="en-US" dirty="0">
                  <a:latin typeface="Oracle Sans" panose="020B0503020204020204" pitchFamily="34" charset="0"/>
                  <a:cs typeface="Oracle Sans" panose="020B0503020204020204" pitchFamily="34" charset="0"/>
                </a:endParaRPr>
              </a:p>
            </p:txBody>
          </p:sp>
          <p:sp>
            <p:nvSpPr>
              <p:cNvPr id="28680" name="Rectangle 11"/>
              <p:cNvSpPr>
                <a:spLocks noChangeArrowheads="1"/>
              </p:cNvSpPr>
              <p:nvPr/>
            </p:nvSpPr>
            <p:spPr bwMode="blackWhite">
              <a:xfrm>
                <a:off x="3680" y="2850"/>
                <a:ext cx="1261" cy="518"/>
              </a:xfrm>
              <a:prstGeom prst="rect">
                <a:avLst/>
              </a:prstGeom>
              <a:solidFill>
                <a:srgbClr val="99CCFF"/>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dirty="0">
                  <a:latin typeface="Oracle Sans" panose="020B0503020204020204" pitchFamily="34" charset="0"/>
                  <a:cs typeface="Oracle Sans" panose="020B0503020204020204" pitchFamily="34" charset="0"/>
                </a:endParaRPr>
              </a:p>
              <a:p>
                <a:pPr defTabSz="1233488" eaLnBrk="0" hangingPunct="0">
                  <a:spcBef>
                    <a:spcPct val="50000"/>
                  </a:spcBef>
                </a:pPr>
                <a:endParaRPr lang="en-US" dirty="0">
                  <a:latin typeface="Oracle Sans" panose="020B0503020204020204" pitchFamily="34" charset="0"/>
                  <a:cs typeface="Oracle Sans" panose="020B0503020204020204" pitchFamily="34" charset="0"/>
                </a:endParaRPr>
              </a:p>
              <a:p>
                <a:pPr defTabSz="1233488" eaLnBrk="0" hangingPunct="0">
                  <a:spcBef>
                    <a:spcPct val="50000"/>
                  </a:spcBef>
                </a:pPr>
                <a:endParaRPr lang="en-US" dirty="0">
                  <a:latin typeface="Oracle Sans" panose="020B0503020204020204" pitchFamily="34" charset="0"/>
                  <a:cs typeface="Oracle Sans" panose="020B0503020204020204" pitchFamily="34" charset="0"/>
                </a:endParaRPr>
              </a:p>
              <a:p>
                <a:pPr defTabSz="1233488" eaLnBrk="0" hangingPunct="0">
                  <a:spcBef>
                    <a:spcPct val="50000"/>
                  </a:spcBef>
                </a:pPr>
                <a:endParaRPr lang="en-US" dirty="0">
                  <a:latin typeface="Oracle Sans" panose="020B0503020204020204" pitchFamily="34" charset="0"/>
                  <a:cs typeface="Oracle Sans" panose="020B0503020204020204" pitchFamily="34" charset="0"/>
                </a:endParaRPr>
              </a:p>
            </p:txBody>
          </p:sp>
          <p:sp>
            <p:nvSpPr>
              <p:cNvPr id="28681" name="Rectangle 12"/>
              <p:cNvSpPr>
                <a:spLocks noChangeArrowheads="1"/>
              </p:cNvSpPr>
              <p:nvPr/>
            </p:nvSpPr>
            <p:spPr bwMode="blackWhite">
              <a:xfrm>
                <a:off x="4096" y="3016"/>
                <a:ext cx="355" cy="304"/>
              </a:xfrm>
              <a:prstGeom prst="rect">
                <a:avLst/>
              </a:prstGeom>
              <a:solidFill>
                <a:srgbClr val="CCFFFF"/>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sz="3600" dirty="0">
                  <a:latin typeface="Oracle Sans" panose="020B0503020204020204" pitchFamily="34" charset="0"/>
                  <a:cs typeface="Oracle Sans" panose="020B0503020204020204" pitchFamily="34" charset="0"/>
                </a:endParaRPr>
              </a:p>
            </p:txBody>
          </p:sp>
          <p:sp>
            <p:nvSpPr>
              <p:cNvPr id="28682" name="Rectangle 13"/>
              <p:cNvSpPr>
                <a:spLocks noChangeArrowheads="1"/>
              </p:cNvSpPr>
              <p:nvPr/>
            </p:nvSpPr>
            <p:spPr bwMode="blackWhite">
              <a:xfrm>
                <a:off x="3712" y="3016"/>
                <a:ext cx="355" cy="304"/>
              </a:xfrm>
              <a:prstGeom prst="rect">
                <a:avLst/>
              </a:prstGeom>
              <a:solidFill>
                <a:srgbClr val="CCFFFF"/>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sz="3600" dirty="0">
                  <a:latin typeface="Oracle Sans" panose="020B0503020204020204" pitchFamily="34" charset="0"/>
                  <a:cs typeface="Oracle Sans" panose="020B0503020204020204" pitchFamily="34" charset="0"/>
                </a:endParaRPr>
              </a:p>
            </p:txBody>
          </p:sp>
          <p:sp>
            <p:nvSpPr>
              <p:cNvPr id="28683" name="Rectangle 14"/>
              <p:cNvSpPr>
                <a:spLocks noChangeArrowheads="1"/>
              </p:cNvSpPr>
              <p:nvPr/>
            </p:nvSpPr>
            <p:spPr bwMode="blackWhite">
              <a:xfrm>
                <a:off x="4482" y="2911"/>
                <a:ext cx="422" cy="434"/>
              </a:xfrm>
              <a:prstGeom prst="rect">
                <a:avLst/>
              </a:prstGeom>
              <a:solidFill>
                <a:srgbClr val="CCFFCC"/>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dirty="0">
                  <a:latin typeface="Oracle Sans" panose="020B0503020204020204" pitchFamily="34" charset="0"/>
                  <a:cs typeface="Oracle Sans" panose="020B0503020204020204" pitchFamily="34" charset="0"/>
                </a:endParaRPr>
              </a:p>
              <a:p>
                <a:pPr defTabSz="1233488" eaLnBrk="0" hangingPunct="0">
                  <a:spcBef>
                    <a:spcPct val="50000"/>
                  </a:spcBef>
                </a:pPr>
                <a:endParaRPr lang="en-US" dirty="0">
                  <a:latin typeface="Oracle Sans" panose="020B0503020204020204" pitchFamily="34" charset="0"/>
                  <a:cs typeface="Oracle Sans" panose="020B0503020204020204" pitchFamily="34" charset="0"/>
                </a:endParaRPr>
              </a:p>
              <a:p>
                <a:pPr defTabSz="1233488" eaLnBrk="0" hangingPunct="0">
                  <a:spcBef>
                    <a:spcPct val="50000"/>
                  </a:spcBef>
                </a:pPr>
                <a:endParaRPr lang="en-US" dirty="0">
                  <a:latin typeface="Oracle Sans" panose="020B0503020204020204" pitchFamily="34" charset="0"/>
                  <a:cs typeface="Oracle Sans" panose="020B0503020204020204" pitchFamily="34" charset="0"/>
                </a:endParaRPr>
              </a:p>
              <a:p>
                <a:pPr defTabSz="1233488" eaLnBrk="0" hangingPunct="0">
                  <a:spcBef>
                    <a:spcPct val="50000"/>
                  </a:spcBef>
                </a:pPr>
                <a:endParaRPr lang="en-US" dirty="0">
                  <a:latin typeface="Oracle Sans" panose="020B0503020204020204" pitchFamily="34" charset="0"/>
                  <a:cs typeface="Oracle Sans" panose="020B0503020204020204" pitchFamily="34" charset="0"/>
                </a:endParaRPr>
              </a:p>
            </p:txBody>
          </p:sp>
          <p:sp>
            <p:nvSpPr>
              <p:cNvPr id="28684" name="Rectangle 15"/>
              <p:cNvSpPr>
                <a:spLocks noChangeArrowheads="1"/>
              </p:cNvSpPr>
              <p:nvPr/>
            </p:nvSpPr>
            <p:spPr bwMode="blackWhite">
              <a:xfrm>
                <a:off x="4516" y="3173"/>
                <a:ext cx="355" cy="140"/>
              </a:xfrm>
              <a:prstGeom prst="rect">
                <a:avLst/>
              </a:prstGeom>
              <a:solidFill>
                <a:srgbClr val="CCFFFF"/>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sz="3600" dirty="0">
                  <a:latin typeface="Oracle Sans" panose="020B0503020204020204" pitchFamily="34" charset="0"/>
                  <a:cs typeface="Oracle Sans" panose="020B0503020204020204" pitchFamily="34" charset="0"/>
                </a:endParaRPr>
              </a:p>
            </p:txBody>
          </p:sp>
          <p:sp>
            <p:nvSpPr>
              <p:cNvPr id="28685" name="Rectangle 16"/>
              <p:cNvSpPr>
                <a:spLocks noChangeArrowheads="1"/>
              </p:cNvSpPr>
              <p:nvPr/>
            </p:nvSpPr>
            <p:spPr bwMode="blackWhite">
              <a:xfrm>
                <a:off x="4516" y="3000"/>
                <a:ext cx="355" cy="140"/>
              </a:xfrm>
              <a:prstGeom prst="rect">
                <a:avLst/>
              </a:prstGeom>
              <a:solidFill>
                <a:srgbClr val="CCFFFF"/>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endParaRPr lang="en-US" sz="3600" dirty="0">
                  <a:latin typeface="Oracle Sans" panose="020B0503020204020204" pitchFamily="34" charset="0"/>
                  <a:cs typeface="Oracle Sans" panose="020B0503020204020204" pitchFamily="34" charset="0"/>
                </a:endParaRPr>
              </a:p>
            </p:txBody>
          </p:sp>
          <p:sp>
            <p:nvSpPr>
              <p:cNvPr id="28686" name="Oval 17"/>
              <p:cNvSpPr>
                <a:spLocks noChangeArrowheads="1"/>
              </p:cNvSpPr>
              <p:nvPr/>
            </p:nvSpPr>
            <p:spPr bwMode="blackWhite">
              <a:xfrm>
                <a:off x="4102" y="3388"/>
                <a:ext cx="209" cy="109"/>
              </a:xfrm>
              <a:prstGeom prst="ellipse">
                <a:avLst/>
              </a:prstGeom>
              <a:solidFill>
                <a:srgbClr val="CCFFCC"/>
              </a:solidFill>
              <a:ln w="28575">
                <a:solidFill>
                  <a:schemeClr val="tx1"/>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sz="3600" dirty="0">
                  <a:latin typeface="Oracle Sans" panose="020B0503020204020204" pitchFamily="34" charset="0"/>
                  <a:cs typeface="Oracle Sans" panose="020B0503020204020204" pitchFamily="34" charset="0"/>
                </a:endParaRPr>
              </a:p>
            </p:txBody>
          </p:sp>
          <p:sp>
            <p:nvSpPr>
              <p:cNvPr id="28687" name="Oval 18"/>
              <p:cNvSpPr>
                <a:spLocks noChangeArrowheads="1"/>
              </p:cNvSpPr>
              <p:nvPr/>
            </p:nvSpPr>
            <p:spPr bwMode="blackWhite">
              <a:xfrm>
                <a:off x="3878" y="3392"/>
                <a:ext cx="204" cy="109"/>
              </a:xfrm>
              <a:prstGeom prst="ellipse">
                <a:avLst/>
              </a:prstGeom>
              <a:solidFill>
                <a:srgbClr val="CCFFCC"/>
              </a:solidFill>
              <a:ln w="28575">
                <a:solidFill>
                  <a:schemeClr val="tx1"/>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r>
                  <a:rPr lang="en-US" dirty="0">
                    <a:latin typeface="Oracle Sans" panose="020B0503020204020204" pitchFamily="34" charset="0"/>
                    <a:cs typeface="Oracle Sans" panose="020B0503020204020204" pitchFamily="34" charset="0"/>
                  </a:rPr>
                  <a:t> </a:t>
                </a:r>
              </a:p>
            </p:txBody>
          </p:sp>
          <p:sp>
            <p:nvSpPr>
              <p:cNvPr id="28688" name="Oval 19"/>
              <p:cNvSpPr>
                <a:spLocks noChangeArrowheads="1"/>
              </p:cNvSpPr>
              <p:nvPr/>
            </p:nvSpPr>
            <p:spPr bwMode="blackWhite">
              <a:xfrm>
                <a:off x="3658" y="3388"/>
                <a:ext cx="202" cy="109"/>
              </a:xfrm>
              <a:prstGeom prst="ellipse">
                <a:avLst/>
              </a:prstGeom>
              <a:solidFill>
                <a:srgbClr val="CCFFCC"/>
              </a:solidFill>
              <a:ln w="28575">
                <a:solidFill>
                  <a:schemeClr val="tx1"/>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sz="3600" dirty="0">
                  <a:latin typeface="Oracle Sans" panose="020B0503020204020204" pitchFamily="34" charset="0"/>
                  <a:cs typeface="Oracle Sans" panose="020B0503020204020204" pitchFamily="34" charset="0"/>
                </a:endParaRPr>
              </a:p>
            </p:txBody>
          </p:sp>
          <p:sp>
            <p:nvSpPr>
              <p:cNvPr id="28689" name="Oval 20"/>
              <p:cNvSpPr>
                <a:spLocks noChangeArrowheads="1"/>
              </p:cNvSpPr>
              <p:nvPr/>
            </p:nvSpPr>
            <p:spPr bwMode="blackWhite">
              <a:xfrm>
                <a:off x="4547" y="3388"/>
                <a:ext cx="216" cy="109"/>
              </a:xfrm>
              <a:prstGeom prst="ellipse">
                <a:avLst/>
              </a:prstGeom>
              <a:solidFill>
                <a:srgbClr val="CCFFCC"/>
              </a:solidFill>
              <a:ln w="28575">
                <a:solidFill>
                  <a:schemeClr val="tx1"/>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sz="3600" dirty="0">
                  <a:latin typeface="Oracle Sans" panose="020B0503020204020204" pitchFamily="34" charset="0"/>
                  <a:cs typeface="Oracle Sans" panose="020B0503020204020204" pitchFamily="34" charset="0"/>
                </a:endParaRPr>
              </a:p>
            </p:txBody>
          </p:sp>
          <p:sp>
            <p:nvSpPr>
              <p:cNvPr id="28690" name="Oval 21"/>
              <p:cNvSpPr>
                <a:spLocks noChangeArrowheads="1"/>
              </p:cNvSpPr>
              <p:nvPr/>
            </p:nvSpPr>
            <p:spPr bwMode="blackWhite">
              <a:xfrm>
                <a:off x="4326" y="3388"/>
                <a:ext cx="207" cy="109"/>
              </a:xfrm>
              <a:prstGeom prst="ellipse">
                <a:avLst/>
              </a:prstGeom>
              <a:solidFill>
                <a:srgbClr val="CCFFCC"/>
              </a:solidFill>
              <a:ln w="28575">
                <a:solidFill>
                  <a:schemeClr val="tx1"/>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sz="3600" dirty="0">
                  <a:latin typeface="Oracle Sans" panose="020B0503020204020204" pitchFamily="34" charset="0"/>
                  <a:cs typeface="Oracle Sans" panose="020B0503020204020204" pitchFamily="34" charset="0"/>
                </a:endParaRPr>
              </a:p>
            </p:txBody>
          </p:sp>
          <p:sp>
            <p:nvSpPr>
              <p:cNvPr id="28691" name="Oval 22"/>
              <p:cNvSpPr>
                <a:spLocks noChangeArrowheads="1"/>
              </p:cNvSpPr>
              <p:nvPr/>
            </p:nvSpPr>
            <p:spPr bwMode="blackWhite">
              <a:xfrm>
                <a:off x="4777" y="3388"/>
                <a:ext cx="200" cy="109"/>
              </a:xfrm>
              <a:prstGeom prst="ellipse">
                <a:avLst/>
              </a:prstGeom>
              <a:solidFill>
                <a:srgbClr val="CCFFCC"/>
              </a:solidFill>
              <a:ln w="28575">
                <a:solidFill>
                  <a:schemeClr val="tx1"/>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sz="3600" dirty="0">
                  <a:latin typeface="Oracle Sans" panose="020B0503020204020204" pitchFamily="34" charset="0"/>
                  <a:cs typeface="Oracle Sans" panose="020B0503020204020204" pitchFamily="34" charset="0"/>
                </a:endParaRPr>
              </a:p>
            </p:txBody>
          </p:sp>
        </p:grpSp>
        <p:pic>
          <p:nvPicPr>
            <p:cNvPr id="2" name="Picture 1"/>
            <p:cNvPicPr>
              <a:picLocks noChangeAspect="1"/>
            </p:cNvPicPr>
            <p:nvPr/>
          </p:nvPicPr>
          <p:blipFill>
            <a:blip r:embed="rId4" cstate="print"/>
            <a:stretch>
              <a:fillRect/>
            </a:stretch>
          </p:blipFill>
          <p:spPr>
            <a:xfrm>
              <a:off x="3577408" y="3138487"/>
              <a:ext cx="5267401" cy="1537757"/>
            </a:xfrm>
            <a:prstGeom prst="rect">
              <a:avLst/>
            </a:prstGeom>
          </p:spPr>
        </p:pic>
        <p:sp>
          <p:nvSpPr>
            <p:cNvPr id="28677" name="Rectangle 4"/>
            <p:cNvSpPr>
              <a:spLocks noChangeArrowheads="1"/>
            </p:cNvSpPr>
            <p:nvPr/>
          </p:nvSpPr>
          <p:spPr bwMode="blackWhite">
            <a:xfrm>
              <a:off x="1200150" y="3138488"/>
              <a:ext cx="2538413" cy="1524000"/>
            </a:xfrm>
            <a:prstGeom prst="rect">
              <a:avLst/>
            </a:prstGeom>
            <a:solidFill>
              <a:srgbClr val="CCFFFF"/>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hangingPunct="0">
                <a:spcBef>
                  <a:spcPct val="50000"/>
                </a:spcBef>
              </a:pPr>
              <a:r>
                <a:rPr lang="en-US" sz="2400" b="1" dirty="0">
                  <a:latin typeface="Oracle Sans" panose="020B0503020204020204" pitchFamily="34" charset="0"/>
                  <a:cs typeface="Oracle Sans" panose="020B0503020204020204" pitchFamily="34" charset="0"/>
                </a:rPr>
                <a:t>Database</a:t>
              </a:r>
              <a:r>
                <a:rPr lang="en-US" sz="2400" dirty="0">
                  <a:latin typeface="Oracle Sans" panose="020B0503020204020204" pitchFamily="34" charset="0"/>
                  <a:cs typeface="Oracle Sans" panose="020B0503020204020204" pitchFamily="34" charset="0"/>
                </a:rPr>
                <a:t> </a:t>
              </a:r>
              <a:r>
                <a:rPr lang="en-US" sz="2400" b="1" dirty="0">
                  <a:latin typeface="Oracle Sans" panose="020B0503020204020204" pitchFamily="34" charset="0"/>
                  <a:cs typeface="Oracle Sans" panose="020B0503020204020204" pitchFamily="34" charset="0"/>
                </a:rPr>
                <a:t>buffer</a:t>
              </a:r>
              <a:r>
                <a:rPr lang="en-US" sz="2400" dirty="0">
                  <a:latin typeface="Oracle Sans" panose="020B0503020204020204" pitchFamily="34" charset="0"/>
                  <a:cs typeface="Oracle Sans" panose="020B0503020204020204" pitchFamily="34" charset="0"/>
                </a:rPr>
                <a:t/>
              </a:r>
              <a:br>
                <a:rPr lang="en-US" sz="2400" dirty="0">
                  <a:latin typeface="Oracle Sans" panose="020B0503020204020204" pitchFamily="34" charset="0"/>
                  <a:cs typeface="Oracle Sans" panose="020B0503020204020204" pitchFamily="34" charset="0"/>
                </a:rPr>
              </a:br>
              <a:r>
                <a:rPr lang="en-US" sz="2400" b="1" dirty="0">
                  <a:latin typeface="Oracle Sans" panose="020B0503020204020204" pitchFamily="34" charset="0"/>
                  <a:cs typeface="Oracle Sans" panose="020B0503020204020204" pitchFamily="34" charset="0"/>
                </a:rPr>
                <a:t>cache</a:t>
              </a:r>
            </a:p>
          </p:txBody>
        </p:sp>
      </p:grpSp>
    </p:spTree>
    <p:custDataLst>
      <p:tags r:id="rId1"/>
    </p:custDataLst>
    <p:extLst>
      <p:ext uri="{BB962C8B-B14F-4D97-AF65-F5344CB8AC3E}">
        <p14:creationId xmlns:p14="http://schemas.microsoft.com/office/powerpoint/2010/main" val="248036837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Program Global Area (PGA)</a:t>
            </a:r>
          </a:p>
        </p:txBody>
      </p:sp>
      <p:sp>
        <p:nvSpPr>
          <p:cNvPr id="29699" name="Rectangle 7"/>
          <p:cNvSpPr>
            <a:spLocks noGrp="1" noChangeArrowheads="1"/>
          </p:cNvSpPr>
          <p:nvPr>
            <p:ph idx="1"/>
          </p:nvPr>
        </p:nvSpPr>
        <p:spPr>
          <a:xfrm>
            <a:off x="933451" y="2272710"/>
            <a:ext cx="16421100" cy="36682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1225" lvl="1" indent="-555625"/>
            <a:r>
              <a:rPr lang="en-US" dirty="0">
                <a:latin typeface="Oracle Sans" panose="020B0503020204020204" pitchFamily="34" charset="0"/>
                <a:cs typeface="Oracle Sans" panose="020B0503020204020204" pitchFamily="34" charset="0"/>
              </a:rPr>
              <a:t>Is not shared</a:t>
            </a:r>
          </a:p>
          <a:p>
            <a:pPr marL="911225" lvl="1" indent="-555625"/>
            <a:r>
              <a:rPr lang="en-US" dirty="0">
                <a:latin typeface="Oracle Sans" panose="020B0503020204020204" pitchFamily="34" charset="0"/>
                <a:cs typeface="Oracle Sans" panose="020B0503020204020204" pitchFamily="34" charset="0"/>
              </a:rPr>
              <a:t>Is writable only by the server process</a:t>
            </a:r>
          </a:p>
          <a:p>
            <a:pPr marL="911225" lvl="1" indent="-555625"/>
            <a:r>
              <a:rPr lang="en-US" dirty="0">
                <a:latin typeface="Oracle Sans" panose="020B0503020204020204" pitchFamily="34" charset="0"/>
                <a:cs typeface="Oracle Sans" panose="020B0503020204020204" pitchFamily="34" charset="0"/>
              </a:rPr>
              <a:t>Contains:</a:t>
            </a:r>
          </a:p>
          <a:p>
            <a:pPr lvl="2"/>
            <a:r>
              <a:rPr lang="en-US" dirty="0">
                <a:latin typeface="Oracle Sans" panose="020B0503020204020204" pitchFamily="34" charset="0"/>
                <a:cs typeface="Oracle Sans" panose="020B0503020204020204" pitchFamily="34" charset="0"/>
              </a:rPr>
              <a:t>Sort area</a:t>
            </a:r>
          </a:p>
          <a:p>
            <a:pPr lvl="2"/>
            <a:r>
              <a:rPr lang="en-US" dirty="0">
                <a:latin typeface="Oracle Sans" panose="020B0503020204020204" pitchFamily="34" charset="0"/>
                <a:cs typeface="Oracle Sans" panose="020B0503020204020204" pitchFamily="34" charset="0"/>
              </a:rPr>
              <a:t>Session information</a:t>
            </a:r>
          </a:p>
          <a:p>
            <a:pPr lvl="2"/>
            <a:r>
              <a:rPr lang="en-US" dirty="0">
                <a:latin typeface="Oracle Sans" panose="020B0503020204020204" pitchFamily="34" charset="0"/>
                <a:cs typeface="Oracle Sans" panose="020B0503020204020204" pitchFamily="34" charset="0"/>
              </a:rPr>
              <a:t>Cursor state</a:t>
            </a:r>
          </a:p>
          <a:p>
            <a:pPr lvl="2"/>
            <a:r>
              <a:rPr lang="en-US" dirty="0">
                <a:latin typeface="Oracle Sans" panose="020B0503020204020204" pitchFamily="34" charset="0"/>
                <a:cs typeface="Oracle Sans" panose="020B0503020204020204" pitchFamily="34" charset="0"/>
              </a:rPr>
              <a:t>Stack space</a:t>
            </a:r>
          </a:p>
        </p:txBody>
      </p:sp>
      <p:sp>
        <p:nvSpPr>
          <p:cNvPr id="29700" name="Oval 4"/>
          <p:cNvSpPr>
            <a:spLocks noChangeArrowheads="1"/>
          </p:cNvSpPr>
          <p:nvPr/>
        </p:nvSpPr>
        <p:spPr bwMode="blackWhite">
          <a:xfrm>
            <a:off x="11182352" y="6786563"/>
            <a:ext cx="3481388" cy="1938338"/>
          </a:xfrm>
          <a:prstGeom prst="ellipse">
            <a:avLst/>
          </a:prstGeom>
          <a:solidFill>
            <a:srgbClr val="FF9933"/>
          </a:solidFill>
          <a:ln w="28575">
            <a:solidFill>
              <a:schemeClr val="bg2"/>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hangingPunct="0">
              <a:spcBef>
                <a:spcPct val="50000"/>
              </a:spcBef>
            </a:pPr>
            <a:r>
              <a:rPr lang="en-US" sz="2400" b="1" dirty="0">
                <a:latin typeface="Oracle Sans" panose="020B0503020204020204" pitchFamily="34" charset="0"/>
                <a:cs typeface="Oracle Sans" panose="020B0503020204020204" pitchFamily="34" charset="0"/>
              </a:rPr>
              <a:t>Server</a:t>
            </a:r>
            <a:br>
              <a:rPr lang="en-US" sz="2400" b="1" dirty="0">
                <a:latin typeface="Oracle Sans" panose="020B0503020204020204" pitchFamily="34" charset="0"/>
                <a:cs typeface="Oracle Sans" panose="020B0503020204020204" pitchFamily="34" charset="0"/>
              </a:rPr>
            </a:br>
            <a:r>
              <a:rPr lang="en-US" sz="2400" b="1" dirty="0">
                <a:latin typeface="Oracle Sans" panose="020B0503020204020204" pitchFamily="34" charset="0"/>
                <a:cs typeface="Oracle Sans" panose="020B0503020204020204" pitchFamily="34" charset="0"/>
              </a:rPr>
              <a:t>process</a:t>
            </a:r>
          </a:p>
        </p:txBody>
      </p:sp>
      <p:sp>
        <p:nvSpPr>
          <p:cNvPr id="29701" name="Rectangle 5"/>
          <p:cNvSpPr>
            <a:spLocks noChangeArrowheads="1"/>
          </p:cNvSpPr>
          <p:nvPr/>
        </p:nvSpPr>
        <p:spPr bwMode="blackWhite">
          <a:xfrm>
            <a:off x="12858752" y="8272463"/>
            <a:ext cx="1574006" cy="600075"/>
          </a:xfrm>
          <a:prstGeom prst="rect">
            <a:avLst/>
          </a:prstGeom>
          <a:solidFill>
            <a:srgbClr val="6666FF"/>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hangingPunct="0">
              <a:spcBef>
                <a:spcPct val="50000"/>
              </a:spcBef>
            </a:pPr>
            <a:r>
              <a:rPr lang="en-US" sz="2550" b="1" dirty="0">
                <a:solidFill>
                  <a:schemeClr val="bg1"/>
                </a:solidFill>
                <a:latin typeface="Oracle Sans" panose="020B0503020204020204" pitchFamily="34" charset="0"/>
                <a:cs typeface="Oracle Sans" panose="020B0503020204020204" pitchFamily="34" charset="0"/>
              </a:rPr>
              <a:t>PGA</a:t>
            </a:r>
          </a:p>
        </p:txBody>
      </p:sp>
    </p:spTree>
    <p:custDataLst>
      <p:tags r:id="rId1"/>
    </p:custDataLst>
    <p:extLst>
      <p:ext uri="{BB962C8B-B14F-4D97-AF65-F5344CB8AC3E}">
        <p14:creationId xmlns:p14="http://schemas.microsoft.com/office/powerpoint/2010/main" val="13093761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Line 4"/>
          <p:cNvSpPr>
            <a:spLocks noChangeShapeType="1"/>
          </p:cNvSpPr>
          <p:nvPr/>
        </p:nvSpPr>
        <p:spPr bwMode="auto">
          <a:xfrm>
            <a:off x="4574382" y="3196432"/>
            <a:ext cx="0" cy="2278856"/>
          </a:xfrm>
          <a:prstGeom prst="line">
            <a:avLst/>
          </a:prstGeom>
          <a:noFill/>
          <a:ln w="28575">
            <a:solidFill>
              <a:schemeClr val="tx1"/>
            </a:solidFill>
            <a:round/>
            <a:headEnd type="none" w="sm" len="sm"/>
            <a:tailEnd type="stealth"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sz="2000" kern="0" dirty="0">
              <a:solidFill>
                <a:sysClr val="windowText" lastClr="000000"/>
              </a:solidFill>
              <a:latin typeface="Oracle Sans" panose="020B0503020204020204" pitchFamily="34" charset="0"/>
              <a:cs typeface="Oracle Sans" panose="020B0503020204020204" pitchFamily="34" charset="0"/>
            </a:endParaRPr>
          </a:p>
        </p:txBody>
      </p:sp>
      <p:sp>
        <p:nvSpPr>
          <p:cNvPr id="54" name="Content Placeholder 2"/>
          <p:cNvSpPr txBox="1">
            <a:spLocks/>
          </p:cNvSpPr>
          <p:nvPr/>
        </p:nvSpPr>
        <p:spPr bwMode="gray">
          <a:xfrm>
            <a:off x="3026834" y="4331099"/>
            <a:ext cx="3252524" cy="1210863"/>
          </a:xfrm>
          <a:prstGeom prst="round2DiagRect">
            <a:avLst>
              <a:gd name="adj1" fmla="val 12730"/>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91424">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sz="2000" b="1" dirty="0">
              <a:latin typeface="Courier New" pitchFamily="49" charset="0"/>
              <a:cs typeface="Oracle Sans" panose="020B0503020204020204" pitchFamily="34" charset="0"/>
            </a:endParaRPr>
          </a:p>
        </p:txBody>
      </p:sp>
      <p:sp>
        <p:nvSpPr>
          <p:cNvPr id="30722"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Processing a </a:t>
            </a:r>
            <a:r>
              <a:rPr lang="en-US" dirty="0">
                <a:latin typeface="Courier New" panose="02070309020205020404" pitchFamily="49" charset="0"/>
                <a:cs typeface="Courier New" panose="02070309020205020404" pitchFamily="49" charset="0"/>
              </a:rPr>
              <a:t>DML</a:t>
            </a:r>
            <a:r>
              <a:rPr lang="en-US" dirty="0">
                <a:latin typeface="+mj-lt"/>
                <a:cs typeface="Oracle Sans" panose="020B0503020204020204" pitchFamily="34" charset="0"/>
              </a:rPr>
              <a:t> Statement</a:t>
            </a:r>
          </a:p>
        </p:txBody>
      </p:sp>
      <p:sp>
        <p:nvSpPr>
          <p:cNvPr id="95" name="Freeform 2"/>
          <p:cNvSpPr>
            <a:spLocks/>
          </p:cNvSpPr>
          <p:nvPr/>
        </p:nvSpPr>
        <p:spPr bwMode="auto">
          <a:xfrm>
            <a:off x="4564858" y="7080249"/>
            <a:ext cx="4436270" cy="1574007"/>
          </a:xfrm>
          <a:custGeom>
            <a:avLst/>
            <a:gdLst>
              <a:gd name="T0" fmla="*/ 2147483647 w 1982"/>
              <a:gd name="T1" fmla="*/ 2147483647 h 534"/>
              <a:gd name="T2" fmla="*/ 0 w 1982"/>
              <a:gd name="T3" fmla="*/ 2147483647 h 534"/>
              <a:gd name="T4" fmla="*/ 0 w 1982"/>
              <a:gd name="T5" fmla="*/ 0 h 534"/>
              <a:gd name="T6" fmla="*/ 0 60000 65536"/>
              <a:gd name="T7" fmla="*/ 0 60000 65536"/>
              <a:gd name="T8" fmla="*/ 0 60000 65536"/>
              <a:gd name="T9" fmla="*/ 0 w 1982"/>
              <a:gd name="T10" fmla="*/ 0 h 534"/>
              <a:gd name="T11" fmla="*/ 1982 w 1982"/>
              <a:gd name="T12" fmla="*/ 534 h 534"/>
            </a:gdLst>
            <a:ahLst/>
            <a:cxnLst>
              <a:cxn ang="T6">
                <a:pos x="T0" y="T1"/>
              </a:cxn>
              <a:cxn ang="T7">
                <a:pos x="T2" y="T3"/>
              </a:cxn>
              <a:cxn ang="T8">
                <a:pos x="T4" y="T5"/>
              </a:cxn>
            </a:cxnLst>
            <a:rect l="T9" t="T10" r="T11" b="T12"/>
            <a:pathLst>
              <a:path w="1982" h="534">
                <a:moveTo>
                  <a:pt x="1981" y="533"/>
                </a:moveTo>
                <a:lnTo>
                  <a:pt x="0" y="533"/>
                </a:lnTo>
                <a:lnTo>
                  <a:pt x="0" y="0"/>
                </a:lnTo>
              </a:path>
            </a:pathLst>
          </a:custGeom>
          <a:noFill/>
          <a:ln w="28575" cap="rnd" cmpd="sng">
            <a:solidFill>
              <a:schemeClr val="tx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sz="2000" kern="0" dirty="0">
              <a:solidFill>
                <a:sysClr val="windowText" lastClr="000000"/>
              </a:solidFill>
              <a:latin typeface="Oracle Sans" panose="020B0503020204020204" pitchFamily="34" charset="0"/>
              <a:cs typeface="Oracle Sans" panose="020B0503020204020204" pitchFamily="34" charset="0"/>
            </a:endParaRPr>
          </a:p>
        </p:txBody>
      </p:sp>
      <p:sp>
        <p:nvSpPr>
          <p:cNvPr id="96" name="Freeform 3"/>
          <p:cNvSpPr>
            <a:spLocks/>
          </p:cNvSpPr>
          <p:nvPr/>
        </p:nvSpPr>
        <p:spPr bwMode="auto">
          <a:xfrm>
            <a:off x="5479257" y="4794250"/>
            <a:ext cx="3209925" cy="1423988"/>
          </a:xfrm>
          <a:custGeom>
            <a:avLst/>
            <a:gdLst>
              <a:gd name="T0" fmla="*/ 0 w 1540"/>
              <a:gd name="T1" fmla="*/ 2147483647 h 598"/>
              <a:gd name="T2" fmla="*/ 2147483647 w 1540"/>
              <a:gd name="T3" fmla="*/ 2147483647 h 598"/>
              <a:gd name="T4" fmla="*/ 2147483647 w 1540"/>
              <a:gd name="T5" fmla="*/ 0 h 598"/>
              <a:gd name="T6" fmla="*/ 0 60000 65536"/>
              <a:gd name="T7" fmla="*/ 0 60000 65536"/>
              <a:gd name="T8" fmla="*/ 0 60000 65536"/>
              <a:gd name="T9" fmla="*/ 0 w 1540"/>
              <a:gd name="T10" fmla="*/ 0 h 598"/>
              <a:gd name="T11" fmla="*/ 1540 w 1540"/>
              <a:gd name="T12" fmla="*/ 598 h 598"/>
            </a:gdLst>
            <a:ahLst/>
            <a:cxnLst>
              <a:cxn ang="T6">
                <a:pos x="T0" y="T1"/>
              </a:cxn>
              <a:cxn ang="T7">
                <a:pos x="T2" y="T3"/>
              </a:cxn>
              <a:cxn ang="T8">
                <a:pos x="T4" y="T5"/>
              </a:cxn>
            </a:cxnLst>
            <a:rect l="T9" t="T10" r="T11" b="T12"/>
            <a:pathLst>
              <a:path w="1540" h="598">
                <a:moveTo>
                  <a:pt x="0" y="597"/>
                </a:moveTo>
                <a:lnTo>
                  <a:pt x="1539" y="597"/>
                </a:lnTo>
                <a:lnTo>
                  <a:pt x="1539" y="0"/>
                </a:lnTo>
              </a:path>
            </a:pathLst>
          </a:custGeom>
          <a:noFill/>
          <a:ln w="28575" cap="rnd" cmpd="sng">
            <a:solidFill>
              <a:schemeClr val="accent4"/>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sz="2000" kern="0" dirty="0">
              <a:solidFill>
                <a:sysClr val="windowText" lastClr="000000"/>
              </a:solidFill>
              <a:latin typeface="Oracle Sans" panose="020B0503020204020204" pitchFamily="34" charset="0"/>
              <a:cs typeface="Oracle Sans" panose="020B0503020204020204" pitchFamily="34" charset="0"/>
            </a:endParaRPr>
          </a:p>
        </p:txBody>
      </p:sp>
      <p:sp>
        <p:nvSpPr>
          <p:cNvPr id="98" name="Freeform 6"/>
          <p:cNvSpPr>
            <a:spLocks/>
          </p:cNvSpPr>
          <p:nvPr/>
        </p:nvSpPr>
        <p:spPr bwMode="auto">
          <a:xfrm>
            <a:off x="5479258" y="4791869"/>
            <a:ext cx="5722145" cy="1683543"/>
          </a:xfrm>
          <a:custGeom>
            <a:avLst/>
            <a:gdLst>
              <a:gd name="T0" fmla="*/ 0 w 2462"/>
              <a:gd name="T1" fmla="*/ 2147483647 h 707"/>
              <a:gd name="T2" fmla="*/ 2147483647 w 2462"/>
              <a:gd name="T3" fmla="*/ 2147483647 h 707"/>
              <a:gd name="T4" fmla="*/ 2147483647 w 2462"/>
              <a:gd name="T5" fmla="*/ 0 h 707"/>
              <a:gd name="T6" fmla="*/ 0 60000 65536"/>
              <a:gd name="T7" fmla="*/ 0 60000 65536"/>
              <a:gd name="T8" fmla="*/ 0 60000 65536"/>
              <a:gd name="T9" fmla="*/ 0 w 2462"/>
              <a:gd name="T10" fmla="*/ 0 h 707"/>
              <a:gd name="T11" fmla="*/ 2462 w 2462"/>
              <a:gd name="T12" fmla="*/ 707 h 707"/>
            </a:gdLst>
            <a:ahLst/>
            <a:cxnLst>
              <a:cxn ang="T6">
                <a:pos x="T0" y="T1"/>
              </a:cxn>
              <a:cxn ang="T7">
                <a:pos x="T2" y="T3"/>
              </a:cxn>
              <a:cxn ang="T8">
                <a:pos x="T4" y="T5"/>
              </a:cxn>
            </a:cxnLst>
            <a:rect l="T9" t="T10" r="T11" b="T12"/>
            <a:pathLst>
              <a:path w="2462" h="707">
                <a:moveTo>
                  <a:pt x="0" y="706"/>
                </a:moveTo>
                <a:lnTo>
                  <a:pt x="2461" y="706"/>
                </a:lnTo>
                <a:lnTo>
                  <a:pt x="2461" y="0"/>
                </a:lnTo>
              </a:path>
            </a:pathLst>
          </a:custGeom>
          <a:noFill/>
          <a:ln w="28575" cap="rnd" cmpd="sng">
            <a:solidFill>
              <a:schemeClr val="accent4"/>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sz="2000" kern="0" dirty="0">
              <a:solidFill>
                <a:sysClr val="windowText" lastClr="000000"/>
              </a:solidFill>
              <a:latin typeface="Oracle Sans" panose="020B0503020204020204" pitchFamily="34" charset="0"/>
              <a:cs typeface="Oracle Sans" panose="020B0503020204020204" pitchFamily="34" charset="0"/>
            </a:endParaRPr>
          </a:p>
        </p:txBody>
      </p:sp>
      <p:sp>
        <p:nvSpPr>
          <p:cNvPr id="99" name="Rectangle 7"/>
          <p:cNvSpPr>
            <a:spLocks noChangeArrowheads="1"/>
          </p:cNvSpPr>
          <p:nvPr/>
        </p:nvSpPr>
        <p:spPr bwMode="blackGray">
          <a:xfrm>
            <a:off x="3028952" y="4341812"/>
            <a:ext cx="3250406" cy="1039709"/>
          </a:xfrm>
          <a:prstGeom prst="rect">
            <a:avLst/>
          </a:prstGeom>
          <a:noFill/>
          <a:ln w="2857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600075" eaLnBrk="0" fontAlgn="auto" hangingPunct="0">
              <a:lnSpc>
                <a:spcPct val="125000"/>
              </a:lnSpc>
              <a:spcAft>
                <a:spcPts val="0"/>
              </a:spcAft>
              <a:tabLst>
                <a:tab pos="600075" algn="r"/>
                <a:tab pos="1009650" algn="l"/>
              </a:tabLst>
              <a:defRPr/>
            </a:pPr>
            <a:r>
              <a:rPr lang="en-US" sz="2400" b="1" kern="0" dirty="0">
                <a:solidFill>
                  <a:srgbClr val="000000"/>
                </a:solidFill>
                <a:latin typeface="Courier New" pitchFamily="49" charset="0"/>
                <a:cs typeface="Oracle Sans" panose="020B0503020204020204" pitchFamily="34" charset="0"/>
              </a:rPr>
              <a:t>UPDATE employees ...</a:t>
            </a:r>
          </a:p>
        </p:txBody>
      </p:sp>
      <p:sp>
        <p:nvSpPr>
          <p:cNvPr id="100" name="Rectangle 8"/>
          <p:cNvSpPr>
            <a:spLocks noChangeArrowheads="1"/>
          </p:cNvSpPr>
          <p:nvPr/>
        </p:nvSpPr>
        <p:spPr bwMode="blackWhite">
          <a:xfrm>
            <a:off x="7410452" y="2098674"/>
            <a:ext cx="6877050" cy="2669382"/>
          </a:xfrm>
          <a:prstGeom prst="rect">
            <a:avLst/>
          </a:prstGeom>
          <a:solidFill>
            <a:srgbClr val="99CC99"/>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fontAlgn="auto" hangingPunct="0">
              <a:spcBef>
                <a:spcPct val="50000"/>
              </a:spcBef>
              <a:spcAft>
                <a:spcPts val="0"/>
              </a:spcAft>
              <a:defRPr/>
            </a:pPr>
            <a:r>
              <a:rPr lang="en-US" sz="2400" b="1" kern="0" dirty="0">
                <a:solidFill>
                  <a:sysClr val="windowText" lastClr="000000"/>
                </a:solidFill>
                <a:latin typeface="Oracle Sans" panose="020B0503020204020204" pitchFamily="34" charset="0"/>
                <a:cs typeface="Oracle Sans" panose="020B0503020204020204" pitchFamily="34" charset="0"/>
              </a:rPr>
              <a:t>SGA</a:t>
            </a:r>
          </a:p>
          <a:p>
            <a:pPr algn="ctr" defTabSz="1233488" eaLnBrk="0" fontAlgn="auto" hangingPunct="0">
              <a:spcBef>
                <a:spcPct val="50000"/>
              </a:spcBef>
              <a:spcAft>
                <a:spcPts val="0"/>
              </a:spcAft>
              <a:defRPr/>
            </a:pPr>
            <a:endParaRPr lang="en-US" sz="2400" b="1" kern="0" dirty="0">
              <a:solidFill>
                <a:sysClr val="windowText" lastClr="000000"/>
              </a:solidFill>
              <a:latin typeface="Oracle Sans" panose="020B0503020204020204" pitchFamily="34" charset="0"/>
              <a:cs typeface="Oracle Sans" panose="020B0503020204020204" pitchFamily="34" charset="0"/>
            </a:endParaRPr>
          </a:p>
          <a:p>
            <a:pPr algn="ctr" defTabSz="1233488" eaLnBrk="0" fontAlgn="auto" hangingPunct="0">
              <a:spcBef>
                <a:spcPct val="50000"/>
              </a:spcBef>
              <a:spcAft>
                <a:spcPts val="0"/>
              </a:spcAft>
              <a:defRPr/>
            </a:pPr>
            <a:endParaRPr lang="en-US" sz="2400" b="1" kern="0" dirty="0">
              <a:solidFill>
                <a:sysClr val="windowText" lastClr="000000"/>
              </a:solidFill>
              <a:latin typeface="Oracle Sans" panose="020B0503020204020204" pitchFamily="34" charset="0"/>
              <a:cs typeface="Oracle Sans" panose="020B0503020204020204" pitchFamily="34" charset="0"/>
            </a:endParaRPr>
          </a:p>
          <a:p>
            <a:pPr algn="ctr" defTabSz="1233488" eaLnBrk="0" fontAlgn="auto" hangingPunct="0">
              <a:spcBef>
                <a:spcPct val="50000"/>
              </a:spcBef>
              <a:spcAft>
                <a:spcPts val="0"/>
              </a:spcAft>
              <a:defRPr/>
            </a:pPr>
            <a:endParaRPr lang="en-US" sz="2400" b="1" kern="0" dirty="0">
              <a:solidFill>
                <a:sysClr val="windowText" lastClr="000000"/>
              </a:solidFill>
              <a:latin typeface="Oracle Sans" panose="020B0503020204020204" pitchFamily="34" charset="0"/>
              <a:cs typeface="Oracle Sans" panose="020B0503020204020204" pitchFamily="34" charset="0"/>
            </a:endParaRPr>
          </a:p>
        </p:txBody>
      </p:sp>
      <p:sp>
        <p:nvSpPr>
          <p:cNvPr id="101" name="Rectangle 9"/>
          <p:cNvSpPr>
            <a:spLocks noChangeArrowheads="1"/>
          </p:cNvSpPr>
          <p:nvPr/>
        </p:nvSpPr>
        <p:spPr bwMode="blackWhite">
          <a:xfrm>
            <a:off x="9701214" y="2894012"/>
            <a:ext cx="1950243" cy="1671638"/>
          </a:xfrm>
          <a:prstGeom prst="rect">
            <a:avLst/>
          </a:prstGeom>
          <a:solidFill>
            <a:srgbClr val="CCFFFF"/>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Bef>
                <a:spcPct val="50000"/>
              </a:spcBef>
              <a:spcAft>
                <a:spcPts val="0"/>
              </a:spcAft>
              <a:defRPr/>
            </a:pPr>
            <a:r>
              <a:rPr lang="en-US" sz="2400" b="1" kern="0" dirty="0">
                <a:solidFill>
                  <a:sysClr val="windowText" lastClr="000000"/>
                </a:solidFill>
                <a:latin typeface="Oracle Sans" panose="020B0503020204020204" pitchFamily="34" charset="0"/>
                <a:cs typeface="Oracle Sans" panose="020B0503020204020204" pitchFamily="34" charset="0"/>
              </a:rPr>
              <a:t>Redo log</a:t>
            </a:r>
            <a:br>
              <a:rPr lang="en-US" sz="2400" b="1" kern="0" dirty="0">
                <a:solidFill>
                  <a:sysClr val="windowText" lastClr="000000"/>
                </a:solidFill>
                <a:latin typeface="Oracle Sans" panose="020B0503020204020204" pitchFamily="34" charset="0"/>
                <a:cs typeface="Oracle Sans" panose="020B0503020204020204" pitchFamily="34" charset="0"/>
              </a:rPr>
            </a:br>
            <a:r>
              <a:rPr lang="en-US" sz="2400" b="1" kern="0" dirty="0">
                <a:solidFill>
                  <a:sysClr val="windowText" lastClr="000000"/>
                </a:solidFill>
                <a:latin typeface="Oracle Sans" panose="020B0503020204020204" pitchFamily="34" charset="0"/>
                <a:cs typeface="Oracle Sans" panose="020B0503020204020204" pitchFamily="34" charset="0"/>
              </a:rPr>
              <a:t>buffer</a:t>
            </a:r>
          </a:p>
        </p:txBody>
      </p:sp>
      <p:sp>
        <p:nvSpPr>
          <p:cNvPr id="102" name="Rectangle 10"/>
          <p:cNvSpPr>
            <a:spLocks noChangeArrowheads="1"/>
          </p:cNvSpPr>
          <p:nvPr/>
        </p:nvSpPr>
        <p:spPr bwMode="blackWhite">
          <a:xfrm>
            <a:off x="7589045" y="2894012"/>
            <a:ext cx="1947863" cy="1671638"/>
          </a:xfrm>
          <a:prstGeom prst="rect">
            <a:avLst/>
          </a:prstGeom>
          <a:solidFill>
            <a:srgbClr val="CCFFFF"/>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Bef>
                <a:spcPct val="50000"/>
              </a:spcBef>
              <a:spcAft>
                <a:spcPts val="0"/>
              </a:spcAft>
              <a:defRPr/>
            </a:pPr>
            <a:r>
              <a:rPr lang="en-US" sz="2400" b="1" kern="0" dirty="0">
                <a:solidFill>
                  <a:sysClr val="windowText" lastClr="000000"/>
                </a:solidFill>
                <a:latin typeface="Oracle Sans" panose="020B0503020204020204" pitchFamily="34" charset="0"/>
                <a:cs typeface="Oracle Sans" panose="020B0503020204020204" pitchFamily="34" charset="0"/>
              </a:rPr>
              <a:t>Database</a:t>
            </a:r>
            <a:br>
              <a:rPr lang="en-US" sz="2400" b="1" kern="0" dirty="0">
                <a:solidFill>
                  <a:sysClr val="windowText" lastClr="000000"/>
                </a:solidFill>
                <a:latin typeface="Oracle Sans" panose="020B0503020204020204" pitchFamily="34" charset="0"/>
                <a:cs typeface="Oracle Sans" panose="020B0503020204020204" pitchFamily="34" charset="0"/>
              </a:rPr>
            </a:br>
            <a:r>
              <a:rPr lang="en-US" sz="2400" b="1" kern="0" dirty="0">
                <a:solidFill>
                  <a:sysClr val="windowText" lastClr="000000"/>
                </a:solidFill>
                <a:latin typeface="Oracle Sans" panose="020B0503020204020204" pitchFamily="34" charset="0"/>
                <a:cs typeface="Oracle Sans" panose="020B0503020204020204" pitchFamily="34" charset="0"/>
              </a:rPr>
              <a:t> buffer</a:t>
            </a:r>
            <a:br>
              <a:rPr lang="en-US" sz="2400" b="1" kern="0" dirty="0">
                <a:solidFill>
                  <a:sysClr val="windowText" lastClr="000000"/>
                </a:solidFill>
                <a:latin typeface="Oracle Sans" panose="020B0503020204020204" pitchFamily="34" charset="0"/>
                <a:cs typeface="Oracle Sans" panose="020B0503020204020204" pitchFamily="34" charset="0"/>
              </a:rPr>
            </a:br>
            <a:r>
              <a:rPr lang="en-US" sz="2400" b="1" kern="0" dirty="0">
                <a:solidFill>
                  <a:sysClr val="windowText" lastClr="000000"/>
                </a:solidFill>
                <a:latin typeface="Oracle Sans" panose="020B0503020204020204" pitchFamily="34" charset="0"/>
                <a:cs typeface="Oracle Sans" panose="020B0503020204020204" pitchFamily="34" charset="0"/>
              </a:rPr>
              <a:t>cache</a:t>
            </a:r>
          </a:p>
        </p:txBody>
      </p:sp>
      <p:sp>
        <p:nvSpPr>
          <p:cNvPr id="103" name="Rectangle 11"/>
          <p:cNvSpPr>
            <a:spLocks noChangeArrowheads="1"/>
          </p:cNvSpPr>
          <p:nvPr/>
        </p:nvSpPr>
        <p:spPr bwMode="blackWhite">
          <a:xfrm>
            <a:off x="11834814" y="2248694"/>
            <a:ext cx="2321718" cy="2383631"/>
          </a:xfrm>
          <a:prstGeom prst="rect">
            <a:avLst/>
          </a:prstGeom>
          <a:solidFill>
            <a:srgbClr val="CCFFCC"/>
          </a:solidFill>
          <a:ln w="28575">
            <a:solidFill>
              <a:srgbClr val="000000"/>
            </a:solidFill>
            <a:miter lim="800000"/>
            <a:headEnd/>
            <a:tailEnd/>
          </a:ln>
        </p:spPr>
        <p:txBody>
          <a:bodyPr wrap="none" lIns="138113" tIns="0" rIns="144000" bIns="1800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Bef>
                <a:spcPct val="50000"/>
              </a:spcBef>
              <a:spcAft>
                <a:spcPts val="0"/>
              </a:spcAft>
              <a:defRPr/>
            </a:pPr>
            <a:r>
              <a:rPr lang="en-US" sz="2400" b="1" kern="0" dirty="0">
                <a:solidFill>
                  <a:sysClr val="windowText" lastClr="000000"/>
                </a:solidFill>
                <a:latin typeface="Oracle Sans" panose="020B0503020204020204" pitchFamily="34" charset="0"/>
                <a:cs typeface="Oracle Sans" panose="020B0503020204020204" pitchFamily="34" charset="0"/>
              </a:rPr>
              <a:t>Shared pool</a:t>
            </a:r>
          </a:p>
          <a:p>
            <a:pPr algn="ctr" defTabSz="1233488" eaLnBrk="0" fontAlgn="auto" hangingPunct="0">
              <a:spcBef>
                <a:spcPct val="50000"/>
              </a:spcBef>
              <a:spcAft>
                <a:spcPts val="0"/>
              </a:spcAft>
              <a:defRPr/>
            </a:pPr>
            <a:endParaRPr lang="en-US" sz="2400" b="1" kern="0" dirty="0">
              <a:solidFill>
                <a:sysClr val="windowText" lastClr="000000"/>
              </a:solidFill>
              <a:latin typeface="Oracle Sans" panose="020B0503020204020204" pitchFamily="34" charset="0"/>
              <a:cs typeface="Oracle Sans" panose="020B0503020204020204" pitchFamily="34" charset="0"/>
            </a:endParaRPr>
          </a:p>
          <a:p>
            <a:pPr algn="ctr" defTabSz="1233488" eaLnBrk="0" fontAlgn="auto" hangingPunct="0">
              <a:spcBef>
                <a:spcPct val="50000"/>
              </a:spcBef>
              <a:spcAft>
                <a:spcPts val="0"/>
              </a:spcAft>
              <a:defRPr/>
            </a:pPr>
            <a:endParaRPr lang="en-US" sz="2400" b="1" kern="0" dirty="0">
              <a:solidFill>
                <a:sysClr val="windowText" lastClr="000000"/>
              </a:solidFill>
              <a:latin typeface="Oracle Sans" panose="020B0503020204020204" pitchFamily="34" charset="0"/>
              <a:cs typeface="Oracle Sans" panose="020B0503020204020204" pitchFamily="34" charset="0"/>
            </a:endParaRPr>
          </a:p>
          <a:p>
            <a:pPr algn="ctr" defTabSz="1233488" eaLnBrk="0" fontAlgn="auto" hangingPunct="0">
              <a:spcBef>
                <a:spcPct val="50000"/>
              </a:spcBef>
              <a:spcAft>
                <a:spcPts val="0"/>
              </a:spcAft>
              <a:defRPr/>
            </a:pPr>
            <a:endParaRPr lang="en-US" sz="2400" b="1" kern="0" dirty="0">
              <a:solidFill>
                <a:sysClr val="windowText" lastClr="000000"/>
              </a:solidFill>
              <a:latin typeface="Oracle Sans" panose="020B0503020204020204" pitchFamily="34" charset="0"/>
              <a:cs typeface="Oracle Sans" panose="020B0503020204020204" pitchFamily="34" charset="0"/>
            </a:endParaRPr>
          </a:p>
        </p:txBody>
      </p:sp>
      <p:sp>
        <p:nvSpPr>
          <p:cNvPr id="104" name="Rectangle 12"/>
          <p:cNvSpPr>
            <a:spLocks noChangeArrowheads="1"/>
          </p:cNvSpPr>
          <p:nvPr/>
        </p:nvSpPr>
        <p:spPr bwMode="blackWhite">
          <a:xfrm>
            <a:off x="12032457" y="3725069"/>
            <a:ext cx="1952625" cy="771525"/>
          </a:xfrm>
          <a:prstGeom prst="rect">
            <a:avLst/>
          </a:prstGeom>
          <a:solidFill>
            <a:srgbClr val="CCFFFF"/>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Bef>
                <a:spcPct val="50000"/>
              </a:spcBef>
              <a:spcAft>
                <a:spcPts val="0"/>
              </a:spcAft>
              <a:defRPr/>
            </a:pPr>
            <a:endParaRPr lang="en-US" sz="2400" kern="0" dirty="0">
              <a:solidFill>
                <a:sysClr val="windowText" lastClr="000000"/>
              </a:solidFill>
              <a:latin typeface="Oracle Sans" panose="020B0503020204020204" pitchFamily="34" charset="0"/>
              <a:cs typeface="Oracle Sans" panose="020B0503020204020204" pitchFamily="34" charset="0"/>
            </a:endParaRPr>
          </a:p>
        </p:txBody>
      </p:sp>
      <p:sp>
        <p:nvSpPr>
          <p:cNvPr id="105" name="Rectangle 13"/>
          <p:cNvSpPr>
            <a:spLocks noChangeArrowheads="1"/>
          </p:cNvSpPr>
          <p:nvPr/>
        </p:nvSpPr>
        <p:spPr bwMode="blackWhite">
          <a:xfrm>
            <a:off x="12032457" y="2813050"/>
            <a:ext cx="1952625" cy="769145"/>
          </a:xfrm>
          <a:prstGeom prst="rect">
            <a:avLst/>
          </a:prstGeom>
          <a:solidFill>
            <a:srgbClr val="CCFFFF"/>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Aft>
                <a:spcPts val="0"/>
              </a:spcAft>
              <a:defRPr/>
            </a:pPr>
            <a:endParaRPr lang="en-US" sz="2400" kern="0" dirty="0">
              <a:solidFill>
                <a:sysClr val="windowText" lastClr="000000"/>
              </a:solidFill>
              <a:latin typeface="Oracle Sans" panose="020B0503020204020204" pitchFamily="34" charset="0"/>
              <a:cs typeface="Oracle Sans" panose="020B0503020204020204" pitchFamily="34" charset="0"/>
            </a:endParaRPr>
          </a:p>
        </p:txBody>
      </p:sp>
      <p:sp>
        <p:nvSpPr>
          <p:cNvPr id="106" name="Oval 14"/>
          <p:cNvSpPr>
            <a:spLocks noChangeArrowheads="1"/>
          </p:cNvSpPr>
          <p:nvPr/>
        </p:nvSpPr>
        <p:spPr bwMode="blackWhite">
          <a:xfrm>
            <a:off x="3671889" y="2132012"/>
            <a:ext cx="1828800" cy="1300163"/>
          </a:xfrm>
          <a:prstGeom prst="ellipse">
            <a:avLst/>
          </a:prstGeom>
          <a:solidFill>
            <a:srgbClr val="CCFFFF"/>
          </a:solidFill>
          <a:ln w="28575">
            <a:solidFill>
              <a:srgbClr val="00E7E2"/>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Bef>
                <a:spcPct val="50000"/>
              </a:spcBef>
              <a:spcAft>
                <a:spcPts val="0"/>
              </a:spcAft>
            </a:pPr>
            <a:r>
              <a:rPr lang="en-US" sz="2400" b="1" kern="0" dirty="0">
                <a:solidFill>
                  <a:srgbClr val="000000"/>
                </a:solidFill>
                <a:latin typeface="Oracle Sans" panose="020B0503020204020204" pitchFamily="34" charset="0"/>
                <a:cs typeface="Oracle Sans" panose="020B0503020204020204" pitchFamily="34" charset="0"/>
              </a:rPr>
              <a:t>User</a:t>
            </a:r>
            <a:br>
              <a:rPr lang="en-US" sz="2400" b="1" kern="0" dirty="0">
                <a:solidFill>
                  <a:srgbClr val="000000"/>
                </a:solidFill>
                <a:latin typeface="Oracle Sans" panose="020B0503020204020204" pitchFamily="34" charset="0"/>
                <a:cs typeface="Oracle Sans" panose="020B0503020204020204" pitchFamily="34" charset="0"/>
              </a:rPr>
            </a:br>
            <a:r>
              <a:rPr lang="en-US" sz="2400" b="1" kern="0" dirty="0">
                <a:solidFill>
                  <a:srgbClr val="000000"/>
                </a:solidFill>
                <a:latin typeface="Oracle Sans" panose="020B0503020204020204" pitchFamily="34" charset="0"/>
                <a:cs typeface="Oracle Sans" panose="020B0503020204020204" pitchFamily="34" charset="0"/>
              </a:rPr>
              <a:t>process</a:t>
            </a:r>
          </a:p>
        </p:txBody>
      </p:sp>
      <p:sp>
        <p:nvSpPr>
          <p:cNvPr id="107" name="Oval 15"/>
          <p:cNvSpPr>
            <a:spLocks noChangeArrowheads="1"/>
          </p:cNvSpPr>
          <p:nvPr/>
        </p:nvSpPr>
        <p:spPr bwMode="blackWhite">
          <a:xfrm>
            <a:off x="3650458" y="5675312"/>
            <a:ext cx="1864520" cy="1383507"/>
          </a:xfrm>
          <a:prstGeom prst="ellipse">
            <a:avLst/>
          </a:prstGeom>
          <a:solidFill>
            <a:srgbClr val="A3D8FF"/>
          </a:solidFill>
          <a:ln w="28575">
            <a:solidFill>
              <a:srgbClr val="578FFF"/>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Bef>
                <a:spcPct val="50000"/>
              </a:spcBef>
              <a:spcAft>
                <a:spcPts val="0"/>
              </a:spcAft>
              <a:defRPr/>
            </a:pPr>
            <a:r>
              <a:rPr lang="en-US" sz="2400" b="1" kern="0" dirty="0">
                <a:solidFill>
                  <a:sysClr val="windowText" lastClr="000000"/>
                </a:solidFill>
                <a:latin typeface="Oracle Sans" panose="020B0503020204020204" pitchFamily="34" charset="0"/>
                <a:cs typeface="Oracle Sans" panose="020B0503020204020204" pitchFamily="34" charset="0"/>
              </a:rPr>
              <a:t>Server</a:t>
            </a:r>
            <a:br>
              <a:rPr lang="en-US" sz="2400" b="1" kern="0" dirty="0">
                <a:solidFill>
                  <a:sysClr val="windowText" lastClr="000000"/>
                </a:solidFill>
                <a:latin typeface="Oracle Sans" panose="020B0503020204020204" pitchFamily="34" charset="0"/>
                <a:cs typeface="Oracle Sans" panose="020B0503020204020204" pitchFamily="34" charset="0"/>
              </a:rPr>
            </a:br>
            <a:r>
              <a:rPr lang="en-US" sz="2400" b="1" kern="0" dirty="0">
                <a:solidFill>
                  <a:sysClr val="windowText" lastClr="000000"/>
                </a:solidFill>
                <a:latin typeface="Oracle Sans" panose="020B0503020204020204" pitchFamily="34" charset="0"/>
                <a:cs typeface="Oracle Sans" panose="020B0503020204020204" pitchFamily="34" charset="0"/>
              </a:rPr>
              <a:t>process</a:t>
            </a:r>
          </a:p>
        </p:txBody>
      </p:sp>
      <p:sp>
        <p:nvSpPr>
          <p:cNvPr id="108" name="Rectangle 17"/>
          <p:cNvSpPr>
            <a:spLocks noChangeArrowheads="1"/>
          </p:cNvSpPr>
          <p:nvPr/>
        </p:nvSpPr>
        <p:spPr bwMode="blackWhite">
          <a:xfrm>
            <a:off x="7772402" y="6589712"/>
            <a:ext cx="5029200" cy="3378324"/>
          </a:xfrm>
          <a:prstGeom prst="rect">
            <a:avLst/>
          </a:prstGeom>
          <a:gradFill flip="none" rotWithShape="1">
            <a:gsLst>
              <a:gs pos="36000">
                <a:schemeClr val="bg1">
                  <a:lumMod val="95000"/>
                </a:schemeClr>
              </a:gs>
              <a:gs pos="0">
                <a:schemeClr val="bg1"/>
              </a:gs>
              <a:gs pos="87000">
                <a:schemeClr val="bg1">
                  <a:lumMod val="95000"/>
                </a:schemeClr>
              </a:gs>
              <a:gs pos="100000">
                <a:schemeClr val="bg1"/>
              </a:gs>
            </a:gsLst>
            <a:lin ang="5400000" scaled="1"/>
            <a:tileRect/>
          </a:gradFill>
          <a:ln w="28575" cap="flat" cmpd="sng" algn="ctr">
            <a:solidFill>
              <a:schemeClr val="bg1">
                <a:lumMod val="85000"/>
              </a:schemeClr>
            </a:solidFill>
            <a:prstDash val="solid"/>
            <a:round/>
            <a:headEnd type="none" w="sm" len="sm"/>
            <a:tailEnd type="none" w="sm" len="sm"/>
          </a:ln>
          <a:effectLst/>
        </p:spPr>
        <p:txBody>
          <a:bodyPr vert="horz" wrap="square" lIns="137160" tIns="68580" rIns="137160" bIns="68580" numCol="1" rtlCol="0" anchor="b"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r>
              <a:rPr lang="en-US" sz="2400" b="1" dirty="0">
                <a:latin typeface="Oracle Sans" panose="020B0503020204020204" pitchFamily="34" charset="0"/>
                <a:cs typeface="Oracle Sans" panose="020B0503020204020204" pitchFamily="34" charset="0"/>
              </a:rPr>
              <a:t>Database</a:t>
            </a:r>
          </a:p>
        </p:txBody>
      </p:sp>
      <p:grpSp>
        <p:nvGrpSpPr>
          <p:cNvPr id="30737" name="Group 18"/>
          <p:cNvGrpSpPr>
            <a:grpSpLocks/>
          </p:cNvGrpSpPr>
          <p:nvPr/>
        </p:nvGrpSpPr>
        <p:grpSpPr bwMode="auto">
          <a:xfrm>
            <a:off x="7919864" y="7807102"/>
            <a:ext cx="1266825" cy="981075"/>
            <a:chOff x="288" y="2982"/>
            <a:chExt cx="532" cy="412"/>
          </a:xfrm>
        </p:grpSpPr>
        <p:sp>
          <p:nvSpPr>
            <p:cNvPr id="110" name="Rectangle 19"/>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sz="2000" kern="0" dirty="0">
                <a:solidFill>
                  <a:sysClr val="windowText" lastClr="000000"/>
                </a:solidFill>
                <a:latin typeface="Oracle Sans" panose="020B0503020204020204" pitchFamily="34" charset="0"/>
                <a:cs typeface="Oracle Sans" panose="020B0503020204020204" pitchFamily="34" charset="0"/>
              </a:endParaRPr>
            </a:p>
          </p:txBody>
        </p:sp>
        <p:sp>
          <p:nvSpPr>
            <p:cNvPr id="111" name="Oval 20"/>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sz="2000" kern="0" dirty="0">
                <a:solidFill>
                  <a:sysClr val="windowText" lastClr="000000"/>
                </a:solidFill>
                <a:latin typeface="Oracle Sans" panose="020B0503020204020204" pitchFamily="34" charset="0"/>
                <a:cs typeface="Oracle Sans" panose="020B0503020204020204" pitchFamily="34" charset="0"/>
              </a:endParaRPr>
            </a:p>
          </p:txBody>
        </p:sp>
        <p:sp>
          <p:nvSpPr>
            <p:cNvPr id="112" name="Oval 21"/>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sz="2000"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30738" name="Group 22"/>
          <p:cNvGrpSpPr>
            <a:grpSpLocks/>
          </p:cNvGrpSpPr>
          <p:nvPr/>
        </p:nvGrpSpPr>
        <p:grpSpPr bwMode="auto">
          <a:xfrm>
            <a:off x="7941295" y="8842945"/>
            <a:ext cx="1266825" cy="981075"/>
            <a:chOff x="288" y="2982"/>
            <a:chExt cx="532" cy="412"/>
          </a:xfrm>
        </p:grpSpPr>
        <p:sp>
          <p:nvSpPr>
            <p:cNvPr id="114" name="Rectangle 23"/>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sz="2000" kern="0" dirty="0">
                <a:solidFill>
                  <a:sysClr val="windowText" lastClr="000000"/>
                </a:solidFill>
                <a:latin typeface="Oracle Sans" panose="020B0503020204020204" pitchFamily="34" charset="0"/>
                <a:cs typeface="Oracle Sans" panose="020B0503020204020204" pitchFamily="34" charset="0"/>
              </a:endParaRPr>
            </a:p>
          </p:txBody>
        </p:sp>
        <p:sp>
          <p:nvSpPr>
            <p:cNvPr id="115" name="Oval 24"/>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sz="2000" kern="0" dirty="0">
                <a:solidFill>
                  <a:sysClr val="windowText" lastClr="000000"/>
                </a:solidFill>
                <a:latin typeface="Oracle Sans" panose="020B0503020204020204" pitchFamily="34" charset="0"/>
                <a:cs typeface="Oracle Sans" panose="020B0503020204020204" pitchFamily="34" charset="0"/>
              </a:endParaRPr>
            </a:p>
          </p:txBody>
        </p:sp>
        <p:sp>
          <p:nvSpPr>
            <p:cNvPr id="116" name="Oval 25"/>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sz="2000"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30739" name="Group 26"/>
          <p:cNvGrpSpPr>
            <a:grpSpLocks/>
          </p:cNvGrpSpPr>
          <p:nvPr/>
        </p:nvGrpSpPr>
        <p:grpSpPr bwMode="auto">
          <a:xfrm>
            <a:off x="7919864" y="6778402"/>
            <a:ext cx="1266825" cy="981075"/>
            <a:chOff x="288" y="2982"/>
            <a:chExt cx="532" cy="412"/>
          </a:xfrm>
        </p:grpSpPr>
        <p:sp>
          <p:nvSpPr>
            <p:cNvPr id="118" name="Rectangle 27"/>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sz="2000" kern="0" dirty="0">
                <a:solidFill>
                  <a:sysClr val="windowText" lastClr="000000"/>
                </a:solidFill>
                <a:latin typeface="Oracle Sans" panose="020B0503020204020204" pitchFamily="34" charset="0"/>
                <a:cs typeface="Oracle Sans" panose="020B0503020204020204" pitchFamily="34" charset="0"/>
              </a:endParaRPr>
            </a:p>
          </p:txBody>
        </p:sp>
        <p:sp>
          <p:nvSpPr>
            <p:cNvPr id="119" name="Oval 28"/>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sz="2000" kern="0" dirty="0">
                <a:solidFill>
                  <a:sysClr val="windowText" lastClr="000000"/>
                </a:solidFill>
                <a:latin typeface="Oracle Sans" panose="020B0503020204020204" pitchFamily="34" charset="0"/>
                <a:cs typeface="Oracle Sans" panose="020B0503020204020204" pitchFamily="34" charset="0"/>
              </a:endParaRPr>
            </a:p>
          </p:txBody>
        </p:sp>
        <p:sp>
          <p:nvSpPr>
            <p:cNvPr id="120" name="Oval 29"/>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sz="2000" kern="0" dirty="0">
                <a:solidFill>
                  <a:sysClr val="windowText" lastClr="000000"/>
                </a:solidFill>
                <a:latin typeface="Oracle Sans" panose="020B0503020204020204" pitchFamily="34" charset="0"/>
                <a:cs typeface="Oracle Sans" panose="020B0503020204020204" pitchFamily="34" charset="0"/>
              </a:endParaRPr>
            </a:p>
          </p:txBody>
        </p:sp>
      </p:grpSp>
      <p:sp>
        <p:nvSpPr>
          <p:cNvPr id="121" name="Rectangle 30"/>
          <p:cNvSpPr>
            <a:spLocks noChangeArrowheads="1"/>
          </p:cNvSpPr>
          <p:nvPr/>
        </p:nvSpPr>
        <p:spPr bwMode="auto">
          <a:xfrm>
            <a:off x="7991302" y="7166546"/>
            <a:ext cx="1119188" cy="681919"/>
          </a:xfrm>
          <a:prstGeom prst="rect">
            <a:avLst/>
          </a:prstGeom>
          <a:noFill/>
          <a:ln w="9525">
            <a:noFill/>
            <a:miter lim="800000"/>
            <a:headEnd/>
            <a:tailEnd/>
          </a:ln>
        </p:spPr>
        <p:txBody>
          <a:bodyPr wrap="square" lIns="154782" tIns="78582" rIns="154782" bIns="78582">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562100" eaLnBrk="0" fontAlgn="auto" hangingPunct="0">
              <a:lnSpc>
                <a:spcPct val="85000"/>
              </a:lnSpc>
              <a:spcBef>
                <a:spcPct val="50000"/>
              </a:spcBef>
              <a:spcAft>
                <a:spcPts val="0"/>
              </a:spcAft>
              <a:defRPr/>
            </a:pPr>
            <a:r>
              <a:rPr lang="en-US" sz="2000" b="1" kern="0" dirty="0">
                <a:solidFill>
                  <a:sysClr val="windowText" lastClr="000000"/>
                </a:solidFill>
                <a:latin typeface="Oracle Sans" panose="020B0503020204020204" pitchFamily="34" charset="0"/>
                <a:cs typeface="Oracle Sans" panose="020B0503020204020204" pitchFamily="34" charset="0"/>
              </a:rPr>
              <a:t>Data files </a:t>
            </a:r>
          </a:p>
        </p:txBody>
      </p:sp>
      <p:grpSp>
        <p:nvGrpSpPr>
          <p:cNvPr id="30741" name="Group 31"/>
          <p:cNvGrpSpPr>
            <a:grpSpLocks/>
          </p:cNvGrpSpPr>
          <p:nvPr/>
        </p:nvGrpSpPr>
        <p:grpSpPr bwMode="auto">
          <a:xfrm>
            <a:off x="9572627" y="6806977"/>
            <a:ext cx="1266825" cy="981075"/>
            <a:chOff x="288" y="2982"/>
            <a:chExt cx="532" cy="412"/>
          </a:xfrm>
        </p:grpSpPr>
        <p:sp>
          <p:nvSpPr>
            <p:cNvPr id="123" name="Rectangle 32"/>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sz="2000" kern="0" dirty="0">
                <a:solidFill>
                  <a:sysClr val="windowText" lastClr="000000"/>
                </a:solidFill>
                <a:latin typeface="Oracle Sans" panose="020B0503020204020204" pitchFamily="34" charset="0"/>
                <a:cs typeface="Oracle Sans" panose="020B0503020204020204" pitchFamily="34" charset="0"/>
              </a:endParaRPr>
            </a:p>
          </p:txBody>
        </p:sp>
        <p:sp>
          <p:nvSpPr>
            <p:cNvPr id="124" name="Oval 33"/>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sz="2000" kern="0" dirty="0">
                <a:solidFill>
                  <a:sysClr val="windowText" lastClr="000000"/>
                </a:solidFill>
                <a:latin typeface="Oracle Sans" panose="020B0503020204020204" pitchFamily="34" charset="0"/>
                <a:cs typeface="Oracle Sans" panose="020B0503020204020204" pitchFamily="34" charset="0"/>
              </a:endParaRPr>
            </a:p>
          </p:txBody>
        </p:sp>
        <p:sp>
          <p:nvSpPr>
            <p:cNvPr id="125" name="Oval 34"/>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sz="2000" kern="0" dirty="0">
                <a:solidFill>
                  <a:sysClr val="windowText" lastClr="000000"/>
                </a:solidFill>
                <a:latin typeface="Oracle Sans" panose="020B0503020204020204" pitchFamily="34" charset="0"/>
                <a:cs typeface="Oracle Sans" panose="020B0503020204020204" pitchFamily="34" charset="0"/>
              </a:endParaRPr>
            </a:p>
          </p:txBody>
        </p:sp>
      </p:grpSp>
      <p:sp>
        <p:nvSpPr>
          <p:cNvPr id="126" name="Rectangle 35"/>
          <p:cNvSpPr>
            <a:spLocks noChangeArrowheads="1"/>
          </p:cNvSpPr>
          <p:nvPr/>
        </p:nvSpPr>
        <p:spPr bwMode="auto">
          <a:xfrm>
            <a:off x="9486900" y="7166546"/>
            <a:ext cx="1600200" cy="681919"/>
          </a:xfrm>
          <a:prstGeom prst="rect">
            <a:avLst/>
          </a:prstGeom>
          <a:noFill/>
          <a:ln w="9525">
            <a:noFill/>
            <a:miter lim="800000"/>
            <a:headEnd/>
            <a:tailEnd/>
          </a:ln>
        </p:spPr>
        <p:txBody>
          <a:bodyPr wrap="square" lIns="154782" tIns="78582" rIns="154782" bIns="78582">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562100" eaLnBrk="0" fontAlgn="auto" hangingPunct="0">
              <a:lnSpc>
                <a:spcPct val="85000"/>
              </a:lnSpc>
              <a:spcBef>
                <a:spcPct val="50000"/>
              </a:spcBef>
              <a:spcAft>
                <a:spcPts val="0"/>
              </a:spcAft>
              <a:defRPr/>
            </a:pPr>
            <a:r>
              <a:rPr lang="en-US" sz="2000" b="1" kern="0" dirty="0">
                <a:solidFill>
                  <a:sysClr val="windowText" lastClr="000000"/>
                </a:solidFill>
                <a:latin typeface="Oracle Sans" panose="020B0503020204020204" pitchFamily="34" charset="0"/>
                <a:cs typeface="Oracle Sans" panose="020B0503020204020204" pitchFamily="34" charset="0"/>
              </a:rPr>
              <a:t>Control </a:t>
            </a:r>
            <a:br>
              <a:rPr lang="en-US" sz="2000" b="1" kern="0" dirty="0">
                <a:solidFill>
                  <a:sysClr val="windowText" lastClr="000000"/>
                </a:solidFill>
                <a:latin typeface="Oracle Sans" panose="020B0503020204020204" pitchFamily="34" charset="0"/>
                <a:cs typeface="Oracle Sans" panose="020B0503020204020204" pitchFamily="34" charset="0"/>
              </a:rPr>
            </a:br>
            <a:r>
              <a:rPr lang="en-US" sz="2000" b="1" kern="0" dirty="0">
                <a:solidFill>
                  <a:sysClr val="windowText" lastClr="000000"/>
                </a:solidFill>
                <a:latin typeface="Oracle Sans" panose="020B0503020204020204" pitchFamily="34" charset="0"/>
                <a:cs typeface="Oracle Sans" panose="020B0503020204020204" pitchFamily="34" charset="0"/>
              </a:rPr>
              <a:t>files</a:t>
            </a:r>
          </a:p>
        </p:txBody>
      </p:sp>
      <p:grpSp>
        <p:nvGrpSpPr>
          <p:cNvPr id="30743" name="Group 36"/>
          <p:cNvGrpSpPr>
            <a:grpSpLocks/>
          </p:cNvGrpSpPr>
          <p:nvPr/>
        </p:nvGrpSpPr>
        <p:grpSpPr bwMode="auto">
          <a:xfrm>
            <a:off x="11330533" y="6806977"/>
            <a:ext cx="1266825" cy="981075"/>
            <a:chOff x="288" y="2982"/>
            <a:chExt cx="532" cy="412"/>
          </a:xfrm>
        </p:grpSpPr>
        <p:sp>
          <p:nvSpPr>
            <p:cNvPr id="128" name="Rectangle 37"/>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sz="2000" kern="0" dirty="0">
                <a:solidFill>
                  <a:sysClr val="windowText" lastClr="000000"/>
                </a:solidFill>
                <a:latin typeface="Oracle Sans" panose="020B0503020204020204" pitchFamily="34" charset="0"/>
                <a:cs typeface="Oracle Sans" panose="020B0503020204020204" pitchFamily="34" charset="0"/>
              </a:endParaRPr>
            </a:p>
          </p:txBody>
        </p:sp>
        <p:sp>
          <p:nvSpPr>
            <p:cNvPr id="129" name="Oval 38"/>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sz="2000" kern="0" dirty="0">
                <a:solidFill>
                  <a:sysClr val="windowText" lastClr="000000"/>
                </a:solidFill>
                <a:latin typeface="Oracle Sans" panose="020B0503020204020204" pitchFamily="34" charset="0"/>
                <a:cs typeface="Oracle Sans" panose="020B0503020204020204" pitchFamily="34" charset="0"/>
              </a:endParaRPr>
            </a:p>
          </p:txBody>
        </p:sp>
        <p:sp>
          <p:nvSpPr>
            <p:cNvPr id="130" name="Oval 39"/>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sz="2000" kern="0" dirty="0">
                <a:solidFill>
                  <a:sysClr val="windowText" lastClr="000000"/>
                </a:solidFill>
                <a:latin typeface="Oracle Sans" panose="020B0503020204020204" pitchFamily="34" charset="0"/>
                <a:cs typeface="Oracle Sans" panose="020B0503020204020204" pitchFamily="34" charset="0"/>
              </a:endParaRPr>
            </a:p>
          </p:txBody>
        </p:sp>
      </p:grpSp>
      <p:sp>
        <p:nvSpPr>
          <p:cNvPr id="131" name="Rectangle 40"/>
          <p:cNvSpPr>
            <a:spLocks noChangeArrowheads="1"/>
          </p:cNvSpPr>
          <p:nvPr/>
        </p:nvSpPr>
        <p:spPr bwMode="auto">
          <a:xfrm>
            <a:off x="11016208" y="7166546"/>
            <a:ext cx="1943100" cy="681919"/>
          </a:xfrm>
          <a:prstGeom prst="rect">
            <a:avLst/>
          </a:prstGeom>
          <a:noFill/>
          <a:ln w="9525">
            <a:noFill/>
            <a:miter lim="800000"/>
            <a:headEnd/>
            <a:tailEnd/>
          </a:ln>
        </p:spPr>
        <p:txBody>
          <a:bodyPr wrap="square" lIns="154782" tIns="78582" rIns="154782" bIns="78582">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562100" eaLnBrk="0" fontAlgn="auto" hangingPunct="0">
              <a:lnSpc>
                <a:spcPct val="85000"/>
              </a:lnSpc>
              <a:spcAft>
                <a:spcPts val="0"/>
              </a:spcAft>
              <a:defRPr/>
            </a:pPr>
            <a:r>
              <a:rPr lang="en-US" sz="2000" b="1" kern="0" dirty="0">
                <a:solidFill>
                  <a:sysClr val="windowText" lastClr="000000"/>
                </a:solidFill>
                <a:latin typeface="Oracle Sans" panose="020B0503020204020204" pitchFamily="34" charset="0"/>
                <a:cs typeface="Oracle Sans" panose="020B0503020204020204" pitchFamily="34" charset="0"/>
              </a:rPr>
              <a:t>Redo</a:t>
            </a:r>
          </a:p>
          <a:p>
            <a:pPr algn="ctr" defTabSz="1562100" eaLnBrk="0" fontAlgn="auto" hangingPunct="0">
              <a:lnSpc>
                <a:spcPct val="85000"/>
              </a:lnSpc>
              <a:spcAft>
                <a:spcPts val="0"/>
              </a:spcAft>
              <a:defRPr/>
            </a:pPr>
            <a:r>
              <a:rPr lang="en-US" sz="2000" b="1" kern="0" dirty="0">
                <a:solidFill>
                  <a:sysClr val="windowText" lastClr="000000"/>
                </a:solidFill>
                <a:latin typeface="Oracle Sans" panose="020B0503020204020204" pitchFamily="34" charset="0"/>
                <a:cs typeface="Oracle Sans" panose="020B0503020204020204" pitchFamily="34" charset="0"/>
              </a:rPr>
              <a:t>log files</a:t>
            </a:r>
          </a:p>
        </p:txBody>
      </p:sp>
      <p:grpSp>
        <p:nvGrpSpPr>
          <p:cNvPr id="30745" name="Group 41"/>
          <p:cNvGrpSpPr>
            <a:grpSpLocks/>
          </p:cNvGrpSpPr>
          <p:nvPr/>
        </p:nvGrpSpPr>
        <p:grpSpPr bwMode="auto">
          <a:xfrm>
            <a:off x="11323389" y="7835677"/>
            <a:ext cx="1266825" cy="981075"/>
            <a:chOff x="288" y="2982"/>
            <a:chExt cx="532" cy="412"/>
          </a:xfrm>
        </p:grpSpPr>
        <p:sp>
          <p:nvSpPr>
            <p:cNvPr id="133" name="Rectangle 42"/>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sz="2000" kern="0" dirty="0">
                <a:solidFill>
                  <a:sysClr val="windowText" lastClr="000000"/>
                </a:solidFill>
                <a:latin typeface="Oracle Sans" panose="020B0503020204020204" pitchFamily="34" charset="0"/>
                <a:cs typeface="Oracle Sans" panose="020B0503020204020204" pitchFamily="34" charset="0"/>
              </a:endParaRPr>
            </a:p>
          </p:txBody>
        </p:sp>
        <p:sp>
          <p:nvSpPr>
            <p:cNvPr id="134" name="Oval 43"/>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sz="2000" kern="0" dirty="0">
                <a:solidFill>
                  <a:sysClr val="windowText" lastClr="000000"/>
                </a:solidFill>
                <a:latin typeface="Oracle Sans" panose="020B0503020204020204" pitchFamily="34" charset="0"/>
                <a:cs typeface="Oracle Sans" panose="020B0503020204020204" pitchFamily="34" charset="0"/>
              </a:endParaRPr>
            </a:p>
          </p:txBody>
        </p:sp>
        <p:sp>
          <p:nvSpPr>
            <p:cNvPr id="135" name="Oval 44"/>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sz="2000" kern="0" dirty="0">
                <a:solidFill>
                  <a:sysClr val="windowText" lastClr="000000"/>
                </a:solidFill>
                <a:latin typeface="Oracle Sans" panose="020B0503020204020204" pitchFamily="34" charset="0"/>
                <a:cs typeface="Oracle Sans" panose="020B0503020204020204" pitchFamily="34" charset="0"/>
              </a:endParaRPr>
            </a:p>
          </p:txBody>
        </p:sp>
      </p:grpSp>
      <p:sp>
        <p:nvSpPr>
          <p:cNvPr id="49" name="Oval 33"/>
          <p:cNvSpPr>
            <a:spLocks noChangeAspect="1" noChangeArrowheads="1"/>
          </p:cNvSpPr>
          <p:nvPr/>
        </p:nvSpPr>
        <p:spPr bwMode="auto">
          <a:xfrm>
            <a:off x="4671087" y="7842250"/>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sz="2000" b="1" dirty="0">
                <a:solidFill>
                  <a:schemeClr val="bg1"/>
                </a:solidFill>
                <a:latin typeface="Oracle Sans" panose="020B0503020204020204" pitchFamily="34" charset="0"/>
                <a:cs typeface="Oracle Sans" panose="020B0503020204020204" pitchFamily="34" charset="0"/>
              </a:rPr>
              <a:t>1</a:t>
            </a:r>
          </a:p>
        </p:txBody>
      </p:sp>
      <p:sp>
        <p:nvSpPr>
          <p:cNvPr id="50" name="Oval 33"/>
          <p:cNvSpPr>
            <a:spLocks noChangeAspect="1" noChangeArrowheads="1"/>
          </p:cNvSpPr>
          <p:nvPr/>
        </p:nvSpPr>
        <p:spPr bwMode="auto">
          <a:xfrm>
            <a:off x="7684950" y="5352914"/>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sz="2000" b="1" dirty="0">
                <a:solidFill>
                  <a:schemeClr val="bg1"/>
                </a:solidFill>
                <a:latin typeface="Oracle Sans" panose="020B0503020204020204" pitchFamily="34" charset="0"/>
                <a:cs typeface="Oracle Sans" panose="020B0503020204020204" pitchFamily="34" charset="0"/>
              </a:rPr>
              <a:t>1</a:t>
            </a:r>
          </a:p>
        </p:txBody>
      </p:sp>
      <p:sp>
        <p:nvSpPr>
          <p:cNvPr id="51" name="Oval 33"/>
          <p:cNvSpPr>
            <a:spLocks noChangeAspect="1" noChangeArrowheads="1"/>
          </p:cNvSpPr>
          <p:nvPr/>
        </p:nvSpPr>
        <p:spPr bwMode="auto">
          <a:xfrm>
            <a:off x="8799048" y="5352914"/>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sz="2000" b="1" dirty="0">
                <a:solidFill>
                  <a:schemeClr val="bg1"/>
                </a:solidFill>
                <a:latin typeface="Oracle Sans" panose="020B0503020204020204" pitchFamily="34" charset="0"/>
                <a:cs typeface="Oracle Sans" panose="020B0503020204020204" pitchFamily="34" charset="0"/>
              </a:rPr>
              <a:t>2</a:t>
            </a:r>
          </a:p>
        </p:txBody>
      </p:sp>
      <p:sp>
        <p:nvSpPr>
          <p:cNvPr id="52" name="Oval 33"/>
          <p:cNvSpPr>
            <a:spLocks noChangeAspect="1" noChangeArrowheads="1"/>
          </p:cNvSpPr>
          <p:nvPr/>
        </p:nvSpPr>
        <p:spPr bwMode="auto">
          <a:xfrm>
            <a:off x="10346393" y="5352914"/>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sz="2000" b="1" dirty="0">
                <a:solidFill>
                  <a:schemeClr val="bg1"/>
                </a:solidFill>
                <a:latin typeface="Oracle Sans" panose="020B0503020204020204" pitchFamily="34" charset="0"/>
                <a:cs typeface="Oracle Sans" panose="020B0503020204020204" pitchFamily="34" charset="0"/>
              </a:rPr>
              <a:t>3</a:t>
            </a:r>
          </a:p>
        </p:txBody>
      </p:sp>
      <p:sp>
        <p:nvSpPr>
          <p:cNvPr id="53" name="Oval 33"/>
          <p:cNvSpPr>
            <a:spLocks noChangeAspect="1" noChangeArrowheads="1"/>
          </p:cNvSpPr>
          <p:nvPr/>
        </p:nvSpPr>
        <p:spPr bwMode="auto">
          <a:xfrm>
            <a:off x="6601772" y="5352914"/>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sz="2000" b="1" dirty="0">
                <a:solidFill>
                  <a:schemeClr val="bg1"/>
                </a:solidFill>
                <a:latin typeface="Oracle Sans" panose="020B0503020204020204" pitchFamily="34" charset="0"/>
                <a:cs typeface="Oracle Sans" panose="020B0503020204020204" pitchFamily="34" charset="0"/>
              </a:rPr>
              <a:t>4</a:t>
            </a:r>
          </a:p>
        </p:txBody>
      </p:sp>
    </p:spTree>
    <p:custDataLst>
      <p:tags r:id="rId1"/>
    </p:custDataLst>
    <p:extLst>
      <p:ext uri="{BB962C8B-B14F-4D97-AF65-F5344CB8AC3E}">
        <p14:creationId xmlns:p14="http://schemas.microsoft.com/office/powerpoint/2010/main" val="100900761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D4AC37-EB1B-4861-A3A9-5D8BC62AF77F}"/>
              </a:ext>
            </a:extLst>
          </p:cNvPr>
          <p:cNvSpPr>
            <a:spLocks noGrp="1"/>
          </p:cNvSpPr>
          <p:nvPr>
            <p:ph type="title"/>
          </p:nvPr>
        </p:nvSpPr>
        <p:spPr/>
        <p:txBody>
          <a:bodyPr/>
          <a:lstStyle/>
          <a:p>
            <a:endParaRPr lang="en-IN" dirty="0"/>
          </a:p>
        </p:txBody>
      </p:sp>
    </p:spTree>
    <p:custDataLst>
      <p:tags r:id="rId1"/>
    </p:custDataLst>
    <p:extLst>
      <p:ext uri="{BB962C8B-B14F-4D97-AF65-F5344CB8AC3E}">
        <p14:creationId xmlns:p14="http://schemas.microsoft.com/office/powerpoint/2010/main" val="205805872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9"/>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Redo Log Buffer</a:t>
            </a:r>
          </a:p>
        </p:txBody>
      </p:sp>
      <p:sp>
        <p:nvSpPr>
          <p:cNvPr id="32772" name="Rectangle 20"/>
          <p:cNvSpPr>
            <a:spLocks noGrp="1" noChangeArrowheads="1"/>
          </p:cNvSpPr>
          <p:nvPr>
            <p:ph idx="1"/>
          </p:nvPr>
        </p:nvSpPr>
        <p:spPr>
          <a:xfrm>
            <a:off x="933451" y="2272710"/>
            <a:ext cx="16421100" cy="217604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1225" lvl="1" indent="-555625"/>
            <a:r>
              <a:rPr lang="en-US" dirty="0">
                <a:latin typeface="Oracle Sans" panose="020B0503020204020204" pitchFamily="34" charset="0"/>
                <a:cs typeface="Oracle Sans" panose="020B0503020204020204" pitchFamily="34" charset="0"/>
              </a:rPr>
              <a:t>Has its size defined by </a:t>
            </a:r>
            <a:r>
              <a:rPr lang="en-US" dirty="0">
                <a:latin typeface="Courier New" panose="02070309020205020404" pitchFamily="49" charset="0"/>
                <a:cs typeface="Courier New" panose="02070309020205020404" pitchFamily="49" charset="0"/>
              </a:rPr>
              <a:t>LOG_BUFFER</a:t>
            </a:r>
          </a:p>
          <a:p>
            <a:pPr marL="911225" lvl="1" indent="-555625"/>
            <a:r>
              <a:rPr lang="en-US" dirty="0">
                <a:latin typeface="Oracle Sans" panose="020B0503020204020204" pitchFamily="34" charset="0"/>
                <a:cs typeface="Oracle Sans" panose="020B0503020204020204" pitchFamily="34" charset="0"/>
              </a:rPr>
              <a:t>Records changes made through the instance</a:t>
            </a:r>
          </a:p>
          <a:p>
            <a:pPr marL="911225" lvl="1" indent="-555625"/>
            <a:r>
              <a:rPr lang="en-US" dirty="0">
                <a:latin typeface="Oracle Sans" panose="020B0503020204020204" pitchFamily="34" charset="0"/>
                <a:cs typeface="Oracle Sans" panose="020B0503020204020204" pitchFamily="34" charset="0"/>
              </a:rPr>
              <a:t>Is used sequentially</a:t>
            </a:r>
          </a:p>
          <a:p>
            <a:pPr marL="911225" lvl="1" indent="-555625"/>
            <a:r>
              <a:rPr lang="en-US" dirty="0">
                <a:latin typeface="Oracle Sans" panose="020B0503020204020204" pitchFamily="34" charset="0"/>
                <a:cs typeface="Oracle Sans" panose="020B0503020204020204" pitchFamily="34" charset="0"/>
              </a:rPr>
              <a:t>Is a circular buffer</a:t>
            </a:r>
          </a:p>
        </p:txBody>
      </p:sp>
      <p:grpSp>
        <p:nvGrpSpPr>
          <p:cNvPr id="2" name="Group 1"/>
          <p:cNvGrpSpPr/>
          <p:nvPr/>
        </p:nvGrpSpPr>
        <p:grpSpPr>
          <a:xfrm>
            <a:off x="2184797" y="5371309"/>
            <a:ext cx="13918407" cy="2824955"/>
            <a:chOff x="1200150" y="3580872"/>
            <a:chExt cx="9278938" cy="1883303"/>
          </a:xfrm>
        </p:grpSpPr>
        <p:grpSp>
          <p:nvGrpSpPr>
            <p:cNvPr id="32770" name="Group 9"/>
            <p:cNvGrpSpPr>
              <a:grpSpLocks/>
            </p:cNvGrpSpPr>
            <p:nvPr/>
          </p:nvGrpSpPr>
          <p:grpSpPr bwMode="auto">
            <a:xfrm>
              <a:off x="7516813" y="4275138"/>
              <a:ext cx="2962275" cy="1189037"/>
              <a:chOff x="3613" y="2791"/>
              <a:chExt cx="1400" cy="749"/>
            </a:xfrm>
          </p:grpSpPr>
          <p:sp>
            <p:nvSpPr>
              <p:cNvPr id="32775" name="Rectangle 10"/>
              <p:cNvSpPr>
                <a:spLocks noChangeArrowheads="1"/>
              </p:cNvSpPr>
              <p:nvPr/>
            </p:nvSpPr>
            <p:spPr bwMode="blackWhite">
              <a:xfrm>
                <a:off x="3613" y="2791"/>
                <a:ext cx="1400" cy="749"/>
              </a:xfrm>
              <a:prstGeom prst="rect">
                <a:avLst/>
              </a:prstGeom>
              <a:solidFill>
                <a:srgbClr val="999999"/>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lnSpc>
                    <a:spcPct val="80000"/>
                  </a:lnSpc>
                  <a:spcBef>
                    <a:spcPct val="40000"/>
                  </a:spcBef>
                </a:pPr>
                <a:endParaRPr lang="en-US" dirty="0">
                  <a:latin typeface="Oracle Sans" panose="020B0503020204020204" pitchFamily="34" charset="0"/>
                  <a:cs typeface="Oracle Sans" panose="020B0503020204020204" pitchFamily="34" charset="0"/>
                </a:endParaRPr>
              </a:p>
              <a:p>
                <a:pPr defTabSz="1233488" eaLnBrk="0" hangingPunct="0">
                  <a:lnSpc>
                    <a:spcPct val="80000"/>
                  </a:lnSpc>
                  <a:spcBef>
                    <a:spcPct val="40000"/>
                  </a:spcBef>
                </a:pPr>
                <a:endParaRPr lang="en-US" dirty="0">
                  <a:latin typeface="Oracle Sans" panose="020B0503020204020204" pitchFamily="34" charset="0"/>
                  <a:cs typeface="Oracle Sans" panose="020B0503020204020204" pitchFamily="34" charset="0"/>
                </a:endParaRPr>
              </a:p>
              <a:p>
                <a:pPr defTabSz="1233488" eaLnBrk="0" hangingPunct="0">
                  <a:lnSpc>
                    <a:spcPct val="80000"/>
                  </a:lnSpc>
                  <a:spcBef>
                    <a:spcPct val="40000"/>
                  </a:spcBef>
                </a:pPr>
                <a:endParaRPr lang="en-US" dirty="0">
                  <a:latin typeface="Oracle Sans" panose="020B0503020204020204" pitchFamily="34" charset="0"/>
                  <a:cs typeface="Oracle Sans" panose="020B0503020204020204" pitchFamily="34" charset="0"/>
                </a:endParaRPr>
              </a:p>
              <a:p>
                <a:pPr defTabSz="1233488" eaLnBrk="0" hangingPunct="0">
                  <a:lnSpc>
                    <a:spcPct val="80000"/>
                  </a:lnSpc>
                  <a:spcBef>
                    <a:spcPct val="40000"/>
                  </a:spcBef>
                </a:pPr>
                <a:endParaRPr lang="en-US" dirty="0">
                  <a:latin typeface="Oracle Sans" panose="020B0503020204020204" pitchFamily="34" charset="0"/>
                  <a:cs typeface="Oracle Sans" panose="020B0503020204020204" pitchFamily="34" charset="0"/>
                </a:endParaRPr>
              </a:p>
              <a:p>
                <a:pPr defTabSz="1233488" eaLnBrk="0" hangingPunct="0">
                  <a:lnSpc>
                    <a:spcPct val="80000"/>
                  </a:lnSpc>
                  <a:spcBef>
                    <a:spcPct val="40000"/>
                  </a:spcBef>
                </a:pPr>
                <a:endParaRPr lang="en-US" dirty="0">
                  <a:latin typeface="Oracle Sans" panose="020B0503020204020204" pitchFamily="34" charset="0"/>
                  <a:cs typeface="Oracle Sans" panose="020B0503020204020204" pitchFamily="34" charset="0"/>
                </a:endParaRPr>
              </a:p>
              <a:p>
                <a:pPr defTabSz="1233488" eaLnBrk="0" hangingPunct="0">
                  <a:lnSpc>
                    <a:spcPct val="80000"/>
                  </a:lnSpc>
                  <a:spcBef>
                    <a:spcPct val="40000"/>
                  </a:spcBef>
                </a:pPr>
                <a:endParaRPr lang="en-US" dirty="0">
                  <a:latin typeface="Oracle Sans" panose="020B0503020204020204" pitchFamily="34" charset="0"/>
                  <a:cs typeface="Oracle Sans" panose="020B0503020204020204" pitchFamily="34" charset="0"/>
                </a:endParaRPr>
              </a:p>
              <a:p>
                <a:pPr defTabSz="1233488" eaLnBrk="0" hangingPunct="0">
                  <a:lnSpc>
                    <a:spcPct val="80000"/>
                  </a:lnSpc>
                  <a:spcBef>
                    <a:spcPct val="40000"/>
                  </a:spcBef>
                </a:pPr>
                <a:endParaRPr lang="en-US" dirty="0">
                  <a:latin typeface="Oracle Sans" panose="020B0503020204020204" pitchFamily="34" charset="0"/>
                  <a:cs typeface="Oracle Sans" panose="020B0503020204020204" pitchFamily="34" charset="0"/>
                </a:endParaRPr>
              </a:p>
              <a:p>
                <a:pPr defTabSz="1233488" eaLnBrk="0" hangingPunct="0">
                  <a:lnSpc>
                    <a:spcPct val="80000"/>
                  </a:lnSpc>
                  <a:spcBef>
                    <a:spcPct val="40000"/>
                  </a:spcBef>
                </a:pPr>
                <a:endParaRPr lang="en-US" dirty="0">
                  <a:latin typeface="Oracle Sans" panose="020B0503020204020204" pitchFamily="34" charset="0"/>
                  <a:cs typeface="Oracle Sans" panose="020B0503020204020204" pitchFamily="34" charset="0"/>
                </a:endParaRPr>
              </a:p>
            </p:txBody>
          </p:sp>
          <p:sp>
            <p:nvSpPr>
              <p:cNvPr id="32776" name="Rectangle 11"/>
              <p:cNvSpPr>
                <a:spLocks noChangeArrowheads="1"/>
              </p:cNvSpPr>
              <p:nvPr/>
            </p:nvSpPr>
            <p:spPr bwMode="blackWhite">
              <a:xfrm>
                <a:off x="3680" y="2850"/>
                <a:ext cx="1261" cy="518"/>
              </a:xfrm>
              <a:prstGeom prst="rect">
                <a:avLst/>
              </a:prstGeom>
              <a:solidFill>
                <a:srgbClr val="99CCFF"/>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dirty="0">
                  <a:latin typeface="Oracle Sans" panose="020B0503020204020204" pitchFamily="34" charset="0"/>
                  <a:cs typeface="Oracle Sans" panose="020B0503020204020204" pitchFamily="34" charset="0"/>
                </a:endParaRPr>
              </a:p>
              <a:p>
                <a:pPr defTabSz="1233488" eaLnBrk="0" hangingPunct="0">
                  <a:spcBef>
                    <a:spcPct val="50000"/>
                  </a:spcBef>
                </a:pPr>
                <a:endParaRPr lang="en-US" dirty="0">
                  <a:latin typeface="Oracle Sans" panose="020B0503020204020204" pitchFamily="34" charset="0"/>
                  <a:cs typeface="Oracle Sans" panose="020B0503020204020204" pitchFamily="34" charset="0"/>
                </a:endParaRPr>
              </a:p>
              <a:p>
                <a:pPr defTabSz="1233488" eaLnBrk="0" hangingPunct="0">
                  <a:spcBef>
                    <a:spcPct val="50000"/>
                  </a:spcBef>
                </a:pPr>
                <a:endParaRPr lang="en-US" dirty="0">
                  <a:latin typeface="Oracle Sans" panose="020B0503020204020204" pitchFamily="34" charset="0"/>
                  <a:cs typeface="Oracle Sans" panose="020B0503020204020204" pitchFamily="34" charset="0"/>
                </a:endParaRPr>
              </a:p>
              <a:p>
                <a:pPr defTabSz="1233488" eaLnBrk="0" hangingPunct="0">
                  <a:spcBef>
                    <a:spcPct val="50000"/>
                  </a:spcBef>
                </a:pPr>
                <a:endParaRPr lang="en-US" dirty="0">
                  <a:latin typeface="Oracle Sans" panose="020B0503020204020204" pitchFamily="34" charset="0"/>
                  <a:cs typeface="Oracle Sans" panose="020B0503020204020204" pitchFamily="34" charset="0"/>
                </a:endParaRPr>
              </a:p>
            </p:txBody>
          </p:sp>
          <p:sp>
            <p:nvSpPr>
              <p:cNvPr id="32777" name="Rectangle 12"/>
              <p:cNvSpPr>
                <a:spLocks noChangeArrowheads="1"/>
              </p:cNvSpPr>
              <p:nvPr/>
            </p:nvSpPr>
            <p:spPr bwMode="blackWhite">
              <a:xfrm>
                <a:off x="4096" y="3016"/>
                <a:ext cx="355" cy="304"/>
              </a:xfrm>
              <a:prstGeom prst="rect">
                <a:avLst/>
              </a:prstGeom>
              <a:solidFill>
                <a:srgbClr val="CCFFFF"/>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sz="3600" dirty="0">
                  <a:latin typeface="Oracle Sans" panose="020B0503020204020204" pitchFamily="34" charset="0"/>
                  <a:cs typeface="Oracle Sans" panose="020B0503020204020204" pitchFamily="34" charset="0"/>
                </a:endParaRPr>
              </a:p>
            </p:txBody>
          </p:sp>
          <p:sp>
            <p:nvSpPr>
              <p:cNvPr id="32778" name="Rectangle 13"/>
              <p:cNvSpPr>
                <a:spLocks noChangeArrowheads="1"/>
              </p:cNvSpPr>
              <p:nvPr/>
            </p:nvSpPr>
            <p:spPr bwMode="blackWhite">
              <a:xfrm>
                <a:off x="3712" y="3016"/>
                <a:ext cx="355" cy="304"/>
              </a:xfrm>
              <a:prstGeom prst="rect">
                <a:avLst/>
              </a:prstGeom>
              <a:solidFill>
                <a:srgbClr val="CCFFFF"/>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sz="3600" dirty="0">
                  <a:latin typeface="Oracle Sans" panose="020B0503020204020204" pitchFamily="34" charset="0"/>
                  <a:cs typeface="Oracle Sans" panose="020B0503020204020204" pitchFamily="34" charset="0"/>
                </a:endParaRPr>
              </a:p>
            </p:txBody>
          </p:sp>
          <p:sp>
            <p:nvSpPr>
              <p:cNvPr id="32779" name="Rectangle 14"/>
              <p:cNvSpPr>
                <a:spLocks noChangeArrowheads="1"/>
              </p:cNvSpPr>
              <p:nvPr/>
            </p:nvSpPr>
            <p:spPr bwMode="blackWhite">
              <a:xfrm>
                <a:off x="4482" y="2911"/>
                <a:ext cx="422" cy="434"/>
              </a:xfrm>
              <a:prstGeom prst="rect">
                <a:avLst/>
              </a:prstGeom>
              <a:solidFill>
                <a:srgbClr val="CCFFCC"/>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dirty="0">
                  <a:latin typeface="Oracle Sans" panose="020B0503020204020204" pitchFamily="34" charset="0"/>
                  <a:cs typeface="Oracle Sans" panose="020B0503020204020204" pitchFamily="34" charset="0"/>
                </a:endParaRPr>
              </a:p>
              <a:p>
                <a:pPr defTabSz="1233488" eaLnBrk="0" hangingPunct="0">
                  <a:spcBef>
                    <a:spcPct val="50000"/>
                  </a:spcBef>
                </a:pPr>
                <a:endParaRPr lang="en-US" dirty="0">
                  <a:latin typeface="Oracle Sans" panose="020B0503020204020204" pitchFamily="34" charset="0"/>
                  <a:cs typeface="Oracle Sans" panose="020B0503020204020204" pitchFamily="34" charset="0"/>
                </a:endParaRPr>
              </a:p>
              <a:p>
                <a:pPr defTabSz="1233488" eaLnBrk="0" hangingPunct="0">
                  <a:spcBef>
                    <a:spcPct val="50000"/>
                  </a:spcBef>
                </a:pPr>
                <a:endParaRPr lang="en-US" dirty="0">
                  <a:latin typeface="Oracle Sans" panose="020B0503020204020204" pitchFamily="34" charset="0"/>
                  <a:cs typeface="Oracle Sans" panose="020B0503020204020204" pitchFamily="34" charset="0"/>
                </a:endParaRPr>
              </a:p>
              <a:p>
                <a:pPr defTabSz="1233488" eaLnBrk="0" hangingPunct="0">
                  <a:spcBef>
                    <a:spcPct val="50000"/>
                  </a:spcBef>
                </a:pPr>
                <a:endParaRPr lang="en-US" dirty="0">
                  <a:latin typeface="Oracle Sans" panose="020B0503020204020204" pitchFamily="34" charset="0"/>
                  <a:cs typeface="Oracle Sans" panose="020B0503020204020204" pitchFamily="34" charset="0"/>
                </a:endParaRPr>
              </a:p>
            </p:txBody>
          </p:sp>
          <p:sp>
            <p:nvSpPr>
              <p:cNvPr id="32780" name="Rectangle 15"/>
              <p:cNvSpPr>
                <a:spLocks noChangeArrowheads="1"/>
              </p:cNvSpPr>
              <p:nvPr/>
            </p:nvSpPr>
            <p:spPr bwMode="blackWhite">
              <a:xfrm>
                <a:off x="4516" y="3173"/>
                <a:ext cx="355" cy="140"/>
              </a:xfrm>
              <a:prstGeom prst="rect">
                <a:avLst/>
              </a:prstGeom>
              <a:solidFill>
                <a:srgbClr val="CCFFFF"/>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sz="3600" dirty="0">
                  <a:latin typeface="Oracle Sans" panose="020B0503020204020204" pitchFamily="34" charset="0"/>
                  <a:cs typeface="Oracle Sans" panose="020B0503020204020204" pitchFamily="34" charset="0"/>
                </a:endParaRPr>
              </a:p>
            </p:txBody>
          </p:sp>
          <p:sp>
            <p:nvSpPr>
              <p:cNvPr id="32781" name="Rectangle 16"/>
              <p:cNvSpPr>
                <a:spLocks noChangeArrowheads="1"/>
              </p:cNvSpPr>
              <p:nvPr/>
            </p:nvSpPr>
            <p:spPr bwMode="blackWhite">
              <a:xfrm>
                <a:off x="4516" y="3000"/>
                <a:ext cx="355" cy="140"/>
              </a:xfrm>
              <a:prstGeom prst="rect">
                <a:avLst/>
              </a:prstGeom>
              <a:solidFill>
                <a:srgbClr val="CCFFFF"/>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endParaRPr lang="en-US" sz="3600" dirty="0">
                  <a:latin typeface="Oracle Sans" panose="020B0503020204020204" pitchFamily="34" charset="0"/>
                  <a:cs typeface="Oracle Sans" panose="020B0503020204020204" pitchFamily="34" charset="0"/>
                </a:endParaRPr>
              </a:p>
            </p:txBody>
          </p:sp>
          <p:sp>
            <p:nvSpPr>
              <p:cNvPr id="32782" name="Oval 17"/>
              <p:cNvSpPr>
                <a:spLocks noChangeArrowheads="1"/>
              </p:cNvSpPr>
              <p:nvPr/>
            </p:nvSpPr>
            <p:spPr bwMode="blackWhite">
              <a:xfrm>
                <a:off x="4102" y="3388"/>
                <a:ext cx="209" cy="109"/>
              </a:xfrm>
              <a:prstGeom prst="ellipse">
                <a:avLst/>
              </a:prstGeom>
              <a:solidFill>
                <a:srgbClr val="CCFFCC"/>
              </a:solidFill>
              <a:ln w="28575">
                <a:solidFill>
                  <a:schemeClr val="tx1"/>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sz="3600" dirty="0">
                  <a:latin typeface="Oracle Sans" panose="020B0503020204020204" pitchFamily="34" charset="0"/>
                  <a:cs typeface="Oracle Sans" panose="020B0503020204020204" pitchFamily="34" charset="0"/>
                </a:endParaRPr>
              </a:p>
            </p:txBody>
          </p:sp>
          <p:sp>
            <p:nvSpPr>
              <p:cNvPr id="32783" name="Oval 18"/>
              <p:cNvSpPr>
                <a:spLocks noChangeArrowheads="1"/>
              </p:cNvSpPr>
              <p:nvPr/>
            </p:nvSpPr>
            <p:spPr bwMode="blackWhite">
              <a:xfrm>
                <a:off x="3878" y="3392"/>
                <a:ext cx="204" cy="109"/>
              </a:xfrm>
              <a:prstGeom prst="ellipse">
                <a:avLst/>
              </a:prstGeom>
              <a:solidFill>
                <a:srgbClr val="CCFFCC"/>
              </a:solidFill>
              <a:ln w="28575">
                <a:solidFill>
                  <a:schemeClr val="tx1"/>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r>
                  <a:rPr lang="en-US" dirty="0">
                    <a:latin typeface="Oracle Sans" panose="020B0503020204020204" pitchFamily="34" charset="0"/>
                    <a:cs typeface="Oracle Sans" panose="020B0503020204020204" pitchFamily="34" charset="0"/>
                  </a:rPr>
                  <a:t> </a:t>
                </a:r>
              </a:p>
            </p:txBody>
          </p:sp>
          <p:sp>
            <p:nvSpPr>
              <p:cNvPr id="32784" name="Oval 19"/>
              <p:cNvSpPr>
                <a:spLocks noChangeArrowheads="1"/>
              </p:cNvSpPr>
              <p:nvPr/>
            </p:nvSpPr>
            <p:spPr bwMode="blackWhite">
              <a:xfrm>
                <a:off x="3658" y="3388"/>
                <a:ext cx="202" cy="109"/>
              </a:xfrm>
              <a:prstGeom prst="ellipse">
                <a:avLst/>
              </a:prstGeom>
              <a:solidFill>
                <a:srgbClr val="CCFFCC"/>
              </a:solidFill>
              <a:ln w="28575">
                <a:solidFill>
                  <a:schemeClr val="tx1"/>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sz="3600" dirty="0">
                  <a:latin typeface="Oracle Sans" panose="020B0503020204020204" pitchFamily="34" charset="0"/>
                  <a:cs typeface="Oracle Sans" panose="020B0503020204020204" pitchFamily="34" charset="0"/>
                </a:endParaRPr>
              </a:p>
            </p:txBody>
          </p:sp>
          <p:sp>
            <p:nvSpPr>
              <p:cNvPr id="32785" name="Oval 20"/>
              <p:cNvSpPr>
                <a:spLocks noChangeArrowheads="1"/>
              </p:cNvSpPr>
              <p:nvPr/>
            </p:nvSpPr>
            <p:spPr bwMode="blackWhite">
              <a:xfrm>
                <a:off x="4547" y="3388"/>
                <a:ext cx="216" cy="109"/>
              </a:xfrm>
              <a:prstGeom prst="ellipse">
                <a:avLst/>
              </a:prstGeom>
              <a:solidFill>
                <a:srgbClr val="CCFFCC"/>
              </a:solidFill>
              <a:ln w="28575">
                <a:solidFill>
                  <a:schemeClr val="tx1"/>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sz="3600" dirty="0">
                  <a:latin typeface="Oracle Sans" panose="020B0503020204020204" pitchFamily="34" charset="0"/>
                  <a:cs typeface="Oracle Sans" panose="020B0503020204020204" pitchFamily="34" charset="0"/>
                </a:endParaRPr>
              </a:p>
            </p:txBody>
          </p:sp>
          <p:sp>
            <p:nvSpPr>
              <p:cNvPr id="32786" name="Oval 21"/>
              <p:cNvSpPr>
                <a:spLocks noChangeArrowheads="1"/>
              </p:cNvSpPr>
              <p:nvPr/>
            </p:nvSpPr>
            <p:spPr bwMode="blackWhite">
              <a:xfrm>
                <a:off x="4326" y="3388"/>
                <a:ext cx="207" cy="109"/>
              </a:xfrm>
              <a:prstGeom prst="ellipse">
                <a:avLst/>
              </a:prstGeom>
              <a:solidFill>
                <a:srgbClr val="CCFFCC"/>
              </a:solidFill>
              <a:ln w="28575">
                <a:solidFill>
                  <a:schemeClr val="tx1"/>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sz="3600" dirty="0">
                  <a:latin typeface="Oracle Sans" panose="020B0503020204020204" pitchFamily="34" charset="0"/>
                  <a:cs typeface="Oracle Sans" panose="020B0503020204020204" pitchFamily="34" charset="0"/>
                </a:endParaRPr>
              </a:p>
            </p:txBody>
          </p:sp>
          <p:sp>
            <p:nvSpPr>
              <p:cNvPr id="32787" name="Oval 22"/>
              <p:cNvSpPr>
                <a:spLocks noChangeArrowheads="1"/>
              </p:cNvSpPr>
              <p:nvPr/>
            </p:nvSpPr>
            <p:spPr bwMode="blackWhite">
              <a:xfrm>
                <a:off x="4777" y="3388"/>
                <a:ext cx="200" cy="109"/>
              </a:xfrm>
              <a:prstGeom prst="ellipse">
                <a:avLst/>
              </a:prstGeom>
              <a:solidFill>
                <a:srgbClr val="CCFFCC"/>
              </a:solidFill>
              <a:ln w="28575">
                <a:solidFill>
                  <a:schemeClr val="tx1"/>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hangingPunct="0">
                  <a:spcBef>
                    <a:spcPct val="50000"/>
                  </a:spcBef>
                </a:pPr>
                <a:endParaRPr lang="en-US" sz="3600" dirty="0">
                  <a:latin typeface="Oracle Sans" panose="020B0503020204020204" pitchFamily="34" charset="0"/>
                  <a:cs typeface="Oracle Sans" panose="020B0503020204020204" pitchFamily="34" charset="0"/>
                </a:endParaRPr>
              </a:p>
            </p:txBody>
          </p:sp>
        </p:grpSp>
        <p:pic>
          <p:nvPicPr>
            <p:cNvPr id="20" name="Picture 19"/>
            <p:cNvPicPr>
              <a:picLocks noChangeAspect="1"/>
            </p:cNvPicPr>
            <p:nvPr/>
          </p:nvPicPr>
          <p:blipFill>
            <a:blip r:embed="rId4" cstate="print"/>
            <a:stretch>
              <a:fillRect/>
            </a:stretch>
          </p:blipFill>
          <p:spPr>
            <a:xfrm>
              <a:off x="3649086" y="3580872"/>
              <a:ext cx="5267401" cy="1537757"/>
            </a:xfrm>
            <a:prstGeom prst="rect">
              <a:avLst/>
            </a:prstGeom>
          </p:spPr>
        </p:pic>
        <p:sp>
          <p:nvSpPr>
            <p:cNvPr id="32773" name="Rectangle 4"/>
            <p:cNvSpPr>
              <a:spLocks noChangeArrowheads="1"/>
            </p:cNvSpPr>
            <p:nvPr/>
          </p:nvSpPr>
          <p:spPr bwMode="blackWhite">
            <a:xfrm>
              <a:off x="1200150" y="3581400"/>
              <a:ext cx="2538413" cy="1524000"/>
            </a:xfrm>
            <a:prstGeom prst="rect">
              <a:avLst/>
            </a:prstGeom>
            <a:solidFill>
              <a:srgbClr val="CCFFFF"/>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hangingPunct="0">
                <a:spcBef>
                  <a:spcPct val="50000"/>
                </a:spcBef>
              </a:pPr>
              <a:r>
                <a:rPr lang="en-US" b="1" dirty="0">
                  <a:latin typeface="Oracle Sans" panose="020B0503020204020204" pitchFamily="34" charset="0"/>
                  <a:cs typeface="Oracle Sans" panose="020B0503020204020204" pitchFamily="34" charset="0"/>
                </a:rPr>
                <a:t>Redo log buffer</a:t>
              </a:r>
            </a:p>
          </p:txBody>
        </p:sp>
      </p:grpSp>
    </p:spTree>
    <p:custDataLst>
      <p:tags r:id="rId1"/>
    </p:custDataLst>
    <p:extLst>
      <p:ext uri="{BB962C8B-B14F-4D97-AF65-F5344CB8AC3E}">
        <p14:creationId xmlns:p14="http://schemas.microsoft.com/office/powerpoint/2010/main" val="199733291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6200000" flipV="1">
            <a:off x="14631415" y="5238910"/>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146" name="Rectangle 9"/>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Oracle Database Architecture: Overview</a:t>
            </a:r>
          </a:p>
        </p:txBody>
      </p:sp>
      <p:sp>
        <p:nvSpPr>
          <p:cNvPr id="6147" name="Rectangle 10"/>
          <p:cNvSpPr>
            <a:spLocks noGrp="1" noChangeArrowheads="1"/>
          </p:cNvSpPr>
          <p:nvPr>
            <p:ph idx="1"/>
          </p:nvPr>
        </p:nvSpPr>
        <p:spPr>
          <a:xfrm>
            <a:off x="933451" y="2272710"/>
            <a:ext cx="16421100" cy="168436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The Oracle Relational Database Management System (RDBMS) is a database management system that provides an open, comprehensive, integrated approach to information management.</a:t>
            </a:r>
          </a:p>
        </p:txBody>
      </p:sp>
      <p:pic>
        <p:nvPicPr>
          <p:cNvPr id="5" name="Picture 4" descr="database.png"/>
          <p:cNvPicPr>
            <a:picLocks noChangeAspect="1"/>
          </p:cNvPicPr>
          <p:nvPr/>
        </p:nvPicPr>
        <p:blipFill>
          <a:blip r:embed="rId4" cstate="print"/>
          <a:stretch>
            <a:fillRect/>
          </a:stretch>
        </p:blipFill>
        <p:spPr>
          <a:xfrm>
            <a:off x="14401800" y="6039368"/>
            <a:ext cx="2114286" cy="285714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562624" y="6850739"/>
            <a:ext cx="1678352" cy="2443482"/>
          </a:xfrm>
          <a:prstGeom prst="rect">
            <a:avLst/>
          </a:prstGeom>
        </p:spPr>
      </p:pic>
    </p:spTree>
    <p:custDataLst>
      <p:tags r:id="rId1"/>
    </p:custDataLst>
    <p:extLst>
      <p:ext uri="{BB962C8B-B14F-4D97-AF65-F5344CB8AC3E}">
        <p14:creationId xmlns:p14="http://schemas.microsoft.com/office/powerpoint/2010/main" val="77943426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Rollback Segment</a:t>
            </a:r>
          </a:p>
        </p:txBody>
      </p:sp>
      <p:grpSp>
        <p:nvGrpSpPr>
          <p:cNvPr id="4" name="Group 3"/>
          <p:cNvGrpSpPr/>
          <p:nvPr/>
        </p:nvGrpSpPr>
        <p:grpSpPr>
          <a:xfrm>
            <a:off x="4104831" y="2736330"/>
            <a:ext cx="10078338" cy="5942037"/>
            <a:chOff x="2279018" y="1219200"/>
            <a:chExt cx="6718892" cy="3961358"/>
          </a:xfrm>
        </p:grpSpPr>
        <p:sp>
          <p:nvSpPr>
            <p:cNvPr id="15" name="Rounded Rectangle 14"/>
            <p:cNvSpPr/>
            <p:nvPr/>
          </p:nvSpPr>
          <p:spPr bwMode="auto">
            <a:xfrm flipH="1">
              <a:off x="6989102" y="1925638"/>
              <a:ext cx="1904999" cy="2195850"/>
            </a:xfrm>
            <a:prstGeom prst="roundRect">
              <a:avLst/>
            </a:prstGeom>
            <a:gradFill flip="none" rotWithShape="1">
              <a:gsLst>
                <a:gs pos="0">
                  <a:srgbClr val="E7F5FF"/>
                </a:gs>
                <a:gs pos="100000">
                  <a:schemeClr val="bg1"/>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p:txBody>
        </p:sp>
        <p:sp>
          <p:nvSpPr>
            <p:cNvPr id="3" name="Rounded Rectangle 2"/>
            <p:cNvSpPr/>
            <p:nvPr/>
          </p:nvSpPr>
          <p:spPr bwMode="auto">
            <a:xfrm>
              <a:off x="2283620" y="1219200"/>
              <a:ext cx="1904999" cy="1600200"/>
            </a:xfrm>
            <a:prstGeom prst="roundRect">
              <a:avLst/>
            </a:prstGeom>
            <a:gradFill flip="none" rotWithShape="1">
              <a:gsLst>
                <a:gs pos="0">
                  <a:schemeClr val="bg1">
                    <a:lumMod val="95000"/>
                  </a:schemeClr>
                </a:gs>
                <a:gs pos="100000">
                  <a:schemeClr val="bg1"/>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6301" y="2199409"/>
              <a:ext cx="1320254" cy="1922079"/>
            </a:xfrm>
            <a:prstGeom prst="rect">
              <a:avLst/>
            </a:prstGeom>
          </p:spPr>
        </p:pic>
        <p:sp>
          <p:nvSpPr>
            <p:cNvPr id="25" name="Rectangle 3"/>
            <p:cNvSpPr>
              <a:spLocks noChangeArrowheads="1"/>
            </p:cNvSpPr>
            <p:nvPr/>
          </p:nvSpPr>
          <p:spPr bwMode="auto">
            <a:xfrm>
              <a:off x="6376988" y="4887913"/>
              <a:ext cx="2384425" cy="292645"/>
            </a:xfrm>
            <a:prstGeom prst="rect">
              <a:avLst/>
            </a:prstGeom>
            <a:noFill/>
            <a:ln w="9525">
              <a:noFill/>
              <a:miter lim="800000"/>
              <a:headEnd/>
              <a:tailEnd/>
            </a:ln>
          </p:spPr>
          <p:txBody>
            <a:bodyPr lIns="123825" tIns="61913" rIns="123825" bIns="61913">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fontAlgn="auto" hangingPunct="0">
                <a:lnSpc>
                  <a:spcPct val="85000"/>
                </a:lnSpc>
                <a:spcBef>
                  <a:spcPct val="50000"/>
                </a:spcBef>
                <a:spcAft>
                  <a:spcPts val="0"/>
                </a:spcAft>
                <a:defRPr/>
              </a:pPr>
              <a:r>
                <a:rPr lang="en-US" sz="2400" b="1" kern="0" dirty="0">
                  <a:solidFill>
                    <a:sysClr val="windowText" lastClr="000000"/>
                  </a:solidFill>
                  <a:latin typeface="Oracle Sans" panose="020B0503020204020204" pitchFamily="34" charset="0"/>
                  <a:cs typeface="Oracle Sans" panose="020B0503020204020204" pitchFamily="34" charset="0"/>
                </a:rPr>
                <a:t>DML statement</a:t>
              </a:r>
            </a:p>
          </p:txBody>
        </p:sp>
        <p:sp>
          <p:nvSpPr>
            <p:cNvPr id="26" name="Rectangle 4"/>
            <p:cNvSpPr>
              <a:spLocks noChangeArrowheads="1"/>
            </p:cNvSpPr>
            <p:nvPr/>
          </p:nvSpPr>
          <p:spPr bwMode="auto">
            <a:xfrm>
              <a:off x="4188619" y="1358372"/>
              <a:ext cx="1293812" cy="292645"/>
            </a:xfrm>
            <a:prstGeom prst="rect">
              <a:avLst/>
            </a:prstGeom>
            <a:noFill/>
            <a:ln w="9525">
              <a:noFill/>
              <a:miter lim="800000"/>
              <a:headEnd/>
              <a:tailEnd/>
            </a:ln>
          </p:spPr>
          <p:txBody>
            <a:bodyPr lIns="123825" tIns="61913" rIns="123825" bIns="61913">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fontAlgn="auto" hangingPunct="0">
                <a:lnSpc>
                  <a:spcPct val="85000"/>
                </a:lnSpc>
                <a:spcBef>
                  <a:spcPct val="50000"/>
                </a:spcBef>
                <a:spcAft>
                  <a:spcPts val="0"/>
                </a:spcAft>
                <a:defRPr/>
              </a:pPr>
              <a:r>
                <a:rPr lang="en-US" sz="2400" b="1" kern="0" dirty="0">
                  <a:solidFill>
                    <a:sysClr val="windowText" lastClr="000000"/>
                  </a:solidFill>
                  <a:latin typeface="Oracle Sans" panose="020B0503020204020204" pitchFamily="34" charset="0"/>
                  <a:cs typeface="Oracle Sans" panose="020B0503020204020204" pitchFamily="34" charset="0"/>
                </a:rPr>
                <a:t>Old image</a:t>
              </a:r>
            </a:p>
          </p:txBody>
        </p:sp>
        <p:sp>
          <p:nvSpPr>
            <p:cNvPr id="27" name="Rectangle 5"/>
            <p:cNvSpPr>
              <a:spLocks noChangeArrowheads="1"/>
            </p:cNvSpPr>
            <p:nvPr/>
          </p:nvSpPr>
          <p:spPr bwMode="auto">
            <a:xfrm>
              <a:off x="5672226" y="2865607"/>
              <a:ext cx="1676400" cy="292645"/>
            </a:xfrm>
            <a:prstGeom prst="rect">
              <a:avLst/>
            </a:prstGeom>
            <a:noFill/>
            <a:ln w="9525">
              <a:noFill/>
              <a:miter lim="800000"/>
              <a:headEnd/>
              <a:tailEnd/>
            </a:ln>
          </p:spPr>
          <p:txBody>
            <a:bodyPr lIns="123825" tIns="61913" rIns="123825" bIns="61913">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fontAlgn="auto" hangingPunct="0">
                <a:lnSpc>
                  <a:spcPct val="85000"/>
                </a:lnSpc>
                <a:spcBef>
                  <a:spcPct val="50000"/>
                </a:spcBef>
                <a:spcAft>
                  <a:spcPts val="0"/>
                </a:spcAft>
                <a:defRPr/>
              </a:pPr>
              <a:r>
                <a:rPr lang="en-US" sz="2400" b="1" kern="0" dirty="0">
                  <a:solidFill>
                    <a:sysClr val="windowText" lastClr="000000"/>
                  </a:solidFill>
                  <a:latin typeface="Oracle Sans" panose="020B0503020204020204" pitchFamily="34" charset="0"/>
                  <a:cs typeface="Oracle Sans" panose="020B0503020204020204" pitchFamily="34" charset="0"/>
                </a:rPr>
                <a:t>New image</a:t>
              </a:r>
            </a:p>
          </p:txBody>
        </p:sp>
        <p:sp>
          <p:nvSpPr>
            <p:cNvPr id="28" name="Rectangle 6"/>
            <p:cNvSpPr>
              <a:spLocks noChangeArrowheads="1"/>
            </p:cNvSpPr>
            <p:nvPr/>
          </p:nvSpPr>
          <p:spPr bwMode="auto">
            <a:xfrm>
              <a:off x="2279018" y="2855914"/>
              <a:ext cx="1909711" cy="292645"/>
            </a:xfrm>
            <a:prstGeom prst="rect">
              <a:avLst/>
            </a:prstGeom>
            <a:noFill/>
            <a:ln w="9525">
              <a:noFill/>
              <a:miter lim="800000"/>
              <a:headEnd/>
              <a:tailEnd/>
            </a:ln>
          </p:spPr>
          <p:txBody>
            <a:bodyPr wrap="square" lIns="123825" tIns="61913" rIns="123825" bIns="61913">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fontAlgn="auto" hangingPunct="0">
                <a:lnSpc>
                  <a:spcPct val="85000"/>
                </a:lnSpc>
                <a:spcBef>
                  <a:spcPct val="50000"/>
                </a:spcBef>
                <a:spcAft>
                  <a:spcPts val="0"/>
                </a:spcAft>
                <a:defRPr/>
              </a:pPr>
              <a:r>
                <a:rPr lang="en-US" sz="2400" b="1" kern="0" dirty="0">
                  <a:solidFill>
                    <a:sysClr val="windowText" lastClr="000000"/>
                  </a:solidFill>
                  <a:latin typeface="Oracle Sans" panose="020B0503020204020204" pitchFamily="34" charset="0"/>
                  <a:cs typeface="Oracle Sans" panose="020B0503020204020204" pitchFamily="34" charset="0"/>
                </a:rPr>
                <a:t>Rollback segment</a:t>
              </a:r>
            </a:p>
          </p:txBody>
        </p:sp>
        <p:sp>
          <p:nvSpPr>
            <p:cNvPr id="29" name="Rectangle 7"/>
            <p:cNvSpPr>
              <a:spLocks noChangeArrowheads="1"/>
            </p:cNvSpPr>
            <p:nvPr/>
          </p:nvSpPr>
          <p:spPr bwMode="auto">
            <a:xfrm>
              <a:off x="8264803" y="3429000"/>
              <a:ext cx="733107" cy="339197"/>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1233488" eaLnBrk="0" fontAlgn="auto" hangingPunct="0">
                <a:spcBef>
                  <a:spcPct val="50000"/>
                </a:spcBef>
                <a:spcAft>
                  <a:spcPts val="0"/>
                </a:spcAft>
                <a:defRPr/>
              </a:pPr>
              <a:r>
                <a:rPr lang="en-US" sz="2400" b="1" kern="0" dirty="0">
                  <a:solidFill>
                    <a:sysClr val="windowText" lastClr="000000"/>
                  </a:solidFill>
                  <a:latin typeface="Oracle Sans" panose="020B0503020204020204" pitchFamily="34" charset="0"/>
                  <a:cs typeface="Oracle Sans" panose="020B0503020204020204" pitchFamily="34" charset="0"/>
                </a:rPr>
                <a:t>Table</a:t>
              </a:r>
            </a:p>
          </p:txBody>
        </p:sp>
        <p:sp>
          <p:nvSpPr>
            <p:cNvPr id="31" name="Line 9"/>
            <p:cNvSpPr>
              <a:spLocks noChangeShapeType="1"/>
            </p:cNvSpPr>
            <p:nvPr/>
          </p:nvSpPr>
          <p:spPr bwMode="auto">
            <a:xfrm>
              <a:off x="7600950" y="3092450"/>
              <a:ext cx="0" cy="1746250"/>
            </a:xfrm>
            <a:prstGeom prst="line">
              <a:avLst/>
            </a:prstGeom>
            <a:noFill/>
            <a:ln w="38100">
              <a:solidFill>
                <a:schemeClr val="tx1"/>
              </a:solidFill>
              <a:round/>
              <a:headEnd type="triangle" w="lg" len="med"/>
              <a:tailEnd w="lg"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pPr>
              <a:endParaRPr lang="en-US" sz="2400" kern="0" dirty="0">
                <a:solidFill>
                  <a:sysClr val="windowText" lastClr="000000"/>
                </a:solidFill>
                <a:latin typeface="Oracle Sans" panose="020B0503020204020204" pitchFamily="34" charset="0"/>
                <a:cs typeface="Oracle Sans" panose="020B0503020204020204" pitchFamily="34" charset="0"/>
              </a:endParaRPr>
            </a:p>
          </p:txBody>
        </p:sp>
        <p:sp>
          <p:nvSpPr>
            <p:cNvPr id="32" name="Line 10"/>
            <p:cNvSpPr>
              <a:spLocks noChangeShapeType="1"/>
            </p:cNvSpPr>
            <p:nvPr/>
          </p:nvSpPr>
          <p:spPr bwMode="auto">
            <a:xfrm>
              <a:off x="4146550" y="1693863"/>
              <a:ext cx="3448050" cy="0"/>
            </a:xfrm>
            <a:prstGeom prst="line">
              <a:avLst/>
            </a:prstGeom>
            <a:noFill/>
            <a:ln w="38100">
              <a:solidFill>
                <a:schemeClr val="tx1"/>
              </a:solidFill>
              <a:round/>
              <a:headEnd type="triangle" w="lg" len="lg"/>
              <a:tailEnd w="lg"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sz="2400" kern="0" dirty="0">
                <a:solidFill>
                  <a:sysClr val="windowText" lastClr="000000"/>
                </a:solidFill>
                <a:latin typeface="Oracle Sans" panose="020B0503020204020204" pitchFamily="34" charset="0"/>
                <a:cs typeface="Oracle Sans" panose="020B0503020204020204" pitchFamily="34" charset="0"/>
              </a:endParaRPr>
            </a:p>
          </p:txBody>
        </p:sp>
        <p:sp>
          <p:nvSpPr>
            <p:cNvPr id="33" name="Line 11"/>
            <p:cNvSpPr>
              <a:spLocks noChangeShapeType="1"/>
            </p:cNvSpPr>
            <p:nvPr/>
          </p:nvSpPr>
          <p:spPr bwMode="auto">
            <a:xfrm>
              <a:off x="7600950" y="1689100"/>
              <a:ext cx="0" cy="1255713"/>
            </a:xfrm>
            <a:prstGeom prst="line">
              <a:avLst/>
            </a:prstGeom>
            <a:noFill/>
            <a:ln w="28575">
              <a:solidFill>
                <a:schemeClr val="tx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endParaRPr lang="en-US" sz="2400" kern="0" dirty="0">
                <a:solidFill>
                  <a:sysClr val="windowText" lastClr="000000"/>
                </a:solidFill>
                <a:latin typeface="Oracle Sans" panose="020B0503020204020204" pitchFamily="34" charset="0"/>
                <a:cs typeface="Oracle Sans" panose="020B0503020204020204" pitchFamily="34" charset="0"/>
              </a:endParaRPr>
            </a:p>
          </p:txBody>
        </p:sp>
        <p:pic>
          <p:nvPicPr>
            <p:cNvPr id="33804" name="Picture 12" descr="Object: Database"/>
            <p:cNvPicPr>
              <a:picLocks noChangeAspect="1" noChangeArrowheads="1"/>
            </p:cNvPicPr>
            <p:nvPr/>
          </p:nvPicPr>
          <p:blipFill>
            <a:blip r:embed="rId5" cstate="print"/>
            <a:srcRect/>
            <a:stretch>
              <a:fillRect/>
            </a:stretch>
          </p:blipFill>
          <p:spPr bwMode="gray">
            <a:xfrm>
              <a:off x="3030538" y="1458913"/>
              <a:ext cx="982662" cy="1222375"/>
            </a:xfrm>
            <a:prstGeom prst="rect">
              <a:avLst/>
            </a:prstGeom>
            <a:noFill/>
            <a:ln w="9525">
              <a:noFill/>
              <a:miter lim="800000"/>
              <a:headEnd/>
              <a:tailEnd/>
            </a:ln>
          </p:spPr>
        </p:pic>
        <p:pic>
          <p:nvPicPr>
            <p:cNvPr id="33805" name="Picture 13" descr="Diagram: Segment Highlighted"/>
            <p:cNvPicPr>
              <a:picLocks noChangeAspect="1" noChangeArrowheads="1"/>
            </p:cNvPicPr>
            <p:nvPr/>
          </p:nvPicPr>
          <p:blipFill>
            <a:blip r:embed="rId6" cstate="print"/>
            <a:srcRect/>
            <a:stretch>
              <a:fillRect/>
            </a:stretch>
          </p:blipFill>
          <p:spPr bwMode="gray">
            <a:xfrm>
              <a:off x="3792538" y="1611313"/>
              <a:ext cx="365125" cy="4349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411689226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Courier New" panose="02070309020205020404" pitchFamily="49" charset="0"/>
                <a:cs typeface="Courier New" panose="02070309020205020404" pitchFamily="49" charset="0"/>
              </a:rPr>
              <a:t>COMMIT</a:t>
            </a:r>
            <a:r>
              <a:rPr lang="en-US" dirty="0">
                <a:latin typeface="+mj-lt"/>
                <a:cs typeface="Oracle Sans" panose="020B0503020204020204" pitchFamily="34" charset="0"/>
              </a:rPr>
              <a:t> Processing</a:t>
            </a:r>
          </a:p>
        </p:txBody>
      </p:sp>
      <p:grpSp>
        <p:nvGrpSpPr>
          <p:cNvPr id="3" name="Group 2">
            <a:extLst>
              <a:ext uri="{FF2B5EF4-FFF2-40B4-BE49-F238E27FC236}">
                <a16:creationId xmlns:a16="http://schemas.microsoft.com/office/drawing/2014/main" xmlns="" id="{0B6D5DEF-C719-4F40-B9F9-B4997D805B2B}"/>
              </a:ext>
            </a:extLst>
          </p:cNvPr>
          <p:cNvGrpSpPr/>
          <p:nvPr/>
        </p:nvGrpSpPr>
        <p:grpSpPr>
          <a:xfrm>
            <a:off x="3721895" y="2191172"/>
            <a:ext cx="10844213" cy="7748986"/>
            <a:chOff x="3721895" y="2191172"/>
            <a:chExt cx="10844213" cy="7748986"/>
          </a:xfrm>
        </p:grpSpPr>
        <p:sp>
          <p:nvSpPr>
            <p:cNvPr id="34819" name="Line 3"/>
            <p:cNvSpPr>
              <a:spLocks noChangeShapeType="1"/>
            </p:cNvSpPr>
            <p:nvPr/>
          </p:nvSpPr>
          <p:spPr bwMode="auto">
            <a:xfrm>
              <a:off x="4636295" y="4610522"/>
              <a:ext cx="0" cy="194310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4823" name="Rectangle 7"/>
            <p:cNvSpPr>
              <a:spLocks noChangeArrowheads="1"/>
            </p:cNvSpPr>
            <p:nvPr/>
          </p:nvSpPr>
          <p:spPr bwMode="blackWhite">
            <a:xfrm>
              <a:off x="7179470" y="2488829"/>
              <a:ext cx="7386638" cy="3962400"/>
            </a:xfrm>
            <a:prstGeom prst="roundRect">
              <a:avLst>
                <a:gd name="adj" fmla="val 0"/>
              </a:avLst>
            </a:prstGeom>
            <a:gradFill flip="none" rotWithShape="1">
              <a:gsLst>
                <a:gs pos="20000">
                  <a:schemeClr val="accent4">
                    <a:lumMod val="20000"/>
                    <a:lumOff val="80000"/>
                  </a:schemeClr>
                </a:gs>
                <a:gs pos="0">
                  <a:schemeClr val="bg1"/>
                </a:gs>
                <a:gs pos="87000">
                  <a:schemeClr val="accent4">
                    <a:lumMod val="20000"/>
                    <a:lumOff val="80000"/>
                  </a:schemeClr>
                </a:gs>
                <a:gs pos="100000">
                  <a:schemeClr val="bg1"/>
                </a:gs>
              </a:gsLst>
              <a:lin ang="5400000" scaled="1"/>
              <a:tileRect/>
            </a:gradFill>
            <a:ln w="28575" cap="flat" cmpd="sng" algn="ctr">
              <a:solidFill>
                <a:schemeClr val="bg1">
                  <a:lumMod val="65000"/>
                </a:schemeClr>
              </a:solidFill>
              <a:prstDash val="solid"/>
              <a:round/>
              <a:headEnd type="none" w="sm" len="sm"/>
              <a:tailEnd type="none" w="sm" len="sm"/>
            </a:ln>
            <a:effectLst/>
          </p:spPr>
          <p:txBody>
            <a:bodyPr vert="horz" wrap="square" lIns="144000" tIns="0" rIns="144000" bIns="7200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400" dirty="0">
                  <a:latin typeface="Oracle Sans" panose="020B0503020204020204" pitchFamily="34" charset="0"/>
                  <a:cs typeface="Oracle Sans" panose="020B0503020204020204" pitchFamily="34" charset="0"/>
                </a:rPr>
                <a:t>            </a:t>
              </a:r>
              <a:r>
                <a:rPr lang="en-US" sz="2400" b="1" dirty="0">
                  <a:latin typeface="Oracle Sans" panose="020B0503020204020204" pitchFamily="34" charset="0"/>
                  <a:cs typeface="Oracle Sans" panose="020B0503020204020204" pitchFamily="34" charset="0"/>
                </a:rPr>
                <a:t>Instance</a:t>
              </a:r>
            </a:p>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p:txBody>
        </p:sp>
        <p:sp>
          <p:nvSpPr>
            <p:cNvPr id="34824" name="Rectangle 8"/>
            <p:cNvSpPr>
              <a:spLocks noChangeArrowheads="1"/>
            </p:cNvSpPr>
            <p:nvPr/>
          </p:nvSpPr>
          <p:spPr bwMode="blackWhite">
            <a:xfrm>
              <a:off x="7353300" y="2967460"/>
              <a:ext cx="6877050" cy="2669382"/>
            </a:xfrm>
            <a:prstGeom prst="rect">
              <a:avLst/>
            </a:prstGeom>
            <a:solidFill>
              <a:srgbClr val="99CC99"/>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hangingPunct="0">
                <a:spcBef>
                  <a:spcPct val="50000"/>
                </a:spcBef>
              </a:pPr>
              <a:r>
                <a:rPr lang="en-US" sz="2400" b="1" dirty="0">
                  <a:latin typeface="Oracle Sans" panose="020B0503020204020204" pitchFamily="34" charset="0"/>
                  <a:cs typeface="Oracle Sans" panose="020B0503020204020204" pitchFamily="34" charset="0"/>
                </a:rPr>
                <a:t>       SGA</a:t>
              </a:r>
            </a:p>
            <a:p>
              <a:pPr algn="ctr" defTabSz="1233488" eaLnBrk="0" hangingPunct="0">
                <a:spcBef>
                  <a:spcPct val="50000"/>
                </a:spcBef>
              </a:pPr>
              <a:endParaRPr lang="en-US" sz="2400" b="1" dirty="0">
                <a:latin typeface="Oracle Sans" panose="020B0503020204020204" pitchFamily="34" charset="0"/>
                <a:cs typeface="Oracle Sans" panose="020B0503020204020204" pitchFamily="34" charset="0"/>
              </a:endParaRPr>
            </a:p>
            <a:p>
              <a:pPr algn="ctr" defTabSz="1233488" eaLnBrk="0" hangingPunct="0">
                <a:spcBef>
                  <a:spcPct val="50000"/>
                </a:spcBef>
              </a:pPr>
              <a:endParaRPr lang="en-US" sz="2400" b="1" dirty="0">
                <a:latin typeface="Oracle Sans" panose="020B0503020204020204" pitchFamily="34" charset="0"/>
                <a:cs typeface="Oracle Sans" panose="020B0503020204020204" pitchFamily="34" charset="0"/>
              </a:endParaRPr>
            </a:p>
            <a:p>
              <a:pPr algn="ctr" defTabSz="1233488" eaLnBrk="0" hangingPunct="0">
                <a:spcBef>
                  <a:spcPct val="50000"/>
                </a:spcBef>
              </a:pPr>
              <a:endParaRPr lang="en-US" sz="2400" b="1" dirty="0">
                <a:latin typeface="Oracle Sans" panose="020B0503020204020204" pitchFamily="34" charset="0"/>
                <a:cs typeface="Oracle Sans" panose="020B0503020204020204" pitchFamily="34" charset="0"/>
              </a:endParaRPr>
            </a:p>
          </p:txBody>
        </p:sp>
        <p:sp>
          <p:nvSpPr>
            <p:cNvPr id="34825" name="Rectangle 9"/>
            <p:cNvSpPr>
              <a:spLocks noChangeArrowheads="1"/>
            </p:cNvSpPr>
            <p:nvPr/>
          </p:nvSpPr>
          <p:spPr bwMode="blackWhite">
            <a:xfrm>
              <a:off x="9644063" y="3762798"/>
              <a:ext cx="1950245" cy="1671638"/>
            </a:xfrm>
            <a:prstGeom prst="rect">
              <a:avLst/>
            </a:prstGeom>
            <a:solidFill>
              <a:srgbClr val="CCFFFF"/>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hangingPunct="0">
                <a:spcBef>
                  <a:spcPct val="50000"/>
                </a:spcBef>
              </a:pPr>
              <a:r>
                <a:rPr lang="en-US" sz="2400" b="1" dirty="0">
                  <a:latin typeface="Oracle Sans" panose="020B0503020204020204" pitchFamily="34" charset="0"/>
                  <a:cs typeface="Oracle Sans" panose="020B0503020204020204" pitchFamily="34" charset="0"/>
                </a:rPr>
                <a:t>Redo log</a:t>
              </a:r>
              <a:br>
                <a:rPr lang="en-US" sz="2400" b="1" dirty="0">
                  <a:latin typeface="Oracle Sans" panose="020B0503020204020204" pitchFamily="34" charset="0"/>
                  <a:cs typeface="Oracle Sans" panose="020B0503020204020204" pitchFamily="34" charset="0"/>
                </a:rPr>
              </a:br>
              <a:r>
                <a:rPr lang="en-US" sz="2400" b="1" dirty="0">
                  <a:latin typeface="Oracle Sans" panose="020B0503020204020204" pitchFamily="34" charset="0"/>
                  <a:cs typeface="Oracle Sans" panose="020B0503020204020204" pitchFamily="34" charset="0"/>
                </a:rPr>
                <a:t>buffer</a:t>
              </a:r>
            </a:p>
          </p:txBody>
        </p:sp>
        <p:sp>
          <p:nvSpPr>
            <p:cNvPr id="34826" name="Rectangle 11"/>
            <p:cNvSpPr>
              <a:spLocks noChangeArrowheads="1"/>
            </p:cNvSpPr>
            <p:nvPr/>
          </p:nvSpPr>
          <p:spPr bwMode="blackWhite">
            <a:xfrm>
              <a:off x="11760995" y="3186535"/>
              <a:ext cx="2321718" cy="2383632"/>
            </a:xfrm>
            <a:prstGeom prst="rect">
              <a:avLst/>
            </a:prstGeom>
            <a:solidFill>
              <a:srgbClr val="CCFFCC"/>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hangingPunct="0">
                <a:spcBef>
                  <a:spcPct val="50000"/>
                </a:spcBef>
              </a:pPr>
              <a:r>
                <a:rPr lang="en-US" sz="2400" b="1" dirty="0">
                  <a:latin typeface="Oracle Sans" panose="020B0503020204020204" pitchFamily="34" charset="0"/>
                  <a:cs typeface="Oracle Sans" panose="020B0503020204020204" pitchFamily="34" charset="0"/>
                </a:rPr>
                <a:t>Shared pool</a:t>
              </a:r>
            </a:p>
            <a:p>
              <a:pPr algn="ctr" defTabSz="1233488" eaLnBrk="0" hangingPunct="0">
                <a:spcBef>
                  <a:spcPct val="50000"/>
                </a:spcBef>
              </a:pPr>
              <a:endParaRPr lang="en-US" sz="2400" b="1" dirty="0">
                <a:latin typeface="Oracle Sans" panose="020B0503020204020204" pitchFamily="34" charset="0"/>
                <a:cs typeface="Oracle Sans" panose="020B0503020204020204" pitchFamily="34" charset="0"/>
              </a:endParaRPr>
            </a:p>
            <a:p>
              <a:pPr algn="ctr" defTabSz="1233488" eaLnBrk="0" hangingPunct="0">
                <a:spcBef>
                  <a:spcPct val="50000"/>
                </a:spcBef>
              </a:pPr>
              <a:endParaRPr lang="en-US" sz="2400" b="1" dirty="0">
                <a:latin typeface="Oracle Sans" panose="020B0503020204020204" pitchFamily="34" charset="0"/>
                <a:cs typeface="Oracle Sans" panose="020B0503020204020204" pitchFamily="34" charset="0"/>
              </a:endParaRPr>
            </a:p>
            <a:p>
              <a:pPr algn="ctr" defTabSz="1233488" eaLnBrk="0" hangingPunct="0">
                <a:spcBef>
                  <a:spcPct val="50000"/>
                </a:spcBef>
              </a:pPr>
              <a:endParaRPr lang="en-US" sz="2400" b="1" dirty="0">
                <a:latin typeface="Oracle Sans" panose="020B0503020204020204" pitchFamily="34" charset="0"/>
                <a:cs typeface="Oracle Sans" panose="020B0503020204020204" pitchFamily="34" charset="0"/>
              </a:endParaRPr>
            </a:p>
          </p:txBody>
        </p:sp>
        <p:sp>
          <p:nvSpPr>
            <p:cNvPr id="34827" name="Rectangle 12"/>
            <p:cNvSpPr>
              <a:spLocks noChangeArrowheads="1"/>
            </p:cNvSpPr>
            <p:nvPr/>
          </p:nvSpPr>
          <p:spPr bwMode="blackWhite">
            <a:xfrm>
              <a:off x="11958638" y="4662910"/>
              <a:ext cx="1952625" cy="771525"/>
            </a:xfrm>
            <a:prstGeom prst="rect">
              <a:avLst/>
            </a:prstGeom>
            <a:solidFill>
              <a:srgbClr val="CCFFFF"/>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hangingPunct="0">
                <a:spcBef>
                  <a:spcPct val="50000"/>
                </a:spcBef>
              </a:pPr>
              <a:endParaRPr lang="en-US" b="1" dirty="0">
                <a:latin typeface="Oracle Sans" panose="020B0503020204020204" pitchFamily="34" charset="0"/>
                <a:cs typeface="Oracle Sans" panose="020B0503020204020204" pitchFamily="34" charset="0"/>
              </a:endParaRPr>
            </a:p>
          </p:txBody>
        </p:sp>
        <p:sp>
          <p:nvSpPr>
            <p:cNvPr id="34828" name="Rectangle 13"/>
            <p:cNvSpPr>
              <a:spLocks noChangeArrowheads="1"/>
            </p:cNvSpPr>
            <p:nvPr/>
          </p:nvSpPr>
          <p:spPr bwMode="blackWhite">
            <a:xfrm>
              <a:off x="11958638" y="3750892"/>
              <a:ext cx="1952625" cy="769143"/>
            </a:xfrm>
            <a:prstGeom prst="rect">
              <a:avLst/>
            </a:prstGeom>
            <a:solidFill>
              <a:srgbClr val="CCFFFF"/>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hangingPunct="0"/>
              <a:endParaRPr lang="en-US" b="1" dirty="0">
                <a:latin typeface="Oracle Sans" panose="020B0503020204020204" pitchFamily="34" charset="0"/>
                <a:cs typeface="Oracle Sans" panose="020B0503020204020204" pitchFamily="34" charset="0"/>
              </a:endParaRPr>
            </a:p>
          </p:txBody>
        </p:sp>
        <p:sp>
          <p:nvSpPr>
            <p:cNvPr id="34829" name="Oval 14"/>
            <p:cNvSpPr>
              <a:spLocks noChangeArrowheads="1"/>
            </p:cNvSpPr>
            <p:nvPr/>
          </p:nvSpPr>
          <p:spPr bwMode="blackWhite">
            <a:xfrm>
              <a:off x="9677401" y="5767810"/>
              <a:ext cx="1147763" cy="602457"/>
            </a:xfrm>
            <a:prstGeom prst="ellipse">
              <a:avLst/>
            </a:prstGeom>
            <a:solidFill>
              <a:srgbClr val="CCFFCC"/>
            </a:solidFill>
            <a:ln w="28575">
              <a:solidFill>
                <a:schemeClr val="tx1"/>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hangingPunct="0">
                <a:spcBef>
                  <a:spcPct val="50000"/>
                </a:spcBef>
              </a:pPr>
              <a:r>
                <a:rPr lang="en-US" sz="2550" b="1" dirty="0">
                  <a:latin typeface="Oracle Sans" panose="020B0503020204020204" pitchFamily="34" charset="0"/>
                  <a:cs typeface="Oracle Sans" panose="020B0503020204020204" pitchFamily="34" charset="0"/>
                </a:rPr>
                <a:t> </a:t>
              </a:r>
            </a:p>
          </p:txBody>
        </p:sp>
        <p:sp>
          <p:nvSpPr>
            <p:cNvPr id="34830" name="Oval 15"/>
            <p:cNvSpPr>
              <a:spLocks noChangeArrowheads="1"/>
            </p:cNvSpPr>
            <p:nvPr/>
          </p:nvSpPr>
          <p:spPr bwMode="blackWhite">
            <a:xfrm>
              <a:off x="8443913" y="5789242"/>
              <a:ext cx="1119188" cy="602456"/>
            </a:xfrm>
            <a:prstGeom prst="ellipse">
              <a:avLst/>
            </a:prstGeom>
            <a:solidFill>
              <a:srgbClr val="CCFFCC"/>
            </a:solidFill>
            <a:ln w="28575">
              <a:solidFill>
                <a:schemeClr val="tx1"/>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hangingPunct="0">
                <a:spcBef>
                  <a:spcPct val="50000"/>
                </a:spcBef>
              </a:pPr>
              <a:r>
                <a:rPr lang="en-US" sz="2400" b="1" dirty="0">
                  <a:latin typeface="Oracle Sans" panose="020B0503020204020204" pitchFamily="34" charset="0"/>
                  <a:cs typeface="Oracle Sans" panose="020B0503020204020204" pitchFamily="34" charset="0"/>
                </a:rPr>
                <a:t>DBW</a:t>
              </a:r>
              <a:r>
                <a:rPr lang="en-US" sz="2400" b="1" i="1" dirty="0">
                  <a:latin typeface="Oracle Sans" panose="020B0503020204020204" pitchFamily="34" charset="0"/>
                  <a:cs typeface="Oracle Sans" panose="020B0503020204020204" pitchFamily="34" charset="0"/>
                </a:rPr>
                <a:t>n</a:t>
              </a:r>
              <a:endParaRPr lang="en-US" sz="2550" b="1" i="1" dirty="0">
                <a:latin typeface="Oracle Sans" panose="020B0503020204020204" pitchFamily="34" charset="0"/>
                <a:cs typeface="Oracle Sans" panose="020B0503020204020204" pitchFamily="34" charset="0"/>
              </a:endParaRPr>
            </a:p>
          </p:txBody>
        </p:sp>
        <p:sp>
          <p:nvSpPr>
            <p:cNvPr id="34831" name="Oval 16"/>
            <p:cNvSpPr>
              <a:spLocks noChangeArrowheads="1"/>
            </p:cNvSpPr>
            <p:nvPr/>
          </p:nvSpPr>
          <p:spPr bwMode="blackWhite">
            <a:xfrm>
              <a:off x="7236620" y="5767810"/>
              <a:ext cx="1107281" cy="602457"/>
            </a:xfrm>
            <a:prstGeom prst="ellipse">
              <a:avLst/>
            </a:prstGeom>
            <a:solidFill>
              <a:srgbClr val="CCFFCC"/>
            </a:solidFill>
            <a:ln w="28575">
              <a:solidFill>
                <a:schemeClr val="tx1"/>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hangingPunct="0">
                <a:spcBef>
                  <a:spcPct val="50000"/>
                </a:spcBef>
              </a:pPr>
              <a:endParaRPr lang="en-US" sz="2550" b="1" dirty="0">
                <a:latin typeface="Oracle Sans" panose="020B0503020204020204" pitchFamily="34" charset="0"/>
                <a:cs typeface="Oracle Sans" panose="020B0503020204020204" pitchFamily="34" charset="0"/>
              </a:endParaRPr>
            </a:p>
          </p:txBody>
        </p:sp>
        <p:sp>
          <p:nvSpPr>
            <p:cNvPr id="34832" name="Oval 17"/>
            <p:cNvSpPr>
              <a:spLocks noChangeArrowheads="1"/>
            </p:cNvSpPr>
            <p:nvPr/>
          </p:nvSpPr>
          <p:spPr bwMode="blackWhite">
            <a:xfrm>
              <a:off x="12120563" y="5767810"/>
              <a:ext cx="1185863" cy="602457"/>
            </a:xfrm>
            <a:prstGeom prst="ellipse">
              <a:avLst/>
            </a:prstGeom>
            <a:solidFill>
              <a:srgbClr val="CCFFCC"/>
            </a:solidFill>
            <a:ln w="28575">
              <a:solidFill>
                <a:schemeClr val="tx1"/>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hangingPunct="0">
                <a:spcBef>
                  <a:spcPct val="50000"/>
                </a:spcBef>
              </a:pPr>
              <a:r>
                <a:rPr lang="en-US" sz="2550" b="1" dirty="0">
                  <a:latin typeface="Oracle Sans" panose="020B0503020204020204" pitchFamily="34" charset="0"/>
                  <a:cs typeface="Oracle Sans" panose="020B0503020204020204" pitchFamily="34" charset="0"/>
                </a:rPr>
                <a:t> </a:t>
              </a:r>
              <a:r>
                <a:rPr lang="en-US" sz="2400" b="1" dirty="0">
                  <a:latin typeface="Oracle Sans" panose="020B0503020204020204" pitchFamily="34" charset="0"/>
                  <a:cs typeface="Oracle Sans" panose="020B0503020204020204" pitchFamily="34" charset="0"/>
                </a:rPr>
                <a:t>LGWR</a:t>
              </a:r>
              <a:endParaRPr lang="en-US" sz="2550" b="1" dirty="0">
                <a:latin typeface="Oracle Sans" panose="020B0503020204020204" pitchFamily="34" charset="0"/>
                <a:cs typeface="Oracle Sans" panose="020B0503020204020204" pitchFamily="34" charset="0"/>
              </a:endParaRPr>
            </a:p>
          </p:txBody>
        </p:sp>
        <p:sp>
          <p:nvSpPr>
            <p:cNvPr id="34833" name="Oval 18"/>
            <p:cNvSpPr>
              <a:spLocks noChangeArrowheads="1"/>
            </p:cNvSpPr>
            <p:nvPr/>
          </p:nvSpPr>
          <p:spPr bwMode="blackWhite">
            <a:xfrm>
              <a:off x="10906126" y="5767810"/>
              <a:ext cx="1138238" cy="602457"/>
            </a:xfrm>
            <a:prstGeom prst="ellipse">
              <a:avLst/>
            </a:prstGeom>
            <a:solidFill>
              <a:srgbClr val="CCFFCC"/>
            </a:solidFill>
            <a:ln w="28575">
              <a:solidFill>
                <a:schemeClr val="tx1"/>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hangingPunct="0">
                <a:spcBef>
                  <a:spcPct val="50000"/>
                </a:spcBef>
              </a:pPr>
              <a:endParaRPr lang="en-US" sz="2550" b="1" dirty="0">
                <a:latin typeface="Oracle Sans" panose="020B0503020204020204" pitchFamily="34" charset="0"/>
                <a:cs typeface="Oracle Sans" panose="020B0503020204020204" pitchFamily="34" charset="0"/>
              </a:endParaRPr>
            </a:p>
          </p:txBody>
        </p:sp>
        <p:sp>
          <p:nvSpPr>
            <p:cNvPr id="34834" name="Oval 19"/>
            <p:cNvSpPr>
              <a:spLocks noChangeArrowheads="1"/>
            </p:cNvSpPr>
            <p:nvPr/>
          </p:nvSpPr>
          <p:spPr bwMode="blackWhite">
            <a:xfrm>
              <a:off x="13385008" y="5767810"/>
              <a:ext cx="1097756" cy="602457"/>
            </a:xfrm>
            <a:prstGeom prst="ellipse">
              <a:avLst/>
            </a:prstGeom>
            <a:solidFill>
              <a:srgbClr val="CCFFCC"/>
            </a:solidFill>
            <a:ln w="28575">
              <a:solidFill>
                <a:schemeClr val="tx1"/>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hangingPunct="0">
                <a:spcBef>
                  <a:spcPct val="50000"/>
                </a:spcBef>
              </a:pPr>
              <a:endParaRPr lang="en-US" sz="2550" b="1" dirty="0">
                <a:latin typeface="Oracle Sans" panose="020B0503020204020204" pitchFamily="34" charset="0"/>
                <a:cs typeface="Oracle Sans" panose="020B0503020204020204" pitchFamily="34" charset="0"/>
              </a:endParaRPr>
            </a:p>
          </p:txBody>
        </p:sp>
        <p:sp>
          <p:nvSpPr>
            <p:cNvPr id="34835" name="Freeform 20"/>
            <p:cNvSpPr>
              <a:spLocks/>
            </p:cNvSpPr>
            <p:nvPr/>
          </p:nvSpPr>
          <p:spPr bwMode="auto">
            <a:xfrm>
              <a:off x="4664870" y="2191172"/>
              <a:ext cx="5915025" cy="1678782"/>
            </a:xfrm>
            <a:custGeom>
              <a:avLst/>
              <a:gdLst>
                <a:gd name="T0" fmla="*/ 0 w 2388"/>
                <a:gd name="T1" fmla="*/ 2147483647 h 721"/>
                <a:gd name="T2" fmla="*/ 0 w 2388"/>
                <a:gd name="T3" fmla="*/ 0 h 721"/>
                <a:gd name="T4" fmla="*/ 2147483647 w 2388"/>
                <a:gd name="T5" fmla="*/ 0 h 721"/>
                <a:gd name="T6" fmla="*/ 2147483647 w 2388"/>
                <a:gd name="T7" fmla="*/ 2147483647 h 721"/>
                <a:gd name="T8" fmla="*/ 0 60000 65536"/>
                <a:gd name="T9" fmla="*/ 0 60000 65536"/>
                <a:gd name="T10" fmla="*/ 0 60000 65536"/>
                <a:gd name="T11" fmla="*/ 0 60000 65536"/>
                <a:gd name="T12" fmla="*/ 0 w 2388"/>
                <a:gd name="T13" fmla="*/ 0 h 721"/>
                <a:gd name="T14" fmla="*/ 2388 w 2388"/>
                <a:gd name="T15" fmla="*/ 721 h 721"/>
              </a:gdLst>
              <a:ahLst/>
              <a:cxnLst>
                <a:cxn ang="T8">
                  <a:pos x="T0" y="T1"/>
                </a:cxn>
                <a:cxn ang="T9">
                  <a:pos x="T2" y="T3"/>
                </a:cxn>
                <a:cxn ang="T10">
                  <a:pos x="T4" y="T5"/>
                </a:cxn>
                <a:cxn ang="T11">
                  <a:pos x="T6" y="T7"/>
                </a:cxn>
              </a:cxnLst>
              <a:rect l="T12" t="T13" r="T14" b="T15"/>
              <a:pathLst>
                <a:path w="2388" h="721">
                  <a:moveTo>
                    <a:pt x="0" y="720"/>
                  </a:moveTo>
                  <a:lnTo>
                    <a:pt x="0" y="0"/>
                  </a:lnTo>
                  <a:lnTo>
                    <a:pt x="2387" y="0"/>
                  </a:lnTo>
                  <a:lnTo>
                    <a:pt x="2387" y="648"/>
                  </a:lnTo>
                </a:path>
              </a:pathLst>
            </a:custGeom>
            <a:noFill/>
            <a:ln w="28575">
              <a:solidFill>
                <a:schemeClr val="tx1"/>
              </a:solidFill>
              <a:round/>
              <a:headEnd type="triangl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nvGrpSpPr>
            <p:cNvPr id="34836" name="Group 21"/>
            <p:cNvGrpSpPr>
              <a:grpSpLocks/>
            </p:cNvGrpSpPr>
            <p:nvPr/>
          </p:nvGrpSpPr>
          <p:grpSpPr bwMode="auto">
            <a:xfrm>
              <a:off x="10575132" y="5405860"/>
              <a:ext cx="1693068" cy="685800"/>
              <a:chOff x="3648" y="2381"/>
              <a:chExt cx="711" cy="284"/>
            </a:xfrm>
          </p:grpSpPr>
          <p:sp>
            <p:nvSpPr>
              <p:cNvPr id="34874" name="Line 22"/>
              <p:cNvSpPr>
                <a:spLocks noChangeShapeType="1"/>
              </p:cNvSpPr>
              <p:nvPr/>
            </p:nvSpPr>
            <p:spPr bwMode="auto">
              <a:xfrm>
                <a:off x="3648" y="2658"/>
                <a:ext cx="711"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4875" name="Line 23"/>
              <p:cNvSpPr>
                <a:spLocks noChangeShapeType="1"/>
              </p:cNvSpPr>
              <p:nvPr/>
            </p:nvSpPr>
            <p:spPr bwMode="auto">
              <a:xfrm>
                <a:off x="3651" y="2381"/>
                <a:ext cx="0" cy="284"/>
              </a:xfrm>
              <a:prstGeom prst="line">
                <a:avLst/>
              </a:prstGeom>
              <a:noFill/>
              <a:ln w="28575">
                <a:solidFill>
                  <a:schemeClr val="tx2"/>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sp>
          <p:nvSpPr>
            <p:cNvPr id="34838" name="Oval 26"/>
            <p:cNvSpPr>
              <a:spLocks noChangeArrowheads="1"/>
            </p:cNvSpPr>
            <p:nvPr/>
          </p:nvSpPr>
          <p:spPr bwMode="blackWhite">
            <a:xfrm>
              <a:off x="3721895" y="6553623"/>
              <a:ext cx="1828800" cy="1300163"/>
            </a:xfrm>
            <a:prstGeom prst="ellipse">
              <a:avLst/>
            </a:prstGeom>
            <a:solidFill>
              <a:srgbClr val="CCFFFF"/>
            </a:solidFill>
            <a:ln w="28575">
              <a:solidFill>
                <a:srgbClr val="00E7E2"/>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Bef>
                  <a:spcPct val="50000"/>
                </a:spcBef>
                <a:spcAft>
                  <a:spcPts val="0"/>
                </a:spcAft>
              </a:pPr>
              <a:r>
                <a:rPr lang="en-US" sz="2400" b="1" kern="0" dirty="0">
                  <a:solidFill>
                    <a:srgbClr val="000000"/>
                  </a:solidFill>
                  <a:latin typeface="Oracle Sans" panose="020B0503020204020204" pitchFamily="34" charset="0"/>
                  <a:cs typeface="Oracle Sans" panose="020B0503020204020204" pitchFamily="34" charset="0"/>
                </a:rPr>
                <a:t>User</a:t>
              </a:r>
              <a:br>
                <a:rPr lang="en-US" sz="2400" b="1" kern="0" dirty="0">
                  <a:solidFill>
                    <a:srgbClr val="000000"/>
                  </a:solidFill>
                  <a:latin typeface="Oracle Sans" panose="020B0503020204020204" pitchFamily="34" charset="0"/>
                  <a:cs typeface="Oracle Sans" panose="020B0503020204020204" pitchFamily="34" charset="0"/>
                </a:rPr>
              </a:br>
              <a:r>
                <a:rPr lang="en-US" sz="2400" b="1" kern="0" dirty="0">
                  <a:solidFill>
                    <a:srgbClr val="000000"/>
                  </a:solidFill>
                  <a:latin typeface="Oracle Sans" panose="020B0503020204020204" pitchFamily="34" charset="0"/>
                  <a:cs typeface="Oracle Sans" panose="020B0503020204020204" pitchFamily="34" charset="0"/>
                </a:rPr>
                <a:t>process</a:t>
              </a:r>
            </a:p>
          </p:txBody>
        </p:sp>
        <p:sp>
          <p:nvSpPr>
            <p:cNvPr id="34839" name="Rectangle 28"/>
            <p:cNvSpPr>
              <a:spLocks noChangeArrowheads="1"/>
            </p:cNvSpPr>
            <p:nvPr/>
          </p:nvSpPr>
          <p:spPr bwMode="blackWhite">
            <a:xfrm>
              <a:off x="8184976" y="6607102"/>
              <a:ext cx="5351512" cy="3333056"/>
            </a:xfrm>
            <a:prstGeom prst="rect">
              <a:avLst/>
            </a:prstGeom>
            <a:gradFill flip="none" rotWithShape="1">
              <a:gsLst>
                <a:gs pos="36000">
                  <a:schemeClr val="bg1">
                    <a:lumMod val="95000"/>
                  </a:schemeClr>
                </a:gs>
                <a:gs pos="0">
                  <a:schemeClr val="bg1"/>
                </a:gs>
                <a:gs pos="87000">
                  <a:schemeClr val="bg1">
                    <a:lumMod val="95000"/>
                  </a:schemeClr>
                </a:gs>
                <a:gs pos="100000">
                  <a:schemeClr val="bg1"/>
                </a:gs>
              </a:gsLst>
              <a:lin ang="5400000" scaled="1"/>
              <a:tileRect/>
            </a:gradFill>
            <a:ln w="28575" cap="flat" cmpd="sng" algn="ctr">
              <a:solidFill>
                <a:schemeClr val="bg1">
                  <a:lumMod val="85000"/>
                </a:schemeClr>
              </a:solidFill>
              <a:prstDash val="solid"/>
              <a:round/>
              <a:headEnd type="none" w="sm" len="sm"/>
              <a:tailEnd type="none" w="sm" len="sm"/>
            </a:ln>
            <a:effectLst/>
          </p:spPr>
          <p:txBody>
            <a:bodyPr vert="horz" wrap="square" lIns="137160" tIns="68580" rIns="137160" bIns="68580" numCol="1" rtlCol="0" anchor="b"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r>
                <a:rPr lang="en-US" sz="2400" dirty="0">
                  <a:latin typeface="Oracle Sans" panose="020B0503020204020204" pitchFamily="34" charset="0"/>
                  <a:cs typeface="Oracle Sans" panose="020B0503020204020204" pitchFamily="34" charset="0"/>
                </a:rPr>
                <a:t>Database</a:t>
              </a:r>
            </a:p>
          </p:txBody>
        </p:sp>
        <p:grpSp>
          <p:nvGrpSpPr>
            <p:cNvPr id="34840" name="Group 29"/>
            <p:cNvGrpSpPr>
              <a:grpSpLocks/>
            </p:cNvGrpSpPr>
            <p:nvPr/>
          </p:nvGrpSpPr>
          <p:grpSpPr bwMode="auto">
            <a:xfrm>
              <a:off x="8501063" y="7734722"/>
              <a:ext cx="1266825" cy="981075"/>
              <a:chOff x="288" y="2982"/>
              <a:chExt cx="532" cy="412"/>
            </a:xfrm>
          </p:grpSpPr>
          <p:sp>
            <p:nvSpPr>
              <p:cNvPr id="34871" name="Rectangle 30"/>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sp>
            <p:nvSpPr>
              <p:cNvPr id="34872" name="Oval 31"/>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sp>
            <p:nvSpPr>
              <p:cNvPr id="34873" name="Oval 32"/>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grpSp>
        <p:grpSp>
          <p:nvGrpSpPr>
            <p:cNvPr id="34841" name="Group 33"/>
            <p:cNvGrpSpPr>
              <a:grpSpLocks/>
            </p:cNvGrpSpPr>
            <p:nvPr/>
          </p:nvGrpSpPr>
          <p:grpSpPr bwMode="auto">
            <a:xfrm>
              <a:off x="8522495" y="8770567"/>
              <a:ext cx="1266825" cy="981075"/>
              <a:chOff x="288" y="2982"/>
              <a:chExt cx="532" cy="412"/>
            </a:xfrm>
          </p:grpSpPr>
          <p:sp>
            <p:nvSpPr>
              <p:cNvPr id="34868" name="Rectangle 3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sp>
            <p:nvSpPr>
              <p:cNvPr id="34869" name="Oval 3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sp>
            <p:nvSpPr>
              <p:cNvPr id="34870" name="Oval 3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grpSp>
        <p:grpSp>
          <p:nvGrpSpPr>
            <p:cNvPr id="34842" name="Group 37"/>
            <p:cNvGrpSpPr>
              <a:grpSpLocks/>
            </p:cNvGrpSpPr>
            <p:nvPr/>
          </p:nvGrpSpPr>
          <p:grpSpPr bwMode="auto">
            <a:xfrm>
              <a:off x="8501063" y="6706022"/>
              <a:ext cx="1266825" cy="981075"/>
              <a:chOff x="288" y="2982"/>
              <a:chExt cx="532" cy="412"/>
            </a:xfrm>
          </p:grpSpPr>
          <p:sp>
            <p:nvSpPr>
              <p:cNvPr id="34865" name="Rectangle 38"/>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sp>
            <p:nvSpPr>
              <p:cNvPr id="34866" name="Oval 39"/>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sp>
            <p:nvSpPr>
              <p:cNvPr id="34867" name="Oval 40"/>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grpSp>
        <p:sp>
          <p:nvSpPr>
            <p:cNvPr id="34843" name="Rectangle 41"/>
            <p:cNvSpPr>
              <a:spLocks noChangeArrowheads="1"/>
            </p:cNvSpPr>
            <p:nvPr/>
          </p:nvSpPr>
          <p:spPr bwMode="auto">
            <a:xfrm>
              <a:off x="8600876" y="7129633"/>
              <a:ext cx="1119188" cy="629597"/>
            </a:xfrm>
            <a:prstGeom prst="rect">
              <a:avLst/>
            </a:prstGeom>
            <a:noFill/>
            <a:ln w="9525">
              <a:noFill/>
              <a:miter lim="800000"/>
              <a:headEnd/>
              <a:tailEnd/>
            </a:ln>
          </p:spPr>
          <p:txBody>
            <a:bodyPr wrap="square" lIns="154782" tIns="78582" rIns="154782" bIns="78582">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562100" eaLnBrk="0" hangingPunct="0">
                <a:lnSpc>
                  <a:spcPct val="85000"/>
                </a:lnSpc>
                <a:spcBef>
                  <a:spcPct val="50000"/>
                </a:spcBef>
              </a:pPr>
              <a:r>
                <a:rPr lang="en-US" sz="1800" b="1" dirty="0">
                  <a:latin typeface="Oracle Sans" panose="020B0503020204020204" pitchFamily="34" charset="0"/>
                  <a:cs typeface="Oracle Sans" panose="020B0503020204020204" pitchFamily="34" charset="0"/>
                </a:rPr>
                <a:t>Data files </a:t>
              </a:r>
            </a:p>
          </p:txBody>
        </p:sp>
        <p:grpSp>
          <p:nvGrpSpPr>
            <p:cNvPr id="34844" name="Group 42"/>
            <p:cNvGrpSpPr>
              <a:grpSpLocks/>
            </p:cNvGrpSpPr>
            <p:nvPr/>
          </p:nvGrpSpPr>
          <p:grpSpPr bwMode="auto">
            <a:xfrm>
              <a:off x="10258425" y="6734597"/>
              <a:ext cx="1266825" cy="981075"/>
              <a:chOff x="288" y="2982"/>
              <a:chExt cx="532" cy="412"/>
            </a:xfrm>
          </p:grpSpPr>
          <p:sp>
            <p:nvSpPr>
              <p:cNvPr id="34862" name="Rectangle 43"/>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sp>
            <p:nvSpPr>
              <p:cNvPr id="34863" name="Oval 44"/>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sp>
            <p:nvSpPr>
              <p:cNvPr id="34864" name="Oval 45"/>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grpSp>
        <p:sp>
          <p:nvSpPr>
            <p:cNvPr id="34845" name="Rectangle 46"/>
            <p:cNvSpPr>
              <a:spLocks noChangeArrowheads="1"/>
            </p:cNvSpPr>
            <p:nvPr/>
          </p:nvSpPr>
          <p:spPr bwMode="auto">
            <a:xfrm>
              <a:off x="10152112" y="7106073"/>
              <a:ext cx="1600200" cy="629597"/>
            </a:xfrm>
            <a:prstGeom prst="rect">
              <a:avLst/>
            </a:prstGeom>
            <a:noFill/>
            <a:ln w="9525">
              <a:noFill/>
              <a:miter lim="800000"/>
              <a:headEnd/>
              <a:tailEnd/>
            </a:ln>
          </p:spPr>
          <p:txBody>
            <a:bodyPr wrap="square" lIns="154782" tIns="78582" rIns="154782" bIns="78582">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562100" eaLnBrk="0" hangingPunct="0">
                <a:lnSpc>
                  <a:spcPct val="85000"/>
                </a:lnSpc>
                <a:spcBef>
                  <a:spcPct val="50000"/>
                </a:spcBef>
              </a:pPr>
              <a:r>
                <a:rPr lang="en-US" sz="1800" b="1" dirty="0">
                  <a:latin typeface="Oracle Sans" panose="020B0503020204020204" pitchFamily="34" charset="0"/>
                  <a:cs typeface="Oracle Sans" panose="020B0503020204020204" pitchFamily="34" charset="0"/>
                </a:rPr>
                <a:t>Control </a:t>
              </a:r>
              <a:br>
                <a:rPr lang="en-US" sz="1800" b="1" dirty="0">
                  <a:latin typeface="Oracle Sans" panose="020B0503020204020204" pitchFamily="34" charset="0"/>
                  <a:cs typeface="Oracle Sans" panose="020B0503020204020204" pitchFamily="34" charset="0"/>
                </a:rPr>
              </a:br>
              <a:r>
                <a:rPr lang="en-US" sz="1800" b="1" dirty="0">
                  <a:latin typeface="Oracle Sans" panose="020B0503020204020204" pitchFamily="34" charset="0"/>
                  <a:cs typeface="Oracle Sans" panose="020B0503020204020204" pitchFamily="34" charset="0"/>
                </a:rPr>
                <a:t>files</a:t>
              </a:r>
            </a:p>
          </p:txBody>
        </p:sp>
        <p:sp>
          <p:nvSpPr>
            <p:cNvPr id="34846" name="Line 59"/>
            <p:cNvSpPr>
              <a:spLocks noChangeShapeType="1"/>
            </p:cNvSpPr>
            <p:nvPr/>
          </p:nvSpPr>
          <p:spPr bwMode="auto">
            <a:xfrm>
              <a:off x="9058275" y="5334422"/>
              <a:ext cx="0" cy="478632"/>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4847" name="Rectangle 10"/>
            <p:cNvSpPr>
              <a:spLocks noChangeArrowheads="1"/>
            </p:cNvSpPr>
            <p:nvPr/>
          </p:nvSpPr>
          <p:spPr bwMode="blackWhite">
            <a:xfrm>
              <a:off x="7531895" y="3762798"/>
              <a:ext cx="1947863" cy="1671638"/>
            </a:xfrm>
            <a:prstGeom prst="rect">
              <a:avLst/>
            </a:prstGeom>
            <a:solidFill>
              <a:srgbClr val="CCFFFF"/>
            </a:solidFill>
            <a:ln w="28575">
              <a:solidFill>
                <a:schemeClr val="tx1"/>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hangingPunct="0">
                <a:spcBef>
                  <a:spcPct val="50000"/>
                </a:spcBef>
              </a:pPr>
              <a:r>
                <a:rPr lang="en-US" sz="2400" b="1" dirty="0">
                  <a:latin typeface="Oracle Sans" panose="020B0503020204020204" pitchFamily="34" charset="0"/>
                  <a:cs typeface="Oracle Sans" panose="020B0503020204020204" pitchFamily="34" charset="0"/>
                </a:rPr>
                <a:t>Database</a:t>
              </a:r>
              <a:br>
                <a:rPr lang="en-US" sz="2400" b="1" dirty="0">
                  <a:latin typeface="Oracle Sans" panose="020B0503020204020204" pitchFamily="34" charset="0"/>
                  <a:cs typeface="Oracle Sans" panose="020B0503020204020204" pitchFamily="34" charset="0"/>
                </a:rPr>
              </a:br>
              <a:r>
                <a:rPr lang="en-US" sz="2400" b="1" dirty="0">
                  <a:latin typeface="Oracle Sans" panose="020B0503020204020204" pitchFamily="34" charset="0"/>
                  <a:cs typeface="Oracle Sans" panose="020B0503020204020204" pitchFamily="34" charset="0"/>
                </a:rPr>
                <a:t> buffer</a:t>
              </a:r>
              <a:br>
                <a:rPr lang="en-US" sz="2400" b="1" dirty="0">
                  <a:latin typeface="Oracle Sans" panose="020B0503020204020204" pitchFamily="34" charset="0"/>
                  <a:cs typeface="Oracle Sans" panose="020B0503020204020204" pitchFamily="34" charset="0"/>
                </a:rPr>
              </a:br>
              <a:r>
                <a:rPr lang="en-US" sz="2400" b="1" dirty="0">
                  <a:latin typeface="Oracle Sans" panose="020B0503020204020204" pitchFamily="34" charset="0"/>
                  <a:cs typeface="Oracle Sans" panose="020B0503020204020204" pitchFamily="34" charset="0"/>
                </a:rPr>
                <a:t>cache</a:t>
              </a:r>
            </a:p>
          </p:txBody>
        </p:sp>
        <p:grpSp>
          <p:nvGrpSpPr>
            <p:cNvPr id="34848" name="Group 47"/>
            <p:cNvGrpSpPr>
              <a:grpSpLocks/>
            </p:cNvGrpSpPr>
            <p:nvPr/>
          </p:nvGrpSpPr>
          <p:grpSpPr bwMode="auto">
            <a:xfrm>
              <a:off x="12072938" y="6734597"/>
              <a:ext cx="1266825" cy="981075"/>
              <a:chOff x="288" y="2982"/>
              <a:chExt cx="532" cy="412"/>
            </a:xfrm>
          </p:grpSpPr>
          <p:sp>
            <p:nvSpPr>
              <p:cNvPr id="34859" name="Rectangle 48"/>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sp>
            <p:nvSpPr>
              <p:cNvPr id="34860" name="Oval 49"/>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sp>
            <p:nvSpPr>
              <p:cNvPr id="34861" name="Oval 50"/>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grpSp>
        <p:sp>
          <p:nvSpPr>
            <p:cNvPr id="34849" name="Rectangle 51"/>
            <p:cNvSpPr>
              <a:spLocks noChangeArrowheads="1"/>
            </p:cNvSpPr>
            <p:nvPr/>
          </p:nvSpPr>
          <p:spPr bwMode="auto">
            <a:xfrm>
              <a:off x="11758613" y="7129633"/>
              <a:ext cx="1943100" cy="629597"/>
            </a:xfrm>
            <a:prstGeom prst="rect">
              <a:avLst/>
            </a:prstGeom>
            <a:noFill/>
            <a:ln w="9525">
              <a:noFill/>
              <a:miter lim="800000"/>
              <a:headEnd/>
              <a:tailEnd/>
            </a:ln>
          </p:spPr>
          <p:txBody>
            <a:bodyPr wrap="square" lIns="154782" tIns="78582" rIns="154782" bIns="78582">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562100" eaLnBrk="0" hangingPunct="0">
                <a:lnSpc>
                  <a:spcPct val="85000"/>
                </a:lnSpc>
              </a:pPr>
              <a:r>
                <a:rPr lang="en-US" sz="1800" b="1" dirty="0">
                  <a:latin typeface="Oracle Sans" panose="020B0503020204020204" pitchFamily="34" charset="0"/>
                  <a:cs typeface="Oracle Sans" panose="020B0503020204020204" pitchFamily="34" charset="0"/>
                </a:rPr>
                <a:t>Redo</a:t>
              </a:r>
            </a:p>
            <a:p>
              <a:pPr algn="ctr" defTabSz="1562100" eaLnBrk="0" hangingPunct="0">
                <a:lnSpc>
                  <a:spcPct val="85000"/>
                </a:lnSpc>
              </a:pPr>
              <a:r>
                <a:rPr lang="en-US" sz="1800" b="1" dirty="0">
                  <a:latin typeface="Oracle Sans" panose="020B0503020204020204" pitchFamily="34" charset="0"/>
                  <a:cs typeface="Oracle Sans" panose="020B0503020204020204" pitchFamily="34" charset="0"/>
                </a:rPr>
                <a:t>log files</a:t>
              </a:r>
            </a:p>
          </p:txBody>
        </p:sp>
        <p:grpSp>
          <p:nvGrpSpPr>
            <p:cNvPr id="34850" name="Group 52"/>
            <p:cNvGrpSpPr>
              <a:grpSpLocks/>
            </p:cNvGrpSpPr>
            <p:nvPr/>
          </p:nvGrpSpPr>
          <p:grpSpPr bwMode="auto">
            <a:xfrm>
              <a:off x="12065795" y="7763297"/>
              <a:ext cx="1266825" cy="981075"/>
              <a:chOff x="288" y="2982"/>
              <a:chExt cx="532" cy="412"/>
            </a:xfrm>
          </p:grpSpPr>
          <p:sp>
            <p:nvSpPr>
              <p:cNvPr id="34856" name="Rectangle 53"/>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sp>
            <p:nvSpPr>
              <p:cNvPr id="34857" name="Oval 54"/>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sp>
            <p:nvSpPr>
              <p:cNvPr id="34858" name="Oval 55"/>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a:endParaRPr lang="en-US" b="1" dirty="0">
                  <a:latin typeface="Oracle Sans" panose="020B0503020204020204" pitchFamily="34" charset="0"/>
                  <a:cs typeface="Oracle Sans" panose="020B0503020204020204" pitchFamily="34" charset="0"/>
                </a:endParaRPr>
              </a:p>
            </p:txBody>
          </p:sp>
        </p:grpSp>
        <p:sp>
          <p:nvSpPr>
            <p:cNvPr id="34851" name="Line 56"/>
            <p:cNvSpPr>
              <a:spLocks noChangeShapeType="1"/>
            </p:cNvSpPr>
            <p:nvPr/>
          </p:nvSpPr>
          <p:spPr bwMode="auto">
            <a:xfrm>
              <a:off x="12737307" y="6375030"/>
              <a:ext cx="0" cy="478631"/>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4852" name="Line 57"/>
            <p:cNvSpPr>
              <a:spLocks noChangeShapeType="1"/>
            </p:cNvSpPr>
            <p:nvPr/>
          </p:nvSpPr>
          <p:spPr bwMode="auto">
            <a:xfrm>
              <a:off x="9046370" y="6408367"/>
              <a:ext cx="0" cy="478631"/>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4853" name="Line 58"/>
            <p:cNvSpPr>
              <a:spLocks noChangeShapeType="1"/>
            </p:cNvSpPr>
            <p:nvPr/>
          </p:nvSpPr>
          <p:spPr bwMode="auto">
            <a:xfrm>
              <a:off x="5355432" y="6308355"/>
              <a:ext cx="0" cy="478631"/>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4854" name="Line 24"/>
            <p:cNvSpPr>
              <a:spLocks noChangeShapeType="1"/>
            </p:cNvSpPr>
            <p:nvPr/>
          </p:nvSpPr>
          <p:spPr bwMode="auto">
            <a:xfrm flipV="1">
              <a:off x="5436395" y="4153322"/>
              <a:ext cx="2286000"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4855" name="Oval 27"/>
            <p:cNvSpPr>
              <a:spLocks noChangeArrowheads="1"/>
            </p:cNvSpPr>
            <p:nvPr/>
          </p:nvSpPr>
          <p:spPr bwMode="blackWhite">
            <a:xfrm>
              <a:off x="3721895" y="3353222"/>
              <a:ext cx="1864518" cy="1383507"/>
            </a:xfrm>
            <a:prstGeom prst="ellipse">
              <a:avLst/>
            </a:prstGeom>
            <a:solidFill>
              <a:srgbClr val="A3D8FF"/>
            </a:solidFill>
            <a:ln w="28575">
              <a:solidFill>
                <a:srgbClr val="578FFF"/>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Bef>
                  <a:spcPct val="50000"/>
                </a:spcBef>
                <a:spcAft>
                  <a:spcPts val="0"/>
                </a:spcAft>
              </a:pPr>
              <a:r>
                <a:rPr lang="en-US" sz="2400" b="1" kern="0" dirty="0">
                  <a:solidFill>
                    <a:sysClr val="windowText" lastClr="000000"/>
                  </a:solidFill>
                  <a:latin typeface="Oracle Sans" panose="020B0503020204020204" pitchFamily="34" charset="0"/>
                  <a:cs typeface="Oracle Sans" panose="020B0503020204020204" pitchFamily="34" charset="0"/>
                </a:rPr>
                <a:t>Server</a:t>
              </a:r>
              <a:br>
                <a:rPr lang="en-US" sz="2400" b="1" kern="0" dirty="0">
                  <a:solidFill>
                    <a:sysClr val="windowText" lastClr="000000"/>
                  </a:solidFill>
                  <a:latin typeface="Oracle Sans" panose="020B0503020204020204" pitchFamily="34" charset="0"/>
                  <a:cs typeface="Oracle Sans" panose="020B0503020204020204" pitchFamily="34" charset="0"/>
                </a:rPr>
              </a:br>
              <a:r>
                <a:rPr lang="en-US" sz="2400" b="1" kern="0" dirty="0">
                  <a:solidFill>
                    <a:sysClr val="windowText" lastClr="000000"/>
                  </a:solidFill>
                  <a:latin typeface="Oracle Sans" panose="020B0503020204020204" pitchFamily="34" charset="0"/>
                  <a:cs typeface="Oracle Sans" panose="020B0503020204020204" pitchFamily="34" charset="0"/>
                </a:rPr>
                <a:t>process</a:t>
              </a:r>
            </a:p>
          </p:txBody>
        </p:sp>
        <p:sp>
          <p:nvSpPr>
            <p:cNvPr id="60" name="Oval 33"/>
            <p:cNvSpPr>
              <a:spLocks noChangeAspect="1" noChangeArrowheads="1"/>
            </p:cNvSpPr>
            <p:nvPr/>
          </p:nvSpPr>
          <p:spPr bwMode="auto">
            <a:xfrm>
              <a:off x="4850607" y="2407149"/>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1</a:t>
              </a:r>
            </a:p>
          </p:txBody>
        </p:sp>
        <p:sp>
          <p:nvSpPr>
            <p:cNvPr id="61" name="Oval 33"/>
            <p:cNvSpPr>
              <a:spLocks noChangeAspect="1" noChangeArrowheads="1"/>
            </p:cNvSpPr>
            <p:nvPr/>
          </p:nvSpPr>
          <p:spPr bwMode="auto">
            <a:xfrm>
              <a:off x="13641318" y="6830322"/>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2</a:t>
              </a:r>
            </a:p>
          </p:txBody>
        </p:sp>
        <p:sp>
          <p:nvSpPr>
            <p:cNvPr id="62" name="Oval 33"/>
            <p:cNvSpPr>
              <a:spLocks noChangeAspect="1" noChangeArrowheads="1"/>
            </p:cNvSpPr>
            <p:nvPr/>
          </p:nvSpPr>
          <p:spPr bwMode="auto">
            <a:xfrm>
              <a:off x="5026619" y="5386888"/>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3</a:t>
              </a:r>
            </a:p>
          </p:txBody>
        </p:sp>
        <p:sp>
          <p:nvSpPr>
            <p:cNvPr id="63" name="Oval 33"/>
            <p:cNvSpPr>
              <a:spLocks noChangeAspect="1" noChangeArrowheads="1"/>
            </p:cNvSpPr>
            <p:nvPr/>
          </p:nvSpPr>
          <p:spPr bwMode="auto">
            <a:xfrm>
              <a:off x="6376125" y="4391685"/>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4</a:t>
              </a:r>
            </a:p>
          </p:txBody>
        </p:sp>
      </p:grpSp>
    </p:spTree>
    <p:custDataLst>
      <p:tags r:id="rId1"/>
    </p:custDataLst>
    <p:extLst>
      <p:ext uri="{BB962C8B-B14F-4D97-AF65-F5344CB8AC3E}">
        <p14:creationId xmlns:p14="http://schemas.microsoft.com/office/powerpoint/2010/main" val="315275465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72F928-D2CB-4F46-986A-4C5CC29A6BFC}"/>
              </a:ext>
            </a:extLst>
          </p:cNvPr>
          <p:cNvSpPr>
            <a:spLocks noGrp="1"/>
          </p:cNvSpPr>
          <p:nvPr>
            <p:ph type="title"/>
          </p:nvPr>
        </p:nvSpPr>
        <p:spPr/>
        <p:txBody>
          <a:bodyPr/>
          <a:lstStyle/>
          <a:p>
            <a:endParaRPr lang="en-IN" dirty="0"/>
          </a:p>
        </p:txBody>
      </p:sp>
    </p:spTree>
    <p:custDataLst>
      <p:tags r:id="rId1"/>
    </p:custDataLst>
    <p:extLst>
      <p:ext uri="{BB962C8B-B14F-4D97-AF65-F5344CB8AC3E}">
        <p14:creationId xmlns:p14="http://schemas.microsoft.com/office/powerpoint/2010/main" val="233158182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0"/>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Summary of the Oracle Database Architecture</a:t>
            </a:r>
          </a:p>
        </p:txBody>
      </p:sp>
      <p:grpSp>
        <p:nvGrpSpPr>
          <p:cNvPr id="3" name="Group 2"/>
          <p:cNvGrpSpPr/>
          <p:nvPr/>
        </p:nvGrpSpPr>
        <p:grpSpPr>
          <a:xfrm>
            <a:off x="4069558" y="1824039"/>
            <a:ext cx="10224664" cy="8288013"/>
            <a:chOff x="2605088" y="729408"/>
            <a:chExt cx="6816442" cy="5525342"/>
          </a:xfrm>
        </p:grpSpPr>
        <p:sp>
          <p:nvSpPr>
            <p:cNvPr id="384" name="Rectangle 2"/>
            <p:cNvSpPr>
              <a:spLocks noChangeArrowheads="1"/>
            </p:cNvSpPr>
            <p:nvPr/>
          </p:nvSpPr>
          <p:spPr bwMode="blackWhite">
            <a:xfrm>
              <a:off x="4116388" y="4197350"/>
              <a:ext cx="4076700" cy="2057400"/>
            </a:xfrm>
            <a:prstGeom prst="rect">
              <a:avLst/>
            </a:prstGeom>
            <a:gradFill flip="none" rotWithShape="1">
              <a:gsLst>
                <a:gs pos="36000">
                  <a:schemeClr val="bg1">
                    <a:lumMod val="95000"/>
                  </a:schemeClr>
                </a:gs>
                <a:gs pos="0">
                  <a:schemeClr val="bg1"/>
                </a:gs>
                <a:gs pos="87000">
                  <a:schemeClr val="bg1">
                    <a:lumMod val="95000"/>
                  </a:schemeClr>
                </a:gs>
                <a:gs pos="100000">
                  <a:schemeClr val="bg1"/>
                </a:gs>
              </a:gsLst>
              <a:lin ang="5400000" scaled="1"/>
              <a:tileRect/>
            </a:gradFill>
            <a:ln w="28575" cap="flat" cmpd="sng" algn="ctr">
              <a:solidFill>
                <a:schemeClr val="bg1">
                  <a:lumMod val="85000"/>
                </a:schemeClr>
              </a:solidFill>
              <a:prstDash val="solid"/>
              <a:round/>
              <a:headEnd type="none" w="sm" len="sm"/>
              <a:tailEnd type="none" w="sm" len="sm"/>
            </a:ln>
            <a:effectLst/>
          </p:spPr>
          <p:txBody>
            <a:bodyPr vert="horz" wrap="square" lIns="137160" tIns="0" rIns="137160" bIns="27432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r>
                <a:rPr lang="en-US" sz="2400" b="1" dirty="0">
                  <a:latin typeface="Oracle Sans" panose="020B0503020204020204" pitchFamily="34" charset="0"/>
                  <a:cs typeface="Oracle Sans" panose="020B0503020204020204" pitchFamily="34" charset="0"/>
                </a:rPr>
                <a:t>Database</a:t>
              </a:r>
              <a:endParaRPr lang="en-US" b="1" dirty="0">
                <a:latin typeface="Oracle Sans" panose="020B0503020204020204" pitchFamily="34" charset="0"/>
                <a:cs typeface="Oracle Sans" panose="020B0503020204020204" pitchFamily="34" charset="0"/>
              </a:endParaRPr>
            </a:p>
          </p:txBody>
        </p:sp>
        <p:sp>
          <p:nvSpPr>
            <p:cNvPr id="385" name="Rectangle 3"/>
            <p:cNvSpPr>
              <a:spLocks noChangeArrowheads="1"/>
            </p:cNvSpPr>
            <p:nvPr/>
          </p:nvSpPr>
          <p:spPr bwMode="blackWhite">
            <a:xfrm>
              <a:off x="7031038" y="4400550"/>
              <a:ext cx="1066800" cy="1549400"/>
            </a:xfrm>
            <a:prstGeom prst="rect">
              <a:avLst/>
            </a:prstGeom>
            <a:gradFill flip="none" rotWithShape="1">
              <a:gsLst>
                <a:gs pos="36000">
                  <a:srgbClr val="ABE3C7"/>
                </a:gs>
                <a:gs pos="0">
                  <a:schemeClr val="bg1"/>
                </a:gs>
                <a:gs pos="87000">
                  <a:srgbClr val="ABE3C7"/>
                </a:gs>
                <a:gs pos="100000">
                  <a:schemeClr val="bg1"/>
                </a:gs>
              </a:gsLst>
              <a:lin ang="5400000" scaled="1"/>
              <a:tileRect/>
            </a:gradFill>
            <a:ln w="28575" cap="flat" cmpd="sng" algn="ctr">
              <a:solidFill>
                <a:srgbClr val="46C284"/>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86" name="Rectangle 4"/>
            <p:cNvSpPr>
              <a:spLocks noChangeArrowheads="1"/>
            </p:cNvSpPr>
            <p:nvPr/>
          </p:nvSpPr>
          <p:spPr bwMode="blackWhite">
            <a:xfrm>
              <a:off x="5729288" y="4425950"/>
              <a:ext cx="914400" cy="1524000"/>
            </a:xfrm>
            <a:prstGeom prst="rect">
              <a:avLst/>
            </a:prstGeom>
            <a:gradFill flip="none" rotWithShape="1">
              <a:gsLst>
                <a:gs pos="36000">
                  <a:schemeClr val="accent4">
                    <a:lumMod val="20000"/>
                    <a:lumOff val="80000"/>
                  </a:schemeClr>
                </a:gs>
                <a:gs pos="0">
                  <a:schemeClr val="bg1"/>
                </a:gs>
                <a:gs pos="87000">
                  <a:schemeClr val="accent4">
                    <a:lumMod val="20000"/>
                    <a:lumOff val="80000"/>
                  </a:schemeClr>
                </a:gs>
                <a:gs pos="100000">
                  <a:schemeClr val="bg1"/>
                </a:gs>
              </a:gsLst>
              <a:lin ang="5400000" scaled="1"/>
              <a:tileRect/>
            </a:gradFill>
            <a:ln w="28575" cap="flat" cmpd="sng" algn="ctr">
              <a:solidFill>
                <a:schemeClr val="accent4">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87" name="Rectangle 5"/>
            <p:cNvSpPr>
              <a:spLocks noChangeArrowheads="1"/>
            </p:cNvSpPr>
            <p:nvPr/>
          </p:nvSpPr>
          <p:spPr bwMode="blackWhite">
            <a:xfrm>
              <a:off x="4227513" y="4349750"/>
              <a:ext cx="914400" cy="1727200"/>
            </a:xfrm>
            <a:prstGeom prst="rect">
              <a:avLst/>
            </a:prstGeom>
            <a:gradFill flip="none" rotWithShape="1">
              <a:gsLst>
                <a:gs pos="36000">
                  <a:srgbClr val="CCCCFF"/>
                </a:gs>
                <a:gs pos="0">
                  <a:schemeClr val="bg1"/>
                </a:gs>
                <a:gs pos="87000">
                  <a:srgbClr val="CCCCFF"/>
                </a:gs>
                <a:gs pos="100000">
                  <a:schemeClr val="bg1"/>
                </a:gs>
              </a:gsLst>
              <a:lin ang="5400000" scaled="1"/>
              <a:tileRect/>
            </a:gradFill>
            <a:ln w="28575" cap="flat" cmpd="sng" algn="ctr">
              <a:solidFill>
                <a:srgbClr val="4FB4FF"/>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88" name="Rectangle 19"/>
            <p:cNvSpPr>
              <a:spLocks noChangeArrowheads="1"/>
            </p:cNvSpPr>
            <p:nvPr/>
          </p:nvSpPr>
          <p:spPr bwMode="auto">
            <a:xfrm>
              <a:off x="4100513" y="5800725"/>
              <a:ext cx="1168400" cy="295275"/>
            </a:xfrm>
            <a:prstGeom prst="rect">
              <a:avLst/>
            </a:prstGeom>
            <a:noFill/>
            <a:ln w="9525">
              <a:noFill/>
              <a:miter lim="800000"/>
              <a:headEnd/>
              <a:tailEnd/>
            </a:ln>
          </p:spPr>
          <p:txBody>
            <a:bodyPr wrap="none" lIns="154782" tIns="78582" rIns="154782" bIns="78582"/>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562100" eaLnBrk="0" fontAlgn="auto" hangingPunct="0">
                <a:lnSpc>
                  <a:spcPct val="85000"/>
                </a:lnSpc>
                <a:spcBef>
                  <a:spcPct val="50000"/>
                </a:spcBef>
                <a:spcAft>
                  <a:spcPts val="0"/>
                </a:spcAft>
                <a:defRPr/>
              </a:pPr>
              <a:r>
                <a:rPr lang="en-US" sz="2100" b="1" kern="0" dirty="0">
                  <a:solidFill>
                    <a:srgbClr val="000000"/>
                  </a:solidFill>
                  <a:latin typeface="Oracle Sans" panose="020B0503020204020204" pitchFamily="34" charset="0"/>
                  <a:cs typeface="Oracle Sans" panose="020B0503020204020204" pitchFamily="34" charset="0"/>
                </a:rPr>
                <a:t>Data files</a:t>
              </a:r>
            </a:p>
          </p:txBody>
        </p:sp>
        <p:sp>
          <p:nvSpPr>
            <p:cNvPr id="389" name="Rectangle 20"/>
            <p:cNvSpPr>
              <a:spLocks noChangeArrowheads="1"/>
            </p:cNvSpPr>
            <p:nvPr/>
          </p:nvSpPr>
          <p:spPr bwMode="auto">
            <a:xfrm>
              <a:off x="6954838" y="5492750"/>
              <a:ext cx="1219200" cy="471488"/>
            </a:xfrm>
            <a:prstGeom prst="rect">
              <a:avLst/>
            </a:prstGeom>
            <a:noFill/>
            <a:ln w="9525">
              <a:noFill/>
              <a:miter lim="800000"/>
              <a:headEnd/>
              <a:tailEnd/>
            </a:ln>
          </p:spPr>
          <p:txBody>
            <a:bodyPr lIns="154782" tIns="78582" rIns="154782" bIns="78582">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562100" eaLnBrk="0" fontAlgn="auto" hangingPunct="0">
                <a:lnSpc>
                  <a:spcPct val="85000"/>
                </a:lnSpc>
                <a:spcBef>
                  <a:spcPct val="50000"/>
                </a:spcBef>
                <a:spcAft>
                  <a:spcPts val="0"/>
                </a:spcAft>
                <a:defRPr/>
              </a:pPr>
              <a:r>
                <a:rPr lang="en-US" sz="2100" b="1" kern="0" dirty="0">
                  <a:solidFill>
                    <a:srgbClr val="000000"/>
                  </a:solidFill>
                  <a:latin typeface="Oracle Sans" panose="020B0503020204020204" pitchFamily="34" charset="0"/>
                  <a:cs typeface="Oracle Sans" panose="020B0503020204020204" pitchFamily="34" charset="0"/>
                </a:rPr>
                <a:t>Online redo log files</a:t>
              </a:r>
            </a:p>
          </p:txBody>
        </p:sp>
        <p:sp>
          <p:nvSpPr>
            <p:cNvPr id="390" name="Rectangle 21"/>
            <p:cNvSpPr>
              <a:spLocks noChangeArrowheads="1"/>
            </p:cNvSpPr>
            <p:nvPr/>
          </p:nvSpPr>
          <p:spPr bwMode="auto">
            <a:xfrm>
              <a:off x="5675313" y="5457825"/>
              <a:ext cx="1019175" cy="471488"/>
            </a:xfrm>
            <a:prstGeom prst="rect">
              <a:avLst/>
            </a:prstGeom>
            <a:noFill/>
            <a:ln w="9525">
              <a:noFill/>
              <a:miter lim="800000"/>
              <a:headEnd/>
              <a:tailEnd/>
            </a:ln>
          </p:spPr>
          <p:txBody>
            <a:bodyPr lIns="154782" tIns="78582" rIns="154782" bIns="78582">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562100" eaLnBrk="0" fontAlgn="auto" hangingPunct="0">
                <a:lnSpc>
                  <a:spcPct val="85000"/>
                </a:lnSpc>
                <a:spcBef>
                  <a:spcPct val="50000"/>
                </a:spcBef>
                <a:spcAft>
                  <a:spcPts val="0"/>
                </a:spcAft>
                <a:defRPr/>
              </a:pPr>
              <a:r>
                <a:rPr lang="en-US" sz="2100" b="1" kern="0" dirty="0">
                  <a:solidFill>
                    <a:srgbClr val="000000"/>
                  </a:solidFill>
                  <a:latin typeface="Oracle Sans" panose="020B0503020204020204" pitchFamily="34" charset="0"/>
                  <a:cs typeface="Oracle Sans" panose="020B0503020204020204" pitchFamily="34" charset="0"/>
                </a:rPr>
                <a:t>Control files</a:t>
              </a:r>
            </a:p>
          </p:txBody>
        </p:sp>
        <p:sp>
          <p:nvSpPr>
            <p:cNvPr id="391" name="Rectangle 41"/>
            <p:cNvSpPr>
              <a:spLocks noChangeArrowheads="1"/>
            </p:cNvSpPr>
            <p:nvPr/>
          </p:nvSpPr>
          <p:spPr bwMode="blackWhite">
            <a:xfrm>
              <a:off x="4078288" y="729408"/>
              <a:ext cx="5029200" cy="3315542"/>
            </a:xfrm>
            <a:prstGeom prst="rect">
              <a:avLst/>
            </a:prstGeom>
            <a:gradFill flip="none" rotWithShape="1">
              <a:gsLst>
                <a:gs pos="22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92" name="Rectangle 42"/>
            <p:cNvSpPr>
              <a:spLocks noChangeArrowheads="1"/>
            </p:cNvSpPr>
            <p:nvPr/>
          </p:nvSpPr>
          <p:spPr bwMode="blackWhite">
            <a:xfrm>
              <a:off x="4205288" y="1782763"/>
              <a:ext cx="4610100" cy="1716087"/>
            </a:xfrm>
            <a:prstGeom prst="rect">
              <a:avLst/>
            </a:prstGeom>
            <a:solidFill>
              <a:srgbClr val="AEDF7D"/>
            </a:solidFill>
            <a:ln w="28575" cap="flat" cmpd="sng" algn="ctr">
              <a:solidFill>
                <a:srgbClr val="76B53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93" name="Rectangle 43"/>
            <p:cNvSpPr>
              <a:spLocks noChangeArrowheads="1"/>
            </p:cNvSpPr>
            <p:nvPr/>
          </p:nvSpPr>
          <p:spPr bwMode="blackWhite">
            <a:xfrm>
              <a:off x="4306888" y="2216150"/>
              <a:ext cx="1600200" cy="1139825"/>
            </a:xfrm>
            <a:prstGeom prst="rect">
              <a:avLst/>
            </a:prstGeom>
            <a:solidFill>
              <a:srgbClr val="FFCFA7"/>
            </a:solidFill>
            <a:ln w="28575">
              <a:solidFill>
                <a:srgbClr val="FF8F29"/>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Aft>
                  <a:spcPts val="0"/>
                </a:spcAft>
              </a:pPr>
              <a:r>
                <a:rPr lang="en-US" sz="2100" b="1" kern="0" dirty="0">
                  <a:latin typeface="Oracle Sans" panose="020B0503020204020204" pitchFamily="34" charset="0"/>
                  <a:cs typeface="Oracle Sans" panose="020B0503020204020204" pitchFamily="34" charset="0"/>
                </a:rPr>
                <a:t>Database</a:t>
              </a:r>
              <a:br>
                <a:rPr lang="en-US" sz="2100" b="1" kern="0" dirty="0">
                  <a:latin typeface="Oracle Sans" panose="020B0503020204020204" pitchFamily="34" charset="0"/>
                  <a:cs typeface="Oracle Sans" panose="020B0503020204020204" pitchFamily="34" charset="0"/>
                </a:rPr>
              </a:br>
              <a:r>
                <a:rPr lang="en-US" sz="2100" b="1" kern="0" dirty="0">
                  <a:latin typeface="Oracle Sans" panose="020B0503020204020204" pitchFamily="34" charset="0"/>
                  <a:cs typeface="Oracle Sans" panose="020B0503020204020204" pitchFamily="34" charset="0"/>
                </a:rPr>
                <a:t>buffer</a:t>
              </a:r>
              <a:br>
                <a:rPr lang="en-US" sz="2100" b="1" kern="0" dirty="0">
                  <a:latin typeface="Oracle Sans" panose="020B0503020204020204" pitchFamily="34" charset="0"/>
                  <a:cs typeface="Oracle Sans" panose="020B0503020204020204" pitchFamily="34" charset="0"/>
                </a:rPr>
              </a:br>
              <a:r>
                <a:rPr lang="en-US" sz="2100" b="1" kern="0" dirty="0">
                  <a:latin typeface="Oracle Sans" panose="020B0503020204020204" pitchFamily="34" charset="0"/>
                  <a:cs typeface="Oracle Sans" panose="020B0503020204020204" pitchFamily="34" charset="0"/>
                </a:rPr>
                <a:t>cache</a:t>
              </a:r>
            </a:p>
          </p:txBody>
        </p:sp>
        <p:sp>
          <p:nvSpPr>
            <p:cNvPr id="394" name="Rectangle 44"/>
            <p:cNvSpPr>
              <a:spLocks noChangeArrowheads="1"/>
            </p:cNvSpPr>
            <p:nvPr/>
          </p:nvSpPr>
          <p:spPr bwMode="blackWhite">
            <a:xfrm>
              <a:off x="7126288" y="1897063"/>
              <a:ext cx="1573212" cy="1525587"/>
            </a:xfrm>
            <a:prstGeom prst="rect">
              <a:avLst/>
            </a:prstGeom>
            <a:solidFill>
              <a:srgbClr val="E4D2F2"/>
            </a:solidFill>
            <a:ln w="28575" cap="flat" cmpd="sng" algn="ctr">
              <a:solidFill>
                <a:srgbClr val="AC73D7"/>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100" b="1" dirty="0">
                  <a:latin typeface="Oracle Sans" panose="020B0503020204020204" pitchFamily="34" charset="0"/>
                  <a:cs typeface="Oracle Sans" panose="020B0503020204020204" pitchFamily="34" charset="0"/>
                </a:rPr>
                <a:t>Shared pool</a:t>
              </a:r>
            </a:p>
            <a:p>
              <a:pPr algn="ctr" defTabSz="342900">
                <a:spcBef>
                  <a:spcPct val="20000"/>
                </a:spcBef>
                <a:buClr>
                  <a:srgbClr val="FF0000"/>
                </a:buClr>
                <a:buFont typeface="Arial" pitchFamily="34" charset="0"/>
                <a:buNone/>
              </a:pPr>
              <a:endParaRPr lang="en-US" sz="2100" b="1"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sz="2100" b="1"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sz="2100" b="1"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sz="2100" b="1" dirty="0">
                <a:latin typeface="Oracle Sans" panose="020B0503020204020204" pitchFamily="34" charset="0"/>
                <a:cs typeface="Oracle Sans" panose="020B0503020204020204" pitchFamily="34" charset="0"/>
              </a:endParaRPr>
            </a:p>
          </p:txBody>
        </p:sp>
        <p:sp>
          <p:nvSpPr>
            <p:cNvPr id="395" name="Rectangle 45"/>
            <p:cNvSpPr>
              <a:spLocks noChangeArrowheads="1"/>
            </p:cNvSpPr>
            <p:nvPr/>
          </p:nvSpPr>
          <p:spPr bwMode="blackWhite">
            <a:xfrm>
              <a:off x="7239000" y="2786063"/>
              <a:ext cx="1362075" cy="539750"/>
            </a:xfrm>
            <a:prstGeom prst="rect">
              <a:avLst/>
            </a:prstGeom>
            <a:solidFill>
              <a:srgbClr val="FFE08A"/>
            </a:solidFill>
            <a:ln w="28575">
              <a:solidFill>
                <a:schemeClr val="accent3">
                  <a:lumMod val="60000"/>
                  <a:lumOff val="40000"/>
                </a:schemeClr>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Aft>
                  <a:spcPts val="0"/>
                </a:spcAft>
              </a:pPr>
              <a:r>
                <a:rPr lang="en-US" sz="2100" b="1" kern="0" dirty="0">
                  <a:latin typeface="Oracle Sans" panose="020B0503020204020204" pitchFamily="34" charset="0"/>
                  <a:cs typeface="Oracle Sans" panose="020B0503020204020204" pitchFamily="34" charset="0"/>
                </a:rPr>
                <a:t>Data dictionary</a:t>
              </a:r>
              <a:br>
                <a:rPr lang="en-US" sz="2100" b="1" kern="0" dirty="0">
                  <a:latin typeface="Oracle Sans" panose="020B0503020204020204" pitchFamily="34" charset="0"/>
                  <a:cs typeface="Oracle Sans" panose="020B0503020204020204" pitchFamily="34" charset="0"/>
                </a:rPr>
              </a:br>
              <a:r>
                <a:rPr lang="en-US" sz="2100" b="1" kern="0" dirty="0">
                  <a:latin typeface="Oracle Sans" panose="020B0503020204020204" pitchFamily="34" charset="0"/>
                  <a:cs typeface="Oracle Sans" panose="020B0503020204020204" pitchFamily="34" charset="0"/>
                </a:rPr>
                <a:t>cache</a:t>
              </a:r>
            </a:p>
          </p:txBody>
        </p:sp>
        <p:sp>
          <p:nvSpPr>
            <p:cNvPr id="396" name="Rectangle 46"/>
            <p:cNvSpPr>
              <a:spLocks noChangeArrowheads="1"/>
            </p:cNvSpPr>
            <p:nvPr/>
          </p:nvSpPr>
          <p:spPr bwMode="blackWhite">
            <a:xfrm>
              <a:off x="7239000" y="2178050"/>
              <a:ext cx="1362075" cy="538163"/>
            </a:xfrm>
            <a:prstGeom prst="rect">
              <a:avLst/>
            </a:prstGeom>
            <a:solidFill>
              <a:srgbClr val="FFE08A"/>
            </a:solidFill>
            <a:ln w="28575">
              <a:solidFill>
                <a:schemeClr val="accent3">
                  <a:lumMod val="60000"/>
                  <a:lumOff val="40000"/>
                </a:schemeClr>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Aft>
                  <a:spcPts val="0"/>
                </a:spcAft>
              </a:pPr>
              <a:r>
                <a:rPr lang="en-US" sz="2100" b="1" kern="0" dirty="0">
                  <a:latin typeface="Oracle Sans" panose="020B0503020204020204" pitchFamily="34" charset="0"/>
                  <a:cs typeface="Oracle Sans" panose="020B0503020204020204" pitchFamily="34" charset="0"/>
                </a:rPr>
                <a:t>Library</a:t>
              </a:r>
            </a:p>
            <a:p>
              <a:pPr algn="ctr" defTabSz="1233488" eaLnBrk="0" fontAlgn="auto" hangingPunct="0">
                <a:spcAft>
                  <a:spcPts val="0"/>
                </a:spcAft>
              </a:pPr>
              <a:r>
                <a:rPr lang="en-US" sz="2100" b="1" kern="0" dirty="0">
                  <a:latin typeface="Oracle Sans" panose="020B0503020204020204" pitchFamily="34" charset="0"/>
                  <a:cs typeface="Oracle Sans" panose="020B0503020204020204" pitchFamily="34" charset="0"/>
                </a:rPr>
                <a:t>cache</a:t>
              </a:r>
            </a:p>
          </p:txBody>
        </p:sp>
        <p:sp>
          <p:nvSpPr>
            <p:cNvPr id="397" name="Oval 47"/>
            <p:cNvSpPr>
              <a:spLocks noChangeArrowheads="1"/>
            </p:cNvSpPr>
            <p:nvPr/>
          </p:nvSpPr>
          <p:spPr bwMode="blackWhite">
            <a:xfrm>
              <a:off x="5678488" y="1103313"/>
              <a:ext cx="790575" cy="427037"/>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 PMON</a:t>
              </a:r>
            </a:p>
          </p:txBody>
        </p:sp>
        <p:sp>
          <p:nvSpPr>
            <p:cNvPr id="398" name="Oval 48"/>
            <p:cNvSpPr>
              <a:spLocks noChangeArrowheads="1"/>
            </p:cNvSpPr>
            <p:nvPr/>
          </p:nvSpPr>
          <p:spPr bwMode="blackWhite">
            <a:xfrm>
              <a:off x="4764088" y="1103313"/>
              <a:ext cx="763587" cy="427037"/>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SMON</a:t>
              </a:r>
            </a:p>
          </p:txBody>
        </p:sp>
        <p:sp>
          <p:nvSpPr>
            <p:cNvPr id="399" name="Oval 50"/>
            <p:cNvSpPr>
              <a:spLocks noChangeArrowheads="1"/>
            </p:cNvSpPr>
            <p:nvPr/>
          </p:nvSpPr>
          <p:spPr bwMode="blackWhite">
            <a:xfrm>
              <a:off x="2605088" y="3321050"/>
              <a:ext cx="1222375" cy="838200"/>
            </a:xfrm>
            <a:prstGeom prst="ellipse">
              <a:avLst/>
            </a:prstGeom>
            <a:solidFill>
              <a:srgbClr val="CCFFFF"/>
            </a:solidFill>
            <a:ln w="28575">
              <a:solidFill>
                <a:srgbClr val="00E7E2"/>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Bef>
                  <a:spcPct val="50000"/>
                </a:spcBef>
                <a:spcAft>
                  <a:spcPts val="0"/>
                </a:spcAft>
              </a:pPr>
              <a:r>
                <a:rPr lang="en-US" sz="2400" b="1" kern="0" dirty="0">
                  <a:solidFill>
                    <a:srgbClr val="000000"/>
                  </a:solidFill>
                  <a:latin typeface="Oracle Sans" panose="020B0503020204020204" pitchFamily="34" charset="0"/>
                  <a:cs typeface="Oracle Sans" panose="020B0503020204020204" pitchFamily="34" charset="0"/>
                </a:rPr>
                <a:t>Server</a:t>
              </a:r>
              <a:br>
                <a:rPr lang="en-US" sz="2400" b="1" kern="0" dirty="0">
                  <a:solidFill>
                    <a:srgbClr val="000000"/>
                  </a:solidFill>
                  <a:latin typeface="Oracle Sans" panose="020B0503020204020204" pitchFamily="34" charset="0"/>
                  <a:cs typeface="Oracle Sans" panose="020B0503020204020204" pitchFamily="34" charset="0"/>
                </a:rPr>
              </a:br>
              <a:r>
                <a:rPr lang="en-US" sz="2400" b="1" kern="0" dirty="0">
                  <a:solidFill>
                    <a:srgbClr val="000000"/>
                  </a:solidFill>
                  <a:latin typeface="Oracle Sans" panose="020B0503020204020204" pitchFamily="34" charset="0"/>
                  <a:cs typeface="Oracle Sans" panose="020B0503020204020204" pitchFamily="34" charset="0"/>
                </a:rPr>
                <a:t>process</a:t>
              </a:r>
            </a:p>
          </p:txBody>
        </p:sp>
        <p:sp>
          <p:nvSpPr>
            <p:cNvPr id="400" name="Rectangle 51"/>
            <p:cNvSpPr>
              <a:spLocks noChangeArrowheads="1"/>
            </p:cNvSpPr>
            <p:nvPr/>
          </p:nvSpPr>
          <p:spPr bwMode="blackWhite">
            <a:xfrm>
              <a:off x="3240088" y="3206750"/>
              <a:ext cx="587375" cy="311150"/>
            </a:xfrm>
            <a:prstGeom prst="rect">
              <a:avLst/>
            </a:prstGeom>
            <a:solidFill>
              <a:srgbClr val="A3D8FF"/>
            </a:solidFill>
            <a:ln w="28575">
              <a:solidFill>
                <a:srgbClr val="578FFF"/>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Bef>
                  <a:spcPct val="50000"/>
                </a:spcBef>
                <a:spcAft>
                  <a:spcPts val="0"/>
                </a:spcAft>
              </a:pPr>
              <a:r>
                <a:rPr lang="en-US" sz="2400" b="1" kern="0" dirty="0">
                  <a:solidFill>
                    <a:sysClr val="windowText" lastClr="000000"/>
                  </a:solidFill>
                  <a:latin typeface="Oracle Sans" panose="020B0503020204020204" pitchFamily="34" charset="0"/>
                  <a:cs typeface="Oracle Sans" panose="020B0503020204020204" pitchFamily="34" charset="0"/>
                </a:rPr>
                <a:t>PGA</a:t>
              </a: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nvGrpSpPr>
            <p:cNvPr id="36884" name="Group 52"/>
            <p:cNvGrpSpPr>
              <a:grpSpLocks/>
            </p:cNvGrpSpPr>
            <p:nvPr/>
          </p:nvGrpSpPr>
          <p:grpSpPr bwMode="auto">
            <a:xfrm>
              <a:off x="8361363" y="5121275"/>
              <a:ext cx="968375" cy="749300"/>
              <a:chOff x="4002" y="3283"/>
              <a:chExt cx="705" cy="546"/>
            </a:xfrm>
          </p:grpSpPr>
          <p:sp>
            <p:nvSpPr>
              <p:cNvPr id="402" name="Rectangle 53"/>
              <p:cNvSpPr>
                <a:spLocks noChangeArrowheads="1"/>
              </p:cNvSpPr>
              <p:nvPr/>
            </p:nvSpPr>
            <p:spPr bwMode="auto">
              <a:xfrm>
                <a:off x="4002" y="3394"/>
                <a:ext cx="705" cy="326"/>
              </a:xfrm>
              <a:prstGeom prst="rect">
                <a:avLst/>
              </a:prstGeom>
              <a:gradFill rotWithShape="0">
                <a:gsLst>
                  <a:gs pos="0">
                    <a:srgbClr val="B7B7E5"/>
                  </a:gs>
                  <a:gs pos="50000">
                    <a:srgbClr val="CCCCFF"/>
                  </a:gs>
                  <a:gs pos="100000">
                    <a:srgbClr val="B7B7E5"/>
                  </a:gs>
                </a:gsLst>
                <a:lin ang="0" scaled="1"/>
              </a:gradFill>
              <a:ln w="952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403" name="Oval 54"/>
              <p:cNvSpPr>
                <a:spLocks noChangeArrowheads="1"/>
              </p:cNvSpPr>
              <p:nvPr/>
            </p:nvSpPr>
            <p:spPr bwMode="auto">
              <a:xfrm>
                <a:off x="4002" y="3283"/>
                <a:ext cx="705" cy="209"/>
              </a:xfrm>
              <a:prstGeom prst="ellipse">
                <a:avLst/>
              </a:prstGeom>
              <a:gradFill rotWithShape="0">
                <a:gsLst>
                  <a:gs pos="0">
                    <a:srgbClr val="B7B7E5"/>
                  </a:gs>
                  <a:gs pos="100000">
                    <a:srgbClr val="CCCCFF"/>
                  </a:gs>
                </a:gsLst>
                <a:lin ang="5400000" scaled="1"/>
              </a:gradFill>
              <a:ln w="9525">
                <a:no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404" name="Oval 55"/>
              <p:cNvSpPr>
                <a:spLocks noChangeArrowheads="1"/>
              </p:cNvSpPr>
              <p:nvPr/>
            </p:nvSpPr>
            <p:spPr bwMode="auto">
              <a:xfrm>
                <a:off x="4002" y="3620"/>
                <a:ext cx="705" cy="209"/>
              </a:xfrm>
              <a:prstGeom prst="ellipse">
                <a:avLst/>
              </a:prstGeom>
              <a:gradFill rotWithShape="0">
                <a:gsLst>
                  <a:gs pos="0">
                    <a:srgbClr val="B7B7E5"/>
                  </a:gs>
                  <a:gs pos="50000">
                    <a:srgbClr val="CCCCFF"/>
                  </a:gs>
                  <a:gs pos="100000">
                    <a:srgbClr val="B7B7E5"/>
                  </a:gs>
                </a:gsLst>
                <a:lin ang="0" scaled="1"/>
              </a:gradFill>
              <a:ln w="9525">
                <a:no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sp>
          <p:nvSpPr>
            <p:cNvPr id="405" name="Rectangle 56"/>
            <p:cNvSpPr>
              <a:spLocks noChangeArrowheads="1"/>
            </p:cNvSpPr>
            <p:nvPr/>
          </p:nvSpPr>
          <p:spPr bwMode="auto">
            <a:xfrm>
              <a:off x="8292305" y="5246638"/>
              <a:ext cx="1129225" cy="546303"/>
            </a:xfrm>
            <a:prstGeom prst="rect">
              <a:avLst/>
            </a:prstGeom>
            <a:noFill/>
            <a:ln w="9525">
              <a:noFill/>
              <a:miter lim="800000"/>
              <a:headEnd/>
              <a:tailEnd/>
            </a:ln>
          </p:spPr>
          <p:txBody>
            <a:bodyPr wrap="square" lIns="173832" tIns="85725" rIns="173832" bIns="8572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2143125" eaLnBrk="0" fontAlgn="auto" hangingPunct="0">
                <a:spcAft>
                  <a:spcPts val="0"/>
                </a:spcAft>
                <a:defRPr/>
              </a:pPr>
              <a:r>
                <a:rPr lang="en-US" sz="2100" b="1" kern="0" dirty="0">
                  <a:solidFill>
                    <a:srgbClr val="000000"/>
                  </a:solidFill>
                  <a:latin typeface="Oracle Sans" panose="020B0503020204020204" pitchFamily="34" charset="0"/>
                  <a:cs typeface="Oracle Sans" panose="020B0503020204020204" pitchFamily="34" charset="0"/>
                </a:rPr>
                <a:t>Archived </a:t>
              </a:r>
            </a:p>
            <a:p>
              <a:pPr algn="ctr" defTabSz="2143125" eaLnBrk="0" fontAlgn="auto" hangingPunct="0">
                <a:spcAft>
                  <a:spcPts val="0"/>
                </a:spcAft>
                <a:defRPr/>
              </a:pPr>
              <a:r>
                <a:rPr lang="en-US" sz="2100" b="1" kern="0" dirty="0">
                  <a:solidFill>
                    <a:srgbClr val="000000"/>
                  </a:solidFill>
                  <a:latin typeface="Oracle Sans" panose="020B0503020204020204" pitchFamily="34" charset="0"/>
                  <a:cs typeface="Oracle Sans" panose="020B0503020204020204" pitchFamily="34" charset="0"/>
                </a:rPr>
                <a:t>log files</a:t>
              </a:r>
            </a:p>
          </p:txBody>
        </p:sp>
        <p:sp>
          <p:nvSpPr>
            <p:cNvPr id="406" name="Oval 57"/>
            <p:cNvSpPr>
              <a:spLocks noChangeArrowheads="1"/>
            </p:cNvSpPr>
            <p:nvPr/>
          </p:nvSpPr>
          <p:spPr bwMode="blackWhite">
            <a:xfrm>
              <a:off x="2643188" y="5111750"/>
              <a:ext cx="1187450" cy="850900"/>
            </a:xfrm>
            <a:prstGeom prst="ellipse">
              <a:avLst/>
            </a:prstGeom>
            <a:solidFill>
              <a:srgbClr val="CCFFFF"/>
            </a:solidFill>
            <a:ln w="28575">
              <a:solidFill>
                <a:srgbClr val="00E7E2"/>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Bef>
                  <a:spcPct val="50000"/>
                </a:spcBef>
                <a:spcAft>
                  <a:spcPts val="0"/>
                </a:spcAft>
              </a:pPr>
              <a:r>
                <a:rPr lang="en-US" sz="2400" b="1" kern="0" dirty="0">
                  <a:solidFill>
                    <a:srgbClr val="000000"/>
                  </a:solidFill>
                  <a:latin typeface="Oracle Sans" panose="020B0503020204020204" pitchFamily="34" charset="0"/>
                  <a:cs typeface="Oracle Sans" panose="020B0503020204020204" pitchFamily="34" charset="0"/>
                </a:rPr>
                <a:t>User</a:t>
              </a:r>
              <a:br>
                <a:rPr lang="en-US" sz="2400" b="1" kern="0" dirty="0">
                  <a:solidFill>
                    <a:srgbClr val="000000"/>
                  </a:solidFill>
                  <a:latin typeface="Oracle Sans" panose="020B0503020204020204" pitchFamily="34" charset="0"/>
                  <a:cs typeface="Oracle Sans" panose="020B0503020204020204" pitchFamily="34" charset="0"/>
                </a:rPr>
              </a:br>
              <a:r>
                <a:rPr lang="en-US" sz="2400" b="1" kern="0" dirty="0">
                  <a:solidFill>
                    <a:srgbClr val="000000"/>
                  </a:solidFill>
                  <a:latin typeface="Oracle Sans" panose="020B0503020204020204" pitchFamily="34" charset="0"/>
                  <a:cs typeface="Oracle Sans" panose="020B0503020204020204" pitchFamily="34" charset="0"/>
                </a:rPr>
                <a:t>process</a:t>
              </a:r>
            </a:p>
          </p:txBody>
        </p:sp>
        <p:sp>
          <p:nvSpPr>
            <p:cNvPr id="407" name="Text Box 58"/>
            <p:cNvSpPr txBox="1">
              <a:spLocks noChangeArrowheads="1"/>
            </p:cNvSpPr>
            <p:nvPr/>
          </p:nvSpPr>
          <p:spPr bwMode="blackWhite">
            <a:xfrm>
              <a:off x="5830888" y="782142"/>
              <a:ext cx="1295400" cy="289952"/>
            </a:xfrm>
            <a:prstGeom prst="rect">
              <a:avLst/>
            </a:prstGeom>
            <a:noFill/>
            <a:ln w="2857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50000"/>
                </a:spcBef>
                <a:spcAft>
                  <a:spcPts val="0"/>
                </a:spcAft>
                <a:defRPr/>
              </a:pPr>
              <a:r>
                <a:rPr lang="en-US" sz="2400" b="1" kern="0" dirty="0">
                  <a:solidFill>
                    <a:srgbClr val="000000"/>
                  </a:solidFill>
                  <a:latin typeface="Oracle Sans" panose="020B0503020204020204" pitchFamily="34" charset="0"/>
                  <a:cs typeface="Oracle Sans" panose="020B0503020204020204" pitchFamily="34" charset="0"/>
                </a:rPr>
                <a:t>Instance</a:t>
              </a:r>
            </a:p>
          </p:txBody>
        </p:sp>
        <p:sp>
          <p:nvSpPr>
            <p:cNvPr id="408" name="Oval 59"/>
            <p:cNvSpPr>
              <a:spLocks noChangeArrowheads="1"/>
            </p:cNvSpPr>
            <p:nvPr/>
          </p:nvSpPr>
          <p:spPr bwMode="blackWhite">
            <a:xfrm>
              <a:off x="6669088" y="1103313"/>
              <a:ext cx="790575" cy="427037"/>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 RECO</a:t>
              </a:r>
            </a:p>
          </p:txBody>
        </p:sp>
        <p:sp>
          <p:nvSpPr>
            <p:cNvPr id="409" name="Oval 60"/>
            <p:cNvSpPr>
              <a:spLocks noChangeArrowheads="1"/>
            </p:cNvSpPr>
            <p:nvPr/>
          </p:nvSpPr>
          <p:spPr bwMode="blackWhite">
            <a:xfrm>
              <a:off x="8269288" y="3635375"/>
              <a:ext cx="757237" cy="349250"/>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ARCn</a:t>
              </a:r>
            </a:p>
          </p:txBody>
        </p:sp>
        <p:sp>
          <p:nvSpPr>
            <p:cNvPr id="410" name="Line 61"/>
            <p:cNvSpPr>
              <a:spLocks noChangeShapeType="1"/>
            </p:cNvSpPr>
            <p:nvPr/>
          </p:nvSpPr>
          <p:spPr bwMode="blackWhite">
            <a:xfrm flipV="1">
              <a:off x="3163888" y="4168775"/>
              <a:ext cx="0" cy="942975"/>
            </a:xfrm>
            <a:prstGeom prst="line">
              <a:avLst/>
            </a:prstGeom>
            <a:noFill/>
            <a:ln w="28575">
              <a:solidFill>
                <a:schemeClr val="accent4"/>
              </a:solidFill>
              <a:round/>
              <a:headEnd type="triangle" w="lg" len="lg"/>
              <a:tailEnd type="triangle" w="lg" len="lg"/>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411" name="Line 62"/>
            <p:cNvSpPr>
              <a:spLocks noChangeShapeType="1"/>
            </p:cNvSpPr>
            <p:nvPr/>
          </p:nvSpPr>
          <p:spPr bwMode="blackWhite">
            <a:xfrm>
              <a:off x="5068888" y="3346450"/>
              <a:ext cx="0" cy="273050"/>
            </a:xfrm>
            <a:prstGeom prst="line">
              <a:avLst/>
            </a:prstGeom>
            <a:noFill/>
            <a:ln w="28575">
              <a:solidFill>
                <a:schemeClr val="accent4"/>
              </a:solidFill>
              <a:round/>
              <a:headEnd/>
              <a:tailEnd type="triangle" w="lg" len="lg"/>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412" name="Text Box 63"/>
            <p:cNvSpPr txBox="1">
              <a:spLocks noChangeArrowheads="1"/>
            </p:cNvSpPr>
            <p:nvPr/>
          </p:nvSpPr>
          <p:spPr bwMode="blackWhite">
            <a:xfrm>
              <a:off x="4840288" y="1835150"/>
              <a:ext cx="1066800" cy="265113"/>
            </a:xfrm>
            <a:prstGeom prst="rect">
              <a:avLst/>
            </a:prstGeom>
            <a:noFill/>
            <a:ln w="2857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50000"/>
                </a:spcBef>
                <a:spcAft>
                  <a:spcPts val="0"/>
                </a:spcAft>
                <a:defRPr/>
              </a:pPr>
              <a:r>
                <a:rPr lang="en-US" sz="2100" b="1" kern="0" dirty="0">
                  <a:solidFill>
                    <a:srgbClr val="000000"/>
                  </a:solidFill>
                  <a:latin typeface="Oracle Sans" panose="020B0503020204020204" pitchFamily="34" charset="0"/>
                  <a:cs typeface="Oracle Sans" panose="020B0503020204020204" pitchFamily="34" charset="0"/>
                </a:rPr>
                <a:t>SGA</a:t>
              </a:r>
            </a:p>
          </p:txBody>
        </p:sp>
        <p:sp>
          <p:nvSpPr>
            <p:cNvPr id="413" name="Line 64"/>
            <p:cNvSpPr>
              <a:spLocks noChangeShapeType="1"/>
            </p:cNvSpPr>
            <p:nvPr/>
          </p:nvSpPr>
          <p:spPr bwMode="blackWhite">
            <a:xfrm>
              <a:off x="5145088" y="1530350"/>
              <a:ext cx="0" cy="228600"/>
            </a:xfrm>
            <a:prstGeom prst="line">
              <a:avLst/>
            </a:prstGeom>
            <a:noFill/>
            <a:ln w="28575">
              <a:solidFill>
                <a:schemeClr val="accent4"/>
              </a:solidFill>
              <a:round/>
              <a:headEnd/>
              <a:tailEnd type="triangle" w="lg" len="lg"/>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414" name="Line 65"/>
            <p:cNvSpPr>
              <a:spLocks noChangeShapeType="1"/>
            </p:cNvSpPr>
            <p:nvPr/>
          </p:nvSpPr>
          <p:spPr bwMode="blackWhite">
            <a:xfrm>
              <a:off x="6084888" y="1543050"/>
              <a:ext cx="0" cy="228600"/>
            </a:xfrm>
            <a:prstGeom prst="line">
              <a:avLst/>
            </a:prstGeom>
            <a:noFill/>
            <a:ln w="28575">
              <a:solidFill>
                <a:schemeClr val="accent4"/>
              </a:solidFill>
              <a:round/>
              <a:headEnd/>
              <a:tailEnd type="triangle" w="lg" len="lg"/>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415" name="Line 66"/>
            <p:cNvSpPr>
              <a:spLocks noChangeShapeType="1"/>
            </p:cNvSpPr>
            <p:nvPr/>
          </p:nvSpPr>
          <p:spPr bwMode="blackWhite">
            <a:xfrm>
              <a:off x="7075488" y="1530350"/>
              <a:ext cx="0" cy="241300"/>
            </a:xfrm>
            <a:prstGeom prst="line">
              <a:avLst/>
            </a:prstGeom>
            <a:noFill/>
            <a:ln w="28575">
              <a:solidFill>
                <a:schemeClr val="accent4"/>
              </a:solidFill>
              <a:round/>
              <a:headEnd/>
              <a:tailEnd type="triangle" w="lg" len="lg"/>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416" name="Line 67"/>
            <p:cNvSpPr>
              <a:spLocks noChangeShapeType="1"/>
            </p:cNvSpPr>
            <p:nvPr/>
          </p:nvSpPr>
          <p:spPr bwMode="blackWhite">
            <a:xfrm>
              <a:off x="7708900" y="3949700"/>
              <a:ext cx="0" cy="457200"/>
            </a:xfrm>
            <a:prstGeom prst="line">
              <a:avLst/>
            </a:prstGeom>
            <a:noFill/>
            <a:ln w="28575">
              <a:solidFill>
                <a:schemeClr val="accent4"/>
              </a:solidFill>
              <a:round/>
              <a:headEnd/>
              <a:tailEnd type="triangle" w="lg" len="lg"/>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417" name="Line 68"/>
            <p:cNvSpPr>
              <a:spLocks noChangeShapeType="1"/>
            </p:cNvSpPr>
            <p:nvPr/>
          </p:nvSpPr>
          <p:spPr bwMode="blackWhite">
            <a:xfrm>
              <a:off x="8847138" y="3981450"/>
              <a:ext cx="0" cy="1123950"/>
            </a:xfrm>
            <a:prstGeom prst="line">
              <a:avLst/>
            </a:prstGeom>
            <a:noFill/>
            <a:ln w="28575">
              <a:solidFill>
                <a:schemeClr val="accent4"/>
              </a:solidFill>
              <a:round/>
              <a:headEnd/>
              <a:tailEnd type="triangle" w="lg" len="lg"/>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418" name="Line 69"/>
            <p:cNvSpPr>
              <a:spLocks noChangeShapeType="1"/>
            </p:cNvSpPr>
            <p:nvPr/>
          </p:nvSpPr>
          <p:spPr bwMode="blackWhite">
            <a:xfrm>
              <a:off x="8193088" y="1492250"/>
              <a:ext cx="0" cy="266700"/>
            </a:xfrm>
            <a:prstGeom prst="line">
              <a:avLst/>
            </a:prstGeom>
            <a:noFill/>
            <a:ln w="28575">
              <a:solidFill>
                <a:schemeClr val="accent4"/>
              </a:solidFill>
              <a:round/>
              <a:headEnd/>
              <a:tailEnd type="triangle" w="lg" len="lg"/>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419" name="Freeform 70"/>
            <p:cNvSpPr>
              <a:spLocks/>
            </p:cNvSpPr>
            <p:nvPr/>
          </p:nvSpPr>
          <p:spPr bwMode="blackWhite">
            <a:xfrm>
              <a:off x="5310188" y="3346450"/>
              <a:ext cx="762000" cy="457200"/>
            </a:xfrm>
            <a:custGeom>
              <a:avLst/>
              <a:gdLst>
                <a:gd name="T0" fmla="*/ 0 w 288"/>
                <a:gd name="T1" fmla="*/ 2147483647 h 288"/>
                <a:gd name="T2" fmla="*/ 2147483647 w 288"/>
                <a:gd name="T3" fmla="*/ 2147483647 h 288"/>
                <a:gd name="T4" fmla="*/ 2147483647 w 288"/>
                <a:gd name="T5" fmla="*/ 0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lnTo>
                    <a:pt x="288" y="288"/>
                  </a:lnTo>
                  <a:lnTo>
                    <a:pt x="288" y="0"/>
                  </a:lnTo>
                </a:path>
              </a:pathLst>
            </a:custGeom>
            <a:noFill/>
            <a:ln w="28575">
              <a:solidFill>
                <a:schemeClr val="accent4"/>
              </a:solidFill>
              <a:round/>
              <a:headEnd/>
              <a:tailEnd type="triangle" w="lg" len="lg"/>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420" name="Oval 71"/>
            <p:cNvSpPr>
              <a:spLocks noChangeArrowheads="1"/>
            </p:cNvSpPr>
            <p:nvPr/>
          </p:nvSpPr>
          <p:spPr bwMode="blackWhite">
            <a:xfrm>
              <a:off x="4678363" y="3636963"/>
              <a:ext cx="771525" cy="349250"/>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 DBWn</a:t>
              </a:r>
            </a:p>
          </p:txBody>
        </p:sp>
        <p:sp>
          <p:nvSpPr>
            <p:cNvPr id="421" name="Freeform 72"/>
            <p:cNvSpPr>
              <a:spLocks/>
            </p:cNvSpPr>
            <p:nvPr/>
          </p:nvSpPr>
          <p:spPr bwMode="blackWhite">
            <a:xfrm>
              <a:off x="6948488" y="3346450"/>
              <a:ext cx="365125" cy="469900"/>
            </a:xfrm>
            <a:custGeom>
              <a:avLst/>
              <a:gdLst>
                <a:gd name="T0" fmla="*/ 0 w 144"/>
                <a:gd name="T1" fmla="*/ 0 h 336"/>
                <a:gd name="T2" fmla="*/ 0 w 144"/>
                <a:gd name="T3" fmla="*/ 2147483647 h 336"/>
                <a:gd name="T4" fmla="*/ 2147483647 w 144"/>
                <a:gd name="T5" fmla="*/ 2147483647 h 336"/>
                <a:gd name="T6" fmla="*/ 0 60000 65536"/>
                <a:gd name="T7" fmla="*/ 0 60000 65536"/>
                <a:gd name="T8" fmla="*/ 0 60000 65536"/>
                <a:gd name="T9" fmla="*/ 0 w 144"/>
                <a:gd name="T10" fmla="*/ 0 h 336"/>
                <a:gd name="T11" fmla="*/ 144 w 144"/>
                <a:gd name="T12" fmla="*/ 336 h 336"/>
              </a:gdLst>
              <a:ahLst/>
              <a:cxnLst>
                <a:cxn ang="T6">
                  <a:pos x="T0" y="T1"/>
                </a:cxn>
                <a:cxn ang="T7">
                  <a:pos x="T2" y="T3"/>
                </a:cxn>
                <a:cxn ang="T8">
                  <a:pos x="T4" y="T5"/>
                </a:cxn>
              </a:cxnLst>
              <a:rect l="T9" t="T10" r="T11" b="T12"/>
              <a:pathLst>
                <a:path w="144" h="336">
                  <a:moveTo>
                    <a:pt x="0" y="0"/>
                  </a:moveTo>
                  <a:lnTo>
                    <a:pt x="0" y="336"/>
                  </a:lnTo>
                  <a:lnTo>
                    <a:pt x="144" y="336"/>
                  </a:lnTo>
                </a:path>
              </a:pathLst>
            </a:custGeom>
            <a:noFill/>
            <a:ln w="28575">
              <a:solidFill>
                <a:schemeClr val="accent4"/>
              </a:solidFill>
              <a:round/>
              <a:headEnd/>
              <a:tailEnd type="triangle" w="lg" len="lg"/>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422" name="Rectangle 73"/>
            <p:cNvSpPr>
              <a:spLocks noChangeArrowheads="1"/>
            </p:cNvSpPr>
            <p:nvPr/>
          </p:nvSpPr>
          <p:spPr bwMode="blackWhite">
            <a:xfrm>
              <a:off x="5973763" y="2216150"/>
              <a:ext cx="1050925" cy="1139825"/>
            </a:xfrm>
            <a:prstGeom prst="rect">
              <a:avLst/>
            </a:prstGeom>
            <a:solidFill>
              <a:srgbClr val="FFFFC1"/>
            </a:soli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2100" b="1" kern="0" dirty="0">
                  <a:latin typeface="Oracle Sans" panose="020B0503020204020204" pitchFamily="34" charset="0"/>
                  <a:cs typeface="Oracle Sans" panose="020B0503020204020204" pitchFamily="34" charset="0"/>
                </a:rPr>
                <a:t>Redo log</a:t>
              </a:r>
              <a:br>
                <a:rPr lang="en-US" sz="2100" b="1" kern="0" dirty="0">
                  <a:latin typeface="Oracle Sans" panose="020B0503020204020204" pitchFamily="34" charset="0"/>
                  <a:cs typeface="Oracle Sans" panose="020B0503020204020204" pitchFamily="34" charset="0"/>
                </a:rPr>
              </a:br>
              <a:r>
                <a:rPr lang="en-US" sz="2100" b="1" kern="0" dirty="0">
                  <a:latin typeface="Oracle Sans" panose="020B0503020204020204" pitchFamily="34" charset="0"/>
                  <a:cs typeface="Oracle Sans" panose="020B0503020204020204" pitchFamily="34" charset="0"/>
                </a:rPr>
                <a:t>buffer</a:t>
              </a:r>
            </a:p>
          </p:txBody>
        </p:sp>
        <p:sp>
          <p:nvSpPr>
            <p:cNvPr id="423" name="Oval 74"/>
            <p:cNvSpPr>
              <a:spLocks noChangeArrowheads="1"/>
            </p:cNvSpPr>
            <p:nvPr/>
          </p:nvSpPr>
          <p:spPr bwMode="blackWhite">
            <a:xfrm>
              <a:off x="7300913" y="3636963"/>
              <a:ext cx="815975" cy="349250"/>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 LGWR</a:t>
              </a:r>
            </a:p>
          </p:txBody>
        </p:sp>
        <p:sp>
          <p:nvSpPr>
            <p:cNvPr id="424" name="Freeform 75"/>
            <p:cNvSpPr>
              <a:spLocks/>
            </p:cNvSpPr>
            <p:nvPr/>
          </p:nvSpPr>
          <p:spPr bwMode="blackWhite">
            <a:xfrm>
              <a:off x="3405188" y="4146550"/>
              <a:ext cx="977900" cy="876300"/>
            </a:xfrm>
            <a:custGeom>
              <a:avLst/>
              <a:gdLst>
                <a:gd name="T0" fmla="*/ 2147483647 w 560"/>
                <a:gd name="T1" fmla="*/ 2147483647 h 568"/>
                <a:gd name="T2" fmla="*/ 0 w 560"/>
                <a:gd name="T3" fmla="*/ 2147483647 h 568"/>
                <a:gd name="T4" fmla="*/ 0 w 560"/>
                <a:gd name="T5" fmla="*/ 0 h 568"/>
                <a:gd name="T6" fmla="*/ 0 60000 65536"/>
                <a:gd name="T7" fmla="*/ 0 60000 65536"/>
                <a:gd name="T8" fmla="*/ 0 60000 65536"/>
                <a:gd name="T9" fmla="*/ 0 w 560"/>
                <a:gd name="T10" fmla="*/ 0 h 568"/>
                <a:gd name="T11" fmla="*/ 560 w 560"/>
                <a:gd name="T12" fmla="*/ 568 h 568"/>
              </a:gdLst>
              <a:ahLst/>
              <a:cxnLst>
                <a:cxn ang="T6">
                  <a:pos x="T0" y="T1"/>
                </a:cxn>
                <a:cxn ang="T7">
                  <a:pos x="T2" y="T3"/>
                </a:cxn>
                <a:cxn ang="T8">
                  <a:pos x="T4" y="T5"/>
                </a:cxn>
              </a:cxnLst>
              <a:rect l="T9" t="T10" r="T11" b="T12"/>
              <a:pathLst>
                <a:path w="560" h="568">
                  <a:moveTo>
                    <a:pt x="560" y="568"/>
                  </a:moveTo>
                  <a:lnTo>
                    <a:pt x="0" y="568"/>
                  </a:lnTo>
                  <a:lnTo>
                    <a:pt x="0" y="0"/>
                  </a:lnTo>
                </a:path>
              </a:pathLst>
            </a:custGeom>
            <a:noFill/>
            <a:ln w="28575">
              <a:solidFill>
                <a:schemeClr val="accent4"/>
              </a:solidFill>
              <a:round/>
              <a:headEnd/>
              <a:tailEnd type="triangle" w="lg" len="lg"/>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425" name="Freeform 76"/>
            <p:cNvSpPr>
              <a:spLocks/>
            </p:cNvSpPr>
            <p:nvPr/>
          </p:nvSpPr>
          <p:spPr bwMode="blackWhite">
            <a:xfrm>
              <a:off x="4484688" y="3838575"/>
              <a:ext cx="196850" cy="501650"/>
            </a:xfrm>
            <a:custGeom>
              <a:avLst/>
              <a:gdLst>
                <a:gd name="T0" fmla="*/ 2147483647 w 144"/>
                <a:gd name="T1" fmla="*/ 0 h 342"/>
                <a:gd name="T2" fmla="*/ 0 w 144"/>
                <a:gd name="T3" fmla="*/ 0 h 342"/>
                <a:gd name="T4" fmla="*/ 0 w 144"/>
                <a:gd name="T5" fmla="*/ 2147483647 h 342"/>
                <a:gd name="T6" fmla="*/ 0 60000 65536"/>
                <a:gd name="T7" fmla="*/ 0 60000 65536"/>
                <a:gd name="T8" fmla="*/ 0 60000 65536"/>
                <a:gd name="T9" fmla="*/ 0 w 144"/>
                <a:gd name="T10" fmla="*/ 0 h 342"/>
                <a:gd name="T11" fmla="*/ 144 w 144"/>
                <a:gd name="T12" fmla="*/ 342 h 342"/>
              </a:gdLst>
              <a:ahLst/>
              <a:cxnLst>
                <a:cxn ang="T6">
                  <a:pos x="T0" y="T1"/>
                </a:cxn>
                <a:cxn ang="T7">
                  <a:pos x="T2" y="T3"/>
                </a:cxn>
                <a:cxn ang="T8">
                  <a:pos x="T4" y="T5"/>
                </a:cxn>
              </a:cxnLst>
              <a:rect l="T9" t="T10" r="T11" b="T12"/>
              <a:pathLst>
                <a:path w="144" h="342">
                  <a:moveTo>
                    <a:pt x="144" y="0"/>
                  </a:moveTo>
                  <a:lnTo>
                    <a:pt x="0" y="0"/>
                  </a:lnTo>
                  <a:lnTo>
                    <a:pt x="0" y="342"/>
                  </a:lnTo>
                </a:path>
              </a:pathLst>
            </a:custGeom>
            <a:noFill/>
            <a:ln w="28575">
              <a:solidFill>
                <a:schemeClr val="accent4"/>
              </a:solidFill>
              <a:round/>
              <a:headEnd/>
              <a:tailEnd type="triangle" w="lg" len="lg"/>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426" name="Line 77"/>
            <p:cNvSpPr>
              <a:spLocks noChangeShapeType="1"/>
            </p:cNvSpPr>
            <p:nvPr/>
          </p:nvSpPr>
          <p:spPr bwMode="blackWhite">
            <a:xfrm>
              <a:off x="6399212" y="3990975"/>
              <a:ext cx="0" cy="411163"/>
            </a:xfrm>
            <a:prstGeom prst="line">
              <a:avLst/>
            </a:prstGeom>
            <a:noFill/>
            <a:ln w="28575">
              <a:solidFill>
                <a:schemeClr val="accent4"/>
              </a:solidFill>
              <a:round/>
              <a:headEnd/>
              <a:tailEnd type="triangle" w="lg" len="lg"/>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427" name="Freeform 78"/>
            <p:cNvSpPr>
              <a:spLocks/>
            </p:cNvSpPr>
            <p:nvPr/>
          </p:nvSpPr>
          <p:spPr bwMode="blackWhite">
            <a:xfrm>
              <a:off x="5145088" y="3943350"/>
              <a:ext cx="1066800" cy="425450"/>
            </a:xfrm>
            <a:custGeom>
              <a:avLst/>
              <a:gdLst>
                <a:gd name="T0" fmla="*/ 2147483647 w 864"/>
                <a:gd name="T1" fmla="*/ 0 h 240"/>
                <a:gd name="T2" fmla="*/ 2147483647 w 864"/>
                <a:gd name="T3" fmla="*/ 2147483647 h 240"/>
                <a:gd name="T4" fmla="*/ 0 w 864"/>
                <a:gd name="T5" fmla="*/ 2147483647 h 240"/>
                <a:gd name="T6" fmla="*/ 0 60000 65536"/>
                <a:gd name="T7" fmla="*/ 0 60000 65536"/>
                <a:gd name="T8" fmla="*/ 0 60000 65536"/>
                <a:gd name="T9" fmla="*/ 0 w 864"/>
                <a:gd name="T10" fmla="*/ 0 h 240"/>
                <a:gd name="T11" fmla="*/ 864 w 864"/>
                <a:gd name="T12" fmla="*/ 240 h 240"/>
              </a:gdLst>
              <a:ahLst/>
              <a:cxnLst>
                <a:cxn ang="T6">
                  <a:pos x="T0" y="T1"/>
                </a:cxn>
                <a:cxn ang="T7">
                  <a:pos x="T2" y="T3"/>
                </a:cxn>
                <a:cxn ang="T8">
                  <a:pos x="T4" y="T5"/>
                </a:cxn>
              </a:cxnLst>
              <a:rect l="T9" t="T10" r="T11" b="T12"/>
              <a:pathLst>
                <a:path w="864" h="240">
                  <a:moveTo>
                    <a:pt x="864" y="0"/>
                  </a:moveTo>
                  <a:lnTo>
                    <a:pt x="864" y="240"/>
                  </a:lnTo>
                  <a:lnTo>
                    <a:pt x="0" y="240"/>
                  </a:lnTo>
                </a:path>
              </a:pathLst>
            </a:custGeom>
            <a:noFill/>
            <a:ln w="28575">
              <a:solidFill>
                <a:schemeClr val="accent4"/>
              </a:solidFill>
              <a:round/>
              <a:headEnd/>
              <a:tailEnd type="triangle" w="lg" len="lg"/>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428" name="Oval 79"/>
            <p:cNvSpPr>
              <a:spLocks noChangeArrowheads="1"/>
            </p:cNvSpPr>
            <p:nvPr/>
          </p:nvSpPr>
          <p:spPr bwMode="blackWhite">
            <a:xfrm>
              <a:off x="6113463" y="3636963"/>
              <a:ext cx="784225" cy="349250"/>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CKPT</a:t>
              </a:r>
            </a:p>
          </p:txBody>
        </p:sp>
        <p:sp>
          <p:nvSpPr>
            <p:cNvPr id="429" name="Freeform 80"/>
            <p:cNvSpPr>
              <a:spLocks/>
            </p:cNvSpPr>
            <p:nvPr/>
          </p:nvSpPr>
          <p:spPr bwMode="blackWhite">
            <a:xfrm>
              <a:off x="8102600" y="3981450"/>
              <a:ext cx="547688" cy="654050"/>
            </a:xfrm>
            <a:custGeom>
              <a:avLst/>
              <a:gdLst>
                <a:gd name="T0" fmla="*/ 0 w 438"/>
                <a:gd name="T1" fmla="*/ 2147483647 h 354"/>
                <a:gd name="T2" fmla="*/ 2147483647 w 438"/>
                <a:gd name="T3" fmla="*/ 2147483647 h 354"/>
                <a:gd name="T4" fmla="*/ 2147483647 w 438"/>
                <a:gd name="T5" fmla="*/ 0 h 354"/>
                <a:gd name="T6" fmla="*/ 0 60000 65536"/>
                <a:gd name="T7" fmla="*/ 0 60000 65536"/>
                <a:gd name="T8" fmla="*/ 0 60000 65536"/>
                <a:gd name="T9" fmla="*/ 0 w 438"/>
                <a:gd name="T10" fmla="*/ 0 h 354"/>
                <a:gd name="T11" fmla="*/ 438 w 438"/>
                <a:gd name="T12" fmla="*/ 354 h 354"/>
              </a:gdLst>
              <a:ahLst/>
              <a:cxnLst>
                <a:cxn ang="T6">
                  <a:pos x="T0" y="T1"/>
                </a:cxn>
                <a:cxn ang="T7">
                  <a:pos x="T2" y="T3"/>
                </a:cxn>
                <a:cxn ang="T8">
                  <a:pos x="T4" y="T5"/>
                </a:cxn>
              </a:cxnLst>
              <a:rect l="T9" t="T10" r="T11" b="T12"/>
              <a:pathLst>
                <a:path w="438" h="354">
                  <a:moveTo>
                    <a:pt x="0" y="354"/>
                  </a:moveTo>
                  <a:lnTo>
                    <a:pt x="438" y="354"/>
                  </a:lnTo>
                  <a:lnTo>
                    <a:pt x="438" y="0"/>
                  </a:lnTo>
                </a:path>
              </a:pathLst>
            </a:custGeom>
            <a:noFill/>
            <a:ln w="28575">
              <a:solidFill>
                <a:schemeClr val="accent4"/>
              </a:solidFill>
              <a:round/>
              <a:headEnd/>
              <a:tailEnd type="triangle" w="lg" len="lg"/>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nvGrpSpPr>
            <p:cNvPr id="36911" name="Group 82"/>
            <p:cNvGrpSpPr>
              <a:grpSpLocks/>
            </p:cNvGrpSpPr>
            <p:nvPr/>
          </p:nvGrpSpPr>
          <p:grpSpPr bwMode="auto">
            <a:xfrm>
              <a:off x="4341813" y="5264150"/>
              <a:ext cx="663575" cy="514350"/>
              <a:chOff x="1054" y="2449"/>
              <a:chExt cx="532" cy="412"/>
            </a:xfrm>
          </p:grpSpPr>
          <p:sp>
            <p:nvSpPr>
              <p:cNvPr id="432" name="Rectangle 83"/>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433" name="Oval 84"/>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434" name="Oval 85"/>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36912" name="Group 86"/>
            <p:cNvGrpSpPr>
              <a:grpSpLocks/>
            </p:cNvGrpSpPr>
            <p:nvPr/>
          </p:nvGrpSpPr>
          <p:grpSpPr bwMode="auto">
            <a:xfrm>
              <a:off x="4341813" y="4845050"/>
              <a:ext cx="663575" cy="514350"/>
              <a:chOff x="1054" y="2449"/>
              <a:chExt cx="532" cy="412"/>
            </a:xfrm>
          </p:grpSpPr>
          <p:sp>
            <p:nvSpPr>
              <p:cNvPr id="436" name="Rectangle 87"/>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437" name="Oval 88"/>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438" name="Oval 89"/>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36913" name="Group 90"/>
            <p:cNvGrpSpPr>
              <a:grpSpLocks/>
            </p:cNvGrpSpPr>
            <p:nvPr/>
          </p:nvGrpSpPr>
          <p:grpSpPr bwMode="auto">
            <a:xfrm>
              <a:off x="4341813" y="4425950"/>
              <a:ext cx="663575" cy="514350"/>
              <a:chOff x="1054" y="2449"/>
              <a:chExt cx="532" cy="412"/>
            </a:xfrm>
          </p:grpSpPr>
          <p:sp>
            <p:nvSpPr>
              <p:cNvPr id="440" name="Rectangle 91"/>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441" name="Oval 92"/>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442" name="Oval 93"/>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36914" name="Group 114"/>
            <p:cNvGrpSpPr>
              <a:grpSpLocks/>
            </p:cNvGrpSpPr>
            <p:nvPr/>
          </p:nvGrpSpPr>
          <p:grpSpPr bwMode="auto">
            <a:xfrm>
              <a:off x="5853113" y="4933950"/>
              <a:ext cx="663575" cy="514350"/>
              <a:chOff x="1054" y="2449"/>
              <a:chExt cx="532" cy="412"/>
            </a:xfrm>
          </p:grpSpPr>
          <p:sp>
            <p:nvSpPr>
              <p:cNvPr id="444" name="Rectangle 115"/>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445" name="Oval 116"/>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446" name="Oval 117"/>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36915" name="Group 118"/>
            <p:cNvGrpSpPr>
              <a:grpSpLocks/>
            </p:cNvGrpSpPr>
            <p:nvPr/>
          </p:nvGrpSpPr>
          <p:grpSpPr bwMode="auto">
            <a:xfrm>
              <a:off x="5853113" y="4514850"/>
              <a:ext cx="663575" cy="514350"/>
              <a:chOff x="1054" y="2449"/>
              <a:chExt cx="532" cy="412"/>
            </a:xfrm>
          </p:grpSpPr>
          <p:sp>
            <p:nvSpPr>
              <p:cNvPr id="448" name="Rectangle 119"/>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449" name="Oval 120"/>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450" name="Oval 121"/>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36916" name="Group 122"/>
            <p:cNvGrpSpPr>
              <a:grpSpLocks/>
            </p:cNvGrpSpPr>
            <p:nvPr/>
          </p:nvGrpSpPr>
          <p:grpSpPr bwMode="auto">
            <a:xfrm>
              <a:off x="7237413" y="4921250"/>
              <a:ext cx="663575" cy="514350"/>
              <a:chOff x="1054" y="2449"/>
              <a:chExt cx="532" cy="412"/>
            </a:xfrm>
          </p:grpSpPr>
          <p:sp>
            <p:nvSpPr>
              <p:cNvPr id="452" name="Rectangle 123"/>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453" name="Oval 124"/>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454" name="Oval 125"/>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36917" name="Group 126"/>
            <p:cNvGrpSpPr>
              <a:grpSpLocks/>
            </p:cNvGrpSpPr>
            <p:nvPr/>
          </p:nvGrpSpPr>
          <p:grpSpPr bwMode="auto">
            <a:xfrm>
              <a:off x="7237413" y="4502150"/>
              <a:ext cx="663575" cy="514350"/>
              <a:chOff x="1054" y="2449"/>
              <a:chExt cx="532" cy="412"/>
            </a:xfrm>
          </p:grpSpPr>
          <p:sp>
            <p:nvSpPr>
              <p:cNvPr id="456" name="Rectangle 127"/>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457" name="Oval 128"/>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458" name="Oval 129"/>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sp>
          <p:nvSpPr>
            <p:cNvPr id="459" name="Oval 49"/>
            <p:cNvSpPr>
              <a:spLocks noChangeArrowheads="1"/>
            </p:cNvSpPr>
            <p:nvPr/>
          </p:nvSpPr>
          <p:spPr bwMode="blackWhite">
            <a:xfrm>
              <a:off x="7812088" y="1103313"/>
              <a:ext cx="757237" cy="427037"/>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Others</a:t>
              </a:r>
            </a:p>
          </p:txBody>
        </p:sp>
        <p:cxnSp>
          <p:nvCxnSpPr>
            <p:cNvPr id="13" name="Elbow Connector 12"/>
            <p:cNvCxnSpPr/>
            <p:nvPr/>
          </p:nvCxnSpPr>
          <p:spPr bwMode="auto">
            <a:xfrm rot="5400000">
              <a:off x="7321945" y="3249218"/>
              <a:ext cx="444500" cy="1908965"/>
            </a:xfrm>
            <a:prstGeom prst="bentConnector3">
              <a:avLst>
                <a:gd name="adj1" fmla="val 33928"/>
              </a:avLst>
            </a:prstGeom>
            <a:noFill/>
            <a:ln w="28575">
              <a:solidFill>
                <a:schemeClr val="accent4"/>
              </a:solidFill>
              <a:round/>
              <a:headEnd/>
              <a:tailEnd type="triangle" w="lg" len="lg"/>
            </a:ln>
          </p:spPr>
        </p:cxnSp>
      </p:grpSp>
    </p:spTree>
    <p:custDataLst>
      <p:tags r:id="rId1"/>
    </p:custDataLst>
    <p:extLst>
      <p:ext uri="{BB962C8B-B14F-4D97-AF65-F5344CB8AC3E}">
        <p14:creationId xmlns:p14="http://schemas.microsoft.com/office/powerpoint/2010/main" val="708991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Summary</a:t>
            </a:r>
          </a:p>
        </p:txBody>
      </p:sp>
      <p:sp>
        <p:nvSpPr>
          <p:cNvPr id="37891" name="Content Placeholder 2"/>
          <p:cNvSpPr>
            <a:spLocks noGrp="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buClr>
                <a:schemeClr val="accent1"/>
              </a:buClr>
            </a:pPr>
            <a:r>
              <a:rPr lang="en-US" sz="3200" dirty="0">
                <a:latin typeface="Oracle Sans" panose="020B0503020204020204" pitchFamily="34" charset="0"/>
                <a:cs typeface="Oracle Sans" panose="020B0503020204020204" pitchFamily="34" charset="0"/>
              </a:rPr>
              <a:t>In this appendix, you should have learned how to:</a:t>
            </a:r>
          </a:p>
          <a:p>
            <a:pPr marL="911225" lvl="1" indent="-555625"/>
            <a:r>
              <a:rPr lang="en-US" sz="3000" dirty="0">
                <a:latin typeface="Oracle Sans" panose="020B0503020204020204" pitchFamily="34" charset="0"/>
                <a:cs typeface="Oracle Sans" panose="020B0503020204020204" pitchFamily="34" charset="0"/>
              </a:rPr>
              <a:t>List the major database architectural components </a:t>
            </a:r>
          </a:p>
          <a:p>
            <a:pPr marL="911225" lvl="1" indent="-555625"/>
            <a:r>
              <a:rPr lang="en-US" sz="3000" dirty="0">
                <a:latin typeface="Oracle Sans" panose="020B0503020204020204" pitchFamily="34" charset="0"/>
                <a:cs typeface="Oracle Sans" panose="020B0503020204020204" pitchFamily="34" charset="0"/>
              </a:rPr>
              <a:t>Describe the background processes </a:t>
            </a:r>
          </a:p>
          <a:p>
            <a:pPr marL="911225" lvl="1" indent="-555625"/>
            <a:r>
              <a:rPr lang="en-US" sz="3000" dirty="0">
                <a:latin typeface="Oracle Sans" panose="020B0503020204020204" pitchFamily="34" charset="0"/>
                <a:cs typeface="Oracle Sans" panose="020B0503020204020204" pitchFamily="34" charset="0"/>
              </a:rPr>
              <a:t>Explain the memory structures </a:t>
            </a:r>
          </a:p>
          <a:p>
            <a:pPr marL="911225" lvl="1" indent="-555625"/>
            <a:r>
              <a:rPr lang="en-US" sz="3000" dirty="0">
                <a:latin typeface="Oracle Sans" panose="020B0503020204020204" pitchFamily="34" charset="0"/>
                <a:cs typeface="Oracle Sans" panose="020B0503020204020204" pitchFamily="34" charset="0"/>
              </a:rPr>
              <a:t>Correlate the logical and physical storage structures</a:t>
            </a:r>
          </a:p>
        </p:txBody>
      </p:sp>
    </p:spTree>
    <p:custDataLst>
      <p:tags r:id="rId1"/>
    </p:custDataLst>
    <p:extLst>
      <p:ext uri="{BB962C8B-B14F-4D97-AF65-F5344CB8AC3E}">
        <p14:creationId xmlns:p14="http://schemas.microsoft.com/office/powerpoint/2010/main" val="3314668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9"/>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Oracle Database Server Structures</a:t>
            </a:r>
          </a:p>
        </p:txBody>
      </p:sp>
      <p:sp>
        <p:nvSpPr>
          <p:cNvPr id="151" name="Rectangle 2"/>
          <p:cNvSpPr>
            <a:spLocks noChangeArrowheads="1"/>
          </p:cNvSpPr>
          <p:nvPr/>
        </p:nvSpPr>
        <p:spPr bwMode="blackWhite">
          <a:xfrm>
            <a:off x="7446465" y="6551513"/>
            <a:ext cx="7746207" cy="3488531"/>
          </a:xfrm>
          <a:prstGeom prst="rect">
            <a:avLst/>
          </a:prstGeom>
          <a:gradFill flip="none" rotWithShape="1">
            <a:gsLst>
              <a:gs pos="36000">
                <a:schemeClr val="bg1">
                  <a:lumMod val="95000"/>
                </a:schemeClr>
              </a:gs>
              <a:gs pos="0">
                <a:schemeClr val="bg1"/>
              </a:gs>
              <a:gs pos="87000">
                <a:schemeClr val="bg1">
                  <a:lumMod val="95000"/>
                </a:schemeClr>
              </a:gs>
              <a:gs pos="100000">
                <a:schemeClr val="bg1"/>
              </a:gs>
            </a:gsLst>
            <a:lin ang="5400000" scaled="1"/>
            <a:tileRect/>
          </a:gradFill>
          <a:ln w="28575" cap="flat" cmpd="sng" algn="ctr">
            <a:solidFill>
              <a:schemeClr val="bg1">
                <a:lumMod val="8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dirty="0">
                <a:latin typeface="Oracle Sans" panose="020B0503020204020204" pitchFamily="34" charset="0"/>
                <a:cs typeface="Oracle Sans" panose="020B0503020204020204" pitchFamily="34" charset="0"/>
              </a:rPr>
              <a:t>Database</a:t>
            </a:r>
          </a:p>
        </p:txBody>
      </p:sp>
      <p:sp>
        <p:nvSpPr>
          <p:cNvPr id="152" name="Rectangle 3"/>
          <p:cNvSpPr>
            <a:spLocks noChangeArrowheads="1"/>
          </p:cNvSpPr>
          <p:nvPr/>
        </p:nvSpPr>
        <p:spPr bwMode="blackWhite">
          <a:xfrm>
            <a:off x="12589965" y="7096818"/>
            <a:ext cx="1600200" cy="2743200"/>
          </a:xfrm>
          <a:prstGeom prst="rect">
            <a:avLst/>
          </a:prstGeom>
          <a:gradFill flip="none" rotWithShape="1">
            <a:gsLst>
              <a:gs pos="36000">
                <a:srgbClr val="ABE3C7"/>
              </a:gs>
              <a:gs pos="0">
                <a:schemeClr val="bg1"/>
              </a:gs>
              <a:gs pos="87000">
                <a:srgbClr val="ABE3C7"/>
              </a:gs>
              <a:gs pos="100000">
                <a:schemeClr val="bg1"/>
              </a:gs>
            </a:gsLst>
            <a:lin ang="5400000" scaled="1"/>
            <a:tileRect/>
          </a:gradFill>
          <a:ln w="28575" cap="flat" cmpd="sng" algn="ctr">
            <a:solidFill>
              <a:srgbClr val="46C284"/>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53" name="Rectangle 4"/>
          <p:cNvSpPr>
            <a:spLocks noChangeArrowheads="1"/>
          </p:cNvSpPr>
          <p:nvPr/>
        </p:nvSpPr>
        <p:spPr bwMode="blackWhite">
          <a:xfrm>
            <a:off x="10646865" y="7096818"/>
            <a:ext cx="1371600" cy="2743200"/>
          </a:xfrm>
          <a:prstGeom prst="rect">
            <a:avLst/>
          </a:prstGeom>
          <a:gradFill flip="none" rotWithShape="1">
            <a:gsLst>
              <a:gs pos="36000">
                <a:schemeClr val="accent4">
                  <a:lumMod val="20000"/>
                  <a:lumOff val="80000"/>
                </a:schemeClr>
              </a:gs>
              <a:gs pos="0">
                <a:schemeClr val="bg1"/>
              </a:gs>
              <a:gs pos="87000">
                <a:schemeClr val="accent4">
                  <a:lumMod val="20000"/>
                  <a:lumOff val="80000"/>
                </a:schemeClr>
              </a:gs>
              <a:gs pos="100000">
                <a:schemeClr val="bg1"/>
              </a:gs>
            </a:gsLst>
            <a:lin ang="5400000" scaled="1"/>
            <a:tileRect/>
          </a:gradFill>
          <a:ln w="28575" cap="flat" cmpd="sng" algn="ctr">
            <a:solidFill>
              <a:schemeClr val="accent4">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54" name="Rectangle 5"/>
          <p:cNvSpPr>
            <a:spLocks noChangeArrowheads="1"/>
          </p:cNvSpPr>
          <p:nvPr/>
        </p:nvSpPr>
        <p:spPr bwMode="blackWhite">
          <a:xfrm>
            <a:off x="8441827" y="7096818"/>
            <a:ext cx="1371600" cy="2743200"/>
          </a:xfrm>
          <a:prstGeom prst="rect">
            <a:avLst/>
          </a:prstGeom>
          <a:gradFill flip="none" rotWithShape="1">
            <a:gsLst>
              <a:gs pos="36000">
                <a:srgbClr val="CCCCFF"/>
              </a:gs>
              <a:gs pos="0">
                <a:schemeClr val="bg1"/>
              </a:gs>
              <a:gs pos="87000">
                <a:srgbClr val="CCCCFF"/>
              </a:gs>
              <a:gs pos="100000">
                <a:schemeClr val="bg1"/>
              </a:gs>
            </a:gsLst>
            <a:lin ang="5400000" scaled="1"/>
            <a:tileRect/>
          </a:gradFill>
          <a:ln w="28575" cap="flat" cmpd="sng" algn="ctr">
            <a:solidFill>
              <a:srgbClr val="4FB4FF"/>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59" name="Rectangle 24"/>
          <p:cNvSpPr>
            <a:spLocks noChangeArrowheads="1"/>
          </p:cNvSpPr>
          <p:nvPr/>
        </p:nvSpPr>
        <p:spPr bwMode="auto">
          <a:xfrm>
            <a:off x="8251327" y="9435206"/>
            <a:ext cx="1752600" cy="442913"/>
          </a:xfrm>
          <a:prstGeom prst="rect">
            <a:avLst/>
          </a:prstGeom>
          <a:noFill/>
          <a:ln w="9525">
            <a:noFill/>
            <a:miter lim="800000"/>
            <a:headEnd/>
            <a:tailEnd/>
          </a:ln>
        </p:spPr>
        <p:txBody>
          <a:bodyPr wrap="none" lIns="154782" tIns="78582" rIns="154782" bIns="78582"/>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562100" eaLnBrk="0" fontAlgn="auto" hangingPunct="0">
              <a:lnSpc>
                <a:spcPct val="85000"/>
              </a:lnSpc>
              <a:spcBef>
                <a:spcPct val="50000"/>
              </a:spcBef>
              <a:spcAft>
                <a:spcPts val="0"/>
              </a:spcAft>
              <a:defRPr/>
            </a:pPr>
            <a:r>
              <a:rPr lang="en-US" sz="2100" b="1" kern="0" dirty="0">
                <a:latin typeface="Oracle Sans" panose="020B0503020204020204" pitchFamily="34" charset="0"/>
                <a:cs typeface="Oracle Sans" panose="020B0503020204020204" pitchFamily="34" charset="0"/>
              </a:rPr>
              <a:t>Data files</a:t>
            </a:r>
          </a:p>
        </p:txBody>
      </p:sp>
      <p:sp>
        <p:nvSpPr>
          <p:cNvPr id="160" name="Rectangle 25"/>
          <p:cNvSpPr>
            <a:spLocks noChangeArrowheads="1"/>
          </p:cNvSpPr>
          <p:nvPr/>
        </p:nvSpPr>
        <p:spPr bwMode="auto">
          <a:xfrm>
            <a:off x="12475665" y="9178030"/>
            <a:ext cx="1828800" cy="707232"/>
          </a:xfrm>
          <a:prstGeom prst="rect">
            <a:avLst/>
          </a:prstGeom>
          <a:noFill/>
          <a:ln w="9525">
            <a:noFill/>
            <a:miter lim="800000"/>
            <a:headEnd/>
            <a:tailEnd/>
          </a:ln>
        </p:spPr>
        <p:txBody>
          <a:bodyPr wrap="square" lIns="154782" tIns="78582" rIns="154782" bIns="78582">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562100" eaLnBrk="0" fontAlgn="auto" hangingPunct="0">
              <a:lnSpc>
                <a:spcPct val="85000"/>
              </a:lnSpc>
              <a:spcBef>
                <a:spcPct val="50000"/>
              </a:spcBef>
              <a:spcAft>
                <a:spcPts val="0"/>
              </a:spcAft>
              <a:defRPr/>
            </a:pPr>
            <a:r>
              <a:rPr lang="en-US" sz="2100" b="1" kern="0" dirty="0">
                <a:latin typeface="Oracle Sans" panose="020B0503020204020204" pitchFamily="34" charset="0"/>
                <a:cs typeface="Oracle Sans" panose="020B0503020204020204" pitchFamily="34" charset="0"/>
              </a:rPr>
              <a:t>Online redo log files</a:t>
            </a:r>
          </a:p>
        </p:txBody>
      </p:sp>
      <p:sp>
        <p:nvSpPr>
          <p:cNvPr id="161" name="Rectangle 26"/>
          <p:cNvSpPr>
            <a:spLocks noChangeArrowheads="1"/>
          </p:cNvSpPr>
          <p:nvPr/>
        </p:nvSpPr>
        <p:spPr bwMode="auto">
          <a:xfrm>
            <a:off x="10565903" y="9178030"/>
            <a:ext cx="1528763" cy="707232"/>
          </a:xfrm>
          <a:prstGeom prst="rect">
            <a:avLst/>
          </a:prstGeom>
          <a:noFill/>
          <a:ln w="9525">
            <a:noFill/>
            <a:miter lim="800000"/>
            <a:headEnd/>
            <a:tailEnd/>
          </a:ln>
        </p:spPr>
        <p:txBody>
          <a:bodyPr wrap="square" lIns="154782" tIns="78582" rIns="154782" bIns="78582">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562100" eaLnBrk="0" fontAlgn="auto" hangingPunct="0">
              <a:lnSpc>
                <a:spcPct val="85000"/>
              </a:lnSpc>
              <a:spcBef>
                <a:spcPct val="50000"/>
              </a:spcBef>
              <a:spcAft>
                <a:spcPts val="0"/>
              </a:spcAft>
              <a:defRPr/>
            </a:pPr>
            <a:r>
              <a:rPr lang="en-US" sz="2100" b="1" kern="0" dirty="0">
                <a:latin typeface="Oracle Sans" panose="020B0503020204020204" pitchFamily="34" charset="0"/>
                <a:cs typeface="Oracle Sans" panose="020B0503020204020204" pitchFamily="34" charset="0"/>
              </a:rPr>
              <a:t>Control files</a:t>
            </a:r>
          </a:p>
        </p:txBody>
      </p:sp>
      <p:sp>
        <p:nvSpPr>
          <p:cNvPr id="168" name="Line 43"/>
          <p:cNvSpPr>
            <a:spLocks noChangeShapeType="1"/>
          </p:cNvSpPr>
          <p:nvPr/>
        </p:nvSpPr>
        <p:spPr bwMode="auto">
          <a:xfrm>
            <a:off x="11218365" y="5949055"/>
            <a:ext cx="0" cy="592932"/>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69" name="Line 44"/>
          <p:cNvSpPr>
            <a:spLocks noChangeShapeType="1"/>
          </p:cNvSpPr>
          <p:nvPr/>
        </p:nvSpPr>
        <p:spPr bwMode="auto">
          <a:xfrm flipV="1">
            <a:off x="11446965" y="5922863"/>
            <a:ext cx="0" cy="623888"/>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70" name="Oval 45"/>
          <p:cNvSpPr>
            <a:spLocks noChangeArrowheads="1"/>
          </p:cNvSpPr>
          <p:nvPr/>
        </p:nvSpPr>
        <p:spPr bwMode="blackWhite">
          <a:xfrm>
            <a:off x="3624559" y="4525068"/>
            <a:ext cx="1371600" cy="800100"/>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defRPr/>
            </a:pPr>
            <a:r>
              <a:rPr lang="en-US" sz="1800" b="1" kern="0" dirty="0">
                <a:latin typeface="Oracle Sans" panose="020B0503020204020204" pitchFamily="34" charset="0"/>
                <a:cs typeface="Oracle Sans" panose="020B0503020204020204" pitchFamily="34" charset="0"/>
              </a:rPr>
              <a:t>User</a:t>
            </a:r>
            <a:br>
              <a:rPr lang="en-US" sz="1800" b="1" kern="0" dirty="0">
                <a:latin typeface="Oracle Sans" panose="020B0503020204020204" pitchFamily="34" charset="0"/>
                <a:cs typeface="Oracle Sans" panose="020B0503020204020204" pitchFamily="34" charset="0"/>
              </a:rPr>
            </a:br>
            <a:r>
              <a:rPr lang="en-US" sz="1800" b="1" kern="0" dirty="0">
                <a:latin typeface="Oracle Sans" panose="020B0503020204020204" pitchFamily="34" charset="0"/>
                <a:cs typeface="Oracle Sans" panose="020B0503020204020204" pitchFamily="34" charset="0"/>
              </a:rPr>
              <a:t>process</a:t>
            </a:r>
          </a:p>
        </p:txBody>
      </p:sp>
      <p:grpSp>
        <p:nvGrpSpPr>
          <p:cNvPr id="7191" name="Group 46"/>
          <p:cNvGrpSpPr>
            <a:grpSpLocks/>
          </p:cNvGrpSpPr>
          <p:nvPr/>
        </p:nvGrpSpPr>
        <p:grpSpPr bwMode="auto">
          <a:xfrm>
            <a:off x="4581822" y="8275537"/>
            <a:ext cx="1724025" cy="1438275"/>
            <a:chOff x="4032" y="3072"/>
            <a:chExt cx="724" cy="604"/>
          </a:xfrm>
        </p:grpSpPr>
        <p:grpSp>
          <p:nvGrpSpPr>
            <p:cNvPr id="7233" name="Group 47"/>
            <p:cNvGrpSpPr>
              <a:grpSpLocks/>
            </p:cNvGrpSpPr>
            <p:nvPr/>
          </p:nvGrpSpPr>
          <p:grpSpPr bwMode="auto">
            <a:xfrm>
              <a:off x="4032" y="3072"/>
              <a:ext cx="532" cy="412"/>
              <a:chOff x="960" y="684"/>
              <a:chExt cx="532" cy="412"/>
            </a:xfrm>
          </p:grpSpPr>
          <p:sp>
            <p:nvSpPr>
              <p:cNvPr id="181" name="Rectangle 48"/>
              <p:cNvSpPr>
                <a:spLocks noChangeArrowheads="1"/>
              </p:cNvSpPr>
              <p:nvPr/>
            </p:nvSpPr>
            <p:spPr bwMode="gray">
              <a:xfrm>
                <a:off x="960" y="768"/>
                <a:ext cx="532" cy="246"/>
              </a:xfrm>
              <a:prstGeom prst="rect">
                <a:avLst/>
              </a:prstGeom>
              <a:solidFill>
                <a:srgbClr val="999999"/>
              </a:solidFill>
              <a:ln w="3175">
                <a:solidFill>
                  <a:srgbClr val="99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82" name="Oval 49"/>
              <p:cNvSpPr>
                <a:spLocks noChangeArrowheads="1"/>
              </p:cNvSpPr>
              <p:nvPr/>
            </p:nvSpPr>
            <p:spPr bwMode="gray">
              <a:xfrm>
                <a:off x="960" y="684"/>
                <a:ext cx="532" cy="158"/>
              </a:xfrm>
              <a:prstGeom prst="ellipse">
                <a:avLst/>
              </a:prstGeom>
              <a:solidFill>
                <a:srgbClr val="CCCCCC"/>
              </a:solidFill>
              <a:ln w="3175">
                <a:solidFill>
                  <a:srgbClr val="99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83" name="Oval 50"/>
              <p:cNvSpPr>
                <a:spLocks noChangeArrowheads="1"/>
              </p:cNvSpPr>
              <p:nvPr/>
            </p:nvSpPr>
            <p:spPr bwMode="gray">
              <a:xfrm>
                <a:off x="960" y="938"/>
                <a:ext cx="532" cy="158"/>
              </a:xfrm>
              <a:prstGeom prst="ellipse">
                <a:avLst/>
              </a:prstGeom>
              <a:solidFill>
                <a:srgbClr val="999999"/>
              </a:solidFill>
              <a:ln w="3175">
                <a:solidFill>
                  <a:srgbClr val="99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7234" name="Group 51"/>
            <p:cNvGrpSpPr>
              <a:grpSpLocks/>
            </p:cNvGrpSpPr>
            <p:nvPr/>
          </p:nvGrpSpPr>
          <p:grpSpPr bwMode="auto">
            <a:xfrm>
              <a:off x="4121" y="3168"/>
              <a:ext cx="532" cy="412"/>
              <a:chOff x="960" y="684"/>
              <a:chExt cx="532" cy="412"/>
            </a:xfrm>
          </p:grpSpPr>
          <p:sp>
            <p:nvSpPr>
              <p:cNvPr id="178" name="Rectangle 52"/>
              <p:cNvSpPr>
                <a:spLocks noChangeArrowheads="1"/>
              </p:cNvSpPr>
              <p:nvPr/>
            </p:nvSpPr>
            <p:spPr bwMode="gray">
              <a:xfrm>
                <a:off x="960" y="768"/>
                <a:ext cx="532" cy="246"/>
              </a:xfrm>
              <a:prstGeom prst="rect">
                <a:avLst/>
              </a:prstGeom>
              <a:solidFill>
                <a:srgbClr val="999999"/>
              </a:solidFill>
              <a:ln w="3175">
                <a:solidFill>
                  <a:srgbClr val="99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79" name="Oval 53"/>
              <p:cNvSpPr>
                <a:spLocks noChangeArrowheads="1"/>
              </p:cNvSpPr>
              <p:nvPr/>
            </p:nvSpPr>
            <p:spPr bwMode="gray">
              <a:xfrm>
                <a:off x="960" y="684"/>
                <a:ext cx="532" cy="158"/>
              </a:xfrm>
              <a:prstGeom prst="ellipse">
                <a:avLst/>
              </a:prstGeom>
              <a:solidFill>
                <a:srgbClr val="CCCCCC"/>
              </a:solidFill>
              <a:ln w="3175">
                <a:solidFill>
                  <a:srgbClr val="99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80" name="Oval 54"/>
              <p:cNvSpPr>
                <a:spLocks noChangeArrowheads="1"/>
              </p:cNvSpPr>
              <p:nvPr/>
            </p:nvSpPr>
            <p:spPr bwMode="gray">
              <a:xfrm>
                <a:off x="960" y="938"/>
                <a:ext cx="532" cy="158"/>
              </a:xfrm>
              <a:prstGeom prst="ellipse">
                <a:avLst/>
              </a:prstGeom>
              <a:solidFill>
                <a:srgbClr val="999999"/>
              </a:solidFill>
              <a:ln w="3175">
                <a:solidFill>
                  <a:srgbClr val="99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7235" name="Group 55"/>
            <p:cNvGrpSpPr>
              <a:grpSpLocks/>
            </p:cNvGrpSpPr>
            <p:nvPr/>
          </p:nvGrpSpPr>
          <p:grpSpPr bwMode="auto">
            <a:xfrm>
              <a:off x="4224" y="3264"/>
              <a:ext cx="532" cy="412"/>
              <a:chOff x="960" y="684"/>
              <a:chExt cx="532" cy="412"/>
            </a:xfrm>
          </p:grpSpPr>
          <p:sp>
            <p:nvSpPr>
              <p:cNvPr id="175" name="Rectangle 56"/>
              <p:cNvSpPr>
                <a:spLocks noChangeArrowheads="1"/>
              </p:cNvSpPr>
              <p:nvPr/>
            </p:nvSpPr>
            <p:spPr bwMode="gray">
              <a:xfrm>
                <a:off x="960" y="768"/>
                <a:ext cx="532" cy="246"/>
              </a:xfrm>
              <a:prstGeom prst="rect">
                <a:avLst/>
              </a:prstGeom>
              <a:solidFill>
                <a:srgbClr val="999999"/>
              </a:solidFill>
              <a:ln w="3175">
                <a:solidFill>
                  <a:srgbClr val="99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76" name="Oval 57"/>
              <p:cNvSpPr>
                <a:spLocks noChangeArrowheads="1"/>
              </p:cNvSpPr>
              <p:nvPr/>
            </p:nvSpPr>
            <p:spPr bwMode="gray">
              <a:xfrm>
                <a:off x="960" y="684"/>
                <a:ext cx="532" cy="158"/>
              </a:xfrm>
              <a:prstGeom prst="ellipse">
                <a:avLst/>
              </a:prstGeom>
              <a:solidFill>
                <a:srgbClr val="CCCCCC"/>
              </a:solidFill>
              <a:ln w="3175">
                <a:solidFill>
                  <a:srgbClr val="99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77" name="Oval 58"/>
              <p:cNvSpPr>
                <a:spLocks noChangeArrowheads="1"/>
              </p:cNvSpPr>
              <p:nvPr/>
            </p:nvSpPr>
            <p:spPr bwMode="gray">
              <a:xfrm>
                <a:off x="960" y="938"/>
                <a:ext cx="532" cy="158"/>
              </a:xfrm>
              <a:prstGeom prst="ellipse">
                <a:avLst/>
              </a:prstGeom>
              <a:solidFill>
                <a:srgbClr val="999999"/>
              </a:solidFill>
              <a:ln w="3175">
                <a:solidFill>
                  <a:srgbClr val="99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grpSp>
      <p:sp>
        <p:nvSpPr>
          <p:cNvPr id="184" name="Text Box 59"/>
          <p:cNvSpPr txBox="1">
            <a:spLocks noChangeArrowheads="1"/>
          </p:cNvSpPr>
          <p:nvPr/>
        </p:nvSpPr>
        <p:spPr bwMode="auto">
          <a:xfrm>
            <a:off x="3781722" y="7496868"/>
            <a:ext cx="3324225" cy="461665"/>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ts val="0"/>
              </a:spcBef>
              <a:spcAft>
                <a:spcPts val="0"/>
              </a:spcAft>
              <a:defRPr/>
            </a:pPr>
            <a:r>
              <a:rPr lang="en-US" sz="2400" b="1" kern="0" dirty="0">
                <a:solidFill>
                  <a:sysClr val="windowText" lastClr="000000"/>
                </a:solidFill>
                <a:latin typeface="Oracle Sans" panose="020B0503020204020204" pitchFamily="34" charset="0"/>
                <a:cs typeface="Oracle Sans" panose="020B0503020204020204" pitchFamily="34" charset="0"/>
              </a:rPr>
              <a:t>Storage structures</a:t>
            </a:r>
          </a:p>
        </p:txBody>
      </p:sp>
      <p:sp>
        <p:nvSpPr>
          <p:cNvPr id="185" name="Line 60"/>
          <p:cNvSpPr>
            <a:spLocks noChangeShapeType="1"/>
          </p:cNvSpPr>
          <p:nvPr/>
        </p:nvSpPr>
        <p:spPr bwMode="gray">
          <a:xfrm>
            <a:off x="4993777" y="4922738"/>
            <a:ext cx="952500" cy="2381"/>
          </a:xfrm>
          <a:prstGeom prst="line">
            <a:avLst/>
          </a:prstGeom>
          <a:noFill/>
          <a:ln w="28575">
            <a:solidFill>
              <a:schemeClr val="accent4"/>
            </a:solidFill>
            <a:round/>
            <a:headEnd type="triangle" w="lg" len="lg"/>
            <a:tailEnd type="triangle" w="lg" len="lg"/>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86" name="Oval 61"/>
          <p:cNvSpPr>
            <a:spLocks noChangeArrowheads="1"/>
          </p:cNvSpPr>
          <p:nvPr/>
        </p:nvSpPr>
        <p:spPr bwMode="blackWhite">
          <a:xfrm>
            <a:off x="5943897" y="4525068"/>
            <a:ext cx="1371600" cy="800100"/>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Server</a:t>
            </a:r>
            <a:br>
              <a:rPr lang="en-US" sz="1800" b="1" kern="0" dirty="0">
                <a:latin typeface="Oracle Sans" panose="020B0503020204020204" pitchFamily="34" charset="0"/>
                <a:cs typeface="Oracle Sans" panose="020B0503020204020204" pitchFamily="34" charset="0"/>
              </a:rPr>
            </a:br>
            <a:r>
              <a:rPr lang="en-US" sz="1800" b="1" kern="0" dirty="0">
                <a:latin typeface="Oracle Sans" panose="020B0503020204020204" pitchFamily="34" charset="0"/>
                <a:cs typeface="Oracle Sans" panose="020B0503020204020204" pitchFamily="34" charset="0"/>
              </a:rPr>
              <a:t>process</a:t>
            </a:r>
          </a:p>
        </p:txBody>
      </p:sp>
      <p:sp>
        <p:nvSpPr>
          <p:cNvPr id="187" name="Text Box 71"/>
          <p:cNvSpPr txBox="1">
            <a:spLocks noChangeArrowheads="1"/>
          </p:cNvSpPr>
          <p:nvPr/>
        </p:nvSpPr>
        <p:spPr bwMode="auto">
          <a:xfrm>
            <a:off x="3719809" y="2431950"/>
            <a:ext cx="3362325" cy="461665"/>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ts val="0"/>
              </a:spcBef>
              <a:spcAft>
                <a:spcPts val="0"/>
              </a:spcAft>
              <a:defRPr/>
            </a:pPr>
            <a:r>
              <a:rPr lang="en-US" sz="2400" b="1" kern="0" dirty="0">
                <a:solidFill>
                  <a:sysClr val="windowText" lastClr="000000"/>
                </a:solidFill>
                <a:latin typeface="Oracle Sans" panose="020B0503020204020204" pitchFamily="34" charset="0"/>
                <a:cs typeface="Oracle Sans" panose="020B0503020204020204" pitchFamily="34" charset="0"/>
              </a:rPr>
              <a:t>Memory structures</a:t>
            </a:r>
          </a:p>
        </p:txBody>
      </p:sp>
      <p:sp>
        <p:nvSpPr>
          <p:cNvPr id="189" name="Text Box 73"/>
          <p:cNvSpPr txBox="1">
            <a:spLocks noChangeArrowheads="1"/>
          </p:cNvSpPr>
          <p:nvPr/>
        </p:nvSpPr>
        <p:spPr bwMode="auto">
          <a:xfrm>
            <a:off x="3710285" y="5346600"/>
            <a:ext cx="3469481" cy="369332"/>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ts val="0"/>
              </a:spcBef>
              <a:spcAft>
                <a:spcPts val="0"/>
              </a:spcAft>
              <a:defRPr/>
            </a:pPr>
            <a:r>
              <a:rPr lang="en-US" b="1" kern="0" dirty="0">
                <a:solidFill>
                  <a:sysClr val="windowText" lastClr="000000"/>
                </a:solidFill>
                <a:latin typeface="Oracle Sans" panose="020B0503020204020204" pitchFamily="34" charset="0"/>
                <a:cs typeface="Oracle Sans" panose="020B0503020204020204" pitchFamily="34" charset="0"/>
              </a:rPr>
              <a:t>Processes</a:t>
            </a:r>
          </a:p>
        </p:txBody>
      </p:sp>
      <p:grpSp>
        <p:nvGrpSpPr>
          <p:cNvPr id="3" name="Group 2"/>
          <p:cNvGrpSpPr/>
          <p:nvPr/>
        </p:nvGrpSpPr>
        <p:grpSpPr>
          <a:xfrm>
            <a:off x="7446465" y="1977131"/>
            <a:ext cx="7746207" cy="3948113"/>
            <a:chOff x="4664075" y="914400"/>
            <a:chExt cx="5164138" cy="2632075"/>
          </a:xfrm>
        </p:grpSpPr>
        <p:sp>
          <p:nvSpPr>
            <p:cNvPr id="155" name="Rectangle 7"/>
            <p:cNvSpPr>
              <a:spLocks noChangeArrowheads="1"/>
            </p:cNvSpPr>
            <p:nvPr/>
          </p:nvSpPr>
          <p:spPr bwMode="blackWhite">
            <a:xfrm>
              <a:off x="4664075" y="914400"/>
              <a:ext cx="5164138" cy="2632075"/>
            </a:xfrm>
            <a:prstGeom prst="rect">
              <a:avLst/>
            </a:prstGeom>
            <a:gradFill flip="none" rotWithShape="1">
              <a:gsLst>
                <a:gs pos="22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56" name="Oval 8"/>
            <p:cNvSpPr>
              <a:spLocks noChangeArrowheads="1"/>
            </p:cNvSpPr>
            <p:nvPr/>
          </p:nvSpPr>
          <p:spPr bwMode="blackWhite">
            <a:xfrm>
              <a:off x="7254875" y="3176588"/>
              <a:ext cx="593725" cy="274637"/>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 PMON</a:t>
              </a:r>
            </a:p>
          </p:txBody>
        </p:sp>
        <p:sp>
          <p:nvSpPr>
            <p:cNvPr id="157" name="Oval 9"/>
            <p:cNvSpPr>
              <a:spLocks noChangeArrowheads="1"/>
            </p:cNvSpPr>
            <p:nvPr/>
          </p:nvSpPr>
          <p:spPr bwMode="blackWhite">
            <a:xfrm>
              <a:off x="6645275" y="3176588"/>
              <a:ext cx="593725" cy="274637"/>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SMON</a:t>
              </a:r>
            </a:p>
          </p:txBody>
        </p:sp>
        <p:sp>
          <p:nvSpPr>
            <p:cNvPr id="158" name="Oval 10"/>
            <p:cNvSpPr>
              <a:spLocks noChangeArrowheads="1"/>
            </p:cNvSpPr>
            <p:nvPr/>
          </p:nvSpPr>
          <p:spPr bwMode="blackWhite">
            <a:xfrm>
              <a:off x="9159875" y="3176588"/>
              <a:ext cx="593725" cy="274637"/>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Others</a:t>
              </a:r>
            </a:p>
          </p:txBody>
        </p:sp>
        <p:sp>
          <p:nvSpPr>
            <p:cNvPr id="162" name="Text Box 27"/>
            <p:cNvSpPr txBox="1">
              <a:spLocks noChangeArrowheads="1"/>
            </p:cNvSpPr>
            <p:nvPr/>
          </p:nvSpPr>
          <p:spPr bwMode="blackWhite">
            <a:xfrm>
              <a:off x="6607175" y="996950"/>
              <a:ext cx="1295400" cy="287338"/>
            </a:xfrm>
            <a:prstGeom prst="rect">
              <a:avLst/>
            </a:prstGeom>
            <a:noFill/>
            <a:ln w="2857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50000"/>
                </a:spcBef>
                <a:spcAft>
                  <a:spcPts val="0"/>
                </a:spcAft>
                <a:defRPr/>
              </a:pPr>
              <a:r>
                <a:rPr lang="en-US" sz="2400" b="1" kern="0" dirty="0">
                  <a:solidFill>
                    <a:srgbClr val="000000"/>
                  </a:solidFill>
                  <a:latin typeface="Oracle Sans" panose="020B0503020204020204" pitchFamily="34" charset="0"/>
                  <a:cs typeface="Oracle Sans" panose="020B0503020204020204" pitchFamily="34" charset="0"/>
                </a:rPr>
                <a:t>Instance</a:t>
              </a:r>
            </a:p>
          </p:txBody>
        </p:sp>
        <p:sp>
          <p:nvSpPr>
            <p:cNvPr id="163" name="Oval 28"/>
            <p:cNvSpPr>
              <a:spLocks noChangeArrowheads="1"/>
            </p:cNvSpPr>
            <p:nvPr/>
          </p:nvSpPr>
          <p:spPr bwMode="blackWhite">
            <a:xfrm>
              <a:off x="8523288" y="3176588"/>
              <a:ext cx="593725" cy="274637"/>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 RECO</a:t>
              </a:r>
            </a:p>
          </p:txBody>
        </p:sp>
        <p:sp>
          <p:nvSpPr>
            <p:cNvPr id="164" name="Oval 29"/>
            <p:cNvSpPr>
              <a:spLocks noChangeArrowheads="1"/>
            </p:cNvSpPr>
            <p:nvPr/>
          </p:nvSpPr>
          <p:spPr bwMode="blackWhite">
            <a:xfrm>
              <a:off x="7880350" y="3176588"/>
              <a:ext cx="593725" cy="274637"/>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ARCn</a:t>
              </a:r>
            </a:p>
          </p:txBody>
        </p:sp>
        <p:sp>
          <p:nvSpPr>
            <p:cNvPr id="165" name="Oval 39"/>
            <p:cNvSpPr>
              <a:spLocks noChangeArrowheads="1"/>
            </p:cNvSpPr>
            <p:nvPr/>
          </p:nvSpPr>
          <p:spPr bwMode="blackWhite">
            <a:xfrm>
              <a:off x="4711700" y="3176588"/>
              <a:ext cx="593725" cy="274637"/>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 DBWn</a:t>
              </a:r>
            </a:p>
          </p:txBody>
        </p:sp>
        <p:sp>
          <p:nvSpPr>
            <p:cNvPr id="166" name="Oval 40"/>
            <p:cNvSpPr>
              <a:spLocks noChangeArrowheads="1"/>
            </p:cNvSpPr>
            <p:nvPr/>
          </p:nvSpPr>
          <p:spPr bwMode="blackWhite">
            <a:xfrm>
              <a:off x="5981700" y="3176588"/>
              <a:ext cx="593725" cy="274637"/>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 LGWR</a:t>
              </a:r>
            </a:p>
          </p:txBody>
        </p:sp>
        <p:sp>
          <p:nvSpPr>
            <p:cNvPr id="167" name="Oval 41"/>
            <p:cNvSpPr>
              <a:spLocks noChangeArrowheads="1"/>
            </p:cNvSpPr>
            <p:nvPr/>
          </p:nvSpPr>
          <p:spPr bwMode="blackWhite">
            <a:xfrm>
              <a:off x="5346700" y="3176588"/>
              <a:ext cx="593725" cy="274637"/>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CKPT</a:t>
              </a:r>
            </a:p>
          </p:txBody>
        </p:sp>
        <p:sp>
          <p:nvSpPr>
            <p:cNvPr id="190" name="Rectangle 74"/>
            <p:cNvSpPr>
              <a:spLocks noChangeArrowheads="1"/>
            </p:cNvSpPr>
            <p:nvPr/>
          </p:nvSpPr>
          <p:spPr bwMode="blackWhite">
            <a:xfrm>
              <a:off x="4956175" y="1349375"/>
              <a:ext cx="4610100" cy="1716088"/>
            </a:xfrm>
            <a:prstGeom prst="rect">
              <a:avLst/>
            </a:prstGeom>
            <a:solidFill>
              <a:srgbClr val="AEDF7D"/>
            </a:solidFill>
            <a:ln w="28575" cap="flat" cmpd="sng" algn="ctr">
              <a:solidFill>
                <a:srgbClr val="76B53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91" name="Rectangle 75"/>
            <p:cNvSpPr>
              <a:spLocks noChangeArrowheads="1"/>
            </p:cNvSpPr>
            <p:nvPr/>
          </p:nvSpPr>
          <p:spPr bwMode="blackWhite">
            <a:xfrm>
              <a:off x="5057775" y="1782763"/>
              <a:ext cx="1600200" cy="1139825"/>
            </a:xfrm>
            <a:prstGeom prst="rect">
              <a:avLst/>
            </a:prstGeom>
            <a:solidFill>
              <a:srgbClr val="FFCFA7"/>
            </a:solidFill>
            <a:ln w="28575">
              <a:solidFill>
                <a:srgbClr val="FF8F29"/>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Aft>
                  <a:spcPts val="0"/>
                </a:spcAft>
              </a:pPr>
              <a:r>
                <a:rPr lang="en-US" sz="2100" b="1" kern="0" dirty="0">
                  <a:latin typeface="Oracle Sans" panose="020B0503020204020204" pitchFamily="34" charset="0"/>
                  <a:cs typeface="Oracle Sans" panose="020B0503020204020204" pitchFamily="34" charset="0"/>
                </a:rPr>
                <a:t>Database</a:t>
              </a:r>
              <a:br>
                <a:rPr lang="en-US" sz="2100" b="1" kern="0" dirty="0">
                  <a:latin typeface="Oracle Sans" panose="020B0503020204020204" pitchFamily="34" charset="0"/>
                  <a:cs typeface="Oracle Sans" panose="020B0503020204020204" pitchFamily="34" charset="0"/>
                </a:rPr>
              </a:br>
              <a:r>
                <a:rPr lang="en-US" sz="2100" b="1" kern="0" dirty="0">
                  <a:latin typeface="Oracle Sans" panose="020B0503020204020204" pitchFamily="34" charset="0"/>
                  <a:cs typeface="Oracle Sans" panose="020B0503020204020204" pitchFamily="34" charset="0"/>
                </a:rPr>
                <a:t>buffer</a:t>
              </a:r>
              <a:br>
                <a:rPr lang="en-US" sz="2100" b="1" kern="0" dirty="0">
                  <a:latin typeface="Oracle Sans" panose="020B0503020204020204" pitchFamily="34" charset="0"/>
                  <a:cs typeface="Oracle Sans" panose="020B0503020204020204" pitchFamily="34" charset="0"/>
                </a:rPr>
              </a:br>
              <a:r>
                <a:rPr lang="en-US" sz="2100" b="1" kern="0" dirty="0">
                  <a:latin typeface="Oracle Sans" panose="020B0503020204020204" pitchFamily="34" charset="0"/>
                  <a:cs typeface="Oracle Sans" panose="020B0503020204020204" pitchFamily="34" charset="0"/>
                </a:rPr>
                <a:t>cache</a:t>
              </a:r>
            </a:p>
          </p:txBody>
        </p:sp>
        <p:sp>
          <p:nvSpPr>
            <p:cNvPr id="192" name="Rectangle 76"/>
            <p:cNvSpPr>
              <a:spLocks noChangeArrowheads="1"/>
            </p:cNvSpPr>
            <p:nvPr/>
          </p:nvSpPr>
          <p:spPr bwMode="blackWhite">
            <a:xfrm>
              <a:off x="7877175" y="1463675"/>
              <a:ext cx="1573213" cy="1525588"/>
            </a:xfrm>
            <a:prstGeom prst="rect">
              <a:avLst/>
            </a:prstGeom>
            <a:solidFill>
              <a:srgbClr val="E4D2F2"/>
            </a:solidFill>
            <a:ln w="28575" cap="flat" cmpd="sng" algn="ctr">
              <a:solidFill>
                <a:srgbClr val="AC73D7"/>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100" b="1" dirty="0">
                  <a:latin typeface="Oracle Sans" panose="020B0503020204020204" pitchFamily="34" charset="0"/>
                  <a:cs typeface="Oracle Sans" panose="020B0503020204020204" pitchFamily="34" charset="0"/>
                </a:rPr>
                <a:t>Shared pool</a:t>
              </a:r>
            </a:p>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93" name="Rectangle 77"/>
            <p:cNvSpPr>
              <a:spLocks noChangeArrowheads="1"/>
            </p:cNvSpPr>
            <p:nvPr/>
          </p:nvSpPr>
          <p:spPr bwMode="blackWhite">
            <a:xfrm>
              <a:off x="7989888" y="2363788"/>
              <a:ext cx="1352550" cy="539750"/>
            </a:xfrm>
            <a:prstGeom prst="rect">
              <a:avLst/>
            </a:prstGeom>
            <a:solidFill>
              <a:srgbClr val="FFE08A"/>
            </a:solidFill>
            <a:ln w="28575">
              <a:solidFill>
                <a:schemeClr val="accent3">
                  <a:lumMod val="60000"/>
                  <a:lumOff val="40000"/>
                </a:schemeClr>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Aft>
                  <a:spcPts val="0"/>
                </a:spcAft>
              </a:pPr>
              <a:r>
                <a:rPr lang="en-US" sz="2100" b="1" kern="0" dirty="0">
                  <a:latin typeface="Oracle Sans" panose="020B0503020204020204" pitchFamily="34" charset="0"/>
                  <a:cs typeface="Oracle Sans" panose="020B0503020204020204" pitchFamily="34" charset="0"/>
                </a:rPr>
                <a:t>Data dictionary</a:t>
              </a:r>
              <a:br>
                <a:rPr lang="en-US" sz="2100" b="1" kern="0" dirty="0">
                  <a:latin typeface="Oracle Sans" panose="020B0503020204020204" pitchFamily="34" charset="0"/>
                  <a:cs typeface="Oracle Sans" panose="020B0503020204020204" pitchFamily="34" charset="0"/>
                </a:rPr>
              </a:br>
              <a:r>
                <a:rPr lang="en-US" sz="2100" b="1" kern="0" dirty="0">
                  <a:latin typeface="Oracle Sans" panose="020B0503020204020204" pitchFamily="34" charset="0"/>
                  <a:cs typeface="Oracle Sans" panose="020B0503020204020204" pitchFamily="34" charset="0"/>
                </a:rPr>
                <a:t>cache</a:t>
              </a:r>
            </a:p>
          </p:txBody>
        </p:sp>
        <p:sp>
          <p:nvSpPr>
            <p:cNvPr id="194" name="Rectangle 78"/>
            <p:cNvSpPr>
              <a:spLocks noChangeArrowheads="1"/>
            </p:cNvSpPr>
            <p:nvPr/>
          </p:nvSpPr>
          <p:spPr bwMode="blackWhite">
            <a:xfrm>
              <a:off x="7989888" y="1744663"/>
              <a:ext cx="1352550" cy="538162"/>
            </a:xfrm>
            <a:prstGeom prst="rect">
              <a:avLst/>
            </a:prstGeom>
            <a:solidFill>
              <a:srgbClr val="FFE08A"/>
            </a:solidFill>
            <a:ln w="28575">
              <a:solidFill>
                <a:schemeClr val="accent3">
                  <a:lumMod val="60000"/>
                  <a:lumOff val="40000"/>
                </a:schemeClr>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Aft>
                  <a:spcPts val="0"/>
                </a:spcAft>
                <a:defRPr/>
              </a:pPr>
              <a:r>
                <a:rPr lang="en-US" sz="2100" b="1" kern="0" dirty="0">
                  <a:latin typeface="Oracle Sans" panose="020B0503020204020204" pitchFamily="34" charset="0"/>
                  <a:cs typeface="Oracle Sans" panose="020B0503020204020204" pitchFamily="34" charset="0"/>
                </a:rPr>
                <a:t>Library</a:t>
              </a:r>
            </a:p>
            <a:p>
              <a:pPr algn="ctr" defTabSz="1233488" eaLnBrk="0" fontAlgn="auto" hangingPunct="0">
                <a:spcAft>
                  <a:spcPts val="0"/>
                </a:spcAft>
                <a:defRPr/>
              </a:pPr>
              <a:r>
                <a:rPr lang="en-US" sz="2100" b="1" kern="0" dirty="0">
                  <a:latin typeface="Oracle Sans" panose="020B0503020204020204" pitchFamily="34" charset="0"/>
                  <a:cs typeface="Oracle Sans" panose="020B0503020204020204" pitchFamily="34" charset="0"/>
                </a:rPr>
                <a:t>cache</a:t>
              </a:r>
            </a:p>
          </p:txBody>
        </p:sp>
        <p:sp>
          <p:nvSpPr>
            <p:cNvPr id="195" name="Text Box 79"/>
            <p:cNvSpPr txBox="1">
              <a:spLocks noChangeArrowheads="1"/>
            </p:cNvSpPr>
            <p:nvPr/>
          </p:nvSpPr>
          <p:spPr bwMode="blackWhite">
            <a:xfrm>
              <a:off x="5591175" y="1401763"/>
              <a:ext cx="1066800" cy="265112"/>
            </a:xfrm>
            <a:prstGeom prst="rect">
              <a:avLst/>
            </a:prstGeom>
            <a:noFill/>
            <a:ln w="2857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50000"/>
                </a:spcBef>
                <a:spcAft>
                  <a:spcPts val="0"/>
                </a:spcAft>
                <a:defRPr/>
              </a:pPr>
              <a:r>
                <a:rPr lang="en-US" sz="2100" b="1" kern="0" dirty="0">
                  <a:solidFill>
                    <a:srgbClr val="000000"/>
                  </a:solidFill>
                  <a:latin typeface="Oracle Sans" panose="020B0503020204020204" pitchFamily="34" charset="0"/>
                  <a:cs typeface="Oracle Sans" panose="020B0503020204020204" pitchFamily="34" charset="0"/>
                </a:rPr>
                <a:t>SGA</a:t>
              </a:r>
            </a:p>
          </p:txBody>
        </p:sp>
        <p:sp>
          <p:nvSpPr>
            <p:cNvPr id="196" name="Rectangle 80"/>
            <p:cNvSpPr>
              <a:spLocks noChangeArrowheads="1"/>
            </p:cNvSpPr>
            <p:nvPr/>
          </p:nvSpPr>
          <p:spPr bwMode="blackWhite">
            <a:xfrm>
              <a:off x="6735763" y="1782763"/>
              <a:ext cx="1050925" cy="1139825"/>
            </a:xfrm>
            <a:prstGeom prst="rect">
              <a:avLst/>
            </a:prstGeom>
            <a:solidFill>
              <a:srgbClr val="FFFFC1"/>
            </a:soli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2100" b="1" kern="0" dirty="0">
                  <a:latin typeface="Oracle Sans" panose="020B0503020204020204" pitchFamily="34" charset="0"/>
                  <a:cs typeface="Oracle Sans" panose="020B0503020204020204" pitchFamily="34" charset="0"/>
                </a:rPr>
                <a:t>Redo log</a:t>
              </a:r>
              <a:br>
                <a:rPr lang="en-US" sz="2100" b="1" kern="0" dirty="0">
                  <a:latin typeface="Oracle Sans" panose="020B0503020204020204" pitchFamily="34" charset="0"/>
                  <a:cs typeface="Oracle Sans" panose="020B0503020204020204" pitchFamily="34" charset="0"/>
                </a:rPr>
              </a:br>
              <a:r>
                <a:rPr lang="en-US" sz="2100" b="1" kern="0" dirty="0">
                  <a:latin typeface="Oracle Sans" panose="020B0503020204020204" pitchFamily="34" charset="0"/>
                  <a:cs typeface="Oracle Sans" panose="020B0503020204020204" pitchFamily="34" charset="0"/>
                </a:rPr>
                <a:t>buffer</a:t>
              </a:r>
            </a:p>
          </p:txBody>
        </p:sp>
      </p:grpSp>
      <p:grpSp>
        <p:nvGrpSpPr>
          <p:cNvPr id="7205" name="Group 81"/>
          <p:cNvGrpSpPr>
            <a:grpSpLocks/>
          </p:cNvGrpSpPr>
          <p:nvPr/>
        </p:nvGrpSpPr>
        <p:grpSpPr bwMode="auto">
          <a:xfrm>
            <a:off x="8622803" y="8544618"/>
            <a:ext cx="995363" cy="771525"/>
            <a:chOff x="1054" y="2449"/>
            <a:chExt cx="532" cy="412"/>
          </a:xfrm>
        </p:grpSpPr>
        <p:sp>
          <p:nvSpPr>
            <p:cNvPr id="198" name="Rectangle 82"/>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199" name="Oval 83"/>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00" name="Oval 84"/>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7206" name="Group 85"/>
          <p:cNvGrpSpPr>
            <a:grpSpLocks/>
          </p:cNvGrpSpPr>
          <p:nvPr/>
        </p:nvGrpSpPr>
        <p:grpSpPr bwMode="auto">
          <a:xfrm>
            <a:off x="8622803" y="7915968"/>
            <a:ext cx="995363" cy="771525"/>
            <a:chOff x="1054" y="2449"/>
            <a:chExt cx="532" cy="412"/>
          </a:xfrm>
        </p:grpSpPr>
        <p:sp>
          <p:nvSpPr>
            <p:cNvPr id="202" name="Rectangle 86"/>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03" name="Oval 87"/>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04" name="Oval 88"/>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7207" name="Group 89"/>
          <p:cNvGrpSpPr>
            <a:grpSpLocks/>
          </p:cNvGrpSpPr>
          <p:nvPr/>
        </p:nvGrpSpPr>
        <p:grpSpPr bwMode="auto">
          <a:xfrm>
            <a:off x="8622803" y="7287318"/>
            <a:ext cx="995363" cy="771525"/>
            <a:chOff x="1054" y="2449"/>
            <a:chExt cx="532" cy="412"/>
          </a:xfrm>
        </p:grpSpPr>
        <p:sp>
          <p:nvSpPr>
            <p:cNvPr id="206" name="Rectangle 90"/>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07" name="Oval 91"/>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08" name="Oval 92"/>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7208" name="Group 93"/>
          <p:cNvGrpSpPr>
            <a:grpSpLocks/>
          </p:cNvGrpSpPr>
          <p:nvPr/>
        </p:nvGrpSpPr>
        <p:grpSpPr bwMode="auto">
          <a:xfrm>
            <a:off x="10813553" y="7915968"/>
            <a:ext cx="995363" cy="771525"/>
            <a:chOff x="1054" y="2449"/>
            <a:chExt cx="532" cy="412"/>
          </a:xfrm>
        </p:grpSpPr>
        <p:sp>
          <p:nvSpPr>
            <p:cNvPr id="210" name="Rectangle 94"/>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11" name="Oval 95"/>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12" name="Oval 96"/>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7209" name="Group 97"/>
          <p:cNvGrpSpPr>
            <a:grpSpLocks/>
          </p:cNvGrpSpPr>
          <p:nvPr/>
        </p:nvGrpSpPr>
        <p:grpSpPr bwMode="auto">
          <a:xfrm>
            <a:off x="10813553" y="7287318"/>
            <a:ext cx="995363" cy="771525"/>
            <a:chOff x="1054" y="2449"/>
            <a:chExt cx="532" cy="412"/>
          </a:xfrm>
        </p:grpSpPr>
        <p:sp>
          <p:nvSpPr>
            <p:cNvPr id="214" name="Rectangle 98"/>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15" name="Oval 99"/>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16" name="Oval 100"/>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7210" name="Group 101"/>
          <p:cNvGrpSpPr>
            <a:grpSpLocks/>
          </p:cNvGrpSpPr>
          <p:nvPr/>
        </p:nvGrpSpPr>
        <p:grpSpPr bwMode="auto">
          <a:xfrm>
            <a:off x="12870953" y="7915968"/>
            <a:ext cx="995363" cy="771525"/>
            <a:chOff x="1054" y="2449"/>
            <a:chExt cx="532" cy="412"/>
          </a:xfrm>
        </p:grpSpPr>
        <p:sp>
          <p:nvSpPr>
            <p:cNvPr id="218" name="Rectangle 102"/>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19" name="Oval 103"/>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20" name="Oval 104"/>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7211" name="Group 105"/>
          <p:cNvGrpSpPr>
            <a:grpSpLocks/>
          </p:cNvGrpSpPr>
          <p:nvPr/>
        </p:nvGrpSpPr>
        <p:grpSpPr bwMode="auto">
          <a:xfrm>
            <a:off x="12870953" y="7287318"/>
            <a:ext cx="995363" cy="771525"/>
            <a:chOff x="1054" y="2449"/>
            <a:chExt cx="532" cy="412"/>
          </a:xfrm>
        </p:grpSpPr>
        <p:sp>
          <p:nvSpPr>
            <p:cNvPr id="222" name="Rectangle 106"/>
            <p:cNvSpPr>
              <a:spLocks noChangeArrowheads="1"/>
            </p:cNvSpPr>
            <p:nvPr/>
          </p:nvSpPr>
          <p:spPr bwMode="gray">
            <a:xfrm>
              <a:off x="1054" y="2533"/>
              <a:ext cx="532" cy="247"/>
            </a:xfrm>
            <a:prstGeom prst="rect">
              <a:avLst/>
            </a:prstGeom>
            <a:solidFill>
              <a:srgbClr val="009999"/>
            </a:solidFill>
            <a:ln w="3175">
              <a:solidFill>
                <a:srgbClr val="009999"/>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23" name="Oval 107"/>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24" name="Oval 108"/>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6894" y="2858538"/>
            <a:ext cx="1738203" cy="1836129"/>
          </a:xfrm>
          <a:prstGeom prst="rect">
            <a:avLst/>
          </a:prstGeom>
        </p:spPr>
      </p:pic>
    </p:spTree>
    <p:custDataLst>
      <p:tags r:id="rId1"/>
    </p:custDataLst>
    <p:extLst>
      <p:ext uri="{BB962C8B-B14F-4D97-AF65-F5344CB8AC3E}">
        <p14:creationId xmlns:p14="http://schemas.microsoft.com/office/powerpoint/2010/main" val="207322099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Connecting to the Database</a:t>
            </a:r>
          </a:p>
        </p:txBody>
      </p:sp>
      <p:sp>
        <p:nvSpPr>
          <p:cNvPr id="8195" name="Rectangle 18"/>
          <p:cNvSpPr>
            <a:spLocks noGrp="1" noChangeArrowheads="1"/>
          </p:cNvSpPr>
          <p:nvPr>
            <p:ph idx="1"/>
          </p:nvPr>
        </p:nvSpPr>
        <p:spPr>
          <a:xfrm>
            <a:off x="933451" y="2272710"/>
            <a:ext cx="13611149" cy="217604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1225" lvl="1" indent="-550863"/>
            <a:r>
              <a:rPr lang="en-US" dirty="0">
                <a:latin typeface="Oracle Sans" panose="020B0503020204020204" pitchFamily="34" charset="0"/>
                <a:cs typeface="Oracle Sans" panose="020B0503020204020204" pitchFamily="34" charset="0"/>
              </a:rPr>
              <a:t>Connection: A communication pathway between a user process and a database instance</a:t>
            </a:r>
          </a:p>
          <a:p>
            <a:pPr marL="911225" lvl="1" indent="-550863"/>
            <a:r>
              <a:rPr lang="en-US" dirty="0">
                <a:latin typeface="Oracle Sans" panose="020B0503020204020204" pitchFamily="34" charset="0"/>
                <a:cs typeface="Oracle Sans" panose="020B0503020204020204" pitchFamily="34" charset="0"/>
              </a:rPr>
              <a:t>Session: A specific connection of a user to a database instance through a user process</a:t>
            </a:r>
          </a:p>
        </p:txBody>
      </p:sp>
      <p:grpSp>
        <p:nvGrpSpPr>
          <p:cNvPr id="8" name="Group 7"/>
          <p:cNvGrpSpPr/>
          <p:nvPr/>
        </p:nvGrpSpPr>
        <p:grpSpPr>
          <a:xfrm>
            <a:off x="2975372" y="4802598"/>
            <a:ext cx="12337257" cy="4347509"/>
            <a:chOff x="1446212" y="2591038"/>
            <a:chExt cx="8224838" cy="2898339"/>
          </a:xfrm>
        </p:grpSpPr>
        <p:sp>
          <p:nvSpPr>
            <p:cNvPr id="20" name="Rounded Rectangle 19"/>
            <p:cNvSpPr/>
            <p:nvPr/>
          </p:nvSpPr>
          <p:spPr bwMode="auto">
            <a:xfrm>
              <a:off x="7842250" y="2591038"/>
              <a:ext cx="1828800" cy="2209563"/>
            </a:xfrm>
            <a:prstGeom prst="roundRect">
              <a:avLst/>
            </a:prstGeom>
            <a:gradFill flip="none" rotWithShape="1">
              <a:gsLst>
                <a:gs pos="0">
                  <a:schemeClr val="bg1"/>
                </a:gs>
                <a:gs pos="100000">
                  <a:schemeClr val="accent6">
                    <a:lumMod val="20000"/>
                    <a:lumOff val="80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8" name="Content Placeholder 2"/>
            <p:cNvSpPr txBox="1">
              <a:spLocks/>
            </p:cNvSpPr>
            <p:nvPr/>
          </p:nvSpPr>
          <p:spPr bwMode="gray">
            <a:xfrm>
              <a:off x="4013831" y="3429000"/>
              <a:ext cx="1486857" cy="91440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pic>
          <p:nvPicPr>
            <p:cNvPr id="17" name="Picture 16" descr="database.png"/>
            <p:cNvPicPr>
              <a:picLocks noChangeAspect="1"/>
            </p:cNvPicPr>
            <p:nvPr/>
          </p:nvPicPr>
          <p:blipFill>
            <a:blip r:embed="rId4" cstate="print"/>
            <a:stretch>
              <a:fillRect/>
            </a:stretch>
          </p:blipFill>
          <p:spPr>
            <a:xfrm>
              <a:off x="8057004" y="2743437"/>
              <a:ext cx="1409524" cy="1904762"/>
            </a:xfrm>
            <a:prstGeom prst="rect">
              <a:avLst/>
            </a:prstGeom>
          </p:spPr>
        </p:pic>
        <p:sp>
          <p:nvSpPr>
            <p:cNvPr id="32" name="Line 6"/>
            <p:cNvSpPr>
              <a:spLocks noChangeShapeType="1"/>
            </p:cNvSpPr>
            <p:nvPr/>
          </p:nvSpPr>
          <p:spPr bwMode="auto">
            <a:xfrm>
              <a:off x="3398391" y="3898900"/>
              <a:ext cx="609600" cy="0"/>
            </a:xfrm>
            <a:prstGeom prst="line">
              <a:avLst/>
            </a:prstGeom>
            <a:noFill/>
            <a:ln w="28575">
              <a:solidFill>
                <a:schemeClr val="accent4"/>
              </a:solidFill>
              <a:round/>
              <a:headEnd type="triangle" w="lg" len="lg"/>
              <a:tailEnd type="triangle" w="lg" len="lg"/>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34" name="Line 8"/>
            <p:cNvSpPr>
              <a:spLocks noChangeShapeType="1"/>
            </p:cNvSpPr>
            <p:nvPr/>
          </p:nvSpPr>
          <p:spPr bwMode="auto">
            <a:xfrm>
              <a:off x="6999288" y="3898900"/>
              <a:ext cx="1189037" cy="0"/>
            </a:xfrm>
            <a:prstGeom prst="line">
              <a:avLst/>
            </a:prstGeom>
            <a:noFill/>
            <a:ln w="28575">
              <a:solidFill>
                <a:schemeClr val="accent4"/>
              </a:solidFill>
              <a:round/>
              <a:headEnd type="triangle" w="lg" len="lg"/>
              <a:tailEnd type="triangle" w="lg" len="lg"/>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35" name="Oval 9"/>
            <p:cNvSpPr>
              <a:spLocks noChangeArrowheads="1"/>
            </p:cNvSpPr>
            <p:nvPr/>
          </p:nvSpPr>
          <p:spPr bwMode="blackWhite">
            <a:xfrm>
              <a:off x="8185150" y="3549650"/>
              <a:ext cx="1143000" cy="685800"/>
            </a:xfrm>
            <a:prstGeom prst="ellipse">
              <a:avLst/>
            </a:prstGeom>
            <a:solidFill>
              <a:srgbClr val="0066FF"/>
            </a:solidFill>
            <a:ln w="28575">
              <a:solidFill>
                <a:srgbClr val="000000"/>
              </a:solidFill>
              <a:prstDash val="dashDot"/>
              <a:round/>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ts val="0"/>
                </a:spcBef>
                <a:spcAft>
                  <a:spcPts val="0"/>
                </a:spcAft>
                <a:defRPr/>
              </a:pPr>
              <a:r>
                <a:rPr lang="en-US" sz="2400" b="1" kern="0" dirty="0">
                  <a:solidFill>
                    <a:schemeClr val="bg1"/>
                  </a:solidFill>
                  <a:latin typeface="Oracle Sans" panose="020B0503020204020204" pitchFamily="34" charset="0"/>
                  <a:cs typeface="Oracle Sans" panose="020B0503020204020204" pitchFamily="34" charset="0"/>
                </a:rPr>
                <a:t>Session</a:t>
              </a:r>
            </a:p>
          </p:txBody>
        </p:sp>
        <p:sp>
          <p:nvSpPr>
            <p:cNvPr id="36" name="Line 10"/>
            <p:cNvSpPr>
              <a:spLocks noChangeShapeType="1"/>
            </p:cNvSpPr>
            <p:nvPr/>
          </p:nvSpPr>
          <p:spPr bwMode="auto">
            <a:xfrm>
              <a:off x="5487988" y="3898900"/>
              <a:ext cx="609600" cy="0"/>
            </a:xfrm>
            <a:prstGeom prst="line">
              <a:avLst/>
            </a:prstGeom>
            <a:noFill/>
            <a:ln w="28575">
              <a:solidFill>
                <a:schemeClr val="accent4"/>
              </a:solidFill>
              <a:round/>
              <a:headEnd type="triangle" w="lg" len="lg"/>
              <a:tailEnd type="triangle" w="lg" len="lg"/>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40" name="Text Box 14"/>
            <p:cNvSpPr txBox="1">
              <a:spLocks noChangeArrowheads="1"/>
            </p:cNvSpPr>
            <p:nvPr/>
          </p:nvSpPr>
          <p:spPr bwMode="auto">
            <a:xfrm>
              <a:off x="5178425" y="5181600"/>
              <a:ext cx="1340311" cy="307777"/>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ct val="50000"/>
                </a:spcBef>
                <a:spcAft>
                  <a:spcPts val="0"/>
                </a:spcAft>
                <a:defRPr/>
              </a:pPr>
              <a:r>
                <a:rPr lang="en-US" sz="2400" b="1" kern="0" dirty="0">
                  <a:solidFill>
                    <a:sysClr val="windowText" lastClr="000000"/>
                  </a:solidFill>
                  <a:latin typeface="Oracle Sans" panose="020B0503020204020204" pitchFamily="34" charset="0"/>
                  <a:cs typeface="Oracle Sans" panose="020B0503020204020204" pitchFamily="34" charset="0"/>
                </a:rPr>
                <a:t>Connection</a:t>
              </a:r>
            </a:p>
          </p:txBody>
        </p:sp>
        <p:sp>
          <p:nvSpPr>
            <p:cNvPr id="42" name="Oval 16"/>
            <p:cNvSpPr>
              <a:spLocks noChangeArrowheads="1"/>
            </p:cNvSpPr>
            <p:nvPr/>
          </p:nvSpPr>
          <p:spPr bwMode="blackWhite">
            <a:xfrm>
              <a:off x="6084888" y="3632200"/>
              <a:ext cx="914400" cy="533400"/>
            </a:xfrm>
            <a:prstGeom prst="ellipse">
              <a:avLst/>
            </a:prstGeom>
            <a:solidFill>
              <a:srgbClr val="CCFFFF"/>
            </a:solidFill>
            <a:ln w="28575">
              <a:solidFill>
                <a:srgbClr val="00E7E2"/>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Bef>
                  <a:spcPct val="50000"/>
                </a:spcBef>
                <a:spcAft>
                  <a:spcPts val="0"/>
                </a:spcAft>
                <a:defRPr/>
              </a:pPr>
              <a:r>
                <a:rPr lang="en-US" sz="2400" kern="0" dirty="0">
                  <a:solidFill>
                    <a:srgbClr val="000000"/>
                  </a:solidFill>
                  <a:latin typeface="Oracle Sans" panose="020B0503020204020204" pitchFamily="34" charset="0"/>
                  <a:cs typeface="Oracle Sans" panose="020B0503020204020204" pitchFamily="34" charset="0"/>
                </a:rPr>
                <a:t>User</a:t>
              </a:r>
            </a:p>
          </p:txBody>
        </p:sp>
        <p:grpSp>
          <p:nvGrpSpPr>
            <p:cNvPr id="3" name="Group 2"/>
            <p:cNvGrpSpPr/>
            <p:nvPr/>
          </p:nvGrpSpPr>
          <p:grpSpPr>
            <a:xfrm>
              <a:off x="1446212" y="3047873"/>
              <a:ext cx="1946340" cy="1752728"/>
              <a:chOff x="9130697" y="4146483"/>
              <a:chExt cx="1946340" cy="1752728"/>
            </a:xfrm>
          </p:grpSpPr>
          <p:sp>
            <p:nvSpPr>
              <p:cNvPr id="21" name="Oval 20"/>
              <p:cNvSpPr/>
              <p:nvPr/>
            </p:nvSpPr>
            <p:spPr bwMode="auto">
              <a:xfrm>
                <a:off x="9324309" y="4146483"/>
                <a:ext cx="1752728" cy="1752728"/>
              </a:xfrm>
              <a:prstGeom prst="ellipse">
                <a:avLst/>
              </a:prstGeom>
              <a:gradFill flip="none" rotWithShape="1">
                <a:gsLst>
                  <a:gs pos="0">
                    <a:schemeClr val="bg1">
                      <a:lumMod val="95000"/>
                    </a:schemeClr>
                  </a:gs>
                  <a:gs pos="100000">
                    <a:schemeClr val="bg1"/>
                  </a:gs>
                </a:gsLst>
                <a:lin ang="10800000" scaled="1"/>
                <a:tileRect/>
              </a:gra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22" name="Picture 21" descr="cnt2554138.png"/>
              <p:cNvPicPr>
                <a:picLocks noChangeAspect="1"/>
              </p:cNvPicPr>
              <p:nvPr/>
            </p:nvPicPr>
            <p:blipFill>
              <a:blip r:embed="rId5" cstate="print"/>
              <a:stretch>
                <a:fillRect/>
              </a:stretch>
            </p:blipFill>
            <p:spPr>
              <a:xfrm>
                <a:off x="10018712" y="4451346"/>
                <a:ext cx="723900" cy="1143000"/>
              </a:xfrm>
              <a:prstGeom prst="rect">
                <a:avLst/>
              </a:prstGeom>
            </p:spPr>
          </p:pic>
          <p:sp>
            <p:nvSpPr>
              <p:cNvPr id="23" name="Rounded Rectangle 22"/>
              <p:cNvSpPr/>
              <p:nvPr/>
            </p:nvSpPr>
            <p:spPr bwMode="auto">
              <a:xfrm>
                <a:off x="9130697" y="4816110"/>
                <a:ext cx="772729" cy="388073"/>
              </a:xfrm>
              <a:prstGeom prst="roundRect">
                <a:avLst/>
              </a:prstGeom>
              <a:solidFill>
                <a:srgbClr val="C9DAEE"/>
              </a:solidFill>
              <a:ln w="38100" cap="flat" cmpd="sng" algn="ctr">
                <a:no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400" dirty="0">
                    <a:latin typeface="Oracle Sans" panose="020B0503020204020204" pitchFamily="34" charset="0"/>
                    <a:cs typeface="Oracle Sans" panose="020B0503020204020204" pitchFamily="34" charset="0"/>
                  </a:rPr>
                  <a:t>User</a:t>
                </a:r>
                <a:endParaRPr lang="en-US" sz="2400" b="1" dirty="0">
                  <a:latin typeface="Oracle Sans" panose="020B0503020204020204" pitchFamily="34" charset="0"/>
                  <a:cs typeface="Oracle Sans" panose="020B0503020204020204" pitchFamily="34" charset="0"/>
                </a:endParaRPr>
              </a:p>
            </p:txBody>
          </p:sp>
        </p:grpSp>
        <p:cxnSp>
          <p:nvCxnSpPr>
            <p:cNvPr id="5" name="Elbow Connector 4"/>
            <p:cNvCxnSpPr>
              <a:stCxn id="21" idx="4"/>
              <a:endCxn id="20" idx="2"/>
            </p:cNvCxnSpPr>
            <p:nvPr/>
          </p:nvCxnSpPr>
          <p:spPr bwMode="auto">
            <a:xfrm rot="16200000" flipH="1">
              <a:off x="5636419" y="1680370"/>
              <a:ext cx="12700" cy="6240462"/>
            </a:xfrm>
            <a:prstGeom prst="bentConnector3">
              <a:avLst>
                <a:gd name="adj1" fmla="val 2244449"/>
              </a:avLst>
            </a:prstGeom>
            <a:noFill/>
            <a:ln w="28575" cap="flat" cmpd="sng" algn="ctr">
              <a:solidFill>
                <a:schemeClr val="accent4"/>
              </a:solidFill>
              <a:prstDash val="solid"/>
              <a:round/>
              <a:headEnd type="none" w="sm" len="sm"/>
              <a:tailEnd type="none" w="sm" len="sm"/>
            </a:ln>
            <a:effectLst/>
          </p:spPr>
        </p:cxnSp>
      </p:grpSp>
      <p:sp>
        <p:nvSpPr>
          <p:cNvPr id="24" name="Rectangle 7">
            <a:extLst>
              <a:ext uri="{FF2B5EF4-FFF2-40B4-BE49-F238E27FC236}">
                <a16:creationId xmlns:a16="http://schemas.microsoft.com/office/drawing/2014/main" xmlns="" id="{3A5B24B8-FB1D-4566-9895-F6A08DA6EA84}"/>
              </a:ext>
            </a:extLst>
          </p:cNvPr>
          <p:cNvSpPr>
            <a:spLocks noChangeArrowheads="1"/>
          </p:cNvSpPr>
          <p:nvPr/>
        </p:nvSpPr>
        <p:spPr bwMode="blackWhite">
          <a:xfrm>
            <a:off x="6839744" y="6059541"/>
            <a:ext cx="2239046" cy="1371600"/>
          </a:xfrm>
          <a:prstGeom prst="rect">
            <a:avLst/>
          </a:prstGeom>
          <a:noFill/>
          <a:ln w="28575">
            <a:no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342900" fontAlgn="auto">
              <a:spcBef>
                <a:spcPts val="0"/>
              </a:spcBef>
              <a:spcAft>
                <a:spcPts val="0"/>
              </a:spcAft>
              <a:defRPr/>
            </a:pPr>
            <a:r>
              <a:rPr lang="en-US" sz="2000" b="1" kern="0" dirty="0">
                <a:solidFill>
                  <a:sysClr val="windowText" lastClr="000000"/>
                </a:solidFill>
                <a:latin typeface="Courier New" pitchFamily="49" charset="0"/>
                <a:cs typeface="Oracle Sans" panose="020B0503020204020204" pitchFamily="34" charset="0"/>
              </a:rPr>
              <a:t>SQL&gt; Select …</a:t>
            </a:r>
          </a:p>
        </p:txBody>
      </p:sp>
    </p:spTree>
    <p:custDataLst>
      <p:tags r:id="rId1"/>
    </p:custDataLst>
    <p:extLst>
      <p:ext uri="{BB962C8B-B14F-4D97-AF65-F5344CB8AC3E}">
        <p14:creationId xmlns:p14="http://schemas.microsoft.com/office/powerpoint/2010/main" val="864515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Interacting with an Oracle Database</a:t>
            </a:r>
            <a:br>
              <a:rPr lang="en-US" dirty="0">
                <a:latin typeface="+mj-lt"/>
                <a:cs typeface="Oracle Sans" panose="020B0503020204020204" pitchFamily="34" charset="0"/>
              </a:rPr>
            </a:br>
            <a:endParaRPr lang="en-US" dirty="0">
              <a:latin typeface="+mj-lt"/>
              <a:cs typeface="Oracle Sans" panose="020B0503020204020204" pitchFamily="34" charset="0"/>
            </a:endParaRPr>
          </a:p>
        </p:txBody>
      </p:sp>
      <p:grpSp>
        <p:nvGrpSpPr>
          <p:cNvPr id="12" name="Group 11"/>
          <p:cNvGrpSpPr/>
          <p:nvPr/>
        </p:nvGrpSpPr>
        <p:grpSpPr>
          <a:xfrm>
            <a:off x="708631" y="2047156"/>
            <a:ext cx="17436369" cy="7955712"/>
            <a:chOff x="303212" y="901022"/>
            <a:chExt cx="11624245" cy="5303808"/>
          </a:xfrm>
        </p:grpSpPr>
        <p:sp>
          <p:nvSpPr>
            <p:cNvPr id="60" name="Rounded Rectangle 59"/>
            <p:cNvSpPr/>
            <p:nvPr/>
          </p:nvSpPr>
          <p:spPr bwMode="auto">
            <a:xfrm>
              <a:off x="303212" y="901022"/>
              <a:ext cx="2592036" cy="2331836"/>
            </a:xfrm>
            <a:prstGeom prst="roundRect">
              <a:avLst>
                <a:gd name="adj" fmla="val 16432"/>
              </a:avLst>
            </a:prstGeom>
            <a:gradFill flip="none" rotWithShape="1">
              <a:gsLst>
                <a:gs pos="100000">
                  <a:srgbClr val="F6F8F8"/>
                </a:gs>
                <a:gs pos="0">
                  <a:schemeClr val="bg1"/>
                </a:gs>
              </a:gsLst>
              <a:lin ang="2700000" scaled="1"/>
              <a:tileRect/>
            </a:gradFill>
            <a:ln w="28575" cap="flat" cmpd="sng" algn="ctr">
              <a:gradFill flip="none" rotWithShape="1">
                <a:gsLst>
                  <a:gs pos="0">
                    <a:schemeClr val="accent6">
                      <a:lumMod val="40000"/>
                      <a:lumOff val="60000"/>
                    </a:schemeClr>
                  </a:gs>
                  <a:gs pos="50000">
                    <a:schemeClr val="bg1"/>
                  </a:gs>
                  <a:gs pos="100000">
                    <a:schemeClr val="bg1"/>
                  </a:gs>
                </a:gsLst>
                <a:lin ang="10800000" scaled="1"/>
                <a:tileRect/>
              </a:gra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2" name="Line 2"/>
            <p:cNvSpPr>
              <a:spLocks noChangeShapeType="1"/>
            </p:cNvSpPr>
            <p:nvPr/>
          </p:nvSpPr>
          <p:spPr bwMode="auto">
            <a:xfrm>
              <a:off x="6103143" y="3875794"/>
              <a:ext cx="1911350" cy="924806"/>
            </a:xfrm>
            <a:prstGeom prst="line">
              <a:avLst/>
            </a:prstGeom>
            <a:noFill/>
            <a:ln w="28575">
              <a:solidFill>
                <a:schemeClr val="accent4"/>
              </a:solidFill>
              <a:prstDash val="dashDot"/>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nvGrpSpPr>
            <p:cNvPr id="34" name="Group 33"/>
            <p:cNvGrpSpPr/>
            <p:nvPr/>
          </p:nvGrpSpPr>
          <p:grpSpPr>
            <a:xfrm>
              <a:off x="6103143" y="1243719"/>
              <a:ext cx="5164138" cy="2632075"/>
              <a:chOff x="4664075" y="914400"/>
              <a:chExt cx="5164138" cy="2632075"/>
            </a:xfrm>
          </p:grpSpPr>
          <p:sp>
            <p:nvSpPr>
              <p:cNvPr id="35" name="Rectangle 7"/>
              <p:cNvSpPr>
                <a:spLocks noChangeArrowheads="1"/>
              </p:cNvSpPr>
              <p:nvPr/>
            </p:nvSpPr>
            <p:spPr bwMode="blackWhite">
              <a:xfrm>
                <a:off x="4664075" y="914400"/>
                <a:ext cx="5164138" cy="2632075"/>
              </a:xfrm>
              <a:prstGeom prst="rect">
                <a:avLst/>
              </a:prstGeom>
              <a:gradFill flip="none" rotWithShape="1">
                <a:gsLst>
                  <a:gs pos="22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6" name="Oval 8"/>
              <p:cNvSpPr>
                <a:spLocks noChangeArrowheads="1"/>
              </p:cNvSpPr>
              <p:nvPr/>
            </p:nvSpPr>
            <p:spPr bwMode="blackWhite">
              <a:xfrm>
                <a:off x="7254875" y="3176588"/>
                <a:ext cx="593725" cy="274637"/>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 PMON</a:t>
                </a:r>
              </a:p>
            </p:txBody>
          </p:sp>
          <p:sp>
            <p:nvSpPr>
              <p:cNvPr id="37" name="Oval 9"/>
              <p:cNvSpPr>
                <a:spLocks noChangeArrowheads="1"/>
              </p:cNvSpPr>
              <p:nvPr/>
            </p:nvSpPr>
            <p:spPr bwMode="blackWhite">
              <a:xfrm>
                <a:off x="6645275" y="3176588"/>
                <a:ext cx="593725" cy="274637"/>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SMON</a:t>
                </a:r>
              </a:p>
            </p:txBody>
          </p:sp>
          <p:sp>
            <p:nvSpPr>
              <p:cNvPr id="38" name="Oval 10"/>
              <p:cNvSpPr>
                <a:spLocks noChangeArrowheads="1"/>
              </p:cNvSpPr>
              <p:nvPr/>
            </p:nvSpPr>
            <p:spPr bwMode="blackWhite">
              <a:xfrm>
                <a:off x="9159875" y="3176588"/>
                <a:ext cx="593725" cy="274637"/>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Others</a:t>
                </a:r>
              </a:p>
            </p:txBody>
          </p:sp>
          <p:sp>
            <p:nvSpPr>
              <p:cNvPr id="39" name="Text Box 27"/>
              <p:cNvSpPr txBox="1">
                <a:spLocks noChangeArrowheads="1"/>
              </p:cNvSpPr>
              <p:nvPr/>
            </p:nvSpPr>
            <p:spPr bwMode="blackWhite">
              <a:xfrm>
                <a:off x="6607175" y="996950"/>
                <a:ext cx="1295400" cy="287338"/>
              </a:xfrm>
              <a:prstGeom prst="rect">
                <a:avLst/>
              </a:prstGeom>
              <a:noFill/>
              <a:ln w="2857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50000"/>
                  </a:spcBef>
                  <a:spcAft>
                    <a:spcPts val="0"/>
                  </a:spcAft>
                  <a:defRPr/>
                </a:pPr>
                <a:r>
                  <a:rPr lang="en-US" sz="2400" b="1" kern="0" dirty="0">
                    <a:solidFill>
                      <a:srgbClr val="000000"/>
                    </a:solidFill>
                    <a:latin typeface="Oracle Sans" panose="020B0503020204020204" pitchFamily="34" charset="0"/>
                    <a:cs typeface="Oracle Sans" panose="020B0503020204020204" pitchFamily="34" charset="0"/>
                  </a:rPr>
                  <a:t>Instance</a:t>
                </a:r>
              </a:p>
            </p:txBody>
          </p:sp>
          <p:sp>
            <p:nvSpPr>
              <p:cNvPr id="40" name="Oval 28"/>
              <p:cNvSpPr>
                <a:spLocks noChangeArrowheads="1"/>
              </p:cNvSpPr>
              <p:nvPr/>
            </p:nvSpPr>
            <p:spPr bwMode="blackWhite">
              <a:xfrm>
                <a:off x="8523288" y="3176588"/>
                <a:ext cx="593725" cy="274637"/>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 RECO</a:t>
                </a:r>
              </a:p>
            </p:txBody>
          </p:sp>
          <p:sp>
            <p:nvSpPr>
              <p:cNvPr id="41" name="Oval 29"/>
              <p:cNvSpPr>
                <a:spLocks noChangeArrowheads="1"/>
              </p:cNvSpPr>
              <p:nvPr/>
            </p:nvSpPr>
            <p:spPr bwMode="blackWhite">
              <a:xfrm>
                <a:off x="7880350" y="3176588"/>
                <a:ext cx="593725" cy="274637"/>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ARCn</a:t>
                </a:r>
              </a:p>
            </p:txBody>
          </p:sp>
          <p:sp>
            <p:nvSpPr>
              <p:cNvPr id="42" name="Oval 39"/>
              <p:cNvSpPr>
                <a:spLocks noChangeArrowheads="1"/>
              </p:cNvSpPr>
              <p:nvPr/>
            </p:nvSpPr>
            <p:spPr bwMode="blackWhite">
              <a:xfrm>
                <a:off x="4711700" y="3176588"/>
                <a:ext cx="593725" cy="274637"/>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 DBWn</a:t>
                </a:r>
              </a:p>
            </p:txBody>
          </p:sp>
          <p:sp>
            <p:nvSpPr>
              <p:cNvPr id="43" name="Oval 40"/>
              <p:cNvSpPr>
                <a:spLocks noChangeArrowheads="1"/>
              </p:cNvSpPr>
              <p:nvPr/>
            </p:nvSpPr>
            <p:spPr bwMode="blackWhite">
              <a:xfrm>
                <a:off x="5981700" y="3176588"/>
                <a:ext cx="593725" cy="274637"/>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 LGWR</a:t>
                </a:r>
              </a:p>
            </p:txBody>
          </p:sp>
          <p:sp>
            <p:nvSpPr>
              <p:cNvPr id="44" name="Oval 41"/>
              <p:cNvSpPr>
                <a:spLocks noChangeArrowheads="1"/>
              </p:cNvSpPr>
              <p:nvPr/>
            </p:nvSpPr>
            <p:spPr bwMode="blackWhite">
              <a:xfrm>
                <a:off x="5346700" y="3176588"/>
                <a:ext cx="593725" cy="274637"/>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CKPT</a:t>
                </a:r>
              </a:p>
            </p:txBody>
          </p:sp>
          <p:sp>
            <p:nvSpPr>
              <p:cNvPr id="45" name="Rectangle 74"/>
              <p:cNvSpPr>
                <a:spLocks noChangeArrowheads="1"/>
              </p:cNvSpPr>
              <p:nvPr/>
            </p:nvSpPr>
            <p:spPr bwMode="blackWhite">
              <a:xfrm>
                <a:off x="4956175" y="1349375"/>
                <a:ext cx="4610100" cy="1716088"/>
              </a:xfrm>
              <a:prstGeom prst="rect">
                <a:avLst/>
              </a:prstGeom>
              <a:solidFill>
                <a:srgbClr val="AEDF7D"/>
              </a:solidFill>
              <a:ln w="28575" cap="flat" cmpd="sng" algn="ctr">
                <a:solidFill>
                  <a:srgbClr val="76B53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6" name="Rectangle 75"/>
              <p:cNvSpPr>
                <a:spLocks noChangeArrowheads="1"/>
              </p:cNvSpPr>
              <p:nvPr/>
            </p:nvSpPr>
            <p:spPr bwMode="blackWhite">
              <a:xfrm>
                <a:off x="5057775" y="1782763"/>
                <a:ext cx="1600200" cy="1139825"/>
              </a:xfrm>
              <a:prstGeom prst="rect">
                <a:avLst/>
              </a:prstGeom>
              <a:solidFill>
                <a:srgbClr val="FFCFA7"/>
              </a:solidFill>
              <a:ln w="28575">
                <a:solidFill>
                  <a:srgbClr val="FF8F29"/>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Aft>
                    <a:spcPts val="0"/>
                  </a:spcAft>
                </a:pPr>
                <a:r>
                  <a:rPr lang="en-US" sz="2100" b="1" kern="0" dirty="0">
                    <a:latin typeface="Oracle Sans" panose="020B0503020204020204" pitchFamily="34" charset="0"/>
                    <a:cs typeface="Oracle Sans" panose="020B0503020204020204" pitchFamily="34" charset="0"/>
                  </a:rPr>
                  <a:t>Database</a:t>
                </a:r>
                <a:br>
                  <a:rPr lang="en-US" sz="2100" b="1" kern="0" dirty="0">
                    <a:latin typeface="Oracle Sans" panose="020B0503020204020204" pitchFamily="34" charset="0"/>
                    <a:cs typeface="Oracle Sans" panose="020B0503020204020204" pitchFamily="34" charset="0"/>
                  </a:rPr>
                </a:br>
                <a:r>
                  <a:rPr lang="en-US" sz="2100" b="1" kern="0" dirty="0">
                    <a:latin typeface="Oracle Sans" panose="020B0503020204020204" pitchFamily="34" charset="0"/>
                    <a:cs typeface="Oracle Sans" panose="020B0503020204020204" pitchFamily="34" charset="0"/>
                  </a:rPr>
                  <a:t>buffer</a:t>
                </a:r>
                <a:br>
                  <a:rPr lang="en-US" sz="2100" b="1" kern="0" dirty="0">
                    <a:latin typeface="Oracle Sans" panose="020B0503020204020204" pitchFamily="34" charset="0"/>
                    <a:cs typeface="Oracle Sans" panose="020B0503020204020204" pitchFamily="34" charset="0"/>
                  </a:rPr>
                </a:br>
                <a:r>
                  <a:rPr lang="en-US" sz="2100" b="1" kern="0" dirty="0">
                    <a:latin typeface="Oracle Sans" panose="020B0503020204020204" pitchFamily="34" charset="0"/>
                    <a:cs typeface="Oracle Sans" panose="020B0503020204020204" pitchFamily="34" charset="0"/>
                  </a:rPr>
                  <a:t>cache</a:t>
                </a:r>
              </a:p>
            </p:txBody>
          </p:sp>
          <p:sp>
            <p:nvSpPr>
              <p:cNvPr id="47" name="Rectangle 76"/>
              <p:cNvSpPr>
                <a:spLocks noChangeArrowheads="1"/>
              </p:cNvSpPr>
              <p:nvPr/>
            </p:nvSpPr>
            <p:spPr bwMode="blackWhite">
              <a:xfrm>
                <a:off x="7877175" y="1463675"/>
                <a:ext cx="1573213" cy="1525588"/>
              </a:xfrm>
              <a:prstGeom prst="rect">
                <a:avLst/>
              </a:prstGeom>
              <a:solidFill>
                <a:srgbClr val="E4D2F2"/>
              </a:solidFill>
              <a:ln w="28575" cap="flat" cmpd="sng" algn="ctr">
                <a:solidFill>
                  <a:srgbClr val="AC73D7"/>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100" b="1" dirty="0">
                    <a:latin typeface="Oracle Sans" panose="020B0503020204020204" pitchFamily="34" charset="0"/>
                    <a:cs typeface="Oracle Sans" panose="020B0503020204020204" pitchFamily="34" charset="0"/>
                  </a:rPr>
                  <a:t>Shared pool</a:t>
                </a:r>
              </a:p>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8" name="Rectangle 77"/>
              <p:cNvSpPr>
                <a:spLocks noChangeArrowheads="1"/>
              </p:cNvSpPr>
              <p:nvPr/>
            </p:nvSpPr>
            <p:spPr bwMode="blackWhite">
              <a:xfrm>
                <a:off x="7989888" y="2363788"/>
                <a:ext cx="1352550" cy="539750"/>
              </a:xfrm>
              <a:prstGeom prst="rect">
                <a:avLst/>
              </a:prstGeom>
              <a:solidFill>
                <a:srgbClr val="FFE08A"/>
              </a:solidFill>
              <a:ln w="28575">
                <a:solidFill>
                  <a:schemeClr val="accent3">
                    <a:lumMod val="60000"/>
                    <a:lumOff val="40000"/>
                  </a:schemeClr>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Aft>
                    <a:spcPts val="0"/>
                  </a:spcAft>
                </a:pPr>
                <a:r>
                  <a:rPr lang="en-US" sz="2100" b="1" kern="0" dirty="0">
                    <a:latin typeface="Oracle Sans" panose="020B0503020204020204" pitchFamily="34" charset="0"/>
                    <a:cs typeface="Oracle Sans" panose="020B0503020204020204" pitchFamily="34" charset="0"/>
                  </a:rPr>
                  <a:t>Data dictionary</a:t>
                </a:r>
                <a:br>
                  <a:rPr lang="en-US" sz="2100" b="1" kern="0" dirty="0">
                    <a:latin typeface="Oracle Sans" panose="020B0503020204020204" pitchFamily="34" charset="0"/>
                    <a:cs typeface="Oracle Sans" panose="020B0503020204020204" pitchFamily="34" charset="0"/>
                  </a:rPr>
                </a:br>
                <a:r>
                  <a:rPr lang="en-US" sz="2100" b="1" kern="0" dirty="0">
                    <a:latin typeface="Oracle Sans" panose="020B0503020204020204" pitchFamily="34" charset="0"/>
                    <a:cs typeface="Oracle Sans" panose="020B0503020204020204" pitchFamily="34" charset="0"/>
                  </a:rPr>
                  <a:t>cache</a:t>
                </a:r>
              </a:p>
            </p:txBody>
          </p:sp>
          <p:sp>
            <p:nvSpPr>
              <p:cNvPr id="49" name="Rectangle 78"/>
              <p:cNvSpPr>
                <a:spLocks noChangeArrowheads="1"/>
              </p:cNvSpPr>
              <p:nvPr/>
            </p:nvSpPr>
            <p:spPr bwMode="blackWhite">
              <a:xfrm>
                <a:off x="7989888" y="1744663"/>
                <a:ext cx="1352550" cy="538162"/>
              </a:xfrm>
              <a:prstGeom prst="rect">
                <a:avLst/>
              </a:prstGeom>
              <a:solidFill>
                <a:srgbClr val="FFE08A"/>
              </a:solidFill>
              <a:ln w="28575">
                <a:solidFill>
                  <a:schemeClr val="accent3">
                    <a:lumMod val="60000"/>
                    <a:lumOff val="40000"/>
                  </a:schemeClr>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Aft>
                    <a:spcPts val="0"/>
                  </a:spcAft>
                  <a:defRPr/>
                </a:pPr>
                <a:r>
                  <a:rPr lang="en-US" sz="2100" b="1" kern="0" dirty="0">
                    <a:latin typeface="Oracle Sans" panose="020B0503020204020204" pitchFamily="34" charset="0"/>
                    <a:cs typeface="Oracle Sans" panose="020B0503020204020204" pitchFamily="34" charset="0"/>
                  </a:rPr>
                  <a:t>Library</a:t>
                </a:r>
              </a:p>
              <a:p>
                <a:pPr algn="ctr" defTabSz="1233488" eaLnBrk="0" fontAlgn="auto" hangingPunct="0">
                  <a:spcAft>
                    <a:spcPts val="0"/>
                  </a:spcAft>
                  <a:defRPr/>
                </a:pPr>
                <a:r>
                  <a:rPr lang="en-US" sz="2100" b="1" kern="0" dirty="0">
                    <a:latin typeface="Oracle Sans" panose="020B0503020204020204" pitchFamily="34" charset="0"/>
                    <a:cs typeface="Oracle Sans" panose="020B0503020204020204" pitchFamily="34" charset="0"/>
                  </a:rPr>
                  <a:t>cache</a:t>
                </a:r>
              </a:p>
            </p:txBody>
          </p:sp>
          <p:sp>
            <p:nvSpPr>
              <p:cNvPr id="50" name="Text Box 79"/>
              <p:cNvSpPr txBox="1">
                <a:spLocks noChangeArrowheads="1"/>
              </p:cNvSpPr>
              <p:nvPr/>
            </p:nvSpPr>
            <p:spPr bwMode="blackWhite">
              <a:xfrm>
                <a:off x="5591175" y="1401763"/>
                <a:ext cx="1066800" cy="265112"/>
              </a:xfrm>
              <a:prstGeom prst="rect">
                <a:avLst/>
              </a:prstGeom>
              <a:noFill/>
              <a:ln w="2857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50000"/>
                  </a:spcBef>
                  <a:spcAft>
                    <a:spcPts val="0"/>
                  </a:spcAft>
                  <a:defRPr/>
                </a:pPr>
                <a:r>
                  <a:rPr lang="en-US" sz="2100" b="1" kern="0" dirty="0">
                    <a:solidFill>
                      <a:srgbClr val="000000"/>
                    </a:solidFill>
                    <a:latin typeface="Oracle Sans" panose="020B0503020204020204" pitchFamily="34" charset="0"/>
                    <a:cs typeface="Oracle Sans" panose="020B0503020204020204" pitchFamily="34" charset="0"/>
                  </a:rPr>
                  <a:t>SGA</a:t>
                </a:r>
              </a:p>
            </p:txBody>
          </p:sp>
          <p:sp>
            <p:nvSpPr>
              <p:cNvPr id="51" name="Rectangle 80"/>
              <p:cNvSpPr>
                <a:spLocks noChangeArrowheads="1"/>
              </p:cNvSpPr>
              <p:nvPr/>
            </p:nvSpPr>
            <p:spPr bwMode="blackWhite">
              <a:xfrm>
                <a:off x="6735763" y="1782763"/>
                <a:ext cx="1050925" cy="1139825"/>
              </a:xfrm>
              <a:prstGeom prst="rect">
                <a:avLst/>
              </a:prstGeom>
              <a:solidFill>
                <a:srgbClr val="FFFFC1"/>
              </a:soli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2100" b="1" kern="0" dirty="0">
                    <a:latin typeface="Oracle Sans" panose="020B0503020204020204" pitchFamily="34" charset="0"/>
                    <a:cs typeface="Oracle Sans" panose="020B0503020204020204" pitchFamily="34" charset="0"/>
                  </a:rPr>
                  <a:t>Redo log</a:t>
                </a:r>
                <a:br>
                  <a:rPr lang="en-US" sz="2100" b="1" kern="0" dirty="0">
                    <a:latin typeface="Oracle Sans" panose="020B0503020204020204" pitchFamily="34" charset="0"/>
                    <a:cs typeface="Oracle Sans" panose="020B0503020204020204" pitchFamily="34" charset="0"/>
                  </a:rPr>
                </a:br>
                <a:r>
                  <a:rPr lang="en-US" sz="2100" b="1" kern="0" dirty="0">
                    <a:latin typeface="Oracle Sans" panose="020B0503020204020204" pitchFamily="34" charset="0"/>
                    <a:cs typeface="Oracle Sans" panose="020B0503020204020204" pitchFamily="34" charset="0"/>
                  </a:rPr>
                  <a:t>buffer</a:t>
                </a:r>
              </a:p>
            </p:txBody>
          </p:sp>
        </p:grpSp>
        <p:sp>
          <p:nvSpPr>
            <p:cNvPr id="63" name="Line 3"/>
            <p:cNvSpPr>
              <a:spLocks noChangeShapeType="1"/>
            </p:cNvSpPr>
            <p:nvPr/>
          </p:nvSpPr>
          <p:spPr bwMode="auto">
            <a:xfrm flipV="1">
              <a:off x="9287668" y="3907456"/>
              <a:ext cx="1951038" cy="869331"/>
            </a:xfrm>
            <a:prstGeom prst="line">
              <a:avLst/>
            </a:prstGeom>
            <a:noFill/>
            <a:ln w="28575">
              <a:solidFill>
                <a:schemeClr val="accent4"/>
              </a:solidFill>
              <a:prstDash val="dashDot"/>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68" name="Line 9"/>
            <p:cNvSpPr>
              <a:spLocks noChangeShapeType="1"/>
            </p:cNvSpPr>
            <p:nvPr/>
          </p:nvSpPr>
          <p:spPr bwMode="auto">
            <a:xfrm>
              <a:off x="2897188" y="1649413"/>
              <a:ext cx="457200" cy="0"/>
            </a:xfrm>
            <a:prstGeom prst="line">
              <a:avLst/>
            </a:prstGeom>
            <a:noFill/>
            <a:ln w="28575">
              <a:solidFill>
                <a:schemeClr val="accent4"/>
              </a:solidFill>
              <a:round/>
              <a:headEnd type="triangl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69" name="Text Box 10"/>
            <p:cNvSpPr txBox="1">
              <a:spLocks noChangeArrowheads="1"/>
            </p:cNvSpPr>
            <p:nvPr/>
          </p:nvSpPr>
          <p:spPr bwMode="auto">
            <a:xfrm>
              <a:off x="1115702" y="3302449"/>
              <a:ext cx="990600" cy="307777"/>
            </a:xfrm>
            <a:prstGeom prst="rect">
              <a:avLst/>
            </a:prstGeom>
            <a:noFill/>
            <a:ln w="28575">
              <a:noFill/>
              <a:miter lim="800000"/>
              <a:headEnd type="none" w="sm" len="sm"/>
              <a:tailEnd type="none" w="sm" len="sm"/>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ct val="50000"/>
                </a:spcBef>
                <a:spcAft>
                  <a:spcPts val="0"/>
                </a:spcAft>
                <a:defRPr/>
              </a:pPr>
              <a:r>
                <a:rPr lang="en-US" sz="2400" b="1" kern="0" dirty="0">
                  <a:solidFill>
                    <a:sysClr val="windowText" lastClr="000000"/>
                  </a:solidFill>
                  <a:latin typeface="Oracle Sans" panose="020B0503020204020204" pitchFamily="34" charset="0"/>
                  <a:cs typeface="Oracle Sans" panose="020B0503020204020204" pitchFamily="34" charset="0"/>
                </a:rPr>
                <a:t>User</a:t>
              </a:r>
              <a:endParaRPr lang="en-US" sz="1800" b="1" kern="0" dirty="0">
                <a:solidFill>
                  <a:sysClr val="windowText" lastClr="000000"/>
                </a:solidFill>
                <a:latin typeface="Oracle Sans" panose="020B0503020204020204" pitchFamily="34" charset="0"/>
                <a:cs typeface="Oracle Sans" panose="020B0503020204020204" pitchFamily="34" charset="0"/>
              </a:endParaRPr>
            </a:p>
          </p:txBody>
        </p:sp>
        <p:sp>
          <p:nvSpPr>
            <p:cNvPr id="87" name="Oval 28"/>
            <p:cNvSpPr>
              <a:spLocks noChangeArrowheads="1"/>
            </p:cNvSpPr>
            <p:nvPr/>
          </p:nvSpPr>
          <p:spPr bwMode="blackWhite">
            <a:xfrm>
              <a:off x="3354388" y="1385888"/>
              <a:ext cx="914400" cy="533400"/>
            </a:xfrm>
            <a:prstGeom prst="ellipse">
              <a:avLst/>
            </a:prstGeom>
            <a:solidFill>
              <a:srgbClr val="CCFFFF"/>
            </a:solidFill>
            <a:ln w="28575">
              <a:solidFill>
                <a:srgbClr val="00E7E2"/>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Bef>
                  <a:spcPct val="50000"/>
                </a:spcBef>
                <a:spcAft>
                  <a:spcPts val="0"/>
                </a:spcAft>
              </a:pPr>
              <a:r>
                <a:rPr lang="en-US" sz="1800" b="1" kern="0" dirty="0">
                  <a:solidFill>
                    <a:srgbClr val="000000"/>
                  </a:solidFill>
                  <a:latin typeface="Oracle Sans" panose="020B0503020204020204" pitchFamily="34" charset="0"/>
                  <a:cs typeface="Oracle Sans" panose="020B0503020204020204" pitchFamily="34" charset="0"/>
                </a:rPr>
                <a:t>User</a:t>
              </a:r>
              <a:br>
                <a:rPr lang="en-US" sz="1800" b="1" kern="0" dirty="0">
                  <a:solidFill>
                    <a:srgbClr val="000000"/>
                  </a:solidFill>
                  <a:latin typeface="Oracle Sans" panose="020B0503020204020204" pitchFamily="34" charset="0"/>
                  <a:cs typeface="Oracle Sans" panose="020B0503020204020204" pitchFamily="34" charset="0"/>
                </a:rPr>
              </a:br>
              <a:r>
                <a:rPr lang="en-US" sz="1800" b="1" kern="0" dirty="0">
                  <a:solidFill>
                    <a:srgbClr val="000000"/>
                  </a:solidFill>
                  <a:latin typeface="Oracle Sans" panose="020B0503020204020204" pitchFamily="34" charset="0"/>
                  <a:cs typeface="Oracle Sans" panose="020B0503020204020204" pitchFamily="34" charset="0"/>
                </a:rPr>
                <a:t>process</a:t>
              </a:r>
            </a:p>
          </p:txBody>
        </p:sp>
        <p:sp>
          <p:nvSpPr>
            <p:cNvPr id="88" name="Line 29"/>
            <p:cNvSpPr>
              <a:spLocks noChangeShapeType="1"/>
            </p:cNvSpPr>
            <p:nvPr/>
          </p:nvSpPr>
          <p:spPr bwMode="gray">
            <a:xfrm>
              <a:off x="4267200" y="1649413"/>
              <a:ext cx="457200" cy="1587"/>
            </a:xfrm>
            <a:prstGeom prst="line">
              <a:avLst/>
            </a:prstGeom>
            <a:noFill/>
            <a:ln w="28575">
              <a:solidFill>
                <a:schemeClr val="accent4"/>
              </a:solidFill>
              <a:round/>
              <a:headEnd type="triangl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89" name="Oval 30"/>
            <p:cNvSpPr>
              <a:spLocks noChangeArrowheads="1"/>
            </p:cNvSpPr>
            <p:nvPr/>
          </p:nvSpPr>
          <p:spPr bwMode="blackWhite">
            <a:xfrm>
              <a:off x="4725988" y="1385888"/>
              <a:ext cx="914400" cy="533400"/>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1800" b="1" kern="0" dirty="0">
                  <a:latin typeface="Oracle Sans" panose="020B0503020204020204" pitchFamily="34" charset="0"/>
                  <a:cs typeface="Oracle Sans" panose="020B0503020204020204" pitchFamily="34" charset="0"/>
                </a:rPr>
                <a:t>Server</a:t>
              </a:r>
              <a:br>
                <a:rPr lang="en-US" sz="1800" b="1" kern="0" dirty="0">
                  <a:latin typeface="Oracle Sans" panose="020B0503020204020204" pitchFamily="34" charset="0"/>
                  <a:cs typeface="Oracle Sans" panose="020B0503020204020204" pitchFamily="34" charset="0"/>
                </a:rPr>
              </a:br>
              <a:r>
                <a:rPr lang="en-US" sz="1800" b="1" kern="0" dirty="0">
                  <a:latin typeface="Oracle Sans" panose="020B0503020204020204" pitchFamily="34" charset="0"/>
                  <a:cs typeface="Oracle Sans" panose="020B0503020204020204" pitchFamily="34" charset="0"/>
                </a:rPr>
                <a:t>process</a:t>
              </a:r>
            </a:p>
          </p:txBody>
        </p:sp>
        <p:sp>
          <p:nvSpPr>
            <p:cNvPr id="90" name="Line 31"/>
            <p:cNvSpPr>
              <a:spLocks noChangeShapeType="1"/>
            </p:cNvSpPr>
            <p:nvPr/>
          </p:nvSpPr>
          <p:spPr bwMode="gray">
            <a:xfrm>
              <a:off x="5637213" y="1649413"/>
              <a:ext cx="457200" cy="1587"/>
            </a:xfrm>
            <a:prstGeom prst="line">
              <a:avLst/>
            </a:prstGeom>
            <a:noFill/>
            <a:ln w="28575">
              <a:solidFill>
                <a:schemeClr val="accent4"/>
              </a:solidFill>
              <a:round/>
              <a:headEnd type="triangl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33" name="TextBox 32"/>
            <p:cNvSpPr txBox="1"/>
            <p:nvPr/>
          </p:nvSpPr>
          <p:spPr>
            <a:xfrm>
              <a:off x="9565257" y="5176973"/>
              <a:ext cx="2362200" cy="30777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sz="2400" dirty="0">
                  <a:latin typeface="+mn-lt"/>
                  <a:cs typeface="Oracle Sans" panose="020B0503020204020204" pitchFamily="34" charset="0"/>
                </a:rPr>
                <a:t>Oracle Database 19</a:t>
              </a:r>
              <a:r>
                <a:rPr lang="en-US" sz="2400" i="1" dirty="0">
                  <a:latin typeface="+mn-lt"/>
                  <a:cs typeface="Oracle Sans" panose="020B0503020204020204" pitchFamily="34" charset="0"/>
                </a:rPr>
                <a:t>c</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01177" y="4259262"/>
              <a:ext cx="1568070" cy="1945568"/>
            </a:xfrm>
            <a:prstGeom prst="rect">
              <a:avLst/>
            </a:prstGeom>
          </p:spPr>
        </p:pic>
        <p:grpSp>
          <p:nvGrpSpPr>
            <p:cNvPr id="11" name="Group 10"/>
            <p:cNvGrpSpPr/>
            <p:nvPr/>
          </p:nvGrpSpPr>
          <p:grpSpPr>
            <a:xfrm>
              <a:off x="404725" y="1103980"/>
              <a:ext cx="2360613" cy="1940003"/>
              <a:chOff x="2034503" y="3169688"/>
              <a:chExt cx="3268253" cy="2685921"/>
            </a:xfrm>
          </p:grpSpPr>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36523" y="3871119"/>
                <a:ext cx="1535509" cy="1692728"/>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31733" y="3169688"/>
                <a:ext cx="871023" cy="1607099"/>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34503" y="4365714"/>
                <a:ext cx="1028700" cy="781050"/>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538333" y="4338197"/>
                <a:ext cx="961027" cy="1517412"/>
              </a:xfrm>
              <a:prstGeom prst="rect">
                <a:avLst/>
              </a:prstGeom>
            </p:spPr>
          </p:pic>
        </p:grpSp>
      </p:grpSp>
    </p:spTree>
    <p:custDataLst>
      <p:tags r:id="rId1"/>
    </p:custDataLst>
    <p:extLst>
      <p:ext uri="{BB962C8B-B14F-4D97-AF65-F5344CB8AC3E}">
        <p14:creationId xmlns:p14="http://schemas.microsoft.com/office/powerpoint/2010/main" val="900627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5B1B1-0C0D-4541-83A5-9B1BDFACAB4A}"/>
              </a:ext>
            </a:extLst>
          </p:cNvPr>
          <p:cNvSpPr>
            <a:spLocks noGrp="1"/>
          </p:cNvSpPr>
          <p:nvPr>
            <p:ph type="title"/>
          </p:nvPr>
        </p:nvSpPr>
        <p:spPr/>
        <p:txBody>
          <a:bodyPr/>
          <a:lstStyle/>
          <a:p>
            <a:endParaRPr lang="en-IN" dirty="0"/>
          </a:p>
        </p:txBody>
      </p:sp>
    </p:spTree>
    <p:custDataLst>
      <p:tags r:id="rId1"/>
    </p:custDataLst>
    <p:extLst>
      <p:ext uri="{BB962C8B-B14F-4D97-AF65-F5344CB8AC3E}">
        <p14:creationId xmlns:p14="http://schemas.microsoft.com/office/powerpoint/2010/main" val="367591590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Oracle Memory Architecture</a:t>
            </a:r>
          </a:p>
        </p:txBody>
      </p:sp>
      <p:sp>
        <p:nvSpPr>
          <p:cNvPr id="207" name="Text Box 3"/>
          <p:cNvSpPr txBox="1">
            <a:spLocks noChangeArrowheads="1"/>
          </p:cNvSpPr>
          <p:nvPr/>
        </p:nvSpPr>
        <p:spPr bwMode="auto">
          <a:xfrm>
            <a:off x="13952213" y="895028"/>
            <a:ext cx="2464595" cy="1384995"/>
          </a:xfrm>
          <a:prstGeom prst="rect">
            <a:avLst/>
          </a:prstGeom>
          <a:noFill/>
          <a:ln w="28575">
            <a:solidFill>
              <a:srgbClr val="000000"/>
            </a:solid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fontAlgn="auto" hangingPunct="0">
              <a:spcAft>
                <a:spcPts val="0"/>
              </a:spcAft>
              <a:defRPr/>
            </a:pPr>
            <a:r>
              <a:rPr lang="en-US" sz="2100" b="1" kern="0" dirty="0">
                <a:solidFill>
                  <a:srgbClr val="0000CC"/>
                </a:solidFill>
                <a:latin typeface="Oracle Sans" panose="020B0503020204020204" pitchFamily="34" charset="0"/>
                <a:cs typeface="Oracle Sans" panose="020B0503020204020204" pitchFamily="34" charset="0"/>
              </a:rPr>
              <a:t>DB structures</a:t>
            </a:r>
          </a:p>
          <a:p>
            <a:pPr eaLnBrk="0" fontAlgn="auto" hangingPunct="0">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rPr>
              <a:t> </a:t>
            </a:r>
            <a:r>
              <a:rPr lang="en-US" sz="2100" b="1" kern="0" dirty="0">
                <a:solidFill>
                  <a:sysClr val="windowText" lastClr="000000"/>
                </a:solidFill>
                <a:latin typeface="Oracle Sans" panose="020B0503020204020204" pitchFamily="34" charset="0"/>
                <a:cs typeface="Oracle Sans" panose="020B0503020204020204" pitchFamily="34" charset="0"/>
                <a:sym typeface="Wingdings" pitchFamily="2" charset="2"/>
              </a:rPr>
              <a:t></a:t>
            </a:r>
            <a:r>
              <a:rPr lang="en-US" sz="2100" b="1" kern="0" dirty="0">
                <a:solidFill>
                  <a:srgbClr val="FF0000"/>
                </a:solidFill>
                <a:latin typeface="Oracle Sans" panose="020B0503020204020204" pitchFamily="34" charset="0"/>
                <a:cs typeface="Oracle Sans" panose="020B0503020204020204" pitchFamily="34" charset="0"/>
              </a:rPr>
              <a:t>Memory</a:t>
            </a:r>
          </a:p>
          <a:p>
            <a:pPr eaLnBrk="0" fontAlgn="auto" hangingPunct="0">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rPr>
              <a:t> - Process</a:t>
            </a:r>
          </a:p>
          <a:p>
            <a:pPr eaLnBrk="0" fontAlgn="auto" hangingPunct="0">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rPr>
              <a:t> - Storage</a:t>
            </a:r>
          </a:p>
        </p:txBody>
      </p:sp>
      <p:sp>
        <p:nvSpPr>
          <p:cNvPr id="211" name="Line 7"/>
          <p:cNvSpPr>
            <a:spLocks noChangeShapeType="1"/>
          </p:cNvSpPr>
          <p:nvPr/>
        </p:nvSpPr>
        <p:spPr bwMode="blackWhite">
          <a:xfrm>
            <a:off x="13242206" y="3852917"/>
            <a:ext cx="660665" cy="0"/>
          </a:xfrm>
          <a:prstGeom prst="line">
            <a:avLst/>
          </a:prstGeom>
          <a:noFill/>
          <a:ln w="28575">
            <a:solidFill>
              <a:schemeClr val="accent4"/>
            </a:solidFill>
            <a:round/>
            <a:headEnd type="triangl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12" name="Rectangle 8"/>
          <p:cNvSpPr>
            <a:spLocks noChangeArrowheads="1"/>
          </p:cNvSpPr>
          <p:nvPr/>
        </p:nvSpPr>
        <p:spPr bwMode="blackWhite">
          <a:xfrm>
            <a:off x="13458900" y="5222136"/>
            <a:ext cx="1485900" cy="400494"/>
          </a:xfrm>
          <a:prstGeom prst="rect">
            <a:avLst/>
          </a:prstGeom>
          <a:noFill/>
          <a:ln w="9525">
            <a:noFill/>
            <a:miter lim="800000"/>
            <a:headEnd/>
            <a:tailEnd/>
          </a:ln>
        </p:spPr>
        <p:txBody>
          <a:bodyPr wrap="square" lIns="85725" tIns="42863" rIns="85725" bIns="42863">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554832" eaLnBrk="0" fontAlgn="auto" hangingPunct="0">
              <a:lnSpc>
                <a:spcPct val="85000"/>
              </a:lnSpc>
              <a:spcAft>
                <a:spcPts val="0"/>
              </a:spcAft>
              <a:defRPr/>
            </a:pPr>
            <a:r>
              <a:rPr lang="en-US" sz="2400" b="1" kern="0" dirty="0">
                <a:solidFill>
                  <a:sysClr val="windowText" lastClr="000000"/>
                </a:solidFill>
                <a:latin typeface="Oracle Sans" panose="020B0503020204020204" pitchFamily="34" charset="0"/>
                <a:cs typeface="Oracle Sans" panose="020B0503020204020204" pitchFamily="34" charset="0"/>
              </a:rPr>
              <a:t>SGA</a:t>
            </a:r>
            <a:endParaRPr lang="en-US" sz="2100" b="1" kern="0" dirty="0">
              <a:solidFill>
                <a:sysClr val="windowText" lastClr="000000"/>
              </a:solidFill>
              <a:latin typeface="Oracle Sans" panose="020B0503020204020204" pitchFamily="34" charset="0"/>
              <a:cs typeface="Oracle Sans" panose="020B0503020204020204" pitchFamily="34" charset="0"/>
            </a:endParaRPr>
          </a:p>
        </p:txBody>
      </p:sp>
      <p:sp>
        <p:nvSpPr>
          <p:cNvPr id="213" name="AutoShape 9"/>
          <p:cNvSpPr>
            <a:spLocks noChangeArrowheads="1"/>
          </p:cNvSpPr>
          <p:nvPr/>
        </p:nvSpPr>
        <p:spPr bwMode="blackWhite">
          <a:xfrm>
            <a:off x="3743400" y="5035604"/>
            <a:ext cx="9894093" cy="4953641"/>
          </a:xfrm>
          <a:prstGeom prst="roundRect">
            <a:avLst>
              <a:gd name="adj" fmla="val 6852"/>
            </a:avLst>
          </a:prstGeom>
          <a:gradFill flip="none" rotWithShape="1">
            <a:gsLst>
              <a:gs pos="22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14" name="Text Box 10"/>
          <p:cNvSpPr txBox="1">
            <a:spLocks noChangeArrowheads="1"/>
          </p:cNvSpPr>
          <p:nvPr/>
        </p:nvSpPr>
        <p:spPr bwMode="gray">
          <a:xfrm>
            <a:off x="4045818" y="8221264"/>
            <a:ext cx="2466975" cy="738664"/>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ts val="0"/>
              </a:spcBef>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rPr>
              <a:t>Database buffer</a:t>
            </a:r>
            <a:br>
              <a:rPr lang="en-US" sz="2100" b="1" kern="0" dirty="0">
                <a:solidFill>
                  <a:sysClr val="windowText" lastClr="000000"/>
                </a:solidFill>
                <a:latin typeface="Oracle Sans" panose="020B0503020204020204" pitchFamily="34" charset="0"/>
                <a:cs typeface="Oracle Sans" panose="020B0503020204020204" pitchFamily="34" charset="0"/>
              </a:rPr>
            </a:br>
            <a:r>
              <a:rPr lang="en-US" sz="2100" b="1" kern="0" dirty="0">
                <a:solidFill>
                  <a:sysClr val="windowText" lastClr="000000"/>
                </a:solidFill>
                <a:latin typeface="Oracle Sans" panose="020B0503020204020204" pitchFamily="34" charset="0"/>
                <a:cs typeface="Oracle Sans" panose="020B0503020204020204" pitchFamily="34" charset="0"/>
              </a:rPr>
              <a:t>cache</a:t>
            </a:r>
          </a:p>
        </p:txBody>
      </p:sp>
      <p:sp>
        <p:nvSpPr>
          <p:cNvPr id="215" name="Text Box 11"/>
          <p:cNvSpPr txBox="1">
            <a:spLocks noChangeArrowheads="1"/>
          </p:cNvSpPr>
          <p:nvPr/>
        </p:nvSpPr>
        <p:spPr bwMode="gray">
          <a:xfrm>
            <a:off x="6486600" y="7285160"/>
            <a:ext cx="1943100" cy="738664"/>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ts val="0"/>
              </a:spcBef>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rPr>
              <a:t>Redo log buffer</a:t>
            </a:r>
          </a:p>
        </p:txBody>
      </p:sp>
      <p:sp>
        <p:nvSpPr>
          <p:cNvPr id="216" name="Text Box 12"/>
          <p:cNvSpPr txBox="1">
            <a:spLocks noChangeArrowheads="1"/>
          </p:cNvSpPr>
          <p:nvPr/>
        </p:nvSpPr>
        <p:spPr bwMode="gray">
          <a:xfrm>
            <a:off x="6658050" y="9110717"/>
            <a:ext cx="1428750" cy="415498"/>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ts val="0"/>
              </a:spcBef>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rPr>
              <a:t>Java pool</a:t>
            </a:r>
          </a:p>
        </p:txBody>
      </p:sp>
      <p:sp>
        <p:nvSpPr>
          <p:cNvPr id="217" name="Text Box 13"/>
          <p:cNvSpPr txBox="1">
            <a:spLocks noChangeArrowheads="1"/>
          </p:cNvSpPr>
          <p:nvPr/>
        </p:nvSpPr>
        <p:spPr bwMode="gray">
          <a:xfrm>
            <a:off x="8201100" y="9110717"/>
            <a:ext cx="1352550" cy="738664"/>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ts val="0"/>
              </a:spcBef>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rPr>
              <a:t>Streams pool</a:t>
            </a:r>
          </a:p>
        </p:txBody>
      </p:sp>
      <p:sp>
        <p:nvSpPr>
          <p:cNvPr id="218" name="Text Box 14"/>
          <p:cNvSpPr txBox="1">
            <a:spLocks noChangeArrowheads="1"/>
          </p:cNvSpPr>
          <p:nvPr/>
        </p:nvSpPr>
        <p:spPr bwMode="gray">
          <a:xfrm>
            <a:off x="10006087" y="7220004"/>
            <a:ext cx="1943100" cy="415498"/>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ts val="0"/>
              </a:spcBef>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rPr>
              <a:t>Shared pool</a:t>
            </a:r>
          </a:p>
        </p:txBody>
      </p:sp>
      <p:sp>
        <p:nvSpPr>
          <p:cNvPr id="219" name="Text Box 15"/>
          <p:cNvSpPr txBox="1">
            <a:spLocks noChangeArrowheads="1"/>
          </p:cNvSpPr>
          <p:nvPr/>
        </p:nvSpPr>
        <p:spPr bwMode="gray">
          <a:xfrm>
            <a:off x="10601400" y="9552542"/>
            <a:ext cx="1943100" cy="415498"/>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ts val="0"/>
              </a:spcBef>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rPr>
              <a:t>Large pool</a:t>
            </a:r>
          </a:p>
        </p:txBody>
      </p:sp>
      <p:sp>
        <p:nvSpPr>
          <p:cNvPr id="220" name="Rectangle 16"/>
          <p:cNvSpPr>
            <a:spLocks noChangeArrowheads="1"/>
          </p:cNvSpPr>
          <p:nvPr/>
        </p:nvSpPr>
        <p:spPr bwMode="blackWhite">
          <a:xfrm>
            <a:off x="6405636" y="3619554"/>
            <a:ext cx="881063" cy="466725"/>
          </a:xfrm>
          <a:prstGeom prst="rect">
            <a:avLst/>
          </a:prstGeom>
          <a:solidFill>
            <a:srgbClr val="CCCCFF"/>
          </a:solidFill>
          <a:ln w="28575">
            <a:solidFill>
              <a:srgbClr val="0070C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Bef>
                <a:spcPct val="50000"/>
              </a:spcBef>
              <a:spcAft>
                <a:spcPts val="0"/>
              </a:spcAft>
              <a:defRPr/>
            </a:pPr>
            <a:r>
              <a:rPr lang="en-US" sz="2100" b="1" kern="0" dirty="0">
                <a:solidFill>
                  <a:srgbClr val="000000"/>
                </a:solidFill>
                <a:latin typeface="Oracle Sans" panose="020B0503020204020204" pitchFamily="34" charset="0"/>
                <a:cs typeface="Oracle Sans" panose="020B0503020204020204" pitchFamily="34" charset="0"/>
              </a:rPr>
              <a:t>PGA</a:t>
            </a:r>
          </a:p>
        </p:txBody>
      </p:sp>
      <p:sp>
        <p:nvSpPr>
          <p:cNvPr id="221" name="Rectangle 17"/>
          <p:cNvSpPr>
            <a:spLocks noChangeArrowheads="1"/>
          </p:cNvSpPr>
          <p:nvPr/>
        </p:nvSpPr>
        <p:spPr bwMode="blackWhite">
          <a:xfrm>
            <a:off x="10145258" y="3619554"/>
            <a:ext cx="881063" cy="466725"/>
          </a:xfrm>
          <a:prstGeom prst="rect">
            <a:avLst/>
          </a:prstGeom>
          <a:solidFill>
            <a:srgbClr val="CCCCFF"/>
          </a:solidFill>
          <a:ln w="28575">
            <a:solidFill>
              <a:srgbClr val="0070C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Bef>
                <a:spcPct val="50000"/>
              </a:spcBef>
              <a:spcAft>
                <a:spcPts val="0"/>
              </a:spcAft>
              <a:defRPr/>
            </a:pPr>
            <a:r>
              <a:rPr lang="en-US" sz="2100" b="1" kern="0" dirty="0">
                <a:solidFill>
                  <a:srgbClr val="000000"/>
                </a:solidFill>
                <a:latin typeface="Oracle Sans" panose="020B0503020204020204" pitchFamily="34" charset="0"/>
                <a:cs typeface="Oracle Sans" panose="020B0503020204020204" pitchFamily="34" charset="0"/>
              </a:rPr>
              <a:t>PGA</a:t>
            </a:r>
          </a:p>
        </p:txBody>
      </p:sp>
      <p:sp>
        <p:nvSpPr>
          <p:cNvPr id="222" name="Rectangle 18"/>
          <p:cNvSpPr>
            <a:spLocks noChangeArrowheads="1"/>
          </p:cNvSpPr>
          <p:nvPr/>
        </p:nvSpPr>
        <p:spPr bwMode="blackWhite">
          <a:xfrm>
            <a:off x="13902870" y="3619554"/>
            <a:ext cx="881063" cy="466725"/>
          </a:xfrm>
          <a:prstGeom prst="rect">
            <a:avLst/>
          </a:prstGeom>
          <a:solidFill>
            <a:srgbClr val="CCCCFF"/>
          </a:solidFill>
          <a:ln w="28575">
            <a:solidFill>
              <a:srgbClr val="0070C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Bef>
                <a:spcPct val="50000"/>
              </a:spcBef>
              <a:spcAft>
                <a:spcPts val="0"/>
              </a:spcAft>
              <a:defRPr/>
            </a:pPr>
            <a:r>
              <a:rPr lang="en-US" sz="2100" b="1" kern="0" dirty="0">
                <a:solidFill>
                  <a:srgbClr val="000000"/>
                </a:solidFill>
                <a:latin typeface="Oracle Sans" panose="020B0503020204020204" pitchFamily="34" charset="0"/>
                <a:cs typeface="Oracle Sans" panose="020B0503020204020204" pitchFamily="34" charset="0"/>
              </a:rPr>
              <a:t>PGA</a:t>
            </a:r>
          </a:p>
        </p:txBody>
      </p:sp>
      <p:sp>
        <p:nvSpPr>
          <p:cNvPr id="223" name="Oval 19"/>
          <p:cNvSpPr>
            <a:spLocks noChangeArrowheads="1"/>
          </p:cNvSpPr>
          <p:nvPr/>
        </p:nvSpPr>
        <p:spPr bwMode="blackWhite">
          <a:xfrm>
            <a:off x="11332443" y="3302849"/>
            <a:ext cx="1919288" cy="1097756"/>
          </a:xfrm>
          <a:prstGeom prst="ellipse">
            <a:avLst/>
          </a:prstGeom>
          <a:gradFill>
            <a:gsLst>
              <a:gs pos="36000">
                <a:srgbClr val="FFFFC1"/>
              </a:gs>
              <a:gs pos="0">
                <a:schemeClr val="bg1"/>
              </a:gs>
              <a:gs pos="87000">
                <a:srgbClr val="FFFFC1"/>
              </a:gs>
              <a:gs pos="100000">
                <a:schemeClr val="bg1"/>
              </a:gs>
            </a:gsLst>
            <a:lin ang="5400000" scaled="1"/>
          </a:gradFill>
          <a:ln w="28575">
            <a:solidFill>
              <a:srgbClr val="EFCC39"/>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fontAlgn="auto">
              <a:spcBef>
                <a:spcPts val="0"/>
              </a:spcBef>
              <a:spcAft>
                <a:spcPts val="0"/>
              </a:spcAft>
            </a:pPr>
            <a:r>
              <a:rPr lang="en-US" sz="2100" b="1" kern="0" dirty="0">
                <a:latin typeface="Oracle Sans" panose="020B0503020204020204" pitchFamily="34" charset="0"/>
                <a:cs typeface="Oracle Sans" panose="020B0503020204020204" pitchFamily="34" charset="0"/>
              </a:rPr>
              <a:t> Background</a:t>
            </a:r>
            <a:br>
              <a:rPr lang="en-US" sz="2100" b="1" kern="0" dirty="0">
                <a:latin typeface="Oracle Sans" panose="020B0503020204020204" pitchFamily="34" charset="0"/>
                <a:cs typeface="Oracle Sans" panose="020B0503020204020204" pitchFamily="34" charset="0"/>
              </a:rPr>
            </a:br>
            <a:r>
              <a:rPr lang="en-US" sz="2100" b="1" kern="0" dirty="0">
                <a:latin typeface="Oracle Sans" panose="020B0503020204020204" pitchFamily="34" charset="0"/>
                <a:cs typeface="Oracle Sans" panose="020B0503020204020204" pitchFamily="34" charset="0"/>
              </a:rPr>
              <a:t>processes</a:t>
            </a:r>
          </a:p>
        </p:txBody>
      </p:sp>
      <p:sp>
        <p:nvSpPr>
          <p:cNvPr id="224" name="Line 20"/>
          <p:cNvSpPr>
            <a:spLocks noChangeShapeType="1"/>
          </p:cNvSpPr>
          <p:nvPr/>
        </p:nvSpPr>
        <p:spPr bwMode="blackWhite">
          <a:xfrm>
            <a:off x="9506025" y="3850536"/>
            <a:ext cx="639233" cy="0"/>
          </a:xfrm>
          <a:prstGeom prst="line">
            <a:avLst/>
          </a:prstGeom>
          <a:noFill/>
          <a:ln w="28575">
            <a:solidFill>
              <a:schemeClr val="accent4"/>
            </a:solidFill>
            <a:round/>
            <a:headEnd type="triangl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25" name="Line 21"/>
          <p:cNvSpPr>
            <a:spLocks noChangeShapeType="1"/>
          </p:cNvSpPr>
          <p:nvPr/>
        </p:nvSpPr>
        <p:spPr bwMode="blackWhite">
          <a:xfrm>
            <a:off x="5755556" y="3852917"/>
            <a:ext cx="650081" cy="0"/>
          </a:xfrm>
          <a:prstGeom prst="line">
            <a:avLst/>
          </a:prstGeom>
          <a:noFill/>
          <a:ln w="28575">
            <a:solidFill>
              <a:schemeClr val="accent4"/>
            </a:solidFill>
            <a:round/>
            <a:headEnd type="triangl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26" name="Oval 22"/>
          <p:cNvSpPr>
            <a:spLocks noChangeArrowheads="1"/>
          </p:cNvSpPr>
          <p:nvPr/>
        </p:nvSpPr>
        <p:spPr bwMode="blackWhite">
          <a:xfrm>
            <a:off x="3824363" y="3302849"/>
            <a:ext cx="1919288" cy="1097756"/>
          </a:xfrm>
          <a:prstGeom prst="ellipse">
            <a:avLst/>
          </a:prstGeom>
          <a:solidFill>
            <a:srgbClr val="CCFFFF"/>
          </a:solidFill>
          <a:ln w="28575">
            <a:solidFill>
              <a:srgbClr val="00E7E2"/>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Bef>
                <a:spcPct val="50000"/>
              </a:spcBef>
              <a:spcAft>
                <a:spcPts val="0"/>
              </a:spcAft>
            </a:pPr>
            <a:r>
              <a:rPr lang="en-US" sz="2100" b="1" kern="0" dirty="0">
                <a:latin typeface="Oracle Sans" panose="020B0503020204020204" pitchFamily="34" charset="0"/>
                <a:cs typeface="Oracle Sans" panose="020B0503020204020204" pitchFamily="34" charset="0"/>
              </a:rPr>
              <a:t>Server</a:t>
            </a:r>
            <a:br>
              <a:rPr lang="en-US" sz="2100" b="1" kern="0" dirty="0">
                <a:latin typeface="Oracle Sans" panose="020B0503020204020204" pitchFamily="34" charset="0"/>
                <a:cs typeface="Oracle Sans" panose="020B0503020204020204" pitchFamily="34" charset="0"/>
              </a:rPr>
            </a:br>
            <a:r>
              <a:rPr lang="en-US" sz="2100" b="1" kern="0" dirty="0">
                <a:latin typeface="Oracle Sans" panose="020B0503020204020204" pitchFamily="34" charset="0"/>
                <a:cs typeface="Oracle Sans" panose="020B0503020204020204" pitchFamily="34" charset="0"/>
              </a:rPr>
              <a:t>process 1</a:t>
            </a:r>
          </a:p>
        </p:txBody>
      </p:sp>
      <p:sp>
        <p:nvSpPr>
          <p:cNvPr id="227" name="Oval 23"/>
          <p:cNvSpPr>
            <a:spLocks noChangeArrowheads="1"/>
          </p:cNvSpPr>
          <p:nvPr/>
        </p:nvSpPr>
        <p:spPr bwMode="blackWhite">
          <a:xfrm>
            <a:off x="7593881" y="3302849"/>
            <a:ext cx="1919288" cy="1097756"/>
          </a:xfrm>
          <a:prstGeom prst="ellipse">
            <a:avLst/>
          </a:prstGeom>
          <a:solidFill>
            <a:srgbClr val="CCFFFF"/>
          </a:solidFill>
          <a:ln w="28575">
            <a:solidFill>
              <a:srgbClr val="00E7E2"/>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Bef>
                <a:spcPct val="50000"/>
              </a:spcBef>
              <a:spcAft>
                <a:spcPts val="0"/>
              </a:spcAft>
            </a:pPr>
            <a:r>
              <a:rPr lang="en-US" sz="2100" b="1" kern="0" dirty="0">
                <a:latin typeface="Oracle Sans" panose="020B0503020204020204" pitchFamily="34" charset="0"/>
                <a:cs typeface="Oracle Sans" panose="020B0503020204020204" pitchFamily="34" charset="0"/>
              </a:rPr>
              <a:t>Server</a:t>
            </a:r>
            <a:br>
              <a:rPr lang="en-US" sz="2100" b="1" kern="0" dirty="0">
                <a:latin typeface="Oracle Sans" panose="020B0503020204020204" pitchFamily="34" charset="0"/>
                <a:cs typeface="Oracle Sans" panose="020B0503020204020204" pitchFamily="34" charset="0"/>
              </a:rPr>
            </a:br>
            <a:r>
              <a:rPr lang="en-US" sz="2100" b="1" kern="0" dirty="0">
                <a:latin typeface="Oracle Sans" panose="020B0503020204020204" pitchFamily="34" charset="0"/>
                <a:cs typeface="Oracle Sans" panose="020B0503020204020204" pitchFamily="34" charset="0"/>
              </a:rPr>
              <a:t>process 2</a:t>
            </a:r>
          </a:p>
        </p:txBody>
      </p:sp>
      <p:grpSp>
        <p:nvGrpSpPr>
          <p:cNvPr id="11288" name="Group 24"/>
          <p:cNvGrpSpPr>
            <a:grpSpLocks/>
          </p:cNvGrpSpPr>
          <p:nvPr/>
        </p:nvGrpSpPr>
        <p:grpSpPr bwMode="auto">
          <a:xfrm>
            <a:off x="6829500" y="5657904"/>
            <a:ext cx="1257300" cy="1600200"/>
            <a:chOff x="2064" y="2016"/>
            <a:chExt cx="528" cy="672"/>
          </a:xfrm>
        </p:grpSpPr>
        <p:sp>
          <p:nvSpPr>
            <p:cNvPr id="229" name="Rectangle 25"/>
            <p:cNvSpPr>
              <a:spLocks noChangeArrowheads="1"/>
            </p:cNvSpPr>
            <p:nvPr/>
          </p:nvSpPr>
          <p:spPr bwMode="blackWhite">
            <a:xfrm>
              <a:off x="2064" y="2016"/>
              <a:ext cx="528" cy="672"/>
            </a:xfrm>
            <a:prstGeom prst="rect">
              <a:avLst/>
            </a:prstGeom>
            <a:solidFill>
              <a:srgbClr val="FFFF99"/>
            </a:solidFill>
            <a:ln w="28575">
              <a:solidFill>
                <a:srgbClr val="993366"/>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nvGrpSpPr>
            <p:cNvPr id="11355" name="Group 26"/>
            <p:cNvGrpSpPr>
              <a:grpSpLocks/>
            </p:cNvGrpSpPr>
            <p:nvPr/>
          </p:nvGrpSpPr>
          <p:grpSpPr bwMode="auto">
            <a:xfrm>
              <a:off x="2184" y="2016"/>
              <a:ext cx="288" cy="672"/>
              <a:chOff x="2184" y="2016"/>
              <a:chExt cx="288" cy="672"/>
            </a:xfrm>
          </p:grpSpPr>
          <p:sp>
            <p:nvSpPr>
              <p:cNvPr id="240" name="Line 27"/>
              <p:cNvSpPr>
                <a:spLocks noChangeShapeType="1"/>
              </p:cNvSpPr>
              <p:nvPr/>
            </p:nvSpPr>
            <p:spPr bwMode="blackWhite">
              <a:xfrm>
                <a:off x="2184" y="2016"/>
                <a:ext cx="0" cy="672"/>
              </a:xfrm>
              <a:prstGeom prst="line">
                <a:avLst/>
              </a:prstGeom>
              <a:noFill/>
              <a:ln w="28575">
                <a:solidFill>
                  <a:srgbClr val="000000"/>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41" name="Line 28"/>
              <p:cNvSpPr>
                <a:spLocks noChangeShapeType="1"/>
              </p:cNvSpPr>
              <p:nvPr/>
            </p:nvSpPr>
            <p:spPr bwMode="blackWhite">
              <a:xfrm>
                <a:off x="2280" y="2016"/>
                <a:ext cx="0" cy="672"/>
              </a:xfrm>
              <a:prstGeom prst="line">
                <a:avLst/>
              </a:prstGeom>
              <a:noFill/>
              <a:ln w="28575">
                <a:solidFill>
                  <a:srgbClr val="000000"/>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42" name="Line 29"/>
              <p:cNvSpPr>
                <a:spLocks noChangeShapeType="1"/>
              </p:cNvSpPr>
              <p:nvPr/>
            </p:nvSpPr>
            <p:spPr bwMode="blackWhite">
              <a:xfrm>
                <a:off x="2376" y="2016"/>
                <a:ext cx="0" cy="672"/>
              </a:xfrm>
              <a:prstGeom prst="line">
                <a:avLst/>
              </a:prstGeom>
              <a:noFill/>
              <a:ln w="28575">
                <a:solidFill>
                  <a:srgbClr val="000000"/>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43" name="Line 30"/>
              <p:cNvSpPr>
                <a:spLocks noChangeShapeType="1"/>
              </p:cNvSpPr>
              <p:nvPr/>
            </p:nvSpPr>
            <p:spPr bwMode="blackWhite">
              <a:xfrm>
                <a:off x="2472" y="2016"/>
                <a:ext cx="0" cy="672"/>
              </a:xfrm>
              <a:prstGeom prst="line">
                <a:avLst/>
              </a:prstGeom>
              <a:noFill/>
              <a:ln w="28575">
                <a:solidFill>
                  <a:srgbClr val="000000"/>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grpSp>
          <p:nvGrpSpPr>
            <p:cNvPr id="11356" name="Group 31"/>
            <p:cNvGrpSpPr>
              <a:grpSpLocks/>
            </p:cNvGrpSpPr>
            <p:nvPr/>
          </p:nvGrpSpPr>
          <p:grpSpPr bwMode="auto">
            <a:xfrm>
              <a:off x="2064" y="2142"/>
              <a:ext cx="528" cy="432"/>
              <a:chOff x="2064" y="2160"/>
              <a:chExt cx="528" cy="432"/>
            </a:xfrm>
          </p:grpSpPr>
          <p:sp>
            <p:nvSpPr>
              <p:cNvPr id="235" name="Line 32"/>
              <p:cNvSpPr>
                <a:spLocks noChangeShapeType="1"/>
              </p:cNvSpPr>
              <p:nvPr/>
            </p:nvSpPr>
            <p:spPr bwMode="blackWhite">
              <a:xfrm>
                <a:off x="2064" y="2160"/>
                <a:ext cx="528" cy="0"/>
              </a:xfrm>
              <a:prstGeom prst="line">
                <a:avLst/>
              </a:prstGeom>
              <a:noFill/>
              <a:ln w="28575">
                <a:solidFill>
                  <a:srgbClr val="000000"/>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36" name="Line 33"/>
              <p:cNvSpPr>
                <a:spLocks noChangeShapeType="1"/>
              </p:cNvSpPr>
              <p:nvPr/>
            </p:nvSpPr>
            <p:spPr bwMode="blackWhite">
              <a:xfrm>
                <a:off x="2064" y="2268"/>
                <a:ext cx="528" cy="0"/>
              </a:xfrm>
              <a:prstGeom prst="line">
                <a:avLst/>
              </a:prstGeom>
              <a:noFill/>
              <a:ln w="28575">
                <a:solidFill>
                  <a:srgbClr val="000000"/>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37" name="Line 34"/>
              <p:cNvSpPr>
                <a:spLocks noChangeShapeType="1"/>
              </p:cNvSpPr>
              <p:nvPr/>
            </p:nvSpPr>
            <p:spPr bwMode="blackWhite">
              <a:xfrm>
                <a:off x="2064" y="2376"/>
                <a:ext cx="528" cy="0"/>
              </a:xfrm>
              <a:prstGeom prst="line">
                <a:avLst/>
              </a:prstGeom>
              <a:noFill/>
              <a:ln w="28575">
                <a:solidFill>
                  <a:srgbClr val="000000"/>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38" name="Line 35"/>
              <p:cNvSpPr>
                <a:spLocks noChangeShapeType="1"/>
              </p:cNvSpPr>
              <p:nvPr/>
            </p:nvSpPr>
            <p:spPr bwMode="blackWhite">
              <a:xfrm>
                <a:off x="2064" y="2484"/>
                <a:ext cx="528" cy="0"/>
              </a:xfrm>
              <a:prstGeom prst="line">
                <a:avLst/>
              </a:prstGeom>
              <a:noFill/>
              <a:ln w="28575">
                <a:solidFill>
                  <a:srgbClr val="000000"/>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39" name="Line 36"/>
              <p:cNvSpPr>
                <a:spLocks noChangeShapeType="1"/>
              </p:cNvSpPr>
              <p:nvPr/>
            </p:nvSpPr>
            <p:spPr bwMode="blackWhite">
              <a:xfrm>
                <a:off x="2064" y="2592"/>
                <a:ext cx="528" cy="0"/>
              </a:xfrm>
              <a:prstGeom prst="line">
                <a:avLst/>
              </a:prstGeom>
              <a:noFill/>
              <a:ln w="28575">
                <a:solidFill>
                  <a:srgbClr val="000000"/>
                </a:solidFill>
                <a:round/>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grpSp>
        <p:sp>
          <p:nvSpPr>
            <p:cNvPr id="232" name="Rectangle 37"/>
            <p:cNvSpPr>
              <a:spLocks noChangeAspect="1" noChangeArrowheads="1"/>
            </p:cNvSpPr>
            <p:nvPr/>
          </p:nvSpPr>
          <p:spPr bwMode="blackWhite">
            <a:xfrm>
              <a:off x="2181" y="2144"/>
              <a:ext cx="104" cy="104"/>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233" name="Rectangle 38"/>
            <p:cNvSpPr>
              <a:spLocks noChangeAspect="1" noChangeArrowheads="1"/>
            </p:cNvSpPr>
            <p:nvPr/>
          </p:nvSpPr>
          <p:spPr bwMode="blackWhite">
            <a:xfrm>
              <a:off x="2277" y="2144"/>
              <a:ext cx="104" cy="104"/>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234" name="Rectangle 39"/>
            <p:cNvSpPr>
              <a:spLocks noChangeAspect="1" noChangeArrowheads="1"/>
            </p:cNvSpPr>
            <p:nvPr/>
          </p:nvSpPr>
          <p:spPr bwMode="blackWhite">
            <a:xfrm>
              <a:off x="2373" y="2144"/>
              <a:ext cx="104" cy="104"/>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grpSp>
      <p:sp>
        <p:nvSpPr>
          <p:cNvPr id="244" name="Rectangle 40"/>
          <p:cNvSpPr>
            <a:spLocks noChangeArrowheads="1"/>
          </p:cNvSpPr>
          <p:nvPr/>
        </p:nvSpPr>
        <p:spPr bwMode="blackWhite">
          <a:xfrm>
            <a:off x="9782250" y="7829604"/>
            <a:ext cx="3429000" cy="1714500"/>
          </a:xfrm>
          <a:prstGeom prst="rect">
            <a:avLst/>
          </a:prstGeom>
          <a:gradFill flip="none" rotWithShape="1">
            <a:gsLst>
              <a:gs pos="36000">
                <a:schemeClr val="accent4">
                  <a:lumMod val="20000"/>
                  <a:lumOff val="80000"/>
                </a:schemeClr>
              </a:gs>
              <a:gs pos="0">
                <a:schemeClr val="bg1"/>
              </a:gs>
              <a:gs pos="87000">
                <a:schemeClr val="accent4">
                  <a:lumMod val="20000"/>
                  <a:lumOff val="80000"/>
                </a:schemeClr>
              </a:gs>
              <a:gs pos="100000">
                <a:schemeClr val="bg1"/>
              </a:gs>
            </a:gsLst>
            <a:lin ang="5400000" scaled="1"/>
            <a:tileRect/>
          </a:gradFill>
          <a:ln w="28575" cap="flat" cmpd="sng" algn="ctr">
            <a:solidFill>
              <a:schemeClr val="accent4">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45" name="Rectangle 41"/>
          <p:cNvSpPr>
            <a:spLocks noChangeArrowheads="1"/>
          </p:cNvSpPr>
          <p:nvPr/>
        </p:nvSpPr>
        <p:spPr bwMode="blackWhite">
          <a:xfrm>
            <a:off x="6658050" y="8134404"/>
            <a:ext cx="1371600" cy="1028700"/>
          </a:xfrm>
          <a:prstGeom prst="rect">
            <a:avLst/>
          </a:prstGeom>
          <a:solidFill>
            <a:srgbClr val="FFCCCC"/>
          </a:solidFill>
          <a:ln w="28575">
            <a:solidFill>
              <a:schemeClr val="accent1">
                <a:lumMod val="60000"/>
                <a:lumOff val="40000"/>
              </a:schemeClr>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246" name="Rectangle 42"/>
          <p:cNvSpPr>
            <a:spLocks noChangeArrowheads="1"/>
          </p:cNvSpPr>
          <p:nvPr/>
        </p:nvSpPr>
        <p:spPr bwMode="blackWhite">
          <a:xfrm>
            <a:off x="8715450" y="5219754"/>
            <a:ext cx="4524375" cy="2057400"/>
          </a:xfrm>
          <a:prstGeom prst="rect">
            <a:avLst/>
          </a:prstGeom>
          <a:solidFill>
            <a:srgbClr val="E4D2F2"/>
          </a:solidFill>
          <a:ln w="28575" cap="flat" cmpd="sng" algn="ctr">
            <a:solidFill>
              <a:srgbClr val="AC73D7"/>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b="1" dirty="0">
              <a:latin typeface="Oracle Sans" panose="020B0503020204020204" pitchFamily="34" charset="0"/>
              <a:cs typeface="Oracle Sans" panose="020B0503020204020204" pitchFamily="34" charset="0"/>
            </a:endParaRPr>
          </a:p>
        </p:txBody>
      </p:sp>
      <p:sp>
        <p:nvSpPr>
          <p:cNvPr id="247" name="Rectangle 43"/>
          <p:cNvSpPr>
            <a:spLocks noChangeArrowheads="1"/>
          </p:cNvSpPr>
          <p:nvPr/>
        </p:nvSpPr>
        <p:spPr bwMode="blackWhite">
          <a:xfrm>
            <a:off x="8220150" y="8134404"/>
            <a:ext cx="1371600" cy="1028700"/>
          </a:xfrm>
          <a:prstGeom prst="rect">
            <a:avLst/>
          </a:prstGeom>
          <a:solidFill>
            <a:srgbClr val="FFCCCC"/>
          </a:solidFill>
          <a:ln w="28575">
            <a:solidFill>
              <a:schemeClr val="accent1">
                <a:lumMod val="60000"/>
                <a:lumOff val="40000"/>
              </a:schemeClr>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ysClr val="windowText" lastClr="000000"/>
              </a:solidFill>
              <a:latin typeface="Oracle Sans" panose="020B0503020204020204" pitchFamily="34" charset="0"/>
              <a:cs typeface="Oracle Sans" panose="020B0503020204020204" pitchFamily="34" charset="0"/>
              <a:sym typeface="Wingdings" pitchFamily="2" charset="2"/>
            </a:endParaRPr>
          </a:p>
        </p:txBody>
      </p:sp>
      <p:sp>
        <p:nvSpPr>
          <p:cNvPr id="248" name="AutoShape 44"/>
          <p:cNvSpPr>
            <a:spLocks noChangeArrowheads="1"/>
          </p:cNvSpPr>
          <p:nvPr/>
        </p:nvSpPr>
        <p:spPr bwMode="auto">
          <a:xfrm>
            <a:off x="8334450" y="8517786"/>
            <a:ext cx="342900" cy="3429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4815 w 21600"/>
              <a:gd name="T15" fmla="*/ 16200 h 21600"/>
            </a:gdLst>
            <a:ahLst/>
            <a:cxnLst>
              <a:cxn ang="T8">
                <a:pos x="T0" y="T1"/>
              </a:cxn>
              <a:cxn ang="T9">
                <a:pos x="T2" y="T3"/>
              </a:cxn>
              <a:cxn ang="T10">
                <a:pos x="T4" y="T5"/>
              </a:cxn>
              <a:cxn ang="T11">
                <a:pos x="T6" y="T7"/>
              </a:cxn>
            </a:cxnLst>
            <a:rect l="T12" t="T13" r="T14" b="T15"/>
            <a:pathLst>
              <a:path w="21600" h="21600">
                <a:moveTo>
                  <a:pt x="8031" y="0"/>
                </a:moveTo>
                <a:lnTo>
                  <a:pt x="8031" y="5400"/>
                </a:lnTo>
                <a:lnTo>
                  <a:pt x="3375" y="5400"/>
                </a:lnTo>
                <a:lnTo>
                  <a:pt x="3375" y="16200"/>
                </a:lnTo>
                <a:lnTo>
                  <a:pt x="8031" y="16200"/>
                </a:lnTo>
                <a:lnTo>
                  <a:pt x="8031"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3300"/>
          </a:solidFill>
          <a:ln w="28575">
            <a:solidFill>
              <a:srgbClr val="000000"/>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49" name="AutoShape 45"/>
          <p:cNvSpPr>
            <a:spLocks noChangeArrowheads="1"/>
          </p:cNvSpPr>
          <p:nvPr/>
        </p:nvSpPr>
        <p:spPr bwMode="auto">
          <a:xfrm>
            <a:off x="9172650" y="8515404"/>
            <a:ext cx="342900" cy="3429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026 h 21600"/>
              <a:gd name="T14" fmla="*/ 14625 w 21600"/>
              <a:gd name="T15" fmla="*/ 16574 h 21600"/>
            </a:gdLst>
            <a:ahLst/>
            <a:cxnLst>
              <a:cxn ang="T8">
                <a:pos x="T0" y="T1"/>
              </a:cxn>
              <a:cxn ang="T9">
                <a:pos x="T2" y="T3"/>
              </a:cxn>
              <a:cxn ang="T10">
                <a:pos x="T4" y="T5"/>
              </a:cxn>
              <a:cxn ang="T11">
                <a:pos x="T6" y="T7"/>
              </a:cxn>
            </a:cxnLst>
            <a:rect l="T12" t="T13" r="T14" b="T15"/>
            <a:pathLst>
              <a:path w="21600" h="21600">
                <a:moveTo>
                  <a:pt x="8554" y="0"/>
                </a:moveTo>
                <a:lnTo>
                  <a:pt x="8554" y="5026"/>
                </a:lnTo>
                <a:lnTo>
                  <a:pt x="3375" y="5026"/>
                </a:lnTo>
                <a:lnTo>
                  <a:pt x="3375" y="16574"/>
                </a:lnTo>
                <a:lnTo>
                  <a:pt x="8554" y="16574"/>
                </a:lnTo>
                <a:lnTo>
                  <a:pt x="8554" y="21600"/>
                </a:lnTo>
                <a:lnTo>
                  <a:pt x="21600" y="10800"/>
                </a:lnTo>
                <a:close/>
              </a:path>
              <a:path w="21600" h="21600">
                <a:moveTo>
                  <a:pt x="1350" y="5026"/>
                </a:moveTo>
                <a:lnTo>
                  <a:pt x="1350" y="16574"/>
                </a:lnTo>
                <a:lnTo>
                  <a:pt x="2700" y="16574"/>
                </a:lnTo>
                <a:lnTo>
                  <a:pt x="2700" y="5026"/>
                </a:lnTo>
                <a:close/>
              </a:path>
              <a:path w="21600" h="21600">
                <a:moveTo>
                  <a:pt x="0" y="5026"/>
                </a:moveTo>
                <a:lnTo>
                  <a:pt x="0" y="16574"/>
                </a:lnTo>
                <a:lnTo>
                  <a:pt x="675" y="16574"/>
                </a:lnTo>
                <a:lnTo>
                  <a:pt x="675" y="5026"/>
                </a:lnTo>
                <a:close/>
              </a:path>
            </a:pathLst>
          </a:custGeom>
          <a:solidFill>
            <a:srgbClr val="00FF00"/>
          </a:solidFill>
          <a:ln w="28575">
            <a:solidFill>
              <a:srgbClr val="000000"/>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50" name="AutoShape 46"/>
          <p:cNvSpPr>
            <a:spLocks noChangeArrowheads="1"/>
          </p:cNvSpPr>
          <p:nvPr/>
        </p:nvSpPr>
        <p:spPr bwMode="auto">
          <a:xfrm>
            <a:off x="8753550" y="8515404"/>
            <a:ext cx="342900" cy="3429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026 h 21600"/>
              <a:gd name="T14" fmla="*/ 14168 w 21600"/>
              <a:gd name="T15" fmla="*/ 16574 h 21600"/>
            </a:gdLst>
            <a:ahLst/>
            <a:cxnLst>
              <a:cxn ang="T8">
                <a:pos x="T0" y="T1"/>
              </a:cxn>
              <a:cxn ang="T9">
                <a:pos x="T2" y="T3"/>
              </a:cxn>
              <a:cxn ang="T10">
                <a:pos x="T4" y="T5"/>
              </a:cxn>
              <a:cxn ang="T11">
                <a:pos x="T6" y="T7"/>
              </a:cxn>
            </a:cxnLst>
            <a:rect l="T12" t="T13" r="T14" b="T15"/>
            <a:pathLst>
              <a:path w="21600" h="21600">
                <a:moveTo>
                  <a:pt x="7699" y="0"/>
                </a:moveTo>
                <a:lnTo>
                  <a:pt x="7699" y="5026"/>
                </a:lnTo>
                <a:lnTo>
                  <a:pt x="3375" y="5026"/>
                </a:lnTo>
                <a:lnTo>
                  <a:pt x="3375" y="16574"/>
                </a:lnTo>
                <a:lnTo>
                  <a:pt x="7699" y="16574"/>
                </a:lnTo>
                <a:lnTo>
                  <a:pt x="7699" y="21600"/>
                </a:lnTo>
                <a:lnTo>
                  <a:pt x="21600" y="10800"/>
                </a:lnTo>
                <a:close/>
              </a:path>
              <a:path w="21600" h="21600">
                <a:moveTo>
                  <a:pt x="1350" y="5026"/>
                </a:moveTo>
                <a:lnTo>
                  <a:pt x="1350" y="16574"/>
                </a:lnTo>
                <a:lnTo>
                  <a:pt x="2700" y="16574"/>
                </a:lnTo>
                <a:lnTo>
                  <a:pt x="2700" y="5026"/>
                </a:lnTo>
                <a:close/>
              </a:path>
              <a:path w="21600" h="21600">
                <a:moveTo>
                  <a:pt x="0" y="5026"/>
                </a:moveTo>
                <a:lnTo>
                  <a:pt x="0" y="16574"/>
                </a:lnTo>
                <a:lnTo>
                  <a:pt x="675" y="16574"/>
                </a:lnTo>
                <a:lnTo>
                  <a:pt x="675" y="5026"/>
                </a:lnTo>
                <a:close/>
              </a:path>
            </a:pathLst>
          </a:custGeom>
          <a:solidFill>
            <a:srgbClr val="FFFF00"/>
          </a:solidFill>
          <a:ln w="28575">
            <a:solidFill>
              <a:srgbClr val="000000"/>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51" name="Rectangle 47"/>
          <p:cNvSpPr>
            <a:spLocks noChangeArrowheads="1"/>
          </p:cNvSpPr>
          <p:nvPr/>
        </p:nvSpPr>
        <p:spPr bwMode="blackWhite">
          <a:xfrm>
            <a:off x="8886900" y="5315004"/>
            <a:ext cx="1600200" cy="1828800"/>
          </a:xfrm>
          <a:prstGeom prst="rect">
            <a:avLst/>
          </a:prstGeom>
          <a:solidFill>
            <a:srgbClr val="FFE08A"/>
          </a:solidFill>
          <a:ln w="28575">
            <a:solidFill>
              <a:schemeClr val="accent3">
                <a:lumMod val="60000"/>
                <a:lumOff val="40000"/>
              </a:schemeClr>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Aft>
                <a:spcPts val="0"/>
              </a:spcAft>
            </a:pPr>
            <a:endParaRPr lang="en-US" sz="2100" b="1" kern="0" dirty="0">
              <a:latin typeface="Oracle Sans" panose="020B0503020204020204" pitchFamily="34" charset="0"/>
              <a:cs typeface="Oracle Sans" panose="020B0503020204020204" pitchFamily="34" charset="0"/>
            </a:endParaRPr>
          </a:p>
        </p:txBody>
      </p:sp>
      <p:sp>
        <p:nvSpPr>
          <p:cNvPr id="252" name="Rectangle 48"/>
          <p:cNvSpPr>
            <a:spLocks noChangeArrowheads="1"/>
          </p:cNvSpPr>
          <p:nvPr/>
        </p:nvSpPr>
        <p:spPr bwMode="blackWhite">
          <a:xfrm>
            <a:off x="9001200" y="5429304"/>
            <a:ext cx="1257300" cy="800100"/>
          </a:xfrm>
          <a:prstGeom prst="rect">
            <a:avLst/>
          </a:prstGeom>
          <a:gradFill rotWithShape="0">
            <a:gsLst>
              <a:gs pos="0">
                <a:srgbClr val="A3A3CC"/>
              </a:gs>
              <a:gs pos="100000">
                <a:srgbClr val="CCCCFF"/>
              </a:gs>
            </a:gsLst>
            <a:lin ang="18900000" scaled="1"/>
          </a:gradFill>
          <a:ln w="28575">
            <a:solidFill>
              <a:srgbClr val="000000"/>
            </a:solidFill>
            <a:prstDash val="sysDot"/>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253" name="Text Box 49"/>
          <p:cNvSpPr txBox="1">
            <a:spLocks noChangeArrowheads="1"/>
          </p:cNvSpPr>
          <p:nvPr/>
        </p:nvSpPr>
        <p:spPr bwMode="gray">
          <a:xfrm>
            <a:off x="8715450" y="5415017"/>
            <a:ext cx="1828800" cy="738664"/>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ts val="0"/>
              </a:spcBef>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rPr>
              <a:t>Shared </a:t>
            </a:r>
            <a:br>
              <a:rPr lang="en-US" sz="2100" b="1" kern="0" dirty="0">
                <a:solidFill>
                  <a:sysClr val="windowText" lastClr="000000"/>
                </a:solidFill>
                <a:latin typeface="Oracle Sans" panose="020B0503020204020204" pitchFamily="34" charset="0"/>
                <a:cs typeface="Oracle Sans" panose="020B0503020204020204" pitchFamily="34" charset="0"/>
              </a:rPr>
            </a:br>
            <a:r>
              <a:rPr lang="en-US" sz="2100" b="1" kern="0" dirty="0">
                <a:solidFill>
                  <a:sysClr val="windowText" lastClr="000000"/>
                </a:solidFill>
                <a:latin typeface="Oracle Sans" panose="020B0503020204020204" pitchFamily="34" charset="0"/>
                <a:cs typeface="Oracle Sans" panose="020B0503020204020204" pitchFamily="34" charset="0"/>
              </a:rPr>
              <a:t>SQL area</a:t>
            </a:r>
          </a:p>
        </p:txBody>
      </p:sp>
      <p:sp>
        <p:nvSpPr>
          <p:cNvPr id="254" name="Text Box 50"/>
          <p:cNvSpPr txBox="1">
            <a:spLocks noChangeArrowheads="1"/>
          </p:cNvSpPr>
          <p:nvPr/>
        </p:nvSpPr>
        <p:spPr bwMode="gray">
          <a:xfrm>
            <a:off x="8658300" y="6362755"/>
            <a:ext cx="1828800" cy="738664"/>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ts val="0"/>
              </a:spcBef>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rPr>
              <a:t>Library cache</a:t>
            </a:r>
          </a:p>
        </p:txBody>
      </p:sp>
      <p:sp>
        <p:nvSpPr>
          <p:cNvPr id="255" name="Rectangle 51"/>
          <p:cNvSpPr>
            <a:spLocks noChangeArrowheads="1"/>
          </p:cNvSpPr>
          <p:nvPr/>
        </p:nvSpPr>
        <p:spPr bwMode="blackWhite">
          <a:xfrm>
            <a:off x="10601400" y="5315004"/>
            <a:ext cx="2514600" cy="685800"/>
          </a:xfrm>
          <a:prstGeom prst="rect">
            <a:avLst/>
          </a:prstGeom>
          <a:solidFill>
            <a:srgbClr val="FFE08A"/>
          </a:solidFill>
          <a:ln w="28575">
            <a:solidFill>
              <a:schemeClr val="accent3">
                <a:lumMod val="60000"/>
                <a:lumOff val="40000"/>
              </a:schemeClr>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Aft>
                <a:spcPts val="0"/>
              </a:spcAft>
            </a:pPr>
            <a:endParaRPr lang="en-US" sz="2100" b="1" kern="0" dirty="0">
              <a:latin typeface="Oracle Sans" panose="020B0503020204020204" pitchFamily="34" charset="0"/>
              <a:cs typeface="Oracle Sans" panose="020B0503020204020204" pitchFamily="34" charset="0"/>
            </a:endParaRPr>
          </a:p>
        </p:txBody>
      </p:sp>
      <p:sp>
        <p:nvSpPr>
          <p:cNvPr id="256" name="Text Box 52"/>
          <p:cNvSpPr txBox="1">
            <a:spLocks noChangeArrowheads="1"/>
          </p:cNvSpPr>
          <p:nvPr/>
        </p:nvSpPr>
        <p:spPr bwMode="gray">
          <a:xfrm>
            <a:off x="10715700" y="5279287"/>
            <a:ext cx="2400300" cy="791737"/>
          </a:xfrm>
          <a:prstGeom prst="rect">
            <a:avLst/>
          </a:prstGeom>
          <a:noFill/>
          <a:ln w="28575">
            <a:noFill/>
            <a:miter lim="800000"/>
            <a:headEnd type="none" w="sm" len="sm"/>
            <a:tailEnd type="none" w="sm" len="sm"/>
          </a:ln>
        </p:spPr>
        <p:txBody>
          <a:bodyPr wrap="square" lIns="144000" tIns="72000" rIns="108000" bIns="7200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defTabSz="342900" fontAlgn="auto">
              <a:spcBef>
                <a:spcPts val="0"/>
              </a:spcBef>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rPr>
              <a:t>Data Dictionary cache</a:t>
            </a:r>
          </a:p>
        </p:txBody>
      </p:sp>
      <p:sp>
        <p:nvSpPr>
          <p:cNvPr id="257" name="Rectangle 53"/>
          <p:cNvSpPr>
            <a:spLocks noChangeArrowheads="1"/>
          </p:cNvSpPr>
          <p:nvPr/>
        </p:nvSpPr>
        <p:spPr bwMode="blackWhite">
          <a:xfrm>
            <a:off x="10601400" y="6115104"/>
            <a:ext cx="2514600" cy="1028700"/>
          </a:xfrm>
          <a:prstGeom prst="rect">
            <a:avLst/>
          </a:prstGeom>
          <a:solidFill>
            <a:srgbClr val="FFE08A"/>
          </a:solidFill>
          <a:ln w="28575">
            <a:solidFill>
              <a:schemeClr val="accent3">
                <a:lumMod val="60000"/>
                <a:lumOff val="40000"/>
              </a:schemeClr>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1233488" eaLnBrk="0" fontAlgn="auto" hangingPunct="0">
              <a:spcAft>
                <a:spcPts val="0"/>
              </a:spcAft>
            </a:pPr>
            <a:endParaRPr lang="en-US" sz="2100" b="1" kern="0" dirty="0">
              <a:latin typeface="Oracle Sans" panose="020B0503020204020204" pitchFamily="34" charset="0"/>
              <a:cs typeface="Oracle Sans" panose="020B0503020204020204" pitchFamily="34" charset="0"/>
            </a:endParaRPr>
          </a:p>
        </p:txBody>
      </p:sp>
      <p:sp>
        <p:nvSpPr>
          <p:cNvPr id="258" name="Text Box 54"/>
          <p:cNvSpPr txBox="1">
            <a:spLocks noChangeArrowheads="1"/>
          </p:cNvSpPr>
          <p:nvPr/>
        </p:nvSpPr>
        <p:spPr bwMode="gray">
          <a:xfrm>
            <a:off x="10656168" y="6456198"/>
            <a:ext cx="1085850" cy="415498"/>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ts val="0"/>
              </a:spcBef>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rPr>
              <a:t>Other</a:t>
            </a:r>
          </a:p>
        </p:txBody>
      </p:sp>
      <p:sp>
        <p:nvSpPr>
          <p:cNvPr id="259" name="Rectangle 55"/>
          <p:cNvSpPr>
            <a:spLocks noChangeArrowheads="1"/>
          </p:cNvSpPr>
          <p:nvPr/>
        </p:nvSpPr>
        <p:spPr bwMode="blackWhite">
          <a:xfrm>
            <a:off x="9934650" y="7917711"/>
            <a:ext cx="1507331" cy="685800"/>
          </a:xfrm>
          <a:prstGeom prst="rect">
            <a:avLst/>
          </a:prstGeom>
          <a:solidFill>
            <a:srgbClr val="46C284"/>
          </a:solidFill>
          <a:ln w="28575">
            <a:solidFill>
              <a:srgbClr val="1E5C3D"/>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260" name="Rectangle 56"/>
          <p:cNvSpPr>
            <a:spLocks noChangeArrowheads="1"/>
          </p:cNvSpPr>
          <p:nvPr/>
        </p:nvSpPr>
        <p:spPr bwMode="blackWhite">
          <a:xfrm>
            <a:off x="9934650" y="8744004"/>
            <a:ext cx="1507331" cy="685800"/>
          </a:xfrm>
          <a:prstGeom prst="rect">
            <a:avLst/>
          </a:prstGeom>
          <a:solidFill>
            <a:srgbClr val="99CC00"/>
          </a:solidFill>
          <a:ln w="28575">
            <a:solidFill>
              <a:srgbClr val="4B731F"/>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261" name="Rectangle 57"/>
          <p:cNvSpPr>
            <a:spLocks noChangeArrowheads="1"/>
          </p:cNvSpPr>
          <p:nvPr/>
        </p:nvSpPr>
        <p:spPr bwMode="blackWhite">
          <a:xfrm>
            <a:off x="11572950" y="7934379"/>
            <a:ext cx="1507331" cy="685800"/>
          </a:xfrm>
          <a:prstGeom prst="rect">
            <a:avLst/>
          </a:prstGeom>
          <a:solidFill>
            <a:srgbClr val="46C284"/>
          </a:solidFill>
          <a:ln w="28575">
            <a:solidFill>
              <a:srgbClr val="1E5C3D"/>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262" name="Rectangle 58"/>
          <p:cNvSpPr>
            <a:spLocks noChangeArrowheads="1"/>
          </p:cNvSpPr>
          <p:nvPr/>
        </p:nvSpPr>
        <p:spPr bwMode="blackWhite">
          <a:xfrm>
            <a:off x="11572950" y="8744004"/>
            <a:ext cx="1507331" cy="685800"/>
          </a:xfrm>
          <a:prstGeom prst="rect">
            <a:avLst/>
          </a:prstGeom>
          <a:solidFill>
            <a:srgbClr val="99CC00"/>
          </a:solidFill>
          <a:ln w="28575">
            <a:solidFill>
              <a:srgbClr val="4B731F"/>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sp>
        <p:nvSpPr>
          <p:cNvPr id="263" name="Text Box 59"/>
          <p:cNvSpPr txBox="1">
            <a:spLocks noChangeArrowheads="1"/>
          </p:cNvSpPr>
          <p:nvPr/>
        </p:nvSpPr>
        <p:spPr bwMode="gray">
          <a:xfrm>
            <a:off x="9763200" y="8065349"/>
            <a:ext cx="1828800" cy="415498"/>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ts val="0"/>
              </a:spcBef>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rPr>
              <a:t>I/O Buffer</a:t>
            </a:r>
          </a:p>
        </p:txBody>
      </p:sp>
      <p:pic>
        <p:nvPicPr>
          <p:cNvPr id="11312" name="Picture 63" descr="Household: Coffee, Java, Hot "/>
          <p:cNvPicPr>
            <a:picLocks noChangeAspect="1" noChangeArrowheads="1"/>
          </p:cNvPicPr>
          <p:nvPr/>
        </p:nvPicPr>
        <p:blipFill>
          <a:blip r:embed="rId4" cstate="print"/>
          <a:srcRect/>
          <a:stretch>
            <a:fillRect/>
          </a:stretch>
        </p:blipFill>
        <p:spPr bwMode="gray">
          <a:xfrm>
            <a:off x="7010475" y="8220129"/>
            <a:ext cx="664368" cy="828675"/>
          </a:xfrm>
          <a:prstGeom prst="rect">
            <a:avLst/>
          </a:prstGeom>
          <a:noFill/>
          <a:ln w="9525">
            <a:noFill/>
            <a:miter lim="800000"/>
            <a:headEnd/>
            <a:tailEnd/>
          </a:ln>
        </p:spPr>
      </p:pic>
      <p:sp>
        <p:nvSpPr>
          <p:cNvPr id="268" name="Rectangle 64"/>
          <p:cNvSpPr>
            <a:spLocks noChangeArrowheads="1"/>
          </p:cNvSpPr>
          <p:nvPr/>
        </p:nvSpPr>
        <p:spPr bwMode="blackWhite">
          <a:xfrm>
            <a:off x="4002956" y="5650761"/>
            <a:ext cx="2550320" cy="2521743"/>
          </a:xfrm>
          <a:prstGeom prst="rect">
            <a:avLst/>
          </a:prstGeom>
          <a:solidFill>
            <a:srgbClr val="FFCC99"/>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b="1" kern="0" dirty="0">
              <a:solidFill>
                <a:sysClr val="windowText" lastClr="000000"/>
              </a:solidFill>
              <a:latin typeface="Oracle Sans" panose="020B0503020204020204" pitchFamily="34" charset="0"/>
              <a:cs typeface="Oracle Sans" panose="020B0503020204020204" pitchFamily="34" charset="0"/>
            </a:endParaRPr>
          </a:p>
        </p:txBody>
      </p:sp>
      <p:grpSp>
        <p:nvGrpSpPr>
          <p:cNvPr id="11314" name="Group 65"/>
          <p:cNvGrpSpPr>
            <a:grpSpLocks/>
          </p:cNvGrpSpPr>
          <p:nvPr/>
        </p:nvGrpSpPr>
        <p:grpSpPr bwMode="auto">
          <a:xfrm>
            <a:off x="4002955" y="5650761"/>
            <a:ext cx="2555082" cy="2521743"/>
            <a:chOff x="781" y="2013"/>
            <a:chExt cx="1073" cy="1059"/>
          </a:xfrm>
        </p:grpSpPr>
        <p:sp>
          <p:nvSpPr>
            <p:cNvPr id="270" name="Line 66"/>
            <p:cNvSpPr>
              <a:spLocks noChangeShapeType="1"/>
            </p:cNvSpPr>
            <p:nvPr/>
          </p:nvSpPr>
          <p:spPr bwMode="blackWhite">
            <a:xfrm>
              <a:off x="782" y="2013"/>
              <a:ext cx="0" cy="1059"/>
            </a:xfrm>
            <a:prstGeom prst="line">
              <a:avLst/>
            </a:prstGeom>
            <a:noFill/>
            <a:ln w="28575" cap="sq">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71" name="Line 67"/>
            <p:cNvSpPr>
              <a:spLocks noChangeShapeType="1"/>
            </p:cNvSpPr>
            <p:nvPr/>
          </p:nvSpPr>
          <p:spPr bwMode="blackWhite">
            <a:xfrm>
              <a:off x="889" y="2013"/>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72" name="Line 68"/>
            <p:cNvSpPr>
              <a:spLocks noChangeShapeType="1"/>
            </p:cNvSpPr>
            <p:nvPr/>
          </p:nvSpPr>
          <p:spPr bwMode="blackWhite">
            <a:xfrm>
              <a:off x="996" y="2013"/>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73" name="Line 69"/>
            <p:cNvSpPr>
              <a:spLocks noChangeShapeType="1"/>
            </p:cNvSpPr>
            <p:nvPr/>
          </p:nvSpPr>
          <p:spPr bwMode="blackWhite">
            <a:xfrm>
              <a:off x="1103" y="2013"/>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74" name="Line 70"/>
            <p:cNvSpPr>
              <a:spLocks noChangeShapeType="1"/>
            </p:cNvSpPr>
            <p:nvPr/>
          </p:nvSpPr>
          <p:spPr bwMode="blackWhite">
            <a:xfrm>
              <a:off x="1210" y="2013"/>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75" name="Line 71"/>
            <p:cNvSpPr>
              <a:spLocks noChangeShapeType="1"/>
            </p:cNvSpPr>
            <p:nvPr/>
          </p:nvSpPr>
          <p:spPr bwMode="blackWhite">
            <a:xfrm>
              <a:off x="1318" y="2013"/>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76" name="Line 72"/>
            <p:cNvSpPr>
              <a:spLocks noChangeShapeType="1"/>
            </p:cNvSpPr>
            <p:nvPr/>
          </p:nvSpPr>
          <p:spPr bwMode="blackWhite">
            <a:xfrm>
              <a:off x="1425" y="2013"/>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77" name="Line 73"/>
            <p:cNvSpPr>
              <a:spLocks noChangeShapeType="1"/>
            </p:cNvSpPr>
            <p:nvPr/>
          </p:nvSpPr>
          <p:spPr bwMode="blackWhite">
            <a:xfrm>
              <a:off x="1532" y="2013"/>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78" name="Line 74"/>
            <p:cNvSpPr>
              <a:spLocks noChangeShapeType="1"/>
            </p:cNvSpPr>
            <p:nvPr/>
          </p:nvSpPr>
          <p:spPr bwMode="blackWhite">
            <a:xfrm>
              <a:off x="1639" y="2013"/>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79" name="Line 75"/>
            <p:cNvSpPr>
              <a:spLocks noChangeShapeType="1"/>
            </p:cNvSpPr>
            <p:nvPr/>
          </p:nvSpPr>
          <p:spPr bwMode="blackWhite">
            <a:xfrm>
              <a:off x="1746" y="2013"/>
              <a:ext cx="0" cy="1059"/>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80" name="Line 76"/>
            <p:cNvSpPr>
              <a:spLocks noChangeShapeType="1"/>
            </p:cNvSpPr>
            <p:nvPr/>
          </p:nvSpPr>
          <p:spPr bwMode="blackWhite">
            <a:xfrm>
              <a:off x="1854" y="2013"/>
              <a:ext cx="0" cy="1059"/>
            </a:xfrm>
            <a:prstGeom prst="line">
              <a:avLst/>
            </a:prstGeom>
            <a:noFill/>
            <a:ln w="28575" cap="sq">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81" name="Line 77"/>
            <p:cNvSpPr>
              <a:spLocks noChangeShapeType="1"/>
            </p:cNvSpPr>
            <p:nvPr/>
          </p:nvSpPr>
          <p:spPr bwMode="blackWhite">
            <a:xfrm>
              <a:off x="781" y="2190"/>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82" name="Line 78"/>
            <p:cNvSpPr>
              <a:spLocks noChangeShapeType="1"/>
            </p:cNvSpPr>
            <p:nvPr/>
          </p:nvSpPr>
          <p:spPr bwMode="blackWhite">
            <a:xfrm>
              <a:off x="781" y="2366"/>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83" name="Line 79"/>
            <p:cNvSpPr>
              <a:spLocks noChangeShapeType="1"/>
            </p:cNvSpPr>
            <p:nvPr/>
          </p:nvSpPr>
          <p:spPr bwMode="blackWhite">
            <a:xfrm>
              <a:off x="781" y="2543"/>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84" name="Line 80"/>
            <p:cNvSpPr>
              <a:spLocks noChangeShapeType="1"/>
            </p:cNvSpPr>
            <p:nvPr/>
          </p:nvSpPr>
          <p:spPr bwMode="blackWhite">
            <a:xfrm>
              <a:off x="781" y="2719"/>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85" name="Line 81"/>
            <p:cNvSpPr>
              <a:spLocks noChangeShapeType="1"/>
            </p:cNvSpPr>
            <p:nvPr/>
          </p:nvSpPr>
          <p:spPr bwMode="blackWhite">
            <a:xfrm>
              <a:off x="781" y="2896"/>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86" name="Line 82"/>
            <p:cNvSpPr>
              <a:spLocks noChangeShapeType="1"/>
            </p:cNvSpPr>
            <p:nvPr/>
          </p:nvSpPr>
          <p:spPr bwMode="blackWhite">
            <a:xfrm>
              <a:off x="781" y="3072"/>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87" name="Line 83"/>
            <p:cNvSpPr>
              <a:spLocks noChangeShapeType="1"/>
            </p:cNvSpPr>
            <p:nvPr/>
          </p:nvSpPr>
          <p:spPr bwMode="blackWhite">
            <a:xfrm>
              <a:off x="781" y="2101"/>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88" name="Line 84"/>
            <p:cNvSpPr>
              <a:spLocks noChangeShapeType="1"/>
            </p:cNvSpPr>
            <p:nvPr/>
          </p:nvSpPr>
          <p:spPr bwMode="blackWhite">
            <a:xfrm>
              <a:off x="781" y="2278"/>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89" name="Line 85"/>
            <p:cNvSpPr>
              <a:spLocks noChangeShapeType="1"/>
            </p:cNvSpPr>
            <p:nvPr/>
          </p:nvSpPr>
          <p:spPr bwMode="blackWhite">
            <a:xfrm>
              <a:off x="781" y="2454"/>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90" name="Line 86"/>
            <p:cNvSpPr>
              <a:spLocks noChangeShapeType="1"/>
            </p:cNvSpPr>
            <p:nvPr/>
          </p:nvSpPr>
          <p:spPr bwMode="blackWhite">
            <a:xfrm>
              <a:off x="781" y="2631"/>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91" name="Line 87"/>
            <p:cNvSpPr>
              <a:spLocks noChangeShapeType="1"/>
            </p:cNvSpPr>
            <p:nvPr/>
          </p:nvSpPr>
          <p:spPr bwMode="blackWhite">
            <a:xfrm>
              <a:off x="781" y="2807"/>
              <a:ext cx="1067" cy="0"/>
            </a:xfrm>
            <a:prstGeom prst="line">
              <a:avLst/>
            </a:prstGeom>
            <a:noFill/>
            <a:ln w="28575">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92" name="Line 88"/>
            <p:cNvSpPr>
              <a:spLocks noChangeShapeType="1"/>
            </p:cNvSpPr>
            <p:nvPr/>
          </p:nvSpPr>
          <p:spPr bwMode="blackWhite">
            <a:xfrm>
              <a:off x="781" y="2984"/>
              <a:ext cx="1067" cy="0"/>
            </a:xfrm>
            <a:prstGeom prst="line">
              <a:avLst/>
            </a:prstGeom>
            <a:noFill/>
            <a:ln w="28575" cap="sq">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93" name="Line 89"/>
            <p:cNvSpPr>
              <a:spLocks noChangeShapeType="1"/>
            </p:cNvSpPr>
            <p:nvPr/>
          </p:nvSpPr>
          <p:spPr bwMode="blackWhite">
            <a:xfrm>
              <a:off x="781" y="2013"/>
              <a:ext cx="1067" cy="0"/>
            </a:xfrm>
            <a:prstGeom prst="line">
              <a:avLst/>
            </a:prstGeom>
            <a:noFill/>
            <a:ln w="28575" cap="sq">
              <a:solidFill>
                <a:srgbClr val="000000"/>
              </a:solidFill>
              <a:round/>
              <a:headEnd/>
              <a:tailEnd/>
            </a:ln>
          </p:spPr>
          <p:txBody>
            <a:bodyPr wrap="none" lIns="0" tIns="0" rIns="0" bIns="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defRPr/>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94" name="Rectangle 90"/>
            <p:cNvSpPr>
              <a:spLocks noChangeArrowheads="1"/>
            </p:cNvSpPr>
            <p:nvPr/>
          </p:nvSpPr>
          <p:spPr bwMode="blackWhite">
            <a:xfrm>
              <a:off x="789" y="2543"/>
              <a:ext cx="94" cy="88"/>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295" name="Rectangle 91"/>
            <p:cNvSpPr>
              <a:spLocks noChangeArrowheads="1"/>
            </p:cNvSpPr>
            <p:nvPr/>
          </p:nvSpPr>
          <p:spPr bwMode="blackWhite">
            <a:xfrm>
              <a:off x="1109" y="2454"/>
              <a:ext cx="94" cy="89"/>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296" name="Rectangle 92"/>
            <p:cNvSpPr>
              <a:spLocks noChangeArrowheads="1"/>
            </p:cNvSpPr>
            <p:nvPr/>
          </p:nvSpPr>
          <p:spPr bwMode="blackWhite">
            <a:xfrm>
              <a:off x="1112" y="2366"/>
              <a:ext cx="94" cy="88"/>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297" name="Rectangle 93"/>
            <p:cNvSpPr>
              <a:spLocks noChangeArrowheads="1"/>
            </p:cNvSpPr>
            <p:nvPr/>
          </p:nvSpPr>
          <p:spPr bwMode="blackWhite">
            <a:xfrm>
              <a:off x="1007" y="2366"/>
              <a:ext cx="94" cy="88"/>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298" name="Rectangle 94"/>
            <p:cNvSpPr>
              <a:spLocks noChangeArrowheads="1"/>
            </p:cNvSpPr>
            <p:nvPr/>
          </p:nvSpPr>
          <p:spPr bwMode="blackWhite">
            <a:xfrm>
              <a:off x="1433" y="2190"/>
              <a:ext cx="94" cy="88"/>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299" name="Rectangle 95"/>
            <p:cNvSpPr>
              <a:spLocks noChangeArrowheads="1"/>
            </p:cNvSpPr>
            <p:nvPr/>
          </p:nvSpPr>
          <p:spPr bwMode="blackWhite">
            <a:xfrm>
              <a:off x="1433" y="2101"/>
              <a:ext cx="94" cy="89"/>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300" name="Rectangle 96"/>
            <p:cNvSpPr>
              <a:spLocks noChangeArrowheads="1"/>
            </p:cNvSpPr>
            <p:nvPr/>
          </p:nvSpPr>
          <p:spPr bwMode="blackWhite">
            <a:xfrm>
              <a:off x="1325" y="2101"/>
              <a:ext cx="94" cy="89"/>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301" name="Rectangle 97"/>
            <p:cNvSpPr>
              <a:spLocks noChangeArrowheads="1"/>
            </p:cNvSpPr>
            <p:nvPr/>
          </p:nvSpPr>
          <p:spPr bwMode="blackWhite">
            <a:xfrm>
              <a:off x="1642" y="2454"/>
              <a:ext cx="93" cy="89"/>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302" name="Rectangle 98"/>
            <p:cNvSpPr>
              <a:spLocks noChangeArrowheads="1"/>
            </p:cNvSpPr>
            <p:nvPr/>
          </p:nvSpPr>
          <p:spPr bwMode="blackWhite">
            <a:xfrm>
              <a:off x="1752" y="2543"/>
              <a:ext cx="94" cy="88"/>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303" name="Rectangle 99"/>
            <p:cNvSpPr>
              <a:spLocks noChangeArrowheads="1"/>
            </p:cNvSpPr>
            <p:nvPr/>
          </p:nvSpPr>
          <p:spPr bwMode="blackWhite">
            <a:xfrm>
              <a:off x="1531" y="2628"/>
              <a:ext cx="94" cy="88"/>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304" name="Rectangle 100"/>
            <p:cNvSpPr>
              <a:spLocks noChangeArrowheads="1"/>
            </p:cNvSpPr>
            <p:nvPr/>
          </p:nvSpPr>
          <p:spPr bwMode="blackWhite">
            <a:xfrm>
              <a:off x="1432" y="2628"/>
              <a:ext cx="94" cy="88"/>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305" name="Rectangle 101"/>
            <p:cNvSpPr>
              <a:spLocks noChangeArrowheads="1"/>
            </p:cNvSpPr>
            <p:nvPr/>
          </p:nvSpPr>
          <p:spPr bwMode="blackWhite">
            <a:xfrm>
              <a:off x="1106" y="2807"/>
              <a:ext cx="94" cy="89"/>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306" name="Rectangle 102"/>
            <p:cNvSpPr>
              <a:spLocks noChangeArrowheads="1"/>
            </p:cNvSpPr>
            <p:nvPr/>
          </p:nvSpPr>
          <p:spPr bwMode="blackWhite">
            <a:xfrm>
              <a:off x="1002" y="2807"/>
              <a:ext cx="93" cy="89"/>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307" name="Rectangle 103"/>
            <p:cNvSpPr>
              <a:spLocks noChangeArrowheads="1"/>
            </p:cNvSpPr>
            <p:nvPr/>
          </p:nvSpPr>
          <p:spPr bwMode="blackWhite">
            <a:xfrm>
              <a:off x="1217" y="2807"/>
              <a:ext cx="94" cy="89"/>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sp>
          <p:nvSpPr>
            <p:cNvPr id="308" name="Rectangle 104"/>
            <p:cNvSpPr>
              <a:spLocks noChangeArrowheads="1"/>
            </p:cNvSpPr>
            <p:nvPr/>
          </p:nvSpPr>
          <p:spPr bwMode="blackWhite">
            <a:xfrm>
              <a:off x="1534" y="2807"/>
              <a:ext cx="94" cy="89"/>
            </a:xfrm>
            <a:prstGeom prst="rect">
              <a:avLst/>
            </a:prstGeom>
            <a:solidFill>
              <a:srgbClr val="FF0000"/>
            </a:solidFill>
            <a:ln w="28575">
              <a:solidFill>
                <a:srgbClr val="0000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eaLnBrk="0" fontAlgn="auto" hangingPunct="0">
                <a:lnSpc>
                  <a:spcPct val="80000"/>
                </a:lnSpc>
                <a:spcBef>
                  <a:spcPct val="40000"/>
                </a:spcBef>
                <a:spcAft>
                  <a:spcPts val="0"/>
                </a:spcAft>
                <a:defRPr/>
              </a:pPr>
              <a:endParaRPr lang="en-US" sz="2100" b="1" kern="0" dirty="0">
                <a:solidFill>
                  <a:srgbClr val="FF0066"/>
                </a:solidFill>
                <a:latin typeface="Oracle Sans" panose="020B0503020204020204" pitchFamily="34" charset="0"/>
                <a:cs typeface="Oracle Sans" panose="020B0503020204020204" pitchFamily="34" charset="0"/>
              </a:endParaRPr>
            </a:p>
          </p:txBody>
        </p:sp>
      </p:grpSp>
      <p:sp>
        <p:nvSpPr>
          <p:cNvPr id="126" name="Text Box 61"/>
          <p:cNvSpPr txBox="1">
            <a:spLocks noChangeArrowheads="1"/>
          </p:cNvSpPr>
          <p:nvPr/>
        </p:nvSpPr>
        <p:spPr bwMode="gray">
          <a:xfrm>
            <a:off x="11401500" y="8693999"/>
            <a:ext cx="1828800" cy="738664"/>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ts val="0"/>
              </a:spcBef>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rPr>
              <a:t>Request queue</a:t>
            </a:r>
          </a:p>
        </p:txBody>
      </p:sp>
      <p:sp>
        <p:nvSpPr>
          <p:cNvPr id="127" name="Text Box 60"/>
          <p:cNvSpPr txBox="1">
            <a:spLocks noChangeArrowheads="1"/>
          </p:cNvSpPr>
          <p:nvPr/>
        </p:nvSpPr>
        <p:spPr bwMode="gray">
          <a:xfrm>
            <a:off x="9763200" y="8693999"/>
            <a:ext cx="1828800" cy="738664"/>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ts val="0"/>
              </a:spcBef>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rPr>
              <a:t>Response queue</a:t>
            </a:r>
          </a:p>
        </p:txBody>
      </p:sp>
      <p:sp>
        <p:nvSpPr>
          <p:cNvPr id="128" name="Text Box 62"/>
          <p:cNvSpPr txBox="1">
            <a:spLocks noChangeArrowheads="1"/>
          </p:cNvSpPr>
          <p:nvPr/>
        </p:nvSpPr>
        <p:spPr bwMode="gray">
          <a:xfrm>
            <a:off x="11401500" y="7889137"/>
            <a:ext cx="1828800" cy="738664"/>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defTabSz="342900" fontAlgn="auto">
              <a:spcBef>
                <a:spcPts val="0"/>
              </a:spcBef>
              <a:spcAft>
                <a:spcPts val="0"/>
              </a:spcAft>
              <a:defRPr/>
            </a:pPr>
            <a:r>
              <a:rPr lang="en-US" sz="2100" b="1" kern="0" dirty="0">
                <a:solidFill>
                  <a:sysClr val="windowText" lastClr="000000"/>
                </a:solidFill>
                <a:latin typeface="Oracle Sans" panose="020B0503020204020204" pitchFamily="34" charset="0"/>
                <a:cs typeface="Oracle Sans" panose="020B0503020204020204" pitchFamily="34" charset="0"/>
              </a:rPr>
              <a:t>Free memory</a:t>
            </a:r>
          </a:p>
        </p:txBody>
      </p:sp>
      <p:sp>
        <p:nvSpPr>
          <p:cNvPr id="208" name="Line 4"/>
          <p:cNvSpPr>
            <a:spLocks noChangeShapeType="1"/>
          </p:cNvSpPr>
          <p:nvPr/>
        </p:nvSpPr>
        <p:spPr bwMode="blackWhite">
          <a:xfrm>
            <a:off x="4817343" y="4400604"/>
            <a:ext cx="0" cy="685800"/>
          </a:xfrm>
          <a:prstGeom prst="line">
            <a:avLst/>
          </a:prstGeom>
          <a:noFill/>
          <a:ln w="28575">
            <a:solidFill>
              <a:schemeClr val="accent4"/>
            </a:solidFill>
            <a:round/>
            <a:headEnd type="triangl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09" name="Line 5"/>
          <p:cNvSpPr>
            <a:spLocks noChangeShapeType="1"/>
          </p:cNvSpPr>
          <p:nvPr/>
        </p:nvSpPr>
        <p:spPr bwMode="blackWhite">
          <a:xfrm>
            <a:off x="8553525" y="4400604"/>
            <a:ext cx="0" cy="685800"/>
          </a:xfrm>
          <a:prstGeom prst="line">
            <a:avLst/>
          </a:prstGeom>
          <a:noFill/>
          <a:ln w="28575">
            <a:solidFill>
              <a:schemeClr val="accent4"/>
            </a:solidFill>
            <a:round/>
            <a:headEnd type="triangl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
        <p:nvSpPr>
          <p:cNvPr id="210" name="Line 6"/>
          <p:cNvSpPr>
            <a:spLocks noChangeShapeType="1"/>
          </p:cNvSpPr>
          <p:nvPr/>
        </p:nvSpPr>
        <p:spPr bwMode="blackWhite">
          <a:xfrm>
            <a:off x="12292087" y="4400604"/>
            <a:ext cx="0" cy="685800"/>
          </a:xfrm>
          <a:prstGeom prst="line">
            <a:avLst/>
          </a:prstGeom>
          <a:noFill/>
          <a:ln w="28575">
            <a:solidFill>
              <a:schemeClr val="accent4"/>
            </a:solidFill>
            <a:round/>
            <a:headEnd type="triangl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kern="0" dirty="0">
              <a:solidFill>
                <a:sysClr val="windowText" lastClr="000000"/>
              </a:solidFill>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75033370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C58A16-12AC-4D56-BF98-9C0865CE5F60}"/>
              </a:ext>
            </a:extLst>
          </p:cNvPr>
          <p:cNvSpPr>
            <a:spLocks noGrp="1"/>
          </p:cNvSpPr>
          <p:nvPr>
            <p:ph type="title"/>
          </p:nvPr>
        </p:nvSpPr>
        <p:spPr/>
        <p:txBody>
          <a:bodyPr/>
          <a:lstStyle/>
          <a:p>
            <a:endParaRPr lang="en-IN" dirty="0"/>
          </a:p>
        </p:txBody>
      </p:sp>
    </p:spTree>
    <p:custDataLst>
      <p:tags r:id="rId1"/>
    </p:custDataLst>
    <p:extLst>
      <p:ext uri="{BB962C8B-B14F-4D97-AF65-F5344CB8AC3E}">
        <p14:creationId xmlns:p14="http://schemas.microsoft.com/office/powerpoint/2010/main" val="71330315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3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98</TotalTime>
  <Words>6133</Words>
  <Application>Microsoft Office PowerPoint</Application>
  <PresentationFormat>Custom</PresentationFormat>
  <Paragraphs>611</Paragraphs>
  <Slides>34</Slides>
  <Notes>34</Notes>
  <HiddenSlides>8</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Courier New</vt:lpstr>
      <vt:lpstr>Georgia</vt:lpstr>
      <vt:lpstr>Oracle Sans</vt:lpstr>
      <vt:lpstr>Times New Roman</vt:lpstr>
      <vt:lpstr>Wingdings</vt:lpstr>
      <vt:lpstr>OU Redwood PowerPoint Template</vt:lpstr>
      <vt:lpstr>Oracle Database Architectural Components</vt:lpstr>
      <vt:lpstr>Objectives</vt:lpstr>
      <vt:lpstr>Oracle Database Architecture: Overview</vt:lpstr>
      <vt:lpstr>Oracle Database Server Structures</vt:lpstr>
      <vt:lpstr>Connecting to the Database</vt:lpstr>
      <vt:lpstr>Interacting with an Oracle Database </vt:lpstr>
      <vt:lpstr>PowerPoint Presentation</vt:lpstr>
      <vt:lpstr>Oracle Memory Architecture</vt:lpstr>
      <vt:lpstr>PowerPoint Presentation</vt:lpstr>
      <vt:lpstr>Process Architecture</vt:lpstr>
      <vt:lpstr>PowerPoint Presentation</vt:lpstr>
      <vt:lpstr>Database Writer Process  </vt:lpstr>
      <vt:lpstr>Log Writer Process </vt:lpstr>
      <vt:lpstr>Checkpoint Process  </vt:lpstr>
      <vt:lpstr>System Monitor Process  </vt:lpstr>
      <vt:lpstr>Process Monitor Process </vt:lpstr>
      <vt:lpstr>Oracle Database Storage Architecture</vt:lpstr>
      <vt:lpstr>PowerPoint Presentation</vt:lpstr>
      <vt:lpstr>Logical and Physical Database Structures</vt:lpstr>
      <vt:lpstr>PowerPoint Presentation</vt:lpstr>
      <vt:lpstr>Processing a SQL Statement</vt:lpstr>
      <vt:lpstr>Processing a Query</vt:lpstr>
      <vt:lpstr>Shared Pool</vt:lpstr>
      <vt:lpstr>PowerPoint Presentation</vt:lpstr>
      <vt:lpstr>Database Buffer Cache</vt:lpstr>
      <vt:lpstr>Program Global Area (PGA)</vt:lpstr>
      <vt:lpstr>Processing a DML Statement</vt:lpstr>
      <vt:lpstr>PowerPoint Presentation</vt:lpstr>
      <vt:lpstr>Redo Log Buffer</vt:lpstr>
      <vt:lpstr>Rollback Segment</vt:lpstr>
      <vt:lpstr>COMMIT Processing</vt:lpstr>
      <vt:lpstr>PowerPoint Presentation</vt:lpstr>
      <vt:lpstr>Summary of the Oracle Database Architecture</vt:lpstr>
      <vt:lpstr>Summary</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Toufik Bagwan</dc:creator>
  <cp:keywords>OU Redwood PowerPoint Template</cp:keywords>
  <dc:description>Oracle University Production Services PowerPoint Template</dc:description>
  <cp:lastModifiedBy>Pavithran Adka</cp:lastModifiedBy>
  <cp:revision>42</cp:revision>
  <cp:lastPrinted>2002-03-28T23:57:22Z</cp:lastPrinted>
  <dcterms:created xsi:type="dcterms:W3CDTF">2020-05-19T04:36:18Z</dcterms:created>
  <dcterms:modified xsi:type="dcterms:W3CDTF">2020-06-21T09:37:47Z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