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4"/>
  </p:notesMasterIdLst>
  <p:handoutMasterIdLst>
    <p:handoutMasterId r:id="rId25"/>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Lst>
  <p:sldSz cx="18288000" cy="10287000"/>
  <p:notesSz cx="7772400" cy="10058400"/>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380" userDrawn="1">
          <p15:clr>
            <a:srgbClr val="A4A3A4"/>
          </p15:clr>
        </p15:guide>
        <p15:guide id="6" pos="2721"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58" autoAdjust="0"/>
    <p:restoredTop sz="94434" autoAdjust="0"/>
  </p:normalViewPr>
  <p:slideViewPr>
    <p:cSldViewPr showGuides="1">
      <p:cViewPr varScale="1">
        <p:scale>
          <a:sx n="48" d="100"/>
          <a:sy n="48" d="100"/>
        </p:scale>
        <p:origin x="378" y="36"/>
      </p:cViewPr>
      <p:guideLst>
        <p:guide orient="horz" pos="1380"/>
        <p:guide pos="2721"/>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48" d="100"/>
          <a:sy n="48" d="100"/>
        </p:scale>
        <p:origin x="36" y="3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I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I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2" userDrawn="1">
          <p15:clr>
            <a:srgbClr val="F26B43"/>
          </p15:clr>
        </p15:guide>
        <p15:guide id="2" pos="272" userDrawn="1">
          <p15:clr>
            <a:srgbClr val="F26B43"/>
          </p15:clr>
        </p15:guide>
        <p15:guide id="3" pos="408" userDrawn="1">
          <p15:clr>
            <a:srgbClr val="F26B43"/>
          </p15:clr>
        </p15:guide>
        <p15:guide id="4" pos="5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image" Target="../media/image24.png"/></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645607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10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latin typeface="Courier New" pitchFamily="49" charset="0"/>
              </a:rPr>
              <a:t>REGEXP_LIKE</a:t>
            </a:r>
            <a:r>
              <a:rPr lang="en-US" dirty="0"/>
              <a:t> is similar to the </a:t>
            </a:r>
            <a:r>
              <a:rPr lang="en-US" dirty="0">
                <a:latin typeface="Courier New" pitchFamily="49" charset="0"/>
              </a:rPr>
              <a:t>LIKE</a:t>
            </a:r>
            <a:r>
              <a:rPr lang="en-US" dirty="0"/>
              <a:t> condition, except that </a:t>
            </a:r>
            <a:r>
              <a:rPr lang="en-US" dirty="0">
                <a:latin typeface="Courier New" pitchFamily="49" charset="0"/>
              </a:rPr>
              <a:t>REGEXP_LIKE</a:t>
            </a:r>
            <a:r>
              <a:rPr lang="en-US" dirty="0"/>
              <a:t> performs regular-expression matching instead of the simple pattern matching performed by </a:t>
            </a:r>
            <a:r>
              <a:rPr lang="en-US" dirty="0">
                <a:latin typeface="Courier New" pitchFamily="49" charset="0"/>
              </a:rPr>
              <a:t>LIKE</a:t>
            </a:r>
            <a:r>
              <a:rPr lang="en-US" dirty="0"/>
              <a:t>. This condition evaluates strings by using characters as defined by the input character set.</a:t>
            </a:r>
          </a:p>
          <a:p>
            <a:pPr lvl="1"/>
            <a:r>
              <a:rPr lang="en-US" b="1" dirty="0"/>
              <a:t>Example of</a:t>
            </a:r>
            <a:r>
              <a:rPr lang="en-US" dirty="0"/>
              <a:t> </a:t>
            </a:r>
            <a:r>
              <a:rPr lang="en-US" b="1" dirty="0">
                <a:latin typeface="Courier New" pitchFamily="49" charset="0"/>
              </a:rPr>
              <a:t>REGEXP_LIKE</a:t>
            </a:r>
          </a:p>
          <a:p>
            <a:pPr lvl="1"/>
            <a:r>
              <a:rPr lang="en-US" dirty="0"/>
              <a:t>In this query, against the </a:t>
            </a:r>
            <a:r>
              <a:rPr lang="en-US" dirty="0">
                <a:latin typeface="Courier New" pitchFamily="49" charset="0"/>
              </a:rPr>
              <a:t>EMPLOYEES</a:t>
            </a:r>
            <a:r>
              <a:rPr lang="en-US" dirty="0"/>
              <a:t> table, all employees with first names containing either Steven or Stephen are displayed. In the expression used </a:t>
            </a:r>
            <a:r>
              <a:rPr lang="en-US" dirty="0">
                <a:latin typeface="Courier New" pitchFamily="49" charset="0"/>
              </a:rPr>
              <a:t>'^</a:t>
            </a:r>
            <a:r>
              <a:rPr lang="en-US" dirty="0" err="1">
                <a:latin typeface="Courier New" pitchFamily="49" charset="0"/>
              </a:rPr>
              <a:t>Ste</a:t>
            </a:r>
            <a:r>
              <a:rPr lang="en-US" dirty="0">
                <a:latin typeface="Courier New" pitchFamily="49" charset="0"/>
              </a:rPr>
              <a:t>(</a:t>
            </a:r>
            <a:r>
              <a:rPr lang="en-US" dirty="0" err="1">
                <a:latin typeface="Courier New" pitchFamily="49" charset="0"/>
              </a:rPr>
              <a:t>v|ph</a:t>
            </a:r>
            <a:r>
              <a:rPr lang="en-US" dirty="0">
                <a:latin typeface="Courier New" pitchFamily="49" charset="0"/>
              </a:rPr>
              <a:t>)</a:t>
            </a:r>
            <a:r>
              <a:rPr lang="en-US" dirty="0" err="1">
                <a:latin typeface="Courier New" pitchFamily="49" charset="0"/>
              </a:rPr>
              <a:t>en</a:t>
            </a:r>
            <a:r>
              <a:rPr lang="en-US" dirty="0">
                <a:latin typeface="Courier New" pitchFamily="49" charset="0"/>
              </a:rPr>
              <a:t>$ '</a:t>
            </a:r>
            <a:r>
              <a:rPr lang="en-US" dirty="0"/>
              <a:t>: </a:t>
            </a:r>
          </a:p>
          <a:p>
            <a:pPr lvl="2"/>
            <a:r>
              <a:rPr lang="en-US" dirty="0">
                <a:latin typeface="Courier New" pitchFamily="49" charset="0"/>
                <a:cs typeface="Courier New" pitchFamily="49" charset="0"/>
              </a:rPr>
              <a:t>^</a:t>
            </a:r>
            <a:r>
              <a:rPr lang="en-US" dirty="0"/>
              <a:t> indicates the beginning of the expression</a:t>
            </a:r>
          </a:p>
          <a:p>
            <a:pPr lvl="2"/>
            <a:r>
              <a:rPr lang="en-US" dirty="0">
                <a:latin typeface="Courier New" pitchFamily="49" charset="0"/>
                <a:cs typeface="Courier New" pitchFamily="49" charset="0"/>
              </a:rPr>
              <a:t>$</a:t>
            </a:r>
            <a:r>
              <a:rPr lang="en-US" dirty="0"/>
              <a:t> indicates the end of the expression</a:t>
            </a:r>
          </a:p>
          <a:p>
            <a:pPr lvl="2"/>
            <a:r>
              <a:rPr lang="en-US" dirty="0">
                <a:latin typeface="Courier New" pitchFamily="49" charset="0"/>
                <a:cs typeface="Courier New" pitchFamily="49" charset="0"/>
              </a:rPr>
              <a:t>|</a:t>
            </a:r>
            <a:r>
              <a:rPr lang="en-US" dirty="0"/>
              <a:t> indicates either/or</a:t>
            </a:r>
          </a:p>
          <a:p>
            <a:endParaRPr lang="en-US" dirty="0"/>
          </a:p>
        </p:txBody>
      </p:sp>
    </p:spTree>
    <p:extLst>
      <p:ext uri="{BB962C8B-B14F-4D97-AF65-F5344CB8AC3E}">
        <p14:creationId xmlns:p14="http://schemas.microsoft.com/office/powerpoint/2010/main" val="3404931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11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marL="152373" lvl="1" defTabSz="609493">
              <a:spcBef>
                <a:spcPts val="533"/>
              </a:spcBef>
              <a:defRPr/>
            </a:pPr>
            <a:r>
              <a:rPr lang="en-US" dirty="0"/>
              <a:t>Using the </a:t>
            </a:r>
            <a:r>
              <a:rPr lang="en-US" dirty="0">
                <a:latin typeface="Courier New" pitchFamily="49" charset="0"/>
              </a:rPr>
              <a:t>REGEXP_REPLACE</a:t>
            </a:r>
            <a:r>
              <a:rPr lang="en-US" dirty="0"/>
              <a:t> function, you reformat the phone number to replace the period (</a:t>
            </a:r>
            <a:r>
              <a:rPr lang="en-US" dirty="0">
                <a:latin typeface="Courier New" pitchFamily="49" charset="0"/>
                <a:cs typeface="Courier New" pitchFamily="49" charset="0"/>
              </a:rPr>
              <a:t>.</a:t>
            </a:r>
            <a:r>
              <a:rPr lang="en-US" dirty="0"/>
              <a:t>) delimiter with a dash (</a:t>
            </a:r>
            <a:r>
              <a:rPr lang="en-US" dirty="0">
                <a:latin typeface="Courier New" pitchFamily="49" charset="0"/>
                <a:cs typeface="Courier New" pitchFamily="49" charset="0"/>
              </a:rPr>
              <a:t>-</a:t>
            </a:r>
            <a:r>
              <a:rPr lang="en-US" dirty="0"/>
              <a:t>) delimiter. Here is an explanation of each of the elements used in the regular expression example:</a:t>
            </a:r>
          </a:p>
          <a:p>
            <a:pPr marL="609493" lvl="2" indent="-304747" defTabSz="609493">
              <a:buSzPct val="70000"/>
              <a:buFont typeface="Courier New" pitchFamily="49" charset="0"/>
              <a:buChar char="•"/>
              <a:defRPr/>
            </a:pPr>
            <a:r>
              <a:rPr lang="en-US" dirty="0" err="1">
                <a:latin typeface="Courier New" pitchFamily="49" charset="0"/>
              </a:rPr>
              <a:t>phone_number</a:t>
            </a:r>
            <a:r>
              <a:rPr lang="en-US" dirty="0"/>
              <a:t> is the source column.</a:t>
            </a:r>
          </a:p>
          <a:p>
            <a:pPr marL="609493" lvl="2" indent="-304747" defTabSz="609493">
              <a:buSzPct val="70000"/>
              <a:buFont typeface="Courier New" pitchFamily="49" charset="0"/>
              <a:buChar char="•"/>
              <a:defRPr/>
            </a:pPr>
            <a:r>
              <a:rPr lang="en-US" dirty="0">
                <a:latin typeface="Courier New" pitchFamily="49" charset="0"/>
              </a:rPr>
              <a:t>'\.'</a:t>
            </a:r>
            <a:r>
              <a:rPr lang="en-US" dirty="0"/>
              <a:t> is the search pattern.</a:t>
            </a:r>
          </a:p>
          <a:p>
            <a:pPr marL="1066613" lvl="3" indent="-304747" defTabSz="609493">
              <a:buSzPct val="70000"/>
              <a:buFont typeface="Courier New" pitchFamily="49" charset="0"/>
              <a:buChar char="-"/>
              <a:defRPr/>
            </a:pPr>
            <a:r>
              <a:rPr lang="en-US" dirty="0"/>
              <a:t>Use single quotation marks (</a:t>
            </a:r>
            <a:r>
              <a:rPr lang="en-US" dirty="0">
                <a:latin typeface="Courier New" pitchFamily="49" charset="0"/>
                <a:cs typeface="Courier New" pitchFamily="49" charset="0"/>
              </a:rPr>
              <a:t>‘ ’</a:t>
            </a:r>
            <a:r>
              <a:rPr lang="en-US" dirty="0"/>
              <a:t>) to search for the literal character period (</a:t>
            </a:r>
            <a:r>
              <a:rPr lang="en-US" dirty="0">
                <a:latin typeface="Courier New" pitchFamily="49" charset="0"/>
                <a:cs typeface="Courier New" pitchFamily="49" charset="0"/>
              </a:rPr>
              <a:t>.</a:t>
            </a:r>
            <a:r>
              <a:rPr lang="en-US" dirty="0"/>
              <a:t>). </a:t>
            </a:r>
          </a:p>
          <a:p>
            <a:pPr marL="1066613" lvl="3" indent="-304747" defTabSz="609493">
              <a:buSzPct val="70000"/>
              <a:buFont typeface="Courier New" pitchFamily="49" charset="0"/>
              <a:buChar char="-"/>
              <a:defRPr/>
            </a:pPr>
            <a:r>
              <a:rPr lang="en-US" dirty="0"/>
              <a:t>Use a backslash (</a:t>
            </a:r>
            <a:r>
              <a:rPr lang="en-US" dirty="0">
                <a:latin typeface="Courier New" pitchFamily="49" charset="0"/>
                <a:cs typeface="Courier New" pitchFamily="49" charset="0"/>
              </a:rPr>
              <a:t>\</a:t>
            </a:r>
            <a:r>
              <a:rPr lang="en-US" dirty="0"/>
              <a:t>) to search for a character that is normally treated as a </a:t>
            </a:r>
            <a:r>
              <a:rPr lang="en-US" dirty="0" err="1"/>
              <a:t>metacharacter</a:t>
            </a:r>
            <a:r>
              <a:rPr lang="en-US" dirty="0"/>
              <a:t>.</a:t>
            </a:r>
          </a:p>
          <a:p>
            <a:pPr marL="609413" lvl="2" indent="-304747" defTabSz="609493">
              <a:buSzPct val="70000"/>
              <a:defRPr/>
            </a:pPr>
            <a:r>
              <a:rPr lang="en-US" dirty="0">
                <a:latin typeface="Courier New" pitchFamily="49" charset="0"/>
              </a:rPr>
              <a:t>'-'</a:t>
            </a:r>
            <a:r>
              <a:rPr lang="en-US" dirty="0"/>
              <a:t> is the replace string.</a:t>
            </a:r>
          </a:p>
          <a:p>
            <a:endParaRPr lang="en-US" dirty="0"/>
          </a:p>
        </p:txBody>
      </p:sp>
    </p:spTree>
    <p:extLst>
      <p:ext uri="{BB962C8B-B14F-4D97-AF65-F5344CB8AC3E}">
        <p14:creationId xmlns:p14="http://schemas.microsoft.com/office/powerpoint/2010/main" val="3191430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12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In this example, the </a:t>
            </a:r>
            <a:r>
              <a:rPr lang="en-US" dirty="0">
                <a:latin typeface="Courier New" pitchFamily="49" charset="0"/>
              </a:rPr>
              <a:t>REGEXP_INSTR</a:t>
            </a:r>
            <a:r>
              <a:rPr lang="en-US" dirty="0"/>
              <a:t> function is used to search the street address to find the location of the first alphabetic character, regardless of whether it is in uppercase or lowercase. Note that </a:t>
            </a:r>
            <a:r>
              <a:rPr lang="en-US" dirty="0">
                <a:latin typeface="Courier New" pitchFamily="49" charset="0"/>
              </a:rPr>
              <a:t>[:&lt;</a:t>
            </a:r>
            <a:r>
              <a:rPr lang="en-US" i="1" dirty="0">
                <a:latin typeface="Courier New" pitchFamily="49" charset="0"/>
              </a:rPr>
              <a:t>class</a:t>
            </a:r>
            <a:r>
              <a:rPr lang="en-US" dirty="0">
                <a:latin typeface="Courier New" pitchFamily="49" charset="0"/>
              </a:rPr>
              <a:t>&gt;:]</a:t>
            </a:r>
            <a:r>
              <a:rPr lang="en-US" dirty="0"/>
              <a:t> implies a character class and matches any character from within that class; </a:t>
            </a:r>
            <a:r>
              <a:rPr lang="en-US" dirty="0">
                <a:latin typeface="Courier New" pitchFamily="49" charset="0"/>
              </a:rPr>
              <a:t>[:alpha:]</a:t>
            </a:r>
            <a:r>
              <a:rPr lang="en-US" dirty="0"/>
              <a:t> matches with any alphabetic character. The partial results are displayed. </a:t>
            </a:r>
          </a:p>
          <a:p>
            <a:pPr lvl="1"/>
            <a:r>
              <a:rPr lang="en-US" dirty="0"/>
              <a:t>In the expression used in the query </a:t>
            </a:r>
            <a:r>
              <a:rPr lang="en-US" dirty="0">
                <a:latin typeface="Courier New" pitchFamily="49" charset="0"/>
              </a:rPr>
              <a:t>'[[:alpha:]]'</a:t>
            </a:r>
            <a:r>
              <a:rPr lang="en-US" dirty="0"/>
              <a:t>:</a:t>
            </a:r>
          </a:p>
          <a:p>
            <a:pPr lvl="2"/>
            <a:r>
              <a:rPr lang="en-US" dirty="0">
                <a:latin typeface="Courier New" pitchFamily="49" charset="0"/>
              </a:rPr>
              <a:t>[</a:t>
            </a:r>
            <a:r>
              <a:rPr lang="en-US" dirty="0"/>
              <a:t> starts the expression</a:t>
            </a:r>
          </a:p>
          <a:p>
            <a:pPr lvl="2"/>
            <a:r>
              <a:rPr lang="en-US" dirty="0">
                <a:latin typeface="Courier New" pitchFamily="49" charset="0"/>
              </a:rPr>
              <a:t>[:alpha:]</a:t>
            </a:r>
            <a:r>
              <a:rPr lang="en-US" dirty="0"/>
              <a:t> indicates alphabetic character class</a:t>
            </a:r>
          </a:p>
          <a:p>
            <a:pPr lvl="2"/>
            <a:r>
              <a:rPr lang="en-US" dirty="0">
                <a:latin typeface="Courier New" pitchFamily="49" charset="0"/>
              </a:rPr>
              <a:t>]</a:t>
            </a:r>
            <a:r>
              <a:rPr lang="en-US" dirty="0"/>
              <a:t> ends the expression</a:t>
            </a:r>
          </a:p>
          <a:p>
            <a:pPr lvl="1"/>
            <a:r>
              <a:rPr lang="en-US" b="1" dirty="0"/>
              <a:t>Note:</a:t>
            </a:r>
            <a:r>
              <a:rPr lang="en-US" dirty="0"/>
              <a:t> The POSIX character class operator enables you to search for an expression within a character list that is a member of a specific POSIX character class. You can use this operator to search for specific formatting, such as uppercase characters, or you can search for special characters such as digits or punctuation characters. The full set of POSIX character classes is supported. Use the syntax </a:t>
            </a:r>
            <a:r>
              <a:rPr lang="en-US" dirty="0">
                <a:latin typeface="Courier New" pitchFamily="49" charset="0"/>
              </a:rPr>
              <a:t>[:class:]</a:t>
            </a:r>
            <a:r>
              <a:rPr lang="en-US" dirty="0"/>
              <a:t>, where </a:t>
            </a:r>
            <a:r>
              <a:rPr lang="en-US" dirty="0">
                <a:latin typeface="Courier New" pitchFamily="49" charset="0"/>
              </a:rPr>
              <a:t>class</a:t>
            </a:r>
            <a:r>
              <a:rPr lang="en-US" dirty="0"/>
              <a:t> is the name of the POSIX character class to search for. The following regular expression searches for one or more consecutive uppercase characters : </a:t>
            </a:r>
            <a:r>
              <a:rPr lang="en-US" dirty="0">
                <a:latin typeface="Courier New" pitchFamily="49" charset="0"/>
              </a:rPr>
              <a:t>[[:upper:]]+</a:t>
            </a:r>
            <a:r>
              <a:rPr lang="en-US" dirty="0"/>
              <a:t> </a:t>
            </a:r>
            <a:r>
              <a:rPr lang="en-US" dirty="0" smtClean="0"/>
              <a:t>.</a:t>
            </a:r>
          </a:p>
          <a:p>
            <a:endParaRPr lang="en-US" dirty="0"/>
          </a:p>
        </p:txBody>
      </p:sp>
    </p:spTree>
    <p:extLst>
      <p:ext uri="{BB962C8B-B14F-4D97-AF65-F5344CB8AC3E}">
        <p14:creationId xmlns:p14="http://schemas.microsoft.com/office/powerpoint/2010/main" val="58448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13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In this example, the road names are extracted from the </a:t>
            </a:r>
            <a:r>
              <a:rPr lang="en-US" dirty="0">
                <a:latin typeface="Courier New" pitchFamily="49" charset="0"/>
              </a:rPr>
              <a:t>LOCATIONS</a:t>
            </a:r>
            <a:r>
              <a:rPr lang="en-US" dirty="0"/>
              <a:t> table. To do this, the contents in the </a:t>
            </a:r>
            <a:r>
              <a:rPr lang="en-US" dirty="0">
                <a:latin typeface="Courier New" pitchFamily="49" charset="0"/>
              </a:rPr>
              <a:t>STREET_ADDRESS</a:t>
            </a:r>
            <a:r>
              <a:rPr lang="en-US" dirty="0"/>
              <a:t> column that are after the first space are returned by using the </a:t>
            </a:r>
            <a:r>
              <a:rPr lang="en-US" dirty="0">
                <a:latin typeface="Courier New" pitchFamily="49" charset="0"/>
              </a:rPr>
              <a:t>REGEXP_SUBSTR</a:t>
            </a:r>
            <a:r>
              <a:rPr lang="en-US" dirty="0"/>
              <a:t> function. In the expression used in the query </a:t>
            </a:r>
            <a:r>
              <a:rPr lang="en-US" dirty="0">
                <a:latin typeface="Courier New" pitchFamily="49" charset="0"/>
              </a:rPr>
              <a:t>' [^ ]+ '</a:t>
            </a:r>
            <a:r>
              <a:rPr lang="en-US" dirty="0"/>
              <a:t>:</a:t>
            </a:r>
          </a:p>
          <a:p>
            <a:pPr lvl="2"/>
            <a:r>
              <a:rPr lang="en-US" dirty="0">
                <a:latin typeface="Courier New" pitchFamily="49" charset="0"/>
              </a:rPr>
              <a:t>[</a:t>
            </a:r>
            <a:r>
              <a:rPr lang="en-US" dirty="0"/>
              <a:t> starts the expression</a:t>
            </a:r>
          </a:p>
          <a:p>
            <a:pPr lvl="2"/>
            <a:r>
              <a:rPr lang="en-US" dirty="0">
                <a:latin typeface="Courier New" pitchFamily="49" charset="0"/>
              </a:rPr>
              <a:t>^</a:t>
            </a:r>
            <a:r>
              <a:rPr lang="en-US" dirty="0"/>
              <a:t> indicates NOT</a:t>
            </a:r>
          </a:p>
          <a:p>
            <a:pPr lvl="2"/>
            <a:r>
              <a:rPr lang="en-US" dirty="0">
                <a:latin typeface="Courier New" pitchFamily="49" charset="0"/>
                <a:cs typeface="Courier New" pitchFamily="49" charset="0"/>
              </a:rPr>
              <a:t>‘ ’</a:t>
            </a:r>
            <a:r>
              <a:rPr lang="en-US" dirty="0"/>
              <a:t> indicates space</a:t>
            </a:r>
          </a:p>
          <a:p>
            <a:pPr lvl="2"/>
            <a:r>
              <a:rPr lang="en-US" dirty="0">
                <a:latin typeface="Courier New" pitchFamily="49" charset="0"/>
              </a:rPr>
              <a:t>]</a:t>
            </a:r>
            <a:r>
              <a:rPr lang="en-US" dirty="0"/>
              <a:t> ends the expression</a:t>
            </a:r>
          </a:p>
          <a:p>
            <a:pPr lvl="2"/>
            <a:r>
              <a:rPr lang="en-US" dirty="0">
                <a:latin typeface="Courier New" pitchFamily="49" charset="0"/>
                <a:cs typeface="Courier New" pitchFamily="49" charset="0"/>
              </a:rPr>
              <a:t>+</a:t>
            </a:r>
            <a:r>
              <a:rPr lang="en-US" dirty="0"/>
              <a:t> indicates 1 or more</a:t>
            </a:r>
          </a:p>
          <a:p>
            <a:endParaRPr lang="en-US" dirty="0"/>
          </a:p>
        </p:txBody>
      </p:sp>
    </p:spTree>
    <p:extLst>
      <p:ext uri="{BB962C8B-B14F-4D97-AF65-F5344CB8AC3E}">
        <p14:creationId xmlns:p14="http://schemas.microsoft.com/office/powerpoint/2010/main" val="1988003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14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Oracle Database provides regular expression support parameters to access a subexpression. In the slide example, a string of digits is shown. The parentheses identify the subexpressions within the string of digits. Reading from left to right, and from outer parentheses to the inner parentheses, the subexpressions in the string of digits are:</a:t>
            </a:r>
          </a:p>
          <a:p>
            <a:pPr lvl="2">
              <a:buFont typeface="Calibri" pitchFamily="34" charset="0"/>
              <a:buAutoNum type="arabicPeriod"/>
            </a:pPr>
            <a:r>
              <a:rPr lang="en-US" dirty="0"/>
              <a:t>123</a:t>
            </a:r>
          </a:p>
          <a:p>
            <a:pPr lvl="2">
              <a:buFont typeface="Calibri" pitchFamily="34" charset="0"/>
              <a:buAutoNum type="arabicPeriod"/>
            </a:pPr>
            <a:r>
              <a:rPr lang="en-US" dirty="0"/>
              <a:t>45678</a:t>
            </a:r>
          </a:p>
          <a:p>
            <a:pPr lvl="2">
              <a:buFont typeface="Calibri" pitchFamily="34" charset="0"/>
              <a:buAutoNum type="arabicPeriod"/>
            </a:pPr>
            <a:r>
              <a:rPr lang="en-US" dirty="0"/>
              <a:t>56</a:t>
            </a:r>
          </a:p>
          <a:p>
            <a:pPr lvl="2">
              <a:buFont typeface="Calibri" pitchFamily="34" charset="0"/>
              <a:buAutoNum type="arabicPeriod"/>
            </a:pPr>
            <a:r>
              <a:rPr lang="en-US" dirty="0"/>
              <a:t>78</a:t>
            </a:r>
          </a:p>
          <a:p>
            <a:pPr lvl="1"/>
            <a:r>
              <a:rPr lang="en-US" dirty="0"/>
              <a:t>You can search for any of those subexpressions with the </a:t>
            </a:r>
            <a:r>
              <a:rPr lang="en-US" dirty="0">
                <a:latin typeface="Courier New" pitchFamily="49" charset="0"/>
              </a:rPr>
              <a:t>REGEXP_INSTR</a:t>
            </a:r>
            <a:r>
              <a:rPr lang="en-US" dirty="0"/>
              <a:t> and </a:t>
            </a:r>
            <a:r>
              <a:rPr lang="en-US" dirty="0">
                <a:latin typeface="Courier New" pitchFamily="49" charset="0"/>
              </a:rPr>
              <a:t>REGEXP_SUBSTR</a:t>
            </a:r>
            <a:r>
              <a:rPr lang="en-US" dirty="0"/>
              <a:t> functions.</a:t>
            </a:r>
          </a:p>
          <a:p>
            <a:endParaRPr lang="en-US" dirty="0"/>
          </a:p>
        </p:txBody>
      </p:sp>
    </p:spTree>
    <p:extLst>
      <p:ext uri="{BB962C8B-B14F-4D97-AF65-F5344CB8AC3E}">
        <p14:creationId xmlns:p14="http://schemas.microsoft.com/office/powerpoint/2010/main" val="1196191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15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latin typeface="Courier New" pitchFamily="49" charset="0"/>
              </a:rPr>
              <a:t>REGEXP_INSTR</a:t>
            </a:r>
            <a:r>
              <a:rPr lang="en-US" dirty="0"/>
              <a:t> and </a:t>
            </a:r>
            <a:r>
              <a:rPr lang="en-US" dirty="0">
                <a:latin typeface="Courier New" pitchFamily="49" charset="0"/>
              </a:rPr>
              <a:t>REGEXP_SUBSTR</a:t>
            </a:r>
            <a:r>
              <a:rPr lang="en-US" dirty="0"/>
              <a:t> have an optional </a:t>
            </a:r>
            <a:r>
              <a:rPr lang="en-US" dirty="0">
                <a:latin typeface="Courier New" pitchFamily="49" charset="0"/>
              </a:rPr>
              <a:t>SUBEXPR</a:t>
            </a:r>
            <a:r>
              <a:rPr lang="en-US" dirty="0"/>
              <a:t> parameter that lets you target a particular substring of the regular expression being evaluated.</a:t>
            </a:r>
          </a:p>
          <a:p>
            <a:pPr lvl="1"/>
            <a:r>
              <a:rPr lang="en-US" dirty="0"/>
              <a:t>In the slide example, you may want to search for the first subexpression pattern in your list of subexpressions. The example shown identifies several parameters for the </a:t>
            </a:r>
            <a:r>
              <a:rPr lang="en-US" dirty="0">
                <a:latin typeface="Courier New" pitchFamily="49" charset="0"/>
              </a:rPr>
              <a:t>REGEXP_INSTR</a:t>
            </a:r>
            <a:r>
              <a:rPr lang="en-US" dirty="0"/>
              <a:t> function.</a:t>
            </a:r>
          </a:p>
          <a:p>
            <a:pPr lvl="2">
              <a:buFont typeface="Calibri" pitchFamily="34" charset="0"/>
              <a:buAutoNum type="arabicPeriod"/>
            </a:pPr>
            <a:r>
              <a:rPr lang="en-US" dirty="0"/>
              <a:t>The string you are searching is identified.</a:t>
            </a:r>
          </a:p>
          <a:p>
            <a:pPr lvl="2">
              <a:buFont typeface="Calibri" pitchFamily="34" charset="0"/>
              <a:buAutoNum type="arabicPeriod"/>
            </a:pPr>
            <a:r>
              <a:rPr lang="en-US" dirty="0"/>
              <a:t>The subexpressions are identified. The first subexpression is </a:t>
            </a:r>
            <a:r>
              <a:rPr lang="en-US" dirty="0">
                <a:latin typeface="Courier New" pitchFamily="49" charset="0"/>
              </a:rPr>
              <a:t>123</a:t>
            </a:r>
            <a:r>
              <a:rPr lang="en-US" dirty="0"/>
              <a:t>. The second subexpression is </a:t>
            </a:r>
            <a:r>
              <a:rPr lang="en-US" dirty="0">
                <a:latin typeface="Courier New" pitchFamily="49" charset="0"/>
              </a:rPr>
              <a:t>45678</a:t>
            </a:r>
            <a:r>
              <a:rPr lang="en-US" dirty="0"/>
              <a:t>, the third is </a:t>
            </a:r>
            <a:r>
              <a:rPr lang="en-US" dirty="0">
                <a:latin typeface="Courier New" pitchFamily="49" charset="0"/>
              </a:rPr>
              <a:t>56</a:t>
            </a:r>
            <a:r>
              <a:rPr lang="en-US" dirty="0"/>
              <a:t>, and the fourth is </a:t>
            </a:r>
            <a:r>
              <a:rPr lang="en-US" dirty="0">
                <a:latin typeface="Courier New" pitchFamily="49" charset="0"/>
              </a:rPr>
              <a:t>78</a:t>
            </a:r>
            <a:r>
              <a:rPr lang="en-US" dirty="0"/>
              <a:t>.</a:t>
            </a:r>
          </a:p>
          <a:p>
            <a:pPr lvl="2">
              <a:buFont typeface="Calibri" pitchFamily="34" charset="0"/>
              <a:buAutoNum type="arabicPeriod"/>
            </a:pPr>
            <a:r>
              <a:rPr lang="en-US" dirty="0"/>
              <a:t>The third parameter identifies from which position to start searching.</a:t>
            </a:r>
          </a:p>
          <a:p>
            <a:pPr lvl="2">
              <a:buFont typeface="Calibri" pitchFamily="34" charset="0"/>
              <a:buAutoNum type="arabicPeriod"/>
            </a:pPr>
            <a:r>
              <a:rPr lang="en-US" dirty="0"/>
              <a:t>The fourth parameter identifies the occurrence of the pattern you want to find. </a:t>
            </a:r>
            <a:r>
              <a:rPr lang="en-US" dirty="0">
                <a:latin typeface="Courier New" pitchFamily="49" charset="0"/>
              </a:rPr>
              <a:t>1</a:t>
            </a:r>
            <a:r>
              <a:rPr lang="en-US" dirty="0"/>
              <a:t> means find the first occurrence.</a:t>
            </a:r>
          </a:p>
          <a:p>
            <a:pPr lvl="2">
              <a:buFont typeface="Calibri" pitchFamily="34" charset="0"/>
              <a:buAutoNum type="arabicPeriod"/>
            </a:pPr>
            <a:r>
              <a:rPr lang="en-US" dirty="0"/>
              <a:t>The fifth parameter is the return option. This is the position of the first character of the occurrence. (If you specify </a:t>
            </a:r>
            <a:r>
              <a:rPr lang="en-US" dirty="0">
                <a:latin typeface="Courier New" pitchFamily="49" charset="0"/>
              </a:rPr>
              <a:t>1</a:t>
            </a:r>
            <a:r>
              <a:rPr lang="en-US" dirty="0"/>
              <a:t>, the position of the character following the occurrence is returned.)</a:t>
            </a:r>
          </a:p>
          <a:p>
            <a:pPr lvl="2">
              <a:buFont typeface="Calibri" pitchFamily="34" charset="0"/>
              <a:buAutoNum type="arabicPeriod"/>
            </a:pPr>
            <a:r>
              <a:rPr lang="en-US" dirty="0"/>
              <a:t>The sixth parameter identifies whether your search should be case-sensitive or not.</a:t>
            </a:r>
          </a:p>
          <a:p>
            <a:pPr lvl="2">
              <a:buFont typeface="Calibri" pitchFamily="34" charset="0"/>
              <a:buAutoNum type="arabicPeriod"/>
            </a:pPr>
            <a:r>
              <a:rPr lang="en-US" dirty="0"/>
              <a:t>The last parameter specifies which subexpression you want to find. In the example shown, you are searching for the first subexpression, which is </a:t>
            </a:r>
            <a:r>
              <a:rPr lang="en-US" dirty="0">
                <a:latin typeface="Courier New" pitchFamily="49" charset="0"/>
              </a:rPr>
              <a:t>123</a:t>
            </a:r>
            <a:r>
              <a:rPr lang="en-US" dirty="0"/>
              <a:t>.</a:t>
            </a:r>
          </a:p>
          <a:p>
            <a:endParaRPr lang="en-US" dirty="0"/>
          </a:p>
        </p:txBody>
      </p:sp>
    </p:spTree>
    <p:extLst>
      <p:ext uri="{BB962C8B-B14F-4D97-AF65-F5344CB8AC3E}">
        <p14:creationId xmlns:p14="http://schemas.microsoft.com/office/powerpoint/2010/main" val="2709619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5" descr="regex_new2"/>
          <p:cNvPicPr>
            <a:picLocks noChangeAspect="1" noChangeArrowheads="1"/>
          </p:cNvPicPr>
          <p:nvPr/>
        </p:nvPicPr>
        <p:blipFill>
          <a:blip r:embed="rId3"/>
          <a:srcRect/>
          <a:stretch>
            <a:fillRect/>
          </a:stretch>
        </p:blipFill>
        <p:spPr bwMode="auto">
          <a:xfrm>
            <a:off x="1285875" y="6476454"/>
            <a:ext cx="925513" cy="349250"/>
          </a:xfrm>
          <a:prstGeom prst="rect">
            <a:avLst/>
          </a:prstGeom>
          <a:noFill/>
          <a:ln w="9525">
            <a:solidFill>
              <a:schemeClr val="tx1"/>
            </a:solidFill>
            <a:miter lim="800000"/>
            <a:headEnd/>
            <a:tailEnd/>
          </a:ln>
        </p:spPr>
      </p:pic>
      <p:pic>
        <p:nvPicPr>
          <p:cNvPr id="41989" name="Picture 6" descr="regex_new3"/>
          <p:cNvPicPr>
            <a:picLocks noChangeAspect="1" noChangeArrowheads="1"/>
          </p:cNvPicPr>
          <p:nvPr/>
        </p:nvPicPr>
        <p:blipFill>
          <a:blip r:embed="rId4"/>
          <a:srcRect/>
          <a:stretch>
            <a:fillRect/>
          </a:stretch>
        </p:blipFill>
        <p:spPr bwMode="auto">
          <a:xfrm>
            <a:off x="1285875" y="7534870"/>
            <a:ext cx="877888" cy="374650"/>
          </a:xfrm>
          <a:prstGeom prst="rect">
            <a:avLst/>
          </a:prstGeom>
          <a:noFill/>
          <a:ln w="9525">
            <a:solidFill>
              <a:schemeClr val="tx1"/>
            </a:solidFill>
            <a:miter lim="800000"/>
            <a:headEnd/>
            <a:tailEnd/>
          </a:ln>
        </p:spPr>
      </p:pic>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16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In life sciences, you may need to extract the offsets of subexpression matches from a DNA sequence for further processing. For example, you may need to find a specific protein sequence, such as the begin offset for the DNA sequence preceded by </a:t>
            </a:r>
            <a:r>
              <a:rPr lang="en-US" dirty="0" err="1">
                <a:latin typeface="Courier New" pitchFamily="49" charset="0"/>
              </a:rPr>
              <a:t>gtc</a:t>
            </a:r>
            <a:r>
              <a:rPr lang="en-US" dirty="0"/>
              <a:t> and followed by </a:t>
            </a:r>
            <a:r>
              <a:rPr lang="en-US" dirty="0" err="1">
                <a:latin typeface="Courier New" pitchFamily="49" charset="0"/>
              </a:rPr>
              <a:t>tcac</a:t>
            </a:r>
            <a:r>
              <a:rPr lang="en-US" dirty="0"/>
              <a:t> followed by </a:t>
            </a:r>
            <a:r>
              <a:rPr lang="en-US" dirty="0" err="1">
                <a:latin typeface="Courier New" pitchFamily="49" charset="0"/>
              </a:rPr>
              <a:t>aaag</a:t>
            </a:r>
            <a:r>
              <a:rPr lang="en-US" dirty="0"/>
              <a:t>. To accomplish this goal, you can use the </a:t>
            </a:r>
            <a:r>
              <a:rPr lang="en-US" dirty="0">
                <a:latin typeface="Courier New" pitchFamily="49" charset="0"/>
              </a:rPr>
              <a:t>REGEXP_INSTR</a:t>
            </a:r>
            <a:r>
              <a:rPr lang="en-US" dirty="0"/>
              <a:t> function, which returns the position where a match is found. </a:t>
            </a:r>
          </a:p>
          <a:p>
            <a:pPr lvl="1"/>
            <a:r>
              <a:rPr lang="en-US" dirty="0"/>
              <a:t>In the slide example, the position of the first subexpression </a:t>
            </a:r>
            <a:r>
              <a:rPr lang="en-US" dirty="0">
                <a:latin typeface="Courier New" pitchFamily="49" charset="0"/>
              </a:rPr>
              <a:t>(</a:t>
            </a:r>
            <a:r>
              <a:rPr lang="en-US" dirty="0" err="1">
                <a:latin typeface="Courier New" pitchFamily="49" charset="0"/>
              </a:rPr>
              <a:t>gtc</a:t>
            </a:r>
            <a:r>
              <a:rPr lang="en-US" dirty="0">
                <a:latin typeface="Courier New" pitchFamily="49" charset="0"/>
              </a:rPr>
              <a:t>)</a:t>
            </a:r>
            <a:r>
              <a:rPr lang="en-US" dirty="0"/>
              <a:t>is returned. </a:t>
            </a:r>
            <a:r>
              <a:rPr lang="en-US" dirty="0" err="1">
                <a:latin typeface="Courier New" pitchFamily="49" charset="0"/>
              </a:rPr>
              <a:t>gtc</a:t>
            </a:r>
            <a:r>
              <a:rPr lang="en-US" dirty="0"/>
              <a:t> appears starting in position 195 of the DNA string. </a:t>
            </a:r>
          </a:p>
          <a:p>
            <a:pPr lvl="1"/>
            <a:r>
              <a:rPr lang="en-US" dirty="0"/>
              <a:t>If you modify the slide example to search for the second subexpression </a:t>
            </a:r>
            <a:r>
              <a:rPr lang="en-US" dirty="0">
                <a:latin typeface="Courier New" pitchFamily="49" charset="0"/>
              </a:rPr>
              <a:t>(</a:t>
            </a:r>
            <a:r>
              <a:rPr lang="en-US" dirty="0" err="1">
                <a:latin typeface="Courier New" pitchFamily="49" charset="0"/>
              </a:rPr>
              <a:t>tcac</a:t>
            </a:r>
            <a:r>
              <a:rPr lang="en-US" dirty="0">
                <a:latin typeface="Courier New" pitchFamily="49" charset="0"/>
              </a:rPr>
              <a:t>)</a:t>
            </a:r>
            <a:r>
              <a:rPr lang="en-US" dirty="0"/>
              <a:t>, the query results in the following output. </a:t>
            </a:r>
            <a:r>
              <a:rPr lang="en-US" dirty="0" err="1">
                <a:latin typeface="Courier New" pitchFamily="49" charset="0"/>
              </a:rPr>
              <a:t>tcac</a:t>
            </a:r>
            <a:r>
              <a:rPr lang="en-US" dirty="0"/>
              <a:t> appears starting in position 198 of the DNA string.</a:t>
            </a:r>
          </a:p>
          <a:p>
            <a:pPr lvl="1"/>
            <a:endParaRPr lang="en-US" dirty="0"/>
          </a:p>
          <a:p>
            <a:pPr lvl="1"/>
            <a:endParaRPr lang="en-US" dirty="0"/>
          </a:p>
          <a:p>
            <a:pPr lvl="1"/>
            <a:r>
              <a:rPr lang="en-US" dirty="0"/>
              <a:t>If you modify the slide example to search for the third subexpression </a:t>
            </a:r>
            <a:r>
              <a:rPr lang="en-US" dirty="0">
                <a:latin typeface="Courier New" pitchFamily="49" charset="0"/>
              </a:rPr>
              <a:t>(</a:t>
            </a:r>
            <a:r>
              <a:rPr lang="en-US" dirty="0" err="1">
                <a:latin typeface="Courier New" pitchFamily="49" charset="0"/>
              </a:rPr>
              <a:t>aaag</a:t>
            </a:r>
            <a:r>
              <a:rPr lang="en-US" dirty="0">
                <a:latin typeface="Courier New" pitchFamily="49" charset="0"/>
              </a:rPr>
              <a:t>)</a:t>
            </a:r>
            <a:r>
              <a:rPr lang="en-US" dirty="0"/>
              <a:t>, the query results in the following output. </a:t>
            </a:r>
            <a:r>
              <a:rPr lang="en-US" dirty="0" err="1">
                <a:latin typeface="Courier New" pitchFamily="49" charset="0"/>
              </a:rPr>
              <a:t>aaag</a:t>
            </a:r>
            <a:r>
              <a:rPr lang="en-US" dirty="0"/>
              <a:t> appears starting in position 202 of the DNA string.</a:t>
            </a:r>
          </a:p>
          <a:p>
            <a:pPr lvl="1"/>
            <a:endParaRPr lang="en-US" dirty="0"/>
          </a:p>
          <a:p>
            <a:pPr lvl="1"/>
            <a:endParaRPr lang="en-US" dirty="0"/>
          </a:p>
          <a:p>
            <a:endParaRPr lang="en-US" dirty="0"/>
          </a:p>
        </p:txBody>
      </p:sp>
    </p:spTree>
    <p:extLst>
      <p:ext uri="{BB962C8B-B14F-4D97-AF65-F5344CB8AC3E}">
        <p14:creationId xmlns:p14="http://schemas.microsoft.com/office/powerpoint/2010/main" val="593458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17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In the slide example:</a:t>
            </a:r>
          </a:p>
          <a:p>
            <a:pPr lvl="2">
              <a:buFont typeface="Calibri" pitchFamily="34" charset="0"/>
              <a:buAutoNum type="arabicPeriod"/>
            </a:pPr>
            <a:r>
              <a:rPr lang="en-US" dirty="0"/>
              <a:t> </a:t>
            </a:r>
            <a:r>
              <a:rPr lang="en-US" dirty="0" err="1">
                <a:latin typeface="Courier New" pitchFamily="49" charset="0"/>
              </a:rPr>
              <a:t>acgctgcactgca</a:t>
            </a:r>
            <a:r>
              <a:rPr lang="en-US" dirty="0"/>
              <a:t> is the source to be searched.</a:t>
            </a:r>
          </a:p>
          <a:p>
            <a:pPr lvl="2">
              <a:buFont typeface="Calibri" pitchFamily="34" charset="0"/>
              <a:buAutoNum type="arabicPeriod"/>
            </a:pPr>
            <a:r>
              <a:rPr lang="en-US" dirty="0"/>
              <a:t> </a:t>
            </a:r>
            <a:r>
              <a:rPr lang="en-US" dirty="0" err="1">
                <a:latin typeface="Courier New" pitchFamily="49" charset="0"/>
              </a:rPr>
              <a:t>acg</a:t>
            </a:r>
            <a:r>
              <a:rPr lang="en-US" dirty="0">
                <a:latin typeface="Courier New" pitchFamily="49" charset="0"/>
              </a:rPr>
              <a:t>(.*)</a:t>
            </a:r>
            <a:r>
              <a:rPr lang="en-US" dirty="0" err="1">
                <a:latin typeface="Courier New" pitchFamily="49" charset="0"/>
              </a:rPr>
              <a:t>gca</a:t>
            </a:r>
            <a:r>
              <a:rPr lang="en-US" dirty="0"/>
              <a:t> is the pattern to be searched. Find </a:t>
            </a:r>
            <a:r>
              <a:rPr lang="en-US" dirty="0" err="1">
                <a:latin typeface="Courier New" pitchFamily="49" charset="0"/>
              </a:rPr>
              <a:t>acg</a:t>
            </a:r>
            <a:r>
              <a:rPr lang="en-US" dirty="0"/>
              <a:t> followed by </a:t>
            </a:r>
            <a:r>
              <a:rPr lang="en-US" dirty="0" err="1">
                <a:latin typeface="Courier New" pitchFamily="49" charset="0"/>
              </a:rPr>
              <a:t>gca</a:t>
            </a:r>
            <a:r>
              <a:rPr lang="en-US" dirty="0"/>
              <a:t> with potential characters between the </a:t>
            </a:r>
            <a:r>
              <a:rPr lang="en-US" dirty="0" err="1">
                <a:latin typeface="Courier New" pitchFamily="49" charset="0"/>
              </a:rPr>
              <a:t>acg</a:t>
            </a:r>
            <a:r>
              <a:rPr lang="en-US" dirty="0"/>
              <a:t> and the </a:t>
            </a:r>
            <a:r>
              <a:rPr lang="en-US" dirty="0" err="1">
                <a:latin typeface="Courier New" pitchFamily="49" charset="0"/>
              </a:rPr>
              <a:t>gca</a:t>
            </a:r>
            <a:r>
              <a:rPr lang="en-US" dirty="0"/>
              <a:t>.</a:t>
            </a:r>
          </a:p>
          <a:p>
            <a:pPr lvl="2">
              <a:buFont typeface="Calibri" pitchFamily="34" charset="0"/>
              <a:buAutoNum type="arabicPeriod"/>
            </a:pPr>
            <a:r>
              <a:rPr lang="en-US" dirty="0"/>
              <a:t>Start searching at the first character of the source.</a:t>
            </a:r>
          </a:p>
          <a:p>
            <a:pPr lvl="2">
              <a:buFont typeface="Calibri" pitchFamily="34" charset="0"/>
              <a:buAutoNum type="arabicPeriod"/>
            </a:pPr>
            <a:r>
              <a:rPr lang="en-US" dirty="0"/>
              <a:t>Search for the first occurrence of the pattern.</a:t>
            </a:r>
          </a:p>
          <a:p>
            <a:pPr lvl="2">
              <a:buFont typeface="Calibri" pitchFamily="34" charset="0"/>
              <a:buAutoNum type="arabicPeriod"/>
            </a:pPr>
            <a:r>
              <a:rPr lang="en-US" dirty="0"/>
              <a:t>Use non-case-sensitive matching on the source.</a:t>
            </a:r>
          </a:p>
          <a:p>
            <a:pPr lvl="2">
              <a:buFont typeface="Calibri" pitchFamily="34" charset="0"/>
              <a:buAutoNum type="arabicPeriod"/>
            </a:pPr>
            <a:r>
              <a:rPr lang="en-US" dirty="0"/>
              <a:t>Use a nonnegative integer value that identifies the </a:t>
            </a:r>
            <a:r>
              <a:rPr lang="en-US" i="1" dirty="0"/>
              <a:t>n</a:t>
            </a:r>
            <a:r>
              <a:rPr lang="en-US" dirty="0"/>
              <a:t>th subexpression to be targeted. This is the subexpression parameter. In this example, </a:t>
            </a:r>
            <a:r>
              <a:rPr lang="en-US" dirty="0">
                <a:latin typeface="Courier New" pitchFamily="49" charset="0"/>
              </a:rPr>
              <a:t>1</a:t>
            </a:r>
            <a:r>
              <a:rPr lang="en-US" dirty="0"/>
              <a:t> indicates the first subexpression. You can use a value from 0–9. A zero means that no subexpression is targeted. The default value for this parameter is 0</a:t>
            </a:r>
            <a:r>
              <a:rPr lang="en-US" dirty="0" smtClean="0"/>
              <a:t>.</a:t>
            </a:r>
            <a:endParaRPr lang="en-US" dirty="0"/>
          </a:p>
        </p:txBody>
      </p:sp>
    </p:spTree>
    <p:extLst>
      <p:ext uri="{BB962C8B-B14F-4D97-AF65-F5344CB8AC3E}">
        <p14:creationId xmlns:p14="http://schemas.microsoft.com/office/powerpoint/2010/main" val="952335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5"/>
          <p:cNvPicPr>
            <a:picLocks noChangeAspect="1" noChangeArrowheads="1"/>
          </p:cNvPicPr>
          <p:nvPr/>
        </p:nvPicPr>
        <p:blipFill>
          <a:blip r:embed="rId3"/>
          <a:srcRect/>
          <a:stretch>
            <a:fillRect/>
          </a:stretch>
        </p:blipFill>
        <p:spPr bwMode="auto">
          <a:xfrm>
            <a:off x="666750" y="7459663"/>
            <a:ext cx="771525" cy="447675"/>
          </a:xfrm>
          <a:prstGeom prst="rect">
            <a:avLst/>
          </a:prstGeom>
          <a:noFill/>
          <a:ln w="28575">
            <a:noFill/>
            <a:miter lim="800000"/>
            <a:headEnd type="none" w="sm" len="sm"/>
            <a:tailEnd type="none" w="sm" len="sm"/>
          </a:ln>
        </p:spPr>
      </p:pic>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18</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The </a:t>
            </a:r>
            <a:r>
              <a:rPr lang="en-US" dirty="0">
                <a:latin typeface="Courier New" pitchFamily="49" charset="0"/>
              </a:rPr>
              <a:t>REGEXP_COUNT</a:t>
            </a:r>
            <a:r>
              <a:rPr lang="en-US" dirty="0"/>
              <a:t> function evaluates strings by using characters as defined by the input character set. It returns an integer indicating the number of occurrences of the </a:t>
            </a:r>
            <a:r>
              <a:rPr lang="en-US" dirty="0">
                <a:cs typeface="Courier New" pitchFamily="49" charset="0"/>
              </a:rPr>
              <a:t>pattern</a:t>
            </a:r>
            <a:r>
              <a:rPr lang="en-US" dirty="0"/>
              <a:t>. If no match is found, the function returns 0.</a:t>
            </a:r>
          </a:p>
          <a:p>
            <a:pPr lvl="1"/>
            <a:r>
              <a:rPr lang="en-US" dirty="0"/>
              <a:t>In the slide example, the number of occurrences for a DNA substring is determined by using the </a:t>
            </a:r>
            <a:r>
              <a:rPr lang="en-US" dirty="0">
                <a:latin typeface="Courier New" pitchFamily="49" charset="0"/>
              </a:rPr>
              <a:t>REGEXP_COUNT</a:t>
            </a:r>
            <a:r>
              <a:rPr lang="en-US" dirty="0"/>
              <a:t> function. </a:t>
            </a:r>
          </a:p>
          <a:p>
            <a:pPr lvl="1"/>
            <a:r>
              <a:rPr lang="en-US" dirty="0"/>
              <a:t>The following example shows that the number of times the pattern </a:t>
            </a:r>
            <a:r>
              <a:rPr lang="en-US" dirty="0">
                <a:latin typeface="Courier New" pitchFamily="49" charset="0"/>
              </a:rPr>
              <a:t>123</a:t>
            </a:r>
            <a:r>
              <a:rPr lang="en-US" dirty="0"/>
              <a:t> occurs in the string </a:t>
            </a:r>
            <a:r>
              <a:rPr lang="en-US" dirty="0">
                <a:latin typeface="Courier New" pitchFamily="49" charset="0"/>
              </a:rPr>
              <a:t>123123123123</a:t>
            </a:r>
            <a:r>
              <a:rPr lang="en-US" dirty="0"/>
              <a:t> is three times. The search starts from the second position of the string.</a:t>
            </a:r>
          </a:p>
          <a:p>
            <a:pPr marL="857250" lvl="4"/>
            <a:r>
              <a:rPr lang="en-US" dirty="0"/>
              <a:t>SELECT REGEXP_COUNT</a:t>
            </a:r>
          </a:p>
          <a:p>
            <a:pPr marL="857250" lvl="4"/>
            <a:r>
              <a:rPr lang="en-US" dirty="0"/>
              <a:t>   ('123123123123', -- source char or search value</a:t>
            </a:r>
          </a:p>
          <a:p>
            <a:pPr marL="857250" lvl="4"/>
            <a:r>
              <a:rPr lang="en-US" dirty="0"/>
              <a:t>   '123',          -- regular expression pattern</a:t>
            </a:r>
          </a:p>
          <a:p>
            <a:pPr marL="857250" lvl="4"/>
            <a:r>
              <a:rPr lang="en-US" dirty="0"/>
              <a:t>    2,             -- position where the search should start</a:t>
            </a:r>
          </a:p>
          <a:p>
            <a:pPr marL="857250" lvl="4"/>
            <a:r>
              <a:rPr lang="en-US" dirty="0"/>
              <a:t>   '</a:t>
            </a:r>
            <a:r>
              <a:rPr lang="en-US" dirty="0" err="1"/>
              <a:t>i</a:t>
            </a:r>
            <a:r>
              <a:rPr lang="en-US" dirty="0"/>
              <a:t>')            -- match option (case insensitive)</a:t>
            </a:r>
          </a:p>
          <a:p>
            <a:pPr marL="857250" lvl="4"/>
            <a:r>
              <a:rPr lang="en-US" dirty="0"/>
              <a:t>   As Count</a:t>
            </a:r>
          </a:p>
          <a:p>
            <a:pPr marL="857250" lvl="4"/>
            <a:r>
              <a:rPr lang="en-US" dirty="0"/>
              <a:t>FROM dual;</a:t>
            </a:r>
          </a:p>
          <a:p>
            <a:endParaRPr lang="en-US" dirty="0"/>
          </a:p>
        </p:txBody>
      </p:sp>
    </p:spTree>
    <p:extLst>
      <p:ext uri="{BB962C8B-B14F-4D97-AF65-F5344CB8AC3E}">
        <p14:creationId xmlns:p14="http://schemas.microsoft.com/office/powerpoint/2010/main" val="1187399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19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Regular expressions can also be used in </a:t>
            </a:r>
            <a:r>
              <a:rPr lang="en-US" dirty="0">
                <a:latin typeface="Courier New" pitchFamily="49" charset="0"/>
              </a:rPr>
              <a:t>CHECK</a:t>
            </a:r>
            <a:r>
              <a:rPr lang="en-US" dirty="0"/>
              <a:t> constraints. In this example, a </a:t>
            </a:r>
            <a:r>
              <a:rPr lang="en-US" dirty="0">
                <a:latin typeface="Courier New" pitchFamily="49" charset="0"/>
              </a:rPr>
              <a:t>CHECK</a:t>
            </a:r>
            <a:r>
              <a:rPr lang="en-US" dirty="0"/>
              <a:t> constraint is added on the </a:t>
            </a:r>
            <a:r>
              <a:rPr lang="en-US" dirty="0">
                <a:latin typeface="Courier New" pitchFamily="49" charset="0"/>
              </a:rPr>
              <a:t>EMAIL</a:t>
            </a:r>
            <a:r>
              <a:rPr lang="en-US" dirty="0"/>
              <a:t> column of the </a:t>
            </a:r>
            <a:r>
              <a:rPr lang="en-US" dirty="0">
                <a:latin typeface="Courier New" pitchFamily="49" charset="0"/>
              </a:rPr>
              <a:t>EMPLOYEES</a:t>
            </a:r>
            <a:r>
              <a:rPr lang="en-US" dirty="0"/>
              <a:t> table. This ensures that only strings containing an “</a:t>
            </a:r>
            <a:r>
              <a:rPr lang="en-US" dirty="0">
                <a:latin typeface="Courier New" pitchFamily="49" charset="0"/>
                <a:cs typeface="Courier New" pitchFamily="49" charset="0"/>
              </a:rPr>
              <a:t>@</a:t>
            </a:r>
            <a:r>
              <a:rPr lang="en-US" dirty="0"/>
              <a:t>” symbol are accepted. The constraint is tested. The </a:t>
            </a:r>
            <a:r>
              <a:rPr lang="en-US" dirty="0">
                <a:latin typeface="Courier New" pitchFamily="49" charset="0"/>
              </a:rPr>
              <a:t>CHECK</a:t>
            </a:r>
            <a:r>
              <a:rPr lang="en-US" dirty="0"/>
              <a:t> constraint is violated because the email address does not contain the required symbol. The </a:t>
            </a:r>
            <a:r>
              <a:rPr lang="en-US" dirty="0">
                <a:latin typeface="Courier New" pitchFamily="49" charset="0"/>
              </a:rPr>
              <a:t>NOVALIDATE</a:t>
            </a:r>
            <a:r>
              <a:rPr lang="en-US" dirty="0"/>
              <a:t> clause ensures that existing data is not checked.</a:t>
            </a:r>
          </a:p>
          <a:p>
            <a:pPr lvl="1"/>
            <a:r>
              <a:rPr lang="en-US" dirty="0"/>
              <a:t>For the slide example, the </a:t>
            </a:r>
            <a:r>
              <a:rPr lang="en-US" dirty="0">
                <a:latin typeface="Courier New" pitchFamily="49" charset="0"/>
              </a:rPr>
              <a:t>emp8</a:t>
            </a:r>
            <a:r>
              <a:rPr lang="en-US" dirty="0"/>
              <a:t> table is created by using the following code:</a:t>
            </a:r>
          </a:p>
          <a:p>
            <a:pPr marL="857250" lvl="4"/>
            <a:r>
              <a:rPr lang="en-US" dirty="0"/>
              <a:t>CREATE TABLE emp8 AS SELECT * FROM employees;</a:t>
            </a:r>
          </a:p>
          <a:p>
            <a:pPr lvl="1"/>
            <a:r>
              <a:rPr lang="en-US" b="1" dirty="0"/>
              <a:t>Note:</a:t>
            </a:r>
            <a:r>
              <a:rPr lang="en-US" dirty="0"/>
              <a:t> The slide example is executed by using the Execute Statement option in SQL Developer. The output format differs if you use the Run Script option.</a:t>
            </a:r>
          </a:p>
          <a:p>
            <a:endParaRPr lang="en-US" dirty="0"/>
          </a:p>
        </p:txBody>
      </p:sp>
    </p:spTree>
    <p:extLst>
      <p:ext uri="{BB962C8B-B14F-4D97-AF65-F5344CB8AC3E}">
        <p14:creationId xmlns:p14="http://schemas.microsoft.com/office/powerpoint/2010/main" val="4032153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body" idx="1"/>
          </p:nvPr>
        </p:nvSpPr>
        <p:spPr/>
        <p:txBody>
          <a:bodyPr/>
          <a:lstStyle/>
          <a:p>
            <a:pPr lvl="1"/>
            <a:r>
              <a:rPr lang="en-US" smtClean="0"/>
              <a:t>In this appendix, you learn to use the regular expression support feature. Regular expression support is available in both SQL and PL/SQL.</a:t>
            </a:r>
            <a:endParaRPr lang="en-US" dirty="0"/>
          </a:p>
        </p:txBody>
      </p:sp>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2</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261002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5"/>
          <p:cNvSpPr>
            <a:spLocks noGrp="1" noChangeArrowheads="1"/>
          </p:cNvSpPr>
          <p:nvPr>
            <p:ph type="body" idx="1"/>
          </p:nvPr>
        </p:nvSpPr>
        <p:spPr/>
        <p:txBody>
          <a:bodyPr/>
          <a:lstStyle/>
          <a:p>
            <a:r>
              <a:rPr lang="en-US" dirty="0" smtClean="0"/>
              <a:t>Answer: a, b, c</a:t>
            </a:r>
            <a:endParaRPr lang="en-US" dirty="0"/>
          </a:p>
        </p:txBody>
      </p:sp>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20</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64875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21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In this appendix, you have learned to use the regular expression support features. Regular expression support is available in both SQL and PL/SQL.</a:t>
            </a:r>
          </a:p>
          <a:p>
            <a:pPr lvl="1"/>
            <a:endParaRPr lang="en-US" dirty="0"/>
          </a:p>
        </p:txBody>
      </p:sp>
    </p:spTree>
    <p:extLst>
      <p:ext uri="{BB962C8B-B14F-4D97-AF65-F5344CB8AC3E}">
        <p14:creationId xmlns:p14="http://schemas.microsoft.com/office/powerpoint/2010/main" val="1615414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97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Oracle Database provides support for regular expressions. The implementation complies with the Portable Operating System for UNIX (POSIX) standard, controlled by the Institute of Electrical and Electronics Engineers (IEEE), for ASCII data-matching semantics and syntax. Oracle’s multilingual capabilities extend the matching capabilities of the operators beyond the POSIX standard. Regular expressions are a method of describing both simple and complex patterns for searching and manipulating. </a:t>
            </a:r>
          </a:p>
          <a:p>
            <a:pPr lvl="1"/>
            <a:r>
              <a:rPr lang="en-US" dirty="0"/>
              <a:t>String manipulation and searching contribute to a large percentage of the logic within a</a:t>
            </a:r>
            <a:br>
              <a:rPr lang="en-US" dirty="0"/>
            </a:br>
            <a:r>
              <a:rPr lang="en-US" dirty="0"/>
              <a:t>web-based application. </a:t>
            </a:r>
            <a:r>
              <a:rPr lang="en-US" dirty="0">
                <a:cs typeface="Times New Roman" pitchFamily="18" charset="0"/>
              </a:rPr>
              <a:t>Usage ranges from the simple, such as finding the words “San Francisco” in a specified text, to the complex task of extracting all URLs from the text and the more complex task of finding all words whose every second character is a vowel.</a:t>
            </a:r>
            <a:r>
              <a:rPr lang="en-US" dirty="0"/>
              <a:t> </a:t>
            </a:r>
          </a:p>
          <a:p>
            <a:pPr lvl="1"/>
            <a:r>
              <a:rPr lang="en-US" dirty="0"/>
              <a:t>When coupled with native SQL, the use of regular expressions allows for very powerful search and manipulation operations on any data stored in an Oracle database. </a:t>
            </a:r>
            <a:r>
              <a:rPr lang="en-US" dirty="0">
                <a:cs typeface="Times New Roman" pitchFamily="18" charset="0"/>
              </a:rPr>
              <a:t>You can use this feature to easily solve problems that would otherwise involve complex programming.</a:t>
            </a:r>
          </a:p>
          <a:p>
            <a:endParaRPr lang="en-US" dirty="0"/>
          </a:p>
        </p:txBody>
      </p:sp>
    </p:spTree>
    <p:extLst>
      <p:ext uri="{BB962C8B-B14F-4D97-AF65-F5344CB8AC3E}">
        <p14:creationId xmlns:p14="http://schemas.microsoft.com/office/powerpoint/2010/main" val="396945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Regular expressions are a powerful text-processing component of programming languages such as PERL and Java. For example, a PERL script can process each HTML file in a directory, read its contents into a scalar variable as a single string, and then use regular expressions to search for URLs in the string. </a:t>
            </a:r>
            <a:r>
              <a:rPr lang="en-US" dirty="0">
                <a:cs typeface="Times New Roman" pitchFamily="18" charset="0"/>
              </a:rPr>
              <a:t>One reason for many developers writing in PERL is that it has a robust pattern-matching functionality. </a:t>
            </a:r>
            <a:r>
              <a:rPr lang="en-US" dirty="0"/>
              <a:t>Oracle’s support of regular expressions enables developers to implement complex match logic in the database. Regular expressions were introduced in Oracle Database 10</a:t>
            </a:r>
            <a:r>
              <a:rPr lang="en-US" i="1" dirty="0"/>
              <a:t>g</a:t>
            </a:r>
            <a:r>
              <a:rPr lang="en-US" dirty="0"/>
              <a:t>.</a:t>
            </a:r>
          </a:p>
          <a:p>
            <a:pPr lvl="1"/>
            <a:endParaRPr lang="en-US" dirty="0"/>
          </a:p>
        </p:txBody>
      </p:sp>
    </p:spTree>
    <p:extLst>
      <p:ext uri="{BB962C8B-B14F-4D97-AF65-F5344CB8AC3E}">
        <p14:creationId xmlns:p14="http://schemas.microsoft.com/office/powerpoint/2010/main" val="544355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Oracle Database provides a set of SQL functions that you use to search and manipulate strings by using regular expressions. You use these functions on a text literal, bind variable, or any column that holds character data, such as </a:t>
            </a:r>
            <a:r>
              <a:rPr lang="en-US" dirty="0">
                <a:latin typeface="Courier New" pitchFamily="49" charset="0"/>
              </a:rPr>
              <a:t>CHAR</a:t>
            </a:r>
            <a:r>
              <a:rPr lang="en-US" dirty="0"/>
              <a:t>, </a:t>
            </a:r>
            <a:r>
              <a:rPr lang="en-US" dirty="0">
                <a:latin typeface="Courier New" pitchFamily="49" charset="0"/>
              </a:rPr>
              <a:t>NCHAR</a:t>
            </a:r>
            <a:r>
              <a:rPr lang="en-US" dirty="0"/>
              <a:t>, </a:t>
            </a:r>
            <a:r>
              <a:rPr lang="en-US" dirty="0">
                <a:latin typeface="Courier New" pitchFamily="49" charset="0"/>
              </a:rPr>
              <a:t>CLOB</a:t>
            </a:r>
            <a:r>
              <a:rPr lang="en-US" dirty="0"/>
              <a:t>, </a:t>
            </a:r>
            <a:r>
              <a:rPr lang="en-US" dirty="0">
                <a:latin typeface="Courier New" pitchFamily="49" charset="0"/>
              </a:rPr>
              <a:t>NCLOB</a:t>
            </a:r>
            <a:r>
              <a:rPr lang="en-US" dirty="0"/>
              <a:t>, </a:t>
            </a:r>
            <a:r>
              <a:rPr lang="en-US" dirty="0">
                <a:latin typeface="Courier New" pitchFamily="49" charset="0"/>
              </a:rPr>
              <a:t>NVARCHAR2</a:t>
            </a:r>
            <a:r>
              <a:rPr lang="en-US" dirty="0"/>
              <a:t>, and </a:t>
            </a:r>
            <a:r>
              <a:rPr lang="en-US" dirty="0">
                <a:latin typeface="Courier New" pitchFamily="49" charset="0"/>
              </a:rPr>
              <a:t>VARCHAR2</a:t>
            </a:r>
            <a:r>
              <a:rPr lang="en-US" dirty="0"/>
              <a:t> (but not </a:t>
            </a:r>
            <a:r>
              <a:rPr lang="en-US" dirty="0">
                <a:latin typeface="Courier New" pitchFamily="49" charset="0"/>
              </a:rPr>
              <a:t>LONG</a:t>
            </a:r>
            <a:r>
              <a:rPr lang="en-US" dirty="0"/>
              <a:t>). A regular expression must be enclosed within single quotation marks. This ensures that the entire expression is interpreted by the SQL function and can improve the readability of your code.</a:t>
            </a:r>
          </a:p>
          <a:p>
            <a:pPr lvl="2"/>
            <a:r>
              <a:rPr lang="en-US" dirty="0">
                <a:latin typeface="Courier New" pitchFamily="49" charset="0"/>
              </a:rPr>
              <a:t>REGEXP_LIKE</a:t>
            </a:r>
            <a:r>
              <a:rPr lang="en-US" b="1" dirty="0"/>
              <a:t>:</a:t>
            </a:r>
            <a:r>
              <a:rPr lang="en-US" dirty="0"/>
              <a:t> This condition searches a character column for a pattern. Use this condition in the </a:t>
            </a:r>
            <a:r>
              <a:rPr lang="en-US" dirty="0">
                <a:latin typeface="Courier New" pitchFamily="49" charset="0"/>
              </a:rPr>
              <a:t>WHERE</a:t>
            </a:r>
            <a:r>
              <a:rPr lang="en-US" dirty="0"/>
              <a:t> clause of a query to return rows matching the regular expression that you specify.</a:t>
            </a:r>
          </a:p>
          <a:p>
            <a:pPr lvl="2"/>
            <a:r>
              <a:rPr lang="en-US" dirty="0">
                <a:latin typeface="Courier New" pitchFamily="49" charset="0"/>
              </a:rPr>
              <a:t>REGEXP_REPLACE</a:t>
            </a:r>
            <a:r>
              <a:rPr lang="en-US" b="1" dirty="0"/>
              <a:t>:</a:t>
            </a:r>
            <a:r>
              <a:rPr lang="en-US" dirty="0"/>
              <a:t> This function searches for a pattern in a character column and replaces each occurrence of that pattern with the pattern that you specify.</a:t>
            </a:r>
          </a:p>
          <a:p>
            <a:pPr lvl="2"/>
            <a:r>
              <a:rPr lang="en-US" dirty="0">
                <a:latin typeface="Courier New" pitchFamily="49" charset="0"/>
              </a:rPr>
              <a:t>REGEXP_INSTR</a:t>
            </a:r>
            <a:r>
              <a:rPr lang="en-US" b="1" dirty="0"/>
              <a:t>: </a:t>
            </a:r>
            <a:r>
              <a:rPr lang="en-US" dirty="0"/>
              <a:t>This function searches a string for a given occurrence of a regular expression pattern. You specify which occurrence you want to find and the start position to search from. This function returns an integer indicating the position in the string where the match is found.</a:t>
            </a:r>
          </a:p>
          <a:p>
            <a:pPr lvl="2"/>
            <a:r>
              <a:rPr lang="en-US" dirty="0">
                <a:latin typeface="Courier New" pitchFamily="49" charset="0"/>
              </a:rPr>
              <a:t>REGEXP_SUBSTR</a:t>
            </a:r>
            <a:r>
              <a:rPr lang="en-US" b="1" dirty="0"/>
              <a:t>:</a:t>
            </a:r>
            <a:r>
              <a:rPr lang="en-US" dirty="0"/>
              <a:t> This function returns the actual substring matching the regular expression pattern that you specify.</a:t>
            </a:r>
          </a:p>
          <a:p>
            <a:pPr lvl="2"/>
            <a:r>
              <a:rPr lang="en-US" dirty="0">
                <a:latin typeface="Courier New" pitchFamily="49" charset="0"/>
              </a:rPr>
              <a:t>REGEXP_COUNT</a:t>
            </a:r>
            <a:r>
              <a:rPr lang="en-US" b="1" dirty="0"/>
              <a:t>:</a:t>
            </a:r>
            <a:r>
              <a:rPr lang="en-US" dirty="0"/>
              <a:t> This function returns the number of times a pattern match is found in the input string.</a:t>
            </a:r>
          </a:p>
          <a:p>
            <a:endParaRPr lang="en-US" dirty="0"/>
          </a:p>
        </p:txBody>
      </p:sp>
    </p:spTree>
    <p:extLst>
      <p:ext uri="{BB962C8B-B14F-4D97-AF65-F5344CB8AC3E}">
        <p14:creationId xmlns:p14="http://schemas.microsoft.com/office/powerpoint/2010/main" val="2750369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The regular expression in the slide matches the </a:t>
            </a:r>
            <a:r>
              <a:rPr lang="en-US" dirty="0">
                <a:latin typeface="Courier New" pitchFamily="49" charset="0"/>
                <a:cs typeface="Courier New" pitchFamily="49" charset="0"/>
              </a:rPr>
              <a:t>http:</a:t>
            </a:r>
            <a:r>
              <a:rPr lang="en-US" dirty="0"/>
              <a:t>, </a:t>
            </a:r>
            <a:r>
              <a:rPr lang="en-US" dirty="0">
                <a:latin typeface="Courier New" pitchFamily="49" charset="0"/>
                <a:cs typeface="Courier New" pitchFamily="49" charset="0"/>
              </a:rPr>
              <a:t>https:</a:t>
            </a:r>
            <a:r>
              <a:rPr lang="en-US" dirty="0"/>
              <a:t>, </a:t>
            </a:r>
            <a:r>
              <a:rPr lang="en-US" dirty="0">
                <a:latin typeface="Courier New" pitchFamily="49" charset="0"/>
                <a:cs typeface="Courier New" pitchFamily="49" charset="0"/>
              </a:rPr>
              <a:t>ftp:</a:t>
            </a:r>
            <a:r>
              <a:rPr lang="en-US" dirty="0"/>
              <a:t>, and </a:t>
            </a:r>
            <a:r>
              <a:rPr lang="en-US" dirty="0" err="1">
                <a:latin typeface="Courier New" pitchFamily="49" charset="0"/>
                <a:cs typeface="Courier New" pitchFamily="49" charset="0"/>
              </a:rPr>
              <a:t>ftps</a:t>
            </a:r>
            <a:r>
              <a:rPr lang="en-US" dirty="0">
                <a:latin typeface="Courier New" pitchFamily="49" charset="0"/>
                <a:cs typeface="Courier New" pitchFamily="49" charset="0"/>
              </a:rPr>
              <a:t>:</a:t>
            </a:r>
            <a:r>
              <a:rPr lang="en-US" dirty="0"/>
              <a:t> strings.</a:t>
            </a:r>
          </a:p>
          <a:p>
            <a:pPr lvl="1"/>
            <a:endParaRPr lang="en-US" dirty="0"/>
          </a:p>
        </p:txBody>
      </p:sp>
    </p:spTree>
    <p:extLst>
      <p:ext uri="{BB962C8B-B14F-4D97-AF65-F5344CB8AC3E}">
        <p14:creationId xmlns:p14="http://schemas.microsoft.com/office/powerpoint/2010/main" val="1043493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b="1" dirty="0"/>
              <a:t>Any character, </a:t>
            </a:r>
            <a:r>
              <a:rPr lang="en-US" dirty="0"/>
              <a:t>“ </a:t>
            </a:r>
            <a:r>
              <a:rPr lang="en-US" b="1" dirty="0">
                <a:latin typeface="Courier New" pitchFamily="49" charset="0"/>
              </a:rPr>
              <a:t>.</a:t>
            </a:r>
            <a:r>
              <a:rPr lang="en-US" b="1" dirty="0"/>
              <a:t> </a:t>
            </a:r>
            <a:r>
              <a:rPr lang="en-US" dirty="0"/>
              <a:t>” </a:t>
            </a:r>
            <a:r>
              <a:rPr lang="en-US" b="1" dirty="0"/>
              <a:t>: </a:t>
            </a:r>
            <a:r>
              <a:rPr lang="en-US" b="1" dirty="0" err="1">
                <a:solidFill>
                  <a:schemeClr val="tx1"/>
                </a:solidFill>
                <a:latin typeface="Courier New" pitchFamily="49" charset="0"/>
              </a:rPr>
              <a:t>a.b</a:t>
            </a:r>
            <a:r>
              <a:rPr lang="en-US" dirty="0">
                <a:solidFill>
                  <a:schemeClr val="tx1"/>
                </a:solidFill>
              </a:rPr>
              <a:t> matches the strings </a:t>
            </a:r>
            <a:r>
              <a:rPr lang="en-US" b="1" dirty="0" err="1">
                <a:solidFill>
                  <a:schemeClr val="tx1"/>
                </a:solidFill>
                <a:latin typeface="Courier New" pitchFamily="49" charset="0"/>
              </a:rPr>
              <a:t>abb</a:t>
            </a:r>
            <a:r>
              <a:rPr lang="en-US" dirty="0">
                <a:solidFill>
                  <a:schemeClr val="tx1"/>
                </a:solidFill>
              </a:rPr>
              <a:t>, </a:t>
            </a:r>
            <a:r>
              <a:rPr lang="en-US" b="1" dirty="0" err="1">
                <a:solidFill>
                  <a:schemeClr val="tx1"/>
                </a:solidFill>
                <a:latin typeface="Courier New" pitchFamily="49" charset="0"/>
              </a:rPr>
              <a:t>acb</a:t>
            </a:r>
            <a:r>
              <a:rPr lang="en-US" dirty="0">
                <a:solidFill>
                  <a:schemeClr val="tx1"/>
                </a:solidFill>
              </a:rPr>
              <a:t>, and </a:t>
            </a:r>
            <a:r>
              <a:rPr lang="en-US" b="1" dirty="0" err="1">
                <a:solidFill>
                  <a:schemeClr val="tx1"/>
                </a:solidFill>
                <a:latin typeface="Courier New" pitchFamily="49" charset="0"/>
              </a:rPr>
              <a:t>adb</a:t>
            </a:r>
            <a:r>
              <a:rPr lang="en-US" dirty="0">
                <a:solidFill>
                  <a:schemeClr val="tx1"/>
                </a:solidFill>
              </a:rPr>
              <a:t>, but not </a:t>
            </a:r>
            <a:r>
              <a:rPr lang="en-US" b="1" dirty="0">
                <a:solidFill>
                  <a:schemeClr val="tx1"/>
                </a:solidFill>
                <a:latin typeface="Courier New" pitchFamily="49" charset="0"/>
              </a:rPr>
              <a:t>acc</a:t>
            </a:r>
            <a:r>
              <a:rPr lang="en-US" dirty="0">
                <a:solidFill>
                  <a:schemeClr val="tx1"/>
                </a:solidFill>
              </a:rPr>
              <a:t>.</a:t>
            </a:r>
            <a:endParaRPr lang="en-US" dirty="0">
              <a:solidFill>
                <a:schemeClr val="tx1"/>
              </a:solidFill>
              <a:latin typeface="Courier New" pitchFamily="49" charset="0"/>
            </a:endParaRPr>
          </a:p>
          <a:p>
            <a:pPr lvl="1"/>
            <a:r>
              <a:rPr lang="en-US" b="1" dirty="0">
                <a:solidFill>
                  <a:schemeClr val="tx1"/>
                </a:solidFill>
              </a:rPr>
              <a:t>One or more, </a:t>
            </a:r>
            <a:r>
              <a:rPr lang="en-US" dirty="0">
                <a:solidFill>
                  <a:schemeClr val="tx1"/>
                </a:solidFill>
              </a:rPr>
              <a:t>“ </a:t>
            </a:r>
            <a:r>
              <a:rPr lang="en-US" b="1" dirty="0">
                <a:solidFill>
                  <a:schemeClr val="tx1"/>
                </a:solidFill>
                <a:latin typeface="Courier New" pitchFamily="49" charset="0"/>
              </a:rPr>
              <a:t>+</a:t>
            </a:r>
            <a:r>
              <a:rPr lang="en-US" b="1" dirty="0">
                <a:solidFill>
                  <a:schemeClr val="tx1"/>
                </a:solidFill>
              </a:rPr>
              <a:t> </a:t>
            </a:r>
            <a:r>
              <a:rPr lang="en-US" dirty="0">
                <a:solidFill>
                  <a:schemeClr val="tx1"/>
                </a:solidFill>
              </a:rPr>
              <a:t>” </a:t>
            </a:r>
            <a:r>
              <a:rPr lang="en-US" b="1" dirty="0">
                <a:solidFill>
                  <a:schemeClr val="tx1"/>
                </a:solidFill>
              </a:rPr>
              <a:t>: </a:t>
            </a:r>
            <a:r>
              <a:rPr lang="en-US" b="1" dirty="0">
                <a:solidFill>
                  <a:schemeClr val="tx1"/>
                </a:solidFill>
                <a:latin typeface="Courier New" pitchFamily="49" charset="0"/>
              </a:rPr>
              <a:t>a+</a:t>
            </a:r>
            <a:r>
              <a:rPr lang="en-US" dirty="0">
                <a:solidFill>
                  <a:schemeClr val="tx1"/>
                </a:solidFill>
              </a:rPr>
              <a:t> matches the strings </a:t>
            </a:r>
            <a:r>
              <a:rPr lang="en-US" b="1" dirty="0">
                <a:solidFill>
                  <a:schemeClr val="tx1"/>
                </a:solidFill>
                <a:latin typeface="Courier New" pitchFamily="49" charset="0"/>
              </a:rPr>
              <a:t>a</a:t>
            </a:r>
            <a:r>
              <a:rPr lang="en-US" dirty="0">
                <a:solidFill>
                  <a:schemeClr val="tx1"/>
                </a:solidFill>
              </a:rPr>
              <a:t>, </a:t>
            </a:r>
            <a:r>
              <a:rPr lang="en-US" b="1" dirty="0">
                <a:solidFill>
                  <a:schemeClr val="tx1"/>
                </a:solidFill>
                <a:latin typeface="Courier New" pitchFamily="49" charset="0"/>
              </a:rPr>
              <a:t>aa</a:t>
            </a:r>
            <a:r>
              <a:rPr lang="en-US" dirty="0">
                <a:solidFill>
                  <a:schemeClr val="tx1"/>
                </a:solidFill>
              </a:rPr>
              <a:t>, and </a:t>
            </a:r>
            <a:r>
              <a:rPr lang="en-US" b="1" dirty="0" err="1">
                <a:solidFill>
                  <a:schemeClr val="tx1"/>
                </a:solidFill>
                <a:latin typeface="Courier New" pitchFamily="49" charset="0"/>
              </a:rPr>
              <a:t>aaa</a:t>
            </a:r>
            <a:r>
              <a:rPr lang="en-US" dirty="0">
                <a:solidFill>
                  <a:schemeClr val="tx1"/>
                </a:solidFill>
              </a:rPr>
              <a:t>, but does not match </a:t>
            </a:r>
            <a:r>
              <a:rPr lang="en-US" b="1" dirty="0" err="1">
                <a:solidFill>
                  <a:schemeClr val="tx1"/>
                </a:solidFill>
                <a:latin typeface="Courier New" pitchFamily="49" charset="0"/>
              </a:rPr>
              <a:t>bbb</a:t>
            </a:r>
            <a:r>
              <a:rPr lang="en-US" dirty="0">
                <a:solidFill>
                  <a:schemeClr val="tx1"/>
                </a:solidFill>
              </a:rPr>
              <a:t>.</a:t>
            </a:r>
            <a:endParaRPr lang="en-US" dirty="0">
              <a:solidFill>
                <a:schemeClr val="tx1"/>
              </a:solidFill>
              <a:latin typeface="Courier New" pitchFamily="49" charset="0"/>
            </a:endParaRPr>
          </a:p>
          <a:p>
            <a:pPr lvl="1"/>
            <a:r>
              <a:rPr lang="en-US" b="1" dirty="0">
                <a:solidFill>
                  <a:schemeClr val="tx1"/>
                </a:solidFill>
              </a:rPr>
              <a:t>Zero or one, </a:t>
            </a:r>
            <a:r>
              <a:rPr lang="en-US" dirty="0">
                <a:solidFill>
                  <a:schemeClr val="tx1"/>
                </a:solidFill>
              </a:rPr>
              <a:t>“ </a:t>
            </a:r>
            <a:r>
              <a:rPr lang="en-US" b="1" dirty="0">
                <a:solidFill>
                  <a:schemeClr val="tx1"/>
                </a:solidFill>
                <a:latin typeface="Courier New" pitchFamily="49" charset="0"/>
              </a:rPr>
              <a:t>?</a:t>
            </a:r>
            <a:r>
              <a:rPr lang="en-US" b="1" dirty="0">
                <a:solidFill>
                  <a:schemeClr val="tx1"/>
                </a:solidFill>
              </a:rPr>
              <a:t> </a:t>
            </a:r>
            <a:r>
              <a:rPr lang="en-US" dirty="0">
                <a:solidFill>
                  <a:schemeClr val="tx1"/>
                </a:solidFill>
              </a:rPr>
              <a:t>”</a:t>
            </a:r>
            <a:r>
              <a:rPr lang="en-US" b="1" dirty="0">
                <a:solidFill>
                  <a:schemeClr val="tx1"/>
                </a:solidFill>
              </a:rPr>
              <a:t>: </a:t>
            </a:r>
            <a:r>
              <a:rPr lang="en-US" b="1" dirty="0" err="1">
                <a:solidFill>
                  <a:schemeClr val="tx1"/>
                </a:solidFill>
                <a:latin typeface="Courier New" pitchFamily="49" charset="0"/>
              </a:rPr>
              <a:t>ab?c</a:t>
            </a:r>
            <a:r>
              <a:rPr lang="en-US" dirty="0">
                <a:solidFill>
                  <a:schemeClr val="tx1"/>
                </a:solidFill>
              </a:rPr>
              <a:t> matches the strings </a:t>
            </a:r>
            <a:r>
              <a:rPr lang="en-US" b="1" dirty="0" err="1">
                <a:solidFill>
                  <a:schemeClr val="tx1"/>
                </a:solidFill>
                <a:latin typeface="Courier New" pitchFamily="49" charset="0"/>
              </a:rPr>
              <a:t>abc</a:t>
            </a:r>
            <a:r>
              <a:rPr lang="en-US" dirty="0">
                <a:solidFill>
                  <a:schemeClr val="tx1"/>
                </a:solidFill>
              </a:rPr>
              <a:t> and </a:t>
            </a:r>
            <a:r>
              <a:rPr lang="en-US" b="1" dirty="0">
                <a:solidFill>
                  <a:schemeClr val="tx1"/>
                </a:solidFill>
                <a:latin typeface="Courier New" pitchFamily="49" charset="0"/>
              </a:rPr>
              <a:t>ac</a:t>
            </a:r>
            <a:r>
              <a:rPr lang="en-US" dirty="0">
                <a:solidFill>
                  <a:schemeClr val="tx1"/>
                </a:solidFill>
              </a:rPr>
              <a:t>, but does not match </a:t>
            </a:r>
            <a:r>
              <a:rPr lang="en-US" b="1" dirty="0" err="1">
                <a:solidFill>
                  <a:schemeClr val="tx1"/>
                </a:solidFill>
                <a:latin typeface="Courier New" pitchFamily="49" charset="0"/>
              </a:rPr>
              <a:t>abbc</a:t>
            </a:r>
            <a:r>
              <a:rPr lang="en-US" dirty="0">
                <a:solidFill>
                  <a:schemeClr val="tx1"/>
                </a:solidFill>
              </a:rPr>
              <a:t>.</a:t>
            </a:r>
            <a:endParaRPr lang="en-US" dirty="0">
              <a:solidFill>
                <a:schemeClr val="tx1"/>
              </a:solidFill>
              <a:latin typeface="Courier New" pitchFamily="49" charset="0"/>
            </a:endParaRPr>
          </a:p>
          <a:p>
            <a:pPr lvl="1"/>
            <a:r>
              <a:rPr lang="en-US" b="1" dirty="0">
                <a:solidFill>
                  <a:schemeClr val="tx1"/>
                </a:solidFill>
              </a:rPr>
              <a:t>Zero or more, </a:t>
            </a:r>
            <a:r>
              <a:rPr lang="en-US" dirty="0">
                <a:solidFill>
                  <a:schemeClr val="tx1"/>
                </a:solidFill>
              </a:rPr>
              <a:t>“ </a:t>
            </a:r>
            <a:r>
              <a:rPr lang="en-US" b="1" dirty="0">
                <a:solidFill>
                  <a:schemeClr val="tx1"/>
                </a:solidFill>
                <a:latin typeface="Courier New" pitchFamily="49" charset="0"/>
              </a:rPr>
              <a:t>*</a:t>
            </a:r>
            <a:r>
              <a:rPr lang="en-US" b="1" dirty="0">
                <a:solidFill>
                  <a:schemeClr val="tx1"/>
                </a:solidFill>
              </a:rPr>
              <a:t> </a:t>
            </a:r>
            <a:r>
              <a:rPr lang="en-US" dirty="0">
                <a:solidFill>
                  <a:schemeClr val="tx1"/>
                </a:solidFill>
              </a:rPr>
              <a:t>”</a:t>
            </a:r>
            <a:r>
              <a:rPr lang="en-US" b="1" dirty="0">
                <a:solidFill>
                  <a:schemeClr val="tx1"/>
                </a:solidFill>
              </a:rPr>
              <a:t>: </a:t>
            </a:r>
            <a:r>
              <a:rPr lang="en-US" b="1" dirty="0">
                <a:solidFill>
                  <a:schemeClr val="tx1"/>
                </a:solidFill>
                <a:latin typeface="Courier New" pitchFamily="49" charset="0"/>
              </a:rPr>
              <a:t>ab*c</a:t>
            </a:r>
            <a:r>
              <a:rPr lang="en-US" dirty="0"/>
              <a:t> </a:t>
            </a:r>
            <a:r>
              <a:rPr lang="en-US" dirty="0">
                <a:solidFill>
                  <a:schemeClr val="tx1"/>
                </a:solidFill>
                <a:latin typeface="Palatino-Roman"/>
              </a:rPr>
              <a:t>matches the strings </a:t>
            </a:r>
            <a:r>
              <a:rPr lang="en-US" b="1" dirty="0">
                <a:solidFill>
                  <a:schemeClr val="tx1"/>
                </a:solidFill>
                <a:latin typeface="Courier New" pitchFamily="49" charset="0"/>
              </a:rPr>
              <a:t>ac</a:t>
            </a:r>
            <a:r>
              <a:rPr lang="en-US" dirty="0">
                <a:solidFill>
                  <a:schemeClr val="tx1"/>
                </a:solidFill>
                <a:latin typeface="Palatino-Roman"/>
              </a:rPr>
              <a:t>, </a:t>
            </a:r>
            <a:r>
              <a:rPr lang="en-US" b="1" dirty="0" err="1">
                <a:solidFill>
                  <a:schemeClr val="tx1"/>
                </a:solidFill>
                <a:latin typeface="Courier New" pitchFamily="49" charset="0"/>
              </a:rPr>
              <a:t>abc</a:t>
            </a:r>
            <a:r>
              <a:rPr lang="en-US" dirty="0">
                <a:solidFill>
                  <a:schemeClr val="tx1"/>
                </a:solidFill>
                <a:latin typeface="Palatino-Roman"/>
              </a:rPr>
              <a:t>, and </a:t>
            </a:r>
            <a:r>
              <a:rPr lang="en-US" b="1" dirty="0" err="1">
                <a:solidFill>
                  <a:schemeClr val="tx1"/>
                </a:solidFill>
                <a:latin typeface="Courier New" pitchFamily="49" charset="0"/>
              </a:rPr>
              <a:t>abbc</a:t>
            </a:r>
            <a:r>
              <a:rPr lang="en-US" dirty="0">
                <a:solidFill>
                  <a:schemeClr val="tx1"/>
                </a:solidFill>
                <a:latin typeface="Palatino-Roman"/>
              </a:rPr>
              <a:t>, but does not match </a:t>
            </a:r>
            <a:r>
              <a:rPr lang="en-US" b="1" dirty="0">
                <a:solidFill>
                  <a:schemeClr val="tx1"/>
                </a:solidFill>
                <a:latin typeface="Courier New" pitchFamily="49" charset="0"/>
              </a:rPr>
              <a:t>abb</a:t>
            </a:r>
            <a:r>
              <a:rPr lang="en-US" dirty="0">
                <a:solidFill>
                  <a:schemeClr val="tx1"/>
                </a:solidFill>
              </a:rPr>
              <a:t>.</a:t>
            </a:r>
            <a:endParaRPr lang="en-US" dirty="0">
              <a:solidFill>
                <a:schemeClr val="tx1"/>
              </a:solidFill>
              <a:latin typeface="Courier New" pitchFamily="49" charset="0"/>
            </a:endParaRPr>
          </a:p>
          <a:p>
            <a:pPr lvl="1"/>
            <a:r>
              <a:rPr lang="en-US" b="1" dirty="0">
                <a:solidFill>
                  <a:schemeClr val="tx1"/>
                </a:solidFill>
              </a:rPr>
              <a:t>Exact count, </a:t>
            </a:r>
            <a:r>
              <a:rPr lang="en-US" dirty="0">
                <a:solidFill>
                  <a:schemeClr val="tx1"/>
                </a:solidFill>
              </a:rPr>
              <a:t>“ </a:t>
            </a:r>
            <a:r>
              <a:rPr lang="en-US" b="1" dirty="0">
                <a:solidFill>
                  <a:schemeClr val="tx1"/>
                </a:solidFill>
                <a:latin typeface="Courier New" pitchFamily="49" charset="0"/>
              </a:rPr>
              <a:t>{m}</a:t>
            </a:r>
            <a:r>
              <a:rPr lang="en-US" b="1" dirty="0">
                <a:solidFill>
                  <a:schemeClr val="tx1"/>
                </a:solidFill>
              </a:rPr>
              <a:t> </a:t>
            </a:r>
            <a:r>
              <a:rPr lang="en-US" dirty="0">
                <a:solidFill>
                  <a:schemeClr val="tx1"/>
                </a:solidFill>
              </a:rPr>
              <a:t>”</a:t>
            </a:r>
            <a:r>
              <a:rPr lang="en-US" b="1" dirty="0">
                <a:solidFill>
                  <a:schemeClr val="tx1"/>
                </a:solidFill>
              </a:rPr>
              <a:t>: </a:t>
            </a:r>
            <a:r>
              <a:rPr lang="en-US" b="1" dirty="0">
                <a:solidFill>
                  <a:schemeClr val="tx1"/>
                </a:solidFill>
                <a:latin typeface="Courier New" pitchFamily="49" charset="0"/>
              </a:rPr>
              <a:t>a{3}</a:t>
            </a:r>
            <a:r>
              <a:rPr lang="en-US" dirty="0"/>
              <a:t> </a:t>
            </a:r>
            <a:r>
              <a:rPr lang="en-US" dirty="0">
                <a:solidFill>
                  <a:schemeClr val="tx1"/>
                </a:solidFill>
                <a:latin typeface="Palatino-Roman"/>
              </a:rPr>
              <a:t>matches the strings </a:t>
            </a:r>
            <a:r>
              <a:rPr lang="en-US" b="1" dirty="0" err="1">
                <a:solidFill>
                  <a:schemeClr val="tx1"/>
                </a:solidFill>
                <a:latin typeface="Courier New" pitchFamily="49" charset="0"/>
              </a:rPr>
              <a:t>aaa</a:t>
            </a:r>
            <a:r>
              <a:rPr lang="en-US" dirty="0">
                <a:solidFill>
                  <a:schemeClr val="tx1"/>
                </a:solidFill>
                <a:latin typeface="Palatino-Roman"/>
              </a:rPr>
              <a:t>, but does not match </a:t>
            </a:r>
            <a:r>
              <a:rPr lang="en-US" b="1" dirty="0">
                <a:solidFill>
                  <a:schemeClr val="tx1"/>
                </a:solidFill>
                <a:latin typeface="Courier New" pitchFamily="49" charset="0"/>
              </a:rPr>
              <a:t>aa</a:t>
            </a:r>
            <a:r>
              <a:rPr lang="en-US" dirty="0">
                <a:solidFill>
                  <a:schemeClr val="tx1"/>
                </a:solidFill>
              </a:rPr>
              <a:t>.</a:t>
            </a:r>
            <a:endParaRPr lang="en-US" dirty="0">
              <a:solidFill>
                <a:schemeClr val="tx1"/>
              </a:solidFill>
              <a:latin typeface="Courier New" pitchFamily="49" charset="0"/>
            </a:endParaRPr>
          </a:p>
          <a:p>
            <a:pPr lvl="1"/>
            <a:r>
              <a:rPr lang="en-US" b="1" dirty="0">
                <a:solidFill>
                  <a:schemeClr val="tx1"/>
                </a:solidFill>
              </a:rPr>
              <a:t>At least count, “ {m,} ”</a:t>
            </a:r>
            <a:r>
              <a:rPr lang="en-US" b="1" dirty="0">
                <a:solidFill>
                  <a:schemeClr val="tx1"/>
                </a:solidFill>
                <a:latin typeface="Courier" pitchFamily="49" charset="0"/>
              </a:rPr>
              <a:t>: </a:t>
            </a:r>
            <a:r>
              <a:rPr lang="en-US" b="1" dirty="0">
                <a:solidFill>
                  <a:schemeClr val="tx1"/>
                </a:solidFill>
                <a:latin typeface="Courier New" pitchFamily="49" charset="0"/>
              </a:rPr>
              <a:t>a{3,}</a:t>
            </a:r>
            <a:r>
              <a:rPr lang="en-US" dirty="0"/>
              <a:t> </a:t>
            </a:r>
            <a:r>
              <a:rPr lang="en-US" dirty="0">
                <a:solidFill>
                  <a:schemeClr val="tx1"/>
                </a:solidFill>
                <a:latin typeface="Palatino-Roman"/>
              </a:rPr>
              <a:t>matches the strings </a:t>
            </a:r>
            <a:r>
              <a:rPr lang="en-US" b="1" dirty="0" err="1">
                <a:solidFill>
                  <a:schemeClr val="tx1"/>
                </a:solidFill>
                <a:latin typeface="Courier New" pitchFamily="49" charset="0"/>
              </a:rPr>
              <a:t>aaa</a:t>
            </a:r>
            <a:r>
              <a:rPr lang="en-US" dirty="0"/>
              <a:t> </a:t>
            </a:r>
            <a:r>
              <a:rPr lang="en-US" dirty="0">
                <a:solidFill>
                  <a:schemeClr val="tx1"/>
                </a:solidFill>
                <a:latin typeface="Palatino-Roman"/>
              </a:rPr>
              <a:t>and </a:t>
            </a:r>
            <a:r>
              <a:rPr lang="en-US" b="1" dirty="0" err="1">
                <a:solidFill>
                  <a:schemeClr val="tx1"/>
                </a:solidFill>
                <a:latin typeface="Courier New" pitchFamily="49" charset="0"/>
              </a:rPr>
              <a:t>aaaa</a:t>
            </a:r>
            <a:r>
              <a:rPr lang="en-US" dirty="0">
                <a:solidFill>
                  <a:schemeClr val="tx1"/>
                </a:solidFill>
                <a:latin typeface="Palatino-Roman"/>
              </a:rPr>
              <a:t>, but not </a:t>
            </a:r>
            <a:r>
              <a:rPr lang="en-US" b="1" dirty="0">
                <a:solidFill>
                  <a:schemeClr val="tx1"/>
                </a:solidFill>
                <a:latin typeface="Courier New" pitchFamily="49" charset="0"/>
              </a:rPr>
              <a:t>aa</a:t>
            </a:r>
            <a:r>
              <a:rPr lang="en-US" dirty="0">
                <a:solidFill>
                  <a:schemeClr val="tx1"/>
                </a:solidFill>
              </a:rPr>
              <a:t>.</a:t>
            </a:r>
            <a:r>
              <a:rPr lang="en-US" b="1" dirty="0">
                <a:solidFill>
                  <a:schemeClr val="tx1"/>
                </a:solidFill>
                <a:latin typeface="Courier" pitchFamily="49" charset="0"/>
              </a:rPr>
              <a:t> </a:t>
            </a:r>
          </a:p>
          <a:p>
            <a:pPr lvl="1"/>
            <a:r>
              <a:rPr lang="en-US" b="1" dirty="0">
                <a:solidFill>
                  <a:schemeClr val="tx1"/>
                </a:solidFill>
              </a:rPr>
              <a:t>Between count, </a:t>
            </a:r>
            <a:r>
              <a:rPr lang="en-US" dirty="0">
                <a:solidFill>
                  <a:schemeClr val="tx1"/>
                </a:solidFill>
              </a:rPr>
              <a:t>“ </a:t>
            </a:r>
            <a:r>
              <a:rPr lang="en-US" b="1" dirty="0">
                <a:solidFill>
                  <a:schemeClr val="tx1"/>
                </a:solidFill>
              </a:rPr>
              <a:t>{</a:t>
            </a:r>
            <a:r>
              <a:rPr lang="en-US" b="1" dirty="0" err="1">
                <a:solidFill>
                  <a:schemeClr val="tx1"/>
                </a:solidFill>
              </a:rPr>
              <a:t>m,n</a:t>
            </a:r>
            <a:r>
              <a:rPr lang="en-US" b="1" dirty="0">
                <a:solidFill>
                  <a:schemeClr val="tx1"/>
                </a:solidFill>
              </a:rPr>
              <a:t>} </a:t>
            </a:r>
            <a:r>
              <a:rPr lang="en-US" dirty="0">
                <a:solidFill>
                  <a:schemeClr val="tx1"/>
                </a:solidFill>
              </a:rPr>
              <a:t>”</a:t>
            </a:r>
            <a:r>
              <a:rPr lang="en-US" b="1" dirty="0">
                <a:solidFill>
                  <a:schemeClr val="tx1"/>
                </a:solidFill>
                <a:latin typeface="Courier" pitchFamily="49" charset="0"/>
              </a:rPr>
              <a:t>: </a:t>
            </a:r>
            <a:r>
              <a:rPr lang="en-US" b="1" dirty="0">
                <a:solidFill>
                  <a:schemeClr val="tx1"/>
                </a:solidFill>
                <a:latin typeface="Courier New" pitchFamily="49" charset="0"/>
              </a:rPr>
              <a:t>a{3,5}</a:t>
            </a:r>
            <a:r>
              <a:rPr lang="en-US" dirty="0">
                <a:solidFill>
                  <a:schemeClr val="tx1"/>
                </a:solidFill>
              </a:rPr>
              <a:t> matches the strings </a:t>
            </a:r>
            <a:r>
              <a:rPr lang="en-US" b="1" dirty="0" err="1">
                <a:solidFill>
                  <a:schemeClr val="tx1"/>
                </a:solidFill>
                <a:latin typeface="Courier New" pitchFamily="49" charset="0"/>
              </a:rPr>
              <a:t>aaa</a:t>
            </a:r>
            <a:r>
              <a:rPr lang="en-US" dirty="0">
                <a:solidFill>
                  <a:schemeClr val="tx1"/>
                </a:solidFill>
              </a:rPr>
              <a:t>, </a:t>
            </a:r>
            <a:r>
              <a:rPr lang="en-US" b="1" dirty="0" err="1">
                <a:solidFill>
                  <a:schemeClr val="tx1"/>
                </a:solidFill>
                <a:latin typeface="Courier New" pitchFamily="49" charset="0"/>
              </a:rPr>
              <a:t>aaaa</a:t>
            </a:r>
            <a:r>
              <a:rPr lang="en-US" dirty="0">
                <a:solidFill>
                  <a:schemeClr val="tx1"/>
                </a:solidFill>
              </a:rPr>
              <a:t>, and </a:t>
            </a:r>
            <a:r>
              <a:rPr lang="en-US" b="1" dirty="0" err="1">
                <a:solidFill>
                  <a:schemeClr val="tx1"/>
                </a:solidFill>
                <a:latin typeface="Courier New" pitchFamily="49" charset="0"/>
              </a:rPr>
              <a:t>aaaaa</a:t>
            </a:r>
            <a:r>
              <a:rPr lang="en-US" dirty="0">
                <a:solidFill>
                  <a:schemeClr val="tx1"/>
                </a:solidFill>
              </a:rPr>
              <a:t>, but not </a:t>
            </a:r>
            <a:r>
              <a:rPr lang="en-US" b="1" dirty="0">
                <a:solidFill>
                  <a:schemeClr val="tx1"/>
                </a:solidFill>
                <a:latin typeface="Courier New" pitchFamily="49" charset="0"/>
              </a:rPr>
              <a:t>aa</a:t>
            </a:r>
            <a:r>
              <a:rPr lang="en-US" dirty="0">
                <a:solidFill>
                  <a:schemeClr val="tx1"/>
                </a:solidFill>
              </a:rPr>
              <a:t>.</a:t>
            </a:r>
            <a:endParaRPr lang="en-US" dirty="0">
              <a:solidFill>
                <a:schemeClr val="tx1"/>
              </a:solidFill>
              <a:latin typeface="Courier New" pitchFamily="49" charset="0"/>
            </a:endParaRPr>
          </a:p>
          <a:p>
            <a:pPr lvl="1"/>
            <a:r>
              <a:rPr lang="en-US" b="1" dirty="0">
                <a:solidFill>
                  <a:schemeClr val="tx1"/>
                </a:solidFill>
              </a:rPr>
              <a:t>Matching character list, </a:t>
            </a:r>
            <a:r>
              <a:rPr lang="en-US" dirty="0">
                <a:solidFill>
                  <a:schemeClr val="tx1"/>
                </a:solidFill>
              </a:rPr>
              <a:t>“ </a:t>
            </a:r>
            <a:r>
              <a:rPr lang="en-US" b="1" dirty="0">
                <a:solidFill>
                  <a:schemeClr val="tx1"/>
                </a:solidFill>
                <a:latin typeface="Courier New" pitchFamily="49" charset="0"/>
              </a:rPr>
              <a:t>[…]</a:t>
            </a:r>
            <a:r>
              <a:rPr lang="en-US" b="1" dirty="0">
                <a:solidFill>
                  <a:schemeClr val="tx1"/>
                </a:solidFill>
              </a:rPr>
              <a:t> </a:t>
            </a:r>
            <a:r>
              <a:rPr lang="en-US" dirty="0">
                <a:solidFill>
                  <a:schemeClr val="tx1"/>
                </a:solidFill>
              </a:rPr>
              <a:t>”</a:t>
            </a:r>
            <a:r>
              <a:rPr lang="en-US" b="1" dirty="0">
                <a:solidFill>
                  <a:schemeClr val="tx1"/>
                </a:solidFill>
              </a:rPr>
              <a:t>: </a:t>
            </a:r>
            <a:r>
              <a:rPr lang="en-US" b="1" dirty="0">
                <a:solidFill>
                  <a:schemeClr val="tx1"/>
                </a:solidFill>
                <a:latin typeface="Courier New" pitchFamily="49" charset="0"/>
              </a:rPr>
              <a:t>[</a:t>
            </a:r>
            <a:r>
              <a:rPr lang="en-US" b="1" dirty="0" err="1">
                <a:solidFill>
                  <a:schemeClr val="tx1"/>
                </a:solidFill>
                <a:latin typeface="Courier New" pitchFamily="49" charset="0"/>
              </a:rPr>
              <a:t>abc</a:t>
            </a:r>
            <a:r>
              <a:rPr lang="en-US" b="1" dirty="0">
                <a:solidFill>
                  <a:schemeClr val="tx1"/>
                </a:solidFill>
                <a:latin typeface="Courier New" pitchFamily="49" charset="0"/>
              </a:rPr>
              <a:t>]</a:t>
            </a:r>
            <a:r>
              <a:rPr lang="en-US" dirty="0">
                <a:solidFill>
                  <a:schemeClr val="tx1"/>
                </a:solidFill>
              </a:rPr>
              <a:t> matches the first character in the strings </a:t>
            </a:r>
            <a:r>
              <a:rPr lang="en-US" b="1" dirty="0">
                <a:solidFill>
                  <a:schemeClr val="tx1"/>
                </a:solidFill>
                <a:latin typeface="Courier New" pitchFamily="49" charset="0"/>
              </a:rPr>
              <a:t>all</a:t>
            </a:r>
            <a:r>
              <a:rPr lang="en-US" dirty="0">
                <a:solidFill>
                  <a:schemeClr val="tx1"/>
                </a:solidFill>
              </a:rPr>
              <a:t>, </a:t>
            </a:r>
            <a:r>
              <a:rPr lang="en-US" b="1" dirty="0">
                <a:solidFill>
                  <a:schemeClr val="tx1"/>
                </a:solidFill>
                <a:latin typeface="Courier New" pitchFamily="49" charset="0"/>
              </a:rPr>
              <a:t>bill</a:t>
            </a:r>
            <a:r>
              <a:rPr lang="en-US" dirty="0">
                <a:solidFill>
                  <a:schemeClr val="tx1"/>
                </a:solidFill>
              </a:rPr>
              <a:t>, and </a:t>
            </a:r>
            <a:r>
              <a:rPr lang="en-US" b="1" dirty="0">
                <a:solidFill>
                  <a:schemeClr val="tx1"/>
                </a:solidFill>
                <a:latin typeface="Courier New" pitchFamily="49" charset="0"/>
              </a:rPr>
              <a:t>cold</a:t>
            </a:r>
            <a:r>
              <a:rPr lang="en-US" dirty="0">
                <a:solidFill>
                  <a:schemeClr val="tx1"/>
                </a:solidFill>
              </a:rPr>
              <a:t>, but does not match any characters in </a:t>
            </a:r>
            <a:r>
              <a:rPr lang="en-US" b="1" dirty="0">
                <a:solidFill>
                  <a:schemeClr val="tx1"/>
                </a:solidFill>
                <a:latin typeface="Courier New" pitchFamily="49" charset="0"/>
              </a:rPr>
              <a:t>doll</a:t>
            </a:r>
            <a:r>
              <a:rPr lang="en-US" dirty="0">
                <a:solidFill>
                  <a:schemeClr val="tx1"/>
                </a:solidFill>
              </a:rPr>
              <a:t>.</a:t>
            </a:r>
            <a:endParaRPr lang="en-US" dirty="0">
              <a:solidFill>
                <a:schemeClr val="tx1"/>
              </a:solidFill>
              <a:latin typeface="Courier New" pitchFamily="49" charset="0"/>
            </a:endParaRPr>
          </a:p>
          <a:p>
            <a:pPr lvl="1"/>
            <a:r>
              <a:rPr lang="en-US" b="1" dirty="0">
                <a:solidFill>
                  <a:schemeClr val="tx1"/>
                </a:solidFill>
              </a:rPr>
              <a:t>Or, </a:t>
            </a:r>
            <a:r>
              <a:rPr lang="en-US" dirty="0">
                <a:solidFill>
                  <a:schemeClr val="tx1"/>
                </a:solidFill>
              </a:rPr>
              <a:t>“ </a:t>
            </a:r>
            <a:r>
              <a:rPr lang="en-US" b="1" dirty="0">
                <a:solidFill>
                  <a:schemeClr val="tx1"/>
                </a:solidFill>
              </a:rPr>
              <a:t>| </a:t>
            </a:r>
            <a:r>
              <a:rPr lang="en-US" dirty="0">
                <a:solidFill>
                  <a:schemeClr val="tx1"/>
                </a:solidFill>
              </a:rPr>
              <a:t>”</a:t>
            </a:r>
            <a:r>
              <a:rPr lang="en-US" b="1" dirty="0">
                <a:solidFill>
                  <a:schemeClr val="tx1"/>
                </a:solidFill>
              </a:rPr>
              <a:t>: </a:t>
            </a:r>
            <a:r>
              <a:rPr lang="en-US" b="1" dirty="0" err="1">
                <a:solidFill>
                  <a:schemeClr val="tx1"/>
                </a:solidFill>
                <a:latin typeface="Courier New" pitchFamily="49" charset="0"/>
              </a:rPr>
              <a:t>a|b</a:t>
            </a:r>
            <a:r>
              <a:rPr lang="en-US" b="1" dirty="0">
                <a:solidFill>
                  <a:schemeClr val="tx1"/>
                </a:solidFill>
              </a:rPr>
              <a:t> </a:t>
            </a:r>
            <a:r>
              <a:rPr lang="en-US" dirty="0">
                <a:solidFill>
                  <a:schemeClr val="tx1"/>
                </a:solidFill>
              </a:rPr>
              <a:t>matches character </a:t>
            </a:r>
            <a:r>
              <a:rPr lang="en-US" b="1" dirty="0">
                <a:solidFill>
                  <a:schemeClr val="tx1"/>
                </a:solidFill>
                <a:latin typeface="Courier New" pitchFamily="49" charset="0"/>
              </a:rPr>
              <a:t>a</a:t>
            </a:r>
            <a:r>
              <a:rPr lang="en-US" b="1" dirty="0">
                <a:solidFill>
                  <a:schemeClr val="tx1"/>
                </a:solidFill>
              </a:rPr>
              <a:t> </a:t>
            </a:r>
            <a:r>
              <a:rPr lang="en-US" dirty="0">
                <a:solidFill>
                  <a:schemeClr val="tx1"/>
                </a:solidFill>
              </a:rPr>
              <a:t>or character</a:t>
            </a:r>
            <a:r>
              <a:rPr lang="en-US" b="1" dirty="0">
                <a:solidFill>
                  <a:schemeClr val="tx1"/>
                </a:solidFill>
              </a:rPr>
              <a:t> </a:t>
            </a:r>
            <a:r>
              <a:rPr lang="en-US" b="1" dirty="0">
                <a:solidFill>
                  <a:schemeClr val="tx1"/>
                </a:solidFill>
                <a:latin typeface="Courier New" pitchFamily="49" charset="0"/>
              </a:rPr>
              <a:t>b</a:t>
            </a:r>
            <a:r>
              <a:rPr lang="en-US" dirty="0">
                <a:solidFill>
                  <a:schemeClr val="tx1"/>
                </a:solidFill>
              </a:rPr>
              <a:t>.</a:t>
            </a:r>
            <a:endParaRPr lang="en-US" dirty="0">
              <a:solidFill>
                <a:schemeClr val="tx1"/>
              </a:solidFill>
              <a:latin typeface="Courier New" pitchFamily="49" charset="0"/>
            </a:endParaRPr>
          </a:p>
          <a:p>
            <a:pPr lvl="1">
              <a:buSzTx/>
              <a:buFontTx/>
              <a:buNone/>
            </a:pPr>
            <a:r>
              <a:rPr lang="en-US" b="1" dirty="0"/>
              <a:t>Subexpression, “ </a:t>
            </a:r>
            <a:r>
              <a:rPr lang="en-US" b="1" dirty="0">
                <a:solidFill>
                  <a:schemeClr val="tx1"/>
                </a:solidFill>
                <a:latin typeface="Courier New" pitchFamily="49" charset="0"/>
              </a:rPr>
              <a:t>(…)</a:t>
            </a:r>
            <a:r>
              <a:rPr lang="en-US" b="1" dirty="0">
                <a:solidFill>
                  <a:schemeClr val="tx1"/>
                </a:solidFill>
              </a:rPr>
              <a:t> ”:</a:t>
            </a:r>
            <a:r>
              <a:rPr lang="en-US" b="1" dirty="0">
                <a:solidFill>
                  <a:schemeClr val="tx1"/>
                </a:solidFill>
                <a:latin typeface="Courier New" pitchFamily="49" charset="0"/>
              </a:rPr>
              <a:t>(</a:t>
            </a:r>
            <a:r>
              <a:rPr lang="en-US" b="1" dirty="0" err="1">
                <a:solidFill>
                  <a:schemeClr val="tx1"/>
                </a:solidFill>
                <a:latin typeface="Courier New" pitchFamily="49" charset="0"/>
              </a:rPr>
              <a:t>abc</a:t>
            </a:r>
            <a:r>
              <a:rPr lang="en-US" b="1" dirty="0">
                <a:solidFill>
                  <a:schemeClr val="tx1"/>
                </a:solidFill>
                <a:latin typeface="Courier New" pitchFamily="49" charset="0"/>
              </a:rPr>
              <a:t>)?</a:t>
            </a:r>
            <a:r>
              <a:rPr lang="en-US" b="1" dirty="0" err="1">
                <a:solidFill>
                  <a:schemeClr val="tx1"/>
                </a:solidFill>
                <a:latin typeface="Courier New" pitchFamily="49" charset="0"/>
              </a:rPr>
              <a:t>def</a:t>
            </a:r>
            <a:r>
              <a:rPr lang="en-US" dirty="0">
                <a:solidFill>
                  <a:schemeClr val="tx1"/>
                </a:solidFill>
              </a:rPr>
              <a:t> matches the optional string </a:t>
            </a:r>
            <a:r>
              <a:rPr lang="en-US" b="1" dirty="0" err="1">
                <a:solidFill>
                  <a:schemeClr val="tx1"/>
                </a:solidFill>
                <a:latin typeface="Courier New" pitchFamily="49" charset="0"/>
              </a:rPr>
              <a:t>abc</a:t>
            </a:r>
            <a:r>
              <a:rPr lang="en-US" dirty="0">
                <a:solidFill>
                  <a:schemeClr val="tx1"/>
                </a:solidFill>
              </a:rPr>
              <a:t>, followed by </a:t>
            </a:r>
            <a:r>
              <a:rPr lang="en-US" b="1" dirty="0">
                <a:solidFill>
                  <a:schemeClr val="tx1"/>
                </a:solidFill>
                <a:latin typeface="Courier New" pitchFamily="49" charset="0"/>
              </a:rPr>
              <a:t>def</a:t>
            </a:r>
            <a:r>
              <a:rPr lang="en-US" dirty="0">
                <a:solidFill>
                  <a:schemeClr val="tx1"/>
                </a:solidFill>
              </a:rPr>
              <a:t>. The expression matches </a:t>
            </a:r>
            <a:r>
              <a:rPr lang="en-US" b="1" dirty="0" err="1">
                <a:solidFill>
                  <a:schemeClr val="tx1"/>
                </a:solidFill>
                <a:latin typeface="Courier New" pitchFamily="49" charset="0"/>
              </a:rPr>
              <a:t>abcdefghi</a:t>
            </a:r>
            <a:r>
              <a:rPr lang="en-US" b="1" dirty="0">
                <a:solidFill>
                  <a:schemeClr val="tx1"/>
                </a:solidFill>
              </a:rPr>
              <a:t> </a:t>
            </a:r>
            <a:r>
              <a:rPr lang="en-US" dirty="0">
                <a:solidFill>
                  <a:schemeClr val="tx1"/>
                </a:solidFill>
              </a:rPr>
              <a:t>and </a:t>
            </a:r>
            <a:r>
              <a:rPr lang="en-US" b="1" dirty="0" err="1">
                <a:solidFill>
                  <a:schemeClr val="tx1"/>
                </a:solidFill>
                <a:latin typeface="Courier New" pitchFamily="49" charset="0"/>
              </a:rPr>
              <a:t>def</a:t>
            </a:r>
            <a:r>
              <a:rPr lang="en-US" dirty="0">
                <a:solidFill>
                  <a:schemeClr val="tx1"/>
                </a:solidFill>
              </a:rPr>
              <a:t>, but does not match </a:t>
            </a:r>
            <a:r>
              <a:rPr lang="en-US" b="1" dirty="0" err="1">
                <a:solidFill>
                  <a:schemeClr val="tx1"/>
                </a:solidFill>
                <a:latin typeface="Courier New" pitchFamily="49" charset="0"/>
              </a:rPr>
              <a:t>ghi</a:t>
            </a:r>
            <a:r>
              <a:rPr lang="en-US" b="1" dirty="0">
                <a:solidFill>
                  <a:schemeClr val="tx1"/>
                </a:solidFill>
              </a:rPr>
              <a:t>. </a:t>
            </a:r>
            <a:r>
              <a:rPr lang="en-US" dirty="0">
                <a:solidFill>
                  <a:schemeClr val="tx1"/>
                </a:solidFill>
              </a:rPr>
              <a:t>The subexpression can be a string of literals or a complex expression containing operators.</a:t>
            </a:r>
          </a:p>
          <a:p>
            <a:endParaRPr lang="en-US" dirty="0"/>
          </a:p>
        </p:txBody>
      </p:sp>
    </p:spTree>
    <p:extLst>
      <p:ext uri="{BB962C8B-B14F-4D97-AF65-F5344CB8AC3E}">
        <p14:creationId xmlns:p14="http://schemas.microsoft.com/office/powerpoint/2010/main" val="1498922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buSzTx/>
              <a:buFontTx/>
              <a:buNone/>
            </a:pPr>
            <a:r>
              <a:rPr lang="en-US" b="1" dirty="0"/>
              <a:t>Beginning/end of line anchor, “ </a:t>
            </a:r>
            <a:r>
              <a:rPr lang="en-US" b="1" dirty="0">
                <a:latin typeface="Courier New" pitchFamily="49" charset="0"/>
              </a:rPr>
              <a:t>^</a:t>
            </a:r>
            <a:r>
              <a:rPr lang="en-US" b="1" dirty="0"/>
              <a:t> ” and “$”: </a:t>
            </a:r>
            <a:r>
              <a:rPr lang="en-US" b="1" dirty="0">
                <a:solidFill>
                  <a:schemeClr val="tx1"/>
                </a:solidFill>
                <a:latin typeface="Courier New" pitchFamily="49" charset="0"/>
              </a:rPr>
              <a:t>^</a:t>
            </a:r>
            <a:r>
              <a:rPr lang="en-US" b="1" dirty="0" err="1">
                <a:solidFill>
                  <a:schemeClr val="tx1"/>
                </a:solidFill>
                <a:latin typeface="Courier New" pitchFamily="49" charset="0"/>
              </a:rPr>
              <a:t>def</a:t>
            </a:r>
            <a:r>
              <a:rPr lang="en-US" dirty="0">
                <a:solidFill>
                  <a:schemeClr val="tx1"/>
                </a:solidFill>
              </a:rPr>
              <a:t> matches </a:t>
            </a:r>
            <a:r>
              <a:rPr lang="en-US" b="1" dirty="0" err="1">
                <a:solidFill>
                  <a:schemeClr val="tx1"/>
                </a:solidFill>
                <a:latin typeface="Courier New" pitchFamily="49" charset="0"/>
              </a:rPr>
              <a:t>def</a:t>
            </a:r>
            <a:r>
              <a:rPr lang="en-US" b="1" dirty="0">
                <a:solidFill>
                  <a:schemeClr val="tx1"/>
                </a:solidFill>
              </a:rPr>
              <a:t> </a:t>
            </a:r>
            <a:r>
              <a:rPr lang="en-US" dirty="0">
                <a:solidFill>
                  <a:schemeClr val="tx1"/>
                </a:solidFill>
              </a:rPr>
              <a:t>in the string </a:t>
            </a:r>
            <a:r>
              <a:rPr lang="en-US" b="1" dirty="0" err="1">
                <a:solidFill>
                  <a:schemeClr val="tx1"/>
                </a:solidFill>
                <a:latin typeface="Courier New" pitchFamily="49" charset="0"/>
              </a:rPr>
              <a:t>defghi</a:t>
            </a:r>
            <a:r>
              <a:rPr lang="en-US" dirty="0">
                <a:solidFill>
                  <a:schemeClr val="tx1"/>
                </a:solidFill>
              </a:rPr>
              <a:t> but does not match </a:t>
            </a:r>
            <a:r>
              <a:rPr lang="en-US" b="1" dirty="0" err="1">
                <a:solidFill>
                  <a:schemeClr val="tx1"/>
                </a:solidFill>
                <a:latin typeface="Courier New" pitchFamily="49" charset="0"/>
              </a:rPr>
              <a:t>def</a:t>
            </a:r>
            <a:r>
              <a:rPr lang="en-US" dirty="0">
                <a:solidFill>
                  <a:schemeClr val="tx1"/>
                </a:solidFill>
              </a:rPr>
              <a:t> in </a:t>
            </a:r>
            <a:r>
              <a:rPr lang="en-US" b="1" dirty="0" err="1">
                <a:solidFill>
                  <a:schemeClr val="tx1"/>
                </a:solidFill>
                <a:latin typeface="Courier New" pitchFamily="49" charset="0"/>
              </a:rPr>
              <a:t>abcdef</a:t>
            </a:r>
            <a:r>
              <a:rPr lang="en-US" dirty="0">
                <a:solidFill>
                  <a:schemeClr val="tx1"/>
                </a:solidFill>
              </a:rPr>
              <a:t>. </a:t>
            </a:r>
            <a:r>
              <a:rPr lang="en-US" b="1" dirty="0" err="1">
                <a:solidFill>
                  <a:schemeClr val="tx1"/>
                </a:solidFill>
                <a:latin typeface="Courier New" pitchFamily="49" charset="0"/>
              </a:rPr>
              <a:t>def</a:t>
            </a:r>
            <a:r>
              <a:rPr lang="en-US" b="1" dirty="0">
                <a:solidFill>
                  <a:schemeClr val="tx1"/>
                </a:solidFill>
                <a:latin typeface="Courier New" pitchFamily="49" charset="0"/>
              </a:rPr>
              <a:t>$</a:t>
            </a:r>
            <a:r>
              <a:rPr lang="en-US" b="1" dirty="0">
                <a:solidFill>
                  <a:schemeClr val="tx1"/>
                </a:solidFill>
              </a:rPr>
              <a:t> </a:t>
            </a:r>
            <a:r>
              <a:rPr lang="en-US" dirty="0">
                <a:solidFill>
                  <a:schemeClr val="tx1"/>
                </a:solidFill>
              </a:rPr>
              <a:t>matches</a:t>
            </a:r>
            <a:r>
              <a:rPr lang="en-US" b="1" dirty="0">
                <a:solidFill>
                  <a:schemeClr val="tx1"/>
                </a:solidFill>
              </a:rPr>
              <a:t> </a:t>
            </a:r>
            <a:r>
              <a:rPr lang="en-US" b="1" dirty="0" err="1">
                <a:solidFill>
                  <a:schemeClr val="tx1"/>
                </a:solidFill>
                <a:latin typeface="Courier New" pitchFamily="49" charset="0"/>
              </a:rPr>
              <a:t>def</a:t>
            </a:r>
            <a:r>
              <a:rPr lang="en-US" b="1" dirty="0">
                <a:solidFill>
                  <a:schemeClr val="tx1"/>
                </a:solidFill>
              </a:rPr>
              <a:t> </a:t>
            </a:r>
            <a:r>
              <a:rPr lang="en-US" dirty="0">
                <a:solidFill>
                  <a:schemeClr val="tx1"/>
                </a:solidFill>
              </a:rPr>
              <a:t>in the string</a:t>
            </a:r>
            <a:r>
              <a:rPr lang="en-US" b="1" dirty="0">
                <a:solidFill>
                  <a:schemeClr val="tx1"/>
                </a:solidFill>
              </a:rPr>
              <a:t> </a:t>
            </a:r>
            <a:r>
              <a:rPr lang="en-US" b="1" dirty="0" err="1">
                <a:solidFill>
                  <a:schemeClr val="tx1"/>
                </a:solidFill>
                <a:latin typeface="Courier New" pitchFamily="49" charset="0"/>
              </a:rPr>
              <a:t>abcdef</a:t>
            </a:r>
            <a:r>
              <a:rPr lang="en-US" b="1" dirty="0">
                <a:solidFill>
                  <a:schemeClr val="tx1"/>
                </a:solidFill>
              </a:rPr>
              <a:t> </a:t>
            </a:r>
            <a:r>
              <a:rPr lang="en-US" dirty="0">
                <a:solidFill>
                  <a:schemeClr val="tx1"/>
                </a:solidFill>
              </a:rPr>
              <a:t>but does not match</a:t>
            </a:r>
            <a:r>
              <a:rPr lang="en-US" b="1" dirty="0">
                <a:solidFill>
                  <a:schemeClr val="tx1"/>
                </a:solidFill>
              </a:rPr>
              <a:t> </a:t>
            </a:r>
            <a:r>
              <a:rPr lang="en-US" b="1" dirty="0" err="1">
                <a:solidFill>
                  <a:schemeClr val="tx1"/>
                </a:solidFill>
                <a:latin typeface="Courier New" pitchFamily="49" charset="0"/>
              </a:rPr>
              <a:t>def</a:t>
            </a:r>
            <a:r>
              <a:rPr lang="en-US" b="1" dirty="0">
                <a:solidFill>
                  <a:schemeClr val="tx1"/>
                </a:solidFill>
              </a:rPr>
              <a:t> </a:t>
            </a:r>
            <a:r>
              <a:rPr lang="en-US" dirty="0">
                <a:solidFill>
                  <a:schemeClr val="tx1"/>
                </a:solidFill>
              </a:rPr>
              <a:t>in the string</a:t>
            </a:r>
            <a:r>
              <a:rPr lang="en-US" b="1" dirty="0">
                <a:solidFill>
                  <a:schemeClr val="tx1"/>
                </a:solidFill>
              </a:rPr>
              <a:t> </a:t>
            </a:r>
            <a:r>
              <a:rPr lang="en-US" b="1" dirty="0" err="1">
                <a:solidFill>
                  <a:schemeClr val="tx1"/>
                </a:solidFill>
                <a:latin typeface="Courier New" pitchFamily="49" charset="0"/>
              </a:rPr>
              <a:t>defghi</a:t>
            </a:r>
            <a:r>
              <a:rPr lang="en-US" dirty="0">
                <a:solidFill>
                  <a:schemeClr val="tx1"/>
                </a:solidFill>
              </a:rPr>
              <a:t>.</a:t>
            </a:r>
            <a:endParaRPr lang="en-US" dirty="0"/>
          </a:p>
          <a:p>
            <a:pPr lvl="1">
              <a:buSzTx/>
              <a:buFontTx/>
              <a:buNone/>
            </a:pPr>
            <a:r>
              <a:rPr lang="en-US" b="1" dirty="0">
                <a:solidFill>
                  <a:schemeClr val="tx1"/>
                </a:solidFill>
              </a:rPr>
              <a:t>Escape character </a:t>
            </a:r>
            <a:r>
              <a:rPr lang="en-US" b="1" dirty="0"/>
              <a:t>“  </a:t>
            </a:r>
            <a:r>
              <a:rPr lang="en-US" b="1" dirty="0">
                <a:latin typeface="Courier New" pitchFamily="49" charset="0"/>
              </a:rPr>
              <a:t>\ </a:t>
            </a:r>
            <a:r>
              <a:rPr lang="en-US" b="1" dirty="0"/>
              <a:t>”</a:t>
            </a:r>
            <a:r>
              <a:rPr lang="en-US" b="1" dirty="0">
                <a:solidFill>
                  <a:schemeClr val="tx1"/>
                </a:solidFill>
                <a:latin typeface="Courier New" pitchFamily="49" charset="0"/>
              </a:rPr>
              <a:t>:</a:t>
            </a:r>
            <a:r>
              <a:rPr lang="en-US" dirty="0">
                <a:solidFill>
                  <a:schemeClr val="tx1"/>
                </a:solidFill>
              </a:rPr>
              <a:t> </a:t>
            </a:r>
            <a:r>
              <a:rPr lang="en-US" b="1" dirty="0">
                <a:solidFill>
                  <a:schemeClr val="tx1"/>
                </a:solidFill>
                <a:latin typeface="Courier New" pitchFamily="49" charset="0"/>
              </a:rPr>
              <a:t>\+</a:t>
            </a:r>
            <a:r>
              <a:rPr lang="en-US" dirty="0">
                <a:solidFill>
                  <a:schemeClr val="tx1"/>
                </a:solidFill>
              </a:rPr>
              <a:t> searches for a</a:t>
            </a:r>
            <a:r>
              <a:rPr lang="en-US" b="1" dirty="0">
                <a:solidFill>
                  <a:schemeClr val="tx1"/>
                </a:solidFill>
              </a:rPr>
              <a:t> </a:t>
            </a:r>
            <a:r>
              <a:rPr lang="en-US" b="1" dirty="0">
                <a:solidFill>
                  <a:schemeClr val="tx1"/>
                </a:solidFill>
                <a:latin typeface="Courier New" pitchFamily="49" charset="0"/>
              </a:rPr>
              <a:t>+</a:t>
            </a:r>
            <a:r>
              <a:rPr lang="en-US" dirty="0">
                <a:solidFill>
                  <a:schemeClr val="tx1"/>
                </a:solidFill>
              </a:rPr>
              <a:t>. It matches the plus character in the string </a:t>
            </a:r>
            <a:r>
              <a:rPr lang="en-US" b="1" dirty="0" err="1">
                <a:solidFill>
                  <a:schemeClr val="tx1"/>
                </a:solidFill>
                <a:latin typeface="Courier New" pitchFamily="49" charset="0"/>
              </a:rPr>
              <a:t>abc+def</a:t>
            </a:r>
            <a:r>
              <a:rPr lang="en-US" dirty="0">
                <a:solidFill>
                  <a:schemeClr val="tx1"/>
                </a:solidFill>
              </a:rPr>
              <a:t>, but does not match </a:t>
            </a:r>
            <a:r>
              <a:rPr lang="en-US" b="1" dirty="0" err="1">
                <a:solidFill>
                  <a:schemeClr val="tx1"/>
                </a:solidFill>
                <a:latin typeface="Courier New" pitchFamily="49" charset="0"/>
              </a:rPr>
              <a:t>Abcdef</a:t>
            </a:r>
            <a:r>
              <a:rPr lang="en-US" dirty="0">
                <a:solidFill>
                  <a:schemeClr val="tx1"/>
                </a:solidFill>
              </a:rPr>
              <a:t>.</a:t>
            </a:r>
            <a:r>
              <a:rPr lang="en-US" b="1" dirty="0">
                <a:solidFill>
                  <a:schemeClr val="tx1"/>
                </a:solidFill>
                <a:latin typeface="Courier New" pitchFamily="49" charset="0"/>
              </a:rPr>
              <a:t> </a:t>
            </a:r>
          </a:p>
          <a:p>
            <a:pPr lvl="1">
              <a:buSzTx/>
              <a:buFontTx/>
              <a:buNone/>
            </a:pPr>
            <a:r>
              <a:rPr lang="en-US" b="1" dirty="0" err="1"/>
              <a:t>Backreference</a:t>
            </a:r>
            <a:r>
              <a:rPr lang="en-US" b="1" dirty="0"/>
              <a:t>, “ </a:t>
            </a:r>
            <a:r>
              <a:rPr lang="en-US" b="1" dirty="0">
                <a:latin typeface="Courier New" pitchFamily="49" charset="0"/>
              </a:rPr>
              <a:t>\n</a:t>
            </a:r>
            <a:r>
              <a:rPr lang="en-US" b="1" dirty="0"/>
              <a:t> ”</a:t>
            </a:r>
            <a:r>
              <a:rPr lang="en-US" b="1" dirty="0">
                <a:solidFill>
                  <a:schemeClr val="tx1"/>
                </a:solidFill>
                <a:latin typeface="Courier New" pitchFamily="49" charset="0"/>
              </a:rPr>
              <a:t>:(</a:t>
            </a:r>
            <a:r>
              <a:rPr lang="en-US" b="1" dirty="0" err="1">
                <a:solidFill>
                  <a:schemeClr val="tx1"/>
                </a:solidFill>
                <a:latin typeface="Courier New" pitchFamily="49" charset="0"/>
              </a:rPr>
              <a:t>abc|def</a:t>
            </a:r>
            <a:r>
              <a:rPr lang="en-US" b="1" dirty="0">
                <a:solidFill>
                  <a:schemeClr val="tx1"/>
                </a:solidFill>
                <a:latin typeface="Courier New" pitchFamily="49" charset="0"/>
              </a:rPr>
              <a:t>)</a:t>
            </a:r>
            <a:r>
              <a:rPr lang="en-US" b="1" dirty="0" err="1">
                <a:solidFill>
                  <a:schemeClr val="tx1"/>
                </a:solidFill>
                <a:latin typeface="Courier New" pitchFamily="49" charset="0"/>
              </a:rPr>
              <a:t>xy</a:t>
            </a:r>
            <a:r>
              <a:rPr lang="en-US" b="1" dirty="0">
                <a:solidFill>
                  <a:schemeClr val="tx1"/>
                </a:solidFill>
                <a:latin typeface="Courier New" pitchFamily="49" charset="0"/>
              </a:rPr>
              <a:t>\1</a:t>
            </a:r>
            <a:r>
              <a:rPr lang="en-US" b="1" dirty="0">
                <a:solidFill>
                  <a:schemeClr val="tx1"/>
                </a:solidFill>
              </a:rPr>
              <a:t> </a:t>
            </a:r>
            <a:r>
              <a:rPr lang="en-US" dirty="0">
                <a:solidFill>
                  <a:schemeClr val="tx1"/>
                </a:solidFill>
              </a:rPr>
              <a:t>matches the strings </a:t>
            </a:r>
            <a:r>
              <a:rPr lang="en-US" b="1" dirty="0" err="1">
                <a:solidFill>
                  <a:schemeClr val="tx1"/>
                </a:solidFill>
                <a:latin typeface="Courier New" pitchFamily="49" charset="0"/>
              </a:rPr>
              <a:t>abcxyabc</a:t>
            </a:r>
            <a:r>
              <a:rPr lang="en-US" dirty="0">
                <a:solidFill>
                  <a:schemeClr val="tx1"/>
                </a:solidFill>
              </a:rPr>
              <a:t> and </a:t>
            </a:r>
            <a:r>
              <a:rPr lang="en-US" b="1" dirty="0" err="1">
                <a:solidFill>
                  <a:schemeClr val="tx1"/>
                </a:solidFill>
                <a:latin typeface="Courier New" pitchFamily="49" charset="0"/>
              </a:rPr>
              <a:t>defxydef</a:t>
            </a:r>
            <a:r>
              <a:rPr lang="en-US" dirty="0">
                <a:solidFill>
                  <a:schemeClr val="tx1"/>
                </a:solidFill>
              </a:rPr>
              <a:t>, but does not match </a:t>
            </a:r>
            <a:r>
              <a:rPr lang="en-US" b="1" dirty="0" err="1">
                <a:solidFill>
                  <a:schemeClr val="tx1"/>
                </a:solidFill>
                <a:latin typeface="Courier New" pitchFamily="49" charset="0"/>
              </a:rPr>
              <a:t>abcxydef</a:t>
            </a:r>
            <a:r>
              <a:rPr lang="en-US" dirty="0">
                <a:solidFill>
                  <a:schemeClr val="tx1"/>
                </a:solidFill>
              </a:rPr>
              <a:t> or </a:t>
            </a:r>
            <a:r>
              <a:rPr lang="en-US" b="1" dirty="0" err="1">
                <a:solidFill>
                  <a:schemeClr val="tx1"/>
                </a:solidFill>
                <a:latin typeface="Courier New" pitchFamily="49" charset="0"/>
              </a:rPr>
              <a:t>abcxy</a:t>
            </a:r>
            <a:r>
              <a:rPr lang="en-US" dirty="0">
                <a:solidFill>
                  <a:schemeClr val="tx1"/>
                </a:solidFill>
              </a:rPr>
              <a:t>. </a:t>
            </a:r>
            <a:r>
              <a:rPr lang="en-US" dirty="0"/>
              <a:t>A </a:t>
            </a:r>
            <a:r>
              <a:rPr lang="en-US" dirty="0" err="1"/>
              <a:t>backreference</a:t>
            </a:r>
            <a:r>
              <a:rPr lang="en-US" dirty="0"/>
              <a:t> enables you to search for a repeated string without knowing the actual string ahead of time. For example, the expression </a:t>
            </a:r>
            <a:r>
              <a:rPr lang="en-US" b="1" dirty="0">
                <a:solidFill>
                  <a:schemeClr val="tx1"/>
                </a:solidFill>
                <a:latin typeface="Courier New" pitchFamily="49" charset="0"/>
                <a:cs typeface="Courier New" pitchFamily="49" charset="0"/>
              </a:rPr>
              <a:t>^(.*)\1$</a:t>
            </a:r>
            <a:r>
              <a:rPr lang="en-US" dirty="0"/>
              <a:t> matches a line consisting of two adjacent instances of the same string. </a:t>
            </a:r>
          </a:p>
          <a:p>
            <a:pPr lvl="1">
              <a:buSzTx/>
              <a:buFontTx/>
              <a:buNone/>
            </a:pPr>
            <a:r>
              <a:rPr lang="en-US" b="1" dirty="0"/>
              <a:t>Digit character, “\d”: </a:t>
            </a:r>
            <a:r>
              <a:rPr lang="en-US" dirty="0"/>
              <a:t>The expression </a:t>
            </a:r>
            <a:r>
              <a:rPr lang="en-US" dirty="0">
                <a:latin typeface="Courier New" pitchFamily="49" charset="0"/>
                <a:cs typeface="Courier New" pitchFamily="49" charset="0"/>
              </a:rPr>
              <a:t>^\[\d{3}\] \d{3}-\d{4}$</a:t>
            </a:r>
            <a:r>
              <a:rPr lang="en-US" dirty="0"/>
              <a:t> matches [650] 555-1212 but does not match 650-555-1212.</a:t>
            </a:r>
          </a:p>
          <a:p>
            <a:pPr lvl="1">
              <a:buSzTx/>
              <a:buFontTx/>
              <a:buNone/>
            </a:pPr>
            <a:r>
              <a:rPr lang="en-US" b="1" dirty="0">
                <a:solidFill>
                  <a:schemeClr val="tx1"/>
                </a:solidFill>
              </a:rPr>
              <a:t>Character class, “ </a:t>
            </a:r>
            <a:r>
              <a:rPr lang="en-US" sz="1300" b="1" dirty="0">
                <a:solidFill>
                  <a:schemeClr val="tx1"/>
                </a:solidFill>
                <a:latin typeface="Courier New" pitchFamily="49" charset="0"/>
              </a:rPr>
              <a:t>[:class:]</a:t>
            </a:r>
            <a:r>
              <a:rPr lang="en-US" sz="1300" b="1" dirty="0">
                <a:solidFill>
                  <a:schemeClr val="tx1"/>
                </a:solidFill>
              </a:rPr>
              <a:t> ”</a:t>
            </a:r>
            <a:r>
              <a:rPr lang="en-US" b="1" dirty="0">
                <a:solidFill>
                  <a:schemeClr val="tx1"/>
                </a:solidFill>
              </a:rPr>
              <a:t>: </a:t>
            </a:r>
            <a:r>
              <a:rPr lang="en-US" b="1" dirty="0">
                <a:solidFill>
                  <a:schemeClr val="tx1"/>
                </a:solidFill>
                <a:latin typeface="Courier New" pitchFamily="49" charset="0"/>
              </a:rPr>
              <a:t>[[:upper:]]+</a:t>
            </a:r>
            <a:r>
              <a:rPr lang="en-US" b="1" dirty="0">
                <a:solidFill>
                  <a:schemeClr val="tx1"/>
                </a:solidFill>
              </a:rPr>
              <a:t> </a:t>
            </a:r>
            <a:r>
              <a:rPr lang="en-US" dirty="0">
                <a:solidFill>
                  <a:schemeClr val="tx1"/>
                </a:solidFill>
              </a:rPr>
              <a:t>searches for one or more consecutive uppercase characters. This matches </a:t>
            </a:r>
            <a:r>
              <a:rPr lang="en-US" b="1" dirty="0">
                <a:solidFill>
                  <a:schemeClr val="tx1"/>
                </a:solidFill>
                <a:latin typeface="Courier New" pitchFamily="49" charset="0"/>
              </a:rPr>
              <a:t>DEF</a:t>
            </a:r>
            <a:r>
              <a:rPr lang="en-US" dirty="0">
                <a:solidFill>
                  <a:schemeClr val="tx1"/>
                </a:solidFill>
              </a:rPr>
              <a:t> in the string </a:t>
            </a:r>
            <a:r>
              <a:rPr lang="en-US" b="1" dirty="0" err="1">
                <a:solidFill>
                  <a:schemeClr val="tx1"/>
                </a:solidFill>
                <a:latin typeface="Courier New" pitchFamily="49" charset="0"/>
              </a:rPr>
              <a:t>abcDEFghi</a:t>
            </a:r>
            <a:r>
              <a:rPr lang="en-US" dirty="0">
                <a:solidFill>
                  <a:schemeClr val="tx1"/>
                </a:solidFill>
              </a:rPr>
              <a:t> but does not match the string </a:t>
            </a:r>
            <a:r>
              <a:rPr lang="en-US" b="1" dirty="0" err="1">
                <a:solidFill>
                  <a:schemeClr val="tx1"/>
                </a:solidFill>
                <a:latin typeface="Courier New" pitchFamily="49" charset="0"/>
              </a:rPr>
              <a:t>abcdefghi</a:t>
            </a:r>
            <a:r>
              <a:rPr lang="en-US" dirty="0">
                <a:solidFill>
                  <a:schemeClr val="tx1"/>
                </a:solidFill>
              </a:rPr>
              <a:t>.</a:t>
            </a:r>
            <a:endParaRPr lang="en-US" b="1" dirty="0"/>
          </a:p>
          <a:p>
            <a:pPr lvl="1"/>
            <a:r>
              <a:rPr lang="en-US" b="1" dirty="0">
                <a:solidFill>
                  <a:schemeClr val="tx1"/>
                </a:solidFill>
              </a:rPr>
              <a:t>Nonmatching character list (or class), “ </a:t>
            </a:r>
            <a:r>
              <a:rPr lang="en-US" sz="1300" b="1" dirty="0">
                <a:solidFill>
                  <a:schemeClr val="tx1"/>
                </a:solidFill>
                <a:latin typeface="Courier New" pitchFamily="49" charset="0"/>
              </a:rPr>
              <a:t>[^</a:t>
            </a:r>
            <a:r>
              <a:rPr lang="en-US" b="1" dirty="0">
                <a:solidFill>
                  <a:schemeClr val="tx1"/>
                </a:solidFill>
                <a:latin typeface="Courier New" pitchFamily="49" charset="0"/>
              </a:rPr>
              <a:t>...</a:t>
            </a:r>
            <a:r>
              <a:rPr lang="en-US" sz="1300" b="1" dirty="0">
                <a:solidFill>
                  <a:schemeClr val="tx1"/>
                </a:solidFill>
                <a:latin typeface="Courier New" pitchFamily="49" charset="0"/>
              </a:rPr>
              <a:t>]</a:t>
            </a:r>
            <a:r>
              <a:rPr lang="en-US" sz="1300" b="1" dirty="0">
                <a:solidFill>
                  <a:schemeClr val="tx1"/>
                </a:solidFill>
              </a:rPr>
              <a:t> ”</a:t>
            </a:r>
            <a:r>
              <a:rPr lang="en-US" b="1" dirty="0">
                <a:solidFill>
                  <a:schemeClr val="tx1"/>
                </a:solidFill>
              </a:rPr>
              <a:t>: </a:t>
            </a:r>
            <a:r>
              <a:rPr lang="en-US" b="1" dirty="0">
                <a:solidFill>
                  <a:schemeClr val="tx1"/>
                </a:solidFill>
                <a:latin typeface="Courier New" pitchFamily="49" charset="0"/>
              </a:rPr>
              <a:t>[^</a:t>
            </a:r>
            <a:r>
              <a:rPr lang="en-US" b="1" dirty="0" err="1">
                <a:solidFill>
                  <a:schemeClr val="tx1"/>
                </a:solidFill>
                <a:latin typeface="Courier New" pitchFamily="49" charset="0"/>
              </a:rPr>
              <a:t>abc</a:t>
            </a:r>
            <a:r>
              <a:rPr lang="en-US" b="1" dirty="0">
                <a:solidFill>
                  <a:schemeClr val="tx1"/>
                </a:solidFill>
                <a:latin typeface="Courier New" pitchFamily="49" charset="0"/>
              </a:rPr>
              <a:t>]</a:t>
            </a:r>
            <a:r>
              <a:rPr lang="en-US" dirty="0">
                <a:solidFill>
                  <a:schemeClr val="tx1"/>
                </a:solidFill>
              </a:rPr>
              <a:t> matches the character </a:t>
            </a:r>
            <a:r>
              <a:rPr lang="en-US" b="1" dirty="0">
                <a:solidFill>
                  <a:schemeClr val="tx1"/>
                </a:solidFill>
                <a:latin typeface="Courier New" pitchFamily="49" charset="0"/>
              </a:rPr>
              <a:t>d</a:t>
            </a:r>
            <a:r>
              <a:rPr lang="en-US" b="1" dirty="0">
                <a:solidFill>
                  <a:schemeClr val="tx1"/>
                </a:solidFill>
              </a:rPr>
              <a:t> </a:t>
            </a:r>
            <a:r>
              <a:rPr lang="en-US" dirty="0">
                <a:solidFill>
                  <a:schemeClr val="tx1"/>
                </a:solidFill>
              </a:rPr>
              <a:t>in the string</a:t>
            </a:r>
            <a:r>
              <a:rPr lang="en-US" b="1" dirty="0">
                <a:solidFill>
                  <a:schemeClr val="tx1"/>
                </a:solidFill>
              </a:rPr>
              <a:t> </a:t>
            </a:r>
            <a:r>
              <a:rPr lang="en-US" b="1" dirty="0" err="1">
                <a:solidFill>
                  <a:schemeClr val="tx1"/>
                </a:solidFill>
                <a:latin typeface="Courier New" pitchFamily="49" charset="0"/>
              </a:rPr>
              <a:t>abcdef</a:t>
            </a:r>
            <a:r>
              <a:rPr lang="en-US" dirty="0">
                <a:solidFill>
                  <a:schemeClr val="tx1"/>
                </a:solidFill>
              </a:rPr>
              <a:t>, but not </a:t>
            </a:r>
            <a:r>
              <a:rPr lang="en-US" b="1" dirty="0">
                <a:solidFill>
                  <a:schemeClr val="tx1"/>
                </a:solidFill>
                <a:latin typeface="Courier New" pitchFamily="49" charset="0"/>
              </a:rPr>
              <a:t>a</a:t>
            </a:r>
            <a:r>
              <a:rPr lang="en-US" dirty="0"/>
              <a:t>, </a:t>
            </a:r>
            <a:r>
              <a:rPr lang="en-US" b="1" dirty="0">
                <a:solidFill>
                  <a:schemeClr val="tx1"/>
                </a:solidFill>
                <a:latin typeface="Courier New" pitchFamily="49" charset="0"/>
              </a:rPr>
              <a:t>b</a:t>
            </a:r>
            <a:r>
              <a:rPr lang="en-US" dirty="0"/>
              <a:t>, </a:t>
            </a:r>
            <a:r>
              <a:rPr lang="en-US" dirty="0">
                <a:solidFill>
                  <a:schemeClr val="tx1"/>
                </a:solidFill>
              </a:rPr>
              <a:t>or </a:t>
            </a:r>
            <a:r>
              <a:rPr lang="en-US" b="1" dirty="0">
                <a:solidFill>
                  <a:schemeClr val="tx1"/>
                </a:solidFill>
                <a:latin typeface="Courier New" pitchFamily="49" charset="0"/>
              </a:rPr>
              <a:t>c</a:t>
            </a:r>
            <a:r>
              <a:rPr lang="en-US" dirty="0">
                <a:solidFill>
                  <a:schemeClr val="tx1"/>
                </a:solidFill>
              </a:rPr>
              <a:t>.</a:t>
            </a:r>
          </a:p>
          <a:p>
            <a:endParaRPr lang="en-US" dirty="0"/>
          </a:p>
        </p:txBody>
      </p:sp>
    </p:spTree>
    <p:extLst>
      <p:ext uri="{BB962C8B-B14F-4D97-AF65-F5344CB8AC3E}">
        <p14:creationId xmlns:p14="http://schemas.microsoft.com/office/powerpoint/2010/main" val="243743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I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lnSpc>
                <a:spcPct val="95000"/>
              </a:lnSpc>
            </a:pPr>
            <a:r>
              <a:rPr lang="en-US" dirty="0"/>
              <a:t>The syntax for the regular expressions functions and conditions is as follows: </a:t>
            </a:r>
          </a:p>
          <a:p>
            <a:pPr lvl="2">
              <a:lnSpc>
                <a:spcPct val="95000"/>
              </a:lnSpc>
            </a:pPr>
            <a:r>
              <a:rPr lang="en-US" dirty="0" err="1">
                <a:latin typeface="Courier New" pitchFamily="49" charset="0"/>
              </a:rPr>
              <a:t>source_char</a:t>
            </a:r>
            <a:r>
              <a:rPr lang="en-US" dirty="0"/>
              <a:t>: A character expression that serves as the search value</a:t>
            </a:r>
          </a:p>
          <a:p>
            <a:pPr lvl="2">
              <a:lnSpc>
                <a:spcPct val="95000"/>
              </a:lnSpc>
            </a:pPr>
            <a:r>
              <a:rPr lang="en-US" dirty="0">
                <a:latin typeface="Courier New" pitchFamily="49" charset="0"/>
              </a:rPr>
              <a:t>pattern</a:t>
            </a:r>
            <a:r>
              <a:rPr lang="en-US" dirty="0"/>
              <a:t>: A regular expression, a text literal</a:t>
            </a:r>
          </a:p>
          <a:p>
            <a:pPr lvl="2">
              <a:lnSpc>
                <a:spcPct val="95000"/>
              </a:lnSpc>
            </a:pPr>
            <a:r>
              <a:rPr lang="en-US" dirty="0">
                <a:latin typeface="Courier New" pitchFamily="49" charset="0"/>
              </a:rPr>
              <a:t>occurrence</a:t>
            </a:r>
            <a:r>
              <a:rPr lang="en-US" dirty="0"/>
              <a:t>: A positive integer indicating which occurrence of pattern in </a:t>
            </a:r>
            <a:r>
              <a:rPr lang="en-US" dirty="0" err="1">
                <a:latin typeface="Courier New" pitchFamily="49" charset="0"/>
              </a:rPr>
              <a:t>source_char</a:t>
            </a:r>
            <a:r>
              <a:rPr lang="en-US" dirty="0"/>
              <a:t> Oracle Server should search for. The default is 1.</a:t>
            </a:r>
          </a:p>
          <a:p>
            <a:pPr lvl="2">
              <a:lnSpc>
                <a:spcPct val="95000"/>
              </a:lnSpc>
            </a:pPr>
            <a:r>
              <a:rPr lang="en-US" dirty="0">
                <a:latin typeface="Courier New" pitchFamily="49" charset="0"/>
              </a:rPr>
              <a:t>position</a:t>
            </a:r>
            <a:r>
              <a:rPr lang="en-US" dirty="0"/>
              <a:t>: A positive integer indicating the character of </a:t>
            </a:r>
            <a:r>
              <a:rPr lang="en-US" dirty="0" err="1">
                <a:latin typeface="Courier New" pitchFamily="49" charset="0"/>
              </a:rPr>
              <a:t>source_char</a:t>
            </a:r>
            <a:r>
              <a:rPr lang="en-US" dirty="0"/>
              <a:t> where Oracle Server should begin the search. The default is 1. </a:t>
            </a:r>
          </a:p>
          <a:p>
            <a:pPr lvl="2">
              <a:lnSpc>
                <a:spcPct val="95000"/>
              </a:lnSpc>
            </a:pPr>
            <a:r>
              <a:rPr lang="en-US" dirty="0" err="1">
                <a:latin typeface="Courier New" pitchFamily="49" charset="0"/>
              </a:rPr>
              <a:t>return_option</a:t>
            </a:r>
            <a:r>
              <a:rPr lang="en-US" dirty="0"/>
              <a:t>: </a:t>
            </a:r>
          </a:p>
          <a:p>
            <a:pPr lvl="3">
              <a:lnSpc>
                <a:spcPct val="95000"/>
              </a:lnSpc>
            </a:pPr>
            <a:r>
              <a:rPr lang="en-US" dirty="0"/>
              <a:t>0: Returns the position of the first character of the occurrence (default)</a:t>
            </a:r>
          </a:p>
          <a:p>
            <a:pPr lvl="3">
              <a:lnSpc>
                <a:spcPct val="95000"/>
              </a:lnSpc>
            </a:pPr>
            <a:r>
              <a:rPr lang="en-US" dirty="0"/>
              <a:t>1: Returns the position of the character following the occurrence </a:t>
            </a:r>
          </a:p>
          <a:p>
            <a:pPr lvl="2">
              <a:lnSpc>
                <a:spcPct val="95000"/>
              </a:lnSpc>
            </a:pPr>
            <a:r>
              <a:rPr lang="en-US" dirty="0" err="1">
                <a:solidFill>
                  <a:schemeClr val="tx1"/>
                </a:solidFill>
                <a:latin typeface="Courier New" pitchFamily="49" charset="0"/>
              </a:rPr>
              <a:t>Replacestr</a:t>
            </a:r>
            <a:r>
              <a:rPr lang="en-US" dirty="0"/>
              <a:t>: Character string replacing pattern</a:t>
            </a:r>
          </a:p>
          <a:p>
            <a:pPr lvl="2">
              <a:lnSpc>
                <a:spcPct val="95000"/>
              </a:lnSpc>
            </a:pPr>
            <a:r>
              <a:rPr lang="en-US" dirty="0" err="1">
                <a:latin typeface="Courier New" pitchFamily="49" charset="0"/>
              </a:rPr>
              <a:t>match_parameter</a:t>
            </a:r>
            <a:r>
              <a:rPr lang="en-US" dirty="0"/>
              <a:t>:</a:t>
            </a:r>
          </a:p>
          <a:p>
            <a:pPr lvl="3">
              <a:lnSpc>
                <a:spcPct val="95000"/>
              </a:lnSpc>
            </a:pPr>
            <a:r>
              <a:rPr lang="en-US" dirty="0"/>
              <a:t>“ </a:t>
            </a:r>
            <a:r>
              <a:rPr lang="en-US" dirty="0">
                <a:latin typeface="Courier New" pitchFamily="49" charset="0"/>
              </a:rPr>
              <a:t>c</a:t>
            </a:r>
            <a:r>
              <a:rPr lang="en-US" dirty="0"/>
              <a:t> ”: Uses case-sensitive matching (default)</a:t>
            </a:r>
          </a:p>
          <a:p>
            <a:pPr lvl="3">
              <a:lnSpc>
                <a:spcPct val="95000"/>
              </a:lnSpc>
            </a:pPr>
            <a:r>
              <a:rPr lang="en-US" dirty="0"/>
              <a:t>“ </a:t>
            </a:r>
            <a:r>
              <a:rPr lang="en-US" dirty="0" err="1">
                <a:latin typeface="Courier New" pitchFamily="49" charset="0"/>
              </a:rPr>
              <a:t>i</a:t>
            </a:r>
            <a:r>
              <a:rPr lang="en-US" dirty="0"/>
              <a:t> ”: Uses non-case-sensitive matching</a:t>
            </a:r>
          </a:p>
          <a:p>
            <a:pPr lvl="3">
              <a:lnSpc>
                <a:spcPct val="95000"/>
              </a:lnSpc>
            </a:pPr>
            <a:r>
              <a:rPr lang="en-US" dirty="0"/>
              <a:t>“ </a:t>
            </a:r>
            <a:r>
              <a:rPr lang="en-US" dirty="0">
                <a:latin typeface="Courier New" pitchFamily="49" charset="0"/>
              </a:rPr>
              <a:t>n</a:t>
            </a:r>
            <a:r>
              <a:rPr lang="en-US" dirty="0"/>
              <a:t> ”: Allows match-any-character operator </a:t>
            </a:r>
          </a:p>
          <a:p>
            <a:pPr lvl="3">
              <a:lnSpc>
                <a:spcPct val="95000"/>
              </a:lnSpc>
            </a:pPr>
            <a:r>
              <a:rPr lang="en-US" dirty="0"/>
              <a:t>“ </a:t>
            </a:r>
            <a:r>
              <a:rPr lang="en-US" dirty="0">
                <a:latin typeface="Courier New" pitchFamily="49" charset="0"/>
              </a:rPr>
              <a:t>m</a:t>
            </a:r>
            <a:r>
              <a:rPr lang="en-US" dirty="0"/>
              <a:t> ”: Treats source string as multiple lines</a:t>
            </a:r>
          </a:p>
          <a:p>
            <a:pPr lvl="2">
              <a:lnSpc>
                <a:spcPct val="95000"/>
              </a:lnSpc>
            </a:pPr>
            <a:r>
              <a:rPr lang="en-US" dirty="0" err="1">
                <a:latin typeface="Courier New" pitchFamily="49" charset="0"/>
              </a:rPr>
              <a:t>subexpr</a:t>
            </a:r>
            <a:r>
              <a:rPr lang="en-US" dirty="0"/>
              <a:t>: Fragment of pattern enclosed in parentheses. You learn more about subexpressions later in this appendix.</a:t>
            </a:r>
          </a:p>
          <a:p>
            <a:endParaRPr lang="en-US" dirty="0"/>
          </a:p>
        </p:txBody>
      </p:sp>
    </p:spTree>
    <p:extLst>
      <p:ext uri="{BB962C8B-B14F-4D97-AF65-F5344CB8AC3E}">
        <p14:creationId xmlns:p14="http://schemas.microsoft.com/office/powerpoint/2010/main" val="1291718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I</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57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7"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5.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Regular Expression Support</a:t>
            </a:r>
          </a:p>
        </p:txBody>
      </p:sp>
      <p:sp>
        <p:nvSpPr>
          <p:cNvPr id="3" name="Subtitle 2">
            <a:extLst>
              <a:ext uri="{FF2B5EF4-FFF2-40B4-BE49-F238E27FC236}">
                <a16:creationId xmlns="" xmlns:a16="http://schemas.microsoft.com/office/drawing/2014/main" id="{4EEE5AF1-0EA1-41EC-AC5E-A62D91D6BC54}"/>
              </a:ext>
            </a:extLst>
          </p:cNvPr>
          <p:cNvSpPr>
            <a:spLocks noGrp="1"/>
          </p:cNvSpPr>
          <p:nvPr>
            <p:ph type="subTitle" idx="1"/>
          </p:nvPr>
        </p:nvSpPr>
        <p:spPr/>
        <p:txBody>
          <a:bodyPr/>
          <a:lstStyle/>
          <a:p>
            <a:endParaRPr lang="en-IN"/>
          </a:p>
        </p:txBody>
      </p:sp>
    </p:spTree>
    <p:custDataLst>
      <p:tags r:id="rId1"/>
    </p:custDataLst>
    <p:extLst>
      <p:ext uri="{BB962C8B-B14F-4D97-AF65-F5344CB8AC3E}">
        <p14:creationId xmlns:p14="http://schemas.microsoft.com/office/powerpoint/2010/main" val="3482978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221582" y="2857500"/>
            <a:ext cx="15871032" cy="800100"/>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7" name="Content Placeholder 2"/>
          <p:cNvSpPr txBox="1">
            <a:spLocks/>
          </p:cNvSpPr>
          <p:nvPr/>
        </p:nvSpPr>
        <p:spPr bwMode="gray">
          <a:xfrm>
            <a:off x="1221582" y="4229100"/>
            <a:ext cx="15871032" cy="1552575"/>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13314" name="Rectangle 2"/>
          <p:cNvSpPr>
            <a:spLocks noGrp="1" noChangeArrowheads="1"/>
          </p:cNvSpPr>
          <p:nvPr>
            <p:ph type="title"/>
          </p:nvPr>
        </p:nvSpPr>
        <p:spPr>
          <a:xfrm>
            <a:off x="933450" y="616397"/>
            <a:ext cx="16995525" cy="117430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4400" dirty="0">
                <a:latin typeface="+mj-lt"/>
                <a:cs typeface="Oracle Sans" panose="020B0503020204020204" pitchFamily="34" charset="0"/>
              </a:rPr>
              <a:t>Performing a Basic Search by Using the </a:t>
            </a:r>
            <a:r>
              <a:rPr lang="en-US" sz="4400" dirty="0">
                <a:latin typeface="Courier New" panose="02070309020205020404" pitchFamily="49" charset="0"/>
                <a:cs typeface="Courier New" panose="02070309020205020404" pitchFamily="49" charset="0"/>
              </a:rPr>
              <a:t>REGEXP_LIKE </a:t>
            </a:r>
            <a:r>
              <a:rPr lang="en-US" sz="4400" dirty="0">
                <a:latin typeface="+mj-lt"/>
                <a:cs typeface="Oracle Sans" panose="020B0503020204020204" pitchFamily="34" charset="0"/>
              </a:rPr>
              <a:t>Condition</a:t>
            </a:r>
          </a:p>
        </p:txBody>
      </p:sp>
      <p:sp>
        <p:nvSpPr>
          <p:cNvPr id="13315" name="Rectangle 3"/>
          <p:cNvSpPr>
            <a:spLocks noChangeArrowheads="1"/>
          </p:cNvSpPr>
          <p:nvPr/>
        </p:nvSpPr>
        <p:spPr bwMode="blackGray">
          <a:xfrm>
            <a:off x="1221582" y="2857500"/>
            <a:ext cx="15871032" cy="8001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REGEXP_LIKE(source_char, pattern [, match_parameter ])</a:t>
            </a:r>
          </a:p>
        </p:txBody>
      </p:sp>
      <p:sp>
        <p:nvSpPr>
          <p:cNvPr id="13316" name="Rectangle 4"/>
          <p:cNvSpPr>
            <a:spLocks noChangeArrowheads="1"/>
          </p:cNvSpPr>
          <p:nvPr/>
        </p:nvSpPr>
        <p:spPr bwMode="blackGray">
          <a:xfrm>
            <a:off x="1221582" y="4229100"/>
            <a:ext cx="15871032" cy="1552575"/>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SELECT first_name, last_name</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FROM employees</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WHERE REGEXP_LIKE (first_name, '^</a:t>
            </a:r>
            <a:r>
              <a:rPr lang="en-US" sz="2400" b="1" dirty="0">
                <a:solidFill>
                  <a:srgbClr val="0066FF"/>
                </a:solidFill>
                <a:latin typeface="Courier New" pitchFamily="49" charset="0"/>
                <a:cs typeface="Oracle Sans" panose="020B0503020204020204" pitchFamily="34" charset="0"/>
              </a:rPr>
              <a:t>Ste</a:t>
            </a:r>
            <a:r>
              <a:rPr lang="en-US" sz="2400" b="1" dirty="0">
                <a:latin typeface="Courier New" pitchFamily="49" charset="0"/>
                <a:cs typeface="Oracle Sans" panose="020B0503020204020204" pitchFamily="34" charset="0"/>
              </a:rPr>
              <a:t>(</a:t>
            </a:r>
            <a:r>
              <a:rPr lang="en-US" sz="2400" b="1" dirty="0">
                <a:solidFill>
                  <a:srgbClr val="0066FF"/>
                </a:solidFill>
                <a:latin typeface="Courier New" pitchFamily="49" charset="0"/>
                <a:cs typeface="Oracle Sans" panose="020B0503020204020204" pitchFamily="34" charset="0"/>
              </a:rPr>
              <a:t>v</a:t>
            </a:r>
            <a:r>
              <a:rPr lang="en-US" sz="2400" b="1" dirty="0">
                <a:latin typeface="Courier New" pitchFamily="49" charset="0"/>
                <a:cs typeface="Oracle Sans" panose="020B0503020204020204" pitchFamily="34" charset="0"/>
              </a:rPr>
              <a:t>|</a:t>
            </a:r>
            <a:r>
              <a:rPr lang="en-US" sz="2400" b="1" dirty="0">
                <a:solidFill>
                  <a:srgbClr val="0066FF"/>
                </a:solidFill>
                <a:latin typeface="Courier New" pitchFamily="49" charset="0"/>
                <a:cs typeface="Oracle Sans" panose="020B0503020204020204" pitchFamily="34" charset="0"/>
              </a:rPr>
              <a:t>ph</a:t>
            </a:r>
            <a:r>
              <a:rPr lang="en-US" sz="2400" b="1" dirty="0">
                <a:latin typeface="Courier New" pitchFamily="49" charset="0"/>
                <a:cs typeface="Oracle Sans" panose="020B0503020204020204" pitchFamily="34" charset="0"/>
              </a:rPr>
              <a:t>)</a:t>
            </a:r>
            <a:r>
              <a:rPr lang="en-US" sz="2400" b="1" dirty="0">
                <a:solidFill>
                  <a:srgbClr val="0066FF"/>
                </a:solidFill>
                <a:latin typeface="Courier New" pitchFamily="49" charset="0"/>
                <a:cs typeface="Oracle Sans" panose="020B0503020204020204" pitchFamily="34" charset="0"/>
              </a:rPr>
              <a:t>en</a:t>
            </a:r>
            <a:r>
              <a:rPr lang="en-US" sz="2400" b="1" dirty="0">
                <a:latin typeface="Courier New" pitchFamily="49" charset="0"/>
                <a:cs typeface="Oracle Sans" panose="020B0503020204020204" pitchFamily="34" charset="0"/>
              </a:rPr>
              <a:t>$');</a:t>
            </a:r>
          </a:p>
        </p:txBody>
      </p:sp>
      <p:pic>
        <p:nvPicPr>
          <p:cNvPr id="13317" name="Picture 7"/>
          <p:cNvPicPr>
            <a:picLocks noChangeAspect="1" noChangeArrowheads="1"/>
          </p:cNvPicPr>
          <p:nvPr/>
        </p:nvPicPr>
        <p:blipFill>
          <a:blip r:embed="rId4" cstate="print"/>
          <a:stretch>
            <a:fillRect/>
          </a:stretch>
        </p:blipFill>
        <p:spPr bwMode="auto">
          <a:xfrm>
            <a:off x="6829024" y="6273924"/>
            <a:ext cx="4656149" cy="1893912"/>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139310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1212058" y="3924535"/>
            <a:ext cx="15844838" cy="1557338"/>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11" name="Content Placeholder 2"/>
          <p:cNvSpPr txBox="1">
            <a:spLocks/>
          </p:cNvSpPr>
          <p:nvPr/>
        </p:nvSpPr>
        <p:spPr bwMode="gray">
          <a:xfrm>
            <a:off x="1212058" y="2395770"/>
            <a:ext cx="15844838" cy="1209678"/>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14338" name="Rectangle 2"/>
          <p:cNvSpPr>
            <a:spLocks noGrp="1" noChangeArrowheads="1"/>
          </p:cNvSpPr>
          <p:nvPr>
            <p:ph type="title"/>
          </p:nvPr>
        </p:nvSpPr>
        <p:spPr>
          <a:xfrm>
            <a:off x="933450" y="616397"/>
            <a:ext cx="16923517" cy="117430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4800" dirty="0">
                <a:latin typeface="+mj-lt"/>
                <a:cs typeface="Oracle Sans" panose="020B0503020204020204" pitchFamily="34" charset="0"/>
              </a:rPr>
              <a:t>Replacing Patterns by Using the </a:t>
            </a:r>
            <a:r>
              <a:rPr lang="en-US" sz="4800" dirty="0">
                <a:latin typeface="Courier New" panose="02070309020205020404" pitchFamily="49" charset="0"/>
                <a:cs typeface="Courier New" panose="02070309020205020404" pitchFamily="49" charset="0"/>
              </a:rPr>
              <a:t>REGEXP_REPLACE </a:t>
            </a:r>
            <a:r>
              <a:rPr lang="en-US" sz="4800" dirty="0">
                <a:latin typeface="+mj-lt"/>
                <a:cs typeface="Oracle Sans" panose="020B0503020204020204" pitchFamily="34" charset="0"/>
              </a:rPr>
              <a:t>Function</a:t>
            </a:r>
          </a:p>
        </p:txBody>
      </p:sp>
      <p:sp>
        <p:nvSpPr>
          <p:cNvPr id="14339" name="Rectangle 3"/>
          <p:cNvSpPr>
            <a:spLocks noChangeArrowheads="1"/>
          </p:cNvSpPr>
          <p:nvPr/>
        </p:nvSpPr>
        <p:spPr bwMode="blackGray">
          <a:xfrm>
            <a:off x="1212058" y="3929298"/>
            <a:ext cx="15844838" cy="1552575"/>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SELECT last_name, REGEXP_REPLACE(phone_number, '\.','-') </a:t>
            </a:r>
            <a:br>
              <a:rPr lang="en-US" sz="2400" b="1" dirty="0">
                <a:latin typeface="Courier New" pitchFamily="49" charset="0"/>
                <a:cs typeface="Oracle Sans" panose="020B0503020204020204" pitchFamily="34" charset="0"/>
              </a:rPr>
            </a:br>
            <a:r>
              <a:rPr lang="en-US" sz="2400" b="1" dirty="0">
                <a:latin typeface="Courier New" pitchFamily="49" charset="0"/>
                <a:cs typeface="Oracle Sans" panose="020B0503020204020204" pitchFamily="34" charset="0"/>
              </a:rPr>
              <a:t>AS phone</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FROM employees; </a:t>
            </a:r>
          </a:p>
        </p:txBody>
      </p:sp>
      <p:sp>
        <p:nvSpPr>
          <p:cNvPr id="14340" name="Rectangle 4"/>
          <p:cNvSpPr>
            <a:spLocks noChangeArrowheads="1"/>
          </p:cNvSpPr>
          <p:nvPr/>
        </p:nvSpPr>
        <p:spPr bwMode="blackGray">
          <a:xfrm>
            <a:off x="1212058" y="2395773"/>
            <a:ext cx="15844838" cy="1209675"/>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REGEXP_REPLACE(source_char, pattern [,replacestr </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position [, occurrence [, match_option]]]])</a:t>
            </a:r>
          </a:p>
        </p:txBody>
      </p:sp>
      <p:sp>
        <p:nvSpPr>
          <p:cNvPr id="14341" name="Line 7"/>
          <p:cNvSpPr>
            <a:spLocks noChangeShapeType="1"/>
          </p:cNvSpPr>
          <p:nvPr/>
        </p:nvSpPr>
        <p:spPr bwMode="auto">
          <a:xfrm>
            <a:off x="6858000" y="7705961"/>
            <a:ext cx="4572000" cy="0"/>
          </a:xfrm>
          <a:prstGeom prst="line">
            <a:avLst/>
          </a:prstGeom>
          <a:noFill/>
          <a:ln w="28575" cap="rnd">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sz="2400" dirty="0">
              <a:latin typeface="Oracle Sans" panose="020B0503020204020204" pitchFamily="34" charset="0"/>
              <a:cs typeface="Oracle Sans" panose="020B0503020204020204" pitchFamily="34" charset="0"/>
            </a:endParaRPr>
          </a:p>
        </p:txBody>
      </p:sp>
      <p:pic>
        <p:nvPicPr>
          <p:cNvPr id="14342" name="Picture 9"/>
          <p:cNvPicPr>
            <a:picLocks noChangeAspect="1" noChangeArrowheads="1"/>
          </p:cNvPicPr>
          <p:nvPr/>
        </p:nvPicPr>
        <p:blipFill>
          <a:blip r:embed="rId4" cstate="print"/>
          <a:stretch>
            <a:fillRect/>
          </a:stretch>
        </p:blipFill>
        <p:spPr bwMode="auto">
          <a:xfrm>
            <a:off x="11443906" y="6955868"/>
            <a:ext cx="3455591" cy="1899168"/>
          </a:xfrm>
          <a:prstGeom prst="rect">
            <a:avLst/>
          </a:prstGeom>
          <a:noFill/>
          <a:ln w="28575">
            <a:noFill/>
            <a:miter lim="800000"/>
            <a:headEnd type="none" w="sm" len="sm"/>
            <a:tailEnd type="none" w="sm" len="sm"/>
          </a:ln>
        </p:spPr>
      </p:pic>
      <p:pic>
        <p:nvPicPr>
          <p:cNvPr id="14343" name="Picture 10"/>
          <p:cNvPicPr>
            <a:picLocks noChangeAspect="1" noChangeArrowheads="1"/>
          </p:cNvPicPr>
          <p:nvPr/>
        </p:nvPicPr>
        <p:blipFill>
          <a:blip r:embed="rId5" cstate="print"/>
          <a:stretch>
            <a:fillRect/>
          </a:stretch>
        </p:blipFill>
        <p:spPr bwMode="auto">
          <a:xfrm>
            <a:off x="3383360" y="6955868"/>
            <a:ext cx="3455591" cy="1899168"/>
          </a:xfrm>
          <a:prstGeom prst="rect">
            <a:avLst/>
          </a:prstGeom>
          <a:noFill/>
          <a:ln w="28575">
            <a:noFill/>
            <a:miter lim="800000"/>
            <a:headEnd type="none" w="sm" len="sm"/>
            <a:tailEnd type="none" w="sm" len="sm"/>
          </a:ln>
        </p:spPr>
      </p:pic>
      <p:sp>
        <p:nvSpPr>
          <p:cNvPr id="14344" name="Rectangle 11"/>
          <p:cNvSpPr>
            <a:spLocks noChangeArrowheads="1"/>
          </p:cNvSpPr>
          <p:nvPr/>
        </p:nvSpPr>
        <p:spPr bwMode="auto">
          <a:xfrm>
            <a:off x="11888207" y="6396273"/>
            <a:ext cx="2566988"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buClr>
                <a:srgbClr val="000000"/>
              </a:buClr>
            </a:pPr>
            <a:r>
              <a:rPr lang="en-US" sz="2400" b="1" dirty="0">
                <a:latin typeface="Oracle Sans" panose="020B0503020204020204" pitchFamily="34" charset="0"/>
                <a:cs typeface="Oracle Sans" panose="020B0503020204020204" pitchFamily="34" charset="0"/>
              </a:rPr>
              <a:t>Partial results</a:t>
            </a:r>
          </a:p>
        </p:txBody>
      </p:sp>
      <p:sp>
        <p:nvSpPr>
          <p:cNvPr id="10" name="Rectangle 8"/>
          <p:cNvSpPr txBox="1">
            <a:spLocks noChangeArrowheads="1"/>
          </p:cNvSpPr>
          <p:nvPr/>
        </p:nvSpPr>
        <p:spPr bwMode="gray">
          <a:xfrm>
            <a:off x="4365633" y="6396273"/>
            <a:ext cx="1491044" cy="407804"/>
          </a:xfrm>
          <a:prstGeom prst="rect">
            <a:avLst/>
          </a:prstGeom>
          <a:noFill/>
          <a:ln w="9525">
            <a:no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11907" indent="11907" algn="ctr" defTabSz="342900" eaLnBrk="0" hangingPunct="0">
              <a:buClr>
                <a:srgbClr val="000000"/>
              </a:buClr>
              <a:defRPr/>
            </a:pPr>
            <a:r>
              <a:rPr lang="en-US" sz="2400" b="1" kern="0" dirty="0">
                <a:latin typeface="Oracle Sans" panose="020B0503020204020204" pitchFamily="34" charset="0"/>
                <a:cs typeface="Oracle Sans" panose="020B0503020204020204" pitchFamily="34" charset="0"/>
              </a:rPr>
              <a:t>Original	</a:t>
            </a:r>
          </a:p>
        </p:txBody>
      </p:sp>
    </p:spTree>
    <p:custDataLst>
      <p:tags r:id="rId1"/>
    </p:custDataLst>
    <p:extLst>
      <p:ext uri="{BB962C8B-B14F-4D97-AF65-F5344CB8AC3E}">
        <p14:creationId xmlns:p14="http://schemas.microsoft.com/office/powerpoint/2010/main" val="155876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202532" y="4127327"/>
            <a:ext cx="15844838" cy="2057400"/>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6" name="Content Placeholder 2"/>
          <p:cNvSpPr txBox="1">
            <a:spLocks/>
          </p:cNvSpPr>
          <p:nvPr/>
        </p:nvSpPr>
        <p:spPr bwMode="gray">
          <a:xfrm>
            <a:off x="1202532" y="2514601"/>
            <a:ext cx="15844838" cy="1309688"/>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153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5000" dirty="0">
                <a:latin typeface="+mj-lt"/>
                <a:cs typeface="Oracle Sans" panose="020B0503020204020204" pitchFamily="34" charset="0"/>
              </a:rPr>
              <a:t>Finding Patterns by Using the </a:t>
            </a:r>
            <a:r>
              <a:rPr lang="en-US" sz="5000" dirty="0">
                <a:latin typeface="Courier New" panose="02070309020205020404" pitchFamily="49" charset="0"/>
                <a:cs typeface="Courier New" panose="02070309020205020404" pitchFamily="49" charset="0"/>
              </a:rPr>
              <a:t>REGEXP_INSTR </a:t>
            </a:r>
            <a:r>
              <a:rPr lang="en-US" sz="5000" dirty="0">
                <a:latin typeface="+mj-lt"/>
                <a:cs typeface="Oracle Sans" panose="020B0503020204020204" pitchFamily="34" charset="0"/>
              </a:rPr>
              <a:t>Function</a:t>
            </a:r>
          </a:p>
        </p:txBody>
      </p:sp>
      <p:sp>
        <p:nvSpPr>
          <p:cNvPr id="15363" name="Rectangle 3"/>
          <p:cNvSpPr>
            <a:spLocks noChangeArrowheads="1"/>
          </p:cNvSpPr>
          <p:nvPr/>
        </p:nvSpPr>
        <p:spPr bwMode="blackGray">
          <a:xfrm>
            <a:off x="1202532" y="4127327"/>
            <a:ext cx="15844838" cy="20574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SELECT street_address,</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REGEXP_INSTR(street_address,'[[:alpha:]]') AS </a:t>
            </a:r>
            <a:br>
              <a:rPr lang="en-US" sz="2400" b="1" dirty="0">
                <a:latin typeface="Courier New" pitchFamily="49" charset="0"/>
                <a:cs typeface="Oracle Sans" panose="020B0503020204020204" pitchFamily="34" charset="0"/>
              </a:rPr>
            </a:br>
            <a:r>
              <a:rPr lang="en-US" sz="2400" b="1" dirty="0">
                <a:latin typeface="Courier New" pitchFamily="49" charset="0"/>
                <a:cs typeface="Oracle Sans" panose="020B0503020204020204" pitchFamily="34" charset="0"/>
              </a:rPr>
              <a:t>First_Alpha_Position</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FROM  locations; </a:t>
            </a:r>
          </a:p>
        </p:txBody>
      </p:sp>
      <p:sp>
        <p:nvSpPr>
          <p:cNvPr id="15364" name="Rectangle 4"/>
          <p:cNvSpPr>
            <a:spLocks noChangeArrowheads="1"/>
          </p:cNvSpPr>
          <p:nvPr/>
        </p:nvSpPr>
        <p:spPr bwMode="blackGray">
          <a:xfrm>
            <a:off x="1202532" y="2514601"/>
            <a:ext cx="15844838" cy="1309688"/>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REGEXP_INSTR  (source_char, pattern [, position [, occurrence [, return_option [, match_option]]]]) </a:t>
            </a:r>
          </a:p>
        </p:txBody>
      </p:sp>
      <p:pic>
        <p:nvPicPr>
          <p:cNvPr id="15365" name="Picture 8"/>
          <p:cNvPicPr>
            <a:picLocks noChangeAspect="1" noChangeArrowheads="1"/>
          </p:cNvPicPr>
          <p:nvPr/>
        </p:nvPicPr>
        <p:blipFill>
          <a:blip r:embed="rId4" cstate="print"/>
          <a:stretch>
            <a:fillRect/>
          </a:stretch>
        </p:blipFill>
        <p:spPr bwMode="auto">
          <a:xfrm>
            <a:off x="4877548" y="6470477"/>
            <a:ext cx="8494807" cy="2057399"/>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413090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221583" y="3945632"/>
            <a:ext cx="15818645" cy="1143000"/>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6" name="Content Placeholder 2"/>
          <p:cNvSpPr txBox="1">
            <a:spLocks/>
          </p:cNvSpPr>
          <p:nvPr/>
        </p:nvSpPr>
        <p:spPr bwMode="gray">
          <a:xfrm>
            <a:off x="1221583" y="2574032"/>
            <a:ext cx="15818645" cy="1143000"/>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16386" name="Rectangle 1026"/>
          <p:cNvSpPr>
            <a:spLocks noGrp="1" noChangeArrowheads="1"/>
          </p:cNvSpPr>
          <p:nvPr>
            <p:ph type="title"/>
          </p:nvPr>
        </p:nvSpPr>
        <p:spPr>
          <a:xfrm>
            <a:off x="933450" y="616397"/>
            <a:ext cx="17283557" cy="117430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4600" dirty="0">
                <a:latin typeface="+mj-lt"/>
                <a:cs typeface="Oracle Sans" panose="020B0503020204020204" pitchFamily="34" charset="0"/>
              </a:rPr>
              <a:t>Extracting Substrings by Using the </a:t>
            </a:r>
            <a:r>
              <a:rPr lang="en-US" sz="4600" dirty="0">
                <a:latin typeface="Courier New" panose="02070309020205020404" pitchFamily="49" charset="0"/>
                <a:cs typeface="Courier New" panose="02070309020205020404" pitchFamily="49" charset="0"/>
              </a:rPr>
              <a:t>REGEXP_SUBSTR </a:t>
            </a:r>
            <a:r>
              <a:rPr lang="en-US" sz="4600" dirty="0">
                <a:latin typeface="+mj-lt"/>
                <a:cs typeface="Oracle Sans" panose="020B0503020204020204" pitchFamily="34" charset="0"/>
              </a:rPr>
              <a:t>Function</a:t>
            </a:r>
          </a:p>
        </p:txBody>
      </p:sp>
      <p:sp>
        <p:nvSpPr>
          <p:cNvPr id="16387" name="Rectangle 1027"/>
          <p:cNvSpPr>
            <a:spLocks noChangeArrowheads="1"/>
          </p:cNvSpPr>
          <p:nvPr/>
        </p:nvSpPr>
        <p:spPr bwMode="blackGray">
          <a:xfrm>
            <a:off x="1234678" y="3945632"/>
            <a:ext cx="15818645" cy="11430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spcBef>
                <a:spcPts val="750"/>
              </a:spcBef>
              <a:spcAft>
                <a:spcPts val="750"/>
              </a:spcAft>
              <a:tabLst>
                <a:tab pos="600075" algn="r"/>
                <a:tab pos="1009650" algn="l"/>
              </a:tabLst>
            </a:pPr>
            <a:r>
              <a:rPr lang="en-US" sz="2400" b="1" dirty="0">
                <a:latin typeface="Courier New" pitchFamily="49" charset="0"/>
                <a:cs typeface="Oracle Sans" panose="020B0503020204020204" pitchFamily="34" charset="0"/>
              </a:rPr>
              <a:t>SELECT REGEXP_SUBSTR(street_address , ' [^ ]+ ') AS Road</a:t>
            </a:r>
          </a:p>
          <a:p>
            <a:pPr marL="685800" indent="-685800" defTabSz="600075" eaLnBrk="0" hangingPunct="0">
              <a:spcBef>
                <a:spcPts val="750"/>
              </a:spcBef>
              <a:spcAft>
                <a:spcPts val="750"/>
              </a:spcAft>
              <a:tabLst>
                <a:tab pos="600075" algn="r"/>
                <a:tab pos="1009650" algn="l"/>
              </a:tabLst>
            </a:pPr>
            <a:r>
              <a:rPr lang="en-US" sz="2400" b="1" dirty="0">
                <a:latin typeface="Courier New" pitchFamily="49" charset="0"/>
                <a:cs typeface="Oracle Sans" panose="020B0503020204020204" pitchFamily="34" charset="0"/>
              </a:rPr>
              <a:t>FROM locations;               </a:t>
            </a:r>
          </a:p>
        </p:txBody>
      </p:sp>
      <p:sp>
        <p:nvSpPr>
          <p:cNvPr id="16388" name="Rectangle 1028"/>
          <p:cNvSpPr>
            <a:spLocks noChangeArrowheads="1"/>
          </p:cNvSpPr>
          <p:nvPr/>
        </p:nvSpPr>
        <p:spPr bwMode="blackGray">
          <a:xfrm>
            <a:off x="1221583" y="2574032"/>
            <a:ext cx="15818645" cy="11430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spcBef>
                <a:spcPts val="750"/>
              </a:spcBef>
              <a:spcAft>
                <a:spcPts val="750"/>
              </a:spcAft>
              <a:tabLst>
                <a:tab pos="600075" algn="r"/>
                <a:tab pos="1009650" algn="l"/>
              </a:tabLst>
            </a:pPr>
            <a:r>
              <a:rPr lang="en-US" sz="2400" b="1" dirty="0">
                <a:latin typeface="Courier New" pitchFamily="49" charset="0"/>
                <a:cs typeface="Oracle Sans" panose="020B0503020204020204" pitchFamily="34" charset="0"/>
              </a:rPr>
              <a:t>REGEXP_SUBSTR (source_char, pattern [, position </a:t>
            </a:r>
          </a:p>
          <a:p>
            <a:pPr marL="685800" indent="-685800" defTabSz="600075" eaLnBrk="0" hangingPunct="0">
              <a:spcBef>
                <a:spcPts val="750"/>
              </a:spcBef>
              <a:spcAft>
                <a:spcPts val="750"/>
              </a:spcAft>
              <a:tabLst>
                <a:tab pos="600075" algn="r"/>
                <a:tab pos="1009650" algn="l"/>
              </a:tabLst>
            </a:pPr>
            <a:r>
              <a:rPr lang="en-US" sz="2400" b="1" dirty="0">
                <a:latin typeface="Courier New" pitchFamily="49" charset="0"/>
                <a:cs typeface="Oracle Sans" panose="020B0503020204020204" pitchFamily="34" charset="0"/>
              </a:rPr>
              <a:t>               [, occurrence [, match_option]]])</a:t>
            </a:r>
          </a:p>
        </p:txBody>
      </p:sp>
      <p:pic>
        <p:nvPicPr>
          <p:cNvPr id="16389" name="Picture 1032"/>
          <p:cNvPicPr>
            <a:picLocks noChangeAspect="1" noChangeArrowheads="1"/>
          </p:cNvPicPr>
          <p:nvPr/>
        </p:nvPicPr>
        <p:blipFill>
          <a:blip r:embed="rId4" cstate="print"/>
          <a:stretch>
            <a:fillRect/>
          </a:stretch>
        </p:blipFill>
        <p:spPr bwMode="auto">
          <a:xfrm>
            <a:off x="7774395" y="5431532"/>
            <a:ext cx="2713020" cy="2736304"/>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2986919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Subexpressions</a:t>
            </a:r>
          </a:p>
        </p:txBody>
      </p:sp>
      <p:sp>
        <p:nvSpPr>
          <p:cNvPr id="17411" name="Rectangle 3"/>
          <p:cNvSpPr>
            <a:spLocks noGrp="1" noChangeArrowheads="1"/>
          </p:cNvSpPr>
          <p:nvPr>
            <p:ph idx="1"/>
          </p:nvPr>
        </p:nvSpPr>
        <p:spPr>
          <a:xfrm>
            <a:off x="933451" y="2272710"/>
            <a:ext cx="16421100" cy="280108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Oracle Sans" panose="020B0503020204020204" pitchFamily="34" charset="0"/>
                <a:cs typeface="Oracle Sans" panose="020B0503020204020204" pitchFamily="34" charset="0"/>
              </a:rPr>
              <a:t>Examine this expression:</a:t>
            </a:r>
          </a:p>
          <a:p>
            <a:endParaRPr lang="en-US" dirty="0">
              <a:latin typeface="Oracle Sans" panose="020B0503020204020204" pitchFamily="34" charset="0"/>
              <a:cs typeface="Oracle Sans" panose="020B0503020204020204" pitchFamily="34" charset="0"/>
            </a:endParaRPr>
          </a:p>
          <a:p>
            <a:endParaRPr lang="en-US" dirty="0">
              <a:latin typeface="Oracle Sans" panose="020B0503020204020204" pitchFamily="34" charset="0"/>
              <a:cs typeface="Oracle Sans" panose="020B0503020204020204" pitchFamily="34" charset="0"/>
            </a:endParaRPr>
          </a:p>
          <a:p>
            <a:r>
              <a:rPr lang="en-US" dirty="0">
                <a:latin typeface="Oracle Sans" panose="020B0503020204020204" pitchFamily="34" charset="0"/>
                <a:cs typeface="Oracle Sans" panose="020B0503020204020204" pitchFamily="34" charset="0"/>
              </a:rPr>
              <a:t>The subexpressions are:</a:t>
            </a:r>
          </a:p>
          <a:p>
            <a:endParaRPr lang="en-US" dirty="0">
              <a:latin typeface="Oracle Sans" panose="020B0503020204020204" pitchFamily="34" charset="0"/>
              <a:cs typeface="Oracle Sans" panose="020B0503020204020204" pitchFamily="34" charset="0"/>
            </a:endParaRPr>
          </a:p>
        </p:txBody>
      </p:sp>
      <p:grpSp>
        <p:nvGrpSpPr>
          <p:cNvPr id="4" name="Group 3">
            <a:extLst>
              <a:ext uri="{FF2B5EF4-FFF2-40B4-BE49-F238E27FC236}">
                <a16:creationId xmlns="" xmlns:a16="http://schemas.microsoft.com/office/drawing/2014/main" id="{9BBB6F4E-9B32-41E5-90A3-D273841A55E5}"/>
              </a:ext>
            </a:extLst>
          </p:cNvPr>
          <p:cNvGrpSpPr/>
          <p:nvPr/>
        </p:nvGrpSpPr>
        <p:grpSpPr>
          <a:xfrm>
            <a:off x="1007096" y="2983260"/>
            <a:ext cx="11830051" cy="813995"/>
            <a:chOff x="1181102" y="2736451"/>
            <a:chExt cx="11830051" cy="813995"/>
          </a:xfrm>
        </p:grpSpPr>
        <p:sp>
          <p:nvSpPr>
            <p:cNvPr id="20" name="Content Placeholder 2"/>
            <p:cNvSpPr txBox="1">
              <a:spLocks/>
            </p:cNvSpPr>
            <p:nvPr/>
          </p:nvSpPr>
          <p:spPr bwMode="gray">
            <a:xfrm>
              <a:off x="1181103" y="2736451"/>
              <a:ext cx="11830050" cy="813995"/>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7412" name="Rectangle 4"/>
            <p:cNvSpPr>
              <a:spLocks noChangeArrowheads="1"/>
            </p:cNvSpPr>
            <p:nvPr/>
          </p:nvSpPr>
          <p:spPr bwMode="blackGray">
            <a:xfrm>
              <a:off x="1181102" y="2743200"/>
              <a:ext cx="11830050" cy="8001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buClr>
                  <a:srgbClr val="CC0000"/>
                </a:buClr>
                <a:buFont typeface="Wingdings" pitchFamily="2" charset="2"/>
                <a:buNone/>
                <a:tabLst>
                  <a:tab pos="600075" algn="r"/>
                  <a:tab pos="1009650" algn="l"/>
                </a:tabLst>
              </a:pPr>
              <a:r>
                <a:rPr lang="en-US" sz="3600" b="1" dirty="0">
                  <a:latin typeface="Courier New" pitchFamily="49" charset="0"/>
                  <a:cs typeface="Times New Roman" pitchFamily="18" charset="0"/>
                </a:rPr>
                <a:t>(1 2 3)(4(5 6)(7 8))</a:t>
              </a:r>
            </a:p>
          </p:txBody>
        </p:sp>
      </p:grpSp>
      <p:grpSp>
        <p:nvGrpSpPr>
          <p:cNvPr id="5" name="Group 4">
            <a:extLst>
              <a:ext uri="{FF2B5EF4-FFF2-40B4-BE49-F238E27FC236}">
                <a16:creationId xmlns="" xmlns:a16="http://schemas.microsoft.com/office/drawing/2014/main" id="{4206D6A5-C6F0-42C1-8539-0D19E6BBFB55}"/>
              </a:ext>
            </a:extLst>
          </p:cNvPr>
          <p:cNvGrpSpPr/>
          <p:nvPr/>
        </p:nvGrpSpPr>
        <p:grpSpPr>
          <a:xfrm>
            <a:off x="1007096" y="4711452"/>
            <a:ext cx="11849099" cy="3099198"/>
            <a:chOff x="1181102" y="4444602"/>
            <a:chExt cx="11849099" cy="3099198"/>
          </a:xfrm>
        </p:grpSpPr>
        <p:sp>
          <p:nvSpPr>
            <p:cNvPr id="21" name="Content Placeholder 2"/>
            <p:cNvSpPr txBox="1">
              <a:spLocks/>
            </p:cNvSpPr>
            <p:nvPr/>
          </p:nvSpPr>
          <p:spPr bwMode="gray">
            <a:xfrm>
              <a:off x="1194860" y="4444602"/>
              <a:ext cx="11835341" cy="3099198"/>
            </a:xfrm>
            <a:prstGeom prst="round2DiagRect">
              <a:avLst>
                <a:gd name="adj1" fmla="val 1446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37" name="Rectangle 5"/>
            <p:cNvSpPr>
              <a:spLocks noChangeArrowheads="1"/>
            </p:cNvSpPr>
            <p:nvPr/>
          </p:nvSpPr>
          <p:spPr bwMode="blackGray">
            <a:xfrm>
              <a:off x="1181102" y="4457700"/>
              <a:ext cx="11830050" cy="30861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3600" b="1" kern="0" dirty="0">
                  <a:solidFill>
                    <a:srgbClr val="FF0000"/>
                  </a:solidFill>
                  <a:latin typeface="Courier New" pitchFamily="49" charset="0"/>
                  <a:cs typeface="Times New Roman" pitchFamily="18" charset="0"/>
                </a:rPr>
                <a:t>(</a:t>
              </a:r>
              <a:r>
                <a:rPr lang="en-US" sz="3600" b="1" kern="0" dirty="0">
                  <a:solidFill>
                    <a:sysClr val="windowText" lastClr="000000"/>
                  </a:solidFill>
                  <a:latin typeface="Courier New" pitchFamily="49" charset="0"/>
                  <a:cs typeface="Times New Roman" pitchFamily="18" charset="0"/>
                </a:rPr>
                <a:t>1 2 3</a:t>
              </a:r>
              <a:r>
                <a:rPr lang="en-US" sz="3600" b="1" kern="0" dirty="0">
                  <a:solidFill>
                    <a:srgbClr val="FF0000"/>
                  </a:solidFill>
                  <a:latin typeface="Courier New" pitchFamily="49" charset="0"/>
                  <a:cs typeface="Times New Roman" pitchFamily="18" charset="0"/>
                </a:rPr>
                <a:t>)(</a:t>
              </a:r>
              <a:r>
                <a:rPr lang="en-US" sz="3600" b="1" kern="0" dirty="0">
                  <a:solidFill>
                    <a:sysClr val="windowText" lastClr="000000"/>
                  </a:solidFill>
                  <a:latin typeface="Courier New" pitchFamily="49" charset="0"/>
                  <a:cs typeface="Times New Roman" pitchFamily="18" charset="0"/>
                </a:rPr>
                <a:t>4</a:t>
              </a:r>
              <a:r>
                <a:rPr lang="en-US" sz="3600" b="1" kern="0" dirty="0">
                  <a:solidFill>
                    <a:srgbClr val="FF0000"/>
                  </a:solidFill>
                  <a:latin typeface="Courier New" pitchFamily="49" charset="0"/>
                  <a:cs typeface="Times New Roman" pitchFamily="18" charset="0"/>
                </a:rPr>
                <a:t>(</a:t>
              </a:r>
              <a:r>
                <a:rPr lang="en-US" sz="3600" b="1" kern="0" dirty="0">
                  <a:solidFill>
                    <a:sysClr val="windowText" lastClr="000000"/>
                  </a:solidFill>
                  <a:latin typeface="Courier New" pitchFamily="49" charset="0"/>
                  <a:cs typeface="Times New Roman" pitchFamily="18" charset="0"/>
                </a:rPr>
                <a:t>5 6</a:t>
              </a:r>
              <a:r>
                <a:rPr lang="en-US" sz="3600" b="1" kern="0" dirty="0">
                  <a:solidFill>
                    <a:srgbClr val="FF0000"/>
                  </a:solidFill>
                  <a:latin typeface="Courier New" pitchFamily="49" charset="0"/>
                  <a:cs typeface="Times New Roman" pitchFamily="18" charset="0"/>
                </a:rPr>
                <a:t>)(</a:t>
              </a:r>
              <a:r>
                <a:rPr lang="en-US" sz="3600" b="1" kern="0" dirty="0">
                  <a:solidFill>
                    <a:sysClr val="windowText" lastClr="000000"/>
                  </a:solidFill>
                  <a:latin typeface="Courier New" pitchFamily="49" charset="0"/>
                  <a:cs typeface="Times New Roman" pitchFamily="18" charset="0"/>
                </a:rPr>
                <a:t>7 8</a:t>
              </a:r>
              <a:r>
                <a:rPr lang="en-US" sz="3600" b="1" kern="0" dirty="0">
                  <a:solidFill>
                    <a:srgbClr val="FF0000"/>
                  </a:solidFill>
                  <a:latin typeface="Courier New" pitchFamily="49" charset="0"/>
                  <a:cs typeface="Times New Roman" pitchFamily="18" charset="0"/>
                </a:rPr>
                <a:t>))</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endParaRPr lang="en-US" sz="3600" b="1" kern="0" dirty="0">
                <a:solidFill>
                  <a:srgbClr val="FF0000"/>
                </a:solidFill>
                <a:latin typeface="Courier New" pitchFamily="49" charset="0"/>
                <a:cs typeface="Times New Roman" pitchFamily="18" charset="0"/>
              </a:endParaRPr>
            </a:p>
            <a:p>
              <a:pPr marL="685800" indent="-685800" defTabSz="600075" eaLnBrk="0" fontAlgn="auto" hangingPunct="0">
                <a:spcAft>
                  <a:spcPts val="0"/>
                </a:spcAft>
                <a:buClr>
                  <a:srgbClr val="CC0000"/>
                </a:buClr>
                <a:buFont typeface="Wingdings" pitchFamily="2" charset="2"/>
                <a:buNone/>
                <a:tabLst>
                  <a:tab pos="600075" algn="r"/>
                  <a:tab pos="1009650" algn="l"/>
                </a:tabLst>
                <a:defRPr/>
              </a:pPr>
              <a:endParaRPr lang="en-US" sz="3600" b="1" kern="0" dirty="0">
                <a:solidFill>
                  <a:srgbClr val="FF0000"/>
                </a:solidFill>
                <a:latin typeface="Courier New" pitchFamily="49" charset="0"/>
                <a:cs typeface="Times New Roman" pitchFamily="18" charset="0"/>
              </a:endParaRPr>
            </a:p>
            <a:p>
              <a:pPr marL="685800" indent="-685800" defTabSz="600075" eaLnBrk="0" fontAlgn="auto" hangingPunct="0">
                <a:spcAft>
                  <a:spcPts val="0"/>
                </a:spcAft>
                <a:buClr>
                  <a:srgbClr val="CC0000"/>
                </a:buClr>
                <a:buFont typeface="Wingdings" pitchFamily="2" charset="2"/>
                <a:buNone/>
                <a:tabLst>
                  <a:tab pos="600075" algn="r"/>
                  <a:tab pos="1009650" algn="l"/>
                </a:tabLst>
                <a:defRPr/>
              </a:pPr>
              <a:endParaRPr lang="en-US" sz="3600" b="1" kern="0" dirty="0">
                <a:solidFill>
                  <a:srgbClr val="FF0000"/>
                </a:solidFill>
                <a:latin typeface="Courier New" pitchFamily="49" charset="0"/>
                <a:cs typeface="Times New Roman" pitchFamily="18" charset="0"/>
              </a:endParaRPr>
            </a:p>
            <a:p>
              <a:pPr marL="685800" indent="-685800" defTabSz="600075" eaLnBrk="0" fontAlgn="auto" hangingPunct="0">
                <a:spcAft>
                  <a:spcPts val="0"/>
                </a:spcAft>
                <a:buClr>
                  <a:srgbClr val="CC0000"/>
                </a:buClr>
                <a:buFont typeface="Wingdings" pitchFamily="2" charset="2"/>
                <a:buNone/>
                <a:tabLst>
                  <a:tab pos="600075" algn="r"/>
                  <a:tab pos="1009650" algn="l"/>
                </a:tabLst>
                <a:defRPr/>
              </a:pPr>
              <a:endParaRPr lang="en-US" sz="3600" b="1" kern="0" dirty="0">
                <a:solidFill>
                  <a:srgbClr val="FF0000"/>
                </a:solidFill>
                <a:latin typeface="Courier New" pitchFamily="49" charset="0"/>
                <a:cs typeface="Times New Roman" pitchFamily="18" charset="0"/>
              </a:endParaRPr>
            </a:p>
          </p:txBody>
        </p:sp>
        <p:sp>
          <p:nvSpPr>
            <p:cNvPr id="38" name="Freeform 7"/>
            <p:cNvSpPr>
              <a:spLocks/>
            </p:cNvSpPr>
            <p:nvPr/>
          </p:nvSpPr>
          <p:spPr bwMode="auto">
            <a:xfrm rot="16200000">
              <a:off x="1951436" y="4849417"/>
              <a:ext cx="759620" cy="1443038"/>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9" name="Freeform 8"/>
            <p:cNvSpPr>
              <a:spLocks/>
            </p:cNvSpPr>
            <p:nvPr/>
          </p:nvSpPr>
          <p:spPr bwMode="auto">
            <a:xfrm>
              <a:off x="1609727" y="5195888"/>
              <a:ext cx="2382" cy="745332"/>
            </a:xfrm>
            <a:custGeom>
              <a:avLst/>
              <a:gdLst>
                <a:gd name="T0" fmla="*/ 0 w 1"/>
                <a:gd name="T1" fmla="*/ 2147483647 h 313"/>
                <a:gd name="T2" fmla="*/ 0 w 1"/>
                <a:gd name="T3" fmla="*/ 0 h 313"/>
                <a:gd name="T4" fmla="*/ 0 60000 65536"/>
                <a:gd name="T5" fmla="*/ 0 60000 65536"/>
                <a:gd name="T6" fmla="*/ 0 w 1"/>
                <a:gd name="T7" fmla="*/ 0 h 313"/>
                <a:gd name="T8" fmla="*/ 1 w 1"/>
                <a:gd name="T9" fmla="*/ 313 h 313"/>
              </a:gdLst>
              <a:ahLst/>
              <a:cxnLst>
                <a:cxn ang="T4">
                  <a:pos x="T0" y="T1"/>
                </a:cxn>
                <a:cxn ang="T5">
                  <a:pos x="T2" y="T3"/>
                </a:cxn>
              </a:cxnLst>
              <a:rect l="T6" t="T7" r="T8" b="T9"/>
              <a:pathLst>
                <a:path w="1" h="313">
                  <a:moveTo>
                    <a:pt x="0" y="313"/>
                  </a:moveTo>
                  <a:lnTo>
                    <a:pt x="0" y="0"/>
                  </a:lnTo>
                </a:path>
              </a:pathLst>
            </a:custGeom>
            <a:noFill/>
            <a:ln w="28575" cap="rnd">
              <a:solidFill>
                <a:srgbClr val="FF0000"/>
              </a:solidFill>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0" name="Freeform 10"/>
            <p:cNvSpPr>
              <a:spLocks/>
            </p:cNvSpPr>
            <p:nvPr/>
          </p:nvSpPr>
          <p:spPr bwMode="auto">
            <a:xfrm rot="16200000">
              <a:off x="4273154" y="4308873"/>
              <a:ext cx="1521620" cy="3200400"/>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1" name="Freeform 11"/>
            <p:cNvSpPr>
              <a:spLocks/>
            </p:cNvSpPr>
            <p:nvPr/>
          </p:nvSpPr>
          <p:spPr bwMode="auto">
            <a:xfrm>
              <a:off x="3433764" y="5143501"/>
              <a:ext cx="2382" cy="1509713"/>
            </a:xfrm>
            <a:custGeom>
              <a:avLst/>
              <a:gdLst>
                <a:gd name="T0" fmla="*/ 0 w 1"/>
                <a:gd name="T1" fmla="*/ 2147483647 h 634"/>
                <a:gd name="T2" fmla="*/ 0 w 1"/>
                <a:gd name="T3" fmla="*/ 0 h 634"/>
                <a:gd name="T4" fmla="*/ 0 60000 65536"/>
                <a:gd name="T5" fmla="*/ 0 60000 65536"/>
                <a:gd name="T6" fmla="*/ 0 w 1"/>
                <a:gd name="T7" fmla="*/ 0 h 634"/>
                <a:gd name="T8" fmla="*/ 1 w 1"/>
                <a:gd name="T9" fmla="*/ 634 h 634"/>
              </a:gdLst>
              <a:ahLst/>
              <a:cxnLst>
                <a:cxn ang="T4">
                  <a:pos x="T0" y="T1"/>
                </a:cxn>
                <a:cxn ang="T5">
                  <a:pos x="T2" y="T3"/>
                </a:cxn>
              </a:cxnLst>
              <a:rect l="T6" t="T7" r="T8" b="T9"/>
              <a:pathLst>
                <a:path w="1" h="634">
                  <a:moveTo>
                    <a:pt x="0" y="634"/>
                  </a:moveTo>
                  <a:lnTo>
                    <a:pt x="0" y="0"/>
                  </a:lnTo>
                </a:path>
              </a:pathLst>
            </a:custGeom>
            <a:noFill/>
            <a:ln w="28575" cap="rnd">
              <a:solidFill>
                <a:srgbClr val="FF0000"/>
              </a:solidFill>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nvGrpSpPr>
            <p:cNvPr id="17418" name="Group 12"/>
            <p:cNvGrpSpPr>
              <a:grpSpLocks/>
            </p:cNvGrpSpPr>
            <p:nvPr/>
          </p:nvGrpSpPr>
          <p:grpSpPr bwMode="auto">
            <a:xfrm>
              <a:off x="4086227" y="5133975"/>
              <a:ext cx="869157" cy="592932"/>
              <a:chOff x="3024" y="2481"/>
              <a:chExt cx="393" cy="322"/>
            </a:xfrm>
          </p:grpSpPr>
          <p:sp>
            <p:nvSpPr>
              <p:cNvPr id="43" name="Freeform 13"/>
              <p:cNvSpPr>
                <a:spLocks/>
              </p:cNvSpPr>
              <p:nvPr/>
            </p:nvSpPr>
            <p:spPr bwMode="auto">
              <a:xfrm rot="-5400000">
                <a:off x="3061" y="2447"/>
                <a:ext cx="319" cy="393"/>
              </a:xfrm>
              <a:custGeom>
                <a:avLst/>
                <a:gdLst>
                  <a:gd name="T0" fmla="*/ 0 w 309"/>
                  <a:gd name="T1" fmla="*/ 0 h 381"/>
                  <a:gd name="T2" fmla="*/ 0 w 309"/>
                  <a:gd name="T3" fmla="*/ 1024 h 381"/>
                  <a:gd name="T4" fmla="*/ 854 w 309"/>
                  <a:gd name="T5" fmla="*/ 1024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4" name="Line 14"/>
              <p:cNvSpPr>
                <a:spLocks noChangeShapeType="1"/>
              </p:cNvSpPr>
              <p:nvPr/>
            </p:nvSpPr>
            <p:spPr bwMode="auto">
              <a:xfrm flipV="1">
                <a:off x="3024" y="2481"/>
                <a:ext cx="1" cy="318"/>
              </a:xfrm>
              <a:prstGeom prst="line">
                <a:avLst/>
              </a:prstGeom>
              <a:noFill/>
              <a:ln w="28575" cap="rnd">
                <a:solidFill>
                  <a:srgbClr val="FF0000"/>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17419" name="Group 15"/>
            <p:cNvGrpSpPr>
              <a:grpSpLocks/>
            </p:cNvGrpSpPr>
            <p:nvPr/>
          </p:nvGrpSpPr>
          <p:grpSpPr bwMode="auto">
            <a:xfrm>
              <a:off x="5405439" y="5133975"/>
              <a:ext cx="869157" cy="592932"/>
              <a:chOff x="3024" y="2481"/>
              <a:chExt cx="393" cy="322"/>
            </a:xfrm>
          </p:grpSpPr>
          <p:sp>
            <p:nvSpPr>
              <p:cNvPr id="46" name="Freeform 16"/>
              <p:cNvSpPr>
                <a:spLocks/>
              </p:cNvSpPr>
              <p:nvPr/>
            </p:nvSpPr>
            <p:spPr bwMode="auto">
              <a:xfrm rot="-5400000">
                <a:off x="3061" y="2447"/>
                <a:ext cx="319" cy="393"/>
              </a:xfrm>
              <a:custGeom>
                <a:avLst/>
                <a:gdLst>
                  <a:gd name="T0" fmla="*/ 0 w 309"/>
                  <a:gd name="T1" fmla="*/ 0 h 381"/>
                  <a:gd name="T2" fmla="*/ 0 w 309"/>
                  <a:gd name="T3" fmla="*/ 1024 h 381"/>
                  <a:gd name="T4" fmla="*/ 854 w 309"/>
                  <a:gd name="T5" fmla="*/ 1024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FF0000"/>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7" name="Line 17"/>
              <p:cNvSpPr>
                <a:spLocks noChangeShapeType="1"/>
              </p:cNvSpPr>
              <p:nvPr/>
            </p:nvSpPr>
            <p:spPr bwMode="auto">
              <a:xfrm flipV="1">
                <a:off x="3024" y="2481"/>
                <a:ext cx="1" cy="318"/>
              </a:xfrm>
              <a:prstGeom prst="line">
                <a:avLst/>
              </a:prstGeom>
              <a:noFill/>
              <a:ln w="28575" cap="rnd">
                <a:solidFill>
                  <a:srgbClr val="FF0000"/>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
          <p:nvSpPr>
            <p:cNvPr id="22" name="Oval 33"/>
            <p:cNvSpPr>
              <a:spLocks noChangeAspect="1" noChangeArrowheads="1"/>
            </p:cNvSpPr>
            <p:nvPr/>
          </p:nvSpPr>
          <p:spPr bwMode="auto">
            <a:xfrm>
              <a:off x="1986293" y="6057901"/>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23" name="Oval 33"/>
            <p:cNvSpPr>
              <a:spLocks noChangeAspect="1" noChangeArrowheads="1"/>
            </p:cNvSpPr>
            <p:nvPr/>
          </p:nvSpPr>
          <p:spPr bwMode="auto">
            <a:xfrm>
              <a:off x="4689009" y="6761798"/>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24" name="Oval 33"/>
            <p:cNvSpPr>
              <a:spLocks noChangeAspect="1" noChangeArrowheads="1"/>
            </p:cNvSpPr>
            <p:nvPr/>
          </p:nvSpPr>
          <p:spPr bwMode="auto">
            <a:xfrm>
              <a:off x="4175850" y="5842397"/>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sp>
          <p:nvSpPr>
            <p:cNvPr id="25" name="Oval 33"/>
            <p:cNvSpPr>
              <a:spLocks noChangeAspect="1" noChangeArrowheads="1"/>
            </p:cNvSpPr>
            <p:nvPr/>
          </p:nvSpPr>
          <p:spPr bwMode="auto">
            <a:xfrm>
              <a:off x="5495063" y="5842397"/>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4</a:t>
              </a:r>
            </a:p>
          </p:txBody>
        </p:sp>
      </p:grpSp>
    </p:spTree>
    <p:custDataLst>
      <p:tags r:id="rId1"/>
    </p:custDataLst>
    <p:extLst>
      <p:ext uri="{BB962C8B-B14F-4D97-AF65-F5344CB8AC3E}">
        <p14:creationId xmlns:p14="http://schemas.microsoft.com/office/powerpoint/2010/main" val="1446907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5000" dirty="0">
                <a:latin typeface="+mj-lt"/>
                <a:cs typeface="Oracle Sans" panose="020B0503020204020204" pitchFamily="34" charset="0"/>
              </a:rPr>
              <a:t>Using Subexpressions with Regular Expression Support</a:t>
            </a:r>
          </a:p>
        </p:txBody>
      </p:sp>
      <p:pic>
        <p:nvPicPr>
          <p:cNvPr id="18443" name="Picture 1037"/>
          <p:cNvPicPr>
            <a:picLocks noChangeAspect="1" noChangeArrowheads="1"/>
          </p:cNvPicPr>
          <p:nvPr/>
        </p:nvPicPr>
        <p:blipFill>
          <a:blip r:embed="rId4" cstate="print"/>
          <a:srcRect/>
          <a:stretch>
            <a:fillRect/>
          </a:stretch>
        </p:blipFill>
        <p:spPr bwMode="auto">
          <a:xfrm>
            <a:off x="7913956" y="8160940"/>
            <a:ext cx="2460089" cy="1087016"/>
          </a:xfrm>
          <a:prstGeom prst="rect">
            <a:avLst/>
          </a:prstGeom>
          <a:noFill/>
          <a:ln w="28575">
            <a:noFill/>
            <a:miter lim="800000"/>
            <a:headEnd type="none" w="sm" len="sm"/>
            <a:tailEnd type="none" w="sm" len="sm"/>
          </a:ln>
        </p:spPr>
      </p:pic>
      <p:grpSp>
        <p:nvGrpSpPr>
          <p:cNvPr id="4" name="Group 3">
            <a:extLst>
              <a:ext uri="{FF2B5EF4-FFF2-40B4-BE49-F238E27FC236}">
                <a16:creationId xmlns="" xmlns:a16="http://schemas.microsoft.com/office/drawing/2014/main" id="{54E6E5D7-5F81-4751-ABBE-88F57F7CA826}"/>
              </a:ext>
            </a:extLst>
          </p:cNvPr>
          <p:cNvGrpSpPr/>
          <p:nvPr/>
        </p:nvGrpSpPr>
        <p:grpSpPr>
          <a:xfrm>
            <a:off x="3056382" y="2445940"/>
            <a:ext cx="12280306" cy="5486400"/>
            <a:chOff x="2807296" y="2171700"/>
            <a:chExt cx="12280306" cy="5486400"/>
          </a:xfrm>
        </p:grpSpPr>
        <p:sp>
          <p:nvSpPr>
            <p:cNvPr id="20" name="Content Placeholder 2"/>
            <p:cNvSpPr txBox="1">
              <a:spLocks/>
            </p:cNvSpPr>
            <p:nvPr/>
          </p:nvSpPr>
          <p:spPr bwMode="gray">
            <a:xfrm>
              <a:off x="2807296" y="2171700"/>
              <a:ext cx="11835341" cy="5486400"/>
            </a:xfrm>
            <a:prstGeom prst="round2DiagRect">
              <a:avLst>
                <a:gd name="adj1" fmla="val 1229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21" name="Rectangle 1028"/>
            <p:cNvSpPr>
              <a:spLocks noChangeArrowheads="1"/>
            </p:cNvSpPr>
            <p:nvPr/>
          </p:nvSpPr>
          <p:spPr bwMode="blackGray">
            <a:xfrm>
              <a:off x="3257552" y="2171700"/>
              <a:ext cx="11830050" cy="54864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fontAlgn="auto" hangingPunct="0">
                <a:spcAft>
                  <a:spcPts val="0"/>
                </a:spcAft>
                <a:buClr>
                  <a:srgbClr val="CC0000"/>
                </a:buClr>
                <a:buFont typeface="Wingdings" pitchFamily="2" charset="2"/>
                <a:buNone/>
                <a:tabLst>
                  <a:tab pos="600075" algn="r"/>
                  <a:tab pos="1009650" algn="l"/>
                </a:tabLst>
                <a:defRPr/>
              </a:pPr>
              <a:endParaRPr lang="en-US" b="1" kern="0" dirty="0">
                <a:solidFill>
                  <a:sysClr val="windowText" lastClr="000000"/>
                </a:solidFill>
                <a:latin typeface="Courier New" pitchFamily="49" charset="0"/>
                <a:cs typeface="Times New Roman" pitchFamily="18" charset="0"/>
              </a:endParaRPr>
            </a:p>
            <a:p>
              <a:pPr marL="685800" indent="-685800" defTabSz="600075" eaLnBrk="0" fontAlgn="auto" hangingPunct="0">
                <a:spcAft>
                  <a:spcPts val="0"/>
                </a:spcAft>
                <a:buClr>
                  <a:srgbClr val="CC0000"/>
                </a:buClr>
                <a:buFont typeface="Wingdings" pitchFamily="2" charset="2"/>
                <a:buNone/>
                <a:tabLst>
                  <a:tab pos="600075" algn="r"/>
                  <a:tab pos="1009650" algn="l"/>
                </a:tabLst>
                <a:defRPr/>
              </a:pPr>
              <a:endParaRPr lang="en-US" b="1" kern="0" dirty="0">
                <a:solidFill>
                  <a:sysClr val="windowText" lastClr="000000"/>
                </a:solidFill>
                <a:latin typeface="Courier New" pitchFamily="49" charset="0"/>
                <a:cs typeface="Times New Roman" pitchFamily="18" charset="0"/>
              </a:endParaRPr>
            </a:p>
            <a:p>
              <a:pPr marL="685800" indent="-685800" defTabSz="600075" eaLnBrk="0" fontAlgn="auto" hangingPunct="0">
                <a:spcAft>
                  <a:spcPts val="0"/>
                </a:spcAft>
                <a:buClr>
                  <a:srgbClr val="CC0000"/>
                </a:buClr>
                <a:buFont typeface="Wingdings" pitchFamily="2" charset="2"/>
                <a:buNone/>
                <a:tabLst>
                  <a:tab pos="600075" algn="r"/>
                  <a:tab pos="1009650" algn="l"/>
                </a:tabLst>
                <a:defRPr/>
              </a:pPr>
              <a:endParaRPr lang="en-US" b="1" kern="0" dirty="0">
                <a:solidFill>
                  <a:sysClr val="windowText" lastClr="000000"/>
                </a:solidFill>
                <a:latin typeface="Courier New" pitchFamily="49" charset="0"/>
                <a:cs typeface="Times New Roman" pitchFamily="18" charset="0"/>
              </a:endParaRP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2400" b="1" kern="0" dirty="0">
                  <a:solidFill>
                    <a:sysClr val="windowText" lastClr="000000"/>
                  </a:solidFill>
                  <a:latin typeface="Courier New" pitchFamily="49" charset="0"/>
                  <a:cs typeface="Times New Roman" pitchFamily="18" charset="0"/>
                </a:rPr>
                <a:t>SELECT</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2400" b="1" kern="0" dirty="0">
                  <a:solidFill>
                    <a:sysClr val="windowText" lastClr="000000"/>
                  </a:solidFill>
                  <a:latin typeface="Courier New" pitchFamily="49" charset="0"/>
                  <a:cs typeface="Times New Roman" pitchFamily="18" charset="0"/>
                </a:rPr>
                <a:t>  REGEXP_INSTR</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2400" b="1" kern="0" dirty="0">
                  <a:solidFill>
                    <a:sysClr val="windowText" lastClr="000000"/>
                  </a:solidFill>
                  <a:latin typeface="Courier New" pitchFamily="49" charset="0"/>
                  <a:cs typeface="Times New Roman" pitchFamily="18" charset="0"/>
                </a:rPr>
                <a:t>  ('0</a:t>
              </a:r>
              <a:r>
                <a:rPr lang="en-US" sz="2400" b="1" kern="0" dirty="0">
                  <a:solidFill>
                    <a:srgbClr val="FF0000"/>
                  </a:solidFill>
                  <a:latin typeface="Courier New" pitchFamily="49" charset="0"/>
                  <a:cs typeface="Times New Roman" pitchFamily="18" charset="0"/>
                </a:rPr>
                <a:t>123</a:t>
              </a:r>
              <a:r>
                <a:rPr lang="en-US" sz="2400" b="1" kern="0" dirty="0">
                  <a:solidFill>
                    <a:sysClr val="windowText" lastClr="000000"/>
                  </a:solidFill>
                  <a:latin typeface="Courier New" pitchFamily="49" charset="0"/>
                  <a:cs typeface="Times New Roman" pitchFamily="18" charset="0"/>
                </a:rPr>
                <a:t>456789',      -- source char or search value</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2400" b="1" kern="0" dirty="0">
                  <a:solidFill>
                    <a:sysClr val="windowText" lastClr="000000"/>
                  </a:solidFill>
                  <a:latin typeface="Courier New" pitchFamily="49" charset="0"/>
                  <a:cs typeface="Times New Roman" pitchFamily="18" charset="0"/>
                </a:rPr>
                <a:t>  '(</a:t>
              </a:r>
              <a:r>
                <a:rPr lang="en-US" sz="2400" b="1" kern="0" dirty="0">
                  <a:solidFill>
                    <a:srgbClr val="FF0000"/>
                  </a:solidFill>
                  <a:latin typeface="Courier New" pitchFamily="49" charset="0"/>
                  <a:cs typeface="Times New Roman" pitchFamily="18" charset="0"/>
                </a:rPr>
                <a:t>123</a:t>
              </a:r>
              <a:r>
                <a:rPr lang="en-US" sz="2400" b="1" kern="0" dirty="0">
                  <a:solidFill>
                    <a:sysClr val="windowText" lastClr="000000"/>
                  </a:solidFill>
                  <a:latin typeface="Courier New" pitchFamily="49" charset="0"/>
                  <a:cs typeface="Times New Roman" pitchFamily="18" charset="0"/>
                </a:rPr>
                <a:t>)(4(56)(78))', -- regular expression patterns</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2400" b="1" kern="0" dirty="0">
                  <a:solidFill>
                    <a:sysClr val="windowText" lastClr="000000"/>
                  </a:solidFill>
                  <a:latin typeface="Courier New" pitchFamily="49" charset="0"/>
                  <a:cs typeface="Times New Roman" pitchFamily="18" charset="0"/>
                </a:rPr>
                <a:t>  1,                  -- position to start searching</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2400" b="1" kern="0" dirty="0">
                  <a:solidFill>
                    <a:sysClr val="windowText" lastClr="000000"/>
                  </a:solidFill>
                  <a:latin typeface="Courier New" pitchFamily="49" charset="0"/>
                  <a:cs typeface="Times New Roman" pitchFamily="18" charset="0"/>
                </a:rPr>
                <a:t>  1,                  -- occurrence</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2400" b="1" kern="0" dirty="0">
                  <a:solidFill>
                    <a:sysClr val="windowText" lastClr="000000"/>
                  </a:solidFill>
                  <a:latin typeface="Courier New" pitchFamily="49" charset="0"/>
                  <a:cs typeface="Times New Roman" pitchFamily="18" charset="0"/>
                </a:rPr>
                <a:t>  0,                  -- return option</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2400" b="1" kern="0" dirty="0">
                  <a:solidFill>
                    <a:sysClr val="windowText" lastClr="000000"/>
                  </a:solidFill>
                  <a:latin typeface="Courier New" pitchFamily="49" charset="0"/>
                  <a:cs typeface="Times New Roman" pitchFamily="18" charset="0"/>
                </a:rPr>
                <a:t>  'i',                -- match option (case insensitive)</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2400" b="1" kern="0" dirty="0">
                  <a:solidFill>
                    <a:sysClr val="windowText" lastClr="000000"/>
                  </a:solidFill>
                  <a:latin typeface="Courier New" pitchFamily="49" charset="0"/>
                  <a:cs typeface="Times New Roman" pitchFamily="18" charset="0"/>
                </a:rPr>
                <a:t>  </a:t>
              </a:r>
              <a:r>
                <a:rPr lang="en-US" sz="2400" b="1" kern="0" dirty="0">
                  <a:solidFill>
                    <a:srgbClr val="FF0000"/>
                  </a:solidFill>
                  <a:latin typeface="Courier New" pitchFamily="49" charset="0"/>
                  <a:cs typeface="Times New Roman" pitchFamily="18" charset="0"/>
                </a:rPr>
                <a:t>1</a:t>
              </a:r>
              <a:r>
                <a:rPr lang="en-US" sz="2400" b="1" kern="0" dirty="0">
                  <a:solidFill>
                    <a:sysClr val="windowText" lastClr="000000"/>
                  </a:solidFill>
                  <a:latin typeface="Courier New" pitchFamily="49" charset="0"/>
                  <a:cs typeface="Times New Roman" pitchFamily="18" charset="0"/>
                </a:rPr>
                <a:t>)             -- subexpression on which to search     "Position"</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2400" b="1" kern="0" dirty="0">
                  <a:solidFill>
                    <a:sysClr val="windowText" lastClr="000000"/>
                  </a:solidFill>
                  <a:latin typeface="Courier New" pitchFamily="49" charset="0"/>
                  <a:cs typeface="Times New Roman" pitchFamily="18" charset="0"/>
                </a:rPr>
                <a:t>FROM dual;</a:t>
              </a:r>
              <a:r>
                <a:rPr lang="en-US" sz="3200" b="1" kern="0" dirty="0">
                  <a:solidFill>
                    <a:sysClr val="windowText" lastClr="000000"/>
                  </a:solidFill>
                  <a:latin typeface="Courier New" pitchFamily="49" charset="0"/>
                  <a:cs typeface="Times New Roman" pitchFamily="18" charset="0"/>
                </a:rPr>
                <a:t>                                                                    </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3200" b="1" kern="0" dirty="0">
                  <a:solidFill>
                    <a:sysClr val="windowText" lastClr="000000"/>
                  </a:solidFill>
                  <a:latin typeface="Courier New" pitchFamily="49" charset="0"/>
                  <a:cs typeface="Times New Roman" pitchFamily="18" charset="0"/>
                </a:rPr>
                <a:t>                                                                    </a:t>
              </a:r>
            </a:p>
            <a:p>
              <a:pPr marL="685800" indent="-685800" defTabSz="600075" eaLnBrk="0" fontAlgn="auto" hangingPunct="0">
                <a:spcAft>
                  <a:spcPts val="0"/>
                </a:spcAft>
                <a:buClr>
                  <a:srgbClr val="CC0000"/>
                </a:buClr>
                <a:buFont typeface="Wingdings" pitchFamily="2" charset="2"/>
                <a:buNone/>
                <a:tabLst>
                  <a:tab pos="600075" algn="r"/>
                  <a:tab pos="1009650" algn="l"/>
                </a:tabLst>
                <a:defRPr/>
              </a:pPr>
              <a:r>
                <a:rPr lang="en-US" sz="3200" b="1" kern="0" dirty="0">
                  <a:solidFill>
                    <a:sysClr val="windowText" lastClr="000000"/>
                  </a:solidFill>
                  <a:latin typeface="Courier New" pitchFamily="49" charset="0"/>
                  <a:cs typeface="Times New Roman" pitchFamily="18" charset="0"/>
                </a:rPr>
                <a:t>          </a:t>
              </a:r>
              <a:endParaRPr lang="en-US" sz="2400" b="1" kern="0" dirty="0">
                <a:solidFill>
                  <a:sysClr val="windowText" lastClr="000000"/>
                </a:solidFill>
                <a:latin typeface="Courier New" pitchFamily="49" charset="0"/>
                <a:cs typeface="Times New Roman" pitchFamily="18" charset="0"/>
              </a:endParaRPr>
            </a:p>
          </p:txBody>
        </p:sp>
        <p:grpSp>
          <p:nvGrpSpPr>
            <p:cNvPr id="2" name="Group 1"/>
            <p:cNvGrpSpPr>
              <a:grpSpLocks noChangeAspect="1"/>
            </p:cNvGrpSpPr>
            <p:nvPr/>
          </p:nvGrpSpPr>
          <p:grpSpPr>
            <a:xfrm>
              <a:off x="3095328" y="3487316"/>
              <a:ext cx="382101" cy="2912607"/>
              <a:chOff x="2223708" y="2474687"/>
              <a:chExt cx="282954" cy="2156846"/>
            </a:xfrm>
          </p:grpSpPr>
          <p:sp>
            <p:nvSpPr>
              <p:cNvPr id="12" name="Oval 33"/>
              <p:cNvSpPr>
                <a:spLocks noChangeAspect="1" noChangeArrowheads="1"/>
              </p:cNvSpPr>
              <p:nvPr/>
            </p:nvSpPr>
            <p:spPr bwMode="auto">
              <a:xfrm>
                <a:off x="2223708" y="2474687"/>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1</a:t>
                </a:r>
                <a:endParaRPr lang="en-US" b="1" dirty="0">
                  <a:solidFill>
                    <a:schemeClr val="bg1"/>
                  </a:solidFill>
                  <a:latin typeface="Oracle Sans" panose="020B0503020204020204" pitchFamily="34" charset="0"/>
                  <a:cs typeface="Oracle Sans" panose="020B0503020204020204" pitchFamily="34" charset="0"/>
                </a:endParaRPr>
              </a:p>
            </p:txBody>
          </p:sp>
          <p:sp>
            <p:nvSpPr>
              <p:cNvPr id="13" name="Oval 33"/>
              <p:cNvSpPr>
                <a:spLocks noChangeAspect="1" noChangeArrowheads="1"/>
              </p:cNvSpPr>
              <p:nvPr/>
            </p:nvSpPr>
            <p:spPr bwMode="auto">
              <a:xfrm>
                <a:off x="2223708" y="2788399"/>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2</a:t>
                </a:r>
                <a:endParaRPr lang="en-US" b="1" dirty="0">
                  <a:solidFill>
                    <a:schemeClr val="bg1"/>
                  </a:solidFill>
                  <a:latin typeface="Oracle Sans" panose="020B0503020204020204" pitchFamily="34" charset="0"/>
                  <a:cs typeface="Oracle Sans" panose="020B0503020204020204" pitchFamily="34" charset="0"/>
                </a:endParaRPr>
              </a:p>
            </p:txBody>
          </p:sp>
          <p:sp>
            <p:nvSpPr>
              <p:cNvPr id="14" name="Oval 33"/>
              <p:cNvSpPr>
                <a:spLocks noChangeAspect="1" noChangeArrowheads="1"/>
              </p:cNvSpPr>
              <p:nvPr/>
            </p:nvSpPr>
            <p:spPr bwMode="auto">
              <a:xfrm>
                <a:off x="2223708" y="3097961"/>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3</a:t>
                </a:r>
                <a:endParaRPr lang="en-US" b="1" dirty="0">
                  <a:solidFill>
                    <a:schemeClr val="bg1"/>
                  </a:solidFill>
                  <a:latin typeface="Oracle Sans" panose="020B0503020204020204" pitchFamily="34" charset="0"/>
                  <a:cs typeface="Oracle Sans" panose="020B0503020204020204" pitchFamily="34" charset="0"/>
                </a:endParaRPr>
              </a:p>
            </p:txBody>
          </p:sp>
          <p:sp>
            <p:nvSpPr>
              <p:cNvPr id="15" name="Oval 33"/>
              <p:cNvSpPr>
                <a:spLocks noChangeAspect="1" noChangeArrowheads="1"/>
              </p:cNvSpPr>
              <p:nvPr/>
            </p:nvSpPr>
            <p:spPr bwMode="auto">
              <a:xfrm>
                <a:off x="2223708" y="3410698"/>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4</a:t>
                </a:r>
                <a:endParaRPr lang="en-US" b="1" dirty="0">
                  <a:solidFill>
                    <a:schemeClr val="bg1"/>
                  </a:solidFill>
                  <a:latin typeface="Oracle Sans" panose="020B0503020204020204" pitchFamily="34" charset="0"/>
                  <a:cs typeface="Oracle Sans" panose="020B0503020204020204" pitchFamily="34" charset="0"/>
                </a:endParaRPr>
              </a:p>
            </p:txBody>
          </p:sp>
          <p:sp>
            <p:nvSpPr>
              <p:cNvPr id="16" name="Oval 33"/>
              <p:cNvSpPr>
                <a:spLocks noChangeAspect="1" noChangeArrowheads="1"/>
              </p:cNvSpPr>
              <p:nvPr/>
            </p:nvSpPr>
            <p:spPr bwMode="auto">
              <a:xfrm>
                <a:off x="2223708" y="3724410"/>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5</a:t>
                </a:r>
                <a:endParaRPr lang="en-US" b="1" dirty="0">
                  <a:solidFill>
                    <a:schemeClr val="bg1"/>
                  </a:solidFill>
                  <a:latin typeface="Oracle Sans" panose="020B0503020204020204" pitchFamily="34" charset="0"/>
                  <a:cs typeface="Oracle Sans" panose="020B0503020204020204" pitchFamily="34" charset="0"/>
                </a:endParaRPr>
              </a:p>
            </p:txBody>
          </p:sp>
          <p:sp>
            <p:nvSpPr>
              <p:cNvPr id="17" name="Oval 33"/>
              <p:cNvSpPr>
                <a:spLocks noChangeAspect="1" noChangeArrowheads="1"/>
              </p:cNvSpPr>
              <p:nvPr/>
            </p:nvSpPr>
            <p:spPr bwMode="auto">
              <a:xfrm>
                <a:off x="2223708" y="4033972"/>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6</a:t>
                </a:r>
                <a:endParaRPr lang="en-US" b="1" dirty="0">
                  <a:solidFill>
                    <a:schemeClr val="bg1"/>
                  </a:solidFill>
                  <a:latin typeface="Oracle Sans" panose="020B0503020204020204" pitchFamily="34" charset="0"/>
                  <a:cs typeface="Oracle Sans" panose="020B0503020204020204" pitchFamily="34" charset="0"/>
                </a:endParaRPr>
              </a:p>
            </p:txBody>
          </p:sp>
          <p:sp>
            <p:nvSpPr>
              <p:cNvPr id="18" name="Oval 33"/>
              <p:cNvSpPr>
                <a:spLocks noChangeAspect="1" noChangeArrowheads="1"/>
              </p:cNvSpPr>
              <p:nvPr/>
            </p:nvSpPr>
            <p:spPr bwMode="auto">
              <a:xfrm>
                <a:off x="2223708" y="4348505"/>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7</a:t>
                </a:r>
                <a:endParaRPr lang="en-US" b="1" dirty="0">
                  <a:solidFill>
                    <a:schemeClr val="bg1"/>
                  </a:solidFill>
                  <a:latin typeface="Oracle Sans" panose="020B0503020204020204" pitchFamily="34" charset="0"/>
                  <a:cs typeface="Oracle Sans" panose="020B0503020204020204" pitchFamily="34" charset="0"/>
                </a:endParaRPr>
              </a:p>
            </p:txBody>
          </p:sp>
        </p:grpSp>
      </p:grpSp>
    </p:spTree>
    <p:custDataLst>
      <p:tags r:id="rId1"/>
    </p:custDataLst>
    <p:extLst>
      <p:ext uri="{BB962C8B-B14F-4D97-AF65-F5344CB8AC3E}">
        <p14:creationId xmlns:p14="http://schemas.microsoft.com/office/powerpoint/2010/main" val="304864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295128" y="3991372"/>
            <a:ext cx="15409712" cy="4716016"/>
          </a:xfrm>
          <a:prstGeom prst="round2DiagRect">
            <a:avLst>
              <a:gd name="adj1" fmla="val 815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9458"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Why Access the nth Subexpression?</a:t>
            </a:r>
          </a:p>
        </p:txBody>
      </p:sp>
      <p:sp>
        <p:nvSpPr>
          <p:cNvPr id="19459" name="Rectangle 2051"/>
          <p:cNvSpPr>
            <a:spLocks noGrp="1" noChangeArrowheads="1"/>
          </p:cNvSpPr>
          <p:nvPr>
            <p:ph idx="1"/>
          </p:nvPr>
        </p:nvSpPr>
        <p:spPr>
          <a:xfrm>
            <a:off x="933451" y="2272710"/>
            <a:ext cx="16421100" cy="163435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1225" lvl="1" indent="-550863"/>
            <a:r>
              <a:rPr lang="en-US" dirty="0">
                <a:latin typeface="Oracle Sans" panose="020B0503020204020204" pitchFamily="34" charset="0"/>
                <a:cs typeface="Oracle Sans" panose="020B0503020204020204" pitchFamily="34" charset="0"/>
              </a:rPr>
              <a:t>A more realistic use: DNA sequencing</a:t>
            </a:r>
          </a:p>
          <a:p>
            <a:pPr marL="911225" lvl="1" indent="-550863"/>
            <a:r>
              <a:rPr lang="en-US" dirty="0">
                <a:latin typeface="Oracle Sans" panose="020B0503020204020204" pitchFamily="34" charset="0"/>
                <a:cs typeface="Oracle Sans" panose="020B0503020204020204" pitchFamily="34" charset="0"/>
              </a:rPr>
              <a:t>You may need to find a specific subpattern that identifies a protein needed for immunity in mouse DNA.</a:t>
            </a:r>
          </a:p>
        </p:txBody>
      </p:sp>
      <p:sp>
        <p:nvSpPr>
          <p:cNvPr id="19460" name="Rectangle 2052"/>
          <p:cNvSpPr>
            <a:spLocks noChangeArrowheads="1"/>
          </p:cNvSpPr>
          <p:nvPr/>
        </p:nvSpPr>
        <p:spPr bwMode="blackGray">
          <a:xfrm>
            <a:off x="1642494" y="4099892"/>
            <a:ext cx="14778038" cy="4716016"/>
          </a:xfrm>
          <a:prstGeom prst="rect">
            <a:avLst/>
          </a:prstGeom>
          <a:noFill/>
          <a:ln w="28575">
            <a:noFill/>
            <a:miter lim="800000"/>
            <a:headEnd/>
            <a:tailEnd/>
          </a:ln>
        </p:spPr>
        <p:txBody>
          <a:bodyPr lIns="138113" tIns="13716" rIns="138113" bIns="13716"/>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Times New Roman" pitchFamily="18" charset="0"/>
              </a:rPr>
              <a:t>SELECT REGEXP_INSTR('ccacctttccctccactcctcacgttctcacctgtaaagcgtccctccctcatccccatgcccccttaccctgcagggtagagtaggctagaaaccagagagctccaagctccatctgtggagaggtgccatccttgggctgcagagagaggagaatttgccccaaagctgcctgcagagcttcaccacccttagtctcacaaagccttgagttcatagcatttcttgagttttcaccctgcccagcaggacactgcagcacccaaagggcttcccaggagtagggttgccctcaagaggctcttgggtctgatggccacatcctggaattgttttcaagttgatggtcacagccctgaggcatgtaggggcgtggggatgcgctctgctctgctctcctctcctgaacccctgaaccctctggctaccccagagcacttagagccag',      </a:t>
            </a:r>
          </a:p>
          <a:p>
            <a:pPr marL="685800" indent="-685800" defTabSz="600075" eaLnBrk="0" hangingPunct="0">
              <a:tabLst>
                <a:tab pos="600075" algn="r"/>
                <a:tab pos="1009650" algn="l"/>
              </a:tabLst>
            </a:pPr>
            <a:r>
              <a:rPr lang="en-US" sz="2800" b="1" dirty="0">
                <a:latin typeface="Courier New" pitchFamily="49" charset="0"/>
                <a:cs typeface="Times New Roman" pitchFamily="18" charset="0"/>
              </a:rPr>
              <a:t>                    </a:t>
            </a:r>
            <a:r>
              <a:rPr lang="en-US" sz="2400" b="1" dirty="0">
                <a:latin typeface="Courier New" pitchFamily="49" charset="0"/>
                <a:cs typeface="Times New Roman" pitchFamily="18" charset="0"/>
              </a:rPr>
              <a:t>'(gtc(tcac)(aaag))', </a:t>
            </a:r>
          </a:p>
          <a:p>
            <a:pPr marL="685800" indent="-685800" defTabSz="600075" eaLnBrk="0" hangingPunct="0">
              <a:tabLst>
                <a:tab pos="600075" algn="r"/>
                <a:tab pos="1009650" algn="l"/>
              </a:tabLst>
            </a:pPr>
            <a:r>
              <a:rPr lang="en-US" sz="2400" b="1" dirty="0">
                <a:latin typeface="Courier New" pitchFamily="49" charset="0"/>
                <a:cs typeface="Times New Roman" pitchFamily="18" charset="0"/>
              </a:rPr>
              <a:t>                     1, 1, 0, 'i', </a:t>
            </a:r>
          </a:p>
          <a:p>
            <a:pPr marL="685800" indent="-685800" defTabSz="600075" eaLnBrk="0" hangingPunct="0">
              <a:tabLst>
                <a:tab pos="600075" algn="r"/>
                <a:tab pos="1009650" algn="l"/>
              </a:tabLst>
            </a:pPr>
            <a:r>
              <a:rPr lang="en-US" sz="2400" b="1" dirty="0">
                <a:latin typeface="Courier New" pitchFamily="49" charset="0"/>
                <a:cs typeface="Times New Roman" pitchFamily="18" charset="0"/>
              </a:rPr>
              <a:t>                     1) "Position"</a:t>
            </a:r>
          </a:p>
          <a:p>
            <a:pPr marL="685800" indent="-685800" defTabSz="600075" eaLnBrk="0" hangingPunct="0">
              <a:tabLst>
                <a:tab pos="600075" algn="r"/>
                <a:tab pos="1009650" algn="l"/>
              </a:tabLst>
            </a:pPr>
            <a:r>
              <a:rPr lang="en-US" sz="2400" b="1" dirty="0">
                <a:latin typeface="Courier New" pitchFamily="49" charset="0"/>
                <a:cs typeface="Times New Roman" pitchFamily="18" charset="0"/>
              </a:rPr>
              <a:t>FROM dual;</a:t>
            </a:r>
          </a:p>
        </p:txBody>
      </p:sp>
      <p:pic>
        <p:nvPicPr>
          <p:cNvPr id="19461" name="Picture 2055"/>
          <p:cNvPicPr>
            <a:picLocks noChangeAspect="1" noChangeArrowheads="1"/>
          </p:cNvPicPr>
          <p:nvPr/>
        </p:nvPicPr>
        <p:blipFill>
          <a:blip r:embed="rId4" cstate="print"/>
          <a:stretch>
            <a:fillRect/>
          </a:stretch>
        </p:blipFill>
        <p:spPr bwMode="auto">
          <a:xfrm>
            <a:off x="7703840" y="8887916"/>
            <a:ext cx="2048493" cy="963488"/>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150828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gray">
          <a:xfrm>
            <a:off x="3200402" y="2393404"/>
            <a:ext cx="11835341" cy="5486400"/>
          </a:xfrm>
          <a:prstGeom prst="round2DiagRect">
            <a:avLst>
              <a:gd name="adj1" fmla="val 890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20483" name="Rectangle 2052"/>
          <p:cNvSpPr>
            <a:spLocks noChangeArrowheads="1"/>
          </p:cNvSpPr>
          <p:nvPr/>
        </p:nvSpPr>
        <p:spPr bwMode="blackGray">
          <a:xfrm>
            <a:off x="3737520" y="2387450"/>
            <a:ext cx="10951096" cy="5355432"/>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buClr>
                <a:srgbClr val="CC0000"/>
              </a:buClr>
              <a:buFont typeface="Wingdings" pitchFamily="2" charset="2"/>
              <a:buNone/>
              <a:tabLst>
                <a:tab pos="600075" algn="r"/>
                <a:tab pos="1009650" algn="l"/>
              </a:tabLst>
            </a:pPr>
            <a:r>
              <a:rPr lang="en-US" sz="2400" b="1" dirty="0">
                <a:latin typeface="Courier New" pitchFamily="49" charset="0"/>
                <a:cs typeface="Times New Roman" pitchFamily="18" charset="0"/>
              </a:rPr>
              <a:t>SELECT </a:t>
            </a:r>
          </a:p>
          <a:p>
            <a:pPr marL="685800" indent="-685800" defTabSz="600075" eaLnBrk="0" hangingPunct="0">
              <a:buClr>
                <a:srgbClr val="CC0000"/>
              </a:buClr>
              <a:buFont typeface="Wingdings" pitchFamily="2" charset="2"/>
              <a:buNone/>
              <a:tabLst>
                <a:tab pos="600075" algn="r"/>
                <a:tab pos="1009650" algn="l"/>
              </a:tabLst>
            </a:pPr>
            <a:r>
              <a:rPr lang="en-US" sz="2400" b="1" dirty="0">
                <a:latin typeface="Courier New" pitchFamily="49" charset="0"/>
                <a:cs typeface="Times New Roman" pitchFamily="18" charset="0"/>
              </a:rPr>
              <a:t>  REGEXP_SUBSTR</a:t>
            </a:r>
          </a:p>
          <a:p>
            <a:pPr marL="685800" indent="-685800" defTabSz="600075" eaLnBrk="0" hangingPunct="0">
              <a:buClr>
                <a:srgbClr val="CC0000"/>
              </a:buClr>
              <a:buFont typeface="Wingdings" pitchFamily="2" charset="2"/>
              <a:buNone/>
              <a:tabLst>
                <a:tab pos="600075" algn="r"/>
                <a:tab pos="1009650" algn="l"/>
              </a:tabLst>
            </a:pPr>
            <a:r>
              <a:rPr lang="en-US" sz="2400" b="1" dirty="0">
                <a:latin typeface="Courier New" pitchFamily="49" charset="0"/>
                <a:cs typeface="Times New Roman" pitchFamily="18" charset="0"/>
              </a:rPr>
              <a:t>  ('acgctgcactgca', -- source char or search value</a:t>
            </a:r>
          </a:p>
          <a:p>
            <a:pPr marL="685800" indent="-685800" defTabSz="600075" eaLnBrk="0" hangingPunct="0">
              <a:buClr>
                <a:srgbClr val="CC0000"/>
              </a:buClr>
              <a:buFont typeface="Wingdings" pitchFamily="2" charset="2"/>
              <a:buNone/>
              <a:tabLst>
                <a:tab pos="600075" algn="r"/>
                <a:tab pos="1009650" algn="l"/>
              </a:tabLst>
            </a:pPr>
            <a:r>
              <a:rPr lang="en-US" sz="2400" b="1" dirty="0">
                <a:latin typeface="Courier New" pitchFamily="49" charset="0"/>
                <a:cs typeface="Times New Roman" pitchFamily="18" charset="0"/>
              </a:rPr>
              <a:t>   'acg(.*)gca',    -- regular expression pattern</a:t>
            </a:r>
          </a:p>
          <a:p>
            <a:pPr marL="685800" indent="-685800" defTabSz="600075" eaLnBrk="0" hangingPunct="0">
              <a:buClr>
                <a:srgbClr val="CC0000"/>
              </a:buClr>
              <a:buFont typeface="Wingdings" pitchFamily="2" charset="2"/>
              <a:buNone/>
              <a:tabLst>
                <a:tab pos="600075" algn="r"/>
                <a:tab pos="1009650" algn="l"/>
              </a:tabLst>
            </a:pPr>
            <a:r>
              <a:rPr lang="en-US" sz="2400" b="1" dirty="0">
                <a:latin typeface="Courier New" pitchFamily="49" charset="0"/>
                <a:cs typeface="Times New Roman" pitchFamily="18" charset="0"/>
              </a:rPr>
              <a:t>   1,               -- position to start searching</a:t>
            </a:r>
          </a:p>
          <a:p>
            <a:pPr marL="685800" indent="-685800" defTabSz="600075" eaLnBrk="0" hangingPunct="0">
              <a:buClr>
                <a:srgbClr val="CC0000"/>
              </a:buClr>
              <a:buFont typeface="Wingdings" pitchFamily="2" charset="2"/>
              <a:buNone/>
              <a:tabLst>
                <a:tab pos="600075" algn="r"/>
                <a:tab pos="1009650" algn="l"/>
              </a:tabLst>
            </a:pPr>
            <a:r>
              <a:rPr lang="en-US" sz="2400" b="1" dirty="0">
                <a:latin typeface="Courier New" pitchFamily="49" charset="0"/>
                <a:cs typeface="Times New Roman" pitchFamily="18" charset="0"/>
              </a:rPr>
              <a:t>   1,               -- occurrence</a:t>
            </a:r>
          </a:p>
          <a:p>
            <a:pPr marL="685800" indent="-685800" defTabSz="600075" eaLnBrk="0" hangingPunct="0">
              <a:buClr>
                <a:srgbClr val="CC0000"/>
              </a:buClr>
              <a:buFont typeface="Wingdings" pitchFamily="2" charset="2"/>
              <a:buNone/>
              <a:tabLst>
                <a:tab pos="600075" algn="r"/>
                <a:tab pos="1009650" algn="l"/>
              </a:tabLst>
            </a:pPr>
            <a:r>
              <a:rPr lang="en-US" sz="2400" b="1" dirty="0">
                <a:latin typeface="Courier New" pitchFamily="49" charset="0"/>
                <a:cs typeface="Times New Roman" pitchFamily="18" charset="0"/>
              </a:rPr>
              <a:t>   'i',             -- match option (case insensitive)</a:t>
            </a:r>
          </a:p>
          <a:p>
            <a:pPr marL="685800" indent="-685800" defTabSz="600075" eaLnBrk="0" hangingPunct="0">
              <a:buClr>
                <a:srgbClr val="CC0000"/>
              </a:buClr>
              <a:buFont typeface="Wingdings" pitchFamily="2" charset="2"/>
              <a:buNone/>
              <a:tabLst>
                <a:tab pos="600075" algn="r"/>
                <a:tab pos="1009650" algn="l"/>
              </a:tabLst>
            </a:pPr>
            <a:r>
              <a:rPr lang="en-US" sz="2400" b="1" dirty="0">
                <a:latin typeface="Courier New" pitchFamily="49" charset="0"/>
                <a:cs typeface="Times New Roman" pitchFamily="18" charset="0"/>
              </a:rPr>
              <a:t>   1)               -- sub-expression</a:t>
            </a:r>
          </a:p>
          <a:p>
            <a:pPr marL="685800" indent="-685800" defTabSz="600075" eaLnBrk="0" hangingPunct="0">
              <a:buClr>
                <a:srgbClr val="CC0000"/>
              </a:buClr>
              <a:buFont typeface="Wingdings" pitchFamily="2" charset="2"/>
              <a:buNone/>
              <a:tabLst>
                <a:tab pos="600075" algn="r"/>
                <a:tab pos="1009650" algn="l"/>
              </a:tabLst>
            </a:pPr>
            <a:r>
              <a:rPr lang="en-US" sz="2400" b="1" dirty="0">
                <a:latin typeface="Courier New" pitchFamily="49" charset="0"/>
                <a:cs typeface="Times New Roman" pitchFamily="18" charset="0"/>
              </a:rPr>
              <a:t> "Value" </a:t>
            </a:r>
          </a:p>
          <a:p>
            <a:pPr marL="685800" indent="-685800" defTabSz="600075" eaLnBrk="0" hangingPunct="0">
              <a:buClr>
                <a:srgbClr val="CC0000"/>
              </a:buClr>
              <a:buFont typeface="Wingdings" pitchFamily="2" charset="2"/>
              <a:buNone/>
              <a:tabLst>
                <a:tab pos="600075" algn="r"/>
                <a:tab pos="1009650" algn="l"/>
              </a:tabLst>
            </a:pPr>
            <a:r>
              <a:rPr lang="en-US" sz="2400" b="1" dirty="0">
                <a:latin typeface="Courier New" pitchFamily="49" charset="0"/>
                <a:cs typeface="Times New Roman" pitchFamily="18" charset="0"/>
              </a:rPr>
              <a:t>FROM dual;</a:t>
            </a:r>
          </a:p>
          <a:p>
            <a:pPr marL="685800" indent="-685800" defTabSz="600075" eaLnBrk="0" hangingPunct="0">
              <a:buClr>
                <a:srgbClr val="CC0000"/>
              </a:buClr>
              <a:buFont typeface="Wingdings" pitchFamily="2" charset="2"/>
              <a:buNone/>
              <a:tabLst>
                <a:tab pos="600075" algn="r"/>
                <a:tab pos="1009650" algn="l"/>
              </a:tabLst>
            </a:pPr>
            <a:endParaRPr lang="en-US" sz="2400" b="1" dirty="0">
              <a:latin typeface="Courier New" pitchFamily="49" charset="0"/>
              <a:cs typeface="Times New Roman" pitchFamily="18" charset="0"/>
            </a:endParaRPr>
          </a:p>
          <a:p>
            <a:pPr marL="685800" indent="-685800" defTabSz="600075" eaLnBrk="0" hangingPunct="0">
              <a:buClr>
                <a:srgbClr val="CC0000"/>
              </a:buClr>
              <a:buFont typeface="Wingdings" pitchFamily="2" charset="2"/>
              <a:buNone/>
              <a:tabLst>
                <a:tab pos="600075" algn="r"/>
                <a:tab pos="1009650" algn="l"/>
              </a:tabLst>
            </a:pPr>
            <a:endParaRPr lang="en-US" sz="3200" b="1" dirty="0">
              <a:latin typeface="Courier New" pitchFamily="49" charset="0"/>
              <a:cs typeface="Times New Roman" pitchFamily="18" charset="0"/>
            </a:endParaRPr>
          </a:p>
        </p:txBody>
      </p:sp>
      <p:grpSp>
        <p:nvGrpSpPr>
          <p:cNvPr id="14" name="Group 13"/>
          <p:cNvGrpSpPr>
            <a:grpSpLocks noChangeAspect="1"/>
          </p:cNvGrpSpPr>
          <p:nvPr/>
        </p:nvGrpSpPr>
        <p:grpSpPr>
          <a:xfrm>
            <a:off x="3361299" y="3271292"/>
            <a:ext cx="382101" cy="2487861"/>
            <a:chOff x="2223708" y="2474687"/>
            <a:chExt cx="282954" cy="1842313"/>
          </a:xfrm>
        </p:grpSpPr>
        <p:sp>
          <p:nvSpPr>
            <p:cNvPr id="15" name="Oval 33"/>
            <p:cNvSpPr>
              <a:spLocks noChangeAspect="1" noChangeArrowheads="1"/>
            </p:cNvSpPr>
            <p:nvPr/>
          </p:nvSpPr>
          <p:spPr bwMode="auto">
            <a:xfrm>
              <a:off x="2223708" y="2474687"/>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1</a:t>
              </a:r>
              <a:endParaRPr lang="en-US" b="1" dirty="0">
                <a:solidFill>
                  <a:schemeClr val="bg1"/>
                </a:solidFill>
                <a:latin typeface="Oracle Sans" panose="020B0503020204020204" pitchFamily="34" charset="0"/>
                <a:cs typeface="Oracle Sans" panose="020B0503020204020204" pitchFamily="34" charset="0"/>
              </a:endParaRPr>
            </a:p>
          </p:txBody>
        </p:sp>
        <p:sp>
          <p:nvSpPr>
            <p:cNvPr id="16" name="Oval 33"/>
            <p:cNvSpPr>
              <a:spLocks noChangeAspect="1" noChangeArrowheads="1"/>
            </p:cNvSpPr>
            <p:nvPr/>
          </p:nvSpPr>
          <p:spPr bwMode="auto">
            <a:xfrm>
              <a:off x="2223708" y="2788399"/>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2</a:t>
              </a:r>
              <a:endParaRPr lang="en-US" b="1" dirty="0">
                <a:solidFill>
                  <a:schemeClr val="bg1"/>
                </a:solidFill>
                <a:latin typeface="Oracle Sans" panose="020B0503020204020204" pitchFamily="34" charset="0"/>
                <a:cs typeface="Oracle Sans" panose="020B0503020204020204" pitchFamily="34" charset="0"/>
              </a:endParaRPr>
            </a:p>
          </p:txBody>
        </p:sp>
        <p:sp>
          <p:nvSpPr>
            <p:cNvPr id="17" name="Oval 33"/>
            <p:cNvSpPr>
              <a:spLocks noChangeAspect="1" noChangeArrowheads="1"/>
            </p:cNvSpPr>
            <p:nvPr/>
          </p:nvSpPr>
          <p:spPr bwMode="auto">
            <a:xfrm>
              <a:off x="2223708" y="3097961"/>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3</a:t>
              </a:r>
              <a:endParaRPr lang="en-US" b="1" dirty="0">
                <a:solidFill>
                  <a:schemeClr val="bg1"/>
                </a:solidFill>
                <a:latin typeface="Oracle Sans" panose="020B0503020204020204" pitchFamily="34" charset="0"/>
                <a:cs typeface="Oracle Sans" panose="020B0503020204020204" pitchFamily="34" charset="0"/>
              </a:endParaRPr>
            </a:p>
          </p:txBody>
        </p:sp>
        <p:sp>
          <p:nvSpPr>
            <p:cNvPr id="18" name="Oval 33"/>
            <p:cNvSpPr>
              <a:spLocks noChangeAspect="1" noChangeArrowheads="1"/>
            </p:cNvSpPr>
            <p:nvPr/>
          </p:nvSpPr>
          <p:spPr bwMode="auto">
            <a:xfrm>
              <a:off x="2223708" y="3410698"/>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4</a:t>
              </a:r>
              <a:endParaRPr lang="en-US" b="1" dirty="0">
                <a:solidFill>
                  <a:schemeClr val="bg1"/>
                </a:solidFill>
                <a:latin typeface="Oracle Sans" panose="020B0503020204020204" pitchFamily="34" charset="0"/>
                <a:cs typeface="Oracle Sans" panose="020B0503020204020204" pitchFamily="34" charset="0"/>
              </a:endParaRPr>
            </a:p>
          </p:txBody>
        </p:sp>
        <p:sp>
          <p:nvSpPr>
            <p:cNvPr id="19" name="Oval 33"/>
            <p:cNvSpPr>
              <a:spLocks noChangeAspect="1" noChangeArrowheads="1"/>
            </p:cNvSpPr>
            <p:nvPr/>
          </p:nvSpPr>
          <p:spPr bwMode="auto">
            <a:xfrm>
              <a:off x="2223708" y="3724410"/>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5</a:t>
              </a:r>
              <a:endParaRPr lang="en-US" b="1" dirty="0">
                <a:solidFill>
                  <a:schemeClr val="bg1"/>
                </a:solidFill>
                <a:latin typeface="Oracle Sans" panose="020B0503020204020204" pitchFamily="34" charset="0"/>
                <a:cs typeface="Oracle Sans" panose="020B0503020204020204" pitchFamily="34" charset="0"/>
              </a:endParaRPr>
            </a:p>
          </p:txBody>
        </p:sp>
        <p:sp>
          <p:nvSpPr>
            <p:cNvPr id="20" name="Oval 33"/>
            <p:cNvSpPr>
              <a:spLocks noChangeAspect="1" noChangeArrowheads="1"/>
            </p:cNvSpPr>
            <p:nvPr/>
          </p:nvSpPr>
          <p:spPr bwMode="auto">
            <a:xfrm>
              <a:off x="2223708" y="4033972"/>
              <a:ext cx="282954" cy="28302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644362" eaLnBrk="0" hangingPunct="0">
                <a:lnSpc>
                  <a:spcPct val="95000"/>
                </a:lnSpc>
                <a:defRPr/>
              </a:pPr>
              <a:r>
                <a:rPr lang="en-US" sz="1800" b="1" dirty="0">
                  <a:solidFill>
                    <a:schemeClr val="bg1"/>
                  </a:solidFill>
                  <a:latin typeface="Oracle Sans" panose="020B0503020204020204" pitchFamily="34" charset="0"/>
                  <a:cs typeface="Oracle Sans" panose="020B0503020204020204" pitchFamily="34" charset="0"/>
                </a:rPr>
                <a:t>6</a:t>
              </a:r>
              <a:endParaRPr lang="en-US" b="1" dirty="0">
                <a:solidFill>
                  <a:schemeClr val="bg1"/>
                </a:solidFill>
                <a:latin typeface="Oracle Sans" panose="020B0503020204020204" pitchFamily="34" charset="0"/>
                <a:cs typeface="Oracle Sans" panose="020B0503020204020204" pitchFamily="34" charset="0"/>
              </a:endParaRPr>
            </a:p>
          </p:txBody>
        </p:sp>
      </p:grpSp>
      <p:sp>
        <p:nvSpPr>
          <p:cNvPr id="20482"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Courier New" panose="02070309020205020404" pitchFamily="49" charset="0"/>
                <a:cs typeface="Courier New" panose="02070309020205020404" pitchFamily="49" charset="0"/>
              </a:rPr>
              <a:t>REGEXP_SUBSTR</a:t>
            </a:r>
            <a:r>
              <a:rPr lang="en-US" dirty="0">
                <a:latin typeface="+mj-lt"/>
                <a:cs typeface="Oracle Sans" panose="020B0503020204020204" pitchFamily="34" charset="0"/>
              </a:rPr>
              <a:t>: Example</a:t>
            </a:r>
          </a:p>
        </p:txBody>
      </p:sp>
      <p:sp>
        <p:nvSpPr>
          <p:cNvPr id="22" name="Rectangle 2053"/>
          <p:cNvSpPr>
            <a:spLocks noChangeArrowheads="1"/>
          </p:cNvSpPr>
          <p:nvPr/>
        </p:nvSpPr>
        <p:spPr bwMode="gray">
          <a:xfrm>
            <a:off x="3743400" y="5703937"/>
            <a:ext cx="7429500" cy="447675"/>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1233488" eaLnBrk="0" fontAlgn="auto" hangingPunct="0">
              <a:spcBef>
                <a:spcPct val="50000"/>
              </a:spcBef>
              <a:spcAft>
                <a:spcPts val="0"/>
              </a:spcAft>
              <a:defRPr/>
            </a:pPr>
            <a:endParaRPr lang="en-US" kern="0" dirty="0">
              <a:solidFill>
                <a:srgbClr val="999999"/>
              </a:solidFill>
              <a:latin typeface="Oracle Sans" panose="020B0503020204020204" pitchFamily="34" charset="0"/>
              <a:cs typeface="Oracle Sans" panose="020B0503020204020204" pitchFamily="34" charset="0"/>
            </a:endParaRPr>
          </a:p>
        </p:txBody>
      </p:sp>
      <p:pic>
        <p:nvPicPr>
          <p:cNvPr id="20491" name="Picture 2061"/>
          <p:cNvPicPr>
            <a:picLocks noChangeAspect="1" noChangeArrowheads="1"/>
          </p:cNvPicPr>
          <p:nvPr/>
        </p:nvPicPr>
        <p:blipFill>
          <a:blip r:embed="rId4" cstate="print"/>
          <a:srcRect/>
          <a:stretch>
            <a:fillRect/>
          </a:stretch>
        </p:blipFill>
        <p:spPr bwMode="auto">
          <a:xfrm>
            <a:off x="8005573" y="8149655"/>
            <a:ext cx="2224997" cy="1174304"/>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980487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bwMode="gray">
          <a:xfrm>
            <a:off x="1234680" y="3786186"/>
            <a:ext cx="15818643" cy="3643314"/>
          </a:xfrm>
          <a:prstGeom prst="round2DiagRect">
            <a:avLst>
              <a:gd name="adj1" fmla="val 1229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6" name="Content Placeholder 2"/>
          <p:cNvSpPr txBox="1">
            <a:spLocks/>
          </p:cNvSpPr>
          <p:nvPr/>
        </p:nvSpPr>
        <p:spPr bwMode="gray">
          <a:xfrm>
            <a:off x="1234679" y="2290235"/>
            <a:ext cx="15818645" cy="1138767"/>
          </a:xfrm>
          <a:prstGeom prst="round2DiagRect">
            <a:avLst>
              <a:gd name="adj1" fmla="val 2270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2150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Using the </a:t>
            </a:r>
            <a:r>
              <a:rPr lang="en-US" dirty="0">
                <a:latin typeface="Courier New" panose="02070309020205020404" pitchFamily="49" charset="0"/>
                <a:cs typeface="Courier New" panose="02070309020205020404" pitchFamily="49" charset="0"/>
              </a:rPr>
              <a:t>REGEXP_COUNT</a:t>
            </a:r>
            <a:r>
              <a:rPr lang="en-US" dirty="0">
                <a:latin typeface="+mj-lt"/>
                <a:cs typeface="Courier New" panose="02070309020205020404" pitchFamily="49" charset="0"/>
              </a:rPr>
              <a:t> </a:t>
            </a:r>
            <a:r>
              <a:rPr lang="en-US" dirty="0">
                <a:latin typeface="+mj-lt"/>
                <a:cs typeface="Oracle Sans" panose="020B0503020204020204" pitchFamily="34" charset="0"/>
              </a:rPr>
              <a:t>Function</a:t>
            </a:r>
          </a:p>
        </p:txBody>
      </p:sp>
      <p:sp>
        <p:nvSpPr>
          <p:cNvPr id="21507" name="Rectangle 4"/>
          <p:cNvSpPr>
            <a:spLocks noChangeArrowheads="1"/>
          </p:cNvSpPr>
          <p:nvPr/>
        </p:nvSpPr>
        <p:spPr bwMode="blackGray">
          <a:xfrm>
            <a:off x="1234679" y="2286000"/>
            <a:ext cx="15818645" cy="11430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spcBef>
                <a:spcPts val="750"/>
              </a:spcBef>
              <a:spcAft>
                <a:spcPts val="750"/>
              </a:spcAft>
              <a:tabLst>
                <a:tab pos="600075" algn="r"/>
                <a:tab pos="1009650" algn="l"/>
              </a:tabLst>
            </a:pPr>
            <a:r>
              <a:rPr lang="en-US" sz="2400" b="1" dirty="0">
                <a:latin typeface="Courier New" pitchFamily="49" charset="0"/>
                <a:cs typeface="Oracle Sans" panose="020B0503020204020204" pitchFamily="34" charset="0"/>
              </a:rPr>
              <a:t>REGEXP_COUNT (source_char, pattern [, position </a:t>
            </a:r>
          </a:p>
          <a:p>
            <a:pPr marL="685800" indent="-685800" defTabSz="600075" eaLnBrk="0" hangingPunct="0">
              <a:spcBef>
                <a:spcPts val="750"/>
              </a:spcBef>
              <a:spcAft>
                <a:spcPts val="750"/>
              </a:spcAft>
              <a:tabLst>
                <a:tab pos="600075" algn="r"/>
                <a:tab pos="1009650" algn="l"/>
              </a:tabLst>
            </a:pPr>
            <a:r>
              <a:rPr lang="en-US" sz="2400" b="1" dirty="0">
                <a:latin typeface="Courier New" pitchFamily="49" charset="0"/>
                <a:cs typeface="Oracle Sans" panose="020B0503020204020204" pitchFamily="34" charset="0"/>
              </a:rPr>
              <a:t>               [, occurrence [, match_option]]])</a:t>
            </a:r>
          </a:p>
        </p:txBody>
      </p:sp>
      <p:sp>
        <p:nvSpPr>
          <p:cNvPr id="21508" name="Rectangle 5"/>
          <p:cNvSpPr>
            <a:spLocks noChangeArrowheads="1"/>
          </p:cNvSpPr>
          <p:nvPr/>
        </p:nvSpPr>
        <p:spPr bwMode="blackGray">
          <a:xfrm>
            <a:off x="1234680" y="3786188"/>
            <a:ext cx="15818643" cy="3643313"/>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spcBef>
                <a:spcPts val="750"/>
              </a:spcBef>
              <a:spcAft>
                <a:spcPts val="750"/>
              </a:spcAft>
              <a:tabLst>
                <a:tab pos="600075" algn="r"/>
                <a:tab pos="1009650" algn="l"/>
              </a:tabLst>
            </a:pPr>
            <a:r>
              <a:rPr lang="en-US" sz="2400" b="1" dirty="0">
                <a:latin typeface="Courier New" pitchFamily="49" charset="0"/>
                <a:cs typeface="Oracle Sans" panose="020B0503020204020204" pitchFamily="34" charset="0"/>
              </a:rPr>
              <a:t>SELECT REGEXP_COUNT( </a:t>
            </a:r>
            <a:r>
              <a:rPr lang="en-US" sz="2400" b="1" dirty="0">
                <a:latin typeface="Courier New" pitchFamily="49" charset="0"/>
                <a:cs typeface="Times New Roman" pitchFamily="18" charset="0"/>
              </a:rPr>
              <a:t>'ccacctttccctccactcctcacgttctcacctgtaaagcgtccctccctcatccccatgcccccttaccctgcag ggtagagtaggctagaaaccagagagctccaagctccatctgtggagaggtgccatccttgggctgcagagagaggagaatttgccccaaagctgcctgcagagcttcaccacccttagtctcacaaagccttgagttcatagcatttcttgagttttcaccctgcccagcaggacactgcagcacccaaagggcttcccaggagtagggttgccctcaagaggctcttgggtctgatggccacatcctggaattgttttcaagttgatggtcacagccctgaggcatgtaggggcgtggggatgcgctctgctctgctctcctctcctgaacccctgaaccctctggctaccccagagcacttagagccag',</a:t>
            </a:r>
            <a:br>
              <a:rPr lang="en-US" sz="2400" b="1" dirty="0">
                <a:latin typeface="Courier New" pitchFamily="49" charset="0"/>
                <a:cs typeface="Times New Roman" pitchFamily="18" charset="0"/>
              </a:rPr>
            </a:br>
            <a:r>
              <a:rPr lang="en-US" sz="2400" b="1" dirty="0">
                <a:latin typeface="Courier New" pitchFamily="49" charset="0"/>
                <a:cs typeface="Times New Roman" pitchFamily="18" charset="0"/>
              </a:rPr>
              <a:t>'gtc'</a:t>
            </a:r>
            <a:r>
              <a:rPr lang="en-US" sz="2400" b="1" dirty="0">
                <a:latin typeface="Courier New" pitchFamily="49" charset="0"/>
                <a:cs typeface="Oracle Sans" panose="020B0503020204020204" pitchFamily="34" charset="0"/>
              </a:rPr>
              <a:t>) AS Count </a:t>
            </a:r>
          </a:p>
          <a:p>
            <a:pPr marL="685800" indent="-685800" defTabSz="600075" eaLnBrk="0" hangingPunct="0">
              <a:spcBef>
                <a:spcPts val="750"/>
              </a:spcBef>
              <a:spcAft>
                <a:spcPts val="750"/>
              </a:spcAft>
              <a:tabLst>
                <a:tab pos="600075" algn="r"/>
                <a:tab pos="1009650" algn="l"/>
              </a:tabLst>
            </a:pPr>
            <a:r>
              <a:rPr lang="en-US" sz="2400" b="1" dirty="0">
                <a:latin typeface="Courier New" pitchFamily="49" charset="0"/>
                <a:cs typeface="Oracle Sans" panose="020B0503020204020204" pitchFamily="34" charset="0"/>
              </a:rPr>
              <a:t>FROM dual;               </a:t>
            </a:r>
          </a:p>
        </p:txBody>
      </p:sp>
      <p:pic>
        <p:nvPicPr>
          <p:cNvPr id="21509" name="Picture 7"/>
          <p:cNvPicPr>
            <a:picLocks noChangeAspect="1" noChangeArrowheads="1"/>
          </p:cNvPicPr>
          <p:nvPr/>
        </p:nvPicPr>
        <p:blipFill>
          <a:blip r:embed="rId4" cstate="print"/>
          <a:stretch>
            <a:fillRect/>
          </a:stretch>
        </p:blipFill>
        <p:spPr bwMode="auto">
          <a:xfrm>
            <a:off x="7898776" y="7663780"/>
            <a:ext cx="2490451" cy="1445840"/>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3416522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gray">
          <a:xfrm>
            <a:off x="3211383" y="4343400"/>
            <a:ext cx="11835341" cy="1485900"/>
          </a:xfrm>
          <a:prstGeom prst="round2DiagRect">
            <a:avLst>
              <a:gd name="adj1" fmla="val 1625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8" name="Content Placeholder 2"/>
          <p:cNvSpPr txBox="1">
            <a:spLocks/>
          </p:cNvSpPr>
          <p:nvPr/>
        </p:nvSpPr>
        <p:spPr bwMode="gray">
          <a:xfrm>
            <a:off x="3211383" y="2314575"/>
            <a:ext cx="11835341" cy="1714500"/>
          </a:xfrm>
          <a:prstGeom prst="round2DiagRect">
            <a:avLst>
              <a:gd name="adj1" fmla="val 1625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5000" dirty="0">
                <a:latin typeface="+mj-lt"/>
                <a:cs typeface="Oracle Sans" panose="020B0503020204020204" pitchFamily="34" charset="0"/>
              </a:rPr>
              <a:t>Regular Expressions and Check Constraints: Examples</a:t>
            </a:r>
          </a:p>
        </p:txBody>
      </p:sp>
      <p:sp>
        <p:nvSpPr>
          <p:cNvPr id="22531" name="Rectangle 3"/>
          <p:cNvSpPr>
            <a:spLocks noChangeArrowheads="1"/>
          </p:cNvSpPr>
          <p:nvPr/>
        </p:nvSpPr>
        <p:spPr bwMode="blackGray">
          <a:xfrm>
            <a:off x="3214028" y="2314575"/>
            <a:ext cx="11830050" cy="17145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endParaRPr lang="en-US" sz="2400" b="1" dirty="0">
              <a:latin typeface="Courier New" pitchFamily="49" charset="0"/>
              <a:cs typeface="Oracle Sans" panose="020B0503020204020204" pitchFamily="34" charset="0"/>
            </a:endParaRP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ALTER TABLE emp8</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ADD CONSTRAINT email_addr    </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CHECK(REGEXP_LIKE(email,'@')) NOVALIDATE; </a:t>
            </a:r>
          </a:p>
          <a:p>
            <a:pPr marL="685800" indent="-685800" defTabSz="600075" eaLnBrk="0" hangingPunct="0">
              <a:tabLst>
                <a:tab pos="600075" algn="r"/>
                <a:tab pos="1009650" algn="l"/>
              </a:tabLst>
            </a:pPr>
            <a:endParaRPr lang="en-US" sz="2400" b="1" dirty="0">
              <a:latin typeface="Courier New" pitchFamily="49" charset="0"/>
              <a:cs typeface="Oracle Sans" panose="020B0503020204020204" pitchFamily="34" charset="0"/>
            </a:endParaRPr>
          </a:p>
          <a:p>
            <a:pPr marL="685800" indent="-685800" defTabSz="600075" eaLnBrk="0" hangingPunct="0">
              <a:tabLst>
                <a:tab pos="600075" algn="r"/>
                <a:tab pos="1009650" algn="l"/>
              </a:tabLst>
            </a:pPr>
            <a:endParaRPr lang="en-US" sz="2400" dirty="0">
              <a:latin typeface="Courier New" pitchFamily="49" charset="0"/>
              <a:cs typeface="Oracle Sans" panose="020B0503020204020204" pitchFamily="34" charset="0"/>
            </a:endParaRPr>
          </a:p>
        </p:txBody>
      </p:sp>
      <p:sp>
        <p:nvSpPr>
          <p:cNvPr id="22532" name="Rectangle 4"/>
          <p:cNvSpPr>
            <a:spLocks noChangeArrowheads="1"/>
          </p:cNvSpPr>
          <p:nvPr/>
        </p:nvSpPr>
        <p:spPr bwMode="blackGray">
          <a:xfrm>
            <a:off x="3214028" y="4343400"/>
            <a:ext cx="11830050" cy="14859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INSERT INTO emp8 VALUES   </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(500,'Christian','Patel','ChrisP2creme.com',     </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1234567890,'12-Jan-2004','HR_REP',2000,null,102,40);</a:t>
            </a:r>
          </a:p>
        </p:txBody>
      </p:sp>
      <p:sp>
        <p:nvSpPr>
          <p:cNvPr id="15" name="Rectangle 5"/>
          <p:cNvSpPr>
            <a:spLocks noChangeArrowheads="1"/>
          </p:cNvSpPr>
          <p:nvPr/>
        </p:nvSpPr>
        <p:spPr bwMode="gray">
          <a:xfrm>
            <a:off x="3599384" y="2767236"/>
            <a:ext cx="7772400" cy="87153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1233488" eaLnBrk="0" fontAlgn="auto" hangingPunct="0">
              <a:spcBef>
                <a:spcPct val="50000"/>
              </a:spcBef>
              <a:spcAft>
                <a:spcPts val="0"/>
              </a:spcAft>
              <a:defRPr/>
            </a:pPr>
            <a:endParaRPr lang="en-US" kern="0" dirty="0">
              <a:solidFill>
                <a:srgbClr val="999999"/>
              </a:solidFill>
              <a:latin typeface="Oracle Sans" panose="020B0503020204020204" pitchFamily="34" charset="0"/>
              <a:cs typeface="Oracle Sans" panose="020B0503020204020204" pitchFamily="34" charset="0"/>
            </a:endParaRPr>
          </a:p>
        </p:txBody>
      </p:sp>
      <p:sp>
        <p:nvSpPr>
          <p:cNvPr id="16" name="Rectangle 6"/>
          <p:cNvSpPr>
            <a:spLocks noChangeArrowheads="1"/>
          </p:cNvSpPr>
          <p:nvPr/>
        </p:nvSpPr>
        <p:spPr bwMode="gray">
          <a:xfrm>
            <a:off x="8248997" y="4855468"/>
            <a:ext cx="3343275" cy="45720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1233488" eaLnBrk="0" fontAlgn="auto" hangingPunct="0">
              <a:spcBef>
                <a:spcPct val="50000"/>
              </a:spcBef>
              <a:spcAft>
                <a:spcPts val="0"/>
              </a:spcAft>
              <a:defRPr/>
            </a:pPr>
            <a:endParaRPr lang="en-US" kern="0" dirty="0">
              <a:solidFill>
                <a:srgbClr val="999999"/>
              </a:solidFill>
              <a:latin typeface="Oracle Sans" panose="020B0503020204020204" pitchFamily="34" charset="0"/>
              <a:cs typeface="Oracle Sans" panose="020B0503020204020204" pitchFamily="34" charset="0"/>
            </a:endParaRPr>
          </a:p>
        </p:txBody>
      </p:sp>
      <p:pic>
        <p:nvPicPr>
          <p:cNvPr id="22535" name="Picture 8"/>
          <p:cNvPicPr>
            <a:picLocks noChangeAspect="1" noChangeArrowheads="1"/>
          </p:cNvPicPr>
          <p:nvPr/>
        </p:nvPicPr>
        <p:blipFill>
          <a:blip r:embed="rId4" cstate="print"/>
          <a:srcRect/>
          <a:stretch>
            <a:fillRect/>
          </a:stretch>
        </p:blipFill>
        <p:spPr bwMode="auto">
          <a:xfrm>
            <a:off x="5985803" y="6206792"/>
            <a:ext cx="6286500" cy="2257425"/>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65315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Objectives</a:t>
            </a:r>
          </a:p>
        </p:txBody>
      </p:sp>
      <p:sp>
        <p:nvSpPr>
          <p:cNvPr id="5123"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3200" dirty="0">
                <a:latin typeface="+mn-lt"/>
                <a:cs typeface="Oracle Sans" panose="020B0503020204020204" pitchFamily="34" charset="0"/>
              </a:rPr>
              <a:t>After completing this appendix, you should be able to:</a:t>
            </a:r>
          </a:p>
          <a:p>
            <a:pPr marL="911225" lvl="1" indent="-550863"/>
            <a:r>
              <a:rPr lang="en-US" sz="3000" dirty="0">
                <a:latin typeface="+mn-lt"/>
                <a:cs typeface="Oracle Sans" panose="020B0503020204020204" pitchFamily="34" charset="0"/>
              </a:rPr>
              <a:t>List the benefits of using regular expressions</a:t>
            </a:r>
          </a:p>
          <a:p>
            <a:pPr marL="911225" lvl="1" indent="-550863"/>
            <a:r>
              <a:rPr lang="en-US" sz="3000" dirty="0">
                <a:latin typeface="+mn-lt"/>
                <a:cs typeface="Oracle Sans" panose="020B0503020204020204" pitchFamily="34" charset="0"/>
              </a:rPr>
              <a:t>Use regular expressions to search for, match, and replace strings</a:t>
            </a:r>
          </a:p>
        </p:txBody>
      </p:sp>
    </p:spTree>
    <p:custDataLst>
      <p:tags r:id="rId1"/>
    </p:custDataLst>
    <p:extLst>
      <p:ext uri="{BB962C8B-B14F-4D97-AF65-F5344CB8AC3E}">
        <p14:creationId xmlns:p14="http://schemas.microsoft.com/office/powerpoint/2010/main" val="76322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Oracle Sans" panose="020B0503020204020204" pitchFamily="34" charset="0"/>
                <a:cs typeface="Oracle Sans" panose="020B0503020204020204" pitchFamily="34" charset="0"/>
              </a:rPr>
              <a:t>With the use of regular expressions in SQL and PL/SQL, you can:</a:t>
            </a:r>
          </a:p>
          <a:p>
            <a:pPr marL="911225" lvl="1" indent="-550863"/>
            <a:r>
              <a:rPr lang="en-US" dirty="0">
                <a:latin typeface="Oracle Sans" panose="020B0503020204020204" pitchFamily="34" charset="0"/>
                <a:cs typeface="Oracle Sans" panose="020B0503020204020204" pitchFamily="34" charset="0"/>
              </a:rPr>
              <a:t>Avoid intensive string processing of SQL result sets by middle-tier applications</a:t>
            </a:r>
          </a:p>
          <a:p>
            <a:pPr marL="911225" lvl="1" indent="-550863"/>
            <a:r>
              <a:rPr lang="en-US" dirty="0">
                <a:latin typeface="Oracle Sans" panose="020B0503020204020204" pitchFamily="34" charset="0"/>
                <a:cs typeface="Oracle Sans" panose="020B0503020204020204" pitchFamily="34" charset="0"/>
              </a:rPr>
              <a:t>Avoid data validation logic on the client</a:t>
            </a:r>
          </a:p>
          <a:p>
            <a:pPr marL="911225" lvl="1" indent="-550863"/>
            <a:r>
              <a:rPr lang="en-US" dirty="0">
                <a:latin typeface="Oracle Sans" panose="020B0503020204020204" pitchFamily="34" charset="0"/>
                <a:cs typeface="Oracle Sans" panose="020B0503020204020204" pitchFamily="34" charset="0"/>
              </a:rPr>
              <a:t>Enforce constraints on the server</a:t>
            </a:r>
          </a:p>
        </p:txBody>
      </p:sp>
      <p:sp>
        <p:nvSpPr>
          <p:cNvPr id="2355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Quiz</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59001" y="6743702"/>
            <a:ext cx="2201366" cy="2073752"/>
          </a:xfrm>
          <a:prstGeom prst="rect">
            <a:avLst/>
          </a:prstGeom>
        </p:spPr>
      </p:pic>
    </p:spTree>
    <p:custDataLst>
      <p:tags r:id="rId1"/>
    </p:custDataLst>
    <p:extLst>
      <p:ext uri="{BB962C8B-B14F-4D97-AF65-F5344CB8AC3E}">
        <p14:creationId xmlns:p14="http://schemas.microsoft.com/office/powerpoint/2010/main" val="3426599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Summary</a:t>
            </a:r>
          </a:p>
        </p:txBody>
      </p:sp>
      <p:sp>
        <p:nvSpPr>
          <p:cNvPr id="24579"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Oracle Sans" panose="020B0503020204020204" pitchFamily="34" charset="0"/>
                <a:cs typeface="Oracle Sans" panose="020B0503020204020204" pitchFamily="34" charset="0"/>
              </a:rPr>
              <a:t>In this appendix, you should have learned how to use regular expressions to search for, match, and replace strings.</a:t>
            </a:r>
          </a:p>
        </p:txBody>
      </p:sp>
    </p:spTree>
    <p:custDataLst>
      <p:tags r:id="rId1"/>
    </p:custDataLst>
    <p:extLst>
      <p:ext uri="{BB962C8B-B14F-4D97-AF65-F5344CB8AC3E}">
        <p14:creationId xmlns:p14="http://schemas.microsoft.com/office/powerpoint/2010/main" val="389857507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374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What Are Regular Expressions?</a:t>
            </a:r>
          </a:p>
        </p:txBody>
      </p:sp>
      <p:sp>
        <p:nvSpPr>
          <p:cNvPr id="6147" name="Rectangle 5"/>
          <p:cNvSpPr>
            <a:spLocks noGrp="1" noChangeArrowheads="1"/>
          </p:cNvSpPr>
          <p:nvPr>
            <p:ph idx="1"/>
          </p:nvPr>
        </p:nvSpPr>
        <p:spPr>
          <a:xfrm>
            <a:off x="933451" y="2272710"/>
            <a:ext cx="15267333" cy="3735955"/>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1225" lvl="1" indent="-550863"/>
            <a:r>
              <a:rPr lang="en-US" dirty="0">
                <a:latin typeface="Oracle Sans" panose="020B0503020204020204" pitchFamily="34" charset="0"/>
                <a:cs typeface="Oracle Sans" panose="020B0503020204020204" pitchFamily="34" charset="0"/>
              </a:rPr>
              <a:t>You use regular expressions to search for (and manipulate) simple and complex patterns in string data by using standard syntax conventions. </a:t>
            </a:r>
          </a:p>
          <a:p>
            <a:pPr marL="911225" lvl="1" indent="-550863"/>
            <a:r>
              <a:rPr lang="en-US" dirty="0">
                <a:latin typeface="Oracle Sans" panose="020B0503020204020204" pitchFamily="34" charset="0"/>
                <a:cs typeface="Oracle Sans" panose="020B0503020204020204" pitchFamily="34" charset="0"/>
              </a:rPr>
              <a:t>You use a set of SQL functions and conditions to search for and manipulate strings in SQL and PL/SQL. </a:t>
            </a:r>
          </a:p>
          <a:p>
            <a:pPr marL="911225" lvl="1" indent="-550863"/>
            <a:r>
              <a:rPr lang="en-US" dirty="0">
                <a:latin typeface="Oracle Sans" panose="020B0503020204020204" pitchFamily="34" charset="0"/>
                <a:cs typeface="Oracle Sans" panose="020B0503020204020204" pitchFamily="34" charset="0"/>
              </a:rPr>
              <a:t>You specify a regular expression by using:</a:t>
            </a:r>
          </a:p>
          <a:p>
            <a:pPr lvl="2"/>
            <a:r>
              <a:rPr lang="en-US" dirty="0">
                <a:latin typeface="Oracle Sans" panose="020B0503020204020204" pitchFamily="34" charset="0"/>
                <a:cs typeface="Oracle Sans" panose="020B0503020204020204" pitchFamily="34" charset="0"/>
              </a:rPr>
              <a:t>Metacharacters, which are operators that specify the search algorithms</a:t>
            </a:r>
          </a:p>
          <a:p>
            <a:pPr lvl="2"/>
            <a:r>
              <a:rPr lang="en-US" dirty="0">
                <a:latin typeface="Oracle Sans" panose="020B0503020204020204" pitchFamily="34" charset="0"/>
                <a:cs typeface="Oracle Sans" panose="020B0503020204020204" pitchFamily="34" charset="0"/>
              </a:rPr>
              <a:t>Literals, which are the characters for which you are searching</a:t>
            </a:r>
          </a:p>
        </p:txBody>
      </p:sp>
      <p:sp>
        <p:nvSpPr>
          <p:cNvPr id="5" name="Rectangle 4"/>
          <p:cNvSpPr/>
          <p:nvPr/>
        </p:nvSpPr>
        <p:spPr bwMode="auto">
          <a:xfrm flipH="1">
            <a:off x="14610161" y="6972301"/>
            <a:ext cx="3678855"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99343" y="7921626"/>
            <a:ext cx="685800" cy="68580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53262" y="7086600"/>
            <a:ext cx="1276350" cy="1276350"/>
          </a:xfrm>
          <a:prstGeom prst="rect">
            <a:avLst/>
          </a:prstGeom>
        </p:spPr>
      </p:pic>
    </p:spTree>
    <p:custDataLst>
      <p:tags r:id="rId1"/>
    </p:custDataLst>
    <p:extLst>
      <p:ext uri="{BB962C8B-B14F-4D97-AF65-F5344CB8AC3E}">
        <p14:creationId xmlns:p14="http://schemas.microsoft.com/office/powerpoint/2010/main" val="153366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Benefits of Using Regular Expressions</a:t>
            </a:r>
          </a:p>
        </p:txBody>
      </p:sp>
      <p:sp>
        <p:nvSpPr>
          <p:cNvPr id="7171" name="Rectangle 5"/>
          <p:cNvSpPr>
            <a:spLocks noGrp="1" noChangeArrowheads="1"/>
          </p:cNvSpPr>
          <p:nvPr>
            <p:ph idx="1"/>
          </p:nvPr>
        </p:nvSpPr>
        <p:spPr>
          <a:xfrm>
            <a:off x="933451" y="2272710"/>
            <a:ext cx="15339341" cy="5460017"/>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Oracle Sans" panose="020B0503020204020204" pitchFamily="34" charset="0"/>
                <a:cs typeface="Oracle Sans" panose="020B0503020204020204" pitchFamily="34" charset="0"/>
              </a:rPr>
              <a:t>Regular expressions enable you to implement complex match logic in the database with the following benefits:</a:t>
            </a:r>
          </a:p>
          <a:p>
            <a:pPr marL="911225" lvl="1" indent="-550863"/>
            <a:r>
              <a:rPr lang="en-US" dirty="0">
                <a:latin typeface="Oracle Sans" panose="020B0503020204020204" pitchFamily="34" charset="0"/>
                <a:cs typeface="Oracle Sans" panose="020B0503020204020204" pitchFamily="34" charset="0"/>
              </a:rPr>
              <a:t>By centralizing match logic in Oracle Database, you avoid intensive string processing of SQL result sets by </a:t>
            </a:r>
            <a:br>
              <a:rPr lang="en-US" dirty="0">
                <a:latin typeface="Oracle Sans" panose="020B0503020204020204" pitchFamily="34" charset="0"/>
                <a:cs typeface="Oracle Sans" panose="020B0503020204020204" pitchFamily="34" charset="0"/>
              </a:rPr>
            </a:br>
            <a:r>
              <a:rPr lang="en-US" dirty="0">
                <a:latin typeface="Oracle Sans" panose="020B0503020204020204" pitchFamily="34" charset="0"/>
                <a:cs typeface="Oracle Sans" panose="020B0503020204020204" pitchFamily="34" charset="0"/>
              </a:rPr>
              <a:t>middle-tier applications. </a:t>
            </a:r>
          </a:p>
          <a:p>
            <a:pPr marL="911225" lvl="1" indent="-550863"/>
            <a:r>
              <a:rPr lang="en-US" dirty="0">
                <a:latin typeface="Oracle Sans" panose="020B0503020204020204" pitchFamily="34" charset="0"/>
                <a:cs typeface="Oracle Sans" panose="020B0503020204020204" pitchFamily="34" charset="0"/>
              </a:rPr>
              <a:t>Using server-side regular expressions to enforce constraints, you eliminate the need to code data validation logic on the client.</a:t>
            </a:r>
          </a:p>
          <a:p>
            <a:pPr marL="911225" lvl="1" indent="-550863"/>
            <a:r>
              <a:rPr lang="en-US" dirty="0">
                <a:latin typeface="Oracle Sans" panose="020B0503020204020204" pitchFamily="34" charset="0"/>
                <a:cs typeface="Oracle Sans" panose="020B0503020204020204" pitchFamily="34" charset="0"/>
              </a:rPr>
              <a:t>The built-in SQL and PL/SQL regular expression functions and conditions make string manipulations more powerful and easier than in previous releases of Oracle Database.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47874" y="7414858"/>
            <a:ext cx="1693070" cy="1833098"/>
          </a:xfrm>
          <a:prstGeom prst="rect">
            <a:avLst/>
          </a:prstGeom>
        </p:spPr>
      </p:pic>
    </p:spTree>
    <p:custDataLst>
      <p:tags r:id="rId1"/>
    </p:custDataLst>
    <p:extLst>
      <p:ext uri="{BB962C8B-B14F-4D97-AF65-F5344CB8AC3E}">
        <p14:creationId xmlns:p14="http://schemas.microsoft.com/office/powerpoint/2010/main" val="244627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33451" y="534988"/>
            <a:ext cx="16421100" cy="117430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4200" dirty="0">
                <a:latin typeface="+mj-lt"/>
                <a:cs typeface="Oracle Sans" panose="020B0503020204020204" pitchFamily="34" charset="0"/>
              </a:rPr>
              <a:t>Using the Regular Expressions Functions and Conditions in SQL </a:t>
            </a:r>
            <a:br>
              <a:rPr lang="en-US" sz="4200" dirty="0">
                <a:latin typeface="+mj-lt"/>
                <a:cs typeface="Oracle Sans" panose="020B0503020204020204" pitchFamily="34" charset="0"/>
              </a:rPr>
            </a:br>
            <a:r>
              <a:rPr lang="en-US" sz="4200" dirty="0">
                <a:latin typeface="+mj-lt"/>
                <a:cs typeface="Oracle Sans" panose="020B0503020204020204" pitchFamily="34" charset="0"/>
              </a:rPr>
              <a:t>and PL/SQL</a:t>
            </a:r>
          </a:p>
        </p:txBody>
      </p:sp>
      <p:graphicFrame>
        <p:nvGraphicFramePr>
          <p:cNvPr id="2" name="Table 1"/>
          <p:cNvGraphicFramePr>
            <a:graphicFrameLocks noGrp="1"/>
          </p:cNvGraphicFramePr>
          <p:nvPr>
            <p:extLst>
              <p:ext uri="{D42A27DB-BD31-4B8C-83A1-F6EECF244321}">
                <p14:modId xmlns:p14="http://schemas.microsoft.com/office/powerpoint/2010/main" val="2857114021"/>
              </p:ext>
            </p:extLst>
          </p:nvPr>
        </p:nvGraphicFramePr>
        <p:xfrm>
          <a:off x="1079104" y="2767236"/>
          <a:ext cx="16349364" cy="6192688"/>
        </p:xfrm>
        <a:graphic>
          <a:graphicData uri="http://schemas.openxmlformats.org/drawingml/2006/table">
            <a:tbl>
              <a:tblPr firstRow="1" firstCol="1" bandRow="1">
                <a:tableStyleId>{5FD0F851-EC5A-4D38-B0AD-8093EC10F338}</a:tableStyleId>
              </a:tblPr>
              <a:tblGrid>
                <a:gridCol w="3695268">
                  <a:extLst>
                    <a:ext uri="{9D8B030D-6E8A-4147-A177-3AD203B41FA5}">
                      <a16:colId xmlns="" xmlns:a16="http://schemas.microsoft.com/office/drawing/2014/main" val="20000"/>
                    </a:ext>
                  </a:extLst>
                </a:gridCol>
                <a:gridCol w="12654096">
                  <a:extLst>
                    <a:ext uri="{9D8B030D-6E8A-4147-A177-3AD203B41FA5}">
                      <a16:colId xmlns="" xmlns:a16="http://schemas.microsoft.com/office/drawing/2014/main" val="20001"/>
                    </a:ext>
                  </a:extLst>
                </a:gridCol>
              </a:tblGrid>
              <a:tr h="1197174">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800" b="1" dirty="0"/>
                        <a:t>Function or Condition Name</a:t>
                      </a:r>
                    </a:p>
                  </a:txBody>
                  <a:tcPr marL="137160" marR="137160" marT="68580" marB="68580"/>
                </a:tc>
                <a:tc>
                  <a:txBody>
                    <a:bodyPr/>
                    <a:lstStyle/>
                    <a:p>
                      <a:r>
                        <a:rPr lang="en-US" sz="2800" b="1" dirty="0"/>
                        <a:t>Description</a:t>
                      </a:r>
                      <a:endParaRPr lang="en-US" sz="2800" dirty="0"/>
                    </a:p>
                  </a:txBody>
                  <a:tcPr marL="137160" marR="137160" marT="68580" marB="68580"/>
                </a:tc>
                <a:extLst>
                  <a:ext uri="{0D108BD9-81ED-4DB2-BD59-A6C34878D82A}">
                    <a16:rowId xmlns="" xmlns:a16="http://schemas.microsoft.com/office/drawing/2014/main" val="10000"/>
                  </a:ext>
                </a:extLst>
              </a:tr>
              <a:tr h="1107082">
                <a:tc>
                  <a:txBody>
                    <a:bodyPr/>
                    <a:lstStyle/>
                    <a:p>
                      <a:r>
                        <a:rPr lang="en-US" sz="2600" b="0" dirty="0">
                          <a:latin typeface="Courier New" pitchFamily="49" charset="0"/>
                        </a:rPr>
                        <a:t>REGEXP_LIKE</a:t>
                      </a:r>
                      <a:endParaRPr lang="en-US" sz="2600" b="0" dirty="0"/>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Is similar to the </a:t>
                      </a:r>
                      <a:r>
                        <a:rPr lang="en-US" sz="2600" dirty="0">
                          <a:latin typeface="Courier New" pitchFamily="49" charset="0"/>
                        </a:rPr>
                        <a:t>LIKE</a:t>
                      </a:r>
                      <a:r>
                        <a:rPr lang="en-US" sz="2600" dirty="0"/>
                        <a:t> operator, but performs regular expression matching instead of simple pattern matching (condition)</a:t>
                      </a:r>
                    </a:p>
                  </a:txBody>
                  <a:tcPr marL="137160" marR="137160" marT="68580" marB="68580">
                    <a:solidFill>
                      <a:schemeClr val="accent5">
                        <a:lumMod val="20000"/>
                        <a:lumOff val="80000"/>
                      </a:schemeClr>
                    </a:solidFill>
                  </a:tcPr>
                </a:tc>
                <a:extLst>
                  <a:ext uri="{0D108BD9-81ED-4DB2-BD59-A6C34878D82A}">
                    <a16:rowId xmlns="" xmlns:a16="http://schemas.microsoft.com/office/drawing/2014/main" val="10001"/>
                  </a:ext>
                </a:extLst>
              </a:tr>
              <a:tr h="91802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b="0" dirty="0">
                          <a:latin typeface="Courier New" pitchFamily="49" charset="0"/>
                        </a:rPr>
                        <a:t>REGEXP_REPLACE</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Searches for a regular expression pattern and replaces it with a replacement string</a:t>
                      </a:r>
                    </a:p>
                  </a:txBody>
                  <a:tcPr marL="137160" marR="137160" marT="68580" marB="68580"/>
                </a:tc>
                <a:extLst>
                  <a:ext uri="{0D108BD9-81ED-4DB2-BD59-A6C34878D82A}">
                    <a16:rowId xmlns="" xmlns:a16="http://schemas.microsoft.com/office/drawing/2014/main" val="10002"/>
                  </a:ext>
                </a:extLst>
              </a:tr>
              <a:tr h="1026196">
                <a:tc>
                  <a:txBody>
                    <a:bodyPr/>
                    <a:lstStyle/>
                    <a:p>
                      <a:r>
                        <a:rPr lang="en-US" sz="2600" b="0" dirty="0">
                          <a:latin typeface="Courier New" pitchFamily="49" charset="0"/>
                        </a:rPr>
                        <a:t>REGEXP_INSTR</a:t>
                      </a:r>
                      <a:endParaRPr lang="en-US" sz="2600" b="0" dirty="0"/>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Searches a string for a regular expression pattern and returns the position where the match is found</a:t>
                      </a:r>
                    </a:p>
                  </a:txBody>
                  <a:tcPr marL="137160" marR="137160" marT="68580" marB="68580">
                    <a:solidFill>
                      <a:schemeClr val="accent5">
                        <a:lumMod val="20000"/>
                        <a:lumOff val="80000"/>
                      </a:schemeClr>
                    </a:solidFill>
                  </a:tcPr>
                </a:tc>
                <a:extLst>
                  <a:ext uri="{0D108BD9-81ED-4DB2-BD59-A6C34878D82A}">
                    <a16:rowId xmlns="" xmlns:a16="http://schemas.microsoft.com/office/drawing/2014/main" val="10003"/>
                  </a:ext>
                </a:extLst>
              </a:tr>
              <a:tr h="1080120">
                <a:tc>
                  <a:txBody>
                    <a:bodyPr/>
                    <a:lstStyle/>
                    <a:p>
                      <a:r>
                        <a:rPr lang="en-US" sz="2600" b="0" dirty="0">
                          <a:latin typeface="Courier New" pitchFamily="49" charset="0"/>
                        </a:rPr>
                        <a:t>REGEXP_SUBSTR</a:t>
                      </a:r>
                      <a:endParaRPr lang="en-US" sz="26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Searches for a regular expression pattern within a given string and extracts the matched substring</a:t>
                      </a:r>
                    </a:p>
                  </a:txBody>
                  <a:tcPr marL="137160" marR="137160" marT="68580" marB="68580"/>
                </a:tc>
                <a:extLst>
                  <a:ext uri="{0D108BD9-81ED-4DB2-BD59-A6C34878D82A}">
                    <a16:rowId xmlns="" xmlns:a16="http://schemas.microsoft.com/office/drawing/2014/main" val="10004"/>
                  </a:ext>
                </a:extLst>
              </a:tr>
              <a:tr h="864096">
                <a:tc>
                  <a:txBody>
                    <a:bodyPr/>
                    <a:lstStyle/>
                    <a:p>
                      <a:r>
                        <a:rPr lang="en-US" sz="2600" b="0" i="0" dirty="0">
                          <a:latin typeface="Courier New" pitchFamily="49" charset="0"/>
                        </a:rPr>
                        <a:t>REGEXP_COUNT</a:t>
                      </a:r>
                      <a:endParaRPr lang="en-US" sz="2600" b="0" i="0" dirty="0"/>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Returns the number of times a pattern match is found in an input sting</a:t>
                      </a:r>
                    </a:p>
                  </a:txBody>
                  <a:tcPr marL="137160" marR="137160" marT="68580" marB="68580">
                    <a:solidFill>
                      <a:schemeClr val="accent5">
                        <a:lumMod val="20000"/>
                        <a:lumOff val="80000"/>
                      </a:schemeClr>
                    </a:solidFill>
                  </a:tcPr>
                </a:tc>
                <a:extLst>
                  <a:ext uri="{0D108BD9-81ED-4DB2-BD59-A6C34878D82A}">
                    <a16:rowId xmlns=""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98536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What are Metacharacters?</a:t>
            </a:r>
          </a:p>
        </p:txBody>
      </p:sp>
      <p:sp>
        <p:nvSpPr>
          <p:cNvPr id="9219" name="Rectangle 5"/>
          <p:cNvSpPr>
            <a:spLocks noGrp="1" noChangeArrowheads="1"/>
          </p:cNvSpPr>
          <p:nvPr>
            <p:ph idx="1"/>
          </p:nvPr>
        </p:nvSpPr>
        <p:spPr>
          <a:xfrm>
            <a:off x="933451" y="2272710"/>
            <a:ext cx="16131429" cy="4751618"/>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1225" lvl="1" indent="-550863"/>
            <a:r>
              <a:rPr lang="en-US" dirty="0">
                <a:latin typeface="Oracle Sans" panose="020B0503020204020204" pitchFamily="34" charset="0"/>
                <a:cs typeface="Oracle Sans" panose="020B0503020204020204" pitchFamily="34" charset="0"/>
              </a:rPr>
              <a:t>Metacharacters are special characters that have a special meaning such as a wildcard, a repeating character, a nonmatching character, or a range of characters.</a:t>
            </a:r>
          </a:p>
          <a:p>
            <a:pPr marL="911225" lvl="1" indent="-550863"/>
            <a:r>
              <a:rPr lang="en-US" dirty="0">
                <a:latin typeface="Oracle Sans" panose="020B0503020204020204" pitchFamily="34" charset="0"/>
                <a:cs typeface="Oracle Sans" panose="020B0503020204020204" pitchFamily="34" charset="0"/>
              </a:rPr>
              <a:t>You can use several predefined metacharacter symbols in the pattern matching.</a:t>
            </a:r>
          </a:p>
          <a:p>
            <a:pPr marL="911225" lvl="1" indent="-550863"/>
            <a:r>
              <a:rPr lang="en-US" dirty="0">
                <a:latin typeface="Oracle Sans" panose="020B0503020204020204" pitchFamily="34" charset="0"/>
                <a:cs typeface="Oracle Sans" panose="020B0503020204020204" pitchFamily="34" charset="0"/>
              </a:rPr>
              <a:t>For example, the </a:t>
            </a:r>
            <a:r>
              <a:rPr lang="en-US" dirty="0">
                <a:latin typeface="Courier"/>
                <a:cs typeface="Oracle Sans" panose="020B0503020204020204" pitchFamily="34" charset="0"/>
              </a:rPr>
              <a:t>^(</a:t>
            </a:r>
            <a:r>
              <a:rPr lang="en-US" dirty="0">
                <a:solidFill>
                  <a:srgbClr val="FF0000"/>
                </a:solidFill>
                <a:latin typeface="Courier"/>
                <a:cs typeface="Oracle Sans" panose="020B0503020204020204" pitchFamily="34" charset="0"/>
              </a:rPr>
              <a:t>f</a:t>
            </a:r>
            <a:r>
              <a:rPr lang="en-US" dirty="0">
                <a:latin typeface="Courier"/>
                <a:cs typeface="Oracle Sans" panose="020B0503020204020204" pitchFamily="34" charset="0"/>
              </a:rPr>
              <a:t>|</a:t>
            </a:r>
            <a:r>
              <a:rPr lang="en-US" dirty="0">
                <a:solidFill>
                  <a:srgbClr val="FF0000"/>
                </a:solidFill>
                <a:latin typeface="Courier"/>
                <a:cs typeface="Oracle Sans" panose="020B0503020204020204" pitchFamily="34" charset="0"/>
              </a:rPr>
              <a:t>ht</a:t>
            </a:r>
            <a:r>
              <a:rPr lang="en-US" dirty="0">
                <a:latin typeface="Courier"/>
                <a:cs typeface="Oracle Sans" panose="020B0503020204020204" pitchFamily="34" charset="0"/>
              </a:rPr>
              <a:t>)</a:t>
            </a:r>
            <a:r>
              <a:rPr lang="en-US" dirty="0">
                <a:solidFill>
                  <a:srgbClr val="FF0000"/>
                </a:solidFill>
                <a:latin typeface="Courier"/>
                <a:cs typeface="Oracle Sans" panose="020B0503020204020204" pitchFamily="34" charset="0"/>
              </a:rPr>
              <a:t>tps</a:t>
            </a:r>
            <a:r>
              <a:rPr lang="en-US" dirty="0">
                <a:latin typeface="Courier"/>
                <a:cs typeface="Oracle Sans" panose="020B0503020204020204" pitchFamily="34" charset="0"/>
              </a:rPr>
              <a:t>?</a:t>
            </a:r>
            <a:r>
              <a:rPr lang="en-US" dirty="0">
                <a:solidFill>
                  <a:srgbClr val="FF0000"/>
                </a:solidFill>
                <a:latin typeface="Courier"/>
                <a:cs typeface="Oracle Sans" panose="020B0503020204020204" pitchFamily="34" charset="0"/>
              </a:rPr>
              <a:t>:</a:t>
            </a:r>
            <a:r>
              <a:rPr lang="en-US" dirty="0">
                <a:latin typeface="Courier"/>
                <a:cs typeface="Oracle Sans" panose="020B0503020204020204" pitchFamily="34" charset="0"/>
              </a:rPr>
              <a:t>$ </a:t>
            </a:r>
            <a:r>
              <a:rPr lang="en-US" dirty="0">
                <a:latin typeface="Oracle Sans" panose="020B0503020204020204" pitchFamily="34" charset="0"/>
                <a:cs typeface="Oracle Sans" panose="020B0503020204020204" pitchFamily="34" charset="0"/>
              </a:rPr>
              <a:t>regular expression searches for the following from the beginning of the string:</a:t>
            </a:r>
          </a:p>
          <a:p>
            <a:pPr lvl="2"/>
            <a:r>
              <a:rPr lang="en-US" dirty="0">
                <a:latin typeface="Oracle Sans" panose="020B0503020204020204" pitchFamily="34" charset="0"/>
                <a:cs typeface="Oracle Sans" panose="020B0503020204020204" pitchFamily="34" charset="0"/>
              </a:rPr>
              <a:t>The literals </a:t>
            </a:r>
            <a:r>
              <a:rPr lang="en-US" dirty="0">
                <a:latin typeface="Courier"/>
                <a:cs typeface="Oracle Sans" panose="020B0503020204020204" pitchFamily="34" charset="0"/>
              </a:rPr>
              <a:t>f</a:t>
            </a:r>
            <a:r>
              <a:rPr lang="en-US" dirty="0">
                <a:latin typeface="Oracle Sans" panose="020B0503020204020204" pitchFamily="34" charset="0"/>
                <a:cs typeface="Oracle Sans" panose="020B0503020204020204" pitchFamily="34" charset="0"/>
              </a:rPr>
              <a:t> or </a:t>
            </a:r>
            <a:r>
              <a:rPr lang="en-US" dirty="0">
                <a:latin typeface="Courier"/>
                <a:cs typeface="Oracle Sans" panose="020B0503020204020204" pitchFamily="34" charset="0"/>
              </a:rPr>
              <a:t>ht</a:t>
            </a:r>
          </a:p>
          <a:p>
            <a:pPr lvl="2"/>
            <a:r>
              <a:rPr lang="en-US" dirty="0">
                <a:latin typeface="Oracle Sans" panose="020B0503020204020204" pitchFamily="34" charset="0"/>
                <a:cs typeface="Oracle Sans" panose="020B0503020204020204" pitchFamily="34" charset="0"/>
              </a:rPr>
              <a:t>The </a:t>
            </a:r>
            <a:r>
              <a:rPr lang="en-US" dirty="0">
                <a:latin typeface="Courier"/>
                <a:cs typeface="Oracle Sans" panose="020B0503020204020204" pitchFamily="34" charset="0"/>
              </a:rPr>
              <a:t>t</a:t>
            </a:r>
            <a:r>
              <a:rPr lang="en-US" dirty="0">
                <a:latin typeface="Oracle Sans" panose="020B0503020204020204" pitchFamily="34" charset="0"/>
                <a:cs typeface="Oracle Sans" panose="020B0503020204020204" pitchFamily="34" charset="0"/>
              </a:rPr>
              <a:t> literal</a:t>
            </a:r>
          </a:p>
          <a:p>
            <a:pPr lvl="2"/>
            <a:r>
              <a:rPr lang="en-US" dirty="0">
                <a:latin typeface="Oracle Sans" panose="020B0503020204020204" pitchFamily="34" charset="0"/>
                <a:cs typeface="Oracle Sans" panose="020B0503020204020204" pitchFamily="34" charset="0"/>
              </a:rPr>
              <a:t>The </a:t>
            </a:r>
            <a:r>
              <a:rPr lang="en-US" dirty="0">
                <a:latin typeface="Courier New" panose="02070309020205020404" pitchFamily="49" charset="0"/>
                <a:cs typeface="Courier New" panose="02070309020205020404" pitchFamily="49" charset="0"/>
              </a:rPr>
              <a:t>p</a:t>
            </a:r>
            <a:r>
              <a:rPr lang="en-US" dirty="0">
                <a:latin typeface="Oracle Sans" panose="020B0503020204020204" pitchFamily="34" charset="0"/>
                <a:cs typeface="Oracle Sans" panose="020B0503020204020204" pitchFamily="34" charset="0"/>
              </a:rPr>
              <a:t> literal, optionally followed by the </a:t>
            </a:r>
            <a:r>
              <a:rPr lang="en-US" dirty="0">
                <a:latin typeface="Courier New" panose="02070309020205020404" pitchFamily="49" charset="0"/>
                <a:cs typeface="Courier New" panose="02070309020205020404" pitchFamily="49" charset="0"/>
              </a:rPr>
              <a:t>s</a:t>
            </a:r>
            <a:r>
              <a:rPr lang="en-US" dirty="0">
                <a:latin typeface="Oracle Sans" panose="020B0503020204020204" pitchFamily="34" charset="0"/>
                <a:cs typeface="Oracle Sans" panose="020B0503020204020204" pitchFamily="34" charset="0"/>
              </a:rPr>
              <a:t> literal</a:t>
            </a:r>
          </a:p>
          <a:p>
            <a:pPr lvl="2"/>
            <a:r>
              <a:rPr lang="en-US" dirty="0">
                <a:latin typeface="Oracle Sans" panose="020B0503020204020204" pitchFamily="34" charset="0"/>
                <a:cs typeface="Oracle Sans" panose="020B0503020204020204" pitchFamily="34" charset="0"/>
              </a:rPr>
              <a:t>The colon “:” literal at the end of the string</a:t>
            </a:r>
          </a:p>
        </p:txBody>
      </p:sp>
    </p:spTree>
    <p:custDataLst>
      <p:tags r:id="rId1"/>
    </p:custDataLst>
    <p:extLst>
      <p:ext uri="{BB962C8B-B14F-4D97-AF65-F5344CB8AC3E}">
        <p14:creationId xmlns:p14="http://schemas.microsoft.com/office/powerpoint/2010/main" val="237957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Using Metacharacters with Regular Expressions</a:t>
            </a:r>
            <a:r>
              <a:rPr lang="en-US" dirty="0">
                <a:latin typeface="Oracle Sans" panose="020B0503020204020204" pitchFamily="34" charset="0"/>
                <a:cs typeface="Oracle Sans" panose="020B0503020204020204" pitchFamily="34" charset="0"/>
              </a:rPr>
              <a:t/>
            </a:r>
            <a:br>
              <a:rPr lang="en-US" dirty="0">
                <a:latin typeface="Oracle Sans" panose="020B0503020204020204" pitchFamily="34" charset="0"/>
                <a:cs typeface="Oracle Sans" panose="020B0503020204020204" pitchFamily="34" charset="0"/>
              </a:rPr>
            </a:br>
            <a:endParaRPr lang="en-US" dirty="0">
              <a:latin typeface="Oracle Sans" panose="020B0503020204020204" pitchFamily="34" charset="0"/>
              <a:cs typeface="Oracle Sans" panose="020B0503020204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80706575"/>
              </p:ext>
            </p:extLst>
          </p:nvPr>
        </p:nvGraphicFramePr>
        <p:xfrm>
          <a:off x="1306404" y="2191172"/>
          <a:ext cx="15879166" cy="7200900"/>
        </p:xfrm>
        <a:graphic>
          <a:graphicData uri="http://schemas.openxmlformats.org/drawingml/2006/table">
            <a:tbl>
              <a:tblPr firstRow="1" firstCol="1" bandRow="1">
                <a:tableStyleId>{5FD0F851-EC5A-4D38-B0AD-8093EC10F338}</a:tableStyleId>
              </a:tblPr>
              <a:tblGrid>
                <a:gridCol w="2791867">
                  <a:extLst>
                    <a:ext uri="{9D8B030D-6E8A-4147-A177-3AD203B41FA5}">
                      <a16:colId xmlns="" xmlns:a16="http://schemas.microsoft.com/office/drawing/2014/main" val="20000"/>
                    </a:ext>
                  </a:extLst>
                </a:gridCol>
                <a:gridCol w="13087299">
                  <a:extLst>
                    <a:ext uri="{9D8B030D-6E8A-4147-A177-3AD203B41FA5}">
                      <a16:colId xmlns="" xmlns:a16="http://schemas.microsoft.com/office/drawing/2014/main" val="20001"/>
                    </a:ext>
                  </a:extLst>
                </a:gridCol>
              </a:tblGrid>
              <a:tr h="617220">
                <a:tc>
                  <a:txBody>
                    <a:bodyPr/>
                    <a:lstStyle/>
                    <a:p>
                      <a:r>
                        <a:rPr lang="en-US" sz="2800" b="1" dirty="0"/>
                        <a:t>Syntax</a:t>
                      </a:r>
                      <a:endParaRPr lang="en-US" sz="2800" dirty="0"/>
                    </a:p>
                  </a:txBody>
                  <a:tcPr marL="137160" marR="137160" marT="68580" marB="68580"/>
                </a:tc>
                <a:tc>
                  <a:txBody>
                    <a:bodyPr/>
                    <a:lstStyle/>
                    <a:p>
                      <a:r>
                        <a:rPr lang="en-US" sz="2800" b="1" dirty="0"/>
                        <a:t>Description</a:t>
                      </a:r>
                      <a:endParaRPr lang="en-US" sz="2800" dirty="0"/>
                    </a:p>
                  </a:txBody>
                  <a:tcPr marL="216000" marR="137160" marT="68580" marB="68580"/>
                </a:tc>
                <a:extLst>
                  <a:ext uri="{0D108BD9-81ED-4DB2-BD59-A6C34878D82A}">
                    <a16:rowId xmlns="" xmlns:a16="http://schemas.microsoft.com/office/drawing/2014/main" val="10000"/>
                  </a:ext>
                </a:extLst>
              </a:tr>
              <a:tr h="571500">
                <a:tc>
                  <a:txBody>
                    <a:bodyPr/>
                    <a:lstStyle/>
                    <a:p>
                      <a:r>
                        <a:rPr lang="en-US" sz="2600" b="0" dirty="0">
                          <a:latin typeface="Courier New" pitchFamily="49" charset="0"/>
                        </a:rPr>
                        <a:t>.</a:t>
                      </a:r>
                      <a:endParaRPr lang="en-US" sz="2600" b="0" dirty="0"/>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any character in the supported character set, except NULL</a:t>
                      </a:r>
                    </a:p>
                  </a:txBody>
                  <a:tcPr marL="216000" marR="137160" marT="68580" marB="68580">
                    <a:solidFill>
                      <a:schemeClr val="accent5">
                        <a:lumMod val="20000"/>
                        <a:lumOff val="80000"/>
                      </a:schemeClr>
                    </a:solidFill>
                  </a:tcPr>
                </a:tc>
                <a:extLst>
                  <a:ext uri="{0D108BD9-81ED-4DB2-BD59-A6C34878D82A}">
                    <a16:rowId xmlns="" xmlns:a16="http://schemas.microsoft.com/office/drawing/2014/main" val="10001"/>
                  </a:ext>
                </a:extLst>
              </a:tr>
              <a:tr h="571500">
                <a:tc>
                  <a:txBody>
                    <a:bodyPr/>
                    <a:lstStyle/>
                    <a:p>
                      <a:r>
                        <a:rPr lang="en-US" sz="2600" b="0" dirty="0">
                          <a:latin typeface="Courier New" pitchFamily="49" charset="0"/>
                        </a:rPr>
                        <a:t>+</a:t>
                      </a:r>
                      <a:endParaRPr lang="en-US" sz="26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one or more occurrences</a:t>
                      </a:r>
                    </a:p>
                  </a:txBody>
                  <a:tcPr marL="216000" marR="137160" marT="68580" marB="68580"/>
                </a:tc>
                <a:extLst>
                  <a:ext uri="{0D108BD9-81ED-4DB2-BD59-A6C34878D82A}">
                    <a16:rowId xmlns="" xmlns:a16="http://schemas.microsoft.com/office/drawing/2014/main" val="10002"/>
                  </a:ext>
                </a:extLst>
              </a:tr>
              <a:tr h="571500">
                <a:tc>
                  <a:txBody>
                    <a:bodyPr/>
                    <a:lstStyle/>
                    <a:p>
                      <a:r>
                        <a:rPr lang="en-US" sz="2600" b="0" dirty="0">
                          <a:latin typeface="Courier New" pitchFamily="49" charset="0"/>
                        </a:rPr>
                        <a:t>?</a:t>
                      </a:r>
                      <a:endParaRPr lang="en-US" sz="2600" b="0" dirty="0"/>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zero or one occurrence</a:t>
                      </a:r>
                    </a:p>
                  </a:txBody>
                  <a:tcPr marL="216000" marR="137160" marT="68580" marB="68580">
                    <a:solidFill>
                      <a:schemeClr val="accent5">
                        <a:lumMod val="20000"/>
                        <a:lumOff val="80000"/>
                      </a:schemeClr>
                    </a:solidFill>
                  </a:tcPr>
                </a:tc>
                <a:extLst>
                  <a:ext uri="{0D108BD9-81ED-4DB2-BD59-A6C34878D82A}">
                    <a16:rowId xmlns="" xmlns:a16="http://schemas.microsoft.com/office/drawing/2014/main" val="10003"/>
                  </a:ext>
                </a:extLst>
              </a:tr>
              <a:tr h="571500">
                <a:tc>
                  <a:txBody>
                    <a:bodyPr/>
                    <a:lstStyle/>
                    <a:p>
                      <a:r>
                        <a:rPr lang="en-US" sz="2600" b="0" dirty="0">
                          <a:latin typeface="Courier New" pitchFamily="49" charset="0"/>
                        </a:rPr>
                        <a:t>*</a:t>
                      </a:r>
                      <a:endParaRPr lang="en-US" sz="26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zero or more occurrences of the preceding subexpression</a:t>
                      </a:r>
                    </a:p>
                  </a:txBody>
                  <a:tcPr marL="216000" marR="137160" marT="68580" marB="68580"/>
                </a:tc>
                <a:extLst>
                  <a:ext uri="{0D108BD9-81ED-4DB2-BD59-A6C34878D82A}">
                    <a16:rowId xmlns="" xmlns:a16="http://schemas.microsoft.com/office/drawing/2014/main" val="10004"/>
                  </a:ext>
                </a:extLst>
              </a:tr>
              <a:tr h="57150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b="0" dirty="0">
                          <a:latin typeface="Courier New" pitchFamily="49" charset="0"/>
                        </a:rPr>
                        <a:t>{m}</a:t>
                      </a:r>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exactly </a:t>
                      </a:r>
                      <a:r>
                        <a:rPr lang="en-US" sz="2600" i="1" dirty="0"/>
                        <a:t>m</a:t>
                      </a:r>
                      <a:r>
                        <a:rPr lang="en-US" sz="2600" dirty="0"/>
                        <a:t> occurrences of the preceding expression</a:t>
                      </a:r>
                    </a:p>
                  </a:txBody>
                  <a:tcPr marL="216000" marR="137160" marT="68580" marB="68580">
                    <a:solidFill>
                      <a:schemeClr val="accent5">
                        <a:lumMod val="20000"/>
                        <a:lumOff val="80000"/>
                      </a:schemeClr>
                    </a:solidFill>
                  </a:tcPr>
                </a:tc>
                <a:extLst>
                  <a:ext uri="{0D108BD9-81ED-4DB2-BD59-A6C34878D82A}">
                    <a16:rowId xmlns="" xmlns:a16="http://schemas.microsoft.com/office/drawing/2014/main" val="10005"/>
                  </a:ext>
                </a:extLst>
              </a:tr>
              <a:tr h="57150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b="0" dirty="0">
                          <a:latin typeface="Courier New" pitchFamily="49" charset="0"/>
                        </a:rPr>
                        <a:t>{m, }</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at least </a:t>
                      </a:r>
                      <a:r>
                        <a:rPr lang="en-US" sz="2600" i="1" dirty="0"/>
                        <a:t>m</a:t>
                      </a:r>
                      <a:r>
                        <a:rPr lang="en-US" sz="2600" dirty="0"/>
                        <a:t> occurrences of the preceding subexpression</a:t>
                      </a:r>
                    </a:p>
                  </a:txBody>
                  <a:tcPr marL="216000" marR="137160" marT="68580" marB="68580"/>
                </a:tc>
                <a:extLst>
                  <a:ext uri="{0D108BD9-81ED-4DB2-BD59-A6C34878D82A}">
                    <a16:rowId xmlns="" xmlns:a16="http://schemas.microsoft.com/office/drawing/2014/main" val="10006"/>
                  </a:ext>
                </a:extLst>
              </a:tr>
              <a:tr h="1005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b="0" dirty="0">
                          <a:latin typeface="Courier New" pitchFamily="49" charset="0"/>
                        </a:rPr>
                        <a:t>{m,n}</a:t>
                      </a:r>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at least </a:t>
                      </a:r>
                      <a:r>
                        <a:rPr lang="en-US" sz="2600" i="1" dirty="0"/>
                        <a:t>m</a:t>
                      </a:r>
                      <a:r>
                        <a:rPr lang="en-US" sz="2600" dirty="0"/>
                        <a:t>, but not more than </a:t>
                      </a:r>
                      <a:r>
                        <a:rPr lang="en-US" sz="2600" i="1" dirty="0"/>
                        <a:t>n</a:t>
                      </a:r>
                      <a:r>
                        <a:rPr lang="en-US" sz="2600" dirty="0"/>
                        <a:t>, occurrences of the preceding subexpression</a:t>
                      </a:r>
                    </a:p>
                  </a:txBody>
                  <a:tcPr marL="216000" marR="137160" marT="68580" marB="68580">
                    <a:solidFill>
                      <a:schemeClr val="accent5">
                        <a:lumMod val="20000"/>
                        <a:lumOff val="80000"/>
                      </a:schemeClr>
                    </a:solidFill>
                  </a:tcPr>
                </a:tc>
                <a:extLst>
                  <a:ext uri="{0D108BD9-81ED-4DB2-BD59-A6C34878D82A}">
                    <a16:rowId xmlns="" xmlns:a16="http://schemas.microsoft.com/office/drawing/2014/main" val="10007"/>
                  </a:ext>
                </a:extLst>
              </a:tr>
              <a:tr h="57150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b="0" dirty="0">
                          <a:latin typeface="Courier New" pitchFamily="49" charset="0"/>
                        </a:rPr>
                        <a:t>[…]</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any single character in the list within the brackets</a:t>
                      </a:r>
                    </a:p>
                  </a:txBody>
                  <a:tcPr marL="216000" marR="137160" marT="68580" marB="68580"/>
                </a:tc>
                <a:extLst>
                  <a:ext uri="{0D108BD9-81ED-4DB2-BD59-A6C34878D82A}">
                    <a16:rowId xmlns="" xmlns:a16="http://schemas.microsoft.com/office/drawing/2014/main" val="10008"/>
                  </a:ext>
                </a:extLst>
              </a:tr>
              <a:tr h="571500">
                <a:tc>
                  <a:txBody>
                    <a:bodyPr/>
                    <a:lstStyle/>
                    <a:p>
                      <a:r>
                        <a:rPr lang="en-US" sz="2600" b="0" dirty="0">
                          <a:latin typeface="Courier New" pitchFamily="49" charset="0"/>
                        </a:rPr>
                        <a:t>|</a:t>
                      </a:r>
                      <a:endParaRPr lang="en-US" sz="2600" b="0" dirty="0"/>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one of the alternatives</a:t>
                      </a:r>
                    </a:p>
                  </a:txBody>
                  <a:tcPr marL="216000" marR="137160" marT="68580" marB="68580">
                    <a:solidFill>
                      <a:schemeClr val="accent5">
                        <a:lumMod val="20000"/>
                        <a:lumOff val="80000"/>
                      </a:schemeClr>
                    </a:solidFill>
                  </a:tcPr>
                </a:tc>
                <a:extLst>
                  <a:ext uri="{0D108BD9-81ED-4DB2-BD59-A6C34878D82A}">
                    <a16:rowId xmlns="" xmlns:a16="http://schemas.microsoft.com/office/drawing/2014/main" val="10009"/>
                  </a:ext>
                </a:extLst>
              </a:tr>
              <a:tr h="1005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b="0" dirty="0">
                          <a:latin typeface="Courier New" pitchFamily="49" charset="0"/>
                        </a:rPr>
                        <a:t>( ... )</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Treats the enclosed expression within the parentheses as a unit. The subexpression can be a string of literals or a complex expression containing operators.</a:t>
                      </a:r>
                    </a:p>
                  </a:txBody>
                  <a:tcPr marL="216000" marR="137160" marT="68580" marB="68580"/>
                </a:tc>
                <a:extLst>
                  <a:ext uri="{0D108BD9-81ED-4DB2-BD59-A6C34878D82A}">
                    <a16:rowId xmlns="" xmlns:a16="http://schemas.microsoft.com/office/drawing/2014/main" val="10010"/>
                  </a:ext>
                </a:extLst>
              </a:tr>
            </a:tbl>
          </a:graphicData>
        </a:graphic>
      </p:graphicFrame>
    </p:spTree>
    <p:custDataLst>
      <p:tags r:id="rId1"/>
    </p:custDataLst>
    <p:extLst>
      <p:ext uri="{BB962C8B-B14F-4D97-AF65-F5344CB8AC3E}">
        <p14:creationId xmlns:p14="http://schemas.microsoft.com/office/powerpoint/2010/main" val="300571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Using Metacharacters with Regular Expressions</a:t>
            </a:r>
          </a:p>
        </p:txBody>
      </p:sp>
      <p:graphicFrame>
        <p:nvGraphicFramePr>
          <p:cNvPr id="2" name="Table 1"/>
          <p:cNvGraphicFramePr>
            <a:graphicFrameLocks noGrp="1"/>
          </p:cNvGraphicFramePr>
          <p:nvPr>
            <p:extLst>
              <p:ext uri="{D42A27DB-BD31-4B8C-83A1-F6EECF244321}">
                <p14:modId xmlns:p14="http://schemas.microsoft.com/office/powerpoint/2010/main" val="3436671086"/>
              </p:ext>
            </p:extLst>
          </p:nvPr>
        </p:nvGraphicFramePr>
        <p:xfrm>
          <a:off x="1306800" y="2191172"/>
          <a:ext cx="15985776" cy="5832648"/>
        </p:xfrm>
        <a:graphic>
          <a:graphicData uri="http://schemas.openxmlformats.org/drawingml/2006/table">
            <a:tbl>
              <a:tblPr firstRow="1" firstCol="1" bandRow="1">
                <a:tableStyleId>{5FD0F851-EC5A-4D38-B0AD-8093EC10F338}</a:tableStyleId>
              </a:tblPr>
              <a:tblGrid>
                <a:gridCol w="3049151">
                  <a:extLst>
                    <a:ext uri="{9D8B030D-6E8A-4147-A177-3AD203B41FA5}">
                      <a16:colId xmlns="" xmlns:a16="http://schemas.microsoft.com/office/drawing/2014/main" val="20000"/>
                    </a:ext>
                  </a:extLst>
                </a:gridCol>
                <a:gridCol w="12936625">
                  <a:extLst>
                    <a:ext uri="{9D8B030D-6E8A-4147-A177-3AD203B41FA5}">
                      <a16:colId xmlns="" xmlns:a16="http://schemas.microsoft.com/office/drawing/2014/main" val="20001"/>
                    </a:ext>
                  </a:extLst>
                </a:gridCol>
              </a:tblGrid>
              <a:tr h="576064">
                <a:tc>
                  <a:txBody>
                    <a:bodyPr/>
                    <a:lstStyle/>
                    <a:p>
                      <a:r>
                        <a:rPr lang="en-US" sz="2800" b="1" dirty="0"/>
                        <a:t>Syntax</a:t>
                      </a:r>
                      <a:endParaRPr lang="en-US" sz="2800" dirty="0"/>
                    </a:p>
                  </a:txBody>
                  <a:tcPr marL="137160" marR="137160" marT="68580" marB="68580"/>
                </a:tc>
                <a:tc>
                  <a:txBody>
                    <a:bodyPr/>
                    <a:lstStyle/>
                    <a:p>
                      <a:pPr marL="0" indent="0"/>
                      <a:r>
                        <a:rPr lang="en-US" sz="2800" b="1" dirty="0"/>
                        <a:t>Description</a:t>
                      </a:r>
                      <a:endParaRPr lang="en-US" sz="2800" dirty="0"/>
                    </a:p>
                  </a:txBody>
                  <a:tcPr marL="0" marR="0" marT="108000" marB="68580"/>
                </a:tc>
                <a:extLst>
                  <a:ext uri="{0D108BD9-81ED-4DB2-BD59-A6C34878D82A}">
                    <a16:rowId xmlns="" xmlns:a16="http://schemas.microsoft.com/office/drawing/2014/main" val="10000"/>
                  </a:ext>
                </a:extLst>
              </a:tr>
              <a:tr h="620836">
                <a:tc>
                  <a:txBody>
                    <a:bodyPr/>
                    <a:lstStyle/>
                    <a:p>
                      <a:r>
                        <a:rPr lang="en-US" sz="2600" b="0" dirty="0">
                          <a:latin typeface="Courier New" pitchFamily="49" charset="0"/>
                        </a:rPr>
                        <a:t>^</a:t>
                      </a:r>
                      <a:endParaRPr lang="en-US" sz="2600" b="0" dirty="0"/>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the beginning of a string</a:t>
                      </a:r>
                    </a:p>
                  </a:txBody>
                  <a:tcPr marL="0" marR="0" marT="108000" marB="68580">
                    <a:solidFill>
                      <a:schemeClr val="accent5">
                        <a:lumMod val="20000"/>
                        <a:lumOff val="80000"/>
                      </a:schemeClr>
                    </a:solidFill>
                  </a:tcPr>
                </a:tc>
                <a:extLst>
                  <a:ext uri="{0D108BD9-81ED-4DB2-BD59-A6C34878D82A}">
                    <a16:rowId xmlns="" xmlns:a16="http://schemas.microsoft.com/office/drawing/2014/main" val="10001"/>
                  </a:ext>
                </a:extLst>
              </a:tr>
              <a:tr h="648072">
                <a:tc>
                  <a:txBody>
                    <a:bodyPr/>
                    <a:lstStyle/>
                    <a:p>
                      <a:r>
                        <a:rPr lang="en-US" sz="2600" b="0" dirty="0">
                          <a:latin typeface="Courier New" pitchFamily="49" charset="0"/>
                        </a:rPr>
                        <a:t>$</a:t>
                      </a:r>
                      <a:endParaRPr lang="en-US" sz="2600" b="0" dirty="0"/>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the end of a string</a:t>
                      </a:r>
                    </a:p>
                  </a:txBody>
                  <a:tcPr marL="0" marR="0" marT="108000" marB="68580"/>
                </a:tc>
                <a:extLst>
                  <a:ext uri="{0D108BD9-81ED-4DB2-BD59-A6C34878D82A}">
                    <a16:rowId xmlns="" xmlns:a16="http://schemas.microsoft.com/office/drawing/2014/main" val="10002"/>
                  </a:ext>
                </a:extLst>
              </a:tr>
              <a:tr h="760809">
                <a:tc>
                  <a:txBody>
                    <a:bodyPr/>
                    <a:lstStyle/>
                    <a:p>
                      <a:r>
                        <a:rPr lang="en-US" sz="2600" b="0" dirty="0">
                          <a:latin typeface="Courier New" pitchFamily="49" charset="0"/>
                        </a:rPr>
                        <a:t>\</a:t>
                      </a:r>
                      <a:endParaRPr lang="en-US" sz="2600" b="0" dirty="0"/>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Treats the subsequent metacharacter in the expression as a literal</a:t>
                      </a:r>
                    </a:p>
                  </a:txBody>
                  <a:tcPr marL="0" marR="0" marT="108000" marB="68580">
                    <a:solidFill>
                      <a:schemeClr val="accent5">
                        <a:lumMod val="20000"/>
                        <a:lumOff val="80000"/>
                      </a:schemeClr>
                    </a:solidFill>
                  </a:tcPr>
                </a:tc>
                <a:extLst>
                  <a:ext uri="{0D108BD9-81ED-4DB2-BD59-A6C34878D82A}">
                    <a16:rowId xmlns="" xmlns:a16="http://schemas.microsoft.com/office/drawing/2014/main" val="10003"/>
                  </a:ext>
                </a:extLst>
              </a:tr>
              <a:tr h="144018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b="0" dirty="0">
                          <a:latin typeface="Courier New" pitchFamily="49" charset="0"/>
                        </a:rPr>
                        <a:t>\n</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the </a:t>
                      </a:r>
                      <a:r>
                        <a:rPr lang="en-US" sz="2600" i="1" dirty="0"/>
                        <a:t>n</a:t>
                      </a:r>
                      <a:r>
                        <a:rPr lang="en-US" sz="2600" dirty="0"/>
                        <a:t>th (1–9) preceding subexpression of whatever is grouped within parentheses. The parentheses cause an expression to be remembered; a backreference refers to it.</a:t>
                      </a:r>
                    </a:p>
                  </a:txBody>
                  <a:tcPr marL="0" marR="0" marT="108000" marB="68580"/>
                </a:tc>
                <a:extLst>
                  <a:ext uri="{0D108BD9-81ED-4DB2-BD59-A6C34878D82A}">
                    <a16:rowId xmlns="" xmlns:a16="http://schemas.microsoft.com/office/drawing/2014/main" val="10004"/>
                  </a:ext>
                </a:extLst>
              </a:tr>
              <a:tr h="535315">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b="0" dirty="0">
                          <a:latin typeface="Courier New" pitchFamily="49" charset="0"/>
                        </a:rPr>
                        <a:t>\d</a:t>
                      </a:r>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A digit character</a:t>
                      </a:r>
                    </a:p>
                  </a:txBody>
                  <a:tcPr marL="0" marR="0" marT="108000" marB="68580">
                    <a:solidFill>
                      <a:schemeClr val="accent5">
                        <a:lumMod val="20000"/>
                        <a:lumOff val="80000"/>
                      </a:schemeClr>
                    </a:solidFill>
                  </a:tcPr>
                </a:tc>
                <a:extLst>
                  <a:ext uri="{0D108BD9-81ED-4DB2-BD59-A6C34878D82A}">
                    <a16:rowId xmlns="" xmlns:a16="http://schemas.microsoft.com/office/drawing/2014/main" val="10005"/>
                  </a:ext>
                </a:extLst>
              </a:tr>
              <a:tr h="610567">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b="0" dirty="0">
                          <a:latin typeface="Courier New" pitchFamily="49" charset="0"/>
                        </a:rPr>
                        <a:t>[:class:]</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any character belonging to the specified POSIX character class</a:t>
                      </a:r>
                    </a:p>
                  </a:txBody>
                  <a:tcPr marL="0" marR="0" marT="108000" marB="68580"/>
                </a:tc>
                <a:extLst>
                  <a:ext uri="{0D108BD9-81ED-4DB2-BD59-A6C34878D82A}">
                    <a16:rowId xmlns="" xmlns:a16="http://schemas.microsoft.com/office/drawing/2014/main" val="10006"/>
                  </a:ext>
                </a:extLst>
              </a:tr>
              <a:tr h="576064">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b="0" dirty="0">
                          <a:latin typeface="Courier New" pitchFamily="49" charset="0"/>
                        </a:rPr>
                        <a:t>[^:class:]</a:t>
                      </a:r>
                    </a:p>
                  </a:txBody>
                  <a:tcPr marL="137160" marR="137160" marT="68580" marB="68580">
                    <a:solidFill>
                      <a:schemeClr val="accent5">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600" dirty="0"/>
                        <a:t>Matches any single character </a:t>
                      </a:r>
                      <a:r>
                        <a:rPr lang="en-US" sz="2600" i="1" dirty="0"/>
                        <a:t>not</a:t>
                      </a:r>
                      <a:r>
                        <a:rPr lang="en-US" sz="2600" dirty="0"/>
                        <a:t> in the list within the brackets</a:t>
                      </a:r>
                    </a:p>
                  </a:txBody>
                  <a:tcPr marL="0" marR="0" marT="108000" marB="68580">
                    <a:solidFill>
                      <a:schemeClr val="accent5">
                        <a:lumMod val="20000"/>
                        <a:lumOff val="80000"/>
                      </a:schemeClr>
                    </a:solidFill>
                  </a:tcPr>
                </a:tc>
                <a:extLst>
                  <a:ext uri="{0D108BD9-81ED-4DB2-BD59-A6C34878D82A}">
                    <a16:rowId xmlns=""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423150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gray">
          <a:xfrm>
            <a:off x="1287728" y="8000996"/>
            <a:ext cx="15804887" cy="1143005"/>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12" name="Content Placeholder 2"/>
          <p:cNvSpPr txBox="1">
            <a:spLocks/>
          </p:cNvSpPr>
          <p:nvPr/>
        </p:nvSpPr>
        <p:spPr bwMode="gray">
          <a:xfrm>
            <a:off x="1287728" y="6429372"/>
            <a:ext cx="15804887" cy="1371603"/>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11" name="Content Placeholder 2"/>
          <p:cNvSpPr txBox="1">
            <a:spLocks/>
          </p:cNvSpPr>
          <p:nvPr/>
        </p:nvSpPr>
        <p:spPr bwMode="gray">
          <a:xfrm>
            <a:off x="1287728" y="4972046"/>
            <a:ext cx="15804887" cy="1257306"/>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9" name="Content Placeholder 2"/>
          <p:cNvSpPr txBox="1">
            <a:spLocks/>
          </p:cNvSpPr>
          <p:nvPr/>
        </p:nvSpPr>
        <p:spPr bwMode="gray">
          <a:xfrm>
            <a:off x="1287728" y="3400423"/>
            <a:ext cx="15804887" cy="1371602"/>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8" name="Content Placeholder 2"/>
          <p:cNvSpPr txBox="1">
            <a:spLocks/>
          </p:cNvSpPr>
          <p:nvPr/>
        </p:nvSpPr>
        <p:spPr bwMode="gray">
          <a:xfrm>
            <a:off x="1287728" y="2400302"/>
            <a:ext cx="15804887" cy="800100"/>
          </a:xfrm>
          <a:prstGeom prst="round2DiagRect">
            <a:avLst>
              <a:gd name="adj1" fmla="val 19377"/>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914240" indent="-914240" defTabSz="799961">
              <a:tabLst>
                <a:tab pos="799961" algn="r"/>
                <a:tab pos="1345965" algn="l"/>
              </a:tabLst>
              <a:defRPr/>
            </a:pPr>
            <a:endParaRPr lang="en-US" sz="2400" b="1" dirty="0">
              <a:latin typeface="Courier New" pitchFamily="49" charset="0"/>
              <a:cs typeface="Oracle Sans" panose="020B0503020204020204" pitchFamily="34" charset="0"/>
            </a:endParaRPr>
          </a:p>
        </p:txBody>
      </p:sp>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5000" dirty="0">
                <a:latin typeface="+mj-lt"/>
                <a:cs typeface="Oracle Sans" panose="020B0503020204020204" pitchFamily="34" charset="0"/>
              </a:rPr>
              <a:t>Regular Expressions Functions and Conditions: Syntax</a:t>
            </a:r>
          </a:p>
        </p:txBody>
      </p:sp>
      <p:sp>
        <p:nvSpPr>
          <p:cNvPr id="12291" name="Rectangle 3"/>
          <p:cNvSpPr>
            <a:spLocks noChangeArrowheads="1"/>
          </p:cNvSpPr>
          <p:nvPr/>
        </p:nvSpPr>
        <p:spPr bwMode="blackGray">
          <a:xfrm>
            <a:off x="1285877" y="2400300"/>
            <a:ext cx="15806738" cy="8001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REGEXP_LIKE   (source_char, pattern [,match_option]</a:t>
            </a:r>
          </a:p>
        </p:txBody>
      </p:sp>
      <p:sp>
        <p:nvSpPr>
          <p:cNvPr id="12292" name="Rectangle 4"/>
          <p:cNvSpPr>
            <a:spLocks noChangeArrowheads="1"/>
          </p:cNvSpPr>
          <p:nvPr/>
        </p:nvSpPr>
        <p:spPr bwMode="blackGray">
          <a:xfrm>
            <a:off x="1285877" y="3400425"/>
            <a:ext cx="15806738" cy="13716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REGEXP_INSTR  (source_char, pattern [, position </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 occurrence [, return_option</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 match_option [, subexpr]]]]])</a:t>
            </a:r>
          </a:p>
        </p:txBody>
      </p:sp>
      <p:sp>
        <p:nvSpPr>
          <p:cNvPr id="12293" name="Rectangle 5"/>
          <p:cNvSpPr>
            <a:spLocks noChangeArrowheads="1"/>
          </p:cNvSpPr>
          <p:nvPr/>
        </p:nvSpPr>
        <p:spPr bwMode="blackGray">
          <a:xfrm>
            <a:off x="1285877" y="4972050"/>
            <a:ext cx="15806738" cy="12573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REGEXP_SUBSTR (source_char, pattern [, position </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 occurrence [, match_option </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 subexpr]]]])</a:t>
            </a:r>
          </a:p>
        </p:txBody>
      </p:sp>
      <p:sp>
        <p:nvSpPr>
          <p:cNvPr id="12294" name="Rectangle 6"/>
          <p:cNvSpPr>
            <a:spLocks noChangeArrowheads="1"/>
          </p:cNvSpPr>
          <p:nvPr/>
        </p:nvSpPr>
        <p:spPr bwMode="blackGray">
          <a:xfrm>
            <a:off x="1285877" y="6429375"/>
            <a:ext cx="15806738" cy="13716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REGEXP_REPLACE(source_char, pattern [,replacestr </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 position [, occurrence </a:t>
            </a:r>
          </a:p>
          <a:p>
            <a:pPr marL="685800" indent="-685800" defTabSz="600075" eaLnBrk="0" hangingPunct="0">
              <a:tabLst>
                <a:tab pos="600075" algn="r"/>
                <a:tab pos="1009650" algn="l"/>
              </a:tabLst>
            </a:pPr>
            <a:r>
              <a:rPr lang="en-US" sz="2400" b="1" dirty="0">
                <a:latin typeface="Courier New" pitchFamily="49" charset="0"/>
                <a:cs typeface="Oracle Sans" panose="020B0503020204020204" pitchFamily="34" charset="0"/>
              </a:rPr>
              <a:t>                [, match_option]]]])</a:t>
            </a:r>
          </a:p>
        </p:txBody>
      </p:sp>
      <p:sp>
        <p:nvSpPr>
          <p:cNvPr id="12295" name="Rectangle 7"/>
          <p:cNvSpPr>
            <a:spLocks noChangeArrowheads="1"/>
          </p:cNvSpPr>
          <p:nvPr/>
        </p:nvSpPr>
        <p:spPr bwMode="blackGray">
          <a:xfrm>
            <a:off x="1250158" y="8001000"/>
            <a:ext cx="15844838" cy="11430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eaLnBrk="0" hangingPunct="0">
              <a:spcBef>
                <a:spcPts val="750"/>
              </a:spcBef>
              <a:spcAft>
                <a:spcPts val="750"/>
              </a:spcAft>
              <a:tabLst>
                <a:tab pos="600075" algn="r"/>
                <a:tab pos="1009650" algn="l"/>
              </a:tabLst>
            </a:pPr>
            <a:r>
              <a:rPr lang="en-US" sz="2400" b="1" dirty="0">
                <a:latin typeface="Courier New" pitchFamily="49" charset="0"/>
                <a:cs typeface="Oracle Sans" panose="020B0503020204020204" pitchFamily="34" charset="0"/>
              </a:rPr>
              <a:t>REGEXP_COUNT (source_char, pattern [, position </a:t>
            </a:r>
          </a:p>
          <a:p>
            <a:pPr marL="685800" indent="-685800" defTabSz="600075" eaLnBrk="0" hangingPunct="0">
              <a:spcBef>
                <a:spcPts val="750"/>
              </a:spcBef>
              <a:spcAft>
                <a:spcPts val="750"/>
              </a:spcAft>
              <a:tabLst>
                <a:tab pos="600075" algn="r"/>
                <a:tab pos="1009650" algn="l"/>
              </a:tabLst>
            </a:pPr>
            <a:r>
              <a:rPr lang="en-US" sz="2400" b="1" dirty="0">
                <a:latin typeface="Courier New" pitchFamily="49" charset="0"/>
                <a:cs typeface="Oracle Sans" panose="020B0503020204020204" pitchFamily="34" charset="0"/>
              </a:rPr>
              <a:t>               [, occurrence [, match_option]]])</a:t>
            </a:r>
          </a:p>
        </p:txBody>
      </p:sp>
    </p:spTree>
    <p:custDataLst>
      <p:tags r:id="rId1"/>
    </p:custDataLst>
    <p:extLst>
      <p:ext uri="{BB962C8B-B14F-4D97-AF65-F5344CB8AC3E}">
        <p14:creationId xmlns:p14="http://schemas.microsoft.com/office/powerpoint/2010/main" val="1054637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108</TotalTime>
  <Words>3694</Words>
  <Application>Microsoft Office PowerPoint</Application>
  <PresentationFormat>Custom</PresentationFormat>
  <Paragraphs>325</Paragraphs>
  <Slides>22</Slides>
  <Notes>22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Courier</vt:lpstr>
      <vt:lpstr>Courier New</vt:lpstr>
      <vt:lpstr>Georgia</vt:lpstr>
      <vt:lpstr>Oracle Sans</vt:lpstr>
      <vt:lpstr>Palatino-Roman</vt:lpstr>
      <vt:lpstr>Times New Roman</vt:lpstr>
      <vt:lpstr>Wingdings</vt:lpstr>
      <vt:lpstr>OU Redwood PowerPoint Template</vt:lpstr>
      <vt:lpstr>Regular Expression Support</vt:lpstr>
      <vt:lpstr>Objectives</vt:lpstr>
      <vt:lpstr>What Are Regular Expressions?</vt:lpstr>
      <vt:lpstr>Benefits of Using Regular Expressions</vt:lpstr>
      <vt:lpstr>Using the Regular Expressions Functions and Conditions in SQL  and PL/SQL</vt:lpstr>
      <vt:lpstr>What are Metacharacters?</vt:lpstr>
      <vt:lpstr>Using Metacharacters with Regular Expressions </vt:lpstr>
      <vt:lpstr>Using Metacharacters with Regular Expressions</vt:lpstr>
      <vt:lpstr>Regular Expressions Functions and Conditions: Syntax</vt:lpstr>
      <vt:lpstr>Performing a Basic Search by Using the REGEXP_LIKE Condition</vt:lpstr>
      <vt:lpstr>Replacing Patterns by Using the REGEXP_REPLACE Function</vt:lpstr>
      <vt:lpstr>Finding Patterns by Using the REGEXP_INSTR Function</vt:lpstr>
      <vt:lpstr>Extracting Substrings by Using the REGEXP_SUBSTR Function</vt:lpstr>
      <vt:lpstr>Subexpressions</vt:lpstr>
      <vt:lpstr>Using Subexpressions with Regular Expression Support</vt:lpstr>
      <vt:lpstr>Why Access the nth Subexpression?</vt:lpstr>
      <vt:lpstr>REGEXP_SUBSTR: Example</vt:lpstr>
      <vt:lpstr>Using the REGEXP_COUNT Function</vt:lpstr>
      <vt:lpstr>Regular Expressions and Check Constraints: Examples</vt:lpstr>
      <vt:lpstr>Quiz</vt:lpstr>
      <vt:lpstr>Summary</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35</cp:revision>
  <cp:lastPrinted>2002-03-28T23:57:22Z</cp:lastPrinted>
  <dcterms:created xsi:type="dcterms:W3CDTF">2020-05-19T04:37:21Z</dcterms:created>
  <dcterms:modified xsi:type="dcterms:W3CDTF">2020-06-21T07:17:23Z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