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notesSlides/notesSlide19.xml" ContentType="application/vnd.openxmlformats-officedocument.presentationml.notesSlide+xml"/>
  <Override PartName="/ppt/tags/tag35.xml" ContentType="application/vnd.openxmlformats-officedocument.presentationml.tags+xml"/>
  <Override PartName="/ppt/notesSlides/notesSlide20.xml" ContentType="application/vnd.openxmlformats-officedocument.presentationml.notesSlide+xml"/>
  <Override PartName="/ppt/tags/tag36.xml" ContentType="application/vnd.openxmlformats-officedocument.presentationml.tags+xml"/>
  <Override PartName="/ppt/notesSlides/notesSlide21.xml" ContentType="application/vnd.openxmlformats-officedocument.presentationml.notesSlide+xml"/>
  <Override PartName="/ppt/tags/tag37.xml" ContentType="application/vnd.openxmlformats-officedocument.presentationml.tags+xml"/>
  <Override PartName="/ppt/notesSlides/notesSlide22.xml" ContentType="application/vnd.openxmlformats-officedocument.presentationml.notesSlide+xml"/>
  <Override PartName="/ppt/tags/tag38.xml" ContentType="application/vnd.openxmlformats-officedocument.presentationml.tags+xml"/>
  <Override PartName="/ppt/notesSlides/notesSlide23.xml" ContentType="application/vnd.openxmlformats-officedocument.presentationml.notesSlide+xml"/>
  <Override PartName="/ppt/tags/tag39.xml" ContentType="application/vnd.openxmlformats-officedocument.presentationml.tags+xml"/>
  <Override PartName="/ppt/notesSlides/notesSlide24.xml" ContentType="application/vnd.openxmlformats-officedocument.presentationml.notesSlide+xml"/>
  <Override PartName="/ppt/tags/tag40.xml" ContentType="application/vnd.openxmlformats-officedocument.presentationml.tags+xml"/>
  <Override PartName="/ppt/notesSlides/notesSlide25.xml" ContentType="application/vnd.openxmlformats-officedocument.presentationml.notesSlide+xml"/>
  <Override PartName="/ppt/tags/tag41.xml" ContentType="application/vnd.openxmlformats-officedocument.presentationml.tags+xml"/>
  <Override PartName="/ppt/notesSlides/notesSlide26.xml" ContentType="application/vnd.openxmlformats-officedocument.presentationml.notesSlide+xml"/>
  <Override PartName="/ppt/tags/tag42.xml" ContentType="application/vnd.openxmlformats-officedocument.presentationml.tags+xml"/>
  <Override PartName="/ppt/notesSlides/notesSlide27.xml" ContentType="application/vnd.openxmlformats-officedocument.presentationml.notesSlide+xml"/>
  <Override PartName="/ppt/tags/tag43.xml" ContentType="application/vnd.openxmlformats-officedocument.presentationml.tags+xml"/>
  <Override PartName="/ppt/notesSlides/notesSlide28.xml" ContentType="application/vnd.openxmlformats-officedocument.presentationml.notesSlide+xml"/>
  <Override PartName="/ppt/tags/tag44.xml" ContentType="application/vnd.openxmlformats-officedocument.presentationml.tags+xml"/>
  <Override PartName="/ppt/notesSlides/notesSlide29.xml" ContentType="application/vnd.openxmlformats-officedocument.presentationml.notesSlide+xml"/>
  <Override PartName="/ppt/tags/tag45.xml" ContentType="application/vnd.openxmlformats-officedocument.presentationml.tags+xml"/>
  <Override PartName="/ppt/notesSlides/notesSlide30.xml" ContentType="application/vnd.openxmlformats-officedocument.presentationml.notesSlide+xml"/>
  <Override PartName="/ppt/tags/tag46.xml" ContentType="application/vnd.openxmlformats-officedocument.presentationml.tags+xml"/>
  <Override PartName="/ppt/notesSlides/notesSlide31.xml" ContentType="application/vnd.openxmlformats-officedocument.presentationml.notesSlide+xml"/>
  <Override PartName="/ppt/tags/tag47.xml" ContentType="application/vnd.openxmlformats-officedocument.presentationml.tags+xml"/>
  <Override PartName="/ppt/notesSlides/notesSlide32.xml" ContentType="application/vnd.openxmlformats-officedocument.presentationml.notesSlide+xml"/>
  <Override PartName="/ppt/tags/tag48.xml" ContentType="application/vnd.openxmlformats-officedocument.presentationml.tags+xml"/>
  <Override PartName="/ppt/notesSlides/notesSlide33.xml" ContentType="application/vnd.openxmlformats-officedocument.presentationml.notesSlide+xml"/>
  <Override PartName="/ppt/tags/tag49.xml" ContentType="application/vnd.openxmlformats-officedocument.presentationml.tags+xml"/>
  <Override PartName="/ppt/notesSlides/notesSlide34.xml" ContentType="application/vnd.openxmlformats-officedocument.presentationml.notesSlide+xml"/>
  <Override PartName="/ppt/tags/tag50.xml" ContentType="application/vnd.openxmlformats-officedocument.presentationml.tags+xml"/>
  <Override PartName="/ppt/notesSlides/notesSlide35.xml" ContentType="application/vnd.openxmlformats-officedocument.presentationml.notesSlide+xml"/>
  <Override PartName="/ppt/tags/tag51.xml" ContentType="application/vnd.openxmlformats-officedocument.presentationml.tags+xml"/>
  <Override PartName="/ppt/notesSlides/notesSlide36.xml" ContentType="application/vnd.openxmlformats-officedocument.presentationml.notesSlide+xml"/>
  <Override PartName="/ppt/tags/tag52.xml" ContentType="application/vnd.openxmlformats-officedocument.presentationml.tags+xml"/>
  <Override PartName="/ppt/notesSlides/notesSlide37.xml" ContentType="application/vnd.openxmlformats-officedocument.presentationml.notesSlide+xml"/>
  <Override PartName="/ppt/tags/tag53.xml" ContentType="application/vnd.openxmlformats-officedocument.presentationml.tags+xml"/>
  <Override PartName="/ppt/notesSlides/notesSlide38.xml" ContentType="application/vnd.openxmlformats-officedocument.presentationml.notesSlide+xml"/>
  <Override PartName="/ppt/tags/tag54.xml" ContentType="application/vnd.openxmlformats-officedocument.presentationml.tags+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41"/>
  </p:notesMasterIdLst>
  <p:handoutMasterIdLst>
    <p:handoutMasterId r:id="rId42"/>
  </p:handoutMasterIdLst>
  <p:sldIdLst>
    <p:sldId id="303"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304" r:id="rId31"/>
    <p:sldId id="305" r:id="rId32"/>
    <p:sldId id="306" r:id="rId33"/>
    <p:sldId id="307" r:id="rId34"/>
    <p:sldId id="308" r:id="rId35"/>
    <p:sldId id="309" r:id="rId36"/>
    <p:sldId id="310" r:id="rId37"/>
    <p:sldId id="311" r:id="rId38"/>
    <p:sldId id="312" r:id="rId39"/>
    <p:sldId id="313" r:id="rId40"/>
  </p:sldIdLst>
  <p:sldSz cx="18288000" cy="10287000"/>
  <p:notesSz cx="7772400" cy="10058400"/>
  <p:custDataLst>
    <p:tags r:id="rId43"/>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1510" userDrawn="1">
          <p15:clr>
            <a:srgbClr val="A4A3A4"/>
          </p15:clr>
        </p15:guide>
        <p15:guide id="6" pos="1298" userDrawn="1">
          <p15:clr>
            <a:srgbClr val="A4A3A4"/>
          </p15:clr>
        </p15:guide>
        <p15:guide id="7" orient="horz" pos="2760" userDrawn="1">
          <p15:clr>
            <a:srgbClr val="A4A3A4"/>
          </p15:clr>
        </p15:guide>
        <p15:guide id="8" orient="horz" pos="3864" userDrawn="1">
          <p15:clr>
            <a:srgbClr val="A4A3A4"/>
          </p15:clr>
        </p15:guide>
        <p15:guide id="9" orient="horz" pos="4248" userDrawn="1">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634"/>
    <a:srgbClr val="D1350F"/>
    <a:srgbClr val="FFFFFF"/>
    <a:srgbClr val="FDE8E3"/>
    <a:srgbClr val="572B16"/>
    <a:srgbClr val="A6A6A6"/>
    <a:srgbClr val="E0E2E1"/>
    <a:srgbClr val="D8E1E6"/>
    <a:srgbClr val="5A869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67" autoAdjust="0"/>
    <p:restoredTop sz="86797" autoAdjust="0"/>
  </p:normalViewPr>
  <p:slideViewPr>
    <p:cSldViewPr showGuides="1">
      <p:cViewPr varScale="1">
        <p:scale>
          <a:sx n="39" d="100"/>
          <a:sy n="39" d="100"/>
        </p:scale>
        <p:origin x="1350" y="78"/>
      </p:cViewPr>
      <p:guideLst>
        <p:guide orient="horz" pos="1510"/>
        <p:guide pos="1298"/>
        <p:guide orient="horz" pos="2760"/>
        <p:guide orient="horz" pos="3864"/>
        <p:guide orient="horz" pos="4248"/>
      </p:guideLst>
    </p:cSldViewPr>
  </p:slideViewPr>
  <p:outlineViewPr>
    <p:cViewPr>
      <p:scale>
        <a:sx n="33" d="100"/>
        <a:sy n="33" d="100"/>
      </p:scale>
      <p:origin x="0" y="-2316"/>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howGuides="1">
      <p:cViewPr>
        <p:scale>
          <a:sx n="75" d="100"/>
          <a:sy n="75" d="100"/>
        </p:scale>
        <p:origin x="2130" y="-1386"/>
      </p:cViewPr>
      <p:guideLst>
        <p:guide orient="horz" pos="2923"/>
        <p:guide orient="horz" pos="283"/>
        <p:guide pos="24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s>
</file>

<file path=ppt/_rels/viewProps.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latin typeface="Oracle Sans" panose="020B05030202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latin typeface="Oracle Sans" panose="020B05030202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latin typeface="Oracle Sans" panose="020B0503020204020204"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Oracle Sans" panose="020B0503020204020204" pitchFamily="34" charset="0"/>
              </a:rPr>
              <a:pPr>
                <a:defRPr/>
              </a:pPr>
              <a:t>‹#›</a:t>
            </a:fld>
            <a:endParaRPr lang="en-US" dirty="0">
              <a:latin typeface="Oracle Sans" panose="020B05030202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a:t>Oracle Database 19c: PL/SQL Workshop   C - &lt;#&gt;</a:t>
            </a:r>
            <a:endParaRPr lang="en-US" dirty="0"/>
          </a:p>
        </p:txBody>
      </p:sp>
      <p:sp>
        <p:nvSpPr>
          <p:cNvPr id="4108" name="NotesMaster_TextBoxGuide"/>
          <p:cNvSpPr>
            <a:spLocks noChangeShapeType="1"/>
          </p:cNvSpPr>
          <p:nvPr/>
        </p:nvSpPr>
        <p:spPr bwMode="auto">
          <a:xfrm>
            <a:off x="457200" y="9464675"/>
            <a:ext cx="6858000" cy="0"/>
          </a:xfrm>
          <a:prstGeom prst="line">
            <a:avLst/>
          </a:prstGeom>
          <a:noFill/>
          <a:ln w="9525">
            <a:no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9FED6EE7-6A03-407A-A355-4F451A3CC09F}"/>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B28BAE16-C639-4021-9DC9-D13A25FE2D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Notes Placeholder 2">
            <a:extLst>
              <a:ext uri="{FF2B5EF4-FFF2-40B4-BE49-F238E27FC236}">
                <a16:creationId xmlns:a16="http://schemas.microsoft.com/office/drawing/2014/main" id="{DB4C871B-CC58-43D7-A72F-2B2A20C2A30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The </a:t>
            </a:r>
            <a:r>
              <a:rPr lang="en-US" altLang="en-US">
                <a:latin typeface="Courier New" panose="02070309020205020404" pitchFamily="49" charset="0"/>
                <a:cs typeface="Courier New" panose="02070309020205020404" pitchFamily="49" charset="0"/>
              </a:rPr>
              <a:t>ALTER</a:t>
            </a:r>
            <a:r>
              <a:rPr lang="en-US" altLang="en-US"/>
              <a:t> </a:t>
            </a:r>
            <a:r>
              <a:rPr lang="en-US" altLang="en-US">
                <a:latin typeface="Courier New" panose="02070309020205020404" pitchFamily="49" charset="0"/>
                <a:cs typeface="Courier New" panose="02070309020205020404" pitchFamily="49" charset="0"/>
              </a:rPr>
              <a:t>TABLE</a:t>
            </a:r>
            <a:r>
              <a:rPr lang="en-US" altLang="en-US"/>
              <a:t> statement allows you to make changes to an existing table. </a:t>
            </a:r>
          </a:p>
          <a:p>
            <a:pPr lvl="1"/>
            <a:r>
              <a:rPr lang="en-US" altLang="en-US"/>
              <a:t>You can:</a:t>
            </a:r>
          </a:p>
          <a:p>
            <a:pPr lvl="2"/>
            <a:r>
              <a:rPr lang="en-US" altLang="en-US"/>
              <a:t>Add a column to a table</a:t>
            </a:r>
          </a:p>
          <a:p>
            <a:pPr lvl="2"/>
            <a:r>
              <a:rPr lang="en-US" altLang="en-US"/>
              <a:t>Add a constraint to a table</a:t>
            </a:r>
          </a:p>
          <a:p>
            <a:pPr lvl="2"/>
            <a:r>
              <a:rPr lang="en-US" altLang="en-US"/>
              <a:t>Modify an existing column definition</a:t>
            </a:r>
          </a:p>
          <a:p>
            <a:pPr lvl="2"/>
            <a:r>
              <a:rPr lang="en-US" altLang="en-US"/>
              <a:t>Drop a column from a table</a:t>
            </a:r>
          </a:p>
          <a:p>
            <a:pPr lvl="2"/>
            <a:r>
              <a:rPr lang="en-US" altLang="en-US"/>
              <a:t>Drop an existing constraint from a table</a:t>
            </a:r>
          </a:p>
          <a:p>
            <a:pPr lvl="2"/>
            <a:r>
              <a:rPr lang="en-US" altLang="en-US"/>
              <a:t>Increase the width of the </a:t>
            </a:r>
            <a:r>
              <a:rPr lang="en-US" altLang="en-US">
                <a:latin typeface="Courier New" panose="02070309020205020404" pitchFamily="49" charset="0"/>
                <a:cs typeface="Courier New" panose="02070309020205020404" pitchFamily="49" charset="0"/>
              </a:rPr>
              <a:t>VARCHAR</a:t>
            </a:r>
            <a:r>
              <a:rPr lang="en-US" altLang="en-US"/>
              <a:t> and </a:t>
            </a:r>
            <a:r>
              <a:rPr lang="en-US" altLang="en-US">
                <a:latin typeface="Courier New" panose="02070309020205020404" pitchFamily="49" charset="0"/>
                <a:cs typeface="Courier New" panose="02070309020205020404" pitchFamily="49" charset="0"/>
              </a:rPr>
              <a:t>CHAR</a:t>
            </a:r>
            <a:r>
              <a:rPr lang="en-US" altLang="en-US"/>
              <a:t> columns</a:t>
            </a:r>
          </a:p>
          <a:p>
            <a:pPr lvl="2"/>
            <a:r>
              <a:rPr lang="en-US" altLang="en-US"/>
              <a:t>Change a table to have read-only status</a:t>
            </a:r>
          </a:p>
          <a:p>
            <a:pPr lvl="1"/>
            <a:r>
              <a:rPr lang="en-US" altLang="en-US"/>
              <a:t>Example 1 in the slide adds a new column called </a:t>
            </a:r>
            <a:r>
              <a:rPr lang="en-US" altLang="en-US">
                <a:latin typeface="Courier New" panose="02070309020205020404" pitchFamily="49" charset="0"/>
                <a:cs typeface="Courier New" panose="02070309020205020404" pitchFamily="49" charset="0"/>
              </a:rPr>
              <a:t>LOCATION_ID</a:t>
            </a:r>
            <a:r>
              <a:rPr lang="en-US" altLang="en-US"/>
              <a:t> to the </a:t>
            </a:r>
            <a:r>
              <a:rPr lang="en-US" altLang="en-US">
                <a:latin typeface="Courier New" panose="02070309020205020404" pitchFamily="49" charset="0"/>
                <a:cs typeface="Courier New" panose="02070309020205020404" pitchFamily="49" charset="0"/>
              </a:rPr>
              <a:t>TEACH_DEPT</a:t>
            </a:r>
            <a:r>
              <a:rPr lang="en-US" altLang="en-US"/>
              <a:t> table.</a:t>
            </a:r>
          </a:p>
          <a:p>
            <a:pPr lvl="1"/>
            <a:r>
              <a:rPr lang="en-US" altLang="en-US"/>
              <a:t>Example 2 updates the existing </a:t>
            </a:r>
            <a:r>
              <a:rPr lang="en-US" altLang="en-US">
                <a:latin typeface="Courier New" panose="02070309020205020404" pitchFamily="49" charset="0"/>
                <a:cs typeface="Courier New" panose="02070309020205020404" pitchFamily="49" charset="0"/>
              </a:rPr>
              <a:t>DEPARTMENT_NAME</a:t>
            </a:r>
            <a:r>
              <a:rPr lang="en-US" altLang="en-US"/>
              <a:t> column from </a:t>
            </a:r>
            <a:r>
              <a:rPr lang="en-US" altLang="en-US">
                <a:latin typeface="Courier New" panose="02070309020205020404" pitchFamily="49" charset="0"/>
                <a:cs typeface="Courier New" panose="02070309020205020404" pitchFamily="49" charset="0"/>
              </a:rPr>
              <a:t>VARCHAR2(10</a:t>
            </a:r>
            <a:r>
              <a:rPr lang="en-US" altLang="en-US"/>
              <a:t>) to </a:t>
            </a:r>
            <a:r>
              <a:rPr lang="en-US" altLang="en-US">
                <a:latin typeface="Courier New" panose="02070309020205020404" pitchFamily="49" charset="0"/>
                <a:cs typeface="Courier New" panose="02070309020205020404" pitchFamily="49" charset="0"/>
              </a:rPr>
              <a:t>VARCHAR2(30</a:t>
            </a:r>
            <a:r>
              <a:rPr lang="en-US" altLang="en-US"/>
              <a:t>), and adds a </a:t>
            </a:r>
            <a:r>
              <a:rPr lang="en-US" altLang="en-US">
                <a:latin typeface="Courier New" panose="02070309020205020404" pitchFamily="49" charset="0"/>
                <a:cs typeface="Courier New" panose="02070309020205020404" pitchFamily="49" charset="0"/>
              </a:rPr>
              <a:t>NOT</a:t>
            </a:r>
            <a:r>
              <a:rPr lang="en-US" altLang="en-US"/>
              <a:t> </a:t>
            </a:r>
            <a:r>
              <a:rPr lang="en-US" altLang="en-US">
                <a:latin typeface="Courier New" panose="02070309020205020404" pitchFamily="49" charset="0"/>
                <a:cs typeface="Courier New" panose="02070309020205020404" pitchFamily="49" charset="0"/>
              </a:rPr>
              <a:t>NULL</a:t>
            </a:r>
            <a:r>
              <a:rPr lang="en-US" altLang="en-US"/>
              <a:t> constraint to it.</a:t>
            </a:r>
          </a:p>
        </p:txBody>
      </p:sp>
      <p:sp>
        <p:nvSpPr>
          <p:cNvPr id="53251" name="Footer Placeholder 4">
            <a:extLst>
              <a:ext uri="{FF2B5EF4-FFF2-40B4-BE49-F238E27FC236}">
                <a16:creationId xmlns:a16="http://schemas.microsoft.com/office/drawing/2014/main" id="{CBB6A65C-F5A6-47BA-A7E0-04151386E452}"/>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Oracle Database 19c: PL/SQL Workshop   C - </a:t>
            </a:r>
            <a:fld id="{2126526E-5908-4650-B2DC-4EC630A7EEED}" type="slidenum">
              <a:rPr lang="en-US" altLang="en-US" smtClean="0"/>
              <a:t>10</a:t>
            </a:fld>
            <a:endParaRPr lang="en-US" altLang="en-US" dirty="0"/>
          </a:p>
        </p:txBody>
      </p:sp>
      <p:sp>
        <p:nvSpPr>
          <p:cNvPr id="54276" name="Slide Image Placeholder 10">
            <a:extLst>
              <a:ext uri="{FF2B5EF4-FFF2-40B4-BE49-F238E27FC236}">
                <a16:creationId xmlns:a16="http://schemas.microsoft.com/office/drawing/2014/main" id="{72DE82C6-6C69-44C4-BE12-AE9887747FDB}"/>
              </a:ext>
            </a:extLst>
          </p:cNvPr>
          <p:cNvSpPr>
            <a:spLocks noGrp="1" noRot="1" noChangeAspect="1" noTextEdit="1"/>
          </p:cNvSpPr>
          <p:nvPr>
            <p:ph type="sldImg"/>
          </p:nvPr>
        </p:nvSpPr>
        <p:spPr>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1EE640A6-AA09-4C8C-B740-D11D7470545F}"/>
              </a:ext>
            </a:extLst>
          </p:cNvPr>
          <p:cNvSpPr>
            <a:spLocks noGrp="1" noRot="1" noChangeAspect="1" noTextEdit="1"/>
          </p:cNvSpPr>
          <p:nvPr>
            <p:ph type="sldImg"/>
          </p:nvPr>
        </p:nvSpPr>
        <p:spPr>
          <a:ln/>
        </p:spPr>
      </p:sp>
      <p:sp>
        <p:nvSpPr>
          <p:cNvPr id="55299" name="Notes Placeholder 2">
            <a:extLst>
              <a:ext uri="{FF2B5EF4-FFF2-40B4-BE49-F238E27FC236}">
                <a16:creationId xmlns:a16="http://schemas.microsoft.com/office/drawing/2014/main" id="{DCD9846B-0ADD-479F-AF70-86217245AF8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The </a:t>
            </a:r>
            <a:r>
              <a:rPr lang="en-US" altLang="en-US">
                <a:latin typeface="Courier New" panose="02070309020205020404" pitchFamily="49" charset="0"/>
                <a:cs typeface="Courier New" panose="02070309020205020404" pitchFamily="49" charset="0"/>
              </a:rPr>
              <a:t>DROP</a:t>
            </a:r>
            <a:r>
              <a:rPr lang="en-US" altLang="en-US"/>
              <a:t> </a:t>
            </a:r>
            <a:r>
              <a:rPr lang="en-US" altLang="en-US">
                <a:latin typeface="Courier New" panose="02070309020205020404" pitchFamily="49" charset="0"/>
                <a:cs typeface="Courier New" panose="02070309020205020404" pitchFamily="49" charset="0"/>
              </a:rPr>
              <a:t>TABLE</a:t>
            </a:r>
            <a:r>
              <a:rPr lang="en-US" altLang="en-US"/>
              <a:t> statement allows you to remove a table and its contents from the database, and pushes it to the recycle bin. Dropping a table invalidates dependent objects and removes object privileges on the table.</a:t>
            </a:r>
          </a:p>
          <a:p>
            <a:pPr lvl="1"/>
            <a:r>
              <a:rPr lang="en-US" altLang="en-US"/>
              <a:t>Use the </a:t>
            </a:r>
            <a:r>
              <a:rPr lang="en-US" altLang="en-US">
                <a:latin typeface="Courier New" panose="02070309020205020404" pitchFamily="49" charset="0"/>
                <a:cs typeface="Courier New" panose="02070309020205020404" pitchFamily="49" charset="0"/>
              </a:rPr>
              <a:t>PURGE</a:t>
            </a:r>
            <a:r>
              <a:rPr lang="en-US" altLang="en-US"/>
              <a:t> clause along with the </a:t>
            </a:r>
            <a:r>
              <a:rPr lang="en-US" altLang="en-US">
                <a:latin typeface="Courier New" panose="02070309020205020404" pitchFamily="49" charset="0"/>
                <a:cs typeface="Courier New" panose="02070309020205020404" pitchFamily="49" charset="0"/>
              </a:rPr>
              <a:t>DROP</a:t>
            </a:r>
            <a:r>
              <a:rPr lang="en-US" altLang="en-US"/>
              <a:t> </a:t>
            </a:r>
            <a:r>
              <a:rPr lang="en-US" altLang="en-US">
                <a:latin typeface="Courier New" panose="02070309020205020404" pitchFamily="49" charset="0"/>
                <a:cs typeface="Courier New" panose="02070309020205020404" pitchFamily="49" charset="0"/>
              </a:rPr>
              <a:t>TABLE</a:t>
            </a:r>
            <a:r>
              <a:rPr lang="en-US" altLang="en-US"/>
              <a:t> statement to release back to the tablespace the space allocated for the table. You cannot roll back a </a:t>
            </a:r>
            <a:r>
              <a:rPr lang="en-US" altLang="en-US">
                <a:latin typeface="Courier New" panose="02070309020205020404" pitchFamily="49" charset="0"/>
                <a:cs typeface="Courier New" panose="02070309020205020404" pitchFamily="49" charset="0"/>
              </a:rPr>
              <a:t>DROP</a:t>
            </a:r>
            <a:r>
              <a:rPr lang="en-US" altLang="en-US"/>
              <a:t> </a:t>
            </a:r>
            <a:r>
              <a:rPr lang="en-US" altLang="en-US">
                <a:latin typeface="Courier New" panose="02070309020205020404" pitchFamily="49" charset="0"/>
                <a:cs typeface="Courier New" panose="02070309020205020404" pitchFamily="49" charset="0"/>
              </a:rPr>
              <a:t>TABLE</a:t>
            </a:r>
            <a:r>
              <a:rPr lang="en-US" altLang="en-US"/>
              <a:t> statement with the </a:t>
            </a:r>
            <a:r>
              <a:rPr lang="en-US" altLang="en-US">
                <a:latin typeface="Courier New" panose="02070309020205020404" pitchFamily="49" charset="0"/>
                <a:cs typeface="Courier New" panose="02070309020205020404" pitchFamily="49" charset="0"/>
              </a:rPr>
              <a:t>PURGE</a:t>
            </a:r>
            <a:r>
              <a:rPr lang="en-US" altLang="en-US"/>
              <a:t> clause, nor can you recover the table if you have dropped it with the </a:t>
            </a:r>
            <a:r>
              <a:rPr lang="en-US" altLang="en-US">
                <a:latin typeface="Courier New" panose="02070309020205020404" pitchFamily="49" charset="0"/>
                <a:cs typeface="Courier New" panose="02070309020205020404" pitchFamily="49" charset="0"/>
              </a:rPr>
              <a:t>PURGE</a:t>
            </a:r>
            <a:r>
              <a:rPr lang="en-US" altLang="en-US"/>
              <a:t> clause.</a:t>
            </a:r>
          </a:p>
          <a:p>
            <a:pPr lvl="1"/>
            <a:r>
              <a:rPr lang="en-US" altLang="en-US"/>
              <a:t>The </a:t>
            </a:r>
            <a:r>
              <a:rPr lang="en-US" altLang="en-US">
                <a:latin typeface="Courier New" panose="02070309020205020404" pitchFamily="49" charset="0"/>
                <a:cs typeface="Courier New" panose="02070309020205020404" pitchFamily="49" charset="0"/>
              </a:rPr>
              <a:t>CASCADE</a:t>
            </a:r>
            <a:r>
              <a:rPr lang="en-US" altLang="en-US"/>
              <a:t> </a:t>
            </a:r>
            <a:r>
              <a:rPr lang="en-US" altLang="en-US">
                <a:latin typeface="Courier New" panose="02070309020205020404" pitchFamily="49" charset="0"/>
                <a:cs typeface="Courier New" panose="02070309020205020404" pitchFamily="49" charset="0"/>
              </a:rPr>
              <a:t>CONSTRAINTS</a:t>
            </a:r>
            <a:r>
              <a:rPr lang="en-US" altLang="en-US"/>
              <a:t> clause allows you to drop the reference to the primary key and unique keys in the dropped table.</a:t>
            </a:r>
          </a:p>
        </p:txBody>
      </p:sp>
      <p:sp>
        <p:nvSpPr>
          <p:cNvPr id="54276" name="Footer Placeholder 4">
            <a:extLst>
              <a:ext uri="{FF2B5EF4-FFF2-40B4-BE49-F238E27FC236}">
                <a16:creationId xmlns:a16="http://schemas.microsoft.com/office/drawing/2014/main" id="{E69AA63D-9CDD-4F1C-AD6E-4B224A34678E}"/>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Oracle Database 19c: PL/SQL Workshop   C - </a:t>
            </a:r>
            <a:fld id="{687BC879-62DB-4B0D-94C4-089BC7A52F33}" type="slidenum">
              <a:rPr lang="en-US" altLang="en-US" smtClean="0"/>
              <a:t>11</a:t>
            </a:fld>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Notes Placeholder 2">
            <a:extLst>
              <a:ext uri="{FF2B5EF4-FFF2-40B4-BE49-F238E27FC236}">
                <a16:creationId xmlns:a16="http://schemas.microsoft.com/office/drawing/2014/main" id="{B6AE70E8-7690-4FD4-9E1D-70D1F4EE5F3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You can use the </a:t>
            </a:r>
            <a:r>
              <a:rPr lang="en-US" altLang="en-US">
                <a:latin typeface="Courier New" panose="02070309020205020404" pitchFamily="49" charset="0"/>
                <a:cs typeface="Courier New" panose="02070309020205020404" pitchFamily="49" charset="0"/>
              </a:rPr>
              <a:t>GRANT</a:t>
            </a:r>
            <a:r>
              <a:rPr lang="en-US" altLang="en-US"/>
              <a:t> statement to:</a:t>
            </a:r>
          </a:p>
          <a:p>
            <a:pPr lvl="2"/>
            <a:r>
              <a:rPr lang="en-US" altLang="en-US"/>
              <a:t>Assign privileges to a specific user or role, or to all users, to perform actions on database objects</a:t>
            </a:r>
          </a:p>
          <a:p>
            <a:pPr lvl="2"/>
            <a:r>
              <a:rPr lang="en-US" altLang="en-US"/>
              <a:t>Grant a role to a user, to </a:t>
            </a:r>
            <a:r>
              <a:rPr lang="en-US" altLang="en-US">
                <a:latin typeface="Courier New" panose="02070309020205020404" pitchFamily="49" charset="0"/>
                <a:cs typeface="Courier New" panose="02070309020205020404" pitchFamily="49" charset="0"/>
              </a:rPr>
              <a:t>PUBLIC</a:t>
            </a:r>
            <a:r>
              <a:rPr lang="en-US" altLang="en-US"/>
              <a:t>, or to another role</a:t>
            </a:r>
          </a:p>
          <a:p>
            <a:pPr lvl="1"/>
            <a:r>
              <a:rPr lang="en-US" altLang="en-US"/>
              <a:t>Before you issue a </a:t>
            </a:r>
            <a:r>
              <a:rPr lang="en-US" altLang="en-US">
                <a:latin typeface="Courier New" panose="02070309020205020404" pitchFamily="49" charset="0"/>
                <a:cs typeface="Courier New" panose="02070309020205020404" pitchFamily="49" charset="0"/>
              </a:rPr>
              <a:t>GRANT</a:t>
            </a:r>
            <a:r>
              <a:rPr lang="en-US" altLang="en-US"/>
              <a:t> statement, check that the </a:t>
            </a:r>
            <a:r>
              <a:rPr lang="en-US" altLang="en-US">
                <a:latin typeface="Courier New" panose="02070309020205020404" pitchFamily="49" charset="0"/>
                <a:cs typeface="Courier New" panose="02070309020205020404" pitchFamily="49" charset="0"/>
              </a:rPr>
              <a:t>derby.database.sql</a:t>
            </a:r>
            <a:r>
              <a:rPr lang="en-US" altLang="en-US"/>
              <a:t> Authorization property is set to </a:t>
            </a:r>
            <a:r>
              <a:rPr lang="en-US" altLang="en-US">
                <a:latin typeface="Courier New" panose="02070309020205020404" pitchFamily="49" charset="0"/>
                <a:cs typeface="Courier New" panose="02070309020205020404" pitchFamily="49" charset="0"/>
              </a:rPr>
              <a:t>True</a:t>
            </a:r>
            <a:r>
              <a:rPr lang="en-US" altLang="en-US"/>
              <a:t>. This property enables the SQL Authorization mode. You can grant privileges on an object if you are the owner of the database.</a:t>
            </a:r>
          </a:p>
          <a:p>
            <a:pPr lvl="1"/>
            <a:r>
              <a:rPr lang="en-US" altLang="en-US"/>
              <a:t>You can grant privileges to all users by using the </a:t>
            </a:r>
            <a:r>
              <a:rPr lang="en-US" altLang="en-US">
                <a:latin typeface="Courier New" panose="02070309020205020404" pitchFamily="49" charset="0"/>
                <a:cs typeface="Courier New" panose="02070309020205020404" pitchFamily="49" charset="0"/>
              </a:rPr>
              <a:t>PUBLIC</a:t>
            </a:r>
            <a:r>
              <a:rPr lang="en-US" altLang="en-US"/>
              <a:t> keyword. When </a:t>
            </a:r>
            <a:r>
              <a:rPr lang="en-US" altLang="en-US">
                <a:latin typeface="Courier New" panose="02070309020205020404" pitchFamily="49" charset="0"/>
                <a:cs typeface="Courier New" panose="02070309020205020404" pitchFamily="49" charset="0"/>
              </a:rPr>
              <a:t>PUBLIC</a:t>
            </a:r>
            <a:r>
              <a:rPr lang="en-US" altLang="en-US"/>
              <a:t> is specified, the privileges or roles affect all current and future users.</a:t>
            </a:r>
          </a:p>
        </p:txBody>
      </p:sp>
      <p:sp>
        <p:nvSpPr>
          <p:cNvPr id="55299" name="Footer Placeholder 4">
            <a:extLst>
              <a:ext uri="{FF2B5EF4-FFF2-40B4-BE49-F238E27FC236}">
                <a16:creationId xmlns:a16="http://schemas.microsoft.com/office/drawing/2014/main" id="{05BDDFCC-379E-4809-9495-F416392B98C1}"/>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Oracle Database 19c: PL/SQL Workshop   C - </a:t>
            </a:r>
            <a:fld id="{05407951-A895-4531-B6E3-4209B2752CA5}" type="slidenum">
              <a:rPr lang="en-US" altLang="en-US" smtClean="0"/>
              <a:t>12</a:t>
            </a:fld>
            <a:endParaRPr lang="en-US" altLang="en-US" dirty="0"/>
          </a:p>
        </p:txBody>
      </p:sp>
      <p:sp>
        <p:nvSpPr>
          <p:cNvPr id="56324" name="Slide Image Placeholder 7">
            <a:extLst>
              <a:ext uri="{FF2B5EF4-FFF2-40B4-BE49-F238E27FC236}">
                <a16:creationId xmlns:a16="http://schemas.microsoft.com/office/drawing/2014/main" id="{234E3A0D-0A13-4E50-A0E8-D4B1BD9DC6FF}"/>
              </a:ext>
            </a:extLst>
          </p:cNvPr>
          <p:cNvSpPr>
            <a:spLocks noGrp="1" noRot="1" noChangeAspect="1" noTextEdit="1"/>
          </p:cNvSpPr>
          <p:nvPr>
            <p:ph type="sldImg"/>
          </p:nvPr>
        </p:nvSpPr>
        <p:spPr>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Notes Placeholder 2">
            <a:extLst>
              <a:ext uri="{FF2B5EF4-FFF2-40B4-BE49-F238E27FC236}">
                <a16:creationId xmlns:a16="http://schemas.microsoft.com/office/drawing/2014/main" id="{83D490CB-96D0-4E0B-A06B-EFC70669593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Oracle Database provides a variety of privilege types to grant privileges to a user or role:</a:t>
            </a:r>
          </a:p>
          <a:p>
            <a:pPr lvl="2"/>
            <a:r>
              <a:rPr lang="en-US" altLang="en-US"/>
              <a:t>Use the </a:t>
            </a:r>
            <a:r>
              <a:rPr lang="en-US" altLang="en-US">
                <a:latin typeface="Courier New" panose="02070309020205020404" pitchFamily="49" charset="0"/>
                <a:cs typeface="Courier New" panose="02070309020205020404" pitchFamily="49" charset="0"/>
              </a:rPr>
              <a:t>ALL</a:t>
            </a:r>
            <a:r>
              <a:rPr lang="en-US" altLang="en-US"/>
              <a:t> </a:t>
            </a:r>
            <a:r>
              <a:rPr lang="en-US" altLang="en-US">
                <a:latin typeface="Courier New" panose="02070309020205020404" pitchFamily="49" charset="0"/>
                <a:cs typeface="Courier New" panose="02070309020205020404" pitchFamily="49" charset="0"/>
              </a:rPr>
              <a:t>PRIVILEGES</a:t>
            </a:r>
            <a:r>
              <a:rPr lang="en-US" altLang="en-US"/>
              <a:t> privilege type to grant all privileges to the user or role for the specified table.</a:t>
            </a:r>
          </a:p>
          <a:p>
            <a:pPr lvl="2"/>
            <a:r>
              <a:rPr lang="en-US" altLang="en-US"/>
              <a:t>Use the </a:t>
            </a:r>
            <a:r>
              <a:rPr lang="en-US" altLang="en-US">
                <a:latin typeface="Courier New" panose="02070309020205020404" pitchFamily="49" charset="0"/>
                <a:cs typeface="Courier New" panose="02070309020205020404" pitchFamily="49" charset="0"/>
              </a:rPr>
              <a:t>DELETE</a:t>
            </a:r>
            <a:r>
              <a:rPr lang="en-US" altLang="en-US"/>
              <a:t> privilege type to grant permission to delete rows from the specified table.</a:t>
            </a:r>
          </a:p>
          <a:p>
            <a:pPr lvl="2"/>
            <a:r>
              <a:rPr lang="en-US" altLang="en-US"/>
              <a:t>Use the </a:t>
            </a:r>
            <a:r>
              <a:rPr lang="en-US" altLang="en-US">
                <a:latin typeface="Courier New" panose="02070309020205020404" pitchFamily="49" charset="0"/>
                <a:cs typeface="Courier New" panose="02070309020205020404" pitchFamily="49" charset="0"/>
              </a:rPr>
              <a:t>INSERT</a:t>
            </a:r>
            <a:r>
              <a:rPr lang="en-US" altLang="en-US"/>
              <a:t> privilege type to grant permission to insert rows into the specified table.</a:t>
            </a:r>
          </a:p>
          <a:p>
            <a:pPr lvl="2"/>
            <a:r>
              <a:rPr lang="en-US" altLang="en-US"/>
              <a:t>Use the </a:t>
            </a:r>
            <a:r>
              <a:rPr lang="en-US" altLang="en-US">
                <a:latin typeface="Courier New" panose="02070309020205020404" pitchFamily="49" charset="0"/>
                <a:cs typeface="Courier New" panose="02070309020205020404" pitchFamily="49" charset="0"/>
              </a:rPr>
              <a:t>REFERENCES</a:t>
            </a:r>
            <a:r>
              <a:rPr lang="en-US" altLang="en-US"/>
              <a:t> privilege type to grant permission to create a foreign key reference to the specified table. </a:t>
            </a:r>
          </a:p>
          <a:p>
            <a:pPr lvl="2"/>
            <a:r>
              <a:rPr lang="en-US" altLang="en-US"/>
              <a:t>Use the </a:t>
            </a:r>
            <a:r>
              <a:rPr lang="en-US" altLang="en-US">
                <a:latin typeface="Courier New" panose="02070309020205020404" pitchFamily="49" charset="0"/>
                <a:cs typeface="Courier New" panose="02070309020205020404" pitchFamily="49" charset="0"/>
              </a:rPr>
              <a:t>SELECT</a:t>
            </a:r>
            <a:r>
              <a:rPr lang="en-US" altLang="en-US"/>
              <a:t> privilege type to grant permission to perform </a:t>
            </a:r>
            <a:r>
              <a:rPr lang="en-US" altLang="en-US">
                <a:latin typeface="Courier New" panose="02070309020205020404" pitchFamily="49" charset="0"/>
                <a:cs typeface="Courier New" panose="02070309020205020404" pitchFamily="49" charset="0"/>
              </a:rPr>
              <a:t>SELECT</a:t>
            </a:r>
            <a:r>
              <a:rPr lang="en-US" altLang="en-US"/>
              <a:t> statements on a table or view. </a:t>
            </a:r>
          </a:p>
          <a:p>
            <a:pPr lvl="2"/>
            <a:r>
              <a:rPr lang="en-US" altLang="en-US"/>
              <a:t>Use the </a:t>
            </a:r>
            <a:r>
              <a:rPr lang="en-US" altLang="en-US">
                <a:latin typeface="Courier New" panose="02070309020205020404" pitchFamily="49" charset="0"/>
                <a:cs typeface="Courier New" panose="02070309020205020404" pitchFamily="49" charset="0"/>
              </a:rPr>
              <a:t>UPDATE</a:t>
            </a:r>
            <a:r>
              <a:rPr lang="en-US" altLang="en-US"/>
              <a:t> privilege type to grant permission to use the </a:t>
            </a:r>
            <a:r>
              <a:rPr lang="en-US" altLang="en-US">
                <a:latin typeface="Courier New" panose="02070309020205020404" pitchFamily="49" charset="0"/>
                <a:cs typeface="Courier New" panose="02070309020205020404" pitchFamily="49" charset="0"/>
              </a:rPr>
              <a:t>UPDATE</a:t>
            </a:r>
            <a:r>
              <a:rPr lang="en-US" altLang="en-US"/>
              <a:t> statement on the specified table.</a:t>
            </a:r>
          </a:p>
        </p:txBody>
      </p:sp>
      <p:sp>
        <p:nvSpPr>
          <p:cNvPr id="56323" name="Footer Placeholder 4">
            <a:extLst>
              <a:ext uri="{FF2B5EF4-FFF2-40B4-BE49-F238E27FC236}">
                <a16:creationId xmlns:a16="http://schemas.microsoft.com/office/drawing/2014/main" id="{67DE4F7A-0DE2-499D-B2CC-8EEEC5AD61D6}"/>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Oracle Database 19c: PL/SQL Workshop   C - </a:t>
            </a:r>
            <a:fld id="{A25F0235-0B26-4DC7-BBD8-10B1AA5059FD}" type="slidenum">
              <a:rPr lang="en-US" altLang="en-US" smtClean="0"/>
              <a:t>13</a:t>
            </a:fld>
            <a:endParaRPr lang="en-US" altLang="en-US" dirty="0"/>
          </a:p>
        </p:txBody>
      </p:sp>
      <p:sp>
        <p:nvSpPr>
          <p:cNvPr id="57348" name="Slide Image Placeholder 7">
            <a:extLst>
              <a:ext uri="{FF2B5EF4-FFF2-40B4-BE49-F238E27FC236}">
                <a16:creationId xmlns:a16="http://schemas.microsoft.com/office/drawing/2014/main" id="{0D8FBCC7-6BC2-4106-B906-DC5D27FEC47C}"/>
              </a:ext>
            </a:extLst>
          </p:cNvPr>
          <p:cNvSpPr>
            <a:spLocks noGrp="1" noRot="1" noChangeAspect="1" noTextEdit="1"/>
          </p:cNvSpPr>
          <p:nvPr>
            <p:ph type="sldImg"/>
          </p:nvPr>
        </p:nvSpPr>
        <p:spPr>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Notes Placeholder 2">
            <a:extLst>
              <a:ext uri="{FF2B5EF4-FFF2-40B4-BE49-F238E27FC236}">
                <a16:creationId xmlns:a16="http://schemas.microsoft.com/office/drawing/2014/main" id="{8896595F-88C5-43A9-BE16-31DBDCCED93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The </a:t>
            </a:r>
            <a:r>
              <a:rPr lang="en-US" altLang="en-US">
                <a:latin typeface="Courier New" panose="02070309020205020404" pitchFamily="49" charset="0"/>
                <a:cs typeface="Courier New" panose="02070309020205020404" pitchFamily="49" charset="0"/>
              </a:rPr>
              <a:t>REVOKE</a:t>
            </a:r>
            <a:r>
              <a:rPr lang="en-US" altLang="en-US"/>
              <a:t> statement removes privileges from a specific user (or users) or role to perform actions on database objects. It performs the following operations:</a:t>
            </a:r>
          </a:p>
          <a:p>
            <a:pPr lvl="2"/>
            <a:r>
              <a:rPr lang="en-US" altLang="en-US"/>
              <a:t>Revokes a role from a user, from </a:t>
            </a:r>
            <a:r>
              <a:rPr lang="en-US" altLang="en-US">
                <a:latin typeface="Courier New" panose="02070309020205020404" pitchFamily="49" charset="0"/>
                <a:cs typeface="Courier New" panose="02070309020205020404" pitchFamily="49" charset="0"/>
              </a:rPr>
              <a:t>PUBLIC</a:t>
            </a:r>
            <a:r>
              <a:rPr lang="en-US" altLang="en-US"/>
              <a:t>, or from another role</a:t>
            </a:r>
          </a:p>
          <a:p>
            <a:pPr lvl="2"/>
            <a:r>
              <a:rPr lang="en-US" altLang="en-US"/>
              <a:t>Revokes privileges for an object if you are the owner of the object or the database owner</a:t>
            </a:r>
          </a:p>
          <a:p>
            <a:pPr lvl="1"/>
            <a:r>
              <a:rPr lang="en-US" altLang="en-US" b="1"/>
              <a:t>Note:</a:t>
            </a:r>
            <a:r>
              <a:rPr lang="en-US" altLang="en-US"/>
              <a:t> To revoke a role or system privilege, you must have been granted the privilege with the </a:t>
            </a:r>
            <a:r>
              <a:rPr lang="en-US" altLang="en-US">
                <a:latin typeface="Courier New" panose="02070309020205020404" pitchFamily="49" charset="0"/>
                <a:cs typeface="Courier New" panose="02070309020205020404" pitchFamily="49" charset="0"/>
              </a:rPr>
              <a:t>ADMIN</a:t>
            </a:r>
            <a:r>
              <a:rPr lang="en-US" altLang="en-US"/>
              <a:t> </a:t>
            </a:r>
            <a:r>
              <a:rPr lang="en-US" altLang="en-US">
                <a:latin typeface="Courier New" panose="02070309020205020404" pitchFamily="49" charset="0"/>
                <a:cs typeface="Courier New" panose="02070309020205020404" pitchFamily="49" charset="0"/>
              </a:rPr>
              <a:t>OPTION</a:t>
            </a:r>
            <a:r>
              <a:rPr lang="en-US" altLang="en-US"/>
              <a:t>.</a:t>
            </a:r>
          </a:p>
        </p:txBody>
      </p:sp>
      <p:sp>
        <p:nvSpPr>
          <p:cNvPr id="57347" name="Footer Placeholder 4">
            <a:extLst>
              <a:ext uri="{FF2B5EF4-FFF2-40B4-BE49-F238E27FC236}">
                <a16:creationId xmlns:a16="http://schemas.microsoft.com/office/drawing/2014/main" id="{4A34DB21-C667-41DA-AEDD-DFA3C213C611}"/>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Oracle Database 19c: PL/SQL Workshop   C - </a:t>
            </a:r>
            <a:fld id="{39B908F8-9720-485C-8865-DC2E5C1B1A32}" type="slidenum">
              <a:rPr lang="en-US" altLang="en-US" smtClean="0"/>
              <a:t>14</a:t>
            </a:fld>
            <a:endParaRPr lang="en-US" altLang="en-US" dirty="0"/>
          </a:p>
        </p:txBody>
      </p:sp>
      <p:sp>
        <p:nvSpPr>
          <p:cNvPr id="58372" name="Slide Image Placeholder 10">
            <a:extLst>
              <a:ext uri="{FF2B5EF4-FFF2-40B4-BE49-F238E27FC236}">
                <a16:creationId xmlns:a16="http://schemas.microsoft.com/office/drawing/2014/main" id="{0DDB650E-E237-4420-9C87-E9F0B1C091AE}"/>
              </a:ext>
            </a:extLst>
          </p:cNvPr>
          <p:cNvSpPr>
            <a:spLocks noGrp="1" noRot="1" noChangeAspect="1" noTextEdit="1"/>
          </p:cNvSpPr>
          <p:nvPr>
            <p:ph type="sldImg"/>
          </p:nvPr>
        </p:nvSpPr>
        <p:spPr>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Notes Placeholder 2">
            <a:extLst>
              <a:ext uri="{FF2B5EF4-FFF2-40B4-BE49-F238E27FC236}">
                <a16:creationId xmlns:a16="http://schemas.microsoft.com/office/drawing/2014/main" id="{A432DB62-EF5D-499F-87BD-B46D832C350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The </a:t>
            </a:r>
            <a:r>
              <a:rPr lang="en-US" altLang="en-US">
                <a:latin typeface="Courier New" panose="02070309020205020404" pitchFamily="49" charset="0"/>
                <a:cs typeface="Courier New" panose="02070309020205020404" pitchFamily="49" charset="0"/>
              </a:rPr>
              <a:t>TRUNCATE</a:t>
            </a:r>
            <a:r>
              <a:rPr lang="en-US" altLang="en-US"/>
              <a:t> </a:t>
            </a:r>
            <a:r>
              <a:rPr lang="en-US" altLang="en-US">
                <a:latin typeface="Courier New" panose="02070309020205020404" pitchFamily="49" charset="0"/>
                <a:cs typeface="Courier New" panose="02070309020205020404" pitchFamily="49" charset="0"/>
              </a:rPr>
              <a:t>TABLE</a:t>
            </a:r>
            <a:r>
              <a:rPr lang="en-US" altLang="en-US"/>
              <a:t> statement deletes all the rows from a specific table. Removing rows with the </a:t>
            </a:r>
            <a:r>
              <a:rPr lang="en-US" altLang="en-US">
                <a:latin typeface="Courier New" panose="02070309020205020404" pitchFamily="49" charset="0"/>
                <a:cs typeface="Courier New" panose="02070309020205020404" pitchFamily="49" charset="0"/>
              </a:rPr>
              <a:t>TRUNCATE</a:t>
            </a:r>
            <a:r>
              <a:rPr lang="en-US" altLang="en-US"/>
              <a:t> </a:t>
            </a:r>
            <a:r>
              <a:rPr lang="en-US" altLang="en-US">
                <a:latin typeface="Courier New" panose="02070309020205020404" pitchFamily="49" charset="0"/>
                <a:cs typeface="Courier New" panose="02070309020205020404" pitchFamily="49" charset="0"/>
              </a:rPr>
              <a:t>TABLE</a:t>
            </a:r>
            <a:r>
              <a:rPr lang="en-US" altLang="en-US"/>
              <a:t> statement can be more efficient than dropping and re-creating a table. Dropping and re-creating a table: </a:t>
            </a:r>
          </a:p>
          <a:p>
            <a:pPr lvl="2"/>
            <a:r>
              <a:rPr lang="en-US" altLang="en-US"/>
              <a:t>Invalidates the dependent objects of the table</a:t>
            </a:r>
          </a:p>
          <a:p>
            <a:pPr lvl="2"/>
            <a:r>
              <a:rPr lang="en-US" altLang="en-US"/>
              <a:t>Requires you to regrant object privileges </a:t>
            </a:r>
          </a:p>
          <a:p>
            <a:pPr lvl="2"/>
            <a:r>
              <a:rPr lang="en-US" altLang="en-US"/>
              <a:t>Requires you to re-create indexes, integrity constraints, and triggers</a:t>
            </a:r>
          </a:p>
          <a:p>
            <a:pPr lvl="2"/>
            <a:r>
              <a:rPr lang="en-US" altLang="en-US"/>
              <a:t>Requires you to respecify its storage parameters</a:t>
            </a:r>
          </a:p>
          <a:p>
            <a:pPr lvl="1"/>
            <a:r>
              <a:rPr lang="en-US" altLang="en-US"/>
              <a:t>The </a:t>
            </a:r>
            <a:r>
              <a:rPr lang="en-US" altLang="en-US">
                <a:latin typeface="Courier New" panose="02070309020205020404" pitchFamily="49" charset="0"/>
                <a:cs typeface="Courier New" panose="02070309020205020404" pitchFamily="49" charset="0"/>
              </a:rPr>
              <a:t>TRUNCATE</a:t>
            </a:r>
            <a:r>
              <a:rPr lang="en-US" altLang="en-US"/>
              <a:t> </a:t>
            </a:r>
            <a:r>
              <a:rPr lang="en-US" altLang="en-US">
                <a:latin typeface="Courier New" panose="02070309020205020404" pitchFamily="49" charset="0"/>
                <a:cs typeface="Courier New" panose="02070309020205020404" pitchFamily="49" charset="0"/>
              </a:rPr>
              <a:t>TABLE</a:t>
            </a:r>
            <a:r>
              <a:rPr lang="en-US" altLang="en-US"/>
              <a:t> statement spares you from these efforts.</a:t>
            </a:r>
          </a:p>
          <a:p>
            <a:pPr lvl="1"/>
            <a:r>
              <a:rPr lang="en-US" altLang="en-US" b="1"/>
              <a:t>Note:</a:t>
            </a:r>
            <a:r>
              <a:rPr lang="en-US" altLang="en-US"/>
              <a:t> You cannot roll back a </a:t>
            </a:r>
            <a:r>
              <a:rPr lang="en-US" altLang="en-US">
                <a:latin typeface="Courier New" panose="02070309020205020404" pitchFamily="49" charset="0"/>
                <a:cs typeface="Courier New" panose="02070309020205020404" pitchFamily="49" charset="0"/>
              </a:rPr>
              <a:t>TRUNCATE</a:t>
            </a:r>
            <a:r>
              <a:rPr lang="en-US" altLang="en-US"/>
              <a:t> </a:t>
            </a:r>
            <a:r>
              <a:rPr lang="en-US" altLang="en-US">
                <a:latin typeface="Courier New" panose="02070309020205020404" pitchFamily="49" charset="0"/>
                <a:cs typeface="Courier New" panose="02070309020205020404" pitchFamily="49" charset="0"/>
              </a:rPr>
              <a:t>TABLE</a:t>
            </a:r>
            <a:r>
              <a:rPr lang="en-US" altLang="en-US"/>
              <a:t> statement.</a:t>
            </a:r>
          </a:p>
        </p:txBody>
      </p:sp>
      <p:sp>
        <p:nvSpPr>
          <p:cNvPr id="58371" name="Footer Placeholder 4">
            <a:extLst>
              <a:ext uri="{FF2B5EF4-FFF2-40B4-BE49-F238E27FC236}">
                <a16:creationId xmlns:a16="http://schemas.microsoft.com/office/drawing/2014/main" id="{B6DA0D5A-4D33-43F8-9680-4E591F7A8891}"/>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Oracle Database 19c: PL/SQL Workshop   C - </a:t>
            </a:r>
            <a:fld id="{E24745CD-3D66-433B-80D4-494FDCCD2F1A}" type="slidenum">
              <a:rPr lang="en-US" altLang="en-US" smtClean="0"/>
              <a:t>15</a:t>
            </a:fld>
            <a:endParaRPr lang="en-US" altLang="en-US" dirty="0"/>
          </a:p>
        </p:txBody>
      </p:sp>
      <p:sp>
        <p:nvSpPr>
          <p:cNvPr id="59396" name="Slide Image Placeholder 7">
            <a:extLst>
              <a:ext uri="{FF2B5EF4-FFF2-40B4-BE49-F238E27FC236}">
                <a16:creationId xmlns:a16="http://schemas.microsoft.com/office/drawing/2014/main" id="{53B507D7-4EBA-4935-9F6B-8C4CC8819198}"/>
              </a:ext>
            </a:extLst>
          </p:cNvPr>
          <p:cNvSpPr>
            <a:spLocks noGrp="1" noRot="1" noChangeAspect="1" noTextEdit="1"/>
          </p:cNvSpPr>
          <p:nvPr>
            <p:ph type="sldImg"/>
          </p:nvPr>
        </p:nvSpPr>
        <p:spPr>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Notes Placeholder 2">
            <a:extLst>
              <a:ext uri="{FF2B5EF4-FFF2-40B4-BE49-F238E27FC236}">
                <a16:creationId xmlns:a16="http://schemas.microsoft.com/office/drawing/2014/main" id="{BA30E3CF-8083-44B2-BD98-AFCCFE04501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Data Manipulation Language (DML) statements enable you to query or change the contents of an existing schema object. These statements are most frequently used to:</a:t>
            </a:r>
          </a:p>
          <a:p>
            <a:pPr lvl="2"/>
            <a:r>
              <a:rPr lang="en-US" altLang="en-US"/>
              <a:t>Add new rows of data to a table or view by specifying a list of column values or using a subquery to select and manipulate existing data</a:t>
            </a:r>
          </a:p>
          <a:p>
            <a:pPr lvl="2"/>
            <a:r>
              <a:rPr lang="en-US" altLang="en-US"/>
              <a:t>Change column values in the existing rows of a table or view</a:t>
            </a:r>
          </a:p>
          <a:p>
            <a:pPr lvl="2"/>
            <a:r>
              <a:rPr lang="en-US" altLang="en-US"/>
              <a:t>Remove rows from tables or views</a:t>
            </a:r>
          </a:p>
          <a:p>
            <a:pPr lvl="1"/>
            <a:r>
              <a:rPr lang="en-US" altLang="en-US"/>
              <a:t>A collection of DML statements that forms a logical unit of work is called a transaction. Unlike DDL statements, DML statements do not implicitly commit the current transaction.</a:t>
            </a:r>
          </a:p>
        </p:txBody>
      </p:sp>
      <p:sp>
        <p:nvSpPr>
          <p:cNvPr id="59395" name="Footer Placeholder 4">
            <a:extLst>
              <a:ext uri="{FF2B5EF4-FFF2-40B4-BE49-F238E27FC236}">
                <a16:creationId xmlns:a16="http://schemas.microsoft.com/office/drawing/2014/main" id="{9AF8A5BE-8F2B-4B7C-81CB-A26BCBD4AD55}"/>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Oracle Database 19c: PL/SQL Workshop   C - </a:t>
            </a:r>
            <a:fld id="{206F9519-0B99-4754-93A6-087013AD1960}" type="slidenum">
              <a:rPr lang="en-US" altLang="en-US" smtClean="0"/>
              <a:t>16</a:t>
            </a:fld>
            <a:endParaRPr lang="en-US" altLang="en-US" dirty="0"/>
          </a:p>
        </p:txBody>
      </p:sp>
      <p:sp>
        <p:nvSpPr>
          <p:cNvPr id="60420" name="Slide Image Placeholder 7">
            <a:extLst>
              <a:ext uri="{FF2B5EF4-FFF2-40B4-BE49-F238E27FC236}">
                <a16:creationId xmlns:a16="http://schemas.microsoft.com/office/drawing/2014/main" id="{F14657E8-5BF8-44D4-8C18-F5B665D0905D}"/>
              </a:ext>
            </a:extLst>
          </p:cNvPr>
          <p:cNvSpPr>
            <a:spLocks noGrp="1" noRot="1" noChangeAspect="1" noTextEdit="1"/>
          </p:cNvSpPr>
          <p:nvPr>
            <p:ph type="sldImg"/>
          </p:nvPr>
        </p:nvSpPr>
        <p:spPr>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Notes Placeholder 2">
            <a:extLst>
              <a:ext uri="{FF2B5EF4-FFF2-40B4-BE49-F238E27FC236}">
                <a16:creationId xmlns:a16="http://schemas.microsoft.com/office/drawing/2014/main" id="{DA89E229-0321-438E-8CC1-5D58504D8DF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The </a:t>
            </a:r>
            <a:r>
              <a:rPr lang="en-US" altLang="en-US">
                <a:latin typeface="Courier New" panose="02070309020205020404" pitchFamily="49" charset="0"/>
                <a:cs typeface="Courier New" panose="02070309020205020404" pitchFamily="49" charset="0"/>
              </a:rPr>
              <a:t>INSERT</a:t>
            </a:r>
            <a:r>
              <a:rPr lang="en-US" altLang="en-US"/>
              <a:t> statement adds rows to a table. Make sure to insert a new row containing values for each column and to list the values in the default order of the columns in the table. Optionally, you can also list the columns in the </a:t>
            </a:r>
            <a:r>
              <a:rPr lang="en-US" altLang="en-US">
                <a:latin typeface="Courier New" panose="02070309020205020404" pitchFamily="49" charset="0"/>
                <a:cs typeface="Courier New" panose="02070309020205020404" pitchFamily="49" charset="0"/>
              </a:rPr>
              <a:t>INSERT</a:t>
            </a:r>
            <a:r>
              <a:rPr lang="en-US" altLang="en-US"/>
              <a:t> statement.</a:t>
            </a:r>
          </a:p>
          <a:p>
            <a:pPr lvl="1"/>
            <a:r>
              <a:rPr lang="en-US" altLang="en-US"/>
              <a:t>For example:</a:t>
            </a:r>
          </a:p>
          <a:p>
            <a:pPr lvl="2">
              <a:buFont typeface="Times New Roman" panose="02020603050405020304" pitchFamily="18" charset="0"/>
              <a:buNone/>
            </a:pPr>
            <a:r>
              <a:rPr lang="en-US" altLang="en-US">
                <a:latin typeface="Courier New" panose="02070309020205020404" pitchFamily="49" charset="0"/>
                <a:cs typeface="Courier New" panose="02070309020205020404" pitchFamily="49" charset="0"/>
              </a:rPr>
              <a:t>	INSERT INTO job_history (employee_id, start_date,  end_date, job_id) </a:t>
            </a:r>
          </a:p>
          <a:p>
            <a:pPr lvl="2">
              <a:buFont typeface="Times New Roman" panose="02020603050405020304" pitchFamily="18" charset="0"/>
              <a:buNone/>
            </a:pPr>
            <a:r>
              <a:rPr lang="en-US" altLang="en-US">
                <a:latin typeface="Courier New" panose="02070309020205020404" pitchFamily="49" charset="0"/>
                <a:cs typeface="Courier New" panose="02070309020205020404" pitchFamily="49" charset="0"/>
              </a:rPr>
              <a:t>	VALUES (120,'25-JUL-06','12-FEB_08','AC_ACCOUNT');</a:t>
            </a:r>
            <a:endParaRPr lang="en-US" altLang="en-US"/>
          </a:p>
          <a:p>
            <a:pPr lvl="1"/>
            <a:r>
              <a:rPr lang="en-US" altLang="en-US"/>
              <a:t>The syntax discussed in the slide allows you to insert a single row at a time. The </a:t>
            </a:r>
            <a:r>
              <a:rPr lang="en-US" altLang="en-US">
                <a:latin typeface="Courier New" panose="02070309020205020404" pitchFamily="49" charset="0"/>
                <a:cs typeface="Courier New" panose="02070309020205020404" pitchFamily="49" charset="0"/>
              </a:rPr>
              <a:t>VALUES</a:t>
            </a:r>
            <a:r>
              <a:rPr lang="en-US" altLang="en-US"/>
              <a:t> keyword assigns the values of expressions to the corresponding columns in the column list. </a:t>
            </a:r>
          </a:p>
        </p:txBody>
      </p:sp>
      <p:sp>
        <p:nvSpPr>
          <p:cNvPr id="60419" name="Footer Placeholder 4">
            <a:extLst>
              <a:ext uri="{FF2B5EF4-FFF2-40B4-BE49-F238E27FC236}">
                <a16:creationId xmlns:a16="http://schemas.microsoft.com/office/drawing/2014/main" id="{0CFD0004-E306-449F-8505-1F91255D7CB6}"/>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Oracle Database 19c: PL/SQL Workshop   C - </a:t>
            </a:r>
            <a:fld id="{6E95D9B1-2BC1-4D5C-A32D-794D16C44DE8}" type="slidenum">
              <a:rPr lang="en-US" altLang="en-US" smtClean="0"/>
              <a:t>17</a:t>
            </a:fld>
            <a:endParaRPr lang="en-US" altLang="en-US" dirty="0"/>
          </a:p>
        </p:txBody>
      </p:sp>
      <p:sp>
        <p:nvSpPr>
          <p:cNvPr id="61444" name="Slide Image Placeholder 7">
            <a:extLst>
              <a:ext uri="{FF2B5EF4-FFF2-40B4-BE49-F238E27FC236}">
                <a16:creationId xmlns:a16="http://schemas.microsoft.com/office/drawing/2014/main" id="{E1A6B122-86CE-4AD1-903D-CD6DB6F7C171}"/>
              </a:ext>
            </a:extLst>
          </p:cNvPr>
          <p:cNvSpPr>
            <a:spLocks noGrp="1" noRot="1" noChangeAspect="1" noTextEdit="1"/>
          </p:cNvSpPr>
          <p:nvPr>
            <p:ph type="sldImg"/>
          </p:nvPr>
        </p:nvSpPr>
        <p:spPr>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Footer Placeholder 4">
            <a:extLst>
              <a:ext uri="{FF2B5EF4-FFF2-40B4-BE49-F238E27FC236}">
                <a16:creationId xmlns:a16="http://schemas.microsoft.com/office/drawing/2014/main" id="{20084D55-C7B4-4F42-AAF2-62621152A164}"/>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C - </a:t>
            </a:r>
            <a:fld id="{DD60F3DE-B774-4425-9B27-12D4C980B68D}" type="slidenum">
              <a:rPr lang="en-US" altLang="en-US" smtClean="0"/>
              <a:pPr/>
              <a:t>18</a:t>
            </a:fld>
            <a:endParaRPr lang="en-US" altLang="en-US" dirty="0"/>
          </a:p>
        </p:txBody>
      </p:sp>
      <p:sp>
        <p:nvSpPr>
          <p:cNvPr id="4" name="Notes Placeholder 3">
            <a:extLst>
              <a:ext uri="{FF2B5EF4-FFF2-40B4-BE49-F238E27FC236}">
                <a16:creationId xmlns:a16="http://schemas.microsoft.com/office/drawing/2014/main" id="{14AC98D3-3670-42E2-9354-9EF4C12BDDF0}"/>
              </a:ext>
            </a:extLst>
          </p:cNvPr>
          <p:cNvSpPr>
            <a:spLocks noGrp="1"/>
          </p:cNvSpPr>
          <p:nvPr>
            <p:ph type="body" idx="1"/>
          </p:nvPr>
        </p:nvSpPr>
        <p:spPr/>
        <p:txBody>
          <a:bodyPr/>
          <a:lstStyle/>
          <a:p>
            <a:pPr lvl="1"/>
            <a:r>
              <a:rPr lang="en-US" dirty="0"/>
              <a:t>The </a:t>
            </a:r>
            <a:r>
              <a:rPr lang="en-US" dirty="0">
                <a:latin typeface="Courier New" panose="02070309020205020404" pitchFamily="49" charset="0"/>
                <a:cs typeface="Courier New" panose="02070309020205020404" pitchFamily="49" charset="0"/>
              </a:rPr>
              <a:t>UPDATE</a:t>
            </a:r>
            <a:r>
              <a:rPr lang="en-US" dirty="0"/>
              <a:t> statement modifies the existing values in a table. Confirm the update operation by querying the table to display the updated rows. You can modify a specific row or rows by specifying the </a:t>
            </a:r>
            <a:r>
              <a:rPr lang="en-US" dirty="0">
                <a:latin typeface="Courier New" panose="02070309020205020404" pitchFamily="49" charset="0"/>
                <a:cs typeface="Courier New" panose="02070309020205020404" pitchFamily="49" charset="0"/>
              </a:rPr>
              <a:t>WHERE</a:t>
            </a:r>
            <a:r>
              <a:rPr lang="en-US" dirty="0"/>
              <a:t> clause.</a:t>
            </a:r>
          </a:p>
          <a:p>
            <a:pPr lvl="1"/>
            <a:r>
              <a:rPr lang="en-US" dirty="0"/>
              <a:t> For example:</a:t>
            </a:r>
          </a:p>
          <a:p>
            <a:pPr marL="749300" lvl="4"/>
            <a:r>
              <a:rPr lang="en-US" dirty="0"/>
              <a:t>UPDATE employees</a:t>
            </a:r>
          </a:p>
          <a:p>
            <a:pPr marL="749300" lvl="4"/>
            <a:r>
              <a:rPr lang="en-US" dirty="0"/>
              <a:t>SET    salary = 17500</a:t>
            </a:r>
          </a:p>
          <a:p>
            <a:pPr marL="749300" lvl="4"/>
            <a:r>
              <a:rPr lang="en-US" dirty="0"/>
              <a:t>WHERE  </a:t>
            </a:r>
            <a:r>
              <a:rPr lang="en-US" dirty="0" err="1"/>
              <a:t>employee_id</a:t>
            </a:r>
            <a:r>
              <a:rPr lang="en-US" dirty="0"/>
              <a:t> = 102;</a:t>
            </a:r>
          </a:p>
          <a:p>
            <a:pPr lvl="1"/>
            <a:r>
              <a:rPr lang="en-US" dirty="0"/>
              <a:t>In general, use the primary key column in the </a:t>
            </a:r>
            <a:r>
              <a:rPr lang="en-US" dirty="0">
                <a:latin typeface="Courier New" panose="02070309020205020404" pitchFamily="49" charset="0"/>
                <a:cs typeface="Courier New" panose="02070309020205020404" pitchFamily="49" charset="0"/>
              </a:rPr>
              <a:t>WHERE</a:t>
            </a:r>
            <a:r>
              <a:rPr lang="en-US" dirty="0"/>
              <a:t> clause to identify the row to update. For example, to update a specific row in the </a:t>
            </a:r>
            <a:r>
              <a:rPr lang="en-US" dirty="0">
                <a:latin typeface="Courier New" panose="02070309020205020404" pitchFamily="49" charset="0"/>
                <a:cs typeface="Courier New" panose="02070309020205020404" pitchFamily="49" charset="0"/>
              </a:rPr>
              <a:t>EMPLOYEES</a:t>
            </a:r>
            <a:r>
              <a:rPr lang="en-US" dirty="0"/>
              <a:t> table, use </a:t>
            </a:r>
            <a:r>
              <a:rPr lang="en-US" dirty="0" err="1">
                <a:latin typeface="Courier New" panose="02070309020205020404" pitchFamily="49" charset="0"/>
                <a:cs typeface="Courier New" panose="02070309020205020404" pitchFamily="49" charset="0"/>
              </a:rPr>
              <a:t>employee_id</a:t>
            </a:r>
            <a:r>
              <a:rPr lang="en-US" dirty="0">
                <a:latin typeface="Courier New" panose="02070309020205020404" pitchFamily="49" charset="0"/>
                <a:cs typeface="Courier New" panose="02070309020205020404" pitchFamily="49" charset="0"/>
              </a:rPr>
              <a:t> </a:t>
            </a:r>
            <a:r>
              <a:rPr lang="en-US" dirty="0"/>
              <a:t>to identify the row instead of </a:t>
            </a:r>
            <a:r>
              <a:rPr lang="en-US" dirty="0" err="1">
                <a:latin typeface="Courier New" panose="02070309020205020404" pitchFamily="49" charset="0"/>
                <a:cs typeface="Courier New" panose="02070309020205020404" pitchFamily="49" charset="0"/>
              </a:rPr>
              <a:t>employee_name</a:t>
            </a:r>
            <a:r>
              <a:rPr lang="en-US" dirty="0"/>
              <a:t>, because more than one employee may have the same name. </a:t>
            </a:r>
          </a:p>
          <a:p>
            <a:pPr lvl="1"/>
            <a:r>
              <a:rPr lang="en-US" b="1" dirty="0"/>
              <a:t>Note: </a:t>
            </a:r>
            <a:r>
              <a:rPr lang="en-US" dirty="0"/>
              <a:t>Typically, the </a:t>
            </a:r>
            <a:r>
              <a:rPr lang="en-US" dirty="0">
                <a:latin typeface="Courier New" panose="02070309020205020404" pitchFamily="49" charset="0"/>
                <a:cs typeface="Courier New" panose="02070309020205020404" pitchFamily="49" charset="0"/>
              </a:rPr>
              <a:t>condition</a:t>
            </a:r>
            <a:r>
              <a:rPr lang="en-US" dirty="0"/>
              <a:t> keyword is composed of column names, expressions, constants, subqueries, and comparison operators.</a:t>
            </a:r>
          </a:p>
          <a:p>
            <a:endParaRPr lang="en-US" dirty="0"/>
          </a:p>
          <a:p>
            <a:endParaRPr lang="en-US" dirty="0"/>
          </a:p>
        </p:txBody>
      </p:sp>
      <p:sp>
        <p:nvSpPr>
          <p:cNvPr id="7" name="Slide Image Placeholder 6">
            <a:extLst>
              <a:ext uri="{FF2B5EF4-FFF2-40B4-BE49-F238E27FC236}">
                <a16:creationId xmlns:a16="http://schemas.microsoft.com/office/drawing/2014/main" id="{C244CE09-4A08-4C52-99AA-37C6924555B8}"/>
              </a:ext>
            </a:extLst>
          </p:cNvPr>
          <p:cNvSpPr>
            <a:spLocks noGrp="1" noRot="1" noChangeAspect="1"/>
          </p:cNvSpPr>
          <p:nvPr>
            <p:ph type="sldImg"/>
          </p:nvPr>
        </p:nvSpPr>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4">
            <a:extLst>
              <a:ext uri="{FF2B5EF4-FFF2-40B4-BE49-F238E27FC236}">
                <a16:creationId xmlns:a16="http://schemas.microsoft.com/office/drawing/2014/main" id="{161FA1FC-0A77-4E9A-9D71-039230842A33}"/>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Oracle Database 19c: PL/SQL Workshop   C - </a:t>
            </a:r>
            <a:fld id="{25CDE2E9-3D87-417D-845D-E233155F06AD}" type="slidenum">
              <a:rPr lang="en-US" altLang="en-US" smtClean="0"/>
              <a:t>19</a:t>
            </a:fld>
            <a:endParaRPr lang="en-US" altLang="en-US" dirty="0"/>
          </a:p>
        </p:txBody>
      </p:sp>
      <p:sp>
        <p:nvSpPr>
          <p:cNvPr id="63491" name="Notes Placeholder 7">
            <a:extLst>
              <a:ext uri="{FF2B5EF4-FFF2-40B4-BE49-F238E27FC236}">
                <a16:creationId xmlns:a16="http://schemas.microsoft.com/office/drawing/2014/main" id="{E51FA825-C8E5-4379-8A60-9472F804105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The </a:t>
            </a:r>
            <a:r>
              <a:rPr lang="en-US" altLang="en-US">
                <a:latin typeface="Courier New" panose="02070309020205020404" pitchFamily="49" charset="0"/>
              </a:rPr>
              <a:t>DELETE</a:t>
            </a:r>
            <a:r>
              <a:rPr lang="en-US" altLang="en-US"/>
              <a:t> statement removes existing rows from a table. You must use the </a:t>
            </a:r>
            <a:r>
              <a:rPr lang="en-US" altLang="en-US">
                <a:latin typeface="Courier New" panose="02070309020205020404" pitchFamily="49" charset="0"/>
              </a:rPr>
              <a:t>WHERE</a:t>
            </a:r>
            <a:r>
              <a:rPr lang="en-US" altLang="en-US"/>
              <a:t> clause to delete a specific row or rows from a table based on the condition. The </a:t>
            </a:r>
            <a:r>
              <a:rPr lang="en-US" altLang="en-US">
                <a:latin typeface="Courier New" panose="02070309020205020404" pitchFamily="49" charset="0"/>
              </a:rPr>
              <a:t>condition</a:t>
            </a:r>
            <a:r>
              <a:rPr lang="en-US" altLang="en-US"/>
              <a:t> identifies the rows to be deleted. It may contain column names, expressions, constants, subqueries, and comparison operators.</a:t>
            </a:r>
          </a:p>
          <a:p>
            <a:pPr lvl="1"/>
            <a:r>
              <a:rPr lang="en-US" altLang="en-US"/>
              <a:t>The first example in the slide deletes the finance department from the </a:t>
            </a:r>
            <a:r>
              <a:rPr lang="en-US" altLang="en-US">
                <a:latin typeface="Courier New" panose="02070309020205020404" pitchFamily="49" charset="0"/>
              </a:rPr>
              <a:t>DEPARTMENTS</a:t>
            </a:r>
            <a:r>
              <a:rPr lang="en-US" altLang="en-US"/>
              <a:t> table. You can confirm the delete operation by using the </a:t>
            </a:r>
            <a:r>
              <a:rPr lang="en-US" altLang="en-US">
                <a:latin typeface="Courier New" panose="02070309020205020404" pitchFamily="49" charset="0"/>
              </a:rPr>
              <a:t>SELECT</a:t>
            </a:r>
            <a:r>
              <a:rPr lang="en-US" altLang="en-US"/>
              <a:t> statement to query the table. </a:t>
            </a:r>
          </a:p>
          <a:p>
            <a:pPr lvl="4"/>
            <a:r>
              <a:rPr lang="en-US" altLang="en-US"/>
              <a:t>	SELECT  *</a:t>
            </a:r>
          </a:p>
          <a:p>
            <a:pPr lvl="4"/>
            <a:r>
              <a:rPr lang="en-US" altLang="en-US"/>
              <a:t>	FROM    departments</a:t>
            </a:r>
          </a:p>
          <a:p>
            <a:pPr lvl="4"/>
            <a:r>
              <a:rPr lang="en-US" altLang="en-US"/>
              <a:t>	WHERE   department_name = 'Finance';</a:t>
            </a:r>
          </a:p>
          <a:p>
            <a:pPr lvl="1"/>
            <a:r>
              <a:rPr lang="en-US" altLang="en-US"/>
              <a:t>If you omit the </a:t>
            </a:r>
            <a:r>
              <a:rPr lang="en-US" altLang="en-US">
                <a:latin typeface="Courier New" panose="02070309020205020404" pitchFamily="49" charset="0"/>
              </a:rPr>
              <a:t>WHERE</a:t>
            </a:r>
            <a:r>
              <a:rPr lang="en-US" altLang="en-US"/>
              <a:t> clause, all rows in the table are deleted. For example:</a:t>
            </a:r>
          </a:p>
          <a:p>
            <a:pPr lvl="4"/>
            <a:r>
              <a:rPr lang="en-US" altLang="en-US"/>
              <a:t>	DELETE FROM  copy_emp;</a:t>
            </a:r>
          </a:p>
          <a:p>
            <a:pPr lvl="1"/>
            <a:r>
              <a:rPr lang="en-US" altLang="en-US"/>
              <a:t>The preceding example deletes all the rows from the </a:t>
            </a:r>
            <a:r>
              <a:rPr lang="en-US" altLang="en-US">
                <a:latin typeface="Courier New" panose="02070309020205020404" pitchFamily="49" charset="0"/>
              </a:rPr>
              <a:t>COPY_EMP</a:t>
            </a:r>
            <a:r>
              <a:rPr lang="en-US" altLang="en-US"/>
              <a:t> table.</a:t>
            </a:r>
          </a:p>
        </p:txBody>
      </p:sp>
      <p:sp>
        <p:nvSpPr>
          <p:cNvPr id="63492" name="Slide Image Placeholder 6">
            <a:extLst>
              <a:ext uri="{FF2B5EF4-FFF2-40B4-BE49-F238E27FC236}">
                <a16:creationId xmlns:a16="http://schemas.microsoft.com/office/drawing/2014/main" id="{F8BCBAD8-8770-43D0-A191-4F1FD76A891E}"/>
              </a:ext>
            </a:extLst>
          </p:cNvPr>
          <p:cNvSpPr>
            <a:spLocks noGrp="1" noRot="1" noChangeAspect="1" noTextEdit="1"/>
          </p:cNvSpPr>
          <p:nvPr>
            <p:ph type="sldImg"/>
          </p:nvPr>
        </p:nvSpPr>
        <p:spPr>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CAA5E678-2B5A-4C0B-8DC2-640B179DA3AA}"/>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id="{25325A80-0D16-40B6-A62E-AA43FF1F03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This lesson explains how to obtain data from one or more tables using the </a:t>
            </a:r>
            <a:r>
              <a:rPr lang="en-US" altLang="en-US">
                <a:latin typeface="Courier New" panose="02070309020205020404" pitchFamily="49" charset="0"/>
                <a:cs typeface="Courier New" panose="02070309020205020404" pitchFamily="49" charset="0"/>
              </a:rPr>
              <a:t>SELECT</a:t>
            </a:r>
            <a:r>
              <a:rPr lang="en-US" altLang="en-US"/>
              <a:t> statement, how to use DDL statements to alter the structure of data objects, how to manipulate data in the existing schema objects by using the DML statements, how to manage the changes made by DML statements, and how to use joins to display data from multiple tables using SQL:1999 join syntax.</a:t>
            </a:r>
          </a:p>
        </p:txBody>
      </p:sp>
      <p:sp>
        <p:nvSpPr>
          <p:cNvPr id="45060" name="Footer Placeholder 4">
            <a:extLst>
              <a:ext uri="{FF2B5EF4-FFF2-40B4-BE49-F238E27FC236}">
                <a16:creationId xmlns:a16="http://schemas.microsoft.com/office/drawing/2014/main" id="{605DEB74-259E-48AF-B011-D4030D8F53CC}"/>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Oracle Database 19c: PL/SQL Workshop   C - </a:t>
            </a:r>
            <a:fld id="{1A193748-59FC-49FA-8E3F-60301BBCDA19}" type="slidenum">
              <a:rPr lang="en-US" altLang="en-US" smtClean="0"/>
              <a:t>2</a:t>
            </a:fld>
            <a:endParaRPr lang="en-US"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Notes Placeholder 2">
            <a:extLst>
              <a:ext uri="{FF2B5EF4-FFF2-40B4-BE49-F238E27FC236}">
                <a16:creationId xmlns:a16="http://schemas.microsoft.com/office/drawing/2014/main" id="{A0B99A8B-72F6-4AF0-B759-892CBA605B0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A transaction is a sequence of SQL statements that Oracle Database treats as a single unit. Transaction control statements are used in a database to manage the changes made by DML statements and to group these statements into transactions.</a:t>
            </a:r>
          </a:p>
          <a:p>
            <a:pPr lvl="1"/>
            <a:r>
              <a:rPr lang="en-US" altLang="en-US"/>
              <a:t>Each transaction is assigned a unique </a:t>
            </a:r>
            <a:r>
              <a:rPr lang="en-US" altLang="en-US">
                <a:latin typeface="Courier New" panose="02070309020205020404" pitchFamily="49" charset="0"/>
                <a:cs typeface="Courier New" panose="02070309020205020404" pitchFamily="49" charset="0"/>
              </a:rPr>
              <a:t>transaction_id</a:t>
            </a:r>
            <a:r>
              <a:rPr lang="en-US" altLang="en-US"/>
              <a:t> and it groups SQL statements so that they are either all committed, which means they are applied to the database, or all rolled back, which means they are undone from the database.</a:t>
            </a:r>
          </a:p>
        </p:txBody>
      </p:sp>
      <p:sp>
        <p:nvSpPr>
          <p:cNvPr id="63491" name="Footer Placeholder 4">
            <a:extLst>
              <a:ext uri="{FF2B5EF4-FFF2-40B4-BE49-F238E27FC236}">
                <a16:creationId xmlns:a16="http://schemas.microsoft.com/office/drawing/2014/main" id="{0BF3F23B-CCC4-4CEA-A0E0-7A15FAF43335}"/>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Oracle Database 19c: PL/SQL Workshop   C - </a:t>
            </a:r>
            <a:fld id="{4B95E9F2-035F-4A3F-A029-D48791391624}" type="slidenum">
              <a:rPr lang="en-US" altLang="en-US" smtClean="0"/>
              <a:t>20</a:t>
            </a:fld>
            <a:endParaRPr lang="en-US" altLang="en-US" dirty="0"/>
          </a:p>
        </p:txBody>
      </p:sp>
      <p:sp>
        <p:nvSpPr>
          <p:cNvPr id="64516" name="Slide Image Placeholder 7">
            <a:extLst>
              <a:ext uri="{FF2B5EF4-FFF2-40B4-BE49-F238E27FC236}">
                <a16:creationId xmlns:a16="http://schemas.microsoft.com/office/drawing/2014/main" id="{9DB8C821-41C0-40C4-8F2F-F9DAB64FFC46}"/>
              </a:ext>
            </a:extLst>
          </p:cNvPr>
          <p:cNvSpPr>
            <a:spLocks noGrp="1" noRot="1" noChangeAspect="1" noTextEdit="1"/>
          </p:cNvSpPr>
          <p:nvPr>
            <p:ph type="sldImg"/>
          </p:nvPr>
        </p:nvSpPr>
        <p:spPr>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Notes Placeholder 2">
            <a:extLst>
              <a:ext uri="{FF2B5EF4-FFF2-40B4-BE49-F238E27FC236}">
                <a16:creationId xmlns:a16="http://schemas.microsoft.com/office/drawing/2014/main" id="{FCAB497A-BD50-42DC-989B-449F9C0E03D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The </a:t>
            </a:r>
            <a:r>
              <a:rPr lang="en-US" altLang="en-US">
                <a:latin typeface="Courier New" panose="02070309020205020404" pitchFamily="49" charset="0"/>
                <a:cs typeface="Courier New" panose="02070309020205020404" pitchFamily="49" charset="0"/>
              </a:rPr>
              <a:t>COMMIT</a:t>
            </a:r>
            <a:r>
              <a:rPr lang="en-US" altLang="en-US"/>
              <a:t> statement ends the current transaction by making all the pending data changes permanent. It releases all row and table locks, and erases any savepoints that you may have marked since the last commit or rollback. The changes made using the </a:t>
            </a:r>
            <a:r>
              <a:rPr lang="en-US" altLang="en-US">
                <a:latin typeface="Courier New" panose="02070309020205020404" pitchFamily="49" charset="0"/>
                <a:cs typeface="Courier New" panose="02070309020205020404" pitchFamily="49" charset="0"/>
              </a:rPr>
              <a:t>COMMIT</a:t>
            </a:r>
            <a:r>
              <a:rPr lang="en-US" altLang="en-US"/>
              <a:t> statement are visible to all users.</a:t>
            </a:r>
          </a:p>
          <a:p>
            <a:pPr lvl="1"/>
            <a:r>
              <a:rPr lang="en-US" altLang="en-US"/>
              <a:t>Oracle recommends that you explicitly end every transaction in your application programs with a </a:t>
            </a:r>
            <a:r>
              <a:rPr lang="en-US" altLang="en-US">
                <a:latin typeface="Courier New" panose="02070309020205020404" pitchFamily="49" charset="0"/>
                <a:cs typeface="Courier New" panose="02070309020205020404" pitchFamily="49" charset="0"/>
              </a:rPr>
              <a:t>COMMIT</a:t>
            </a:r>
            <a:r>
              <a:rPr lang="en-US" altLang="en-US"/>
              <a:t> or </a:t>
            </a:r>
            <a:r>
              <a:rPr lang="en-US" altLang="en-US">
                <a:latin typeface="Courier New" panose="02070309020205020404" pitchFamily="49" charset="0"/>
                <a:cs typeface="Courier New" panose="02070309020205020404" pitchFamily="49" charset="0"/>
              </a:rPr>
              <a:t>ROLLBACK</a:t>
            </a:r>
            <a:r>
              <a:rPr lang="en-US" altLang="en-US"/>
              <a:t> statement, including the last transaction, before disconnecting from Oracle Database. If you do not explicitly commit the transaction and the program terminates abnormally, the last uncommitted transaction is automatically rolled back.</a:t>
            </a:r>
          </a:p>
          <a:p>
            <a:pPr lvl="1"/>
            <a:r>
              <a:rPr lang="en-US" altLang="en-US" b="1"/>
              <a:t>Note:</a:t>
            </a:r>
            <a:r>
              <a:rPr lang="en-US" altLang="en-US"/>
              <a:t> Oracle Database issues an implicit </a:t>
            </a:r>
            <a:r>
              <a:rPr lang="en-US" altLang="en-US">
                <a:latin typeface="Courier New" panose="02070309020205020404" pitchFamily="49" charset="0"/>
                <a:cs typeface="Courier New" panose="02070309020205020404" pitchFamily="49" charset="0"/>
              </a:rPr>
              <a:t>COMMIT</a:t>
            </a:r>
            <a:r>
              <a:rPr lang="en-US" altLang="en-US"/>
              <a:t> before and after any data definition language (DDL) statement.</a:t>
            </a:r>
          </a:p>
        </p:txBody>
      </p:sp>
      <p:sp>
        <p:nvSpPr>
          <p:cNvPr id="64515" name="Footer Placeholder 4">
            <a:extLst>
              <a:ext uri="{FF2B5EF4-FFF2-40B4-BE49-F238E27FC236}">
                <a16:creationId xmlns:a16="http://schemas.microsoft.com/office/drawing/2014/main" id="{0EC7D457-059D-4C36-908A-7319CBA8774B}"/>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Oracle Database 19c: PL/SQL Workshop   C - </a:t>
            </a:r>
            <a:fld id="{AB5141BF-84CC-448B-BE5B-78BDAE8233E7}" type="slidenum">
              <a:rPr lang="en-US" altLang="en-US" smtClean="0"/>
              <a:t>21</a:t>
            </a:fld>
            <a:endParaRPr lang="en-US" altLang="en-US" dirty="0"/>
          </a:p>
        </p:txBody>
      </p:sp>
      <p:sp>
        <p:nvSpPr>
          <p:cNvPr id="65540" name="Slide Image Placeholder 13">
            <a:extLst>
              <a:ext uri="{FF2B5EF4-FFF2-40B4-BE49-F238E27FC236}">
                <a16:creationId xmlns:a16="http://schemas.microsoft.com/office/drawing/2014/main" id="{D713D43F-F94A-47D2-BBF0-1E3CECC69A44}"/>
              </a:ext>
            </a:extLst>
          </p:cNvPr>
          <p:cNvSpPr>
            <a:spLocks noGrp="1" noRot="1" noChangeAspect="1" noTextEdit="1"/>
          </p:cNvSpPr>
          <p:nvPr>
            <p:ph type="sldImg"/>
          </p:nvPr>
        </p:nvSpPr>
        <p:spPr>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Notes Placeholder 2">
            <a:extLst>
              <a:ext uri="{FF2B5EF4-FFF2-40B4-BE49-F238E27FC236}">
                <a16:creationId xmlns:a16="http://schemas.microsoft.com/office/drawing/2014/main" id="{90509221-F5C8-4DC3-A804-CFBD6CBA5DD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The </a:t>
            </a:r>
            <a:r>
              <a:rPr lang="en-US" altLang="en-US">
                <a:latin typeface="Courier New" panose="02070309020205020404" pitchFamily="49" charset="0"/>
                <a:cs typeface="Courier New" panose="02070309020205020404" pitchFamily="49" charset="0"/>
              </a:rPr>
              <a:t>ROLLBACK</a:t>
            </a:r>
            <a:r>
              <a:rPr lang="en-US" altLang="en-US"/>
              <a:t> statement undoes work done in the current transaction. To roll back the current transaction, no privileges are necessary. </a:t>
            </a:r>
          </a:p>
          <a:p>
            <a:pPr lvl="1"/>
            <a:r>
              <a:rPr lang="en-US" altLang="en-US"/>
              <a:t>Using </a:t>
            </a:r>
            <a:r>
              <a:rPr lang="en-US" altLang="en-US">
                <a:latin typeface="Courier New" panose="02070309020205020404" pitchFamily="49" charset="0"/>
                <a:cs typeface="Courier New" panose="02070309020205020404" pitchFamily="49" charset="0"/>
              </a:rPr>
              <a:t>ROLLBACK</a:t>
            </a:r>
            <a:r>
              <a:rPr lang="en-US" altLang="en-US"/>
              <a:t> with the </a:t>
            </a:r>
            <a:r>
              <a:rPr lang="en-US" altLang="en-US">
                <a:latin typeface="Courier New" panose="02070309020205020404" pitchFamily="49" charset="0"/>
                <a:cs typeface="Courier New" panose="02070309020205020404" pitchFamily="49" charset="0"/>
              </a:rPr>
              <a:t>TO</a:t>
            </a:r>
            <a:r>
              <a:rPr lang="en-US" altLang="en-US"/>
              <a:t> </a:t>
            </a:r>
            <a:r>
              <a:rPr lang="en-US" altLang="en-US">
                <a:latin typeface="Courier New" panose="02070309020205020404" pitchFamily="49" charset="0"/>
                <a:cs typeface="Courier New" panose="02070309020205020404" pitchFamily="49" charset="0"/>
              </a:rPr>
              <a:t>SAVEPOINT</a:t>
            </a:r>
            <a:r>
              <a:rPr lang="en-US" altLang="en-US"/>
              <a:t> clause performs the following operations:</a:t>
            </a:r>
          </a:p>
          <a:p>
            <a:pPr lvl="2"/>
            <a:r>
              <a:rPr lang="en-US" altLang="en-US"/>
              <a:t>Rolls back only the portion of the transaction after the savepoint</a:t>
            </a:r>
          </a:p>
          <a:p>
            <a:pPr lvl="2"/>
            <a:r>
              <a:rPr lang="en-US" altLang="en-US"/>
              <a:t>Erases all savepoints created after that savepoint. The named savepoint is retained, so you can roll back to the same savepoint multiple times.</a:t>
            </a:r>
          </a:p>
          <a:p>
            <a:pPr lvl="1"/>
            <a:r>
              <a:rPr lang="en-US" altLang="en-US"/>
              <a:t>Using </a:t>
            </a:r>
            <a:r>
              <a:rPr lang="en-US" altLang="en-US">
                <a:latin typeface="Courier New" panose="02070309020205020404" pitchFamily="49" charset="0"/>
                <a:cs typeface="Courier New" panose="02070309020205020404" pitchFamily="49" charset="0"/>
              </a:rPr>
              <a:t>ROLLBACK</a:t>
            </a:r>
            <a:r>
              <a:rPr lang="en-US" altLang="en-US"/>
              <a:t> without the </a:t>
            </a:r>
            <a:r>
              <a:rPr lang="en-US" altLang="en-US">
                <a:latin typeface="Courier New" panose="02070309020205020404" pitchFamily="49" charset="0"/>
                <a:cs typeface="Courier New" panose="02070309020205020404" pitchFamily="49" charset="0"/>
              </a:rPr>
              <a:t>TO</a:t>
            </a:r>
            <a:r>
              <a:rPr lang="en-US" altLang="en-US"/>
              <a:t> </a:t>
            </a:r>
            <a:r>
              <a:rPr lang="en-US" altLang="en-US">
                <a:latin typeface="Courier New" panose="02070309020205020404" pitchFamily="49" charset="0"/>
                <a:cs typeface="Courier New" panose="02070309020205020404" pitchFamily="49" charset="0"/>
              </a:rPr>
              <a:t>SAVEPOINT</a:t>
            </a:r>
            <a:r>
              <a:rPr lang="en-US" altLang="en-US"/>
              <a:t> clause performs the following operations:</a:t>
            </a:r>
          </a:p>
          <a:p>
            <a:pPr lvl="2"/>
            <a:r>
              <a:rPr lang="en-US" altLang="en-US"/>
              <a:t>Ends the transaction</a:t>
            </a:r>
          </a:p>
          <a:p>
            <a:pPr lvl="2"/>
            <a:r>
              <a:rPr lang="en-US" altLang="en-US"/>
              <a:t>Undoes all the changes in the current transaction</a:t>
            </a:r>
          </a:p>
          <a:p>
            <a:pPr lvl="2"/>
            <a:r>
              <a:rPr lang="en-US" altLang="en-US"/>
              <a:t>Erases all savepoints in the transaction</a:t>
            </a:r>
          </a:p>
        </p:txBody>
      </p:sp>
      <p:sp>
        <p:nvSpPr>
          <p:cNvPr id="65539" name="Footer Placeholder 4">
            <a:extLst>
              <a:ext uri="{FF2B5EF4-FFF2-40B4-BE49-F238E27FC236}">
                <a16:creationId xmlns:a16="http://schemas.microsoft.com/office/drawing/2014/main" id="{CC4F1C17-6C63-4B8D-8276-5B650F3B282D}"/>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Oracle Database 19c: PL/SQL Workshop   C - </a:t>
            </a:r>
            <a:fld id="{0F8918EC-FA08-4AAC-A477-1351A0314B97}" type="slidenum">
              <a:rPr lang="en-US" altLang="en-US" smtClean="0"/>
              <a:t>22</a:t>
            </a:fld>
            <a:endParaRPr lang="en-US" altLang="en-US" dirty="0"/>
          </a:p>
        </p:txBody>
      </p:sp>
      <p:sp>
        <p:nvSpPr>
          <p:cNvPr id="66564" name="Slide Image Placeholder 7">
            <a:extLst>
              <a:ext uri="{FF2B5EF4-FFF2-40B4-BE49-F238E27FC236}">
                <a16:creationId xmlns:a16="http://schemas.microsoft.com/office/drawing/2014/main" id="{5DB53FC8-C4EC-4F4D-B8E4-51BE09BEE52E}"/>
              </a:ext>
            </a:extLst>
          </p:cNvPr>
          <p:cNvSpPr>
            <a:spLocks noGrp="1" noRot="1" noChangeAspect="1" noTextEdit="1"/>
          </p:cNvSpPr>
          <p:nvPr>
            <p:ph type="sldImg"/>
          </p:nvPr>
        </p:nvSpPr>
        <p:spPr>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Notes Placeholder 2">
            <a:extLst>
              <a:ext uri="{FF2B5EF4-FFF2-40B4-BE49-F238E27FC236}">
                <a16:creationId xmlns:a16="http://schemas.microsoft.com/office/drawing/2014/main" id="{22A611FB-3188-4197-B638-52B5E882EE0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The </a:t>
            </a:r>
            <a:r>
              <a:rPr lang="en-US" altLang="en-US">
                <a:latin typeface="Courier New" panose="02070309020205020404" pitchFamily="49" charset="0"/>
                <a:cs typeface="Courier New" panose="02070309020205020404" pitchFamily="49" charset="0"/>
              </a:rPr>
              <a:t>SAVEPOINT</a:t>
            </a:r>
            <a:r>
              <a:rPr lang="en-US" altLang="en-US"/>
              <a:t> statement identifies a point in a transaction to which you can later roll back. You must specify a distinct name for each savepoint. If you create a second savepoint with the same identifier as an earlier savepoint, the earlier savepoint is erased. </a:t>
            </a:r>
          </a:p>
          <a:p>
            <a:pPr lvl="1"/>
            <a:r>
              <a:rPr lang="en-US" altLang="en-US"/>
              <a:t>After a savepoint has been created, you can continue processing, commit your work, roll back the entire transaction, or roll back to the savepoint.</a:t>
            </a:r>
          </a:p>
          <a:p>
            <a:pPr lvl="1"/>
            <a:r>
              <a:rPr lang="en-US" altLang="en-US"/>
              <a:t>A simple rollback or commit erases all savepoints. When you roll back to a savepoint, any savepoints marked after that savepoint are erased. The savepoint to which you have rolled back is retained.</a:t>
            </a:r>
          </a:p>
          <a:p>
            <a:pPr lvl="1"/>
            <a:r>
              <a:rPr lang="en-US" altLang="en-US"/>
              <a:t>When savepoint names are reused within a transaction, the Oracle Database moves (overrides) the save point from its old position to the current point in the transaction.</a:t>
            </a:r>
          </a:p>
        </p:txBody>
      </p:sp>
      <p:sp>
        <p:nvSpPr>
          <p:cNvPr id="66563" name="Footer Placeholder 4">
            <a:extLst>
              <a:ext uri="{FF2B5EF4-FFF2-40B4-BE49-F238E27FC236}">
                <a16:creationId xmlns:a16="http://schemas.microsoft.com/office/drawing/2014/main" id="{EE026E28-E460-4C10-8676-59DABE73673E}"/>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Oracle Database 19c: PL/SQL Workshop   C - </a:t>
            </a:r>
            <a:fld id="{972AB437-DA0F-4292-A171-CF16150A0D96}" type="slidenum">
              <a:rPr lang="en-US" altLang="en-US" smtClean="0"/>
              <a:t>23</a:t>
            </a:fld>
            <a:endParaRPr lang="en-US" altLang="en-US" dirty="0"/>
          </a:p>
        </p:txBody>
      </p:sp>
      <p:sp>
        <p:nvSpPr>
          <p:cNvPr id="67588" name="Slide Image Placeholder 7">
            <a:extLst>
              <a:ext uri="{FF2B5EF4-FFF2-40B4-BE49-F238E27FC236}">
                <a16:creationId xmlns:a16="http://schemas.microsoft.com/office/drawing/2014/main" id="{52A5067B-1A76-413D-95EE-1EE12E0BC000}"/>
              </a:ext>
            </a:extLst>
          </p:cNvPr>
          <p:cNvSpPr>
            <a:spLocks noGrp="1" noRot="1" noChangeAspect="1" noTextEdit="1"/>
          </p:cNvSpPr>
          <p:nvPr>
            <p:ph type="sldImg"/>
          </p:nvPr>
        </p:nvSpPr>
        <p:spPr>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73B3D637-B52C-4BF8-B400-201EFDF40E0E}"/>
              </a:ext>
            </a:extLst>
          </p:cNvPr>
          <p:cNvSpPr>
            <a:spLocks noGrp="1" noRot="1" noChangeAspect="1" noChangeArrowheads="1" noTextEdit="1"/>
          </p:cNvSpPr>
          <p:nvPr>
            <p:ph type="sldImg"/>
          </p:nvPr>
        </p:nvSpPr>
        <p:spPr>
          <a:ln/>
        </p:spPr>
      </p:sp>
      <p:sp>
        <p:nvSpPr>
          <p:cNvPr id="68611" name="Rectangle 3">
            <a:extLst>
              <a:ext uri="{FF2B5EF4-FFF2-40B4-BE49-F238E27FC236}">
                <a16:creationId xmlns:a16="http://schemas.microsoft.com/office/drawing/2014/main" id="{88ACC6B9-C55A-4DF4-AD02-BE10D73D7A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en-US">
                <a:solidFill>
                  <a:schemeClr val="tx1"/>
                </a:solidFill>
              </a:rPr>
              <a:t>When data from more than one table in the database is required, a </a:t>
            </a:r>
            <a:r>
              <a:rPr lang="en-US" altLang="en-US" i="1">
                <a:solidFill>
                  <a:schemeClr val="tx1"/>
                </a:solidFill>
              </a:rPr>
              <a:t>join</a:t>
            </a:r>
            <a:r>
              <a:rPr lang="en-US" altLang="en-US">
                <a:solidFill>
                  <a:schemeClr val="tx1"/>
                </a:solidFill>
              </a:rPr>
              <a:t> condition is used. Rows in one table can be joined to rows in another table according to common values that exist in the corresponding columns (usually primary and foreign key columns). </a:t>
            </a:r>
          </a:p>
          <a:p>
            <a:pPr lvl="1" eaLnBrk="1" hangingPunct="1"/>
            <a:r>
              <a:rPr lang="en-US" altLang="en-US">
                <a:solidFill>
                  <a:schemeClr val="tx1"/>
                </a:solidFill>
              </a:rPr>
              <a:t>To display data from two or more related tables, write a simple join condition in the </a:t>
            </a:r>
            <a:r>
              <a:rPr lang="en-US" altLang="en-US">
                <a:solidFill>
                  <a:schemeClr val="tx1"/>
                </a:solidFill>
                <a:latin typeface="Courier New" panose="02070309020205020404" pitchFamily="49" charset="0"/>
              </a:rPr>
              <a:t>WHERE</a:t>
            </a:r>
            <a:r>
              <a:rPr lang="en-US" altLang="en-US">
                <a:solidFill>
                  <a:schemeClr val="tx1"/>
                </a:solidFill>
              </a:rPr>
              <a:t> clause. </a:t>
            </a:r>
          </a:p>
          <a:p>
            <a:pPr lvl="1" eaLnBrk="1" hangingPunct="1"/>
            <a:r>
              <a:rPr lang="en-US" altLang="en-US">
                <a:solidFill>
                  <a:schemeClr val="tx1"/>
                </a:solidFill>
              </a:rPr>
              <a:t>In the syntax:</a:t>
            </a:r>
          </a:p>
          <a:p>
            <a:pPr lvl="1" eaLnBrk="1" hangingPunct="1"/>
            <a:r>
              <a:rPr lang="en-US" altLang="en-US" i="1">
                <a:solidFill>
                  <a:schemeClr val="tx1"/>
                </a:solidFill>
                <a:latin typeface="Courier New" panose="02070309020205020404" pitchFamily="49" charset="0"/>
              </a:rPr>
              <a:t>table1.column</a:t>
            </a:r>
            <a:r>
              <a:rPr lang="en-US" altLang="en-US" i="1">
                <a:solidFill>
                  <a:schemeClr val="tx1"/>
                </a:solidFill>
              </a:rPr>
              <a:t>		</a:t>
            </a:r>
            <a:r>
              <a:rPr lang="en-US" altLang="en-US">
                <a:solidFill>
                  <a:schemeClr val="tx1"/>
                </a:solidFill>
              </a:rPr>
              <a:t>Denotes the table and column from which data is retrieved</a:t>
            </a:r>
          </a:p>
          <a:p>
            <a:pPr lvl="1" eaLnBrk="1" hangingPunct="1">
              <a:spcBef>
                <a:spcPct val="0"/>
              </a:spcBef>
            </a:pPr>
            <a:r>
              <a:rPr lang="en-US" altLang="en-US" i="1">
                <a:solidFill>
                  <a:schemeClr val="tx1"/>
                </a:solidFill>
                <a:latin typeface="Courier New" panose="02070309020205020404" pitchFamily="49" charset="0"/>
              </a:rPr>
              <a:t>table1.column1</a:t>
            </a:r>
            <a:r>
              <a:rPr lang="en-US" altLang="en-US">
                <a:solidFill>
                  <a:schemeClr val="tx1"/>
                </a:solidFill>
                <a:latin typeface="Courier New" panose="02070309020205020404" pitchFamily="49" charset="0"/>
              </a:rPr>
              <a:t> =</a:t>
            </a:r>
            <a:r>
              <a:rPr lang="en-US" altLang="en-US">
                <a:solidFill>
                  <a:schemeClr val="tx1"/>
                </a:solidFill>
              </a:rPr>
              <a:t>		Is the condition that joins (or relates) the tables together</a:t>
            </a:r>
            <a:br>
              <a:rPr lang="en-US" altLang="en-US">
                <a:solidFill>
                  <a:schemeClr val="tx1"/>
                </a:solidFill>
              </a:rPr>
            </a:br>
            <a:r>
              <a:rPr lang="en-US" altLang="en-US" i="1">
                <a:solidFill>
                  <a:schemeClr val="tx1"/>
                </a:solidFill>
                <a:latin typeface="Courier New" panose="02070309020205020404" pitchFamily="49" charset="0"/>
              </a:rPr>
              <a:t>table2.column2</a:t>
            </a:r>
            <a:endParaRPr lang="en-US" altLang="en-US" i="1">
              <a:solidFill>
                <a:schemeClr val="tx1"/>
              </a:solidFill>
            </a:endParaRPr>
          </a:p>
          <a:p>
            <a:pPr lvl="1" eaLnBrk="1" hangingPunct="1">
              <a:lnSpc>
                <a:spcPct val="95000"/>
              </a:lnSpc>
            </a:pPr>
            <a:r>
              <a:rPr lang="en-US" altLang="en-US" b="1">
                <a:solidFill>
                  <a:schemeClr val="tx1"/>
                </a:solidFill>
              </a:rPr>
              <a:t>Guidelines</a:t>
            </a:r>
          </a:p>
          <a:p>
            <a:pPr lvl="2" eaLnBrk="1" hangingPunct="1">
              <a:lnSpc>
                <a:spcPct val="95000"/>
              </a:lnSpc>
              <a:spcBef>
                <a:spcPct val="25000"/>
              </a:spcBef>
            </a:pPr>
            <a:r>
              <a:rPr lang="en-US" altLang="en-US">
                <a:solidFill>
                  <a:schemeClr val="tx1"/>
                </a:solidFill>
              </a:rPr>
              <a:t>When writing a </a:t>
            </a:r>
            <a:r>
              <a:rPr lang="en-US" altLang="en-US">
                <a:solidFill>
                  <a:schemeClr val="tx1"/>
                </a:solidFill>
                <a:latin typeface="Courier New" panose="02070309020205020404" pitchFamily="49" charset="0"/>
              </a:rPr>
              <a:t>SELECT</a:t>
            </a:r>
            <a:r>
              <a:rPr lang="en-US" altLang="en-US">
                <a:solidFill>
                  <a:schemeClr val="tx1"/>
                </a:solidFill>
              </a:rPr>
              <a:t> statement that joins tables, precede the column name with the table name for clarity and to enhance database access.</a:t>
            </a:r>
          </a:p>
          <a:p>
            <a:pPr lvl="2" eaLnBrk="1" hangingPunct="1">
              <a:lnSpc>
                <a:spcPct val="95000"/>
              </a:lnSpc>
            </a:pPr>
            <a:r>
              <a:rPr lang="en-US" altLang="en-US">
                <a:solidFill>
                  <a:schemeClr val="tx1"/>
                </a:solidFill>
              </a:rPr>
              <a:t>If the same column name appears in more than one table, the column name must be prefixed with the table name.</a:t>
            </a:r>
          </a:p>
          <a:p>
            <a:pPr lvl="2" eaLnBrk="1" hangingPunct="1">
              <a:lnSpc>
                <a:spcPct val="95000"/>
              </a:lnSpc>
            </a:pPr>
            <a:r>
              <a:rPr lang="en-US" altLang="en-US">
                <a:solidFill>
                  <a:schemeClr val="tx1"/>
                </a:solidFill>
              </a:rPr>
              <a:t>To join </a:t>
            </a:r>
            <a:r>
              <a:rPr lang="en-US" altLang="en-US" i="1">
                <a:solidFill>
                  <a:schemeClr val="tx1"/>
                </a:solidFill>
                <a:latin typeface="Courier New" panose="02070309020205020404" pitchFamily="49" charset="0"/>
              </a:rPr>
              <a:t>n</a:t>
            </a:r>
            <a:r>
              <a:rPr lang="en-US" altLang="en-US">
                <a:solidFill>
                  <a:schemeClr val="tx1"/>
                </a:solidFill>
              </a:rPr>
              <a:t> tables together, you need a minimum of </a:t>
            </a:r>
            <a:r>
              <a:rPr lang="en-US" altLang="en-US" i="1">
                <a:solidFill>
                  <a:schemeClr val="tx1"/>
                </a:solidFill>
                <a:latin typeface="Courier New" panose="02070309020205020404" pitchFamily="49" charset="0"/>
              </a:rPr>
              <a:t>n</a:t>
            </a:r>
            <a:r>
              <a:rPr lang="en-US" altLang="en-US">
                <a:solidFill>
                  <a:schemeClr val="tx1"/>
                </a:solidFill>
                <a:latin typeface="Courier New" panose="02070309020205020404" pitchFamily="49" charset="0"/>
              </a:rPr>
              <a:t>-1</a:t>
            </a:r>
            <a:r>
              <a:rPr lang="en-US" altLang="en-US">
                <a:solidFill>
                  <a:schemeClr val="tx1"/>
                </a:solidFill>
              </a:rPr>
              <a:t> join conditions. For example, to join four tables, a minimum of three joins is required. This rule may not apply if your table has a concatenated primary key, in which case more than one column is required to uniquely identify each row.</a:t>
            </a:r>
          </a:p>
        </p:txBody>
      </p:sp>
      <p:sp>
        <p:nvSpPr>
          <p:cNvPr id="67588" name="Footer Placeholder 4">
            <a:extLst>
              <a:ext uri="{FF2B5EF4-FFF2-40B4-BE49-F238E27FC236}">
                <a16:creationId xmlns:a16="http://schemas.microsoft.com/office/drawing/2014/main" id="{04A995F8-BF4E-4738-B9EA-DC3DAAA8190B}"/>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Oracle Database 19c: PL/SQL Workshop   C - </a:t>
            </a:r>
            <a:fld id="{146AC3CB-D212-43EC-9893-87FE1CC63803}" type="slidenum">
              <a:rPr lang="en-US" altLang="en-US" smtClean="0"/>
              <a:t>24</a:t>
            </a:fld>
            <a:endParaRPr lang="en-US"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0BB28B88-F9D5-4EDB-BE7D-AD03C46B9BC7}"/>
              </a:ext>
            </a:extLst>
          </p:cNvPr>
          <p:cNvSpPr>
            <a:spLocks noGrp="1" noRot="1" noChangeAspect="1" noChangeArrowheads="1" noTextEdit="1"/>
          </p:cNvSpPr>
          <p:nvPr>
            <p:ph type="sldImg"/>
          </p:nvPr>
        </p:nvSpPr>
        <p:spPr>
          <a:ln/>
        </p:spPr>
      </p:sp>
      <p:sp>
        <p:nvSpPr>
          <p:cNvPr id="69635" name="Rectangle 3">
            <a:extLst>
              <a:ext uri="{FF2B5EF4-FFF2-40B4-BE49-F238E27FC236}">
                <a16:creationId xmlns:a16="http://schemas.microsoft.com/office/drawing/2014/main" id="{EB8610E3-F30E-4911-B896-6DB3985ADB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en-US"/>
              <a:t>To join tables, you can use Oracle’s join syntax. </a:t>
            </a:r>
          </a:p>
          <a:p>
            <a:pPr lvl="1" eaLnBrk="1" hangingPunct="1"/>
            <a:r>
              <a:rPr lang="en-US" altLang="en-US" b="1"/>
              <a:t>Note:</a:t>
            </a:r>
            <a:r>
              <a:rPr lang="en-US" altLang="en-US"/>
              <a:t> Before the Oracle9</a:t>
            </a:r>
            <a:r>
              <a:rPr lang="en-US" altLang="en-US" i="1"/>
              <a:t>i </a:t>
            </a:r>
            <a:r>
              <a:rPr lang="en-US" altLang="en-US"/>
              <a:t>release, the join syntax was proprietary. The SQL:1999</a:t>
            </a:r>
            <a:r>
              <a:rPr lang="en-US" altLang="en-US">
                <a:cs typeface="Times New Roman" panose="02020603050405020304" pitchFamily="18" charset="0"/>
              </a:rPr>
              <a:t>–</a:t>
            </a:r>
            <a:r>
              <a:rPr lang="en-US" altLang="en-US"/>
              <a:t>compliant join syntax does not offer any performance benefits over the Oracle-proprietary join syntax. </a:t>
            </a:r>
          </a:p>
        </p:txBody>
      </p:sp>
      <p:sp>
        <p:nvSpPr>
          <p:cNvPr id="68612" name="Footer Placeholder 4">
            <a:extLst>
              <a:ext uri="{FF2B5EF4-FFF2-40B4-BE49-F238E27FC236}">
                <a16:creationId xmlns:a16="http://schemas.microsoft.com/office/drawing/2014/main" id="{E479709A-362A-4D41-8CC9-17662FC6395B}"/>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Oracle Database 19c: PL/SQL Workshop   C - </a:t>
            </a:r>
            <a:fld id="{A0151CED-880F-4ED4-83ED-577B679C3C4A}" type="slidenum">
              <a:rPr lang="en-US" altLang="en-US" smtClean="0"/>
              <a:t>25</a:t>
            </a:fld>
            <a:endParaRPr lang="en-US"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Footer Placeholder 4">
            <a:extLst>
              <a:ext uri="{FF2B5EF4-FFF2-40B4-BE49-F238E27FC236}">
                <a16:creationId xmlns:a16="http://schemas.microsoft.com/office/drawing/2014/main" id="{A55B862A-565D-4FC6-9322-CDFC504E8E83}"/>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C - </a:t>
            </a:r>
            <a:fld id="{1F646BDC-BFD6-403F-8EB2-3662FC9C6DC5}" type="slidenum">
              <a:rPr lang="en-US" altLang="en-US" smtClean="0"/>
              <a:pPr/>
              <a:t>26</a:t>
            </a:fld>
            <a:endParaRPr lang="en-US" altLang="en-US" dirty="0"/>
          </a:p>
        </p:txBody>
      </p:sp>
      <p:sp>
        <p:nvSpPr>
          <p:cNvPr id="4" name="Notes Placeholder 3">
            <a:extLst>
              <a:ext uri="{FF2B5EF4-FFF2-40B4-BE49-F238E27FC236}">
                <a16:creationId xmlns:a16="http://schemas.microsoft.com/office/drawing/2014/main" id="{6559F18C-92BF-44A4-B71B-B2745B58C825}"/>
              </a:ext>
            </a:extLst>
          </p:cNvPr>
          <p:cNvSpPr>
            <a:spLocks noGrp="1"/>
          </p:cNvSpPr>
          <p:nvPr>
            <p:ph type="body" idx="1"/>
          </p:nvPr>
        </p:nvSpPr>
        <p:spPr/>
        <p:txBody>
          <a:bodyPr/>
          <a:lstStyle/>
          <a:p>
            <a:pPr lvl="1"/>
            <a:r>
              <a:rPr lang="en-US" altLang="en-US" dirty="0"/>
              <a:t>When joining two or more tables, you need to qualify the names of the columns with the table name to avoid ambiguity. Without the table prefixes, the </a:t>
            </a:r>
            <a:r>
              <a:rPr lang="en-US" altLang="en-US" dirty="0">
                <a:latin typeface="Courier New" panose="02070309020205020404" pitchFamily="49" charset="0"/>
                <a:cs typeface="Courier New" panose="02070309020205020404" pitchFamily="49" charset="0"/>
              </a:rPr>
              <a:t>DEPARTMENT_ID </a:t>
            </a:r>
            <a:r>
              <a:rPr lang="en-US" altLang="en-US" dirty="0"/>
              <a:t>column in the </a:t>
            </a:r>
            <a:r>
              <a:rPr lang="en-US" altLang="en-US" dirty="0">
                <a:latin typeface="Courier New" panose="02070309020205020404" pitchFamily="49" charset="0"/>
                <a:cs typeface="Courier New" panose="02070309020205020404" pitchFamily="49" charset="0"/>
              </a:rPr>
              <a:t>SELECT</a:t>
            </a:r>
            <a:r>
              <a:rPr lang="en-US" altLang="en-US" dirty="0"/>
              <a:t> list could be from either the </a:t>
            </a:r>
            <a:r>
              <a:rPr lang="en-US" altLang="en-US" dirty="0">
                <a:latin typeface="Courier New" panose="02070309020205020404" pitchFamily="49" charset="0"/>
                <a:cs typeface="Courier New" panose="02070309020205020404" pitchFamily="49" charset="0"/>
              </a:rPr>
              <a:t>DEPARTMENTS</a:t>
            </a:r>
            <a:r>
              <a:rPr lang="en-US" altLang="en-US" dirty="0"/>
              <a:t> table or the </a:t>
            </a:r>
            <a:r>
              <a:rPr lang="en-US" altLang="en-US" dirty="0">
                <a:latin typeface="Courier New" panose="02070309020205020404" pitchFamily="49" charset="0"/>
                <a:cs typeface="Courier New" panose="02070309020205020404" pitchFamily="49" charset="0"/>
              </a:rPr>
              <a:t>EMPLOYEES</a:t>
            </a:r>
            <a:r>
              <a:rPr lang="en-US" altLang="en-US" dirty="0"/>
              <a:t> table. Therefore, it is necessary to add the table prefix to execute your query. If there are no common column names between the two tables, there is no need to qualify the columns. However, using a table prefix improves performance, because you tell the Oracle server exactly where to find the columns. </a:t>
            </a:r>
          </a:p>
          <a:p>
            <a:pPr lvl="1"/>
            <a:r>
              <a:rPr lang="en-US" altLang="en-US" dirty="0"/>
              <a:t>Qualifying column names with table names can be very time consuming, particularly if table names are lengthy. Therefore, you can use </a:t>
            </a:r>
            <a:r>
              <a:rPr lang="en-US" altLang="en-US" i="1" dirty="0"/>
              <a:t>table aliases</a:t>
            </a:r>
            <a:r>
              <a:rPr lang="en-US" altLang="en-US" dirty="0"/>
              <a:t>, instead of table names. Just as a column alias gives a column another name, a table alias gives a table another name. Table aliases help to keep SQL code smaller, thereby using less memory.</a:t>
            </a:r>
          </a:p>
          <a:p>
            <a:pPr lvl="1"/>
            <a:r>
              <a:rPr lang="en-US" altLang="en-US" dirty="0"/>
              <a:t>The table name is specified in full, followed by a space, and then the table alias. For example, the </a:t>
            </a:r>
            <a:r>
              <a:rPr lang="en-US" altLang="en-US" dirty="0">
                <a:latin typeface="Courier New" panose="02070309020205020404" pitchFamily="49" charset="0"/>
                <a:cs typeface="Courier New" panose="02070309020205020404" pitchFamily="49" charset="0"/>
              </a:rPr>
              <a:t>EMPLOYEES</a:t>
            </a:r>
            <a:r>
              <a:rPr lang="en-US" altLang="en-US" dirty="0"/>
              <a:t> table can be given an alias of </a:t>
            </a:r>
            <a:r>
              <a:rPr lang="en-US" altLang="en-US" dirty="0">
                <a:latin typeface="Courier New" panose="02070309020205020404" pitchFamily="49" charset="0"/>
                <a:cs typeface="Courier New" panose="02070309020205020404" pitchFamily="49" charset="0"/>
              </a:rPr>
              <a:t>e</a:t>
            </a:r>
            <a:r>
              <a:rPr lang="en-US" altLang="en-US" dirty="0"/>
              <a:t>, and the </a:t>
            </a:r>
            <a:r>
              <a:rPr lang="en-US" altLang="en-US" dirty="0">
                <a:latin typeface="Courier New" panose="02070309020205020404" pitchFamily="49" charset="0"/>
                <a:cs typeface="Courier New" panose="02070309020205020404" pitchFamily="49" charset="0"/>
              </a:rPr>
              <a:t>DEPARTMENTS</a:t>
            </a:r>
            <a:r>
              <a:rPr lang="en-US" altLang="en-US" dirty="0"/>
              <a:t> table an alias of </a:t>
            </a:r>
            <a:r>
              <a:rPr lang="en-US" altLang="en-US" dirty="0">
                <a:latin typeface="Courier New" panose="02070309020205020404" pitchFamily="49" charset="0"/>
                <a:cs typeface="Courier New" panose="02070309020205020404" pitchFamily="49" charset="0"/>
              </a:rPr>
              <a:t>d</a:t>
            </a:r>
            <a:r>
              <a:rPr lang="en-US" altLang="en-US" dirty="0"/>
              <a:t>.</a:t>
            </a:r>
          </a:p>
          <a:p>
            <a:pPr lvl="1"/>
            <a:r>
              <a:rPr lang="en-US" altLang="en-US" b="1" dirty="0"/>
              <a:t>Guidelines</a:t>
            </a:r>
          </a:p>
          <a:p>
            <a:pPr lvl="2"/>
            <a:r>
              <a:rPr lang="en-US" altLang="en-US" dirty="0"/>
              <a:t>Table aliases can be up to 30 characters in length, but shorter aliases are better than longer ones.</a:t>
            </a:r>
          </a:p>
          <a:p>
            <a:pPr lvl="2"/>
            <a:r>
              <a:rPr lang="en-US" altLang="en-US" dirty="0"/>
              <a:t>If a table alias is used for a particular table name in the </a:t>
            </a:r>
            <a:r>
              <a:rPr lang="en-US" altLang="en-US" dirty="0">
                <a:latin typeface="Courier New" panose="02070309020205020404" pitchFamily="49" charset="0"/>
                <a:cs typeface="Courier New" panose="02070309020205020404" pitchFamily="49" charset="0"/>
              </a:rPr>
              <a:t>FROM</a:t>
            </a:r>
            <a:r>
              <a:rPr lang="en-US" altLang="en-US" dirty="0"/>
              <a:t> clause, that table alias must be substituted for the table name throughout the </a:t>
            </a:r>
            <a:r>
              <a:rPr lang="en-US" altLang="en-US" dirty="0">
                <a:latin typeface="Courier New" panose="02070309020205020404" pitchFamily="49" charset="0"/>
                <a:cs typeface="Courier New" panose="02070309020205020404" pitchFamily="49" charset="0"/>
              </a:rPr>
              <a:t>SELECT</a:t>
            </a:r>
            <a:r>
              <a:rPr lang="en-US" altLang="en-US" dirty="0"/>
              <a:t> statement.</a:t>
            </a:r>
          </a:p>
          <a:p>
            <a:pPr lvl="2"/>
            <a:r>
              <a:rPr lang="en-US" altLang="en-US" dirty="0"/>
              <a:t>Table aliases should be meaningful.</a:t>
            </a:r>
          </a:p>
          <a:p>
            <a:pPr lvl="2"/>
            <a:r>
              <a:rPr lang="en-US" altLang="en-US" dirty="0"/>
              <a:t>A table alias is valid only for the current </a:t>
            </a:r>
            <a:r>
              <a:rPr lang="en-US" altLang="en-US" dirty="0">
                <a:latin typeface="Courier New" panose="02070309020205020404" pitchFamily="49" charset="0"/>
                <a:cs typeface="Courier New" panose="02070309020205020404" pitchFamily="49" charset="0"/>
              </a:rPr>
              <a:t>SELECT</a:t>
            </a:r>
            <a:r>
              <a:rPr lang="en-US" altLang="en-US" dirty="0"/>
              <a:t> statement.</a:t>
            </a:r>
          </a:p>
          <a:p>
            <a:endParaRPr lang="en-US" dirty="0"/>
          </a:p>
        </p:txBody>
      </p:sp>
      <p:sp>
        <p:nvSpPr>
          <p:cNvPr id="7" name="Slide Image Placeholder 6">
            <a:extLst>
              <a:ext uri="{FF2B5EF4-FFF2-40B4-BE49-F238E27FC236}">
                <a16:creationId xmlns:a16="http://schemas.microsoft.com/office/drawing/2014/main" id="{06DB2500-1C4A-47D5-BF4E-A82410A69E64}"/>
              </a:ext>
            </a:extLst>
          </p:cNvPr>
          <p:cNvSpPr>
            <a:spLocks noGrp="1" noRot="1" noChangeAspect="1"/>
          </p:cNvSpPr>
          <p:nvPr>
            <p:ph type="sldImg"/>
          </p:nvPr>
        </p:nvSpPr>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085659CB-7CC0-459D-B289-B0FDBB9E7CFB}"/>
              </a:ext>
            </a:extLst>
          </p:cNvPr>
          <p:cNvSpPr>
            <a:spLocks noGrp="1" noRot="1" noChangeAspect="1" noTextEdit="1"/>
          </p:cNvSpPr>
          <p:nvPr>
            <p:ph type="sldImg"/>
          </p:nvPr>
        </p:nvSpPr>
        <p:spPr>
          <a:ln/>
        </p:spPr>
      </p:sp>
      <p:sp>
        <p:nvSpPr>
          <p:cNvPr id="71683" name="Notes Placeholder 2">
            <a:extLst>
              <a:ext uri="{FF2B5EF4-FFF2-40B4-BE49-F238E27FC236}">
                <a16:creationId xmlns:a16="http://schemas.microsoft.com/office/drawing/2014/main" id="{2A83F134-E1D0-4AF2-91BB-F9F725C7082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en-US"/>
              <a:t>You can join tables automatically based on the columns in the two tables that have matching data types and names. You do this by using the </a:t>
            </a:r>
            <a:r>
              <a:rPr lang="en-US" altLang="en-US">
                <a:solidFill>
                  <a:schemeClr val="tx1"/>
                </a:solidFill>
                <a:latin typeface="Courier New" panose="02070309020205020404" pitchFamily="49" charset="0"/>
              </a:rPr>
              <a:t>NATURAL</a:t>
            </a:r>
            <a:r>
              <a:rPr lang="en-US" altLang="en-US"/>
              <a:t> </a:t>
            </a:r>
            <a:r>
              <a:rPr lang="en-US" altLang="en-US">
                <a:solidFill>
                  <a:schemeClr val="tx1"/>
                </a:solidFill>
                <a:latin typeface="Courier New" panose="02070309020205020404" pitchFamily="49" charset="0"/>
              </a:rPr>
              <a:t>JOIN</a:t>
            </a:r>
            <a:r>
              <a:rPr lang="en-US" altLang="en-US">
                <a:solidFill>
                  <a:schemeClr val="tx1"/>
                </a:solidFill>
              </a:rPr>
              <a:t> keywords.</a:t>
            </a:r>
          </a:p>
          <a:p>
            <a:pPr lvl="1" eaLnBrk="1" hangingPunct="1"/>
            <a:r>
              <a:rPr lang="en-US" altLang="en-US" b="1"/>
              <a:t>Note:</a:t>
            </a:r>
            <a:r>
              <a:rPr lang="en-US" altLang="en-US"/>
              <a:t> The join can happen only on those columns that have the same names and data types in both tables. If the columns have the same name but different data types, the </a:t>
            </a:r>
            <a:r>
              <a:rPr lang="en-US" altLang="en-US">
                <a:latin typeface="Courier New" panose="02070309020205020404" pitchFamily="49" charset="0"/>
              </a:rPr>
              <a:t>NATURAL</a:t>
            </a:r>
            <a:r>
              <a:rPr lang="en-US" altLang="en-US"/>
              <a:t> </a:t>
            </a:r>
            <a:r>
              <a:rPr lang="en-US" altLang="en-US">
                <a:latin typeface="Courier New" panose="02070309020205020404" pitchFamily="49" charset="0"/>
              </a:rPr>
              <a:t>JOIN</a:t>
            </a:r>
            <a:r>
              <a:rPr lang="en-US" altLang="en-US"/>
              <a:t> syntax causes an error.</a:t>
            </a:r>
          </a:p>
          <a:p>
            <a:pPr lvl="1" eaLnBrk="1" hangingPunct="1"/>
            <a:r>
              <a:rPr lang="en-US" altLang="en-US"/>
              <a:t>In the example in the slide, the </a:t>
            </a:r>
            <a:r>
              <a:rPr lang="en-US" altLang="en-US">
                <a:latin typeface="Courier New" panose="02070309020205020404" pitchFamily="49" charset="0"/>
                <a:cs typeface="Courier New" panose="02070309020205020404" pitchFamily="49" charset="0"/>
              </a:rPr>
              <a:t>COUNTRIES</a:t>
            </a:r>
            <a:r>
              <a:rPr lang="en-US" altLang="en-US"/>
              <a:t> table is joined to the </a:t>
            </a:r>
            <a:r>
              <a:rPr lang="en-US" altLang="en-US">
                <a:latin typeface="Courier New" panose="02070309020205020404" pitchFamily="49" charset="0"/>
                <a:cs typeface="Courier New" panose="02070309020205020404" pitchFamily="49" charset="0"/>
              </a:rPr>
              <a:t>LOCATIONS</a:t>
            </a:r>
            <a:r>
              <a:rPr lang="en-US" altLang="en-US"/>
              <a:t> table by the </a:t>
            </a:r>
            <a:r>
              <a:rPr lang="en-US" altLang="en-US">
                <a:latin typeface="Courier New" panose="02070309020205020404" pitchFamily="49" charset="0"/>
                <a:cs typeface="Courier New" panose="02070309020205020404" pitchFamily="49" charset="0"/>
              </a:rPr>
              <a:t>COUNTRY_ID</a:t>
            </a:r>
            <a:r>
              <a:rPr lang="en-US" altLang="en-US"/>
              <a:t> column, which is the only column of the same name in both tables. If other common columns were present, the join would have used them all.</a:t>
            </a:r>
          </a:p>
        </p:txBody>
      </p:sp>
      <p:sp>
        <p:nvSpPr>
          <p:cNvPr id="70660" name="Footer Placeholder 4">
            <a:extLst>
              <a:ext uri="{FF2B5EF4-FFF2-40B4-BE49-F238E27FC236}">
                <a16:creationId xmlns:a16="http://schemas.microsoft.com/office/drawing/2014/main" id="{49E667E5-847F-4336-BE07-43BAFAE14BD6}"/>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Oracle Database 19c: PL/SQL Workshop   C - </a:t>
            </a:r>
            <a:fld id="{1A7AABD0-A0CF-4D76-A1E2-F6CE60E423AA}" type="slidenum">
              <a:rPr lang="en-US" altLang="en-US" smtClean="0"/>
              <a:t>27</a:t>
            </a:fld>
            <a:endParaRPr lang="en-US"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57F9F2A5-B5AB-4195-8E41-B41C735B47F7}"/>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id="{CAA010B9-D3C2-467E-B573-DCEC5FEC22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en-US"/>
              <a:t>An </a:t>
            </a:r>
            <a:r>
              <a:rPr lang="en-US" altLang="en-US" b="1"/>
              <a:t>equijoin</a:t>
            </a:r>
            <a:r>
              <a:rPr lang="en-US" altLang="en-US"/>
              <a:t> is a join with a join condition containing an equality operator. An equijoin combines rows that have equivalent values for the specified columns. </a:t>
            </a:r>
            <a:r>
              <a:rPr lang="en-US" altLang="en-US">
                <a:solidFill>
                  <a:schemeClr val="tx1"/>
                </a:solidFill>
              </a:rPr>
              <a:t>To determine an employee’s department name, you compare the values in the </a:t>
            </a:r>
            <a:r>
              <a:rPr lang="en-US" altLang="en-US">
                <a:solidFill>
                  <a:schemeClr val="tx1"/>
                </a:solidFill>
                <a:latin typeface="Courier New" panose="02070309020205020404" pitchFamily="49" charset="0"/>
              </a:rPr>
              <a:t>DEPARTMENT_ID</a:t>
            </a:r>
            <a:r>
              <a:rPr lang="en-US" altLang="en-US">
                <a:solidFill>
                  <a:schemeClr val="tx1"/>
                </a:solidFill>
              </a:rPr>
              <a:t> column in the </a:t>
            </a:r>
            <a:r>
              <a:rPr lang="en-US" altLang="en-US">
                <a:solidFill>
                  <a:schemeClr val="tx1"/>
                </a:solidFill>
                <a:latin typeface="Courier New" panose="02070309020205020404" pitchFamily="49" charset="0"/>
              </a:rPr>
              <a:t>EMPLOYEES</a:t>
            </a:r>
            <a:r>
              <a:rPr lang="en-US" altLang="en-US">
                <a:solidFill>
                  <a:schemeClr val="tx1"/>
                </a:solidFill>
              </a:rPr>
              <a:t> table with the </a:t>
            </a:r>
            <a:r>
              <a:rPr lang="en-US" altLang="en-US">
                <a:solidFill>
                  <a:schemeClr val="tx1"/>
                </a:solidFill>
                <a:latin typeface="Courier New" panose="02070309020205020404" pitchFamily="49" charset="0"/>
              </a:rPr>
              <a:t>DEPARTMENT_ID</a:t>
            </a:r>
            <a:r>
              <a:rPr lang="en-US" altLang="en-US">
                <a:solidFill>
                  <a:schemeClr val="tx1"/>
                </a:solidFill>
              </a:rPr>
              <a:t> values in the </a:t>
            </a:r>
            <a:r>
              <a:rPr lang="en-US" altLang="en-US">
                <a:solidFill>
                  <a:schemeClr val="tx1"/>
                </a:solidFill>
                <a:latin typeface="Courier New" panose="02070309020205020404" pitchFamily="49" charset="0"/>
              </a:rPr>
              <a:t>DEPARTMENTS</a:t>
            </a:r>
            <a:r>
              <a:rPr lang="en-US" altLang="en-US">
                <a:solidFill>
                  <a:schemeClr val="tx1"/>
                </a:solidFill>
              </a:rPr>
              <a:t> table. The relationship between the </a:t>
            </a:r>
            <a:r>
              <a:rPr lang="en-US" altLang="en-US">
                <a:solidFill>
                  <a:schemeClr val="tx1"/>
                </a:solidFill>
                <a:latin typeface="Courier New" panose="02070309020205020404" pitchFamily="49" charset="0"/>
              </a:rPr>
              <a:t>EMPLOYEES</a:t>
            </a:r>
            <a:r>
              <a:rPr lang="en-US" altLang="en-US">
                <a:solidFill>
                  <a:schemeClr val="tx1"/>
                </a:solidFill>
              </a:rPr>
              <a:t> and </a:t>
            </a:r>
            <a:r>
              <a:rPr lang="en-US" altLang="en-US">
                <a:solidFill>
                  <a:schemeClr val="tx1"/>
                </a:solidFill>
                <a:latin typeface="Courier New" panose="02070309020205020404" pitchFamily="49" charset="0"/>
              </a:rPr>
              <a:t>DEPARTMENTS</a:t>
            </a:r>
            <a:r>
              <a:rPr lang="en-US" altLang="en-US">
                <a:solidFill>
                  <a:schemeClr val="tx1"/>
                </a:solidFill>
              </a:rPr>
              <a:t> tables is an </a:t>
            </a:r>
            <a:r>
              <a:rPr lang="en-US" altLang="en-US" i="1">
                <a:solidFill>
                  <a:schemeClr val="tx1"/>
                </a:solidFill>
              </a:rPr>
              <a:t>equijoin</a:t>
            </a:r>
            <a:r>
              <a:rPr lang="en-US" altLang="en-US"/>
              <a:t>;</a:t>
            </a:r>
            <a:r>
              <a:rPr lang="en-US" altLang="en-US" i="1">
                <a:solidFill>
                  <a:schemeClr val="tx1"/>
                </a:solidFill>
              </a:rPr>
              <a:t> </a:t>
            </a:r>
            <a:r>
              <a:rPr lang="en-US" altLang="en-US">
                <a:solidFill>
                  <a:schemeClr val="tx1"/>
                </a:solidFill>
              </a:rPr>
              <a:t>that is, values in the </a:t>
            </a:r>
            <a:r>
              <a:rPr lang="en-US" altLang="en-US">
                <a:solidFill>
                  <a:schemeClr val="tx1"/>
                </a:solidFill>
                <a:latin typeface="Courier New" panose="02070309020205020404" pitchFamily="49" charset="0"/>
              </a:rPr>
              <a:t>DEPARTMENT_ID</a:t>
            </a:r>
            <a:r>
              <a:rPr lang="en-US" altLang="en-US">
                <a:solidFill>
                  <a:schemeClr val="tx1"/>
                </a:solidFill>
              </a:rPr>
              <a:t> column in both tables must be equal. Often, this type of join involves primary and foreign key complements.</a:t>
            </a:r>
          </a:p>
          <a:p>
            <a:pPr lvl="1" eaLnBrk="1" hangingPunct="1"/>
            <a:r>
              <a:rPr lang="en-US" altLang="en-US" b="1">
                <a:solidFill>
                  <a:schemeClr val="tx1"/>
                </a:solidFill>
              </a:rPr>
              <a:t>Note:</a:t>
            </a:r>
            <a:r>
              <a:rPr lang="en-US" altLang="en-US">
                <a:solidFill>
                  <a:schemeClr val="tx1"/>
                </a:solidFill>
              </a:rPr>
              <a:t> Equijoins are also called </a:t>
            </a:r>
            <a:r>
              <a:rPr lang="en-US" altLang="en-US" i="1">
                <a:solidFill>
                  <a:schemeClr val="tx1"/>
                </a:solidFill>
              </a:rPr>
              <a:t>simple joins.</a:t>
            </a:r>
            <a:endParaRPr lang="en-US" altLang="en-US">
              <a:solidFill>
                <a:schemeClr val="tx1"/>
              </a:solidFill>
            </a:endParaRPr>
          </a:p>
        </p:txBody>
      </p:sp>
      <p:sp>
        <p:nvSpPr>
          <p:cNvPr id="71684" name="Footer Placeholder 4">
            <a:extLst>
              <a:ext uri="{FF2B5EF4-FFF2-40B4-BE49-F238E27FC236}">
                <a16:creationId xmlns:a16="http://schemas.microsoft.com/office/drawing/2014/main" id="{9BF28B90-4466-462E-A853-B22EACC6BAE7}"/>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Oracle Database 19c: PL/SQL Workshop   C - </a:t>
            </a:r>
            <a:fld id="{66363F0A-AEB6-4492-806F-97B8775BE431}" type="slidenum">
              <a:rPr lang="en-US" altLang="en-US" smtClean="0"/>
              <a:t>28</a:t>
            </a:fld>
            <a:endParaRPr lang="en-US"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5B4FF361-4D1E-4BE2-9D82-B8ADEBF7E687}"/>
              </a:ext>
            </a:extLst>
          </p:cNvPr>
          <p:cNvSpPr>
            <a:spLocks noGrp="1" noRot="1" noChangeAspect="1" noChangeArrowheads="1" noTextEdit="1"/>
          </p:cNvSpPr>
          <p:nvPr>
            <p:ph type="sldImg"/>
          </p:nvPr>
        </p:nvSpPr>
        <p:spPr>
          <a:ln/>
        </p:spPr>
      </p:sp>
      <p:sp>
        <p:nvSpPr>
          <p:cNvPr id="73731" name="Rectangle 3">
            <a:extLst>
              <a:ext uri="{FF2B5EF4-FFF2-40B4-BE49-F238E27FC236}">
                <a16:creationId xmlns:a16="http://schemas.microsoft.com/office/drawing/2014/main" id="{1EDCCDC2-02AC-48E7-B1AA-12934F1C38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en-US">
                <a:solidFill>
                  <a:schemeClr val="tx1"/>
                </a:solidFill>
              </a:rPr>
              <a:t>In the example in the slide:</a:t>
            </a:r>
          </a:p>
          <a:p>
            <a:pPr lvl="2" eaLnBrk="1" hangingPunct="1"/>
            <a:r>
              <a:rPr lang="en-US" altLang="en-US" b="1">
                <a:solidFill>
                  <a:schemeClr val="tx1"/>
                </a:solidFill>
              </a:rPr>
              <a:t>The </a:t>
            </a:r>
            <a:r>
              <a:rPr lang="en-US" altLang="en-US" b="1">
                <a:solidFill>
                  <a:schemeClr val="tx1"/>
                </a:solidFill>
                <a:latin typeface="Courier New" panose="02070309020205020404" pitchFamily="49" charset="0"/>
              </a:rPr>
              <a:t>SELECT</a:t>
            </a:r>
            <a:r>
              <a:rPr lang="en-US" altLang="en-US" b="1">
                <a:solidFill>
                  <a:schemeClr val="tx1"/>
                </a:solidFill>
              </a:rPr>
              <a:t> clause specifies the column names to retrieve:</a:t>
            </a:r>
          </a:p>
          <a:p>
            <a:pPr lvl="3" eaLnBrk="1" hangingPunct="1"/>
            <a:r>
              <a:rPr lang="en-US" altLang="en-US">
                <a:solidFill>
                  <a:schemeClr val="tx1"/>
                </a:solidFill>
              </a:rPr>
              <a:t>Employee last name, employee ID, and department ID, which are columns in the </a:t>
            </a:r>
            <a:r>
              <a:rPr lang="en-US" altLang="en-US">
                <a:solidFill>
                  <a:schemeClr val="tx1"/>
                </a:solidFill>
                <a:latin typeface="Courier New" panose="02070309020205020404" pitchFamily="49" charset="0"/>
              </a:rPr>
              <a:t>EMPLOYEES</a:t>
            </a:r>
            <a:r>
              <a:rPr lang="en-US" altLang="en-US">
                <a:solidFill>
                  <a:schemeClr val="tx1"/>
                </a:solidFill>
              </a:rPr>
              <a:t> table</a:t>
            </a:r>
          </a:p>
          <a:p>
            <a:pPr lvl="3" eaLnBrk="1" hangingPunct="1"/>
            <a:r>
              <a:rPr lang="en-US" altLang="en-US">
                <a:solidFill>
                  <a:schemeClr val="tx1"/>
                </a:solidFill>
              </a:rPr>
              <a:t>Department ID and location ID, which are columns in the </a:t>
            </a:r>
            <a:r>
              <a:rPr lang="en-US" altLang="en-US">
                <a:solidFill>
                  <a:schemeClr val="tx1"/>
                </a:solidFill>
                <a:latin typeface="Courier New" panose="02070309020205020404" pitchFamily="49" charset="0"/>
              </a:rPr>
              <a:t>DEPARTMENTS</a:t>
            </a:r>
            <a:r>
              <a:rPr lang="en-US" altLang="en-US">
                <a:solidFill>
                  <a:schemeClr val="tx1"/>
                </a:solidFill>
              </a:rPr>
              <a:t> table</a:t>
            </a:r>
          </a:p>
          <a:p>
            <a:pPr lvl="2" eaLnBrk="1" hangingPunct="1"/>
            <a:r>
              <a:rPr lang="en-US" altLang="en-US" b="1">
                <a:solidFill>
                  <a:schemeClr val="tx1"/>
                </a:solidFill>
              </a:rPr>
              <a:t>The </a:t>
            </a:r>
            <a:r>
              <a:rPr lang="en-US" altLang="en-US" b="1">
                <a:solidFill>
                  <a:schemeClr val="tx1"/>
                </a:solidFill>
                <a:latin typeface="Courier New" panose="02070309020205020404" pitchFamily="49" charset="0"/>
              </a:rPr>
              <a:t>FROM</a:t>
            </a:r>
            <a:r>
              <a:rPr lang="en-US" altLang="en-US" b="1">
                <a:solidFill>
                  <a:schemeClr val="tx1"/>
                </a:solidFill>
              </a:rPr>
              <a:t> clause specifies the two tables that the database must access:</a:t>
            </a:r>
          </a:p>
          <a:p>
            <a:pPr lvl="3" eaLnBrk="1" hangingPunct="1"/>
            <a:r>
              <a:rPr lang="en-US" altLang="en-US">
                <a:solidFill>
                  <a:schemeClr val="tx1"/>
                </a:solidFill>
                <a:latin typeface="Courier New" panose="02070309020205020404" pitchFamily="49" charset="0"/>
              </a:rPr>
              <a:t>EMPLOYEES</a:t>
            </a:r>
            <a:r>
              <a:rPr lang="en-US" altLang="en-US">
                <a:solidFill>
                  <a:schemeClr val="tx1"/>
                </a:solidFill>
              </a:rPr>
              <a:t> table</a:t>
            </a:r>
          </a:p>
          <a:p>
            <a:pPr lvl="3" eaLnBrk="1" hangingPunct="1"/>
            <a:r>
              <a:rPr lang="en-US" altLang="en-US">
                <a:solidFill>
                  <a:schemeClr val="tx1"/>
                </a:solidFill>
                <a:latin typeface="Courier New" panose="02070309020205020404" pitchFamily="49" charset="0"/>
              </a:rPr>
              <a:t>DEPARTMENTS</a:t>
            </a:r>
            <a:r>
              <a:rPr lang="en-US" altLang="en-US">
                <a:solidFill>
                  <a:schemeClr val="tx1"/>
                </a:solidFill>
              </a:rPr>
              <a:t> table</a:t>
            </a:r>
          </a:p>
          <a:p>
            <a:pPr lvl="2" eaLnBrk="1" hangingPunct="1"/>
            <a:r>
              <a:rPr lang="en-US" altLang="en-US" b="1">
                <a:solidFill>
                  <a:schemeClr val="tx1"/>
                </a:solidFill>
              </a:rPr>
              <a:t>The </a:t>
            </a:r>
            <a:r>
              <a:rPr lang="en-US" altLang="en-US" b="1">
                <a:solidFill>
                  <a:schemeClr val="tx1"/>
                </a:solidFill>
                <a:latin typeface="Courier New" panose="02070309020205020404" pitchFamily="49" charset="0"/>
              </a:rPr>
              <a:t>WHERE</a:t>
            </a:r>
            <a:r>
              <a:rPr lang="en-US" altLang="en-US"/>
              <a:t> </a:t>
            </a:r>
            <a:r>
              <a:rPr lang="en-US" altLang="en-US" b="1">
                <a:solidFill>
                  <a:schemeClr val="tx1"/>
                </a:solidFill>
              </a:rPr>
              <a:t>clause specifies how the tables are to be joined:</a:t>
            </a:r>
          </a:p>
          <a:p>
            <a:pPr lvl="4" eaLnBrk="1" hangingPunct="1"/>
            <a:r>
              <a:rPr lang="en-US" altLang="en-US">
                <a:solidFill>
                  <a:schemeClr val="tx1"/>
                </a:solidFill>
              </a:rPr>
              <a:t>e.department_id = d.department_id</a:t>
            </a:r>
          </a:p>
          <a:p>
            <a:pPr lvl="1" eaLnBrk="1" hangingPunct="1"/>
            <a:r>
              <a:rPr lang="en-US" altLang="en-US">
                <a:solidFill>
                  <a:schemeClr val="tx1"/>
                </a:solidFill>
              </a:rPr>
              <a:t>Because the </a:t>
            </a:r>
            <a:r>
              <a:rPr lang="en-US" altLang="en-US">
                <a:solidFill>
                  <a:schemeClr val="tx1"/>
                </a:solidFill>
                <a:latin typeface="Courier New" panose="02070309020205020404" pitchFamily="49" charset="0"/>
              </a:rPr>
              <a:t>DEPARTMENT_ID</a:t>
            </a:r>
            <a:r>
              <a:rPr lang="en-US" altLang="en-US">
                <a:solidFill>
                  <a:schemeClr val="tx1"/>
                </a:solidFill>
              </a:rPr>
              <a:t> column is common to both tables, it must be prefixed with the table alias to avoid ambiguity. Other columns that are not present in both the tables need not be qualified by a table alias, but it is recommended for better performance.</a:t>
            </a:r>
            <a:endParaRPr lang="en-US" altLang="en-US"/>
          </a:p>
          <a:p>
            <a:pPr lvl="1" eaLnBrk="1" hangingPunct="1"/>
            <a:r>
              <a:rPr lang="en-US" altLang="en-US" b="1"/>
              <a:t>Note:</a:t>
            </a:r>
            <a:r>
              <a:rPr lang="en-US" altLang="en-US"/>
              <a:t> When you use the Execute Statement icon to run the query, SQL Developer suffixes a “_1” to differentiate between the two </a:t>
            </a:r>
            <a:r>
              <a:rPr lang="en-US" altLang="en-US">
                <a:latin typeface="Courier New" panose="02070309020205020404" pitchFamily="49" charset="0"/>
              </a:rPr>
              <a:t>DEPARTMENT_ID</a:t>
            </a:r>
            <a:r>
              <a:rPr lang="en-US" altLang="en-US"/>
              <a:t>s.</a:t>
            </a:r>
          </a:p>
        </p:txBody>
      </p:sp>
      <p:sp>
        <p:nvSpPr>
          <p:cNvPr id="72708" name="Footer Placeholder 4">
            <a:extLst>
              <a:ext uri="{FF2B5EF4-FFF2-40B4-BE49-F238E27FC236}">
                <a16:creationId xmlns:a16="http://schemas.microsoft.com/office/drawing/2014/main" id="{06A1FF3B-19EF-47A9-B52E-47DDA933D887}"/>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Oracle Database 19c: PL/SQL Workshop   C - </a:t>
            </a:r>
            <a:fld id="{0DB0EC00-CA12-49E4-BDF9-8E1D38172129}" type="slidenum">
              <a:rPr lang="en-US" altLang="en-US" smtClean="0"/>
              <a:t>29</a:t>
            </a:fld>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Notes Placeholder 2">
            <a:extLst>
              <a:ext uri="{FF2B5EF4-FFF2-40B4-BE49-F238E27FC236}">
                <a16:creationId xmlns:a16="http://schemas.microsoft.com/office/drawing/2014/main" id="{A68E6995-ABD7-4495-8485-B70E76CD2F0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In its simplest form, a </a:t>
            </a:r>
            <a:r>
              <a:rPr lang="en-US" altLang="en-US" dirty="0">
                <a:solidFill>
                  <a:schemeClr val="tx1"/>
                </a:solidFill>
                <a:latin typeface="Courier New" panose="02070309020205020404" pitchFamily="49" charset="0"/>
              </a:rPr>
              <a:t>SELECT</a:t>
            </a:r>
            <a:r>
              <a:rPr lang="en-US" altLang="en-US" dirty="0"/>
              <a:t> statement must include the following:</a:t>
            </a:r>
          </a:p>
          <a:p>
            <a:pPr lvl="2"/>
            <a:r>
              <a:rPr lang="en-US" altLang="en-US" dirty="0"/>
              <a:t>A </a:t>
            </a:r>
            <a:r>
              <a:rPr lang="en-US" altLang="en-US" dirty="0">
                <a:solidFill>
                  <a:schemeClr val="tx1"/>
                </a:solidFill>
                <a:latin typeface="Courier New" panose="02070309020205020404" pitchFamily="49" charset="0"/>
              </a:rPr>
              <a:t>SELECT</a:t>
            </a:r>
            <a:r>
              <a:rPr lang="en-US" altLang="en-US" dirty="0"/>
              <a:t> clause, which specifies the columns to be displayed</a:t>
            </a:r>
          </a:p>
          <a:p>
            <a:pPr lvl="2"/>
            <a:r>
              <a:rPr lang="en-US" altLang="en-US" dirty="0"/>
              <a:t>A </a:t>
            </a:r>
            <a:r>
              <a:rPr lang="en-US" altLang="en-US" dirty="0">
                <a:solidFill>
                  <a:schemeClr val="tx1"/>
                </a:solidFill>
                <a:latin typeface="Courier New" panose="02070309020205020404" pitchFamily="49" charset="0"/>
              </a:rPr>
              <a:t>FROM</a:t>
            </a:r>
            <a:r>
              <a:rPr lang="en-US" altLang="en-US" dirty="0"/>
              <a:t> clause, which identifies the table containing the columns that are listed in the </a:t>
            </a:r>
            <a:r>
              <a:rPr lang="en-US" altLang="en-US" dirty="0">
                <a:solidFill>
                  <a:schemeClr val="tx1"/>
                </a:solidFill>
                <a:latin typeface="Courier New" panose="02070309020205020404" pitchFamily="49" charset="0"/>
              </a:rPr>
              <a:t>SELECT</a:t>
            </a:r>
            <a:r>
              <a:rPr lang="en-US" altLang="en-US" dirty="0"/>
              <a:t> clause</a:t>
            </a:r>
          </a:p>
          <a:p>
            <a:pPr lvl="1"/>
            <a:r>
              <a:rPr lang="en-US" altLang="en-US" dirty="0"/>
              <a:t>In the syntax:</a:t>
            </a:r>
          </a:p>
          <a:p>
            <a:pPr marL="685800" lvl="1" indent="-460375"/>
            <a:r>
              <a:rPr lang="en-US" altLang="en-US" dirty="0">
                <a:solidFill>
                  <a:schemeClr val="tx1"/>
                </a:solidFill>
                <a:latin typeface="Courier New" panose="02070309020205020404" pitchFamily="49" charset="0"/>
              </a:rPr>
              <a:t>	SELECT</a:t>
            </a:r>
            <a:r>
              <a:rPr lang="en-US" altLang="en-US" dirty="0"/>
              <a:t>			Is a list of one or more columns</a:t>
            </a:r>
          </a:p>
          <a:p>
            <a:pPr lvl="2">
              <a:buFont typeface="Times New Roman" panose="02020603050405020304" pitchFamily="18" charset="0"/>
              <a:buNone/>
            </a:pPr>
            <a:r>
              <a:rPr lang="en-US" altLang="en-US" dirty="0"/>
              <a:t>	</a:t>
            </a:r>
            <a:r>
              <a:rPr lang="en-US" altLang="en-US" dirty="0">
                <a:solidFill>
                  <a:schemeClr val="tx1"/>
                </a:solidFill>
                <a:latin typeface="Courier New" panose="02070309020205020404" pitchFamily="49" charset="0"/>
              </a:rPr>
              <a:t>*</a:t>
            </a:r>
            <a:r>
              <a:rPr lang="en-US" altLang="en-US" dirty="0"/>
              <a:t>  				Selects all columns</a:t>
            </a:r>
          </a:p>
          <a:p>
            <a:pPr lvl="2">
              <a:buFont typeface="Times New Roman" panose="02020603050405020304" pitchFamily="18" charset="0"/>
              <a:buNone/>
            </a:pPr>
            <a:r>
              <a:rPr lang="en-US" altLang="en-US" dirty="0"/>
              <a:t>	</a:t>
            </a:r>
            <a:r>
              <a:rPr lang="en-US" altLang="en-US" dirty="0">
                <a:solidFill>
                  <a:schemeClr val="tx1"/>
                </a:solidFill>
                <a:latin typeface="Courier New" panose="02070309020205020404" pitchFamily="49" charset="0"/>
              </a:rPr>
              <a:t>DISTINCT</a:t>
            </a:r>
            <a:r>
              <a:rPr lang="en-US" altLang="en-US" dirty="0"/>
              <a:t>			Suppresses duplicates</a:t>
            </a:r>
          </a:p>
          <a:p>
            <a:pPr lvl="2">
              <a:buFont typeface="Times New Roman" panose="02020603050405020304" pitchFamily="18" charset="0"/>
              <a:buNone/>
            </a:pPr>
            <a:r>
              <a:rPr lang="en-US" altLang="en-US" dirty="0"/>
              <a:t>	</a:t>
            </a:r>
            <a:r>
              <a:rPr lang="en-US" altLang="en-US" dirty="0" err="1">
                <a:solidFill>
                  <a:schemeClr val="tx1"/>
                </a:solidFill>
                <a:latin typeface="Courier New" panose="02070309020205020404" pitchFamily="49" charset="0"/>
              </a:rPr>
              <a:t>column|expression</a:t>
            </a:r>
            <a:r>
              <a:rPr lang="en-US" altLang="en-US" dirty="0"/>
              <a:t>		Selects the named column or the expression</a:t>
            </a:r>
          </a:p>
          <a:p>
            <a:pPr lvl="2">
              <a:buFont typeface="Times New Roman" panose="02020603050405020304" pitchFamily="18" charset="0"/>
              <a:buNone/>
            </a:pPr>
            <a:r>
              <a:rPr lang="en-US" altLang="en-US" dirty="0"/>
              <a:t>	alias			Gives different headings to the selected columns </a:t>
            </a:r>
          </a:p>
          <a:p>
            <a:pPr lvl="2">
              <a:buFont typeface="Times New Roman" panose="02020603050405020304" pitchFamily="18" charset="0"/>
              <a:buNone/>
            </a:pPr>
            <a:r>
              <a:rPr lang="en-US" altLang="en-US" dirty="0"/>
              <a:t>	</a:t>
            </a:r>
            <a:r>
              <a:rPr lang="en-US" altLang="en-US" dirty="0">
                <a:solidFill>
                  <a:schemeClr val="tx1"/>
                </a:solidFill>
                <a:latin typeface="Courier New" panose="02070309020205020404" pitchFamily="49" charset="0"/>
              </a:rPr>
              <a:t>FROM</a:t>
            </a:r>
            <a:r>
              <a:rPr lang="en-US" altLang="en-US" dirty="0"/>
              <a:t> table 			Specifies the table containing the columns</a:t>
            </a:r>
          </a:p>
          <a:p>
            <a:pPr lvl="1"/>
            <a:r>
              <a:rPr lang="en-US" altLang="en-US" b="1" dirty="0"/>
              <a:t>Note: </a:t>
            </a:r>
            <a:r>
              <a:rPr lang="en-US" altLang="en-US" dirty="0"/>
              <a:t>T</a:t>
            </a:r>
            <a:r>
              <a:rPr lang="en-US" altLang="en-US" dirty="0">
                <a:solidFill>
                  <a:schemeClr val="tx1"/>
                </a:solidFill>
              </a:rPr>
              <a:t>hroughout this course, the words </a:t>
            </a:r>
            <a:r>
              <a:rPr lang="en-US" altLang="en-US" i="1" dirty="0">
                <a:solidFill>
                  <a:schemeClr val="tx1"/>
                </a:solidFill>
              </a:rPr>
              <a:t>keyword</a:t>
            </a:r>
            <a:r>
              <a:rPr lang="en-US" altLang="en-US" dirty="0">
                <a:solidFill>
                  <a:schemeClr val="tx1"/>
                </a:solidFill>
              </a:rPr>
              <a:t>, </a:t>
            </a:r>
            <a:r>
              <a:rPr lang="en-US" altLang="en-US" i="1" dirty="0">
                <a:solidFill>
                  <a:schemeClr val="tx1"/>
                </a:solidFill>
              </a:rPr>
              <a:t>clause</a:t>
            </a:r>
            <a:r>
              <a:rPr lang="en-US" altLang="en-US" dirty="0">
                <a:solidFill>
                  <a:schemeClr val="tx1"/>
                </a:solidFill>
              </a:rPr>
              <a:t>, and </a:t>
            </a:r>
            <a:r>
              <a:rPr lang="en-US" altLang="en-US" i="1" dirty="0">
                <a:solidFill>
                  <a:schemeClr val="tx1"/>
                </a:solidFill>
              </a:rPr>
              <a:t>statement</a:t>
            </a:r>
            <a:r>
              <a:rPr lang="en-US" altLang="en-US" dirty="0">
                <a:solidFill>
                  <a:schemeClr val="tx1"/>
                </a:solidFill>
              </a:rPr>
              <a:t> are used as follows</a:t>
            </a:r>
            <a:r>
              <a:rPr lang="en-US" altLang="en-US" dirty="0"/>
              <a:t>:</a:t>
            </a:r>
          </a:p>
          <a:p>
            <a:pPr lvl="2"/>
            <a:r>
              <a:rPr lang="en-US" altLang="en-US" dirty="0"/>
              <a:t>A </a:t>
            </a:r>
            <a:r>
              <a:rPr lang="en-US" altLang="en-US" dirty="0">
                <a:solidFill>
                  <a:schemeClr val="tx1"/>
                </a:solidFill>
              </a:rPr>
              <a:t> </a:t>
            </a:r>
            <a:r>
              <a:rPr lang="en-US" altLang="en-US" i="1" dirty="0">
                <a:solidFill>
                  <a:schemeClr val="tx1"/>
                </a:solidFill>
              </a:rPr>
              <a:t>keyword</a:t>
            </a:r>
            <a:r>
              <a:rPr lang="en-US" altLang="en-US" dirty="0">
                <a:solidFill>
                  <a:schemeClr val="tx1"/>
                </a:solidFill>
              </a:rPr>
              <a:t> refers to an individual SQL element</a:t>
            </a:r>
            <a:r>
              <a:rPr lang="en-US" altLang="en-US" dirty="0">
                <a:solidFill>
                  <a:schemeClr val="tx1"/>
                </a:solidFill>
                <a:cs typeface="Times New Roman" panose="02020603050405020304" pitchFamily="18" charset="0"/>
              </a:rPr>
              <a:t>—f</a:t>
            </a:r>
            <a:r>
              <a:rPr lang="en-US" altLang="en-US" dirty="0">
                <a:solidFill>
                  <a:schemeClr val="tx1"/>
                </a:solidFill>
              </a:rPr>
              <a:t>or example, </a:t>
            </a:r>
            <a:r>
              <a:rPr lang="en-US" altLang="en-US" dirty="0">
                <a:solidFill>
                  <a:schemeClr val="tx1"/>
                </a:solidFill>
                <a:latin typeface="Courier New" panose="02070309020205020404" pitchFamily="49" charset="0"/>
              </a:rPr>
              <a:t>SELECT</a:t>
            </a:r>
            <a:r>
              <a:rPr lang="en-US" altLang="en-US" dirty="0">
                <a:solidFill>
                  <a:schemeClr val="tx1"/>
                </a:solidFill>
              </a:rPr>
              <a:t> and </a:t>
            </a:r>
            <a:r>
              <a:rPr lang="en-US" altLang="en-US" dirty="0">
                <a:solidFill>
                  <a:schemeClr val="tx1"/>
                </a:solidFill>
                <a:latin typeface="Courier New" panose="02070309020205020404" pitchFamily="49" charset="0"/>
              </a:rPr>
              <a:t>FROM</a:t>
            </a:r>
            <a:r>
              <a:rPr lang="en-US" altLang="en-US" dirty="0">
                <a:solidFill>
                  <a:schemeClr val="tx1"/>
                </a:solidFill>
              </a:rPr>
              <a:t> are keywords</a:t>
            </a:r>
            <a:r>
              <a:rPr lang="en-US" altLang="en-US" dirty="0"/>
              <a:t>.</a:t>
            </a:r>
          </a:p>
          <a:p>
            <a:pPr lvl="2"/>
            <a:r>
              <a:rPr lang="en-US" altLang="en-US" dirty="0"/>
              <a:t>A </a:t>
            </a:r>
            <a:r>
              <a:rPr lang="en-US" altLang="en-US" i="1" dirty="0">
                <a:solidFill>
                  <a:schemeClr val="tx1"/>
                </a:solidFill>
              </a:rPr>
              <a:t>clause</a:t>
            </a:r>
            <a:r>
              <a:rPr lang="en-US" altLang="en-US" dirty="0">
                <a:solidFill>
                  <a:schemeClr val="tx1"/>
                </a:solidFill>
              </a:rPr>
              <a:t> is a part of a SQL statement</a:t>
            </a:r>
            <a:r>
              <a:rPr lang="en-US" altLang="en-US" dirty="0">
                <a:solidFill>
                  <a:schemeClr val="tx1"/>
                </a:solidFill>
                <a:cs typeface="Times New Roman" panose="02020603050405020304" pitchFamily="18" charset="0"/>
              </a:rPr>
              <a:t> (f</a:t>
            </a:r>
            <a:r>
              <a:rPr lang="en-US" altLang="en-US" dirty="0">
                <a:solidFill>
                  <a:schemeClr val="tx1"/>
                </a:solidFill>
              </a:rPr>
              <a:t>or example, </a:t>
            </a:r>
            <a:r>
              <a:rPr lang="en-US" altLang="en-US" dirty="0">
                <a:solidFill>
                  <a:schemeClr val="tx1"/>
                </a:solidFill>
                <a:latin typeface="Courier New" panose="02070309020205020404" pitchFamily="49" charset="0"/>
              </a:rPr>
              <a:t>SELECT</a:t>
            </a:r>
            <a:r>
              <a:rPr lang="en-US" altLang="en-US" dirty="0">
                <a:solidFill>
                  <a:schemeClr val="tx1"/>
                </a:solidFill>
              </a:rPr>
              <a:t> </a:t>
            </a:r>
            <a:r>
              <a:rPr lang="en-US" altLang="en-US" dirty="0" err="1">
                <a:solidFill>
                  <a:schemeClr val="tx1"/>
                </a:solidFill>
                <a:latin typeface="Courier New" panose="02070309020205020404" pitchFamily="49" charset="0"/>
              </a:rPr>
              <a:t>employee_id</a:t>
            </a:r>
            <a:r>
              <a:rPr lang="en-US" altLang="en-US" dirty="0">
                <a:solidFill>
                  <a:schemeClr val="tx1"/>
                </a:solidFill>
              </a:rPr>
              <a:t>, </a:t>
            </a:r>
            <a:r>
              <a:rPr lang="en-US" altLang="en-US" dirty="0" err="1">
                <a:solidFill>
                  <a:schemeClr val="tx1"/>
                </a:solidFill>
                <a:latin typeface="Courier New" panose="02070309020205020404" pitchFamily="49" charset="0"/>
              </a:rPr>
              <a:t>last_name</a:t>
            </a:r>
            <a:r>
              <a:rPr lang="en-US" altLang="en-US" dirty="0">
                <a:solidFill>
                  <a:schemeClr val="tx1"/>
                </a:solidFill>
                <a:latin typeface="Courier New" panose="02070309020205020404" pitchFamily="49" charset="0"/>
              </a:rPr>
              <a:t>)</a:t>
            </a:r>
            <a:r>
              <a:rPr lang="en-US" altLang="en-US" dirty="0"/>
              <a:t>.</a:t>
            </a:r>
          </a:p>
          <a:p>
            <a:pPr lvl="2"/>
            <a:r>
              <a:rPr lang="en-US" altLang="en-US" dirty="0"/>
              <a:t>A </a:t>
            </a:r>
            <a:r>
              <a:rPr lang="en-US" altLang="en-US" i="1" dirty="0">
                <a:solidFill>
                  <a:schemeClr val="tx1"/>
                </a:solidFill>
              </a:rPr>
              <a:t>statement</a:t>
            </a:r>
            <a:r>
              <a:rPr lang="en-US" altLang="en-US" b="1" i="1" dirty="0">
                <a:solidFill>
                  <a:schemeClr val="tx1"/>
                </a:solidFill>
              </a:rPr>
              <a:t> </a:t>
            </a:r>
            <a:r>
              <a:rPr lang="en-US" altLang="en-US" dirty="0">
                <a:solidFill>
                  <a:schemeClr val="tx1"/>
                </a:solidFill>
              </a:rPr>
              <a:t>is a combination of two or more clauses</a:t>
            </a:r>
            <a:r>
              <a:rPr lang="en-US" altLang="en-US" dirty="0">
                <a:solidFill>
                  <a:schemeClr val="tx1"/>
                </a:solidFill>
                <a:cs typeface="Times New Roman" panose="02020603050405020304" pitchFamily="18" charset="0"/>
              </a:rPr>
              <a:t> (f</a:t>
            </a:r>
            <a:r>
              <a:rPr lang="en-US" altLang="en-US" dirty="0">
                <a:solidFill>
                  <a:schemeClr val="tx1"/>
                </a:solidFill>
              </a:rPr>
              <a:t>or example, </a:t>
            </a:r>
            <a:r>
              <a:rPr lang="en-US" altLang="en-US" dirty="0">
                <a:solidFill>
                  <a:schemeClr val="tx1"/>
                </a:solidFill>
                <a:latin typeface="Courier New" panose="02070309020205020404" pitchFamily="49" charset="0"/>
              </a:rPr>
              <a:t>SELECT</a:t>
            </a:r>
            <a:r>
              <a:rPr lang="en-US" altLang="en-US" dirty="0">
                <a:solidFill>
                  <a:schemeClr val="tx1"/>
                </a:solidFill>
              </a:rPr>
              <a:t> </a:t>
            </a:r>
            <a:r>
              <a:rPr lang="en-US" altLang="en-US" dirty="0">
                <a:solidFill>
                  <a:schemeClr val="tx1"/>
                </a:solidFill>
                <a:latin typeface="Courier New" panose="02070309020205020404" pitchFamily="49" charset="0"/>
              </a:rPr>
              <a:t>*</a:t>
            </a:r>
            <a:r>
              <a:rPr lang="en-US" altLang="en-US" dirty="0">
                <a:solidFill>
                  <a:schemeClr val="tx1"/>
                </a:solidFill>
              </a:rPr>
              <a:t> </a:t>
            </a:r>
            <a:r>
              <a:rPr lang="en-US" altLang="en-US" dirty="0">
                <a:solidFill>
                  <a:schemeClr val="tx1"/>
                </a:solidFill>
                <a:latin typeface="Courier New" panose="02070309020205020404" pitchFamily="49" charset="0"/>
              </a:rPr>
              <a:t>FROM employees)</a:t>
            </a:r>
            <a:r>
              <a:rPr lang="en-US" altLang="en-US" dirty="0"/>
              <a:t>.</a:t>
            </a:r>
          </a:p>
        </p:txBody>
      </p:sp>
      <p:sp>
        <p:nvSpPr>
          <p:cNvPr id="46084" name="Footer Placeholder 4">
            <a:extLst>
              <a:ext uri="{FF2B5EF4-FFF2-40B4-BE49-F238E27FC236}">
                <a16:creationId xmlns:a16="http://schemas.microsoft.com/office/drawing/2014/main" id="{35367885-0239-4CB4-9B9E-F5B1C882AB82}"/>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Oracle Database 19c: PL/SQL Workshop   C - </a:t>
            </a:r>
            <a:fld id="{0332A0CA-C770-4249-95EE-B9C65C6CA8E2}" type="slidenum">
              <a:rPr lang="en-US" altLang="en-US" smtClean="0"/>
              <a:t>3</a:t>
            </a:fld>
            <a:endParaRPr lang="en-US" altLang="en-US" dirty="0"/>
          </a:p>
        </p:txBody>
      </p:sp>
      <p:sp>
        <p:nvSpPr>
          <p:cNvPr id="47108" name="Slide Image Placeholder 6">
            <a:extLst>
              <a:ext uri="{FF2B5EF4-FFF2-40B4-BE49-F238E27FC236}">
                <a16:creationId xmlns:a16="http://schemas.microsoft.com/office/drawing/2014/main" id="{3CF4882A-2F09-4D72-B8D1-0A7B3026EEFC}"/>
              </a:ext>
            </a:extLst>
          </p:cNvPr>
          <p:cNvSpPr>
            <a:spLocks noGrp="1" noRot="1" noChangeAspect="1" noTextEdit="1"/>
          </p:cNvSpPr>
          <p:nvPr>
            <p:ph type="sldImg"/>
          </p:nvPr>
        </p:nvSpPr>
        <p:spPr>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a:extLst>
              <a:ext uri="{FF2B5EF4-FFF2-40B4-BE49-F238E27FC236}">
                <a16:creationId xmlns:a16="http://schemas.microsoft.com/office/drawing/2014/main" id="{5DF37DB3-5985-40A9-A573-2D822D40FA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In addition to the join, you may have criteria for your </a:t>
            </a:r>
            <a:r>
              <a:rPr lang="en-US" altLang="en-US">
                <a:latin typeface="Courier New" panose="02070309020205020404" pitchFamily="49" charset="0"/>
                <a:cs typeface="Courier New" panose="02070309020205020404" pitchFamily="49" charset="0"/>
              </a:rPr>
              <a:t>WHERE</a:t>
            </a:r>
            <a:r>
              <a:rPr lang="en-US" altLang="en-US"/>
              <a:t> clause to restrict the rows in consideration for one or more tables in the join. The example in the slide performs a join on the </a:t>
            </a:r>
            <a:r>
              <a:rPr lang="en-US" altLang="en-US">
                <a:latin typeface="Courier New" panose="02070309020205020404" pitchFamily="49" charset="0"/>
                <a:cs typeface="Courier New" panose="02070309020205020404" pitchFamily="49" charset="0"/>
              </a:rPr>
              <a:t>DEPARTMENTS</a:t>
            </a:r>
            <a:r>
              <a:rPr lang="en-US" altLang="en-US"/>
              <a:t> and </a:t>
            </a:r>
            <a:r>
              <a:rPr lang="en-US" altLang="en-US">
                <a:latin typeface="Courier New" panose="02070309020205020404" pitchFamily="49" charset="0"/>
                <a:cs typeface="Courier New" panose="02070309020205020404" pitchFamily="49" charset="0"/>
              </a:rPr>
              <a:t>LOCATIONS</a:t>
            </a:r>
            <a:r>
              <a:rPr lang="en-US" altLang="en-US"/>
              <a:t> tables and, in addition, displays only those departments with ID equal to 20 or 50. To add additional conditions to the </a:t>
            </a:r>
            <a:r>
              <a:rPr lang="en-US" altLang="en-US">
                <a:latin typeface="Courier New" panose="02070309020205020404" pitchFamily="49" charset="0"/>
                <a:cs typeface="Courier New" panose="02070309020205020404" pitchFamily="49" charset="0"/>
              </a:rPr>
              <a:t>ON</a:t>
            </a:r>
            <a:r>
              <a:rPr lang="en-US" altLang="en-US"/>
              <a:t> clause, you can add </a:t>
            </a:r>
            <a:r>
              <a:rPr lang="en-US" altLang="en-US">
                <a:latin typeface="Courier New" panose="02070309020205020404" pitchFamily="49" charset="0"/>
                <a:cs typeface="Courier New" panose="02070309020205020404" pitchFamily="49" charset="0"/>
              </a:rPr>
              <a:t>AND</a:t>
            </a:r>
            <a:r>
              <a:rPr lang="en-US" altLang="en-US"/>
              <a:t> clauses. Alternatively, you can use a </a:t>
            </a:r>
            <a:r>
              <a:rPr lang="en-US" altLang="en-US">
                <a:latin typeface="Courier New" panose="02070309020205020404" pitchFamily="49" charset="0"/>
                <a:cs typeface="Courier New" panose="02070309020205020404" pitchFamily="49" charset="0"/>
              </a:rPr>
              <a:t>WHERE</a:t>
            </a:r>
            <a:r>
              <a:rPr lang="en-US" altLang="en-US"/>
              <a:t> clause to apply additional conditions.</a:t>
            </a:r>
          </a:p>
          <a:p>
            <a:pPr lvl="1"/>
            <a:r>
              <a:rPr lang="en-US" altLang="en-US"/>
              <a:t>Both queries produce the same output.</a:t>
            </a:r>
          </a:p>
        </p:txBody>
      </p:sp>
      <p:pic>
        <p:nvPicPr>
          <p:cNvPr id="74755" name="Picture 4" descr="C:\salome_official\projects\11gR2_SQL 1\screenshots\appf_12n_a.gif">
            <a:extLst>
              <a:ext uri="{FF2B5EF4-FFF2-40B4-BE49-F238E27FC236}">
                <a16:creationId xmlns:a16="http://schemas.microsoft.com/office/drawing/2014/main" id="{AC30B8F0-0888-4908-9A61-B1975EDA92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675" y="6013450"/>
            <a:ext cx="425926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2" name="Footer Placeholder 5">
            <a:extLst>
              <a:ext uri="{FF2B5EF4-FFF2-40B4-BE49-F238E27FC236}">
                <a16:creationId xmlns:a16="http://schemas.microsoft.com/office/drawing/2014/main" id="{7493834A-FAE9-4BB3-A232-C078A21B41DD}"/>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Oracle Database 19c: PL/SQL Workshop   C - </a:t>
            </a:r>
            <a:fld id="{AFEEB3BA-4CDF-446A-99D1-D6E76E7AD00B}" type="slidenum">
              <a:rPr lang="en-US" altLang="en-US" smtClean="0"/>
              <a:t>30</a:t>
            </a:fld>
            <a:endParaRPr lang="en-US" altLang="en-US" dirty="0"/>
          </a:p>
        </p:txBody>
      </p:sp>
      <p:sp>
        <p:nvSpPr>
          <p:cNvPr id="74757" name="Slide Image Placeholder 11">
            <a:extLst>
              <a:ext uri="{FF2B5EF4-FFF2-40B4-BE49-F238E27FC236}">
                <a16:creationId xmlns:a16="http://schemas.microsoft.com/office/drawing/2014/main" id="{7EFE7F47-9E9B-42CD-B70D-8C41588E1F03}"/>
              </a:ext>
            </a:extLst>
          </p:cNvPr>
          <p:cNvSpPr>
            <a:spLocks noGrp="1" noRot="1" noChangeAspect="1" noTextEdit="1"/>
          </p:cNvSpPr>
          <p:nvPr>
            <p:ph type="sldImg"/>
          </p:nvPr>
        </p:nvSpPr>
        <p:spPr>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1574F69F-FB29-42D0-AC0A-10F16FF3AD28}"/>
              </a:ext>
            </a:extLst>
          </p:cNvPr>
          <p:cNvSpPr>
            <a:spLocks noGrp="1" noRot="1" noChangeAspect="1" noChangeArrowheads="1" noTextEdit="1"/>
          </p:cNvSpPr>
          <p:nvPr>
            <p:ph type="sldImg"/>
          </p:nvPr>
        </p:nvSpPr>
        <p:spPr>
          <a:ln/>
        </p:spPr>
      </p:sp>
      <p:sp>
        <p:nvSpPr>
          <p:cNvPr id="75779" name="Rectangle 3">
            <a:extLst>
              <a:ext uri="{FF2B5EF4-FFF2-40B4-BE49-F238E27FC236}">
                <a16:creationId xmlns:a16="http://schemas.microsoft.com/office/drawing/2014/main" id="{8B338F97-3493-4127-99C1-0BC613F3B6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en-US"/>
              <a:t>The example in the slide creates a nonequijoin to evaluate an employee’s salary grade. The salary must be </a:t>
            </a:r>
            <a:r>
              <a:rPr lang="en-US" altLang="en-US" i="1"/>
              <a:t>between</a:t>
            </a:r>
            <a:r>
              <a:rPr lang="en-US" altLang="en-US"/>
              <a:t> any pair of the low and high salary ranges. </a:t>
            </a:r>
          </a:p>
          <a:p>
            <a:pPr lvl="1" eaLnBrk="1" hangingPunct="1">
              <a:spcBef>
                <a:spcPct val="15000"/>
              </a:spcBef>
            </a:pPr>
            <a:r>
              <a:rPr lang="en-US" altLang="en-US"/>
              <a:t>It is important to note that all employees appear exactly once when this query is executed. No employee is repeated in the list. There are two reasons for this:</a:t>
            </a:r>
          </a:p>
          <a:p>
            <a:pPr lvl="2" eaLnBrk="1" hangingPunct="1"/>
            <a:r>
              <a:rPr lang="en-US" altLang="en-US"/>
              <a:t>None of the rows in the job grade table contain grades that overlap. That is, the salary value for an employee can lie only between the low salary and high salary values of one of the rows in the salary grade table. </a:t>
            </a:r>
          </a:p>
          <a:p>
            <a:pPr lvl="2" eaLnBrk="1" hangingPunct="1"/>
            <a:r>
              <a:rPr lang="en-US" altLang="en-US"/>
              <a:t>All of the employees’ salaries lie within the limits that are provided by the job grade table. That is, no employee earns less than the lowest value contained in the </a:t>
            </a:r>
            <a:r>
              <a:rPr lang="en-US" altLang="en-US">
                <a:latin typeface="Courier New" panose="02070309020205020404" pitchFamily="49" charset="0"/>
              </a:rPr>
              <a:t>LOWEST_SAL</a:t>
            </a:r>
            <a:r>
              <a:rPr lang="en-US" altLang="en-US"/>
              <a:t> column or more than the highest value contained in the </a:t>
            </a:r>
            <a:r>
              <a:rPr lang="en-US" altLang="en-US">
                <a:latin typeface="Courier New" panose="02070309020205020404" pitchFamily="49" charset="0"/>
              </a:rPr>
              <a:t>HIGHEST_SAL</a:t>
            </a:r>
            <a:r>
              <a:rPr lang="en-US" altLang="en-US"/>
              <a:t> column.</a:t>
            </a:r>
            <a:endParaRPr lang="en-US" altLang="en-US" b="1"/>
          </a:p>
          <a:p>
            <a:pPr lvl="1" eaLnBrk="1" hangingPunct="1"/>
            <a:r>
              <a:rPr lang="en-US" altLang="en-US" b="1"/>
              <a:t>Note:</a:t>
            </a:r>
            <a:r>
              <a:rPr lang="en-US" altLang="en-US"/>
              <a:t> Other conditions (such as </a:t>
            </a:r>
            <a:r>
              <a:rPr lang="en-US" altLang="en-US">
                <a:latin typeface="Courier New" panose="02070309020205020404" pitchFamily="49" charset="0"/>
              </a:rPr>
              <a:t>&lt;=</a:t>
            </a:r>
            <a:r>
              <a:rPr lang="en-US" altLang="en-US"/>
              <a:t> and </a:t>
            </a:r>
            <a:r>
              <a:rPr lang="en-US" altLang="en-US">
                <a:latin typeface="Courier New" panose="02070309020205020404" pitchFamily="49" charset="0"/>
              </a:rPr>
              <a:t>&gt;=</a:t>
            </a:r>
            <a:r>
              <a:rPr lang="en-US" altLang="en-US"/>
              <a:t>) can be used, but </a:t>
            </a:r>
            <a:r>
              <a:rPr lang="en-US" altLang="en-US">
                <a:latin typeface="Courier New" panose="02070309020205020404" pitchFamily="49" charset="0"/>
              </a:rPr>
              <a:t>BETWEEN</a:t>
            </a:r>
            <a:r>
              <a:rPr lang="en-US" altLang="en-US"/>
              <a:t> is the simplest. Remember to specify the low value first and the high value last when using the </a:t>
            </a:r>
            <a:r>
              <a:rPr lang="en-US" altLang="en-US">
                <a:latin typeface="Courier New" panose="02070309020205020404" pitchFamily="49" charset="0"/>
              </a:rPr>
              <a:t>BETWEEN</a:t>
            </a:r>
            <a:r>
              <a:rPr lang="en-US" altLang="en-US"/>
              <a:t> condition. The Oracle server translates the </a:t>
            </a:r>
            <a:r>
              <a:rPr lang="en-US" altLang="en-US">
                <a:latin typeface="Courier New" panose="02070309020205020404" pitchFamily="49" charset="0"/>
              </a:rPr>
              <a:t>BETWEEN</a:t>
            </a:r>
            <a:r>
              <a:rPr lang="en-US" altLang="en-US"/>
              <a:t> condition to a pair of </a:t>
            </a:r>
            <a:r>
              <a:rPr lang="en-US" altLang="en-US">
                <a:latin typeface="Courier New" panose="02070309020205020404" pitchFamily="49" charset="0"/>
              </a:rPr>
              <a:t>AND</a:t>
            </a:r>
            <a:r>
              <a:rPr lang="en-US" altLang="en-US"/>
              <a:t> conditions. Therefore, using </a:t>
            </a:r>
            <a:r>
              <a:rPr lang="en-US" altLang="en-US">
                <a:latin typeface="Courier New" panose="02070309020205020404" pitchFamily="49" charset="0"/>
              </a:rPr>
              <a:t>BETWEEN</a:t>
            </a:r>
            <a:r>
              <a:rPr lang="en-US" altLang="en-US"/>
              <a:t> has no performance benefits, but should be used only for logical simplicity.</a:t>
            </a:r>
          </a:p>
          <a:p>
            <a:pPr lvl="1" eaLnBrk="1" hangingPunct="1">
              <a:spcBef>
                <a:spcPct val="15000"/>
              </a:spcBef>
            </a:pPr>
            <a:r>
              <a:rPr lang="en-US" altLang="en-US"/>
              <a:t>Table aliases have been specified in the example in the slide for performance reasons, not because of possible ambiguity.</a:t>
            </a:r>
          </a:p>
        </p:txBody>
      </p:sp>
      <p:sp>
        <p:nvSpPr>
          <p:cNvPr id="74756" name="Footer Placeholder 4">
            <a:extLst>
              <a:ext uri="{FF2B5EF4-FFF2-40B4-BE49-F238E27FC236}">
                <a16:creationId xmlns:a16="http://schemas.microsoft.com/office/drawing/2014/main" id="{F338D080-AF49-4578-A3BD-69E4A1D9BA78}"/>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Oracle Database 19c: PL/SQL Workshop   C - </a:t>
            </a:r>
            <a:fld id="{70397A79-84DE-4DCA-9980-705D5D632BE8}" type="slidenum">
              <a:rPr lang="en-US" altLang="en-US" smtClean="0"/>
              <a:t>31</a:t>
            </a:fld>
            <a:endParaRPr lang="en-US"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Notes Placeholder 2">
            <a:extLst>
              <a:ext uri="{FF2B5EF4-FFF2-40B4-BE49-F238E27FC236}">
                <a16:creationId xmlns:a16="http://schemas.microsoft.com/office/drawing/2014/main" id="{10277B28-B0FB-448B-9C67-AF004ED15CE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In the example in the slide, the </a:t>
            </a:r>
            <a:r>
              <a:rPr lang="en-US" altLang="en-US">
                <a:latin typeface="Courier New" panose="02070309020205020404" pitchFamily="49" charset="0"/>
                <a:cs typeface="Courier New" panose="02070309020205020404" pitchFamily="49" charset="0"/>
              </a:rPr>
              <a:t>COUNTRY_ID</a:t>
            </a:r>
            <a:r>
              <a:rPr lang="en-US" altLang="en-US"/>
              <a:t> columns in the </a:t>
            </a:r>
            <a:r>
              <a:rPr lang="en-US" altLang="en-US">
                <a:latin typeface="Courier New" panose="02070309020205020404" pitchFamily="49" charset="0"/>
                <a:cs typeface="Courier New" panose="02070309020205020404" pitchFamily="49" charset="0"/>
              </a:rPr>
              <a:t>COUNTRIES</a:t>
            </a:r>
            <a:r>
              <a:rPr lang="en-US" altLang="en-US"/>
              <a:t> and </a:t>
            </a:r>
            <a:r>
              <a:rPr lang="en-US" altLang="en-US">
                <a:latin typeface="Courier New" panose="02070309020205020404" pitchFamily="49" charset="0"/>
                <a:cs typeface="Courier New" panose="02070309020205020404" pitchFamily="49" charset="0"/>
              </a:rPr>
              <a:t>LOCATIONS</a:t>
            </a:r>
            <a:r>
              <a:rPr lang="en-US" altLang="en-US"/>
              <a:t> tables are joined and thus the </a:t>
            </a:r>
            <a:r>
              <a:rPr lang="en-US" altLang="en-US">
                <a:latin typeface="Courier New" panose="02070309020205020404" pitchFamily="49" charset="0"/>
                <a:cs typeface="Courier New" panose="02070309020205020404" pitchFamily="49" charset="0"/>
              </a:rPr>
              <a:t>LOCATION_ID</a:t>
            </a:r>
            <a:r>
              <a:rPr lang="en-US" altLang="en-US"/>
              <a:t> of the location where an employee works is shown.</a:t>
            </a:r>
          </a:p>
        </p:txBody>
      </p:sp>
      <p:sp>
        <p:nvSpPr>
          <p:cNvPr id="75779" name="Footer Placeholder 4">
            <a:extLst>
              <a:ext uri="{FF2B5EF4-FFF2-40B4-BE49-F238E27FC236}">
                <a16:creationId xmlns:a16="http://schemas.microsoft.com/office/drawing/2014/main" id="{CDC699F9-CFAD-495E-9E05-4074029475E8}"/>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Oracle Database 19c: PL/SQL Workshop   C - </a:t>
            </a:r>
            <a:fld id="{FE4A240C-C1A6-41A8-AA6E-E639E5A00A56}" type="slidenum">
              <a:rPr lang="en-US" altLang="en-US" smtClean="0"/>
              <a:t>32</a:t>
            </a:fld>
            <a:endParaRPr lang="en-US" altLang="en-US" dirty="0"/>
          </a:p>
        </p:txBody>
      </p:sp>
      <p:sp>
        <p:nvSpPr>
          <p:cNvPr id="76804" name="Slide Image Placeholder 7">
            <a:extLst>
              <a:ext uri="{FF2B5EF4-FFF2-40B4-BE49-F238E27FC236}">
                <a16:creationId xmlns:a16="http://schemas.microsoft.com/office/drawing/2014/main" id="{FC3783D6-7607-4EDF-A23E-9652F5482411}"/>
              </a:ext>
            </a:extLst>
          </p:cNvPr>
          <p:cNvSpPr>
            <a:spLocks noGrp="1" noRot="1" noChangeAspect="1" noTextEdit="1"/>
          </p:cNvSpPr>
          <p:nvPr>
            <p:ph type="sldImg"/>
          </p:nvPr>
        </p:nvSpPr>
        <p:spPr>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Notes Placeholder 2">
            <a:extLst>
              <a:ext uri="{FF2B5EF4-FFF2-40B4-BE49-F238E27FC236}">
                <a16:creationId xmlns:a16="http://schemas.microsoft.com/office/drawing/2014/main" id="{938BE0F8-21A2-4F30-8B0E-CB9528A8959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Use the </a:t>
            </a:r>
            <a:r>
              <a:rPr lang="en-US" altLang="en-US">
                <a:latin typeface="Courier New" panose="02070309020205020404" pitchFamily="49" charset="0"/>
                <a:cs typeface="Courier New" panose="02070309020205020404" pitchFamily="49" charset="0"/>
              </a:rPr>
              <a:t>ON</a:t>
            </a:r>
            <a:r>
              <a:rPr lang="en-US" altLang="en-US"/>
              <a:t> clause to specify a join condition. With this, you can specify join conditions separate from any search or filter conditions in the </a:t>
            </a:r>
            <a:r>
              <a:rPr lang="en-US" altLang="en-US">
                <a:latin typeface="Courier New" panose="02070309020205020404" pitchFamily="49" charset="0"/>
                <a:cs typeface="Courier New" panose="02070309020205020404" pitchFamily="49" charset="0"/>
              </a:rPr>
              <a:t>WHERE</a:t>
            </a:r>
            <a:r>
              <a:rPr lang="en-US" altLang="en-US"/>
              <a:t> clause.</a:t>
            </a:r>
          </a:p>
          <a:p>
            <a:pPr lvl="1"/>
            <a:r>
              <a:rPr lang="en-US" altLang="en-US"/>
              <a:t>In this example, the </a:t>
            </a:r>
            <a:r>
              <a:rPr lang="en-US" altLang="en-US">
                <a:latin typeface="Courier New" panose="02070309020205020404" pitchFamily="49" charset="0"/>
                <a:cs typeface="Courier New" panose="02070309020205020404" pitchFamily="49" charset="0"/>
              </a:rPr>
              <a:t>EMPLOYEE_ID</a:t>
            </a:r>
            <a:r>
              <a:rPr lang="en-US" altLang="en-US"/>
              <a:t> columns in the </a:t>
            </a:r>
            <a:r>
              <a:rPr lang="en-US" altLang="en-US">
                <a:latin typeface="Courier New" panose="02070309020205020404" pitchFamily="49" charset="0"/>
                <a:cs typeface="Courier New" panose="02070309020205020404" pitchFamily="49" charset="0"/>
              </a:rPr>
              <a:t>EMPLOYEES</a:t>
            </a:r>
            <a:r>
              <a:rPr lang="en-US" altLang="en-US"/>
              <a:t> and </a:t>
            </a:r>
            <a:r>
              <a:rPr lang="en-US" altLang="en-US">
                <a:latin typeface="Courier New" panose="02070309020205020404" pitchFamily="49" charset="0"/>
                <a:cs typeface="Courier New" panose="02070309020205020404" pitchFamily="49" charset="0"/>
              </a:rPr>
              <a:t>JOB_HISTORY</a:t>
            </a:r>
            <a:r>
              <a:rPr lang="en-US" altLang="en-US"/>
              <a:t> tables are joined using the </a:t>
            </a:r>
            <a:r>
              <a:rPr lang="en-US" altLang="en-US">
                <a:latin typeface="Courier New" panose="02070309020205020404" pitchFamily="49" charset="0"/>
                <a:cs typeface="Courier New" panose="02070309020205020404" pitchFamily="49" charset="0"/>
              </a:rPr>
              <a:t>ON</a:t>
            </a:r>
            <a:r>
              <a:rPr lang="en-US" altLang="en-US"/>
              <a:t> clause. Wherever an employee ID in the </a:t>
            </a:r>
            <a:r>
              <a:rPr lang="en-US" altLang="en-US">
                <a:latin typeface="Courier New" panose="02070309020205020404" pitchFamily="49" charset="0"/>
                <a:cs typeface="Courier New" panose="02070309020205020404" pitchFamily="49" charset="0"/>
              </a:rPr>
              <a:t>EMPLOYEES</a:t>
            </a:r>
            <a:r>
              <a:rPr lang="en-US" altLang="en-US"/>
              <a:t> table equals an employee ID in the </a:t>
            </a:r>
            <a:r>
              <a:rPr lang="en-US" altLang="en-US">
                <a:latin typeface="Courier New" panose="02070309020205020404" pitchFamily="49" charset="0"/>
                <a:cs typeface="Courier New" panose="02070309020205020404" pitchFamily="49" charset="0"/>
              </a:rPr>
              <a:t>JOB_HISTORY</a:t>
            </a:r>
            <a:r>
              <a:rPr lang="en-US" altLang="en-US"/>
              <a:t> table, the row is returned. The table alias is necessary to qualify the matching column names.</a:t>
            </a:r>
          </a:p>
          <a:p>
            <a:pPr lvl="1"/>
            <a:r>
              <a:rPr lang="en-US" altLang="en-US"/>
              <a:t>You can also use the </a:t>
            </a:r>
            <a:r>
              <a:rPr lang="en-US" altLang="en-US">
                <a:latin typeface="Courier New" panose="02070309020205020404" pitchFamily="49" charset="0"/>
                <a:cs typeface="Courier New" panose="02070309020205020404" pitchFamily="49" charset="0"/>
              </a:rPr>
              <a:t>ON</a:t>
            </a:r>
            <a:r>
              <a:rPr lang="en-US" altLang="en-US"/>
              <a:t> clause to join columns that have different names. The parentheses around the joined columns, as in the example in the slide, </a:t>
            </a:r>
            <a:r>
              <a:rPr lang="en-US" altLang="en-US">
                <a:latin typeface="Courier New" panose="02070309020205020404" pitchFamily="49" charset="0"/>
                <a:cs typeface="Courier New" panose="02070309020205020404" pitchFamily="49" charset="0"/>
              </a:rPr>
              <a:t>(e.employee_id</a:t>
            </a:r>
            <a:r>
              <a:rPr lang="en-US" altLang="en-US"/>
              <a:t> </a:t>
            </a:r>
            <a:r>
              <a:rPr lang="en-US" altLang="en-US">
                <a:latin typeface="Courier New" panose="02070309020205020404" pitchFamily="49" charset="0"/>
                <a:cs typeface="Courier New" panose="02070309020205020404" pitchFamily="49" charset="0"/>
              </a:rPr>
              <a:t>=</a:t>
            </a:r>
            <a:r>
              <a:rPr lang="en-US" altLang="en-US"/>
              <a:t> </a:t>
            </a:r>
            <a:r>
              <a:rPr lang="en-US" altLang="en-US">
                <a:latin typeface="Courier New" panose="02070309020205020404" pitchFamily="49" charset="0"/>
                <a:cs typeface="Courier New" panose="02070309020205020404" pitchFamily="49" charset="0"/>
              </a:rPr>
              <a:t>j.employee_id)</a:t>
            </a:r>
            <a:r>
              <a:rPr lang="en-US" altLang="en-US"/>
              <a:t>, is optional. So, even </a:t>
            </a:r>
            <a:r>
              <a:rPr lang="en-US" altLang="en-US">
                <a:latin typeface="Courier New" panose="02070309020205020404" pitchFamily="49" charset="0"/>
                <a:cs typeface="Courier New" panose="02070309020205020404" pitchFamily="49" charset="0"/>
              </a:rPr>
              <a:t>ON</a:t>
            </a:r>
            <a:r>
              <a:rPr lang="en-US" altLang="en-US"/>
              <a:t> </a:t>
            </a:r>
            <a:r>
              <a:rPr lang="en-US" altLang="en-US">
                <a:latin typeface="Courier New" panose="02070309020205020404" pitchFamily="49" charset="0"/>
                <a:cs typeface="Courier New" panose="02070309020205020404" pitchFamily="49" charset="0"/>
              </a:rPr>
              <a:t>e.employee_id</a:t>
            </a:r>
            <a:r>
              <a:rPr lang="en-US" altLang="en-US"/>
              <a:t> </a:t>
            </a:r>
            <a:r>
              <a:rPr lang="en-US" altLang="en-US">
                <a:latin typeface="Courier New" panose="02070309020205020404" pitchFamily="49" charset="0"/>
                <a:cs typeface="Courier New" panose="02070309020205020404" pitchFamily="49" charset="0"/>
              </a:rPr>
              <a:t>= j.employee_id</a:t>
            </a:r>
            <a:r>
              <a:rPr lang="en-US" altLang="en-US"/>
              <a:t> will work.</a:t>
            </a:r>
          </a:p>
          <a:p>
            <a:pPr lvl="1"/>
            <a:r>
              <a:rPr lang="en-US" altLang="en-US" b="1"/>
              <a:t>Note:</a:t>
            </a:r>
            <a:r>
              <a:rPr lang="en-US" altLang="en-US"/>
              <a:t> When you use the Execute Statement icon to run the query, SQL Developer suffixes a ‘_1’ to differentiate between the two </a:t>
            </a:r>
            <a:r>
              <a:rPr lang="en-US" altLang="en-US">
                <a:latin typeface="Courier New" panose="02070309020205020404" pitchFamily="49" charset="0"/>
                <a:cs typeface="Courier New" panose="02070309020205020404" pitchFamily="49" charset="0"/>
              </a:rPr>
              <a:t>employee_ids</a:t>
            </a:r>
            <a:r>
              <a:rPr lang="en-US" altLang="en-US"/>
              <a:t>.</a:t>
            </a:r>
          </a:p>
        </p:txBody>
      </p:sp>
      <p:sp>
        <p:nvSpPr>
          <p:cNvPr id="76803" name="Footer Placeholder 4">
            <a:extLst>
              <a:ext uri="{FF2B5EF4-FFF2-40B4-BE49-F238E27FC236}">
                <a16:creationId xmlns:a16="http://schemas.microsoft.com/office/drawing/2014/main" id="{EADD7DB0-3303-4481-A8EE-73CA65022930}"/>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Oracle Database 19c: PL/SQL Workshop   C - </a:t>
            </a:r>
            <a:fld id="{3AC05527-1AC9-42C2-88D4-1BFC6DF6310C}" type="slidenum">
              <a:rPr lang="en-US" altLang="en-US" smtClean="0"/>
              <a:t>33</a:t>
            </a:fld>
            <a:endParaRPr lang="en-US" altLang="en-US" dirty="0"/>
          </a:p>
        </p:txBody>
      </p:sp>
      <p:sp>
        <p:nvSpPr>
          <p:cNvPr id="77828" name="Slide Image Placeholder 17">
            <a:extLst>
              <a:ext uri="{FF2B5EF4-FFF2-40B4-BE49-F238E27FC236}">
                <a16:creationId xmlns:a16="http://schemas.microsoft.com/office/drawing/2014/main" id="{9019DDBB-5DB6-4EB4-A088-DC70B53FFEEC}"/>
              </a:ext>
            </a:extLst>
          </p:cNvPr>
          <p:cNvSpPr>
            <a:spLocks noGrp="1" noRot="1" noChangeAspect="1" noTextEdit="1"/>
          </p:cNvSpPr>
          <p:nvPr>
            <p:ph type="sldImg"/>
          </p:nvPr>
        </p:nvSpPr>
        <p:spPr>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Notes Placeholder 2">
            <a:extLst>
              <a:ext uri="{FF2B5EF4-FFF2-40B4-BE49-F238E27FC236}">
                <a16:creationId xmlns:a16="http://schemas.microsoft.com/office/drawing/2014/main" id="{7E77F426-801B-4DFE-8FC9-F8771D00FA1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This query retrieves all the rows in the </a:t>
            </a:r>
            <a:r>
              <a:rPr lang="en-US" altLang="en-US">
                <a:latin typeface="Courier New" panose="02070309020205020404" pitchFamily="49" charset="0"/>
                <a:cs typeface="Courier New" panose="02070309020205020404" pitchFamily="49" charset="0"/>
              </a:rPr>
              <a:t>COUNTRIES</a:t>
            </a:r>
            <a:r>
              <a:rPr lang="en-US" altLang="en-US"/>
              <a:t> table, which is the left table, even if there is no match in the </a:t>
            </a:r>
            <a:r>
              <a:rPr lang="en-US" altLang="en-US">
                <a:latin typeface="Courier New" panose="02070309020205020404" pitchFamily="49" charset="0"/>
                <a:cs typeface="Courier New" panose="02070309020205020404" pitchFamily="49" charset="0"/>
              </a:rPr>
              <a:t>LOCATIONS</a:t>
            </a:r>
            <a:r>
              <a:rPr lang="en-US" altLang="en-US"/>
              <a:t> table.</a:t>
            </a:r>
          </a:p>
        </p:txBody>
      </p:sp>
      <p:sp>
        <p:nvSpPr>
          <p:cNvPr id="77827" name="Footer Placeholder 4">
            <a:extLst>
              <a:ext uri="{FF2B5EF4-FFF2-40B4-BE49-F238E27FC236}">
                <a16:creationId xmlns:a16="http://schemas.microsoft.com/office/drawing/2014/main" id="{B23DA665-F03E-4B85-9A2E-CE323DFE28A0}"/>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Oracle Database 19c: PL/SQL Workshop   C - </a:t>
            </a:r>
            <a:fld id="{9EF3B5E4-272D-43E8-9D50-60EAEB17423D}" type="slidenum">
              <a:rPr lang="en-US" altLang="en-US" smtClean="0"/>
              <a:t>34</a:t>
            </a:fld>
            <a:endParaRPr lang="en-US" altLang="en-US" dirty="0"/>
          </a:p>
        </p:txBody>
      </p:sp>
      <p:sp>
        <p:nvSpPr>
          <p:cNvPr id="78852" name="Slide Image Placeholder 7">
            <a:extLst>
              <a:ext uri="{FF2B5EF4-FFF2-40B4-BE49-F238E27FC236}">
                <a16:creationId xmlns:a16="http://schemas.microsoft.com/office/drawing/2014/main" id="{BC06BC34-999F-498F-AC88-E01E68AC4262}"/>
              </a:ext>
            </a:extLst>
          </p:cNvPr>
          <p:cNvSpPr>
            <a:spLocks noGrp="1" noRot="1" noChangeAspect="1" noTextEdit="1"/>
          </p:cNvSpPr>
          <p:nvPr>
            <p:ph type="sldImg"/>
          </p:nvPr>
        </p:nvSpPr>
        <p:spPr>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Notes Placeholder 2">
            <a:extLst>
              <a:ext uri="{FF2B5EF4-FFF2-40B4-BE49-F238E27FC236}">
                <a16:creationId xmlns:a16="http://schemas.microsoft.com/office/drawing/2014/main" id="{5736BBDB-164D-48C0-A1CB-D59D5FDF94A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This query retrieves all the rows in the </a:t>
            </a:r>
            <a:r>
              <a:rPr lang="en-US" altLang="en-US">
                <a:latin typeface="Courier New" panose="02070309020205020404" pitchFamily="49" charset="0"/>
                <a:cs typeface="Courier New" panose="02070309020205020404" pitchFamily="49" charset="0"/>
              </a:rPr>
              <a:t>LOCATIONS</a:t>
            </a:r>
            <a:r>
              <a:rPr lang="en-US" altLang="en-US"/>
              <a:t> table, which is the right table, even if there is no match in the </a:t>
            </a:r>
            <a:r>
              <a:rPr lang="en-US" altLang="en-US">
                <a:latin typeface="Courier New" panose="02070309020205020404" pitchFamily="49" charset="0"/>
                <a:cs typeface="Courier New" panose="02070309020205020404" pitchFamily="49" charset="0"/>
              </a:rPr>
              <a:t>COUNTRIES</a:t>
            </a:r>
            <a:r>
              <a:rPr lang="en-US" altLang="en-US"/>
              <a:t> table.</a:t>
            </a:r>
          </a:p>
        </p:txBody>
      </p:sp>
      <p:sp>
        <p:nvSpPr>
          <p:cNvPr id="78851" name="Footer Placeholder 4">
            <a:extLst>
              <a:ext uri="{FF2B5EF4-FFF2-40B4-BE49-F238E27FC236}">
                <a16:creationId xmlns:a16="http://schemas.microsoft.com/office/drawing/2014/main" id="{D40B103E-FDFE-4739-B05C-FE95F098D88E}"/>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Oracle Database 19c: PL/SQL Workshop   C - </a:t>
            </a:r>
            <a:fld id="{A2BA0BAC-3DD1-4440-8980-49F262728353}" type="slidenum">
              <a:rPr lang="en-US" altLang="en-US" smtClean="0"/>
              <a:t>35</a:t>
            </a:fld>
            <a:endParaRPr lang="en-US" altLang="en-US" dirty="0"/>
          </a:p>
        </p:txBody>
      </p:sp>
      <p:sp>
        <p:nvSpPr>
          <p:cNvPr id="79876" name="Slide Image Placeholder 7">
            <a:extLst>
              <a:ext uri="{FF2B5EF4-FFF2-40B4-BE49-F238E27FC236}">
                <a16:creationId xmlns:a16="http://schemas.microsoft.com/office/drawing/2014/main" id="{1CF56205-F80C-4916-BCB8-3D5AC6241F42}"/>
              </a:ext>
            </a:extLst>
          </p:cNvPr>
          <p:cNvSpPr>
            <a:spLocks noGrp="1" noRot="1" noChangeAspect="1" noTextEdit="1"/>
          </p:cNvSpPr>
          <p:nvPr>
            <p:ph type="sldImg"/>
          </p:nvPr>
        </p:nvSpPr>
        <p:spPr>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Notes Placeholder 2">
            <a:extLst>
              <a:ext uri="{FF2B5EF4-FFF2-40B4-BE49-F238E27FC236}">
                <a16:creationId xmlns:a16="http://schemas.microsoft.com/office/drawing/2014/main" id="{57482857-CC94-401A-BBAE-0C1FCD57A39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This query retrieves all the rows in the </a:t>
            </a:r>
            <a:r>
              <a:rPr lang="en-US" altLang="en-US" dirty="0">
                <a:latin typeface="Courier New" panose="02070309020205020404" pitchFamily="49" charset="0"/>
                <a:cs typeface="Courier New" panose="02070309020205020404" pitchFamily="49" charset="0"/>
              </a:rPr>
              <a:t>EMPLOYEES</a:t>
            </a:r>
            <a:r>
              <a:rPr lang="en-US" altLang="en-US" dirty="0"/>
              <a:t> table, even if there is no match in the </a:t>
            </a:r>
            <a:r>
              <a:rPr lang="en-US" altLang="en-US" dirty="0">
                <a:latin typeface="Courier New" panose="02070309020205020404" pitchFamily="49" charset="0"/>
                <a:cs typeface="Courier New" panose="02070309020205020404" pitchFamily="49" charset="0"/>
              </a:rPr>
              <a:t>DEPARTMENTS</a:t>
            </a:r>
            <a:r>
              <a:rPr lang="en-US" altLang="en-US" dirty="0"/>
              <a:t> table. It also retrieves all the rows in the </a:t>
            </a:r>
            <a:r>
              <a:rPr lang="en-US" altLang="en-US" dirty="0">
                <a:latin typeface="Courier New" panose="02070309020205020404" pitchFamily="49" charset="0"/>
                <a:cs typeface="Courier New" panose="02070309020205020404" pitchFamily="49" charset="0"/>
              </a:rPr>
              <a:t>DEPARTMENTS</a:t>
            </a:r>
            <a:r>
              <a:rPr lang="en-US" altLang="en-US" dirty="0"/>
              <a:t> table, even if there is no match in the </a:t>
            </a:r>
            <a:r>
              <a:rPr lang="en-US" altLang="en-US" dirty="0">
                <a:latin typeface="Courier New" panose="02070309020205020404" pitchFamily="49" charset="0"/>
                <a:cs typeface="Courier New" panose="02070309020205020404" pitchFamily="49" charset="0"/>
              </a:rPr>
              <a:t>EMPLOYEES</a:t>
            </a:r>
            <a:r>
              <a:rPr lang="en-US" altLang="en-US" dirty="0"/>
              <a:t> table.</a:t>
            </a:r>
          </a:p>
        </p:txBody>
      </p:sp>
      <p:sp>
        <p:nvSpPr>
          <p:cNvPr id="79875" name="Footer Placeholder 4">
            <a:extLst>
              <a:ext uri="{FF2B5EF4-FFF2-40B4-BE49-F238E27FC236}">
                <a16:creationId xmlns:a16="http://schemas.microsoft.com/office/drawing/2014/main" id="{355B937B-BB6F-4D00-A674-7CCAE972241C}"/>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Oracle Database 19c: PL/SQL Workshop   C - </a:t>
            </a:r>
            <a:fld id="{C639F168-FC0A-4F32-88E0-E5F437C7F0D5}" type="slidenum">
              <a:rPr lang="en-US" altLang="en-US" smtClean="0"/>
              <a:t>36</a:t>
            </a:fld>
            <a:endParaRPr lang="en-US" altLang="en-US" dirty="0"/>
          </a:p>
        </p:txBody>
      </p:sp>
      <p:sp>
        <p:nvSpPr>
          <p:cNvPr id="80900" name="Slide Image Placeholder 7">
            <a:extLst>
              <a:ext uri="{FF2B5EF4-FFF2-40B4-BE49-F238E27FC236}">
                <a16:creationId xmlns:a16="http://schemas.microsoft.com/office/drawing/2014/main" id="{7450ED20-8912-458F-AFA2-B54E574A1FAC}"/>
              </a:ext>
            </a:extLst>
          </p:cNvPr>
          <p:cNvSpPr>
            <a:spLocks noGrp="1" noRot="1" noChangeAspect="1" noTextEdit="1"/>
          </p:cNvSpPr>
          <p:nvPr>
            <p:ph type="sldImg"/>
          </p:nvPr>
        </p:nvSpPr>
        <p:spPr>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AE528211-F954-4CD2-8FE5-BD0B8521618F}"/>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C4CCA392-DEC3-4FBF-BE40-9E787489971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en-US"/>
              <a:t>Sometimes you need to join a table to itself. To find the name of each employee’s manager, you need to join the </a:t>
            </a:r>
            <a:r>
              <a:rPr lang="en-US" altLang="en-US">
                <a:latin typeface="Courier New" panose="02070309020205020404" pitchFamily="49" charset="0"/>
              </a:rPr>
              <a:t>EMPLOYEES</a:t>
            </a:r>
            <a:r>
              <a:rPr lang="en-US" altLang="en-US"/>
              <a:t> table to itself, or perform a self-join. The example in the slide joins the </a:t>
            </a:r>
            <a:r>
              <a:rPr lang="en-US" altLang="en-US">
                <a:latin typeface="Courier New" panose="02070309020205020404" pitchFamily="49" charset="0"/>
              </a:rPr>
              <a:t>EMPLOYEES</a:t>
            </a:r>
            <a:r>
              <a:rPr lang="en-US" altLang="en-US"/>
              <a:t> table to itself. To simulate two tables in the </a:t>
            </a:r>
            <a:r>
              <a:rPr lang="en-US" altLang="en-US">
                <a:latin typeface="Courier New" panose="02070309020205020404" pitchFamily="49" charset="0"/>
              </a:rPr>
              <a:t>FROM</a:t>
            </a:r>
            <a:r>
              <a:rPr lang="en-US" altLang="en-US"/>
              <a:t> clause, there are two aliases, namely worker and manager, for the same table, </a:t>
            </a:r>
            <a:r>
              <a:rPr lang="en-US" altLang="en-US">
                <a:latin typeface="Courier New" panose="02070309020205020404" pitchFamily="49" charset="0"/>
              </a:rPr>
              <a:t>EMPLOYEES</a:t>
            </a:r>
            <a:r>
              <a:rPr lang="en-US" altLang="en-US"/>
              <a:t>. </a:t>
            </a:r>
          </a:p>
          <a:p>
            <a:pPr lvl="1" eaLnBrk="1" hangingPunct="1"/>
            <a:r>
              <a:rPr lang="en-US" altLang="en-US"/>
              <a:t>In this example, the </a:t>
            </a:r>
            <a:r>
              <a:rPr lang="en-US" altLang="en-US">
                <a:latin typeface="Courier New" panose="02070309020205020404" pitchFamily="49" charset="0"/>
              </a:rPr>
              <a:t>WHERE</a:t>
            </a:r>
            <a:r>
              <a:rPr lang="en-US" altLang="en-US"/>
              <a:t> clause contains the join that means “where a worker’s manager ID matches the employee ID for the manager.”</a:t>
            </a:r>
          </a:p>
        </p:txBody>
      </p:sp>
      <p:sp>
        <p:nvSpPr>
          <p:cNvPr id="80900" name="Footer Placeholder 4">
            <a:extLst>
              <a:ext uri="{FF2B5EF4-FFF2-40B4-BE49-F238E27FC236}">
                <a16:creationId xmlns:a16="http://schemas.microsoft.com/office/drawing/2014/main" id="{1886E242-6B92-482F-ADB2-39C8AE0756A2}"/>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Oracle Database 19c: PL/SQL Workshop   C - </a:t>
            </a:r>
            <a:fld id="{7569B8D4-A5B8-4B08-B3C0-CF01FDD10698}" type="slidenum">
              <a:rPr lang="en-US" altLang="en-US" smtClean="0"/>
              <a:t>37</a:t>
            </a:fld>
            <a:endParaRPr lang="en-US"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Notes Placeholder 2">
            <a:extLst>
              <a:ext uri="{FF2B5EF4-FFF2-40B4-BE49-F238E27FC236}">
                <a16:creationId xmlns:a16="http://schemas.microsoft.com/office/drawing/2014/main" id="{B918AB85-B820-4028-8BD4-7A90393289D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The </a:t>
            </a:r>
            <a:r>
              <a:rPr lang="en-US" altLang="en-US">
                <a:latin typeface="Courier New" panose="02070309020205020404" pitchFamily="49" charset="0"/>
                <a:cs typeface="Courier New" panose="02070309020205020404" pitchFamily="49" charset="0"/>
              </a:rPr>
              <a:t>CROSS</a:t>
            </a:r>
            <a:r>
              <a:rPr lang="en-US" altLang="en-US"/>
              <a:t> </a:t>
            </a:r>
            <a:r>
              <a:rPr lang="en-US" altLang="en-US">
                <a:latin typeface="Courier New" panose="02070309020205020404" pitchFamily="49" charset="0"/>
                <a:cs typeface="Courier New" panose="02070309020205020404" pitchFamily="49" charset="0"/>
              </a:rPr>
              <a:t>JOIN</a:t>
            </a:r>
            <a:r>
              <a:rPr lang="en-US" altLang="en-US"/>
              <a:t> syntax specifies the cross product. It is also known as a Cartesian product. A cross join produces the cross product of two relations, and is essentially the same as the comma-delimited Oracle Database notation.</a:t>
            </a:r>
          </a:p>
          <a:p>
            <a:pPr lvl="1"/>
            <a:r>
              <a:rPr lang="en-US" altLang="en-US"/>
              <a:t>You do not specify any </a:t>
            </a:r>
            <a:r>
              <a:rPr lang="en-US" altLang="en-US">
                <a:latin typeface="Courier New" panose="02070309020205020404" pitchFamily="49" charset="0"/>
                <a:cs typeface="Courier New" panose="02070309020205020404" pitchFamily="49" charset="0"/>
              </a:rPr>
              <a:t>WHERE</a:t>
            </a:r>
            <a:r>
              <a:rPr lang="en-US" altLang="en-US"/>
              <a:t> condition between the two tables in the </a:t>
            </a:r>
            <a:r>
              <a:rPr lang="en-US" altLang="en-US">
                <a:latin typeface="Courier New" panose="02070309020205020404" pitchFamily="49" charset="0"/>
                <a:cs typeface="Courier New" panose="02070309020205020404" pitchFamily="49" charset="0"/>
              </a:rPr>
              <a:t>CROSS</a:t>
            </a:r>
            <a:r>
              <a:rPr lang="en-US" altLang="en-US"/>
              <a:t> </a:t>
            </a:r>
            <a:r>
              <a:rPr lang="en-US" altLang="en-US">
                <a:latin typeface="Courier New" panose="02070309020205020404" pitchFamily="49" charset="0"/>
                <a:cs typeface="Courier New" panose="02070309020205020404" pitchFamily="49" charset="0"/>
              </a:rPr>
              <a:t>JOIN</a:t>
            </a:r>
            <a:r>
              <a:rPr lang="en-US" altLang="en-US"/>
              <a:t>.</a:t>
            </a:r>
          </a:p>
        </p:txBody>
      </p:sp>
      <p:sp>
        <p:nvSpPr>
          <p:cNvPr id="81923" name="Footer Placeholder 4">
            <a:extLst>
              <a:ext uri="{FF2B5EF4-FFF2-40B4-BE49-F238E27FC236}">
                <a16:creationId xmlns:a16="http://schemas.microsoft.com/office/drawing/2014/main" id="{739D21B2-8127-47A5-AFA6-F3F2E7F35F37}"/>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Oracle Database 19c: PL/SQL Workshop   C - </a:t>
            </a:r>
            <a:fld id="{C9575955-EA71-46EE-B4DB-CED74C160B93}" type="slidenum">
              <a:rPr lang="en-US" altLang="en-US" smtClean="0"/>
              <a:t>38</a:t>
            </a:fld>
            <a:endParaRPr lang="en-US" altLang="en-US" dirty="0"/>
          </a:p>
        </p:txBody>
      </p:sp>
      <p:sp>
        <p:nvSpPr>
          <p:cNvPr id="82948" name="Slide Image Placeholder 7">
            <a:extLst>
              <a:ext uri="{FF2B5EF4-FFF2-40B4-BE49-F238E27FC236}">
                <a16:creationId xmlns:a16="http://schemas.microsoft.com/office/drawing/2014/main" id="{D762C31C-A76B-476F-BEE0-DA9941FB970C}"/>
              </a:ext>
            </a:extLst>
          </p:cNvPr>
          <p:cNvSpPr>
            <a:spLocks noGrp="1" noRot="1" noChangeAspect="1" noTextEdit="1"/>
          </p:cNvSpPr>
          <p:nvPr>
            <p:ph type="sldImg"/>
          </p:nvPr>
        </p:nvSpPr>
        <p:spPr>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7E90C2D7-2DD0-49D0-8E68-35C00814B786}"/>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1717EEA0-19D6-40D6-91D6-3F8E907A1B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en-US"/>
              <a:t>There are many commonly used commands and statements in SQL. It includes the DDL statements, DML statements, transaction control statements, and joins.</a:t>
            </a:r>
          </a:p>
        </p:txBody>
      </p:sp>
      <p:sp>
        <p:nvSpPr>
          <p:cNvPr id="82948" name="Footer Placeholder 4">
            <a:extLst>
              <a:ext uri="{FF2B5EF4-FFF2-40B4-BE49-F238E27FC236}">
                <a16:creationId xmlns:a16="http://schemas.microsoft.com/office/drawing/2014/main" id="{766F7B1C-CB73-4870-8F15-F05DBBFF06D4}"/>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Oracle Database 19c: PL/SQL Workshop   C - </a:t>
            </a:r>
            <a:fld id="{46C3AB62-3880-4855-BE81-FCE89D93F5EC}" type="slidenum">
              <a:rPr lang="en-US" altLang="en-US" smtClean="0"/>
              <a:t>39</a:t>
            </a:fld>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4">
            <a:extLst>
              <a:ext uri="{FF2B5EF4-FFF2-40B4-BE49-F238E27FC236}">
                <a16:creationId xmlns:a16="http://schemas.microsoft.com/office/drawing/2014/main" id="{D2F6758F-A479-4EA0-B69E-73A6C3D6A3CF}"/>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Oracle Database 19c: PL/SQL Workshop   C - </a:t>
            </a:r>
            <a:fld id="{6D517E9B-4CDA-4BE3-B245-5508423285A6}" type="slidenum">
              <a:rPr lang="en-US" altLang="en-US" smtClean="0"/>
              <a:t>4</a:t>
            </a:fld>
            <a:endParaRPr lang="en-US" altLang="en-US" dirty="0"/>
          </a:p>
        </p:txBody>
      </p:sp>
      <p:sp>
        <p:nvSpPr>
          <p:cNvPr id="48131" name="Slide Image Placeholder 6">
            <a:extLst>
              <a:ext uri="{FF2B5EF4-FFF2-40B4-BE49-F238E27FC236}">
                <a16:creationId xmlns:a16="http://schemas.microsoft.com/office/drawing/2014/main" id="{4EF5A52E-A26B-475E-A245-BB4596D305B6}"/>
              </a:ext>
            </a:extLst>
          </p:cNvPr>
          <p:cNvSpPr>
            <a:spLocks noGrp="1" noRot="1" noChangeAspect="1" noTextEdit="1"/>
          </p:cNvSpPr>
          <p:nvPr>
            <p:ph type="sldImg"/>
          </p:nvPr>
        </p:nvSpPr>
        <p:spPr>
          <a:ln/>
        </p:spPr>
      </p:sp>
      <p:sp>
        <p:nvSpPr>
          <p:cNvPr id="48132" name="Notes Placeholder 7">
            <a:extLst>
              <a:ext uri="{FF2B5EF4-FFF2-40B4-BE49-F238E27FC236}">
                <a16:creationId xmlns:a16="http://schemas.microsoft.com/office/drawing/2014/main" id="{5D7DCA71-54E3-4357-B230-0A27B37A802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lnSpc>
                <a:spcPct val="110000"/>
              </a:lnSpc>
            </a:pPr>
            <a:r>
              <a:rPr lang="en-US" altLang="en-US"/>
              <a:t>You can display all columns of data in a table by following the </a:t>
            </a:r>
            <a:r>
              <a:rPr lang="en-US" altLang="en-US">
                <a:latin typeface="Courier New" panose="02070309020205020404" pitchFamily="49" charset="0"/>
              </a:rPr>
              <a:t>SELECT</a:t>
            </a:r>
            <a:r>
              <a:rPr lang="en-US" altLang="en-US"/>
              <a:t> keyword with an asterisk (</a:t>
            </a:r>
            <a:r>
              <a:rPr lang="en-US" altLang="en-US">
                <a:latin typeface="Courier New" panose="02070309020205020404" pitchFamily="49" charset="0"/>
              </a:rPr>
              <a:t>*</a:t>
            </a:r>
            <a:r>
              <a:rPr lang="en-US" altLang="en-US"/>
              <a:t>) or by listing all the column names after the </a:t>
            </a:r>
            <a:r>
              <a:rPr lang="en-US" altLang="en-US">
                <a:latin typeface="Courier New" panose="02070309020205020404" pitchFamily="49" charset="0"/>
              </a:rPr>
              <a:t>SELECT</a:t>
            </a:r>
            <a:r>
              <a:rPr lang="en-US" altLang="en-US"/>
              <a:t> keyword. The first example in the slide displays all the rows from the </a:t>
            </a:r>
            <a:r>
              <a:rPr lang="en-US" altLang="en-US">
                <a:latin typeface="Courier New" panose="02070309020205020404" pitchFamily="49" charset="0"/>
                <a:cs typeface="Courier New" panose="02070309020205020404" pitchFamily="49" charset="0"/>
              </a:rPr>
              <a:t>job_history</a:t>
            </a:r>
            <a:r>
              <a:rPr lang="en-US" altLang="en-US">
                <a:solidFill>
                  <a:schemeClr val="tx1"/>
                </a:solidFill>
              </a:rPr>
              <a:t> </a:t>
            </a:r>
            <a:r>
              <a:rPr lang="en-US" altLang="en-US"/>
              <a:t>table. </a:t>
            </a:r>
            <a:r>
              <a:rPr lang="en-US" altLang="en-US">
                <a:solidFill>
                  <a:schemeClr val="tx1"/>
                </a:solidFill>
              </a:rPr>
              <a:t>Specific</a:t>
            </a:r>
            <a:r>
              <a:rPr lang="en-US" altLang="en-US"/>
              <a:t> columns of the table can be displayed by specifying the column names, separated by commas. The second example in the slide displays the </a:t>
            </a:r>
            <a:r>
              <a:rPr lang="en-US" altLang="en-US">
                <a:latin typeface="Courier New" panose="02070309020205020404" pitchFamily="49" charset="0"/>
                <a:cs typeface="Courier New" panose="02070309020205020404" pitchFamily="49" charset="0"/>
              </a:rPr>
              <a:t>manager_id</a:t>
            </a:r>
            <a:r>
              <a:rPr lang="en-US" altLang="en-US"/>
              <a:t> and </a:t>
            </a:r>
            <a:r>
              <a:rPr lang="en-US" altLang="en-US">
                <a:latin typeface="Courier New" panose="02070309020205020404" pitchFamily="49" charset="0"/>
                <a:cs typeface="Courier New" panose="02070309020205020404" pitchFamily="49" charset="0"/>
              </a:rPr>
              <a:t>job_id</a:t>
            </a:r>
            <a:r>
              <a:rPr lang="en-US" altLang="en-US"/>
              <a:t> columns from the </a:t>
            </a:r>
            <a:r>
              <a:rPr lang="en-US" altLang="en-US">
                <a:latin typeface="Courier New" panose="02070309020205020404" pitchFamily="49" charset="0"/>
                <a:cs typeface="Courier New" panose="02070309020205020404" pitchFamily="49" charset="0"/>
              </a:rPr>
              <a:t>employees</a:t>
            </a:r>
            <a:r>
              <a:rPr lang="en-US" altLang="en-US"/>
              <a:t> table. </a:t>
            </a:r>
          </a:p>
          <a:p>
            <a:pPr lvl="1" eaLnBrk="1" hangingPunct="1">
              <a:lnSpc>
                <a:spcPct val="110000"/>
              </a:lnSpc>
            </a:pPr>
            <a:r>
              <a:rPr lang="en-US" altLang="en-US"/>
              <a:t>In the </a:t>
            </a:r>
            <a:r>
              <a:rPr lang="en-US" altLang="en-US">
                <a:latin typeface="Courier New" panose="02070309020205020404" pitchFamily="49" charset="0"/>
              </a:rPr>
              <a:t>SELECT</a:t>
            </a:r>
            <a:r>
              <a:rPr lang="en-US" altLang="en-US"/>
              <a:t> clause, specify the columns in the order in which you want them to appear in the output. For example, the following SQL statement displays the </a:t>
            </a:r>
            <a:r>
              <a:rPr lang="en-US" altLang="en-US">
                <a:latin typeface="Courier New" panose="02070309020205020404" pitchFamily="49" charset="0"/>
                <a:cs typeface="Courier New" panose="02070309020205020404" pitchFamily="49" charset="0"/>
              </a:rPr>
              <a:t>location_id</a:t>
            </a:r>
            <a:r>
              <a:rPr lang="en-US" altLang="en-US"/>
              <a:t> column before displaying the </a:t>
            </a:r>
            <a:r>
              <a:rPr lang="en-US" altLang="en-US">
                <a:latin typeface="Courier New" panose="02070309020205020404" pitchFamily="49" charset="0"/>
                <a:cs typeface="Courier New" panose="02070309020205020404" pitchFamily="49" charset="0"/>
              </a:rPr>
              <a:t>department_id</a:t>
            </a:r>
            <a:r>
              <a:rPr lang="en-US" altLang="en-US"/>
              <a:t> column:</a:t>
            </a:r>
          </a:p>
          <a:p>
            <a:pPr lvl="4" eaLnBrk="1" hangingPunct="1">
              <a:lnSpc>
                <a:spcPct val="110000"/>
              </a:lnSpc>
            </a:pPr>
            <a:r>
              <a:rPr lang="en-US" altLang="en-US">
                <a:cs typeface="Courier New" panose="02070309020205020404" pitchFamily="49" charset="0"/>
              </a:rPr>
              <a:t>SELECT location_id, department_id FROM departments</a:t>
            </a:r>
            <a:r>
              <a:rPr lang="en-US" altLang="en-US" b="1">
                <a:cs typeface="Courier New" panose="02070309020205020404" pitchFamily="49" charset="0"/>
              </a:rPr>
              <a:t>;</a:t>
            </a:r>
          </a:p>
          <a:p>
            <a:pPr lvl="1" eaLnBrk="1" hangingPunct="1">
              <a:lnSpc>
                <a:spcPct val="110000"/>
              </a:lnSpc>
            </a:pPr>
            <a:r>
              <a:rPr lang="en-US" altLang="en-US" b="1"/>
              <a:t>Note: </a:t>
            </a:r>
            <a:r>
              <a:rPr lang="en-US" altLang="en-US"/>
              <a:t>You can enter your SQL statement in a SQL Worksheet and click the Run Statement icon or press F9 to execute a statement in SQL Developer. The output displayed on the Results tabbed page appears as shown in the slide.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1DB42B00-A5B7-49CC-B0FB-CE553C6913D7}"/>
              </a:ext>
            </a:extLst>
          </p:cNvPr>
          <p:cNvSpPr>
            <a:spLocks noGrp="1" noRot="1" noChangeAspect="1" noTextEdit="1"/>
          </p:cNvSpPr>
          <p:nvPr>
            <p:ph type="sldImg"/>
          </p:nvPr>
        </p:nvSpPr>
        <p:spPr>
          <a:ln/>
        </p:spPr>
      </p:sp>
      <p:sp>
        <p:nvSpPr>
          <p:cNvPr id="49155" name="Notes Placeholder 2">
            <a:extLst>
              <a:ext uri="{FF2B5EF4-FFF2-40B4-BE49-F238E27FC236}">
                <a16:creationId xmlns:a16="http://schemas.microsoft.com/office/drawing/2014/main" id="{CE608407-E24D-46DD-B13E-9BF9837EC75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The </a:t>
            </a:r>
            <a:r>
              <a:rPr lang="en-US" altLang="en-US">
                <a:latin typeface="Courier New" panose="02070309020205020404" pitchFamily="49" charset="0"/>
                <a:cs typeface="Courier New" panose="02070309020205020404" pitchFamily="49" charset="0"/>
              </a:rPr>
              <a:t>WHERE</a:t>
            </a:r>
            <a:r>
              <a:rPr lang="en-US" altLang="en-US"/>
              <a:t> clause specifies a condition to filter rows, producing a subset of the rows in the table. A condition specifies a combination of one or more expressions and logical (Boolean) operators. It returns a value of </a:t>
            </a:r>
            <a:r>
              <a:rPr lang="en-US" altLang="en-US">
                <a:latin typeface="Courier New" panose="02070309020205020404" pitchFamily="49" charset="0"/>
                <a:cs typeface="Courier New" panose="02070309020205020404" pitchFamily="49" charset="0"/>
              </a:rPr>
              <a:t>TRUE</a:t>
            </a:r>
            <a:r>
              <a:rPr lang="en-US" altLang="en-US"/>
              <a:t>, </a:t>
            </a:r>
            <a:r>
              <a:rPr lang="en-US" altLang="en-US">
                <a:latin typeface="Courier New" panose="02070309020205020404" pitchFamily="49" charset="0"/>
                <a:cs typeface="Courier New" panose="02070309020205020404" pitchFamily="49" charset="0"/>
              </a:rPr>
              <a:t>FALSE</a:t>
            </a:r>
            <a:r>
              <a:rPr lang="en-US" altLang="en-US"/>
              <a:t>, or </a:t>
            </a:r>
            <a:r>
              <a:rPr lang="en-US" altLang="en-US">
                <a:latin typeface="Courier New" panose="02070309020205020404" pitchFamily="49" charset="0"/>
                <a:cs typeface="Courier New" panose="02070309020205020404" pitchFamily="49" charset="0"/>
              </a:rPr>
              <a:t>NULL</a:t>
            </a:r>
            <a:r>
              <a:rPr lang="en-US" altLang="en-US"/>
              <a:t>. The example in the slide retrieves </a:t>
            </a:r>
            <a:r>
              <a:rPr lang="en-US" altLang="en-US">
                <a:cs typeface="Arial" panose="020B0604020202020204" pitchFamily="34" charset="0"/>
              </a:rPr>
              <a:t>the </a:t>
            </a:r>
            <a:r>
              <a:rPr lang="en-US" altLang="en-US">
                <a:latin typeface="Courier New" panose="02070309020205020404" pitchFamily="49" charset="0"/>
                <a:cs typeface="Courier New" panose="02070309020205020404" pitchFamily="49" charset="0"/>
              </a:rPr>
              <a:t>location_id</a:t>
            </a:r>
            <a:r>
              <a:rPr lang="en-US" altLang="en-US"/>
              <a:t> of the marketing department.</a:t>
            </a:r>
          </a:p>
          <a:p>
            <a:pPr lvl="1"/>
            <a:r>
              <a:rPr lang="en-US" altLang="en-US"/>
              <a:t>The </a:t>
            </a:r>
            <a:r>
              <a:rPr lang="en-US" altLang="en-US">
                <a:latin typeface="Courier New" panose="02070309020205020404" pitchFamily="49" charset="0"/>
                <a:cs typeface="Courier New" panose="02070309020205020404" pitchFamily="49" charset="0"/>
              </a:rPr>
              <a:t>WHERE</a:t>
            </a:r>
            <a:r>
              <a:rPr lang="en-US" altLang="en-US"/>
              <a:t> clause can also be used to update or delete data from the database.</a:t>
            </a:r>
          </a:p>
          <a:p>
            <a:pPr lvl="1"/>
            <a:r>
              <a:rPr lang="en-US" altLang="en-US"/>
              <a:t>For example:</a:t>
            </a:r>
          </a:p>
          <a:p>
            <a:pPr lvl="4"/>
            <a:r>
              <a:rPr lang="en-US" altLang="en-US">
                <a:cs typeface="Courier New" panose="02070309020205020404" pitchFamily="49" charset="0"/>
              </a:rPr>
              <a:t>	UPDATE departments </a:t>
            </a:r>
          </a:p>
          <a:p>
            <a:pPr lvl="4"/>
            <a:r>
              <a:rPr lang="en-US" altLang="en-US">
                <a:cs typeface="Courier New" panose="02070309020205020404" pitchFamily="49" charset="0"/>
              </a:rPr>
              <a:t>	SET  department_name = 'Administration'</a:t>
            </a:r>
          </a:p>
          <a:p>
            <a:pPr lvl="4"/>
            <a:r>
              <a:rPr lang="en-US" altLang="en-US">
                <a:cs typeface="Courier New" panose="02070309020205020404" pitchFamily="49" charset="0"/>
              </a:rPr>
              <a:t>	WHERE department_id = 20;</a:t>
            </a:r>
          </a:p>
          <a:p>
            <a:pPr lvl="4"/>
            <a:r>
              <a:rPr lang="en-US" altLang="en-US">
                <a:latin typeface="Arial" panose="020B0604020202020204" pitchFamily="34" charset="0"/>
                <a:cs typeface="Arial" panose="020B0604020202020204" pitchFamily="34" charset="0"/>
              </a:rPr>
              <a:t>	and</a:t>
            </a:r>
          </a:p>
          <a:p>
            <a:pPr lvl="4"/>
            <a:r>
              <a:rPr lang="en-US" altLang="en-US">
                <a:cs typeface="Courier New" panose="02070309020205020404" pitchFamily="49" charset="0"/>
              </a:rPr>
              <a:t>	DELETE from departments </a:t>
            </a:r>
          </a:p>
          <a:p>
            <a:pPr lvl="4"/>
            <a:r>
              <a:rPr lang="en-US" altLang="en-US">
                <a:cs typeface="Courier New" panose="02070309020205020404" pitchFamily="49" charset="0"/>
              </a:rPr>
              <a:t>	WHERE department_id =20; </a:t>
            </a:r>
          </a:p>
        </p:txBody>
      </p:sp>
      <p:sp>
        <p:nvSpPr>
          <p:cNvPr id="48132" name="Footer Placeholder 4">
            <a:extLst>
              <a:ext uri="{FF2B5EF4-FFF2-40B4-BE49-F238E27FC236}">
                <a16:creationId xmlns:a16="http://schemas.microsoft.com/office/drawing/2014/main" id="{D9E00886-05E0-49EA-BEF4-DD234291907C}"/>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Oracle Database 19c: PL/SQL Workshop   C - </a:t>
            </a:r>
            <a:fld id="{E6AAECFD-1E1F-47E0-A007-5D9584CB264B}" type="slidenum">
              <a:rPr lang="en-US" altLang="en-US" smtClean="0"/>
              <a:t>5</a:t>
            </a:fld>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589E367D-D673-4FFC-B4D1-14D48B8B9EE7}"/>
              </a:ext>
            </a:extLst>
          </p:cNvPr>
          <p:cNvSpPr>
            <a:spLocks noGrp="1" noRot="1" noChangeAspect="1" noTextEdit="1"/>
          </p:cNvSpPr>
          <p:nvPr>
            <p:ph type="sldImg"/>
          </p:nvPr>
        </p:nvSpPr>
        <p:spPr>
          <a:ln/>
        </p:spPr>
      </p:sp>
      <p:sp>
        <p:nvSpPr>
          <p:cNvPr id="50179" name="Notes Placeholder 2">
            <a:extLst>
              <a:ext uri="{FF2B5EF4-FFF2-40B4-BE49-F238E27FC236}">
                <a16:creationId xmlns:a16="http://schemas.microsoft.com/office/drawing/2014/main" id="{BCFC692D-975C-4477-9B8C-D1F6B0C33BE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The </a:t>
            </a:r>
            <a:r>
              <a:rPr lang="en-US" altLang="en-US">
                <a:latin typeface="Courier New" panose="02070309020205020404" pitchFamily="49" charset="0"/>
                <a:cs typeface="Courier New" panose="02070309020205020404" pitchFamily="49" charset="0"/>
              </a:rPr>
              <a:t>ORDER</a:t>
            </a:r>
            <a:r>
              <a:rPr lang="en-US" altLang="en-US"/>
              <a:t> </a:t>
            </a:r>
            <a:r>
              <a:rPr lang="en-US" altLang="en-US">
                <a:latin typeface="Courier New" panose="02070309020205020404" pitchFamily="49" charset="0"/>
                <a:cs typeface="Courier New" panose="02070309020205020404" pitchFamily="49" charset="0"/>
              </a:rPr>
              <a:t>BY</a:t>
            </a:r>
            <a:r>
              <a:rPr lang="en-US" altLang="en-US"/>
              <a:t> clause specifies the order in which the rows should be displayed. The rows can be sorted in ascending or descending fashion. By default, the rows are displayed in ascending order. </a:t>
            </a:r>
          </a:p>
          <a:p>
            <a:pPr lvl="1"/>
            <a:r>
              <a:rPr lang="en-US" altLang="en-US"/>
              <a:t>The example in the slide retrieves rows from the </a:t>
            </a:r>
            <a:r>
              <a:rPr lang="en-US" altLang="en-US">
                <a:latin typeface="Courier New" panose="02070309020205020404" pitchFamily="49" charset="0"/>
                <a:cs typeface="Courier New" panose="02070309020205020404" pitchFamily="49" charset="0"/>
              </a:rPr>
              <a:t>EMPLOYEES</a:t>
            </a:r>
            <a:r>
              <a:rPr lang="en-US" altLang="en-US"/>
              <a:t> table ordered first by ascending order of </a:t>
            </a:r>
            <a:r>
              <a:rPr lang="en-US" altLang="en-US">
                <a:latin typeface="Courier New" panose="02070309020205020404" pitchFamily="49" charset="0"/>
                <a:cs typeface="Courier New" panose="02070309020205020404" pitchFamily="49" charset="0"/>
              </a:rPr>
              <a:t>department_id</a:t>
            </a:r>
            <a:r>
              <a:rPr lang="en-US" altLang="en-US"/>
              <a:t>, and then by descending order of </a:t>
            </a:r>
            <a:r>
              <a:rPr lang="en-US" altLang="en-US">
                <a:latin typeface="Courier New" panose="02070309020205020404" pitchFamily="49" charset="0"/>
                <a:cs typeface="Courier New" panose="02070309020205020404" pitchFamily="49" charset="0"/>
              </a:rPr>
              <a:t>salary</a:t>
            </a:r>
            <a:r>
              <a:rPr lang="en-US" altLang="en-US"/>
              <a:t>.</a:t>
            </a:r>
          </a:p>
        </p:txBody>
      </p:sp>
      <p:sp>
        <p:nvSpPr>
          <p:cNvPr id="49156" name="Footer Placeholder 4">
            <a:extLst>
              <a:ext uri="{FF2B5EF4-FFF2-40B4-BE49-F238E27FC236}">
                <a16:creationId xmlns:a16="http://schemas.microsoft.com/office/drawing/2014/main" id="{8874AE7B-A6AC-4FDC-BDD1-E0A127C5FB41}"/>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Oracle Database 19c: PL/SQL Workshop   C - </a:t>
            </a:r>
            <a:fld id="{1F383BCE-1D28-41F2-9E50-B5988498EEB3}" type="slidenum">
              <a:rPr lang="en-US" altLang="en-US" smtClean="0"/>
              <a:t>6</a:t>
            </a:fld>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E203D688-4633-44D7-B80C-2488AC558DC1}"/>
              </a:ext>
            </a:extLst>
          </p:cNvPr>
          <p:cNvSpPr>
            <a:spLocks noGrp="1" noRot="1" noChangeAspect="1" noTextEdit="1"/>
          </p:cNvSpPr>
          <p:nvPr>
            <p:ph type="sldImg"/>
          </p:nvPr>
        </p:nvSpPr>
        <p:spPr>
          <a:ln/>
        </p:spPr>
      </p:sp>
      <p:sp>
        <p:nvSpPr>
          <p:cNvPr id="51203" name="Notes Placeholder 2">
            <a:extLst>
              <a:ext uri="{FF2B5EF4-FFF2-40B4-BE49-F238E27FC236}">
                <a16:creationId xmlns:a16="http://schemas.microsoft.com/office/drawing/2014/main" id="{26F3B371-2031-4340-B384-567C09D3226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The </a:t>
            </a:r>
            <a:r>
              <a:rPr lang="en-US" altLang="en-US">
                <a:latin typeface="Courier New" panose="02070309020205020404" pitchFamily="49" charset="0"/>
                <a:cs typeface="Courier New" panose="02070309020205020404" pitchFamily="49" charset="0"/>
              </a:rPr>
              <a:t>GROUP</a:t>
            </a:r>
            <a:r>
              <a:rPr lang="en-US" altLang="en-US"/>
              <a:t> </a:t>
            </a:r>
            <a:r>
              <a:rPr lang="en-US" altLang="en-US">
                <a:latin typeface="Courier New" panose="02070309020205020404" pitchFamily="49" charset="0"/>
                <a:cs typeface="Courier New" panose="02070309020205020404" pitchFamily="49" charset="0"/>
              </a:rPr>
              <a:t>BY</a:t>
            </a:r>
            <a:r>
              <a:rPr lang="en-US" altLang="en-US"/>
              <a:t> clause is used to group selected rows based on the value of </a:t>
            </a:r>
            <a:r>
              <a:rPr lang="en-US" altLang="en-US">
                <a:latin typeface="Courier New" panose="02070309020205020404" pitchFamily="49" charset="0"/>
                <a:cs typeface="Courier New" panose="02070309020205020404" pitchFamily="49" charset="0"/>
              </a:rPr>
              <a:t>expr(s)</a:t>
            </a:r>
            <a:r>
              <a:rPr lang="en-US" altLang="en-US"/>
              <a:t> for each row. The clause groups rows but does not guarantee order of the result set. To order the groupings, use the </a:t>
            </a:r>
            <a:r>
              <a:rPr lang="en-US" altLang="en-US">
                <a:latin typeface="Courier New" panose="02070309020205020404" pitchFamily="49" charset="0"/>
                <a:cs typeface="Courier New" panose="02070309020205020404" pitchFamily="49" charset="0"/>
              </a:rPr>
              <a:t>ORDER</a:t>
            </a:r>
            <a:r>
              <a:rPr lang="en-US" altLang="en-US"/>
              <a:t> </a:t>
            </a:r>
            <a:r>
              <a:rPr lang="en-US" altLang="en-US">
                <a:latin typeface="Courier New" panose="02070309020205020404" pitchFamily="49" charset="0"/>
                <a:cs typeface="Courier New" panose="02070309020205020404" pitchFamily="49" charset="0"/>
              </a:rPr>
              <a:t>BY</a:t>
            </a:r>
            <a:r>
              <a:rPr lang="en-US" altLang="en-US"/>
              <a:t> clause. </a:t>
            </a:r>
          </a:p>
          <a:p>
            <a:pPr lvl="1"/>
            <a:r>
              <a:rPr lang="en-US" altLang="en-US"/>
              <a:t>Any </a:t>
            </a:r>
            <a:r>
              <a:rPr lang="en-US" altLang="en-US">
                <a:latin typeface="Courier New" panose="02070309020205020404" pitchFamily="49" charset="0"/>
                <a:cs typeface="Courier New" panose="02070309020205020404" pitchFamily="49" charset="0"/>
              </a:rPr>
              <a:t>SELECT</a:t>
            </a:r>
            <a:r>
              <a:rPr lang="en-US" altLang="en-US"/>
              <a:t> list elements that are not included in aggregation functions must be included in the </a:t>
            </a:r>
            <a:r>
              <a:rPr lang="en-US" altLang="en-US">
                <a:latin typeface="Courier New" panose="02070309020205020404" pitchFamily="49" charset="0"/>
                <a:cs typeface="Courier New" panose="02070309020205020404" pitchFamily="49" charset="0"/>
              </a:rPr>
              <a:t>GROUP</a:t>
            </a:r>
            <a:r>
              <a:rPr lang="en-US" altLang="en-US"/>
              <a:t> </a:t>
            </a:r>
            <a:r>
              <a:rPr lang="en-US" altLang="en-US">
                <a:latin typeface="Courier New" panose="02070309020205020404" pitchFamily="49" charset="0"/>
                <a:cs typeface="Courier New" panose="02070309020205020404" pitchFamily="49" charset="0"/>
              </a:rPr>
              <a:t>BY</a:t>
            </a:r>
            <a:r>
              <a:rPr lang="en-US" altLang="en-US"/>
              <a:t> list of elements. This includes both columns and expressions. The database returns a single row of summary information for each group. </a:t>
            </a:r>
          </a:p>
          <a:p>
            <a:pPr lvl="1"/>
            <a:r>
              <a:rPr lang="en-US" altLang="en-US"/>
              <a:t>The example in the slide returns the minimum and maximum salaries for each department in the </a:t>
            </a:r>
            <a:r>
              <a:rPr lang="en-US" altLang="en-US">
                <a:latin typeface="Courier New" panose="02070309020205020404" pitchFamily="49" charset="0"/>
                <a:cs typeface="Courier New" panose="02070309020205020404" pitchFamily="49" charset="0"/>
              </a:rPr>
              <a:t>EMPLOYEES</a:t>
            </a:r>
            <a:r>
              <a:rPr lang="en-US" altLang="en-US"/>
              <a:t> table.</a:t>
            </a:r>
          </a:p>
        </p:txBody>
      </p:sp>
      <p:sp>
        <p:nvSpPr>
          <p:cNvPr id="50180" name="Footer Placeholder 4">
            <a:extLst>
              <a:ext uri="{FF2B5EF4-FFF2-40B4-BE49-F238E27FC236}">
                <a16:creationId xmlns:a16="http://schemas.microsoft.com/office/drawing/2014/main" id="{FC7450EE-1EFD-4964-94DA-1EE7855DB48D}"/>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Oracle Database 19c: PL/SQL Workshop   C - </a:t>
            </a:r>
            <a:fld id="{7C20213D-CB71-477E-801F-1999FC2591F1}" type="slidenum">
              <a:rPr lang="en-US" altLang="en-US" smtClean="0"/>
              <a:t>7</a:t>
            </a:fld>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Notes Placeholder 2">
            <a:extLst>
              <a:ext uri="{FF2B5EF4-FFF2-40B4-BE49-F238E27FC236}">
                <a16:creationId xmlns:a16="http://schemas.microsoft.com/office/drawing/2014/main" id="{66CCEA26-ECC7-405F-B223-67E31A23C03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DDL statements enable you to alter the attributes of an object without altering the applications that access the object. You can also use DDL statements to alter the structure of objects while database users are performing work in the database. These statements are most frequently used to:</a:t>
            </a:r>
          </a:p>
          <a:p>
            <a:pPr lvl="2"/>
            <a:r>
              <a:rPr lang="en-US" altLang="en-US"/>
              <a:t>Create, alter, and drop schema objects and other database structures, including the database itself and database users</a:t>
            </a:r>
          </a:p>
          <a:p>
            <a:pPr lvl="2"/>
            <a:r>
              <a:rPr lang="en-US" altLang="en-US"/>
              <a:t>Delete all the data in schema objects without removing the structure of these objects</a:t>
            </a:r>
          </a:p>
          <a:p>
            <a:pPr lvl="2"/>
            <a:r>
              <a:rPr lang="en-US" altLang="en-US"/>
              <a:t>Grant and revoke privileges and roles</a:t>
            </a:r>
          </a:p>
          <a:p>
            <a:pPr lvl="1"/>
            <a:r>
              <a:rPr lang="en-US" altLang="en-US"/>
              <a:t>Oracle Database implicitly commits the current transaction before and after every DDL statement.</a:t>
            </a:r>
          </a:p>
        </p:txBody>
      </p:sp>
      <p:sp>
        <p:nvSpPr>
          <p:cNvPr id="51203" name="Footer Placeholder 4">
            <a:extLst>
              <a:ext uri="{FF2B5EF4-FFF2-40B4-BE49-F238E27FC236}">
                <a16:creationId xmlns:a16="http://schemas.microsoft.com/office/drawing/2014/main" id="{A0BD56CE-403B-4D9D-B01B-B0E20E41C55F}"/>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Oracle Database 19c: PL/SQL Workshop   C - </a:t>
            </a:r>
            <a:fld id="{D936A684-FF37-4D5A-9C1B-16EED43F3BDE}" type="slidenum">
              <a:rPr lang="en-US" altLang="en-US" smtClean="0"/>
              <a:t>8</a:t>
            </a:fld>
            <a:endParaRPr lang="en-US" altLang="en-US" dirty="0"/>
          </a:p>
        </p:txBody>
      </p:sp>
      <p:sp>
        <p:nvSpPr>
          <p:cNvPr id="52228" name="Slide Image Placeholder 10">
            <a:extLst>
              <a:ext uri="{FF2B5EF4-FFF2-40B4-BE49-F238E27FC236}">
                <a16:creationId xmlns:a16="http://schemas.microsoft.com/office/drawing/2014/main" id="{0A4A7895-5A89-449D-BF27-04421651E2FD}"/>
              </a:ext>
            </a:extLst>
          </p:cNvPr>
          <p:cNvSpPr>
            <a:spLocks noGrp="1" noRot="1" noChangeAspect="1" noTextEdit="1"/>
          </p:cNvSpPr>
          <p:nvPr>
            <p:ph type="sldImg"/>
          </p:nvPr>
        </p:nvSpPr>
        <p:spPr>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8CF478EF-5173-49A5-B7BF-C4503AAFAFBB}"/>
              </a:ext>
            </a:extLst>
          </p:cNvPr>
          <p:cNvSpPr>
            <a:spLocks noGrp="1" noRot="1" noChangeAspect="1" noTextEdit="1"/>
          </p:cNvSpPr>
          <p:nvPr>
            <p:ph type="sldImg"/>
          </p:nvPr>
        </p:nvSpPr>
        <p:spPr>
          <a:ln/>
        </p:spPr>
      </p:sp>
      <p:sp>
        <p:nvSpPr>
          <p:cNvPr id="53251" name="Notes Placeholder 2">
            <a:extLst>
              <a:ext uri="{FF2B5EF4-FFF2-40B4-BE49-F238E27FC236}">
                <a16:creationId xmlns:a16="http://schemas.microsoft.com/office/drawing/2014/main" id="{F11458E6-8FFD-483E-B869-676327A321B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a:t>Use the </a:t>
            </a:r>
            <a:r>
              <a:rPr lang="en-US" altLang="en-US">
                <a:latin typeface="Courier New" panose="02070309020205020404" pitchFamily="49" charset="0"/>
                <a:cs typeface="Courier New" panose="02070309020205020404" pitchFamily="49" charset="0"/>
              </a:rPr>
              <a:t>CREATE</a:t>
            </a:r>
            <a:r>
              <a:rPr lang="en-US" altLang="en-US"/>
              <a:t> </a:t>
            </a:r>
            <a:r>
              <a:rPr lang="en-US" altLang="en-US">
                <a:latin typeface="Courier New" panose="02070309020205020404" pitchFamily="49" charset="0"/>
                <a:cs typeface="Courier New" panose="02070309020205020404" pitchFamily="49" charset="0"/>
              </a:rPr>
              <a:t>TABLE</a:t>
            </a:r>
            <a:r>
              <a:rPr lang="en-US" altLang="en-US"/>
              <a:t> statement to create a table in the database. To create a table, you must have the </a:t>
            </a:r>
            <a:r>
              <a:rPr lang="en-US" altLang="en-US">
                <a:latin typeface="Courier New" panose="02070309020205020404" pitchFamily="49" charset="0"/>
                <a:cs typeface="Courier New" panose="02070309020205020404" pitchFamily="49" charset="0"/>
              </a:rPr>
              <a:t>CREATE</a:t>
            </a:r>
            <a:r>
              <a:rPr lang="en-US" altLang="en-US"/>
              <a:t> </a:t>
            </a:r>
            <a:r>
              <a:rPr lang="en-US" altLang="en-US">
                <a:latin typeface="Courier New" panose="02070309020205020404" pitchFamily="49" charset="0"/>
                <a:cs typeface="Courier New" panose="02070309020205020404" pitchFamily="49" charset="0"/>
              </a:rPr>
              <a:t>TABLE</a:t>
            </a:r>
            <a:r>
              <a:rPr lang="en-US" altLang="en-US"/>
              <a:t> privilege and a storage area in which to create objects. </a:t>
            </a:r>
          </a:p>
          <a:p>
            <a:pPr lvl="1"/>
            <a:r>
              <a:rPr lang="en-US" altLang="en-US"/>
              <a:t>The table owner and the database owner automatically gain the following privileges on the table after it is created:</a:t>
            </a:r>
          </a:p>
          <a:p>
            <a:pPr lvl="2">
              <a:buFont typeface="Arial" panose="020B0604020202020204" pitchFamily="34" charset="0"/>
              <a:buChar char="•"/>
            </a:pPr>
            <a:r>
              <a:rPr lang="en-US" altLang="en-US">
                <a:latin typeface="Courier New" panose="02070309020205020404" pitchFamily="49" charset="0"/>
                <a:cs typeface="Courier New" panose="02070309020205020404" pitchFamily="49" charset="0"/>
              </a:rPr>
              <a:t>INSERT</a:t>
            </a:r>
          </a:p>
          <a:p>
            <a:pPr lvl="2">
              <a:buFont typeface="Arial" panose="020B0604020202020204" pitchFamily="34" charset="0"/>
              <a:buChar char="•"/>
            </a:pPr>
            <a:r>
              <a:rPr lang="en-US" altLang="en-US">
                <a:latin typeface="Courier New" panose="02070309020205020404" pitchFamily="49" charset="0"/>
                <a:cs typeface="Courier New" panose="02070309020205020404" pitchFamily="49" charset="0"/>
              </a:rPr>
              <a:t>SELECT</a:t>
            </a:r>
          </a:p>
          <a:p>
            <a:pPr lvl="2">
              <a:buFont typeface="Arial" panose="020B0604020202020204" pitchFamily="34" charset="0"/>
              <a:buChar char="•"/>
            </a:pPr>
            <a:r>
              <a:rPr lang="en-US" altLang="en-US">
                <a:latin typeface="Courier New" panose="02070309020205020404" pitchFamily="49" charset="0"/>
                <a:cs typeface="Courier New" panose="02070309020205020404" pitchFamily="49" charset="0"/>
              </a:rPr>
              <a:t>REFERENCES</a:t>
            </a:r>
          </a:p>
          <a:p>
            <a:pPr lvl="2">
              <a:buFont typeface="Arial" panose="020B0604020202020204" pitchFamily="34" charset="0"/>
              <a:buChar char="•"/>
            </a:pPr>
            <a:r>
              <a:rPr lang="en-US" altLang="en-US">
                <a:latin typeface="Courier New" panose="02070309020205020404" pitchFamily="49" charset="0"/>
                <a:cs typeface="Courier New" panose="02070309020205020404" pitchFamily="49" charset="0"/>
              </a:rPr>
              <a:t>ALTER</a:t>
            </a:r>
          </a:p>
          <a:p>
            <a:pPr lvl="2">
              <a:buFont typeface="Arial" panose="020B0604020202020204" pitchFamily="34" charset="0"/>
              <a:buChar char="•"/>
            </a:pPr>
            <a:r>
              <a:rPr lang="en-US" altLang="en-US">
                <a:latin typeface="Courier New" panose="02070309020205020404" pitchFamily="49" charset="0"/>
                <a:cs typeface="Courier New" panose="02070309020205020404" pitchFamily="49" charset="0"/>
              </a:rPr>
              <a:t>UPDATE</a:t>
            </a:r>
          </a:p>
          <a:p>
            <a:pPr lvl="1"/>
            <a:r>
              <a:rPr lang="en-US" altLang="en-US"/>
              <a:t>The table owner and the database owner can grant the preceding privileges to other users.</a:t>
            </a:r>
          </a:p>
        </p:txBody>
      </p:sp>
      <p:sp>
        <p:nvSpPr>
          <p:cNvPr id="52228" name="Footer Placeholder 4">
            <a:extLst>
              <a:ext uri="{FF2B5EF4-FFF2-40B4-BE49-F238E27FC236}">
                <a16:creationId xmlns:a16="http://schemas.microsoft.com/office/drawing/2014/main" id="{B115EBA6-A524-4A59-B12E-447854502221}"/>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Oracle Database 19c: PL/SQL Workshop   C - </a:t>
            </a:r>
            <a:fld id="{BF9A0579-229A-4184-80A8-F8880E3C522A}" type="slidenum">
              <a:rPr lang="en-US" altLang="en-US" smtClean="0"/>
              <a:t>9</a:t>
            </a:fld>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a:solidFill>
                  <a:srgbClr val="FFFFFF"/>
                </a:solidFill>
                <a:latin typeface="Oracle Sans" panose="020B0503020204020204" pitchFamily="34" charset="0"/>
                <a:cs typeface="Oracle Sans" panose="020B0503020204020204" pitchFamily="34" charset="0"/>
              </a:rPr>
              <a:t>C</a:t>
            </a:r>
            <a:endParaRPr lang="en-US" sz="7200" b="1" baseline="0" dirty="0">
              <a:solidFill>
                <a:srgbClr val="FFFFFF"/>
              </a:solidFill>
              <a:latin typeface="Oracle Sans" panose="020B0503020204020204" pitchFamily="34" charset="0"/>
              <a:cs typeface="Oracle Sans" panose="020B0503020204020204" pitchFamily="34" charset="0"/>
            </a:endParaRP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a:t>Click to edit Master title style</a:t>
            </a:r>
            <a:endParaRPr lang="en-US" dirty="0"/>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a:t>Click to edit Master subtitle style</a:t>
            </a:r>
            <a:endParaRPr lang="en-US" dirty="0"/>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a16="http://schemas.microsoft.com/office/drawing/2014/main"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racle Sans" panose="020B05030202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FB9E9CD-D1E8-2941-B6E9-04C71E3BFC82}"/>
              </a:ext>
            </a:extLst>
          </p:cNvPr>
          <p:cNvPicPr>
            <a:picLocks noChangeAspect="1"/>
          </p:cNvPicPr>
          <p:nvPr/>
        </p:nvPicPr>
        <p:blipFill>
          <a:blip r:embed="rId22">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1"/>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3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33.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34.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3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6.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3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38.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3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40.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4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42.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8.xml"/><Relationship Id="rId1" Type="http://schemas.openxmlformats.org/officeDocument/2006/relationships/tags" Target="../tags/tag43.xml"/><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8.xml"/><Relationship Id="rId1" Type="http://schemas.openxmlformats.org/officeDocument/2006/relationships/tags" Target="../tags/tag44.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6.xml"/><Relationship Id="rId1" Type="http://schemas.openxmlformats.org/officeDocument/2006/relationships/tags" Target="../tags/tag45.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8.xml"/><Relationship Id="rId1" Type="http://schemas.openxmlformats.org/officeDocument/2006/relationships/tags" Target="../tags/tag46.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47.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48.xm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49.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50.xml"/><Relationship Id="rId5" Type="http://schemas.openxmlformats.org/officeDocument/2006/relationships/image" Target="../media/image33.png"/><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51.xml"/><Relationship Id="rId5" Type="http://schemas.openxmlformats.org/officeDocument/2006/relationships/image" Target="../media/image35.png"/><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8.xml"/><Relationship Id="rId1" Type="http://schemas.openxmlformats.org/officeDocument/2006/relationships/tags" Target="../tags/tag52.xml"/><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tags" Target="../tags/tag53.xml"/><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tags" Target="../tags/tag5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9.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813AB20-7840-4D83-961C-0756E1476337}"/>
              </a:ext>
            </a:extLst>
          </p:cNvPr>
          <p:cNvSpPr>
            <a:spLocks noGrp="1" noChangeArrowheads="1"/>
          </p:cNvSpPr>
          <p:nvPr>
            <p:ph type="ctrTitle"/>
          </p:nvPr>
        </p:nvSpPr>
        <p:spPr/>
        <p:txBody>
          <a:bodyPr/>
          <a:lstStyle/>
          <a:p>
            <a:r>
              <a:rPr lang="en-US" altLang="en-US">
                <a:latin typeface="+mj-lt"/>
              </a:rPr>
              <a:t>Commonly Used SQL Commands</a:t>
            </a:r>
            <a:endParaRPr lang="en-US" altLang="en-US" dirty="0">
              <a:latin typeface="+mj-lt"/>
            </a:endParaRPr>
          </a:p>
        </p:txBody>
      </p:sp>
      <p:sp>
        <p:nvSpPr>
          <p:cNvPr id="2" name="Subtitle 1">
            <a:extLst>
              <a:ext uri="{FF2B5EF4-FFF2-40B4-BE49-F238E27FC236}">
                <a16:creationId xmlns:a16="http://schemas.microsoft.com/office/drawing/2014/main" id="{2AA34217-71C1-4966-94C8-F4DADFA26B5B}"/>
              </a:ext>
            </a:extLst>
          </p:cNvPr>
          <p:cNvSpPr>
            <a:spLocks noGrp="1"/>
          </p:cNvSpPr>
          <p:nvPr>
            <p:ph type="subTitle" idx="1"/>
          </p:nvPr>
        </p:nvSpPr>
        <p:spPr/>
        <p:txBody>
          <a:bodyPr/>
          <a:lstStyle/>
          <a:p>
            <a:endParaRPr lang="en-US"/>
          </a:p>
        </p:txBody>
      </p:sp>
    </p:spTree>
    <p:custDataLst>
      <p:tags r:id="rId1"/>
    </p:custData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21995E36-2882-454E-B1AB-924BEA19212E}"/>
              </a:ext>
            </a:extLst>
          </p:cNvPr>
          <p:cNvSpPr txBox="1">
            <a:spLocks/>
          </p:cNvSpPr>
          <p:nvPr/>
        </p:nvSpPr>
        <p:spPr bwMode="gray">
          <a:xfrm>
            <a:off x="1647371" y="4191765"/>
            <a:ext cx="12344400" cy="1408935"/>
          </a:xfrm>
          <a:prstGeom prst="round2DiagRect">
            <a:avLst>
              <a:gd name="adj1" fmla="val 9114"/>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25395" tIns="25395" rIns="25395" bIns="25395">
            <a:spAutoFit/>
          </a:body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p:txBody>
      </p:sp>
      <p:sp>
        <p:nvSpPr>
          <p:cNvPr id="7" name="Content Placeholder 2">
            <a:extLst>
              <a:ext uri="{FF2B5EF4-FFF2-40B4-BE49-F238E27FC236}">
                <a16:creationId xmlns:a16="http://schemas.microsoft.com/office/drawing/2014/main" id="{9A7963DC-823A-41E6-8813-B74187AC3F94}"/>
              </a:ext>
            </a:extLst>
          </p:cNvPr>
          <p:cNvSpPr txBox="1">
            <a:spLocks/>
          </p:cNvSpPr>
          <p:nvPr/>
        </p:nvSpPr>
        <p:spPr bwMode="gray">
          <a:xfrm>
            <a:off x="1676400" y="6618514"/>
            <a:ext cx="12344400" cy="1408935"/>
          </a:xfrm>
          <a:prstGeom prst="round2DiagRect">
            <a:avLst>
              <a:gd name="adj1" fmla="val 9114"/>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25395" tIns="25395" rIns="25395" bIns="25395">
            <a:spAutoFit/>
          </a:body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p:txBody>
      </p:sp>
      <p:sp>
        <p:nvSpPr>
          <p:cNvPr id="13320" name="Title 1">
            <a:extLst>
              <a:ext uri="{FF2B5EF4-FFF2-40B4-BE49-F238E27FC236}">
                <a16:creationId xmlns:a16="http://schemas.microsoft.com/office/drawing/2014/main" id="{F6E2CBE3-4003-4D58-8641-8B865A8F71D2}"/>
              </a:ext>
            </a:extLst>
          </p:cNvPr>
          <p:cNvSpPr>
            <a:spLocks noGrp="1"/>
          </p:cNvSpPr>
          <p:nvPr>
            <p:ph type="title"/>
          </p:nvPr>
        </p:nvSpPr>
        <p:spPr/>
        <p:txBody>
          <a:bodyPr/>
          <a:lstStyle/>
          <a:p>
            <a:r>
              <a:rPr lang="en-US" altLang="en-US">
                <a:latin typeface="Courier New" panose="02070309020205020404" pitchFamily="49" charset="0"/>
                <a:cs typeface="Courier New" panose="02070309020205020404" pitchFamily="49" charset="0"/>
              </a:rPr>
              <a:t>ALTER</a:t>
            </a:r>
            <a:r>
              <a:rPr lang="en-US" altLang="en-US"/>
              <a:t> </a:t>
            </a:r>
            <a:r>
              <a:rPr lang="en-US" altLang="en-US">
                <a:latin typeface="Courier New" panose="02070309020205020404" pitchFamily="49" charset="0"/>
                <a:cs typeface="Courier New" panose="02070309020205020404" pitchFamily="49" charset="0"/>
              </a:rPr>
              <a:t>TABLE</a:t>
            </a:r>
            <a:r>
              <a:rPr lang="en-US" altLang="en-US">
                <a:cs typeface="Courier New" panose="02070309020205020404" pitchFamily="49" charset="0"/>
              </a:rPr>
              <a:t> </a:t>
            </a:r>
            <a:r>
              <a:rPr lang="en-US" altLang="en-US"/>
              <a:t>Statement</a:t>
            </a:r>
          </a:p>
        </p:txBody>
      </p:sp>
      <p:sp>
        <p:nvSpPr>
          <p:cNvPr id="13321" name="Content Placeholder 2">
            <a:extLst>
              <a:ext uri="{FF2B5EF4-FFF2-40B4-BE49-F238E27FC236}">
                <a16:creationId xmlns:a16="http://schemas.microsoft.com/office/drawing/2014/main" id="{696DE779-509A-4DA4-BA6D-F66883DD5AB1}"/>
              </a:ext>
            </a:extLst>
          </p:cNvPr>
          <p:cNvSpPr>
            <a:spLocks noGrp="1"/>
          </p:cNvSpPr>
          <p:nvPr>
            <p:ph idx="1"/>
          </p:nvPr>
        </p:nvSpPr>
        <p:spPr>
          <a:xfrm>
            <a:off x="935833" y="2241891"/>
            <a:ext cx="13999367" cy="4183321"/>
          </a:xfrm>
        </p:spPr>
        <p:txBody>
          <a:bodyPr/>
          <a:lstStyle/>
          <a:p>
            <a:pPr lvl="1"/>
            <a:r>
              <a:rPr lang="en-US" altLang="en-US" dirty="0"/>
              <a:t>Use the </a:t>
            </a:r>
            <a:r>
              <a:rPr lang="en-US" altLang="en-US" dirty="0">
                <a:latin typeface="Courier New" panose="02070309020205020404" pitchFamily="49" charset="0"/>
                <a:cs typeface="Courier New" panose="02070309020205020404" pitchFamily="49" charset="0"/>
              </a:rPr>
              <a:t>ALTER</a:t>
            </a:r>
            <a:r>
              <a:rPr lang="en-US" altLang="en-US" dirty="0"/>
              <a:t> </a:t>
            </a:r>
            <a:r>
              <a:rPr lang="en-US" altLang="en-US" dirty="0">
                <a:latin typeface="Courier New" panose="02070309020205020404" pitchFamily="49" charset="0"/>
                <a:cs typeface="Courier New" panose="02070309020205020404" pitchFamily="49" charset="0"/>
              </a:rPr>
              <a:t>TABLE</a:t>
            </a:r>
            <a:r>
              <a:rPr lang="en-US" altLang="en-US" dirty="0">
                <a:cs typeface="Arial" panose="020B0604020202020204" pitchFamily="34" charset="0"/>
              </a:rPr>
              <a:t> </a:t>
            </a:r>
            <a:r>
              <a:rPr lang="en-US" altLang="en-US" dirty="0"/>
              <a:t>statement to modify the definition of an existing table in the database.</a:t>
            </a:r>
          </a:p>
          <a:p>
            <a:pPr lvl="1"/>
            <a:r>
              <a:rPr lang="en-US" altLang="en-US" dirty="0"/>
              <a:t>Example 1:</a:t>
            </a:r>
          </a:p>
          <a:p>
            <a:pPr lvl="1">
              <a:buFont typeface="Arial" panose="020B0604020202020204" pitchFamily="34" charset="0"/>
              <a:buNone/>
            </a:pPr>
            <a:endParaRPr lang="en-US" altLang="en-US" dirty="0"/>
          </a:p>
          <a:p>
            <a:pPr lvl="1">
              <a:buFont typeface="Arial" panose="020B0604020202020204" pitchFamily="34" charset="0"/>
              <a:buNone/>
            </a:pPr>
            <a:endParaRPr lang="en-US" altLang="en-US" dirty="0"/>
          </a:p>
          <a:p>
            <a:pPr lvl="1"/>
            <a:r>
              <a:rPr lang="en-US" altLang="en-US" dirty="0"/>
              <a:t>Example 2:</a:t>
            </a:r>
          </a:p>
        </p:txBody>
      </p:sp>
      <p:sp>
        <p:nvSpPr>
          <p:cNvPr id="13322" name="Rectangle 4">
            <a:extLst>
              <a:ext uri="{FF2B5EF4-FFF2-40B4-BE49-F238E27FC236}">
                <a16:creationId xmlns:a16="http://schemas.microsoft.com/office/drawing/2014/main" id="{B95F351D-1824-459F-973E-859551F7B6B3}"/>
              </a:ext>
            </a:extLst>
          </p:cNvPr>
          <p:cNvSpPr>
            <a:spLocks noChangeArrowheads="1"/>
          </p:cNvSpPr>
          <p:nvPr/>
        </p:nvSpPr>
        <p:spPr bwMode="blackGray">
          <a:xfrm>
            <a:off x="1802154" y="4191764"/>
            <a:ext cx="10589417"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138113" tIns="69057" rIns="138113" bIns="69057" anchor="ctr"/>
          <a:lstStyle>
            <a:lvl1pPr eaLnBrk="0" hangingPunct="0">
              <a:tabLst>
                <a:tab pos="120015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9pPr>
          </a:lstStyle>
          <a:p>
            <a:r>
              <a:rPr lang="en-US" altLang="en-US" sz="2000" dirty="0">
                <a:solidFill>
                  <a:srgbClr val="000000"/>
                </a:solidFill>
                <a:latin typeface="Courier New" panose="02070309020205020404" pitchFamily="49" charset="0"/>
              </a:rPr>
              <a:t>ALTER TABLE  </a:t>
            </a:r>
            <a:r>
              <a:rPr lang="en-US" altLang="en-US" sz="2000" dirty="0" err="1">
                <a:solidFill>
                  <a:srgbClr val="000000"/>
                </a:solidFill>
                <a:latin typeface="Courier New" panose="02070309020205020404" pitchFamily="49" charset="0"/>
              </a:rPr>
              <a:t>teach_dept</a:t>
            </a:r>
            <a:endParaRPr lang="en-US" altLang="en-US" sz="2000" dirty="0">
              <a:solidFill>
                <a:srgbClr val="000000"/>
              </a:solidFill>
              <a:latin typeface="Courier New" panose="02070309020205020404" pitchFamily="49" charset="0"/>
            </a:endParaRPr>
          </a:p>
          <a:p>
            <a:r>
              <a:rPr lang="en-US" altLang="en-US" sz="2000" dirty="0">
                <a:solidFill>
                  <a:srgbClr val="000000"/>
                </a:solidFill>
                <a:latin typeface="Courier New" panose="02070309020205020404" pitchFamily="49" charset="0"/>
              </a:rPr>
              <a:t>ADD  </a:t>
            </a:r>
            <a:r>
              <a:rPr lang="en-US" altLang="en-US" sz="2000" dirty="0" err="1">
                <a:solidFill>
                  <a:srgbClr val="000000"/>
                </a:solidFill>
                <a:latin typeface="Courier New" panose="02070309020205020404" pitchFamily="49" charset="0"/>
              </a:rPr>
              <a:t>location_id</a:t>
            </a:r>
            <a:r>
              <a:rPr lang="en-US" altLang="en-US" sz="2000" dirty="0">
                <a:solidFill>
                  <a:srgbClr val="000000"/>
                </a:solidFill>
                <a:latin typeface="Courier New" panose="02070309020205020404" pitchFamily="49" charset="0"/>
              </a:rPr>
              <a:t>  NUMBER  NOT NULL;</a:t>
            </a:r>
          </a:p>
        </p:txBody>
      </p:sp>
      <p:sp>
        <p:nvSpPr>
          <p:cNvPr id="13323" name="Rectangle 4">
            <a:extLst>
              <a:ext uri="{FF2B5EF4-FFF2-40B4-BE49-F238E27FC236}">
                <a16:creationId xmlns:a16="http://schemas.microsoft.com/office/drawing/2014/main" id="{42125816-BFF8-4AB5-89D8-8B5463B2C84C}"/>
              </a:ext>
            </a:extLst>
          </p:cNvPr>
          <p:cNvSpPr>
            <a:spLocks noChangeArrowheads="1"/>
          </p:cNvSpPr>
          <p:nvPr/>
        </p:nvSpPr>
        <p:spPr bwMode="blackGray">
          <a:xfrm>
            <a:off x="1831183" y="6618513"/>
            <a:ext cx="10360817"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138113" tIns="69057" rIns="138113" bIns="69057" anchor="ctr"/>
          <a:lstStyle>
            <a:lvl1pPr eaLnBrk="0" hangingPunct="0">
              <a:tabLst>
                <a:tab pos="120015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9pPr>
          </a:lstStyle>
          <a:p>
            <a:r>
              <a:rPr lang="en-US" altLang="en-US" sz="2000" dirty="0">
                <a:solidFill>
                  <a:srgbClr val="000000"/>
                </a:solidFill>
                <a:latin typeface="Courier New" panose="02070309020205020404" pitchFamily="49" charset="0"/>
              </a:rPr>
              <a:t>ALTER TABLE </a:t>
            </a:r>
            <a:r>
              <a:rPr lang="en-US" altLang="en-US" sz="2000" dirty="0" err="1">
                <a:solidFill>
                  <a:srgbClr val="000000"/>
                </a:solidFill>
                <a:latin typeface="Courier New" panose="02070309020205020404" pitchFamily="49" charset="0"/>
              </a:rPr>
              <a:t>teach_dept</a:t>
            </a:r>
            <a:endParaRPr lang="en-US" altLang="en-US" sz="2000" dirty="0">
              <a:solidFill>
                <a:srgbClr val="000000"/>
              </a:solidFill>
              <a:latin typeface="Courier New" panose="02070309020205020404" pitchFamily="49" charset="0"/>
            </a:endParaRPr>
          </a:p>
          <a:p>
            <a:r>
              <a:rPr lang="en-US" altLang="en-US" sz="2000" dirty="0">
                <a:solidFill>
                  <a:srgbClr val="000000"/>
                </a:solidFill>
                <a:latin typeface="Courier New" panose="02070309020205020404" pitchFamily="49" charset="0"/>
              </a:rPr>
              <a:t>MODIFY </a:t>
            </a:r>
            <a:r>
              <a:rPr lang="en-US" altLang="en-US" sz="2000" dirty="0" err="1">
                <a:solidFill>
                  <a:srgbClr val="000000"/>
                </a:solidFill>
                <a:latin typeface="Courier New" panose="02070309020205020404" pitchFamily="49" charset="0"/>
              </a:rPr>
              <a:t>department_name</a:t>
            </a:r>
            <a:r>
              <a:rPr lang="en-US" altLang="en-US" sz="2000" dirty="0">
                <a:solidFill>
                  <a:srgbClr val="000000"/>
                </a:solidFill>
                <a:latin typeface="Courier New" panose="02070309020205020404" pitchFamily="49" charset="0"/>
              </a:rPr>
              <a:t>  VARCHAR2(30) NOT NULL;</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8EEB6D8A-312D-4288-9849-BDA481D76ECC}"/>
              </a:ext>
            </a:extLst>
          </p:cNvPr>
          <p:cNvSpPr txBox="1">
            <a:spLocks/>
          </p:cNvSpPr>
          <p:nvPr/>
        </p:nvSpPr>
        <p:spPr bwMode="gray">
          <a:xfrm>
            <a:off x="1647372" y="4243615"/>
            <a:ext cx="12344400" cy="711991"/>
          </a:xfrm>
          <a:prstGeom prst="round2DiagRect">
            <a:avLst>
              <a:gd name="adj1" fmla="val 9114"/>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25395" tIns="25395" rIns="25395" bIns="25395">
            <a:spAutoFit/>
          </a:body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p:txBody>
      </p:sp>
      <p:sp>
        <p:nvSpPr>
          <p:cNvPr id="8" name="Content Placeholder 2">
            <a:extLst>
              <a:ext uri="{FF2B5EF4-FFF2-40B4-BE49-F238E27FC236}">
                <a16:creationId xmlns:a16="http://schemas.microsoft.com/office/drawing/2014/main" id="{1EED0451-796C-4794-830B-05F428DB3744}"/>
              </a:ext>
            </a:extLst>
          </p:cNvPr>
          <p:cNvSpPr txBox="1">
            <a:spLocks/>
          </p:cNvSpPr>
          <p:nvPr/>
        </p:nvSpPr>
        <p:spPr bwMode="gray">
          <a:xfrm>
            <a:off x="1676400" y="6268358"/>
            <a:ext cx="12344400" cy="711991"/>
          </a:xfrm>
          <a:prstGeom prst="round2DiagRect">
            <a:avLst>
              <a:gd name="adj1" fmla="val 9114"/>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25395" tIns="25395" rIns="25395" bIns="25395">
            <a:spAutoFit/>
          </a:body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p:txBody>
      </p:sp>
      <p:sp>
        <p:nvSpPr>
          <p:cNvPr id="9" name="Content Placeholder 2">
            <a:extLst>
              <a:ext uri="{FF2B5EF4-FFF2-40B4-BE49-F238E27FC236}">
                <a16:creationId xmlns:a16="http://schemas.microsoft.com/office/drawing/2014/main" id="{AB87A68C-1F4E-4ED6-8F3D-D0C64E203CC1}"/>
              </a:ext>
            </a:extLst>
          </p:cNvPr>
          <p:cNvSpPr txBox="1">
            <a:spLocks/>
          </p:cNvSpPr>
          <p:nvPr/>
        </p:nvSpPr>
        <p:spPr bwMode="gray">
          <a:xfrm>
            <a:off x="1676400" y="8323944"/>
            <a:ext cx="12344400" cy="711991"/>
          </a:xfrm>
          <a:prstGeom prst="round2DiagRect">
            <a:avLst>
              <a:gd name="adj1" fmla="val 9114"/>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25395" tIns="25395" rIns="25395" bIns="25395">
            <a:spAutoFit/>
          </a:body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p:txBody>
      </p:sp>
      <p:sp>
        <p:nvSpPr>
          <p:cNvPr id="13314" name="Title 1">
            <a:extLst>
              <a:ext uri="{FF2B5EF4-FFF2-40B4-BE49-F238E27FC236}">
                <a16:creationId xmlns:a16="http://schemas.microsoft.com/office/drawing/2014/main" id="{61EC6567-46E1-4FE3-A81A-0962E4937387}"/>
              </a:ext>
            </a:extLst>
          </p:cNvPr>
          <p:cNvSpPr>
            <a:spLocks noGrp="1"/>
          </p:cNvSpPr>
          <p:nvPr>
            <p:ph type="title"/>
          </p:nvPr>
        </p:nvSpPr>
        <p:spPr/>
        <p:txBody>
          <a:bodyPr/>
          <a:lstStyle/>
          <a:p>
            <a:pPr>
              <a:defRPr/>
            </a:pPr>
            <a:r>
              <a:rPr lang="en-US" dirty="0">
                <a:latin typeface="Courier New" pitchFamily="49" charset="0"/>
                <a:cs typeface="Courier New" pitchFamily="49" charset="0"/>
              </a:rPr>
              <a:t>DROP</a:t>
            </a:r>
            <a:r>
              <a:rPr lang="en-US" dirty="0"/>
              <a:t> </a:t>
            </a:r>
            <a:r>
              <a:rPr lang="en-US" dirty="0">
                <a:latin typeface="Courier New" pitchFamily="49" charset="0"/>
                <a:cs typeface="Courier New" pitchFamily="49" charset="0"/>
              </a:rPr>
              <a:t>TABLE</a:t>
            </a:r>
            <a:r>
              <a:rPr lang="en-US" dirty="0">
                <a:latin typeface="+mn-lt"/>
                <a:cs typeface="Courier New" pitchFamily="49" charset="0"/>
              </a:rPr>
              <a:t> </a:t>
            </a:r>
            <a:r>
              <a:rPr lang="en-US" dirty="0"/>
              <a:t>Statement</a:t>
            </a:r>
          </a:p>
        </p:txBody>
      </p:sp>
      <p:sp>
        <p:nvSpPr>
          <p:cNvPr id="14348" name="Content Placeholder 2">
            <a:extLst>
              <a:ext uri="{FF2B5EF4-FFF2-40B4-BE49-F238E27FC236}">
                <a16:creationId xmlns:a16="http://schemas.microsoft.com/office/drawing/2014/main" id="{127A533B-5CBE-4E44-BB80-F959FBDE483C}"/>
              </a:ext>
            </a:extLst>
          </p:cNvPr>
          <p:cNvSpPr>
            <a:spLocks noGrp="1"/>
          </p:cNvSpPr>
          <p:nvPr>
            <p:ph idx="1"/>
          </p:nvPr>
        </p:nvSpPr>
        <p:spPr>
          <a:xfrm>
            <a:off x="935833" y="2270920"/>
            <a:ext cx="14685167" cy="6799421"/>
          </a:xfrm>
        </p:spPr>
        <p:txBody>
          <a:bodyPr/>
          <a:lstStyle/>
          <a:p>
            <a:pPr lvl="1"/>
            <a:r>
              <a:rPr lang="en-US" altLang="en-US" dirty="0"/>
              <a:t>The </a:t>
            </a:r>
            <a:r>
              <a:rPr lang="en-US" altLang="en-US" dirty="0">
                <a:latin typeface="Courier New" panose="02070309020205020404" pitchFamily="49" charset="0"/>
                <a:cs typeface="Courier New" panose="02070309020205020404" pitchFamily="49" charset="0"/>
              </a:rPr>
              <a:t>DROP</a:t>
            </a:r>
            <a:r>
              <a:rPr lang="en-US" altLang="en-US" dirty="0"/>
              <a:t> </a:t>
            </a:r>
            <a:r>
              <a:rPr lang="en-US" altLang="en-US" dirty="0">
                <a:latin typeface="Courier New" panose="02070309020205020404" pitchFamily="49" charset="0"/>
                <a:cs typeface="Courier New" panose="02070309020205020404" pitchFamily="49" charset="0"/>
              </a:rPr>
              <a:t>TABLE</a:t>
            </a:r>
            <a:r>
              <a:rPr lang="en-US" altLang="en-US" dirty="0"/>
              <a:t> statement removes the table and all its data from the database.</a:t>
            </a:r>
          </a:p>
          <a:p>
            <a:pPr lvl="1"/>
            <a:r>
              <a:rPr lang="en-US" altLang="en-US" dirty="0"/>
              <a:t>Example:</a:t>
            </a:r>
          </a:p>
          <a:p>
            <a:pPr lvl="1">
              <a:buFont typeface="Arial" panose="020B0604020202020204" pitchFamily="34" charset="0"/>
              <a:buNone/>
            </a:pPr>
            <a:endParaRPr lang="en-US" altLang="en-US" sz="1800" dirty="0"/>
          </a:p>
          <a:p>
            <a:pPr lvl="1">
              <a:spcBef>
                <a:spcPts val="3600"/>
              </a:spcBef>
            </a:pPr>
            <a:r>
              <a:rPr lang="en-US" altLang="en-US" dirty="0">
                <a:latin typeface="Courier New" panose="02070309020205020404" pitchFamily="49" charset="0"/>
                <a:cs typeface="Courier New" panose="02070309020205020404" pitchFamily="49" charset="0"/>
              </a:rPr>
              <a:t>DROP</a:t>
            </a:r>
            <a:r>
              <a:rPr lang="en-US" altLang="en-US" dirty="0"/>
              <a:t> </a:t>
            </a:r>
            <a:r>
              <a:rPr lang="en-US" altLang="en-US" dirty="0">
                <a:latin typeface="Courier New" panose="02070309020205020404" pitchFamily="49" charset="0"/>
                <a:cs typeface="Courier New" panose="02070309020205020404" pitchFamily="49" charset="0"/>
              </a:rPr>
              <a:t>TABLE</a:t>
            </a:r>
            <a:r>
              <a:rPr lang="en-US" altLang="en-US" dirty="0"/>
              <a:t> with the </a:t>
            </a:r>
            <a:r>
              <a:rPr lang="en-US" altLang="en-US" dirty="0">
                <a:latin typeface="Courier New" panose="02070309020205020404" pitchFamily="49" charset="0"/>
                <a:cs typeface="Courier New" panose="02070309020205020404" pitchFamily="49" charset="0"/>
              </a:rPr>
              <a:t>PURGE</a:t>
            </a:r>
            <a:r>
              <a:rPr lang="en-US" altLang="en-US" dirty="0"/>
              <a:t> clause drops the table and releases the space that is associated with it.</a:t>
            </a:r>
          </a:p>
          <a:p>
            <a:pPr lvl="1">
              <a:buFont typeface="Arial" panose="020B0604020202020204" pitchFamily="34" charset="0"/>
              <a:buNone/>
            </a:pPr>
            <a:endParaRPr lang="en-US" altLang="en-US" sz="1800" dirty="0"/>
          </a:p>
          <a:p>
            <a:pPr lvl="1">
              <a:spcBef>
                <a:spcPts val="3600"/>
              </a:spcBef>
            </a:pPr>
            <a:r>
              <a:rPr lang="en-US" altLang="en-US" dirty="0"/>
              <a:t>The </a:t>
            </a:r>
            <a:r>
              <a:rPr lang="en-US" altLang="en-US" dirty="0">
                <a:latin typeface="Courier New" panose="02070309020205020404" pitchFamily="49" charset="0"/>
                <a:cs typeface="Courier New" panose="02070309020205020404" pitchFamily="49" charset="0"/>
              </a:rPr>
              <a:t>CASCADE</a:t>
            </a:r>
            <a:r>
              <a:rPr lang="en-US" altLang="en-US" dirty="0"/>
              <a:t> </a:t>
            </a:r>
            <a:r>
              <a:rPr lang="en-US" altLang="en-US" dirty="0">
                <a:latin typeface="Courier New" panose="02070309020205020404" pitchFamily="49" charset="0"/>
                <a:cs typeface="Courier New" panose="02070309020205020404" pitchFamily="49" charset="0"/>
              </a:rPr>
              <a:t>CONSTRAINTS</a:t>
            </a:r>
            <a:r>
              <a:rPr lang="en-US" altLang="en-US" dirty="0"/>
              <a:t> clause drops all referential integrity constraints from the table.</a:t>
            </a:r>
          </a:p>
          <a:p>
            <a:pPr lvl="1"/>
            <a:endParaRPr lang="en-US" altLang="en-US" dirty="0"/>
          </a:p>
        </p:txBody>
      </p:sp>
      <p:sp>
        <p:nvSpPr>
          <p:cNvPr id="14349" name="Rectangle 4">
            <a:extLst>
              <a:ext uri="{FF2B5EF4-FFF2-40B4-BE49-F238E27FC236}">
                <a16:creationId xmlns:a16="http://schemas.microsoft.com/office/drawing/2014/main" id="{FF09F910-03DB-46B3-91A0-5DE75012125F}"/>
              </a:ext>
            </a:extLst>
          </p:cNvPr>
          <p:cNvSpPr>
            <a:spLocks noChangeArrowheads="1"/>
          </p:cNvSpPr>
          <p:nvPr/>
        </p:nvSpPr>
        <p:spPr bwMode="blackGray">
          <a:xfrm>
            <a:off x="1954555" y="4243614"/>
            <a:ext cx="914161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138113" tIns="69057" rIns="138113" bIns="69057" anchor="ctr"/>
          <a:lstStyle>
            <a:lvl1pPr eaLnBrk="0" hangingPunct="0">
              <a:tabLst>
                <a:tab pos="120015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9pPr>
          </a:lstStyle>
          <a:p>
            <a:r>
              <a:rPr lang="en-US" altLang="en-US" sz="2000" dirty="0">
                <a:solidFill>
                  <a:srgbClr val="000000"/>
                </a:solidFill>
                <a:latin typeface="Courier New" panose="02070309020205020404" pitchFamily="49" charset="0"/>
              </a:rPr>
              <a:t>DROP TABLE </a:t>
            </a:r>
            <a:r>
              <a:rPr lang="en-US" altLang="en-US" sz="2000" dirty="0" err="1">
                <a:solidFill>
                  <a:srgbClr val="000000"/>
                </a:solidFill>
                <a:latin typeface="Courier New" panose="02070309020205020404" pitchFamily="49" charset="0"/>
              </a:rPr>
              <a:t>teach_dept</a:t>
            </a:r>
            <a:r>
              <a:rPr lang="en-US" altLang="en-US" sz="2000" dirty="0">
                <a:solidFill>
                  <a:srgbClr val="000000"/>
                </a:solidFill>
                <a:latin typeface="Courier New" panose="02070309020205020404" pitchFamily="49" charset="0"/>
              </a:rPr>
              <a:t>; </a:t>
            </a:r>
          </a:p>
        </p:txBody>
      </p:sp>
      <p:sp>
        <p:nvSpPr>
          <p:cNvPr id="14350" name="Rectangle 4">
            <a:extLst>
              <a:ext uri="{FF2B5EF4-FFF2-40B4-BE49-F238E27FC236}">
                <a16:creationId xmlns:a16="http://schemas.microsoft.com/office/drawing/2014/main" id="{0375CC56-1C01-4C9F-8ACA-B57C0390F21F}"/>
              </a:ext>
            </a:extLst>
          </p:cNvPr>
          <p:cNvSpPr>
            <a:spLocks noChangeArrowheads="1"/>
          </p:cNvSpPr>
          <p:nvPr/>
        </p:nvSpPr>
        <p:spPr bwMode="blackGray">
          <a:xfrm>
            <a:off x="1983583" y="6268357"/>
            <a:ext cx="959881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138113" tIns="69057" rIns="138113" bIns="69057" anchor="ctr"/>
          <a:lstStyle>
            <a:lvl1pPr eaLnBrk="0" hangingPunct="0">
              <a:tabLst>
                <a:tab pos="120015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9pPr>
          </a:lstStyle>
          <a:p>
            <a:r>
              <a:rPr lang="en-US" altLang="en-US" sz="2000" dirty="0">
                <a:solidFill>
                  <a:srgbClr val="000000"/>
                </a:solidFill>
                <a:latin typeface="Courier New" panose="02070309020205020404" pitchFamily="49" charset="0"/>
              </a:rPr>
              <a:t>DROP TABLE </a:t>
            </a:r>
            <a:r>
              <a:rPr lang="en-US" altLang="en-US" sz="2000" dirty="0" err="1">
                <a:solidFill>
                  <a:srgbClr val="000000"/>
                </a:solidFill>
                <a:latin typeface="Courier New" panose="02070309020205020404" pitchFamily="49" charset="0"/>
              </a:rPr>
              <a:t>teach_dept</a:t>
            </a:r>
            <a:r>
              <a:rPr lang="en-US" altLang="en-US" sz="2000" dirty="0">
                <a:solidFill>
                  <a:srgbClr val="000000"/>
                </a:solidFill>
                <a:latin typeface="Courier New" panose="02070309020205020404" pitchFamily="49" charset="0"/>
              </a:rPr>
              <a:t> PURGE; </a:t>
            </a:r>
          </a:p>
        </p:txBody>
      </p:sp>
      <p:sp>
        <p:nvSpPr>
          <p:cNvPr id="14351" name="Rectangle 4">
            <a:extLst>
              <a:ext uri="{FF2B5EF4-FFF2-40B4-BE49-F238E27FC236}">
                <a16:creationId xmlns:a16="http://schemas.microsoft.com/office/drawing/2014/main" id="{0690FD4A-0BB5-4A96-B043-9D703872ACA1}"/>
              </a:ext>
            </a:extLst>
          </p:cNvPr>
          <p:cNvSpPr>
            <a:spLocks noChangeArrowheads="1"/>
          </p:cNvSpPr>
          <p:nvPr/>
        </p:nvSpPr>
        <p:spPr bwMode="blackGray">
          <a:xfrm>
            <a:off x="1983583" y="8323943"/>
            <a:ext cx="967501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138113" tIns="69057" rIns="138113" bIns="69057" anchor="ctr"/>
          <a:lstStyle>
            <a:lvl1pPr eaLnBrk="0" hangingPunct="0">
              <a:tabLst>
                <a:tab pos="120015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9pPr>
          </a:lstStyle>
          <a:p>
            <a:r>
              <a:rPr lang="en-US" altLang="en-US" sz="2000" dirty="0">
                <a:solidFill>
                  <a:srgbClr val="000000"/>
                </a:solidFill>
                <a:latin typeface="Courier New" panose="02070309020205020404" pitchFamily="49" charset="0"/>
              </a:rPr>
              <a:t>DROP TABLE </a:t>
            </a:r>
            <a:r>
              <a:rPr lang="en-US" altLang="en-US" sz="2000" dirty="0" err="1">
                <a:solidFill>
                  <a:srgbClr val="000000"/>
                </a:solidFill>
                <a:latin typeface="Courier New" panose="02070309020205020404" pitchFamily="49" charset="0"/>
              </a:rPr>
              <a:t>teach_dept</a:t>
            </a:r>
            <a:r>
              <a:rPr lang="en-US" altLang="en-US" sz="2000" dirty="0">
                <a:solidFill>
                  <a:srgbClr val="000000"/>
                </a:solidFill>
                <a:latin typeface="Courier New" panose="02070309020205020404" pitchFamily="49" charset="0"/>
              </a:rPr>
              <a:t> CASCADE CONSTRAINTS;</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B1A6AB3D-BC88-4D9A-8DA8-51756F3C82B8}"/>
              </a:ext>
            </a:extLst>
          </p:cNvPr>
          <p:cNvSpPr>
            <a:spLocks noGrp="1"/>
          </p:cNvSpPr>
          <p:nvPr>
            <p:ph type="title"/>
          </p:nvPr>
        </p:nvSpPr>
        <p:spPr/>
        <p:txBody>
          <a:bodyPr/>
          <a:lstStyle/>
          <a:p>
            <a:r>
              <a:rPr lang="en-US" altLang="en-US" dirty="0">
                <a:latin typeface="Courier New" panose="02070309020205020404" pitchFamily="49" charset="0"/>
                <a:cs typeface="Courier New" panose="02070309020205020404" pitchFamily="49" charset="0"/>
              </a:rPr>
              <a:t>GRANT</a:t>
            </a:r>
            <a:r>
              <a:rPr lang="en-US" altLang="en-US" dirty="0"/>
              <a:t> Statement</a:t>
            </a:r>
          </a:p>
        </p:txBody>
      </p:sp>
      <p:sp>
        <p:nvSpPr>
          <p:cNvPr id="2" name="Content Placeholder 1">
            <a:extLst>
              <a:ext uri="{FF2B5EF4-FFF2-40B4-BE49-F238E27FC236}">
                <a16:creationId xmlns:a16="http://schemas.microsoft.com/office/drawing/2014/main" id="{3CF4A887-F54C-4ED7-AE0B-C291D155DFE0}"/>
              </a:ext>
            </a:extLst>
          </p:cNvPr>
          <p:cNvSpPr>
            <a:spLocks noGrp="1"/>
          </p:cNvSpPr>
          <p:nvPr>
            <p:ph idx="1"/>
          </p:nvPr>
        </p:nvSpPr>
        <p:spPr>
          <a:xfrm>
            <a:off x="933451" y="2272710"/>
            <a:ext cx="16421100" cy="4755785"/>
          </a:xfrm>
        </p:spPr>
        <p:txBody>
          <a:bodyPr/>
          <a:lstStyle/>
          <a:p>
            <a:pPr lvl="1"/>
            <a:r>
              <a:rPr lang="en-US" altLang="en-US" dirty="0"/>
              <a:t>The </a:t>
            </a:r>
            <a:r>
              <a:rPr lang="en-US" altLang="en-US" dirty="0">
                <a:latin typeface="Courier New" panose="02070309020205020404" pitchFamily="49" charset="0"/>
                <a:cs typeface="Courier New" panose="02070309020205020404" pitchFamily="49" charset="0"/>
              </a:rPr>
              <a:t>GRANT</a:t>
            </a:r>
            <a:r>
              <a:rPr lang="en-US" altLang="en-US" dirty="0"/>
              <a:t> statement assigns privilege to perform the following operations:</a:t>
            </a:r>
          </a:p>
          <a:p>
            <a:pPr marL="1919288" lvl="2" indent="-547688">
              <a:spcBef>
                <a:spcPts val="600"/>
              </a:spcBef>
            </a:pPr>
            <a:r>
              <a:rPr lang="en-US" altLang="en-US" dirty="0"/>
              <a:t>Insert or delete data.</a:t>
            </a:r>
          </a:p>
          <a:p>
            <a:pPr marL="1919288" lvl="2" indent="-547688">
              <a:spcBef>
                <a:spcPts val="600"/>
              </a:spcBef>
            </a:pPr>
            <a:r>
              <a:rPr lang="en-US" altLang="en-US" dirty="0"/>
              <a:t>Create a foreign key reference to the named table or to a subset of columns from a table.</a:t>
            </a:r>
          </a:p>
          <a:p>
            <a:pPr marL="1919288" lvl="2" indent="-547688">
              <a:spcBef>
                <a:spcPts val="600"/>
              </a:spcBef>
            </a:pPr>
            <a:r>
              <a:rPr lang="en-US" altLang="en-US" dirty="0"/>
              <a:t>Select data, a view, or a subset of columns from a table.</a:t>
            </a:r>
          </a:p>
          <a:p>
            <a:pPr marL="1919288" lvl="2" indent="-547688">
              <a:spcBef>
                <a:spcPts val="600"/>
              </a:spcBef>
            </a:pPr>
            <a:r>
              <a:rPr lang="en-US" altLang="en-US" dirty="0"/>
              <a:t>Create a trigger on a table.</a:t>
            </a:r>
          </a:p>
          <a:p>
            <a:pPr marL="1919288" lvl="2" indent="-547688">
              <a:spcBef>
                <a:spcPts val="600"/>
              </a:spcBef>
            </a:pPr>
            <a:r>
              <a:rPr lang="en-US" altLang="en-US" dirty="0"/>
              <a:t>Execute a specified function or procedure.</a:t>
            </a:r>
          </a:p>
          <a:p>
            <a:pPr lvl="1"/>
            <a:r>
              <a:rPr lang="en-US" altLang="en-US" dirty="0"/>
              <a:t>Example:</a:t>
            </a:r>
          </a:p>
        </p:txBody>
      </p:sp>
      <p:sp>
        <p:nvSpPr>
          <p:cNvPr id="5" name="Content Placeholder 2">
            <a:extLst>
              <a:ext uri="{FF2B5EF4-FFF2-40B4-BE49-F238E27FC236}">
                <a16:creationId xmlns:a16="http://schemas.microsoft.com/office/drawing/2014/main" id="{C19BA210-83BA-4C7F-9CCD-4F9A71A547CD}"/>
              </a:ext>
            </a:extLst>
          </p:cNvPr>
          <p:cNvSpPr txBox="1">
            <a:spLocks/>
          </p:cNvSpPr>
          <p:nvPr/>
        </p:nvSpPr>
        <p:spPr bwMode="gray">
          <a:xfrm>
            <a:off x="1676400" y="7200901"/>
            <a:ext cx="12344400" cy="711991"/>
          </a:xfrm>
          <a:prstGeom prst="round2DiagRect">
            <a:avLst>
              <a:gd name="adj1" fmla="val 9114"/>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25395" tIns="25395" rIns="25395" bIns="25395">
            <a:spAutoFit/>
          </a:body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p:txBody>
      </p:sp>
      <p:sp>
        <p:nvSpPr>
          <p:cNvPr id="15367" name="Rectangle 4">
            <a:extLst>
              <a:ext uri="{FF2B5EF4-FFF2-40B4-BE49-F238E27FC236}">
                <a16:creationId xmlns:a16="http://schemas.microsoft.com/office/drawing/2014/main" id="{EF3BA04E-30B0-44B9-A973-F42EFECEC3F8}"/>
              </a:ext>
            </a:extLst>
          </p:cNvPr>
          <p:cNvSpPr>
            <a:spLocks noChangeArrowheads="1"/>
          </p:cNvSpPr>
          <p:nvPr/>
        </p:nvSpPr>
        <p:spPr bwMode="blackGray">
          <a:xfrm>
            <a:off x="2135983" y="7200900"/>
            <a:ext cx="1058941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138113" tIns="69057" rIns="138113" bIns="69057" anchor="ctr"/>
          <a:lstStyle>
            <a:lvl1pPr eaLnBrk="0" hangingPunct="0">
              <a:tabLst>
                <a:tab pos="120015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9pPr>
          </a:lstStyle>
          <a:p>
            <a:r>
              <a:rPr lang="en-US" altLang="en-US" sz="2000" dirty="0">
                <a:latin typeface="Courier New" panose="02070309020205020404" pitchFamily="49" charset="0"/>
                <a:cs typeface="Courier New" panose="02070309020205020404" pitchFamily="49" charset="0"/>
              </a:rPr>
              <a:t>GRANT SELECT any table to PUBLIC;</a:t>
            </a:r>
            <a:endParaRPr lang="en-US" altLang="en-US" sz="2000" i="1" dirty="0">
              <a:solidFill>
                <a:srgbClr val="000000"/>
              </a:solidFill>
              <a:latin typeface="Courier New" panose="02070309020205020404" pitchFamily="49" charset="0"/>
              <a:cs typeface="Courier New" panose="02070309020205020404" pitchFamily="49" charset="0"/>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889AFDE5-01EC-4A54-B2A9-76E895371D93}"/>
              </a:ext>
            </a:extLst>
          </p:cNvPr>
          <p:cNvSpPr>
            <a:spLocks noGrp="1"/>
          </p:cNvSpPr>
          <p:nvPr>
            <p:ph type="title"/>
          </p:nvPr>
        </p:nvSpPr>
        <p:spPr/>
        <p:txBody>
          <a:bodyPr/>
          <a:lstStyle/>
          <a:p>
            <a:r>
              <a:rPr lang="en-US" altLang="en-US"/>
              <a:t>Privilege Types</a:t>
            </a:r>
          </a:p>
        </p:txBody>
      </p:sp>
      <p:sp>
        <p:nvSpPr>
          <p:cNvPr id="2" name="Content Placeholder 1">
            <a:extLst>
              <a:ext uri="{FF2B5EF4-FFF2-40B4-BE49-F238E27FC236}">
                <a16:creationId xmlns:a16="http://schemas.microsoft.com/office/drawing/2014/main" id="{5E489EA6-A70E-4CD3-8D40-D170607D2997}"/>
              </a:ext>
            </a:extLst>
          </p:cNvPr>
          <p:cNvSpPr>
            <a:spLocks noGrp="1"/>
          </p:cNvSpPr>
          <p:nvPr>
            <p:ph idx="1"/>
          </p:nvPr>
        </p:nvSpPr>
        <p:spPr>
          <a:xfrm>
            <a:off x="933451" y="2272710"/>
            <a:ext cx="16421100" cy="5017075"/>
          </a:xfrm>
        </p:spPr>
        <p:txBody>
          <a:bodyPr/>
          <a:lstStyle/>
          <a:p>
            <a:r>
              <a:rPr lang="en-US" altLang="en-US" dirty="0"/>
              <a:t>Assign the following privileges using the </a:t>
            </a:r>
            <a:r>
              <a:rPr lang="en-US" altLang="en-US" dirty="0">
                <a:latin typeface="Courier New" panose="02070309020205020404" pitchFamily="49" charset="0"/>
                <a:cs typeface="Courier New" panose="02070309020205020404" pitchFamily="49" charset="0"/>
              </a:rPr>
              <a:t>GRANT</a:t>
            </a:r>
            <a:r>
              <a:rPr lang="en-US" altLang="en-US" dirty="0"/>
              <a:t> statement:</a:t>
            </a:r>
          </a:p>
          <a:p>
            <a:pPr lvl="1">
              <a:spcBef>
                <a:spcPts val="600"/>
              </a:spcBef>
            </a:pPr>
            <a:r>
              <a:rPr lang="en-US" altLang="en-US" dirty="0">
                <a:latin typeface="Courier New" panose="02070309020205020404" pitchFamily="49" charset="0"/>
                <a:cs typeface="Courier New" panose="02070309020205020404" pitchFamily="49" charset="0"/>
              </a:rPr>
              <a:t>ALL PRIVILEGES</a:t>
            </a:r>
          </a:p>
          <a:p>
            <a:pPr lvl="1">
              <a:spcBef>
                <a:spcPts val="600"/>
              </a:spcBef>
            </a:pPr>
            <a:r>
              <a:rPr lang="en-US" altLang="en-US" dirty="0">
                <a:latin typeface="Courier New" panose="02070309020205020404" pitchFamily="49" charset="0"/>
                <a:cs typeface="Courier New" panose="02070309020205020404" pitchFamily="49" charset="0"/>
              </a:rPr>
              <a:t>DELETE</a:t>
            </a:r>
          </a:p>
          <a:p>
            <a:pPr lvl="1">
              <a:spcBef>
                <a:spcPts val="600"/>
              </a:spcBef>
            </a:pPr>
            <a:r>
              <a:rPr lang="en-US" altLang="en-US" dirty="0">
                <a:latin typeface="Courier New" panose="02070309020205020404" pitchFamily="49" charset="0"/>
                <a:cs typeface="Courier New" panose="02070309020205020404" pitchFamily="49" charset="0"/>
              </a:rPr>
              <a:t>INSERT </a:t>
            </a:r>
          </a:p>
          <a:p>
            <a:pPr lvl="1">
              <a:spcBef>
                <a:spcPts val="600"/>
              </a:spcBef>
            </a:pPr>
            <a:r>
              <a:rPr lang="en-US" altLang="en-US" dirty="0">
                <a:latin typeface="Courier New" panose="02070309020205020404" pitchFamily="49" charset="0"/>
                <a:cs typeface="Courier New" panose="02070309020205020404" pitchFamily="49" charset="0"/>
              </a:rPr>
              <a:t>REFERENCES</a:t>
            </a:r>
          </a:p>
          <a:p>
            <a:pPr lvl="1">
              <a:spcBef>
                <a:spcPts val="600"/>
              </a:spcBef>
            </a:pPr>
            <a:r>
              <a:rPr lang="en-US" altLang="en-US" dirty="0">
                <a:latin typeface="Courier New" panose="02070309020205020404" pitchFamily="49" charset="0"/>
                <a:cs typeface="Courier New" panose="02070309020205020404" pitchFamily="49" charset="0"/>
              </a:rPr>
              <a:t>SELECT</a:t>
            </a:r>
          </a:p>
          <a:p>
            <a:pPr lvl="1">
              <a:spcBef>
                <a:spcPts val="600"/>
              </a:spcBef>
            </a:pPr>
            <a:r>
              <a:rPr lang="en-US" altLang="en-US" dirty="0">
                <a:latin typeface="Courier New" panose="02070309020205020404" pitchFamily="49" charset="0"/>
                <a:cs typeface="Courier New" panose="02070309020205020404" pitchFamily="49" charset="0"/>
              </a:rPr>
              <a:t>UPDATE</a:t>
            </a:r>
          </a:p>
          <a:p>
            <a:endParaRPr lang="en-US" dirty="0"/>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32A56A48-D0C3-49AA-AA84-4983468932C6}"/>
              </a:ext>
            </a:extLst>
          </p:cNvPr>
          <p:cNvSpPr txBox="1">
            <a:spLocks/>
          </p:cNvSpPr>
          <p:nvPr/>
        </p:nvSpPr>
        <p:spPr bwMode="gray">
          <a:xfrm>
            <a:off x="1676400" y="4305300"/>
            <a:ext cx="12344400" cy="1176621"/>
          </a:xfrm>
          <a:prstGeom prst="round2DiagRect">
            <a:avLst>
              <a:gd name="adj1" fmla="val 9114"/>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25395" tIns="25395" rIns="25395" bIns="25395">
            <a:spAutoFit/>
          </a:body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p:txBody>
      </p:sp>
      <p:sp>
        <p:nvSpPr>
          <p:cNvPr id="7" name="Content Placeholder 2">
            <a:extLst>
              <a:ext uri="{FF2B5EF4-FFF2-40B4-BE49-F238E27FC236}">
                <a16:creationId xmlns:a16="http://schemas.microsoft.com/office/drawing/2014/main" id="{9276C898-1B9D-432A-8D2B-4BCAF812508D}"/>
              </a:ext>
            </a:extLst>
          </p:cNvPr>
          <p:cNvSpPr txBox="1">
            <a:spLocks/>
          </p:cNvSpPr>
          <p:nvPr/>
        </p:nvSpPr>
        <p:spPr bwMode="gray">
          <a:xfrm>
            <a:off x="1676400" y="6481479"/>
            <a:ext cx="12344400" cy="1176621"/>
          </a:xfrm>
          <a:prstGeom prst="round2DiagRect">
            <a:avLst>
              <a:gd name="adj1" fmla="val 9114"/>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25395" tIns="25395" rIns="25395" bIns="25395">
            <a:spAutoFit/>
          </a:body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p:txBody>
      </p:sp>
      <p:sp>
        <p:nvSpPr>
          <p:cNvPr id="17416" name="Title 1">
            <a:extLst>
              <a:ext uri="{FF2B5EF4-FFF2-40B4-BE49-F238E27FC236}">
                <a16:creationId xmlns:a16="http://schemas.microsoft.com/office/drawing/2014/main" id="{3BEEE654-D545-4AD3-A8F4-7285E3999A25}"/>
              </a:ext>
            </a:extLst>
          </p:cNvPr>
          <p:cNvSpPr>
            <a:spLocks noGrp="1"/>
          </p:cNvSpPr>
          <p:nvPr>
            <p:ph type="title"/>
          </p:nvPr>
        </p:nvSpPr>
        <p:spPr/>
        <p:txBody>
          <a:bodyPr/>
          <a:lstStyle/>
          <a:p>
            <a:r>
              <a:rPr lang="en-US" altLang="en-US">
                <a:latin typeface="Courier New" panose="02070309020205020404" pitchFamily="49" charset="0"/>
                <a:cs typeface="Courier New" panose="02070309020205020404" pitchFamily="49" charset="0"/>
              </a:rPr>
              <a:t>REVOKE</a:t>
            </a:r>
            <a:r>
              <a:rPr lang="en-US" altLang="en-US"/>
              <a:t> Statement</a:t>
            </a:r>
          </a:p>
        </p:txBody>
      </p:sp>
      <p:sp>
        <p:nvSpPr>
          <p:cNvPr id="17417" name="Content Placeholder 2">
            <a:extLst>
              <a:ext uri="{FF2B5EF4-FFF2-40B4-BE49-F238E27FC236}">
                <a16:creationId xmlns:a16="http://schemas.microsoft.com/office/drawing/2014/main" id="{031BE31B-DAC4-4E3D-8C8C-2AFB3C1872E7}"/>
              </a:ext>
            </a:extLst>
          </p:cNvPr>
          <p:cNvSpPr>
            <a:spLocks noGrp="1"/>
          </p:cNvSpPr>
          <p:nvPr>
            <p:ph idx="1"/>
          </p:nvPr>
        </p:nvSpPr>
        <p:spPr>
          <a:xfrm>
            <a:off x="935833" y="2274190"/>
            <a:ext cx="14456567" cy="4112532"/>
          </a:xfrm>
        </p:spPr>
        <p:txBody>
          <a:bodyPr/>
          <a:lstStyle/>
          <a:p>
            <a:pPr lvl="1"/>
            <a:r>
              <a:rPr lang="en-US" altLang="en-US" dirty="0"/>
              <a:t>Use the </a:t>
            </a:r>
            <a:r>
              <a:rPr lang="en-US" altLang="en-US" dirty="0">
                <a:latin typeface="Courier New" panose="02070309020205020404" pitchFamily="49" charset="0"/>
                <a:cs typeface="Courier New" panose="02070309020205020404" pitchFamily="49" charset="0"/>
              </a:rPr>
              <a:t>REVOKE</a:t>
            </a:r>
            <a:r>
              <a:rPr lang="en-US" altLang="en-US" dirty="0"/>
              <a:t> statement to remove privileges from a user to perform actions on database objects.</a:t>
            </a:r>
          </a:p>
          <a:p>
            <a:pPr lvl="1"/>
            <a:r>
              <a:rPr lang="en-US" altLang="en-US" dirty="0"/>
              <a:t>Revoke a </a:t>
            </a:r>
            <a:r>
              <a:rPr lang="en-US" altLang="en-US" i="1" dirty="0"/>
              <a:t>system privilege</a:t>
            </a:r>
            <a:r>
              <a:rPr lang="en-US" altLang="en-US" dirty="0"/>
              <a:t> from a user:</a:t>
            </a:r>
          </a:p>
          <a:p>
            <a:pPr marL="112712" lvl="1" indent="0">
              <a:buNone/>
            </a:pPr>
            <a:endParaRPr lang="en-US" altLang="en-US" dirty="0"/>
          </a:p>
          <a:p>
            <a:pPr lvl="1">
              <a:lnSpc>
                <a:spcPct val="300000"/>
              </a:lnSpc>
            </a:pPr>
            <a:r>
              <a:rPr lang="en-US" altLang="en-US" dirty="0"/>
              <a:t>Revoke a </a:t>
            </a:r>
            <a:r>
              <a:rPr lang="en-US" altLang="en-US" i="1" dirty="0"/>
              <a:t>role</a:t>
            </a:r>
            <a:r>
              <a:rPr lang="en-US" altLang="en-US" dirty="0"/>
              <a:t> from a user:</a:t>
            </a:r>
          </a:p>
        </p:txBody>
      </p:sp>
      <p:sp>
        <p:nvSpPr>
          <p:cNvPr id="17418" name="Rectangle 4">
            <a:extLst>
              <a:ext uri="{FF2B5EF4-FFF2-40B4-BE49-F238E27FC236}">
                <a16:creationId xmlns:a16="http://schemas.microsoft.com/office/drawing/2014/main" id="{DE659654-AD68-4CC1-9709-0F1697670C26}"/>
              </a:ext>
            </a:extLst>
          </p:cNvPr>
          <p:cNvSpPr>
            <a:spLocks noChangeArrowheads="1"/>
          </p:cNvSpPr>
          <p:nvPr/>
        </p:nvSpPr>
        <p:spPr bwMode="blackGray">
          <a:xfrm>
            <a:off x="1981200" y="4373033"/>
            <a:ext cx="10132217"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138113" tIns="69057" rIns="138113" bIns="69057" anchor="ctr"/>
          <a:lstStyle>
            <a:lvl1pPr eaLnBrk="0" hangingPunct="0">
              <a:tabLst>
                <a:tab pos="120015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9pPr>
          </a:lstStyle>
          <a:p>
            <a:r>
              <a:rPr lang="en-US" altLang="en-US" sz="2000" dirty="0">
                <a:latin typeface="Courier New" panose="02070309020205020404" pitchFamily="49" charset="0"/>
                <a:cs typeface="Courier New" panose="02070309020205020404" pitchFamily="49" charset="0"/>
              </a:rPr>
              <a:t>REVOKE DROP ANY TABLE </a:t>
            </a:r>
          </a:p>
          <a:p>
            <a:r>
              <a:rPr lang="en-US" altLang="en-US" sz="2000" dirty="0">
                <a:latin typeface="Courier New" panose="02070309020205020404" pitchFamily="49" charset="0"/>
                <a:cs typeface="Courier New" panose="02070309020205020404" pitchFamily="49" charset="0"/>
              </a:rPr>
              <a:t>FROM </a:t>
            </a:r>
            <a:r>
              <a:rPr lang="en-US" altLang="en-US" sz="2000" dirty="0" err="1">
                <a:latin typeface="Courier New" panose="02070309020205020404" pitchFamily="49" charset="0"/>
                <a:cs typeface="Courier New" panose="02070309020205020404" pitchFamily="49" charset="0"/>
              </a:rPr>
              <a:t>hr</a:t>
            </a:r>
            <a:r>
              <a:rPr lang="en-US" altLang="en-US" sz="2000" dirty="0">
                <a:latin typeface="Courier New" panose="02070309020205020404" pitchFamily="49" charset="0"/>
                <a:cs typeface="Courier New" panose="02070309020205020404" pitchFamily="49" charset="0"/>
              </a:rPr>
              <a:t>;</a:t>
            </a:r>
            <a:endParaRPr lang="en-US" altLang="en-US" sz="2000" i="1" dirty="0">
              <a:solidFill>
                <a:srgbClr val="000000"/>
              </a:solidFill>
              <a:latin typeface="Courier New" panose="02070309020205020404" pitchFamily="49" charset="0"/>
              <a:cs typeface="Courier New" panose="02070309020205020404" pitchFamily="49" charset="0"/>
            </a:endParaRPr>
          </a:p>
        </p:txBody>
      </p:sp>
      <p:sp>
        <p:nvSpPr>
          <p:cNvPr id="17419" name="Rectangle 5">
            <a:extLst>
              <a:ext uri="{FF2B5EF4-FFF2-40B4-BE49-F238E27FC236}">
                <a16:creationId xmlns:a16="http://schemas.microsoft.com/office/drawing/2014/main" id="{6E81F16A-07B5-477E-89BC-5C3A15DEE4BF}"/>
              </a:ext>
            </a:extLst>
          </p:cNvPr>
          <p:cNvSpPr>
            <a:spLocks noChangeArrowheads="1"/>
          </p:cNvSpPr>
          <p:nvPr/>
        </p:nvSpPr>
        <p:spPr bwMode="blackGray">
          <a:xfrm>
            <a:off x="1983583" y="6481478"/>
            <a:ext cx="1013221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138113" tIns="69057" rIns="138113" bIns="69057" anchor="ctr"/>
          <a:lstStyle>
            <a:lvl1pPr eaLnBrk="0" hangingPunct="0">
              <a:tabLst>
                <a:tab pos="120015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9pPr>
          </a:lstStyle>
          <a:p>
            <a:r>
              <a:rPr lang="en-US" altLang="en-US" sz="2000" dirty="0">
                <a:latin typeface="Courier New" panose="02070309020205020404" pitchFamily="49" charset="0"/>
                <a:cs typeface="Courier New" panose="02070309020205020404" pitchFamily="49" charset="0"/>
              </a:rPr>
              <a:t>REVOKE </a:t>
            </a:r>
            <a:r>
              <a:rPr lang="en-US" altLang="en-US" sz="2000" dirty="0" err="1">
                <a:latin typeface="Courier New" panose="02070309020205020404" pitchFamily="49" charset="0"/>
                <a:cs typeface="Courier New" panose="02070309020205020404" pitchFamily="49" charset="0"/>
              </a:rPr>
              <a:t>dw_manager</a:t>
            </a:r>
            <a:r>
              <a:rPr lang="en-US" altLang="en-US" sz="2000" dirty="0">
                <a:latin typeface="Courier New" panose="02070309020205020404" pitchFamily="49" charset="0"/>
                <a:cs typeface="Courier New" panose="02070309020205020404" pitchFamily="49" charset="0"/>
              </a:rPr>
              <a:t> </a:t>
            </a:r>
          </a:p>
          <a:p>
            <a:r>
              <a:rPr lang="en-US" altLang="en-US" sz="2000" dirty="0">
                <a:latin typeface="Courier New" panose="02070309020205020404" pitchFamily="49" charset="0"/>
                <a:cs typeface="Courier New" panose="02070309020205020404" pitchFamily="49" charset="0"/>
              </a:rPr>
              <a:t>FROM </a:t>
            </a:r>
            <a:r>
              <a:rPr lang="en-US" altLang="en-US" sz="2000" dirty="0" err="1">
                <a:latin typeface="Courier New" panose="02070309020205020404" pitchFamily="49" charset="0"/>
                <a:cs typeface="Courier New" panose="02070309020205020404" pitchFamily="49" charset="0"/>
              </a:rPr>
              <a:t>sh</a:t>
            </a:r>
            <a:r>
              <a:rPr lang="en-US" altLang="en-US" sz="2000" dirty="0">
                <a:latin typeface="Courier New" panose="02070309020205020404" pitchFamily="49" charset="0"/>
                <a:cs typeface="Courier New" panose="02070309020205020404" pitchFamily="49" charset="0"/>
              </a:rPr>
              <a:t>;</a:t>
            </a:r>
            <a:endParaRPr lang="en-US" altLang="en-US" sz="2000" dirty="0">
              <a:solidFill>
                <a:srgbClr val="000000"/>
              </a:solidFill>
              <a:latin typeface="Courier New" panose="02070309020205020404" pitchFamily="49" charset="0"/>
              <a:cs typeface="Courier New" panose="02070309020205020404" pitchFamily="49" charset="0"/>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88A4914A-C9A9-40CE-BF0E-D8A40CCB9185}"/>
              </a:ext>
            </a:extLst>
          </p:cNvPr>
          <p:cNvSpPr>
            <a:spLocks noGrp="1"/>
          </p:cNvSpPr>
          <p:nvPr>
            <p:ph type="title"/>
          </p:nvPr>
        </p:nvSpPr>
        <p:spPr/>
        <p:txBody>
          <a:bodyPr/>
          <a:lstStyle/>
          <a:p>
            <a:r>
              <a:rPr lang="en-US" altLang="en-US" dirty="0">
                <a:latin typeface="Courier New" panose="02070309020205020404" pitchFamily="49" charset="0"/>
                <a:cs typeface="Courier New" panose="02070309020205020404" pitchFamily="49" charset="0"/>
              </a:rPr>
              <a:t>TRUNCATE</a:t>
            </a:r>
            <a:r>
              <a:rPr lang="en-US" altLang="en-US" dirty="0"/>
              <a:t> </a:t>
            </a:r>
            <a:r>
              <a:rPr lang="en-US" altLang="en-US" dirty="0">
                <a:latin typeface="Courier New" panose="02070309020205020404" pitchFamily="49" charset="0"/>
                <a:cs typeface="Courier New" panose="02070309020205020404" pitchFamily="49" charset="0"/>
              </a:rPr>
              <a:t>TABLE</a:t>
            </a:r>
            <a:r>
              <a:rPr lang="en-US" altLang="en-US" dirty="0"/>
              <a:t> Statement</a:t>
            </a:r>
          </a:p>
        </p:txBody>
      </p:sp>
      <p:sp>
        <p:nvSpPr>
          <p:cNvPr id="18435" name="Content Placeholder 2">
            <a:extLst>
              <a:ext uri="{FF2B5EF4-FFF2-40B4-BE49-F238E27FC236}">
                <a16:creationId xmlns:a16="http://schemas.microsoft.com/office/drawing/2014/main" id="{FBEAAC0C-CF69-41ED-961A-BD4A525526B2}"/>
              </a:ext>
            </a:extLst>
          </p:cNvPr>
          <p:cNvSpPr>
            <a:spLocks noGrp="1"/>
          </p:cNvSpPr>
          <p:nvPr>
            <p:ph idx="1"/>
          </p:nvPr>
        </p:nvSpPr>
        <p:spPr>
          <a:xfrm>
            <a:off x="935833" y="2256405"/>
            <a:ext cx="15447167" cy="4992260"/>
          </a:xfrm>
        </p:spPr>
        <p:txBody>
          <a:bodyPr/>
          <a:lstStyle/>
          <a:p>
            <a:pPr lvl="1"/>
            <a:r>
              <a:rPr lang="en-US" altLang="en-US" dirty="0"/>
              <a:t>Use the </a:t>
            </a:r>
            <a:r>
              <a:rPr lang="en-US" altLang="en-US" dirty="0">
                <a:latin typeface="Courier New" panose="02070309020205020404" pitchFamily="49" charset="0"/>
                <a:cs typeface="Courier New" panose="02070309020205020404" pitchFamily="49" charset="0"/>
              </a:rPr>
              <a:t>TRUNCATE</a:t>
            </a:r>
            <a:r>
              <a:rPr lang="en-US" altLang="en-US" dirty="0"/>
              <a:t> </a:t>
            </a:r>
            <a:r>
              <a:rPr lang="en-US" altLang="en-US" dirty="0">
                <a:latin typeface="Courier New" panose="02070309020205020404" pitchFamily="49" charset="0"/>
                <a:cs typeface="Courier New" panose="02070309020205020404" pitchFamily="49" charset="0"/>
              </a:rPr>
              <a:t>TABLE</a:t>
            </a:r>
            <a:r>
              <a:rPr lang="en-US" altLang="en-US" dirty="0">
                <a:cs typeface="Arial" panose="020B0604020202020204" pitchFamily="34" charset="0"/>
              </a:rPr>
              <a:t> </a:t>
            </a:r>
            <a:r>
              <a:rPr lang="en-US" altLang="en-US" dirty="0"/>
              <a:t>statement to remove all the rows from a table.</a:t>
            </a:r>
          </a:p>
          <a:p>
            <a:pPr lvl="1"/>
            <a:r>
              <a:rPr lang="en-US" altLang="en-US" dirty="0"/>
              <a:t>Example:</a:t>
            </a:r>
          </a:p>
          <a:p>
            <a:pPr marL="112712" lvl="1" indent="0">
              <a:buNone/>
            </a:pPr>
            <a:endParaRPr lang="en-US" altLang="en-US" dirty="0"/>
          </a:p>
          <a:p>
            <a:pPr lvl="1">
              <a:lnSpc>
                <a:spcPct val="200000"/>
              </a:lnSpc>
            </a:pPr>
            <a:r>
              <a:rPr lang="en-US" altLang="en-US" dirty="0"/>
              <a:t>By default, Oracle Database performs the following tasks:</a:t>
            </a:r>
          </a:p>
          <a:p>
            <a:pPr marL="1919288" lvl="2" indent="-547688">
              <a:spcBef>
                <a:spcPts val="600"/>
              </a:spcBef>
            </a:pPr>
            <a:r>
              <a:rPr lang="en-US" altLang="en-US" dirty="0"/>
              <a:t>Deallocates space used by the removed rows</a:t>
            </a:r>
          </a:p>
          <a:p>
            <a:pPr marL="1919288" lvl="2" indent="-547688">
              <a:spcBef>
                <a:spcPts val="600"/>
              </a:spcBef>
            </a:pPr>
            <a:r>
              <a:rPr lang="en-US" altLang="en-US" dirty="0"/>
              <a:t>Sets the </a:t>
            </a:r>
            <a:r>
              <a:rPr lang="en-US" altLang="en-US" dirty="0">
                <a:latin typeface="Courier New" panose="02070309020205020404" pitchFamily="49" charset="0"/>
                <a:cs typeface="Courier New" panose="02070309020205020404" pitchFamily="49" charset="0"/>
              </a:rPr>
              <a:t>NEXT</a:t>
            </a:r>
            <a:r>
              <a:rPr lang="en-US" altLang="en-US" dirty="0"/>
              <a:t> storage parameter to the size of the last extent removed from the segment by the truncation process</a:t>
            </a:r>
          </a:p>
        </p:txBody>
      </p:sp>
      <p:sp>
        <p:nvSpPr>
          <p:cNvPr id="5" name="Content Placeholder 2">
            <a:extLst>
              <a:ext uri="{FF2B5EF4-FFF2-40B4-BE49-F238E27FC236}">
                <a16:creationId xmlns:a16="http://schemas.microsoft.com/office/drawing/2014/main" id="{A5F24E2F-FB02-4DD7-91E9-15A0FF8316FF}"/>
              </a:ext>
            </a:extLst>
          </p:cNvPr>
          <p:cNvSpPr txBox="1">
            <a:spLocks/>
          </p:cNvSpPr>
          <p:nvPr/>
        </p:nvSpPr>
        <p:spPr bwMode="gray">
          <a:xfrm>
            <a:off x="1676400" y="3706586"/>
            <a:ext cx="12344400" cy="711991"/>
          </a:xfrm>
          <a:prstGeom prst="round2DiagRect">
            <a:avLst>
              <a:gd name="adj1" fmla="val 9114"/>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25395" tIns="25395" rIns="25395" bIns="25395">
            <a:spAutoFit/>
          </a:body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p:txBody>
      </p:sp>
      <p:sp>
        <p:nvSpPr>
          <p:cNvPr id="18439" name="Rectangle 4">
            <a:extLst>
              <a:ext uri="{FF2B5EF4-FFF2-40B4-BE49-F238E27FC236}">
                <a16:creationId xmlns:a16="http://schemas.microsoft.com/office/drawing/2014/main" id="{0F98CC12-277B-4D01-843D-E1C196B4DDB1}"/>
              </a:ext>
            </a:extLst>
          </p:cNvPr>
          <p:cNvSpPr>
            <a:spLocks noChangeArrowheads="1"/>
          </p:cNvSpPr>
          <p:nvPr/>
        </p:nvSpPr>
        <p:spPr bwMode="blackGray">
          <a:xfrm>
            <a:off x="1983583" y="3706585"/>
            <a:ext cx="929401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138113" tIns="69057" rIns="138113" bIns="69057" anchor="ctr"/>
          <a:lstStyle>
            <a:lvl1pPr eaLnBrk="0" hangingPunct="0">
              <a:tabLst>
                <a:tab pos="120015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9pPr>
          </a:lstStyle>
          <a:p>
            <a:r>
              <a:rPr lang="en-US" altLang="en-US" sz="2000" dirty="0">
                <a:latin typeface="Courier New" panose="02070309020205020404" pitchFamily="49" charset="0"/>
                <a:cs typeface="Courier New" panose="02070309020205020404" pitchFamily="49" charset="0"/>
              </a:rPr>
              <a:t>TRUNCATE TABLE </a:t>
            </a:r>
            <a:r>
              <a:rPr lang="en-US" altLang="en-US" sz="2000" dirty="0" err="1">
                <a:latin typeface="Courier New" panose="02070309020205020404" pitchFamily="49" charset="0"/>
                <a:cs typeface="Courier New" panose="02070309020205020404" pitchFamily="49" charset="0"/>
              </a:rPr>
              <a:t>employees_demo</a:t>
            </a:r>
            <a:r>
              <a:rPr lang="en-US" altLang="en-US" sz="2000" dirty="0">
                <a:latin typeface="Courier New" panose="02070309020205020404" pitchFamily="49" charset="0"/>
                <a:cs typeface="Courier New" panose="02070309020205020404" pitchFamily="49" charset="0"/>
              </a:rPr>
              <a:t>;</a:t>
            </a:r>
            <a:endParaRPr lang="en-US" altLang="en-US" sz="2000" i="1" dirty="0">
              <a:solidFill>
                <a:srgbClr val="000000"/>
              </a:solidFill>
              <a:latin typeface="Courier New" panose="02070309020205020404" pitchFamily="49" charset="0"/>
              <a:cs typeface="Courier New" panose="02070309020205020404" pitchFamily="49" charset="0"/>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762C2651-23FE-429F-B6CC-522D7EF648FE}"/>
              </a:ext>
            </a:extLst>
          </p:cNvPr>
          <p:cNvSpPr>
            <a:spLocks noGrp="1"/>
          </p:cNvSpPr>
          <p:nvPr>
            <p:ph type="title"/>
          </p:nvPr>
        </p:nvSpPr>
        <p:spPr/>
        <p:txBody>
          <a:bodyPr/>
          <a:lstStyle/>
          <a:p>
            <a:r>
              <a:rPr lang="en-US" altLang="en-US" dirty="0"/>
              <a:t>Data Manipulation Language</a:t>
            </a:r>
          </a:p>
        </p:txBody>
      </p:sp>
      <p:sp>
        <p:nvSpPr>
          <p:cNvPr id="6" name="Content Placeholder 5">
            <a:extLst>
              <a:ext uri="{FF2B5EF4-FFF2-40B4-BE49-F238E27FC236}">
                <a16:creationId xmlns:a16="http://schemas.microsoft.com/office/drawing/2014/main" id="{430DF890-B6C3-4DBB-83EA-F553376B0DF1}"/>
              </a:ext>
            </a:extLst>
          </p:cNvPr>
          <p:cNvSpPr>
            <a:spLocks noGrp="1"/>
          </p:cNvSpPr>
          <p:nvPr>
            <p:ph idx="1"/>
          </p:nvPr>
        </p:nvSpPr>
        <p:spPr>
          <a:xfrm>
            <a:off x="933451" y="2272710"/>
            <a:ext cx="16421100" cy="5591078"/>
          </a:xfrm>
        </p:spPr>
        <p:txBody>
          <a:bodyPr/>
          <a:lstStyle/>
          <a:p>
            <a:pPr lvl="1"/>
            <a:r>
              <a:rPr lang="en-US" altLang="en-US" dirty="0"/>
              <a:t>DML statements query or manipulate data in the existing schema objects.</a:t>
            </a:r>
          </a:p>
          <a:p>
            <a:pPr lvl="1"/>
            <a:r>
              <a:rPr lang="en-US" altLang="en-US" dirty="0"/>
              <a:t>A DML statement is executed when:</a:t>
            </a:r>
          </a:p>
          <a:p>
            <a:pPr lvl="2"/>
            <a:r>
              <a:rPr lang="en-US" altLang="en-US" dirty="0"/>
              <a:t>New rows are added to a table by using the </a:t>
            </a:r>
            <a:r>
              <a:rPr lang="en-US" altLang="en-US" dirty="0">
                <a:latin typeface="Courier New" panose="02070309020205020404" pitchFamily="49" charset="0"/>
                <a:cs typeface="Courier New" panose="02070309020205020404" pitchFamily="49" charset="0"/>
              </a:rPr>
              <a:t>INSERT</a:t>
            </a:r>
            <a:r>
              <a:rPr lang="en-US" altLang="en-US" dirty="0"/>
              <a:t> statement</a:t>
            </a:r>
          </a:p>
          <a:p>
            <a:pPr lvl="2"/>
            <a:r>
              <a:rPr lang="en-US" altLang="en-US" dirty="0"/>
              <a:t>Existing rows in a table are modified using the </a:t>
            </a:r>
            <a:r>
              <a:rPr lang="en-US" altLang="en-US" dirty="0">
                <a:latin typeface="Courier New" panose="02070309020205020404" pitchFamily="49" charset="0"/>
                <a:cs typeface="Courier New" panose="02070309020205020404" pitchFamily="49" charset="0"/>
              </a:rPr>
              <a:t>UPDATE</a:t>
            </a:r>
            <a:r>
              <a:rPr lang="en-US" altLang="en-US" dirty="0"/>
              <a:t> statement</a:t>
            </a:r>
          </a:p>
          <a:p>
            <a:pPr lvl="2"/>
            <a:r>
              <a:rPr lang="en-US" altLang="en-US" dirty="0"/>
              <a:t>Existing rows are deleted from a table by using the </a:t>
            </a:r>
            <a:r>
              <a:rPr lang="en-US" altLang="en-US" dirty="0">
                <a:latin typeface="Courier New" panose="02070309020205020404" pitchFamily="49" charset="0"/>
                <a:cs typeface="Courier New" panose="02070309020205020404" pitchFamily="49" charset="0"/>
              </a:rPr>
              <a:t>DELETE</a:t>
            </a:r>
            <a:r>
              <a:rPr lang="en-US" altLang="en-US" dirty="0"/>
              <a:t> statement</a:t>
            </a:r>
          </a:p>
          <a:p>
            <a:pPr lvl="1"/>
            <a:r>
              <a:rPr lang="en-US" altLang="en-US" dirty="0"/>
              <a:t>A </a:t>
            </a:r>
            <a:r>
              <a:rPr lang="en-US" altLang="en-US" i="1" dirty="0"/>
              <a:t>transaction</a:t>
            </a:r>
            <a:r>
              <a:rPr lang="en-US" altLang="en-US" dirty="0"/>
              <a:t> consists of a collection of DML statements that form a logical unit of work.</a:t>
            </a:r>
          </a:p>
          <a:p>
            <a:endParaRPr lang="en-US" dirty="0"/>
          </a:p>
        </p:txBody>
      </p:sp>
      <p:sp>
        <p:nvSpPr>
          <p:cNvPr id="19460" name="Arc 4">
            <a:extLst>
              <a:ext uri="{FF2B5EF4-FFF2-40B4-BE49-F238E27FC236}">
                <a16:creationId xmlns:a16="http://schemas.microsoft.com/office/drawing/2014/main" id="{69CC0DB6-8C2F-4182-AFB2-AB780D1402F3}"/>
              </a:ext>
            </a:extLst>
          </p:cNvPr>
          <p:cNvSpPr>
            <a:spLocks/>
          </p:cNvSpPr>
          <p:nvPr/>
        </p:nvSpPr>
        <p:spPr bwMode="ltGray">
          <a:xfrm>
            <a:off x="10768015" y="1"/>
            <a:ext cx="423863" cy="338138"/>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IN"/>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1E4E790-DD41-4C24-993D-E1C7126284DF}"/>
              </a:ext>
            </a:extLst>
          </p:cNvPr>
          <p:cNvSpPr/>
          <p:nvPr/>
        </p:nvSpPr>
        <p:spPr bwMode="auto">
          <a:xfrm rot="10800000">
            <a:off x="8762999" y="7353294"/>
            <a:ext cx="9524996" cy="183594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82849" tIns="91424" rIns="182849" bIns="91424"/>
          <a:lstStyle/>
          <a:p>
            <a:pPr algn="ctr" defTabSz="457121">
              <a:spcBef>
                <a:spcPct val="20000"/>
              </a:spcBef>
              <a:buClr>
                <a:srgbClr val="FF0000"/>
              </a:buClr>
              <a:defRPr/>
            </a:pPr>
            <a:endParaRPr lang="en-US" dirty="0">
              <a:cs typeface="Arial" charset="0"/>
            </a:endParaRPr>
          </a:p>
        </p:txBody>
      </p:sp>
      <p:sp>
        <p:nvSpPr>
          <p:cNvPr id="8" name="Content Placeholder 2">
            <a:extLst>
              <a:ext uri="{FF2B5EF4-FFF2-40B4-BE49-F238E27FC236}">
                <a16:creationId xmlns:a16="http://schemas.microsoft.com/office/drawing/2014/main" id="{D78A6135-4EB9-4460-B41A-0A9B98A08337}"/>
              </a:ext>
            </a:extLst>
          </p:cNvPr>
          <p:cNvSpPr txBox="1">
            <a:spLocks/>
          </p:cNvSpPr>
          <p:nvPr/>
        </p:nvSpPr>
        <p:spPr bwMode="gray">
          <a:xfrm>
            <a:off x="1680693" y="3706586"/>
            <a:ext cx="12344400" cy="944306"/>
          </a:xfrm>
          <a:prstGeom prst="round2DiagRect">
            <a:avLst>
              <a:gd name="adj1" fmla="val 9114"/>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25395" tIns="25395" rIns="25395" bIns="25395">
            <a:spAutoFit/>
          </a:body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p:txBody>
      </p:sp>
      <p:sp>
        <p:nvSpPr>
          <p:cNvPr id="9" name="Content Placeholder 2">
            <a:extLst>
              <a:ext uri="{FF2B5EF4-FFF2-40B4-BE49-F238E27FC236}">
                <a16:creationId xmlns:a16="http://schemas.microsoft.com/office/drawing/2014/main" id="{36FCA144-F569-480B-A149-45FB531D7BB2}"/>
              </a:ext>
            </a:extLst>
          </p:cNvPr>
          <p:cNvSpPr txBox="1">
            <a:spLocks/>
          </p:cNvSpPr>
          <p:nvPr/>
        </p:nvSpPr>
        <p:spPr bwMode="gray">
          <a:xfrm>
            <a:off x="1680693" y="5756771"/>
            <a:ext cx="12344400" cy="1455015"/>
          </a:xfrm>
          <a:prstGeom prst="round2DiagRect">
            <a:avLst>
              <a:gd name="adj1" fmla="val 9114"/>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25395" tIns="25395" rIns="25395" bIns="25395">
            <a:noAutofit/>
          </a:body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p:txBody>
      </p:sp>
      <p:sp>
        <p:nvSpPr>
          <p:cNvPr id="20488" name="Title 1">
            <a:extLst>
              <a:ext uri="{FF2B5EF4-FFF2-40B4-BE49-F238E27FC236}">
                <a16:creationId xmlns:a16="http://schemas.microsoft.com/office/drawing/2014/main" id="{BACCFEE8-DE32-4180-B299-D5871DA0ADBA}"/>
              </a:ext>
            </a:extLst>
          </p:cNvPr>
          <p:cNvSpPr>
            <a:spLocks noGrp="1"/>
          </p:cNvSpPr>
          <p:nvPr>
            <p:ph type="title"/>
          </p:nvPr>
        </p:nvSpPr>
        <p:spPr/>
        <p:txBody>
          <a:bodyPr/>
          <a:lstStyle/>
          <a:p>
            <a:r>
              <a:rPr lang="en-US" altLang="en-US">
                <a:latin typeface="Courier New" panose="02070309020205020404" pitchFamily="49" charset="0"/>
                <a:cs typeface="Courier New" panose="02070309020205020404" pitchFamily="49" charset="0"/>
              </a:rPr>
              <a:t>INSERT</a:t>
            </a:r>
            <a:r>
              <a:rPr lang="en-US" altLang="en-US"/>
              <a:t> Statement</a:t>
            </a:r>
          </a:p>
        </p:txBody>
      </p:sp>
      <p:sp>
        <p:nvSpPr>
          <p:cNvPr id="20489" name="Content Placeholder 2">
            <a:extLst>
              <a:ext uri="{FF2B5EF4-FFF2-40B4-BE49-F238E27FC236}">
                <a16:creationId xmlns:a16="http://schemas.microsoft.com/office/drawing/2014/main" id="{9AE90CC4-BAC9-4797-B6BD-044DF9C57C54}"/>
              </a:ext>
            </a:extLst>
          </p:cNvPr>
          <p:cNvSpPr>
            <a:spLocks noGrp="1"/>
          </p:cNvSpPr>
          <p:nvPr>
            <p:ph idx="1"/>
          </p:nvPr>
        </p:nvSpPr>
        <p:spPr>
          <a:xfrm>
            <a:off x="935833" y="2256406"/>
            <a:ext cx="11103767" cy="3386179"/>
          </a:xfrm>
        </p:spPr>
        <p:txBody>
          <a:bodyPr/>
          <a:lstStyle/>
          <a:p>
            <a:pPr lvl="1"/>
            <a:r>
              <a:rPr lang="en-US" altLang="en-US" dirty="0"/>
              <a:t>Use the </a:t>
            </a:r>
            <a:r>
              <a:rPr lang="en-US" altLang="en-US" dirty="0">
                <a:latin typeface="Courier New" panose="02070309020205020404" pitchFamily="49" charset="0"/>
              </a:rPr>
              <a:t>INSERT</a:t>
            </a:r>
            <a:r>
              <a:rPr lang="en-US" altLang="en-US" dirty="0"/>
              <a:t> statement to add new rows to a table.</a:t>
            </a:r>
          </a:p>
          <a:p>
            <a:pPr lvl="1"/>
            <a:r>
              <a:rPr lang="en-US" altLang="en-US" dirty="0"/>
              <a:t>Syntax:</a:t>
            </a:r>
          </a:p>
          <a:p>
            <a:pPr marL="112712" lvl="1" indent="0">
              <a:buNone/>
            </a:pPr>
            <a:endParaRPr lang="en-US" altLang="en-US" dirty="0"/>
          </a:p>
          <a:p>
            <a:pPr lvl="1">
              <a:lnSpc>
                <a:spcPct val="250000"/>
              </a:lnSpc>
            </a:pPr>
            <a:r>
              <a:rPr lang="en-US" altLang="en-US" dirty="0"/>
              <a:t>Example:</a:t>
            </a:r>
          </a:p>
        </p:txBody>
      </p:sp>
      <p:sp>
        <p:nvSpPr>
          <p:cNvPr id="20490" name="Rectangle 4">
            <a:extLst>
              <a:ext uri="{FF2B5EF4-FFF2-40B4-BE49-F238E27FC236}">
                <a16:creationId xmlns:a16="http://schemas.microsoft.com/office/drawing/2014/main" id="{8CB2B780-4FD7-4579-BF3F-EEB32DA1F0FA}"/>
              </a:ext>
            </a:extLst>
          </p:cNvPr>
          <p:cNvSpPr>
            <a:spLocks noChangeArrowheads="1"/>
          </p:cNvSpPr>
          <p:nvPr/>
        </p:nvSpPr>
        <p:spPr bwMode="blackGray">
          <a:xfrm>
            <a:off x="1835476" y="3706586"/>
            <a:ext cx="990361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138113" tIns="69057" rIns="138113" bIns="69057" anchor="ctr"/>
          <a:lstStyle>
            <a:lvl1pPr eaLnBrk="0" hangingPunct="0">
              <a:tabLst>
                <a:tab pos="120015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9pPr>
          </a:lstStyle>
          <a:p>
            <a:r>
              <a:rPr lang="en-US" altLang="en-US" sz="2000" dirty="0">
                <a:solidFill>
                  <a:srgbClr val="000000"/>
                </a:solidFill>
                <a:latin typeface="Courier New" panose="02070309020205020404" pitchFamily="49" charset="0"/>
              </a:rPr>
              <a:t>INSERT INTO	</a:t>
            </a:r>
            <a:r>
              <a:rPr lang="en-US" altLang="en-US" sz="2000" i="1" dirty="0">
                <a:solidFill>
                  <a:srgbClr val="000000"/>
                </a:solidFill>
                <a:latin typeface="Courier New" panose="02070309020205020404" pitchFamily="49" charset="0"/>
              </a:rPr>
              <a:t>table </a:t>
            </a:r>
            <a:r>
              <a:rPr lang="en-US" altLang="en-US" sz="2000" dirty="0">
                <a:solidFill>
                  <a:srgbClr val="000000"/>
                </a:solidFill>
                <a:latin typeface="Courier New" panose="02070309020205020404" pitchFamily="49" charset="0"/>
              </a:rPr>
              <a:t>[(</a:t>
            </a:r>
            <a:r>
              <a:rPr lang="en-US" altLang="en-US" sz="2000" i="1" dirty="0">
                <a:solidFill>
                  <a:srgbClr val="000000"/>
                </a:solidFill>
                <a:latin typeface="Courier New" panose="02070309020205020404" pitchFamily="49" charset="0"/>
              </a:rPr>
              <a:t>column </a:t>
            </a:r>
            <a:r>
              <a:rPr lang="en-US" altLang="en-US" sz="2000" dirty="0">
                <a:solidFill>
                  <a:srgbClr val="000000"/>
                </a:solidFill>
                <a:latin typeface="Courier New" panose="02070309020205020404" pitchFamily="49" charset="0"/>
              </a:rPr>
              <a:t>[</a:t>
            </a:r>
            <a:r>
              <a:rPr lang="en-US" altLang="en-US" sz="2000" i="1" dirty="0">
                <a:solidFill>
                  <a:srgbClr val="000000"/>
                </a:solidFill>
                <a:latin typeface="Courier New" panose="02070309020205020404" pitchFamily="49" charset="0"/>
              </a:rPr>
              <a:t>, column...</a:t>
            </a:r>
            <a:r>
              <a:rPr lang="en-US" altLang="en-US" sz="2000" dirty="0">
                <a:solidFill>
                  <a:srgbClr val="000000"/>
                </a:solidFill>
                <a:latin typeface="Courier New" panose="02070309020205020404" pitchFamily="49" charset="0"/>
              </a:rPr>
              <a:t>])]</a:t>
            </a:r>
            <a:endParaRPr lang="en-US" altLang="en-US" sz="2000" i="1" dirty="0">
              <a:solidFill>
                <a:srgbClr val="000000"/>
              </a:solidFill>
              <a:latin typeface="Courier New" panose="02070309020205020404" pitchFamily="49" charset="0"/>
            </a:endParaRPr>
          </a:p>
          <a:p>
            <a:r>
              <a:rPr lang="en-US" altLang="en-US" sz="2000" dirty="0">
                <a:solidFill>
                  <a:srgbClr val="000000"/>
                </a:solidFill>
                <a:latin typeface="Courier New" panose="02070309020205020404" pitchFamily="49" charset="0"/>
              </a:rPr>
              <a:t>VALUES	  </a:t>
            </a:r>
            <a:r>
              <a:rPr lang="en-US" altLang="en-US" sz="2000" i="1" dirty="0">
                <a:solidFill>
                  <a:srgbClr val="000000"/>
                </a:solidFill>
                <a:latin typeface="Courier New" panose="02070309020205020404" pitchFamily="49" charset="0"/>
              </a:rPr>
              <a:t>(value </a:t>
            </a:r>
            <a:r>
              <a:rPr lang="en-US" altLang="en-US" sz="2000" dirty="0">
                <a:solidFill>
                  <a:srgbClr val="000000"/>
                </a:solidFill>
                <a:latin typeface="Courier New" panose="02070309020205020404" pitchFamily="49" charset="0"/>
              </a:rPr>
              <a:t>[</a:t>
            </a:r>
            <a:r>
              <a:rPr lang="en-US" altLang="en-US" sz="2000" i="1" dirty="0">
                <a:solidFill>
                  <a:srgbClr val="000000"/>
                </a:solidFill>
                <a:latin typeface="Courier New" panose="02070309020205020404" pitchFamily="49" charset="0"/>
              </a:rPr>
              <a:t>, value...</a:t>
            </a:r>
            <a:r>
              <a:rPr lang="en-US" altLang="en-US" sz="2000" dirty="0">
                <a:solidFill>
                  <a:srgbClr val="000000"/>
                </a:solidFill>
                <a:latin typeface="Courier New" panose="02070309020205020404" pitchFamily="49" charset="0"/>
              </a:rPr>
              <a:t>]);</a:t>
            </a:r>
          </a:p>
        </p:txBody>
      </p:sp>
      <p:sp>
        <p:nvSpPr>
          <p:cNvPr id="20492" name="Rectangle 4">
            <a:extLst>
              <a:ext uri="{FF2B5EF4-FFF2-40B4-BE49-F238E27FC236}">
                <a16:creationId xmlns:a16="http://schemas.microsoft.com/office/drawing/2014/main" id="{3C15D63E-EEE1-4F99-B640-E4B4EAB341D6}"/>
              </a:ext>
            </a:extLst>
          </p:cNvPr>
          <p:cNvSpPr>
            <a:spLocks noChangeArrowheads="1"/>
          </p:cNvSpPr>
          <p:nvPr/>
        </p:nvSpPr>
        <p:spPr bwMode="blackGray">
          <a:xfrm>
            <a:off x="1835476" y="5817961"/>
            <a:ext cx="975121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138113" tIns="69057" rIns="138113" bIns="69057" anchor="ctr"/>
          <a:lstStyle>
            <a:lvl1pPr eaLnBrk="0" hangingPunct="0">
              <a:tabLst>
                <a:tab pos="120015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9pPr>
          </a:lstStyle>
          <a:p>
            <a:r>
              <a:rPr lang="en-US" altLang="en-US" sz="2000" dirty="0">
                <a:solidFill>
                  <a:srgbClr val="000000"/>
                </a:solidFill>
                <a:latin typeface="Courier New" panose="02070309020205020404" pitchFamily="49" charset="0"/>
              </a:rPr>
              <a:t>INSERT INTO	</a:t>
            </a:r>
            <a:r>
              <a:rPr lang="en-US" altLang="en-US" sz="2000" i="1" dirty="0">
                <a:solidFill>
                  <a:srgbClr val="000000"/>
                </a:solidFill>
                <a:latin typeface="Courier New" panose="02070309020205020404" pitchFamily="49" charset="0"/>
              </a:rPr>
              <a:t>departments</a:t>
            </a:r>
          </a:p>
          <a:p>
            <a:r>
              <a:rPr lang="en-US" altLang="en-US" sz="2000" dirty="0">
                <a:solidFill>
                  <a:srgbClr val="000000"/>
                </a:solidFill>
                <a:latin typeface="Courier New" panose="02070309020205020404" pitchFamily="49" charset="0"/>
              </a:rPr>
              <a:t>VALUES     (</a:t>
            </a:r>
            <a:r>
              <a:rPr lang="en-US" altLang="en-US" sz="2000" i="1" dirty="0">
                <a:solidFill>
                  <a:srgbClr val="000000"/>
                </a:solidFill>
                <a:latin typeface="Courier New" panose="02070309020205020404" pitchFamily="49" charset="0"/>
              </a:rPr>
              <a:t>200,'Development',104,1400</a:t>
            </a:r>
            <a:r>
              <a:rPr lang="en-US" altLang="en-US" sz="2000" dirty="0">
                <a:solidFill>
                  <a:srgbClr val="000000"/>
                </a:solidFill>
                <a:latin typeface="Courier New" panose="02070309020205020404" pitchFamily="49" charset="0"/>
              </a:rPr>
              <a:t>);</a:t>
            </a:r>
          </a:p>
          <a:p>
            <a:endParaRPr lang="en-US" altLang="en-US" sz="2000" dirty="0">
              <a:solidFill>
                <a:srgbClr val="000000"/>
              </a:solidFill>
              <a:latin typeface="Courier New" panose="02070309020205020404" pitchFamily="49" charset="0"/>
            </a:endParaRPr>
          </a:p>
        </p:txBody>
      </p:sp>
      <p:pic>
        <p:nvPicPr>
          <p:cNvPr id="20493" name="Picture 6">
            <a:extLst>
              <a:ext uri="{FF2B5EF4-FFF2-40B4-BE49-F238E27FC236}">
                <a16:creationId xmlns:a16="http://schemas.microsoft.com/office/drawing/2014/main" id="{0EF84A56-0423-4182-B3CB-5B675575B4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6597087"/>
            <a:ext cx="2893220" cy="411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pic>
        <p:nvPicPr>
          <p:cNvPr id="20491" name="Picture 7" descr="Tables: Table with Header with Row Being Added ">
            <a:extLst>
              <a:ext uri="{FF2B5EF4-FFF2-40B4-BE49-F238E27FC236}">
                <a16:creationId xmlns:a16="http://schemas.microsoft.com/office/drawing/2014/main" id="{C4E5FD4F-3DE8-4AF2-B41D-9D7F4E7724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77990" y="7239000"/>
            <a:ext cx="2271713"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472DBE1-7EC0-4DC6-95CB-2D2E4C7078FA}"/>
              </a:ext>
            </a:extLst>
          </p:cNvPr>
          <p:cNvSpPr/>
          <p:nvPr/>
        </p:nvSpPr>
        <p:spPr bwMode="auto">
          <a:xfrm rot="10800000">
            <a:off x="13334999" y="7353293"/>
            <a:ext cx="4952995" cy="183594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82849" tIns="91424" rIns="182849" bIns="91424"/>
          <a:lstStyle/>
          <a:p>
            <a:pPr algn="ctr" defTabSz="457121">
              <a:spcBef>
                <a:spcPct val="20000"/>
              </a:spcBef>
              <a:buClr>
                <a:srgbClr val="FF0000"/>
              </a:buClr>
              <a:defRPr/>
            </a:pPr>
            <a:endParaRPr lang="en-US" dirty="0">
              <a:cs typeface="Arial" charset="0"/>
            </a:endParaRPr>
          </a:p>
        </p:txBody>
      </p:sp>
      <p:sp>
        <p:nvSpPr>
          <p:cNvPr id="8" name="Content Placeholder 2">
            <a:extLst>
              <a:ext uri="{FF2B5EF4-FFF2-40B4-BE49-F238E27FC236}">
                <a16:creationId xmlns:a16="http://schemas.microsoft.com/office/drawing/2014/main" id="{EE847302-F93A-43C1-9936-AFD937CA3B4F}"/>
              </a:ext>
            </a:extLst>
          </p:cNvPr>
          <p:cNvSpPr txBox="1">
            <a:spLocks/>
          </p:cNvSpPr>
          <p:nvPr/>
        </p:nvSpPr>
        <p:spPr bwMode="gray">
          <a:xfrm>
            <a:off x="1676400" y="3706586"/>
            <a:ext cx="12344400" cy="1408935"/>
          </a:xfrm>
          <a:prstGeom prst="round2DiagRect">
            <a:avLst>
              <a:gd name="adj1" fmla="val 9114"/>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25395" tIns="25395" rIns="25395" bIns="25395">
            <a:spAutoFit/>
          </a:body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p:txBody>
      </p:sp>
      <p:sp>
        <p:nvSpPr>
          <p:cNvPr id="9" name="Content Placeholder 2">
            <a:extLst>
              <a:ext uri="{FF2B5EF4-FFF2-40B4-BE49-F238E27FC236}">
                <a16:creationId xmlns:a16="http://schemas.microsoft.com/office/drawing/2014/main" id="{F6F38A53-72C5-49B9-85D5-9FB6E5AF924B}"/>
              </a:ext>
            </a:extLst>
          </p:cNvPr>
          <p:cNvSpPr txBox="1">
            <a:spLocks/>
          </p:cNvSpPr>
          <p:nvPr/>
        </p:nvSpPr>
        <p:spPr bwMode="gray">
          <a:xfrm>
            <a:off x="1676400" y="5992586"/>
            <a:ext cx="12344400" cy="1589314"/>
          </a:xfrm>
          <a:prstGeom prst="round2DiagRect">
            <a:avLst>
              <a:gd name="adj1" fmla="val 9114"/>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25395" tIns="25395" rIns="25395" bIns="25395">
            <a:noAutofit/>
          </a:body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p:txBody>
      </p:sp>
      <p:sp>
        <p:nvSpPr>
          <p:cNvPr id="21512" name="Title 1">
            <a:extLst>
              <a:ext uri="{FF2B5EF4-FFF2-40B4-BE49-F238E27FC236}">
                <a16:creationId xmlns:a16="http://schemas.microsoft.com/office/drawing/2014/main" id="{0E2467A7-7B2B-4E5C-B929-E34E321BA811}"/>
              </a:ext>
            </a:extLst>
          </p:cNvPr>
          <p:cNvSpPr>
            <a:spLocks noGrp="1"/>
          </p:cNvSpPr>
          <p:nvPr>
            <p:ph type="title"/>
          </p:nvPr>
        </p:nvSpPr>
        <p:spPr/>
        <p:txBody>
          <a:bodyPr/>
          <a:lstStyle/>
          <a:p>
            <a:r>
              <a:rPr lang="en-US" altLang="en-US">
                <a:latin typeface="Courier New" panose="02070309020205020404" pitchFamily="49" charset="0"/>
                <a:cs typeface="Courier New" panose="02070309020205020404" pitchFamily="49" charset="0"/>
              </a:rPr>
              <a:t>UPDATE</a:t>
            </a:r>
            <a:r>
              <a:rPr lang="en-US" altLang="en-US"/>
              <a:t> Statement Syntax</a:t>
            </a:r>
          </a:p>
        </p:txBody>
      </p:sp>
      <p:sp>
        <p:nvSpPr>
          <p:cNvPr id="21513" name="Content Placeholder 2">
            <a:extLst>
              <a:ext uri="{FF2B5EF4-FFF2-40B4-BE49-F238E27FC236}">
                <a16:creationId xmlns:a16="http://schemas.microsoft.com/office/drawing/2014/main" id="{3A0923D6-184F-4EFB-89DF-B6000918BCD0}"/>
              </a:ext>
            </a:extLst>
          </p:cNvPr>
          <p:cNvSpPr>
            <a:spLocks noGrp="1"/>
          </p:cNvSpPr>
          <p:nvPr>
            <p:ph idx="1"/>
          </p:nvPr>
        </p:nvSpPr>
        <p:spPr>
          <a:xfrm>
            <a:off x="935833" y="2256406"/>
            <a:ext cx="13465967" cy="6194449"/>
          </a:xfrm>
        </p:spPr>
        <p:txBody>
          <a:bodyPr/>
          <a:lstStyle/>
          <a:p>
            <a:pPr lvl="1">
              <a:spcBef>
                <a:spcPts val="600"/>
              </a:spcBef>
            </a:pPr>
            <a:r>
              <a:rPr lang="en-US" altLang="en-US" dirty="0">
                <a:cs typeface="Arial" panose="020B0604020202020204" pitchFamily="34" charset="0"/>
              </a:rPr>
              <a:t>Use the </a:t>
            </a:r>
            <a:r>
              <a:rPr lang="en-US" altLang="en-US" dirty="0">
                <a:latin typeface="Courier New" panose="02070309020205020404" pitchFamily="49" charset="0"/>
                <a:cs typeface="Courier New" panose="02070309020205020404" pitchFamily="49" charset="0"/>
              </a:rPr>
              <a:t>UPDATE</a:t>
            </a:r>
            <a:r>
              <a:rPr lang="en-US" altLang="en-US" dirty="0">
                <a:cs typeface="Arial" panose="020B0604020202020204" pitchFamily="34" charset="0"/>
              </a:rPr>
              <a:t> </a:t>
            </a:r>
            <a:r>
              <a:rPr lang="en-US" altLang="en-US" dirty="0"/>
              <a:t>statement </a:t>
            </a:r>
            <a:r>
              <a:rPr lang="en-US" altLang="en-US" dirty="0">
                <a:cs typeface="Arial" panose="020B0604020202020204" pitchFamily="34" charset="0"/>
              </a:rPr>
              <a:t>to modify the existing rows in a table</a:t>
            </a:r>
            <a:r>
              <a:rPr lang="en-US" altLang="en-US" dirty="0"/>
              <a:t>.</a:t>
            </a:r>
          </a:p>
          <a:p>
            <a:pPr lvl="1">
              <a:spcBef>
                <a:spcPts val="600"/>
              </a:spcBef>
            </a:pPr>
            <a:r>
              <a:rPr lang="en-US" altLang="en-US" dirty="0"/>
              <a:t>Update more than one row at a time (if required).</a:t>
            </a:r>
          </a:p>
          <a:p>
            <a:pPr lvl="1"/>
            <a:endParaRPr lang="en-US" altLang="en-US" dirty="0"/>
          </a:p>
          <a:p>
            <a:pPr marL="112712" lvl="1" indent="0">
              <a:buNone/>
            </a:pPr>
            <a:endParaRPr lang="en-US" altLang="en-US" sz="2400" dirty="0"/>
          </a:p>
          <a:p>
            <a:pPr lvl="1">
              <a:lnSpc>
                <a:spcPct val="150000"/>
              </a:lnSpc>
            </a:pPr>
            <a:r>
              <a:rPr lang="en-US" altLang="en-US" dirty="0"/>
              <a:t>Example:</a:t>
            </a:r>
          </a:p>
          <a:p>
            <a:pPr lvl="1"/>
            <a:endParaRPr lang="en-US" altLang="en-US" dirty="0"/>
          </a:p>
          <a:p>
            <a:pPr lvl="1"/>
            <a:endParaRPr lang="en-US" altLang="en-US" sz="2100" dirty="0"/>
          </a:p>
          <a:p>
            <a:pPr lvl="1">
              <a:lnSpc>
                <a:spcPct val="200000"/>
              </a:lnSpc>
            </a:pPr>
            <a:r>
              <a:rPr lang="en-US" altLang="en-US" dirty="0"/>
              <a:t>Specify </a:t>
            </a:r>
            <a:r>
              <a:rPr lang="en-US" altLang="en-US" dirty="0">
                <a:latin typeface="Courier New" panose="02070309020205020404" pitchFamily="49" charset="0"/>
              </a:rPr>
              <a:t>SET</a:t>
            </a:r>
            <a:r>
              <a:rPr lang="en-US" altLang="en-US" dirty="0"/>
              <a:t> </a:t>
            </a:r>
            <a:r>
              <a:rPr lang="en-US" altLang="en-US" i="1" dirty="0" err="1">
                <a:latin typeface="Courier New" panose="02070309020205020404" pitchFamily="49" charset="0"/>
              </a:rPr>
              <a:t>column_name</a:t>
            </a:r>
            <a:r>
              <a:rPr lang="en-US" altLang="en-US" dirty="0">
                <a:latin typeface="Courier New" panose="02070309020205020404" pitchFamily="49" charset="0"/>
              </a:rPr>
              <a:t>=</a:t>
            </a:r>
            <a:r>
              <a:rPr lang="en-US" altLang="en-US" dirty="0"/>
              <a:t> </a:t>
            </a:r>
            <a:r>
              <a:rPr lang="en-US" altLang="en-US" dirty="0">
                <a:latin typeface="Courier New" panose="02070309020205020404" pitchFamily="49" charset="0"/>
              </a:rPr>
              <a:t>NULL</a:t>
            </a:r>
            <a:r>
              <a:rPr lang="en-US" altLang="en-US" dirty="0"/>
              <a:t> to update a column value to </a:t>
            </a:r>
            <a:r>
              <a:rPr lang="en-US" altLang="en-US" dirty="0">
                <a:latin typeface="Courier New" panose="02070309020205020404" pitchFamily="49" charset="0"/>
              </a:rPr>
              <a:t>NULL</a:t>
            </a:r>
            <a:r>
              <a:rPr lang="en-US" altLang="en-US" dirty="0"/>
              <a:t>.</a:t>
            </a:r>
          </a:p>
        </p:txBody>
      </p:sp>
      <p:sp>
        <p:nvSpPr>
          <p:cNvPr id="21514" name="Rectangle 3">
            <a:extLst>
              <a:ext uri="{FF2B5EF4-FFF2-40B4-BE49-F238E27FC236}">
                <a16:creationId xmlns:a16="http://schemas.microsoft.com/office/drawing/2014/main" id="{AD243496-78BF-40E5-BCEA-8215D40DE593}"/>
              </a:ext>
            </a:extLst>
          </p:cNvPr>
          <p:cNvSpPr>
            <a:spLocks noChangeArrowheads="1"/>
          </p:cNvSpPr>
          <p:nvPr/>
        </p:nvSpPr>
        <p:spPr bwMode="blackGray">
          <a:xfrm>
            <a:off x="1983583" y="3706585"/>
            <a:ext cx="11046617" cy="1412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138113" tIns="69057" rIns="138113" bIns="69057" anchor="ctr"/>
          <a:lstStyle>
            <a:lvl1pPr eaLnBrk="0" hangingPunct="0">
              <a:tabLst>
                <a:tab pos="120015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9pPr>
          </a:lstStyle>
          <a:p>
            <a:r>
              <a:rPr lang="en-US" altLang="en-US" sz="2000" dirty="0">
                <a:solidFill>
                  <a:srgbClr val="000000"/>
                </a:solidFill>
                <a:latin typeface="Courier New" panose="02070309020205020404" pitchFamily="49" charset="0"/>
              </a:rPr>
              <a:t>UPDATE	  </a:t>
            </a:r>
            <a:r>
              <a:rPr lang="en-US" altLang="en-US" sz="2000" i="1" dirty="0">
                <a:solidFill>
                  <a:srgbClr val="000000"/>
                </a:solidFill>
                <a:latin typeface="Courier New" panose="02070309020205020404" pitchFamily="49" charset="0"/>
              </a:rPr>
              <a:t>table</a:t>
            </a:r>
            <a:endParaRPr lang="en-US" altLang="en-US" sz="2000" dirty="0">
              <a:solidFill>
                <a:srgbClr val="000000"/>
              </a:solidFill>
              <a:latin typeface="Courier New" panose="02070309020205020404" pitchFamily="49" charset="0"/>
            </a:endParaRPr>
          </a:p>
          <a:p>
            <a:r>
              <a:rPr lang="en-US" altLang="en-US" sz="2000" dirty="0">
                <a:solidFill>
                  <a:srgbClr val="000000"/>
                </a:solidFill>
                <a:latin typeface="Courier New" panose="02070309020205020404" pitchFamily="49" charset="0"/>
              </a:rPr>
              <a:t>SET	  </a:t>
            </a:r>
            <a:r>
              <a:rPr lang="en-US" altLang="en-US" sz="2000" i="1" dirty="0">
                <a:solidFill>
                  <a:srgbClr val="000000"/>
                </a:solidFill>
                <a:latin typeface="Courier New" panose="02070309020205020404" pitchFamily="49" charset="0"/>
              </a:rPr>
              <a:t>column</a:t>
            </a:r>
            <a:r>
              <a:rPr lang="en-US" altLang="en-US" sz="2000" dirty="0">
                <a:solidFill>
                  <a:srgbClr val="000000"/>
                </a:solidFill>
                <a:latin typeface="Courier New" panose="02070309020205020404" pitchFamily="49" charset="0"/>
              </a:rPr>
              <a:t> = </a:t>
            </a:r>
            <a:r>
              <a:rPr lang="en-US" altLang="en-US" sz="2000" i="1" dirty="0">
                <a:solidFill>
                  <a:srgbClr val="000000"/>
                </a:solidFill>
                <a:latin typeface="Courier New" panose="02070309020205020404" pitchFamily="49" charset="0"/>
              </a:rPr>
              <a:t>value</a:t>
            </a:r>
            <a:r>
              <a:rPr lang="en-US" altLang="en-US" sz="2000" dirty="0">
                <a:solidFill>
                  <a:srgbClr val="000000"/>
                </a:solidFill>
                <a:latin typeface="Courier New" panose="02070309020205020404" pitchFamily="49" charset="0"/>
              </a:rPr>
              <a:t> [, </a:t>
            </a:r>
            <a:r>
              <a:rPr lang="en-US" altLang="en-US" sz="2000" i="1" dirty="0">
                <a:solidFill>
                  <a:srgbClr val="000000"/>
                </a:solidFill>
                <a:latin typeface="Courier New" panose="02070309020205020404" pitchFamily="49" charset="0"/>
              </a:rPr>
              <a:t>column </a:t>
            </a:r>
            <a:r>
              <a:rPr lang="en-US" altLang="en-US" sz="2000" dirty="0">
                <a:solidFill>
                  <a:srgbClr val="000000"/>
                </a:solidFill>
                <a:latin typeface="Courier New" panose="02070309020205020404" pitchFamily="49" charset="0"/>
              </a:rPr>
              <a:t>= </a:t>
            </a:r>
            <a:r>
              <a:rPr lang="en-US" altLang="en-US" sz="2000" i="1" dirty="0">
                <a:solidFill>
                  <a:srgbClr val="000000"/>
                </a:solidFill>
                <a:latin typeface="Courier New" panose="02070309020205020404" pitchFamily="49" charset="0"/>
              </a:rPr>
              <a:t>value, ...</a:t>
            </a:r>
            <a:r>
              <a:rPr lang="en-US" altLang="en-US" sz="2000" dirty="0">
                <a:solidFill>
                  <a:srgbClr val="000000"/>
                </a:solidFill>
                <a:latin typeface="Courier New" panose="02070309020205020404" pitchFamily="49" charset="0"/>
              </a:rPr>
              <a:t>]</a:t>
            </a:r>
          </a:p>
          <a:p>
            <a:r>
              <a:rPr lang="en-US" altLang="en-US" sz="2000" dirty="0">
                <a:solidFill>
                  <a:srgbClr val="000000"/>
                </a:solidFill>
                <a:latin typeface="Courier New" panose="02070309020205020404" pitchFamily="49" charset="0"/>
              </a:rPr>
              <a:t>[WHERE 	  </a:t>
            </a:r>
            <a:r>
              <a:rPr lang="en-US" altLang="en-US" sz="2000" i="1" dirty="0">
                <a:solidFill>
                  <a:srgbClr val="000000"/>
                </a:solidFill>
                <a:latin typeface="Courier New" panose="02070309020205020404" pitchFamily="49" charset="0"/>
              </a:rPr>
              <a:t>condition</a:t>
            </a:r>
            <a:r>
              <a:rPr lang="en-US" altLang="en-US" sz="2000" dirty="0">
                <a:solidFill>
                  <a:srgbClr val="000000"/>
                </a:solidFill>
                <a:latin typeface="Courier New" panose="02070309020205020404" pitchFamily="49" charset="0"/>
              </a:rPr>
              <a:t>];</a:t>
            </a:r>
          </a:p>
        </p:txBody>
      </p:sp>
      <p:sp>
        <p:nvSpPr>
          <p:cNvPr id="21515" name="Rectangle 6">
            <a:extLst>
              <a:ext uri="{FF2B5EF4-FFF2-40B4-BE49-F238E27FC236}">
                <a16:creationId xmlns:a16="http://schemas.microsoft.com/office/drawing/2014/main" id="{C12D09D0-735E-4BE2-A21F-6DF72CFE0A53}"/>
              </a:ext>
            </a:extLst>
          </p:cNvPr>
          <p:cNvSpPr>
            <a:spLocks noChangeArrowheads="1"/>
          </p:cNvSpPr>
          <p:nvPr/>
        </p:nvSpPr>
        <p:spPr bwMode="blackGray">
          <a:xfrm>
            <a:off x="1983583" y="6057900"/>
            <a:ext cx="10589417" cy="1104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138113" tIns="69057" rIns="138113" bIns="69057" anchor="ctr"/>
          <a:lstStyle>
            <a:lvl1pPr eaLnBrk="0" hangingPunct="0">
              <a:tabLst>
                <a:tab pos="120015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9pPr>
          </a:lstStyle>
          <a:p>
            <a:r>
              <a:rPr lang="en-US" altLang="en-US" sz="2000" dirty="0">
                <a:solidFill>
                  <a:srgbClr val="000000"/>
                </a:solidFill>
                <a:latin typeface="Courier New" panose="02070309020205020404" pitchFamily="49" charset="0"/>
              </a:rPr>
              <a:t>UPDATE 	  </a:t>
            </a:r>
            <a:r>
              <a:rPr lang="en-US" altLang="en-US" sz="2000" dirty="0" err="1">
                <a:solidFill>
                  <a:srgbClr val="000000"/>
                </a:solidFill>
                <a:latin typeface="Courier New" panose="02070309020205020404" pitchFamily="49" charset="0"/>
              </a:rPr>
              <a:t>copy_emp</a:t>
            </a:r>
            <a:endParaRPr lang="en-US" altLang="en-US" sz="2000" dirty="0">
              <a:solidFill>
                <a:srgbClr val="000000"/>
              </a:solidFill>
              <a:latin typeface="Courier New" panose="02070309020205020404" pitchFamily="49" charset="0"/>
            </a:endParaRPr>
          </a:p>
          <a:p>
            <a:r>
              <a:rPr lang="en-US" altLang="en-US" sz="2000" dirty="0">
                <a:solidFill>
                  <a:srgbClr val="000000"/>
                </a:solidFill>
                <a:latin typeface="Courier New" panose="02070309020205020404" pitchFamily="49" charset="0"/>
              </a:rPr>
              <a:t>SET    	  </a:t>
            </a:r>
          </a:p>
        </p:txBody>
      </p:sp>
      <p:pic>
        <p:nvPicPr>
          <p:cNvPr id="21516" name="Picture 11" descr="C:\project-SQLFund1\images\img09-rowsupdated.gif">
            <a:extLst>
              <a:ext uri="{FF2B5EF4-FFF2-40B4-BE49-F238E27FC236}">
                <a16:creationId xmlns:a16="http://schemas.microsoft.com/office/drawing/2014/main" id="{5289D398-F366-426C-8FCE-2DCAC3E6D3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133600" y="6972300"/>
            <a:ext cx="2536032" cy="359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7" name="Picture 26" descr="Tables: Table with Header with Row Being Replaced ">
            <a:extLst>
              <a:ext uri="{FF2B5EF4-FFF2-40B4-BE49-F238E27FC236}">
                <a16:creationId xmlns:a16="http://schemas.microsoft.com/office/drawing/2014/main" id="{2324EB94-5218-42D1-A8B1-C1022EA878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01800" y="6972300"/>
            <a:ext cx="3371850"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A68102A-1FAF-413E-A17A-735C36F3BE56}"/>
              </a:ext>
            </a:extLst>
          </p:cNvPr>
          <p:cNvSpPr/>
          <p:nvPr/>
        </p:nvSpPr>
        <p:spPr bwMode="auto">
          <a:xfrm rot="10800000">
            <a:off x="8762999" y="7353294"/>
            <a:ext cx="9524996" cy="183594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82849" tIns="91424" rIns="182849" bIns="91424"/>
          <a:lstStyle/>
          <a:p>
            <a:pPr algn="ctr" defTabSz="457121">
              <a:spcBef>
                <a:spcPct val="20000"/>
              </a:spcBef>
              <a:buClr>
                <a:srgbClr val="FF0000"/>
              </a:buClr>
              <a:defRPr/>
            </a:pPr>
            <a:endParaRPr lang="en-US" dirty="0">
              <a:cs typeface="Arial" charset="0"/>
            </a:endParaRPr>
          </a:p>
        </p:txBody>
      </p:sp>
      <p:sp>
        <p:nvSpPr>
          <p:cNvPr id="8" name="Content Placeholder 2">
            <a:extLst>
              <a:ext uri="{FF2B5EF4-FFF2-40B4-BE49-F238E27FC236}">
                <a16:creationId xmlns:a16="http://schemas.microsoft.com/office/drawing/2014/main" id="{CF746ECB-B962-46AA-95F1-80217F926199}"/>
              </a:ext>
            </a:extLst>
          </p:cNvPr>
          <p:cNvSpPr txBox="1">
            <a:spLocks/>
          </p:cNvSpPr>
          <p:nvPr/>
        </p:nvSpPr>
        <p:spPr bwMode="gray">
          <a:xfrm>
            <a:off x="1676400" y="3543300"/>
            <a:ext cx="12344400" cy="1176621"/>
          </a:xfrm>
          <a:prstGeom prst="round2DiagRect">
            <a:avLst>
              <a:gd name="adj1" fmla="val 9114"/>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25395" tIns="25395" rIns="25395" bIns="25395">
            <a:spAutoFit/>
          </a:body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p:txBody>
      </p:sp>
      <p:sp>
        <p:nvSpPr>
          <p:cNvPr id="9" name="Content Placeholder 2">
            <a:extLst>
              <a:ext uri="{FF2B5EF4-FFF2-40B4-BE49-F238E27FC236}">
                <a16:creationId xmlns:a16="http://schemas.microsoft.com/office/drawing/2014/main" id="{E39E26D3-EBE2-4E74-A0A1-98FA3ED0F056}"/>
              </a:ext>
            </a:extLst>
          </p:cNvPr>
          <p:cNvSpPr txBox="1">
            <a:spLocks/>
          </p:cNvSpPr>
          <p:nvPr/>
        </p:nvSpPr>
        <p:spPr bwMode="gray">
          <a:xfrm>
            <a:off x="1676400" y="6210301"/>
            <a:ext cx="12344400" cy="1408935"/>
          </a:xfrm>
          <a:prstGeom prst="round2DiagRect">
            <a:avLst>
              <a:gd name="adj1" fmla="val 9114"/>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25395" tIns="25395" rIns="25395" bIns="25395">
            <a:spAutoFit/>
          </a:body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p:txBody>
      </p:sp>
      <p:sp>
        <p:nvSpPr>
          <p:cNvPr id="22536" name="Title 1">
            <a:extLst>
              <a:ext uri="{FF2B5EF4-FFF2-40B4-BE49-F238E27FC236}">
                <a16:creationId xmlns:a16="http://schemas.microsoft.com/office/drawing/2014/main" id="{063E41FF-018F-49F9-8F6F-1E05CDA8F4C7}"/>
              </a:ext>
            </a:extLst>
          </p:cNvPr>
          <p:cNvSpPr>
            <a:spLocks noGrp="1"/>
          </p:cNvSpPr>
          <p:nvPr>
            <p:ph type="title"/>
          </p:nvPr>
        </p:nvSpPr>
        <p:spPr/>
        <p:txBody>
          <a:bodyPr/>
          <a:lstStyle/>
          <a:p>
            <a:r>
              <a:rPr lang="en-US" altLang="en-US">
                <a:latin typeface="Courier New" panose="02070309020205020404" pitchFamily="49" charset="0"/>
                <a:cs typeface="Courier New" panose="02070309020205020404" pitchFamily="49" charset="0"/>
              </a:rPr>
              <a:t>DELETE</a:t>
            </a:r>
            <a:r>
              <a:rPr lang="en-US" altLang="en-US"/>
              <a:t> Statement</a:t>
            </a:r>
          </a:p>
        </p:txBody>
      </p:sp>
      <p:sp>
        <p:nvSpPr>
          <p:cNvPr id="2" name="Content Placeholder 1">
            <a:extLst>
              <a:ext uri="{FF2B5EF4-FFF2-40B4-BE49-F238E27FC236}">
                <a16:creationId xmlns:a16="http://schemas.microsoft.com/office/drawing/2014/main" id="{6E7A0C64-51D2-4296-A1D4-5F87006E2E4E}"/>
              </a:ext>
            </a:extLst>
          </p:cNvPr>
          <p:cNvSpPr>
            <a:spLocks noGrp="1"/>
          </p:cNvSpPr>
          <p:nvPr>
            <p:ph idx="1"/>
          </p:nvPr>
        </p:nvSpPr>
        <p:spPr>
          <a:xfrm>
            <a:off x="933451" y="2272710"/>
            <a:ext cx="16421100" cy="3875544"/>
          </a:xfrm>
        </p:spPr>
        <p:txBody>
          <a:bodyPr/>
          <a:lstStyle/>
          <a:p>
            <a:pPr lvl="1"/>
            <a:r>
              <a:rPr lang="en-US" altLang="en-US" dirty="0">
                <a:cs typeface="Arial" panose="020B0604020202020204" pitchFamily="34" charset="0"/>
              </a:rPr>
              <a:t>Use the </a:t>
            </a:r>
            <a:r>
              <a:rPr lang="en-US" altLang="en-US" dirty="0">
                <a:latin typeface="Courier New" panose="02070309020205020404" pitchFamily="49" charset="0"/>
                <a:cs typeface="Courier New" panose="02070309020205020404" pitchFamily="49" charset="0"/>
              </a:rPr>
              <a:t>DELETE</a:t>
            </a:r>
            <a:r>
              <a:rPr lang="en-US" altLang="en-US" dirty="0">
                <a:cs typeface="Arial" panose="020B0604020202020204" pitchFamily="34" charset="0"/>
              </a:rPr>
              <a:t> </a:t>
            </a:r>
            <a:r>
              <a:rPr lang="en-US" altLang="en-US" dirty="0"/>
              <a:t>statement </a:t>
            </a:r>
            <a:r>
              <a:rPr lang="en-US" altLang="en-US" dirty="0">
                <a:cs typeface="Arial" panose="020B0604020202020204" pitchFamily="34" charset="0"/>
              </a:rPr>
              <a:t>to delete the existing rows from a table</a:t>
            </a:r>
            <a:r>
              <a:rPr lang="en-US" altLang="en-US" dirty="0"/>
              <a:t>.</a:t>
            </a:r>
          </a:p>
          <a:p>
            <a:pPr lvl="1">
              <a:spcBef>
                <a:spcPts val="600"/>
              </a:spcBef>
            </a:pPr>
            <a:r>
              <a:rPr lang="en-US" altLang="en-US" dirty="0"/>
              <a:t>Syntax:</a:t>
            </a:r>
          </a:p>
          <a:p>
            <a:pPr lvl="1"/>
            <a:endParaRPr lang="en-US" altLang="en-US" dirty="0"/>
          </a:p>
          <a:p>
            <a:pPr lvl="1"/>
            <a:endParaRPr lang="en-US" altLang="en-US" dirty="0"/>
          </a:p>
          <a:p>
            <a:pPr lvl="1">
              <a:spcBef>
                <a:spcPts val="600"/>
              </a:spcBef>
            </a:pPr>
            <a:r>
              <a:rPr lang="en-US" altLang="en-US" dirty="0"/>
              <a:t>Write the </a:t>
            </a:r>
            <a:r>
              <a:rPr lang="en-US" altLang="en-US" dirty="0">
                <a:latin typeface="Courier New" panose="02070309020205020404" pitchFamily="49" charset="0"/>
                <a:cs typeface="Courier New" panose="02070309020205020404" pitchFamily="49" charset="0"/>
              </a:rPr>
              <a:t>DELETE</a:t>
            </a:r>
            <a:r>
              <a:rPr lang="en-US" altLang="en-US" dirty="0"/>
              <a:t> statement using the </a:t>
            </a:r>
            <a:r>
              <a:rPr lang="en-US" altLang="en-US" dirty="0">
                <a:latin typeface="Courier New" panose="02070309020205020404" pitchFamily="49" charset="0"/>
                <a:cs typeface="Courier New" panose="02070309020205020404" pitchFamily="49" charset="0"/>
              </a:rPr>
              <a:t>WHERE</a:t>
            </a:r>
            <a:r>
              <a:rPr lang="en-US" altLang="en-US" dirty="0"/>
              <a:t> clause to delete specific rows from a table.</a:t>
            </a:r>
          </a:p>
        </p:txBody>
      </p:sp>
      <p:sp>
        <p:nvSpPr>
          <p:cNvPr id="22538" name="Rectangle 4">
            <a:extLst>
              <a:ext uri="{FF2B5EF4-FFF2-40B4-BE49-F238E27FC236}">
                <a16:creationId xmlns:a16="http://schemas.microsoft.com/office/drawing/2014/main" id="{6F9E70B8-043B-46B6-B1DA-8444A9D3C644}"/>
              </a:ext>
            </a:extLst>
          </p:cNvPr>
          <p:cNvSpPr>
            <a:spLocks noChangeArrowheads="1"/>
          </p:cNvSpPr>
          <p:nvPr/>
        </p:nvSpPr>
        <p:spPr bwMode="blackGray">
          <a:xfrm>
            <a:off x="1905000" y="3642012"/>
            <a:ext cx="11577638"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138113" tIns="69057" rIns="138113" bIns="69057" anchor="ctr"/>
          <a:lstStyle>
            <a:lvl1pPr eaLnBrk="0" hangingPunct="0">
              <a:tabLst>
                <a:tab pos="688975" algn="l"/>
                <a:tab pos="1824038" algn="l"/>
                <a:tab pos="3324225" algn="l"/>
                <a:tab pos="4579938"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688975" algn="l"/>
                <a:tab pos="1824038" algn="l"/>
                <a:tab pos="3324225" algn="l"/>
                <a:tab pos="4579938"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688975" algn="l"/>
                <a:tab pos="1824038" algn="l"/>
                <a:tab pos="3324225" algn="l"/>
                <a:tab pos="4579938"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688975" algn="l"/>
                <a:tab pos="1824038" algn="l"/>
                <a:tab pos="3324225" algn="l"/>
                <a:tab pos="4579938"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688975" algn="l"/>
                <a:tab pos="1824038" algn="l"/>
                <a:tab pos="3324225" algn="l"/>
                <a:tab pos="4579938"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688975" algn="l"/>
                <a:tab pos="1824038" algn="l"/>
                <a:tab pos="3324225" algn="l"/>
                <a:tab pos="4579938"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688975" algn="l"/>
                <a:tab pos="1824038" algn="l"/>
                <a:tab pos="3324225" algn="l"/>
                <a:tab pos="4579938"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688975" algn="l"/>
                <a:tab pos="1824038" algn="l"/>
                <a:tab pos="3324225" algn="l"/>
                <a:tab pos="4579938"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688975" algn="l"/>
                <a:tab pos="1824038" algn="l"/>
                <a:tab pos="3324225" algn="l"/>
                <a:tab pos="4579938" algn="l"/>
              </a:tabLst>
              <a:defRPr>
                <a:solidFill>
                  <a:schemeClr val="tx1"/>
                </a:solidFill>
                <a:latin typeface="Arial" panose="020B0604020202020204" pitchFamily="34" charset="0"/>
                <a:cs typeface="Arial" panose="020B0604020202020204" pitchFamily="34" charset="0"/>
              </a:defRPr>
            </a:lvl9pPr>
          </a:lstStyle>
          <a:p>
            <a:r>
              <a:rPr lang="en-US" altLang="en-US" sz="2000" dirty="0">
                <a:solidFill>
                  <a:srgbClr val="000000"/>
                </a:solidFill>
                <a:latin typeface="Courier New" panose="02070309020205020404" pitchFamily="49" charset="0"/>
              </a:rPr>
              <a:t>DELETE   [FROM]     </a:t>
            </a:r>
            <a:r>
              <a:rPr lang="en-US" altLang="en-US" sz="2000" i="1" dirty="0">
                <a:solidFill>
                  <a:srgbClr val="000000"/>
                </a:solidFill>
                <a:latin typeface="Courier New" panose="02070309020205020404" pitchFamily="49" charset="0"/>
              </a:rPr>
              <a:t>table</a:t>
            </a:r>
            <a:endParaRPr lang="en-US" altLang="en-US" sz="2000" dirty="0">
              <a:solidFill>
                <a:srgbClr val="000000"/>
              </a:solidFill>
              <a:latin typeface="Courier New" panose="02070309020205020404" pitchFamily="49" charset="0"/>
            </a:endParaRPr>
          </a:p>
          <a:p>
            <a:r>
              <a:rPr lang="en-US" altLang="en-US" sz="2000" dirty="0">
                <a:solidFill>
                  <a:srgbClr val="000000"/>
                </a:solidFill>
                <a:latin typeface="Courier New" panose="02070309020205020404" pitchFamily="49" charset="0"/>
              </a:rPr>
              <a:t>[WHERE	</a:t>
            </a:r>
            <a:r>
              <a:rPr lang="en-US" altLang="en-US" sz="2000" i="1" dirty="0">
                <a:solidFill>
                  <a:srgbClr val="000000"/>
                </a:solidFill>
                <a:latin typeface="Courier New" panose="02070309020205020404" pitchFamily="49" charset="0"/>
              </a:rPr>
              <a:t>condition</a:t>
            </a:r>
            <a:r>
              <a:rPr lang="en-US" altLang="en-US" sz="2000" dirty="0">
                <a:solidFill>
                  <a:srgbClr val="000000"/>
                </a:solidFill>
                <a:latin typeface="Courier New" panose="02070309020205020404" pitchFamily="49" charset="0"/>
              </a:rPr>
              <a:t>];</a:t>
            </a:r>
          </a:p>
        </p:txBody>
      </p:sp>
      <p:pic>
        <p:nvPicPr>
          <p:cNvPr id="22539" name="Picture 20" descr="Tables: Table with Header with Row Being Removed ">
            <a:extLst>
              <a:ext uri="{FF2B5EF4-FFF2-40B4-BE49-F238E27FC236}">
                <a16:creationId xmlns:a16="http://schemas.microsoft.com/office/drawing/2014/main" id="{A1D08496-6188-4BD9-A19C-365D37F544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36538" y="7204364"/>
            <a:ext cx="1985963"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0" name="Rectangle 4">
            <a:extLst>
              <a:ext uri="{FF2B5EF4-FFF2-40B4-BE49-F238E27FC236}">
                <a16:creationId xmlns:a16="http://schemas.microsoft.com/office/drawing/2014/main" id="{6B6674E9-EFE4-4CD5-8084-B90B080E7380}"/>
              </a:ext>
            </a:extLst>
          </p:cNvPr>
          <p:cNvSpPr>
            <a:spLocks noChangeArrowheads="1"/>
          </p:cNvSpPr>
          <p:nvPr/>
        </p:nvSpPr>
        <p:spPr bwMode="blackGray">
          <a:xfrm>
            <a:off x="1905000" y="6210300"/>
            <a:ext cx="11577638"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138113" tIns="69057" rIns="138113" bIns="69057" anchor="ctr"/>
          <a:lstStyle>
            <a:lvl1pPr eaLnBrk="0" hangingPunct="0">
              <a:tabLst>
                <a:tab pos="688975" algn="l"/>
                <a:tab pos="1824038" algn="l"/>
                <a:tab pos="2735263" algn="l"/>
                <a:tab pos="4579938"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688975" algn="l"/>
                <a:tab pos="1824038" algn="l"/>
                <a:tab pos="2735263" algn="l"/>
                <a:tab pos="4579938"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688975" algn="l"/>
                <a:tab pos="1824038" algn="l"/>
                <a:tab pos="2735263" algn="l"/>
                <a:tab pos="4579938"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688975" algn="l"/>
                <a:tab pos="1824038" algn="l"/>
                <a:tab pos="2735263" algn="l"/>
                <a:tab pos="4579938"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688975" algn="l"/>
                <a:tab pos="1824038" algn="l"/>
                <a:tab pos="2735263" algn="l"/>
                <a:tab pos="4579938"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688975" algn="l"/>
                <a:tab pos="1824038" algn="l"/>
                <a:tab pos="2735263" algn="l"/>
                <a:tab pos="4579938"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688975" algn="l"/>
                <a:tab pos="1824038" algn="l"/>
                <a:tab pos="2735263" algn="l"/>
                <a:tab pos="4579938"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688975" algn="l"/>
                <a:tab pos="1824038" algn="l"/>
                <a:tab pos="2735263" algn="l"/>
                <a:tab pos="4579938"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688975" algn="l"/>
                <a:tab pos="1824038" algn="l"/>
                <a:tab pos="2735263" algn="l"/>
                <a:tab pos="4579938" algn="l"/>
              </a:tabLst>
              <a:defRPr>
                <a:solidFill>
                  <a:schemeClr val="tx1"/>
                </a:solidFill>
                <a:latin typeface="Arial" panose="020B0604020202020204" pitchFamily="34" charset="0"/>
                <a:cs typeface="Arial" panose="020B0604020202020204" pitchFamily="34" charset="0"/>
              </a:defRPr>
            </a:lvl9pPr>
          </a:lstStyle>
          <a:p>
            <a:r>
              <a:rPr lang="en-US" altLang="en-US" sz="2000">
                <a:solidFill>
                  <a:srgbClr val="000000"/>
                </a:solidFill>
                <a:latin typeface="Courier New" panose="02070309020205020404" pitchFamily="49" charset="0"/>
              </a:rPr>
              <a:t>DELETE FROM departments</a:t>
            </a:r>
          </a:p>
          <a:p>
            <a:r>
              <a:rPr lang="en-US" altLang="en-US" sz="2000">
                <a:solidFill>
                  <a:srgbClr val="000000"/>
                </a:solidFill>
                <a:latin typeface="Courier New" panose="02070309020205020404" pitchFamily="49" charset="0"/>
              </a:rPr>
              <a:t>WHERE  department_name = 'Finance';</a:t>
            </a:r>
            <a:endParaRPr lang="en-US" altLang="en-US" sz="2000">
              <a:solidFill>
                <a:srgbClr val="FF3300"/>
              </a:solidFill>
              <a:latin typeface="Courier New" panose="02070309020205020404" pitchFamily="49" charset="0"/>
            </a:endParaRPr>
          </a:p>
          <a:p>
            <a:endParaRPr lang="en-US" altLang="en-US" sz="2000">
              <a:solidFill>
                <a:srgbClr val="FF3300"/>
              </a:solidFill>
              <a:latin typeface="Courier New" panose="02070309020205020404" pitchFamily="49" charset="0"/>
            </a:endParaRPr>
          </a:p>
        </p:txBody>
      </p:sp>
      <p:pic>
        <p:nvPicPr>
          <p:cNvPr id="22541" name="Picture 9" descr="C:\project-SQLFund1\images\img09-rowdelete.gif">
            <a:extLst>
              <a:ext uri="{FF2B5EF4-FFF2-40B4-BE49-F238E27FC236}">
                <a16:creationId xmlns:a16="http://schemas.microsoft.com/office/drawing/2014/main" id="{4E67FE6F-A7E5-4CE9-86C2-BD02439A02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2082799" y="7069138"/>
            <a:ext cx="2574132"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FCDE184-21DD-4250-BCD2-0C89050036C0}"/>
              </a:ext>
            </a:extLst>
          </p:cNvPr>
          <p:cNvSpPr>
            <a:spLocks noGrp="1" noChangeArrowheads="1"/>
          </p:cNvSpPr>
          <p:nvPr>
            <p:ph type="title"/>
          </p:nvPr>
        </p:nvSpPr>
        <p:spPr/>
        <p:txBody>
          <a:bodyPr/>
          <a:lstStyle/>
          <a:p>
            <a:r>
              <a:rPr lang="en-US" altLang="en-US" dirty="0"/>
              <a:t>Objectives</a:t>
            </a:r>
          </a:p>
        </p:txBody>
      </p:sp>
      <p:sp>
        <p:nvSpPr>
          <p:cNvPr id="4" name="Content Placeholder 3">
            <a:extLst>
              <a:ext uri="{FF2B5EF4-FFF2-40B4-BE49-F238E27FC236}">
                <a16:creationId xmlns:a16="http://schemas.microsoft.com/office/drawing/2014/main" id="{95C4DD4F-5CDB-4985-B043-A356F0AF65D7}"/>
              </a:ext>
            </a:extLst>
          </p:cNvPr>
          <p:cNvSpPr>
            <a:spLocks noGrp="1"/>
          </p:cNvSpPr>
          <p:nvPr>
            <p:ph idx="1"/>
          </p:nvPr>
        </p:nvSpPr>
        <p:spPr>
          <a:xfrm>
            <a:off x="933451" y="2272710"/>
            <a:ext cx="16421100" cy="4940131"/>
          </a:xfrm>
        </p:spPr>
        <p:txBody>
          <a:bodyPr/>
          <a:lstStyle/>
          <a:p>
            <a:r>
              <a:rPr lang="en-US" altLang="en-US" dirty="0"/>
              <a:t>After completing this appendix, you should be able to:</a:t>
            </a:r>
          </a:p>
          <a:p>
            <a:pPr lvl="1">
              <a:spcBef>
                <a:spcPts val="600"/>
              </a:spcBef>
            </a:pPr>
            <a:r>
              <a:rPr lang="en-US" altLang="en-US" dirty="0"/>
              <a:t>Execute a basic </a:t>
            </a:r>
            <a:r>
              <a:rPr lang="en-US" altLang="en-US" dirty="0">
                <a:latin typeface="Courier New" panose="02070309020205020404" pitchFamily="49" charset="0"/>
                <a:cs typeface="Courier New" panose="02070309020205020404" pitchFamily="49" charset="0"/>
              </a:rPr>
              <a:t>SELECT</a:t>
            </a:r>
            <a:r>
              <a:rPr lang="en-US" altLang="en-US" dirty="0"/>
              <a:t> statement</a:t>
            </a:r>
          </a:p>
          <a:p>
            <a:pPr lvl="1">
              <a:spcBef>
                <a:spcPts val="600"/>
              </a:spcBef>
            </a:pPr>
            <a:r>
              <a:rPr lang="en-US" altLang="en-US" dirty="0"/>
              <a:t>Create, alter, and drop a table using the data definition language (DDL) statements </a:t>
            </a:r>
          </a:p>
          <a:p>
            <a:pPr lvl="1">
              <a:spcBef>
                <a:spcPts val="600"/>
              </a:spcBef>
            </a:pPr>
            <a:r>
              <a:rPr lang="en-US" altLang="en-US" dirty="0"/>
              <a:t>Insert, update, and delete rows from one or more tables using data manipulation language (DML) statements</a:t>
            </a:r>
          </a:p>
          <a:p>
            <a:pPr lvl="1">
              <a:spcBef>
                <a:spcPts val="600"/>
              </a:spcBef>
            </a:pPr>
            <a:r>
              <a:rPr lang="en-US" altLang="en-US" dirty="0"/>
              <a:t>Commit, roll back, and create save points using the transaction control statements</a:t>
            </a:r>
          </a:p>
          <a:p>
            <a:pPr lvl="1">
              <a:spcBef>
                <a:spcPts val="600"/>
              </a:spcBef>
            </a:pPr>
            <a:r>
              <a:rPr lang="en-US" altLang="en-US" dirty="0"/>
              <a:t>Perform join operations on one or more tables</a:t>
            </a:r>
          </a:p>
          <a:p>
            <a:endParaRPr lang="en-US" dirty="0"/>
          </a:p>
        </p:txBody>
      </p:sp>
    </p:spTree>
    <p:custDataLst>
      <p:tags r:id="rId1"/>
    </p:custData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a:extLst>
              <a:ext uri="{FF2B5EF4-FFF2-40B4-BE49-F238E27FC236}">
                <a16:creationId xmlns:a16="http://schemas.microsoft.com/office/drawing/2014/main" id="{3C99090A-8DB9-4DE6-A672-EB3CB99778DD}"/>
              </a:ext>
            </a:extLst>
          </p:cNvPr>
          <p:cNvSpPr>
            <a:spLocks noGrp="1" noChangeArrowheads="1"/>
          </p:cNvSpPr>
          <p:nvPr>
            <p:ph type="title"/>
          </p:nvPr>
        </p:nvSpPr>
        <p:spPr/>
        <p:txBody>
          <a:bodyPr/>
          <a:lstStyle/>
          <a:p>
            <a:r>
              <a:rPr lang="en-US" altLang="en-US"/>
              <a:t>Transaction Control Statements</a:t>
            </a:r>
          </a:p>
        </p:txBody>
      </p:sp>
      <p:sp>
        <p:nvSpPr>
          <p:cNvPr id="2" name="Content Placeholder 1">
            <a:extLst>
              <a:ext uri="{FF2B5EF4-FFF2-40B4-BE49-F238E27FC236}">
                <a16:creationId xmlns:a16="http://schemas.microsoft.com/office/drawing/2014/main" id="{EBF2463C-D48C-4CB1-921B-28AFF7B3329F}"/>
              </a:ext>
            </a:extLst>
          </p:cNvPr>
          <p:cNvSpPr>
            <a:spLocks noGrp="1"/>
          </p:cNvSpPr>
          <p:nvPr>
            <p:ph idx="1"/>
          </p:nvPr>
        </p:nvSpPr>
        <p:spPr>
          <a:xfrm>
            <a:off x="933451" y="2272710"/>
            <a:ext cx="16421100" cy="4114712"/>
          </a:xfrm>
        </p:spPr>
        <p:txBody>
          <a:bodyPr/>
          <a:lstStyle/>
          <a:p>
            <a:pPr lvl="1">
              <a:defRPr/>
            </a:pPr>
            <a:r>
              <a:rPr lang="en-US" dirty="0"/>
              <a:t>Transaction control statements are used to manage the changes made by DML statements.</a:t>
            </a:r>
          </a:p>
          <a:p>
            <a:pPr lvl="1">
              <a:spcBef>
                <a:spcPts val="600"/>
              </a:spcBef>
              <a:defRPr/>
            </a:pPr>
            <a:r>
              <a:rPr lang="en-US" dirty="0"/>
              <a:t>The DML statements are grouped into transactions.</a:t>
            </a:r>
          </a:p>
          <a:p>
            <a:pPr lvl="1">
              <a:spcBef>
                <a:spcPts val="600"/>
              </a:spcBef>
              <a:defRPr/>
            </a:pPr>
            <a:r>
              <a:rPr lang="en-US" dirty="0"/>
              <a:t>Transaction control statements include:</a:t>
            </a:r>
          </a:p>
          <a:p>
            <a:pPr lvl="2">
              <a:spcBef>
                <a:spcPts val="600"/>
              </a:spcBef>
              <a:defRPr/>
            </a:pPr>
            <a:r>
              <a:rPr lang="en-US" dirty="0">
                <a:solidFill>
                  <a:srgbClr val="000000"/>
                </a:solidFill>
                <a:latin typeface="Courier New" pitchFamily="49" charset="0"/>
                <a:cs typeface="Courier New" pitchFamily="49" charset="0"/>
              </a:rPr>
              <a:t>COMMIT</a:t>
            </a:r>
          </a:p>
          <a:p>
            <a:pPr lvl="2">
              <a:spcBef>
                <a:spcPts val="600"/>
              </a:spcBef>
              <a:defRPr/>
            </a:pPr>
            <a:r>
              <a:rPr lang="en-US" dirty="0">
                <a:solidFill>
                  <a:srgbClr val="000000"/>
                </a:solidFill>
                <a:latin typeface="Courier New" pitchFamily="49" charset="0"/>
                <a:cs typeface="Courier New" pitchFamily="49" charset="0"/>
              </a:rPr>
              <a:t>ROLLBACK</a:t>
            </a:r>
          </a:p>
          <a:p>
            <a:pPr lvl="2">
              <a:spcBef>
                <a:spcPts val="600"/>
              </a:spcBef>
              <a:defRPr/>
            </a:pPr>
            <a:r>
              <a:rPr lang="en-US" dirty="0">
                <a:solidFill>
                  <a:srgbClr val="000000"/>
                </a:solidFill>
                <a:latin typeface="Courier New" pitchFamily="49" charset="0"/>
                <a:cs typeface="Courier New" pitchFamily="49" charset="0"/>
              </a:rPr>
              <a:t>SAVEPOINT</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B190E01D-6059-4F5D-91D5-91A52E0907A3}"/>
              </a:ext>
            </a:extLst>
          </p:cNvPr>
          <p:cNvSpPr txBox="1">
            <a:spLocks/>
          </p:cNvSpPr>
          <p:nvPr/>
        </p:nvSpPr>
        <p:spPr bwMode="gray">
          <a:xfrm>
            <a:off x="1676400" y="6005706"/>
            <a:ext cx="12344400" cy="2338194"/>
          </a:xfrm>
          <a:prstGeom prst="round2DiagRect">
            <a:avLst>
              <a:gd name="adj1" fmla="val 9114"/>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25395" tIns="25395" rIns="25395" bIns="25395">
            <a:spAutoFit/>
          </a:body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p:txBody>
      </p:sp>
      <p:sp>
        <p:nvSpPr>
          <p:cNvPr id="24581" name="Title 1">
            <a:extLst>
              <a:ext uri="{FF2B5EF4-FFF2-40B4-BE49-F238E27FC236}">
                <a16:creationId xmlns:a16="http://schemas.microsoft.com/office/drawing/2014/main" id="{C662E7CE-46BC-4C78-843C-2A71C70CD729}"/>
              </a:ext>
            </a:extLst>
          </p:cNvPr>
          <p:cNvSpPr>
            <a:spLocks noGrp="1"/>
          </p:cNvSpPr>
          <p:nvPr>
            <p:ph type="title"/>
          </p:nvPr>
        </p:nvSpPr>
        <p:spPr/>
        <p:txBody>
          <a:bodyPr/>
          <a:lstStyle/>
          <a:p>
            <a:r>
              <a:rPr lang="en-US" altLang="en-US" dirty="0">
                <a:latin typeface="Courier New" panose="02070309020205020404" pitchFamily="49" charset="0"/>
                <a:cs typeface="Courier New" panose="02070309020205020404" pitchFamily="49" charset="0"/>
              </a:rPr>
              <a:t>COMMIT</a:t>
            </a:r>
            <a:r>
              <a:rPr lang="en-US" altLang="en-US" dirty="0"/>
              <a:t> Statement</a:t>
            </a:r>
          </a:p>
        </p:txBody>
      </p:sp>
      <p:sp>
        <p:nvSpPr>
          <p:cNvPr id="24582" name="Content Placeholder 2">
            <a:extLst>
              <a:ext uri="{FF2B5EF4-FFF2-40B4-BE49-F238E27FC236}">
                <a16:creationId xmlns:a16="http://schemas.microsoft.com/office/drawing/2014/main" id="{B0D10972-DD14-4FD6-8492-7203D0078AC7}"/>
              </a:ext>
            </a:extLst>
          </p:cNvPr>
          <p:cNvSpPr>
            <a:spLocks noGrp="1"/>
          </p:cNvSpPr>
          <p:nvPr>
            <p:ph idx="1"/>
          </p:nvPr>
        </p:nvSpPr>
        <p:spPr>
          <a:xfrm>
            <a:off x="933451" y="2272710"/>
            <a:ext cx="16421100" cy="3540068"/>
          </a:xfrm>
        </p:spPr>
        <p:txBody>
          <a:bodyPr/>
          <a:lstStyle/>
          <a:p>
            <a:pPr lvl="1"/>
            <a:r>
              <a:rPr lang="en-US" altLang="en-US" dirty="0"/>
              <a:t>Use the </a:t>
            </a:r>
            <a:r>
              <a:rPr lang="en-US" altLang="en-US" dirty="0">
                <a:latin typeface="Courier New" panose="02070309020205020404" pitchFamily="49" charset="0"/>
                <a:cs typeface="Courier New" panose="02070309020205020404" pitchFamily="49" charset="0"/>
              </a:rPr>
              <a:t>COMMIT</a:t>
            </a:r>
            <a:r>
              <a:rPr lang="en-US" altLang="en-US" dirty="0"/>
              <a:t> statement to:</a:t>
            </a:r>
          </a:p>
          <a:p>
            <a:pPr lvl="2"/>
            <a:r>
              <a:rPr lang="en-US" altLang="en-US" dirty="0"/>
              <a:t>Permanently save the changes made to the database during the current transaction</a:t>
            </a:r>
          </a:p>
          <a:p>
            <a:pPr lvl="2"/>
            <a:r>
              <a:rPr lang="en-US" altLang="en-US" dirty="0"/>
              <a:t>Erase all </a:t>
            </a:r>
            <a:r>
              <a:rPr lang="en-US" altLang="en-US" dirty="0" err="1"/>
              <a:t>savepoints</a:t>
            </a:r>
            <a:r>
              <a:rPr lang="en-US" altLang="en-US" dirty="0"/>
              <a:t> in the transaction</a:t>
            </a:r>
          </a:p>
          <a:p>
            <a:pPr lvl="2"/>
            <a:r>
              <a:rPr lang="en-US" altLang="en-US" dirty="0"/>
              <a:t>Release transaction locks</a:t>
            </a:r>
          </a:p>
          <a:p>
            <a:pPr lvl="1"/>
            <a:r>
              <a:rPr lang="en-US" altLang="en-US" dirty="0"/>
              <a:t>Example:</a:t>
            </a:r>
          </a:p>
        </p:txBody>
      </p:sp>
      <p:sp>
        <p:nvSpPr>
          <p:cNvPr id="24583" name="Rectangle 4">
            <a:extLst>
              <a:ext uri="{FF2B5EF4-FFF2-40B4-BE49-F238E27FC236}">
                <a16:creationId xmlns:a16="http://schemas.microsoft.com/office/drawing/2014/main" id="{956B9FEB-018E-403C-B95A-F9D781698084}"/>
              </a:ext>
            </a:extLst>
          </p:cNvPr>
          <p:cNvSpPr>
            <a:spLocks noChangeArrowheads="1"/>
          </p:cNvSpPr>
          <p:nvPr/>
        </p:nvSpPr>
        <p:spPr bwMode="blackGray">
          <a:xfrm>
            <a:off x="1831183" y="6158106"/>
            <a:ext cx="9294017"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138113" tIns="69057" rIns="138113" bIns="69057" anchor="ctr"/>
          <a:lstStyle>
            <a:lvl1pPr eaLnBrk="0" hangingPunct="0">
              <a:tabLst>
                <a:tab pos="120015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9pPr>
          </a:lstStyle>
          <a:p>
            <a:r>
              <a:rPr lang="en-US" altLang="en-US" sz="2000" dirty="0">
                <a:solidFill>
                  <a:srgbClr val="000000"/>
                </a:solidFill>
                <a:latin typeface="Courier New" panose="02070309020205020404" pitchFamily="49" charset="0"/>
              </a:rPr>
              <a:t>INSERT INTO	departments</a:t>
            </a:r>
          </a:p>
          <a:p>
            <a:r>
              <a:rPr lang="en-US" altLang="en-US" sz="2000" dirty="0">
                <a:solidFill>
                  <a:srgbClr val="000000"/>
                </a:solidFill>
                <a:latin typeface="Courier New" panose="02070309020205020404" pitchFamily="49" charset="0"/>
              </a:rPr>
              <a:t>VALUES     (201, 'Engineering', 106, 1400);</a:t>
            </a:r>
          </a:p>
          <a:p>
            <a:r>
              <a:rPr lang="en-US" altLang="en-US" sz="2000" dirty="0">
                <a:solidFill>
                  <a:srgbClr val="000000"/>
                </a:solidFill>
                <a:latin typeface="Courier New" panose="02070309020205020404" pitchFamily="49" charset="0"/>
              </a:rPr>
              <a:t>COMMIT;</a:t>
            </a:r>
          </a:p>
          <a:p>
            <a:endParaRPr lang="en-US" altLang="en-US" sz="2000" dirty="0">
              <a:solidFill>
                <a:srgbClr val="000000"/>
              </a:solidFill>
              <a:latin typeface="Courier New" panose="02070309020205020404" pitchFamily="49" charset="0"/>
              <a:cs typeface="Courier New" panose="02070309020205020404" pitchFamily="49" charset="0"/>
            </a:endParaRPr>
          </a:p>
          <a:p>
            <a:endParaRPr lang="en-US" altLang="en-US" sz="2000" dirty="0">
              <a:solidFill>
                <a:srgbClr val="000000"/>
              </a:solidFill>
              <a:latin typeface="Courier New" panose="02070309020205020404" pitchFamily="49" charset="0"/>
              <a:cs typeface="Courier New" panose="02070309020205020404" pitchFamily="49" charset="0"/>
            </a:endParaRPr>
          </a:p>
        </p:txBody>
      </p:sp>
      <p:pic>
        <p:nvPicPr>
          <p:cNvPr id="24584" name="Picture 4">
            <a:extLst>
              <a:ext uri="{FF2B5EF4-FFF2-40B4-BE49-F238E27FC236}">
                <a16:creationId xmlns:a16="http://schemas.microsoft.com/office/drawing/2014/main" id="{7D6D519B-38F8-4B8F-985E-5601D46B22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7301106"/>
            <a:ext cx="30813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B2757C85-FCCA-4528-9741-CB1013CA873A}"/>
              </a:ext>
            </a:extLst>
          </p:cNvPr>
          <p:cNvSpPr txBox="1">
            <a:spLocks/>
          </p:cNvSpPr>
          <p:nvPr/>
        </p:nvSpPr>
        <p:spPr bwMode="gray">
          <a:xfrm>
            <a:off x="1731818" y="5143500"/>
            <a:ext cx="12344400" cy="4196712"/>
          </a:xfrm>
          <a:prstGeom prst="round2DiagRect">
            <a:avLst>
              <a:gd name="adj1" fmla="val 9114"/>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25395" tIns="25395" rIns="25395" bIns="25395">
            <a:spAutoFit/>
          </a:body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p:txBody>
      </p:sp>
      <p:sp>
        <p:nvSpPr>
          <p:cNvPr id="25605" name="Title 1">
            <a:extLst>
              <a:ext uri="{FF2B5EF4-FFF2-40B4-BE49-F238E27FC236}">
                <a16:creationId xmlns:a16="http://schemas.microsoft.com/office/drawing/2014/main" id="{052DA2F9-FD01-410D-B1BC-440FA5CA4CF0}"/>
              </a:ext>
            </a:extLst>
          </p:cNvPr>
          <p:cNvSpPr>
            <a:spLocks noGrp="1"/>
          </p:cNvSpPr>
          <p:nvPr>
            <p:ph type="title"/>
          </p:nvPr>
        </p:nvSpPr>
        <p:spPr/>
        <p:txBody>
          <a:bodyPr/>
          <a:lstStyle/>
          <a:p>
            <a:r>
              <a:rPr lang="en-US" altLang="en-US">
                <a:latin typeface="Courier New" panose="02070309020205020404" pitchFamily="49" charset="0"/>
                <a:cs typeface="Courier New" panose="02070309020205020404" pitchFamily="49" charset="0"/>
              </a:rPr>
              <a:t>ROLLBACK</a:t>
            </a:r>
            <a:r>
              <a:rPr lang="en-US" altLang="en-US"/>
              <a:t> Statement</a:t>
            </a:r>
          </a:p>
        </p:txBody>
      </p:sp>
      <p:sp>
        <p:nvSpPr>
          <p:cNvPr id="2" name="Content Placeholder 1">
            <a:extLst>
              <a:ext uri="{FF2B5EF4-FFF2-40B4-BE49-F238E27FC236}">
                <a16:creationId xmlns:a16="http://schemas.microsoft.com/office/drawing/2014/main" id="{1E868F61-0F67-488C-98F1-35D079E3A569}"/>
              </a:ext>
            </a:extLst>
          </p:cNvPr>
          <p:cNvSpPr>
            <a:spLocks noGrp="1"/>
          </p:cNvSpPr>
          <p:nvPr>
            <p:ph idx="1"/>
          </p:nvPr>
        </p:nvSpPr>
        <p:spPr>
          <a:xfrm>
            <a:off x="933451" y="2272710"/>
            <a:ext cx="16421100" cy="2330506"/>
          </a:xfrm>
        </p:spPr>
        <p:txBody>
          <a:bodyPr/>
          <a:lstStyle/>
          <a:p>
            <a:pPr lvl="1">
              <a:spcBef>
                <a:spcPts val="600"/>
              </a:spcBef>
            </a:pPr>
            <a:r>
              <a:rPr lang="en-US" altLang="en-US" dirty="0"/>
              <a:t>Use the </a:t>
            </a:r>
            <a:r>
              <a:rPr lang="en-US" altLang="en-US" dirty="0">
                <a:latin typeface="Courier New" panose="02070309020205020404" pitchFamily="49" charset="0"/>
                <a:cs typeface="Courier New" panose="02070309020205020404" pitchFamily="49" charset="0"/>
              </a:rPr>
              <a:t>ROLLBACK</a:t>
            </a:r>
            <a:r>
              <a:rPr lang="en-US" altLang="en-US" dirty="0"/>
              <a:t> statement to undo changes made to the database during the current transaction.</a:t>
            </a:r>
          </a:p>
          <a:p>
            <a:pPr lvl="1">
              <a:spcBef>
                <a:spcPts val="600"/>
              </a:spcBef>
            </a:pPr>
            <a:r>
              <a:rPr lang="en-US" altLang="en-US" dirty="0">
                <a:cs typeface="Courier New" panose="02070309020205020404" pitchFamily="49" charset="0"/>
              </a:rPr>
              <a:t>Use the</a:t>
            </a:r>
            <a:r>
              <a:rPr lang="en-US" altLang="en-US" dirty="0"/>
              <a:t> </a:t>
            </a:r>
            <a:r>
              <a:rPr lang="en-US" altLang="en-US" dirty="0">
                <a:latin typeface="Courier New" panose="02070309020205020404" pitchFamily="49" charset="0"/>
                <a:cs typeface="Courier New" panose="02070309020205020404" pitchFamily="49" charset="0"/>
              </a:rPr>
              <a:t>TO</a:t>
            </a:r>
            <a:r>
              <a:rPr lang="en-US" altLang="en-US" dirty="0">
                <a:cs typeface="Courier New" panose="02070309020205020404" pitchFamily="49" charset="0"/>
              </a:rPr>
              <a:t> </a:t>
            </a:r>
            <a:r>
              <a:rPr lang="en-US" altLang="en-US" dirty="0">
                <a:latin typeface="Courier New" panose="02070309020205020404" pitchFamily="49" charset="0"/>
                <a:cs typeface="Courier New" panose="02070309020205020404" pitchFamily="49" charset="0"/>
              </a:rPr>
              <a:t>SAVEPOINT</a:t>
            </a:r>
            <a:r>
              <a:rPr lang="en-US" altLang="en-US" dirty="0">
                <a:cs typeface="Courier New" panose="02070309020205020404" pitchFamily="49" charset="0"/>
              </a:rPr>
              <a:t> </a:t>
            </a:r>
            <a:r>
              <a:rPr lang="en-US" altLang="en-US" dirty="0"/>
              <a:t>clause to undo a part of the transaction after the </a:t>
            </a:r>
            <a:r>
              <a:rPr lang="en-US" altLang="en-US" dirty="0" err="1"/>
              <a:t>savepoint</a:t>
            </a:r>
            <a:r>
              <a:rPr lang="en-US" altLang="en-US" dirty="0"/>
              <a:t>.</a:t>
            </a:r>
          </a:p>
          <a:p>
            <a:pPr lvl="1">
              <a:spcBef>
                <a:spcPts val="600"/>
              </a:spcBef>
            </a:pPr>
            <a:r>
              <a:rPr lang="en-US" altLang="en-US" dirty="0"/>
              <a:t>Example:</a:t>
            </a:r>
          </a:p>
        </p:txBody>
      </p:sp>
      <p:sp>
        <p:nvSpPr>
          <p:cNvPr id="25607" name="Rectangle 4">
            <a:extLst>
              <a:ext uri="{FF2B5EF4-FFF2-40B4-BE49-F238E27FC236}">
                <a16:creationId xmlns:a16="http://schemas.microsoft.com/office/drawing/2014/main" id="{502F7E69-553C-40D1-A723-C9E8451656D8}"/>
              </a:ext>
            </a:extLst>
          </p:cNvPr>
          <p:cNvSpPr>
            <a:spLocks noChangeArrowheads="1"/>
          </p:cNvSpPr>
          <p:nvPr/>
        </p:nvSpPr>
        <p:spPr bwMode="blackGray">
          <a:xfrm>
            <a:off x="1983583" y="5143500"/>
            <a:ext cx="9446417"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138113" tIns="69057" rIns="138113" bIns="69057" anchor="ctr"/>
          <a:lstStyle>
            <a:lvl1pPr eaLnBrk="0" hangingPunct="0">
              <a:tabLst>
                <a:tab pos="688975" algn="l"/>
                <a:tab pos="1824038" algn="l"/>
                <a:tab pos="2735263" algn="l"/>
                <a:tab pos="4579938"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688975" algn="l"/>
                <a:tab pos="1824038" algn="l"/>
                <a:tab pos="2735263" algn="l"/>
                <a:tab pos="4579938"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688975" algn="l"/>
                <a:tab pos="1824038" algn="l"/>
                <a:tab pos="2735263" algn="l"/>
                <a:tab pos="4579938"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688975" algn="l"/>
                <a:tab pos="1824038" algn="l"/>
                <a:tab pos="2735263" algn="l"/>
                <a:tab pos="4579938"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688975" algn="l"/>
                <a:tab pos="1824038" algn="l"/>
                <a:tab pos="2735263" algn="l"/>
                <a:tab pos="4579938"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688975" algn="l"/>
                <a:tab pos="1824038" algn="l"/>
                <a:tab pos="2735263" algn="l"/>
                <a:tab pos="4579938"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688975" algn="l"/>
                <a:tab pos="1824038" algn="l"/>
                <a:tab pos="2735263" algn="l"/>
                <a:tab pos="4579938"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688975" algn="l"/>
                <a:tab pos="1824038" algn="l"/>
                <a:tab pos="2735263" algn="l"/>
                <a:tab pos="4579938"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688975" algn="l"/>
                <a:tab pos="1824038" algn="l"/>
                <a:tab pos="2735263" algn="l"/>
                <a:tab pos="4579938" algn="l"/>
              </a:tabLst>
              <a:defRPr>
                <a:solidFill>
                  <a:schemeClr val="tx1"/>
                </a:solidFill>
                <a:latin typeface="Arial" panose="020B0604020202020204" pitchFamily="34" charset="0"/>
                <a:cs typeface="Arial" panose="020B0604020202020204" pitchFamily="34" charset="0"/>
              </a:defRPr>
            </a:lvl9pPr>
          </a:lstStyle>
          <a:p>
            <a:r>
              <a:rPr lang="en-US" altLang="en-US" sz="2000" dirty="0">
                <a:solidFill>
                  <a:srgbClr val="000000"/>
                </a:solidFill>
                <a:latin typeface="Courier New" panose="02070309020205020404" pitchFamily="49" charset="0"/>
              </a:rPr>
              <a:t> </a:t>
            </a:r>
          </a:p>
          <a:p>
            <a:endParaRPr lang="en-US" altLang="en-US" sz="2000" dirty="0">
              <a:solidFill>
                <a:srgbClr val="000000"/>
              </a:solidFill>
              <a:latin typeface="Courier New" panose="02070309020205020404" pitchFamily="49" charset="0"/>
            </a:endParaRPr>
          </a:p>
          <a:p>
            <a:r>
              <a:rPr lang="en-US" altLang="en-US" sz="2000" dirty="0">
                <a:latin typeface="Courier New" panose="02070309020205020404" pitchFamily="49" charset="0"/>
                <a:cs typeface="Courier New" panose="02070309020205020404" pitchFamily="49" charset="0"/>
              </a:rPr>
              <a:t>UPDATE           employees </a:t>
            </a:r>
          </a:p>
          <a:p>
            <a:r>
              <a:rPr lang="en-US" altLang="en-US" sz="2000" dirty="0">
                <a:latin typeface="Courier New" panose="02070309020205020404" pitchFamily="49" charset="0"/>
                <a:cs typeface="Courier New" panose="02070309020205020404" pitchFamily="49" charset="0"/>
              </a:rPr>
              <a:t>SET              salary = 7000 </a:t>
            </a:r>
          </a:p>
          <a:p>
            <a:r>
              <a:rPr lang="en-US" altLang="en-US" sz="2000" dirty="0">
                <a:latin typeface="Courier New" panose="02070309020205020404" pitchFamily="49" charset="0"/>
                <a:cs typeface="Courier New" panose="02070309020205020404" pitchFamily="49" charset="0"/>
              </a:rPr>
              <a:t>WHERE            </a:t>
            </a:r>
            <a:r>
              <a:rPr lang="en-US" altLang="en-US" sz="2000" dirty="0" err="1">
                <a:latin typeface="Courier New" panose="02070309020205020404" pitchFamily="49" charset="0"/>
                <a:cs typeface="Courier New" panose="02070309020205020404" pitchFamily="49" charset="0"/>
              </a:rPr>
              <a:t>last_name</a:t>
            </a:r>
            <a:r>
              <a:rPr lang="en-US" altLang="en-US" sz="2000" dirty="0">
                <a:latin typeface="Courier New" panose="02070309020205020404" pitchFamily="49" charset="0"/>
                <a:cs typeface="Courier New" panose="02070309020205020404" pitchFamily="49" charset="0"/>
              </a:rPr>
              <a:t> = 'Ernst'; </a:t>
            </a:r>
          </a:p>
          <a:p>
            <a:r>
              <a:rPr lang="en-US" altLang="en-US" sz="2000" dirty="0">
                <a:latin typeface="Courier New" panose="02070309020205020404" pitchFamily="49" charset="0"/>
                <a:cs typeface="Courier New" panose="02070309020205020404" pitchFamily="49" charset="0"/>
              </a:rPr>
              <a:t>SAVEPOINT        </a:t>
            </a:r>
            <a:r>
              <a:rPr lang="en-US" altLang="en-US" sz="2000" dirty="0" err="1">
                <a:latin typeface="Courier New" panose="02070309020205020404" pitchFamily="49" charset="0"/>
                <a:cs typeface="Courier New" panose="02070309020205020404" pitchFamily="49" charset="0"/>
              </a:rPr>
              <a:t>Ernst_sal</a:t>
            </a:r>
            <a:r>
              <a:rPr lang="en-US" altLang="en-US" sz="2000" dirty="0">
                <a:latin typeface="Courier New" panose="02070309020205020404" pitchFamily="49" charset="0"/>
                <a:cs typeface="Courier New" panose="02070309020205020404" pitchFamily="49" charset="0"/>
              </a:rPr>
              <a:t>;</a:t>
            </a:r>
          </a:p>
          <a:p>
            <a:endParaRPr lang="en-US" altLang="en-US" sz="2000" dirty="0">
              <a:latin typeface="Courier New" panose="02070309020205020404" pitchFamily="49" charset="0"/>
              <a:cs typeface="Courier New" panose="02070309020205020404" pitchFamily="49" charset="0"/>
            </a:endParaRPr>
          </a:p>
          <a:p>
            <a:r>
              <a:rPr lang="en-US" altLang="en-US" sz="2000" dirty="0">
                <a:latin typeface="Courier New" panose="02070309020205020404" pitchFamily="49" charset="0"/>
                <a:cs typeface="Courier New" panose="02070309020205020404" pitchFamily="49" charset="0"/>
              </a:rPr>
              <a:t>UPDATE           employees </a:t>
            </a:r>
          </a:p>
          <a:p>
            <a:r>
              <a:rPr lang="en-US" altLang="en-US" sz="2000" dirty="0">
                <a:latin typeface="Courier New" panose="02070309020205020404" pitchFamily="49" charset="0"/>
                <a:cs typeface="Courier New" panose="02070309020205020404" pitchFamily="49" charset="0"/>
              </a:rPr>
              <a:t>SET              salary = 12000 </a:t>
            </a:r>
          </a:p>
          <a:p>
            <a:r>
              <a:rPr lang="en-US" altLang="en-US" sz="2000" dirty="0">
                <a:latin typeface="Courier New" panose="02070309020205020404" pitchFamily="49" charset="0"/>
                <a:cs typeface="Courier New" panose="02070309020205020404" pitchFamily="49" charset="0"/>
              </a:rPr>
              <a:t>WHERE            </a:t>
            </a:r>
            <a:r>
              <a:rPr lang="en-US" altLang="en-US" sz="2000" dirty="0" err="1">
                <a:latin typeface="Courier New" panose="02070309020205020404" pitchFamily="49" charset="0"/>
                <a:cs typeface="Courier New" panose="02070309020205020404" pitchFamily="49" charset="0"/>
              </a:rPr>
              <a:t>last_name</a:t>
            </a:r>
            <a:r>
              <a:rPr lang="en-US" altLang="en-US" sz="2000" dirty="0">
                <a:latin typeface="Courier New" panose="02070309020205020404" pitchFamily="49" charset="0"/>
                <a:cs typeface="Courier New" panose="02070309020205020404" pitchFamily="49" charset="0"/>
              </a:rPr>
              <a:t> = '</a:t>
            </a:r>
            <a:r>
              <a:rPr lang="en-US" altLang="en-US" sz="2000" dirty="0" err="1">
                <a:latin typeface="Courier New" panose="02070309020205020404" pitchFamily="49" charset="0"/>
                <a:cs typeface="Courier New" panose="02070309020205020404" pitchFamily="49" charset="0"/>
              </a:rPr>
              <a:t>Mourgos</a:t>
            </a:r>
            <a:r>
              <a:rPr lang="en-US" altLang="en-US" sz="2000" dirty="0">
                <a:latin typeface="Courier New" panose="02070309020205020404" pitchFamily="49" charset="0"/>
                <a:cs typeface="Courier New" panose="02070309020205020404" pitchFamily="49" charset="0"/>
              </a:rPr>
              <a:t>';</a:t>
            </a:r>
          </a:p>
          <a:p>
            <a:endParaRPr lang="en-US" altLang="en-US" sz="2000" dirty="0">
              <a:latin typeface="Courier New" panose="02070309020205020404" pitchFamily="49" charset="0"/>
              <a:cs typeface="Courier New" panose="02070309020205020404" pitchFamily="49" charset="0"/>
            </a:endParaRPr>
          </a:p>
          <a:p>
            <a:r>
              <a:rPr lang="en-US" altLang="en-US" sz="2000" dirty="0">
                <a:latin typeface="Courier New" panose="02070309020205020404" pitchFamily="49" charset="0"/>
                <a:cs typeface="Courier New" panose="02070309020205020404" pitchFamily="49" charset="0"/>
              </a:rPr>
              <a:t>ROLLBACK TO SAVEPOINT </a:t>
            </a:r>
            <a:r>
              <a:rPr lang="en-US" altLang="en-US" sz="2000" dirty="0" err="1">
                <a:latin typeface="Courier New" panose="02070309020205020404" pitchFamily="49" charset="0"/>
                <a:cs typeface="Courier New" panose="02070309020205020404" pitchFamily="49" charset="0"/>
              </a:rPr>
              <a:t>Ersnt_sal</a:t>
            </a:r>
            <a:r>
              <a:rPr lang="en-US" altLang="en-US" sz="2000" dirty="0">
                <a:latin typeface="Courier New" panose="02070309020205020404" pitchFamily="49" charset="0"/>
                <a:cs typeface="Courier New" panose="02070309020205020404" pitchFamily="49" charset="0"/>
              </a:rPr>
              <a:t>;</a:t>
            </a:r>
            <a:endParaRPr lang="en-US" altLang="en-US" sz="2000" dirty="0">
              <a:solidFill>
                <a:srgbClr val="FF3300"/>
              </a:solidFill>
              <a:latin typeface="Courier New" panose="02070309020205020404" pitchFamily="49" charset="0"/>
            </a:endParaRPr>
          </a:p>
          <a:p>
            <a:endParaRPr lang="en-US" altLang="en-US" sz="2000" dirty="0">
              <a:solidFill>
                <a:srgbClr val="FF3300"/>
              </a:solidFill>
              <a:latin typeface="Courier New" panose="02070309020205020404" pitchFamily="49" charset="0"/>
            </a:endParaRPr>
          </a:p>
          <a:p>
            <a:endParaRPr lang="en-US" altLang="en-US" sz="2000" dirty="0">
              <a:solidFill>
                <a:srgbClr val="FF3300"/>
              </a:solidFill>
              <a:latin typeface="Courier New" panose="02070309020205020404" pitchFamily="49" charset="0"/>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335D58E6-3667-4F28-A8A1-02708860A896}"/>
              </a:ext>
            </a:extLst>
          </p:cNvPr>
          <p:cNvSpPr txBox="1">
            <a:spLocks/>
          </p:cNvSpPr>
          <p:nvPr/>
        </p:nvSpPr>
        <p:spPr bwMode="gray">
          <a:xfrm>
            <a:off x="1634836" y="5847052"/>
            <a:ext cx="12344400" cy="711991"/>
          </a:xfrm>
          <a:prstGeom prst="round2DiagRect">
            <a:avLst>
              <a:gd name="adj1" fmla="val 9114"/>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25395" tIns="25395" rIns="25395" bIns="25395">
            <a:spAutoFit/>
          </a:body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p:txBody>
      </p:sp>
      <p:sp>
        <p:nvSpPr>
          <p:cNvPr id="26629" name="Title 1">
            <a:extLst>
              <a:ext uri="{FF2B5EF4-FFF2-40B4-BE49-F238E27FC236}">
                <a16:creationId xmlns:a16="http://schemas.microsoft.com/office/drawing/2014/main" id="{CC069794-EB6E-4E65-8164-0084D899A7BC}"/>
              </a:ext>
            </a:extLst>
          </p:cNvPr>
          <p:cNvSpPr>
            <a:spLocks noGrp="1"/>
          </p:cNvSpPr>
          <p:nvPr>
            <p:ph type="title"/>
          </p:nvPr>
        </p:nvSpPr>
        <p:spPr/>
        <p:txBody>
          <a:bodyPr/>
          <a:lstStyle/>
          <a:p>
            <a:r>
              <a:rPr lang="en-US" altLang="en-US" dirty="0">
                <a:latin typeface="Courier New" panose="02070309020205020404" pitchFamily="49" charset="0"/>
                <a:cs typeface="Courier New" panose="02070309020205020404" pitchFamily="49" charset="0"/>
              </a:rPr>
              <a:t>SAVEPOINT</a:t>
            </a:r>
            <a:r>
              <a:rPr lang="en-US" altLang="en-US" dirty="0"/>
              <a:t> Statement</a:t>
            </a:r>
          </a:p>
        </p:txBody>
      </p:sp>
      <p:sp>
        <p:nvSpPr>
          <p:cNvPr id="2" name="Content Placeholder 1">
            <a:extLst>
              <a:ext uri="{FF2B5EF4-FFF2-40B4-BE49-F238E27FC236}">
                <a16:creationId xmlns:a16="http://schemas.microsoft.com/office/drawing/2014/main" id="{54722870-2A4F-4241-A10D-854F9F8B1693}"/>
              </a:ext>
            </a:extLst>
          </p:cNvPr>
          <p:cNvSpPr>
            <a:spLocks noGrp="1"/>
          </p:cNvSpPr>
          <p:nvPr>
            <p:ph idx="1"/>
          </p:nvPr>
        </p:nvSpPr>
        <p:spPr/>
        <p:txBody>
          <a:bodyPr/>
          <a:lstStyle/>
          <a:p>
            <a:pPr lvl="1"/>
            <a:r>
              <a:rPr lang="en-US" altLang="en-US" dirty="0"/>
              <a:t>Use the </a:t>
            </a:r>
            <a:r>
              <a:rPr lang="en-US" altLang="en-US" dirty="0">
                <a:latin typeface="Courier New" panose="02070309020205020404" pitchFamily="49" charset="0"/>
                <a:cs typeface="Courier New" panose="02070309020205020404" pitchFamily="49" charset="0"/>
              </a:rPr>
              <a:t>SAVEPOINT</a:t>
            </a:r>
            <a:r>
              <a:rPr lang="en-US" altLang="en-US" dirty="0"/>
              <a:t> statement to name and mark the current point in the </a:t>
            </a:r>
            <a:br>
              <a:rPr lang="en-US" altLang="en-US" dirty="0"/>
            </a:br>
            <a:r>
              <a:rPr lang="en-US" altLang="en-US" dirty="0"/>
              <a:t>processing of a transaction.</a:t>
            </a:r>
          </a:p>
          <a:p>
            <a:pPr lvl="1"/>
            <a:r>
              <a:rPr lang="en-US" altLang="en-US" dirty="0"/>
              <a:t>Specify a name to each </a:t>
            </a:r>
            <a:r>
              <a:rPr lang="en-US" altLang="en-US" dirty="0" err="1"/>
              <a:t>savepoint</a:t>
            </a:r>
            <a:r>
              <a:rPr lang="en-US" altLang="en-US" dirty="0"/>
              <a:t>.</a:t>
            </a:r>
          </a:p>
          <a:p>
            <a:pPr lvl="1"/>
            <a:r>
              <a:rPr lang="en-US" altLang="en-US" dirty="0"/>
              <a:t>Use distinct </a:t>
            </a:r>
            <a:r>
              <a:rPr lang="en-US" altLang="en-US" dirty="0" err="1"/>
              <a:t>savepoint</a:t>
            </a:r>
            <a:r>
              <a:rPr lang="en-US" altLang="en-US" dirty="0"/>
              <a:t> names within a transaction to avoid overriding.</a:t>
            </a:r>
          </a:p>
          <a:p>
            <a:pPr lvl="1"/>
            <a:r>
              <a:rPr lang="en-US" altLang="en-US" dirty="0"/>
              <a:t>Syntax:</a:t>
            </a:r>
          </a:p>
        </p:txBody>
      </p:sp>
      <p:sp>
        <p:nvSpPr>
          <p:cNvPr id="26631" name="Rectangle 4">
            <a:extLst>
              <a:ext uri="{FF2B5EF4-FFF2-40B4-BE49-F238E27FC236}">
                <a16:creationId xmlns:a16="http://schemas.microsoft.com/office/drawing/2014/main" id="{62802933-4173-4BBE-A5DB-6B032D5F0A83}"/>
              </a:ext>
            </a:extLst>
          </p:cNvPr>
          <p:cNvSpPr>
            <a:spLocks noChangeArrowheads="1"/>
          </p:cNvSpPr>
          <p:nvPr/>
        </p:nvSpPr>
        <p:spPr bwMode="blackGray">
          <a:xfrm>
            <a:off x="1865819" y="5873243"/>
            <a:ext cx="982741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138113" tIns="69057" rIns="138113" bIns="69057" anchor="ctr"/>
          <a:lstStyle>
            <a:lvl1pPr eaLnBrk="0" hangingPunct="0">
              <a:tabLst>
                <a:tab pos="120015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9pPr>
          </a:lstStyle>
          <a:p>
            <a:r>
              <a:rPr lang="en-US" altLang="en-US" sz="2000" dirty="0">
                <a:solidFill>
                  <a:srgbClr val="000000"/>
                </a:solidFill>
                <a:latin typeface="Courier New" panose="02070309020205020404" pitchFamily="49" charset="0"/>
              </a:rPr>
              <a:t>SAVEPOINT </a:t>
            </a:r>
            <a:r>
              <a:rPr lang="en-US" altLang="en-US" sz="2000" i="1" dirty="0" err="1">
                <a:solidFill>
                  <a:srgbClr val="000000"/>
                </a:solidFill>
                <a:latin typeface="Courier New" panose="02070309020205020404" pitchFamily="49" charset="0"/>
              </a:rPr>
              <a:t>savepoint</a:t>
            </a:r>
            <a:r>
              <a:rPr lang="en-US" altLang="en-US" sz="2000" dirty="0">
                <a:solidFill>
                  <a:srgbClr val="000000"/>
                </a:solidFill>
                <a:latin typeface="Courier New" panose="02070309020205020404" pitchFamily="49" charset="0"/>
              </a:rPr>
              <a:t>;</a:t>
            </a:r>
            <a:endParaRPr lang="en-US" altLang="en-US" sz="2000" dirty="0">
              <a:latin typeface="Courier New" panose="02070309020205020404" pitchFamily="49" charset="0"/>
              <a:cs typeface="Courier New" panose="02070309020205020404" pitchFamily="49" charset="0"/>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F3F5C650-77C1-4632-B1D6-96F9C47F8B4B}"/>
              </a:ext>
            </a:extLst>
          </p:cNvPr>
          <p:cNvSpPr>
            <a:spLocks noGrp="1" noChangeArrowheads="1"/>
          </p:cNvSpPr>
          <p:nvPr>
            <p:ph type="title"/>
          </p:nvPr>
        </p:nvSpPr>
        <p:spPr/>
        <p:txBody>
          <a:bodyPr/>
          <a:lstStyle/>
          <a:p>
            <a:r>
              <a:rPr lang="en-US" altLang="en-US"/>
              <a:t>Joins</a:t>
            </a:r>
          </a:p>
        </p:txBody>
      </p:sp>
      <p:sp>
        <p:nvSpPr>
          <p:cNvPr id="27651" name="Rectangle 3">
            <a:extLst>
              <a:ext uri="{FF2B5EF4-FFF2-40B4-BE49-F238E27FC236}">
                <a16:creationId xmlns:a16="http://schemas.microsoft.com/office/drawing/2014/main" id="{ADBBB4FB-0D1A-4BB9-B1F3-B48F7BDBEB69}"/>
              </a:ext>
            </a:extLst>
          </p:cNvPr>
          <p:cNvSpPr>
            <a:spLocks noGrp="1" noChangeArrowheads="1"/>
          </p:cNvSpPr>
          <p:nvPr>
            <p:ph idx="1"/>
          </p:nvPr>
        </p:nvSpPr>
        <p:spPr>
          <a:xfrm>
            <a:off x="933451" y="2272710"/>
            <a:ext cx="16421100" cy="4869662"/>
          </a:xfrm>
        </p:spPr>
        <p:txBody>
          <a:bodyPr/>
          <a:lstStyle/>
          <a:p>
            <a:r>
              <a:rPr lang="en-US" altLang="en-US" dirty="0"/>
              <a:t>Use a join to query data from more than one table:</a:t>
            </a:r>
          </a:p>
          <a:p>
            <a:endParaRPr lang="en-US" altLang="en-US" dirty="0"/>
          </a:p>
          <a:p>
            <a:endParaRPr lang="en-US" altLang="en-US" dirty="0"/>
          </a:p>
          <a:p>
            <a:endParaRPr lang="en-US" altLang="en-US" dirty="0"/>
          </a:p>
          <a:p>
            <a:pPr lvl="1"/>
            <a:r>
              <a:rPr lang="en-US" altLang="en-US" dirty="0"/>
              <a:t>Write the join condition in the </a:t>
            </a:r>
            <a:r>
              <a:rPr lang="en-US" altLang="en-US" dirty="0">
                <a:latin typeface="Courier New" panose="02070309020205020404" pitchFamily="49" charset="0"/>
                <a:cs typeface="Courier New" panose="02070309020205020404" pitchFamily="49" charset="0"/>
              </a:rPr>
              <a:t>WHERE</a:t>
            </a:r>
            <a:r>
              <a:rPr lang="en-US" altLang="en-US" dirty="0"/>
              <a:t> clause.</a:t>
            </a:r>
          </a:p>
          <a:p>
            <a:pPr lvl="1"/>
            <a:r>
              <a:rPr lang="en-US" altLang="en-US" dirty="0"/>
              <a:t>Prefix the column name with the table name when the same column name appears in more than one table.</a:t>
            </a:r>
          </a:p>
        </p:txBody>
      </p:sp>
      <p:sp>
        <p:nvSpPr>
          <p:cNvPr id="6" name="Content Placeholder 2">
            <a:extLst>
              <a:ext uri="{FF2B5EF4-FFF2-40B4-BE49-F238E27FC236}">
                <a16:creationId xmlns:a16="http://schemas.microsoft.com/office/drawing/2014/main" id="{5C6B9217-8663-4BD3-81EB-2AD1B11AA659}"/>
              </a:ext>
            </a:extLst>
          </p:cNvPr>
          <p:cNvSpPr txBox="1">
            <a:spLocks/>
          </p:cNvSpPr>
          <p:nvPr/>
        </p:nvSpPr>
        <p:spPr bwMode="gray">
          <a:xfrm>
            <a:off x="997527" y="3155373"/>
            <a:ext cx="12344400" cy="1641250"/>
          </a:xfrm>
          <a:prstGeom prst="round2DiagRect">
            <a:avLst>
              <a:gd name="adj1" fmla="val 9114"/>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25395" tIns="25395" rIns="25395" bIns="25395">
            <a:spAutoFit/>
          </a:body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p:txBody>
      </p:sp>
      <p:sp>
        <p:nvSpPr>
          <p:cNvPr id="27655" name="Rectangle 4">
            <a:extLst>
              <a:ext uri="{FF2B5EF4-FFF2-40B4-BE49-F238E27FC236}">
                <a16:creationId xmlns:a16="http://schemas.microsoft.com/office/drawing/2014/main" id="{F298F8D4-2490-48DD-A5E5-8DBB309A9F20}"/>
              </a:ext>
            </a:extLst>
          </p:cNvPr>
          <p:cNvSpPr>
            <a:spLocks noChangeArrowheads="1"/>
          </p:cNvSpPr>
          <p:nvPr/>
        </p:nvSpPr>
        <p:spPr bwMode="blackGray">
          <a:xfrm>
            <a:off x="1154689" y="3155374"/>
            <a:ext cx="8377238"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138113" tIns="69057" rIns="138113" bIns="69057" anchor="ctr"/>
          <a:lstStyle>
            <a:lvl1pPr eaLnBrk="0" hangingPunct="0">
              <a:tabLst>
                <a:tab pos="120015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9pPr>
          </a:lstStyle>
          <a:p>
            <a:r>
              <a:rPr lang="en-US" altLang="en-US" sz="2000" dirty="0">
                <a:solidFill>
                  <a:srgbClr val="000000"/>
                </a:solidFill>
                <a:latin typeface="Courier New" panose="02070309020205020404" pitchFamily="49" charset="0"/>
              </a:rPr>
              <a:t>SELECT	</a:t>
            </a:r>
            <a:r>
              <a:rPr lang="en-US" altLang="en-US" sz="2000" i="1" dirty="0">
                <a:solidFill>
                  <a:srgbClr val="000000"/>
                </a:solidFill>
                <a:latin typeface="Courier New" panose="02070309020205020404" pitchFamily="49" charset="0"/>
              </a:rPr>
              <a:t>table1.column, table2.column</a:t>
            </a:r>
            <a:endParaRPr lang="en-US" altLang="en-US" sz="2000" dirty="0">
              <a:solidFill>
                <a:srgbClr val="000000"/>
              </a:solidFill>
              <a:latin typeface="Courier New" panose="02070309020205020404" pitchFamily="49" charset="0"/>
            </a:endParaRPr>
          </a:p>
          <a:p>
            <a:r>
              <a:rPr lang="en-US" altLang="en-US" sz="2000" dirty="0">
                <a:solidFill>
                  <a:srgbClr val="000000"/>
                </a:solidFill>
                <a:latin typeface="Courier New" panose="02070309020205020404" pitchFamily="49" charset="0"/>
              </a:rPr>
              <a:t>FROM	</a:t>
            </a:r>
            <a:r>
              <a:rPr lang="en-US" altLang="en-US" sz="2000" i="1" dirty="0">
                <a:solidFill>
                  <a:srgbClr val="000000"/>
                </a:solidFill>
                <a:latin typeface="Courier New" panose="02070309020205020404" pitchFamily="49" charset="0"/>
              </a:rPr>
              <a:t>table1, table2</a:t>
            </a:r>
            <a:endParaRPr lang="en-US" altLang="en-US" sz="2000" dirty="0">
              <a:solidFill>
                <a:srgbClr val="000000"/>
              </a:solidFill>
              <a:latin typeface="Courier New" panose="02070309020205020404" pitchFamily="49" charset="0"/>
            </a:endParaRPr>
          </a:p>
          <a:p>
            <a:r>
              <a:rPr lang="en-US" altLang="en-US" sz="2000" dirty="0">
                <a:solidFill>
                  <a:srgbClr val="000000"/>
                </a:solidFill>
                <a:latin typeface="Courier New" panose="02070309020205020404" pitchFamily="49" charset="0"/>
              </a:rPr>
              <a:t>WHERE	</a:t>
            </a:r>
            <a:r>
              <a:rPr lang="en-US" altLang="en-US" sz="2000" i="1" dirty="0">
                <a:solidFill>
                  <a:srgbClr val="000000"/>
                </a:solidFill>
                <a:latin typeface="Courier New" panose="02070309020205020404" pitchFamily="49" charset="0"/>
              </a:rPr>
              <a:t>table1.column1 </a:t>
            </a:r>
            <a:r>
              <a:rPr lang="en-US" altLang="en-US" sz="2000" dirty="0">
                <a:solidFill>
                  <a:srgbClr val="000000"/>
                </a:solidFill>
                <a:latin typeface="Courier New" panose="02070309020205020404" pitchFamily="49" charset="0"/>
              </a:rPr>
              <a:t>=</a:t>
            </a:r>
            <a:r>
              <a:rPr lang="en-US" altLang="en-US" sz="2000" i="1" dirty="0">
                <a:solidFill>
                  <a:srgbClr val="000000"/>
                </a:solidFill>
                <a:latin typeface="Courier New" panose="02070309020205020404" pitchFamily="49" charset="0"/>
              </a:rPr>
              <a:t> table2.column2;</a:t>
            </a:r>
          </a:p>
        </p:txBody>
      </p:sp>
    </p:spTree>
    <p:custDataLst>
      <p:tags r:id="rId1"/>
    </p:custData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2276089-415C-4B11-917F-2CF49C894279}"/>
              </a:ext>
            </a:extLst>
          </p:cNvPr>
          <p:cNvSpPr>
            <a:spLocks noGrp="1" noChangeArrowheads="1"/>
          </p:cNvSpPr>
          <p:nvPr>
            <p:ph type="title"/>
          </p:nvPr>
        </p:nvSpPr>
        <p:spPr/>
        <p:txBody>
          <a:bodyPr/>
          <a:lstStyle/>
          <a:p>
            <a:r>
              <a:rPr lang="en-US" altLang="en-US" dirty="0"/>
              <a:t>Types of Joins</a:t>
            </a:r>
          </a:p>
        </p:txBody>
      </p:sp>
      <p:sp>
        <p:nvSpPr>
          <p:cNvPr id="28675" name="Rectangle 3">
            <a:extLst>
              <a:ext uri="{FF2B5EF4-FFF2-40B4-BE49-F238E27FC236}">
                <a16:creationId xmlns:a16="http://schemas.microsoft.com/office/drawing/2014/main" id="{88B62106-3497-4B4D-A07D-D1F412620C07}"/>
              </a:ext>
            </a:extLst>
          </p:cNvPr>
          <p:cNvSpPr>
            <a:spLocks noGrp="1" noChangeArrowheads="1"/>
          </p:cNvSpPr>
          <p:nvPr>
            <p:ph idx="1"/>
          </p:nvPr>
        </p:nvSpPr>
        <p:spPr/>
        <p:txBody>
          <a:bodyPr/>
          <a:lstStyle/>
          <a:p>
            <a:pPr lvl="1"/>
            <a:r>
              <a:rPr lang="en-US" altLang="en-US" dirty="0"/>
              <a:t>Natural join</a:t>
            </a:r>
          </a:p>
          <a:p>
            <a:pPr lvl="1"/>
            <a:r>
              <a:rPr lang="en-US" altLang="en-US" dirty="0"/>
              <a:t>Equijoin</a:t>
            </a:r>
          </a:p>
          <a:p>
            <a:pPr lvl="1"/>
            <a:r>
              <a:rPr lang="en-US" altLang="en-US" dirty="0" err="1"/>
              <a:t>Nonequijoin</a:t>
            </a:r>
            <a:endParaRPr lang="en-US" altLang="en-US" dirty="0"/>
          </a:p>
          <a:p>
            <a:pPr lvl="1"/>
            <a:r>
              <a:rPr lang="en-US" altLang="en-US" dirty="0"/>
              <a:t>Outer join</a:t>
            </a:r>
          </a:p>
          <a:p>
            <a:pPr lvl="1"/>
            <a:r>
              <a:rPr lang="en-US" altLang="en-US" dirty="0"/>
              <a:t>Self-join</a:t>
            </a:r>
          </a:p>
          <a:p>
            <a:pPr lvl="1"/>
            <a:r>
              <a:rPr lang="en-US" altLang="en-US" dirty="0"/>
              <a:t>Cross join</a:t>
            </a:r>
          </a:p>
        </p:txBody>
      </p:sp>
    </p:spTree>
    <p:custDataLst>
      <p:tags r:id="rId1"/>
    </p:custData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499A310C-DDB3-41C6-A10E-13019288811B}"/>
              </a:ext>
            </a:extLst>
          </p:cNvPr>
          <p:cNvSpPr>
            <a:spLocks noGrp="1" noChangeArrowheads="1"/>
          </p:cNvSpPr>
          <p:nvPr>
            <p:ph type="title"/>
          </p:nvPr>
        </p:nvSpPr>
        <p:spPr/>
        <p:txBody>
          <a:bodyPr/>
          <a:lstStyle/>
          <a:p>
            <a:r>
              <a:rPr lang="en-US" altLang="en-US"/>
              <a:t>Qualifying Ambiguous Column Names</a:t>
            </a:r>
          </a:p>
        </p:txBody>
      </p:sp>
      <p:sp>
        <p:nvSpPr>
          <p:cNvPr id="29699" name="Rectangle 3">
            <a:extLst>
              <a:ext uri="{FF2B5EF4-FFF2-40B4-BE49-F238E27FC236}">
                <a16:creationId xmlns:a16="http://schemas.microsoft.com/office/drawing/2014/main" id="{4C79E2DD-6CAF-4966-89E2-A41665BFA569}"/>
              </a:ext>
            </a:extLst>
          </p:cNvPr>
          <p:cNvSpPr>
            <a:spLocks noGrp="1" noChangeArrowheads="1"/>
          </p:cNvSpPr>
          <p:nvPr>
            <p:ph idx="1"/>
          </p:nvPr>
        </p:nvSpPr>
        <p:spPr/>
        <p:txBody>
          <a:bodyPr/>
          <a:lstStyle/>
          <a:p>
            <a:pPr lvl="1"/>
            <a:r>
              <a:rPr lang="en-US" altLang="en-US" dirty="0"/>
              <a:t>Use table prefixes to qualify column names that are in multiple tables.</a:t>
            </a:r>
          </a:p>
          <a:p>
            <a:pPr lvl="1"/>
            <a:r>
              <a:rPr lang="en-US" altLang="en-US" dirty="0"/>
              <a:t>Use table prefixes to improve performance.</a:t>
            </a:r>
          </a:p>
          <a:p>
            <a:pPr lvl="1"/>
            <a:r>
              <a:rPr lang="en-US" altLang="en-US" dirty="0"/>
              <a:t>Use table aliases, instead of full table name prefixes.</a:t>
            </a:r>
          </a:p>
          <a:p>
            <a:pPr lvl="1"/>
            <a:r>
              <a:rPr lang="en-US" altLang="en-US" dirty="0"/>
              <a:t>Table aliases give a table a shorter name.</a:t>
            </a:r>
          </a:p>
          <a:p>
            <a:pPr lvl="2"/>
            <a:r>
              <a:rPr lang="en-US" altLang="en-US" dirty="0"/>
              <a:t>This keeps SQL code smaller and uses less memory.</a:t>
            </a:r>
          </a:p>
          <a:p>
            <a:pPr lvl="1"/>
            <a:r>
              <a:rPr lang="en-US" altLang="en-US" dirty="0"/>
              <a:t>Use column aliases to distinguish columns that have identical names, but reside in different tables.</a:t>
            </a:r>
          </a:p>
        </p:txBody>
      </p:sp>
    </p:spTree>
    <p:custDataLst>
      <p:tags r:id="rId1"/>
    </p:custData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C86168DC-5A4D-403B-855E-43D8032D2AF9}"/>
              </a:ext>
            </a:extLst>
          </p:cNvPr>
          <p:cNvSpPr txBox="1">
            <a:spLocks/>
          </p:cNvSpPr>
          <p:nvPr/>
        </p:nvSpPr>
        <p:spPr bwMode="gray">
          <a:xfrm>
            <a:off x="1662546" y="5163898"/>
            <a:ext cx="12344400" cy="1176621"/>
          </a:xfrm>
          <a:prstGeom prst="round2DiagRect">
            <a:avLst>
              <a:gd name="adj1" fmla="val 9114"/>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25395" tIns="25395" rIns="25395" bIns="25395">
            <a:spAutoFit/>
          </a:body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p:txBody>
      </p:sp>
      <p:sp>
        <p:nvSpPr>
          <p:cNvPr id="30725" name="Title 1">
            <a:extLst>
              <a:ext uri="{FF2B5EF4-FFF2-40B4-BE49-F238E27FC236}">
                <a16:creationId xmlns:a16="http://schemas.microsoft.com/office/drawing/2014/main" id="{6642FD5C-37E0-4E4C-9CCD-FD771AE62610}"/>
              </a:ext>
            </a:extLst>
          </p:cNvPr>
          <p:cNvSpPr>
            <a:spLocks noGrp="1"/>
          </p:cNvSpPr>
          <p:nvPr>
            <p:ph type="title"/>
          </p:nvPr>
        </p:nvSpPr>
        <p:spPr/>
        <p:txBody>
          <a:bodyPr/>
          <a:lstStyle/>
          <a:p>
            <a:r>
              <a:rPr lang="en-US" altLang="en-US"/>
              <a:t>Natural Join</a:t>
            </a:r>
          </a:p>
        </p:txBody>
      </p:sp>
      <p:sp>
        <p:nvSpPr>
          <p:cNvPr id="30726" name="Content Placeholder 2">
            <a:extLst>
              <a:ext uri="{FF2B5EF4-FFF2-40B4-BE49-F238E27FC236}">
                <a16:creationId xmlns:a16="http://schemas.microsoft.com/office/drawing/2014/main" id="{CA0BC063-CF12-4C94-AD07-200C4F9966E5}"/>
              </a:ext>
            </a:extLst>
          </p:cNvPr>
          <p:cNvSpPr>
            <a:spLocks noGrp="1"/>
          </p:cNvSpPr>
          <p:nvPr>
            <p:ph idx="1"/>
          </p:nvPr>
        </p:nvSpPr>
        <p:spPr>
          <a:xfrm>
            <a:off x="933451" y="2272710"/>
            <a:ext cx="16421100" cy="2638282"/>
          </a:xfrm>
        </p:spPr>
        <p:txBody>
          <a:bodyPr/>
          <a:lstStyle/>
          <a:p>
            <a:pPr lvl="1"/>
            <a:r>
              <a:rPr lang="en-US" altLang="en-US" dirty="0"/>
              <a:t>The </a:t>
            </a:r>
            <a:r>
              <a:rPr lang="en-US" altLang="en-US" dirty="0">
                <a:latin typeface="Courier New" panose="02070309020205020404" pitchFamily="49" charset="0"/>
                <a:cs typeface="Courier New" panose="02070309020205020404" pitchFamily="49" charset="0"/>
              </a:rPr>
              <a:t>NATURAL JOIN </a:t>
            </a:r>
            <a:r>
              <a:rPr lang="en-US" altLang="en-US" dirty="0"/>
              <a:t>clause is based on all the columns in the two tables that have the same name.</a:t>
            </a:r>
          </a:p>
          <a:p>
            <a:pPr lvl="1"/>
            <a:r>
              <a:rPr lang="en-US" altLang="en-US" dirty="0"/>
              <a:t>It selects rows from tables that have the same names and data values of columns.</a:t>
            </a:r>
          </a:p>
          <a:p>
            <a:pPr lvl="1"/>
            <a:r>
              <a:rPr lang="en-US" altLang="en-US" dirty="0"/>
              <a:t>Example:</a:t>
            </a:r>
          </a:p>
        </p:txBody>
      </p:sp>
      <p:sp>
        <p:nvSpPr>
          <p:cNvPr id="30727" name="Rectangle 2">
            <a:extLst>
              <a:ext uri="{FF2B5EF4-FFF2-40B4-BE49-F238E27FC236}">
                <a16:creationId xmlns:a16="http://schemas.microsoft.com/office/drawing/2014/main" id="{90C21D82-9C5C-438F-9056-5A745C859DCE}"/>
              </a:ext>
            </a:extLst>
          </p:cNvPr>
          <p:cNvSpPr>
            <a:spLocks noChangeArrowheads="1"/>
          </p:cNvSpPr>
          <p:nvPr/>
        </p:nvSpPr>
        <p:spPr bwMode="blackGray">
          <a:xfrm>
            <a:off x="1664929" y="5273040"/>
            <a:ext cx="10450871" cy="997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138113" tIns="69057" rIns="138113" bIns="69057" anchor="ctr"/>
          <a:lstStyle>
            <a:lvl1pPr eaLnBrk="0" hangingPunct="0">
              <a:tabLst>
                <a:tab pos="120015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9pPr>
          </a:lstStyle>
          <a:p>
            <a:r>
              <a:rPr lang="en-US" altLang="en-US" sz="2000" dirty="0">
                <a:solidFill>
                  <a:srgbClr val="000000"/>
                </a:solidFill>
                <a:latin typeface="Courier New" panose="02070309020205020404" pitchFamily="49" charset="0"/>
                <a:cs typeface="Courier New" panose="02070309020205020404" pitchFamily="49" charset="0"/>
              </a:rPr>
              <a:t>SELECT </a:t>
            </a:r>
            <a:r>
              <a:rPr lang="en-US" altLang="en-US" sz="2000" dirty="0" err="1">
                <a:solidFill>
                  <a:srgbClr val="000000"/>
                </a:solidFill>
                <a:latin typeface="Courier New" panose="02070309020205020404" pitchFamily="49" charset="0"/>
                <a:cs typeface="Courier New" panose="02070309020205020404" pitchFamily="49" charset="0"/>
              </a:rPr>
              <a:t>country_id</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err="1">
                <a:solidFill>
                  <a:srgbClr val="000000"/>
                </a:solidFill>
                <a:latin typeface="Courier New" panose="02070309020205020404" pitchFamily="49" charset="0"/>
                <a:cs typeface="Courier New" panose="02070309020205020404" pitchFamily="49" charset="0"/>
              </a:rPr>
              <a:t>location_id</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err="1">
                <a:solidFill>
                  <a:srgbClr val="000000"/>
                </a:solidFill>
                <a:latin typeface="Courier New" panose="02070309020205020404" pitchFamily="49" charset="0"/>
                <a:cs typeface="Courier New" panose="02070309020205020404" pitchFamily="49" charset="0"/>
              </a:rPr>
              <a:t>country_name,city</a:t>
            </a:r>
            <a:endParaRPr lang="en-US" altLang="en-US" sz="2000" dirty="0">
              <a:solidFill>
                <a:srgbClr val="000000"/>
              </a:solidFill>
              <a:latin typeface="Courier New" panose="02070309020205020404" pitchFamily="49" charset="0"/>
              <a:cs typeface="Courier New" panose="02070309020205020404" pitchFamily="49" charset="0"/>
            </a:endParaRPr>
          </a:p>
          <a:p>
            <a:r>
              <a:rPr lang="en-US" altLang="en-US" sz="2000" dirty="0">
                <a:solidFill>
                  <a:srgbClr val="000000"/>
                </a:solidFill>
                <a:latin typeface="Courier New" panose="02070309020205020404" pitchFamily="49" charset="0"/>
                <a:cs typeface="Courier New" panose="02070309020205020404" pitchFamily="49" charset="0"/>
              </a:rPr>
              <a:t>FROM countries NATURAL JOIN locations;</a:t>
            </a:r>
          </a:p>
        </p:txBody>
      </p:sp>
      <p:pic>
        <p:nvPicPr>
          <p:cNvPr id="30728" name="Picture 3">
            <a:extLst>
              <a:ext uri="{FF2B5EF4-FFF2-40B4-BE49-F238E27FC236}">
                <a16:creationId xmlns:a16="http://schemas.microsoft.com/office/drawing/2014/main" id="{99377A61-7FAD-4FA7-BB04-A78B2A5BBA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4929" y="6558480"/>
            <a:ext cx="8043863"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
        <p:nvSpPr>
          <p:cNvPr id="30729" name="Rectangle 5">
            <a:extLst>
              <a:ext uri="{FF2B5EF4-FFF2-40B4-BE49-F238E27FC236}">
                <a16:creationId xmlns:a16="http://schemas.microsoft.com/office/drawing/2014/main" id="{979AA17A-6201-49DF-8848-C0DC08683FEB}"/>
              </a:ext>
            </a:extLst>
          </p:cNvPr>
          <p:cNvSpPr>
            <a:spLocks noChangeArrowheads="1"/>
          </p:cNvSpPr>
          <p:nvPr/>
        </p:nvSpPr>
        <p:spPr bwMode="auto">
          <a:xfrm>
            <a:off x="5257800" y="5795963"/>
            <a:ext cx="2362200" cy="252412"/>
          </a:xfrm>
          <a:prstGeom prst="rect">
            <a:avLst/>
          </a:prstGeom>
          <a:noFill/>
          <a:ln w="28575" algn="ctr">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C674CEEC-0949-4F7B-AEEE-FE19059822A9}"/>
              </a:ext>
            </a:extLst>
          </p:cNvPr>
          <p:cNvSpPr>
            <a:spLocks noGrp="1" noChangeArrowheads="1"/>
          </p:cNvSpPr>
          <p:nvPr>
            <p:ph type="title"/>
          </p:nvPr>
        </p:nvSpPr>
        <p:spPr/>
        <p:txBody>
          <a:bodyPr/>
          <a:lstStyle/>
          <a:p>
            <a:pPr eaLnBrk="1" hangingPunct="1"/>
            <a:r>
              <a:rPr lang="en-US" altLang="en-US" dirty="0">
                <a:solidFill>
                  <a:schemeClr val="tx1"/>
                </a:solidFill>
              </a:rPr>
              <a:t>Equijoins</a:t>
            </a:r>
          </a:p>
        </p:txBody>
      </p:sp>
      <p:pic>
        <p:nvPicPr>
          <p:cNvPr id="31747" name="Picture 3" descr="C:\salome_official\projects\11gR2\screenshots\les6_12s_a.gif">
            <a:extLst>
              <a:ext uri="{FF2B5EF4-FFF2-40B4-BE49-F238E27FC236}">
                <a16:creationId xmlns:a16="http://schemas.microsoft.com/office/drawing/2014/main" id="{13E03B52-3537-4F52-82AD-CEEFA09E4F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9783" y="2954327"/>
            <a:ext cx="5941220" cy="3771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1748" name="Picture 4" descr="C:\salome_official\projects\11gR2\screenshots\les6_12s_b.gif">
            <a:extLst>
              <a:ext uri="{FF2B5EF4-FFF2-40B4-BE49-F238E27FC236}">
                <a16:creationId xmlns:a16="http://schemas.microsoft.com/office/drawing/2014/main" id="{24BB344E-D90F-41CD-84AE-D0E3FE52BA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1633" y="2940040"/>
            <a:ext cx="6786563" cy="3086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1749" name="Rectangle 5">
            <a:extLst>
              <a:ext uri="{FF2B5EF4-FFF2-40B4-BE49-F238E27FC236}">
                <a16:creationId xmlns:a16="http://schemas.microsoft.com/office/drawing/2014/main" id="{26125FC4-E6F7-4C6F-B875-0CA3627D654A}"/>
              </a:ext>
            </a:extLst>
          </p:cNvPr>
          <p:cNvSpPr>
            <a:spLocks noChangeArrowheads="1"/>
          </p:cNvSpPr>
          <p:nvPr/>
        </p:nvSpPr>
        <p:spPr bwMode="auto">
          <a:xfrm>
            <a:off x="3798485" y="2228045"/>
            <a:ext cx="2463817" cy="60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8113" tIns="69057" rIns="138113" bIns="69057">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000" dirty="0">
                <a:latin typeface="Courier New" panose="02070309020205020404" pitchFamily="49" charset="0"/>
              </a:rPr>
              <a:t>EMPLOYEES</a:t>
            </a:r>
            <a:r>
              <a:rPr lang="en-US" altLang="en-US" sz="3000" dirty="0"/>
              <a:t> </a:t>
            </a:r>
          </a:p>
        </p:txBody>
      </p:sp>
      <p:sp>
        <p:nvSpPr>
          <p:cNvPr id="31750" name="Rectangle 6">
            <a:extLst>
              <a:ext uri="{FF2B5EF4-FFF2-40B4-BE49-F238E27FC236}">
                <a16:creationId xmlns:a16="http://schemas.microsoft.com/office/drawing/2014/main" id="{8A6A9D7B-D594-4A5B-AC8F-BF513A3AAC7C}"/>
              </a:ext>
            </a:extLst>
          </p:cNvPr>
          <p:cNvSpPr>
            <a:spLocks noChangeArrowheads="1"/>
          </p:cNvSpPr>
          <p:nvPr/>
        </p:nvSpPr>
        <p:spPr bwMode="auto">
          <a:xfrm>
            <a:off x="11110458" y="2228045"/>
            <a:ext cx="3048913" cy="60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8113" tIns="69057" rIns="138113" bIns="69057">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000" dirty="0">
                <a:latin typeface="Courier New" panose="02070309020205020404" pitchFamily="49" charset="0"/>
              </a:rPr>
              <a:t>DEPARTMENTS </a:t>
            </a:r>
          </a:p>
        </p:txBody>
      </p:sp>
      <p:sp>
        <p:nvSpPr>
          <p:cNvPr id="31751" name="Rectangle 7">
            <a:extLst>
              <a:ext uri="{FF2B5EF4-FFF2-40B4-BE49-F238E27FC236}">
                <a16:creationId xmlns:a16="http://schemas.microsoft.com/office/drawing/2014/main" id="{5C5005F8-CA06-47C4-AA90-4E598DC5590F}"/>
              </a:ext>
            </a:extLst>
          </p:cNvPr>
          <p:cNvSpPr>
            <a:spLocks noChangeArrowheads="1"/>
          </p:cNvSpPr>
          <p:nvPr/>
        </p:nvSpPr>
        <p:spPr bwMode="auto">
          <a:xfrm>
            <a:off x="6305552" y="7788265"/>
            <a:ext cx="2285883" cy="60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8113" tIns="69057" rIns="138113" bIns="69057">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110000"/>
              </a:lnSpc>
            </a:pPr>
            <a:r>
              <a:rPr lang="en-US" altLang="en-US" sz="3000"/>
              <a:t>Foreign key</a:t>
            </a:r>
          </a:p>
        </p:txBody>
      </p:sp>
      <p:sp>
        <p:nvSpPr>
          <p:cNvPr id="31752" name="Rectangle 8">
            <a:extLst>
              <a:ext uri="{FF2B5EF4-FFF2-40B4-BE49-F238E27FC236}">
                <a16:creationId xmlns:a16="http://schemas.microsoft.com/office/drawing/2014/main" id="{93FE31A2-717E-42CF-BC47-0956627D61B3}"/>
              </a:ext>
            </a:extLst>
          </p:cNvPr>
          <p:cNvSpPr>
            <a:spLocks noChangeArrowheads="1"/>
          </p:cNvSpPr>
          <p:nvPr/>
        </p:nvSpPr>
        <p:spPr bwMode="auto">
          <a:xfrm>
            <a:off x="11118057" y="7142946"/>
            <a:ext cx="2308325" cy="60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8113" tIns="69057" rIns="138113" bIns="69057">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110000"/>
              </a:lnSpc>
            </a:pPr>
            <a:r>
              <a:rPr lang="en-US" altLang="en-US" sz="3000"/>
              <a:t>Primary key</a:t>
            </a:r>
          </a:p>
        </p:txBody>
      </p:sp>
      <p:sp>
        <p:nvSpPr>
          <p:cNvPr id="31753" name="Rectangle 9">
            <a:extLst>
              <a:ext uri="{FF2B5EF4-FFF2-40B4-BE49-F238E27FC236}">
                <a16:creationId xmlns:a16="http://schemas.microsoft.com/office/drawing/2014/main" id="{AEAC5548-6293-44DF-8C18-CE36CEF161B8}"/>
              </a:ext>
            </a:extLst>
          </p:cNvPr>
          <p:cNvSpPr>
            <a:spLocks noChangeArrowheads="1"/>
          </p:cNvSpPr>
          <p:nvPr/>
        </p:nvSpPr>
        <p:spPr bwMode="gray">
          <a:xfrm>
            <a:off x="5341145" y="2930515"/>
            <a:ext cx="2669382" cy="3776663"/>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1754" name="Text Box 10">
            <a:extLst>
              <a:ext uri="{FF2B5EF4-FFF2-40B4-BE49-F238E27FC236}">
                <a16:creationId xmlns:a16="http://schemas.microsoft.com/office/drawing/2014/main" id="{DDDD9C60-FD23-4F7E-A111-80AEAF7CF2F6}"/>
              </a:ext>
            </a:extLst>
          </p:cNvPr>
          <p:cNvSpPr txBox="1">
            <a:spLocks noChangeArrowheads="1"/>
          </p:cNvSpPr>
          <p:nvPr/>
        </p:nvSpPr>
        <p:spPr bwMode="auto">
          <a:xfrm>
            <a:off x="2009775" y="6540490"/>
            <a:ext cx="733425" cy="592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9050" tIns="19050" rIns="19050" bIns="19050">
            <a:spAutoFit/>
          </a:bodyP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r>
              <a:rPr lang="en-US" altLang="en-US" sz="3600" dirty="0"/>
              <a:t>…</a:t>
            </a:r>
          </a:p>
        </p:txBody>
      </p:sp>
      <p:sp>
        <p:nvSpPr>
          <p:cNvPr id="31755" name="Line 11">
            <a:extLst>
              <a:ext uri="{FF2B5EF4-FFF2-40B4-BE49-F238E27FC236}">
                <a16:creationId xmlns:a16="http://schemas.microsoft.com/office/drawing/2014/main" id="{6498B84B-76B4-45B1-A103-FE350E0BAC2A}"/>
              </a:ext>
            </a:extLst>
          </p:cNvPr>
          <p:cNvSpPr>
            <a:spLocks noChangeShapeType="1"/>
          </p:cNvSpPr>
          <p:nvPr/>
        </p:nvSpPr>
        <p:spPr bwMode="auto">
          <a:xfrm flipH="1" flipV="1">
            <a:off x="6550820" y="6738133"/>
            <a:ext cx="2382" cy="10287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IN"/>
          </a:p>
        </p:txBody>
      </p:sp>
      <p:sp>
        <p:nvSpPr>
          <p:cNvPr id="31756" name="Line 12">
            <a:extLst>
              <a:ext uri="{FF2B5EF4-FFF2-40B4-BE49-F238E27FC236}">
                <a16:creationId xmlns:a16="http://schemas.microsoft.com/office/drawing/2014/main" id="{4C9AE973-A7E3-4D0A-80FC-289CB19601C3}"/>
              </a:ext>
            </a:extLst>
          </p:cNvPr>
          <p:cNvSpPr>
            <a:spLocks noChangeShapeType="1"/>
          </p:cNvSpPr>
          <p:nvPr/>
        </p:nvSpPr>
        <p:spPr bwMode="auto">
          <a:xfrm flipH="1" flipV="1">
            <a:off x="11794332" y="6114245"/>
            <a:ext cx="0" cy="10287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IN"/>
          </a:p>
        </p:txBody>
      </p:sp>
      <p:sp>
        <p:nvSpPr>
          <p:cNvPr id="31757" name="Line 13">
            <a:extLst>
              <a:ext uri="{FF2B5EF4-FFF2-40B4-BE49-F238E27FC236}">
                <a16:creationId xmlns:a16="http://schemas.microsoft.com/office/drawing/2014/main" id="{25B42AA1-70BB-4C6A-9EC3-0F0A21270A50}"/>
              </a:ext>
            </a:extLst>
          </p:cNvPr>
          <p:cNvSpPr>
            <a:spLocks noChangeShapeType="1"/>
          </p:cNvSpPr>
          <p:nvPr/>
        </p:nvSpPr>
        <p:spPr bwMode="gray">
          <a:xfrm>
            <a:off x="8001000" y="3797290"/>
            <a:ext cx="1581152" cy="0"/>
          </a:xfrm>
          <a:prstGeom prst="line">
            <a:avLst/>
          </a:prstGeom>
          <a:noFill/>
          <a:ln w="28575">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31759" name="Freeform 15">
            <a:extLst>
              <a:ext uri="{FF2B5EF4-FFF2-40B4-BE49-F238E27FC236}">
                <a16:creationId xmlns:a16="http://schemas.microsoft.com/office/drawing/2014/main" id="{5C473E67-E6BB-4F1C-9E62-F1FD0A0E71C1}"/>
              </a:ext>
            </a:extLst>
          </p:cNvPr>
          <p:cNvSpPr>
            <a:spLocks/>
          </p:cNvSpPr>
          <p:nvPr/>
        </p:nvSpPr>
        <p:spPr bwMode="gray">
          <a:xfrm>
            <a:off x="8515352" y="3797290"/>
            <a:ext cx="2381" cy="297656"/>
          </a:xfrm>
          <a:custGeom>
            <a:avLst/>
            <a:gdLst>
              <a:gd name="T0" fmla="*/ 0 w 1"/>
              <a:gd name="T1" fmla="*/ 0 h 125"/>
              <a:gd name="T2" fmla="*/ 2147483647 w 1"/>
              <a:gd name="T3" fmla="*/ 2147483647 h 125"/>
              <a:gd name="T4" fmla="*/ 0 60000 65536"/>
              <a:gd name="T5" fmla="*/ 0 60000 65536"/>
              <a:gd name="T6" fmla="*/ 0 w 1"/>
              <a:gd name="T7" fmla="*/ 0 h 125"/>
              <a:gd name="T8" fmla="*/ 1 w 1"/>
              <a:gd name="T9" fmla="*/ 125 h 125"/>
            </a:gdLst>
            <a:ahLst/>
            <a:cxnLst>
              <a:cxn ang="T4">
                <a:pos x="T0" y="T1"/>
              </a:cxn>
              <a:cxn ang="T5">
                <a:pos x="T2" y="T3"/>
              </a:cxn>
            </a:cxnLst>
            <a:rect l="T6" t="T7" r="T8" b="T9"/>
            <a:pathLst>
              <a:path w="1" h="125">
                <a:moveTo>
                  <a:pt x="0" y="0"/>
                </a:moveTo>
                <a:lnTo>
                  <a:pt x="1" y="125"/>
                </a:lnTo>
              </a:path>
            </a:pathLst>
          </a:custGeom>
          <a:noFill/>
          <a:ln w="28575">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1760" name="Line 16">
            <a:extLst>
              <a:ext uri="{FF2B5EF4-FFF2-40B4-BE49-F238E27FC236}">
                <a16:creationId xmlns:a16="http://schemas.microsoft.com/office/drawing/2014/main" id="{C94A430E-67D2-49C7-9DCE-CFB3D4B273CA}"/>
              </a:ext>
            </a:extLst>
          </p:cNvPr>
          <p:cNvSpPr>
            <a:spLocks noChangeShapeType="1"/>
          </p:cNvSpPr>
          <p:nvPr/>
        </p:nvSpPr>
        <p:spPr bwMode="gray">
          <a:xfrm>
            <a:off x="8670132" y="3797290"/>
            <a:ext cx="3755232" cy="0"/>
          </a:xfrm>
          <a:prstGeom prst="line">
            <a:avLst/>
          </a:prstGeom>
          <a:noFill/>
          <a:ln w="28575">
            <a:solidFill>
              <a:schemeClr val="accent1"/>
            </a:solidFill>
            <a:round/>
            <a:headEnd/>
            <a:tailEnd type="triangle" w="lg" len="lg"/>
          </a:ln>
          <a:extLst>
            <a:ext uri="{909E8E84-426E-40DD-AFC4-6F175D3DCCD1}">
              <a14:hiddenFill xmlns:a14="http://schemas.microsoft.com/office/drawing/2010/main">
                <a:noFill/>
              </a14:hiddenFill>
            </a:ext>
          </a:extLst>
        </p:spPr>
        <p:txBody>
          <a:bodyPr/>
          <a:lstStyle/>
          <a:p>
            <a:endParaRPr lang="en-IN"/>
          </a:p>
        </p:txBody>
      </p:sp>
      <p:sp>
        <p:nvSpPr>
          <p:cNvPr id="31761" name="Line 17">
            <a:extLst>
              <a:ext uri="{FF2B5EF4-FFF2-40B4-BE49-F238E27FC236}">
                <a16:creationId xmlns:a16="http://schemas.microsoft.com/office/drawing/2014/main" id="{DA7EC3FD-3044-442D-A338-635E7A10664A}"/>
              </a:ext>
            </a:extLst>
          </p:cNvPr>
          <p:cNvSpPr>
            <a:spLocks noChangeShapeType="1"/>
          </p:cNvSpPr>
          <p:nvPr/>
        </p:nvSpPr>
        <p:spPr bwMode="gray">
          <a:xfrm>
            <a:off x="8039102" y="6190445"/>
            <a:ext cx="831056" cy="0"/>
          </a:xfrm>
          <a:prstGeom prst="line">
            <a:avLst/>
          </a:prstGeom>
          <a:noFill/>
          <a:ln w="28575">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31762" name="Line 18">
            <a:extLst>
              <a:ext uri="{FF2B5EF4-FFF2-40B4-BE49-F238E27FC236}">
                <a16:creationId xmlns:a16="http://schemas.microsoft.com/office/drawing/2014/main" id="{75107381-D766-473F-96B4-A4AFDAD63B42}"/>
              </a:ext>
            </a:extLst>
          </p:cNvPr>
          <p:cNvSpPr>
            <a:spLocks noChangeShapeType="1"/>
          </p:cNvSpPr>
          <p:nvPr/>
        </p:nvSpPr>
        <p:spPr bwMode="gray">
          <a:xfrm>
            <a:off x="8041482" y="6450002"/>
            <a:ext cx="828675" cy="0"/>
          </a:xfrm>
          <a:prstGeom prst="line">
            <a:avLst/>
          </a:prstGeom>
          <a:noFill/>
          <a:ln w="28575">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31763" name="Freeform 19">
            <a:extLst>
              <a:ext uri="{FF2B5EF4-FFF2-40B4-BE49-F238E27FC236}">
                <a16:creationId xmlns:a16="http://schemas.microsoft.com/office/drawing/2014/main" id="{C2DD0865-C91C-47C4-8FE0-BB799E2106D1}"/>
              </a:ext>
            </a:extLst>
          </p:cNvPr>
          <p:cNvSpPr>
            <a:spLocks/>
          </p:cNvSpPr>
          <p:nvPr/>
        </p:nvSpPr>
        <p:spPr bwMode="gray">
          <a:xfrm>
            <a:off x="8870158" y="6214258"/>
            <a:ext cx="4763" cy="250032"/>
          </a:xfrm>
          <a:custGeom>
            <a:avLst/>
            <a:gdLst>
              <a:gd name="T0" fmla="*/ 0 w 1"/>
              <a:gd name="T1" fmla="*/ 0 h 105"/>
              <a:gd name="T2" fmla="*/ 0 w 1"/>
              <a:gd name="T3" fmla="*/ 2147483647 h 105"/>
              <a:gd name="T4" fmla="*/ 0 60000 65536"/>
              <a:gd name="T5" fmla="*/ 0 60000 65536"/>
              <a:gd name="T6" fmla="*/ 0 w 1"/>
              <a:gd name="T7" fmla="*/ 0 h 105"/>
              <a:gd name="T8" fmla="*/ 1 w 1"/>
              <a:gd name="T9" fmla="*/ 105 h 105"/>
            </a:gdLst>
            <a:ahLst/>
            <a:cxnLst>
              <a:cxn ang="T4">
                <a:pos x="T0" y="T1"/>
              </a:cxn>
              <a:cxn ang="T5">
                <a:pos x="T2" y="T3"/>
              </a:cxn>
            </a:cxnLst>
            <a:rect l="T6" t="T7" r="T8" b="T9"/>
            <a:pathLst>
              <a:path w="1" h="105">
                <a:moveTo>
                  <a:pt x="0" y="0"/>
                </a:moveTo>
                <a:lnTo>
                  <a:pt x="0" y="105"/>
                </a:lnTo>
              </a:path>
            </a:pathLst>
          </a:custGeom>
          <a:noFill/>
          <a:ln w="28575">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1764" name="Freeform 20">
            <a:extLst>
              <a:ext uri="{FF2B5EF4-FFF2-40B4-BE49-F238E27FC236}">
                <a16:creationId xmlns:a16="http://schemas.microsoft.com/office/drawing/2014/main" id="{41AFA70E-2A81-4F79-B541-BB6B050A4751}"/>
              </a:ext>
            </a:extLst>
          </p:cNvPr>
          <p:cNvSpPr>
            <a:spLocks/>
          </p:cNvSpPr>
          <p:nvPr/>
        </p:nvSpPr>
        <p:spPr bwMode="gray">
          <a:xfrm>
            <a:off x="8874920" y="4406890"/>
            <a:ext cx="2382" cy="1845468"/>
          </a:xfrm>
          <a:custGeom>
            <a:avLst/>
            <a:gdLst>
              <a:gd name="T0" fmla="*/ 0 w 1"/>
              <a:gd name="T1" fmla="*/ 2147483647 h 775"/>
              <a:gd name="T2" fmla="*/ 0 w 1"/>
              <a:gd name="T3" fmla="*/ 0 h 775"/>
              <a:gd name="T4" fmla="*/ 0 60000 65536"/>
              <a:gd name="T5" fmla="*/ 0 60000 65536"/>
              <a:gd name="T6" fmla="*/ 0 w 1"/>
              <a:gd name="T7" fmla="*/ 0 h 775"/>
              <a:gd name="T8" fmla="*/ 1 w 1"/>
              <a:gd name="T9" fmla="*/ 775 h 775"/>
            </a:gdLst>
            <a:ahLst/>
            <a:cxnLst>
              <a:cxn ang="T4">
                <a:pos x="T0" y="T1"/>
              </a:cxn>
              <a:cxn ang="T5">
                <a:pos x="T2" y="T3"/>
              </a:cxn>
            </a:cxnLst>
            <a:rect l="T6" t="T7" r="T8" b="T9"/>
            <a:pathLst>
              <a:path w="1" h="775">
                <a:moveTo>
                  <a:pt x="0" y="775"/>
                </a:moveTo>
                <a:lnTo>
                  <a:pt x="0" y="0"/>
                </a:lnTo>
              </a:path>
            </a:pathLst>
          </a:custGeom>
          <a:noFill/>
          <a:ln w="28575">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1765" name="Freeform 21">
            <a:extLst>
              <a:ext uri="{FF2B5EF4-FFF2-40B4-BE49-F238E27FC236}">
                <a16:creationId xmlns:a16="http://schemas.microsoft.com/office/drawing/2014/main" id="{5AF34886-E38A-43FC-83ED-AD242B515CEA}"/>
              </a:ext>
            </a:extLst>
          </p:cNvPr>
          <p:cNvSpPr>
            <a:spLocks/>
          </p:cNvSpPr>
          <p:nvPr/>
        </p:nvSpPr>
        <p:spPr bwMode="gray">
          <a:xfrm>
            <a:off x="8861426" y="4361171"/>
            <a:ext cx="3523458" cy="45719"/>
          </a:xfrm>
          <a:custGeom>
            <a:avLst/>
            <a:gdLst>
              <a:gd name="T0" fmla="*/ 0 w 1099"/>
              <a:gd name="T1" fmla="*/ 2147483647 h 1"/>
              <a:gd name="T2" fmla="*/ 2147483647 w 1099"/>
              <a:gd name="T3" fmla="*/ 0 h 1"/>
              <a:gd name="T4" fmla="*/ 0 60000 65536"/>
              <a:gd name="T5" fmla="*/ 0 60000 65536"/>
              <a:gd name="T6" fmla="*/ 0 w 1099"/>
              <a:gd name="T7" fmla="*/ 0 h 1"/>
              <a:gd name="T8" fmla="*/ 1099 w 1099"/>
              <a:gd name="T9" fmla="*/ 1 h 1"/>
            </a:gdLst>
            <a:ahLst/>
            <a:cxnLst>
              <a:cxn ang="T4">
                <a:pos x="T0" y="T1"/>
              </a:cxn>
              <a:cxn ang="T5">
                <a:pos x="T2" y="T3"/>
              </a:cxn>
            </a:cxnLst>
            <a:rect l="T6" t="T7" r="T8" b="T9"/>
            <a:pathLst>
              <a:path w="1099" h="1">
                <a:moveTo>
                  <a:pt x="0" y="1"/>
                </a:moveTo>
                <a:lnTo>
                  <a:pt x="1099" y="0"/>
                </a:lnTo>
              </a:path>
            </a:pathLst>
          </a:custGeom>
          <a:noFill/>
          <a:ln w="28575">
            <a:solidFill>
              <a:schemeClr val="accent1"/>
            </a:solidFill>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2" name="Line 13">
            <a:extLst>
              <a:ext uri="{FF2B5EF4-FFF2-40B4-BE49-F238E27FC236}">
                <a16:creationId xmlns:a16="http://schemas.microsoft.com/office/drawing/2014/main" id="{C845DB9E-25E9-41DB-B0D7-CE972720ECC6}"/>
              </a:ext>
            </a:extLst>
          </p:cNvPr>
          <p:cNvSpPr>
            <a:spLocks noChangeShapeType="1"/>
          </p:cNvSpPr>
          <p:nvPr/>
        </p:nvSpPr>
        <p:spPr bwMode="gray">
          <a:xfrm>
            <a:off x="8001000" y="4076700"/>
            <a:ext cx="533400" cy="0"/>
          </a:xfrm>
          <a:prstGeom prst="line">
            <a:avLst/>
          </a:prstGeom>
          <a:noFill/>
          <a:ln w="28575">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Tree>
    <p:custDataLst>
      <p:tags r:id="rId1"/>
    </p:custData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4" name="Rectangle 3">
            <a:extLst>
              <a:ext uri="{FF2B5EF4-FFF2-40B4-BE49-F238E27FC236}">
                <a16:creationId xmlns:a16="http://schemas.microsoft.com/office/drawing/2014/main" id="{07A6323E-BCB1-4FE4-A18B-DCF3B9B96DF1}"/>
              </a:ext>
            </a:extLst>
          </p:cNvPr>
          <p:cNvSpPr>
            <a:spLocks noGrp="1" noChangeArrowheads="1"/>
          </p:cNvSpPr>
          <p:nvPr>
            <p:ph type="title"/>
          </p:nvPr>
        </p:nvSpPr>
        <p:spPr/>
        <p:txBody>
          <a:bodyPr/>
          <a:lstStyle/>
          <a:p>
            <a:pPr eaLnBrk="1" hangingPunct="1"/>
            <a:r>
              <a:rPr lang="en-US" altLang="en-US" dirty="0">
                <a:solidFill>
                  <a:schemeClr val="tx1"/>
                </a:solidFill>
              </a:rPr>
              <a:t>Retrieving Records with Equijoins</a:t>
            </a:r>
          </a:p>
        </p:txBody>
      </p:sp>
      <p:grpSp>
        <p:nvGrpSpPr>
          <p:cNvPr id="5" name="Group 4">
            <a:extLst>
              <a:ext uri="{FF2B5EF4-FFF2-40B4-BE49-F238E27FC236}">
                <a16:creationId xmlns:a16="http://schemas.microsoft.com/office/drawing/2014/main" id="{DA73EDDF-6C72-4FA2-B6C5-C73C17B1067E}"/>
              </a:ext>
            </a:extLst>
          </p:cNvPr>
          <p:cNvGrpSpPr/>
          <p:nvPr/>
        </p:nvGrpSpPr>
        <p:grpSpPr>
          <a:xfrm>
            <a:off x="2971800" y="2397125"/>
            <a:ext cx="12344400" cy="2135492"/>
            <a:chOff x="1714500" y="2397125"/>
            <a:chExt cx="12344400" cy="2135492"/>
          </a:xfrm>
        </p:grpSpPr>
        <p:sp>
          <p:nvSpPr>
            <p:cNvPr id="9" name="Content Placeholder 2">
              <a:extLst>
                <a:ext uri="{FF2B5EF4-FFF2-40B4-BE49-F238E27FC236}">
                  <a16:creationId xmlns:a16="http://schemas.microsoft.com/office/drawing/2014/main" id="{601DD53A-E2C3-40E0-ACB0-0BB7A25156B5}"/>
                </a:ext>
              </a:extLst>
            </p:cNvPr>
            <p:cNvSpPr txBox="1">
              <a:spLocks/>
            </p:cNvSpPr>
            <p:nvPr/>
          </p:nvSpPr>
          <p:spPr bwMode="gray">
            <a:xfrm>
              <a:off x="1714500" y="2397125"/>
              <a:ext cx="12344400" cy="2135492"/>
            </a:xfrm>
            <a:prstGeom prst="round2DiagRect">
              <a:avLst>
                <a:gd name="adj1" fmla="val 9114"/>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25395" tIns="25395" rIns="25395" bIns="25395">
              <a:noAutofit/>
            </a:body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p:txBody>
        </p:sp>
        <p:sp>
          <p:nvSpPr>
            <p:cNvPr id="32773" name="Rectangle 2">
              <a:extLst>
                <a:ext uri="{FF2B5EF4-FFF2-40B4-BE49-F238E27FC236}">
                  <a16:creationId xmlns:a16="http://schemas.microsoft.com/office/drawing/2014/main" id="{F41D1033-34CA-448D-AD1B-A4C942791E86}"/>
                </a:ext>
              </a:extLst>
            </p:cNvPr>
            <p:cNvSpPr>
              <a:spLocks noChangeArrowheads="1"/>
            </p:cNvSpPr>
            <p:nvPr/>
          </p:nvSpPr>
          <p:spPr bwMode="blackGray">
            <a:xfrm>
              <a:off x="1935956" y="2600325"/>
              <a:ext cx="7589044"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138113" tIns="69057" rIns="138113" bIns="69057" anchor="ctr"/>
            <a:lstStyle>
              <a:lvl1pPr eaLnBrk="0" hangingPunct="0">
                <a:tabLst>
                  <a:tab pos="120015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9pPr>
            </a:lstStyle>
            <a:p>
              <a:pPr>
                <a:lnSpc>
                  <a:spcPct val="150000"/>
                </a:lnSpc>
              </a:pPr>
              <a:r>
                <a:rPr lang="en-US" altLang="en-US" sz="2000" dirty="0">
                  <a:solidFill>
                    <a:srgbClr val="000000"/>
                  </a:solidFill>
                  <a:latin typeface="Courier New" panose="02070309020205020404" pitchFamily="49" charset="0"/>
                </a:rPr>
                <a:t>SELECT </a:t>
              </a:r>
              <a:r>
                <a:rPr lang="en-US" altLang="en-US" sz="2000" dirty="0" err="1">
                  <a:solidFill>
                    <a:srgbClr val="000000"/>
                  </a:solidFill>
                  <a:latin typeface="Courier New" panose="02070309020205020404" pitchFamily="49" charset="0"/>
                </a:rPr>
                <a:t>e.employee_id</a:t>
              </a: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e.last_name</a:t>
              </a: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e.department_id</a:t>
              </a:r>
              <a:r>
                <a:rPr lang="en-US" altLang="en-US" sz="2000" dirty="0">
                  <a:solidFill>
                    <a:srgbClr val="000000"/>
                  </a:solidFill>
                  <a:latin typeface="Courier New" panose="02070309020205020404" pitchFamily="49" charset="0"/>
                </a:rPr>
                <a:t>, </a:t>
              </a:r>
            </a:p>
            <a:p>
              <a:pPr>
                <a:lnSpc>
                  <a:spcPct val="150000"/>
                </a:lnSpc>
              </a:pP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d.department_id</a:t>
              </a: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d.location_id</a:t>
              </a:r>
              <a:endParaRPr lang="en-US" altLang="en-US" sz="2000" dirty="0">
                <a:solidFill>
                  <a:srgbClr val="000000"/>
                </a:solidFill>
                <a:latin typeface="Courier New" panose="02070309020205020404" pitchFamily="49" charset="0"/>
              </a:endParaRPr>
            </a:p>
            <a:p>
              <a:pPr>
                <a:lnSpc>
                  <a:spcPct val="150000"/>
                </a:lnSpc>
              </a:pPr>
              <a:r>
                <a:rPr lang="en-US" altLang="en-US" sz="2000" dirty="0">
                  <a:solidFill>
                    <a:srgbClr val="000000"/>
                  </a:solidFill>
                  <a:latin typeface="Courier New" panose="02070309020205020404" pitchFamily="49" charset="0"/>
                </a:rPr>
                <a:t>FROM   employees e JOIN departments d</a:t>
              </a:r>
            </a:p>
            <a:p>
              <a:pPr>
                <a:lnSpc>
                  <a:spcPct val="150000"/>
                </a:lnSpc>
              </a:pPr>
              <a:r>
                <a:rPr lang="en-US" altLang="en-US" sz="2000" dirty="0">
                  <a:solidFill>
                    <a:srgbClr val="000000"/>
                  </a:solidFill>
                  <a:latin typeface="Courier New" panose="02070309020205020404" pitchFamily="49" charset="0"/>
                </a:rPr>
                <a:t>ON </a:t>
              </a:r>
              <a:r>
                <a:rPr lang="en-US" altLang="en-US" sz="2000" dirty="0" err="1">
                  <a:solidFill>
                    <a:srgbClr val="000000"/>
                  </a:solidFill>
                  <a:latin typeface="Courier New" panose="02070309020205020404" pitchFamily="49" charset="0"/>
                </a:rPr>
                <a:t>e.department_id</a:t>
              </a:r>
              <a:r>
                <a:rPr lang="en-US" altLang="en-US" sz="2000" dirty="0">
                  <a:solidFill>
                    <a:srgbClr val="000000"/>
                  </a:solidFill>
                  <a:latin typeface="Courier New" panose="02070309020205020404" pitchFamily="49" charset="0"/>
                </a:rPr>
                <a:t> = </a:t>
              </a:r>
              <a:r>
                <a:rPr lang="en-US" altLang="en-US" sz="2000" dirty="0" err="1">
                  <a:solidFill>
                    <a:srgbClr val="000000"/>
                  </a:solidFill>
                  <a:latin typeface="Courier New" panose="02070309020205020404" pitchFamily="49" charset="0"/>
                </a:rPr>
                <a:t>d.department_id</a:t>
              </a:r>
              <a:r>
                <a:rPr lang="en-US" altLang="en-US" sz="2000" dirty="0">
                  <a:solidFill>
                    <a:srgbClr val="000000"/>
                  </a:solidFill>
                  <a:latin typeface="Courier New" panose="02070309020205020404" pitchFamily="49" charset="0"/>
                </a:rPr>
                <a:t>;</a:t>
              </a:r>
            </a:p>
          </p:txBody>
        </p:sp>
        <p:sp>
          <p:nvSpPr>
            <p:cNvPr id="32775" name="Rectangle 4">
              <a:extLst>
                <a:ext uri="{FF2B5EF4-FFF2-40B4-BE49-F238E27FC236}">
                  <a16:creationId xmlns:a16="http://schemas.microsoft.com/office/drawing/2014/main" id="{25801791-F6FE-455F-8110-4D0AE81C9023}"/>
                </a:ext>
              </a:extLst>
            </p:cNvPr>
            <p:cNvSpPr>
              <a:spLocks noChangeArrowheads="1"/>
            </p:cNvSpPr>
            <p:nvPr/>
          </p:nvSpPr>
          <p:spPr bwMode="gray">
            <a:xfrm>
              <a:off x="1981200" y="4000499"/>
              <a:ext cx="5829300" cy="381001"/>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4" name="Group 3">
            <a:extLst>
              <a:ext uri="{FF2B5EF4-FFF2-40B4-BE49-F238E27FC236}">
                <a16:creationId xmlns:a16="http://schemas.microsoft.com/office/drawing/2014/main" id="{DB830E93-C8D7-48F8-A52D-2887B709059D}"/>
              </a:ext>
            </a:extLst>
          </p:cNvPr>
          <p:cNvGrpSpPr/>
          <p:nvPr/>
        </p:nvGrpSpPr>
        <p:grpSpPr>
          <a:xfrm>
            <a:off x="3768327" y="4783932"/>
            <a:ext cx="10751346" cy="4433426"/>
            <a:chOff x="1850232" y="4783932"/>
            <a:chExt cx="10751346" cy="4433426"/>
          </a:xfrm>
        </p:grpSpPr>
        <p:sp>
          <p:nvSpPr>
            <p:cNvPr id="32778" name="Text Box 7">
              <a:extLst>
                <a:ext uri="{FF2B5EF4-FFF2-40B4-BE49-F238E27FC236}">
                  <a16:creationId xmlns:a16="http://schemas.microsoft.com/office/drawing/2014/main" id="{6978037B-D996-4DDF-8021-2C2D4886ADED}"/>
                </a:ext>
              </a:extLst>
            </p:cNvPr>
            <p:cNvSpPr txBox="1">
              <a:spLocks noChangeArrowheads="1"/>
            </p:cNvSpPr>
            <p:nvPr/>
          </p:nvSpPr>
          <p:spPr bwMode="auto">
            <a:xfrm>
              <a:off x="1850232" y="8624888"/>
              <a:ext cx="733425" cy="592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9050" tIns="19050" rIns="19050" bIns="19050">
              <a:spAutoFit/>
            </a:bodyP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r>
                <a:rPr lang="en-US" altLang="en-US" sz="3600" dirty="0"/>
                <a:t>…</a:t>
              </a:r>
            </a:p>
          </p:txBody>
        </p:sp>
        <p:grpSp>
          <p:nvGrpSpPr>
            <p:cNvPr id="3" name="Group 2">
              <a:extLst>
                <a:ext uri="{FF2B5EF4-FFF2-40B4-BE49-F238E27FC236}">
                  <a16:creationId xmlns:a16="http://schemas.microsoft.com/office/drawing/2014/main" id="{9EC2B915-025D-48CA-9AC4-19A3D3C31E5E}"/>
                </a:ext>
              </a:extLst>
            </p:cNvPr>
            <p:cNvGrpSpPr/>
            <p:nvPr/>
          </p:nvGrpSpPr>
          <p:grpSpPr>
            <a:xfrm>
              <a:off x="1974058" y="4783932"/>
              <a:ext cx="10627520" cy="4098132"/>
              <a:chOff x="1974058" y="4783932"/>
              <a:chExt cx="10627520" cy="4098132"/>
            </a:xfrm>
          </p:grpSpPr>
          <p:pic>
            <p:nvPicPr>
              <p:cNvPr id="32776" name="Picture 5" descr="C:\salome_official\projects\11gR2\screenshots\les6_16s_a.gif">
                <a:extLst>
                  <a:ext uri="{FF2B5EF4-FFF2-40B4-BE49-F238E27FC236}">
                    <a16:creationId xmlns:a16="http://schemas.microsoft.com/office/drawing/2014/main" id="{65316BC9-A46B-449A-8EB1-3FFD6680F0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4058" y="4788695"/>
                <a:ext cx="10627520" cy="40814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29069B1C-2B97-4F59-95EF-AC41A2CB1E76}"/>
                  </a:ext>
                </a:extLst>
              </p:cNvPr>
              <p:cNvGrpSpPr/>
              <p:nvPr/>
            </p:nvGrpSpPr>
            <p:grpSpPr>
              <a:xfrm>
                <a:off x="6010277" y="4783932"/>
                <a:ext cx="4691063" cy="4098132"/>
                <a:chOff x="6010277" y="4783932"/>
                <a:chExt cx="4691063" cy="4098132"/>
              </a:xfrm>
            </p:grpSpPr>
            <p:sp>
              <p:nvSpPr>
                <p:cNvPr id="32777" name="Rectangle 6">
                  <a:extLst>
                    <a:ext uri="{FF2B5EF4-FFF2-40B4-BE49-F238E27FC236}">
                      <a16:creationId xmlns:a16="http://schemas.microsoft.com/office/drawing/2014/main" id="{1A1F7EF9-EAE1-431E-ACC9-F10CA83FF1FB}"/>
                    </a:ext>
                  </a:extLst>
                </p:cNvPr>
                <p:cNvSpPr>
                  <a:spLocks noChangeArrowheads="1"/>
                </p:cNvSpPr>
                <p:nvPr/>
              </p:nvSpPr>
              <p:spPr bwMode="gray">
                <a:xfrm>
                  <a:off x="6010277" y="4783933"/>
                  <a:ext cx="4691063" cy="4098131"/>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2779" name="Rectangle 8">
                  <a:extLst>
                    <a:ext uri="{FF2B5EF4-FFF2-40B4-BE49-F238E27FC236}">
                      <a16:creationId xmlns:a16="http://schemas.microsoft.com/office/drawing/2014/main" id="{4FCBFFC0-C79E-49CA-8554-EFAA752F0E8E}"/>
                    </a:ext>
                  </a:extLst>
                </p:cNvPr>
                <p:cNvSpPr>
                  <a:spLocks noChangeArrowheads="1"/>
                </p:cNvSpPr>
                <p:nvPr/>
              </p:nvSpPr>
              <p:spPr bwMode="gray">
                <a:xfrm>
                  <a:off x="8229600" y="4783932"/>
                  <a:ext cx="2471740" cy="302418"/>
                </a:xfrm>
                <a:prstGeom prst="rect">
                  <a:avLst/>
                </a:prstGeom>
                <a:noFill/>
                <a:ln w="28575">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grpSp>
    </p:spTree>
    <p:custDataLst>
      <p:tags r:id="rId1"/>
    </p:custData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CA819BCF-A4D5-4413-9668-8BDFCD5516E9}"/>
              </a:ext>
            </a:extLst>
          </p:cNvPr>
          <p:cNvSpPr>
            <a:spLocks noGrp="1"/>
          </p:cNvSpPr>
          <p:nvPr>
            <p:ph type="title"/>
          </p:nvPr>
        </p:nvSpPr>
        <p:spPr/>
        <p:txBody>
          <a:bodyPr/>
          <a:lstStyle/>
          <a:p>
            <a:pPr>
              <a:buFont typeface="Arial" charset="0"/>
              <a:buNone/>
              <a:defRPr/>
            </a:pPr>
            <a:r>
              <a:rPr lang="en-US" dirty="0"/>
              <a:t>Basic </a:t>
            </a:r>
            <a:r>
              <a:rPr lang="en-US" sz="4800" dirty="0">
                <a:latin typeface="Courier New" pitchFamily="49" charset="0"/>
                <a:ea typeface="+mn-ea"/>
                <a:cs typeface="+mn-cs"/>
              </a:rPr>
              <a:t>SELECT</a:t>
            </a:r>
            <a:r>
              <a:rPr lang="en-US" dirty="0"/>
              <a:t> Statement</a:t>
            </a:r>
          </a:p>
        </p:txBody>
      </p:sp>
      <p:sp>
        <p:nvSpPr>
          <p:cNvPr id="2" name="Content Placeholder 1">
            <a:extLst>
              <a:ext uri="{FF2B5EF4-FFF2-40B4-BE49-F238E27FC236}">
                <a16:creationId xmlns:a16="http://schemas.microsoft.com/office/drawing/2014/main" id="{BBB58230-9ACE-432C-A1BA-D35DA503401D}"/>
              </a:ext>
            </a:extLst>
          </p:cNvPr>
          <p:cNvSpPr>
            <a:spLocks noGrp="1"/>
          </p:cNvSpPr>
          <p:nvPr>
            <p:ph idx="1"/>
          </p:nvPr>
        </p:nvSpPr>
        <p:spPr>
          <a:xfrm>
            <a:off x="933451" y="2272710"/>
            <a:ext cx="16421100" cy="3500057"/>
          </a:xfrm>
        </p:spPr>
        <p:txBody>
          <a:bodyPr/>
          <a:lstStyle/>
          <a:p>
            <a:pPr lvl="1">
              <a:defRPr/>
            </a:pPr>
            <a:r>
              <a:rPr lang="en-US" dirty="0"/>
              <a:t>Use the </a:t>
            </a:r>
            <a:r>
              <a:rPr lang="en-US" sz="3300" dirty="0">
                <a:latin typeface="Courier New" pitchFamily="49" charset="0"/>
              </a:rPr>
              <a:t>SELECT</a:t>
            </a:r>
            <a:r>
              <a:rPr lang="en-US" dirty="0"/>
              <a:t> statement to:</a:t>
            </a:r>
          </a:p>
          <a:p>
            <a:pPr lvl="2">
              <a:spcBef>
                <a:spcPts val="600"/>
              </a:spcBef>
              <a:defRPr/>
            </a:pPr>
            <a:r>
              <a:rPr lang="en-US" dirty="0"/>
              <a:t>Identify the columns to be displayed</a:t>
            </a:r>
          </a:p>
          <a:p>
            <a:pPr lvl="2">
              <a:spcBef>
                <a:spcPts val="600"/>
              </a:spcBef>
              <a:defRPr/>
            </a:pPr>
            <a:r>
              <a:rPr lang="en-US" dirty="0"/>
              <a:t>Retrieve data from one or more tables, object tables, views, object views, or materialized views</a:t>
            </a:r>
          </a:p>
          <a:p>
            <a:pPr lvl="1">
              <a:spcBef>
                <a:spcPts val="600"/>
              </a:spcBef>
              <a:defRPr/>
            </a:pPr>
            <a:r>
              <a:rPr lang="en-US" dirty="0"/>
              <a:t>A </a:t>
            </a:r>
            <a:r>
              <a:rPr lang="en-US" sz="3300" dirty="0">
                <a:latin typeface="Courier New" pitchFamily="49" charset="0"/>
              </a:rPr>
              <a:t>SELECT</a:t>
            </a:r>
            <a:r>
              <a:rPr lang="en-US" dirty="0"/>
              <a:t> statement is also known as a query because it queries a database.</a:t>
            </a:r>
          </a:p>
          <a:p>
            <a:pPr lvl="1">
              <a:spcBef>
                <a:spcPts val="600"/>
              </a:spcBef>
              <a:defRPr/>
            </a:pPr>
            <a:r>
              <a:rPr lang="en-US" dirty="0"/>
              <a:t>Syntax:</a:t>
            </a:r>
          </a:p>
        </p:txBody>
      </p:sp>
      <p:grpSp>
        <p:nvGrpSpPr>
          <p:cNvPr id="10" name="Group 9">
            <a:extLst>
              <a:ext uri="{FF2B5EF4-FFF2-40B4-BE49-F238E27FC236}">
                <a16:creationId xmlns:a16="http://schemas.microsoft.com/office/drawing/2014/main" id="{59C6B5A0-371A-42F2-AB58-CA6D7896138D}"/>
              </a:ext>
            </a:extLst>
          </p:cNvPr>
          <p:cNvGrpSpPr/>
          <p:nvPr/>
        </p:nvGrpSpPr>
        <p:grpSpPr>
          <a:xfrm>
            <a:off x="1647371" y="6692901"/>
            <a:ext cx="14630400" cy="1193799"/>
            <a:chOff x="1647371" y="6692901"/>
            <a:chExt cx="14630400" cy="1193799"/>
          </a:xfrm>
        </p:grpSpPr>
        <p:sp>
          <p:nvSpPr>
            <p:cNvPr id="6" name="Content Placeholder 2">
              <a:extLst>
                <a:ext uri="{FF2B5EF4-FFF2-40B4-BE49-F238E27FC236}">
                  <a16:creationId xmlns:a16="http://schemas.microsoft.com/office/drawing/2014/main" id="{2FC0FBA5-3349-4FC7-8DE1-E3445802F49C}"/>
                </a:ext>
              </a:extLst>
            </p:cNvPr>
            <p:cNvSpPr txBox="1">
              <a:spLocks/>
            </p:cNvSpPr>
            <p:nvPr/>
          </p:nvSpPr>
          <p:spPr bwMode="gray">
            <a:xfrm>
              <a:off x="1647371" y="6692901"/>
              <a:ext cx="14630400" cy="1176621"/>
            </a:xfrm>
            <a:prstGeom prst="round2DiagRect">
              <a:avLst>
                <a:gd name="adj1" fmla="val 9114"/>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25395" tIns="25395" rIns="25395" bIns="25395">
              <a:spAutoFit/>
            </a:body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p:txBody>
        </p:sp>
        <p:sp>
          <p:nvSpPr>
            <p:cNvPr id="6151" name="Rectangle 4">
              <a:extLst>
                <a:ext uri="{FF2B5EF4-FFF2-40B4-BE49-F238E27FC236}">
                  <a16:creationId xmlns:a16="http://schemas.microsoft.com/office/drawing/2014/main" id="{8CFDE232-6023-4084-99F8-14E5B850C989}"/>
                </a:ext>
              </a:extLst>
            </p:cNvPr>
            <p:cNvSpPr>
              <a:spLocks noChangeArrowheads="1"/>
            </p:cNvSpPr>
            <p:nvPr/>
          </p:nvSpPr>
          <p:spPr bwMode="blackGray">
            <a:xfrm>
              <a:off x="1828800" y="6819900"/>
              <a:ext cx="11913846"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138113" tIns="69057" rIns="138113" bIns="69057" anchor="ctr"/>
            <a:lstStyle>
              <a:lvl1pPr eaLnBrk="0" hangingPunct="0">
                <a:tabLst>
                  <a:tab pos="120015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9pPr>
            </a:lstStyle>
            <a:p>
              <a:r>
                <a:rPr lang="en-US" altLang="en-US" sz="2000" dirty="0">
                  <a:solidFill>
                    <a:srgbClr val="000000"/>
                  </a:solidFill>
                  <a:latin typeface="Courier New" panose="02070309020205020404" pitchFamily="49" charset="0"/>
                </a:rPr>
                <a:t>SELECT {*|[DISTINCT] </a:t>
              </a:r>
              <a:r>
                <a:rPr lang="en-US" altLang="en-US" sz="2000" i="1" dirty="0" err="1">
                  <a:solidFill>
                    <a:srgbClr val="000000"/>
                  </a:solidFill>
                  <a:latin typeface="Courier New" panose="02070309020205020404" pitchFamily="49" charset="0"/>
                </a:rPr>
                <a:t>column</a:t>
              </a:r>
              <a:r>
                <a:rPr lang="en-US" altLang="en-US" sz="2000" dirty="0" err="1">
                  <a:solidFill>
                    <a:srgbClr val="000000"/>
                  </a:solidFill>
                  <a:latin typeface="Courier New" panose="02070309020205020404" pitchFamily="49" charset="0"/>
                </a:rPr>
                <a:t>|</a:t>
              </a:r>
              <a:r>
                <a:rPr lang="en-US" altLang="en-US" sz="2000" i="1" dirty="0" err="1">
                  <a:solidFill>
                    <a:srgbClr val="000000"/>
                  </a:solidFill>
                  <a:latin typeface="Courier New" panose="02070309020205020404" pitchFamily="49" charset="0"/>
                </a:rPr>
                <a:t>expression</a:t>
              </a:r>
              <a:r>
                <a:rPr lang="en-US" altLang="en-US" sz="2000" dirty="0">
                  <a:solidFill>
                    <a:srgbClr val="000000"/>
                  </a:solidFill>
                  <a:latin typeface="Courier New" panose="02070309020205020404" pitchFamily="49" charset="0"/>
                </a:rPr>
                <a:t> [</a:t>
              </a:r>
              <a:r>
                <a:rPr lang="en-US" altLang="en-US" sz="2000" i="1" dirty="0">
                  <a:solidFill>
                    <a:srgbClr val="000000"/>
                  </a:solidFill>
                  <a:latin typeface="Courier New" panose="02070309020205020404" pitchFamily="49" charset="0"/>
                </a:rPr>
                <a:t>alias</a:t>
              </a:r>
              <a:r>
                <a:rPr lang="en-US" altLang="en-US" sz="2000" dirty="0">
                  <a:solidFill>
                    <a:srgbClr val="000000"/>
                  </a:solidFill>
                  <a:latin typeface="Courier New" panose="02070309020205020404" pitchFamily="49" charset="0"/>
                </a:rPr>
                <a:t>],...}</a:t>
              </a:r>
            </a:p>
            <a:p>
              <a:r>
                <a:rPr lang="en-US" altLang="en-US" sz="2000" dirty="0">
                  <a:solidFill>
                    <a:srgbClr val="000000"/>
                  </a:solidFill>
                  <a:latin typeface="Courier New" panose="02070309020205020404" pitchFamily="49" charset="0"/>
                </a:rPr>
                <a:t>FROM    </a:t>
              </a:r>
              <a:r>
                <a:rPr lang="en-US" altLang="en-US" sz="2000" i="1" dirty="0">
                  <a:solidFill>
                    <a:srgbClr val="000000"/>
                  </a:solidFill>
                  <a:latin typeface="Courier New" panose="02070309020205020404" pitchFamily="49" charset="0"/>
                </a:rPr>
                <a:t>table;</a:t>
              </a:r>
            </a:p>
          </p:txBody>
        </p:sp>
      </p:gr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00" name="Rectangle 2">
            <a:extLst>
              <a:ext uri="{FF2B5EF4-FFF2-40B4-BE49-F238E27FC236}">
                <a16:creationId xmlns:a16="http://schemas.microsoft.com/office/drawing/2014/main" id="{49D07845-CE7B-4CA3-A5F6-BD23D9C8CFCD}"/>
              </a:ext>
            </a:extLst>
          </p:cNvPr>
          <p:cNvSpPr>
            <a:spLocks noGrp="1" noChangeArrowheads="1"/>
          </p:cNvSpPr>
          <p:nvPr>
            <p:ph type="title"/>
          </p:nvPr>
        </p:nvSpPr>
        <p:spPr/>
        <p:txBody>
          <a:bodyPr/>
          <a:lstStyle/>
          <a:p>
            <a:r>
              <a:rPr lang="en-US" altLang="en-US" dirty="0"/>
              <a:t>Additional Search Conditions Using the </a:t>
            </a:r>
            <a:r>
              <a:rPr lang="en-US" altLang="en-US" dirty="0">
                <a:latin typeface="Courier New" panose="02070309020205020404" pitchFamily="49" charset="0"/>
                <a:cs typeface="Courier New" panose="02070309020205020404" pitchFamily="49" charset="0"/>
              </a:rPr>
              <a:t>AND</a:t>
            </a:r>
            <a:r>
              <a:rPr lang="en-US" altLang="en-US" dirty="0"/>
              <a:t> </a:t>
            </a:r>
            <a:r>
              <a:rPr lang="en-US" altLang="en-US" dirty="0" err="1"/>
              <a:t>and</a:t>
            </a:r>
            <a:r>
              <a:rPr lang="en-US" altLang="en-US" dirty="0"/>
              <a:t> </a:t>
            </a:r>
            <a:br>
              <a:rPr lang="en-US" altLang="en-US" dirty="0"/>
            </a:br>
            <a:r>
              <a:rPr lang="en-US" altLang="en-US" dirty="0">
                <a:latin typeface="Courier New" panose="02070309020205020404" pitchFamily="49" charset="0"/>
                <a:cs typeface="Courier New" panose="02070309020205020404" pitchFamily="49" charset="0"/>
              </a:rPr>
              <a:t>WHERE</a:t>
            </a:r>
            <a:r>
              <a:rPr lang="en-US" altLang="en-US" dirty="0"/>
              <a:t> Operators </a:t>
            </a:r>
          </a:p>
        </p:txBody>
      </p:sp>
      <p:grpSp>
        <p:nvGrpSpPr>
          <p:cNvPr id="3" name="Group 2">
            <a:extLst>
              <a:ext uri="{FF2B5EF4-FFF2-40B4-BE49-F238E27FC236}">
                <a16:creationId xmlns:a16="http://schemas.microsoft.com/office/drawing/2014/main" id="{441E93AE-4F69-480F-A17C-65FE91DF1F3D}"/>
              </a:ext>
            </a:extLst>
          </p:cNvPr>
          <p:cNvGrpSpPr/>
          <p:nvPr/>
        </p:nvGrpSpPr>
        <p:grpSpPr>
          <a:xfrm>
            <a:off x="2971800" y="2400300"/>
            <a:ext cx="12344400" cy="6453189"/>
            <a:chOff x="1143000" y="2400300"/>
            <a:chExt cx="12344400" cy="6453189"/>
          </a:xfrm>
        </p:grpSpPr>
        <p:sp>
          <p:nvSpPr>
            <p:cNvPr id="10" name="Content Placeholder 2">
              <a:extLst>
                <a:ext uri="{FF2B5EF4-FFF2-40B4-BE49-F238E27FC236}">
                  <a16:creationId xmlns:a16="http://schemas.microsoft.com/office/drawing/2014/main" id="{5617BA54-FB4B-4FB5-9F1A-5D0E191AD640}"/>
                </a:ext>
              </a:extLst>
            </p:cNvPr>
            <p:cNvSpPr txBox="1">
              <a:spLocks/>
            </p:cNvSpPr>
            <p:nvPr/>
          </p:nvSpPr>
          <p:spPr bwMode="gray">
            <a:xfrm>
              <a:off x="1143000" y="2400300"/>
              <a:ext cx="12344400" cy="2105880"/>
            </a:xfrm>
            <a:prstGeom prst="round2DiagRect">
              <a:avLst>
                <a:gd name="adj1" fmla="val 9114"/>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25395" tIns="25395" rIns="25395" bIns="25395">
              <a:spAutoFit/>
            </a:body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p:txBody>
        </p:sp>
        <p:sp>
          <p:nvSpPr>
            <p:cNvPr id="11" name="Content Placeholder 2">
              <a:extLst>
                <a:ext uri="{FF2B5EF4-FFF2-40B4-BE49-F238E27FC236}">
                  <a16:creationId xmlns:a16="http://schemas.microsoft.com/office/drawing/2014/main" id="{CB6228C4-8465-4A25-A55B-D6B7ABA7C61B}"/>
                </a:ext>
              </a:extLst>
            </p:cNvPr>
            <p:cNvSpPr txBox="1">
              <a:spLocks/>
            </p:cNvSpPr>
            <p:nvPr/>
          </p:nvSpPr>
          <p:spPr bwMode="gray">
            <a:xfrm>
              <a:off x="1143000" y="6743700"/>
              <a:ext cx="12344400" cy="2105880"/>
            </a:xfrm>
            <a:prstGeom prst="round2DiagRect">
              <a:avLst>
                <a:gd name="adj1" fmla="val 9114"/>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25395" tIns="25395" rIns="25395" bIns="25395">
              <a:spAutoFit/>
            </a:body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p:txBody>
        </p:sp>
        <p:sp>
          <p:nvSpPr>
            <p:cNvPr id="33801" name="Rectangle 3">
              <a:extLst>
                <a:ext uri="{FF2B5EF4-FFF2-40B4-BE49-F238E27FC236}">
                  <a16:creationId xmlns:a16="http://schemas.microsoft.com/office/drawing/2014/main" id="{9D2D439B-CC0C-413B-8726-F88ABB52ADEC}"/>
                </a:ext>
              </a:extLst>
            </p:cNvPr>
            <p:cNvSpPr>
              <a:spLocks noChangeArrowheads="1"/>
            </p:cNvSpPr>
            <p:nvPr/>
          </p:nvSpPr>
          <p:spPr bwMode="blackGray">
            <a:xfrm>
              <a:off x="1450183" y="2400300"/>
              <a:ext cx="9370217"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138113" tIns="69057" rIns="138113" bIns="69057" anchor="ctr"/>
            <a:lstStyle>
              <a:lvl1pPr eaLnBrk="0" hangingPunct="0">
                <a:tabLst>
                  <a:tab pos="120015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9pPr>
            </a:lstStyle>
            <a:p>
              <a:pPr eaLnBrk="1" hangingPunct="1">
                <a:lnSpc>
                  <a:spcPct val="150000"/>
                </a:lnSpc>
                <a:buSzPct val="100000"/>
              </a:pPr>
              <a:r>
                <a:rPr lang="en-US" altLang="en-US" sz="2000" dirty="0">
                  <a:solidFill>
                    <a:srgbClr val="000000"/>
                  </a:solidFill>
                  <a:latin typeface="Courier New" panose="02070309020205020404" pitchFamily="49" charset="0"/>
                </a:rPr>
                <a:t>SELECT  </a:t>
              </a:r>
              <a:r>
                <a:rPr lang="en-US" altLang="en-US" sz="2000" dirty="0" err="1">
                  <a:solidFill>
                    <a:srgbClr val="000000"/>
                  </a:solidFill>
                  <a:latin typeface="Courier New" panose="02070309020205020404" pitchFamily="49" charset="0"/>
                </a:rPr>
                <a:t>d.department_id</a:t>
              </a: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d.department_name</a:t>
              </a: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l.city</a:t>
              </a:r>
              <a:endParaRPr lang="en-US" altLang="en-US" sz="2000" dirty="0">
                <a:solidFill>
                  <a:srgbClr val="000000"/>
                </a:solidFill>
                <a:latin typeface="Courier New" panose="02070309020205020404" pitchFamily="49" charset="0"/>
              </a:endParaRPr>
            </a:p>
            <a:p>
              <a:pPr eaLnBrk="1" hangingPunct="1">
                <a:lnSpc>
                  <a:spcPct val="150000"/>
                </a:lnSpc>
                <a:buSzPct val="100000"/>
              </a:pPr>
              <a:r>
                <a:rPr lang="en-US" altLang="en-US" sz="2000" dirty="0">
                  <a:solidFill>
                    <a:srgbClr val="000000"/>
                  </a:solidFill>
                  <a:latin typeface="Courier New" panose="02070309020205020404" pitchFamily="49" charset="0"/>
                </a:rPr>
                <a:t>FROM    departments d JOIN locations l</a:t>
              </a:r>
            </a:p>
            <a:p>
              <a:pPr eaLnBrk="1" hangingPunct="1">
                <a:lnSpc>
                  <a:spcPct val="150000"/>
                </a:lnSpc>
                <a:buSzPct val="100000"/>
              </a:pPr>
              <a:r>
                <a:rPr lang="en-US" altLang="en-US" sz="2000" dirty="0">
                  <a:solidFill>
                    <a:srgbClr val="000000"/>
                  </a:solidFill>
                  <a:latin typeface="Courier New" panose="02070309020205020404" pitchFamily="49" charset="0"/>
                </a:rPr>
                <a:t>ON  </a:t>
              </a:r>
              <a:r>
                <a:rPr lang="en-US" altLang="en-US" sz="2000" dirty="0" err="1">
                  <a:solidFill>
                    <a:srgbClr val="000000"/>
                  </a:solidFill>
                  <a:latin typeface="Courier New" panose="02070309020205020404" pitchFamily="49" charset="0"/>
                </a:rPr>
                <a:t>d.location_id</a:t>
              </a:r>
              <a:r>
                <a:rPr lang="en-US" altLang="en-US" sz="2000" dirty="0">
                  <a:solidFill>
                    <a:srgbClr val="000000"/>
                  </a:solidFill>
                  <a:latin typeface="Courier New" panose="02070309020205020404" pitchFamily="49" charset="0"/>
                </a:rPr>
                <a:t> = </a:t>
              </a:r>
              <a:r>
                <a:rPr lang="en-US" altLang="en-US" sz="2000" dirty="0" err="1">
                  <a:solidFill>
                    <a:srgbClr val="000000"/>
                  </a:solidFill>
                  <a:latin typeface="Courier New" panose="02070309020205020404" pitchFamily="49" charset="0"/>
                </a:rPr>
                <a:t>l.location_id</a:t>
              </a:r>
              <a:endParaRPr lang="en-US" altLang="en-US" sz="2000" dirty="0">
                <a:solidFill>
                  <a:srgbClr val="000000"/>
                </a:solidFill>
                <a:latin typeface="Courier New" panose="02070309020205020404" pitchFamily="49" charset="0"/>
              </a:endParaRPr>
            </a:p>
            <a:p>
              <a:pPr eaLnBrk="1" hangingPunct="1">
                <a:lnSpc>
                  <a:spcPct val="150000"/>
                </a:lnSpc>
                <a:buSzPct val="100000"/>
              </a:pPr>
              <a:r>
                <a:rPr lang="en-US" altLang="en-US" sz="2000" dirty="0">
                  <a:solidFill>
                    <a:srgbClr val="000000"/>
                  </a:solidFill>
                  <a:latin typeface="Courier New" panose="02070309020205020404" pitchFamily="49" charset="0"/>
                </a:rPr>
                <a:t>AND </a:t>
              </a:r>
              <a:r>
                <a:rPr lang="en-US" altLang="en-US" sz="2000" dirty="0" err="1">
                  <a:solidFill>
                    <a:srgbClr val="000000"/>
                  </a:solidFill>
                  <a:latin typeface="Courier New" panose="02070309020205020404" pitchFamily="49" charset="0"/>
                </a:rPr>
                <a:t>d.department_id</a:t>
              </a:r>
              <a:r>
                <a:rPr lang="en-US" altLang="en-US" sz="2000" dirty="0">
                  <a:solidFill>
                    <a:srgbClr val="000000"/>
                  </a:solidFill>
                  <a:latin typeface="Courier New" panose="02070309020205020404" pitchFamily="49" charset="0"/>
                </a:rPr>
                <a:t> IN (20, 50);</a:t>
              </a:r>
            </a:p>
          </p:txBody>
        </p:sp>
        <p:sp>
          <p:nvSpPr>
            <p:cNvPr id="33802" name="Rectangle 4">
              <a:extLst>
                <a:ext uri="{FF2B5EF4-FFF2-40B4-BE49-F238E27FC236}">
                  <a16:creationId xmlns:a16="http://schemas.microsoft.com/office/drawing/2014/main" id="{18FBCEF4-2A72-45FA-874C-134B0718310A}"/>
                </a:ext>
              </a:extLst>
            </p:cNvPr>
            <p:cNvSpPr>
              <a:spLocks noChangeArrowheads="1"/>
            </p:cNvSpPr>
            <p:nvPr/>
          </p:nvSpPr>
          <p:spPr bwMode="gray">
            <a:xfrm>
              <a:off x="1447800" y="3937635"/>
              <a:ext cx="5181600" cy="474345"/>
            </a:xfrm>
            <a:prstGeom prst="rect">
              <a:avLst/>
            </a:prstGeom>
            <a:noFill/>
            <a:ln w="28575">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3803" name="Rectangle 9">
              <a:extLst>
                <a:ext uri="{FF2B5EF4-FFF2-40B4-BE49-F238E27FC236}">
                  <a16:creationId xmlns:a16="http://schemas.microsoft.com/office/drawing/2014/main" id="{113E13C4-7D50-43A4-89C3-5DAC62711CCD}"/>
                </a:ext>
              </a:extLst>
            </p:cNvPr>
            <p:cNvSpPr>
              <a:spLocks noChangeArrowheads="1"/>
            </p:cNvSpPr>
            <p:nvPr/>
          </p:nvSpPr>
          <p:spPr bwMode="blackGray">
            <a:xfrm>
              <a:off x="1602583" y="6743701"/>
              <a:ext cx="9827417" cy="210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138113" tIns="69057" rIns="138113" bIns="69057" anchor="ctr"/>
            <a:lstStyle>
              <a:lvl1pPr eaLnBrk="0" hangingPunct="0">
                <a:tabLst>
                  <a:tab pos="120015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9pPr>
            </a:lstStyle>
            <a:p>
              <a:pPr>
                <a:lnSpc>
                  <a:spcPct val="150000"/>
                </a:lnSpc>
              </a:pPr>
              <a:r>
                <a:rPr lang="en-US" altLang="en-US" sz="2000" dirty="0">
                  <a:solidFill>
                    <a:srgbClr val="000000"/>
                  </a:solidFill>
                  <a:latin typeface="Courier New" panose="02070309020205020404" pitchFamily="49" charset="0"/>
                </a:rPr>
                <a:t>SELECT  </a:t>
              </a:r>
              <a:r>
                <a:rPr lang="en-US" altLang="en-US" sz="2000" dirty="0" err="1">
                  <a:solidFill>
                    <a:srgbClr val="000000"/>
                  </a:solidFill>
                  <a:latin typeface="Courier New" panose="02070309020205020404" pitchFamily="49" charset="0"/>
                </a:rPr>
                <a:t>d.department_id</a:t>
              </a: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d.department_name</a:t>
              </a: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l.city</a:t>
              </a:r>
              <a:endParaRPr lang="en-US" altLang="en-US" sz="2000" dirty="0">
                <a:solidFill>
                  <a:srgbClr val="000000"/>
                </a:solidFill>
                <a:latin typeface="Courier New" panose="02070309020205020404" pitchFamily="49" charset="0"/>
              </a:endParaRPr>
            </a:p>
            <a:p>
              <a:pPr>
                <a:lnSpc>
                  <a:spcPct val="150000"/>
                </a:lnSpc>
              </a:pPr>
              <a:r>
                <a:rPr lang="en-US" altLang="en-US" sz="2000" dirty="0">
                  <a:solidFill>
                    <a:srgbClr val="000000"/>
                  </a:solidFill>
                  <a:latin typeface="Courier New" panose="02070309020205020404" pitchFamily="49" charset="0"/>
                </a:rPr>
                <a:t>FROM    departments d JOIN locations l</a:t>
              </a:r>
            </a:p>
            <a:p>
              <a:pPr>
                <a:lnSpc>
                  <a:spcPct val="150000"/>
                </a:lnSpc>
              </a:pPr>
              <a:r>
                <a:rPr lang="en-US" altLang="en-US" sz="2000" dirty="0">
                  <a:solidFill>
                    <a:srgbClr val="000000"/>
                  </a:solidFill>
                  <a:latin typeface="Courier New" panose="02070309020205020404" pitchFamily="49" charset="0"/>
                </a:rPr>
                <a:t>ON  </a:t>
              </a:r>
              <a:r>
                <a:rPr lang="en-US" altLang="en-US" sz="2000" dirty="0" err="1">
                  <a:solidFill>
                    <a:srgbClr val="000000"/>
                  </a:solidFill>
                  <a:latin typeface="Courier New" panose="02070309020205020404" pitchFamily="49" charset="0"/>
                </a:rPr>
                <a:t>d.location_id</a:t>
              </a:r>
              <a:r>
                <a:rPr lang="en-US" altLang="en-US" sz="2000" dirty="0">
                  <a:solidFill>
                    <a:srgbClr val="000000"/>
                  </a:solidFill>
                  <a:latin typeface="Courier New" panose="02070309020205020404" pitchFamily="49" charset="0"/>
                </a:rPr>
                <a:t> = </a:t>
              </a:r>
              <a:r>
                <a:rPr lang="en-US" altLang="en-US" sz="2000" dirty="0" err="1">
                  <a:solidFill>
                    <a:srgbClr val="000000"/>
                  </a:solidFill>
                  <a:latin typeface="Courier New" panose="02070309020205020404" pitchFamily="49" charset="0"/>
                </a:rPr>
                <a:t>l.location_id</a:t>
              </a:r>
              <a:endParaRPr lang="en-US" altLang="en-US" sz="2000" dirty="0">
                <a:solidFill>
                  <a:srgbClr val="000000"/>
                </a:solidFill>
                <a:latin typeface="Courier New" panose="02070309020205020404" pitchFamily="49" charset="0"/>
              </a:endParaRPr>
            </a:p>
            <a:p>
              <a:pPr>
                <a:lnSpc>
                  <a:spcPct val="150000"/>
                </a:lnSpc>
              </a:pPr>
              <a:r>
                <a:rPr lang="en-US" altLang="en-US" sz="2000" dirty="0">
                  <a:solidFill>
                    <a:srgbClr val="000000"/>
                  </a:solidFill>
                  <a:latin typeface="Courier New" panose="02070309020205020404" pitchFamily="49" charset="0"/>
                </a:rPr>
                <a:t>WHERE </a:t>
              </a:r>
              <a:r>
                <a:rPr lang="en-US" altLang="en-US" sz="2000" dirty="0" err="1">
                  <a:solidFill>
                    <a:srgbClr val="000000"/>
                  </a:solidFill>
                  <a:latin typeface="Courier New" panose="02070309020205020404" pitchFamily="49" charset="0"/>
                </a:rPr>
                <a:t>d.department_id</a:t>
              </a:r>
              <a:r>
                <a:rPr lang="en-US" altLang="en-US" sz="2000" dirty="0">
                  <a:solidFill>
                    <a:srgbClr val="000000"/>
                  </a:solidFill>
                  <a:latin typeface="Courier New" panose="02070309020205020404" pitchFamily="49" charset="0"/>
                </a:rPr>
                <a:t> IN (20, 50);</a:t>
              </a:r>
            </a:p>
          </p:txBody>
        </p:sp>
        <p:sp>
          <p:nvSpPr>
            <p:cNvPr id="33804" name="Rectangle 4">
              <a:extLst>
                <a:ext uri="{FF2B5EF4-FFF2-40B4-BE49-F238E27FC236}">
                  <a16:creationId xmlns:a16="http://schemas.microsoft.com/office/drawing/2014/main" id="{6B6A8F04-DB5A-4FEC-91B3-04FEE6F35B50}"/>
                </a:ext>
              </a:extLst>
            </p:cNvPr>
            <p:cNvSpPr>
              <a:spLocks noChangeArrowheads="1"/>
            </p:cNvSpPr>
            <p:nvPr/>
          </p:nvSpPr>
          <p:spPr bwMode="gray">
            <a:xfrm>
              <a:off x="1574008" y="8315325"/>
              <a:ext cx="5512592" cy="447675"/>
            </a:xfrm>
            <a:prstGeom prst="rect">
              <a:avLst/>
            </a:prstGeom>
            <a:noFill/>
            <a:ln w="28575">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pic>
          <p:nvPicPr>
            <p:cNvPr id="33805" name="Picture 6">
              <a:extLst>
                <a:ext uri="{FF2B5EF4-FFF2-40B4-BE49-F238E27FC236}">
                  <a16:creationId xmlns:a16="http://schemas.microsoft.com/office/drawing/2014/main" id="{81E547AB-40A5-4FCC-BB47-07C7069B1F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3490" y="5137150"/>
              <a:ext cx="8303420"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cxnSp>
          <p:nvCxnSpPr>
            <p:cNvPr id="33806" name="Straight Arrow Connector 9">
              <a:extLst>
                <a:ext uri="{FF2B5EF4-FFF2-40B4-BE49-F238E27FC236}">
                  <a16:creationId xmlns:a16="http://schemas.microsoft.com/office/drawing/2014/main" id="{A4D4797A-C9E7-4F06-A1A6-5F841EAC3264}"/>
                </a:ext>
              </a:extLst>
            </p:cNvPr>
            <p:cNvCxnSpPr>
              <a:cxnSpLocks noChangeShapeType="1"/>
            </p:cNvCxnSpPr>
            <p:nvPr/>
          </p:nvCxnSpPr>
          <p:spPr bwMode="auto">
            <a:xfrm>
              <a:off x="7315200" y="4519613"/>
              <a:ext cx="0" cy="571500"/>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33807" name="Straight Arrow Connector 12">
              <a:extLst>
                <a:ext uri="{FF2B5EF4-FFF2-40B4-BE49-F238E27FC236}">
                  <a16:creationId xmlns:a16="http://schemas.microsoft.com/office/drawing/2014/main" id="{69F0B4F9-8BA1-44D6-A6CA-D59E811C48D5}"/>
                </a:ext>
              </a:extLst>
            </p:cNvPr>
            <p:cNvCxnSpPr>
              <a:cxnSpLocks noChangeShapeType="1"/>
            </p:cNvCxnSpPr>
            <p:nvPr/>
          </p:nvCxnSpPr>
          <p:spPr bwMode="auto">
            <a:xfrm flipV="1">
              <a:off x="7315200" y="6122194"/>
              <a:ext cx="0" cy="609600"/>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grpSp>
    </p:spTree>
    <p:custDataLst>
      <p:tags r:id="rId1"/>
    </p:custData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Rectangle 3">
            <a:extLst>
              <a:ext uri="{FF2B5EF4-FFF2-40B4-BE49-F238E27FC236}">
                <a16:creationId xmlns:a16="http://schemas.microsoft.com/office/drawing/2014/main" id="{78AE7496-B33D-40B3-AFFD-DE08ED1D807B}"/>
              </a:ext>
            </a:extLst>
          </p:cNvPr>
          <p:cNvSpPr>
            <a:spLocks noGrp="1" noChangeArrowheads="1"/>
          </p:cNvSpPr>
          <p:nvPr>
            <p:ph type="title"/>
          </p:nvPr>
        </p:nvSpPr>
        <p:spPr/>
        <p:txBody>
          <a:bodyPr/>
          <a:lstStyle/>
          <a:p>
            <a:pPr eaLnBrk="1" hangingPunct="1"/>
            <a:r>
              <a:rPr lang="en-US" altLang="en-US" dirty="0">
                <a:solidFill>
                  <a:schemeClr val="tx1"/>
                </a:solidFill>
              </a:rPr>
              <a:t>Retrieving Records with </a:t>
            </a:r>
            <a:r>
              <a:rPr lang="en-US" altLang="en-US" dirty="0" err="1">
                <a:solidFill>
                  <a:schemeClr val="tx1"/>
                </a:solidFill>
              </a:rPr>
              <a:t>Nonequijoins</a:t>
            </a:r>
            <a:endParaRPr lang="en-US" altLang="en-US" dirty="0">
              <a:solidFill>
                <a:schemeClr val="tx1"/>
              </a:solidFill>
            </a:endParaRPr>
          </a:p>
        </p:txBody>
      </p:sp>
      <p:grpSp>
        <p:nvGrpSpPr>
          <p:cNvPr id="6" name="Group 5">
            <a:extLst>
              <a:ext uri="{FF2B5EF4-FFF2-40B4-BE49-F238E27FC236}">
                <a16:creationId xmlns:a16="http://schemas.microsoft.com/office/drawing/2014/main" id="{D772D63F-A39C-4879-8068-5D2211985EAE}"/>
              </a:ext>
            </a:extLst>
          </p:cNvPr>
          <p:cNvGrpSpPr/>
          <p:nvPr/>
        </p:nvGrpSpPr>
        <p:grpSpPr>
          <a:xfrm>
            <a:off x="2971800" y="2425700"/>
            <a:ext cx="12344400" cy="1873566"/>
            <a:chOff x="1714500" y="2857500"/>
            <a:chExt cx="12344400" cy="1873566"/>
          </a:xfrm>
        </p:grpSpPr>
        <p:grpSp>
          <p:nvGrpSpPr>
            <p:cNvPr id="5" name="Group 4">
              <a:extLst>
                <a:ext uri="{FF2B5EF4-FFF2-40B4-BE49-F238E27FC236}">
                  <a16:creationId xmlns:a16="http://schemas.microsoft.com/office/drawing/2014/main" id="{69F4B5B0-3BAB-491A-9C9C-24E5BD8153F4}"/>
                </a:ext>
              </a:extLst>
            </p:cNvPr>
            <p:cNvGrpSpPr/>
            <p:nvPr/>
          </p:nvGrpSpPr>
          <p:grpSpPr>
            <a:xfrm>
              <a:off x="1714500" y="2857500"/>
              <a:ext cx="12344400" cy="1873566"/>
              <a:chOff x="1714500" y="2857500"/>
              <a:chExt cx="12344400" cy="1873566"/>
            </a:xfrm>
          </p:grpSpPr>
          <p:sp>
            <p:nvSpPr>
              <p:cNvPr id="8" name="Content Placeholder 2">
                <a:extLst>
                  <a:ext uri="{FF2B5EF4-FFF2-40B4-BE49-F238E27FC236}">
                    <a16:creationId xmlns:a16="http://schemas.microsoft.com/office/drawing/2014/main" id="{F2577F38-259D-4346-AAF6-173BB9EFD5E8}"/>
                  </a:ext>
                </a:extLst>
              </p:cNvPr>
              <p:cNvSpPr txBox="1">
                <a:spLocks/>
              </p:cNvSpPr>
              <p:nvPr/>
            </p:nvSpPr>
            <p:spPr bwMode="gray">
              <a:xfrm>
                <a:off x="1714500" y="2857501"/>
                <a:ext cx="12344400" cy="1873565"/>
              </a:xfrm>
              <a:prstGeom prst="round2DiagRect">
                <a:avLst>
                  <a:gd name="adj1" fmla="val 9114"/>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25395" tIns="25395" rIns="25395" bIns="25395">
                <a:spAutoFit/>
              </a:body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p:txBody>
          </p:sp>
          <p:sp>
            <p:nvSpPr>
              <p:cNvPr id="34821" name="Rectangle 2">
                <a:extLst>
                  <a:ext uri="{FF2B5EF4-FFF2-40B4-BE49-F238E27FC236}">
                    <a16:creationId xmlns:a16="http://schemas.microsoft.com/office/drawing/2014/main" id="{77CCFDF1-CC3B-4DE1-A5E7-46950C1BFBA1}"/>
                  </a:ext>
                </a:extLst>
              </p:cNvPr>
              <p:cNvSpPr>
                <a:spLocks noChangeArrowheads="1"/>
              </p:cNvSpPr>
              <p:nvPr/>
            </p:nvSpPr>
            <p:spPr bwMode="blackGray">
              <a:xfrm>
                <a:off x="1828802" y="2857500"/>
                <a:ext cx="9105898" cy="1869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138113" tIns="69057" rIns="138113" bIns="69057" anchor="ctr"/>
              <a:lstStyle>
                <a:lvl1pPr eaLnBrk="0" hangingPunct="0">
                  <a:tabLst>
                    <a:tab pos="120015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9pPr>
              </a:lstStyle>
              <a:p>
                <a:pPr>
                  <a:lnSpc>
                    <a:spcPct val="150000"/>
                  </a:lnSpc>
                </a:pPr>
                <a:r>
                  <a:rPr lang="en-US" altLang="en-US" sz="2000" dirty="0">
                    <a:latin typeface="Courier New" panose="02070309020205020404" pitchFamily="49" charset="0"/>
                  </a:rPr>
                  <a:t>SELECT </a:t>
                </a:r>
                <a:r>
                  <a:rPr lang="en-US" altLang="en-US" sz="2000" dirty="0" err="1">
                    <a:latin typeface="Courier New" panose="02070309020205020404" pitchFamily="49" charset="0"/>
                  </a:rPr>
                  <a:t>e.last_name</a:t>
                </a:r>
                <a:r>
                  <a:rPr lang="en-US" altLang="en-US" sz="2000" dirty="0">
                    <a:latin typeface="Courier New" panose="02070309020205020404" pitchFamily="49" charset="0"/>
                  </a:rPr>
                  <a:t>, </a:t>
                </a:r>
                <a:r>
                  <a:rPr lang="en-US" altLang="en-US" sz="2000" dirty="0" err="1">
                    <a:latin typeface="Courier New" panose="02070309020205020404" pitchFamily="49" charset="0"/>
                  </a:rPr>
                  <a:t>e.salary</a:t>
                </a:r>
                <a:r>
                  <a:rPr lang="en-US" altLang="en-US" sz="2000" dirty="0">
                    <a:latin typeface="Courier New" panose="02070309020205020404" pitchFamily="49" charset="0"/>
                  </a:rPr>
                  <a:t>, </a:t>
                </a:r>
                <a:r>
                  <a:rPr lang="en-US" altLang="en-US" sz="2000" dirty="0" err="1">
                    <a:latin typeface="Courier New" panose="02070309020205020404" pitchFamily="49" charset="0"/>
                  </a:rPr>
                  <a:t>j.grade_level</a:t>
                </a:r>
                <a:endParaRPr lang="en-US" altLang="en-US" sz="2000" dirty="0">
                  <a:latin typeface="Courier New" panose="02070309020205020404" pitchFamily="49" charset="0"/>
                </a:endParaRPr>
              </a:p>
              <a:p>
                <a:pPr>
                  <a:lnSpc>
                    <a:spcPct val="150000"/>
                  </a:lnSpc>
                </a:pPr>
                <a:r>
                  <a:rPr lang="en-US" altLang="en-US" sz="2000" dirty="0">
                    <a:latin typeface="Courier New" panose="02070309020205020404" pitchFamily="49" charset="0"/>
                  </a:rPr>
                  <a:t>FROM   employees e JOIN </a:t>
                </a:r>
                <a:r>
                  <a:rPr lang="en-US" altLang="en-US" sz="2000" dirty="0" err="1">
                    <a:latin typeface="Courier New" panose="02070309020205020404" pitchFamily="49" charset="0"/>
                  </a:rPr>
                  <a:t>job_grades</a:t>
                </a:r>
                <a:r>
                  <a:rPr lang="en-US" altLang="en-US" sz="2000" dirty="0">
                    <a:latin typeface="Courier New" panose="02070309020205020404" pitchFamily="49" charset="0"/>
                  </a:rPr>
                  <a:t> j</a:t>
                </a:r>
              </a:p>
              <a:p>
                <a:pPr>
                  <a:lnSpc>
                    <a:spcPct val="150000"/>
                  </a:lnSpc>
                </a:pPr>
                <a:r>
                  <a:rPr lang="en-US" altLang="en-US" sz="2000" dirty="0">
                    <a:latin typeface="Courier New" panose="02070309020205020404" pitchFamily="49" charset="0"/>
                  </a:rPr>
                  <a:t>ON  </a:t>
                </a:r>
                <a:r>
                  <a:rPr lang="en-US" altLang="en-US" sz="2000" dirty="0" err="1">
                    <a:latin typeface="Courier New" panose="02070309020205020404" pitchFamily="49" charset="0"/>
                  </a:rPr>
                  <a:t>e.salary</a:t>
                </a:r>
                <a:r>
                  <a:rPr lang="en-US" altLang="en-US" sz="2000" dirty="0">
                    <a:latin typeface="Courier New" panose="02070309020205020404" pitchFamily="49" charset="0"/>
                  </a:rPr>
                  <a:t> </a:t>
                </a:r>
              </a:p>
              <a:p>
                <a:pPr>
                  <a:lnSpc>
                    <a:spcPct val="150000"/>
                  </a:lnSpc>
                </a:pPr>
                <a:r>
                  <a:rPr lang="en-US" altLang="en-US" sz="2000" dirty="0">
                    <a:latin typeface="Courier New" panose="02070309020205020404" pitchFamily="49" charset="0"/>
                  </a:rPr>
                  <a:t>       BETWEEN </a:t>
                </a:r>
                <a:r>
                  <a:rPr lang="en-US" altLang="en-US" sz="2000" dirty="0" err="1">
                    <a:latin typeface="Courier New" panose="02070309020205020404" pitchFamily="49" charset="0"/>
                  </a:rPr>
                  <a:t>j.lowest_sal</a:t>
                </a:r>
                <a:r>
                  <a:rPr lang="en-US" altLang="en-US" sz="2000" dirty="0">
                    <a:latin typeface="Courier New" panose="02070309020205020404" pitchFamily="49" charset="0"/>
                  </a:rPr>
                  <a:t> AND </a:t>
                </a:r>
                <a:r>
                  <a:rPr lang="en-US" altLang="en-US" sz="2000" dirty="0" err="1">
                    <a:latin typeface="Courier New" panose="02070309020205020404" pitchFamily="49" charset="0"/>
                  </a:rPr>
                  <a:t>j.highest_sal</a:t>
                </a:r>
                <a:r>
                  <a:rPr lang="en-US" altLang="en-US" sz="2000" dirty="0">
                    <a:latin typeface="Courier New" panose="02070309020205020404" pitchFamily="49" charset="0"/>
                  </a:rPr>
                  <a:t>;</a:t>
                </a:r>
              </a:p>
            </p:txBody>
          </p:sp>
        </p:grpSp>
        <p:sp>
          <p:nvSpPr>
            <p:cNvPr id="34823" name="Rectangle 4">
              <a:extLst>
                <a:ext uri="{FF2B5EF4-FFF2-40B4-BE49-F238E27FC236}">
                  <a16:creationId xmlns:a16="http://schemas.microsoft.com/office/drawing/2014/main" id="{AE6C797D-D849-41BC-A97D-575A5337AC2A}"/>
                </a:ext>
              </a:extLst>
            </p:cNvPr>
            <p:cNvSpPr>
              <a:spLocks noChangeArrowheads="1"/>
            </p:cNvSpPr>
            <p:nvPr/>
          </p:nvSpPr>
          <p:spPr bwMode="gray">
            <a:xfrm>
              <a:off x="2933700" y="4279900"/>
              <a:ext cx="6172200" cy="445690"/>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2" name="Group 1">
            <a:extLst>
              <a:ext uri="{FF2B5EF4-FFF2-40B4-BE49-F238E27FC236}">
                <a16:creationId xmlns:a16="http://schemas.microsoft.com/office/drawing/2014/main" id="{C6C32658-C36C-4A59-9F7C-119A6D2AC33A}"/>
              </a:ext>
            </a:extLst>
          </p:cNvPr>
          <p:cNvGrpSpPr/>
          <p:nvPr/>
        </p:nvGrpSpPr>
        <p:grpSpPr>
          <a:xfrm>
            <a:off x="6897290" y="4711700"/>
            <a:ext cx="4493421" cy="2878470"/>
            <a:chOff x="1752600" y="5143500"/>
            <a:chExt cx="4493421" cy="2878470"/>
          </a:xfrm>
        </p:grpSpPr>
        <p:sp>
          <p:nvSpPr>
            <p:cNvPr id="34824" name="Text Box 7">
              <a:extLst>
                <a:ext uri="{FF2B5EF4-FFF2-40B4-BE49-F238E27FC236}">
                  <a16:creationId xmlns:a16="http://schemas.microsoft.com/office/drawing/2014/main" id="{DB3DB3CC-B534-4DD4-83BA-5BC155045479}"/>
                </a:ext>
              </a:extLst>
            </p:cNvPr>
            <p:cNvSpPr txBox="1">
              <a:spLocks noChangeArrowheads="1"/>
            </p:cNvSpPr>
            <p:nvPr/>
          </p:nvSpPr>
          <p:spPr bwMode="auto">
            <a:xfrm>
              <a:off x="1752600" y="7429500"/>
              <a:ext cx="719138" cy="592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9050" tIns="19050" rIns="19050" bIns="19050">
              <a:spAutoFit/>
            </a:bodyP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r>
                <a:rPr lang="en-US" altLang="en-US" sz="3600" dirty="0"/>
                <a:t>…</a:t>
              </a:r>
            </a:p>
          </p:txBody>
        </p:sp>
        <p:pic>
          <p:nvPicPr>
            <p:cNvPr id="34825" name="Picture 8">
              <a:extLst>
                <a:ext uri="{FF2B5EF4-FFF2-40B4-BE49-F238E27FC236}">
                  <a16:creationId xmlns:a16="http://schemas.microsoft.com/office/drawing/2014/main" id="{F02639FC-51F8-4EB8-A44B-AA4D38082C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1183" y="5143500"/>
              <a:ext cx="4414838"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
          <p:nvSpPr>
            <p:cNvPr id="34826" name="Rectangle 8">
              <a:extLst>
                <a:ext uri="{FF2B5EF4-FFF2-40B4-BE49-F238E27FC236}">
                  <a16:creationId xmlns:a16="http://schemas.microsoft.com/office/drawing/2014/main" id="{F4E89595-5529-43FD-9792-5B3B95B45482}"/>
                </a:ext>
              </a:extLst>
            </p:cNvPr>
            <p:cNvSpPr>
              <a:spLocks noChangeArrowheads="1"/>
            </p:cNvSpPr>
            <p:nvPr/>
          </p:nvSpPr>
          <p:spPr bwMode="auto">
            <a:xfrm>
              <a:off x="3781424" y="5191124"/>
              <a:ext cx="2424113" cy="2252664"/>
            </a:xfrm>
            <a:prstGeom prst="rect">
              <a:avLst/>
            </a:prstGeom>
            <a:noFill/>
            <a:ln w="28575" algn="ctr">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Tree>
    <p:custDataLst>
      <p:tags r:id="rId1"/>
    </p:custData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AE1F8F13-1684-4E5A-88FB-D92B251C6C4F}"/>
              </a:ext>
            </a:extLst>
          </p:cNvPr>
          <p:cNvSpPr>
            <a:spLocks noGrp="1"/>
          </p:cNvSpPr>
          <p:nvPr>
            <p:ph type="title"/>
          </p:nvPr>
        </p:nvSpPr>
        <p:spPr/>
        <p:txBody>
          <a:bodyPr/>
          <a:lstStyle/>
          <a:p>
            <a:r>
              <a:rPr lang="en-US" altLang="en-US" dirty="0"/>
              <a:t>Retrieving Records by Using the </a:t>
            </a:r>
            <a:r>
              <a:rPr lang="en-US" altLang="en-US" dirty="0">
                <a:latin typeface="Courier New" panose="02070309020205020404" pitchFamily="49" charset="0"/>
                <a:cs typeface="Courier New" panose="02070309020205020404" pitchFamily="49" charset="0"/>
              </a:rPr>
              <a:t>USING</a:t>
            </a:r>
            <a:r>
              <a:rPr lang="en-US" altLang="en-US" dirty="0"/>
              <a:t> Clause</a:t>
            </a:r>
            <a:br>
              <a:rPr lang="en-US" altLang="en-US" dirty="0"/>
            </a:br>
            <a:endParaRPr lang="en-US" altLang="en-US" dirty="0"/>
          </a:p>
        </p:txBody>
      </p:sp>
      <p:sp>
        <p:nvSpPr>
          <p:cNvPr id="35843" name="Content Placeholder 2">
            <a:extLst>
              <a:ext uri="{FF2B5EF4-FFF2-40B4-BE49-F238E27FC236}">
                <a16:creationId xmlns:a16="http://schemas.microsoft.com/office/drawing/2014/main" id="{DD0B9149-6F08-4549-A9C2-E28170258170}"/>
              </a:ext>
            </a:extLst>
          </p:cNvPr>
          <p:cNvSpPr>
            <a:spLocks noGrp="1"/>
          </p:cNvSpPr>
          <p:nvPr>
            <p:ph idx="1"/>
          </p:nvPr>
        </p:nvSpPr>
        <p:spPr/>
        <p:txBody>
          <a:bodyPr/>
          <a:lstStyle/>
          <a:p>
            <a:pPr lvl="1"/>
            <a:r>
              <a:rPr lang="en-US" altLang="en-US" dirty="0"/>
              <a:t>You can use the </a:t>
            </a:r>
            <a:r>
              <a:rPr lang="en-US" altLang="en-US" dirty="0">
                <a:latin typeface="Courier New" panose="02070309020205020404" pitchFamily="49" charset="0"/>
                <a:cs typeface="Courier New" panose="02070309020205020404" pitchFamily="49" charset="0"/>
              </a:rPr>
              <a:t>USING</a:t>
            </a:r>
            <a:r>
              <a:rPr lang="en-US" altLang="en-US" dirty="0"/>
              <a:t> clause to match only one column when more than one column matches.</a:t>
            </a:r>
          </a:p>
          <a:p>
            <a:pPr lvl="1"/>
            <a:r>
              <a:rPr lang="en-US" altLang="en-US" dirty="0"/>
              <a:t>You cannot specify this clause with a </a:t>
            </a:r>
            <a:r>
              <a:rPr lang="en-US" altLang="en-US" dirty="0">
                <a:latin typeface="Courier New" panose="02070309020205020404" pitchFamily="49" charset="0"/>
                <a:cs typeface="Courier New" panose="02070309020205020404" pitchFamily="49" charset="0"/>
              </a:rPr>
              <a:t>NATURAL</a:t>
            </a:r>
            <a:r>
              <a:rPr lang="en-US" altLang="en-US" dirty="0"/>
              <a:t> join.</a:t>
            </a:r>
          </a:p>
          <a:p>
            <a:pPr lvl="1"/>
            <a:r>
              <a:rPr lang="en-US" altLang="en-US" dirty="0"/>
              <a:t>Do not qualify the column name with a table name or table alias.</a:t>
            </a:r>
          </a:p>
          <a:p>
            <a:pPr lvl="1"/>
            <a:r>
              <a:rPr lang="en-US" altLang="en-US" dirty="0"/>
              <a:t>Example:</a:t>
            </a:r>
          </a:p>
        </p:txBody>
      </p:sp>
      <p:grpSp>
        <p:nvGrpSpPr>
          <p:cNvPr id="35844" name="Group 7">
            <a:extLst>
              <a:ext uri="{FF2B5EF4-FFF2-40B4-BE49-F238E27FC236}">
                <a16:creationId xmlns:a16="http://schemas.microsoft.com/office/drawing/2014/main" id="{FB75C53B-74E0-423D-8E26-A7672F667E34}"/>
              </a:ext>
            </a:extLst>
          </p:cNvPr>
          <p:cNvGrpSpPr>
            <a:grpSpLocks/>
          </p:cNvGrpSpPr>
          <p:nvPr/>
        </p:nvGrpSpPr>
        <p:grpSpPr bwMode="auto">
          <a:xfrm>
            <a:off x="1676402" y="5905500"/>
            <a:ext cx="12344399" cy="3657600"/>
            <a:chOff x="1522412" y="3810000"/>
            <a:chExt cx="8229600" cy="2438248"/>
          </a:xfrm>
        </p:grpSpPr>
        <p:sp>
          <p:nvSpPr>
            <p:cNvPr id="7" name="Content Placeholder 2">
              <a:extLst>
                <a:ext uri="{FF2B5EF4-FFF2-40B4-BE49-F238E27FC236}">
                  <a16:creationId xmlns:a16="http://schemas.microsoft.com/office/drawing/2014/main" id="{0FDEB4C7-C624-4C3D-BF87-D98A223992F0}"/>
                </a:ext>
              </a:extLst>
            </p:cNvPr>
            <p:cNvSpPr txBox="1">
              <a:spLocks/>
            </p:cNvSpPr>
            <p:nvPr/>
          </p:nvSpPr>
          <p:spPr bwMode="gray">
            <a:xfrm>
              <a:off x="1522412" y="3810000"/>
              <a:ext cx="8229600" cy="1094098"/>
            </a:xfrm>
            <a:prstGeom prst="round2DiagRect">
              <a:avLst>
                <a:gd name="adj1" fmla="val 9114"/>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25395" tIns="25395" rIns="25395" bIns="25395">
              <a:spAutoFit/>
            </a:body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p:txBody>
        </p:sp>
        <p:sp>
          <p:nvSpPr>
            <p:cNvPr id="35848" name="Rectangle 3">
              <a:extLst>
                <a:ext uri="{FF2B5EF4-FFF2-40B4-BE49-F238E27FC236}">
                  <a16:creationId xmlns:a16="http://schemas.microsoft.com/office/drawing/2014/main" id="{6246514D-0210-4288-B69D-16C12CDECA5B}"/>
                </a:ext>
              </a:extLst>
            </p:cNvPr>
            <p:cNvSpPr>
              <a:spLocks noChangeArrowheads="1"/>
            </p:cNvSpPr>
            <p:nvPr/>
          </p:nvSpPr>
          <p:spPr bwMode="blackGray">
            <a:xfrm>
              <a:off x="1727200" y="3810001"/>
              <a:ext cx="5738811" cy="1066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138113" tIns="69057" rIns="138113" bIns="69057" anchor="ctr"/>
            <a:lstStyle>
              <a:lvl1pPr eaLnBrk="0" hangingPunct="0">
                <a:tabLst>
                  <a:tab pos="120015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9pPr>
            </a:lstStyle>
            <a:p>
              <a:pPr>
                <a:lnSpc>
                  <a:spcPct val="150000"/>
                </a:lnSpc>
              </a:pPr>
              <a:r>
                <a:rPr lang="en-US" altLang="en-US" sz="2000" dirty="0">
                  <a:solidFill>
                    <a:srgbClr val="000000"/>
                  </a:solidFill>
                  <a:latin typeface="Courier New" panose="02070309020205020404" pitchFamily="49" charset="0"/>
                </a:rPr>
                <a:t>SELECT </a:t>
              </a:r>
              <a:r>
                <a:rPr lang="en-US" altLang="en-US" sz="2000" dirty="0" err="1">
                  <a:solidFill>
                    <a:srgbClr val="000000"/>
                  </a:solidFill>
                  <a:latin typeface="Courier New" panose="02070309020205020404" pitchFamily="49" charset="0"/>
                </a:rPr>
                <a:t>country_id</a:t>
              </a: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country_name</a:t>
              </a: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location_id</a:t>
              </a:r>
              <a:r>
                <a:rPr lang="en-US" altLang="en-US" sz="2000" dirty="0">
                  <a:solidFill>
                    <a:srgbClr val="000000"/>
                  </a:solidFill>
                  <a:latin typeface="Courier New" panose="02070309020205020404" pitchFamily="49" charset="0"/>
                </a:rPr>
                <a:t>, city</a:t>
              </a:r>
            </a:p>
            <a:p>
              <a:pPr>
                <a:lnSpc>
                  <a:spcPct val="150000"/>
                </a:lnSpc>
              </a:pPr>
              <a:r>
                <a:rPr lang="en-US" altLang="en-US" sz="2000" dirty="0">
                  <a:solidFill>
                    <a:srgbClr val="000000"/>
                  </a:solidFill>
                  <a:latin typeface="Courier New" panose="02070309020205020404" pitchFamily="49" charset="0"/>
                </a:rPr>
                <a:t>FROM   countries JOIN locations</a:t>
              </a:r>
            </a:p>
            <a:p>
              <a:pPr>
                <a:lnSpc>
                  <a:spcPct val="150000"/>
                </a:lnSpc>
              </a:pPr>
              <a:r>
                <a:rPr lang="en-US" altLang="en-US" sz="2000" dirty="0">
                  <a:solidFill>
                    <a:srgbClr val="000000"/>
                  </a:solidFill>
                  <a:latin typeface="Courier New" panose="02070309020205020404" pitchFamily="49" charset="0"/>
                </a:rPr>
                <a:t>USING (</a:t>
              </a:r>
              <a:r>
                <a:rPr lang="en-US" altLang="en-US" sz="2000" dirty="0" err="1">
                  <a:solidFill>
                    <a:srgbClr val="000000"/>
                  </a:solidFill>
                  <a:latin typeface="Courier New" panose="02070309020205020404" pitchFamily="49" charset="0"/>
                </a:rPr>
                <a:t>country_id</a:t>
              </a:r>
              <a:r>
                <a:rPr lang="en-US" altLang="en-US" sz="2000" dirty="0">
                  <a:solidFill>
                    <a:srgbClr val="000000"/>
                  </a:solidFill>
                  <a:latin typeface="Courier New" panose="02070309020205020404" pitchFamily="49" charset="0"/>
                </a:rPr>
                <a:t>) ;</a:t>
              </a:r>
            </a:p>
          </p:txBody>
        </p:sp>
        <p:pic>
          <p:nvPicPr>
            <p:cNvPr id="35849" name="Picture 2">
              <a:extLst>
                <a:ext uri="{FF2B5EF4-FFF2-40B4-BE49-F238E27FC236}">
                  <a16:creationId xmlns:a16="http://schemas.microsoft.com/office/drawing/2014/main" id="{FE04FECC-79D5-4FAD-BD33-A2704AB90C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5029200"/>
              <a:ext cx="5323810" cy="121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
          <p:nvSpPr>
            <p:cNvPr id="35850" name="Rectangle 5">
              <a:extLst>
                <a:ext uri="{FF2B5EF4-FFF2-40B4-BE49-F238E27FC236}">
                  <a16:creationId xmlns:a16="http://schemas.microsoft.com/office/drawing/2014/main" id="{7A7B356D-8715-4A04-AF78-D77AEEF569E4}"/>
                </a:ext>
              </a:extLst>
            </p:cNvPr>
            <p:cNvSpPr>
              <a:spLocks noChangeArrowheads="1"/>
            </p:cNvSpPr>
            <p:nvPr/>
          </p:nvSpPr>
          <p:spPr bwMode="auto">
            <a:xfrm>
              <a:off x="1776411" y="4521198"/>
              <a:ext cx="2133600" cy="304800"/>
            </a:xfrm>
            <a:prstGeom prst="rect">
              <a:avLst/>
            </a:prstGeom>
            <a:noFill/>
            <a:ln w="28575" algn="ctr">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B57C236F-CB9A-4B87-BC0E-ECC016F9B7E7}"/>
              </a:ext>
            </a:extLst>
          </p:cNvPr>
          <p:cNvSpPr>
            <a:spLocks noGrp="1"/>
          </p:cNvSpPr>
          <p:nvPr>
            <p:ph type="title"/>
          </p:nvPr>
        </p:nvSpPr>
        <p:spPr/>
        <p:txBody>
          <a:bodyPr/>
          <a:lstStyle/>
          <a:p>
            <a:r>
              <a:rPr lang="en-US" altLang="en-US" dirty="0"/>
              <a:t>Retrieving Records by Using the </a:t>
            </a:r>
            <a:r>
              <a:rPr lang="en-US" altLang="en-US" dirty="0">
                <a:latin typeface="Courier New" panose="02070309020205020404" pitchFamily="49" charset="0"/>
                <a:cs typeface="Courier New" panose="02070309020205020404" pitchFamily="49" charset="0"/>
              </a:rPr>
              <a:t>ON</a:t>
            </a:r>
            <a:r>
              <a:rPr lang="en-US" altLang="en-US" dirty="0"/>
              <a:t> Clause</a:t>
            </a:r>
          </a:p>
        </p:txBody>
      </p:sp>
      <p:sp>
        <p:nvSpPr>
          <p:cNvPr id="36867" name="Content Placeholder 2">
            <a:extLst>
              <a:ext uri="{FF2B5EF4-FFF2-40B4-BE49-F238E27FC236}">
                <a16:creationId xmlns:a16="http://schemas.microsoft.com/office/drawing/2014/main" id="{766C5751-ACFC-4383-A5CB-F0048EDD2B8E}"/>
              </a:ext>
            </a:extLst>
          </p:cNvPr>
          <p:cNvSpPr>
            <a:spLocks noGrp="1"/>
          </p:cNvSpPr>
          <p:nvPr>
            <p:ph idx="1"/>
          </p:nvPr>
        </p:nvSpPr>
        <p:spPr>
          <a:xfrm>
            <a:off x="933451" y="2272710"/>
            <a:ext cx="16421100" cy="2665790"/>
          </a:xfrm>
        </p:spPr>
        <p:txBody>
          <a:bodyPr/>
          <a:lstStyle/>
          <a:p>
            <a:pPr lvl="1"/>
            <a:r>
              <a:rPr lang="en-US" altLang="en-US" dirty="0"/>
              <a:t>The join condition for the natural join is basically an equijoin of all columns with the same name.</a:t>
            </a:r>
          </a:p>
          <a:p>
            <a:pPr lvl="1"/>
            <a:r>
              <a:rPr lang="en-US" altLang="en-US" dirty="0"/>
              <a:t>Use the </a:t>
            </a:r>
            <a:r>
              <a:rPr lang="en-US" altLang="en-US" dirty="0">
                <a:latin typeface="Courier New" panose="02070309020205020404" pitchFamily="49" charset="0"/>
                <a:cs typeface="Courier New" panose="02070309020205020404" pitchFamily="49" charset="0"/>
              </a:rPr>
              <a:t>ON</a:t>
            </a:r>
            <a:r>
              <a:rPr lang="en-US" altLang="en-US" dirty="0"/>
              <a:t> clause to specify arbitrary conditions or specify columns to join.</a:t>
            </a:r>
          </a:p>
          <a:p>
            <a:pPr lvl="1"/>
            <a:r>
              <a:rPr lang="en-US" altLang="en-US" dirty="0"/>
              <a:t>The </a:t>
            </a:r>
            <a:r>
              <a:rPr lang="en-US" altLang="en-US" dirty="0">
                <a:latin typeface="Courier New" panose="02070309020205020404" pitchFamily="49" charset="0"/>
                <a:cs typeface="Courier New" panose="02070309020205020404" pitchFamily="49" charset="0"/>
              </a:rPr>
              <a:t>ON</a:t>
            </a:r>
            <a:r>
              <a:rPr lang="en-US" altLang="en-US" dirty="0"/>
              <a:t> clause makes code easy to understand.</a:t>
            </a:r>
          </a:p>
        </p:txBody>
      </p:sp>
      <p:grpSp>
        <p:nvGrpSpPr>
          <p:cNvPr id="36868" name="Group 8">
            <a:extLst>
              <a:ext uri="{FF2B5EF4-FFF2-40B4-BE49-F238E27FC236}">
                <a16:creationId xmlns:a16="http://schemas.microsoft.com/office/drawing/2014/main" id="{D20D1357-D030-41F5-B7E5-B93A03ED011A}"/>
              </a:ext>
            </a:extLst>
          </p:cNvPr>
          <p:cNvGrpSpPr>
            <a:grpSpLocks/>
          </p:cNvGrpSpPr>
          <p:nvPr/>
        </p:nvGrpSpPr>
        <p:grpSpPr bwMode="auto">
          <a:xfrm>
            <a:off x="1714502" y="5092700"/>
            <a:ext cx="12344399" cy="4525966"/>
            <a:chOff x="1293812" y="3428999"/>
            <a:chExt cx="8229600" cy="3017092"/>
          </a:xfrm>
        </p:grpSpPr>
        <p:sp>
          <p:nvSpPr>
            <p:cNvPr id="8" name="Content Placeholder 2">
              <a:extLst>
                <a:ext uri="{FF2B5EF4-FFF2-40B4-BE49-F238E27FC236}">
                  <a16:creationId xmlns:a16="http://schemas.microsoft.com/office/drawing/2014/main" id="{8B3187F0-4F49-43F0-83F5-47F3138ED80E}"/>
                </a:ext>
              </a:extLst>
            </p:cNvPr>
            <p:cNvSpPr txBox="1">
              <a:spLocks/>
            </p:cNvSpPr>
            <p:nvPr/>
          </p:nvSpPr>
          <p:spPr bwMode="gray">
            <a:xfrm>
              <a:off x="1293812" y="3429000"/>
              <a:ext cx="8229600" cy="1094088"/>
            </a:xfrm>
            <a:prstGeom prst="round2DiagRect">
              <a:avLst>
                <a:gd name="adj1" fmla="val 9114"/>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25395" tIns="25395" rIns="25395" bIns="25395">
              <a:spAutoFit/>
            </a:body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p:txBody>
        </p:sp>
        <p:sp>
          <p:nvSpPr>
            <p:cNvPr id="36872" name="Rectangle 2">
              <a:extLst>
                <a:ext uri="{FF2B5EF4-FFF2-40B4-BE49-F238E27FC236}">
                  <a16:creationId xmlns:a16="http://schemas.microsoft.com/office/drawing/2014/main" id="{B66D362F-C5C5-48AF-B83D-1905EAD7A18E}"/>
                </a:ext>
              </a:extLst>
            </p:cNvPr>
            <p:cNvSpPr>
              <a:spLocks noChangeArrowheads="1"/>
            </p:cNvSpPr>
            <p:nvPr/>
          </p:nvSpPr>
          <p:spPr bwMode="blackGray">
            <a:xfrm>
              <a:off x="1625600" y="3428999"/>
              <a:ext cx="5078411" cy="1100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138113" tIns="69057" rIns="138113" bIns="69057" anchor="ctr"/>
            <a:lstStyle>
              <a:lvl1pPr eaLnBrk="0" hangingPunct="0">
                <a:tabLst>
                  <a:tab pos="120015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9pPr>
            </a:lstStyle>
            <a:p>
              <a:pPr>
                <a:lnSpc>
                  <a:spcPct val="150000"/>
                </a:lnSpc>
              </a:pPr>
              <a:r>
                <a:rPr lang="en-US" altLang="en-US" dirty="0">
                  <a:solidFill>
                    <a:srgbClr val="000000"/>
                  </a:solidFill>
                  <a:latin typeface="Courier New" panose="02070309020205020404" pitchFamily="49" charset="0"/>
                </a:rPr>
                <a:t>SELECT </a:t>
              </a:r>
              <a:r>
                <a:rPr lang="en-US" altLang="en-US" dirty="0" err="1">
                  <a:solidFill>
                    <a:srgbClr val="000000"/>
                  </a:solidFill>
                  <a:latin typeface="Courier New" panose="02070309020205020404" pitchFamily="49" charset="0"/>
                </a:rPr>
                <a:t>e.employee_id</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e.last_name</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j.department_id</a:t>
              </a:r>
              <a:r>
                <a:rPr lang="en-US" altLang="en-US" dirty="0">
                  <a:solidFill>
                    <a:srgbClr val="000000"/>
                  </a:solidFill>
                  <a:latin typeface="Courier New" panose="02070309020205020404" pitchFamily="49" charset="0"/>
                </a:rPr>
                <a:t>, </a:t>
              </a:r>
            </a:p>
            <a:p>
              <a:pPr>
                <a:lnSpc>
                  <a:spcPct val="150000"/>
                </a:lnSpc>
              </a:pPr>
              <a:r>
                <a:rPr lang="en-US" altLang="en-US" dirty="0">
                  <a:solidFill>
                    <a:srgbClr val="000000"/>
                  </a:solidFill>
                  <a:latin typeface="Courier New" panose="02070309020205020404" pitchFamily="49" charset="0"/>
                </a:rPr>
                <a:t>FROM   employees e JOIN </a:t>
              </a:r>
              <a:r>
                <a:rPr lang="en-US" altLang="en-US" dirty="0" err="1">
                  <a:solidFill>
                    <a:srgbClr val="000000"/>
                  </a:solidFill>
                  <a:latin typeface="Courier New" panose="02070309020205020404" pitchFamily="49" charset="0"/>
                </a:rPr>
                <a:t>job_history</a:t>
              </a:r>
              <a:r>
                <a:rPr lang="en-US" altLang="en-US" dirty="0">
                  <a:solidFill>
                    <a:srgbClr val="000000"/>
                  </a:solidFill>
                  <a:latin typeface="Courier New" panose="02070309020205020404" pitchFamily="49" charset="0"/>
                </a:rPr>
                <a:t> j</a:t>
              </a:r>
            </a:p>
            <a:p>
              <a:pPr>
                <a:lnSpc>
                  <a:spcPct val="150000"/>
                </a:lnSpc>
              </a:pPr>
              <a:r>
                <a:rPr lang="en-US" altLang="en-US" dirty="0">
                  <a:solidFill>
                    <a:srgbClr val="000000"/>
                  </a:solidFill>
                  <a:latin typeface="Courier New" panose="02070309020205020404" pitchFamily="49" charset="0"/>
                </a:rPr>
                <a:t>ON     (</a:t>
              </a:r>
              <a:r>
                <a:rPr lang="en-US" altLang="en-US" dirty="0" err="1">
                  <a:solidFill>
                    <a:srgbClr val="000000"/>
                  </a:solidFill>
                  <a:latin typeface="Courier New" panose="02070309020205020404" pitchFamily="49" charset="0"/>
                </a:rPr>
                <a:t>e.employee_id</a:t>
              </a:r>
              <a:r>
                <a:rPr lang="en-US" altLang="en-US" dirty="0">
                  <a:solidFill>
                    <a:srgbClr val="000000"/>
                  </a:solidFill>
                  <a:latin typeface="Courier New" panose="02070309020205020404" pitchFamily="49" charset="0"/>
                </a:rPr>
                <a:t> = </a:t>
              </a:r>
              <a:r>
                <a:rPr lang="en-US" altLang="en-US" dirty="0" err="1">
                  <a:solidFill>
                    <a:srgbClr val="000000"/>
                  </a:solidFill>
                  <a:latin typeface="Courier New" panose="02070309020205020404" pitchFamily="49" charset="0"/>
                </a:rPr>
                <a:t>j.employee_id</a:t>
              </a:r>
              <a:r>
                <a:rPr lang="en-US" altLang="en-US" dirty="0">
                  <a:solidFill>
                    <a:srgbClr val="000000"/>
                  </a:solidFill>
                  <a:latin typeface="Courier New" panose="02070309020205020404" pitchFamily="49" charset="0"/>
                </a:rPr>
                <a:t>);</a:t>
              </a:r>
            </a:p>
          </p:txBody>
        </p:sp>
        <p:pic>
          <p:nvPicPr>
            <p:cNvPr id="36873" name="Picture 2">
              <a:extLst>
                <a:ext uri="{FF2B5EF4-FFF2-40B4-BE49-F238E27FC236}">
                  <a16:creationId xmlns:a16="http://schemas.microsoft.com/office/drawing/2014/main" id="{A80BE982-4E06-4B7C-A331-EE1C59A301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4665138"/>
              <a:ext cx="3323810" cy="1780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
          <p:nvSpPr>
            <p:cNvPr id="36874" name="Rectangle 7">
              <a:extLst>
                <a:ext uri="{FF2B5EF4-FFF2-40B4-BE49-F238E27FC236}">
                  <a16:creationId xmlns:a16="http://schemas.microsoft.com/office/drawing/2014/main" id="{E031DC83-113E-419B-A815-8007B00A07A4}"/>
                </a:ext>
              </a:extLst>
            </p:cNvPr>
            <p:cNvSpPr>
              <a:spLocks noChangeArrowheads="1"/>
            </p:cNvSpPr>
            <p:nvPr/>
          </p:nvSpPr>
          <p:spPr bwMode="auto">
            <a:xfrm>
              <a:off x="1573211" y="4133375"/>
              <a:ext cx="3810000" cy="304800"/>
            </a:xfrm>
            <a:prstGeom prst="rect">
              <a:avLst/>
            </a:prstGeom>
            <a:noFill/>
            <a:ln w="28575" algn="ctr">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DF6202E5-E0BA-49E8-9FA9-CD3F0FDC8AF1}"/>
              </a:ext>
            </a:extLst>
          </p:cNvPr>
          <p:cNvSpPr>
            <a:spLocks noGrp="1"/>
          </p:cNvSpPr>
          <p:nvPr>
            <p:ph type="title"/>
          </p:nvPr>
        </p:nvSpPr>
        <p:spPr/>
        <p:txBody>
          <a:bodyPr/>
          <a:lstStyle/>
          <a:p>
            <a:r>
              <a:rPr lang="en-US" dirty="0"/>
              <a:t>Left Outer Join</a:t>
            </a:r>
          </a:p>
        </p:txBody>
      </p:sp>
      <p:sp>
        <p:nvSpPr>
          <p:cNvPr id="37891" name="Content Placeholder 2">
            <a:extLst>
              <a:ext uri="{FF2B5EF4-FFF2-40B4-BE49-F238E27FC236}">
                <a16:creationId xmlns:a16="http://schemas.microsoft.com/office/drawing/2014/main" id="{E1D659B2-C43D-431E-8324-30CC9816274F}"/>
              </a:ext>
            </a:extLst>
          </p:cNvPr>
          <p:cNvSpPr>
            <a:spLocks noGrp="1"/>
          </p:cNvSpPr>
          <p:nvPr>
            <p:ph idx="1"/>
          </p:nvPr>
        </p:nvSpPr>
        <p:spPr>
          <a:xfrm>
            <a:off x="933451" y="2272710"/>
            <a:ext cx="16421100" cy="1865763"/>
          </a:xfrm>
        </p:spPr>
        <p:txBody>
          <a:bodyPr/>
          <a:lstStyle/>
          <a:p>
            <a:pPr lvl="1"/>
            <a:r>
              <a:rPr lang="en-US" altLang="en-US" dirty="0"/>
              <a:t>A join between two tables that returns all matched rows, as well as the unmatched rows from the left table is called a </a:t>
            </a:r>
            <a:r>
              <a:rPr lang="en-US" altLang="en-US" dirty="0">
                <a:latin typeface="Courier New" panose="02070309020205020404" pitchFamily="49" charset="0"/>
                <a:cs typeface="Courier New" panose="02070309020205020404" pitchFamily="49" charset="0"/>
              </a:rPr>
              <a:t>LEFT OUTER JOIN</a:t>
            </a:r>
            <a:r>
              <a:rPr lang="en-US" altLang="en-US" dirty="0"/>
              <a:t>.</a:t>
            </a:r>
          </a:p>
          <a:p>
            <a:pPr lvl="1"/>
            <a:r>
              <a:rPr lang="en-US" altLang="en-US" dirty="0"/>
              <a:t>Example:</a:t>
            </a:r>
          </a:p>
        </p:txBody>
      </p:sp>
      <p:grpSp>
        <p:nvGrpSpPr>
          <p:cNvPr id="37892" name="Group 8">
            <a:extLst>
              <a:ext uri="{FF2B5EF4-FFF2-40B4-BE49-F238E27FC236}">
                <a16:creationId xmlns:a16="http://schemas.microsoft.com/office/drawing/2014/main" id="{6FA75A0B-0BC7-4ABF-871D-6856F466AF85}"/>
              </a:ext>
            </a:extLst>
          </p:cNvPr>
          <p:cNvGrpSpPr>
            <a:grpSpLocks/>
          </p:cNvGrpSpPr>
          <p:nvPr/>
        </p:nvGrpSpPr>
        <p:grpSpPr bwMode="auto">
          <a:xfrm>
            <a:off x="1676402" y="4341586"/>
            <a:ext cx="12344399" cy="4303059"/>
            <a:chOff x="1446212" y="2971800"/>
            <a:chExt cx="8229600" cy="2868527"/>
          </a:xfrm>
        </p:grpSpPr>
        <p:grpSp>
          <p:nvGrpSpPr>
            <p:cNvPr id="37893" name="Group 7">
              <a:extLst>
                <a:ext uri="{FF2B5EF4-FFF2-40B4-BE49-F238E27FC236}">
                  <a16:creationId xmlns:a16="http://schemas.microsoft.com/office/drawing/2014/main" id="{3D143565-D980-4CD6-A7C6-4F83F0B72131}"/>
                </a:ext>
              </a:extLst>
            </p:cNvPr>
            <p:cNvGrpSpPr>
              <a:grpSpLocks/>
            </p:cNvGrpSpPr>
            <p:nvPr/>
          </p:nvGrpSpPr>
          <p:grpSpPr bwMode="auto">
            <a:xfrm>
              <a:off x="1446212" y="2971800"/>
              <a:ext cx="8229600" cy="1269921"/>
              <a:chOff x="1446212" y="2971800"/>
              <a:chExt cx="8229600" cy="1269921"/>
            </a:xfrm>
          </p:grpSpPr>
          <p:sp>
            <p:nvSpPr>
              <p:cNvPr id="7" name="Content Placeholder 2">
                <a:extLst>
                  <a:ext uri="{FF2B5EF4-FFF2-40B4-BE49-F238E27FC236}">
                    <a16:creationId xmlns:a16="http://schemas.microsoft.com/office/drawing/2014/main" id="{B9E91572-A566-4195-BBE0-6D00EF695C74}"/>
                  </a:ext>
                </a:extLst>
              </p:cNvPr>
              <p:cNvSpPr txBox="1">
                <a:spLocks/>
              </p:cNvSpPr>
              <p:nvPr/>
            </p:nvSpPr>
            <p:spPr bwMode="gray">
              <a:xfrm>
                <a:off x="1446212" y="2971800"/>
                <a:ext cx="8229600" cy="1269921"/>
              </a:xfrm>
              <a:prstGeom prst="round2DiagRect">
                <a:avLst>
                  <a:gd name="adj1" fmla="val 9114"/>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25395" tIns="25395" rIns="25395" bIns="25395">
                <a:noAutofit/>
              </a:body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p:txBody>
          </p:sp>
          <p:sp>
            <p:nvSpPr>
              <p:cNvPr id="37898" name="Rectangle 2">
                <a:extLst>
                  <a:ext uri="{FF2B5EF4-FFF2-40B4-BE49-F238E27FC236}">
                    <a16:creationId xmlns:a16="http://schemas.microsoft.com/office/drawing/2014/main" id="{1D0238B7-FA29-4175-B4E1-89F69AE16E99}"/>
                  </a:ext>
                </a:extLst>
              </p:cNvPr>
              <p:cNvSpPr>
                <a:spLocks noChangeArrowheads="1"/>
              </p:cNvSpPr>
              <p:nvPr/>
            </p:nvSpPr>
            <p:spPr bwMode="blackGray">
              <a:xfrm>
                <a:off x="1624011" y="3124191"/>
                <a:ext cx="736600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138113" tIns="69057" rIns="138113" bIns="69057" anchor="ctr"/>
              <a:lstStyle>
                <a:lvl1pPr eaLnBrk="0" hangingPunct="0">
                  <a:tabLst>
                    <a:tab pos="120015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9pPr>
              </a:lstStyle>
              <a:p>
                <a:pPr>
                  <a:lnSpc>
                    <a:spcPct val="150000"/>
                  </a:lnSpc>
                </a:pPr>
                <a:r>
                  <a:rPr lang="en-US" altLang="en-US" sz="2400" dirty="0">
                    <a:solidFill>
                      <a:srgbClr val="000000"/>
                    </a:solidFill>
                    <a:latin typeface="Courier New" panose="02070309020205020404" pitchFamily="49" charset="0"/>
                  </a:rPr>
                  <a:t>SELECT </a:t>
                </a:r>
                <a:r>
                  <a:rPr lang="en-US" altLang="en-US" sz="2400" dirty="0" err="1">
                    <a:solidFill>
                      <a:srgbClr val="000000"/>
                    </a:solidFill>
                    <a:latin typeface="Courier New" panose="02070309020205020404" pitchFamily="49" charset="0"/>
                  </a:rPr>
                  <a:t>c.country_id</a:t>
                </a:r>
                <a:r>
                  <a:rPr lang="en-US" altLang="en-US" sz="2400" dirty="0">
                    <a:solidFill>
                      <a:srgbClr val="000000"/>
                    </a:solidFill>
                    <a:latin typeface="Courier New" panose="02070309020205020404" pitchFamily="49" charset="0"/>
                  </a:rPr>
                  <a:t>, </a:t>
                </a:r>
                <a:r>
                  <a:rPr lang="en-US" altLang="en-US" sz="2400" dirty="0" err="1">
                    <a:solidFill>
                      <a:srgbClr val="000000"/>
                    </a:solidFill>
                    <a:latin typeface="Courier New" panose="02070309020205020404" pitchFamily="49" charset="0"/>
                  </a:rPr>
                  <a:t>c.country_name</a:t>
                </a:r>
                <a:r>
                  <a:rPr lang="en-US" altLang="en-US" sz="2400" dirty="0">
                    <a:solidFill>
                      <a:srgbClr val="000000"/>
                    </a:solidFill>
                    <a:latin typeface="Courier New" panose="02070309020205020404" pitchFamily="49" charset="0"/>
                  </a:rPr>
                  <a:t>, </a:t>
                </a:r>
                <a:r>
                  <a:rPr lang="en-US" altLang="en-US" sz="2400" dirty="0" err="1">
                    <a:solidFill>
                      <a:srgbClr val="000000"/>
                    </a:solidFill>
                    <a:latin typeface="Courier New" panose="02070309020205020404" pitchFamily="49" charset="0"/>
                  </a:rPr>
                  <a:t>l.location_id</a:t>
                </a:r>
                <a:r>
                  <a:rPr lang="en-US" altLang="en-US" sz="2400" dirty="0">
                    <a:solidFill>
                      <a:srgbClr val="000000"/>
                    </a:solidFill>
                    <a:latin typeface="Courier New" panose="02070309020205020404" pitchFamily="49" charset="0"/>
                  </a:rPr>
                  <a:t>, </a:t>
                </a:r>
                <a:r>
                  <a:rPr lang="en-US" altLang="en-US" sz="2400" dirty="0" err="1">
                    <a:solidFill>
                      <a:srgbClr val="000000"/>
                    </a:solidFill>
                    <a:latin typeface="Courier New" panose="02070309020205020404" pitchFamily="49" charset="0"/>
                  </a:rPr>
                  <a:t>l.city</a:t>
                </a:r>
                <a:endParaRPr lang="en-US" altLang="en-US" sz="2400" dirty="0">
                  <a:solidFill>
                    <a:srgbClr val="000000"/>
                  </a:solidFill>
                  <a:latin typeface="Courier New" panose="02070309020205020404" pitchFamily="49" charset="0"/>
                </a:endParaRPr>
              </a:p>
              <a:p>
                <a:pPr>
                  <a:lnSpc>
                    <a:spcPct val="150000"/>
                  </a:lnSpc>
                </a:pPr>
                <a:r>
                  <a:rPr lang="en-US" altLang="en-US" sz="2400" dirty="0">
                    <a:solidFill>
                      <a:srgbClr val="000000"/>
                    </a:solidFill>
                    <a:latin typeface="Courier New" panose="02070309020205020404" pitchFamily="49" charset="0"/>
                  </a:rPr>
                  <a:t>FROM   countries c LEFT OUTER JOIN locations l</a:t>
                </a:r>
              </a:p>
              <a:p>
                <a:pPr>
                  <a:lnSpc>
                    <a:spcPct val="150000"/>
                  </a:lnSpc>
                </a:pPr>
                <a:r>
                  <a:rPr lang="en-US" altLang="en-US" sz="2400" dirty="0">
                    <a:solidFill>
                      <a:srgbClr val="000000"/>
                    </a:solidFill>
                    <a:latin typeface="Courier New" panose="02070309020205020404" pitchFamily="49" charset="0"/>
                  </a:rPr>
                  <a:t>ON   (</a:t>
                </a:r>
                <a:r>
                  <a:rPr lang="en-US" altLang="en-US" sz="2400" dirty="0" err="1">
                    <a:solidFill>
                      <a:srgbClr val="000000"/>
                    </a:solidFill>
                    <a:latin typeface="Courier New" panose="02070309020205020404" pitchFamily="49" charset="0"/>
                  </a:rPr>
                  <a:t>c.country_id</a:t>
                </a:r>
                <a:r>
                  <a:rPr lang="en-US" altLang="en-US" sz="2400" dirty="0">
                    <a:solidFill>
                      <a:srgbClr val="000000"/>
                    </a:solidFill>
                    <a:latin typeface="Courier New" panose="02070309020205020404" pitchFamily="49" charset="0"/>
                  </a:rPr>
                  <a:t> = </a:t>
                </a:r>
                <a:r>
                  <a:rPr lang="en-US" altLang="en-US" sz="2400" dirty="0" err="1">
                    <a:solidFill>
                      <a:srgbClr val="000000"/>
                    </a:solidFill>
                    <a:latin typeface="Courier New" panose="02070309020205020404" pitchFamily="49" charset="0"/>
                  </a:rPr>
                  <a:t>l.country_id</a:t>
                </a:r>
                <a:r>
                  <a:rPr lang="en-US" altLang="en-US" sz="2400" dirty="0">
                    <a:solidFill>
                      <a:srgbClr val="000000"/>
                    </a:solidFill>
                    <a:latin typeface="Courier New" panose="02070309020205020404" pitchFamily="49" charset="0"/>
                  </a:rPr>
                  <a:t>) ;</a:t>
                </a:r>
              </a:p>
            </p:txBody>
          </p:sp>
          <p:sp>
            <p:nvSpPr>
              <p:cNvPr id="37899" name="Rectangle 4">
                <a:extLst>
                  <a:ext uri="{FF2B5EF4-FFF2-40B4-BE49-F238E27FC236}">
                    <a16:creationId xmlns:a16="http://schemas.microsoft.com/office/drawing/2014/main" id="{C2E5076B-3DD2-4456-A86A-893CD48E7B35}"/>
                  </a:ext>
                </a:extLst>
              </p:cNvPr>
              <p:cNvSpPr>
                <a:spLocks noChangeArrowheads="1"/>
              </p:cNvSpPr>
              <p:nvPr/>
            </p:nvSpPr>
            <p:spPr bwMode="auto">
              <a:xfrm>
                <a:off x="4560252" y="3469638"/>
                <a:ext cx="2854959" cy="264115"/>
              </a:xfrm>
              <a:prstGeom prst="rect">
                <a:avLst/>
              </a:prstGeom>
              <a:noFill/>
              <a:ln w="28575" algn="ctr">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pic>
          <p:nvPicPr>
            <p:cNvPr id="37894" name="Picture 1">
              <a:extLst>
                <a:ext uri="{FF2B5EF4-FFF2-40B4-BE49-F238E27FC236}">
                  <a16:creationId xmlns:a16="http://schemas.microsoft.com/office/drawing/2014/main" id="{60C81CC3-BB59-40DA-88A2-6F493702D0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4468898"/>
              <a:ext cx="5304762" cy="1371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gr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1E7FA4A3-6801-46FB-A39D-03B316013725}"/>
              </a:ext>
            </a:extLst>
          </p:cNvPr>
          <p:cNvSpPr txBox="1">
            <a:spLocks/>
          </p:cNvSpPr>
          <p:nvPr/>
        </p:nvSpPr>
        <p:spPr bwMode="gray">
          <a:xfrm>
            <a:off x="1676402" y="4341586"/>
            <a:ext cx="12344399" cy="1905000"/>
          </a:xfrm>
          <a:prstGeom prst="round2DiagRect">
            <a:avLst>
              <a:gd name="adj1" fmla="val 9114"/>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25395" tIns="25395" rIns="25395" bIns="25395">
            <a:noAutofit/>
          </a:body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p:txBody>
      </p:sp>
      <p:sp>
        <p:nvSpPr>
          <p:cNvPr id="37890" name="Title 1">
            <a:extLst>
              <a:ext uri="{FF2B5EF4-FFF2-40B4-BE49-F238E27FC236}">
                <a16:creationId xmlns:a16="http://schemas.microsoft.com/office/drawing/2014/main" id="{26692F84-084F-4199-B9C8-465AB0AFDE08}"/>
              </a:ext>
            </a:extLst>
          </p:cNvPr>
          <p:cNvSpPr>
            <a:spLocks noGrp="1"/>
          </p:cNvSpPr>
          <p:nvPr>
            <p:ph type="title"/>
          </p:nvPr>
        </p:nvSpPr>
        <p:spPr/>
        <p:txBody>
          <a:bodyPr/>
          <a:lstStyle/>
          <a:p>
            <a:r>
              <a:rPr lang="en-US" dirty="0"/>
              <a:t>Right Outer Join</a:t>
            </a:r>
          </a:p>
        </p:txBody>
      </p:sp>
      <p:sp>
        <p:nvSpPr>
          <p:cNvPr id="38915" name="Content Placeholder 2">
            <a:extLst>
              <a:ext uri="{FF2B5EF4-FFF2-40B4-BE49-F238E27FC236}">
                <a16:creationId xmlns:a16="http://schemas.microsoft.com/office/drawing/2014/main" id="{5646FBDD-A066-428A-86DB-6968C36509CE}"/>
              </a:ext>
            </a:extLst>
          </p:cNvPr>
          <p:cNvSpPr>
            <a:spLocks noGrp="1"/>
          </p:cNvSpPr>
          <p:nvPr>
            <p:ph idx="1"/>
          </p:nvPr>
        </p:nvSpPr>
        <p:spPr>
          <a:xfrm>
            <a:off x="933451" y="2272710"/>
            <a:ext cx="16421100" cy="1865763"/>
          </a:xfrm>
        </p:spPr>
        <p:txBody>
          <a:bodyPr/>
          <a:lstStyle/>
          <a:p>
            <a:pPr lvl="1"/>
            <a:r>
              <a:rPr lang="en-US" altLang="en-US" dirty="0"/>
              <a:t>A join between two tables that returns all matched rows, as well as the unmatched rows from the right table is called a </a:t>
            </a:r>
            <a:r>
              <a:rPr lang="en-US" altLang="en-US" dirty="0">
                <a:latin typeface="Courier New" panose="02070309020205020404" pitchFamily="49" charset="0"/>
                <a:cs typeface="Courier New" panose="02070309020205020404" pitchFamily="49" charset="0"/>
              </a:rPr>
              <a:t>RIGHT OUTER JOIN</a:t>
            </a:r>
            <a:r>
              <a:rPr lang="en-US" altLang="en-US" dirty="0"/>
              <a:t>.</a:t>
            </a:r>
          </a:p>
          <a:p>
            <a:pPr lvl="1"/>
            <a:r>
              <a:rPr lang="en-US" altLang="en-US" dirty="0"/>
              <a:t>Example:</a:t>
            </a:r>
          </a:p>
        </p:txBody>
      </p:sp>
      <p:grpSp>
        <p:nvGrpSpPr>
          <p:cNvPr id="2" name="Group 1">
            <a:extLst>
              <a:ext uri="{FF2B5EF4-FFF2-40B4-BE49-F238E27FC236}">
                <a16:creationId xmlns:a16="http://schemas.microsoft.com/office/drawing/2014/main" id="{34AF25AD-145D-43D8-BAD0-17360B78F453}"/>
              </a:ext>
            </a:extLst>
          </p:cNvPr>
          <p:cNvGrpSpPr/>
          <p:nvPr/>
        </p:nvGrpSpPr>
        <p:grpSpPr>
          <a:xfrm>
            <a:off x="1905000" y="4464843"/>
            <a:ext cx="11887200" cy="1669257"/>
            <a:chOff x="1981200" y="4471147"/>
            <a:chExt cx="11887200" cy="1669257"/>
          </a:xfrm>
        </p:grpSpPr>
        <p:sp>
          <p:nvSpPr>
            <p:cNvPr id="38920" name="Rectangle 2">
              <a:extLst>
                <a:ext uri="{FF2B5EF4-FFF2-40B4-BE49-F238E27FC236}">
                  <a16:creationId xmlns:a16="http://schemas.microsoft.com/office/drawing/2014/main" id="{1F4985DE-8788-4A2C-B3EE-7E3E647AA878}"/>
                </a:ext>
              </a:extLst>
            </p:cNvPr>
            <p:cNvSpPr>
              <a:spLocks noChangeArrowheads="1"/>
            </p:cNvSpPr>
            <p:nvPr/>
          </p:nvSpPr>
          <p:spPr bwMode="blackGray">
            <a:xfrm>
              <a:off x="1981200" y="4471147"/>
              <a:ext cx="11887200" cy="1669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138113" tIns="69057" rIns="138113" bIns="69057" anchor="ctr"/>
            <a:lstStyle>
              <a:lvl1pPr eaLnBrk="0" hangingPunct="0">
                <a:tabLst>
                  <a:tab pos="120015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9pPr>
            </a:lstStyle>
            <a:p>
              <a:pPr>
                <a:lnSpc>
                  <a:spcPct val="150000"/>
                </a:lnSpc>
              </a:pPr>
              <a:r>
                <a:rPr lang="en-US" altLang="en-US" sz="2400" dirty="0">
                  <a:solidFill>
                    <a:srgbClr val="000000"/>
                  </a:solidFill>
                  <a:latin typeface="Courier New" panose="02070309020205020404" pitchFamily="49" charset="0"/>
                </a:rPr>
                <a:t>SELECT </a:t>
              </a:r>
              <a:r>
                <a:rPr lang="en-US" altLang="en-US" sz="2400" dirty="0" err="1">
                  <a:solidFill>
                    <a:srgbClr val="000000"/>
                  </a:solidFill>
                  <a:latin typeface="Courier New" panose="02070309020205020404" pitchFamily="49" charset="0"/>
                </a:rPr>
                <a:t>d.department_id</a:t>
              </a:r>
              <a:r>
                <a:rPr lang="en-US" altLang="en-US" sz="2400" dirty="0">
                  <a:solidFill>
                    <a:srgbClr val="000000"/>
                  </a:solidFill>
                  <a:latin typeface="Courier New" panose="02070309020205020404" pitchFamily="49" charset="0"/>
                </a:rPr>
                <a:t>, </a:t>
              </a:r>
              <a:r>
                <a:rPr lang="en-US" altLang="en-US" sz="2400" dirty="0" err="1">
                  <a:solidFill>
                    <a:srgbClr val="000000"/>
                  </a:solidFill>
                  <a:latin typeface="Courier New" panose="02070309020205020404" pitchFamily="49" charset="0"/>
                </a:rPr>
                <a:t>d.department_name</a:t>
              </a:r>
              <a:r>
                <a:rPr lang="en-US" altLang="en-US" sz="2400" dirty="0">
                  <a:solidFill>
                    <a:srgbClr val="000000"/>
                  </a:solidFill>
                  <a:latin typeface="Courier New" panose="02070309020205020404" pitchFamily="49" charset="0"/>
                </a:rPr>
                <a:t>, </a:t>
              </a:r>
              <a:r>
                <a:rPr lang="en-US" altLang="en-US" sz="2400" dirty="0" err="1">
                  <a:solidFill>
                    <a:srgbClr val="000000"/>
                  </a:solidFill>
                  <a:latin typeface="Courier New" panose="02070309020205020404" pitchFamily="49" charset="0"/>
                </a:rPr>
                <a:t>l.location_id</a:t>
              </a:r>
              <a:r>
                <a:rPr lang="en-US" altLang="en-US" sz="2400" dirty="0">
                  <a:solidFill>
                    <a:srgbClr val="000000"/>
                  </a:solidFill>
                  <a:latin typeface="Courier New" panose="02070309020205020404" pitchFamily="49" charset="0"/>
                </a:rPr>
                <a:t>, </a:t>
              </a:r>
              <a:r>
                <a:rPr lang="en-US" altLang="en-US" sz="2400" dirty="0" err="1">
                  <a:solidFill>
                    <a:srgbClr val="000000"/>
                  </a:solidFill>
                  <a:latin typeface="Courier New" panose="02070309020205020404" pitchFamily="49" charset="0"/>
                </a:rPr>
                <a:t>l.city</a:t>
              </a:r>
              <a:endParaRPr lang="en-US" altLang="en-US" sz="2400" dirty="0">
                <a:solidFill>
                  <a:srgbClr val="000000"/>
                </a:solidFill>
                <a:latin typeface="Courier New" panose="02070309020205020404" pitchFamily="49" charset="0"/>
              </a:endParaRPr>
            </a:p>
            <a:p>
              <a:pPr>
                <a:lnSpc>
                  <a:spcPct val="150000"/>
                </a:lnSpc>
              </a:pPr>
              <a:r>
                <a:rPr lang="en-US" altLang="en-US" sz="2400" dirty="0">
                  <a:solidFill>
                    <a:srgbClr val="000000"/>
                  </a:solidFill>
                  <a:latin typeface="Courier New" panose="02070309020205020404" pitchFamily="49" charset="0"/>
                </a:rPr>
                <a:t>FROM   departments d RIGHT OUTER JOIN locations l</a:t>
              </a:r>
            </a:p>
            <a:p>
              <a:pPr>
                <a:lnSpc>
                  <a:spcPct val="150000"/>
                </a:lnSpc>
              </a:pPr>
              <a:r>
                <a:rPr lang="en-US" altLang="en-US" sz="2400" dirty="0">
                  <a:solidFill>
                    <a:srgbClr val="000000"/>
                  </a:solidFill>
                  <a:latin typeface="Courier New" panose="02070309020205020404" pitchFamily="49" charset="0"/>
                </a:rPr>
                <a:t>ON   (</a:t>
              </a:r>
              <a:r>
                <a:rPr lang="en-US" altLang="en-US" sz="2400" dirty="0" err="1">
                  <a:solidFill>
                    <a:srgbClr val="000000"/>
                  </a:solidFill>
                  <a:latin typeface="Courier New" panose="02070309020205020404" pitchFamily="49" charset="0"/>
                </a:rPr>
                <a:t>d.location_id</a:t>
              </a:r>
              <a:r>
                <a:rPr lang="en-US" altLang="en-US" sz="2400" dirty="0">
                  <a:solidFill>
                    <a:srgbClr val="000000"/>
                  </a:solidFill>
                  <a:latin typeface="Courier New" panose="02070309020205020404" pitchFamily="49" charset="0"/>
                </a:rPr>
                <a:t> = </a:t>
              </a:r>
              <a:r>
                <a:rPr lang="en-US" altLang="en-US" sz="2400" dirty="0" err="1">
                  <a:solidFill>
                    <a:srgbClr val="000000"/>
                  </a:solidFill>
                  <a:latin typeface="Courier New" panose="02070309020205020404" pitchFamily="49" charset="0"/>
                </a:rPr>
                <a:t>l.location_id</a:t>
              </a:r>
              <a:r>
                <a:rPr lang="en-US" altLang="en-US" sz="2400" dirty="0">
                  <a:solidFill>
                    <a:srgbClr val="000000"/>
                  </a:solidFill>
                  <a:latin typeface="Courier New" panose="02070309020205020404" pitchFamily="49" charset="0"/>
                </a:rPr>
                <a:t>) ;</a:t>
              </a:r>
            </a:p>
          </p:txBody>
        </p:sp>
        <p:sp>
          <p:nvSpPr>
            <p:cNvPr id="38921" name="Rectangle 5">
              <a:extLst>
                <a:ext uri="{FF2B5EF4-FFF2-40B4-BE49-F238E27FC236}">
                  <a16:creationId xmlns:a16="http://schemas.microsoft.com/office/drawing/2014/main" id="{F495865B-4ED0-4599-9BDD-B96EBA24C91B}"/>
                </a:ext>
              </a:extLst>
            </p:cNvPr>
            <p:cNvSpPr>
              <a:spLocks noChangeArrowheads="1"/>
            </p:cNvSpPr>
            <p:nvPr/>
          </p:nvSpPr>
          <p:spPr bwMode="auto">
            <a:xfrm>
              <a:off x="6926600" y="5123609"/>
              <a:ext cx="4291469" cy="457200"/>
            </a:xfrm>
            <a:prstGeom prst="rect">
              <a:avLst/>
            </a:prstGeom>
            <a:noFill/>
            <a:ln w="28575" algn="ctr">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pic>
        <p:nvPicPr>
          <p:cNvPr id="38922" name="Picture 7">
            <a:extLst>
              <a:ext uri="{FF2B5EF4-FFF2-40B4-BE49-F238E27FC236}">
                <a16:creationId xmlns:a16="http://schemas.microsoft.com/office/drawing/2014/main" id="{E019FC99-2AF3-4B3D-A519-9C85217A7F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8373" y="6589059"/>
            <a:ext cx="7657142" cy="1471428"/>
          </a:xfrm>
          <a:prstGeom prst="rect">
            <a:avLst/>
          </a:prstGeom>
          <a:noFill/>
          <a:ln w="1905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pic>
        <p:nvPicPr>
          <p:cNvPr id="38923" name="Picture 9">
            <a:extLst>
              <a:ext uri="{FF2B5EF4-FFF2-40B4-BE49-F238E27FC236}">
                <a16:creationId xmlns:a16="http://schemas.microsoft.com/office/drawing/2014/main" id="{0EC8F3EC-97EA-4329-9460-FF4D6FDB2B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8373" y="8417859"/>
            <a:ext cx="7871428" cy="1157144"/>
          </a:xfrm>
          <a:prstGeom prst="rect">
            <a:avLst/>
          </a:prstGeom>
          <a:noFill/>
          <a:ln w="1905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38924" name="TextBox 9">
            <a:extLst>
              <a:ext uri="{FF2B5EF4-FFF2-40B4-BE49-F238E27FC236}">
                <a16:creationId xmlns:a16="http://schemas.microsoft.com/office/drawing/2014/main" id="{459C82C5-4BB8-4B4C-A518-0E6EF6A33BF2}"/>
              </a:ext>
            </a:extLst>
          </p:cNvPr>
          <p:cNvSpPr txBox="1">
            <a:spLocks noChangeArrowheads="1"/>
          </p:cNvSpPr>
          <p:nvPr/>
        </p:nvSpPr>
        <p:spPr bwMode="auto">
          <a:xfrm>
            <a:off x="1606773" y="7973359"/>
            <a:ext cx="91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t>…</a:t>
            </a:r>
          </a:p>
        </p:txBody>
      </p:sp>
      <p:sp>
        <p:nvSpPr>
          <p:cNvPr id="38925" name="TextBox 10">
            <a:extLst>
              <a:ext uri="{FF2B5EF4-FFF2-40B4-BE49-F238E27FC236}">
                <a16:creationId xmlns:a16="http://schemas.microsoft.com/office/drawing/2014/main" id="{4783E722-1C09-4ADE-B0FB-452DD6599E52}"/>
              </a:ext>
            </a:extLst>
          </p:cNvPr>
          <p:cNvSpPr txBox="1">
            <a:spLocks noChangeArrowheads="1"/>
          </p:cNvSpPr>
          <p:nvPr/>
        </p:nvSpPr>
        <p:spPr bwMode="auto">
          <a:xfrm flipV="1">
            <a:off x="1393488" y="9638393"/>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t>…</a:t>
            </a: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4C05C521-C302-4954-A54F-E38750E27AAE}"/>
              </a:ext>
            </a:extLst>
          </p:cNvPr>
          <p:cNvSpPr txBox="1">
            <a:spLocks/>
          </p:cNvSpPr>
          <p:nvPr/>
        </p:nvSpPr>
        <p:spPr bwMode="gray">
          <a:xfrm>
            <a:off x="1676402" y="4341586"/>
            <a:ext cx="12344399" cy="1905000"/>
          </a:xfrm>
          <a:prstGeom prst="round2DiagRect">
            <a:avLst>
              <a:gd name="adj1" fmla="val 9114"/>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25395" tIns="25395" rIns="25395" bIns="25395">
            <a:noAutofit/>
          </a:body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p:txBody>
      </p:sp>
      <p:sp>
        <p:nvSpPr>
          <p:cNvPr id="2" name="Title 1">
            <a:extLst>
              <a:ext uri="{FF2B5EF4-FFF2-40B4-BE49-F238E27FC236}">
                <a16:creationId xmlns:a16="http://schemas.microsoft.com/office/drawing/2014/main" id="{171B69AE-821C-4F4B-B226-6245EDF839A1}"/>
              </a:ext>
            </a:extLst>
          </p:cNvPr>
          <p:cNvSpPr>
            <a:spLocks noGrp="1"/>
          </p:cNvSpPr>
          <p:nvPr>
            <p:ph type="title"/>
          </p:nvPr>
        </p:nvSpPr>
        <p:spPr/>
        <p:txBody>
          <a:bodyPr/>
          <a:lstStyle/>
          <a:p>
            <a:r>
              <a:rPr lang="en-US" dirty="0"/>
              <a:t>Full Outer Join</a:t>
            </a:r>
          </a:p>
        </p:txBody>
      </p:sp>
      <p:sp>
        <p:nvSpPr>
          <p:cNvPr id="39939" name="Content Placeholder 3">
            <a:extLst>
              <a:ext uri="{FF2B5EF4-FFF2-40B4-BE49-F238E27FC236}">
                <a16:creationId xmlns:a16="http://schemas.microsoft.com/office/drawing/2014/main" id="{04ADEA78-F1CD-4741-82FC-D2CC83383F38}"/>
              </a:ext>
            </a:extLst>
          </p:cNvPr>
          <p:cNvSpPr>
            <a:spLocks noGrp="1"/>
          </p:cNvSpPr>
          <p:nvPr>
            <p:ph idx="1"/>
          </p:nvPr>
        </p:nvSpPr>
        <p:spPr>
          <a:xfrm>
            <a:off x="933451" y="2272710"/>
            <a:ext cx="16421100" cy="2638282"/>
          </a:xfrm>
        </p:spPr>
        <p:txBody>
          <a:bodyPr/>
          <a:lstStyle/>
          <a:p>
            <a:pPr lvl="1"/>
            <a:r>
              <a:rPr lang="en-US" altLang="en-US" dirty="0"/>
              <a:t>A join between two tables that returns all matched rows, as well as the unmatched rows from both tables is called a </a:t>
            </a:r>
            <a:r>
              <a:rPr lang="en-US" altLang="en-US" dirty="0">
                <a:latin typeface="Courier New" panose="02070309020205020404" pitchFamily="49" charset="0"/>
                <a:cs typeface="Courier New" panose="02070309020205020404" pitchFamily="49" charset="0"/>
              </a:rPr>
              <a:t>FULL OUTER JOIN</a:t>
            </a:r>
            <a:r>
              <a:rPr lang="en-US" altLang="en-US" dirty="0"/>
              <a:t>.</a:t>
            </a:r>
          </a:p>
          <a:p>
            <a:pPr lvl="1"/>
            <a:r>
              <a:rPr lang="en-US" altLang="en-US" dirty="0"/>
              <a:t>Example:</a:t>
            </a:r>
          </a:p>
          <a:p>
            <a:pPr lvl="1"/>
            <a:endParaRPr lang="en-US" altLang="en-US" dirty="0"/>
          </a:p>
        </p:txBody>
      </p:sp>
      <p:sp>
        <p:nvSpPr>
          <p:cNvPr id="39944" name="Rectangle 3">
            <a:extLst>
              <a:ext uri="{FF2B5EF4-FFF2-40B4-BE49-F238E27FC236}">
                <a16:creationId xmlns:a16="http://schemas.microsoft.com/office/drawing/2014/main" id="{11C90B8D-24EF-4437-8A5E-EF9593468D38}"/>
              </a:ext>
            </a:extLst>
          </p:cNvPr>
          <p:cNvSpPr>
            <a:spLocks noChangeArrowheads="1"/>
          </p:cNvSpPr>
          <p:nvPr/>
        </p:nvSpPr>
        <p:spPr bwMode="blackGray">
          <a:xfrm>
            <a:off x="1909198" y="4514850"/>
            <a:ext cx="9332116"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138113" tIns="69057" rIns="138113" bIns="69057" anchor="ctr"/>
          <a:lstStyle>
            <a:lvl1pPr eaLnBrk="0" hangingPunct="0">
              <a:tabLst>
                <a:tab pos="120015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9pPr>
          </a:lstStyle>
          <a:p>
            <a:r>
              <a:rPr lang="en-US" altLang="en-US" sz="2400" dirty="0">
                <a:solidFill>
                  <a:srgbClr val="000000"/>
                </a:solidFill>
                <a:latin typeface="Courier New" panose="02070309020205020404" pitchFamily="49" charset="0"/>
              </a:rPr>
              <a:t>SELECT </a:t>
            </a:r>
            <a:r>
              <a:rPr lang="en-US" altLang="en-US" sz="2400" dirty="0" err="1">
                <a:solidFill>
                  <a:srgbClr val="000000"/>
                </a:solidFill>
                <a:latin typeface="Courier New" panose="02070309020205020404" pitchFamily="49" charset="0"/>
              </a:rPr>
              <a:t>e.last_name</a:t>
            </a:r>
            <a:r>
              <a:rPr lang="en-US" altLang="en-US" sz="2400" dirty="0">
                <a:solidFill>
                  <a:srgbClr val="000000"/>
                </a:solidFill>
                <a:latin typeface="Courier New" panose="02070309020205020404" pitchFamily="49" charset="0"/>
              </a:rPr>
              <a:t>, </a:t>
            </a:r>
            <a:r>
              <a:rPr lang="en-US" altLang="en-US" sz="2400" dirty="0" err="1">
                <a:solidFill>
                  <a:srgbClr val="000000"/>
                </a:solidFill>
                <a:latin typeface="Courier New" panose="02070309020205020404" pitchFamily="49" charset="0"/>
              </a:rPr>
              <a:t>d.department_id</a:t>
            </a:r>
            <a:r>
              <a:rPr lang="en-US" altLang="en-US" sz="2400" dirty="0">
                <a:solidFill>
                  <a:srgbClr val="000000"/>
                </a:solidFill>
                <a:latin typeface="Courier New" panose="02070309020205020404" pitchFamily="49" charset="0"/>
              </a:rPr>
              <a:t>, </a:t>
            </a:r>
            <a:r>
              <a:rPr lang="en-US" altLang="en-US" sz="2400" dirty="0" err="1">
                <a:solidFill>
                  <a:srgbClr val="000000"/>
                </a:solidFill>
                <a:latin typeface="Courier New" panose="02070309020205020404" pitchFamily="49" charset="0"/>
              </a:rPr>
              <a:t>d.manager_id</a:t>
            </a:r>
            <a:r>
              <a:rPr lang="en-US" altLang="en-US" sz="2400" dirty="0">
                <a:solidFill>
                  <a:srgbClr val="000000"/>
                </a:solidFill>
                <a:latin typeface="Courier New" panose="02070309020205020404" pitchFamily="49" charset="0"/>
              </a:rPr>
              <a:t>,</a:t>
            </a:r>
          </a:p>
          <a:p>
            <a:r>
              <a:rPr lang="en-US" altLang="en-US" sz="2400" dirty="0">
                <a:solidFill>
                  <a:srgbClr val="000000"/>
                </a:solidFill>
                <a:latin typeface="Courier New" panose="02070309020205020404" pitchFamily="49" charset="0"/>
              </a:rPr>
              <a:t> </a:t>
            </a:r>
            <a:r>
              <a:rPr lang="en-US" altLang="en-US" sz="2400" dirty="0" err="1">
                <a:solidFill>
                  <a:srgbClr val="000000"/>
                </a:solidFill>
                <a:latin typeface="Courier New" panose="02070309020205020404" pitchFamily="49" charset="0"/>
              </a:rPr>
              <a:t>d.department_name</a:t>
            </a:r>
            <a:endParaRPr lang="en-US" altLang="en-US" sz="2400" dirty="0">
              <a:solidFill>
                <a:srgbClr val="000000"/>
              </a:solidFill>
              <a:latin typeface="Courier New" panose="02070309020205020404" pitchFamily="49" charset="0"/>
            </a:endParaRPr>
          </a:p>
          <a:p>
            <a:r>
              <a:rPr lang="en-US" altLang="en-US" sz="2400" dirty="0">
                <a:solidFill>
                  <a:srgbClr val="000000"/>
                </a:solidFill>
                <a:latin typeface="Courier New" panose="02070309020205020404" pitchFamily="49" charset="0"/>
              </a:rPr>
              <a:t>FROM   employees e FULL OUTER JOIN departments d</a:t>
            </a:r>
          </a:p>
          <a:p>
            <a:r>
              <a:rPr lang="en-US" altLang="en-US" sz="2400" dirty="0">
                <a:solidFill>
                  <a:srgbClr val="000000"/>
                </a:solidFill>
                <a:latin typeface="Courier New" panose="02070309020205020404" pitchFamily="49" charset="0"/>
              </a:rPr>
              <a:t>ON   (</a:t>
            </a:r>
            <a:r>
              <a:rPr lang="en-US" altLang="en-US" sz="2400" dirty="0" err="1">
                <a:solidFill>
                  <a:srgbClr val="000000"/>
                </a:solidFill>
                <a:latin typeface="Courier New" panose="02070309020205020404" pitchFamily="49" charset="0"/>
              </a:rPr>
              <a:t>e.manager_id</a:t>
            </a:r>
            <a:r>
              <a:rPr lang="en-US" altLang="en-US" sz="2400" dirty="0">
                <a:solidFill>
                  <a:srgbClr val="000000"/>
                </a:solidFill>
                <a:latin typeface="Courier New" panose="02070309020205020404" pitchFamily="49" charset="0"/>
              </a:rPr>
              <a:t> = </a:t>
            </a:r>
            <a:r>
              <a:rPr lang="en-US" altLang="en-US" sz="2400" dirty="0" err="1">
                <a:solidFill>
                  <a:srgbClr val="000000"/>
                </a:solidFill>
                <a:latin typeface="Courier New" panose="02070309020205020404" pitchFamily="49" charset="0"/>
              </a:rPr>
              <a:t>d.manager_id</a:t>
            </a:r>
            <a:r>
              <a:rPr lang="en-US" altLang="en-US" sz="2400" dirty="0">
                <a:solidFill>
                  <a:srgbClr val="000000"/>
                </a:solidFill>
                <a:latin typeface="Courier New" panose="02070309020205020404" pitchFamily="49" charset="0"/>
              </a:rPr>
              <a:t>) ;</a:t>
            </a:r>
          </a:p>
        </p:txBody>
      </p:sp>
      <p:sp>
        <p:nvSpPr>
          <p:cNvPr id="39945" name="TextBox 6">
            <a:extLst>
              <a:ext uri="{FF2B5EF4-FFF2-40B4-BE49-F238E27FC236}">
                <a16:creationId xmlns:a16="http://schemas.microsoft.com/office/drawing/2014/main" id="{CCC6D369-5D86-4966-A094-D257316A80C5}"/>
              </a:ext>
            </a:extLst>
          </p:cNvPr>
          <p:cNvSpPr txBox="1">
            <a:spLocks noChangeArrowheads="1"/>
          </p:cNvSpPr>
          <p:nvPr/>
        </p:nvSpPr>
        <p:spPr bwMode="auto">
          <a:xfrm>
            <a:off x="1584079" y="7932420"/>
            <a:ext cx="1219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a:t>
            </a:r>
          </a:p>
        </p:txBody>
      </p:sp>
      <p:sp>
        <p:nvSpPr>
          <p:cNvPr id="39946" name="TextBox 8">
            <a:extLst>
              <a:ext uri="{FF2B5EF4-FFF2-40B4-BE49-F238E27FC236}">
                <a16:creationId xmlns:a16="http://schemas.microsoft.com/office/drawing/2014/main" id="{94B9DB88-9FC9-41D8-85BC-034D402B8C2C}"/>
              </a:ext>
            </a:extLst>
          </p:cNvPr>
          <p:cNvSpPr txBox="1">
            <a:spLocks noChangeArrowheads="1"/>
          </p:cNvSpPr>
          <p:nvPr/>
        </p:nvSpPr>
        <p:spPr bwMode="auto">
          <a:xfrm>
            <a:off x="1584079" y="9540240"/>
            <a:ext cx="1219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t>…</a:t>
            </a:r>
          </a:p>
        </p:txBody>
      </p:sp>
      <p:pic>
        <p:nvPicPr>
          <p:cNvPr id="39948" name="Picture 2">
            <a:extLst>
              <a:ext uri="{FF2B5EF4-FFF2-40B4-BE49-F238E27FC236}">
                <a16:creationId xmlns:a16="http://schemas.microsoft.com/office/drawing/2014/main" id="{61AB0314-1B60-435F-A21F-35D30EE23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5999" y="6591300"/>
            <a:ext cx="6914285" cy="1428572"/>
          </a:xfrm>
          <a:prstGeom prst="rect">
            <a:avLst/>
          </a:prstGeom>
          <a:noFill/>
          <a:ln w="1905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pic>
        <p:nvPicPr>
          <p:cNvPr id="39949" name="Picture 3">
            <a:extLst>
              <a:ext uri="{FF2B5EF4-FFF2-40B4-BE49-F238E27FC236}">
                <a16:creationId xmlns:a16="http://schemas.microsoft.com/office/drawing/2014/main" id="{94181F7B-B756-41BA-9385-E985F8C0D1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5999" y="8420100"/>
            <a:ext cx="6971428" cy="1214286"/>
          </a:xfrm>
          <a:prstGeom prst="rect">
            <a:avLst/>
          </a:prstGeom>
          <a:noFill/>
          <a:ln w="1905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12" name="Rectangle 5">
            <a:extLst>
              <a:ext uri="{FF2B5EF4-FFF2-40B4-BE49-F238E27FC236}">
                <a16:creationId xmlns:a16="http://schemas.microsoft.com/office/drawing/2014/main" id="{71AAE32E-064B-4325-8D7B-7209DC833C35}"/>
              </a:ext>
            </a:extLst>
          </p:cNvPr>
          <p:cNvSpPr>
            <a:spLocks noChangeArrowheads="1"/>
          </p:cNvSpPr>
          <p:nvPr/>
        </p:nvSpPr>
        <p:spPr bwMode="auto">
          <a:xfrm>
            <a:off x="6317001" y="5303521"/>
            <a:ext cx="4198600" cy="373380"/>
          </a:xfrm>
          <a:prstGeom prst="rect">
            <a:avLst/>
          </a:prstGeom>
          <a:noFill/>
          <a:ln w="28575" algn="ctr">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a:extLst>
              <a:ext uri="{FF2B5EF4-FFF2-40B4-BE49-F238E27FC236}">
                <a16:creationId xmlns:a16="http://schemas.microsoft.com/office/drawing/2014/main" id="{39EFB47B-85C1-49D0-A3C7-088524F24836}"/>
              </a:ext>
            </a:extLst>
          </p:cNvPr>
          <p:cNvSpPr>
            <a:spLocks noGrp="1" noChangeArrowheads="1"/>
          </p:cNvSpPr>
          <p:nvPr>
            <p:ph type="title"/>
          </p:nvPr>
        </p:nvSpPr>
        <p:spPr/>
        <p:txBody>
          <a:bodyPr/>
          <a:lstStyle/>
          <a:p>
            <a:pPr eaLnBrk="1" hangingPunct="1"/>
            <a:r>
              <a:rPr lang="en-US" altLang="en-US" dirty="0">
                <a:solidFill>
                  <a:schemeClr val="tx1"/>
                </a:solidFill>
              </a:rPr>
              <a:t>Self-Join: Example</a:t>
            </a:r>
          </a:p>
        </p:txBody>
      </p:sp>
      <p:sp>
        <p:nvSpPr>
          <p:cNvPr id="40967" name="Rectangle 2">
            <a:extLst>
              <a:ext uri="{FF2B5EF4-FFF2-40B4-BE49-F238E27FC236}">
                <a16:creationId xmlns:a16="http://schemas.microsoft.com/office/drawing/2014/main" id="{A4896DA2-5CF6-4FB8-97BD-6D2A49A96CEA}"/>
              </a:ext>
            </a:extLst>
          </p:cNvPr>
          <p:cNvSpPr>
            <a:spLocks noChangeArrowheads="1"/>
          </p:cNvSpPr>
          <p:nvPr/>
        </p:nvSpPr>
        <p:spPr bwMode="blackGray">
          <a:xfrm>
            <a:off x="1795465" y="2514600"/>
            <a:ext cx="14663738"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138113" tIns="69057" rIns="138113" bIns="69057" anchor="ctr"/>
          <a:lstStyle>
            <a:lvl1pPr eaLnBrk="0" hangingPunct="0">
              <a:tabLst>
                <a:tab pos="857250" algn="l"/>
                <a:tab pos="1658938"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857250" algn="l"/>
                <a:tab pos="1658938"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857250" algn="l"/>
                <a:tab pos="1658938"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857250" algn="l"/>
                <a:tab pos="1658938"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857250" algn="l"/>
                <a:tab pos="1658938"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857250" algn="l"/>
                <a:tab pos="1658938"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857250" algn="l"/>
                <a:tab pos="1658938"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857250" algn="l"/>
                <a:tab pos="1658938"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857250" algn="l"/>
                <a:tab pos="1658938" algn="l"/>
              </a:tabLst>
              <a:defRPr>
                <a:solidFill>
                  <a:schemeClr val="tx1"/>
                </a:solidFill>
                <a:latin typeface="Arial" panose="020B0604020202020204" pitchFamily="34" charset="0"/>
                <a:cs typeface="Arial" panose="020B0604020202020204" pitchFamily="34" charset="0"/>
              </a:defRPr>
            </a:lvl9pPr>
          </a:lstStyle>
          <a:p>
            <a:pPr>
              <a:lnSpc>
                <a:spcPct val="120000"/>
              </a:lnSpc>
            </a:pPr>
            <a:endParaRPr lang="en-US" altLang="en-US">
              <a:solidFill>
                <a:srgbClr val="000000"/>
              </a:solidFill>
              <a:latin typeface="Courier New" panose="02070309020205020404" pitchFamily="49" charset="0"/>
            </a:endParaRPr>
          </a:p>
          <a:p>
            <a:pPr>
              <a:lnSpc>
                <a:spcPct val="120000"/>
              </a:lnSpc>
            </a:pPr>
            <a:endParaRPr lang="en-US" altLang="en-US">
              <a:solidFill>
                <a:srgbClr val="000000"/>
              </a:solidFill>
              <a:latin typeface="Courier New" panose="02070309020205020404" pitchFamily="49" charset="0"/>
            </a:endParaRPr>
          </a:p>
        </p:txBody>
      </p:sp>
      <p:grpSp>
        <p:nvGrpSpPr>
          <p:cNvPr id="4" name="Group 3">
            <a:extLst>
              <a:ext uri="{FF2B5EF4-FFF2-40B4-BE49-F238E27FC236}">
                <a16:creationId xmlns:a16="http://schemas.microsoft.com/office/drawing/2014/main" id="{1CC84A95-53ED-4A71-A35B-089D71196BE6}"/>
              </a:ext>
            </a:extLst>
          </p:cNvPr>
          <p:cNvGrpSpPr/>
          <p:nvPr/>
        </p:nvGrpSpPr>
        <p:grpSpPr>
          <a:xfrm>
            <a:off x="4839892" y="2400300"/>
            <a:ext cx="8608217" cy="6329696"/>
            <a:chOff x="4953000" y="2400300"/>
            <a:chExt cx="8608217" cy="6329696"/>
          </a:xfrm>
        </p:grpSpPr>
        <p:grpSp>
          <p:nvGrpSpPr>
            <p:cNvPr id="3" name="Group 2">
              <a:extLst>
                <a:ext uri="{FF2B5EF4-FFF2-40B4-BE49-F238E27FC236}">
                  <a16:creationId xmlns:a16="http://schemas.microsoft.com/office/drawing/2014/main" id="{1375F303-6F3E-4FD6-A30E-DEB87D06DD6C}"/>
                </a:ext>
              </a:extLst>
            </p:cNvPr>
            <p:cNvGrpSpPr/>
            <p:nvPr/>
          </p:nvGrpSpPr>
          <p:grpSpPr>
            <a:xfrm>
              <a:off x="4953000" y="2400300"/>
              <a:ext cx="8608217" cy="2802824"/>
              <a:chOff x="1831183" y="2400300"/>
              <a:chExt cx="8608217" cy="2802824"/>
            </a:xfrm>
          </p:grpSpPr>
          <p:sp>
            <p:nvSpPr>
              <p:cNvPr id="8" name="Content Placeholder 2">
                <a:extLst>
                  <a:ext uri="{FF2B5EF4-FFF2-40B4-BE49-F238E27FC236}">
                    <a16:creationId xmlns:a16="http://schemas.microsoft.com/office/drawing/2014/main" id="{57F7EF86-E047-4B61-803C-25BFE3BA1912}"/>
                  </a:ext>
                </a:extLst>
              </p:cNvPr>
              <p:cNvSpPr txBox="1">
                <a:spLocks/>
              </p:cNvSpPr>
              <p:nvPr/>
            </p:nvSpPr>
            <p:spPr bwMode="gray">
              <a:xfrm>
                <a:off x="1831183" y="2400300"/>
                <a:ext cx="8608217" cy="2802824"/>
              </a:xfrm>
              <a:prstGeom prst="round2DiagRect">
                <a:avLst>
                  <a:gd name="adj1" fmla="val 9114"/>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25395" tIns="25395" rIns="25395" bIns="25395">
                <a:spAutoFit/>
              </a:body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p:txBody>
          </p:sp>
          <p:sp>
            <p:nvSpPr>
              <p:cNvPr id="40968" name="Rectangle 4">
                <a:extLst>
                  <a:ext uri="{FF2B5EF4-FFF2-40B4-BE49-F238E27FC236}">
                    <a16:creationId xmlns:a16="http://schemas.microsoft.com/office/drawing/2014/main" id="{EF225E4D-C3F6-4544-B26B-8B5D61A2114D}"/>
                  </a:ext>
                </a:extLst>
              </p:cNvPr>
              <p:cNvSpPr>
                <a:spLocks noChangeArrowheads="1"/>
              </p:cNvSpPr>
              <p:nvPr/>
            </p:nvSpPr>
            <p:spPr bwMode="blackWhite">
              <a:xfrm>
                <a:off x="2035972" y="2914650"/>
                <a:ext cx="7641428"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8113" tIns="69057" rIns="138113" bIns="69057" anchor="ctr"/>
              <a:lstStyle>
                <a:lvl1pPr eaLnBrk="0" hangingPunct="0">
                  <a:tabLst>
                    <a:tab pos="857250" algn="l"/>
                    <a:tab pos="1658938"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857250" algn="l"/>
                    <a:tab pos="1658938"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857250" algn="l"/>
                    <a:tab pos="1658938"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857250" algn="l"/>
                    <a:tab pos="1658938"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857250" algn="l"/>
                    <a:tab pos="1658938"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857250" algn="l"/>
                    <a:tab pos="1658938"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857250" algn="l"/>
                    <a:tab pos="1658938"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857250" algn="l"/>
                    <a:tab pos="1658938"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857250" algn="l"/>
                    <a:tab pos="1658938" algn="l"/>
                  </a:tabLst>
                  <a:defRPr>
                    <a:solidFill>
                      <a:schemeClr val="tx1"/>
                    </a:solidFill>
                    <a:latin typeface="Arial" panose="020B0604020202020204" pitchFamily="34" charset="0"/>
                    <a:cs typeface="Arial" panose="020B0604020202020204" pitchFamily="34" charset="0"/>
                  </a:defRPr>
                </a:lvl9pPr>
              </a:lstStyle>
              <a:p>
                <a:pPr>
                  <a:lnSpc>
                    <a:spcPct val="150000"/>
                  </a:lnSpc>
                </a:pPr>
                <a:r>
                  <a:rPr lang="en-US" altLang="en-US" sz="2000" dirty="0">
                    <a:latin typeface="Courier New" panose="02070309020205020404" pitchFamily="49" charset="0"/>
                  </a:rPr>
                  <a:t>SELECT </a:t>
                </a:r>
                <a:r>
                  <a:rPr lang="en-US" altLang="en-US" sz="2000" dirty="0" err="1">
                    <a:latin typeface="Courier New" panose="02070309020205020404" pitchFamily="49" charset="0"/>
                  </a:rPr>
                  <a:t>worker.last_name</a:t>
                </a:r>
                <a:r>
                  <a:rPr lang="en-US" altLang="en-US" sz="2000" dirty="0">
                    <a:latin typeface="Courier New" panose="02070309020205020404" pitchFamily="49" charset="0"/>
                  </a:rPr>
                  <a:t> || ' works for ' </a:t>
                </a:r>
              </a:p>
              <a:p>
                <a:pPr>
                  <a:lnSpc>
                    <a:spcPct val="150000"/>
                  </a:lnSpc>
                </a:pPr>
                <a:r>
                  <a:rPr lang="en-US" altLang="en-US" sz="2000" dirty="0">
                    <a:latin typeface="Courier New" panose="02070309020205020404" pitchFamily="49" charset="0"/>
                  </a:rPr>
                  <a:t>       || </a:t>
                </a:r>
                <a:r>
                  <a:rPr lang="en-US" altLang="en-US" sz="2000" dirty="0" err="1">
                    <a:latin typeface="Courier New" panose="02070309020205020404" pitchFamily="49" charset="0"/>
                  </a:rPr>
                  <a:t>manager.last_name</a:t>
                </a:r>
                <a:endParaRPr lang="en-US" altLang="en-US" sz="2000" dirty="0">
                  <a:latin typeface="Courier New" panose="02070309020205020404" pitchFamily="49" charset="0"/>
                </a:endParaRPr>
              </a:p>
              <a:p>
                <a:pPr>
                  <a:lnSpc>
                    <a:spcPct val="150000"/>
                  </a:lnSpc>
                </a:pPr>
                <a:r>
                  <a:rPr lang="en-US" altLang="en-US" sz="2000" dirty="0">
                    <a:latin typeface="Courier New" panose="02070309020205020404" pitchFamily="49" charset="0"/>
                  </a:rPr>
                  <a:t>FROM   employees worker JOIN employees manager</a:t>
                </a:r>
              </a:p>
              <a:p>
                <a:pPr>
                  <a:lnSpc>
                    <a:spcPct val="150000"/>
                  </a:lnSpc>
                </a:pPr>
                <a:r>
                  <a:rPr lang="en-US" altLang="en-US" sz="2000" dirty="0">
                    <a:latin typeface="Courier New" panose="02070309020205020404" pitchFamily="49" charset="0"/>
                  </a:rPr>
                  <a:t>ON </a:t>
                </a:r>
                <a:r>
                  <a:rPr lang="en-US" altLang="en-US" sz="2000" dirty="0" err="1">
                    <a:latin typeface="Courier New" panose="02070309020205020404" pitchFamily="49" charset="0"/>
                  </a:rPr>
                  <a:t>worker.manager_id</a:t>
                </a:r>
                <a:r>
                  <a:rPr lang="en-US" altLang="en-US" sz="2000" dirty="0">
                    <a:latin typeface="Courier New" panose="02070309020205020404" pitchFamily="49" charset="0"/>
                  </a:rPr>
                  <a:t> = </a:t>
                </a:r>
                <a:r>
                  <a:rPr lang="en-US" altLang="en-US" sz="2000" dirty="0" err="1">
                    <a:latin typeface="Courier New" panose="02070309020205020404" pitchFamily="49" charset="0"/>
                  </a:rPr>
                  <a:t>manager.employee_id</a:t>
                </a:r>
                <a:r>
                  <a:rPr lang="en-US" altLang="en-US" sz="2000" dirty="0">
                    <a:latin typeface="Courier New" panose="02070309020205020404" pitchFamily="49" charset="0"/>
                  </a:rPr>
                  <a:t> </a:t>
                </a:r>
              </a:p>
              <a:p>
                <a:pPr>
                  <a:lnSpc>
                    <a:spcPct val="150000"/>
                  </a:lnSpc>
                </a:pPr>
                <a:r>
                  <a:rPr lang="en-US" altLang="en-US" sz="2000" dirty="0">
                    <a:latin typeface="Courier New" panose="02070309020205020404" pitchFamily="49" charset="0"/>
                  </a:rPr>
                  <a:t>ORDER BY </a:t>
                </a:r>
                <a:r>
                  <a:rPr lang="en-US" altLang="en-US" sz="2000" dirty="0" err="1">
                    <a:latin typeface="Courier New" panose="02070309020205020404" pitchFamily="49" charset="0"/>
                  </a:rPr>
                  <a:t>worker.last_name</a:t>
                </a:r>
                <a:r>
                  <a:rPr lang="en-US" altLang="en-US" sz="2000" dirty="0">
                    <a:latin typeface="Courier New" panose="02070309020205020404" pitchFamily="49" charset="0"/>
                  </a:rPr>
                  <a:t>;</a:t>
                </a:r>
              </a:p>
            </p:txBody>
          </p:sp>
          <p:sp>
            <p:nvSpPr>
              <p:cNvPr id="40970" name="Rectangle 6">
                <a:extLst>
                  <a:ext uri="{FF2B5EF4-FFF2-40B4-BE49-F238E27FC236}">
                    <a16:creationId xmlns:a16="http://schemas.microsoft.com/office/drawing/2014/main" id="{CE4F0E3A-6517-46A1-B93D-D9328A9D45D9}"/>
                  </a:ext>
                </a:extLst>
              </p:cNvPr>
              <p:cNvSpPr>
                <a:spLocks noChangeArrowheads="1"/>
              </p:cNvSpPr>
              <p:nvPr/>
            </p:nvSpPr>
            <p:spPr bwMode="gray">
              <a:xfrm>
                <a:off x="2062165" y="4000500"/>
                <a:ext cx="6663925" cy="457200"/>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2" name="Group 1">
              <a:extLst>
                <a:ext uri="{FF2B5EF4-FFF2-40B4-BE49-F238E27FC236}">
                  <a16:creationId xmlns:a16="http://schemas.microsoft.com/office/drawing/2014/main" id="{95DF230B-D34A-410D-8DA1-EBB2FAC8E4C6}"/>
                </a:ext>
              </a:extLst>
            </p:cNvPr>
            <p:cNvGrpSpPr/>
            <p:nvPr/>
          </p:nvGrpSpPr>
          <p:grpSpPr>
            <a:xfrm>
              <a:off x="6471390" y="5486400"/>
              <a:ext cx="5571437" cy="3243596"/>
              <a:chOff x="1738315" y="5486400"/>
              <a:chExt cx="5571437" cy="3243596"/>
            </a:xfrm>
          </p:grpSpPr>
          <p:sp>
            <p:nvSpPr>
              <p:cNvPr id="40969" name="Text Box 5">
                <a:extLst>
                  <a:ext uri="{FF2B5EF4-FFF2-40B4-BE49-F238E27FC236}">
                    <a16:creationId xmlns:a16="http://schemas.microsoft.com/office/drawing/2014/main" id="{0E83112C-138B-48F8-9D82-321D091E123F}"/>
                  </a:ext>
                </a:extLst>
              </p:cNvPr>
              <p:cNvSpPr txBox="1">
                <a:spLocks noChangeArrowheads="1"/>
              </p:cNvSpPr>
              <p:nvPr/>
            </p:nvSpPr>
            <p:spPr bwMode="auto">
              <a:xfrm>
                <a:off x="1738315" y="8137526"/>
                <a:ext cx="733425" cy="592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9050" tIns="19050" rIns="19050" bIns="19050">
                <a:spAutoFit/>
              </a:bodyP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r>
                  <a:rPr lang="en-US" altLang="en-US" sz="3600" dirty="0"/>
                  <a:t>…</a:t>
                </a:r>
              </a:p>
            </p:txBody>
          </p:sp>
          <p:pic>
            <p:nvPicPr>
              <p:cNvPr id="40971" name="Picture 8">
                <a:extLst>
                  <a:ext uri="{FF2B5EF4-FFF2-40B4-BE49-F238E27FC236}">
                    <a16:creationId xmlns:a16="http://schemas.microsoft.com/office/drawing/2014/main" id="{0924A47C-3472-4778-B837-FDEC135414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465" y="5486400"/>
                <a:ext cx="5514287" cy="2857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grpSp>
      </p:grpSp>
    </p:spTree>
    <p:custDataLst>
      <p:tags r:id="rId1"/>
    </p:custData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Title 1">
            <a:extLst>
              <a:ext uri="{FF2B5EF4-FFF2-40B4-BE49-F238E27FC236}">
                <a16:creationId xmlns:a16="http://schemas.microsoft.com/office/drawing/2014/main" id="{68621979-E24E-4E1A-B5B9-BBF3F8CEFBA2}"/>
              </a:ext>
            </a:extLst>
          </p:cNvPr>
          <p:cNvSpPr>
            <a:spLocks noGrp="1"/>
          </p:cNvSpPr>
          <p:nvPr>
            <p:ph type="title"/>
          </p:nvPr>
        </p:nvSpPr>
        <p:spPr/>
        <p:txBody>
          <a:bodyPr/>
          <a:lstStyle/>
          <a:p>
            <a:r>
              <a:rPr lang="en-US" altLang="en-US"/>
              <a:t>Cross Join</a:t>
            </a:r>
          </a:p>
        </p:txBody>
      </p:sp>
      <p:sp>
        <p:nvSpPr>
          <p:cNvPr id="41990" name="Content Placeholder 2">
            <a:extLst>
              <a:ext uri="{FF2B5EF4-FFF2-40B4-BE49-F238E27FC236}">
                <a16:creationId xmlns:a16="http://schemas.microsoft.com/office/drawing/2014/main" id="{73A64E92-66D1-4212-A2D9-A9245CF691D1}"/>
              </a:ext>
            </a:extLst>
          </p:cNvPr>
          <p:cNvSpPr>
            <a:spLocks noGrp="1"/>
          </p:cNvSpPr>
          <p:nvPr>
            <p:ph idx="1"/>
          </p:nvPr>
        </p:nvSpPr>
        <p:spPr>
          <a:xfrm>
            <a:off x="933451" y="2272710"/>
            <a:ext cx="16421100" cy="1865763"/>
          </a:xfrm>
        </p:spPr>
        <p:txBody>
          <a:bodyPr/>
          <a:lstStyle/>
          <a:p>
            <a:pPr lvl="1"/>
            <a:r>
              <a:rPr lang="en-US" altLang="en-US" dirty="0"/>
              <a:t>A </a:t>
            </a:r>
            <a:r>
              <a:rPr lang="en-US" altLang="en-US" dirty="0">
                <a:latin typeface="Courier New" panose="02070309020205020404" pitchFamily="49" charset="0"/>
                <a:cs typeface="Courier New" panose="02070309020205020404" pitchFamily="49" charset="0"/>
              </a:rPr>
              <a:t>CROSS JOIN </a:t>
            </a:r>
            <a:r>
              <a:rPr lang="en-US" altLang="en-US" dirty="0"/>
              <a:t>is a </a:t>
            </a:r>
            <a:r>
              <a:rPr lang="en-US" altLang="en-US" dirty="0">
                <a:latin typeface="Courier New" panose="02070309020205020404" pitchFamily="49" charset="0"/>
                <a:cs typeface="Courier New" panose="02070309020205020404" pitchFamily="49" charset="0"/>
              </a:rPr>
              <a:t>JOIN</a:t>
            </a:r>
            <a:r>
              <a:rPr lang="en-US" altLang="en-US" dirty="0"/>
              <a:t> operation that produces the Cartesian product of two tables.</a:t>
            </a:r>
          </a:p>
          <a:p>
            <a:pPr lvl="1"/>
            <a:r>
              <a:rPr lang="en-US" altLang="en-US" dirty="0"/>
              <a:t>Example:</a:t>
            </a:r>
          </a:p>
        </p:txBody>
      </p:sp>
      <p:grpSp>
        <p:nvGrpSpPr>
          <p:cNvPr id="4" name="Group 3">
            <a:extLst>
              <a:ext uri="{FF2B5EF4-FFF2-40B4-BE49-F238E27FC236}">
                <a16:creationId xmlns:a16="http://schemas.microsoft.com/office/drawing/2014/main" id="{C6A4D27D-1A59-409F-8831-DDA72A431820}"/>
              </a:ext>
            </a:extLst>
          </p:cNvPr>
          <p:cNvGrpSpPr/>
          <p:nvPr/>
        </p:nvGrpSpPr>
        <p:grpSpPr>
          <a:xfrm>
            <a:off x="1693862" y="4318197"/>
            <a:ext cx="12365038" cy="5549703"/>
            <a:chOff x="1693862" y="3691467"/>
            <a:chExt cx="12365038" cy="5549703"/>
          </a:xfrm>
        </p:grpSpPr>
        <p:grpSp>
          <p:nvGrpSpPr>
            <p:cNvPr id="2" name="Group 1">
              <a:extLst>
                <a:ext uri="{FF2B5EF4-FFF2-40B4-BE49-F238E27FC236}">
                  <a16:creationId xmlns:a16="http://schemas.microsoft.com/office/drawing/2014/main" id="{1228056F-2A95-46DA-8475-2EBEB72C3B5D}"/>
                </a:ext>
              </a:extLst>
            </p:cNvPr>
            <p:cNvGrpSpPr/>
            <p:nvPr/>
          </p:nvGrpSpPr>
          <p:grpSpPr>
            <a:xfrm>
              <a:off x="1714500" y="3691467"/>
              <a:ext cx="12344400" cy="1641250"/>
              <a:chOff x="1714500" y="3691467"/>
              <a:chExt cx="12344400" cy="1641250"/>
            </a:xfrm>
          </p:grpSpPr>
          <p:sp>
            <p:nvSpPr>
              <p:cNvPr id="8" name="Content Placeholder 2">
                <a:extLst>
                  <a:ext uri="{FF2B5EF4-FFF2-40B4-BE49-F238E27FC236}">
                    <a16:creationId xmlns:a16="http://schemas.microsoft.com/office/drawing/2014/main" id="{0E6B2170-94A6-40D3-886B-F078ED41FC75}"/>
                  </a:ext>
                </a:extLst>
              </p:cNvPr>
              <p:cNvSpPr txBox="1">
                <a:spLocks/>
              </p:cNvSpPr>
              <p:nvPr/>
            </p:nvSpPr>
            <p:spPr bwMode="gray">
              <a:xfrm>
                <a:off x="1714500" y="3691467"/>
                <a:ext cx="12344400" cy="1641250"/>
              </a:xfrm>
              <a:prstGeom prst="round2DiagRect">
                <a:avLst>
                  <a:gd name="adj1" fmla="val 9114"/>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25395" tIns="25395" rIns="25395" bIns="25395">
                <a:spAutoFit/>
              </a:body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p:txBody>
          </p:sp>
          <p:sp>
            <p:nvSpPr>
              <p:cNvPr id="41991" name="Rectangle 2">
                <a:extLst>
                  <a:ext uri="{FF2B5EF4-FFF2-40B4-BE49-F238E27FC236}">
                    <a16:creationId xmlns:a16="http://schemas.microsoft.com/office/drawing/2014/main" id="{3C9A82FD-8636-433B-9348-101411640A57}"/>
                  </a:ext>
                </a:extLst>
              </p:cNvPr>
              <p:cNvSpPr>
                <a:spLocks noChangeArrowheads="1"/>
              </p:cNvSpPr>
              <p:nvPr/>
            </p:nvSpPr>
            <p:spPr bwMode="blackGray">
              <a:xfrm>
                <a:off x="2135983" y="3695700"/>
                <a:ext cx="8913017" cy="1631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138113" tIns="69057" rIns="138113" bIns="69057"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50000"/>
                  </a:lnSpc>
                </a:pPr>
                <a:r>
                  <a:rPr lang="en-US" altLang="en-US" sz="2000" dirty="0">
                    <a:latin typeface="Courier New" panose="02070309020205020404" pitchFamily="49" charset="0"/>
                    <a:cs typeface="Courier New" panose="02070309020205020404" pitchFamily="49" charset="0"/>
                  </a:rPr>
                  <a:t>SELECT </a:t>
                </a:r>
                <a:r>
                  <a:rPr lang="en-US" altLang="en-US" sz="2000" dirty="0" err="1">
                    <a:latin typeface="Courier New" panose="02070309020205020404" pitchFamily="49" charset="0"/>
                    <a:cs typeface="Courier New" panose="02070309020205020404" pitchFamily="49" charset="0"/>
                  </a:rPr>
                  <a:t>department_name</a:t>
                </a:r>
                <a:r>
                  <a:rPr lang="en-US" altLang="en-US" sz="2000" dirty="0">
                    <a:latin typeface="Courier New" panose="02070309020205020404" pitchFamily="49" charset="0"/>
                    <a:cs typeface="Courier New" panose="02070309020205020404" pitchFamily="49" charset="0"/>
                  </a:rPr>
                  <a:t>, city </a:t>
                </a:r>
              </a:p>
              <a:p>
                <a:pPr eaLnBrk="1" hangingPunct="1">
                  <a:lnSpc>
                    <a:spcPct val="150000"/>
                  </a:lnSpc>
                </a:pPr>
                <a:r>
                  <a:rPr lang="en-US" altLang="en-US" sz="2000" dirty="0">
                    <a:latin typeface="Courier New" panose="02070309020205020404" pitchFamily="49" charset="0"/>
                    <a:cs typeface="Courier New" panose="02070309020205020404" pitchFamily="49" charset="0"/>
                  </a:rPr>
                  <a:t>FROM department CROSS JOIN location;</a:t>
                </a:r>
              </a:p>
            </p:txBody>
          </p:sp>
          <p:sp>
            <p:nvSpPr>
              <p:cNvPr id="41993" name="Rectangle 5">
                <a:extLst>
                  <a:ext uri="{FF2B5EF4-FFF2-40B4-BE49-F238E27FC236}">
                    <a16:creationId xmlns:a16="http://schemas.microsoft.com/office/drawing/2014/main" id="{645D3D91-DBF0-429B-BFF5-E7C9913045BD}"/>
                  </a:ext>
                </a:extLst>
              </p:cNvPr>
              <p:cNvSpPr>
                <a:spLocks noChangeArrowheads="1"/>
              </p:cNvSpPr>
              <p:nvPr/>
            </p:nvSpPr>
            <p:spPr bwMode="auto">
              <a:xfrm>
                <a:off x="5543550" y="4610100"/>
                <a:ext cx="2305050" cy="342900"/>
              </a:xfrm>
              <a:prstGeom prst="rect">
                <a:avLst/>
              </a:prstGeom>
              <a:noFill/>
              <a:ln w="28575" algn="ctr">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3" name="Group 2">
              <a:extLst>
                <a:ext uri="{FF2B5EF4-FFF2-40B4-BE49-F238E27FC236}">
                  <a16:creationId xmlns:a16="http://schemas.microsoft.com/office/drawing/2014/main" id="{3BB5F85B-B00A-434B-BC21-30CAB539AC6A}"/>
                </a:ext>
              </a:extLst>
            </p:cNvPr>
            <p:cNvGrpSpPr/>
            <p:nvPr/>
          </p:nvGrpSpPr>
          <p:grpSpPr>
            <a:xfrm>
              <a:off x="1693862" y="5600700"/>
              <a:ext cx="4624997" cy="3640470"/>
              <a:chOff x="1693862" y="5600700"/>
              <a:chExt cx="4624997" cy="3640470"/>
            </a:xfrm>
          </p:grpSpPr>
          <p:pic>
            <p:nvPicPr>
              <p:cNvPr id="41992" name="Picture 2">
                <a:extLst>
                  <a:ext uri="{FF2B5EF4-FFF2-40B4-BE49-F238E27FC236}">
                    <a16:creationId xmlns:a16="http://schemas.microsoft.com/office/drawing/2014/main" id="{2416592F-1A5C-4778-AB28-02069CE98F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2571" y="5600700"/>
                <a:ext cx="4586288"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
            <p:nvSpPr>
              <p:cNvPr id="9" name="Text Box 5">
                <a:extLst>
                  <a:ext uri="{FF2B5EF4-FFF2-40B4-BE49-F238E27FC236}">
                    <a16:creationId xmlns:a16="http://schemas.microsoft.com/office/drawing/2014/main" id="{3CE31A8D-133F-4FAD-B2D0-64FDAD3C604D}"/>
                  </a:ext>
                </a:extLst>
              </p:cNvPr>
              <p:cNvSpPr txBox="1">
                <a:spLocks noChangeArrowheads="1"/>
              </p:cNvSpPr>
              <p:nvPr/>
            </p:nvSpPr>
            <p:spPr bwMode="auto">
              <a:xfrm>
                <a:off x="1693862" y="8648700"/>
                <a:ext cx="733425" cy="592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9050" tIns="19050" rIns="19050" bIns="19050">
                <a:spAutoFit/>
              </a:bodyP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r>
                  <a:rPr lang="en-US" altLang="en-US" sz="3600" dirty="0"/>
                  <a:t>…</a:t>
                </a:r>
              </a:p>
            </p:txBody>
          </p:sp>
        </p:grpSp>
      </p:gr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714F2996-8703-4EE2-A8A3-EE32C92819DC}"/>
              </a:ext>
            </a:extLst>
          </p:cNvPr>
          <p:cNvSpPr>
            <a:spLocks noGrp="1" noChangeArrowheads="1"/>
          </p:cNvSpPr>
          <p:nvPr>
            <p:ph type="title"/>
          </p:nvPr>
        </p:nvSpPr>
        <p:spPr/>
        <p:txBody>
          <a:bodyPr/>
          <a:lstStyle/>
          <a:p>
            <a:r>
              <a:rPr lang="en-US" altLang="en-US" dirty="0"/>
              <a:t>Summary</a:t>
            </a:r>
          </a:p>
        </p:txBody>
      </p:sp>
      <p:sp>
        <p:nvSpPr>
          <p:cNvPr id="43011" name="Rectangle 3">
            <a:extLst>
              <a:ext uri="{FF2B5EF4-FFF2-40B4-BE49-F238E27FC236}">
                <a16:creationId xmlns:a16="http://schemas.microsoft.com/office/drawing/2014/main" id="{EF31B707-3E2D-4206-B903-A8E9D4D390C9}"/>
              </a:ext>
            </a:extLst>
          </p:cNvPr>
          <p:cNvSpPr>
            <a:spLocks noGrp="1" noChangeArrowheads="1"/>
          </p:cNvSpPr>
          <p:nvPr>
            <p:ph idx="1"/>
          </p:nvPr>
        </p:nvSpPr>
        <p:spPr>
          <a:xfrm>
            <a:off x="933451" y="2272710"/>
            <a:ext cx="16421100" cy="4431081"/>
          </a:xfrm>
        </p:spPr>
        <p:txBody>
          <a:bodyPr/>
          <a:lstStyle/>
          <a:p>
            <a:r>
              <a:rPr lang="en-US" altLang="en-US" dirty="0"/>
              <a:t>In this appendix, you should have learned how to use:</a:t>
            </a:r>
          </a:p>
          <a:p>
            <a:pPr lvl="1"/>
            <a:r>
              <a:rPr lang="en-US" altLang="en-US" dirty="0"/>
              <a:t>The </a:t>
            </a:r>
            <a:r>
              <a:rPr lang="en-US" altLang="en-US" dirty="0">
                <a:latin typeface="Courier New" panose="02070309020205020404" pitchFamily="49" charset="0"/>
                <a:cs typeface="Courier New" panose="02070309020205020404" pitchFamily="49" charset="0"/>
              </a:rPr>
              <a:t>SELECT</a:t>
            </a:r>
            <a:r>
              <a:rPr lang="en-US" altLang="en-US" dirty="0"/>
              <a:t> statement to retrieve rows from one or more tables</a:t>
            </a:r>
          </a:p>
          <a:p>
            <a:pPr lvl="1"/>
            <a:r>
              <a:rPr lang="en-US" altLang="en-US" dirty="0"/>
              <a:t>DDL statements to alter the structure of objects</a:t>
            </a:r>
          </a:p>
          <a:p>
            <a:pPr lvl="1"/>
            <a:r>
              <a:rPr lang="en-US" altLang="en-US" dirty="0"/>
              <a:t>DML statements to manipulate data in the existing schema objects</a:t>
            </a:r>
          </a:p>
          <a:p>
            <a:pPr lvl="1"/>
            <a:r>
              <a:rPr lang="en-US" altLang="en-US" dirty="0"/>
              <a:t>Transaction control statements to manage the changes made by DML statements</a:t>
            </a:r>
          </a:p>
          <a:p>
            <a:pPr lvl="1"/>
            <a:r>
              <a:rPr lang="en-US" altLang="en-US" dirty="0"/>
              <a:t>Joins to display data from multiple tables</a:t>
            </a:r>
          </a:p>
        </p:txBody>
      </p:sp>
    </p:spTree>
    <p:custDataLst>
      <p:tags r:id="rId1"/>
    </p:custData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6CFE39AA-E163-4981-966C-A9CBFAAEAC69}"/>
              </a:ext>
            </a:extLst>
          </p:cNvPr>
          <p:cNvSpPr txBox="1">
            <a:spLocks/>
          </p:cNvSpPr>
          <p:nvPr/>
        </p:nvSpPr>
        <p:spPr bwMode="gray">
          <a:xfrm>
            <a:off x="1676400" y="7621815"/>
            <a:ext cx="5943600" cy="1300443"/>
          </a:xfrm>
          <a:prstGeom prst="round2DiagRect">
            <a:avLst>
              <a:gd name="adj1" fmla="val 9114"/>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6930" tIns="16930" rIns="16930" bIns="16930" anchor="ctr" anchorCtr="0">
            <a:noAutofit/>
          </a:bodyPr>
          <a:lstStyle/>
          <a:p>
            <a:pPr marL="766099" lvl="1" indent="-613726" defTabSz="304747">
              <a:spcBef>
                <a:spcPct val="20000"/>
              </a:spcBef>
              <a:buClr>
                <a:srgbClr val="FF0000"/>
              </a:buClr>
              <a:buFont typeface="Arial" panose="020B0604020202020204" pitchFamily="34" charset="0"/>
              <a:buChar char="•"/>
              <a:defRPr/>
            </a:pPr>
            <a:endParaRPr lang="en-US" sz="700" kern="0" dirty="0">
              <a:latin typeface="+mn-lt"/>
              <a:cs typeface="Arial" charset="0"/>
            </a:endParaRPr>
          </a:p>
          <a:p>
            <a:pPr marL="766099" lvl="1" indent="-613726" defTabSz="304747">
              <a:spcBef>
                <a:spcPct val="20000"/>
              </a:spcBef>
              <a:buClr>
                <a:srgbClr val="FF0000"/>
              </a:buClr>
              <a:buFont typeface="Arial" panose="020B0604020202020204" pitchFamily="34" charset="0"/>
              <a:buChar char="•"/>
              <a:defRPr/>
            </a:pPr>
            <a:endParaRPr lang="en-US" sz="700" kern="0" dirty="0">
              <a:latin typeface="+mn-lt"/>
              <a:cs typeface="Arial" charset="0"/>
            </a:endParaRPr>
          </a:p>
          <a:p>
            <a:pPr marL="766099" lvl="1" indent="-613726" defTabSz="304747">
              <a:spcBef>
                <a:spcPct val="20000"/>
              </a:spcBef>
              <a:buClr>
                <a:srgbClr val="FF0000"/>
              </a:buClr>
              <a:buFont typeface="Arial" panose="020B0604020202020204" pitchFamily="34" charset="0"/>
              <a:buChar char="•"/>
              <a:defRPr/>
            </a:pPr>
            <a:endParaRPr lang="en-US" sz="700" kern="0" dirty="0">
              <a:latin typeface="+mn-lt"/>
              <a:cs typeface="Arial" charset="0"/>
            </a:endParaRPr>
          </a:p>
          <a:p>
            <a:pPr marL="766099" lvl="1" indent="-613726" defTabSz="304747">
              <a:spcBef>
                <a:spcPct val="20000"/>
              </a:spcBef>
              <a:buClr>
                <a:srgbClr val="FF0000"/>
              </a:buClr>
              <a:buFont typeface="Arial" panose="020B0604020202020204" pitchFamily="34" charset="0"/>
              <a:buChar char="•"/>
              <a:defRPr/>
            </a:pPr>
            <a:endParaRPr lang="en-US" sz="700" kern="0" dirty="0">
              <a:latin typeface="+mn-lt"/>
              <a:cs typeface="Arial" charset="0"/>
            </a:endParaRPr>
          </a:p>
          <a:p>
            <a:pPr marL="766099" lvl="1" indent="-613726" defTabSz="304747">
              <a:spcBef>
                <a:spcPct val="20000"/>
              </a:spcBef>
              <a:buClr>
                <a:srgbClr val="FF0000"/>
              </a:buClr>
              <a:buFont typeface="Arial" panose="020B0604020202020204" pitchFamily="34" charset="0"/>
              <a:buChar char="•"/>
              <a:defRPr/>
            </a:pPr>
            <a:endParaRPr lang="en-US" sz="700" kern="0" dirty="0">
              <a:latin typeface="+mn-lt"/>
              <a:cs typeface="Arial" charset="0"/>
            </a:endParaRPr>
          </a:p>
        </p:txBody>
      </p:sp>
      <p:sp>
        <p:nvSpPr>
          <p:cNvPr id="11" name="Content Placeholder 2">
            <a:extLst>
              <a:ext uri="{FF2B5EF4-FFF2-40B4-BE49-F238E27FC236}">
                <a16:creationId xmlns:a16="http://schemas.microsoft.com/office/drawing/2014/main" id="{7E3B2A3C-581F-4F02-AC3B-7BEA512AE724}"/>
              </a:ext>
            </a:extLst>
          </p:cNvPr>
          <p:cNvSpPr txBox="1">
            <a:spLocks/>
          </p:cNvSpPr>
          <p:nvPr/>
        </p:nvSpPr>
        <p:spPr bwMode="gray">
          <a:xfrm>
            <a:off x="1676400" y="3245663"/>
            <a:ext cx="5943600" cy="1300443"/>
          </a:xfrm>
          <a:prstGeom prst="round2DiagRect">
            <a:avLst>
              <a:gd name="adj1" fmla="val 9114"/>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6930" tIns="16930" rIns="16930" bIns="16930" anchor="ctr" anchorCtr="0">
            <a:noAutofit/>
          </a:bodyPr>
          <a:lstStyle/>
          <a:p>
            <a:pPr marL="766099" lvl="1" indent="-613726" defTabSz="304747">
              <a:spcBef>
                <a:spcPct val="20000"/>
              </a:spcBef>
              <a:buClr>
                <a:srgbClr val="FF0000"/>
              </a:buClr>
              <a:buFont typeface="Arial" panose="020B0604020202020204" pitchFamily="34" charset="0"/>
              <a:buChar char="•"/>
              <a:defRPr/>
            </a:pPr>
            <a:endParaRPr lang="en-US" sz="700" kern="0" dirty="0">
              <a:latin typeface="+mn-lt"/>
              <a:cs typeface="Arial" charset="0"/>
            </a:endParaRPr>
          </a:p>
          <a:p>
            <a:pPr marL="766099" lvl="1" indent="-613726" defTabSz="304747">
              <a:spcBef>
                <a:spcPct val="20000"/>
              </a:spcBef>
              <a:buClr>
                <a:srgbClr val="FF0000"/>
              </a:buClr>
              <a:buFont typeface="Arial" panose="020B0604020202020204" pitchFamily="34" charset="0"/>
              <a:buChar char="•"/>
              <a:defRPr/>
            </a:pPr>
            <a:endParaRPr lang="en-US" sz="700" kern="0" dirty="0">
              <a:latin typeface="+mn-lt"/>
              <a:cs typeface="Arial" charset="0"/>
            </a:endParaRPr>
          </a:p>
          <a:p>
            <a:pPr marL="766099" lvl="1" indent="-613726" defTabSz="304747">
              <a:spcBef>
                <a:spcPct val="20000"/>
              </a:spcBef>
              <a:buClr>
                <a:srgbClr val="FF0000"/>
              </a:buClr>
              <a:buFont typeface="Arial" panose="020B0604020202020204" pitchFamily="34" charset="0"/>
              <a:buChar char="•"/>
              <a:defRPr/>
            </a:pPr>
            <a:endParaRPr lang="en-US" sz="700" kern="0" dirty="0">
              <a:latin typeface="+mn-lt"/>
              <a:cs typeface="Arial" charset="0"/>
            </a:endParaRPr>
          </a:p>
          <a:p>
            <a:pPr marL="766099" lvl="1" indent="-613726" defTabSz="304747">
              <a:spcBef>
                <a:spcPct val="20000"/>
              </a:spcBef>
              <a:buClr>
                <a:srgbClr val="FF0000"/>
              </a:buClr>
              <a:buFont typeface="Arial" panose="020B0604020202020204" pitchFamily="34" charset="0"/>
              <a:buChar char="•"/>
              <a:defRPr/>
            </a:pPr>
            <a:endParaRPr lang="en-US" sz="700" kern="0" dirty="0">
              <a:latin typeface="+mn-lt"/>
              <a:cs typeface="Arial" charset="0"/>
            </a:endParaRPr>
          </a:p>
          <a:p>
            <a:pPr marL="766099" lvl="1" indent="-613726" defTabSz="304747">
              <a:spcBef>
                <a:spcPct val="20000"/>
              </a:spcBef>
              <a:buClr>
                <a:srgbClr val="FF0000"/>
              </a:buClr>
              <a:buFont typeface="Arial" panose="020B0604020202020204" pitchFamily="34" charset="0"/>
              <a:buChar char="•"/>
              <a:defRPr/>
            </a:pPr>
            <a:endParaRPr lang="en-US" sz="700" kern="0" dirty="0">
              <a:latin typeface="+mn-lt"/>
              <a:cs typeface="Arial" charset="0"/>
            </a:endParaRPr>
          </a:p>
        </p:txBody>
      </p:sp>
      <p:sp>
        <p:nvSpPr>
          <p:cNvPr id="7176" name="Title 1">
            <a:extLst>
              <a:ext uri="{FF2B5EF4-FFF2-40B4-BE49-F238E27FC236}">
                <a16:creationId xmlns:a16="http://schemas.microsoft.com/office/drawing/2014/main" id="{E36154BB-6965-4C88-BDE3-26BEBA8D5FE8}"/>
              </a:ext>
            </a:extLst>
          </p:cNvPr>
          <p:cNvSpPr>
            <a:spLocks noGrp="1"/>
          </p:cNvSpPr>
          <p:nvPr>
            <p:ph type="title"/>
          </p:nvPr>
        </p:nvSpPr>
        <p:spPr/>
        <p:txBody>
          <a:bodyPr/>
          <a:lstStyle/>
          <a:p>
            <a:r>
              <a:rPr lang="en-US" altLang="en-US">
                <a:latin typeface="Courier New" panose="02070309020205020404" pitchFamily="49" charset="0"/>
                <a:cs typeface="Courier New" panose="02070309020205020404" pitchFamily="49" charset="0"/>
              </a:rPr>
              <a:t>SELECT</a:t>
            </a:r>
            <a:r>
              <a:rPr lang="en-US" altLang="en-US"/>
              <a:t> Statement</a:t>
            </a:r>
          </a:p>
        </p:txBody>
      </p:sp>
      <p:sp>
        <p:nvSpPr>
          <p:cNvPr id="7177" name="Content Placeholder 2">
            <a:extLst>
              <a:ext uri="{FF2B5EF4-FFF2-40B4-BE49-F238E27FC236}">
                <a16:creationId xmlns:a16="http://schemas.microsoft.com/office/drawing/2014/main" id="{4EABB6B6-4481-45AC-9A50-2F3AC38799E1}"/>
              </a:ext>
            </a:extLst>
          </p:cNvPr>
          <p:cNvSpPr>
            <a:spLocks noGrp="1"/>
          </p:cNvSpPr>
          <p:nvPr>
            <p:ph idx="1"/>
          </p:nvPr>
        </p:nvSpPr>
        <p:spPr>
          <a:xfrm>
            <a:off x="935833" y="2285435"/>
            <a:ext cx="16416338" cy="5186672"/>
          </a:xfrm>
        </p:spPr>
        <p:txBody>
          <a:bodyPr/>
          <a:lstStyle/>
          <a:p>
            <a:pPr lvl="1"/>
            <a:r>
              <a:rPr lang="en-US" altLang="en-US" dirty="0"/>
              <a:t>Select all columns:</a:t>
            </a:r>
          </a:p>
          <a:p>
            <a:pPr lvl="1"/>
            <a:endParaRPr lang="en-US" altLang="en-US" dirty="0"/>
          </a:p>
          <a:p>
            <a:pPr marL="112712" lvl="1" indent="0">
              <a:buNone/>
            </a:pPr>
            <a:endParaRPr lang="en-US" altLang="en-US" dirty="0"/>
          </a:p>
          <a:p>
            <a:pPr lvl="1">
              <a:buFont typeface="Arial" panose="020B0604020202020204" pitchFamily="34" charset="0"/>
              <a:buNone/>
            </a:pPr>
            <a:endParaRPr lang="en-US" altLang="en-US" dirty="0"/>
          </a:p>
          <a:p>
            <a:pPr lvl="1">
              <a:buFont typeface="Arial" panose="020B0604020202020204" pitchFamily="34" charset="0"/>
              <a:buNone/>
            </a:pPr>
            <a:endParaRPr lang="en-US" altLang="en-US" dirty="0"/>
          </a:p>
          <a:p>
            <a:pPr marL="112712" lvl="1" indent="0">
              <a:buNone/>
            </a:pPr>
            <a:endParaRPr lang="en-US" altLang="en-US" dirty="0"/>
          </a:p>
          <a:p>
            <a:pPr lvl="1"/>
            <a:r>
              <a:rPr lang="en-US" altLang="en-US" dirty="0"/>
              <a:t>Select specific columns:</a:t>
            </a:r>
          </a:p>
        </p:txBody>
      </p:sp>
      <p:sp>
        <p:nvSpPr>
          <p:cNvPr id="7178" name="Rectangle 3">
            <a:extLst>
              <a:ext uri="{FF2B5EF4-FFF2-40B4-BE49-F238E27FC236}">
                <a16:creationId xmlns:a16="http://schemas.microsoft.com/office/drawing/2014/main" id="{8143BF3F-569A-4AFF-87BE-67075A5802DB}"/>
              </a:ext>
            </a:extLst>
          </p:cNvPr>
          <p:cNvSpPr>
            <a:spLocks noChangeArrowheads="1"/>
          </p:cNvSpPr>
          <p:nvPr/>
        </p:nvSpPr>
        <p:spPr bwMode="blackGray">
          <a:xfrm>
            <a:off x="1983583" y="3555506"/>
            <a:ext cx="304561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138113" tIns="69057" rIns="138113" bIns="69057" anchor="ctr"/>
          <a:lstStyle>
            <a:lvl1pPr eaLnBrk="0" hangingPunct="0">
              <a:tabLst>
                <a:tab pos="120015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9pPr>
          </a:lstStyle>
          <a:p>
            <a:r>
              <a:rPr lang="en-US" altLang="en-US" sz="2000" dirty="0">
                <a:solidFill>
                  <a:srgbClr val="000000"/>
                </a:solidFill>
                <a:latin typeface="Courier New" panose="02070309020205020404" pitchFamily="49" charset="0"/>
              </a:rPr>
              <a:t>SELECT *</a:t>
            </a:r>
          </a:p>
          <a:p>
            <a:r>
              <a:rPr lang="en-US" altLang="en-US" sz="2000" dirty="0">
                <a:solidFill>
                  <a:srgbClr val="000000"/>
                </a:solidFill>
                <a:latin typeface="Courier New" panose="02070309020205020404" pitchFamily="49" charset="0"/>
              </a:rPr>
              <a:t>FROM  </a:t>
            </a:r>
            <a:r>
              <a:rPr lang="en-US" altLang="en-US" sz="2000" dirty="0" err="1">
                <a:solidFill>
                  <a:srgbClr val="000000"/>
                </a:solidFill>
                <a:latin typeface="Courier New" panose="02070309020205020404" pitchFamily="49" charset="0"/>
              </a:rPr>
              <a:t>job_history</a:t>
            </a:r>
            <a:r>
              <a:rPr lang="en-US" altLang="en-US" sz="2000" dirty="0">
                <a:solidFill>
                  <a:srgbClr val="000000"/>
                </a:solidFill>
                <a:latin typeface="Courier New" panose="02070309020205020404" pitchFamily="49" charset="0"/>
              </a:rPr>
              <a:t>;</a:t>
            </a:r>
          </a:p>
        </p:txBody>
      </p:sp>
      <p:sp>
        <p:nvSpPr>
          <p:cNvPr id="7179" name="Rectangle 6">
            <a:extLst>
              <a:ext uri="{FF2B5EF4-FFF2-40B4-BE49-F238E27FC236}">
                <a16:creationId xmlns:a16="http://schemas.microsoft.com/office/drawing/2014/main" id="{3EAF4D51-976B-4C0C-991F-1E5B24F7BF0D}"/>
              </a:ext>
            </a:extLst>
          </p:cNvPr>
          <p:cNvSpPr>
            <a:spLocks noChangeArrowheads="1"/>
          </p:cNvSpPr>
          <p:nvPr/>
        </p:nvSpPr>
        <p:spPr bwMode="blackGray">
          <a:xfrm>
            <a:off x="1983583" y="7774215"/>
            <a:ext cx="380761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138113" tIns="69057" rIns="138113" bIns="69057" anchor="ctr"/>
          <a:lstStyle>
            <a:lvl1pPr eaLnBrk="0" hangingPunct="0">
              <a:tabLst>
                <a:tab pos="120015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9pPr>
          </a:lstStyle>
          <a:p>
            <a:r>
              <a:rPr lang="en-US" altLang="en-US" sz="2000" dirty="0">
                <a:solidFill>
                  <a:srgbClr val="000000"/>
                </a:solidFill>
                <a:latin typeface="Courier New" panose="02070309020205020404" pitchFamily="49" charset="0"/>
              </a:rPr>
              <a:t>SELECT </a:t>
            </a:r>
            <a:r>
              <a:rPr lang="en-US" altLang="en-US" sz="2000" dirty="0" err="1">
                <a:solidFill>
                  <a:srgbClr val="000000"/>
                </a:solidFill>
                <a:latin typeface="Courier New" panose="02070309020205020404" pitchFamily="49" charset="0"/>
              </a:rPr>
              <a:t>manager_id</a:t>
            </a: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job_id</a:t>
            </a:r>
            <a:r>
              <a:rPr lang="en-US" altLang="en-US" sz="2000" dirty="0">
                <a:solidFill>
                  <a:srgbClr val="000000"/>
                </a:solidFill>
                <a:latin typeface="Courier New" panose="02070309020205020404" pitchFamily="49" charset="0"/>
              </a:rPr>
              <a:t> </a:t>
            </a:r>
          </a:p>
          <a:p>
            <a:r>
              <a:rPr lang="en-US" altLang="en-US" sz="2000" dirty="0">
                <a:solidFill>
                  <a:srgbClr val="000000"/>
                </a:solidFill>
                <a:latin typeface="Courier New" panose="02070309020205020404" pitchFamily="49" charset="0"/>
              </a:rPr>
              <a:t>FROM  employees;</a:t>
            </a:r>
          </a:p>
        </p:txBody>
      </p:sp>
      <p:sp>
        <p:nvSpPr>
          <p:cNvPr id="7180" name="Rectangle 7">
            <a:extLst>
              <a:ext uri="{FF2B5EF4-FFF2-40B4-BE49-F238E27FC236}">
                <a16:creationId xmlns:a16="http://schemas.microsoft.com/office/drawing/2014/main" id="{2E001B96-6AA6-4421-9D9B-4080751A6C8D}"/>
              </a:ext>
            </a:extLst>
          </p:cNvPr>
          <p:cNvSpPr>
            <a:spLocks noChangeArrowheads="1"/>
          </p:cNvSpPr>
          <p:nvPr/>
        </p:nvSpPr>
        <p:spPr bwMode="auto">
          <a:xfrm>
            <a:off x="3090862" y="3555505"/>
            <a:ext cx="376238" cy="323851"/>
          </a:xfrm>
          <a:prstGeom prst="rect">
            <a:avLst/>
          </a:prstGeom>
          <a:noFill/>
          <a:ln w="28575" algn="ctr">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endParaRPr lang="en-US" altLang="en-US"/>
          </a:p>
        </p:txBody>
      </p:sp>
      <p:pic>
        <p:nvPicPr>
          <p:cNvPr id="7181" name="Picture 9">
            <a:extLst>
              <a:ext uri="{FF2B5EF4-FFF2-40B4-BE49-F238E27FC236}">
                <a16:creationId xmlns:a16="http://schemas.microsoft.com/office/drawing/2014/main" id="{C3AE7419-5F91-463F-B3D4-9CC868DAEB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1602" y="3164115"/>
            <a:ext cx="8843963" cy="2878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pic>
        <p:nvPicPr>
          <p:cNvPr id="7182" name="Picture 9">
            <a:extLst>
              <a:ext uri="{FF2B5EF4-FFF2-40B4-BE49-F238E27FC236}">
                <a16:creationId xmlns:a16="http://schemas.microsoft.com/office/drawing/2014/main" id="{3A3D1266-C4E5-4FED-8A71-380A06ECEA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1602" y="7012216"/>
            <a:ext cx="3809998" cy="293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EF385A95-816A-4ABD-A3DA-DE7088037880}"/>
              </a:ext>
            </a:extLst>
          </p:cNvPr>
          <p:cNvSpPr txBox="1">
            <a:spLocks/>
          </p:cNvSpPr>
          <p:nvPr/>
        </p:nvSpPr>
        <p:spPr bwMode="gray">
          <a:xfrm>
            <a:off x="1676400" y="5067300"/>
            <a:ext cx="12344400" cy="1176621"/>
          </a:xfrm>
          <a:prstGeom prst="round2DiagRect">
            <a:avLst>
              <a:gd name="adj1" fmla="val 9114"/>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25395" tIns="25395" rIns="25395" bIns="25395">
            <a:spAutoFit/>
          </a:body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p:txBody>
      </p:sp>
      <p:sp>
        <p:nvSpPr>
          <p:cNvPr id="7" name="Content Placeholder 2">
            <a:extLst>
              <a:ext uri="{FF2B5EF4-FFF2-40B4-BE49-F238E27FC236}">
                <a16:creationId xmlns:a16="http://schemas.microsoft.com/office/drawing/2014/main" id="{3A17BE2F-97D3-4EB3-82B5-C3C8FB74123F}"/>
              </a:ext>
            </a:extLst>
          </p:cNvPr>
          <p:cNvSpPr txBox="1">
            <a:spLocks/>
          </p:cNvSpPr>
          <p:nvPr/>
        </p:nvSpPr>
        <p:spPr bwMode="gray">
          <a:xfrm>
            <a:off x="1676400" y="7480301"/>
            <a:ext cx="12344400" cy="1176621"/>
          </a:xfrm>
          <a:prstGeom prst="round2DiagRect">
            <a:avLst>
              <a:gd name="adj1" fmla="val 9114"/>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25395" tIns="25395" rIns="25395" bIns="25395">
            <a:spAutoFit/>
          </a:body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p:txBody>
      </p:sp>
      <p:sp>
        <p:nvSpPr>
          <p:cNvPr id="8200" name="Title 1">
            <a:extLst>
              <a:ext uri="{FF2B5EF4-FFF2-40B4-BE49-F238E27FC236}">
                <a16:creationId xmlns:a16="http://schemas.microsoft.com/office/drawing/2014/main" id="{8F07D2B8-D36D-47A8-A5D4-8F3222954552}"/>
              </a:ext>
            </a:extLst>
          </p:cNvPr>
          <p:cNvSpPr>
            <a:spLocks noGrp="1"/>
          </p:cNvSpPr>
          <p:nvPr>
            <p:ph type="title"/>
          </p:nvPr>
        </p:nvSpPr>
        <p:spPr/>
        <p:txBody>
          <a:bodyPr/>
          <a:lstStyle/>
          <a:p>
            <a:r>
              <a:rPr lang="en-US" altLang="en-US" dirty="0">
                <a:latin typeface="Courier New" panose="02070309020205020404" pitchFamily="49" charset="0"/>
                <a:cs typeface="Courier New" panose="02070309020205020404" pitchFamily="49" charset="0"/>
              </a:rPr>
              <a:t>WHERE</a:t>
            </a:r>
            <a:r>
              <a:rPr lang="en-US" altLang="en-US" dirty="0"/>
              <a:t> Clause</a:t>
            </a:r>
          </a:p>
        </p:txBody>
      </p:sp>
      <p:sp>
        <p:nvSpPr>
          <p:cNvPr id="4" name="Content Placeholder 3">
            <a:extLst>
              <a:ext uri="{FF2B5EF4-FFF2-40B4-BE49-F238E27FC236}">
                <a16:creationId xmlns:a16="http://schemas.microsoft.com/office/drawing/2014/main" id="{DE04C1EA-BAA9-4B93-AD47-3076E89D9C45}"/>
              </a:ext>
            </a:extLst>
          </p:cNvPr>
          <p:cNvSpPr>
            <a:spLocks noGrp="1"/>
          </p:cNvSpPr>
          <p:nvPr>
            <p:ph idx="1"/>
          </p:nvPr>
        </p:nvSpPr>
        <p:spPr>
          <a:xfrm>
            <a:off x="933451" y="2272710"/>
            <a:ext cx="16421100" cy="5547990"/>
          </a:xfrm>
        </p:spPr>
        <p:txBody>
          <a:bodyPr/>
          <a:lstStyle/>
          <a:p>
            <a:pPr lvl="1"/>
            <a:r>
              <a:rPr lang="en-US" altLang="en-US" dirty="0"/>
              <a:t>Use the optional </a:t>
            </a:r>
            <a:r>
              <a:rPr lang="en-US" altLang="en-US" dirty="0">
                <a:latin typeface="Courier New" panose="02070309020205020404" pitchFamily="49" charset="0"/>
                <a:cs typeface="Courier New" panose="02070309020205020404" pitchFamily="49" charset="0"/>
              </a:rPr>
              <a:t>WHERE</a:t>
            </a:r>
            <a:r>
              <a:rPr lang="en-US" altLang="en-US" dirty="0"/>
              <a:t> clause to:</a:t>
            </a:r>
          </a:p>
          <a:p>
            <a:pPr marL="1919288" lvl="2" indent="-547688">
              <a:spcBef>
                <a:spcPts val="600"/>
              </a:spcBef>
            </a:pPr>
            <a:r>
              <a:rPr lang="en-US" altLang="en-US" dirty="0"/>
              <a:t>Filter rows in a query</a:t>
            </a:r>
          </a:p>
          <a:p>
            <a:pPr marL="1919288" lvl="2" indent="-547688">
              <a:spcBef>
                <a:spcPts val="600"/>
              </a:spcBef>
            </a:pPr>
            <a:r>
              <a:rPr lang="en-US" altLang="en-US" dirty="0"/>
              <a:t>Produce a subset of rows</a:t>
            </a:r>
          </a:p>
          <a:p>
            <a:pPr lvl="1"/>
            <a:r>
              <a:rPr lang="en-US" altLang="en-US" dirty="0"/>
              <a:t>Syntax:</a:t>
            </a:r>
          </a:p>
          <a:p>
            <a:pPr lvl="1"/>
            <a:endParaRPr lang="en-US" altLang="en-US" dirty="0"/>
          </a:p>
          <a:p>
            <a:pPr lvl="1"/>
            <a:endParaRPr lang="en-US" altLang="en-US" dirty="0"/>
          </a:p>
          <a:p>
            <a:pPr lvl="1"/>
            <a:r>
              <a:rPr lang="en-US" altLang="en-US" dirty="0"/>
              <a:t>Example:</a:t>
            </a:r>
          </a:p>
          <a:p>
            <a:endParaRPr lang="en-US" dirty="0"/>
          </a:p>
        </p:txBody>
      </p:sp>
      <p:sp>
        <p:nvSpPr>
          <p:cNvPr id="8202" name="Rectangle 3">
            <a:extLst>
              <a:ext uri="{FF2B5EF4-FFF2-40B4-BE49-F238E27FC236}">
                <a16:creationId xmlns:a16="http://schemas.microsoft.com/office/drawing/2014/main" id="{105B651A-A2FF-4354-8C2B-C9E874AD5CD4}"/>
              </a:ext>
            </a:extLst>
          </p:cNvPr>
          <p:cNvSpPr>
            <a:spLocks noChangeArrowheads="1"/>
          </p:cNvSpPr>
          <p:nvPr/>
        </p:nvSpPr>
        <p:spPr bwMode="blackGray">
          <a:xfrm>
            <a:off x="1678783" y="5072062"/>
            <a:ext cx="1051321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138113" tIns="69057" rIns="138113" bIns="69057" anchor="ctr"/>
          <a:lstStyle>
            <a:lvl1pPr eaLnBrk="0" hangingPunct="0">
              <a:tabLst>
                <a:tab pos="120015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9pPr>
          </a:lstStyle>
          <a:p>
            <a:r>
              <a:rPr lang="en-US" altLang="en-US" sz="2000" dirty="0">
                <a:solidFill>
                  <a:srgbClr val="000000"/>
                </a:solidFill>
                <a:latin typeface="Courier New" panose="02070309020205020404" pitchFamily="49" charset="0"/>
              </a:rPr>
              <a:t>SELECT * FROM	  </a:t>
            </a:r>
            <a:r>
              <a:rPr lang="en-US" altLang="en-US" sz="2000" i="1" dirty="0">
                <a:solidFill>
                  <a:srgbClr val="000000"/>
                </a:solidFill>
                <a:latin typeface="Courier New" panose="02070309020205020404" pitchFamily="49" charset="0"/>
              </a:rPr>
              <a:t>table</a:t>
            </a:r>
          </a:p>
          <a:p>
            <a:r>
              <a:rPr lang="en-US" altLang="en-US" sz="2000" dirty="0">
                <a:solidFill>
                  <a:srgbClr val="000000"/>
                </a:solidFill>
                <a:latin typeface="Courier New" panose="02070309020205020404" pitchFamily="49" charset="0"/>
              </a:rPr>
              <a:t>[WHERE 	</a:t>
            </a:r>
            <a:r>
              <a:rPr lang="en-US" altLang="en-US" sz="2000" i="1" dirty="0">
                <a:solidFill>
                  <a:srgbClr val="000000"/>
                </a:solidFill>
                <a:latin typeface="Courier New" panose="02070309020205020404" pitchFamily="49" charset="0"/>
              </a:rPr>
              <a:t>condition</a:t>
            </a:r>
            <a:r>
              <a:rPr lang="en-US" altLang="en-US" sz="2000" dirty="0">
                <a:solidFill>
                  <a:srgbClr val="000000"/>
                </a:solidFill>
                <a:latin typeface="Courier New" panose="02070309020205020404" pitchFamily="49" charset="0"/>
              </a:rPr>
              <a:t>];</a:t>
            </a:r>
          </a:p>
        </p:txBody>
      </p:sp>
      <p:sp>
        <p:nvSpPr>
          <p:cNvPr id="8203" name="Rectangle 4">
            <a:extLst>
              <a:ext uri="{FF2B5EF4-FFF2-40B4-BE49-F238E27FC236}">
                <a16:creationId xmlns:a16="http://schemas.microsoft.com/office/drawing/2014/main" id="{ABC0E5FA-9926-4039-86AD-6637D730C643}"/>
              </a:ext>
            </a:extLst>
          </p:cNvPr>
          <p:cNvSpPr>
            <a:spLocks noChangeArrowheads="1"/>
          </p:cNvSpPr>
          <p:nvPr/>
        </p:nvSpPr>
        <p:spPr bwMode="blackGray">
          <a:xfrm>
            <a:off x="1678783" y="7581900"/>
            <a:ext cx="9903617"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138113" tIns="69057" rIns="138113" bIns="69057" anchor="ctr"/>
          <a:lstStyle>
            <a:lvl1pPr eaLnBrk="0" hangingPunct="0">
              <a:tabLst>
                <a:tab pos="120015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9pPr>
          </a:lstStyle>
          <a:p>
            <a:r>
              <a:rPr lang="en-US" altLang="en-US" sz="2000" dirty="0">
                <a:solidFill>
                  <a:srgbClr val="000000"/>
                </a:solidFill>
                <a:latin typeface="Courier New" panose="02070309020205020404" pitchFamily="49" charset="0"/>
              </a:rPr>
              <a:t>SELECT </a:t>
            </a:r>
            <a:r>
              <a:rPr lang="en-US" altLang="en-US" sz="2000" dirty="0" err="1">
                <a:solidFill>
                  <a:srgbClr val="000000"/>
                </a:solidFill>
                <a:latin typeface="Courier New" panose="02070309020205020404" pitchFamily="49" charset="0"/>
              </a:rPr>
              <a:t>location_id</a:t>
            </a:r>
            <a:r>
              <a:rPr lang="en-US" altLang="en-US" sz="2000" dirty="0">
                <a:solidFill>
                  <a:srgbClr val="000000"/>
                </a:solidFill>
                <a:latin typeface="Courier New" panose="02070309020205020404" pitchFamily="49" charset="0"/>
              </a:rPr>
              <a:t> from departments </a:t>
            </a:r>
          </a:p>
          <a:p>
            <a:r>
              <a:rPr lang="en-US" altLang="en-US" sz="2000" dirty="0">
                <a:solidFill>
                  <a:srgbClr val="000000"/>
                </a:solidFill>
                <a:latin typeface="Courier New" panose="02070309020205020404" pitchFamily="49" charset="0"/>
              </a:rPr>
              <a:t>WHERE </a:t>
            </a:r>
            <a:r>
              <a:rPr lang="en-US" altLang="en-US" sz="2000" dirty="0" err="1">
                <a:solidFill>
                  <a:srgbClr val="000000"/>
                </a:solidFill>
                <a:latin typeface="Courier New" panose="02070309020205020404" pitchFamily="49" charset="0"/>
              </a:rPr>
              <a:t>department_name</a:t>
            </a:r>
            <a:r>
              <a:rPr lang="en-US" altLang="en-US" sz="2000" dirty="0">
                <a:solidFill>
                  <a:srgbClr val="000000"/>
                </a:solidFill>
                <a:latin typeface="Courier New" panose="02070309020205020404" pitchFamily="49" charset="0"/>
              </a:rPr>
              <a:t> = 'Marketing';</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D132B53-0967-4DDF-A856-F3B6FE47BDFE}"/>
              </a:ext>
            </a:extLst>
          </p:cNvPr>
          <p:cNvSpPr txBox="1">
            <a:spLocks/>
          </p:cNvSpPr>
          <p:nvPr/>
        </p:nvSpPr>
        <p:spPr bwMode="gray">
          <a:xfrm>
            <a:off x="1676400" y="6007100"/>
            <a:ext cx="12344400" cy="1408935"/>
          </a:xfrm>
          <a:prstGeom prst="round2DiagRect">
            <a:avLst>
              <a:gd name="adj1" fmla="val 9114"/>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25395" tIns="25395" rIns="25395" bIns="25395">
            <a:spAutoFit/>
          </a:body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p:txBody>
      </p:sp>
      <p:sp>
        <p:nvSpPr>
          <p:cNvPr id="8" name="Content Placeholder 2">
            <a:extLst>
              <a:ext uri="{FF2B5EF4-FFF2-40B4-BE49-F238E27FC236}">
                <a16:creationId xmlns:a16="http://schemas.microsoft.com/office/drawing/2014/main" id="{4FA849B5-5E2A-4404-ADC5-6844A1BE9C91}"/>
              </a:ext>
            </a:extLst>
          </p:cNvPr>
          <p:cNvSpPr txBox="1">
            <a:spLocks/>
          </p:cNvSpPr>
          <p:nvPr/>
        </p:nvSpPr>
        <p:spPr bwMode="gray">
          <a:xfrm>
            <a:off x="1676400" y="3695700"/>
            <a:ext cx="12344400" cy="1408935"/>
          </a:xfrm>
          <a:prstGeom prst="round2DiagRect">
            <a:avLst>
              <a:gd name="adj1" fmla="val 9114"/>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25395" tIns="25395" rIns="25395" bIns="25395">
            <a:spAutoFit/>
          </a:body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p:txBody>
      </p:sp>
      <p:sp>
        <p:nvSpPr>
          <p:cNvPr id="9224" name="Title 1">
            <a:extLst>
              <a:ext uri="{FF2B5EF4-FFF2-40B4-BE49-F238E27FC236}">
                <a16:creationId xmlns:a16="http://schemas.microsoft.com/office/drawing/2014/main" id="{6BAC744A-9B34-4B00-A942-BF8C50F253A1}"/>
              </a:ext>
            </a:extLst>
          </p:cNvPr>
          <p:cNvSpPr>
            <a:spLocks noGrp="1"/>
          </p:cNvSpPr>
          <p:nvPr>
            <p:ph type="title"/>
          </p:nvPr>
        </p:nvSpPr>
        <p:spPr/>
        <p:txBody>
          <a:bodyPr/>
          <a:lstStyle/>
          <a:p>
            <a:r>
              <a:rPr lang="en-US" altLang="en-US">
                <a:latin typeface="Courier New" panose="02070309020205020404" pitchFamily="49" charset="0"/>
                <a:cs typeface="Courier New" panose="02070309020205020404" pitchFamily="49" charset="0"/>
              </a:rPr>
              <a:t>ORDER</a:t>
            </a:r>
            <a:r>
              <a:rPr lang="en-US" altLang="en-US">
                <a:cs typeface="Courier New" panose="02070309020205020404" pitchFamily="49" charset="0"/>
              </a:rPr>
              <a:t> </a:t>
            </a:r>
            <a:r>
              <a:rPr lang="en-US" altLang="en-US">
                <a:latin typeface="Courier New" panose="02070309020205020404" pitchFamily="49" charset="0"/>
                <a:cs typeface="Courier New" panose="02070309020205020404" pitchFamily="49" charset="0"/>
              </a:rPr>
              <a:t>BY</a:t>
            </a:r>
            <a:r>
              <a:rPr lang="en-US" altLang="en-US"/>
              <a:t> Clause</a:t>
            </a:r>
          </a:p>
        </p:txBody>
      </p:sp>
      <p:sp>
        <p:nvSpPr>
          <p:cNvPr id="9225" name="Content Placeholder 2">
            <a:extLst>
              <a:ext uri="{FF2B5EF4-FFF2-40B4-BE49-F238E27FC236}">
                <a16:creationId xmlns:a16="http://schemas.microsoft.com/office/drawing/2014/main" id="{E60AE9D5-8277-4F31-9D72-829E243D31DF}"/>
              </a:ext>
            </a:extLst>
          </p:cNvPr>
          <p:cNvSpPr>
            <a:spLocks noGrp="1"/>
          </p:cNvSpPr>
          <p:nvPr>
            <p:ph idx="1"/>
          </p:nvPr>
        </p:nvSpPr>
        <p:spPr>
          <a:xfrm>
            <a:off x="935833" y="2270920"/>
            <a:ext cx="12094367" cy="5186672"/>
          </a:xfrm>
        </p:spPr>
        <p:txBody>
          <a:bodyPr/>
          <a:lstStyle/>
          <a:p>
            <a:pPr lvl="1"/>
            <a:r>
              <a:rPr lang="en-US" altLang="en-US" dirty="0"/>
              <a:t>Use the optional </a:t>
            </a:r>
            <a:r>
              <a:rPr lang="en-US" altLang="en-US" dirty="0">
                <a:latin typeface="Courier New" panose="02070309020205020404" pitchFamily="49" charset="0"/>
                <a:cs typeface="Courier New" panose="02070309020205020404" pitchFamily="49" charset="0"/>
              </a:rPr>
              <a:t>ORDER</a:t>
            </a:r>
            <a:r>
              <a:rPr lang="en-US" altLang="en-US" dirty="0"/>
              <a:t> </a:t>
            </a:r>
            <a:r>
              <a:rPr lang="en-US" altLang="en-US" dirty="0">
                <a:latin typeface="Courier New" panose="02070309020205020404" pitchFamily="49" charset="0"/>
                <a:cs typeface="Courier New" panose="02070309020205020404" pitchFamily="49" charset="0"/>
              </a:rPr>
              <a:t>BY</a:t>
            </a:r>
            <a:r>
              <a:rPr lang="en-US" altLang="en-US" dirty="0">
                <a:cs typeface="Courier New" panose="02070309020205020404" pitchFamily="49" charset="0"/>
              </a:rPr>
              <a:t> </a:t>
            </a:r>
            <a:r>
              <a:rPr lang="en-US" altLang="en-US" dirty="0"/>
              <a:t>clause to specify the row order.</a:t>
            </a:r>
          </a:p>
          <a:p>
            <a:pPr lvl="1"/>
            <a:r>
              <a:rPr lang="en-US" altLang="en-US" dirty="0"/>
              <a:t>Syntax:</a:t>
            </a:r>
          </a:p>
          <a:p>
            <a:pPr lvl="1"/>
            <a:endParaRPr lang="en-US" altLang="en-US" dirty="0"/>
          </a:p>
          <a:p>
            <a:pPr lvl="1">
              <a:buFont typeface="Arial" panose="020B0604020202020204" pitchFamily="34" charset="0"/>
              <a:buNone/>
            </a:pPr>
            <a:endParaRPr lang="en-US" altLang="en-US" dirty="0"/>
          </a:p>
          <a:p>
            <a:pPr lvl="1"/>
            <a:r>
              <a:rPr lang="en-US" altLang="en-US" dirty="0"/>
              <a:t>Example:</a:t>
            </a:r>
          </a:p>
          <a:p>
            <a:pPr lvl="1"/>
            <a:endParaRPr lang="en-US" altLang="en-US" dirty="0"/>
          </a:p>
          <a:p>
            <a:pPr lvl="1"/>
            <a:endParaRPr lang="en-US" altLang="en-US" dirty="0"/>
          </a:p>
        </p:txBody>
      </p:sp>
      <p:sp>
        <p:nvSpPr>
          <p:cNvPr id="9226" name="Rectangle 3">
            <a:extLst>
              <a:ext uri="{FF2B5EF4-FFF2-40B4-BE49-F238E27FC236}">
                <a16:creationId xmlns:a16="http://schemas.microsoft.com/office/drawing/2014/main" id="{4DC3213F-8D39-4002-8B45-758E3AE4273B}"/>
              </a:ext>
            </a:extLst>
          </p:cNvPr>
          <p:cNvSpPr>
            <a:spLocks noChangeArrowheads="1"/>
          </p:cNvSpPr>
          <p:nvPr/>
        </p:nvSpPr>
        <p:spPr bwMode="blackGray">
          <a:xfrm>
            <a:off x="1905000" y="3695699"/>
            <a:ext cx="112776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138113" tIns="69057" rIns="138113" bIns="69057" anchor="ctr"/>
          <a:lstStyle>
            <a:lvl1pPr eaLnBrk="0" hangingPunct="0">
              <a:tabLst>
                <a:tab pos="120015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9pPr>
          </a:lstStyle>
          <a:p>
            <a:r>
              <a:rPr lang="en-US" altLang="en-US" sz="2000" dirty="0">
                <a:solidFill>
                  <a:srgbClr val="000000"/>
                </a:solidFill>
                <a:latin typeface="Courier New" panose="02070309020205020404" pitchFamily="49" charset="0"/>
              </a:rPr>
              <a:t>SELECT * FROM	  </a:t>
            </a:r>
            <a:r>
              <a:rPr lang="en-US" altLang="en-US" sz="2000" i="1" dirty="0">
                <a:solidFill>
                  <a:srgbClr val="000000"/>
                </a:solidFill>
                <a:latin typeface="Courier New" panose="02070309020205020404" pitchFamily="49" charset="0"/>
              </a:rPr>
              <a:t>table</a:t>
            </a:r>
          </a:p>
          <a:p>
            <a:r>
              <a:rPr lang="en-US" altLang="en-US" sz="2000" dirty="0">
                <a:solidFill>
                  <a:srgbClr val="000000"/>
                </a:solidFill>
                <a:latin typeface="Courier New" panose="02070309020205020404" pitchFamily="49" charset="0"/>
              </a:rPr>
              <a:t>[WHERE	</a:t>
            </a:r>
            <a:r>
              <a:rPr lang="en-US" altLang="en-US" sz="2000" i="1" dirty="0">
                <a:solidFill>
                  <a:srgbClr val="000000"/>
                </a:solidFill>
                <a:latin typeface="Courier New" panose="02070309020205020404" pitchFamily="49" charset="0"/>
              </a:rPr>
              <a:t>condition</a:t>
            </a:r>
            <a:r>
              <a:rPr lang="en-US" altLang="en-US" sz="2000" dirty="0">
                <a:solidFill>
                  <a:srgbClr val="000000"/>
                </a:solidFill>
                <a:latin typeface="Courier New" panose="02070309020205020404" pitchFamily="49" charset="0"/>
              </a:rPr>
              <a:t>]</a:t>
            </a:r>
          </a:p>
          <a:p>
            <a:pPr eaLnBrk="1" hangingPunct="1"/>
            <a:r>
              <a:rPr lang="en-US" altLang="en-US" sz="2000" dirty="0">
                <a:latin typeface="Courier New" panose="02070309020205020404" pitchFamily="49" charset="0"/>
                <a:cs typeface="Courier New" panose="02070309020205020404" pitchFamily="49" charset="0"/>
              </a:rPr>
              <a:t>[ORDER BY {&lt;column&gt;|&lt;position&gt; } [ASC|DESC] [, ...] ];</a:t>
            </a:r>
          </a:p>
        </p:txBody>
      </p:sp>
      <p:sp>
        <p:nvSpPr>
          <p:cNvPr id="9227" name="Rectangle 4">
            <a:extLst>
              <a:ext uri="{FF2B5EF4-FFF2-40B4-BE49-F238E27FC236}">
                <a16:creationId xmlns:a16="http://schemas.microsoft.com/office/drawing/2014/main" id="{1F289314-E6BE-4683-9DD2-8193992AA714}"/>
              </a:ext>
            </a:extLst>
          </p:cNvPr>
          <p:cNvSpPr>
            <a:spLocks noChangeArrowheads="1"/>
          </p:cNvSpPr>
          <p:nvPr/>
        </p:nvSpPr>
        <p:spPr bwMode="blackGray">
          <a:xfrm>
            <a:off x="1981200" y="6032500"/>
            <a:ext cx="11049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138113" tIns="69057" rIns="138113" bIns="69057" anchor="ctr"/>
          <a:lstStyle>
            <a:lvl1pPr eaLnBrk="0" hangingPunct="0">
              <a:tabLst>
                <a:tab pos="120015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9pPr>
          </a:lstStyle>
          <a:p>
            <a:r>
              <a:rPr lang="en-US" altLang="en-US" sz="2000" dirty="0">
                <a:solidFill>
                  <a:srgbClr val="000000"/>
                </a:solidFill>
                <a:latin typeface="Courier New" panose="02070309020205020404" pitchFamily="49" charset="0"/>
              </a:rPr>
              <a:t>SELECT </a:t>
            </a:r>
            <a:r>
              <a:rPr lang="en-US" altLang="en-US" sz="2000" dirty="0" err="1">
                <a:solidFill>
                  <a:srgbClr val="000000"/>
                </a:solidFill>
                <a:latin typeface="Courier New" panose="02070309020205020404" pitchFamily="49" charset="0"/>
              </a:rPr>
              <a:t>last_name</a:t>
            </a: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department_id</a:t>
            </a:r>
            <a:r>
              <a:rPr lang="en-US" altLang="en-US" sz="2000" dirty="0">
                <a:solidFill>
                  <a:srgbClr val="000000"/>
                </a:solidFill>
                <a:latin typeface="Courier New" panose="02070309020205020404" pitchFamily="49" charset="0"/>
              </a:rPr>
              <a:t>, salary</a:t>
            </a:r>
          </a:p>
          <a:p>
            <a:r>
              <a:rPr lang="en-US" altLang="en-US" sz="2000" dirty="0">
                <a:solidFill>
                  <a:srgbClr val="000000"/>
                </a:solidFill>
                <a:latin typeface="Courier New" panose="02070309020205020404" pitchFamily="49" charset="0"/>
              </a:rPr>
              <a:t>FROM employees</a:t>
            </a:r>
          </a:p>
          <a:p>
            <a:r>
              <a:rPr lang="en-US" altLang="en-US" sz="2000" dirty="0">
                <a:solidFill>
                  <a:srgbClr val="000000"/>
                </a:solidFill>
                <a:latin typeface="Courier New" panose="02070309020205020404" pitchFamily="49" charset="0"/>
              </a:rPr>
              <a:t>ORDER BY </a:t>
            </a:r>
            <a:r>
              <a:rPr lang="en-US" altLang="en-US" sz="2000" dirty="0" err="1">
                <a:solidFill>
                  <a:srgbClr val="000000"/>
                </a:solidFill>
                <a:latin typeface="Courier New" panose="02070309020205020404" pitchFamily="49" charset="0"/>
              </a:rPr>
              <a:t>department_id</a:t>
            </a:r>
            <a:r>
              <a:rPr lang="en-US" altLang="en-US" sz="2000" dirty="0">
                <a:solidFill>
                  <a:srgbClr val="000000"/>
                </a:solidFill>
                <a:latin typeface="Courier New" panose="02070309020205020404" pitchFamily="49" charset="0"/>
              </a:rPr>
              <a:t> ASC, salary DESC;</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2C9F4B03-5614-4A02-9752-28E9B8C74362}"/>
              </a:ext>
            </a:extLst>
          </p:cNvPr>
          <p:cNvSpPr txBox="1">
            <a:spLocks/>
          </p:cNvSpPr>
          <p:nvPr/>
        </p:nvSpPr>
        <p:spPr bwMode="gray">
          <a:xfrm>
            <a:off x="1661886" y="5524500"/>
            <a:ext cx="12344400" cy="2105880"/>
          </a:xfrm>
          <a:prstGeom prst="round2DiagRect">
            <a:avLst>
              <a:gd name="adj1" fmla="val 9114"/>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25395" tIns="25395" rIns="25395" bIns="25395">
            <a:spAutoFit/>
          </a:body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p:txBody>
      </p:sp>
      <p:sp>
        <p:nvSpPr>
          <p:cNvPr id="7" name="Content Placeholder 2">
            <a:extLst>
              <a:ext uri="{FF2B5EF4-FFF2-40B4-BE49-F238E27FC236}">
                <a16:creationId xmlns:a16="http://schemas.microsoft.com/office/drawing/2014/main" id="{5535263B-B663-4A8C-A995-57FDEAC257FB}"/>
              </a:ext>
            </a:extLst>
          </p:cNvPr>
          <p:cNvSpPr txBox="1">
            <a:spLocks/>
          </p:cNvSpPr>
          <p:nvPr/>
        </p:nvSpPr>
        <p:spPr bwMode="gray">
          <a:xfrm>
            <a:off x="1674017" y="8456387"/>
            <a:ext cx="12344400" cy="1408935"/>
          </a:xfrm>
          <a:prstGeom prst="round2DiagRect">
            <a:avLst>
              <a:gd name="adj1" fmla="val 9114"/>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25395" tIns="25395" rIns="25395" bIns="25395">
            <a:spAutoFit/>
          </a:body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p:txBody>
      </p:sp>
      <p:sp>
        <p:nvSpPr>
          <p:cNvPr id="9218" name="Title 1">
            <a:extLst>
              <a:ext uri="{FF2B5EF4-FFF2-40B4-BE49-F238E27FC236}">
                <a16:creationId xmlns:a16="http://schemas.microsoft.com/office/drawing/2014/main" id="{A758B622-7AA3-459F-AE39-6F05D4084B53}"/>
              </a:ext>
            </a:extLst>
          </p:cNvPr>
          <p:cNvSpPr>
            <a:spLocks noGrp="1"/>
          </p:cNvSpPr>
          <p:nvPr>
            <p:ph type="title"/>
          </p:nvPr>
        </p:nvSpPr>
        <p:spPr/>
        <p:txBody>
          <a:bodyPr/>
          <a:lstStyle/>
          <a:p>
            <a:pPr>
              <a:defRPr/>
            </a:pPr>
            <a:r>
              <a:rPr lang="en-US" dirty="0">
                <a:latin typeface="Courier New" pitchFamily="49" charset="0"/>
                <a:cs typeface="Courier New" pitchFamily="49" charset="0"/>
              </a:rPr>
              <a:t>GROUP</a:t>
            </a:r>
            <a:r>
              <a:rPr lang="en-US" dirty="0">
                <a:cs typeface="Courier New" pitchFamily="49" charset="0"/>
              </a:rPr>
              <a:t> </a:t>
            </a:r>
            <a:r>
              <a:rPr lang="en-US" dirty="0">
                <a:latin typeface="Courier New" pitchFamily="49" charset="0"/>
                <a:cs typeface="Courier New" pitchFamily="49" charset="0"/>
              </a:rPr>
              <a:t>BY</a:t>
            </a:r>
            <a:r>
              <a:rPr lang="en-US" dirty="0">
                <a:latin typeface="+mn-lt"/>
                <a:cs typeface="Courier New" pitchFamily="49" charset="0"/>
              </a:rPr>
              <a:t> </a:t>
            </a:r>
            <a:r>
              <a:rPr lang="en-US" dirty="0"/>
              <a:t>Clause</a:t>
            </a:r>
          </a:p>
        </p:txBody>
      </p:sp>
      <p:sp>
        <p:nvSpPr>
          <p:cNvPr id="4" name="Content Placeholder 3">
            <a:extLst>
              <a:ext uri="{FF2B5EF4-FFF2-40B4-BE49-F238E27FC236}">
                <a16:creationId xmlns:a16="http://schemas.microsoft.com/office/drawing/2014/main" id="{C239CCA4-A77A-407D-9859-3348EE360978}"/>
              </a:ext>
            </a:extLst>
          </p:cNvPr>
          <p:cNvSpPr>
            <a:spLocks noGrp="1"/>
          </p:cNvSpPr>
          <p:nvPr>
            <p:ph idx="1"/>
          </p:nvPr>
        </p:nvSpPr>
        <p:spPr>
          <a:xfrm>
            <a:off x="933451" y="2272710"/>
            <a:ext cx="16421100" cy="6026902"/>
          </a:xfrm>
        </p:spPr>
        <p:txBody>
          <a:bodyPr/>
          <a:lstStyle/>
          <a:p>
            <a:pPr lvl="1">
              <a:spcBef>
                <a:spcPts val="600"/>
              </a:spcBef>
            </a:pPr>
            <a:r>
              <a:rPr lang="en-US" altLang="en-US" dirty="0"/>
              <a:t>Use the optional </a:t>
            </a:r>
            <a:r>
              <a:rPr lang="en-US" altLang="en-US" dirty="0">
                <a:latin typeface="Courier New" panose="02070309020205020404" pitchFamily="49" charset="0"/>
                <a:cs typeface="Courier New" panose="02070309020205020404" pitchFamily="49" charset="0"/>
              </a:rPr>
              <a:t>GROUP</a:t>
            </a:r>
            <a:r>
              <a:rPr lang="en-US" altLang="en-US" dirty="0"/>
              <a:t> </a:t>
            </a:r>
            <a:r>
              <a:rPr lang="en-US" altLang="en-US" dirty="0">
                <a:latin typeface="Courier New" panose="02070309020205020404" pitchFamily="49" charset="0"/>
                <a:cs typeface="Courier New" panose="02070309020205020404" pitchFamily="49" charset="0"/>
              </a:rPr>
              <a:t>BY</a:t>
            </a:r>
            <a:r>
              <a:rPr lang="en-US" altLang="en-US" dirty="0">
                <a:cs typeface="Courier New" panose="02070309020205020404" pitchFamily="49" charset="0"/>
              </a:rPr>
              <a:t> </a:t>
            </a:r>
            <a:r>
              <a:rPr lang="en-US" altLang="en-US" dirty="0"/>
              <a:t>clause to group columns that have matching values into subsets.</a:t>
            </a:r>
          </a:p>
          <a:p>
            <a:pPr lvl="1">
              <a:spcBef>
                <a:spcPts val="600"/>
              </a:spcBef>
            </a:pPr>
            <a:r>
              <a:rPr lang="en-US" altLang="en-US" dirty="0"/>
              <a:t>Each group has no two rows having the same value for the grouping column or columns.</a:t>
            </a:r>
          </a:p>
          <a:p>
            <a:pPr lvl="1"/>
            <a:r>
              <a:rPr lang="en-US" altLang="en-US" dirty="0"/>
              <a:t>Syntax:</a:t>
            </a:r>
          </a:p>
          <a:p>
            <a:pPr lvl="1"/>
            <a:endParaRPr lang="en-US" altLang="en-US" dirty="0"/>
          </a:p>
          <a:p>
            <a:pPr lvl="1"/>
            <a:endParaRPr lang="en-US" altLang="en-US" dirty="0"/>
          </a:p>
          <a:p>
            <a:pPr lvl="1">
              <a:buFont typeface="Arial" panose="020B0604020202020204" pitchFamily="34" charset="0"/>
              <a:buNone/>
            </a:pPr>
            <a:endParaRPr lang="en-US" altLang="en-US" sz="1800" dirty="0"/>
          </a:p>
          <a:p>
            <a:pPr lvl="1">
              <a:lnSpc>
                <a:spcPct val="150000"/>
              </a:lnSpc>
            </a:pPr>
            <a:r>
              <a:rPr lang="en-US" altLang="en-US" dirty="0"/>
              <a:t>Example:</a:t>
            </a:r>
          </a:p>
        </p:txBody>
      </p:sp>
      <p:sp>
        <p:nvSpPr>
          <p:cNvPr id="10250" name="Rectangle 3">
            <a:extLst>
              <a:ext uri="{FF2B5EF4-FFF2-40B4-BE49-F238E27FC236}">
                <a16:creationId xmlns:a16="http://schemas.microsoft.com/office/drawing/2014/main" id="{B30B998D-F864-4449-B305-7B1648F3623C}"/>
              </a:ext>
            </a:extLst>
          </p:cNvPr>
          <p:cNvSpPr>
            <a:spLocks noChangeArrowheads="1"/>
          </p:cNvSpPr>
          <p:nvPr/>
        </p:nvSpPr>
        <p:spPr bwMode="blackGray">
          <a:xfrm>
            <a:off x="1831183" y="5524500"/>
            <a:ext cx="11503817"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138113" tIns="69057" rIns="138113" bIns="69057" anchor="ctr"/>
          <a:lstStyle>
            <a:lvl1pPr eaLnBrk="0" hangingPunct="0">
              <a:tabLst>
                <a:tab pos="120015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9pPr>
          </a:lstStyle>
          <a:p>
            <a:r>
              <a:rPr lang="en-US" altLang="en-US" sz="2000" dirty="0">
                <a:solidFill>
                  <a:srgbClr val="000000"/>
                </a:solidFill>
                <a:latin typeface="Courier New" panose="02070309020205020404" pitchFamily="49" charset="0"/>
              </a:rPr>
              <a:t>SELECT &lt;</a:t>
            </a:r>
            <a:r>
              <a:rPr lang="en-US" altLang="en-US" sz="2000" dirty="0">
                <a:latin typeface="Courier New" panose="02070309020205020404" pitchFamily="49" charset="0"/>
                <a:cs typeface="Courier New" panose="02070309020205020404" pitchFamily="49" charset="0"/>
              </a:rPr>
              <a:t>column1, column2, ... </a:t>
            </a:r>
            <a:r>
              <a:rPr lang="en-US" altLang="en-US" sz="2000" dirty="0" err="1">
                <a:latin typeface="Courier New" panose="02070309020205020404" pitchFamily="49" charset="0"/>
                <a:cs typeface="Courier New" panose="02070309020205020404" pitchFamily="49" charset="0"/>
              </a:rPr>
              <a:t>column_n</a:t>
            </a:r>
            <a:r>
              <a:rPr lang="en-US" altLang="en-US" sz="2000" dirty="0">
                <a:latin typeface="Courier New" panose="02070309020205020404" pitchFamily="49" charset="0"/>
                <a:cs typeface="Courier New" panose="02070309020205020404" pitchFamily="49" charset="0"/>
              </a:rPr>
              <a:t>&gt;</a:t>
            </a:r>
            <a:r>
              <a:rPr lang="en-US" altLang="en-US" sz="2000" dirty="0">
                <a:solidFill>
                  <a:srgbClr val="000000"/>
                </a:solidFill>
                <a:latin typeface="Courier New" panose="02070309020205020404" pitchFamily="49" charset="0"/>
              </a:rPr>
              <a:t> </a:t>
            </a:r>
          </a:p>
          <a:p>
            <a:r>
              <a:rPr lang="en-US" altLang="en-US" sz="2000" dirty="0">
                <a:solidFill>
                  <a:srgbClr val="000000"/>
                </a:solidFill>
                <a:latin typeface="Courier New" panose="02070309020205020404" pitchFamily="49" charset="0"/>
              </a:rPr>
              <a:t>FROM  </a:t>
            </a:r>
            <a:r>
              <a:rPr lang="en-US" altLang="en-US" sz="2000" i="1" dirty="0">
                <a:solidFill>
                  <a:srgbClr val="000000"/>
                </a:solidFill>
                <a:latin typeface="Courier New" panose="02070309020205020404" pitchFamily="49" charset="0"/>
              </a:rPr>
              <a:t>table</a:t>
            </a:r>
          </a:p>
          <a:p>
            <a:r>
              <a:rPr lang="en-US" altLang="en-US" sz="2000" dirty="0">
                <a:solidFill>
                  <a:srgbClr val="000000"/>
                </a:solidFill>
                <a:latin typeface="Courier New" panose="02070309020205020404" pitchFamily="49" charset="0"/>
              </a:rPr>
              <a:t>[WHERE	</a:t>
            </a:r>
            <a:r>
              <a:rPr lang="en-US" altLang="en-US" sz="2000" i="1" dirty="0">
                <a:solidFill>
                  <a:srgbClr val="000000"/>
                </a:solidFill>
                <a:latin typeface="Courier New" panose="02070309020205020404" pitchFamily="49" charset="0"/>
              </a:rPr>
              <a:t>condition</a:t>
            </a:r>
            <a:r>
              <a:rPr lang="en-US" altLang="en-US" sz="2000" dirty="0">
                <a:solidFill>
                  <a:srgbClr val="000000"/>
                </a:solidFill>
                <a:latin typeface="Courier New" panose="02070309020205020404" pitchFamily="49" charset="0"/>
              </a:rPr>
              <a:t>]</a:t>
            </a:r>
          </a:p>
          <a:p>
            <a:r>
              <a:rPr lang="en-US" altLang="en-US" sz="2000" dirty="0">
                <a:latin typeface="Courier New" panose="02070309020205020404" pitchFamily="49" charset="0"/>
                <a:cs typeface="Courier New" panose="02070309020205020404" pitchFamily="49" charset="0"/>
              </a:rPr>
              <a:t>[GROUP BY &lt;column&gt; [, ...] ]</a:t>
            </a:r>
          </a:p>
          <a:p>
            <a:r>
              <a:rPr lang="en-US" altLang="en-US" sz="2000" dirty="0">
                <a:latin typeface="Courier New" panose="02070309020205020404" pitchFamily="49" charset="0"/>
                <a:cs typeface="Courier New" panose="02070309020205020404" pitchFamily="49" charset="0"/>
              </a:rPr>
              <a:t>[ORDER BY &lt;column&gt; [, ...] ] ;</a:t>
            </a:r>
            <a:endParaRPr lang="en-US" altLang="en-US" sz="2000" dirty="0">
              <a:solidFill>
                <a:srgbClr val="000000"/>
              </a:solidFill>
              <a:latin typeface="Courier New" panose="02070309020205020404" pitchFamily="49" charset="0"/>
              <a:cs typeface="Courier New" panose="02070309020205020404" pitchFamily="49" charset="0"/>
            </a:endParaRPr>
          </a:p>
        </p:txBody>
      </p:sp>
      <p:sp>
        <p:nvSpPr>
          <p:cNvPr id="10251" name="Rectangle 4">
            <a:extLst>
              <a:ext uri="{FF2B5EF4-FFF2-40B4-BE49-F238E27FC236}">
                <a16:creationId xmlns:a16="http://schemas.microsoft.com/office/drawing/2014/main" id="{8ED9E06D-B42E-4B8F-AD08-01E9C171C405}"/>
              </a:ext>
            </a:extLst>
          </p:cNvPr>
          <p:cNvSpPr>
            <a:spLocks noChangeArrowheads="1"/>
          </p:cNvSpPr>
          <p:nvPr/>
        </p:nvSpPr>
        <p:spPr bwMode="blackGray">
          <a:xfrm>
            <a:off x="1843314" y="8456386"/>
            <a:ext cx="11046617"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138113" tIns="69057" rIns="138113" bIns="69057" anchor="ctr"/>
          <a:lstStyle>
            <a:lvl1pPr eaLnBrk="0" hangingPunct="0">
              <a:tabLst>
                <a:tab pos="120015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9pPr>
          </a:lstStyle>
          <a:p>
            <a:r>
              <a:rPr lang="en-US" altLang="en-US" sz="2000" dirty="0">
                <a:solidFill>
                  <a:srgbClr val="000000"/>
                </a:solidFill>
                <a:latin typeface="Courier New" panose="02070309020205020404" pitchFamily="49" charset="0"/>
              </a:rPr>
              <a:t>SELECT </a:t>
            </a:r>
            <a:r>
              <a:rPr lang="en-US" altLang="en-US" sz="2000" dirty="0" err="1">
                <a:solidFill>
                  <a:srgbClr val="000000"/>
                </a:solidFill>
                <a:latin typeface="Courier New" panose="02070309020205020404" pitchFamily="49" charset="0"/>
              </a:rPr>
              <a:t>department_id</a:t>
            </a:r>
            <a:r>
              <a:rPr lang="en-US" altLang="en-US" sz="2000" dirty="0">
                <a:solidFill>
                  <a:srgbClr val="000000"/>
                </a:solidFill>
                <a:latin typeface="Courier New" panose="02070309020205020404" pitchFamily="49" charset="0"/>
              </a:rPr>
              <a:t>, MIN(salary), MAX (salary)</a:t>
            </a:r>
          </a:p>
          <a:p>
            <a:r>
              <a:rPr lang="en-US" altLang="en-US" sz="2000" dirty="0">
                <a:solidFill>
                  <a:srgbClr val="000000"/>
                </a:solidFill>
                <a:latin typeface="Courier New" panose="02070309020205020404" pitchFamily="49" charset="0"/>
              </a:rPr>
              <a:t>FROM employees</a:t>
            </a:r>
          </a:p>
          <a:p>
            <a:r>
              <a:rPr lang="en-US" altLang="en-US" sz="2000" dirty="0">
                <a:solidFill>
                  <a:srgbClr val="000000"/>
                </a:solidFill>
                <a:latin typeface="Courier New" panose="02070309020205020404" pitchFamily="49" charset="0"/>
              </a:rPr>
              <a:t>GROUP BY </a:t>
            </a:r>
            <a:r>
              <a:rPr lang="en-US" altLang="en-US" sz="2000" dirty="0" err="1">
                <a:solidFill>
                  <a:srgbClr val="000000"/>
                </a:solidFill>
                <a:latin typeface="Courier New" panose="02070309020205020404" pitchFamily="49" charset="0"/>
              </a:rPr>
              <a:t>department_id</a:t>
            </a:r>
            <a:r>
              <a:rPr lang="en-US" altLang="en-US" sz="2000" dirty="0">
                <a:solidFill>
                  <a:srgbClr val="000000"/>
                </a:solidFill>
                <a:latin typeface="Courier New" panose="02070309020205020404" pitchFamily="49" charset="0"/>
              </a:rPr>
              <a:t> ;</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44D7B885-DD54-478F-B81C-15929911C0D0}"/>
              </a:ext>
            </a:extLst>
          </p:cNvPr>
          <p:cNvSpPr>
            <a:spLocks noGrp="1"/>
          </p:cNvSpPr>
          <p:nvPr>
            <p:ph type="title"/>
          </p:nvPr>
        </p:nvSpPr>
        <p:spPr/>
        <p:txBody>
          <a:bodyPr/>
          <a:lstStyle/>
          <a:p>
            <a:r>
              <a:rPr lang="en-US" altLang="en-US"/>
              <a:t>Data Definition Language</a:t>
            </a:r>
          </a:p>
        </p:txBody>
      </p:sp>
      <p:sp>
        <p:nvSpPr>
          <p:cNvPr id="11267" name="Content Placeholder 2">
            <a:extLst>
              <a:ext uri="{FF2B5EF4-FFF2-40B4-BE49-F238E27FC236}">
                <a16:creationId xmlns:a16="http://schemas.microsoft.com/office/drawing/2014/main" id="{99CDD05D-5240-401E-B78B-FFF28F6D0CA2}"/>
              </a:ext>
            </a:extLst>
          </p:cNvPr>
          <p:cNvSpPr>
            <a:spLocks noGrp="1"/>
          </p:cNvSpPr>
          <p:nvPr>
            <p:ph idx="1"/>
          </p:nvPr>
        </p:nvSpPr>
        <p:spPr>
          <a:xfrm>
            <a:off x="935833" y="2270920"/>
            <a:ext cx="16416338" cy="3159066"/>
          </a:xfrm>
        </p:spPr>
        <p:txBody>
          <a:bodyPr/>
          <a:lstStyle/>
          <a:p>
            <a:pPr lvl="1" eaLnBrk="1" hangingPunct="1"/>
            <a:r>
              <a:rPr lang="en-US" altLang="en-US" dirty="0"/>
              <a:t>DDL statements are used to define, structurally change, and drop schema objects.</a:t>
            </a:r>
          </a:p>
          <a:p>
            <a:pPr lvl="1" eaLnBrk="1" hangingPunct="1"/>
            <a:r>
              <a:rPr lang="en-US" altLang="en-US" dirty="0"/>
              <a:t>The commonly used DDL statements are:</a:t>
            </a:r>
          </a:p>
          <a:p>
            <a:pPr marL="1919288" lvl="2" indent="-547688">
              <a:spcBef>
                <a:spcPts val="600"/>
              </a:spcBef>
            </a:pPr>
            <a:r>
              <a:rPr lang="en-US" altLang="en-US" dirty="0">
                <a:latin typeface="Courier New" panose="02070309020205020404" pitchFamily="49" charset="0"/>
                <a:cs typeface="Courier New" panose="02070309020205020404" pitchFamily="49" charset="0"/>
              </a:rPr>
              <a:t>CREATE</a:t>
            </a:r>
            <a:r>
              <a:rPr lang="en-US" altLang="en-US" sz="3300" dirty="0"/>
              <a:t> </a:t>
            </a:r>
            <a:r>
              <a:rPr lang="en-US" altLang="en-US" dirty="0">
                <a:latin typeface="Courier New" panose="02070309020205020404" pitchFamily="49" charset="0"/>
                <a:cs typeface="Courier New" panose="02070309020205020404" pitchFamily="49" charset="0"/>
              </a:rPr>
              <a:t>TABLE</a:t>
            </a:r>
            <a:r>
              <a:rPr lang="en-US" altLang="en-US" dirty="0"/>
              <a:t>, </a:t>
            </a:r>
            <a:r>
              <a:rPr lang="en-US" altLang="en-US" dirty="0">
                <a:latin typeface="Courier New" panose="02070309020205020404" pitchFamily="49" charset="0"/>
                <a:cs typeface="Courier New" panose="02070309020205020404" pitchFamily="49" charset="0"/>
              </a:rPr>
              <a:t>ALTER</a:t>
            </a:r>
            <a:r>
              <a:rPr lang="en-US" altLang="en-US" sz="3300" dirty="0"/>
              <a:t> </a:t>
            </a:r>
            <a:r>
              <a:rPr lang="en-US" altLang="en-US" dirty="0">
                <a:latin typeface="Courier New" panose="02070309020205020404" pitchFamily="49" charset="0"/>
                <a:cs typeface="Courier New" panose="02070309020205020404" pitchFamily="49" charset="0"/>
              </a:rPr>
              <a:t>TABLE</a:t>
            </a:r>
            <a:r>
              <a:rPr lang="en-US" altLang="en-US" dirty="0">
                <a:cs typeface="Courier New" panose="02070309020205020404" pitchFamily="49" charset="0"/>
              </a:rPr>
              <a:t>, </a:t>
            </a:r>
            <a:r>
              <a:rPr lang="en-US" altLang="en-US" dirty="0"/>
              <a:t>and </a:t>
            </a:r>
            <a:r>
              <a:rPr lang="en-US" altLang="en-US" dirty="0">
                <a:latin typeface="Courier New" panose="02070309020205020404" pitchFamily="49" charset="0"/>
                <a:cs typeface="Courier New" panose="02070309020205020404" pitchFamily="49" charset="0"/>
              </a:rPr>
              <a:t>DROP</a:t>
            </a:r>
            <a:r>
              <a:rPr lang="en-US" altLang="en-US" sz="3300" dirty="0"/>
              <a:t> </a:t>
            </a:r>
            <a:r>
              <a:rPr lang="en-US" altLang="en-US" dirty="0">
                <a:latin typeface="Courier New" panose="02070309020205020404" pitchFamily="49" charset="0"/>
                <a:cs typeface="Courier New" panose="02070309020205020404" pitchFamily="49" charset="0"/>
              </a:rPr>
              <a:t>TABLE</a:t>
            </a:r>
          </a:p>
          <a:p>
            <a:pPr marL="1919288" lvl="2" indent="-547688">
              <a:spcBef>
                <a:spcPts val="600"/>
              </a:spcBef>
            </a:pPr>
            <a:r>
              <a:rPr lang="en-US" altLang="en-US" dirty="0">
                <a:latin typeface="Courier New" panose="02070309020205020404" pitchFamily="49" charset="0"/>
                <a:cs typeface="Courier New" panose="02070309020205020404" pitchFamily="49" charset="0"/>
              </a:rPr>
              <a:t>GRANT</a:t>
            </a:r>
            <a:r>
              <a:rPr lang="en-US" altLang="en-US" dirty="0"/>
              <a:t>, </a:t>
            </a:r>
            <a:r>
              <a:rPr lang="en-US" altLang="en-US" dirty="0">
                <a:latin typeface="Courier New" panose="02070309020205020404" pitchFamily="49" charset="0"/>
                <a:cs typeface="Courier New" panose="02070309020205020404" pitchFamily="49" charset="0"/>
              </a:rPr>
              <a:t>REVOKE</a:t>
            </a:r>
          </a:p>
          <a:p>
            <a:pPr marL="1919288" lvl="2" indent="-547688">
              <a:spcBef>
                <a:spcPts val="600"/>
              </a:spcBef>
            </a:pPr>
            <a:r>
              <a:rPr lang="en-US" altLang="en-US" dirty="0">
                <a:latin typeface="Courier New" panose="02070309020205020404" pitchFamily="49" charset="0"/>
                <a:cs typeface="Courier New" panose="02070309020205020404" pitchFamily="49" charset="0"/>
              </a:rPr>
              <a:t>TRUNCATE</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67766A62-D9E1-4E0C-89FF-8D387F9B34FF}"/>
              </a:ext>
            </a:extLst>
          </p:cNvPr>
          <p:cNvSpPr txBox="1">
            <a:spLocks/>
          </p:cNvSpPr>
          <p:nvPr/>
        </p:nvSpPr>
        <p:spPr bwMode="gray">
          <a:xfrm>
            <a:off x="1690914" y="6234490"/>
            <a:ext cx="12344400" cy="1408935"/>
          </a:xfrm>
          <a:prstGeom prst="round2DiagRect">
            <a:avLst>
              <a:gd name="adj1" fmla="val 9114"/>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25395" tIns="25395" rIns="25395" bIns="25395">
            <a:spAutoFit/>
          </a:body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p:txBody>
      </p:sp>
      <p:sp>
        <p:nvSpPr>
          <p:cNvPr id="7" name="Content Placeholder 2">
            <a:extLst>
              <a:ext uri="{FF2B5EF4-FFF2-40B4-BE49-F238E27FC236}">
                <a16:creationId xmlns:a16="http://schemas.microsoft.com/office/drawing/2014/main" id="{B9A2F505-D3E3-42DE-88CA-8AB5E6A499D3}"/>
              </a:ext>
            </a:extLst>
          </p:cNvPr>
          <p:cNvSpPr txBox="1">
            <a:spLocks/>
          </p:cNvSpPr>
          <p:nvPr/>
        </p:nvSpPr>
        <p:spPr bwMode="gray">
          <a:xfrm>
            <a:off x="1661886" y="3786416"/>
            <a:ext cx="12344400" cy="1408935"/>
          </a:xfrm>
          <a:prstGeom prst="round2DiagRect">
            <a:avLst>
              <a:gd name="adj1" fmla="val 9114"/>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25395" tIns="25395" rIns="25395" bIns="25395">
            <a:spAutoFit/>
          </a:body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endParaRPr>
          </a:p>
        </p:txBody>
      </p:sp>
      <p:sp>
        <p:nvSpPr>
          <p:cNvPr id="12296" name="Title 1">
            <a:extLst>
              <a:ext uri="{FF2B5EF4-FFF2-40B4-BE49-F238E27FC236}">
                <a16:creationId xmlns:a16="http://schemas.microsoft.com/office/drawing/2014/main" id="{8D8A854E-E739-4A6F-8F14-8224005077A4}"/>
              </a:ext>
            </a:extLst>
          </p:cNvPr>
          <p:cNvSpPr>
            <a:spLocks noGrp="1"/>
          </p:cNvSpPr>
          <p:nvPr>
            <p:ph type="title"/>
          </p:nvPr>
        </p:nvSpPr>
        <p:spPr/>
        <p:txBody>
          <a:bodyPr/>
          <a:lstStyle/>
          <a:p>
            <a:r>
              <a:rPr lang="en-US" altLang="en-US">
                <a:latin typeface="Courier New" panose="02070309020205020404" pitchFamily="49" charset="0"/>
                <a:cs typeface="Courier New" panose="02070309020205020404" pitchFamily="49" charset="0"/>
              </a:rPr>
              <a:t>CREATE</a:t>
            </a:r>
            <a:r>
              <a:rPr lang="en-US" altLang="en-US"/>
              <a:t> </a:t>
            </a:r>
            <a:r>
              <a:rPr lang="en-US" altLang="en-US">
                <a:latin typeface="Courier New" panose="02070309020205020404" pitchFamily="49" charset="0"/>
                <a:cs typeface="Courier New" panose="02070309020205020404" pitchFamily="49" charset="0"/>
              </a:rPr>
              <a:t>TABLE</a:t>
            </a:r>
            <a:r>
              <a:rPr lang="en-US" altLang="en-US"/>
              <a:t> Statement</a:t>
            </a:r>
          </a:p>
        </p:txBody>
      </p:sp>
      <p:sp>
        <p:nvSpPr>
          <p:cNvPr id="12297" name="Content Placeholder 2">
            <a:extLst>
              <a:ext uri="{FF2B5EF4-FFF2-40B4-BE49-F238E27FC236}">
                <a16:creationId xmlns:a16="http://schemas.microsoft.com/office/drawing/2014/main" id="{C487DC01-5183-44E0-8723-9F8A834CF9E6}"/>
              </a:ext>
            </a:extLst>
          </p:cNvPr>
          <p:cNvSpPr>
            <a:spLocks noGrp="1"/>
          </p:cNvSpPr>
          <p:nvPr>
            <p:ph idx="1"/>
          </p:nvPr>
        </p:nvSpPr>
        <p:spPr>
          <a:xfrm>
            <a:off x="935833" y="2256406"/>
            <a:ext cx="13465967" cy="3789367"/>
          </a:xfrm>
        </p:spPr>
        <p:txBody>
          <a:bodyPr/>
          <a:lstStyle/>
          <a:p>
            <a:pPr lvl="1"/>
            <a:r>
              <a:rPr lang="en-US" altLang="en-US" dirty="0"/>
              <a:t>Use the </a:t>
            </a:r>
            <a:r>
              <a:rPr lang="en-US" altLang="en-US" dirty="0">
                <a:latin typeface="Courier New" panose="02070309020205020404" pitchFamily="49" charset="0"/>
                <a:cs typeface="Courier New" panose="02070309020205020404" pitchFamily="49" charset="0"/>
              </a:rPr>
              <a:t>CREATE</a:t>
            </a:r>
            <a:r>
              <a:rPr lang="en-US" altLang="en-US" dirty="0"/>
              <a:t> </a:t>
            </a:r>
            <a:r>
              <a:rPr lang="en-US" altLang="en-US" dirty="0">
                <a:latin typeface="Courier New" panose="02070309020205020404" pitchFamily="49" charset="0"/>
                <a:cs typeface="Courier New" panose="02070309020205020404" pitchFamily="49" charset="0"/>
              </a:rPr>
              <a:t>TABLE</a:t>
            </a:r>
            <a:r>
              <a:rPr lang="en-US" altLang="en-US" dirty="0">
                <a:cs typeface="Arial" panose="020B0604020202020204" pitchFamily="34" charset="0"/>
              </a:rPr>
              <a:t> </a:t>
            </a:r>
            <a:r>
              <a:rPr lang="en-US" altLang="en-US" dirty="0"/>
              <a:t>statement to create a table in the database.</a:t>
            </a:r>
          </a:p>
          <a:p>
            <a:pPr lvl="1"/>
            <a:r>
              <a:rPr lang="en-US" altLang="en-US" dirty="0"/>
              <a:t>Syntax:</a:t>
            </a:r>
          </a:p>
          <a:p>
            <a:pPr lvl="1"/>
            <a:endParaRPr lang="en-US" altLang="en-US" dirty="0"/>
          </a:p>
          <a:p>
            <a:pPr marL="112712" lvl="1" indent="0">
              <a:buNone/>
            </a:pPr>
            <a:endParaRPr lang="en-US" altLang="en-US" dirty="0"/>
          </a:p>
          <a:p>
            <a:pPr lvl="1">
              <a:lnSpc>
                <a:spcPct val="150000"/>
              </a:lnSpc>
            </a:pPr>
            <a:r>
              <a:rPr lang="en-US" altLang="en-US" dirty="0"/>
              <a:t>Example:</a:t>
            </a:r>
          </a:p>
        </p:txBody>
      </p:sp>
      <p:sp>
        <p:nvSpPr>
          <p:cNvPr id="12298" name="Rectangle 4">
            <a:extLst>
              <a:ext uri="{FF2B5EF4-FFF2-40B4-BE49-F238E27FC236}">
                <a16:creationId xmlns:a16="http://schemas.microsoft.com/office/drawing/2014/main" id="{7213E6C6-2416-452A-AE5A-BB8EA3003066}"/>
              </a:ext>
            </a:extLst>
          </p:cNvPr>
          <p:cNvSpPr>
            <a:spLocks noChangeArrowheads="1"/>
          </p:cNvSpPr>
          <p:nvPr/>
        </p:nvSpPr>
        <p:spPr bwMode="blackGray">
          <a:xfrm>
            <a:off x="1833565" y="3735615"/>
            <a:ext cx="11577635"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138113" tIns="69057" rIns="138113" bIns="69057" anchor="ctr"/>
          <a:lstStyle>
            <a:lvl1pPr eaLnBrk="0" hangingPunct="0">
              <a:tabLst>
                <a:tab pos="120015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9pPr>
          </a:lstStyle>
          <a:p>
            <a:r>
              <a:rPr lang="en-US" altLang="en-US" sz="2000" dirty="0">
                <a:solidFill>
                  <a:srgbClr val="000000"/>
                </a:solidFill>
                <a:latin typeface="Courier New" panose="02070309020205020404" pitchFamily="49" charset="0"/>
              </a:rPr>
              <a:t>CREATE TABLE </a:t>
            </a:r>
            <a:r>
              <a:rPr lang="en-US" altLang="en-US" sz="2000" i="1" dirty="0" err="1">
                <a:solidFill>
                  <a:srgbClr val="000000"/>
                </a:solidFill>
                <a:latin typeface="Courier New" panose="02070309020205020404" pitchFamily="49" charset="0"/>
              </a:rPr>
              <a:t>tablename</a:t>
            </a:r>
            <a:r>
              <a:rPr lang="en-US" altLang="en-US" sz="2000" i="1" dirty="0">
                <a:solidFill>
                  <a:srgbClr val="000000"/>
                </a:solidFill>
                <a:latin typeface="Courier New" panose="02070309020205020404" pitchFamily="49" charset="0"/>
              </a:rPr>
              <a:t> ( </a:t>
            </a:r>
          </a:p>
          <a:p>
            <a:r>
              <a:rPr lang="en-US" altLang="en-US" sz="2000" dirty="0">
                <a:solidFill>
                  <a:srgbClr val="000000"/>
                </a:solidFill>
                <a:latin typeface="Courier New" panose="02070309020205020404" pitchFamily="49" charset="0"/>
              </a:rPr>
              <a:t>{column-definition | Table-level constraint}      </a:t>
            </a:r>
          </a:p>
          <a:p>
            <a:r>
              <a:rPr lang="en-US" altLang="en-US" sz="2000" dirty="0">
                <a:solidFill>
                  <a:srgbClr val="000000"/>
                </a:solidFill>
                <a:latin typeface="Courier New" panose="02070309020205020404" pitchFamily="49" charset="0"/>
              </a:rPr>
              <a:t>[ , {column-definition | Table-level constraint} ] * )</a:t>
            </a:r>
          </a:p>
        </p:txBody>
      </p:sp>
      <p:sp>
        <p:nvSpPr>
          <p:cNvPr id="12299" name="Rectangle 4">
            <a:extLst>
              <a:ext uri="{FF2B5EF4-FFF2-40B4-BE49-F238E27FC236}">
                <a16:creationId xmlns:a16="http://schemas.microsoft.com/office/drawing/2014/main" id="{7C9BBC0A-0755-4BF0-98C4-96225AAB03A6}"/>
              </a:ext>
            </a:extLst>
          </p:cNvPr>
          <p:cNvSpPr>
            <a:spLocks noChangeArrowheads="1"/>
          </p:cNvSpPr>
          <p:nvPr/>
        </p:nvSpPr>
        <p:spPr bwMode="blackGray">
          <a:xfrm>
            <a:off x="1857830" y="6204857"/>
            <a:ext cx="10896598"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138113" tIns="69057" rIns="138113" bIns="69057" anchor="ctr"/>
          <a:lstStyle>
            <a:lvl1pPr eaLnBrk="0" hangingPunct="0">
              <a:tabLst>
                <a:tab pos="120015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cs typeface="Arial" panose="020B0604020202020204" pitchFamily="34" charset="0"/>
              </a:defRPr>
            </a:lvl9pPr>
          </a:lstStyle>
          <a:p>
            <a:r>
              <a:rPr lang="en-US" altLang="en-US" sz="2000" dirty="0">
                <a:solidFill>
                  <a:srgbClr val="000000"/>
                </a:solidFill>
                <a:latin typeface="Courier New" panose="02070309020205020404" pitchFamily="49" charset="0"/>
              </a:rPr>
              <a:t>CREATE TABLE </a:t>
            </a:r>
            <a:r>
              <a:rPr lang="en-US" altLang="en-US" sz="2000" dirty="0" err="1">
                <a:solidFill>
                  <a:srgbClr val="000000"/>
                </a:solidFill>
                <a:latin typeface="Courier New" panose="02070309020205020404" pitchFamily="49" charset="0"/>
              </a:rPr>
              <a:t>teach_dept</a:t>
            </a:r>
            <a:r>
              <a:rPr lang="en-US" altLang="en-US" sz="2000" dirty="0">
                <a:solidFill>
                  <a:srgbClr val="000000"/>
                </a:solidFill>
                <a:latin typeface="Courier New" panose="02070309020205020404" pitchFamily="49" charset="0"/>
              </a:rPr>
              <a:t> (</a:t>
            </a:r>
          </a:p>
          <a:p>
            <a:r>
              <a:rPr lang="en-US" altLang="en-US" sz="2000" dirty="0" err="1">
                <a:solidFill>
                  <a:srgbClr val="000000"/>
                </a:solidFill>
                <a:latin typeface="Courier New" panose="02070309020205020404" pitchFamily="49" charset="0"/>
              </a:rPr>
              <a:t>department_id</a:t>
            </a:r>
            <a:r>
              <a:rPr lang="en-US" altLang="en-US" sz="2000" dirty="0">
                <a:solidFill>
                  <a:srgbClr val="000000"/>
                </a:solidFill>
                <a:latin typeface="Courier New" panose="02070309020205020404" pitchFamily="49" charset="0"/>
              </a:rPr>
              <a:t>  NUMBER(3) PRIMARY KEY,  </a:t>
            </a:r>
          </a:p>
          <a:p>
            <a:r>
              <a:rPr lang="en-US" altLang="en-US" sz="2000" dirty="0" err="1">
                <a:solidFill>
                  <a:srgbClr val="000000"/>
                </a:solidFill>
                <a:latin typeface="Courier New" panose="02070309020205020404" pitchFamily="49" charset="0"/>
              </a:rPr>
              <a:t>department_name</a:t>
            </a:r>
            <a:r>
              <a:rPr lang="en-US" altLang="en-US" sz="2000" dirty="0">
                <a:solidFill>
                  <a:srgbClr val="000000"/>
                </a:solidFill>
                <a:latin typeface="Courier New" panose="02070309020205020404" pitchFamily="49" charset="0"/>
              </a:rPr>
              <a:t> VARCHAR2(10)); </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4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334</TotalTime>
  <Words>6198</Words>
  <Application>Microsoft Office PowerPoint</Application>
  <PresentationFormat>Custom</PresentationFormat>
  <Paragraphs>731</Paragraphs>
  <Slides>39</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Courier New</vt:lpstr>
      <vt:lpstr>Georgia</vt:lpstr>
      <vt:lpstr>Oracle Sans</vt:lpstr>
      <vt:lpstr>Times New Roman</vt:lpstr>
      <vt:lpstr>OU Redwood PowerPoint Template</vt:lpstr>
      <vt:lpstr>Commonly Used SQL Commands</vt:lpstr>
      <vt:lpstr>Objectives</vt:lpstr>
      <vt:lpstr>Basic SELECT Statement</vt:lpstr>
      <vt:lpstr>SELECT Statement</vt:lpstr>
      <vt:lpstr>WHERE Clause</vt:lpstr>
      <vt:lpstr>ORDER BY Clause</vt:lpstr>
      <vt:lpstr>GROUP BY Clause</vt:lpstr>
      <vt:lpstr>Data Definition Language</vt:lpstr>
      <vt:lpstr>CREATE TABLE Statement</vt:lpstr>
      <vt:lpstr>ALTER TABLE Statement</vt:lpstr>
      <vt:lpstr>DROP TABLE Statement</vt:lpstr>
      <vt:lpstr>GRANT Statement</vt:lpstr>
      <vt:lpstr>Privilege Types</vt:lpstr>
      <vt:lpstr>REVOKE Statement</vt:lpstr>
      <vt:lpstr>TRUNCATE TABLE Statement</vt:lpstr>
      <vt:lpstr>Data Manipulation Language</vt:lpstr>
      <vt:lpstr>INSERT Statement</vt:lpstr>
      <vt:lpstr>UPDATE Statement Syntax</vt:lpstr>
      <vt:lpstr>DELETE Statement</vt:lpstr>
      <vt:lpstr>Transaction Control Statements</vt:lpstr>
      <vt:lpstr>COMMIT Statement</vt:lpstr>
      <vt:lpstr>ROLLBACK Statement</vt:lpstr>
      <vt:lpstr>SAVEPOINT Statement</vt:lpstr>
      <vt:lpstr>Joins</vt:lpstr>
      <vt:lpstr>Types of Joins</vt:lpstr>
      <vt:lpstr>Qualifying Ambiguous Column Names</vt:lpstr>
      <vt:lpstr>Natural Join</vt:lpstr>
      <vt:lpstr>Equijoins</vt:lpstr>
      <vt:lpstr>Retrieving Records with Equijoins</vt:lpstr>
      <vt:lpstr>Additional Search Conditions Using the AND and  WHERE Operators </vt:lpstr>
      <vt:lpstr>Retrieving Records with Nonequijoins</vt:lpstr>
      <vt:lpstr>Retrieving Records by Using the USING Clause </vt:lpstr>
      <vt:lpstr>Retrieving Records by Using the ON Clause</vt:lpstr>
      <vt:lpstr>Left Outer Join</vt:lpstr>
      <vt:lpstr>Right Outer Join</vt:lpstr>
      <vt:lpstr>Full Outer Join</vt:lpstr>
      <vt:lpstr>Self-Join: Example</vt:lpstr>
      <vt:lpstr>Cross Join</vt:lpstr>
      <vt:lpstr>Summary</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Lakhan Chaudhari</dc:creator>
  <cp:keywords>OU Redwood PowerPoint Template</cp:keywords>
  <dc:description>Oracle University Production Services PowerPoint Template</dc:description>
  <cp:lastModifiedBy>Jayanthy Keshavamurthy</cp:lastModifiedBy>
  <cp:revision>88</cp:revision>
  <cp:lastPrinted>2002-03-28T23:57:22Z</cp:lastPrinted>
  <dcterms:created xsi:type="dcterms:W3CDTF">2020-05-18T09:31:58Z</dcterms:created>
  <dcterms:modified xsi:type="dcterms:W3CDTF">2020-07-01T06:50:24Z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