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2"/>
  </p:notesMasterIdLst>
  <p:handoutMasterIdLst>
    <p:handoutMasterId r:id="rId13"/>
  </p:handoutMasterIdLst>
  <p:sldIdLst>
    <p:sldId id="324" r:id="rId2"/>
    <p:sldId id="315" r:id="rId3"/>
    <p:sldId id="316" r:id="rId4"/>
    <p:sldId id="317" r:id="rId5"/>
    <p:sldId id="318" r:id="rId6"/>
    <p:sldId id="319" r:id="rId7"/>
    <p:sldId id="320" r:id="rId8"/>
    <p:sldId id="321" r:id="rId9"/>
    <p:sldId id="322" r:id="rId10"/>
    <p:sldId id="323" r:id="rId11"/>
  </p:sldIdLst>
  <p:sldSz cx="18288000" cy="10287000"/>
  <p:notesSz cx="7772400" cy="10058400"/>
  <p:custDataLst>
    <p:tags r:id="rId1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60" userDrawn="1">
          <p15:clr>
            <a:srgbClr val="A4A3A4"/>
          </p15:clr>
        </p15:guide>
        <p15:guide id="8" orient="horz" pos="3864" userDrawn="1">
          <p15:clr>
            <a:srgbClr val="A4A3A4"/>
          </p15:clr>
        </p15:guide>
        <p15:guide id="9" pos="11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0101" autoAdjust="0"/>
  </p:normalViewPr>
  <p:slideViewPr>
    <p:cSldViewPr showGuides="1">
      <p:cViewPr varScale="1">
        <p:scale>
          <a:sx n="36" d="100"/>
          <a:sy n="36" d="100"/>
        </p:scale>
        <p:origin x="1416" y="66"/>
      </p:cViewPr>
      <p:guideLst>
        <p:guide orient="horz" pos="1510"/>
        <p:guide pos="1050"/>
        <p:guide orient="horz" pos="2760"/>
        <p:guide orient="horz" pos="3864"/>
        <p:guide pos="1112"/>
      </p:guideLst>
    </p:cSldViewPr>
  </p:slideViewPr>
  <p:outlineViewPr>
    <p:cViewPr>
      <p:scale>
        <a:sx n="33" d="100"/>
        <a:sy n="33" d="100"/>
      </p:scale>
      <p:origin x="0" y="-2316"/>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1662"/>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D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ooter Placeholder 4">
            <a:extLst>
              <a:ext uri="{FF2B5EF4-FFF2-40B4-BE49-F238E27FC236}">
                <a16:creationId xmlns:a16="http://schemas.microsoft.com/office/drawing/2014/main" id="{71B9E921-9EE0-41ED-9A47-FAC557020EC0}"/>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F0A876CF-682F-428E-AAEF-31F8070CD972}" type="slidenum">
              <a:rPr lang="en-US" altLang="en-US" smtClean="0"/>
              <a:pPr/>
              <a:t>2</a:t>
            </a:fld>
            <a:endParaRPr lang="en-US" altLang="en-US" dirty="0"/>
          </a:p>
        </p:txBody>
      </p:sp>
      <p:sp>
        <p:nvSpPr>
          <p:cNvPr id="3" name="Slide Image Placeholder 2">
            <a:extLst>
              <a:ext uri="{FF2B5EF4-FFF2-40B4-BE49-F238E27FC236}">
                <a16:creationId xmlns:a16="http://schemas.microsoft.com/office/drawing/2014/main" id="{A3F92CA1-4AB1-4A18-9C1A-87D8A7243F3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2745380-EB71-4DE7-B235-06D1B700AC51}"/>
              </a:ext>
            </a:extLst>
          </p:cNvPr>
          <p:cNvSpPr>
            <a:spLocks noGrp="1"/>
          </p:cNvSpPr>
          <p:nvPr>
            <p:ph type="body" idx="1"/>
          </p:nvPr>
        </p:nvSpPr>
        <p:spPr/>
        <p:txBody>
          <a:bodyPr/>
          <a:lstStyle/>
          <a:p>
            <a:pPr lvl="1" eaLnBrk="1" hangingPunct="1"/>
            <a:r>
              <a:rPr lang="en-US" altLang="en-US" dirty="0"/>
              <a:t>Cursor variables are like C or Pascal pointers, which hold the memory location (address) of an item instead of the item itself. Thus, declaring a cursor variable creates a pointer, not an item. In PL/SQL, a pointer has the data type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X</a:t>
            </a:r>
            <a:r>
              <a:rPr lang="en-US" altLang="en-US" dirty="0"/>
              <a:t>, where </a:t>
            </a:r>
            <a:r>
              <a:rPr lang="en-US" altLang="en-US" dirty="0">
                <a:latin typeface="Courier New" panose="02070309020205020404" pitchFamily="49" charset="0"/>
              </a:rPr>
              <a:t>REF</a:t>
            </a:r>
            <a:r>
              <a:rPr lang="en-US" altLang="en-US" dirty="0"/>
              <a:t> is short for </a:t>
            </a:r>
            <a:r>
              <a:rPr lang="en-US" altLang="en-US" dirty="0">
                <a:latin typeface="Courier New" panose="02070309020205020404" pitchFamily="49" charset="0"/>
              </a:rPr>
              <a:t>REFERENCE</a:t>
            </a:r>
            <a:r>
              <a:rPr lang="en-US" altLang="en-US" dirty="0"/>
              <a:t> and </a:t>
            </a:r>
            <a:r>
              <a:rPr lang="en-US" altLang="en-US" dirty="0">
                <a:latin typeface="Courier New" panose="02070309020205020404" pitchFamily="49" charset="0"/>
              </a:rPr>
              <a:t>X</a:t>
            </a:r>
            <a:r>
              <a:rPr lang="en-US" altLang="en-US" dirty="0"/>
              <a:t> stands for a class of objects. A cursor variable has the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data type.</a:t>
            </a:r>
          </a:p>
          <a:p>
            <a:pPr lvl="1" eaLnBrk="1" hangingPunct="1"/>
            <a:r>
              <a:rPr lang="en-US" altLang="en-US" dirty="0"/>
              <a:t>Like a cursor, a cursor variable points to the current row in the result set of a multirow query. However, cursors differ from cursor variables the way constants differ from variables. A cursor is static, but a cursor variable is dynamic because it is not tied to a specific query. You can open a cursor variable for any type-compatible query. This gives you more flexibility.</a:t>
            </a:r>
          </a:p>
          <a:p>
            <a:pPr lvl="1" eaLnBrk="1" hangingPunct="1"/>
            <a:r>
              <a:rPr lang="en-US" altLang="en-US" dirty="0"/>
              <a:t>Cursor variables are available to every PL/SQL client. For example, you can declare a cursor variable in a PL/SQL host environment such as an OCI or Pro*C program, and then pass it as an input host variable (bind variable) to PL/SQL. Moreover, application development tools such as Oracle Forms and Oracle Reports, which have a PL/SQL engine, can use cursor variables entirely on the client side. The Oracle Server also has a PL/SQL engine. You can pass cursor variables back and forth between an application and server through remote procedure calls (RPCs).</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Footer Placeholder 4">
            <a:extLst>
              <a:ext uri="{FF2B5EF4-FFF2-40B4-BE49-F238E27FC236}">
                <a16:creationId xmlns:a16="http://schemas.microsoft.com/office/drawing/2014/main" id="{8D26CDE9-7A25-458F-A156-1A6E4CDED706}"/>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178BC116-8D5D-4404-A3B1-CF827473AFE1}"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2C9F3E59-A156-480C-9318-6C401D42CA5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AE6D123-2451-4837-BD00-A59DAA3FFB47}"/>
              </a:ext>
            </a:extLst>
          </p:cNvPr>
          <p:cNvSpPr>
            <a:spLocks noGrp="1"/>
          </p:cNvSpPr>
          <p:nvPr>
            <p:ph type="body" idx="1"/>
          </p:nvPr>
        </p:nvSpPr>
        <p:spPr/>
        <p:txBody>
          <a:bodyPr/>
          <a:lstStyle/>
          <a:p>
            <a:pPr lvl="1" eaLnBrk="1" hangingPunct="1"/>
            <a:r>
              <a:rPr lang="en-US" altLang="en-US" dirty="0"/>
              <a:t>You use cursor variables to pass query result sets between PL/SQL stored subprograms and various clients. Neither PL/SQL nor any of its clients owns a result set; they simply share a pointer to the query work area in which the result set is stored. For example, an OCI client, an Oracle Forms application, and the Oracle Server can all refer to the same work area.</a:t>
            </a:r>
          </a:p>
          <a:p>
            <a:pPr lvl="1" eaLnBrk="1" hangingPunct="1"/>
            <a:r>
              <a:rPr lang="en-US" altLang="en-US" dirty="0"/>
              <a:t>A query work area remains accessible as long as any cursor variable points to it. Therefore, you can pass the value of a cursor variable freely from one scope to another. For example, if you pass a host cursor variable to a PL/SQL block that is embedded in a Pro*C program, the work area to which the cursor variable points remains accessible after the block completes.</a:t>
            </a:r>
          </a:p>
          <a:p>
            <a:pPr lvl="1" eaLnBrk="1" hangingPunct="1"/>
            <a:r>
              <a:rPr lang="en-US" altLang="en-US" dirty="0"/>
              <a:t>If you have a PL/SQL engine on the client side, calls from the client to the server impose no restrictions. For example, you can declare a cursor variable on the client side, open and fetch from it on the server side, and then continue to fetch from it back on the client side. Also, you can reduce network traffic by having a PL/SQL block open (or close) several host cursor variables in a single roundtrip.</a:t>
            </a:r>
          </a:p>
          <a:p>
            <a:pPr lvl="1" eaLnBrk="1" hangingPunct="1"/>
            <a:r>
              <a:rPr lang="en-US" altLang="en-US" dirty="0"/>
              <a:t>A cursor variable holds a reference to the cursor work area in the Program Global Area (PGA) instead of addressing it with a static name. Because you address this area by a reference, you gain the flexibility of a variable.</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ooter Placeholder 4">
            <a:extLst>
              <a:ext uri="{FF2B5EF4-FFF2-40B4-BE49-F238E27FC236}">
                <a16:creationId xmlns:a16="http://schemas.microsoft.com/office/drawing/2014/main" id="{B482DEE0-0187-486B-A020-A5BFD301DF6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B43B9E1E-9796-4DE7-8BE0-C419FC8E3354}" type="slidenum">
              <a:rPr lang="en-US" altLang="en-US" smtClean="0"/>
              <a:pPr/>
              <a:t>4</a:t>
            </a:fld>
            <a:endParaRPr lang="en-US" altLang="en-US" dirty="0"/>
          </a:p>
        </p:txBody>
      </p:sp>
      <p:sp>
        <p:nvSpPr>
          <p:cNvPr id="3" name="Slide Image Placeholder 2">
            <a:extLst>
              <a:ext uri="{FF2B5EF4-FFF2-40B4-BE49-F238E27FC236}">
                <a16:creationId xmlns:a16="http://schemas.microsoft.com/office/drawing/2014/main" id="{53BABB69-19BD-425C-9A30-637212AF7AF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0A9A1B0-F70C-4830-8E24-7496E93C8DF6}"/>
              </a:ext>
            </a:extLst>
          </p:cNvPr>
          <p:cNvSpPr>
            <a:spLocks noGrp="1"/>
          </p:cNvSpPr>
          <p:nvPr>
            <p:ph type="body" idx="1"/>
          </p:nvPr>
        </p:nvSpPr>
        <p:spPr/>
        <p:txBody>
          <a:bodyPr/>
          <a:lstStyle/>
          <a:p>
            <a:pPr lvl="1" eaLnBrk="1" hangingPunct="1">
              <a:tabLst>
                <a:tab pos="1828800" algn="l"/>
              </a:tabLst>
            </a:pPr>
            <a:r>
              <a:rPr lang="en-US" altLang="en-US" dirty="0"/>
              <a:t>To define a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you perform two steps. First, you define a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and then you declare cursor variables of that type. You can define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types in any PL/SQL block, subprogram, or package using the following syntax:</a:t>
            </a:r>
          </a:p>
          <a:p>
            <a:pPr lvl="1" eaLnBrk="1" hangingPunct="1">
              <a:tabLst>
                <a:tab pos="1828800" algn="l"/>
              </a:tabLst>
            </a:pPr>
            <a:r>
              <a:rPr lang="en-US" altLang="en-US" dirty="0">
                <a:latin typeface="Courier New" panose="02070309020205020404" pitchFamily="49" charset="0"/>
              </a:rPr>
              <a:t>TYPE </a:t>
            </a:r>
            <a:r>
              <a:rPr lang="en-US" altLang="en-US" dirty="0" err="1">
                <a:latin typeface="Courier New" panose="02070309020205020404" pitchFamily="49" charset="0"/>
              </a:rPr>
              <a:t>ref_type_name</a:t>
            </a:r>
            <a:r>
              <a:rPr lang="en-US" altLang="en-US" dirty="0">
                <a:latin typeface="Courier New" panose="02070309020205020404" pitchFamily="49" charset="0"/>
              </a:rPr>
              <a:t> IS REF CURSOR [RETURN </a:t>
            </a:r>
            <a:r>
              <a:rPr lang="en-US" altLang="en-US" dirty="0" err="1">
                <a:latin typeface="Courier New" panose="02070309020205020404" pitchFamily="49" charset="0"/>
              </a:rPr>
              <a:t>return_type</a:t>
            </a:r>
            <a:r>
              <a:rPr lang="en-US" altLang="en-US" dirty="0">
                <a:latin typeface="Courier New" panose="02070309020205020404" pitchFamily="49" charset="0"/>
              </a:rPr>
              <a:t>];</a:t>
            </a:r>
          </a:p>
          <a:p>
            <a:pPr lvl="1" eaLnBrk="1" hangingPunct="1">
              <a:spcBef>
                <a:spcPct val="20000"/>
              </a:spcBef>
              <a:tabLst>
                <a:tab pos="1828800" algn="l"/>
              </a:tabLst>
            </a:pPr>
            <a:r>
              <a:rPr lang="en-US" altLang="en-US" dirty="0"/>
              <a:t>where:</a:t>
            </a:r>
          </a:p>
          <a:p>
            <a:pPr marL="400050" lvl="2" indent="-171450" eaLnBrk="1" hangingPunct="1">
              <a:buNone/>
              <a:tabLst>
                <a:tab pos="1828800" algn="l"/>
              </a:tabLst>
            </a:pPr>
            <a:r>
              <a:rPr lang="en-US" altLang="en-US" dirty="0">
                <a:latin typeface="Courier New" panose="02070309020205020404" pitchFamily="49" charset="0"/>
              </a:rPr>
              <a:t>	</a:t>
            </a:r>
            <a:r>
              <a:rPr lang="en-US" altLang="en-US" dirty="0" err="1">
                <a:latin typeface="Courier New" panose="02070309020205020404" pitchFamily="49" charset="0"/>
              </a:rPr>
              <a:t>ref_type_name</a:t>
            </a:r>
            <a:r>
              <a:rPr lang="en-US" altLang="en-US" dirty="0"/>
              <a:t>	Is a type specifier used in subsequent declarations of cursor 		variables </a:t>
            </a:r>
          </a:p>
          <a:p>
            <a:pPr marL="400050" lvl="2" indent="-171450" eaLnBrk="1" hangingPunct="1">
              <a:buNone/>
              <a:tabLst>
                <a:tab pos="1828800" algn="l"/>
              </a:tabLst>
            </a:pPr>
            <a:r>
              <a:rPr lang="en-US" altLang="en-US" dirty="0">
                <a:latin typeface="Courier New" panose="02070309020205020404" pitchFamily="49" charset="0"/>
              </a:rPr>
              <a:t>	</a:t>
            </a:r>
            <a:r>
              <a:rPr lang="en-US" altLang="en-US" dirty="0" err="1">
                <a:latin typeface="Courier New" panose="02070309020205020404" pitchFamily="49" charset="0"/>
              </a:rPr>
              <a:t>return_type</a:t>
            </a:r>
            <a:r>
              <a:rPr lang="en-US" altLang="en-US" dirty="0"/>
              <a:t> 	Represents a record or a row in a database table</a:t>
            </a:r>
          </a:p>
          <a:p>
            <a:pPr lvl="1" eaLnBrk="1" hangingPunct="1">
              <a:spcBef>
                <a:spcPct val="20000"/>
              </a:spcBef>
              <a:tabLst>
                <a:tab pos="1828800" algn="l"/>
              </a:tabLst>
            </a:pPr>
            <a:r>
              <a:rPr lang="en-US" altLang="en-US" dirty="0"/>
              <a:t>In this example, you specify a return type that represents a row in the database table </a:t>
            </a:r>
            <a:r>
              <a:rPr lang="en-US" altLang="en-US" dirty="0">
                <a:latin typeface="Courier New" panose="02070309020205020404" pitchFamily="49" charset="0"/>
              </a:rPr>
              <a:t>DEPARTMENT</a:t>
            </a:r>
            <a:r>
              <a:rPr lang="en-US" altLang="en-US" dirty="0"/>
              <a:t>.</a:t>
            </a:r>
          </a:p>
          <a:p>
            <a:pPr lvl="1" eaLnBrk="1" hangingPunct="1">
              <a:spcBef>
                <a:spcPct val="20000"/>
              </a:spcBef>
              <a:tabLst>
                <a:tab pos="1828800" algn="l"/>
              </a:tabLst>
            </a:pP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types can be strong (restrictive) or weak (nonrestrictive). As the next example shows, a strong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definition specifies a return type, but a weak definition does not: </a:t>
            </a:r>
          </a:p>
          <a:p>
            <a:pPr lvl="1" eaLnBrk="1" hangingPunct="1">
              <a:tabLst>
                <a:tab pos="1828800" algn="l"/>
              </a:tabLst>
            </a:pPr>
            <a:r>
              <a:rPr lang="en-US" altLang="en-US" dirty="0">
                <a:latin typeface="Courier New" panose="02070309020205020404" pitchFamily="49" charset="0"/>
              </a:rPr>
              <a:t>DECLARE</a:t>
            </a:r>
          </a:p>
          <a:p>
            <a:pPr lvl="1" eaLnBrk="1" hangingPunct="1">
              <a:tabLst>
                <a:tab pos="1828800" algn="l"/>
              </a:tabLst>
            </a:pPr>
            <a:r>
              <a:rPr lang="en-US" altLang="en-US" dirty="0">
                <a:latin typeface="Courier New" panose="02070309020205020404" pitchFamily="49" charset="0"/>
              </a:rPr>
              <a:t>   TYPE </a:t>
            </a:r>
            <a:r>
              <a:rPr lang="en-US" altLang="en-US" dirty="0" err="1">
                <a:latin typeface="Courier New" panose="02070309020205020404" pitchFamily="49" charset="0"/>
              </a:rPr>
              <a:t>EmpCurTyp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employees%ROWTYPE</a:t>
            </a:r>
            <a:r>
              <a:rPr lang="en-US" altLang="en-US" dirty="0">
                <a:latin typeface="Courier New" panose="02070309020205020404" pitchFamily="49" charset="0"/>
              </a:rPr>
              <a:t>;  -- strong</a:t>
            </a:r>
          </a:p>
          <a:p>
            <a:pPr lvl="1" eaLnBrk="1" hangingPunct="1">
              <a:tabLst>
                <a:tab pos="1828800" algn="l"/>
              </a:tabLst>
            </a:pPr>
            <a:r>
              <a:rPr lang="en-US" altLang="en-US" dirty="0">
                <a:latin typeface="Courier New" panose="02070309020205020404" pitchFamily="49" charset="0"/>
              </a:rPr>
              <a:t>   TYPE </a:t>
            </a:r>
            <a:r>
              <a:rPr lang="en-US" altLang="en-US" dirty="0" err="1">
                <a:latin typeface="Courier New" panose="02070309020205020404" pitchFamily="49" charset="0"/>
              </a:rPr>
              <a:t>GenericCurTyp</a:t>
            </a:r>
            <a:r>
              <a:rPr lang="en-US" altLang="en-US" dirty="0">
                <a:latin typeface="Courier New" panose="02070309020205020404" pitchFamily="49" charset="0"/>
              </a:rPr>
              <a:t> IS REF CURSOR;  -- weak</a:t>
            </a:r>
            <a:endParaRPr lang="en-US" alt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5675C8E-2D3E-4FF2-A964-FE4E013A9A3B}"/>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8DF998A9-7B61-4AA1-B654-6708B25D5280}" type="slidenum">
              <a:rPr lang="en-US" altLang="en-US" smtClean="0"/>
              <a:pPr/>
              <a:t>5</a:t>
            </a:fld>
            <a:endParaRPr lang="en-US" altLang="en-US" dirty="0"/>
          </a:p>
        </p:txBody>
      </p:sp>
      <p:sp>
        <p:nvSpPr>
          <p:cNvPr id="4" name="Notes Placeholder 3">
            <a:extLst>
              <a:ext uri="{FF2B5EF4-FFF2-40B4-BE49-F238E27FC236}">
                <a16:creationId xmlns:a16="http://schemas.microsoft.com/office/drawing/2014/main" id="{CC8F85DD-1E15-469D-A48C-2C9C4C3489D2}"/>
              </a:ext>
            </a:extLst>
          </p:cNvPr>
          <p:cNvSpPr>
            <a:spLocks noGrp="1"/>
          </p:cNvSpPr>
          <p:nvPr>
            <p:ph type="body" idx="1"/>
          </p:nvPr>
        </p:nvSpPr>
        <p:spPr>
          <a:xfrm>
            <a:off x="457200" y="449263"/>
            <a:ext cx="6858000" cy="9609137"/>
          </a:xfrm>
        </p:spPr>
        <p:txBody>
          <a:bodyPr/>
          <a:lstStyle/>
          <a:p>
            <a:pPr lvl="1" eaLnBrk="1" hangingPunct="1"/>
            <a:r>
              <a:rPr lang="en-US" altLang="en-US" dirty="0"/>
              <a:t>Strong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types are less error prone because the PL/SQL compiler lets you associate a strongly typed cursor variable only with type-compatible queries. However, weak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types are more flexible because the compiler lets you associate a weakly typed cursor variable with any query. </a:t>
            </a:r>
          </a:p>
          <a:p>
            <a:pPr lvl="1" eaLnBrk="1" hangingPunct="1"/>
            <a:r>
              <a:rPr lang="en-US" altLang="en-US" b="1" dirty="0"/>
              <a:t>Declaring Cursor Variables</a:t>
            </a:r>
          </a:p>
          <a:p>
            <a:pPr lvl="1" eaLnBrk="1" hangingPunct="1"/>
            <a:r>
              <a:rPr lang="en-US" altLang="en-US" dirty="0"/>
              <a:t>After you define a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you can declare cursor variables of that type in any PL/SQL block or subprogram. In the following example, you declare the cursor variable </a:t>
            </a:r>
            <a:r>
              <a:rPr lang="en-US" altLang="en-US" dirty="0">
                <a:latin typeface="Courier New" panose="02070309020205020404" pitchFamily="49" charset="0"/>
              </a:rPr>
              <a:t>DEPT_CV</a:t>
            </a:r>
            <a:r>
              <a:rPr lang="en-US" altLang="en-US" dirty="0"/>
              <a:t>: </a:t>
            </a:r>
          </a:p>
          <a:p>
            <a:pPr lvl="1" eaLnBrk="1" hangingPunct="1"/>
            <a:r>
              <a:rPr lang="en-US" altLang="en-US" dirty="0">
                <a:latin typeface="Courier New" panose="02070309020205020404" pitchFamily="49" charset="0"/>
              </a:rPr>
              <a:t>DECLARE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DeptCurTyp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departments%ROWTYPE</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dept_cv</a:t>
            </a:r>
            <a:r>
              <a:rPr lang="en-US" altLang="en-US" dirty="0">
                <a:latin typeface="Courier New" panose="02070309020205020404" pitchFamily="49" charset="0"/>
              </a:rPr>
              <a:t> </a:t>
            </a:r>
            <a:r>
              <a:rPr lang="en-US" altLang="en-US" dirty="0" err="1">
                <a:latin typeface="Courier New" panose="02070309020205020404" pitchFamily="49" charset="0"/>
              </a:rPr>
              <a:t>DeptCurTyp</a:t>
            </a:r>
            <a:r>
              <a:rPr lang="en-US" altLang="en-US" dirty="0">
                <a:latin typeface="Courier New" panose="02070309020205020404" pitchFamily="49" charset="0"/>
              </a:rPr>
              <a:t>;  -- declare cursor variable</a:t>
            </a:r>
          </a:p>
          <a:p>
            <a:pPr lvl="1" eaLnBrk="1" hangingPunct="1"/>
            <a:r>
              <a:rPr lang="en-US" altLang="en-US" b="1" dirty="0"/>
              <a:t>Note:</a:t>
            </a:r>
            <a:r>
              <a:rPr lang="en-US" altLang="en-US" dirty="0"/>
              <a:t> You cannot declare cursor variables in a package. Unlike packaged variables, cursor variables do not have persistent states. Remember, declaring a cursor variable creates a pointer, not an item. Cursor variables cannot be saved in the database; they follow the usual scoping and instantiation rules. </a:t>
            </a:r>
          </a:p>
          <a:p>
            <a:pPr lvl="1" eaLnBrk="1" hangingPunct="1"/>
            <a:r>
              <a:rPr lang="en-US" altLang="en-US" dirty="0"/>
              <a:t>In the </a:t>
            </a:r>
            <a:r>
              <a:rPr lang="en-US" altLang="en-US" dirty="0">
                <a:latin typeface="Courier New" panose="02070309020205020404" pitchFamily="49" charset="0"/>
              </a:rPr>
              <a:t>RETURN</a:t>
            </a:r>
            <a:r>
              <a:rPr lang="en-US" altLang="en-US" dirty="0"/>
              <a:t> clause of a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definition, you can use </a:t>
            </a:r>
            <a:r>
              <a:rPr lang="en-US" altLang="en-US" dirty="0">
                <a:latin typeface="Courier New" panose="02070309020205020404" pitchFamily="49" charset="0"/>
              </a:rPr>
              <a:t>%ROWTYPE</a:t>
            </a:r>
            <a:r>
              <a:rPr lang="en-US" altLang="en-US" dirty="0"/>
              <a:t> to specify a record type that represents a row returned by a strongly (not weakly) typed cursor variable, as follows: </a:t>
            </a:r>
          </a:p>
          <a:p>
            <a:pPr lvl="1" eaLnBrk="1" hangingPunct="1"/>
            <a:r>
              <a:rPr lang="en-US" altLang="en-US" dirty="0">
                <a:latin typeface="Courier New" panose="02070309020205020404" pitchFamily="49" charset="0"/>
              </a:rPr>
              <a:t>DECLARE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TmpCurTyp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employees%ROWTYPE</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tmp_cv</a:t>
            </a:r>
            <a:r>
              <a:rPr lang="en-US" altLang="en-US" dirty="0">
                <a:latin typeface="Courier New" panose="02070309020205020404" pitchFamily="49" charset="0"/>
              </a:rPr>
              <a:t> </a:t>
            </a:r>
            <a:r>
              <a:rPr lang="en-US" altLang="en-US" dirty="0" err="1">
                <a:latin typeface="Courier New" panose="02070309020205020404" pitchFamily="49" charset="0"/>
              </a:rPr>
              <a:t>TmpCurTyp</a:t>
            </a:r>
            <a:r>
              <a:rPr lang="en-US" altLang="en-US" dirty="0">
                <a:latin typeface="Courier New" panose="02070309020205020404" pitchFamily="49" charset="0"/>
              </a:rPr>
              <a:t>;  -- declare cursor variable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EmpCurTyp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tmp_cv%ROWTYPE</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emp_cv</a:t>
            </a:r>
            <a:r>
              <a:rPr lang="en-US" altLang="en-US" dirty="0">
                <a:latin typeface="Courier New" panose="02070309020205020404" pitchFamily="49" charset="0"/>
              </a:rPr>
              <a:t> </a:t>
            </a:r>
            <a:r>
              <a:rPr lang="en-US" altLang="en-US" dirty="0" err="1">
                <a:latin typeface="Courier New" panose="02070309020205020404" pitchFamily="49" charset="0"/>
              </a:rPr>
              <a:t>EmpCurTyp</a:t>
            </a:r>
            <a:r>
              <a:rPr lang="en-US" altLang="en-US" dirty="0">
                <a:latin typeface="Courier New" panose="02070309020205020404" pitchFamily="49" charset="0"/>
              </a:rPr>
              <a:t>;  -- declare cursor variable</a:t>
            </a:r>
          </a:p>
          <a:p>
            <a:pPr lvl="1" eaLnBrk="1" hangingPunct="1"/>
            <a:r>
              <a:rPr lang="en-US" altLang="en-US" dirty="0"/>
              <a:t>Similarly, you can use </a:t>
            </a:r>
            <a:r>
              <a:rPr lang="en-US" altLang="en-US" dirty="0">
                <a:latin typeface="Courier New" panose="02070309020205020404" pitchFamily="49" charset="0"/>
              </a:rPr>
              <a:t>%TYPE</a:t>
            </a:r>
            <a:r>
              <a:rPr lang="en-US" altLang="en-US" dirty="0"/>
              <a:t> to provide the data type of a record variable, as the following example shows: </a:t>
            </a:r>
          </a:p>
          <a:p>
            <a:pPr lvl="1" eaLnBrk="1" hangingPunct="1"/>
            <a:r>
              <a:rPr lang="en-US" altLang="en-US" dirty="0">
                <a:latin typeface="Courier New" panose="02070309020205020404" pitchFamily="49" charset="0"/>
              </a:rPr>
              <a:t>DECLARE</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dept_rec</a:t>
            </a:r>
            <a:r>
              <a:rPr lang="en-US" altLang="en-US" dirty="0">
                <a:latin typeface="Courier New" panose="02070309020205020404" pitchFamily="49" charset="0"/>
              </a:rPr>
              <a:t> </a:t>
            </a:r>
            <a:r>
              <a:rPr lang="en-US" altLang="en-US" dirty="0" err="1">
                <a:latin typeface="Courier New" panose="02070309020205020404" pitchFamily="49" charset="0"/>
              </a:rPr>
              <a:t>departments%ROWTYPE</a:t>
            </a:r>
            <a:r>
              <a:rPr lang="en-US" altLang="en-US" dirty="0">
                <a:latin typeface="Courier New" panose="02070309020205020404" pitchFamily="49" charset="0"/>
              </a:rPr>
              <a:t>;  -- declare record variable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DeptCurTyp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dept_rec%TYPE</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dept_cv</a:t>
            </a:r>
            <a:r>
              <a:rPr lang="en-US" altLang="en-US" dirty="0">
                <a:latin typeface="Courier New" panose="02070309020205020404" pitchFamily="49" charset="0"/>
              </a:rPr>
              <a:t> </a:t>
            </a:r>
            <a:r>
              <a:rPr lang="en-US" altLang="en-US" dirty="0" err="1">
                <a:latin typeface="Courier New" panose="02070309020205020404" pitchFamily="49" charset="0"/>
              </a:rPr>
              <a:t>DeptCurTyp</a:t>
            </a:r>
            <a:r>
              <a:rPr lang="en-US" altLang="en-US" dirty="0">
                <a:latin typeface="Courier New" panose="02070309020205020404" pitchFamily="49" charset="0"/>
              </a:rPr>
              <a:t>;  -- declare cursor variable</a:t>
            </a:r>
          </a:p>
          <a:p>
            <a:pPr lvl="1" eaLnBrk="1" hangingPunct="1"/>
            <a:r>
              <a:rPr lang="en-US" altLang="en-US" dirty="0"/>
              <a:t>In the final example, you specify a user-defined </a:t>
            </a:r>
            <a:r>
              <a:rPr lang="en-US" altLang="en-US" dirty="0">
                <a:latin typeface="Courier New" panose="02070309020205020404" pitchFamily="49" charset="0"/>
              </a:rPr>
              <a:t>RECORD</a:t>
            </a:r>
            <a:r>
              <a:rPr lang="en-US" altLang="en-US" dirty="0"/>
              <a:t> type in the </a:t>
            </a:r>
            <a:r>
              <a:rPr lang="en-US" altLang="en-US" dirty="0">
                <a:latin typeface="Courier New" panose="02070309020205020404" pitchFamily="49" charset="0"/>
              </a:rPr>
              <a:t>RETURN</a:t>
            </a:r>
            <a:r>
              <a:rPr lang="en-US" altLang="en-US" dirty="0"/>
              <a:t> clause: </a:t>
            </a:r>
          </a:p>
          <a:p>
            <a:pPr lvl="1" eaLnBrk="1" hangingPunct="1"/>
            <a:r>
              <a:rPr lang="en-US" altLang="en-US" dirty="0">
                <a:latin typeface="Courier New" panose="02070309020205020404" pitchFamily="49" charset="0"/>
              </a:rPr>
              <a:t>DECLARE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EmpRecTyp</a:t>
            </a:r>
            <a:r>
              <a:rPr lang="en-US" altLang="en-US" dirty="0">
                <a:latin typeface="Courier New" panose="02070309020205020404" pitchFamily="49" charset="0"/>
              </a:rPr>
              <a:t> IS RECORD (</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empno</a:t>
            </a:r>
            <a:r>
              <a:rPr lang="en-US" altLang="en-US" dirty="0">
                <a:latin typeface="Courier New" panose="02070309020205020404" pitchFamily="49" charset="0"/>
              </a:rPr>
              <a:t> NUMBER(4),</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ename</a:t>
            </a:r>
            <a:r>
              <a:rPr lang="en-US" altLang="en-US" dirty="0">
                <a:latin typeface="Courier New" panose="02070309020205020404" pitchFamily="49" charset="0"/>
              </a:rPr>
              <a:t> VARCHAR2(1O),</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sal</a:t>
            </a:r>
            <a:r>
              <a:rPr lang="en-US" altLang="en-US" dirty="0">
                <a:latin typeface="Courier New" panose="02070309020205020404" pitchFamily="49" charset="0"/>
              </a:rPr>
              <a:t>   NUMBER(7,2));</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EmpCurTyp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EmpRecTyp</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a:t>
            </a:r>
            <a:r>
              <a:rPr lang="en-US" altLang="en-US" dirty="0" err="1">
                <a:latin typeface="Courier New" panose="02070309020205020404" pitchFamily="49" charset="0"/>
              </a:rPr>
              <a:t>emp_cv</a:t>
            </a:r>
            <a:r>
              <a:rPr lang="en-US" altLang="en-US" dirty="0">
                <a:latin typeface="Courier New" panose="02070309020205020404" pitchFamily="49" charset="0"/>
              </a:rPr>
              <a:t> </a:t>
            </a:r>
            <a:r>
              <a:rPr lang="en-US" altLang="en-US" dirty="0" err="1">
                <a:latin typeface="Courier New" panose="02070309020205020404" pitchFamily="49" charset="0"/>
              </a:rPr>
              <a:t>EmpCurTyp</a:t>
            </a:r>
            <a:r>
              <a:rPr lang="en-US" altLang="en-US" dirty="0">
                <a:latin typeface="Courier New" panose="02070309020205020404" pitchFamily="49" charset="0"/>
              </a:rPr>
              <a:t>;  -- declare cursor variable</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A358CD56-6A85-4FBD-86FC-616BA8D9FE38}"/>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B63CCC90-4B31-4F84-A092-1FFD7D852C62}" type="slidenum">
              <a:rPr lang="en-US" altLang="en-US" smtClean="0"/>
              <a:pPr/>
              <a:t>6</a:t>
            </a:fld>
            <a:endParaRPr lang="en-US" altLang="en-US" dirty="0"/>
          </a:p>
        </p:txBody>
      </p:sp>
      <p:sp>
        <p:nvSpPr>
          <p:cNvPr id="4" name="Notes Placeholder 3">
            <a:extLst>
              <a:ext uri="{FF2B5EF4-FFF2-40B4-BE49-F238E27FC236}">
                <a16:creationId xmlns:a16="http://schemas.microsoft.com/office/drawing/2014/main" id="{BA199EF4-E8AF-4194-B762-36A87AAFE8DE}"/>
              </a:ext>
            </a:extLst>
          </p:cNvPr>
          <p:cNvSpPr>
            <a:spLocks noGrp="1"/>
          </p:cNvSpPr>
          <p:nvPr>
            <p:ph type="body" idx="1"/>
          </p:nvPr>
        </p:nvSpPr>
        <p:spPr>
          <a:xfrm>
            <a:off x="457200" y="449263"/>
            <a:ext cx="6858000" cy="9380537"/>
          </a:xfrm>
        </p:spPr>
        <p:txBody>
          <a:bodyPr/>
          <a:lstStyle/>
          <a:p>
            <a:pPr lvl="1" eaLnBrk="1" hangingPunct="1"/>
            <a:r>
              <a:rPr lang="en-US" altLang="en-US" b="1" dirty="0"/>
              <a:t>Cursor Variables as Parameters</a:t>
            </a:r>
          </a:p>
          <a:p>
            <a:pPr lvl="1" eaLnBrk="1" hangingPunct="1"/>
            <a:r>
              <a:rPr lang="en-US" altLang="en-US" dirty="0"/>
              <a:t>You can declare cursor variables as the formal parameters of functions and procedures. In the following example, you define the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a:t>
            </a:r>
            <a:r>
              <a:rPr lang="en-US" altLang="en-US" dirty="0" err="1">
                <a:latin typeface="Courier New" panose="02070309020205020404" pitchFamily="49" charset="0"/>
              </a:rPr>
              <a:t>EmpCurTyp</a:t>
            </a:r>
            <a:r>
              <a:rPr lang="en-US" altLang="en-US" dirty="0"/>
              <a:t>, and then declare a cursor variable of that type as the formal parameter of a procedure: </a:t>
            </a:r>
          </a:p>
          <a:p>
            <a:pPr lvl="1" eaLnBrk="1" hangingPunct="1"/>
            <a:r>
              <a:rPr lang="en-US" altLang="en-US" dirty="0">
                <a:latin typeface="Courier New" panose="02070309020205020404" pitchFamily="49" charset="0"/>
              </a:rPr>
              <a:t>DECLARE</a:t>
            </a:r>
          </a:p>
          <a:p>
            <a:pPr lvl="1" eaLnBrk="1" hangingPunct="1"/>
            <a:r>
              <a:rPr lang="en-US" altLang="en-US" dirty="0">
                <a:latin typeface="Courier New" panose="02070309020205020404" pitchFamily="49" charset="0"/>
              </a:rPr>
              <a:t>   TYPE </a:t>
            </a:r>
            <a:r>
              <a:rPr lang="en-US" altLang="en-US" dirty="0" err="1">
                <a:latin typeface="Courier New" panose="02070309020205020404" pitchFamily="49" charset="0"/>
              </a:rPr>
              <a:t>EmpCurTyp</a:t>
            </a:r>
            <a:r>
              <a:rPr lang="en-US" altLang="en-US" dirty="0">
                <a:latin typeface="Courier New" panose="02070309020205020404" pitchFamily="49" charset="0"/>
              </a:rPr>
              <a:t> IS REF CURSOR RETURN </a:t>
            </a:r>
            <a:r>
              <a:rPr lang="en-US" altLang="en-US" dirty="0" err="1">
                <a:latin typeface="Courier New" panose="02070309020205020404" pitchFamily="49" charset="0"/>
              </a:rPr>
              <a:t>emp%ROWTYPE</a:t>
            </a:r>
            <a:r>
              <a:rPr lang="en-US" altLang="en-US" dirty="0">
                <a:latin typeface="Courier New" panose="02070309020205020404" pitchFamily="49" charset="0"/>
              </a:rPr>
              <a:t>;</a:t>
            </a:r>
          </a:p>
          <a:p>
            <a:pPr lvl="1" eaLnBrk="1" hangingPunct="1"/>
            <a:r>
              <a:rPr lang="en-US" altLang="en-US" dirty="0">
                <a:latin typeface="Courier New" panose="02070309020205020404" pitchFamily="49" charset="0"/>
              </a:rPr>
              <a:t>   PROCEDURE </a:t>
            </a:r>
            <a:r>
              <a:rPr lang="en-US" altLang="en-US" dirty="0" err="1">
                <a:latin typeface="Courier New" panose="02070309020205020404" pitchFamily="49" charset="0"/>
              </a:rPr>
              <a:t>open_emp_cv</a:t>
            </a:r>
            <a:r>
              <a:rPr lang="en-US" altLang="en-US" dirty="0">
                <a:latin typeface="Courier New" panose="02070309020205020404" pitchFamily="49" charset="0"/>
              </a:rPr>
              <a:t> (</a:t>
            </a:r>
            <a:r>
              <a:rPr lang="en-US" altLang="en-US" dirty="0" err="1">
                <a:latin typeface="Courier New" panose="02070309020205020404" pitchFamily="49" charset="0"/>
              </a:rPr>
              <a:t>emp_cv</a:t>
            </a:r>
            <a:r>
              <a:rPr lang="en-US" altLang="en-US" dirty="0">
                <a:latin typeface="Courier New" panose="02070309020205020404" pitchFamily="49" charset="0"/>
              </a:rPr>
              <a:t> IN OUT </a:t>
            </a:r>
            <a:r>
              <a:rPr lang="en-US" altLang="en-US" dirty="0" err="1">
                <a:latin typeface="Courier New" panose="02070309020205020404" pitchFamily="49" charset="0"/>
              </a:rPr>
              <a:t>EmpCurTyp</a:t>
            </a:r>
            <a:r>
              <a:rPr lang="en-US" altLang="en-US" dirty="0">
                <a:latin typeface="Courier New" panose="02070309020205020404" pitchFamily="49" charset="0"/>
              </a:rPr>
              <a:t>) IS ...</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Footer Placeholder 4">
            <a:extLst>
              <a:ext uri="{FF2B5EF4-FFF2-40B4-BE49-F238E27FC236}">
                <a16:creationId xmlns:a16="http://schemas.microsoft.com/office/drawing/2014/main" id="{700B4FCC-D116-4F63-B131-A98CB9F562E5}"/>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8325033A-4171-48D9-A160-D929EF4AA635}"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E761FA01-1AD9-409F-BE58-79E32474EA0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7F76E18-DA52-41F7-80BE-AA9F8DC00FFB}"/>
              </a:ext>
            </a:extLst>
          </p:cNvPr>
          <p:cNvSpPr>
            <a:spLocks noGrp="1"/>
          </p:cNvSpPr>
          <p:nvPr>
            <p:ph type="body" idx="1"/>
          </p:nvPr>
        </p:nvSpPr>
        <p:spPr/>
        <p:txBody>
          <a:bodyPr/>
          <a:lstStyle/>
          <a:p>
            <a:pPr lvl="1" eaLnBrk="1" hangingPunct="1"/>
            <a:r>
              <a:rPr lang="en-US" altLang="en-US" dirty="0"/>
              <a:t>You use three statements to process a dynamic multirow query: </a:t>
            </a:r>
            <a:r>
              <a:rPr lang="en-US" altLang="en-US" dirty="0">
                <a:latin typeface="Courier New" panose="02070309020205020404" pitchFamily="49" charset="0"/>
              </a:rPr>
              <a:t>OPEN-FOR</a:t>
            </a:r>
            <a:r>
              <a:rPr lang="en-US" altLang="en-US" dirty="0"/>
              <a:t>, </a:t>
            </a:r>
            <a:r>
              <a:rPr lang="en-US" altLang="en-US" dirty="0">
                <a:latin typeface="Courier New" panose="02070309020205020404" pitchFamily="49" charset="0"/>
              </a:rPr>
              <a:t>FETCH</a:t>
            </a:r>
            <a:r>
              <a:rPr lang="en-US" altLang="en-US" dirty="0"/>
              <a:t>, and </a:t>
            </a:r>
            <a:r>
              <a:rPr lang="en-US" altLang="en-US" dirty="0">
                <a:latin typeface="Courier New" panose="02070309020205020404" pitchFamily="49" charset="0"/>
              </a:rPr>
              <a:t>CLOSE</a:t>
            </a:r>
            <a:r>
              <a:rPr lang="en-US" altLang="en-US" dirty="0"/>
              <a:t>. First, you “open” a cursor variable “for” a multirow query. Then you “fetch” rows from the result set one at a time. When all the rows are processed, you “close” the cursor variable.</a:t>
            </a:r>
          </a:p>
          <a:p>
            <a:pPr lvl="1" eaLnBrk="1" hangingPunct="1"/>
            <a:r>
              <a:rPr lang="en-US" altLang="en-US" b="1" dirty="0"/>
              <a:t>Opening the Cursor Variable</a:t>
            </a:r>
          </a:p>
          <a:p>
            <a:pPr lvl="1" eaLnBrk="1" hangingPunct="1"/>
            <a:r>
              <a:rPr lang="en-US" altLang="en-US" dirty="0"/>
              <a:t>The </a:t>
            </a:r>
            <a:r>
              <a:rPr lang="en-US" altLang="en-US" dirty="0">
                <a:latin typeface="Courier New" panose="02070309020205020404" pitchFamily="49" charset="0"/>
              </a:rPr>
              <a:t>OPEN-FOR</a:t>
            </a:r>
            <a:r>
              <a:rPr lang="en-US" altLang="en-US" dirty="0"/>
              <a:t> statement associates a cursor variable with a multirow query, executes the query, identifies the result set, positions the cursor to point to the first row of the results set, and then sets the rows-processed count kept by </a:t>
            </a:r>
            <a:r>
              <a:rPr lang="en-US" altLang="en-US" dirty="0">
                <a:latin typeface="Courier New" panose="02070309020205020404" pitchFamily="49" charset="0"/>
              </a:rPr>
              <a:t>%ROWCOUNT</a:t>
            </a:r>
            <a:r>
              <a:rPr lang="en-US" altLang="en-US" dirty="0"/>
              <a:t> to zero. Unlike the static form of </a:t>
            </a:r>
            <a:r>
              <a:rPr lang="en-US" altLang="en-US" dirty="0">
                <a:latin typeface="Courier New" panose="02070309020205020404" pitchFamily="49" charset="0"/>
              </a:rPr>
              <a:t>OPEN-FOR</a:t>
            </a:r>
            <a:r>
              <a:rPr lang="en-US" altLang="en-US" dirty="0"/>
              <a:t>, the dynamic form has an optional </a:t>
            </a:r>
            <a:r>
              <a:rPr lang="en-US" altLang="en-US" dirty="0">
                <a:latin typeface="Courier New" panose="02070309020205020404" pitchFamily="49" charset="0"/>
              </a:rPr>
              <a:t>USING</a:t>
            </a:r>
            <a:r>
              <a:rPr lang="en-US" altLang="en-US" dirty="0"/>
              <a:t> clause. At run time, bind arguments in the </a:t>
            </a:r>
            <a:r>
              <a:rPr lang="en-US" altLang="en-US" dirty="0">
                <a:latin typeface="Courier New" panose="02070309020205020404" pitchFamily="49" charset="0"/>
              </a:rPr>
              <a:t>USING</a:t>
            </a:r>
            <a:r>
              <a:rPr lang="en-US" altLang="en-US" dirty="0"/>
              <a:t> clause replace corresponding placeholders in the dynamic </a:t>
            </a:r>
            <a:r>
              <a:rPr lang="en-US" altLang="en-US" dirty="0">
                <a:latin typeface="Courier New" panose="02070309020205020404" pitchFamily="49" charset="0"/>
              </a:rPr>
              <a:t>SELECT</a:t>
            </a:r>
            <a:r>
              <a:rPr lang="en-US" altLang="en-US" dirty="0"/>
              <a:t> statement. The syntax is:</a:t>
            </a:r>
          </a:p>
          <a:p>
            <a:pPr lvl="1" eaLnBrk="1" hangingPunct="1">
              <a:lnSpc>
                <a:spcPct val="95000"/>
              </a:lnSpc>
            </a:pPr>
            <a:r>
              <a:rPr lang="en-US" altLang="en-US" dirty="0">
                <a:latin typeface="Courier New" panose="02070309020205020404" pitchFamily="49" charset="0"/>
              </a:rPr>
              <a:t> 	OPEN {</a:t>
            </a:r>
            <a:r>
              <a:rPr lang="en-US" altLang="en-US" dirty="0" err="1">
                <a:latin typeface="Courier New" panose="02070309020205020404" pitchFamily="49" charset="0"/>
              </a:rPr>
              <a:t>cursor_variable</a:t>
            </a:r>
            <a:r>
              <a:rPr lang="en-US" altLang="en-US" dirty="0">
                <a:latin typeface="Courier New" panose="02070309020205020404" pitchFamily="49" charset="0"/>
              </a:rPr>
              <a:t> | :</a:t>
            </a:r>
            <a:r>
              <a:rPr lang="en-US" altLang="en-US" dirty="0" err="1">
                <a:latin typeface="Courier New" panose="02070309020205020404" pitchFamily="49" charset="0"/>
              </a:rPr>
              <a:t>host_cursor_variable</a:t>
            </a:r>
            <a:r>
              <a:rPr lang="en-US" altLang="en-US" dirty="0">
                <a:latin typeface="Courier New" panose="02070309020205020404" pitchFamily="49" charset="0"/>
              </a:rPr>
              <a:t>} FOR 	</a:t>
            </a:r>
            <a:r>
              <a:rPr lang="en-US" altLang="en-US" dirty="0" err="1">
                <a:latin typeface="Courier New" panose="02070309020205020404" pitchFamily="49" charset="0"/>
              </a:rPr>
              <a:t>dynamic_string</a:t>
            </a:r>
            <a:endParaRPr lang="en-US" altLang="en-US" dirty="0">
              <a:latin typeface="Courier New" panose="02070309020205020404" pitchFamily="49" charset="0"/>
            </a:endParaRPr>
          </a:p>
          <a:p>
            <a:pPr lvl="1" eaLnBrk="1" hangingPunct="1">
              <a:lnSpc>
                <a:spcPct val="95000"/>
              </a:lnSpc>
            </a:pPr>
            <a:r>
              <a:rPr lang="en-US" altLang="en-US" dirty="0">
                <a:latin typeface="Courier New" panose="02070309020205020404" pitchFamily="49" charset="0"/>
              </a:rPr>
              <a:t>     		[USING </a:t>
            </a:r>
            <a:r>
              <a:rPr lang="en-US" altLang="en-US" dirty="0" err="1">
                <a:latin typeface="Courier New" panose="02070309020205020404" pitchFamily="49" charset="0"/>
              </a:rPr>
              <a:t>bind_argument</a:t>
            </a:r>
            <a:r>
              <a:rPr lang="en-US" altLang="en-US" dirty="0">
                <a:latin typeface="Courier New" panose="02070309020205020404" pitchFamily="49" charset="0"/>
              </a:rPr>
              <a:t>[, </a:t>
            </a:r>
            <a:r>
              <a:rPr lang="en-US" altLang="en-US" dirty="0" err="1">
                <a:latin typeface="Courier New" panose="02070309020205020404" pitchFamily="49" charset="0"/>
              </a:rPr>
              <a:t>bind_argument</a:t>
            </a:r>
            <a:r>
              <a:rPr lang="en-US" altLang="en-US" dirty="0">
                <a:latin typeface="Courier New" panose="02070309020205020404" pitchFamily="49" charset="0"/>
              </a:rPr>
              <a:t>]...];</a:t>
            </a:r>
          </a:p>
          <a:p>
            <a:pPr lvl="1" eaLnBrk="1" hangingPunct="1"/>
            <a:r>
              <a:rPr lang="en-US" altLang="en-US" dirty="0"/>
              <a:t>where </a:t>
            </a:r>
            <a:r>
              <a:rPr lang="en-US" altLang="en-US" dirty="0">
                <a:latin typeface="Courier New" panose="02070309020205020404" pitchFamily="49" charset="0"/>
              </a:rPr>
              <a:t>CURSOR_VARIABLE</a:t>
            </a:r>
            <a:r>
              <a:rPr lang="en-US" altLang="en-US" dirty="0"/>
              <a:t> is a weakly typed cursor variable (one without a return type), </a:t>
            </a:r>
            <a:r>
              <a:rPr lang="en-US" altLang="en-US" dirty="0">
                <a:latin typeface="Courier New" panose="02070309020205020404" pitchFamily="49" charset="0"/>
              </a:rPr>
              <a:t>HOST_CURSOR_VARIABLE</a:t>
            </a:r>
            <a:r>
              <a:rPr lang="en-US" altLang="en-US" dirty="0"/>
              <a:t> is a cursor variable declared in a PL/SQL host environment such as an OCI program, and </a:t>
            </a:r>
            <a:r>
              <a:rPr lang="en-US" altLang="en-US" dirty="0" err="1">
                <a:latin typeface="Courier New" panose="02070309020205020404" pitchFamily="49" charset="0"/>
              </a:rPr>
              <a:t>dynamic_string</a:t>
            </a:r>
            <a:r>
              <a:rPr lang="en-US" altLang="en-US" dirty="0"/>
              <a:t> is a string expression that represents a multirow query.</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DD5FF45B-5643-40BA-B308-FD0C5A9400DD}"/>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B06A9304-E5D5-493C-85D5-3BAE02BBBDF7}" type="slidenum">
              <a:rPr lang="en-US" altLang="en-US" smtClean="0"/>
              <a:pPr/>
              <a:t>8</a:t>
            </a:fld>
            <a:endParaRPr lang="en-US" altLang="en-US" dirty="0"/>
          </a:p>
        </p:txBody>
      </p:sp>
      <p:sp>
        <p:nvSpPr>
          <p:cNvPr id="4" name="Notes Placeholder 3">
            <a:extLst>
              <a:ext uri="{FF2B5EF4-FFF2-40B4-BE49-F238E27FC236}">
                <a16:creationId xmlns:a16="http://schemas.microsoft.com/office/drawing/2014/main" id="{9B19D1CD-4846-4A61-8A6C-CD6ECF213B7D}"/>
              </a:ext>
            </a:extLst>
          </p:cNvPr>
          <p:cNvSpPr>
            <a:spLocks noGrp="1"/>
          </p:cNvSpPr>
          <p:nvPr>
            <p:ph type="body" idx="1"/>
          </p:nvPr>
        </p:nvSpPr>
        <p:spPr>
          <a:xfrm>
            <a:off x="457200" y="449263"/>
            <a:ext cx="6858000" cy="9380537"/>
          </a:xfrm>
        </p:spPr>
        <p:txBody>
          <a:bodyPr/>
          <a:lstStyle/>
          <a:p>
            <a:pPr lvl="1" eaLnBrk="1" hangingPunct="1"/>
            <a:r>
              <a:rPr lang="en-US" altLang="en-US" dirty="0"/>
              <a:t>In the following example, the syntax declares a cursor variable, and then associates it with a dynamic </a:t>
            </a:r>
            <a:r>
              <a:rPr lang="en-US" altLang="en-US" dirty="0">
                <a:latin typeface="Courier New" panose="02070309020205020404" pitchFamily="49" charset="0"/>
              </a:rPr>
              <a:t>SELECT</a:t>
            </a:r>
            <a:r>
              <a:rPr lang="en-US" altLang="en-US" dirty="0"/>
              <a:t> statement that returns rows from the </a:t>
            </a:r>
            <a:r>
              <a:rPr lang="en-US" altLang="en-US" dirty="0">
                <a:latin typeface="Courier New" panose="02070309020205020404" pitchFamily="49" charset="0"/>
              </a:rPr>
              <a:t>EMPLOYEES</a:t>
            </a:r>
            <a:r>
              <a:rPr lang="en-US" altLang="en-US" dirty="0"/>
              <a:t> table:</a:t>
            </a:r>
          </a:p>
          <a:p>
            <a:pPr eaLnBrk="1" hangingPunct="1">
              <a:spcBef>
                <a:spcPct val="25000"/>
              </a:spcBef>
            </a:pPr>
            <a:r>
              <a:rPr lang="en-US" altLang="en-US" sz="1100" dirty="0">
                <a:latin typeface="Courier New" panose="02070309020205020404" pitchFamily="49" charset="0"/>
              </a:rPr>
              <a:t>  </a:t>
            </a:r>
            <a:r>
              <a:rPr lang="en-US" altLang="en-US" sz="1100" b="0" dirty="0">
                <a:latin typeface="Courier New" panose="02070309020205020404" pitchFamily="49" charset="0"/>
              </a:rPr>
              <a:t>DECLARE</a:t>
            </a:r>
            <a:br>
              <a:rPr lang="en-US" altLang="en-US" sz="1100" b="0" dirty="0">
                <a:latin typeface="Courier New" panose="02070309020205020404" pitchFamily="49" charset="0"/>
              </a:rPr>
            </a:br>
            <a:r>
              <a:rPr lang="en-US" altLang="en-US" sz="1100" b="0" dirty="0">
                <a:latin typeface="Courier New" panose="02070309020205020404" pitchFamily="49" charset="0"/>
              </a:rPr>
              <a:t>   TYPE </a:t>
            </a:r>
            <a:r>
              <a:rPr lang="en-US" altLang="en-US" sz="1100" b="0" dirty="0" err="1">
                <a:latin typeface="Courier New" panose="02070309020205020404" pitchFamily="49" charset="0"/>
              </a:rPr>
              <a:t>EmpCurTyp</a:t>
            </a:r>
            <a:r>
              <a:rPr lang="en-US" altLang="en-US" sz="1100" b="0" dirty="0">
                <a:latin typeface="Courier New" panose="02070309020205020404" pitchFamily="49" charset="0"/>
              </a:rPr>
              <a:t> IS REF CURSOR;  -- define weak REF CURSOR     	type</a:t>
            </a:r>
            <a:br>
              <a:rPr lang="en-US" altLang="en-US" sz="1100" b="0" dirty="0">
                <a:latin typeface="Courier New" panose="02070309020205020404" pitchFamily="49" charset="0"/>
              </a:rPr>
            </a:br>
            <a:r>
              <a:rPr lang="en-US" altLang="en-US" sz="1100" b="0" dirty="0">
                <a:latin typeface="Courier New" panose="02070309020205020404" pitchFamily="49" charset="0"/>
              </a:rPr>
              <a:t>   </a:t>
            </a:r>
            <a:r>
              <a:rPr lang="en-US" altLang="en-US" sz="1100" b="0" dirty="0" err="1">
                <a:latin typeface="Courier New" panose="02070309020205020404" pitchFamily="49" charset="0"/>
              </a:rPr>
              <a:t>emp_cv</a:t>
            </a:r>
            <a:r>
              <a:rPr lang="en-US" altLang="en-US" sz="1100" b="0" dirty="0">
                <a:latin typeface="Courier New" panose="02070309020205020404" pitchFamily="49" charset="0"/>
              </a:rPr>
              <a:t>   </a:t>
            </a:r>
            <a:r>
              <a:rPr lang="en-US" altLang="en-US" sz="1100" b="0" dirty="0" err="1">
                <a:latin typeface="Courier New" panose="02070309020205020404" pitchFamily="49" charset="0"/>
              </a:rPr>
              <a:t>EmpCurTyp</a:t>
            </a:r>
            <a:r>
              <a:rPr lang="en-US" altLang="en-US" sz="1100" b="0" dirty="0">
                <a:latin typeface="Courier New" panose="02070309020205020404" pitchFamily="49" charset="0"/>
              </a:rPr>
              <a:t>;  -- declare cursor variable</a:t>
            </a:r>
            <a:br>
              <a:rPr lang="en-US" altLang="en-US" sz="1100" b="0" dirty="0">
                <a:latin typeface="Courier New" panose="02070309020205020404" pitchFamily="49" charset="0"/>
              </a:rPr>
            </a:br>
            <a:r>
              <a:rPr lang="en-US" altLang="en-US" sz="1100" b="0" dirty="0">
                <a:latin typeface="Courier New" panose="02070309020205020404" pitchFamily="49" charset="0"/>
              </a:rPr>
              <a:t>   </a:t>
            </a:r>
            <a:r>
              <a:rPr lang="en-US" altLang="en-US" sz="1100" b="0" dirty="0" err="1">
                <a:latin typeface="Courier New" panose="02070309020205020404" pitchFamily="49" charset="0"/>
              </a:rPr>
              <a:t>my_ename</a:t>
            </a:r>
            <a:r>
              <a:rPr lang="en-US" altLang="en-US" sz="1100" b="0" dirty="0">
                <a:latin typeface="Courier New" panose="02070309020205020404" pitchFamily="49" charset="0"/>
              </a:rPr>
              <a:t> VARCHAR2(15);</a:t>
            </a:r>
            <a:br>
              <a:rPr lang="en-US" altLang="en-US" sz="1100" b="0" dirty="0">
                <a:latin typeface="Courier New" panose="02070309020205020404" pitchFamily="49" charset="0"/>
              </a:rPr>
            </a:br>
            <a:r>
              <a:rPr lang="en-US" altLang="en-US" sz="1100" b="0" dirty="0">
                <a:latin typeface="Courier New" panose="02070309020205020404" pitchFamily="49" charset="0"/>
              </a:rPr>
              <a:t>   </a:t>
            </a:r>
            <a:r>
              <a:rPr lang="en-US" altLang="en-US" sz="1100" b="0" dirty="0" err="1">
                <a:latin typeface="Courier New" panose="02070309020205020404" pitchFamily="49" charset="0"/>
              </a:rPr>
              <a:t>my_sal</a:t>
            </a:r>
            <a:r>
              <a:rPr lang="en-US" altLang="en-US" sz="1100" b="0" dirty="0">
                <a:latin typeface="Courier New" panose="02070309020205020404" pitchFamily="49" charset="0"/>
              </a:rPr>
              <a:t>   NUMBER := 1000;</a:t>
            </a:r>
            <a:br>
              <a:rPr lang="en-US" altLang="en-US" sz="1100" b="0" dirty="0">
                <a:latin typeface="Courier New" panose="02070309020205020404" pitchFamily="49" charset="0"/>
              </a:rPr>
            </a:br>
            <a:r>
              <a:rPr lang="en-US" altLang="en-US" sz="1100" b="0" dirty="0">
                <a:latin typeface="Courier New" panose="02070309020205020404" pitchFamily="49" charset="0"/>
              </a:rPr>
              <a:t>  BEGIN</a:t>
            </a:r>
            <a:br>
              <a:rPr lang="en-US" altLang="en-US" sz="1100" b="0" dirty="0">
                <a:latin typeface="Courier New" panose="02070309020205020404" pitchFamily="49" charset="0"/>
              </a:rPr>
            </a:br>
            <a:r>
              <a:rPr lang="en-US" altLang="en-US" sz="1100" b="0" dirty="0">
                <a:latin typeface="Courier New" panose="02070309020205020404" pitchFamily="49" charset="0"/>
              </a:rPr>
              <a:t>   OPEN </a:t>
            </a:r>
            <a:r>
              <a:rPr lang="en-US" altLang="en-US" sz="1100" b="0" dirty="0" err="1">
                <a:latin typeface="Courier New" panose="02070309020205020404" pitchFamily="49" charset="0"/>
              </a:rPr>
              <a:t>emp_cv</a:t>
            </a:r>
            <a:r>
              <a:rPr lang="en-US" altLang="en-US" sz="1100" b="0" dirty="0">
                <a:latin typeface="Courier New" panose="02070309020205020404" pitchFamily="49" charset="0"/>
              </a:rPr>
              <a:t> FOR  -- open cursor variable</a:t>
            </a:r>
            <a:br>
              <a:rPr lang="en-US" altLang="en-US" sz="1100" b="0" dirty="0">
                <a:latin typeface="Courier New" panose="02070309020205020404" pitchFamily="49" charset="0"/>
              </a:rPr>
            </a:br>
            <a:r>
              <a:rPr lang="en-US" altLang="en-US" sz="1100" b="0" dirty="0">
                <a:latin typeface="Courier New" panose="02070309020205020404" pitchFamily="49" charset="0"/>
              </a:rPr>
              <a:t>      'SELECT </a:t>
            </a:r>
            <a:r>
              <a:rPr lang="en-US" altLang="en-US" sz="1100" b="0" dirty="0" err="1">
                <a:latin typeface="Courier New" panose="02070309020205020404" pitchFamily="49" charset="0"/>
              </a:rPr>
              <a:t>last_name</a:t>
            </a:r>
            <a:r>
              <a:rPr lang="en-US" altLang="en-US" sz="1100" b="0" dirty="0">
                <a:latin typeface="Courier New" panose="02070309020205020404" pitchFamily="49" charset="0"/>
              </a:rPr>
              <a:t>, salary FROM employees WHERE salary &gt; 			:s' </a:t>
            </a:r>
            <a:br>
              <a:rPr lang="en-US" altLang="en-US" sz="1100" b="0" dirty="0">
                <a:latin typeface="Courier New" panose="02070309020205020404" pitchFamily="49" charset="0"/>
              </a:rPr>
            </a:br>
            <a:r>
              <a:rPr lang="en-US" altLang="en-US" sz="1100" b="0" dirty="0">
                <a:latin typeface="Courier New" panose="02070309020205020404" pitchFamily="49" charset="0"/>
              </a:rPr>
              <a:t>       USING </a:t>
            </a:r>
            <a:r>
              <a:rPr lang="en-US" altLang="en-US" sz="1100" b="0" dirty="0" err="1">
                <a:latin typeface="Courier New" panose="02070309020205020404" pitchFamily="49" charset="0"/>
              </a:rPr>
              <a:t>my_sal</a:t>
            </a:r>
            <a:r>
              <a:rPr lang="en-US" altLang="en-US" sz="1100" b="0" dirty="0">
                <a:latin typeface="Courier New" panose="02070309020205020404" pitchFamily="49" charset="0"/>
              </a:rPr>
              <a:t>;</a:t>
            </a:r>
            <a:br>
              <a:rPr lang="en-US" altLang="en-US" sz="1100" b="0" dirty="0">
                <a:latin typeface="Courier New" panose="02070309020205020404" pitchFamily="49" charset="0"/>
              </a:rPr>
            </a:br>
            <a:r>
              <a:rPr lang="en-US" altLang="en-US" sz="1100" b="0" dirty="0">
                <a:latin typeface="Courier New" panose="02070309020205020404" pitchFamily="49" charset="0"/>
              </a:rPr>
              <a:t>   ...</a:t>
            </a:r>
            <a:br>
              <a:rPr lang="en-US" altLang="en-US" sz="1100" b="0" dirty="0">
                <a:latin typeface="Courier New" panose="02070309020205020404" pitchFamily="49" charset="0"/>
              </a:rPr>
            </a:br>
            <a:r>
              <a:rPr lang="en-US" altLang="en-US" sz="1100" b="0" dirty="0">
                <a:latin typeface="Courier New" panose="02070309020205020404" pitchFamily="49" charset="0"/>
              </a:rPr>
              <a:t>  END;</a:t>
            </a:r>
          </a:p>
          <a:p>
            <a:pPr lvl="1" eaLnBrk="1" hangingPunct="1"/>
            <a:r>
              <a:rPr lang="en-US" altLang="en-US" dirty="0"/>
              <a:t>Any bind arguments in the query are evaluated only when the cursor variable is opened. Thus, to fetch rows from the cursor using different bind values, you must reopen the cursor variable with the bind arguments set to their new values each time.</a:t>
            </a:r>
          </a:p>
          <a:p>
            <a:pPr lvl="1" eaLnBrk="1" hangingPunct="1"/>
            <a:r>
              <a:rPr lang="en-US" altLang="en-US" b="1" dirty="0"/>
              <a:t>Fetching from the Cursor Variable</a:t>
            </a:r>
          </a:p>
          <a:p>
            <a:pPr lvl="1" eaLnBrk="1" hangingPunct="1"/>
            <a:r>
              <a:rPr lang="en-US" altLang="en-US" dirty="0"/>
              <a:t>The </a:t>
            </a:r>
            <a:r>
              <a:rPr lang="en-US" altLang="en-US" dirty="0">
                <a:latin typeface="Courier New" panose="02070309020205020404" pitchFamily="49" charset="0"/>
              </a:rPr>
              <a:t>FETCH</a:t>
            </a:r>
            <a:r>
              <a:rPr lang="en-US" altLang="en-US" dirty="0"/>
              <a:t> statement returns a row from the result set of a multirow query, assigns the values of the select-list items to the corresponding variables or fields in the </a:t>
            </a:r>
            <a:r>
              <a:rPr lang="en-US" altLang="en-US" dirty="0">
                <a:latin typeface="Courier New" panose="02070309020205020404" pitchFamily="49" charset="0"/>
              </a:rPr>
              <a:t>INTO</a:t>
            </a:r>
            <a:r>
              <a:rPr lang="en-US" altLang="en-US" dirty="0"/>
              <a:t> clause, increments the count kept by </a:t>
            </a:r>
            <a:r>
              <a:rPr lang="en-US" altLang="en-US" dirty="0">
                <a:latin typeface="Courier New" panose="02070309020205020404" pitchFamily="49" charset="0"/>
              </a:rPr>
              <a:t>%ROWCOUNT</a:t>
            </a:r>
            <a:r>
              <a:rPr lang="en-US" altLang="en-US" dirty="0"/>
              <a:t>, and advances the cursor to the next row. Use the following syntax:</a:t>
            </a:r>
          </a:p>
          <a:p>
            <a:pPr eaLnBrk="1" hangingPunct="1">
              <a:spcBef>
                <a:spcPct val="25000"/>
              </a:spcBef>
            </a:pPr>
            <a:r>
              <a:rPr lang="en-US" altLang="en-US" dirty="0">
                <a:latin typeface="Courier New" panose="02070309020205020404" pitchFamily="49" charset="0"/>
              </a:rPr>
              <a:t>  </a:t>
            </a:r>
            <a:r>
              <a:rPr lang="en-US" altLang="en-US" sz="1100" b="0" dirty="0">
                <a:latin typeface="Courier New" panose="02070309020205020404" pitchFamily="49" charset="0"/>
              </a:rPr>
              <a:t>FETCH {</a:t>
            </a:r>
            <a:r>
              <a:rPr lang="en-US" altLang="en-US" sz="1100" b="0" dirty="0" err="1">
                <a:latin typeface="Courier New" panose="02070309020205020404" pitchFamily="49" charset="0"/>
              </a:rPr>
              <a:t>cursor_variable</a:t>
            </a:r>
            <a:r>
              <a:rPr lang="en-US" altLang="en-US" sz="1100" b="0" dirty="0">
                <a:latin typeface="Courier New" panose="02070309020205020404" pitchFamily="49" charset="0"/>
              </a:rPr>
              <a:t> | :</a:t>
            </a:r>
            <a:r>
              <a:rPr lang="en-US" altLang="en-US" sz="1100" b="0" dirty="0" err="1">
                <a:latin typeface="Courier New" panose="02070309020205020404" pitchFamily="49" charset="0"/>
              </a:rPr>
              <a:t>host_cursor_variable</a:t>
            </a:r>
            <a:r>
              <a:rPr lang="en-US" altLang="en-US" sz="1100" b="0" dirty="0">
                <a:latin typeface="Courier New" panose="02070309020205020404" pitchFamily="49" charset="0"/>
              </a:rPr>
              <a:t>}</a:t>
            </a:r>
          </a:p>
          <a:p>
            <a:pPr eaLnBrk="1" hangingPunct="1">
              <a:spcBef>
                <a:spcPct val="25000"/>
              </a:spcBef>
            </a:pPr>
            <a:r>
              <a:rPr lang="en-US" altLang="en-US" sz="1100" b="0" dirty="0">
                <a:latin typeface="Courier New" panose="02070309020205020404" pitchFamily="49" charset="0"/>
              </a:rPr>
              <a:t>   INTO {</a:t>
            </a:r>
            <a:r>
              <a:rPr lang="en-US" altLang="en-US" sz="1100" b="0" dirty="0" err="1">
                <a:latin typeface="Courier New" panose="02070309020205020404" pitchFamily="49" charset="0"/>
              </a:rPr>
              <a:t>define_variable</a:t>
            </a:r>
            <a:r>
              <a:rPr lang="en-US" altLang="en-US" sz="1100" b="0" dirty="0">
                <a:latin typeface="Courier New" panose="02070309020205020404" pitchFamily="49" charset="0"/>
              </a:rPr>
              <a:t>[, </a:t>
            </a:r>
            <a:r>
              <a:rPr lang="en-US" altLang="en-US" sz="1100" b="0" dirty="0" err="1">
                <a:latin typeface="Courier New" panose="02070309020205020404" pitchFamily="49" charset="0"/>
              </a:rPr>
              <a:t>define_variable</a:t>
            </a:r>
            <a:r>
              <a:rPr lang="en-US" altLang="en-US" sz="1100" b="0" dirty="0">
                <a:latin typeface="Courier New" panose="02070309020205020404" pitchFamily="49" charset="0"/>
              </a:rPr>
              <a:t>]... | record};</a:t>
            </a:r>
          </a:p>
          <a:p>
            <a:pPr lvl="1" eaLnBrk="1" hangingPunct="1"/>
            <a:r>
              <a:rPr lang="en-US" altLang="en-US" dirty="0"/>
              <a:t>Continuing the example, fetch rows from the cursor variable </a:t>
            </a:r>
            <a:r>
              <a:rPr lang="en-US" altLang="en-US" dirty="0" err="1">
                <a:latin typeface="Courier New" panose="02070309020205020404" pitchFamily="49" charset="0"/>
              </a:rPr>
              <a:t>emp_cv</a:t>
            </a:r>
            <a:r>
              <a:rPr lang="en-US" altLang="en-US" dirty="0"/>
              <a:t> into the define variables </a:t>
            </a:r>
            <a:r>
              <a:rPr lang="en-US" altLang="en-US" dirty="0">
                <a:latin typeface="Courier New" panose="02070309020205020404" pitchFamily="49" charset="0"/>
              </a:rPr>
              <a:t>MY_ENAME</a:t>
            </a:r>
            <a:r>
              <a:rPr lang="en-US" altLang="en-US" dirty="0"/>
              <a:t> and </a:t>
            </a:r>
            <a:r>
              <a:rPr lang="en-US" altLang="en-US" dirty="0">
                <a:latin typeface="Courier New" panose="02070309020205020404" pitchFamily="49" charset="0"/>
              </a:rPr>
              <a:t>MY_SAL</a:t>
            </a:r>
            <a:r>
              <a:rPr lang="en-US" altLang="en-US" dirty="0"/>
              <a:t>: </a:t>
            </a:r>
          </a:p>
          <a:p>
            <a:pPr eaLnBrk="1" hangingPunct="1">
              <a:spcBef>
                <a:spcPct val="25000"/>
              </a:spcBef>
            </a:pPr>
            <a:r>
              <a:rPr lang="en-US" altLang="en-US" sz="1100" dirty="0">
                <a:latin typeface="Courier New" panose="02070309020205020404" pitchFamily="49" charset="0"/>
              </a:rPr>
              <a:t>  </a:t>
            </a:r>
            <a:r>
              <a:rPr lang="en-US" altLang="en-US" sz="1100" b="0" dirty="0">
                <a:latin typeface="Courier New" panose="02070309020205020404" pitchFamily="49" charset="0"/>
              </a:rPr>
              <a:t>LOOP</a:t>
            </a:r>
          </a:p>
          <a:p>
            <a:pPr eaLnBrk="1" hangingPunct="1">
              <a:spcBef>
                <a:spcPct val="25000"/>
              </a:spcBef>
            </a:pPr>
            <a:r>
              <a:rPr lang="en-US" altLang="en-US" sz="1100" b="0" dirty="0">
                <a:latin typeface="Courier New" panose="02070309020205020404" pitchFamily="49" charset="0"/>
              </a:rPr>
              <a:t>   FETCH </a:t>
            </a:r>
            <a:r>
              <a:rPr lang="en-US" altLang="en-US" sz="1100" b="0" dirty="0" err="1">
                <a:latin typeface="Courier New" panose="02070309020205020404" pitchFamily="49" charset="0"/>
              </a:rPr>
              <a:t>emp_cv</a:t>
            </a:r>
            <a:r>
              <a:rPr lang="en-US" altLang="en-US" sz="1100" b="0" dirty="0">
                <a:latin typeface="Courier New" panose="02070309020205020404" pitchFamily="49" charset="0"/>
              </a:rPr>
              <a:t> INTO </a:t>
            </a:r>
            <a:r>
              <a:rPr lang="en-US" altLang="en-US" sz="1100" b="0" dirty="0" err="1">
                <a:latin typeface="Courier New" panose="02070309020205020404" pitchFamily="49" charset="0"/>
              </a:rPr>
              <a:t>my_ename</a:t>
            </a:r>
            <a:r>
              <a:rPr lang="en-US" altLang="en-US" sz="1100" b="0" dirty="0">
                <a:latin typeface="Courier New" panose="02070309020205020404" pitchFamily="49" charset="0"/>
              </a:rPr>
              <a:t>, </a:t>
            </a:r>
            <a:r>
              <a:rPr lang="en-US" altLang="en-US" sz="1100" b="0" dirty="0" err="1">
                <a:latin typeface="Courier New" panose="02070309020205020404" pitchFamily="49" charset="0"/>
              </a:rPr>
              <a:t>my_sal</a:t>
            </a:r>
            <a:r>
              <a:rPr lang="en-US" altLang="en-US" sz="1100" b="0" dirty="0">
                <a:latin typeface="Courier New" panose="02070309020205020404" pitchFamily="49" charset="0"/>
              </a:rPr>
              <a:t>;  -- fetch next row</a:t>
            </a:r>
          </a:p>
          <a:p>
            <a:pPr eaLnBrk="1" hangingPunct="1">
              <a:spcBef>
                <a:spcPct val="25000"/>
              </a:spcBef>
            </a:pPr>
            <a:r>
              <a:rPr lang="en-US" altLang="en-US" sz="1100" b="0" dirty="0">
                <a:latin typeface="Courier New" panose="02070309020205020404" pitchFamily="49" charset="0"/>
              </a:rPr>
              <a:t>   EXIT WHEN </a:t>
            </a:r>
            <a:r>
              <a:rPr lang="en-US" altLang="en-US" sz="1100" b="0" dirty="0" err="1">
                <a:latin typeface="Courier New" panose="02070309020205020404" pitchFamily="49" charset="0"/>
              </a:rPr>
              <a:t>emp_cv%NOTFOUND</a:t>
            </a:r>
            <a:r>
              <a:rPr lang="en-US" altLang="en-US" sz="1100" b="0" dirty="0">
                <a:latin typeface="Courier New" panose="02070309020205020404" pitchFamily="49" charset="0"/>
              </a:rPr>
              <a:t>;  -- exit loop when last row is 	fetched</a:t>
            </a:r>
          </a:p>
          <a:p>
            <a:pPr eaLnBrk="1" hangingPunct="1">
              <a:spcBef>
                <a:spcPct val="25000"/>
              </a:spcBef>
            </a:pPr>
            <a:r>
              <a:rPr lang="en-US" altLang="en-US" sz="1100" b="0" dirty="0">
                <a:latin typeface="Courier New" panose="02070309020205020404" pitchFamily="49" charset="0"/>
              </a:rPr>
              <a:t>   -- process row</a:t>
            </a:r>
          </a:p>
          <a:p>
            <a:pPr eaLnBrk="1" hangingPunct="1">
              <a:spcBef>
                <a:spcPct val="25000"/>
              </a:spcBef>
            </a:pPr>
            <a:r>
              <a:rPr lang="en-US" altLang="en-US" sz="1100" b="0" dirty="0">
                <a:latin typeface="Courier New" panose="02070309020205020404" pitchFamily="49" charset="0"/>
              </a:rPr>
              <a:t>  END LOOP;</a:t>
            </a:r>
          </a:p>
          <a:p>
            <a:pPr lvl="1" eaLnBrk="1" hangingPunct="1"/>
            <a:r>
              <a:rPr lang="en-US" altLang="en-US" dirty="0"/>
              <a:t>For each column value returned by the query associated with the cursor variable, there must be a corresponding, type-compatible variable or field in the </a:t>
            </a:r>
            <a:r>
              <a:rPr lang="en-US" altLang="en-US" dirty="0">
                <a:latin typeface="Courier New" panose="02070309020205020404" pitchFamily="49" charset="0"/>
              </a:rPr>
              <a:t>INTO</a:t>
            </a:r>
            <a:r>
              <a:rPr lang="en-US" altLang="en-US" dirty="0"/>
              <a:t> clause. You can use a different </a:t>
            </a:r>
            <a:r>
              <a:rPr lang="en-US" altLang="en-US" dirty="0">
                <a:latin typeface="Courier New" panose="02070309020205020404" pitchFamily="49" charset="0"/>
              </a:rPr>
              <a:t>INTO</a:t>
            </a:r>
            <a:r>
              <a:rPr lang="en-US" altLang="en-US" dirty="0"/>
              <a:t> clause on separate fetches with the same cursor variable. Each fetch retrieves another row from the same result set. If you try to fetch from a closed or never-opened cursor variable, PL/SQL raises the predefined exception </a:t>
            </a:r>
            <a:r>
              <a:rPr lang="en-US" altLang="en-US" dirty="0">
                <a:latin typeface="Courier New" panose="02070309020205020404" pitchFamily="49" charset="0"/>
              </a:rPr>
              <a:t>INVALID_CURSOR</a:t>
            </a:r>
            <a:r>
              <a:rPr lang="en-US" altLang="en-US" dirty="0"/>
              <a:t>.</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C7B73797-3581-4346-9A7B-98BEDA144B4F}"/>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27310F2A-D8BD-4F5C-AE20-DE8C694518BF}" type="slidenum">
              <a:rPr lang="en-US" altLang="en-US" smtClean="0"/>
              <a:pPr/>
              <a:t>9</a:t>
            </a:fld>
            <a:endParaRPr lang="en-US" altLang="en-US" dirty="0"/>
          </a:p>
        </p:txBody>
      </p:sp>
      <p:sp>
        <p:nvSpPr>
          <p:cNvPr id="4" name="Notes Placeholder 3">
            <a:extLst>
              <a:ext uri="{FF2B5EF4-FFF2-40B4-BE49-F238E27FC236}">
                <a16:creationId xmlns:a16="http://schemas.microsoft.com/office/drawing/2014/main" id="{CC7200F5-3512-4EA3-8B06-07AE361089C9}"/>
              </a:ext>
            </a:extLst>
          </p:cNvPr>
          <p:cNvSpPr>
            <a:spLocks noGrp="1"/>
          </p:cNvSpPr>
          <p:nvPr>
            <p:ph type="body" idx="1"/>
          </p:nvPr>
        </p:nvSpPr>
        <p:spPr>
          <a:xfrm>
            <a:off x="457200" y="449263"/>
            <a:ext cx="6858000" cy="9380537"/>
          </a:xfrm>
        </p:spPr>
        <p:txBody>
          <a:bodyPr/>
          <a:lstStyle/>
          <a:p>
            <a:pPr lvl="1" eaLnBrk="1" hangingPunct="1"/>
            <a:r>
              <a:rPr lang="en-US" altLang="en-US" b="1" dirty="0"/>
              <a:t>Closing the Cursor Variable</a:t>
            </a:r>
          </a:p>
          <a:p>
            <a:pPr lvl="1" eaLnBrk="1" hangingPunct="1"/>
            <a:r>
              <a:rPr lang="en-US" altLang="en-US" dirty="0"/>
              <a:t>The </a:t>
            </a:r>
            <a:r>
              <a:rPr lang="en-US" altLang="en-US" dirty="0">
                <a:latin typeface="Courier New" panose="02070309020205020404" pitchFamily="49" charset="0"/>
              </a:rPr>
              <a:t>CLOSE</a:t>
            </a:r>
            <a:r>
              <a:rPr lang="en-US" altLang="en-US" dirty="0"/>
              <a:t> statement disables a cursor variable. After that, the associated result set is undefined. Use the following syntax: </a:t>
            </a:r>
          </a:p>
          <a:p>
            <a:pPr eaLnBrk="1" hangingPunct="1">
              <a:spcBef>
                <a:spcPct val="25000"/>
              </a:spcBef>
            </a:pPr>
            <a:r>
              <a:rPr lang="en-US" altLang="en-US" sz="1100" dirty="0">
                <a:latin typeface="Courier New" panose="02070309020205020404" pitchFamily="49" charset="0"/>
              </a:rPr>
              <a:t>  </a:t>
            </a:r>
            <a:r>
              <a:rPr lang="en-US" altLang="en-US" sz="1100" b="0" dirty="0">
                <a:latin typeface="Courier New" panose="02070309020205020404" pitchFamily="49" charset="0"/>
              </a:rPr>
              <a:t>CLOSE {</a:t>
            </a:r>
            <a:r>
              <a:rPr lang="en-US" altLang="en-US" sz="1100" b="0" dirty="0" err="1">
                <a:latin typeface="Courier New" panose="02070309020205020404" pitchFamily="49" charset="0"/>
              </a:rPr>
              <a:t>cursor_variable</a:t>
            </a:r>
            <a:r>
              <a:rPr lang="en-US" altLang="en-US" sz="1100" b="0" dirty="0">
                <a:latin typeface="Courier New" panose="02070309020205020404" pitchFamily="49" charset="0"/>
              </a:rPr>
              <a:t> | :</a:t>
            </a:r>
            <a:r>
              <a:rPr lang="en-US" altLang="en-US" sz="1100" b="0" dirty="0" err="1">
                <a:latin typeface="Courier New" panose="02070309020205020404" pitchFamily="49" charset="0"/>
              </a:rPr>
              <a:t>host_cursor_variable</a:t>
            </a:r>
            <a:r>
              <a:rPr lang="en-US" altLang="en-US" sz="1100" b="0" dirty="0">
                <a:latin typeface="Courier New" panose="02070309020205020404" pitchFamily="49" charset="0"/>
              </a:rPr>
              <a:t>};</a:t>
            </a:r>
            <a:endParaRPr lang="en-US" altLang="en-US" sz="1100" b="0" dirty="0"/>
          </a:p>
          <a:p>
            <a:pPr lvl="1" eaLnBrk="1" hangingPunct="1"/>
            <a:r>
              <a:rPr lang="en-US" altLang="en-US" dirty="0"/>
              <a:t>In this example, when the last row is processed, close the </a:t>
            </a:r>
            <a:r>
              <a:rPr lang="en-US" altLang="en-US" dirty="0" err="1">
                <a:latin typeface="Courier New" panose="02070309020205020404" pitchFamily="49" charset="0"/>
              </a:rPr>
              <a:t>emp_cv</a:t>
            </a:r>
            <a:r>
              <a:rPr lang="en-US" altLang="en-US" dirty="0"/>
              <a:t> cursor variable: </a:t>
            </a:r>
          </a:p>
          <a:p>
            <a:pPr eaLnBrk="1" hangingPunct="1">
              <a:spcBef>
                <a:spcPct val="25000"/>
              </a:spcBef>
            </a:pPr>
            <a:r>
              <a:rPr lang="en-US" altLang="en-US" dirty="0">
                <a:latin typeface="Courier New" panose="02070309020205020404" pitchFamily="49" charset="0"/>
              </a:rPr>
              <a:t>  </a:t>
            </a:r>
            <a:r>
              <a:rPr lang="en-US" altLang="en-US" sz="1100" b="0" dirty="0">
                <a:latin typeface="Courier New" panose="02070309020205020404" pitchFamily="49" charset="0"/>
              </a:rPr>
              <a:t>LOOP</a:t>
            </a:r>
          </a:p>
          <a:p>
            <a:pPr eaLnBrk="1" hangingPunct="1">
              <a:spcBef>
                <a:spcPct val="25000"/>
              </a:spcBef>
            </a:pPr>
            <a:r>
              <a:rPr lang="en-US" altLang="en-US" sz="1100" b="0" dirty="0">
                <a:latin typeface="Courier New" panose="02070309020205020404" pitchFamily="49" charset="0"/>
              </a:rPr>
              <a:t>   FETCH </a:t>
            </a:r>
            <a:r>
              <a:rPr lang="en-US" altLang="en-US" sz="1100" b="0" dirty="0" err="1">
                <a:latin typeface="Courier New" panose="02070309020205020404" pitchFamily="49" charset="0"/>
              </a:rPr>
              <a:t>emp_cv</a:t>
            </a:r>
            <a:r>
              <a:rPr lang="en-US" altLang="en-US" sz="1100" b="0" dirty="0">
                <a:latin typeface="Courier New" panose="02070309020205020404" pitchFamily="49" charset="0"/>
              </a:rPr>
              <a:t> INTO </a:t>
            </a:r>
            <a:r>
              <a:rPr lang="en-US" altLang="en-US" sz="1100" b="0" dirty="0" err="1">
                <a:latin typeface="Courier New" panose="02070309020205020404" pitchFamily="49" charset="0"/>
              </a:rPr>
              <a:t>my_ename</a:t>
            </a:r>
            <a:r>
              <a:rPr lang="en-US" altLang="en-US" sz="1100" b="0" dirty="0">
                <a:latin typeface="Courier New" panose="02070309020205020404" pitchFamily="49" charset="0"/>
              </a:rPr>
              <a:t>, </a:t>
            </a:r>
            <a:r>
              <a:rPr lang="en-US" altLang="en-US" sz="1100" b="0" dirty="0" err="1">
                <a:latin typeface="Courier New" panose="02070309020205020404" pitchFamily="49" charset="0"/>
              </a:rPr>
              <a:t>my_sal</a:t>
            </a:r>
            <a:r>
              <a:rPr lang="en-US" altLang="en-US" sz="1100" b="0" dirty="0">
                <a:latin typeface="Courier New" panose="02070309020205020404" pitchFamily="49" charset="0"/>
              </a:rPr>
              <a:t>;</a:t>
            </a:r>
          </a:p>
          <a:p>
            <a:pPr eaLnBrk="1" hangingPunct="1">
              <a:spcBef>
                <a:spcPct val="25000"/>
              </a:spcBef>
            </a:pPr>
            <a:r>
              <a:rPr lang="en-US" altLang="en-US" sz="1100" b="0" dirty="0">
                <a:latin typeface="Courier New" panose="02070309020205020404" pitchFamily="49" charset="0"/>
              </a:rPr>
              <a:t>   EXIT WHEN </a:t>
            </a:r>
            <a:r>
              <a:rPr lang="en-US" altLang="en-US" sz="1100" b="0" dirty="0" err="1">
                <a:latin typeface="Courier New" panose="02070309020205020404" pitchFamily="49" charset="0"/>
              </a:rPr>
              <a:t>emp_cv%NOTFOUND</a:t>
            </a:r>
            <a:r>
              <a:rPr lang="en-US" altLang="en-US" sz="1100" b="0" dirty="0">
                <a:latin typeface="Courier New" panose="02070309020205020404" pitchFamily="49" charset="0"/>
              </a:rPr>
              <a:t>;</a:t>
            </a:r>
          </a:p>
          <a:p>
            <a:pPr eaLnBrk="1" hangingPunct="1">
              <a:spcBef>
                <a:spcPct val="25000"/>
              </a:spcBef>
            </a:pPr>
            <a:r>
              <a:rPr lang="en-US" altLang="en-US" sz="1100" b="0" dirty="0">
                <a:latin typeface="Courier New" panose="02070309020205020404" pitchFamily="49" charset="0"/>
              </a:rPr>
              <a:t>   -- process row</a:t>
            </a:r>
          </a:p>
          <a:p>
            <a:pPr eaLnBrk="1" hangingPunct="1">
              <a:spcBef>
                <a:spcPct val="25000"/>
              </a:spcBef>
            </a:pPr>
            <a:r>
              <a:rPr lang="en-US" altLang="en-US" sz="1100" b="0" dirty="0">
                <a:latin typeface="Courier New" panose="02070309020205020404" pitchFamily="49" charset="0"/>
              </a:rPr>
              <a:t>  END LOOP;</a:t>
            </a:r>
          </a:p>
          <a:p>
            <a:pPr eaLnBrk="1" hangingPunct="1">
              <a:spcBef>
                <a:spcPct val="25000"/>
              </a:spcBef>
            </a:pPr>
            <a:r>
              <a:rPr lang="en-US" altLang="en-US" sz="1100" b="0" dirty="0">
                <a:latin typeface="Courier New" panose="02070309020205020404" pitchFamily="49" charset="0"/>
              </a:rPr>
              <a:t>  CLOSE </a:t>
            </a:r>
            <a:r>
              <a:rPr lang="en-US" altLang="en-US" sz="1100" b="0" dirty="0" err="1">
                <a:latin typeface="Courier New" panose="02070309020205020404" pitchFamily="49" charset="0"/>
              </a:rPr>
              <a:t>emp_cv</a:t>
            </a:r>
            <a:r>
              <a:rPr lang="en-US" altLang="en-US" sz="1100" b="0" dirty="0">
                <a:latin typeface="Courier New" panose="02070309020205020404" pitchFamily="49" charset="0"/>
              </a:rPr>
              <a:t>;  -- close cursor variable</a:t>
            </a:r>
          </a:p>
          <a:p>
            <a:pPr lvl="1" eaLnBrk="1" hangingPunct="1"/>
            <a:r>
              <a:rPr lang="en-US" altLang="en-US" dirty="0"/>
              <a:t>If you try to close an already-closed or never-opened cursor variable, PL/SQL raises </a:t>
            </a:r>
            <a:r>
              <a:rPr lang="en-US" altLang="en-US" dirty="0">
                <a:latin typeface="Courier New" panose="02070309020205020404" pitchFamily="49" charset="0"/>
              </a:rPr>
              <a:t>INVALID_CURSOR</a:t>
            </a:r>
            <a:r>
              <a:rPr lang="en-US" altLang="en-US" dirty="0"/>
              <a:t>.</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Footer Placeholder 4">
            <a:extLst>
              <a:ext uri="{FF2B5EF4-FFF2-40B4-BE49-F238E27FC236}">
                <a16:creationId xmlns:a16="http://schemas.microsoft.com/office/drawing/2014/main" id="{742424FA-F483-44A3-A4E0-4C39281AAD7C}"/>
              </a:ext>
            </a:extLst>
          </p:cNvPr>
          <p:cNvSpPr>
            <a:spLocks noGrp="1"/>
          </p:cNvSpPr>
          <p:nvPr>
            <p:ph type="ftr" sz="quarter" idx="4"/>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Oracle Database 19c: PL/SQL Workshop   D - </a:t>
            </a:r>
            <a:fld id="{A5F4DD30-150A-4AF9-A29E-562B6663286D}" type="slidenum">
              <a:rPr lang="en-US" altLang="en-US" smtClean="0"/>
              <a:pPr/>
              <a:t>10</a:t>
            </a:fld>
            <a:endParaRPr lang="en-US" altLang="en-US" dirty="0"/>
          </a:p>
        </p:txBody>
      </p:sp>
      <p:sp>
        <p:nvSpPr>
          <p:cNvPr id="3" name="Slide Image Placeholder 2">
            <a:extLst>
              <a:ext uri="{FF2B5EF4-FFF2-40B4-BE49-F238E27FC236}">
                <a16:creationId xmlns:a16="http://schemas.microsoft.com/office/drawing/2014/main" id="{6892901D-0F88-471E-AC38-201D92BEE6C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940BAEC-0DB8-4720-A06F-7B412F77F6B9}"/>
              </a:ext>
            </a:extLst>
          </p:cNvPr>
          <p:cNvSpPr>
            <a:spLocks noGrp="1"/>
          </p:cNvSpPr>
          <p:nvPr>
            <p:ph type="body" idx="1"/>
          </p:nvPr>
        </p:nvSpPr>
        <p:spPr/>
        <p:txBody>
          <a:bodyPr/>
          <a:lstStyle/>
          <a:p>
            <a:pPr lvl="1"/>
            <a:r>
              <a:rPr lang="en-US" altLang="en-US" dirty="0"/>
              <a:t>The example in the slide shows that you can fetch rows from the result set of a dynamic multirow query into a record. You must first define a </a:t>
            </a:r>
            <a:r>
              <a:rPr lang="en-US" altLang="en-US" dirty="0">
                <a:latin typeface="Courier New" panose="02070309020205020404" pitchFamily="49" charset="0"/>
              </a:rPr>
              <a:t>REF</a:t>
            </a:r>
            <a:r>
              <a:rPr lang="en-US" altLang="en-US" dirty="0"/>
              <a:t> </a:t>
            </a:r>
            <a:r>
              <a:rPr lang="en-US" altLang="en-US" dirty="0">
                <a:latin typeface="Courier New" panose="02070309020205020404" pitchFamily="49" charset="0"/>
              </a:rPr>
              <a:t>CURSOR</a:t>
            </a:r>
            <a:r>
              <a:rPr lang="en-US" altLang="en-US" dirty="0"/>
              <a:t> type, </a:t>
            </a:r>
            <a:r>
              <a:rPr lang="en-US" altLang="en-US" dirty="0" err="1">
                <a:latin typeface="Courier New" panose="02070309020205020404" pitchFamily="49" charset="0"/>
              </a:rPr>
              <a:t>EmpCurTyp</a:t>
            </a:r>
            <a:r>
              <a:rPr lang="en-US" altLang="en-US" dirty="0"/>
              <a:t>. You then define a cursor variable </a:t>
            </a:r>
            <a:r>
              <a:rPr lang="en-US" altLang="en-US" dirty="0" err="1">
                <a:latin typeface="Courier New" panose="02070309020205020404" pitchFamily="49" charset="0"/>
              </a:rPr>
              <a:t>emp_cv</a:t>
            </a:r>
            <a:r>
              <a:rPr lang="en-US" altLang="en-US" dirty="0"/>
              <a:t>, of the type </a:t>
            </a:r>
            <a:r>
              <a:rPr lang="en-US" altLang="en-US" dirty="0" err="1">
                <a:latin typeface="Courier New" panose="02070309020205020404" pitchFamily="49" charset="0"/>
              </a:rPr>
              <a:t>EmpcurTyp</a:t>
            </a:r>
            <a:r>
              <a:rPr lang="en-US" altLang="en-US" dirty="0"/>
              <a:t>. In the executable section of the PL/SQL block, the </a:t>
            </a:r>
            <a:r>
              <a:rPr lang="en-US" altLang="en-US" dirty="0">
                <a:latin typeface="Courier New" panose="02070309020205020404" pitchFamily="49" charset="0"/>
              </a:rPr>
              <a:t>OPEN-FOR</a:t>
            </a:r>
            <a:r>
              <a:rPr lang="en-US" altLang="en-US" dirty="0"/>
              <a:t> statement associates the cursor variable </a:t>
            </a:r>
            <a:r>
              <a:rPr lang="en-US" altLang="en-US" dirty="0" err="1">
                <a:latin typeface="Courier New" panose="02070309020205020404" pitchFamily="49" charset="0"/>
              </a:rPr>
              <a:t>emp_cv</a:t>
            </a:r>
            <a:r>
              <a:rPr lang="en-US" altLang="en-US" dirty="0"/>
              <a:t> with the multirow query, </a:t>
            </a:r>
            <a:r>
              <a:rPr lang="en-US" altLang="en-US" dirty="0" err="1">
                <a:latin typeface="Courier New" panose="02070309020205020404" pitchFamily="49" charset="0"/>
              </a:rPr>
              <a:t>sql_stmt</a:t>
            </a:r>
            <a:r>
              <a:rPr lang="en-US" altLang="en-US" dirty="0"/>
              <a:t>. The </a:t>
            </a:r>
            <a:r>
              <a:rPr lang="en-US" altLang="en-US" dirty="0">
                <a:latin typeface="Courier New" panose="02070309020205020404" pitchFamily="49" charset="0"/>
              </a:rPr>
              <a:t>FETCH</a:t>
            </a:r>
            <a:r>
              <a:rPr lang="en-US" altLang="en-US" dirty="0"/>
              <a:t> statement returns a row from the result set of a multirow query and assigns the values of the select-list items to </a:t>
            </a:r>
            <a:r>
              <a:rPr lang="en-US" altLang="en-US" dirty="0">
                <a:latin typeface="Courier New" panose="02070309020205020404" pitchFamily="49" charset="0"/>
              </a:rPr>
              <a:t>EMP_REC</a:t>
            </a:r>
            <a:r>
              <a:rPr lang="en-US" altLang="en-US" dirty="0"/>
              <a:t> in the </a:t>
            </a:r>
            <a:r>
              <a:rPr lang="en-US" altLang="en-US" dirty="0">
                <a:latin typeface="Courier New" panose="02070309020205020404" pitchFamily="49" charset="0"/>
              </a:rPr>
              <a:t>INTO</a:t>
            </a:r>
            <a:r>
              <a:rPr lang="en-US" altLang="en-US" dirty="0"/>
              <a:t> clause. When the last row is processed, close the </a:t>
            </a:r>
            <a:r>
              <a:rPr lang="en-US" altLang="en-US" dirty="0" err="1">
                <a:latin typeface="Courier New" panose="02070309020205020404" pitchFamily="49" charset="0"/>
              </a:rPr>
              <a:t>emp_cv</a:t>
            </a:r>
            <a:r>
              <a:rPr lang="en-US" altLang="en-US" dirty="0"/>
              <a:t> cursor variable.</a:t>
            </a:r>
          </a:p>
          <a:p>
            <a:pPr lvl="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D</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1C3-4177-4538-8F9E-A0D989B0FAD1}"/>
              </a:ext>
            </a:extLst>
          </p:cNvPr>
          <p:cNvSpPr>
            <a:spLocks noGrp="1"/>
          </p:cNvSpPr>
          <p:nvPr>
            <p:ph type="ctrTitle"/>
          </p:nvPr>
        </p:nvSpPr>
        <p:spPr/>
        <p:txBody>
          <a:bodyPr/>
          <a:lstStyle/>
          <a:p>
            <a:r>
              <a:rPr lang="en-US" altLang="en-US" dirty="0"/>
              <a:t>REF Cursors</a:t>
            </a:r>
            <a:endParaRPr lang="en-US" dirty="0"/>
          </a:p>
        </p:txBody>
      </p:sp>
      <p:sp>
        <p:nvSpPr>
          <p:cNvPr id="5" name="Subtitle 4">
            <a:extLst>
              <a:ext uri="{FF2B5EF4-FFF2-40B4-BE49-F238E27FC236}">
                <a16:creationId xmlns:a16="http://schemas.microsoft.com/office/drawing/2014/main" id="{F74ABE83-F60E-4C86-8687-8A5F7C79AFC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057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FA8C961A-8572-4C58-9839-853BC02DB684}"/>
              </a:ext>
            </a:extLst>
          </p:cNvPr>
          <p:cNvSpPr>
            <a:spLocks noChangeArrowheads="1"/>
          </p:cNvSpPr>
          <p:nvPr/>
        </p:nvSpPr>
        <p:spPr bwMode="auto">
          <a:xfrm>
            <a:off x="1373983" y="9372600"/>
            <a:ext cx="38076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endParaRPr lang="en-US" altLang="en-US" sz="3600" dirty="0">
              <a:latin typeface="Times New Roman" panose="02020603050405020304" pitchFamily="18" charset="0"/>
              <a:cs typeface="Oracle Sans" panose="020B0503020204020204" pitchFamily="34" charset="0"/>
            </a:endParaRPr>
          </a:p>
        </p:txBody>
      </p:sp>
      <p:sp>
        <p:nvSpPr>
          <p:cNvPr id="12294" name="Rectangle 3">
            <a:extLst>
              <a:ext uri="{FF2B5EF4-FFF2-40B4-BE49-F238E27FC236}">
                <a16:creationId xmlns:a16="http://schemas.microsoft.com/office/drawing/2014/main" id="{B785B5DB-F07A-4868-96DB-572A42DCCF39}"/>
              </a:ext>
            </a:extLst>
          </p:cNvPr>
          <p:cNvSpPr>
            <a:spLocks noChangeArrowheads="1"/>
          </p:cNvSpPr>
          <p:nvPr/>
        </p:nvSpPr>
        <p:spPr bwMode="auto">
          <a:xfrm>
            <a:off x="6248402" y="93726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endParaRPr lang="en-US" altLang="en-US" sz="3600" dirty="0">
              <a:latin typeface="Times New Roman" panose="02020603050405020304" pitchFamily="18" charset="0"/>
              <a:cs typeface="Oracle Sans" panose="020B0503020204020204" pitchFamily="34" charset="0"/>
            </a:endParaRPr>
          </a:p>
        </p:txBody>
      </p:sp>
      <p:sp>
        <p:nvSpPr>
          <p:cNvPr id="12295" name="Rectangle 4">
            <a:extLst>
              <a:ext uri="{FF2B5EF4-FFF2-40B4-BE49-F238E27FC236}">
                <a16:creationId xmlns:a16="http://schemas.microsoft.com/office/drawing/2014/main" id="{FCCA522B-2D09-4EC2-9316-FBE19E47948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Example of Fetching</a:t>
            </a:r>
          </a:p>
        </p:txBody>
      </p:sp>
      <p:grpSp>
        <p:nvGrpSpPr>
          <p:cNvPr id="3" name="Group 2">
            <a:extLst>
              <a:ext uri="{FF2B5EF4-FFF2-40B4-BE49-F238E27FC236}">
                <a16:creationId xmlns:a16="http://schemas.microsoft.com/office/drawing/2014/main" id="{4365A530-4C28-4688-8619-9514FD1BFACA}"/>
              </a:ext>
            </a:extLst>
          </p:cNvPr>
          <p:cNvGrpSpPr/>
          <p:nvPr/>
        </p:nvGrpSpPr>
        <p:grpSpPr>
          <a:xfrm>
            <a:off x="1666875" y="2411731"/>
            <a:ext cx="11734800" cy="5855969"/>
            <a:chOff x="-352425" y="2457451"/>
            <a:chExt cx="11734800" cy="5855969"/>
          </a:xfrm>
        </p:grpSpPr>
        <p:sp>
          <p:nvSpPr>
            <p:cNvPr id="6" name="Content Placeholder 2">
              <a:extLst>
                <a:ext uri="{FF2B5EF4-FFF2-40B4-BE49-F238E27FC236}">
                  <a16:creationId xmlns:a16="http://schemas.microsoft.com/office/drawing/2014/main" id="{E33CF48A-FCC4-4EBC-810F-470A4E27BA5E}"/>
                </a:ext>
              </a:extLst>
            </p:cNvPr>
            <p:cNvSpPr txBox="1">
              <a:spLocks/>
            </p:cNvSpPr>
            <p:nvPr/>
          </p:nvSpPr>
          <p:spPr bwMode="gray">
            <a:xfrm>
              <a:off x="-352425" y="2457451"/>
              <a:ext cx="11734800" cy="5855969"/>
            </a:xfrm>
            <a:prstGeom prst="round2DiagRect">
              <a:avLst>
                <a:gd name="adj1" fmla="val 5360"/>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no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12296" name="Rectangle 5">
              <a:extLst>
                <a:ext uri="{FF2B5EF4-FFF2-40B4-BE49-F238E27FC236}">
                  <a16:creationId xmlns:a16="http://schemas.microsoft.com/office/drawing/2014/main" id="{38AD5533-D105-4BA7-AA2B-FA09AB8A2362}"/>
                </a:ext>
              </a:extLst>
            </p:cNvPr>
            <p:cNvSpPr>
              <a:spLocks noChangeArrowheads="1"/>
            </p:cNvSpPr>
            <p:nvPr/>
          </p:nvSpPr>
          <p:spPr bwMode="blackGray">
            <a:xfrm>
              <a:off x="-38100" y="2740820"/>
              <a:ext cx="6411117" cy="553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DECLARE</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TYPE </a:t>
              </a:r>
              <a:r>
                <a:rPr lang="en-US" altLang="en-US" sz="2000" dirty="0" err="1">
                  <a:solidFill>
                    <a:srgbClr val="000000"/>
                  </a:solidFill>
                  <a:latin typeface="Courier New" panose="02070309020205020404" pitchFamily="49" charset="0"/>
                  <a:cs typeface="Oracle Sans" panose="020B0503020204020204" pitchFamily="34" charset="0"/>
                </a:rPr>
                <a:t>EmpCurTyp</a:t>
              </a:r>
              <a:r>
                <a:rPr lang="en-US" altLang="en-US" sz="2000" dirty="0">
                  <a:solidFill>
                    <a:srgbClr val="000000"/>
                  </a:solidFill>
                  <a:latin typeface="Courier New" panose="02070309020205020404" pitchFamily="49" charset="0"/>
                  <a:cs typeface="Oracle Sans" panose="020B0503020204020204" pitchFamily="34" charset="0"/>
                </a:rPr>
                <a:t> IS REF CURSOR;</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emp_cv</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EmpCurTyp</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emp_rec</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employees%ROWTYPE</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sql_stmt</a:t>
              </a:r>
              <a:r>
                <a:rPr lang="en-US" altLang="en-US" sz="2000" dirty="0">
                  <a:solidFill>
                    <a:srgbClr val="000000"/>
                  </a:solidFill>
                  <a:latin typeface="Courier New" panose="02070309020205020404" pitchFamily="49" charset="0"/>
                  <a:cs typeface="Oracle Sans" panose="020B0503020204020204" pitchFamily="34" charset="0"/>
                </a:rPr>
                <a:t> VARCHAR2(200);</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my_job</a:t>
              </a:r>
              <a:r>
                <a:rPr lang="en-US" altLang="en-US" sz="2000" dirty="0">
                  <a:solidFill>
                    <a:srgbClr val="000000"/>
                  </a:solidFill>
                  <a:latin typeface="Courier New" panose="02070309020205020404" pitchFamily="49" charset="0"/>
                  <a:cs typeface="Oracle Sans" panose="020B0503020204020204" pitchFamily="34" charset="0"/>
                </a:rPr>
                <a:t>   VARCHAR2(10) := 'ST_CLERK';</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BEGIN</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sql_stmt</a:t>
              </a:r>
              <a:r>
                <a:rPr lang="en-US" altLang="en-US" sz="2000" dirty="0">
                  <a:solidFill>
                    <a:srgbClr val="000000"/>
                  </a:solidFill>
                  <a:latin typeface="Courier New" panose="02070309020205020404" pitchFamily="49" charset="0"/>
                  <a:cs typeface="Oracle Sans" panose="020B0503020204020204" pitchFamily="34" charset="0"/>
                </a:rPr>
                <a:t> := 'SELECT * FROM employees</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WHERE </a:t>
              </a:r>
              <a:r>
                <a:rPr lang="en-US" altLang="en-US" sz="2000" dirty="0" err="1">
                  <a:solidFill>
                    <a:srgbClr val="000000"/>
                  </a:solidFill>
                  <a:latin typeface="Courier New" panose="02070309020205020404" pitchFamily="49" charset="0"/>
                  <a:cs typeface="Oracle Sans" panose="020B0503020204020204" pitchFamily="34" charset="0"/>
                </a:rPr>
                <a:t>job_id</a:t>
              </a:r>
              <a:r>
                <a:rPr lang="en-US" altLang="en-US" sz="2000" dirty="0">
                  <a:solidFill>
                    <a:srgbClr val="000000"/>
                  </a:solidFill>
                  <a:latin typeface="Courier New" panose="02070309020205020404" pitchFamily="49" charset="0"/>
                  <a:cs typeface="Oracle Sans" panose="020B0503020204020204" pitchFamily="34" charset="0"/>
                </a:rPr>
                <a:t> = :j';</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OPEN </a:t>
              </a:r>
              <a:r>
                <a:rPr lang="en-US" altLang="en-US" sz="2000" dirty="0" err="1">
                  <a:solidFill>
                    <a:srgbClr val="000000"/>
                  </a:solidFill>
                  <a:latin typeface="Courier New" panose="02070309020205020404" pitchFamily="49" charset="0"/>
                  <a:cs typeface="Oracle Sans" panose="020B0503020204020204" pitchFamily="34" charset="0"/>
                </a:rPr>
                <a:t>emp_cv</a:t>
              </a:r>
              <a:r>
                <a:rPr lang="en-US" altLang="en-US" sz="2000" dirty="0">
                  <a:solidFill>
                    <a:srgbClr val="000000"/>
                  </a:solidFill>
                  <a:latin typeface="Courier New" panose="02070309020205020404" pitchFamily="49" charset="0"/>
                  <a:cs typeface="Oracle Sans" panose="020B0503020204020204" pitchFamily="34" charset="0"/>
                </a:rPr>
                <a:t> FOR </a:t>
              </a:r>
              <a:r>
                <a:rPr lang="en-US" altLang="en-US" sz="2000" dirty="0" err="1">
                  <a:solidFill>
                    <a:srgbClr val="000000"/>
                  </a:solidFill>
                  <a:latin typeface="Courier New" panose="02070309020205020404" pitchFamily="49" charset="0"/>
                  <a:cs typeface="Oracle Sans" panose="020B0503020204020204" pitchFamily="34" charset="0"/>
                </a:rPr>
                <a:t>sql_stmt</a:t>
              </a:r>
              <a:r>
                <a:rPr lang="en-US" altLang="en-US" sz="2000" dirty="0">
                  <a:solidFill>
                    <a:srgbClr val="000000"/>
                  </a:solidFill>
                  <a:latin typeface="Courier New" panose="02070309020205020404" pitchFamily="49" charset="0"/>
                  <a:cs typeface="Oracle Sans" panose="020B0503020204020204" pitchFamily="34" charset="0"/>
                </a:rPr>
                <a:t> USING </a:t>
              </a:r>
              <a:r>
                <a:rPr lang="en-US" altLang="en-US" sz="2000" dirty="0" err="1">
                  <a:solidFill>
                    <a:srgbClr val="000000"/>
                  </a:solidFill>
                  <a:latin typeface="Courier New" panose="02070309020205020404" pitchFamily="49" charset="0"/>
                  <a:cs typeface="Oracle Sans" panose="020B0503020204020204" pitchFamily="34" charset="0"/>
                </a:rPr>
                <a:t>my_job</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LOOP</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FETCH </a:t>
              </a:r>
              <a:r>
                <a:rPr lang="en-US" altLang="en-US" sz="2000" dirty="0" err="1">
                  <a:solidFill>
                    <a:srgbClr val="000000"/>
                  </a:solidFill>
                  <a:latin typeface="Courier New" panose="02070309020205020404" pitchFamily="49" charset="0"/>
                  <a:cs typeface="Oracle Sans" panose="020B0503020204020204" pitchFamily="34" charset="0"/>
                </a:rPr>
                <a:t>emp_cv</a:t>
              </a:r>
              <a:r>
                <a:rPr lang="en-US" altLang="en-US" sz="2000" dirty="0">
                  <a:solidFill>
                    <a:srgbClr val="000000"/>
                  </a:solidFill>
                  <a:latin typeface="Courier New" panose="02070309020205020404" pitchFamily="49" charset="0"/>
                  <a:cs typeface="Oracle Sans" panose="020B0503020204020204" pitchFamily="34" charset="0"/>
                </a:rPr>
                <a:t> INTO </a:t>
              </a:r>
              <a:r>
                <a:rPr lang="en-US" altLang="en-US" sz="2000" dirty="0" err="1">
                  <a:solidFill>
                    <a:srgbClr val="000000"/>
                  </a:solidFill>
                  <a:latin typeface="Courier New" panose="02070309020205020404" pitchFamily="49" charset="0"/>
                  <a:cs typeface="Oracle Sans" panose="020B0503020204020204" pitchFamily="34" charset="0"/>
                </a:rPr>
                <a:t>emp_rec</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EXIT WHEN </a:t>
              </a:r>
              <a:r>
                <a:rPr lang="en-US" altLang="en-US" sz="2000" dirty="0" err="1">
                  <a:solidFill>
                    <a:srgbClr val="000000"/>
                  </a:solidFill>
                  <a:latin typeface="Courier New" panose="02070309020205020404" pitchFamily="49" charset="0"/>
                  <a:cs typeface="Oracle Sans" panose="020B0503020204020204" pitchFamily="34" charset="0"/>
                </a:rPr>
                <a:t>emp_cv%NOTFOUND</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 process record</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END LOOP;</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   CLOSE </a:t>
              </a:r>
              <a:r>
                <a:rPr lang="en-US" altLang="en-US" sz="2000" dirty="0" err="1">
                  <a:solidFill>
                    <a:srgbClr val="000000"/>
                  </a:solidFill>
                  <a:latin typeface="Courier New" panose="02070309020205020404" pitchFamily="49" charset="0"/>
                  <a:cs typeface="Oracle Sans" panose="020B0503020204020204" pitchFamily="34" charset="0"/>
                </a:rPr>
                <a:t>emp_cv</a:t>
              </a:r>
              <a:r>
                <a:rPr lang="en-US" altLang="en-US" sz="2000" dirty="0">
                  <a:solidFill>
                    <a:srgbClr val="000000"/>
                  </a:solidFill>
                  <a:latin typeface="Courier New" panose="02070309020205020404" pitchFamily="49" charset="0"/>
                  <a:cs typeface="Oracle Sans" panose="020B0503020204020204" pitchFamily="34" charset="0"/>
                </a:rPr>
                <a:t>;</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END;</a:t>
              </a:r>
            </a:p>
            <a:p>
              <a:pPr>
                <a:lnSpc>
                  <a:spcPct val="65000"/>
                </a:lnSpc>
                <a:spcBef>
                  <a:spcPct val="30000"/>
                </a:spcBef>
              </a:pPr>
              <a:r>
                <a:rPr lang="en-US" altLang="en-US" sz="2000" dirty="0">
                  <a:solidFill>
                    <a:srgbClr val="000000"/>
                  </a:solidFill>
                  <a:latin typeface="Courier New" panose="02070309020205020404" pitchFamily="49" charset="0"/>
                  <a:cs typeface="Oracle Sans" panose="020B0503020204020204" pitchFamily="34" charset="0"/>
                </a:rPr>
                <a:t>/</a:t>
              </a:r>
            </a:p>
          </p:txBody>
        </p:sp>
      </p:grpSp>
    </p:spTree>
    <p:custDataLst>
      <p:tags r:id="rId1"/>
    </p:custDataLst>
    <p:extLst>
      <p:ext uri="{BB962C8B-B14F-4D97-AF65-F5344CB8AC3E}">
        <p14:creationId xmlns:p14="http://schemas.microsoft.com/office/powerpoint/2010/main" val="245921628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F8CB777-50A9-482A-9980-3F9EF3C46581}"/>
              </a:ext>
            </a:extLst>
          </p:cNvPr>
          <p:cNvSpPr>
            <a:spLocks noChangeArrowheads="1"/>
          </p:cNvSpPr>
          <p:nvPr/>
        </p:nvSpPr>
        <p:spPr bwMode="auto">
          <a:xfrm>
            <a:off x="1373983" y="9372600"/>
            <a:ext cx="38076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endParaRPr lang="en-US" altLang="en-US" sz="3600" dirty="0">
              <a:latin typeface="Times New Roman" panose="02020603050405020304" pitchFamily="18" charset="0"/>
              <a:cs typeface="Oracle Sans" panose="020B0503020204020204" pitchFamily="34" charset="0"/>
            </a:endParaRPr>
          </a:p>
        </p:txBody>
      </p:sp>
      <p:sp>
        <p:nvSpPr>
          <p:cNvPr id="5123" name="Rectangle 3">
            <a:extLst>
              <a:ext uri="{FF2B5EF4-FFF2-40B4-BE49-F238E27FC236}">
                <a16:creationId xmlns:a16="http://schemas.microsoft.com/office/drawing/2014/main" id="{67DFE14D-45BC-4447-8087-64955BE87AD1}"/>
              </a:ext>
            </a:extLst>
          </p:cNvPr>
          <p:cNvSpPr>
            <a:spLocks noChangeArrowheads="1"/>
          </p:cNvSpPr>
          <p:nvPr/>
        </p:nvSpPr>
        <p:spPr bwMode="auto">
          <a:xfrm>
            <a:off x="6248402" y="93726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endParaRPr lang="en-US" altLang="en-US" sz="3600" dirty="0">
              <a:latin typeface="Times New Roman" panose="02020603050405020304" pitchFamily="18" charset="0"/>
              <a:cs typeface="Oracle Sans" panose="020B0503020204020204" pitchFamily="34" charset="0"/>
            </a:endParaRPr>
          </a:p>
        </p:txBody>
      </p:sp>
      <p:sp>
        <p:nvSpPr>
          <p:cNvPr id="5124" name="Rectangle 4">
            <a:extLst>
              <a:ext uri="{FF2B5EF4-FFF2-40B4-BE49-F238E27FC236}">
                <a16:creationId xmlns:a16="http://schemas.microsoft.com/office/drawing/2014/main" id="{9306C127-BB6B-4EF7-9982-B1D434635746}"/>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Cursor Variables</a:t>
            </a:r>
          </a:p>
        </p:txBody>
      </p:sp>
      <p:sp>
        <p:nvSpPr>
          <p:cNvPr id="2" name="Content Placeholder 1">
            <a:extLst>
              <a:ext uri="{FF2B5EF4-FFF2-40B4-BE49-F238E27FC236}">
                <a16:creationId xmlns:a16="http://schemas.microsoft.com/office/drawing/2014/main" id="{E5D2D4D0-20EF-496B-9C29-7BA5AA413AE9}"/>
              </a:ext>
            </a:extLst>
          </p:cNvPr>
          <p:cNvSpPr>
            <a:spLocks noGrp="1"/>
          </p:cNvSpPr>
          <p:nvPr>
            <p:ph idx="1"/>
          </p:nvPr>
        </p:nvSpPr>
        <p:spPr>
          <a:xfrm>
            <a:off x="933451" y="2272710"/>
            <a:ext cx="16421100" cy="5154036"/>
          </a:xfrm>
        </p:spPr>
        <p:txBody>
          <a:bodyPr/>
          <a:lstStyle/>
          <a:p>
            <a:pPr marL="914400" lvl="1">
              <a:spcBef>
                <a:spcPts val="1200"/>
              </a:spcBef>
            </a:pPr>
            <a:r>
              <a:rPr lang="en-US" altLang="en-US" dirty="0"/>
              <a:t>Cursor variables are like C or Pascal pointers, which hold the memory location (address) of an item instead of the item itself.</a:t>
            </a:r>
          </a:p>
          <a:p>
            <a:pPr marL="914400" lvl="1">
              <a:spcBef>
                <a:spcPts val="1200"/>
              </a:spcBef>
            </a:pPr>
            <a:r>
              <a:rPr lang="en-US" altLang="en-US" dirty="0"/>
              <a:t>In PL/SQL, a pointer is declared as </a:t>
            </a:r>
            <a:r>
              <a:rPr lang="en-US" altLang="en-US" dirty="0">
                <a:latin typeface="Courier New" panose="02070309020205020404" pitchFamily="49" charset="0"/>
                <a:cs typeface="Courier New" panose="02070309020205020404" pitchFamily="49" charset="0"/>
              </a:rPr>
              <a:t>REF X</a:t>
            </a:r>
            <a:r>
              <a:rPr lang="en-US" altLang="en-US" dirty="0"/>
              <a:t>, where </a:t>
            </a:r>
            <a:r>
              <a:rPr lang="en-US" altLang="en-US" dirty="0">
                <a:latin typeface="Courier New" panose="02070309020205020404" pitchFamily="49" charset="0"/>
                <a:cs typeface="Courier New" panose="02070309020205020404" pitchFamily="49" charset="0"/>
              </a:rPr>
              <a:t>REF</a:t>
            </a:r>
            <a:r>
              <a:rPr lang="en-US" altLang="en-US" dirty="0"/>
              <a:t> is short for </a:t>
            </a:r>
            <a:r>
              <a:rPr lang="en-US" altLang="en-US" dirty="0">
                <a:latin typeface="Courier New" panose="02070309020205020404" pitchFamily="49" charset="0"/>
                <a:cs typeface="Courier New" panose="02070309020205020404" pitchFamily="49" charset="0"/>
              </a:rPr>
              <a:t>REFERENCE</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stands for a class of objects.</a:t>
            </a:r>
          </a:p>
          <a:p>
            <a:pPr marL="914400" lvl="1">
              <a:spcBef>
                <a:spcPts val="1200"/>
              </a:spcBef>
            </a:pPr>
            <a:r>
              <a:rPr lang="en-US" altLang="en-US" dirty="0"/>
              <a:t>A cursor variable has the data type </a:t>
            </a:r>
            <a:r>
              <a:rPr lang="en-US" altLang="en-US" dirty="0">
                <a:latin typeface="Courier New" panose="02070309020205020404" pitchFamily="49" charset="0"/>
                <a:cs typeface="Courier New" panose="02070309020205020404" pitchFamily="49" charset="0"/>
              </a:rPr>
              <a:t>REF CURSOR.</a:t>
            </a:r>
          </a:p>
          <a:p>
            <a:pPr marL="914400" lvl="1">
              <a:spcBef>
                <a:spcPts val="1200"/>
              </a:spcBef>
            </a:pPr>
            <a:r>
              <a:rPr lang="en-US" altLang="en-US" dirty="0"/>
              <a:t>A cursor is static, but a cursor variable is dynamic.</a:t>
            </a:r>
          </a:p>
          <a:p>
            <a:pPr marL="914400" lvl="1">
              <a:spcBef>
                <a:spcPts val="1200"/>
              </a:spcBef>
            </a:pPr>
            <a:r>
              <a:rPr lang="en-US" altLang="en-US" dirty="0"/>
              <a:t>Cursor variables give you more flexibility.</a:t>
            </a:r>
          </a:p>
          <a:p>
            <a:endParaRPr lang="en-US" dirty="0"/>
          </a:p>
        </p:txBody>
      </p:sp>
    </p:spTree>
    <p:custDataLst>
      <p:tags r:id="rId1"/>
    </p:custDataLst>
    <p:extLst>
      <p:ext uri="{BB962C8B-B14F-4D97-AF65-F5344CB8AC3E}">
        <p14:creationId xmlns:p14="http://schemas.microsoft.com/office/powerpoint/2010/main" val="8905704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C967FEC6-17EF-406B-A832-DC081472E72D}"/>
              </a:ext>
            </a:extLst>
          </p:cNvPr>
          <p:cNvSpPr>
            <a:spLocks noChangeArrowheads="1"/>
          </p:cNvSpPr>
          <p:nvPr/>
        </p:nvSpPr>
        <p:spPr bwMode="auto">
          <a:xfrm>
            <a:off x="6248402" y="93726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endParaRPr lang="en-US" altLang="en-US" sz="3600" dirty="0">
              <a:latin typeface="Times New Roman" panose="02020603050405020304" pitchFamily="18" charset="0"/>
              <a:cs typeface="Oracle Sans" panose="020B0503020204020204" pitchFamily="34" charset="0"/>
            </a:endParaRPr>
          </a:p>
        </p:txBody>
      </p:sp>
      <p:sp>
        <p:nvSpPr>
          <p:cNvPr id="6147" name="Rectangle 4">
            <a:extLst>
              <a:ext uri="{FF2B5EF4-FFF2-40B4-BE49-F238E27FC236}">
                <a16:creationId xmlns:a16="http://schemas.microsoft.com/office/drawing/2014/main" id="{298C0434-A420-4BCE-90C6-9F25A5180E49}"/>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dirty="0">
                <a:latin typeface="+mj-lt"/>
                <a:cs typeface="Oracle Sans" panose="020B0503020204020204" pitchFamily="34" charset="0"/>
              </a:rPr>
              <a:t>Using Cursor Variables</a:t>
            </a:r>
          </a:p>
        </p:txBody>
      </p:sp>
      <p:sp>
        <p:nvSpPr>
          <p:cNvPr id="2" name="Content Placeholder 1">
            <a:extLst>
              <a:ext uri="{FF2B5EF4-FFF2-40B4-BE49-F238E27FC236}">
                <a16:creationId xmlns:a16="http://schemas.microsoft.com/office/drawing/2014/main" id="{B9E048FF-FEAF-4EBA-9F9C-939F1EEA946D}"/>
              </a:ext>
            </a:extLst>
          </p:cNvPr>
          <p:cNvSpPr>
            <a:spLocks noGrp="1"/>
          </p:cNvSpPr>
          <p:nvPr>
            <p:ph idx="1"/>
          </p:nvPr>
        </p:nvSpPr>
        <p:spPr>
          <a:xfrm>
            <a:off x="933451" y="2272710"/>
            <a:ext cx="16421100" cy="4458461"/>
          </a:xfrm>
        </p:spPr>
        <p:txBody>
          <a:bodyPr/>
          <a:lstStyle/>
          <a:p>
            <a:pPr lvl="1">
              <a:spcBef>
                <a:spcPts val="1200"/>
              </a:spcBef>
            </a:pPr>
            <a:r>
              <a:rPr lang="en-US" altLang="en-US" dirty="0"/>
              <a:t>You can use cursor variables to pass query result sets between PL/SQL stored subprograms and various clients.</a:t>
            </a:r>
          </a:p>
          <a:p>
            <a:pPr lvl="1">
              <a:spcBef>
                <a:spcPts val="1200"/>
              </a:spcBef>
            </a:pPr>
            <a:r>
              <a:rPr lang="en-US" altLang="en-US" dirty="0"/>
              <a:t>PL/SQL can share a pointer to the query work area in which the result set is stored.</a:t>
            </a:r>
          </a:p>
          <a:p>
            <a:pPr lvl="1">
              <a:spcBef>
                <a:spcPts val="1200"/>
              </a:spcBef>
            </a:pPr>
            <a:r>
              <a:rPr lang="en-US" altLang="en-US" dirty="0"/>
              <a:t>You can pass the value of a cursor variable freely from one scope to another.</a:t>
            </a:r>
          </a:p>
          <a:p>
            <a:pPr lvl="1">
              <a:spcBef>
                <a:spcPts val="1200"/>
              </a:spcBef>
            </a:pPr>
            <a:r>
              <a:rPr lang="en-US" altLang="en-US" dirty="0"/>
              <a:t>You can reduce network traffic by having a PL/SQL block open (or close) several host cursor variables in a single roundtrip.</a:t>
            </a:r>
          </a:p>
          <a:p>
            <a:endParaRPr lang="en-US" dirty="0"/>
          </a:p>
        </p:txBody>
      </p:sp>
    </p:spTree>
    <p:custDataLst>
      <p:tags r:id="rId1"/>
    </p:custDataLst>
    <p:extLst>
      <p:ext uri="{BB962C8B-B14F-4D97-AF65-F5344CB8AC3E}">
        <p14:creationId xmlns:p14="http://schemas.microsoft.com/office/powerpoint/2010/main" val="15652647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EEA0B99-6D41-4B65-B1B5-DCD7319CA6BB}"/>
              </a:ext>
            </a:extLst>
          </p:cNvPr>
          <p:cNvSpPr txBox="1">
            <a:spLocks/>
          </p:cNvSpPr>
          <p:nvPr/>
        </p:nvSpPr>
        <p:spPr bwMode="gray">
          <a:xfrm>
            <a:off x="1750786" y="2857500"/>
            <a:ext cx="12344400" cy="944306"/>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p:txBody>
      </p:sp>
      <p:sp>
        <p:nvSpPr>
          <p:cNvPr id="8" name="Content Placeholder 2">
            <a:extLst>
              <a:ext uri="{FF2B5EF4-FFF2-40B4-BE49-F238E27FC236}">
                <a16:creationId xmlns:a16="http://schemas.microsoft.com/office/drawing/2014/main" id="{C53A2F44-B845-4FBE-BFD4-A0AE0DEDD3F4}"/>
              </a:ext>
            </a:extLst>
          </p:cNvPr>
          <p:cNvSpPr txBox="1">
            <a:spLocks/>
          </p:cNvSpPr>
          <p:nvPr/>
        </p:nvSpPr>
        <p:spPr bwMode="gray">
          <a:xfrm>
            <a:off x="1750786" y="4914900"/>
            <a:ext cx="12344400" cy="711992"/>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p:txBody>
      </p:sp>
      <p:sp>
        <p:nvSpPr>
          <p:cNvPr id="9" name="Content Placeholder 2">
            <a:extLst>
              <a:ext uri="{FF2B5EF4-FFF2-40B4-BE49-F238E27FC236}">
                <a16:creationId xmlns:a16="http://schemas.microsoft.com/office/drawing/2014/main" id="{7D858699-672F-4C00-8C9A-C6AEFA5E721F}"/>
              </a:ext>
            </a:extLst>
          </p:cNvPr>
          <p:cNvSpPr txBox="1">
            <a:spLocks/>
          </p:cNvSpPr>
          <p:nvPr/>
        </p:nvSpPr>
        <p:spPr bwMode="gray">
          <a:xfrm>
            <a:off x="1750786" y="6737666"/>
            <a:ext cx="12344400" cy="1606233"/>
          </a:xfrm>
          <a:prstGeom prst="round2DiagRect">
            <a:avLst>
              <a:gd name="adj1" fmla="val 9114"/>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25395" tIns="25395" rIns="25395" bIns="25395">
            <a:no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buFont typeface="Arial" panose="020B0604020202020204" pitchFamily="34" charset="0"/>
              <a:buChar cha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a:p>
            <a:pPr marL="1149149" lvl="1" indent="-920589" defTabSz="457121">
              <a:spcBef>
                <a:spcPct val="20000"/>
              </a:spcBef>
              <a:buClr>
                <a:srgbClr val="FF0000"/>
              </a:buClr>
              <a:defRPr/>
            </a:pPr>
            <a:endParaRPr lang="en-US" sz="1200" kern="0" dirty="0">
              <a:latin typeface="+mn-lt"/>
              <a:cs typeface="Oracle Sans" panose="020B0503020204020204" pitchFamily="34" charset="0"/>
            </a:endParaRPr>
          </a:p>
        </p:txBody>
      </p:sp>
      <p:sp>
        <p:nvSpPr>
          <p:cNvPr id="7179" name="Rectangle 4">
            <a:extLst>
              <a:ext uri="{FF2B5EF4-FFF2-40B4-BE49-F238E27FC236}">
                <a16:creationId xmlns:a16="http://schemas.microsoft.com/office/drawing/2014/main" id="{BFBB0FEE-6FEE-4A34-8E89-0A53545938C3}"/>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Defining</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REF</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CURSOR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Types</a:t>
            </a:r>
          </a:p>
        </p:txBody>
      </p:sp>
      <p:sp>
        <p:nvSpPr>
          <p:cNvPr id="7180" name="Rectangle 5">
            <a:extLst>
              <a:ext uri="{FF2B5EF4-FFF2-40B4-BE49-F238E27FC236}">
                <a16:creationId xmlns:a16="http://schemas.microsoft.com/office/drawing/2014/main" id="{F31153F6-2A85-4BB3-9D7D-512D7A4D8DC6}"/>
              </a:ext>
            </a:extLst>
          </p:cNvPr>
          <p:cNvSpPr>
            <a:spLocks noGrp="1" noChangeArrowheads="1"/>
          </p:cNvSpPr>
          <p:nvPr>
            <p:ph idx="1"/>
          </p:nvPr>
        </p:nvSpPr>
        <p:spPr>
          <a:xfrm>
            <a:off x="979376" y="2256405"/>
            <a:ext cx="16416338" cy="4393250"/>
          </a:xfr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indent="0" eaLnBrk="1" hangingPunct="1"/>
            <a:r>
              <a:rPr lang="en-US" altLang="en-US" dirty="0">
                <a:latin typeface="Oracle Sans" panose="020B0503020204020204" pitchFamily="34" charset="0"/>
                <a:cs typeface="Oracle Sans" panose="020B0503020204020204" pitchFamily="34" charset="0"/>
              </a:rPr>
              <a:t>Define a </a:t>
            </a:r>
            <a:r>
              <a:rPr lang="en-US" altLang="en-US" dirty="0">
                <a:latin typeface="Courier New" panose="02070309020205020404" pitchFamily="49" charset="0"/>
                <a:cs typeface="Oracle Sans" panose="020B0503020204020204" pitchFamily="34" charset="0"/>
              </a:rPr>
              <a:t>REF</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CURSOR</a:t>
            </a:r>
            <a:r>
              <a:rPr lang="en-US" altLang="en-US" dirty="0">
                <a:latin typeface="Oracle Sans" panose="020B0503020204020204" pitchFamily="34" charset="0"/>
                <a:cs typeface="Oracle Sans" panose="020B0503020204020204" pitchFamily="34" charset="0"/>
              </a:rPr>
              <a:t> type:</a:t>
            </a:r>
          </a:p>
          <a:p>
            <a:pPr indent="0">
              <a:lnSpc>
                <a:spcPct val="95000"/>
              </a:lnSpc>
              <a:spcBef>
                <a:spcPct val="35000"/>
              </a:spcBef>
              <a:buClr>
                <a:schemeClr val="hlink"/>
              </a:buClr>
            </a:pPr>
            <a:endParaRPr lang="en-US" altLang="en-US" b="1" dirty="0">
              <a:latin typeface="Oracle Sans" panose="020B0503020204020204" pitchFamily="34" charset="0"/>
              <a:cs typeface="Oracle Sans" panose="020B0503020204020204" pitchFamily="34" charset="0"/>
            </a:endParaRPr>
          </a:p>
          <a:p>
            <a:pPr indent="0">
              <a:lnSpc>
                <a:spcPct val="95000"/>
              </a:lnSpc>
              <a:spcBef>
                <a:spcPct val="35000"/>
              </a:spcBef>
              <a:buClr>
                <a:schemeClr val="hlink"/>
              </a:buClr>
            </a:pPr>
            <a:endParaRPr lang="en-US" altLang="en-US" b="1" dirty="0">
              <a:latin typeface="Oracle Sans" panose="020B0503020204020204" pitchFamily="34" charset="0"/>
              <a:cs typeface="Oracle Sans" panose="020B0503020204020204" pitchFamily="34" charset="0"/>
            </a:endParaRPr>
          </a:p>
          <a:p>
            <a:pPr indent="0">
              <a:lnSpc>
                <a:spcPct val="95000"/>
              </a:lnSpc>
              <a:spcBef>
                <a:spcPct val="35000"/>
              </a:spcBef>
              <a:buClr>
                <a:schemeClr val="hlink"/>
              </a:buClr>
            </a:pPr>
            <a:r>
              <a:rPr lang="en-US" altLang="en-US" dirty="0">
                <a:latin typeface="Oracle Sans" panose="020B0503020204020204" pitchFamily="34" charset="0"/>
                <a:cs typeface="Oracle Sans" panose="020B0503020204020204" pitchFamily="34" charset="0"/>
              </a:rPr>
              <a:t>Declare a cursor variable of that type:</a:t>
            </a:r>
          </a:p>
          <a:p>
            <a:pPr indent="0">
              <a:lnSpc>
                <a:spcPct val="95000"/>
              </a:lnSpc>
              <a:spcBef>
                <a:spcPct val="35000"/>
              </a:spcBef>
              <a:buClr>
                <a:schemeClr val="hlink"/>
              </a:buClr>
            </a:pPr>
            <a:endParaRPr lang="en-US" altLang="en-US" b="1" dirty="0">
              <a:latin typeface="Oracle Sans" panose="020B0503020204020204" pitchFamily="34" charset="0"/>
              <a:cs typeface="Oracle Sans" panose="020B0503020204020204" pitchFamily="34" charset="0"/>
            </a:endParaRPr>
          </a:p>
          <a:p>
            <a:pPr indent="0">
              <a:lnSpc>
                <a:spcPct val="95000"/>
              </a:lnSpc>
              <a:spcBef>
                <a:spcPct val="35000"/>
              </a:spcBef>
              <a:buClr>
                <a:schemeClr val="hlink"/>
              </a:buClr>
            </a:pPr>
            <a:br>
              <a:rPr lang="en-US" altLang="en-US" b="1"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Example:</a:t>
            </a:r>
          </a:p>
        </p:txBody>
      </p:sp>
      <p:sp>
        <p:nvSpPr>
          <p:cNvPr id="7181" name="Rectangle 6">
            <a:extLst>
              <a:ext uri="{FF2B5EF4-FFF2-40B4-BE49-F238E27FC236}">
                <a16:creationId xmlns:a16="http://schemas.microsoft.com/office/drawing/2014/main" id="{7536C921-FEC6-40A7-9585-59B479913B79}"/>
              </a:ext>
            </a:extLst>
          </p:cNvPr>
          <p:cNvSpPr>
            <a:spLocks noChangeArrowheads="1"/>
          </p:cNvSpPr>
          <p:nvPr/>
        </p:nvSpPr>
        <p:spPr bwMode="blackGray">
          <a:xfrm>
            <a:off x="1765077" y="3002239"/>
            <a:ext cx="8634410" cy="75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Define a REF CURSOR type</a:t>
            </a:r>
          </a:p>
          <a:p>
            <a:r>
              <a:rPr lang="en-US" altLang="en-US" sz="2000" dirty="0">
                <a:solidFill>
                  <a:srgbClr val="000000"/>
                </a:solidFill>
                <a:latin typeface="Courier New" panose="02070309020205020404" pitchFamily="49" charset="0"/>
                <a:cs typeface="Oracle Sans" panose="020B0503020204020204" pitchFamily="34" charset="0"/>
              </a:rPr>
              <a:t>TYPE </a:t>
            </a:r>
            <a:r>
              <a:rPr lang="en-US" altLang="en-US" sz="2000" dirty="0" err="1">
                <a:solidFill>
                  <a:srgbClr val="000000"/>
                </a:solidFill>
                <a:latin typeface="Courier New" panose="02070309020205020404" pitchFamily="49" charset="0"/>
                <a:cs typeface="Oracle Sans" panose="020B0503020204020204" pitchFamily="34" charset="0"/>
              </a:rPr>
              <a:t>ref_type_name</a:t>
            </a:r>
            <a:r>
              <a:rPr lang="en-US" altLang="en-US" sz="2000" dirty="0">
                <a:solidFill>
                  <a:srgbClr val="000000"/>
                </a:solidFill>
                <a:latin typeface="Courier New" panose="02070309020205020404" pitchFamily="49" charset="0"/>
                <a:cs typeface="Oracle Sans" panose="020B0503020204020204" pitchFamily="34" charset="0"/>
              </a:rPr>
              <a:t> IS REF CURSOR [RETURN </a:t>
            </a:r>
            <a:r>
              <a:rPr lang="en-US" altLang="en-US" sz="2000" dirty="0" err="1">
                <a:solidFill>
                  <a:srgbClr val="000000"/>
                </a:solidFill>
                <a:latin typeface="Courier New" panose="02070309020205020404" pitchFamily="49" charset="0"/>
                <a:cs typeface="Oracle Sans" panose="020B0503020204020204" pitchFamily="34" charset="0"/>
              </a:rPr>
              <a:t>return_type</a:t>
            </a:r>
            <a:r>
              <a:rPr lang="en-US" altLang="en-US" sz="2000" dirty="0">
                <a:solidFill>
                  <a:srgbClr val="000000"/>
                </a:solidFill>
                <a:latin typeface="Courier New" panose="02070309020205020404" pitchFamily="49" charset="0"/>
                <a:cs typeface="Oracle Sans" panose="020B0503020204020204" pitchFamily="34" charset="0"/>
              </a:rPr>
              <a:t>];</a:t>
            </a:r>
          </a:p>
        </p:txBody>
      </p:sp>
      <p:sp>
        <p:nvSpPr>
          <p:cNvPr id="7182" name="Rectangle 7">
            <a:extLst>
              <a:ext uri="{FF2B5EF4-FFF2-40B4-BE49-F238E27FC236}">
                <a16:creationId xmlns:a16="http://schemas.microsoft.com/office/drawing/2014/main" id="{6A950F8A-30CD-4A2C-AD86-CFA201A98BB1}"/>
              </a:ext>
            </a:extLst>
          </p:cNvPr>
          <p:cNvSpPr>
            <a:spLocks noChangeArrowheads="1"/>
          </p:cNvSpPr>
          <p:nvPr/>
        </p:nvSpPr>
        <p:spPr bwMode="blackGray">
          <a:xfrm>
            <a:off x="1765077" y="5062665"/>
            <a:ext cx="8024810" cy="44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err="1">
                <a:solidFill>
                  <a:srgbClr val="000000"/>
                </a:solidFill>
                <a:latin typeface="Courier New" panose="02070309020205020404" pitchFamily="49" charset="0"/>
                <a:cs typeface="Oracle Sans" panose="020B0503020204020204" pitchFamily="34" charset="0"/>
              </a:rPr>
              <a:t>ref_cv</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ref_type_name</a:t>
            </a:r>
            <a:r>
              <a:rPr lang="en-US" altLang="en-US" sz="2000" dirty="0">
                <a:solidFill>
                  <a:srgbClr val="000000"/>
                </a:solidFill>
                <a:latin typeface="Courier New" panose="02070309020205020404" pitchFamily="49" charset="0"/>
                <a:cs typeface="Oracle Sans" panose="020B0503020204020204" pitchFamily="34" charset="0"/>
              </a:rPr>
              <a:t>;</a:t>
            </a:r>
          </a:p>
        </p:txBody>
      </p:sp>
      <p:sp>
        <p:nvSpPr>
          <p:cNvPr id="7183" name="Rectangle 8">
            <a:extLst>
              <a:ext uri="{FF2B5EF4-FFF2-40B4-BE49-F238E27FC236}">
                <a16:creationId xmlns:a16="http://schemas.microsoft.com/office/drawing/2014/main" id="{401B7586-D43B-49F7-B756-859EAFB86FD2}"/>
              </a:ext>
            </a:extLst>
          </p:cNvPr>
          <p:cNvSpPr>
            <a:spLocks noChangeArrowheads="1"/>
          </p:cNvSpPr>
          <p:nvPr/>
        </p:nvSpPr>
        <p:spPr bwMode="blackGray">
          <a:xfrm>
            <a:off x="1765077" y="6915854"/>
            <a:ext cx="11225210" cy="13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2000" dirty="0">
                <a:solidFill>
                  <a:srgbClr val="000000"/>
                </a:solidFill>
                <a:latin typeface="Courier New" panose="02070309020205020404" pitchFamily="49" charset="0"/>
                <a:cs typeface="Oracle Sans" panose="020B0503020204020204" pitchFamily="34" charset="0"/>
              </a:rPr>
              <a:t>DECLARE</a:t>
            </a:r>
          </a:p>
          <a:p>
            <a:r>
              <a:rPr lang="en-US" altLang="en-US" sz="2000" dirty="0">
                <a:solidFill>
                  <a:srgbClr val="000000"/>
                </a:solidFill>
                <a:latin typeface="Courier New" panose="02070309020205020404" pitchFamily="49" charset="0"/>
                <a:cs typeface="Oracle Sans" panose="020B0503020204020204" pitchFamily="34" charset="0"/>
              </a:rPr>
              <a:t>TYPE </a:t>
            </a:r>
            <a:r>
              <a:rPr lang="en-US" altLang="en-US" sz="2000" dirty="0" err="1">
                <a:solidFill>
                  <a:srgbClr val="000000"/>
                </a:solidFill>
                <a:latin typeface="Courier New" panose="02070309020205020404" pitchFamily="49" charset="0"/>
                <a:cs typeface="Oracle Sans" panose="020B0503020204020204" pitchFamily="34" charset="0"/>
              </a:rPr>
              <a:t>DeptCurTyp</a:t>
            </a:r>
            <a:r>
              <a:rPr lang="en-US" altLang="en-US" sz="2000" dirty="0">
                <a:solidFill>
                  <a:srgbClr val="000000"/>
                </a:solidFill>
                <a:latin typeface="Courier New" panose="02070309020205020404" pitchFamily="49" charset="0"/>
                <a:cs typeface="Oracle Sans" panose="020B0503020204020204" pitchFamily="34" charset="0"/>
              </a:rPr>
              <a:t> IS REF CURSOR RETURN                        </a:t>
            </a:r>
            <a:r>
              <a:rPr lang="en-US" altLang="en-US" sz="2000" dirty="0" err="1">
                <a:solidFill>
                  <a:srgbClr val="000000"/>
                </a:solidFill>
                <a:latin typeface="Courier New" panose="02070309020205020404" pitchFamily="49" charset="0"/>
                <a:cs typeface="Oracle Sans" panose="020B0503020204020204" pitchFamily="34" charset="0"/>
              </a:rPr>
              <a:t>departments%ROWTYPE</a:t>
            </a:r>
            <a:r>
              <a:rPr lang="en-US" altLang="en-US" sz="2000" dirty="0">
                <a:solidFill>
                  <a:srgbClr val="000000"/>
                </a:solidFill>
                <a:latin typeface="Courier New" panose="02070309020205020404" pitchFamily="49" charset="0"/>
                <a:cs typeface="Oracle Sans" panose="020B0503020204020204" pitchFamily="34" charset="0"/>
              </a:rPr>
              <a:t>;</a:t>
            </a:r>
          </a:p>
          <a:p>
            <a:r>
              <a:rPr lang="en-US" altLang="en-US" sz="2000" dirty="0" err="1">
                <a:solidFill>
                  <a:srgbClr val="000000"/>
                </a:solidFill>
                <a:latin typeface="Courier New" panose="02070309020205020404" pitchFamily="49" charset="0"/>
                <a:cs typeface="Oracle Sans" panose="020B0503020204020204" pitchFamily="34" charset="0"/>
              </a:rPr>
              <a:t>dept_cv</a:t>
            </a:r>
            <a:r>
              <a:rPr lang="en-US" altLang="en-US" sz="2000" dirty="0">
                <a:solidFill>
                  <a:srgbClr val="000000"/>
                </a:solidFill>
                <a:latin typeface="Courier New" panose="02070309020205020404" pitchFamily="49" charset="0"/>
                <a:cs typeface="Oracle Sans" panose="020B0503020204020204" pitchFamily="34" charset="0"/>
              </a:rPr>
              <a:t> </a:t>
            </a:r>
            <a:r>
              <a:rPr lang="en-US" altLang="en-US" sz="2000" dirty="0" err="1">
                <a:solidFill>
                  <a:srgbClr val="000000"/>
                </a:solidFill>
                <a:latin typeface="Courier New" panose="02070309020205020404" pitchFamily="49" charset="0"/>
                <a:cs typeface="Oracle Sans" panose="020B0503020204020204" pitchFamily="34" charset="0"/>
              </a:rPr>
              <a:t>DeptCurTyp</a:t>
            </a:r>
            <a:r>
              <a:rPr lang="en-US" altLang="en-US" sz="2000" dirty="0">
                <a:solidFill>
                  <a:srgbClr val="000000"/>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196181255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E8BB-A2B6-460E-8A69-76CD5810008F}"/>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153070636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F51B-293E-47C0-ABB3-0BC2488FF2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F5B3DB-1F50-4A67-9E2D-17EB6BEC0335}"/>
              </a:ext>
            </a:extLst>
          </p:cNvPr>
          <p:cNvSpPr>
            <a:spLocks noGrp="1"/>
          </p:cNvSpPr>
          <p:nvPr>
            <p:ph idx="1"/>
          </p:nvPr>
        </p:nvSpPr>
        <p:spPr/>
        <p:txBody>
          <a:bodyPr/>
          <a:lstStyle/>
          <a:p>
            <a:endParaRPr lang="en-IN"/>
          </a:p>
        </p:txBody>
      </p:sp>
    </p:spTree>
    <p:custDataLst>
      <p:tags r:id="rId1"/>
    </p:custDataLst>
    <p:extLst>
      <p:ext uri="{BB962C8B-B14F-4D97-AF65-F5344CB8AC3E}">
        <p14:creationId xmlns:p14="http://schemas.microsoft.com/office/powerpoint/2010/main" val="72107318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1DB03123-A19C-43D2-9077-1BB891DCD351}"/>
              </a:ext>
            </a:extLst>
          </p:cNvPr>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latin typeface="+mj-lt"/>
                <a:cs typeface="Oracle Sans" panose="020B0503020204020204" pitchFamily="34" charset="0"/>
              </a:rPr>
              <a:t>Using the </a:t>
            </a:r>
            <a:r>
              <a:rPr lang="en-US" altLang="en-US" dirty="0">
                <a:latin typeface="Courier New" panose="02070309020205020404" pitchFamily="49" charset="0"/>
                <a:cs typeface="Oracle Sans" panose="020B0503020204020204" pitchFamily="34" charset="0"/>
              </a:rPr>
              <a:t>OPEN-FOR</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FETCH</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and</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Oracle Sans" panose="020B0503020204020204" pitchFamily="34" charset="0"/>
              </a:rPr>
              <a:t>CLOSE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Statements </a:t>
            </a:r>
          </a:p>
        </p:txBody>
      </p:sp>
      <p:sp>
        <p:nvSpPr>
          <p:cNvPr id="2" name="Content Placeholder 1">
            <a:extLst>
              <a:ext uri="{FF2B5EF4-FFF2-40B4-BE49-F238E27FC236}">
                <a16:creationId xmlns:a16="http://schemas.microsoft.com/office/drawing/2014/main" id="{ACC41B6D-4525-470D-98D6-E13B1CFEABDA}"/>
              </a:ext>
            </a:extLst>
          </p:cNvPr>
          <p:cNvSpPr>
            <a:spLocks noGrp="1"/>
          </p:cNvSpPr>
          <p:nvPr>
            <p:ph idx="1"/>
          </p:nvPr>
        </p:nvSpPr>
        <p:spPr>
          <a:xfrm>
            <a:off x="933451" y="2272710"/>
            <a:ext cx="16421100" cy="5387946"/>
          </a:xfrm>
        </p:spPr>
        <p:txBody>
          <a:bodyPr/>
          <a:lstStyle/>
          <a:p>
            <a:pPr lvl="1">
              <a:spcBef>
                <a:spcPts val="1200"/>
              </a:spcBef>
            </a:pPr>
            <a:r>
              <a:rPr lang="en-US" altLang="en-US" dirty="0"/>
              <a:t>The </a:t>
            </a:r>
            <a:r>
              <a:rPr lang="en-US" altLang="en-US" dirty="0">
                <a:latin typeface="Courier New" panose="02070309020205020404" pitchFamily="49" charset="0"/>
              </a:rPr>
              <a:t>OPEN-FOR</a:t>
            </a:r>
            <a:r>
              <a:rPr lang="en-US" altLang="en-US" dirty="0"/>
              <a:t> statement associates a cursor variable with a multirow query, executes the query, identifies the result set, and positions the cursor to point to the first row of the result set.</a:t>
            </a:r>
          </a:p>
          <a:p>
            <a:pPr lvl="1">
              <a:spcBef>
                <a:spcPts val="1200"/>
              </a:spcBef>
            </a:pPr>
            <a:r>
              <a:rPr lang="en-US" altLang="en-US" dirty="0"/>
              <a:t>The </a:t>
            </a:r>
            <a:r>
              <a:rPr lang="en-US" altLang="en-US" dirty="0">
                <a:latin typeface="Courier New" panose="02070309020205020404" pitchFamily="49" charset="0"/>
              </a:rPr>
              <a:t>FETCH</a:t>
            </a:r>
            <a:r>
              <a:rPr lang="en-US" altLang="en-US" dirty="0"/>
              <a:t> statement returns a row from the result set of a multirow query, assigns the values of the select-list items to the corresponding variables or fields in the </a:t>
            </a:r>
            <a:r>
              <a:rPr lang="en-US" altLang="en-US" dirty="0">
                <a:latin typeface="Courier New" panose="02070309020205020404" pitchFamily="49" charset="0"/>
              </a:rPr>
              <a:t>INTO</a:t>
            </a:r>
            <a:r>
              <a:rPr lang="en-US" altLang="en-US" dirty="0"/>
              <a:t> clause, increments the count kept by </a:t>
            </a:r>
            <a:r>
              <a:rPr lang="en-US" altLang="en-US" dirty="0">
                <a:latin typeface="Courier New" panose="02070309020205020404" pitchFamily="49" charset="0"/>
              </a:rPr>
              <a:t>%ROWCOUNT</a:t>
            </a:r>
            <a:r>
              <a:rPr lang="en-US" altLang="en-US" dirty="0"/>
              <a:t>, and advances the cursor to the next row.</a:t>
            </a:r>
          </a:p>
          <a:p>
            <a:pPr lvl="1">
              <a:spcBef>
                <a:spcPts val="1200"/>
              </a:spcBef>
            </a:pPr>
            <a:r>
              <a:rPr lang="en-US" altLang="en-US" dirty="0"/>
              <a:t>The </a:t>
            </a:r>
            <a:r>
              <a:rPr lang="en-US" altLang="en-US" dirty="0">
                <a:latin typeface="Courier New" panose="02070309020205020404" pitchFamily="49" charset="0"/>
              </a:rPr>
              <a:t>CLOSE</a:t>
            </a:r>
            <a:r>
              <a:rPr lang="en-US" altLang="en-US" dirty="0"/>
              <a:t> statement disables a cursor variable.</a:t>
            </a:r>
          </a:p>
          <a:p>
            <a:endParaRPr lang="en-US" dirty="0"/>
          </a:p>
        </p:txBody>
      </p:sp>
    </p:spTree>
    <p:custDataLst>
      <p:tags r:id="rId1"/>
    </p:custDataLst>
    <p:extLst>
      <p:ext uri="{BB962C8B-B14F-4D97-AF65-F5344CB8AC3E}">
        <p14:creationId xmlns:p14="http://schemas.microsoft.com/office/powerpoint/2010/main" val="416341644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5FE9114-A295-44AD-9169-1500C255CE99}"/>
              </a:ext>
            </a:extLst>
          </p:cNvPr>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90769371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34733A7-2817-4536-BFB6-51DEBD875333}"/>
              </a:ext>
            </a:extLst>
          </p:cNvPr>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912141" indent="-22625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826663" indent="-45488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2741185" indent="-68351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3655707" indent="-91214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429457"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4115349"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801240"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487132" algn="l" defTabSz="1371783"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84339095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193</TotalTime>
  <Words>2059</Words>
  <Application>Microsoft Office PowerPoint</Application>
  <PresentationFormat>Custom</PresentationFormat>
  <Paragraphs>175</Paragraphs>
  <Slides>10</Slides>
  <Notes>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Georgia</vt:lpstr>
      <vt:lpstr>Oracle Sans</vt:lpstr>
      <vt:lpstr>Times New Roman</vt:lpstr>
      <vt:lpstr>OU Redwood PowerPoint Template</vt:lpstr>
      <vt:lpstr>REF Cursors</vt:lpstr>
      <vt:lpstr>Cursor Variables</vt:lpstr>
      <vt:lpstr>Using Cursor Variables</vt:lpstr>
      <vt:lpstr>Defining REF CURSOR Types</vt:lpstr>
      <vt:lpstr>PowerPoint Presentation</vt:lpstr>
      <vt:lpstr>PowerPoint Presentation</vt:lpstr>
      <vt:lpstr>Using the OPEN-FOR, FETCH, and CLOSE Statements </vt:lpstr>
      <vt:lpstr>PowerPoint Presentation</vt:lpstr>
      <vt:lpstr>PowerPoint Presentation</vt:lpstr>
      <vt:lpstr>Example of Fetching</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70</cp:revision>
  <cp:lastPrinted>2002-03-28T23:57:22Z</cp:lastPrinted>
  <dcterms:created xsi:type="dcterms:W3CDTF">2020-05-18T09:31:58Z</dcterms:created>
  <dcterms:modified xsi:type="dcterms:W3CDTF">2020-07-01T07:09:40Z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