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2"/>
  </p:notesMasterIdLst>
  <p:handoutMasterIdLst>
    <p:handoutMasterId r:id="rId33"/>
  </p:handoutMasterIdLst>
  <p:sldIdLst>
    <p:sldId id="1273" r:id="rId2"/>
    <p:sldId id="1274" r:id="rId3"/>
    <p:sldId id="1275" r:id="rId4"/>
    <p:sldId id="1276" r:id="rId5"/>
    <p:sldId id="1277" r:id="rId6"/>
    <p:sldId id="1278" r:id="rId7"/>
    <p:sldId id="1279" r:id="rId8"/>
    <p:sldId id="1280" r:id="rId9"/>
    <p:sldId id="1281" r:id="rId10"/>
    <p:sldId id="1282" r:id="rId11"/>
    <p:sldId id="1283" r:id="rId12"/>
    <p:sldId id="1284" r:id="rId13"/>
    <p:sldId id="1285" r:id="rId14"/>
    <p:sldId id="1286" r:id="rId15"/>
    <p:sldId id="1287" r:id="rId16"/>
    <p:sldId id="1288" r:id="rId17"/>
    <p:sldId id="1289" r:id="rId18"/>
    <p:sldId id="1290" r:id="rId19"/>
    <p:sldId id="1291" r:id="rId20"/>
    <p:sldId id="1292" r:id="rId21"/>
    <p:sldId id="1293" r:id="rId22"/>
    <p:sldId id="1294" r:id="rId23"/>
    <p:sldId id="1295" r:id="rId24"/>
    <p:sldId id="1296" r:id="rId25"/>
    <p:sldId id="1297" r:id="rId26"/>
    <p:sldId id="1298" r:id="rId27"/>
    <p:sldId id="1299" r:id="rId28"/>
    <p:sldId id="1300" r:id="rId29"/>
    <p:sldId id="1301" r:id="rId30"/>
    <p:sldId id="1302" r:id="rId31"/>
  </p:sldIdLst>
  <p:sldSz cx="18288000" cy="10287000"/>
  <p:notesSz cx="7772400" cy="10058400"/>
  <p:custDataLst>
    <p:tags r:id="rId3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560" userDrawn="1">
          <p15:clr>
            <a:srgbClr val="A4A3A4"/>
          </p15:clr>
        </p15:guide>
        <p15:guide id="6" pos="1110" userDrawn="1">
          <p15:clr>
            <a:srgbClr val="A4A3A4"/>
          </p15:clr>
        </p15:guide>
        <p15:guide id="7" orient="horz" pos="1992" userDrawn="1">
          <p15:clr>
            <a:srgbClr val="A4A3A4"/>
          </p15:clr>
        </p15:guide>
        <p15:guide id="8" orient="horz" pos="3912" userDrawn="1">
          <p15:clr>
            <a:srgbClr val="A4A3A4"/>
          </p15:clr>
        </p15:guide>
        <p15:guide id="9" pos="1050" userDrawn="1">
          <p15:clr>
            <a:srgbClr val="A4A3A4"/>
          </p15:clr>
        </p15:guide>
        <p15:guide id="10" pos="5760" userDrawn="1">
          <p15:clr>
            <a:srgbClr val="A4A3A4"/>
          </p15:clr>
        </p15:guide>
        <p15:guide id="11" orient="horz" pos="5688" userDrawn="1">
          <p15:clr>
            <a:srgbClr val="A4A3A4"/>
          </p15:clr>
        </p15:guide>
        <p15:guide id="12" orient="horz" pos="500" userDrawn="1">
          <p15:clr>
            <a:srgbClr val="A4A3A4"/>
          </p15:clr>
        </p15:guide>
        <p15:guide id="13" pos="624" userDrawn="1">
          <p15:clr>
            <a:srgbClr val="A4A3A4"/>
          </p15:clr>
        </p15:guide>
        <p15:guide id="14" orient="horz" pos="5832" userDrawn="1">
          <p15:clr>
            <a:srgbClr val="A4A3A4"/>
          </p15:clr>
        </p15:guide>
        <p15:guide id="15" orient="horz" pos="1320"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7" autoAdjust="0"/>
    <p:restoredTop sz="80438" autoAdjust="0"/>
  </p:normalViewPr>
  <p:slideViewPr>
    <p:cSldViewPr showGuides="1">
      <p:cViewPr varScale="1">
        <p:scale>
          <a:sx n="36" d="100"/>
          <a:sy n="36" d="100"/>
        </p:scale>
        <p:origin x="1290" y="72"/>
      </p:cViewPr>
      <p:guideLst>
        <p:guide orient="horz" pos="1560"/>
        <p:guide pos="1110"/>
        <p:guide orient="horz" pos="1992"/>
        <p:guide orient="horz" pos="3912"/>
        <p:guide pos="1050"/>
        <p:guide pos="5760"/>
        <p:guide orient="horz" pos="5688"/>
        <p:guide orient="horz" pos="500"/>
        <p:guide pos="624"/>
        <p:guide orient="horz" pos="5832"/>
        <p:guide orient="horz" pos="132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1518" y="-1080"/>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E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image" Target="../media/image39.png"/></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5BC3C5-5D11-4ECA-865B-E7E1836A6F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798784-0A42-4196-A6DF-7CE422BA10EF}"/>
              </a:ext>
            </a:extLst>
          </p:cNvPr>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5">
            <a:extLst>
              <a:ext uri="{FF2B5EF4-FFF2-40B4-BE49-F238E27FC236}">
                <a16:creationId xmlns:a16="http://schemas.microsoft.com/office/drawing/2014/main" id="{8CD76A93-1889-4D3E-8BCE-E89A983623A2}"/>
              </a:ext>
            </a:extLst>
          </p:cNvPr>
          <p:cNvSpPr>
            <a:spLocks noGrp="1" noChangeArrowheads="1"/>
          </p:cNvSpPr>
          <p:nvPr>
            <p:ph type="body" idx="1"/>
          </p:nvPr>
        </p:nvSpPr>
        <p:spPr/>
        <p:txBody>
          <a:bodyPr/>
          <a:lstStyle/>
          <a:p>
            <a:pPr lvl="1"/>
            <a:r>
              <a:rPr lang="en-US" altLang="en-US"/>
              <a:t>In the example in the slide, the parameter is set and then the procedure is created. The setting is stored with each PL/SQL unit.</a:t>
            </a:r>
          </a:p>
        </p:txBody>
      </p:sp>
      <p:sp>
        <p:nvSpPr>
          <p:cNvPr id="7" name="Footer Placeholder 6">
            <a:extLst>
              <a:ext uri="{FF2B5EF4-FFF2-40B4-BE49-F238E27FC236}">
                <a16:creationId xmlns:a16="http://schemas.microsoft.com/office/drawing/2014/main" id="{9E31F64F-A51D-47B7-BFE8-9B3A4454E3C6}"/>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903E8182-4BEA-4BF9-8233-C3BDDA82CE15}" type="slidenum">
              <a:rPr lang="en-US" altLang="en-US" smtClean="0"/>
              <a:pPr/>
              <a:t>10</a:t>
            </a:fld>
            <a:endParaRPr lang="en-US" altLang="en-US" dirty="0"/>
          </a:p>
        </p:txBody>
      </p:sp>
      <p:sp>
        <p:nvSpPr>
          <p:cNvPr id="4" name="Slide Image Placeholder 3">
            <a:extLst>
              <a:ext uri="{FF2B5EF4-FFF2-40B4-BE49-F238E27FC236}">
                <a16:creationId xmlns:a16="http://schemas.microsoft.com/office/drawing/2014/main" id="{320E719A-6045-47DD-A0EA-E32F4EBA381C}"/>
              </a:ext>
            </a:extLst>
          </p:cNvPr>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6646BC0-E80F-4F87-B121-1C5A79F14568}"/>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108367C7-1CCD-4792-B396-F50067E82217}" type="slidenum">
              <a:rPr lang="en-US" altLang="en-US" smtClean="0"/>
              <a:pPr/>
              <a:t>11</a:t>
            </a:fld>
            <a:endParaRPr lang="en-US" altLang="en-US" dirty="0"/>
          </a:p>
        </p:txBody>
      </p:sp>
      <p:sp>
        <p:nvSpPr>
          <p:cNvPr id="3" name="Slide Image Placeholder 2">
            <a:extLst>
              <a:ext uri="{FF2B5EF4-FFF2-40B4-BE49-F238E27FC236}">
                <a16:creationId xmlns:a16="http://schemas.microsoft.com/office/drawing/2014/main" id="{E8CE8F23-1F1C-4F39-BD0F-D0E584E40B0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B408063-9840-4860-BCF8-6E48479FF8AA}"/>
              </a:ext>
            </a:extLst>
          </p:cNvPr>
          <p:cNvSpPr>
            <a:spLocks noGrp="1"/>
          </p:cNvSpPr>
          <p:nvPr>
            <p:ph type="body" idx="1"/>
          </p:nvPr>
        </p:nvSpPr>
        <p:spPr/>
        <p:txBody>
          <a:bodyPr/>
          <a:lstStyle/>
          <a:p>
            <a:pPr lvl="1" eaLnBrk="1" hangingPunct="1"/>
            <a:r>
              <a:rPr lang="en-US" altLang="en-US" dirty="0"/>
              <a:t>The </a:t>
            </a:r>
            <a:r>
              <a:rPr lang="en-US" altLang="en-US" dirty="0">
                <a:latin typeface="Courier New" panose="02070309020205020404" pitchFamily="49" charset="0"/>
              </a:rPr>
              <a:t>$ERROR</a:t>
            </a:r>
            <a:r>
              <a:rPr lang="en-US" altLang="en-US" dirty="0"/>
              <a:t> </a:t>
            </a:r>
            <a:r>
              <a:rPr lang="en-US" altLang="en-US" dirty="0" err="1"/>
              <a:t>error</a:t>
            </a:r>
            <a:r>
              <a:rPr lang="en-US" altLang="en-US" dirty="0"/>
              <a:t> directive raises a user-defined error and is of the following form:</a:t>
            </a:r>
          </a:p>
          <a:p>
            <a:pPr lvl="4" eaLnBrk="1" hangingPunct="1"/>
            <a:r>
              <a:rPr lang="en-US" altLang="en-US" dirty="0"/>
              <a:t>$ERROR varchar2_static_expression $END</a:t>
            </a:r>
          </a:p>
          <a:p>
            <a:pPr lvl="1" eaLnBrk="1" hangingPunct="1"/>
            <a:r>
              <a:rPr lang="en-US" altLang="en-US" b="1" dirty="0"/>
              <a:t>Note: </a:t>
            </a:r>
            <a:r>
              <a:rPr lang="en-US" altLang="en-US" dirty="0">
                <a:latin typeface="Courier New" panose="02070309020205020404" pitchFamily="49" charset="0"/>
              </a:rPr>
              <a:t>varchar2_static_expression</a:t>
            </a:r>
            <a:r>
              <a:rPr lang="en-US" altLang="en-US" dirty="0"/>
              <a:t> must be a </a:t>
            </a:r>
            <a:r>
              <a:rPr lang="en-US" altLang="en-US" dirty="0">
                <a:latin typeface="Courier New" panose="02070309020205020404" pitchFamily="49" charset="0"/>
              </a:rPr>
              <a:t>VARCHAR2</a:t>
            </a:r>
            <a:r>
              <a:rPr lang="en-US" altLang="en-US" dirty="0"/>
              <a:t> static expression.</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EBF89EC2-F2F7-4B83-A918-4051F567AF14}"/>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377723D6-92B1-404B-8D98-D37ADDF37BA9}" type="slidenum">
              <a:rPr lang="en-US" altLang="en-US" smtClean="0"/>
              <a:pPr/>
              <a:t>12</a:t>
            </a:fld>
            <a:endParaRPr lang="en-US" altLang="en-US" dirty="0"/>
          </a:p>
        </p:txBody>
      </p:sp>
      <p:sp>
        <p:nvSpPr>
          <p:cNvPr id="3" name="Slide Image Placeholder 2">
            <a:extLst>
              <a:ext uri="{FF2B5EF4-FFF2-40B4-BE49-F238E27FC236}">
                <a16:creationId xmlns:a16="http://schemas.microsoft.com/office/drawing/2014/main" id="{C60929D3-0B94-46B2-860A-63D58A76D5C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3E8FF4A-BB70-41E8-9573-95E9C17B4A9D}"/>
              </a:ext>
            </a:extLst>
          </p:cNvPr>
          <p:cNvSpPr>
            <a:spLocks noGrp="1"/>
          </p:cNvSpPr>
          <p:nvPr>
            <p:ph type="body" idx="1"/>
          </p:nvPr>
        </p:nvSpPr>
        <p:spPr/>
        <p:txBody>
          <a:bodyPr/>
          <a:lstStyle/>
          <a:p>
            <a:pPr lvl="1" eaLnBrk="1" hangingPunct="1"/>
            <a:r>
              <a:rPr lang="en-US" altLang="en-US" dirty="0"/>
              <a:t>As described earlier, a preprocessor processes conditional directives before proper compilation begins. Consequently, only those expressions that can be fully evaluated at compile time are permitted in conditional compilation directives. Expressions that contain references to variables or functions that require the execution of the PL/SQL are not available during compilation and cannot be evaluated.  </a:t>
            </a:r>
          </a:p>
          <a:p>
            <a:pPr lvl="1" eaLnBrk="1" hangingPunct="1"/>
            <a:r>
              <a:rPr lang="en-US" altLang="en-US" dirty="0"/>
              <a:t>These PL/SQL expressions that are allowed in conditional compilation directives are referred to as “static expressions.” Static expressions are carefully defined to guarantee that if a unit is automatically recompiled without any changes to the values it depends on, the expressions evaluate in the same way and the same source is compiled.</a:t>
            </a:r>
          </a:p>
          <a:p>
            <a:pPr lvl="1" eaLnBrk="1" hangingPunct="1"/>
            <a:r>
              <a:rPr lang="en-US" altLang="en-US" dirty="0"/>
              <a:t>Static expressions are typically composed of three sources:</a:t>
            </a:r>
          </a:p>
          <a:p>
            <a:pPr lvl="2" eaLnBrk="1" hangingPunct="1"/>
            <a:r>
              <a:rPr lang="en-US" altLang="en-US" dirty="0"/>
              <a:t>Inquiry directives marked with </a:t>
            </a:r>
            <a:r>
              <a:rPr lang="en-US" altLang="en-US" dirty="0">
                <a:latin typeface="Courier New" panose="02070309020205020404" pitchFamily="49" charset="0"/>
              </a:rPr>
              <a:t>$$</a:t>
            </a:r>
            <a:endParaRPr lang="en-US" altLang="en-US" dirty="0"/>
          </a:p>
          <a:p>
            <a:pPr lvl="2" eaLnBrk="1" hangingPunct="1"/>
            <a:r>
              <a:rPr lang="en-US" altLang="en-US" dirty="0"/>
              <a:t>Constants defined in PL/SQL packages such as </a:t>
            </a:r>
            <a:r>
              <a:rPr lang="en-US" altLang="en-US" dirty="0">
                <a:latin typeface="Courier New" panose="02070309020205020404" pitchFamily="49" charset="0"/>
              </a:rPr>
              <a:t>DBMS_DB_VERSION</a:t>
            </a:r>
            <a:r>
              <a:rPr lang="en-US" altLang="en-US" dirty="0"/>
              <a:t>. These values can be combined and compared using the ordinary operations of PL/SQL.</a:t>
            </a:r>
          </a:p>
          <a:p>
            <a:pPr lvl="2" eaLnBrk="1" hangingPunct="1"/>
            <a:r>
              <a:rPr lang="en-US" altLang="en-US" dirty="0"/>
              <a:t>Literals such as </a:t>
            </a:r>
            <a:r>
              <a:rPr lang="en-US" altLang="en-US" dirty="0">
                <a:latin typeface="Courier New" panose="02070309020205020404" pitchFamily="49" charset="0"/>
              </a:rPr>
              <a:t>TRUE</a:t>
            </a:r>
            <a:r>
              <a:rPr lang="en-US" altLang="en-US" dirty="0"/>
              <a:t>, </a:t>
            </a:r>
            <a:r>
              <a:rPr lang="en-US" altLang="en-US" dirty="0">
                <a:latin typeface="Courier New" panose="02070309020205020404" pitchFamily="49" charset="0"/>
              </a:rPr>
              <a:t>FALSE</a:t>
            </a:r>
            <a:r>
              <a:rPr lang="en-US" altLang="en-US" dirty="0"/>
              <a:t>, '</a:t>
            </a:r>
            <a:r>
              <a:rPr lang="en-US" altLang="en-US" dirty="0">
                <a:latin typeface="Courier New" panose="02070309020205020404" pitchFamily="49" charset="0"/>
              </a:rPr>
              <a:t>CA</a:t>
            </a:r>
            <a:r>
              <a:rPr lang="en-US" altLang="en-US" dirty="0"/>
              <a:t>', </a:t>
            </a:r>
            <a:r>
              <a:rPr lang="en-US" altLang="en-US" dirty="0">
                <a:latin typeface="Courier New" panose="02070309020205020404" pitchFamily="49" charset="0"/>
              </a:rPr>
              <a:t>123</a:t>
            </a:r>
            <a:r>
              <a:rPr lang="en-US" altLang="en-US" dirty="0"/>
              <a:t>, and </a:t>
            </a:r>
            <a:r>
              <a:rPr lang="en-US" altLang="en-US" dirty="0">
                <a:latin typeface="Courier New" panose="02070309020205020404" pitchFamily="49" charset="0"/>
              </a:rPr>
              <a:t>NULL</a:t>
            </a:r>
            <a:endParaRPr lang="en-US" altLang="en-US" dirty="0"/>
          </a:p>
          <a:p>
            <a:pPr lvl="1" eaLnBrk="1" hangingPunct="1"/>
            <a:r>
              <a:rPr lang="en-US" altLang="en-US" dirty="0"/>
              <a:t>Static expressions can also contain operations that include comparisons, logical Boolean operations (such as </a:t>
            </a:r>
            <a:r>
              <a:rPr lang="en-US" altLang="en-US" dirty="0">
                <a:latin typeface="Courier New" panose="02070309020205020404" pitchFamily="49" charset="0"/>
              </a:rPr>
              <a:t>OR</a:t>
            </a:r>
            <a:r>
              <a:rPr lang="en-US" altLang="en-US" dirty="0"/>
              <a:t> and </a:t>
            </a:r>
            <a:r>
              <a:rPr lang="en-US" altLang="en-US" dirty="0">
                <a:latin typeface="Courier New" panose="02070309020205020404" pitchFamily="49" charset="0"/>
              </a:rPr>
              <a:t>AND</a:t>
            </a:r>
            <a:r>
              <a:rPr lang="en-US" altLang="en-US" dirty="0"/>
              <a:t>), or concatenations of static character expression.</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1368CE30-9E70-4018-B06A-345161EDADA1}"/>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2265AAF1-C8D1-4DBC-8643-C3E406B6CCB9}" type="slidenum">
              <a:rPr lang="en-US" altLang="en-US" smtClean="0"/>
              <a:pPr/>
              <a:t>13</a:t>
            </a:fld>
            <a:endParaRPr lang="en-US" altLang="en-US" dirty="0"/>
          </a:p>
        </p:txBody>
      </p:sp>
      <p:sp>
        <p:nvSpPr>
          <p:cNvPr id="3" name="Slide Image Placeholder 2">
            <a:extLst>
              <a:ext uri="{FF2B5EF4-FFF2-40B4-BE49-F238E27FC236}">
                <a16:creationId xmlns:a16="http://schemas.microsoft.com/office/drawing/2014/main" id="{974625E7-B6DA-494E-9079-BE2DC37020E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7414D2F-A35F-4637-AB1F-933A3EC96CDB}"/>
              </a:ext>
            </a:extLst>
          </p:cNvPr>
          <p:cNvSpPr>
            <a:spLocks noGrp="1"/>
          </p:cNvSpPr>
          <p:nvPr>
            <p:ph type="body" idx="1"/>
          </p:nvPr>
        </p:nvSpPr>
        <p:spPr/>
        <p:txBody>
          <a:bodyPr/>
          <a:lstStyle/>
          <a:p>
            <a:pPr lvl="1" eaLnBrk="1" hangingPunct="1"/>
            <a:r>
              <a:rPr lang="en-US" altLang="en-US" dirty="0"/>
              <a:t>Oracle Database 10</a:t>
            </a:r>
            <a:r>
              <a:rPr lang="en-US" altLang="en-US" i="1" dirty="0"/>
              <a:t>g </a:t>
            </a:r>
            <a:r>
              <a:rPr lang="en-US" altLang="en-US" dirty="0"/>
              <a:t>Release 2 introduced the </a:t>
            </a:r>
            <a:r>
              <a:rPr lang="en-US" altLang="en-US" dirty="0">
                <a:latin typeface="Courier New" panose="02070309020205020404" pitchFamily="49" charset="0"/>
              </a:rPr>
              <a:t>DBMS_DB_VERSION </a:t>
            </a:r>
            <a:r>
              <a:rPr lang="en-US" altLang="en-US" dirty="0"/>
              <a:t>package. This package specifies the Oracle Database version and release numbers that are useful when making simple selections for conditional compilation.</a:t>
            </a:r>
          </a:p>
          <a:p>
            <a:pPr lvl="1" eaLnBrk="1" hangingPunct="1"/>
            <a:r>
              <a:rPr lang="en-US" altLang="en-US" dirty="0"/>
              <a:t>The constants represent a Boolean condition that evaluates to less than or equal to the version and the release, if present. </a:t>
            </a:r>
          </a:p>
          <a:p>
            <a:pPr lvl="1" eaLnBrk="1" hangingPunct="1"/>
            <a:r>
              <a:rPr lang="en-US" altLang="en-US" b="1" dirty="0"/>
              <a:t>Example</a:t>
            </a:r>
            <a:endParaRPr lang="en-US" altLang="en-US" dirty="0"/>
          </a:p>
          <a:p>
            <a:pPr lvl="1" eaLnBrk="1" hangingPunct="1"/>
            <a:r>
              <a:rPr lang="en-US" altLang="en-US" dirty="0">
                <a:latin typeface="Courier New" panose="02070309020205020404" pitchFamily="49" charset="0"/>
              </a:rPr>
              <a:t>VER_LE_11 </a:t>
            </a:r>
            <a:r>
              <a:rPr lang="en-US" altLang="en-US" dirty="0"/>
              <a:t>indicates that the database version </a:t>
            </a:r>
            <a:r>
              <a:rPr lang="en-US" altLang="en-US" dirty="0">
                <a:latin typeface="Courier New" panose="02070309020205020404" pitchFamily="49" charset="0"/>
              </a:rPr>
              <a:t>&lt;= 11</a:t>
            </a:r>
            <a:r>
              <a:rPr lang="en-US" altLang="en-US" dirty="0"/>
              <a:t>. The values of the constants are either </a:t>
            </a:r>
            <a:r>
              <a:rPr lang="en-US" altLang="en-US" dirty="0">
                <a:latin typeface="Courier New" panose="02070309020205020404" pitchFamily="49" charset="0"/>
              </a:rPr>
              <a:t>TRUE </a:t>
            </a:r>
            <a:r>
              <a:rPr lang="en-US" altLang="en-US" dirty="0"/>
              <a:t>or </a:t>
            </a:r>
            <a:r>
              <a:rPr lang="en-US" altLang="en-US" dirty="0">
                <a:latin typeface="Courier New" panose="02070309020205020404" pitchFamily="49" charset="0"/>
              </a:rPr>
              <a:t>FALSE</a:t>
            </a:r>
            <a:r>
              <a:rPr lang="en-US" altLang="en-US" dirty="0"/>
              <a:t>. For example, in an Oracle Database 11</a:t>
            </a:r>
            <a:r>
              <a:rPr lang="en-US" altLang="en-US" i="1" dirty="0"/>
              <a:t>g </a:t>
            </a:r>
            <a:r>
              <a:rPr lang="en-US" altLang="en-US" dirty="0"/>
              <a:t>Release 1 database, </a:t>
            </a:r>
            <a:r>
              <a:rPr lang="en-US" altLang="en-US" dirty="0">
                <a:latin typeface="Courier New" panose="02070309020205020404" pitchFamily="49" charset="0"/>
              </a:rPr>
              <a:t>VER_LE_11 </a:t>
            </a:r>
            <a:r>
              <a:rPr lang="en-US" altLang="en-US" dirty="0"/>
              <a:t>and </a:t>
            </a:r>
            <a:r>
              <a:rPr lang="en-US" altLang="en-US" dirty="0">
                <a:latin typeface="Courier New" panose="02070309020205020404" pitchFamily="49" charset="0"/>
              </a:rPr>
              <a:t>VER_LE_11_1 </a:t>
            </a:r>
            <a:r>
              <a:rPr lang="en-US" altLang="en-US" dirty="0"/>
              <a:t>are </a:t>
            </a:r>
            <a:r>
              <a:rPr lang="en-US" altLang="en-US" dirty="0">
                <a:latin typeface="Courier New" panose="02070309020205020404" pitchFamily="49" charset="0"/>
              </a:rPr>
              <a:t>TRUE</a:t>
            </a:r>
            <a:r>
              <a:rPr lang="en-US" altLang="en-US" dirty="0"/>
              <a:t> and all other constants are </a:t>
            </a:r>
            <a:r>
              <a:rPr lang="en-US" altLang="en-US" dirty="0">
                <a:latin typeface="Courier New" panose="02070309020205020404" pitchFamily="49" charset="0"/>
              </a:rPr>
              <a:t>FALSE</a:t>
            </a:r>
            <a:r>
              <a:rPr lang="en-US" altLang="en-US" dirty="0"/>
              <a:t>.</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E00CC62-A4DE-4FBD-BA59-F5347C52F901}"/>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FF4F3CBA-4C3A-4457-BEFA-2C60AD5DC45D}" type="slidenum">
              <a:rPr lang="en-US" altLang="en-US" smtClean="0"/>
              <a:pPr/>
              <a:t>14</a:t>
            </a:fld>
            <a:endParaRPr lang="en-US" altLang="en-US" dirty="0"/>
          </a:p>
        </p:txBody>
      </p:sp>
      <p:sp>
        <p:nvSpPr>
          <p:cNvPr id="3" name="Slide Image Placeholder 2">
            <a:extLst>
              <a:ext uri="{FF2B5EF4-FFF2-40B4-BE49-F238E27FC236}">
                <a16:creationId xmlns:a16="http://schemas.microsoft.com/office/drawing/2014/main" id="{3433C1E4-B4C3-40E1-B41C-D3F7BDEB918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8ACAFDA-94EE-476A-9FED-05DA987F92C1}"/>
              </a:ext>
            </a:extLst>
          </p:cNvPr>
          <p:cNvSpPr>
            <a:spLocks noGrp="1"/>
          </p:cNvSpPr>
          <p:nvPr>
            <p:ph type="body" idx="1"/>
          </p:nvPr>
        </p:nvSpPr>
        <p:spPr>
          <a:xfrm>
            <a:off x="457200" y="4617720"/>
            <a:ext cx="6858000" cy="5516880"/>
          </a:xfrm>
        </p:spPr>
        <p:txBody>
          <a:bodyPr/>
          <a:lstStyle/>
          <a:p>
            <a:pPr lvl="1" eaLnBrk="1" hangingPunct="1"/>
            <a:r>
              <a:rPr lang="en-US" altLang="en-US" dirty="0"/>
              <a:t>The package for the Oracle Database 11</a:t>
            </a:r>
            <a:r>
              <a:rPr lang="en-US" altLang="en-US" i="1" dirty="0"/>
              <a:t>g</a:t>
            </a:r>
            <a:r>
              <a:rPr lang="en-US" altLang="en-US" dirty="0"/>
              <a:t> Release 1 version is shown as follows: </a:t>
            </a:r>
            <a:endParaRPr lang="en-US" altLang="en-US" dirty="0">
              <a:latin typeface="Courier New" panose="02070309020205020404" pitchFamily="49" charset="0"/>
            </a:endParaRPr>
          </a:p>
          <a:p>
            <a:pPr lvl="4" eaLnBrk="1" hangingPunct="1">
              <a:spcBef>
                <a:spcPts val="200"/>
              </a:spcBef>
            </a:pPr>
            <a:r>
              <a:rPr lang="en-US" altLang="en-US" dirty="0"/>
              <a:t>PACKAGE DBMS_DB_VERSION IS</a:t>
            </a:r>
          </a:p>
          <a:p>
            <a:pPr lvl="4" eaLnBrk="1" hangingPunct="1">
              <a:spcBef>
                <a:spcPts val="200"/>
              </a:spcBef>
            </a:pPr>
            <a:r>
              <a:rPr lang="en-US" altLang="en-US" dirty="0"/>
              <a:t>   VERSION CONSTANT PLS_INTEGER := 11; -- RDBMS version 									-- number</a:t>
            </a:r>
          </a:p>
          <a:p>
            <a:pPr lvl="4" eaLnBrk="1" hangingPunct="1">
              <a:spcBef>
                <a:spcPts val="200"/>
              </a:spcBef>
            </a:pPr>
            <a:r>
              <a:rPr lang="en-US" altLang="en-US" dirty="0"/>
              <a:t>   RELEASE CONSTANT PLS_INTEGER := 1;  -- RDBMS release 									-- number</a:t>
            </a:r>
          </a:p>
          <a:p>
            <a:pPr lvl="4" eaLnBrk="1" hangingPunct="1">
              <a:spcBef>
                <a:spcPts val="200"/>
              </a:spcBef>
            </a:pPr>
            <a:r>
              <a:rPr lang="en-US" altLang="en-US" dirty="0"/>
              <a:t>   ver_le_9_1    CONSTANT BOOLEAN := FALSE;</a:t>
            </a:r>
          </a:p>
          <a:p>
            <a:pPr lvl="4" eaLnBrk="1" hangingPunct="1">
              <a:spcBef>
                <a:spcPts val="200"/>
              </a:spcBef>
            </a:pPr>
            <a:r>
              <a:rPr lang="en-US" altLang="en-US" dirty="0"/>
              <a:t>   ver_le_9_2    CONSTANT BOOLEAN := FALSE;</a:t>
            </a:r>
          </a:p>
          <a:p>
            <a:pPr lvl="4" eaLnBrk="1" hangingPunct="1">
              <a:spcBef>
                <a:spcPts val="200"/>
              </a:spcBef>
            </a:pPr>
            <a:r>
              <a:rPr lang="en-US" altLang="en-US" dirty="0"/>
              <a:t>   ver_le_9      CONSTANT BOOLEAN := FALSE;</a:t>
            </a:r>
          </a:p>
          <a:p>
            <a:pPr lvl="4" eaLnBrk="1" hangingPunct="1">
              <a:spcBef>
                <a:spcPts val="200"/>
              </a:spcBef>
            </a:pPr>
            <a:r>
              <a:rPr lang="en-US" altLang="en-US" dirty="0"/>
              <a:t>   ver_le_10_1   CONSTANT BOOLEAN := FALSE;</a:t>
            </a:r>
          </a:p>
          <a:p>
            <a:pPr lvl="4" eaLnBrk="1" hangingPunct="1">
              <a:spcBef>
                <a:spcPts val="200"/>
              </a:spcBef>
            </a:pPr>
            <a:r>
              <a:rPr lang="en-US" altLang="en-US" dirty="0"/>
              <a:t>   ver_le_10_2   CONSTANT BOOLEAN := FALSE;</a:t>
            </a:r>
          </a:p>
          <a:p>
            <a:pPr lvl="4" eaLnBrk="1" hangingPunct="1">
              <a:spcBef>
                <a:spcPts val="200"/>
              </a:spcBef>
            </a:pPr>
            <a:r>
              <a:rPr lang="en-US" altLang="en-US" dirty="0"/>
              <a:t>   ver_le_10     CONSTANT BOOLEAN := FALSE;</a:t>
            </a:r>
          </a:p>
          <a:p>
            <a:pPr lvl="4" eaLnBrk="1" hangingPunct="1">
              <a:spcBef>
                <a:spcPts val="200"/>
              </a:spcBef>
            </a:pPr>
            <a:r>
              <a:rPr lang="en-US" altLang="en-US" dirty="0"/>
              <a:t>   ver_le_11_1   CONSTANT BOOLEAN := TRUE;</a:t>
            </a:r>
          </a:p>
          <a:p>
            <a:pPr lvl="4" eaLnBrk="1" hangingPunct="1">
              <a:spcBef>
                <a:spcPts val="200"/>
              </a:spcBef>
            </a:pPr>
            <a:r>
              <a:rPr lang="en-US" altLang="en-US" dirty="0"/>
              <a:t>   ver_le_11     CONSTANT BOOLEAN := TRUE;</a:t>
            </a:r>
          </a:p>
          <a:p>
            <a:pPr lvl="4" eaLnBrk="1" hangingPunct="1">
              <a:spcBef>
                <a:spcPts val="200"/>
              </a:spcBef>
            </a:pPr>
            <a:r>
              <a:rPr lang="en-US" altLang="en-US" dirty="0"/>
              <a:t>END DBMS_DB_VERSION;</a:t>
            </a:r>
          </a:p>
          <a:p>
            <a:pPr lvl="1" eaLnBrk="1" hangingPunct="1"/>
            <a:r>
              <a:rPr lang="en-US" altLang="en-US" dirty="0"/>
              <a:t>The </a:t>
            </a:r>
            <a:r>
              <a:rPr lang="en-US" altLang="en-US" dirty="0">
                <a:latin typeface="Courier New" panose="02070309020205020404" pitchFamily="49" charset="0"/>
              </a:rPr>
              <a:t>DBMS_DB_VERSION</a:t>
            </a:r>
            <a:r>
              <a:rPr lang="en-US" altLang="en-US" dirty="0"/>
              <a:t> package contains different constants for different Oracle Database releases. The Oracle Database 11</a:t>
            </a:r>
            <a:r>
              <a:rPr lang="en-US" altLang="en-US" i="1" dirty="0"/>
              <a:t>g</a:t>
            </a:r>
            <a:r>
              <a:rPr lang="en-US" altLang="en-US" dirty="0"/>
              <a:t> Release 1 version of the </a:t>
            </a:r>
            <a:r>
              <a:rPr lang="en-US" altLang="en-US" dirty="0">
                <a:latin typeface="Courier New" panose="02070309020205020404" pitchFamily="49" charset="0"/>
              </a:rPr>
              <a:t>DBMS_DB_VERSION</a:t>
            </a:r>
            <a:r>
              <a:rPr lang="en-US" altLang="en-US" dirty="0"/>
              <a:t> package uses the constants shown in the slide.</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6">
            <a:extLst>
              <a:ext uri="{FF2B5EF4-FFF2-40B4-BE49-F238E27FC236}">
                <a16:creationId xmlns:a16="http://schemas.microsoft.com/office/drawing/2014/main" id="{F82388BA-C3BE-42BE-9A21-32C0B7E43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7086600"/>
            <a:ext cx="31718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0">
            <a:extLst>
              <a:ext uri="{FF2B5EF4-FFF2-40B4-BE49-F238E27FC236}">
                <a16:creationId xmlns:a16="http://schemas.microsoft.com/office/drawing/2014/main" id="{95A3CDA1-EE45-4F23-BA68-88750B50B56A}"/>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1446CE16-D589-4AC2-918E-96027E9E8C71}" type="slidenum">
              <a:rPr lang="en-US" altLang="en-US" smtClean="0"/>
              <a:pPr/>
              <a:t>15</a:t>
            </a:fld>
            <a:endParaRPr lang="en-US" altLang="en-US" dirty="0"/>
          </a:p>
        </p:txBody>
      </p:sp>
      <p:sp>
        <p:nvSpPr>
          <p:cNvPr id="3" name="Slide Image Placeholder 2">
            <a:extLst>
              <a:ext uri="{FF2B5EF4-FFF2-40B4-BE49-F238E27FC236}">
                <a16:creationId xmlns:a16="http://schemas.microsoft.com/office/drawing/2014/main" id="{4E3304CD-DCD9-491C-9C44-7A30C18FA83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836CF85-F47E-4000-ACEB-98BDE58FB8F5}"/>
              </a:ext>
            </a:extLst>
          </p:cNvPr>
          <p:cNvSpPr>
            <a:spLocks noGrp="1"/>
          </p:cNvSpPr>
          <p:nvPr>
            <p:ph type="body" idx="1"/>
          </p:nvPr>
        </p:nvSpPr>
        <p:spPr/>
        <p:txBody>
          <a:bodyPr/>
          <a:lstStyle/>
          <a:p>
            <a:pPr lvl="1" eaLnBrk="1" hangingPunct="1"/>
            <a:r>
              <a:rPr lang="en-US" altLang="en-US" dirty="0"/>
              <a:t>This example also shows the use of the </a:t>
            </a:r>
            <a:r>
              <a:rPr lang="en-US" altLang="en-US" dirty="0">
                <a:latin typeface="Courier New" panose="02070309020205020404" pitchFamily="49" charset="0"/>
              </a:rPr>
              <a:t>PLSQL_CCFLAGS</a:t>
            </a:r>
            <a:r>
              <a:rPr lang="en-US" altLang="en-US" dirty="0"/>
              <a:t> parameter. You first set the </a:t>
            </a:r>
            <a:r>
              <a:rPr lang="en-US" altLang="en-US" dirty="0">
                <a:latin typeface="Courier New" panose="02070309020205020404" pitchFamily="49" charset="0"/>
              </a:rPr>
              <a:t>PLSQL_CCFLAGS</a:t>
            </a:r>
            <a:r>
              <a:rPr lang="en-US" altLang="en-US" dirty="0"/>
              <a:t> parameter flag to display debugging code and tracing information. </a:t>
            </a:r>
          </a:p>
          <a:p>
            <a:pPr lvl="1" eaLnBrk="1" hangingPunct="1"/>
            <a:r>
              <a:rPr lang="en-US" altLang="en-US" dirty="0"/>
              <a:t>In the example in the slide on this page and the next page, conditional compilation is used to specify code for database versions. Conditional compilation is used to determine whether the </a:t>
            </a:r>
            <a:r>
              <a:rPr lang="en-US" altLang="en-US" dirty="0">
                <a:latin typeface="Courier New" panose="02070309020205020404" pitchFamily="49" charset="0"/>
              </a:rPr>
              <a:t>BINARY_DOUBLE</a:t>
            </a:r>
            <a:r>
              <a:rPr lang="en-US" altLang="en-US" dirty="0"/>
              <a:t> data type can be used in the calculations for PL/SQL units in the database. The </a:t>
            </a:r>
            <a:r>
              <a:rPr lang="en-US" altLang="en-US" dirty="0">
                <a:latin typeface="Courier New" panose="02070309020205020404" pitchFamily="49" charset="0"/>
              </a:rPr>
              <a:t>BINARY_DOUBLE</a:t>
            </a:r>
            <a:r>
              <a:rPr lang="en-US" altLang="en-US" dirty="0"/>
              <a:t> data type can be used only </a:t>
            </a:r>
            <a:r>
              <a:rPr lang="en-US" altLang="en-US" dirty="0">
                <a:cs typeface="Times New Roman" panose="02020603050405020304" pitchFamily="18" charset="0"/>
              </a:rPr>
              <a:t>in Oracle Database 10</a:t>
            </a:r>
            <a:r>
              <a:rPr lang="en-US" altLang="en-US" i="1" dirty="0">
                <a:cs typeface="Times New Roman" panose="02020603050405020304" pitchFamily="18" charset="0"/>
              </a:rPr>
              <a:t>g</a:t>
            </a:r>
            <a:r>
              <a:rPr lang="en-US" altLang="en-US" dirty="0">
                <a:cs typeface="Times New Roman" panose="02020603050405020304" pitchFamily="18" charset="0"/>
              </a:rPr>
              <a:t> or later. </a:t>
            </a:r>
            <a:r>
              <a:rPr lang="en-US" altLang="en-US" dirty="0"/>
              <a:t>If you are using Oracle Database 10</a:t>
            </a:r>
            <a:r>
              <a:rPr lang="en-US" altLang="en-US" i="1" dirty="0"/>
              <a:t>g</a:t>
            </a:r>
            <a:r>
              <a:rPr lang="en-US" altLang="en-US" dirty="0"/>
              <a:t>, the data type for </a:t>
            </a:r>
            <a:r>
              <a:rPr lang="en-US" altLang="en-US" dirty="0" err="1">
                <a:latin typeface="Courier New" panose="02070309020205020404" pitchFamily="49" charset="0"/>
              </a:rPr>
              <a:t>my_real</a:t>
            </a:r>
            <a:r>
              <a:rPr lang="en-US" altLang="en-US" dirty="0"/>
              <a:t> is </a:t>
            </a:r>
            <a:r>
              <a:rPr lang="en-US" altLang="en-US" dirty="0">
                <a:latin typeface="Courier New" panose="02070309020205020404" pitchFamily="49" charset="0"/>
              </a:rPr>
              <a:t>BINARY_DOUBLE</a:t>
            </a:r>
            <a:r>
              <a:rPr lang="en-US" altLang="en-US" dirty="0"/>
              <a:t>; otherwise, the data type for </a:t>
            </a:r>
            <a:r>
              <a:rPr lang="en-US" altLang="en-US" dirty="0" err="1">
                <a:latin typeface="Courier New" panose="02070309020205020404" pitchFamily="49" charset="0"/>
              </a:rPr>
              <a:t>my_real</a:t>
            </a:r>
            <a:r>
              <a:rPr lang="en-US" altLang="en-US" dirty="0"/>
              <a:t> is </a:t>
            </a:r>
            <a:r>
              <a:rPr lang="en-US" altLang="en-US" dirty="0">
                <a:latin typeface="Courier New" panose="02070309020205020404" pitchFamily="49" charset="0"/>
              </a:rPr>
              <a:t>NUMBER</a:t>
            </a:r>
            <a:r>
              <a:rPr lang="en-US" altLang="en-US" dirty="0"/>
              <a:t>.</a:t>
            </a:r>
          </a:p>
          <a:p>
            <a:pPr lvl="1" eaLnBrk="1" hangingPunct="1"/>
            <a:r>
              <a:rPr lang="en-US" altLang="en-US" dirty="0"/>
              <a:t>In the specification of the new package (</a:t>
            </a:r>
            <a:r>
              <a:rPr lang="en-US" altLang="en-US" dirty="0" err="1">
                <a:latin typeface="Courier New" panose="02070309020205020404" pitchFamily="49" charset="0"/>
              </a:rPr>
              <a:t>my_pkg</a:t>
            </a:r>
            <a:r>
              <a:rPr lang="en-US" altLang="en-US" dirty="0"/>
              <a:t>), conditional compilation is used to check for the database version. In the body definition of the package, conditional compilation is used again to set the values of </a:t>
            </a:r>
            <a:r>
              <a:rPr lang="en-US" altLang="en-US" dirty="0" err="1">
                <a:latin typeface="Courier New" panose="02070309020205020404" pitchFamily="49" charset="0"/>
              </a:rPr>
              <a:t>my_pi</a:t>
            </a:r>
            <a:r>
              <a:rPr lang="en-US" altLang="en-US" dirty="0"/>
              <a:t> and </a:t>
            </a:r>
            <a:r>
              <a:rPr lang="en-US" altLang="en-US" dirty="0" err="1">
                <a:latin typeface="Courier New" panose="02070309020205020404" pitchFamily="49" charset="0"/>
              </a:rPr>
              <a:t>my_e</a:t>
            </a:r>
            <a:r>
              <a:rPr lang="en-US" altLang="en-US" dirty="0"/>
              <a:t> for future calculations based on the database version.</a:t>
            </a:r>
          </a:p>
          <a:p>
            <a:pPr lvl="1" eaLnBrk="1" hangingPunct="1"/>
            <a:r>
              <a:rPr lang="en-US" altLang="en-US" dirty="0"/>
              <a:t>The result of the example code in the slide is as follows: </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B92E833F-8CFC-4DDA-8692-1A88DEF0449E}"/>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6E9BD997-E570-4824-B3B0-536BF8768F39}" type="slidenum">
              <a:rPr lang="en-US" altLang="en-US" smtClean="0"/>
              <a:pPr/>
              <a:t>16</a:t>
            </a:fld>
            <a:endParaRPr lang="en-US" altLang="en-US" dirty="0"/>
          </a:p>
        </p:txBody>
      </p:sp>
      <p:sp>
        <p:nvSpPr>
          <p:cNvPr id="3" name="Slide Image Placeholder 2">
            <a:extLst>
              <a:ext uri="{FF2B5EF4-FFF2-40B4-BE49-F238E27FC236}">
                <a16:creationId xmlns:a16="http://schemas.microsoft.com/office/drawing/2014/main" id="{0EEA2685-E7B8-4295-BE37-0598387F8B3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84ED8D4-741A-4CB4-9ECF-683E34DAF908}"/>
              </a:ext>
            </a:extLst>
          </p:cNvPr>
          <p:cNvSpPr>
            <a:spLocks noGrp="1"/>
          </p:cNvSpPr>
          <p:nvPr>
            <p:ph type="body" idx="1"/>
          </p:nvPr>
        </p:nvSpPr>
        <p:spPr/>
        <p:txBody>
          <a:bodyPr/>
          <a:lstStyle/>
          <a:p>
            <a:pPr lvl="1" eaLnBrk="1" hangingPunct="1"/>
            <a:r>
              <a:rPr lang="en-US" altLang="en-US" dirty="0"/>
              <a:t>In the example in the slide, a new procedure called </a:t>
            </a:r>
            <a:r>
              <a:rPr lang="en-US" altLang="en-US" dirty="0" err="1">
                <a:latin typeface="Courier New" panose="02070309020205020404" pitchFamily="49" charset="0"/>
              </a:rPr>
              <a:t>circle_area</a:t>
            </a:r>
            <a:r>
              <a:rPr lang="en-US" altLang="en-US" dirty="0"/>
              <a:t> is defined. This procedure calculates the area of a circle based on the values of the variables in the </a:t>
            </a:r>
            <a:r>
              <a:rPr lang="en-US" altLang="en-US" dirty="0" err="1">
                <a:latin typeface="Courier New" panose="02070309020205020404" pitchFamily="49" charset="0"/>
              </a:rPr>
              <a:t>my_pkg</a:t>
            </a:r>
            <a:r>
              <a:rPr lang="en-US" altLang="en-US" dirty="0"/>
              <a:t> package defined on the previous page. The procedure has one informal parameter: </a:t>
            </a:r>
            <a:r>
              <a:rPr lang="en-US" altLang="en-US" dirty="0">
                <a:latin typeface="Courier New" panose="02070309020205020404" pitchFamily="49" charset="0"/>
              </a:rPr>
              <a:t>radius</a:t>
            </a:r>
            <a:r>
              <a:rPr lang="en-US" altLang="en-US" dirty="0"/>
              <a:t>. </a:t>
            </a:r>
          </a:p>
          <a:p>
            <a:pPr lvl="1" eaLnBrk="1" hangingPunct="1"/>
            <a:r>
              <a:rPr lang="en-US" altLang="en-US" dirty="0"/>
              <a:t>The procedure declares two variables: </a:t>
            </a:r>
          </a:p>
          <a:p>
            <a:pPr lvl="2" eaLnBrk="1" hangingPunct="1">
              <a:buFont typeface="Arial" panose="020B0604020202020204" pitchFamily="34" charset="0"/>
              <a:buChar char="•"/>
            </a:pPr>
            <a:r>
              <a:rPr lang="en-US" altLang="en-US" dirty="0" err="1">
                <a:latin typeface="Courier New" panose="02070309020205020404" pitchFamily="49" charset="0"/>
              </a:rPr>
              <a:t>my_area</a:t>
            </a:r>
            <a:r>
              <a:rPr lang="en-US" altLang="en-US" dirty="0"/>
              <a:t>, which is the same data type as </a:t>
            </a:r>
            <a:r>
              <a:rPr lang="en-US" altLang="en-US" dirty="0" err="1">
                <a:latin typeface="Courier New" panose="02070309020205020404" pitchFamily="49" charset="0"/>
              </a:rPr>
              <a:t>my_real</a:t>
            </a:r>
            <a:r>
              <a:rPr lang="en-US" altLang="en-US" dirty="0"/>
              <a:t> in </a:t>
            </a:r>
            <a:r>
              <a:rPr lang="en-US" altLang="en-US" dirty="0" err="1">
                <a:latin typeface="Courier New" panose="02070309020205020404" pitchFamily="49" charset="0"/>
              </a:rPr>
              <a:t>my_pkg</a:t>
            </a:r>
            <a:r>
              <a:rPr lang="en-US" altLang="en-US" dirty="0"/>
              <a:t> </a:t>
            </a:r>
          </a:p>
          <a:p>
            <a:pPr lvl="2" eaLnBrk="1" hangingPunct="1">
              <a:buFont typeface="Arial" panose="020B0604020202020204" pitchFamily="34" charset="0"/>
              <a:buChar char="•"/>
            </a:pPr>
            <a:r>
              <a:rPr lang="en-US" altLang="en-US" dirty="0" err="1">
                <a:latin typeface="Courier New" panose="02070309020205020404" pitchFamily="49" charset="0"/>
              </a:rPr>
              <a:t>my_datatype</a:t>
            </a:r>
            <a:r>
              <a:rPr lang="en-US" altLang="en-US" dirty="0"/>
              <a:t>, which is a </a:t>
            </a:r>
            <a:r>
              <a:rPr lang="en-US" altLang="en-US" dirty="0">
                <a:latin typeface="Courier New" panose="02070309020205020404" pitchFamily="49" charset="0"/>
              </a:rPr>
              <a:t>VARCHAR2(30)</a:t>
            </a:r>
            <a:r>
              <a:rPr lang="en-US" altLang="en-US" dirty="0"/>
              <a:t> </a:t>
            </a:r>
          </a:p>
          <a:p>
            <a:pPr lvl="1" eaLnBrk="1" hangingPunct="1"/>
            <a:r>
              <a:rPr lang="en-US" altLang="en-US" dirty="0"/>
              <a:t>In the procedure’s body, </a:t>
            </a:r>
            <a:r>
              <a:rPr lang="en-US" altLang="en-US" dirty="0" err="1">
                <a:latin typeface="Courier New" panose="02070309020205020404" pitchFamily="49" charset="0"/>
              </a:rPr>
              <a:t>my_area</a:t>
            </a:r>
            <a:r>
              <a:rPr lang="en-US" altLang="en-US" dirty="0"/>
              <a:t> becomes equal to the value of </a:t>
            </a:r>
            <a:r>
              <a:rPr lang="en-US" altLang="en-US" dirty="0" err="1">
                <a:latin typeface="Courier New" panose="02070309020205020404" pitchFamily="49" charset="0"/>
              </a:rPr>
              <a:t>my_pi</a:t>
            </a:r>
            <a:r>
              <a:rPr lang="en-US" altLang="en-US" dirty="0"/>
              <a:t> set in </a:t>
            </a:r>
            <a:r>
              <a:rPr lang="en-US" altLang="en-US" dirty="0" err="1">
                <a:latin typeface="Courier New" panose="02070309020205020404" pitchFamily="49" charset="0"/>
              </a:rPr>
              <a:t>my_pkg</a:t>
            </a:r>
            <a:r>
              <a:rPr lang="en-US" altLang="en-US" dirty="0"/>
              <a:t> multiplied by the value that is passed to the procedure as a radius. A message is printed displaying the radius and the area of the circle, as shown in the second code example in the slide. </a:t>
            </a:r>
          </a:p>
          <a:p>
            <a:pPr lvl="1" eaLnBrk="1" hangingPunct="1"/>
            <a:r>
              <a:rPr lang="en-US" altLang="en-US" b="1" dirty="0"/>
              <a:t>Note: </a:t>
            </a:r>
            <a:r>
              <a:rPr lang="en-US" altLang="en-US" dirty="0"/>
              <a:t>If you want to set </a:t>
            </a:r>
            <a:r>
              <a:rPr lang="en-US" altLang="en-US" dirty="0" err="1">
                <a:latin typeface="Courier New" panose="02070309020205020404" pitchFamily="49" charset="0"/>
              </a:rPr>
              <a:t>my_debug</a:t>
            </a:r>
            <a:r>
              <a:rPr lang="en-US" altLang="en-US" dirty="0"/>
              <a:t> to </a:t>
            </a:r>
            <a:r>
              <a:rPr lang="en-US" altLang="en-US" dirty="0">
                <a:latin typeface="Courier New" panose="02070309020205020404" pitchFamily="49" charset="0"/>
              </a:rPr>
              <a:t>TRUE</a:t>
            </a:r>
            <a:r>
              <a:rPr lang="en-US" altLang="en-US" dirty="0"/>
              <a:t>, you can make this change only for the </a:t>
            </a:r>
            <a:r>
              <a:rPr lang="en-US" altLang="en-US" dirty="0" err="1">
                <a:latin typeface="Courier New" panose="02070309020205020404" pitchFamily="49" charset="0"/>
              </a:rPr>
              <a:t>circle_area</a:t>
            </a:r>
            <a:r>
              <a:rPr lang="en-US" altLang="en-US" dirty="0"/>
              <a:t> procedure with the </a:t>
            </a:r>
            <a:r>
              <a:rPr lang="en-US" altLang="en-US" dirty="0">
                <a:latin typeface="Courier New" panose="02070309020205020404" pitchFamily="49" charset="0"/>
              </a:rPr>
              <a:t>REUSE SETTINGS</a:t>
            </a:r>
            <a:r>
              <a:rPr lang="en-US" altLang="en-US" dirty="0"/>
              <a:t> clause as follows: </a:t>
            </a:r>
          </a:p>
          <a:p>
            <a:pPr lvl="4" eaLnBrk="1" hangingPunct="1"/>
            <a:r>
              <a:rPr lang="en-US" altLang="en-US" dirty="0"/>
              <a:t>ALTER PROCEDURE </a:t>
            </a:r>
            <a:r>
              <a:rPr lang="en-US" altLang="en-US" dirty="0" err="1"/>
              <a:t>circle_area</a:t>
            </a:r>
            <a:r>
              <a:rPr lang="en-US" altLang="en-US" dirty="0"/>
              <a:t> COMPILE PLSQL_CCFLAGS = '</a:t>
            </a:r>
            <a:r>
              <a:rPr lang="en-US" altLang="en-US" dirty="0" err="1"/>
              <a:t>my_debug:TRUE</a:t>
            </a:r>
            <a:r>
              <a:rPr lang="en-US" altLang="en-US" dirty="0"/>
              <a:t>' REUSE SETTINGS;</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74B00B18-FF8C-4D69-BE92-C673A238D8FF}"/>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B47B4C55-4ECA-43ED-A6BB-636D5D9C4F4F}" type="slidenum">
              <a:rPr lang="en-US" altLang="en-US" smtClean="0"/>
              <a:pPr/>
              <a:t>17</a:t>
            </a:fld>
            <a:endParaRPr lang="en-US" altLang="en-US" dirty="0"/>
          </a:p>
        </p:txBody>
      </p:sp>
      <p:sp>
        <p:nvSpPr>
          <p:cNvPr id="3" name="Slide Image Placeholder 2">
            <a:extLst>
              <a:ext uri="{FF2B5EF4-FFF2-40B4-BE49-F238E27FC236}">
                <a16:creationId xmlns:a16="http://schemas.microsoft.com/office/drawing/2014/main" id="{FEB9AF23-3E99-476C-A3C6-BA20D8BF16D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6CB5E7B-1583-4A0F-905C-02AFB5EF4266}"/>
              </a:ext>
            </a:extLst>
          </p:cNvPr>
          <p:cNvSpPr>
            <a:spLocks noGrp="1"/>
          </p:cNvSpPr>
          <p:nvPr>
            <p:ph type="body" idx="1"/>
          </p:nvPr>
        </p:nvSpPr>
        <p:spPr/>
        <p:txBody>
          <a:bodyPr/>
          <a:lstStyle/>
          <a:p>
            <a:pPr lvl="1" eaLnBrk="1" hangingPunct="1"/>
            <a:r>
              <a:rPr lang="en-US" altLang="en-US" dirty="0">
                <a:latin typeface="Courier New" panose="02070309020205020404" pitchFamily="49" charset="0"/>
              </a:rPr>
              <a:t>DBMS_PREPROCESSOR</a:t>
            </a:r>
            <a:r>
              <a:rPr lang="en-US" altLang="en-US" dirty="0"/>
              <a:t> subprograms print or retrieve the postprocessed source text of a PL/SQL unit after processing the conditional compilation directives. This postprocessed text is the actual source that is used to compile a valid PL/SQL unit. The example in the slide shows how to print the postprocessed form of </a:t>
            </a:r>
            <a:r>
              <a:rPr lang="en-US" altLang="en-US" dirty="0" err="1">
                <a:latin typeface="Courier New" panose="02070309020205020404" pitchFamily="49" charset="0"/>
              </a:rPr>
              <a:t>my_pkg</a:t>
            </a:r>
            <a:r>
              <a:rPr lang="en-US" altLang="en-US" dirty="0"/>
              <a:t> by using the </a:t>
            </a:r>
            <a:r>
              <a:rPr lang="en-US" altLang="en-US" dirty="0">
                <a:latin typeface="Courier New" panose="02070309020205020404" pitchFamily="49" charset="0"/>
              </a:rPr>
              <a:t>PRINT_POST_PROCESSED_SOURCE</a:t>
            </a:r>
            <a:r>
              <a:rPr lang="en-US" altLang="en-US" dirty="0"/>
              <a:t> procedure.</a:t>
            </a:r>
          </a:p>
          <a:p>
            <a:pPr lvl="1" eaLnBrk="1" hangingPunct="1"/>
            <a:r>
              <a:rPr lang="en-US" altLang="en-US" dirty="0"/>
              <a:t>When </a:t>
            </a:r>
            <a:r>
              <a:rPr lang="en-US" altLang="en-US" dirty="0" err="1">
                <a:latin typeface="Courier New" panose="02070309020205020404" pitchFamily="49" charset="0"/>
              </a:rPr>
              <a:t>my_pkg</a:t>
            </a:r>
            <a:r>
              <a:rPr lang="en-US" altLang="en-US" dirty="0"/>
              <a:t> is compiled on an Oracle Database 10</a:t>
            </a:r>
            <a:r>
              <a:rPr lang="en-US" altLang="en-US" i="1" dirty="0"/>
              <a:t>g</a:t>
            </a:r>
            <a:r>
              <a:rPr lang="en-US" altLang="en-US" dirty="0"/>
              <a:t> release (or later) database using the HR account, the resulting output is shown in the slide. </a:t>
            </a:r>
          </a:p>
          <a:p>
            <a:pPr lvl="1" eaLnBrk="1" hangingPunct="1"/>
            <a:r>
              <a:rPr lang="en-US" altLang="en-US" dirty="0"/>
              <a:t>The </a:t>
            </a:r>
            <a:r>
              <a:rPr lang="en-US" altLang="en-US" dirty="0">
                <a:latin typeface="Courier New" panose="02070309020205020404" pitchFamily="49" charset="0"/>
              </a:rPr>
              <a:t>PRINT_POST_PROCESSED_SOURCE</a:t>
            </a:r>
            <a:r>
              <a:rPr lang="en-US" altLang="en-US" dirty="0"/>
              <a:t> removes unselected text. The lines of code that are not included in the postprocessed text are removed. The arguments for the </a:t>
            </a:r>
            <a:r>
              <a:rPr lang="en-US" altLang="en-US" dirty="0">
                <a:latin typeface="Courier New" panose="02070309020205020404" pitchFamily="49" charset="0"/>
              </a:rPr>
              <a:t>PRINT_POST_PROCESSED_SOURCE</a:t>
            </a:r>
            <a:r>
              <a:rPr lang="en-US" altLang="en-US" dirty="0"/>
              <a:t> procedure are object type, schema name (using student account </a:t>
            </a:r>
            <a:r>
              <a:rPr lang="en-US" altLang="en-US" dirty="0">
                <a:latin typeface="Courier New" panose="02070309020205020404" pitchFamily="49" charset="0"/>
              </a:rPr>
              <a:t>ORA61</a:t>
            </a:r>
            <a:r>
              <a:rPr lang="en-US" altLang="en-US" dirty="0"/>
              <a:t>), and object name. </a:t>
            </a:r>
          </a:p>
          <a:p>
            <a:pPr lvl="1" eaLnBrk="1" hangingPunct="1"/>
            <a:r>
              <a:rPr lang="en-US" altLang="en-US" b="1" dirty="0"/>
              <a:t>Note: </a:t>
            </a:r>
            <a:r>
              <a:rPr lang="en-US" altLang="en-US" dirty="0"/>
              <a:t>For additional information about the </a:t>
            </a:r>
            <a:r>
              <a:rPr lang="en-US" altLang="en-US" dirty="0">
                <a:latin typeface="Courier New" panose="02070309020205020404" pitchFamily="49" charset="0"/>
              </a:rPr>
              <a:t>DBMS_PREPROCESSOR</a:t>
            </a:r>
            <a:r>
              <a:rPr lang="en-US" altLang="en-US" dirty="0"/>
              <a:t> package, refer to the </a:t>
            </a:r>
            <a:r>
              <a:rPr lang="en-US" altLang="en-US" i="1" dirty="0"/>
              <a:t>Oracle Database PL/SQL Packages and Types Reference</a:t>
            </a:r>
            <a:r>
              <a:rPr lang="en-US" altLang="en-US" dirty="0"/>
              <a:t>.</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182C4988-A891-43D7-93C0-EF6711B5DA01}"/>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0056DA64-0C22-4459-9CE1-475C7F7AE686}" type="slidenum">
              <a:rPr lang="en-US" altLang="en-US" smtClean="0"/>
              <a:pPr/>
              <a:t>18</a:t>
            </a:fld>
            <a:endParaRPr lang="en-US" altLang="en-US" dirty="0"/>
          </a:p>
        </p:txBody>
      </p:sp>
      <p:sp>
        <p:nvSpPr>
          <p:cNvPr id="3" name="Slide Image Placeholder 2">
            <a:extLst>
              <a:ext uri="{FF2B5EF4-FFF2-40B4-BE49-F238E27FC236}">
                <a16:creationId xmlns:a16="http://schemas.microsoft.com/office/drawing/2014/main" id="{8BAAAA97-9385-4665-8EBB-00518B617B3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B008ADF-63C9-438F-8AC2-C851B9F8B405}"/>
              </a:ext>
            </a:extLst>
          </p:cNvPr>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3BE92FDC-C4F0-4FC8-8EBE-C30684C39214}"/>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24CD4D0B-C749-4001-B0D7-F6B5BE2EA611}" type="slidenum">
              <a:rPr lang="en-US" altLang="en-US" smtClean="0"/>
              <a:pPr/>
              <a:t>19</a:t>
            </a:fld>
            <a:endParaRPr lang="en-US" altLang="en-US" dirty="0"/>
          </a:p>
        </p:txBody>
      </p:sp>
      <p:sp>
        <p:nvSpPr>
          <p:cNvPr id="3" name="Slide Image Placeholder 2">
            <a:extLst>
              <a:ext uri="{FF2B5EF4-FFF2-40B4-BE49-F238E27FC236}">
                <a16:creationId xmlns:a16="http://schemas.microsoft.com/office/drawing/2014/main" id="{EFDBC3E2-63EC-4A9F-A06A-FE37408ECB9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1F8D39C-1AF2-4EFC-A916-E7D2D3600059}"/>
              </a:ext>
            </a:extLst>
          </p:cNvPr>
          <p:cNvSpPr>
            <a:spLocks noGrp="1"/>
          </p:cNvSpPr>
          <p:nvPr>
            <p:ph type="body" idx="1"/>
          </p:nvPr>
        </p:nvSpPr>
        <p:spPr/>
        <p:txBody>
          <a:bodyPr/>
          <a:lstStyle/>
          <a:p>
            <a:pPr lvl="1"/>
            <a:r>
              <a:rPr lang="en-US" altLang="en-US" b="1" dirty="0"/>
              <a:t>Note: </a:t>
            </a:r>
            <a:r>
              <a:rPr lang="en-US" altLang="en-US" dirty="0"/>
              <a:t>For additional information about obfuscation, refer to the </a:t>
            </a:r>
            <a:r>
              <a:rPr lang="en-US" altLang="en-US" i="1" dirty="0"/>
              <a:t>Oracle Database PL/SQL Language Reference</a:t>
            </a:r>
            <a:r>
              <a:rPr lang="en-US" altLang="en-US" dirty="0"/>
              <a:t>.</a:t>
            </a:r>
          </a:p>
          <a:p>
            <a:pPr lvl="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a:extLst>
              <a:ext uri="{FF2B5EF4-FFF2-40B4-BE49-F238E27FC236}">
                <a16:creationId xmlns:a16="http://schemas.microsoft.com/office/drawing/2014/main" id="{15F02ADB-CFEE-420B-91EB-AE398E0B047A}"/>
              </a:ext>
            </a:extLst>
          </p:cNvPr>
          <p:cNvSpPr>
            <a:spLocks noGrp="1" noChangeArrowheads="1"/>
          </p:cNvSpPr>
          <p:nvPr>
            <p:ph type="body" idx="1"/>
          </p:nvPr>
        </p:nvSpPr>
        <p:spPr/>
        <p:txBody>
          <a:bodyPr/>
          <a:lstStyle/>
          <a:p>
            <a:pPr lvl="1"/>
            <a:r>
              <a:rPr lang="en-US" altLang="en-US"/>
              <a:t>This appendix introduces the conditional compilation and obfuscating (or wrapping) PL/SQL code. </a:t>
            </a:r>
          </a:p>
        </p:txBody>
      </p:sp>
      <p:sp>
        <p:nvSpPr>
          <p:cNvPr id="7" name="Footer Placeholder 6">
            <a:extLst>
              <a:ext uri="{FF2B5EF4-FFF2-40B4-BE49-F238E27FC236}">
                <a16:creationId xmlns:a16="http://schemas.microsoft.com/office/drawing/2014/main" id="{C463CE43-917F-41DF-84BD-28C0C937897A}"/>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BB5FC525-B41F-4C37-A168-FEA21E349DBB}" type="slidenum">
              <a:rPr lang="en-US" altLang="en-US" smtClean="0"/>
              <a:pPr/>
              <a:t>2</a:t>
            </a:fld>
            <a:endParaRPr lang="en-US" altLang="en-US" dirty="0"/>
          </a:p>
        </p:txBody>
      </p:sp>
      <p:sp>
        <p:nvSpPr>
          <p:cNvPr id="4" name="Slide Image Placeholder 3">
            <a:extLst>
              <a:ext uri="{FF2B5EF4-FFF2-40B4-BE49-F238E27FC236}">
                <a16:creationId xmlns:a16="http://schemas.microsoft.com/office/drawing/2014/main" id="{4CE5A6A6-DD0A-4499-A5AD-2F400196C823}"/>
              </a:ext>
            </a:extLst>
          </p:cNvPr>
          <p:cNvSpPr>
            <a:spLocks noGrp="1" noRot="1" noChangeAspect="1"/>
          </p:cNvSpPr>
          <p:nvPr>
            <p:ph type="sldImg"/>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E76E6EFF-F045-4582-B188-A7CD611BC223}"/>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762D12CF-718A-49FF-BA07-9C91CEF1BF41}" type="slidenum">
              <a:rPr lang="en-US" altLang="en-US" smtClean="0"/>
              <a:pPr/>
              <a:t>20</a:t>
            </a:fld>
            <a:endParaRPr lang="en-US" altLang="en-US" dirty="0"/>
          </a:p>
        </p:txBody>
      </p:sp>
      <p:sp>
        <p:nvSpPr>
          <p:cNvPr id="3" name="Slide Image Placeholder 2">
            <a:extLst>
              <a:ext uri="{FF2B5EF4-FFF2-40B4-BE49-F238E27FC236}">
                <a16:creationId xmlns:a16="http://schemas.microsoft.com/office/drawing/2014/main" id="{24991D1C-EC6C-4ED0-A4C8-DEF687A6C23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87C84B8-6AE0-45BA-953F-CC2EAD8D2A28}"/>
              </a:ext>
            </a:extLst>
          </p:cNvPr>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D55CD3E9-3058-4D9E-990B-D4EDB2B38609}"/>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66E65939-1152-46DC-BE5D-6FD00408A269}" type="slidenum">
              <a:rPr lang="en-US" altLang="en-US" smtClean="0"/>
              <a:pPr/>
              <a:t>21</a:t>
            </a:fld>
            <a:endParaRPr lang="en-US" altLang="en-US" dirty="0"/>
          </a:p>
        </p:txBody>
      </p:sp>
      <p:sp>
        <p:nvSpPr>
          <p:cNvPr id="3" name="Slide Image Placeholder 2">
            <a:extLst>
              <a:ext uri="{FF2B5EF4-FFF2-40B4-BE49-F238E27FC236}">
                <a16:creationId xmlns:a16="http://schemas.microsoft.com/office/drawing/2014/main" id="{5FABBC0A-3E88-456D-B8AA-B788E4DE67B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F555BDC-511D-4EDD-8913-0D741C2F8F58}"/>
              </a:ext>
            </a:extLst>
          </p:cNvPr>
          <p:cNvSpPr>
            <a:spLocks noGrp="1"/>
          </p:cNvSpPr>
          <p:nvPr>
            <p:ph type="body" idx="1"/>
          </p:nvPr>
        </p:nvSpPr>
        <p:spPr/>
        <p:txBody>
          <a:bodyPr/>
          <a:lstStyle/>
          <a:p>
            <a:pPr lvl="1" eaLnBrk="1" hangingPunct="1"/>
            <a:r>
              <a:rPr lang="en-US" altLang="en-US" b="1" dirty="0">
                <a:latin typeface="Courier New" panose="02070309020205020404" pitchFamily="49" charset="0"/>
              </a:rPr>
              <a:t>CREATE_WRAPPED</a:t>
            </a:r>
            <a:r>
              <a:rPr lang="en-US" altLang="en-US" b="1" dirty="0"/>
              <a:t> Procedure</a:t>
            </a:r>
          </a:p>
          <a:p>
            <a:pPr lvl="1" eaLnBrk="1" hangingPunct="1"/>
            <a:r>
              <a:rPr lang="en-US" altLang="en-US" dirty="0"/>
              <a:t>Does the following:</a:t>
            </a:r>
          </a:p>
          <a:p>
            <a:pPr lvl="2" eaLnBrk="1" hangingPunct="1">
              <a:buNone/>
            </a:pPr>
            <a:r>
              <a:rPr lang="en-US" altLang="en-US" dirty="0"/>
              <a:t>1.   Takes as input a single </a:t>
            </a:r>
            <a:r>
              <a:rPr lang="en-US" altLang="en-US" dirty="0">
                <a:latin typeface="Courier New" panose="02070309020205020404" pitchFamily="49" charset="0"/>
              </a:rPr>
              <a:t>CREATE OR REPLACE</a:t>
            </a:r>
            <a:r>
              <a:rPr lang="en-US" altLang="en-US" dirty="0"/>
              <a:t> statement that specifies creation of a PL/SQL package specification, package body, function, procedure, type specification, or type body</a:t>
            </a:r>
          </a:p>
          <a:p>
            <a:pPr lvl="2" eaLnBrk="1" hangingPunct="1">
              <a:buNone/>
            </a:pPr>
            <a:r>
              <a:rPr lang="en-US" altLang="en-US" dirty="0"/>
              <a:t>2.   Generates a </a:t>
            </a:r>
            <a:r>
              <a:rPr lang="en-US" altLang="en-US" dirty="0">
                <a:latin typeface="Courier New" panose="02070309020205020404" pitchFamily="49" charset="0"/>
              </a:rPr>
              <a:t>CREATE OR REPLACE</a:t>
            </a:r>
            <a:r>
              <a:rPr lang="en-US" altLang="en-US" dirty="0"/>
              <a:t> statement in which the PL/SQL source text has been obfuscated</a:t>
            </a:r>
          </a:p>
          <a:p>
            <a:pPr lvl="2" eaLnBrk="1" hangingPunct="1">
              <a:buNone/>
            </a:pPr>
            <a:r>
              <a:rPr lang="en-US" altLang="en-US" dirty="0"/>
              <a:t>3.   Executes the generated statement</a:t>
            </a:r>
          </a:p>
          <a:p>
            <a:pPr lvl="1" eaLnBrk="1" hangingPunct="1"/>
            <a:r>
              <a:rPr lang="en-US" altLang="en-US" b="1" dirty="0">
                <a:latin typeface="Courier New" panose="02070309020205020404" pitchFamily="49" charset="0"/>
              </a:rPr>
              <a:t>WRAP</a:t>
            </a:r>
            <a:r>
              <a:rPr lang="en-US" altLang="en-US" b="1" dirty="0"/>
              <a:t> Function</a:t>
            </a:r>
            <a:endParaRPr lang="en-US" altLang="en-US" dirty="0"/>
          </a:p>
          <a:p>
            <a:pPr lvl="1" eaLnBrk="1" hangingPunct="1"/>
            <a:r>
              <a:rPr lang="en-US" altLang="en-US" dirty="0"/>
              <a:t>Does the following:</a:t>
            </a:r>
          </a:p>
          <a:p>
            <a:pPr lvl="2" eaLnBrk="1" hangingPunct="1">
              <a:buNone/>
            </a:pPr>
            <a:r>
              <a:rPr lang="en-US" altLang="en-US" dirty="0"/>
              <a:t>1.   Takes as input a </a:t>
            </a:r>
            <a:r>
              <a:rPr lang="en-US" altLang="en-US" dirty="0">
                <a:latin typeface="Courier New" panose="02070309020205020404" pitchFamily="49" charset="0"/>
              </a:rPr>
              <a:t>CREATE OR REPLACE</a:t>
            </a:r>
            <a:r>
              <a:rPr lang="en-US" altLang="en-US" dirty="0"/>
              <a:t> statement that specifies the creation of a PL/SQL package specification, package body, function, procedure, type specification, or type body</a:t>
            </a:r>
          </a:p>
          <a:p>
            <a:pPr lvl="2" eaLnBrk="1" hangingPunct="1">
              <a:buNone/>
            </a:pPr>
            <a:r>
              <a:rPr lang="en-US" altLang="en-US" dirty="0"/>
              <a:t>2.   Returns a </a:t>
            </a:r>
            <a:r>
              <a:rPr lang="en-US" altLang="en-US" dirty="0">
                <a:latin typeface="Courier New" panose="02070309020205020404" pitchFamily="49" charset="0"/>
              </a:rPr>
              <a:t>CREATE OR REPLACE</a:t>
            </a:r>
            <a:r>
              <a:rPr lang="en-US" altLang="en-US" dirty="0"/>
              <a:t> statement in which the text of the PL/SQL unit has been obfuscated</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0F265ED8-B342-4E28-8E32-5C470A5D5408}"/>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4C14084E-FBEF-4A2E-BFB0-31CBD3457A41}" type="slidenum">
              <a:rPr lang="en-US" altLang="en-US" smtClean="0"/>
              <a:pPr/>
              <a:t>22</a:t>
            </a:fld>
            <a:endParaRPr lang="en-US" altLang="en-US" dirty="0"/>
          </a:p>
        </p:txBody>
      </p:sp>
      <p:sp>
        <p:nvSpPr>
          <p:cNvPr id="3" name="Slide Image Placeholder 2">
            <a:extLst>
              <a:ext uri="{FF2B5EF4-FFF2-40B4-BE49-F238E27FC236}">
                <a16:creationId xmlns:a16="http://schemas.microsoft.com/office/drawing/2014/main" id="{B696D0A9-F574-4E77-A936-ECEB4D513F9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61A1005-F3B3-4AD5-80F4-2BBDC77CE558}"/>
              </a:ext>
            </a:extLst>
          </p:cNvPr>
          <p:cNvSpPr>
            <a:spLocks noGrp="1"/>
          </p:cNvSpPr>
          <p:nvPr>
            <p:ph type="body" idx="1"/>
          </p:nvPr>
        </p:nvSpPr>
        <p:spPr/>
        <p:txBody>
          <a:bodyPr/>
          <a:lstStyle/>
          <a:p>
            <a:pPr lvl="1"/>
            <a:r>
              <a:rPr lang="en-US" altLang="en-US" dirty="0"/>
              <a:t>In the first example in the slide, the </a:t>
            </a:r>
            <a:r>
              <a:rPr lang="en-US" altLang="en-US" dirty="0">
                <a:latin typeface="Courier New" panose="02070309020205020404" pitchFamily="49" charset="0"/>
              </a:rPr>
              <a:t>EXECUTE IMMEDIATE</a:t>
            </a:r>
            <a:r>
              <a:rPr lang="en-US" altLang="en-US" dirty="0"/>
              <a:t> statement is used to create the </a:t>
            </a:r>
            <a:r>
              <a:rPr lang="en-US" altLang="en-US" dirty="0">
                <a:latin typeface="Courier New" panose="02070309020205020404" pitchFamily="49" charset="0"/>
              </a:rPr>
              <a:t>P1</a:t>
            </a:r>
            <a:r>
              <a:rPr lang="en-US" altLang="en-US" dirty="0"/>
              <a:t> procedure. The code in the created procedure is not wrapped. The code is not hidden when you use any of the views from the </a:t>
            </a:r>
            <a:r>
              <a:rPr lang="en-US" altLang="en-US" dirty="0">
                <a:latin typeface="Courier New" panose="02070309020205020404" pitchFamily="49" charset="0"/>
              </a:rPr>
              <a:t>ALL_SOURCE</a:t>
            </a:r>
            <a:r>
              <a:rPr lang="en-US" altLang="en-US" dirty="0"/>
              <a:t> view family to display the procedure’s code as shown in the slide.</a:t>
            </a:r>
          </a:p>
          <a:p>
            <a:pPr lvl="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5494B639-BB15-44DE-9B9F-9348C4770AA4}"/>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C3F028F9-C586-499F-B8A0-C94F89F43265}" type="slidenum">
              <a:rPr lang="en-US" altLang="en-US" smtClean="0"/>
              <a:pPr/>
              <a:t>23</a:t>
            </a:fld>
            <a:endParaRPr lang="en-US" altLang="en-US" dirty="0"/>
          </a:p>
        </p:txBody>
      </p:sp>
      <p:sp>
        <p:nvSpPr>
          <p:cNvPr id="3" name="Slide Image Placeholder 2">
            <a:extLst>
              <a:ext uri="{FF2B5EF4-FFF2-40B4-BE49-F238E27FC236}">
                <a16:creationId xmlns:a16="http://schemas.microsoft.com/office/drawing/2014/main" id="{C6D3E99D-03DC-44F0-AF33-C26BB09C23C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914CAAF-4EE2-4A67-8413-1BB69F972948}"/>
              </a:ext>
            </a:extLst>
          </p:cNvPr>
          <p:cNvSpPr>
            <a:spLocks noGrp="1"/>
          </p:cNvSpPr>
          <p:nvPr>
            <p:ph type="body" idx="1"/>
          </p:nvPr>
        </p:nvSpPr>
        <p:spPr/>
        <p:txBody>
          <a:bodyPr/>
          <a:lstStyle/>
          <a:p>
            <a:pPr lvl="1"/>
            <a:r>
              <a:rPr lang="en-US" altLang="en-US" dirty="0"/>
              <a:t>In the example in the slide, the </a:t>
            </a:r>
            <a:r>
              <a:rPr lang="en-US" altLang="en-US" dirty="0">
                <a:latin typeface="Courier New" panose="02070309020205020404" pitchFamily="49" charset="0"/>
              </a:rPr>
              <a:t>DBMS_DDL.CREATE_WRAPPED</a:t>
            </a:r>
            <a:r>
              <a:rPr lang="en-US" altLang="en-US" dirty="0"/>
              <a:t> package procedure is used to create the </a:t>
            </a:r>
            <a:r>
              <a:rPr lang="en-US" altLang="en-US" dirty="0">
                <a:latin typeface="Courier New" panose="02070309020205020404" pitchFamily="49" charset="0"/>
              </a:rPr>
              <a:t>P1</a:t>
            </a:r>
            <a:r>
              <a:rPr lang="en-US" altLang="en-US" dirty="0"/>
              <a:t> procedure. The code is obfuscated when you use any of the views from the </a:t>
            </a:r>
            <a:r>
              <a:rPr lang="en-US" altLang="en-US" dirty="0">
                <a:latin typeface="Courier New" panose="02070309020205020404" pitchFamily="49" charset="0"/>
              </a:rPr>
              <a:t>ALL_SOURCE</a:t>
            </a:r>
            <a:r>
              <a:rPr lang="en-US" altLang="en-US" dirty="0"/>
              <a:t> view family to display the procedure’s code (as shown on the next page). When you check the </a:t>
            </a:r>
            <a:r>
              <a:rPr lang="en-US" altLang="en-US" dirty="0">
                <a:latin typeface="Courier New" panose="02070309020205020404" pitchFamily="49" charset="0"/>
              </a:rPr>
              <a:t>*_SOURCE</a:t>
            </a:r>
            <a:r>
              <a:rPr lang="en-US" altLang="en-US" dirty="0"/>
              <a:t> views, the source is wrapped, or hidden, so that others cannot view the code details shown in the output of the command in the slide.</a:t>
            </a:r>
          </a:p>
          <a:p>
            <a:pPr lvl="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0" name="Picture 4">
            <a:extLst>
              <a:ext uri="{FF2B5EF4-FFF2-40B4-BE49-F238E27FC236}">
                <a16:creationId xmlns:a16="http://schemas.microsoft.com/office/drawing/2014/main" id="{D8372053-DE53-4497-91EE-DCF8B6DBA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85649"/>
          <a:stretch>
            <a:fillRect/>
          </a:stretch>
        </p:blipFill>
        <p:spPr bwMode="auto">
          <a:xfrm>
            <a:off x="709613" y="5867400"/>
            <a:ext cx="5843587" cy="600075"/>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13" name="Footer Placeholder 12">
            <a:extLst>
              <a:ext uri="{FF2B5EF4-FFF2-40B4-BE49-F238E27FC236}">
                <a16:creationId xmlns:a16="http://schemas.microsoft.com/office/drawing/2014/main" id="{D8B2699F-EBCF-4965-A892-929664E0F57D}"/>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BFA3C558-38FE-47E9-8382-A94382183D5C}" type="slidenum">
              <a:rPr lang="en-US" altLang="en-US" smtClean="0"/>
              <a:pPr/>
              <a:t>24</a:t>
            </a:fld>
            <a:endParaRPr lang="en-US" altLang="en-US" dirty="0"/>
          </a:p>
        </p:txBody>
      </p:sp>
      <p:sp>
        <p:nvSpPr>
          <p:cNvPr id="3" name="Slide Image Placeholder 2">
            <a:extLst>
              <a:ext uri="{FF2B5EF4-FFF2-40B4-BE49-F238E27FC236}">
                <a16:creationId xmlns:a16="http://schemas.microsoft.com/office/drawing/2014/main" id="{03363C20-B606-49E6-B677-3DFBD8BB00F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6303526-84C6-480A-B3E7-620F7CCA70FD}"/>
              </a:ext>
            </a:extLst>
          </p:cNvPr>
          <p:cNvSpPr>
            <a:spLocks noGrp="1"/>
          </p:cNvSpPr>
          <p:nvPr>
            <p:ph type="body" idx="1"/>
          </p:nvPr>
        </p:nvSpPr>
        <p:spPr/>
        <p:txBody>
          <a:bodyPr/>
          <a:lstStyle/>
          <a:p>
            <a:pPr lvl="1" eaLnBrk="1" hangingPunct="1"/>
            <a:r>
              <a:rPr lang="en-US" altLang="en-US" dirty="0"/>
              <a:t>The example in the slide displays the creation of a dynamically obfuscated procedure called</a:t>
            </a:r>
          </a:p>
          <a:p>
            <a:pPr lvl="1" eaLnBrk="1" hangingPunct="1">
              <a:spcBef>
                <a:spcPct val="0"/>
              </a:spcBef>
            </a:pPr>
            <a:r>
              <a:rPr lang="en-US" altLang="en-US" dirty="0">
                <a:latin typeface="Courier New" panose="02070309020205020404" pitchFamily="49" charset="0"/>
              </a:rPr>
              <a:t>NEW_PROC</a:t>
            </a:r>
            <a:r>
              <a:rPr lang="en-US" altLang="en-US" dirty="0"/>
              <a:t>. To verify that the code for </a:t>
            </a:r>
            <a:r>
              <a:rPr lang="en-US" altLang="en-US" dirty="0">
                <a:latin typeface="Courier New" panose="02070309020205020404" pitchFamily="49" charset="0"/>
              </a:rPr>
              <a:t>NEW_PROC</a:t>
            </a:r>
            <a:r>
              <a:rPr lang="en-US" altLang="en-US" dirty="0"/>
              <a:t> is obfuscated, you can query from the</a:t>
            </a:r>
          </a:p>
          <a:p>
            <a:pPr lvl="1" eaLnBrk="1" hangingPunct="1">
              <a:spcBef>
                <a:spcPct val="0"/>
              </a:spcBef>
            </a:pPr>
            <a:r>
              <a:rPr lang="en-US" altLang="en-US" dirty="0">
                <a:latin typeface="Courier New" panose="02070309020205020404" pitchFamily="49" charset="0"/>
              </a:rPr>
              <a:t>DBA|ALL|USER_SOURCE</a:t>
            </a:r>
            <a:r>
              <a:rPr lang="en-US" altLang="en-US" dirty="0"/>
              <a:t> dictionary views:</a:t>
            </a:r>
          </a:p>
          <a:p>
            <a:pPr lvl="4" eaLnBrk="1" hangingPunct="1"/>
            <a:r>
              <a:rPr lang="en-US" altLang="en-US" dirty="0"/>
              <a:t>SELECT text FROM </a:t>
            </a:r>
            <a:r>
              <a:rPr lang="en-US" altLang="en-US" dirty="0" err="1"/>
              <a:t>user_source</a:t>
            </a:r>
            <a:endParaRPr lang="en-US" altLang="en-US" dirty="0"/>
          </a:p>
          <a:p>
            <a:pPr lvl="4" eaLnBrk="1" hangingPunct="1"/>
            <a:r>
              <a:rPr lang="en-US" altLang="en-US" dirty="0"/>
              <a:t>WHERE name = 'NEW_PROC';</a:t>
            </a:r>
            <a:endParaRPr lang="en-US" dirty="0"/>
          </a:p>
        </p:txBody>
      </p:sp>
      <p:pic>
        <p:nvPicPr>
          <p:cNvPr id="11" name="Picture 9">
            <a:extLst>
              <a:ext uri="{FF2B5EF4-FFF2-40B4-BE49-F238E27FC236}">
                <a16:creationId xmlns:a16="http://schemas.microsoft.com/office/drawing/2014/main" id="{4AC2FF8B-E500-4AE7-A659-8D0FF29FA3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 y="6829425"/>
            <a:ext cx="57340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28973538-315E-4F00-9F28-97E4A638220C}"/>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F4D099FA-A1EE-486B-8975-39F35E5D25A2}" type="slidenum">
              <a:rPr lang="en-US" altLang="en-US" smtClean="0"/>
              <a:pPr/>
              <a:t>25</a:t>
            </a:fld>
            <a:endParaRPr lang="en-US" altLang="en-US" dirty="0"/>
          </a:p>
        </p:txBody>
      </p:sp>
      <p:sp>
        <p:nvSpPr>
          <p:cNvPr id="3" name="Slide Image Placeholder 2">
            <a:extLst>
              <a:ext uri="{FF2B5EF4-FFF2-40B4-BE49-F238E27FC236}">
                <a16:creationId xmlns:a16="http://schemas.microsoft.com/office/drawing/2014/main" id="{B11A010A-1F14-4A36-9C61-8CBD0976572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27A1C20-D7CF-4266-8EA2-7059A1B9D891}"/>
              </a:ext>
            </a:extLst>
          </p:cNvPr>
          <p:cNvSpPr>
            <a:spLocks noGrp="1"/>
          </p:cNvSpPr>
          <p:nvPr>
            <p:ph type="body" idx="1"/>
          </p:nvPr>
        </p:nvSpPr>
        <p:spPr/>
        <p:txBody>
          <a:bodyPr/>
          <a:lstStyle/>
          <a:p>
            <a:pPr lvl="1" eaLnBrk="1" hangingPunct="1"/>
            <a:r>
              <a:rPr lang="en-US" altLang="en-US" dirty="0"/>
              <a:t>Using the PL/SQL Wrapper utility, you can deliver PL/SQL applications without exposing your source code, which may contain proprietary algorithms and data structures. The Wrapper utility converts the readable source code into unreadable code. By hiding application internals, it prevents misuse of your application.</a:t>
            </a:r>
          </a:p>
          <a:p>
            <a:pPr lvl="1" eaLnBrk="1" hangingPunct="1"/>
            <a:r>
              <a:rPr lang="en-US" altLang="en-US" dirty="0"/>
              <a:t>Wrapped code (such as PL/SQL stored programs) has several features:</a:t>
            </a:r>
          </a:p>
          <a:p>
            <a:pPr lvl="2" eaLnBrk="1" hangingPunct="1"/>
            <a:r>
              <a:rPr lang="en-US" altLang="en-US" dirty="0"/>
              <a:t>It is platform independent, so you do not need to deliver multiple versions of the same compilation unit. </a:t>
            </a:r>
          </a:p>
          <a:p>
            <a:pPr lvl="2" eaLnBrk="1" hangingPunct="1"/>
            <a:r>
              <a:rPr lang="en-US" altLang="en-US" dirty="0"/>
              <a:t>It permits dynamic loading, so users do not need to shut down and restart to add a new feature. </a:t>
            </a:r>
          </a:p>
          <a:p>
            <a:pPr lvl="2" eaLnBrk="1" hangingPunct="1"/>
            <a:r>
              <a:rPr lang="en-US" altLang="en-US" dirty="0"/>
              <a:t>It permits dynamic binding, so external references are resolved at load time. </a:t>
            </a:r>
          </a:p>
          <a:p>
            <a:pPr lvl="2" eaLnBrk="1" hangingPunct="1"/>
            <a:r>
              <a:rPr lang="en-US" altLang="en-US" dirty="0"/>
              <a:t>It offers strict dependency checking, so that invalidated program units are recompiled automatically when they are invoked. </a:t>
            </a:r>
          </a:p>
          <a:p>
            <a:pPr lvl="2" eaLnBrk="1" hangingPunct="1"/>
            <a:r>
              <a:rPr lang="en-US" altLang="en-US" dirty="0"/>
              <a:t>It supports normal importing and exporting, so the import/export utility can process wrapped files.</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B4504163-F3AF-4951-8DF6-6B4E89D881DB}"/>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FF6269E1-65A9-4E8B-A7FD-86F72C63EF04}" type="slidenum">
              <a:rPr lang="en-US" altLang="en-US" smtClean="0"/>
              <a:pPr/>
              <a:t>26</a:t>
            </a:fld>
            <a:endParaRPr lang="en-US" altLang="en-US" dirty="0"/>
          </a:p>
        </p:txBody>
      </p:sp>
      <p:sp>
        <p:nvSpPr>
          <p:cNvPr id="3" name="Slide Image Placeholder 2">
            <a:extLst>
              <a:ext uri="{FF2B5EF4-FFF2-40B4-BE49-F238E27FC236}">
                <a16:creationId xmlns:a16="http://schemas.microsoft.com/office/drawing/2014/main" id="{D450F345-B888-47A4-8477-2DD76D2F9E6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CEBBF85-90A0-4FF9-908F-4C53BAC5E9BF}"/>
              </a:ext>
            </a:extLst>
          </p:cNvPr>
          <p:cNvSpPr>
            <a:spLocks noGrp="1"/>
          </p:cNvSpPr>
          <p:nvPr>
            <p:ph type="body" idx="1"/>
          </p:nvPr>
        </p:nvSpPr>
        <p:spPr/>
        <p:txBody>
          <a:bodyPr/>
          <a:lstStyle/>
          <a:p>
            <a:pPr lvl="1" eaLnBrk="1" hangingPunct="1"/>
            <a:r>
              <a:rPr lang="en-US" altLang="en-US" dirty="0"/>
              <a:t>The PL/SQL Wrapper utility is an operating system executable called </a:t>
            </a:r>
            <a:r>
              <a:rPr lang="en-US" altLang="en-US" dirty="0">
                <a:latin typeface="Courier New" panose="02070309020205020404" pitchFamily="49" charset="0"/>
              </a:rPr>
              <a:t>WRAP</a:t>
            </a:r>
            <a:r>
              <a:rPr lang="en-US" altLang="en-US" dirty="0"/>
              <a:t>. </a:t>
            </a:r>
          </a:p>
          <a:p>
            <a:pPr lvl="1" eaLnBrk="1" hangingPunct="1"/>
            <a:r>
              <a:rPr lang="en-US" altLang="en-US" b="1" dirty="0"/>
              <a:t>Note: </a:t>
            </a:r>
            <a:r>
              <a:rPr lang="en-US" altLang="en-US" dirty="0"/>
              <a:t>This is 11</a:t>
            </a:r>
            <a:r>
              <a:rPr lang="en-US" altLang="en-US" i="1" dirty="0"/>
              <a:t>g-</a:t>
            </a:r>
            <a:r>
              <a:rPr lang="en-US" altLang="en-US" dirty="0"/>
              <a:t>only code.</a:t>
            </a:r>
          </a:p>
          <a:p>
            <a:pPr lvl="1" eaLnBrk="1" hangingPunct="1"/>
            <a:r>
              <a:rPr lang="en-US" altLang="en-US" dirty="0"/>
              <a:t>To run the wrapper, enter the following command at your operating system prompt:</a:t>
            </a:r>
          </a:p>
          <a:p>
            <a:pPr lvl="4" eaLnBrk="1" hangingPunct="1"/>
            <a:r>
              <a:rPr lang="en-US" altLang="en-US" dirty="0"/>
              <a:t>WRAP INAME=</a:t>
            </a:r>
            <a:r>
              <a:rPr lang="en-US" altLang="en-US" dirty="0" err="1"/>
              <a:t>input_file_name</a:t>
            </a:r>
            <a:r>
              <a:rPr lang="en-US" altLang="en-US" dirty="0"/>
              <a:t> [ONAME=</a:t>
            </a:r>
            <a:r>
              <a:rPr lang="en-US" altLang="en-US" dirty="0" err="1"/>
              <a:t>output_file_name</a:t>
            </a:r>
            <a:r>
              <a:rPr lang="en-US" altLang="en-US" dirty="0"/>
              <a:t>]</a:t>
            </a:r>
          </a:p>
          <a:p>
            <a:pPr lvl="1" eaLnBrk="1" hangingPunct="1"/>
            <a:r>
              <a:rPr lang="en-US" altLang="en-US" dirty="0"/>
              <a:t>Each of the examples shown in the slide takes a file called </a:t>
            </a:r>
            <a:r>
              <a:rPr lang="en-US" altLang="en-US" dirty="0">
                <a:latin typeface="Courier New" panose="02070309020205020404" pitchFamily="49" charset="0"/>
              </a:rPr>
              <a:t>demo_04_hello.sql</a:t>
            </a:r>
            <a:r>
              <a:rPr lang="en-US" altLang="en-US" dirty="0"/>
              <a:t> as input and creates an output file called </a:t>
            </a:r>
            <a:r>
              <a:rPr lang="en-US" altLang="en-US" dirty="0">
                <a:latin typeface="Courier New" panose="02070309020205020404" pitchFamily="49" charset="0"/>
              </a:rPr>
              <a:t>demo_04_hello.plb</a:t>
            </a:r>
            <a:r>
              <a:rPr lang="en-US" altLang="en-US" dirty="0"/>
              <a:t>.</a:t>
            </a:r>
          </a:p>
          <a:p>
            <a:pPr lvl="1" eaLnBrk="1" hangingPunct="1"/>
            <a:r>
              <a:rPr lang="en-US" altLang="en-US" dirty="0"/>
              <a:t>After the wrapped file is created, execute the </a:t>
            </a:r>
            <a:r>
              <a:rPr lang="en-US" altLang="en-US" dirty="0">
                <a:latin typeface="Courier New" panose="02070309020205020404" pitchFamily="49" charset="0"/>
              </a:rPr>
              <a:t>.</a:t>
            </a:r>
            <a:r>
              <a:rPr lang="en-US" altLang="en-US" dirty="0" err="1">
                <a:latin typeface="Courier New" panose="02070309020205020404" pitchFamily="49" charset="0"/>
              </a:rPr>
              <a:t>plb</a:t>
            </a:r>
            <a:r>
              <a:rPr lang="en-US" altLang="en-US" dirty="0"/>
              <a:t> file from SQL*Plus to compile and store the wrapped version of the source code (as you would execute SQL script files).</a:t>
            </a:r>
          </a:p>
          <a:p>
            <a:pPr lvl="1" eaLnBrk="1" hangingPunct="1"/>
            <a:r>
              <a:rPr lang="en-US" altLang="en-US" b="1" dirty="0"/>
              <a:t>Note</a:t>
            </a:r>
          </a:p>
          <a:p>
            <a:pPr lvl="2" eaLnBrk="1" hangingPunct="1"/>
            <a:r>
              <a:rPr lang="en-US" altLang="en-US" dirty="0"/>
              <a:t>Only the </a:t>
            </a:r>
            <a:r>
              <a:rPr lang="en-US" altLang="en-US" dirty="0">
                <a:latin typeface="Courier New" panose="02070309020205020404" pitchFamily="49" charset="0"/>
              </a:rPr>
              <a:t>INAME</a:t>
            </a:r>
            <a:r>
              <a:rPr lang="en-US" altLang="en-US" dirty="0"/>
              <a:t> argument is required. If the </a:t>
            </a:r>
            <a:r>
              <a:rPr lang="en-US" altLang="en-US" dirty="0">
                <a:latin typeface="Courier New" panose="02070309020205020404" pitchFamily="49" charset="0"/>
              </a:rPr>
              <a:t>ONAME</a:t>
            </a:r>
            <a:r>
              <a:rPr lang="en-US" altLang="en-US" dirty="0"/>
              <a:t> argument is not specified, the output file acquires the same name as the input file with an extension of </a:t>
            </a:r>
            <a:r>
              <a:rPr lang="en-US" altLang="en-US" dirty="0">
                <a:latin typeface="Courier New" panose="02070309020205020404" pitchFamily="49" charset="0"/>
              </a:rPr>
              <a:t>.</a:t>
            </a:r>
            <a:r>
              <a:rPr lang="en-US" altLang="en-US" dirty="0" err="1">
                <a:latin typeface="Courier New" panose="02070309020205020404" pitchFamily="49" charset="0"/>
              </a:rPr>
              <a:t>plb</a:t>
            </a:r>
            <a:r>
              <a:rPr lang="en-US" altLang="en-US" dirty="0"/>
              <a:t>.</a:t>
            </a:r>
          </a:p>
          <a:p>
            <a:pPr lvl="2" eaLnBrk="1" hangingPunct="1"/>
            <a:r>
              <a:rPr lang="en-US" altLang="en-US" dirty="0"/>
              <a:t>The input file can have any extension, but the default is </a:t>
            </a:r>
            <a:r>
              <a:rPr lang="en-US" altLang="en-US" dirty="0">
                <a:latin typeface="Courier New" panose="02070309020205020404" pitchFamily="49" charset="0"/>
              </a:rPr>
              <a:t>.</a:t>
            </a:r>
            <a:r>
              <a:rPr lang="en-US" altLang="en-US" dirty="0" err="1">
                <a:latin typeface="Courier New" panose="02070309020205020404" pitchFamily="49" charset="0"/>
              </a:rPr>
              <a:t>sql</a:t>
            </a:r>
            <a:r>
              <a:rPr lang="en-US" altLang="en-US" dirty="0"/>
              <a:t>.</a:t>
            </a:r>
          </a:p>
          <a:p>
            <a:pPr lvl="2" eaLnBrk="1" hangingPunct="1"/>
            <a:r>
              <a:rPr lang="en-US" altLang="en-US" dirty="0"/>
              <a:t>Case sensitivity of the </a:t>
            </a:r>
            <a:r>
              <a:rPr lang="en-US" altLang="en-US" dirty="0">
                <a:latin typeface="Courier New" panose="02070309020205020404" pitchFamily="49" charset="0"/>
              </a:rPr>
              <a:t>INAME</a:t>
            </a:r>
            <a:r>
              <a:rPr lang="en-US" altLang="en-US" dirty="0"/>
              <a:t> and </a:t>
            </a:r>
            <a:r>
              <a:rPr lang="en-US" altLang="en-US" dirty="0">
                <a:latin typeface="Courier New" panose="02070309020205020404" pitchFamily="49" charset="0"/>
              </a:rPr>
              <a:t>ONAME</a:t>
            </a:r>
            <a:r>
              <a:rPr lang="en-US" altLang="en-US" dirty="0"/>
              <a:t> values depends on the operating system.</a:t>
            </a:r>
          </a:p>
          <a:p>
            <a:pPr lvl="2" eaLnBrk="1" hangingPunct="1"/>
            <a:r>
              <a:rPr lang="en-US" altLang="en-US" dirty="0"/>
              <a:t>The output file is usually much larger than the input file.</a:t>
            </a:r>
          </a:p>
          <a:p>
            <a:pPr lvl="2" eaLnBrk="1" hangingPunct="1"/>
            <a:r>
              <a:rPr lang="en-US" altLang="en-US" dirty="0"/>
              <a:t>Do not put spaces around the equal signs in the </a:t>
            </a:r>
            <a:r>
              <a:rPr lang="en-US" altLang="en-US" dirty="0">
                <a:latin typeface="Courier New" panose="02070309020205020404" pitchFamily="49" charset="0"/>
              </a:rPr>
              <a:t>INAME</a:t>
            </a:r>
            <a:r>
              <a:rPr lang="en-US" altLang="en-US" dirty="0"/>
              <a:t> and </a:t>
            </a:r>
            <a:r>
              <a:rPr lang="en-US" altLang="en-US" dirty="0">
                <a:latin typeface="Courier New" panose="02070309020205020404" pitchFamily="49" charset="0"/>
              </a:rPr>
              <a:t>ONAME</a:t>
            </a:r>
            <a:r>
              <a:rPr lang="en-US" altLang="en-US" dirty="0"/>
              <a:t> arguments and values.</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4D6EC2C-FC1F-4323-8B2A-9F2375289F77}"/>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ADC05C0E-A0B3-4091-8267-4D02B2F14A9C}" type="slidenum">
              <a:rPr lang="en-US" altLang="en-US" smtClean="0"/>
              <a:pPr/>
              <a:t>27</a:t>
            </a:fld>
            <a:endParaRPr lang="en-US" altLang="en-US" dirty="0"/>
          </a:p>
        </p:txBody>
      </p:sp>
      <p:sp>
        <p:nvSpPr>
          <p:cNvPr id="3" name="Slide Image Placeholder 2">
            <a:extLst>
              <a:ext uri="{FF2B5EF4-FFF2-40B4-BE49-F238E27FC236}">
                <a16:creationId xmlns:a16="http://schemas.microsoft.com/office/drawing/2014/main" id="{FF9AF897-1952-4CB1-B6FE-520E4748B0A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AB698C5-C227-4FC3-971F-B8019B6D3483}"/>
              </a:ext>
            </a:extLst>
          </p:cNvPr>
          <p:cNvSpPr>
            <a:spLocks noGrp="1"/>
          </p:cNvSpPr>
          <p:nvPr>
            <p:ph type="body" idx="1"/>
          </p:nvPr>
        </p:nvSpPr>
        <p:spPr/>
        <p:txBody>
          <a:bodyPr/>
          <a:lstStyle/>
          <a:p>
            <a:pPr lvl="1" eaLnBrk="1" hangingPunct="1"/>
            <a:r>
              <a:rPr lang="en-US" altLang="en-US" dirty="0"/>
              <a:t>When it is wrapped, an object type, package, or subprogram has the following form: header, followed by the word </a:t>
            </a:r>
            <a:r>
              <a:rPr lang="en-US" altLang="en-US" dirty="0">
                <a:latin typeface="Courier New" panose="02070309020205020404" pitchFamily="49" charset="0"/>
              </a:rPr>
              <a:t>wrapped</a:t>
            </a:r>
            <a:r>
              <a:rPr lang="en-US" altLang="en-US" dirty="0"/>
              <a:t>, followed by the encrypted body.</a:t>
            </a:r>
          </a:p>
          <a:p>
            <a:pPr lvl="1" eaLnBrk="1" hangingPunct="1"/>
            <a:r>
              <a:rPr lang="en-US" altLang="en-US" dirty="0"/>
              <a:t>The input file can contain any combination of SQL statements. However, the PL/SQL Wrapper utility wraps only the following </a:t>
            </a:r>
            <a:r>
              <a:rPr lang="en-US" altLang="en-US" dirty="0">
                <a:latin typeface="Courier New" panose="02070309020205020404" pitchFamily="49" charset="0"/>
              </a:rPr>
              <a:t>CREATE</a:t>
            </a:r>
            <a:r>
              <a:rPr lang="en-US" altLang="en-US" dirty="0"/>
              <a:t> statements: </a:t>
            </a:r>
          </a:p>
          <a:p>
            <a:pPr lvl="2" eaLnBrk="1" hangingPunct="1">
              <a:buSzPct val="70000"/>
              <a:buFont typeface="Courier New" panose="02070309020205020404" pitchFamily="49" charset="0"/>
              <a:buChar char="•"/>
            </a:pPr>
            <a:r>
              <a:rPr lang="en-US" altLang="en-US" dirty="0">
                <a:latin typeface="Courier New" panose="02070309020205020404" pitchFamily="49" charset="0"/>
              </a:rPr>
              <a:t>CREATE [OR REPLACE] TYPE</a:t>
            </a:r>
          </a:p>
          <a:p>
            <a:pPr lvl="2" eaLnBrk="1" hangingPunct="1">
              <a:buSzPct val="70000"/>
              <a:buFont typeface="Courier New" panose="02070309020205020404" pitchFamily="49" charset="0"/>
              <a:buChar char="•"/>
            </a:pPr>
            <a:r>
              <a:rPr lang="en-US" altLang="en-US" dirty="0">
                <a:latin typeface="Courier New" panose="02070309020205020404" pitchFamily="49" charset="0"/>
              </a:rPr>
              <a:t>CREATE [OR REPLACE] TYPE BODY</a:t>
            </a:r>
            <a:r>
              <a:rPr lang="en-US" altLang="en-US" dirty="0"/>
              <a:t> </a:t>
            </a:r>
          </a:p>
          <a:p>
            <a:pPr lvl="2" eaLnBrk="1" hangingPunct="1">
              <a:buSzPct val="70000"/>
              <a:buFont typeface="Courier New" panose="02070309020205020404" pitchFamily="49" charset="0"/>
              <a:buChar char="•"/>
            </a:pPr>
            <a:r>
              <a:rPr lang="en-US" altLang="en-US" dirty="0">
                <a:latin typeface="Courier New" panose="02070309020205020404" pitchFamily="49" charset="0"/>
              </a:rPr>
              <a:t>CREATE [OR REPLACE] PACKAGE</a:t>
            </a:r>
            <a:r>
              <a:rPr lang="en-US" altLang="en-US" dirty="0"/>
              <a:t> </a:t>
            </a:r>
          </a:p>
          <a:p>
            <a:pPr lvl="2" eaLnBrk="1" hangingPunct="1">
              <a:buSzPct val="70000"/>
              <a:buFont typeface="Courier New" panose="02070309020205020404" pitchFamily="49" charset="0"/>
              <a:buChar char="•"/>
            </a:pPr>
            <a:r>
              <a:rPr lang="en-US" altLang="en-US" dirty="0">
                <a:latin typeface="Courier New" panose="02070309020205020404" pitchFamily="49" charset="0"/>
              </a:rPr>
              <a:t>CREATE [OR REPLACE] PACKAGE BODY</a:t>
            </a:r>
            <a:r>
              <a:rPr lang="en-US" altLang="en-US" dirty="0"/>
              <a:t> </a:t>
            </a:r>
          </a:p>
          <a:p>
            <a:pPr lvl="2" eaLnBrk="1" hangingPunct="1">
              <a:buSzPct val="70000"/>
              <a:buFont typeface="Courier New" panose="02070309020205020404" pitchFamily="49" charset="0"/>
              <a:buChar char="•"/>
            </a:pPr>
            <a:r>
              <a:rPr lang="en-US" altLang="en-US" dirty="0">
                <a:latin typeface="Courier New" panose="02070309020205020404" pitchFamily="49" charset="0"/>
              </a:rPr>
              <a:t>CREATE [OR REPLACE] FUNCTION</a:t>
            </a:r>
            <a:r>
              <a:rPr lang="en-US" altLang="en-US" dirty="0"/>
              <a:t> </a:t>
            </a:r>
          </a:p>
          <a:p>
            <a:pPr lvl="2" eaLnBrk="1" hangingPunct="1">
              <a:buSzPct val="70000"/>
              <a:buFont typeface="Courier New" panose="02070309020205020404" pitchFamily="49" charset="0"/>
              <a:buChar char="•"/>
            </a:pPr>
            <a:r>
              <a:rPr lang="en-US" altLang="en-US" dirty="0">
                <a:latin typeface="Courier New" panose="02070309020205020404" pitchFamily="49" charset="0"/>
              </a:rPr>
              <a:t>CREATE [OR REPLACE] PROCEDURE</a:t>
            </a:r>
            <a:r>
              <a:rPr lang="en-US" altLang="en-US" dirty="0"/>
              <a:t> </a:t>
            </a:r>
          </a:p>
          <a:p>
            <a:pPr lvl="1" eaLnBrk="1" hangingPunct="1"/>
            <a:r>
              <a:rPr lang="en-US" altLang="en-US" dirty="0"/>
              <a:t>All other SQL </a:t>
            </a:r>
            <a:r>
              <a:rPr lang="en-US" altLang="en-US" dirty="0">
                <a:latin typeface="Courier New" panose="02070309020205020404" pitchFamily="49" charset="0"/>
              </a:rPr>
              <a:t>CREATE</a:t>
            </a:r>
            <a:r>
              <a:rPr lang="en-US" altLang="en-US" dirty="0"/>
              <a:t> statements are passed intact to the output file.</a:t>
            </a: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9F712A98-E686-426E-9B4E-EAFF6D7D4FD2}"/>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27F449FE-CB83-4AF1-B088-EEA7A4BC5020}" type="slidenum">
              <a:rPr lang="en-US" altLang="en-US" smtClean="0"/>
              <a:pPr/>
              <a:t>28</a:t>
            </a:fld>
            <a:endParaRPr lang="en-US" altLang="en-US" dirty="0"/>
          </a:p>
        </p:txBody>
      </p:sp>
      <p:sp>
        <p:nvSpPr>
          <p:cNvPr id="3" name="Slide Image Placeholder 2">
            <a:extLst>
              <a:ext uri="{FF2B5EF4-FFF2-40B4-BE49-F238E27FC236}">
                <a16:creationId xmlns:a16="http://schemas.microsoft.com/office/drawing/2014/main" id="{9B2D3562-4466-422F-868A-225433A050F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56AF24C-F587-4DDB-B540-EF3C05B26848}"/>
              </a:ext>
            </a:extLst>
          </p:cNvPr>
          <p:cNvSpPr>
            <a:spLocks noGrp="1"/>
          </p:cNvSpPr>
          <p:nvPr>
            <p:ph type="body" idx="1"/>
          </p:nvPr>
        </p:nvSpPr>
        <p:spPr>
          <a:xfrm>
            <a:off x="457200" y="4617720"/>
            <a:ext cx="6858000" cy="5440680"/>
          </a:xfrm>
        </p:spPr>
        <p:txBody>
          <a:bodyPr/>
          <a:lstStyle/>
          <a:p>
            <a:pPr lvl="1" eaLnBrk="1" hangingPunct="1"/>
            <a:r>
              <a:rPr lang="en-US" altLang="en-US" dirty="0"/>
              <a:t>Guidelines include the following:</a:t>
            </a:r>
          </a:p>
          <a:p>
            <a:pPr lvl="2" eaLnBrk="1" hangingPunct="1"/>
            <a:r>
              <a:rPr lang="en-US" altLang="en-US" dirty="0"/>
              <a:t>When wrapping a package or object type, wrap only the body and not the specification. By doing this, you give other developers the information that they need to use the package without exposing its implementation.</a:t>
            </a:r>
          </a:p>
          <a:p>
            <a:pPr lvl="2" eaLnBrk="1" hangingPunct="1"/>
            <a:r>
              <a:rPr lang="en-US" altLang="en-US" dirty="0"/>
              <a:t>If your input file contains syntactic errors, the PL/SQL Wrapper utility detects and reports them. However, the wrapper cannot detect semantic errors because it does not resolve external references. For example, the wrapper does not report an error if the table or view </a:t>
            </a:r>
            <a:r>
              <a:rPr lang="en-US" altLang="en-US" dirty="0">
                <a:latin typeface="Courier New" panose="02070309020205020404" pitchFamily="49" charset="0"/>
              </a:rPr>
              <a:t>amp</a:t>
            </a:r>
            <a:r>
              <a:rPr lang="en-US" altLang="en-US" dirty="0"/>
              <a:t> does not exist: </a:t>
            </a:r>
          </a:p>
          <a:p>
            <a:pPr lvl="4" eaLnBrk="1" hangingPunct="1"/>
            <a:r>
              <a:rPr lang="en-US" altLang="en-US" dirty="0"/>
              <a:t>CREATE PROCEDURE </a:t>
            </a:r>
            <a:r>
              <a:rPr lang="en-US" altLang="en-US" dirty="0" err="1"/>
              <a:t>raise_salary</a:t>
            </a:r>
            <a:r>
              <a:rPr lang="en-US" altLang="en-US" dirty="0"/>
              <a:t> (</a:t>
            </a:r>
            <a:r>
              <a:rPr lang="en-US" altLang="en-US" dirty="0" err="1"/>
              <a:t>emp_id</a:t>
            </a:r>
            <a:r>
              <a:rPr lang="en-US" altLang="en-US" dirty="0"/>
              <a:t> INTEGER, amount NUMBER) AS</a:t>
            </a:r>
          </a:p>
          <a:p>
            <a:pPr lvl="4" eaLnBrk="1" hangingPunct="1"/>
            <a:r>
              <a:rPr lang="en-US" altLang="en-US" dirty="0"/>
              <a:t>BEGIN</a:t>
            </a:r>
          </a:p>
          <a:p>
            <a:pPr lvl="4" eaLnBrk="1" hangingPunct="1"/>
            <a:r>
              <a:rPr lang="en-US" altLang="en-US" dirty="0"/>
              <a:t>   UPDATE amp  -- should be emp</a:t>
            </a:r>
          </a:p>
          <a:p>
            <a:pPr lvl="4" eaLnBrk="1" hangingPunct="1"/>
            <a:r>
              <a:rPr lang="en-US" altLang="en-US" dirty="0"/>
              <a:t>     SET </a:t>
            </a:r>
            <a:r>
              <a:rPr lang="en-US" altLang="en-US" dirty="0" err="1"/>
              <a:t>sal</a:t>
            </a:r>
            <a:r>
              <a:rPr lang="en-US" altLang="en-US" dirty="0"/>
              <a:t> = </a:t>
            </a:r>
            <a:r>
              <a:rPr lang="en-US" altLang="en-US" dirty="0" err="1"/>
              <a:t>sal</a:t>
            </a:r>
            <a:r>
              <a:rPr lang="en-US" altLang="en-US" dirty="0"/>
              <a:t> + amount WHERE </a:t>
            </a:r>
            <a:r>
              <a:rPr lang="en-US" altLang="en-US" dirty="0" err="1"/>
              <a:t>empno</a:t>
            </a:r>
            <a:r>
              <a:rPr lang="en-US" altLang="en-US" dirty="0"/>
              <a:t> = </a:t>
            </a:r>
            <a:r>
              <a:rPr lang="en-US" altLang="en-US" dirty="0" err="1"/>
              <a:t>emp_id</a:t>
            </a:r>
            <a:r>
              <a:rPr lang="en-US" altLang="en-US" dirty="0"/>
              <a:t>;</a:t>
            </a:r>
          </a:p>
          <a:p>
            <a:pPr lvl="4" eaLnBrk="1" hangingPunct="1"/>
            <a:r>
              <a:rPr lang="en-US" altLang="en-US" dirty="0"/>
              <a:t>END;</a:t>
            </a:r>
          </a:p>
          <a:p>
            <a:pPr lvl="2" eaLnBrk="1" hangingPunct="1">
              <a:buNone/>
            </a:pPr>
            <a:r>
              <a:rPr lang="en-US" altLang="en-US" dirty="0"/>
              <a:t>	However, the PL/SQL compiler resolves external references. Therefore, semantic errors are reported when the wrapper output file (</a:t>
            </a:r>
            <a:r>
              <a:rPr lang="en-US" altLang="en-US" dirty="0">
                <a:latin typeface="Courier New" panose="02070309020205020404" pitchFamily="49" charset="0"/>
              </a:rPr>
              <a:t>.</a:t>
            </a:r>
            <a:r>
              <a:rPr lang="en-US" altLang="en-US" dirty="0" err="1">
                <a:latin typeface="Courier New" panose="02070309020205020404" pitchFamily="49" charset="0"/>
              </a:rPr>
              <a:t>plb</a:t>
            </a:r>
            <a:r>
              <a:rPr lang="en-US" altLang="en-US" dirty="0"/>
              <a:t> file) is compiled.</a:t>
            </a:r>
          </a:p>
          <a:p>
            <a:pPr lvl="2" eaLnBrk="1" hangingPunct="1">
              <a:lnSpc>
                <a:spcPct val="90000"/>
              </a:lnSpc>
            </a:pPr>
            <a:r>
              <a:rPr lang="en-US" altLang="en-US" dirty="0"/>
              <a:t>Because its contents are not readable, the output file should not be edited. To change a wrapped object, you must modify the original source code and wrap the code again.</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69097BA3-326D-45AF-8047-4F9ACFEC930A}"/>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FC982071-DC88-483E-BA5B-511FD69EE479}" type="slidenum">
              <a:rPr lang="en-US" altLang="en-US" smtClean="0"/>
              <a:pPr/>
              <a:t>29</a:t>
            </a:fld>
            <a:endParaRPr lang="en-US" altLang="en-US" dirty="0"/>
          </a:p>
        </p:txBody>
      </p:sp>
      <p:sp>
        <p:nvSpPr>
          <p:cNvPr id="3" name="Slide Image Placeholder 2">
            <a:extLst>
              <a:ext uri="{FF2B5EF4-FFF2-40B4-BE49-F238E27FC236}">
                <a16:creationId xmlns:a16="http://schemas.microsoft.com/office/drawing/2014/main" id="{CADD3DF9-D1CE-429A-9EEB-14BB1FF428C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D2FBD55-8986-4113-9DED-72E5FC87581D}"/>
              </a:ext>
            </a:extLst>
          </p:cNvPr>
          <p:cNvSpPr>
            <a:spLocks noGrp="1"/>
          </p:cNvSpPr>
          <p:nvPr>
            <p:ph type="body" idx="1"/>
          </p:nvPr>
        </p:nvSpPr>
        <p:spPr>
          <a:xfrm>
            <a:off x="457200" y="4617720"/>
            <a:ext cx="6858000" cy="5593080"/>
          </a:xfrm>
        </p:spPr>
        <p:txBody>
          <a:bodyPr/>
          <a:lstStyle/>
          <a:p>
            <a:pPr lvl="1" eaLnBrk="1" hangingPunct="1"/>
            <a:r>
              <a:rPr lang="en-US" altLang="en-US" dirty="0"/>
              <a:t>Both the </a:t>
            </a:r>
            <a:r>
              <a:rPr lang="en-US" altLang="en-US" dirty="0">
                <a:latin typeface="Courier New" panose="02070309020205020404" pitchFamily="49" charset="0"/>
                <a:cs typeface="Courier New" panose="02070309020205020404" pitchFamily="49" charset="0"/>
              </a:rPr>
              <a:t>wrap</a:t>
            </a:r>
            <a:r>
              <a:rPr lang="en-US" altLang="en-US" dirty="0"/>
              <a:t> utility and the </a:t>
            </a:r>
            <a:r>
              <a:rPr lang="en-US" altLang="en-US" dirty="0">
                <a:latin typeface="Courier New" panose="02070309020205020404" pitchFamily="49" charset="0"/>
              </a:rPr>
              <a:t>DBMS_DDL</a:t>
            </a:r>
            <a:r>
              <a:rPr lang="en-US" altLang="en-US" dirty="0"/>
              <a:t> package have distinct uses.</a:t>
            </a:r>
          </a:p>
          <a:p>
            <a:pPr lvl="1" eaLnBrk="1" hangingPunct="1"/>
            <a:r>
              <a:rPr lang="en-US" altLang="en-US" b="1" dirty="0">
                <a:latin typeface="Courier New" panose="02070309020205020404" pitchFamily="49" charset="0"/>
                <a:cs typeface="Courier New" panose="02070309020205020404" pitchFamily="49" charset="0"/>
              </a:rPr>
              <a:t>wrap</a:t>
            </a:r>
            <a:r>
              <a:rPr lang="en-US" altLang="en-US" b="1" dirty="0"/>
              <a:t> Utility</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wrap</a:t>
            </a:r>
            <a:r>
              <a:rPr lang="en-US" altLang="en-US" dirty="0"/>
              <a:t> utility is useful for obfuscating multiple programs with one execution of the utility. </a:t>
            </a:r>
            <a:br>
              <a:rPr lang="en-US" altLang="en-US" dirty="0"/>
            </a:br>
            <a:r>
              <a:rPr lang="en-US" altLang="en-US" dirty="0"/>
              <a:t>In essence, a complete application can be wrapped. However, the </a:t>
            </a:r>
            <a:r>
              <a:rPr lang="en-US" altLang="en-US" dirty="0">
                <a:latin typeface="Courier New" panose="02070309020205020404" pitchFamily="49" charset="0"/>
                <a:cs typeface="Courier New" panose="02070309020205020404" pitchFamily="49" charset="0"/>
              </a:rPr>
              <a:t>wrap</a:t>
            </a:r>
            <a:r>
              <a:rPr lang="en-US" altLang="en-US" dirty="0"/>
              <a:t> utility cannot be used to obfuscate dynamically generated code at run time. The </a:t>
            </a:r>
            <a:r>
              <a:rPr lang="en-US" altLang="en-US" dirty="0">
                <a:latin typeface="Courier New" panose="02070309020205020404" pitchFamily="49" charset="0"/>
                <a:cs typeface="Courier New" panose="02070309020205020404" pitchFamily="49" charset="0"/>
              </a:rPr>
              <a:t>wrap</a:t>
            </a:r>
            <a:r>
              <a:rPr lang="en-US" altLang="en-US" dirty="0"/>
              <a:t> utility processes an input SQL file and obfuscates only the PL/SQL units in the file, such as:</a:t>
            </a:r>
          </a:p>
          <a:p>
            <a:pPr lvl="2" eaLnBrk="1" hangingPunct="1"/>
            <a:r>
              <a:rPr lang="en-US" altLang="en-US" dirty="0"/>
              <a:t>Package specification and body</a:t>
            </a:r>
          </a:p>
          <a:p>
            <a:pPr lvl="2" eaLnBrk="1" hangingPunct="1"/>
            <a:r>
              <a:rPr lang="en-US" altLang="en-US" dirty="0"/>
              <a:t>Function and procedure</a:t>
            </a:r>
          </a:p>
          <a:p>
            <a:pPr lvl="2" eaLnBrk="1" hangingPunct="1"/>
            <a:r>
              <a:rPr lang="en-US" altLang="en-US" dirty="0"/>
              <a:t>Type specification and body</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wrap</a:t>
            </a:r>
            <a:r>
              <a:rPr lang="en-US" altLang="en-US" dirty="0"/>
              <a:t> utility does not obfuscate PL/SQL content in:</a:t>
            </a:r>
          </a:p>
          <a:p>
            <a:pPr lvl="2" eaLnBrk="1" hangingPunct="1"/>
            <a:r>
              <a:rPr lang="en-US" altLang="en-US" dirty="0"/>
              <a:t>Anonymous blocks </a:t>
            </a:r>
          </a:p>
          <a:p>
            <a:pPr lvl="2" eaLnBrk="1" hangingPunct="1"/>
            <a:r>
              <a:rPr lang="en-US" altLang="en-US" dirty="0"/>
              <a:t>Triggers </a:t>
            </a:r>
          </a:p>
          <a:p>
            <a:pPr lvl="2" eaLnBrk="1" hangingPunct="1"/>
            <a:r>
              <a:rPr lang="en-US" altLang="en-US" dirty="0"/>
              <a:t>Non-PL/SQL code</a:t>
            </a:r>
          </a:p>
          <a:p>
            <a:pPr lvl="1" eaLnBrk="1" hangingPunct="1"/>
            <a:r>
              <a:rPr lang="en-US" altLang="en-US" b="1" dirty="0">
                <a:latin typeface="Courier New" panose="02070309020205020404" pitchFamily="49" charset="0"/>
                <a:cs typeface="Courier New" panose="02070309020205020404" pitchFamily="49" charset="0"/>
              </a:rPr>
              <a:t>DBMS_DDL</a:t>
            </a:r>
            <a:r>
              <a:rPr lang="en-US" altLang="en-US" b="1" dirty="0"/>
              <a:t> Package</a:t>
            </a:r>
          </a:p>
          <a:p>
            <a:pPr lvl="1" eaLnBrk="1" hangingPunct="1"/>
            <a:r>
              <a:rPr lang="en-US" altLang="en-US" dirty="0"/>
              <a:t>The </a:t>
            </a:r>
            <a:r>
              <a:rPr lang="en-US" altLang="en-US" dirty="0">
                <a:latin typeface="Courier New" panose="02070309020205020404" pitchFamily="49" charset="0"/>
              </a:rPr>
              <a:t>DBMS_DDL</a:t>
            </a:r>
            <a:r>
              <a:rPr lang="en-US" altLang="en-US" dirty="0"/>
              <a:t> package is intended to obfuscate a dynamically generated program unit from within another program unit. The </a:t>
            </a:r>
            <a:r>
              <a:rPr lang="en-US" altLang="en-US" dirty="0">
                <a:latin typeface="Courier New" panose="02070309020205020404" pitchFamily="49" charset="0"/>
              </a:rPr>
              <a:t>DBMS_DDL</a:t>
            </a:r>
            <a:r>
              <a:rPr lang="en-US" altLang="en-US" dirty="0"/>
              <a:t> package methods cannot obfuscate multiple program units at one execution. Each execution of these methods accepts only one </a:t>
            </a:r>
            <a:r>
              <a:rPr lang="en-US" altLang="en-US" dirty="0">
                <a:latin typeface="Courier New" panose="02070309020205020404" pitchFamily="49" charset="0"/>
              </a:rPr>
              <a:t>CREATE OR REPLACE</a:t>
            </a:r>
            <a:r>
              <a:rPr lang="en-US" altLang="en-US" dirty="0"/>
              <a:t> statement at a time as argument.</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CF26A4D-C67F-4093-AD07-436C7783E506}"/>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5BC62C6E-01F0-4507-9C41-B9E0166D1945}" type="slidenum">
              <a:rPr lang="en-US" altLang="en-US" smtClean="0"/>
              <a:pPr/>
              <a:t>3</a:t>
            </a:fld>
            <a:endParaRPr lang="en-US" altLang="en-US" dirty="0"/>
          </a:p>
        </p:txBody>
      </p:sp>
      <p:sp>
        <p:nvSpPr>
          <p:cNvPr id="3" name="Slide Image Placeholder 2">
            <a:extLst>
              <a:ext uri="{FF2B5EF4-FFF2-40B4-BE49-F238E27FC236}">
                <a16:creationId xmlns:a16="http://schemas.microsoft.com/office/drawing/2014/main" id="{8734D357-0500-47D5-A0D3-C9C004667B6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9099B07-F296-42EA-AE6E-C4BAA05F5950}"/>
              </a:ext>
            </a:extLst>
          </p:cNvPr>
          <p:cNvSpPr>
            <a:spLocks noGrp="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A1C0D280-E435-4E45-B45C-2BBAFBE09751}"/>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51CE5E1E-A8E9-47AF-ACBA-D2DC58F475E9}" type="slidenum">
              <a:rPr lang="en-US" altLang="en-US" smtClean="0"/>
              <a:pPr/>
              <a:t>30</a:t>
            </a:fld>
            <a:endParaRPr lang="en-US" altLang="en-US" dirty="0"/>
          </a:p>
        </p:txBody>
      </p:sp>
      <p:sp>
        <p:nvSpPr>
          <p:cNvPr id="3" name="Slide Image Placeholder 2">
            <a:extLst>
              <a:ext uri="{FF2B5EF4-FFF2-40B4-BE49-F238E27FC236}">
                <a16:creationId xmlns:a16="http://schemas.microsoft.com/office/drawing/2014/main" id="{7E988CFC-74EB-4B54-892E-33AD13536F4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B3449DD-A290-4599-A359-2287F378919C}"/>
              </a:ext>
            </a:extLst>
          </p:cNvPr>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955FAECB-151E-4A6D-9128-EC39B19E2837}"/>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920EBD9A-2E40-4BC3-9B32-570261635CAD}" type="slidenum">
              <a:rPr lang="en-US" altLang="en-US" smtClean="0"/>
              <a:pPr/>
              <a:t>4</a:t>
            </a:fld>
            <a:endParaRPr lang="en-US" altLang="en-US" dirty="0"/>
          </a:p>
        </p:txBody>
      </p:sp>
      <p:sp>
        <p:nvSpPr>
          <p:cNvPr id="3" name="Slide Image Placeholder 2">
            <a:extLst>
              <a:ext uri="{FF2B5EF4-FFF2-40B4-BE49-F238E27FC236}">
                <a16:creationId xmlns:a16="http://schemas.microsoft.com/office/drawing/2014/main" id="{600AA821-4F3A-4883-AC6F-C8136974F1A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0E0778D-4ACF-40C7-9C7F-AA212172F4A8}"/>
              </a:ext>
            </a:extLst>
          </p:cNvPr>
          <p:cNvSpPr>
            <a:spLocks noGrp="1"/>
          </p:cNvSpPr>
          <p:nvPr>
            <p:ph type="body" idx="1"/>
          </p:nvPr>
        </p:nvSpPr>
        <p:spPr/>
        <p:txBody>
          <a:bodyPr/>
          <a:lstStyle/>
          <a:p>
            <a:pPr lvl="1" eaLnBrk="1" hangingPunct="1"/>
            <a:r>
              <a:rPr lang="en-US" altLang="en-US" dirty="0"/>
              <a:t>Conditional compilation enables you to selectively include code depending on the values of the conditions evaluated during compilation. For example, conditional compilation enables you to determine which PL/SQL features in a PL/SQL application are used for specific database releases. The latest PL/SQL features in an application can be run on a new database release; at the same time, those features can be conditional so that the same application is compatible with a previous database release. Conditional compilation is also useful when you want to execute debugging procedures in a development environment but want to turn off the debugging routines in a production environment. </a:t>
            </a:r>
          </a:p>
          <a:p>
            <a:pPr lvl="1" eaLnBrk="1" hangingPunct="1"/>
            <a:r>
              <a:rPr lang="en-US" altLang="en-US" b="1" dirty="0"/>
              <a:t>Benefits of Conditional Compilation</a:t>
            </a:r>
          </a:p>
          <a:p>
            <a:pPr lvl="2" eaLnBrk="1" hangingPunct="1"/>
            <a:r>
              <a:rPr lang="en-US" altLang="en-US" dirty="0"/>
              <a:t>Support for multiple versions of the same program in one source code</a:t>
            </a:r>
          </a:p>
          <a:p>
            <a:pPr lvl="2" eaLnBrk="1" hangingPunct="1"/>
            <a:r>
              <a:rPr lang="en-US" altLang="en-US" dirty="0"/>
              <a:t>Easy maintenance and debugging of code</a:t>
            </a:r>
          </a:p>
          <a:p>
            <a:pPr lvl="2" eaLnBrk="1" hangingPunct="1"/>
            <a:r>
              <a:rPr lang="en-US" altLang="en-US" dirty="0"/>
              <a:t>Easy migration of code to a different release of the database</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577EEA39-8CEA-482E-95A7-B94D82877656}"/>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C0AB6654-3CA4-4427-85A6-E6470A788A2A}" type="slidenum">
              <a:rPr lang="en-US" altLang="en-US" smtClean="0"/>
              <a:pPr/>
              <a:t>5</a:t>
            </a:fld>
            <a:endParaRPr lang="en-US" altLang="en-US" dirty="0"/>
          </a:p>
        </p:txBody>
      </p:sp>
      <p:sp>
        <p:nvSpPr>
          <p:cNvPr id="3" name="Slide Image Placeholder 2">
            <a:extLst>
              <a:ext uri="{FF2B5EF4-FFF2-40B4-BE49-F238E27FC236}">
                <a16:creationId xmlns:a16="http://schemas.microsoft.com/office/drawing/2014/main" id="{8DE2E5FC-4A4B-4FD6-889D-DA87151CDDD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79DEB34-C323-4929-BA96-743DEA43C63C}"/>
              </a:ext>
            </a:extLst>
          </p:cNvPr>
          <p:cNvSpPr>
            <a:spLocks noGrp="1"/>
          </p:cNvSpPr>
          <p:nvPr>
            <p:ph type="body" idx="1"/>
          </p:nvPr>
        </p:nvSpPr>
        <p:spPr/>
        <p:txBody>
          <a:bodyPr/>
          <a:lstStyle/>
          <a:p>
            <a:pPr lvl="1" eaLnBrk="1" hangingPunct="1"/>
            <a:r>
              <a:rPr lang="en-US" altLang="en-US" dirty="0"/>
              <a:t>You can use conditional compilation by embedding directives in your PL/SQL source programs. When the PL/SQL program is submitted for compilation, a preprocessor evaluates these directives and selects parts of the program to be compiled. The selected program source is then handed off to the compiler for compilation.</a:t>
            </a:r>
          </a:p>
          <a:p>
            <a:pPr lvl="1" eaLnBrk="1" hangingPunct="1"/>
            <a:r>
              <a:rPr lang="en-US" altLang="en-US" dirty="0"/>
              <a:t>Inquiry directives use the </a:t>
            </a:r>
            <a:r>
              <a:rPr lang="en-US" altLang="en-US" dirty="0">
                <a:latin typeface="Courier New" panose="02070309020205020404" pitchFamily="49" charset="0"/>
              </a:rPr>
              <a:t>$$</a:t>
            </a:r>
            <a:r>
              <a:rPr lang="en-US" altLang="en-US" dirty="0"/>
              <a:t> token to make inquiries about the compilation environment, such as the value of the PL/SQL compiler </a:t>
            </a:r>
            <a:r>
              <a:rPr lang="en-US" altLang="en-US" dirty="0">
                <a:latin typeface="Courier New" panose="02070309020205020404" pitchFamily="49" charset="0"/>
              </a:rPr>
              <a:t>PLSQL_CCFLAGS</a:t>
            </a:r>
            <a:r>
              <a:rPr lang="en-US" altLang="en-US" dirty="0"/>
              <a:t> or </a:t>
            </a:r>
            <a:r>
              <a:rPr lang="en-US" altLang="en-US" dirty="0">
                <a:latin typeface="Courier New" panose="02070309020205020404" pitchFamily="49" charset="0"/>
              </a:rPr>
              <a:t>PLSQL_OPTIMIZE_LEVEL</a:t>
            </a:r>
            <a:r>
              <a:rPr lang="en-US" altLang="en-US" dirty="0"/>
              <a:t> initialization parameters for the unit being compiled. This directive can be used in conjunction with the conditional selection directive to select the parts of the program to compile.  </a:t>
            </a:r>
          </a:p>
          <a:p>
            <a:pPr lvl="1" eaLnBrk="1" hangingPunct="1"/>
            <a:r>
              <a:rPr lang="en-US" altLang="en-US" dirty="0"/>
              <a:t>Selection directives can test inquiry directives or static package constants by using the </a:t>
            </a:r>
            <a:r>
              <a:rPr lang="en-US" altLang="en-US" dirty="0">
                <a:latin typeface="Courier New" panose="02070309020205020404" pitchFamily="49" charset="0"/>
              </a:rPr>
              <a:t>$IF</a:t>
            </a:r>
            <a:r>
              <a:rPr lang="en-US" altLang="en-US" dirty="0"/>
              <a:t> construct to branch sections of code for possible compilation if a condition is satisfied.</a:t>
            </a:r>
          </a:p>
          <a:p>
            <a:pPr lvl="1" eaLnBrk="1" hangingPunct="1"/>
            <a:r>
              <a:rPr lang="en-US" altLang="en-US" dirty="0"/>
              <a:t>Error directives issue a compilation error if an unexpected condition is encountered during conditional compilation done by using the $ERROR token. </a:t>
            </a:r>
          </a:p>
          <a:p>
            <a:pPr lvl="1" eaLnBrk="1" hangingPunct="1"/>
            <a:r>
              <a:rPr lang="en-US" altLang="en-US" dirty="0"/>
              <a:t>The </a:t>
            </a:r>
            <a:r>
              <a:rPr lang="en-US" altLang="en-US" dirty="0">
                <a:latin typeface="Courier New" panose="02070309020205020404" pitchFamily="49" charset="0"/>
              </a:rPr>
              <a:t>DBMS_DB_VERSION</a:t>
            </a:r>
            <a:r>
              <a:rPr lang="en-US" altLang="en-US" dirty="0"/>
              <a:t> package provides database version and release constants that can be used for conditional compilation.</a:t>
            </a:r>
          </a:p>
          <a:p>
            <a:pPr lvl="1" eaLnBrk="1" hangingPunct="1"/>
            <a:r>
              <a:rPr lang="en-US" altLang="en-US" dirty="0"/>
              <a:t>The </a:t>
            </a:r>
            <a:r>
              <a:rPr lang="en-US" altLang="en-US" dirty="0">
                <a:latin typeface="Courier New" panose="02070309020205020404" pitchFamily="49" charset="0"/>
              </a:rPr>
              <a:t>DBMS_PREPROCESSOR</a:t>
            </a:r>
            <a:r>
              <a:rPr lang="en-US" altLang="en-US" dirty="0"/>
              <a:t> package provides subprograms for accessing the post-processed source text that is selected by conditional compilation directives in a PL/SQL unit.</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0B14B6C-13C9-414E-9570-3CC66E52637E}"/>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3379317C-B1A4-4FA2-9007-F1B1BFB83A24}" type="slidenum">
              <a:rPr lang="en-US" altLang="en-US" smtClean="0"/>
              <a:pPr/>
              <a:t>6</a:t>
            </a:fld>
            <a:endParaRPr lang="en-US" altLang="en-US" dirty="0"/>
          </a:p>
        </p:txBody>
      </p:sp>
      <p:sp>
        <p:nvSpPr>
          <p:cNvPr id="3" name="Slide Image Placeholder 2">
            <a:extLst>
              <a:ext uri="{FF2B5EF4-FFF2-40B4-BE49-F238E27FC236}">
                <a16:creationId xmlns:a16="http://schemas.microsoft.com/office/drawing/2014/main" id="{2CF8C0A0-38C3-4A16-A164-1A232850705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527A8B1-4D72-44D1-A496-11860D5CDB9C}"/>
              </a:ext>
            </a:extLst>
          </p:cNvPr>
          <p:cNvSpPr>
            <a:spLocks noGrp="1"/>
          </p:cNvSpPr>
          <p:nvPr>
            <p:ph type="body" idx="1"/>
          </p:nvPr>
        </p:nvSpPr>
        <p:spPr/>
        <p:txBody>
          <a:bodyPr/>
          <a:lstStyle/>
          <a:p>
            <a:pPr lvl="1" eaLnBrk="1" hangingPunct="1"/>
            <a:r>
              <a:rPr lang="en-US" altLang="en-US" dirty="0"/>
              <a:t>The conditional selection directive looks and operates like the </a:t>
            </a:r>
            <a:r>
              <a:rPr lang="en-US" altLang="en-US" dirty="0">
                <a:latin typeface="Courier New" panose="02070309020205020404" pitchFamily="49" charset="0"/>
              </a:rPr>
              <a:t>IF-THEN-ELSE</a:t>
            </a:r>
            <a:r>
              <a:rPr lang="en-US" altLang="en-US" dirty="0"/>
              <a:t> mechanism in PL/SQL proper. When the preprocessor encounters </a:t>
            </a:r>
            <a:r>
              <a:rPr lang="en-US" altLang="en-US" dirty="0">
                <a:latin typeface="Courier New" panose="02070309020205020404" pitchFamily="49" charset="0"/>
              </a:rPr>
              <a:t>$THEN</a:t>
            </a:r>
            <a:r>
              <a:rPr lang="en-US" altLang="en-US" dirty="0"/>
              <a:t>, it verifies that the text between </a:t>
            </a:r>
            <a:r>
              <a:rPr lang="en-US" altLang="en-US" dirty="0">
                <a:latin typeface="Courier New" panose="02070309020205020404" pitchFamily="49" charset="0"/>
              </a:rPr>
              <a:t>$IF</a:t>
            </a:r>
            <a:r>
              <a:rPr lang="en-US" altLang="en-US" dirty="0"/>
              <a:t> and </a:t>
            </a:r>
            <a:r>
              <a:rPr lang="en-US" altLang="en-US" dirty="0">
                <a:latin typeface="Courier New" panose="02070309020205020404" pitchFamily="49" charset="0"/>
              </a:rPr>
              <a:t>$THEN</a:t>
            </a:r>
            <a:r>
              <a:rPr lang="en-US" altLang="en-US" dirty="0"/>
              <a:t> is a static expression. If the check succeeds and the result of the evaluation is </a:t>
            </a:r>
            <a:r>
              <a:rPr lang="en-US" altLang="en-US" dirty="0">
                <a:latin typeface="Courier New" panose="02070309020205020404" pitchFamily="49" charset="0"/>
              </a:rPr>
              <a:t>TRUE</a:t>
            </a:r>
            <a:r>
              <a:rPr lang="en-US" altLang="en-US" dirty="0"/>
              <a:t>, the PL/SQL program text between </a:t>
            </a:r>
            <a:r>
              <a:rPr lang="en-US" altLang="en-US" dirty="0">
                <a:latin typeface="Courier New" panose="02070309020205020404" pitchFamily="49" charset="0"/>
              </a:rPr>
              <a:t>$THEN</a:t>
            </a:r>
            <a:r>
              <a:rPr lang="en-US" altLang="en-US" dirty="0"/>
              <a:t> and </a:t>
            </a:r>
            <a:r>
              <a:rPr lang="en-US" altLang="en-US" dirty="0">
                <a:latin typeface="Courier New" panose="02070309020205020404" pitchFamily="49" charset="0"/>
              </a:rPr>
              <a:t>$ELSE</a:t>
            </a:r>
            <a:r>
              <a:rPr lang="en-US" altLang="en-US" dirty="0"/>
              <a:t> (or </a:t>
            </a:r>
            <a:r>
              <a:rPr lang="en-US" altLang="en-US" dirty="0">
                <a:latin typeface="Courier New" panose="02070309020205020404" pitchFamily="49" charset="0"/>
              </a:rPr>
              <a:t>$ELSIF</a:t>
            </a:r>
            <a:r>
              <a:rPr lang="en-US" altLang="en-US" dirty="0"/>
              <a:t>) is selected for compilation.</a:t>
            </a:r>
          </a:p>
          <a:p>
            <a:pPr lvl="1" eaLnBrk="1" hangingPunct="1"/>
            <a:r>
              <a:rPr lang="en-US" altLang="en-US" dirty="0"/>
              <a:t>The selection condition (the expression between </a:t>
            </a:r>
            <a:r>
              <a:rPr lang="en-US" altLang="en-US" dirty="0">
                <a:latin typeface="Courier New" panose="02070309020205020404" pitchFamily="49" charset="0"/>
              </a:rPr>
              <a:t>$IF</a:t>
            </a:r>
            <a:r>
              <a:rPr lang="en-US" altLang="en-US" dirty="0"/>
              <a:t> and </a:t>
            </a:r>
            <a:r>
              <a:rPr lang="en-US" altLang="en-US" dirty="0">
                <a:latin typeface="Courier New" panose="02070309020205020404" pitchFamily="49" charset="0"/>
              </a:rPr>
              <a:t>$THEN</a:t>
            </a:r>
            <a:r>
              <a:rPr lang="en-US" altLang="en-US" dirty="0"/>
              <a:t>) can be constructed by referring to constants defined in another package or an inquiry directive (or some combination of the two).</a:t>
            </a:r>
          </a:p>
          <a:p>
            <a:pPr lvl="1" eaLnBrk="1" hangingPunct="1"/>
            <a:r>
              <a:rPr lang="en-US" altLang="en-US" dirty="0"/>
              <a:t>In the example in the slide, the conditional selection directive chooses between two versions of the cursor (</a:t>
            </a:r>
            <a:r>
              <a:rPr lang="en-US" altLang="en-US" dirty="0">
                <a:latin typeface="Courier New" panose="02070309020205020404" pitchFamily="49" charset="0"/>
              </a:rPr>
              <a:t>cur</a:t>
            </a:r>
            <a:r>
              <a:rPr lang="en-US" altLang="en-US" dirty="0"/>
              <a:t>) on the basis of the value of </a:t>
            </a:r>
            <a:r>
              <a:rPr lang="en-US" altLang="en-US" dirty="0">
                <a:latin typeface="Courier New" panose="02070309020205020404" pitchFamily="49" charset="0"/>
              </a:rPr>
              <a:t>MYAPP_TAX_PACKAGE.NEW_TAX_CODE</a:t>
            </a:r>
            <a:r>
              <a:rPr lang="en-US" altLang="en-US" dirty="0"/>
              <a:t>. </a:t>
            </a:r>
            <a:br>
              <a:rPr lang="en-US" altLang="en-US" dirty="0"/>
            </a:br>
            <a:r>
              <a:rPr lang="en-US" altLang="en-US" dirty="0"/>
              <a:t>If the value is </a:t>
            </a:r>
            <a:r>
              <a:rPr lang="en-US" altLang="en-US" dirty="0">
                <a:latin typeface="Courier New" panose="02070309020205020404" pitchFamily="49" charset="0"/>
              </a:rPr>
              <a:t>TRUE</a:t>
            </a:r>
            <a:r>
              <a:rPr lang="en-US" altLang="en-US" dirty="0"/>
              <a:t>, employees with </a:t>
            </a:r>
            <a:r>
              <a:rPr lang="en-US" altLang="en-US" dirty="0">
                <a:latin typeface="Courier New" panose="02070309020205020404" pitchFamily="49" charset="0"/>
              </a:rPr>
              <a:t>salary &gt; 20000</a:t>
            </a:r>
            <a:r>
              <a:rPr lang="en-US" altLang="en-US" dirty="0"/>
              <a:t> are selected; otherwise, employees with </a:t>
            </a:r>
            <a:r>
              <a:rPr lang="en-US" altLang="en-US" dirty="0">
                <a:latin typeface="Courier New" panose="02070309020205020404" pitchFamily="49" charset="0"/>
              </a:rPr>
              <a:t>salary &gt; 50000</a:t>
            </a:r>
            <a:r>
              <a:rPr lang="en-US" altLang="en-US" dirty="0"/>
              <a:t> are selected.</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1F08732C-F7B3-4678-9A76-18A15961B589}"/>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422B100B-CE66-422B-9060-4D22BE422D1E}" type="slidenum">
              <a:rPr lang="en-US" altLang="en-US" smtClean="0"/>
              <a:pPr/>
              <a:t>7</a:t>
            </a:fld>
            <a:endParaRPr lang="en-US" altLang="en-US" dirty="0"/>
          </a:p>
        </p:txBody>
      </p:sp>
      <p:sp>
        <p:nvSpPr>
          <p:cNvPr id="3" name="Slide Image Placeholder 2">
            <a:extLst>
              <a:ext uri="{FF2B5EF4-FFF2-40B4-BE49-F238E27FC236}">
                <a16:creationId xmlns:a16="http://schemas.microsoft.com/office/drawing/2014/main" id="{382F14F5-D18B-48B9-9D2B-CCE7B161F6C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C5AAD66-B69C-48BD-800F-8EAB13F81D38}"/>
              </a:ext>
            </a:extLst>
          </p:cNvPr>
          <p:cNvSpPr>
            <a:spLocks noGrp="1"/>
          </p:cNvSpPr>
          <p:nvPr>
            <p:ph type="body" idx="1"/>
          </p:nvPr>
        </p:nvSpPr>
        <p:spPr/>
        <p:txBody>
          <a:bodyPr/>
          <a:lstStyle/>
          <a:p>
            <a:pPr lvl="1" eaLnBrk="1" hangingPunct="1"/>
            <a:r>
              <a:rPr lang="en-US" altLang="en-US" dirty="0"/>
              <a:t>An inquiry directive can be predefined or user-defined. Following is the order of the processing flow when conditional compilation attempts to resolve an inquiry directive:</a:t>
            </a:r>
          </a:p>
          <a:p>
            <a:pPr lvl="2" eaLnBrk="1" hangingPunct="1">
              <a:buNone/>
            </a:pPr>
            <a:r>
              <a:rPr lang="en-US" altLang="en-US" dirty="0"/>
              <a:t>1.	The ID is used as an inquiry directive in the form </a:t>
            </a:r>
            <a:r>
              <a:rPr lang="en-US" altLang="en-US" dirty="0">
                <a:latin typeface="Courier New" panose="02070309020205020404" pitchFamily="49" charset="0"/>
              </a:rPr>
              <a:t>$$id</a:t>
            </a:r>
            <a:r>
              <a:rPr lang="en-US" altLang="en-US" dirty="0"/>
              <a:t> for the search key.</a:t>
            </a:r>
          </a:p>
          <a:p>
            <a:pPr lvl="2" eaLnBrk="1" hangingPunct="1">
              <a:buNone/>
            </a:pPr>
            <a:r>
              <a:rPr lang="en-US" altLang="en-US" dirty="0"/>
              <a:t>2.	The two-pass algorithm proceeds as follows:</a:t>
            </a:r>
          </a:p>
          <a:p>
            <a:pPr lvl="3" eaLnBrk="1" hangingPunct="1">
              <a:buNone/>
            </a:pPr>
            <a:r>
              <a:rPr lang="en-US" altLang="en-US" dirty="0"/>
              <a:t>a.	The string in the </a:t>
            </a:r>
            <a:r>
              <a:rPr lang="en-US" altLang="en-US" dirty="0">
                <a:latin typeface="Courier New" panose="02070309020205020404" pitchFamily="49" charset="0"/>
              </a:rPr>
              <a:t>PLSQL_CCFLAGS</a:t>
            </a:r>
            <a:r>
              <a:rPr lang="en-US" altLang="en-US" dirty="0"/>
              <a:t> initialization parameter is scanned from right to left, searching by ID for a matching name (not case sensitive). Processing is done if an ID is found.</a:t>
            </a:r>
          </a:p>
          <a:p>
            <a:pPr lvl="3" eaLnBrk="1" hangingPunct="1">
              <a:buNone/>
            </a:pPr>
            <a:r>
              <a:rPr lang="en-US" altLang="en-US" dirty="0"/>
              <a:t>b.	The predefined inquiry directives are searched. Processing is done if an ID is found.</a:t>
            </a:r>
          </a:p>
          <a:p>
            <a:pPr lvl="2" eaLnBrk="1" hangingPunct="1">
              <a:buNone/>
            </a:pPr>
            <a:r>
              <a:rPr lang="en-US" altLang="en-US" dirty="0"/>
              <a:t>3.	If the </a:t>
            </a:r>
            <a:r>
              <a:rPr lang="en-US" altLang="en-US" dirty="0">
                <a:latin typeface="Courier New" panose="02070309020205020404" pitchFamily="49" charset="0"/>
              </a:rPr>
              <a:t>$$ID</a:t>
            </a:r>
            <a:r>
              <a:rPr lang="en-US" altLang="en-US" dirty="0"/>
              <a:t> cannot be resolved to a value, the </a:t>
            </a:r>
            <a:r>
              <a:rPr lang="en-US" altLang="en-US" dirty="0">
                <a:latin typeface="Courier New" panose="02070309020205020404" pitchFamily="49" charset="0"/>
              </a:rPr>
              <a:t>PLW-6003</a:t>
            </a:r>
            <a:r>
              <a:rPr lang="en-US" altLang="en-US" dirty="0"/>
              <a:t> warning message is reported if the source text is not wrapped. The literal </a:t>
            </a:r>
            <a:r>
              <a:rPr lang="en-US" altLang="en-US" dirty="0">
                <a:latin typeface="Courier New" panose="02070309020205020404" pitchFamily="49" charset="0"/>
              </a:rPr>
              <a:t>NULL</a:t>
            </a:r>
            <a:r>
              <a:rPr lang="en-US" altLang="en-US" dirty="0"/>
              <a:t> is substituted as the value for undefined inquiry directives. </a:t>
            </a:r>
            <a:br>
              <a:rPr lang="en-US" altLang="en-US" dirty="0"/>
            </a:br>
            <a:r>
              <a:rPr lang="en-US" altLang="en-US" b="1" dirty="0"/>
              <a:t>Note: </a:t>
            </a:r>
            <a:r>
              <a:rPr lang="en-US" altLang="en-US" dirty="0"/>
              <a:t>If the PL/SQL code is wrapped, the warning message is disabled so that the undefined inquiry directive is not revealed.</a:t>
            </a:r>
          </a:p>
          <a:p>
            <a:pPr lvl="1" eaLnBrk="1" hangingPunct="1"/>
            <a:r>
              <a:rPr lang="en-US" altLang="en-US" dirty="0"/>
              <a:t>In the example in the slide, the value of </a:t>
            </a:r>
            <a:r>
              <a:rPr lang="en-US" altLang="en-US" dirty="0">
                <a:latin typeface="Courier New" panose="02070309020205020404" pitchFamily="49" charset="0"/>
              </a:rPr>
              <a:t>$$debug</a:t>
            </a:r>
            <a:r>
              <a:rPr lang="en-US" altLang="en-US" dirty="0"/>
              <a:t> is </a:t>
            </a:r>
            <a:r>
              <a:rPr lang="en-US" altLang="en-US" dirty="0">
                <a:latin typeface="Courier New" panose="02070309020205020404" pitchFamily="49" charset="0"/>
              </a:rPr>
              <a:t>0</a:t>
            </a:r>
            <a:r>
              <a:rPr lang="en-US" altLang="en-US" dirty="0"/>
              <a:t> and the value of </a:t>
            </a:r>
            <a:r>
              <a:rPr lang="en-US" altLang="en-US" dirty="0">
                <a:latin typeface="Courier New" panose="02070309020205020404" pitchFamily="49" charset="0"/>
              </a:rPr>
              <a:t>$$</a:t>
            </a:r>
            <a:r>
              <a:rPr lang="en-US" altLang="en-US" dirty="0" err="1">
                <a:latin typeface="Courier New" panose="02070309020205020404" pitchFamily="49" charset="0"/>
              </a:rPr>
              <a:t>plsql_ccflags</a:t>
            </a:r>
            <a:r>
              <a:rPr lang="en-US" altLang="en-US" dirty="0"/>
              <a:t> is </a:t>
            </a:r>
            <a:r>
              <a:rPr lang="en-US" altLang="en-US" dirty="0">
                <a:latin typeface="Courier New" panose="02070309020205020404" pitchFamily="49" charset="0"/>
              </a:rPr>
              <a:t>TRUE</a:t>
            </a:r>
            <a:r>
              <a:rPr lang="en-US" altLang="en-US" dirty="0"/>
              <a:t>. Note that the value of </a:t>
            </a:r>
            <a:r>
              <a:rPr lang="en-US" altLang="en-US" dirty="0">
                <a:latin typeface="Courier New" panose="02070309020205020404" pitchFamily="49" charset="0"/>
              </a:rPr>
              <a:t>$$</a:t>
            </a:r>
            <a:r>
              <a:rPr lang="en-US" altLang="en-US" dirty="0" err="1">
                <a:latin typeface="Courier New" panose="02070309020205020404" pitchFamily="49" charset="0"/>
              </a:rPr>
              <a:t>plsql_ccflags</a:t>
            </a:r>
            <a:r>
              <a:rPr lang="en-US" altLang="en-US" dirty="0"/>
              <a:t> resolves to the user-defined </a:t>
            </a:r>
            <a:r>
              <a:rPr lang="en-US" altLang="en-US" dirty="0" err="1">
                <a:latin typeface="Courier New" panose="02070309020205020404" pitchFamily="49" charset="0"/>
              </a:rPr>
              <a:t>plsql_ccflags</a:t>
            </a:r>
            <a:r>
              <a:rPr lang="en-US" altLang="en-US" dirty="0"/>
              <a:t> inside the value of the </a:t>
            </a:r>
            <a:r>
              <a:rPr lang="en-US" altLang="en-US" dirty="0">
                <a:latin typeface="Courier New" panose="02070309020205020404" pitchFamily="49" charset="0"/>
              </a:rPr>
              <a:t>PLSQL_CCFLAGS</a:t>
            </a:r>
            <a:r>
              <a:rPr lang="en-US" altLang="en-US" dirty="0"/>
              <a:t> compiler parameter. This occurs because a user-defined directive overrides the predefined one.</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7BE69CDD-199F-40ED-94BA-6E57C870506B}"/>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7B26FAF2-F562-47A5-B521-5B0E16867AEF}" type="slidenum">
              <a:rPr lang="en-US" altLang="en-US" smtClean="0"/>
              <a:pPr/>
              <a:t>8</a:t>
            </a:fld>
            <a:endParaRPr lang="en-US" altLang="en-US" dirty="0"/>
          </a:p>
        </p:txBody>
      </p:sp>
      <p:sp>
        <p:nvSpPr>
          <p:cNvPr id="3" name="Slide Image Placeholder 2">
            <a:extLst>
              <a:ext uri="{FF2B5EF4-FFF2-40B4-BE49-F238E27FC236}">
                <a16:creationId xmlns:a16="http://schemas.microsoft.com/office/drawing/2014/main" id="{8424FFF2-5BF9-4636-88C3-C38A2EE2F11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C956C21-0898-4884-8121-20AE121B8203}"/>
              </a:ext>
            </a:extLst>
          </p:cNvPr>
          <p:cNvSpPr>
            <a:spLocks noGrp="1"/>
          </p:cNvSpPr>
          <p:nvPr>
            <p:ph type="body" idx="1"/>
          </p:nvPr>
        </p:nvSpPr>
        <p:spPr/>
        <p:txBody>
          <a:bodyPr/>
          <a:lstStyle/>
          <a:p>
            <a:pPr lvl="1" eaLnBrk="1" hangingPunct="1"/>
            <a:r>
              <a:rPr lang="en-US" altLang="en-US" dirty="0"/>
              <a:t>Oracle Database 10</a:t>
            </a:r>
            <a:r>
              <a:rPr lang="en-US" altLang="en-US" i="1" dirty="0"/>
              <a:t>g</a:t>
            </a:r>
            <a:r>
              <a:rPr lang="en-US" altLang="en-US" dirty="0"/>
              <a:t> Release 2 introduced a new Oracle initialization parameter </a:t>
            </a:r>
            <a:r>
              <a:rPr lang="en-US" altLang="en-US" dirty="0">
                <a:latin typeface="Courier New" panose="02070309020205020404" pitchFamily="49" charset="0"/>
              </a:rPr>
              <a:t>PLSQL_CCFLAGS</a:t>
            </a:r>
            <a:r>
              <a:rPr lang="en-US" altLang="en-US" dirty="0"/>
              <a:t> for use with conditional compilation. This dynamic parameter enables you to set up name-value pairs. The names (called “flag names”) can then be referenced in inquiry directives. </a:t>
            </a:r>
            <a:r>
              <a:rPr lang="en-US" altLang="en-US" dirty="0">
                <a:latin typeface="Courier New" panose="02070309020205020404" pitchFamily="49" charset="0"/>
              </a:rPr>
              <a:t>PLSQL_CCFLAGS</a:t>
            </a:r>
            <a:r>
              <a:rPr lang="en-US" altLang="en-US" dirty="0"/>
              <a:t> provides a mechanism that enables PL/SQL programmers to control the conditional compilation of each PL/SQL library unit independently. </a:t>
            </a:r>
          </a:p>
          <a:p>
            <a:pPr lvl="1" eaLnBrk="1" hangingPunct="1"/>
            <a:r>
              <a:rPr lang="en-US" altLang="en-US" b="1" dirty="0"/>
              <a:t>Values</a:t>
            </a:r>
            <a:endParaRPr lang="en-US" altLang="en-US" dirty="0"/>
          </a:p>
          <a:p>
            <a:pPr lvl="2" eaLnBrk="1" hangingPunct="1">
              <a:buSzPct val="70000"/>
              <a:buFont typeface="Courier New" panose="02070309020205020404" pitchFamily="49" charset="0"/>
              <a:buChar char="•"/>
            </a:pPr>
            <a:r>
              <a:rPr lang="en-US" altLang="en-US" dirty="0">
                <a:latin typeface="Courier New" panose="02070309020205020404" pitchFamily="49" charset="0"/>
              </a:rPr>
              <a:t>vi</a:t>
            </a:r>
            <a:r>
              <a:rPr lang="en-US" altLang="en-US" dirty="0"/>
              <a:t>:</a:t>
            </a:r>
            <a:r>
              <a:rPr lang="en-US" altLang="en-US" b="1" dirty="0"/>
              <a:t> </a:t>
            </a:r>
            <a:r>
              <a:rPr lang="en-US" altLang="en-US" dirty="0"/>
              <a:t>Has the form of an unquoted PL/SQL identifier that is unrestricted and can be a reserved word or a keyword. The text is not case sensitive. Each is known as a flag or a flag name. Each </a:t>
            </a:r>
            <a:r>
              <a:rPr lang="en-US" altLang="en-US" dirty="0">
                <a:latin typeface="Courier New" panose="02070309020205020404" pitchFamily="49" charset="0"/>
              </a:rPr>
              <a:t>vi</a:t>
            </a:r>
            <a:r>
              <a:rPr lang="en-US" altLang="en-US" dirty="0"/>
              <a:t> can occur more than once in the string, each occurrence can have a different flag value, and the flag values can be of different kinds.</a:t>
            </a:r>
          </a:p>
          <a:p>
            <a:pPr lvl="2" eaLnBrk="1" hangingPunct="1">
              <a:buSzPct val="70000"/>
              <a:buFont typeface="Courier New" panose="02070309020205020404" pitchFamily="49" charset="0"/>
              <a:buChar char="•"/>
            </a:pPr>
            <a:r>
              <a:rPr lang="en-US" altLang="en-US" dirty="0">
                <a:latin typeface="Courier New" panose="02070309020205020404" pitchFamily="49" charset="0"/>
              </a:rPr>
              <a:t>ci</a:t>
            </a:r>
            <a:r>
              <a:rPr lang="en-US" altLang="en-US" dirty="0"/>
              <a:t>: Can be any of the following: </a:t>
            </a:r>
          </a:p>
          <a:p>
            <a:pPr lvl="3" eaLnBrk="1" hangingPunct="1"/>
            <a:r>
              <a:rPr lang="en-US" altLang="en-US" dirty="0"/>
              <a:t>A PL/SQL Boolean literal</a:t>
            </a:r>
          </a:p>
          <a:p>
            <a:pPr lvl="3" eaLnBrk="1" hangingPunct="1"/>
            <a:r>
              <a:rPr lang="en-US" altLang="en-US" dirty="0"/>
              <a:t>A </a:t>
            </a:r>
            <a:r>
              <a:rPr lang="en-US" altLang="en-US" dirty="0">
                <a:latin typeface="Courier New" panose="02070309020205020404" pitchFamily="49" charset="0"/>
              </a:rPr>
              <a:t>PLS_INTEGER</a:t>
            </a:r>
            <a:r>
              <a:rPr lang="en-US" altLang="en-US" dirty="0"/>
              <a:t> literal</a:t>
            </a:r>
          </a:p>
          <a:p>
            <a:pPr lvl="3" eaLnBrk="1" hangingPunct="1"/>
            <a:r>
              <a:rPr lang="en-US" altLang="en-US" dirty="0"/>
              <a:t>The literal </a:t>
            </a:r>
            <a:r>
              <a:rPr lang="en-US" altLang="en-US" dirty="0">
                <a:latin typeface="Courier New" panose="02070309020205020404" pitchFamily="49" charset="0"/>
              </a:rPr>
              <a:t>NULL</a:t>
            </a:r>
            <a:r>
              <a:rPr lang="en-US" altLang="en-US" dirty="0"/>
              <a:t> (default). The text is not case sensitive. Each is known as a flag value and corresponds to a flag name.</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5526B43-D35C-4FB5-955C-A86515DC3C8B}"/>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E - </a:t>
            </a:r>
            <a:fld id="{AFA03C72-0988-494E-ADE6-9BD0B879818A}" type="slidenum">
              <a:rPr lang="en-US" altLang="en-US" smtClean="0"/>
              <a:pPr/>
              <a:t>9</a:t>
            </a:fld>
            <a:endParaRPr lang="en-US" altLang="en-US" dirty="0"/>
          </a:p>
        </p:txBody>
      </p:sp>
      <p:sp>
        <p:nvSpPr>
          <p:cNvPr id="3" name="Slide Image Placeholder 2">
            <a:extLst>
              <a:ext uri="{FF2B5EF4-FFF2-40B4-BE49-F238E27FC236}">
                <a16:creationId xmlns:a16="http://schemas.microsoft.com/office/drawing/2014/main" id="{395C75C4-FE84-41F2-8543-26B4748DDA8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536D4D0-7959-4636-AF5A-6182A6275889}"/>
              </a:ext>
            </a:extLst>
          </p:cNvPr>
          <p:cNvSpPr>
            <a:spLocks noGrp="1"/>
          </p:cNvSpPr>
          <p:nvPr>
            <p:ph type="body" idx="1"/>
          </p:nvPr>
        </p:nvSpPr>
        <p:spPr>
          <a:xfrm>
            <a:off x="457200" y="4617720"/>
            <a:ext cx="6858000" cy="5212080"/>
          </a:xfrm>
        </p:spPr>
        <p:txBody>
          <a:bodyPr/>
          <a:lstStyle/>
          <a:p>
            <a:pPr lvl="1" eaLnBrk="1" hangingPunct="1"/>
            <a:r>
              <a:rPr lang="en-US" altLang="en-US" dirty="0"/>
              <a:t>Use the </a:t>
            </a:r>
            <a:r>
              <a:rPr lang="en-US" altLang="en-US" dirty="0">
                <a:latin typeface="Courier New" panose="02070309020205020404" pitchFamily="49" charset="0"/>
              </a:rPr>
              <a:t>USER|ALL|DBA_PLSQL_OBJECT_SETTINGS</a:t>
            </a:r>
            <a:r>
              <a:rPr lang="en-US" altLang="en-US" dirty="0"/>
              <a:t> data dictionary views to display the settings of a PL/SQL object. </a:t>
            </a:r>
          </a:p>
          <a:p>
            <a:pPr lvl="1" eaLnBrk="1" hangingPunct="1"/>
            <a:r>
              <a:rPr lang="en-US" altLang="en-US" dirty="0"/>
              <a:t>You can define any allowable value for </a:t>
            </a:r>
            <a:r>
              <a:rPr lang="en-US" altLang="en-US" dirty="0">
                <a:latin typeface="Courier New" panose="02070309020205020404" pitchFamily="49" charset="0"/>
              </a:rPr>
              <a:t>PLSQL_CCFLAGS</a:t>
            </a:r>
            <a:r>
              <a:rPr lang="en-US" altLang="en-US" dirty="0"/>
              <a:t>. However, Oracle recommends that this parameter be used for controlling the conditional compilation of debugging or tracing code.</a:t>
            </a:r>
          </a:p>
          <a:p>
            <a:pPr lvl="1" eaLnBrk="1" hangingPunct="1"/>
            <a:r>
              <a:rPr lang="en-US" altLang="en-US" dirty="0"/>
              <a:t>The flag names can be set to any identifier, including reserved words and keywords. The values must be the literals </a:t>
            </a:r>
            <a:r>
              <a:rPr lang="en-US" altLang="en-US" dirty="0">
                <a:latin typeface="Courier New" panose="02070309020205020404" pitchFamily="49" charset="0"/>
              </a:rPr>
              <a:t>TRUE</a:t>
            </a:r>
            <a:r>
              <a:rPr lang="en-US" altLang="en-US" dirty="0"/>
              <a:t>, </a:t>
            </a:r>
            <a:r>
              <a:rPr lang="en-US" altLang="en-US" dirty="0">
                <a:latin typeface="Courier New" panose="02070309020205020404" pitchFamily="49" charset="0"/>
              </a:rPr>
              <a:t>FALSE</a:t>
            </a:r>
            <a:r>
              <a:rPr lang="en-US" altLang="en-US" dirty="0"/>
              <a:t>, or </a:t>
            </a:r>
            <a:r>
              <a:rPr lang="en-US" altLang="en-US" dirty="0">
                <a:latin typeface="Courier New" panose="02070309020205020404" pitchFamily="49" charset="0"/>
              </a:rPr>
              <a:t>NULL</a:t>
            </a:r>
            <a:r>
              <a:rPr lang="en-US" altLang="en-US" dirty="0"/>
              <a:t>, or a </a:t>
            </a:r>
            <a:r>
              <a:rPr lang="en-US" altLang="en-US" dirty="0">
                <a:latin typeface="Courier New" panose="02070309020205020404" pitchFamily="49" charset="0"/>
              </a:rPr>
              <a:t>PLS_INTEGER</a:t>
            </a:r>
            <a:r>
              <a:rPr lang="en-US" altLang="en-US" dirty="0"/>
              <a:t> literal. The flag names and values are not case sensitive. The </a:t>
            </a:r>
            <a:r>
              <a:rPr lang="en-US" altLang="en-US" dirty="0">
                <a:latin typeface="Courier New" panose="02070309020205020404" pitchFamily="49" charset="0"/>
              </a:rPr>
              <a:t>PLSQL_CCFLAGS</a:t>
            </a:r>
            <a:r>
              <a:rPr lang="en-US" altLang="en-US" dirty="0"/>
              <a:t> parameter is a PL/SQL compiler parameter (like other compiler parameters) and is stored with the PL/SQL program unit. Consequently, if the PL/SQL program is recompiled later with the </a:t>
            </a:r>
            <a:r>
              <a:rPr lang="en-US" altLang="en-US" dirty="0">
                <a:latin typeface="Courier New" panose="02070309020205020404" pitchFamily="49" charset="0"/>
              </a:rPr>
              <a:t>REUSE SETTINGS</a:t>
            </a:r>
            <a:r>
              <a:rPr lang="en-US" altLang="en-US" dirty="0"/>
              <a:t> clause (example, </a:t>
            </a:r>
            <a:r>
              <a:rPr lang="en-US" altLang="en-US" dirty="0">
                <a:latin typeface="Courier New" panose="02070309020205020404" pitchFamily="49" charset="0"/>
              </a:rPr>
              <a:t>ALTER PACKAGE …REUSE SETTINGS</a:t>
            </a:r>
            <a:r>
              <a:rPr lang="en-US" altLang="en-US" dirty="0"/>
              <a:t>), the same value of </a:t>
            </a:r>
            <a:r>
              <a:rPr lang="en-US" altLang="en-US" dirty="0">
                <a:latin typeface="Courier New" panose="02070309020205020404" pitchFamily="49" charset="0"/>
              </a:rPr>
              <a:t>PLSQL_CCFLAGS</a:t>
            </a:r>
            <a:r>
              <a:rPr lang="en-US" altLang="en-US" dirty="0"/>
              <a:t> is used for the recompilation. Because the </a:t>
            </a:r>
            <a:r>
              <a:rPr lang="en-US" altLang="en-US" dirty="0">
                <a:latin typeface="Courier New" panose="02070309020205020404" pitchFamily="49" charset="0"/>
              </a:rPr>
              <a:t>PLSQL_CCFLAGS</a:t>
            </a:r>
            <a:r>
              <a:rPr lang="en-US" altLang="en-US" dirty="0"/>
              <a:t> parameter can be set to a different value for each PL/SQL unit, it provides a convenient method for controlling conditional compilation on a per-unit basis.</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E</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dirty="0"/>
              <a:t>Click to edit Master title style</a:t>
            </a:r>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dirty="0"/>
              <a:t>Click to edit Master subtitle style</a:t>
            </a:r>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996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racle Sans" panose="020B0503020204020204" pitchFamily="34" charset="0"/>
                <a:cs typeface="Oracle Sans" panose="020B0503020204020204" pitchFamily="34" charset="0"/>
              </a:defRPr>
            </a:lvl1p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8"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25.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31.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7.xml"/><Relationship Id="rId7" Type="http://schemas.openxmlformats.org/officeDocument/2006/relationships/image" Target="../media/image14.png"/><Relationship Id="rId12" Type="http://schemas.openxmlformats.org/officeDocument/2006/relationships/image" Target="../media/image33.png"/><Relationship Id="rId2" Type="http://schemas.openxmlformats.org/officeDocument/2006/relationships/slideLayout" Target="../slideLayouts/slideLayout16.xml"/><Relationship Id="rId1" Type="http://schemas.openxmlformats.org/officeDocument/2006/relationships/tags" Target="../tags/tag32.xml"/><Relationship Id="rId6" Type="http://schemas.openxmlformats.org/officeDocument/2006/relationships/image" Target="../media/image13.png"/><Relationship Id="rId11" Type="http://schemas.openxmlformats.org/officeDocument/2006/relationships/image" Target="../media/image32.png"/><Relationship Id="rId5" Type="http://schemas.openxmlformats.org/officeDocument/2006/relationships/image" Target="../media/image29.png"/><Relationship Id="rId10"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tags" Target="../tags/tag36.xml"/><Relationship Id="rId5" Type="http://schemas.openxmlformats.org/officeDocument/2006/relationships/image" Target="../media/image2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37.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38.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4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5.xml"/><Relationship Id="rId7" Type="http://schemas.openxmlformats.org/officeDocument/2006/relationships/image" Target="../media/image16.png"/><Relationship Id="rId2" Type="http://schemas.openxmlformats.org/officeDocument/2006/relationships/slideLayout" Target="../slideLayouts/slideLayout8.xml"/><Relationship Id="rId1" Type="http://schemas.openxmlformats.org/officeDocument/2006/relationships/tags" Target="../tags/tag2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8.xml"/><Relationship Id="rId7" Type="http://schemas.openxmlformats.org/officeDocument/2006/relationships/oleObject" Target="../embeddings/oleObject2.bin"/><Relationship Id="rId2" Type="http://schemas.openxmlformats.org/officeDocument/2006/relationships/tags" Target="../tags/tag22.xml"/><Relationship Id="rId1" Type="http://schemas.openxmlformats.org/officeDocument/2006/relationships/vmlDrawing" Target="../drawings/vmlDrawing1.vml"/><Relationship Id="rId6" Type="http://schemas.openxmlformats.org/officeDocument/2006/relationships/image" Target="../media/image19.png"/><Relationship Id="rId5" Type="http://schemas.openxmlformats.org/officeDocument/2006/relationships/oleObject" Target="../embeddings/oleObject1.bin"/><Relationship Id="rId10" Type="http://schemas.openxmlformats.org/officeDocument/2006/relationships/oleObject" Target="../embeddings/oleObject5.bin"/><Relationship Id="rId4" Type="http://schemas.openxmlformats.org/officeDocument/2006/relationships/notesSlide" Target="../notesSlides/notesSlide7.xml"/><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2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86AAA1D-862B-4D3C-84D0-4D716A3B47D5}"/>
              </a:ext>
            </a:extLst>
          </p:cNvPr>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a:latin typeface="+mj-lt"/>
                <a:cs typeface="Oracle Sans" panose="020B0503020204020204" pitchFamily="34" charset="0"/>
              </a:rPr>
              <a:t>Managing PL/SQL Code</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1FB91361-96FE-46E3-A43C-FE458F60132D}"/>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33397812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56A57660-602D-47F0-A751-AE7853703031}"/>
              </a:ext>
            </a:extLst>
          </p:cNvPr>
          <p:cNvSpPr txBox="1">
            <a:spLocks/>
          </p:cNvSpPr>
          <p:nvPr/>
        </p:nvSpPr>
        <p:spPr bwMode="gray">
          <a:xfrm>
            <a:off x="1003302" y="2679127"/>
            <a:ext cx="12115799" cy="213046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ALTER SESSION SET PLSQL_CCFLAGS = '</a:t>
            </a:r>
            <a:r>
              <a:rPr lang="en-US" dirty="0" err="1">
                <a:latin typeface="Courier New" pitchFamily="49" charset="0"/>
                <a:cs typeface="Oracle Sans" panose="020B0503020204020204" pitchFamily="34" charset="0"/>
              </a:rPr>
              <a:t>Tracing:true</a:t>
            </a:r>
            <a:r>
              <a:rPr lang="en-US" dirty="0">
                <a:latin typeface="Courier New" pitchFamily="49" charset="0"/>
                <a:cs typeface="Oracle Sans" panose="020B0503020204020204" pitchFamily="34" charset="0"/>
              </a:rPr>
              <a:t>';</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CREATE OR REPLACE PROCEDURE P IS</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BEGIN</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  $IF $$tracing $THEN</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     DBMS_OUTPUT.PUT_LINE ('TRACING');</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  $END</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END P;</a:t>
            </a:r>
          </a:p>
        </p:txBody>
      </p:sp>
      <p:sp>
        <p:nvSpPr>
          <p:cNvPr id="14341" name="Rectangle 3">
            <a:extLst>
              <a:ext uri="{FF2B5EF4-FFF2-40B4-BE49-F238E27FC236}">
                <a16:creationId xmlns:a16="http://schemas.microsoft.com/office/drawing/2014/main" id="{B6BFB223-FEDA-4F56-9FD7-E5C8F9017B02}"/>
              </a:ext>
            </a:extLst>
          </p:cNvPr>
          <p:cNvSpPr>
            <a:spLocks noChangeArrowheads="1"/>
          </p:cNvSpPr>
          <p:nvPr/>
        </p:nvSpPr>
        <p:spPr bwMode="gray">
          <a:xfrm>
            <a:off x="1295400" y="3593493"/>
            <a:ext cx="4948238" cy="271463"/>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latin typeface="Oracle Sans" panose="020B0503020204020204" pitchFamily="34" charset="0"/>
              <a:cs typeface="Oracle Sans" panose="020B0503020204020204" pitchFamily="34" charset="0"/>
            </a:endParaRPr>
          </a:p>
        </p:txBody>
      </p:sp>
      <p:sp>
        <p:nvSpPr>
          <p:cNvPr id="14342" name="Rectangle 4">
            <a:extLst>
              <a:ext uri="{FF2B5EF4-FFF2-40B4-BE49-F238E27FC236}">
                <a16:creationId xmlns:a16="http://schemas.microsoft.com/office/drawing/2014/main" id="{105FC4B7-48E8-46A5-AB61-715AB64EBDE0}"/>
              </a:ext>
            </a:extLst>
          </p:cNvPr>
          <p:cNvSpPr>
            <a:spLocks noChangeArrowheads="1"/>
          </p:cNvSpPr>
          <p:nvPr/>
        </p:nvSpPr>
        <p:spPr bwMode="gray">
          <a:xfrm>
            <a:off x="1292225" y="4145943"/>
            <a:ext cx="736600" cy="280988"/>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latin typeface="Oracle Sans" panose="020B0503020204020204" pitchFamily="34" charset="0"/>
              <a:cs typeface="Oracle Sans" panose="020B0503020204020204" pitchFamily="34" charset="0"/>
            </a:endParaRPr>
          </a:p>
        </p:txBody>
      </p:sp>
      <p:sp>
        <p:nvSpPr>
          <p:cNvPr id="2" name="Title 1">
            <a:extLst>
              <a:ext uri="{FF2B5EF4-FFF2-40B4-BE49-F238E27FC236}">
                <a16:creationId xmlns:a16="http://schemas.microsoft.com/office/drawing/2014/main" id="{21FD08E0-0BF9-452D-A199-72DF6F66AEA7}"/>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PLSQL_CCFLAGS </a:t>
            </a:r>
            <a:r>
              <a:rPr lang="en-US" altLang="en-US" dirty="0"/>
              <a:t>Parameter and the Inquiry Directive: Example</a:t>
            </a:r>
            <a:endParaRPr lang="en-US" dirty="0"/>
          </a:p>
        </p:txBody>
      </p:sp>
      <p:pic>
        <p:nvPicPr>
          <p:cNvPr id="14344" name="Picture 7">
            <a:extLst>
              <a:ext uri="{FF2B5EF4-FFF2-40B4-BE49-F238E27FC236}">
                <a16:creationId xmlns:a16="http://schemas.microsoft.com/office/drawing/2014/main" id="{D68A9FA7-4CE6-4578-A0FA-046EFEC3E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003302" y="5188819"/>
            <a:ext cx="12117612" cy="632844"/>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14345" name="Picture 8">
            <a:extLst>
              <a:ext uri="{FF2B5EF4-FFF2-40B4-BE49-F238E27FC236}">
                <a16:creationId xmlns:a16="http://schemas.microsoft.com/office/drawing/2014/main" id="{F1063A04-9495-4168-869F-AE48E76EEC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482"/>
          <a:stretch>
            <a:fillRect/>
          </a:stretch>
        </p:blipFill>
        <p:spPr bwMode="gray">
          <a:xfrm>
            <a:off x="1032331" y="7450780"/>
            <a:ext cx="12117612" cy="740720"/>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D53BE865-3FE2-47E8-8B79-0C440281225B}"/>
              </a:ext>
            </a:extLst>
          </p:cNvPr>
          <p:cNvSpPr txBox="1">
            <a:spLocks/>
          </p:cNvSpPr>
          <p:nvPr/>
        </p:nvSpPr>
        <p:spPr bwMode="gray">
          <a:xfrm>
            <a:off x="1003302" y="6153366"/>
            <a:ext cx="12132127" cy="93800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SELECT name, </a:t>
            </a:r>
            <a:r>
              <a:rPr lang="en-US" dirty="0" err="1">
                <a:latin typeface="Courier New" pitchFamily="49" charset="0"/>
                <a:cs typeface="Oracle Sans" panose="020B0503020204020204" pitchFamily="34" charset="0"/>
              </a:rPr>
              <a:t>plsql_ccflags</a:t>
            </a:r>
            <a:r>
              <a:rPr lang="en-US" dirty="0">
                <a:latin typeface="Courier New" pitchFamily="49" charset="0"/>
                <a:cs typeface="Oracle Sans" panose="020B0503020204020204" pitchFamily="34" charset="0"/>
              </a:rPr>
              <a:t> </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FROM USER_PLSQL_OBJECT_SETTINGS</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WHERE name = 'P';</a:t>
            </a:r>
          </a:p>
        </p:txBody>
      </p:sp>
    </p:spTree>
    <p:custDataLst>
      <p:tags r:id="rId1"/>
    </p:custDataLst>
    <p:extLst>
      <p:ext uri="{BB962C8B-B14F-4D97-AF65-F5344CB8AC3E}">
        <p14:creationId xmlns:p14="http://schemas.microsoft.com/office/powerpoint/2010/main" val="86267722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1EC45D2-1F9E-49E5-AA7D-A20248606B03}"/>
              </a:ext>
            </a:extLst>
          </p:cNvPr>
          <p:cNvSpPr txBox="1">
            <a:spLocks/>
          </p:cNvSpPr>
          <p:nvPr/>
        </p:nvSpPr>
        <p:spPr bwMode="gray">
          <a:xfrm>
            <a:off x="999673" y="2411452"/>
            <a:ext cx="13862957" cy="43935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$ERROR varchar2_static_expression $END</a:t>
            </a:r>
          </a:p>
        </p:txBody>
      </p:sp>
      <p:sp>
        <p:nvSpPr>
          <p:cNvPr id="9" name="Content Placeholder 2">
            <a:extLst>
              <a:ext uri="{FF2B5EF4-FFF2-40B4-BE49-F238E27FC236}">
                <a16:creationId xmlns:a16="http://schemas.microsoft.com/office/drawing/2014/main" id="{3F2857FA-7ADC-429D-883E-D9F7EDE3605E}"/>
              </a:ext>
            </a:extLst>
          </p:cNvPr>
          <p:cNvSpPr txBox="1">
            <a:spLocks/>
          </p:cNvSpPr>
          <p:nvPr/>
        </p:nvSpPr>
        <p:spPr bwMode="gray">
          <a:xfrm>
            <a:off x="1017815" y="2982956"/>
            <a:ext cx="13830300" cy="446816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ALTER SESSION SET </a:t>
            </a:r>
            <a:r>
              <a:rPr lang="en-US" sz="2400" dirty="0" err="1">
                <a:latin typeface="Courier New" pitchFamily="49" charset="0"/>
                <a:cs typeface="Oracle Sans" panose="020B0503020204020204" pitchFamily="34" charset="0"/>
              </a:rPr>
              <a:t>Plsql_CCFlags</a:t>
            </a:r>
            <a:r>
              <a:rPr lang="en-US" sz="2400" dirty="0">
                <a:latin typeface="Courier New" pitchFamily="49" charset="0"/>
                <a:cs typeface="Oracle Sans" panose="020B0503020204020204" pitchFamily="34" charset="0"/>
              </a:rPr>
              <a:t> = ' Trace_Level:3 '</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CREATE PROCEDURE P IS</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BEGIN</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$IF    $$</a:t>
            </a:r>
            <a:r>
              <a:rPr lang="en-US" sz="2400" dirty="0" err="1">
                <a:latin typeface="Courier New" pitchFamily="49" charset="0"/>
                <a:cs typeface="Oracle Sans" panose="020B0503020204020204" pitchFamily="34" charset="0"/>
              </a:rPr>
              <a:t>Trace_Level</a:t>
            </a:r>
            <a:r>
              <a:rPr lang="en-US" sz="2400" dirty="0">
                <a:latin typeface="Courier New" pitchFamily="49" charset="0"/>
                <a:cs typeface="Oracle Sans" panose="020B0503020204020204" pitchFamily="34" charset="0"/>
              </a:rPr>
              <a:t> = 0 $THEN ...;</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$ELSIF $$</a:t>
            </a:r>
            <a:r>
              <a:rPr lang="en-US" sz="2400" dirty="0" err="1">
                <a:latin typeface="Courier New" pitchFamily="49" charset="0"/>
                <a:cs typeface="Oracle Sans" panose="020B0503020204020204" pitchFamily="34" charset="0"/>
              </a:rPr>
              <a:t>Trace_Level</a:t>
            </a:r>
            <a:r>
              <a:rPr lang="en-US" sz="2400" dirty="0">
                <a:latin typeface="Courier New" pitchFamily="49" charset="0"/>
                <a:cs typeface="Oracle Sans" panose="020B0503020204020204" pitchFamily="34" charset="0"/>
              </a:rPr>
              <a:t> = 1 $THEN ...;</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$ELSIF $$</a:t>
            </a:r>
            <a:r>
              <a:rPr lang="en-US" sz="2400" dirty="0" err="1">
                <a:latin typeface="Courier New" pitchFamily="49" charset="0"/>
                <a:cs typeface="Oracle Sans" panose="020B0503020204020204" pitchFamily="34" charset="0"/>
              </a:rPr>
              <a:t>Trace_Level</a:t>
            </a:r>
            <a:r>
              <a:rPr lang="en-US" sz="2400" dirty="0">
                <a:latin typeface="Courier New" pitchFamily="49" charset="0"/>
                <a:cs typeface="Oracle Sans" panose="020B0503020204020204" pitchFamily="34" charset="0"/>
              </a:rPr>
              <a:t> = 2 $THEN ...;</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$else $error 'Bad: '||$$</a:t>
            </a:r>
            <a:r>
              <a:rPr lang="en-US" sz="2400" dirty="0" err="1">
                <a:latin typeface="Courier New" pitchFamily="49" charset="0"/>
                <a:cs typeface="Oracle Sans" panose="020B0503020204020204" pitchFamily="34" charset="0"/>
              </a:rPr>
              <a:t>Trace_Level</a:t>
            </a:r>
            <a:r>
              <a:rPr lang="en-US" sz="2400" dirty="0">
                <a:latin typeface="Courier New" pitchFamily="49" charset="0"/>
                <a:cs typeface="Oracle Sans" panose="020B0503020204020204" pitchFamily="34" charset="0"/>
              </a:rPr>
              <a:t> $END –- error  </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 directive</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$END -- selection directive ends</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END P; </a:t>
            </a:r>
          </a:p>
        </p:txBody>
      </p:sp>
      <p:sp>
        <p:nvSpPr>
          <p:cNvPr id="15368" name="Rectangle 1026">
            <a:extLst>
              <a:ext uri="{FF2B5EF4-FFF2-40B4-BE49-F238E27FC236}">
                <a16:creationId xmlns:a16="http://schemas.microsoft.com/office/drawing/2014/main" id="{8E7829AF-B4F0-4AD7-A626-709B6EE0746D}"/>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Using Conditional Compilation Error Directives to Raise User-Defined Errors</a:t>
            </a:r>
          </a:p>
        </p:txBody>
      </p:sp>
      <p:sp>
        <p:nvSpPr>
          <p:cNvPr id="15369" name="Rectangle 1028">
            <a:extLst>
              <a:ext uri="{FF2B5EF4-FFF2-40B4-BE49-F238E27FC236}">
                <a16:creationId xmlns:a16="http://schemas.microsoft.com/office/drawing/2014/main" id="{D1C8EFC7-22BD-4F5A-9534-2DE119B87369}"/>
              </a:ext>
            </a:extLst>
          </p:cNvPr>
          <p:cNvSpPr>
            <a:spLocks noChangeArrowheads="1"/>
          </p:cNvSpPr>
          <p:nvPr/>
        </p:nvSpPr>
        <p:spPr bwMode="gray">
          <a:xfrm>
            <a:off x="1250157" y="6411120"/>
            <a:ext cx="7296150" cy="457200"/>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latin typeface="Oracle Sans" panose="020B0503020204020204" pitchFamily="34" charset="0"/>
              <a:cs typeface="Oracle Sans" panose="020B0503020204020204" pitchFamily="34" charset="0"/>
            </a:endParaRPr>
          </a:p>
        </p:txBody>
      </p:sp>
      <p:sp>
        <p:nvSpPr>
          <p:cNvPr id="12" name="Content Placeholder 2">
            <a:extLst>
              <a:ext uri="{FF2B5EF4-FFF2-40B4-BE49-F238E27FC236}">
                <a16:creationId xmlns:a16="http://schemas.microsoft.com/office/drawing/2014/main" id="{A2E12199-C33B-4034-AD63-C579AAF5F4CB}"/>
              </a:ext>
            </a:extLst>
          </p:cNvPr>
          <p:cNvSpPr txBox="1">
            <a:spLocks/>
          </p:cNvSpPr>
          <p:nvPr/>
        </p:nvSpPr>
        <p:spPr bwMode="gray">
          <a:xfrm>
            <a:off x="999674" y="7603936"/>
            <a:ext cx="13830300" cy="20807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SHOW ERRORS</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Errors for PROCEDURE P:</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LINE/COL ERROR</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6/9      PLS-00179: $ERROR: Bad: 3</a:t>
            </a:r>
          </a:p>
        </p:txBody>
      </p:sp>
    </p:spTree>
    <p:custDataLst>
      <p:tags r:id="rId1"/>
    </p:custDataLst>
    <p:extLst>
      <p:ext uri="{BB962C8B-B14F-4D97-AF65-F5344CB8AC3E}">
        <p14:creationId xmlns:p14="http://schemas.microsoft.com/office/powerpoint/2010/main" val="34304990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9AF3198-6AB1-456E-8B91-658BCCFC209E}"/>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Using Static Expressions with Conditional Compilation</a:t>
            </a:r>
          </a:p>
        </p:txBody>
      </p:sp>
      <p:sp>
        <p:nvSpPr>
          <p:cNvPr id="4" name="Content Placeholder 3">
            <a:extLst>
              <a:ext uri="{FF2B5EF4-FFF2-40B4-BE49-F238E27FC236}">
                <a16:creationId xmlns:a16="http://schemas.microsoft.com/office/drawing/2014/main" id="{34765FEC-EE65-41A9-A75A-63E8E3DE1734}"/>
              </a:ext>
            </a:extLst>
          </p:cNvPr>
          <p:cNvSpPr>
            <a:spLocks noGrp="1"/>
          </p:cNvSpPr>
          <p:nvPr>
            <p:ph idx="1"/>
          </p:nvPr>
        </p:nvSpPr>
        <p:spPr>
          <a:xfrm>
            <a:off x="933451" y="2688032"/>
            <a:ext cx="16421100" cy="6560574"/>
          </a:xfrm>
        </p:spPr>
        <p:txBody>
          <a:bodyPr/>
          <a:lstStyle/>
          <a:p>
            <a:pPr lvl="1"/>
            <a:r>
              <a:rPr lang="en-US" altLang="en-US" dirty="0">
                <a:latin typeface="Courier New" panose="02070309020205020404" pitchFamily="49" charset="0"/>
              </a:rPr>
              <a:t>Boolean</a:t>
            </a:r>
            <a:r>
              <a:rPr lang="en-US" altLang="en-US" dirty="0"/>
              <a:t> static expressions:</a:t>
            </a:r>
          </a:p>
          <a:p>
            <a:pPr marL="1919288" lvl="2" indent="-547688"/>
            <a:r>
              <a:rPr lang="en-US" altLang="en-US" dirty="0">
                <a:latin typeface="Courier New" panose="02070309020205020404" pitchFamily="49" charset="0"/>
              </a:rPr>
              <a:t>TRUE,</a:t>
            </a:r>
            <a:r>
              <a:rPr lang="en-US" altLang="en-US" dirty="0"/>
              <a:t> </a:t>
            </a:r>
            <a:r>
              <a:rPr lang="en-US" altLang="en-US" dirty="0">
                <a:latin typeface="Courier New" panose="02070309020205020404" pitchFamily="49" charset="0"/>
              </a:rPr>
              <a:t>FALSE,</a:t>
            </a:r>
            <a:r>
              <a:rPr lang="en-US" altLang="en-US" dirty="0"/>
              <a:t> </a:t>
            </a:r>
            <a:r>
              <a:rPr lang="en-US" altLang="en-US" dirty="0">
                <a:latin typeface="Courier New" panose="02070309020205020404" pitchFamily="49" charset="0"/>
              </a:rPr>
              <a:t>NULL,</a:t>
            </a:r>
            <a:r>
              <a:rPr lang="en-US" altLang="en-US" dirty="0"/>
              <a:t> </a:t>
            </a:r>
            <a:r>
              <a:rPr lang="en-US" altLang="en-US" dirty="0">
                <a:latin typeface="Courier New" panose="02070309020205020404" pitchFamily="49" charset="0"/>
              </a:rPr>
              <a:t>IS</a:t>
            </a:r>
            <a:r>
              <a:rPr lang="en-US" altLang="en-US" dirty="0"/>
              <a:t> </a:t>
            </a:r>
            <a:r>
              <a:rPr lang="en-US" altLang="en-US" dirty="0">
                <a:latin typeface="Courier New" panose="02070309020205020404" pitchFamily="49" charset="0"/>
              </a:rPr>
              <a:t>NULL,</a:t>
            </a:r>
            <a:r>
              <a:rPr lang="en-US" altLang="en-US" dirty="0"/>
              <a:t> </a:t>
            </a:r>
            <a:r>
              <a:rPr lang="en-US" altLang="en-US" dirty="0">
                <a:latin typeface="Courier New" panose="02070309020205020404" pitchFamily="49" charset="0"/>
              </a:rPr>
              <a:t>IS</a:t>
            </a:r>
            <a:r>
              <a:rPr lang="en-US" altLang="en-US" dirty="0"/>
              <a:t> </a:t>
            </a:r>
            <a:r>
              <a:rPr lang="en-US" altLang="en-US" dirty="0">
                <a:latin typeface="Courier New" panose="02070309020205020404" pitchFamily="49" charset="0"/>
              </a:rPr>
              <a:t>NOT</a:t>
            </a:r>
            <a:r>
              <a:rPr lang="en-US" altLang="en-US" dirty="0"/>
              <a:t> </a:t>
            </a:r>
            <a:r>
              <a:rPr lang="en-US" altLang="en-US" dirty="0">
                <a:latin typeface="Courier New" panose="02070309020205020404" pitchFamily="49" charset="0"/>
              </a:rPr>
              <a:t>NULL</a:t>
            </a:r>
          </a:p>
          <a:p>
            <a:pPr marL="1919288" lvl="2" indent="-547688"/>
            <a:r>
              <a:rPr lang="en-US" altLang="en-US" dirty="0">
                <a:latin typeface="Courier New" panose="02070309020205020404" pitchFamily="49" charset="0"/>
              </a:rPr>
              <a:t>&gt;</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&lt; ,</a:t>
            </a:r>
            <a:r>
              <a:rPr lang="en-US" altLang="en-US" dirty="0"/>
              <a:t> </a:t>
            </a:r>
            <a:r>
              <a:rPr lang="en-US" altLang="en-US" dirty="0">
                <a:latin typeface="Courier New" panose="02070309020205020404" pitchFamily="49" charset="0"/>
              </a:rPr>
              <a:t>&gt;=</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&lt;=</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&lt;&gt;,</a:t>
            </a:r>
            <a:r>
              <a:rPr lang="en-US" altLang="en-US" dirty="0"/>
              <a:t> </a:t>
            </a:r>
            <a:r>
              <a:rPr lang="en-US" altLang="en-US" dirty="0">
                <a:latin typeface="Courier New" panose="02070309020205020404" pitchFamily="49" charset="0"/>
              </a:rPr>
              <a:t>NOT,</a:t>
            </a:r>
            <a:r>
              <a:rPr lang="en-US" altLang="en-US" dirty="0"/>
              <a:t> </a:t>
            </a:r>
            <a:r>
              <a:rPr lang="en-US" altLang="en-US" dirty="0">
                <a:latin typeface="Courier New" panose="02070309020205020404" pitchFamily="49" charset="0"/>
              </a:rPr>
              <a:t>AND,</a:t>
            </a:r>
            <a:r>
              <a:rPr lang="en-US" altLang="en-US" dirty="0"/>
              <a:t> </a:t>
            </a:r>
            <a:r>
              <a:rPr lang="en-US" altLang="en-US" dirty="0">
                <a:latin typeface="Courier New" panose="02070309020205020404" pitchFamily="49" charset="0"/>
              </a:rPr>
              <a:t>OR</a:t>
            </a:r>
          </a:p>
          <a:p>
            <a:pPr lvl="1"/>
            <a:r>
              <a:rPr lang="en-US" altLang="en-US" dirty="0">
                <a:latin typeface="Courier New" panose="02070309020205020404" pitchFamily="49" charset="0"/>
              </a:rPr>
              <a:t>PLS_INTEGER</a:t>
            </a:r>
            <a:r>
              <a:rPr lang="en-US" altLang="en-US" dirty="0"/>
              <a:t> static expressions:</a:t>
            </a:r>
          </a:p>
          <a:p>
            <a:pPr marL="1919288" lvl="2" indent="-547688"/>
            <a:r>
              <a:rPr lang="en-US" altLang="en-US" dirty="0">
                <a:latin typeface="Courier New" panose="02070309020205020404" pitchFamily="49" charset="0"/>
              </a:rPr>
              <a:t>-2147483648</a:t>
            </a:r>
            <a:r>
              <a:rPr lang="en-US" altLang="en-US" dirty="0"/>
              <a:t> to </a:t>
            </a:r>
            <a:r>
              <a:rPr lang="en-US" altLang="en-US" dirty="0">
                <a:latin typeface="Courier New" panose="02070309020205020404" pitchFamily="49" charset="0"/>
              </a:rPr>
              <a:t>2147483647</a:t>
            </a:r>
            <a:r>
              <a:rPr lang="en-US" altLang="en-US" dirty="0"/>
              <a:t>, </a:t>
            </a:r>
            <a:r>
              <a:rPr lang="en-US" altLang="en-US" dirty="0">
                <a:latin typeface="Courier New" panose="02070309020205020404" pitchFamily="49" charset="0"/>
              </a:rPr>
              <a:t>NULL</a:t>
            </a:r>
          </a:p>
          <a:p>
            <a:pPr lvl="1"/>
            <a:r>
              <a:rPr lang="en-US" altLang="en-US" dirty="0">
                <a:latin typeface="Courier New" panose="02070309020205020404" pitchFamily="49" charset="0"/>
              </a:rPr>
              <a:t>VARCHAR2</a:t>
            </a:r>
            <a:r>
              <a:rPr lang="en-US" altLang="en-US" dirty="0"/>
              <a:t> static expressions include:</a:t>
            </a:r>
          </a:p>
          <a:p>
            <a:pPr marL="1919288" lvl="2" indent="-547688"/>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NULL,</a:t>
            </a:r>
            <a:r>
              <a:rPr lang="en-US" altLang="en-US" dirty="0"/>
              <a:t> </a:t>
            </a:r>
            <a:r>
              <a:rPr lang="en-US" altLang="en-US" dirty="0">
                <a:latin typeface="Courier New" panose="02070309020205020404" pitchFamily="49" charset="0"/>
              </a:rPr>
              <a:t>TO_CHAR</a:t>
            </a:r>
          </a:p>
          <a:p>
            <a:pPr lvl="1"/>
            <a:r>
              <a:rPr lang="en-US" altLang="en-US" dirty="0"/>
              <a:t>Static constants:</a:t>
            </a:r>
          </a:p>
          <a:p>
            <a:endParaRPr lang="en-US" dirty="0"/>
          </a:p>
        </p:txBody>
      </p:sp>
      <p:sp>
        <p:nvSpPr>
          <p:cNvPr id="6" name="Content Placeholder 2">
            <a:extLst>
              <a:ext uri="{FF2B5EF4-FFF2-40B4-BE49-F238E27FC236}">
                <a16:creationId xmlns:a16="http://schemas.microsoft.com/office/drawing/2014/main" id="{03DC6329-89AE-46B7-8779-DC698E527DC3}"/>
              </a:ext>
            </a:extLst>
          </p:cNvPr>
          <p:cNvSpPr txBox="1">
            <a:spLocks/>
          </p:cNvSpPr>
          <p:nvPr/>
        </p:nvSpPr>
        <p:spPr bwMode="gray">
          <a:xfrm>
            <a:off x="981529" y="8928303"/>
            <a:ext cx="13862957" cy="406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sz="2200" dirty="0" err="1">
                <a:latin typeface="Courier New" pitchFamily="49" charset="0"/>
                <a:cs typeface="Oracle Sans" panose="020B0503020204020204" pitchFamily="34" charset="0"/>
              </a:rPr>
              <a:t>static_constant</a:t>
            </a:r>
            <a:r>
              <a:rPr lang="en-US" sz="2200" dirty="0">
                <a:latin typeface="Courier New" pitchFamily="49" charset="0"/>
                <a:cs typeface="Oracle Sans" panose="020B0503020204020204" pitchFamily="34" charset="0"/>
              </a:rPr>
              <a:t> CONSTANT </a:t>
            </a:r>
            <a:r>
              <a:rPr lang="en-US" sz="2200" dirty="0" err="1">
                <a:latin typeface="Courier New" pitchFamily="49" charset="0"/>
                <a:cs typeface="Oracle Sans" panose="020B0503020204020204" pitchFamily="34" charset="0"/>
              </a:rPr>
              <a:t>datatype</a:t>
            </a:r>
            <a:r>
              <a:rPr lang="en-US" sz="2200" dirty="0">
                <a:latin typeface="Courier New" pitchFamily="49" charset="0"/>
                <a:cs typeface="Oracle Sans" panose="020B0503020204020204" pitchFamily="34" charset="0"/>
              </a:rPr>
              <a:t> := </a:t>
            </a:r>
            <a:r>
              <a:rPr lang="en-US" sz="2200" dirty="0" err="1">
                <a:latin typeface="Courier New" pitchFamily="49" charset="0"/>
                <a:cs typeface="Oracle Sans" panose="020B0503020204020204" pitchFamily="34" charset="0"/>
              </a:rPr>
              <a:t>static_expression</a:t>
            </a:r>
            <a:r>
              <a:rPr lang="en-US" sz="2200" dirty="0">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388791845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38F16BB7-7CEF-4CF2-9AF3-73DC98988449}"/>
              </a:ext>
            </a:extLst>
          </p:cNvPr>
          <p:cNvSpPr>
            <a:spLocks noGrp="1" noChangeArrowheads="1"/>
          </p:cNvSpPr>
          <p:nvPr>
            <p:ph type="title"/>
          </p:nvPr>
        </p:nvSpPr>
        <p:spPr>
          <a:xfrm>
            <a:off x="933451" y="656877"/>
            <a:ext cx="16421100" cy="1174304"/>
          </a:xfr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Courier New" panose="02070309020205020404" pitchFamily="49" charset="0"/>
                <a:cs typeface="Courier New" panose="02070309020205020404" pitchFamily="49" charset="0"/>
              </a:rPr>
              <a:t>DBMS_DB_VERSION </a:t>
            </a:r>
            <a:r>
              <a:rPr lang="en-US" altLang="en-US" dirty="0">
                <a:latin typeface="+mj-lt"/>
              </a:rPr>
              <a:t>Package: Boolean Constants</a:t>
            </a:r>
          </a:p>
        </p:txBody>
      </p:sp>
      <p:sp>
        <p:nvSpPr>
          <p:cNvPr id="17411" name="Rectangle 2">
            <a:extLst>
              <a:ext uri="{FF2B5EF4-FFF2-40B4-BE49-F238E27FC236}">
                <a16:creationId xmlns:a16="http://schemas.microsoft.com/office/drawing/2014/main" id="{6E1AF077-3377-4A06-9FBC-E638B64F022C}"/>
              </a:ext>
            </a:extLst>
          </p:cNvPr>
          <p:cNvSpPr>
            <a:spLocks noChangeArrowheads="1"/>
          </p:cNvSpPr>
          <p:nvPr/>
        </p:nvSpPr>
        <p:spPr bwMode="blackWhite">
          <a:xfrm>
            <a:off x="10013157" y="2286000"/>
            <a:ext cx="3479007" cy="4193382"/>
          </a:xfrm>
          <a:prstGeom prst="rect">
            <a:avLst/>
          </a:prstGeom>
          <a:solidFill>
            <a:srgbClr val="99CCFF"/>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20000"/>
              </a:spcBef>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VER_LE_9</a:t>
            </a:r>
          </a:p>
          <a:p>
            <a:pPr eaLnBrk="1" hangingPunct="1">
              <a:spcBef>
                <a:spcPct val="20000"/>
              </a:spcBef>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VER_LE_9_1</a:t>
            </a:r>
          </a:p>
          <a:p>
            <a:pPr eaLnBrk="1" hangingPunct="1">
              <a:spcBef>
                <a:spcPct val="20000"/>
              </a:spcBef>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VER_LE_9_2</a:t>
            </a:r>
          </a:p>
          <a:p>
            <a:pPr eaLnBrk="1" hangingPunct="1">
              <a:spcBef>
                <a:spcPct val="20000"/>
              </a:spcBef>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VER_LE_10</a:t>
            </a:r>
          </a:p>
          <a:p>
            <a:pPr eaLnBrk="1" hangingPunct="1">
              <a:spcBef>
                <a:spcPct val="20000"/>
              </a:spcBef>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VER_LE_10_1</a:t>
            </a:r>
          </a:p>
          <a:p>
            <a:pPr eaLnBrk="1" hangingPunct="1">
              <a:spcBef>
                <a:spcPct val="20000"/>
              </a:spcBef>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VER_LE_10_2</a:t>
            </a:r>
          </a:p>
          <a:p>
            <a:pPr eaLnBrk="1" hangingPunct="1">
              <a:spcBef>
                <a:spcPct val="20000"/>
              </a:spcBef>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VER_LE_11</a:t>
            </a:r>
          </a:p>
          <a:p>
            <a:pPr eaLnBrk="1" hangingPunct="1">
              <a:spcBef>
                <a:spcPct val="20000"/>
              </a:spcBef>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VER_LE_11_1</a:t>
            </a:r>
          </a:p>
        </p:txBody>
      </p:sp>
      <p:pic>
        <p:nvPicPr>
          <p:cNvPr id="17412" name="Picture 4" descr="C:\Documents and Settings\lserhal\Desktop\Graphics Used in 10g NF\package_plsql.gif">
            <a:extLst>
              <a:ext uri="{FF2B5EF4-FFF2-40B4-BE49-F238E27FC236}">
                <a16:creationId xmlns:a16="http://schemas.microsoft.com/office/drawing/2014/main" id="{38F4B226-45A3-4AB8-B061-688C032D8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307557" y="2890838"/>
            <a:ext cx="1783557"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5">
            <a:extLst>
              <a:ext uri="{FF2B5EF4-FFF2-40B4-BE49-F238E27FC236}">
                <a16:creationId xmlns:a16="http://schemas.microsoft.com/office/drawing/2014/main" id="{84E1D2C2-7066-4004-8806-7E63ADC0EF87}"/>
              </a:ext>
            </a:extLst>
          </p:cNvPr>
          <p:cNvSpPr>
            <a:spLocks noChangeArrowheads="1"/>
          </p:cNvSpPr>
          <p:nvPr/>
        </p:nvSpPr>
        <p:spPr bwMode="auto">
          <a:xfrm>
            <a:off x="2590802" y="5257800"/>
            <a:ext cx="31408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Courier New" panose="02070309020205020404" pitchFamily="49" charset="0"/>
                <a:cs typeface="Oracle Sans" panose="020B0503020204020204" pitchFamily="34" charset="0"/>
              </a:rPr>
              <a:t>DBMS_DB_VERSION</a:t>
            </a:r>
            <a:r>
              <a:rPr lang="en-US" altLang="en-US" sz="2400" dirty="0">
                <a:latin typeface="Oracle Sans" panose="020B0503020204020204" pitchFamily="34" charset="0"/>
                <a:cs typeface="Oracle Sans" panose="020B0503020204020204" pitchFamily="34" charset="0"/>
              </a:rPr>
              <a:t> </a:t>
            </a:r>
            <a:br>
              <a:rPr lang="en-US" altLang="en-US" sz="2400" dirty="0">
                <a:latin typeface="Oracle Sans" panose="020B0503020204020204" pitchFamily="34" charset="0"/>
                <a:cs typeface="Oracle Sans" panose="020B0503020204020204" pitchFamily="34" charset="0"/>
              </a:rPr>
            </a:br>
            <a:r>
              <a:rPr lang="en-US" altLang="en-US" sz="2400" dirty="0">
                <a:latin typeface="Oracle Sans" panose="020B0503020204020204" pitchFamily="34" charset="0"/>
                <a:cs typeface="Oracle Sans" panose="020B0503020204020204" pitchFamily="34" charset="0"/>
              </a:rPr>
              <a:t>package</a:t>
            </a:r>
          </a:p>
        </p:txBody>
      </p:sp>
      <p:sp>
        <p:nvSpPr>
          <p:cNvPr id="17414" name="Line 6">
            <a:extLst>
              <a:ext uri="{FF2B5EF4-FFF2-40B4-BE49-F238E27FC236}">
                <a16:creationId xmlns:a16="http://schemas.microsoft.com/office/drawing/2014/main" id="{1521D785-5196-41BB-B56F-546755EBFD60}"/>
              </a:ext>
            </a:extLst>
          </p:cNvPr>
          <p:cNvSpPr>
            <a:spLocks noChangeShapeType="1"/>
          </p:cNvSpPr>
          <p:nvPr/>
        </p:nvSpPr>
        <p:spPr bwMode="auto">
          <a:xfrm>
            <a:off x="5074445" y="4071938"/>
            <a:ext cx="4876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17415" name="Rectangle 7">
            <a:extLst>
              <a:ext uri="{FF2B5EF4-FFF2-40B4-BE49-F238E27FC236}">
                <a16:creationId xmlns:a16="http://schemas.microsoft.com/office/drawing/2014/main" id="{9465B0E4-3A17-4624-9E91-50697622FE1B}"/>
              </a:ext>
            </a:extLst>
          </p:cNvPr>
          <p:cNvSpPr>
            <a:spLocks noChangeArrowheads="1"/>
          </p:cNvSpPr>
          <p:nvPr/>
        </p:nvSpPr>
        <p:spPr bwMode="auto">
          <a:xfrm>
            <a:off x="8789195" y="6557963"/>
            <a:ext cx="58626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Courier New" panose="02070309020205020404" pitchFamily="49" charset="0"/>
                <a:cs typeface="Oracle Sans" panose="020B0503020204020204" pitchFamily="34" charset="0"/>
              </a:rPr>
              <a:t>DBMS_DB_VERSION</a:t>
            </a:r>
            <a:r>
              <a:rPr lang="en-US" altLang="en-US" sz="2400" dirty="0">
                <a:latin typeface="Oracle Sans" panose="020B0503020204020204" pitchFamily="34" charset="0"/>
                <a:cs typeface="Oracle Sans" panose="020B0503020204020204" pitchFamily="34" charset="0"/>
              </a:rPr>
              <a:t> </a:t>
            </a:r>
            <a:br>
              <a:rPr lang="en-US" altLang="en-US" sz="2400" dirty="0">
                <a:latin typeface="Oracle Sans" panose="020B0503020204020204" pitchFamily="34" charset="0"/>
                <a:cs typeface="Oracle Sans" panose="020B0503020204020204" pitchFamily="34" charset="0"/>
              </a:rPr>
            </a:br>
            <a:r>
              <a:rPr lang="en-US" altLang="en-US" sz="2400" dirty="0">
                <a:latin typeface="Oracle Sans" panose="020B0503020204020204" pitchFamily="34" charset="0"/>
                <a:cs typeface="Oracle Sans" panose="020B0503020204020204" pitchFamily="34" charset="0"/>
              </a:rPr>
              <a:t>Boolean constants</a:t>
            </a:r>
          </a:p>
        </p:txBody>
      </p:sp>
      <p:pic>
        <p:nvPicPr>
          <p:cNvPr id="17416" name="Picture 8" descr="C:\Documents and Settings\lserhal\Desktop\Graphics Used in 10g NF\question mark.gif">
            <a:extLst>
              <a:ext uri="{FF2B5EF4-FFF2-40B4-BE49-F238E27FC236}">
                <a16:creationId xmlns:a16="http://schemas.microsoft.com/office/drawing/2014/main" id="{65576890-9B1D-4347-9D80-D646847435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903245" y="2514600"/>
            <a:ext cx="9953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7" name="Rectangle 9">
            <a:extLst>
              <a:ext uri="{FF2B5EF4-FFF2-40B4-BE49-F238E27FC236}">
                <a16:creationId xmlns:a16="http://schemas.microsoft.com/office/drawing/2014/main" id="{CF8A1A47-E02A-4933-99BF-8ACE2697AC54}"/>
              </a:ext>
            </a:extLst>
          </p:cNvPr>
          <p:cNvSpPr>
            <a:spLocks noChangeArrowheads="1"/>
          </p:cNvSpPr>
          <p:nvPr/>
        </p:nvSpPr>
        <p:spPr bwMode="gray">
          <a:xfrm>
            <a:off x="10046495" y="5372101"/>
            <a:ext cx="3593305" cy="251636"/>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latin typeface="Oracle Sans" panose="020B0503020204020204" pitchFamily="34" charset="0"/>
              <a:cs typeface="Oracle Sans" panose="020B0503020204020204" pitchFamily="34" charset="0"/>
            </a:endParaRPr>
          </a:p>
        </p:txBody>
      </p:sp>
      <p:sp>
        <p:nvSpPr>
          <p:cNvPr id="17418" name="Rectangle 11">
            <a:extLst>
              <a:ext uri="{FF2B5EF4-FFF2-40B4-BE49-F238E27FC236}">
                <a16:creationId xmlns:a16="http://schemas.microsoft.com/office/drawing/2014/main" id="{9F44234A-6B08-429A-B62D-9ED29AD36EB4}"/>
              </a:ext>
            </a:extLst>
          </p:cNvPr>
          <p:cNvSpPr>
            <a:spLocks noChangeArrowheads="1"/>
          </p:cNvSpPr>
          <p:nvPr/>
        </p:nvSpPr>
        <p:spPr bwMode="auto">
          <a:xfrm>
            <a:off x="5370287" y="9055895"/>
            <a:ext cx="53024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800" dirty="0">
                <a:latin typeface="Oracle Sans" panose="020B0503020204020204" pitchFamily="34" charset="0"/>
                <a:cs typeface="Oracle Sans" panose="020B0503020204020204" pitchFamily="34" charset="0"/>
              </a:rPr>
              <a:t>Oracle 11</a:t>
            </a:r>
            <a:r>
              <a:rPr lang="en-US" altLang="en-US" sz="2800" i="1" dirty="0">
                <a:latin typeface="Oracle Sans" panose="020B0503020204020204" pitchFamily="34" charset="0"/>
                <a:cs typeface="Oracle Sans" panose="020B0503020204020204" pitchFamily="34" charset="0"/>
              </a:rPr>
              <a:t>g </a:t>
            </a:r>
            <a:r>
              <a:rPr lang="en-US" altLang="en-US" sz="2800" dirty="0">
                <a:latin typeface="Oracle Sans" panose="020B0503020204020204" pitchFamily="34" charset="0"/>
                <a:cs typeface="Oracle Sans" panose="020B0503020204020204" pitchFamily="34" charset="0"/>
              </a:rPr>
              <a:t>Release 1</a:t>
            </a:r>
          </a:p>
        </p:txBody>
      </p:sp>
      <p:sp>
        <p:nvSpPr>
          <p:cNvPr id="17419" name="Rectangle 12">
            <a:extLst>
              <a:ext uri="{FF2B5EF4-FFF2-40B4-BE49-F238E27FC236}">
                <a16:creationId xmlns:a16="http://schemas.microsoft.com/office/drawing/2014/main" id="{4E229A8F-2897-4335-9B75-5D5419F914EF}"/>
              </a:ext>
            </a:extLst>
          </p:cNvPr>
          <p:cNvSpPr>
            <a:spLocks noChangeArrowheads="1"/>
          </p:cNvSpPr>
          <p:nvPr/>
        </p:nvSpPr>
        <p:spPr bwMode="gray">
          <a:xfrm>
            <a:off x="10046495" y="5070476"/>
            <a:ext cx="3593305" cy="225424"/>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latin typeface="Oracle Sans" panose="020B0503020204020204" pitchFamily="34" charset="0"/>
              <a:cs typeface="Oracle Sans" panose="020B0503020204020204" pitchFamily="34" charset="0"/>
            </a:endParaRPr>
          </a:p>
        </p:txBody>
      </p:sp>
      <p:sp>
        <p:nvSpPr>
          <p:cNvPr id="17420" name="Freeform 13">
            <a:extLst>
              <a:ext uri="{FF2B5EF4-FFF2-40B4-BE49-F238E27FC236}">
                <a16:creationId xmlns:a16="http://schemas.microsoft.com/office/drawing/2014/main" id="{9B682AA0-1966-49D8-91FC-1749F122255F}"/>
              </a:ext>
            </a:extLst>
          </p:cNvPr>
          <p:cNvSpPr>
            <a:spLocks/>
          </p:cNvSpPr>
          <p:nvPr/>
        </p:nvSpPr>
        <p:spPr bwMode="gray">
          <a:xfrm>
            <a:off x="13625514" y="5180172"/>
            <a:ext cx="762000" cy="344328"/>
          </a:xfrm>
          <a:custGeom>
            <a:avLst/>
            <a:gdLst>
              <a:gd name="T0" fmla="*/ 0 w 240"/>
              <a:gd name="T1" fmla="*/ 0 h 384"/>
              <a:gd name="T2" fmla="*/ 2147483647 w 240"/>
              <a:gd name="T3" fmla="*/ 0 h 384"/>
              <a:gd name="T4" fmla="*/ 2147483647 w 240"/>
              <a:gd name="T5" fmla="*/ 2147483647 h 384"/>
              <a:gd name="T6" fmla="*/ 0 w 240"/>
              <a:gd name="T7" fmla="*/ 2147483647 h 384"/>
              <a:gd name="T8" fmla="*/ 0 60000 65536"/>
              <a:gd name="T9" fmla="*/ 0 60000 65536"/>
              <a:gd name="T10" fmla="*/ 0 60000 65536"/>
              <a:gd name="T11" fmla="*/ 0 60000 65536"/>
              <a:gd name="T12" fmla="*/ 0 w 240"/>
              <a:gd name="T13" fmla="*/ 0 h 384"/>
              <a:gd name="T14" fmla="*/ 240 w 240"/>
              <a:gd name="T15" fmla="*/ 384 h 384"/>
            </a:gdLst>
            <a:ahLst/>
            <a:cxnLst>
              <a:cxn ang="T8">
                <a:pos x="T0" y="T1"/>
              </a:cxn>
              <a:cxn ang="T9">
                <a:pos x="T2" y="T3"/>
              </a:cxn>
              <a:cxn ang="T10">
                <a:pos x="T4" y="T5"/>
              </a:cxn>
              <a:cxn ang="T11">
                <a:pos x="T6" y="T7"/>
              </a:cxn>
            </a:cxnLst>
            <a:rect l="T12" t="T13" r="T14" b="T15"/>
            <a:pathLst>
              <a:path w="240" h="384">
                <a:moveTo>
                  <a:pt x="0" y="0"/>
                </a:moveTo>
                <a:lnTo>
                  <a:pt x="240" y="0"/>
                </a:lnTo>
                <a:lnTo>
                  <a:pt x="240" y="384"/>
                </a:lnTo>
                <a:lnTo>
                  <a:pt x="0" y="384"/>
                </a:lnTo>
              </a:path>
            </a:pathLst>
          </a:custGeom>
          <a:noFill/>
          <a:ln w="28575" cap="flat" cmpd="sng">
            <a:solidFill>
              <a:schemeClr val="accent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17421" name="Rectangle 14">
            <a:extLst>
              <a:ext uri="{FF2B5EF4-FFF2-40B4-BE49-F238E27FC236}">
                <a16:creationId xmlns:a16="http://schemas.microsoft.com/office/drawing/2014/main" id="{4891671D-21AE-49E3-86D8-CF601DB23046}"/>
              </a:ext>
            </a:extLst>
          </p:cNvPr>
          <p:cNvSpPr>
            <a:spLocks noChangeArrowheads="1"/>
          </p:cNvSpPr>
          <p:nvPr/>
        </p:nvSpPr>
        <p:spPr bwMode="auto">
          <a:xfrm>
            <a:off x="14473240" y="4762500"/>
            <a:ext cx="1223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Courier New" panose="02070309020205020404" pitchFamily="49" charset="0"/>
                <a:cs typeface="Oracle Sans" panose="020B0503020204020204" pitchFamily="34" charset="0"/>
              </a:rPr>
              <a:t>TRUE?</a:t>
            </a:r>
            <a:endParaRPr lang="en-US" altLang="en-US" sz="2400" dirty="0">
              <a:latin typeface="Oracle Sans" panose="020B0503020204020204" pitchFamily="34" charset="0"/>
              <a:cs typeface="Oracle Sans" panose="020B0503020204020204" pitchFamily="34" charset="0"/>
            </a:endParaRPr>
          </a:p>
        </p:txBody>
      </p:sp>
      <p:sp>
        <p:nvSpPr>
          <p:cNvPr id="17422" name="Freeform 15">
            <a:extLst>
              <a:ext uri="{FF2B5EF4-FFF2-40B4-BE49-F238E27FC236}">
                <a16:creationId xmlns:a16="http://schemas.microsoft.com/office/drawing/2014/main" id="{906772AE-1321-4B6C-B7D6-D2210E11CB30}"/>
              </a:ext>
            </a:extLst>
          </p:cNvPr>
          <p:cNvSpPr>
            <a:spLocks/>
          </p:cNvSpPr>
          <p:nvPr/>
        </p:nvSpPr>
        <p:spPr bwMode="gray">
          <a:xfrm>
            <a:off x="10863264" y="5326380"/>
            <a:ext cx="4876800" cy="3017520"/>
          </a:xfrm>
          <a:custGeom>
            <a:avLst/>
            <a:gdLst>
              <a:gd name="T0" fmla="*/ 2147483647 w 1536"/>
              <a:gd name="T1" fmla="*/ 0 h 1440"/>
              <a:gd name="T2" fmla="*/ 2147483647 w 1536"/>
              <a:gd name="T3" fmla="*/ 0 h 1440"/>
              <a:gd name="T4" fmla="*/ 2147483647 w 1536"/>
              <a:gd name="T5" fmla="*/ 2147483647 h 1440"/>
              <a:gd name="T6" fmla="*/ 0 w 1536"/>
              <a:gd name="T7" fmla="*/ 2147483647 h 1440"/>
              <a:gd name="T8" fmla="*/ 0 60000 65536"/>
              <a:gd name="T9" fmla="*/ 0 60000 65536"/>
              <a:gd name="T10" fmla="*/ 0 60000 65536"/>
              <a:gd name="T11" fmla="*/ 0 60000 65536"/>
              <a:gd name="T12" fmla="*/ 0 w 1536"/>
              <a:gd name="T13" fmla="*/ 0 h 1440"/>
              <a:gd name="T14" fmla="*/ 1536 w 1536"/>
              <a:gd name="T15" fmla="*/ 1440 h 1440"/>
            </a:gdLst>
            <a:ahLst/>
            <a:cxnLst>
              <a:cxn ang="T8">
                <a:pos x="T0" y="T1"/>
              </a:cxn>
              <a:cxn ang="T9">
                <a:pos x="T2" y="T3"/>
              </a:cxn>
              <a:cxn ang="T10">
                <a:pos x="T4" y="T5"/>
              </a:cxn>
              <a:cxn ang="T11">
                <a:pos x="T6" y="T7"/>
              </a:cxn>
            </a:cxnLst>
            <a:rect l="T12" t="T13" r="T14" b="T15"/>
            <a:pathLst>
              <a:path w="1536" h="1440">
                <a:moveTo>
                  <a:pt x="1104" y="0"/>
                </a:moveTo>
                <a:lnTo>
                  <a:pt x="1536" y="0"/>
                </a:lnTo>
                <a:lnTo>
                  <a:pt x="1536" y="1440"/>
                </a:lnTo>
                <a:lnTo>
                  <a:pt x="0" y="1440"/>
                </a:lnTo>
              </a:path>
            </a:pathLst>
          </a:custGeom>
          <a:noFill/>
          <a:ln w="28575" cap="flat" cmpd="sng">
            <a:solidFill>
              <a:schemeClr val="accent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pic>
        <p:nvPicPr>
          <p:cNvPr id="17423" name="Picture 17" descr="C:\Documents and Settings\lserhal.LSERHAL-LAP2\Desktop\oracle_db11g_clr.gif">
            <a:extLst>
              <a:ext uri="{FF2B5EF4-FFF2-40B4-BE49-F238E27FC236}">
                <a16:creationId xmlns:a16="http://schemas.microsoft.com/office/drawing/2014/main" id="{CB0D226E-DA4E-4EE3-BDEA-F0B828A89A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752" y="7691438"/>
            <a:ext cx="5622131" cy="13382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582084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FD19F7F-2268-492E-8A87-4DD211C14F5E}"/>
              </a:ext>
            </a:extLst>
          </p:cNvPr>
          <p:cNvSpPr>
            <a:spLocks noGrp="1" noChangeArrowheads="1"/>
          </p:cNvSpPr>
          <p:nvPr>
            <p:ph type="title"/>
          </p:nvPr>
        </p:nvSpPr>
        <p:spPr>
          <a:xfrm>
            <a:off x="933451" y="657672"/>
            <a:ext cx="16421100" cy="1174304"/>
          </a:xfr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Courier New" panose="02070309020205020404" pitchFamily="49" charset="0"/>
                <a:cs typeface="Courier New" panose="02070309020205020404" pitchFamily="49" charset="0"/>
              </a:rPr>
              <a:t>DBMS_DB_VERSION </a:t>
            </a:r>
            <a:r>
              <a:rPr lang="en-US" altLang="en-US" dirty="0">
                <a:latin typeface="+mj-lt"/>
              </a:rPr>
              <a:t>Package Constants</a:t>
            </a:r>
          </a:p>
        </p:txBody>
      </p:sp>
      <p:graphicFrame>
        <p:nvGraphicFramePr>
          <p:cNvPr id="6" name="Group 60">
            <a:extLst>
              <a:ext uri="{FF2B5EF4-FFF2-40B4-BE49-F238E27FC236}">
                <a16:creationId xmlns:a16="http://schemas.microsoft.com/office/drawing/2014/main" id="{ACD45427-7F42-48D5-9E0D-4A4A37091143}"/>
              </a:ext>
            </a:extLst>
          </p:cNvPr>
          <p:cNvGraphicFramePr>
            <a:graphicFrameLocks noGrp="1"/>
          </p:cNvGraphicFramePr>
          <p:nvPr>
            <p:extLst>
              <p:ext uri="{D42A27DB-BD31-4B8C-83A1-F6EECF244321}">
                <p14:modId xmlns:p14="http://schemas.microsoft.com/office/powerpoint/2010/main" val="747564153"/>
              </p:ext>
            </p:extLst>
          </p:nvPr>
        </p:nvGraphicFramePr>
        <p:xfrm>
          <a:off x="3456397" y="2403298"/>
          <a:ext cx="11375206" cy="6565777"/>
        </p:xfrm>
        <a:graphic>
          <a:graphicData uri="http://schemas.openxmlformats.org/drawingml/2006/table">
            <a:tbl>
              <a:tblPr firstRow="1" bandCol="1">
                <a:tableStyleId>{5FD0F851-EC5A-4D38-B0AD-8093EC10F338}</a:tableStyleId>
              </a:tblPr>
              <a:tblGrid>
                <a:gridCol w="2763468">
                  <a:extLst>
                    <a:ext uri="{9D8B030D-6E8A-4147-A177-3AD203B41FA5}">
                      <a16:colId xmlns:a16="http://schemas.microsoft.com/office/drawing/2014/main" val="20000"/>
                    </a:ext>
                  </a:extLst>
                </a:gridCol>
                <a:gridCol w="8611738">
                  <a:extLst>
                    <a:ext uri="{9D8B030D-6E8A-4147-A177-3AD203B41FA5}">
                      <a16:colId xmlns:a16="http://schemas.microsoft.com/office/drawing/2014/main" val="20001"/>
                    </a:ext>
                  </a:extLst>
                </a:gridCol>
              </a:tblGrid>
              <a:tr h="805881">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solidFill>
                            <a:schemeClr val="bg1"/>
                          </a:solidFill>
                          <a:effectLst/>
                          <a:latin typeface="Oracle Sans" panose="020B0503020204020204" pitchFamily="34" charset="0"/>
                        </a:rPr>
                        <a:t>Name</a:t>
                      </a:r>
                      <a:endParaRPr kumimoji="0" lang="en-US" sz="2700" b="1" i="0" u="none" strike="noStrike" cap="none" normalizeH="0" baseline="0" dirty="0">
                        <a:ln>
                          <a:noFill/>
                        </a:ln>
                        <a:solidFill>
                          <a:schemeClr val="bg1"/>
                        </a:solidFill>
                        <a:effectLst/>
                        <a:latin typeface="Oracle Sans" panose="020B0503020204020204" pitchFamily="34" charset="0"/>
                      </a:endParaRPr>
                    </a:p>
                  </a:txBody>
                  <a:tcPr marL="154240" marR="154240" marT="154215" marB="154215" horzOverflow="overflow">
                    <a:solidFill>
                      <a:schemeClr val="accent5"/>
                    </a:solidFill>
                  </a:tcPr>
                </a:tc>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solidFill>
                            <a:schemeClr val="bg1"/>
                          </a:solidFill>
                          <a:effectLst/>
                          <a:latin typeface="Oracle Sans" panose="020B0503020204020204" pitchFamily="34" charset="0"/>
                        </a:rPr>
                        <a:t>Description</a:t>
                      </a:r>
                      <a:endParaRPr kumimoji="0" lang="en-US" sz="2700" b="1" i="0" u="none" strike="noStrike" cap="none" normalizeH="0" baseline="0" dirty="0">
                        <a:ln>
                          <a:noFill/>
                        </a:ln>
                        <a:solidFill>
                          <a:schemeClr val="bg1"/>
                        </a:solidFill>
                        <a:effectLst/>
                        <a:latin typeface="Oracle Sans" panose="020B0503020204020204" pitchFamily="34" charset="0"/>
                      </a:endParaRPr>
                    </a:p>
                  </a:txBody>
                  <a:tcPr marL="154240" marR="154240" marT="154215" marB="154215" horzOverflow="overflow">
                    <a:solidFill>
                      <a:schemeClr val="accent5"/>
                    </a:solidFill>
                  </a:tcPr>
                </a:tc>
                <a:extLst>
                  <a:ext uri="{0D108BD9-81ED-4DB2-BD59-A6C34878D82A}">
                    <a16:rowId xmlns:a16="http://schemas.microsoft.com/office/drawing/2014/main" val="10000"/>
                  </a:ext>
                </a:extLst>
              </a:tr>
              <a:tr h="719987">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Oracle Sans" panose="020B0503020204020204" pitchFamily="34" charset="0"/>
                        </a:rPr>
                        <a:t>VER_LE_9</a:t>
                      </a:r>
                      <a:endParaRPr kumimoji="0" lang="en-US" sz="2700" b="0" i="0" u="none" strike="noStrike" cap="none" normalizeH="0" baseline="0" dirty="0">
                        <a:ln>
                          <a:noFill/>
                        </a:ln>
                        <a:solidFill>
                          <a:schemeClr val="tx1"/>
                        </a:solidFill>
                        <a:effectLst/>
                        <a:latin typeface="Courier New" pitchFamily="49" charset="0"/>
                      </a:endParaRPr>
                    </a:p>
                  </a:txBody>
                  <a:tcPr marL="154240" marR="154240" marT="154215" marB="154215" horzOverflow="overflow">
                    <a:solidFill>
                      <a:schemeClr val="accent5">
                        <a:lumMod val="40000"/>
                        <a:lumOff val="60000"/>
                      </a:schemeClr>
                    </a:solidFill>
                  </a:tcPr>
                </a:tc>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Oracle Sans" panose="020B0503020204020204" pitchFamily="34" charset="0"/>
                        </a:rPr>
                        <a:t>Version &lt;= 9.</a:t>
                      </a:r>
                      <a:endParaRPr kumimoji="0" lang="en-US" sz="2700" b="0" i="0" u="none" strike="noStrike" cap="none" normalizeH="0" baseline="0" dirty="0">
                        <a:ln>
                          <a:noFill/>
                        </a:ln>
                        <a:solidFill>
                          <a:schemeClr val="tx1"/>
                        </a:solidFill>
                        <a:effectLst/>
                        <a:latin typeface="Oracle Sans" panose="020B0503020204020204" pitchFamily="34" charset="0"/>
                      </a:endParaRPr>
                    </a:p>
                  </a:txBody>
                  <a:tcPr marL="154240" marR="154240" marT="154215" marB="154215" horzOverflow="overflow"/>
                </a:tc>
                <a:extLst>
                  <a:ext uri="{0D108BD9-81ED-4DB2-BD59-A6C34878D82A}">
                    <a16:rowId xmlns:a16="http://schemas.microsoft.com/office/drawing/2014/main" val="10001"/>
                  </a:ext>
                </a:extLst>
              </a:tr>
              <a:tr h="719987">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Oracle Sans" panose="020B0503020204020204" pitchFamily="34" charset="0"/>
                        </a:rPr>
                        <a:t>VER_LE_9_1</a:t>
                      </a:r>
                      <a:endParaRPr kumimoji="0" lang="en-US" sz="2700" b="0" i="0" u="none" strike="noStrike" cap="none" normalizeH="0" baseline="0" dirty="0">
                        <a:ln>
                          <a:noFill/>
                        </a:ln>
                        <a:solidFill>
                          <a:schemeClr val="tx1"/>
                        </a:solidFill>
                        <a:effectLst/>
                        <a:latin typeface="Courier New" pitchFamily="49" charset="0"/>
                      </a:endParaRPr>
                    </a:p>
                  </a:txBody>
                  <a:tcPr marL="154240" marR="154240" marT="154215" marB="154215" horzOverflow="overflow">
                    <a:solidFill>
                      <a:schemeClr val="accent5">
                        <a:lumMod val="40000"/>
                        <a:lumOff val="60000"/>
                      </a:schemeClr>
                    </a:solidFill>
                  </a:tcPr>
                </a:tc>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Oracle Sans" panose="020B0503020204020204" pitchFamily="34" charset="0"/>
                        </a:rPr>
                        <a:t>Version &lt;= 9 and release &lt;= 1.</a:t>
                      </a:r>
                      <a:endParaRPr kumimoji="0" lang="en-US" sz="2700" b="0" i="0" u="none" strike="noStrike" cap="none" normalizeH="0" baseline="0" dirty="0">
                        <a:ln>
                          <a:noFill/>
                        </a:ln>
                        <a:solidFill>
                          <a:schemeClr val="tx1"/>
                        </a:solidFill>
                        <a:effectLst/>
                        <a:latin typeface="Oracle Sans" panose="020B0503020204020204" pitchFamily="34" charset="0"/>
                      </a:endParaRPr>
                    </a:p>
                  </a:txBody>
                  <a:tcPr marL="154240" marR="154240" marT="154215" marB="154215" horzOverflow="overflow"/>
                </a:tc>
                <a:extLst>
                  <a:ext uri="{0D108BD9-81ED-4DB2-BD59-A6C34878D82A}">
                    <a16:rowId xmlns:a16="http://schemas.microsoft.com/office/drawing/2014/main" val="10002"/>
                  </a:ext>
                </a:extLst>
              </a:tr>
              <a:tr h="719987">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Oracle Sans" panose="020B0503020204020204" pitchFamily="34" charset="0"/>
                        </a:rPr>
                        <a:t>VER_LE_9_2</a:t>
                      </a:r>
                      <a:endParaRPr kumimoji="0" lang="en-US" sz="2700" b="0" i="0" u="none" strike="noStrike" cap="none" normalizeH="0" baseline="0" dirty="0">
                        <a:ln>
                          <a:noFill/>
                        </a:ln>
                        <a:solidFill>
                          <a:schemeClr val="tx1"/>
                        </a:solidFill>
                        <a:effectLst/>
                        <a:latin typeface="Courier New" pitchFamily="49" charset="0"/>
                      </a:endParaRPr>
                    </a:p>
                  </a:txBody>
                  <a:tcPr marL="154240" marR="154240" marT="154215" marB="154215" horzOverflow="overflow">
                    <a:solidFill>
                      <a:schemeClr val="accent5">
                        <a:lumMod val="40000"/>
                        <a:lumOff val="60000"/>
                      </a:schemeClr>
                    </a:solidFill>
                  </a:tcPr>
                </a:tc>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Oracle Sans" panose="020B0503020204020204" pitchFamily="34" charset="0"/>
                        </a:rPr>
                        <a:t>Version &lt;= 9 and release &lt;= 2.</a:t>
                      </a:r>
                      <a:endParaRPr kumimoji="0" lang="en-US" sz="2700" b="0" i="0" u="none" strike="noStrike" cap="none" normalizeH="0" baseline="0" dirty="0">
                        <a:ln>
                          <a:noFill/>
                        </a:ln>
                        <a:solidFill>
                          <a:schemeClr val="tx1"/>
                        </a:solidFill>
                        <a:effectLst/>
                        <a:latin typeface="Oracle Sans" panose="020B0503020204020204" pitchFamily="34" charset="0"/>
                      </a:endParaRPr>
                    </a:p>
                  </a:txBody>
                  <a:tcPr marL="154240" marR="154240" marT="154215" marB="154215" horzOverflow="overflow"/>
                </a:tc>
                <a:extLst>
                  <a:ext uri="{0D108BD9-81ED-4DB2-BD59-A6C34878D82A}">
                    <a16:rowId xmlns:a16="http://schemas.microsoft.com/office/drawing/2014/main" val="10003"/>
                  </a:ext>
                </a:extLst>
              </a:tr>
              <a:tr h="719987">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Oracle Sans" panose="020B0503020204020204" pitchFamily="34" charset="0"/>
                        </a:rPr>
                        <a:t>VER_LE_10</a:t>
                      </a:r>
                      <a:endParaRPr kumimoji="0" lang="en-US" sz="2700" b="0" i="0" u="none" strike="noStrike" cap="none" normalizeH="0" baseline="0" dirty="0">
                        <a:ln>
                          <a:noFill/>
                        </a:ln>
                        <a:solidFill>
                          <a:schemeClr val="tx1"/>
                        </a:solidFill>
                        <a:effectLst/>
                        <a:latin typeface="Courier New" pitchFamily="49" charset="0"/>
                      </a:endParaRPr>
                    </a:p>
                  </a:txBody>
                  <a:tcPr marL="154240" marR="154240" marT="154215" marB="154215" horzOverflow="overflow">
                    <a:solidFill>
                      <a:schemeClr val="accent5">
                        <a:lumMod val="40000"/>
                        <a:lumOff val="60000"/>
                      </a:schemeClr>
                    </a:solidFill>
                  </a:tcPr>
                </a:tc>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Oracle Sans" panose="020B0503020204020204" pitchFamily="34" charset="0"/>
                        </a:rPr>
                        <a:t>Version &lt;= 10.</a:t>
                      </a:r>
                      <a:endParaRPr kumimoji="0" lang="en-US" sz="2700" b="0" i="0" u="none" strike="noStrike" cap="none" normalizeH="0" baseline="0" dirty="0">
                        <a:ln>
                          <a:noFill/>
                        </a:ln>
                        <a:solidFill>
                          <a:schemeClr val="tx1"/>
                        </a:solidFill>
                        <a:effectLst/>
                        <a:latin typeface="Oracle Sans" panose="020B0503020204020204" pitchFamily="34" charset="0"/>
                      </a:endParaRPr>
                    </a:p>
                  </a:txBody>
                  <a:tcPr marL="154240" marR="154240" marT="154215" marB="154215" horzOverflow="overflow"/>
                </a:tc>
                <a:extLst>
                  <a:ext uri="{0D108BD9-81ED-4DB2-BD59-A6C34878D82A}">
                    <a16:rowId xmlns:a16="http://schemas.microsoft.com/office/drawing/2014/main" val="10004"/>
                  </a:ext>
                </a:extLst>
              </a:tr>
              <a:tr h="719987">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Oracle Sans" panose="020B0503020204020204" pitchFamily="34" charset="0"/>
                        </a:rPr>
                        <a:t>VER_LE_10_1</a:t>
                      </a:r>
                      <a:endParaRPr kumimoji="0" lang="en-US" sz="2700" b="0" i="0" u="none" strike="noStrike" cap="none" normalizeH="0" baseline="0" dirty="0">
                        <a:ln>
                          <a:noFill/>
                        </a:ln>
                        <a:solidFill>
                          <a:schemeClr val="tx1"/>
                        </a:solidFill>
                        <a:effectLst/>
                        <a:latin typeface="Courier New" pitchFamily="49" charset="0"/>
                      </a:endParaRPr>
                    </a:p>
                  </a:txBody>
                  <a:tcPr marL="154240" marR="154240" marT="154215" marB="154215" horzOverflow="overflow">
                    <a:solidFill>
                      <a:schemeClr val="accent5">
                        <a:lumMod val="40000"/>
                        <a:lumOff val="60000"/>
                      </a:schemeClr>
                    </a:solidFill>
                  </a:tcPr>
                </a:tc>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Oracle Sans" panose="020B0503020204020204" pitchFamily="34" charset="0"/>
                        </a:rPr>
                        <a:t>Version &lt;= 10 and release &lt;= 1.</a:t>
                      </a:r>
                      <a:endParaRPr kumimoji="0" lang="en-US" sz="2700" b="0" i="0" u="none" strike="noStrike" cap="none" normalizeH="0" baseline="0" dirty="0">
                        <a:ln>
                          <a:noFill/>
                        </a:ln>
                        <a:solidFill>
                          <a:schemeClr val="tx1"/>
                        </a:solidFill>
                        <a:effectLst/>
                        <a:latin typeface="Oracle Sans" panose="020B0503020204020204" pitchFamily="34" charset="0"/>
                      </a:endParaRPr>
                    </a:p>
                  </a:txBody>
                  <a:tcPr marL="154240" marR="154240" marT="154215" marB="154215" horzOverflow="overflow"/>
                </a:tc>
                <a:extLst>
                  <a:ext uri="{0D108BD9-81ED-4DB2-BD59-A6C34878D82A}">
                    <a16:rowId xmlns:a16="http://schemas.microsoft.com/office/drawing/2014/main" val="10005"/>
                  </a:ext>
                </a:extLst>
              </a:tr>
              <a:tr h="719987">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Oracle Sans" panose="020B0503020204020204" pitchFamily="34" charset="0"/>
                        </a:rPr>
                        <a:t>VER_LE_10_2</a:t>
                      </a:r>
                      <a:endParaRPr kumimoji="0" lang="en-US" sz="2700" b="0" i="0" u="none" strike="noStrike" cap="none" normalizeH="0" baseline="0" dirty="0">
                        <a:ln>
                          <a:noFill/>
                        </a:ln>
                        <a:solidFill>
                          <a:schemeClr val="tx1"/>
                        </a:solidFill>
                        <a:effectLst/>
                        <a:latin typeface="Courier New" pitchFamily="49" charset="0"/>
                      </a:endParaRPr>
                    </a:p>
                  </a:txBody>
                  <a:tcPr marL="154240" marR="154240" marT="154215" marB="154215" horzOverflow="overflow">
                    <a:solidFill>
                      <a:schemeClr val="accent5">
                        <a:lumMod val="40000"/>
                        <a:lumOff val="60000"/>
                      </a:schemeClr>
                    </a:solidFill>
                  </a:tcPr>
                </a:tc>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Oracle Sans" panose="020B0503020204020204" pitchFamily="34" charset="0"/>
                        </a:rPr>
                        <a:t>Version &lt;=10 and release &lt;= 2.</a:t>
                      </a:r>
                      <a:endParaRPr kumimoji="0" lang="en-US" sz="2700" b="0" i="0" u="none" strike="noStrike" cap="none" normalizeH="0" baseline="0" dirty="0">
                        <a:ln>
                          <a:noFill/>
                        </a:ln>
                        <a:solidFill>
                          <a:schemeClr val="tx1"/>
                        </a:solidFill>
                        <a:effectLst/>
                        <a:latin typeface="Oracle Sans" panose="020B0503020204020204" pitchFamily="34" charset="0"/>
                      </a:endParaRPr>
                    </a:p>
                  </a:txBody>
                  <a:tcPr marL="154240" marR="154240" marT="154215" marB="154215" horzOverflow="overflow"/>
                </a:tc>
                <a:extLst>
                  <a:ext uri="{0D108BD9-81ED-4DB2-BD59-A6C34878D82A}">
                    <a16:rowId xmlns:a16="http://schemas.microsoft.com/office/drawing/2014/main" val="10006"/>
                  </a:ext>
                </a:extLst>
              </a:tr>
              <a:tr h="719987">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Oracle Sans" panose="020B0503020204020204" pitchFamily="34" charset="0"/>
                        </a:rPr>
                        <a:t>VER_LE_11</a:t>
                      </a:r>
                      <a:endParaRPr kumimoji="0" lang="en-US" sz="2700" b="0" i="0" u="none" strike="noStrike" cap="none" normalizeH="0" baseline="0" dirty="0">
                        <a:ln>
                          <a:noFill/>
                        </a:ln>
                        <a:solidFill>
                          <a:schemeClr val="tx1"/>
                        </a:solidFill>
                        <a:effectLst/>
                        <a:latin typeface="Courier New" pitchFamily="49" charset="0"/>
                      </a:endParaRPr>
                    </a:p>
                  </a:txBody>
                  <a:tcPr marL="154240" marR="154240" marT="154215" marB="154215" horzOverflow="overflow">
                    <a:solidFill>
                      <a:schemeClr val="accent5">
                        <a:lumMod val="40000"/>
                        <a:lumOff val="60000"/>
                      </a:schemeClr>
                    </a:solidFill>
                  </a:tcPr>
                </a:tc>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Oracle Sans" panose="020B0503020204020204" pitchFamily="34" charset="0"/>
                        </a:rPr>
                        <a:t>Version &lt;= 11.</a:t>
                      </a:r>
                      <a:endParaRPr kumimoji="0" lang="en-US" sz="2700" b="0" i="0" u="none" strike="noStrike" cap="none" normalizeH="0" baseline="0" dirty="0">
                        <a:ln>
                          <a:noFill/>
                        </a:ln>
                        <a:solidFill>
                          <a:schemeClr val="tx1"/>
                        </a:solidFill>
                        <a:effectLst/>
                        <a:latin typeface="Oracle Sans" panose="020B0503020204020204" pitchFamily="34" charset="0"/>
                      </a:endParaRPr>
                    </a:p>
                  </a:txBody>
                  <a:tcPr marL="154240" marR="154240" marT="154215" marB="154215" horzOverflow="overflow"/>
                </a:tc>
                <a:extLst>
                  <a:ext uri="{0D108BD9-81ED-4DB2-BD59-A6C34878D82A}">
                    <a16:rowId xmlns:a16="http://schemas.microsoft.com/office/drawing/2014/main" val="10007"/>
                  </a:ext>
                </a:extLst>
              </a:tr>
              <a:tr h="719987">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Oracle Sans" panose="020B0503020204020204" pitchFamily="34" charset="0"/>
                        </a:rPr>
                        <a:t>VER_LE_11_1</a:t>
                      </a:r>
                      <a:endParaRPr kumimoji="0" lang="en-US" sz="2700" b="0" i="0" u="none" strike="noStrike" cap="none" normalizeH="0" baseline="0" dirty="0">
                        <a:ln>
                          <a:noFill/>
                        </a:ln>
                        <a:solidFill>
                          <a:schemeClr val="tx1"/>
                        </a:solidFill>
                        <a:effectLst/>
                        <a:latin typeface="Courier New" pitchFamily="49" charset="0"/>
                      </a:endParaRPr>
                    </a:p>
                  </a:txBody>
                  <a:tcPr marL="154240" marR="154240" marT="154215" marB="154215" horzOverflow="overflow">
                    <a:solidFill>
                      <a:schemeClr val="accent5">
                        <a:lumMod val="40000"/>
                        <a:lumOff val="60000"/>
                      </a:schemeClr>
                    </a:solidFill>
                  </a:tcPr>
                </a:tc>
                <a:tc>
                  <a:txBody>
                    <a:bodyPr/>
                    <a:lstStyle>
                      <a:defPPr>
                        <a:defRPr lang="en-US"/>
                      </a:defPPr>
                      <a:lvl1pPr marL="0" algn="l" defTabSz="1218987" rtl="0" eaLnBrk="1" latinLnBrk="0" hangingPunct="1">
                        <a:defRPr sz="2400" kern="1200">
                          <a:solidFill>
                            <a:schemeClr val="tx1"/>
                          </a:solidFill>
                          <a:latin typeface="Arial"/>
                        </a:defRPr>
                      </a:lvl1pPr>
                      <a:lvl2pPr marL="609493" algn="l" defTabSz="1218987" rtl="0" eaLnBrk="1" latinLnBrk="0" hangingPunct="1">
                        <a:defRPr sz="2400" kern="1200">
                          <a:solidFill>
                            <a:schemeClr val="tx1"/>
                          </a:solidFill>
                          <a:latin typeface="Arial"/>
                        </a:defRPr>
                      </a:lvl2pPr>
                      <a:lvl3pPr marL="1218987" algn="l" defTabSz="1218987" rtl="0" eaLnBrk="1" latinLnBrk="0" hangingPunct="1">
                        <a:defRPr sz="2400" kern="1200">
                          <a:solidFill>
                            <a:schemeClr val="tx1"/>
                          </a:solidFill>
                          <a:latin typeface="Arial"/>
                        </a:defRPr>
                      </a:lvl3pPr>
                      <a:lvl4pPr marL="1828480" algn="l" defTabSz="1218987" rtl="0" eaLnBrk="1" latinLnBrk="0" hangingPunct="1">
                        <a:defRPr sz="2400" kern="1200">
                          <a:solidFill>
                            <a:schemeClr val="tx1"/>
                          </a:solidFill>
                          <a:latin typeface="Arial"/>
                        </a:defRPr>
                      </a:lvl4pPr>
                      <a:lvl5pPr marL="2437973" algn="l" defTabSz="1218987" rtl="0" eaLnBrk="1" latinLnBrk="0" hangingPunct="1">
                        <a:defRPr sz="2400" kern="1200">
                          <a:solidFill>
                            <a:schemeClr val="tx1"/>
                          </a:solidFill>
                          <a:latin typeface="Arial"/>
                        </a:defRPr>
                      </a:lvl5pPr>
                      <a:lvl6pPr marL="3047467" algn="l" defTabSz="1218987" rtl="0" eaLnBrk="1" latinLnBrk="0" hangingPunct="1">
                        <a:defRPr sz="2400" kern="1200">
                          <a:solidFill>
                            <a:schemeClr val="tx1"/>
                          </a:solidFill>
                          <a:latin typeface="Arial"/>
                        </a:defRPr>
                      </a:lvl6pPr>
                      <a:lvl7pPr marL="3656960" algn="l" defTabSz="1218987" rtl="0" eaLnBrk="1" latinLnBrk="0" hangingPunct="1">
                        <a:defRPr sz="2400" kern="1200">
                          <a:solidFill>
                            <a:schemeClr val="tx1"/>
                          </a:solidFill>
                          <a:latin typeface="Arial"/>
                        </a:defRPr>
                      </a:lvl7pPr>
                      <a:lvl8pPr marL="4266453" algn="l" defTabSz="1218987" rtl="0" eaLnBrk="1" latinLnBrk="0" hangingPunct="1">
                        <a:defRPr sz="2400" kern="1200">
                          <a:solidFill>
                            <a:schemeClr val="tx1"/>
                          </a:solidFill>
                          <a:latin typeface="Arial"/>
                        </a:defRPr>
                      </a:lvl8pPr>
                      <a:lvl9pPr marL="4875947" algn="l" defTabSz="1218987" rtl="0" eaLnBrk="1" latinLnBrk="0" hangingPunct="1">
                        <a:defRPr sz="2400" kern="1200">
                          <a:solidFill>
                            <a:schemeClr val="tx1"/>
                          </a:solidFill>
                          <a:latin typeface="Arial"/>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latin typeface="Oracle Sans" panose="020B0503020204020204" pitchFamily="34" charset="0"/>
                        </a:rPr>
                        <a:t>Version &lt;=11 and release &lt;= 1.</a:t>
                      </a:r>
                      <a:endParaRPr kumimoji="0" lang="en-US" sz="2700" b="0" i="0" u="none" strike="noStrike" cap="none" normalizeH="0" baseline="0" dirty="0">
                        <a:ln>
                          <a:noFill/>
                        </a:ln>
                        <a:solidFill>
                          <a:schemeClr val="tx1"/>
                        </a:solidFill>
                        <a:effectLst/>
                        <a:latin typeface="Oracle Sans" panose="020B0503020204020204" pitchFamily="34" charset="0"/>
                      </a:endParaRPr>
                    </a:p>
                  </a:txBody>
                  <a:tcPr marL="154240" marR="154240" marT="154215" marB="154215" horzOverflow="overflow"/>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1880583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1A06D55-A8BF-42FC-938B-54081725662C}"/>
              </a:ext>
            </a:extLst>
          </p:cNvPr>
          <p:cNvSpPr txBox="1">
            <a:spLocks/>
          </p:cNvSpPr>
          <p:nvPr/>
        </p:nvSpPr>
        <p:spPr bwMode="gray">
          <a:xfrm>
            <a:off x="1257302" y="2109109"/>
            <a:ext cx="15773400" cy="741407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solidFill>
              <a:schemeClr val="accent1"/>
            </a:soli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ALTER SESSION SET PLSQL_CCFLAGS = '</a:t>
            </a:r>
            <a:r>
              <a:rPr lang="en-US" sz="2100" dirty="0" err="1">
                <a:latin typeface="Courier New" pitchFamily="49" charset="0"/>
                <a:cs typeface="Oracle Sans" panose="020B0503020204020204" pitchFamily="34" charset="0"/>
              </a:rPr>
              <a:t>my_debug:FALSE</a:t>
            </a:r>
            <a:r>
              <a:rPr lang="en-US" sz="2100" dirty="0">
                <a:latin typeface="Courier New" pitchFamily="49" charset="0"/>
                <a:cs typeface="Oracle Sans" panose="020B0503020204020204" pitchFamily="34" charset="0"/>
              </a:rPr>
              <a:t>, </a:t>
            </a:r>
            <a:r>
              <a:rPr lang="en-US" sz="2100" dirty="0" err="1">
                <a:latin typeface="Courier New" pitchFamily="49" charset="0"/>
                <a:cs typeface="Oracle Sans" panose="020B0503020204020204" pitchFamily="34" charset="0"/>
              </a:rPr>
              <a:t>my_tracing:FALSE</a:t>
            </a:r>
            <a:r>
              <a:rPr lang="en-US" sz="2100" dirty="0">
                <a:latin typeface="Courier New" pitchFamily="49" charset="0"/>
                <a:cs typeface="Oracle Sans" panose="020B0503020204020204" pitchFamily="34" charset="0"/>
              </a:rPr>
              <a:t>';</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CREATE PACKAGE </a:t>
            </a:r>
            <a:r>
              <a:rPr lang="en-US" sz="2100" dirty="0" err="1">
                <a:latin typeface="Courier New" pitchFamily="49" charset="0"/>
                <a:cs typeface="Oracle Sans" panose="020B0503020204020204" pitchFamily="34" charset="0"/>
              </a:rPr>
              <a:t>my_pkg</a:t>
            </a:r>
            <a:r>
              <a:rPr lang="en-US" sz="2100" dirty="0">
                <a:latin typeface="Courier New" pitchFamily="49" charset="0"/>
                <a:cs typeface="Oracle Sans" panose="020B0503020204020204" pitchFamily="34" charset="0"/>
              </a:rPr>
              <a:t> AS</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SUBTYPE </a:t>
            </a:r>
            <a:r>
              <a:rPr lang="en-US" sz="2100" dirty="0" err="1">
                <a:latin typeface="Courier New" pitchFamily="49" charset="0"/>
                <a:cs typeface="Oracle Sans" panose="020B0503020204020204" pitchFamily="34" charset="0"/>
              </a:rPr>
              <a:t>my_real</a:t>
            </a:r>
            <a:r>
              <a:rPr lang="en-US" sz="2100" dirty="0">
                <a:latin typeface="Courier New" pitchFamily="49" charset="0"/>
                <a:cs typeface="Oracle Sans" panose="020B0503020204020204" pitchFamily="34" charset="0"/>
              </a:rPr>
              <a:t> IS</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 Check the database version, if &gt;= 10</a:t>
            </a:r>
            <a:r>
              <a:rPr lang="en-US" sz="2100" i="1" dirty="0">
                <a:latin typeface="Courier New" pitchFamily="49" charset="0"/>
                <a:cs typeface="Oracle Sans" panose="020B0503020204020204" pitchFamily="34" charset="0"/>
              </a:rPr>
              <a:t>g</a:t>
            </a:r>
            <a:r>
              <a:rPr lang="en-US" sz="2100" dirty="0">
                <a:latin typeface="Courier New" pitchFamily="49" charset="0"/>
                <a:cs typeface="Oracle Sans" panose="020B0503020204020204" pitchFamily="34" charset="0"/>
              </a:rPr>
              <a:t>, use BINARY_DOUBLE data type, </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 else use NUMBER data type</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$IF DBMS_DB_VERSION.VERSION &lt; 10 $THEN 	NUMBER; </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$ELSE	BINARY_DOUBLE;</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$END</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a:t>
            </a:r>
            <a:r>
              <a:rPr lang="en-US" sz="2100" dirty="0" err="1">
                <a:latin typeface="Courier New" pitchFamily="49" charset="0"/>
                <a:cs typeface="Oracle Sans" panose="020B0503020204020204" pitchFamily="34" charset="0"/>
              </a:rPr>
              <a:t>my_pi</a:t>
            </a:r>
            <a:r>
              <a:rPr lang="en-US" sz="2100" dirty="0">
                <a:latin typeface="Courier New" pitchFamily="49" charset="0"/>
                <a:cs typeface="Oracle Sans" panose="020B0503020204020204" pitchFamily="34" charset="0"/>
              </a:rPr>
              <a:t> </a:t>
            </a:r>
            <a:r>
              <a:rPr lang="en-US" sz="2100" dirty="0" err="1">
                <a:latin typeface="Courier New" pitchFamily="49" charset="0"/>
                <a:cs typeface="Oracle Sans" panose="020B0503020204020204" pitchFamily="34" charset="0"/>
              </a:rPr>
              <a:t>my_real</a:t>
            </a:r>
            <a:r>
              <a:rPr lang="en-US" sz="2100" dirty="0">
                <a:latin typeface="Courier New" pitchFamily="49" charset="0"/>
                <a:cs typeface="Oracle Sans" panose="020B0503020204020204" pitchFamily="34" charset="0"/>
              </a:rPr>
              <a:t>; </a:t>
            </a:r>
            <a:r>
              <a:rPr lang="en-US" sz="2100" dirty="0" err="1">
                <a:latin typeface="Courier New" pitchFamily="49" charset="0"/>
                <a:cs typeface="Oracle Sans" panose="020B0503020204020204" pitchFamily="34" charset="0"/>
              </a:rPr>
              <a:t>my_e</a:t>
            </a:r>
            <a:r>
              <a:rPr lang="en-US" sz="2100" dirty="0">
                <a:latin typeface="Courier New" pitchFamily="49" charset="0"/>
                <a:cs typeface="Oracle Sans" panose="020B0503020204020204" pitchFamily="34" charset="0"/>
              </a:rPr>
              <a:t> </a:t>
            </a:r>
            <a:r>
              <a:rPr lang="en-US" sz="2100" dirty="0" err="1">
                <a:latin typeface="Courier New" pitchFamily="49" charset="0"/>
                <a:cs typeface="Oracle Sans" panose="020B0503020204020204" pitchFamily="34" charset="0"/>
              </a:rPr>
              <a:t>my_real</a:t>
            </a:r>
            <a:r>
              <a:rPr lang="en-US" sz="2100" dirty="0">
                <a:latin typeface="Courier New" pitchFamily="49" charset="0"/>
                <a:cs typeface="Oracle Sans" panose="020B0503020204020204" pitchFamily="34" charset="0"/>
              </a:rPr>
              <a:t>;</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END </a:t>
            </a:r>
            <a:r>
              <a:rPr lang="en-US" sz="2100" dirty="0" err="1">
                <a:latin typeface="Courier New" pitchFamily="49" charset="0"/>
                <a:cs typeface="Oracle Sans" panose="020B0503020204020204" pitchFamily="34" charset="0"/>
              </a:rPr>
              <a:t>my_pkg</a:t>
            </a:r>
            <a:r>
              <a:rPr lang="en-US" sz="2100" dirty="0">
                <a:latin typeface="Courier New" pitchFamily="49" charset="0"/>
                <a:cs typeface="Oracle Sans" panose="020B0503020204020204" pitchFamily="34" charset="0"/>
              </a:rPr>
              <a:t>;</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CREATE PACKAGE BODY </a:t>
            </a:r>
            <a:r>
              <a:rPr lang="en-US" sz="2100" dirty="0" err="1">
                <a:latin typeface="Courier New" pitchFamily="49" charset="0"/>
                <a:cs typeface="Oracle Sans" panose="020B0503020204020204" pitchFamily="34" charset="0"/>
              </a:rPr>
              <a:t>my_pkg</a:t>
            </a:r>
            <a:r>
              <a:rPr lang="en-US" sz="2100" dirty="0">
                <a:latin typeface="Courier New" pitchFamily="49" charset="0"/>
                <a:cs typeface="Oracle Sans" panose="020B0503020204020204" pitchFamily="34" charset="0"/>
              </a:rPr>
              <a:t> AS</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BEGIN </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$IF DBMS_DB_VERSION.VERSION &lt; 10 $THEN</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a:t>
            </a:r>
            <a:r>
              <a:rPr lang="en-US" sz="2100" dirty="0" err="1">
                <a:latin typeface="Courier New" pitchFamily="49" charset="0"/>
                <a:cs typeface="Oracle Sans" panose="020B0503020204020204" pitchFamily="34" charset="0"/>
              </a:rPr>
              <a:t>my_pi</a:t>
            </a:r>
            <a:r>
              <a:rPr lang="en-US" sz="2100" dirty="0">
                <a:latin typeface="Courier New" pitchFamily="49" charset="0"/>
                <a:cs typeface="Oracle Sans" panose="020B0503020204020204" pitchFamily="34" charset="0"/>
              </a:rPr>
              <a:t> := 3.14016408289008292431940027343666863227;</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a:t>
            </a:r>
            <a:r>
              <a:rPr lang="en-US" sz="2100" dirty="0" err="1">
                <a:latin typeface="Courier New" pitchFamily="49" charset="0"/>
                <a:cs typeface="Oracle Sans" panose="020B0503020204020204" pitchFamily="34" charset="0"/>
              </a:rPr>
              <a:t>my_e</a:t>
            </a:r>
            <a:r>
              <a:rPr lang="en-US" sz="2100" dirty="0">
                <a:latin typeface="Courier New" pitchFamily="49" charset="0"/>
                <a:cs typeface="Oracle Sans" panose="020B0503020204020204" pitchFamily="34" charset="0"/>
              </a:rPr>
              <a:t>  := 2.71828182845904523536028747135266249775;</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$ELSE</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a:t>
            </a:r>
            <a:r>
              <a:rPr lang="en-US" sz="2100" dirty="0" err="1">
                <a:latin typeface="Courier New" pitchFamily="49" charset="0"/>
                <a:cs typeface="Oracle Sans" panose="020B0503020204020204" pitchFamily="34" charset="0"/>
              </a:rPr>
              <a:t>my_pi</a:t>
            </a:r>
            <a:r>
              <a:rPr lang="en-US" sz="2100" dirty="0">
                <a:latin typeface="Courier New" pitchFamily="49" charset="0"/>
                <a:cs typeface="Oracle Sans" panose="020B0503020204020204" pitchFamily="34" charset="0"/>
              </a:rPr>
              <a:t> := 3.14016408289008292431940027343666863227d;</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a:t>
            </a:r>
            <a:r>
              <a:rPr lang="en-US" sz="2100" dirty="0" err="1">
                <a:latin typeface="Courier New" pitchFamily="49" charset="0"/>
                <a:cs typeface="Oracle Sans" panose="020B0503020204020204" pitchFamily="34" charset="0"/>
              </a:rPr>
              <a:t>my_e</a:t>
            </a:r>
            <a:r>
              <a:rPr lang="en-US" sz="2100" dirty="0">
                <a:latin typeface="Courier New" pitchFamily="49" charset="0"/>
                <a:cs typeface="Oracle Sans" panose="020B0503020204020204" pitchFamily="34" charset="0"/>
              </a:rPr>
              <a:t>  := 2.71828182845904523536028747135266249775d;</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$END</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END </a:t>
            </a:r>
            <a:r>
              <a:rPr lang="en-US" sz="2100" dirty="0" err="1">
                <a:latin typeface="Courier New" pitchFamily="49" charset="0"/>
                <a:cs typeface="Oracle Sans" panose="020B0503020204020204" pitchFamily="34" charset="0"/>
              </a:rPr>
              <a:t>my_pkg</a:t>
            </a:r>
            <a:r>
              <a:rPr lang="en-US" sz="2100" dirty="0">
                <a:latin typeface="Courier New" pitchFamily="49" charset="0"/>
                <a:cs typeface="Oracle Sans" panose="020B0503020204020204" pitchFamily="34" charset="0"/>
              </a:rPr>
              <a:t>;</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a:t>
            </a:r>
          </a:p>
        </p:txBody>
      </p:sp>
      <p:sp>
        <p:nvSpPr>
          <p:cNvPr id="19459" name="Rectangle 2">
            <a:extLst>
              <a:ext uri="{FF2B5EF4-FFF2-40B4-BE49-F238E27FC236}">
                <a16:creationId xmlns:a16="http://schemas.microsoft.com/office/drawing/2014/main" id="{64106916-F548-46B6-9338-AA774DF6EA9E}"/>
              </a:ext>
            </a:extLst>
          </p:cNvPr>
          <p:cNvSpPr>
            <a:spLocks noGrp="1" noChangeArrowheads="1"/>
          </p:cNvSpPr>
          <p:nvPr>
            <p:ph type="title"/>
          </p:nvPr>
        </p:nvSpPr>
        <p:spPr>
          <a:xfrm>
            <a:off x="933451" y="644972"/>
            <a:ext cx="16421100" cy="1174304"/>
          </a:xfr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4400" dirty="0">
                <a:latin typeface="+mj-lt"/>
              </a:rPr>
              <a:t>Using Conditional Compilation with Database Versions: Example</a:t>
            </a:r>
          </a:p>
        </p:txBody>
      </p:sp>
      <p:sp>
        <p:nvSpPr>
          <p:cNvPr id="19460" name="Rectangle 4">
            <a:extLst>
              <a:ext uri="{FF2B5EF4-FFF2-40B4-BE49-F238E27FC236}">
                <a16:creationId xmlns:a16="http://schemas.microsoft.com/office/drawing/2014/main" id="{25BB69BD-62B6-431C-9DDA-0B71E1E3C2CC}"/>
              </a:ext>
            </a:extLst>
          </p:cNvPr>
          <p:cNvSpPr>
            <a:spLocks noChangeArrowheads="1"/>
          </p:cNvSpPr>
          <p:nvPr/>
        </p:nvSpPr>
        <p:spPr bwMode="gray">
          <a:xfrm>
            <a:off x="1543052" y="4002202"/>
            <a:ext cx="10970418" cy="985838"/>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latin typeface="Oracle Sans" panose="020B0503020204020204" pitchFamily="34" charset="0"/>
              <a:cs typeface="Oracle Sans" panose="020B0503020204020204" pitchFamily="34" charset="0"/>
            </a:endParaRPr>
          </a:p>
        </p:txBody>
      </p:sp>
      <p:sp>
        <p:nvSpPr>
          <p:cNvPr id="19461" name="Rectangle 5">
            <a:extLst>
              <a:ext uri="{FF2B5EF4-FFF2-40B4-BE49-F238E27FC236}">
                <a16:creationId xmlns:a16="http://schemas.microsoft.com/office/drawing/2014/main" id="{56DCD9DE-4C60-47B6-AC7A-AE2AC0E0A681}"/>
              </a:ext>
            </a:extLst>
          </p:cNvPr>
          <p:cNvSpPr>
            <a:spLocks noChangeArrowheads="1"/>
          </p:cNvSpPr>
          <p:nvPr/>
        </p:nvSpPr>
        <p:spPr bwMode="gray">
          <a:xfrm>
            <a:off x="1543052" y="6566807"/>
            <a:ext cx="10953748" cy="2242004"/>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06882781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0A54FDCF-DD9E-42BA-8336-A4C522208676}"/>
              </a:ext>
            </a:extLst>
          </p:cNvPr>
          <p:cNvSpPr txBox="1">
            <a:spLocks/>
          </p:cNvSpPr>
          <p:nvPr/>
        </p:nvSpPr>
        <p:spPr bwMode="gray">
          <a:xfrm>
            <a:off x="1028701" y="2070100"/>
            <a:ext cx="13862957" cy="543559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CREATE OR REPLACE PROCEDURE </a:t>
            </a:r>
            <a:r>
              <a:rPr lang="en-US" sz="2400" dirty="0" err="1">
                <a:latin typeface="Courier New" pitchFamily="49" charset="0"/>
                <a:cs typeface="Oracle Sans" panose="020B0503020204020204" pitchFamily="34" charset="0"/>
              </a:rPr>
              <a:t>circle_area</a:t>
            </a:r>
            <a:r>
              <a:rPr lang="en-US" sz="2400" dirty="0">
                <a:latin typeface="Courier New" pitchFamily="49" charset="0"/>
                <a:cs typeface="Oracle Sans" panose="020B0503020204020204" pitchFamily="34" charset="0"/>
              </a:rPr>
              <a:t>(</a:t>
            </a:r>
            <a:r>
              <a:rPr lang="en-US" sz="2400" dirty="0" err="1">
                <a:latin typeface="Courier New" pitchFamily="49" charset="0"/>
                <a:cs typeface="Oracle Sans" panose="020B0503020204020204" pitchFamily="34" charset="0"/>
              </a:rPr>
              <a:t>p_radius</a:t>
            </a: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my_pkg.my_real</a:t>
            </a:r>
            <a:r>
              <a:rPr lang="en-US" sz="2400" dirty="0">
                <a:latin typeface="Courier New" pitchFamily="49" charset="0"/>
                <a:cs typeface="Oracle Sans" panose="020B0503020204020204" pitchFamily="34" charset="0"/>
              </a:rPr>
              <a:t>) IS</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v_my_area</a:t>
            </a: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my_pkg.my_real</a:t>
            </a:r>
            <a:r>
              <a:rPr lang="en-US" sz="2400" dirty="0">
                <a:latin typeface="Courier New" pitchFamily="49" charset="0"/>
                <a:cs typeface="Oracle Sans" panose="020B0503020204020204" pitchFamily="34" charset="0"/>
              </a:rPr>
              <a:t>;</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v_my_datatype</a:t>
            </a:r>
            <a:r>
              <a:rPr lang="en-US" sz="2400" dirty="0">
                <a:latin typeface="Courier New" pitchFamily="49" charset="0"/>
                <a:cs typeface="Oracle Sans" panose="020B0503020204020204" pitchFamily="34" charset="0"/>
              </a:rPr>
              <a:t> VARCHAR2(30);</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BEGIN</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v_my_area</a:t>
            </a:r>
            <a:r>
              <a:rPr lang="en-US" sz="2400" dirty="0">
                <a:latin typeface="Courier New" pitchFamily="49" charset="0"/>
                <a:cs typeface="Oracle Sans" panose="020B0503020204020204" pitchFamily="34" charset="0"/>
              </a:rPr>
              <a:t> := </a:t>
            </a:r>
            <a:r>
              <a:rPr lang="en-US" sz="2400" dirty="0" err="1">
                <a:latin typeface="Courier New" pitchFamily="49" charset="0"/>
                <a:cs typeface="Oracle Sans" panose="020B0503020204020204" pitchFamily="34" charset="0"/>
              </a:rPr>
              <a:t>my_pkg.my_pi</a:t>
            </a:r>
            <a:r>
              <a:rPr lang="en-US" sz="2400" dirty="0">
                <a:latin typeface="Courier New" pitchFamily="49" charset="0"/>
                <a:cs typeface="Oracle Sans" panose="020B0503020204020204" pitchFamily="34" charset="0"/>
              </a:rPr>
              <a:t> * </a:t>
            </a:r>
            <a:r>
              <a:rPr lang="en-US" sz="2400" dirty="0" err="1">
                <a:latin typeface="Courier New" pitchFamily="49" charset="0"/>
                <a:cs typeface="Oracle Sans" panose="020B0503020204020204" pitchFamily="34" charset="0"/>
              </a:rPr>
              <a:t>p_radius</a:t>
            </a:r>
            <a:r>
              <a:rPr lang="en-US" sz="2400" dirty="0">
                <a:latin typeface="Courier New" pitchFamily="49" charset="0"/>
                <a:cs typeface="Oracle Sans" panose="020B0503020204020204" pitchFamily="34" charset="0"/>
              </a:rPr>
              <a:t> * </a:t>
            </a:r>
            <a:r>
              <a:rPr lang="en-US" sz="2400" dirty="0" err="1">
                <a:latin typeface="Courier New" pitchFamily="49" charset="0"/>
                <a:cs typeface="Oracle Sans" panose="020B0503020204020204" pitchFamily="34" charset="0"/>
              </a:rPr>
              <a:t>p_radius</a:t>
            </a:r>
            <a:r>
              <a:rPr lang="en-US" sz="2400" dirty="0">
                <a:latin typeface="Courier New" pitchFamily="49" charset="0"/>
                <a:cs typeface="Oracle Sans" panose="020B0503020204020204" pitchFamily="34" charset="0"/>
              </a:rPr>
              <a:t>;</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DBMS_OUTPUT.PUT_LINE('Radius: ' || TO_CHAR(</a:t>
            </a:r>
            <a:r>
              <a:rPr lang="en-US" sz="2400" dirty="0" err="1">
                <a:latin typeface="Courier New" pitchFamily="49" charset="0"/>
                <a:cs typeface="Oracle Sans" panose="020B0503020204020204" pitchFamily="34" charset="0"/>
              </a:rPr>
              <a:t>p_radius</a:t>
            </a:r>
            <a:r>
              <a:rPr lang="en-US" sz="2400" dirty="0">
                <a:latin typeface="Courier New" pitchFamily="49" charset="0"/>
                <a:cs typeface="Oracle Sans" panose="020B0503020204020204" pitchFamily="34" charset="0"/>
              </a:rPr>
              <a:t>) </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 ' Area: ' || TO_CHAR(</a:t>
            </a:r>
            <a:r>
              <a:rPr lang="en-US" sz="2400" dirty="0" err="1">
                <a:latin typeface="Courier New" pitchFamily="49" charset="0"/>
                <a:cs typeface="Oracle Sans" panose="020B0503020204020204" pitchFamily="34" charset="0"/>
              </a:rPr>
              <a:t>v_my_area</a:t>
            </a:r>
            <a:r>
              <a:rPr lang="en-US" sz="2400" dirty="0">
                <a:latin typeface="Courier New" pitchFamily="49" charset="0"/>
                <a:cs typeface="Oracle Sans" panose="020B0503020204020204" pitchFamily="34" charset="0"/>
              </a:rPr>
              <a:t>) );</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$IF $$</a:t>
            </a:r>
            <a:r>
              <a:rPr lang="en-US" sz="2400" dirty="0" err="1">
                <a:latin typeface="Courier New" pitchFamily="49" charset="0"/>
                <a:cs typeface="Oracle Sans" panose="020B0503020204020204" pitchFamily="34" charset="0"/>
              </a:rPr>
              <a:t>my_debug</a:t>
            </a:r>
            <a:r>
              <a:rPr lang="en-US" sz="2400" dirty="0">
                <a:latin typeface="Courier New" pitchFamily="49" charset="0"/>
                <a:cs typeface="Oracle Sans" panose="020B0503020204020204" pitchFamily="34" charset="0"/>
              </a:rPr>
              <a:t> $THEN -- if </a:t>
            </a:r>
            <a:r>
              <a:rPr lang="en-US" sz="2400" dirty="0" err="1">
                <a:latin typeface="Courier New" pitchFamily="49" charset="0"/>
                <a:cs typeface="Oracle Sans" panose="020B0503020204020204" pitchFamily="34" charset="0"/>
              </a:rPr>
              <a:t>my_debug</a:t>
            </a:r>
            <a:r>
              <a:rPr lang="en-US" sz="2400" dirty="0">
                <a:latin typeface="Courier New" pitchFamily="49" charset="0"/>
                <a:cs typeface="Oracle Sans" panose="020B0503020204020204" pitchFamily="34" charset="0"/>
              </a:rPr>
              <a:t> is TRUE, run some debugging code</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SELECT DATA_TYPE INTO </a:t>
            </a:r>
            <a:r>
              <a:rPr lang="en-US" sz="2400" dirty="0" err="1">
                <a:latin typeface="Courier New" pitchFamily="49" charset="0"/>
                <a:cs typeface="Oracle Sans" panose="020B0503020204020204" pitchFamily="34" charset="0"/>
              </a:rPr>
              <a:t>v_my_datatype</a:t>
            </a:r>
            <a:r>
              <a:rPr lang="en-US" sz="2400" dirty="0">
                <a:latin typeface="Courier New" pitchFamily="49" charset="0"/>
                <a:cs typeface="Oracle Sans" panose="020B0503020204020204" pitchFamily="34" charset="0"/>
              </a:rPr>
              <a:t> FROM USER_ARGUMENTS </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WHERE OBJECT_NAME = 'CIRCLE_AREA' AND ARGUMENT_NAME = 'P_RADIUS';</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DBMS_OUTPUT.PUT_LINE('</a:t>
            </a:r>
            <a:r>
              <a:rPr lang="en-US" sz="2400" dirty="0" err="1">
                <a:latin typeface="Courier New" pitchFamily="49" charset="0"/>
                <a:cs typeface="Oracle Sans" panose="020B0503020204020204" pitchFamily="34" charset="0"/>
              </a:rPr>
              <a:t>Datatype</a:t>
            </a:r>
            <a:r>
              <a:rPr lang="en-US" sz="2400" dirty="0">
                <a:latin typeface="Courier New" pitchFamily="49" charset="0"/>
                <a:cs typeface="Oracle Sans" panose="020B0503020204020204" pitchFamily="34" charset="0"/>
              </a:rPr>
              <a:t> of the RADIUS argument is: ' || </a:t>
            </a:r>
            <a:r>
              <a:rPr lang="en-US" sz="2400" dirty="0" err="1">
                <a:latin typeface="Courier New" pitchFamily="49" charset="0"/>
                <a:cs typeface="Oracle Sans" panose="020B0503020204020204" pitchFamily="34" charset="0"/>
              </a:rPr>
              <a:t>v_my_datatype</a:t>
            </a:r>
            <a:r>
              <a:rPr lang="en-US" sz="2400" dirty="0">
                <a:latin typeface="Courier New" pitchFamily="49" charset="0"/>
                <a:cs typeface="Oracle Sans" panose="020B0503020204020204" pitchFamily="34" charset="0"/>
              </a:rPr>
              <a:t>);</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  $END</a:t>
            </a:r>
          </a:p>
          <a:p>
            <a:pPr marL="685800" indent="-685800" defTabSz="600075" eaLnBrk="0" hangingPunct="0">
              <a:tabLst>
                <a:tab pos="600075" algn="r"/>
                <a:tab pos="1009650" algn="l"/>
              </a:tabLst>
              <a:defRPr/>
            </a:pPr>
            <a:r>
              <a:rPr lang="en-US" sz="2400" dirty="0">
                <a:latin typeface="Courier New" pitchFamily="49" charset="0"/>
                <a:cs typeface="Oracle Sans" panose="020B0503020204020204" pitchFamily="34" charset="0"/>
              </a:rPr>
              <a:t>END; /</a:t>
            </a:r>
          </a:p>
        </p:txBody>
      </p:sp>
      <p:sp>
        <p:nvSpPr>
          <p:cNvPr id="20486" name="Rectangle 5">
            <a:extLst>
              <a:ext uri="{FF2B5EF4-FFF2-40B4-BE49-F238E27FC236}">
                <a16:creationId xmlns:a16="http://schemas.microsoft.com/office/drawing/2014/main" id="{C27AE636-054D-4AAD-B154-34944F7D27A9}"/>
              </a:ext>
            </a:extLst>
          </p:cNvPr>
          <p:cNvSpPr>
            <a:spLocks noChangeArrowheads="1"/>
          </p:cNvSpPr>
          <p:nvPr/>
        </p:nvSpPr>
        <p:spPr bwMode="gray">
          <a:xfrm>
            <a:off x="1507333" y="4813300"/>
            <a:ext cx="12665870" cy="440532"/>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latin typeface="Oracle Sans" panose="020B0503020204020204" pitchFamily="34" charset="0"/>
              <a:cs typeface="Oracle Sans" panose="020B0503020204020204" pitchFamily="34" charset="0"/>
            </a:endParaRPr>
          </a:p>
        </p:txBody>
      </p:sp>
      <p:pic>
        <p:nvPicPr>
          <p:cNvPr id="20487" name="Picture 8">
            <a:extLst>
              <a:ext uri="{FF2B5EF4-FFF2-40B4-BE49-F238E27FC236}">
                <a16:creationId xmlns:a16="http://schemas.microsoft.com/office/drawing/2014/main" id="{06571132-B868-4459-B580-734DD4EACD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7714"/>
          <a:stretch>
            <a:fillRect/>
          </a:stretch>
        </p:blipFill>
        <p:spPr bwMode="auto">
          <a:xfrm>
            <a:off x="1003868" y="8962571"/>
            <a:ext cx="9851232" cy="685800"/>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20488" name="Picture 8">
            <a:extLst>
              <a:ext uri="{FF2B5EF4-FFF2-40B4-BE49-F238E27FC236}">
                <a16:creationId xmlns:a16="http://schemas.microsoft.com/office/drawing/2014/main" id="{583FB6C0-BBF5-41A3-9BBA-E0DFFA8CAC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869" y="7653338"/>
            <a:ext cx="56530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a:extLst>
              <a:ext uri="{FF2B5EF4-FFF2-40B4-BE49-F238E27FC236}">
                <a16:creationId xmlns:a16="http://schemas.microsoft.com/office/drawing/2014/main" id="{D446F98D-2598-4244-8187-36C8D93F1386}"/>
              </a:ext>
            </a:extLst>
          </p:cNvPr>
          <p:cNvSpPr txBox="1">
            <a:spLocks/>
          </p:cNvSpPr>
          <p:nvPr/>
        </p:nvSpPr>
        <p:spPr bwMode="gray">
          <a:xfrm>
            <a:off x="1039587" y="8350106"/>
            <a:ext cx="13862957" cy="33987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CALL </a:t>
            </a:r>
            <a:r>
              <a:rPr lang="en-US" dirty="0" err="1">
                <a:latin typeface="Courier New" pitchFamily="49" charset="0"/>
                <a:cs typeface="Oracle Sans" panose="020B0503020204020204" pitchFamily="34" charset="0"/>
              </a:rPr>
              <a:t>circle_area</a:t>
            </a:r>
            <a:r>
              <a:rPr lang="en-US" dirty="0">
                <a:latin typeface="Courier New" pitchFamily="49" charset="0"/>
                <a:cs typeface="Oracle Sans" panose="020B0503020204020204" pitchFamily="34" charset="0"/>
              </a:rPr>
              <a:t>(50); -- Using Oracle Database 11</a:t>
            </a:r>
            <a:r>
              <a:rPr lang="en-US" i="1" dirty="0">
                <a:latin typeface="Courier New" pitchFamily="49" charset="0"/>
                <a:cs typeface="Oracle Sans" panose="020B0503020204020204" pitchFamily="34" charset="0"/>
              </a:rPr>
              <a:t>g</a:t>
            </a:r>
            <a:r>
              <a:rPr lang="en-US" dirty="0">
                <a:latin typeface="Courier New" pitchFamily="49" charset="0"/>
                <a:cs typeface="Oracle Sans" panose="020B0503020204020204" pitchFamily="34" charset="0"/>
              </a:rPr>
              <a:t> Release 2 </a:t>
            </a:r>
          </a:p>
        </p:txBody>
      </p:sp>
      <p:sp>
        <p:nvSpPr>
          <p:cNvPr id="11" name="Rectangle 2">
            <a:extLst>
              <a:ext uri="{FF2B5EF4-FFF2-40B4-BE49-F238E27FC236}">
                <a16:creationId xmlns:a16="http://schemas.microsoft.com/office/drawing/2014/main" id="{6BA6C9D0-9D24-4D28-A240-D4A6E037A316}"/>
              </a:ext>
            </a:extLst>
          </p:cNvPr>
          <p:cNvSpPr>
            <a:spLocks noGrp="1" noChangeArrowheads="1"/>
          </p:cNvSpPr>
          <p:nvPr>
            <p:ph type="title"/>
          </p:nvPr>
        </p:nvSpPr>
        <p:spPr>
          <a:xfrm>
            <a:off x="933451" y="644972"/>
            <a:ext cx="16421100" cy="1174304"/>
          </a:xfr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4400" dirty="0">
                <a:latin typeface="+mj-lt"/>
              </a:rPr>
              <a:t>Using Conditional Compilation with Database Versions: Example</a:t>
            </a:r>
          </a:p>
        </p:txBody>
      </p:sp>
    </p:spTree>
    <p:custDataLst>
      <p:tags r:id="rId1"/>
    </p:custDataLst>
    <p:extLst>
      <p:ext uri="{BB962C8B-B14F-4D97-AF65-F5344CB8AC3E}">
        <p14:creationId xmlns:p14="http://schemas.microsoft.com/office/powerpoint/2010/main" val="217547371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34CEA2C-3186-4DB2-8192-3C295A4E8253}"/>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90000"/>
              </a:lnSpc>
            </a:pPr>
            <a:r>
              <a:rPr lang="en-US" altLang="en-US" sz="4400" dirty="0">
                <a:latin typeface="+mj-lt"/>
              </a:rPr>
              <a:t>Using </a:t>
            </a:r>
            <a:r>
              <a:rPr lang="en-US" altLang="en-US" sz="4400" dirty="0">
                <a:latin typeface="Courier New" panose="02070309020205020404" pitchFamily="49" charset="0"/>
                <a:cs typeface="Courier New" panose="02070309020205020404" pitchFamily="49" charset="0"/>
              </a:rPr>
              <a:t>DBMS_PREPROCESSOR </a:t>
            </a:r>
            <a:r>
              <a:rPr lang="en-US" altLang="en-US" sz="4400" dirty="0">
                <a:latin typeface="+mj-lt"/>
              </a:rPr>
              <a:t>Procedures to Print or </a:t>
            </a:r>
            <a:br>
              <a:rPr lang="en-US" altLang="en-US" sz="4400" dirty="0">
                <a:latin typeface="+mj-lt"/>
              </a:rPr>
            </a:br>
            <a:r>
              <a:rPr lang="en-US" altLang="en-US" sz="4400" dirty="0">
                <a:latin typeface="+mj-lt"/>
              </a:rPr>
              <a:t>Retrieve Source Text</a:t>
            </a:r>
          </a:p>
        </p:txBody>
      </p:sp>
      <p:grpSp>
        <p:nvGrpSpPr>
          <p:cNvPr id="21507" name="Group 17">
            <a:extLst>
              <a:ext uri="{FF2B5EF4-FFF2-40B4-BE49-F238E27FC236}">
                <a16:creationId xmlns:a16="http://schemas.microsoft.com/office/drawing/2014/main" id="{6458B231-0FF6-497B-B43D-BFD31E4AB00E}"/>
              </a:ext>
            </a:extLst>
          </p:cNvPr>
          <p:cNvGrpSpPr>
            <a:grpSpLocks/>
          </p:cNvGrpSpPr>
          <p:nvPr/>
        </p:nvGrpSpPr>
        <p:grpSpPr bwMode="auto">
          <a:xfrm>
            <a:off x="2755108" y="6810375"/>
            <a:ext cx="12758738" cy="2171700"/>
            <a:chOff x="972" y="3072"/>
            <a:chExt cx="4020" cy="912"/>
          </a:xfrm>
        </p:grpSpPr>
        <p:grpSp>
          <p:nvGrpSpPr>
            <p:cNvPr id="21512" name="Group 4">
              <a:extLst>
                <a:ext uri="{FF2B5EF4-FFF2-40B4-BE49-F238E27FC236}">
                  <a16:creationId xmlns:a16="http://schemas.microsoft.com/office/drawing/2014/main" id="{C2858D46-AC5E-4AC1-83F4-07104A3F4E18}"/>
                </a:ext>
              </a:extLst>
            </p:cNvPr>
            <p:cNvGrpSpPr>
              <a:grpSpLocks/>
            </p:cNvGrpSpPr>
            <p:nvPr/>
          </p:nvGrpSpPr>
          <p:grpSpPr bwMode="auto">
            <a:xfrm>
              <a:off x="2496" y="3210"/>
              <a:ext cx="680" cy="738"/>
              <a:chOff x="2569" y="1536"/>
              <a:chExt cx="869" cy="998"/>
            </a:xfrm>
          </p:grpSpPr>
          <p:pic>
            <p:nvPicPr>
              <p:cNvPr id="21522" name="Picture 5" descr="C:\Documents and Settings\lserhal\Desktop\Graphics Used in 10g NF\package_plsql.gif">
                <a:extLst>
                  <a:ext uri="{FF2B5EF4-FFF2-40B4-BE49-F238E27FC236}">
                    <a16:creationId xmlns:a16="http://schemas.microsoft.com/office/drawing/2014/main" id="{6025F1C0-6C59-4F78-A8A7-4DCA2F106D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69" y="1536"/>
                <a:ext cx="562"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3" name="Picture 6" descr="C:\Documents and Settings\lserhal\Desktop\Graphics Used in 10g NF\PL_SQL Blue.gif">
                <a:extLst>
                  <a:ext uri="{FF2B5EF4-FFF2-40B4-BE49-F238E27FC236}">
                    <a16:creationId xmlns:a16="http://schemas.microsoft.com/office/drawing/2014/main" id="{E0A61862-AB8A-4C95-8837-908FCD0AC8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098" y="1824"/>
                <a:ext cx="340"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13" name="Group 7">
              <a:extLst>
                <a:ext uri="{FF2B5EF4-FFF2-40B4-BE49-F238E27FC236}">
                  <a16:creationId xmlns:a16="http://schemas.microsoft.com/office/drawing/2014/main" id="{DBD865A1-E823-492E-87F0-15DE0510A9B8}"/>
                </a:ext>
              </a:extLst>
            </p:cNvPr>
            <p:cNvGrpSpPr>
              <a:grpSpLocks/>
            </p:cNvGrpSpPr>
            <p:nvPr/>
          </p:nvGrpSpPr>
          <p:grpSpPr bwMode="auto">
            <a:xfrm>
              <a:off x="972" y="3120"/>
              <a:ext cx="822" cy="756"/>
              <a:chOff x="1296" y="2722"/>
              <a:chExt cx="1050" cy="1022"/>
            </a:xfrm>
          </p:grpSpPr>
          <p:pic>
            <p:nvPicPr>
              <p:cNvPr id="21520" name="Picture 8" descr="C:\Documents and Settings\lserhal\Desktop\Graphics Used in 10g NF\plsql flowchart.gif">
                <a:extLst>
                  <a:ext uri="{FF2B5EF4-FFF2-40B4-BE49-F238E27FC236}">
                    <a16:creationId xmlns:a16="http://schemas.microsoft.com/office/drawing/2014/main" id="{DADD2A82-378B-499A-9A36-5BB952D534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296" y="2722"/>
                <a:ext cx="482" cy="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1" name="Picture 9" descr="C:\Documents and Settings\lserhal\Desktop\Graphics Used in 10g NF\Compiling Code_docum005.gif">
                <a:extLst>
                  <a:ext uri="{FF2B5EF4-FFF2-40B4-BE49-F238E27FC236}">
                    <a16:creationId xmlns:a16="http://schemas.microsoft.com/office/drawing/2014/main" id="{9BCA89A0-A732-4C52-9358-2691B8A28B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1748" y="2778"/>
                <a:ext cx="598"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514" name="Picture 10" descr="C:\Documents and Settings\lserhal\Desktop\Work, Misc\Graphics Used in 10g NF\pl_sql doc.gif">
              <a:extLst>
                <a:ext uri="{FF2B5EF4-FFF2-40B4-BE49-F238E27FC236}">
                  <a16:creationId xmlns:a16="http://schemas.microsoft.com/office/drawing/2014/main" id="{5923FA51-BD4C-429D-9359-01D6D86AA4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1168" y="3281"/>
              <a:ext cx="332" cy="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11" descr="C:\Documents and Settings\lserhal\Desktop\Work, Misc\Graphics Used in 10g NF\plsql diagrams conditional.gif">
              <a:extLst>
                <a:ext uri="{FF2B5EF4-FFF2-40B4-BE49-F238E27FC236}">
                  <a16:creationId xmlns:a16="http://schemas.microsoft.com/office/drawing/2014/main" id="{82AE7564-1CFA-41C0-8884-1A42F20525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4029" y="3072"/>
              <a:ext cx="399"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Line 12">
              <a:extLst>
                <a:ext uri="{FF2B5EF4-FFF2-40B4-BE49-F238E27FC236}">
                  <a16:creationId xmlns:a16="http://schemas.microsoft.com/office/drawing/2014/main" id="{CA913231-CA74-4E7C-BE39-4E23C9BA620E}"/>
                </a:ext>
              </a:extLst>
            </p:cNvPr>
            <p:cNvSpPr>
              <a:spLocks noChangeShapeType="1"/>
            </p:cNvSpPr>
            <p:nvPr/>
          </p:nvSpPr>
          <p:spPr bwMode="gray">
            <a:xfrm>
              <a:off x="3180" y="3600"/>
              <a:ext cx="714"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pic>
          <p:nvPicPr>
            <p:cNvPr id="21517" name="Picture 13" descr="C:\Documents and Settings\lserhal\Desktop\Work, Misc\Graphics Used in 10g NF\search.gif">
              <a:extLst>
                <a:ext uri="{FF2B5EF4-FFF2-40B4-BE49-F238E27FC236}">
                  <a16:creationId xmlns:a16="http://schemas.microsoft.com/office/drawing/2014/main" id="{DB7201FD-479E-4BD4-B4D6-094185CA29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4476" y="3154"/>
              <a:ext cx="516"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8" name="Picture 14" descr="C:\Documents and Settings\lserhal\Desktop\Work, Misc\Graphics Used in 10g NF\printer.gif">
              <a:extLst>
                <a:ext uri="{FF2B5EF4-FFF2-40B4-BE49-F238E27FC236}">
                  <a16:creationId xmlns:a16="http://schemas.microsoft.com/office/drawing/2014/main" id="{E6083857-4404-4599-B17A-1FE81753CA8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gray">
            <a:xfrm>
              <a:off x="3516" y="3178"/>
              <a:ext cx="480"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9" name="Line 15">
              <a:extLst>
                <a:ext uri="{FF2B5EF4-FFF2-40B4-BE49-F238E27FC236}">
                  <a16:creationId xmlns:a16="http://schemas.microsoft.com/office/drawing/2014/main" id="{DB25050E-C6E0-4825-AE53-6F320066E829}"/>
                </a:ext>
              </a:extLst>
            </p:cNvPr>
            <p:cNvSpPr>
              <a:spLocks noChangeShapeType="1"/>
            </p:cNvSpPr>
            <p:nvPr/>
          </p:nvSpPr>
          <p:spPr bwMode="gray">
            <a:xfrm>
              <a:off x="1770" y="3600"/>
              <a:ext cx="714"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grpSp>
      <p:pic>
        <p:nvPicPr>
          <p:cNvPr id="21508" name="Picture 16">
            <a:extLst>
              <a:ext uri="{FF2B5EF4-FFF2-40B4-BE49-F238E27FC236}">
                <a16:creationId xmlns:a16="http://schemas.microsoft.com/office/drawing/2014/main" id="{5FDEC693-D559-4279-8636-14B4D9FA76D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gray">
          <a:xfrm>
            <a:off x="3579020" y="3488418"/>
            <a:ext cx="11113295" cy="3162300"/>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A616FF79-E572-441A-8068-F9C224ACB0BC}"/>
              </a:ext>
            </a:extLst>
          </p:cNvPr>
          <p:cNvSpPr txBox="1">
            <a:spLocks/>
          </p:cNvSpPr>
          <p:nvPr/>
        </p:nvSpPr>
        <p:spPr bwMode="gray">
          <a:xfrm>
            <a:off x="996044" y="2400300"/>
            <a:ext cx="16377556" cy="63830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CALL </a:t>
            </a:r>
            <a:br>
              <a:rPr lang="en-US" dirty="0">
                <a:latin typeface="Courier New" pitchFamily="49" charset="0"/>
                <a:cs typeface="Oracle Sans" panose="020B0503020204020204" pitchFamily="34" charset="0"/>
              </a:rPr>
            </a:br>
            <a:r>
              <a:rPr lang="en-US" dirty="0">
                <a:latin typeface="Courier New" pitchFamily="49" charset="0"/>
                <a:cs typeface="Oracle Sans" panose="020B0503020204020204" pitchFamily="34" charset="0"/>
              </a:rPr>
              <a:t>DBMS_PREPROCESSOR.PRINT_POST_PROCESSED_SOURCE('PACKAGE', 'ORA61', 'MY_PKG');</a:t>
            </a:r>
          </a:p>
        </p:txBody>
      </p:sp>
    </p:spTree>
    <p:custDataLst>
      <p:tags r:id="rId1"/>
    </p:custDataLst>
    <p:extLst>
      <p:ext uri="{BB962C8B-B14F-4D97-AF65-F5344CB8AC3E}">
        <p14:creationId xmlns:p14="http://schemas.microsoft.com/office/powerpoint/2010/main" val="22487456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F13C982-1CA1-40C9-84A2-11358075635D}"/>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Agenda</a:t>
            </a:r>
          </a:p>
        </p:txBody>
      </p:sp>
      <p:sp>
        <p:nvSpPr>
          <p:cNvPr id="2" name="Content Placeholder 1">
            <a:extLst>
              <a:ext uri="{FF2B5EF4-FFF2-40B4-BE49-F238E27FC236}">
                <a16:creationId xmlns:a16="http://schemas.microsoft.com/office/drawing/2014/main" id="{C5FF8772-F7DC-4738-8B75-E7FF3FA618A4}"/>
              </a:ext>
            </a:extLst>
          </p:cNvPr>
          <p:cNvSpPr>
            <a:spLocks noGrp="1"/>
          </p:cNvSpPr>
          <p:nvPr>
            <p:ph idx="1"/>
          </p:nvPr>
        </p:nvSpPr>
        <p:spPr>
          <a:xfrm>
            <a:off x="933451" y="2272710"/>
            <a:ext cx="16421100" cy="2060881"/>
          </a:xfrm>
        </p:spPr>
        <p:txBody>
          <a:bodyPr/>
          <a:lstStyle/>
          <a:p>
            <a:pPr lvl="1">
              <a:buClr>
                <a:schemeClr val="tx1">
                  <a:lumMod val="25000"/>
                  <a:lumOff val="75000"/>
                </a:schemeClr>
              </a:buClr>
            </a:pPr>
            <a:r>
              <a:rPr lang="en-US" altLang="en-US" dirty="0">
                <a:solidFill>
                  <a:schemeClr val="tx1">
                    <a:lumMod val="25000"/>
                    <a:lumOff val="75000"/>
                  </a:schemeClr>
                </a:solidFill>
              </a:rPr>
              <a:t>Using conditional compilation</a:t>
            </a:r>
          </a:p>
          <a:p>
            <a:pPr lvl="1"/>
            <a:r>
              <a:rPr lang="en-US" altLang="en-US" dirty="0"/>
              <a:t>Obfuscating PL/SQL code</a:t>
            </a:r>
          </a:p>
          <a:p>
            <a:endParaRPr lang="en-US" dirty="0"/>
          </a:p>
        </p:txBody>
      </p:sp>
    </p:spTree>
    <p:custDataLst>
      <p:tags r:id="rId1"/>
    </p:custDataLst>
    <p:extLst>
      <p:ext uri="{BB962C8B-B14F-4D97-AF65-F5344CB8AC3E}">
        <p14:creationId xmlns:p14="http://schemas.microsoft.com/office/powerpoint/2010/main" val="264591628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84131BD-1513-4106-8B14-B6848AB5DD2F}"/>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Obfuscation</a:t>
            </a:r>
          </a:p>
        </p:txBody>
      </p:sp>
      <p:sp>
        <p:nvSpPr>
          <p:cNvPr id="2" name="Content Placeholder 1">
            <a:extLst>
              <a:ext uri="{FF2B5EF4-FFF2-40B4-BE49-F238E27FC236}">
                <a16:creationId xmlns:a16="http://schemas.microsoft.com/office/drawing/2014/main" id="{6F099E09-2B03-455E-86A9-F6526B8A97FF}"/>
              </a:ext>
            </a:extLst>
          </p:cNvPr>
          <p:cNvSpPr>
            <a:spLocks noGrp="1"/>
          </p:cNvSpPr>
          <p:nvPr>
            <p:ph idx="1"/>
          </p:nvPr>
        </p:nvSpPr>
        <p:spPr>
          <a:xfrm>
            <a:off x="933451" y="2272710"/>
            <a:ext cx="16421100" cy="5230980"/>
          </a:xfrm>
        </p:spPr>
        <p:txBody>
          <a:bodyPr/>
          <a:lstStyle/>
          <a:p>
            <a:pPr lvl="1"/>
            <a:r>
              <a:rPr lang="en-US" altLang="en-US" dirty="0"/>
              <a:t>The obfuscation (or wrapping) of a PL/SQL unit is the process of hiding the PL/SQL source code. </a:t>
            </a:r>
          </a:p>
          <a:p>
            <a:pPr lvl="1"/>
            <a:r>
              <a:rPr lang="en-US" altLang="en-US" dirty="0"/>
              <a:t>Wrapping can be done with the </a:t>
            </a:r>
            <a:r>
              <a:rPr lang="en-US" altLang="en-US" dirty="0">
                <a:latin typeface="Courier New" panose="02070309020205020404" pitchFamily="49" charset="0"/>
                <a:cs typeface="Courier New" panose="02070309020205020404" pitchFamily="49" charset="0"/>
              </a:rPr>
              <a:t>wrap</a:t>
            </a:r>
            <a:r>
              <a:rPr lang="en-US" altLang="en-US" dirty="0"/>
              <a:t> utility and </a:t>
            </a:r>
            <a:r>
              <a:rPr lang="en-US" altLang="en-US" dirty="0">
                <a:latin typeface="Courier New" panose="02070309020205020404" pitchFamily="49" charset="0"/>
              </a:rPr>
              <a:t>DBMS_DDL</a:t>
            </a:r>
            <a:r>
              <a:rPr lang="en-US" altLang="en-US" dirty="0"/>
              <a:t> subprograms. </a:t>
            </a:r>
          </a:p>
          <a:p>
            <a:pPr lvl="1"/>
            <a:r>
              <a:rPr lang="en-US" altLang="en-US" dirty="0"/>
              <a:t>The </a:t>
            </a:r>
            <a:r>
              <a:rPr lang="en-US" altLang="en-US" dirty="0">
                <a:latin typeface="Courier New" panose="02070309020205020404" pitchFamily="49" charset="0"/>
                <a:cs typeface="Courier New" panose="02070309020205020404" pitchFamily="49" charset="0"/>
              </a:rPr>
              <a:t>wrap</a:t>
            </a:r>
            <a:r>
              <a:rPr lang="en-US" altLang="en-US" dirty="0"/>
              <a:t> utility is run from the command line. It processes an input SQL file, such as a SQL*Plus installation script. </a:t>
            </a:r>
          </a:p>
          <a:p>
            <a:pPr lvl="1"/>
            <a:r>
              <a:rPr lang="en-US" altLang="en-US" dirty="0"/>
              <a:t>The </a:t>
            </a:r>
            <a:r>
              <a:rPr lang="en-US" altLang="en-US" dirty="0">
                <a:latin typeface="Courier New" panose="02070309020205020404" pitchFamily="49" charset="0"/>
              </a:rPr>
              <a:t>DBMS_DDL</a:t>
            </a:r>
            <a:r>
              <a:rPr lang="en-US" altLang="en-US" dirty="0"/>
              <a:t> subprograms wrap a single PL/SQL unit, such as a single </a:t>
            </a:r>
            <a:r>
              <a:rPr lang="en-US" altLang="en-US" dirty="0">
                <a:latin typeface="Courier New" panose="02070309020205020404" pitchFamily="49" charset="0"/>
              </a:rPr>
              <a:t>CREATE PROCEDURE</a:t>
            </a:r>
            <a:r>
              <a:rPr lang="en-US" altLang="en-US" dirty="0"/>
              <a:t> command, that has been generated dynamically.</a:t>
            </a:r>
          </a:p>
          <a:p>
            <a:endParaRPr lang="en-US" dirty="0"/>
          </a:p>
        </p:txBody>
      </p:sp>
    </p:spTree>
    <p:custDataLst>
      <p:tags r:id="rId1"/>
    </p:custDataLst>
    <p:extLst>
      <p:ext uri="{BB962C8B-B14F-4D97-AF65-F5344CB8AC3E}">
        <p14:creationId xmlns:p14="http://schemas.microsoft.com/office/powerpoint/2010/main" val="22842426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871B4AD-72D9-40D6-AF42-727A5C099E8C}"/>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Objectives</a:t>
            </a:r>
          </a:p>
        </p:txBody>
      </p:sp>
      <p:sp>
        <p:nvSpPr>
          <p:cNvPr id="3" name="Content Placeholder 2">
            <a:extLst>
              <a:ext uri="{FF2B5EF4-FFF2-40B4-BE49-F238E27FC236}">
                <a16:creationId xmlns:a16="http://schemas.microsoft.com/office/drawing/2014/main" id="{B5B3F12F-4B85-407E-872B-5C433464D6AC}"/>
              </a:ext>
            </a:extLst>
          </p:cNvPr>
          <p:cNvSpPr>
            <a:spLocks noGrp="1"/>
          </p:cNvSpPr>
          <p:nvPr>
            <p:ph idx="1"/>
          </p:nvPr>
        </p:nvSpPr>
        <p:spPr>
          <a:xfrm>
            <a:off x="933451" y="2272710"/>
            <a:ext cx="16421100" cy="2850328"/>
          </a:xfrm>
        </p:spPr>
        <p:txBody>
          <a:bodyPr/>
          <a:lstStyle/>
          <a:p>
            <a:r>
              <a:rPr lang="en-US" altLang="en-US" dirty="0"/>
              <a:t>After completing this appendix, you should be able to do the following:</a:t>
            </a:r>
          </a:p>
          <a:p>
            <a:pPr lvl="1"/>
            <a:r>
              <a:rPr lang="en-US" altLang="en-US" dirty="0"/>
              <a:t>Describe and use conditional compilation</a:t>
            </a:r>
          </a:p>
          <a:p>
            <a:pPr lvl="1"/>
            <a:r>
              <a:rPr lang="en-US" altLang="en-US" dirty="0"/>
              <a:t>Hide PL/SQL source code by using dynamic obfuscation and the wrap utility</a:t>
            </a:r>
          </a:p>
          <a:p>
            <a:endParaRPr lang="en-US" dirty="0"/>
          </a:p>
        </p:txBody>
      </p:sp>
    </p:spTree>
    <p:custDataLst>
      <p:tags r:id="rId1"/>
    </p:custDataLst>
    <p:extLst>
      <p:ext uri="{BB962C8B-B14F-4D97-AF65-F5344CB8AC3E}">
        <p14:creationId xmlns:p14="http://schemas.microsoft.com/office/powerpoint/2010/main" val="212594653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4C4B9E1-0701-40A8-BE3D-2A2C0A6D6BB7}"/>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Benefits of Obfuscating</a:t>
            </a:r>
          </a:p>
        </p:txBody>
      </p:sp>
      <p:sp>
        <p:nvSpPr>
          <p:cNvPr id="2" name="Content Placeholder 1">
            <a:extLst>
              <a:ext uri="{FF2B5EF4-FFF2-40B4-BE49-F238E27FC236}">
                <a16:creationId xmlns:a16="http://schemas.microsoft.com/office/drawing/2014/main" id="{B73B337C-952A-467D-83E6-DC1D5FF15BFB}"/>
              </a:ext>
            </a:extLst>
          </p:cNvPr>
          <p:cNvSpPr>
            <a:spLocks noGrp="1"/>
          </p:cNvSpPr>
          <p:nvPr>
            <p:ph idx="1"/>
          </p:nvPr>
        </p:nvSpPr>
        <p:spPr>
          <a:xfrm>
            <a:off x="933451" y="2272710"/>
            <a:ext cx="16421100" cy="4147606"/>
          </a:xfrm>
        </p:spPr>
        <p:txBody>
          <a:bodyPr/>
          <a:lstStyle/>
          <a:p>
            <a:pPr lvl="1"/>
            <a:r>
              <a:rPr lang="en-US" altLang="en-US" dirty="0"/>
              <a:t>It prevents others from seeing your source code.</a:t>
            </a:r>
          </a:p>
          <a:p>
            <a:pPr lvl="1"/>
            <a:r>
              <a:rPr lang="en-US" altLang="en-US" dirty="0"/>
              <a:t>Your source code is not visible through the </a:t>
            </a:r>
            <a:r>
              <a:rPr lang="en-US" altLang="en-US" dirty="0">
                <a:latin typeface="Courier New" panose="02070309020205020404" pitchFamily="49" charset="0"/>
              </a:rPr>
              <a:t>USER_SOURCE</a:t>
            </a:r>
            <a:r>
              <a:rPr lang="en-US" altLang="en-US" dirty="0"/>
              <a:t>, </a:t>
            </a:r>
            <a:r>
              <a:rPr lang="en-US" altLang="en-US" dirty="0">
                <a:latin typeface="Courier New" panose="02070309020205020404" pitchFamily="49" charset="0"/>
              </a:rPr>
              <a:t>ALL_SOURCE</a:t>
            </a:r>
            <a:r>
              <a:rPr lang="en-US" altLang="en-US" dirty="0"/>
              <a:t>, or</a:t>
            </a:r>
            <a:r>
              <a:rPr lang="en-US" altLang="en-US" dirty="0">
                <a:latin typeface="Courier New" panose="02070309020205020404" pitchFamily="49" charset="0"/>
              </a:rPr>
              <a:t> DBA_SOURCE</a:t>
            </a:r>
            <a:r>
              <a:rPr lang="en-US" altLang="en-US" dirty="0"/>
              <a:t> data dictionary views.</a:t>
            </a:r>
          </a:p>
          <a:p>
            <a:pPr lvl="1"/>
            <a:r>
              <a:rPr lang="en-US" altLang="en-US" dirty="0"/>
              <a:t>SQL*Plus can process the obfuscated source files.</a:t>
            </a:r>
          </a:p>
          <a:p>
            <a:pPr lvl="1"/>
            <a:r>
              <a:rPr lang="en-US" altLang="en-US" dirty="0"/>
              <a:t>The </a:t>
            </a:r>
            <a:r>
              <a:rPr lang="en-US" altLang="en-US" dirty="0">
                <a:latin typeface="Courier New" panose="02070309020205020404" pitchFamily="49" charset="0"/>
              </a:rPr>
              <a:t>Import</a:t>
            </a:r>
            <a:r>
              <a:rPr lang="en-US" altLang="en-US" dirty="0"/>
              <a:t> and </a:t>
            </a:r>
            <a:r>
              <a:rPr lang="en-US" altLang="en-US" dirty="0">
                <a:latin typeface="Courier New" panose="02070309020205020404" pitchFamily="49" charset="0"/>
              </a:rPr>
              <a:t>Export</a:t>
            </a:r>
            <a:r>
              <a:rPr lang="en-US" altLang="en-US" dirty="0"/>
              <a:t> utilities accept wrapped files.</a:t>
            </a:r>
          </a:p>
          <a:p>
            <a:endParaRPr lang="en-US" dirty="0"/>
          </a:p>
        </p:txBody>
      </p:sp>
    </p:spTree>
    <p:custDataLst>
      <p:tags r:id="rId1"/>
    </p:custDataLst>
    <p:extLst>
      <p:ext uri="{BB962C8B-B14F-4D97-AF65-F5344CB8AC3E}">
        <p14:creationId xmlns:p14="http://schemas.microsoft.com/office/powerpoint/2010/main" val="251004132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6DF4A3B-348B-4C14-A5B9-70E48CC605D5}"/>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What’s New in Dynamic Obfuscating Since Oracle 10g?</a:t>
            </a:r>
          </a:p>
        </p:txBody>
      </p:sp>
      <p:pic>
        <p:nvPicPr>
          <p:cNvPr id="25603" name="Picture 3" descr="C:\Documents and Settings\lserhal\Desktop\Graphics Used in 10g NF\package_plsql.gif">
            <a:extLst>
              <a:ext uri="{FF2B5EF4-FFF2-40B4-BE49-F238E27FC236}">
                <a16:creationId xmlns:a16="http://schemas.microsoft.com/office/drawing/2014/main" id="{70D6D52E-0958-46C3-A7F2-2736362072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897982" y="4067176"/>
            <a:ext cx="1783557"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descr="C:\Documents and Settings\lserhal\Desktop\Graphics Used in 10g NF\PL_SQL Blue.gif">
            <a:extLst>
              <a:ext uri="{FF2B5EF4-FFF2-40B4-BE49-F238E27FC236}">
                <a16:creationId xmlns:a16="http://schemas.microsoft.com/office/drawing/2014/main" id="{622D3671-E99A-4293-9615-FE76DBAFED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858002" y="5645945"/>
            <a:ext cx="1578768" cy="246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descr="C:\Documents and Settings\lserhal\Desktop\Graphics Used in 10g NF\PL_SQL Blue.gif">
            <a:extLst>
              <a:ext uri="{FF2B5EF4-FFF2-40B4-BE49-F238E27FC236}">
                <a16:creationId xmlns:a16="http://schemas.microsoft.com/office/drawing/2014/main" id="{4314538A-9964-4634-848B-96B83CEA74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858002" y="2171700"/>
            <a:ext cx="1578768" cy="246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 Box 6">
            <a:extLst>
              <a:ext uri="{FF2B5EF4-FFF2-40B4-BE49-F238E27FC236}">
                <a16:creationId xmlns:a16="http://schemas.microsoft.com/office/drawing/2014/main" id="{C68F5254-ABA5-4937-9507-12C4C5737909}"/>
              </a:ext>
            </a:extLst>
          </p:cNvPr>
          <p:cNvSpPr txBox="1">
            <a:spLocks noChangeArrowheads="1"/>
          </p:cNvSpPr>
          <p:nvPr/>
        </p:nvSpPr>
        <p:spPr bwMode="auto">
          <a:xfrm>
            <a:off x="1373983" y="6581775"/>
            <a:ext cx="47220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Courier New" panose="02070309020205020404" pitchFamily="49" charset="0"/>
                <a:cs typeface="Oracle Sans" panose="020B0503020204020204" pitchFamily="34" charset="0"/>
              </a:rPr>
              <a:t>DBMS_DDL </a:t>
            </a:r>
            <a:r>
              <a:rPr lang="en-US" altLang="en-US" sz="2400" dirty="0">
                <a:latin typeface="Oracle Sans" panose="020B0503020204020204" pitchFamily="34" charset="0"/>
                <a:cs typeface="Oracle Sans" panose="020B0503020204020204" pitchFamily="34" charset="0"/>
              </a:rPr>
              <a:t>package</a:t>
            </a:r>
          </a:p>
        </p:txBody>
      </p:sp>
      <p:sp>
        <p:nvSpPr>
          <p:cNvPr id="25607" name="Text Box 7">
            <a:extLst>
              <a:ext uri="{FF2B5EF4-FFF2-40B4-BE49-F238E27FC236}">
                <a16:creationId xmlns:a16="http://schemas.microsoft.com/office/drawing/2014/main" id="{37B29276-AD43-475E-86FC-D4296FCFFD09}"/>
              </a:ext>
            </a:extLst>
          </p:cNvPr>
          <p:cNvSpPr txBox="1">
            <a:spLocks noChangeArrowheads="1"/>
          </p:cNvSpPr>
          <p:nvPr/>
        </p:nvSpPr>
        <p:spPr bwMode="auto">
          <a:xfrm>
            <a:off x="5486402" y="4641058"/>
            <a:ext cx="4724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Courier New" panose="02070309020205020404" pitchFamily="49" charset="0"/>
                <a:cs typeface="Oracle Sans" panose="020B0503020204020204" pitchFamily="34" charset="0"/>
              </a:rPr>
              <a:t>DBMS_DDL.WRAP </a:t>
            </a:r>
            <a:r>
              <a:rPr lang="en-US" altLang="en-US" sz="2400" dirty="0">
                <a:latin typeface="Oracle Sans" panose="020B0503020204020204" pitchFamily="34" charset="0"/>
                <a:cs typeface="Oracle Sans" panose="020B0503020204020204" pitchFamily="34" charset="0"/>
              </a:rPr>
              <a:t>function</a:t>
            </a:r>
          </a:p>
        </p:txBody>
      </p:sp>
      <p:sp>
        <p:nvSpPr>
          <p:cNvPr id="25608" name="Text Box 8">
            <a:extLst>
              <a:ext uri="{FF2B5EF4-FFF2-40B4-BE49-F238E27FC236}">
                <a16:creationId xmlns:a16="http://schemas.microsoft.com/office/drawing/2014/main" id="{94729C53-EF6C-4173-9EAE-78960187845E}"/>
              </a:ext>
            </a:extLst>
          </p:cNvPr>
          <p:cNvSpPr txBox="1">
            <a:spLocks noChangeArrowheads="1"/>
          </p:cNvSpPr>
          <p:nvPr/>
        </p:nvSpPr>
        <p:spPr bwMode="auto">
          <a:xfrm>
            <a:off x="5486402" y="8115300"/>
            <a:ext cx="4724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Courier New" panose="02070309020205020404" pitchFamily="49" charset="0"/>
                <a:cs typeface="Oracle Sans" panose="020B0503020204020204" pitchFamily="34" charset="0"/>
              </a:rPr>
              <a:t>CREATE_WRAPPED </a:t>
            </a:r>
            <a:r>
              <a:rPr lang="en-US" altLang="en-US" sz="2400" dirty="0">
                <a:latin typeface="Oracle Sans" panose="020B0503020204020204" pitchFamily="34" charset="0"/>
                <a:cs typeface="Oracle Sans" panose="020B0503020204020204" pitchFamily="34" charset="0"/>
              </a:rPr>
              <a:t>procedure</a:t>
            </a:r>
          </a:p>
        </p:txBody>
      </p:sp>
      <p:sp>
        <p:nvSpPr>
          <p:cNvPr id="25609" name="Text Box 9">
            <a:extLst>
              <a:ext uri="{FF2B5EF4-FFF2-40B4-BE49-F238E27FC236}">
                <a16:creationId xmlns:a16="http://schemas.microsoft.com/office/drawing/2014/main" id="{E72CFD39-55FC-4C0B-92D8-044B954E09F3}"/>
              </a:ext>
            </a:extLst>
          </p:cNvPr>
          <p:cNvSpPr txBox="1">
            <a:spLocks noChangeArrowheads="1"/>
          </p:cNvSpPr>
          <p:nvPr/>
        </p:nvSpPr>
        <p:spPr bwMode="auto">
          <a:xfrm>
            <a:off x="10375108" y="6766832"/>
            <a:ext cx="450294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dirty="0">
                <a:solidFill>
                  <a:srgbClr val="FF0000"/>
                </a:solidFill>
                <a:latin typeface="Oracle Sans" panose="020B0503020204020204" pitchFamily="34" charset="0"/>
                <a:cs typeface="Oracle Sans" panose="020B0503020204020204" pitchFamily="34" charset="0"/>
              </a:rPr>
              <a:t>Wraps the text and creates </a:t>
            </a:r>
            <a:br>
              <a:rPr lang="en-US" altLang="en-US" dirty="0">
                <a:solidFill>
                  <a:srgbClr val="FF0000"/>
                </a:solidFill>
                <a:latin typeface="Oracle Sans" panose="020B0503020204020204" pitchFamily="34" charset="0"/>
                <a:cs typeface="Oracle Sans" panose="020B0503020204020204" pitchFamily="34" charset="0"/>
              </a:rPr>
            </a:br>
            <a:r>
              <a:rPr lang="en-US" altLang="en-US" dirty="0">
                <a:solidFill>
                  <a:srgbClr val="FF0000"/>
                </a:solidFill>
                <a:latin typeface="Oracle Sans" panose="020B0503020204020204" pitchFamily="34" charset="0"/>
                <a:cs typeface="Oracle Sans" panose="020B0503020204020204" pitchFamily="34" charset="0"/>
              </a:rPr>
              <a:t>the PL/SQL unit</a:t>
            </a:r>
          </a:p>
        </p:txBody>
      </p:sp>
      <p:sp>
        <p:nvSpPr>
          <p:cNvPr id="25610" name="Text Box 10">
            <a:extLst>
              <a:ext uri="{FF2B5EF4-FFF2-40B4-BE49-F238E27FC236}">
                <a16:creationId xmlns:a16="http://schemas.microsoft.com/office/drawing/2014/main" id="{EB3A9068-B8C6-4455-A299-197F62D70D0F}"/>
              </a:ext>
            </a:extLst>
          </p:cNvPr>
          <p:cNvSpPr txBox="1">
            <a:spLocks noChangeArrowheads="1"/>
          </p:cNvSpPr>
          <p:nvPr/>
        </p:nvSpPr>
        <p:spPr bwMode="auto">
          <a:xfrm>
            <a:off x="9694070" y="2962729"/>
            <a:ext cx="586502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dirty="0">
                <a:solidFill>
                  <a:srgbClr val="FF0000"/>
                </a:solidFill>
                <a:latin typeface="Oracle Sans" panose="020B0503020204020204" pitchFamily="34" charset="0"/>
                <a:cs typeface="Oracle Sans" panose="020B0503020204020204" pitchFamily="34" charset="0"/>
              </a:rPr>
              <a:t>Provides the same functionality </a:t>
            </a:r>
            <a:br>
              <a:rPr lang="en-US" altLang="en-US" dirty="0">
                <a:solidFill>
                  <a:srgbClr val="FF0000"/>
                </a:solidFill>
                <a:latin typeface="Oracle Sans" panose="020B0503020204020204" pitchFamily="34" charset="0"/>
                <a:cs typeface="Oracle Sans" panose="020B0503020204020204" pitchFamily="34" charset="0"/>
              </a:rPr>
            </a:br>
            <a:r>
              <a:rPr lang="en-US" altLang="en-US" dirty="0">
                <a:solidFill>
                  <a:srgbClr val="FF0000"/>
                </a:solidFill>
                <a:latin typeface="Oracle Sans" panose="020B0503020204020204" pitchFamily="34" charset="0"/>
                <a:cs typeface="Oracle Sans" panose="020B0503020204020204" pitchFamily="34" charset="0"/>
              </a:rPr>
              <a:t>as the </a:t>
            </a:r>
            <a:r>
              <a:rPr lang="en-US" altLang="en-US" dirty="0">
                <a:solidFill>
                  <a:srgbClr val="FF0000"/>
                </a:solidFill>
                <a:latin typeface="Courier New" panose="02070309020205020404" pitchFamily="49" charset="0"/>
                <a:cs typeface="Oracle Sans" panose="020B0503020204020204" pitchFamily="34" charset="0"/>
              </a:rPr>
              <a:t>CREATE_WRAPPED</a:t>
            </a:r>
            <a:r>
              <a:rPr lang="en-US" altLang="en-US" dirty="0">
                <a:solidFill>
                  <a:srgbClr val="FF0000"/>
                </a:solidFill>
                <a:latin typeface="Oracle Sans" panose="020B0503020204020204" pitchFamily="34" charset="0"/>
                <a:cs typeface="Oracle Sans" panose="020B0503020204020204" pitchFamily="34" charset="0"/>
              </a:rPr>
              <a:t> procedure</a:t>
            </a:r>
            <a:br>
              <a:rPr lang="en-US" altLang="en-US" dirty="0">
                <a:solidFill>
                  <a:srgbClr val="FF0000"/>
                </a:solidFill>
                <a:latin typeface="Oracle Sans" panose="020B0503020204020204" pitchFamily="34" charset="0"/>
                <a:cs typeface="Oracle Sans" panose="020B0503020204020204" pitchFamily="34" charset="0"/>
              </a:rPr>
            </a:br>
            <a:r>
              <a:rPr lang="en-US" altLang="en-US" dirty="0">
                <a:solidFill>
                  <a:srgbClr val="FF0000"/>
                </a:solidFill>
                <a:latin typeface="Oracle Sans" panose="020B0503020204020204" pitchFamily="34" charset="0"/>
                <a:cs typeface="Oracle Sans" panose="020B0503020204020204" pitchFamily="34" charset="0"/>
              </a:rPr>
              <a:t>but enables larger inputs</a:t>
            </a:r>
          </a:p>
        </p:txBody>
      </p:sp>
      <p:sp>
        <p:nvSpPr>
          <p:cNvPr id="25611" name="Line 11">
            <a:extLst>
              <a:ext uri="{FF2B5EF4-FFF2-40B4-BE49-F238E27FC236}">
                <a16:creationId xmlns:a16="http://schemas.microsoft.com/office/drawing/2014/main" id="{09A03098-50B0-4FB3-B3B8-D10B2A036C02}"/>
              </a:ext>
            </a:extLst>
          </p:cNvPr>
          <p:cNvSpPr>
            <a:spLocks noChangeShapeType="1"/>
          </p:cNvSpPr>
          <p:nvPr/>
        </p:nvSpPr>
        <p:spPr bwMode="auto">
          <a:xfrm>
            <a:off x="4724402" y="5257800"/>
            <a:ext cx="1219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25612" name="Freeform 12">
            <a:extLst>
              <a:ext uri="{FF2B5EF4-FFF2-40B4-BE49-F238E27FC236}">
                <a16:creationId xmlns:a16="http://schemas.microsoft.com/office/drawing/2014/main" id="{044556CF-AC0E-45EE-AA7D-0D14DE2BDD26}"/>
              </a:ext>
            </a:extLst>
          </p:cNvPr>
          <p:cNvSpPr>
            <a:spLocks/>
          </p:cNvSpPr>
          <p:nvPr/>
        </p:nvSpPr>
        <p:spPr bwMode="auto">
          <a:xfrm>
            <a:off x="5943602" y="3657600"/>
            <a:ext cx="914400" cy="1600200"/>
          </a:xfrm>
          <a:custGeom>
            <a:avLst/>
            <a:gdLst>
              <a:gd name="T0" fmla="*/ 0 w 288"/>
              <a:gd name="T1" fmla="*/ 2147483647 h 672"/>
              <a:gd name="T2" fmla="*/ 0 w 288"/>
              <a:gd name="T3" fmla="*/ 0 h 672"/>
              <a:gd name="T4" fmla="*/ 2147483647 w 288"/>
              <a:gd name="T5" fmla="*/ 0 h 672"/>
              <a:gd name="T6" fmla="*/ 0 60000 65536"/>
              <a:gd name="T7" fmla="*/ 0 60000 65536"/>
              <a:gd name="T8" fmla="*/ 0 60000 65536"/>
              <a:gd name="T9" fmla="*/ 0 w 288"/>
              <a:gd name="T10" fmla="*/ 0 h 672"/>
              <a:gd name="T11" fmla="*/ 288 w 288"/>
              <a:gd name="T12" fmla="*/ 672 h 672"/>
            </a:gdLst>
            <a:ahLst/>
            <a:cxnLst>
              <a:cxn ang="T6">
                <a:pos x="T0" y="T1"/>
              </a:cxn>
              <a:cxn ang="T7">
                <a:pos x="T2" y="T3"/>
              </a:cxn>
              <a:cxn ang="T8">
                <a:pos x="T4" y="T5"/>
              </a:cxn>
            </a:cxnLst>
            <a:rect l="T9" t="T10" r="T11" b="T12"/>
            <a:pathLst>
              <a:path w="288" h="672">
                <a:moveTo>
                  <a:pt x="0" y="672"/>
                </a:moveTo>
                <a:lnTo>
                  <a:pt x="0" y="0"/>
                </a:lnTo>
                <a:lnTo>
                  <a:pt x="288" y="0"/>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25613" name="Freeform 13">
            <a:extLst>
              <a:ext uri="{FF2B5EF4-FFF2-40B4-BE49-F238E27FC236}">
                <a16:creationId xmlns:a16="http://schemas.microsoft.com/office/drawing/2014/main" id="{4559F151-9378-485A-9CA2-D4F2F421EF6B}"/>
              </a:ext>
            </a:extLst>
          </p:cNvPr>
          <p:cNvSpPr>
            <a:spLocks/>
          </p:cNvSpPr>
          <p:nvPr/>
        </p:nvSpPr>
        <p:spPr bwMode="auto">
          <a:xfrm flipV="1">
            <a:off x="5943602" y="5257800"/>
            <a:ext cx="914400" cy="1600200"/>
          </a:xfrm>
          <a:custGeom>
            <a:avLst/>
            <a:gdLst>
              <a:gd name="T0" fmla="*/ 0 w 288"/>
              <a:gd name="T1" fmla="*/ 2147483647 h 672"/>
              <a:gd name="T2" fmla="*/ 0 w 288"/>
              <a:gd name="T3" fmla="*/ 0 h 672"/>
              <a:gd name="T4" fmla="*/ 2147483647 w 288"/>
              <a:gd name="T5" fmla="*/ 0 h 672"/>
              <a:gd name="T6" fmla="*/ 0 60000 65536"/>
              <a:gd name="T7" fmla="*/ 0 60000 65536"/>
              <a:gd name="T8" fmla="*/ 0 60000 65536"/>
              <a:gd name="T9" fmla="*/ 0 w 288"/>
              <a:gd name="T10" fmla="*/ 0 h 672"/>
              <a:gd name="T11" fmla="*/ 288 w 288"/>
              <a:gd name="T12" fmla="*/ 672 h 672"/>
            </a:gdLst>
            <a:ahLst/>
            <a:cxnLst>
              <a:cxn ang="T6">
                <a:pos x="T0" y="T1"/>
              </a:cxn>
              <a:cxn ang="T7">
                <a:pos x="T2" y="T3"/>
              </a:cxn>
              <a:cxn ang="T8">
                <a:pos x="T4" y="T5"/>
              </a:cxn>
            </a:cxnLst>
            <a:rect l="T9" t="T10" r="T11" b="T12"/>
            <a:pathLst>
              <a:path w="288" h="672">
                <a:moveTo>
                  <a:pt x="0" y="672"/>
                </a:moveTo>
                <a:lnTo>
                  <a:pt x="0" y="0"/>
                </a:lnTo>
                <a:lnTo>
                  <a:pt x="288" y="0"/>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58939095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E7FD80D-E697-441F-A3AA-28D59B867845}"/>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err="1">
                <a:latin typeface="+mj-lt"/>
              </a:rPr>
              <a:t>Nonobfuscated</a:t>
            </a:r>
            <a:r>
              <a:rPr lang="en-US" altLang="en-US" dirty="0">
                <a:latin typeface="+mj-lt"/>
              </a:rPr>
              <a:t> PL/SQL Code: Example</a:t>
            </a:r>
          </a:p>
        </p:txBody>
      </p:sp>
      <p:pic>
        <p:nvPicPr>
          <p:cNvPr id="26627" name="Picture 5">
            <a:extLst>
              <a:ext uri="{FF2B5EF4-FFF2-40B4-BE49-F238E27FC236}">
                <a16:creationId xmlns:a16="http://schemas.microsoft.com/office/drawing/2014/main" id="{AFE3FEF8-32DF-4E02-A563-DFE8BBDA6D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21805"/>
          <a:stretch>
            <a:fillRect/>
          </a:stretch>
        </p:blipFill>
        <p:spPr bwMode="auto">
          <a:xfrm>
            <a:off x="1010558" y="6135235"/>
            <a:ext cx="9846470" cy="914400"/>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26628" name="Picture 6">
            <a:extLst>
              <a:ext uri="{FF2B5EF4-FFF2-40B4-BE49-F238E27FC236}">
                <a16:creationId xmlns:a16="http://schemas.microsoft.com/office/drawing/2014/main" id="{A22C533D-613A-44F0-8AE8-5AEC76F256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164" b="17262"/>
          <a:stretch>
            <a:fillRect/>
          </a:stretch>
        </p:blipFill>
        <p:spPr bwMode="auto">
          <a:xfrm>
            <a:off x="1010558" y="8047718"/>
            <a:ext cx="6984206" cy="1504950"/>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3F600344-3621-43BE-9787-3291260C0050}"/>
              </a:ext>
            </a:extLst>
          </p:cNvPr>
          <p:cNvSpPr txBox="1">
            <a:spLocks/>
          </p:cNvSpPr>
          <p:nvPr/>
        </p:nvSpPr>
        <p:spPr bwMode="gray">
          <a:xfrm>
            <a:off x="1010558" y="2084998"/>
            <a:ext cx="13862957" cy="387130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SET SERVEROUTPUT ON</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BEGIN -- The ALL_SOURCE view family shows source code</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a:t>
            </a:r>
            <a:r>
              <a:rPr lang="en-US" sz="2100" dirty="0">
                <a:solidFill>
                  <a:srgbClr val="FF0000"/>
                </a:solidFill>
                <a:latin typeface="Courier New" pitchFamily="49" charset="0"/>
                <a:cs typeface="Oracle Sans" panose="020B0503020204020204" pitchFamily="34" charset="0"/>
              </a:rPr>
              <a:t>EXECUTE IMMEDIATE</a:t>
            </a:r>
            <a:r>
              <a:rPr lang="en-US" sz="2100" dirty="0">
                <a:latin typeface="Courier New" pitchFamily="49" charset="0"/>
                <a:cs typeface="Oracle Sans" panose="020B0503020204020204" pitchFamily="34" charset="0"/>
              </a:rPr>
              <a:t> '</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CREATE OR REPLACE PROCEDURE P1 IS</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BEGIN</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DBMS_OUTPUT.PUT_LINE (''I am not wrapped'');</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END P1;</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END;</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CALL p1();</a:t>
            </a:r>
          </a:p>
        </p:txBody>
      </p:sp>
      <p:sp>
        <p:nvSpPr>
          <p:cNvPr id="9" name="Content Placeholder 2">
            <a:extLst>
              <a:ext uri="{FF2B5EF4-FFF2-40B4-BE49-F238E27FC236}">
                <a16:creationId xmlns:a16="http://schemas.microsoft.com/office/drawing/2014/main" id="{DAA082E9-F50B-4077-86E5-9D849C0BCA53}"/>
              </a:ext>
            </a:extLst>
          </p:cNvPr>
          <p:cNvSpPr txBox="1">
            <a:spLocks/>
          </p:cNvSpPr>
          <p:nvPr/>
        </p:nvSpPr>
        <p:spPr bwMode="gray">
          <a:xfrm>
            <a:off x="1010558" y="7189282"/>
            <a:ext cx="13862957" cy="73778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SELECT text FROM </a:t>
            </a:r>
            <a:r>
              <a:rPr lang="en-US" sz="2100" dirty="0" err="1">
                <a:latin typeface="Courier New" pitchFamily="49" charset="0"/>
                <a:cs typeface="Oracle Sans" panose="020B0503020204020204" pitchFamily="34" charset="0"/>
              </a:rPr>
              <a:t>user_source</a:t>
            </a:r>
            <a:r>
              <a:rPr lang="en-US" sz="2100" dirty="0">
                <a:latin typeface="Courier New" pitchFamily="49" charset="0"/>
                <a:cs typeface="Oracle Sans" panose="020B0503020204020204" pitchFamily="34" charset="0"/>
              </a:rPr>
              <a:t> </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WHERE name = 'P1' ORDER BY line;</a:t>
            </a:r>
          </a:p>
        </p:txBody>
      </p:sp>
    </p:spTree>
    <p:custDataLst>
      <p:tags r:id="rId1"/>
    </p:custDataLst>
    <p:extLst>
      <p:ext uri="{BB962C8B-B14F-4D97-AF65-F5344CB8AC3E}">
        <p14:creationId xmlns:p14="http://schemas.microsoft.com/office/powerpoint/2010/main" val="53582442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0CB3AB7-AED8-4C31-9991-047BDD96ED29}"/>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Obfuscated PL/SQL Code: Example</a:t>
            </a:r>
          </a:p>
        </p:txBody>
      </p:sp>
      <p:pic>
        <p:nvPicPr>
          <p:cNvPr id="27651" name="Picture 6">
            <a:extLst>
              <a:ext uri="{FF2B5EF4-FFF2-40B4-BE49-F238E27FC236}">
                <a16:creationId xmlns:a16="http://schemas.microsoft.com/office/drawing/2014/main" id="{B79BF975-3664-4521-924D-16AD833A7E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9750"/>
          <a:stretch>
            <a:fillRect/>
          </a:stretch>
        </p:blipFill>
        <p:spPr bwMode="auto">
          <a:xfrm>
            <a:off x="1012372" y="7485744"/>
            <a:ext cx="12537282" cy="1435895"/>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27652" name="Text Box 7">
            <a:extLst>
              <a:ext uri="{FF2B5EF4-FFF2-40B4-BE49-F238E27FC236}">
                <a16:creationId xmlns:a16="http://schemas.microsoft.com/office/drawing/2014/main" id="{6F03C11C-8E0B-4E4D-BBD9-9361CD0AFC91}"/>
              </a:ext>
            </a:extLst>
          </p:cNvPr>
          <p:cNvSpPr txBox="1">
            <a:spLocks noChangeArrowheads="1"/>
          </p:cNvSpPr>
          <p:nvPr/>
        </p:nvSpPr>
        <p:spPr bwMode="auto">
          <a:xfrm>
            <a:off x="1012372" y="9276784"/>
            <a:ext cx="75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dirty="0">
                <a:latin typeface="Oracle Sans" panose="020B0503020204020204" pitchFamily="34" charset="0"/>
                <a:cs typeface="Oracle Sans" panose="020B0503020204020204" pitchFamily="34" charset="0"/>
              </a:rPr>
              <a:t>. . .</a:t>
            </a:r>
          </a:p>
        </p:txBody>
      </p:sp>
      <p:pic>
        <p:nvPicPr>
          <p:cNvPr id="27653" name="Picture 8">
            <a:extLst>
              <a:ext uri="{FF2B5EF4-FFF2-40B4-BE49-F238E27FC236}">
                <a16:creationId xmlns:a16="http://schemas.microsoft.com/office/drawing/2014/main" id="{1E8944FA-8C59-4FB7-8C53-193506BC5C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372" y="5806848"/>
            <a:ext cx="371237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a16="http://schemas.microsoft.com/office/drawing/2014/main" id="{FD11BDD4-A438-439C-A8B3-E47960F080A9}"/>
              </a:ext>
            </a:extLst>
          </p:cNvPr>
          <p:cNvSpPr txBox="1">
            <a:spLocks/>
          </p:cNvSpPr>
          <p:nvPr/>
        </p:nvSpPr>
        <p:spPr bwMode="gray">
          <a:xfrm>
            <a:off x="1012372" y="6587672"/>
            <a:ext cx="13862957" cy="73778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SELECT text FROM </a:t>
            </a:r>
            <a:r>
              <a:rPr lang="en-US" sz="2100" dirty="0" err="1">
                <a:latin typeface="Courier New" pitchFamily="49" charset="0"/>
                <a:cs typeface="Oracle Sans" panose="020B0503020204020204" pitchFamily="34" charset="0"/>
              </a:rPr>
              <a:t>user_source</a:t>
            </a:r>
            <a:r>
              <a:rPr lang="en-US" sz="2100" dirty="0">
                <a:latin typeface="Courier New" pitchFamily="49" charset="0"/>
                <a:cs typeface="Oracle Sans" panose="020B0503020204020204" pitchFamily="34" charset="0"/>
              </a:rPr>
              <a:t> </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WHERE name = 'P1' ORDER BY line;</a:t>
            </a:r>
          </a:p>
        </p:txBody>
      </p:sp>
      <p:sp>
        <p:nvSpPr>
          <p:cNvPr id="11" name="Content Placeholder 2">
            <a:extLst>
              <a:ext uri="{FF2B5EF4-FFF2-40B4-BE49-F238E27FC236}">
                <a16:creationId xmlns:a16="http://schemas.microsoft.com/office/drawing/2014/main" id="{4A0433F6-D0FC-45CB-B1D2-B6AC1AD14454}"/>
              </a:ext>
            </a:extLst>
          </p:cNvPr>
          <p:cNvSpPr txBox="1">
            <a:spLocks/>
          </p:cNvSpPr>
          <p:nvPr/>
        </p:nvSpPr>
        <p:spPr bwMode="gray">
          <a:xfrm>
            <a:off x="1012372" y="2109421"/>
            <a:ext cx="13862957" cy="352313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BEGIN -- ALL_SOURCE view family obfuscates source code</a:t>
            </a:r>
          </a:p>
          <a:p>
            <a:pPr marL="685800" indent="-685800" defTabSz="600075" eaLnBrk="0" hangingPunct="0">
              <a:tabLst>
                <a:tab pos="600075" algn="r"/>
                <a:tab pos="1009650" algn="l"/>
              </a:tabLst>
              <a:defRPr/>
            </a:pPr>
            <a:r>
              <a:rPr lang="en-US" sz="2100" dirty="0">
                <a:solidFill>
                  <a:srgbClr val="FF0000"/>
                </a:solidFill>
                <a:latin typeface="Courier New" pitchFamily="49" charset="0"/>
                <a:cs typeface="Oracle Sans" panose="020B0503020204020204" pitchFamily="34" charset="0"/>
              </a:rPr>
              <a:t>  DBMS_DDL.CREATE_WRAPPED</a:t>
            </a:r>
            <a:r>
              <a:rPr lang="en-US" sz="2100" dirty="0">
                <a:solidFill>
                  <a:schemeClr val="accent2"/>
                </a:solidFill>
                <a:latin typeface="Courier New" pitchFamily="49" charset="0"/>
                <a:cs typeface="Oracle Sans" panose="020B0503020204020204" pitchFamily="34" charset="0"/>
              </a:rPr>
              <a:t> </a:t>
            </a:r>
            <a:r>
              <a:rPr lang="en-US" sz="2100" dirty="0">
                <a:latin typeface="Courier New" pitchFamily="49" charset="0"/>
                <a:cs typeface="Oracle Sans" panose="020B0503020204020204" pitchFamily="34" charset="0"/>
              </a:rPr>
              <a:t>( '</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CREATE OR REPLACE PROCEDURE P1 IS</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BEGIN</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DBMS_OUTPUT.PUT_LINE (''I am wrapped now'');</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END P1;</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 );</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END;</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CALL p1();</a:t>
            </a:r>
          </a:p>
        </p:txBody>
      </p:sp>
    </p:spTree>
    <p:custDataLst>
      <p:tags r:id="rId1"/>
    </p:custDataLst>
    <p:extLst>
      <p:ext uri="{BB962C8B-B14F-4D97-AF65-F5344CB8AC3E}">
        <p14:creationId xmlns:p14="http://schemas.microsoft.com/office/powerpoint/2010/main" val="169179770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9FCDD10-15F2-4295-850A-9F7C6C642CC6}"/>
              </a:ext>
            </a:extLst>
          </p:cNvPr>
          <p:cNvSpPr txBox="1">
            <a:spLocks/>
          </p:cNvSpPr>
          <p:nvPr/>
        </p:nvSpPr>
        <p:spPr bwMode="gray">
          <a:xfrm>
            <a:off x="977902" y="2414525"/>
            <a:ext cx="13862957" cy="51147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chor="ctr" anchorCtr="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SET SERVEROUTPUT ON</a:t>
            </a:r>
          </a:p>
          <a:p>
            <a:pPr marL="685800" indent="-685800" defTabSz="600075" eaLnBrk="0" hangingPunct="0">
              <a:tabLst>
                <a:tab pos="600075" algn="r"/>
                <a:tab pos="1009650" algn="l"/>
              </a:tabLst>
              <a:defRPr/>
            </a:pPr>
            <a:endParaRPr lang="en-US" sz="2100" dirty="0">
              <a:latin typeface="Courier New" pitchFamily="49" charset="0"/>
              <a:cs typeface="Oracle Sans" panose="020B0503020204020204" pitchFamily="34" charset="0"/>
            </a:endParaRP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DECLARE</a:t>
            </a:r>
          </a:p>
          <a:p>
            <a:pPr marL="685800" indent="-685800" defTabSz="600075" eaLnBrk="0" hangingPunct="0">
              <a:tabLst>
                <a:tab pos="600075" algn="r"/>
                <a:tab pos="1009650" algn="l"/>
              </a:tabLst>
              <a:defRPr/>
            </a:pPr>
            <a:r>
              <a:rPr lang="en-US" sz="2100" dirty="0" err="1">
                <a:latin typeface="Courier New" pitchFamily="49" charset="0"/>
                <a:cs typeface="Oracle Sans" panose="020B0503020204020204" pitchFamily="34" charset="0"/>
              </a:rPr>
              <a:t>c_code</a:t>
            </a:r>
            <a:r>
              <a:rPr lang="en-US" sz="2100" dirty="0">
                <a:latin typeface="Courier New" pitchFamily="49" charset="0"/>
                <a:cs typeface="Oracle Sans" panose="020B0503020204020204" pitchFamily="34" charset="0"/>
              </a:rPr>
              <a:t> CONSTANT VARCHAR2(32767) :=</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CREATE OR REPLACE PROCEDURE </a:t>
            </a:r>
            <a:r>
              <a:rPr lang="en-US" sz="2100" dirty="0" err="1">
                <a:latin typeface="Courier New" pitchFamily="49" charset="0"/>
                <a:cs typeface="Oracle Sans" panose="020B0503020204020204" pitchFamily="34" charset="0"/>
              </a:rPr>
              <a:t>new_proc</a:t>
            </a:r>
            <a:r>
              <a:rPr lang="en-US" sz="2100" dirty="0">
                <a:latin typeface="Courier New" pitchFamily="49" charset="0"/>
                <a:cs typeface="Oracle Sans" panose="020B0503020204020204" pitchFamily="34" charset="0"/>
              </a:rPr>
              <a:t> AS </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a:t>
            </a:r>
            <a:r>
              <a:rPr lang="en-US" sz="2100" dirty="0" err="1">
                <a:latin typeface="Courier New" pitchFamily="49" charset="0"/>
                <a:cs typeface="Oracle Sans" panose="020B0503020204020204" pitchFamily="34" charset="0"/>
              </a:rPr>
              <a:t>v_VDATE</a:t>
            </a:r>
            <a:r>
              <a:rPr lang="en-US" sz="2100" dirty="0">
                <a:latin typeface="Courier New" pitchFamily="49" charset="0"/>
                <a:cs typeface="Oracle Sans" panose="020B0503020204020204" pitchFamily="34" charset="0"/>
              </a:rPr>
              <a:t>  DATE;  </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BEGIN </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a:t>
            </a:r>
            <a:r>
              <a:rPr lang="en-US" sz="2100" dirty="0" err="1">
                <a:latin typeface="Courier New" pitchFamily="49" charset="0"/>
                <a:cs typeface="Oracle Sans" panose="020B0503020204020204" pitchFamily="34" charset="0"/>
              </a:rPr>
              <a:t>v_VDATE</a:t>
            </a:r>
            <a:r>
              <a:rPr lang="en-US" sz="2100" dirty="0">
                <a:latin typeface="Courier New" pitchFamily="49" charset="0"/>
                <a:cs typeface="Oracle Sans" panose="020B0503020204020204" pitchFamily="34" charset="0"/>
              </a:rPr>
              <a:t> := SYSDATE;</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DBMS_OUTPUT.PUT_LINE(</a:t>
            </a:r>
            <a:r>
              <a:rPr lang="en-US" sz="2100" dirty="0" err="1">
                <a:latin typeface="Courier New" pitchFamily="49" charset="0"/>
                <a:cs typeface="Oracle Sans" panose="020B0503020204020204" pitchFamily="34" charset="0"/>
              </a:rPr>
              <a:t>v_VDATE</a:t>
            </a:r>
            <a:r>
              <a:rPr lang="en-US" sz="2100" dirty="0">
                <a:latin typeface="Courier New" pitchFamily="49" charset="0"/>
                <a:cs typeface="Oracle Sans" panose="020B0503020204020204" pitchFamily="34" charset="0"/>
              </a:rPr>
              <a:t>) ;</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END; ' ;</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BEGIN</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DBMS_DDL.CREATE_WRAPPED (</a:t>
            </a:r>
            <a:r>
              <a:rPr lang="en-US" sz="2100" dirty="0" err="1">
                <a:latin typeface="Courier New" pitchFamily="49" charset="0"/>
                <a:cs typeface="Oracle Sans" panose="020B0503020204020204" pitchFamily="34" charset="0"/>
              </a:rPr>
              <a:t>c_CODE</a:t>
            </a:r>
            <a:r>
              <a:rPr lang="en-US" sz="2100" dirty="0">
                <a:latin typeface="Courier New" pitchFamily="49" charset="0"/>
                <a:cs typeface="Oracle Sans" panose="020B0503020204020204" pitchFamily="34" charset="0"/>
              </a:rPr>
              <a:t>);</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END;</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a:t>
            </a:r>
          </a:p>
        </p:txBody>
      </p:sp>
      <p:sp>
        <p:nvSpPr>
          <p:cNvPr id="28677" name="Rectangle 2">
            <a:extLst>
              <a:ext uri="{FF2B5EF4-FFF2-40B4-BE49-F238E27FC236}">
                <a16:creationId xmlns:a16="http://schemas.microsoft.com/office/drawing/2014/main" id="{FBC15AEF-4B3F-4508-82FE-EBA9158303ED}"/>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Dynamic Obfuscation: Example</a:t>
            </a:r>
          </a:p>
        </p:txBody>
      </p:sp>
      <p:sp>
        <p:nvSpPr>
          <p:cNvPr id="28678" name="Rectangle 4">
            <a:extLst>
              <a:ext uri="{FF2B5EF4-FFF2-40B4-BE49-F238E27FC236}">
                <a16:creationId xmlns:a16="http://schemas.microsoft.com/office/drawing/2014/main" id="{2CC18A7B-D281-4C47-8654-87A2B5A1CCCF}"/>
              </a:ext>
            </a:extLst>
          </p:cNvPr>
          <p:cNvSpPr>
            <a:spLocks noChangeArrowheads="1"/>
          </p:cNvSpPr>
          <p:nvPr/>
        </p:nvSpPr>
        <p:spPr bwMode="gray">
          <a:xfrm>
            <a:off x="1212173" y="6250010"/>
            <a:ext cx="6788827" cy="349819"/>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96991940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5645E2A-ACD9-425F-8E37-2819F4706A5D}"/>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PL/SQL Wrapper Utility</a:t>
            </a:r>
          </a:p>
        </p:txBody>
      </p:sp>
      <p:sp>
        <p:nvSpPr>
          <p:cNvPr id="2" name="Content Placeholder 1">
            <a:extLst>
              <a:ext uri="{FF2B5EF4-FFF2-40B4-BE49-F238E27FC236}">
                <a16:creationId xmlns:a16="http://schemas.microsoft.com/office/drawing/2014/main" id="{7271CECF-81CB-4657-ABB0-C07AD2E11950}"/>
              </a:ext>
            </a:extLst>
          </p:cNvPr>
          <p:cNvSpPr>
            <a:spLocks noGrp="1"/>
          </p:cNvSpPr>
          <p:nvPr>
            <p:ph idx="1"/>
          </p:nvPr>
        </p:nvSpPr>
        <p:spPr>
          <a:xfrm>
            <a:off x="933451" y="2272710"/>
            <a:ext cx="16421100" cy="6295887"/>
          </a:xfrm>
        </p:spPr>
        <p:txBody>
          <a:bodyPr/>
          <a:lstStyle/>
          <a:p>
            <a:pPr lvl="1"/>
            <a:r>
              <a:rPr lang="en-US" altLang="en-US" dirty="0"/>
              <a:t>The PL/SQL wrapper is a stand-alone utility that hides application internals by converting PL/SQL source code to portable object code.</a:t>
            </a:r>
          </a:p>
          <a:p>
            <a:pPr lvl="1"/>
            <a:r>
              <a:rPr lang="en-US" altLang="en-US" dirty="0"/>
              <a:t>Wrapping has the following features:</a:t>
            </a:r>
          </a:p>
          <a:p>
            <a:pPr marL="1919288" lvl="2" indent="-547688"/>
            <a:r>
              <a:rPr lang="en-US" altLang="en-US" dirty="0"/>
              <a:t>Platform independence</a:t>
            </a:r>
          </a:p>
          <a:p>
            <a:pPr marL="1919288" lvl="2" indent="-547688"/>
            <a:r>
              <a:rPr lang="en-US" altLang="en-US" dirty="0"/>
              <a:t>Dynamic loading</a:t>
            </a:r>
          </a:p>
          <a:p>
            <a:pPr marL="1919288" lvl="2" indent="-547688"/>
            <a:r>
              <a:rPr lang="en-US" altLang="en-US" dirty="0"/>
              <a:t>Dynamic binding</a:t>
            </a:r>
          </a:p>
          <a:p>
            <a:pPr marL="1919288" lvl="2" indent="-547688"/>
            <a:r>
              <a:rPr lang="en-US" altLang="en-US" dirty="0"/>
              <a:t>Dependency checking</a:t>
            </a:r>
          </a:p>
          <a:p>
            <a:pPr marL="1919288" lvl="2" indent="-547688"/>
            <a:r>
              <a:rPr lang="en-US" altLang="en-US" dirty="0"/>
              <a:t>Normal importing and exporting when invoked</a:t>
            </a:r>
          </a:p>
          <a:p>
            <a:endParaRPr lang="en-US" dirty="0"/>
          </a:p>
        </p:txBody>
      </p:sp>
    </p:spTree>
    <p:custDataLst>
      <p:tags r:id="rId1"/>
    </p:custDataLst>
    <p:extLst>
      <p:ext uri="{BB962C8B-B14F-4D97-AF65-F5344CB8AC3E}">
        <p14:creationId xmlns:p14="http://schemas.microsoft.com/office/powerpoint/2010/main" val="116411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87A58B8-0514-4FC8-95D0-0872D5180CC1}"/>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Running the PL/SQL Wrapper Utility</a:t>
            </a:r>
          </a:p>
        </p:txBody>
      </p:sp>
      <p:sp>
        <p:nvSpPr>
          <p:cNvPr id="2" name="Content Placeholder 1">
            <a:extLst>
              <a:ext uri="{FF2B5EF4-FFF2-40B4-BE49-F238E27FC236}">
                <a16:creationId xmlns:a16="http://schemas.microsoft.com/office/drawing/2014/main" id="{1A490816-7DB0-419D-9F5B-E0DC30201125}"/>
              </a:ext>
            </a:extLst>
          </p:cNvPr>
          <p:cNvSpPr>
            <a:spLocks noGrp="1"/>
          </p:cNvSpPr>
          <p:nvPr>
            <p:ph idx="1"/>
          </p:nvPr>
        </p:nvSpPr>
        <p:spPr>
          <a:xfrm>
            <a:off x="933451" y="3009900"/>
            <a:ext cx="16421100" cy="4955840"/>
          </a:xfrm>
        </p:spPr>
        <p:txBody>
          <a:bodyPr/>
          <a:lstStyle/>
          <a:p>
            <a:pPr lvl="1"/>
            <a:r>
              <a:rPr lang="en-US" altLang="en-US" dirty="0"/>
              <a:t>Do not use spaces around the equal signs.</a:t>
            </a:r>
          </a:p>
          <a:p>
            <a:pPr lvl="1"/>
            <a:r>
              <a:rPr lang="en-US" altLang="en-US" dirty="0"/>
              <a:t>The INAME argument is required.</a:t>
            </a:r>
          </a:p>
          <a:p>
            <a:pPr lvl="1"/>
            <a:r>
              <a:rPr lang="en-US" altLang="en-US" dirty="0"/>
              <a:t>The default extension for the input file is .</a:t>
            </a:r>
            <a:r>
              <a:rPr lang="en-US" altLang="en-US" dirty="0" err="1"/>
              <a:t>sql</a:t>
            </a:r>
            <a:r>
              <a:rPr lang="en-US" altLang="en-US" dirty="0"/>
              <a:t>, unless it is specified with the name.</a:t>
            </a:r>
          </a:p>
          <a:p>
            <a:pPr lvl="1"/>
            <a:r>
              <a:rPr lang="en-US" altLang="en-US" dirty="0"/>
              <a:t>The ONAME argument is optional.</a:t>
            </a:r>
          </a:p>
          <a:p>
            <a:pPr lvl="1"/>
            <a:r>
              <a:rPr lang="en-US" altLang="en-US" dirty="0"/>
              <a:t>The default extension for output file is .</a:t>
            </a:r>
            <a:r>
              <a:rPr lang="en-US" altLang="en-US" dirty="0" err="1"/>
              <a:t>plb</a:t>
            </a:r>
            <a:r>
              <a:rPr lang="en-US" altLang="en-US" dirty="0"/>
              <a:t>, unless specified with the ONAME argument.</a:t>
            </a:r>
          </a:p>
          <a:p>
            <a:r>
              <a:rPr lang="en-US" altLang="en-US" dirty="0"/>
              <a:t>Examples</a:t>
            </a:r>
          </a:p>
        </p:txBody>
      </p:sp>
      <p:sp>
        <p:nvSpPr>
          <p:cNvPr id="7" name="Content Placeholder 2">
            <a:extLst>
              <a:ext uri="{FF2B5EF4-FFF2-40B4-BE49-F238E27FC236}">
                <a16:creationId xmlns:a16="http://schemas.microsoft.com/office/drawing/2014/main" id="{3538DB2D-F9CC-4A00-9020-C68278BF95CF}"/>
              </a:ext>
            </a:extLst>
          </p:cNvPr>
          <p:cNvSpPr txBox="1">
            <a:spLocks/>
          </p:cNvSpPr>
          <p:nvPr/>
        </p:nvSpPr>
        <p:spPr bwMode="gray">
          <a:xfrm>
            <a:off x="1006929" y="2427969"/>
            <a:ext cx="13862957" cy="38961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WRAP INAME=</a:t>
            </a:r>
            <a:r>
              <a:rPr lang="en-US" sz="2100" dirty="0" err="1">
                <a:latin typeface="Courier New" pitchFamily="49" charset="0"/>
                <a:cs typeface="Oracle Sans" panose="020B0503020204020204" pitchFamily="34" charset="0"/>
              </a:rPr>
              <a:t>input_file_name</a:t>
            </a:r>
            <a:r>
              <a:rPr lang="en-US" sz="2100" dirty="0">
                <a:latin typeface="Courier New" pitchFamily="49" charset="0"/>
                <a:cs typeface="Oracle Sans" panose="020B0503020204020204" pitchFamily="34" charset="0"/>
              </a:rPr>
              <a:t> [ONAME=</a:t>
            </a:r>
            <a:r>
              <a:rPr lang="en-US" sz="2100" dirty="0" err="1">
                <a:latin typeface="Courier New" pitchFamily="49" charset="0"/>
                <a:cs typeface="Oracle Sans" panose="020B0503020204020204" pitchFamily="34" charset="0"/>
              </a:rPr>
              <a:t>output_file_name</a:t>
            </a:r>
            <a:r>
              <a:rPr lang="en-US" sz="2100" dirty="0">
                <a:latin typeface="Courier New" pitchFamily="49" charset="0"/>
                <a:cs typeface="Oracle Sans" panose="020B0503020204020204" pitchFamily="34" charset="0"/>
              </a:rPr>
              <a:t>]</a:t>
            </a:r>
          </a:p>
        </p:txBody>
      </p:sp>
      <p:sp>
        <p:nvSpPr>
          <p:cNvPr id="8" name="Content Placeholder 2">
            <a:extLst>
              <a:ext uri="{FF2B5EF4-FFF2-40B4-BE49-F238E27FC236}">
                <a16:creationId xmlns:a16="http://schemas.microsoft.com/office/drawing/2014/main" id="{99532C35-FA86-4AA0-81E1-35BDF42ABEB7}"/>
              </a:ext>
            </a:extLst>
          </p:cNvPr>
          <p:cNvSpPr txBox="1">
            <a:spLocks/>
          </p:cNvSpPr>
          <p:nvPr/>
        </p:nvSpPr>
        <p:spPr bwMode="gray">
          <a:xfrm>
            <a:off x="1006929" y="8172346"/>
            <a:ext cx="13862957" cy="108595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WRAP INAME=demo_04_hello.sql</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WRAP INAME=demo_04_hello</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WRAP INAME=demo_04_hello.sql ONAME=demo_04_hello.plb</a:t>
            </a:r>
          </a:p>
        </p:txBody>
      </p:sp>
    </p:spTree>
    <p:custDataLst>
      <p:tags r:id="rId1"/>
    </p:custDataLst>
    <p:extLst>
      <p:ext uri="{BB962C8B-B14F-4D97-AF65-F5344CB8AC3E}">
        <p14:creationId xmlns:p14="http://schemas.microsoft.com/office/powerpoint/2010/main" val="2321892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3828990A-E4AF-4E4D-B9D2-8C759B5FC641}"/>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dirty="0">
                <a:latin typeface="+mj-lt"/>
              </a:rPr>
              <a:t>Results of Wrapping</a:t>
            </a:r>
          </a:p>
        </p:txBody>
      </p:sp>
      <p:sp>
        <p:nvSpPr>
          <p:cNvPr id="5" name="Content Placeholder 2">
            <a:extLst>
              <a:ext uri="{FF2B5EF4-FFF2-40B4-BE49-F238E27FC236}">
                <a16:creationId xmlns:a16="http://schemas.microsoft.com/office/drawing/2014/main" id="{1C6BA27E-8F9C-4A0B-AC53-D0FC960BA282}"/>
              </a:ext>
            </a:extLst>
          </p:cNvPr>
          <p:cNvSpPr txBox="1">
            <a:spLocks/>
          </p:cNvSpPr>
          <p:nvPr/>
        </p:nvSpPr>
        <p:spPr bwMode="gray">
          <a:xfrm>
            <a:off x="996044" y="5475515"/>
            <a:ext cx="13862957" cy="230454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spcBef>
                <a:spcPct val="50000"/>
              </a:spcBef>
              <a:tabLst>
                <a:tab pos="600075" algn="r"/>
                <a:tab pos="1009650" algn="l"/>
              </a:tabLst>
              <a:defRPr/>
            </a:pPr>
            <a:r>
              <a:rPr lang="en-US" sz="2100" dirty="0">
                <a:latin typeface="Courier New" pitchFamily="49" charset="0"/>
                <a:cs typeface="Oracle Sans" panose="020B0503020204020204" pitchFamily="34" charset="0"/>
              </a:rPr>
              <a:t>-- Wrapped code in output file:</a:t>
            </a:r>
          </a:p>
          <a:p>
            <a:pPr marL="685800" indent="-685800" defTabSz="600075" eaLnBrk="0" hangingPunct="0">
              <a:spcBef>
                <a:spcPct val="50000"/>
              </a:spcBef>
              <a:tabLst>
                <a:tab pos="600075" algn="r"/>
                <a:tab pos="1009650" algn="l"/>
              </a:tabLst>
              <a:defRPr/>
            </a:pPr>
            <a:r>
              <a:rPr lang="en-US" sz="2100" dirty="0">
                <a:latin typeface="Courier New" pitchFamily="49" charset="0"/>
                <a:cs typeface="Oracle Sans" panose="020B0503020204020204" pitchFamily="34" charset="0"/>
              </a:rPr>
              <a:t>CREATE PACKAGE banking </a:t>
            </a:r>
            <a:br>
              <a:rPr lang="en-US" sz="2100" dirty="0">
                <a:latin typeface="Courier New" pitchFamily="49" charset="0"/>
                <a:cs typeface="Oracle Sans" panose="020B0503020204020204" pitchFamily="34" charset="0"/>
              </a:rPr>
            </a:br>
            <a:r>
              <a:rPr lang="en-US" sz="2100" dirty="0">
                <a:latin typeface="Courier New" pitchFamily="49" charset="0"/>
                <a:cs typeface="Oracle Sans" panose="020B0503020204020204" pitchFamily="34" charset="0"/>
              </a:rPr>
              <a:t>wrapped</a:t>
            </a:r>
          </a:p>
          <a:p>
            <a:pPr marL="685800" indent="-685800" defTabSz="600075" eaLnBrk="0" hangingPunct="0">
              <a:spcBef>
                <a:spcPct val="50000"/>
              </a:spcBef>
              <a:tabLst>
                <a:tab pos="600075" algn="r"/>
                <a:tab pos="1009650" algn="l"/>
              </a:tabLst>
              <a:defRPr/>
            </a:pPr>
            <a:r>
              <a:rPr lang="en-US" sz="2100" dirty="0">
                <a:latin typeface="Courier New" pitchFamily="49" charset="0"/>
                <a:cs typeface="Oracle Sans" panose="020B0503020204020204" pitchFamily="34" charset="0"/>
              </a:rPr>
              <a:t>012abc463e ...</a:t>
            </a:r>
          </a:p>
          <a:p>
            <a:pPr marL="685800" indent="-685800" defTabSz="600075" eaLnBrk="0" hangingPunct="0">
              <a:spcBef>
                <a:spcPct val="50000"/>
              </a:spcBef>
              <a:tabLst>
                <a:tab pos="600075" algn="r"/>
                <a:tab pos="1009650" algn="l"/>
              </a:tabLst>
              <a:defRPr/>
            </a:pPr>
            <a:r>
              <a:rPr lang="en-US" sz="2100" dirty="0">
                <a:latin typeface="Courier New" pitchFamily="49" charset="0"/>
                <a:cs typeface="Oracle Sans" panose="020B0503020204020204" pitchFamily="34" charset="0"/>
              </a:rPr>
              <a:t>/</a:t>
            </a:r>
          </a:p>
        </p:txBody>
      </p:sp>
      <p:sp>
        <p:nvSpPr>
          <p:cNvPr id="6" name="Content Placeholder 2">
            <a:extLst>
              <a:ext uri="{FF2B5EF4-FFF2-40B4-BE49-F238E27FC236}">
                <a16:creationId xmlns:a16="http://schemas.microsoft.com/office/drawing/2014/main" id="{86440AAF-0053-4113-B5CC-CE075E5B55D2}"/>
              </a:ext>
            </a:extLst>
          </p:cNvPr>
          <p:cNvSpPr txBox="1">
            <a:spLocks/>
          </p:cNvSpPr>
          <p:nvPr/>
        </p:nvSpPr>
        <p:spPr bwMode="gray">
          <a:xfrm>
            <a:off x="996044" y="2407418"/>
            <a:ext cx="13862957" cy="28267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Original PL/SQL source code in input file:</a:t>
            </a:r>
          </a:p>
          <a:p>
            <a:pPr marL="685800" indent="-685800" defTabSz="600075" eaLnBrk="0" hangingPunct="0">
              <a:tabLst>
                <a:tab pos="600075" algn="r"/>
                <a:tab pos="1009650" algn="l"/>
              </a:tabLst>
              <a:defRPr/>
            </a:pPr>
            <a:endParaRPr lang="en-US" sz="2100" dirty="0">
              <a:latin typeface="Courier New" pitchFamily="49" charset="0"/>
              <a:cs typeface="Oracle Sans" panose="020B0503020204020204" pitchFamily="34" charset="0"/>
            </a:endParaRP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CREATE PACKAGE banking IS</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a:t>
            </a:r>
            <a:r>
              <a:rPr lang="en-US" sz="2100" dirty="0" err="1">
                <a:latin typeface="Courier New" pitchFamily="49" charset="0"/>
                <a:cs typeface="Oracle Sans" panose="020B0503020204020204" pitchFamily="34" charset="0"/>
              </a:rPr>
              <a:t>min_bal</a:t>
            </a:r>
            <a:r>
              <a:rPr lang="en-US" sz="2100" dirty="0">
                <a:latin typeface="Courier New" pitchFamily="49" charset="0"/>
                <a:cs typeface="Oracle Sans" panose="020B0503020204020204" pitchFamily="34" charset="0"/>
              </a:rPr>
              <a:t> := 100;</a:t>
            </a:r>
          </a:p>
          <a:p>
            <a:pPr marL="685800" indent="-685800" defTabSz="600075" eaLnBrk="0" hangingPunct="0">
              <a:tabLst>
                <a:tab pos="600075" algn="r"/>
                <a:tab pos="1009650" algn="l"/>
              </a:tabLst>
              <a:defRPr/>
            </a:pPr>
            <a:r>
              <a:rPr lang="en-US" sz="2100" dirty="0">
                <a:latin typeface="Courier New" pitchFamily="49" charset="0"/>
                <a:cs typeface="Oracle Sans" panose="020B0503020204020204" pitchFamily="34" charset="0"/>
              </a:rPr>
              <a:t>   </a:t>
            </a:r>
            <a:r>
              <a:rPr lang="en-US" sz="2100" dirty="0" err="1">
                <a:latin typeface="Courier New" pitchFamily="49" charset="0"/>
                <a:cs typeface="Oracle Sans" panose="020B0503020204020204" pitchFamily="34" charset="0"/>
              </a:rPr>
              <a:t>no_funds</a:t>
            </a:r>
            <a:r>
              <a:rPr lang="en-US" sz="2100" dirty="0">
                <a:latin typeface="Courier New" pitchFamily="49" charset="0"/>
                <a:cs typeface="Oracle Sans" panose="020B0503020204020204" pitchFamily="34" charset="0"/>
              </a:rPr>
              <a:t> EXCEPTION;</a:t>
            </a:r>
            <a:br>
              <a:rPr lang="en-US" sz="2100" dirty="0">
                <a:latin typeface="Courier New" pitchFamily="49" charset="0"/>
                <a:cs typeface="Oracle Sans" panose="020B0503020204020204" pitchFamily="34" charset="0"/>
              </a:rPr>
            </a:br>
            <a:r>
              <a:rPr lang="en-US" sz="2100" dirty="0">
                <a:latin typeface="Courier New" pitchFamily="49" charset="0"/>
                <a:cs typeface="Oracle Sans" panose="020B0503020204020204" pitchFamily="34" charset="0"/>
              </a:rPr>
              <a:t>...</a:t>
            </a:r>
            <a:br>
              <a:rPr lang="en-US" sz="2100" dirty="0">
                <a:latin typeface="Courier New" pitchFamily="49" charset="0"/>
                <a:cs typeface="Oracle Sans" panose="020B0503020204020204" pitchFamily="34" charset="0"/>
              </a:rPr>
            </a:br>
            <a:r>
              <a:rPr lang="en-US" sz="2100" dirty="0">
                <a:latin typeface="Courier New" pitchFamily="49" charset="0"/>
                <a:cs typeface="Oracle Sans" panose="020B0503020204020204" pitchFamily="34" charset="0"/>
              </a:rPr>
              <a:t>END banking;</a:t>
            </a:r>
            <a:br>
              <a:rPr lang="en-US" sz="2100" dirty="0">
                <a:latin typeface="Courier New" pitchFamily="49" charset="0"/>
                <a:cs typeface="Oracle Sans" panose="020B0503020204020204" pitchFamily="34" charset="0"/>
              </a:rPr>
            </a:br>
            <a:r>
              <a:rPr lang="en-US" sz="2100" dirty="0">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51676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4319E5C-791A-494D-8731-C1F3C8CD100C}"/>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Guidelines for Wrapping</a:t>
            </a:r>
          </a:p>
        </p:txBody>
      </p:sp>
      <p:sp>
        <p:nvSpPr>
          <p:cNvPr id="4" name="Content Placeholder 3">
            <a:extLst>
              <a:ext uri="{FF2B5EF4-FFF2-40B4-BE49-F238E27FC236}">
                <a16:creationId xmlns:a16="http://schemas.microsoft.com/office/drawing/2014/main" id="{7D06F520-7747-40EC-A9F2-D3FAD16ED173}"/>
              </a:ext>
            </a:extLst>
          </p:cNvPr>
          <p:cNvSpPr>
            <a:spLocks noGrp="1"/>
          </p:cNvSpPr>
          <p:nvPr>
            <p:ph idx="1"/>
          </p:nvPr>
        </p:nvSpPr>
        <p:spPr>
          <a:xfrm>
            <a:off x="933451" y="2272710"/>
            <a:ext cx="16421100" cy="4689293"/>
          </a:xfrm>
        </p:spPr>
        <p:txBody>
          <a:bodyPr/>
          <a:lstStyle/>
          <a:p>
            <a:pPr lvl="1"/>
            <a:r>
              <a:rPr lang="en-US" altLang="en-US" dirty="0"/>
              <a:t>You must wrap only the package body and not the package specification.</a:t>
            </a:r>
          </a:p>
          <a:p>
            <a:pPr lvl="1"/>
            <a:r>
              <a:rPr lang="en-US" altLang="en-US" dirty="0"/>
              <a:t>The wrapper can detect syntactic errors but cannot detect semantic errors.</a:t>
            </a:r>
          </a:p>
          <a:p>
            <a:pPr lvl="1"/>
            <a:r>
              <a:rPr lang="en-US" altLang="en-US" dirty="0"/>
              <a:t>The output file should not be edited. You maintain the original source code and wrap again as required.</a:t>
            </a:r>
          </a:p>
          <a:p>
            <a:pPr lvl="1"/>
            <a:r>
              <a:rPr lang="en-US" altLang="en-US" dirty="0"/>
              <a:t>To ensure that all the important parts of your source code are obfuscated, view the wrapped file in a text editor before distributing it.</a:t>
            </a:r>
          </a:p>
          <a:p>
            <a:endParaRPr lang="en-US" dirty="0"/>
          </a:p>
        </p:txBody>
      </p:sp>
    </p:spTree>
    <p:custDataLst>
      <p:tags r:id="rId1"/>
    </p:custDataLst>
    <p:extLst>
      <p:ext uri="{BB962C8B-B14F-4D97-AF65-F5344CB8AC3E}">
        <p14:creationId xmlns:p14="http://schemas.microsoft.com/office/powerpoint/2010/main" val="3687604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6D0C086-C130-4BB9-9592-5D071FFED839}"/>
              </a:ext>
            </a:extLst>
          </p:cNvPr>
          <p:cNvSpPr>
            <a:spLocks noGrp="1" noChangeArrowheads="1"/>
          </p:cNvSpPr>
          <p:nvPr>
            <p:ph type="title"/>
          </p:nvPr>
        </p:nvSpPr>
        <p:spPr>
          <a:xfrm>
            <a:off x="933451" y="669737"/>
            <a:ext cx="16421100" cy="1174304"/>
          </a:xfr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Courier New" panose="02070309020205020404" pitchFamily="49" charset="0"/>
                <a:cs typeface="Courier New" panose="02070309020205020404" pitchFamily="49" charset="0"/>
              </a:rPr>
              <a:t>DBMS_DDL </a:t>
            </a:r>
            <a:r>
              <a:rPr lang="en-US" altLang="en-US" dirty="0">
                <a:latin typeface="+mj-lt"/>
              </a:rPr>
              <a:t>Package Versus </a:t>
            </a:r>
            <a:r>
              <a:rPr lang="en-US" altLang="en-US" dirty="0">
                <a:latin typeface="Courier New" panose="02070309020205020404" pitchFamily="49" charset="0"/>
                <a:cs typeface="Courier New" panose="02070309020205020404" pitchFamily="49" charset="0"/>
              </a:rPr>
              <a:t>wrap</a:t>
            </a:r>
            <a:r>
              <a:rPr lang="en-US" altLang="en-US" dirty="0">
                <a:latin typeface="+mj-lt"/>
              </a:rPr>
              <a:t> Utility</a:t>
            </a:r>
          </a:p>
        </p:txBody>
      </p:sp>
      <p:graphicFrame>
        <p:nvGraphicFramePr>
          <p:cNvPr id="431107" name="Group 3">
            <a:extLst>
              <a:ext uri="{FF2B5EF4-FFF2-40B4-BE49-F238E27FC236}">
                <a16:creationId xmlns:a16="http://schemas.microsoft.com/office/drawing/2014/main" id="{560F1254-ACEB-4E53-9538-ECC230D3DBC9}"/>
              </a:ext>
            </a:extLst>
          </p:cNvPr>
          <p:cNvGraphicFramePr>
            <a:graphicFrameLocks noGrp="1"/>
          </p:cNvGraphicFramePr>
          <p:nvPr>
            <p:extLst>
              <p:ext uri="{D42A27DB-BD31-4B8C-83A1-F6EECF244321}">
                <p14:modId xmlns:p14="http://schemas.microsoft.com/office/powerpoint/2010/main" val="3200556414"/>
              </p:ext>
            </p:extLst>
          </p:nvPr>
        </p:nvGraphicFramePr>
        <p:xfrm>
          <a:off x="1221583" y="2410959"/>
          <a:ext cx="15844839" cy="3383989"/>
        </p:xfrm>
        <a:graphic>
          <a:graphicData uri="http://schemas.openxmlformats.org/drawingml/2006/table">
            <a:tbl>
              <a:tblPr firstRow="1" bandCol="1">
                <a:tableStyleId>{5A111915-BE36-4E01-A7E5-04B1672EAD32}</a:tableStyleId>
              </a:tblPr>
              <a:tblGrid>
                <a:gridCol w="6125814">
                  <a:extLst>
                    <a:ext uri="{9D8B030D-6E8A-4147-A177-3AD203B41FA5}">
                      <a16:colId xmlns:a16="http://schemas.microsoft.com/office/drawing/2014/main" val="20000"/>
                    </a:ext>
                  </a:extLst>
                </a:gridCol>
                <a:gridCol w="4936647">
                  <a:extLst>
                    <a:ext uri="{9D8B030D-6E8A-4147-A177-3AD203B41FA5}">
                      <a16:colId xmlns:a16="http://schemas.microsoft.com/office/drawing/2014/main" val="20001"/>
                    </a:ext>
                  </a:extLst>
                </a:gridCol>
                <a:gridCol w="4782378">
                  <a:extLst>
                    <a:ext uri="{9D8B030D-6E8A-4147-A177-3AD203B41FA5}">
                      <a16:colId xmlns:a16="http://schemas.microsoft.com/office/drawing/2014/main" val="20002"/>
                    </a:ext>
                  </a:extLst>
                </a:gridCol>
              </a:tblGrid>
              <a:tr h="76656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Functionality</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25" marR="182825" marT="137126" marB="137126"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DBMS_DDL Package</a:t>
                      </a:r>
                      <a:endParaRPr kumimoji="0" lang="en-US" sz="2700" b="1" i="0" u="none" strike="noStrike" cap="none" normalizeH="0" baseline="0" dirty="0">
                        <a:ln>
                          <a:noFill/>
                        </a:ln>
                        <a:solidFill>
                          <a:schemeClr val="tx1"/>
                        </a:solidFill>
                        <a:effectLst/>
                        <a:latin typeface="Courier New" pitchFamily="49" charset="0"/>
                      </a:endParaRPr>
                    </a:p>
                  </a:txBody>
                  <a:tcPr marL="182825" marR="182825" marT="137126" marB="137126"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wrap Utility</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25" marR="182825" marT="137126" marB="137126" horzOverflow="overflow"/>
                </a:tc>
                <a:extLst>
                  <a:ext uri="{0D108BD9-81ED-4DB2-BD59-A6C34878D82A}">
                    <a16:rowId xmlns:a16="http://schemas.microsoft.com/office/drawing/2014/main" val="10000"/>
                  </a:ext>
                </a:extLst>
              </a:tr>
              <a:tr h="71895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solidFill>
                            <a:schemeClr val="bg1"/>
                          </a:solidFill>
                          <a:effectLst/>
                        </a:rPr>
                        <a:t>Code obfuscation</a:t>
                      </a:r>
                      <a:endParaRPr kumimoji="0" lang="en-US" sz="2700" b="1" i="0" u="none" strike="noStrike" cap="none" normalizeH="0" baseline="0" dirty="0">
                        <a:ln>
                          <a:noFill/>
                        </a:ln>
                        <a:solidFill>
                          <a:schemeClr val="bg1"/>
                        </a:solidFill>
                        <a:effectLst/>
                        <a:latin typeface="Oracle Sans" panose="020B0503020204020204" pitchFamily="34" charset="0"/>
                      </a:endParaRPr>
                    </a:p>
                  </a:txBody>
                  <a:tcPr marL="182825" marR="182825" marT="137126" marB="137126" horzOverflow="overflow">
                    <a:solidFill>
                      <a:schemeClr val="accent5"/>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Yes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25" marR="182825" marT="137126" marB="137126"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Yes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25" marR="182825" marT="137126" marB="137126" horzOverflow="overflow"/>
                </a:tc>
                <a:extLst>
                  <a:ext uri="{0D108BD9-81ED-4DB2-BD59-A6C34878D82A}">
                    <a16:rowId xmlns:a16="http://schemas.microsoft.com/office/drawing/2014/main" val="10001"/>
                  </a:ext>
                </a:extLst>
              </a:tr>
              <a:tr h="71895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solidFill>
                            <a:schemeClr val="bg1"/>
                          </a:solidFill>
                          <a:effectLst/>
                        </a:rPr>
                        <a:t>Dynamic Obfuscation</a:t>
                      </a:r>
                      <a:endParaRPr kumimoji="0" lang="en-US" sz="2700" b="1" i="0" u="none" strike="noStrike" cap="none" normalizeH="0" baseline="0" dirty="0">
                        <a:ln>
                          <a:noFill/>
                        </a:ln>
                        <a:solidFill>
                          <a:schemeClr val="bg1"/>
                        </a:solidFill>
                        <a:effectLst/>
                        <a:latin typeface="Courier New" pitchFamily="49" charset="0"/>
                      </a:endParaRPr>
                    </a:p>
                  </a:txBody>
                  <a:tcPr marL="182825" marR="182825" marT="137126" marB="137126" horzOverflow="overflow">
                    <a:solidFill>
                      <a:schemeClr val="accent5"/>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Yes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25" marR="182825" marT="137126" marB="137126"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No</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25" marR="182825" marT="137126" marB="137126" horzOverflow="overflow"/>
                </a:tc>
                <a:extLst>
                  <a:ext uri="{0D108BD9-81ED-4DB2-BD59-A6C34878D82A}">
                    <a16:rowId xmlns:a16="http://schemas.microsoft.com/office/drawing/2014/main" val="10002"/>
                  </a:ext>
                </a:extLst>
              </a:tr>
              <a:tr h="117950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solidFill>
                            <a:schemeClr val="bg1"/>
                          </a:solidFill>
                          <a:effectLst/>
                        </a:rPr>
                        <a:t>Obfuscate multiple</a:t>
                      </a:r>
                    </a:p>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solidFill>
                            <a:schemeClr val="bg1"/>
                          </a:solidFill>
                          <a:effectLst/>
                        </a:rPr>
                        <a:t>programs at a time</a:t>
                      </a:r>
                      <a:endParaRPr kumimoji="0" lang="en-US" sz="2700" b="1" i="0" u="none" strike="noStrike" cap="none" normalizeH="0" baseline="0" dirty="0">
                        <a:ln>
                          <a:noFill/>
                        </a:ln>
                        <a:solidFill>
                          <a:schemeClr val="bg1"/>
                        </a:solidFill>
                        <a:effectLst/>
                        <a:latin typeface="Courier New" pitchFamily="49" charset="0"/>
                      </a:endParaRPr>
                    </a:p>
                  </a:txBody>
                  <a:tcPr marL="182825" marR="182825" marT="137126" marB="137126" horzOverflow="overflow">
                    <a:solidFill>
                      <a:schemeClr val="accent5"/>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No</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25" marR="182825" marT="137126" marB="137126"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Yes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25" marR="182825" marT="137126" marB="137126" horzOverflow="overflow"/>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610648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E29A4A3-7266-46C1-A675-F124D678AE54}"/>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Agenda</a:t>
            </a:r>
          </a:p>
        </p:txBody>
      </p:sp>
      <p:sp>
        <p:nvSpPr>
          <p:cNvPr id="2" name="Content Placeholder 1">
            <a:extLst>
              <a:ext uri="{FF2B5EF4-FFF2-40B4-BE49-F238E27FC236}">
                <a16:creationId xmlns:a16="http://schemas.microsoft.com/office/drawing/2014/main" id="{A61D77BB-FBE6-48EC-A508-E80D3BEBE309}"/>
              </a:ext>
            </a:extLst>
          </p:cNvPr>
          <p:cNvSpPr>
            <a:spLocks noGrp="1"/>
          </p:cNvSpPr>
          <p:nvPr>
            <p:ph idx="1"/>
          </p:nvPr>
        </p:nvSpPr>
        <p:spPr>
          <a:xfrm>
            <a:off x="933451" y="2272710"/>
            <a:ext cx="16421100" cy="2060881"/>
          </a:xfrm>
        </p:spPr>
        <p:txBody>
          <a:bodyPr/>
          <a:lstStyle/>
          <a:p>
            <a:pPr lvl="1"/>
            <a:r>
              <a:rPr lang="en-US" altLang="en-US" dirty="0"/>
              <a:t>Using conditional compilation</a:t>
            </a:r>
          </a:p>
          <a:p>
            <a:pPr lvl="1">
              <a:buClr>
                <a:schemeClr val="tx1">
                  <a:lumMod val="25000"/>
                  <a:lumOff val="75000"/>
                </a:schemeClr>
              </a:buClr>
            </a:pPr>
            <a:r>
              <a:rPr lang="en-US" altLang="en-US" dirty="0">
                <a:solidFill>
                  <a:schemeClr val="tx1">
                    <a:lumMod val="25000"/>
                    <a:lumOff val="75000"/>
                  </a:schemeClr>
                </a:solidFill>
              </a:rPr>
              <a:t>Obfuscating PL/SQL code</a:t>
            </a:r>
          </a:p>
          <a:p>
            <a:endParaRPr lang="en-US" dirty="0"/>
          </a:p>
        </p:txBody>
      </p:sp>
    </p:spTree>
    <p:custDataLst>
      <p:tags r:id="rId1"/>
    </p:custDataLst>
    <p:extLst>
      <p:ext uri="{BB962C8B-B14F-4D97-AF65-F5344CB8AC3E}">
        <p14:creationId xmlns:p14="http://schemas.microsoft.com/office/powerpoint/2010/main" val="169941553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49C96CD-DAB2-4BF2-A50B-6F552189668B}"/>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Summary</a:t>
            </a:r>
          </a:p>
        </p:txBody>
      </p:sp>
      <p:sp>
        <p:nvSpPr>
          <p:cNvPr id="2" name="Content Placeholder 1">
            <a:extLst>
              <a:ext uri="{FF2B5EF4-FFF2-40B4-BE49-F238E27FC236}">
                <a16:creationId xmlns:a16="http://schemas.microsoft.com/office/drawing/2014/main" id="{371023D5-5E3B-453F-8A42-9C8D8C687994}"/>
              </a:ext>
            </a:extLst>
          </p:cNvPr>
          <p:cNvSpPr>
            <a:spLocks noGrp="1"/>
          </p:cNvSpPr>
          <p:nvPr>
            <p:ph idx="1"/>
          </p:nvPr>
        </p:nvSpPr>
        <p:spPr>
          <a:xfrm>
            <a:off x="933451" y="2272710"/>
            <a:ext cx="16421100" cy="2850328"/>
          </a:xfrm>
        </p:spPr>
        <p:txBody>
          <a:bodyPr/>
          <a:lstStyle/>
          <a:p>
            <a:r>
              <a:rPr lang="en-US" altLang="en-US" dirty="0"/>
              <a:t>In this appendix, you should have learned how to: </a:t>
            </a:r>
          </a:p>
          <a:p>
            <a:pPr lvl="1"/>
            <a:r>
              <a:rPr lang="en-US" altLang="en-US" dirty="0"/>
              <a:t>Describe and use conditional compilation</a:t>
            </a:r>
          </a:p>
          <a:p>
            <a:pPr lvl="1"/>
            <a:r>
              <a:rPr lang="en-US" altLang="en-US" dirty="0"/>
              <a:t>Hide PL/SQL source code by using dynamic obfuscation and the </a:t>
            </a:r>
            <a:r>
              <a:rPr lang="en-US" altLang="en-US" dirty="0">
                <a:latin typeface="Courier New" panose="02070309020205020404" pitchFamily="49" charset="0"/>
                <a:cs typeface="Courier New" panose="02070309020205020404" pitchFamily="49" charset="0"/>
              </a:rPr>
              <a:t>wrap</a:t>
            </a:r>
            <a:r>
              <a:rPr lang="en-US" altLang="en-US" dirty="0"/>
              <a:t> utility</a:t>
            </a:r>
          </a:p>
          <a:p>
            <a:endParaRPr lang="en-US" dirty="0"/>
          </a:p>
        </p:txBody>
      </p:sp>
    </p:spTree>
    <p:custDataLst>
      <p:tags r:id="rId1"/>
    </p:custDataLst>
    <p:extLst>
      <p:ext uri="{BB962C8B-B14F-4D97-AF65-F5344CB8AC3E}">
        <p14:creationId xmlns:p14="http://schemas.microsoft.com/office/powerpoint/2010/main" val="121303281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CCBBA332-8028-4D48-986A-150BC602F349}"/>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Conditional Compilation</a:t>
            </a:r>
          </a:p>
        </p:txBody>
      </p:sp>
      <p:sp>
        <p:nvSpPr>
          <p:cNvPr id="2" name="Content Placeholder 1">
            <a:extLst>
              <a:ext uri="{FF2B5EF4-FFF2-40B4-BE49-F238E27FC236}">
                <a16:creationId xmlns:a16="http://schemas.microsoft.com/office/drawing/2014/main" id="{D8F986DD-944F-41F2-A1E6-0E87913A4253}"/>
              </a:ext>
            </a:extLst>
          </p:cNvPr>
          <p:cNvSpPr>
            <a:spLocks noGrp="1"/>
          </p:cNvSpPr>
          <p:nvPr>
            <p:ph idx="1"/>
          </p:nvPr>
        </p:nvSpPr>
        <p:spPr>
          <a:xfrm>
            <a:off x="933451" y="2272710"/>
            <a:ext cx="16421100" cy="4492316"/>
          </a:xfrm>
        </p:spPr>
        <p:txBody>
          <a:bodyPr/>
          <a:lstStyle/>
          <a:p>
            <a:r>
              <a:rPr lang="en-US" altLang="en-US" dirty="0"/>
              <a:t>Enables you to customize the functionality in a PL/SQL application without removing any source code:</a:t>
            </a:r>
          </a:p>
          <a:p>
            <a:pPr lvl="1"/>
            <a:r>
              <a:rPr lang="en-US" altLang="en-US" dirty="0"/>
              <a:t>Use the latest functionality with the latest database release, or disable the new features to run the application against an older release of the database.</a:t>
            </a:r>
          </a:p>
          <a:p>
            <a:pPr lvl="1"/>
            <a:r>
              <a:rPr lang="en-US" altLang="en-US" dirty="0"/>
              <a:t>Activate the debugging or tracing functionality in the development environment and hide that functionality in the application while it runs at a production site.</a:t>
            </a:r>
          </a:p>
          <a:p>
            <a:endParaRPr lang="en-US" dirty="0"/>
          </a:p>
        </p:txBody>
      </p:sp>
      <p:grpSp>
        <p:nvGrpSpPr>
          <p:cNvPr id="9220" name="Group 10">
            <a:extLst>
              <a:ext uri="{FF2B5EF4-FFF2-40B4-BE49-F238E27FC236}">
                <a16:creationId xmlns:a16="http://schemas.microsoft.com/office/drawing/2014/main" id="{BD8A3331-61A1-438C-B05E-83203174C8A0}"/>
              </a:ext>
            </a:extLst>
          </p:cNvPr>
          <p:cNvGrpSpPr>
            <a:grpSpLocks/>
          </p:cNvGrpSpPr>
          <p:nvPr/>
        </p:nvGrpSpPr>
        <p:grpSpPr bwMode="auto">
          <a:xfrm>
            <a:off x="2833689" y="6215062"/>
            <a:ext cx="12627768" cy="2433638"/>
            <a:chOff x="624" y="2866"/>
            <a:chExt cx="3978" cy="1022"/>
          </a:xfrm>
        </p:grpSpPr>
        <p:sp>
          <p:nvSpPr>
            <p:cNvPr id="9221" name="Line 2">
              <a:extLst>
                <a:ext uri="{FF2B5EF4-FFF2-40B4-BE49-F238E27FC236}">
                  <a16:creationId xmlns:a16="http://schemas.microsoft.com/office/drawing/2014/main" id="{C8C7633D-3160-4B12-B3B1-BE6D6DAE36D2}"/>
                </a:ext>
              </a:extLst>
            </p:cNvPr>
            <p:cNvSpPr>
              <a:spLocks noChangeShapeType="1"/>
            </p:cNvSpPr>
            <p:nvPr/>
          </p:nvSpPr>
          <p:spPr bwMode="auto">
            <a:xfrm>
              <a:off x="2880" y="3434"/>
              <a:ext cx="67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grpSp>
          <p:nvGrpSpPr>
            <p:cNvPr id="9222" name="Group 5">
              <a:extLst>
                <a:ext uri="{FF2B5EF4-FFF2-40B4-BE49-F238E27FC236}">
                  <a16:creationId xmlns:a16="http://schemas.microsoft.com/office/drawing/2014/main" id="{4032DF63-C5FB-4CA4-AC3B-19CF74DA41F7}"/>
                </a:ext>
              </a:extLst>
            </p:cNvPr>
            <p:cNvGrpSpPr>
              <a:grpSpLocks/>
            </p:cNvGrpSpPr>
            <p:nvPr/>
          </p:nvGrpSpPr>
          <p:grpSpPr bwMode="auto">
            <a:xfrm>
              <a:off x="3552" y="2866"/>
              <a:ext cx="1050" cy="1022"/>
              <a:chOff x="1296" y="2722"/>
              <a:chExt cx="1050" cy="1022"/>
            </a:xfrm>
          </p:grpSpPr>
          <p:pic>
            <p:nvPicPr>
              <p:cNvPr id="9225" name="Picture 6" descr="C:\Documents and Settings\lserhal\Desktop\Graphics Used in 10g NF\plsql flowchart.gif">
                <a:extLst>
                  <a:ext uri="{FF2B5EF4-FFF2-40B4-BE49-F238E27FC236}">
                    <a16:creationId xmlns:a16="http://schemas.microsoft.com/office/drawing/2014/main" id="{E9A92A6C-0F3B-4705-B1BD-8D7AF6A842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296" y="2722"/>
                <a:ext cx="482" cy="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7" descr="C:\Documents and Settings\lserhal\Desktop\Graphics Used in 10g NF\Compiling Code_docum005.gif">
                <a:extLst>
                  <a:ext uri="{FF2B5EF4-FFF2-40B4-BE49-F238E27FC236}">
                    <a16:creationId xmlns:a16="http://schemas.microsoft.com/office/drawing/2014/main" id="{68277702-FA5F-43FA-9F7D-70C703A712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748" y="2778"/>
                <a:ext cx="598"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3" name="Text Box 8">
              <a:extLst>
                <a:ext uri="{FF2B5EF4-FFF2-40B4-BE49-F238E27FC236}">
                  <a16:creationId xmlns:a16="http://schemas.microsoft.com/office/drawing/2014/main" id="{A9F6E37A-3A2B-4B92-8232-9C97E1E36725}"/>
                </a:ext>
              </a:extLst>
            </p:cNvPr>
            <p:cNvSpPr txBox="1">
              <a:spLocks noChangeArrowheads="1"/>
            </p:cNvSpPr>
            <p:nvPr/>
          </p:nvSpPr>
          <p:spPr bwMode="auto">
            <a:xfrm>
              <a:off x="624" y="3692"/>
              <a:ext cx="257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Oracle Sans" panose="020B0503020204020204" pitchFamily="34" charset="0"/>
                  <a:cs typeface="Oracle Sans" panose="020B0503020204020204" pitchFamily="34" charset="0"/>
                </a:rPr>
                <a:t>Reserved preprocessor control tokens</a:t>
              </a:r>
            </a:p>
          </p:txBody>
        </p:sp>
        <p:sp>
          <p:nvSpPr>
            <p:cNvPr id="9224" name="Rectangle 9">
              <a:extLst>
                <a:ext uri="{FF2B5EF4-FFF2-40B4-BE49-F238E27FC236}">
                  <a16:creationId xmlns:a16="http://schemas.microsoft.com/office/drawing/2014/main" id="{A4747567-F739-4FCE-8A35-4C00CF9C6CCB}"/>
                </a:ext>
              </a:extLst>
            </p:cNvPr>
            <p:cNvSpPr>
              <a:spLocks noChangeArrowheads="1"/>
            </p:cNvSpPr>
            <p:nvPr/>
          </p:nvSpPr>
          <p:spPr bwMode="blackWhite">
            <a:xfrm>
              <a:off x="816" y="3161"/>
              <a:ext cx="2160" cy="513"/>
            </a:xfrm>
            <a:prstGeom prst="rect">
              <a:avLst/>
            </a:prstGeom>
            <a:solidFill>
              <a:srgbClr val="99CCFF"/>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en-US" altLang="en-US" sz="2400" dirty="0">
                  <a:latin typeface="Courier New" panose="02070309020205020404" pitchFamily="49" charset="0"/>
                  <a:cs typeface="Oracle Sans" panose="020B0503020204020204" pitchFamily="34" charset="0"/>
                </a:rPr>
                <a:t>$IF, $THEN, $ELSE, </a:t>
              </a:r>
              <a:br>
                <a:rPr lang="en-US" altLang="en-US" sz="2400" dirty="0">
                  <a:latin typeface="Courier New" panose="02070309020205020404" pitchFamily="49" charset="0"/>
                  <a:cs typeface="Oracle Sans" panose="020B0503020204020204" pitchFamily="34" charset="0"/>
                </a:rPr>
              </a:br>
              <a:r>
                <a:rPr lang="en-US" altLang="en-US" sz="2400" dirty="0">
                  <a:latin typeface="Courier New" panose="02070309020205020404" pitchFamily="49" charset="0"/>
                  <a:cs typeface="Oracle Sans" panose="020B0503020204020204" pitchFamily="34" charset="0"/>
                </a:rPr>
                <a:t>$ELSIF, $END, $$, $ERROR</a:t>
              </a:r>
            </a:p>
          </p:txBody>
        </p:sp>
      </p:grpSp>
    </p:spTree>
    <p:custDataLst>
      <p:tags r:id="rId1"/>
    </p:custDataLst>
    <p:extLst>
      <p:ext uri="{BB962C8B-B14F-4D97-AF65-F5344CB8AC3E}">
        <p14:creationId xmlns:p14="http://schemas.microsoft.com/office/powerpoint/2010/main" val="416457716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7BB732A-6651-43A2-9B0E-432AEF44C932}"/>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How Does Conditional Compilation Work?</a:t>
            </a:r>
          </a:p>
        </p:txBody>
      </p:sp>
      <p:grpSp>
        <p:nvGrpSpPr>
          <p:cNvPr id="10243" name="Group 3">
            <a:extLst>
              <a:ext uri="{FF2B5EF4-FFF2-40B4-BE49-F238E27FC236}">
                <a16:creationId xmlns:a16="http://schemas.microsoft.com/office/drawing/2014/main" id="{A9AB69BE-6836-4998-B101-E5451F61493D}"/>
              </a:ext>
            </a:extLst>
          </p:cNvPr>
          <p:cNvGrpSpPr>
            <a:grpSpLocks/>
          </p:cNvGrpSpPr>
          <p:nvPr/>
        </p:nvGrpSpPr>
        <p:grpSpPr bwMode="auto">
          <a:xfrm>
            <a:off x="7010402" y="2341563"/>
            <a:ext cx="4572000" cy="2464595"/>
            <a:chOff x="2208" y="898"/>
            <a:chExt cx="1440" cy="1035"/>
          </a:xfrm>
        </p:grpSpPr>
        <p:pic>
          <p:nvPicPr>
            <p:cNvPr id="10259" name="Picture 4" descr="C:\Documents and Settings\lserhal\Desktop\Graphics Used in 10g NF\plsql flowchart.gif">
              <a:extLst>
                <a:ext uri="{FF2B5EF4-FFF2-40B4-BE49-F238E27FC236}">
                  <a16:creationId xmlns:a16="http://schemas.microsoft.com/office/drawing/2014/main" id="{7EA49C15-4BBB-4216-BB48-5A3A1419B3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208" y="898"/>
              <a:ext cx="482" cy="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0" name="Picture 5" descr="C:\Documents and Settings\lserhal\Desktop\Graphics Used in 10g NF\Compiling Code_docum005.gif">
              <a:extLst>
                <a:ext uri="{FF2B5EF4-FFF2-40B4-BE49-F238E27FC236}">
                  <a16:creationId xmlns:a16="http://schemas.microsoft.com/office/drawing/2014/main" id="{402F9281-F410-4AC0-B0BD-109A85EFD0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618" y="968"/>
              <a:ext cx="598"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1" name="Picture 6" descr="C:\Documents and Settings\lserhal\Desktop\Graphics Used in 10g NF\search.gif">
              <a:extLst>
                <a:ext uri="{FF2B5EF4-FFF2-40B4-BE49-F238E27FC236}">
                  <a16:creationId xmlns:a16="http://schemas.microsoft.com/office/drawing/2014/main" id="{507D94DA-CC49-49AC-AD99-6751ADB2AC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2844" y="1114"/>
              <a:ext cx="804"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44" name="Text Box 7">
            <a:extLst>
              <a:ext uri="{FF2B5EF4-FFF2-40B4-BE49-F238E27FC236}">
                <a16:creationId xmlns:a16="http://schemas.microsoft.com/office/drawing/2014/main" id="{8E865E27-FF75-458B-B7EF-B944738A1234}"/>
              </a:ext>
            </a:extLst>
          </p:cNvPr>
          <p:cNvSpPr txBox="1">
            <a:spLocks noChangeArrowheads="1"/>
          </p:cNvSpPr>
          <p:nvPr/>
        </p:nvSpPr>
        <p:spPr bwMode="auto">
          <a:xfrm>
            <a:off x="6553202" y="4989286"/>
            <a:ext cx="47244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Oracle Sans" panose="020B0503020204020204" pitchFamily="34" charset="0"/>
                <a:cs typeface="Oracle Sans" panose="020B0503020204020204" pitchFamily="34" charset="0"/>
              </a:rPr>
              <a:t>Inquiry directives:</a:t>
            </a:r>
          </a:p>
          <a:p>
            <a:pPr algn="ctr" eaLnBrk="1" hangingPunct="1">
              <a:spcBef>
                <a:spcPct val="20000"/>
              </a:spcBef>
              <a:buClr>
                <a:srgbClr val="FF0000"/>
              </a:buClr>
              <a:buFont typeface="Arial" panose="020B0604020202020204" pitchFamily="34" charset="0"/>
              <a:buNone/>
            </a:pPr>
            <a:r>
              <a:rPr lang="en-US" altLang="en-US" sz="2400" dirty="0">
                <a:latin typeface="Oracle Sans" panose="020B0503020204020204" pitchFamily="34" charset="0"/>
                <a:cs typeface="Oracle Sans" panose="020B0503020204020204" pitchFamily="34" charset="0"/>
              </a:rPr>
              <a:t>Use the </a:t>
            </a:r>
            <a:r>
              <a:rPr lang="en-US" altLang="en-US" sz="2400" dirty="0">
                <a:latin typeface="Courier New" panose="02070309020205020404" pitchFamily="49" charset="0"/>
                <a:cs typeface="Oracle Sans" panose="020B0503020204020204" pitchFamily="34" charset="0"/>
              </a:rPr>
              <a:t>$$</a:t>
            </a:r>
            <a:r>
              <a:rPr lang="en-US" altLang="en-US" sz="2400" dirty="0">
                <a:latin typeface="Oracle Sans" panose="020B0503020204020204" pitchFamily="34" charset="0"/>
                <a:cs typeface="Oracle Sans" panose="020B0503020204020204" pitchFamily="34" charset="0"/>
              </a:rPr>
              <a:t> token.</a:t>
            </a:r>
          </a:p>
        </p:txBody>
      </p:sp>
      <p:sp>
        <p:nvSpPr>
          <p:cNvPr id="10245" name="Text Box 8">
            <a:extLst>
              <a:ext uri="{FF2B5EF4-FFF2-40B4-BE49-F238E27FC236}">
                <a16:creationId xmlns:a16="http://schemas.microsoft.com/office/drawing/2014/main" id="{25897BD9-5CBF-4BAF-B0E9-4FC088089A13}"/>
              </a:ext>
            </a:extLst>
          </p:cNvPr>
          <p:cNvSpPr txBox="1">
            <a:spLocks noChangeArrowheads="1"/>
          </p:cNvSpPr>
          <p:nvPr/>
        </p:nvSpPr>
        <p:spPr bwMode="auto">
          <a:xfrm>
            <a:off x="1221583" y="4989286"/>
            <a:ext cx="4341017"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Oracle Sans" panose="020B0503020204020204" pitchFamily="34" charset="0"/>
                <a:cs typeface="Oracle Sans" panose="020B0503020204020204" pitchFamily="34" charset="0"/>
              </a:rPr>
              <a:t>Selection directives:</a:t>
            </a:r>
          </a:p>
          <a:p>
            <a:pPr algn="ctr" eaLnBrk="1" hangingPunct="1">
              <a:spcBef>
                <a:spcPct val="20000"/>
              </a:spcBef>
              <a:buClr>
                <a:srgbClr val="FF0000"/>
              </a:buClr>
              <a:buFont typeface="Arial" panose="020B0604020202020204" pitchFamily="34" charset="0"/>
              <a:buNone/>
            </a:pPr>
            <a:r>
              <a:rPr lang="en-US" altLang="en-US" sz="2400" dirty="0">
                <a:latin typeface="Oracle Sans" panose="020B0503020204020204" pitchFamily="34" charset="0"/>
                <a:cs typeface="Oracle Sans" panose="020B0503020204020204" pitchFamily="34" charset="0"/>
              </a:rPr>
              <a:t>Use the </a:t>
            </a:r>
            <a:r>
              <a:rPr lang="en-US" altLang="en-US" sz="2400" dirty="0">
                <a:latin typeface="Courier New" panose="02070309020205020404" pitchFamily="49" charset="0"/>
                <a:cs typeface="Oracle Sans" panose="020B0503020204020204" pitchFamily="34" charset="0"/>
              </a:rPr>
              <a:t>$IF</a:t>
            </a:r>
            <a:r>
              <a:rPr lang="en-US" altLang="en-US" sz="2400" dirty="0">
                <a:latin typeface="Oracle Sans" panose="020B0503020204020204" pitchFamily="34" charset="0"/>
                <a:cs typeface="Oracle Sans" panose="020B0503020204020204" pitchFamily="34" charset="0"/>
              </a:rPr>
              <a:t> token.</a:t>
            </a:r>
          </a:p>
        </p:txBody>
      </p:sp>
      <p:sp>
        <p:nvSpPr>
          <p:cNvPr id="10246" name="Text Box 9">
            <a:extLst>
              <a:ext uri="{FF2B5EF4-FFF2-40B4-BE49-F238E27FC236}">
                <a16:creationId xmlns:a16="http://schemas.microsoft.com/office/drawing/2014/main" id="{0FC276C6-B1F2-42FA-AEBF-FB06BD46E3D7}"/>
              </a:ext>
            </a:extLst>
          </p:cNvPr>
          <p:cNvSpPr txBox="1">
            <a:spLocks noChangeArrowheads="1"/>
          </p:cNvSpPr>
          <p:nvPr/>
        </p:nvSpPr>
        <p:spPr bwMode="auto">
          <a:xfrm>
            <a:off x="12649200" y="4989286"/>
            <a:ext cx="411242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Oracle Sans" panose="020B0503020204020204" pitchFamily="34" charset="0"/>
                <a:cs typeface="Oracle Sans" panose="020B0503020204020204" pitchFamily="34" charset="0"/>
              </a:rPr>
              <a:t>Error directives:</a:t>
            </a:r>
          </a:p>
          <a:p>
            <a:pPr algn="ctr" eaLnBrk="1" hangingPunct="1">
              <a:spcBef>
                <a:spcPct val="20000"/>
              </a:spcBef>
              <a:buClr>
                <a:srgbClr val="FF0000"/>
              </a:buClr>
              <a:buFont typeface="Arial" panose="020B0604020202020204" pitchFamily="34" charset="0"/>
              <a:buNone/>
            </a:pPr>
            <a:r>
              <a:rPr lang="en-US" altLang="en-US" sz="2400" dirty="0">
                <a:latin typeface="Oracle Sans" panose="020B0503020204020204" pitchFamily="34" charset="0"/>
                <a:cs typeface="Oracle Sans" panose="020B0503020204020204" pitchFamily="34" charset="0"/>
              </a:rPr>
              <a:t>Use the </a:t>
            </a:r>
            <a:r>
              <a:rPr lang="en-US" altLang="en-US" sz="2400" dirty="0">
                <a:latin typeface="Courier New" panose="02070309020205020404" pitchFamily="49" charset="0"/>
                <a:cs typeface="Oracle Sans" panose="020B0503020204020204" pitchFamily="34" charset="0"/>
              </a:rPr>
              <a:t>$ERROR</a:t>
            </a:r>
            <a:r>
              <a:rPr lang="en-US" altLang="en-US" sz="2400" dirty="0">
                <a:latin typeface="Oracle Sans" panose="020B0503020204020204" pitchFamily="34" charset="0"/>
                <a:cs typeface="Oracle Sans" panose="020B0503020204020204" pitchFamily="34" charset="0"/>
              </a:rPr>
              <a:t> token.</a:t>
            </a:r>
          </a:p>
        </p:txBody>
      </p:sp>
      <p:sp>
        <p:nvSpPr>
          <p:cNvPr id="10247" name="Text Box 10">
            <a:extLst>
              <a:ext uri="{FF2B5EF4-FFF2-40B4-BE49-F238E27FC236}">
                <a16:creationId xmlns:a16="http://schemas.microsoft.com/office/drawing/2014/main" id="{48F8A6B4-0589-4D4E-8A17-6B8AC7FBCB24}"/>
              </a:ext>
            </a:extLst>
          </p:cNvPr>
          <p:cNvSpPr txBox="1">
            <a:spLocks noChangeArrowheads="1"/>
          </p:cNvSpPr>
          <p:nvPr/>
        </p:nvSpPr>
        <p:spPr bwMode="auto">
          <a:xfrm>
            <a:off x="10134598" y="8432801"/>
            <a:ext cx="3240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Courier New" panose="02070309020205020404" pitchFamily="49" charset="0"/>
                <a:cs typeface="Oracle Sans" panose="020B0503020204020204" pitchFamily="34" charset="0"/>
              </a:rPr>
              <a:t>DBMS_DB_VERSION </a:t>
            </a:r>
            <a:br>
              <a:rPr lang="en-US" altLang="en-US" sz="2400" dirty="0">
                <a:latin typeface="Courier New" panose="02070309020205020404" pitchFamily="49" charset="0"/>
                <a:cs typeface="Oracle Sans" panose="020B0503020204020204" pitchFamily="34" charset="0"/>
              </a:rPr>
            </a:br>
            <a:r>
              <a:rPr lang="en-US" altLang="en-US" sz="2400" dirty="0">
                <a:latin typeface="Oracle Sans" panose="020B0503020204020204" pitchFamily="34" charset="0"/>
                <a:cs typeface="Oracle Sans" panose="020B0503020204020204" pitchFamily="34" charset="0"/>
              </a:rPr>
              <a:t>package</a:t>
            </a:r>
          </a:p>
        </p:txBody>
      </p:sp>
      <p:pic>
        <p:nvPicPr>
          <p:cNvPr id="10248" name="Picture 11" descr="C:\Documents and Settings\lserhal\Desktop\Graphics Used in 10g NF\package_plsql.gif">
            <a:extLst>
              <a:ext uri="{FF2B5EF4-FFF2-40B4-BE49-F238E27FC236}">
                <a16:creationId xmlns:a16="http://schemas.microsoft.com/office/drawing/2014/main" id="{BCC8FBD9-3E53-4C9C-9866-09E12C6499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5132503" y="6032501"/>
            <a:ext cx="1783557"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12" descr="C:\Documents and Settings\lserhal\Desktop\Graphics Used in 10g NF\package_plsql.gif">
            <a:extLst>
              <a:ext uri="{FF2B5EF4-FFF2-40B4-BE49-F238E27FC236}">
                <a16:creationId xmlns:a16="http://schemas.microsoft.com/office/drawing/2014/main" id="{91401384-D075-4ADB-A1CE-F2C6E72A81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10820400" y="6032501"/>
            <a:ext cx="1783556"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Text Box 13">
            <a:extLst>
              <a:ext uri="{FF2B5EF4-FFF2-40B4-BE49-F238E27FC236}">
                <a16:creationId xmlns:a16="http://schemas.microsoft.com/office/drawing/2014/main" id="{AD6CAD04-F375-4523-B3D9-945BC4EF5054}"/>
              </a:ext>
            </a:extLst>
          </p:cNvPr>
          <p:cNvSpPr txBox="1">
            <a:spLocks noChangeArrowheads="1"/>
          </p:cNvSpPr>
          <p:nvPr/>
        </p:nvSpPr>
        <p:spPr bwMode="auto">
          <a:xfrm>
            <a:off x="3973287" y="8432801"/>
            <a:ext cx="36599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Courier New" panose="02070309020205020404" pitchFamily="49" charset="0"/>
                <a:cs typeface="Oracle Sans" panose="020B0503020204020204" pitchFamily="34" charset="0"/>
              </a:rPr>
              <a:t>DBMS_PREPROCESSOR </a:t>
            </a:r>
            <a:br>
              <a:rPr lang="en-US" altLang="en-US" sz="2400" dirty="0">
                <a:latin typeface="Courier New" panose="02070309020205020404" pitchFamily="49" charset="0"/>
                <a:cs typeface="Oracle Sans" panose="020B0503020204020204" pitchFamily="34" charset="0"/>
              </a:rPr>
            </a:br>
            <a:r>
              <a:rPr lang="en-US" altLang="en-US" sz="2400" dirty="0">
                <a:latin typeface="Oracle Sans" panose="020B0503020204020204" pitchFamily="34" charset="0"/>
                <a:cs typeface="Oracle Sans" panose="020B0503020204020204" pitchFamily="34" charset="0"/>
              </a:rPr>
              <a:t>package</a:t>
            </a:r>
          </a:p>
        </p:txBody>
      </p:sp>
      <p:grpSp>
        <p:nvGrpSpPr>
          <p:cNvPr id="10251" name="Group 14">
            <a:extLst>
              <a:ext uri="{FF2B5EF4-FFF2-40B4-BE49-F238E27FC236}">
                <a16:creationId xmlns:a16="http://schemas.microsoft.com/office/drawing/2014/main" id="{A9DCCFBC-4149-46DE-9A40-9E5817751F4E}"/>
              </a:ext>
            </a:extLst>
          </p:cNvPr>
          <p:cNvGrpSpPr>
            <a:grpSpLocks/>
          </p:cNvGrpSpPr>
          <p:nvPr/>
        </p:nvGrpSpPr>
        <p:grpSpPr bwMode="auto">
          <a:xfrm>
            <a:off x="1519239" y="2489201"/>
            <a:ext cx="3771900" cy="2433638"/>
            <a:chOff x="478" y="960"/>
            <a:chExt cx="1188" cy="1022"/>
          </a:xfrm>
        </p:grpSpPr>
        <p:pic>
          <p:nvPicPr>
            <p:cNvPr id="10256" name="Picture 15" descr="C:\Documents and Settings\lserhal\Desktop\Graphics Used in 10g NF\plsql flowchart.gif">
              <a:extLst>
                <a:ext uri="{FF2B5EF4-FFF2-40B4-BE49-F238E27FC236}">
                  <a16:creationId xmlns:a16="http://schemas.microsoft.com/office/drawing/2014/main" id="{125AB8AC-4DB0-40BA-8B15-2DFE03A53C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78" y="960"/>
              <a:ext cx="482" cy="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7" name="Picture 16" descr="C:\Documents and Settings\lserhal\Desktop\Graphics Used in 10g NF\Compiling Code_docum005.gif">
              <a:extLst>
                <a:ext uri="{FF2B5EF4-FFF2-40B4-BE49-F238E27FC236}">
                  <a16:creationId xmlns:a16="http://schemas.microsoft.com/office/drawing/2014/main" id="{702DC4F6-5A50-495C-A29A-FFAF99FBF7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90" y="1016"/>
              <a:ext cx="598"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8" name="Picture 17" descr="C:\Documents and Settings\lserhal\Desktop\Graphics Used in 10g NF\list.gif">
              <a:extLst>
                <a:ext uri="{FF2B5EF4-FFF2-40B4-BE49-F238E27FC236}">
                  <a16:creationId xmlns:a16="http://schemas.microsoft.com/office/drawing/2014/main" id="{1BABE77E-80F6-4860-AB1F-A311834786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1392" y="960"/>
              <a:ext cx="274" cy="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52" name="Group 18">
            <a:extLst>
              <a:ext uri="{FF2B5EF4-FFF2-40B4-BE49-F238E27FC236}">
                <a16:creationId xmlns:a16="http://schemas.microsoft.com/office/drawing/2014/main" id="{A1E61B4D-9915-420B-A04D-05D416D56124}"/>
              </a:ext>
            </a:extLst>
          </p:cNvPr>
          <p:cNvGrpSpPr>
            <a:grpSpLocks/>
          </p:cNvGrpSpPr>
          <p:nvPr/>
        </p:nvGrpSpPr>
        <p:grpSpPr bwMode="auto">
          <a:xfrm>
            <a:off x="12489658" y="2189163"/>
            <a:ext cx="4341020" cy="2659857"/>
            <a:chOff x="3934" y="834"/>
            <a:chExt cx="1368" cy="1117"/>
          </a:xfrm>
        </p:grpSpPr>
        <p:pic>
          <p:nvPicPr>
            <p:cNvPr id="10253" name="Picture 19" descr="C:\Documents and Settings\lserhal\Desktop\Graphics Used in 10g NF\plsql flowchart.gif">
              <a:extLst>
                <a:ext uri="{FF2B5EF4-FFF2-40B4-BE49-F238E27FC236}">
                  <a16:creationId xmlns:a16="http://schemas.microsoft.com/office/drawing/2014/main" id="{C7AAB652-F785-44FD-8C8F-0F3930646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934" y="912"/>
              <a:ext cx="482" cy="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4" name="Picture 20" descr="C:\Documents and Settings\lserhal\Desktop\Graphics Used in 10g NF\Compiling Code_docum005.gif">
              <a:extLst>
                <a:ext uri="{FF2B5EF4-FFF2-40B4-BE49-F238E27FC236}">
                  <a16:creationId xmlns:a16="http://schemas.microsoft.com/office/drawing/2014/main" id="{6172689D-A669-4E49-9BB1-2CDF531BCA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320" y="986"/>
              <a:ext cx="598"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5" name="Picture 21" descr="C:\Documents and Settings\lserhal\Desktop\Graphics Used in 10g NF\raised exception.gif">
              <a:extLst>
                <a:ext uri="{FF2B5EF4-FFF2-40B4-BE49-F238E27FC236}">
                  <a16:creationId xmlns:a16="http://schemas.microsoft.com/office/drawing/2014/main" id="{170AE18A-7F43-4EC9-B23E-D3CAF0B291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4820" y="834"/>
              <a:ext cx="482" cy="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9681261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B216FCF-CF20-457F-84EF-18EACF2AB726}"/>
              </a:ext>
            </a:extLst>
          </p:cNvPr>
          <p:cNvSpPr txBox="1">
            <a:spLocks/>
          </p:cNvSpPr>
          <p:nvPr/>
        </p:nvSpPr>
        <p:spPr bwMode="gray">
          <a:xfrm>
            <a:off x="1010560" y="4176486"/>
            <a:ext cx="12115799" cy="362261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DECLARE</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CURSOR cur IS SELECT </a:t>
            </a:r>
            <a:r>
              <a:rPr lang="en-US" dirty="0" err="1">
                <a:latin typeface="Courier New" pitchFamily="49" charset="0"/>
                <a:cs typeface="Oracle Sans" panose="020B0503020204020204" pitchFamily="34" charset="0"/>
              </a:rPr>
              <a:t>employee_id</a:t>
            </a:r>
            <a:r>
              <a:rPr lang="en-US" dirty="0">
                <a:latin typeface="Courier New" pitchFamily="49" charset="0"/>
                <a:cs typeface="Oracle Sans" panose="020B0503020204020204" pitchFamily="34" charset="0"/>
              </a:rPr>
              <a:t> FROM</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employees WHERE</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$IF </a:t>
            </a:r>
            <a:r>
              <a:rPr lang="en-US" dirty="0" err="1">
                <a:latin typeface="Courier New" pitchFamily="49" charset="0"/>
                <a:cs typeface="Oracle Sans" panose="020B0503020204020204" pitchFamily="34" charset="0"/>
              </a:rPr>
              <a:t>myapp_tax_package.new_tax_code</a:t>
            </a:r>
            <a:r>
              <a:rPr lang="en-US" dirty="0">
                <a:latin typeface="Courier New" pitchFamily="49" charset="0"/>
                <a:cs typeface="Oracle Sans" panose="020B0503020204020204" pitchFamily="34" charset="0"/>
              </a:rPr>
              <a:t> $THEN</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   salary &gt; 20000;</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$ELSE</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   salary &gt; 50000;</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$END</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BEGIN</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   OPEN cur;</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 . .</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END;</a:t>
            </a:r>
          </a:p>
        </p:txBody>
      </p:sp>
      <p:sp>
        <p:nvSpPr>
          <p:cNvPr id="11269" name="Rectangle 4098">
            <a:extLst>
              <a:ext uri="{FF2B5EF4-FFF2-40B4-BE49-F238E27FC236}">
                <a16:creationId xmlns:a16="http://schemas.microsoft.com/office/drawing/2014/main" id="{BC97E7C7-67EA-43E7-A053-2C308BE1C9F4}"/>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Using Selection Directives</a:t>
            </a:r>
          </a:p>
        </p:txBody>
      </p:sp>
      <p:sp>
        <p:nvSpPr>
          <p:cNvPr id="11270" name="Rectangle 4101">
            <a:extLst>
              <a:ext uri="{FF2B5EF4-FFF2-40B4-BE49-F238E27FC236}">
                <a16:creationId xmlns:a16="http://schemas.microsoft.com/office/drawing/2014/main" id="{5F940441-BEAB-4A74-B6F4-37F23BBEE55A}"/>
              </a:ext>
            </a:extLst>
          </p:cNvPr>
          <p:cNvSpPr>
            <a:spLocks noChangeArrowheads="1"/>
          </p:cNvSpPr>
          <p:nvPr/>
        </p:nvSpPr>
        <p:spPr bwMode="gray">
          <a:xfrm>
            <a:off x="1143000" y="5147129"/>
            <a:ext cx="477722" cy="304800"/>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latin typeface="Oracle Sans" panose="020B0503020204020204" pitchFamily="34" charset="0"/>
              <a:cs typeface="Oracle Sans" panose="020B0503020204020204" pitchFamily="34" charset="0"/>
            </a:endParaRPr>
          </a:p>
        </p:txBody>
      </p:sp>
      <p:sp>
        <p:nvSpPr>
          <p:cNvPr id="11271" name="Rectangle 4102">
            <a:extLst>
              <a:ext uri="{FF2B5EF4-FFF2-40B4-BE49-F238E27FC236}">
                <a16:creationId xmlns:a16="http://schemas.microsoft.com/office/drawing/2014/main" id="{4110BA04-1752-4324-928F-08E6ED4301C5}"/>
              </a:ext>
            </a:extLst>
          </p:cNvPr>
          <p:cNvSpPr>
            <a:spLocks noChangeArrowheads="1"/>
          </p:cNvSpPr>
          <p:nvPr/>
        </p:nvSpPr>
        <p:spPr bwMode="gray">
          <a:xfrm>
            <a:off x="5895974" y="5147129"/>
            <a:ext cx="809625" cy="304800"/>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latin typeface="Oracle Sans" panose="020B0503020204020204" pitchFamily="34" charset="0"/>
              <a:cs typeface="Oracle Sans" panose="020B0503020204020204" pitchFamily="34" charset="0"/>
            </a:endParaRPr>
          </a:p>
        </p:txBody>
      </p:sp>
      <p:sp>
        <p:nvSpPr>
          <p:cNvPr id="11272" name="Rectangle 4103">
            <a:extLst>
              <a:ext uri="{FF2B5EF4-FFF2-40B4-BE49-F238E27FC236}">
                <a16:creationId xmlns:a16="http://schemas.microsoft.com/office/drawing/2014/main" id="{4D34724B-7572-4CC6-A760-A5CF1D08F1AD}"/>
              </a:ext>
            </a:extLst>
          </p:cNvPr>
          <p:cNvSpPr>
            <a:spLocks noChangeArrowheads="1"/>
          </p:cNvSpPr>
          <p:nvPr/>
        </p:nvSpPr>
        <p:spPr bwMode="gray">
          <a:xfrm>
            <a:off x="1143000" y="6213929"/>
            <a:ext cx="609600" cy="304800"/>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latin typeface="Oracle Sans" panose="020B0503020204020204" pitchFamily="34" charset="0"/>
              <a:cs typeface="Oracle Sans" panose="020B0503020204020204" pitchFamily="34" charset="0"/>
            </a:endParaRPr>
          </a:p>
        </p:txBody>
      </p:sp>
      <p:sp>
        <p:nvSpPr>
          <p:cNvPr id="11273" name="Rectangle 4104">
            <a:extLst>
              <a:ext uri="{FF2B5EF4-FFF2-40B4-BE49-F238E27FC236}">
                <a16:creationId xmlns:a16="http://schemas.microsoft.com/office/drawing/2014/main" id="{ADB64B3A-0387-4EC0-9572-B173286272AE}"/>
              </a:ext>
            </a:extLst>
          </p:cNvPr>
          <p:cNvSpPr>
            <a:spLocks noChangeArrowheads="1"/>
          </p:cNvSpPr>
          <p:nvPr/>
        </p:nvSpPr>
        <p:spPr bwMode="gray">
          <a:xfrm>
            <a:off x="1143000" y="5704341"/>
            <a:ext cx="762000" cy="280988"/>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latin typeface="Oracle Sans" panose="020B0503020204020204" pitchFamily="34" charset="0"/>
              <a:cs typeface="Oracle Sans" panose="020B0503020204020204" pitchFamily="34" charset="0"/>
            </a:endParaRPr>
          </a:p>
        </p:txBody>
      </p:sp>
      <p:sp>
        <p:nvSpPr>
          <p:cNvPr id="9" name="Content Placeholder 2">
            <a:extLst>
              <a:ext uri="{FF2B5EF4-FFF2-40B4-BE49-F238E27FC236}">
                <a16:creationId xmlns:a16="http://schemas.microsoft.com/office/drawing/2014/main" id="{222C68F2-B959-49D9-BD10-2E43831CDE9E}"/>
              </a:ext>
            </a:extLst>
          </p:cNvPr>
          <p:cNvSpPr txBox="1">
            <a:spLocks/>
          </p:cNvSpPr>
          <p:nvPr/>
        </p:nvSpPr>
        <p:spPr bwMode="gray">
          <a:xfrm>
            <a:off x="1008744" y="2408440"/>
            <a:ext cx="12115799" cy="153359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$IF &lt;Boolean-expression&gt; $THEN </a:t>
            </a:r>
            <a:r>
              <a:rPr lang="en-US" i="1" dirty="0">
                <a:latin typeface="Courier New" pitchFamily="49" charset="0"/>
                <a:cs typeface="Oracle Sans" panose="020B0503020204020204" pitchFamily="34" charset="0"/>
              </a:rPr>
              <a:t>Text</a:t>
            </a:r>
            <a:endParaRPr lang="en-US" dirty="0">
              <a:latin typeface="Courier New" pitchFamily="49" charset="0"/>
              <a:cs typeface="Oracle Sans" panose="020B0503020204020204" pitchFamily="34" charset="0"/>
            </a:endParaRP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$ELSIF &lt;Boolean-expression&gt; $THEN </a:t>
            </a:r>
            <a:r>
              <a:rPr lang="en-US" i="1" dirty="0">
                <a:latin typeface="Courier New" pitchFamily="49" charset="0"/>
                <a:cs typeface="Oracle Sans" panose="020B0503020204020204" pitchFamily="34" charset="0"/>
              </a:rPr>
              <a:t>Text</a:t>
            </a:r>
            <a:endParaRPr lang="en-US" dirty="0">
              <a:latin typeface="Courier New" pitchFamily="49" charset="0"/>
              <a:cs typeface="Oracle Sans" panose="020B0503020204020204" pitchFamily="34" charset="0"/>
            </a:endParaRP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 . .</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$ELSE </a:t>
            </a:r>
            <a:r>
              <a:rPr lang="en-US" i="1" dirty="0">
                <a:latin typeface="Courier New" pitchFamily="49" charset="0"/>
                <a:cs typeface="Oracle Sans" panose="020B0503020204020204" pitchFamily="34" charset="0"/>
              </a:rPr>
              <a:t>Text</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$END</a:t>
            </a:r>
          </a:p>
        </p:txBody>
      </p:sp>
    </p:spTree>
    <p:custDataLst>
      <p:tags r:id="rId1"/>
    </p:custDataLst>
    <p:extLst>
      <p:ext uri="{BB962C8B-B14F-4D97-AF65-F5344CB8AC3E}">
        <p14:creationId xmlns:p14="http://schemas.microsoft.com/office/powerpoint/2010/main" val="93391308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1EEBF3E5-2C9F-40D6-9C52-F0530EEE9828}"/>
              </a:ext>
            </a:extLst>
          </p:cNvPr>
          <p:cNvSpPr txBox="1">
            <a:spLocks/>
          </p:cNvSpPr>
          <p:nvPr/>
        </p:nvSpPr>
        <p:spPr bwMode="gray">
          <a:xfrm>
            <a:off x="3086100" y="6896100"/>
            <a:ext cx="12115799" cy="93673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endParaRPr lang="en-US" dirty="0">
              <a:latin typeface="Courier New" pitchFamily="49" charset="0"/>
              <a:cs typeface="Oracle Sans" panose="020B0503020204020204" pitchFamily="34" charset="0"/>
            </a:endParaRP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PLSQL_CCFLAGS = 'plsql_ccflags:true,debug:true,debug:0';</a:t>
            </a:r>
          </a:p>
          <a:p>
            <a:pPr marL="685800" indent="-685800" defTabSz="600075" eaLnBrk="0" hangingPunct="0">
              <a:tabLst>
                <a:tab pos="600075" algn="r"/>
                <a:tab pos="1009650" algn="l"/>
              </a:tabLst>
              <a:defRPr/>
            </a:pPr>
            <a:endParaRPr lang="en-US" dirty="0">
              <a:latin typeface="Courier New" pitchFamily="49" charset="0"/>
              <a:cs typeface="Oracle Sans" panose="020B0503020204020204" pitchFamily="34" charset="0"/>
            </a:endParaRPr>
          </a:p>
        </p:txBody>
      </p:sp>
      <p:grpSp>
        <p:nvGrpSpPr>
          <p:cNvPr id="1034" name="Group 2">
            <a:extLst>
              <a:ext uri="{FF2B5EF4-FFF2-40B4-BE49-F238E27FC236}">
                <a16:creationId xmlns:a16="http://schemas.microsoft.com/office/drawing/2014/main" id="{433F15E4-97B1-445D-92E1-B2FC94442CA3}"/>
              </a:ext>
            </a:extLst>
          </p:cNvPr>
          <p:cNvGrpSpPr>
            <a:grpSpLocks/>
          </p:cNvGrpSpPr>
          <p:nvPr/>
        </p:nvGrpSpPr>
        <p:grpSpPr bwMode="auto">
          <a:xfrm>
            <a:off x="2497933" y="2603500"/>
            <a:ext cx="3883820" cy="3086100"/>
            <a:chOff x="4056" y="1152"/>
            <a:chExt cx="1224" cy="1296"/>
          </a:xfrm>
        </p:grpSpPr>
        <p:graphicFrame>
          <p:nvGraphicFramePr>
            <p:cNvPr id="1026" name="Object 3">
              <a:extLst>
                <a:ext uri="{FF2B5EF4-FFF2-40B4-BE49-F238E27FC236}">
                  <a16:creationId xmlns:a16="http://schemas.microsoft.com/office/drawing/2014/main" id="{7591DD90-842C-4AF7-A147-4EB94E3696E3}"/>
                </a:ext>
              </a:extLst>
            </p:cNvPr>
            <p:cNvGraphicFramePr>
              <a:graphicFrameLocks noChangeAspect="1"/>
            </p:cNvGraphicFramePr>
            <p:nvPr/>
          </p:nvGraphicFramePr>
          <p:xfrm>
            <a:off x="4056" y="1152"/>
            <a:ext cx="840" cy="700"/>
          </p:xfrm>
          <a:graphic>
            <a:graphicData uri="http://schemas.openxmlformats.org/presentationml/2006/ole">
              <mc:AlternateContent xmlns:mc="http://schemas.openxmlformats.org/markup-compatibility/2006">
                <mc:Choice xmlns:v="urn:schemas-microsoft-com:vml" Requires="v">
                  <p:oleObj spid="_x0000_s1231" name="Photo Editor Photo" r:id="rId5" imgW="1259224" imgH="1052228" progId="">
                    <p:embed/>
                  </p:oleObj>
                </mc:Choice>
                <mc:Fallback>
                  <p:oleObj name="Photo Editor Photo" r:id="rId5" imgW="1259224" imgH="1052228" progId="">
                    <p:embed/>
                    <p:pic>
                      <p:nvPicPr>
                        <p:cNvPr id="1026" name="Object 3">
                          <a:extLst>
                            <a:ext uri="{FF2B5EF4-FFF2-40B4-BE49-F238E27FC236}">
                              <a16:creationId xmlns:a16="http://schemas.microsoft.com/office/drawing/2014/main" id="{7591DD90-842C-4AF7-A147-4EB94E3696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056" y="1152"/>
                          <a:ext cx="840" cy="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4">
              <a:extLst>
                <a:ext uri="{FF2B5EF4-FFF2-40B4-BE49-F238E27FC236}">
                  <a16:creationId xmlns:a16="http://schemas.microsoft.com/office/drawing/2014/main" id="{E700256A-0822-4FA8-B971-1B3A8712575F}"/>
                </a:ext>
              </a:extLst>
            </p:cNvPr>
            <p:cNvGraphicFramePr>
              <a:graphicFrameLocks noChangeAspect="1"/>
            </p:cNvGraphicFramePr>
            <p:nvPr>
              <p:extLst>
                <p:ext uri="{D42A27DB-BD31-4B8C-83A1-F6EECF244321}">
                  <p14:modId xmlns:p14="http://schemas.microsoft.com/office/powerpoint/2010/main" val="1753131519"/>
                </p:ext>
              </p:extLst>
            </p:nvPr>
          </p:nvGraphicFramePr>
          <p:xfrm>
            <a:off x="4152" y="1296"/>
            <a:ext cx="840" cy="700"/>
          </p:xfrm>
          <a:graphic>
            <a:graphicData uri="http://schemas.openxmlformats.org/presentationml/2006/ole">
              <mc:AlternateContent xmlns:mc="http://schemas.openxmlformats.org/markup-compatibility/2006">
                <mc:Choice xmlns:v="urn:schemas-microsoft-com:vml" Requires="v">
                  <p:oleObj spid="_x0000_s1232" name="Photo Editor Photo" r:id="rId7" imgW="1259224" imgH="1052228" progId="">
                    <p:embed/>
                  </p:oleObj>
                </mc:Choice>
                <mc:Fallback>
                  <p:oleObj name="Photo Editor Photo" r:id="rId7" imgW="1259224" imgH="1052228" progId="">
                    <p:embed/>
                    <p:pic>
                      <p:nvPicPr>
                        <p:cNvPr id="1027" name="Object 4">
                          <a:extLst>
                            <a:ext uri="{FF2B5EF4-FFF2-40B4-BE49-F238E27FC236}">
                              <a16:creationId xmlns:a16="http://schemas.microsoft.com/office/drawing/2014/main" id="{E700256A-0822-4FA8-B971-1B3A871257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152" y="1296"/>
                          <a:ext cx="840" cy="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5">
              <a:extLst>
                <a:ext uri="{FF2B5EF4-FFF2-40B4-BE49-F238E27FC236}">
                  <a16:creationId xmlns:a16="http://schemas.microsoft.com/office/drawing/2014/main" id="{7897213D-AA4D-4C1B-9FBB-B04514F8F664}"/>
                </a:ext>
              </a:extLst>
            </p:cNvPr>
            <p:cNvGraphicFramePr>
              <a:graphicFrameLocks noChangeAspect="1"/>
            </p:cNvGraphicFramePr>
            <p:nvPr/>
          </p:nvGraphicFramePr>
          <p:xfrm>
            <a:off x="4248" y="1460"/>
            <a:ext cx="840" cy="700"/>
          </p:xfrm>
          <a:graphic>
            <a:graphicData uri="http://schemas.openxmlformats.org/presentationml/2006/ole">
              <mc:AlternateContent xmlns:mc="http://schemas.openxmlformats.org/markup-compatibility/2006">
                <mc:Choice xmlns:v="urn:schemas-microsoft-com:vml" Requires="v">
                  <p:oleObj spid="_x0000_s1233" name="Photo Editor Photo" r:id="rId8" imgW="1259224" imgH="1052228" progId="">
                    <p:embed/>
                  </p:oleObj>
                </mc:Choice>
                <mc:Fallback>
                  <p:oleObj name="Photo Editor Photo" r:id="rId8" imgW="1259224" imgH="1052228" progId="">
                    <p:embed/>
                    <p:pic>
                      <p:nvPicPr>
                        <p:cNvPr id="1028" name="Object 5">
                          <a:extLst>
                            <a:ext uri="{FF2B5EF4-FFF2-40B4-BE49-F238E27FC236}">
                              <a16:creationId xmlns:a16="http://schemas.microsoft.com/office/drawing/2014/main" id="{7897213D-AA4D-4C1B-9FBB-B04514F8F6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248" y="1460"/>
                          <a:ext cx="840" cy="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6">
              <a:extLst>
                <a:ext uri="{FF2B5EF4-FFF2-40B4-BE49-F238E27FC236}">
                  <a16:creationId xmlns:a16="http://schemas.microsoft.com/office/drawing/2014/main" id="{5BBBF56A-262E-4BC6-AE1F-7BADFA64301C}"/>
                </a:ext>
              </a:extLst>
            </p:cNvPr>
            <p:cNvGraphicFramePr>
              <a:graphicFrameLocks noChangeAspect="1"/>
            </p:cNvGraphicFramePr>
            <p:nvPr/>
          </p:nvGraphicFramePr>
          <p:xfrm>
            <a:off x="4344" y="1604"/>
            <a:ext cx="840" cy="700"/>
          </p:xfrm>
          <a:graphic>
            <a:graphicData uri="http://schemas.openxmlformats.org/presentationml/2006/ole">
              <mc:AlternateContent xmlns:mc="http://schemas.openxmlformats.org/markup-compatibility/2006">
                <mc:Choice xmlns:v="urn:schemas-microsoft-com:vml" Requires="v">
                  <p:oleObj spid="_x0000_s1234" name="Photo Editor Photo" r:id="rId9" imgW="1259224" imgH="1052228" progId="">
                    <p:embed/>
                  </p:oleObj>
                </mc:Choice>
                <mc:Fallback>
                  <p:oleObj name="Photo Editor Photo" r:id="rId9" imgW="1259224" imgH="1052228" progId="">
                    <p:embed/>
                    <p:pic>
                      <p:nvPicPr>
                        <p:cNvPr id="1029" name="Object 6">
                          <a:extLst>
                            <a:ext uri="{FF2B5EF4-FFF2-40B4-BE49-F238E27FC236}">
                              <a16:creationId xmlns:a16="http://schemas.microsoft.com/office/drawing/2014/main" id="{5BBBF56A-262E-4BC6-AE1F-7BADFA643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344" y="1604"/>
                          <a:ext cx="840" cy="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7">
              <a:extLst>
                <a:ext uri="{FF2B5EF4-FFF2-40B4-BE49-F238E27FC236}">
                  <a16:creationId xmlns:a16="http://schemas.microsoft.com/office/drawing/2014/main" id="{4C3BA9F8-C077-4605-A249-AB12F0D34AE5}"/>
                </a:ext>
              </a:extLst>
            </p:cNvPr>
            <p:cNvGraphicFramePr>
              <a:graphicFrameLocks noChangeAspect="1"/>
            </p:cNvGraphicFramePr>
            <p:nvPr/>
          </p:nvGraphicFramePr>
          <p:xfrm>
            <a:off x="4440" y="1748"/>
            <a:ext cx="840" cy="700"/>
          </p:xfrm>
          <a:graphic>
            <a:graphicData uri="http://schemas.openxmlformats.org/presentationml/2006/ole">
              <mc:AlternateContent xmlns:mc="http://schemas.openxmlformats.org/markup-compatibility/2006">
                <mc:Choice xmlns:v="urn:schemas-microsoft-com:vml" Requires="v">
                  <p:oleObj spid="_x0000_s1235" name="Photo Editor Photo" r:id="rId10" imgW="1259224" imgH="1052228" progId="">
                    <p:embed/>
                  </p:oleObj>
                </mc:Choice>
                <mc:Fallback>
                  <p:oleObj name="Photo Editor Photo" r:id="rId10" imgW="1259224" imgH="1052228" progId="">
                    <p:embed/>
                    <p:pic>
                      <p:nvPicPr>
                        <p:cNvPr id="1030" name="Object 7">
                          <a:extLst>
                            <a:ext uri="{FF2B5EF4-FFF2-40B4-BE49-F238E27FC236}">
                              <a16:creationId xmlns:a16="http://schemas.microsoft.com/office/drawing/2014/main" id="{4C3BA9F8-C077-4605-A249-AB12F0D34A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440" y="1748"/>
                          <a:ext cx="840" cy="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35" name="Rectangle 8">
            <a:extLst>
              <a:ext uri="{FF2B5EF4-FFF2-40B4-BE49-F238E27FC236}">
                <a16:creationId xmlns:a16="http://schemas.microsoft.com/office/drawing/2014/main" id="{0402A252-499B-4C78-BDBA-5F9B0E5EA0B7}"/>
              </a:ext>
            </a:extLst>
          </p:cNvPr>
          <p:cNvSpPr>
            <a:spLocks noChangeArrowheads="1"/>
          </p:cNvSpPr>
          <p:nvPr/>
        </p:nvSpPr>
        <p:spPr bwMode="blackWhite">
          <a:xfrm>
            <a:off x="5943599" y="2628900"/>
            <a:ext cx="6400800" cy="3314700"/>
          </a:xfrm>
          <a:prstGeom prst="rect">
            <a:avLst/>
          </a:prstGeom>
          <a:solidFill>
            <a:srgbClr val="99CCFF"/>
          </a:solidFill>
          <a:ln w="28575">
            <a:solidFill>
              <a:srgbClr val="000000"/>
            </a:solidFill>
            <a:miter lim="800000"/>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20000"/>
              </a:spcBef>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PLSQL_CCFLAGS</a:t>
            </a:r>
          </a:p>
          <a:p>
            <a:pPr eaLnBrk="1" hangingPunct="1">
              <a:spcBef>
                <a:spcPct val="20000"/>
              </a:spcBef>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PLSQL_CODE_TYPE</a:t>
            </a:r>
          </a:p>
          <a:p>
            <a:pPr eaLnBrk="1" hangingPunct="1">
              <a:spcBef>
                <a:spcPct val="20000"/>
              </a:spcBef>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PLSQL_OPTIMIZE_LEVEL</a:t>
            </a:r>
          </a:p>
          <a:p>
            <a:pPr eaLnBrk="1" hangingPunct="1">
              <a:spcBef>
                <a:spcPct val="20000"/>
              </a:spcBef>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PLSQL_WARNINGS </a:t>
            </a:r>
          </a:p>
          <a:p>
            <a:pPr eaLnBrk="1" hangingPunct="1">
              <a:spcBef>
                <a:spcPct val="20000"/>
              </a:spcBef>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NLS_LENGTH_SEMANTICS</a:t>
            </a:r>
          </a:p>
          <a:p>
            <a:pPr eaLnBrk="1" hangingPunct="1">
              <a:spcBef>
                <a:spcPct val="20000"/>
              </a:spcBef>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PLSQL_LINE</a:t>
            </a:r>
          </a:p>
          <a:p>
            <a:pPr eaLnBrk="1" hangingPunct="1">
              <a:spcBef>
                <a:spcPct val="20000"/>
              </a:spcBef>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PLSQL_UNIT</a:t>
            </a:r>
            <a:endParaRPr lang="en-US" altLang="en-US" dirty="0">
              <a:latin typeface="Oracle Sans" panose="020B0503020204020204" pitchFamily="34" charset="0"/>
              <a:cs typeface="Oracle Sans" panose="020B0503020204020204" pitchFamily="34" charset="0"/>
            </a:endParaRPr>
          </a:p>
        </p:txBody>
      </p:sp>
      <p:sp>
        <p:nvSpPr>
          <p:cNvPr id="1036" name="Rectangle 9">
            <a:extLst>
              <a:ext uri="{FF2B5EF4-FFF2-40B4-BE49-F238E27FC236}">
                <a16:creationId xmlns:a16="http://schemas.microsoft.com/office/drawing/2014/main" id="{70591A00-AD70-40ED-8A12-0907A0D09501}"/>
              </a:ext>
            </a:extLst>
          </p:cNvPr>
          <p:cNvSpPr>
            <a:spLocks noGrp="1" noChangeArrowheads="1"/>
          </p:cNvSpPr>
          <p:nvPr>
            <p:ph type="title"/>
          </p:nvPr>
        </p:nvSpPr>
        <p:spPr>
          <a:xfrm>
            <a:off x="933450" y="616397"/>
            <a:ext cx="16592549" cy="1174304"/>
          </a:xfr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rPr>
              <a:t>Using Predefined and User-Defined Inquiry Directives</a:t>
            </a:r>
          </a:p>
        </p:txBody>
      </p:sp>
      <p:sp>
        <p:nvSpPr>
          <p:cNvPr id="1037" name="Rectangle 11">
            <a:extLst>
              <a:ext uri="{FF2B5EF4-FFF2-40B4-BE49-F238E27FC236}">
                <a16:creationId xmlns:a16="http://schemas.microsoft.com/office/drawing/2014/main" id="{D41937F2-B5CC-4328-B371-E5F398FBE06A}"/>
              </a:ext>
            </a:extLst>
          </p:cNvPr>
          <p:cNvSpPr>
            <a:spLocks noChangeArrowheads="1"/>
          </p:cNvSpPr>
          <p:nvPr/>
        </p:nvSpPr>
        <p:spPr bwMode="blackWhite">
          <a:xfrm>
            <a:off x="5791199" y="6210300"/>
            <a:ext cx="670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en-US" altLang="en-US" sz="2800" dirty="0">
                <a:latin typeface="Oracle Sans" panose="020B0503020204020204" pitchFamily="34" charset="0"/>
                <a:cs typeface="Oracle Sans" panose="020B0503020204020204" pitchFamily="34" charset="0"/>
              </a:rPr>
              <a:t>Predefined inquiry directives</a:t>
            </a:r>
          </a:p>
        </p:txBody>
      </p:sp>
      <p:sp>
        <p:nvSpPr>
          <p:cNvPr id="1038" name="Rectangle 12">
            <a:extLst>
              <a:ext uri="{FF2B5EF4-FFF2-40B4-BE49-F238E27FC236}">
                <a16:creationId xmlns:a16="http://schemas.microsoft.com/office/drawing/2014/main" id="{85ABD547-70BA-4165-B57E-A832DAC5E757}"/>
              </a:ext>
            </a:extLst>
          </p:cNvPr>
          <p:cNvSpPr>
            <a:spLocks noChangeArrowheads="1"/>
          </p:cNvSpPr>
          <p:nvPr/>
        </p:nvSpPr>
        <p:spPr bwMode="blackWhite">
          <a:xfrm>
            <a:off x="5257799" y="81153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en-US" altLang="en-US" sz="2800" dirty="0">
                <a:latin typeface="Oracle Sans" panose="020B0503020204020204" pitchFamily="34" charset="0"/>
                <a:cs typeface="Oracle Sans" panose="020B0503020204020204" pitchFamily="34" charset="0"/>
              </a:rPr>
              <a:t>User-defined inquiry directives</a:t>
            </a:r>
          </a:p>
        </p:txBody>
      </p:sp>
      <p:sp>
        <p:nvSpPr>
          <p:cNvPr id="1039" name="Rectangle 13">
            <a:extLst>
              <a:ext uri="{FF2B5EF4-FFF2-40B4-BE49-F238E27FC236}">
                <a16:creationId xmlns:a16="http://schemas.microsoft.com/office/drawing/2014/main" id="{D3F85368-7D00-499E-9235-D41BB0F9B2D4}"/>
              </a:ext>
            </a:extLst>
          </p:cNvPr>
          <p:cNvSpPr>
            <a:spLocks noChangeArrowheads="1"/>
          </p:cNvSpPr>
          <p:nvPr/>
        </p:nvSpPr>
        <p:spPr bwMode="gray">
          <a:xfrm>
            <a:off x="5257799" y="7086599"/>
            <a:ext cx="5715000" cy="528638"/>
          </a:xfrm>
          <a:prstGeom prst="rect">
            <a:avLst/>
          </a:prstGeom>
          <a:noFill/>
          <a:ln w="28575">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latin typeface="Oracle Sans" panose="020B0503020204020204" pitchFamily="34" charset="0"/>
              <a:cs typeface="Oracle Sans" panose="020B0503020204020204" pitchFamily="34" charset="0"/>
            </a:endParaRPr>
          </a:p>
        </p:txBody>
      </p:sp>
    </p:spTree>
    <p:custDataLst>
      <p:tags r:id="rId2"/>
    </p:custDataLst>
    <p:extLst>
      <p:ext uri="{BB962C8B-B14F-4D97-AF65-F5344CB8AC3E}">
        <p14:creationId xmlns:p14="http://schemas.microsoft.com/office/powerpoint/2010/main" val="42776424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B128B93-A210-422C-BCE7-28E2648586A3}"/>
              </a:ext>
            </a:extLst>
          </p:cNvPr>
          <p:cNvSpPr>
            <a:spLocks noGrp="1" noChangeArrowheads="1"/>
          </p:cNvSpPr>
          <p:nvPr>
            <p:ph type="title"/>
          </p:nvPr>
        </p:nvSpPr>
        <p:spPr>
          <a:xfrm>
            <a:off x="933450" y="667197"/>
            <a:ext cx="16821149" cy="1174304"/>
          </a:xfr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5000" dirty="0">
                <a:latin typeface="+mj-lt"/>
              </a:rPr>
              <a:t>The </a:t>
            </a:r>
            <a:r>
              <a:rPr lang="en-US" altLang="en-US" sz="5000" dirty="0">
                <a:latin typeface="Courier New" panose="02070309020205020404" pitchFamily="49" charset="0"/>
                <a:cs typeface="Courier New" panose="02070309020205020404" pitchFamily="49" charset="0"/>
              </a:rPr>
              <a:t>PLSQL_CCFLAGS </a:t>
            </a:r>
            <a:r>
              <a:rPr lang="en-US" altLang="en-US" sz="5000" dirty="0">
                <a:latin typeface="+mj-lt"/>
              </a:rPr>
              <a:t>Parameter and the Inquiry Directive</a:t>
            </a:r>
          </a:p>
        </p:txBody>
      </p:sp>
      <p:sp>
        <p:nvSpPr>
          <p:cNvPr id="12291" name="Rectangle 3">
            <a:extLst>
              <a:ext uri="{FF2B5EF4-FFF2-40B4-BE49-F238E27FC236}">
                <a16:creationId xmlns:a16="http://schemas.microsoft.com/office/drawing/2014/main" id="{2F7FBDDF-71CA-45A1-8298-24B0CFB486CA}"/>
              </a:ext>
            </a:extLst>
          </p:cNvPr>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Oracle Sans" panose="020B0503020204020204" pitchFamily="34" charset="0"/>
                <a:cs typeface="Oracle Sans" panose="020B0503020204020204" pitchFamily="34" charset="0"/>
              </a:rPr>
              <a:t>Use the </a:t>
            </a:r>
            <a:r>
              <a:rPr lang="en-US" altLang="en-US" dirty="0">
                <a:latin typeface="Courier New" panose="02070309020205020404" pitchFamily="49" charset="0"/>
                <a:cs typeface="Oracle Sans" panose="020B0503020204020204" pitchFamily="34" charset="0"/>
              </a:rPr>
              <a:t>PLSQL_CCFLAGS</a:t>
            </a:r>
            <a:r>
              <a:rPr lang="en-US" altLang="en-US" dirty="0">
                <a:latin typeface="Oracle Sans" panose="020B0503020204020204" pitchFamily="34" charset="0"/>
                <a:cs typeface="Oracle Sans" panose="020B0503020204020204" pitchFamily="34" charset="0"/>
              </a:rPr>
              <a:t> parameter to control conditional compilation of each PL/SQL library unit independently.</a:t>
            </a:r>
          </a:p>
        </p:txBody>
      </p:sp>
      <p:grpSp>
        <p:nvGrpSpPr>
          <p:cNvPr id="12292" name="Group 14">
            <a:extLst>
              <a:ext uri="{FF2B5EF4-FFF2-40B4-BE49-F238E27FC236}">
                <a16:creationId xmlns:a16="http://schemas.microsoft.com/office/drawing/2014/main" id="{86EB5229-EE5E-410B-B2DE-A85034208A02}"/>
              </a:ext>
            </a:extLst>
          </p:cNvPr>
          <p:cNvGrpSpPr>
            <a:grpSpLocks/>
          </p:cNvGrpSpPr>
          <p:nvPr/>
        </p:nvGrpSpPr>
        <p:grpSpPr bwMode="auto">
          <a:xfrm>
            <a:off x="2921795" y="6060281"/>
            <a:ext cx="12439650" cy="2931319"/>
            <a:chOff x="864" y="2592"/>
            <a:chExt cx="3919" cy="1231"/>
          </a:xfrm>
        </p:grpSpPr>
        <p:sp>
          <p:nvSpPr>
            <p:cNvPr id="12299" name="Text Box 7">
              <a:extLst>
                <a:ext uri="{FF2B5EF4-FFF2-40B4-BE49-F238E27FC236}">
                  <a16:creationId xmlns:a16="http://schemas.microsoft.com/office/drawing/2014/main" id="{DF28F276-ABC3-4DFF-B204-1B47DAD36A4B}"/>
                </a:ext>
              </a:extLst>
            </p:cNvPr>
            <p:cNvSpPr txBox="1">
              <a:spLocks noChangeArrowheads="1"/>
            </p:cNvSpPr>
            <p:nvPr/>
          </p:nvSpPr>
          <p:spPr bwMode="auto">
            <a:xfrm>
              <a:off x="864" y="3474"/>
              <a:ext cx="172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Courier New" panose="02070309020205020404" pitchFamily="49" charset="0"/>
                  <a:cs typeface="Oracle Sans" panose="020B0503020204020204" pitchFamily="34" charset="0"/>
                </a:rPr>
                <a:t>PLSQL_CCFLAGS</a:t>
              </a:r>
              <a:br>
                <a:rPr lang="en-US" altLang="en-US" sz="2400" dirty="0">
                  <a:latin typeface="Oracle Sans" panose="020B0503020204020204" pitchFamily="34" charset="0"/>
                  <a:cs typeface="Oracle Sans" panose="020B0503020204020204" pitchFamily="34" charset="0"/>
                </a:rPr>
              </a:br>
              <a:r>
                <a:rPr lang="en-US" altLang="en-US" sz="2400" dirty="0">
                  <a:latin typeface="Oracle Sans" panose="020B0503020204020204" pitchFamily="34" charset="0"/>
                  <a:cs typeface="Oracle Sans" panose="020B0503020204020204" pitchFamily="34" charset="0"/>
                </a:rPr>
                <a:t>initialization parameter</a:t>
              </a:r>
            </a:p>
          </p:txBody>
        </p:sp>
        <p:sp>
          <p:nvSpPr>
            <p:cNvPr id="12300" name="Text Box 8">
              <a:extLst>
                <a:ext uri="{FF2B5EF4-FFF2-40B4-BE49-F238E27FC236}">
                  <a16:creationId xmlns:a16="http://schemas.microsoft.com/office/drawing/2014/main" id="{B448F831-B0F7-4FF4-94A5-544FE163CA69}"/>
                </a:ext>
              </a:extLst>
            </p:cNvPr>
            <p:cNvSpPr txBox="1">
              <a:spLocks noChangeArrowheads="1"/>
            </p:cNvSpPr>
            <p:nvPr/>
          </p:nvSpPr>
          <p:spPr bwMode="auto">
            <a:xfrm>
              <a:off x="2928" y="3628"/>
              <a:ext cx="17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Oracle Sans" panose="020B0503020204020204" pitchFamily="34" charset="0"/>
                  <a:cs typeface="Oracle Sans" panose="020B0503020204020204" pitchFamily="34" charset="0"/>
                </a:rPr>
                <a:t>Inquiry directive</a:t>
              </a:r>
            </a:p>
          </p:txBody>
        </p:sp>
        <p:sp>
          <p:nvSpPr>
            <p:cNvPr id="12301" name="Line 9">
              <a:extLst>
                <a:ext uri="{FF2B5EF4-FFF2-40B4-BE49-F238E27FC236}">
                  <a16:creationId xmlns:a16="http://schemas.microsoft.com/office/drawing/2014/main" id="{37387911-C511-4710-975A-6BEAD3E22F69}"/>
                </a:ext>
              </a:extLst>
            </p:cNvPr>
            <p:cNvSpPr>
              <a:spLocks noChangeShapeType="1"/>
            </p:cNvSpPr>
            <p:nvPr/>
          </p:nvSpPr>
          <p:spPr bwMode="auto">
            <a:xfrm>
              <a:off x="2040" y="3168"/>
              <a:ext cx="129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grpSp>
          <p:nvGrpSpPr>
            <p:cNvPr id="12302" name="Group 10">
              <a:extLst>
                <a:ext uri="{FF2B5EF4-FFF2-40B4-BE49-F238E27FC236}">
                  <a16:creationId xmlns:a16="http://schemas.microsoft.com/office/drawing/2014/main" id="{1947BAA5-31D7-4272-BED1-23B1CF71304C}"/>
                </a:ext>
              </a:extLst>
            </p:cNvPr>
            <p:cNvGrpSpPr>
              <a:grpSpLocks/>
            </p:cNvGrpSpPr>
            <p:nvPr/>
          </p:nvGrpSpPr>
          <p:grpSpPr bwMode="auto">
            <a:xfrm>
              <a:off x="3343" y="2592"/>
              <a:ext cx="1440" cy="1035"/>
              <a:chOff x="2208" y="898"/>
              <a:chExt cx="1440" cy="1035"/>
            </a:xfrm>
          </p:grpSpPr>
          <p:pic>
            <p:nvPicPr>
              <p:cNvPr id="12304" name="Picture 11" descr="C:\Documents and Settings\lserhal\Desktop\Graphics Used in 10g NF\plsql flowchart.gif">
                <a:extLst>
                  <a:ext uri="{FF2B5EF4-FFF2-40B4-BE49-F238E27FC236}">
                    <a16:creationId xmlns:a16="http://schemas.microsoft.com/office/drawing/2014/main" id="{75096AEC-A6AE-431D-86BF-580498866A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208" y="898"/>
                <a:ext cx="482" cy="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5" name="Picture 12" descr="C:\Documents and Settings\lserhal\Desktop\Graphics Used in 10g NF\Compiling Code_docum005.gif">
                <a:extLst>
                  <a:ext uri="{FF2B5EF4-FFF2-40B4-BE49-F238E27FC236}">
                    <a16:creationId xmlns:a16="http://schemas.microsoft.com/office/drawing/2014/main" id="{9ADB2C67-2162-492C-9C34-EA8114B9DA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618" y="968"/>
                <a:ext cx="598"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6" name="Picture 13" descr="C:\Documents and Settings\lserhal\Desktop\Graphics Used in 10g NF\search.gif">
                <a:extLst>
                  <a:ext uri="{FF2B5EF4-FFF2-40B4-BE49-F238E27FC236}">
                    <a16:creationId xmlns:a16="http://schemas.microsoft.com/office/drawing/2014/main" id="{DC991857-84DB-4F67-BBBF-A2899D4F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2844" y="1114"/>
                <a:ext cx="804"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03" name="Picture 6" descr="C:\Documents and Settings\lserhal\Desktop\Graphics Used in 10g NF\parameters.gif">
              <a:extLst>
                <a:ext uri="{FF2B5EF4-FFF2-40B4-BE49-F238E27FC236}">
                  <a16:creationId xmlns:a16="http://schemas.microsoft.com/office/drawing/2014/main" id="{95960E37-AB42-46F7-BBBC-2268F8C883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1397" y="2626"/>
              <a:ext cx="1051"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Content Placeholder 2">
            <a:extLst>
              <a:ext uri="{FF2B5EF4-FFF2-40B4-BE49-F238E27FC236}">
                <a16:creationId xmlns:a16="http://schemas.microsoft.com/office/drawing/2014/main" id="{523FC777-CFCD-443C-ADE1-EDF623121643}"/>
              </a:ext>
            </a:extLst>
          </p:cNvPr>
          <p:cNvSpPr txBox="1">
            <a:spLocks/>
          </p:cNvSpPr>
          <p:nvPr/>
        </p:nvSpPr>
        <p:spPr bwMode="gray">
          <a:xfrm>
            <a:off x="990600" y="4533900"/>
            <a:ext cx="12115799" cy="63830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ALTER SESSION SET</a:t>
            </a: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PLSQL_CCFLAGS = '</a:t>
            </a:r>
            <a:r>
              <a:rPr lang="en-US" dirty="0" err="1">
                <a:latin typeface="Courier New" pitchFamily="49" charset="0"/>
                <a:cs typeface="Oracle Sans" panose="020B0503020204020204" pitchFamily="34" charset="0"/>
              </a:rPr>
              <a:t>plsql_ccflags:true</a:t>
            </a:r>
            <a:r>
              <a:rPr lang="en-US" dirty="0">
                <a:latin typeface="Courier New" pitchFamily="49" charset="0"/>
                <a:cs typeface="Oracle Sans" panose="020B0503020204020204" pitchFamily="34" charset="0"/>
              </a:rPr>
              <a:t>, </a:t>
            </a:r>
            <a:r>
              <a:rPr lang="en-US" dirty="0" err="1">
                <a:latin typeface="Courier New" pitchFamily="49" charset="0"/>
                <a:cs typeface="Oracle Sans" panose="020B0503020204020204" pitchFamily="34" charset="0"/>
              </a:rPr>
              <a:t>debug:true</a:t>
            </a:r>
            <a:r>
              <a:rPr lang="en-US" dirty="0">
                <a:latin typeface="Courier New" pitchFamily="49" charset="0"/>
                <a:cs typeface="Oracle Sans" panose="020B0503020204020204" pitchFamily="34" charset="0"/>
              </a:rPr>
              <a:t>, debug:0';</a:t>
            </a:r>
          </a:p>
        </p:txBody>
      </p:sp>
      <p:sp>
        <p:nvSpPr>
          <p:cNvPr id="16" name="Content Placeholder 2">
            <a:extLst>
              <a:ext uri="{FF2B5EF4-FFF2-40B4-BE49-F238E27FC236}">
                <a16:creationId xmlns:a16="http://schemas.microsoft.com/office/drawing/2014/main" id="{DA41B51F-17F8-4FCA-9310-C7EAFA2599CC}"/>
              </a:ext>
            </a:extLst>
          </p:cNvPr>
          <p:cNvSpPr txBox="1">
            <a:spLocks/>
          </p:cNvSpPr>
          <p:nvPr/>
        </p:nvSpPr>
        <p:spPr bwMode="gray">
          <a:xfrm>
            <a:off x="1019629" y="3695700"/>
            <a:ext cx="12115799" cy="33987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PLSQL_CCFLAGS = '&lt;v1&gt;:&lt;c1&gt;,&lt;v2&gt;:&lt;c2&gt;,...,&lt;</a:t>
            </a:r>
            <a:r>
              <a:rPr lang="en-US" dirty="0" err="1">
                <a:latin typeface="Courier New" pitchFamily="49" charset="0"/>
                <a:cs typeface="Oracle Sans" panose="020B0503020204020204" pitchFamily="34" charset="0"/>
              </a:rPr>
              <a:t>vn</a:t>
            </a:r>
            <a:r>
              <a:rPr lang="en-US" dirty="0">
                <a:latin typeface="Courier New" pitchFamily="49" charset="0"/>
                <a:cs typeface="Oracle Sans" panose="020B0503020204020204" pitchFamily="34" charset="0"/>
              </a:rPr>
              <a:t>&gt;:&lt;</a:t>
            </a:r>
            <a:r>
              <a:rPr lang="en-US" dirty="0" err="1">
                <a:latin typeface="Courier New" pitchFamily="49" charset="0"/>
                <a:cs typeface="Oracle Sans" panose="020B0503020204020204" pitchFamily="34" charset="0"/>
              </a:rPr>
              <a:t>cn</a:t>
            </a:r>
            <a:r>
              <a:rPr lang="en-US" dirty="0">
                <a:latin typeface="Courier New" pitchFamily="49" charset="0"/>
                <a:cs typeface="Oracle Sans" panose="020B0503020204020204" pitchFamily="34" charset="0"/>
              </a:rPr>
              <a:t>&gt;'</a:t>
            </a:r>
          </a:p>
        </p:txBody>
      </p:sp>
    </p:spTree>
    <p:custDataLst>
      <p:tags r:id="rId1"/>
    </p:custDataLst>
    <p:extLst>
      <p:ext uri="{BB962C8B-B14F-4D97-AF65-F5344CB8AC3E}">
        <p14:creationId xmlns:p14="http://schemas.microsoft.com/office/powerpoint/2010/main" val="222634389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7F3A-3CED-4060-BB50-3163CDD3897B}"/>
              </a:ext>
            </a:extLst>
          </p:cNvPr>
          <p:cNvSpPr>
            <a:spLocks noGrp="1"/>
          </p:cNvSpPr>
          <p:nvPr>
            <p:ph type="title"/>
          </p:nvPr>
        </p:nvSpPr>
        <p:spPr/>
        <p:txBody>
          <a:bodyPr/>
          <a:lstStyle/>
          <a:p>
            <a:r>
              <a:rPr lang="en-US" altLang="en-US" dirty="0"/>
              <a:t>Displaying the </a:t>
            </a:r>
            <a:r>
              <a:rPr lang="en-US" altLang="en-US" dirty="0">
                <a:latin typeface="Courier New" panose="02070309020205020404" pitchFamily="49" charset="0"/>
                <a:cs typeface="Courier New" panose="02070309020205020404" pitchFamily="49" charset="0"/>
              </a:rPr>
              <a:t>PLSQL_CCFLAGS </a:t>
            </a:r>
            <a:r>
              <a:rPr lang="en-US" altLang="en-US" dirty="0"/>
              <a:t>Initialization Parameter Setting</a:t>
            </a:r>
            <a:endParaRPr lang="en-US" dirty="0"/>
          </a:p>
        </p:txBody>
      </p:sp>
      <p:pic>
        <p:nvPicPr>
          <p:cNvPr id="13315" name="Picture 4">
            <a:extLst>
              <a:ext uri="{FF2B5EF4-FFF2-40B4-BE49-F238E27FC236}">
                <a16:creationId xmlns:a16="http://schemas.microsoft.com/office/drawing/2014/main" id="{1970E03A-4347-4115-938B-27BBABB6A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58"/>
          <a:stretch>
            <a:fillRect/>
          </a:stretch>
        </p:blipFill>
        <p:spPr bwMode="gray">
          <a:xfrm>
            <a:off x="2288382" y="3764825"/>
            <a:ext cx="13689807" cy="4469606"/>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13316" name="Text Box 5">
            <a:extLst>
              <a:ext uri="{FF2B5EF4-FFF2-40B4-BE49-F238E27FC236}">
                <a16:creationId xmlns:a16="http://schemas.microsoft.com/office/drawing/2014/main" id="{42CC1238-A332-4DFB-AFA8-70CF0119B535}"/>
              </a:ext>
            </a:extLst>
          </p:cNvPr>
          <p:cNvSpPr txBox="1">
            <a:spLocks noChangeArrowheads="1"/>
          </p:cNvSpPr>
          <p:nvPr/>
        </p:nvSpPr>
        <p:spPr bwMode="auto">
          <a:xfrm>
            <a:off x="2409827" y="8822533"/>
            <a:ext cx="75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dirty="0">
                <a:latin typeface="Oracle Sans" panose="020B0503020204020204" pitchFamily="34" charset="0"/>
                <a:cs typeface="Oracle Sans" panose="020B0503020204020204" pitchFamily="34" charset="0"/>
              </a:rPr>
              <a:t>. . .</a:t>
            </a:r>
          </a:p>
        </p:txBody>
      </p:sp>
      <p:sp>
        <p:nvSpPr>
          <p:cNvPr id="6" name="Content Placeholder 2">
            <a:extLst>
              <a:ext uri="{FF2B5EF4-FFF2-40B4-BE49-F238E27FC236}">
                <a16:creationId xmlns:a16="http://schemas.microsoft.com/office/drawing/2014/main" id="{4EAA3E7D-7822-4938-BE2A-CBA64A9146F8}"/>
              </a:ext>
            </a:extLst>
          </p:cNvPr>
          <p:cNvSpPr txBox="1">
            <a:spLocks/>
          </p:cNvSpPr>
          <p:nvPr/>
        </p:nvSpPr>
        <p:spPr bwMode="gray">
          <a:xfrm>
            <a:off x="1001487" y="2743201"/>
            <a:ext cx="12115799" cy="63830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SELECT</a:t>
            </a:r>
            <a:r>
              <a:rPr lang="en-US" dirty="0">
                <a:latin typeface="Oracle Sans" panose="020B0503020204020204" pitchFamily="34" charset="0"/>
                <a:cs typeface="Oracle Sans" panose="020B0503020204020204" pitchFamily="34" charset="0"/>
              </a:rPr>
              <a:t>  </a:t>
            </a:r>
            <a:r>
              <a:rPr lang="en-US" dirty="0">
                <a:latin typeface="Courier New" pitchFamily="49" charset="0"/>
                <a:cs typeface="Oracle Sans" panose="020B0503020204020204" pitchFamily="34" charset="0"/>
              </a:rPr>
              <a:t>name,</a:t>
            </a:r>
            <a:r>
              <a:rPr lang="en-US" dirty="0">
                <a:latin typeface="Oracle Sans" panose="020B0503020204020204" pitchFamily="34" charset="0"/>
                <a:cs typeface="Oracle Sans" panose="020B0503020204020204" pitchFamily="34" charset="0"/>
              </a:rPr>
              <a:t> </a:t>
            </a:r>
            <a:r>
              <a:rPr lang="en-US" dirty="0">
                <a:latin typeface="Courier New" pitchFamily="49" charset="0"/>
                <a:cs typeface="Oracle Sans" panose="020B0503020204020204" pitchFamily="34" charset="0"/>
              </a:rPr>
              <a:t>type,</a:t>
            </a:r>
            <a:r>
              <a:rPr lang="en-US" dirty="0">
                <a:latin typeface="Oracle Sans" panose="020B0503020204020204" pitchFamily="34" charset="0"/>
                <a:cs typeface="Oracle Sans" panose="020B0503020204020204" pitchFamily="34" charset="0"/>
              </a:rPr>
              <a:t> </a:t>
            </a:r>
            <a:r>
              <a:rPr lang="en-US" dirty="0" err="1">
                <a:latin typeface="Courier New" pitchFamily="49" charset="0"/>
                <a:cs typeface="Oracle Sans" panose="020B0503020204020204" pitchFamily="34" charset="0"/>
              </a:rPr>
              <a:t>plsql_ccflags</a:t>
            </a:r>
            <a:endParaRPr lang="en-US" dirty="0">
              <a:latin typeface="Courier New" pitchFamily="49" charset="0"/>
              <a:cs typeface="Oracle Sans" panose="020B0503020204020204" pitchFamily="34" charset="0"/>
            </a:endParaRPr>
          </a:p>
          <a:p>
            <a:pPr marL="685800" indent="-685800" defTabSz="600075" eaLnBrk="0" hangingPunct="0">
              <a:tabLst>
                <a:tab pos="600075" algn="r"/>
                <a:tab pos="1009650" algn="l"/>
              </a:tabLst>
              <a:defRPr/>
            </a:pPr>
            <a:r>
              <a:rPr lang="en-US" dirty="0">
                <a:latin typeface="Courier New" pitchFamily="49" charset="0"/>
                <a:cs typeface="Oracle Sans" panose="020B0503020204020204" pitchFamily="34" charset="0"/>
              </a:rPr>
              <a:t>FROM</a:t>
            </a:r>
            <a:r>
              <a:rPr lang="en-US" dirty="0">
                <a:latin typeface="Oracle Sans" panose="020B0503020204020204" pitchFamily="34" charset="0"/>
                <a:cs typeface="Oracle Sans" panose="020B0503020204020204" pitchFamily="34" charset="0"/>
              </a:rPr>
              <a:t>   </a:t>
            </a:r>
            <a:r>
              <a:rPr lang="en-US" dirty="0" err="1">
                <a:latin typeface="Courier New" pitchFamily="49" charset="0"/>
                <a:cs typeface="Oracle Sans" panose="020B0503020204020204" pitchFamily="34" charset="0"/>
              </a:rPr>
              <a:t>user_plsql_object_settings</a:t>
            </a:r>
            <a:endParaRPr lang="en-US" dirty="0">
              <a:latin typeface="Courier New" pitchFamily="49"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09285348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2981</TotalTime>
  <Words>5193</Words>
  <Application>Microsoft Office PowerPoint</Application>
  <PresentationFormat>Custom</PresentationFormat>
  <Paragraphs>461</Paragraphs>
  <Slides>30</Slides>
  <Notes>30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Courier New</vt:lpstr>
      <vt:lpstr>Georgia</vt:lpstr>
      <vt:lpstr>Oracle Sans</vt:lpstr>
      <vt:lpstr>Times New Roman</vt:lpstr>
      <vt:lpstr>OU Redwood PowerPoint Template</vt:lpstr>
      <vt:lpstr>Photo Editor Photo</vt:lpstr>
      <vt:lpstr>Managing PL/SQL Code</vt:lpstr>
      <vt:lpstr>Objectives</vt:lpstr>
      <vt:lpstr>Agenda</vt:lpstr>
      <vt:lpstr>Conditional Compilation</vt:lpstr>
      <vt:lpstr>How Does Conditional Compilation Work?</vt:lpstr>
      <vt:lpstr>Using Selection Directives</vt:lpstr>
      <vt:lpstr>Using Predefined and User-Defined Inquiry Directives</vt:lpstr>
      <vt:lpstr>The PLSQL_CCFLAGS Parameter and the Inquiry Directive</vt:lpstr>
      <vt:lpstr>Displaying the PLSQL_CCFLAGS Initialization Parameter Setting</vt:lpstr>
      <vt:lpstr>The PLSQL_CCFLAGS Parameter and the Inquiry Directive: Example</vt:lpstr>
      <vt:lpstr>Using Conditional Compilation Error Directives to Raise User-Defined Errors</vt:lpstr>
      <vt:lpstr>Using Static Expressions with Conditional Compilation</vt:lpstr>
      <vt:lpstr>DBMS_DB_VERSION Package: Boolean Constants</vt:lpstr>
      <vt:lpstr>DBMS_DB_VERSION Package Constants</vt:lpstr>
      <vt:lpstr>Using Conditional Compilation with Database Versions: Example</vt:lpstr>
      <vt:lpstr>Using Conditional Compilation with Database Versions: Example</vt:lpstr>
      <vt:lpstr>Using DBMS_PREPROCESSOR Procedures to Print or  Retrieve Source Text</vt:lpstr>
      <vt:lpstr>Agenda</vt:lpstr>
      <vt:lpstr>Obfuscation</vt:lpstr>
      <vt:lpstr>Benefits of Obfuscating</vt:lpstr>
      <vt:lpstr>What’s New in Dynamic Obfuscating Since Oracle 10g?</vt:lpstr>
      <vt:lpstr>Nonobfuscated PL/SQL Code: Example</vt:lpstr>
      <vt:lpstr>Obfuscated PL/SQL Code: Example</vt:lpstr>
      <vt:lpstr>Dynamic Obfuscation: Example</vt:lpstr>
      <vt:lpstr>PL/SQL Wrapper Utility</vt:lpstr>
      <vt:lpstr>Running the PL/SQL Wrapper Utility</vt:lpstr>
      <vt:lpstr>Results of Wrapping</vt:lpstr>
      <vt:lpstr>Guidelines for Wrapping</vt:lpstr>
      <vt:lpstr>DBMS_DDL Package Versus wrap Utility</vt:lpstr>
      <vt:lpstr>Summary</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Lakhan Chaudhari</dc:creator>
  <cp:keywords>OU Redwood PowerPoint Template</cp:keywords>
  <dc:description>Oracle University Production Services PowerPoint Template</dc:description>
  <cp:lastModifiedBy>Jayanthy Keshavamurthy</cp:lastModifiedBy>
  <cp:revision>749</cp:revision>
  <cp:lastPrinted>2002-03-28T23:57:22Z</cp:lastPrinted>
  <dcterms:created xsi:type="dcterms:W3CDTF">2020-05-18T09:31:58Z</dcterms:created>
  <dcterms:modified xsi:type="dcterms:W3CDTF">2020-07-01T06:57:20Z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