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7"/>
  </p:notesMasterIdLst>
  <p:handoutMasterIdLst>
    <p:handoutMasterId r:id="rId18"/>
  </p:handoutMasterIdLst>
  <p:sldIdLst>
    <p:sldId id="1258" r:id="rId2"/>
    <p:sldId id="1259" r:id="rId3"/>
    <p:sldId id="1260" r:id="rId4"/>
    <p:sldId id="1261" r:id="rId5"/>
    <p:sldId id="1262" r:id="rId6"/>
    <p:sldId id="1263" r:id="rId7"/>
    <p:sldId id="1264" r:id="rId8"/>
    <p:sldId id="1265" r:id="rId9"/>
    <p:sldId id="1266" r:id="rId10"/>
    <p:sldId id="1267" r:id="rId11"/>
    <p:sldId id="1268" r:id="rId12"/>
    <p:sldId id="1269" r:id="rId13"/>
    <p:sldId id="1270" r:id="rId14"/>
    <p:sldId id="1271" r:id="rId15"/>
    <p:sldId id="1272" r:id="rId16"/>
  </p:sldIdLst>
  <p:sldSz cx="18288000" cy="10287000"/>
  <p:notesSz cx="7772400" cy="10058400"/>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12" userDrawn="1">
          <p15:clr>
            <a:srgbClr val="A4A3A4"/>
          </p15:clr>
        </p15:guide>
        <p15:guide id="6" pos="1110" userDrawn="1">
          <p15:clr>
            <a:srgbClr val="A4A3A4"/>
          </p15:clr>
        </p15:guide>
        <p15:guide id="7" orient="horz" pos="1992" userDrawn="1">
          <p15:clr>
            <a:srgbClr val="A4A3A4"/>
          </p15:clr>
        </p15:guide>
        <p15:guide id="8" orient="horz" pos="3912" userDrawn="1">
          <p15:clr>
            <a:srgbClr val="A4A3A4"/>
          </p15:clr>
        </p15:guide>
        <p15:guide id="9" pos="1050" userDrawn="1">
          <p15:clr>
            <a:srgbClr val="A4A3A4"/>
          </p15:clr>
        </p15:guide>
        <p15:guide id="10" pos="5760" userDrawn="1">
          <p15:clr>
            <a:srgbClr val="A4A3A4"/>
          </p15:clr>
        </p15:guide>
        <p15:guide id="11" orient="horz" pos="5688" userDrawn="1">
          <p15:clr>
            <a:srgbClr val="A4A3A4"/>
          </p15:clr>
        </p15:guide>
        <p15:guide id="12" orient="horz" pos="500" userDrawn="1">
          <p15:clr>
            <a:srgbClr val="A4A3A4"/>
          </p15:clr>
        </p15:guide>
        <p15:guide id="13" pos="624" userDrawn="1">
          <p15:clr>
            <a:srgbClr val="A4A3A4"/>
          </p15:clr>
        </p15:guide>
        <p15:guide id="14" orient="horz" pos="5832" userDrawn="1">
          <p15:clr>
            <a:srgbClr val="A4A3A4"/>
          </p15:clr>
        </p15:guide>
        <p15:guide id="15" orient="horz" pos="1320"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8" autoAdjust="0"/>
    <p:restoredTop sz="79427" autoAdjust="0"/>
  </p:normalViewPr>
  <p:slideViewPr>
    <p:cSldViewPr showGuides="1">
      <p:cViewPr varScale="1">
        <p:scale>
          <a:sx n="36" d="100"/>
          <a:sy n="36" d="100"/>
        </p:scale>
        <p:origin x="1416" y="54"/>
      </p:cViewPr>
      <p:guideLst>
        <p:guide orient="horz" pos="1512"/>
        <p:guide pos="1110"/>
        <p:guide orient="horz" pos="1992"/>
        <p:guide orient="horz" pos="3912"/>
        <p:guide pos="1050"/>
        <p:guide pos="5760"/>
        <p:guide orient="horz" pos="5688"/>
        <p:guide orient="horz" pos="500"/>
        <p:guide pos="624"/>
        <p:guide orient="horz" pos="5832"/>
        <p:guide orient="horz" pos="132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66" d="100"/>
          <a:sy n="66" d="100"/>
        </p:scale>
        <p:origin x="2358" y="-1098"/>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F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6063C7-69DC-4193-9DEA-FBFD0817A5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F3648A-57D1-4810-9A58-E646C637F205}"/>
              </a:ext>
            </a:extLst>
          </p:cNvPr>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68753EA4-4516-4FEE-88B1-70F38CD728E2}"/>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F - </a:t>
            </a:r>
            <a:fld id="{A03B10D0-39AA-4EC5-97C1-A2060A391E3B}" type="slidenum">
              <a:rPr lang="en-US" altLang="en-US" smtClean="0"/>
              <a:pPr/>
              <a:t>10</a:t>
            </a:fld>
            <a:endParaRPr lang="en-US" altLang="en-US" dirty="0"/>
          </a:p>
        </p:txBody>
      </p:sp>
      <p:sp>
        <p:nvSpPr>
          <p:cNvPr id="3" name="Slide Image Placeholder 2">
            <a:extLst>
              <a:ext uri="{FF2B5EF4-FFF2-40B4-BE49-F238E27FC236}">
                <a16:creationId xmlns:a16="http://schemas.microsoft.com/office/drawing/2014/main" id="{D58AAC49-267F-4D4D-B46B-2234BC898FF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DF44EFA-3CD5-4D4F-A444-EA52D0D866DA}"/>
              </a:ext>
            </a:extLst>
          </p:cNvPr>
          <p:cNvSpPr>
            <a:spLocks noGrp="1"/>
          </p:cNvSpPr>
          <p:nvPr>
            <p:ph type="body" idx="1"/>
          </p:nvPr>
        </p:nvSpPr>
        <p:spPr/>
        <p:txBody>
          <a:bodyPr/>
          <a:lstStyle/>
          <a:p>
            <a:pPr lvl="1" eaLnBrk="1" hangingPunct="1"/>
            <a:r>
              <a:rPr lang="en-US" altLang="en-US" dirty="0">
                <a:cs typeface="Times New Roman" panose="02020603050405020304" pitchFamily="18" charset="0"/>
              </a:rPr>
              <a:t>You can replicate a table with a trigger. By replicating a table, you can:</a:t>
            </a:r>
            <a:r>
              <a:rPr lang="en-US" altLang="en-US" dirty="0"/>
              <a:t> </a:t>
            </a:r>
          </a:p>
          <a:p>
            <a:pPr lvl="2" eaLnBrk="1" hangingPunct="1"/>
            <a:r>
              <a:rPr lang="en-US" altLang="en-US" dirty="0"/>
              <a:t>Copy tables synchronously, in real time</a:t>
            </a:r>
          </a:p>
          <a:p>
            <a:pPr lvl="2" eaLnBrk="1" hangingPunct="1"/>
            <a:r>
              <a:rPr lang="en-US" altLang="en-US" dirty="0"/>
              <a:t>Base replicas on a single master table</a:t>
            </a:r>
          </a:p>
          <a:p>
            <a:pPr lvl="2" eaLnBrk="1" hangingPunct="1"/>
            <a:r>
              <a:rPr lang="en-US" altLang="en-US" dirty="0"/>
              <a:t>Read from replicas as well as write to them</a:t>
            </a:r>
          </a:p>
          <a:p>
            <a:pPr lvl="1" eaLnBrk="1" hangingPunct="1">
              <a:spcBef>
                <a:spcPct val="5000"/>
              </a:spcBef>
            </a:pPr>
            <a:r>
              <a:rPr lang="en-US" altLang="en-US" b="1" dirty="0"/>
              <a:t>Note:</a:t>
            </a:r>
            <a:r>
              <a:rPr lang="en-US" altLang="en-US" dirty="0"/>
              <a:t> </a:t>
            </a:r>
            <a:r>
              <a:rPr lang="en-US" altLang="en-US" dirty="0">
                <a:cs typeface="Times New Roman" panose="02020603050405020304" pitchFamily="18" charset="0"/>
              </a:rPr>
              <a:t>Excessive use of triggers can impair the performance of data manipulation on the master table, particularly if the network fails.</a:t>
            </a:r>
            <a:r>
              <a:rPr lang="en-US" altLang="en-US" dirty="0"/>
              <a:t> </a:t>
            </a:r>
          </a:p>
          <a:p>
            <a:pPr lvl="1" eaLnBrk="1" hangingPunct="1"/>
            <a:r>
              <a:rPr lang="en-US" altLang="en-US" b="1" dirty="0"/>
              <a:t>Example</a:t>
            </a:r>
            <a:endParaRPr lang="en-US" altLang="en-US" dirty="0"/>
          </a:p>
          <a:p>
            <a:pPr lvl="1" eaLnBrk="1" hangingPunct="1"/>
            <a:r>
              <a:rPr lang="en-US" altLang="en-US" dirty="0"/>
              <a:t>In New York, replicate the local </a:t>
            </a:r>
            <a:r>
              <a:rPr lang="en-US" altLang="en-US" dirty="0">
                <a:latin typeface="Courier New" panose="02070309020205020404" pitchFamily="49" charset="0"/>
              </a:rPr>
              <a:t>EMPLOYEES</a:t>
            </a:r>
            <a:r>
              <a:rPr lang="en-US" altLang="en-US" dirty="0"/>
              <a:t> table to San Francisco.</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924061E6-1C46-49B2-8109-773EA12DDB9E}"/>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F - </a:t>
            </a:r>
            <a:fld id="{65870E3C-B303-44AB-90D1-50C6C739BE78}" type="slidenum">
              <a:rPr lang="en-US" altLang="en-US" smtClean="0"/>
              <a:pPr/>
              <a:t>11</a:t>
            </a:fld>
            <a:endParaRPr lang="en-US" altLang="en-US" dirty="0"/>
          </a:p>
        </p:txBody>
      </p:sp>
      <p:sp>
        <p:nvSpPr>
          <p:cNvPr id="3" name="Slide Image Placeholder 2">
            <a:extLst>
              <a:ext uri="{FF2B5EF4-FFF2-40B4-BE49-F238E27FC236}">
                <a16:creationId xmlns:a16="http://schemas.microsoft.com/office/drawing/2014/main" id="{1956D7A4-35B9-4A45-99F2-58A8C11EC93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E057690-CF87-4AC9-AA21-4E658E984612}"/>
              </a:ext>
            </a:extLst>
          </p:cNvPr>
          <p:cNvSpPr>
            <a:spLocks noGrp="1"/>
          </p:cNvSpPr>
          <p:nvPr>
            <p:ph type="body" idx="1"/>
          </p:nvPr>
        </p:nvSpPr>
        <p:spPr/>
        <p:txBody>
          <a:bodyPr/>
          <a:lstStyle/>
          <a:p>
            <a:pPr lvl="1" eaLnBrk="1" hangingPunct="1"/>
            <a:r>
              <a:rPr lang="en-US" altLang="en-US" dirty="0"/>
              <a:t>By using the server, you can schedule batch jobs or use the database Scheduler for the following scenarios:</a:t>
            </a:r>
          </a:p>
          <a:p>
            <a:pPr lvl="2" eaLnBrk="1" hangingPunct="1"/>
            <a:r>
              <a:rPr lang="en-US" altLang="en-US" dirty="0"/>
              <a:t>Compute derived column values asynchronously, at user-defined intervals.</a:t>
            </a:r>
          </a:p>
          <a:p>
            <a:pPr lvl="2" eaLnBrk="1" hangingPunct="1"/>
            <a:r>
              <a:rPr lang="en-US" altLang="en-US" dirty="0"/>
              <a:t>Store derived values only within database tables.</a:t>
            </a:r>
          </a:p>
          <a:p>
            <a:pPr lvl="2" eaLnBrk="1" hangingPunct="1"/>
            <a:r>
              <a:rPr lang="en-US" altLang="en-US" dirty="0"/>
              <a:t>Modify data in one pass to the database and calculate derived data in a second pass.</a:t>
            </a:r>
          </a:p>
          <a:p>
            <a:pPr lvl="1" eaLnBrk="1" hangingPunct="1"/>
            <a:r>
              <a:rPr lang="en-US" altLang="en-US" dirty="0"/>
              <a:t>Alternatively, you can use triggers to keep running computations of derived data.</a:t>
            </a:r>
          </a:p>
          <a:p>
            <a:pPr lvl="1" eaLnBrk="1" hangingPunct="1"/>
            <a:r>
              <a:rPr lang="en-US" altLang="en-US" b="1" dirty="0"/>
              <a:t>Example</a:t>
            </a:r>
            <a:endParaRPr lang="en-US" altLang="en-US" dirty="0"/>
          </a:p>
          <a:p>
            <a:pPr lvl="1" eaLnBrk="1" hangingPunct="1"/>
            <a:r>
              <a:rPr lang="en-US" altLang="en-US" dirty="0"/>
              <a:t>Keep the salary total for each department within a special </a:t>
            </a:r>
            <a:r>
              <a:rPr lang="en-US" altLang="en-US" dirty="0">
                <a:latin typeface="Courier New" panose="02070309020205020404" pitchFamily="49" charset="0"/>
              </a:rPr>
              <a:t>TOTAL_SALARY</a:t>
            </a:r>
            <a:r>
              <a:rPr lang="en-US" altLang="en-US" dirty="0"/>
              <a:t> column of the </a:t>
            </a:r>
            <a:r>
              <a:rPr lang="en-US" altLang="en-US" dirty="0">
                <a:latin typeface="Courier New" panose="02070309020205020404" pitchFamily="49" charset="0"/>
              </a:rPr>
              <a:t>DEPARTMENTS</a:t>
            </a:r>
            <a:r>
              <a:rPr lang="en-US" altLang="en-US" dirty="0"/>
              <a:t> table.</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A8D3232F-1E46-40CE-BEB1-A8D663936D73}"/>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F - </a:t>
            </a:r>
            <a:fld id="{670BDA5D-9E91-41A4-ACF9-8EF1EAF4E4B2}" type="slidenum">
              <a:rPr lang="en-US" altLang="en-US" smtClean="0"/>
              <a:pPr/>
              <a:t>12</a:t>
            </a:fld>
            <a:endParaRPr lang="en-US" altLang="en-US" dirty="0"/>
          </a:p>
        </p:txBody>
      </p:sp>
      <p:sp>
        <p:nvSpPr>
          <p:cNvPr id="3" name="Slide Image Placeholder 2">
            <a:extLst>
              <a:ext uri="{FF2B5EF4-FFF2-40B4-BE49-F238E27FC236}">
                <a16:creationId xmlns:a16="http://schemas.microsoft.com/office/drawing/2014/main" id="{9FD5A51A-65DE-4750-A27E-3F23972C07B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D3B7B96-278A-48C6-AA1A-F7180DC483B7}"/>
              </a:ext>
            </a:extLst>
          </p:cNvPr>
          <p:cNvSpPr>
            <a:spLocks noGrp="1"/>
          </p:cNvSpPr>
          <p:nvPr>
            <p:ph type="body" idx="1"/>
          </p:nvPr>
        </p:nvSpPr>
        <p:spPr/>
        <p:txBody>
          <a:bodyPr/>
          <a:lstStyle/>
          <a:p>
            <a:pPr lvl="1" eaLnBrk="1" hangingPunct="1"/>
            <a:r>
              <a:rPr lang="en-US" altLang="en-US" dirty="0"/>
              <a:t>By using a trigger, you can perform the following tasks: </a:t>
            </a:r>
          </a:p>
          <a:p>
            <a:pPr lvl="2" eaLnBrk="1" hangingPunct="1"/>
            <a:r>
              <a:rPr lang="en-US" altLang="en-US" dirty="0"/>
              <a:t>Compute derived columns synchronously, in real time.</a:t>
            </a:r>
          </a:p>
          <a:p>
            <a:pPr lvl="2" eaLnBrk="1" hangingPunct="1"/>
            <a:r>
              <a:rPr lang="en-US" altLang="en-US" dirty="0"/>
              <a:t>Store derived values within database tables or within package global variables.</a:t>
            </a:r>
          </a:p>
          <a:p>
            <a:pPr lvl="2" eaLnBrk="1" hangingPunct="1"/>
            <a:r>
              <a:rPr lang="en-US" altLang="en-US" dirty="0"/>
              <a:t>Modify data and calculate derived data in a single pass to the database.</a:t>
            </a:r>
          </a:p>
          <a:p>
            <a:pPr lvl="1" eaLnBrk="1" hangingPunct="1"/>
            <a:r>
              <a:rPr lang="en-US" altLang="en-US" b="1" dirty="0"/>
              <a:t>Example</a:t>
            </a:r>
            <a:endParaRPr lang="en-US" altLang="en-US" dirty="0"/>
          </a:p>
          <a:p>
            <a:pPr lvl="1" eaLnBrk="1" hangingPunct="1"/>
            <a:r>
              <a:rPr lang="en-US" altLang="en-US" dirty="0"/>
              <a:t>Keep a running total of the salary for each department in the special </a:t>
            </a:r>
            <a:r>
              <a:rPr lang="en-US" altLang="en-US" dirty="0">
                <a:latin typeface="Courier New" panose="02070309020205020404" pitchFamily="49" charset="0"/>
              </a:rPr>
              <a:t>TOTAL_SALARY</a:t>
            </a:r>
            <a:r>
              <a:rPr lang="en-US" altLang="en-US" dirty="0"/>
              <a:t> column of the </a:t>
            </a:r>
            <a:r>
              <a:rPr lang="en-US" altLang="en-US" dirty="0">
                <a:latin typeface="Courier New" panose="02070309020205020404" pitchFamily="49" charset="0"/>
              </a:rPr>
              <a:t>DEPARTMENTS</a:t>
            </a:r>
            <a:r>
              <a:rPr lang="en-US" altLang="en-US" dirty="0"/>
              <a:t> table.</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9AF2DEE4-9E21-44CA-860C-D7FC8617A675}"/>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F - </a:t>
            </a:r>
            <a:fld id="{C3D60F34-FCFE-40D0-BF42-3A65B607D442}" type="slidenum">
              <a:rPr lang="en-US" altLang="en-US" smtClean="0"/>
              <a:pPr/>
              <a:t>13</a:t>
            </a:fld>
            <a:endParaRPr lang="en-US" altLang="en-US" dirty="0"/>
          </a:p>
        </p:txBody>
      </p:sp>
      <p:sp>
        <p:nvSpPr>
          <p:cNvPr id="3" name="Slide Image Placeholder 2">
            <a:extLst>
              <a:ext uri="{FF2B5EF4-FFF2-40B4-BE49-F238E27FC236}">
                <a16:creationId xmlns:a16="http://schemas.microsoft.com/office/drawing/2014/main" id="{B4CC5DDC-275E-4C3A-BCE4-4EE70FD6D74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06CBF3B-6B0B-4419-AF0B-A7485E8CD42E}"/>
              </a:ext>
            </a:extLst>
          </p:cNvPr>
          <p:cNvSpPr>
            <a:spLocks noGrp="1"/>
          </p:cNvSpPr>
          <p:nvPr>
            <p:ph type="body" idx="1"/>
          </p:nvPr>
        </p:nvSpPr>
        <p:spPr/>
        <p:txBody>
          <a:bodyPr/>
          <a:lstStyle/>
          <a:p>
            <a:pPr lvl="1" eaLnBrk="1" hangingPunct="1"/>
            <a:r>
              <a:rPr lang="en-US" altLang="en-US" dirty="0"/>
              <a:t>In the server, you can log events by querying data and performing operations manually. This sends an email message when the inventory for a particular product has fallen below the acceptable limit. This trigger uses the Oracle-supplied package </a:t>
            </a:r>
            <a:r>
              <a:rPr lang="en-US" altLang="en-US" dirty="0">
                <a:latin typeface="Courier New" panose="02070309020205020404" pitchFamily="49" charset="0"/>
              </a:rPr>
              <a:t>UTL_MAIL</a:t>
            </a:r>
            <a:r>
              <a:rPr lang="en-US" altLang="en-US" dirty="0"/>
              <a:t> to send the email message.</a:t>
            </a:r>
            <a:endParaRPr lang="en-US" altLang="en-US" b="1" dirty="0"/>
          </a:p>
          <a:p>
            <a:pPr lvl="1" eaLnBrk="1" hangingPunct="1"/>
            <a:r>
              <a:rPr lang="en-US" altLang="en-US" b="1" dirty="0"/>
              <a:t>Logging Events Within the Server</a:t>
            </a:r>
            <a:endParaRPr lang="en-US" altLang="en-US" dirty="0"/>
          </a:p>
          <a:p>
            <a:pPr lvl="2" eaLnBrk="1" hangingPunct="1">
              <a:buNone/>
            </a:pPr>
            <a:r>
              <a:rPr lang="en-US" altLang="en-US" dirty="0"/>
              <a:t>1.	Query data explicitly to determine whether an operation is necessary.</a:t>
            </a:r>
          </a:p>
          <a:p>
            <a:pPr lvl="2" eaLnBrk="1" hangingPunct="1">
              <a:buNone/>
            </a:pPr>
            <a:r>
              <a:rPr lang="en-US" altLang="en-US" dirty="0"/>
              <a:t>2.	Perform the operation, such as sending a message.</a:t>
            </a:r>
          </a:p>
          <a:p>
            <a:pPr lvl="1" eaLnBrk="1" hangingPunct="1"/>
            <a:r>
              <a:rPr lang="en-US" altLang="en-US" b="1" dirty="0"/>
              <a:t>Using Triggers to Log Events</a:t>
            </a:r>
            <a:endParaRPr lang="en-US" altLang="en-US" dirty="0"/>
          </a:p>
          <a:p>
            <a:pPr lvl="2" eaLnBrk="1" hangingPunct="1">
              <a:buNone/>
            </a:pPr>
            <a:r>
              <a:rPr lang="en-US" altLang="en-US" dirty="0"/>
              <a:t>1.	Perform operations implicitly, such as firing off an automatic electronic memo.</a:t>
            </a:r>
          </a:p>
          <a:p>
            <a:pPr lvl="2" eaLnBrk="1" hangingPunct="1">
              <a:buNone/>
            </a:pPr>
            <a:r>
              <a:rPr lang="en-US" altLang="en-US" dirty="0"/>
              <a:t>2.	Modify data and perform its dependent operation in a single step.</a:t>
            </a:r>
          </a:p>
          <a:p>
            <a:pPr lvl="2" eaLnBrk="1" hangingPunct="1">
              <a:buNone/>
            </a:pPr>
            <a:r>
              <a:rPr lang="en-US" altLang="en-US" dirty="0"/>
              <a:t>3.	Log events automatically when data is changing.</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34B5424-11FC-4DB3-9B79-1E97F6DD4C17}"/>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F - </a:t>
            </a:r>
            <a:fld id="{1F9F7A59-6E67-4D58-AAC0-1B0B8D370C47}" type="slidenum">
              <a:rPr lang="en-US" altLang="en-US" smtClean="0"/>
              <a:pPr/>
              <a:t>14</a:t>
            </a:fld>
            <a:endParaRPr lang="en-US" altLang="en-US" dirty="0"/>
          </a:p>
        </p:txBody>
      </p:sp>
      <p:sp>
        <p:nvSpPr>
          <p:cNvPr id="4" name="Notes Placeholder 3">
            <a:extLst>
              <a:ext uri="{FF2B5EF4-FFF2-40B4-BE49-F238E27FC236}">
                <a16:creationId xmlns:a16="http://schemas.microsoft.com/office/drawing/2014/main" id="{6C10B059-9E5F-4A9A-AEB8-56177CB4E8FB}"/>
              </a:ext>
            </a:extLst>
          </p:cNvPr>
          <p:cNvSpPr>
            <a:spLocks noGrp="1"/>
          </p:cNvSpPr>
          <p:nvPr>
            <p:ph type="body" idx="1"/>
          </p:nvPr>
        </p:nvSpPr>
        <p:spPr>
          <a:xfrm>
            <a:off x="457200" y="449263"/>
            <a:ext cx="6858000" cy="9380537"/>
          </a:xfrm>
        </p:spPr>
        <p:txBody>
          <a:bodyPr/>
          <a:lstStyle/>
          <a:p>
            <a:pPr lvl="1"/>
            <a:r>
              <a:rPr lang="en-US" altLang="en-US" b="1" dirty="0"/>
              <a:t>Logging Events Transparently</a:t>
            </a:r>
          </a:p>
          <a:p>
            <a:pPr lvl="1"/>
            <a:r>
              <a:rPr lang="en-US" altLang="en-US" dirty="0"/>
              <a:t>In the trigger code:</a:t>
            </a:r>
          </a:p>
          <a:p>
            <a:pPr lvl="2"/>
            <a:r>
              <a:rPr lang="en-US" altLang="en-US" dirty="0">
                <a:latin typeface="Courier New" panose="02070309020205020404" pitchFamily="49" charset="0"/>
              </a:rPr>
              <a:t>CHR(10)</a:t>
            </a:r>
            <a:r>
              <a:rPr lang="en-US" altLang="en-US" dirty="0"/>
              <a:t> is a carriage return</a:t>
            </a:r>
          </a:p>
          <a:p>
            <a:pPr lvl="2"/>
            <a:r>
              <a:rPr lang="en-US" altLang="en-US" dirty="0" err="1">
                <a:latin typeface="Courier New" panose="02070309020205020404" pitchFamily="49" charset="0"/>
              </a:rPr>
              <a:t>Reorder_point</a:t>
            </a:r>
            <a:r>
              <a:rPr lang="en-US" altLang="en-US" dirty="0"/>
              <a:t> is not </a:t>
            </a:r>
            <a:r>
              <a:rPr lang="en-US" altLang="en-US" dirty="0">
                <a:latin typeface="Courier New" panose="02070309020205020404" pitchFamily="49" charset="0"/>
              </a:rPr>
              <a:t>NULL</a:t>
            </a:r>
          </a:p>
          <a:p>
            <a:pPr lvl="2"/>
            <a:r>
              <a:rPr lang="en-US" altLang="en-US" dirty="0"/>
              <a:t>Another transaction can receive and read the message in the pipe</a:t>
            </a:r>
          </a:p>
          <a:p>
            <a:pPr lvl="1"/>
            <a:r>
              <a:rPr lang="en-US" altLang="en-US" dirty="0"/>
              <a:t>Example</a:t>
            </a:r>
          </a:p>
          <a:p>
            <a:pPr lvl="4"/>
            <a:r>
              <a:rPr lang="en-US" altLang="en-US" dirty="0"/>
              <a:t>  CREATE OR REPLACE TRIGGER </a:t>
            </a:r>
            <a:r>
              <a:rPr lang="en-US" altLang="en-US" dirty="0" err="1"/>
              <a:t>notify_reorder_rep</a:t>
            </a:r>
            <a:endParaRPr lang="en-US" altLang="en-US" dirty="0"/>
          </a:p>
          <a:p>
            <a:pPr lvl="4"/>
            <a:r>
              <a:rPr lang="en-US" altLang="en-US" dirty="0"/>
              <a:t>  BEFORE UPDATE OF </a:t>
            </a:r>
            <a:r>
              <a:rPr lang="en-US" altLang="en-US" dirty="0" err="1"/>
              <a:t>amount_in_stock</a:t>
            </a:r>
            <a:r>
              <a:rPr lang="en-US" altLang="en-US" dirty="0"/>
              <a:t>, </a:t>
            </a:r>
            <a:r>
              <a:rPr lang="en-US" altLang="en-US" dirty="0" err="1"/>
              <a:t>reorder_point</a:t>
            </a:r>
            <a:r>
              <a:rPr lang="en-US" altLang="en-US" dirty="0"/>
              <a:t> </a:t>
            </a:r>
          </a:p>
          <a:p>
            <a:pPr lvl="4"/>
            <a:r>
              <a:rPr lang="en-US" altLang="en-US" dirty="0"/>
              <a:t>  ON inventory  FOR EACH ROW</a:t>
            </a:r>
          </a:p>
          <a:p>
            <a:pPr lvl="4"/>
            <a:r>
              <a:rPr lang="en-US" altLang="en-US" dirty="0"/>
              <a:t>  DECLARE</a:t>
            </a:r>
          </a:p>
          <a:p>
            <a:pPr lvl="4"/>
            <a:r>
              <a:rPr lang="en-US" altLang="en-US" dirty="0"/>
              <a:t>    </a:t>
            </a:r>
            <a:r>
              <a:rPr lang="en-US" altLang="en-US" dirty="0" err="1"/>
              <a:t>dsc</a:t>
            </a:r>
            <a:r>
              <a:rPr lang="en-US" altLang="en-US" dirty="0"/>
              <a:t> </a:t>
            </a:r>
            <a:r>
              <a:rPr lang="en-US" altLang="en-US" dirty="0" err="1"/>
              <a:t>product.descrip%TYPE</a:t>
            </a:r>
            <a:r>
              <a:rPr lang="en-US" altLang="en-US" dirty="0"/>
              <a:t>;</a:t>
            </a:r>
          </a:p>
          <a:p>
            <a:pPr lvl="4"/>
            <a:r>
              <a:rPr lang="en-US" altLang="en-US" dirty="0"/>
              <a:t>    </a:t>
            </a:r>
            <a:r>
              <a:rPr lang="en-US" altLang="en-US" dirty="0" err="1"/>
              <a:t>msg_text</a:t>
            </a:r>
            <a:r>
              <a:rPr lang="en-US" altLang="en-US" dirty="0"/>
              <a:t> VARCHAR2(2000);</a:t>
            </a:r>
          </a:p>
          <a:p>
            <a:pPr lvl="4"/>
            <a:r>
              <a:rPr lang="en-US" altLang="en-US" dirty="0"/>
              <a:t>  BEGIN</a:t>
            </a:r>
          </a:p>
          <a:p>
            <a:pPr lvl="4"/>
            <a:r>
              <a:rPr lang="en-US" altLang="en-US" dirty="0"/>
              <a:t>    IF  :</a:t>
            </a:r>
            <a:r>
              <a:rPr lang="en-US" altLang="en-US" dirty="0" err="1"/>
              <a:t>NEW.amount_in_stock</a:t>
            </a:r>
            <a:r>
              <a:rPr lang="en-US" altLang="en-US" dirty="0"/>
              <a:t> &lt;= :</a:t>
            </a:r>
            <a:r>
              <a:rPr lang="en-US" altLang="en-US" dirty="0" err="1"/>
              <a:t>NEW.reorder_point</a:t>
            </a:r>
            <a:r>
              <a:rPr lang="en-US" altLang="en-US" dirty="0"/>
              <a:t> THEN </a:t>
            </a:r>
          </a:p>
          <a:p>
            <a:pPr lvl="4"/>
            <a:r>
              <a:rPr lang="en-US" altLang="en-US" dirty="0"/>
              <a:t>      SELECT </a:t>
            </a:r>
            <a:r>
              <a:rPr lang="en-US" altLang="en-US" dirty="0" err="1"/>
              <a:t>descrip</a:t>
            </a:r>
            <a:r>
              <a:rPr lang="en-US" altLang="en-US" dirty="0"/>
              <a:t> INTO  </a:t>
            </a:r>
            <a:r>
              <a:rPr lang="en-US" altLang="en-US" dirty="0" err="1"/>
              <a:t>dsc</a:t>
            </a:r>
            <a:endParaRPr lang="en-US" altLang="en-US" dirty="0"/>
          </a:p>
          <a:p>
            <a:pPr lvl="4"/>
            <a:r>
              <a:rPr lang="en-US" altLang="en-US" dirty="0"/>
              <a:t>      FROM PRODUCT WHERE </a:t>
            </a:r>
            <a:r>
              <a:rPr lang="en-US" altLang="en-US" dirty="0" err="1"/>
              <a:t>prodid</a:t>
            </a:r>
            <a:r>
              <a:rPr lang="en-US" altLang="en-US" dirty="0"/>
              <a:t> = :</a:t>
            </a:r>
            <a:r>
              <a:rPr lang="en-US" altLang="en-US" dirty="0" err="1"/>
              <a:t>NEW.product_id</a:t>
            </a:r>
            <a:r>
              <a:rPr lang="en-US" altLang="en-US" dirty="0"/>
              <a:t>;</a:t>
            </a:r>
          </a:p>
          <a:p>
            <a:pPr lvl="4"/>
            <a:r>
              <a:rPr lang="en-US" altLang="en-US" dirty="0"/>
              <a:t>      </a:t>
            </a:r>
            <a:r>
              <a:rPr lang="en-US" altLang="en-US" dirty="0" err="1"/>
              <a:t>msg_text</a:t>
            </a:r>
            <a:r>
              <a:rPr lang="en-US" altLang="en-US" dirty="0"/>
              <a:t> := 'ALERT: INVENTORY LOW ORDER:'||CHR(10)||</a:t>
            </a:r>
          </a:p>
          <a:p>
            <a:pPr lvl="4"/>
            <a:r>
              <a:rPr lang="en-US" altLang="en-US" dirty="0"/>
              <a:t>      'It has come to my personal attention that, due to recent'</a:t>
            </a:r>
          </a:p>
          <a:p>
            <a:pPr lvl="4"/>
            <a:r>
              <a:rPr lang="en-US" altLang="en-US" dirty="0"/>
              <a:t>      ||CHR(10)||'transactions, our inventory for product # '||</a:t>
            </a:r>
          </a:p>
          <a:p>
            <a:pPr lvl="4"/>
            <a:r>
              <a:rPr lang="en-US" altLang="en-US" dirty="0"/>
              <a:t>      TO_CHAR(:</a:t>
            </a:r>
            <a:r>
              <a:rPr lang="en-US" altLang="en-US" dirty="0" err="1"/>
              <a:t>NEW.product_id</a:t>
            </a:r>
            <a:r>
              <a:rPr lang="en-US" altLang="en-US" dirty="0"/>
              <a:t>)||'-- '|| </a:t>
            </a:r>
            <a:r>
              <a:rPr lang="en-US" altLang="en-US" dirty="0" err="1"/>
              <a:t>dsc</a:t>
            </a:r>
            <a:r>
              <a:rPr lang="en-US" altLang="en-US" dirty="0"/>
              <a:t> ||</a:t>
            </a:r>
          </a:p>
          <a:p>
            <a:pPr lvl="4"/>
            <a:r>
              <a:rPr lang="en-US" altLang="en-US" dirty="0"/>
              <a:t>      ' -- has fallen below acceptable levels.' || CHR(10) ||</a:t>
            </a:r>
          </a:p>
          <a:p>
            <a:pPr lvl="4"/>
            <a:r>
              <a:rPr lang="en-US" altLang="en-US" dirty="0"/>
              <a:t>      'Yours,' ||CHR(10) ||user || '.'|| CHR(10)|| CHR(10);</a:t>
            </a:r>
          </a:p>
          <a:p>
            <a:pPr lvl="4"/>
            <a:r>
              <a:rPr lang="en-US" altLang="en-US" dirty="0"/>
              <a:t>    ELSIF :</a:t>
            </a:r>
            <a:r>
              <a:rPr lang="en-US" altLang="en-US" dirty="0" err="1"/>
              <a:t>OLD.amount_in_stock</a:t>
            </a:r>
            <a:r>
              <a:rPr lang="en-US" altLang="en-US" dirty="0"/>
              <a:t> &gt;= :</a:t>
            </a:r>
            <a:r>
              <a:rPr lang="en-US" altLang="en-US" dirty="0" err="1"/>
              <a:t>NEW.amount_in_stock</a:t>
            </a:r>
            <a:r>
              <a:rPr lang="en-US" altLang="en-US" dirty="0"/>
              <a:t> THEN</a:t>
            </a:r>
          </a:p>
          <a:p>
            <a:pPr lvl="4"/>
            <a:r>
              <a:rPr lang="en-US" altLang="en-US" dirty="0"/>
              <a:t>      </a:t>
            </a:r>
            <a:r>
              <a:rPr lang="en-US" altLang="en-US" dirty="0" err="1"/>
              <a:t>msg_text</a:t>
            </a:r>
            <a:r>
              <a:rPr lang="en-US" altLang="en-US" dirty="0"/>
              <a:t> := 'Product #'|| TO_CHAR(:</a:t>
            </a:r>
            <a:r>
              <a:rPr lang="en-US" altLang="en-US" dirty="0" err="1"/>
              <a:t>NEW.product_id</a:t>
            </a:r>
            <a:r>
              <a:rPr lang="en-US" altLang="en-US" dirty="0"/>
              <a:t>)</a:t>
            </a:r>
          </a:p>
          <a:p>
            <a:pPr lvl="4"/>
            <a:r>
              <a:rPr lang="en-US" altLang="en-US" dirty="0"/>
              <a:t>      ||' ordered. '|| CHR(10)|| CHR(10);</a:t>
            </a:r>
          </a:p>
          <a:p>
            <a:pPr lvl="4"/>
            <a:r>
              <a:rPr lang="en-US" altLang="en-US" dirty="0"/>
              <a:t>    END IF;</a:t>
            </a:r>
          </a:p>
          <a:p>
            <a:pPr lvl="4"/>
            <a:r>
              <a:rPr lang="en-US" altLang="en-US" dirty="0"/>
              <a:t>    UTL_MAIL.SEND('inv@oracle.com', 'ord@oracle.com', </a:t>
            </a:r>
          </a:p>
          <a:p>
            <a:pPr lvl="4"/>
            <a:r>
              <a:rPr lang="en-US" altLang="en-US" dirty="0"/>
              <a:t>       message =&gt; </a:t>
            </a:r>
            <a:r>
              <a:rPr lang="en-US" altLang="en-US" dirty="0" err="1"/>
              <a:t>msg_text</a:t>
            </a:r>
            <a:r>
              <a:rPr lang="en-US" altLang="en-US" dirty="0"/>
              <a:t>, subject =&gt; 'Inventory Notice');</a:t>
            </a:r>
          </a:p>
          <a:p>
            <a:pPr lvl="4"/>
            <a:r>
              <a:rPr lang="en-US" altLang="en-US" dirty="0"/>
              <a:t> END;</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9B9CBC2-87DB-4EFF-BDED-4D9006092D93}"/>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F - </a:t>
            </a:r>
            <a:fld id="{F68C3420-2E99-4B21-A8CE-C97F36C4BCF5}" type="slidenum">
              <a:rPr lang="en-US" altLang="en-US" smtClean="0"/>
              <a:pPr/>
              <a:t>15</a:t>
            </a:fld>
            <a:endParaRPr lang="en-US" altLang="en-US" dirty="0"/>
          </a:p>
        </p:txBody>
      </p:sp>
      <p:sp>
        <p:nvSpPr>
          <p:cNvPr id="3" name="Slide Image Placeholder 2">
            <a:extLst>
              <a:ext uri="{FF2B5EF4-FFF2-40B4-BE49-F238E27FC236}">
                <a16:creationId xmlns:a16="http://schemas.microsoft.com/office/drawing/2014/main" id="{D102D811-46E1-493C-8DDD-E92D72F2496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1E299E1-99B8-40B5-839D-BBC22C911362}"/>
              </a:ext>
            </a:extLst>
          </p:cNvPr>
          <p:cNvSpPr>
            <a:spLocks noGrp="1"/>
          </p:cNvSpPr>
          <p:nvPr>
            <p:ph type="body" idx="1"/>
          </p:nvPr>
        </p:nvSpPr>
        <p:spPr/>
        <p:txBody>
          <a:bodyPr/>
          <a:lstStyle/>
          <a:p>
            <a:pPr lvl="1"/>
            <a:r>
              <a:rPr lang="en-US" altLang="en-US" dirty="0"/>
              <a:t>This lesson provides some detailed comparison of using the Oracle database server functionality to implement security, auditing, data integrity, replication, and logging. The lesson also covers how database triggers can be used to implement the same features but go further to enhance the features that the database server provides. In some cases, you must use a trigger to perform some activities (such as computation of derived data) because the Oracle server cannot know how to implement this kind of business rule without some programming effort.</a:t>
            </a:r>
          </a:p>
          <a:p>
            <a:pPr lvl="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F72EC92-F5FE-4D1D-B189-6A3F18681F93}"/>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F - </a:t>
            </a:r>
            <a:fld id="{5437C066-4D92-4FD5-B952-F1F6E866FBAB}" type="slidenum">
              <a:rPr lang="en-US" altLang="en-US" smtClean="0"/>
              <a:pPr/>
              <a:t>2</a:t>
            </a:fld>
            <a:endParaRPr lang="en-US" altLang="en-US" dirty="0"/>
          </a:p>
        </p:txBody>
      </p:sp>
      <p:sp>
        <p:nvSpPr>
          <p:cNvPr id="3" name="Slide Image Placeholder 2">
            <a:extLst>
              <a:ext uri="{FF2B5EF4-FFF2-40B4-BE49-F238E27FC236}">
                <a16:creationId xmlns:a16="http://schemas.microsoft.com/office/drawing/2014/main" id="{85B6302C-2A25-4A0F-BD5F-C3343A85BB3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BD24D43-4D4B-455B-A3FC-7E829CD40B8C}"/>
              </a:ext>
            </a:extLst>
          </p:cNvPr>
          <p:cNvSpPr>
            <a:spLocks noGrp="1"/>
          </p:cNvSpPr>
          <p:nvPr>
            <p:ph type="body" idx="1"/>
          </p:nvPr>
        </p:nvSpPr>
        <p:spPr/>
        <p:txBody>
          <a:bodyPr/>
          <a:lstStyle/>
          <a:p>
            <a:pPr lvl="1"/>
            <a:r>
              <a:rPr lang="en-US" altLang="en-US" dirty="0"/>
              <a:t>In this lesson, you learn to develop database triggers in order to enhance features that cannot otherwise be implemented by the Oracle server. In some cases, it may be sufficient to refrain from using triggers and accept the functionality provided by the Oracle server.</a:t>
            </a:r>
          </a:p>
          <a:p>
            <a:pPr lvl="1"/>
            <a:r>
              <a:rPr lang="en-US" altLang="en-US" dirty="0"/>
              <a:t>This lesson covers the following business application scenarios:</a:t>
            </a:r>
          </a:p>
          <a:p>
            <a:pPr lvl="2"/>
            <a:r>
              <a:rPr lang="en-US" altLang="en-US" dirty="0"/>
              <a:t>Security</a:t>
            </a:r>
          </a:p>
          <a:p>
            <a:pPr lvl="2"/>
            <a:r>
              <a:rPr lang="en-US" altLang="en-US" dirty="0"/>
              <a:t>Auditing</a:t>
            </a:r>
          </a:p>
          <a:p>
            <a:pPr lvl="2"/>
            <a:r>
              <a:rPr lang="en-US" altLang="en-US" dirty="0"/>
              <a:t>Data integrity</a:t>
            </a:r>
          </a:p>
          <a:p>
            <a:pPr lvl="2"/>
            <a:r>
              <a:rPr lang="en-US" altLang="en-US" dirty="0"/>
              <a:t>Referential integrity</a:t>
            </a:r>
          </a:p>
          <a:p>
            <a:pPr lvl="2"/>
            <a:r>
              <a:rPr lang="en-US" altLang="en-US" dirty="0"/>
              <a:t>Table replication</a:t>
            </a:r>
          </a:p>
          <a:p>
            <a:pPr lvl="2"/>
            <a:r>
              <a:rPr lang="en-US" altLang="en-US" dirty="0"/>
              <a:t>Computing derived data automatically</a:t>
            </a:r>
          </a:p>
          <a:p>
            <a:pPr lvl="2"/>
            <a:r>
              <a:rPr lang="en-US" altLang="en-US" dirty="0"/>
              <a:t>Event logging</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BEC4F388-CCFC-43B1-9B53-41DFBC289C6B}"/>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F - </a:t>
            </a:r>
            <a:fld id="{6EB3AFED-5528-42D2-9F35-89B9E0EA69D3}" type="slidenum">
              <a:rPr lang="en-US" altLang="en-US" smtClean="0"/>
              <a:pPr/>
              <a:t>3</a:t>
            </a:fld>
            <a:endParaRPr lang="en-US" altLang="en-US" dirty="0"/>
          </a:p>
        </p:txBody>
      </p:sp>
      <p:sp>
        <p:nvSpPr>
          <p:cNvPr id="3" name="Slide Image Placeholder 2">
            <a:extLst>
              <a:ext uri="{FF2B5EF4-FFF2-40B4-BE49-F238E27FC236}">
                <a16:creationId xmlns:a16="http://schemas.microsoft.com/office/drawing/2014/main" id="{A30159E5-5226-45E3-85AE-6C9A38850D8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BF169A9-9CD1-423F-A6F2-7BD0461E7881}"/>
              </a:ext>
            </a:extLst>
          </p:cNvPr>
          <p:cNvSpPr>
            <a:spLocks noGrp="1"/>
          </p:cNvSpPr>
          <p:nvPr>
            <p:ph type="body" idx="1"/>
          </p:nvPr>
        </p:nvSpPr>
        <p:spPr/>
        <p:txBody>
          <a:bodyPr/>
          <a:lstStyle/>
          <a:p>
            <a:pPr lvl="1" eaLnBrk="1" hangingPunct="1"/>
            <a:r>
              <a:rPr lang="en-US" altLang="en-US" dirty="0"/>
              <a:t>Develop schemas and roles within the Oracle server to control the security of data operations on tables according to the identity of the user.</a:t>
            </a:r>
          </a:p>
          <a:p>
            <a:pPr lvl="2" eaLnBrk="1" hangingPunct="1"/>
            <a:r>
              <a:rPr lang="en-US" altLang="en-US" dirty="0"/>
              <a:t>Base privileges upon the username supplied when the user connects to the database.</a:t>
            </a:r>
          </a:p>
          <a:p>
            <a:pPr lvl="2" eaLnBrk="1" hangingPunct="1"/>
            <a:r>
              <a:rPr lang="en-US" altLang="en-US" dirty="0"/>
              <a:t>Determine access to tables, views, synonyms, and sequences.</a:t>
            </a:r>
          </a:p>
          <a:p>
            <a:pPr lvl="2" eaLnBrk="1" hangingPunct="1"/>
            <a:r>
              <a:rPr lang="en-US" altLang="en-US" dirty="0"/>
              <a:t>Determine query, data-manipulation, and data-definition privileges.</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2CE3BF8-2BFA-48D3-8614-D7957DF6F7EF}"/>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F - </a:t>
            </a:r>
            <a:fld id="{A44022EA-15D8-4885-88AB-C9F95E0CB5BE}" type="slidenum">
              <a:rPr lang="en-US" altLang="en-US" smtClean="0"/>
              <a:pPr/>
              <a:t>4</a:t>
            </a:fld>
            <a:endParaRPr lang="en-US" altLang="en-US" dirty="0"/>
          </a:p>
        </p:txBody>
      </p:sp>
      <p:sp>
        <p:nvSpPr>
          <p:cNvPr id="3" name="Slide Image Placeholder 2">
            <a:extLst>
              <a:ext uri="{FF2B5EF4-FFF2-40B4-BE49-F238E27FC236}">
                <a16:creationId xmlns:a16="http://schemas.microsoft.com/office/drawing/2014/main" id="{77E85452-5EF7-4728-A2E4-6F25A65BCB4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D0DB7FB-BC6B-4416-9A2C-244AF3BBE0AD}"/>
              </a:ext>
            </a:extLst>
          </p:cNvPr>
          <p:cNvSpPr>
            <a:spLocks noGrp="1"/>
          </p:cNvSpPr>
          <p:nvPr>
            <p:ph type="body" idx="1"/>
          </p:nvPr>
        </p:nvSpPr>
        <p:spPr/>
        <p:txBody>
          <a:bodyPr/>
          <a:lstStyle/>
          <a:p>
            <a:pPr lvl="1" eaLnBrk="1" hangingPunct="1"/>
            <a:r>
              <a:rPr lang="en-US" altLang="en-US" dirty="0"/>
              <a:t>Develop triggers to handle more complex security requirements.</a:t>
            </a:r>
          </a:p>
          <a:p>
            <a:pPr lvl="2" eaLnBrk="1" hangingPunct="1"/>
            <a:r>
              <a:rPr lang="en-US" altLang="en-US" dirty="0"/>
              <a:t>Base privileges on any database values, such as the time of day, the day of the week, and so on.</a:t>
            </a:r>
          </a:p>
          <a:p>
            <a:pPr lvl="2" eaLnBrk="1" hangingPunct="1"/>
            <a:r>
              <a:rPr lang="en-US" altLang="en-US" dirty="0"/>
              <a:t>Determine access to tables only.</a:t>
            </a:r>
          </a:p>
          <a:p>
            <a:pPr lvl="2" eaLnBrk="1" hangingPunct="1"/>
            <a:r>
              <a:rPr lang="en-US" altLang="en-US" dirty="0"/>
              <a:t>Determine data-manipulation privileges only.</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5788F2E-C5EF-434F-919A-9E56213AC1D6}"/>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F - </a:t>
            </a:r>
            <a:fld id="{7CF0BC1F-AAD7-40B0-8141-882F10541B64}" type="slidenum">
              <a:rPr lang="en-US" altLang="en-US" smtClean="0"/>
              <a:pPr/>
              <a:t>5</a:t>
            </a:fld>
            <a:endParaRPr lang="en-US" altLang="en-US" dirty="0"/>
          </a:p>
        </p:txBody>
      </p:sp>
      <p:sp>
        <p:nvSpPr>
          <p:cNvPr id="3" name="Slide Image Placeholder 2">
            <a:extLst>
              <a:ext uri="{FF2B5EF4-FFF2-40B4-BE49-F238E27FC236}">
                <a16:creationId xmlns:a16="http://schemas.microsoft.com/office/drawing/2014/main" id="{406289DF-280E-4F51-B0AD-6CDC1F3726D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1303DD9-7757-441B-9B75-0F29C2AD8E60}"/>
              </a:ext>
            </a:extLst>
          </p:cNvPr>
          <p:cNvSpPr>
            <a:spLocks noGrp="1"/>
          </p:cNvSpPr>
          <p:nvPr>
            <p:ph type="body" idx="1"/>
          </p:nvPr>
        </p:nvSpPr>
        <p:spPr/>
        <p:txBody>
          <a:bodyPr/>
          <a:lstStyle/>
          <a:p>
            <a:pPr lvl="1" eaLnBrk="1" hangingPunct="1"/>
            <a:r>
              <a:rPr lang="en-US" altLang="en-US" dirty="0"/>
              <a:t>You can enforce data integrity within the Oracle server and develop triggers to handle more complex data integrity rules.</a:t>
            </a:r>
          </a:p>
          <a:p>
            <a:pPr lvl="1" eaLnBrk="1" hangingPunct="1"/>
            <a:r>
              <a:rPr lang="en-US" altLang="en-US" dirty="0"/>
              <a:t>The standard data integrity rules are not null, unique, primary key, and foreign key.</a:t>
            </a:r>
          </a:p>
          <a:p>
            <a:pPr lvl="1" eaLnBrk="1" hangingPunct="1"/>
            <a:r>
              <a:rPr lang="en-US" altLang="en-US" dirty="0"/>
              <a:t>Use these rules to:</a:t>
            </a:r>
          </a:p>
          <a:p>
            <a:pPr lvl="2" eaLnBrk="1" hangingPunct="1"/>
            <a:r>
              <a:rPr lang="en-US" altLang="en-US" dirty="0"/>
              <a:t>Provide constant default values</a:t>
            </a:r>
          </a:p>
          <a:p>
            <a:pPr lvl="2" eaLnBrk="1" hangingPunct="1"/>
            <a:r>
              <a:rPr lang="en-US" altLang="en-US" dirty="0"/>
              <a:t>Enforce static constraints</a:t>
            </a:r>
          </a:p>
          <a:p>
            <a:pPr lvl="2" eaLnBrk="1" hangingPunct="1"/>
            <a:r>
              <a:rPr lang="en-US" altLang="en-US" dirty="0"/>
              <a:t>Enable and disable dynamically</a:t>
            </a:r>
          </a:p>
          <a:p>
            <a:pPr lvl="1" eaLnBrk="1" hangingPunct="1"/>
            <a:r>
              <a:rPr lang="en-US" altLang="en-US" b="1" dirty="0"/>
              <a:t>Example</a:t>
            </a:r>
          </a:p>
          <a:p>
            <a:pPr lvl="1" eaLnBrk="1" hangingPunct="1"/>
            <a:r>
              <a:rPr lang="en-US" altLang="en-US" dirty="0"/>
              <a:t>The code sample in the slide ensures that the salary is at least $500.</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63D995E-8C53-4E32-8CC8-CF4CBE914CF5}"/>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F - </a:t>
            </a:r>
            <a:fld id="{2048CFE6-101C-4DBF-BFB1-6DC867A893D0}" type="slidenum">
              <a:rPr lang="en-US" altLang="en-US" smtClean="0"/>
              <a:pPr/>
              <a:t>6</a:t>
            </a:fld>
            <a:endParaRPr lang="en-US" altLang="en-US" dirty="0"/>
          </a:p>
        </p:txBody>
      </p:sp>
      <p:sp>
        <p:nvSpPr>
          <p:cNvPr id="3" name="Slide Image Placeholder 2">
            <a:extLst>
              <a:ext uri="{FF2B5EF4-FFF2-40B4-BE49-F238E27FC236}">
                <a16:creationId xmlns:a16="http://schemas.microsoft.com/office/drawing/2014/main" id="{8BF3AD28-C501-442F-97CD-6DA5CBE066A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DCD9922-E81D-4D4E-8BD0-22F98760F29E}"/>
              </a:ext>
            </a:extLst>
          </p:cNvPr>
          <p:cNvSpPr>
            <a:spLocks noGrp="1"/>
          </p:cNvSpPr>
          <p:nvPr>
            <p:ph type="body" idx="1"/>
          </p:nvPr>
        </p:nvSpPr>
        <p:spPr/>
        <p:txBody>
          <a:bodyPr/>
          <a:lstStyle/>
          <a:p>
            <a:pPr lvl="1" eaLnBrk="1" hangingPunct="1"/>
            <a:r>
              <a:rPr lang="en-US" altLang="en-US" dirty="0"/>
              <a:t>Protect data integrity with a trigger and enforce nonstandard data integrity checks.</a:t>
            </a:r>
          </a:p>
          <a:p>
            <a:pPr lvl="2" eaLnBrk="1" hangingPunct="1"/>
            <a:r>
              <a:rPr lang="en-US" altLang="en-US" dirty="0"/>
              <a:t>Provide variable default values.</a:t>
            </a:r>
          </a:p>
          <a:p>
            <a:pPr lvl="2" eaLnBrk="1" hangingPunct="1"/>
            <a:r>
              <a:rPr lang="en-US" altLang="en-US" dirty="0"/>
              <a:t>Enforce dynamic constraints.</a:t>
            </a:r>
          </a:p>
          <a:p>
            <a:pPr lvl="2" eaLnBrk="1" hangingPunct="1"/>
            <a:r>
              <a:rPr lang="en-US" altLang="en-US" dirty="0"/>
              <a:t>Enable and disable dynamically.</a:t>
            </a:r>
          </a:p>
          <a:p>
            <a:pPr lvl="2" eaLnBrk="1" hangingPunct="1"/>
            <a:r>
              <a:rPr lang="en-US" altLang="en-US" dirty="0"/>
              <a:t>Incorporate declarative constraints within the definition of a table to protect data integrity.</a:t>
            </a:r>
          </a:p>
          <a:p>
            <a:pPr lvl="1" eaLnBrk="1" hangingPunct="1"/>
            <a:r>
              <a:rPr lang="en-US" altLang="en-US" b="1" dirty="0"/>
              <a:t>Example</a:t>
            </a:r>
          </a:p>
          <a:p>
            <a:pPr lvl="1" eaLnBrk="1" hangingPunct="1"/>
            <a:r>
              <a:rPr lang="en-US" altLang="en-US" dirty="0"/>
              <a:t>The code sample in the slide ensures that the salary is never decreased.</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C0FFE0CD-D8BE-4064-A39A-B9DA8109824B}"/>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F - </a:t>
            </a:r>
            <a:fld id="{3AB330D7-6DC9-4FF2-9B3B-17B47AA4CCE9}" type="slidenum">
              <a:rPr lang="en-US" altLang="en-US" smtClean="0"/>
              <a:pPr/>
              <a:t>7</a:t>
            </a:fld>
            <a:endParaRPr lang="en-US" altLang="en-US" dirty="0"/>
          </a:p>
        </p:txBody>
      </p:sp>
      <p:sp>
        <p:nvSpPr>
          <p:cNvPr id="3" name="Slide Image Placeholder 2">
            <a:extLst>
              <a:ext uri="{FF2B5EF4-FFF2-40B4-BE49-F238E27FC236}">
                <a16:creationId xmlns:a16="http://schemas.microsoft.com/office/drawing/2014/main" id="{17CD5961-42CA-4B2B-B02B-6EACE50C12B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0CAFE82-C07E-455E-A81D-8539BB45CCC9}"/>
              </a:ext>
            </a:extLst>
          </p:cNvPr>
          <p:cNvSpPr>
            <a:spLocks noGrp="1"/>
          </p:cNvSpPr>
          <p:nvPr>
            <p:ph type="body" idx="1"/>
          </p:nvPr>
        </p:nvSpPr>
        <p:spPr/>
        <p:txBody>
          <a:bodyPr/>
          <a:lstStyle/>
          <a:p>
            <a:pPr lvl="1" eaLnBrk="1" hangingPunct="1"/>
            <a:r>
              <a:rPr lang="en-US" altLang="en-US" dirty="0"/>
              <a:t>Incorporate referential integrity constraints within the definition of a table to prevent data inconsistency and enforce referential integrity within the server. </a:t>
            </a:r>
          </a:p>
          <a:p>
            <a:pPr lvl="2" eaLnBrk="1" hangingPunct="1"/>
            <a:r>
              <a:rPr lang="en-US" altLang="en-US" dirty="0"/>
              <a:t>Restrict updates and deletes.</a:t>
            </a:r>
          </a:p>
          <a:p>
            <a:pPr lvl="2" eaLnBrk="1" hangingPunct="1"/>
            <a:r>
              <a:rPr lang="en-US" altLang="en-US" dirty="0"/>
              <a:t>Cascade deletes.</a:t>
            </a:r>
          </a:p>
          <a:p>
            <a:pPr lvl="2" eaLnBrk="1" hangingPunct="1"/>
            <a:r>
              <a:rPr lang="en-US" altLang="en-US" dirty="0"/>
              <a:t>Enable and disable dynamically.</a:t>
            </a:r>
          </a:p>
          <a:p>
            <a:pPr lvl="1" eaLnBrk="1" hangingPunct="1"/>
            <a:r>
              <a:rPr lang="en-US" altLang="en-US" b="1" dirty="0"/>
              <a:t>Example</a:t>
            </a:r>
            <a:endParaRPr lang="en-US" altLang="en-US" dirty="0"/>
          </a:p>
          <a:p>
            <a:pPr lvl="1" eaLnBrk="1" hangingPunct="1"/>
            <a:r>
              <a:rPr lang="en-US" altLang="en-US" dirty="0"/>
              <a:t>When a department is removed from the </a:t>
            </a:r>
            <a:r>
              <a:rPr lang="en-US" altLang="en-US" dirty="0">
                <a:latin typeface="Courier New" panose="02070309020205020404" pitchFamily="49" charset="0"/>
              </a:rPr>
              <a:t>DEPARTMENTS</a:t>
            </a:r>
            <a:r>
              <a:rPr lang="en-US" altLang="en-US" dirty="0"/>
              <a:t> parent table, cascade the deletion to the corresponding rows in the </a:t>
            </a:r>
            <a:r>
              <a:rPr lang="en-US" altLang="en-US" dirty="0">
                <a:latin typeface="Courier New" panose="02070309020205020404" pitchFamily="49" charset="0"/>
              </a:rPr>
              <a:t>EMPLOYEES</a:t>
            </a:r>
            <a:r>
              <a:rPr lang="en-US" altLang="en-US" dirty="0"/>
              <a:t> child table.</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32AF792-6D57-4D1C-9C19-429CFCE26F74}"/>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F - </a:t>
            </a:r>
            <a:fld id="{1B87D2FA-3FDC-4BB5-A59D-8FA8B59E16BD}" type="slidenum">
              <a:rPr lang="en-US" altLang="en-US" smtClean="0"/>
              <a:pPr/>
              <a:t>8</a:t>
            </a:fld>
            <a:endParaRPr lang="en-US" altLang="en-US" dirty="0"/>
          </a:p>
        </p:txBody>
      </p:sp>
      <p:sp>
        <p:nvSpPr>
          <p:cNvPr id="3" name="Slide Image Placeholder 2">
            <a:extLst>
              <a:ext uri="{FF2B5EF4-FFF2-40B4-BE49-F238E27FC236}">
                <a16:creationId xmlns:a16="http://schemas.microsoft.com/office/drawing/2014/main" id="{C7794554-BF57-42D5-8767-A434170E6AF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72E3147-9712-412A-81EE-5E30C9576EEB}"/>
              </a:ext>
            </a:extLst>
          </p:cNvPr>
          <p:cNvSpPr>
            <a:spLocks noGrp="1"/>
          </p:cNvSpPr>
          <p:nvPr>
            <p:ph type="body" idx="1"/>
          </p:nvPr>
        </p:nvSpPr>
        <p:spPr/>
        <p:txBody>
          <a:bodyPr/>
          <a:lstStyle/>
          <a:p>
            <a:pPr lvl="1" eaLnBrk="1" hangingPunct="1"/>
            <a:r>
              <a:rPr lang="en-US" altLang="en-US" dirty="0">
                <a:cs typeface="Times New Roman" panose="02020603050405020304" pitchFamily="18" charset="0"/>
              </a:rPr>
              <a:t>The following referential integrity rules are not supported by declarative constraints:</a:t>
            </a:r>
            <a:endParaRPr lang="en-US" altLang="en-US" dirty="0"/>
          </a:p>
          <a:p>
            <a:pPr lvl="2" eaLnBrk="1" hangingPunct="1"/>
            <a:r>
              <a:rPr lang="en-US" altLang="en-US" dirty="0"/>
              <a:t>Cascade updates.</a:t>
            </a:r>
          </a:p>
          <a:p>
            <a:pPr lvl="2" eaLnBrk="1" hangingPunct="1"/>
            <a:r>
              <a:rPr lang="en-US" altLang="en-US" dirty="0"/>
              <a:t>Set to </a:t>
            </a:r>
            <a:r>
              <a:rPr lang="en-US" altLang="en-US" dirty="0">
                <a:latin typeface="Courier New" panose="02070309020205020404" pitchFamily="49" charset="0"/>
              </a:rPr>
              <a:t>NULL</a:t>
            </a:r>
            <a:r>
              <a:rPr lang="en-US" altLang="en-US" dirty="0"/>
              <a:t> for updates and deletions.</a:t>
            </a:r>
          </a:p>
          <a:p>
            <a:pPr lvl="2" eaLnBrk="1" hangingPunct="1"/>
            <a:r>
              <a:rPr lang="en-US" altLang="en-US" dirty="0"/>
              <a:t>Set to a default value on updates and deletions.</a:t>
            </a:r>
          </a:p>
          <a:p>
            <a:pPr lvl="2" eaLnBrk="1" hangingPunct="1"/>
            <a:r>
              <a:rPr lang="en-US" altLang="en-US" dirty="0"/>
              <a:t>Enforce referential integrity in a distributed system.</a:t>
            </a:r>
          </a:p>
          <a:p>
            <a:pPr lvl="2" eaLnBrk="1" hangingPunct="1"/>
            <a:r>
              <a:rPr lang="en-US" altLang="en-US" dirty="0"/>
              <a:t>Enable and disable dynamically.</a:t>
            </a:r>
          </a:p>
          <a:p>
            <a:pPr lvl="1" eaLnBrk="1" hangingPunct="1"/>
            <a:r>
              <a:rPr lang="en-US" altLang="en-US" dirty="0">
                <a:cs typeface="Times New Roman" panose="02020603050405020304" pitchFamily="18" charset="0"/>
              </a:rPr>
              <a:t>You can develop triggers to implement these integrity rules.</a:t>
            </a:r>
            <a:endParaRPr lang="en-US" altLang="en-US" dirty="0"/>
          </a:p>
          <a:p>
            <a:pPr lvl="1" eaLnBrk="1" hangingPunct="1"/>
            <a:r>
              <a:rPr lang="en-US" altLang="en-US" b="1" dirty="0"/>
              <a:t>Example</a:t>
            </a:r>
            <a:endParaRPr lang="en-US" altLang="en-US" dirty="0"/>
          </a:p>
          <a:p>
            <a:pPr lvl="1" eaLnBrk="1" hangingPunct="1"/>
            <a:r>
              <a:rPr lang="en-US" altLang="en-US" dirty="0"/>
              <a:t>Enforce referential integrity with a trigger. When the value of </a:t>
            </a:r>
            <a:r>
              <a:rPr lang="en-US" altLang="en-US" dirty="0">
                <a:latin typeface="Courier New" panose="02070309020205020404" pitchFamily="49" charset="0"/>
              </a:rPr>
              <a:t>DEPARTMENT_ID</a:t>
            </a:r>
            <a:r>
              <a:rPr lang="en-US" altLang="en-US" dirty="0"/>
              <a:t> changes in the </a:t>
            </a:r>
            <a:r>
              <a:rPr lang="en-US" altLang="en-US" dirty="0">
                <a:latin typeface="Courier New" panose="02070309020205020404" pitchFamily="49" charset="0"/>
              </a:rPr>
              <a:t>DEPARTMENTS</a:t>
            </a:r>
            <a:r>
              <a:rPr lang="en-US" altLang="en-US" dirty="0"/>
              <a:t> parent table, cascade the update to the corresponding rows in the </a:t>
            </a:r>
            <a:r>
              <a:rPr lang="en-US" altLang="en-US" dirty="0">
                <a:latin typeface="Courier New" panose="02070309020205020404" pitchFamily="49" charset="0"/>
              </a:rPr>
              <a:t>EMPLOYEES</a:t>
            </a:r>
            <a:r>
              <a:rPr lang="en-US" altLang="en-US" dirty="0"/>
              <a:t> child table. </a:t>
            </a:r>
            <a:endParaRPr lang="en-US" altLang="en-US" i="1" dirty="0"/>
          </a:p>
          <a:p>
            <a:pPr lvl="1" eaLnBrk="1" hangingPunct="1"/>
            <a:r>
              <a:rPr lang="en-US" altLang="en-US" dirty="0"/>
              <a:t>For a complete referential integrity solution using triggers, a single trigger is not enough.</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954D6A7E-EC03-464F-9F8C-F232FDBD28D1}"/>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F - </a:t>
            </a:r>
            <a:fld id="{FB76D03A-BACA-4718-BDE1-DDC8E5D17339}" type="slidenum">
              <a:rPr lang="en-US" altLang="en-US" smtClean="0"/>
              <a:pPr/>
              <a:t>9</a:t>
            </a:fld>
            <a:endParaRPr lang="en-US" altLang="en-US" dirty="0"/>
          </a:p>
        </p:txBody>
      </p:sp>
      <p:sp>
        <p:nvSpPr>
          <p:cNvPr id="3" name="Slide Image Placeholder 2">
            <a:extLst>
              <a:ext uri="{FF2B5EF4-FFF2-40B4-BE49-F238E27FC236}">
                <a16:creationId xmlns:a16="http://schemas.microsoft.com/office/drawing/2014/main" id="{E78CA169-1DC9-4DB2-9E4E-C41201B0961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C39DBF9-EAD6-45CA-A2B7-6BD39D8FF80B}"/>
              </a:ext>
            </a:extLst>
          </p:cNvPr>
          <p:cNvSpPr>
            <a:spLocks noGrp="1"/>
          </p:cNvSpPr>
          <p:nvPr>
            <p:ph type="body" idx="1"/>
          </p:nvPr>
        </p:nvSpPr>
        <p:spPr/>
        <p:txBody>
          <a:bodyPr/>
          <a:lstStyle/>
          <a:p>
            <a:pPr eaLnBrk="1" hangingPunct="1"/>
            <a:r>
              <a:rPr lang="en-US" altLang="en-US" dirty="0">
                <a:solidFill>
                  <a:srgbClr val="000000"/>
                </a:solidFill>
              </a:rPr>
              <a:t>Creating a Materialized View</a:t>
            </a:r>
          </a:p>
          <a:p>
            <a:pPr lvl="1" eaLnBrk="1" hangingPunct="1"/>
            <a:r>
              <a:rPr lang="en-US" altLang="en-US" dirty="0"/>
              <a:t>Materialized views enable you to maintain copies of remote data on your local node for replication purposes. You can select data from a materialized view as you would from a normal database table or view. A materialized view is a database object that contains the results of a query, or a copy of some database on a query. The </a:t>
            </a:r>
            <a:r>
              <a:rPr lang="en-US" altLang="en-US" dirty="0">
                <a:latin typeface="Courier New" panose="02070309020205020404" pitchFamily="49" charset="0"/>
              </a:rPr>
              <a:t>FROM</a:t>
            </a:r>
            <a:r>
              <a:rPr lang="en-US" altLang="en-US" dirty="0"/>
              <a:t> clause of the query of a materialized view can name tables, views, and other materialized views.</a:t>
            </a:r>
          </a:p>
          <a:p>
            <a:pPr lvl="1" eaLnBrk="1" hangingPunct="1"/>
            <a:r>
              <a:rPr lang="en-US" altLang="en-US" dirty="0"/>
              <a:t>When a materialized view is used, replication is performed implicitly by the Oracle server. This performs better than user-defined PL/SQL triggers for replication. Materialized views:</a:t>
            </a:r>
          </a:p>
          <a:p>
            <a:pPr lvl="2" eaLnBrk="1" hangingPunct="1"/>
            <a:r>
              <a:rPr lang="en-US" altLang="en-US" dirty="0"/>
              <a:t>Copy data from local and remote tables asynchronously, at user-defined intervals</a:t>
            </a:r>
          </a:p>
          <a:p>
            <a:pPr lvl="2" eaLnBrk="1" hangingPunct="1"/>
            <a:r>
              <a:rPr lang="en-US" altLang="en-US" dirty="0"/>
              <a:t>Can be based on multiple master tables</a:t>
            </a:r>
          </a:p>
          <a:p>
            <a:pPr lvl="2" eaLnBrk="1" hangingPunct="1"/>
            <a:r>
              <a:rPr lang="en-US" altLang="en-US" dirty="0"/>
              <a:t>Are read-only by default, unless using the Oracle Advanced Replication feature</a:t>
            </a:r>
          </a:p>
          <a:p>
            <a:pPr lvl="2" eaLnBrk="1" hangingPunct="1"/>
            <a:r>
              <a:rPr lang="en-US" altLang="en-US" dirty="0"/>
              <a:t>Improve the performance of data manipulation on the master table</a:t>
            </a:r>
          </a:p>
          <a:p>
            <a:pPr lvl="1" eaLnBrk="1" hangingPunct="1"/>
            <a:r>
              <a:rPr lang="en-US" altLang="en-US" dirty="0"/>
              <a:t>Alternatively, you can replicate tables using triggers.</a:t>
            </a:r>
          </a:p>
          <a:p>
            <a:pPr lvl="1" eaLnBrk="1" hangingPunct="1"/>
            <a:r>
              <a:rPr lang="en-US" altLang="en-US" dirty="0"/>
              <a:t>The example in the slide creates a copy of the remote </a:t>
            </a:r>
            <a:r>
              <a:rPr lang="en-US" altLang="en-US" dirty="0">
                <a:latin typeface="Courier New" panose="02070309020205020404" pitchFamily="49" charset="0"/>
              </a:rPr>
              <a:t>EMPLOYEES</a:t>
            </a:r>
            <a:r>
              <a:rPr lang="en-US" altLang="en-US" dirty="0"/>
              <a:t> table from New York. The </a:t>
            </a:r>
            <a:r>
              <a:rPr lang="en-US" altLang="en-US" dirty="0">
                <a:latin typeface="Courier New" panose="02070309020205020404" pitchFamily="49" charset="0"/>
              </a:rPr>
              <a:t>NEXT</a:t>
            </a:r>
            <a:r>
              <a:rPr lang="en-US" altLang="en-US" dirty="0"/>
              <a:t> clause specifies a date-time expression for the interval between automatic refreshes.</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F</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dirty="0"/>
              <a:t>Click to edit Master subtitle style</a:t>
            </a:r>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996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8"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BBF2777-C500-49A5-96C8-0AA82F8B6323}"/>
              </a:ext>
            </a:extLst>
          </p:cNvPr>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a:latin typeface="+mj-lt"/>
                <a:cs typeface="Oracle Sans" panose="020B0503020204020204" pitchFamily="34" charset="0"/>
              </a:rPr>
              <a:t>Implementing Triggers</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AE5649D5-A260-45D5-B02C-634CF0200B6B}"/>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326704785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D876185B-6C1B-4E97-9590-6F75E2541E0B}"/>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Replicating a Table with a Trigger</a:t>
            </a:r>
          </a:p>
        </p:txBody>
      </p:sp>
      <p:sp>
        <p:nvSpPr>
          <p:cNvPr id="4" name="Content Placeholder 2">
            <a:extLst>
              <a:ext uri="{FF2B5EF4-FFF2-40B4-BE49-F238E27FC236}">
                <a16:creationId xmlns:a16="http://schemas.microsoft.com/office/drawing/2014/main" id="{1EC37EC2-4378-4116-8480-55DA8DE98919}"/>
              </a:ext>
            </a:extLst>
          </p:cNvPr>
          <p:cNvSpPr txBox="1">
            <a:spLocks/>
          </p:cNvSpPr>
          <p:nvPr/>
        </p:nvSpPr>
        <p:spPr bwMode="gray">
          <a:xfrm>
            <a:off x="996043" y="2422072"/>
            <a:ext cx="14859000" cy="498419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0" hangingPunct="0">
              <a:lnSpc>
                <a:spcPct val="75000"/>
              </a:lnSpc>
              <a:tabLst>
                <a:tab pos="1800225" algn="l"/>
              </a:tabLst>
              <a:defRPr/>
            </a:pPr>
            <a:endParaRPr lang="en-US" dirty="0">
              <a:solidFill>
                <a:srgbClr val="000000"/>
              </a:solidFill>
              <a:latin typeface="Courier New" pitchFamily="49" charset="0"/>
              <a:cs typeface="Oracle Sans" panose="020B0503020204020204" pitchFamily="34" charset="0"/>
            </a:endParaRP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CREATE OR REPLACE TRIGGER </a:t>
            </a:r>
            <a:r>
              <a:rPr lang="en-US" dirty="0" err="1">
                <a:solidFill>
                  <a:srgbClr val="000000"/>
                </a:solidFill>
                <a:latin typeface="Courier New" pitchFamily="49" charset="0"/>
                <a:cs typeface="Oracle Sans" panose="020B0503020204020204" pitchFamily="34" charset="0"/>
              </a:rPr>
              <a:t>emp_replica</a:t>
            </a:r>
            <a:endParaRPr lang="en-US" dirty="0">
              <a:solidFill>
                <a:srgbClr val="000000"/>
              </a:solidFill>
              <a:latin typeface="Courier New" pitchFamily="49" charset="0"/>
              <a:cs typeface="Oracle Sans" panose="020B0503020204020204" pitchFamily="34" charset="0"/>
            </a:endParaRP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BEFORE INSERT OR UPDATE ON employees FOR EACH ROW</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BEGIN /* Proceed if user initiates data operation, </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NOT through the cascading trigger.*/</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IF INSERTING THEN</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IF :</a:t>
            </a:r>
            <a:r>
              <a:rPr lang="en-US" dirty="0" err="1">
                <a:solidFill>
                  <a:srgbClr val="000000"/>
                </a:solidFill>
                <a:latin typeface="Courier New" pitchFamily="49" charset="0"/>
                <a:cs typeface="Oracle Sans" panose="020B0503020204020204" pitchFamily="34" charset="0"/>
              </a:rPr>
              <a:t>NEW.flag</a:t>
            </a:r>
            <a:r>
              <a:rPr lang="en-US" dirty="0">
                <a:solidFill>
                  <a:srgbClr val="000000"/>
                </a:solidFill>
                <a:latin typeface="Courier New" pitchFamily="49" charset="0"/>
                <a:cs typeface="Oracle Sans" panose="020B0503020204020204" pitchFamily="34" charset="0"/>
              </a:rPr>
              <a:t> IS NULL THEN</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INSERT INTO </a:t>
            </a:r>
            <a:r>
              <a:rPr lang="en-US" dirty="0" err="1">
                <a:solidFill>
                  <a:srgbClr val="000000"/>
                </a:solidFill>
                <a:latin typeface="Courier New" pitchFamily="49" charset="0"/>
                <a:cs typeface="Oracle Sans" panose="020B0503020204020204" pitchFamily="34" charset="0"/>
              </a:rPr>
              <a:t>employees@sf</a:t>
            </a:r>
            <a:r>
              <a:rPr lang="en-US" dirty="0">
                <a:solidFill>
                  <a:srgbClr val="000000"/>
                </a:solidFill>
                <a:latin typeface="Courier New" pitchFamily="49" charset="0"/>
                <a:cs typeface="Oracle Sans" panose="020B0503020204020204" pitchFamily="34" charset="0"/>
              </a:rPr>
              <a:t> </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VALUES(:</a:t>
            </a:r>
            <a:r>
              <a:rPr lang="en-US" dirty="0" err="1">
                <a:solidFill>
                  <a:srgbClr val="000000"/>
                </a:solidFill>
                <a:latin typeface="Courier New" pitchFamily="49" charset="0"/>
                <a:cs typeface="Oracle Sans" panose="020B0503020204020204" pitchFamily="34" charset="0"/>
              </a:rPr>
              <a:t>new.employee_id</a:t>
            </a:r>
            <a:r>
              <a:rPr lang="en-US" dirty="0">
                <a:solidFill>
                  <a:srgbClr val="000000"/>
                </a:solidFill>
                <a:latin typeface="Courier New" pitchFamily="49" charset="0"/>
                <a:cs typeface="Oracle Sans" panose="020B0503020204020204" pitchFamily="34" charset="0"/>
              </a:rPr>
              <a:t>,...,'B');</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a:t>
            </a:r>
            <a:r>
              <a:rPr lang="en-US" dirty="0" err="1">
                <a:solidFill>
                  <a:srgbClr val="000000"/>
                </a:solidFill>
                <a:latin typeface="Courier New" pitchFamily="49" charset="0"/>
                <a:cs typeface="Oracle Sans" panose="020B0503020204020204" pitchFamily="34" charset="0"/>
              </a:rPr>
              <a:t>NEW.flag</a:t>
            </a:r>
            <a:r>
              <a:rPr lang="en-US" dirty="0">
                <a:solidFill>
                  <a:srgbClr val="000000"/>
                </a:solidFill>
                <a:latin typeface="Courier New" pitchFamily="49" charset="0"/>
                <a:cs typeface="Oracle Sans" panose="020B0503020204020204" pitchFamily="34" charset="0"/>
              </a:rPr>
              <a:t> := 'A';</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END IF;</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ELSE   /* Updating. */</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IF :</a:t>
            </a:r>
            <a:r>
              <a:rPr lang="en-US" dirty="0" err="1">
                <a:solidFill>
                  <a:srgbClr val="000000"/>
                </a:solidFill>
                <a:latin typeface="Courier New" pitchFamily="49" charset="0"/>
                <a:cs typeface="Oracle Sans" panose="020B0503020204020204" pitchFamily="34" charset="0"/>
              </a:rPr>
              <a:t>NEW.flag</a:t>
            </a:r>
            <a:r>
              <a:rPr lang="en-US" dirty="0">
                <a:solidFill>
                  <a:srgbClr val="000000"/>
                </a:solidFill>
                <a:latin typeface="Courier New" pitchFamily="49" charset="0"/>
                <a:cs typeface="Oracle Sans" panose="020B0503020204020204" pitchFamily="34" charset="0"/>
              </a:rPr>
              <a:t> = :</a:t>
            </a:r>
            <a:r>
              <a:rPr lang="en-US" dirty="0" err="1">
                <a:solidFill>
                  <a:srgbClr val="000000"/>
                </a:solidFill>
                <a:latin typeface="Courier New" pitchFamily="49" charset="0"/>
                <a:cs typeface="Oracle Sans" panose="020B0503020204020204" pitchFamily="34" charset="0"/>
              </a:rPr>
              <a:t>OLD.flag</a:t>
            </a:r>
            <a:r>
              <a:rPr lang="en-US" dirty="0">
                <a:solidFill>
                  <a:srgbClr val="000000"/>
                </a:solidFill>
                <a:latin typeface="Courier New" pitchFamily="49" charset="0"/>
                <a:cs typeface="Oracle Sans" panose="020B0503020204020204" pitchFamily="34" charset="0"/>
              </a:rPr>
              <a:t> THEN</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UPDATE </a:t>
            </a:r>
            <a:r>
              <a:rPr lang="en-US" dirty="0" err="1">
                <a:solidFill>
                  <a:srgbClr val="000000"/>
                </a:solidFill>
                <a:latin typeface="Courier New" pitchFamily="49" charset="0"/>
                <a:cs typeface="Oracle Sans" panose="020B0503020204020204" pitchFamily="34" charset="0"/>
              </a:rPr>
              <a:t>employees@sf</a:t>
            </a:r>
            <a:r>
              <a:rPr lang="en-US" dirty="0">
                <a:solidFill>
                  <a:srgbClr val="000000"/>
                </a:solidFill>
                <a:latin typeface="Courier New" pitchFamily="49" charset="0"/>
                <a:cs typeface="Oracle Sans" panose="020B0503020204020204" pitchFamily="34" charset="0"/>
              </a:rPr>
              <a:t> </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SET </a:t>
            </a:r>
            <a:r>
              <a:rPr lang="en-US" dirty="0" err="1">
                <a:solidFill>
                  <a:srgbClr val="000000"/>
                </a:solidFill>
                <a:latin typeface="Courier New" pitchFamily="49" charset="0"/>
                <a:cs typeface="Oracle Sans" panose="020B0503020204020204" pitchFamily="34" charset="0"/>
              </a:rPr>
              <a:t>ename</a:t>
            </a:r>
            <a:r>
              <a:rPr lang="en-US" dirty="0">
                <a:solidFill>
                  <a:srgbClr val="000000"/>
                </a:solidFill>
                <a:latin typeface="Courier New" pitchFamily="49" charset="0"/>
                <a:cs typeface="Oracle Sans" panose="020B0503020204020204" pitchFamily="34" charset="0"/>
              </a:rPr>
              <a:t>=:</a:t>
            </a:r>
            <a:r>
              <a:rPr lang="en-US" dirty="0" err="1">
                <a:solidFill>
                  <a:srgbClr val="000000"/>
                </a:solidFill>
                <a:latin typeface="Courier New" pitchFamily="49" charset="0"/>
                <a:cs typeface="Oracle Sans" panose="020B0503020204020204" pitchFamily="34" charset="0"/>
              </a:rPr>
              <a:t>NEW.last_name</a:t>
            </a:r>
            <a:r>
              <a:rPr lang="en-US" dirty="0">
                <a:solidFill>
                  <a:srgbClr val="000000"/>
                </a:solidFill>
                <a:latin typeface="Courier New" pitchFamily="49" charset="0"/>
                <a:cs typeface="Oracle Sans" panose="020B0503020204020204" pitchFamily="34" charset="0"/>
              </a:rPr>
              <a:t>,...,flag=:</a:t>
            </a:r>
            <a:r>
              <a:rPr lang="en-US" dirty="0" err="1">
                <a:solidFill>
                  <a:srgbClr val="000000"/>
                </a:solidFill>
                <a:latin typeface="Courier New" pitchFamily="49" charset="0"/>
                <a:cs typeface="Oracle Sans" panose="020B0503020204020204" pitchFamily="34" charset="0"/>
              </a:rPr>
              <a:t>NEW.flag</a:t>
            </a:r>
            <a:endParaRPr lang="en-US" dirty="0">
              <a:solidFill>
                <a:srgbClr val="000000"/>
              </a:solidFill>
              <a:latin typeface="Courier New" pitchFamily="49" charset="0"/>
              <a:cs typeface="Oracle Sans" panose="020B0503020204020204" pitchFamily="34" charset="0"/>
            </a:endParaRP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WHERE </a:t>
            </a:r>
            <a:r>
              <a:rPr lang="en-US" dirty="0" err="1">
                <a:solidFill>
                  <a:srgbClr val="000000"/>
                </a:solidFill>
                <a:latin typeface="Courier New" pitchFamily="49" charset="0"/>
                <a:cs typeface="Oracle Sans" panose="020B0503020204020204" pitchFamily="34" charset="0"/>
              </a:rPr>
              <a:t>employee_id</a:t>
            </a:r>
            <a:r>
              <a:rPr lang="en-US" dirty="0">
                <a:solidFill>
                  <a:srgbClr val="000000"/>
                </a:solidFill>
                <a:latin typeface="Courier New" pitchFamily="49" charset="0"/>
                <a:cs typeface="Oracle Sans" panose="020B0503020204020204" pitchFamily="34" charset="0"/>
              </a:rPr>
              <a:t> = :</a:t>
            </a:r>
            <a:r>
              <a:rPr lang="en-US" dirty="0" err="1">
                <a:solidFill>
                  <a:srgbClr val="000000"/>
                </a:solidFill>
                <a:latin typeface="Courier New" pitchFamily="49" charset="0"/>
                <a:cs typeface="Oracle Sans" panose="020B0503020204020204" pitchFamily="34" charset="0"/>
              </a:rPr>
              <a:t>NEW.employee_id</a:t>
            </a:r>
            <a:r>
              <a:rPr lang="en-US" dirty="0">
                <a:solidFill>
                  <a:srgbClr val="000000"/>
                </a:solidFill>
                <a:latin typeface="Courier New" pitchFamily="49" charset="0"/>
                <a:cs typeface="Oracle Sans" panose="020B0503020204020204" pitchFamily="34" charset="0"/>
              </a:rPr>
              <a:t>;</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END IF;</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IF :</a:t>
            </a:r>
            <a:r>
              <a:rPr lang="en-US" dirty="0" err="1">
                <a:solidFill>
                  <a:srgbClr val="000000"/>
                </a:solidFill>
                <a:latin typeface="Courier New" pitchFamily="49" charset="0"/>
                <a:cs typeface="Oracle Sans" panose="020B0503020204020204" pitchFamily="34" charset="0"/>
              </a:rPr>
              <a:t>OLD.flag</a:t>
            </a:r>
            <a:r>
              <a:rPr lang="en-US" dirty="0">
                <a:solidFill>
                  <a:srgbClr val="000000"/>
                </a:solidFill>
                <a:latin typeface="Courier New" pitchFamily="49" charset="0"/>
                <a:cs typeface="Oracle Sans" panose="020B0503020204020204" pitchFamily="34" charset="0"/>
              </a:rPr>
              <a:t> = 'A' THEN :</a:t>
            </a:r>
            <a:r>
              <a:rPr lang="en-US" dirty="0" err="1">
                <a:solidFill>
                  <a:srgbClr val="000000"/>
                </a:solidFill>
                <a:latin typeface="Courier New" pitchFamily="49" charset="0"/>
                <a:cs typeface="Oracle Sans" panose="020B0503020204020204" pitchFamily="34" charset="0"/>
              </a:rPr>
              <a:t>NEW.flag</a:t>
            </a:r>
            <a:r>
              <a:rPr lang="en-US" dirty="0">
                <a:solidFill>
                  <a:srgbClr val="000000"/>
                </a:solidFill>
                <a:latin typeface="Courier New" pitchFamily="49" charset="0"/>
                <a:cs typeface="Oracle Sans" panose="020B0503020204020204" pitchFamily="34" charset="0"/>
              </a:rPr>
              <a:t> := 'B';</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ELSE :</a:t>
            </a:r>
            <a:r>
              <a:rPr lang="en-US" dirty="0" err="1">
                <a:solidFill>
                  <a:srgbClr val="000000"/>
                </a:solidFill>
                <a:latin typeface="Courier New" pitchFamily="49" charset="0"/>
                <a:cs typeface="Oracle Sans" panose="020B0503020204020204" pitchFamily="34" charset="0"/>
              </a:rPr>
              <a:t>NEW.flag</a:t>
            </a:r>
            <a:r>
              <a:rPr lang="en-US" dirty="0">
                <a:solidFill>
                  <a:srgbClr val="000000"/>
                </a:solidFill>
                <a:latin typeface="Courier New" pitchFamily="49" charset="0"/>
                <a:cs typeface="Oracle Sans" panose="020B0503020204020204" pitchFamily="34" charset="0"/>
              </a:rPr>
              <a:t> := 'A'; </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END IF;</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END IF;</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END;</a:t>
            </a:r>
          </a:p>
        </p:txBody>
      </p:sp>
    </p:spTree>
    <p:custDataLst>
      <p:tags r:id="rId1"/>
    </p:custDataLst>
    <p:extLst>
      <p:ext uri="{BB962C8B-B14F-4D97-AF65-F5344CB8AC3E}">
        <p14:creationId xmlns:p14="http://schemas.microsoft.com/office/powerpoint/2010/main" val="37407123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a:extLst>
              <a:ext uri="{FF2B5EF4-FFF2-40B4-BE49-F238E27FC236}">
                <a16:creationId xmlns:a16="http://schemas.microsoft.com/office/drawing/2014/main" id="{493946A6-B04C-4BB8-9561-E4EDA50D1F5C}"/>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Computing Derived Data Within the Server</a:t>
            </a:r>
          </a:p>
        </p:txBody>
      </p:sp>
      <p:sp>
        <p:nvSpPr>
          <p:cNvPr id="4" name="Content Placeholder 2">
            <a:extLst>
              <a:ext uri="{FF2B5EF4-FFF2-40B4-BE49-F238E27FC236}">
                <a16:creationId xmlns:a16="http://schemas.microsoft.com/office/drawing/2014/main" id="{60E2D4AC-0430-4546-BE36-894FC87B2ADA}"/>
              </a:ext>
            </a:extLst>
          </p:cNvPr>
          <p:cNvSpPr txBox="1">
            <a:spLocks/>
          </p:cNvSpPr>
          <p:nvPr/>
        </p:nvSpPr>
        <p:spPr bwMode="gray">
          <a:xfrm>
            <a:off x="996043" y="2409371"/>
            <a:ext cx="14859000" cy="153359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0" hangingPunct="0">
              <a:tabLst>
                <a:tab pos="1800225" algn="l"/>
              </a:tabLst>
              <a:defRPr/>
            </a:pPr>
            <a:r>
              <a:rPr lang="en-US" dirty="0">
                <a:solidFill>
                  <a:srgbClr val="000000"/>
                </a:solidFill>
                <a:latin typeface="Courier New" pitchFamily="49" charset="0"/>
                <a:cs typeface="Oracle Sans" panose="020B0503020204020204" pitchFamily="34" charset="0"/>
              </a:rPr>
              <a:t>UPDATE departments</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SET </a:t>
            </a:r>
            <a:r>
              <a:rPr lang="en-US" dirty="0" err="1">
                <a:solidFill>
                  <a:srgbClr val="000000"/>
                </a:solidFill>
                <a:latin typeface="Courier New" pitchFamily="49" charset="0"/>
                <a:cs typeface="Oracle Sans" panose="020B0503020204020204" pitchFamily="34" charset="0"/>
              </a:rPr>
              <a:t>total_sal</a:t>
            </a:r>
            <a:r>
              <a:rPr lang="en-US" dirty="0">
                <a:solidFill>
                  <a:srgbClr val="000000"/>
                </a:solidFill>
                <a:latin typeface="Courier New" pitchFamily="49" charset="0"/>
                <a:cs typeface="Oracle Sans" panose="020B0503020204020204" pitchFamily="34" charset="0"/>
              </a:rPr>
              <a:t>=(SELECT SUM(salary)</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FROM employees</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WHERE </a:t>
            </a:r>
            <a:r>
              <a:rPr lang="en-US" dirty="0" err="1">
                <a:solidFill>
                  <a:srgbClr val="000000"/>
                </a:solidFill>
                <a:latin typeface="Courier New" pitchFamily="49" charset="0"/>
                <a:cs typeface="Oracle Sans" panose="020B0503020204020204" pitchFamily="34" charset="0"/>
              </a:rPr>
              <a:t>employees.department_id</a:t>
            </a:r>
            <a:r>
              <a:rPr lang="en-US" dirty="0">
                <a:solidFill>
                  <a:srgbClr val="000000"/>
                </a:solidFill>
                <a:latin typeface="Courier New" pitchFamily="49" charset="0"/>
                <a:cs typeface="Oracle Sans" panose="020B0503020204020204" pitchFamily="34" charset="0"/>
              </a:rPr>
              <a:t> = </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a:t>
            </a:r>
            <a:r>
              <a:rPr lang="en-US" dirty="0" err="1">
                <a:solidFill>
                  <a:srgbClr val="000000"/>
                </a:solidFill>
                <a:latin typeface="Courier New" pitchFamily="49" charset="0"/>
                <a:cs typeface="Oracle Sans" panose="020B0503020204020204" pitchFamily="34" charset="0"/>
              </a:rPr>
              <a:t>departments.department_id</a:t>
            </a:r>
            <a:r>
              <a:rPr lang="en-US" dirty="0">
                <a:solidFill>
                  <a:srgbClr val="000000"/>
                </a:solidFill>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174404161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71BADD3F-78C3-45C8-9A0C-7A79C25E251F}"/>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Computing Derived Values with a Trigger</a:t>
            </a:r>
          </a:p>
        </p:txBody>
      </p:sp>
      <p:sp>
        <p:nvSpPr>
          <p:cNvPr id="5" name="Content Placeholder 2">
            <a:extLst>
              <a:ext uri="{FF2B5EF4-FFF2-40B4-BE49-F238E27FC236}">
                <a16:creationId xmlns:a16="http://schemas.microsoft.com/office/drawing/2014/main" id="{DADD7B2C-5B6F-492C-AB5C-9BC7C95683D5}"/>
              </a:ext>
            </a:extLst>
          </p:cNvPr>
          <p:cNvSpPr txBox="1">
            <a:spLocks/>
          </p:cNvSpPr>
          <p:nvPr/>
        </p:nvSpPr>
        <p:spPr bwMode="gray">
          <a:xfrm>
            <a:off x="1010557" y="2423886"/>
            <a:ext cx="14859000" cy="1929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0" hangingPunct="0">
              <a:lnSpc>
                <a:spcPct val="90000"/>
              </a:lnSpc>
              <a:tabLst>
                <a:tab pos="607220" algn="l"/>
              </a:tabLst>
              <a:defRPr/>
            </a:pPr>
            <a:r>
              <a:rPr lang="en-US" dirty="0">
                <a:solidFill>
                  <a:srgbClr val="000000"/>
                </a:solidFill>
                <a:latin typeface="Courier New" pitchFamily="49" charset="0"/>
                <a:cs typeface="Oracle Sans" panose="020B0503020204020204" pitchFamily="34" charset="0"/>
              </a:rPr>
              <a:t>CREATE PROCEDURE </a:t>
            </a:r>
            <a:r>
              <a:rPr lang="en-US" dirty="0" err="1">
                <a:solidFill>
                  <a:srgbClr val="000000"/>
                </a:solidFill>
                <a:latin typeface="Courier New" pitchFamily="49" charset="0"/>
                <a:cs typeface="Oracle Sans" panose="020B0503020204020204" pitchFamily="34" charset="0"/>
              </a:rPr>
              <a:t>increment_salary</a:t>
            </a:r>
            <a:endParaRPr lang="en-US" dirty="0">
              <a:solidFill>
                <a:srgbClr val="000000"/>
              </a:solidFill>
              <a:latin typeface="Courier New" pitchFamily="49" charset="0"/>
              <a:cs typeface="Oracle Sans" panose="020B0503020204020204" pitchFamily="34" charset="0"/>
            </a:endParaRPr>
          </a:p>
          <a:p>
            <a:pPr eaLnBrk="0" hangingPunct="0">
              <a:lnSpc>
                <a:spcPct val="90000"/>
              </a:lnSpc>
              <a:tabLst>
                <a:tab pos="607220" algn="l"/>
              </a:tabLst>
              <a:defRPr/>
            </a:pPr>
            <a:r>
              <a:rPr lang="en-US" dirty="0">
                <a:solidFill>
                  <a:srgbClr val="000000"/>
                </a:solidFill>
                <a:latin typeface="Courier New" pitchFamily="49" charset="0"/>
                <a:cs typeface="Oracle Sans" panose="020B0503020204020204" pitchFamily="34" charset="0"/>
              </a:rPr>
              <a:t>  (id NUMBER, </a:t>
            </a:r>
            <a:r>
              <a:rPr lang="en-US" dirty="0" err="1">
                <a:solidFill>
                  <a:srgbClr val="000000"/>
                </a:solidFill>
                <a:latin typeface="Courier New" pitchFamily="49" charset="0"/>
                <a:cs typeface="Oracle Sans" panose="020B0503020204020204" pitchFamily="34" charset="0"/>
              </a:rPr>
              <a:t>new_sal</a:t>
            </a:r>
            <a:r>
              <a:rPr lang="en-US" dirty="0">
                <a:solidFill>
                  <a:srgbClr val="000000"/>
                </a:solidFill>
                <a:latin typeface="Courier New" pitchFamily="49" charset="0"/>
                <a:cs typeface="Oracle Sans" panose="020B0503020204020204" pitchFamily="34" charset="0"/>
              </a:rPr>
              <a:t> NUMBER) IS</a:t>
            </a:r>
          </a:p>
          <a:p>
            <a:pPr eaLnBrk="0" hangingPunct="0">
              <a:lnSpc>
                <a:spcPct val="90000"/>
              </a:lnSpc>
              <a:tabLst>
                <a:tab pos="607220" algn="l"/>
              </a:tabLst>
              <a:defRPr/>
            </a:pPr>
            <a:r>
              <a:rPr lang="en-US" dirty="0">
                <a:solidFill>
                  <a:srgbClr val="000000"/>
                </a:solidFill>
                <a:latin typeface="Courier New" pitchFamily="49" charset="0"/>
                <a:cs typeface="Oracle Sans" panose="020B0503020204020204" pitchFamily="34" charset="0"/>
              </a:rPr>
              <a:t>BEGIN</a:t>
            </a:r>
          </a:p>
          <a:p>
            <a:pPr eaLnBrk="0" hangingPunct="0">
              <a:lnSpc>
                <a:spcPct val="90000"/>
              </a:lnSpc>
              <a:tabLst>
                <a:tab pos="607220" algn="l"/>
              </a:tabLst>
              <a:defRPr/>
            </a:pPr>
            <a:r>
              <a:rPr lang="en-US" dirty="0">
                <a:solidFill>
                  <a:srgbClr val="000000"/>
                </a:solidFill>
                <a:latin typeface="Courier New" pitchFamily="49" charset="0"/>
                <a:cs typeface="Oracle Sans" panose="020B0503020204020204" pitchFamily="34" charset="0"/>
              </a:rPr>
              <a:t>   UPDATE departments</a:t>
            </a:r>
          </a:p>
          <a:p>
            <a:pPr eaLnBrk="0" hangingPunct="0">
              <a:lnSpc>
                <a:spcPct val="90000"/>
              </a:lnSpc>
              <a:tabLst>
                <a:tab pos="607220" algn="l"/>
              </a:tabLst>
              <a:defRPr/>
            </a:pPr>
            <a:r>
              <a:rPr lang="en-US" dirty="0">
                <a:solidFill>
                  <a:srgbClr val="000000"/>
                </a:solidFill>
                <a:latin typeface="Courier New" pitchFamily="49" charset="0"/>
                <a:cs typeface="Oracle Sans" panose="020B0503020204020204" pitchFamily="34" charset="0"/>
              </a:rPr>
              <a:t>   SET    </a:t>
            </a:r>
            <a:r>
              <a:rPr lang="en-US" dirty="0" err="1">
                <a:solidFill>
                  <a:srgbClr val="000000"/>
                </a:solidFill>
                <a:latin typeface="Courier New" pitchFamily="49" charset="0"/>
                <a:cs typeface="Oracle Sans" panose="020B0503020204020204" pitchFamily="34" charset="0"/>
              </a:rPr>
              <a:t>total_sal</a:t>
            </a:r>
            <a:r>
              <a:rPr lang="en-US" dirty="0">
                <a:solidFill>
                  <a:srgbClr val="000000"/>
                </a:solidFill>
                <a:latin typeface="Courier New" pitchFamily="49" charset="0"/>
                <a:cs typeface="Oracle Sans" panose="020B0503020204020204" pitchFamily="34" charset="0"/>
              </a:rPr>
              <a:t> = NVL (</a:t>
            </a:r>
            <a:r>
              <a:rPr lang="en-US" dirty="0" err="1">
                <a:solidFill>
                  <a:srgbClr val="000000"/>
                </a:solidFill>
                <a:latin typeface="Courier New" pitchFamily="49" charset="0"/>
                <a:cs typeface="Oracle Sans" panose="020B0503020204020204" pitchFamily="34" charset="0"/>
              </a:rPr>
              <a:t>total_sal</a:t>
            </a:r>
            <a:r>
              <a:rPr lang="en-US" dirty="0">
                <a:solidFill>
                  <a:srgbClr val="000000"/>
                </a:solidFill>
                <a:latin typeface="Courier New" pitchFamily="49" charset="0"/>
                <a:cs typeface="Oracle Sans" panose="020B0503020204020204" pitchFamily="34" charset="0"/>
              </a:rPr>
              <a:t>, 0)+ </a:t>
            </a:r>
            <a:r>
              <a:rPr lang="en-US" dirty="0" err="1">
                <a:solidFill>
                  <a:srgbClr val="000000"/>
                </a:solidFill>
                <a:latin typeface="Courier New" pitchFamily="49" charset="0"/>
                <a:cs typeface="Oracle Sans" panose="020B0503020204020204" pitchFamily="34" charset="0"/>
              </a:rPr>
              <a:t>new_sal</a:t>
            </a:r>
            <a:endParaRPr lang="en-US" dirty="0">
              <a:solidFill>
                <a:srgbClr val="000000"/>
              </a:solidFill>
              <a:latin typeface="Courier New" pitchFamily="49" charset="0"/>
              <a:cs typeface="Oracle Sans" panose="020B0503020204020204" pitchFamily="34" charset="0"/>
            </a:endParaRPr>
          </a:p>
          <a:p>
            <a:pPr eaLnBrk="0" hangingPunct="0">
              <a:lnSpc>
                <a:spcPct val="90000"/>
              </a:lnSpc>
              <a:tabLst>
                <a:tab pos="607220" algn="l"/>
              </a:tabLst>
              <a:defRPr/>
            </a:pPr>
            <a:r>
              <a:rPr lang="en-US" dirty="0">
                <a:solidFill>
                  <a:srgbClr val="000000"/>
                </a:solidFill>
                <a:latin typeface="Courier New" pitchFamily="49" charset="0"/>
                <a:cs typeface="Oracle Sans" panose="020B0503020204020204" pitchFamily="34" charset="0"/>
              </a:rPr>
              <a:t>   WHERE  </a:t>
            </a:r>
            <a:r>
              <a:rPr lang="en-US" dirty="0" err="1">
                <a:solidFill>
                  <a:srgbClr val="000000"/>
                </a:solidFill>
                <a:latin typeface="Courier New" pitchFamily="49" charset="0"/>
                <a:cs typeface="Oracle Sans" panose="020B0503020204020204" pitchFamily="34" charset="0"/>
              </a:rPr>
              <a:t>department_id</a:t>
            </a:r>
            <a:r>
              <a:rPr lang="en-US" dirty="0">
                <a:solidFill>
                  <a:srgbClr val="000000"/>
                </a:solidFill>
                <a:latin typeface="Courier New" pitchFamily="49" charset="0"/>
                <a:cs typeface="Oracle Sans" panose="020B0503020204020204" pitchFamily="34" charset="0"/>
              </a:rPr>
              <a:t> = id;</a:t>
            </a:r>
          </a:p>
          <a:p>
            <a:pPr eaLnBrk="0" hangingPunct="0">
              <a:lnSpc>
                <a:spcPct val="90000"/>
              </a:lnSpc>
              <a:tabLst>
                <a:tab pos="607220" algn="l"/>
              </a:tabLst>
              <a:defRPr/>
            </a:pPr>
            <a:r>
              <a:rPr lang="en-US" dirty="0">
                <a:solidFill>
                  <a:srgbClr val="000000"/>
                </a:solidFill>
                <a:latin typeface="Courier New" pitchFamily="49" charset="0"/>
                <a:cs typeface="Oracle Sans" panose="020B0503020204020204" pitchFamily="34" charset="0"/>
              </a:rPr>
              <a:t>END </a:t>
            </a:r>
            <a:r>
              <a:rPr lang="en-US" dirty="0" err="1">
                <a:solidFill>
                  <a:srgbClr val="000000"/>
                </a:solidFill>
                <a:latin typeface="Courier New" pitchFamily="49" charset="0"/>
                <a:cs typeface="Oracle Sans" panose="020B0503020204020204" pitchFamily="34" charset="0"/>
              </a:rPr>
              <a:t>increment_salary</a:t>
            </a:r>
            <a:r>
              <a:rPr lang="en-US" dirty="0">
                <a:solidFill>
                  <a:srgbClr val="000000"/>
                </a:solidFill>
                <a:latin typeface="Courier New" pitchFamily="49" charset="0"/>
                <a:cs typeface="Oracle Sans" panose="020B0503020204020204" pitchFamily="34" charset="0"/>
              </a:rPr>
              <a:t>;</a:t>
            </a:r>
          </a:p>
        </p:txBody>
      </p:sp>
      <p:sp>
        <p:nvSpPr>
          <p:cNvPr id="6" name="Content Placeholder 2">
            <a:extLst>
              <a:ext uri="{FF2B5EF4-FFF2-40B4-BE49-F238E27FC236}">
                <a16:creationId xmlns:a16="http://schemas.microsoft.com/office/drawing/2014/main" id="{F8F23FA5-6F27-4D43-9A2E-93E3434571D1}"/>
              </a:ext>
            </a:extLst>
          </p:cNvPr>
          <p:cNvSpPr txBox="1">
            <a:spLocks/>
          </p:cNvSpPr>
          <p:nvPr/>
        </p:nvSpPr>
        <p:spPr bwMode="gray">
          <a:xfrm>
            <a:off x="1010557" y="4610100"/>
            <a:ext cx="14859000" cy="274597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CREATE OR REPLACE TRIGGER </a:t>
            </a:r>
            <a:r>
              <a:rPr lang="en-US" dirty="0" err="1">
                <a:solidFill>
                  <a:srgbClr val="000000"/>
                </a:solidFill>
                <a:latin typeface="Courier New" pitchFamily="49" charset="0"/>
                <a:cs typeface="Oracle Sans" panose="020B0503020204020204" pitchFamily="34" charset="0"/>
              </a:rPr>
              <a:t>compute_salary</a:t>
            </a:r>
            <a:endParaRPr lang="en-US" dirty="0">
              <a:solidFill>
                <a:srgbClr val="000000"/>
              </a:solidFill>
              <a:latin typeface="Courier New" pitchFamily="49" charset="0"/>
              <a:cs typeface="Oracle Sans" panose="020B0503020204020204" pitchFamily="34" charset="0"/>
            </a:endParaRP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AFTER INSERT OR UPDATE OF salary OR DELETE</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ON employees FOR EACH ROW</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BEGIN</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IF DELETING THEN     </a:t>
            </a:r>
            <a:r>
              <a:rPr lang="en-US" dirty="0" err="1">
                <a:solidFill>
                  <a:srgbClr val="000000"/>
                </a:solidFill>
                <a:latin typeface="Courier New" pitchFamily="49" charset="0"/>
                <a:cs typeface="Oracle Sans" panose="020B0503020204020204" pitchFamily="34" charset="0"/>
              </a:rPr>
              <a:t>increment_salary</a:t>
            </a:r>
            <a:r>
              <a:rPr lang="en-US" dirty="0">
                <a:solidFill>
                  <a:srgbClr val="000000"/>
                </a:solidFill>
                <a:latin typeface="Courier New" pitchFamily="49" charset="0"/>
                <a:cs typeface="Oracle Sans" panose="020B0503020204020204" pitchFamily="34" charset="0"/>
              </a:rPr>
              <a:t>(</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a:t>
            </a:r>
            <a:r>
              <a:rPr lang="en-US" dirty="0" err="1">
                <a:solidFill>
                  <a:srgbClr val="000000"/>
                </a:solidFill>
                <a:latin typeface="Courier New" pitchFamily="49" charset="0"/>
                <a:cs typeface="Oracle Sans" panose="020B0503020204020204" pitchFamily="34" charset="0"/>
              </a:rPr>
              <a:t>OLD.department_id</a:t>
            </a:r>
            <a:r>
              <a:rPr lang="en-US" dirty="0">
                <a:solidFill>
                  <a:srgbClr val="000000"/>
                </a:solidFill>
                <a:latin typeface="Courier New" pitchFamily="49" charset="0"/>
                <a:cs typeface="Oracle Sans" panose="020B0503020204020204" pitchFamily="34" charset="0"/>
              </a:rPr>
              <a:t>,(-1*:</a:t>
            </a:r>
            <a:r>
              <a:rPr lang="en-US" dirty="0" err="1">
                <a:solidFill>
                  <a:srgbClr val="000000"/>
                </a:solidFill>
                <a:latin typeface="Courier New" pitchFamily="49" charset="0"/>
                <a:cs typeface="Oracle Sans" panose="020B0503020204020204" pitchFamily="34" charset="0"/>
              </a:rPr>
              <a:t>OLD.salary</a:t>
            </a:r>
            <a:r>
              <a:rPr lang="en-US" dirty="0">
                <a:solidFill>
                  <a:srgbClr val="000000"/>
                </a:solidFill>
                <a:latin typeface="Courier New" pitchFamily="49" charset="0"/>
                <a:cs typeface="Oracle Sans" panose="020B0503020204020204" pitchFamily="34" charset="0"/>
              </a:rPr>
              <a:t>));</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ELSIF UPDATING THEN  </a:t>
            </a:r>
            <a:r>
              <a:rPr lang="en-US" dirty="0" err="1">
                <a:solidFill>
                  <a:srgbClr val="000000"/>
                </a:solidFill>
                <a:latin typeface="Courier New" pitchFamily="49" charset="0"/>
                <a:cs typeface="Oracle Sans" panose="020B0503020204020204" pitchFamily="34" charset="0"/>
              </a:rPr>
              <a:t>increment_salary</a:t>
            </a:r>
            <a:r>
              <a:rPr lang="en-US" dirty="0">
                <a:solidFill>
                  <a:srgbClr val="000000"/>
                </a:solidFill>
                <a:latin typeface="Courier New" pitchFamily="49" charset="0"/>
                <a:cs typeface="Oracle Sans" panose="020B0503020204020204" pitchFamily="34" charset="0"/>
              </a:rPr>
              <a:t>(</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a:t>
            </a:r>
            <a:r>
              <a:rPr lang="en-US" dirty="0" err="1">
                <a:solidFill>
                  <a:srgbClr val="000000"/>
                </a:solidFill>
                <a:latin typeface="Courier New" pitchFamily="49" charset="0"/>
                <a:cs typeface="Oracle Sans" panose="020B0503020204020204" pitchFamily="34" charset="0"/>
              </a:rPr>
              <a:t>NEW.department_id</a:t>
            </a:r>
            <a:r>
              <a:rPr lang="en-US" dirty="0">
                <a:solidFill>
                  <a:srgbClr val="000000"/>
                </a:solidFill>
                <a:latin typeface="Courier New" pitchFamily="49" charset="0"/>
                <a:cs typeface="Oracle Sans" panose="020B0503020204020204" pitchFamily="34" charset="0"/>
              </a:rPr>
              <a:t>,(:</a:t>
            </a:r>
            <a:r>
              <a:rPr lang="en-US" dirty="0" err="1">
                <a:solidFill>
                  <a:srgbClr val="000000"/>
                </a:solidFill>
                <a:latin typeface="Courier New" pitchFamily="49" charset="0"/>
                <a:cs typeface="Oracle Sans" panose="020B0503020204020204" pitchFamily="34" charset="0"/>
              </a:rPr>
              <a:t>NEW.salary</a:t>
            </a:r>
            <a:r>
              <a:rPr lang="en-US" dirty="0">
                <a:solidFill>
                  <a:srgbClr val="000000"/>
                </a:solidFill>
                <a:latin typeface="Courier New" pitchFamily="49" charset="0"/>
                <a:cs typeface="Oracle Sans" panose="020B0503020204020204" pitchFamily="34" charset="0"/>
              </a:rPr>
              <a:t>-:</a:t>
            </a:r>
            <a:r>
              <a:rPr lang="en-US" dirty="0" err="1">
                <a:solidFill>
                  <a:srgbClr val="000000"/>
                </a:solidFill>
                <a:latin typeface="Courier New" pitchFamily="49" charset="0"/>
                <a:cs typeface="Oracle Sans" panose="020B0503020204020204" pitchFamily="34" charset="0"/>
              </a:rPr>
              <a:t>OLD.salary</a:t>
            </a:r>
            <a:r>
              <a:rPr lang="en-US" dirty="0">
                <a:solidFill>
                  <a:srgbClr val="000000"/>
                </a:solidFill>
                <a:latin typeface="Courier New" pitchFamily="49" charset="0"/>
                <a:cs typeface="Oracle Sans" panose="020B0503020204020204" pitchFamily="34" charset="0"/>
              </a:rPr>
              <a:t>));</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ELSE   </a:t>
            </a:r>
            <a:r>
              <a:rPr lang="en-US" dirty="0" err="1">
                <a:solidFill>
                  <a:srgbClr val="000000"/>
                </a:solidFill>
                <a:latin typeface="Courier New" pitchFamily="49" charset="0"/>
                <a:cs typeface="Oracle Sans" panose="020B0503020204020204" pitchFamily="34" charset="0"/>
              </a:rPr>
              <a:t>increment_salary</a:t>
            </a:r>
            <a:r>
              <a:rPr lang="en-US" dirty="0">
                <a:solidFill>
                  <a:srgbClr val="000000"/>
                </a:solidFill>
                <a:latin typeface="Courier New" pitchFamily="49" charset="0"/>
                <a:cs typeface="Oracle Sans" panose="020B0503020204020204" pitchFamily="34" charset="0"/>
              </a:rPr>
              <a:t>(</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a:t>
            </a:r>
            <a:r>
              <a:rPr lang="en-US" dirty="0" err="1">
                <a:solidFill>
                  <a:srgbClr val="000000"/>
                </a:solidFill>
                <a:latin typeface="Courier New" pitchFamily="49" charset="0"/>
                <a:cs typeface="Oracle Sans" panose="020B0503020204020204" pitchFamily="34" charset="0"/>
              </a:rPr>
              <a:t>NEW.department_id,:NEW.salary</a:t>
            </a:r>
            <a:r>
              <a:rPr lang="en-US" dirty="0">
                <a:solidFill>
                  <a:srgbClr val="000000"/>
                </a:solidFill>
                <a:latin typeface="Courier New" pitchFamily="49" charset="0"/>
                <a:cs typeface="Oracle Sans" panose="020B0503020204020204" pitchFamily="34" charset="0"/>
              </a:rPr>
              <a:t>); --INSERT</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 END IF;</a:t>
            </a:r>
          </a:p>
          <a:p>
            <a:pPr eaLnBrk="0" hangingPunct="0">
              <a:lnSpc>
                <a:spcPct val="75000"/>
              </a:lnSpc>
              <a:tabLst>
                <a:tab pos="1800225" algn="l"/>
              </a:tabLst>
              <a:defRPr/>
            </a:pPr>
            <a:r>
              <a:rPr lang="en-US" dirty="0">
                <a:solidFill>
                  <a:srgbClr val="000000"/>
                </a:solidFill>
                <a:latin typeface="Courier New" pitchFamily="49" charset="0"/>
                <a:cs typeface="Oracle Sans" panose="020B0503020204020204" pitchFamily="34" charset="0"/>
              </a:rPr>
              <a:t>END;</a:t>
            </a:r>
          </a:p>
        </p:txBody>
      </p:sp>
    </p:spTree>
    <p:custDataLst>
      <p:tags r:id="rId1"/>
    </p:custDataLst>
    <p:extLst>
      <p:ext uri="{BB962C8B-B14F-4D97-AF65-F5344CB8AC3E}">
        <p14:creationId xmlns:p14="http://schemas.microsoft.com/office/powerpoint/2010/main" val="34543069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a:extLst>
              <a:ext uri="{FF2B5EF4-FFF2-40B4-BE49-F238E27FC236}">
                <a16:creationId xmlns:a16="http://schemas.microsoft.com/office/drawing/2014/main" id="{C83E6747-CA72-4D48-8B4F-55ABA0106E25}"/>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latin typeface="+mj-lt"/>
                <a:cs typeface="Oracle Sans" panose="020B0503020204020204" pitchFamily="34" charset="0"/>
              </a:rPr>
              <a:t>Logging Events with a Trigger</a:t>
            </a:r>
          </a:p>
        </p:txBody>
      </p:sp>
      <p:sp>
        <p:nvSpPr>
          <p:cNvPr id="4" name="Content Placeholder 2">
            <a:extLst>
              <a:ext uri="{FF2B5EF4-FFF2-40B4-BE49-F238E27FC236}">
                <a16:creationId xmlns:a16="http://schemas.microsoft.com/office/drawing/2014/main" id="{C4F96DC1-14C7-4341-B955-6D3D8E7D6B4E}"/>
              </a:ext>
            </a:extLst>
          </p:cNvPr>
          <p:cNvSpPr txBox="1">
            <a:spLocks/>
          </p:cNvSpPr>
          <p:nvPr/>
        </p:nvSpPr>
        <p:spPr bwMode="gray">
          <a:xfrm>
            <a:off x="1012372" y="2106386"/>
            <a:ext cx="14859000" cy="772807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t" anchorCtr="0">
            <a:no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CREATE OR REPLACE TRIGGER </a:t>
            </a:r>
            <a:r>
              <a:rPr lang="en-US" sz="2400" dirty="0" err="1">
                <a:solidFill>
                  <a:srgbClr val="000000"/>
                </a:solidFill>
                <a:latin typeface="Courier New" pitchFamily="49" charset="0"/>
                <a:cs typeface="Oracle Sans" panose="020B0503020204020204" pitchFamily="34" charset="0"/>
              </a:rPr>
              <a:t>notify_reorder_rep</a:t>
            </a:r>
            <a:endParaRPr lang="en-US" sz="2400" dirty="0">
              <a:solidFill>
                <a:srgbClr val="000000"/>
              </a:solidFill>
              <a:latin typeface="Courier New" pitchFamily="49" charset="0"/>
              <a:cs typeface="Oracle Sans" panose="020B0503020204020204" pitchFamily="34" charset="0"/>
            </a:endParaRP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BEFORE UPDATE OF </a:t>
            </a:r>
            <a:r>
              <a:rPr lang="en-US" sz="2400" dirty="0" err="1">
                <a:solidFill>
                  <a:srgbClr val="000000"/>
                </a:solidFill>
                <a:latin typeface="Courier New" pitchFamily="49" charset="0"/>
                <a:cs typeface="Oracle Sans" panose="020B0503020204020204" pitchFamily="34" charset="0"/>
              </a:rPr>
              <a:t>quantity_on_hand</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reorder_point</a:t>
            </a:r>
            <a:r>
              <a:rPr lang="en-US" sz="2400" dirty="0">
                <a:solidFill>
                  <a:srgbClr val="000000"/>
                </a:solidFill>
                <a:latin typeface="Courier New" pitchFamily="49" charset="0"/>
                <a:cs typeface="Oracle Sans" panose="020B0503020204020204" pitchFamily="34" charset="0"/>
              </a:rPr>
              <a:t> </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ON inventories FOR EACH ROW</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DECLARE</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dsc</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product_descriptions.product_description%TYPE</a:t>
            </a:r>
            <a:r>
              <a:rPr lang="en-US" sz="2400" dirty="0">
                <a:solidFill>
                  <a:srgbClr val="000000"/>
                </a:solidFill>
                <a:latin typeface="Courier New" pitchFamily="49" charset="0"/>
                <a:cs typeface="Oracle Sans" panose="020B0503020204020204" pitchFamily="34" charset="0"/>
              </a:rPr>
              <a:t>;</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msg_text</a:t>
            </a:r>
            <a:r>
              <a:rPr lang="en-US" sz="2400" dirty="0">
                <a:solidFill>
                  <a:srgbClr val="000000"/>
                </a:solidFill>
                <a:latin typeface="Courier New" pitchFamily="49" charset="0"/>
                <a:cs typeface="Oracle Sans" panose="020B0503020204020204" pitchFamily="34" charset="0"/>
              </a:rPr>
              <a:t> VARCHAR2(2000);</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BEGIN</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IF :</a:t>
            </a:r>
            <a:r>
              <a:rPr lang="en-US" sz="2400" dirty="0" err="1">
                <a:solidFill>
                  <a:srgbClr val="000000"/>
                </a:solidFill>
                <a:latin typeface="Courier New" pitchFamily="49" charset="0"/>
                <a:cs typeface="Oracle Sans" panose="020B0503020204020204" pitchFamily="34" charset="0"/>
              </a:rPr>
              <a:t>NEW.quantity_on_hand</a:t>
            </a:r>
            <a:r>
              <a:rPr lang="en-US" sz="2400" dirty="0">
                <a:solidFill>
                  <a:srgbClr val="000000"/>
                </a:solidFill>
                <a:latin typeface="Courier New" pitchFamily="49" charset="0"/>
                <a:cs typeface="Oracle Sans" panose="020B0503020204020204" pitchFamily="34" charset="0"/>
              </a:rPr>
              <a:t> &lt;=</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NEW.reorder_point</a:t>
            </a:r>
            <a:r>
              <a:rPr lang="en-US" sz="2400" dirty="0">
                <a:solidFill>
                  <a:srgbClr val="000000"/>
                </a:solidFill>
                <a:latin typeface="Courier New" pitchFamily="49" charset="0"/>
                <a:cs typeface="Oracle Sans" panose="020B0503020204020204" pitchFamily="34" charset="0"/>
              </a:rPr>
              <a:t> THEN </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SELECT </a:t>
            </a:r>
            <a:r>
              <a:rPr lang="en-US" sz="2400" dirty="0" err="1">
                <a:solidFill>
                  <a:srgbClr val="000000"/>
                </a:solidFill>
                <a:latin typeface="Courier New" pitchFamily="49" charset="0"/>
                <a:cs typeface="Oracle Sans" panose="020B0503020204020204" pitchFamily="34" charset="0"/>
              </a:rPr>
              <a:t>product_description</a:t>
            </a:r>
            <a:r>
              <a:rPr lang="en-US" sz="2400" dirty="0">
                <a:solidFill>
                  <a:srgbClr val="000000"/>
                </a:solidFill>
                <a:latin typeface="Courier New" pitchFamily="49" charset="0"/>
                <a:cs typeface="Oracle Sans" panose="020B0503020204020204" pitchFamily="34" charset="0"/>
              </a:rPr>
              <a:t> INTO </a:t>
            </a:r>
            <a:r>
              <a:rPr lang="en-US" sz="2400" dirty="0" err="1">
                <a:solidFill>
                  <a:srgbClr val="000000"/>
                </a:solidFill>
                <a:latin typeface="Courier New" pitchFamily="49" charset="0"/>
                <a:cs typeface="Oracle Sans" panose="020B0503020204020204" pitchFamily="34" charset="0"/>
              </a:rPr>
              <a:t>dsc</a:t>
            </a:r>
            <a:endParaRPr lang="en-US" sz="2400" dirty="0">
              <a:solidFill>
                <a:srgbClr val="000000"/>
              </a:solidFill>
              <a:latin typeface="Courier New" pitchFamily="49" charset="0"/>
              <a:cs typeface="Oracle Sans" panose="020B0503020204020204" pitchFamily="34" charset="0"/>
            </a:endParaRP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FROM </a:t>
            </a:r>
            <a:r>
              <a:rPr lang="en-US" sz="2400" dirty="0" err="1">
                <a:solidFill>
                  <a:srgbClr val="000000"/>
                </a:solidFill>
                <a:latin typeface="Courier New" pitchFamily="49" charset="0"/>
                <a:cs typeface="Oracle Sans" panose="020B0503020204020204" pitchFamily="34" charset="0"/>
              </a:rPr>
              <a:t>product_descriptions</a:t>
            </a:r>
            <a:r>
              <a:rPr lang="en-US" sz="2400" dirty="0">
                <a:solidFill>
                  <a:srgbClr val="000000"/>
                </a:solidFill>
                <a:latin typeface="Courier New" pitchFamily="49" charset="0"/>
                <a:cs typeface="Oracle Sans" panose="020B0503020204020204" pitchFamily="34" charset="0"/>
              </a:rPr>
              <a:t> </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WHERE </a:t>
            </a:r>
            <a:r>
              <a:rPr lang="en-US" sz="2400" dirty="0" err="1">
                <a:solidFill>
                  <a:srgbClr val="000000"/>
                </a:solidFill>
                <a:latin typeface="Courier New" pitchFamily="49" charset="0"/>
                <a:cs typeface="Oracle Sans" panose="020B0503020204020204" pitchFamily="34" charset="0"/>
              </a:rPr>
              <a:t>product_id</a:t>
            </a:r>
            <a:r>
              <a:rPr lang="en-US" sz="2400" dirty="0">
                <a:solidFill>
                  <a:srgbClr val="000000"/>
                </a:solidFill>
                <a:latin typeface="Courier New" pitchFamily="49" charset="0"/>
                <a:cs typeface="Oracle Sans" panose="020B0503020204020204" pitchFamily="34" charset="0"/>
              </a:rPr>
              <a:t> = :</a:t>
            </a:r>
            <a:r>
              <a:rPr lang="en-US" sz="2400" dirty="0" err="1">
                <a:solidFill>
                  <a:srgbClr val="000000"/>
                </a:solidFill>
                <a:latin typeface="Courier New" pitchFamily="49" charset="0"/>
                <a:cs typeface="Oracle Sans" panose="020B0503020204020204" pitchFamily="34" charset="0"/>
              </a:rPr>
              <a:t>NEW.product_id</a:t>
            </a:r>
            <a:r>
              <a:rPr lang="en-US" sz="2400" dirty="0">
                <a:solidFill>
                  <a:srgbClr val="000000"/>
                </a:solidFill>
                <a:latin typeface="Courier New" pitchFamily="49" charset="0"/>
                <a:cs typeface="Oracle Sans" panose="020B0503020204020204" pitchFamily="34" charset="0"/>
              </a:rPr>
              <a:t>;</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_ </a:t>
            </a:r>
            <a:r>
              <a:rPr lang="en-US" sz="2400" dirty="0" err="1">
                <a:solidFill>
                  <a:srgbClr val="000000"/>
                </a:solidFill>
                <a:latin typeface="Courier New" pitchFamily="49" charset="0"/>
                <a:cs typeface="Oracle Sans" panose="020B0503020204020204" pitchFamily="34" charset="0"/>
              </a:rPr>
              <a:t>msg_text</a:t>
            </a:r>
            <a:r>
              <a:rPr lang="en-US" sz="2400" dirty="0">
                <a:solidFill>
                  <a:srgbClr val="000000"/>
                </a:solidFill>
                <a:latin typeface="Courier New" pitchFamily="49" charset="0"/>
                <a:cs typeface="Oracle Sans" panose="020B0503020204020204" pitchFamily="34" charset="0"/>
              </a:rPr>
              <a:t> := 'ALERT: INVENTORY LOW ORDER:'||</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'Yours,' ||CHR(10) ||user || '.'|| CHR(10);</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ELSIF :</a:t>
            </a:r>
            <a:r>
              <a:rPr lang="en-US" sz="2400" dirty="0" err="1">
                <a:solidFill>
                  <a:srgbClr val="000000"/>
                </a:solidFill>
                <a:latin typeface="Courier New" pitchFamily="49" charset="0"/>
                <a:cs typeface="Oracle Sans" panose="020B0503020204020204" pitchFamily="34" charset="0"/>
              </a:rPr>
              <a:t>OLD.quantity_on_hand</a:t>
            </a:r>
            <a:r>
              <a:rPr lang="en-US" sz="2400" dirty="0">
                <a:solidFill>
                  <a:srgbClr val="000000"/>
                </a:solidFill>
                <a:latin typeface="Courier New" pitchFamily="49" charset="0"/>
                <a:cs typeface="Oracle Sans" panose="020B0503020204020204" pitchFamily="34" charset="0"/>
              </a:rPr>
              <a:t> &gt;= </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NEW.quantity_on_hand</a:t>
            </a:r>
            <a:r>
              <a:rPr lang="en-US" sz="2400" dirty="0">
                <a:solidFill>
                  <a:srgbClr val="000000"/>
                </a:solidFill>
                <a:latin typeface="Courier New" pitchFamily="49" charset="0"/>
                <a:cs typeface="Oracle Sans" panose="020B0503020204020204" pitchFamily="34" charset="0"/>
              </a:rPr>
              <a:t> THEN</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msg_text</a:t>
            </a:r>
            <a:r>
              <a:rPr lang="en-US" sz="2400" dirty="0">
                <a:solidFill>
                  <a:srgbClr val="000000"/>
                </a:solidFill>
                <a:latin typeface="Courier New" pitchFamily="49" charset="0"/>
                <a:cs typeface="Oracle Sans" panose="020B0503020204020204" pitchFamily="34" charset="0"/>
              </a:rPr>
              <a:t> := 'Product #'||... CHR(10);    </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END IF;</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UTL_MAIL.SEND('</a:t>
            </a:r>
            <a:r>
              <a:rPr lang="en-US" sz="2400" dirty="0" err="1">
                <a:solidFill>
                  <a:srgbClr val="000000"/>
                </a:solidFill>
                <a:latin typeface="Courier New" pitchFamily="49" charset="0"/>
                <a:cs typeface="Oracle Sans" panose="020B0503020204020204" pitchFamily="34" charset="0"/>
              </a:rPr>
              <a:t>inv@oracle.com','ord@oracle.com</a:t>
            </a:r>
            <a:r>
              <a:rPr lang="en-US" sz="2400" dirty="0">
                <a:solidFill>
                  <a:srgbClr val="000000"/>
                </a:solidFill>
                <a:latin typeface="Courier New" pitchFamily="49" charset="0"/>
                <a:cs typeface="Oracle Sans" panose="020B0503020204020204" pitchFamily="34" charset="0"/>
              </a:rPr>
              <a:t>',</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   message=&gt;</a:t>
            </a:r>
            <a:r>
              <a:rPr lang="en-US" sz="2400" dirty="0" err="1">
                <a:solidFill>
                  <a:srgbClr val="000000"/>
                </a:solidFill>
                <a:latin typeface="Courier New" pitchFamily="49" charset="0"/>
                <a:cs typeface="Oracle Sans" panose="020B0503020204020204" pitchFamily="34" charset="0"/>
              </a:rPr>
              <a:t>msg_text</a:t>
            </a:r>
            <a:r>
              <a:rPr lang="en-US" sz="2400" dirty="0">
                <a:solidFill>
                  <a:srgbClr val="000000"/>
                </a:solidFill>
                <a:latin typeface="Courier New" pitchFamily="49" charset="0"/>
                <a:cs typeface="Oracle Sans" panose="020B0503020204020204" pitchFamily="34" charset="0"/>
              </a:rPr>
              <a:t>, subject=&gt;'Inventory Notice');</a:t>
            </a:r>
          </a:p>
          <a:p>
            <a:pPr eaLnBrk="0" hangingPunct="0">
              <a:lnSpc>
                <a:spcPct val="95000"/>
              </a:lnSpc>
              <a:tabLst>
                <a:tab pos="426245" algn="l"/>
              </a:tabLst>
              <a:defRPr/>
            </a:pPr>
            <a:r>
              <a:rPr lang="en-US" sz="2400" dirty="0">
                <a:solidFill>
                  <a:srgbClr val="000000"/>
                </a:solidFill>
                <a:latin typeface="Courier New" pitchFamily="49" charset="0"/>
                <a:cs typeface="Oracle Sans" panose="020B0503020204020204" pitchFamily="34" charset="0"/>
              </a:rPr>
              <a:t>END;</a:t>
            </a:r>
          </a:p>
        </p:txBody>
      </p:sp>
    </p:spTree>
    <p:custDataLst>
      <p:tags r:id="rId1"/>
    </p:custDataLst>
    <p:extLst>
      <p:ext uri="{BB962C8B-B14F-4D97-AF65-F5344CB8AC3E}">
        <p14:creationId xmlns:p14="http://schemas.microsoft.com/office/powerpoint/2010/main" val="392842734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66756144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3D59A93-9192-4369-85EF-E0BEAC1A23ED}"/>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Summary</a:t>
            </a:r>
          </a:p>
        </p:txBody>
      </p:sp>
      <p:sp>
        <p:nvSpPr>
          <p:cNvPr id="2" name="Content Placeholder 1">
            <a:extLst>
              <a:ext uri="{FF2B5EF4-FFF2-40B4-BE49-F238E27FC236}">
                <a16:creationId xmlns:a16="http://schemas.microsoft.com/office/drawing/2014/main" id="{F153D8B2-9740-4F66-BE78-807F2478DD62}"/>
              </a:ext>
            </a:extLst>
          </p:cNvPr>
          <p:cNvSpPr>
            <a:spLocks noGrp="1"/>
          </p:cNvSpPr>
          <p:nvPr>
            <p:ph idx="1"/>
          </p:nvPr>
        </p:nvSpPr>
        <p:spPr>
          <a:xfrm>
            <a:off x="933451" y="2272710"/>
            <a:ext cx="16421100" cy="5940405"/>
          </a:xfrm>
        </p:spPr>
        <p:txBody>
          <a:bodyPr/>
          <a:lstStyle/>
          <a:p>
            <a:r>
              <a:rPr lang="en-US" altLang="en-US" dirty="0"/>
              <a:t>In this appendix, you should have learned how to:</a:t>
            </a:r>
          </a:p>
          <a:p>
            <a:pPr lvl="1"/>
            <a:r>
              <a:rPr lang="en-US" altLang="en-US" dirty="0"/>
              <a:t>Enhance database security with triggers</a:t>
            </a:r>
          </a:p>
          <a:p>
            <a:pPr lvl="1"/>
            <a:r>
              <a:rPr lang="en-US" altLang="en-US" dirty="0"/>
              <a:t>Enforce data integrity with DML triggers</a:t>
            </a:r>
          </a:p>
          <a:p>
            <a:pPr lvl="1"/>
            <a:r>
              <a:rPr lang="en-US" altLang="en-US" dirty="0"/>
              <a:t>Maintain referential integrity using triggers</a:t>
            </a:r>
          </a:p>
          <a:p>
            <a:pPr lvl="1"/>
            <a:r>
              <a:rPr lang="en-US" altLang="en-US" dirty="0"/>
              <a:t>Use triggers to replicate data between tables</a:t>
            </a:r>
          </a:p>
          <a:p>
            <a:pPr lvl="1"/>
            <a:r>
              <a:rPr lang="en-US" altLang="en-US" dirty="0"/>
              <a:t>Use triggers to automate computation of derived data</a:t>
            </a:r>
          </a:p>
          <a:p>
            <a:pPr lvl="1"/>
            <a:r>
              <a:rPr lang="en-US" altLang="en-US" dirty="0"/>
              <a:t>Provide event-logging capabilities using triggers</a:t>
            </a:r>
          </a:p>
          <a:p>
            <a:endParaRPr lang="en-US" dirty="0"/>
          </a:p>
        </p:txBody>
      </p:sp>
    </p:spTree>
    <p:custDataLst>
      <p:tags r:id="rId1"/>
    </p:custDataLst>
    <p:extLst>
      <p:ext uri="{BB962C8B-B14F-4D97-AF65-F5344CB8AC3E}">
        <p14:creationId xmlns:p14="http://schemas.microsoft.com/office/powerpoint/2010/main" val="183638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2A741D2-5106-4E8C-ACE8-8A79E42F726C}"/>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Objectives</a:t>
            </a:r>
          </a:p>
        </p:txBody>
      </p:sp>
      <p:sp>
        <p:nvSpPr>
          <p:cNvPr id="2" name="Content Placeholder 1">
            <a:extLst>
              <a:ext uri="{FF2B5EF4-FFF2-40B4-BE49-F238E27FC236}">
                <a16:creationId xmlns:a16="http://schemas.microsoft.com/office/drawing/2014/main" id="{9C04A451-5926-47CE-A8D8-2AF6C7F6DCA8}"/>
              </a:ext>
            </a:extLst>
          </p:cNvPr>
          <p:cNvSpPr>
            <a:spLocks noGrp="1"/>
          </p:cNvSpPr>
          <p:nvPr>
            <p:ph idx="1"/>
          </p:nvPr>
        </p:nvSpPr>
        <p:spPr>
          <a:xfrm>
            <a:off x="933451" y="2272710"/>
            <a:ext cx="16421100" cy="5940405"/>
          </a:xfrm>
        </p:spPr>
        <p:txBody>
          <a:bodyPr/>
          <a:lstStyle/>
          <a:p>
            <a:r>
              <a:rPr lang="en-US" altLang="en-US" dirty="0"/>
              <a:t>After completing this appendix, you should be able to do the following:</a:t>
            </a:r>
          </a:p>
          <a:p>
            <a:pPr lvl="1"/>
            <a:r>
              <a:rPr lang="en-US" altLang="en-US" dirty="0"/>
              <a:t>Enhance database security with triggers</a:t>
            </a:r>
          </a:p>
          <a:p>
            <a:pPr lvl="1"/>
            <a:r>
              <a:rPr lang="en-US" altLang="en-US" dirty="0"/>
              <a:t>Enforce data integrity with DML triggers</a:t>
            </a:r>
          </a:p>
          <a:p>
            <a:pPr lvl="1"/>
            <a:r>
              <a:rPr lang="en-US" altLang="en-US" dirty="0"/>
              <a:t>Maintain referential integrity using triggers</a:t>
            </a:r>
          </a:p>
          <a:p>
            <a:pPr lvl="1"/>
            <a:r>
              <a:rPr lang="en-US" altLang="en-US" dirty="0"/>
              <a:t>Use triggers to replicate data between tables</a:t>
            </a:r>
          </a:p>
          <a:p>
            <a:pPr lvl="1"/>
            <a:r>
              <a:rPr lang="en-US" altLang="en-US" dirty="0"/>
              <a:t>Use triggers to automate computation of derived data</a:t>
            </a:r>
          </a:p>
          <a:p>
            <a:pPr lvl="1"/>
            <a:r>
              <a:rPr lang="en-US" altLang="en-US" dirty="0"/>
              <a:t>Provide event-logging capabilities by using triggers</a:t>
            </a:r>
          </a:p>
          <a:p>
            <a:endParaRPr lang="en-US" dirty="0"/>
          </a:p>
        </p:txBody>
      </p:sp>
    </p:spTree>
    <p:custDataLst>
      <p:tags r:id="rId1"/>
    </p:custDataLst>
    <p:extLst>
      <p:ext uri="{BB962C8B-B14F-4D97-AF65-F5344CB8AC3E}">
        <p14:creationId xmlns:p14="http://schemas.microsoft.com/office/powerpoint/2010/main" val="151428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39D8F56-918E-4ABF-BB22-FBFF6379A8E7}"/>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Controlling Security Within the Server</a:t>
            </a:r>
          </a:p>
        </p:txBody>
      </p:sp>
      <p:sp>
        <p:nvSpPr>
          <p:cNvPr id="7171" name="Rectangle 3">
            <a:extLst>
              <a:ext uri="{FF2B5EF4-FFF2-40B4-BE49-F238E27FC236}">
                <a16:creationId xmlns:a16="http://schemas.microsoft.com/office/drawing/2014/main" id="{EA26A8FB-0A75-4E55-B198-B433C317414D}"/>
              </a:ext>
            </a:extLst>
          </p:cNvPr>
          <p:cNvSpPr>
            <a:spLocks noGrp="1" noChangeArrowheads="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Oracle Sans" panose="020B0503020204020204" pitchFamily="34" charset="0"/>
                <a:cs typeface="Oracle Sans" panose="020B0503020204020204" pitchFamily="34" charset="0"/>
              </a:rPr>
              <a:t>Using database security with the </a:t>
            </a:r>
            <a:r>
              <a:rPr lang="en-US" altLang="en-US" dirty="0">
                <a:latin typeface="Courier New" panose="02070309020205020404" pitchFamily="49" charset="0"/>
                <a:cs typeface="Oracle Sans" panose="020B0503020204020204" pitchFamily="34" charset="0"/>
              </a:rPr>
              <a:t>GRANT</a:t>
            </a:r>
            <a:r>
              <a:rPr lang="en-US" altLang="en-US" dirty="0">
                <a:latin typeface="Oracle Sans" panose="020B0503020204020204" pitchFamily="34" charset="0"/>
                <a:cs typeface="Oracle Sans" panose="020B0503020204020204" pitchFamily="34" charset="0"/>
              </a:rPr>
              <a:t> statement</a:t>
            </a:r>
          </a:p>
        </p:txBody>
      </p:sp>
      <p:sp>
        <p:nvSpPr>
          <p:cNvPr id="5" name="Content Placeholder 2">
            <a:extLst>
              <a:ext uri="{FF2B5EF4-FFF2-40B4-BE49-F238E27FC236}">
                <a16:creationId xmlns:a16="http://schemas.microsoft.com/office/drawing/2014/main" id="{C45156B5-1DCD-447A-A555-85AD1558DD33}"/>
              </a:ext>
            </a:extLst>
          </p:cNvPr>
          <p:cNvSpPr txBox="1">
            <a:spLocks/>
          </p:cNvSpPr>
          <p:nvPr/>
        </p:nvSpPr>
        <p:spPr bwMode="gray">
          <a:xfrm>
            <a:off x="1257301" y="3657601"/>
            <a:ext cx="12115799" cy="123516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0" hangingPunct="0">
              <a:tabLst>
                <a:tab pos="1800225" algn="l"/>
              </a:tabLst>
              <a:defRPr/>
            </a:pPr>
            <a:r>
              <a:rPr lang="en-US" dirty="0">
                <a:solidFill>
                  <a:srgbClr val="000000"/>
                </a:solidFill>
                <a:latin typeface="Courier New" pitchFamily="49" charset="0"/>
                <a:cs typeface="Oracle Sans" panose="020B0503020204020204" pitchFamily="34" charset="0"/>
              </a:rPr>
              <a:t>GRANT SELECT, INSERT, UPDATE, DELETE</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ON    employees</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TO    clerk;              -- database role</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GRANT clerk TO </a:t>
            </a:r>
            <a:r>
              <a:rPr lang="en-US" dirty="0" err="1">
                <a:solidFill>
                  <a:srgbClr val="000000"/>
                </a:solidFill>
                <a:latin typeface="Courier New" pitchFamily="49" charset="0"/>
                <a:cs typeface="Oracle Sans" panose="020B0503020204020204" pitchFamily="34" charset="0"/>
              </a:rPr>
              <a:t>scott</a:t>
            </a:r>
            <a:r>
              <a:rPr lang="en-US" dirty="0">
                <a:solidFill>
                  <a:srgbClr val="000000"/>
                </a:solidFill>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11333424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83039D67-2701-4542-9250-130EC6D947C2}"/>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Controlling Security with a Database Trigger</a:t>
            </a:r>
          </a:p>
        </p:txBody>
      </p:sp>
      <p:sp>
        <p:nvSpPr>
          <p:cNvPr id="4" name="Content Placeholder 2">
            <a:extLst>
              <a:ext uri="{FF2B5EF4-FFF2-40B4-BE49-F238E27FC236}">
                <a16:creationId xmlns:a16="http://schemas.microsoft.com/office/drawing/2014/main" id="{2764FB95-C86E-4D12-B422-691FF01A4B97}"/>
              </a:ext>
            </a:extLst>
          </p:cNvPr>
          <p:cNvSpPr txBox="1">
            <a:spLocks/>
          </p:cNvSpPr>
          <p:nvPr/>
        </p:nvSpPr>
        <p:spPr bwMode="gray">
          <a:xfrm>
            <a:off x="996043" y="2409372"/>
            <a:ext cx="14859000" cy="461489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CREATE OR REPLACE TRIGGER </a:t>
            </a:r>
            <a:r>
              <a:rPr lang="en-US" dirty="0" err="1">
                <a:solidFill>
                  <a:srgbClr val="000000"/>
                </a:solidFill>
                <a:latin typeface="Courier New" pitchFamily="49" charset="0"/>
                <a:cs typeface="Oracle Sans" panose="020B0503020204020204" pitchFamily="34" charset="0"/>
              </a:rPr>
              <a:t>secure_emp</a:t>
            </a:r>
            <a:endParaRPr lang="en-US" dirty="0">
              <a:solidFill>
                <a:srgbClr val="000000"/>
              </a:solidFill>
              <a:latin typeface="Courier New" pitchFamily="49" charset="0"/>
              <a:cs typeface="Oracle Sans" panose="020B0503020204020204" pitchFamily="34" charset="0"/>
            </a:endParaRP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  BEFORE INSERT OR UPDATE OR DELETE ON employees</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DECLARE</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dummy PLS_INTEGER;</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BEGIN</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 IF (TO_CHAR (SYSDATE, 'DY') IN ('SAT','SUN')) THEN</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   RAISE_APPLICATION_ERROR(-20506,'You may only</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     change data during normal business hours.');</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 END IF;</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 SELECT COUNT(*) INTO dummy FROM holiday</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 WHERE </a:t>
            </a:r>
            <a:r>
              <a:rPr lang="en-US" dirty="0" err="1">
                <a:solidFill>
                  <a:srgbClr val="000000"/>
                </a:solidFill>
                <a:latin typeface="Courier New" pitchFamily="49" charset="0"/>
                <a:cs typeface="Oracle Sans" panose="020B0503020204020204" pitchFamily="34" charset="0"/>
              </a:rPr>
              <a:t>holiday_date</a:t>
            </a:r>
            <a:r>
              <a:rPr lang="en-US" dirty="0">
                <a:solidFill>
                  <a:srgbClr val="000000"/>
                </a:solidFill>
                <a:latin typeface="Courier New" pitchFamily="49" charset="0"/>
                <a:cs typeface="Oracle Sans" panose="020B0503020204020204" pitchFamily="34" charset="0"/>
              </a:rPr>
              <a:t> = TRUNC (SYSDATE);</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 IF dummy &gt; 0 THEN</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   RAISE_APPLICATION_ERROR(-20507,</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     'You may not change data on a holiday.');</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 END IF;</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END;</a:t>
            </a:r>
          </a:p>
          <a:p>
            <a:pPr eaLnBrk="0" hangingPunct="0">
              <a:lnSpc>
                <a:spcPct val="90000"/>
              </a:lnSpc>
              <a:tabLst>
                <a:tab pos="1800225" algn="l"/>
              </a:tabLst>
              <a:defRPr/>
            </a:pPr>
            <a:r>
              <a:rPr lang="en-US" dirty="0">
                <a:solidFill>
                  <a:srgbClr val="000000"/>
                </a:solidFill>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77881859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7CBFCB88-C270-4404-903A-8EEC264FACBB}"/>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Enforcing Data Integrity Within the Server</a:t>
            </a:r>
          </a:p>
        </p:txBody>
      </p:sp>
      <p:sp>
        <p:nvSpPr>
          <p:cNvPr id="4" name="Content Placeholder 2">
            <a:extLst>
              <a:ext uri="{FF2B5EF4-FFF2-40B4-BE49-F238E27FC236}">
                <a16:creationId xmlns:a16="http://schemas.microsoft.com/office/drawing/2014/main" id="{35128E4D-92E3-4BA6-BB0B-0D51FFA91F08}"/>
              </a:ext>
            </a:extLst>
          </p:cNvPr>
          <p:cNvSpPr txBox="1">
            <a:spLocks/>
          </p:cNvSpPr>
          <p:nvPr/>
        </p:nvSpPr>
        <p:spPr bwMode="gray">
          <a:xfrm>
            <a:off x="1010557" y="2400300"/>
            <a:ext cx="14859000" cy="63830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0" hangingPunct="0">
              <a:tabLst>
                <a:tab pos="1800225" algn="l"/>
              </a:tabLst>
              <a:defRPr/>
            </a:pPr>
            <a:r>
              <a:rPr lang="en-US" dirty="0">
                <a:solidFill>
                  <a:srgbClr val="000000"/>
                </a:solidFill>
                <a:latin typeface="Courier New" pitchFamily="49" charset="0"/>
                <a:cs typeface="Oracle Sans" panose="020B0503020204020204" pitchFamily="34" charset="0"/>
              </a:rPr>
              <a:t>ALTER TABLE employees ADD</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CONSTRAINT </a:t>
            </a:r>
            <a:r>
              <a:rPr lang="en-US" dirty="0" err="1">
                <a:solidFill>
                  <a:srgbClr val="000000"/>
                </a:solidFill>
                <a:latin typeface="Courier New" pitchFamily="49" charset="0"/>
                <a:cs typeface="Oracle Sans" panose="020B0503020204020204" pitchFamily="34" charset="0"/>
              </a:rPr>
              <a:t>ck_salary</a:t>
            </a:r>
            <a:r>
              <a:rPr lang="en-US" dirty="0">
                <a:solidFill>
                  <a:srgbClr val="000000"/>
                </a:solidFill>
                <a:latin typeface="Courier New" pitchFamily="49" charset="0"/>
                <a:cs typeface="Oracle Sans" panose="020B0503020204020204" pitchFamily="34" charset="0"/>
              </a:rPr>
              <a:t> CHECK (salary &gt;= 500);</a:t>
            </a:r>
          </a:p>
        </p:txBody>
      </p:sp>
    </p:spTree>
    <p:custDataLst>
      <p:tags r:id="rId1"/>
    </p:custDataLst>
    <p:extLst>
      <p:ext uri="{BB962C8B-B14F-4D97-AF65-F5344CB8AC3E}">
        <p14:creationId xmlns:p14="http://schemas.microsoft.com/office/powerpoint/2010/main" val="176133867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1ED0EE63-C4F2-4CC1-A1DC-92A6A9383500}"/>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Protecting Data Integrity with a Trigger</a:t>
            </a:r>
          </a:p>
        </p:txBody>
      </p:sp>
      <p:sp>
        <p:nvSpPr>
          <p:cNvPr id="4" name="Content Placeholder 2">
            <a:extLst>
              <a:ext uri="{FF2B5EF4-FFF2-40B4-BE49-F238E27FC236}">
                <a16:creationId xmlns:a16="http://schemas.microsoft.com/office/drawing/2014/main" id="{347E7FEB-233C-4608-A170-8578C51892A0}"/>
              </a:ext>
            </a:extLst>
          </p:cNvPr>
          <p:cNvSpPr txBox="1">
            <a:spLocks/>
          </p:cNvSpPr>
          <p:nvPr/>
        </p:nvSpPr>
        <p:spPr bwMode="gray">
          <a:xfrm>
            <a:off x="996043" y="2425132"/>
            <a:ext cx="14859000" cy="272732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0" hangingPunct="0">
              <a:tabLst>
                <a:tab pos="1800225" algn="l"/>
              </a:tabLst>
              <a:defRPr/>
            </a:pPr>
            <a:r>
              <a:rPr lang="en-US" dirty="0">
                <a:solidFill>
                  <a:srgbClr val="000000"/>
                </a:solidFill>
                <a:latin typeface="Courier New" pitchFamily="49" charset="0"/>
                <a:cs typeface="Oracle Sans" panose="020B0503020204020204" pitchFamily="34" charset="0"/>
              </a:rPr>
              <a:t>CREATE OR REPLACE TRIGGER </a:t>
            </a:r>
            <a:r>
              <a:rPr lang="en-US" dirty="0" err="1">
                <a:solidFill>
                  <a:srgbClr val="000000"/>
                </a:solidFill>
                <a:latin typeface="Courier New" pitchFamily="49" charset="0"/>
                <a:cs typeface="Oracle Sans" panose="020B0503020204020204" pitchFamily="34" charset="0"/>
              </a:rPr>
              <a:t>check_salary</a:t>
            </a:r>
            <a:endParaRPr lang="en-US" dirty="0">
              <a:solidFill>
                <a:srgbClr val="000000"/>
              </a:solidFill>
              <a:latin typeface="Courier New" pitchFamily="49" charset="0"/>
              <a:cs typeface="Oracle Sans" panose="020B0503020204020204" pitchFamily="34" charset="0"/>
            </a:endParaRP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BEFORE UPDATE OF salary ON employees</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FOR EACH ROW</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WHEN (</a:t>
            </a:r>
            <a:r>
              <a:rPr lang="en-US" dirty="0" err="1">
                <a:solidFill>
                  <a:srgbClr val="000000"/>
                </a:solidFill>
                <a:latin typeface="Courier New" pitchFamily="49" charset="0"/>
                <a:cs typeface="Oracle Sans" panose="020B0503020204020204" pitchFamily="34" charset="0"/>
              </a:rPr>
              <a:t>NEW.salary</a:t>
            </a:r>
            <a:r>
              <a:rPr lang="en-US" dirty="0">
                <a:solidFill>
                  <a:srgbClr val="000000"/>
                </a:solidFill>
                <a:latin typeface="Courier New" pitchFamily="49" charset="0"/>
                <a:cs typeface="Oracle Sans" panose="020B0503020204020204" pitchFamily="34" charset="0"/>
              </a:rPr>
              <a:t> &lt; </a:t>
            </a:r>
            <a:r>
              <a:rPr lang="en-US" dirty="0" err="1">
                <a:solidFill>
                  <a:srgbClr val="000000"/>
                </a:solidFill>
                <a:latin typeface="Courier New" pitchFamily="49" charset="0"/>
                <a:cs typeface="Oracle Sans" panose="020B0503020204020204" pitchFamily="34" charset="0"/>
              </a:rPr>
              <a:t>OLD.salary</a:t>
            </a:r>
            <a:r>
              <a:rPr lang="en-US" dirty="0">
                <a:solidFill>
                  <a:srgbClr val="000000"/>
                </a:solidFill>
                <a:latin typeface="Courier New" pitchFamily="49" charset="0"/>
                <a:cs typeface="Oracle Sans" panose="020B0503020204020204" pitchFamily="34" charset="0"/>
              </a:rPr>
              <a:t>)</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BEGIN</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RAISE_APPLICATION_ERROR (-20508,</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'Do not decrease salary.');</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END;</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2944103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8B3E4CB-8B8B-45C6-AD1E-52B226D9ED98}"/>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Enforcing Referential Integrity Within the Server</a:t>
            </a:r>
          </a:p>
        </p:txBody>
      </p:sp>
      <p:sp>
        <p:nvSpPr>
          <p:cNvPr id="4" name="Content Placeholder 2">
            <a:extLst>
              <a:ext uri="{FF2B5EF4-FFF2-40B4-BE49-F238E27FC236}">
                <a16:creationId xmlns:a16="http://schemas.microsoft.com/office/drawing/2014/main" id="{2DA6FD79-05E5-4D05-9BF8-F53846A6D6BB}"/>
              </a:ext>
            </a:extLst>
          </p:cNvPr>
          <p:cNvSpPr txBox="1">
            <a:spLocks/>
          </p:cNvSpPr>
          <p:nvPr/>
        </p:nvSpPr>
        <p:spPr bwMode="gray">
          <a:xfrm>
            <a:off x="1010557" y="2405744"/>
            <a:ext cx="14859000" cy="153359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0" hangingPunct="0">
              <a:tabLst>
                <a:tab pos="1800225" algn="l"/>
              </a:tabLst>
              <a:defRPr/>
            </a:pPr>
            <a:r>
              <a:rPr lang="en-US" dirty="0">
                <a:solidFill>
                  <a:srgbClr val="000000"/>
                </a:solidFill>
                <a:latin typeface="Courier New" pitchFamily="49" charset="0"/>
                <a:cs typeface="Oracle Sans" panose="020B0503020204020204" pitchFamily="34" charset="0"/>
              </a:rPr>
              <a:t>ALTER TABLE employees </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ADD CONSTRAINT </a:t>
            </a:r>
            <a:r>
              <a:rPr lang="en-US" dirty="0" err="1">
                <a:solidFill>
                  <a:srgbClr val="000000"/>
                </a:solidFill>
                <a:latin typeface="Courier New" pitchFamily="49" charset="0"/>
                <a:cs typeface="Oracle Sans" panose="020B0503020204020204" pitchFamily="34" charset="0"/>
              </a:rPr>
              <a:t>emp_deptno_fk</a:t>
            </a:r>
            <a:endParaRPr lang="en-US" dirty="0">
              <a:solidFill>
                <a:srgbClr val="000000"/>
              </a:solidFill>
              <a:latin typeface="Courier New" pitchFamily="49" charset="0"/>
              <a:cs typeface="Oracle Sans" panose="020B0503020204020204" pitchFamily="34" charset="0"/>
            </a:endParaRP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FOREIGN KEY (</a:t>
            </a:r>
            <a:r>
              <a:rPr lang="en-US" dirty="0" err="1">
                <a:solidFill>
                  <a:srgbClr val="000000"/>
                </a:solidFill>
                <a:latin typeface="Courier New" pitchFamily="49" charset="0"/>
                <a:cs typeface="Oracle Sans" panose="020B0503020204020204" pitchFamily="34" charset="0"/>
              </a:rPr>
              <a:t>department_id</a:t>
            </a:r>
            <a:r>
              <a:rPr lang="en-US" dirty="0">
                <a:solidFill>
                  <a:srgbClr val="000000"/>
                </a:solidFill>
                <a:latin typeface="Courier New" pitchFamily="49" charset="0"/>
                <a:cs typeface="Oracle Sans" panose="020B0503020204020204" pitchFamily="34" charset="0"/>
              </a:rPr>
              <a:t>) </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REFERENCES departments(</a:t>
            </a:r>
            <a:r>
              <a:rPr lang="en-US" dirty="0" err="1">
                <a:solidFill>
                  <a:srgbClr val="000000"/>
                </a:solidFill>
                <a:latin typeface="Courier New" pitchFamily="49" charset="0"/>
                <a:cs typeface="Oracle Sans" panose="020B0503020204020204" pitchFamily="34" charset="0"/>
              </a:rPr>
              <a:t>department_id</a:t>
            </a:r>
            <a:r>
              <a:rPr lang="en-US" dirty="0">
                <a:solidFill>
                  <a:srgbClr val="000000"/>
                </a:solidFill>
                <a:latin typeface="Courier New" pitchFamily="49" charset="0"/>
                <a:cs typeface="Oracle Sans" panose="020B0503020204020204" pitchFamily="34" charset="0"/>
              </a:rPr>
              <a:t>)</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ON DELETE CASCADE;</a:t>
            </a:r>
          </a:p>
        </p:txBody>
      </p:sp>
    </p:spTree>
    <p:custDataLst>
      <p:tags r:id="rId1"/>
    </p:custDataLst>
    <p:extLst>
      <p:ext uri="{BB962C8B-B14F-4D97-AF65-F5344CB8AC3E}">
        <p14:creationId xmlns:p14="http://schemas.microsoft.com/office/powerpoint/2010/main" val="80327444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B1DFBA74-7EBA-4983-B8F5-92E0A83B5C9B}"/>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Protecting Referential Integrity with a Trigger</a:t>
            </a:r>
          </a:p>
        </p:txBody>
      </p:sp>
      <p:sp>
        <p:nvSpPr>
          <p:cNvPr id="4" name="Content Placeholder 2">
            <a:extLst>
              <a:ext uri="{FF2B5EF4-FFF2-40B4-BE49-F238E27FC236}">
                <a16:creationId xmlns:a16="http://schemas.microsoft.com/office/drawing/2014/main" id="{EBFC0FFF-5D87-4B45-B5FD-28540F0C5143}"/>
              </a:ext>
            </a:extLst>
          </p:cNvPr>
          <p:cNvSpPr txBox="1">
            <a:spLocks/>
          </p:cNvSpPr>
          <p:nvPr/>
        </p:nvSpPr>
        <p:spPr bwMode="gray">
          <a:xfrm>
            <a:off x="996043" y="2400300"/>
            <a:ext cx="14859000" cy="397326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0" hangingPunct="0">
              <a:lnSpc>
                <a:spcPct val="110000"/>
              </a:lnSpc>
              <a:tabLst>
                <a:tab pos="1800225" algn="l"/>
              </a:tabLst>
              <a:defRPr/>
            </a:pPr>
            <a:r>
              <a:rPr lang="en-US" dirty="0">
                <a:solidFill>
                  <a:srgbClr val="000000"/>
                </a:solidFill>
                <a:latin typeface="Courier New" pitchFamily="49" charset="0"/>
                <a:cs typeface="Oracle Sans" panose="020B0503020204020204" pitchFamily="34" charset="0"/>
              </a:rPr>
              <a:t>CREATE OR REPLACE TRIGGER </a:t>
            </a:r>
            <a:r>
              <a:rPr lang="en-US" dirty="0" err="1">
                <a:solidFill>
                  <a:srgbClr val="000000"/>
                </a:solidFill>
                <a:latin typeface="Courier New" pitchFamily="49" charset="0"/>
                <a:cs typeface="Oracle Sans" panose="020B0503020204020204" pitchFamily="34" charset="0"/>
              </a:rPr>
              <a:t>cascade_updates</a:t>
            </a:r>
            <a:endParaRPr lang="en-US" dirty="0">
              <a:solidFill>
                <a:srgbClr val="000000"/>
              </a:solidFill>
              <a:latin typeface="Courier New" pitchFamily="49" charset="0"/>
              <a:cs typeface="Oracle Sans" panose="020B0503020204020204" pitchFamily="34" charset="0"/>
            </a:endParaRPr>
          </a:p>
          <a:p>
            <a:pPr eaLnBrk="0" hangingPunct="0">
              <a:lnSpc>
                <a:spcPct val="110000"/>
              </a:lnSpc>
              <a:tabLst>
                <a:tab pos="1800225" algn="l"/>
              </a:tabLst>
              <a:defRPr/>
            </a:pPr>
            <a:r>
              <a:rPr lang="en-US" dirty="0">
                <a:solidFill>
                  <a:srgbClr val="000000"/>
                </a:solidFill>
                <a:latin typeface="Courier New" pitchFamily="49" charset="0"/>
                <a:cs typeface="Oracle Sans" panose="020B0503020204020204" pitchFamily="34" charset="0"/>
              </a:rPr>
              <a:t> AFTER UPDATE OF </a:t>
            </a:r>
            <a:r>
              <a:rPr lang="en-US" dirty="0" err="1">
                <a:solidFill>
                  <a:srgbClr val="000000"/>
                </a:solidFill>
                <a:latin typeface="Courier New" pitchFamily="49" charset="0"/>
                <a:cs typeface="Oracle Sans" panose="020B0503020204020204" pitchFamily="34" charset="0"/>
              </a:rPr>
              <a:t>department_id</a:t>
            </a:r>
            <a:r>
              <a:rPr lang="en-US" dirty="0">
                <a:solidFill>
                  <a:srgbClr val="000000"/>
                </a:solidFill>
                <a:latin typeface="Courier New" pitchFamily="49" charset="0"/>
                <a:cs typeface="Oracle Sans" panose="020B0503020204020204" pitchFamily="34" charset="0"/>
              </a:rPr>
              <a:t> ON departments</a:t>
            </a:r>
          </a:p>
          <a:p>
            <a:pPr eaLnBrk="0" hangingPunct="0">
              <a:lnSpc>
                <a:spcPct val="110000"/>
              </a:lnSpc>
              <a:tabLst>
                <a:tab pos="1800225" algn="l"/>
              </a:tabLst>
              <a:defRPr/>
            </a:pPr>
            <a:r>
              <a:rPr lang="en-US" dirty="0">
                <a:solidFill>
                  <a:srgbClr val="000000"/>
                </a:solidFill>
                <a:latin typeface="Courier New" pitchFamily="49" charset="0"/>
                <a:cs typeface="Oracle Sans" panose="020B0503020204020204" pitchFamily="34" charset="0"/>
              </a:rPr>
              <a:t> FOR EACH ROW</a:t>
            </a:r>
          </a:p>
          <a:p>
            <a:pPr eaLnBrk="0" hangingPunct="0">
              <a:lnSpc>
                <a:spcPct val="110000"/>
              </a:lnSpc>
              <a:tabLst>
                <a:tab pos="1800225" algn="l"/>
              </a:tabLst>
              <a:defRPr/>
            </a:pPr>
            <a:r>
              <a:rPr lang="en-US" dirty="0">
                <a:solidFill>
                  <a:srgbClr val="000000"/>
                </a:solidFill>
                <a:latin typeface="Courier New" pitchFamily="49" charset="0"/>
                <a:cs typeface="Oracle Sans" panose="020B0503020204020204" pitchFamily="34" charset="0"/>
              </a:rPr>
              <a:t>BEGIN</a:t>
            </a:r>
          </a:p>
          <a:p>
            <a:pPr eaLnBrk="0" hangingPunct="0">
              <a:lnSpc>
                <a:spcPct val="110000"/>
              </a:lnSpc>
              <a:tabLst>
                <a:tab pos="1800225" algn="l"/>
              </a:tabLst>
              <a:defRPr/>
            </a:pPr>
            <a:r>
              <a:rPr lang="en-US" dirty="0">
                <a:solidFill>
                  <a:srgbClr val="000000"/>
                </a:solidFill>
                <a:latin typeface="Courier New" pitchFamily="49" charset="0"/>
                <a:cs typeface="Oracle Sans" panose="020B0503020204020204" pitchFamily="34" charset="0"/>
              </a:rPr>
              <a:t> UPDATE employees</a:t>
            </a:r>
          </a:p>
          <a:p>
            <a:pPr eaLnBrk="0" hangingPunct="0">
              <a:lnSpc>
                <a:spcPct val="110000"/>
              </a:lnSpc>
              <a:tabLst>
                <a:tab pos="1800225" algn="l"/>
              </a:tabLst>
              <a:defRPr/>
            </a:pPr>
            <a:r>
              <a:rPr lang="en-US" dirty="0">
                <a:solidFill>
                  <a:srgbClr val="000000"/>
                </a:solidFill>
                <a:latin typeface="Courier New" pitchFamily="49" charset="0"/>
                <a:cs typeface="Oracle Sans" panose="020B0503020204020204" pitchFamily="34" charset="0"/>
              </a:rPr>
              <a:t>  SET </a:t>
            </a:r>
            <a:r>
              <a:rPr lang="en-US" dirty="0" err="1">
                <a:solidFill>
                  <a:srgbClr val="000000"/>
                </a:solidFill>
                <a:latin typeface="Courier New" pitchFamily="49" charset="0"/>
                <a:cs typeface="Oracle Sans" panose="020B0503020204020204" pitchFamily="34" charset="0"/>
              </a:rPr>
              <a:t>employees.department_id</a:t>
            </a:r>
            <a:r>
              <a:rPr lang="en-US" dirty="0">
                <a:solidFill>
                  <a:srgbClr val="000000"/>
                </a:solidFill>
                <a:latin typeface="Courier New" pitchFamily="49" charset="0"/>
                <a:cs typeface="Oracle Sans" panose="020B0503020204020204" pitchFamily="34" charset="0"/>
              </a:rPr>
              <a:t>=:</a:t>
            </a:r>
            <a:r>
              <a:rPr lang="en-US" dirty="0" err="1">
                <a:solidFill>
                  <a:srgbClr val="000000"/>
                </a:solidFill>
                <a:latin typeface="Courier New" pitchFamily="49" charset="0"/>
                <a:cs typeface="Oracle Sans" panose="020B0503020204020204" pitchFamily="34" charset="0"/>
              </a:rPr>
              <a:t>NEW.department_id</a:t>
            </a:r>
            <a:endParaRPr lang="en-US" dirty="0">
              <a:solidFill>
                <a:srgbClr val="000000"/>
              </a:solidFill>
              <a:latin typeface="Courier New" pitchFamily="49" charset="0"/>
              <a:cs typeface="Oracle Sans" panose="020B0503020204020204" pitchFamily="34" charset="0"/>
            </a:endParaRPr>
          </a:p>
          <a:p>
            <a:pPr eaLnBrk="0" hangingPunct="0">
              <a:lnSpc>
                <a:spcPct val="110000"/>
              </a:lnSpc>
              <a:tabLst>
                <a:tab pos="1800225" algn="l"/>
              </a:tabLst>
              <a:defRPr/>
            </a:pPr>
            <a:r>
              <a:rPr lang="en-US" dirty="0">
                <a:solidFill>
                  <a:srgbClr val="000000"/>
                </a:solidFill>
                <a:latin typeface="Courier New" pitchFamily="49" charset="0"/>
                <a:cs typeface="Oracle Sans" panose="020B0503020204020204" pitchFamily="34" charset="0"/>
              </a:rPr>
              <a:t>  WHERE </a:t>
            </a:r>
            <a:r>
              <a:rPr lang="en-US" dirty="0" err="1">
                <a:solidFill>
                  <a:srgbClr val="000000"/>
                </a:solidFill>
                <a:latin typeface="Courier New" pitchFamily="49" charset="0"/>
                <a:cs typeface="Oracle Sans" panose="020B0503020204020204" pitchFamily="34" charset="0"/>
              </a:rPr>
              <a:t>employees.department_id</a:t>
            </a:r>
            <a:r>
              <a:rPr lang="en-US" dirty="0">
                <a:solidFill>
                  <a:srgbClr val="000000"/>
                </a:solidFill>
                <a:latin typeface="Courier New" pitchFamily="49" charset="0"/>
                <a:cs typeface="Oracle Sans" panose="020B0503020204020204" pitchFamily="34" charset="0"/>
              </a:rPr>
              <a:t>=:</a:t>
            </a:r>
            <a:r>
              <a:rPr lang="en-US" dirty="0" err="1">
                <a:solidFill>
                  <a:srgbClr val="000000"/>
                </a:solidFill>
                <a:latin typeface="Courier New" pitchFamily="49" charset="0"/>
                <a:cs typeface="Oracle Sans" panose="020B0503020204020204" pitchFamily="34" charset="0"/>
              </a:rPr>
              <a:t>OLD.department_id</a:t>
            </a:r>
            <a:r>
              <a:rPr lang="en-US" dirty="0">
                <a:solidFill>
                  <a:srgbClr val="000000"/>
                </a:solidFill>
                <a:latin typeface="Courier New" pitchFamily="49" charset="0"/>
                <a:cs typeface="Oracle Sans" panose="020B0503020204020204" pitchFamily="34" charset="0"/>
              </a:rPr>
              <a:t>;</a:t>
            </a:r>
          </a:p>
          <a:p>
            <a:pPr eaLnBrk="0" hangingPunct="0">
              <a:lnSpc>
                <a:spcPct val="110000"/>
              </a:lnSpc>
              <a:tabLst>
                <a:tab pos="1800225" algn="l"/>
              </a:tabLst>
              <a:defRPr/>
            </a:pPr>
            <a:r>
              <a:rPr lang="en-US" dirty="0">
                <a:solidFill>
                  <a:srgbClr val="000000"/>
                </a:solidFill>
                <a:latin typeface="Courier New" pitchFamily="49" charset="0"/>
                <a:cs typeface="Oracle Sans" panose="020B0503020204020204" pitchFamily="34" charset="0"/>
              </a:rPr>
              <a:t> UPDATE </a:t>
            </a:r>
            <a:r>
              <a:rPr lang="en-US" dirty="0" err="1">
                <a:solidFill>
                  <a:srgbClr val="000000"/>
                </a:solidFill>
                <a:latin typeface="Courier New" pitchFamily="49" charset="0"/>
                <a:cs typeface="Oracle Sans" panose="020B0503020204020204" pitchFamily="34" charset="0"/>
              </a:rPr>
              <a:t>job_history</a:t>
            </a:r>
            <a:endParaRPr lang="en-US" dirty="0">
              <a:solidFill>
                <a:srgbClr val="000000"/>
              </a:solidFill>
              <a:latin typeface="Courier New" pitchFamily="49" charset="0"/>
              <a:cs typeface="Oracle Sans" panose="020B0503020204020204" pitchFamily="34" charset="0"/>
            </a:endParaRPr>
          </a:p>
          <a:p>
            <a:pPr eaLnBrk="0" hangingPunct="0">
              <a:lnSpc>
                <a:spcPct val="110000"/>
              </a:lnSpc>
              <a:tabLst>
                <a:tab pos="1800225" algn="l"/>
              </a:tabLst>
              <a:defRPr/>
            </a:pPr>
            <a:r>
              <a:rPr lang="en-US" dirty="0">
                <a:solidFill>
                  <a:srgbClr val="000000"/>
                </a:solidFill>
                <a:latin typeface="Courier New" pitchFamily="49" charset="0"/>
                <a:cs typeface="Oracle Sans" panose="020B0503020204020204" pitchFamily="34" charset="0"/>
              </a:rPr>
              <a:t>  SET </a:t>
            </a:r>
            <a:r>
              <a:rPr lang="en-US" dirty="0" err="1">
                <a:solidFill>
                  <a:srgbClr val="000000"/>
                </a:solidFill>
                <a:latin typeface="Courier New" pitchFamily="49" charset="0"/>
                <a:cs typeface="Oracle Sans" panose="020B0503020204020204" pitchFamily="34" charset="0"/>
              </a:rPr>
              <a:t>department_id</a:t>
            </a:r>
            <a:r>
              <a:rPr lang="en-US" dirty="0">
                <a:solidFill>
                  <a:srgbClr val="000000"/>
                </a:solidFill>
                <a:latin typeface="Courier New" pitchFamily="49" charset="0"/>
                <a:cs typeface="Oracle Sans" panose="020B0503020204020204" pitchFamily="34" charset="0"/>
              </a:rPr>
              <a:t>=:</a:t>
            </a:r>
            <a:r>
              <a:rPr lang="en-US" dirty="0" err="1">
                <a:solidFill>
                  <a:srgbClr val="000000"/>
                </a:solidFill>
                <a:latin typeface="Courier New" pitchFamily="49" charset="0"/>
                <a:cs typeface="Oracle Sans" panose="020B0503020204020204" pitchFamily="34" charset="0"/>
              </a:rPr>
              <a:t>NEW.department_id</a:t>
            </a:r>
            <a:endParaRPr lang="en-US" dirty="0">
              <a:solidFill>
                <a:srgbClr val="000000"/>
              </a:solidFill>
              <a:latin typeface="Courier New" pitchFamily="49" charset="0"/>
              <a:cs typeface="Oracle Sans" panose="020B0503020204020204" pitchFamily="34" charset="0"/>
            </a:endParaRPr>
          </a:p>
          <a:p>
            <a:pPr eaLnBrk="0" hangingPunct="0">
              <a:lnSpc>
                <a:spcPct val="110000"/>
              </a:lnSpc>
              <a:tabLst>
                <a:tab pos="1800225" algn="l"/>
              </a:tabLst>
              <a:defRPr/>
            </a:pPr>
            <a:r>
              <a:rPr lang="en-US" dirty="0">
                <a:solidFill>
                  <a:srgbClr val="000000"/>
                </a:solidFill>
                <a:latin typeface="Courier New" pitchFamily="49" charset="0"/>
                <a:cs typeface="Oracle Sans" panose="020B0503020204020204" pitchFamily="34" charset="0"/>
              </a:rPr>
              <a:t>  WHERE </a:t>
            </a:r>
            <a:r>
              <a:rPr lang="en-US" dirty="0" err="1">
                <a:solidFill>
                  <a:srgbClr val="000000"/>
                </a:solidFill>
                <a:latin typeface="Courier New" pitchFamily="49" charset="0"/>
                <a:cs typeface="Oracle Sans" panose="020B0503020204020204" pitchFamily="34" charset="0"/>
              </a:rPr>
              <a:t>department_id</a:t>
            </a:r>
            <a:r>
              <a:rPr lang="en-US" dirty="0">
                <a:solidFill>
                  <a:srgbClr val="000000"/>
                </a:solidFill>
                <a:latin typeface="Courier New" pitchFamily="49" charset="0"/>
                <a:cs typeface="Oracle Sans" panose="020B0503020204020204" pitchFamily="34" charset="0"/>
              </a:rPr>
              <a:t>=:</a:t>
            </a:r>
            <a:r>
              <a:rPr lang="en-US" dirty="0" err="1">
                <a:solidFill>
                  <a:srgbClr val="000000"/>
                </a:solidFill>
                <a:latin typeface="Courier New" pitchFamily="49" charset="0"/>
                <a:cs typeface="Oracle Sans" panose="020B0503020204020204" pitchFamily="34" charset="0"/>
              </a:rPr>
              <a:t>OLD.department_id</a:t>
            </a:r>
            <a:r>
              <a:rPr lang="en-US" dirty="0">
                <a:solidFill>
                  <a:srgbClr val="000000"/>
                </a:solidFill>
                <a:latin typeface="Courier New" pitchFamily="49" charset="0"/>
                <a:cs typeface="Oracle Sans" panose="020B0503020204020204" pitchFamily="34" charset="0"/>
              </a:rPr>
              <a:t>;</a:t>
            </a:r>
          </a:p>
          <a:p>
            <a:pPr eaLnBrk="0" hangingPunct="0">
              <a:lnSpc>
                <a:spcPct val="110000"/>
              </a:lnSpc>
              <a:tabLst>
                <a:tab pos="1800225" algn="l"/>
              </a:tabLst>
              <a:defRPr/>
            </a:pPr>
            <a:r>
              <a:rPr lang="en-US" dirty="0">
                <a:solidFill>
                  <a:srgbClr val="000000"/>
                </a:solidFill>
                <a:latin typeface="Courier New" pitchFamily="49" charset="0"/>
                <a:cs typeface="Oracle Sans" panose="020B0503020204020204" pitchFamily="34" charset="0"/>
              </a:rPr>
              <a:t>END;</a:t>
            </a:r>
          </a:p>
          <a:p>
            <a:pPr eaLnBrk="0" hangingPunct="0">
              <a:lnSpc>
                <a:spcPct val="110000"/>
              </a:lnSpc>
              <a:tabLst>
                <a:tab pos="1800225" algn="l"/>
              </a:tabLst>
              <a:defRPr/>
            </a:pPr>
            <a:r>
              <a:rPr lang="en-US" dirty="0">
                <a:solidFill>
                  <a:srgbClr val="000000"/>
                </a:solidFill>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50716140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A39106F3-8923-4DF5-8A15-70528C1C1F0A}"/>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Replicating a Table Within the Server</a:t>
            </a:r>
          </a:p>
        </p:txBody>
      </p:sp>
      <p:sp>
        <p:nvSpPr>
          <p:cNvPr id="4" name="Content Placeholder 2">
            <a:extLst>
              <a:ext uri="{FF2B5EF4-FFF2-40B4-BE49-F238E27FC236}">
                <a16:creationId xmlns:a16="http://schemas.microsoft.com/office/drawing/2014/main" id="{0938F961-B801-4B00-B6E7-D8FB54E38981}"/>
              </a:ext>
            </a:extLst>
          </p:cNvPr>
          <p:cNvSpPr txBox="1">
            <a:spLocks/>
          </p:cNvSpPr>
          <p:nvPr/>
        </p:nvSpPr>
        <p:spPr bwMode="gray">
          <a:xfrm>
            <a:off x="1010557" y="2403930"/>
            <a:ext cx="14859000" cy="93673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0" hangingPunct="0">
              <a:tabLst>
                <a:tab pos="1800225" algn="l"/>
              </a:tabLst>
              <a:defRPr/>
            </a:pPr>
            <a:r>
              <a:rPr lang="en-US" dirty="0">
                <a:solidFill>
                  <a:srgbClr val="000000"/>
                </a:solidFill>
                <a:latin typeface="Courier New" pitchFamily="49" charset="0"/>
                <a:cs typeface="Oracle Sans" panose="020B0503020204020204" pitchFamily="34" charset="0"/>
              </a:rPr>
              <a:t>CREATE MATERIALIZED VIEW </a:t>
            </a:r>
            <a:r>
              <a:rPr lang="en-US" dirty="0" err="1">
                <a:solidFill>
                  <a:srgbClr val="000000"/>
                </a:solidFill>
                <a:latin typeface="Courier New" pitchFamily="49" charset="0"/>
                <a:cs typeface="Oracle Sans" panose="020B0503020204020204" pitchFamily="34" charset="0"/>
              </a:rPr>
              <a:t>emp_copy</a:t>
            </a:r>
            <a:br>
              <a:rPr lang="en-US" dirty="0">
                <a:solidFill>
                  <a:srgbClr val="000000"/>
                </a:solidFill>
                <a:latin typeface="Courier New" pitchFamily="49" charset="0"/>
                <a:cs typeface="Oracle Sans" panose="020B0503020204020204" pitchFamily="34" charset="0"/>
              </a:rPr>
            </a:br>
            <a:r>
              <a:rPr lang="en-US" dirty="0">
                <a:solidFill>
                  <a:srgbClr val="000000"/>
                </a:solidFill>
                <a:latin typeface="Courier New" pitchFamily="49" charset="0"/>
                <a:cs typeface="Oracle Sans" panose="020B0503020204020204" pitchFamily="34" charset="0"/>
              </a:rPr>
              <a:t>  NEXT </a:t>
            </a:r>
            <a:r>
              <a:rPr lang="en-US" dirty="0" err="1">
                <a:solidFill>
                  <a:srgbClr val="000000"/>
                </a:solidFill>
                <a:latin typeface="Courier New" pitchFamily="49" charset="0"/>
                <a:cs typeface="Oracle Sans" panose="020B0503020204020204" pitchFamily="34" charset="0"/>
              </a:rPr>
              <a:t>sysdate</a:t>
            </a:r>
            <a:r>
              <a:rPr lang="en-US" dirty="0">
                <a:solidFill>
                  <a:srgbClr val="000000"/>
                </a:solidFill>
                <a:latin typeface="Courier New" pitchFamily="49" charset="0"/>
                <a:cs typeface="Oracle Sans" panose="020B0503020204020204" pitchFamily="34" charset="0"/>
              </a:rPr>
              <a:t> + 7 </a:t>
            </a:r>
          </a:p>
          <a:p>
            <a:pPr eaLnBrk="0" hangingPunct="0">
              <a:tabLst>
                <a:tab pos="1800225" algn="l"/>
              </a:tabLst>
              <a:defRPr/>
            </a:pPr>
            <a:r>
              <a:rPr lang="en-US" dirty="0">
                <a:solidFill>
                  <a:srgbClr val="000000"/>
                </a:solidFill>
                <a:latin typeface="Courier New" pitchFamily="49" charset="0"/>
                <a:cs typeface="Oracle Sans" panose="020B0503020204020204" pitchFamily="34" charset="0"/>
              </a:rPr>
              <a:t>  AS SELECT * FROM </a:t>
            </a:r>
            <a:r>
              <a:rPr lang="en-US" dirty="0" err="1">
                <a:solidFill>
                  <a:srgbClr val="000000"/>
                </a:solidFill>
                <a:latin typeface="Courier New" pitchFamily="49" charset="0"/>
                <a:cs typeface="Oracle Sans" panose="020B0503020204020204" pitchFamily="34" charset="0"/>
              </a:rPr>
              <a:t>employees@ny</a:t>
            </a:r>
            <a:r>
              <a:rPr lang="en-US" dirty="0">
                <a:solidFill>
                  <a:srgbClr val="000000"/>
                </a:solidFill>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1140897929"/>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1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2754</TotalTime>
  <Words>2512</Words>
  <Application>Microsoft Office PowerPoint</Application>
  <PresentationFormat>Custom</PresentationFormat>
  <Paragraphs>276</Paragraphs>
  <Slides>15</Slides>
  <Notes>15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Georgia</vt:lpstr>
      <vt:lpstr>Oracle Sans</vt:lpstr>
      <vt:lpstr>Times New Roman</vt:lpstr>
      <vt:lpstr>OU Redwood PowerPoint Template</vt:lpstr>
      <vt:lpstr>Implementing Triggers</vt:lpstr>
      <vt:lpstr>Objectives</vt:lpstr>
      <vt:lpstr>Controlling Security Within the Server</vt:lpstr>
      <vt:lpstr>Controlling Security with a Database Trigger</vt:lpstr>
      <vt:lpstr>Enforcing Data Integrity Within the Server</vt:lpstr>
      <vt:lpstr>Protecting Data Integrity with a Trigger</vt:lpstr>
      <vt:lpstr>Enforcing Referential Integrity Within the Server</vt:lpstr>
      <vt:lpstr>Protecting Referential Integrity with a Trigger</vt:lpstr>
      <vt:lpstr>Replicating a Table Within the Server</vt:lpstr>
      <vt:lpstr>Replicating a Table with a Trigger</vt:lpstr>
      <vt:lpstr>Computing Derived Data Within the Server</vt:lpstr>
      <vt:lpstr>Computing Derived Values with a Trigger</vt:lpstr>
      <vt:lpstr>Logging Events with a Trigger</vt:lpstr>
      <vt:lpstr>PowerPoint Presentation</vt:lpstr>
      <vt:lpstr>Summary</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716</cp:revision>
  <cp:lastPrinted>2002-03-28T23:57:22Z</cp:lastPrinted>
  <dcterms:created xsi:type="dcterms:W3CDTF">2020-05-18T09:31:58Z</dcterms:created>
  <dcterms:modified xsi:type="dcterms:W3CDTF">2020-06-30T18:34:02Z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