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9"/>
  </p:notesMasterIdLst>
  <p:handoutMasterIdLst>
    <p:handoutMasterId r:id="rId20"/>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Lst>
  <p:sldSz cx="18288000" cy="10287000"/>
  <p:notesSz cx="7772400" cy="100584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85"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3019" autoAdjust="0"/>
  </p:normalViewPr>
  <p:slideViewPr>
    <p:cSldViewPr showGuides="1">
      <p:cViewPr varScale="1">
        <p:scale>
          <a:sx n="33" d="100"/>
          <a:sy n="33" d="100"/>
        </p:scale>
        <p:origin x="1476" y="54"/>
      </p:cViewPr>
      <p:guideLst>
        <p:guide orient="horz" pos="3285"/>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698"/>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G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1567A-0F0A-4A50-BB3D-C82376876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500E86-3A3D-4BCB-BE32-15B0024EE4B1}"/>
              </a:ext>
            </a:extLst>
          </p:cNvPr>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3E3E599A-E905-4A9A-AA74-EB2DE0475364}"/>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535B51F4-8645-4EF2-A3E6-AE5ED50E8971}"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37B5EF4F-94D5-482D-B1D0-8978AB6B546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9D525E0-54A8-45CB-A83C-5C621FC4583B}"/>
              </a:ext>
            </a:extLst>
          </p:cNvPr>
          <p:cNvSpPr>
            <a:spLocks noGrp="1"/>
          </p:cNvSpPr>
          <p:nvPr>
            <p:ph type="body" idx="1"/>
          </p:nvPr>
        </p:nvSpPr>
        <p:spPr/>
        <p:txBody>
          <a:bodyPr/>
          <a:lstStyle/>
          <a:p>
            <a:pPr lvl="1" eaLnBrk="1" hangingPunct="1">
              <a:lnSpc>
                <a:spcPct val="97000"/>
              </a:lnSpc>
            </a:pPr>
            <a:r>
              <a:rPr lang="en-US" altLang="en-US" dirty="0"/>
              <a:t>The </a:t>
            </a:r>
            <a:r>
              <a:rPr lang="en-US" altLang="en-US" dirty="0">
                <a:latin typeface="Courier New" panose="02070309020205020404" pitchFamily="49" charset="0"/>
              </a:rPr>
              <a:t>DBMS_SCHEDULER.CREATE_PROGRAM</a:t>
            </a:r>
            <a:r>
              <a:rPr lang="en-US" altLang="en-US" dirty="0"/>
              <a:t> procedure defines a program that must be assigned a unique name. Creating the program separately for a job enables you to:</a:t>
            </a:r>
          </a:p>
          <a:p>
            <a:pPr lvl="2" eaLnBrk="1" hangingPunct="1"/>
            <a:r>
              <a:rPr lang="en-US" altLang="en-US" dirty="0"/>
              <a:t>Define the action once and then reuse this action within multiple jobs</a:t>
            </a:r>
          </a:p>
          <a:p>
            <a:pPr lvl="2" eaLnBrk="1" hangingPunct="1"/>
            <a:r>
              <a:rPr lang="en-US" altLang="en-US" dirty="0"/>
              <a:t>Change the schedule for a job without having to re-create the PL/SQL block</a:t>
            </a:r>
          </a:p>
          <a:p>
            <a:pPr lvl="2" eaLnBrk="1" hangingPunct="1"/>
            <a:r>
              <a:rPr lang="en-US" altLang="en-US" dirty="0"/>
              <a:t>Change the program executed without changing all the jobs</a:t>
            </a:r>
          </a:p>
          <a:p>
            <a:pPr lvl="1" eaLnBrk="1" hangingPunct="1"/>
            <a:r>
              <a:rPr lang="en-US" altLang="en-US" dirty="0"/>
              <a:t>The program action string specifies a procedure, executable name, or PL/SQL block depending on the value of the </a:t>
            </a:r>
            <a:r>
              <a:rPr lang="en-US" altLang="en-US" dirty="0" err="1">
                <a:latin typeface="Courier New" panose="02070309020205020404" pitchFamily="49" charset="0"/>
              </a:rPr>
              <a:t>program_type</a:t>
            </a:r>
            <a:r>
              <a:rPr lang="en-US" altLang="en-US" dirty="0"/>
              <a:t> parameter, which can be:</a:t>
            </a:r>
          </a:p>
          <a:p>
            <a:pPr lvl="2" eaLnBrk="1" hangingPunct="1">
              <a:buSzPct val="70000"/>
              <a:buFont typeface="Courier New" panose="02070309020205020404" pitchFamily="49" charset="0"/>
              <a:buChar char="•"/>
            </a:pPr>
            <a:r>
              <a:rPr lang="en-US" altLang="en-US" dirty="0">
                <a:latin typeface="Courier New" panose="02070309020205020404" pitchFamily="49" charset="0"/>
              </a:rPr>
              <a:t>PLSQL_BLOCK</a:t>
            </a:r>
            <a:r>
              <a:rPr lang="en-US" altLang="en-US" dirty="0"/>
              <a:t> to execute an anonymous block or SQL statement</a:t>
            </a:r>
          </a:p>
          <a:p>
            <a:pPr lvl="2" eaLnBrk="1" hangingPunct="1">
              <a:buSzPct val="70000"/>
              <a:buFont typeface="Courier New" panose="02070309020205020404" pitchFamily="49" charset="0"/>
              <a:buChar char="•"/>
            </a:pPr>
            <a:r>
              <a:rPr lang="en-US" altLang="en-US" dirty="0">
                <a:latin typeface="Courier New" panose="02070309020205020404" pitchFamily="49" charset="0"/>
              </a:rPr>
              <a:t>STORED_PROCEDURE</a:t>
            </a:r>
            <a:r>
              <a:rPr lang="en-US" altLang="en-US" dirty="0"/>
              <a:t> to execute a stored procedure, such as PL/SQL, Java, or C</a:t>
            </a:r>
            <a:endParaRPr lang="en-US" altLang="en-US" dirty="0">
              <a:latin typeface="Courier New" panose="02070309020205020404" pitchFamily="49" charset="0"/>
            </a:endParaRPr>
          </a:p>
          <a:p>
            <a:pPr lvl="2" eaLnBrk="1" hangingPunct="1">
              <a:buSzPct val="70000"/>
              <a:buFont typeface="Courier New" panose="02070309020205020404" pitchFamily="49" charset="0"/>
              <a:buChar char="•"/>
            </a:pPr>
            <a:r>
              <a:rPr lang="en-US" altLang="en-US" dirty="0">
                <a:latin typeface="Courier New" panose="02070309020205020404" pitchFamily="49" charset="0"/>
              </a:rPr>
              <a:t>EXECUTABLE</a:t>
            </a:r>
            <a:r>
              <a:rPr lang="en-US" altLang="en-US" dirty="0"/>
              <a:t> to execute operating system command-line programs</a:t>
            </a:r>
            <a:endParaRPr lang="en-US" altLang="en-US" dirty="0">
              <a:latin typeface="Courier New" panose="02070309020205020404" pitchFamily="49" charset="0"/>
            </a:endParaRPr>
          </a:p>
          <a:p>
            <a:pPr lvl="1" eaLnBrk="1" hangingPunct="1"/>
            <a:r>
              <a:rPr lang="en-US" altLang="en-US" dirty="0"/>
              <a:t>The example shown in the slide demonstrates calling an anonymous PL/SQL block. You can also call an external procedure within a program, as in the following example:</a:t>
            </a:r>
          </a:p>
          <a:p>
            <a:pPr lvl="4" eaLnBrk="1" hangingPunct="1">
              <a:spcBef>
                <a:spcPct val="0"/>
              </a:spcBef>
            </a:pPr>
            <a:r>
              <a:rPr lang="en-US" altLang="en-US" sz="1200" dirty="0"/>
              <a:t>DBMS_SCHEDULER.CREATE_PROGRAM(</a:t>
            </a:r>
            <a:r>
              <a:rPr lang="en-US" altLang="en-US" sz="1200" dirty="0" err="1"/>
              <a:t>program_name</a:t>
            </a:r>
            <a:r>
              <a:rPr lang="en-US" altLang="en-US" sz="1200" dirty="0"/>
              <a:t> =&gt; 'GET_DATE',</a:t>
            </a:r>
          </a:p>
          <a:p>
            <a:pPr lvl="4" eaLnBrk="1" hangingPunct="1">
              <a:spcBef>
                <a:spcPct val="0"/>
              </a:spcBef>
            </a:pPr>
            <a:r>
              <a:rPr lang="en-US" altLang="en-US" sz="1200" dirty="0"/>
              <a:t>    </a:t>
            </a:r>
            <a:r>
              <a:rPr lang="en-US" altLang="en-US" sz="1200" dirty="0" err="1"/>
              <a:t>program_action</a:t>
            </a:r>
            <a:r>
              <a:rPr lang="en-US" altLang="en-US" sz="1200" dirty="0"/>
              <a:t> =&gt; '/</a:t>
            </a:r>
            <a:r>
              <a:rPr lang="en-US" altLang="en-US" sz="1200" dirty="0" err="1"/>
              <a:t>usr</a:t>
            </a:r>
            <a:r>
              <a:rPr lang="en-US" altLang="en-US" sz="1200" dirty="0"/>
              <a:t>/local/bin/date',</a:t>
            </a:r>
          </a:p>
          <a:p>
            <a:pPr lvl="4" eaLnBrk="1" hangingPunct="1">
              <a:spcBef>
                <a:spcPct val="0"/>
              </a:spcBef>
            </a:pPr>
            <a:r>
              <a:rPr lang="en-US" altLang="en-US" sz="1200" dirty="0"/>
              <a:t>    </a:t>
            </a:r>
            <a:r>
              <a:rPr lang="en-US" altLang="en-US" sz="1200" dirty="0" err="1"/>
              <a:t>program_type</a:t>
            </a:r>
            <a:r>
              <a:rPr lang="en-US" altLang="en-US" sz="1200" dirty="0"/>
              <a:t> =&gt; 'EXECUTABLE');</a:t>
            </a:r>
          </a:p>
          <a:p>
            <a:pPr lvl="1" eaLnBrk="1" hangingPunct="1"/>
            <a:r>
              <a:rPr lang="en-US" altLang="en-US" dirty="0"/>
              <a:t>To create a job with a program, specify the program name in the </a:t>
            </a:r>
            <a:r>
              <a:rPr lang="en-US" altLang="en-US" dirty="0" err="1">
                <a:latin typeface="Courier New" panose="02070309020205020404" pitchFamily="49" charset="0"/>
              </a:rPr>
              <a:t>program_name</a:t>
            </a:r>
            <a:r>
              <a:rPr lang="en-US" altLang="en-US" dirty="0"/>
              <a:t> argument in the call to the </a:t>
            </a:r>
            <a:r>
              <a:rPr lang="en-US" altLang="en-US" dirty="0">
                <a:latin typeface="Courier New" panose="02070309020205020404" pitchFamily="49" charset="0"/>
              </a:rPr>
              <a:t>DBMS_SCHEDULER.CREATE_JOB</a:t>
            </a:r>
            <a:r>
              <a:rPr lang="en-US" altLang="en-US" dirty="0"/>
              <a:t> procedure, as shown in the slide.</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68EFFD4-8670-4B49-A123-D07A765867D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BD652362-FA5F-4FBB-8A89-57E94E57B0D3}"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12096908-5151-446C-94B1-3910CAD128A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17716DD-27BA-461D-AB39-E6490C75F505}"/>
              </a:ext>
            </a:extLst>
          </p:cNvPr>
          <p:cNvSpPr>
            <a:spLocks noGrp="1"/>
          </p:cNvSpPr>
          <p:nvPr>
            <p:ph type="body" idx="1"/>
          </p:nvPr>
        </p:nvSpPr>
        <p:spPr/>
        <p:txBody>
          <a:bodyPr/>
          <a:lstStyle/>
          <a:p>
            <a:pPr lvl="1" eaLnBrk="1" hangingPunct="1"/>
            <a:r>
              <a:rPr lang="en-US" altLang="en-US" dirty="0"/>
              <a:t>Programs, such as PL/SQL or external procedures, may require input arguments. Using the </a:t>
            </a:r>
            <a:r>
              <a:rPr lang="en-US" altLang="en-US" dirty="0">
                <a:latin typeface="Courier New" panose="02070309020205020404" pitchFamily="49" charset="0"/>
              </a:rPr>
              <a:t>DBMS_SCHEDULER.DEFINE_PROGRAM_ARGUMENT</a:t>
            </a:r>
            <a:r>
              <a:rPr lang="en-US" altLang="en-US" dirty="0"/>
              <a:t> procedure, you can define an argument for an existing program. The </a:t>
            </a:r>
            <a:r>
              <a:rPr lang="en-US" altLang="en-US" dirty="0">
                <a:latin typeface="Courier New" panose="02070309020205020404" pitchFamily="49" charset="0"/>
              </a:rPr>
              <a:t>DEFINE_PROGRAM_ARGUMENT</a:t>
            </a:r>
            <a:r>
              <a:rPr lang="en-US" altLang="en-US" dirty="0"/>
              <a:t> procedure parameters include the following:</a:t>
            </a:r>
          </a:p>
          <a:p>
            <a:pPr lvl="2" eaLnBrk="1" hangingPunct="1">
              <a:buSzPct val="70000"/>
              <a:buFont typeface="Courier New" panose="02070309020205020404" pitchFamily="49" charset="0"/>
              <a:buChar char="•"/>
            </a:pPr>
            <a:r>
              <a:rPr lang="en-US" altLang="en-US" dirty="0" err="1">
                <a:latin typeface="Courier New" panose="02070309020205020404" pitchFamily="49" charset="0"/>
              </a:rPr>
              <a:t>program_name</a:t>
            </a:r>
            <a:r>
              <a:rPr lang="en-US" altLang="en-US" dirty="0"/>
              <a:t> specifies an existing program that is to be altered.</a:t>
            </a:r>
          </a:p>
          <a:p>
            <a:pPr lvl="2" eaLnBrk="1" hangingPunct="1">
              <a:buSzPct val="70000"/>
              <a:buFont typeface="Courier New" panose="02070309020205020404" pitchFamily="49" charset="0"/>
              <a:buChar char="•"/>
            </a:pPr>
            <a:r>
              <a:rPr lang="en-US" altLang="en-US" dirty="0" err="1">
                <a:latin typeface="Courier New" panose="02070309020205020404" pitchFamily="49" charset="0"/>
              </a:rPr>
              <a:t>argument_name</a:t>
            </a:r>
            <a:r>
              <a:rPr lang="en-US" altLang="en-US" dirty="0"/>
              <a:t> specifies a unique argument name for the program.</a:t>
            </a:r>
          </a:p>
          <a:p>
            <a:pPr lvl="2" eaLnBrk="1" hangingPunct="1">
              <a:buSzPct val="70000"/>
              <a:buFont typeface="Courier New" panose="02070309020205020404" pitchFamily="49" charset="0"/>
              <a:buChar char="•"/>
            </a:pPr>
            <a:r>
              <a:rPr lang="en-US" altLang="en-US" dirty="0" err="1">
                <a:latin typeface="Courier New" panose="02070309020205020404" pitchFamily="49" charset="0"/>
              </a:rPr>
              <a:t>argument_position</a:t>
            </a:r>
            <a:r>
              <a:rPr lang="en-US" altLang="en-US" dirty="0"/>
              <a:t> specifies the position in which the argument is passed when the program is called.</a:t>
            </a:r>
          </a:p>
          <a:p>
            <a:pPr lvl="2" eaLnBrk="1" hangingPunct="1">
              <a:buSzPct val="70000"/>
              <a:buFont typeface="Courier New" panose="02070309020205020404" pitchFamily="49" charset="0"/>
              <a:buChar char="•"/>
            </a:pPr>
            <a:r>
              <a:rPr lang="en-US" altLang="en-US" dirty="0" err="1">
                <a:latin typeface="Courier New" panose="02070309020205020404" pitchFamily="49" charset="0"/>
              </a:rPr>
              <a:t>argument_type</a:t>
            </a:r>
            <a:r>
              <a:rPr lang="en-US" altLang="en-US" dirty="0"/>
              <a:t> specifies the data type of the argument value that is passed to the called program.</a:t>
            </a:r>
          </a:p>
          <a:p>
            <a:pPr lvl="2" eaLnBrk="1" hangingPunct="1">
              <a:buSzPct val="70000"/>
              <a:buFont typeface="Courier New" panose="02070309020205020404" pitchFamily="49" charset="0"/>
              <a:buChar char="•"/>
            </a:pPr>
            <a:r>
              <a:rPr lang="en-US" altLang="en-US" dirty="0" err="1">
                <a:latin typeface="Courier New" panose="02070309020205020404" pitchFamily="49" charset="0"/>
              </a:rPr>
              <a:t>default_value</a:t>
            </a:r>
            <a:r>
              <a:rPr lang="en-US" altLang="en-US" dirty="0"/>
              <a:t> specifies a default value that is supplied to the program if the job that schedules the program does not provide a value.</a:t>
            </a:r>
          </a:p>
          <a:p>
            <a:pPr lvl="1" eaLnBrk="1" hangingPunct="1"/>
            <a:r>
              <a:rPr lang="en-US" altLang="en-US" dirty="0"/>
              <a:t>The slide shows how to create a job executing a program with one argument. The program argument default value is 50. To change the program argument value for a job, use:</a:t>
            </a:r>
          </a:p>
          <a:p>
            <a:pPr lvl="4" eaLnBrk="1" hangingPunct="1"/>
            <a:r>
              <a:rPr lang="en-US" altLang="en-US" sz="1200" dirty="0"/>
              <a:t>DBMS_SCHEDULER.SET_JOB_ARGUMENT_VALUE(</a:t>
            </a:r>
          </a:p>
          <a:p>
            <a:pPr lvl="4" eaLnBrk="1" hangingPunct="1"/>
            <a:r>
              <a:rPr lang="en-US" altLang="en-US" sz="1200" dirty="0"/>
              <a:t>  </a:t>
            </a:r>
            <a:r>
              <a:rPr lang="en-US" altLang="en-US" sz="1200" dirty="0" err="1"/>
              <a:t>job_name</a:t>
            </a:r>
            <a:r>
              <a:rPr lang="en-US" altLang="en-US" sz="1200" dirty="0"/>
              <a:t> =&gt; 'JOB_NAME',</a:t>
            </a:r>
            <a:br>
              <a:rPr lang="en-US" altLang="en-US" sz="1200" dirty="0"/>
            </a:br>
            <a:r>
              <a:rPr lang="en-US" altLang="en-US" sz="1200" dirty="0"/>
              <a:t>  </a:t>
            </a:r>
            <a:r>
              <a:rPr lang="en-US" altLang="en-US" sz="1200" dirty="0" err="1"/>
              <a:t>argument_name</a:t>
            </a:r>
            <a:r>
              <a:rPr lang="en-US" altLang="en-US" sz="1200" dirty="0"/>
              <a:t> =&gt; 'DEPT_ID', </a:t>
            </a:r>
            <a:r>
              <a:rPr lang="en-US" altLang="en-US" sz="1200" dirty="0" err="1"/>
              <a:t>argument_value</a:t>
            </a:r>
            <a:r>
              <a:rPr lang="en-US" altLang="en-US" sz="1200" dirty="0"/>
              <a:t> =&gt; '80');</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6FD624B7-EEF0-4338-AC72-4E60222C87C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3BFDC1A4-E638-4D09-A48C-616FDB70B77C}" type="slidenum">
              <a:rPr lang="en-US" altLang="en-US" smtClean="0"/>
              <a:pPr/>
              <a:t>12</a:t>
            </a:fld>
            <a:endParaRPr lang="en-US" altLang="en-US" dirty="0"/>
          </a:p>
        </p:txBody>
      </p:sp>
      <p:sp>
        <p:nvSpPr>
          <p:cNvPr id="3" name="Slide Image Placeholder 2">
            <a:extLst>
              <a:ext uri="{FF2B5EF4-FFF2-40B4-BE49-F238E27FC236}">
                <a16:creationId xmlns:a16="http://schemas.microsoft.com/office/drawing/2014/main" id="{654366FF-DFB9-4404-92FA-60DCF1944BB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8AC1D33-23AE-4734-AA74-49B74FAADD4A}"/>
              </a:ext>
            </a:extLst>
          </p:cNvPr>
          <p:cNvSpPr>
            <a:spLocks noGrp="1"/>
          </p:cNvSpPr>
          <p:nvPr>
            <p:ph type="body" idx="1"/>
          </p:nvPr>
        </p:nvSpPr>
        <p:spPr/>
        <p:txBody>
          <a:bodyPr/>
          <a:lstStyle/>
          <a:p>
            <a:pPr lvl="1" eaLnBrk="1" hangingPunct="1"/>
            <a:r>
              <a:rPr lang="en-US" altLang="en-US" dirty="0"/>
              <a:t>You can create a common schedule that can be applied to different jobs without having to specify the schedule details each time. The following are the benefits of creating a schedule:</a:t>
            </a:r>
          </a:p>
          <a:p>
            <a:pPr lvl="2" eaLnBrk="1" hangingPunct="1"/>
            <a:r>
              <a:rPr lang="en-US" altLang="en-US" dirty="0"/>
              <a:t>It is reusable and can be assigned to different jobs.</a:t>
            </a:r>
          </a:p>
          <a:p>
            <a:pPr lvl="2" eaLnBrk="1" hangingPunct="1"/>
            <a:r>
              <a:rPr lang="en-US" altLang="en-US" dirty="0"/>
              <a:t>Changing the schedule affects all the jobs that are using the schedule. The job schedules are changed once, not multiple times.</a:t>
            </a:r>
          </a:p>
          <a:p>
            <a:pPr lvl="1" eaLnBrk="1" hangingPunct="1"/>
            <a:r>
              <a:rPr lang="en-US" altLang="en-US" dirty="0"/>
              <a:t>A schedule is precise to only the nearest second. Although the </a:t>
            </a:r>
            <a:r>
              <a:rPr lang="en-US" altLang="en-US" dirty="0">
                <a:latin typeface="Courier New" panose="02070309020205020404" pitchFamily="49" charset="0"/>
              </a:rPr>
              <a:t>TIMESTAMP</a:t>
            </a:r>
            <a:r>
              <a:rPr lang="en-US" altLang="en-US" dirty="0"/>
              <a:t> data type is more accurate, the Scheduler rounds off anything with a higher precision to the nearest second.</a:t>
            </a:r>
          </a:p>
          <a:p>
            <a:pPr lvl="1" eaLnBrk="1" hangingPunct="1"/>
            <a:r>
              <a:rPr lang="en-US" altLang="en-US" dirty="0"/>
              <a:t>The start and end times for a schedule are specified by using the </a:t>
            </a:r>
            <a:r>
              <a:rPr lang="en-US" altLang="en-US" dirty="0">
                <a:latin typeface="Courier New" panose="02070309020205020404" pitchFamily="49" charset="0"/>
              </a:rPr>
              <a:t>TIMESTAMP</a:t>
            </a:r>
            <a:r>
              <a:rPr lang="en-US" altLang="en-US" dirty="0"/>
              <a:t> data type. The </a:t>
            </a:r>
            <a:r>
              <a:rPr lang="en-US" altLang="en-US" dirty="0" err="1">
                <a:latin typeface="Courier New" panose="02070309020205020404" pitchFamily="49" charset="0"/>
              </a:rPr>
              <a:t>end_date</a:t>
            </a:r>
            <a:r>
              <a:rPr lang="en-US" altLang="en-US" dirty="0"/>
              <a:t> for a saved schedule is the date after which the schedule is no longer valid. The schedule in the example is valid for 15 days after using it with a specified job.</a:t>
            </a:r>
          </a:p>
          <a:p>
            <a:pPr lvl="1" eaLnBrk="1" hangingPunct="1"/>
            <a:r>
              <a:rPr lang="en-US" altLang="en-US" dirty="0"/>
              <a:t>The </a:t>
            </a:r>
            <a:r>
              <a:rPr lang="en-US" altLang="en-US" dirty="0" err="1">
                <a:latin typeface="Courier New" panose="02070309020205020404" pitchFamily="49" charset="0"/>
              </a:rPr>
              <a:t>repeat_interval</a:t>
            </a:r>
            <a:r>
              <a:rPr lang="en-US" altLang="en-US" dirty="0"/>
              <a:t> for a saved schedule must be created by using a calendaring expression. A </a:t>
            </a:r>
            <a:r>
              <a:rPr lang="en-US" altLang="en-US" dirty="0">
                <a:latin typeface="Courier New" panose="02070309020205020404" pitchFamily="49" charset="0"/>
              </a:rPr>
              <a:t>NULL</a:t>
            </a:r>
            <a:r>
              <a:rPr lang="en-US" altLang="en-US" dirty="0"/>
              <a:t> value for </a:t>
            </a:r>
            <a:r>
              <a:rPr lang="en-US" altLang="en-US" dirty="0" err="1">
                <a:latin typeface="Courier New" panose="02070309020205020404" pitchFamily="49" charset="0"/>
              </a:rPr>
              <a:t>repeat_interval</a:t>
            </a:r>
            <a:r>
              <a:rPr lang="en-US" altLang="en-US" dirty="0"/>
              <a:t> specifies that the job runs only once.</a:t>
            </a:r>
          </a:p>
          <a:p>
            <a:pPr lvl="1" eaLnBrk="1" hangingPunct="1"/>
            <a:r>
              <a:rPr lang="en-US" altLang="en-US" b="1" dirty="0"/>
              <a:t>Note:</a:t>
            </a:r>
            <a:r>
              <a:rPr lang="en-US" altLang="en-US" dirty="0"/>
              <a:t> You cannot use PL/SQL expressions to express the repeat interval for a saved schedule.</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D4F5287-7528-45AC-8BF8-7D463FE61F2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526E4771-A5D7-443A-B3CF-FEC6B55D9EB7}"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77BD16C1-0940-47C5-9590-95DC80A2571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DBD9138-C247-4958-87CD-0CD775C565C2}"/>
              </a:ext>
            </a:extLst>
          </p:cNvPr>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ECA589E-D3EF-416C-8D38-4F6F38E7889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02C7884C-5E9F-4471-901E-3E62D58E6FB2}"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B7D05F0B-281B-4244-BDD7-3358896956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E25B565-EE04-4B00-8421-7F9EA7BFD81D}"/>
              </a:ext>
            </a:extLst>
          </p:cNvPr>
          <p:cNvSpPr>
            <a:spLocks noGrp="1"/>
          </p:cNvSpPr>
          <p:nvPr>
            <p:ph type="body" idx="1"/>
          </p:nvPr>
        </p:nvSpPr>
        <p:spPr/>
        <p:txBody>
          <a:bodyPr/>
          <a:lstStyle/>
          <a:p>
            <a:pPr lvl="1" eaLnBrk="1" hangingPunct="1"/>
            <a:r>
              <a:rPr lang="en-US" altLang="en-US" dirty="0"/>
              <a:t>The example in the slide shows the final form for using the </a:t>
            </a:r>
            <a:r>
              <a:rPr lang="en-US" altLang="en-US" dirty="0">
                <a:latin typeface="Courier New" panose="02070309020205020404" pitchFamily="49" charset="0"/>
              </a:rPr>
              <a:t>DBMS_SCHEDULER.CREATE_JOB</a:t>
            </a:r>
            <a:r>
              <a:rPr lang="en-US" altLang="en-US" dirty="0"/>
              <a:t> procedure. In this example, the named program (</a:t>
            </a:r>
            <a:r>
              <a:rPr lang="en-US" altLang="en-US" dirty="0">
                <a:latin typeface="Courier New" panose="02070309020205020404" pitchFamily="49" charset="0"/>
              </a:rPr>
              <a:t>PROG_NAME</a:t>
            </a:r>
            <a:r>
              <a:rPr lang="en-US" altLang="en-US" dirty="0"/>
              <a:t>) and schedule (</a:t>
            </a:r>
            <a:r>
              <a:rPr lang="en-US" altLang="en-US" dirty="0">
                <a:latin typeface="Courier New" panose="02070309020205020404" pitchFamily="49" charset="0"/>
              </a:rPr>
              <a:t>SCHED_NAME</a:t>
            </a:r>
            <a:r>
              <a:rPr lang="en-US" altLang="en-US" dirty="0"/>
              <a:t>) are specified in their respective parameters in the call to the </a:t>
            </a:r>
            <a:r>
              <a:rPr lang="en-US" altLang="en-US" dirty="0">
                <a:latin typeface="Courier New" panose="02070309020205020404" pitchFamily="49" charset="0"/>
              </a:rPr>
              <a:t>DBMS_SCHEDULER.CREATE_JOB</a:t>
            </a:r>
            <a:r>
              <a:rPr lang="en-US" altLang="en-US" dirty="0"/>
              <a:t> procedure. </a:t>
            </a:r>
          </a:p>
          <a:p>
            <a:pPr lvl="1" eaLnBrk="1" hangingPunct="1"/>
            <a:r>
              <a:rPr lang="en-US" altLang="en-US" dirty="0"/>
              <a:t>With this example, you can see how easy it is to create jobs by using a predefined program and schedule.</a:t>
            </a:r>
          </a:p>
          <a:p>
            <a:pPr lvl="1" eaLnBrk="1" hangingPunct="1"/>
            <a:r>
              <a:rPr lang="en-US" altLang="en-US" dirty="0"/>
              <a:t>Some jobs and schedules can be too complex to cover in this course. For example, you can create windows for recurring time plans and associate a resource plan with a window. A resource plan defines attributes about the resources required during the period defined by execution window.</a:t>
            </a:r>
          </a:p>
          <a:p>
            <a:pPr lvl="1" eaLnBrk="1" hangingPunct="1"/>
            <a:r>
              <a:rPr lang="en-US" altLang="en-US" dirty="0"/>
              <a:t>For more information, refer to the online course titled </a:t>
            </a:r>
            <a:r>
              <a:rPr lang="en-US" altLang="en-US" i="1" dirty="0"/>
              <a:t>Oracle Database: Configure and Manage Jobs with the Scheduler</a:t>
            </a:r>
            <a:r>
              <a:rPr lang="en-US" altLang="en-US" dirty="0"/>
              <a:t>.</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62EF29D-52EF-4890-B7E4-9EDD6092F38A}"/>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110A7866-14D7-4D69-B1EB-883A8374C996}"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35160605-C389-47E7-AAE8-02027E5B8F9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C4743D1-D15E-46BF-A85F-7C4F57B41292}"/>
              </a:ext>
            </a:extLst>
          </p:cNvPr>
          <p:cNvSpPr>
            <a:spLocks noGrp="1"/>
          </p:cNvSpPr>
          <p:nvPr>
            <p:ph type="body" idx="1"/>
          </p:nvPr>
        </p:nvSpPr>
        <p:spPr/>
        <p:txBody>
          <a:bodyPr/>
          <a:lstStyle/>
          <a:p>
            <a:pPr lvl="1" eaLnBrk="1" hangingPunct="1"/>
            <a:r>
              <a:rPr lang="en-US" altLang="en-US" dirty="0"/>
              <a:t>After a job has been created, you can:</a:t>
            </a:r>
          </a:p>
          <a:p>
            <a:pPr lvl="2" eaLnBrk="1" hangingPunct="1"/>
            <a:r>
              <a:rPr lang="en-US" altLang="en-US" dirty="0"/>
              <a:t>Run the job by calling the </a:t>
            </a:r>
            <a:r>
              <a:rPr lang="en-US" altLang="en-US" dirty="0">
                <a:latin typeface="Courier New" panose="02070309020205020404" pitchFamily="49" charset="0"/>
              </a:rPr>
              <a:t>RUN_JOB</a:t>
            </a:r>
            <a:r>
              <a:rPr lang="en-US" altLang="en-US" dirty="0"/>
              <a:t> procedure specifying the name of the job. The job is immediately executed in your current session.</a:t>
            </a:r>
          </a:p>
          <a:p>
            <a:pPr lvl="2" eaLnBrk="1" hangingPunct="1"/>
            <a:r>
              <a:rPr lang="en-US" altLang="en-US" dirty="0"/>
              <a:t>Stop the job by using the </a:t>
            </a:r>
            <a:r>
              <a:rPr lang="en-US" altLang="en-US" dirty="0">
                <a:latin typeface="Courier New" panose="02070309020205020404" pitchFamily="49" charset="0"/>
              </a:rPr>
              <a:t>STOP_JOB</a:t>
            </a:r>
            <a:r>
              <a:rPr lang="en-US" altLang="en-US" dirty="0"/>
              <a:t> procedure. If the job is running currently, it is stopped immediately. The </a:t>
            </a:r>
            <a:r>
              <a:rPr lang="en-US" altLang="en-US" dirty="0">
                <a:latin typeface="Courier New" panose="02070309020205020404" pitchFamily="49" charset="0"/>
              </a:rPr>
              <a:t>STOP_JOB</a:t>
            </a:r>
            <a:r>
              <a:rPr lang="en-US" altLang="en-US" dirty="0"/>
              <a:t> procedure has two arguments:</a:t>
            </a:r>
          </a:p>
          <a:p>
            <a:pPr lvl="3" eaLnBrk="1" hangingPunct="1">
              <a:buSzPct val="70000"/>
              <a:buFont typeface="Courier New" panose="02070309020205020404" pitchFamily="49" charset="0"/>
              <a:buChar char="-"/>
            </a:pPr>
            <a:r>
              <a:rPr lang="en-US" altLang="en-US" b="1" dirty="0" err="1">
                <a:latin typeface="Courier New" panose="02070309020205020404" pitchFamily="49" charset="0"/>
              </a:rPr>
              <a:t>job_name</a:t>
            </a:r>
            <a:r>
              <a:rPr lang="en-US" altLang="en-US" b="1" dirty="0"/>
              <a:t>:</a:t>
            </a:r>
            <a:r>
              <a:rPr lang="en-US" altLang="en-US" dirty="0"/>
              <a:t> Is the name of the job to be stopped</a:t>
            </a:r>
          </a:p>
          <a:p>
            <a:pPr lvl="3" eaLnBrk="1" hangingPunct="1">
              <a:buSzPct val="70000"/>
              <a:buFont typeface="Courier New" panose="02070309020205020404" pitchFamily="49" charset="0"/>
              <a:buChar char="-"/>
            </a:pPr>
            <a:r>
              <a:rPr lang="en-US" altLang="en-US" b="1" dirty="0">
                <a:latin typeface="Courier New" panose="02070309020205020404" pitchFamily="49" charset="0"/>
              </a:rPr>
              <a:t>force</a:t>
            </a:r>
            <a:r>
              <a:rPr lang="en-US" altLang="en-US" b="1" dirty="0"/>
              <a:t>:</a:t>
            </a:r>
            <a:r>
              <a:rPr lang="en-US" altLang="en-US" dirty="0"/>
              <a:t> Attempts to gracefully terminate a job. If this fails and </a:t>
            </a:r>
            <a:r>
              <a:rPr lang="en-US" altLang="en-US" dirty="0">
                <a:latin typeface="Courier New" panose="02070309020205020404" pitchFamily="49" charset="0"/>
              </a:rPr>
              <a:t>force</a:t>
            </a:r>
            <a:r>
              <a:rPr lang="en-US" altLang="en-US" dirty="0"/>
              <a:t> is set to </a:t>
            </a:r>
            <a:r>
              <a:rPr lang="en-US" altLang="en-US" dirty="0">
                <a:latin typeface="Courier New" panose="02070309020205020404" pitchFamily="49" charset="0"/>
              </a:rPr>
              <a:t>TRUE</a:t>
            </a:r>
            <a:r>
              <a:rPr lang="en-US" altLang="en-US" dirty="0"/>
              <a:t>, then the job slave is terminated. (Default value is </a:t>
            </a:r>
            <a:r>
              <a:rPr lang="en-US" altLang="en-US" dirty="0">
                <a:latin typeface="Courier New" panose="02070309020205020404" pitchFamily="49" charset="0"/>
              </a:rPr>
              <a:t>FALSE</a:t>
            </a:r>
            <a:r>
              <a:rPr lang="en-US" altLang="en-US" dirty="0"/>
              <a:t>.) To use </a:t>
            </a:r>
            <a:r>
              <a:rPr lang="en-US" altLang="en-US" dirty="0">
                <a:latin typeface="Courier New" panose="02070309020205020404" pitchFamily="49" charset="0"/>
              </a:rPr>
              <a:t>force</a:t>
            </a:r>
            <a:r>
              <a:rPr lang="en-US" altLang="en-US" dirty="0"/>
              <a:t>, you must have the </a:t>
            </a:r>
            <a:r>
              <a:rPr lang="en-US" altLang="en-US" dirty="0">
                <a:latin typeface="Courier New" panose="02070309020205020404" pitchFamily="49" charset="0"/>
              </a:rPr>
              <a:t>MANAGE</a:t>
            </a:r>
            <a:r>
              <a:rPr lang="en-US" altLang="en-US" dirty="0"/>
              <a:t> </a:t>
            </a:r>
            <a:r>
              <a:rPr lang="en-US" altLang="en-US" dirty="0">
                <a:latin typeface="Courier New" panose="02070309020205020404" pitchFamily="49" charset="0"/>
              </a:rPr>
              <a:t>SCHEDULER</a:t>
            </a:r>
            <a:r>
              <a:rPr lang="en-US" altLang="en-US" dirty="0"/>
              <a:t> system privilege.</a:t>
            </a:r>
          </a:p>
          <a:p>
            <a:pPr lvl="2" eaLnBrk="1" hangingPunct="1"/>
            <a:r>
              <a:rPr lang="en-US" altLang="en-US" dirty="0"/>
              <a:t>Drop the job with the </a:t>
            </a:r>
            <a:r>
              <a:rPr lang="en-US" altLang="en-US" dirty="0">
                <a:latin typeface="Courier New" panose="02070309020205020404" pitchFamily="49" charset="0"/>
              </a:rPr>
              <a:t>DROP_JOB</a:t>
            </a:r>
            <a:r>
              <a:rPr lang="en-US" altLang="en-US" dirty="0"/>
              <a:t> procedure. This procedure has two arguments:</a:t>
            </a:r>
          </a:p>
          <a:p>
            <a:pPr lvl="3" eaLnBrk="1" hangingPunct="1">
              <a:buSzPct val="70000"/>
              <a:buFont typeface="Courier New" panose="02070309020205020404" pitchFamily="49" charset="0"/>
              <a:buChar char="-"/>
            </a:pPr>
            <a:r>
              <a:rPr lang="en-US" altLang="en-US" b="1" dirty="0" err="1">
                <a:latin typeface="Courier New" panose="02070309020205020404" pitchFamily="49" charset="0"/>
              </a:rPr>
              <a:t>job_name</a:t>
            </a:r>
            <a:r>
              <a:rPr lang="en-US" altLang="en-US" b="1" dirty="0"/>
              <a:t>:</a:t>
            </a:r>
            <a:r>
              <a:rPr lang="en-US" altLang="en-US" dirty="0"/>
              <a:t> Is the name of the job to be dropped</a:t>
            </a:r>
          </a:p>
          <a:p>
            <a:pPr lvl="3" eaLnBrk="1" hangingPunct="1">
              <a:buSzPct val="70000"/>
              <a:buFont typeface="Courier New" panose="02070309020205020404" pitchFamily="49" charset="0"/>
              <a:buChar char="-"/>
            </a:pPr>
            <a:r>
              <a:rPr lang="en-US" altLang="en-US" b="1" dirty="0">
                <a:latin typeface="Courier New" panose="02070309020205020404" pitchFamily="49" charset="0"/>
              </a:rPr>
              <a:t>force</a:t>
            </a:r>
            <a:r>
              <a:rPr lang="en-US" altLang="en-US" b="1" dirty="0"/>
              <a:t>:</a:t>
            </a:r>
            <a:r>
              <a:rPr lang="en-US" altLang="en-US" dirty="0"/>
              <a:t> Indicates whether the job should be stopped and dropped if it is currently running (Default value is </a:t>
            </a:r>
            <a:r>
              <a:rPr lang="en-US" altLang="en-US" dirty="0">
                <a:latin typeface="Courier New" panose="02070309020205020404" pitchFamily="49" charset="0"/>
              </a:rPr>
              <a:t>FALSE</a:t>
            </a:r>
            <a:r>
              <a:rPr lang="en-US" altLang="en-US" dirty="0"/>
              <a:t>.)</a:t>
            </a:r>
          </a:p>
          <a:p>
            <a:pPr lvl="2" eaLnBrk="1" hangingPunct="1">
              <a:buNone/>
            </a:pPr>
            <a:r>
              <a:rPr lang="en-US" altLang="en-US" dirty="0"/>
              <a:t>	If the </a:t>
            </a:r>
            <a:r>
              <a:rPr lang="en-US" altLang="en-US" dirty="0">
                <a:latin typeface="Courier New" panose="02070309020205020404" pitchFamily="49" charset="0"/>
              </a:rPr>
              <a:t>DROP_JOB</a:t>
            </a:r>
            <a:r>
              <a:rPr lang="en-US" altLang="en-US" dirty="0"/>
              <a:t> procedure is called and the job specified is currently running, then the command fails unless the </a:t>
            </a:r>
            <a:r>
              <a:rPr lang="en-US" altLang="en-US" dirty="0">
                <a:latin typeface="Courier New" panose="02070309020205020404" pitchFamily="49" charset="0"/>
              </a:rPr>
              <a:t>force</a:t>
            </a:r>
            <a:r>
              <a:rPr lang="en-US" altLang="en-US" dirty="0"/>
              <a:t> option is set to </a:t>
            </a:r>
            <a:r>
              <a:rPr lang="en-US" altLang="en-US" dirty="0">
                <a:latin typeface="Courier New" panose="02070309020205020404" pitchFamily="49" charset="0"/>
              </a:rPr>
              <a:t>TRUE</a:t>
            </a:r>
            <a:r>
              <a:rPr lang="en-US" altLang="en-US" dirty="0"/>
              <a:t>. If the </a:t>
            </a:r>
            <a:r>
              <a:rPr lang="en-US" altLang="en-US" dirty="0">
                <a:latin typeface="Courier New" panose="02070309020205020404" pitchFamily="49" charset="0"/>
              </a:rPr>
              <a:t>force</a:t>
            </a:r>
            <a:r>
              <a:rPr lang="en-US" altLang="en-US" dirty="0"/>
              <a:t> option is set to </a:t>
            </a:r>
            <a:r>
              <a:rPr lang="en-US" altLang="en-US" dirty="0">
                <a:latin typeface="Courier New" panose="02070309020205020404" pitchFamily="49" charset="0"/>
              </a:rPr>
              <a:t>TRUE</a:t>
            </a:r>
            <a:r>
              <a:rPr lang="en-US" altLang="en-US" dirty="0"/>
              <a:t>, then any instance of the job that is running is stopped and the job is dropped.</a:t>
            </a:r>
          </a:p>
          <a:p>
            <a:pPr lvl="1" eaLnBrk="1" hangingPunct="1">
              <a:spcBef>
                <a:spcPct val="20000"/>
              </a:spcBef>
            </a:pPr>
            <a:r>
              <a:rPr lang="en-US" altLang="en-US" b="1" dirty="0"/>
              <a:t>Note:</a:t>
            </a:r>
            <a:r>
              <a:rPr lang="en-US" altLang="en-US" dirty="0"/>
              <a:t> To run, stop, or drop a job that belongs to another user, you need </a:t>
            </a:r>
            <a:r>
              <a:rPr lang="en-US" altLang="en-US" dirty="0">
                <a:latin typeface="Courier New" panose="02070309020205020404" pitchFamily="49" charset="0"/>
              </a:rPr>
              <a:t>ALTER</a:t>
            </a:r>
            <a:r>
              <a:rPr lang="en-US" altLang="en-US" dirty="0"/>
              <a:t> privileges on that job or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ANY</a:t>
            </a:r>
            <a:r>
              <a:rPr lang="en-US" altLang="en-US" dirty="0"/>
              <a:t> </a:t>
            </a:r>
            <a:r>
              <a:rPr lang="en-US" altLang="en-US" dirty="0">
                <a:latin typeface="Courier New" panose="02070309020205020404" pitchFamily="49" charset="0"/>
              </a:rPr>
              <a:t>JOB</a:t>
            </a:r>
            <a:r>
              <a:rPr lang="en-US" altLang="en-US" dirty="0"/>
              <a:t> system privilege.</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6254D6D-9EF0-4E19-8BBB-E39048CC746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353B2B70-BEB0-466A-8650-6D7D2D93E34D}" type="slidenum">
              <a:rPr lang="en-US" altLang="en-US" smtClean="0"/>
              <a:pPr/>
              <a:t>16</a:t>
            </a:fld>
            <a:endParaRPr lang="en-US" altLang="en-US" dirty="0"/>
          </a:p>
        </p:txBody>
      </p:sp>
      <p:sp>
        <p:nvSpPr>
          <p:cNvPr id="3" name="Slide Image Placeholder 2">
            <a:extLst>
              <a:ext uri="{FF2B5EF4-FFF2-40B4-BE49-F238E27FC236}">
                <a16:creationId xmlns:a16="http://schemas.microsoft.com/office/drawing/2014/main" id="{868CA540-2D05-4713-89DF-9C7442A0694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FBEB4F9-DD12-4239-B91C-FA77E97D4D76}"/>
              </a:ext>
            </a:extLst>
          </p:cNvPr>
          <p:cNvSpPr>
            <a:spLocks noGrp="1"/>
          </p:cNvSpPr>
          <p:nvPr>
            <p:ph type="body" idx="1"/>
          </p:nvPr>
        </p:nvSpPr>
        <p:spPr/>
        <p:txBody>
          <a:bodyPr/>
          <a:lstStyle/>
          <a:p>
            <a:pPr lvl="1" eaLnBrk="1" hangingPunct="1"/>
            <a:r>
              <a:rPr lang="en-US" altLang="en-US" dirty="0"/>
              <a:t>The </a:t>
            </a:r>
            <a:r>
              <a:rPr lang="en-US" altLang="en-US" dirty="0">
                <a:latin typeface="Courier New" panose="02070309020205020404" pitchFamily="49" charset="0"/>
              </a:rPr>
              <a:t>DBA_SCHEDULER_JOB_LOG</a:t>
            </a:r>
            <a:r>
              <a:rPr lang="en-US" altLang="en-US" dirty="0"/>
              <a:t> view shows all completed job instances, both successful and failed.</a:t>
            </a:r>
          </a:p>
          <a:p>
            <a:pPr lvl="1" eaLnBrk="1" hangingPunct="1"/>
            <a:r>
              <a:rPr lang="en-US" altLang="en-US" dirty="0">
                <a:solidFill>
                  <a:schemeClr val="tx1"/>
                </a:solidFill>
              </a:rPr>
              <a:t>To view the state of your jobs, use the following query:</a:t>
            </a:r>
          </a:p>
          <a:p>
            <a:pPr lvl="4" eaLnBrk="1" hangingPunct="1"/>
            <a:r>
              <a:rPr lang="en-US" altLang="en-US" dirty="0"/>
              <a:t>SELECT </a:t>
            </a:r>
            <a:r>
              <a:rPr lang="en-US" altLang="en-US" dirty="0" err="1"/>
              <a:t>job_name</a:t>
            </a:r>
            <a:r>
              <a:rPr lang="en-US" altLang="en-US" dirty="0"/>
              <a:t>, </a:t>
            </a:r>
            <a:r>
              <a:rPr lang="en-US" altLang="en-US" dirty="0" err="1"/>
              <a:t>program_name</a:t>
            </a:r>
            <a:r>
              <a:rPr lang="en-US" altLang="en-US" dirty="0"/>
              <a:t>, </a:t>
            </a:r>
            <a:r>
              <a:rPr lang="en-US" altLang="en-US" dirty="0" err="1"/>
              <a:t>job_type</a:t>
            </a:r>
            <a:r>
              <a:rPr lang="en-US" altLang="en-US" dirty="0"/>
              <a:t>, state </a:t>
            </a:r>
            <a:br>
              <a:rPr lang="en-US" altLang="en-US" dirty="0"/>
            </a:br>
            <a:r>
              <a:rPr lang="en-US" altLang="en-US" dirty="0"/>
              <a:t>FROM USER_SCHEDULER_JOBS;</a:t>
            </a:r>
          </a:p>
          <a:p>
            <a:pPr lvl="1" eaLnBrk="1" hangingPunct="1"/>
            <a:r>
              <a:rPr lang="en-US" altLang="en-US" dirty="0">
                <a:solidFill>
                  <a:schemeClr val="tx1"/>
                </a:solidFill>
              </a:rPr>
              <a:t>To determine which instance a job is running on, use the following query:</a:t>
            </a:r>
          </a:p>
          <a:p>
            <a:pPr lvl="4" eaLnBrk="1" hangingPunct="1"/>
            <a:r>
              <a:rPr lang="en-US" altLang="en-US" dirty="0"/>
              <a:t>SELECT owner, </a:t>
            </a:r>
            <a:r>
              <a:rPr lang="en-US" altLang="en-US" dirty="0" err="1"/>
              <a:t>job_name</a:t>
            </a:r>
            <a:r>
              <a:rPr lang="en-US" altLang="en-US" dirty="0"/>
              <a:t>, </a:t>
            </a:r>
            <a:r>
              <a:rPr lang="en-US" altLang="en-US" dirty="0" err="1"/>
              <a:t>running_instance</a:t>
            </a:r>
            <a:r>
              <a:rPr lang="en-US" altLang="en-US" dirty="0"/>
              <a:t>, </a:t>
            </a:r>
            <a:r>
              <a:rPr lang="en-US" altLang="en-US" dirty="0" err="1"/>
              <a:t>resource_consumer_group</a:t>
            </a:r>
            <a:r>
              <a:rPr lang="en-US" altLang="en-US" dirty="0"/>
              <a:t> </a:t>
            </a:r>
            <a:br>
              <a:rPr lang="en-US" altLang="en-US" dirty="0"/>
            </a:br>
            <a:r>
              <a:rPr lang="en-US" altLang="en-US" dirty="0"/>
              <a:t>FROM DBA_SCHEDULER_RUNNING_JOBS;</a:t>
            </a:r>
          </a:p>
          <a:p>
            <a:pPr lvl="1" eaLnBrk="1" hangingPunct="1"/>
            <a:r>
              <a:rPr lang="en-US" altLang="en-US" dirty="0">
                <a:solidFill>
                  <a:schemeClr val="tx1"/>
                </a:solidFill>
              </a:rPr>
              <a:t>To determine information about how a job ran, use the following query:</a:t>
            </a:r>
          </a:p>
          <a:p>
            <a:pPr lvl="4" eaLnBrk="1" hangingPunct="1"/>
            <a:r>
              <a:rPr lang="en-US" altLang="en-US" dirty="0"/>
              <a:t>SELECT </a:t>
            </a:r>
            <a:r>
              <a:rPr lang="en-US" altLang="en-US" dirty="0" err="1"/>
              <a:t>job_name</a:t>
            </a:r>
            <a:r>
              <a:rPr lang="en-US" altLang="en-US" dirty="0"/>
              <a:t>, </a:t>
            </a:r>
            <a:r>
              <a:rPr lang="en-US" altLang="en-US" dirty="0" err="1"/>
              <a:t>instance_id</a:t>
            </a:r>
            <a:r>
              <a:rPr lang="en-US" altLang="en-US" dirty="0"/>
              <a:t>, </a:t>
            </a:r>
            <a:r>
              <a:rPr lang="en-US" altLang="en-US" dirty="0" err="1"/>
              <a:t>req_start_date</a:t>
            </a:r>
            <a:r>
              <a:rPr lang="en-US" altLang="en-US" dirty="0"/>
              <a:t>, </a:t>
            </a:r>
            <a:r>
              <a:rPr lang="en-US" altLang="en-US" dirty="0" err="1"/>
              <a:t>actual_start_date</a:t>
            </a:r>
            <a:r>
              <a:rPr lang="en-US" altLang="en-US" dirty="0"/>
              <a:t>, status</a:t>
            </a:r>
            <a:br>
              <a:rPr lang="en-US" altLang="en-US" dirty="0"/>
            </a:br>
            <a:r>
              <a:rPr lang="en-US" altLang="en-US" dirty="0"/>
              <a:t>FROM ALL_SCHEDULER_JOB_RUN_DETAILS;</a:t>
            </a:r>
          </a:p>
          <a:p>
            <a:pPr lvl="1" eaLnBrk="1" hangingPunct="1"/>
            <a:r>
              <a:rPr lang="en-US" altLang="en-US" dirty="0">
                <a:solidFill>
                  <a:schemeClr val="tx1"/>
                </a:solidFill>
              </a:rPr>
              <a:t>To determine the status of your jobs, use the following query:</a:t>
            </a:r>
          </a:p>
          <a:p>
            <a:pPr lvl="4" eaLnBrk="1" hangingPunct="1"/>
            <a:r>
              <a:rPr lang="en-US" altLang="en-US" dirty="0"/>
              <a:t>SELECT </a:t>
            </a:r>
            <a:r>
              <a:rPr lang="en-US" altLang="en-US" dirty="0" err="1"/>
              <a:t>job_name</a:t>
            </a:r>
            <a:r>
              <a:rPr lang="en-US" altLang="en-US" dirty="0"/>
              <a:t>, status, error#, </a:t>
            </a:r>
            <a:r>
              <a:rPr lang="en-US" altLang="en-US" dirty="0" err="1"/>
              <a:t>run_duration</a:t>
            </a:r>
            <a:r>
              <a:rPr lang="en-US" altLang="en-US" dirty="0"/>
              <a:t>, </a:t>
            </a:r>
            <a:r>
              <a:rPr lang="en-US" altLang="en-US" dirty="0" err="1"/>
              <a:t>cpu_used</a:t>
            </a:r>
            <a:endParaRPr lang="en-US" altLang="en-US" dirty="0"/>
          </a:p>
          <a:p>
            <a:pPr lvl="4" eaLnBrk="1" hangingPunct="1"/>
            <a:r>
              <a:rPr lang="en-US" altLang="en-US" dirty="0"/>
              <a:t>FROM USER_SCHEDULER_JOB_RUN_DETAILS;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2E9E57F3-5EE0-454D-B661-42808A6319D1}"/>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E9D75CF0-EBB8-4F21-A82E-0BFC468A1C57}" type="slidenum">
              <a:rPr lang="en-US" altLang="en-US" smtClean="0"/>
              <a:pPr/>
              <a:t>17</a:t>
            </a:fld>
            <a:endParaRPr lang="en-US" altLang="en-US" dirty="0"/>
          </a:p>
        </p:txBody>
      </p:sp>
      <p:sp>
        <p:nvSpPr>
          <p:cNvPr id="3" name="Slide Image Placeholder 2">
            <a:extLst>
              <a:ext uri="{FF2B5EF4-FFF2-40B4-BE49-F238E27FC236}">
                <a16:creationId xmlns:a16="http://schemas.microsoft.com/office/drawing/2014/main" id="{97AA7E97-F01E-441B-AEA9-82F02111E8F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26E8B36-2829-469D-9822-E401BCFAB01A}"/>
              </a:ext>
            </a:extLst>
          </p:cNvPr>
          <p:cNvSpPr>
            <a:spLocks noGrp="1"/>
          </p:cNvSpPr>
          <p:nvPr>
            <p:ph type="body" idx="1"/>
          </p:nvPr>
        </p:nvSpPr>
        <p:spPr/>
        <p:txBody>
          <a:bodyPr/>
          <a:lstStyle/>
          <a:p>
            <a:pPr lvl="1" eaLnBrk="1" hangingPunct="1"/>
            <a:r>
              <a:rPr lang="en-US" altLang="en-US" dirty="0"/>
              <a:t>This lesson covers a small subset of packages provided with the Oracle database. You have extensively used </a:t>
            </a:r>
            <a:r>
              <a:rPr lang="en-US" altLang="en-US" dirty="0">
                <a:latin typeface="Courier New" panose="02070309020205020404" pitchFamily="49" charset="0"/>
              </a:rPr>
              <a:t>DBMS_OUTPUT</a:t>
            </a:r>
            <a:r>
              <a:rPr lang="en-US" altLang="en-US" dirty="0"/>
              <a:t> for debugging purposes and displaying procedurally generated information on the screen in SQL*Plus.</a:t>
            </a:r>
          </a:p>
          <a:p>
            <a:pPr lvl="1" eaLnBrk="1" hangingPunct="1"/>
            <a:r>
              <a:rPr lang="en-US" altLang="en-US" dirty="0"/>
              <a:t>In this lesson, you should have learned how to schedule PL/SQL and external code for execution with the </a:t>
            </a:r>
            <a:r>
              <a:rPr lang="en-US" altLang="en-US" dirty="0">
                <a:latin typeface="Courier New" panose="02070309020205020404" pitchFamily="49" charset="0"/>
              </a:rPr>
              <a:t>DBMS_SCHEDULER</a:t>
            </a:r>
            <a:r>
              <a:rPr lang="en-US" altLang="en-US" dirty="0"/>
              <a:t> package.</a:t>
            </a:r>
            <a:endParaRPr lang="en-US" altLang="en-US" b="1" dirty="0"/>
          </a:p>
          <a:p>
            <a:pPr lvl="1" eaLnBrk="1" hangingPunct="1"/>
            <a:r>
              <a:rPr lang="en-US" altLang="en-US" b="1" dirty="0"/>
              <a:t>Note:</a:t>
            </a:r>
            <a:r>
              <a:rPr lang="en-US" altLang="en-US" dirty="0"/>
              <a:t> For more information about all PL/SQL packages and types, refer to </a:t>
            </a:r>
            <a:r>
              <a:rPr lang="en-US" altLang="en-US" i="1" dirty="0"/>
              <a:t>PL/SQL Packages and Types Reference</a:t>
            </a:r>
            <a:r>
              <a:rPr lang="en-US" altLang="en-US" dirty="0"/>
              <a:t>.</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733C7F20-CC48-4D6E-AF64-37F9CDBA7F1E}"/>
              </a:ext>
            </a:extLst>
          </p:cNvPr>
          <p:cNvSpPr>
            <a:spLocks noGrp="1" noChangeArrowheads="1"/>
          </p:cNvSpPr>
          <p:nvPr>
            <p:ph type="body" idx="1"/>
          </p:nvPr>
        </p:nvSpPr>
        <p:spPr/>
        <p:txBody>
          <a:bodyPr/>
          <a:lstStyle/>
          <a:p>
            <a:pPr lvl="1"/>
            <a:r>
              <a:rPr lang="en-US" altLang="en-US"/>
              <a:t>In this lesson, you learn how to use some of the Oracle-supplied packages and their capabilities. This lesson focuses on the packages that generate web-based output and the provided scheduling capabilities.</a:t>
            </a:r>
          </a:p>
        </p:txBody>
      </p:sp>
      <p:sp>
        <p:nvSpPr>
          <p:cNvPr id="5" name="Footer Placeholder 4">
            <a:extLst>
              <a:ext uri="{FF2B5EF4-FFF2-40B4-BE49-F238E27FC236}">
                <a16:creationId xmlns:a16="http://schemas.microsoft.com/office/drawing/2014/main" id="{09D94FE7-6107-4FF6-93D1-720D966EC39E}"/>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6633895E-3B63-4A04-A3DA-004D98F1A9BB}" type="slidenum">
              <a:rPr lang="en-US" altLang="en-US" smtClean="0"/>
              <a:pPr/>
              <a:t>2</a:t>
            </a:fld>
            <a:endParaRPr lang="en-US" altLang="en-US" dirty="0"/>
          </a:p>
        </p:txBody>
      </p:sp>
      <p:sp>
        <p:nvSpPr>
          <p:cNvPr id="4" name="Slide Image Placeholder 3">
            <a:extLst>
              <a:ext uri="{FF2B5EF4-FFF2-40B4-BE49-F238E27FC236}">
                <a16:creationId xmlns:a16="http://schemas.microsoft.com/office/drawing/2014/main" id="{2127DDBA-3197-47AA-8CA7-306CAC201815}"/>
              </a:ext>
            </a:extLst>
          </p:cNvPr>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37B3844-BC98-4A85-9FA4-F9A93F56D9E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C28C5228-D16B-4545-A186-18EC2E61669E}"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39E56CE0-47BC-45A1-8DE7-E725B71D97B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8FA2BC7-D02F-453E-B797-7A5555679FA8}"/>
              </a:ext>
            </a:extLst>
          </p:cNvPr>
          <p:cNvSpPr>
            <a:spLocks noGrp="1"/>
          </p:cNvSpPr>
          <p:nvPr>
            <p:ph type="body" idx="1"/>
          </p:nvPr>
        </p:nvSpPr>
        <p:spPr/>
        <p:txBody>
          <a:bodyPr/>
          <a:lstStyle/>
          <a:p>
            <a:pPr lvl="1" eaLnBrk="1" hangingPunct="1"/>
            <a:r>
              <a:rPr lang="en-US" altLang="en-US" dirty="0"/>
              <a:t>The </a:t>
            </a:r>
            <a:r>
              <a:rPr lang="en-US" altLang="en-US" dirty="0">
                <a:latin typeface="Courier New" panose="02070309020205020404" pitchFamily="49" charset="0"/>
              </a:rPr>
              <a:t>HTP</a:t>
            </a:r>
            <a:r>
              <a:rPr lang="en-US" altLang="en-US" dirty="0"/>
              <a:t> package contains procedures that are used to generate HTML tags. The HTML tags that are generated typically enclose the data provided as parameters to the various procedures. The slide illustrates two ways in which the </a:t>
            </a:r>
            <a:r>
              <a:rPr lang="en-US" altLang="en-US" dirty="0">
                <a:latin typeface="Courier New" panose="02070309020205020404" pitchFamily="49" charset="0"/>
              </a:rPr>
              <a:t>HTP</a:t>
            </a:r>
            <a:r>
              <a:rPr lang="en-US" altLang="en-US" dirty="0"/>
              <a:t> package can be used:</a:t>
            </a:r>
          </a:p>
          <a:p>
            <a:pPr lvl="2" eaLnBrk="1" hangingPunct="1"/>
            <a:r>
              <a:rPr lang="en-US" altLang="en-US" dirty="0"/>
              <a:t>Most likely your procedures are invoked by the PL/SQL Gateway services, via the </a:t>
            </a:r>
            <a:r>
              <a:rPr lang="en-US" altLang="en-US" dirty="0" err="1">
                <a:latin typeface="Courier New" panose="02070309020205020404" pitchFamily="49" charset="0"/>
              </a:rPr>
              <a:t>mod_plsql</a:t>
            </a:r>
            <a:r>
              <a:rPr lang="en-US" altLang="en-US" dirty="0"/>
              <a:t> component supplied with Oracle HTTP Server, which is part of the Oracle Application Server product (represented by solid lines in the graphic).</a:t>
            </a:r>
          </a:p>
          <a:p>
            <a:pPr lvl="2" eaLnBrk="1" hangingPunct="1"/>
            <a:r>
              <a:rPr lang="en-US" altLang="en-US" dirty="0"/>
              <a:t>Alternatively (as represented by dotted lines in the graphic), your procedure can be called from </a:t>
            </a:r>
            <a:r>
              <a:rPr lang="en-US" altLang="en-US" i="1" dirty="0"/>
              <a:t>SQL</a:t>
            </a:r>
            <a:r>
              <a:rPr lang="en-US" altLang="en-US" dirty="0"/>
              <a:t>*Plus that can display the generated HTML output, which can be copied and pasted to a file. This technique is used in this course because Oracle Application Server software is not installed as a part of the course environment.</a:t>
            </a:r>
          </a:p>
          <a:p>
            <a:pPr lvl="1" eaLnBrk="1" hangingPunct="1"/>
            <a:r>
              <a:rPr lang="en-US" altLang="en-US" b="1" dirty="0"/>
              <a:t>Note:</a:t>
            </a:r>
            <a:r>
              <a:rPr lang="en-US" altLang="en-US" dirty="0"/>
              <a:t> The </a:t>
            </a:r>
            <a:r>
              <a:rPr lang="en-US" altLang="en-US" dirty="0">
                <a:latin typeface="Courier New" panose="02070309020205020404" pitchFamily="49" charset="0"/>
              </a:rPr>
              <a:t>HTP</a:t>
            </a:r>
            <a:r>
              <a:rPr lang="en-US" altLang="en-US" dirty="0"/>
              <a:t> procedures output information to a session buffer held in the database server. In the Oracle HTTP Server context, when the procedure completes, the </a:t>
            </a:r>
            <a:r>
              <a:rPr lang="en-US" altLang="en-US" dirty="0" err="1">
                <a:latin typeface="Courier New" panose="02070309020205020404" pitchFamily="49" charset="0"/>
              </a:rPr>
              <a:t>mod_plsql</a:t>
            </a:r>
            <a:r>
              <a:rPr lang="en-US" altLang="en-US" dirty="0"/>
              <a:t> component automatically receives the buffer contents, which are then returned to the browser as the HTTP response. In SQL*Plus, you must manually execute:</a:t>
            </a:r>
          </a:p>
          <a:p>
            <a:pPr lvl="2" eaLnBrk="1" hangingPunct="1"/>
            <a:r>
              <a:rPr lang="en-US" altLang="en-US" dirty="0"/>
              <a:t>A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SERVEROUTPUT</a:t>
            </a:r>
            <a:r>
              <a:rPr lang="en-US" altLang="en-US" dirty="0"/>
              <a:t> </a:t>
            </a:r>
            <a:r>
              <a:rPr lang="en-US" altLang="en-US" dirty="0">
                <a:latin typeface="Courier New" panose="02070309020205020404" pitchFamily="49" charset="0"/>
              </a:rPr>
              <a:t>ON</a:t>
            </a:r>
            <a:r>
              <a:rPr lang="en-US" altLang="en-US" dirty="0"/>
              <a:t> command</a:t>
            </a:r>
          </a:p>
          <a:p>
            <a:pPr lvl="2" eaLnBrk="1" hangingPunct="1"/>
            <a:r>
              <a:rPr lang="en-US" altLang="en-US" dirty="0"/>
              <a:t>The procedure to generate the HTML into the buffer</a:t>
            </a:r>
          </a:p>
          <a:p>
            <a:pPr lvl="2" eaLnBrk="1" hangingPunct="1"/>
            <a:r>
              <a:rPr lang="en-US" altLang="en-US" dirty="0"/>
              <a:t>The </a:t>
            </a:r>
            <a:r>
              <a:rPr lang="en-US" altLang="en-US" dirty="0">
                <a:latin typeface="Courier New" panose="02070309020205020404" pitchFamily="49" charset="0"/>
              </a:rPr>
              <a:t>OWA_UTIL.SHOWPAGE</a:t>
            </a:r>
            <a:r>
              <a:rPr lang="en-US" altLang="en-US" dirty="0"/>
              <a:t> procedure to display the buffer contents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E12D95E-4BAD-4183-822A-48AC22D37C62}"/>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107D6EAF-B05C-4851-8CD0-1EC74FEBF4A1}"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B0E19BCA-88B2-4A3B-968D-8D7DFB650A0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48F59CD-423D-459A-A3C1-CB02675C8B87}"/>
              </a:ext>
            </a:extLst>
          </p:cNvPr>
          <p:cNvSpPr>
            <a:spLocks noGrp="1"/>
          </p:cNvSpPr>
          <p:nvPr>
            <p:ph type="body" idx="1"/>
          </p:nvPr>
        </p:nvSpPr>
        <p:spPr/>
        <p:txBody>
          <a:bodyPr/>
          <a:lstStyle/>
          <a:p>
            <a:pPr lvl="1" eaLnBrk="1" hangingPunct="1"/>
            <a:r>
              <a:rPr lang="en-US" altLang="en-US" dirty="0"/>
              <a:t>The </a:t>
            </a:r>
            <a:r>
              <a:rPr lang="en-US" altLang="en-US" dirty="0">
                <a:latin typeface="Courier New" panose="02070309020205020404" pitchFamily="49" charset="0"/>
              </a:rPr>
              <a:t>HTP</a:t>
            </a:r>
            <a:r>
              <a:rPr lang="en-US" altLang="en-US" dirty="0"/>
              <a:t> package is structured to provide a one-to-one mapping of a procedure to standard HTML tags. For example, to display bold text on a webpage, the text must be enclosed in the HTML tag pair </a:t>
            </a:r>
            <a:r>
              <a:rPr lang="en-US" altLang="en-US" dirty="0">
                <a:latin typeface="Courier New" panose="02070309020205020404" pitchFamily="49" charset="0"/>
              </a:rPr>
              <a:t>&lt;B&gt;</a:t>
            </a:r>
            <a:r>
              <a:rPr lang="en-US" altLang="en-US" dirty="0"/>
              <a:t> and </a:t>
            </a:r>
            <a:r>
              <a:rPr lang="en-US" altLang="en-US" dirty="0">
                <a:latin typeface="Courier New" panose="02070309020205020404" pitchFamily="49" charset="0"/>
              </a:rPr>
              <a:t>&lt;/B&gt;</a:t>
            </a:r>
            <a:r>
              <a:rPr lang="en-US" altLang="en-US" dirty="0"/>
              <a:t>. The first code box in the slide shows how to generate the word </a:t>
            </a:r>
            <a:r>
              <a:rPr lang="en-US" altLang="en-US" dirty="0">
                <a:latin typeface="Courier New" panose="02070309020205020404" pitchFamily="49" charset="0"/>
              </a:rPr>
              <a:t>Hello</a:t>
            </a:r>
            <a:r>
              <a:rPr lang="en-US" altLang="en-US" dirty="0"/>
              <a:t> in HTML bold text by using the equivalent </a:t>
            </a:r>
            <a:r>
              <a:rPr lang="en-US" altLang="en-US" dirty="0">
                <a:latin typeface="Courier New" panose="02070309020205020404" pitchFamily="49" charset="0"/>
              </a:rPr>
              <a:t>HTP</a:t>
            </a:r>
            <a:r>
              <a:rPr lang="en-US" altLang="en-US" dirty="0"/>
              <a:t> package procedure, that is, </a:t>
            </a:r>
            <a:r>
              <a:rPr lang="en-US" altLang="en-US" dirty="0">
                <a:latin typeface="Courier New" panose="02070309020205020404" pitchFamily="49" charset="0"/>
              </a:rPr>
              <a:t>HTP.BOLD</a:t>
            </a:r>
            <a:r>
              <a:rPr lang="en-US" altLang="en-US" dirty="0"/>
              <a:t>. The </a:t>
            </a:r>
            <a:r>
              <a:rPr lang="en-US" altLang="en-US" dirty="0">
                <a:latin typeface="Courier New" panose="02070309020205020404" pitchFamily="49" charset="0"/>
              </a:rPr>
              <a:t>HTP.BOLD</a:t>
            </a:r>
            <a:r>
              <a:rPr lang="en-US" altLang="en-US" dirty="0"/>
              <a:t> procedure accepts a text parameter and ensures that it is enclosed in the appropriate HTML tags in the HTML output that is generated.</a:t>
            </a:r>
          </a:p>
          <a:p>
            <a:pPr lvl="1" eaLnBrk="1" hangingPunct="1"/>
            <a:r>
              <a:rPr lang="en-US" altLang="en-US" dirty="0"/>
              <a:t>The </a:t>
            </a:r>
            <a:r>
              <a:rPr lang="en-US" altLang="en-US" dirty="0">
                <a:latin typeface="Courier New" panose="02070309020205020404" pitchFamily="49" charset="0"/>
              </a:rPr>
              <a:t>HTP.PRINT</a:t>
            </a:r>
            <a:r>
              <a:rPr lang="en-US" altLang="en-US" dirty="0"/>
              <a:t> procedure copies its text parameter to the buffer. The example in the slide shows how the parameter supplied to the </a:t>
            </a:r>
            <a:r>
              <a:rPr lang="en-US" altLang="en-US" dirty="0">
                <a:latin typeface="Courier New" panose="02070309020205020404" pitchFamily="49" charset="0"/>
              </a:rPr>
              <a:t>HTP.PRINT</a:t>
            </a:r>
            <a:r>
              <a:rPr lang="en-US" altLang="en-US" dirty="0"/>
              <a:t> procedure can contain HTML tags. This technique is recommended only if you need to use HTML tags that cannot be generated by using the set of procedures provided in the </a:t>
            </a:r>
            <a:r>
              <a:rPr lang="en-US" altLang="en-US" dirty="0">
                <a:latin typeface="Courier New" panose="02070309020205020404" pitchFamily="49" charset="0"/>
              </a:rPr>
              <a:t>HTP</a:t>
            </a:r>
            <a:r>
              <a:rPr lang="en-US" altLang="en-US" dirty="0"/>
              <a:t> package.</a:t>
            </a:r>
          </a:p>
          <a:p>
            <a:pPr lvl="1" eaLnBrk="1" hangingPunct="1"/>
            <a:r>
              <a:rPr lang="en-US" altLang="en-US" dirty="0"/>
              <a:t>The second example in the slide provides a PL/SQL block that generates the basic form of an HTML document. The example serves to illustrate how each of the procedures generates the corresponding HTML line in the enclosed text box on the right.</a:t>
            </a:r>
          </a:p>
          <a:p>
            <a:pPr lvl="1" eaLnBrk="1" hangingPunct="1"/>
            <a:r>
              <a:rPr lang="en-US" altLang="en-US" dirty="0"/>
              <a:t>The benefit of using the </a:t>
            </a:r>
            <a:r>
              <a:rPr lang="en-US" altLang="en-US" dirty="0">
                <a:latin typeface="Courier New" panose="02070309020205020404" pitchFamily="49" charset="0"/>
              </a:rPr>
              <a:t>HTP</a:t>
            </a:r>
            <a:r>
              <a:rPr lang="en-US" altLang="en-US" dirty="0"/>
              <a:t> package is that you create well-formed HTML documents, eliminating the need to manually enter the HTML tags around each piece of data.</a:t>
            </a:r>
          </a:p>
          <a:p>
            <a:pPr lvl="1" eaLnBrk="1" hangingPunct="1"/>
            <a:r>
              <a:rPr lang="en-US" altLang="en-US" b="1" dirty="0"/>
              <a:t>Note:</a:t>
            </a:r>
            <a:r>
              <a:rPr lang="en-US" altLang="en-US" dirty="0"/>
              <a:t> For information about all the </a:t>
            </a:r>
            <a:r>
              <a:rPr lang="en-US" altLang="en-US" dirty="0">
                <a:latin typeface="Courier New" panose="02070309020205020404" pitchFamily="49" charset="0"/>
              </a:rPr>
              <a:t>HTP</a:t>
            </a:r>
            <a:r>
              <a:rPr lang="en-US" altLang="en-US" dirty="0"/>
              <a:t> package procedures, refer to </a:t>
            </a:r>
            <a:r>
              <a:rPr lang="en-US" altLang="en-US" i="1" dirty="0"/>
              <a:t>PL/SQL Packages and Types Reference</a:t>
            </a:r>
            <a:r>
              <a:rPr lang="en-US" altLang="en-US" dirty="0"/>
              <a:t>.</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9FD1D92-28F2-4D45-A916-E0D5B81C3FC3}"/>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885A998D-6D45-4714-B2B5-2F5D865F1E58}" type="slidenum">
              <a:rPr lang="en-US" altLang="en-US" smtClean="0"/>
              <a:pPr/>
              <a:t>5</a:t>
            </a:fld>
            <a:endParaRPr lang="en-US" altLang="en-US" dirty="0"/>
          </a:p>
        </p:txBody>
      </p:sp>
      <p:sp>
        <p:nvSpPr>
          <p:cNvPr id="3" name="Slide Image Placeholder 2">
            <a:extLst>
              <a:ext uri="{FF2B5EF4-FFF2-40B4-BE49-F238E27FC236}">
                <a16:creationId xmlns:a16="http://schemas.microsoft.com/office/drawing/2014/main" id="{C7DA066B-CCC8-4932-B60B-6CF7E9CF26D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B8CFE3F-5935-4C9D-B792-0B8D3A542594}"/>
              </a:ext>
            </a:extLst>
          </p:cNvPr>
          <p:cNvSpPr>
            <a:spLocks noGrp="1"/>
          </p:cNvSpPr>
          <p:nvPr>
            <p:ph type="body" idx="1"/>
          </p:nvPr>
        </p:nvSpPr>
        <p:spPr/>
        <p:txBody>
          <a:bodyPr/>
          <a:lstStyle/>
          <a:p>
            <a:pPr lvl="1" eaLnBrk="1" hangingPunct="1"/>
            <a:r>
              <a:rPr lang="en-US" altLang="en-US" dirty="0"/>
              <a:t>The example in the slide shows the steps for generating HTML by using any procedure and saving the output into an HTML file. You should perform the following steps:</a:t>
            </a:r>
          </a:p>
          <a:p>
            <a:pPr lvl="2" eaLnBrk="1" hangingPunct="1">
              <a:buNone/>
            </a:pPr>
            <a:r>
              <a:rPr lang="en-US" altLang="en-US" dirty="0"/>
              <a:t>1.	Turn on server output with the </a:t>
            </a:r>
            <a:r>
              <a:rPr lang="en-US" altLang="en-US" dirty="0">
                <a:latin typeface="Courier New" panose="02070309020205020404" pitchFamily="49" charset="0"/>
              </a:rPr>
              <a:t>SET</a:t>
            </a:r>
            <a:r>
              <a:rPr lang="en-US" altLang="en-US" dirty="0"/>
              <a:t> </a:t>
            </a:r>
            <a:r>
              <a:rPr lang="en-US" altLang="en-US" dirty="0">
                <a:latin typeface="Courier New" panose="02070309020205020404" pitchFamily="49" charset="0"/>
              </a:rPr>
              <a:t>SERVEROUTPUT</a:t>
            </a:r>
            <a:r>
              <a:rPr lang="en-US" altLang="en-US" dirty="0"/>
              <a:t> </a:t>
            </a:r>
            <a:r>
              <a:rPr lang="en-US" altLang="en-US" dirty="0">
                <a:latin typeface="Courier New" panose="02070309020205020404" pitchFamily="49" charset="0"/>
              </a:rPr>
              <a:t>ON</a:t>
            </a:r>
            <a:r>
              <a:rPr lang="en-US" altLang="en-US" dirty="0"/>
              <a:t> command. Without this, you receive exception messages when running procedures that have calls to the </a:t>
            </a:r>
            <a:r>
              <a:rPr lang="en-US" altLang="en-US" dirty="0">
                <a:latin typeface="Courier New" panose="02070309020205020404" pitchFamily="49" charset="0"/>
              </a:rPr>
              <a:t>HTP</a:t>
            </a:r>
            <a:r>
              <a:rPr lang="en-US" altLang="en-US" dirty="0"/>
              <a:t> package.</a:t>
            </a:r>
          </a:p>
          <a:p>
            <a:pPr lvl="2" eaLnBrk="1" hangingPunct="1">
              <a:buNone/>
            </a:pPr>
            <a:r>
              <a:rPr lang="en-US" altLang="en-US" dirty="0"/>
              <a:t>2.	Execute the procedure that contains calls to the </a:t>
            </a:r>
            <a:r>
              <a:rPr lang="en-US" altLang="en-US" dirty="0">
                <a:latin typeface="Courier New" panose="02070309020205020404" pitchFamily="49" charset="0"/>
              </a:rPr>
              <a:t>HTP</a:t>
            </a:r>
            <a:r>
              <a:rPr lang="en-US" altLang="en-US" dirty="0"/>
              <a:t> package.</a:t>
            </a:r>
            <a:br>
              <a:rPr lang="en-US" altLang="en-US" dirty="0"/>
            </a:br>
            <a:r>
              <a:rPr lang="en-US" altLang="en-US" b="1" dirty="0"/>
              <a:t>Note:</a:t>
            </a:r>
            <a:r>
              <a:rPr lang="en-US" altLang="en-US" dirty="0"/>
              <a:t> This does </a:t>
            </a:r>
            <a:r>
              <a:rPr lang="en-US" altLang="en-US" i="1" dirty="0"/>
              <a:t>not</a:t>
            </a:r>
            <a:r>
              <a:rPr lang="en-US" altLang="en-US" dirty="0"/>
              <a:t> produce output, unless the procedure has calls to the </a:t>
            </a:r>
            <a:r>
              <a:rPr lang="en-US" altLang="en-US" dirty="0">
                <a:latin typeface="Courier New" panose="02070309020205020404" pitchFamily="49" charset="0"/>
              </a:rPr>
              <a:t>DBMS_OUTPUT</a:t>
            </a:r>
            <a:r>
              <a:rPr lang="en-US" altLang="en-US" dirty="0"/>
              <a:t> package.</a:t>
            </a:r>
          </a:p>
          <a:p>
            <a:pPr lvl="2" eaLnBrk="1" hangingPunct="1">
              <a:buNone/>
            </a:pPr>
            <a:r>
              <a:rPr lang="en-US" altLang="en-US" dirty="0"/>
              <a:t>3.	Execute the </a:t>
            </a:r>
            <a:r>
              <a:rPr lang="en-US" altLang="en-US" dirty="0">
                <a:latin typeface="Courier New" panose="02070309020205020404" pitchFamily="49" charset="0"/>
              </a:rPr>
              <a:t>OWA_UTIL.SHOWPAGE</a:t>
            </a:r>
            <a:r>
              <a:rPr lang="en-US" altLang="en-US" dirty="0"/>
              <a:t> procedure to display the text. This call actually displays the HTML content that is generated from the buffer.</a:t>
            </a:r>
          </a:p>
          <a:p>
            <a:pPr lvl="1" eaLnBrk="1" hangingPunct="1"/>
            <a:r>
              <a:rPr lang="en-US" altLang="en-US" dirty="0"/>
              <a:t>The </a:t>
            </a:r>
            <a:r>
              <a:rPr lang="en-US" altLang="en-US" dirty="0">
                <a:latin typeface="Courier New" panose="02070309020205020404" pitchFamily="49" charset="0"/>
              </a:rPr>
              <a:t>ACCEPT</a:t>
            </a:r>
            <a:r>
              <a:rPr lang="en-US" altLang="en-US" dirty="0"/>
              <a:t> command prompts for the name of the procedure to execute. The call to </a:t>
            </a:r>
            <a:r>
              <a:rPr lang="en-US" altLang="en-US" dirty="0">
                <a:latin typeface="Courier New" panose="02070309020205020404" pitchFamily="49" charset="0"/>
              </a:rPr>
              <a:t>OWA_UTIL.SHOWPAGE</a:t>
            </a:r>
            <a:r>
              <a:rPr lang="en-US" altLang="en-US" dirty="0"/>
              <a:t> displays the HTML tags in the browser window. You can then copy and paste the generated HTML tags from the browser window into an HTML file, typically with an </a:t>
            </a:r>
            <a:r>
              <a:rPr lang="en-US" altLang="en-US" dirty="0">
                <a:latin typeface="Courier New" panose="02070309020205020404" pitchFamily="49" charset="0"/>
              </a:rPr>
              <a:t>.htm</a:t>
            </a:r>
            <a:r>
              <a:rPr lang="en-US" altLang="en-US" dirty="0"/>
              <a:t> or </a:t>
            </a:r>
            <a:r>
              <a:rPr lang="en-US" altLang="en-US" dirty="0">
                <a:latin typeface="Courier New" panose="02070309020205020404" pitchFamily="49" charset="0"/>
              </a:rPr>
              <a:t>.html</a:t>
            </a:r>
            <a:r>
              <a:rPr lang="en-US" altLang="en-US" dirty="0"/>
              <a:t> extension.</a:t>
            </a:r>
            <a:endParaRPr lang="en-US" altLang="en-US" b="1" dirty="0"/>
          </a:p>
          <a:p>
            <a:pPr lvl="1" eaLnBrk="1" hangingPunct="1"/>
            <a:r>
              <a:rPr lang="en-US" altLang="en-US" b="1" dirty="0"/>
              <a:t>Note:</a:t>
            </a:r>
            <a:r>
              <a:rPr lang="en-US" altLang="en-US" dirty="0"/>
              <a:t> If you are using SQL*Plus, then you can use the </a:t>
            </a:r>
            <a:r>
              <a:rPr lang="en-US" altLang="en-US" dirty="0">
                <a:latin typeface="Courier New" panose="02070309020205020404" pitchFamily="49" charset="0"/>
              </a:rPr>
              <a:t>SPOOL</a:t>
            </a:r>
            <a:r>
              <a:rPr lang="en-US" altLang="en-US" dirty="0"/>
              <a:t> command to direct the HTML output directly to an HTML file.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60F93CB-598A-4715-B4A2-7C60959C0F59}"/>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54E89692-56CF-4C49-882A-6E6BD0219187}"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C9E21F39-9B98-4DF6-839A-36DB2E5D2F6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473101D-72D5-482D-82E0-B3995490876D}"/>
              </a:ext>
            </a:extLst>
          </p:cNvPr>
          <p:cNvSpPr>
            <a:spLocks noGrp="1"/>
          </p:cNvSpPr>
          <p:nvPr>
            <p:ph type="body" idx="1"/>
          </p:nvPr>
        </p:nvSpPr>
        <p:spPr/>
        <p:txBody>
          <a:bodyPr/>
          <a:lstStyle/>
          <a:p>
            <a:pPr lvl="1" eaLnBrk="1" hangingPunct="1"/>
            <a:r>
              <a:rPr lang="en-US" altLang="en-US" dirty="0"/>
              <a:t>Oracle Database provides a collection of subprograms in the </a:t>
            </a:r>
            <a:r>
              <a:rPr lang="en-US" altLang="en-US" dirty="0">
                <a:latin typeface="Courier New" panose="02070309020205020404" pitchFamily="49" charset="0"/>
              </a:rPr>
              <a:t>DBMS_SCHEDULER</a:t>
            </a:r>
            <a:r>
              <a:rPr lang="en-US" altLang="en-US" dirty="0"/>
              <a:t> package to simplify management and to provide a rich set of functionality for complex scheduling tasks. Collectively, these subprograms are called the Scheduler and can be called from any PL/SQL program. The Scheduler enables database administrators and application developers to control when and where various tasks take place. By ensuring that many routine database tasks occur without manual intervention, you can lower operating costs, implement more reliable routines, and minimize human error.</a:t>
            </a:r>
          </a:p>
          <a:p>
            <a:pPr lvl="1" eaLnBrk="1" hangingPunct="1"/>
            <a:r>
              <a:rPr lang="en-US" altLang="en-US" dirty="0"/>
              <a:t>The diagram shows the following architectural components of the Scheduler:</a:t>
            </a:r>
          </a:p>
          <a:p>
            <a:pPr lvl="2" eaLnBrk="1" hangingPunct="1">
              <a:lnSpc>
                <a:spcPct val="95000"/>
              </a:lnSpc>
            </a:pPr>
            <a:r>
              <a:rPr lang="en-US" altLang="en-US" dirty="0"/>
              <a:t>A </a:t>
            </a:r>
            <a:r>
              <a:rPr lang="en-US" altLang="en-US" b="1" dirty="0"/>
              <a:t>job</a:t>
            </a:r>
            <a:r>
              <a:rPr lang="en-US" altLang="en-US" dirty="0"/>
              <a:t> is the combination of a program and a schedule. Arguments required by the program can be provided with the program or the job. All job names have the format </a:t>
            </a:r>
            <a:r>
              <a:rPr lang="en-US" altLang="en-US" dirty="0">
                <a:latin typeface="Courier New" panose="02070309020205020404" pitchFamily="49" charset="0"/>
              </a:rPr>
              <a:t>[schema.]name</a:t>
            </a:r>
            <a:r>
              <a:rPr lang="en-US" altLang="en-US" dirty="0"/>
              <a:t>. When you create a job, you specify the job name, a program, a schedule, and (optionally) job characteristics that can be provided through a </a:t>
            </a:r>
            <a:r>
              <a:rPr lang="en-US" altLang="en-US" b="1" dirty="0"/>
              <a:t>job class</a:t>
            </a:r>
            <a:r>
              <a:rPr lang="en-US" altLang="en-US" dirty="0"/>
              <a:t>.</a:t>
            </a:r>
          </a:p>
          <a:p>
            <a:pPr lvl="2" eaLnBrk="1" hangingPunct="1"/>
            <a:r>
              <a:rPr lang="en-US" altLang="en-US" dirty="0"/>
              <a:t>A </a:t>
            </a:r>
            <a:r>
              <a:rPr lang="en-US" altLang="en-US" b="1" dirty="0"/>
              <a:t>program</a:t>
            </a:r>
            <a:r>
              <a:rPr lang="en-US" altLang="en-US" dirty="0"/>
              <a:t> determines what should be run. Every automated job involves a particular executable, whether it is a PL/SQL block, a stored procedure, a native binary executable, or a shell script. A program provides metadata about a particular executable and may require a list of arguments.</a:t>
            </a:r>
          </a:p>
          <a:p>
            <a:pPr lvl="2" eaLnBrk="1" hangingPunct="1"/>
            <a:r>
              <a:rPr lang="en-US" altLang="en-US" dirty="0"/>
              <a:t>A </a:t>
            </a:r>
            <a:r>
              <a:rPr lang="en-US" altLang="en-US" b="1" dirty="0"/>
              <a:t>schedule</a:t>
            </a:r>
            <a:r>
              <a:rPr lang="en-US" altLang="en-US" dirty="0"/>
              <a:t> specifies when and how many times a job is executed.</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745BA4-8AEE-4CF0-AF4C-278821AA13E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A4CD3A45-B28B-4DF1-84C9-65293CAB3CE9}" type="slidenum">
              <a:rPr lang="en-US" altLang="en-US" smtClean="0"/>
              <a:pPr/>
              <a:t>7</a:t>
            </a:fld>
            <a:endParaRPr lang="en-US" altLang="en-US" dirty="0"/>
          </a:p>
        </p:txBody>
      </p:sp>
      <p:sp>
        <p:nvSpPr>
          <p:cNvPr id="5" name="Notes Placeholder 4">
            <a:extLst>
              <a:ext uri="{FF2B5EF4-FFF2-40B4-BE49-F238E27FC236}">
                <a16:creationId xmlns:a16="http://schemas.microsoft.com/office/drawing/2014/main" id="{63A7CDA0-E466-43A8-A6EC-B3404FED3224}"/>
              </a:ext>
            </a:extLst>
          </p:cNvPr>
          <p:cNvSpPr>
            <a:spLocks noGrp="1"/>
          </p:cNvSpPr>
          <p:nvPr>
            <p:ph type="body" idx="1"/>
          </p:nvPr>
        </p:nvSpPr>
        <p:spPr>
          <a:xfrm>
            <a:off x="457200" y="449263"/>
            <a:ext cx="6858000" cy="9380537"/>
          </a:xfrm>
        </p:spPr>
        <p:txBody>
          <a:bodyPr/>
          <a:lstStyle/>
          <a:p>
            <a:pPr lvl="2" eaLnBrk="1" hangingPunct="1">
              <a:spcBef>
                <a:spcPct val="25000"/>
              </a:spcBef>
            </a:pPr>
            <a:r>
              <a:rPr lang="en-US" altLang="en-US" dirty="0"/>
              <a:t>A </a:t>
            </a:r>
            <a:r>
              <a:rPr lang="en-US" altLang="en-US" b="1" dirty="0"/>
              <a:t>job class</a:t>
            </a:r>
            <a:r>
              <a:rPr lang="en-US" altLang="en-US" dirty="0"/>
              <a:t> defines a category of jobs that share common resource usage requirements and other characteristics. At any given time, each job can belong to only a single job class. A job class has the following attributes:</a:t>
            </a:r>
          </a:p>
          <a:p>
            <a:pPr lvl="3" eaLnBrk="1" hangingPunct="1"/>
            <a:r>
              <a:rPr lang="en-US" altLang="en-US" dirty="0"/>
              <a:t>A database </a:t>
            </a:r>
            <a:r>
              <a:rPr lang="en-US" altLang="en-US" b="1" dirty="0"/>
              <a:t>service</a:t>
            </a:r>
            <a:r>
              <a:rPr lang="en-US" altLang="en-US" dirty="0"/>
              <a:t> name. The jobs in the job class will have an affinity to the particular service specified—that is, the jobs will run on the instances that cater to the specified service. </a:t>
            </a:r>
          </a:p>
          <a:p>
            <a:pPr lvl="3" eaLnBrk="1" hangingPunct="1"/>
            <a:r>
              <a:rPr lang="en-US" altLang="en-US" dirty="0"/>
              <a:t>A </a:t>
            </a:r>
            <a:r>
              <a:rPr lang="en-US" altLang="en-US" b="1" dirty="0"/>
              <a:t>resource consumer group</a:t>
            </a:r>
            <a:r>
              <a:rPr lang="en-US" altLang="en-US" dirty="0"/>
              <a:t>, which classifies a set of user sessions that have common resource-processing requirements. At any given time, a user session or job class can belong to a single resource consumer group. The resource consumer group that the job class associates with determines the resources that are allocated to the job class. </a:t>
            </a:r>
          </a:p>
          <a:p>
            <a:pPr lvl="2" eaLnBrk="1" hangingPunct="1"/>
            <a:r>
              <a:rPr lang="en-US" altLang="en-US" dirty="0"/>
              <a:t>A </a:t>
            </a:r>
            <a:r>
              <a:rPr lang="en-US" altLang="en-US" b="1" dirty="0"/>
              <a:t>window</a:t>
            </a:r>
            <a:r>
              <a:rPr lang="en-US" altLang="en-US" dirty="0"/>
              <a:t> is represented by an interval of time with a well-defined beginning and end, and is used to activate different resource plans at different times. </a:t>
            </a:r>
          </a:p>
          <a:p>
            <a:pPr lvl="1" eaLnBrk="1" hangingPunct="1"/>
            <a:r>
              <a:rPr lang="en-US" altLang="en-US" dirty="0"/>
              <a:t>The slide focuses on the job component as the primary entity. However, a program, a schedule, a window, and a job class are components that can be created as individual entities that can be associated with a job to be executed by the Scheduler. When a job is created, it may contain all the information needed inline, that is, in the call that creates the job. Alternatively, creating a job may reference a program or schedule component that was previously defined. Examples of this are discussed on the next few pages.</a:t>
            </a:r>
          </a:p>
          <a:p>
            <a:pPr lvl="1" eaLnBrk="1" hangingPunct="1"/>
            <a:r>
              <a:rPr lang="en-US" altLang="en-US" dirty="0"/>
              <a:t>For more information about the Scheduler, see the online course titled </a:t>
            </a:r>
            <a:r>
              <a:rPr lang="en-US" altLang="en-US" i="1" dirty="0"/>
              <a:t>Oracle Database: Configure and Manage Jobs with the Scheduler</a:t>
            </a:r>
            <a:r>
              <a:rPr lang="en-US" altLang="en-US" dirty="0"/>
              <a:t>.</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C514E01-F26D-467C-8891-CEB9CA20B26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B3026754-CBF0-46FC-BFF5-6D2233F73268}"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CF6F14C7-475A-4BDF-A498-94F442F0407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B7FF6D1-9209-43D7-83F9-C7D4892C479E}"/>
              </a:ext>
            </a:extLst>
          </p:cNvPr>
          <p:cNvSpPr>
            <a:spLocks noGrp="1"/>
          </p:cNvSpPr>
          <p:nvPr>
            <p:ph type="body" idx="1"/>
          </p:nvPr>
        </p:nvSpPr>
        <p:spPr/>
        <p:txBody>
          <a:bodyPr/>
          <a:lstStyle/>
          <a:p>
            <a:pPr lvl="1" eaLnBrk="1" hangingPunct="1"/>
            <a:r>
              <a:rPr lang="en-US" altLang="en-US" dirty="0"/>
              <a:t>The component that causes something to be executed at a specified time is called a </a:t>
            </a:r>
            <a:r>
              <a:rPr lang="en-US" altLang="en-US" b="1" dirty="0"/>
              <a:t>job</a:t>
            </a:r>
            <a:r>
              <a:rPr lang="en-US" altLang="en-US" dirty="0"/>
              <a:t>. Use the </a:t>
            </a:r>
            <a:r>
              <a:rPr lang="en-US" altLang="en-US" dirty="0">
                <a:latin typeface="Courier New" panose="02070309020205020404" pitchFamily="49" charset="0"/>
              </a:rPr>
              <a:t>DBMS_SCHEDULER.CREATE_JOB</a:t>
            </a:r>
            <a:r>
              <a:rPr lang="en-US" altLang="en-US" dirty="0"/>
              <a:t> procedure of the </a:t>
            </a:r>
            <a:r>
              <a:rPr lang="en-US" altLang="en-US" dirty="0">
                <a:latin typeface="Courier New" panose="02070309020205020404" pitchFamily="49" charset="0"/>
              </a:rPr>
              <a:t>DBMS_SCHEDULER</a:t>
            </a:r>
            <a:r>
              <a:rPr lang="en-US" altLang="en-US" dirty="0"/>
              <a:t> package to create a job, which is in a disabled state by default. A job becomes active and scheduled when it is explicitly enabled. To create a job, you:</a:t>
            </a:r>
          </a:p>
          <a:p>
            <a:pPr lvl="2" eaLnBrk="1" hangingPunct="1"/>
            <a:r>
              <a:rPr lang="en-US" altLang="en-US" dirty="0"/>
              <a:t>Provide a name in the format </a:t>
            </a:r>
            <a:r>
              <a:rPr lang="en-US" altLang="en-US" dirty="0">
                <a:latin typeface="Courier New" panose="02070309020205020404" pitchFamily="49" charset="0"/>
              </a:rPr>
              <a:t>[schema.]name</a:t>
            </a:r>
            <a:endParaRPr lang="en-US" altLang="en-US" dirty="0"/>
          </a:p>
          <a:p>
            <a:pPr lvl="2" eaLnBrk="1" hangingPunct="1"/>
            <a:r>
              <a:rPr lang="en-US" altLang="en-US" dirty="0"/>
              <a:t>Need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JOB</a:t>
            </a:r>
            <a:r>
              <a:rPr lang="en-US" altLang="en-US" dirty="0"/>
              <a:t> privilege</a:t>
            </a:r>
          </a:p>
          <a:p>
            <a:pPr lvl="1" eaLnBrk="1" hangingPunct="1"/>
            <a:r>
              <a:rPr lang="en-US" altLang="en-US" b="1" dirty="0"/>
              <a:t>Note:</a:t>
            </a:r>
            <a:r>
              <a:rPr lang="en-US" altLang="en-US" dirty="0"/>
              <a:t> A user with the </a:t>
            </a:r>
            <a:r>
              <a:rPr lang="en-US" altLang="en-US" dirty="0">
                <a:latin typeface="Courier New" panose="02070309020205020404" pitchFamily="49" charset="0"/>
              </a:rPr>
              <a:t>CREATE</a:t>
            </a:r>
            <a:r>
              <a:rPr lang="en-US" altLang="en-US" dirty="0"/>
              <a:t> </a:t>
            </a:r>
            <a:r>
              <a:rPr lang="en-US" altLang="en-US" dirty="0">
                <a:latin typeface="Courier New" panose="02070309020205020404" pitchFamily="49" charset="0"/>
              </a:rPr>
              <a:t>ANY</a:t>
            </a:r>
            <a:r>
              <a:rPr lang="en-US" altLang="en-US" dirty="0"/>
              <a:t> </a:t>
            </a:r>
            <a:r>
              <a:rPr lang="en-US" altLang="en-US" dirty="0">
                <a:latin typeface="Courier New" panose="02070309020205020404" pitchFamily="49" charset="0"/>
              </a:rPr>
              <a:t>JOB</a:t>
            </a:r>
            <a:r>
              <a:rPr lang="en-US" altLang="en-US" dirty="0"/>
              <a:t> privilege can create a job in any schema except the </a:t>
            </a:r>
            <a:r>
              <a:rPr lang="en-US" altLang="en-US" dirty="0">
                <a:latin typeface="Courier New" panose="02070309020205020404" pitchFamily="49" charset="0"/>
              </a:rPr>
              <a:t>SYS</a:t>
            </a:r>
            <a:r>
              <a:rPr lang="en-US" altLang="en-US" dirty="0"/>
              <a:t> schema. Associating a job with a particular class requires the </a:t>
            </a:r>
            <a:r>
              <a:rPr lang="en-US" altLang="en-US" dirty="0">
                <a:latin typeface="Courier New" panose="02070309020205020404" pitchFamily="49" charset="0"/>
              </a:rPr>
              <a:t>EXECUTE</a:t>
            </a:r>
            <a:r>
              <a:rPr lang="en-US" altLang="en-US" dirty="0"/>
              <a:t> privilege for that class.</a:t>
            </a:r>
          </a:p>
          <a:p>
            <a:pPr lvl="1" eaLnBrk="1" hangingPunct="1"/>
            <a:r>
              <a:rPr lang="en-US" altLang="en-US" dirty="0"/>
              <a:t>In simple terms, a job can be created by specifying all the job details</a:t>
            </a:r>
            <a:r>
              <a:rPr lang="en-US" altLang="en-US" dirty="0">
                <a:cs typeface="Times New Roman" panose="02020603050405020304" pitchFamily="18" charset="0"/>
              </a:rPr>
              <a:t>—</a:t>
            </a:r>
            <a:r>
              <a:rPr lang="en-US" altLang="en-US" dirty="0"/>
              <a:t>the program to be executed (what) and its schedule (when)</a:t>
            </a:r>
            <a:r>
              <a:rPr lang="en-US" altLang="en-US" dirty="0">
                <a:cs typeface="Times New Roman" panose="02020603050405020304" pitchFamily="18" charset="0"/>
              </a:rPr>
              <a:t>—</a:t>
            </a:r>
            <a:r>
              <a:rPr lang="en-US" altLang="en-US" dirty="0"/>
              <a:t>in the arguments of the </a:t>
            </a:r>
            <a:r>
              <a:rPr lang="en-US" altLang="en-US" dirty="0">
                <a:latin typeface="Courier New" panose="02070309020205020404" pitchFamily="49" charset="0"/>
              </a:rPr>
              <a:t>CREATE_JOB</a:t>
            </a:r>
            <a:r>
              <a:rPr lang="en-US" altLang="en-US" dirty="0"/>
              <a:t> procedure. Alternatively, you can use predefined Program and Schedule components. If you have a named Program and Schedule, then these can be specified or combined with inline arguments for maximum flexibility in the way a job is created.</a:t>
            </a:r>
          </a:p>
          <a:p>
            <a:pPr lvl="1" eaLnBrk="1" hangingPunct="1"/>
            <a:r>
              <a:rPr lang="en-US" altLang="en-US" dirty="0"/>
              <a:t>A simple logical check is performed on the schedule information (that is, checking the date parameters when a job is created). The database checks whether the end date is after the start date. If the start date refers to a time in the past, then the start date is changed to the current date.</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980FCDB-554D-450F-9066-6CC03B071E27}"/>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G - </a:t>
            </a:r>
            <a:fld id="{6A103D08-9242-4290-8FFC-A22C655820B5}" type="slidenum">
              <a:rPr lang="en-US" altLang="en-US" smtClean="0"/>
              <a:pPr/>
              <a:t>9</a:t>
            </a:fld>
            <a:endParaRPr lang="en-US" altLang="en-US" dirty="0"/>
          </a:p>
        </p:txBody>
      </p:sp>
      <p:sp>
        <p:nvSpPr>
          <p:cNvPr id="3" name="Slide Image Placeholder 2">
            <a:extLst>
              <a:ext uri="{FF2B5EF4-FFF2-40B4-BE49-F238E27FC236}">
                <a16:creationId xmlns:a16="http://schemas.microsoft.com/office/drawing/2014/main" id="{2A90DCE7-8AFD-4DE6-AB34-5BCEDFF5214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1236ED7-EC67-4448-8AB0-DDA9353D6A46}"/>
              </a:ext>
            </a:extLst>
          </p:cNvPr>
          <p:cNvSpPr>
            <a:spLocks noGrp="1"/>
          </p:cNvSpPr>
          <p:nvPr>
            <p:ph type="body" idx="1"/>
          </p:nvPr>
        </p:nvSpPr>
        <p:spPr/>
        <p:txBody>
          <a:bodyPr/>
          <a:lstStyle/>
          <a:p>
            <a:pPr lvl="1" eaLnBrk="1" hangingPunct="1"/>
            <a:r>
              <a:rPr lang="en-US" altLang="en-US" dirty="0"/>
              <a:t>You can create a job to run a PL/SQL block, stored procedure, or external program by using the </a:t>
            </a:r>
            <a:r>
              <a:rPr lang="en-US" altLang="en-US" dirty="0">
                <a:latin typeface="Courier New" panose="02070309020205020404" pitchFamily="49" charset="0"/>
              </a:rPr>
              <a:t>DBMS_SCHEDULER.CREATE_JOB</a:t>
            </a:r>
            <a:r>
              <a:rPr lang="en-US" altLang="en-US" dirty="0"/>
              <a:t> procedure. The </a:t>
            </a:r>
            <a:r>
              <a:rPr lang="en-US" altLang="en-US" dirty="0">
                <a:latin typeface="Courier New" panose="02070309020205020404" pitchFamily="49" charset="0"/>
              </a:rPr>
              <a:t>CREATE_JOB</a:t>
            </a:r>
            <a:r>
              <a:rPr lang="en-US" altLang="en-US" dirty="0"/>
              <a:t> procedure can be used directly without requiring you to create Program or Schedule components. </a:t>
            </a:r>
          </a:p>
          <a:p>
            <a:pPr lvl="1" eaLnBrk="1" hangingPunct="1">
              <a:lnSpc>
                <a:spcPct val="95000"/>
              </a:lnSpc>
            </a:pPr>
            <a:r>
              <a:rPr lang="en-US" altLang="en-US" dirty="0"/>
              <a:t>The example in the slide shows how you can specify all the job details inline. The parameters of the </a:t>
            </a:r>
            <a:r>
              <a:rPr lang="en-US" altLang="en-US" dirty="0">
                <a:latin typeface="Courier New" panose="02070309020205020404" pitchFamily="49" charset="0"/>
              </a:rPr>
              <a:t>CREATE_JOB</a:t>
            </a:r>
            <a:r>
              <a:rPr lang="en-US" altLang="en-US" dirty="0"/>
              <a:t> procedure define “what” is to be executed, the schedule, and other job attributes. The following parameters define what is to be executed:</a:t>
            </a:r>
          </a:p>
          <a:p>
            <a:pPr lvl="2" eaLnBrk="1" hangingPunct="1"/>
            <a:r>
              <a:rPr lang="en-US" altLang="en-US" dirty="0"/>
              <a:t>The </a:t>
            </a:r>
            <a:r>
              <a:rPr lang="en-US" altLang="en-US" dirty="0" err="1">
                <a:latin typeface="Courier New" panose="02070309020205020404" pitchFamily="49" charset="0"/>
              </a:rPr>
              <a:t>job_type</a:t>
            </a:r>
            <a:r>
              <a:rPr lang="en-US" altLang="en-US" dirty="0"/>
              <a:t> parameter can be one of the following three values:</a:t>
            </a:r>
          </a:p>
          <a:p>
            <a:pPr lvl="3" eaLnBrk="1" hangingPunct="1"/>
            <a:r>
              <a:rPr lang="en-US" altLang="en-US" dirty="0">
                <a:latin typeface="Courier New" panose="02070309020205020404" pitchFamily="49" charset="0"/>
              </a:rPr>
              <a:t>PLSQL_BLOCK</a:t>
            </a:r>
            <a:r>
              <a:rPr lang="en-US" altLang="en-US" dirty="0"/>
              <a:t> for any PL/SQL block or SQL statement. This type of job cannot accept arguments.</a:t>
            </a:r>
          </a:p>
          <a:p>
            <a:pPr lvl="3" eaLnBrk="1" hangingPunct="1"/>
            <a:r>
              <a:rPr lang="en-US" altLang="en-US" dirty="0">
                <a:latin typeface="Courier New" panose="02070309020205020404" pitchFamily="49" charset="0"/>
              </a:rPr>
              <a:t>STORED_PROCEDURE</a:t>
            </a:r>
            <a:r>
              <a:rPr lang="en-US" altLang="en-US" dirty="0"/>
              <a:t> for any stored stand-alone or packaged procedure. The procedures can accept arguments that are supplied with the job.</a:t>
            </a:r>
          </a:p>
          <a:p>
            <a:pPr lvl="3" eaLnBrk="1" hangingPunct="1"/>
            <a:r>
              <a:rPr lang="en-US" altLang="en-US" dirty="0">
                <a:latin typeface="Courier New" panose="02070309020205020404" pitchFamily="49" charset="0"/>
              </a:rPr>
              <a:t>EXECUTABLE</a:t>
            </a:r>
            <a:r>
              <a:rPr lang="en-US" altLang="en-US" dirty="0"/>
              <a:t> for an executable command-line operating system application</a:t>
            </a:r>
          </a:p>
          <a:p>
            <a:pPr lvl="2" eaLnBrk="1" hangingPunct="1"/>
            <a:r>
              <a:rPr lang="en-US" altLang="en-US" dirty="0"/>
              <a:t>The schedule is specified by using the following parameters:</a:t>
            </a:r>
          </a:p>
          <a:p>
            <a:pPr lvl="3" eaLnBrk="1" hangingPunct="1"/>
            <a:r>
              <a:rPr lang="en-US" altLang="en-US" dirty="0"/>
              <a:t>The </a:t>
            </a:r>
            <a:r>
              <a:rPr lang="en-US" altLang="en-US" dirty="0" err="1">
                <a:latin typeface="Courier New" panose="02070309020205020404" pitchFamily="49" charset="0"/>
              </a:rPr>
              <a:t>start_date</a:t>
            </a:r>
            <a:r>
              <a:rPr lang="en-US" altLang="en-US" dirty="0"/>
              <a:t> accepts a time stamp, and the </a:t>
            </a:r>
            <a:r>
              <a:rPr lang="en-US" altLang="en-US" dirty="0" err="1">
                <a:latin typeface="Courier New" panose="02070309020205020404" pitchFamily="49" charset="0"/>
              </a:rPr>
              <a:t>repeat_interval</a:t>
            </a:r>
            <a:r>
              <a:rPr lang="en-US" altLang="en-US" dirty="0"/>
              <a:t> is string-specified as a calendar or PL/SQL expression. An </a:t>
            </a:r>
            <a:r>
              <a:rPr lang="en-US" altLang="en-US" dirty="0" err="1">
                <a:latin typeface="Courier New" panose="02070309020205020404" pitchFamily="49" charset="0"/>
              </a:rPr>
              <a:t>end_date</a:t>
            </a:r>
            <a:r>
              <a:rPr lang="en-US" altLang="en-US" dirty="0"/>
              <a:t> can be specified.</a:t>
            </a:r>
          </a:p>
          <a:p>
            <a:pPr lvl="1" eaLnBrk="1" hangingPunct="1">
              <a:lnSpc>
                <a:spcPct val="95000"/>
              </a:lnSpc>
            </a:pPr>
            <a:r>
              <a:rPr lang="en-US" altLang="en-US" b="1" dirty="0"/>
              <a:t>Note:</a:t>
            </a:r>
            <a:r>
              <a:rPr lang="en-US" altLang="en-US" dirty="0"/>
              <a:t> String expressions that are specified for </a:t>
            </a:r>
            <a:r>
              <a:rPr lang="en-US" altLang="en-US" dirty="0" err="1">
                <a:latin typeface="Courier New" panose="02070309020205020404" pitchFamily="49" charset="0"/>
              </a:rPr>
              <a:t>repeat_interval</a:t>
            </a:r>
            <a:r>
              <a:rPr lang="en-US" altLang="en-US" dirty="0"/>
              <a:t> are discussed later. The example specifies that the job should run every hour.</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G</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814E703-9E7C-4202-A536-6A512205F611}"/>
              </a:ext>
            </a:extLst>
          </p:cNvPr>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a:latin typeface="+mj-lt"/>
                <a:cs typeface="Oracle Sans" panose="020B0503020204020204" pitchFamily="34" charset="0"/>
              </a:rPr>
              <a:t>Using the DBMS_SCHEDULER</a:t>
            </a:r>
            <a:br>
              <a:rPr lang="en-US" altLang="en-US">
                <a:latin typeface="+mj-lt"/>
                <a:cs typeface="Oracle Sans" panose="020B0503020204020204" pitchFamily="34" charset="0"/>
              </a:rPr>
            </a:br>
            <a:r>
              <a:rPr lang="en-US" altLang="en-US">
                <a:latin typeface="+mj-lt"/>
                <a:cs typeface="Oracle Sans" panose="020B0503020204020204" pitchFamily="34" charset="0"/>
              </a:rPr>
              <a:t>and HTP Packages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3BC19B95-D95A-44BD-959E-9802204360D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28133495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CE7F3E4-C450-40DA-80CB-46C08B081E22}"/>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 Using a Program</a:t>
            </a:r>
          </a:p>
        </p:txBody>
      </p:sp>
      <p:sp>
        <p:nvSpPr>
          <p:cNvPr id="2" name="Content Placeholder 1">
            <a:extLst>
              <a:ext uri="{FF2B5EF4-FFF2-40B4-BE49-F238E27FC236}">
                <a16:creationId xmlns:a16="http://schemas.microsoft.com/office/drawing/2014/main" id="{2C413252-C3F4-4AF0-9F31-2C6DC8DE8277}"/>
              </a:ext>
            </a:extLst>
          </p:cNvPr>
          <p:cNvSpPr>
            <a:spLocks noGrp="1"/>
          </p:cNvSpPr>
          <p:nvPr>
            <p:ph idx="1"/>
          </p:nvPr>
        </p:nvSpPr>
        <p:spPr>
          <a:xfrm>
            <a:off x="933451" y="2272710"/>
            <a:ext cx="16421100" cy="4393827"/>
          </a:xfrm>
        </p:spPr>
        <p:txBody>
          <a:bodyPr/>
          <a:lstStyle/>
          <a:p>
            <a:pPr lvl="1"/>
            <a:r>
              <a:rPr lang="en-US" altLang="en-US" dirty="0"/>
              <a:t>Use </a:t>
            </a:r>
            <a:r>
              <a:rPr lang="en-US" altLang="en-US" dirty="0">
                <a:latin typeface="Courier New" panose="02070309020205020404" pitchFamily="49" charset="0"/>
              </a:rPr>
              <a:t>CREATE_PROGRAM</a:t>
            </a:r>
            <a:r>
              <a:rPr lang="en-US" altLang="en-US" dirty="0"/>
              <a:t> to create a program:</a:t>
            </a:r>
          </a:p>
          <a:p>
            <a:pPr lvl="1"/>
            <a:endParaRPr lang="en-US" altLang="en-US" dirty="0"/>
          </a:p>
          <a:p>
            <a:pPr lvl="1"/>
            <a:endParaRPr lang="en-US" altLang="en-US" dirty="0"/>
          </a:p>
          <a:p>
            <a:pPr lvl="1"/>
            <a:endParaRPr lang="en-US" altLang="en-US" dirty="0"/>
          </a:p>
          <a:p>
            <a:pPr lvl="1">
              <a:spcBef>
                <a:spcPct val="50000"/>
              </a:spcBef>
            </a:pPr>
            <a:r>
              <a:rPr lang="en-US" altLang="en-US" dirty="0"/>
              <a:t>Use overloaded </a:t>
            </a:r>
            <a:r>
              <a:rPr lang="en-US" altLang="en-US" dirty="0">
                <a:latin typeface="Courier New" panose="02070309020205020404" pitchFamily="49" charset="0"/>
              </a:rPr>
              <a:t>CREATE_JOB</a:t>
            </a:r>
            <a:r>
              <a:rPr lang="en-US" altLang="en-US" dirty="0"/>
              <a:t> procedure with its </a:t>
            </a:r>
            <a:r>
              <a:rPr lang="en-US" altLang="en-US" dirty="0" err="1">
                <a:latin typeface="Courier New" panose="02070309020205020404" pitchFamily="49" charset="0"/>
              </a:rPr>
              <a:t>program_name</a:t>
            </a:r>
            <a:r>
              <a:rPr lang="en-US" altLang="en-US" dirty="0"/>
              <a:t> parameter:</a:t>
            </a:r>
          </a:p>
          <a:p>
            <a:endParaRPr lang="en-US" dirty="0"/>
          </a:p>
        </p:txBody>
      </p:sp>
      <p:sp>
        <p:nvSpPr>
          <p:cNvPr id="6" name="Content Placeholder 2">
            <a:extLst>
              <a:ext uri="{FF2B5EF4-FFF2-40B4-BE49-F238E27FC236}">
                <a16:creationId xmlns:a16="http://schemas.microsoft.com/office/drawing/2014/main" id="{F07A8142-1321-4F74-B929-3003248E5425}"/>
              </a:ext>
            </a:extLst>
          </p:cNvPr>
          <p:cNvSpPr txBox="1">
            <a:spLocks/>
          </p:cNvSpPr>
          <p:nvPr/>
        </p:nvSpPr>
        <p:spPr bwMode="gray">
          <a:xfrm>
            <a:off x="1143000" y="2996722"/>
            <a:ext cx="14859000" cy="208569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DBMS_SCHEDULER.CREATE_PROGRAM(</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program_name</a:t>
            </a:r>
            <a:r>
              <a:rPr lang="en-US" sz="2400" dirty="0">
                <a:latin typeface="Courier New" pitchFamily="49" charset="0"/>
                <a:cs typeface="Oracle Sans" panose="020B0503020204020204" pitchFamily="34" charset="0"/>
              </a:rPr>
              <a:t> =&gt; 'PROG_NAME',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program_type</a:t>
            </a:r>
            <a:r>
              <a:rPr lang="en-US" sz="2400" dirty="0">
                <a:latin typeface="Courier New" pitchFamily="49" charset="0"/>
                <a:cs typeface="Oracle Sans" panose="020B0503020204020204" pitchFamily="34" charset="0"/>
              </a:rPr>
              <a:t> =&gt; 'PLSQL_BLOCK',</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program_action</a:t>
            </a:r>
            <a:r>
              <a:rPr lang="en-US" sz="2400" dirty="0">
                <a:latin typeface="Courier New" pitchFamily="49" charset="0"/>
                <a:cs typeface="Oracle Sans" panose="020B0503020204020204" pitchFamily="34" charset="0"/>
              </a:rPr>
              <a:t> =&gt; 'BEGIN ...; END;');</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END;</a:t>
            </a:r>
          </a:p>
        </p:txBody>
      </p:sp>
      <p:sp>
        <p:nvSpPr>
          <p:cNvPr id="7" name="Content Placeholder 2">
            <a:extLst>
              <a:ext uri="{FF2B5EF4-FFF2-40B4-BE49-F238E27FC236}">
                <a16:creationId xmlns:a16="http://schemas.microsoft.com/office/drawing/2014/main" id="{10BB9073-66DB-48C8-99AC-B71F18DCA562}"/>
              </a:ext>
            </a:extLst>
          </p:cNvPr>
          <p:cNvSpPr txBox="1">
            <a:spLocks/>
          </p:cNvSpPr>
          <p:nvPr/>
        </p:nvSpPr>
        <p:spPr bwMode="gray">
          <a:xfrm>
            <a:off x="1257300" y="5943601"/>
            <a:ext cx="14859000" cy="24512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DBMS_SCHEDULER.CREATE_JOB('JOB_NAME',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program_name</a:t>
            </a:r>
            <a:r>
              <a:rPr lang="en-US" sz="2400" dirty="0">
                <a:latin typeface="Courier New" pitchFamily="49" charset="0"/>
                <a:cs typeface="Oracle Sans" panose="020B0503020204020204" pitchFamily="34" charset="0"/>
              </a:rPr>
              <a:t> =&gt; 'PROG_NAME',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start_date</a:t>
            </a:r>
            <a:r>
              <a:rPr lang="en-US" sz="2400" dirty="0">
                <a:latin typeface="Courier New" pitchFamily="49" charset="0"/>
                <a:cs typeface="Oracle Sans" panose="020B0503020204020204" pitchFamily="34" charset="0"/>
              </a:rPr>
              <a:t> =&gt; SYSTIMESTAMP,</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 =&gt; 'FREQ=DAILY',</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enabled =&gt; TRUE);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25080038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4CD085A-F2AD-481E-9DFB-EC141C7A2AC8}"/>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 for a Program with Arguments</a:t>
            </a:r>
          </a:p>
        </p:txBody>
      </p:sp>
      <p:sp>
        <p:nvSpPr>
          <p:cNvPr id="2" name="Content Placeholder 1">
            <a:extLst>
              <a:ext uri="{FF2B5EF4-FFF2-40B4-BE49-F238E27FC236}">
                <a16:creationId xmlns:a16="http://schemas.microsoft.com/office/drawing/2014/main" id="{D00FCB28-FB12-4F88-ACD0-766EF4C1DB41}"/>
              </a:ext>
            </a:extLst>
          </p:cNvPr>
          <p:cNvSpPr>
            <a:spLocks noGrp="1"/>
          </p:cNvSpPr>
          <p:nvPr>
            <p:ph idx="1"/>
          </p:nvPr>
        </p:nvSpPr>
        <p:spPr>
          <a:xfrm>
            <a:off x="933451" y="2272710"/>
            <a:ext cx="16421100" cy="5962462"/>
          </a:xfrm>
        </p:spPr>
        <p:txBody>
          <a:bodyPr/>
          <a:lstStyle/>
          <a:p>
            <a:pPr lvl="1"/>
            <a:r>
              <a:rPr lang="en-US" altLang="en-US" dirty="0"/>
              <a:t>Create a program:</a:t>
            </a:r>
          </a:p>
          <a:p>
            <a:pPr lvl="1">
              <a:spcBef>
                <a:spcPts val="13000"/>
              </a:spcBef>
            </a:pPr>
            <a:r>
              <a:rPr lang="en-US" altLang="en-US" dirty="0"/>
              <a:t>Define an argument:</a:t>
            </a:r>
          </a:p>
          <a:p>
            <a:pPr lvl="1">
              <a:spcBef>
                <a:spcPts val="15000"/>
              </a:spcBef>
            </a:pPr>
            <a:r>
              <a:rPr lang="en-US" altLang="en-US" dirty="0"/>
              <a:t>Create a job specifying the number of arguments:</a:t>
            </a:r>
          </a:p>
          <a:p>
            <a:endParaRPr lang="en-US" dirty="0"/>
          </a:p>
        </p:txBody>
      </p:sp>
      <p:sp>
        <p:nvSpPr>
          <p:cNvPr id="7" name="Content Placeholder 2">
            <a:extLst>
              <a:ext uri="{FF2B5EF4-FFF2-40B4-BE49-F238E27FC236}">
                <a16:creationId xmlns:a16="http://schemas.microsoft.com/office/drawing/2014/main" id="{763A508F-A267-439E-B04A-F28C0D94F78A}"/>
              </a:ext>
            </a:extLst>
          </p:cNvPr>
          <p:cNvSpPr txBox="1">
            <a:spLocks/>
          </p:cNvSpPr>
          <p:nvPr/>
        </p:nvSpPr>
        <p:spPr bwMode="gray">
          <a:xfrm>
            <a:off x="1367136" y="2963761"/>
            <a:ext cx="14859000" cy="133464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DBMS_SCHEDULER.CREATE_PROGRAM(</a:t>
            </a:r>
          </a:p>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program_name</a:t>
            </a:r>
            <a:r>
              <a:rPr lang="en-US" sz="2400" dirty="0">
                <a:latin typeface="Courier New" pitchFamily="49" charset="0"/>
                <a:cs typeface="Oracle Sans" panose="020B0503020204020204" pitchFamily="34" charset="0"/>
              </a:rPr>
              <a:t> =&gt; 'PROG_NAME',</a:t>
            </a:r>
          </a:p>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program_type</a:t>
            </a:r>
            <a:r>
              <a:rPr lang="en-US" sz="2400" dirty="0">
                <a:latin typeface="Courier New" pitchFamily="49" charset="0"/>
                <a:cs typeface="Oracle Sans" panose="020B0503020204020204" pitchFamily="34" charset="0"/>
              </a:rPr>
              <a:t> =&gt; 'STORED_PROCEDURE',</a:t>
            </a:r>
          </a:p>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program_action</a:t>
            </a:r>
            <a:r>
              <a:rPr lang="en-US" sz="2400" dirty="0">
                <a:latin typeface="Courier New" pitchFamily="49" charset="0"/>
                <a:cs typeface="Oracle Sans" panose="020B0503020204020204" pitchFamily="34" charset="0"/>
              </a:rPr>
              <a:t> =&gt; 'EMP_REPORT');</a:t>
            </a:r>
          </a:p>
        </p:txBody>
      </p:sp>
      <p:sp>
        <p:nvSpPr>
          <p:cNvPr id="8" name="Content Placeholder 2">
            <a:extLst>
              <a:ext uri="{FF2B5EF4-FFF2-40B4-BE49-F238E27FC236}">
                <a16:creationId xmlns:a16="http://schemas.microsoft.com/office/drawing/2014/main" id="{49CE22B5-CA38-4655-A10B-6F9ED61C9E06}"/>
              </a:ext>
            </a:extLst>
          </p:cNvPr>
          <p:cNvSpPr txBox="1">
            <a:spLocks/>
          </p:cNvSpPr>
          <p:nvPr/>
        </p:nvSpPr>
        <p:spPr bwMode="gray">
          <a:xfrm>
            <a:off x="1367136" y="5143500"/>
            <a:ext cx="14859000" cy="16728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DBMS_SCHEDULER.DEFINE_PROGRAM_ARGUMENT(</a:t>
            </a:r>
            <a:br>
              <a:rPr lang="en-US" sz="2400" dirty="0">
                <a:latin typeface="Courier New" pitchFamily="49" charset="0"/>
                <a:cs typeface="Oracle Sans" panose="020B0503020204020204" pitchFamily="34" charset="0"/>
              </a:rPr>
            </a:b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program_name</a:t>
            </a:r>
            <a:r>
              <a:rPr lang="en-US" sz="2400" dirty="0">
                <a:latin typeface="Courier New" pitchFamily="49" charset="0"/>
                <a:cs typeface="Oracle Sans" panose="020B0503020204020204" pitchFamily="34" charset="0"/>
              </a:rPr>
              <a:t> =&gt; 'PROG_NAME',</a:t>
            </a:r>
            <a:br>
              <a:rPr lang="en-US" sz="2400" dirty="0">
                <a:latin typeface="Courier New" pitchFamily="49" charset="0"/>
                <a:cs typeface="Oracle Sans" panose="020B0503020204020204" pitchFamily="34" charset="0"/>
              </a:rPr>
            </a:b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argument_name</a:t>
            </a:r>
            <a:r>
              <a:rPr lang="en-US" sz="2400" dirty="0">
                <a:latin typeface="Courier New" pitchFamily="49" charset="0"/>
                <a:cs typeface="Oracle Sans" panose="020B0503020204020204" pitchFamily="34" charset="0"/>
              </a:rPr>
              <a:t> =&gt; 'DEPT_ID',</a:t>
            </a:r>
            <a:br>
              <a:rPr lang="en-US" sz="2400" dirty="0">
                <a:latin typeface="Courier New" pitchFamily="49" charset="0"/>
                <a:cs typeface="Oracle Sans" panose="020B0503020204020204" pitchFamily="34" charset="0"/>
              </a:rPr>
            </a:b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argument_position</a:t>
            </a:r>
            <a:r>
              <a:rPr lang="en-US" sz="2400" dirty="0">
                <a:latin typeface="Courier New" pitchFamily="49" charset="0"/>
                <a:cs typeface="Oracle Sans" panose="020B0503020204020204" pitchFamily="34" charset="0"/>
              </a:rPr>
              <a:t>=&gt; 1, </a:t>
            </a:r>
            <a:r>
              <a:rPr lang="en-US" sz="2400" dirty="0" err="1">
                <a:latin typeface="Courier New" pitchFamily="49" charset="0"/>
                <a:cs typeface="Oracle Sans" panose="020B0503020204020204" pitchFamily="34" charset="0"/>
              </a:rPr>
              <a:t>argument_type</a:t>
            </a:r>
            <a:r>
              <a:rPr lang="en-US" sz="2400" dirty="0">
                <a:latin typeface="Courier New" pitchFamily="49" charset="0"/>
                <a:cs typeface="Oracle Sans" panose="020B0503020204020204" pitchFamily="34" charset="0"/>
              </a:rPr>
              <a:t>=&gt; 'NUMBER',</a:t>
            </a:r>
          </a:p>
          <a:p>
            <a:pPr defTabSz="600075" eaLnBrk="0" hangingPunct="0">
              <a:lnSpc>
                <a:spcPct val="8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default_value</a:t>
            </a:r>
            <a:r>
              <a:rPr lang="en-US" sz="2400" dirty="0">
                <a:latin typeface="Courier New" pitchFamily="49" charset="0"/>
                <a:cs typeface="Oracle Sans" panose="020B0503020204020204" pitchFamily="34" charset="0"/>
              </a:rPr>
              <a:t> =&gt; '50');</a:t>
            </a:r>
          </a:p>
        </p:txBody>
      </p:sp>
      <p:sp>
        <p:nvSpPr>
          <p:cNvPr id="9" name="Content Placeholder 2">
            <a:extLst>
              <a:ext uri="{FF2B5EF4-FFF2-40B4-BE49-F238E27FC236}">
                <a16:creationId xmlns:a16="http://schemas.microsoft.com/office/drawing/2014/main" id="{D8E3425A-E909-4DAF-9669-2EFCB43981E7}"/>
              </a:ext>
            </a:extLst>
          </p:cNvPr>
          <p:cNvSpPr txBox="1">
            <a:spLocks/>
          </p:cNvSpPr>
          <p:nvPr/>
        </p:nvSpPr>
        <p:spPr bwMode="gray">
          <a:xfrm>
            <a:off x="1367136" y="7591772"/>
            <a:ext cx="14859000" cy="140925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DBMS_SCHEDULER.CREATE_JOB('JOB_NAME', </a:t>
            </a:r>
            <a:r>
              <a:rPr lang="en-US" sz="2400" dirty="0" err="1">
                <a:latin typeface="Courier New" pitchFamily="49" charset="0"/>
                <a:cs typeface="Oracle Sans" panose="020B0503020204020204" pitchFamily="34" charset="0"/>
              </a:rPr>
              <a:t>program_name</a:t>
            </a:r>
            <a:endParaRPr lang="en-US" sz="2400" dirty="0">
              <a:latin typeface="Courier New" pitchFamily="49" charset="0"/>
              <a:cs typeface="Oracle Sans" panose="020B0503020204020204" pitchFamily="34" charset="0"/>
            </a:endParaRP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=&gt; 'PROG_NAME', </a:t>
            </a:r>
            <a:r>
              <a:rPr lang="en-US" sz="2400" dirty="0" err="1">
                <a:latin typeface="Courier New" pitchFamily="49" charset="0"/>
                <a:cs typeface="Oracle Sans" panose="020B0503020204020204" pitchFamily="34" charset="0"/>
              </a:rPr>
              <a:t>start_date</a:t>
            </a:r>
            <a:r>
              <a:rPr lang="en-US" sz="2400" dirty="0">
                <a:latin typeface="Courier New" pitchFamily="49" charset="0"/>
                <a:cs typeface="Oracle Sans" panose="020B0503020204020204" pitchFamily="34" charset="0"/>
              </a:rPr>
              <a:t> =&gt; SYSTIMESTAMP,</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 =&gt; 'FREQ=DAILY',</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number_of_arguments</a:t>
            </a:r>
            <a:r>
              <a:rPr lang="en-US" sz="2400" dirty="0">
                <a:latin typeface="Courier New" pitchFamily="49" charset="0"/>
                <a:cs typeface="Oracle Sans" panose="020B0503020204020204" pitchFamily="34" charset="0"/>
              </a:rPr>
              <a:t> =&gt; 1, enabled =&gt; TRUE); </a:t>
            </a:r>
          </a:p>
        </p:txBody>
      </p:sp>
    </p:spTree>
    <p:custDataLst>
      <p:tags r:id="rId1"/>
    </p:custDataLst>
    <p:extLst>
      <p:ext uri="{BB962C8B-B14F-4D97-AF65-F5344CB8AC3E}">
        <p14:creationId xmlns:p14="http://schemas.microsoft.com/office/powerpoint/2010/main" val="2301515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C6E0C3-C624-4AFB-A72D-FF34B3723B3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 Using a Schedule</a:t>
            </a:r>
          </a:p>
        </p:txBody>
      </p:sp>
      <p:sp>
        <p:nvSpPr>
          <p:cNvPr id="2" name="Content Placeholder 1">
            <a:extLst>
              <a:ext uri="{FF2B5EF4-FFF2-40B4-BE49-F238E27FC236}">
                <a16:creationId xmlns:a16="http://schemas.microsoft.com/office/drawing/2014/main" id="{80149968-10B5-4783-8531-B8D4E59CC6FF}"/>
              </a:ext>
            </a:extLst>
          </p:cNvPr>
          <p:cNvSpPr>
            <a:spLocks noGrp="1"/>
          </p:cNvSpPr>
          <p:nvPr>
            <p:ph idx="1"/>
          </p:nvPr>
        </p:nvSpPr>
        <p:spPr>
          <a:xfrm>
            <a:off x="933451" y="2272710"/>
            <a:ext cx="16421100" cy="4266613"/>
          </a:xfrm>
        </p:spPr>
        <p:txBody>
          <a:bodyPr/>
          <a:lstStyle/>
          <a:p>
            <a:pPr lvl="1"/>
            <a:r>
              <a:rPr lang="en-US" altLang="en-US" dirty="0"/>
              <a:t>Use </a:t>
            </a:r>
            <a:r>
              <a:rPr lang="en-US" altLang="en-US" dirty="0">
                <a:latin typeface="Courier New" panose="02070309020205020404" pitchFamily="49" charset="0"/>
              </a:rPr>
              <a:t>CREATE_SCHEDULE</a:t>
            </a:r>
            <a:r>
              <a:rPr lang="en-US" altLang="en-US" dirty="0"/>
              <a:t> to create a schedule:</a:t>
            </a:r>
          </a:p>
          <a:p>
            <a:pPr lvl="1">
              <a:spcBef>
                <a:spcPts val="19000"/>
              </a:spcBef>
            </a:pPr>
            <a:r>
              <a:rPr lang="en-US" altLang="en-US" dirty="0"/>
              <a:t>Use </a:t>
            </a:r>
            <a:r>
              <a:rPr lang="en-US" altLang="en-US" dirty="0">
                <a:latin typeface="Courier New" panose="02070309020205020404" pitchFamily="49" charset="0"/>
              </a:rPr>
              <a:t>CREATE_JOB</a:t>
            </a:r>
            <a:r>
              <a:rPr lang="en-US" altLang="en-US" dirty="0"/>
              <a:t> by referencing the schedule in the </a:t>
            </a:r>
            <a:r>
              <a:rPr lang="en-US" altLang="en-US" dirty="0" err="1">
                <a:latin typeface="Courier New" panose="02070309020205020404" pitchFamily="49" charset="0"/>
              </a:rPr>
              <a:t>schedule_name</a:t>
            </a:r>
            <a:r>
              <a:rPr lang="en-US" altLang="en-US" dirty="0"/>
              <a:t> parameter:</a:t>
            </a:r>
          </a:p>
          <a:p>
            <a:endParaRPr lang="en-US" dirty="0"/>
          </a:p>
        </p:txBody>
      </p:sp>
      <p:sp>
        <p:nvSpPr>
          <p:cNvPr id="6" name="Content Placeholder 2">
            <a:extLst>
              <a:ext uri="{FF2B5EF4-FFF2-40B4-BE49-F238E27FC236}">
                <a16:creationId xmlns:a16="http://schemas.microsoft.com/office/drawing/2014/main" id="{78B09113-1AFC-4F58-BB96-1D92C8F17FDD}"/>
              </a:ext>
            </a:extLst>
          </p:cNvPr>
          <p:cNvSpPr txBox="1">
            <a:spLocks/>
          </p:cNvSpPr>
          <p:nvPr/>
        </p:nvSpPr>
        <p:spPr bwMode="gray">
          <a:xfrm>
            <a:off x="1714500" y="3008520"/>
            <a:ext cx="14859000" cy="208569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DBMS_SCHEDULER.CREATE_SCHEDULE('SCHED_NAME',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start_date</a:t>
            </a:r>
            <a:r>
              <a:rPr lang="en-US" sz="2400" dirty="0">
                <a:latin typeface="Courier New" pitchFamily="49" charset="0"/>
                <a:cs typeface="Oracle Sans" panose="020B0503020204020204" pitchFamily="34" charset="0"/>
              </a:rPr>
              <a:t> =&gt; SYSTIMESTAMP,</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 =&gt; 'FREQ=DAILY',</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end_date</a:t>
            </a:r>
            <a:r>
              <a:rPr lang="en-US" sz="2400" dirty="0">
                <a:latin typeface="Courier New" pitchFamily="49" charset="0"/>
                <a:cs typeface="Oracle Sans" panose="020B0503020204020204" pitchFamily="34" charset="0"/>
              </a:rPr>
              <a:t> =&gt; SYSTIMESTAMP +15);  </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END;</a:t>
            </a:r>
          </a:p>
        </p:txBody>
      </p:sp>
      <p:sp>
        <p:nvSpPr>
          <p:cNvPr id="7" name="Content Placeholder 2">
            <a:extLst>
              <a:ext uri="{FF2B5EF4-FFF2-40B4-BE49-F238E27FC236}">
                <a16:creationId xmlns:a16="http://schemas.microsoft.com/office/drawing/2014/main" id="{11E3CE23-011D-4995-9BB6-9322368F20BC}"/>
              </a:ext>
            </a:extLst>
          </p:cNvPr>
          <p:cNvSpPr txBox="1">
            <a:spLocks/>
          </p:cNvSpPr>
          <p:nvPr/>
        </p:nvSpPr>
        <p:spPr bwMode="gray">
          <a:xfrm>
            <a:off x="1714500" y="6007596"/>
            <a:ext cx="14859000" cy="24512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DBMS_SCHEDULER.CREATE_JOB('JOB_NAME',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schedule_name</a:t>
            </a:r>
            <a:r>
              <a:rPr lang="en-US" sz="2400" dirty="0">
                <a:latin typeface="Courier New" pitchFamily="49" charset="0"/>
                <a:cs typeface="Oracle Sans" panose="020B0503020204020204" pitchFamily="34" charset="0"/>
              </a:rPr>
              <a:t> =&gt; 'SCHED_NAME',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job_type</a:t>
            </a:r>
            <a:r>
              <a:rPr lang="en-US" sz="2400" dirty="0">
                <a:latin typeface="Courier New" pitchFamily="49" charset="0"/>
                <a:cs typeface="Oracle Sans" panose="020B0503020204020204" pitchFamily="34" charset="0"/>
              </a:rPr>
              <a:t> =&gt; 'PLSQL_BLOCK',</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job_action</a:t>
            </a:r>
            <a:r>
              <a:rPr lang="en-US" sz="2400" dirty="0">
                <a:latin typeface="Courier New" pitchFamily="49" charset="0"/>
                <a:cs typeface="Oracle Sans" panose="020B0503020204020204" pitchFamily="34" charset="0"/>
              </a:rPr>
              <a:t> =&gt; 'BEGIN ...; END;',</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   enabled =&gt; TRUE);</a:t>
            </a:r>
          </a:p>
          <a:p>
            <a:pPr defTabSz="600075" eaLnBrk="0" hangingPunct="0">
              <a:lnSpc>
                <a:spcPct val="85000"/>
              </a:lnSpc>
              <a:tabLst>
                <a:tab pos="600075" algn="r"/>
                <a:tab pos="1009650" algn="l"/>
              </a:tabLst>
              <a:defRPr/>
            </a:pPr>
            <a:r>
              <a:rPr lang="en-US" sz="2400" dirty="0">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29010524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6F1EDB2-8F25-4A1B-BED6-E6777D5E51F6}"/>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Setting the Repeat Interval for a Job</a:t>
            </a:r>
          </a:p>
        </p:txBody>
      </p:sp>
      <p:sp>
        <p:nvSpPr>
          <p:cNvPr id="2" name="Content Placeholder 1">
            <a:extLst>
              <a:ext uri="{FF2B5EF4-FFF2-40B4-BE49-F238E27FC236}">
                <a16:creationId xmlns:a16="http://schemas.microsoft.com/office/drawing/2014/main" id="{433E2FC9-262D-4A8B-8ECF-D4A359158A32}"/>
              </a:ext>
            </a:extLst>
          </p:cNvPr>
          <p:cNvSpPr>
            <a:spLocks noGrp="1"/>
          </p:cNvSpPr>
          <p:nvPr>
            <p:ph idx="1"/>
          </p:nvPr>
        </p:nvSpPr>
        <p:spPr>
          <a:xfrm>
            <a:off x="933451" y="2272710"/>
            <a:ext cx="16421100" cy="4583110"/>
          </a:xfrm>
        </p:spPr>
        <p:txBody>
          <a:bodyPr/>
          <a:lstStyle/>
          <a:p>
            <a:pPr lvl="1">
              <a:spcAft>
                <a:spcPts val="2400"/>
              </a:spcAft>
            </a:pPr>
            <a:r>
              <a:rPr lang="en-US" altLang="en-US" dirty="0"/>
              <a:t>Using a calendaring expression:</a:t>
            </a:r>
          </a:p>
          <a:p>
            <a:endParaRPr lang="en-US" altLang="en-US" dirty="0"/>
          </a:p>
          <a:p>
            <a:endParaRPr lang="en-US" altLang="en-US" dirty="0"/>
          </a:p>
          <a:p>
            <a:endParaRPr lang="en-US" altLang="en-US" dirty="0"/>
          </a:p>
          <a:p>
            <a:pPr lvl="1"/>
            <a:r>
              <a:rPr lang="en-US" altLang="en-US" dirty="0"/>
              <a:t>Using a PL/SQL expression:</a:t>
            </a:r>
          </a:p>
          <a:p>
            <a:endParaRPr lang="en-US" dirty="0"/>
          </a:p>
        </p:txBody>
      </p:sp>
      <p:sp>
        <p:nvSpPr>
          <p:cNvPr id="6" name="Content Placeholder 2">
            <a:extLst>
              <a:ext uri="{FF2B5EF4-FFF2-40B4-BE49-F238E27FC236}">
                <a16:creationId xmlns:a16="http://schemas.microsoft.com/office/drawing/2014/main" id="{5AA2AAD0-6CE2-4AA5-93A6-DC632B232746}"/>
              </a:ext>
            </a:extLst>
          </p:cNvPr>
          <p:cNvSpPr txBox="1">
            <a:spLocks/>
          </p:cNvSpPr>
          <p:nvPr/>
        </p:nvSpPr>
        <p:spPr bwMode="gray">
          <a:xfrm>
            <a:off x="1714500" y="2983260"/>
            <a:ext cx="14859000" cy="24288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'FREQ=HOURLY; INTERVAL=4'</a:t>
            </a:r>
          </a:p>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'FREQ=DAILY'</a:t>
            </a:r>
          </a:p>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'FREQ=MINUTELY;INTERVAL=15'</a:t>
            </a:r>
          </a:p>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'FREQ=YEARLY; </a:t>
            </a:r>
            <a:br>
              <a:rPr lang="en-US" sz="2400" dirty="0">
                <a:latin typeface="Courier New" pitchFamily="49" charset="0"/>
                <a:cs typeface="Oracle Sans" panose="020B0503020204020204" pitchFamily="34" charset="0"/>
              </a:rPr>
            </a:br>
            <a:r>
              <a:rPr lang="en-US" sz="2400" dirty="0">
                <a:latin typeface="Courier New" pitchFamily="49" charset="0"/>
                <a:cs typeface="Oracle Sans" panose="020B0503020204020204" pitchFamily="34" charset="0"/>
              </a:rPr>
              <a:t>                   BYMONTH=MAR,JUN,SEP,DEC;</a:t>
            </a:r>
            <a:br>
              <a:rPr lang="en-US" sz="2400" dirty="0">
                <a:latin typeface="Courier New" pitchFamily="49" charset="0"/>
                <a:cs typeface="Oracle Sans" panose="020B0503020204020204" pitchFamily="34" charset="0"/>
              </a:rPr>
            </a:br>
            <a:r>
              <a:rPr lang="en-US" sz="2400" dirty="0">
                <a:latin typeface="Courier New" pitchFamily="49" charset="0"/>
                <a:cs typeface="Oracle Sans" panose="020B0503020204020204" pitchFamily="34" charset="0"/>
              </a:rPr>
              <a:t>                   BYMONTHDAY=15'</a:t>
            </a:r>
          </a:p>
        </p:txBody>
      </p:sp>
      <p:sp>
        <p:nvSpPr>
          <p:cNvPr id="9" name="Content Placeholder 2">
            <a:extLst>
              <a:ext uri="{FF2B5EF4-FFF2-40B4-BE49-F238E27FC236}">
                <a16:creationId xmlns:a16="http://schemas.microsoft.com/office/drawing/2014/main" id="{47085A66-64ED-49DC-BE94-C3A92A8EAB07}"/>
              </a:ext>
            </a:extLst>
          </p:cNvPr>
          <p:cNvSpPr txBox="1">
            <a:spLocks/>
          </p:cNvSpPr>
          <p:nvPr/>
        </p:nvSpPr>
        <p:spPr bwMode="gray">
          <a:xfrm>
            <a:off x="1714502" y="6295628"/>
            <a:ext cx="14859000" cy="128490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'SYSDATE + 36/24'</a:t>
            </a:r>
          </a:p>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'SYSDATE + 1'</a:t>
            </a:r>
          </a:p>
          <a:p>
            <a:pPr defTabSz="604838" eaLnBrk="0" hangingPunct="0">
              <a:tabLst>
                <a:tab pos="600075" algn="r"/>
                <a:tab pos="1009650" algn="l"/>
                <a:tab pos="4286250" algn="l"/>
                <a:tab pos="5322095" algn="l"/>
              </a:tabLst>
              <a:defRPr/>
            </a:pP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 'SYSDATE + 15/(24*60)'</a:t>
            </a:r>
          </a:p>
        </p:txBody>
      </p:sp>
    </p:spTree>
    <p:custDataLst>
      <p:tags r:id="rId1"/>
    </p:custDataLst>
    <p:extLst>
      <p:ext uri="{BB962C8B-B14F-4D97-AF65-F5344CB8AC3E}">
        <p14:creationId xmlns:p14="http://schemas.microsoft.com/office/powerpoint/2010/main" val="11725786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DF7F0AB-D163-4BD9-AA51-4B6CFA73B67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 Using a Named Program and Schedule</a:t>
            </a:r>
          </a:p>
        </p:txBody>
      </p:sp>
      <p:sp>
        <p:nvSpPr>
          <p:cNvPr id="2" name="Content Placeholder 1">
            <a:extLst>
              <a:ext uri="{FF2B5EF4-FFF2-40B4-BE49-F238E27FC236}">
                <a16:creationId xmlns:a16="http://schemas.microsoft.com/office/drawing/2014/main" id="{32873777-FCE0-49F2-A206-2A3FA31FC13A}"/>
              </a:ext>
            </a:extLst>
          </p:cNvPr>
          <p:cNvSpPr>
            <a:spLocks noGrp="1"/>
          </p:cNvSpPr>
          <p:nvPr>
            <p:ph idx="1"/>
          </p:nvPr>
        </p:nvSpPr>
        <p:spPr>
          <a:xfrm>
            <a:off x="933451" y="2272710"/>
            <a:ext cx="16421100" cy="3916774"/>
          </a:xfrm>
        </p:spPr>
        <p:txBody>
          <a:bodyPr/>
          <a:lstStyle/>
          <a:p>
            <a:pPr lvl="1"/>
            <a:r>
              <a:rPr lang="en-US" altLang="en-US" dirty="0"/>
              <a:t>Create a named program called </a:t>
            </a:r>
            <a:r>
              <a:rPr lang="en-US" altLang="en-US" dirty="0">
                <a:latin typeface="Courier New" panose="02070309020205020404" pitchFamily="49" charset="0"/>
              </a:rPr>
              <a:t>PROG_NAME</a:t>
            </a:r>
            <a:r>
              <a:rPr lang="en-US" altLang="en-US" dirty="0"/>
              <a:t> by using the </a:t>
            </a:r>
            <a:r>
              <a:rPr lang="en-US" altLang="en-US" dirty="0">
                <a:latin typeface="Courier New" panose="02070309020205020404" pitchFamily="49" charset="0"/>
              </a:rPr>
              <a:t>CREATE_PROGRAM</a:t>
            </a:r>
            <a:r>
              <a:rPr lang="en-US" altLang="en-US" dirty="0"/>
              <a:t> procedure.</a:t>
            </a:r>
          </a:p>
          <a:p>
            <a:pPr lvl="1"/>
            <a:r>
              <a:rPr lang="en-US" altLang="en-US" dirty="0"/>
              <a:t>Create a named schedule called </a:t>
            </a:r>
            <a:r>
              <a:rPr lang="en-US" altLang="en-US" dirty="0">
                <a:latin typeface="Courier New" panose="02070309020205020404" pitchFamily="49" charset="0"/>
              </a:rPr>
              <a:t>SCHED_NAME</a:t>
            </a:r>
            <a:r>
              <a:rPr lang="en-US" altLang="en-US" dirty="0"/>
              <a:t> by using the </a:t>
            </a:r>
            <a:r>
              <a:rPr lang="en-US" altLang="en-US" dirty="0">
                <a:latin typeface="Courier New" panose="02070309020205020404" pitchFamily="49" charset="0"/>
              </a:rPr>
              <a:t>CREATE_SCHEDULE</a:t>
            </a:r>
            <a:r>
              <a:rPr lang="en-US" altLang="en-US" dirty="0"/>
              <a:t> procedure.</a:t>
            </a:r>
          </a:p>
          <a:p>
            <a:pPr lvl="1"/>
            <a:r>
              <a:rPr lang="en-US" altLang="en-US" dirty="0"/>
              <a:t>Create a job referencing the named program and schedule:</a:t>
            </a:r>
          </a:p>
          <a:p>
            <a:endParaRPr lang="en-US" dirty="0"/>
          </a:p>
        </p:txBody>
      </p:sp>
      <p:sp>
        <p:nvSpPr>
          <p:cNvPr id="5" name="Content Placeholder 2">
            <a:extLst>
              <a:ext uri="{FF2B5EF4-FFF2-40B4-BE49-F238E27FC236}">
                <a16:creationId xmlns:a16="http://schemas.microsoft.com/office/drawing/2014/main" id="{06A0645C-3435-4151-9DA7-EEDDC2B019B6}"/>
              </a:ext>
            </a:extLst>
          </p:cNvPr>
          <p:cNvSpPr txBox="1">
            <a:spLocks/>
          </p:cNvSpPr>
          <p:nvPr/>
        </p:nvSpPr>
        <p:spPr bwMode="gray">
          <a:xfrm>
            <a:off x="1714500" y="5651341"/>
            <a:ext cx="14859000" cy="28765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DBMS_SCHEDULER.CREATE_JOB('JOB_NAME',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program_name</a:t>
            </a:r>
            <a:r>
              <a:rPr lang="en-US" sz="2400" dirty="0">
                <a:latin typeface="Courier New" pitchFamily="49" charset="0"/>
                <a:cs typeface="Oracle Sans" panose="020B0503020204020204" pitchFamily="34" charset="0"/>
              </a:rPr>
              <a:t> =&gt; 'PROG_NAME',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schedule_name</a:t>
            </a:r>
            <a:r>
              <a:rPr lang="en-US" sz="2400" dirty="0">
                <a:latin typeface="Courier New" pitchFamily="49" charset="0"/>
                <a:cs typeface="Oracle Sans" panose="020B0503020204020204" pitchFamily="34" charset="0"/>
              </a:rPr>
              <a:t> =&gt; 'SCHED_NAME',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enabled =&gt; TRUE);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END;</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3192719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4083442-4687-41D5-B1A7-7F5E5820FD7F}"/>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Managing Jobs</a:t>
            </a:r>
          </a:p>
        </p:txBody>
      </p:sp>
      <p:sp>
        <p:nvSpPr>
          <p:cNvPr id="2" name="Content Placeholder 1">
            <a:extLst>
              <a:ext uri="{FF2B5EF4-FFF2-40B4-BE49-F238E27FC236}">
                <a16:creationId xmlns:a16="http://schemas.microsoft.com/office/drawing/2014/main" id="{F5D58D77-7D0F-4419-9A36-C96766C92C18}"/>
              </a:ext>
            </a:extLst>
          </p:cNvPr>
          <p:cNvSpPr>
            <a:spLocks noGrp="1"/>
          </p:cNvSpPr>
          <p:nvPr>
            <p:ph idx="1"/>
          </p:nvPr>
        </p:nvSpPr>
        <p:spPr>
          <a:xfrm>
            <a:off x="933451" y="2272710"/>
            <a:ext cx="16421100" cy="4167099"/>
          </a:xfrm>
        </p:spPr>
        <p:txBody>
          <a:bodyPr/>
          <a:lstStyle/>
          <a:p>
            <a:pPr lvl="1"/>
            <a:r>
              <a:rPr lang="en-US" altLang="en-US" dirty="0"/>
              <a:t>Run a job:</a:t>
            </a:r>
          </a:p>
          <a:p>
            <a:pPr lvl="1">
              <a:spcBef>
                <a:spcPts val="7000"/>
              </a:spcBef>
            </a:pPr>
            <a:r>
              <a:rPr lang="en-US" altLang="en-US" dirty="0"/>
              <a:t>Stop a job:</a:t>
            </a:r>
          </a:p>
          <a:p>
            <a:pPr lvl="1">
              <a:spcBef>
                <a:spcPts val="7000"/>
              </a:spcBef>
            </a:pPr>
            <a:r>
              <a:rPr lang="en-US" altLang="en-US" dirty="0"/>
              <a:t>Drop a job even if it is currently running:</a:t>
            </a:r>
          </a:p>
          <a:p>
            <a:endParaRPr lang="en-US" dirty="0"/>
          </a:p>
        </p:txBody>
      </p:sp>
      <p:sp>
        <p:nvSpPr>
          <p:cNvPr id="7" name="Content Placeholder 2">
            <a:extLst>
              <a:ext uri="{FF2B5EF4-FFF2-40B4-BE49-F238E27FC236}">
                <a16:creationId xmlns:a16="http://schemas.microsoft.com/office/drawing/2014/main" id="{FDD9477A-CCC7-4A6B-B5A9-D51B435B8E3F}"/>
              </a:ext>
            </a:extLst>
          </p:cNvPr>
          <p:cNvSpPr txBox="1">
            <a:spLocks/>
          </p:cNvSpPr>
          <p:nvPr/>
        </p:nvSpPr>
        <p:spPr bwMode="gray">
          <a:xfrm>
            <a:off x="1714500" y="5876877"/>
            <a:ext cx="14859000"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a:buSzPct val="100000"/>
              <a:buFont typeface="Courier New" pitchFamily="49" charset="0"/>
              <a:buNone/>
              <a:tabLst>
                <a:tab pos="600075" algn="r"/>
                <a:tab pos="1009650" algn="l"/>
              </a:tabLst>
              <a:defRPr/>
            </a:pPr>
            <a:r>
              <a:rPr lang="en-US" sz="2400" dirty="0">
                <a:latin typeface="Courier New" pitchFamily="49" charset="0"/>
                <a:cs typeface="Oracle Sans" panose="020B0503020204020204" pitchFamily="34" charset="0"/>
              </a:rPr>
              <a:t>	 DBMS_SCHEDULER.DROP_JOB('JOB_NAME', TRUE);</a:t>
            </a:r>
          </a:p>
        </p:txBody>
      </p:sp>
      <p:sp>
        <p:nvSpPr>
          <p:cNvPr id="8" name="Content Placeholder 2">
            <a:extLst>
              <a:ext uri="{FF2B5EF4-FFF2-40B4-BE49-F238E27FC236}">
                <a16:creationId xmlns:a16="http://schemas.microsoft.com/office/drawing/2014/main" id="{9A6B9BCE-84A6-4D1B-BDC6-7E7B97095650}"/>
              </a:ext>
            </a:extLst>
          </p:cNvPr>
          <p:cNvSpPr txBox="1">
            <a:spLocks/>
          </p:cNvSpPr>
          <p:nvPr/>
        </p:nvSpPr>
        <p:spPr bwMode="gray">
          <a:xfrm>
            <a:off x="1714502" y="4396740"/>
            <a:ext cx="14859000"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DBMS_SCHEDULER.STOP_JOB('SCHEMA.JOB_NAME');</a:t>
            </a:r>
          </a:p>
        </p:txBody>
      </p:sp>
      <p:sp>
        <p:nvSpPr>
          <p:cNvPr id="9" name="Content Placeholder 2">
            <a:extLst>
              <a:ext uri="{FF2B5EF4-FFF2-40B4-BE49-F238E27FC236}">
                <a16:creationId xmlns:a16="http://schemas.microsoft.com/office/drawing/2014/main" id="{6D310E56-FF72-4699-9FAB-874EBE17AA74}"/>
              </a:ext>
            </a:extLst>
          </p:cNvPr>
          <p:cNvSpPr txBox="1">
            <a:spLocks/>
          </p:cNvSpPr>
          <p:nvPr/>
        </p:nvSpPr>
        <p:spPr bwMode="gray">
          <a:xfrm>
            <a:off x="1714502" y="2968149"/>
            <a:ext cx="14859000"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DBMS_SCHEDULER.RUN_JOB('SCHEMA.JOB_NAME');   </a:t>
            </a:r>
          </a:p>
        </p:txBody>
      </p:sp>
    </p:spTree>
    <p:custDataLst>
      <p:tags r:id="rId1"/>
    </p:custDataLst>
    <p:extLst>
      <p:ext uri="{BB962C8B-B14F-4D97-AF65-F5344CB8AC3E}">
        <p14:creationId xmlns:p14="http://schemas.microsoft.com/office/powerpoint/2010/main" val="36191192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ABC17E5-3958-43DC-8655-6B5AF6D82DCB}"/>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Data Dictionary Views</a:t>
            </a:r>
          </a:p>
        </p:txBody>
      </p:sp>
      <p:sp>
        <p:nvSpPr>
          <p:cNvPr id="2" name="Content Placeholder 1">
            <a:extLst>
              <a:ext uri="{FF2B5EF4-FFF2-40B4-BE49-F238E27FC236}">
                <a16:creationId xmlns:a16="http://schemas.microsoft.com/office/drawing/2014/main" id="{89A9F588-DE51-45C8-A6CD-475581F88954}"/>
              </a:ext>
            </a:extLst>
          </p:cNvPr>
          <p:cNvSpPr>
            <a:spLocks noGrp="1"/>
          </p:cNvSpPr>
          <p:nvPr>
            <p:ph idx="1"/>
          </p:nvPr>
        </p:nvSpPr>
        <p:spPr>
          <a:xfrm>
            <a:off x="933451" y="2272710"/>
            <a:ext cx="16421100" cy="5150958"/>
          </a:xfrm>
        </p:spPr>
        <p:txBody>
          <a:bodyPr/>
          <a:lstStyle/>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USER]_SCHEDULER_JOBS</a:t>
            </a:r>
          </a:p>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USER]_SCHEDULER_RUNNING_JOBS</a:t>
            </a:r>
          </a:p>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ALL]_SCHEDULER_JOB_CLASSES</a:t>
            </a:r>
          </a:p>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USER]_SCHEDULER_JOB_LOG</a:t>
            </a:r>
          </a:p>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USER]_SCHEDULER_JOB_RUN_DETAILS</a:t>
            </a:r>
          </a:p>
          <a:p>
            <a:pPr lvl="1"/>
            <a:r>
              <a:rPr lang="en-US" altLang="en-US" dirty="0">
                <a:latin typeface="Courier New" panose="02070309020205020404" pitchFamily="49" charset="0"/>
              </a:rPr>
              <a:t>[DBA</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ALL</a:t>
            </a:r>
            <a:r>
              <a:rPr lang="en-US" altLang="en-US" dirty="0"/>
              <a:t> </a:t>
            </a:r>
            <a:r>
              <a:rPr lang="en-US" altLang="en-US" dirty="0">
                <a:latin typeface="Courier New" panose="02070309020205020404" pitchFamily="49" charset="0"/>
              </a:rPr>
              <a:t>|</a:t>
            </a:r>
            <a:r>
              <a:rPr lang="en-US" altLang="en-US" dirty="0"/>
              <a:t> </a:t>
            </a:r>
            <a:r>
              <a:rPr lang="en-US" altLang="en-US" dirty="0">
                <a:latin typeface="Courier New" panose="02070309020205020404" pitchFamily="49" charset="0"/>
              </a:rPr>
              <a:t>USER]_SCHEDULER_PROGRAMS</a:t>
            </a:r>
            <a:endParaRPr lang="en-US" altLang="en-US" dirty="0"/>
          </a:p>
          <a:p>
            <a:endParaRPr lang="en-US" dirty="0"/>
          </a:p>
        </p:txBody>
      </p:sp>
    </p:spTree>
    <p:custDataLst>
      <p:tags r:id="rId1"/>
    </p:custDataLst>
    <p:extLst>
      <p:ext uri="{BB962C8B-B14F-4D97-AF65-F5344CB8AC3E}">
        <p14:creationId xmlns:p14="http://schemas.microsoft.com/office/powerpoint/2010/main" val="208963436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ACCB29D-107B-4678-9535-12C21A8E01DA}"/>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C777700B-8984-4694-B5DE-AF2F9DFDD566}"/>
              </a:ext>
            </a:extLst>
          </p:cNvPr>
          <p:cNvSpPr>
            <a:spLocks noGrp="1"/>
          </p:cNvSpPr>
          <p:nvPr>
            <p:ph idx="1"/>
          </p:nvPr>
        </p:nvSpPr>
        <p:spPr>
          <a:xfrm>
            <a:off x="933451" y="2272710"/>
            <a:ext cx="16421100" cy="2850328"/>
          </a:xfrm>
        </p:spPr>
        <p:txBody>
          <a:bodyPr/>
          <a:lstStyle/>
          <a:p>
            <a:r>
              <a:rPr lang="en-US" altLang="en-US" dirty="0"/>
              <a:t>In this appendix, you should have learned how to:</a:t>
            </a:r>
          </a:p>
          <a:p>
            <a:pPr lvl="1"/>
            <a:r>
              <a:rPr lang="en-US" altLang="en-US" dirty="0"/>
              <a:t>Use the </a:t>
            </a:r>
            <a:r>
              <a:rPr lang="en-US" altLang="en-US" dirty="0">
                <a:latin typeface="Courier New" panose="02070309020205020404" pitchFamily="49" charset="0"/>
              </a:rPr>
              <a:t>HTP</a:t>
            </a:r>
            <a:r>
              <a:rPr lang="en-US" altLang="en-US" dirty="0"/>
              <a:t> package to generate a simple webpage</a:t>
            </a:r>
          </a:p>
          <a:p>
            <a:pPr lvl="1"/>
            <a:r>
              <a:rPr lang="en-US" altLang="en-US" dirty="0"/>
              <a:t>Call the </a:t>
            </a:r>
            <a:r>
              <a:rPr lang="en-US" altLang="en-US" dirty="0">
                <a:latin typeface="Courier New" panose="02070309020205020404" pitchFamily="49" charset="0"/>
              </a:rPr>
              <a:t>DBMS_SCHEDULER</a:t>
            </a:r>
            <a:r>
              <a:rPr lang="en-US" altLang="en-US" dirty="0"/>
              <a:t> package to schedule PL/SQL code for execution</a:t>
            </a:r>
          </a:p>
          <a:p>
            <a:endParaRPr lang="en-US" dirty="0"/>
          </a:p>
        </p:txBody>
      </p:sp>
    </p:spTree>
    <p:custDataLst>
      <p:tags r:id="rId1"/>
    </p:custDataLst>
    <p:extLst>
      <p:ext uri="{BB962C8B-B14F-4D97-AF65-F5344CB8AC3E}">
        <p14:creationId xmlns:p14="http://schemas.microsoft.com/office/powerpoint/2010/main" val="18547449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13769EB-73FA-483A-9A2B-072806C3E62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6E9AF413-ED05-4E42-8340-53F85EA5C7FD}"/>
              </a:ext>
            </a:extLst>
          </p:cNvPr>
          <p:cNvSpPr>
            <a:spLocks noGrp="1"/>
          </p:cNvSpPr>
          <p:nvPr>
            <p:ph idx="1"/>
          </p:nvPr>
        </p:nvSpPr>
        <p:spPr/>
        <p:txBody>
          <a:bodyPr/>
          <a:lstStyle/>
          <a:p>
            <a:r>
              <a:rPr lang="en-US" altLang="en-US" dirty="0"/>
              <a:t>After completing this appendix, you should be able to do the following:</a:t>
            </a:r>
          </a:p>
          <a:p>
            <a:pPr lvl="1"/>
            <a:r>
              <a:rPr lang="en-US" altLang="en-US" dirty="0"/>
              <a:t>Use the </a:t>
            </a:r>
            <a:r>
              <a:rPr lang="en-US" altLang="en-US" dirty="0">
                <a:latin typeface="Courier New" panose="02070309020205020404" pitchFamily="49" charset="0"/>
              </a:rPr>
              <a:t>HTP</a:t>
            </a:r>
            <a:r>
              <a:rPr lang="en-US" altLang="en-US" dirty="0"/>
              <a:t> package to generate a simple webpage</a:t>
            </a:r>
          </a:p>
          <a:p>
            <a:pPr lvl="1"/>
            <a:r>
              <a:rPr lang="en-US" altLang="en-US" dirty="0"/>
              <a:t>Call the </a:t>
            </a:r>
            <a:r>
              <a:rPr lang="en-US" altLang="en-US" dirty="0">
                <a:latin typeface="Courier New" panose="02070309020205020404" pitchFamily="49" charset="0"/>
              </a:rPr>
              <a:t>DBMS_SCHEDULER</a:t>
            </a:r>
            <a:r>
              <a:rPr lang="en-US" altLang="en-US" dirty="0"/>
              <a:t> package to schedule PL/SQL code for execution</a:t>
            </a:r>
          </a:p>
          <a:p>
            <a:endParaRPr lang="en-US" dirty="0"/>
          </a:p>
        </p:txBody>
      </p:sp>
    </p:spTree>
    <p:custDataLst>
      <p:tags r:id="rId1"/>
    </p:custDataLst>
    <p:extLst>
      <p:ext uri="{BB962C8B-B14F-4D97-AF65-F5344CB8AC3E}">
        <p14:creationId xmlns:p14="http://schemas.microsoft.com/office/powerpoint/2010/main" val="36634902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a:extLst>
              <a:ext uri="{FF2B5EF4-FFF2-40B4-BE49-F238E27FC236}">
                <a16:creationId xmlns:a16="http://schemas.microsoft.com/office/drawing/2014/main" id="{0923757A-C648-4FFC-8714-E2761072277F}"/>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Generating Webpages with the HTP Package</a:t>
            </a:r>
          </a:p>
        </p:txBody>
      </p:sp>
      <p:sp>
        <p:nvSpPr>
          <p:cNvPr id="2" name="Content Placeholder 1">
            <a:extLst>
              <a:ext uri="{FF2B5EF4-FFF2-40B4-BE49-F238E27FC236}">
                <a16:creationId xmlns:a16="http://schemas.microsoft.com/office/drawing/2014/main" id="{3A5D16B5-6DFF-4665-BB62-062B6F01C2B7}"/>
              </a:ext>
            </a:extLst>
          </p:cNvPr>
          <p:cNvSpPr>
            <a:spLocks noGrp="1"/>
          </p:cNvSpPr>
          <p:nvPr>
            <p:ph idx="1"/>
          </p:nvPr>
        </p:nvSpPr>
        <p:spPr>
          <a:xfrm>
            <a:off x="933451" y="2272710"/>
            <a:ext cx="16421100" cy="3155475"/>
          </a:xfrm>
        </p:spPr>
        <p:txBody>
          <a:bodyPr/>
          <a:lstStyle/>
          <a:p>
            <a:pPr lvl="1"/>
            <a:r>
              <a:rPr lang="en-US" altLang="en-US" dirty="0"/>
              <a:t>The </a:t>
            </a:r>
            <a:r>
              <a:rPr lang="en-US" altLang="en-US" dirty="0">
                <a:latin typeface="Courier New" panose="02070309020205020404" pitchFamily="49" charset="0"/>
              </a:rPr>
              <a:t>HTP</a:t>
            </a:r>
            <a:r>
              <a:rPr lang="en-US" altLang="en-US" dirty="0"/>
              <a:t> package procedures generate HTML tags.</a:t>
            </a:r>
          </a:p>
          <a:p>
            <a:pPr lvl="1">
              <a:lnSpc>
                <a:spcPct val="98000"/>
              </a:lnSpc>
            </a:pPr>
            <a:r>
              <a:rPr lang="en-US" altLang="en-US" dirty="0"/>
              <a:t>The </a:t>
            </a:r>
            <a:r>
              <a:rPr lang="en-US" altLang="en-US" dirty="0">
                <a:latin typeface="Courier New" panose="02070309020205020404" pitchFamily="49" charset="0"/>
              </a:rPr>
              <a:t>HTP</a:t>
            </a:r>
            <a:r>
              <a:rPr lang="en-US" altLang="en-US" dirty="0"/>
              <a:t> package is used to generate HTML documents dynamically and can be invoked from:</a:t>
            </a:r>
          </a:p>
          <a:p>
            <a:pPr marL="1919288" lvl="2" indent="-547688">
              <a:lnSpc>
                <a:spcPct val="98000"/>
              </a:lnSpc>
            </a:pPr>
            <a:r>
              <a:rPr lang="en-US" altLang="en-US" dirty="0"/>
              <a:t>A browser using Oracle HTTP Server and PL/SQL Gateway (</a:t>
            </a:r>
            <a:r>
              <a:rPr lang="en-US" altLang="en-US" dirty="0" err="1">
                <a:latin typeface="Courier New" panose="02070309020205020404" pitchFamily="49" charset="0"/>
              </a:rPr>
              <a:t>mod_plsql</a:t>
            </a:r>
            <a:r>
              <a:rPr lang="en-US" altLang="en-US" dirty="0"/>
              <a:t>) services</a:t>
            </a:r>
          </a:p>
          <a:p>
            <a:pPr marL="1919288" lvl="2" indent="-547688">
              <a:lnSpc>
                <a:spcPct val="98000"/>
              </a:lnSpc>
            </a:pPr>
            <a:r>
              <a:rPr lang="en-US" altLang="en-US" dirty="0"/>
              <a:t>A SQL*Plus script to display HTML output</a:t>
            </a:r>
          </a:p>
        </p:txBody>
      </p:sp>
      <p:grpSp>
        <p:nvGrpSpPr>
          <p:cNvPr id="4" name="Group 3">
            <a:extLst>
              <a:ext uri="{FF2B5EF4-FFF2-40B4-BE49-F238E27FC236}">
                <a16:creationId xmlns:a16="http://schemas.microsoft.com/office/drawing/2014/main" id="{E4153BE9-F4E7-4616-9184-ED830D966EE8}"/>
              </a:ext>
            </a:extLst>
          </p:cNvPr>
          <p:cNvGrpSpPr/>
          <p:nvPr/>
        </p:nvGrpSpPr>
        <p:grpSpPr>
          <a:xfrm>
            <a:off x="2452968" y="5798647"/>
            <a:ext cx="14003853" cy="4241397"/>
            <a:chOff x="2452968" y="5507292"/>
            <a:chExt cx="14003853" cy="4241397"/>
          </a:xfrm>
        </p:grpSpPr>
        <p:sp>
          <p:nvSpPr>
            <p:cNvPr id="7170" name="Freeform 2">
              <a:extLst>
                <a:ext uri="{FF2B5EF4-FFF2-40B4-BE49-F238E27FC236}">
                  <a16:creationId xmlns:a16="http://schemas.microsoft.com/office/drawing/2014/main" id="{95650985-ECCE-4365-994E-EE0576E6F19D}"/>
                </a:ext>
              </a:extLst>
            </p:cNvPr>
            <p:cNvSpPr>
              <a:spLocks/>
            </p:cNvSpPr>
            <p:nvPr/>
          </p:nvSpPr>
          <p:spPr bwMode="auto">
            <a:xfrm>
              <a:off x="12496802" y="6591300"/>
              <a:ext cx="1219200" cy="342900"/>
            </a:xfrm>
            <a:custGeom>
              <a:avLst/>
              <a:gdLst>
                <a:gd name="T0" fmla="*/ 0 w 240"/>
                <a:gd name="T1" fmla="*/ 0 h 336"/>
                <a:gd name="T2" fmla="*/ 2147483647 w 240"/>
                <a:gd name="T3" fmla="*/ 0 h 336"/>
                <a:gd name="T4" fmla="*/ 2147483647 w 240"/>
                <a:gd name="T5" fmla="*/ 2147483647 h 336"/>
                <a:gd name="T6" fmla="*/ 0 60000 65536"/>
                <a:gd name="T7" fmla="*/ 0 60000 65536"/>
                <a:gd name="T8" fmla="*/ 0 60000 65536"/>
                <a:gd name="T9" fmla="*/ 0 w 240"/>
                <a:gd name="T10" fmla="*/ 0 h 336"/>
                <a:gd name="T11" fmla="*/ 240 w 240"/>
                <a:gd name="T12" fmla="*/ 336 h 336"/>
              </a:gdLst>
              <a:ahLst/>
              <a:cxnLst>
                <a:cxn ang="T6">
                  <a:pos x="T0" y="T1"/>
                </a:cxn>
                <a:cxn ang="T7">
                  <a:pos x="T2" y="T3"/>
                </a:cxn>
                <a:cxn ang="T8">
                  <a:pos x="T4" y="T5"/>
                </a:cxn>
              </a:cxnLst>
              <a:rect l="T9" t="T10" r="T11" b="T12"/>
              <a:pathLst>
                <a:path w="240" h="336">
                  <a:moveTo>
                    <a:pt x="0" y="0"/>
                  </a:moveTo>
                  <a:lnTo>
                    <a:pt x="240" y="0"/>
                  </a:lnTo>
                  <a:lnTo>
                    <a:pt x="240" y="336"/>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71" name="Freeform 3">
              <a:extLst>
                <a:ext uri="{FF2B5EF4-FFF2-40B4-BE49-F238E27FC236}">
                  <a16:creationId xmlns:a16="http://schemas.microsoft.com/office/drawing/2014/main" id="{6D7773A4-B4D3-4582-8FC8-BDFD39B73336}"/>
                </a:ext>
              </a:extLst>
            </p:cNvPr>
            <p:cNvSpPr>
              <a:spLocks/>
            </p:cNvSpPr>
            <p:nvPr/>
          </p:nvSpPr>
          <p:spPr bwMode="auto">
            <a:xfrm>
              <a:off x="10334627" y="8229600"/>
              <a:ext cx="304800" cy="342900"/>
            </a:xfrm>
            <a:custGeom>
              <a:avLst/>
              <a:gdLst>
                <a:gd name="T0" fmla="*/ 2147483647 w 96"/>
                <a:gd name="T1" fmla="*/ 0 h 144"/>
                <a:gd name="T2" fmla="*/ 2147483647 w 96"/>
                <a:gd name="T3" fmla="*/ 2147483647 h 144"/>
                <a:gd name="T4" fmla="*/ 0 w 96"/>
                <a:gd name="T5" fmla="*/ 2147483647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96" y="0"/>
                  </a:moveTo>
                  <a:lnTo>
                    <a:pt x="96" y="144"/>
                  </a:lnTo>
                  <a:lnTo>
                    <a:pt x="0" y="14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72" name="Freeform 4">
              <a:extLst>
                <a:ext uri="{FF2B5EF4-FFF2-40B4-BE49-F238E27FC236}">
                  <a16:creationId xmlns:a16="http://schemas.microsoft.com/office/drawing/2014/main" id="{35E3BB81-0446-4697-A1E8-BB0142A8F9B9}"/>
                </a:ext>
              </a:extLst>
            </p:cNvPr>
            <p:cNvSpPr>
              <a:spLocks/>
            </p:cNvSpPr>
            <p:nvPr/>
          </p:nvSpPr>
          <p:spPr bwMode="auto">
            <a:xfrm flipH="1" flipV="1">
              <a:off x="11582402" y="7729538"/>
              <a:ext cx="1219200" cy="619125"/>
            </a:xfrm>
            <a:custGeom>
              <a:avLst/>
              <a:gdLst>
                <a:gd name="T0" fmla="*/ 2147483647 w 192"/>
                <a:gd name="T1" fmla="*/ 0 h 240"/>
                <a:gd name="T2" fmla="*/ 2147483647 w 192"/>
                <a:gd name="T3" fmla="*/ 2147483647 h 240"/>
                <a:gd name="T4" fmla="*/ 0 w 192"/>
                <a:gd name="T5" fmla="*/ 2147483647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192" y="0"/>
                  </a:moveTo>
                  <a:lnTo>
                    <a:pt x="192" y="240"/>
                  </a:lnTo>
                  <a:lnTo>
                    <a:pt x="0" y="240"/>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pic>
          <p:nvPicPr>
            <p:cNvPr id="7175" name="Picture 7" descr="C:\Documents and Settings\gstokol\My Documents\My Pictures\client.gif">
              <a:extLst>
                <a:ext uri="{FF2B5EF4-FFF2-40B4-BE49-F238E27FC236}">
                  <a16:creationId xmlns:a16="http://schemas.microsoft.com/office/drawing/2014/main" id="{17E227DC-E379-4DBA-9372-DDEF8F786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624139" y="6748463"/>
              <a:ext cx="1216818" cy="108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C:\Documents and Settings\gstokol\My Documents\My Pictures\web_server_config.gif">
              <a:extLst>
                <a:ext uri="{FF2B5EF4-FFF2-40B4-BE49-F238E27FC236}">
                  <a16:creationId xmlns:a16="http://schemas.microsoft.com/office/drawing/2014/main" id="{6FFCA5AD-1FC0-4A9F-BFD1-74F37D03F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876802" y="6419851"/>
              <a:ext cx="1547813"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C:\Documents and Settings\gstokol\My Documents\My Pictures\docum008.gif">
              <a:extLst>
                <a:ext uri="{FF2B5EF4-FFF2-40B4-BE49-F238E27FC236}">
                  <a16:creationId xmlns:a16="http://schemas.microsoft.com/office/drawing/2014/main" id="{2C0E3987-542C-478B-B1D7-4704D220E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5075695" y="8029575"/>
              <a:ext cx="7715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0" descr="C:\Documents and Settings\gstokol\My Documents\My Pictures\docum098.gif">
              <a:extLst>
                <a:ext uri="{FF2B5EF4-FFF2-40B4-BE49-F238E27FC236}">
                  <a16:creationId xmlns:a16="http://schemas.microsoft.com/office/drawing/2014/main" id="{4197BF5C-A4C9-423C-BD18-C54450E4AF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1887202" y="6057900"/>
              <a:ext cx="7762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1" descr="C:\Documents and Settings\gstokol\My Documents\My Pictures\docum070.gif">
              <a:extLst>
                <a:ext uri="{FF2B5EF4-FFF2-40B4-BE49-F238E27FC236}">
                  <a16:creationId xmlns:a16="http://schemas.microsoft.com/office/drawing/2014/main" id="{F6A08945-AEE7-4518-871A-3C70D32629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7915277" y="8120063"/>
              <a:ext cx="7715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 Box 12">
              <a:extLst>
                <a:ext uri="{FF2B5EF4-FFF2-40B4-BE49-F238E27FC236}">
                  <a16:creationId xmlns:a16="http://schemas.microsoft.com/office/drawing/2014/main" id="{58D176F4-3D5E-4CAC-B985-C855D39D488D}"/>
                </a:ext>
              </a:extLst>
            </p:cNvPr>
            <p:cNvSpPr txBox="1">
              <a:spLocks noChangeArrowheads="1"/>
            </p:cNvSpPr>
            <p:nvPr/>
          </p:nvSpPr>
          <p:spPr bwMode="auto">
            <a:xfrm>
              <a:off x="2452968" y="7889230"/>
              <a:ext cx="1707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Web client</a:t>
              </a:r>
            </a:p>
          </p:txBody>
        </p:sp>
        <p:sp>
          <p:nvSpPr>
            <p:cNvPr id="7181" name="Text Box 13">
              <a:extLst>
                <a:ext uri="{FF2B5EF4-FFF2-40B4-BE49-F238E27FC236}">
                  <a16:creationId xmlns:a16="http://schemas.microsoft.com/office/drawing/2014/main" id="{42737404-8660-4D43-88CA-956E87D549E3}"/>
                </a:ext>
              </a:extLst>
            </p:cNvPr>
            <p:cNvSpPr txBox="1">
              <a:spLocks noChangeArrowheads="1"/>
            </p:cNvSpPr>
            <p:nvPr/>
          </p:nvSpPr>
          <p:spPr bwMode="auto">
            <a:xfrm>
              <a:off x="4381073" y="5509112"/>
              <a:ext cx="2071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Oracle HTTP</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Server</a:t>
              </a:r>
            </a:p>
          </p:txBody>
        </p:sp>
        <p:sp>
          <p:nvSpPr>
            <p:cNvPr id="7182" name="Line 14">
              <a:extLst>
                <a:ext uri="{FF2B5EF4-FFF2-40B4-BE49-F238E27FC236}">
                  <a16:creationId xmlns:a16="http://schemas.microsoft.com/office/drawing/2014/main" id="{69B6D12A-4C8E-4137-A670-4F59A019FBD9}"/>
                </a:ext>
              </a:extLst>
            </p:cNvPr>
            <p:cNvSpPr>
              <a:spLocks noChangeShapeType="1"/>
            </p:cNvSpPr>
            <p:nvPr/>
          </p:nvSpPr>
          <p:spPr bwMode="auto">
            <a:xfrm>
              <a:off x="3843339" y="7319963"/>
              <a:ext cx="1066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pic>
          <p:nvPicPr>
            <p:cNvPr id="7183" name="Picture 15" descr="C:\Documents and Settings\gstokol\My Documents\My Pictures\plsql-stored.gif">
              <a:extLst>
                <a:ext uri="{FF2B5EF4-FFF2-40B4-BE49-F238E27FC236}">
                  <a16:creationId xmlns:a16="http://schemas.microsoft.com/office/drawing/2014/main" id="{8EF89500-69C7-4D08-8D82-59AB654471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7955757" y="6062663"/>
              <a:ext cx="3202782" cy="232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Line 16">
              <a:extLst>
                <a:ext uri="{FF2B5EF4-FFF2-40B4-BE49-F238E27FC236}">
                  <a16:creationId xmlns:a16="http://schemas.microsoft.com/office/drawing/2014/main" id="{0C915F06-690B-4C96-8E0B-E99F87AF6DA2}"/>
                </a:ext>
              </a:extLst>
            </p:cNvPr>
            <p:cNvSpPr>
              <a:spLocks noChangeShapeType="1"/>
            </p:cNvSpPr>
            <p:nvPr/>
          </p:nvSpPr>
          <p:spPr bwMode="auto">
            <a:xfrm>
              <a:off x="6281740" y="7548563"/>
              <a:ext cx="3471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85" name="Text Box 17">
              <a:extLst>
                <a:ext uri="{FF2B5EF4-FFF2-40B4-BE49-F238E27FC236}">
                  <a16:creationId xmlns:a16="http://schemas.microsoft.com/office/drawing/2014/main" id="{F43EF8D5-F2FE-468F-B869-8E34C950FDDD}"/>
                </a:ext>
              </a:extLst>
            </p:cNvPr>
            <p:cNvSpPr txBox="1">
              <a:spLocks noChangeArrowheads="1"/>
            </p:cNvSpPr>
            <p:nvPr/>
          </p:nvSpPr>
          <p:spPr bwMode="auto">
            <a:xfrm>
              <a:off x="8008147" y="9287024"/>
              <a:ext cx="1092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Buffer</a:t>
              </a:r>
            </a:p>
          </p:txBody>
        </p:sp>
        <p:sp>
          <p:nvSpPr>
            <p:cNvPr id="7186" name="Text Box 18">
              <a:extLst>
                <a:ext uri="{FF2B5EF4-FFF2-40B4-BE49-F238E27FC236}">
                  <a16:creationId xmlns:a16="http://schemas.microsoft.com/office/drawing/2014/main" id="{B344D3BD-F05D-4F8B-80A3-3493328B6EC8}"/>
                </a:ext>
              </a:extLst>
            </p:cNvPr>
            <p:cNvSpPr txBox="1">
              <a:spLocks noChangeArrowheads="1"/>
            </p:cNvSpPr>
            <p:nvPr/>
          </p:nvSpPr>
          <p:spPr bwMode="auto">
            <a:xfrm>
              <a:off x="12796839" y="5898615"/>
              <a:ext cx="17025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SQL script</a:t>
              </a:r>
            </a:p>
          </p:txBody>
        </p:sp>
        <p:sp>
          <p:nvSpPr>
            <p:cNvPr id="7187" name="Text Box 19">
              <a:extLst>
                <a:ext uri="{FF2B5EF4-FFF2-40B4-BE49-F238E27FC236}">
                  <a16:creationId xmlns:a16="http://schemas.microsoft.com/office/drawing/2014/main" id="{72F60BDF-4FC5-4DA2-879F-131BFCF215E4}"/>
                </a:ext>
              </a:extLst>
            </p:cNvPr>
            <p:cNvSpPr txBox="1">
              <a:spLocks noChangeArrowheads="1"/>
            </p:cNvSpPr>
            <p:nvPr/>
          </p:nvSpPr>
          <p:spPr bwMode="auto">
            <a:xfrm>
              <a:off x="13305307" y="8686859"/>
              <a:ext cx="17311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Generated</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HTML</a:t>
              </a:r>
            </a:p>
          </p:txBody>
        </p:sp>
        <p:sp>
          <p:nvSpPr>
            <p:cNvPr id="7188" name="Line 20">
              <a:extLst>
                <a:ext uri="{FF2B5EF4-FFF2-40B4-BE49-F238E27FC236}">
                  <a16:creationId xmlns:a16="http://schemas.microsoft.com/office/drawing/2014/main" id="{50AAE801-EE78-4BDB-9926-81325D39D551}"/>
                </a:ext>
              </a:extLst>
            </p:cNvPr>
            <p:cNvSpPr>
              <a:spLocks noChangeShapeType="1"/>
            </p:cNvSpPr>
            <p:nvPr/>
          </p:nvSpPr>
          <p:spPr bwMode="auto">
            <a:xfrm flipH="1" flipV="1">
              <a:off x="11153777" y="7586663"/>
              <a:ext cx="1647825" cy="238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89" name="Freeform 21">
              <a:extLst>
                <a:ext uri="{FF2B5EF4-FFF2-40B4-BE49-F238E27FC236}">
                  <a16:creationId xmlns:a16="http://schemas.microsoft.com/office/drawing/2014/main" id="{794D288D-0ACB-4C24-BCEB-B52AD3525790}"/>
                </a:ext>
              </a:extLst>
            </p:cNvPr>
            <p:cNvSpPr>
              <a:spLocks/>
            </p:cNvSpPr>
            <p:nvPr/>
          </p:nvSpPr>
          <p:spPr bwMode="auto">
            <a:xfrm flipH="1">
              <a:off x="13563602" y="7972425"/>
              <a:ext cx="1521618" cy="619125"/>
            </a:xfrm>
            <a:custGeom>
              <a:avLst/>
              <a:gdLst>
                <a:gd name="T0" fmla="*/ 2147483647 w 240"/>
                <a:gd name="T1" fmla="*/ 0 h 288"/>
                <a:gd name="T2" fmla="*/ 2147483647 w 240"/>
                <a:gd name="T3" fmla="*/ 2147483647 h 288"/>
                <a:gd name="T4" fmla="*/ 0 w 240"/>
                <a:gd name="T5" fmla="*/ 2147483647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240" y="0"/>
                  </a:moveTo>
                  <a:lnTo>
                    <a:pt x="240" y="288"/>
                  </a:lnTo>
                  <a:lnTo>
                    <a:pt x="0" y="288"/>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90" name="Freeform 22">
              <a:extLst>
                <a:ext uri="{FF2B5EF4-FFF2-40B4-BE49-F238E27FC236}">
                  <a16:creationId xmlns:a16="http://schemas.microsoft.com/office/drawing/2014/main" id="{BB9B721E-3E4B-4836-A13F-5871D63F41F6}"/>
                </a:ext>
              </a:extLst>
            </p:cNvPr>
            <p:cNvSpPr>
              <a:spLocks/>
            </p:cNvSpPr>
            <p:nvPr/>
          </p:nvSpPr>
          <p:spPr bwMode="auto">
            <a:xfrm>
              <a:off x="6360320" y="7777163"/>
              <a:ext cx="1554957" cy="981075"/>
            </a:xfrm>
            <a:custGeom>
              <a:avLst/>
              <a:gdLst>
                <a:gd name="T0" fmla="*/ 2147483647 w 1488"/>
                <a:gd name="T1" fmla="*/ 2147483647 h 432"/>
                <a:gd name="T2" fmla="*/ 2147483647 w 1488"/>
                <a:gd name="T3" fmla="*/ 2147483647 h 432"/>
                <a:gd name="T4" fmla="*/ 2147483647 w 1488"/>
                <a:gd name="T5" fmla="*/ 0 h 432"/>
                <a:gd name="T6" fmla="*/ 0 w 1488"/>
                <a:gd name="T7" fmla="*/ 0 h 432"/>
                <a:gd name="T8" fmla="*/ 0 60000 65536"/>
                <a:gd name="T9" fmla="*/ 0 60000 65536"/>
                <a:gd name="T10" fmla="*/ 0 60000 65536"/>
                <a:gd name="T11" fmla="*/ 0 60000 65536"/>
                <a:gd name="T12" fmla="*/ 0 w 1488"/>
                <a:gd name="T13" fmla="*/ 0 h 432"/>
                <a:gd name="T14" fmla="*/ 1488 w 1488"/>
                <a:gd name="T15" fmla="*/ 432 h 432"/>
              </a:gdLst>
              <a:ahLst/>
              <a:cxnLst>
                <a:cxn ang="T8">
                  <a:pos x="T0" y="T1"/>
                </a:cxn>
                <a:cxn ang="T9">
                  <a:pos x="T2" y="T3"/>
                </a:cxn>
                <a:cxn ang="T10">
                  <a:pos x="T4" y="T5"/>
                </a:cxn>
                <a:cxn ang="T11">
                  <a:pos x="T6" y="T7"/>
                </a:cxn>
              </a:cxnLst>
              <a:rect l="T12" t="T13" r="T14" b="T15"/>
              <a:pathLst>
                <a:path w="1488" h="432">
                  <a:moveTo>
                    <a:pt x="1488" y="432"/>
                  </a:moveTo>
                  <a:lnTo>
                    <a:pt x="1248" y="432"/>
                  </a:lnTo>
                  <a:lnTo>
                    <a:pt x="1248" y="0"/>
                  </a:lnTo>
                  <a:lnTo>
                    <a:pt x="0"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91" name="Rectangle 23">
              <a:extLst>
                <a:ext uri="{FF2B5EF4-FFF2-40B4-BE49-F238E27FC236}">
                  <a16:creationId xmlns:a16="http://schemas.microsoft.com/office/drawing/2014/main" id="{9AF77108-9A6D-4709-A79E-FABBDD1FCA99}"/>
                </a:ext>
              </a:extLst>
            </p:cNvPr>
            <p:cNvSpPr>
              <a:spLocks noChangeArrowheads="1"/>
            </p:cNvSpPr>
            <p:nvPr/>
          </p:nvSpPr>
          <p:spPr bwMode="auto">
            <a:xfrm>
              <a:off x="5074028" y="8155379"/>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err="1">
                  <a:latin typeface="Courier New" panose="02070309020205020404" pitchFamily="49" charset="0"/>
                  <a:cs typeface="Oracle Sans" panose="020B0503020204020204" pitchFamily="34" charset="0"/>
                </a:rPr>
                <a:t>mod_plsql</a:t>
              </a:r>
              <a:endParaRPr lang="en-US" altLang="en-US" sz="2400" dirty="0">
                <a:latin typeface="Courier New" panose="02070309020205020404" pitchFamily="49" charset="0"/>
                <a:cs typeface="Oracle Sans" panose="020B0503020204020204" pitchFamily="34" charset="0"/>
              </a:endParaRPr>
            </a:p>
          </p:txBody>
        </p:sp>
        <p:sp>
          <p:nvSpPr>
            <p:cNvPr id="7192" name="Text Box 24">
              <a:extLst>
                <a:ext uri="{FF2B5EF4-FFF2-40B4-BE49-F238E27FC236}">
                  <a16:creationId xmlns:a16="http://schemas.microsoft.com/office/drawing/2014/main" id="{5DB53809-11E4-48BB-868B-E54ED734DDEE}"/>
                </a:ext>
              </a:extLst>
            </p:cNvPr>
            <p:cNvSpPr txBox="1">
              <a:spLocks noChangeArrowheads="1"/>
            </p:cNvSpPr>
            <p:nvPr/>
          </p:nvSpPr>
          <p:spPr bwMode="auto">
            <a:xfrm>
              <a:off x="9055896" y="5507292"/>
              <a:ext cx="15430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Oracle</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database</a:t>
              </a:r>
            </a:p>
          </p:txBody>
        </p:sp>
        <p:pic>
          <p:nvPicPr>
            <p:cNvPr id="7193" name="Picture 25" descr="C:\Documents and Settings\gstokol\My Documents\My Pictures\docum070.gif">
              <a:extLst>
                <a:ext uri="{FF2B5EF4-FFF2-40B4-BE49-F238E27FC236}">
                  <a16:creationId xmlns:a16="http://schemas.microsoft.com/office/drawing/2014/main" id="{8336FC78-E2CA-4F6C-8751-73290FC5A2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1158539" y="8101013"/>
              <a:ext cx="7715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Text Box 26">
              <a:extLst>
                <a:ext uri="{FF2B5EF4-FFF2-40B4-BE49-F238E27FC236}">
                  <a16:creationId xmlns:a16="http://schemas.microsoft.com/office/drawing/2014/main" id="{21AF93E2-F868-412D-AED7-F7DFEEC7ADE0}"/>
                </a:ext>
              </a:extLst>
            </p:cNvPr>
            <p:cNvSpPr txBox="1">
              <a:spLocks noChangeArrowheads="1"/>
            </p:cNvSpPr>
            <p:nvPr/>
          </p:nvSpPr>
          <p:spPr bwMode="auto">
            <a:xfrm>
              <a:off x="11456265" y="9206417"/>
              <a:ext cx="1092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Oracle Sans" panose="020B0503020204020204" pitchFamily="34" charset="0"/>
                  <a:cs typeface="Oracle Sans" panose="020B0503020204020204" pitchFamily="34" charset="0"/>
                </a:rPr>
                <a:t>Buffer</a:t>
              </a:r>
            </a:p>
          </p:txBody>
        </p:sp>
        <p:pic>
          <p:nvPicPr>
            <p:cNvPr id="7195" name="Picture 27" descr="C:\Documents and Settings\gstokol\My Documents\My Pictures\package-gif.gif">
              <a:extLst>
                <a:ext uri="{FF2B5EF4-FFF2-40B4-BE49-F238E27FC236}">
                  <a16:creationId xmlns:a16="http://schemas.microsoft.com/office/drawing/2014/main" id="{0E040752-B31E-45E0-91C0-8ECDCC3728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9334502" y="7958138"/>
              <a:ext cx="10287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6" name="Text Box 28">
              <a:extLst>
                <a:ext uri="{FF2B5EF4-FFF2-40B4-BE49-F238E27FC236}">
                  <a16:creationId xmlns:a16="http://schemas.microsoft.com/office/drawing/2014/main" id="{AECF7998-9EC4-48E3-83F8-4EDE21B2EAB4}"/>
                </a:ext>
              </a:extLst>
            </p:cNvPr>
            <p:cNvSpPr txBox="1">
              <a:spLocks noChangeArrowheads="1"/>
            </p:cNvSpPr>
            <p:nvPr/>
          </p:nvSpPr>
          <p:spPr bwMode="auto">
            <a:xfrm>
              <a:off x="9498807" y="9249205"/>
              <a:ext cx="831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2400" dirty="0">
                  <a:latin typeface="Courier New" panose="02070309020205020404" pitchFamily="49" charset="0"/>
                  <a:cs typeface="Oracle Sans" panose="020B0503020204020204" pitchFamily="34" charset="0"/>
                </a:rPr>
                <a:t>HTP</a:t>
              </a:r>
            </a:p>
          </p:txBody>
        </p:sp>
        <p:sp>
          <p:nvSpPr>
            <p:cNvPr id="7197" name="Line 29">
              <a:extLst>
                <a:ext uri="{FF2B5EF4-FFF2-40B4-BE49-F238E27FC236}">
                  <a16:creationId xmlns:a16="http://schemas.microsoft.com/office/drawing/2014/main" id="{96EB5190-55CA-4A28-87EA-02AEC9CFBE8C}"/>
                </a:ext>
              </a:extLst>
            </p:cNvPr>
            <p:cNvSpPr>
              <a:spLocks noChangeShapeType="1"/>
            </p:cNvSpPr>
            <p:nvPr/>
          </p:nvSpPr>
          <p:spPr bwMode="auto">
            <a:xfrm flipH="1">
              <a:off x="8686802" y="8758238"/>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7198" name="Line 30">
              <a:extLst>
                <a:ext uri="{FF2B5EF4-FFF2-40B4-BE49-F238E27FC236}">
                  <a16:creationId xmlns:a16="http://schemas.microsoft.com/office/drawing/2014/main" id="{EBAF3F75-A069-4F80-9CA4-ECD13101516C}"/>
                </a:ext>
              </a:extLst>
            </p:cNvPr>
            <p:cNvSpPr>
              <a:spLocks noChangeShapeType="1"/>
            </p:cNvSpPr>
            <p:nvPr/>
          </p:nvSpPr>
          <p:spPr bwMode="auto">
            <a:xfrm>
              <a:off x="10363202" y="8758238"/>
              <a:ext cx="7620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pic>
          <p:nvPicPr>
            <p:cNvPr id="7199" name="Picture 32">
              <a:extLst>
                <a:ext uri="{FF2B5EF4-FFF2-40B4-BE49-F238E27FC236}">
                  <a16:creationId xmlns:a16="http://schemas.microsoft.com/office/drawing/2014/main" id="{40F86E26-0C9E-4113-A179-E914F6C857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12984958" y="7086600"/>
              <a:ext cx="34718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grpSp>
    </p:spTree>
    <p:custDataLst>
      <p:tags r:id="rId1"/>
    </p:custDataLst>
    <p:extLst>
      <p:ext uri="{BB962C8B-B14F-4D97-AF65-F5344CB8AC3E}">
        <p14:creationId xmlns:p14="http://schemas.microsoft.com/office/powerpoint/2010/main" val="25294874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5BCB681-F9D8-4966-8B6D-84A2EFC4FCDB}"/>
              </a:ext>
            </a:extLst>
          </p:cNvPr>
          <p:cNvSpPr txBox="1">
            <a:spLocks/>
          </p:cNvSpPr>
          <p:nvPr/>
        </p:nvSpPr>
        <p:spPr bwMode="gray">
          <a:xfrm>
            <a:off x="1371600" y="4750923"/>
            <a:ext cx="14859000" cy="37121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BEGIN                       -- Generates:</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htp.htmlOpen</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htp.headOpen</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htp.title</a:t>
            </a:r>
            <a:r>
              <a:rPr lang="en-US" sz="2400" dirty="0">
                <a:latin typeface="Courier New" pitchFamily="49" charset="0"/>
                <a:cs typeface="Oracle Sans" panose="020B0503020204020204" pitchFamily="34" charset="0"/>
              </a:rPr>
              <a:t>('Welcome');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htp.headClose</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htp.bodyOpen</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htp.print</a:t>
            </a:r>
            <a:r>
              <a:rPr lang="en-US" sz="2400" dirty="0">
                <a:latin typeface="Courier New" pitchFamily="49" charset="0"/>
                <a:cs typeface="Oracle Sans" panose="020B0503020204020204" pitchFamily="34" charset="0"/>
              </a:rPr>
              <a:t>('My home page');</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htp.bodyClose</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htp.htmlClose</a:t>
            </a:r>
            <a:r>
              <a:rPr lang="en-US" sz="2400" dirty="0">
                <a:latin typeface="Courier New" pitchFamily="49" charset="0"/>
                <a:cs typeface="Oracle Sans" panose="020B0503020204020204" pitchFamily="34" charset="0"/>
              </a:rPr>
              <a:t>;  ---------&gt;</a:t>
            </a:r>
          </a:p>
          <a:p>
            <a:pPr defTabSz="600075" eaLnBrk="0" hangingPunct="0">
              <a:lnSpc>
                <a:spcPct val="90000"/>
              </a:lnSpc>
              <a:tabLst>
                <a:tab pos="600075" algn="r"/>
                <a:tab pos="1009650" algn="l"/>
              </a:tabLst>
              <a:defRPr/>
            </a:pPr>
            <a:r>
              <a:rPr lang="en-US" sz="2400" dirty="0">
                <a:latin typeface="Courier New" pitchFamily="49" charset="0"/>
                <a:cs typeface="Oracle Sans" panose="020B0503020204020204" pitchFamily="34" charset="0"/>
              </a:rPr>
              <a:t>END;</a:t>
            </a:r>
          </a:p>
        </p:txBody>
      </p:sp>
      <p:sp>
        <p:nvSpPr>
          <p:cNvPr id="8197" name="Rectangle 2">
            <a:extLst>
              <a:ext uri="{FF2B5EF4-FFF2-40B4-BE49-F238E27FC236}">
                <a16:creationId xmlns:a16="http://schemas.microsoft.com/office/drawing/2014/main" id="{04DD12A7-609A-4A13-A431-3C31C940E8AD}"/>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HTP</a:t>
            </a:r>
            <a:r>
              <a:rPr lang="en-US" altLang="en-US" dirty="0">
                <a:latin typeface="+mj-lt"/>
                <a:cs typeface="Oracle Sans" panose="020B0503020204020204" pitchFamily="34" charset="0"/>
              </a:rPr>
              <a:t> Package Procedures</a:t>
            </a:r>
          </a:p>
        </p:txBody>
      </p:sp>
      <p:sp>
        <p:nvSpPr>
          <p:cNvPr id="2" name="Content Placeholder 1">
            <a:extLst>
              <a:ext uri="{FF2B5EF4-FFF2-40B4-BE49-F238E27FC236}">
                <a16:creationId xmlns:a16="http://schemas.microsoft.com/office/drawing/2014/main" id="{CA7A24C6-BE47-4FEB-B1E0-E655A2349A54}"/>
              </a:ext>
            </a:extLst>
          </p:cNvPr>
          <p:cNvSpPr>
            <a:spLocks noGrp="1"/>
          </p:cNvSpPr>
          <p:nvPr>
            <p:ph idx="1"/>
          </p:nvPr>
        </p:nvSpPr>
        <p:spPr>
          <a:xfrm>
            <a:off x="933451" y="2272710"/>
            <a:ext cx="16421100" cy="2984211"/>
          </a:xfrm>
        </p:spPr>
        <p:txBody>
          <a:bodyPr/>
          <a:lstStyle/>
          <a:p>
            <a:pPr lvl="1"/>
            <a:r>
              <a:rPr lang="en-US" altLang="en-US" dirty="0"/>
              <a:t>Generate one or more HTML tags. For example:</a:t>
            </a:r>
          </a:p>
          <a:p>
            <a:pPr lvl="1">
              <a:spcBef>
                <a:spcPts val="9000"/>
              </a:spcBef>
            </a:pPr>
            <a:r>
              <a:rPr lang="en-US" altLang="en-US" dirty="0"/>
              <a:t>Are used to create a well-formed HTML document:</a:t>
            </a:r>
          </a:p>
          <a:p>
            <a:endParaRPr lang="en-US" dirty="0"/>
          </a:p>
        </p:txBody>
      </p:sp>
      <p:sp>
        <p:nvSpPr>
          <p:cNvPr id="8199" name="Rectangle 6">
            <a:extLst>
              <a:ext uri="{FF2B5EF4-FFF2-40B4-BE49-F238E27FC236}">
                <a16:creationId xmlns:a16="http://schemas.microsoft.com/office/drawing/2014/main" id="{6E6A6435-A9FC-484B-8E97-CE457311679A}"/>
              </a:ext>
            </a:extLst>
          </p:cNvPr>
          <p:cNvSpPr>
            <a:spLocks noChangeArrowheads="1"/>
          </p:cNvSpPr>
          <p:nvPr/>
        </p:nvSpPr>
        <p:spPr bwMode="auto">
          <a:xfrm>
            <a:off x="7250907" y="5376963"/>
            <a:ext cx="6400800" cy="3086100"/>
          </a:xfrm>
          <a:prstGeom prst="rect">
            <a:avLst/>
          </a:prstGeom>
          <a:solidFill>
            <a:srgbClr val="99CCFF"/>
          </a:solidFill>
          <a:ln w="28575">
            <a:solidFill>
              <a:schemeClr val="tx1"/>
            </a:solidFill>
            <a:miter lim="800000"/>
            <a:headEnd/>
            <a:tailEnd type="none" w="sm" len="sm"/>
          </a:ln>
        </p:spPr>
        <p:txBody>
          <a:bodyPr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&lt;HTML&gt;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&lt;HEAD&gt;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&lt;TITLE&gt;Welcome&lt;/TITLE&gt;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&lt;/HEAD&gt;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&lt;BODY&gt;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My home page</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&lt;/BODY&gt;</a:t>
            </a:r>
          </a:p>
          <a:p>
            <a:pPr eaLnBrk="1" hangingPunct="1">
              <a:lnSpc>
                <a:spcPct val="90000"/>
              </a:lnSpc>
              <a:buClr>
                <a:srgbClr val="FF0000"/>
              </a:buClr>
              <a:buFont typeface="Arial" panose="020B0604020202020204" pitchFamily="34" charset="0"/>
              <a:buNone/>
            </a:pPr>
            <a:r>
              <a:rPr lang="en-US" altLang="en-US" dirty="0">
                <a:latin typeface="Courier New" panose="02070309020205020404" pitchFamily="49" charset="0"/>
                <a:cs typeface="Oracle Sans" panose="020B0503020204020204" pitchFamily="34" charset="0"/>
              </a:rPr>
              <a:t>&lt;/HTML&gt;</a:t>
            </a:r>
          </a:p>
        </p:txBody>
      </p:sp>
      <p:sp>
        <p:nvSpPr>
          <p:cNvPr id="7" name="Content Placeholder 2">
            <a:extLst>
              <a:ext uri="{FF2B5EF4-FFF2-40B4-BE49-F238E27FC236}">
                <a16:creationId xmlns:a16="http://schemas.microsoft.com/office/drawing/2014/main" id="{28F4F751-106D-4C5A-963E-CA2473E058F6}"/>
              </a:ext>
            </a:extLst>
          </p:cNvPr>
          <p:cNvSpPr txBox="1">
            <a:spLocks/>
          </p:cNvSpPr>
          <p:nvPr/>
        </p:nvSpPr>
        <p:spPr bwMode="gray">
          <a:xfrm>
            <a:off x="1143000" y="2977492"/>
            <a:ext cx="14859000" cy="83726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err="1">
                <a:latin typeface="Courier New" pitchFamily="49" charset="0"/>
                <a:cs typeface="Oracle Sans" panose="020B0503020204020204" pitchFamily="34" charset="0"/>
              </a:rPr>
              <a:t>htp.bold</a:t>
            </a:r>
            <a:r>
              <a:rPr lang="en-US" sz="2400" dirty="0">
                <a:latin typeface="Courier New" pitchFamily="49" charset="0"/>
                <a:cs typeface="Oracle Sans" panose="020B0503020204020204" pitchFamily="34" charset="0"/>
              </a:rPr>
              <a:t>('Hello');             -- </a:t>
            </a:r>
            <a:r>
              <a:rPr lang="en-US" sz="2400" dirty="0">
                <a:solidFill>
                  <a:srgbClr val="0000FF"/>
                </a:solidFill>
                <a:latin typeface="Courier New" pitchFamily="49" charset="0"/>
                <a:cs typeface="Oracle Sans" panose="020B0503020204020204" pitchFamily="34" charset="0"/>
              </a:rPr>
              <a:t>&lt;B&gt;Hello&lt;/B&gt;</a:t>
            </a:r>
          </a:p>
          <a:p>
            <a:pPr defTabSz="600075" eaLnBrk="0" hangingPunct="0">
              <a:tabLst>
                <a:tab pos="600075" algn="r"/>
                <a:tab pos="1009650" algn="l"/>
              </a:tabLst>
              <a:defRPr/>
            </a:pPr>
            <a:r>
              <a:rPr lang="en-US" sz="2400" dirty="0" err="1">
                <a:latin typeface="Courier New" pitchFamily="49" charset="0"/>
                <a:cs typeface="Oracle Sans" panose="020B0503020204020204" pitchFamily="34" charset="0"/>
              </a:rPr>
              <a:t>htp.print</a:t>
            </a:r>
            <a:r>
              <a:rPr lang="en-US" sz="2400" dirty="0">
                <a:latin typeface="Courier New" pitchFamily="49" charset="0"/>
                <a:cs typeface="Oracle Sans" panose="020B0503020204020204" pitchFamily="34" charset="0"/>
              </a:rPr>
              <a:t>('Hi &lt;B&gt;World&lt;/B&gt;');  -- </a:t>
            </a:r>
            <a:r>
              <a:rPr lang="en-US" sz="2400" dirty="0">
                <a:solidFill>
                  <a:srgbClr val="0000FF"/>
                </a:solidFill>
                <a:latin typeface="Courier New" pitchFamily="49" charset="0"/>
                <a:cs typeface="Oracle Sans" panose="020B0503020204020204" pitchFamily="34" charset="0"/>
              </a:rPr>
              <a:t>Hi &lt;B&gt;World&lt;/B&gt;</a:t>
            </a:r>
          </a:p>
        </p:txBody>
      </p:sp>
    </p:spTree>
    <p:custDataLst>
      <p:tags r:id="rId1"/>
    </p:custDataLst>
    <p:extLst>
      <p:ext uri="{BB962C8B-B14F-4D97-AF65-F5344CB8AC3E}">
        <p14:creationId xmlns:p14="http://schemas.microsoft.com/office/powerpoint/2010/main" val="31683412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F6626F3-404D-45CF-A773-B20A3F74F32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an HTML File with SQL*Plus</a:t>
            </a:r>
          </a:p>
        </p:txBody>
      </p:sp>
      <p:sp>
        <p:nvSpPr>
          <p:cNvPr id="2" name="Content Placeholder 1">
            <a:extLst>
              <a:ext uri="{FF2B5EF4-FFF2-40B4-BE49-F238E27FC236}">
                <a16:creationId xmlns:a16="http://schemas.microsoft.com/office/drawing/2014/main" id="{A834E729-9872-4B80-A270-9C70A8915CCC}"/>
              </a:ext>
            </a:extLst>
          </p:cNvPr>
          <p:cNvSpPr>
            <a:spLocks noGrp="1"/>
          </p:cNvSpPr>
          <p:nvPr>
            <p:ph idx="1"/>
          </p:nvPr>
        </p:nvSpPr>
        <p:spPr>
          <a:xfrm>
            <a:off x="933451" y="2272710"/>
            <a:ext cx="16421100" cy="6908682"/>
          </a:xfrm>
        </p:spPr>
        <p:txBody>
          <a:bodyPr/>
          <a:lstStyle/>
          <a:p>
            <a:r>
              <a:rPr lang="en-US" altLang="en-US" dirty="0"/>
              <a:t>To create an HTML file with SQL*Plus, perform the following steps:</a:t>
            </a:r>
          </a:p>
          <a:p>
            <a:pPr lvl="1"/>
            <a:r>
              <a:rPr lang="en-US" altLang="en-US" dirty="0"/>
              <a:t>Create a SQL script with the following commands:</a:t>
            </a: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Load and execute the script in SQL*Plus, supplying values for substitution variables.</a:t>
            </a:r>
          </a:p>
          <a:p>
            <a:pPr lvl="1"/>
            <a:r>
              <a:rPr lang="en-US" altLang="en-US" dirty="0"/>
              <a:t>Select, copy, and paste the HTML text that is generated in the browser to an HTML file.</a:t>
            </a:r>
          </a:p>
          <a:p>
            <a:pPr lvl="1"/>
            <a:r>
              <a:rPr lang="en-US" altLang="en-US" dirty="0"/>
              <a:t>Open the HTML file in a browser.</a:t>
            </a:r>
          </a:p>
        </p:txBody>
      </p:sp>
      <p:sp>
        <p:nvSpPr>
          <p:cNvPr id="5" name="Content Placeholder 2">
            <a:extLst>
              <a:ext uri="{FF2B5EF4-FFF2-40B4-BE49-F238E27FC236}">
                <a16:creationId xmlns:a16="http://schemas.microsoft.com/office/drawing/2014/main" id="{7FA25DCF-23FC-4B5C-8332-2B5E5B6692C1}"/>
              </a:ext>
            </a:extLst>
          </p:cNvPr>
          <p:cNvSpPr txBox="1">
            <a:spLocks/>
          </p:cNvSpPr>
          <p:nvPr/>
        </p:nvSpPr>
        <p:spPr bwMode="gray">
          <a:xfrm>
            <a:off x="1714500" y="3782858"/>
            <a:ext cx="14859000" cy="20807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SET SERVEROUTPUT ON</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ACCEPT </a:t>
            </a:r>
            <a:r>
              <a:rPr lang="en-US" sz="2400" dirty="0" err="1">
                <a:latin typeface="Courier New" pitchFamily="49" charset="0"/>
                <a:cs typeface="Oracle Sans" panose="020B0503020204020204" pitchFamily="34" charset="0"/>
              </a:rPr>
              <a:t>procname</a:t>
            </a:r>
            <a:r>
              <a:rPr lang="en-US" sz="2400" dirty="0">
                <a:latin typeface="Courier New" pitchFamily="49" charset="0"/>
                <a:cs typeface="Oracle Sans" panose="020B0503020204020204" pitchFamily="34" charset="0"/>
              </a:rPr>
              <a:t> PROMPT "Procedure: "</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EXECUTE &amp;</a:t>
            </a:r>
            <a:r>
              <a:rPr lang="en-US" sz="2400" dirty="0" err="1">
                <a:latin typeface="Courier New" pitchFamily="49" charset="0"/>
                <a:cs typeface="Oracle Sans" panose="020B0503020204020204" pitchFamily="34" charset="0"/>
              </a:rPr>
              <a:t>procname</a:t>
            </a:r>
            <a:endParaRPr lang="en-US" sz="2400" dirty="0">
              <a:latin typeface="Courier New" pitchFamily="49" charset="0"/>
              <a:cs typeface="Oracle Sans" panose="020B0503020204020204" pitchFamily="34" charset="0"/>
            </a:endParaRP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EXECUTE </a:t>
            </a:r>
            <a:r>
              <a:rPr lang="en-US" sz="2400" dirty="0" err="1">
                <a:latin typeface="Courier New" pitchFamily="49" charset="0"/>
                <a:cs typeface="Oracle Sans" panose="020B0503020204020204" pitchFamily="34" charset="0"/>
              </a:rPr>
              <a:t>owa_util.showpage</a:t>
            </a:r>
            <a:endParaRPr lang="en-US" sz="2400" dirty="0">
              <a:latin typeface="Courier New" pitchFamily="49" charset="0"/>
              <a:cs typeface="Oracle Sans" panose="020B0503020204020204" pitchFamily="34" charset="0"/>
            </a:endParaRP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UNDEFINE proc</a:t>
            </a:r>
          </a:p>
        </p:txBody>
      </p:sp>
    </p:spTree>
    <p:custDataLst>
      <p:tags r:id="rId1"/>
    </p:custDataLst>
    <p:extLst>
      <p:ext uri="{BB962C8B-B14F-4D97-AF65-F5344CB8AC3E}">
        <p14:creationId xmlns:p14="http://schemas.microsoft.com/office/powerpoint/2010/main" val="15404786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F3B84F-D3F1-4348-883F-F900F150062C}"/>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DBMS_SCHEDULER</a:t>
            </a:r>
            <a:r>
              <a:rPr lang="en-US" altLang="en-US" dirty="0">
                <a:latin typeface="+mj-lt"/>
                <a:cs typeface="Oracle Sans" panose="020B0503020204020204" pitchFamily="34" charset="0"/>
              </a:rPr>
              <a:t> Package</a:t>
            </a:r>
          </a:p>
        </p:txBody>
      </p:sp>
      <p:sp>
        <p:nvSpPr>
          <p:cNvPr id="2" name="Content Placeholder 1">
            <a:extLst>
              <a:ext uri="{FF2B5EF4-FFF2-40B4-BE49-F238E27FC236}">
                <a16:creationId xmlns:a16="http://schemas.microsoft.com/office/drawing/2014/main" id="{938B9631-421A-4238-AF68-3F33136958D0}"/>
              </a:ext>
            </a:extLst>
          </p:cNvPr>
          <p:cNvSpPr>
            <a:spLocks noGrp="1"/>
          </p:cNvSpPr>
          <p:nvPr>
            <p:ph idx="1"/>
          </p:nvPr>
        </p:nvSpPr>
        <p:spPr>
          <a:xfrm>
            <a:off x="933451" y="2272710"/>
            <a:ext cx="16421100" cy="4181462"/>
          </a:xfrm>
        </p:spPr>
        <p:txBody>
          <a:bodyPr/>
          <a:lstStyle/>
          <a:p>
            <a:r>
              <a:rPr lang="en-US" altLang="en-US" dirty="0"/>
              <a:t>The database Scheduler comprises several components to enable jobs to be run. Use the </a:t>
            </a:r>
            <a:r>
              <a:rPr lang="en-US" altLang="en-US" dirty="0">
                <a:latin typeface="Courier New" panose="02070309020205020404" pitchFamily="49" charset="0"/>
              </a:rPr>
              <a:t>DBMS_SCHEDULER</a:t>
            </a:r>
            <a:r>
              <a:rPr lang="en-US" altLang="en-US" dirty="0"/>
              <a:t> package to create each job with:</a:t>
            </a:r>
          </a:p>
          <a:p>
            <a:pPr lvl="1"/>
            <a:r>
              <a:rPr lang="en-US" altLang="en-US" dirty="0"/>
              <a:t>A unique job name</a:t>
            </a:r>
          </a:p>
          <a:p>
            <a:pPr lvl="1"/>
            <a:r>
              <a:rPr lang="en-US" altLang="en-US" dirty="0"/>
              <a:t>A program (“what” should be executed)</a:t>
            </a:r>
          </a:p>
          <a:p>
            <a:pPr lvl="1"/>
            <a:r>
              <a:rPr lang="en-US" altLang="en-US" dirty="0"/>
              <a:t>A schedule (“when” it should run)</a:t>
            </a:r>
          </a:p>
          <a:p>
            <a:endParaRPr lang="en-US" dirty="0"/>
          </a:p>
        </p:txBody>
      </p:sp>
      <p:grpSp>
        <p:nvGrpSpPr>
          <p:cNvPr id="4" name="Group 3">
            <a:extLst>
              <a:ext uri="{FF2B5EF4-FFF2-40B4-BE49-F238E27FC236}">
                <a16:creationId xmlns:a16="http://schemas.microsoft.com/office/drawing/2014/main" id="{B8EFED47-E092-4FE1-B1FD-8F01893CC475}"/>
              </a:ext>
            </a:extLst>
          </p:cNvPr>
          <p:cNvGrpSpPr/>
          <p:nvPr/>
        </p:nvGrpSpPr>
        <p:grpSpPr>
          <a:xfrm>
            <a:off x="2637234" y="6017839"/>
            <a:ext cx="13013532" cy="3086101"/>
            <a:chOff x="2288383" y="6286500"/>
            <a:chExt cx="13013532" cy="3086101"/>
          </a:xfrm>
        </p:grpSpPr>
        <p:sp>
          <p:nvSpPr>
            <p:cNvPr id="10244" name="Oval 4">
              <a:extLst>
                <a:ext uri="{FF2B5EF4-FFF2-40B4-BE49-F238E27FC236}">
                  <a16:creationId xmlns:a16="http://schemas.microsoft.com/office/drawing/2014/main" id="{4937FAF0-D7F4-4BE6-AB6A-ED5087B12857}"/>
                </a:ext>
              </a:extLst>
            </p:cNvPr>
            <p:cNvSpPr>
              <a:spLocks noChangeArrowheads="1"/>
            </p:cNvSpPr>
            <p:nvPr/>
          </p:nvSpPr>
          <p:spPr bwMode="auto">
            <a:xfrm>
              <a:off x="2395539" y="6400800"/>
              <a:ext cx="2590800" cy="800100"/>
            </a:xfrm>
            <a:prstGeom prst="ellipse">
              <a:avLst/>
            </a:prstGeom>
            <a:solidFill>
              <a:srgbClr val="FFCC00"/>
            </a:solidFill>
            <a:ln w="28575">
              <a:solidFill>
                <a:schemeClr val="tx1"/>
              </a:solidFill>
              <a:round/>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Program</a:t>
              </a:r>
            </a:p>
          </p:txBody>
        </p:sp>
        <p:sp>
          <p:nvSpPr>
            <p:cNvPr id="10245" name="AutoShape 5">
              <a:extLst>
                <a:ext uri="{FF2B5EF4-FFF2-40B4-BE49-F238E27FC236}">
                  <a16:creationId xmlns:a16="http://schemas.microsoft.com/office/drawing/2014/main" id="{8092B388-08CC-4255-836A-D8109F4E287C}"/>
                </a:ext>
              </a:extLst>
            </p:cNvPr>
            <p:cNvSpPr>
              <a:spLocks noChangeArrowheads="1"/>
            </p:cNvSpPr>
            <p:nvPr/>
          </p:nvSpPr>
          <p:spPr bwMode="auto">
            <a:xfrm>
              <a:off x="12620627" y="8343900"/>
              <a:ext cx="2283618" cy="800100"/>
            </a:xfrm>
            <a:prstGeom prst="flowChartAlternateProcess">
              <a:avLst/>
            </a:prstGeom>
            <a:solidFill>
              <a:schemeClr val="accent1"/>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solidFill>
                    <a:schemeClr val="bg1"/>
                  </a:solidFill>
                  <a:latin typeface="Oracle Sans" panose="020B0503020204020204" pitchFamily="34" charset="0"/>
                  <a:cs typeface="Oracle Sans" panose="020B0503020204020204" pitchFamily="34" charset="0"/>
                </a:rPr>
                <a:t>Window</a:t>
              </a:r>
            </a:p>
          </p:txBody>
        </p:sp>
        <p:sp>
          <p:nvSpPr>
            <p:cNvPr id="10246" name="Line 6">
              <a:extLst>
                <a:ext uri="{FF2B5EF4-FFF2-40B4-BE49-F238E27FC236}">
                  <a16:creationId xmlns:a16="http://schemas.microsoft.com/office/drawing/2014/main" id="{D0DD39D5-DE40-47E7-B812-C3D69B710DFA}"/>
                </a:ext>
              </a:extLst>
            </p:cNvPr>
            <p:cNvSpPr>
              <a:spLocks noChangeShapeType="1"/>
            </p:cNvSpPr>
            <p:nvPr/>
          </p:nvSpPr>
          <p:spPr bwMode="auto">
            <a:xfrm>
              <a:off x="3567115" y="7200901"/>
              <a:ext cx="2381" cy="4643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47" name="Line 7">
              <a:extLst>
                <a:ext uri="{FF2B5EF4-FFF2-40B4-BE49-F238E27FC236}">
                  <a16:creationId xmlns:a16="http://schemas.microsoft.com/office/drawing/2014/main" id="{7A53427F-D205-444B-8962-8BB6E9F26915}"/>
                </a:ext>
              </a:extLst>
            </p:cNvPr>
            <p:cNvSpPr>
              <a:spLocks noChangeShapeType="1"/>
            </p:cNvSpPr>
            <p:nvPr/>
          </p:nvSpPr>
          <p:spPr bwMode="auto">
            <a:xfrm>
              <a:off x="9267827" y="7315200"/>
              <a:ext cx="0" cy="148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48" name="Line 8">
              <a:extLst>
                <a:ext uri="{FF2B5EF4-FFF2-40B4-BE49-F238E27FC236}">
                  <a16:creationId xmlns:a16="http://schemas.microsoft.com/office/drawing/2014/main" id="{64E36620-023F-4203-8033-4D1844D92659}"/>
                </a:ext>
              </a:extLst>
            </p:cNvPr>
            <p:cNvSpPr>
              <a:spLocks noChangeShapeType="1"/>
            </p:cNvSpPr>
            <p:nvPr/>
          </p:nvSpPr>
          <p:spPr bwMode="auto">
            <a:xfrm>
              <a:off x="13687427" y="7239000"/>
              <a:ext cx="0" cy="11049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49" name="Line 9">
              <a:extLst>
                <a:ext uri="{FF2B5EF4-FFF2-40B4-BE49-F238E27FC236}">
                  <a16:creationId xmlns:a16="http://schemas.microsoft.com/office/drawing/2014/main" id="{0B38F954-FAE0-49A9-B68F-98250A29D245}"/>
                </a:ext>
              </a:extLst>
            </p:cNvPr>
            <p:cNvSpPr>
              <a:spLocks noChangeShapeType="1"/>
            </p:cNvSpPr>
            <p:nvPr/>
          </p:nvSpPr>
          <p:spPr bwMode="auto">
            <a:xfrm>
              <a:off x="5000627" y="6858000"/>
              <a:ext cx="167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50" name="Line 10">
              <a:extLst>
                <a:ext uri="{FF2B5EF4-FFF2-40B4-BE49-F238E27FC236}">
                  <a16:creationId xmlns:a16="http://schemas.microsoft.com/office/drawing/2014/main" id="{BBBC1CEE-EF61-4100-AD27-E4DC2EBD7E2D}"/>
                </a:ext>
              </a:extLst>
            </p:cNvPr>
            <p:cNvSpPr>
              <a:spLocks noChangeShapeType="1"/>
            </p:cNvSpPr>
            <p:nvPr/>
          </p:nvSpPr>
          <p:spPr bwMode="auto">
            <a:xfrm flipV="1">
              <a:off x="9725027" y="6858000"/>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grpSp>
          <p:nvGrpSpPr>
            <p:cNvPr id="10251" name="Group 11">
              <a:extLst>
                <a:ext uri="{FF2B5EF4-FFF2-40B4-BE49-F238E27FC236}">
                  <a16:creationId xmlns:a16="http://schemas.microsoft.com/office/drawing/2014/main" id="{FB78F962-2386-4429-8713-0D6FF38A57A5}"/>
                </a:ext>
              </a:extLst>
            </p:cNvPr>
            <p:cNvGrpSpPr>
              <a:grpSpLocks/>
            </p:cNvGrpSpPr>
            <p:nvPr/>
          </p:nvGrpSpPr>
          <p:grpSpPr bwMode="auto">
            <a:xfrm rot="16200000" flipH="1" flipV="1">
              <a:off x="10872789" y="5872163"/>
              <a:ext cx="1028700" cy="3686175"/>
              <a:chOff x="3238" y="1447"/>
              <a:chExt cx="499" cy="850"/>
            </a:xfrm>
          </p:grpSpPr>
          <p:sp>
            <p:nvSpPr>
              <p:cNvPr id="10258" name="Line 12">
                <a:extLst>
                  <a:ext uri="{FF2B5EF4-FFF2-40B4-BE49-F238E27FC236}">
                    <a16:creationId xmlns:a16="http://schemas.microsoft.com/office/drawing/2014/main" id="{C982A821-DD16-45C4-BD17-BE7AC1EC36B1}"/>
                  </a:ext>
                </a:extLst>
              </p:cNvPr>
              <p:cNvSpPr>
                <a:spLocks noChangeShapeType="1"/>
              </p:cNvSpPr>
              <p:nvPr/>
            </p:nvSpPr>
            <p:spPr bwMode="auto">
              <a:xfrm flipH="1">
                <a:off x="3575" y="1447"/>
                <a:ext cx="1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59" name="Line 13">
                <a:extLst>
                  <a:ext uri="{FF2B5EF4-FFF2-40B4-BE49-F238E27FC236}">
                    <a16:creationId xmlns:a16="http://schemas.microsoft.com/office/drawing/2014/main" id="{83DAE018-B982-4E63-B801-6F2DB27817DE}"/>
                  </a:ext>
                </a:extLst>
              </p:cNvPr>
              <p:cNvSpPr>
                <a:spLocks noChangeShapeType="1"/>
              </p:cNvSpPr>
              <p:nvPr/>
            </p:nvSpPr>
            <p:spPr bwMode="auto">
              <a:xfrm>
                <a:off x="3575" y="1447"/>
                <a:ext cx="0" cy="8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60" name="Line 14">
                <a:extLst>
                  <a:ext uri="{FF2B5EF4-FFF2-40B4-BE49-F238E27FC236}">
                    <a16:creationId xmlns:a16="http://schemas.microsoft.com/office/drawing/2014/main" id="{537F1DA7-367C-4041-90A6-6C46576F70D4}"/>
                  </a:ext>
                </a:extLst>
              </p:cNvPr>
              <p:cNvSpPr>
                <a:spLocks noChangeShapeType="1"/>
              </p:cNvSpPr>
              <p:nvPr/>
            </p:nvSpPr>
            <p:spPr bwMode="auto">
              <a:xfrm flipH="1">
                <a:off x="3238" y="2290"/>
                <a:ext cx="3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grpSp>
        <p:sp>
          <p:nvSpPr>
            <p:cNvPr id="10252" name="AutoShape 15">
              <a:extLst>
                <a:ext uri="{FF2B5EF4-FFF2-40B4-BE49-F238E27FC236}">
                  <a16:creationId xmlns:a16="http://schemas.microsoft.com/office/drawing/2014/main" id="{49D734B0-B956-43E6-BA61-AE46680F3FFE}"/>
                </a:ext>
              </a:extLst>
            </p:cNvPr>
            <p:cNvSpPr>
              <a:spLocks noChangeArrowheads="1"/>
            </p:cNvSpPr>
            <p:nvPr/>
          </p:nvSpPr>
          <p:spPr bwMode="auto">
            <a:xfrm>
              <a:off x="2288383" y="7658100"/>
              <a:ext cx="2864645" cy="800100"/>
            </a:xfrm>
            <a:prstGeom prst="hexagon">
              <a:avLst>
                <a:gd name="adj" fmla="val 67148"/>
                <a:gd name="vf" fmla="val 115470"/>
              </a:avLst>
            </a:prstGeom>
            <a:solidFill>
              <a:srgbClr val="FFCCCC"/>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Arguments</a:t>
              </a:r>
            </a:p>
          </p:txBody>
        </p:sp>
        <p:sp>
          <p:nvSpPr>
            <p:cNvPr id="10253" name="Line 16">
              <a:extLst>
                <a:ext uri="{FF2B5EF4-FFF2-40B4-BE49-F238E27FC236}">
                  <a16:creationId xmlns:a16="http://schemas.microsoft.com/office/drawing/2014/main" id="{E6449266-7777-4011-B594-2E68A87196D3}"/>
                </a:ext>
              </a:extLst>
            </p:cNvPr>
            <p:cNvSpPr>
              <a:spLocks noChangeShapeType="1"/>
            </p:cNvSpPr>
            <p:nvPr/>
          </p:nvSpPr>
          <p:spPr bwMode="auto">
            <a:xfrm>
              <a:off x="7439027" y="7315200"/>
              <a:ext cx="0" cy="571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dirty="0">
                <a:latin typeface="Oracle Sans" panose="020B0503020204020204" pitchFamily="34" charset="0"/>
                <a:cs typeface="Oracle Sans" panose="020B0503020204020204" pitchFamily="34" charset="0"/>
              </a:endParaRPr>
            </a:p>
          </p:txBody>
        </p:sp>
        <p:sp>
          <p:nvSpPr>
            <p:cNvPr id="10254" name="AutoShape 17">
              <a:extLst>
                <a:ext uri="{FF2B5EF4-FFF2-40B4-BE49-F238E27FC236}">
                  <a16:creationId xmlns:a16="http://schemas.microsoft.com/office/drawing/2014/main" id="{8F216EE7-5B19-41DD-A7A5-1C1E272A49E7}"/>
                </a:ext>
              </a:extLst>
            </p:cNvPr>
            <p:cNvSpPr>
              <a:spLocks noChangeArrowheads="1"/>
            </p:cNvSpPr>
            <p:nvPr/>
          </p:nvSpPr>
          <p:spPr bwMode="auto">
            <a:xfrm>
              <a:off x="5915027" y="7658100"/>
              <a:ext cx="2867025" cy="800100"/>
            </a:xfrm>
            <a:prstGeom prst="hexagon">
              <a:avLst>
                <a:gd name="adj" fmla="val 67204"/>
                <a:gd name="vf" fmla="val 115470"/>
              </a:avLst>
            </a:prstGeom>
            <a:solidFill>
              <a:srgbClr val="FFCCCC"/>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Arguments</a:t>
              </a:r>
            </a:p>
          </p:txBody>
        </p:sp>
        <p:sp>
          <p:nvSpPr>
            <p:cNvPr id="10255" name="AutoShape 18">
              <a:extLst>
                <a:ext uri="{FF2B5EF4-FFF2-40B4-BE49-F238E27FC236}">
                  <a16:creationId xmlns:a16="http://schemas.microsoft.com/office/drawing/2014/main" id="{64E9F9DD-D215-46CB-B48B-706829016F7C}"/>
                </a:ext>
              </a:extLst>
            </p:cNvPr>
            <p:cNvSpPr>
              <a:spLocks noChangeArrowheads="1"/>
            </p:cNvSpPr>
            <p:nvPr/>
          </p:nvSpPr>
          <p:spPr bwMode="auto">
            <a:xfrm>
              <a:off x="7743827" y="8722520"/>
              <a:ext cx="3048000" cy="650081"/>
            </a:xfrm>
            <a:prstGeom prst="flowChartAlternateProcess">
              <a:avLst/>
            </a:prstGeom>
            <a:solidFill>
              <a:srgbClr val="FFCC99"/>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Job class</a:t>
              </a:r>
            </a:p>
          </p:txBody>
        </p:sp>
        <p:sp>
          <p:nvSpPr>
            <p:cNvPr id="10256" name="AutoShape 19">
              <a:extLst>
                <a:ext uri="{FF2B5EF4-FFF2-40B4-BE49-F238E27FC236}">
                  <a16:creationId xmlns:a16="http://schemas.microsoft.com/office/drawing/2014/main" id="{D81F0189-DA55-41D9-BFFA-876CE9B3AF56}"/>
                </a:ext>
              </a:extLst>
            </p:cNvPr>
            <p:cNvSpPr>
              <a:spLocks noChangeArrowheads="1"/>
            </p:cNvSpPr>
            <p:nvPr/>
          </p:nvSpPr>
          <p:spPr bwMode="auto">
            <a:xfrm>
              <a:off x="12315827" y="6286501"/>
              <a:ext cx="2986088" cy="1026320"/>
            </a:xfrm>
            <a:prstGeom prst="flowChartAlternateProcess">
              <a:avLst/>
            </a:prstGeom>
            <a:solidFill>
              <a:srgbClr val="FFFF99"/>
            </a:solidFill>
            <a:ln w="2857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Schedule</a:t>
              </a:r>
            </a:p>
          </p:txBody>
        </p:sp>
        <p:sp>
          <p:nvSpPr>
            <p:cNvPr id="10257" name="Rectangle 20">
              <a:extLst>
                <a:ext uri="{FF2B5EF4-FFF2-40B4-BE49-F238E27FC236}">
                  <a16:creationId xmlns:a16="http://schemas.microsoft.com/office/drawing/2014/main" id="{4CDCD7D8-68EA-4381-8AF6-F8EC13FA3403}"/>
                </a:ext>
              </a:extLst>
            </p:cNvPr>
            <p:cNvSpPr>
              <a:spLocks noChangeArrowheads="1"/>
            </p:cNvSpPr>
            <p:nvPr/>
          </p:nvSpPr>
          <p:spPr bwMode="auto">
            <a:xfrm>
              <a:off x="6677027" y="6286500"/>
              <a:ext cx="3209925" cy="1028700"/>
            </a:xfrm>
            <a:prstGeom prst="rect">
              <a:avLst/>
            </a:prstGeom>
            <a:solidFill>
              <a:srgbClr val="99CCFF"/>
            </a:solidFill>
            <a:ln w="28575">
              <a:solidFill>
                <a:schemeClr val="tx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dirty="0">
                  <a:latin typeface="Oracle Sans" panose="020B0503020204020204" pitchFamily="34" charset="0"/>
                  <a:cs typeface="Oracle Sans" panose="020B0503020204020204" pitchFamily="34" charset="0"/>
                </a:rPr>
                <a:t>Job</a:t>
              </a:r>
            </a:p>
          </p:txBody>
        </p:sp>
      </p:grpSp>
    </p:spTree>
    <p:custDataLst>
      <p:tags r:id="rId1"/>
    </p:custDataLst>
    <p:extLst>
      <p:ext uri="{BB962C8B-B14F-4D97-AF65-F5344CB8AC3E}">
        <p14:creationId xmlns:p14="http://schemas.microsoft.com/office/powerpoint/2010/main" val="33561961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8C17-0E21-44E1-8335-598C74524F4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005E264-4D25-4426-BDFB-6433D81BB590}"/>
              </a:ext>
            </a:extLst>
          </p:cNvPr>
          <p:cNvSpPr>
            <a:spLocks noGrp="1"/>
          </p:cNvSpPr>
          <p:nvPr>
            <p:ph idx="1"/>
          </p:nvPr>
        </p:nvSpPr>
        <p:spPr/>
        <p:txBody>
          <a:bodyPr/>
          <a:lstStyle/>
          <a:p>
            <a:endParaRPr lang="en-IN"/>
          </a:p>
        </p:txBody>
      </p:sp>
    </p:spTree>
    <p:custDataLst>
      <p:tags r:id="rId1"/>
    </p:custDataLst>
    <p:extLst>
      <p:ext uri="{BB962C8B-B14F-4D97-AF65-F5344CB8AC3E}">
        <p14:creationId xmlns:p14="http://schemas.microsoft.com/office/powerpoint/2010/main" val="40434444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B2B0A5A-4522-47F1-A742-01571FD43836}"/>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a:t>
            </a:r>
          </a:p>
        </p:txBody>
      </p:sp>
      <p:sp>
        <p:nvSpPr>
          <p:cNvPr id="2" name="Content Placeholder 1">
            <a:extLst>
              <a:ext uri="{FF2B5EF4-FFF2-40B4-BE49-F238E27FC236}">
                <a16:creationId xmlns:a16="http://schemas.microsoft.com/office/drawing/2014/main" id="{E8F7B5F1-B460-4213-BB76-927EDE4C33AF}"/>
              </a:ext>
            </a:extLst>
          </p:cNvPr>
          <p:cNvSpPr>
            <a:spLocks noGrp="1"/>
          </p:cNvSpPr>
          <p:nvPr>
            <p:ph idx="1"/>
          </p:nvPr>
        </p:nvSpPr>
        <p:spPr>
          <a:xfrm>
            <a:off x="933451" y="2272710"/>
            <a:ext cx="16421100" cy="5557223"/>
          </a:xfrm>
        </p:spPr>
        <p:txBody>
          <a:bodyPr/>
          <a:lstStyle/>
          <a:p>
            <a:pPr lvl="1"/>
            <a:r>
              <a:rPr lang="en-US" altLang="en-US" dirty="0"/>
              <a:t>A job can be created in several ways by using a combination of inline parameters, named </a:t>
            </a:r>
            <a:r>
              <a:rPr lang="en-US" altLang="en-US" dirty="0">
                <a:latin typeface="Courier New" panose="02070309020205020404" pitchFamily="49" charset="0"/>
              </a:rPr>
              <a:t>Programs</a:t>
            </a:r>
            <a:r>
              <a:rPr lang="en-US" altLang="en-US" dirty="0"/>
              <a:t>, and named </a:t>
            </a:r>
            <a:r>
              <a:rPr lang="en-US" altLang="en-US" dirty="0">
                <a:latin typeface="Courier New" panose="02070309020205020404" pitchFamily="49" charset="0"/>
              </a:rPr>
              <a:t>Schedules</a:t>
            </a:r>
            <a:r>
              <a:rPr lang="en-US" altLang="en-US" dirty="0"/>
              <a:t>. </a:t>
            </a:r>
          </a:p>
          <a:p>
            <a:pPr lvl="1"/>
            <a:r>
              <a:rPr lang="en-US" altLang="en-US" dirty="0"/>
              <a:t>You can create a job with the </a:t>
            </a:r>
            <a:r>
              <a:rPr lang="en-US" altLang="en-US" dirty="0">
                <a:latin typeface="Courier New" panose="02070309020205020404" pitchFamily="49" charset="0"/>
              </a:rPr>
              <a:t>CREATE_JOB</a:t>
            </a:r>
            <a:r>
              <a:rPr lang="en-US" altLang="en-US" dirty="0"/>
              <a:t> procedure by:</a:t>
            </a:r>
          </a:p>
          <a:p>
            <a:pPr marL="1919288" lvl="2" indent="-547688"/>
            <a:r>
              <a:rPr lang="en-US" altLang="en-US" dirty="0"/>
              <a:t>Using inline information with the “what” and the schedule specified as parameters</a:t>
            </a:r>
          </a:p>
          <a:p>
            <a:pPr marL="1919288" lvl="2" indent="-547688"/>
            <a:r>
              <a:rPr lang="en-US" altLang="en-US" dirty="0"/>
              <a:t>Using a named (saved) program and specifying the schedule inline</a:t>
            </a:r>
          </a:p>
          <a:p>
            <a:pPr marL="1919288" lvl="2" indent="-547688"/>
            <a:r>
              <a:rPr lang="en-US" altLang="en-US" dirty="0"/>
              <a:t>Specifying what should be done inline and using a named Schedule</a:t>
            </a:r>
          </a:p>
          <a:p>
            <a:pPr marL="1919288" lvl="2" indent="-547688"/>
            <a:r>
              <a:rPr lang="en-US" altLang="en-US" dirty="0"/>
              <a:t>Using named Program and Schedule components</a:t>
            </a:r>
          </a:p>
          <a:p>
            <a:endParaRPr lang="en-US" dirty="0"/>
          </a:p>
        </p:txBody>
      </p:sp>
    </p:spTree>
    <p:custDataLst>
      <p:tags r:id="rId1"/>
    </p:custDataLst>
    <p:extLst>
      <p:ext uri="{BB962C8B-B14F-4D97-AF65-F5344CB8AC3E}">
        <p14:creationId xmlns:p14="http://schemas.microsoft.com/office/powerpoint/2010/main" val="3813422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69268D9-A3D9-42E4-B1E0-E68BE97370D7}"/>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Creating a Job with Inline Parameters</a:t>
            </a:r>
          </a:p>
        </p:txBody>
      </p:sp>
      <p:sp>
        <p:nvSpPr>
          <p:cNvPr id="13315" name="Rectangle 3">
            <a:extLst>
              <a:ext uri="{FF2B5EF4-FFF2-40B4-BE49-F238E27FC236}">
                <a16:creationId xmlns:a16="http://schemas.microsoft.com/office/drawing/2014/main" id="{DF77BBF8-00B7-4DD1-AEF3-FB242074E35F}"/>
              </a:ext>
            </a:extLst>
          </p:cNvPr>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Oracle Sans" panose="020B0503020204020204" pitchFamily="34" charset="0"/>
                <a:cs typeface="Oracle Sans" panose="020B0503020204020204" pitchFamily="34" charset="0"/>
              </a:rPr>
              <a:t>Specify the type of code, code, start time, and frequency of the job to be run in the arguments of the </a:t>
            </a:r>
            <a:r>
              <a:rPr lang="en-US" altLang="en-US" dirty="0">
                <a:latin typeface="Courier New" panose="02070309020205020404" pitchFamily="49" charset="0"/>
                <a:cs typeface="Oracle Sans" panose="020B0503020204020204" pitchFamily="34" charset="0"/>
              </a:rPr>
              <a:t>CREATE_JOB</a:t>
            </a:r>
            <a:r>
              <a:rPr lang="en-US" altLang="en-US" dirty="0">
                <a:latin typeface="Oracle Sans" panose="020B0503020204020204" pitchFamily="34" charset="0"/>
                <a:cs typeface="Oracle Sans" panose="020B0503020204020204" pitchFamily="34" charset="0"/>
              </a:rPr>
              <a:t> procedure.</a:t>
            </a:r>
          </a:p>
        </p:txBody>
      </p:sp>
      <p:sp>
        <p:nvSpPr>
          <p:cNvPr id="6" name="Content Placeholder 2">
            <a:extLst>
              <a:ext uri="{FF2B5EF4-FFF2-40B4-BE49-F238E27FC236}">
                <a16:creationId xmlns:a16="http://schemas.microsoft.com/office/drawing/2014/main" id="{33F58DF0-A7F3-47CB-A3DD-58BB0D8E264E}"/>
              </a:ext>
            </a:extLst>
          </p:cNvPr>
          <p:cNvSpPr txBox="1">
            <a:spLocks/>
          </p:cNvSpPr>
          <p:nvPr/>
        </p:nvSpPr>
        <p:spPr bwMode="gray">
          <a:xfrm>
            <a:off x="1143000" y="3631332"/>
            <a:ext cx="14859000" cy="491580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Schedule a PL/SQL block every hour:</a:t>
            </a:r>
          </a:p>
          <a:p>
            <a:pPr defTabSz="600075" eaLnBrk="0" hangingPunct="0">
              <a:tabLst>
                <a:tab pos="600075" algn="r"/>
                <a:tab pos="1009650" algn="l"/>
              </a:tabLst>
              <a:defRPr/>
            </a:pPr>
            <a:endParaRPr lang="en-US" sz="2400" dirty="0">
              <a:latin typeface="Courier New" pitchFamily="49" charset="0"/>
              <a:cs typeface="Oracle Sans" panose="020B0503020204020204" pitchFamily="34" charset="0"/>
            </a:endParaRP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BEGIN</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DBMS_SCHEDULER.CREATE_JOB(</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job_name</a:t>
            </a:r>
            <a:r>
              <a:rPr lang="en-US" sz="2400" dirty="0">
                <a:latin typeface="Courier New" pitchFamily="49" charset="0"/>
                <a:cs typeface="Oracle Sans" panose="020B0503020204020204" pitchFamily="34" charset="0"/>
              </a:rPr>
              <a:t> =&gt; 'JOB_NAME',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job_type</a:t>
            </a:r>
            <a:r>
              <a:rPr lang="en-US" sz="2400" dirty="0">
                <a:latin typeface="Courier New" pitchFamily="49" charset="0"/>
                <a:cs typeface="Oracle Sans" panose="020B0503020204020204" pitchFamily="34" charset="0"/>
              </a:rPr>
              <a:t> =&gt; 'PLSQL_BLOCK',</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job_action</a:t>
            </a:r>
            <a:r>
              <a:rPr lang="en-US" sz="2400" dirty="0">
                <a:latin typeface="Courier New" pitchFamily="49" charset="0"/>
                <a:cs typeface="Oracle Sans" panose="020B0503020204020204" pitchFamily="34" charset="0"/>
              </a:rPr>
              <a:t> =&gt; 'BEGIN ...; END;',</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start_date</a:t>
            </a:r>
            <a:r>
              <a:rPr lang="en-US" sz="2400" dirty="0">
                <a:latin typeface="Courier New" pitchFamily="49" charset="0"/>
                <a:cs typeface="Oracle Sans" panose="020B0503020204020204" pitchFamily="34" charset="0"/>
              </a:rPr>
              <a:t> =&gt; SYSTIMESTAMP,</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a:t>
            </a:r>
            <a:r>
              <a:rPr lang="en-US" sz="2400" dirty="0" err="1">
                <a:latin typeface="Courier New" pitchFamily="49" charset="0"/>
                <a:cs typeface="Oracle Sans" panose="020B0503020204020204" pitchFamily="34" charset="0"/>
              </a:rPr>
              <a:t>repeat_interval</a:t>
            </a:r>
            <a:r>
              <a:rPr lang="en-US" sz="2400" dirty="0">
                <a:latin typeface="Courier New" pitchFamily="49" charset="0"/>
                <a:cs typeface="Oracle Sans" panose="020B0503020204020204" pitchFamily="34" charset="0"/>
              </a:rPr>
              <a:t>=&gt;'FREQUENCY=HOURLY;INTERVAL=1',</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   enabled =&gt; TRUE);</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END;</a:t>
            </a:r>
          </a:p>
          <a:p>
            <a:pPr defTabSz="600075" eaLnBrk="0" hangingPunct="0">
              <a:tabLst>
                <a:tab pos="600075" algn="r"/>
                <a:tab pos="1009650" algn="l"/>
              </a:tabLst>
              <a:defRPr/>
            </a:pPr>
            <a:r>
              <a:rPr lang="en-US" sz="24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3540101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35</TotalTime>
  <Words>4137</Words>
  <Application>Microsoft Office PowerPoint</Application>
  <PresentationFormat>Custom</PresentationFormat>
  <Paragraphs>294</Paragraphs>
  <Slides>17</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Georgia</vt:lpstr>
      <vt:lpstr>Oracle Sans</vt:lpstr>
      <vt:lpstr>Times New Roman</vt:lpstr>
      <vt:lpstr>OU Redwood PowerPoint Template</vt:lpstr>
      <vt:lpstr>Using the DBMS_SCHEDULER and HTP Packages</vt:lpstr>
      <vt:lpstr>Objectives</vt:lpstr>
      <vt:lpstr>Generating Webpages with the HTP Package</vt:lpstr>
      <vt:lpstr>Using the HTP Package Procedures</vt:lpstr>
      <vt:lpstr>Creating an HTML File with SQL*Plus</vt:lpstr>
      <vt:lpstr>The DBMS_SCHEDULER Package</vt:lpstr>
      <vt:lpstr>PowerPoint Presentation</vt:lpstr>
      <vt:lpstr>Creating a Job</vt:lpstr>
      <vt:lpstr>Creating a Job with Inline Parameters</vt:lpstr>
      <vt:lpstr>Creating a Job Using a Program</vt:lpstr>
      <vt:lpstr>Creating a Job for a Program with Arguments</vt:lpstr>
      <vt:lpstr>Creating a Job Using a Schedule</vt:lpstr>
      <vt:lpstr>Setting the Repeat Interval for a Job</vt:lpstr>
      <vt:lpstr>Creating a Job Using a Named Program and Schedule</vt:lpstr>
      <vt:lpstr>Managing Jobs</vt:lpstr>
      <vt:lpstr>Data Dictionary Views</vt:lpstr>
      <vt:lpstr>Summary</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13</cp:revision>
  <cp:lastPrinted>2002-03-28T23:57:22Z</cp:lastPrinted>
  <dcterms:created xsi:type="dcterms:W3CDTF">2020-05-28T05:32:28Z</dcterms:created>
  <dcterms:modified xsi:type="dcterms:W3CDTF">2020-06-30T18:57:17Z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