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42"/>
  </p:notesMasterIdLst>
  <p:handoutMasterIdLst>
    <p:handoutMasterId r:id="rId43"/>
  </p:handoutMasterIdLst>
  <p:sldIdLst>
    <p:sldId id="324" r:id="rId5"/>
    <p:sldId id="325" r:id="rId6"/>
    <p:sldId id="326" r:id="rId7"/>
    <p:sldId id="327" r:id="rId8"/>
    <p:sldId id="328" r:id="rId9"/>
    <p:sldId id="329" r:id="rId10"/>
    <p:sldId id="330" r:id="rId11"/>
    <p:sldId id="289" r:id="rId12"/>
    <p:sldId id="290" r:id="rId13"/>
    <p:sldId id="291" r:id="rId14"/>
    <p:sldId id="331" r:id="rId15"/>
    <p:sldId id="332" r:id="rId16"/>
    <p:sldId id="333" r:id="rId17"/>
    <p:sldId id="294" r:id="rId18"/>
    <p:sldId id="295"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51" r:id="rId32"/>
    <p:sldId id="352" r:id="rId33"/>
    <p:sldId id="353" r:id="rId34"/>
    <p:sldId id="354" r:id="rId35"/>
    <p:sldId id="355" r:id="rId36"/>
    <p:sldId id="346" r:id="rId37"/>
    <p:sldId id="347" r:id="rId38"/>
    <p:sldId id="348" r:id="rId39"/>
    <p:sldId id="349" r:id="rId40"/>
    <p:sldId id="350" r:id="rId41"/>
  </p:sldIdLst>
  <p:sldSz cx="18288000" cy="10287000"/>
  <p:notesSz cx="7772400" cy="100584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0" userDrawn="1">
          <p15:clr>
            <a:srgbClr val="A4A3A4"/>
          </p15:clr>
        </p15:guide>
        <p15:guide id="6" pos="1050" userDrawn="1">
          <p15:clr>
            <a:srgbClr val="A4A3A4"/>
          </p15:clr>
        </p15:guide>
        <p15:guide id="7" orient="horz" pos="2760" userDrawn="1">
          <p15:clr>
            <a:srgbClr val="A4A3A4"/>
          </p15:clr>
        </p15:guide>
        <p15:guide id="8" orient="horz" pos="3864" userDrawn="1">
          <p15:clr>
            <a:srgbClr val="A4A3A4"/>
          </p15:clr>
        </p15:guide>
        <p15:guide id="9" pos="1112" userDrawn="1">
          <p15:clr>
            <a:srgbClr val="A4A3A4"/>
          </p15:clr>
        </p15:guide>
        <p15:guide id="10" pos="5760" userDrawn="1">
          <p15:clr>
            <a:srgbClr val="A4A3A4"/>
          </p15:clr>
        </p15:guide>
        <p15:guide id="12" pos="61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2" autoAdjust="0"/>
    <p:restoredTop sz="80729" autoAdjust="0"/>
  </p:normalViewPr>
  <p:slideViewPr>
    <p:cSldViewPr showGuides="1">
      <p:cViewPr varScale="1">
        <p:scale>
          <a:sx n="36" d="100"/>
          <a:sy n="36" d="100"/>
        </p:scale>
        <p:origin x="1476" y="78"/>
      </p:cViewPr>
      <p:guideLst>
        <p:guide orient="horz" pos="1510"/>
        <p:guide pos="1050"/>
        <p:guide orient="horz" pos="2760"/>
        <p:guide orient="horz" pos="3864"/>
        <p:guide pos="1112"/>
        <p:guide pos="5760"/>
        <p:guide pos="612"/>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852"/>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dirty="0">
                <a:latin typeface="Oracle Sans" panose="020B0503020204020204" pitchFamily="34" charset="0"/>
              </a:rPr>
              <a:t>Oracle Database 19c: PL/SQL Workshop 1 - 4</a:t>
            </a: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8CDC7-977F-4147-B770-EA0BD8505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3A798-ED8A-416C-950D-8F7C3B83F8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79665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lstStyle/>
          <a:p>
            <a:pPr lvl="1"/>
            <a:r>
              <a:rPr lang="en-US" dirty="0"/>
              <a:t>In Unit 6, you learn how to improve performance, compile and recompile your code, and discover dependencies between objects.</a:t>
            </a:r>
          </a:p>
        </p:txBody>
      </p:sp>
      <p:sp>
        <p:nvSpPr>
          <p:cNvPr id="5" name="Footer Placeholder 4"/>
          <p:cNvSpPr>
            <a:spLocks noGrp="1"/>
          </p:cNvSpPr>
          <p:nvPr>
            <p:ph type="ftr" sz="quarter" idx="4"/>
          </p:nvPr>
        </p:nvSpPr>
        <p:spPr/>
        <p:txBody>
          <a:bodyPr/>
          <a:lstStyle/>
          <a:p>
            <a:r>
              <a:rPr lang="en-US"/>
              <a:t>Oracle Database 19c: PL/SQL Workshop   1 - </a:t>
            </a:r>
            <a:fld id="{79EC6C4E-A16C-43BE-AD42-0B2E59306409}" type="slidenum">
              <a:rPr lang="en-US" smtClean="0"/>
              <a:pPr/>
              <a:t>10</a:t>
            </a:fld>
            <a:endParaRPr lang="en-US" dirty="0"/>
          </a:p>
        </p:txBody>
      </p:sp>
      <p:sp>
        <p:nvSpPr>
          <p:cNvPr id="4" name="Slide Image Placeholder 3">
            <a:extLst>
              <a:ext uri="{FF2B5EF4-FFF2-40B4-BE49-F238E27FC236}">
                <a16:creationId xmlns:a16="http://schemas.microsoft.com/office/drawing/2014/main" id="{4D061021-8118-4B83-9A76-B090A8BAF357}"/>
              </a:ext>
            </a:extLst>
          </p:cNvPr>
          <p:cNvSpPr>
            <a:spLocks noGrp="1" noRot="1" noChangeAspect="1"/>
          </p:cNvSpPr>
          <p:nvPr>
            <p:ph type="sldImg"/>
          </p:nvPr>
        </p:nvSpPr>
        <p:spPr/>
      </p:sp>
    </p:spTree>
    <p:extLst>
      <p:ext uri="{BB962C8B-B14F-4D97-AF65-F5344CB8AC3E}">
        <p14:creationId xmlns:p14="http://schemas.microsoft.com/office/powerpoint/2010/main" val="422847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
          </p:nvPr>
        </p:nvSpPr>
        <p:spPr/>
        <p:txBody>
          <a:bodyPr/>
          <a:lstStyle/>
          <a:p>
            <a:r>
              <a:rPr lang="en-US" altLang="en-US"/>
              <a:t>Oracle Database 19c: PL/SQL Workshop   1 - </a:t>
            </a:r>
            <a:fld id="{D5B5986A-8A29-4C1E-8CD6-585755B82E9D}"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1D10F8CE-047C-4F30-A19C-FF921512422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1574381-C777-4E0A-BDEF-500F6C21CC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7743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Footer Placeholder 7"/>
          <p:cNvSpPr>
            <a:spLocks noGrp="1"/>
          </p:cNvSpPr>
          <p:nvPr>
            <p:ph type="ftr" sz="quarter" idx="4"/>
          </p:nvPr>
        </p:nvSpPr>
        <p:spPr/>
        <p:txBody>
          <a:bodyPr/>
          <a:lstStyle/>
          <a:p>
            <a:r>
              <a:rPr lang="en-US" altLang="en-US"/>
              <a:t>Oracle Database 19c: PL/SQL Workshop   1 - </a:t>
            </a:r>
            <a:fld id="{F9614494-E181-4D69-8CAD-69A091270598}" type="slidenum">
              <a:rPr lang="en-US" altLang="en-US" smtClean="0"/>
              <a:pPr/>
              <a:t>12</a:t>
            </a:fld>
            <a:endParaRPr lang="en-US" altLang="en-US" dirty="0"/>
          </a:p>
        </p:txBody>
      </p:sp>
      <p:sp>
        <p:nvSpPr>
          <p:cNvPr id="4" name="Slide Image Placeholder 3">
            <a:extLst>
              <a:ext uri="{FF2B5EF4-FFF2-40B4-BE49-F238E27FC236}">
                <a16:creationId xmlns:a16="http://schemas.microsoft.com/office/drawing/2014/main" id="{75CA535F-FFD1-403F-A413-E22B9CB054F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0B017B0-B358-4522-BBEE-96067DD31B40}"/>
              </a:ext>
            </a:extLst>
          </p:cNvPr>
          <p:cNvSpPr>
            <a:spLocks noGrp="1"/>
          </p:cNvSpPr>
          <p:nvPr>
            <p:ph type="body" idx="1"/>
          </p:nvPr>
        </p:nvSpPr>
        <p:spPr/>
        <p:txBody>
          <a:bodyPr/>
          <a:lstStyle/>
          <a:p>
            <a:pPr lvl="1"/>
            <a:r>
              <a:rPr lang="en-US" altLang="en-US" dirty="0"/>
              <a:t>The Human Resources (</a:t>
            </a:r>
            <a:r>
              <a:rPr lang="en-US" altLang="en-US" dirty="0">
                <a:latin typeface="Courier New" pitchFamily="49" charset="0"/>
                <a:cs typeface="Courier New" pitchFamily="49" charset="0"/>
              </a:rPr>
              <a:t>HR</a:t>
            </a:r>
            <a:r>
              <a:rPr lang="en-US" altLang="en-US" dirty="0"/>
              <a:t>) schema is part of the Oracle Sample Schemas that can be installed in an Oracle database. You will use the HR schema in all the practice lessons of the course. The fields marked in blue are the primary key attributes for the respective entities.</a:t>
            </a:r>
          </a:p>
          <a:p>
            <a:pPr lvl="1"/>
            <a:r>
              <a:rPr lang="en-US" altLang="en-US" dirty="0"/>
              <a:t>A description of each of the tables in the HR schema is as follows:</a:t>
            </a:r>
            <a:endParaRPr lang="en-US" altLang="en-US" b="1" dirty="0"/>
          </a:p>
          <a:p>
            <a:pPr lvl="2"/>
            <a:r>
              <a:rPr lang="en-US" altLang="en-US" dirty="0"/>
              <a:t>The </a:t>
            </a:r>
            <a:r>
              <a:rPr lang="en-US" altLang="en-US" dirty="0">
                <a:latin typeface="Courier New" pitchFamily="49" charset="0"/>
                <a:cs typeface="Courier New" pitchFamily="49" charset="0"/>
              </a:rPr>
              <a:t>REGIONS</a:t>
            </a:r>
            <a:r>
              <a:rPr lang="en-US" altLang="en-US" dirty="0"/>
              <a:t> table contains rows that represent a region such as the Americas or Asia.</a:t>
            </a:r>
          </a:p>
          <a:p>
            <a:pPr lvl="2"/>
            <a:r>
              <a:rPr lang="en-US" altLang="en-US" dirty="0"/>
              <a:t>The </a:t>
            </a:r>
            <a:r>
              <a:rPr lang="en-US" altLang="en-US" dirty="0">
                <a:latin typeface="Courier New" pitchFamily="49" charset="0"/>
                <a:cs typeface="Courier New" pitchFamily="49" charset="0"/>
              </a:rPr>
              <a:t>COUNTRIES</a:t>
            </a:r>
            <a:r>
              <a:rPr lang="en-US" altLang="en-US" dirty="0"/>
              <a:t> table contains rows for countries, each of which is associated with a region.</a:t>
            </a:r>
          </a:p>
          <a:p>
            <a:pPr lvl="2"/>
            <a:r>
              <a:rPr lang="en-US" altLang="en-US" dirty="0"/>
              <a:t>The </a:t>
            </a:r>
            <a:r>
              <a:rPr lang="en-US" altLang="en-US" dirty="0">
                <a:latin typeface="Courier New" pitchFamily="49" charset="0"/>
                <a:cs typeface="Courier New" pitchFamily="49" charset="0"/>
              </a:rPr>
              <a:t>LOCATIONS</a:t>
            </a:r>
            <a:r>
              <a:rPr lang="en-US" altLang="en-US" dirty="0"/>
              <a:t> table contains the specific address of a specific office, warehouse, or production site of a company in a particular country.</a:t>
            </a:r>
          </a:p>
          <a:p>
            <a:pPr lvl="2"/>
            <a:r>
              <a:rPr lang="en-US" altLang="en-US" dirty="0"/>
              <a:t>The </a:t>
            </a:r>
            <a:r>
              <a:rPr lang="en-US" altLang="en-US" dirty="0">
                <a:latin typeface="Courier New" pitchFamily="49" charset="0"/>
                <a:cs typeface="Courier New" pitchFamily="49" charset="0"/>
              </a:rPr>
              <a:t>DEPARTMENTS</a:t>
            </a:r>
            <a:r>
              <a:rPr lang="en-US" altLang="en-US" dirty="0"/>
              <a:t> table shows details of the departments in which employees work. Each department may have a relationship that represents the department manager in the </a:t>
            </a:r>
            <a:r>
              <a:rPr lang="en-US" altLang="en-US" dirty="0">
                <a:latin typeface="Courier New" pitchFamily="49" charset="0"/>
                <a:cs typeface="Courier New" pitchFamily="49" charset="0"/>
              </a:rPr>
              <a:t>EMPLOYEES</a:t>
            </a:r>
            <a:r>
              <a:rPr lang="en-US" altLang="en-US" dirty="0"/>
              <a:t> table.</a:t>
            </a:r>
          </a:p>
          <a:p>
            <a:pPr lvl="2"/>
            <a:r>
              <a:rPr lang="en-US" altLang="en-US" dirty="0"/>
              <a:t>The </a:t>
            </a:r>
            <a:r>
              <a:rPr lang="en-US" altLang="en-US" dirty="0">
                <a:latin typeface="Courier New" pitchFamily="49" charset="0"/>
                <a:cs typeface="Courier New" pitchFamily="49" charset="0"/>
              </a:rPr>
              <a:t>EMPLOYEES</a:t>
            </a:r>
            <a:r>
              <a:rPr lang="en-US" altLang="en-US" dirty="0"/>
              <a:t> table contains details of each employee working in a department. Some employees may not be assigned to any department.</a:t>
            </a:r>
          </a:p>
          <a:p>
            <a:pPr lvl="2"/>
            <a:r>
              <a:rPr lang="en-US" altLang="en-US" dirty="0"/>
              <a:t>The </a:t>
            </a:r>
            <a:r>
              <a:rPr lang="en-US" altLang="en-US" dirty="0">
                <a:latin typeface="Courier New" pitchFamily="49" charset="0"/>
                <a:cs typeface="Courier New" pitchFamily="49" charset="0"/>
              </a:rPr>
              <a:t>JOBS</a:t>
            </a:r>
            <a:r>
              <a:rPr lang="en-US" altLang="en-US" dirty="0"/>
              <a:t> table contains the job types that can be held by each employee.</a:t>
            </a:r>
          </a:p>
          <a:p>
            <a:pPr lvl="2"/>
            <a:r>
              <a:rPr lang="en-US" altLang="en-US" dirty="0"/>
              <a:t>The </a:t>
            </a:r>
            <a:r>
              <a:rPr lang="en-US" altLang="en-US" dirty="0">
                <a:latin typeface="Courier New" pitchFamily="49" charset="0"/>
                <a:cs typeface="Courier New" pitchFamily="49" charset="0"/>
              </a:rPr>
              <a:t>JOB_HISTORY</a:t>
            </a:r>
            <a:r>
              <a:rPr lang="en-US" altLang="en-US" dirty="0"/>
              <a:t> table contains the job history of employees. If an employee changes departments within a job or changes jobs within a department, a new row is inserted into this table with the old job information of the employee.</a:t>
            </a:r>
          </a:p>
        </p:txBody>
      </p:sp>
    </p:spTree>
    <p:extLst>
      <p:ext uri="{BB962C8B-B14F-4D97-AF65-F5344CB8AC3E}">
        <p14:creationId xmlns:p14="http://schemas.microsoft.com/office/powerpoint/2010/main" val="659795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4"/>
          <p:cNvSpPr>
            <a:spLocks noGrp="1"/>
          </p:cNvSpPr>
          <p:nvPr>
            <p:ph type="ftr" sz="quarter" idx="4"/>
          </p:nvPr>
        </p:nvSpPr>
        <p:spPr/>
        <p:txBody>
          <a:bodyPr/>
          <a:lstStyle/>
          <a:p>
            <a:r>
              <a:rPr lang="en-US" altLang="en-US"/>
              <a:t>Oracle Database 19c: PL/SQL Workshop   1 - </a:t>
            </a:r>
            <a:fld id="{A7B8AB24-80FA-4F64-B37D-92BA3DA61B37}" type="slidenum">
              <a:rPr lang="en-US" altLang="en-US" smtClean="0"/>
              <a:pPr/>
              <a:t>13</a:t>
            </a:fld>
            <a:endParaRPr lang="en-US" altLang="en-US" dirty="0"/>
          </a:p>
        </p:txBody>
      </p:sp>
      <p:sp>
        <p:nvSpPr>
          <p:cNvPr id="4" name="Slide Image Placeholder 3">
            <a:extLst>
              <a:ext uri="{FF2B5EF4-FFF2-40B4-BE49-F238E27FC236}">
                <a16:creationId xmlns:a16="http://schemas.microsoft.com/office/drawing/2014/main" id="{CF25574C-59AC-4E84-A371-24E830AD842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1959E6F-9608-401A-8471-510FA5F653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1152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Footer Placeholder 4"/>
          <p:cNvSpPr>
            <a:spLocks noGrp="1"/>
          </p:cNvSpPr>
          <p:nvPr>
            <p:ph type="ftr" sz="quarter" idx="4"/>
          </p:nvPr>
        </p:nvSpPr>
        <p:spPr/>
        <p:txBody>
          <a:bodyPr/>
          <a:lstStyle/>
          <a:p>
            <a:r>
              <a:rPr lang="en-US" altLang="en-US"/>
              <a:t>Oracle Database 19c: PL/SQL Workshop   1 - </a:t>
            </a:r>
            <a:fld id="{49849710-AFB5-470A-844E-1287550D1D27}" type="slidenum">
              <a:rPr lang="en-US" altLang="en-US" smtClean="0"/>
              <a:pPr/>
              <a:t>14</a:t>
            </a:fld>
            <a:endParaRPr lang="en-US" altLang="en-US" dirty="0"/>
          </a:p>
        </p:txBody>
      </p:sp>
      <p:sp>
        <p:nvSpPr>
          <p:cNvPr id="4" name="Slide Image Placeholder 3">
            <a:extLst>
              <a:ext uri="{FF2B5EF4-FFF2-40B4-BE49-F238E27FC236}">
                <a16:creationId xmlns:a16="http://schemas.microsoft.com/office/drawing/2014/main" id="{1485F7FC-07B5-44A3-A4B1-C55ED7ED69C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2173511-F43F-48F3-B1CF-1D52FB8296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226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1 - </a:t>
            </a:r>
            <a:fld id="{1FD5B3C7-69FF-4047-AC56-9BC3527A6A88}" type="slidenum">
              <a:rPr lang="en-US" smtClean="0"/>
              <a:pPr/>
              <a:t>15</a:t>
            </a:fld>
            <a:endParaRPr lang="en-US" dirty="0"/>
          </a:p>
        </p:txBody>
      </p:sp>
      <p:sp>
        <p:nvSpPr>
          <p:cNvPr id="6" name="Slide Image Placeholder 5">
            <a:extLst>
              <a:ext uri="{FF2B5EF4-FFF2-40B4-BE49-F238E27FC236}">
                <a16:creationId xmlns:a16="http://schemas.microsoft.com/office/drawing/2014/main" id="{7E2C9C8B-4420-44AB-9B5D-6FF0A52250B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3FDA9AD-1597-4414-80ED-072311A819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68480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Footer Placeholder 4"/>
          <p:cNvSpPr>
            <a:spLocks noGrp="1"/>
          </p:cNvSpPr>
          <p:nvPr>
            <p:ph type="ftr" sz="quarter" idx="4"/>
          </p:nvPr>
        </p:nvSpPr>
        <p:spPr/>
        <p:txBody>
          <a:bodyPr/>
          <a:lstStyle/>
          <a:p>
            <a:r>
              <a:rPr lang="en-US" altLang="en-US"/>
              <a:t>Oracle Database 19c: PL/SQL Workshop   1 - </a:t>
            </a:r>
            <a:fld id="{C8B3FF7A-E4B2-442A-BC9C-C6D98448D4B3}" type="slidenum">
              <a:rPr lang="en-US" altLang="en-US" smtClean="0"/>
              <a:pPr/>
              <a:t>16</a:t>
            </a:fld>
            <a:endParaRPr lang="en-US" altLang="en-US" dirty="0"/>
          </a:p>
        </p:txBody>
      </p:sp>
      <p:sp>
        <p:nvSpPr>
          <p:cNvPr id="4" name="Slide Image Placeholder 3">
            <a:extLst>
              <a:ext uri="{FF2B5EF4-FFF2-40B4-BE49-F238E27FC236}">
                <a16:creationId xmlns:a16="http://schemas.microsoft.com/office/drawing/2014/main" id="{4409BECE-BF90-4A8B-8B27-9E663821588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92110D5-C831-4107-837C-21C9433157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544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Footer Placeholder 4"/>
          <p:cNvSpPr>
            <a:spLocks noGrp="1"/>
          </p:cNvSpPr>
          <p:nvPr>
            <p:ph type="ftr" sz="quarter" idx="4"/>
          </p:nvPr>
        </p:nvSpPr>
        <p:spPr/>
        <p:txBody>
          <a:bodyPr/>
          <a:lstStyle/>
          <a:p>
            <a:r>
              <a:rPr lang="en-US" altLang="en-US"/>
              <a:t>Oracle Database 19c: PL/SQL Workshop   1 - </a:t>
            </a:r>
            <a:fld id="{30223CCC-2FE8-41B0-8682-F85D27A02B9A}" type="slidenum">
              <a:rPr lang="en-US" altLang="en-US" smtClean="0"/>
              <a:pPr/>
              <a:t>17</a:t>
            </a:fld>
            <a:endParaRPr lang="en-US" altLang="en-US" dirty="0"/>
          </a:p>
        </p:txBody>
      </p:sp>
      <p:sp>
        <p:nvSpPr>
          <p:cNvPr id="4" name="Slide Image Placeholder 3">
            <a:extLst>
              <a:ext uri="{FF2B5EF4-FFF2-40B4-BE49-F238E27FC236}">
                <a16:creationId xmlns:a16="http://schemas.microsoft.com/office/drawing/2014/main" id="{E035631A-6061-47A6-A040-AA979BC5F19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F57C08C-DFC5-4BAE-9A42-0771A717DC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75130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
          </p:nvPr>
        </p:nvSpPr>
        <p:spPr/>
        <p:txBody>
          <a:bodyPr/>
          <a:lstStyle/>
          <a:p>
            <a:r>
              <a:rPr lang="en-US" altLang="en-US"/>
              <a:t>Oracle Database 19c: PL/SQL Workshop   1 - </a:t>
            </a:r>
            <a:fld id="{588F3397-9508-4C81-ACBC-156AB5695ACF}" type="slidenum">
              <a:rPr lang="en-US" altLang="en-US" smtClean="0"/>
              <a:pPr/>
              <a:t>18</a:t>
            </a:fld>
            <a:endParaRPr lang="en-US" altLang="en-US" dirty="0"/>
          </a:p>
        </p:txBody>
      </p:sp>
      <p:sp>
        <p:nvSpPr>
          <p:cNvPr id="3" name="Slide Image Placeholder 2">
            <a:extLst>
              <a:ext uri="{FF2B5EF4-FFF2-40B4-BE49-F238E27FC236}">
                <a16:creationId xmlns:a16="http://schemas.microsoft.com/office/drawing/2014/main" id="{A9C73273-CEC1-4FC2-9424-DFE9A151502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5B159B4-3680-4532-8707-6749242FEF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7743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Footer Placeholder 4"/>
          <p:cNvSpPr>
            <a:spLocks noGrp="1"/>
          </p:cNvSpPr>
          <p:nvPr>
            <p:ph type="ftr" sz="quarter" idx="4"/>
          </p:nvPr>
        </p:nvSpPr>
        <p:spPr/>
        <p:txBody>
          <a:bodyPr/>
          <a:lstStyle/>
          <a:p>
            <a:r>
              <a:rPr lang="en-US" altLang="en-US"/>
              <a:t>Oracle Database 19c: PL/SQL Workshop   1 - </a:t>
            </a:r>
            <a:fld id="{0D4FB95F-56B9-4C05-9743-989063C4C136}" type="slidenum">
              <a:rPr lang="en-US" altLang="en-US" smtClean="0"/>
              <a:pPr/>
              <a:t>19</a:t>
            </a:fld>
            <a:endParaRPr lang="en-US" altLang="en-US" dirty="0"/>
          </a:p>
        </p:txBody>
      </p:sp>
      <p:sp>
        <p:nvSpPr>
          <p:cNvPr id="3" name="Slide Image Placeholder 2">
            <a:extLst>
              <a:ext uri="{FF2B5EF4-FFF2-40B4-BE49-F238E27FC236}">
                <a16:creationId xmlns:a16="http://schemas.microsoft.com/office/drawing/2014/main" id="{1AA983EA-329A-4610-AF9E-788895E1889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9EE415F-A0A2-48A0-9E4A-7E8BF76BAEA0}"/>
              </a:ext>
            </a:extLst>
          </p:cNvPr>
          <p:cNvSpPr>
            <a:spLocks noGrp="1"/>
          </p:cNvSpPr>
          <p:nvPr>
            <p:ph type="body" idx="1"/>
          </p:nvPr>
        </p:nvSpPr>
        <p:spPr/>
        <p:txBody>
          <a:bodyPr/>
          <a:lstStyle/>
          <a:p>
            <a:pPr lvl="1"/>
            <a:r>
              <a:rPr lang="en-US" altLang="en-US" dirty="0"/>
              <a:t>By using Oracle Database 19c, you can utilize the following features across focus areas:</a:t>
            </a:r>
          </a:p>
          <a:p>
            <a:pPr lvl="2"/>
            <a:r>
              <a:rPr lang="en-US" altLang="en-US" dirty="0"/>
              <a:t>With the </a:t>
            </a:r>
            <a:r>
              <a:rPr lang="en-US" altLang="en-US" b="1" dirty="0"/>
              <a:t>Infrastructure Grid </a:t>
            </a:r>
            <a:r>
              <a:rPr lang="en-US" altLang="en-US" dirty="0"/>
              <a:t>technology of Oracle, you can pool low-cost servers and storage to form systems that deliver the highest quality of service in terms of manageability, high availability, and performance. Oracle Database 19c also helps you to consolidate and extend the benefits of grid computing and manage changes in a controlled and cost-effective manner.</a:t>
            </a:r>
          </a:p>
          <a:p>
            <a:pPr lvl="2"/>
            <a:r>
              <a:rPr lang="en-US" altLang="en-US" dirty="0"/>
              <a:t>Oracle Database 19c enables </a:t>
            </a:r>
            <a:r>
              <a:rPr lang="en-US" altLang="en-US" b="1" dirty="0"/>
              <a:t>Information Management </a:t>
            </a:r>
            <a:r>
              <a:rPr lang="en-US" altLang="en-US" dirty="0"/>
              <a:t>by providing capabilities in content management, information integration, and information lifecycle management areas. You can manage content of advanced data types such as Extensible Markup Language (XML), text, spatial, multimedia, medical imaging, and semantic technologies using the features provided by Oracle.</a:t>
            </a:r>
          </a:p>
          <a:p>
            <a:pPr lvl="2"/>
            <a:r>
              <a:rPr lang="en-US" altLang="en-US" dirty="0"/>
              <a:t>With Oracle Database 19c, you can manage all the major </a:t>
            </a:r>
            <a:r>
              <a:rPr lang="en-US" altLang="en-US" b="1" dirty="0"/>
              <a:t>Application Development</a:t>
            </a:r>
            <a:r>
              <a:rPr lang="en-US" altLang="en-US" dirty="0"/>
              <a:t> environments such as PL/SQL, Java/JDBC, .NET, Windows, PHP, SQL Developer, and Application Express.</a:t>
            </a:r>
          </a:p>
          <a:p>
            <a:pPr lvl="2"/>
            <a:r>
              <a:rPr lang="en-US" altLang="en-US" dirty="0"/>
              <a:t>You can now plug into </a:t>
            </a:r>
            <a:r>
              <a:rPr lang="en-US" altLang="en-US" b="1" dirty="0"/>
              <a:t>Oracle Cloud </a:t>
            </a:r>
            <a:r>
              <a:rPr lang="en-US" altLang="en-US" dirty="0"/>
              <a:t>with Oracle Database 19c. This will help you to standardize, consolidate, and automate database services on the cloud.</a:t>
            </a:r>
          </a:p>
          <a:p>
            <a:endParaRPr lang="en-US" dirty="0"/>
          </a:p>
        </p:txBody>
      </p:sp>
    </p:spTree>
    <p:extLst>
      <p:ext uri="{BB962C8B-B14F-4D97-AF65-F5344CB8AC3E}">
        <p14:creationId xmlns:p14="http://schemas.microsoft.com/office/powerpoint/2010/main" val="336005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p:txBody>
          <a:bodyPr/>
          <a:lstStyle/>
          <a:p>
            <a:pPr lvl="1"/>
            <a:r>
              <a:rPr lang="en-US" altLang="en-US" dirty="0"/>
              <a:t>This lesson gives you a high-level overview of the course and its flow. You learn about the database schema and the tables that the course uses. The course discusses the fundamentals of PL/SQL. You learn how to write PL/SQL code blocks, and are introduced to the concepts of procedures and functions.  </a:t>
            </a:r>
          </a:p>
          <a:p>
            <a:pPr lvl="1"/>
            <a:r>
              <a:rPr lang="en-US" altLang="en-US" dirty="0"/>
              <a:t>You are also introduced to a programming tool, SQL Developer 19.1.</a:t>
            </a:r>
          </a:p>
        </p:txBody>
      </p:sp>
      <p:sp>
        <p:nvSpPr>
          <p:cNvPr id="29700" name="Footer Placeholder 7"/>
          <p:cNvSpPr>
            <a:spLocks noGrp="1"/>
          </p:cNvSpPr>
          <p:nvPr>
            <p:ph type="ftr" sz="quarter" idx="4"/>
          </p:nvPr>
        </p:nvSpPr>
        <p:spPr/>
        <p:txBody>
          <a:bodyPr/>
          <a:lstStyle/>
          <a:p>
            <a:r>
              <a:rPr lang="en-US" altLang="en-US"/>
              <a:t>Oracle Database 19c: PL/SQL Workshop   1 - </a:t>
            </a:r>
            <a:fld id="{EE6B7B3E-75EF-4A39-A31E-260BFFEF5DC5}" type="slidenum">
              <a:rPr lang="en-US" altLang="en-US" smtClean="0"/>
              <a:pPr/>
              <a:t>2</a:t>
            </a:fld>
            <a:endParaRPr lang="en-US" altLang="en-US" dirty="0"/>
          </a:p>
        </p:txBody>
      </p:sp>
      <p:sp>
        <p:nvSpPr>
          <p:cNvPr id="4" name="Slide Image Placeholder 3">
            <a:extLst>
              <a:ext uri="{FF2B5EF4-FFF2-40B4-BE49-F238E27FC236}">
                <a16:creationId xmlns:a16="http://schemas.microsoft.com/office/drawing/2014/main" id="{F40A4D2C-6768-4781-B597-7CB74AC5D939}"/>
              </a:ext>
            </a:extLst>
          </p:cNvPr>
          <p:cNvSpPr>
            <a:spLocks noGrp="1" noRot="1" noChangeAspect="1"/>
          </p:cNvSpPr>
          <p:nvPr>
            <p:ph type="sldImg"/>
          </p:nvPr>
        </p:nvSpPr>
        <p:spPr/>
      </p:sp>
    </p:spTree>
    <p:extLst>
      <p:ext uri="{BB962C8B-B14F-4D97-AF65-F5344CB8AC3E}">
        <p14:creationId xmlns:p14="http://schemas.microsoft.com/office/powerpoint/2010/main" val="3140064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Footer Placeholder 4"/>
          <p:cNvSpPr>
            <a:spLocks noGrp="1"/>
          </p:cNvSpPr>
          <p:nvPr>
            <p:ph type="ftr" sz="quarter" idx="4"/>
          </p:nvPr>
        </p:nvSpPr>
        <p:spPr/>
        <p:txBody>
          <a:bodyPr/>
          <a:lstStyle/>
          <a:p>
            <a:r>
              <a:rPr lang="en-US" altLang="en-US"/>
              <a:t>Oracle Database 19c: PL/SQL Workshop   1 - </a:t>
            </a:r>
            <a:fld id="{F3055A59-D40E-45D9-ADE1-AE81AAEF07B7}"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30DB3FCD-42DF-4AC3-ABD3-B532E4EE2F1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76D7855-152E-408E-BBD4-E045D659A325}"/>
              </a:ext>
            </a:extLst>
          </p:cNvPr>
          <p:cNvSpPr>
            <a:spLocks noGrp="1"/>
          </p:cNvSpPr>
          <p:nvPr>
            <p:ph type="body" idx="1"/>
          </p:nvPr>
        </p:nvSpPr>
        <p:spPr/>
        <p:txBody>
          <a:bodyPr/>
          <a:lstStyle/>
          <a:p>
            <a:pPr lvl="1"/>
            <a:r>
              <a:rPr lang="en-US" altLang="en-US" dirty="0"/>
              <a:t>Imagine you have an organization that needs to support multiple terabytes of information for users who demand fast and secure access to business applications round the clock. The database systems must be reliable and must be able to recover quickly in the event of any kind of failure. Oracle Database 19c is designed to help organizations manage infrastructure grids easily and deliver high-quality service:</a:t>
            </a:r>
          </a:p>
          <a:p>
            <a:pPr lvl="2"/>
            <a:r>
              <a:rPr lang="en-US" altLang="en-US" b="1" dirty="0"/>
              <a:t>Manageability:</a:t>
            </a:r>
            <a:r>
              <a:rPr lang="en-US" altLang="en-US" dirty="0"/>
              <a:t> By using some of the change assurance, management automation, and fault diagnostics features, the database administrators (DBAs) can increase their productivity, reduce costs, minimize errors, and maximize quality of service. Some of the useful features that promote better management are the Database Replay facility, the SQL Performance Analyzer, the Automatic SQL Tuning facility, and Real-Time Database Operations Monitoring.</a:t>
            </a:r>
          </a:p>
          <a:p>
            <a:pPr lvl="2">
              <a:buNone/>
            </a:pPr>
            <a:r>
              <a:rPr lang="en-US" altLang="en-US" dirty="0"/>
              <a:t>	Oracle EM Express is a web-based tool for managing Oracle databases. It greatly simplifies database performance diagnostics by consolidating the relevant database performance screens into a view called Database Performance Hub. DBAs get a single, consolidated view of the current real-time and historical view of the database performance across multiple dimensions such as database load, monitored SQL and PL/SQL, and Active Session History (ASH) on a single page for the selected time period.</a:t>
            </a:r>
          </a:p>
          <a:p>
            <a:endParaRPr lang="en-US" dirty="0"/>
          </a:p>
        </p:txBody>
      </p:sp>
    </p:spTree>
    <p:extLst>
      <p:ext uri="{BB962C8B-B14F-4D97-AF65-F5344CB8AC3E}">
        <p14:creationId xmlns:p14="http://schemas.microsoft.com/office/powerpoint/2010/main" val="4004356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Footer Placeholder 3"/>
          <p:cNvSpPr>
            <a:spLocks noGrp="1"/>
          </p:cNvSpPr>
          <p:nvPr>
            <p:ph type="ftr" sz="quarter" idx="4"/>
          </p:nvPr>
        </p:nvSpPr>
        <p:spPr/>
        <p:txBody>
          <a:bodyPr/>
          <a:lstStyle/>
          <a:p>
            <a:r>
              <a:rPr lang="en-US" altLang="en-US"/>
              <a:t>Oracle Database 19c: PL/SQL Workshop   1 - </a:t>
            </a:r>
            <a:fld id="{A03A9344-4C58-4F8D-A96F-F135A96A7D86}" type="slidenum">
              <a:rPr lang="en-US" altLang="en-US" smtClean="0"/>
              <a:pPr/>
              <a:t>21</a:t>
            </a:fld>
            <a:endParaRPr lang="en-US" altLang="en-US" dirty="0"/>
          </a:p>
        </p:txBody>
      </p:sp>
      <p:sp>
        <p:nvSpPr>
          <p:cNvPr id="4" name="Notes Placeholder 3">
            <a:extLst>
              <a:ext uri="{FF2B5EF4-FFF2-40B4-BE49-F238E27FC236}">
                <a16:creationId xmlns:a16="http://schemas.microsoft.com/office/drawing/2014/main" id="{A641FCB7-2D0A-4B3F-9713-82860665F845}"/>
              </a:ext>
            </a:extLst>
          </p:cNvPr>
          <p:cNvSpPr>
            <a:spLocks noGrp="1"/>
          </p:cNvSpPr>
          <p:nvPr>
            <p:ph type="body" idx="1"/>
          </p:nvPr>
        </p:nvSpPr>
        <p:spPr>
          <a:xfrm>
            <a:off x="609600" y="449263"/>
            <a:ext cx="6858000" cy="6363017"/>
          </a:xfrm>
        </p:spPr>
        <p:txBody>
          <a:bodyPr/>
          <a:lstStyle/>
          <a:p>
            <a:pPr lvl="2"/>
            <a:r>
              <a:rPr lang="en-US" altLang="en-US" b="1" dirty="0"/>
              <a:t>High availability:</a:t>
            </a:r>
            <a:r>
              <a:rPr lang="en-US" altLang="en-US" dirty="0"/>
              <a:t> By using the high availability features, you can reduce the risk of down time and data loss. These features improve online operations and enable faster database upgrades.</a:t>
            </a:r>
          </a:p>
          <a:p>
            <a:pPr lvl="2"/>
            <a:r>
              <a:rPr lang="en-US" altLang="en-US" b="1" dirty="0"/>
              <a:t>Performance: </a:t>
            </a:r>
            <a:r>
              <a:rPr lang="en-US" altLang="en-US" dirty="0"/>
              <a:t>By using capabilities such as </a:t>
            </a:r>
            <a:r>
              <a:rPr lang="en-US" altLang="en-US" dirty="0" err="1"/>
              <a:t>SecureFiles</a:t>
            </a:r>
            <a:r>
              <a:rPr lang="en-US" altLang="en-US" dirty="0"/>
              <a:t>, Result Caches, and so on, you can greatly improve the performance of your database. Oracle Database 19c enables organizations to manage large, scalable, transactional, and data warehousing systems that deliver fast data access using low-cost modular storage. </a:t>
            </a:r>
          </a:p>
          <a:p>
            <a:pPr lvl="2"/>
            <a:r>
              <a:rPr lang="en-US" altLang="en-US" b="1" dirty="0"/>
              <a:t>Security: </a:t>
            </a:r>
            <a:r>
              <a:rPr lang="en-US" altLang="en-US" dirty="0"/>
              <a:t>Oracle Database 19c helps in protecting your information with unique secure configurations, data encryption and masking, and sophisticated auditing capabilities. </a:t>
            </a:r>
          </a:p>
          <a:p>
            <a:pPr lvl="2"/>
            <a:r>
              <a:rPr lang="en-US" altLang="en-US" b="1" dirty="0"/>
              <a:t>Information integration: </a:t>
            </a:r>
            <a:r>
              <a:rPr lang="en-US" altLang="en-US" dirty="0"/>
              <a:t>You can utilize Oracle Database 19c features to integrate data throughout the enterprise in a better way. You can also manage the changing data in your database by using Oracle Database 19c’s advanced information lifecycle management capabilities.</a:t>
            </a:r>
          </a:p>
          <a:p>
            <a:endParaRPr lang="en-US" dirty="0"/>
          </a:p>
        </p:txBody>
      </p:sp>
    </p:spTree>
    <p:extLst>
      <p:ext uri="{BB962C8B-B14F-4D97-AF65-F5344CB8AC3E}">
        <p14:creationId xmlns:p14="http://schemas.microsoft.com/office/powerpoint/2010/main" val="3077796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
          </p:nvPr>
        </p:nvSpPr>
        <p:spPr/>
        <p:txBody>
          <a:bodyPr/>
          <a:lstStyle/>
          <a:p>
            <a:r>
              <a:rPr lang="en-US" altLang="en-US"/>
              <a:t>Oracle Database 19c: PL/SQL Workshop   1 - </a:t>
            </a:r>
            <a:fld id="{57C71023-9C4E-40FC-9B47-673DA5EB4F31}" type="slidenum">
              <a:rPr lang="en-US" altLang="en-US" smtClean="0"/>
              <a:pPr/>
              <a:t>22</a:t>
            </a:fld>
            <a:endParaRPr lang="en-US" altLang="en-US" dirty="0"/>
          </a:p>
        </p:txBody>
      </p:sp>
      <p:sp>
        <p:nvSpPr>
          <p:cNvPr id="3" name="Slide Image Placeholder 2">
            <a:extLst>
              <a:ext uri="{FF2B5EF4-FFF2-40B4-BE49-F238E27FC236}">
                <a16:creationId xmlns:a16="http://schemas.microsoft.com/office/drawing/2014/main" id="{8D0DC36A-FC77-49EE-AF58-9D97B8A302F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06E08D3-A555-4092-8A97-C63309565C6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7743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7"/>
          <p:cNvSpPr>
            <a:spLocks noGrp="1"/>
          </p:cNvSpPr>
          <p:nvPr>
            <p:ph type="ftr" sz="quarter" idx="4"/>
          </p:nvPr>
        </p:nvSpPr>
        <p:spPr/>
        <p:txBody>
          <a:bodyPr/>
          <a:lstStyle/>
          <a:p>
            <a:r>
              <a:rPr lang="en-US" altLang="en-US"/>
              <a:t>Oracle Database 19c: PL/SQL Workshop   1 - </a:t>
            </a:r>
            <a:fld id="{FE4466B7-E72F-43DC-A983-983522A29584}" type="slidenum">
              <a:rPr lang="en-US" altLang="en-US" smtClean="0"/>
              <a:pPr/>
              <a:t>23</a:t>
            </a:fld>
            <a:endParaRPr lang="en-US" altLang="en-US" dirty="0"/>
          </a:p>
        </p:txBody>
      </p:sp>
      <p:sp>
        <p:nvSpPr>
          <p:cNvPr id="4" name="Slide Image Placeholder 3">
            <a:extLst>
              <a:ext uri="{FF2B5EF4-FFF2-40B4-BE49-F238E27FC236}">
                <a16:creationId xmlns:a16="http://schemas.microsoft.com/office/drawing/2014/main" id="{C3AF0A2F-2F9D-4E57-833B-F25190030A6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AF28FDC-785F-4A2C-A65A-339BC26BDBE1}"/>
              </a:ext>
            </a:extLst>
          </p:cNvPr>
          <p:cNvSpPr>
            <a:spLocks noGrp="1"/>
          </p:cNvSpPr>
          <p:nvPr>
            <p:ph type="body" idx="1"/>
          </p:nvPr>
        </p:nvSpPr>
        <p:spPr/>
        <p:txBody>
          <a:bodyPr/>
          <a:lstStyle/>
          <a:p>
            <a:pPr lvl="1"/>
            <a:r>
              <a:rPr lang="en-US" altLang="en-US" dirty="0"/>
              <a:t>You can use various tools provided by Oracle to write PL/SQL code. In this course, we primarily focus on SQL Developer. We also look at the usage of SQL*Plus.</a:t>
            </a:r>
          </a:p>
          <a:p>
            <a:pPr lvl="2"/>
            <a:r>
              <a:rPr lang="en-US" altLang="en-US" b="1" dirty="0"/>
              <a:t>Oracle SQL Developer </a:t>
            </a:r>
            <a:r>
              <a:rPr lang="en-US" altLang="en-US" dirty="0"/>
              <a:t>is an integrated development environment, which allows </a:t>
            </a:r>
            <a:r>
              <a:rPr lang="en-US" dirty="0"/>
              <a:t>database users and administrators to perform their database tasks in fewer clicks and keystrokes. For developers, it provides powerful editors for working with SQL, PL/SQL, stored Java procedures, and XML. You can run queries, generate execution plans, export data to different formats such as XML and HTML, and so on.</a:t>
            </a:r>
            <a:endParaRPr lang="en-US" altLang="en-US" dirty="0"/>
          </a:p>
          <a:p>
            <a:pPr lvl="2"/>
            <a:r>
              <a:rPr lang="en-US" altLang="en-US" b="1" dirty="0"/>
              <a:t>Oracle SQL*Plus:</a:t>
            </a:r>
            <a:r>
              <a:rPr lang="en-US" altLang="en-US" dirty="0"/>
              <a:t> </a:t>
            </a:r>
            <a:r>
              <a:rPr lang="en-US" dirty="0"/>
              <a:t>SQL*Plus is an interactive and batch query tool that is installed with every installation of Oracle Database. It has a command-line user interface, a Windows Graphical User Interface (GUI), and the </a:t>
            </a:r>
            <a:r>
              <a:rPr lang="en-US" i="1" dirty="0" err="1"/>
              <a:t>i</a:t>
            </a:r>
            <a:r>
              <a:rPr lang="en-US" dirty="0" err="1"/>
              <a:t>SQL</a:t>
            </a:r>
            <a:r>
              <a:rPr lang="en-US" dirty="0"/>
              <a:t>*Plus web-based user interface. SQL*Plus has its own commands and environment, and it provides access to Oracle Database. </a:t>
            </a:r>
          </a:p>
          <a:p>
            <a:pPr lvl="2">
              <a:buNone/>
            </a:pPr>
            <a:r>
              <a:rPr lang="en-US" altLang="en-US" dirty="0"/>
              <a:t>	</a:t>
            </a:r>
            <a:r>
              <a:rPr lang="en-US" dirty="0"/>
              <a:t>You can use SQL*Plus to generate reports interactively or as batch processes, and to output the results to a text file, a screen, or to an HTML file for browsing on the Internet. You can generate reports dynamically by using the HTML output facility of SQL*Plus, or by using the dynamic reporting capability of </a:t>
            </a:r>
            <a:r>
              <a:rPr lang="en-US" i="1" dirty="0" err="1"/>
              <a:t>i</a:t>
            </a:r>
            <a:r>
              <a:rPr lang="en-US" dirty="0" err="1"/>
              <a:t>SQL</a:t>
            </a:r>
            <a:r>
              <a:rPr lang="en-US" dirty="0"/>
              <a:t>*Plus to run a script from a web page.</a:t>
            </a:r>
          </a:p>
          <a:p>
            <a:pPr lvl="2"/>
            <a:r>
              <a:rPr lang="en-US" altLang="en-US" b="1" dirty="0"/>
              <a:t>Oracle SQL Developer Web </a:t>
            </a:r>
            <a:r>
              <a:rPr lang="en-US" altLang="en-US" dirty="0"/>
              <a:t>is </a:t>
            </a:r>
            <a:r>
              <a:rPr lang="en-US" dirty="0"/>
              <a:t>a browser-based application that uses ORDS (Oracle REST Data Services) to provide many of the database development and administration features of desktop-based Oracle SQL Developer</a:t>
            </a:r>
            <a:endParaRPr lang="en-US" altLang="en-US" dirty="0"/>
          </a:p>
          <a:p>
            <a:pPr lvl="1"/>
            <a:r>
              <a:rPr lang="en-US" altLang="en-US" b="1" dirty="0"/>
              <a:t>Note:</a:t>
            </a:r>
            <a:r>
              <a:rPr lang="en-US" altLang="en-US" dirty="0"/>
              <a:t> The code and screen examples presented in the course notes were generated from the output in the SQL Developer environment.</a:t>
            </a:r>
          </a:p>
          <a:p>
            <a:endParaRPr lang="en-US" dirty="0"/>
          </a:p>
        </p:txBody>
      </p:sp>
    </p:spTree>
    <p:extLst>
      <p:ext uri="{BB962C8B-B14F-4D97-AF65-F5344CB8AC3E}">
        <p14:creationId xmlns:p14="http://schemas.microsoft.com/office/powerpoint/2010/main" val="4035804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1 - </a:t>
            </a:r>
            <a:fld id="{607E96E8-62CD-46A7-B43C-D1243D33C5E3}" type="slidenum">
              <a:rPr lang="en-US" smtClean="0"/>
              <a:pPr/>
              <a:t>24</a:t>
            </a:fld>
            <a:endParaRPr lang="en-US" dirty="0"/>
          </a:p>
        </p:txBody>
      </p:sp>
      <p:sp>
        <p:nvSpPr>
          <p:cNvPr id="3" name="Slide Image Placeholder 2">
            <a:extLst>
              <a:ext uri="{FF2B5EF4-FFF2-40B4-BE49-F238E27FC236}">
                <a16:creationId xmlns:a16="http://schemas.microsoft.com/office/drawing/2014/main" id="{620F5978-DCA6-4761-8FD9-E40634B97B7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34F89E8-5E74-4A9C-B11B-7D18CA01EC71}"/>
              </a:ext>
            </a:extLst>
          </p:cNvPr>
          <p:cNvSpPr>
            <a:spLocks noGrp="1"/>
          </p:cNvSpPr>
          <p:nvPr>
            <p:ph type="body" idx="1"/>
          </p:nvPr>
        </p:nvSpPr>
        <p:spPr/>
        <p:txBody>
          <a:bodyPr/>
          <a:lstStyle/>
          <a:p>
            <a:pPr lvl="1"/>
            <a:r>
              <a:rPr lang="en-US" b="1" dirty="0"/>
              <a:t>What Is Oracle SQL Developer?</a:t>
            </a:r>
          </a:p>
          <a:p>
            <a:pPr lvl="1"/>
            <a:r>
              <a:rPr lang="en-US" dirty="0"/>
              <a:t>Oracle SQL Developer is a free graphical tool that is designed to improve productivity and simplify the performance of everyday database tasks. The user interface of SQL Developer allows you to browse, create, and manage database objects.</a:t>
            </a:r>
          </a:p>
          <a:p>
            <a:pPr lvl="1"/>
            <a:r>
              <a:rPr lang="en-US" dirty="0"/>
              <a:t>Using SQL Developer, you can easily create and maintain stored procedures, test SQL statements, and view optimizer plans, with just a few clicks.</a:t>
            </a:r>
          </a:p>
          <a:p>
            <a:pPr lvl="1"/>
            <a:r>
              <a:rPr lang="en-US" dirty="0"/>
              <a:t>SQL Developer, the visual tool for database development, simplifies the following tasks:</a:t>
            </a:r>
          </a:p>
          <a:p>
            <a:pPr lvl="2"/>
            <a:r>
              <a:rPr lang="en-US" dirty="0"/>
              <a:t>Browsing and managing database objects</a:t>
            </a:r>
          </a:p>
          <a:p>
            <a:pPr lvl="2"/>
            <a:r>
              <a:rPr lang="en-US" dirty="0"/>
              <a:t>Executing SQL statements and scripts</a:t>
            </a:r>
          </a:p>
          <a:p>
            <a:pPr lvl="2"/>
            <a:r>
              <a:rPr lang="en-US" dirty="0"/>
              <a:t>Editing and debugging PL/SQL statements</a:t>
            </a:r>
          </a:p>
          <a:p>
            <a:pPr lvl="2"/>
            <a:r>
              <a:rPr lang="en-US" dirty="0"/>
              <a:t>Creating reports</a:t>
            </a:r>
          </a:p>
          <a:p>
            <a:pPr lvl="1"/>
            <a:r>
              <a:rPr lang="en-US" dirty="0"/>
              <a:t>You can connect to any target Oracle database schema by using standard Oracle database authentication. When you are connected, you can perform operations on the objects in the database.</a:t>
            </a:r>
          </a:p>
          <a:p>
            <a:endParaRPr lang="en-US" dirty="0"/>
          </a:p>
        </p:txBody>
      </p:sp>
    </p:spTree>
    <p:extLst>
      <p:ext uri="{BB962C8B-B14F-4D97-AF65-F5344CB8AC3E}">
        <p14:creationId xmlns:p14="http://schemas.microsoft.com/office/powerpoint/2010/main" val="2325156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Oracle Database 19c: PL/SQL Workshop   1 - </a:t>
            </a:r>
            <a:fld id="{E893909E-CEA1-4EC9-9B17-C0DAC3676FF5}" type="slidenum">
              <a:rPr lang="en-US" smtClean="0"/>
              <a:pPr/>
              <a:t>25</a:t>
            </a:fld>
            <a:endParaRPr lang="en-US" dirty="0"/>
          </a:p>
        </p:txBody>
      </p:sp>
      <p:sp>
        <p:nvSpPr>
          <p:cNvPr id="3" name="Slide Image Placeholder 2">
            <a:extLst>
              <a:ext uri="{FF2B5EF4-FFF2-40B4-BE49-F238E27FC236}">
                <a16:creationId xmlns:a16="http://schemas.microsoft.com/office/drawing/2014/main" id="{20E15154-C644-497A-BE80-A942594467D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AFD344A-8AEA-41C0-BBFA-5E42F4BB6963}"/>
              </a:ext>
            </a:extLst>
          </p:cNvPr>
          <p:cNvSpPr>
            <a:spLocks noGrp="1"/>
          </p:cNvSpPr>
          <p:nvPr>
            <p:ph type="body" idx="1"/>
          </p:nvPr>
        </p:nvSpPr>
        <p:spPr/>
        <p:txBody>
          <a:bodyPr/>
          <a:lstStyle/>
          <a:p>
            <a:pPr lvl="1" eaLnBrk="1" hangingPunct="1"/>
            <a:r>
              <a:rPr lang="en-US" dirty="0"/>
              <a:t>Oracle SQL Developer is developed in Java, leveraging the Oracle JDeveloper </a:t>
            </a:r>
            <a:r>
              <a:rPr lang="en-US" dirty="0">
                <a:ea typeface="SimSun" pitchFamily="2" charset="-122"/>
              </a:rPr>
              <a:t>integrated development environment (IDE</a:t>
            </a:r>
            <a:r>
              <a:rPr lang="en-US" dirty="0"/>
              <a:t>). Therefore, it is a cross-platform tool. The tool runs on the Windows, Linux, and Mac operating system (OS) X platforms.</a:t>
            </a:r>
          </a:p>
          <a:p>
            <a:pPr lvl="1" eaLnBrk="1" hangingPunct="1"/>
            <a:r>
              <a:rPr lang="en-US" dirty="0"/>
              <a:t>Default connectivity to the database is through the Java Database Connectivity (JDBC) Thin driver; therefore, no Oracle Home is required. SQL Developer does not require an installer. All you need to do is simply unzip the downloaded file. With SQL Developer, users can connect to Oracle Databases 9.2.0.1 and later, and all Oracle database editions, including Express Edition. SQL Developer allows you to connect to Oracle Database Service on cloud also.</a:t>
            </a:r>
          </a:p>
          <a:p>
            <a:endParaRPr lang="en-US" dirty="0"/>
          </a:p>
        </p:txBody>
      </p:sp>
    </p:spTree>
    <p:extLst>
      <p:ext uri="{BB962C8B-B14F-4D97-AF65-F5344CB8AC3E}">
        <p14:creationId xmlns:p14="http://schemas.microsoft.com/office/powerpoint/2010/main" val="1462268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Oracle Database 19c: PL/SQL Workshop   1 - </a:t>
            </a:r>
            <a:fld id="{4EA253BD-303D-4F63-B665-CB81E2A5427F}" type="slidenum">
              <a:rPr lang="en-US" smtClean="0"/>
              <a:pPr/>
              <a:t>26</a:t>
            </a:fld>
            <a:endParaRPr lang="en-US" dirty="0"/>
          </a:p>
        </p:txBody>
      </p:sp>
      <p:sp>
        <p:nvSpPr>
          <p:cNvPr id="3" name="Slide Image Placeholder 2">
            <a:extLst>
              <a:ext uri="{FF2B5EF4-FFF2-40B4-BE49-F238E27FC236}">
                <a16:creationId xmlns:a16="http://schemas.microsoft.com/office/drawing/2014/main" id="{446DD136-9C99-409B-BD90-42D97680B66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EF1735-A1F6-46D3-954F-1A9AB097E89A}"/>
              </a:ext>
            </a:extLst>
          </p:cNvPr>
          <p:cNvSpPr>
            <a:spLocks noGrp="1"/>
          </p:cNvSpPr>
          <p:nvPr>
            <p:ph type="body" idx="1"/>
          </p:nvPr>
        </p:nvSpPr>
        <p:spPr/>
        <p:txBody>
          <a:bodyPr/>
          <a:lstStyle/>
          <a:p>
            <a:pPr lvl="1" eaLnBrk="1" hangingPunct="1">
              <a:spcBef>
                <a:spcPct val="15000"/>
              </a:spcBef>
            </a:pPr>
            <a:r>
              <a:rPr lang="en-US" dirty="0"/>
              <a:t>The SQL Developer interface contains three main navigation tabs, from left to right:</a:t>
            </a:r>
          </a:p>
          <a:p>
            <a:pPr lvl="2" eaLnBrk="1" hangingPunct="1"/>
            <a:r>
              <a:rPr lang="en-US" b="1" dirty="0"/>
              <a:t>The Connections tab:</a:t>
            </a:r>
            <a:r>
              <a:rPr lang="en-US" dirty="0"/>
              <a:t> By using this tab, you can browse database objects and users to which you have access.</a:t>
            </a:r>
          </a:p>
          <a:p>
            <a:pPr lvl="2" eaLnBrk="1" hangingPunct="1"/>
            <a:r>
              <a:rPr lang="en-US" b="1" dirty="0"/>
              <a:t>The Reports tab:</a:t>
            </a:r>
            <a:r>
              <a:rPr lang="en-US" dirty="0"/>
              <a:t> Identified by the Reports icon, this tab enables you to run predefined reports or create and add your own reports.</a:t>
            </a:r>
          </a:p>
          <a:p>
            <a:pPr lvl="2" eaLnBrk="1" hangingPunct="1"/>
            <a:r>
              <a:rPr lang="en-US" b="1" dirty="0"/>
              <a:t>The Start page: </a:t>
            </a:r>
            <a:r>
              <a:rPr lang="en-US" dirty="0"/>
              <a:t>This page gives you some links that are helpful when you use SQL Developer to create applications.</a:t>
            </a:r>
          </a:p>
          <a:p>
            <a:pPr lvl="1" eaLnBrk="1" hangingPunct="1"/>
            <a:r>
              <a:rPr lang="en-US" b="1" dirty="0"/>
              <a:t>General Navigation and Use</a:t>
            </a:r>
          </a:p>
          <a:p>
            <a:pPr lvl="1" eaLnBrk="1" hangingPunct="1"/>
            <a:r>
              <a:rPr lang="en-US" dirty="0"/>
              <a:t>SQL Developer uses the left pane for navigation to find and select objects. You can customize many aspect of the appearance and behavior of SQL Developer by setting preferences. </a:t>
            </a:r>
          </a:p>
          <a:p>
            <a:pPr lvl="1" eaLnBrk="1" hangingPunct="1"/>
            <a:r>
              <a:rPr lang="en-US" b="1" dirty="0"/>
              <a:t>Note:</a:t>
            </a:r>
            <a:r>
              <a:rPr lang="en-US" dirty="0"/>
              <a:t> You need to define at least one connection to be able to connect to a database schema and issue SQL queries or run procedures and functions. You can start the connection creation wizard by clicking “</a:t>
            </a:r>
            <a:r>
              <a:rPr lang="en-US" b="1" dirty="0"/>
              <a:t>+</a:t>
            </a:r>
            <a:r>
              <a:rPr lang="en-US" dirty="0"/>
              <a:t>” on the Connections tab.</a:t>
            </a:r>
          </a:p>
          <a:p>
            <a:endParaRPr lang="en-US" dirty="0"/>
          </a:p>
        </p:txBody>
      </p:sp>
    </p:spTree>
    <p:extLst>
      <p:ext uri="{BB962C8B-B14F-4D97-AF65-F5344CB8AC3E}">
        <p14:creationId xmlns:p14="http://schemas.microsoft.com/office/powerpoint/2010/main" val="40521142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1 - </a:t>
            </a:r>
            <a:fld id="{D96DF3E9-6FE3-4407-91C5-74C4AD03F973}" type="slidenum">
              <a:rPr lang="en-US" smtClean="0"/>
              <a:pPr/>
              <a:t>27</a:t>
            </a:fld>
            <a:endParaRPr lang="en-US" dirty="0"/>
          </a:p>
        </p:txBody>
      </p:sp>
      <p:sp>
        <p:nvSpPr>
          <p:cNvPr id="3" name="Slide Image Placeholder 2">
            <a:extLst>
              <a:ext uri="{FF2B5EF4-FFF2-40B4-BE49-F238E27FC236}">
                <a16:creationId xmlns:a16="http://schemas.microsoft.com/office/drawing/2014/main" id="{9ABC5A7B-0E36-4651-98EB-B074A32B8E6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FCF4D57-48C8-4853-A6D3-B9192D329B66}"/>
              </a:ext>
            </a:extLst>
          </p:cNvPr>
          <p:cNvSpPr>
            <a:spLocks noGrp="1"/>
          </p:cNvSpPr>
          <p:nvPr>
            <p:ph type="body" idx="1"/>
          </p:nvPr>
        </p:nvSpPr>
        <p:spPr/>
        <p:txBody>
          <a:bodyPr/>
          <a:lstStyle/>
          <a:p>
            <a:pPr lvl="1"/>
            <a:r>
              <a:rPr lang="en-US" dirty="0"/>
              <a:t>Oracle SQL*Plus is a command-line interface that enables you to submit SQL statements and PL/SQL blocks for execution and receive results in an application or a command window.</a:t>
            </a:r>
          </a:p>
          <a:p>
            <a:pPr lvl="1"/>
            <a:r>
              <a:rPr lang="en-US" dirty="0"/>
              <a:t>SQL*Plus is:</a:t>
            </a:r>
          </a:p>
          <a:p>
            <a:pPr lvl="2"/>
            <a:r>
              <a:rPr lang="en-US" dirty="0"/>
              <a:t>Shipped with the database</a:t>
            </a:r>
          </a:p>
          <a:p>
            <a:pPr lvl="2"/>
            <a:r>
              <a:rPr lang="en-US" dirty="0"/>
              <a:t>Installed on a client and on the database server system</a:t>
            </a:r>
          </a:p>
          <a:p>
            <a:pPr lvl="2"/>
            <a:r>
              <a:rPr lang="en-US" dirty="0"/>
              <a:t>Accessed by using an icon or the command line</a:t>
            </a:r>
          </a:p>
          <a:p>
            <a:pPr lvl="1"/>
            <a:r>
              <a:rPr lang="en-US" dirty="0"/>
              <a:t>When you code PL/SQL subprograms by using SQL*Plus, remember the following:</a:t>
            </a:r>
          </a:p>
          <a:p>
            <a:pPr lvl="2"/>
            <a:r>
              <a:rPr lang="en-US" dirty="0"/>
              <a:t>You create subprograms by using the </a:t>
            </a:r>
            <a:r>
              <a:rPr lang="en-US" dirty="0">
                <a:latin typeface="Courier New" pitchFamily="49" charset="0"/>
                <a:cs typeface="Courier New" pitchFamily="49" charset="0"/>
              </a:rPr>
              <a:t>CREATE</a:t>
            </a:r>
            <a:r>
              <a:rPr lang="en-US" dirty="0"/>
              <a:t> </a:t>
            </a:r>
            <a:r>
              <a:rPr lang="en-US" dirty="0">
                <a:latin typeface="Courier New" pitchFamily="49" charset="0"/>
                <a:cs typeface="Courier New" pitchFamily="49" charset="0"/>
              </a:rPr>
              <a:t>SQL</a:t>
            </a:r>
            <a:r>
              <a:rPr lang="en-US" dirty="0"/>
              <a:t> statement.</a:t>
            </a:r>
          </a:p>
          <a:p>
            <a:pPr lvl="2"/>
            <a:r>
              <a:rPr lang="en-US" dirty="0"/>
              <a:t>You execute subprograms by using either an anonymous PL/SQL block or the </a:t>
            </a:r>
            <a:r>
              <a:rPr lang="en-US" dirty="0">
                <a:latin typeface="Courier New" pitchFamily="49" charset="0"/>
                <a:cs typeface="Courier New" pitchFamily="49" charset="0"/>
              </a:rPr>
              <a:t>EXECUTE</a:t>
            </a:r>
            <a:r>
              <a:rPr lang="en-US" dirty="0"/>
              <a:t> command.</a:t>
            </a:r>
          </a:p>
          <a:p>
            <a:pPr lvl="2"/>
            <a:r>
              <a:rPr lang="en-US" dirty="0"/>
              <a:t>If you use the </a:t>
            </a:r>
            <a:r>
              <a:rPr lang="en-US" dirty="0">
                <a:latin typeface="Courier New" pitchFamily="49" charset="0"/>
                <a:cs typeface="Courier New" pitchFamily="49" charset="0"/>
              </a:rPr>
              <a:t>DBMS_OUTPUT</a:t>
            </a:r>
            <a:r>
              <a:rPr lang="en-US" dirty="0"/>
              <a:t> package procedures to print text to the screen, you must first execute the </a:t>
            </a:r>
            <a:r>
              <a:rPr lang="en-US" dirty="0">
                <a:latin typeface="Courier New" pitchFamily="49" charset="0"/>
                <a:cs typeface="Courier New" pitchFamily="49" charset="0"/>
              </a:rPr>
              <a:t>SET</a:t>
            </a:r>
            <a:r>
              <a:rPr lang="en-US" dirty="0"/>
              <a:t> </a:t>
            </a:r>
            <a:r>
              <a:rPr lang="en-US" dirty="0">
                <a:latin typeface="Courier New" pitchFamily="49" charset="0"/>
                <a:cs typeface="Courier New" pitchFamily="49" charset="0"/>
              </a:rPr>
              <a:t>SERVEROUTPUT</a:t>
            </a:r>
            <a:r>
              <a:rPr lang="en-US" dirty="0"/>
              <a:t> </a:t>
            </a:r>
            <a:r>
              <a:rPr lang="en-US" dirty="0">
                <a:latin typeface="Courier New" pitchFamily="49" charset="0"/>
                <a:cs typeface="Courier New" pitchFamily="49" charset="0"/>
              </a:rPr>
              <a:t>ON</a:t>
            </a:r>
            <a:r>
              <a:rPr lang="en-US" dirty="0"/>
              <a:t> command in your session.</a:t>
            </a:r>
          </a:p>
          <a:p>
            <a:endParaRPr lang="en-US" dirty="0"/>
          </a:p>
        </p:txBody>
      </p:sp>
    </p:spTree>
    <p:extLst>
      <p:ext uri="{BB962C8B-B14F-4D97-AF65-F5344CB8AC3E}">
        <p14:creationId xmlns:p14="http://schemas.microsoft.com/office/powerpoint/2010/main" val="3699876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pPr lvl="1"/>
            <a:r>
              <a:rPr lang="en-US" dirty="0"/>
              <a:t>The main features of SQL Developer Web include running SQL statements and scripts in the worksheet, exporting data, creating Data Modeler diagrams for existing schemas, and enabling database administrators to monitor the database.</a:t>
            </a:r>
          </a:p>
        </p:txBody>
      </p:sp>
      <p:sp>
        <p:nvSpPr>
          <p:cNvPr id="6" name="Footer Placeholder 5"/>
          <p:cNvSpPr>
            <a:spLocks noGrp="1"/>
          </p:cNvSpPr>
          <p:nvPr>
            <p:ph type="ftr" sz="quarter" idx="4"/>
          </p:nvPr>
        </p:nvSpPr>
        <p:spPr/>
        <p:txBody>
          <a:bodyPr/>
          <a:lstStyle/>
          <a:p>
            <a:r>
              <a:rPr lang="en-US"/>
              <a:t>Oracle Database 19c: PL/SQL Workshop   1 - </a:t>
            </a:r>
            <a:fld id="{FCE97CCA-BB02-4821-959B-285874CC1356}" type="slidenum">
              <a:rPr lang="en-US" smtClean="0"/>
              <a:pPr/>
              <a:t>28</a:t>
            </a:fld>
            <a:endParaRPr lang="en-US" dirty="0"/>
          </a:p>
        </p:txBody>
      </p:sp>
      <p:sp>
        <p:nvSpPr>
          <p:cNvPr id="4" name="Slide Image Placeholder 3">
            <a:extLst>
              <a:ext uri="{FF2B5EF4-FFF2-40B4-BE49-F238E27FC236}">
                <a16:creationId xmlns:a16="http://schemas.microsoft.com/office/drawing/2014/main" id="{746024B5-2ACD-4D2C-8978-46587F7D0053}"/>
              </a:ext>
            </a:extLst>
          </p:cNvPr>
          <p:cNvSpPr>
            <a:spLocks noGrp="1" noRot="1" noChangeAspect="1"/>
          </p:cNvSpPr>
          <p:nvPr>
            <p:ph type="sldImg"/>
          </p:nvPr>
        </p:nvSpPr>
        <p:spPr/>
      </p:sp>
    </p:spTree>
    <p:extLst>
      <p:ext uri="{BB962C8B-B14F-4D97-AF65-F5344CB8AC3E}">
        <p14:creationId xmlns:p14="http://schemas.microsoft.com/office/powerpoint/2010/main" val="788690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pPr lvl="1"/>
            <a:r>
              <a:rPr lang="en-US" dirty="0"/>
              <a:t>The header contains the selector icon, the main menu, and the schema drop-down list.</a:t>
            </a:r>
          </a:p>
        </p:txBody>
      </p:sp>
      <p:sp>
        <p:nvSpPr>
          <p:cNvPr id="6" name="Footer Placeholder 5"/>
          <p:cNvSpPr>
            <a:spLocks noGrp="1"/>
          </p:cNvSpPr>
          <p:nvPr>
            <p:ph type="ftr" sz="quarter" idx="4"/>
          </p:nvPr>
        </p:nvSpPr>
        <p:spPr/>
        <p:txBody>
          <a:bodyPr/>
          <a:lstStyle/>
          <a:p>
            <a:r>
              <a:rPr lang="en-US"/>
              <a:t>Oracle Database 19c: PL/SQL Workshop   1 - </a:t>
            </a:r>
            <a:fld id="{18A93191-AA4A-4E7D-AC1E-E4620F0620CD}" type="slidenum">
              <a:rPr lang="en-US" smtClean="0"/>
              <a:pPr/>
              <a:t>29</a:t>
            </a:fld>
            <a:endParaRPr lang="en-US" dirty="0"/>
          </a:p>
        </p:txBody>
      </p:sp>
      <p:sp>
        <p:nvSpPr>
          <p:cNvPr id="4" name="Slide Image Placeholder 3">
            <a:extLst>
              <a:ext uri="{FF2B5EF4-FFF2-40B4-BE49-F238E27FC236}">
                <a16:creationId xmlns:a16="http://schemas.microsoft.com/office/drawing/2014/main" id="{EEC1F245-16BC-4B94-9F89-4442C94A2775}"/>
              </a:ext>
            </a:extLst>
          </p:cNvPr>
          <p:cNvSpPr>
            <a:spLocks noGrp="1" noRot="1" noChangeAspect="1"/>
          </p:cNvSpPr>
          <p:nvPr>
            <p:ph type="sldImg"/>
          </p:nvPr>
        </p:nvSpPr>
        <p:spPr/>
      </p:sp>
    </p:spTree>
    <p:extLst>
      <p:ext uri="{BB962C8B-B14F-4D97-AF65-F5344CB8AC3E}">
        <p14:creationId xmlns:p14="http://schemas.microsoft.com/office/powerpoint/2010/main" val="186887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
          </p:nvPr>
        </p:nvSpPr>
        <p:spPr/>
        <p:txBody>
          <a:bodyPr/>
          <a:lstStyle/>
          <a:p>
            <a:r>
              <a:rPr lang="en-US" altLang="en-US"/>
              <a:t>Oracle Database 19c: PL/SQL Workshop   1 - </a:t>
            </a:r>
            <a:fld id="{29D66039-31BE-4D5D-A5CA-B681D7251748}" type="slidenum">
              <a:rPr lang="en-US" altLang="en-US" smtClean="0"/>
              <a:pPr/>
              <a:t>3</a:t>
            </a:fld>
            <a:endParaRPr lang="en-US" altLang="en-US" dirty="0"/>
          </a:p>
        </p:txBody>
      </p:sp>
      <p:sp>
        <p:nvSpPr>
          <p:cNvPr id="3" name="Slide Image Placeholder 2">
            <a:extLst>
              <a:ext uri="{FF2B5EF4-FFF2-40B4-BE49-F238E27FC236}">
                <a16:creationId xmlns:a16="http://schemas.microsoft.com/office/drawing/2014/main" id="{FEF3AB90-54BC-4701-9E9D-068E8C896E0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B8B0D73-67DA-4C42-8424-B20A1647F34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774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Oracle Database 19c: PL/SQL Workshop   1 - </a:t>
            </a:r>
            <a:fld id="{5F90D6F1-1DCD-487A-937B-664297F8B9C1}" type="slidenum">
              <a:rPr lang="en-US" smtClean="0"/>
              <a:pPr/>
              <a:t>30</a:t>
            </a:fld>
            <a:endParaRPr lang="en-US" dirty="0"/>
          </a:p>
        </p:txBody>
      </p:sp>
      <p:sp>
        <p:nvSpPr>
          <p:cNvPr id="3" name="Slide Image Placeholder 2">
            <a:extLst>
              <a:ext uri="{FF2B5EF4-FFF2-40B4-BE49-F238E27FC236}">
                <a16:creationId xmlns:a16="http://schemas.microsoft.com/office/drawing/2014/main" id="{90A255D8-4910-484E-AB6F-663129FD9D5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8590D0B-03B5-42FC-A567-A21DA4F31DCF}"/>
              </a:ext>
            </a:extLst>
          </p:cNvPr>
          <p:cNvSpPr>
            <a:spLocks noGrp="1"/>
          </p:cNvSpPr>
          <p:nvPr>
            <p:ph type="body" idx="1"/>
          </p:nvPr>
        </p:nvSpPr>
        <p:spPr>
          <a:xfrm>
            <a:off x="457200" y="4617720"/>
            <a:ext cx="6858000" cy="5440680"/>
          </a:xfrm>
        </p:spPr>
        <p:txBody>
          <a:bodyPr/>
          <a:lstStyle/>
          <a:p>
            <a:pPr lvl="1"/>
            <a:r>
              <a:rPr lang="en-US" b="1" dirty="0"/>
              <a:t>Main Menu</a:t>
            </a:r>
          </a:p>
          <a:p>
            <a:pPr lvl="1"/>
            <a:r>
              <a:rPr lang="en-US" b="0" dirty="0"/>
              <a:t>The main menu lists the pages available. The </a:t>
            </a:r>
            <a:r>
              <a:rPr lang="en-US" b="1" dirty="0"/>
              <a:t>Dashboard</a:t>
            </a:r>
            <a:r>
              <a:rPr lang="en-US" b="0" dirty="0"/>
              <a:t> is a single page and so it has no main menu. The </a:t>
            </a:r>
            <a:r>
              <a:rPr lang="en-US" b="1" dirty="0"/>
              <a:t>SQL Developer</a:t>
            </a:r>
            <a:r>
              <a:rPr lang="en-US" b="0" dirty="0"/>
              <a:t> header's main menu has the following tabs:</a:t>
            </a:r>
          </a:p>
          <a:p>
            <a:pPr lvl="2"/>
            <a:r>
              <a:rPr lang="en-US" b="1" dirty="0"/>
              <a:t>Home:</a:t>
            </a:r>
            <a:r>
              <a:rPr lang="en-US" dirty="0"/>
              <a:t> Displays widgets that provide a general overview of the activity and status in SQL Developer Web</a:t>
            </a:r>
          </a:p>
          <a:p>
            <a:pPr lvl="2"/>
            <a:r>
              <a:rPr lang="en-US" b="1" dirty="0"/>
              <a:t>Activity:</a:t>
            </a:r>
            <a:r>
              <a:rPr lang="en-US" dirty="0"/>
              <a:t> Provides several pages to view the performance and other characteristics of your database</a:t>
            </a:r>
          </a:p>
          <a:p>
            <a:pPr lvl="2"/>
            <a:r>
              <a:rPr lang="en-US" b="1" dirty="0"/>
              <a:t>Worksheet:</a:t>
            </a:r>
            <a:r>
              <a:rPr lang="en-US" dirty="0"/>
              <a:t> Enables you to enter and execute SQL and PL/SQL commands </a:t>
            </a:r>
          </a:p>
          <a:p>
            <a:pPr lvl="2"/>
            <a:r>
              <a:rPr lang="en-US" b="1" dirty="0"/>
              <a:t>Data Modeler:</a:t>
            </a:r>
            <a:r>
              <a:rPr lang="en-US" dirty="0"/>
              <a:t> Enables you to create diagrams from existing database schemas, generate DDL statements, and create reports</a:t>
            </a:r>
          </a:p>
          <a:p>
            <a:pPr lvl="1"/>
            <a:r>
              <a:rPr lang="en-US" b="1" dirty="0"/>
              <a:t>Schema Drop-Down List</a:t>
            </a:r>
          </a:p>
          <a:p>
            <a:pPr lvl="1"/>
            <a:r>
              <a:rPr lang="en-US" b="0" dirty="0"/>
              <a:t>The schema drop-down list shows the database user you are signed in as, and provides the following items when you open it:</a:t>
            </a:r>
          </a:p>
          <a:p>
            <a:pPr lvl="2"/>
            <a:r>
              <a:rPr lang="en-US" b="1" dirty="0"/>
              <a:t>Preferences:</a:t>
            </a:r>
            <a:r>
              <a:rPr lang="en-US" dirty="0"/>
              <a:t> Opens a dialog box that lets you set your preferred time zone</a:t>
            </a:r>
          </a:p>
          <a:p>
            <a:pPr lvl="2"/>
            <a:r>
              <a:rPr lang="en-US" b="1" dirty="0"/>
              <a:t>Log:</a:t>
            </a:r>
            <a:r>
              <a:rPr lang="en-US" dirty="0"/>
              <a:t> Opens a dialog box that shows the list of HTTP calls made during your SQL Developer Web session</a:t>
            </a:r>
          </a:p>
          <a:p>
            <a:pPr lvl="2"/>
            <a:r>
              <a:rPr lang="en-US" b="1" dirty="0"/>
              <a:t>Help:</a:t>
            </a:r>
            <a:r>
              <a:rPr lang="en-US" dirty="0"/>
              <a:t> Opens online help for the page you are viewing in a new browser tab</a:t>
            </a:r>
          </a:p>
          <a:p>
            <a:pPr lvl="2"/>
            <a:r>
              <a:rPr lang="en-US" b="1" dirty="0"/>
              <a:t>About:</a:t>
            </a:r>
            <a:r>
              <a:rPr lang="en-US" dirty="0"/>
              <a:t> Opens a dialog box providing version information for the database and other components as well as copyright and licensing information</a:t>
            </a:r>
          </a:p>
          <a:p>
            <a:pPr lvl="2"/>
            <a:r>
              <a:rPr lang="en-US" b="1" dirty="0"/>
              <a:t>Sign Out:</a:t>
            </a:r>
            <a:r>
              <a:rPr lang="en-US" dirty="0"/>
              <a:t> Signs you out of your database session</a:t>
            </a:r>
          </a:p>
          <a:p>
            <a:br>
              <a:rPr lang="en-US" b="0" dirty="0"/>
            </a:br>
            <a:endParaRPr lang="en-US" b="0" dirty="0"/>
          </a:p>
          <a:p>
            <a:endParaRPr lang="en-US" dirty="0"/>
          </a:p>
        </p:txBody>
      </p:sp>
    </p:spTree>
    <p:extLst>
      <p:ext uri="{BB962C8B-B14F-4D97-AF65-F5344CB8AC3E}">
        <p14:creationId xmlns:p14="http://schemas.microsoft.com/office/powerpoint/2010/main" val="1422749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4"/>
          </p:nvPr>
        </p:nvSpPr>
        <p:spPr/>
        <p:txBody>
          <a:bodyPr/>
          <a:lstStyle/>
          <a:p>
            <a:r>
              <a:rPr lang="en-US"/>
              <a:t>Oracle Database 19c: PL/SQL Workshop   1 - </a:t>
            </a:r>
            <a:fld id="{E533F6BC-9438-4D7E-8E6A-2839B1B632C2}" type="slidenum">
              <a:rPr lang="en-US" smtClean="0"/>
              <a:pPr/>
              <a:t>31</a:t>
            </a:fld>
            <a:endParaRPr lang="en-US" dirty="0"/>
          </a:p>
        </p:txBody>
      </p:sp>
      <p:sp>
        <p:nvSpPr>
          <p:cNvPr id="3" name="Slide Image Placeholder 2">
            <a:extLst>
              <a:ext uri="{FF2B5EF4-FFF2-40B4-BE49-F238E27FC236}">
                <a16:creationId xmlns:a16="http://schemas.microsoft.com/office/drawing/2014/main" id="{B4EFBE46-4CAC-47FC-8E3B-A9B2573C33E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7B11709-81DB-43BF-856D-2FB37604495B}"/>
              </a:ext>
            </a:extLst>
          </p:cNvPr>
          <p:cNvSpPr>
            <a:spLocks noGrp="1"/>
          </p:cNvSpPr>
          <p:nvPr>
            <p:ph type="body" idx="1"/>
          </p:nvPr>
        </p:nvSpPr>
        <p:spPr/>
        <p:txBody>
          <a:bodyPr/>
          <a:lstStyle/>
          <a:p>
            <a:pPr lvl="1" eaLnBrk="1" hangingPunct="1">
              <a:spcBef>
                <a:spcPct val="15000"/>
              </a:spcBef>
            </a:pPr>
            <a:r>
              <a:rPr lang="en-US" dirty="0"/>
              <a:t>The status bar contains icons that link to log files. The three icons (Errors, Warnings, Processes) are filters that have been applied to the log file.</a:t>
            </a:r>
          </a:p>
          <a:p>
            <a:pPr lvl="2"/>
            <a:r>
              <a:rPr lang="en-US" b="1" dirty="0"/>
              <a:t>Errors, Warnings: </a:t>
            </a:r>
            <a:r>
              <a:rPr lang="en-US" b="0" dirty="0"/>
              <a:t>Displays an Errors or Warnings dialog box, which lists log entries from unsuccessful REST calls or from any other problem in the application</a:t>
            </a:r>
          </a:p>
          <a:p>
            <a:pPr lvl="2"/>
            <a:r>
              <a:rPr lang="en-US" b="1" dirty="0"/>
              <a:t>Processes: </a:t>
            </a:r>
            <a:r>
              <a:rPr lang="en-US" b="0" dirty="0"/>
              <a:t>Displays a Processes dialog, which logs REST calls that are either finished or ongoing</a:t>
            </a:r>
          </a:p>
          <a:p>
            <a:pPr lvl="2"/>
            <a:r>
              <a:rPr lang="en-US" b="1" dirty="0"/>
              <a:t>Log Notification Link: </a:t>
            </a:r>
            <a:r>
              <a:rPr lang="en-US" b="0" dirty="0"/>
              <a:t>Displays a Log dialog box, containing log entries of the following types: Errors, Warnings, Processes, SQL History, and SQL Result</a:t>
            </a:r>
          </a:p>
          <a:p>
            <a:endParaRPr lang="en-US" dirty="0"/>
          </a:p>
        </p:txBody>
      </p:sp>
    </p:spTree>
    <p:extLst>
      <p:ext uri="{BB962C8B-B14F-4D97-AF65-F5344CB8AC3E}">
        <p14:creationId xmlns:p14="http://schemas.microsoft.com/office/powerpoint/2010/main" val="4278480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pPr lvl="1"/>
            <a:r>
              <a:rPr lang="en-US" dirty="0"/>
              <a:t>The main features include running SQL statements and scripts in the worksheet, exporting data, creating Data Modeler diagrams for existing schemas, and enabling database administrators to monitor the database.</a:t>
            </a:r>
          </a:p>
        </p:txBody>
      </p:sp>
      <p:sp>
        <p:nvSpPr>
          <p:cNvPr id="6" name="Footer Placeholder 5"/>
          <p:cNvSpPr>
            <a:spLocks noGrp="1"/>
          </p:cNvSpPr>
          <p:nvPr>
            <p:ph type="ftr" sz="quarter" idx="4"/>
          </p:nvPr>
        </p:nvSpPr>
        <p:spPr/>
        <p:txBody>
          <a:bodyPr/>
          <a:lstStyle/>
          <a:p>
            <a:r>
              <a:rPr lang="en-US"/>
              <a:t>Oracle Database 19c: PL/SQL Workshop   1 - </a:t>
            </a:r>
            <a:fld id="{1B71EF81-2A42-4B3B-B247-9C6E28DDCAC3}" type="slidenum">
              <a:rPr lang="en-US" smtClean="0"/>
              <a:pPr/>
              <a:t>32</a:t>
            </a:fld>
            <a:endParaRPr lang="en-US" dirty="0"/>
          </a:p>
        </p:txBody>
      </p:sp>
      <p:sp>
        <p:nvSpPr>
          <p:cNvPr id="4" name="Slide Image Placeholder 3">
            <a:extLst>
              <a:ext uri="{FF2B5EF4-FFF2-40B4-BE49-F238E27FC236}">
                <a16:creationId xmlns:a16="http://schemas.microsoft.com/office/drawing/2014/main" id="{740A12B0-C379-4994-BBE2-FA8DDEAD1D57}"/>
              </a:ext>
            </a:extLst>
          </p:cNvPr>
          <p:cNvSpPr>
            <a:spLocks noGrp="1" noRot="1" noChangeAspect="1"/>
          </p:cNvSpPr>
          <p:nvPr>
            <p:ph type="sldImg"/>
          </p:nvPr>
        </p:nvSpPr>
        <p:spPr/>
      </p:sp>
    </p:spTree>
    <p:extLst>
      <p:ext uri="{BB962C8B-B14F-4D97-AF65-F5344CB8AC3E}">
        <p14:creationId xmlns:p14="http://schemas.microsoft.com/office/powerpoint/2010/main" val="2789833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4"/>
          </p:nvPr>
        </p:nvSpPr>
        <p:spPr/>
        <p:txBody>
          <a:bodyPr/>
          <a:lstStyle/>
          <a:p>
            <a:r>
              <a:rPr lang="en-US" altLang="en-US"/>
              <a:t>Oracle Database 19c: PL/SQL Workshop   1 - </a:t>
            </a:r>
            <a:fld id="{866EE878-1016-46BD-9D03-00985BD13B60}" type="slidenum">
              <a:rPr lang="en-US" altLang="en-US" smtClean="0"/>
              <a:pPr/>
              <a:t>33</a:t>
            </a:fld>
            <a:endParaRPr lang="en-US" altLang="en-US" dirty="0"/>
          </a:p>
        </p:txBody>
      </p:sp>
      <p:sp>
        <p:nvSpPr>
          <p:cNvPr id="3" name="Slide Image Placeholder 2">
            <a:extLst>
              <a:ext uri="{FF2B5EF4-FFF2-40B4-BE49-F238E27FC236}">
                <a16:creationId xmlns:a16="http://schemas.microsoft.com/office/drawing/2014/main" id="{FC8BAF2A-1194-46A1-B7A5-880C7F99A61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7966F65-DA11-4695-8A6A-EC2B6AF62B5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7743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1 - </a:t>
            </a:r>
            <a:fld id="{75772F4F-B8D3-4F8D-9091-BC678D0F7A7C}" type="slidenum">
              <a:rPr lang="en-US" smtClean="0"/>
              <a:pPr/>
              <a:t>34</a:t>
            </a:fld>
            <a:endParaRPr lang="en-US" dirty="0"/>
          </a:p>
        </p:txBody>
      </p:sp>
      <p:sp>
        <p:nvSpPr>
          <p:cNvPr id="3" name="Slide Image Placeholder 2">
            <a:extLst>
              <a:ext uri="{FF2B5EF4-FFF2-40B4-BE49-F238E27FC236}">
                <a16:creationId xmlns:a16="http://schemas.microsoft.com/office/drawing/2014/main" id="{5C7E215D-E7C3-415C-9561-762BD45418F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D2D8ADE-E482-485D-9946-67F5E746C3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2907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3"/>
          <p:cNvSpPr>
            <a:spLocks noGrp="1"/>
          </p:cNvSpPr>
          <p:nvPr>
            <p:ph type="ftr" sz="quarter" idx="4"/>
          </p:nvPr>
        </p:nvSpPr>
        <p:spPr/>
        <p:txBody>
          <a:bodyPr/>
          <a:lstStyle/>
          <a:p>
            <a:r>
              <a:rPr lang="en-US" altLang="en-US"/>
              <a:t>Oracle Database 19c: PL/SQL Workshop   1 - </a:t>
            </a:r>
            <a:fld id="{205C8E6E-3BC8-4281-9490-580AEAE56845}" type="slidenum">
              <a:rPr lang="en-US" altLang="en-US" smtClean="0"/>
              <a:pPr/>
              <a:t>35</a:t>
            </a:fld>
            <a:endParaRPr lang="en-US" altLang="en-US" dirty="0"/>
          </a:p>
        </p:txBody>
      </p:sp>
      <p:sp>
        <p:nvSpPr>
          <p:cNvPr id="4" name="Slide Image Placeholder 3">
            <a:extLst>
              <a:ext uri="{FF2B5EF4-FFF2-40B4-BE49-F238E27FC236}">
                <a16:creationId xmlns:a16="http://schemas.microsoft.com/office/drawing/2014/main" id="{5C214649-384B-4D98-8808-474591EF9AD8}"/>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25C9D28-8257-45DD-BFDD-B168BDB683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2376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4"/>
          <p:cNvSpPr>
            <a:spLocks noGrp="1"/>
          </p:cNvSpPr>
          <p:nvPr>
            <p:ph type="ftr" sz="quarter" idx="4"/>
          </p:nvPr>
        </p:nvSpPr>
        <p:spPr/>
        <p:txBody>
          <a:bodyPr/>
          <a:lstStyle/>
          <a:p>
            <a:r>
              <a:rPr lang="en-US" altLang="en-US"/>
              <a:t>Oracle Database 19c: PL/SQL Workshop   1 - </a:t>
            </a:r>
            <a:fld id="{1EE0F019-97E1-45C2-AD5E-84A6A53054F3}" type="slidenum">
              <a:rPr lang="en-US" altLang="en-US" smtClean="0"/>
              <a:pPr/>
              <a:t>36</a:t>
            </a:fld>
            <a:endParaRPr lang="en-US" altLang="en-US" dirty="0"/>
          </a:p>
        </p:txBody>
      </p:sp>
      <p:sp>
        <p:nvSpPr>
          <p:cNvPr id="4" name="Slide Image Placeholder 3">
            <a:extLst>
              <a:ext uri="{FF2B5EF4-FFF2-40B4-BE49-F238E27FC236}">
                <a16:creationId xmlns:a16="http://schemas.microsoft.com/office/drawing/2014/main" id="{DF15C2D9-3026-4485-ACAA-12E65BCC0D3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0FEB2625-7E1B-4026-9F98-26AE5D123D8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3013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Footer Placeholder 7"/>
          <p:cNvSpPr>
            <a:spLocks noGrp="1"/>
          </p:cNvSpPr>
          <p:nvPr>
            <p:ph type="ftr" sz="quarter" idx="4"/>
          </p:nvPr>
        </p:nvSpPr>
        <p:spPr/>
        <p:txBody>
          <a:bodyPr/>
          <a:lstStyle/>
          <a:p>
            <a:r>
              <a:rPr lang="en-US" altLang="en-US"/>
              <a:t>Oracle Database 19c: PL/SQL Workshop   1 - </a:t>
            </a:r>
            <a:fld id="{9AEF6E25-0E07-40F1-8ABC-1EA9F64D9390}" type="slidenum">
              <a:rPr lang="en-US" altLang="en-US" smtClean="0"/>
              <a:pPr/>
              <a:t>37</a:t>
            </a:fld>
            <a:endParaRPr lang="en-US" altLang="en-US" dirty="0"/>
          </a:p>
        </p:txBody>
      </p:sp>
      <p:sp>
        <p:nvSpPr>
          <p:cNvPr id="3" name="Slide Image Placeholder 2">
            <a:extLst>
              <a:ext uri="{FF2B5EF4-FFF2-40B4-BE49-F238E27FC236}">
                <a16:creationId xmlns:a16="http://schemas.microsoft.com/office/drawing/2014/main" id="{B9DAB1BB-BBCC-4027-BE89-F32E880E29E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56693A6-B07C-4FA2-A3AD-15B9F75570C7}"/>
              </a:ext>
            </a:extLst>
          </p:cNvPr>
          <p:cNvSpPr>
            <a:spLocks noGrp="1"/>
          </p:cNvSpPr>
          <p:nvPr>
            <p:ph type="body" idx="1"/>
          </p:nvPr>
        </p:nvSpPr>
        <p:spPr/>
        <p:txBody>
          <a:bodyPr/>
          <a:lstStyle/>
          <a:p>
            <a:pPr lvl="1"/>
            <a:r>
              <a:rPr lang="en-US" altLang="en-US" dirty="0"/>
              <a:t>In this practice, you use SQL Developer to execute SQL statements to examine data in the </a:t>
            </a:r>
            <a:r>
              <a:rPr lang="en-US" altLang="en-US" dirty="0">
                <a:latin typeface="Courier New" pitchFamily="49" charset="0"/>
                <a:cs typeface="Courier New" pitchFamily="49" charset="0"/>
              </a:rPr>
              <a:t>HR</a:t>
            </a:r>
            <a:r>
              <a:rPr lang="en-US" altLang="en-US" dirty="0"/>
              <a:t> schema. You also create a simple anonymous block.</a:t>
            </a:r>
          </a:p>
          <a:p>
            <a:pPr lvl="1"/>
            <a:r>
              <a:rPr lang="en-US" altLang="en-US" b="1" dirty="0"/>
              <a:t>Note:</a:t>
            </a:r>
            <a:r>
              <a:rPr lang="en-US" altLang="en-US" dirty="0"/>
              <a:t> All written practices use SQL Developer as the development environment. Although it is recommended that you use SQL Developer, you can also use the SQL*Plus environment that is available in this course.</a:t>
            </a:r>
          </a:p>
          <a:p>
            <a:endParaRPr lang="en-US" dirty="0"/>
          </a:p>
        </p:txBody>
      </p:sp>
    </p:spTree>
    <p:extLst>
      <p:ext uri="{BB962C8B-B14F-4D97-AF65-F5344CB8AC3E}">
        <p14:creationId xmlns:p14="http://schemas.microsoft.com/office/powerpoint/2010/main" val="64142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p:txBody>
          <a:bodyPr/>
          <a:lstStyle/>
          <a:p>
            <a:pPr lvl="1"/>
            <a:r>
              <a:rPr lang="en-US" altLang="en-US" dirty="0"/>
              <a:t>This course presents the basics of PL/SQL. You learn about PL/SQL syntax, blocks, and programming constructs, and also about the advantages of integrating SQL with those constructs. You learn how to write PL/SQL program units and execute them efficiently. In addition, you learn how to use SQL Developer as a development environment for PL/SQL. You also learn how to design reusable program units such as procedures, functions, packages and triggers.</a:t>
            </a:r>
          </a:p>
        </p:txBody>
      </p:sp>
      <p:sp>
        <p:nvSpPr>
          <p:cNvPr id="30724" name="Footer Placeholder 7"/>
          <p:cNvSpPr>
            <a:spLocks noGrp="1"/>
          </p:cNvSpPr>
          <p:nvPr>
            <p:ph type="ftr" sz="quarter" idx="4"/>
          </p:nvPr>
        </p:nvSpPr>
        <p:spPr/>
        <p:txBody>
          <a:bodyPr/>
          <a:lstStyle/>
          <a:p>
            <a:r>
              <a:rPr lang="en-US" altLang="en-US"/>
              <a:t>Oracle Database 19c: PL/SQL Workshop   1 - </a:t>
            </a:r>
            <a:fld id="{2C761B6A-B5CB-46EF-9ADE-AC96315DBFAA}" type="slidenum">
              <a:rPr lang="en-US" altLang="en-US" smtClean="0"/>
              <a:pPr/>
              <a:t>4</a:t>
            </a:fld>
            <a:endParaRPr lang="en-US" altLang="en-US" dirty="0"/>
          </a:p>
        </p:txBody>
      </p:sp>
      <p:sp>
        <p:nvSpPr>
          <p:cNvPr id="5" name="Slide Image Placeholder 4">
            <a:extLst>
              <a:ext uri="{FF2B5EF4-FFF2-40B4-BE49-F238E27FC236}">
                <a16:creationId xmlns:a16="http://schemas.microsoft.com/office/drawing/2014/main" id="{CFBA3C17-AA8D-4920-8C27-C3AD1900F3FE}"/>
              </a:ext>
            </a:extLst>
          </p:cNvPr>
          <p:cNvSpPr>
            <a:spLocks noGrp="1" noRot="1" noChangeAspect="1"/>
          </p:cNvSpPr>
          <p:nvPr>
            <p:ph type="sldImg"/>
          </p:nvPr>
        </p:nvSpPr>
        <p:spPr/>
      </p:sp>
    </p:spTree>
    <p:extLst>
      <p:ext uri="{BB962C8B-B14F-4D97-AF65-F5344CB8AC3E}">
        <p14:creationId xmlns:p14="http://schemas.microsoft.com/office/powerpoint/2010/main" val="5360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a:t>Oracle Database 19c: PL/SQL Workshop   1 - </a:t>
            </a:r>
            <a:fld id="{CAEDDFF7-1F05-4209-9411-B65A065D4FE3}" type="slidenum">
              <a:rPr lang="en-US" smtClean="0"/>
              <a:pPr/>
              <a:t>5</a:t>
            </a:fld>
            <a:endParaRPr lang="en-US" dirty="0"/>
          </a:p>
        </p:txBody>
      </p:sp>
      <p:sp>
        <p:nvSpPr>
          <p:cNvPr id="3" name="Slide Image Placeholder 2">
            <a:extLst>
              <a:ext uri="{FF2B5EF4-FFF2-40B4-BE49-F238E27FC236}">
                <a16:creationId xmlns:a16="http://schemas.microsoft.com/office/drawing/2014/main" id="{E41FFE5A-DA3F-415F-BF6A-0ADDC580398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63F081C-9006-4F78-B4C6-F3D92FDBE94B}"/>
              </a:ext>
            </a:extLst>
          </p:cNvPr>
          <p:cNvSpPr>
            <a:spLocks noGrp="1"/>
          </p:cNvSpPr>
          <p:nvPr>
            <p:ph type="body" idx="1"/>
          </p:nvPr>
        </p:nvSpPr>
        <p:spPr/>
        <p:txBody>
          <a:bodyPr/>
          <a:lstStyle/>
          <a:p>
            <a:pPr lvl="1"/>
            <a:r>
              <a:rPr lang="en-US" dirty="0"/>
              <a:t>The slide provides a graphical representation of the overall course structure.</a:t>
            </a:r>
          </a:p>
          <a:p>
            <a:pPr lvl="1"/>
            <a:r>
              <a:rPr lang="en-US" dirty="0"/>
              <a:t>The course is organized into three units: Introducing PL/SQL, Programming with PL/SQL, and Working with PL/SQL Code.</a:t>
            </a:r>
          </a:p>
          <a:p>
            <a:pPr lvl="1"/>
            <a:r>
              <a:rPr lang="en-US" dirty="0"/>
              <a:t>In the first unit, we have four lessons: </a:t>
            </a:r>
          </a:p>
          <a:p>
            <a:pPr lvl="2">
              <a:buFont typeface="Calibri" pitchFamily="34" charset="0"/>
              <a:buAutoNum type="arabicPeriod"/>
            </a:pPr>
            <a:r>
              <a:rPr lang="en-US" dirty="0"/>
              <a:t>Introduction to PL/SQL</a:t>
            </a:r>
          </a:p>
          <a:p>
            <a:pPr lvl="2">
              <a:buFont typeface="Calibri" pitchFamily="34" charset="0"/>
              <a:buAutoNum type="arabicPeriod"/>
            </a:pPr>
            <a:r>
              <a:rPr lang="en-US" dirty="0"/>
              <a:t>Declaring PL/SQL Variables</a:t>
            </a:r>
          </a:p>
          <a:p>
            <a:pPr lvl="2">
              <a:buFont typeface="Calibri" pitchFamily="34" charset="0"/>
              <a:buAutoNum type="arabicPeriod"/>
            </a:pPr>
            <a:r>
              <a:rPr lang="en-US" dirty="0"/>
              <a:t>Writing Anonymous PL/SQL Blocks </a:t>
            </a:r>
          </a:p>
          <a:p>
            <a:pPr lvl="2">
              <a:buFont typeface="Calibri" pitchFamily="34" charset="0"/>
              <a:buAutoNum type="arabicPeriod"/>
            </a:pPr>
            <a:r>
              <a:rPr lang="en-US" dirty="0"/>
              <a:t>Using SQL Statements in PL/SQL Blocks. </a:t>
            </a:r>
          </a:p>
          <a:p>
            <a:pPr lvl="1"/>
            <a:r>
              <a:rPr lang="en-US" dirty="0"/>
              <a:t>You learn to write code in PL/SQL and define some anonymous PL/SQL blocks in this unit.</a:t>
            </a:r>
          </a:p>
          <a:p>
            <a:endParaRPr lang="en-US" dirty="0"/>
          </a:p>
        </p:txBody>
      </p:sp>
    </p:spTree>
    <p:extLst>
      <p:ext uri="{BB962C8B-B14F-4D97-AF65-F5344CB8AC3E}">
        <p14:creationId xmlns:p14="http://schemas.microsoft.com/office/powerpoint/2010/main" val="283419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Notes Placeholder 2"/>
          <p:cNvSpPr>
            <a:spLocks noGrp="1"/>
          </p:cNvSpPr>
          <p:nvPr>
            <p:ph type="body" idx="1"/>
          </p:nvPr>
        </p:nvSpPr>
        <p:spPr/>
        <p:txBody>
          <a:bodyPr/>
          <a:lstStyle/>
          <a:p>
            <a:pPr lvl="1"/>
            <a:r>
              <a:rPr lang="en-US" dirty="0"/>
              <a:t>In Unit 2, you learn to program with PL/SQL by using control structures, composite data types, and explicit cursors. </a:t>
            </a:r>
          </a:p>
        </p:txBody>
      </p:sp>
      <p:sp>
        <p:nvSpPr>
          <p:cNvPr id="5" name="Footer Placeholder 4"/>
          <p:cNvSpPr>
            <a:spLocks noGrp="1"/>
          </p:cNvSpPr>
          <p:nvPr>
            <p:ph type="ftr" sz="quarter" idx="4"/>
          </p:nvPr>
        </p:nvSpPr>
        <p:spPr/>
        <p:txBody>
          <a:bodyPr/>
          <a:lstStyle/>
          <a:p>
            <a:r>
              <a:rPr lang="en-US"/>
              <a:t>Oracle Database 19c: PL/SQL Workshop   1 - </a:t>
            </a:r>
            <a:fld id="{0309654E-FA04-44D8-AFCC-2FAB38C49D4D}" type="slidenum">
              <a:rPr lang="en-US" smtClean="0"/>
              <a:pPr/>
              <a:t>6</a:t>
            </a:fld>
            <a:endParaRPr lang="en-US" dirty="0"/>
          </a:p>
        </p:txBody>
      </p:sp>
      <p:sp>
        <p:nvSpPr>
          <p:cNvPr id="4" name="Slide Image Placeholder 3">
            <a:extLst>
              <a:ext uri="{FF2B5EF4-FFF2-40B4-BE49-F238E27FC236}">
                <a16:creationId xmlns:a16="http://schemas.microsoft.com/office/drawing/2014/main" id="{1AF6B2E8-2E39-4A4F-89BB-00C96B7C6219}"/>
              </a:ext>
            </a:extLst>
          </p:cNvPr>
          <p:cNvSpPr>
            <a:spLocks noGrp="1" noRot="1" noChangeAspect="1"/>
          </p:cNvSpPr>
          <p:nvPr>
            <p:ph type="sldImg"/>
          </p:nvPr>
        </p:nvSpPr>
        <p:spPr/>
      </p:sp>
    </p:spTree>
    <p:extLst>
      <p:ext uri="{BB962C8B-B14F-4D97-AF65-F5344CB8AC3E}">
        <p14:creationId xmlns:p14="http://schemas.microsoft.com/office/powerpoint/2010/main" val="328878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Notes Placeholder 2"/>
          <p:cNvSpPr>
            <a:spLocks noGrp="1"/>
          </p:cNvSpPr>
          <p:nvPr>
            <p:ph type="body" idx="1"/>
          </p:nvPr>
        </p:nvSpPr>
        <p:spPr/>
        <p:txBody>
          <a:bodyPr/>
          <a:lstStyle/>
          <a:p>
            <a:pPr lvl="1"/>
            <a:r>
              <a:rPr lang="en-US" dirty="0"/>
              <a:t>In Unit 3, you learn how to handle exceptions that might occur during the execution of PL/SQL blocks. You are also introduced to the concept of procedures and functions in PL/SQL.</a:t>
            </a:r>
          </a:p>
        </p:txBody>
      </p:sp>
      <p:sp>
        <p:nvSpPr>
          <p:cNvPr id="5" name="Footer Placeholder 4"/>
          <p:cNvSpPr>
            <a:spLocks noGrp="1"/>
          </p:cNvSpPr>
          <p:nvPr>
            <p:ph type="ftr" sz="quarter" idx="4"/>
          </p:nvPr>
        </p:nvSpPr>
        <p:spPr/>
        <p:txBody>
          <a:bodyPr/>
          <a:lstStyle/>
          <a:p>
            <a:r>
              <a:rPr lang="en-US"/>
              <a:t>Oracle Database 19c: PL/SQL Workshop   1 - </a:t>
            </a:r>
            <a:fld id="{4E435C35-7BCD-4E3B-92FF-864DACB7B874}" type="slidenum">
              <a:rPr lang="en-US" smtClean="0"/>
              <a:pPr/>
              <a:t>7</a:t>
            </a:fld>
            <a:endParaRPr lang="en-US" dirty="0"/>
          </a:p>
        </p:txBody>
      </p:sp>
      <p:sp>
        <p:nvSpPr>
          <p:cNvPr id="4" name="Slide Image Placeholder 3">
            <a:extLst>
              <a:ext uri="{FF2B5EF4-FFF2-40B4-BE49-F238E27FC236}">
                <a16:creationId xmlns:a16="http://schemas.microsoft.com/office/drawing/2014/main" id="{70D32DD1-1F5B-48F6-A52C-A926797A39AF}"/>
              </a:ext>
            </a:extLst>
          </p:cNvPr>
          <p:cNvSpPr>
            <a:spLocks noGrp="1" noRot="1" noChangeAspect="1"/>
          </p:cNvSpPr>
          <p:nvPr>
            <p:ph type="sldImg"/>
          </p:nvPr>
        </p:nvSpPr>
        <p:spPr/>
      </p:sp>
    </p:spTree>
    <p:extLst>
      <p:ext uri="{BB962C8B-B14F-4D97-AF65-F5344CB8AC3E}">
        <p14:creationId xmlns:p14="http://schemas.microsoft.com/office/powerpoint/2010/main" val="129779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p:txBody>
          <a:bodyPr/>
          <a:lstStyle/>
          <a:p>
            <a:pPr lvl="1"/>
            <a:r>
              <a:rPr lang="en-US" dirty="0"/>
              <a:t>In Unit 4, you learn to write code in stored PL/SQL objects, including Procedures, Functions, and Packages. You also learn about Oracle predefined packages and how to work with Dynamic SQL.</a:t>
            </a:r>
          </a:p>
        </p:txBody>
      </p:sp>
      <p:sp>
        <p:nvSpPr>
          <p:cNvPr id="5" name="Footer Placeholder 4"/>
          <p:cNvSpPr>
            <a:spLocks noGrp="1"/>
          </p:cNvSpPr>
          <p:nvPr>
            <p:ph type="ftr" sz="quarter" idx="4"/>
          </p:nvPr>
        </p:nvSpPr>
        <p:spPr/>
        <p:txBody>
          <a:bodyPr/>
          <a:lstStyle/>
          <a:p>
            <a:r>
              <a:rPr lang="en-US"/>
              <a:t>Oracle Database 19c: PL/SQL Workshop   1 - </a:t>
            </a:r>
            <a:fld id="{989CA734-67E1-4B51-BD93-6940431B6EB7}" type="slidenum">
              <a:rPr lang="en-US" smtClean="0"/>
              <a:pPr/>
              <a:t>8</a:t>
            </a:fld>
            <a:endParaRPr lang="en-US" dirty="0"/>
          </a:p>
        </p:txBody>
      </p:sp>
      <p:sp>
        <p:nvSpPr>
          <p:cNvPr id="4" name="Slide Image Placeholder 3">
            <a:extLst>
              <a:ext uri="{FF2B5EF4-FFF2-40B4-BE49-F238E27FC236}">
                <a16:creationId xmlns:a16="http://schemas.microsoft.com/office/drawing/2014/main" id="{C25CE19F-D23B-4415-9B2C-A198E031681C}"/>
              </a:ext>
            </a:extLst>
          </p:cNvPr>
          <p:cNvSpPr>
            <a:spLocks noGrp="1" noRot="1" noChangeAspect="1"/>
          </p:cNvSpPr>
          <p:nvPr>
            <p:ph type="sldImg"/>
          </p:nvPr>
        </p:nvSpPr>
        <p:spPr/>
      </p:sp>
    </p:spTree>
    <p:extLst>
      <p:ext uri="{BB962C8B-B14F-4D97-AF65-F5344CB8AC3E}">
        <p14:creationId xmlns:p14="http://schemas.microsoft.com/office/powerpoint/2010/main" val="2345513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Notes Placeholder 2"/>
          <p:cNvSpPr>
            <a:spLocks noGrp="1"/>
          </p:cNvSpPr>
          <p:nvPr>
            <p:ph type="body" idx="1"/>
          </p:nvPr>
        </p:nvSpPr>
        <p:spPr/>
        <p:txBody>
          <a:bodyPr/>
          <a:lstStyle/>
          <a:p>
            <a:pPr lvl="1"/>
            <a:r>
              <a:rPr lang="en-US" dirty="0"/>
              <a:t>In Unit 5, you learn to create and use Triggers. </a:t>
            </a:r>
          </a:p>
        </p:txBody>
      </p:sp>
      <p:sp>
        <p:nvSpPr>
          <p:cNvPr id="5" name="Footer Placeholder 4"/>
          <p:cNvSpPr>
            <a:spLocks noGrp="1"/>
          </p:cNvSpPr>
          <p:nvPr>
            <p:ph type="ftr" sz="quarter" idx="4"/>
          </p:nvPr>
        </p:nvSpPr>
        <p:spPr/>
        <p:txBody>
          <a:bodyPr/>
          <a:lstStyle/>
          <a:p>
            <a:r>
              <a:rPr lang="en-US"/>
              <a:t>Oracle Database 19c: PL/SQL Workshop   1 - </a:t>
            </a:r>
            <a:fld id="{B68DF5C4-0EBF-445A-8CE6-B4AB828191FF}" type="slidenum">
              <a:rPr lang="en-US" smtClean="0"/>
              <a:pPr/>
              <a:t>9</a:t>
            </a:fld>
            <a:endParaRPr lang="en-US" dirty="0"/>
          </a:p>
        </p:txBody>
      </p:sp>
      <p:sp>
        <p:nvSpPr>
          <p:cNvPr id="4" name="Slide Image Placeholder 3">
            <a:extLst>
              <a:ext uri="{FF2B5EF4-FFF2-40B4-BE49-F238E27FC236}">
                <a16:creationId xmlns:a16="http://schemas.microsoft.com/office/drawing/2014/main" id="{624F4ECF-177E-4CB6-AB49-99FE3046EEDC}"/>
              </a:ext>
            </a:extLst>
          </p:cNvPr>
          <p:cNvSpPr>
            <a:spLocks noGrp="1" noRot="1" noChangeAspect="1"/>
          </p:cNvSpPr>
          <p:nvPr>
            <p:ph type="sldImg"/>
          </p:nvPr>
        </p:nvSpPr>
        <p:spPr/>
      </p:sp>
    </p:spTree>
    <p:extLst>
      <p:ext uri="{BB962C8B-B14F-4D97-AF65-F5344CB8AC3E}">
        <p14:creationId xmlns:p14="http://schemas.microsoft.com/office/powerpoint/2010/main" val="3206282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9.xml"/><Relationship Id="rId7"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0.xml"/><Relationship Id="rId7" Type="http://schemas.openxmlformats.org/officeDocument/2006/relationships/image" Target="../media/image30.gif"/><Relationship Id="rId2" Type="http://schemas.openxmlformats.org/officeDocument/2006/relationships/slideLayout" Target="../slideLayouts/slideLayout8.xml"/><Relationship Id="rId1" Type="http://schemas.openxmlformats.org/officeDocument/2006/relationships/tags" Target="../tags/tag35.xml"/><Relationship Id="rId6" Type="http://schemas.openxmlformats.org/officeDocument/2006/relationships/image" Target="../media/image29.png"/><Relationship Id="rId11" Type="http://schemas.openxmlformats.org/officeDocument/2006/relationships/image" Target="../media/image27.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1.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37.tif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4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40.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41.tif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42.tif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6" Type="http://schemas.openxmlformats.org/officeDocument/2006/relationships/hyperlink" Target="http://download.oracle.com/oll/tutorials/SQLDeveloper/index.htm" TargetMode="External"/><Relationship Id="rId5" Type="http://schemas.openxmlformats.org/officeDocument/2006/relationships/hyperlink" Target="http://www.oracle.com/technology/products/database/sql_developer/index.html" TargetMode="External"/><Relationship Id="rId4" Type="http://schemas.openxmlformats.org/officeDocument/2006/relationships/hyperlink" Target="https://www.oracle.com/database/technologies/appdev/plsql.html"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a:latin typeface="+mj-lt"/>
                <a:cs typeface="Oracle Sans" panose="020B0503020204020204" pitchFamily="34" charset="0"/>
              </a:rPr>
              <a:t>Introduction</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21AE156B-D9EF-496F-A4C7-1A3190EA4B13}"/>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191567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14" name="Rounded Rectangle 13"/>
          <p:cNvSpPr/>
          <p:nvPr/>
        </p:nvSpPr>
        <p:spPr bwMode="auto">
          <a:xfrm>
            <a:off x="-1016" y="2420472"/>
            <a:ext cx="16784489" cy="6710081"/>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Rounded Rectangle 34"/>
          <p:cNvSpPr/>
          <p:nvPr/>
        </p:nvSpPr>
        <p:spPr bwMode="auto">
          <a:xfrm>
            <a:off x="3982369" y="420662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Rounded Rectangle 36"/>
          <p:cNvSpPr/>
          <p:nvPr/>
        </p:nvSpPr>
        <p:spPr bwMode="auto">
          <a:xfrm>
            <a:off x="3982369" y="579100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3982369" y="7357917"/>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ectangle 38"/>
          <p:cNvSpPr/>
          <p:nvPr/>
        </p:nvSpPr>
        <p:spPr bwMode="auto">
          <a:xfrm>
            <a:off x="146902" y="2407196"/>
            <a:ext cx="5027328" cy="6723357"/>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1" name="Freeform 40"/>
          <p:cNvSpPr/>
          <p:nvPr/>
        </p:nvSpPr>
        <p:spPr bwMode="auto">
          <a:xfrm>
            <a:off x="-1016" y="425763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Freeform 41"/>
          <p:cNvSpPr/>
          <p:nvPr/>
        </p:nvSpPr>
        <p:spPr bwMode="auto">
          <a:xfrm>
            <a:off x="-1016" y="583880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Freeform 42"/>
          <p:cNvSpPr/>
          <p:nvPr/>
        </p:nvSpPr>
        <p:spPr bwMode="auto">
          <a:xfrm>
            <a:off x="-1016" y="740245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TextBox 44"/>
          <p:cNvSpPr txBox="1"/>
          <p:nvPr/>
        </p:nvSpPr>
        <p:spPr>
          <a:xfrm>
            <a:off x="535209" y="4735684"/>
            <a:ext cx="43991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Unit 4: Introducing PL/SQL</a:t>
            </a:r>
          </a:p>
        </p:txBody>
      </p:sp>
      <p:sp>
        <p:nvSpPr>
          <p:cNvPr id="46" name="TextBox 45"/>
          <p:cNvSpPr txBox="1"/>
          <p:nvPr/>
        </p:nvSpPr>
        <p:spPr>
          <a:xfrm>
            <a:off x="535209" y="6321829"/>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Unit 5: Programming with PL/SQL</a:t>
            </a:r>
          </a:p>
        </p:txBody>
      </p:sp>
      <p:sp>
        <p:nvSpPr>
          <p:cNvPr id="47" name="TextBox 46"/>
          <p:cNvSpPr txBox="1"/>
          <p:nvPr/>
        </p:nvSpPr>
        <p:spPr>
          <a:xfrm>
            <a:off x="535209" y="7718926"/>
            <a:ext cx="429577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b="1" dirty="0">
                <a:solidFill>
                  <a:schemeClr val="bg1"/>
                </a:solidFill>
                <a:latin typeface="Oracle Sans" panose="020B0503020204020204" pitchFamily="34" charset="0"/>
                <a:cs typeface="Oracle Sans" panose="020B0503020204020204" pitchFamily="34" charset="0"/>
              </a:rPr>
              <a:t>Unit 6: Working with PL/SQL Code</a:t>
            </a:r>
          </a:p>
        </p:txBody>
      </p:sp>
      <p:grpSp>
        <p:nvGrpSpPr>
          <p:cNvPr id="2" name="Group 1">
            <a:extLst>
              <a:ext uri="{FF2B5EF4-FFF2-40B4-BE49-F238E27FC236}">
                <a16:creationId xmlns:a16="http://schemas.microsoft.com/office/drawing/2014/main" id="{C0CCABE3-44B0-457A-99CB-834956B2D442}"/>
              </a:ext>
            </a:extLst>
          </p:cNvPr>
          <p:cNvGrpSpPr/>
          <p:nvPr/>
        </p:nvGrpSpPr>
        <p:grpSpPr>
          <a:xfrm>
            <a:off x="5976220" y="4207396"/>
            <a:ext cx="8633266" cy="4301967"/>
            <a:chOff x="5976220" y="4207396"/>
            <a:chExt cx="8633266" cy="4301967"/>
          </a:xfrm>
        </p:grpSpPr>
        <p:sp>
          <p:nvSpPr>
            <p:cNvPr id="15" name="Rounded Rectangle 14"/>
            <p:cNvSpPr/>
            <p:nvPr/>
          </p:nvSpPr>
          <p:spPr bwMode="auto">
            <a:xfrm>
              <a:off x="5976220" y="564844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0" name="Rounded Rectangle 19"/>
            <p:cNvSpPr/>
            <p:nvPr/>
          </p:nvSpPr>
          <p:spPr bwMode="auto">
            <a:xfrm>
              <a:off x="5976220" y="7262453"/>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TextBox 25"/>
            <p:cNvSpPr txBox="1"/>
            <p:nvPr/>
          </p:nvSpPr>
          <p:spPr>
            <a:xfrm>
              <a:off x="6941421" y="6064150"/>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21: Using PL/SQL Compiler</a:t>
              </a:r>
            </a:p>
          </p:txBody>
        </p:sp>
        <p:sp>
          <p:nvSpPr>
            <p:cNvPr id="29" name="TextBox 28"/>
            <p:cNvSpPr txBox="1"/>
            <p:nvPr/>
          </p:nvSpPr>
          <p:spPr>
            <a:xfrm>
              <a:off x="6941421" y="7678157"/>
              <a:ext cx="6984552"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22: Managing Dependencies</a:t>
              </a:r>
            </a:p>
          </p:txBody>
        </p:sp>
        <p:sp>
          <p:nvSpPr>
            <p:cNvPr id="31" name="Isosceles Triangle 30"/>
            <p:cNvSpPr>
              <a:spLocks noChangeAspect="1"/>
            </p:cNvSpPr>
            <p:nvPr/>
          </p:nvSpPr>
          <p:spPr bwMode="auto">
            <a:xfrm rot="5400000">
              <a:off x="6237621" y="612500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6237621" y="7739008"/>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6039272" y="4207396"/>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TextBox 24"/>
            <p:cNvSpPr txBox="1"/>
            <p:nvPr/>
          </p:nvSpPr>
          <p:spPr>
            <a:xfrm>
              <a:off x="7004473" y="4461517"/>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20: Design Considerations for PL/SQL Code</a:t>
              </a:r>
            </a:p>
          </p:txBody>
        </p:sp>
        <p:sp>
          <p:nvSpPr>
            <p:cNvPr id="27" name="Isosceles Triangle 26"/>
            <p:cNvSpPr>
              <a:spLocks noChangeAspect="1"/>
            </p:cNvSpPr>
            <p:nvPr/>
          </p:nvSpPr>
          <p:spPr bwMode="auto">
            <a:xfrm rot="5400000">
              <a:off x="6300673" y="468395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30754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Lesson Agenda</a:t>
            </a:r>
          </a:p>
        </p:txBody>
      </p:sp>
      <p:sp>
        <p:nvSpPr>
          <p:cNvPr id="3" name="Content Placeholder 2">
            <a:extLst>
              <a:ext uri="{FF2B5EF4-FFF2-40B4-BE49-F238E27FC236}">
                <a16:creationId xmlns:a16="http://schemas.microsoft.com/office/drawing/2014/main" id="{A7ACDA6E-305D-4F1C-BF96-51A2D093095A}"/>
              </a:ext>
            </a:extLst>
          </p:cNvPr>
          <p:cNvSpPr>
            <a:spLocks noGrp="1"/>
          </p:cNvSpPr>
          <p:nvPr>
            <p:ph idx="1"/>
          </p:nvPr>
        </p:nvSpPr>
        <p:spPr>
          <a:xfrm>
            <a:off x="933451" y="2272710"/>
            <a:ext cx="16421100" cy="4378439"/>
          </a:xfrm>
        </p:spPr>
        <p:txBody>
          <a:bodyPr/>
          <a:lstStyle/>
          <a:p>
            <a:pPr lvl="1">
              <a:buClr>
                <a:schemeClr val="tx1">
                  <a:lumMod val="25000"/>
                  <a:lumOff val="75000"/>
                </a:schemeClr>
              </a:buClr>
            </a:pPr>
            <a:r>
              <a:rPr lang="en-US" dirty="0">
                <a:solidFill>
                  <a:schemeClr val="tx1">
                    <a:lumMod val="25000"/>
                    <a:lumOff val="75000"/>
                  </a:schemeClr>
                </a:solidFill>
              </a:rPr>
              <a:t>Course objectives and course agenda</a:t>
            </a:r>
          </a:p>
          <a:p>
            <a:pPr lvl="1"/>
            <a:r>
              <a:rPr lang="en-US" dirty="0"/>
              <a:t>The schema and appendixes used in this course</a:t>
            </a:r>
          </a:p>
          <a:p>
            <a:pPr lvl="1">
              <a:buClr>
                <a:schemeClr val="tx1">
                  <a:lumMod val="25000"/>
                  <a:lumOff val="75000"/>
                </a:schemeClr>
              </a:buClr>
            </a:pPr>
            <a:r>
              <a:rPr lang="en-US" dirty="0">
                <a:solidFill>
                  <a:schemeClr val="tx1">
                    <a:lumMod val="25000"/>
                    <a:lumOff val="75000"/>
                  </a:schemeClr>
                </a:solidFill>
              </a:rPr>
              <a:t>Overview of Oracle Database 19c and related products </a:t>
            </a:r>
          </a:p>
          <a:p>
            <a:pPr lvl="1">
              <a:buClr>
                <a:schemeClr val="tx1">
                  <a:lumMod val="25000"/>
                  <a:lumOff val="75000"/>
                </a:schemeClr>
              </a:buClr>
            </a:pPr>
            <a:r>
              <a:rPr lang="en-US" dirty="0">
                <a:solidFill>
                  <a:schemeClr val="tx1">
                    <a:lumMod val="25000"/>
                    <a:lumOff val="75000"/>
                  </a:schemeClr>
                </a:solidFill>
              </a:rPr>
              <a:t>Available PL/SQL development environments </a:t>
            </a:r>
          </a:p>
          <a:p>
            <a:pPr lvl="1">
              <a:buClr>
                <a:schemeClr val="tx1">
                  <a:lumMod val="25000"/>
                  <a:lumOff val="75000"/>
                </a:schemeClr>
              </a:buClr>
            </a:pPr>
            <a:r>
              <a:rPr lang="en-US" dirty="0">
                <a:solidFill>
                  <a:schemeClr val="tx1">
                    <a:lumMod val="25000"/>
                    <a:lumOff val="75000"/>
                  </a:schemeClr>
                </a:solidFill>
              </a:rPr>
              <a:t>Oracle documentation and additional resources</a:t>
            </a:r>
          </a:p>
          <a:p>
            <a:endParaRPr lang="en-US" dirty="0"/>
          </a:p>
        </p:txBody>
      </p:sp>
      <p:grpSp>
        <p:nvGrpSpPr>
          <p:cNvPr id="2" name="Group 3"/>
          <p:cNvGrpSpPr/>
          <p:nvPr/>
        </p:nvGrpSpPr>
        <p:grpSpPr>
          <a:xfrm>
            <a:off x="12720637" y="64008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3294923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Human Resources </a:t>
            </a:r>
            <a:r>
              <a:rPr lang="en-US" altLang="en-US" dirty="0">
                <a:latin typeface="Oracle Sans" panose="020B0503020204020204" pitchFamily="34" charset="0"/>
                <a:cs typeface="Oracle Sans" panose="020B0503020204020204" pitchFamily="34" charset="0"/>
              </a:rPr>
              <a:t>(</a:t>
            </a:r>
            <a:r>
              <a:rPr lang="en-US" altLang="en-US" dirty="0">
                <a:latin typeface="Courier New" pitchFamily="49" charset="0"/>
                <a:cs typeface="Courier New" pitchFamily="49" charset="0"/>
              </a:rPr>
              <a:t>HR</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Schema for This Course</a:t>
            </a:r>
          </a:p>
        </p:txBody>
      </p:sp>
      <p:grpSp>
        <p:nvGrpSpPr>
          <p:cNvPr id="2" name="Group 1"/>
          <p:cNvGrpSpPr/>
          <p:nvPr/>
        </p:nvGrpSpPr>
        <p:grpSpPr>
          <a:xfrm>
            <a:off x="4210250" y="2427968"/>
            <a:ext cx="9867500" cy="6711780"/>
            <a:chOff x="2870808" y="826234"/>
            <a:chExt cx="6578333" cy="4474520"/>
          </a:xfrm>
        </p:grpSpPr>
        <p:sp>
          <p:nvSpPr>
            <p:cNvPr id="72" name="Line 56"/>
            <p:cNvSpPr>
              <a:spLocks noChangeShapeType="1"/>
            </p:cNvSpPr>
            <p:nvPr/>
          </p:nvSpPr>
          <p:spPr bwMode="auto">
            <a:xfrm>
              <a:off x="3743638" y="1418502"/>
              <a:ext cx="1622970"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73" name="Group 72"/>
            <p:cNvGrpSpPr/>
            <p:nvPr/>
          </p:nvGrpSpPr>
          <p:grpSpPr>
            <a:xfrm>
              <a:off x="7148348" y="1251288"/>
              <a:ext cx="914564" cy="328621"/>
              <a:chOff x="3039118" y="2717772"/>
              <a:chExt cx="914564" cy="328621"/>
            </a:xfrm>
          </p:grpSpPr>
          <p:sp>
            <p:nvSpPr>
              <p:cNvPr id="180"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81" name="Group 59"/>
              <p:cNvGrpSpPr>
                <a:grpSpLocks/>
              </p:cNvGrpSpPr>
              <p:nvPr/>
            </p:nvGrpSpPr>
            <p:grpSpPr bwMode="auto">
              <a:xfrm>
                <a:off x="3052491" y="2717772"/>
                <a:ext cx="150923" cy="328621"/>
                <a:chOff x="1303" y="1497"/>
                <a:chExt cx="87" cy="174"/>
              </a:xfrm>
            </p:grpSpPr>
            <p:sp>
              <p:nvSpPr>
                <p:cNvPr id="183"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84"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82"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grpSp>
          <p:nvGrpSpPr>
            <p:cNvPr id="74" name="Group 73"/>
            <p:cNvGrpSpPr/>
            <p:nvPr/>
          </p:nvGrpSpPr>
          <p:grpSpPr>
            <a:xfrm>
              <a:off x="4615404" y="2795579"/>
              <a:ext cx="914564" cy="328621"/>
              <a:chOff x="3039118" y="2717772"/>
              <a:chExt cx="914564" cy="328621"/>
            </a:xfrm>
          </p:grpSpPr>
          <p:sp>
            <p:nvSpPr>
              <p:cNvPr id="175"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76" name="Group 59"/>
              <p:cNvGrpSpPr>
                <a:grpSpLocks/>
              </p:cNvGrpSpPr>
              <p:nvPr/>
            </p:nvGrpSpPr>
            <p:grpSpPr bwMode="auto">
              <a:xfrm>
                <a:off x="3052491" y="2717772"/>
                <a:ext cx="150923" cy="328621"/>
                <a:chOff x="1303" y="1497"/>
                <a:chExt cx="87" cy="174"/>
              </a:xfrm>
            </p:grpSpPr>
            <p:sp>
              <p:nvSpPr>
                <p:cNvPr id="178"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9"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77"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grpSp>
          <p:nvGrpSpPr>
            <p:cNvPr id="75" name="Group 47"/>
            <p:cNvGrpSpPr>
              <a:grpSpLocks/>
            </p:cNvGrpSpPr>
            <p:nvPr/>
          </p:nvGrpSpPr>
          <p:grpSpPr bwMode="auto">
            <a:xfrm>
              <a:off x="3583719" y="1413426"/>
              <a:ext cx="328527" cy="706939"/>
              <a:chOff x="788" y="1001"/>
              <a:chExt cx="175" cy="374"/>
            </a:xfrm>
          </p:grpSpPr>
          <p:sp>
            <p:nvSpPr>
              <p:cNvPr id="171" name="Freeform 51"/>
              <p:cNvSpPr>
                <a:spLocks/>
              </p:cNvSpPr>
              <p:nvPr/>
            </p:nvSpPr>
            <p:spPr bwMode="auto">
              <a:xfrm>
                <a:off x="875" y="1001"/>
                <a:ext cx="1" cy="374"/>
              </a:xfrm>
              <a:custGeom>
                <a:avLst/>
                <a:gdLst>
                  <a:gd name="T0" fmla="*/ 0 w 1"/>
                  <a:gd name="T1" fmla="*/ 4 h 417"/>
                  <a:gd name="T2" fmla="*/ 1 w 1"/>
                  <a:gd name="T3" fmla="*/ 0 h 417"/>
                  <a:gd name="T4" fmla="*/ 0 60000 65536"/>
                  <a:gd name="T5" fmla="*/ 0 60000 65536"/>
                  <a:gd name="T6" fmla="*/ 0 w 1"/>
                  <a:gd name="T7" fmla="*/ 0 h 417"/>
                  <a:gd name="T8" fmla="*/ 1 w 1"/>
                  <a:gd name="T9" fmla="*/ 417 h 417"/>
                </a:gdLst>
                <a:ahLst/>
                <a:cxnLst>
                  <a:cxn ang="T4">
                    <a:pos x="T0" y="T1"/>
                  </a:cxn>
                  <a:cxn ang="T5">
                    <a:pos x="T2" y="T3"/>
                  </a:cxn>
                </a:cxnLst>
                <a:rect l="T6" t="T7" r="T8" b="T9"/>
                <a:pathLst>
                  <a:path w="1" h="417">
                    <a:moveTo>
                      <a:pt x="0" y="417"/>
                    </a:moveTo>
                    <a:lnTo>
                      <a:pt x="1" y="0"/>
                    </a:lnTo>
                  </a:path>
                </a:pathLst>
              </a:cu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72" name="Group 48"/>
              <p:cNvGrpSpPr>
                <a:grpSpLocks/>
              </p:cNvGrpSpPr>
              <p:nvPr/>
            </p:nvGrpSpPr>
            <p:grpSpPr bwMode="auto">
              <a:xfrm>
                <a:off x="788" y="1175"/>
                <a:ext cx="175" cy="87"/>
                <a:chOff x="788" y="1223"/>
                <a:chExt cx="175" cy="87"/>
              </a:xfrm>
            </p:grpSpPr>
            <p:sp>
              <p:nvSpPr>
                <p:cNvPr id="173" name="Line 49"/>
                <p:cNvSpPr>
                  <a:spLocks noChangeShapeType="1"/>
                </p:cNvSpPr>
                <p:nvPr/>
              </p:nvSpPr>
              <p:spPr bwMode="blackWhite">
                <a:xfrm rot="10800000" flipV="1">
                  <a:off x="788" y="1223"/>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4" name="Line 50"/>
                <p:cNvSpPr>
                  <a:spLocks noChangeShapeType="1"/>
                </p:cNvSpPr>
                <p:nvPr/>
              </p:nvSpPr>
              <p:spPr bwMode="blackWhite">
                <a:xfrm rot="10800000" flipH="1" flipV="1">
                  <a:off x="876" y="1223"/>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grpSp>
        <p:sp>
          <p:nvSpPr>
            <p:cNvPr id="76" name="Line 69"/>
            <p:cNvSpPr>
              <a:spLocks noChangeShapeType="1"/>
            </p:cNvSpPr>
            <p:nvPr/>
          </p:nvSpPr>
          <p:spPr bwMode="auto">
            <a:xfrm rot="5400000">
              <a:off x="7148727" y="4023839"/>
              <a:ext cx="0" cy="486721"/>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7774546" y="3802751"/>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78" name="Group 77"/>
            <p:cNvGrpSpPr/>
            <p:nvPr/>
          </p:nvGrpSpPr>
          <p:grpSpPr>
            <a:xfrm rot="16200000" flipH="1">
              <a:off x="7983974" y="4232319"/>
              <a:ext cx="914564" cy="328621"/>
              <a:chOff x="3039118" y="2717772"/>
              <a:chExt cx="914564" cy="328621"/>
            </a:xfrm>
          </p:grpSpPr>
          <p:sp>
            <p:nvSpPr>
              <p:cNvPr id="166"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67" name="Group 59"/>
              <p:cNvGrpSpPr>
                <a:grpSpLocks/>
              </p:cNvGrpSpPr>
              <p:nvPr/>
            </p:nvGrpSpPr>
            <p:grpSpPr bwMode="auto">
              <a:xfrm>
                <a:off x="3052491" y="2717772"/>
                <a:ext cx="150923" cy="328621"/>
                <a:chOff x="1303" y="1497"/>
                <a:chExt cx="87" cy="174"/>
              </a:xfrm>
            </p:grpSpPr>
            <p:sp>
              <p:nvSpPr>
                <p:cNvPr id="169"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70"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68"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79" name="Freeform 78"/>
            <p:cNvSpPr/>
            <p:nvPr/>
          </p:nvSpPr>
          <p:spPr bwMode="auto">
            <a:xfrm>
              <a:off x="7764732" y="2151487"/>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80" name="Group 79"/>
            <p:cNvGrpSpPr/>
            <p:nvPr/>
          </p:nvGrpSpPr>
          <p:grpSpPr>
            <a:xfrm rot="16200000" flipH="1">
              <a:off x="7983974" y="2568912"/>
              <a:ext cx="914564" cy="328621"/>
              <a:chOff x="3039118" y="2717772"/>
              <a:chExt cx="914564" cy="328621"/>
            </a:xfrm>
          </p:grpSpPr>
          <p:sp>
            <p:nvSpPr>
              <p:cNvPr id="161"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62" name="Group 59"/>
              <p:cNvGrpSpPr>
                <a:grpSpLocks/>
              </p:cNvGrpSpPr>
              <p:nvPr/>
            </p:nvGrpSpPr>
            <p:grpSpPr bwMode="auto">
              <a:xfrm>
                <a:off x="3052491" y="2717772"/>
                <a:ext cx="150923" cy="328621"/>
                <a:chOff x="1303" y="1497"/>
                <a:chExt cx="87" cy="174"/>
              </a:xfrm>
            </p:grpSpPr>
            <p:sp>
              <p:nvSpPr>
                <p:cNvPr id="164"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65"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63"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81" name="Freeform 80"/>
            <p:cNvSpPr/>
            <p:nvPr/>
          </p:nvSpPr>
          <p:spPr bwMode="auto">
            <a:xfrm>
              <a:off x="5426604" y="1903152"/>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82" name="Group 81"/>
            <p:cNvGrpSpPr/>
            <p:nvPr/>
          </p:nvGrpSpPr>
          <p:grpSpPr>
            <a:xfrm rot="16200000" flipH="1">
              <a:off x="5877641" y="2333192"/>
              <a:ext cx="914564" cy="328621"/>
              <a:chOff x="3039118" y="2717772"/>
              <a:chExt cx="914564" cy="328621"/>
            </a:xfrm>
          </p:grpSpPr>
          <p:sp>
            <p:nvSpPr>
              <p:cNvPr id="156"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57" name="Group 59"/>
              <p:cNvGrpSpPr>
                <a:grpSpLocks/>
              </p:cNvGrpSpPr>
              <p:nvPr/>
            </p:nvGrpSpPr>
            <p:grpSpPr bwMode="auto">
              <a:xfrm>
                <a:off x="3052491" y="2717772"/>
                <a:ext cx="150923" cy="328621"/>
                <a:chOff x="1303" y="1497"/>
                <a:chExt cx="87" cy="174"/>
              </a:xfrm>
            </p:grpSpPr>
            <p:sp>
              <p:nvSpPr>
                <p:cNvPr id="159"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60"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58"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grpSp>
          <p:nvGrpSpPr>
            <p:cNvPr id="83" name="Group 82"/>
            <p:cNvGrpSpPr/>
            <p:nvPr/>
          </p:nvGrpSpPr>
          <p:grpSpPr>
            <a:xfrm rot="5400000" flipH="1" flipV="1">
              <a:off x="5396619" y="1854985"/>
              <a:ext cx="914564" cy="328621"/>
              <a:chOff x="3039118" y="2717772"/>
              <a:chExt cx="914564" cy="328621"/>
            </a:xfrm>
          </p:grpSpPr>
          <p:sp>
            <p:nvSpPr>
              <p:cNvPr id="151"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52" name="Group 59"/>
              <p:cNvGrpSpPr>
                <a:grpSpLocks/>
              </p:cNvGrpSpPr>
              <p:nvPr/>
            </p:nvGrpSpPr>
            <p:grpSpPr bwMode="auto">
              <a:xfrm>
                <a:off x="3052491" y="2717772"/>
                <a:ext cx="150923" cy="328621"/>
                <a:chOff x="1303" y="1497"/>
                <a:chExt cx="87" cy="174"/>
              </a:xfrm>
            </p:grpSpPr>
            <p:sp>
              <p:nvSpPr>
                <p:cNvPr id="154"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55"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53"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grpSp>
          <p:nvGrpSpPr>
            <p:cNvPr id="84" name="Group 83"/>
            <p:cNvGrpSpPr/>
            <p:nvPr/>
          </p:nvGrpSpPr>
          <p:grpSpPr>
            <a:xfrm flipH="1" flipV="1">
              <a:off x="4303712" y="4471979"/>
              <a:ext cx="914564" cy="328621"/>
              <a:chOff x="3039118" y="2717772"/>
              <a:chExt cx="914564" cy="328621"/>
            </a:xfrm>
          </p:grpSpPr>
          <p:sp>
            <p:nvSpPr>
              <p:cNvPr id="146" name="Line 57"/>
              <p:cNvSpPr>
                <a:spLocks noChangeShapeType="1"/>
              </p:cNvSpPr>
              <p:nvPr/>
            </p:nvSpPr>
            <p:spPr bwMode="auto">
              <a:xfrm>
                <a:off x="3210606" y="2880171"/>
                <a:ext cx="743076" cy="0"/>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47" name="Group 59"/>
              <p:cNvGrpSpPr>
                <a:grpSpLocks/>
              </p:cNvGrpSpPr>
              <p:nvPr/>
            </p:nvGrpSpPr>
            <p:grpSpPr bwMode="auto">
              <a:xfrm>
                <a:off x="3052491" y="2717772"/>
                <a:ext cx="150923" cy="328621"/>
                <a:chOff x="1303" y="1497"/>
                <a:chExt cx="87" cy="174"/>
              </a:xfrm>
            </p:grpSpPr>
            <p:sp>
              <p:nvSpPr>
                <p:cNvPr id="149" name="Line 60"/>
                <p:cNvSpPr>
                  <a:spLocks noChangeShapeType="1"/>
                </p:cNvSpPr>
                <p:nvPr/>
              </p:nvSpPr>
              <p:spPr bwMode="blackWhite">
                <a:xfrm rot="5400000" flipH="1" flipV="1">
                  <a:off x="1303" y="1584"/>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50" name="Line 61"/>
                <p:cNvSpPr>
                  <a:spLocks noChangeShapeType="1"/>
                </p:cNvSpPr>
                <p:nvPr/>
              </p:nvSpPr>
              <p:spPr bwMode="blackWhite">
                <a:xfrm rot="5400000" flipV="1">
                  <a:off x="1303" y="1497"/>
                  <a:ext cx="87" cy="87"/>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48" name="Line 58"/>
              <p:cNvSpPr>
                <a:spLocks noChangeShapeType="1"/>
              </p:cNvSpPr>
              <p:nvPr/>
            </p:nvSpPr>
            <p:spPr bwMode="auto">
              <a:xfrm>
                <a:off x="3039118" y="2880171"/>
                <a:ext cx="183401" cy="0"/>
              </a:xfrm>
              <a:prstGeom prst="line">
                <a:avLst/>
              </a:prstGeom>
              <a:noFill/>
              <a:ln w="28575">
                <a:solidFill>
                  <a:schemeClr val="bg1">
                    <a:lumMod val="50000"/>
                  </a:schemeClr>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85" name="Freeform 84"/>
            <p:cNvSpPr/>
            <p:nvPr/>
          </p:nvSpPr>
          <p:spPr bwMode="auto">
            <a:xfrm>
              <a:off x="3088636" y="3223844"/>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6" name="Rounded Rectangle 85"/>
            <p:cNvSpPr/>
            <p:nvPr/>
          </p:nvSpPr>
          <p:spPr bwMode="auto">
            <a:xfrm>
              <a:off x="2870808" y="1915875"/>
              <a:ext cx="1751838" cy="1447800"/>
            </a:xfrm>
            <a:prstGeom prst="roundRect">
              <a:avLst/>
            </a:prstGeom>
            <a:gradFill flip="none" rotWithShape="1">
              <a:gsLst>
                <a:gs pos="36000">
                  <a:schemeClr val="accent2">
                    <a:lumMod val="20000"/>
                    <a:lumOff val="80000"/>
                  </a:schemeClr>
                </a:gs>
                <a:gs pos="0">
                  <a:schemeClr val="bg1"/>
                </a:gs>
                <a:gs pos="87000">
                  <a:schemeClr val="accent2">
                    <a:lumMod val="20000"/>
                    <a:lumOff val="80000"/>
                  </a:schemeClr>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7" name="Rectangle 34"/>
            <p:cNvSpPr>
              <a:spLocks noChangeArrowheads="1"/>
            </p:cNvSpPr>
            <p:nvPr/>
          </p:nvSpPr>
          <p:spPr bwMode="blackWhite">
            <a:xfrm>
              <a:off x="3046412" y="2050359"/>
              <a:ext cx="1174913" cy="1178832"/>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354932">
                <a:buClr>
                  <a:srgbClr val="FF3300"/>
                </a:buClr>
                <a:buSzPct val="125000"/>
              </a:pPr>
              <a:r>
                <a:rPr lang="en-US" altLang="en-US" sz="1800" b="1" dirty="0">
                  <a:latin typeface="Oracle Sans" panose="020B0503020204020204" pitchFamily="34" charset="0"/>
                  <a:cs typeface="Oracle Sans" panose="020B0503020204020204" pitchFamily="34" charset="0"/>
                </a:rPr>
                <a:t>JOB_HISTORY</a:t>
              </a:r>
              <a:br>
                <a:rPr lang="en-US" altLang="en-US" sz="1800" dirty="0">
                  <a:latin typeface="Oracle Sans" panose="020B0503020204020204" pitchFamily="34" charset="0"/>
                  <a:cs typeface="Oracle Sans" panose="020B0503020204020204" pitchFamily="34" charset="0"/>
                </a:rPr>
              </a:br>
              <a:r>
                <a:rPr lang="en-US" altLang="en-US" sz="1800" dirty="0">
                  <a:solidFill>
                    <a:srgbClr val="0000FF"/>
                  </a:solidFill>
                  <a:latin typeface="Oracle Sans" panose="020B0503020204020204" pitchFamily="34" charset="0"/>
                  <a:cs typeface="Oracle Sans" panose="020B0503020204020204" pitchFamily="34" charset="0"/>
                </a:rPr>
                <a:t>employee_id</a:t>
              </a:r>
            </a:p>
            <a:p>
              <a:pPr marL="185738" indent="-185738" defTabSz="1354932">
                <a:buClr>
                  <a:srgbClr val="FF3300"/>
                </a:buClr>
                <a:buSzPct val="125000"/>
              </a:pPr>
              <a:r>
                <a:rPr lang="en-US" altLang="en-US" sz="1800" dirty="0">
                  <a:solidFill>
                    <a:srgbClr val="0000FF"/>
                  </a:solidFill>
                  <a:latin typeface="Oracle Sans" panose="020B0503020204020204" pitchFamily="34" charset="0"/>
                  <a:cs typeface="Oracle Sans" panose="020B0503020204020204" pitchFamily="34" charset="0"/>
                </a:rPr>
                <a:t>start_date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end_date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job_id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department_id</a:t>
              </a:r>
            </a:p>
          </p:txBody>
        </p:sp>
        <p:grpSp>
          <p:nvGrpSpPr>
            <p:cNvPr id="88" name="Group 53"/>
            <p:cNvGrpSpPr>
              <a:grpSpLocks/>
            </p:cNvGrpSpPr>
            <p:nvPr/>
          </p:nvGrpSpPr>
          <p:grpSpPr bwMode="auto">
            <a:xfrm>
              <a:off x="3583719" y="3389648"/>
              <a:ext cx="315448" cy="171888"/>
              <a:chOff x="2153" y="1152"/>
              <a:chExt cx="168" cy="91"/>
            </a:xfrm>
          </p:grpSpPr>
          <p:sp>
            <p:nvSpPr>
              <p:cNvPr id="144" name="Line 54"/>
              <p:cNvSpPr>
                <a:spLocks noChangeShapeType="1"/>
              </p:cNvSpPr>
              <p:nvPr/>
            </p:nvSpPr>
            <p:spPr bwMode="blackWhite">
              <a:xfrm flipV="1">
                <a:off x="2233" y="1152"/>
                <a:ext cx="88" cy="88"/>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45" name="Line 55"/>
              <p:cNvSpPr>
                <a:spLocks noChangeShapeType="1"/>
              </p:cNvSpPr>
              <p:nvPr/>
            </p:nvSpPr>
            <p:spPr bwMode="blackWhite">
              <a:xfrm flipH="1" flipV="1">
                <a:off x="2153" y="1155"/>
                <a:ext cx="88" cy="88"/>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89" name="Line 52"/>
            <p:cNvSpPr>
              <a:spLocks noChangeShapeType="1"/>
            </p:cNvSpPr>
            <p:nvPr/>
          </p:nvSpPr>
          <p:spPr bwMode="auto">
            <a:xfrm>
              <a:off x="3732349" y="3423420"/>
              <a:ext cx="0" cy="550249"/>
            </a:xfrm>
            <a:prstGeom prst="line">
              <a:avLst/>
            </a:prstGeom>
            <a:noFill/>
            <a:ln w="28575">
              <a:solidFill>
                <a:schemeClr val="bg1">
                  <a:lumMod val="50000"/>
                </a:schemeClr>
              </a:solidFill>
              <a:prstDash val="sysDash"/>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90" name="Freeform 89"/>
            <p:cNvSpPr/>
            <p:nvPr/>
          </p:nvSpPr>
          <p:spPr bwMode="auto">
            <a:xfrm>
              <a:off x="3088636" y="4859870"/>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1" name="Rounded Rectangle 90"/>
            <p:cNvSpPr/>
            <p:nvPr/>
          </p:nvSpPr>
          <p:spPr bwMode="auto">
            <a:xfrm>
              <a:off x="2870808" y="3795494"/>
              <a:ext cx="1751838" cy="1196529"/>
            </a:xfrm>
            <a:prstGeom prst="roundRect">
              <a:avLst/>
            </a:prstGeom>
            <a:gradFill flip="none" rotWithShape="1">
              <a:gsLst>
                <a:gs pos="36000">
                  <a:schemeClr val="accent4">
                    <a:lumMod val="20000"/>
                    <a:lumOff val="80000"/>
                  </a:schemeClr>
                </a:gs>
                <a:gs pos="0">
                  <a:schemeClr val="bg1"/>
                </a:gs>
                <a:gs pos="87000">
                  <a:schemeClr val="accent4">
                    <a:lumMod val="20000"/>
                    <a:lumOff val="80000"/>
                  </a:schemeClr>
                </a:gs>
                <a:gs pos="100000">
                  <a:schemeClr val="bg1"/>
                </a:gs>
              </a:gsLst>
              <a:lin ang="5400000" scaled="1"/>
              <a:tileRect/>
            </a:gradFill>
            <a:ln w="28575" cap="flat" cmpd="sng" algn="ctr">
              <a:solidFill>
                <a:schemeClr val="accent4">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2" name="Rectangle 40"/>
            <p:cNvSpPr>
              <a:spLocks noChangeArrowheads="1"/>
            </p:cNvSpPr>
            <p:nvPr/>
          </p:nvSpPr>
          <p:spPr bwMode="blackWhite">
            <a:xfrm>
              <a:off x="3046412" y="3936319"/>
              <a:ext cx="995333" cy="907529"/>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354932">
                <a:buClr>
                  <a:srgbClr val="FF3300"/>
                </a:buClr>
                <a:buSzPct val="125000"/>
              </a:pPr>
              <a:r>
                <a:rPr lang="en-US" altLang="en-US" sz="1800" b="1" dirty="0">
                  <a:latin typeface="Oracle Sans" panose="020B0503020204020204" pitchFamily="34" charset="0"/>
                  <a:cs typeface="Oracle Sans" panose="020B0503020204020204" pitchFamily="34" charset="0"/>
                </a:rPr>
                <a:t>JOBS</a:t>
              </a:r>
              <a:br>
                <a:rPr lang="en-US" altLang="en-US" sz="1800" dirty="0">
                  <a:latin typeface="Oracle Sans" panose="020B0503020204020204" pitchFamily="34" charset="0"/>
                  <a:cs typeface="Oracle Sans" panose="020B0503020204020204" pitchFamily="34" charset="0"/>
                </a:rPr>
              </a:br>
              <a:r>
                <a:rPr lang="en-US" altLang="en-US" sz="1800" dirty="0">
                  <a:solidFill>
                    <a:srgbClr val="0000FF"/>
                  </a:solidFill>
                  <a:latin typeface="Oracle Sans" panose="020B0503020204020204" pitchFamily="34" charset="0"/>
                  <a:cs typeface="Oracle Sans" panose="020B0503020204020204" pitchFamily="34" charset="0"/>
                </a:rPr>
                <a:t>job_id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job_title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min_salary</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max_salary</a:t>
              </a:r>
            </a:p>
          </p:txBody>
        </p:sp>
        <p:sp>
          <p:nvSpPr>
            <p:cNvPr id="93" name="Freeform 92"/>
            <p:cNvSpPr/>
            <p:nvPr/>
          </p:nvSpPr>
          <p:spPr bwMode="auto">
            <a:xfrm>
              <a:off x="5426604" y="4915267"/>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4" name="Rounded Rectangle 93"/>
            <p:cNvSpPr/>
            <p:nvPr/>
          </p:nvSpPr>
          <p:spPr bwMode="auto">
            <a:xfrm>
              <a:off x="5208776" y="2480190"/>
              <a:ext cx="1751838" cy="2553235"/>
            </a:xfrm>
            <a:prstGeom prst="roundRect">
              <a:avLst/>
            </a:prstGeom>
            <a:gradFill flip="none" rotWithShape="1">
              <a:gsLst>
                <a:gs pos="36000">
                  <a:schemeClr val="bg1">
                    <a:lumMod val="95000"/>
                  </a:schemeClr>
                </a:gs>
                <a:gs pos="0">
                  <a:schemeClr val="bg1"/>
                </a:gs>
                <a:gs pos="87000">
                  <a:schemeClr val="bg1">
                    <a:lumMod val="95000"/>
                  </a:schemeClr>
                </a:gs>
                <a:gs pos="100000">
                  <a:schemeClr val="bg1"/>
                </a:gs>
              </a:gsLst>
              <a:lin ang="5400000" scaled="1"/>
              <a:tileRect/>
            </a:gradFill>
            <a:ln w="28575" cap="flat" cmpd="sng" algn="ctr">
              <a:solidFill>
                <a:schemeClr val="bg1">
                  <a:lumMod val="8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5" name="Rectangle 42"/>
            <p:cNvSpPr>
              <a:spLocks noChangeArrowheads="1"/>
            </p:cNvSpPr>
            <p:nvPr/>
          </p:nvSpPr>
          <p:spPr bwMode="blackWhite">
            <a:xfrm>
              <a:off x="5357530" y="2683970"/>
              <a:ext cx="1317630" cy="2147501"/>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85738" indent="-185738" defTabSz="1354932">
                <a:buClr>
                  <a:srgbClr val="FF3300"/>
                </a:buClr>
                <a:buSzPct val="125000"/>
              </a:pPr>
              <a:r>
                <a:rPr lang="en-US" altLang="en-US" sz="1800" b="1" dirty="0">
                  <a:latin typeface="Oracle Sans" panose="020B0503020204020204" pitchFamily="34" charset="0"/>
                  <a:cs typeface="Oracle Sans" panose="020B0503020204020204" pitchFamily="34" charset="0"/>
                </a:rPr>
                <a:t>EMPLOYEES</a:t>
              </a:r>
            </a:p>
            <a:p>
              <a:pPr marL="185738" indent="-185738" defTabSz="1354932">
                <a:buClr>
                  <a:srgbClr val="FF3300"/>
                </a:buClr>
                <a:buSzPct val="125000"/>
              </a:pPr>
              <a:r>
                <a:rPr lang="en-US" altLang="en-US" sz="1800" dirty="0">
                  <a:solidFill>
                    <a:srgbClr val="0000FF"/>
                  </a:solidFill>
                  <a:latin typeface="Oracle Sans" panose="020B0503020204020204" pitchFamily="34" charset="0"/>
                  <a:cs typeface="Oracle Sans" panose="020B0503020204020204" pitchFamily="34" charset="0"/>
                </a:rPr>
                <a:t>employee_id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first_name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last_name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email</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phone_number</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hire_date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job_id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salary</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commission_pct</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manager_id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department_id</a:t>
              </a:r>
            </a:p>
          </p:txBody>
        </p:sp>
        <p:sp>
          <p:nvSpPr>
            <p:cNvPr id="96" name="Rounded Rectangle 95"/>
            <p:cNvSpPr/>
            <p:nvPr/>
          </p:nvSpPr>
          <p:spPr bwMode="auto">
            <a:xfrm>
              <a:off x="5208776" y="831527"/>
              <a:ext cx="1751838" cy="1196529"/>
            </a:xfrm>
            <a:prstGeom prst="roundRect">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7" name="Rectangle 36"/>
            <p:cNvSpPr>
              <a:spLocks noChangeArrowheads="1"/>
            </p:cNvSpPr>
            <p:nvPr/>
          </p:nvSpPr>
          <p:spPr bwMode="blackWhite">
            <a:xfrm>
              <a:off x="5357530" y="976752"/>
              <a:ext cx="1446193" cy="907530"/>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85738" indent="-185738" defTabSz="1354932">
                <a:buClr>
                  <a:srgbClr val="FF3300"/>
                </a:buClr>
                <a:buSzPct val="125000"/>
              </a:pPr>
              <a:r>
                <a:rPr lang="en-US" altLang="en-US" sz="1800" b="1" dirty="0">
                  <a:latin typeface="Oracle Sans" panose="020B0503020204020204" pitchFamily="34" charset="0"/>
                  <a:cs typeface="Oracle Sans" panose="020B0503020204020204" pitchFamily="34" charset="0"/>
                </a:rPr>
                <a:t>DEPARTMENTS</a:t>
              </a:r>
            </a:p>
            <a:p>
              <a:pPr marL="185738" indent="-185738" defTabSz="1354932">
                <a:buClr>
                  <a:srgbClr val="FF3300"/>
                </a:buClr>
                <a:buSzPct val="125000"/>
              </a:pPr>
              <a:r>
                <a:rPr lang="en-US" altLang="en-US" sz="1800" dirty="0">
                  <a:solidFill>
                    <a:srgbClr val="0000FF"/>
                  </a:solidFill>
                  <a:latin typeface="Oracle Sans" panose="020B0503020204020204" pitchFamily="34" charset="0"/>
                  <a:cs typeface="Oracle Sans" panose="020B0503020204020204" pitchFamily="34" charset="0"/>
                </a:rPr>
                <a:t>department_id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department_name</a:t>
              </a:r>
              <a:endParaRPr lang="en-US" altLang="en-US" sz="1800" dirty="0">
                <a:latin typeface="Oracle Sans" panose="020B0503020204020204" pitchFamily="34" charset="0"/>
                <a:cs typeface="Times New Roman" pitchFamily="18" charset="0"/>
              </a:endParaRP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manager_id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location_id</a:t>
              </a:r>
              <a:endParaRPr lang="en-US" altLang="en-US" sz="1800" dirty="0">
                <a:latin typeface="Oracle Sans" panose="020B0503020204020204" pitchFamily="34" charset="0"/>
                <a:cs typeface="Times New Roman" pitchFamily="18" charset="0"/>
              </a:endParaRPr>
            </a:p>
          </p:txBody>
        </p:sp>
        <p:sp>
          <p:nvSpPr>
            <p:cNvPr id="98" name="Rounded Rectangle 97"/>
            <p:cNvSpPr/>
            <p:nvPr/>
          </p:nvSpPr>
          <p:spPr bwMode="auto">
            <a:xfrm>
              <a:off x="7636347" y="826234"/>
              <a:ext cx="1592580" cy="1447800"/>
            </a:xfrm>
            <a:prstGeom prst="roundRect">
              <a:avLst/>
            </a:prstGeom>
            <a:gradFill flip="none" rotWithShape="1">
              <a:gsLst>
                <a:gs pos="36000">
                  <a:srgbClr val="EAD9EF"/>
                </a:gs>
                <a:gs pos="0">
                  <a:schemeClr val="bg1"/>
                </a:gs>
                <a:gs pos="87000">
                  <a:srgbClr val="EAD9EF"/>
                </a:gs>
                <a:gs pos="100000">
                  <a:schemeClr val="bg1"/>
                </a:gs>
              </a:gsLst>
              <a:lin ang="5400000" scaled="1"/>
              <a:tileRect/>
            </a:gradFill>
            <a:ln w="28575" cap="flat" cmpd="sng" algn="ctr">
              <a:solidFill>
                <a:srgbClr val="CFA9DB"/>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9" name="Rectangle 38"/>
            <p:cNvSpPr>
              <a:spLocks noChangeArrowheads="1"/>
            </p:cNvSpPr>
            <p:nvPr/>
          </p:nvSpPr>
          <p:spPr bwMode="blackWhite">
            <a:xfrm>
              <a:off x="7770812" y="973280"/>
              <a:ext cx="1174913" cy="1178832"/>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85738" indent="-185738" defTabSz="1354932">
                <a:buClr>
                  <a:srgbClr val="FF3300"/>
                </a:buClr>
                <a:buSzPct val="125000"/>
              </a:pPr>
              <a:r>
                <a:rPr lang="en-US" altLang="en-US" sz="1800" b="1" dirty="0">
                  <a:latin typeface="Oracle Sans" panose="020B0503020204020204" pitchFamily="34" charset="0"/>
                  <a:cs typeface="Oracle Sans" panose="020B0503020204020204" pitchFamily="34" charset="0"/>
                </a:rPr>
                <a:t>LOCATIONS</a:t>
              </a:r>
            </a:p>
            <a:p>
              <a:pPr marL="185738" indent="-185738" defTabSz="1354932">
                <a:buClr>
                  <a:srgbClr val="FF3300"/>
                </a:buClr>
                <a:buSzPct val="125000"/>
              </a:pPr>
              <a:r>
                <a:rPr lang="en-US" altLang="en-US" sz="1800" dirty="0">
                  <a:solidFill>
                    <a:srgbClr val="0000FF"/>
                  </a:solidFill>
                  <a:latin typeface="Oracle Sans" panose="020B0503020204020204" pitchFamily="34" charset="0"/>
                  <a:cs typeface="Oracle Sans" panose="020B0503020204020204" pitchFamily="34" charset="0"/>
                </a:rPr>
                <a:t>location_id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street_address</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postal_code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city</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state_province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country_id</a:t>
              </a:r>
            </a:p>
          </p:txBody>
        </p:sp>
        <p:sp>
          <p:nvSpPr>
            <p:cNvPr id="100" name="Rounded Rectangle 99"/>
            <p:cNvSpPr/>
            <p:nvPr/>
          </p:nvSpPr>
          <p:spPr bwMode="auto">
            <a:xfrm>
              <a:off x="7636347" y="2738375"/>
              <a:ext cx="1592580" cy="1196529"/>
            </a:xfrm>
            <a:prstGeom prst="round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1" name="Freeform 100"/>
            <p:cNvSpPr/>
            <p:nvPr/>
          </p:nvSpPr>
          <p:spPr bwMode="auto">
            <a:xfrm>
              <a:off x="7784007" y="5064439"/>
              <a:ext cx="1316182" cy="236315"/>
            </a:xfrm>
            <a:custGeom>
              <a:avLst/>
              <a:gdLst>
                <a:gd name="connsiteX0" fmla="*/ 0 w 1447800"/>
                <a:gd name="connsiteY0" fmla="*/ 0 h 285941"/>
                <a:gd name="connsiteX1" fmla="*/ 1447800 w 1447800"/>
                <a:gd name="connsiteY1" fmla="*/ 0 h 285941"/>
                <a:gd name="connsiteX2" fmla="*/ 1447800 w 1447800"/>
                <a:gd name="connsiteY2" fmla="*/ 285941 h 285941"/>
                <a:gd name="connsiteX3" fmla="*/ 1299056 w 1447800"/>
                <a:gd name="connsiteY3" fmla="*/ 267876 h 285941"/>
                <a:gd name="connsiteX4" fmla="*/ 723900 w 1447800"/>
                <a:gd name="connsiteY4" fmla="*/ 242016 h 285941"/>
                <a:gd name="connsiteX5" fmla="*/ 148744 w 1447800"/>
                <a:gd name="connsiteY5" fmla="*/ 267876 h 285941"/>
                <a:gd name="connsiteX6" fmla="*/ 0 w 1447800"/>
                <a:gd name="connsiteY6" fmla="*/ 285941 h 285941"/>
                <a:gd name="connsiteX7" fmla="*/ 0 w 1447800"/>
                <a:gd name="connsiteY7" fmla="*/ 0 h 28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0" h="285941">
                  <a:moveTo>
                    <a:pt x="0" y="0"/>
                  </a:moveTo>
                  <a:lnTo>
                    <a:pt x="1447800" y="0"/>
                  </a:lnTo>
                  <a:lnTo>
                    <a:pt x="1447800" y="285941"/>
                  </a:lnTo>
                  <a:lnTo>
                    <a:pt x="1299056" y="267876"/>
                  </a:lnTo>
                  <a:cubicBezTo>
                    <a:pt x="1134874" y="251550"/>
                    <a:pt x="936951" y="242016"/>
                    <a:pt x="723900" y="242016"/>
                  </a:cubicBezTo>
                  <a:cubicBezTo>
                    <a:pt x="510850" y="242016"/>
                    <a:pt x="312926" y="251550"/>
                    <a:pt x="148744" y="267876"/>
                  </a:cubicBezTo>
                  <a:lnTo>
                    <a:pt x="0" y="285941"/>
                  </a:lnTo>
                  <a:lnTo>
                    <a:pt x="0" y="0"/>
                  </a:lnTo>
                  <a:close/>
                </a:path>
              </a:pathLst>
            </a:custGeom>
            <a:gradFill flip="none" rotWithShape="1">
              <a:gsLst>
                <a:gs pos="16000">
                  <a:schemeClr val="bg1">
                    <a:lumMod val="65000"/>
                  </a:schemeClr>
                </a:gs>
                <a:gs pos="100000">
                  <a:schemeClr val="bg1"/>
                </a:gs>
              </a:gsLst>
              <a:path path="circl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2" name="Rounded Rectangle 101"/>
            <p:cNvSpPr/>
            <p:nvPr/>
          </p:nvSpPr>
          <p:spPr bwMode="auto">
            <a:xfrm>
              <a:off x="7645808" y="4377999"/>
              <a:ext cx="1592580" cy="817245"/>
            </a:xfrm>
            <a:prstGeom prst="roundRect">
              <a:avLst/>
            </a:prstGeom>
            <a:gradFill flip="none" rotWithShape="1">
              <a:gsLst>
                <a:gs pos="36000">
                  <a:srgbClr val="FFFFC1"/>
                </a:gs>
                <a:gs pos="0">
                  <a:schemeClr val="bg1"/>
                </a:gs>
                <a:gs pos="87000">
                  <a:srgbClr val="FFFFC1"/>
                </a:gs>
                <a:gs pos="100000">
                  <a:schemeClr val="bg1"/>
                </a:gs>
              </a:gsLst>
              <a:lin ang="5400000" scaled="1"/>
              <a:tileRect/>
            </a:gradFill>
            <a:ln w="28575" cap="flat" cmpd="sng" algn="ctr">
              <a:solidFill>
                <a:srgbClr val="EFCC3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03" name="Rectangle 44"/>
            <p:cNvSpPr>
              <a:spLocks noChangeArrowheads="1"/>
            </p:cNvSpPr>
            <p:nvPr/>
          </p:nvSpPr>
          <p:spPr bwMode="blackWhite">
            <a:xfrm>
              <a:off x="7770812" y="2957051"/>
              <a:ext cx="1085123" cy="748951"/>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85738" indent="-185738" defTabSz="1354932">
                <a:buClr>
                  <a:srgbClr val="FF3300"/>
                </a:buClr>
                <a:buSzPct val="125000"/>
              </a:pPr>
              <a:r>
                <a:rPr lang="en-US" altLang="en-US" sz="1800" b="1" dirty="0">
                  <a:latin typeface="Oracle Sans" panose="020B0503020204020204" pitchFamily="34" charset="0"/>
                  <a:cs typeface="Oracle Sans" panose="020B0503020204020204" pitchFamily="34" charset="0"/>
                </a:rPr>
                <a:t>COUNTRIES</a:t>
              </a:r>
            </a:p>
            <a:p>
              <a:pPr marL="185738" indent="-185738" defTabSz="1354932">
                <a:buClr>
                  <a:srgbClr val="FF3300"/>
                </a:buClr>
                <a:buSzPct val="125000"/>
              </a:pPr>
              <a:r>
                <a:rPr lang="en-US" altLang="en-US" sz="1800" dirty="0">
                  <a:solidFill>
                    <a:srgbClr val="0000FF"/>
                  </a:solidFill>
                  <a:latin typeface="Oracle Sans" panose="020B0503020204020204" pitchFamily="34" charset="0"/>
                  <a:cs typeface="Oracle Sans" panose="020B0503020204020204" pitchFamily="34" charset="0"/>
                </a:rPr>
                <a:t>country_id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country_name</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region_id</a:t>
              </a:r>
            </a:p>
          </p:txBody>
        </p:sp>
        <p:sp>
          <p:nvSpPr>
            <p:cNvPr id="104" name="Rectangle 46"/>
            <p:cNvSpPr>
              <a:spLocks noChangeArrowheads="1"/>
            </p:cNvSpPr>
            <p:nvPr/>
          </p:nvSpPr>
          <p:spPr bwMode="blackWhite">
            <a:xfrm>
              <a:off x="7770812" y="4521761"/>
              <a:ext cx="995332" cy="531144"/>
            </a:xfrm>
            <a:prstGeom prst="rect">
              <a:avLst/>
            </a:prstGeom>
            <a:noFill/>
            <a:ln w="28575">
              <a:noFill/>
              <a:miter lim="800000"/>
              <a:headEnd/>
              <a:tailEnd/>
            </a:ln>
          </p:spPr>
          <p:txBody>
            <a:bodyPr wrap="none" lIns="136428" tIns="68214" rIns="136428" bIns="6821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185738" indent="-185738" defTabSz="1354932">
                <a:buClr>
                  <a:srgbClr val="FF3300"/>
                </a:buClr>
                <a:buSzPct val="125000"/>
              </a:pPr>
              <a:r>
                <a:rPr lang="en-US" altLang="en-US" sz="1800" b="1" dirty="0">
                  <a:latin typeface="Oracle Sans" panose="020B0503020204020204" pitchFamily="34" charset="0"/>
                  <a:cs typeface="Oracle Sans" panose="020B0503020204020204" pitchFamily="34" charset="0"/>
                </a:rPr>
                <a:t>REGIONS</a:t>
              </a:r>
            </a:p>
            <a:p>
              <a:pPr marL="185738" indent="-185738" defTabSz="1354932">
                <a:buClr>
                  <a:srgbClr val="FF3300"/>
                </a:buClr>
                <a:buSzPct val="125000"/>
              </a:pPr>
              <a:r>
                <a:rPr lang="en-US" altLang="en-US" sz="1800" dirty="0">
                  <a:solidFill>
                    <a:srgbClr val="0000FF"/>
                  </a:solidFill>
                  <a:latin typeface="Oracle Sans" panose="020B0503020204020204" pitchFamily="34" charset="0"/>
                  <a:cs typeface="Oracle Sans" panose="020B0503020204020204" pitchFamily="34" charset="0"/>
                </a:rPr>
                <a:t>region_id</a:t>
              </a:r>
            </a:p>
            <a:p>
              <a:pPr marL="185738" indent="-185738" defTabSz="1354932">
                <a:buClr>
                  <a:srgbClr val="FF3300"/>
                </a:buClr>
                <a:buSzPct val="125000"/>
              </a:pPr>
              <a:r>
                <a:rPr lang="en-US" altLang="en-US" sz="1800" dirty="0">
                  <a:latin typeface="Oracle Sans" panose="020B0503020204020204" pitchFamily="34" charset="0"/>
                  <a:cs typeface="Oracle Sans" panose="020B0503020204020204" pitchFamily="34" charset="0"/>
                </a:rPr>
                <a:t>region_name</a:t>
              </a:r>
            </a:p>
          </p:txBody>
        </p:sp>
        <p:grpSp>
          <p:nvGrpSpPr>
            <p:cNvPr id="108" name="Group 70"/>
            <p:cNvGrpSpPr>
              <a:grpSpLocks/>
            </p:cNvGrpSpPr>
            <p:nvPr/>
          </p:nvGrpSpPr>
          <p:grpSpPr bwMode="auto">
            <a:xfrm rot="16200000">
              <a:off x="6886135" y="3723216"/>
              <a:ext cx="340835" cy="165876"/>
              <a:chOff x="4968" y="1240"/>
              <a:chExt cx="136" cy="66"/>
            </a:xfrm>
          </p:grpSpPr>
          <p:sp>
            <p:nvSpPr>
              <p:cNvPr id="142" name="Line 71"/>
              <p:cNvSpPr>
                <a:spLocks noChangeShapeType="1"/>
              </p:cNvSpPr>
              <p:nvPr/>
            </p:nvSpPr>
            <p:spPr bwMode="blackWhite">
              <a:xfrm flipV="1">
                <a:off x="5038" y="1240"/>
                <a:ext cx="66" cy="66"/>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143" name="Line 72"/>
              <p:cNvSpPr>
                <a:spLocks noChangeShapeType="1"/>
              </p:cNvSpPr>
              <p:nvPr/>
            </p:nvSpPr>
            <p:spPr bwMode="blackWhite">
              <a:xfrm flipH="1" flipV="1">
                <a:off x="4968" y="1240"/>
                <a:ext cx="66" cy="66"/>
              </a:xfrm>
              <a:prstGeom prst="line">
                <a:avLst/>
              </a:prstGeom>
              <a:noFill/>
              <a:ln w="28575">
                <a:solidFill>
                  <a:schemeClr val="bg1">
                    <a:lumMod val="50000"/>
                  </a:schemeClr>
                </a:soli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sp>
          <p:nvSpPr>
            <p:cNvPr id="109" name="Freeform 68"/>
            <p:cNvSpPr>
              <a:spLocks/>
            </p:cNvSpPr>
            <p:nvPr/>
          </p:nvSpPr>
          <p:spPr bwMode="auto">
            <a:xfrm>
              <a:off x="6983536" y="3807073"/>
              <a:ext cx="405265" cy="460127"/>
            </a:xfrm>
            <a:custGeom>
              <a:avLst/>
              <a:gdLst>
                <a:gd name="T0" fmla="*/ 0 w 192"/>
                <a:gd name="T1" fmla="*/ 0 h 336"/>
                <a:gd name="T2" fmla="*/ 2147483646 w 192"/>
                <a:gd name="T3" fmla="*/ 0 h 336"/>
                <a:gd name="T4" fmla="*/ 2147483646 w 192"/>
                <a:gd name="T5" fmla="*/ 1874744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0"/>
                  </a:moveTo>
                  <a:lnTo>
                    <a:pt x="192" y="0"/>
                  </a:lnTo>
                  <a:lnTo>
                    <a:pt x="192" y="336"/>
                  </a:lnTo>
                </a:path>
              </a:pathLst>
            </a:custGeom>
            <a:noFill/>
            <a:ln w="28575" cap="flat" cmpd="sng">
              <a:solidFill>
                <a:schemeClr val="bg1">
                  <a:lumMod val="50000"/>
                </a:schemeClr>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grpSp>
          <p:nvGrpSpPr>
            <p:cNvPr id="110" name="Group 109"/>
            <p:cNvGrpSpPr/>
            <p:nvPr/>
          </p:nvGrpSpPr>
          <p:grpSpPr>
            <a:xfrm>
              <a:off x="4397924" y="2165704"/>
              <a:ext cx="440429" cy="615792"/>
              <a:chOff x="9003846" y="2820305"/>
              <a:chExt cx="440429" cy="615792"/>
            </a:xfrm>
          </p:grpSpPr>
          <p:sp>
            <p:nvSpPr>
              <p:cNvPr id="140"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2">
                      <a:lumMod val="60000"/>
                      <a:lumOff val="40000"/>
                    </a:schemeClr>
                  </a:gs>
                  <a:gs pos="0">
                    <a:schemeClr val="accent2">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41" name="Rounded Rectangle 140"/>
              <p:cNvSpPr/>
              <p:nvPr/>
            </p:nvSpPr>
            <p:spPr bwMode="auto">
              <a:xfrm>
                <a:off x="9007476" y="2909814"/>
                <a:ext cx="436799" cy="436799"/>
              </a:xfrm>
              <a:prstGeom prst="roundRect">
                <a:avLst/>
              </a:prstGeom>
              <a:gradFill flip="none" rotWithShape="1">
                <a:gsLst>
                  <a:gs pos="1000">
                    <a:srgbClr val="F9D3E0"/>
                  </a:gs>
                  <a:gs pos="98230">
                    <a:schemeClr val="accent2">
                      <a:lumMod val="60000"/>
                      <a:lumOff val="40000"/>
                    </a:schemeClr>
                  </a:gs>
                  <a:gs pos="40000">
                    <a:schemeClr val="accent2">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111" name="Picture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349" y="2287789"/>
              <a:ext cx="371341" cy="371341"/>
            </a:xfrm>
            <a:prstGeom prst="rect">
              <a:avLst/>
            </a:prstGeom>
          </p:spPr>
        </p:pic>
        <p:grpSp>
          <p:nvGrpSpPr>
            <p:cNvPr id="112" name="Group 111"/>
            <p:cNvGrpSpPr/>
            <p:nvPr/>
          </p:nvGrpSpPr>
          <p:grpSpPr>
            <a:xfrm>
              <a:off x="4397924" y="3951256"/>
              <a:ext cx="440429" cy="615792"/>
              <a:chOff x="9003846" y="2820305"/>
              <a:chExt cx="440429" cy="615792"/>
            </a:xfrm>
          </p:grpSpPr>
          <p:sp>
            <p:nvSpPr>
              <p:cNvPr id="13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accent4">
                      <a:lumMod val="60000"/>
                      <a:lumOff val="40000"/>
                    </a:schemeClr>
                  </a:gs>
                  <a:gs pos="0">
                    <a:schemeClr val="accent4">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39" name="Rounded Rectangle 138"/>
              <p:cNvSpPr/>
              <p:nvPr/>
            </p:nvSpPr>
            <p:spPr bwMode="auto">
              <a:xfrm>
                <a:off x="9007476" y="2909814"/>
                <a:ext cx="436799" cy="436799"/>
              </a:xfrm>
              <a:prstGeom prst="roundRect">
                <a:avLst/>
              </a:prstGeom>
              <a:gradFill flip="none" rotWithShape="1">
                <a:gsLst>
                  <a:gs pos="1000">
                    <a:schemeClr val="accent5">
                      <a:lumMod val="20000"/>
                      <a:lumOff val="80000"/>
                    </a:schemeClr>
                  </a:gs>
                  <a:gs pos="98230">
                    <a:schemeClr val="accent4">
                      <a:lumMod val="60000"/>
                      <a:lumOff val="40000"/>
                    </a:schemeClr>
                  </a:gs>
                  <a:gs pos="25000">
                    <a:schemeClr val="accent4">
                      <a:lumMod val="20000"/>
                      <a:lumOff val="8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113" name="Picture 1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29314" y="4062170"/>
              <a:ext cx="371341" cy="371341"/>
            </a:xfrm>
            <a:prstGeom prst="rect">
              <a:avLst/>
            </a:prstGeom>
          </p:spPr>
        </p:pic>
        <p:grpSp>
          <p:nvGrpSpPr>
            <p:cNvPr id="114" name="Group 113"/>
            <p:cNvGrpSpPr/>
            <p:nvPr/>
          </p:nvGrpSpPr>
          <p:grpSpPr>
            <a:xfrm>
              <a:off x="9008712" y="3032741"/>
              <a:ext cx="440429" cy="615792"/>
              <a:chOff x="9003846" y="2820305"/>
              <a:chExt cx="440429" cy="615792"/>
            </a:xfrm>
          </p:grpSpPr>
          <p:sp>
            <p:nvSpPr>
              <p:cNvPr id="13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FF8F33"/>
                  </a:gs>
                  <a:gs pos="0">
                    <a:srgbClr val="FFE5C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37" name="Rounded Rectangle 136"/>
              <p:cNvSpPr/>
              <p:nvPr/>
            </p:nvSpPr>
            <p:spPr bwMode="auto">
              <a:xfrm>
                <a:off x="9007476" y="2909814"/>
                <a:ext cx="436799" cy="436799"/>
              </a:xfrm>
              <a:prstGeom prst="roundRect">
                <a:avLst/>
              </a:prstGeom>
              <a:gradFill flip="none" rotWithShape="1">
                <a:gsLst>
                  <a:gs pos="1000">
                    <a:srgbClr val="FFE8D4"/>
                  </a:gs>
                  <a:gs pos="98230">
                    <a:srgbClr val="FF9640"/>
                  </a:gs>
                  <a:gs pos="25000">
                    <a:schemeClr val="accent3">
                      <a:lumMod val="40000"/>
                      <a:lumOff val="60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115" name="Group 114"/>
            <p:cNvGrpSpPr/>
            <p:nvPr/>
          </p:nvGrpSpPr>
          <p:grpSpPr>
            <a:xfrm>
              <a:off x="9008712" y="4491767"/>
              <a:ext cx="440429" cy="615792"/>
              <a:chOff x="9003846" y="2820305"/>
              <a:chExt cx="440429" cy="615792"/>
            </a:xfrm>
          </p:grpSpPr>
          <p:sp>
            <p:nvSpPr>
              <p:cNvPr id="134"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EFCC39"/>
                  </a:gs>
                  <a:gs pos="0">
                    <a:srgbClr val="FFFFC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35" name="Rounded Rectangle 134"/>
              <p:cNvSpPr/>
              <p:nvPr/>
            </p:nvSpPr>
            <p:spPr bwMode="auto">
              <a:xfrm>
                <a:off x="9007476" y="2909814"/>
                <a:ext cx="436799" cy="436799"/>
              </a:xfrm>
              <a:prstGeom prst="roundRect">
                <a:avLst/>
              </a:prstGeom>
              <a:gradFill flip="none" rotWithShape="1">
                <a:gsLst>
                  <a:gs pos="1000">
                    <a:srgbClr val="FFFFD1"/>
                  </a:gs>
                  <a:gs pos="98230">
                    <a:srgbClr val="EFCC39"/>
                  </a:gs>
                  <a:gs pos="25000">
                    <a:srgbClr val="FFFFC1"/>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116" name="Group 115"/>
            <p:cNvGrpSpPr/>
            <p:nvPr/>
          </p:nvGrpSpPr>
          <p:grpSpPr>
            <a:xfrm>
              <a:off x="6731658" y="2746071"/>
              <a:ext cx="440429" cy="615792"/>
              <a:chOff x="9003846" y="2820305"/>
              <a:chExt cx="440429" cy="615792"/>
            </a:xfrm>
          </p:grpSpPr>
          <p:sp>
            <p:nvSpPr>
              <p:cNvPr id="132"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chemeClr val="bg1">
                      <a:lumMod val="75000"/>
                    </a:schemeClr>
                  </a:gs>
                  <a:gs pos="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33" name="Rounded Rectangle 132"/>
              <p:cNvSpPr/>
              <p:nvPr/>
            </p:nvSpPr>
            <p:spPr bwMode="auto">
              <a:xfrm>
                <a:off x="9007476" y="2909814"/>
                <a:ext cx="436799" cy="436799"/>
              </a:xfrm>
              <a:prstGeom prst="roundRect">
                <a:avLst/>
              </a:prstGeom>
              <a:gradFill flip="none" rotWithShape="1">
                <a:gsLst>
                  <a:gs pos="1000">
                    <a:schemeClr val="bg1">
                      <a:lumMod val="95000"/>
                    </a:schemeClr>
                  </a:gs>
                  <a:gs pos="98230">
                    <a:schemeClr val="bg1">
                      <a:lumMod val="75000"/>
                    </a:schemeClr>
                  </a:gs>
                  <a:gs pos="25000">
                    <a:schemeClr val="bg1">
                      <a:lumMod val="95000"/>
                    </a:schemeClr>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118" name="Group 117"/>
            <p:cNvGrpSpPr/>
            <p:nvPr/>
          </p:nvGrpSpPr>
          <p:grpSpPr>
            <a:xfrm>
              <a:off x="6732262" y="1114611"/>
              <a:ext cx="440429" cy="615792"/>
              <a:chOff x="9003846" y="2820305"/>
              <a:chExt cx="440429" cy="615792"/>
            </a:xfrm>
          </p:grpSpPr>
          <p:sp>
            <p:nvSpPr>
              <p:cNvPr id="128"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AEDF7D"/>
                  </a:gs>
                  <a:gs pos="0">
                    <a:srgbClr val="CCFE9A"/>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29" name="Rounded Rectangle 128"/>
              <p:cNvSpPr/>
              <p:nvPr/>
            </p:nvSpPr>
            <p:spPr bwMode="auto">
              <a:xfrm>
                <a:off x="9007476" y="2909814"/>
                <a:ext cx="436799" cy="436799"/>
              </a:xfrm>
              <a:prstGeom prst="roundRect">
                <a:avLst/>
              </a:prstGeom>
              <a:gradFill flip="none" rotWithShape="1">
                <a:gsLst>
                  <a:gs pos="1000">
                    <a:srgbClr val="E1FFCD"/>
                  </a:gs>
                  <a:gs pos="98230">
                    <a:srgbClr val="AEDF7D"/>
                  </a:gs>
                  <a:gs pos="36000">
                    <a:srgbClr val="C2E79D"/>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grpSp>
          <p:nvGrpSpPr>
            <p:cNvPr id="119" name="Group 118"/>
            <p:cNvGrpSpPr/>
            <p:nvPr/>
          </p:nvGrpSpPr>
          <p:grpSpPr>
            <a:xfrm>
              <a:off x="9008712" y="1213526"/>
              <a:ext cx="440429" cy="615792"/>
              <a:chOff x="9003846" y="2820305"/>
              <a:chExt cx="440429" cy="615792"/>
            </a:xfrm>
          </p:grpSpPr>
          <p:sp>
            <p:nvSpPr>
              <p:cNvPr id="126" name="Rectangle 3"/>
              <p:cNvSpPr/>
              <p:nvPr/>
            </p:nvSpPr>
            <p:spPr bwMode="auto">
              <a:xfrm>
                <a:off x="9003846" y="2820305"/>
                <a:ext cx="211221" cy="615792"/>
              </a:xfrm>
              <a:custGeom>
                <a:avLst/>
                <a:gdLst>
                  <a:gd name="connsiteX0" fmla="*/ 0 w 198512"/>
                  <a:gd name="connsiteY0" fmla="*/ 0 h 358185"/>
                  <a:gd name="connsiteX1" fmla="*/ 198512 w 198512"/>
                  <a:gd name="connsiteY1" fmla="*/ 0 h 358185"/>
                  <a:gd name="connsiteX2" fmla="*/ 198512 w 198512"/>
                  <a:gd name="connsiteY2" fmla="*/ 358185 h 358185"/>
                  <a:gd name="connsiteX3" fmla="*/ 0 w 198512"/>
                  <a:gd name="connsiteY3" fmla="*/ 358185 h 358185"/>
                  <a:gd name="connsiteX4" fmla="*/ 0 w 198512"/>
                  <a:gd name="connsiteY4" fmla="*/ 0 h 358185"/>
                  <a:gd name="connsiteX0" fmla="*/ 0 w 198512"/>
                  <a:gd name="connsiteY0" fmla="*/ 69156 h 427341"/>
                  <a:gd name="connsiteX1" fmla="*/ 183144 w 198512"/>
                  <a:gd name="connsiteY1" fmla="*/ 0 h 427341"/>
                  <a:gd name="connsiteX2" fmla="*/ 198512 w 198512"/>
                  <a:gd name="connsiteY2" fmla="*/ 427341 h 427341"/>
                  <a:gd name="connsiteX3" fmla="*/ 0 w 198512"/>
                  <a:gd name="connsiteY3" fmla="*/ 427341 h 427341"/>
                  <a:gd name="connsiteX4" fmla="*/ 0 w 198512"/>
                  <a:gd name="connsiteY4" fmla="*/ 69156 h 427341"/>
                  <a:gd name="connsiteX0" fmla="*/ 0 w 198512"/>
                  <a:gd name="connsiteY0" fmla="*/ 69156 h 504181"/>
                  <a:gd name="connsiteX1" fmla="*/ 183144 w 198512"/>
                  <a:gd name="connsiteY1" fmla="*/ 0 h 504181"/>
                  <a:gd name="connsiteX2" fmla="*/ 198512 w 198512"/>
                  <a:gd name="connsiteY2" fmla="*/ 504181 h 504181"/>
                  <a:gd name="connsiteX3" fmla="*/ 0 w 198512"/>
                  <a:gd name="connsiteY3" fmla="*/ 427341 h 504181"/>
                  <a:gd name="connsiteX4" fmla="*/ 0 w 198512"/>
                  <a:gd name="connsiteY4" fmla="*/ 69156 h 504181"/>
                  <a:gd name="connsiteX0" fmla="*/ 0 w 189037"/>
                  <a:gd name="connsiteY0" fmla="*/ 69156 h 508919"/>
                  <a:gd name="connsiteX1" fmla="*/ 183144 w 189037"/>
                  <a:gd name="connsiteY1" fmla="*/ 0 h 508919"/>
                  <a:gd name="connsiteX2" fmla="*/ 189037 w 189037"/>
                  <a:gd name="connsiteY2" fmla="*/ 508919 h 508919"/>
                  <a:gd name="connsiteX3" fmla="*/ 0 w 189037"/>
                  <a:gd name="connsiteY3" fmla="*/ 427341 h 508919"/>
                  <a:gd name="connsiteX4" fmla="*/ 0 w 18903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91997"/>
                  <a:gd name="connsiteY0" fmla="*/ 69156 h 508919"/>
                  <a:gd name="connsiteX1" fmla="*/ 191624 w 191997"/>
                  <a:gd name="connsiteY1" fmla="*/ 0 h 508919"/>
                  <a:gd name="connsiteX2" fmla="*/ 189037 w 191997"/>
                  <a:gd name="connsiteY2" fmla="*/ 508919 h 508919"/>
                  <a:gd name="connsiteX3" fmla="*/ 0 w 191997"/>
                  <a:gd name="connsiteY3" fmla="*/ 427341 h 508919"/>
                  <a:gd name="connsiteX4" fmla="*/ 0 w 191997"/>
                  <a:gd name="connsiteY4" fmla="*/ 69156 h 508919"/>
                  <a:gd name="connsiteX0" fmla="*/ 0 w 189037"/>
                  <a:gd name="connsiteY0" fmla="*/ 69156 h 508919"/>
                  <a:gd name="connsiteX1" fmla="*/ 187383 w 189037"/>
                  <a:gd name="connsiteY1" fmla="*/ 0 h 508919"/>
                  <a:gd name="connsiteX2" fmla="*/ 189037 w 189037"/>
                  <a:gd name="connsiteY2" fmla="*/ 508919 h 508919"/>
                  <a:gd name="connsiteX3" fmla="*/ 0 w 189037"/>
                  <a:gd name="connsiteY3" fmla="*/ 427341 h 508919"/>
                  <a:gd name="connsiteX4" fmla="*/ 0 w 189037"/>
                  <a:gd name="connsiteY4" fmla="*/ 69156 h 508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37" h="508919">
                    <a:moveTo>
                      <a:pt x="0" y="69156"/>
                    </a:moveTo>
                    <a:lnTo>
                      <a:pt x="187383" y="0"/>
                    </a:lnTo>
                    <a:cubicBezTo>
                      <a:pt x="189347" y="169640"/>
                      <a:pt x="187073" y="339279"/>
                      <a:pt x="189037" y="508919"/>
                    </a:cubicBezTo>
                    <a:lnTo>
                      <a:pt x="0" y="427341"/>
                    </a:lnTo>
                    <a:lnTo>
                      <a:pt x="0" y="69156"/>
                    </a:lnTo>
                    <a:close/>
                  </a:path>
                </a:pathLst>
              </a:custGeom>
              <a:gradFill flip="none" rotWithShape="1">
                <a:gsLst>
                  <a:gs pos="92000">
                    <a:srgbClr val="CFA9DB"/>
                  </a:gs>
                  <a:gs pos="0">
                    <a:srgbClr val="EAD9EF"/>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27" name="Rounded Rectangle 126"/>
              <p:cNvSpPr/>
              <p:nvPr/>
            </p:nvSpPr>
            <p:spPr bwMode="auto">
              <a:xfrm>
                <a:off x="9007476" y="2909814"/>
                <a:ext cx="436799" cy="436799"/>
              </a:xfrm>
              <a:prstGeom prst="roundRect">
                <a:avLst/>
              </a:prstGeom>
              <a:gradFill flip="none" rotWithShape="1">
                <a:gsLst>
                  <a:gs pos="1000">
                    <a:srgbClr val="F3EAF6"/>
                  </a:gs>
                  <a:gs pos="98230">
                    <a:srgbClr val="CFA9DB"/>
                  </a:gs>
                  <a:gs pos="25000">
                    <a:srgbClr val="EAD9EF"/>
                  </a:gs>
                </a:gsLst>
                <a:lin ang="108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pic>
          <p:nvPicPr>
            <p:cNvPr id="120" name="Picture 1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35883" y="4614188"/>
              <a:ext cx="371341" cy="371341"/>
            </a:xfrm>
            <a:prstGeom prst="rect">
              <a:avLst/>
            </a:prstGeom>
          </p:spPr>
        </p:pic>
        <p:pic>
          <p:nvPicPr>
            <p:cNvPr id="121" name="Picture 1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42390" y="3151925"/>
              <a:ext cx="371341" cy="371341"/>
            </a:xfrm>
            <a:prstGeom prst="rect">
              <a:avLst/>
            </a:prstGeom>
          </p:spPr>
        </p:pic>
        <p:sp>
          <p:nvSpPr>
            <p:cNvPr id="123" name="Freeform 122"/>
            <p:cNvSpPr/>
            <p:nvPr/>
          </p:nvSpPr>
          <p:spPr bwMode="auto">
            <a:xfrm rot="7906165">
              <a:off x="9092416" y="1376784"/>
              <a:ext cx="251901" cy="251901"/>
            </a:xfrm>
            <a:custGeom>
              <a:avLst/>
              <a:gdLst>
                <a:gd name="connsiteX0" fmla="*/ 152400 w 304800"/>
                <a:gd name="connsiteY0" fmla="*/ 0 h 304800"/>
                <a:gd name="connsiteX1" fmla="*/ 304800 w 304800"/>
                <a:gd name="connsiteY1" fmla="*/ 0 h 304800"/>
                <a:gd name="connsiteX2" fmla="*/ 304800 w 304800"/>
                <a:gd name="connsiteY2" fmla="*/ 152400 h 304800"/>
                <a:gd name="connsiteX3" fmla="*/ 152400 w 304800"/>
                <a:gd name="connsiteY3" fmla="*/ 304800 h 304800"/>
                <a:gd name="connsiteX4" fmla="*/ 0 w 304800"/>
                <a:gd name="connsiteY4" fmla="*/ 152400 h 304800"/>
                <a:gd name="connsiteX5" fmla="*/ 152400 w 304800"/>
                <a:gd name="connsiteY5" fmla="*/ 0 h 304800"/>
                <a:gd name="connsiteX6" fmla="*/ 136674 w 304800"/>
                <a:gd name="connsiteY6" fmla="*/ 82335 h 304800"/>
                <a:gd name="connsiteX7" fmla="*/ 60474 w 304800"/>
                <a:gd name="connsiteY7" fmla="*/ 158535 h 304800"/>
                <a:gd name="connsiteX8" fmla="*/ 136674 w 304800"/>
                <a:gd name="connsiteY8" fmla="*/ 234735 h 304800"/>
                <a:gd name="connsiteX9" fmla="*/ 212874 w 304800"/>
                <a:gd name="connsiteY9" fmla="*/ 158535 h 304800"/>
                <a:gd name="connsiteX10" fmla="*/ 136674 w 304800"/>
                <a:gd name="connsiteY10" fmla="*/ 82335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4800" h="304800">
                  <a:moveTo>
                    <a:pt x="152400" y="0"/>
                  </a:moveTo>
                  <a:lnTo>
                    <a:pt x="304800" y="0"/>
                  </a:lnTo>
                  <a:lnTo>
                    <a:pt x="304800" y="152400"/>
                  </a:lnTo>
                  <a:cubicBezTo>
                    <a:pt x="304800" y="236568"/>
                    <a:pt x="236568" y="304800"/>
                    <a:pt x="152400" y="304800"/>
                  </a:cubicBezTo>
                  <a:cubicBezTo>
                    <a:pt x="68232" y="304800"/>
                    <a:pt x="0" y="236568"/>
                    <a:pt x="0" y="152400"/>
                  </a:cubicBezTo>
                  <a:cubicBezTo>
                    <a:pt x="0" y="68232"/>
                    <a:pt x="68232" y="0"/>
                    <a:pt x="152400" y="0"/>
                  </a:cubicBezTo>
                  <a:close/>
                  <a:moveTo>
                    <a:pt x="136674" y="82335"/>
                  </a:moveTo>
                  <a:cubicBezTo>
                    <a:pt x="94590" y="82335"/>
                    <a:pt x="60474" y="116451"/>
                    <a:pt x="60474" y="158535"/>
                  </a:cubicBezTo>
                  <a:cubicBezTo>
                    <a:pt x="60474" y="200619"/>
                    <a:pt x="94590" y="234735"/>
                    <a:pt x="136674" y="234735"/>
                  </a:cubicBezTo>
                  <a:cubicBezTo>
                    <a:pt x="178758" y="234735"/>
                    <a:pt x="212874" y="200619"/>
                    <a:pt x="212874" y="158535"/>
                  </a:cubicBezTo>
                  <a:cubicBezTo>
                    <a:pt x="212874" y="116451"/>
                    <a:pt x="178758" y="82335"/>
                    <a:pt x="136674" y="82335"/>
                  </a:cubicBezTo>
                  <a:close/>
                </a:path>
              </a:pathLst>
            </a:cu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24" name="Picture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00483" y="1176388"/>
              <a:ext cx="494255" cy="494255"/>
            </a:xfrm>
            <a:prstGeom prst="rect">
              <a:avLst/>
            </a:prstGeom>
          </p:spPr>
        </p:pic>
        <p:pic>
          <p:nvPicPr>
            <p:cNvPr id="125" name="Picture 1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19642" y="2826170"/>
              <a:ext cx="449323" cy="449323"/>
            </a:xfrm>
            <a:prstGeom prst="rect">
              <a:avLst/>
            </a:prstGeom>
          </p:spPr>
        </p:pic>
      </p:grpSp>
    </p:spTree>
    <p:custDataLst>
      <p:tags r:id="rId1"/>
    </p:custDataLst>
    <p:extLst>
      <p:ext uri="{BB962C8B-B14F-4D97-AF65-F5344CB8AC3E}">
        <p14:creationId xmlns:p14="http://schemas.microsoft.com/office/powerpoint/2010/main" val="308240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1126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11270" name="Rectangle 1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Course Agenda</a:t>
            </a:r>
          </a:p>
        </p:txBody>
      </p:sp>
      <p:sp>
        <p:nvSpPr>
          <p:cNvPr id="2" name="Content Placeholder 1">
            <a:extLst>
              <a:ext uri="{FF2B5EF4-FFF2-40B4-BE49-F238E27FC236}">
                <a16:creationId xmlns:a16="http://schemas.microsoft.com/office/drawing/2014/main" id="{2F0DB487-F560-4391-8783-B93B4CE34199}"/>
              </a:ext>
            </a:extLst>
          </p:cNvPr>
          <p:cNvSpPr>
            <a:spLocks noGrp="1"/>
          </p:cNvSpPr>
          <p:nvPr>
            <p:ph idx="1"/>
          </p:nvPr>
        </p:nvSpPr>
        <p:spPr>
          <a:xfrm>
            <a:off x="933451" y="2272710"/>
            <a:ext cx="16421100" cy="7905943"/>
          </a:xfrm>
        </p:spPr>
        <p:txBody>
          <a:bodyPr/>
          <a:lstStyle/>
          <a:p>
            <a:pPr lvl="1"/>
            <a:r>
              <a:rPr lang="en-US" altLang="en-US" sz="2800" dirty="0"/>
              <a:t>Day 1:</a:t>
            </a:r>
          </a:p>
          <a:p>
            <a:pPr lvl="2"/>
            <a:r>
              <a:rPr lang="en-US" altLang="en-US" sz="2600" dirty="0"/>
              <a:t> Introduction</a:t>
            </a:r>
          </a:p>
          <a:p>
            <a:pPr lvl="2"/>
            <a:r>
              <a:rPr lang="en-US" altLang="en-US" sz="2600" dirty="0"/>
              <a:t> Introduction to PL/SQL</a:t>
            </a:r>
          </a:p>
          <a:p>
            <a:pPr lvl="2"/>
            <a:r>
              <a:rPr lang="en-US" altLang="en-US" sz="2600" dirty="0"/>
              <a:t> Declaring PL/SQL Variables </a:t>
            </a:r>
          </a:p>
          <a:p>
            <a:pPr lvl="2"/>
            <a:r>
              <a:rPr lang="en-US" altLang="en-US" sz="2600" dirty="0"/>
              <a:t> Writing Executable Statements</a:t>
            </a:r>
          </a:p>
          <a:p>
            <a:pPr lvl="2"/>
            <a:r>
              <a:rPr lang="en-US" altLang="en-US" sz="2600" dirty="0"/>
              <a:t> Using SQL Statements within a PL/SQL Block</a:t>
            </a:r>
          </a:p>
          <a:p>
            <a:pPr lvl="2"/>
            <a:r>
              <a:rPr lang="en-US" altLang="en-US" sz="2600" dirty="0"/>
              <a:t> Writing Control Structures</a:t>
            </a:r>
          </a:p>
          <a:p>
            <a:pPr lvl="1"/>
            <a:r>
              <a:rPr lang="en-US" altLang="en-US" sz="2800" dirty="0"/>
              <a:t>Day 2: </a:t>
            </a:r>
          </a:p>
          <a:p>
            <a:pPr lvl="2"/>
            <a:r>
              <a:rPr lang="en-US" altLang="en-US" sz="2600" dirty="0"/>
              <a:t> Working with Composite Data Types</a:t>
            </a:r>
          </a:p>
          <a:p>
            <a:pPr lvl="2"/>
            <a:r>
              <a:rPr lang="en-US" altLang="en-US" sz="2600" dirty="0"/>
              <a:t> Using Explicit Cursors</a:t>
            </a:r>
          </a:p>
          <a:p>
            <a:pPr lvl="2"/>
            <a:r>
              <a:rPr lang="en-US" altLang="en-US" sz="2600" dirty="0"/>
              <a:t> Handling Exceptions</a:t>
            </a:r>
          </a:p>
          <a:p>
            <a:pPr lvl="2"/>
            <a:r>
              <a:rPr lang="en-US" altLang="en-US" sz="2600" dirty="0"/>
              <a:t> Introducing Stored Procedures and Functions</a:t>
            </a:r>
            <a:endParaRPr lang="en-US" sz="2600" dirty="0"/>
          </a:p>
        </p:txBody>
      </p:sp>
      <p:grpSp>
        <p:nvGrpSpPr>
          <p:cNvPr id="13" name="Group 12">
            <a:extLst>
              <a:ext uri="{FF2B5EF4-FFF2-40B4-BE49-F238E27FC236}">
                <a16:creationId xmlns:a16="http://schemas.microsoft.com/office/drawing/2014/main" id="{0A9FB6F6-901C-48D4-81CB-AE123A9C2C05}"/>
              </a:ext>
            </a:extLst>
          </p:cNvPr>
          <p:cNvGrpSpPr/>
          <p:nvPr/>
        </p:nvGrpSpPr>
        <p:grpSpPr>
          <a:xfrm>
            <a:off x="12732487" y="6858683"/>
            <a:ext cx="5567363" cy="2500313"/>
            <a:chOff x="5410200" y="4297363"/>
            <a:chExt cx="3711575" cy="1666875"/>
          </a:xfrm>
        </p:grpSpPr>
        <p:sp>
          <p:nvSpPr>
            <p:cNvPr id="14" name="Rectangle 13">
              <a:extLst>
                <a:ext uri="{FF2B5EF4-FFF2-40B4-BE49-F238E27FC236}">
                  <a16:creationId xmlns:a16="http://schemas.microsoft.com/office/drawing/2014/main" id="{65991854-0517-44CF-94EB-8787C15C0C3A}"/>
                </a:ext>
              </a:extLst>
            </p:cNvPr>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5" name="Oval 14">
              <a:extLst>
                <a:ext uri="{FF2B5EF4-FFF2-40B4-BE49-F238E27FC236}">
                  <a16:creationId xmlns:a16="http://schemas.microsoft.com/office/drawing/2014/main" id="{7C144DD8-A118-461D-A148-9C6C58DE039C}"/>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6" name="Picture 5">
              <a:extLst>
                <a:ext uri="{FF2B5EF4-FFF2-40B4-BE49-F238E27FC236}">
                  <a16:creationId xmlns:a16="http://schemas.microsoft.com/office/drawing/2014/main" id="{C8AF1461-893F-430A-9216-72BF064F6A63}"/>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25350486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1126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1126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Times New Roman" pitchFamily="18" charset="0"/>
            </a:endParaRPr>
          </a:p>
        </p:txBody>
      </p:sp>
      <p:sp>
        <p:nvSpPr>
          <p:cNvPr id="11269"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Times New Roman" pitchFamily="18" charset="0"/>
            </a:endParaRPr>
          </a:p>
        </p:txBody>
      </p:sp>
      <p:sp>
        <p:nvSpPr>
          <p:cNvPr id="11270" name="Rectangle 1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Course Agenda</a:t>
            </a:r>
          </a:p>
        </p:txBody>
      </p:sp>
      <p:sp>
        <p:nvSpPr>
          <p:cNvPr id="2" name="Content Placeholder 1">
            <a:extLst>
              <a:ext uri="{FF2B5EF4-FFF2-40B4-BE49-F238E27FC236}">
                <a16:creationId xmlns:a16="http://schemas.microsoft.com/office/drawing/2014/main" id="{76D62162-34E3-4593-8A4F-89AB32E5BCFA}"/>
              </a:ext>
            </a:extLst>
          </p:cNvPr>
          <p:cNvSpPr>
            <a:spLocks noGrp="1"/>
          </p:cNvSpPr>
          <p:nvPr>
            <p:ph idx="1"/>
          </p:nvPr>
        </p:nvSpPr>
        <p:spPr>
          <a:xfrm>
            <a:off x="933451" y="2272710"/>
            <a:ext cx="16421100" cy="7235951"/>
          </a:xfrm>
        </p:spPr>
        <p:txBody>
          <a:bodyPr/>
          <a:lstStyle/>
          <a:p>
            <a:pPr lvl="1"/>
            <a:r>
              <a:rPr lang="en-US" altLang="en-US" dirty="0"/>
              <a:t>Day 3:</a:t>
            </a:r>
          </a:p>
          <a:p>
            <a:pPr lvl="2"/>
            <a:r>
              <a:rPr lang="en-US" altLang="en-US" dirty="0"/>
              <a:t>Creating Procedures</a:t>
            </a:r>
          </a:p>
          <a:p>
            <a:pPr lvl="2"/>
            <a:r>
              <a:rPr lang="en-US" altLang="en-US" dirty="0"/>
              <a:t>Creating Functions</a:t>
            </a:r>
          </a:p>
          <a:p>
            <a:pPr lvl="2"/>
            <a:r>
              <a:rPr lang="en-US" altLang="en-US" dirty="0"/>
              <a:t>Debugging Subprograms</a:t>
            </a:r>
          </a:p>
          <a:p>
            <a:pPr lvl="2"/>
            <a:r>
              <a:rPr lang="en-US" altLang="en-US" dirty="0"/>
              <a:t>Creating Packages</a:t>
            </a:r>
          </a:p>
          <a:p>
            <a:pPr lvl="1"/>
            <a:r>
              <a:rPr lang="en-US" altLang="en-US" dirty="0"/>
              <a:t>Day 4: </a:t>
            </a:r>
          </a:p>
          <a:p>
            <a:pPr lvl="2"/>
            <a:r>
              <a:rPr lang="en-US" altLang="en-US" dirty="0"/>
              <a:t>Working with Packages</a:t>
            </a:r>
          </a:p>
          <a:p>
            <a:pPr lvl="2"/>
            <a:r>
              <a:rPr lang="en-US" altLang="en-US" dirty="0"/>
              <a:t>Using Oracle-Supplied Packages in Application Development</a:t>
            </a:r>
          </a:p>
          <a:p>
            <a:pPr lvl="2"/>
            <a:r>
              <a:rPr lang="en-US" altLang="en-US" dirty="0"/>
              <a:t>Using Dynamic SQL</a:t>
            </a:r>
          </a:p>
          <a:p>
            <a:pPr lvl="2"/>
            <a:r>
              <a:rPr lang="en-US" altLang="en-US" dirty="0"/>
              <a:t>Creating Triggers</a:t>
            </a:r>
          </a:p>
        </p:txBody>
      </p:sp>
      <p:grpSp>
        <p:nvGrpSpPr>
          <p:cNvPr id="9" name="Group 8"/>
          <p:cNvGrpSpPr/>
          <p:nvPr/>
        </p:nvGrpSpPr>
        <p:grpSpPr>
          <a:xfrm>
            <a:off x="12732487" y="6858683"/>
            <a:ext cx="5567363" cy="2500313"/>
            <a:chOff x="5410200" y="4297363"/>
            <a:chExt cx="3711575" cy="1666875"/>
          </a:xfrm>
        </p:grpSpPr>
        <p:sp>
          <p:nvSpPr>
            <p:cNvPr id="10" name="Rectangle 9"/>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1" name="Oval 10"/>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2"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33729141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Course Agenda</a:t>
            </a:r>
            <a:endParaRPr lang="en-US" dirty="0">
              <a:latin typeface="+mj-lt"/>
              <a:cs typeface="Oracle Sans" panose="020B0503020204020204" pitchFamily="34" charset="0"/>
            </a:endParaRPr>
          </a:p>
        </p:txBody>
      </p:sp>
      <p:sp>
        <p:nvSpPr>
          <p:cNvPr id="8" name="Content Placeholder 7">
            <a:extLst>
              <a:ext uri="{FF2B5EF4-FFF2-40B4-BE49-F238E27FC236}">
                <a16:creationId xmlns:a16="http://schemas.microsoft.com/office/drawing/2014/main" id="{34F43FE5-2C4D-4086-80A8-E1C4AEFE7199}"/>
              </a:ext>
            </a:extLst>
          </p:cNvPr>
          <p:cNvSpPr>
            <a:spLocks noGrp="1"/>
          </p:cNvSpPr>
          <p:nvPr>
            <p:ph idx="1"/>
          </p:nvPr>
        </p:nvSpPr>
        <p:spPr>
          <a:xfrm>
            <a:off x="933451" y="2272710"/>
            <a:ext cx="16421100" cy="4981681"/>
          </a:xfrm>
        </p:spPr>
        <p:txBody>
          <a:bodyPr/>
          <a:lstStyle/>
          <a:p>
            <a:pPr lvl="1"/>
            <a:r>
              <a:rPr lang="en-US" altLang="en-US" dirty="0"/>
              <a:t>Day 5:</a:t>
            </a:r>
          </a:p>
          <a:p>
            <a:pPr lvl="2"/>
            <a:r>
              <a:rPr lang="en-US" altLang="en-US" dirty="0"/>
              <a:t>Creating Compound DDL and Event Database Triggers</a:t>
            </a:r>
          </a:p>
          <a:p>
            <a:pPr lvl="2"/>
            <a:r>
              <a:rPr lang="en-US" altLang="en-US" dirty="0"/>
              <a:t>Design Considerations for PL/SQL Code</a:t>
            </a:r>
          </a:p>
          <a:p>
            <a:pPr lvl="2"/>
            <a:r>
              <a:rPr lang="en-US" altLang="en-US" dirty="0"/>
              <a:t>Tuning PL/SQL Compiler</a:t>
            </a:r>
          </a:p>
          <a:p>
            <a:pPr lvl="2"/>
            <a:r>
              <a:rPr lang="en-US" altLang="en-US" dirty="0"/>
              <a:t>Managing Dependencies</a:t>
            </a:r>
          </a:p>
          <a:p>
            <a:pPr lvl="2"/>
            <a:endParaRPr lang="en-US" altLang="en-US" dirty="0"/>
          </a:p>
          <a:p>
            <a:endParaRPr lang="en-US" dirty="0"/>
          </a:p>
        </p:txBody>
      </p:sp>
      <p:grpSp>
        <p:nvGrpSpPr>
          <p:cNvPr id="4" name="Group 3">
            <a:extLst>
              <a:ext uri="{FF2B5EF4-FFF2-40B4-BE49-F238E27FC236}">
                <a16:creationId xmlns:a16="http://schemas.microsoft.com/office/drawing/2014/main" id="{1209D75F-A98D-4971-9A5A-E4F418B1C6CC}"/>
              </a:ext>
            </a:extLst>
          </p:cNvPr>
          <p:cNvGrpSpPr/>
          <p:nvPr/>
        </p:nvGrpSpPr>
        <p:grpSpPr>
          <a:xfrm>
            <a:off x="12732487" y="6858683"/>
            <a:ext cx="5567363" cy="2500313"/>
            <a:chOff x="5410200" y="4297363"/>
            <a:chExt cx="3711575" cy="1666875"/>
          </a:xfrm>
        </p:grpSpPr>
        <p:sp>
          <p:nvSpPr>
            <p:cNvPr id="5" name="Rectangle 4">
              <a:extLst>
                <a:ext uri="{FF2B5EF4-FFF2-40B4-BE49-F238E27FC236}">
                  <a16:creationId xmlns:a16="http://schemas.microsoft.com/office/drawing/2014/main" id="{3977CBC5-46F5-4536-9138-C179DCC12BC4}"/>
                </a:ext>
              </a:extLst>
            </p:cNvPr>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a:extLst>
                <a:ext uri="{FF2B5EF4-FFF2-40B4-BE49-F238E27FC236}">
                  <a16:creationId xmlns:a16="http://schemas.microsoft.com/office/drawing/2014/main" id="{34420126-8683-496C-A363-5380F860F91E}"/>
                </a:ext>
              </a:extLst>
            </p:cNvPr>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a:extLst>
                <a:ext uri="{FF2B5EF4-FFF2-40B4-BE49-F238E27FC236}">
                  <a16:creationId xmlns:a16="http://schemas.microsoft.com/office/drawing/2014/main" id="{ADC2CF3A-8DC2-445D-A1F2-52F56C4373EF}"/>
                </a:ext>
              </a:extLst>
            </p:cNvPr>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95663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A097A1-7656-4074-9007-0019A9BEFCCD}"/>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Class Account Information</a:t>
            </a:r>
          </a:p>
        </p:txBody>
      </p:sp>
      <p:sp>
        <p:nvSpPr>
          <p:cNvPr id="2" name="Content Placeholder 1">
            <a:extLst>
              <a:ext uri="{FF2B5EF4-FFF2-40B4-BE49-F238E27FC236}">
                <a16:creationId xmlns:a16="http://schemas.microsoft.com/office/drawing/2014/main" id="{7F25A20B-867B-4E81-ACDB-8E573646E373}"/>
              </a:ext>
            </a:extLst>
          </p:cNvPr>
          <p:cNvSpPr>
            <a:spLocks noGrp="1"/>
          </p:cNvSpPr>
          <p:nvPr>
            <p:ph idx="1"/>
          </p:nvPr>
        </p:nvSpPr>
        <p:spPr>
          <a:xfrm>
            <a:off x="933451" y="2272710"/>
            <a:ext cx="16421100" cy="3605919"/>
          </a:xfrm>
        </p:spPr>
        <p:txBody>
          <a:bodyPr/>
          <a:lstStyle/>
          <a:p>
            <a:pPr lvl="1"/>
            <a:r>
              <a:rPr lang="en-US" altLang="en-US" dirty="0"/>
              <a:t>A cloned </a:t>
            </a:r>
            <a:r>
              <a:rPr lang="en-US" altLang="en-US" dirty="0">
                <a:latin typeface="Courier New" panose="02070309020205020404" pitchFamily="49" charset="0"/>
                <a:cs typeface="Courier New" panose="02070309020205020404" pitchFamily="49" charset="0"/>
              </a:rPr>
              <a:t>HR</a:t>
            </a:r>
            <a:r>
              <a:rPr lang="en-US" altLang="en-US" dirty="0"/>
              <a:t> account ID is set up for you.</a:t>
            </a:r>
          </a:p>
          <a:p>
            <a:pPr lvl="1"/>
            <a:r>
              <a:rPr lang="en-US" altLang="en-US" dirty="0"/>
              <a:t>Your account IDs are </a:t>
            </a:r>
            <a:r>
              <a:rPr lang="en-US" altLang="en-US" dirty="0">
                <a:latin typeface="Courier New" panose="02070309020205020404" pitchFamily="49" charset="0"/>
                <a:cs typeface="Courier New" panose="02070309020205020404" pitchFamily="49" charset="0"/>
              </a:rPr>
              <a:t>ora41, ora61,</a:t>
            </a:r>
            <a:r>
              <a:rPr lang="en-US" altLang="en-US" dirty="0">
                <a:cs typeface="Courier New" panose="02070309020205020404" pitchFamily="49" charset="0"/>
              </a:rPr>
              <a:t> and </a:t>
            </a:r>
            <a:r>
              <a:rPr lang="en-US" altLang="en-US" dirty="0">
                <a:latin typeface="Courier New" panose="02070309020205020404" pitchFamily="49" charset="0"/>
                <a:cs typeface="Courier New" panose="02070309020205020404" pitchFamily="49" charset="0"/>
              </a:rPr>
              <a:t>ora62.</a:t>
            </a:r>
          </a:p>
          <a:p>
            <a:pPr lvl="1"/>
            <a:r>
              <a:rPr lang="en-US" altLang="en-US" dirty="0"/>
              <a:t>The password is provided in the Activity Guide.</a:t>
            </a:r>
          </a:p>
          <a:p>
            <a:pPr lvl="1"/>
            <a:r>
              <a:rPr lang="en-US" altLang="en-US" dirty="0"/>
              <a:t>Each machine has its own complete environment and is assigned the same accounts.</a:t>
            </a:r>
          </a:p>
          <a:p>
            <a:endParaRPr lang="en-US" dirty="0"/>
          </a:p>
        </p:txBody>
      </p:sp>
      <p:pic>
        <p:nvPicPr>
          <p:cNvPr id="12292" name="Picture 4"/>
          <p:cNvPicPr>
            <a:picLocks noChangeAspect="1"/>
          </p:cNvPicPr>
          <p:nvPr/>
        </p:nvPicPr>
        <p:blipFill>
          <a:blip r:embed="rId4" cstate="print"/>
          <a:stretch>
            <a:fillRect/>
          </a:stretch>
        </p:blipFill>
        <p:spPr bwMode="auto">
          <a:xfrm>
            <a:off x="14249400" y="6274483"/>
            <a:ext cx="2861810" cy="263347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61472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Appendixes and Practices Used in This Course</a:t>
            </a:r>
          </a:p>
        </p:txBody>
      </p:sp>
      <p:sp>
        <p:nvSpPr>
          <p:cNvPr id="2" name="Content Placeholder 1">
            <a:extLst>
              <a:ext uri="{FF2B5EF4-FFF2-40B4-BE49-F238E27FC236}">
                <a16:creationId xmlns:a16="http://schemas.microsoft.com/office/drawing/2014/main" id="{E0041716-7666-4BE8-A630-EEA57BC2680F}"/>
              </a:ext>
            </a:extLst>
          </p:cNvPr>
          <p:cNvSpPr>
            <a:spLocks noGrp="1"/>
          </p:cNvSpPr>
          <p:nvPr>
            <p:ph idx="1"/>
          </p:nvPr>
        </p:nvSpPr>
        <p:spPr>
          <a:xfrm>
            <a:off x="933451" y="2272710"/>
            <a:ext cx="16421100" cy="6695996"/>
          </a:xfrm>
        </p:spPr>
        <p:txBody>
          <a:bodyPr/>
          <a:lstStyle/>
          <a:p>
            <a:pPr lvl="1"/>
            <a:r>
              <a:rPr lang="en-US" altLang="en-US" dirty="0"/>
              <a:t>Appendix A: Table Descriptions and Data</a:t>
            </a:r>
          </a:p>
          <a:p>
            <a:pPr lvl="1"/>
            <a:r>
              <a:rPr lang="en-US" altLang="en-US" dirty="0"/>
              <a:t>Appendix B: Using SQL Developer</a:t>
            </a:r>
          </a:p>
          <a:p>
            <a:pPr lvl="1"/>
            <a:r>
              <a:rPr lang="en-US" altLang="en-US" dirty="0"/>
              <a:t>Appendix C: Using SQL*Plus</a:t>
            </a:r>
          </a:p>
          <a:p>
            <a:pPr lvl="1"/>
            <a:r>
              <a:rPr lang="en-US" altLang="en-US" dirty="0"/>
              <a:t>Appendix D: Commonly Used SQL Commands</a:t>
            </a:r>
          </a:p>
          <a:p>
            <a:pPr lvl="1"/>
            <a:r>
              <a:rPr lang="en-US" altLang="en-US" dirty="0"/>
              <a:t>Appendix E: Managing PL/SQL Code</a:t>
            </a:r>
          </a:p>
          <a:p>
            <a:pPr lvl="1"/>
            <a:r>
              <a:rPr lang="en-US" altLang="en-US" dirty="0"/>
              <a:t>Appendix F: Implementing Triggers</a:t>
            </a:r>
          </a:p>
          <a:p>
            <a:pPr lvl="1"/>
            <a:r>
              <a:rPr lang="en-US" altLang="en-US" dirty="0"/>
              <a:t>Appendix G: Using DBMS_SCHEDULER and HTP Packages</a:t>
            </a:r>
          </a:p>
          <a:p>
            <a:pPr lvl="1"/>
            <a:r>
              <a:rPr lang="en-US" altLang="en-US" dirty="0"/>
              <a:t>Activity Guide: Practices and Solutions</a:t>
            </a:r>
          </a:p>
          <a:p>
            <a:endParaRPr lang="en-US" dirty="0"/>
          </a:p>
        </p:txBody>
      </p:sp>
    </p:spTree>
    <p:custDataLst>
      <p:tags r:id="rId1"/>
    </p:custDataLst>
    <p:extLst>
      <p:ext uri="{BB962C8B-B14F-4D97-AF65-F5344CB8AC3E}">
        <p14:creationId xmlns:p14="http://schemas.microsoft.com/office/powerpoint/2010/main" val="2013883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Lesson Agenda</a:t>
            </a:r>
          </a:p>
        </p:txBody>
      </p:sp>
      <p:sp>
        <p:nvSpPr>
          <p:cNvPr id="3" name="Content Placeholder 2">
            <a:extLst>
              <a:ext uri="{FF2B5EF4-FFF2-40B4-BE49-F238E27FC236}">
                <a16:creationId xmlns:a16="http://schemas.microsoft.com/office/drawing/2014/main" id="{339558F1-A086-431F-ACE7-B36722600A45}"/>
              </a:ext>
            </a:extLst>
          </p:cNvPr>
          <p:cNvSpPr>
            <a:spLocks noGrp="1"/>
          </p:cNvSpPr>
          <p:nvPr>
            <p:ph idx="1"/>
          </p:nvPr>
        </p:nvSpPr>
        <p:spPr>
          <a:xfrm>
            <a:off x="933451" y="2272710"/>
            <a:ext cx="16421100" cy="4378439"/>
          </a:xfrm>
        </p:spPr>
        <p:txBody>
          <a:bodyPr/>
          <a:lstStyle/>
          <a:p>
            <a:pPr lvl="1">
              <a:buClr>
                <a:schemeClr val="tx1">
                  <a:lumMod val="25000"/>
                  <a:lumOff val="75000"/>
                </a:schemeClr>
              </a:buClr>
            </a:pPr>
            <a:r>
              <a:rPr lang="en-US" dirty="0">
                <a:solidFill>
                  <a:schemeClr val="tx1">
                    <a:lumMod val="25000"/>
                    <a:lumOff val="75000"/>
                  </a:schemeClr>
                </a:solidFill>
              </a:rPr>
              <a:t>Course objectives and course agenda</a:t>
            </a:r>
          </a:p>
          <a:p>
            <a:pPr lvl="1">
              <a:buClr>
                <a:schemeClr val="tx1">
                  <a:lumMod val="25000"/>
                  <a:lumOff val="75000"/>
                </a:schemeClr>
              </a:buClr>
            </a:pPr>
            <a:r>
              <a:rPr lang="en-US" dirty="0">
                <a:solidFill>
                  <a:schemeClr val="tx1">
                    <a:lumMod val="25000"/>
                    <a:lumOff val="75000"/>
                  </a:schemeClr>
                </a:solidFill>
              </a:rPr>
              <a:t>The schema and appendixes used in this course</a:t>
            </a:r>
          </a:p>
          <a:p>
            <a:pPr lvl="1"/>
            <a:r>
              <a:rPr lang="en-US" dirty="0"/>
              <a:t>Overview of Oracle Database 19c and related products </a:t>
            </a:r>
          </a:p>
          <a:p>
            <a:pPr lvl="1">
              <a:buClr>
                <a:schemeClr val="tx1">
                  <a:lumMod val="25000"/>
                  <a:lumOff val="75000"/>
                </a:schemeClr>
              </a:buClr>
            </a:pPr>
            <a:r>
              <a:rPr lang="en-US" dirty="0">
                <a:solidFill>
                  <a:schemeClr val="tx1">
                    <a:lumMod val="25000"/>
                    <a:lumOff val="75000"/>
                  </a:schemeClr>
                </a:solidFill>
              </a:rPr>
              <a:t>Available PL/SQL development environments </a:t>
            </a:r>
          </a:p>
          <a:p>
            <a:pPr lvl="1">
              <a:buClr>
                <a:schemeClr val="tx1">
                  <a:lumMod val="25000"/>
                  <a:lumOff val="75000"/>
                </a:schemeClr>
              </a:buClr>
            </a:pPr>
            <a:r>
              <a:rPr lang="en-US" dirty="0">
                <a:solidFill>
                  <a:schemeClr val="tx1">
                    <a:lumMod val="25000"/>
                    <a:lumOff val="75000"/>
                  </a:schemeClr>
                </a:solidFill>
              </a:rPr>
              <a:t>Oracle documentation and additional resources</a:t>
            </a:r>
          </a:p>
          <a:p>
            <a:endParaRPr lang="en-US" dirty="0"/>
          </a:p>
        </p:txBody>
      </p:sp>
      <p:grpSp>
        <p:nvGrpSpPr>
          <p:cNvPr id="2" name="Group 3"/>
          <p:cNvGrpSpPr/>
          <p:nvPr/>
        </p:nvGrpSpPr>
        <p:grpSpPr>
          <a:xfrm>
            <a:off x="12720637" y="64008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4773265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flipH="1">
            <a:off x="1354622" y="5113369"/>
            <a:ext cx="5211279"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5" name="Rectangle 24"/>
          <p:cNvSpPr/>
          <p:nvPr/>
        </p:nvSpPr>
        <p:spPr bwMode="auto">
          <a:xfrm>
            <a:off x="11887200" y="5113369"/>
            <a:ext cx="5211279"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3038" y="2156589"/>
            <a:ext cx="7200900" cy="7200900"/>
          </a:xfrm>
          <a:prstGeom prst="rect">
            <a:avLst/>
          </a:prstGeom>
        </p:spPr>
      </p:pic>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Oracle Database 19c: Focus Areas</a:t>
            </a:r>
          </a:p>
        </p:txBody>
      </p:sp>
      <p:grpSp>
        <p:nvGrpSpPr>
          <p:cNvPr id="5" name="Group 5"/>
          <p:cNvGrpSpPr/>
          <p:nvPr/>
        </p:nvGrpSpPr>
        <p:grpSpPr>
          <a:xfrm>
            <a:off x="2293007" y="2442176"/>
            <a:ext cx="2514600" cy="3450866"/>
            <a:chOff x="2274116" y="138366"/>
            <a:chExt cx="1676400" cy="2300577"/>
          </a:xfrm>
        </p:grpSpPr>
        <p:sp>
          <p:nvSpPr>
            <p:cNvPr id="3" name="Rounded Rectangle 2"/>
            <p:cNvSpPr/>
            <p:nvPr/>
          </p:nvSpPr>
          <p:spPr bwMode="auto">
            <a:xfrm>
              <a:off x="2335266" y="849489"/>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sz="2200" dirty="0">
                <a:solidFill>
                  <a:schemeClr val="tx1"/>
                </a:solidFill>
                <a:latin typeface="+mn-lt"/>
                <a:cs typeface="Oracle Sans" panose="020B0503020204020204" pitchFamily="34" charset="0"/>
              </a:endParaRPr>
            </a:p>
          </p:txBody>
        </p:sp>
        <p:pic>
          <p:nvPicPr>
            <p:cNvPr id="12" name="Picture 11" descr="cnt2554104.png"/>
            <p:cNvPicPr>
              <a:picLocks noChangeAspect="1"/>
            </p:cNvPicPr>
            <p:nvPr/>
          </p:nvPicPr>
          <p:blipFill>
            <a:blip r:embed="rId5" cstate="print"/>
            <a:stretch>
              <a:fillRect/>
            </a:stretch>
          </p:blipFill>
          <p:spPr>
            <a:xfrm>
              <a:off x="2608514" y="990428"/>
              <a:ext cx="1007604" cy="1307577"/>
            </a:xfrm>
            <a:prstGeom prst="rect">
              <a:avLst/>
            </a:prstGeom>
          </p:spPr>
        </p:pic>
        <p:sp>
          <p:nvSpPr>
            <p:cNvPr id="13" name="Rectangle 12"/>
            <p:cNvSpPr/>
            <p:nvPr/>
          </p:nvSpPr>
          <p:spPr>
            <a:xfrm>
              <a:off x="2274116" y="138366"/>
              <a:ext cx="1676400" cy="564257"/>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spcBef>
                  <a:spcPts val="600"/>
                </a:spcBef>
                <a:defRPr/>
              </a:pPr>
              <a:r>
                <a:rPr lang="en-US" altLang="en-US" sz="2200" dirty="0">
                  <a:solidFill>
                    <a:schemeClr val="tx1">
                      <a:lumMod val="50000"/>
                    </a:schemeClr>
                  </a:solidFill>
                  <a:latin typeface="+mn-lt"/>
                  <a:cs typeface="Oracle Sans" panose="020B0503020204020204" pitchFamily="34" charset="0"/>
                </a:rPr>
                <a:t>Information</a:t>
              </a:r>
            </a:p>
            <a:p>
              <a:pPr algn="ctr">
                <a:spcBef>
                  <a:spcPts val="600"/>
                </a:spcBef>
                <a:defRPr/>
              </a:pPr>
              <a:r>
                <a:rPr lang="en-US" altLang="en-US" sz="2200" dirty="0">
                  <a:solidFill>
                    <a:schemeClr val="tx1">
                      <a:lumMod val="50000"/>
                    </a:schemeClr>
                  </a:solidFill>
                  <a:latin typeface="+mn-lt"/>
                  <a:cs typeface="Oracle Sans" panose="020B0503020204020204" pitchFamily="34" charset="0"/>
                </a:rPr>
                <a:t>Management</a:t>
              </a:r>
            </a:p>
          </p:txBody>
        </p:sp>
      </p:grpSp>
      <p:grpSp>
        <p:nvGrpSpPr>
          <p:cNvPr id="6" name="Group 19"/>
          <p:cNvGrpSpPr/>
          <p:nvPr/>
        </p:nvGrpSpPr>
        <p:grpSpPr>
          <a:xfrm>
            <a:off x="13350037" y="2442176"/>
            <a:ext cx="2644958" cy="3485306"/>
            <a:chOff x="8898436" y="525321"/>
            <a:chExt cx="1763305" cy="2323537"/>
          </a:xfrm>
        </p:grpSpPr>
        <p:sp>
          <p:nvSpPr>
            <p:cNvPr id="19" name="Rounded Rectangle 18"/>
            <p:cNvSpPr/>
            <p:nvPr/>
          </p:nvSpPr>
          <p:spPr bwMode="auto">
            <a:xfrm>
              <a:off x="9003039" y="1259404"/>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sz="2200" dirty="0">
                <a:latin typeface="+mn-lt"/>
                <a:cs typeface="Oracle Sans" panose="020B0503020204020204" pitchFamily="34" charset="0"/>
              </a:endParaRPr>
            </a:p>
          </p:txBody>
        </p:sp>
        <p:pic>
          <p:nvPicPr>
            <p:cNvPr id="14" name="Picture 13" descr="cnt2427930.png"/>
            <p:cNvPicPr>
              <a:picLocks noChangeAspect="1"/>
            </p:cNvPicPr>
            <p:nvPr/>
          </p:nvPicPr>
          <p:blipFill>
            <a:blip r:embed="rId6" cstate="print"/>
            <a:stretch>
              <a:fillRect/>
            </a:stretch>
          </p:blipFill>
          <p:spPr>
            <a:xfrm>
              <a:off x="9254309" y="1429650"/>
              <a:ext cx="1051560" cy="1066800"/>
            </a:xfrm>
            <a:prstGeom prst="rect">
              <a:avLst/>
            </a:prstGeom>
          </p:spPr>
        </p:pic>
        <p:sp>
          <p:nvSpPr>
            <p:cNvPr id="15" name="Rectangle 14"/>
            <p:cNvSpPr/>
            <p:nvPr/>
          </p:nvSpPr>
          <p:spPr>
            <a:xfrm>
              <a:off x="8898436" y="525321"/>
              <a:ext cx="1763305" cy="589905"/>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spcBef>
                  <a:spcPts val="900"/>
                </a:spcBef>
                <a:defRPr/>
              </a:pPr>
              <a:r>
                <a:rPr lang="en-US" altLang="en-US" sz="2200" dirty="0">
                  <a:solidFill>
                    <a:schemeClr val="tx1">
                      <a:lumMod val="50000"/>
                    </a:schemeClr>
                  </a:solidFill>
                  <a:latin typeface="+mn-lt"/>
                  <a:cs typeface="Oracle Sans" panose="020B0503020204020204" pitchFamily="34" charset="0"/>
                </a:rPr>
                <a:t>Application </a:t>
              </a:r>
            </a:p>
            <a:p>
              <a:pPr algn="ctr">
                <a:spcBef>
                  <a:spcPts val="900"/>
                </a:spcBef>
                <a:defRPr/>
              </a:pPr>
              <a:r>
                <a:rPr lang="en-US" altLang="en-US" sz="2200" dirty="0">
                  <a:solidFill>
                    <a:schemeClr val="tx1">
                      <a:lumMod val="50000"/>
                    </a:schemeClr>
                  </a:solidFill>
                  <a:latin typeface="+mn-lt"/>
                  <a:cs typeface="Oracle Sans" panose="020B0503020204020204" pitchFamily="34" charset="0"/>
                </a:rPr>
                <a:t>Development</a:t>
              </a:r>
            </a:p>
          </p:txBody>
        </p:sp>
      </p:grpSp>
      <p:grpSp>
        <p:nvGrpSpPr>
          <p:cNvPr id="7" name="Group 17"/>
          <p:cNvGrpSpPr/>
          <p:nvPr/>
        </p:nvGrpSpPr>
        <p:grpSpPr>
          <a:xfrm>
            <a:off x="2024898" y="6350244"/>
            <a:ext cx="3050817" cy="2957946"/>
            <a:chOff x="1348344" y="3637761"/>
            <a:chExt cx="2033878" cy="1971963"/>
          </a:xfrm>
        </p:grpSpPr>
        <p:sp>
          <p:nvSpPr>
            <p:cNvPr id="22" name="Rounded Rectangle 21"/>
            <p:cNvSpPr/>
            <p:nvPr/>
          </p:nvSpPr>
          <p:spPr bwMode="auto">
            <a:xfrm>
              <a:off x="1348344" y="3637761"/>
              <a:ext cx="2033878"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sz="2200" dirty="0">
                <a:latin typeface="+mn-lt"/>
                <a:cs typeface="Oracle Sans" panose="020B0503020204020204" pitchFamily="34" charset="0"/>
              </a:endParaRPr>
            </a:p>
          </p:txBody>
        </p:sp>
        <p:grpSp>
          <p:nvGrpSpPr>
            <p:cNvPr id="11" name="Group 10"/>
            <p:cNvGrpSpPr/>
            <p:nvPr/>
          </p:nvGrpSpPr>
          <p:grpSpPr>
            <a:xfrm>
              <a:off x="1504223" y="3822888"/>
              <a:ext cx="1722120" cy="1219200"/>
              <a:chOff x="1676400" y="4419600"/>
              <a:chExt cx="1722120" cy="1219200"/>
            </a:xfrm>
          </p:grpSpPr>
          <p:pic>
            <p:nvPicPr>
              <p:cNvPr id="8" name="Picture 7" descr="cnt2296381.png"/>
              <p:cNvPicPr>
                <a:picLocks noChangeAspect="1"/>
              </p:cNvPicPr>
              <p:nvPr/>
            </p:nvPicPr>
            <p:blipFill>
              <a:blip r:embed="rId7" cstate="print"/>
              <a:stretch>
                <a:fillRect/>
              </a:stretch>
            </p:blipFill>
            <p:spPr>
              <a:xfrm>
                <a:off x="1676400" y="4419600"/>
                <a:ext cx="1722120" cy="1066800"/>
              </a:xfrm>
              <a:prstGeom prst="rect">
                <a:avLst/>
              </a:prstGeom>
            </p:spPr>
          </p:pic>
          <p:pic>
            <p:nvPicPr>
              <p:cNvPr id="9" name="Picture 8" descr="cnt2554100.png"/>
              <p:cNvPicPr>
                <a:picLocks noChangeAspect="1"/>
              </p:cNvPicPr>
              <p:nvPr/>
            </p:nvPicPr>
            <p:blipFill>
              <a:blip r:embed="rId8" cstate="print"/>
              <a:stretch>
                <a:fillRect/>
              </a:stretch>
            </p:blipFill>
            <p:spPr>
              <a:xfrm>
                <a:off x="2194560" y="4712043"/>
                <a:ext cx="685800" cy="926757"/>
              </a:xfrm>
              <a:prstGeom prst="rect">
                <a:avLst/>
              </a:prstGeom>
            </p:spPr>
          </p:pic>
        </p:grpSp>
        <p:sp>
          <p:nvSpPr>
            <p:cNvPr id="10" name="Rectangle 9"/>
            <p:cNvSpPr/>
            <p:nvPr/>
          </p:nvSpPr>
          <p:spPr>
            <a:xfrm>
              <a:off x="1774398" y="5322466"/>
              <a:ext cx="1254019" cy="287258"/>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sz="2200" dirty="0">
                  <a:solidFill>
                    <a:schemeClr val="tx1">
                      <a:lumMod val="50000"/>
                    </a:schemeClr>
                  </a:solidFill>
                  <a:latin typeface="+mn-lt"/>
                  <a:cs typeface="Oracle Sans" panose="020B0503020204020204" pitchFamily="34" charset="0"/>
                </a:rPr>
                <a:t>Oracle Cloud </a:t>
              </a:r>
              <a:endParaRPr lang="en-US" sz="2200" dirty="0">
                <a:latin typeface="+mn-lt"/>
                <a:cs typeface="Oracle Sans" panose="020B0503020204020204" pitchFamily="34" charset="0"/>
              </a:endParaRPr>
            </a:p>
          </p:txBody>
        </p:sp>
      </p:grpSp>
      <p:grpSp>
        <p:nvGrpSpPr>
          <p:cNvPr id="18" name="Group 27"/>
          <p:cNvGrpSpPr/>
          <p:nvPr/>
        </p:nvGrpSpPr>
        <p:grpSpPr>
          <a:xfrm>
            <a:off x="13452434" y="6350242"/>
            <a:ext cx="2549569" cy="3460757"/>
            <a:chOff x="8949585" y="3637761"/>
            <a:chExt cx="1699712" cy="2307171"/>
          </a:xfrm>
        </p:grpSpPr>
        <p:sp>
          <p:nvSpPr>
            <p:cNvPr id="21" name="Rounded Rectangle 20"/>
            <p:cNvSpPr/>
            <p:nvPr/>
          </p:nvSpPr>
          <p:spPr bwMode="auto">
            <a:xfrm>
              <a:off x="9003039" y="3637761"/>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2540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sz="2200" dirty="0">
                <a:latin typeface="+mn-lt"/>
                <a:cs typeface="Oracle Sans" panose="020B0503020204020204" pitchFamily="34" charset="0"/>
              </a:endParaRPr>
            </a:p>
          </p:txBody>
        </p:sp>
        <p:pic>
          <p:nvPicPr>
            <p:cNvPr id="16" name="Picture 15" descr="cnt204851.gif"/>
            <p:cNvPicPr>
              <a:picLocks noChangeAspect="1"/>
            </p:cNvPicPr>
            <p:nvPr/>
          </p:nvPicPr>
          <p:blipFill>
            <a:blip r:embed="rId9" cstate="print"/>
            <a:stretch>
              <a:fillRect/>
            </a:stretch>
          </p:blipFill>
          <p:spPr>
            <a:xfrm>
              <a:off x="9261929" y="3914328"/>
              <a:ext cx="1036320" cy="1036320"/>
            </a:xfrm>
            <a:prstGeom prst="rect">
              <a:avLst/>
            </a:prstGeom>
          </p:spPr>
        </p:pic>
        <p:sp>
          <p:nvSpPr>
            <p:cNvPr id="17" name="Rectangle 16"/>
            <p:cNvSpPr/>
            <p:nvPr/>
          </p:nvSpPr>
          <p:spPr>
            <a:xfrm>
              <a:off x="8949585" y="5355027"/>
              <a:ext cx="1699712" cy="589905"/>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spcBef>
                  <a:spcPts val="900"/>
                </a:spcBef>
                <a:defRPr/>
              </a:pPr>
              <a:r>
                <a:rPr lang="en-US" altLang="en-US" sz="2200" dirty="0">
                  <a:solidFill>
                    <a:schemeClr val="tx1">
                      <a:lumMod val="50000"/>
                    </a:schemeClr>
                  </a:solidFill>
                  <a:latin typeface="+mn-lt"/>
                  <a:cs typeface="Oracle Sans" panose="020B0503020204020204" pitchFamily="34" charset="0"/>
                </a:rPr>
                <a:t>Infrastructure </a:t>
              </a:r>
            </a:p>
            <a:p>
              <a:pPr algn="ctr">
                <a:spcBef>
                  <a:spcPts val="900"/>
                </a:spcBef>
                <a:defRPr/>
              </a:pPr>
              <a:r>
                <a:rPr lang="en-US" altLang="en-US" sz="2200" dirty="0">
                  <a:solidFill>
                    <a:schemeClr val="tx1">
                      <a:lumMod val="50000"/>
                    </a:schemeClr>
                  </a:solidFill>
                  <a:latin typeface="+mn-lt"/>
                  <a:cs typeface="Oracle Sans" panose="020B0503020204020204" pitchFamily="34" charset="0"/>
                </a:rPr>
                <a:t>Grids</a:t>
              </a:r>
            </a:p>
          </p:txBody>
        </p:sp>
      </p:grpSp>
      <p:pic>
        <p:nvPicPr>
          <p:cNvPr id="29" name="Picture 28" descr="A picture containing drawing&#10;&#10;Description automatically generated">
            <a:extLst>
              <a:ext uri="{FF2B5EF4-FFF2-40B4-BE49-F238E27FC236}">
                <a16:creationId xmlns:a16="http://schemas.microsoft.com/office/drawing/2014/main" id="{84C830F0-8B9D-4436-A138-B324225425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54372" y="6221796"/>
            <a:ext cx="4366129" cy="1086594"/>
          </a:xfrm>
          <a:prstGeom prst="rect">
            <a:avLst/>
          </a:prstGeom>
        </p:spPr>
      </p:pic>
    </p:spTree>
    <p:custDataLst>
      <p:tags r:id="rId1"/>
    </p:custDataLst>
    <p:extLst>
      <p:ext uri="{BB962C8B-B14F-4D97-AF65-F5344CB8AC3E}">
        <p14:creationId xmlns:p14="http://schemas.microsoft.com/office/powerpoint/2010/main" val="12282226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Lesson Objectives</a:t>
            </a:r>
          </a:p>
        </p:txBody>
      </p:sp>
      <p:sp>
        <p:nvSpPr>
          <p:cNvPr id="2" name="Content Placeholder 1">
            <a:extLst>
              <a:ext uri="{FF2B5EF4-FFF2-40B4-BE49-F238E27FC236}">
                <a16:creationId xmlns:a16="http://schemas.microsoft.com/office/drawing/2014/main" id="{2BFB5B70-24B1-4269-A0B6-43C3DF70F15C}"/>
              </a:ext>
            </a:extLst>
          </p:cNvPr>
          <p:cNvSpPr>
            <a:spLocks noGrp="1"/>
          </p:cNvSpPr>
          <p:nvPr>
            <p:ph idx="1"/>
          </p:nvPr>
        </p:nvSpPr>
        <p:spPr/>
        <p:txBody>
          <a:bodyPr/>
          <a:lstStyle/>
          <a:p>
            <a:r>
              <a:rPr lang="en-US" altLang="en-US" dirty="0"/>
              <a:t>After completing this lesson, you should be able to do the following:</a:t>
            </a:r>
          </a:p>
          <a:p>
            <a:pPr lvl="1"/>
            <a:r>
              <a:rPr lang="en-US" altLang="en-US" dirty="0"/>
              <a:t>Discuss the goals of the course</a:t>
            </a:r>
          </a:p>
          <a:p>
            <a:pPr lvl="1"/>
            <a:r>
              <a:rPr lang="en-US" altLang="en-US" dirty="0"/>
              <a:t>Describe the HR database schema that is used in this course</a:t>
            </a:r>
          </a:p>
          <a:p>
            <a:pPr lvl="1"/>
            <a:r>
              <a:rPr lang="en-US" altLang="en-US" dirty="0"/>
              <a:t>Identify the available user interface environments that can be used in this course</a:t>
            </a:r>
          </a:p>
          <a:p>
            <a:pPr lvl="1"/>
            <a:r>
              <a:rPr lang="en-US" altLang="en-US" dirty="0"/>
              <a:t>Reference the available appendixes, documentation, and other resources</a:t>
            </a:r>
          </a:p>
          <a:p>
            <a:endParaRPr lang="en-US" dirty="0"/>
          </a:p>
        </p:txBody>
      </p:sp>
    </p:spTree>
    <p:custDataLst>
      <p:tags r:id="rId1"/>
    </p:custDataLst>
    <p:extLst>
      <p:ext uri="{BB962C8B-B14F-4D97-AF65-F5344CB8AC3E}">
        <p14:creationId xmlns:p14="http://schemas.microsoft.com/office/powerpoint/2010/main" val="64513004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rot="16200000" flipH="1">
            <a:off x="5370513" y="-1601786"/>
            <a:ext cx="7546976" cy="1554480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 name="Flowchart: Magnetic Disk 1"/>
          <p:cNvSpPr/>
          <p:nvPr/>
        </p:nvSpPr>
        <p:spPr bwMode="auto">
          <a:xfrm>
            <a:off x="6993860" y="1409700"/>
            <a:ext cx="4436140" cy="5372886"/>
          </a:xfrm>
          <a:prstGeom prst="flowChartMagneticDisk">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7674" y="1409699"/>
            <a:ext cx="5212653" cy="5212653"/>
          </a:xfrm>
          <a:prstGeom prst="rect">
            <a:avLst/>
          </a:prstGeom>
          <a:noFill/>
        </p:spPr>
      </p:pic>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Oracle Database 19c </a:t>
            </a:r>
          </a:p>
        </p:txBody>
      </p:sp>
      <p:grpSp>
        <p:nvGrpSpPr>
          <p:cNvPr id="4" name="Group 7"/>
          <p:cNvGrpSpPr/>
          <p:nvPr/>
        </p:nvGrpSpPr>
        <p:grpSpPr>
          <a:xfrm>
            <a:off x="12579821" y="2839953"/>
            <a:ext cx="3041178" cy="2836946"/>
            <a:chOff x="8205383" y="834747"/>
            <a:chExt cx="2027452" cy="1891297"/>
          </a:xfrm>
        </p:grpSpPr>
        <p:sp>
          <p:nvSpPr>
            <p:cNvPr id="29" name="Rounded Rectangle 28"/>
            <p:cNvSpPr/>
            <p:nvPr/>
          </p:nvSpPr>
          <p:spPr bwMode="auto">
            <a:xfrm>
              <a:off x="8205383" y="834747"/>
              <a:ext cx="2027452"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11" name="Picture 10" descr="cnt2495834.png"/>
            <p:cNvPicPr>
              <a:picLocks noChangeAspect="1"/>
            </p:cNvPicPr>
            <p:nvPr/>
          </p:nvPicPr>
          <p:blipFill>
            <a:blip r:embed="rId5" cstate="print"/>
            <a:stretch>
              <a:fillRect/>
            </a:stretch>
          </p:blipFill>
          <p:spPr>
            <a:xfrm>
              <a:off x="8318563" y="983150"/>
              <a:ext cx="1801091" cy="1292649"/>
            </a:xfrm>
            <a:prstGeom prst="rect">
              <a:avLst/>
            </a:prstGeom>
          </p:spPr>
        </p:pic>
        <p:sp>
          <p:nvSpPr>
            <p:cNvPr id="12" name="Rectangle 11"/>
            <p:cNvSpPr/>
            <p:nvPr/>
          </p:nvSpPr>
          <p:spPr>
            <a:xfrm>
              <a:off x="8672377" y="2479823"/>
              <a:ext cx="1093462" cy="246221"/>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altLang="en-US" dirty="0">
                  <a:solidFill>
                    <a:schemeClr val="tx1">
                      <a:lumMod val="50000"/>
                    </a:schemeClr>
                  </a:solidFill>
                  <a:latin typeface="+mj-lt"/>
                  <a:cs typeface="Oracle Sans" panose="020B0503020204020204" pitchFamily="34" charset="0"/>
                </a:rPr>
                <a:t>Manageability</a:t>
              </a:r>
            </a:p>
          </p:txBody>
        </p:sp>
      </p:grpSp>
      <p:grpSp>
        <p:nvGrpSpPr>
          <p:cNvPr id="5" name="Group 2"/>
          <p:cNvGrpSpPr/>
          <p:nvPr/>
        </p:nvGrpSpPr>
        <p:grpSpPr>
          <a:xfrm>
            <a:off x="3379120" y="2839953"/>
            <a:ext cx="2331152" cy="2836946"/>
            <a:chOff x="2331048" y="801780"/>
            <a:chExt cx="1554101" cy="1891297"/>
          </a:xfrm>
        </p:grpSpPr>
        <p:sp>
          <p:nvSpPr>
            <p:cNvPr id="27" name="Rounded Rectangle 26"/>
            <p:cNvSpPr/>
            <p:nvPr/>
          </p:nvSpPr>
          <p:spPr bwMode="auto">
            <a:xfrm>
              <a:off x="2331048" y="801780"/>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dirty="0">
                <a:solidFill>
                  <a:schemeClr val="tx1"/>
                </a:solidFill>
                <a:latin typeface="Oracle Sans" panose="020B0503020204020204" pitchFamily="34" charset="0"/>
                <a:cs typeface="Oracle Sans" panose="020B0503020204020204" pitchFamily="34" charset="0"/>
              </a:endParaRPr>
            </a:p>
          </p:txBody>
        </p:sp>
        <p:pic>
          <p:nvPicPr>
            <p:cNvPr id="13" name="Picture 12" descr="cnt2495789.png"/>
            <p:cNvPicPr>
              <a:picLocks noChangeAspect="1"/>
            </p:cNvPicPr>
            <p:nvPr/>
          </p:nvPicPr>
          <p:blipFill>
            <a:blip r:embed="rId6" cstate="print"/>
            <a:stretch>
              <a:fillRect/>
            </a:stretch>
          </p:blipFill>
          <p:spPr>
            <a:xfrm>
              <a:off x="2650898" y="984186"/>
              <a:ext cx="914400" cy="1224643"/>
            </a:xfrm>
            <a:prstGeom prst="rect">
              <a:avLst/>
            </a:prstGeom>
          </p:spPr>
        </p:pic>
        <p:sp>
          <p:nvSpPr>
            <p:cNvPr id="14" name="Rectangle 13"/>
            <p:cNvSpPr/>
            <p:nvPr/>
          </p:nvSpPr>
          <p:spPr>
            <a:xfrm>
              <a:off x="2471599" y="2446856"/>
              <a:ext cx="1272998" cy="246221"/>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altLang="en-US" dirty="0">
                  <a:solidFill>
                    <a:schemeClr val="tx1">
                      <a:lumMod val="50000"/>
                    </a:schemeClr>
                  </a:solidFill>
                  <a:latin typeface="+mj-lt"/>
                  <a:cs typeface="Oracle Sans" panose="020B0503020204020204" pitchFamily="34" charset="0"/>
                </a:rPr>
                <a:t>High Availability</a:t>
              </a:r>
            </a:p>
          </p:txBody>
        </p:sp>
      </p:grpSp>
      <p:grpSp>
        <p:nvGrpSpPr>
          <p:cNvPr id="6" name="Group 3"/>
          <p:cNvGrpSpPr/>
          <p:nvPr/>
        </p:nvGrpSpPr>
        <p:grpSpPr>
          <a:xfrm>
            <a:off x="2971800" y="6667500"/>
            <a:ext cx="3145793" cy="2819399"/>
            <a:chOff x="1939816" y="3728829"/>
            <a:chExt cx="2097195" cy="1879599"/>
          </a:xfrm>
        </p:grpSpPr>
        <p:sp>
          <p:nvSpPr>
            <p:cNvPr id="28" name="Rounded Rectangle 27"/>
            <p:cNvSpPr/>
            <p:nvPr/>
          </p:nvSpPr>
          <p:spPr bwMode="auto">
            <a:xfrm>
              <a:off x="1939816" y="3728829"/>
              <a:ext cx="2097195"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grpSp>
          <p:nvGrpSpPr>
            <p:cNvPr id="7" name="Group 18"/>
            <p:cNvGrpSpPr/>
            <p:nvPr/>
          </p:nvGrpSpPr>
          <p:grpSpPr>
            <a:xfrm>
              <a:off x="1948373" y="3934738"/>
              <a:ext cx="1978481" cy="1177636"/>
              <a:chOff x="304800" y="4495800"/>
              <a:chExt cx="2176329" cy="1295400"/>
            </a:xfrm>
          </p:grpSpPr>
          <p:pic>
            <p:nvPicPr>
              <p:cNvPr id="15" name="Picture 14" descr="cnt204302.gif"/>
              <p:cNvPicPr>
                <a:picLocks noChangeAspect="1"/>
              </p:cNvPicPr>
              <p:nvPr/>
            </p:nvPicPr>
            <p:blipFill>
              <a:blip r:embed="rId7" cstate="print"/>
              <a:stretch>
                <a:fillRect/>
              </a:stretch>
            </p:blipFill>
            <p:spPr>
              <a:xfrm>
                <a:off x="304800" y="4572000"/>
                <a:ext cx="2176329" cy="1219200"/>
              </a:xfrm>
              <a:prstGeom prst="rect">
                <a:avLst/>
              </a:prstGeom>
            </p:spPr>
          </p:pic>
          <p:pic>
            <p:nvPicPr>
              <p:cNvPr id="17" name="Picture 16" descr="database.png"/>
              <p:cNvPicPr>
                <a:picLocks noChangeAspect="1"/>
              </p:cNvPicPr>
              <p:nvPr/>
            </p:nvPicPr>
            <p:blipFill>
              <a:blip r:embed="rId8" cstate="print"/>
              <a:stretch>
                <a:fillRect/>
              </a:stretch>
            </p:blipFill>
            <p:spPr>
              <a:xfrm>
                <a:off x="1447800" y="4495800"/>
                <a:ext cx="733044" cy="990600"/>
              </a:xfrm>
              <a:prstGeom prst="rect">
                <a:avLst/>
              </a:prstGeom>
            </p:spPr>
          </p:pic>
        </p:grpSp>
        <p:sp>
          <p:nvSpPr>
            <p:cNvPr id="18" name="Rectangle 17"/>
            <p:cNvSpPr/>
            <p:nvPr/>
          </p:nvSpPr>
          <p:spPr>
            <a:xfrm>
              <a:off x="2437369" y="5362207"/>
              <a:ext cx="1000487" cy="246221"/>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altLang="en-US" dirty="0">
                  <a:solidFill>
                    <a:schemeClr val="tx1">
                      <a:lumMod val="50000"/>
                    </a:schemeClr>
                  </a:solidFill>
                  <a:latin typeface="+mj-lt"/>
                  <a:cs typeface="Oracle Sans" panose="020B0503020204020204" pitchFamily="34" charset="0"/>
                </a:rPr>
                <a:t>Performance</a:t>
              </a:r>
            </a:p>
          </p:txBody>
        </p:sp>
      </p:grpSp>
      <p:grpSp>
        <p:nvGrpSpPr>
          <p:cNvPr id="8" name="Group 4"/>
          <p:cNvGrpSpPr/>
          <p:nvPr/>
        </p:nvGrpSpPr>
        <p:grpSpPr>
          <a:xfrm>
            <a:off x="12934835" y="6705063"/>
            <a:ext cx="2331152" cy="3086638"/>
            <a:chOff x="8415041" y="3707517"/>
            <a:chExt cx="1554101" cy="2057758"/>
          </a:xfrm>
        </p:grpSpPr>
        <p:sp>
          <p:nvSpPr>
            <p:cNvPr id="30" name="Rounded Rectangle 29"/>
            <p:cNvSpPr/>
            <p:nvPr/>
          </p:nvSpPr>
          <p:spPr bwMode="auto">
            <a:xfrm>
              <a:off x="8415041" y="3707517"/>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dirty="0">
                <a:solidFill>
                  <a:schemeClr val="tx1"/>
                </a:solidFill>
                <a:latin typeface="Oracle Sans" panose="020B0503020204020204" pitchFamily="34" charset="0"/>
                <a:cs typeface="Oracle Sans" panose="020B0503020204020204" pitchFamily="34" charset="0"/>
              </a:endParaRPr>
            </a:p>
          </p:txBody>
        </p:sp>
        <p:pic>
          <p:nvPicPr>
            <p:cNvPr id="22" name="Picture 21" descr="cnt2165257.png"/>
            <p:cNvPicPr>
              <a:picLocks noChangeAspect="1"/>
            </p:cNvPicPr>
            <p:nvPr/>
          </p:nvPicPr>
          <p:blipFill>
            <a:blip r:embed="rId9" cstate="print"/>
            <a:stretch>
              <a:fillRect/>
            </a:stretch>
          </p:blipFill>
          <p:spPr>
            <a:xfrm>
              <a:off x="8624055" y="3982699"/>
              <a:ext cx="1136073" cy="1039091"/>
            </a:xfrm>
            <a:prstGeom prst="rect">
              <a:avLst/>
            </a:prstGeom>
          </p:spPr>
        </p:pic>
        <p:sp>
          <p:nvSpPr>
            <p:cNvPr id="25" name="TextBox 24"/>
            <p:cNvSpPr txBox="1"/>
            <p:nvPr/>
          </p:nvSpPr>
          <p:spPr>
            <a:xfrm>
              <a:off x="8713754" y="5334388"/>
              <a:ext cx="956672" cy="430887"/>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altLang="en-US" dirty="0">
                  <a:solidFill>
                    <a:schemeClr val="tx1">
                      <a:lumMod val="50000"/>
                    </a:schemeClr>
                  </a:solidFill>
                  <a:latin typeface="+mj-lt"/>
                  <a:cs typeface="Oracle Sans" panose="020B0503020204020204" pitchFamily="34" charset="0"/>
                </a:rPr>
                <a:t>Information</a:t>
              </a:r>
            </a:p>
            <a:p>
              <a:pPr algn="ctr">
                <a:defRPr/>
              </a:pPr>
              <a:r>
                <a:rPr lang="en-US" altLang="en-US" dirty="0">
                  <a:solidFill>
                    <a:schemeClr val="tx1">
                      <a:lumMod val="50000"/>
                    </a:schemeClr>
                  </a:solidFill>
                  <a:latin typeface="+mj-lt"/>
                  <a:cs typeface="Oracle Sans" panose="020B0503020204020204" pitchFamily="34" charset="0"/>
                </a:rPr>
                <a:t>Integration</a:t>
              </a:r>
            </a:p>
          </p:txBody>
        </p:sp>
      </p:grpSp>
      <p:grpSp>
        <p:nvGrpSpPr>
          <p:cNvPr id="9" name="Group 5"/>
          <p:cNvGrpSpPr/>
          <p:nvPr/>
        </p:nvGrpSpPr>
        <p:grpSpPr>
          <a:xfrm>
            <a:off x="7978424" y="7200900"/>
            <a:ext cx="2331152" cy="2819399"/>
            <a:chOff x="5399607" y="4456193"/>
            <a:chExt cx="1554101" cy="1879599"/>
          </a:xfrm>
        </p:grpSpPr>
        <p:sp>
          <p:nvSpPr>
            <p:cNvPr id="21" name="Rectangle 20"/>
            <p:cNvSpPr/>
            <p:nvPr/>
          </p:nvSpPr>
          <p:spPr>
            <a:xfrm>
              <a:off x="5836714" y="6089571"/>
              <a:ext cx="679887" cy="246221"/>
            </a:xfrm>
            <a:prstGeom prst="rect">
              <a:avLst/>
            </a:prstGeom>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altLang="en-US" dirty="0">
                  <a:solidFill>
                    <a:schemeClr val="tx1">
                      <a:lumMod val="50000"/>
                    </a:schemeClr>
                  </a:solidFill>
                  <a:latin typeface="+mj-lt"/>
                  <a:cs typeface="Oracle Sans" panose="020B0503020204020204" pitchFamily="34" charset="0"/>
                </a:rPr>
                <a:t>Security</a:t>
              </a:r>
            </a:p>
          </p:txBody>
        </p:sp>
        <p:sp>
          <p:nvSpPr>
            <p:cNvPr id="31" name="Rounded Rectangle 30"/>
            <p:cNvSpPr/>
            <p:nvPr/>
          </p:nvSpPr>
          <p:spPr bwMode="auto">
            <a:xfrm>
              <a:off x="5399607" y="4456193"/>
              <a:ext cx="1554101" cy="1589454"/>
            </a:xfrm>
            <a:prstGeom prst="roundRect">
              <a:avLst/>
            </a:prstGeom>
            <a:solidFill>
              <a:schemeClr val="bg1"/>
            </a:solidFill>
            <a:ln w="50800" cap="flat" cmpd="sng" algn="ctr">
              <a:solidFill>
                <a:schemeClr val="accent6">
                  <a:lumMod val="40000"/>
                  <a:lumOff val="60000"/>
                </a:schemeClr>
              </a:solidFill>
              <a:prstDash val="solid"/>
              <a:round/>
              <a:headEnd type="none" w="sm" len="sm"/>
              <a:tailEnd type="none" w="sm" len="sm"/>
            </a:ln>
            <a:effectLst>
              <a:innerShdw blurRad="190500">
                <a:schemeClr val="accent1">
                  <a:lumMod val="40000"/>
                  <a:lumOff val="60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pPr>
              <a:endParaRPr lang="en-US" dirty="0">
                <a:solidFill>
                  <a:schemeClr val="tx1"/>
                </a:solidFill>
                <a:latin typeface="Oracle Sans" panose="020B0503020204020204" pitchFamily="34" charset="0"/>
                <a:cs typeface="Oracle Sans" panose="020B0503020204020204" pitchFamily="34" charset="0"/>
              </a:endParaRPr>
            </a:p>
          </p:txBody>
        </p:sp>
        <p:pic>
          <p:nvPicPr>
            <p:cNvPr id="20" name="Picture 19" descr="cnt2281068.png"/>
            <p:cNvPicPr>
              <a:picLocks noChangeAspect="1"/>
            </p:cNvPicPr>
            <p:nvPr/>
          </p:nvPicPr>
          <p:blipFill>
            <a:blip r:embed="rId10" cstate="print"/>
            <a:stretch>
              <a:fillRect/>
            </a:stretch>
          </p:blipFill>
          <p:spPr>
            <a:xfrm>
              <a:off x="5722315" y="4663704"/>
              <a:ext cx="908685" cy="1174433"/>
            </a:xfrm>
            <a:prstGeom prst="rect">
              <a:avLst/>
            </a:prstGeom>
          </p:spPr>
        </p:pic>
      </p:grpSp>
      <p:pic>
        <p:nvPicPr>
          <p:cNvPr id="32" name="Picture 31" descr="A picture containing drawing&#10;&#10;Description automatically generated">
            <a:extLst>
              <a:ext uri="{FF2B5EF4-FFF2-40B4-BE49-F238E27FC236}">
                <a16:creationId xmlns:a16="http://schemas.microsoft.com/office/drawing/2014/main" id="{AB502321-3A76-4071-995B-95647D527F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7942" y="4365809"/>
            <a:ext cx="3146776" cy="783134"/>
          </a:xfrm>
          <a:prstGeom prst="rect">
            <a:avLst/>
          </a:prstGeom>
        </p:spPr>
      </p:pic>
    </p:spTree>
    <p:custDataLst>
      <p:tags r:id="rId1"/>
    </p:custDataLst>
    <p:extLst>
      <p:ext uri="{BB962C8B-B14F-4D97-AF65-F5344CB8AC3E}">
        <p14:creationId xmlns:p14="http://schemas.microsoft.com/office/powerpoint/2010/main" val="2731777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912669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Lesson Agenda</a:t>
            </a:r>
          </a:p>
        </p:txBody>
      </p:sp>
      <p:sp>
        <p:nvSpPr>
          <p:cNvPr id="3" name="Content Placeholder 2">
            <a:extLst>
              <a:ext uri="{FF2B5EF4-FFF2-40B4-BE49-F238E27FC236}">
                <a16:creationId xmlns:a16="http://schemas.microsoft.com/office/drawing/2014/main" id="{372D4D81-D6FB-476B-89FD-F1CC987BF60A}"/>
              </a:ext>
            </a:extLst>
          </p:cNvPr>
          <p:cNvSpPr>
            <a:spLocks noGrp="1"/>
          </p:cNvSpPr>
          <p:nvPr>
            <p:ph idx="1"/>
          </p:nvPr>
        </p:nvSpPr>
        <p:spPr>
          <a:xfrm>
            <a:off x="933451" y="2272710"/>
            <a:ext cx="16421100" cy="4378439"/>
          </a:xfrm>
        </p:spPr>
        <p:txBody>
          <a:bodyPr/>
          <a:lstStyle/>
          <a:p>
            <a:pPr lvl="1">
              <a:buClr>
                <a:schemeClr val="tx1">
                  <a:lumMod val="25000"/>
                  <a:lumOff val="75000"/>
                </a:schemeClr>
              </a:buClr>
            </a:pPr>
            <a:r>
              <a:rPr lang="en-US" dirty="0">
                <a:solidFill>
                  <a:schemeClr val="tx1">
                    <a:lumMod val="25000"/>
                    <a:lumOff val="75000"/>
                  </a:schemeClr>
                </a:solidFill>
              </a:rPr>
              <a:t>Course objectives and course agenda</a:t>
            </a:r>
          </a:p>
          <a:p>
            <a:pPr lvl="1">
              <a:buClr>
                <a:schemeClr val="tx1">
                  <a:lumMod val="25000"/>
                  <a:lumOff val="75000"/>
                </a:schemeClr>
              </a:buClr>
            </a:pPr>
            <a:r>
              <a:rPr lang="en-US" dirty="0">
                <a:solidFill>
                  <a:schemeClr val="tx1">
                    <a:lumMod val="25000"/>
                    <a:lumOff val="75000"/>
                  </a:schemeClr>
                </a:solidFill>
              </a:rPr>
              <a:t>The schema and appendixes used in this course</a:t>
            </a:r>
          </a:p>
          <a:p>
            <a:pPr lvl="1">
              <a:buClr>
                <a:schemeClr val="tx1">
                  <a:lumMod val="25000"/>
                  <a:lumOff val="75000"/>
                </a:schemeClr>
              </a:buClr>
            </a:pPr>
            <a:r>
              <a:rPr lang="en-US" dirty="0">
                <a:solidFill>
                  <a:schemeClr val="tx1">
                    <a:lumMod val="25000"/>
                    <a:lumOff val="75000"/>
                  </a:schemeClr>
                </a:solidFill>
              </a:rPr>
              <a:t>Overview of Oracle Database 19c and related products </a:t>
            </a:r>
          </a:p>
          <a:p>
            <a:pPr lvl="1"/>
            <a:r>
              <a:rPr lang="en-US" dirty="0"/>
              <a:t>Available PL/SQL development environments </a:t>
            </a:r>
          </a:p>
          <a:p>
            <a:pPr lvl="1">
              <a:buClr>
                <a:schemeClr val="tx1">
                  <a:lumMod val="25000"/>
                  <a:lumOff val="75000"/>
                </a:schemeClr>
              </a:buClr>
            </a:pPr>
            <a:r>
              <a:rPr lang="en-US" dirty="0">
                <a:solidFill>
                  <a:schemeClr val="tx1">
                    <a:lumMod val="25000"/>
                    <a:lumOff val="75000"/>
                  </a:schemeClr>
                </a:solidFill>
              </a:rPr>
              <a:t>Oracle documentation and additional resources</a:t>
            </a:r>
          </a:p>
          <a:p>
            <a:endParaRPr lang="en-US" dirty="0"/>
          </a:p>
        </p:txBody>
      </p:sp>
      <p:grpSp>
        <p:nvGrpSpPr>
          <p:cNvPr id="2" name="Group 3"/>
          <p:cNvGrpSpPr/>
          <p:nvPr/>
        </p:nvGrpSpPr>
        <p:grpSpPr>
          <a:xfrm>
            <a:off x="12720637" y="64008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2779137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PL/SQL Development Environments</a:t>
            </a:r>
          </a:p>
        </p:txBody>
      </p:sp>
      <p:sp>
        <p:nvSpPr>
          <p:cNvPr id="2" name="Content Placeholder 1">
            <a:extLst>
              <a:ext uri="{FF2B5EF4-FFF2-40B4-BE49-F238E27FC236}">
                <a16:creationId xmlns:a16="http://schemas.microsoft.com/office/drawing/2014/main" id="{1D538B1E-D149-4826-9C61-37E2F3496346}"/>
              </a:ext>
            </a:extLst>
          </p:cNvPr>
          <p:cNvSpPr>
            <a:spLocks noGrp="1"/>
          </p:cNvSpPr>
          <p:nvPr>
            <p:ph idx="1"/>
          </p:nvPr>
        </p:nvSpPr>
        <p:spPr>
          <a:xfrm>
            <a:off x="933451" y="2272710"/>
            <a:ext cx="16421100" cy="3622847"/>
          </a:xfrm>
        </p:spPr>
        <p:txBody>
          <a:bodyPr/>
          <a:lstStyle/>
          <a:p>
            <a:r>
              <a:rPr lang="en-US" altLang="en-US" dirty="0"/>
              <a:t>The course setup provides the following tools for developing PL/SQL code:</a:t>
            </a:r>
          </a:p>
          <a:p>
            <a:pPr lvl="1"/>
            <a:r>
              <a:rPr lang="en-US" altLang="en-US" dirty="0"/>
              <a:t>Oracle SQL Developer (used in this course)</a:t>
            </a:r>
          </a:p>
          <a:p>
            <a:pPr lvl="1"/>
            <a:r>
              <a:rPr lang="en-US" altLang="en-US" dirty="0"/>
              <a:t>Oracle SQL*Plus</a:t>
            </a:r>
          </a:p>
          <a:p>
            <a:pPr lvl="1"/>
            <a:r>
              <a:rPr lang="en-US" altLang="en-US" dirty="0"/>
              <a:t>Oracle SQL Developer Web</a:t>
            </a:r>
          </a:p>
          <a:p>
            <a:endParaRPr lang="en-US" dirty="0"/>
          </a:p>
        </p:txBody>
      </p:sp>
    </p:spTree>
    <p:custDataLst>
      <p:tags r:id="rId1"/>
    </p:custDataLst>
    <p:extLst>
      <p:ext uri="{BB962C8B-B14F-4D97-AF65-F5344CB8AC3E}">
        <p14:creationId xmlns:p14="http://schemas.microsoft.com/office/powerpoint/2010/main" val="281242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Oracle SQL Developer</a:t>
            </a:r>
          </a:p>
        </p:txBody>
      </p:sp>
      <p:sp>
        <p:nvSpPr>
          <p:cNvPr id="3" name="Content Placeholder 2">
            <a:extLst>
              <a:ext uri="{FF2B5EF4-FFF2-40B4-BE49-F238E27FC236}">
                <a16:creationId xmlns:a16="http://schemas.microsoft.com/office/drawing/2014/main" id="{DD11759C-7FFC-4DB8-AABE-D3FAD44A96FE}"/>
              </a:ext>
            </a:extLst>
          </p:cNvPr>
          <p:cNvSpPr>
            <a:spLocks noGrp="1"/>
          </p:cNvSpPr>
          <p:nvPr>
            <p:ph idx="1"/>
          </p:nvPr>
        </p:nvSpPr>
        <p:spPr>
          <a:xfrm>
            <a:off x="933451" y="2272710"/>
            <a:ext cx="16421100" cy="3916774"/>
          </a:xfrm>
        </p:spPr>
        <p:txBody>
          <a:bodyPr/>
          <a:lstStyle/>
          <a:p>
            <a:pPr lvl="1"/>
            <a:r>
              <a:rPr lang="en-US" dirty="0"/>
              <a:t>Oracle SQL Developer is a free graphical tool that enhances productivity and simplifies database development tasks.</a:t>
            </a:r>
          </a:p>
          <a:p>
            <a:pPr lvl="1"/>
            <a:r>
              <a:rPr lang="en-US" dirty="0"/>
              <a:t>You can connect to any target Oracle database schema by using standard Oracle database authentication.</a:t>
            </a:r>
          </a:p>
          <a:p>
            <a:pPr lvl="1"/>
            <a:r>
              <a:rPr lang="en-US" dirty="0"/>
              <a:t>You use SQL Developer in this course.</a:t>
            </a:r>
          </a:p>
          <a:p>
            <a:endParaRPr lang="en-US" dirty="0"/>
          </a:p>
        </p:txBody>
      </p:sp>
      <p:sp>
        <p:nvSpPr>
          <p:cNvPr id="19461" name="Text Box 4"/>
          <p:cNvSpPr txBox="1">
            <a:spLocks noChangeArrowheads="1"/>
          </p:cNvSpPr>
          <p:nvPr/>
        </p:nvSpPr>
        <p:spPr bwMode="auto">
          <a:xfrm>
            <a:off x="7620000" y="8098393"/>
            <a:ext cx="2743200" cy="492443"/>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50000"/>
              </a:spcBef>
            </a:pPr>
            <a:r>
              <a:rPr lang="en-US" sz="2600" b="1" dirty="0">
                <a:latin typeface="Oracle Sans" panose="020B0503020204020204" pitchFamily="34" charset="0"/>
                <a:cs typeface="Oracle Sans" panose="020B0503020204020204" pitchFamily="34" charset="0"/>
              </a:rPr>
              <a:t>SQL Developer</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79584" y="5524500"/>
            <a:ext cx="2128838" cy="2428875"/>
          </a:xfrm>
          <a:prstGeom prst="rect">
            <a:avLst/>
          </a:prstGeom>
        </p:spPr>
      </p:pic>
    </p:spTree>
    <p:custDataLst>
      <p:tags r:id="rId1"/>
    </p:custDataLst>
    <p:extLst>
      <p:ext uri="{BB962C8B-B14F-4D97-AF65-F5344CB8AC3E}">
        <p14:creationId xmlns:p14="http://schemas.microsoft.com/office/powerpoint/2010/main" val="428696730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Specifications of SQL Developer</a:t>
            </a:r>
          </a:p>
        </p:txBody>
      </p:sp>
      <p:sp>
        <p:nvSpPr>
          <p:cNvPr id="3" name="Content Placeholder 2">
            <a:extLst>
              <a:ext uri="{FF2B5EF4-FFF2-40B4-BE49-F238E27FC236}">
                <a16:creationId xmlns:a16="http://schemas.microsoft.com/office/drawing/2014/main" id="{A25094E3-0C00-449E-B893-D70199FA6DB0}"/>
              </a:ext>
            </a:extLst>
          </p:cNvPr>
          <p:cNvSpPr>
            <a:spLocks noGrp="1"/>
          </p:cNvSpPr>
          <p:nvPr>
            <p:ph idx="1"/>
          </p:nvPr>
        </p:nvSpPr>
        <p:spPr>
          <a:xfrm>
            <a:off x="933451" y="2272710"/>
            <a:ext cx="16421100" cy="4378439"/>
          </a:xfrm>
        </p:spPr>
        <p:txBody>
          <a:bodyPr/>
          <a:lstStyle/>
          <a:p>
            <a:pPr lvl="1"/>
            <a:r>
              <a:rPr lang="en-US" dirty="0"/>
              <a:t>Is developed in Java</a:t>
            </a:r>
          </a:p>
          <a:p>
            <a:pPr lvl="1"/>
            <a:r>
              <a:rPr lang="en-US" dirty="0"/>
              <a:t>Supports the Windows, Linux, and Mac OS X platforms</a:t>
            </a:r>
          </a:p>
          <a:p>
            <a:pPr lvl="1"/>
            <a:r>
              <a:rPr lang="en-US" dirty="0"/>
              <a:t>Enables default connectivity by using the JDBC Thin driver</a:t>
            </a:r>
          </a:p>
          <a:p>
            <a:pPr lvl="1"/>
            <a:r>
              <a:rPr lang="en-US" dirty="0"/>
              <a:t>Connects to Oracle Database version 9.2.0.1 and later</a:t>
            </a:r>
          </a:p>
          <a:p>
            <a:pPr lvl="1"/>
            <a:r>
              <a:rPr lang="en-US" dirty="0"/>
              <a:t>Connects to Oracle Database on Cloud also</a:t>
            </a:r>
          </a:p>
          <a:p>
            <a:endParaRPr lang="en-US" dirty="0"/>
          </a:p>
        </p:txBody>
      </p:sp>
      <p:sp>
        <p:nvSpPr>
          <p:cNvPr id="5" name="Rectangle 4"/>
          <p:cNvSpPr/>
          <p:nvPr/>
        </p:nvSpPr>
        <p:spPr bwMode="auto">
          <a:xfrm rot="5400000">
            <a:off x="12077696" y="2133600"/>
            <a:ext cx="6591299" cy="3086106"/>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0" y="6134100"/>
            <a:ext cx="2171700" cy="3161739"/>
          </a:xfrm>
          <a:prstGeom prst="rect">
            <a:avLst/>
          </a:prstGeom>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l="13262" t="12903" r="13262" b="13979"/>
          <a:stretch/>
        </p:blipFill>
        <p:spPr>
          <a:xfrm>
            <a:off x="14071588" y="2247900"/>
            <a:ext cx="2603512" cy="2590800"/>
          </a:xfrm>
          <a:prstGeom prst="rect">
            <a:avLst/>
          </a:prstGeom>
        </p:spPr>
      </p:pic>
    </p:spTree>
    <p:custDataLst>
      <p:tags r:id="rId1"/>
    </p:custDataLst>
    <p:extLst>
      <p:ext uri="{BB962C8B-B14F-4D97-AF65-F5344CB8AC3E}">
        <p14:creationId xmlns:p14="http://schemas.microsoft.com/office/powerpoint/2010/main" val="19196296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863029" y="2419350"/>
            <a:ext cx="12561943" cy="6915150"/>
          </a:xfrm>
          <a:prstGeom prst="rect">
            <a:avLst/>
          </a:prstGeom>
          <a:noFill/>
          <a:ln w="3175" cap="sq">
            <a:solidFill>
              <a:srgbClr val="000000"/>
            </a:solidFill>
            <a:miter lim="800000"/>
            <a:headEnd/>
            <a:tailEnd/>
          </a:ln>
        </p:spPr>
      </p:pic>
      <p:sp>
        <p:nvSpPr>
          <p:cNvPr id="2150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SQL Developer Interface</a:t>
            </a:r>
          </a:p>
        </p:txBody>
      </p:sp>
    </p:spTree>
    <p:custDataLst>
      <p:tags r:id="rId1"/>
    </p:custDataLst>
    <p:extLst>
      <p:ext uri="{BB962C8B-B14F-4D97-AF65-F5344CB8AC3E}">
        <p14:creationId xmlns:p14="http://schemas.microsoft.com/office/powerpoint/2010/main" val="999534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Coding PL/SQL in SQL*Plus</a:t>
            </a:r>
          </a:p>
        </p:txBody>
      </p:sp>
      <p:grpSp>
        <p:nvGrpSpPr>
          <p:cNvPr id="22531" name="Group 1"/>
          <p:cNvGrpSpPr>
            <a:grpSpLocks/>
          </p:cNvGrpSpPr>
          <p:nvPr/>
        </p:nvGrpSpPr>
        <p:grpSpPr bwMode="auto">
          <a:xfrm>
            <a:off x="2750608" y="3691606"/>
            <a:ext cx="2239089" cy="2624930"/>
            <a:chOff x="785112" y="2187266"/>
            <a:chExt cx="1119888" cy="1749734"/>
          </a:xfrm>
        </p:grpSpPr>
        <p:pic>
          <p:nvPicPr>
            <p:cNvPr id="22532" name="Picture 5" descr="browser.png"/>
            <p:cNvPicPr>
              <a:picLocks noChangeAspect="1"/>
            </p:cNvPicPr>
            <p:nvPr/>
          </p:nvPicPr>
          <p:blipFill>
            <a:blip r:embed="rId4" cstate="print"/>
            <a:srcRect/>
            <a:stretch>
              <a:fillRect/>
            </a:stretch>
          </p:blipFill>
          <p:spPr bwMode="auto">
            <a:xfrm>
              <a:off x="792480" y="2187266"/>
              <a:ext cx="853440" cy="990600"/>
            </a:xfrm>
            <a:prstGeom prst="rect">
              <a:avLst/>
            </a:prstGeom>
            <a:noFill/>
            <a:ln w="9525">
              <a:noFill/>
              <a:miter lim="800000"/>
              <a:headEnd/>
              <a:tailEnd/>
            </a:ln>
          </p:spPr>
        </p:pic>
        <p:sp>
          <p:nvSpPr>
            <p:cNvPr id="22533" name="Freeform 5"/>
            <p:cNvSpPr>
              <a:spLocks/>
            </p:cNvSpPr>
            <p:nvPr/>
          </p:nvSpPr>
          <p:spPr bwMode="auto">
            <a:xfrm>
              <a:off x="1219200" y="3022600"/>
              <a:ext cx="685800" cy="914400"/>
            </a:xfrm>
            <a:custGeom>
              <a:avLst/>
              <a:gdLst>
                <a:gd name="T0" fmla="*/ 0 w 528"/>
                <a:gd name="T1" fmla="*/ 0 h 720"/>
                <a:gd name="T2" fmla="*/ 0 w 528"/>
                <a:gd name="T3" fmla="*/ 2147483647 h 720"/>
                <a:gd name="T4" fmla="*/ 2147483647 w 528"/>
                <a:gd name="T5" fmla="*/ 2147483647 h 720"/>
                <a:gd name="T6" fmla="*/ 0 60000 65536"/>
                <a:gd name="T7" fmla="*/ 0 60000 65536"/>
                <a:gd name="T8" fmla="*/ 0 60000 65536"/>
                <a:gd name="T9" fmla="*/ 0 w 528"/>
                <a:gd name="T10" fmla="*/ 0 h 720"/>
                <a:gd name="T11" fmla="*/ 528 w 528"/>
                <a:gd name="T12" fmla="*/ 720 h 720"/>
              </a:gdLst>
              <a:ahLst/>
              <a:cxnLst>
                <a:cxn ang="T6">
                  <a:pos x="T0" y="T1"/>
                </a:cxn>
                <a:cxn ang="T7">
                  <a:pos x="T2" y="T3"/>
                </a:cxn>
                <a:cxn ang="T8">
                  <a:pos x="T4" y="T5"/>
                </a:cxn>
              </a:cxnLst>
              <a:rect l="T9" t="T10" r="T11" b="T12"/>
              <a:pathLst>
                <a:path w="528" h="720">
                  <a:moveTo>
                    <a:pt x="0" y="0"/>
                  </a:moveTo>
                  <a:lnTo>
                    <a:pt x="0" y="720"/>
                  </a:lnTo>
                  <a:lnTo>
                    <a:pt x="528" y="720"/>
                  </a:lnTo>
                </a:path>
              </a:pathLst>
            </a:custGeom>
            <a:noFill/>
            <a:ln w="38100" cap="flat" cmpd="sng">
              <a:solidFill>
                <a:schemeClr val="accent1"/>
              </a:solidFill>
              <a:prstDash val="solid"/>
              <a:round/>
              <a:headEnd type="none" w="lg" len="med"/>
              <a:tailEnd type="triangle" w="lg"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2535" name="TextBox 6"/>
            <p:cNvSpPr txBox="1">
              <a:spLocks noChangeArrowheads="1"/>
            </p:cNvSpPr>
            <p:nvPr/>
          </p:nvSpPr>
          <p:spPr bwMode="auto">
            <a:xfrm>
              <a:off x="785112" y="2443338"/>
              <a:ext cx="1066800" cy="230804"/>
            </a:xfrm>
            <a:prstGeom prst="rect">
              <a:avLst/>
            </a:prstGeom>
            <a:noFill/>
            <a:ln w="9525">
              <a:noFill/>
              <a:miter lim="800000"/>
              <a:headEnd/>
              <a:tailEnd/>
            </a:ln>
            <a:scene3d>
              <a:camera prst="isometricOffAxis1Right"/>
              <a:lightRig rig="threePt" dir="t"/>
            </a:scene3d>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1650" b="1" dirty="0">
                  <a:latin typeface="+mj-lt"/>
                  <a:cs typeface="Oracle Sans" panose="020B0503020204020204" pitchFamily="34" charset="0"/>
                </a:rPr>
                <a:t>SQL&gt; …</a:t>
              </a:r>
            </a:p>
          </p:txBody>
        </p:sp>
      </p:grpSp>
      <p:pic>
        <p:nvPicPr>
          <p:cNvPr id="3" name="Picture 2">
            <a:extLst>
              <a:ext uri="{FF2B5EF4-FFF2-40B4-BE49-F238E27FC236}">
                <a16:creationId xmlns:a16="http://schemas.microsoft.com/office/drawing/2014/main" id="{EAD7A2E9-39A7-8C42-959C-3453F0A8D6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097" y="2468350"/>
            <a:ext cx="9372600" cy="6324600"/>
          </a:xfrm>
          <a:prstGeom prst="rect">
            <a:avLst/>
          </a:prstGeom>
          <a:ln w="38100">
            <a:solidFill>
              <a:schemeClr val="tx1"/>
            </a:solidFill>
          </a:ln>
          <a:effectLst/>
        </p:spPr>
      </p:pic>
    </p:spTree>
    <p:custDataLst>
      <p:tags r:id="rId1"/>
    </p:custDataLst>
    <p:extLst>
      <p:ext uri="{BB962C8B-B14F-4D97-AF65-F5344CB8AC3E}">
        <p14:creationId xmlns:p14="http://schemas.microsoft.com/office/powerpoint/2010/main" val="665650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SQL Developer Web</a:t>
            </a:r>
          </a:p>
        </p:txBody>
      </p:sp>
      <p:sp>
        <p:nvSpPr>
          <p:cNvPr id="6" name="Content Placeholder 5">
            <a:extLst>
              <a:ext uri="{FF2B5EF4-FFF2-40B4-BE49-F238E27FC236}">
                <a16:creationId xmlns:a16="http://schemas.microsoft.com/office/drawing/2014/main" id="{C6C4CB50-0B06-4B06-B528-0A4D5A80EB3E}"/>
              </a:ext>
            </a:extLst>
          </p:cNvPr>
          <p:cNvSpPr>
            <a:spLocks noGrp="1"/>
          </p:cNvSpPr>
          <p:nvPr>
            <p:ph idx="1"/>
          </p:nvPr>
        </p:nvSpPr>
        <p:spPr/>
        <p:txBody>
          <a:bodyPr/>
          <a:lstStyle/>
          <a:p>
            <a:r>
              <a:rPr lang="en-US" dirty="0"/>
              <a:t>Oracle SQL Developer Web is a browser-based application that uses Oracle REST Data Services (ORDS) to provide many of the database development and administration features of the desktop-based Oracle SQL Developer.</a:t>
            </a:r>
          </a:p>
          <a:p>
            <a:r>
              <a:rPr lang="en-US" dirty="0"/>
              <a:t>The SQL Developer Web user interface has three components:</a:t>
            </a:r>
          </a:p>
          <a:p>
            <a:pPr lvl="1"/>
            <a:r>
              <a:rPr lang="en-US" dirty="0"/>
              <a:t> The header at the top</a:t>
            </a:r>
          </a:p>
          <a:p>
            <a:pPr lvl="1"/>
            <a:r>
              <a:rPr lang="en-US" dirty="0"/>
              <a:t> The page body, whose content varies depending on which page you are viewing</a:t>
            </a:r>
          </a:p>
          <a:p>
            <a:pPr lvl="1"/>
            <a:r>
              <a:rPr lang="en-US" dirty="0"/>
              <a:t> The status bar at the bottom</a:t>
            </a:r>
          </a:p>
        </p:txBody>
      </p:sp>
    </p:spTree>
    <p:custDataLst>
      <p:tags r:id="rId1"/>
    </p:custDataLst>
    <p:extLst>
      <p:ext uri="{BB962C8B-B14F-4D97-AF65-F5344CB8AC3E}">
        <p14:creationId xmlns:p14="http://schemas.microsoft.com/office/powerpoint/2010/main" val="3408822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SQL Developer Web</a:t>
            </a:r>
          </a:p>
        </p:txBody>
      </p:sp>
      <p:sp>
        <p:nvSpPr>
          <p:cNvPr id="2" name="Content Placeholder 1">
            <a:extLst>
              <a:ext uri="{FF2B5EF4-FFF2-40B4-BE49-F238E27FC236}">
                <a16:creationId xmlns:a16="http://schemas.microsoft.com/office/drawing/2014/main" id="{8890F014-B311-4886-A01B-E9A5363DCC21}"/>
              </a:ext>
            </a:extLst>
          </p:cNvPr>
          <p:cNvSpPr>
            <a:spLocks noGrp="1"/>
          </p:cNvSpPr>
          <p:nvPr>
            <p:ph idx="1"/>
          </p:nvPr>
        </p:nvSpPr>
        <p:spPr>
          <a:xfrm>
            <a:off x="933451" y="2272710"/>
            <a:ext cx="16421100" cy="2060881"/>
          </a:xfrm>
        </p:spPr>
        <p:txBody>
          <a:bodyPr/>
          <a:lstStyle/>
          <a:p>
            <a:r>
              <a:rPr lang="en-US" sz="3200" dirty="0">
                <a:solidFill>
                  <a:srgbClr val="1A1816"/>
                </a:solidFill>
              </a:rPr>
              <a:t>The SQL Developer Web user interface has three components:</a:t>
            </a:r>
          </a:p>
          <a:p>
            <a:pPr lvl="1"/>
            <a:r>
              <a:rPr lang="en-US" dirty="0"/>
              <a:t> The header at the top</a:t>
            </a:r>
          </a:p>
          <a:p>
            <a:endParaRPr lang="en-US" dirty="0"/>
          </a:p>
        </p:txBody>
      </p:sp>
      <p:pic>
        <p:nvPicPr>
          <p:cNvPr id="4" name="Picture 3">
            <a:extLst>
              <a:ext uri="{FF2B5EF4-FFF2-40B4-BE49-F238E27FC236}">
                <a16:creationId xmlns:a16="http://schemas.microsoft.com/office/drawing/2014/main" id="{266036CF-5C7B-8245-BBC3-57DB32CD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152900"/>
            <a:ext cx="14655231" cy="1492250"/>
          </a:xfrm>
          <a:prstGeom prst="rect">
            <a:avLst/>
          </a:prstGeom>
          <a:ln>
            <a:solidFill>
              <a:schemeClr val="tx1">
                <a:lumMod val="25000"/>
                <a:lumOff val="75000"/>
              </a:schemeClr>
            </a:solidFill>
          </a:ln>
        </p:spPr>
      </p:pic>
    </p:spTree>
    <p:custDataLst>
      <p:tags r:id="rId1"/>
    </p:custDataLst>
    <p:extLst>
      <p:ext uri="{BB962C8B-B14F-4D97-AF65-F5344CB8AC3E}">
        <p14:creationId xmlns:p14="http://schemas.microsoft.com/office/powerpoint/2010/main" val="292576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Lesson Agenda</a:t>
            </a:r>
          </a:p>
        </p:txBody>
      </p:sp>
      <p:sp>
        <p:nvSpPr>
          <p:cNvPr id="3" name="Content Placeholder 2">
            <a:extLst>
              <a:ext uri="{FF2B5EF4-FFF2-40B4-BE49-F238E27FC236}">
                <a16:creationId xmlns:a16="http://schemas.microsoft.com/office/drawing/2014/main" id="{E56D81EE-E8BC-4202-8869-F41B401F9F9D}"/>
              </a:ext>
            </a:extLst>
          </p:cNvPr>
          <p:cNvSpPr>
            <a:spLocks noGrp="1"/>
          </p:cNvSpPr>
          <p:nvPr>
            <p:ph idx="1"/>
          </p:nvPr>
        </p:nvSpPr>
        <p:spPr>
          <a:xfrm>
            <a:off x="933451" y="2272710"/>
            <a:ext cx="16421100" cy="4378439"/>
          </a:xfrm>
        </p:spPr>
        <p:txBody>
          <a:bodyPr/>
          <a:lstStyle/>
          <a:p>
            <a:pPr lvl="1"/>
            <a:r>
              <a:rPr lang="en-US" dirty="0"/>
              <a:t>Course objectives and course agenda</a:t>
            </a:r>
          </a:p>
          <a:p>
            <a:pPr lvl="1">
              <a:buClr>
                <a:schemeClr val="tx1">
                  <a:lumMod val="25000"/>
                  <a:lumOff val="75000"/>
                </a:schemeClr>
              </a:buClr>
            </a:pPr>
            <a:r>
              <a:rPr lang="en-US" dirty="0">
                <a:solidFill>
                  <a:schemeClr val="tx1">
                    <a:lumMod val="25000"/>
                    <a:lumOff val="75000"/>
                  </a:schemeClr>
                </a:solidFill>
              </a:rPr>
              <a:t>The schema and appendixes used in this course</a:t>
            </a:r>
          </a:p>
          <a:p>
            <a:pPr lvl="1">
              <a:buClr>
                <a:schemeClr val="tx1">
                  <a:lumMod val="25000"/>
                  <a:lumOff val="75000"/>
                </a:schemeClr>
              </a:buClr>
            </a:pPr>
            <a:r>
              <a:rPr lang="en-US" dirty="0">
                <a:solidFill>
                  <a:schemeClr val="tx1">
                    <a:lumMod val="25000"/>
                    <a:lumOff val="75000"/>
                  </a:schemeClr>
                </a:solidFill>
              </a:rPr>
              <a:t>Overview of Oracle Database 19c and related products </a:t>
            </a:r>
          </a:p>
          <a:p>
            <a:pPr lvl="1">
              <a:buClr>
                <a:schemeClr val="tx1">
                  <a:lumMod val="25000"/>
                  <a:lumOff val="75000"/>
                </a:schemeClr>
              </a:buClr>
            </a:pPr>
            <a:r>
              <a:rPr lang="en-US" dirty="0">
                <a:solidFill>
                  <a:schemeClr val="tx1">
                    <a:lumMod val="25000"/>
                    <a:lumOff val="75000"/>
                  </a:schemeClr>
                </a:solidFill>
              </a:rPr>
              <a:t>Available PL/SQL development environments </a:t>
            </a:r>
          </a:p>
          <a:p>
            <a:pPr lvl="1">
              <a:buClr>
                <a:schemeClr val="tx1">
                  <a:lumMod val="25000"/>
                  <a:lumOff val="75000"/>
                </a:schemeClr>
              </a:buClr>
            </a:pPr>
            <a:r>
              <a:rPr lang="en-US" dirty="0">
                <a:solidFill>
                  <a:schemeClr val="tx1">
                    <a:lumMod val="25000"/>
                    <a:lumOff val="75000"/>
                  </a:schemeClr>
                </a:solidFill>
              </a:rPr>
              <a:t>Oracle documentation and additional resources</a:t>
            </a:r>
          </a:p>
          <a:p>
            <a:endParaRPr lang="en-US" dirty="0"/>
          </a:p>
        </p:txBody>
      </p:sp>
      <p:grpSp>
        <p:nvGrpSpPr>
          <p:cNvPr id="2" name="Group 3"/>
          <p:cNvGrpSpPr/>
          <p:nvPr/>
        </p:nvGrpSpPr>
        <p:grpSpPr>
          <a:xfrm>
            <a:off x="12720637" y="64008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51383725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SQL Developer Web</a:t>
            </a:r>
          </a:p>
        </p:txBody>
      </p:sp>
      <p:sp>
        <p:nvSpPr>
          <p:cNvPr id="6" name="Content Placeholder 5">
            <a:extLst>
              <a:ext uri="{FF2B5EF4-FFF2-40B4-BE49-F238E27FC236}">
                <a16:creationId xmlns:a16="http://schemas.microsoft.com/office/drawing/2014/main" id="{9582A7A3-A19B-4A98-97EF-5C1B894EF2CF}"/>
              </a:ext>
            </a:extLst>
          </p:cNvPr>
          <p:cNvSpPr>
            <a:spLocks noGrp="1"/>
          </p:cNvSpPr>
          <p:nvPr>
            <p:ph idx="1"/>
          </p:nvPr>
        </p:nvSpPr>
        <p:spPr/>
        <p:txBody>
          <a:bodyPr/>
          <a:lstStyle/>
          <a:p>
            <a:r>
              <a:rPr lang="en-US" dirty="0"/>
              <a:t>The SQL Developer Web user interface has three components:</a:t>
            </a:r>
          </a:p>
          <a:p>
            <a:pPr lvl="1"/>
            <a:r>
              <a:rPr lang="en-US" dirty="0"/>
              <a:t> The page body, whose content varies depending on which page you are viewing</a:t>
            </a:r>
          </a:p>
          <a:p>
            <a:pPr lvl="1"/>
            <a:r>
              <a:rPr lang="en-US" dirty="0"/>
              <a:t> Use the selector icon to control what you are viewing.</a:t>
            </a:r>
          </a:p>
          <a:p>
            <a:endParaRPr lang="en-US" dirty="0"/>
          </a:p>
        </p:txBody>
      </p:sp>
      <p:pic>
        <p:nvPicPr>
          <p:cNvPr id="4" name="Picture 3">
            <a:extLst>
              <a:ext uri="{FF2B5EF4-FFF2-40B4-BE49-F238E27FC236}">
                <a16:creationId xmlns:a16="http://schemas.microsoft.com/office/drawing/2014/main" id="{79A324BF-6C53-F240-98AD-99E1A20E8291}"/>
              </a:ext>
            </a:extLst>
          </p:cNvPr>
          <p:cNvPicPr>
            <a:picLocks noChangeAspect="1"/>
          </p:cNvPicPr>
          <p:nvPr/>
        </p:nvPicPr>
        <p:blipFill rotWithShape="1">
          <a:blip r:embed="rId4">
            <a:extLst>
              <a:ext uri="{28A0092B-C50C-407E-A947-70E740481C1C}">
                <a14:useLocalDpi xmlns:a14="http://schemas.microsoft.com/office/drawing/2010/main" val="0"/>
              </a:ext>
            </a:extLst>
          </a:blip>
          <a:srcRect l="4919" t="13906" r="20765" b="4613"/>
          <a:stretch/>
        </p:blipFill>
        <p:spPr>
          <a:xfrm>
            <a:off x="1738086" y="5219699"/>
            <a:ext cx="7772400" cy="3352800"/>
          </a:xfrm>
          <a:prstGeom prst="rect">
            <a:avLst/>
          </a:prstGeom>
        </p:spPr>
      </p:pic>
      <p:sp>
        <p:nvSpPr>
          <p:cNvPr id="5" name="TextBox 4">
            <a:extLst>
              <a:ext uri="{FF2B5EF4-FFF2-40B4-BE49-F238E27FC236}">
                <a16:creationId xmlns:a16="http://schemas.microsoft.com/office/drawing/2014/main" id="{AE3E6DD9-1937-514C-B511-E552DC0AF5A5}"/>
              </a:ext>
            </a:extLst>
          </p:cNvPr>
          <p:cNvSpPr txBox="1"/>
          <p:nvPr/>
        </p:nvSpPr>
        <p:spPr>
          <a:xfrm>
            <a:off x="8610600" y="5480956"/>
            <a:ext cx="762000" cy="822960"/>
          </a:xfrm>
          <a:prstGeom prst="rect">
            <a:avLst/>
          </a:prstGeom>
          <a:noFill/>
          <a:ln w="38100">
            <a:solidFill>
              <a:schemeClr val="accent1"/>
            </a:solidFill>
          </a:ln>
        </p:spPr>
        <p:txBody>
          <a:bodyPr wrap="square" rtlCol="0">
            <a:spAutoFit/>
          </a:bodyPr>
          <a:lstStyle/>
          <a:p>
            <a:endParaRPr lang="en-US" dirty="0">
              <a:solidFill>
                <a:srgbClr val="FF0000"/>
              </a:solidFill>
            </a:endParaRPr>
          </a:p>
        </p:txBody>
      </p:sp>
    </p:spTree>
    <p:custDataLst>
      <p:tags r:id="rId1"/>
    </p:custDataLst>
    <p:extLst>
      <p:ext uri="{BB962C8B-B14F-4D97-AF65-F5344CB8AC3E}">
        <p14:creationId xmlns:p14="http://schemas.microsoft.com/office/powerpoint/2010/main" val="1516509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rPr>
              <a:t>SQL Developer Web</a:t>
            </a:r>
          </a:p>
        </p:txBody>
      </p:sp>
      <p:sp>
        <p:nvSpPr>
          <p:cNvPr id="2" name="Content Placeholder 1">
            <a:extLst>
              <a:ext uri="{FF2B5EF4-FFF2-40B4-BE49-F238E27FC236}">
                <a16:creationId xmlns:a16="http://schemas.microsoft.com/office/drawing/2014/main" id="{302E8ED2-24AE-4BE6-B352-2D261E53DF67}"/>
              </a:ext>
            </a:extLst>
          </p:cNvPr>
          <p:cNvSpPr>
            <a:spLocks noGrp="1"/>
          </p:cNvSpPr>
          <p:nvPr>
            <p:ph idx="1"/>
          </p:nvPr>
        </p:nvSpPr>
        <p:spPr>
          <a:xfrm>
            <a:off x="933451" y="2272710"/>
            <a:ext cx="16421100" cy="2077809"/>
          </a:xfrm>
        </p:spPr>
        <p:txBody>
          <a:bodyPr/>
          <a:lstStyle/>
          <a:p>
            <a:r>
              <a:rPr lang="en-US" dirty="0"/>
              <a:t>The SQL Developer Web user interface has three components:</a:t>
            </a:r>
          </a:p>
          <a:p>
            <a:pPr lvl="1"/>
            <a:r>
              <a:rPr lang="en-US" dirty="0"/>
              <a:t> The status bar at the bottom</a:t>
            </a:r>
          </a:p>
          <a:p>
            <a:endParaRPr lang="en-US" dirty="0"/>
          </a:p>
        </p:txBody>
      </p:sp>
      <p:pic>
        <p:nvPicPr>
          <p:cNvPr id="4" name="Picture 3">
            <a:extLst>
              <a:ext uri="{FF2B5EF4-FFF2-40B4-BE49-F238E27FC236}">
                <a16:creationId xmlns:a16="http://schemas.microsoft.com/office/drawing/2014/main" id="{2C202DCA-DE8D-204D-A007-160B98B483AE}"/>
              </a:ext>
            </a:extLst>
          </p:cNvPr>
          <p:cNvPicPr>
            <a:picLocks noChangeAspect="1"/>
          </p:cNvPicPr>
          <p:nvPr/>
        </p:nvPicPr>
        <p:blipFill rotWithShape="1">
          <a:blip r:embed="rId4">
            <a:extLst>
              <a:ext uri="{28A0092B-C50C-407E-A947-70E740481C1C}">
                <a14:useLocalDpi xmlns:a14="http://schemas.microsoft.com/office/drawing/2010/main" val="0"/>
              </a:ext>
            </a:extLst>
          </a:blip>
          <a:srcRect l="2039" t="21608" r="1859" b="7789"/>
          <a:stretch/>
        </p:blipFill>
        <p:spPr>
          <a:xfrm>
            <a:off x="1666875" y="4244521"/>
            <a:ext cx="9940925" cy="1108530"/>
          </a:xfrm>
          <a:prstGeom prst="rect">
            <a:avLst/>
          </a:prstGeom>
        </p:spPr>
      </p:pic>
    </p:spTree>
    <p:custDataLst>
      <p:tags r:id="rId1"/>
    </p:custDataLst>
    <p:extLst>
      <p:ext uri="{BB962C8B-B14F-4D97-AF65-F5344CB8AC3E}">
        <p14:creationId xmlns:p14="http://schemas.microsoft.com/office/powerpoint/2010/main" val="602363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t>SQL Developer Web</a:t>
            </a:r>
          </a:p>
        </p:txBody>
      </p:sp>
      <p:sp>
        <p:nvSpPr>
          <p:cNvPr id="2" name="Content Placeholder 1">
            <a:extLst>
              <a:ext uri="{FF2B5EF4-FFF2-40B4-BE49-F238E27FC236}">
                <a16:creationId xmlns:a16="http://schemas.microsoft.com/office/drawing/2014/main" id="{5A21A028-1AE5-43F6-AED0-47A55282D351}"/>
              </a:ext>
            </a:extLst>
          </p:cNvPr>
          <p:cNvSpPr>
            <a:spLocks noGrp="1"/>
          </p:cNvSpPr>
          <p:nvPr>
            <p:ph idx="1"/>
          </p:nvPr>
        </p:nvSpPr>
        <p:spPr>
          <a:xfrm>
            <a:off x="933451" y="2272710"/>
            <a:ext cx="16421100" cy="6133278"/>
          </a:xfrm>
        </p:spPr>
        <p:txBody>
          <a:bodyPr/>
          <a:lstStyle/>
          <a:p>
            <a:r>
              <a:rPr lang="en-US" dirty="0"/>
              <a:t>Accessing Oracle SQL Developer Web</a:t>
            </a:r>
          </a:p>
          <a:p>
            <a:r>
              <a:rPr lang="en-US" dirty="0"/>
              <a:t>Oracle SQL Developer Web runs in Oracle REST Data Services and access to it is provided through schema-based authentication. To use Oracle SQL Developer Web, you must sign in as a database user whose schema has been enabled for SQL Developer Web.</a:t>
            </a:r>
          </a:p>
          <a:p>
            <a:r>
              <a:rPr lang="en-US" dirty="0"/>
              <a:t>In Oracle Autonomous Database databases, the </a:t>
            </a:r>
            <a:r>
              <a:rPr lang="en-US" dirty="0">
                <a:latin typeface="Courier New" panose="02070309020205020404" pitchFamily="49" charset="0"/>
                <a:cs typeface="Courier New" panose="02070309020205020404" pitchFamily="49" charset="0"/>
              </a:rPr>
              <a:t>ADMIN</a:t>
            </a:r>
            <a:r>
              <a:rPr lang="en-US" dirty="0"/>
              <a:t> user is pre-enabled for SQL Developer Web. To enable another database user's schema.</a:t>
            </a:r>
          </a:p>
          <a:p>
            <a:r>
              <a:rPr lang="en-US" dirty="0"/>
              <a:t>On the SQL Developer Web login page, enter the username and password of the database user for the enabled schema. Then, click </a:t>
            </a:r>
            <a:r>
              <a:rPr lang="en-US" b="1" dirty="0"/>
              <a:t>Sign In</a:t>
            </a:r>
            <a:r>
              <a:rPr lang="en-US" dirty="0"/>
              <a:t>. The Worksheet page is displayed.</a:t>
            </a:r>
          </a:p>
        </p:txBody>
      </p:sp>
    </p:spTree>
    <p:custDataLst>
      <p:tags r:id="rId1"/>
    </p:custDataLst>
    <p:extLst>
      <p:ext uri="{BB962C8B-B14F-4D97-AF65-F5344CB8AC3E}">
        <p14:creationId xmlns:p14="http://schemas.microsoft.com/office/powerpoint/2010/main" val="651166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Lesson Agenda</a:t>
            </a:r>
          </a:p>
        </p:txBody>
      </p:sp>
      <p:sp>
        <p:nvSpPr>
          <p:cNvPr id="3" name="Content Placeholder 2">
            <a:extLst>
              <a:ext uri="{FF2B5EF4-FFF2-40B4-BE49-F238E27FC236}">
                <a16:creationId xmlns:a16="http://schemas.microsoft.com/office/drawing/2014/main" id="{0A0FFD69-86B3-47A1-AA59-DD63AA007678}"/>
              </a:ext>
            </a:extLst>
          </p:cNvPr>
          <p:cNvSpPr>
            <a:spLocks noGrp="1"/>
          </p:cNvSpPr>
          <p:nvPr>
            <p:ph idx="1"/>
          </p:nvPr>
        </p:nvSpPr>
        <p:spPr>
          <a:xfrm>
            <a:off x="933451" y="2272710"/>
            <a:ext cx="16421100" cy="4378439"/>
          </a:xfrm>
        </p:spPr>
        <p:txBody>
          <a:bodyPr/>
          <a:lstStyle/>
          <a:p>
            <a:pPr lvl="1">
              <a:buClr>
                <a:schemeClr val="tx1">
                  <a:lumMod val="25000"/>
                  <a:lumOff val="75000"/>
                </a:schemeClr>
              </a:buClr>
            </a:pPr>
            <a:r>
              <a:rPr lang="en-US" dirty="0">
                <a:solidFill>
                  <a:schemeClr val="tx1">
                    <a:lumMod val="25000"/>
                    <a:lumOff val="75000"/>
                  </a:schemeClr>
                </a:solidFill>
              </a:rPr>
              <a:t>Course objectives and course agenda</a:t>
            </a:r>
          </a:p>
          <a:p>
            <a:pPr lvl="1">
              <a:buClr>
                <a:schemeClr val="tx1">
                  <a:lumMod val="25000"/>
                  <a:lumOff val="75000"/>
                </a:schemeClr>
              </a:buClr>
            </a:pPr>
            <a:r>
              <a:rPr lang="en-US" dirty="0">
                <a:solidFill>
                  <a:schemeClr val="tx1">
                    <a:lumMod val="25000"/>
                    <a:lumOff val="75000"/>
                  </a:schemeClr>
                </a:solidFill>
              </a:rPr>
              <a:t>The schema and appendixes used in this course</a:t>
            </a:r>
          </a:p>
          <a:p>
            <a:pPr lvl="1">
              <a:buClr>
                <a:schemeClr val="tx1">
                  <a:lumMod val="25000"/>
                  <a:lumOff val="75000"/>
                </a:schemeClr>
              </a:buClr>
            </a:pPr>
            <a:r>
              <a:rPr lang="en-US" dirty="0">
                <a:solidFill>
                  <a:schemeClr val="tx1">
                    <a:lumMod val="25000"/>
                    <a:lumOff val="75000"/>
                  </a:schemeClr>
                </a:solidFill>
              </a:rPr>
              <a:t>Overview of Oracle Database 19c and related products </a:t>
            </a:r>
          </a:p>
          <a:p>
            <a:pPr lvl="1">
              <a:buClr>
                <a:schemeClr val="tx1">
                  <a:lumMod val="25000"/>
                  <a:lumOff val="75000"/>
                </a:schemeClr>
              </a:buClr>
            </a:pPr>
            <a:r>
              <a:rPr lang="en-US" dirty="0">
                <a:solidFill>
                  <a:schemeClr val="tx1">
                    <a:lumMod val="25000"/>
                    <a:lumOff val="75000"/>
                  </a:schemeClr>
                </a:solidFill>
              </a:rPr>
              <a:t>Available PL/SQL development environments </a:t>
            </a:r>
          </a:p>
          <a:p>
            <a:pPr lvl="1"/>
            <a:r>
              <a:rPr lang="en-US" dirty="0"/>
              <a:t>Oracle documentation and additional resources</a:t>
            </a:r>
          </a:p>
          <a:p>
            <a:endParaRPr lang="en-US" dirty="0"/>
          </a:p>
        </p:txBody>
      </p:sp>
      <p:grpSp>
        <p:nvGrpSpPr>
          <p:cNvPr id="2" name="Group 3"/>
          <p:cNvGrpSpPr/>
          <p:nvPr/>
        </p:nvGrpSpPr>
        <p:grpSpPr>
          <a:xfrm>
            <a:off x="12720637" y="6400801"/>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4967140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EC3AA6-8D54-4419-9639-74A9C2FE03DE}"/>
              </a:ext>
            </a:extLst>
          </p:cNvPr>
          <p:cNvSpPr/>
          <p:nvPr/>
        </p:nvSpPr>
        <p:spPr bwMode="auto">
          <a:xfrm rot="16200000" flipV="1">
            <a:off x="14630400" y="47886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35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Oracle SQL and PL/SQL Documentation</a:t>
            </a:r>
          </a:p>
        </p:txBody>
      </p:sp>
      <p:sp>
        <p:nvSpPr>
          <p:cNvPr id="4" name="Content Placeholder 3">
            <a:extLst>
              <a:ext uri="{FF2B5EF4-FFF2-40B4-BE49-F238E27FC236}">
                <a16:creationId xmlns:a16="http://schemas.microsoft.com/office/drawing/2014/main" id="{F892CB9D-A3BF-413E-BCF3-867E8645FA4B}"/>
              </a:ext>
            </a:extLst>
          </p:cNvPr>
          <p:cNvSpPr>
            <a:spLocks noGrp="1"/>
          </p:cNvSpPr>
          <p:nvPr>
            <p:ph idx="1"/>
          </p:nvPr>
        </p:nvSpPr>
        <p:spPr>
          <a:xfrm>
            <a:off x="933451" y="2272710"/>
            <a:ext cx="16421100" cy="6695996"/>
          </a:xfrm>
        </p:spPr>
        <p:txBody>
          <a:bodyPr/>
          <a:lstStyle/>
          <a:p>
            <a:pPr lvl="1"/>
            <a:r>
              <a:rPr lang="en-US" i="1" dirty="0"/>
              <a:t>Oracle Database PL/SQL Language Reference</a:t>
            </a:r>
          </a:p>
          <a:p>
            <a:pPr lvl="1"/>
            <a:r>
              <a:rPr lang="en-US" i="1" dirty="0"/>
              <a:t>Oracle Database Reference</a:t>
            </a:r>
          </a:p>
          <a:p>
            <a:pPr lvl="1"/>
            <a:r>
              <a:rPr lang="en-US" i="1" dirty="0"/>
              <a:t>Oracle Database SQL Language Reference</a:t>
            </a:r>
          </a:p>
          <a:p>
            <a:pPr lvl="1"/>
            <a:r>
              <a:rPr lang="en-US" i="1" dirty="0"/>
              <a:t>Oracle Database Concepts</a:t>
            </a:r>
          </a:p>
          <a:p>
            <a:pPr lvl="1"/>
            <a:r>
              <a:rPr lang="en-US" i="1" dirty="0"/>
              <a:t>Oracle Database PL/SQL Packages and Types Reference</a:t>
            </a:r>
          </a:p>
          <a:p>
            <a:pPr lvl="1"/>
            <a:r>
              <a:rPr lang="en-US" i="1" dirty="0"/>
              <a:t>Oracle Database SQL Developer User’s Guide</a:t>
            </a:r>
          </a:p>
          <a:p>
            <a:pPr lvl="1"/>
            <a:r>
              <a:rPr lang="en-US" i="1" dirty="0"/>
              <a:t>Oracle Database 2-Day Developer's Guide</a:t>
            </a:r>
          </a:p>
          <a:p>
            <a:pPr lvl="1"/>
            <a:r>
              <a:rPr lang="en-US" i="1" dirty="0"/>
              <a:t>Getting Started with Oracle Cloud</a:t>
            </a:r>
          </a:p>
          <a:p>
            <a:endParaRPr lang="en-US" dirty="0"/>
          </a:p>
        </p:txBody>
      </p:sp>
      <p:grpSp>
        <p:nvGrpSpPr>
          <p:cNvPr id="23556" name="Group 3"/>
          <p:cNvGrpSpPr>
            <a:grpSpLocks/>
          </p:cNvGrpSpPr>
          <p:nvPr/>
        </p:nvGrpSpPr>
        <p:grpSpPr bwMode="auto">
          <a:xfrm>
            <a:off x="14401800" y="6132033"/>
            <a:ext cx="2481263" cy="2447612"/>
            <a:chOff x="7391400" y="2757487"/>
            <a:chExt cx="1594397" cy="1571625"/>
          </a:xfrm>
        </p:grpSpPr>
        <p:pic>
          <p:nvPicPr>
            <p:cNvPr id="2" name="Picture 1"/>
            <p:cNvPicPr>
              <a:picLocks noChangeAspect="1"/>
            </p:cNvPicPr>
            <p:nvPr/>
          </p:nvPicPr>
          <p:blipFill>
            <a:blip r:embed="rId4" cstate="print"/>
            <a:stretch>
              <a:fillRect/>
            </a:stretch>
          </p:blipFill>
          <p:spPr>
            <a:xfrm>
              <a:off x="7391400" y="2757487"/>
              <a:ext cx="1525201" cy="1571625"/>
            </a:xfrm>
            <a:prstGeom prst="rect">
              <a:avLst/>
            </a:prstGeom>
            <a:effectLst>
              <a:outerShdw blurRad="50800" dist="38100" dir="5400000" algn="t" rotWithShape="0">
                <a:prstClr val="black">
                  <a:alpha val="40000"/>
                </a:prstClr>
              </a:outerShdw>
            </a:effectLst>
          </p:spPr>
        </p:pic>
        <p:sp>
          <p:nvSpPr>
            <p:cNvPr id="3" name="TextBox 2"/>
            <p:cNvSpPr txBox="1"/>
            <p:nvPr/>
          </p:nvSpPr>
          <p:spPr>
            <a:xfrm rot="21399662">
              <a:off x="8094952" y="3720323"/>
              <a:ext cx="890845" cy="307238"/>
            </a:xfrm>
            <a:prstGeom prst="rect">
              <a:avLst/>
            </a:prstGeom>
            <a:noFill/>
            <a:scene3d>
              <a:camera prst="isometricOffAxis2Right">
                <a:rot lat="1493903" lon="18150000" rev="139637"/>
              </a:camera>
              <a:lightRig rig="threePt" dir="t"/>
            </a:scene3d>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r>
                <a:rPr lang="en-US" sz="2400" b="1" dirty="0">
                  <a:solidFill>
                    <a:srgbClr val="DDEDE3"/>
                  </a:solidFill>
                  <a:latin typeface="Arial Black" panose="020B0A04020102020204" pitchFamily="34" charset="0"/>
                  <a:cs typeface="Oracle Sans" panose="020B0503020204020204" pitchFamily="34" charset="0"/>
                </a:rPr>
                <a:t>PL/SQL</a:t>
              </a:r>
            </a:p>
          </p:txBody>
        </p:sp>
      </p:grpSp>
    </p:spTree>
    <p:custDataLst>
      <p:tags r:id="rId1"/>
    </p:custDataLst>
    <p:extLst>
      <p:ext uri="{BB962C8B-B14F-4D97-AF65-F5344CB8AC3E}">
        <p14:creationId xmlns:p14="http://schemas.microsoft.com/office/powerpoint/2010/main" val="3887826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Additional Resources</a:t>
            </a:r>
          </a:p>
        </p:txBody>
      </p:sp>
      <p:sp>
        <p:nvSpPr>
          <p:cNvPr id="2" name="Content Placeholder 1">
            <a:extLst>
              <a:ext uri="{FF2B5EF4-FFF2-40B4-BE49-F238E27FC236}">
                <a16:creationId xmlns:a16="http://schemas.microsoft.com/office/drawing/2014/main" id="{D66B47E0-B0F8-47DF-BE6C-C2C1CBE4BC23}"/>
              </a:ext>
            </a:extLst>
          </p:cNvPr>
          <p:cNvSpPr>
            <a:spLocks noGrp="1"/>
          </p:cNvSpPr>
          <p:nvPr>
            <p:ph idx="1"/>
          </p:nvPr>
        </p:nvSpPr>
        <p:spPr>
          <a:xfrm>
            <a:off x="933451" y="2272710"/>
            <a:ext cx="16421100" cy="5838838"/>
          </a:xfrm>
        </p:spPr>
        <p:txBody>
          <a:bodyPr/>
          <a:lstStyle/>
          <a:p>
            <a:r>
              <a:rPr lang="en-US" altLang="en-US" dirty="0"/>
              <a:t>For additional information about the new Oracle SQL and PL/SQL features, refer to:</a:t>
            </a:r>
          </a:p>
          <a:p>
            <a:pPr lvl="1"/>
            <a:r>
              <a:rPr lang="en-US" altLang="en-US" dirty="0"/>
              <a:t>Oracle Database: New Features self study</a:t>
            </a:r>
          </a:p>
          <a:p>
            <a:pPr lvl="1"/>
            <a:r>
              <a:rPr lang="en-US" altLang="en-US" dirty="0"/>
              <a:t>What’s New in PL/SQL in Oracle Database on the Oracle Technology Network (OTN): </a:t>
            </a:r>
          </a:p>
          <a:p>
            <a:pPr lvl="2"/>
            <a:r>
              <a:rPr lang="en-US" altLang="en-US" dirty="0">
                <a:hlinkClick r:id="rId4"/>
              </a:rPr>
              <a:t>https://www.oracle.com/database/technologies/appdev/plsql.html</a:t>
            </a:r>
            <a:r>
              <a:rPr lang="en-US" altLang="en-US" u="sng" dirty="0"/>
              <a:t> </a:t>
            </a:r>
          </a:p>
          <a:p>
            <a:pPr lvl="1"/>
            <a:r>
              <a:rPr lang="en-US" altLang="en-US" dirty="0"/>
              <a:t>The online SQL Developer home page and the SQL Developer tutorial available at:</a:t>
            </a:r>
          </a:p>
          <a:p>
            <a:pPr lvl="2"/>
            <a:r>
              <a:rPr lang="en-US" altLang="en-US" dirty="0">
                <a:hlinkClick r:id="rId5"/>
              </a:rPr>
              <a:t>http://www.oracle.com/technology/products/database/sql_developer/index.html</a:t>
            </a:r>
            <a:r>
              <a:rPr lang="en-US" altLang="en-US" dirty="0"/>
              <a:t> </a:t>
            </a:r>
          </a:p>
          <a:p>
            <a:pPr lvl="2"/>
            <a:r>
              <a:rPr lang="en-US" altLang="en-US" dirty="0">
                <a:hlinkClick r:id="rId6"/>
              </a:rPr>
              <a:t>http://download.oracle.com/oll/tutorials/SQLDeveloper/index.htm</a:t>
            </a:r>
            <a:endParaRPr lang="en-US" altLang="en-US" dirty="0"/>
          </a:p>
          <a:p>
            <a:endParaRPr lang="en-US" dirty="0"/>
          </a:p>
        </p:txBody>
      </p:sp>
    </p:spTree>
    <p:custDataLst>
      <p:tags r:id="rId1"/>
    </p:custDataLst>
    <p:extLst>
      <p:ext uri="{BB962C8B-B14F-4D97-AF65-F5344CB8AC3E}">
        <p14:creationId xmlns:p14="http://schemas.microsoft.com/office/powerpoint/2010/main" val="20198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25603"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25604"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Times New Roman" pitchFamily="18" charset="0"/>
            </a:endParaRPr>
          </a:p>
        </p:txBody>
      </p:sp>
      <p:sp>
        <p:nvSpPr>
          <p:cNvPr id="25605"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Times New Roman" pitchFamily="18" charset="0"/>
            </a:endParaRPr>
          </a:p>
        </p:txBody>
      </p:sp>
      <p:sp>
        <p:nvSpPr>
          <p:cNvPr id="2560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C1CBD782-DCA3-42C3-81EF-D35721FEF6B7}"/>
              </a:ext>
            </a:extLst>
          </p:cNvPr>
          <p:cNvSpPr>
            <a:spLocks noGrp="1"/>
          </p:cNvSpPr>
          <p:nvPr>
            <p:ph idx="1"/>
          </p:nvPr>
        </p:nvSpPr>
        <p:spPr>
          <a:xfrm>
            <a:off x="933451" y="2272710"/>
            <a:ext cx="16421100" cy="4395366"/>
          </a:xfrm>
        </p:spPr>
        <p:txBody>
          <a:bodyPr/>
          <a:lstStyle/>
          <a:p>
            <a:r>
              <a:rPr lang="en-US" altLang="en-US" dirty="0"/>
              <a:t>In this lesson, you should have learned how to:</a:t>
            </a:r>
          </a:p>
          <a:p>
            <a:pPr lvl="1"/>
            <a:r>
              <a:rPr lang="en-US" altLang="en-US" dirty="0"/>
              <a:t>Discuss the goals of the course</a:t>
            </a:r>
          </a:p>
          <a:p>
            <a:pPr lvl="1"/>
            <a:r>
              <a:rPr lang="en-US" altLang="en-US" dirty="0"/>
              <a:t>Describe the HR database schema that is used in the course</a:t>
            </a:r>
          </a:p>
          <a:p>
            <a:pPr lvl="1"/>
            <a:r>
              <a:rPr lang="en-US" altLang="en-US" dirty="0"/>
              <a:t>Identify the available user interface environments that can be used in this course</a:t>
            </a:r>
          </a:p>
          <a:p>
            <a:pPr lvl="1"/>
            <a:r>
              <a:rPr lang="en-US" altLang="en-US" dirty="0"/>
              <a:t>Reference the available appendixes, documentation, and other resources</a:t>
            </a:r>
          </a:p>
          <a:p>
            <a:endParaRPr lang="en-US" dirty="0"/>
          </a:p>
        </p:txBody>
      </p:sp>
    </p:spTree>
    <p:custDataLst>
      <p:tags r:id="rId1"/>
    </p:custDataLst>
    <p:extLst>
      <p:ext uri="{BB962C8B-B14F-4D97-AF65-F5344CB8AC3E}">
        <p14:creationId xmlns:p14="http://schemas.microsoft.com/office/powerpoint/2010/main" val="2108704327"/>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1 Overview: Getting Started</a:t>
            </a:r>
          </a:p>
        </p:txBody>
      </p:sp>
      <p:sp>
        <p:nvSpPr>
          <p:cNvPr id="2" name="Content Placeholder 1">
            <a:extLst>
              <a:ext uri="{FF2B5EF4-FFF2-40B4-BE49-F238E27FC236}">
                <a16:creationId xmlns:a16="http://schemas.microsoft.com/office/drawing/2014/main" id="{45F06077-9E80-4E49-BFEA-4F57599EEF2D}"/>
              </a:ext>
            </a:extLst>
          </p:cNvPr>
          <p:cNvSpPr>
            <a:spLocks noGrp="1"/>
          </p:cNvSpPr>
          <p:nvPr>
            <p:ph idx="1"/>
          </p:nvPr>
        </p:nvSpPr>
        <p:spPr>
          <a:xfrm>
            <a:off x="933451" y="2272710"/>
            <a:ext cx="16421100" cy="4395366"/>
          </a:xfrm>
        </p:spPr>
        <p:txBody>
          <a:bodyPr/>
          <a:lstStyle/>
          <a:p>
            <a:r>
              <a:rPr lang="en-US" altLang="en-US" dirty="0"/>
              <a:t>This practice covers the following topics:</a:t>
            </a:r>
          </a:p>
          <a:p>
            <a:pPr lvl="1"/>
            <a:r>
              <a:rPr lang="en-US" altLang="en-US" dirty="0"/>
              <a:t>Starting SQL Developer</a:t>
            </a:r>
          </a:p>
          <a:p>
            <a:pPr lvl="1"/>
            <a:r>
              <a:rPr lang="en-US" altLang="en-US" dirty="0"/>
              <a:t>Creating a new database connection</a:t>
            </a:r>
          </a:p>
          <a:p>
            <a:pPr lvl="1"/>
            <a:r>
              <a:rPr lang="en-US" altLang="en-US" dirty="0"/>
              <a:t>Browsing the HR schema tables</a:t>
            </a:r>
          </a:p>
          <a:p>
            <a:pPr lvl="1"/>
            <a:r>
              <a:rPr lang="en-US" altLang="en-US" dirty="0"/>
              <a:t>Setting a SQL Developer preference</a:t>
            </a:r>
          </a:p>
          <a:p>
            <a:endParaRPr lang="en-US" dirty="0"/>
          </a:p>
        </p:txBody>
      </p:sp>
      <p:sp>
        <p:nvSpPr>
          <p:cNvPr id="4" name="Rectangle 3"/>
          <p:cNvSpPr/>
          <p:nvPr/>
        </p:nvSpPr>
        <p:spPr bwMode="auto">
          <a:xfrm rot="16200000" flipV="1">
            <a:off x="1464491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109999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614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sz="3600" dirty="0">
              <a:latin typeface="Times New Roman" pitchFamily="18" charset="0"/>
              <a:cs typeface="Times New Roman" pitchFamily="18" charset="0"/>
            </a:endParaRPr>
          </a:p>
        </p:txBody>
      </p:sp>
      <p:sp>
        <p:nvSpPr>
          <p:cNvPr id="6148" name="Rectangle 4"/>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Times New Roman" pitchFamily="18" charset="0"/>
            </a:endParaRPr>
          </a:p>
        </p:txBody>
      </p:sp>
      <p:sp>
        <p:nvSpPr>
          <p:cNvPr id="6149" name="Rectangle 5"/>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Times New Roman" pitchFamily="18" charset="0"/>
            </a:endParaRPr>
          </a:p>
        </p:txBody>
      </p:sp>
      <p:sp>
        <p:nvSpPr>
          <p:cNvPr id="615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Course Objectives</a:t>
            </a:r>
          </a:p>
        </p:txBody>
      </p:sp>
      <p:sp>
        <p:nvSpPr>
          <p:cNvPr id="2" name="Content Placeholder 1">
            <a:extLst>
              <a:ext uri="{FF2B5EF4-FFF2-40B4-BE49-F238E27FC236}">
                <a16:creationId xmlns:a16="http://schemas.microsoft.com/office/drawing/2014/main" id="{16257BF8-8366-41FA-801C-737B70B512D3}"/>
              </a:ext>
            </a:extLst>
          </p:cNvPr>
          <p:cNvSpPr>
            <a:spLocks noGrp="1"/>
          </p:cNvSpPr>
          <p:nvPr>
            <p:ph idx="1"/>
          </p:nvPr>
        </p:nvSpPr>
        <p:spPr/>
        <p:txBody>
          <a:bodyPr/>
          <a:lstStyle/>
          <a:p>
            <a:r>
              <a:rPr lang="en-US" altLang="en-US" dirty="0"/>
              <a:t>After completing this course, you should be able to do the following:</a:t>
            </a:r>
          </a:p>
          <a:p>
            <a:pPr lvl="1"/>
            <a:r>
              <a:rPr lang="en-US" altLang="en-US" dirty="0"/>
              <a:t>Identify the programming extensions that PL/SQL provides to SQL</a:t>
            </a:r>
          </a:p>
          <a:p>
            <a:pPr lvl="1"/>
            <a:r>
              <a:rPr lang="en-US" altLang="en-US" dirty="0"/>
              <a:t>Write PL/SQL code to interface with the database </a:t>
            </a:r>
          </a:p>
          <a:p>
            <a:pPr lvl="1"/>
            <a:r>
              <a:rPr lang="en-US" altLang="en-US" dirty="0"/>
              <a:t>Design PL/SQL anonymous blocks that execute efficiently</a:t>
            </a:r>
          </a:p>
          <a:p>
            <a:pPr lvl="1"/>
            <a:r>
              <a:rPr lang="en-US" altLang="en-US" dirty="0"/>
              <a:t>Use PL/SQL programming constructs and conditional control statements</a:t>
            </a:r>
          </a:p>
          <a:p>
            <a:pPr lvl="1"/>
            <a:r>
              <a:rPr lang="en-US" altLang="en-US" dirty="0"/>
              <a:t>Handle runtime errors</a:t>
            </a:r>
          </a:p>
          <a:p>
            <a:pPr lvl="1"/>
            <a:r>
              <a:rPr lang="en-US" altLang="en-US" dirty="0"/>
              <a:t>Describe stored procedures and functions</a:t>
            </a:r>
          </a:p>
          <a:p>
            <a:pPr lvl="1"/>
            <a:r>
              <a:rPr lang="en-US" altLang="en-US" dirty="0"/>
              <a:t>Create Packages</a:t>
            </a:r>
          </a:p>
          <a:p>
            <a:pPr lvl="1"/>
            <a:r>
              <a:rPr lang="en-US" altLang="en-US" dirty="0"/>
              <a:t>Create Triggers</a:t>
            </a:r>
          </a:p>
          <a:p>
            <a:endParaRPr lang="en-US" dirty="0"/>
          </a:p>
        </p:txBody>
      </p:sp>
    </p:spTree>
    <p:custDataLst>
      <p:tags r:id="rId1"/>
    </p:custDataLst>
    <p:extLst>
      <p:ext uri="{BB962C8B-B14F-4D97-AF65-F5344CB8AC3E}">
        <p14:creationId xmlns:p14="http://schemas.microsoft.com/office/powerpoint/2010/main" val="239176245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grpSp>
        <p:nvGrpSpPr>
          <p:cNvPr id="19" name="Group 18"/>
          <p:cNvGrpSpPr/>
          <p:nvPr/>
        </p:nvGrpSpPr>
        <p:grpSpPr>
          <a:xfrm>
            <a:off x="0" y="2359025"/>
            <a:ext cx="16784490" cy="6858000"/>
            <a:chOff x="162553" y="1142998"/>
            <a:chExt cx="11189657" cy="4571993"/>
          </a:xfrm>
        </p:grpSpPr>
        <p:sp>
          <p:nvSpPr>
            <p:cNvPr id="22" name="Rounded Rectangle 21"/>
            <p:cNvSpPr/>
            <p:nvPr/>
          </p:nvSpPr>
          <p:spPr bwMode="auto">
            <a:xfrm>
              <a:off x="3046412" y="1167942"/>
              <a:ext cx="8305798" cy="4522109"/>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3" name="Rounded Rectangle 22"/>
            <p:cNvSpPr/>
            <p:nvPr/>
          </p:nvSpPr>
          <p:spPr bwMode="auto">
            <a:xfrm>
              <a:off x="4147377" y="3526419"/>
              <a:ext cx="5713474" cy="831272"/>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4147377" y="4551299"/>
              <a:ext cx="5713474" cy="831272"/>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4147377" y="2501540"/>
              <a:ext cx="5713474" cy="831272"/>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4146111" y="1476662"/>
              <a:ext cx="5716264" cy="831272"/>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TextBox 26"/>
            <p:cNvSpPr txBox="1"/>
            <p:nvPr/>
          </p:nvSpPr>
          <p:spPr>
            <a:xfrm>
              <a:off x="4756976" y="1758928"/>
              <a:ext cx="4491610"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2: Introduction to PL/SQL</a:t>
              </a:r>
            </a:p>
          </p:txBody>
        </p:sp>
        <p:sp>
          <p:nvSpPr>
            <p:cNvPr id="28" name="TextBox 27"/>
            <p:cNvSpPr txBox="1"/>
            <p:nvPr/>
          </p:nvSpPr>
          <p:spPr>
            <a:xfrm>
              <a:off x="4756976" y="2783807"/>
              <a:ext cx="4083282"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3: Declaring PL/SQL Variables</a:t>
              </a:r>
            </a:p>
          </p:txBody>
        </p:sp>
        <p:sp>
          <p:nvSpPr>
            <p:cNvPr id="29" name="TextBox 28"/>
            <p:cNvSpPr txBox="1"/>
            <p:nvPr/>
          </p:nvSpPr>
          <p:spPr>
            <a:xfrm>
              <a:off x="4756976" y="3808685"/>
              <a:ext cx="4083282"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4: Writing Anonymous PL/SQL Blocks</a:t>
              </a:r>
            </a:p>
          </p:txBody>
        </p:sp>
        <p:sp>
          <p:nvSpPr>
            <p:cNvPr id="30" name="TextBox 29"/>
            <p:cNvSpPr txBox="1"/>
            <p:nvPr/>
          </p:nvSpPr>
          <p:spPr>
            <a:xfrm>
              <a:off x="4756977" y="4833564"/>
              <a:ext cx="4457743"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5: Using SQL Statements in PL/SQL Blocks</a:t>
              </a:r>
            </a:p>
          </p:txBody>
        </p:sp>
        <p:sp>
          <p:nvSpPr>
            <p:cNvPr id="31" name="Isosceles Triangle 30"/>
            <p:cNvSpPr>
              <a:spLocks noChangeAspect="1"/>
            </p:cNvSpPr>
            <p:nvPr/>
          </p:nvSpPr>
          <p:spPr bwMode="auto">
            <a:xfrm rot="5400000">
              <a:off x="4321644" y="2819244"/>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4321644" y="3844122"/>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Isosceles Triangle 32"/>
            <p:cNvSpPr>
              <a:spLocks noChangeAspect="1"/>
            </p:cNvSpPr>
            <p:nvPr/>
          </p:nvSpPr>
          <p:spPr bwMode="auto">
            <a:xfrm rot="5400000">
              <a:off x="4321644" y="4869002"/>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Isosceles Triangle 33"/>
            <p:cNvSpPr>
              <a:spLocks noChangeAspect="1"/>
            </p:cNvSpPr>
            <p:nvPr/>
          </p:nvSpPr>
          <p:spPr bwMode="auto">
            <a:xfrm rot="5400000">
              <a:off x="4321644" y="1794365"/>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2818143" y="2403120"/>
              <a:ext cx="960176" cy="982413"/>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Rounded Rectangle 36"/>
            <p:cNvSpPr/>
            <p:nvPr/>
          </p:nvSpPr>
          <p:spPr bwMode="auto">
            <a:xfrm>
              <a:off x="2818143" y="1357657"/>
              <a:ext cx="960176" cy="982413"/>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2818143" y="3459370"/>
              <a:ext cx="960176" cy="982413"/>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2818143" y="4503980"/>
              <a:ext cx="960176" cy="982413"/>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Rectangle 39"/>
            <p:cNvSpPr/>
            <p:nvPr/>
          </p:nvSpPr>
          <p:spPr bwMode="auto">
            <a:xfrm>
              <a:off x="196805" y="1142998"/>
              <a:ext cx="3422439" cy="4571993"/>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1" name="Freeform 40"/>
            <p:cNvSpPr/>
            <p:nvPr/>
          </p:nvSpPr>
          <p:spPr bwMode="auto">
            <a:xfrm>
              <a:off x="162554" y="1387316"/>
              <a:ext cx="3626541" cy="914399"/>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Freeform 41"/>
            <p:cNvSpPr/>
            <p:nvPr/>
          </p:nvSpPr>
          <p:spPr bwMode="auto">
            <a:xfrm>
              <a:off x="162554" y="2437127"/>
              <a:ext cx="3626541" cy="914399"/>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Freeform 42"/>
            <p:cNvSpPr/>
            <p:nvPr/>
          </p:nvSpPr>
          <p:spPr bwMode="auto">
            <a:xfrm>
              <a:off x="162554" y="3491236"/>
              <a:ext cx="3626541" cy="914399"/>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Freeform 43"/>
            <p:cNvSpPr/>
            <p:nvPr/>
          </p:nvSpPr>
          <p:spPr bwMode="auto">
            <a:xfrm>
              <a:off x="162553" y="4533673"/>
              <a:ext cx="3626542" cy="914399"/>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TextBox 44"/>
            <p:cNvSpPr txBox="1"/>
            <p:nvPr/>
          </p:nvSpPr>
          <p:spPr>
            <a:xfrm>
              <a:off x="520037" y="1711146"/>
              <a:ext cx="27075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46" name="TextBox 45"/>
            <p:cNvSpPr txBox="1"/>
            <p:nvPr/>
          </p:nvSpPr>
          <p:spPr>
            <a:xfrm>
              <a:off x="520037" y="2760956"/>
              <a:ext cx="29327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1: Introducing PL/SQL</a:t>
              </a:r>
            </a:p>
          </p:txBody>
        </p:sp>
        <p:sp>
          <p:nvSpPr>
            <p:cNvPr id="47" name="TextBox 46"/>
            <p:cNvSpPr txBox="1"/>
            <p:nvPr/>
          </p:nvSpPr>
          <p:spPr>
            <a:xfrm>
              <a:off x="520037" y="3818385"/>
              <a:ext cx="3103970"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2: Programming with PL/SQL</a:t>
              </a:r>
            </a:p>
          </p:txBody>
        </p:sp>
        <p:sp>
          <p:nvSpPr>
            <p:cNvPr id="48" name="TextBox 47"/>
            <p:cNvSpPr txBox="1"/>
            <p:nvPr/>
          </p:nvSpPr>
          <p:spPr>
            <a:xfrm>
              <a:off x="520036" y="4857510"/>
              <a:ext cx="3103970"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grpSp>
    </p:spTree>
    <p:custDataLst>
      <p:tags r:id="rId1"/>
    </p:custDataLst>
    <p:extLst>
      <p:ext uri="{BB962C8B-B14F-4D97-AF65-F5344CB8AC3E}">
        <p14:creationId xmlns:p14="http://schemas.microsoft.com/office/powerpoint/2010/main" val="149038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grpSp>
        <p:nvGrpSpPr>
          <p:cNvPr id="14" name="Group 13"/>
          <p:cNvGrpSpPr/>
          <p:nvPr/>
        </p:nvGrpSpPr>
        <p:grpSpPr>
          <a:xfrm>
            <a:off x="-531" y="2377168"/>
            <a:ext cx="16784489" cy="6783173"/>
            <a:chOff x="162553" y="1167943"/>
            <a:chExt cx="11189659" cy="4522115"/>
          </a:xfrm>
        </p:grpSpPr>
        <p:sp>
          <p:nvSpPr>
            <p:cNvPr id="16" name="Rounded Rectangle 15"/>
            <p:cNvSpPr/>
            <p:nvPr/>
          </p:nvSpPr>
          <p:spPr bwMode="auto">
            <a:xfrm>
              <a:off x="3046412" y="1167943"/>
              <a:ext cx="8305800" cy="4522115"/>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7" name="Rounded Rectangle 16"/>
            <p:cNvSpPr/>
            <p:nvPr/>
          </p:nvSpPr>
          <p:spPr bwMode="auto">
            <a:xfrm>
              <a:off x="4147377" y="3024224"/>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8" name="Rounded Rectangle 17"/>
            <p:cNvSpPr/>
            <p:nvPr/>
          </p:nvSpPr>
          <p:spPr bwMode="auto">
            <a:xfrm>
              <a:off x="4147377" y="430678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4147377" y="1748970"/>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TextBox 27"/>
            <p:cNvSpPr txBox="1"/>
            <p:nvPr/>
          </p:nvSpPr>
          <p:spPr>
            <a:xfrm>
              <a:off x="4790844" y="2031237"/>
              <a:ext cx="4083283"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6: Writing Control Structures</a:t>
              </a:r>
            </a:p>
          </p:txBody>
        </p:sp>
        <p:sp>
          <p:nvSpPr>
            <p:cNvPr id="29" name="TextBox 28"/>
            <p:cNvSpPr txBox="1"/>
            <p:nvPr/>
          </p:nvSpPr>
          <p:spPr>
            <a:xfrm>
              <a:off x="4790844" y="3306490"/>
              <a:ext cx="4351568"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7: Working with Composite Data Types</a:t>
              </a:r>
            </a:p>
          </p:txBody>
        </p:sp>
        <p:sp>
          <p:nvSpPr>
            <p:cNvPr id="30" name="TextBox 29"/>
            <p:cNvSpPr txBox="1"/>
            <p:nvPr/>
          </p:nvSpPr>
          <p:spPr>
            <a:xfrm>
              <a:off x="4790844" y="4589051"/>
              <a:ext cx="4083283"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8: Using Explicit Cursors</a:t>
              </a:r>
            </a:p>
          </p:txBody>
        </p:sp>
        <p:sp>
          <p:nvSpPr>
            <p:cNvPr id="31" name="Isosceles Triangle 30"/>
            <p:cNvSpPr>
              <a:spLocks noChangeAspect="1"/>
            </p:cNvSpPr>
            <p:nvPr/>
          </p:nvSpPr>
          <p:spPr bwMode="auto">
            <a:xfrm rot="5400000">
              <a:off x="4321644" y="2066674"/>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4321644" y="3341928"/>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Isosceles Triangle 32"/>
            <p:cNvSpPr>
              <a:spLocks noChangeAspect="1"/>
            </p:cNvSpPr>
            <p:nvPr/>
          </p:nvSpPr>
          <p:spPr bwMode="auto">
            <a:xfrm rot="5400000">
              <a:off x="4321644" y="462448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Rounded Rectangle 36"/>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2818143" y="3459375"/>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2818143" y="4503986"/>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Rectangle 39"/>
            <p:cNvSpPr/>
            <p:nvPr/>
          </p:nvSpPr>
          <p:spPr bwMode="auto">
            <a:xfrm>
              <a:off x="190277" y="1181100"/>
              <a:ext cx="3422440" cy="4483099"/>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1" name="Freeform 40"/>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Freeform 41"/>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Freeform 42"/>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Freeform 43"/>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TextBox 44"/>
            <p:cNvSpPr txBox="1"/>
            <p:nvPr/>
          </p:nvSpPr>
          <p:spPr>
            <a:xfrm>
              <a:off x="520036" y="1711149"/>
              <a:ext cx="27075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46" name="TextBox 45"/>
            <p:cNvSpPr txBox="1"/>
            <p:nvPr/>
          </p:nvSpPr>
          <p:spPr>
            <a:xfrm>
              <a:off x="520036" y="2760960"/>
              <a:ext cx="29327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1: Introducing PL/SQL</a:t>
              </a:r>
            </a:p>
          </p:txBody>
        </p:sp>
        <p:sp>
          <p:nvSpPr>
            <p:cNvPr id="47" name="TextBox 46"/>
            <p:cNvSpPr txBox="1"/>
            <p:nvPr/>
          </p:nvSpPr>
          <p:spPr>
            <a:xfrm>
              <a:off x="520036" y="3818389"/>
              <a:ext cx="3103970"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2: Programming with PL/SQL</a:t>
              </a:r>
            </a:p>
          </p:txBody>
        </p:sp>
        <p:sp>
          <p:nvSpPr>
            <p:cNvPr id="48" name="TextBox 47"/>
            <p:cNvSpPr txBox="1"/>
            <p:nvPr/>
          </p:nvSpPr>
          <p:spPr>
            <a:xfrm>
              <a:off x="520036" y="4857509"/>
              <a:ext cx="2894071"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3: Working with PL/SQL Code</a:t>
              </a:r>
            </a:p>
          </p:txBody>
        </p:sp>
      </p:grpSp>
    </p:spTree>
    <p:custDataLst>
      <p:tags r:id="rId1"/>
    </p:custDataLst>
    <p:extLst>
      <p:ext uri="{BB962C8B-B14F-4D97-AF65-F5344CB8AC3E}">
        <p14:creationId xmlns:p14="http://schemas.microsoft.com/office/powerpoint/2010/main" val="123148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grpSp>
        <p:nvGrpSpPr>
          <p:cNvPr id="13" name="Group 12"/>
          <p:cNvGrpSpPr/>
          <p:nvPr/>
        </p:nvGrpSpPr>
        <p:grpSpPr>
          <a:xfrm>
            <a:off x="-531" y="2397125"/>
            <a:ext cx="16784489" cy="6747563"/>
            <a:chOff x="162553" y="1191683"/>
            <a:chExt cx="11189659" cy="4498375"/>
          </a:xfrm>
        </p:grpSpPr>
        <p:sp>
          <p:nvSpPr>
            <p:cNvPr id="14" name="Rounded Rectangle 13"/>
            <p:cNvSpPr/>
            <p:nvPr/>
          </p:nvSpPr>
          <p:spPr bwMode="auto">
            <a:xfrm>
              <a:off x="3046412" y="3124200"/>
              <a:ext cx="8305800" cy="2565858"/>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 name="Rounded Rectangle 14"/>
            <p:cNvSpPr/>
            <p:nvPr/>
          </p:nvSpPr>
          <p:spPr bwMode="auto">
            <a:xfrm>
              <a:off x="4147377" y="3475300"/>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0" name="Rounded Rectangle 19"/>
            <p:cNvSpPr/>
            <p:nvPr/>
          </p:nvSpPr>
          <p:spPr bwMode="auto">
            <a:xfrm>
              <a:off x="4147377" y="4551305"/>
              <a:ext cx="5713476" cy="831273"/>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TextBox 25"/>
            <p:cNvSpPr txBox="1"/>
            <p:nvPr/>
          </p:nvSpPr>
          <p:spPr>
            <a:xfrm>
              <a:off x="4790844" y="3757566"/>
              <a:ext cx="4083283"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9: Handling Exceptions</a:t>
              </a:r>
            </a:p>
          </p:txBody>
        </p:sp>
        <p:sp>
          <p:nvSpPr>
            <p:cNvPr id="29" name="TextBox 28"/>
            <p:cNvSpPr txBox="1"/>
            <p:nvPr/>
          </p:nvSpPr>
          <p:spPr>
            <a:xfrm>
              <a:off x="4790844" y="4833571"/>
              <a:ext cx="4656368"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10: Creating Procedures and Functions</a:t>
              </a:r>
            </a:p>
          </p:txBody>
        </p:sp>
        <p:sp>
          <p:nvSpPr>
            <p:cNvPr id="31" name="Isosceles Triangle 30"/>
            <p:cNvSpPr>
              <a:spLocks noChangeAspect="1"/>
            </p:cNvSpPr>
            <p:nvPr/>
          </p:nvSpPr>
          <p:spPr bwMode="auto">
            <a:xfrm rot="5400000">
              <a:off x="4321644" y="3793004"/>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4321644" y="4869009"/>
              <a:ext cx="293800" cy="195865"/>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Rounded Rectangle 34"/>
            <p:cNvSpPr/>
            <p:nvPr/>
          </p:nvSpPr>
          <p:spPr bwMode="auto">
            <a:xfrm>
              <a:off x="2818143" y="2403123"/>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2818143" y="1357659"/>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Rounded Rectangle 36"/>
            <p:cNvSpPr/>
            <p:nvPr/>
          </p:nvSpPr>
          <p:spPr bwMode="auto">
            <a:xfrm>
              <a:off x="2818143" y="3459375"/>
              <a:ext cx="960176" cy="982414"/>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2818143" y="4503986"/>
              <a:ext cx="960176" cy="982414"/>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ectangle 38"/>
            <p:cNvSpPr/>
            <p:nvPr/>
          </p:nvSpPr>
          <p:spPr bwMode="auto">
            <a:xfrm>
              <a:off x="190277" y="1191683"/>
              <a:ext cx="3422440" cy="4472516"/>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0" name="Freeform 39"/>
            <p:cNvSpPr/>
            <p:nvPr/>
          </p:nvSpPr>
          <p:spPr bwMode="auto">
            <a:xfrm>
              <a:off x="162553" y="1387318"/>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Freeform 40"/>
            <p:cNvSpPr/>
            <p:nvPr/>
          </p:nvSpPr>
          <p:spPr bwMode="auto">
            <a:xfrm>
              <a:off x="162553" y="2437130"/>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Freeform 41"/>
            <p:cNvSpPr/>
            <p:nvPr/>
          </p:nvSpPr>
          <p:spPr bwMode="auto">
            <a:xfrm>
              <a:off x="162553" y="3491241"/>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Freeform 42"/>
            <p:cNvSpPr/>
            <p:nvPr/>
          </p:nvSpPr>
          <p:spPr bwMode="auto">
            <a:xfrm>
              <a:off x="162553" y="4533679"/>
              <a:ext cx="3626542" cy="9144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TextBox 43"/>
            <p:cNvSpPr txBox="1"/>
            <p:nvPr/>
          </p:nvSpPr>
          <p:spPr>
            <a:xfrm>
              <a:off x="520036" y="1711149"/>
              <a:ext cx="27075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Lesson 1: Course Overview</a:t>
              </a:r>
            </a:p>
          </p:txBody>
        </p:sp>
        <p:sp>
          <p:nvSpPr>
            <p:cNvPr id="45" name="TextBox 44"/>
            <p:cNvSpPr txBox="1"/>
            <p:nvPr/>
          </p:nvSpPr>
          <p:spPr>
            <a:xfrm>
              <a:off x="520036" y="2760960"/>
              <a:ext cx="2932776"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1: Introducing PL/SQL</a:t>
              </a:r>
            </a:p>
          </p:txBody>
        </p:sp>
        <p:sp>
          <p:nvSpPr>
            <p:cNvPr id="46" name="TextBox 45"/>
            <p:cNvSpPr txBox="1"/>
            <p:nvPr/>
          </p:nvSpPr>
          <p:spPr>
            <a:xfrm>
              <a:off x="520036" y="3818389"/>
              <a:ext cx="3103970"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Oracle Sans" panose="020B0503020204020204" pitchFamily="34" charset="0"/>
                  <a:cs typeface="Oracle Sans" panose="020B0503020204020204" pitchFamily="34" charset="0"/>
                </a:rPr>
                <a:t>Unit 2: Programming with PL/SQL</a:t>
              </a:r>
            </a:p>
          </p:txBody>
        </p:sp>
        <p:sp>
          <p:nvSpPr>
            <p:cNvPr id="47" name="TextBox 46"/>
            <p:cNvSpPr txBox="1"/>
            <p:nvPr/>
          </p:nvSpPr>
          <p:spPr>
            <a:xfrm>
              <a:off x="520036" y="4857509"/>
              <a:ext cx="2995671" cy="26674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Oracle Sans" panose="020B0503020204020204" pitchFamily="34" charset="0"/>
                  <a:cs typeface="Oracle Sans" panose="020B0503020204020204" pitchFamily="34" charset="0"/>
                </a:rPr>
                <a:t>Unit 3: Working with PL/SQL Code</a:t>
              </a:r>
            </a:p>
          </p:txBody>
        </p:sp>
      </p:grpSp>
    </p:spTree>
    <p:custDataLst>
      <p:tags r:id="rId1"/>
    </p:custDataLst>
    <p:extLst>
      <p:ext uri="{BB962C8B-B14F-4D97-AF65-F5344CB8AC3E}">
        <p14:creationId xmlns:p14="http://schemas.microsoft.com/office/powerpoint/2010/main" val="25117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22" name="Rounded Rectangle 21"/>
          <p:cNvSpPr/>
          <p:nvPr/>
        </p:nvSpPr>
        <p:spPr bwMode="auto">
          <a:xfrm>
            <a:off x="70692" y="2405656"/>
            <a:ext cx="16706156" cy="7180729"/>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3975744" y="4410418"/>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3975744" y="599479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3975744" y="7561712"/>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Rectangle 39"/>
          <p:cNvSpPr/>
          <p:nvPr/>
        </p:nvSpPr>
        <p:spPr bwMode="auto">
          <a:xfrm>
            <a:off x="131652" y="2378762"/>
            <a:ext cx="5045744" cy="7234518"/>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2" name="Freeform 41"/>
          <p:cNvSpPr/>
          <p:nvPr/>
        </p:nvSpPr>
        <p:spPr bwMode="auto">
          <a:xfrm>
            <a:off x="-7641" y="446142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Freeform 42"/>
          <p:cNvSpPr/>
          <p:nvPr/>
        </p:nvSpPr>
        <p:spPr bwMode="auto">
          <a:xfrm>
            <a:off x="-7641" y="60425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Freeform 43"/>
          <p:cNvSpPr/>
          <p:nvPr/>
        </p:nvSpPr>
        <p:spPr bwMode="auto">
          <a:xfrm>
            <a:off x="-7641" y="760625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TextBox 45"/>
          <p:cNvSpPr txBox="1"/>
          <p:nvPr/>
        </p:nvSpPr>
        <p:spPr>
          <a:xfrm>
            <a:off x="528584" y="4777896"/>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b="1" dirty="0">
                <a:solidFill>
                  <a:schemeClr val="bg1"/>
                </a:solidFill>
                <a:latin typeface="Oracle Sans" panose="020B0503020204020204" pitchFamily="34" charset="0"/>
                <a:cs typeface="Oracle Sans" panose="020B0503020204020204" pitchFamily="34" charset="0"/>
              </a:rPr>
              <a:t>Unit 4: Working with Subprograms</a:t>
            </a:r>
          </a:p>
        </p:txBody>
      </p:sp>
      <p:sp>
        <p:nvSpPr>
          <p:cNvPr id="47" name="TextBox 46"/>
          <p:cNvSpPr txBox="1"/>
          <p:nvPr/>
        </p:nvSpPr>
        <p:spPr>
          <a:xfrm>
            <a:off x="528584" y="652064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Unit 5: Working with Triggers</a:t>
            </a:r>
          </a:p>
        </p:txBody>
      </p:sp>
      <p:sp>
        <p:nvSpPr>
          <p:cNvPr id="48" name="TextBox 47"/>
          <p:cNvSpPr txBox="1"/>
          <p:nvPr/>
        </p:nvSpPr>
        <p:spPr>
          <a:xfrm>
            <a:off x="528584" y="8084303"/>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Unit 6: Working with PL/SQL Code</a:t>
            </a:r>
          </a:p>
        </p:txBody>
      </p:sp>
      <p:grpSp>
        <p:nvGrpSpPr>
          <p:cNvPr id="2" name="Group 1">
            <a:extLst>
              <a:ext uri="{FF2B5EF4-FFF2-40B4-BE49-F238E27FC236}">
                <a16:creationId xmlns:a16="http://schemas.microsoft.com/office/drawing/2014/main" id="{9E0472A0-B7E1-4F22-ABF7-B9711E8B798F}"/>
              </a:ext>
            </a:extLst>
          </p:cNvPr>
          <p:cNvGrpSpPr/>
          <p:nvPr/>
        </p:nvGrpSpPr>
        <p:grpSpPr>
          <a:xfrm>
            <a:off x="5967696" y="3160366"/>
            <a:ext cx="8635166" cy="5671309"/>
            <a:chOff x="5967696" y="2839244"/>
            <a:chExt cx="8635166" cy="5671309"/>
          </a:xfrm>
        </p:grpSpPr>
        <p:sp>
          <p:nvSpPr>
            <p:cNvPr id="23" name="Rounded Rectangle 22"/>
            <p:cNvSpPr/>
            <p:nvPr/>
          </p:nvSpPr>
          <p:spPr bwMode="auto">
            <a:xfrm>
              <a:off x="6032648" y="5351979"/>
              <a:ext cx="8570214" cy="6439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6032648" y="6152079"/>
              <a:ext cx="8570214" cy="6439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6032648" y="3637479"/>
              <a:ext cx="8570214" cy="6439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5967696" y="2839244"/>
              <a:ext cx="8574398" cy="6439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TextBox 26"/>
            <p:cNvSpPr txBox="1"/>
            <p:nvPr/>
          </p:nvSpPr>
          <p:spPr>
            <a:xfrm>
              <a:off x="7015095" y="295348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11: Creating Stored Procedures</a:t>
              </a:r>
            </a:p>
          </p:txBody>
        </p:sp>
        <p:sp>
          <p:nvSpPr>
            <p:cNvPr id="28" name="TextBox 27"/>
            <p:cNvSpPr txBox="1"/>
            <p:nvPr/>
          </p:nvSpPr>
          <p:spPr>
            <a:xfrm>
              <a:off x="7015095" y="3751717"/>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12: Creating Functions</a:t>
              </a:r>
            </a:p>
          </p:txBody>
        </p:sp>
        <p:sp>
          <p:nvSpPr>
            <p:cNvPr id="29" name="TextBox 28"/>
            <p:cNvSpPr txBox="1"/>
            <p:nvPr/>
          </p:nvSpPr>
          <p:spPr>
            <a:xfrm>
              <a:off x="7015095" y="5466217"/>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14: Creating Packages</a:t>
              </a:r>
            </a:p>
          </p:txBody>
        </p:sp>
        <p:sp>
          <p:nvSpPr>
            <p:cNvPr id="30" name="TextBox 29"/>
            <p:cNvSpPr txBox="1"/>
            <p:nvPr/>
          </p:nvSpPr>
          <p:spPr>
            <a:xfrm>
              <a:off x="7015095" y="6266317"/>
              <a:ext cx="668661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15: Working with Packages </a:t>
              </a:r>
            </a:p>
          </p:txBody>
        </p:sp>
        <p:sp>
          <p:nvSpPr>
            <p:cNvPr id="31" name="Isosceles Triangle 30"/>
            <p:cNvSpPr>
              <a:spLocks noChangeAspect="1"/>
            </p:cNvSpPr>
            <p:nvPr/>
          </p:nvSpPr>
          <p:spPr bwMode="auto">
            <a:xfrm rot="5400000">
              <a:off x="6294048" y="381256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6294048" y="552706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Isosceles Triangle 32"/>
            <p:cNvSpPr>
              <a:spLocks noChangeAspect="1"/>
            </p:cNvSpPr>
            <p:nvPr/>
          </p:nvSpPr>
          <p:spPr bwMode="auto">
            <a:xfrm rot="5400000">
              <a:off x="6294048" y="632716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Isosceles Triangle 33"/>
            <p:cNvSpPr>
              <a:spLocks noChangeAspect="1"/>
            </p:cNvSpPr>
            <p:nvPr/>
          </p:nvSpPr>
          <p:spPr bwMode="auto">
            <a:xfrm rot="5400000">
              <a:off x="6230996" y="301433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Rounded Rectangle 51"/>
            <p:cNvSpPr/>
            <p:nvPr/>
          </p:nvSpPr>
          <p:spPr bwMode="auto">
            <a:xfrm>
              <a:off x="6032647" y="6952767"/>
              <a:ext cx="8570214" cy="7582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TextBox 52"/>
            <p:cNvSpPr txBox="1"/>
            <p:nvPr/>
          </p:nvSpPr>
          <p:spPr>
            <a:xfrm>
              <a:off x="7015095" y="6962573"/>
              <a:ext cx="6686616"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16: Using Oracle-Supplied Packages in Application Development</a:t>
              </a:r>
            </a:p>
          </p:txBody>
        </p:sp>
        <p:sp>
          <p:nvSpPr>
            <p:cNvPr id="54" name="Isosceles Triangle 53"/>
            <p:cNvSpPr>
              <a:spLocks noChangeAspect="1"/>
            </p:cNvSpPr>
            <p:nvPr/>
          </p:nvSpPr>
          <p:spPr bwMode="auto">
            <a:xfrm rot="5400000">
              <a:off x="6294048" y="724156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Rounded Rectangle 54"/>
            <p:cNvSpPr/>
            <p:nvPr/>
          </p:nvSpPr>
          <p:spPr bwMode="auto">
            <a:xfrm>
              <a:off x="6032647" y="7866579"/>
              <a:ext cx="8570214" cy="6439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6" name="TextBox 55"/>
            <p:cNvSpPr txBox="1"/>
            <p:nvPr/>
          </p:nvSpPr>
          <p:spPr>
            <a:xfrm>
              <a:off x="7015095" y="7980816"/>
              <a:ext cx="668661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17: Using Dynamic SQL</a:t>
              </a:r>
            </a:p>
          </p:txBody>
        </p:sp>
        <p:sp>
          <p:nvSpPr>
            <p:cNvPr id="57" name="Isosceles Triangle 56"/>
            <p:cNvSpPr>
              <a:spLocks noChangeAspect="1"/>
            </p:cNvSpPr>
            <p:nvPr/>
          </p:nvSpPr>
          <p:spPr bwMode="auto">
            <a:xfrm rot="5400000">
              <a:off x="6294048" y="804166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Rounded Rectangle 57"/>
            <p:cNvSpPr/>
            <p:nvPr/>
          </p:nvSpPr>
          <p:spPr bwMode="auto">
            <a:xfrm>
              <a:off x="6032647" y="4472267"/>
              <a:ext cx="8570214" cy="643974"/>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9" name="TextBox 58"/>
            <p:cNvSpPr txBox="1"/>
            <p:nvPr/>
          </p:nvSpPr>
          <p:spPr>
            <a:xfrm>
              <a:off x="7015095" y="4586505"/>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13: Debugging Subprograms</a:t>
              </a:r>
            </a:p>
          </p:txBody>
        </p:sp>
        <p:sp>
          <p:nvSpPr>
            <p:cNvPr id="60" name="Isosceles Triangle 59"/>
            <p:cNvSpPr>
              <a:spLocks noChangeAspect="1"/>
            </p:cNvSpPr>
            <p:nvPr/>
          </p:nvSpPr>
          <p:spPr bwMode="auto">
            <a:xfrm rot="5400000">
              <a:off x="6294048" y="464735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420297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16" name="Rounded Rectangle 15"/>
          <p:cNvSpPr/>
          <p:nvPr/>
        </p:nvSpPr>
        <p:spPr bwMode="auto">
          <a:xfrm>
            <a:off x="-2007" y="2399502"/>
            <a:ext cx="17066888" cy="7100047"/>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7" name="Rounded Rectangle 16"/>
          <p:cNvSpPr/>
          <p:nvPr/>
        </p:nvSpPr>
        <p:spPr bwMode="auto">
          <a:xfrm>
            <a:off x="6152581" y="659283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6038281" y="453543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TextBox 27"/>
          <p:cNvSpPr txBox="1"/>
          <p:nvPr/>
        </p:nvSpPr>
        <p:spPr>
          <a:xfrm>
            <a:off x="7003481" y="4951142"/>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18: Creating Triggers</a:t>
            </a:r>
          </a:p>
        </p:txBody>
      </p:sp>
      <p:sp>
        <p:nvSpPr>
          <p:cNvPr id="29" name="TextBox 28"/>
          <p:cNvSpPr txBox="1"/>
          <p:nvPr/>
        </p:nvSpPr>
        <p:spPr>
          <a:xfrm>
            <a:off x="7003481" y="6846957"/>
            <a:ext cx="6527352"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Lesson 19: Creating Compound DDL and </a:t>
            </a:r>
            <a:br>
              <a:rPr lang="en-US" sz="2100" dirty="0">
                <a:latin typeface="Oracle Sans" panose="020B0503020204020204" pitchFamily="34" charset="0"/>
                <a:cs typeface="Oracle Sans" panose="020B0503020204020204" pitchFamily="34" charset="0"/>
              </a:rPr>
            </a:br>
            <a:r>
              <a:rPr lang="en-US" sz="2100" dirty="0">
                <a:latin typeface="Oracle Sans" panose="020B0503020204020204" pitchFamily="34" charset="0"/>
                <a:cs typeface="Oracle Sans" panose="020B0503020204020204" pitchFamily="34" charset="0"/>
              </a:rPr>
              <a:t>Event-Based Triggers</a:t>
            </a:r>
          </a:p>
        </p:txBody>
      </p:sp>
      <p:sp>
        <p:nvSpPr>
          <p:cNvPr id="31" name="Isosceles Triangle 30"/>
          <p:cNvSpPr>
            <a:spLocks noChangeAspect="1"/>
          </p:cNvSpPr>
          <p:nvPr/>
        </p:nvSpPr>
        <p:spPr bwMode="auto">
          <a:xfrm rot="5400000">
            <a:off x="6299681" y="501199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6413981" y="706939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Rounded Rectangle 35"/>
          <p:cNvSpPr/>
          <p:nvPr/>
        </p:nvSpPr>
        <p:spPr bwMode="auto">
          <a:xfrm>
            <a:off x="3981377" y="4394000"/>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Rounded Rectangle 37"/>
          <p:cNvSpPr/>
          <p:nvPr/>
        </p:nvSpPr>
        <p:spPr bwMode="auto">
          <a:xfrm>
            <a:off x="3981377" y="5978378"/>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9" name="Rounded Rectangle 38"/>
          <p:cNvSpPr/>
          <p:nvPr/>
        </p:nvSpPr>
        <p:spPr bwMode="auto">
          <a:xfrm>
            <a:off x="3981377" y="754529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Rectangle 39"/>
          <p:cNvSpPr/>
          <p:nvPr/>
        </p:nvSpPr>
        <p:spPr bwMode="auto">
          <a:xfrm>
            <a:off x="128308" y="2399502"/>
            <a:ext cx="5044930" cy="7113495"/>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2" name="Freeform 41"/>
          <p:cNvSpPr/>
          <p:nvPr/>
        </p:nvSpPr>
        <p:spPr bwMode="auto">
          <a:xfrm>
            <a:off x="-2008" y="4445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Freeform 42"/>
          <p:cNvSpPr/>
          <p:nvPr/>
        </p:nvSpPr>
        <p:spPr bwMode="auto">
          <a:xfrm>
            <a:off x="-2008" y="602617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Freeform 43"/>
          <p:cNvSpPr/>
          <p:nvPr/>
        </p:nvSpPr>
        <p:spPr bwMode="auto">
          <a:xfrm>
            <a:off x="-2008" y="758983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TextBox 45"/>
          <p:cNvSpPr txBox="1"/>
          <p:nvPr/>
        </p:nvSpPr>
        <p:spPr>
          <a:xfrm>
            <a:off x="534217" y="4923061"/>
            <a:ext cx="43991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Unit 4: Working with Subprograms</a:t>
            </a:r>
          </a:p>
        </p:txBody>
      </p:sp>
      <p:sp>
        <p:nvSpPr>
          <p:cNvPr id="47" name="TextBox 46"/>
          <p:cNvSpPr txBox="1"/>
          <p:nvPr/>
        </p:nvSpPr>
        <p:spPr>
          <a:xfrm>
            <a:off x="534217" y="6509206"/>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b="1" dirty="0">
                <a:solidFill>
                  <a:schemeClr val="bg1"/>
                </a:solidFill>
                <a:latin typeface="Oracle Sans" panose="020B0503020204020204" pitchFamily="34" charset="0"/>
                <a:cs typeface="Oracle Sans" panose="020B0503020204020204" pitchFamily="34" charset="0"/>
              </a:rPr>
              <a:t>Unit 5: Working with Triggers</a:t>
            </a:r>
          </a:p>
        </p:txBody>
      </p:sp>
      <p:sp>
        <p:nvSpPr>
          <p:cNvPr id="48" name="TextBox 47"/>
          <p:cNvSpPr txBox="1"/>
          <p:nvPr/>
        </p:nvSpPr>
        <p:spPr>
          <a:xfrm>
            <a:off x="534217" y="7906303"/>
            <a:ext cx="4061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100" dirty="0">
                <a:latin typeface="Oracle Sans" panose="020B0503020204020204" pitchFamily="34" charset="0"/>
                <a:cs typeface="Oracle Sans" panose="020B0503020204020204" pitchFamily="34" charset="0"/>
              </a:rPr>
              <a:t>Unit 6: Working with PL/SQL Code</a:t>
            </a:r>
          </a:p>
        </p:txBody>
      </p:sp>
    </p:spTree>
    <p:custDataLst>
      <p:tags r:id="rId1"/>
    </p:custDataLst>
    <p:extLst>
      <p:ext uri="{BB962C8B-B14F-4D97-AF65-F5344CB8AC3E}">
        <p14:creationId xmlns:p14="http://schemas.microsoft.com/office/powerpoint/2010/main" val="3063692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6A8BF6B3A0864DA038F2E260CD6F54" ma:contentTypeVersion="2" ma:contentTypeDescription="Create a new document." ma:contentTypeScope="" ma:versionID="1f16a4067f3dc60e148c8a8c6c1c41df">
  <xsd:schema xmlns:xsd="http://www.w3.org/2001/XMLSchema" xmlns:xs="http://www.w3.org/2001/XMLSchema" xmlns:p="http://schemas.microsoft.com/office/2006/metadata/properties" xmlns:ns2="94e6f8d6-ae46-4327-abd1-1592a06b7b50" targetNamespace="http://schemas.microsoft.com/office/2006/metadata/properties" ma:root="true" ma:fieldsID="b31d152e074d795a958ec51270128dc9" ns2:_="">
    <xsd:import namespace="94e6f8d6-ae46-4327-abd1-1592a06b7b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6f8d6-ae46-4327-abd1-1592a06b7b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8EFAA-E59F-496C-B905-84A664819E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6f8d6-ae46-4327-abd1-1592a06b7b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455055-DAA8-4F16-A920-4E6A4E5223D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4e6f8d6-ae46-4327-abd1-1592a06b7b50"/>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FAB7837D-3ABB-4067-B4C8-490B086EAE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OU Redwood PowerPoint Template</Template>
  <TotalTime>686</TotalTime>
  <Words>4001</Words>
  <Application>Microsoft Office PowerPoint</Application>
  <PresentationFormat>Custom</PresentationFormat>
  <Paragraphs>394</Paragraphs>
  <Slides>37</Slides>
  <Notes>37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Courier New</vt:lpstr>
      <vt:lpstr>Georgia</vt:lpstr>
      <vt:lpstr>Oracle Sans</vt:lpstr>
      <vt:lpstr>Times New Roman</vt:lpstr>
      <vt:lpstr>OU Redwood PowerPoint Template</vt:lpstr>
      <vt:lpstr>Introduction</vt:lpstr>
      <vt:lpstr>Lesson Objectives</vt:lpstr>
      <vt:lpstr>Lesson Agenda</vt:lpstr>
      <vt:lpstr>Course Objectives</vt:lpstr>
      <vt:lpstr>Course Road Map</vt:lpstr>
      <vt:lpstr>Course Road Map</vt:lpstr>
      <vt:lpstr>Course Road Map</vt:lpstr>
      <vt:lpstr>Course Road Map</vt:lpstr>
      <vt:lpstr>Course Road Map</vt:lpstr>
      <vt:lpstr>Course Road Map</vt:lpstr>
      <vt:lpstr>Lesson Agenda</vt:lpstr>
      <vt:lpstr>Human Resources (HR) Schema for This Course</vt:lpstr>
      <vt:lpstr>Course Agenda</vt:lpstr>
      <vt:lpstr>Course Agenda</vt:lpstr>
      <vt:lpstr>Course Agenda</vt:lpstr>
      <vt:lpstr>Class Account Information</vt:lpstr>
      <vt:lpstr>Appendixes and Practices Used in This Course</vt:lpstr>
      <vt:lpstr>Lesson Agenda</vt:lpstr>
      <vt:lpstr>Oracle Database 19c: Focus Areas</vt:lpstr>
      <vt:lpstr>Oracle Database 19c </vt:lpstr>
      <vt:lpstr>PowerPoint Presentation</vt:lpstr>
      <vt:lpstr>Lesson Agenda</vt:lpstr>
      <vt:lpstr>PL/SQL Development Environments</vt:lpstr>
      <vt:lpstr>Oracle SQL Developer</vt:lpstr>
      <vt:lpstr>Specifications of SQL Developer</vt:lpstr>
      <vt:lpstr>SQL Developer Interface</vt:lpstr>
      <vt:lpstr>Coding PL/SQL in SQL*Plus</vt:lpstr>
      <vt:lpstr>SQL Developer Web</vt:lpstr>
      <vt:lpstr>SQL Developer Web</vt:lpstr>
      <vt:lpstr>SQL Developer Web</vt:lpstr>
      <vt:lpstr>SQL Developer Web</vt:lpstr>
      <vt:lpstr>SQL Developer Web</vt:lpstr>
      <vt:lpstr>Lesson Agenda</vt:lpstr>
      <vt:lpstr>Oracle SQL and PL/SQL Documentation</vt:lpstr>
      <vt:lpstr>Additional Resources</vt:lpstr>
      <vt:lpstr>Summary</vt:lpstr>
      <vt:lpstr>Practice 1 Overview: Getting Started</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119</cp:revision>
  <cp:lastPrinted>2002-03-28T23:57:22Z</cp:lastPrinted>
  <dcterms:created xsi:type="dcterms:W3CDTF">2020-05-18T09:31:58Z</dcterms:created>
  <dcterms:modified xsi:type="dcterms:W3CDTF">2020-07-01T07:16:40Z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y fmtid="{D5CDD505-2E9C-101B-9397-08002B2CF9AE}" pid="10" name="ContentTypeId">
    <vt:lpwstr>0x0101008B6A8BF6B3A0864DA038F2E260CD6F54</vt:lpwstr>
  </property>
</Properties>
</file>