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5"/>
  </p:notesMasterIdLst>
  <p:handoutMasterIdLst>
    <p:handoutMasterId r:id="rId26"/>
  </p:handout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Lst>
  <p:sldSz cx="18288000" cy="10287000"/>
  <p:notesSz cx="7772400" cy="100584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12" userDrawn="1">
          <p15:clr>
            <a:srgbClr val="A4A3A4"/>
          </p15:clr>
        </p15:guide>
        <p15:guide id="8" orient="horz" pos="3864"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22" autoAdjust="0"/>
    <p:restoredTop sz="71748" autoAdjust="0"/>
  </p:normalViewPr>
  <p:slideViewPr>
    <p:cSldViewPr showGuides="1">
      <p:cViewPr varScale="1">
        <p:scale>
          <a:sx n="32" d="100"/>
          <a:sy n="32" d="100"/>
        </p:scale>
        <p:origin x="1140" y="66"/>
      </p:cViewPr>
      <p:guideLst>
        <p:guide orient="horz" pos="1510"/>
        <p:guide pos="1050"/>
        <p:guide orient="horz" pos="2712"/>
        <p:guide orient="horz" pos="3864"/>
        <p:guide pos="1112"/>
      </p:guideLst>
    </p:cSldViewPr>
  </p:slideViewPr>
  <p:outlineViewPr>
    <p:cViewPr>
      <p:scale>
        <a:sx n="33" d="100"/>
        <a:sy n="33" d="100"/>
      </p:scale>
      <p:origin x="0" y="-379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54"/>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ltLang="en-US"/>
              <a:t>Oracle Database 19c: PL/SQL Workshop   2 -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63AA0-ED95-4664-8B79-0E2959D9BC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AE9B35-50D2-4BFD-8956-383A567A70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126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7"/>
          <p:cNvSpPr>
            <a:spLocks noGrp="1"/>
          </p:cNvSpPr>
          <p:nvPr>
            <p:ph type="ftr" sz="quarter" idx="4"/>
          </p:nvPr>
        </p:nvSpPr>
        <p:spPr/>
        <p:txBody>
          <a:bodyPr/>
          <a:lstStyle/>
          <a:p>
            <a:r>
              <a:rPr lang="en-US" altLang="en-US"/>
              <a:t>Oracle Database 19c: PL/SQL Workshop   2 - </a:t>
            </a:r>
            <a:fld id="{BFA9B735-1500-480D-AA77-A166EEC519CD}" type="slidenum">
              <a:rPr lang="en-US" altLang="en-US" smtClean="0"/>
              <a:pPr/>
              <a:t>10</a:t>
            </a:fld>
            <a:endParaRPr lang="en-US" altLang="en-US" dirty="0"/>
          </a:p>
        </p:txBody>
      </p:sp>
      <p:sp>
        <p:nvSpPr>
          <p:cNvPr id="4" name="Notes Placeholder 3">
            <a:extLst>
              <a:ext uri="{FF2B5EF4-FFF2-40B4-BE49-F238E27FC236}">
                <a16:creationId xmlns:a16="http://schemas.microsoft.com/office/drawing/2014/main" id="{7123EC62-BE2C-4FC3-BA22-BCAEC872053A}"/>
              </a:ext>
            </a:extLst>
          </p:cNvPr>
          <p:cNvSpPr>
            <a:spLocks noGrp="1"/>
          </p:cNvSpPr>
          <p:nvPr>
            <p:ph type="body" idx="1"/>
          </p:nvPr>
        </p:nvSpPr>
        <p:spPr>
          <a:xfrm>
            <a:off x="457200" y="449263"/>
            <a:ext cx="6858000" cy="9380537"/>
          </a:xfrm>
        </p:spPr>
        <p:txBody>
          <a:bodyPr/>
          <a:lstStyle/>
          <a:p>
            <a:pPr lvl="2" eaLnBrk="1" hangingPunct="1"/>
            <a:r>
              <a:rPr lang="en-US" altLang="en-US" b="1" dirty="0"/>
              <a:t>Integration with tools: </a:t>
            </a:r>
            <a:r>
              <a:rPr lang="en-US" altLang="en-US" dirty="0"/>
              <a:t>The</a:t>
            </a:r>
            <a:r>
              <a:rPr lang="en-US" altLang="en-US" b="1" dirty="0"/>
              <a:t> </a:t>
            </a:r>
            <a:r>
              <a:rPr lang="en-US" altLang="en-US" dirty="0"/>
              <a:t>PL/SQL engine is integrated in Oracle tools such as Oracle Forms and Oracle Reports. When you use these tools, the locally available PL/SQL engine processes the procedural statements; only the SQL statements are passed to the database.</a:t>
            </a:r>
          </a:p>
          <a:p>
            <a:pPr lvl="2" eaLnBrk="1" hangingPunct="1"/>
            <a:r>
              <a:rPr lang="en-US" altLang="en-US" b="1" dirty="0"/>
              <a:t>Portability: </a:t>
            </a:r>
            <a:r>
              <a:rPr lang="en-US" altLang="en-US" dirty="0"/>
              <a:t>PL/SQL programs can run anywhere that an Oracle Server runs, irrespective of the operating system and platform. You do not need to customize them for each new environment. You can write portable program packages and create libraries that can be reused in different environments.</a:t>
            </a:r>
            <a:endParaRPr lang="en-US" altLang="en-US" b="1" dirty="0"/>
          </a:p>
          <a:p>
            <a:pPr lvl="2" eaLnBrk="1" hangingPunct="1"/>
            <a:r>
              <a:rPr lang="en-US" altLang="en-US" b="1" dirty="0"/>
              <a:t>Exception handling:</a:t>
            </a:r>
            <a:r>
              <a:rPr lang="en-US" altLang="en-US" dirty="0"/>
              <a:t> PL/SQL enables you to handle exceptions efficiently. You can define separate blocks for dealing with exceptions. You learn more about exception handling in the lesson titled “Handling Exceptions.”</a:t>
            </a:r>
          </a:p>
          <a:p>
            <a:endParaRPr lang="en-US" dirty="0"/>
          </a:p>
        </p:txBody>
      </p:sp>
    </p:spTree>
    <p:extLst>
      <p:ext uri="{BB962C8B-B14F-4D97-AF65-F5344CB8AC3E}">
        <p14:creationId xmlns:p14="http://schemas.microsoft.com/office/powerpoint/2010/main" val="3168045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2 - </a:t>
            </a:r>
            <a:fld id="{EF40B601-35DD-46F5-AE3A-673ED7B6E0BA}" type="slidenum">
              <a:rPr lang="en-US" smtClean="0"/>
              <a:pPr/>
              <a:t>11</a:t>
            </a:fld>
            <a:endParaRPr lang="en-US" dirty="0"/>
          </a:p>
        </p:txBody>
      </p:sp>
      <p:sp>
        <p:nvSpPr>
          <p:cNvPr id="6" name="Slide Image Placeholder 5">
            <a:extLst>
              <a:ext uri="{FF2B5EF4-FFF2-40B4-BE49-F238E27FC236}">
                <a16:creationId xmlns:a16="http://schemas.microsoft.com/office/drawing/2014/main" id="{C2ED6502-490E-4B01-8881-F6480B487E2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F861B70E-C4E8-44D7-A21D-AEC37B0A57FF}"/>
              </a:ext>
            </a:extLst>
          </p:cNvPr>
          <p:cNvSpPr>
            <a:spLocks noGrp="1"/>
          </p:cNvSpPr>
          <p:nvPr>
            <p:ph type="body" idx="1"/>
          </p:nvPr>
        </p:nvSpPr>
        <p:spPr/>
        <p:txBody>
          <a:bodyPr/>
          <a:lstStyle/>
          <a:p>
            <a:pPr lvl="1"/>
            <a:r>
              <a:rPr lang="en-US" altLang="en-US" dirty="0"/>
              <a:t>The execution of a PL/SQL block has two parts: </a:t>
            </a:r>
          </a:p>
          <a:p>
            <a:pPr lvl="2">
              <a:buFont typeface="Calibri" pitchFamily="34" charset="0"/>
              <a:buAutoNum type="arabicPeriod"/>
            </a:pPr>
            <a:r>
              <a:rPr lang="en-US" altLang="en-US" dirty="0"/>
              <a:t>Execution of the procedural statements </a:t>
            </a:r>
          </a:p>
          <a:p>
            <a:pPr lvl="2">
              <a:buFont typeface="Calibri" pitchFamily="34" charset="0"/>
              <a:buAutoNum type="arabicPeriod"/>
            </a:pPr>
            <a:r>
              <a:rPr lang="en-US" altLang="en-US" dirty="0"/>
              <a:t>Execution of the SQL statements</a:t>
            </a:r>
          </a:p>
          <a:p>
            <a:pPr lvl="1"/>
            <a:r>
              <a:rPr lang="en-US" altLang="en-US" dirty="0"/>
              <a:t>The procedural logic is executed on a PL/SQL engine and the SQL logic is executed on the Oracle Server. </a:t>
            </a:r>
          </a:p>
          <a:p>
            <a:pPr lvl="1"/>
            <a:r>
              <a:rPr lang="en-US" altLang="en-US" dirty="0"/>
              <a:t>The PL/SQL engine is a virtual machine that resides in memory and processes the PL/SQL m-code instructions. You can install the PL/SQL engine in the database or in an application development tool such as Oracle Forms. It processes all the procedural statements and passes the SQL statements to the SQL Engine on the Oracle Server.</a:t>
            </a:r>
          </a:p>
          <a:p>
            <a:pPr lvl="1"/>
            <a:r>
              <a:rPr lang="en-US" altLang="en-US" dirty="0"/>
              <a:t>If the PL/SQL unit does not have any SQL statements, the entire PL/SQL unit is processed by the PL/SQL engine. The SQL engine may invoke a PL/SQL statement executor to execute any function calls that are present in the SQL statements.</a:t>
            </a:r>
          </a:p>
          <a:p>
            <a:endParaRPr lang="en-US" dirty="0"/>
          </a:p>
          <a:p>
            <a:endParaRPr lang="en-US" dirty="0"/>
          </a:p>
        </p:txBody>
      </p:sp>
    </p:spTree>
    <p:extLst>
      <p:ext uri="{BB962C8B-B14F-4D97-AF65-F5344CB8AC3E}">
        <p14:creationId xmlns:p14="http://schemas.microsoft.com/office/powerpoint/2010/main" val="120486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Footer Placeholder 7"/>
          <p:cNvSpPr>
            <a:spLocks noGrp="1"/>
          </p:cNvSpPr>
          <p:nvPr>
            <p:ph type="ftr" sz="quarter" idx="4"/>
          </p:nvPr>
        </p:nvSpPr>
        <p:spPr/>
        <p:txBody>
          <a:bodyPr/>
          <a:lstStyle/>
          <a:p>
            <a:r>
              <a:rPr lang="en-US" altLang="en-US"/>
              <a:t>Oracle Database 19c: PL/SQL Workshop   2 - </a:t>
            </a:r>
            <a:fld id="{9CD8DA86-B406-4B12-A3F6-C81470C606AE}" type="slidenum">
              <a:rPr lang="en-US" altLang="en-US" smtClean="0"/>
              <a:pPr/>
              <a:t>12</a:t>
            </a:fld>
            <a:endParaRPr lang="en-US" altLang="en-US" dirty="0"/>
          </a:p>
        </p:txBody>
      </p:sp>
      <p:sp>
        <p:nvSpPr>
          <p:cNvPr id="4" name="Slide Image Placeholder 3">
            <a:extLst>
              <a:ext uri="{FF2B5EF4-FFF2-40B4-BE49-F238E27FC236}">
                <a16:creationId xmlns:a16="http://schemas.microsoft.com/office/drawing/2014/main" id="{66C40FC7-42DC-4A01-B0E1-513DAF99FDC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64F09B2-F6B2-43E4-A5AC-BAD69371F455}"/>
              </a:ext>
            </a:extLst>
          </p:cNvPr>
          <p:cNvSpPr>
            <a:spLocks noGrp="1"/>
          </p:cNvSpPr>
          <p:nvPr>
            <p:ph type="body" idx="1"/>
          </p:nvPr>
        </p:nvSpPr>
        <p:spPr/>
        <p:txBody>
          <a:bodyPr/>
          <a:lstStyle/>
          <a:p>
            <a:pPr lvl="1" eaLnBrk="1" hangingPunct="1"/>
            <a:r>
              <a:rPr lang="en-US" altLang="en-US" dirty="0"/>
              <a:t>The slide shows a basic PL/SQL block. A PL/SQL block consists of four sections:</a:t>
            </a:r>
          </a:p>
          <a:p>
            <a:pPr lvl="2" eaLnBrk="1" hangingPunct="1"/>
            <a:r>
              <a:rPr lang="en-US" altLang="en-US" b="1" dirty="0">
                <a:latin typeface="Courier New" pitchFamily="49" charset="0"/>
              </a:rPr>
              <a:t>DECLARE</a:t>
            </a:r>
            <a:r>
              <a:rPr lang="en-US" altLang="en-US" b="1" dirty="0"/>
              <a:t> (optional):</a:t>
            </a:r>
            <a:r>
              <a:rPr lang="en-US" altLang="en-US" dirty="0"/>
              <a:t> The declarative section begins with the keyword </a:t>
            </a:r>
            <a:r>
              <a:rPr lang="en-US" altLang="en-US" dirty="0">
                <a:latin typeface="Courier New" pitchFamily="49" charset="0"/>
              </a:rPr>
              <a:t>DECLARE</a:t>
            </a:r>
            <a:r>
              <a:rPr lang="en-US" altLang="en-US" dirty="0"/>
              <a:t> and ends when the executable section starts. You may or may not have a declaration section, because you may not always declare variables or constants for the PL/SQL block. You can declare </a:t>
            </a:r>
            <a:r>
              <a:rPr lang="en-US" dirty="0"/>
              <a:t>variables, constants, cursors, and user-defined exceptions here.</a:t>
            </a:r>
            <a:endParaRPr lang="en-US" altLang="en-US" dirty="0"/>
          </a:p>
          <a:p>
            <a:pPr lvl="2" eaLnBrk="1" hangingPunct="1"/>
            <a:r>
              <a:rPr lang="en-US" altLang="en-US" b="1" dirty="0">
                <a:latin typeface="Courier New" pitchFamily="49" charset="0"/>
              </a:rPr>
              <a:t>BEGIN</a:t>
            </a:r>
            <a:r>
              <a:rPr lang="en-US" altLang="en-US" b="1" dirty="0"/>
              <a:t> (required):</a:t>
            </a:r>
            <a:r>
              <a:rPr lang="en-US" altLang="en-US" dirty="0"/>
              <a:t> The executable section begins with the keyword </a:t>
            </a:r>
            <a:r>
              <a:rPr lang="en-US" altLang="en-US" dirty="0">
                <a:latin typeface="Courier New" pitchFamily="49" charset="0"/>
              </a:rPr>
              <a:t>BEGIN</a:t>
            </a:r>
            <a:r>
              <a:rPr lang="en-US" altLang="en-US" dirty="0"/>
              <a:t>. This is the section where you write the procedural or SQL statements that must be executed. You should have at least one statement. The executable section of a PL/SQL block can include any number of PL/SQL blocks.</a:t>
            </a:r>
          </a:p>
          <a:p>
            <a:pPr lvl="2" eaLnBrk="1" hangingPunct="1">
              <a:buNone/>
            </a:pPr>
            <a:r>
              <a:rPr lang="en-US" altLang="en-US" b="1" dirty="0"/>
              <a:t>	Note: </a:t>
            </a:r>
            <a:r>
              <a:rPr lang="en-US" altLang="en-US" dirty="0"/>
              <a:t>Every </a:t>
            </a:r>
            <a:r>
              <a:rPr lang="en-US" altLang="en-US" dirty="0">
                <a:latin typeface="Courier New" pitchFamily="49" charset="0"/>
              </a:rPr>
              <a:t>BEGIN</a:t>
            </a:r>
            <a:r>
              <a:rPr lang="en-US" altLang="en-US" dirty="0"/>
              <a:t> statement should have a corresponding </a:t>
            </a:r>
            <a:r>
              <a:rPr lang="en-US" altLang="en-US" dirty="0">
                <a:latin typeface="Courier New" pitchFamily="49" charset="0"/>
              </a:rPr>
              <a:t>END</a:t>
            </a:r>
            <a:r>
              <a:rPr lang="en-US" altLang="en-US" dirty="0"/>
              <a:t> statement to demarcate the PL/SQL block. </a:t>
            </a:r>
          </a:p>
          <a:p>
            <a:pPr lvl="2" eaLnBrk="1" hangingPunct="1"/>
            <a:r>
              <a:rPr lang="en-US" altLang="en-US" b="1" dirty="0">
                <a:latin typeface="Courier New" pitchFamily="49" charset="0"/>
              </a:rPr>
              <a:t>EXCEPTION</a:t>
            </a:r>
            <a:r>
              <a:rPr lang="en-US" altLang="en-US" b="1" dirty="0"/>
              <a:t> (optional):</a:t>
            </a:r>
            <a:r>
              <a:rPr lang="en-US" altLang="en-US" dirty="0"/>
              <a:t> The exception section is nested within the executable section. This section begins with the keyword </a:t>
            </a:r>
            <a:r>
              <a:rPr lang="en-US" altLang="en-US" dirty="0">
                <a:latin typeface="Courier New" pitchFamily="49" charset="0"/>
              </a:rPr>
              <a:t>EXCEPTION</a:t>
            </a:r>
            <a:r>
              <a:rPr lang="en-US" altLang="en-US" dirty="0"/>
              <a:t>.</a:t>
            </a:r>
          </a:p>
          <a:p>
            <a:pPr lvl="2" eaLnBrk="1" hangingPunct="1"/>
            <a:r>
              <a:rPr lang="en-US" altLang="en-US" b="1" dirty="0">
                <a:latin typeface="Courier New" pitchFamily="49" charset="0"/>
              </a:rPr>
              <a:t>END</a:t>
            </a:r>
            <a:r>
              <a:rPr lang="en-US" altLang="en-US" b="1" dirty="0"/>
              <a:t> (required):</a:t>
            </a:r>
            <a:r>
              <a:rPr lang="en-US" altLang="en-US" dirty="0"/>
              <a:t> All PL/SQL blocks must conclude with an </a:t>
            </a:r>
            <a:r>
              <a:rPr lang="en-US" altLang="en-US" dirty="0">
                <a:latin typeface="Courier New" pitchFamily="49" charset="0"/>
              </a:rPr>
              <a:t>END</a:t>
            </a:r>
            <a:r>
              <a:rPr lang="en-US" altLang="en-US" dirty="0"/>
              <a:t> statement. Observe that </a:t>
            </a:r>
            <a:r>
              <a:rPr lang="en-US" altLang="en-US" dirty="0">
                <a:latin typeface="Courier New" pitchFamily="49" charset="0"/>
              </a:rPr>
              <a:t>END</a:t>
            </a:r>
            <a:r>
              <a:rPr lang="en-US" altLang="en-US" dirty="0"/>
              <a:t> is terminated with a semicolon.</a:t>
            </a:r>
          </a:p>
          <a:p>
            <a:endParaRPr lang="en-US" dirty="0"/>
          </a:p>
        </p:txBody>
      </p:sp>
    </p:spTree>
    <p:extLst>
      <p:ext uri="{BB962C8B-B14F-4D97-AF65-F5344CB8AC3E}">
        <p14:creationId xmlns:p14="http://schemas.microsoft.com/office/powerpoint/2010/main" val="318243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4"/>
          <p:cNvSpPr>
            <a:spLocks noGrp="1"/>
          </p:cNvSpPr>
          <p:nvPr>
            <p:ph type="ftr" sz="quarter" idx="4"/>
          </p:nvPr>
        </p:nvSpPr>
        <p:spPr/>
        <p:txBody>
          <a:bodyPr/>
          <a:lstStyle/>
          <a:p>
            <a:r>
              <a:rPr lang="en-US" altLang="en-US"/>
              <a:t>Oracle Database 19c: PL/SQL Workshop   2 - </a:t>
            </a:r>
            <a:fld id="{E0698F78-0565-49FE-A5F0-1066A355861D}" type="slidenum">
              <a:rPr lang="en-US" altLang="en-US" smtClean="0"/>
              <a:pPr/>
              <a:t>13</a:t>
            </a:fld>
            <a:endParaRPr lang="en-US" altLang="en-US" dirty="0"/>
          </a:p>
        </p:txBody>
      </p:sp>
      <p:sp>
        <p:nvSpPr>
          <p:cNvPr id="4" name="Slide Image Placeholder 3">
            <a:extLst>
              <a:ext uri="{FF2B5EF4-FFF2-40B4-BE49-F238E27FC236}">
                <a16:creationId xmlns:a16="http://schemas.microsoft.com/office/drawing/2014/main" id="{EA4688BA-0642-4F82-B33D-718D61DA4A5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C9E6B5C-093A-495B-AA34-4A8E54A82A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525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2 - </a:t>
            </a:r>
            <a:fld id="{D11C8A54-33BE-4D07-80BF-B4FB29C237F9}" type="slidenum">
              <a:rPr lang="en-US" smtClean="0"/>
              <a:pPr/>
              <a:t>14</a:t>
            </a:fld>
            <a:endParaRPr lang="en-US" dirty="0"/>
          </a:p>
        </p:txBody>
      </p:sp>
      <p:sp>
        <p:nvSpPr>
          <p:cNvPr id="7" name="Slide Image Placeholder 6">
            <a:extLst>
              <a:ext uri="{FF2B5EF4-FFF2-40B4-BE49-F238E27FC236}">
                <a16:creationId xmlns:a16="http://schemas.microsoft.com/office/drawing/2014/main" id="{A1504978-58E5-4B9B-8FB9-B2408A09A4D5}"/>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7A38077F-CD58-4FA0-9327-9EE20F8FE219}"/>
              </a:ext>
            </a:extLst>
          </p:cNvPr>
          <p:cNvSpPr>
            <a:spLocks noGrp="1"/>
          </p:cNvSpPr>
          <p:nvPr>
            <p:ph type="body" idx="1"/>
          </p:nvPr>
        </p:nvSpPr>
        <p:spPr/>
        <p:txBody>
          <a:bodyPr/>
          <a:lstStyle/>
          <a:p>
            <a:pPr lvl="1"/>
            <a:r>
              <a:rPr lang="en-US" altLang="en-US" dirty="0"/>
              <a:t>A PL/SQL program comprises one or more blocks. </a:t>
            </a:r>
          </a:p>
          <a:p>
            <a:pPr lvl="1"/>
            <a:r>
              <a:rPr lang="en-US" altLang="en-US" dirty="0"/>
              <a:t>There are two types of PL/SQL blocks:</a:t>
            </a:r>
          </a:p>
          <a:p>
            <a:pPr lvl="2"/>
            <a:r>
              <a:rPr lang="en-US" altLang="en-US" dirty="0"/>
              <a:t>Anonymous blocks</a:t>
            </a:r>
          </a:p>
          <a:p>
            <a:pPr lvl="2"/>
            <a:r>
              <a:rPr lang="en-US" altLang="en-US" dirty="0"/>
              <a:t>Named PL/SQL blocks, which are also termed as subprograms</a:t>
            </a:r>
          </a:p>
          <a:p>
            <a:pPr lvl="1"/>
            <a:r>
              <a:rPr lang="en-US" altLang="en-US" b="1" dirty="0"/>
              <a:t>Anonymous blocks:</a:t>
            </a:r>
            <a:r>
              <a:rPr lang="en-US" altLang="en-US" dirty="0"/>
              <a:t> Anonymous blocks are unnamed blocks. They are declared inline at the point in an application where they are to be executed, and are compiled each time the application is executed. These blocks are not stored in the database. They are passed to the PL/SQL engine for execution at run time. If you want to execute the same block again, you may have to rewrite the block. </a:t>
            </a:r>
          </a:p>
          <a:p>
            <a:pPr lvl="1"/>
            <a:r>
              <a:rPr lang="en-US" b="1" dirty="0"/>
              <a:t>Subprograms:</a:t>
            </a:r>
            <a:r>
              <a:rPr lang="en-US" dirty="0"/>
              <a:t> Subprograms are named PL/SQL blocks that are stored in the database. They are reusable blocks, and can be invoked by the application as per requirement. Subprograms are stored on the database server, and can also be invoked by other subprograms.</a:t>
            </a:r>
          </a:p>
          <a:p>
            <a:pPr lvl="1"/>
            <a:r>
              <a:rPr lang="en-US" b="1" dirty="0"/>
              <a:t>Procedures:</a:t>
            </a:r>
            <a:r>
              <a:rPr lang="en-US" dirty="0"/>
              <a:t> Procedures are named PL/SQL blocks that can be explicitly executed. Procedures help in modularizing application logic. </a:t>
            </a:r>
          </a:p>
          <a:p>
            <a:pPr lvl="1"/>
            <a:r>
              <a:rPr lang="en-US" b="1" dirty="0"/>
              <a:t>Functions:</a:t>
            </a:r>
            <a:r>
              <a:rPr lang="en-US" dirty="0"/>
              <a:t> Functions, like procedures, are named PL/SQL blocks that are explicitly invoked, which are capable of returning a value.</a:t>
            </a:r>
          </a:p>
          <a:p>
            <a:pPr lvl="1"/>
            <a:r>
              <a:rPr lang="en-US" dirty="0"/>
              <a:t>Both procedures and functions can accept some input parameters and process based on these parameters.</a:t>
            </a:r>
          </a:p>
          <a:p>
            <a:endParaRPr lang="en-US" dirty="0"/>
          </a:p>
        </p:txBody>
      </p:sp>
    </p:spTree>
    <p:extLst>
      <p:ext uri="{BB962C8B-B14F-4D97-AF65-F5344CB8AC3E}">
        <p14:creationId xmlns:p14="http://schemas.microsoft.com/office/powerpoint/2010/main" val="330510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7"/>
          <p:cNvSpPr>
            <a:spLocks noGrp="1"/>
          </p:cNvSpPr>
          <p:nvPr>
            <p:ph type="ftr" sz="quarter" idx="4"/>
          </p:nvPr>
        </p:nvSpPr>
        <p:spPr/>
        <p:txBody>
          <a:bodyPr/>
          <a:lstStyle/>
          <a:p>
            <a:r>
              <a:rPr lang="en-US" altLang="en-US"/>
              <a:t>Oracle Database 19c: PL/SQL Workshop   2 - </a:t>
            </a:r>
            <a:fld id="{82535E2D-E62D-4C62-919B-6EB50F63BE75}" type="slidenum">
              <a:rPr lang="en-US" altLang="en-US" smtClean="0"/>
              <a:pPr/>
              <a:t>15</a:t>
            </a:fld>
            <a:endParaRPr lang="en-US" altLang="en-US" dirty="0"/>
          </a:p>
        </p:txBody>
      </p:sp>
      <p:sp>
        <p:nvSpPr>
          <p:cNvPr id="4" name="Notes Placeholder 3">
            <a:extLst>
              <a:ext uri="{FF2B5EF4-FFF2-40B4-BE49-F238E27FC236}">
                <a16:creationId xmlns:a16="http://schemas.microsoft.com/office/drawing/2014/main" id="{01C1EBCB-93F5-4591-98DA-7AFBC11A8B8E}"/>
              </a:ext>
            </a:extLst>
          </p:cNvPr>
          <p:cNvSpPr>
            <a:spLocks noGrp="1"/>
          </p:cNvSpPr>
          <p:nvPr>
            <p:ph type="body" idx="1"/>
          </p:nvPr>
        </p:nvSpPr>
        <p:spPr>
          <a:xfrm>
            <a:off x="457200" y="449263"/>
            <a:ext cx="6858000" cy="9380537"/>
          </a:xfrm>
        </p:spPr>
        <p:txBody>
          <a:bodyPr/>
          <a:lstStyle/>
          <a:p>
            <a:pPr lvl="1" eaLnBrk="1" hangingPunct="1"/>
            <a:r>
              <a:rPr lang="en-US" altLang="en-US" b="1" dirty="0"/>
              <a:t>Triggers: </a:t>
            </a:r>
            <a:r>
              <a:rPr lang="en-US" altLang="en-US" dirty="0"/>
              <a:t>Triggers are PL/SQL blocks that are conditionally invoked based on an event or operation that occurs in the database context.</a:t>
            </a:r>
          </a:p>
          <a:p>
            <a:pPr lvl="1" eaLnBrk="1" hangingPunct="1"/>
            <a:r>
              <a:rPr lang="en-US" altLang="en-US" dirty="0"/>
              <a:t>For instance, if you want to write all the operations that occur in the database to a log file, you can define a trigger, which would do just that. You can define the trigger such that each time an insert, a delete, or an update is performed on the database, an entry is made to the log.</a:t>
            </a:r>
          </a:p>
          <a:p>
            <a:pPr lvl="1" eaLnBrk="1" hangingPunct="1"/>
            <a:r>
              <a:rPr lang="en-US" altLang="en-US" dirty="0"/>
              <a:t>We discuss Procedures, Functions, and Triggers later in this course.</a:t>
            </a:r>
          </a:p>
          <a:p>
            <a:endParaRPr lang="en-US" dirty="0"/>
          </a:p>
        </p:txBody>
      </p:sp>
    </p:spTree>
    <p:extLst>
      <p:ext uri="{BB962C8B-B14F-4D97-AF65-F5344CB8AC3E}">
        <p14:creationId xmlns:p14="http://schemas.microsoft.com/office/powerpoint/2010/main" val="3114880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7"/>
          <p:cNvSpPr>
            <a:spLocks noGrp="1"/>
          </p:cNvSpPr>
          <p:nvPr>
            <p:ph type="ftr" sz="quarter" idx="4"/>
          </p:nvPr>
        </p:nvSpPr>
        <p:spPr/>
        <p:txBody>
          <a:bodyPr/>
          <a:lstStyle/>
          <a:p>
            <a:r>
              <a:rPr lang="en-US" altLang="en-US"/>
              <a:t>Oracle Database 19c: PL/SQL Workshop   2 - </a:t>
            </a:r>
            <a:fld id="{36626439-8A86-46B2-B2AE-BD6B28409B9B}" type="slidenum">
              <a:rPr lang="en-US" altLang="en-US" smtClean="0"/>
              <a:pPr/>
              <a:t>16</a:t>
            </a:fld>
            <a:endParaRPr lang="en-US" altLang="en-US" dirty="0"/>
          </a:p>
        </p:txBody>
      </p:sp>
      <p:sp>
        <p:nvSpPr>
          <p:cNvPr id="4" name="Slide Image Placeholder 3">
            <a:extLst>
              <a:ext uri="{FF2B5EF4-FFF2-40B4-BE49-F238E27FC236}">
                <a16:creationId xmlns:a16="http://schemas.microsoft.com/office/drawing/2014/main" id="{33C6AE86-B98B-43A9-9627-D26579F8CEC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C9E0C7F-D127-4C39-A68E-DE8ABD1895DC}"/>
              </a:ext>
            </a:extLst>
          </p:cNvPr>
          <p:cNvSpPr>
            <a:spLocks noGrp="1"/>
          </p:cNvSpPr>
          <p:nvPr>
            <p:ph type="body" idx="1"/>
          </p:nvPr>
        </p:nvSpPr>
        <p:spPr/>
        <p:txBody>
          <a:bodyPr/>
          <a:lstStyle/>
          <a:p>
            <a:pPr lvl="1" eaLnBrk="1" hangingPunct="1"/>
            <a:r>
              <a:rPr lang="en-US" altLang="en-US" dirty="0"/>
              <a:t>To create an anonymous block by using SQL Developer, enter the block in the workspace (as shown in the slide).</a:t>
            </a:r>
          </a:p>
          <a:p>
            <a:pPr lvl="1" eaLnBrk="1" hangingPunct="1"/>
            <a:r>
              <a:rPr lang="en-US" altLang="en-US" b="1" dirty="0"/>
              <a:t>Example</a:t>
            </a:r>
          </a:p>
          <a:p>
            <a:pPr lvl="1" eaLnBrk="1" hangingPunct="1"/>
            <a:r>
              <a:rPr lang="en-US" altLang="en-US" dirty="0"/>
              <a:t>The example block has a declarative section and an executable section. You need not pay attention to the syntax of the statements in the block at this point in time.</a:t>
            </a:r>
          </a:p>
          <a:p>
            <a:pPr lvl="1" eaLnBrk="1" hangingPunct="1"/>
            <a:r>
              <a:rPr lang="en-US" altLang="en-US" dirty="0"/>
              <a:t>The anonymous block gets the </a:t>
            </a:r>
            <a:r>
              <a:rPr lang="en-US" altLang="en-US" dirty="0" err="1">
                <a:latin typeface="Courier New" pitchFamily="49" charset="0"/>
              </a:rPr>
              <a:t>first_name</a:t>
            </a:r>
            <a:r>
              <a:rPr lang="en-US" altLang="en-US" dirty="0"/>
              <a:t> of the employee whose </a:t>
            </a:r>
            <a:r>
              <a:rPr lang="en-US" altLang="en-US" dirty="0" err="1">
                <a:latin typeface="Courier New" pitchFamily="49" charset="0"/>
              </a:rPr>
              <a:t>employee_id</a:t>
            </a:r>
            <a:r>
              <a:rPr lang="en-US" altLang="en-US" dirty="0"/>
              <a:t> is </a:t>
            </a:r>
            <a:r>
              <a:rPr lang="en-US" altLang="en-US" dirty="0">
                <a:latin typeface="Courier New" pitchFamily="49" charset="0"/>
              </a:rPr>
              <a:t>100</a:t>
            </a:r>
            <a:r>
              <a:rPr lang="en-US" altLang="en-US" dirty="0"/>
              <a:t>, and stores it in a variable called </a:t>
            </a:r>
            <a:r>
              <a:rPr lang="en-US" altLang="en-US" dirty="0" err="1">
                <a:latin typeface="Courier New" pitchFamily="49" charset="0"/>
              </a:rPr>
              <a:t>v_fname</a:t>
            </a:r>
            <a:r>
              <a:rPr lang="en-US" altLang="en-US" dirty="0"/>
              <a:t>.</a:t>
            </a:r>
          </a:p>
          <a:p>
            <a:pPr lvl="1" eaLnBrk="1" hangingPunct="1"/>
            <a:r>
              <a:rPr lang="en-US" altLang="en-US" b="1" dirty="0"/>
              <a:t>Note: </a:t>
            </a:r>
            <a:r>
              <a:rPr lang="en-US" altLang="en-US" dirty="0"/>
              <a:t>You can also write PL/SQL code through SQL*Plus, which is a command-line tool.</a:t>
            </a:r>
          </a:p>
          <a:p>
            <a:endParaRPr lang="en-US" dirty="0"/>
          </a:p>
        </p:txBody>
      </p:sp>
    </p:spTree>
    <p:extLst>
      <p:ext uri="{BB962C8B-B14F-4D97-AF65-F5344CB8AC3E}">
        <p14:creationId xmlns:p14="http://schemas.microsoft.com/office/powerpoint/2010/main" val="137993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7"/>
          <p:cNvSpPr>
            <a:spLocks noGrp="1"/>
          </p:cNvSpPr>
          <p:nvPr>
            <p:ph type="ftr" sz="quarter" idx="4"/>
          </p:nvPr>
        </p:nvSpPr>
        <p:spPr/>
        <p:txBody>
          <a:bodyPr/>
          <a:lstStyle/>
          <a:p>
            <a:r>
              <a:rPr lang="en-US" altLang="en-US"/>
              <a:t>Oracle Database 19c: PL/SQL Workshop   2 - </a:t>
            </a:r>
            <a:fld id="{EFE8FB74-41B0-4908-BB24-9BF2A56488AC}" type="slidenum">
              <a:rPr lang="en-US" altLang="en-US" smtClean="0"/>
              <a:pPr/>
              <a:t>17</a:t>
            </a:fld>
            <a:endParaRPr lang="en-US" altLang="en-US" dirty="0"/>
          </a:p>
        </p:txBody>
      </p:sp>
      <p:sp>
        <p:nvSpPr>
          <p:cNvPr id="4" name="Slide Image Placeholder 3">
            <a:extLst>
              <a:ext uri="{FF2B5EF4-FFF2-40B4-BE49-F238E27FC236}">
                <a16:creationId xmlns:a16="http://schemas.microsoft.com/office/drawing/2014/main" id="{77B89DE4-23E5-48E9-BD85-F869C47CE7C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4CBB35E-365A-49E0-B66D-D7183D416BAE}"/>
              </a:ext>
            </a:extLst>
          </p:cNvPr>
          <p:cNvSpPr>
            <a:spLocks noGrp="1"/>
          </p:cNvSpPr>
          <p:nvPr>
            <p:ph type="body" idx="1"/>
          </p:nvPr>
        </p:nvSpPr>
        <p:spPr/>
        <p:txBody>
          <a:bodyPr/>
          <a:lstStyle/>
          <a:p>
            <a:pPr lvl="1" eaLnBrk="1" hangingPunct="1"/>
            <a:r>
              <a:rPr lang="en-US" altLang="en-US" dirty="0"/>
              <a:t>To execute an anonymous block, click the Run Script icon (or press F5).</a:t>
            </a:r>
          </a:p>
          <a:p>
            <a:pPr lvl="1" eaLnBrk="1" hangingPunct="1"/>
            <a:r>
              <a:rPr lang="en-US" altLang="en-US" b="1" dirty="0"/>
              <a:t>Note: </a:t>
            </a:r>
            <a:r>
              <a:rPr lang="en-US" altLang="en-US" dirty="0"/>
              <a:t>The message “PL/SQL procedures successfully completed” is displayed in the Script Output window after the block is executed.</a:t>
            </a:r>
          </a:p>
          <a:p>
            <a:endParaRPr lang="en-US" dirty="0"/>
          </a:p>
        </p:txBody>
      </p:sp>
    </p:spTree>
    <p:extLst>
      <p:ext uri="{BB962C8B-B14F-4D97-AF65-F5344CB8AC3E}">
        <p14:creationId xmlns:p14="http://schemas.microsoft.com/office/powerpoint/2010/main" val="3375082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4"/>
          <p:cNvSpPr>
            <a:spLocks noGrp="1"/>
          </p:cNvSpPr>
          <p:nvPr>
            <p:ph type="ftr" sz="quarter" idx="4"/>
          </p:nvPr>
        </p:nvSpPr>
        <p:spPr/>
        <p:txBody>
          <a:bodyPr/>
          <a:lstStyle/>
          <a:p>
            <a:r>
              <a:rPr lang="en-US" altLang="en-US"/>
              <a:t>Oracle Database 19c: PL/SQL Workshop   2 - </a:t>
            </a:r>
            <a:fld id="{56DF8278-2A6B-4EB1-9664-9DC15A592B83}" type="slidenum">
              <a:rPr lang="en-US" altLang="en-US" smtClean="0"/>
              <a:pPr/>
              <a:t>18</a:t>
            </a:fld>
            <a:endParaRPr lang="en-US" altLang="en-US" dirty="0"/>
          </a:p>
        </p:txBody>
      </p:sp>
      <p:sp>
        <p:nvSpPr>
          <p:cNvPr id="4" name="Slide Image Placeholder 3">
            <a:extLst>
              <a:ext uri="{FF2B5EF4-FFF2-40B4-BE49-F238E27FC236}">
                <a16:creationId xmlns:a16="http://schemas.microsoft.com/office/drawing/2014/main" id="{3FC32D42-946E-4C5E-B910-E6488385FA8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4E825CC-C0DD-4274-9C72-6FA74EFE0A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809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Footer Placeholder 7"/>
          <p:cNvSpPr>
            <a:spLocks noGrp="1"/>
          </p:cNvSpPr>
          <p:nvPr>
            <p:ph type="ftr" sz="quarter" idx="4"/>
          </p:nvPr>
        </p:nvSpPr>
        <p:spPr/>
        <p:txBody>
          <a:bodyPr/>
          <a:lstStyle/>
          <a:p>
            <a:r>
              <a:rPr lang="en-US" altLang="en-US"/>
              <a:t>Oracle Database 19c: PL/SQL Workshop   2 - </a:t>
            </a:r>
            <a:fld id="{AF6E783D-172A-4D1E-A1C2-3904D7025B23}" type="slidenum">
              <a:rPr lang="en-US" altLang="en-US" smtClean="0"/>
              <a:pPr/>
              <a:t>19</a:t>
            </a:fld>
            <a:endParaRPr lang="en-US" altLang="en-US" dirty="0"/>
          </a:p>
        </p:txBody>
      </p:sp>
      <p:sp>
        <p:nvSpPr>
          <p:cNvPr id="4" name="Slide Image Placeholder 3">
            <a:extLst>
              <a:ext uri="{FF2B5EF4-FFF2-40B4-BE49-F238E27FC236}">
                <a16:creationId xmlns:a16="http://schemas.microsoft.com/office/drawing/2014/main" id="{857C0890-9329-4D7E-8D78-6516F1B08D4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78A9CC5-A540-496A-9A64-195FC41A6DB0}"/>
              </a:ext>
            </a:extLst>
          </p:cNvPr>
          <p:cNvSpPr>
            <a:spLocks noGrp="1"/>
          </p:cNvSpPr>
          <p:nvPr>
            <p:ph type="body" idx="1"/>
          </p:nvPr>
        </p:nvSpPr>
        <p:spPr/>
        <p:txBody>
          <a:bodyPr/>
          <a:lstStyle/>
          <a:p>
            <a:pPr lvl="1" eaLnBrk="1" hangingPunct="1"/>
            <a:r>
              <a:rPr lang="en-US" altLang="en-US" dirty="0"/>
              <a:t>PL/SQL does not have built-in input or output functionality. Therefore, you need to use predefined Oracle packages for input and output. To generate output, perform the following steps:</a:t>
            </a:r>
          </a:p>
          <a:p>
            <a:pPr lvl="2" eaLnBrk="1" hangingPunct="1">
              <a:buNone/>
            </a:pPr>
            <a:r>
              <a:rPr lang="en-US" altLang="en-US" dirty="0"/>
              <a:t>1.	Execute the following command:</a:t>
            </a:r>
          </a:p>
          <a:p>
            <a:pPr lvl="4" eaLnBrk="1" hangingPunct="1"/>
            <a:r>
              <a:rPr lang="en-US" altLang="en-US" dirty="0"/>
              <a:t>	SET SERVEROUTPUT ON</a:t>
            </a:r>
          </a:p>
          <a:p>
            <a:pPr lvl="2" eaLnBrk="1" hangingPunct="1">
              <a:buNone/>
            </a:pPr>
            <a:r>
              <a:rPr lang="en-US" altLang="en-US" dirty="0"/>
              <a:t>	</a:t>
            </a:r>
            <a:r>
              <a:rPr lang="en-US" altLang="en-US" b="1" dirty="0"/>
              <a:t>Note:</a:t>
            </a:r>
            <a:r>
              <a:rPr lang="en-US" altLang="en-US" dirty="0"/>
              <a:t> To enable output in SQL*Plus, you must explicitly issue the </a:t>
            </a:r>
            <a:r>
              <a:rPr lang="en-US" altLang="en-US" dirty="0">
                <a:latin typeface="Courier New" pitchFamily="49" charset="0"/>
              </a:rPr>
              <a:t>SET</a:t>
            </a:r>
            <a:r>
              <a:rPr lang="en-US" altLang="en-US" dirty="0"/>
              <a:t> </a:t>
            </a:r>
            <a:r>
              <a:rPr lang="en-US" altLang="en-US" dirty="0">
                <a:latin typeface="Courier New" pitchFamily="49" charset="0"/>
              </a:rPr>
              <a:t>SERVEROUTPUT</a:t>
            </a:r>
            <a:r>
              <a:rPr lang="en-US" altLang="en-US" dirty="0"/>
              <a:t> </a:t>
            </a:r>
            <a:r>
              <a:rPr lang="en-US" altLang="en-US" dirty="0">
                <a:latin typeface="Courier New" pitchFamily="49" charset="0"/>
              </a:rPr>
              <a:t>ON</a:t>
            </a:r>
            <a:r>
              <a:rPr lang="en-US" altLang="en-US" dirty="0"/>
              <a:t> command.</a:t>
            </a:r>
          </a:p>
          <a:p>
            <a:pPr lvl="2" eaLnBrk="1" hangingPunct="1">
              <a:buFont typeface="Times New Roman" pitchFamily="18" charset="0"/>
              <a:buAutoNum type="arabicPeriod" startAt="2"/>
            </a:pPr>
            <a:r>
              <a:rPr lang="en-US" altLang="en-US" dirty="0"/>
              <a:t>In the PL/SQL block, use the </a:t>
            </a:r>
            <a:r>
              <a:rPr lang="en-US" altLang="en-US" dirty="0">
                <a:latin typeface="Courier New" pitchFamily="49" charset="0"/>
              </a:rPr>
              <a:t>PUT_LINE</a:t>
            </a:r>
            <a:r>
              <a:rPr lang="en-US" altLang="en-US" dirty="0"/>
              <a:t> procedure of the </a:t>
            </a:r>
            <a:r>
              <a:rPr lang="en-US" altLang="en-US" dirty="0">
                <a:latin typeface="Courier New" pitchFamily="49" charset="0"/>
              </a:rPr>
              <a:t>DBMS_OUTPUT</a:t>
            </a:r>
            <a:r>
              <a:rPr lang="en-US" altLang="en-US" dirty="0"/>
              <a:t> package to display the output. Pass the value that must be printed as an argument to this procedure (as shown in the slide). The procedure then outputs the argument.</a:t>
            </a:r>
          </a:p>
          <a:p>
            <a:pPr lvl="2" eaLnBrk="1" hangingPunct="1">
              <a:buNone/>
            </a:pPr>
            <a:r>
              <a:rPr lang="en-US" altLang="en-US" b="1" dirty="0"/>
              <a:t>	Note:</a:t>
            </a:r>
            <a:r>
              <a:rPr lang="en-US" altLang="en-US" dirty="0"/>
              <a:t> We discuss Packages later in this course. A package is a logical grouping of different PL/SQL program blocks and other database objects. It may have procedures, functions, triggers, sequences, and other database objects grouped according to context.</a:t>
            </a:r>
          </a:p>
          <a:p>
            <a:endParaRPr lang="en-US" dirty="0"/>
          </a:p>
        </p:txBody>
      </p:sp>
    </p:spTree>
    <p:extLst>
      <p:ext uri="{BB962C8B-B14F-4D97-AF65-F5344CB8AC3E}">
        <p14:creationId xmlns:p14="http://schemas.microsoft.com/office/powerpoint/2010/main" val="138506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pPr lvl="1"/>
            <a:r>
              <a:rPr lang="en-US"/>
              <a:t>You are in lesson 2, which is part of Unit 1: Introducing PL/SQL.</a:t>
            </a:r>
          </a:p>
        </p:txBody>
      </p:sp>
      <p:sp>
        <p:nvSpPr>
          <p:cNvPr id="9" name="Footer Placeholder 8"/>
          <p:cNvSpPr>
            <a:spLocks noGrp="1"/>
          </p:cNvSpPr>
          <p:nvPr>
            <p:ph type="ftr" sz="quarter" idx="4"/>
          </p:nvPr>
        </p:nvSpPr>
        <p:spPr/>
        <p:txBody>
          <a:bodyPr/>
          <a:lstStyle/>
          <a:p>
            <a:r>
              <a:rPr lang="en-US"/>
              <a:t>Oracle Database 19c: PL/SQL Workshop   2 - </a:t>
            </a:r>
            <a:fld id="{7EEFBF08-5CE7-418B-8037-800D01BBA185}" type="slidenum">
              <a:rPr lang="en-US" smtClean="0"/>
              <a:pPr/>
              <a:t>2</a:t>
            </a:fld>
            <a:endParaRPr lang="en-US" dirty="0"/>
          </a:p>
        </p:txBody>
      </p:sp>
      <p:sp>
        <p:nvSpPr>
          <p:cNvPr id="4" name="Slide Image Placeholder 3">
            <a:extLst>
              <a:ext uri="{FF2B5EF4-FFF2-40B4-BE49-F238E27FC236}">
                <a16:creationId xmlns:a16="http://schemas.microsoft.com/office/drawing/2014/main" id="{836AFCA1-CA36-4CE0-962E-03198F89FBE6}"/>
              </a:ext>
            </a:extLst>
          </p:cNvPr>
          <p:cNvSpPr>
            <a:spLocks noGrp="1" noRot="1" noChangeAspect="1"/>
          </p:cNvSpPr>
          <p:nvPr>
            <p:ph type="sldImg"/>
          </p:nvPr>
        </p:nvSpPr>
        <p:spPr/>
      </p:sp>
    </p:spTree>
    <p:extLst>
      <p:ext uri="{BB962C8B-B14F-4D97-AF65-F5344CB8AC3E}">
        <p14:creationId xmlns:p14="http://schemas.microsoft.com/office/powerpoint/2010/main" val="4039985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Footer Placeholder 7"/>
          <p:cNvSpPr>
            <a:spLocks noGrp="1"/>
          </p:cNvSpPr>
          <p:nvPr>
            <p:ph type="ftr" sz="quarter" idx="4"/>
          </p:nvPr>
        </p:nvSpPr>
        <p:spPr/>
        <p:txBody>
          <a:bodyPr/>
          <a:lstStyle/>
          <a:p>
            <a:r>
              <a:rPr lang="en-US" altLang="en-US"/>
              <a:t>Oracle Database 19c: PL/SQL Workshop   2 - </a:t>
            </a:r>
            <a:fld id="{E53F22C6-9063-41E7-B54C-BF7D684F51BD}" type="slidenum">
              <a:rPr lang="en-US" altLang="en-US" smtClean="0"/>
              <a:pPr/>
              <a:t>20</a:t>
            </a:fld>
            <a:endParaRPr lang="en-US" altLang="en-US" dirty="0"/>
          </a:p>
        </p:txBody>
      </p:sp>
      <p:sp>
        <p:nvSpPr>
          <p:cNvPr id="4" name="Slide Image Placeholder 3">
            <a:extLst>
              <a:ext uri="{FF2B5EF4-FFF2-40B4-BE49-F238E27FC236}">
                <a16:creationId xmlns:a16="http://schemas.microsoft.com/office/drawing/2014/main" id="{D3D9A0F8-48BD-4A7D-B4E0-3A0C0B1BBA6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CDD6C14-7CBE-487E-AF44-3373881841F5}"/>
              </a:ext>
            </a:extLst>
          </p:cNvPr>
          <p:cNvSpPr>
            <a:spLocks noGrp="1"/>
          </p:cNvSpPr>
          <p:nvPr>
            <p:ph type="body" idx="1"/>
          </p:nvPr>
        </p:nvSpPr>
        <p:spPr/>
        <p:txBody>
          <a:bodyPr/>
          <a:lstStyle/>
          <a:p>
            <a:pPr lvl="1"/>
            <a:r>
              <a:rPr lang="en-US" altLang="en-US" dirty="0"/>
              <a:t>Press F5 (or click the Run Script icon) to view the output for the PL/SQL block. This action: </a:t>
            </a:r>
          </a:p>
          <a:p>
            <a:pPr lvl="2">
              <a:buFont typeface="Calibri" pitchFamily="34" charset="0"/>
              <a:buAutoNum type="arabicPeriod"/>
            </a:pPr>
            <a:r>
              <a:rPr lang="en-US" altLang="en-US" dirty="0"/>
              <a:t>Executes the </a:t>
            </a:r>
            <a:r>
              <a:rPr lang="en-US" altLang="en-US" dirty="0">
                <a:latin typeface="Courier New" pitchFamily="49" charset="0"/>
                <a:cs typeface="Courier New" pitchFamily="49" charset="0"/>
              </a:rPr>
              <a:t>SET SERVEROUTPUT ON</a:t>
            </a:r>
            <a:r>
              <a:rPr lang="en-US" altLang="en-US" dirty="0"/>
              <a:t> command</a:t>
            </a:r>
          </a:p>
          <a:p>
            <a:pPr lvl="2">
              <a:buFont typeface="Calibri" pitchFamily="34" charset="0"/>
              <a:buAutoNum type="arabicPeriod"/>
            </a:pPr>
            <a:r>
              <a:rPr lang="en-US" altLang="en-US" dirty="0"/>
              <a:t>Runs the anonymous PL/SQL block</a:t>
            </a:r>
          </a:p>
          <a:p>
            <a:pPr lvl="1"/>
            <a:r>
              <a:rPr lang="en-US" altLang="en-US" dirty="0"/>
              <a:t>The output appears on the Script Output tab.</a:t>
            </a:r>
          </a:p>
          <a:p>
            <a:endParaRPr lang="en-US" dirty="0"/>
          </a:p>
        </p:txBody>
      </p:sp>
    </p:spTree>
    <p:extLst>
      <p:ext uri="{BB962C8B-B14F-4D97-AF65-F5344CB8AC3E}">
        <p14:creationId xmlns:p14="http://schemas.microsoft.com/office/powerpoint/2010/main" val="3325407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7"/>
          <p:cNvSpPr>
            <a:spLocks noGrp="1"/>
          </p:cNvSpPr>
          <p:nvPr>
            <p:ph type="ftr" sz="quarter" idx="4"/>
          </p:nvPr>
        </p:nvSpPr>
        <p:spPr/>
        <p:txBody>
          <a:bodyPr/>
          <a:lstStyle/>
          <a:p>
            <a:r>
              <a:rPr lang="en-US" altLang="en-US"/>
              <a:t>Oracle Database 19c: PL/SQL Workshop   2 - </a:t>
            </a:r>
            <a:fld id="{325CC403-519F-4AAA-B2E7-7FEF01C487D9}" type="slidenum">
              <a:rPr lang="en-US" altLang="en-US" smtClean="0"/>
              <a:pPr/>
              <a:t>21</a:t>
            </a:fld>
            <a:endParaRPr lang="en-US" altLang="en-US" dirty="0"/>
          </a:p>
        </p:txBody>
      </p:sp>
      <p:sp>
        <p:nvSpPr>
          <p:cNvPr id="4" name="Slide Image Placeholder 3">
            <a:extLst>
              <a:ext uri="{FF2B5EF4-FFF2-40B4-BE49-F238E27FC236}">
                <a16:creationId xmlns:a16="http://schemas.microsoft.com/office/drawing/2014/main" id="{7E0BE82B-5C02-4C9C-B094-B459D933247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27986AB-DD51-46A0-9C83-5782084BDDA1}"/>
              </a:ext>
            </a:extLst>
          </p:cNvPr>
          <p:cNvSpPr>
            <a:spLocks noGrp="1"/>
          </p:cNvSpPr>
          <p:nvPr>
            <p:ph type="body" idx="1"/>
          </p:nvPr>
        </p:nvSpPr>
        <p:spPr/>
        <p:txBody>
          <a:bodyPr/>
          <a:lstStyle/>
          <a:p>
            <a:pPr eaLnBrk="1" hangingPunct="1"/>
            <a:r>
              <a:rPr lang="en-US" altLang="en-US" dirty="0"/>
              <a:t>Answer: b</a:t>
            </a:r>
          </a:p>
          <a:p>
            <a:pPr lvl="1" eaLnBrk="1" hangingPunct="1"/>
            <a:r>
              <a:rPr lang="en-US" altLang="en-US" dirty="0"/>
              <a:t>A PL/SQL block consists of three sections:</a:t>
            </a:r>
          </a:p>
          <a:p>
            <a:pPr lvl="2" eaLnBrk="1" hangingPunct="1"/>
            <a:r>
              <a:rPr lang="en-US" altLang="en-US" b="1" dirty="0"/>
              <a:t>Declarative (optional):</a:t>
            </a:r>
            <a:r>
              <a:rPr lang="en-US" altLang="en-US" dirty="0"/>
              <a:t> The optional declarative section begins with the keyword </a:t>
            </a:r>
            <a:r>
              <a:rPr lang="en-US" altLang="en-US" dirty="0">
                <a:latin typeface="Courier New" pitchFamily="49" charset="0"/>
              </a:rPr>
              <a:t>DECLARE</a:t>
            </a:r>
            <a:r>
              <a:rPr lang="en-US" altLang="en-US" dirty="0"/>
              <a:t>, and ends when the executable section starts.</a:t>
            </a:r>
          </a:p>
          <a:p>
            <a:pPr lvl="2" eaLnBrk="1" hangingPunct="1"/>
            <a:r>
              <a:rPr lang="en-US" altLang="en-US" b="1" dirty="0"/>
              <a:t>Executable (required):</a:t>
            </a:r>
            <a:r>
              <a:rPr lang="en-US" altLang="en-US" dirty="0"/>
              <a:t> The required executable section begins with the keyword </a:t>
            </a:r>
            <a:r>
              <a:rPr lang="en-US" altLang="en-US" dirty="0">
                <a:latin typeface="Courier New" pitchFamily="49" charset="0"/>
              </a:rPr>
              <a:t>BEGIN</a:t>
            </a:r>
            <a:r>
              <a:rPr lang="en-US" altLang="en-US" dirty="0"/>
              <a:t> and ends with </a:t>
            </a:r>
            <a:r>
              <a:rPr lang="en-US" altLang="en-US" dirty="0">
                <a:latin typeface="Courier New" pitchFamily="49" charset="0"/>
              </a:rPr>
              <a:t>END</a:t>
            </a:r>
            <a:r>
              <a:rPr lang="en-US" altLang="en-US" dirty="0"/>
              <a:t>. This section essentially needs to have at least one statement. Observe that </a:t>
            </a:r>
            <a:r>
              <a:rPr lang="en-US" altLang="en-US" dirty="0">
                <a:latin typeface="Courier New" pitchFamily="49" charset="0"/>
              </a:rPr>
              <a:t>END</a:t>
            </a:r>
            <a:r>
              <a:rPr lang="en-US" altLang="en-US" dirty="0"/>
              <a:t> is terminated with a semicolon. The executable section of a PL/SQL block can, in turn, include any number of PL/SQL blocks.</a:t>
            </a:r>
          </a:p>
          <a:p>
            <a:pPr lvl="2" eaLnBrk="1" hangingPunct="1"/>
            <a:r>
              <a:rPr lang="en-US" altLang="en-US" b="1" dirty="0"/>
              <a:t>Exception handling (optional):</a:t>
            </a:r>
            <a:r>
              <a:rPr lang="en-US" altLang="en-US" dirty="0"/>
              <a:t> The optional exception section is nested within the executable section. This section begins with the keyword </a:t>
            </a:r>
            <a:r>
              <a:rPr lang="en-US" altLang="en-US" dirty="0">
                <a:latin typeface="Courier New" pitchFamily="49" charset="0"/>
              </a:rPr>
              <a:t>EXCEPTION</a:t>
            </a:r>
            <a:r>
              <a:rPr lang="en-US" altLang="en-US" dirty="0"/>
              <a:t>.</a:t>
            </a:r>
          </a:p>
          <a:p>
            <a:endParaRPr lang="en-US" dirty="0"/>
          </a:p>
        </p:txBody>
      </p:sp>
    </p:spTree>
    <p:extLst>
      <p:ext uri="{BB962C8B-B14F-4D97-AF65-F5344CB8AC3E}">
        <p14:creationId xmlns:p14="http://schemas.microsoft.com/office/powerpoint/2010/main" val="883794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7"/>
          <p:cNvSpPr>
            <a:spLocks noGrp="1"/>
          </p:cNvSpPr>
          <p:nvPr>
            <p:ph type="ftr" sz="quarter" idx="4"/>
          </p:nvPr>
        </p:nvSpPr>
        <p:spPr/>
        <p:txBody>
          <a:bodyPr/>
          <a:lstStyle/>
          <a:p>
            <a:r>
              <a:rPr lang="en-US" altLang="en-US"/>
              <a:t>Oracle Database 19c: PL/SQL Workshop   2 - </a:t>
            </a:r>
            <a:fld id="{32B9EA09-E032-42D8-81B6-9485B881578D}" type="slidenum">
              <a:rPr lang="en-US" altLang="en-US" smtClean="0"/>
              <a:pPr/>
              <a:t>22</a:t>
            </a:fld>
            <a:endParaRPr lang="en-US" altLang="en-US" dirty="0"/>
          </a:p>
        </p:txBody>
      </p:sp>
      <p:sp>
        <p:nvSpPr>
          <p:cNvPr id="4" name="Slide Image Placeholder 3">
            <a:extLst>
              <a:ext uri="{FF2B5EF4-FFF2-40B4-BE49-F238E27FC236}">
                <a16:creationId xmlns:a16="http://schemas.microsoft.com/office/drawing/2014/main" id="{47EAFC2D-E21F-45F0-BA3B-A77EF261A01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88DAB25-83CB-42AC-9DA4-572DFE67C323}"/>
              </a:ext>
            </a:extLst>
          </p:cNvPr>
          <p:cNvSpPr>
            <a:spLocks noGrp="1"/>
          </p:cNvSpPr>
          <p:nvPr>
            <p:ph type="body" idx="1"/>
          </p:nvPr>
        </p:nvSpPr>
        <p:spPr/>
        <p:txBody>
          <a:bodyPr/>
          <a:lstStyle/>
          <a:p>
            <a:pPr lvl="1"/>
            <a:r>
              <a:rPr lang="en-US" altLang="en-US" dirty="0"/>
              <a:t>PL/SQL is a language that has programming features that serve as extensions to SQL. SQL, which is a non-procedural language, is made procedural with the PL/SQL programming constructs. PL/SQL applications can run on any platform or operating system on which an Oracle Server runs. In this lesson, you learned how to build basic PL/SQL blocks.</a:t>
            </a:r>
          </a:p>
          <a:p>
            <a:pPr lvl="1"/>
            <a:endParaRPr lang="en-US" dirty="0"/>
          </a:p>
        </p:txBody>
      </p:sp>
    </p:spTree>
    <p:extLst>
      <p:ext uri="{BB962C8B-B14F-4D97-AF65-F5344CB8AC3E}">
        <p14:creationId xmlns:p14="http://schemas.microsoft.com/office/powerpoint/2010/main" val="88151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7"/>
          <p:cNvSpPr>
            <a:spLocks noGrp="1"/>
          </p:cNvSpPr>
          <p:nvPr>
            <p:ph type="ftr" sz="quarter" idx="4"/>
          </p:nvPr>
        </p:nvSpPr>
        <p:spPr/>
        <p:txBody>
          <a:bodyPr/>
          <a:lstStyle/>
          <a:p>
            <a:r>
              <a:rPr lang="en-US" altLang="en-US"/>
              <a:t>Oracle Database 19c: PL/SQL Workshop   2 - </a:t>
            </a:r>
            <a:fld id="{1584C76A-4875-49D7-96FE-AE52B5E3764D}" type="slidenum">
              <a:rPr lang="en-US" altLang="en-US" smtClean="0"/>
              <a:pPr/>
              <a:t>23</a:t>
            </a:fld>
            <a:endParaRPr lang="en-US" altLang="en-US" dirty="0"/>
          </a:p>
        </p:txBody>
      </p:sp>
      <p:sp>
        <p:nvSpPr>
          <p:cNvPr id="4" name="Slide Image Placeholder 3">
            <a:extLst>
              <a:ext uri="{FF2B5EF4-FFF2-40B4-BE49-F238E27FC236}">
                <a16:creationId xmlns:a16="http://schemas.microsoft.com/office/drawing/2014/main" id="{C72FF96E-9FEE-4356-91C6-FB5E38AEC38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20E7318-BAD7-4DFD-981A-14CF9F4F8CE0}"/>
              </a:ext>
            </a:extLst>
          </p:cNvPr>
          <p:cNvSpPr>
            <a:spLocks noGrp="1"/>
          </p:cNvSpPr>
          <p:nvPr>
            <p:ph type="body" idx="1"/>
          </p:nvPr>
        </p:nvSpPr>
        <p:spPr/>
        <p:txBody>
          <a:bodyPr/>
          <a:lstStyle/>
          <a:p>
            <a:pPr lvl="1" eaLnBrk="1" hangingPunct="1"/>
            <a:r>
              <a:rPr lang="en-US" altLang="en-US" dirty="0"/>
              <a:t>This practice reinforces the basics of PL/SQL covered in this lesson. </a:t>
            </a:r>
          </a:p>
          <a:p>
            <a:pPr lvl="2" eaLnBrk="1" hangingPunct="1"/>
            <a:r>
              <a:rPr lang="en-US" altLang="en-US" dirty="0"/>
              <a:t>Exercise 1 is a paper-based exercise in which you identify PL/SQL blocks that execute successfully.</a:t>
            </a:r>
          </a:p>
          <a:p>
            <a:pPr lvl="2" eaLnBrk="1" hangingPunct="1"/>
            <a:r>
              <a:rPr lang="en-US" altLang="en-US" dirty="0"/>
              <a:t>Exercise 2 involves creating and executing a simple PL/SQL block.</a:t>
            </a:r>
          </a:p>
          <a:p>
            <a:endParaRPr lang="en-US" dirty="0"/>
          </a:p>
        </p:txBody>
      </p:sp>
    </p:spTree>
    <p:extLst>
      <p:ext uri="{BB962C8B-B14F-4D97-AF65-F5344CB8AC3E}">
        <p14:creationId xmlns:p14="http://schemas.microsoft.com/office/powerpoint/2010/main" val="262707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p:txBody>
          <a:bodyPr/>
          <a:lstStyle/>
          <a:p>
            <a:pPr lvl="1"/>
            <a:r>
              <a:rPr lang="en-US" altLang="en-US" dirty="0"/>
              <a:t>This lesson introduces PL/SQL and the PL/SQL programming constructs. You also learn about the benefits of PL/SQL.</a:t>
            </a:r>
          </a:p>
        </p:txBody>
      </p:sp>
      <p:sp>
        <p:nvSpPr>
          <p:cNvPr id="30724" name="Footer Placeholder 7"/>
          <p:cNvSpPr>
            <a:spLocks noGrp="1"/>
          </p:cNvSpPr>
          <p:nvPr>
            <p:ph type="ftr" sz="quarter" idx="4"/>
          </p:nvPr>
        </p:nvSpPr>
        <p:spPr/>
        <p:txBody>
          <a:bodyPr/>
          <a:lstStyle/>
          <a:p>
            <a:r>
              <a:rPr lang="en-US" altLang="en-US"/>
              <a:t>Oracle Database 19c: PL/SQL Workshop   2 - </a:t>
            </a:r>
            <a:fld id="{CE395631-682C-4A8F-A695-33D2849F1B8B}" type="slidenum">
              <a:rPr lang="en-US" altLang="en-US" smtClean="0"/>
              <a:pPr/>
              <a:t>3</a:t>
            </a:fld>
            <a:endParaRPr lang="en-US" altLang="en-US" dirty="0"/>
          </a:p>
        </p:txBody>
      </p:sp>
      <p:sp>
        <p:nvSpPr>
          <p:cNvPr id="5" name="Slide Image Placeholder 4">
            <a:extLst>
              <a:ext uri="{FF2B5EF4-FFF2-40B4-BE49-F238E27FC236}">
                <a16:creationId xmlns:a16="http://schemas.microsoft.com/office/drawing/2014/main" id="{AA8B02B9-5607-4754-A321-6AB74C923D58}"/>
              </a:ext>
            </a:extLst>
          </p:cNvPr>
          <p:cNvSpPr>
            <a:spLocks noGrp="1" noRot="1" noChangeAspect="1"/>
          </p:cNvSpPr>
          <p:nvPr>
            <p:ph type="sldImg"/>
          </p:nvPr>
        </p:nvSpPr>
        <p:spPr/>
      </p:sp>
    </p:spTree>
    <p:extLst>
      <p:ext uri="{BB962C8B-B14F-4D97-AF65-F5344CB8AC3E}">
        <p14:creationId xmlns:p14="http://schemas.microsoft.com/office/powerpoint/2010/main" val="123740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Footer Placeholder 4"/>
          <p:cNvSpPr>
            <a:spLocks noGrp="1"/>
          </p:cNvSpPr>
          <p:nvPr>
            <p:ph type="ftr" sz="quarter" idx="4"/>
          </p:nvPr>
        </p:nvSpPr>
        <p:spPr/>
        <p:txBody>
          <a:bodyPr/>
          <a:lstStyle/>
          <a:p>
            <a:r>
              <a:rPr lang="en-US" altLang="en-US"/>
              <a:t>Oracle Database 19c: PL/SQL Workshop   2 - </a:t>
            </a:r>
            <a:fld id="{EF5C17BB-5C79-4173-9AD4-FC29C7E95A88}"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B627E30C-0FC3-4029-B002-489DF918E8A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0FC7020-E6A2-45A2-884D-35446FC30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7612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2 - </a:t>
            </a:r>
            <a:fld id="{A36D7D79-191B-4427-AD84-A711EC3B7A9D}" type="slidenum">
              <a:rPr lang="en-US" smtClean="0"/>
              <a:pPr/>
              <a:t>5</a:t>
            </a:fld>
            <a:endParaRPr lang="en-US" dirty="0"/>
          </a:p>
        </p:txBody>
      </p:sp>
      <p:sp>
        <p:nvSpPr>
          <p:cNvPr id="3" name="Slide Image Placeholder 2">
            <a:extLst>
              <a:ext uri="{FF2B5EF4-FFF2-40B4-BE49-F238E27FC236}">
                <a16:creationId xmlns:a16="http://schemas.microsoft.com/office/drawing/2014/main" id="{80403CE7-A6F1-4689-B7F4-169EFF39CBD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BEA1438-984A-44E3-A611-C31F8CC6932D}"/>
              </a:ext>
            </a:extLst>
          </p:cNvPr>
          <p:cNvSpPr>
            <a:spLocks noGrp="1"/>
          </p:cNvSpPr>
          <p:nvPr>
            <p:ph type="body" idx="1"/>
          </p:nvPr>
        </p:nvSpPr>
        <p:spPr/>
        <p:txBody>
          <a:bodyPr/>
          <a:lstStyle/>
          <a:p>
            <a:pPr lvl="1"/>
            <a:r>
              <a:rPr lang="en-US" b="1" dirty="0"/>
              <a:t>Structured Query Language (SQL)</a:t>
            </a:r>
            <a:r>
              <a:rPr lang="en-US" dirty="0"/>
              <a:t> provides a standard interface to access relational databases. All SQL statements are instructions to relational databases. </a:t>
            </a:r>
          </a:p>
          <a:p>
            <a:pPr lvl="1"/>
            <a:r>
              <a:rPr lang="en-US" dirty="0"/>
              <a:t>A SQL statement can query and manipulate a database, one operation at a time. A single SQL statement can create a table in a database, query data from the database, modify data in the database, or delete data in the database; however each SQL statement can perform any one of these operation only at a time. </a:t>
            </a:r>
          </a:p>
          <a:p>
            <a:pPr lvl="1"/>
            <a:r>
              <a:rPr lang="en-US" dirty="0"/>
              <a:t>Let’s look at a scenario in which you transfer funds by using a Bank application. A typical funds transfer will have the following steps to be performed on the database.</a:t>
            </a:r>
          </a:p>
          <a:p>
            <a:pPr lvl="2">
              <a:buFont typeface="Calibri" pitchFamily="34" charset="0"/>
              <a:buAutoNum type="arabicPeriod"/>
            </a:pPr>
            <a:r>
              <a:rPr lang="en-US" dirty="0"/>
              <a:t>Deduct funds from the sender’s account (an update operation on the corresponding row).</a:t>
            </a:r>
          </a:p>
          <a:p>
            <a:pPr lvl="2">
              <a:buFont typeface="Calibri" pitchFamily="34" charset="0"/>
              <a:buAutoNum type="arabicPeriod"/>
            </a:pPr>
            <a:r>
              <a:rPr lang="en-US" dirty="0"/>
              <a:t>Add funds to the receiver’s account (an update operation on the receiver’s account).</a:t>
            </a:r>
          </a:p>
          <a:p>
            <a:pPr lvl="1"/>
            <a:r>
              <a:rPr lang="en-US" dirty="0"/>
              <a:t>This scenario may also have conditional checks such as:</a:t>
            </a:r>
          </a:p>
          <a:p>
            <a:pPr lvl="2">
              <a:buFont typeface="Calibri" pitchFamily="34" charset="0"/>
              <a:buAutoNum type="arabicPeriod"/>
            </a:pPr>
            <a:r>
              <a:rPr lang="en-US" dirty="0"/>
              <a:t>You may want to check whether there are sufficient funds in the sender’s account.</a:t>
            </a:r>
          </a:p>
          <a:p>
            <a:pPr lvl="2">
              <a:buFont typeface="Calibri" pitchFamily="34" charset="0"/>
              <a:buAutoNum type="arabicPeriod"/>
            </a:pPr>
            <a:r>
              <a:rPr lang="en-US" dirty="0"/>
              <a:t>You may also want to check whether the current transaction will take the balance in the sender’s account below minimum balance.</a:t>
            </a:r>
          </a:p>
          <a:p>
            <a:pPr lvl="1"/>
            <a:r>
              <a:rPr lang="en-US" dirty="0"/>
              <a:t>SQL provides for all these conditional checks and updates as independent individual operations. PL/SQL enables you to group such operations which together make a logical unit in the application context.</a:t>
            </a:r>
          </a:p>
          <a:p>
            <a:endParaRPr lang="en-US" dirty="0"/>
          </a:p>
        </p:txBody>
      </p:sp>
    </p:spTree>
    <p:extLst>
      <p:ext uri="{BB962C8B-B14F-4D97-AF65-F5344CB8AC3E}">
        <p14:creationId xmlns:p14="http://schemas.microsoft.com/office/powerpoint/2010/main" val="67570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2 - </a:t>
            </a:r>
            <a:fld id="{D5D844DF-BA36-4205-B44F-2108FDF9E40C}" type="slidenum">
              <a:rPr lang="en-US" smtClean="0"/>
              <a:pPr/>
              <a:t>6</a:t>
            </a:fld>
            <a:endParaRPr lang="en-US" dirty="0"/>
          </a:p>
        </p:txBody>
      </p:sp>
      <p:sp>
        <p:nvSpPr>
          <p:cNvPr id="3" name="Slide Image Placeholder 2">
            <a:extLst>
              <a:ext uri="{FF2B5EF4-FFF2-40B4-BE49-F238E27FC236}">
                <a16:creationId xmlns:a16="http://schemas.microsoft.com/office/drawing/2014/main" id="{52886A40-8CDD-4624-B022-7AEF03FECEA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EBD2936-D08B-4775-B6AC-40798E30377B}"/>
              </a:ext>
            </a:extLst>
          </p:cNvPr>
          <p:cNvSpPr>
            <a:spLocks noGrp="1"/>
          </p:cNvSpPr>
          <p:nvPr>
            <p:ph type="body" idx="1"/>
          </p:nvPr>
        </p:nvSpPr>
        <p:spPr/>
        <p:txBody>
          <a:bodyPr/>
          <a:lstStyle/>
          <a:p>
            <a:pPr lvl="1"/>
            <a:r>
              <a:rPr lang="en-US" dirty="0"/>
              <a:t>PL/SQL provides the following features, which enable efficient application development:</a:t>
            </a:r>
          </a:p>
          <a:p>
            <a:pPr lvl="2"/>
            <a:r>
              <a:rPr lang="en-US" b="1" dirty="0"/>
              <a:t>Modularization:</a:t>
            </a:r>
            <a:r>
              <a:rPr lang="en-US" dirty="0"/>
              <a:t> Large software systems are developed as modules first, which are later integrated together. The modules communicate through interfaces and work together as a single application.</a:t>
            </a:r>
          </a:p>
          <a:p>
            <a:pPr lvl="2"/>
            <a:r>
              <a:rPr lang="en-US" b="1" dirty="0"/>
              <a:t>Security:</a:t>
            </a:r>
            <a:r>
              <a:rPr lang="en-US" dirty="0"/>
              <a:t> The implementation of the module is invisible to the end user. That is, the end user knows only the input and output of the module, which is the interface of the module. Security is provided by hiding the implementation details.</a:t>
            </a:r>
          </a:p>
          <a:p>
            <a:pPr lvl="2"/>
            <a:r>
              <a:rPr lang="en-US" b="1" dirty="0"/>
              <a:t>Maintainability:</a:t>
            </a:r>
            <a:r>
              <a:rPr lang="en-US" dirty="0"/>
              <a:t> When you want to upgrade the performance of a module, you can do it independent of the other modules in the application. </a:t>
            </a:r>
          </a:p>
          <a:p>
            <a:pPr lvl="2"/>
            <a:r>
              <a:rPr lang="en-US" b="1" dirty="0"/>
              <a:t>Exception handling:</a:t>
            </a:r>
            <a:r>
              <a:rPr lang="en-US" dirty="0"/>
              <a:t> PL/SQL enables you to handle exceptions efficiently. You can define separate blocks for dealing with exceptions. You learn more about exception handling in the lesson titled “Handling Exceptions.”</a:t>
            </a:r>
          </a:p>
          <a:p>
            <a:endParaRPr lang="en-US" dirty="0"/>
          </a:p>
        </p:txBody>
      </p:sp>
    </p:spTree>
    <p:extLst>
      <p:ext uri="{BB962C8B-B14F-4D97-AF65-F5344CB8AC3E}">
        <p14:creationId xmlns:p14="http://schemas.microsoft.com/office/powerpoint/2010/main" val="87010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2 - </a:t>
            </a:r>
            <a:fld id="{23A31A7D-D588-4D86-BEC5-11BAAC7B3B77}" type="slidenum">
              <a:rPr lang="en-US" smtClean="0"/>
              <a:pPr/>
              <a:t>7</a:t>
            </a:fld>
            <a:endParaRPr lang="en-US" dirty="0"/>
          </a:p>
        </p:txBody>
      </p:sp>
      <p:sp>
        <p:nvSpPr>
          <p:cNvPr id="6" name="Slide Image Placeholder 5">
            <a:extLst>
              <a:ext uri="{FF2B5EF4-FFF2-40B4-BE49-F238E27FC236}">
                <a16:creationId xmlns:a16="http://schemas.microsoft.com/office/drawing/2014/main" id="{4440A34E-F303-43D4-A719-4B69CEB8DFD4}"/>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62B092B-2006-403E-807D-5B84861FAC13}"/>
              </a:ext>
            </a:extLst>
          </p:cNvPr>
          <p:cNvSpPr>
            <a:spLocks noGrp="1"/>
          </p:cNvSpPr>
          <p:nvPr>
            <p:ph type="body" idx="1"/>
          </p:nvPr>
        </p:nvSpPr>
        <p:spPr/>
        <p:txBody>
          <a:bodyPr/>
          <a:lstStyle/>
          <a:p>
            <a:pPr lvl="1"/>
            <a:r>
              <a:rPr lang="en-US" dirty="0"/>
              <a:t>Consider a scenario where the HR manager of a company has to make some changes to the database. The HR manager cannot directly access the database. The system will first have to authenticate the HR manager. He/she must provide security credentials such as a username and password. These credentials are then verified against the credentials in the user database to authenticate the HR manager. </a:t>
            </a:r>
          </a:p>
          <a:p>
            <a:pPr lvl="1"/>
            <a:r>
              <a:rPr lang="en-US" dirty="0"/>
              <a:t>The HR application would, therefore, provide a user interface that would accept the required credentials from the end user. </a:t>
            </a:r>
          </a:p>
          <a:p>
            <a:pPr lvl="1"/>
            <a:r>
              <a:rPr lang="en-US" dirty="0"/>
              <a:t>These credentials are provided as parameters to a PL/SQL object on the database. </a:t>
            </a:r>
          </a:p>
          <a:p>
            <a:pPr lvl="1"/>
            <a:r>
              <a:rPr lang="en-US" b="1" dirty="0"/>
              <a:t>Note:</a:t>
            </a:r>
            <a:r>
              <a:rPr lang="en-US" dirty="0"/>
              <a:t> Practical implementation of this scenario would include other intermediary infrastructure components. For simplicity, we have considered only the user interface and the database components.</a:t>
            </a:r>
          </a:p>
          <a:p>
            <a:pPr lvl="1"/>
            <a:r>
              <a:rPr lang="en-US" dirty="0"/>
              <a:t>The PL/SQL program units reside on the database and hide the implementation from end users. A PL/SQL unit that is defined for user authentication would accept credentials as parameters and perform the authentication process on the database.</a:t>
            </a:r>
          </a:p>
          <a:p>
            <a:pPr lvl="1"/>
            <a:r>
              <a:rPr lang="en-US" dirty="0"/>
              <a:t>In this case, the PL/SQL program unit would accept a username and password from the end user, and verify them against those that exist in the database. The authentication process would require execution of multiple SQL statements. A PL/SQL program unit groups these SQL statements into a single program unit, which can be explicitly invoked.</a:t>
            </a:r>
          </a:p>
          <a:p>
            <a:pPr lvl="1"/>
            <a:endParaRPr lang="en-US" dirty="0"/>
          </a:p>
          <a:p>
            <a:endParaRPr lang="en-US" dirty="0"/>
          </a:p>
          <a:p>
            <a:endParaRPr lang="en-US" dirty="0"/>
          </a:p>
        </p:txBody>
      </p:sp>
    </p:spTree>
    <p:extLst>
      <p:ext uri="{BB962C8B-B14F-4D97-AF65-F5344CB8AC3E}">
        <p14:creationId xmlns:p14="http://schemas.microsoft.com/office/powerpoint/2010/main" val="11321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7"/>
          <p:cNvSpPr>
            <a:spLocks noGrp="1"/>
          </p:cNvSpPr>
          <p:nvPr>
            <p:ph type="ftr" sz="quarter" idx="4"/>
          </p:nvPr>
        </p:nvSpPr>
        <p:spPr/>
        <p:txBody>
          <a:bodyPr/>
          <a:lstStyle/>
          <a:p>
            <a:r>
              <a:rPr lang="en-US" altLang="en-US"/>
              <a:t>Oracle Database 19c: PL/SQL Workshop   2 - </a:t>
            </a:r>
            <a:fld id="{74AC4D88-5E56-47C0-9F1E-C3B432AB7C31}" type="slidenum">
              <a:rPr lang="en-US" altLang="en-US" smtClean="0"/>
              <a:pPr/>
              <a:t>8</a:t>
            </a:fld>
            <a:endParaRPr lang="en-US" altLang="en-US" dirty="0"/>
          </a:p>
        </p:txBody>
      </p:sp>
      <p:sp>
        <p:nvSpPr>
          <p:cNvPr id="4" name="Slide Image Placeholder 3">
            <a:extLst>
              <a:ext uri="{FF2B5EF4-FFF2-40B4-BE49-F238E27FC236}">
                <a16:creationId xmlns:a16="http://schemas.microsoft.com/office/drawing/2014/main" id="{7538E432-1C32-4A5B-BD83-96093852622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97CB0F8-7783-46D0-88B9-B89769647D96}"/>
              </a:ext>
            </a:extLst>
          </p:cNvPr>
          <p:cNvSpPr>
            <a:spLocks noGrp="1"/>
          </p:cNvSpPr>
          <p:nvPr>
            <p:ph type="body" idx="1"/>
          </p:nvPr>
        </p:nvSpPr>
        <p:spPr/>
        <p:txBody>
          <a:bodyPr/>
          <a:lstStyle/>
          <a:p>
            <a:pPr lvl="1"/>
            <a:r>
              <a:rPr lang="en-US" b="1" dirty="0"/>
              <a:t>PL/SQL </a:t>
            </a:r>
            <a:r>
              <a:rPr lang="en-US" dirty="0"/>
              <a:t>is a Procedural Language extension to SQL. PL/SQL integrates SQL statements into procedural language structures such as conditional statements and loop constructs.</a:t>
            </a:r>
          </a:p>
          <a:p>
            <a:pPr lvl="1"/>
            <a:r>
              <a:rPr lang="en-US" dirty="0"/>
              <a:t>Consider a scenario where you want to run an operation such as “Giving 10% bonus to all the employees in the company” on the database. If you execute this operation through SQL, you may have to execute an </a:t>
            </a:r>
            <a:r>
              <a:rPr lang="en-US" dirty="0">
                <a:latin typeface="Courier New" pitchFamily="49" charset="0"/>
                <a:cs typeface="Courier New" pitchFamily="49" charset="0"/>
              </a:rPr>
              <a:t>UPDATE</a:t>
            </a:r>
            <a:r>
              <a:rPr lang="en-US" dirty="0"/>
              <a:t> statement for each row in the Employees table.</a:t>
            </a:r>
          </a:p>
          <a:p>
            <a:pPr lvl="1"/>
            <a:r>
              <a:rPr lang="en-US" dirty="0"/>
              <a:t>With PL/SQL, you can execute the </a:t>
            </a:r>
            <a:r>
              <a:rPr lang="en-US" dirty="0">
                <a:latin typeface="Courier New" pitchFamily="49" charset="0"/>
                <a:cs typeface="Courier New" pitchFamily="49" charset="0"/>
              </a:rPr>
              <a:t>UPDATE</a:t>
            </a:r>
            <a:r>
              <a:rPr lang="en-US" dirty="0"/>
              <a:t> statement (SQL statement) on each row of the Employees table by using a loop construct (procedural construct). Thus, PL/SQL makes things simpler.</a:t>
            </a:r>
          </a:p>
          <a:p>
            <a:pPr lvl="1"/>
            <a:r>
              <a:rPr lang="en-US" altLang="en-US" dirty="0"/>
              <a:t>Maintaining and debugging code is also made easier with such a structure because you can easily understand the flow and execution of the program unit. </a:t>
            </a:r>
          </a:p>
          <a:p>
            <a:endParaRPr lang="en-US" dirty="0"/>
          </a:p>
        </p:txBody>
      </p:sp>
    </p:spTree>
    <p:extLst>
      <p:ext uri="{BB962C8B-B14F-4D97-AF65-F5344CB8AC3E}">
        <p14:creationId xmlns:p14="http://schemas.microsoft.com/office/powerpoint/2010/main" val="91482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Footer Placeholder 7"/>
          <p:cNvSpPr>
            <a:spLocks noGrp="1"/>
          </p:cNvSpPr>
          <p:nvPr>
            <p:ph type="ftr" sz="quarter" idx="4"/>
          </p:nvPr>
        </p:nvSpPr>
        <p:spPr/>
        <p:txBody>
          <a:bodyPr/>
          <a:lstStyle/>
          <a:p>
            <a:r>
              <a:rPr lang="en-US" altLang="en-US"/>
              <a:t>Oracle Database 19c: PL/SQL Workshop   2 - </a:t>
            </a:r>
            <a:fld id="{000730C5-8847-4E4A-9424-1A5840E65623}" type="slidenum">
              <a:rPr lang="en-US" altLang="en-US" smtClean="0"/>
              <a:pPr/>
              <a:t>9</a:t>
            </a:fld>
            <a:endParaRPr lang="en-US" altLang="en-US" dirty="0"/>
          </a:p>
        </p:txBody>
      </p:sp>
      <p:sp>
        <p:nvSpPr>
          <p:cNvPr id="4" name="Slide Image Placeholder 3">
            <a:extLst>
              <a:ext uri="{FF2B5EF4-FFF2-40B4-BE49-F238E27FC236}">
                <a16:creationId xmlns:a16="http://schemas.microsoft.com/office/drawing/2014/main" id="{978FC74F-0E14-4050-AD75-A56667F501C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46597CF-81AD-46BE-B68D-36463D48397E}"/>
              </a:ext>
            </a:extLst>
          </p:cNvPr>
          <p:cNvSpPr>
            <a:spLocks noGrp="1"/>
          </p:cNvSpPr>
          <p:nvPr>
            <p:ph type="body" idx="1"/>
          </p:nvPr>
        </p:nvSpPr>
        <p:spPr/>
        <p:txBody>
          <a:bodyPr/>
          <a:lstStyle/>
          <a:p>
            <a:pPr lvl="2"/>
            <a:r>
              <a:rPr lang="en-US" altLang="en-US" b="1" dirty="0"/>
              <a:t>Integration of procedural constructs with SQL:</a:t>
            </a:r>
            <a:r>
              <a:rPr lang="en-US" altLang="en-US" dirty="0"/>
              <a:t> Being a declarative language, SQL does not have procedural constructs such as conditional statements and loop statements. With PL/SQL, you can combine the data manipulating capability of SQL with the processing power of procedural languages.</a:t>
            </a:r>
          </a:p>
          <a:p>
            <a:pPr lvl="2"/>
            <a:r>
              <a:rPr lang="en-US" altLang="en-US" b="1" dirty="0"/>
              <a:t>Improved performance:</a:t>
            </a:r>
            <a:r>
              <a:rPr lang="en-US" altLang="en-US" dirty="0"/>
              <a:t> You can create a program unit in PL/SQL, which can execute multiple SQL statements. When a SQL statement is executed, there is data exchange between the client and the database server. In the case of a PL/SQL program unit, which contains multiple SQL statements, there is exchange of data only once as a single PL/SQL program unit. This, in turn, improves application performance because of reduced data exchange. </a:t>
            </a:r>
          </a:p>
          <a:p>
            <a:pPr lvl="2"/>
            <a:r>
              <a:rPr lang="en-US" altLang="en-US" b="1" dirty="0"/>
              <a:t>Modularized program development:</a:t>
            </a:r>
            <a:r>
              <a:rPr lang="en-US" altLang="en-US" dirty="0"/>
              <a:t> The basic unit in all PL/SQL programs is the block. Blocks can be in a sequence or they can be nested in other blocks. Modularized program development has the following advantages:</a:t>
            </a:r>
          </a:p>
          <a:p>
            <a:pPr lvl="3"/>
            <a:r>
              <a:rPr lang="en-US" altLang="en-US" dirty="0"/>
              <a:t>You can group logically related statements within blocks.</a:t>
            </a:r>
          </a:p>
          <a:p>
            <a:pPr lvl="3"/>
            <a:r>
              <a:rPr lang="en-US" altLang="en-US" dirty="0"/>
              <a:t>You can nest blocks inside larger blocks to build powerful programs.</a:t>
            </a:r>
          </a:p>
          <a:p>
            <a:pPr lvl="3" eaLnBrk="1" hangingPunct="1"/>
            <a:r>
              <a:rPr lang="en-US" altLang="en-US" dirty="0"/>
              <a:t>You can break down your application into smaller modules. If you are designing a complex application, PL/SQL allows you to break down the application into smaller, manageable, and logically related modules.</a:t>
            </a:r>
          </a:p>
          <a:p>
            <a:pPr lvl="3" eaLnBrk="1" hangingPunct="1"/>
            <a:r>
              <a:rPr lang="en-US" altLang="en-US" dirty="0"/>
              <a:t>You can easily maintain and debug code.</a:t>
            </a:r>
          </a:p>
          <a:p>
            <a:pPr lvl="3" eaLnBrk="1" hangingPunct="1">
              <a:buNone/>
            </a:pPr>
            <a:endParaRPr lang="en-US" altLang="en-US" dirty="0"/>
          </a:p>
          <a:p>
            <a:endParaRPr lang="en-US" dirty="0"/>
          </a:p>
        </p:txBody>
      </p:sp>
    </p:spTree>
    <p:extLst>
      <p:ext uri="{BB962C8B-B14F-4D97-AF65-F5344CB8AC3E}">
        <p14:creationId xmlns:p14="http://schemas.microsoft.com/office/powerpoint/2010/main" val="485137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2</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8.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rPr>
              <a:t>Introduction to PL/SQL</a:t>
            </a:r>
            <a:endParaRPr lang="en-US" altLang="en-US" dirty="0">
              <a:latin typeface="+mj-lt"/>
            </a:endParaRPr>
          </a:p>
        </p:txBody>
      </p:sp>
      <p:sp>
        <p:nvSpPr>
          <p:cNvPr id="2" name="Subtitle 1">
            <a:extLst>
              <a:ext uri="{FF2B5EF4-FFF2-40B4-BE49-F238E27FC236}">
                <a16:creationId xmlns:a16="http://schemas.microsoft.com/office/drawing/2014/main" id="{17128716-9707-4429-A608-8908E52F1783}"/>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17473018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331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3316"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13317"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62206BAE-B3BC-48A9-8C68-9D2C9EA637DA}"/>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21363187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PL/SQL Runtime Architecture</a:t>
            </a:r>
          </a:p>
        </p:txBody>
      </p:sp>
      <p:sp>
        <p:nvSpPr>
          <p:cNvPr id="20483" name="Rectangle 45"/>
          <p:cNvSpPr>
            <a:spLocks noChangeArrowheads="1"/>
          </p:cNvSpPr>
          <p:nvPr/>
        </p:nvSpPr>
        <p:spPr bwMode="auto">
          <a:xfrm>
            <a:off x="13882004" y="2386065"/>
            <a:ext cx="2071688" cy="3252788"/>
          </a:xfrm>
          <a:prstGeom prst="rect">
            <a:avLst/>
          </a:prstGeom>
          <a:gradFill rotWithShape="1">
            <a:gsLst>
              <a:gs pos="0">
                <a:srgbClr val="FFFF9F"/>
              </a:gs>
              <a:gs pos="100000">
                <a:schemeClr val="bg1"/>
              </a:gs>
            </a:gsLst>
            <a:lin ang="0" scaled="1"/>
          </a:gradFill>
          <a:ln w="28575" algn="ctr">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
        <p:nvSpPr>
          <p:cNvPr id="20484" name="TextBox 2"/>
          <p:cNvSpPr txBox="1">
            <a:spLocks noChangeArrowheads="1"/>
          </p:cNvSpPr>
          <p:nvPr/>
        </p:nvSpPr>
        <p:spPr bwMode="auto">
          <a:xfrm>
            <a:off x="1981200" y="5553809"/>
            <a:ext cx="2179539"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dirty="0">
                <a:latin typeface="Oracle Sans" panose="020B0503020204020204" pitchFamily="34" charset="0"/>
                <a:cs typeface="Oracle Sans" panose="020B0503020204020204" pitchFamily="34" charset="0"/>
              </a:rPr>
              <a:t>PL/SQL Block</a:t>
            </a:r>
          </a:p>
        </p:txBody>
      </p:sp>
      <p:pic>
        <p:nvPicPr>
          <p:cNvPr id="20485" name="Picture 18"/>
          <p:cNvPicPr>
            <a:picLocks noChangeAspect="1"/>
          </p:cNvPicPr>
          <p:nvPr/>
        </p:nvPicPr>
        <p:blipFill>
          <a:blip r:embed="rId4" cstate="print"/>
          <a:srcRect/>
          <a:stretch>
            <a:fillRect/>
          </a:stretch>
        </p:blipFill>
        <p:spPr bwMode="auto">
          <a:xfrm>
            <a:off x="2123391" y="6590614"/>
            <a:ext cx="2209659" cy="2990850"/>
          </a:xfrm>
          <a:prstGeom prst="rect">
            <a:avLst/>
          </a:prstGeom>
          <a:noFill/>
          <a:ln w="9525">
            <a:noFill/>
            <a:miter lim="800000"/>
            <a:headEnd/>
            <a:tailEnd/>
          </a:ln>
        </p:spPr>
      </p:pic>
      <p:sp>
        <p:nvSpPr>
          <p:cNvPr id="20" name="Rounded Rectangle 19"/>
          <p:cNvSpPr/>
          <p:nvPr/>
        </p:nvSpPr>
        <p:spPr bwMode="auto">
          <a:xfrm>
            <a:off x="2860218" y="8001000"/>
            <a:ext cx="800100" cy="457200"/>
          </a:xfrm>
          <a:prstGeom prst="roundRect">
            <a:avLst/>
          </a:prstGeom>
          <a:solidFill>
            <a:srgbClr val="FFFF79"/>
          </a:solidFill>
          <a:ln w="28575" cap="flat" cmpd="sng" algn="ctr">
            <a:solidFill>
              <a:schemeClr val="bg1"/>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2860218" y="8696325"/>
            <a:ext cx="800100" cy="457200"/>
          </a:xfrm>
          <a:prstGeom prst="roundRect">
            <a:avLst/>
          </a:prstGeom>
          <a:solidFill>
            <a:schemeClr val="accent1">
              <a:lumMod val="60000"/>
              <a:lumOff val="40000"/>
            </a:schemeClr>
          </a:solidFill>
          <a:ln w="28575" cap="flat" cmpd="sng" algn="ctr">
            <a:solidFill>
              <a:schemeClr val="bg1"/>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20488" name="Picture 3"/>
          <p:cNvPicPr>
            <a:picLocks noChangeAspect="1"/>
          </p:cNvPicPr>
          <p:nvPr/>
        </p:nvPicPr>
        <p:blipFill>
          <a:blip r:embed="rId5" cstate="print"/>
          <a:srcRect/>
          <a:stretch>
            <a:fillRect/>
          </a:stretch>
        </p:blipFill>
        <p:spPr bwMode="auto">
          <a:xfrm>
            <a:off x="2223405" y="2386064"/>
            <a:ext cx="1957386" cy="3092670"/>
          </a:xfrm>
          <a:prstGeom prst="rect">
            <a:avLst/>
          </a:prstGeom>
          <a:noFill/>
          <a:ln w="9525">
            <a:noFill/>
            <a:miter lim="800000"/>
            <a:headEnd/>
            <a:tailEnd/>
          </a:ln>
        </p:spPr>
      </p:pic>
      <p:sp>
        <p:nvSpPr>
          <p:cNvPr id="20489" name="Freeform 40"/>
          <p:cNvSpPr>
            <a:spLocks/>
          </p:cNvSpPr>
          <p:nvPr/>
        </p:nvSpPr>
        <p:spPr bwMode="auto">
          <a:xfrm>
            <a:off x="3717471" y="2474172"/>
            <a:ext cx="2192110" cy="5641128"/>
          </a:xfrm>
          <a:custGeom>
            <a:avLst/>
            <a:gdLst>
              <a:gd name="T0" fmla="*/ 1535289 w 1535289"/>
              <a:gd name="T1" fmla="*/ 0 h 4086577"/>
              <a:gd name="T2" fmla="*/ 0 w 1535289"/>
              <a:gd name="T3" fmla="*/ 3883377 h 4086577"/>
              <a:gd name="T4" fmla="*/ 0 w 1535289"/>
              <a:gd name="T5" fmla="*/ 4086577 h 4086577"/>
              <a:gd name="T6" fmla="*/ 1512712 w 1535289"/>
              <a:gd name="T7" fmla="*/ 2178755 h 4086577"/>
              <a:gd name="T8" fmla="*/ 1535289 w 1535289"/>
              <a:gd name="T9" fmla="*/ 0 h 40865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5289" h="4086577">
                <a:moveTo>
                  <a:pt x="1535289" y="0"/>
                </a:moveTo>
                <a:lnTo>
                  <a:pt x="0" y="3883377"/>
                </a:lnTo>
                <a:lnTo>
                  <a:pt x="0" y="4086577"/>
                </a:lnTo>
                <a:lnTo>
                  <a:pt x="1512712" y="2178755"/>
                </a:lnTo>
                <a:cubicBezTo>
                  <a:pt x="1516475" y="1467555"/>
                  <a:pt x="1520237" y="756355"/>
                  <a:pt x="1535289" y="0"/>
                </a:cubicBezTo>
                <a:close/>
              </a:path>
            </a:pathLst>
          </a:custGeom>
          <a:gradFill rotWithShape="1">
            <a:gsLst>
              <a:gs pos="0">
                <a:srgbClr val="FFFF9F"/>
              </a:gs>
              <a:gs pos="100000">
                <a:srgbClr val="FFFFC9"/>
              </a:gs>
            </a:gsLst>
            <a:lin ang="8100000" scaled="1"/>
          </a:gradFill>
          <a:ln w="28575" cap="flat" cmpd="sng" algn="ctr">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5" name="Rounded Rectangle 4"/>
          <p:cNvSpPr/>
          <p:nvPr/>
        </p:nvSpPr>
        <p:spPr bwMode="auto">
          <a:xfrm>
            <a:off x="5766705" y="2386065"/>
            <a:ext cx="8366760" cy="3252788"/>
          </a:xfrm>
          <a:prstGeom prst="roundRect">
            <a:avLst>
              <a:gd name="adj" fmla="val 8210"/>
            </a:avLst>
          </a:prstGeom>
          <a:gradFill flip="none" rotWithShape="1">
            <a:gsLst>
              <a:gs pos="100000">
                <a:schemeClr val="accent5">
                  <a:lumMod val="20000"/>
                  <a:lumOff val="80000"/>
                </a:schemeClr>
              </a:gs>
              <a:gs pos="0">
                <a:schemeClr val="bg1"/>
              </a:gs>
            </a:gsLst>
            <a:path path="circle">
              <a:fillToRect l="50000" t="50000" r="50000" b="50000"/>
            </a:path>
            <a:tileRect/>
          </a:gradFill>
          <a:ln w="57150" cap="flat" cmpd="sng" algn="ctr">
            <a:solidFill>
              <a:srgbClr val="FFFF9F"/>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2" name="Group 41"/>
          <p:cNvGrpSpPr/>
          <p:nvPr/>
        </p:nvGrpSpPr>
        <p:grpSpPr>
          <a:xfrm>
            <a:off x="11182428" y="2736042"/>
            <a:ext cx="2016669" cy="2318246"/>
            <a:chOff x="7482663" y="1147718"/>
            <a:chExt cx="1344446" cy="1545497"/>
          </a:xfrm>
          <a:effectLst/>
        </p:grpSpPr>
        <p:pic>
          <p:nvPicPr>
            <p:cNvPr id="13" name="Picture 1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7582225" y="1147718"/>
              <a:ext cx="819337" cy="1504670"/>
            </a:xfrm>
            <a:prstGeom prst="rect">
              <a:avLst/>
            </a:prstGeom>
            <a:effectLst/>
          </p:spPr>
        </p:pic>
        <p:sp>
          <p:nvSpPr>
            <p:cNvPr id="14" name="TextBox 13"/>
            <p:cNvSpPr txBox="1"/>
            <p:nvPr/>
          </p:nvSpPr>
          <p:spPr bwMode="auto">
            <a:xfrm>
              <a:off x="7482663" y="1715421"/>
              <a:ext cx="696986" cy="246221"/>
            </a:xfrm>
            <a:prstGeom prst="rect">
              <a:avLst/>
            </a:prstGeom>
            <a:noFill/>
            <a:scene3d>
              <a:camera prst="orthographicFront">
                <a:rot lat="1800000" lon="1800000" rev="0"/>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b="1" dirty="0">
                  <a:solidFill>
                    <a:schemeClr val="accent2"/>
                  </a:solidFill>
                  <a:latin typeface="Oracle Sans" panose="020B0503020204020204" pitchFamily="34" charset="0"/>
                  <a:cs typeface="Oracle Sans" panose="020B0503020204020204" pitchFamily="34" charset="0"/>
                </a:rPr>
                <a:t>PL/SQL</a:t>
              </a:r>
            </a:p>
          </p:txBody>
        </p:sp>
        <p:pic>
          <p:nvPicPr>
            <p:cNvPr id="20516" name="Picture 14"/>
            <p:cNvPicPr>
              <a:picLocks noChangeAspect="1"/>
            </p:cNvPicPr>
            <p:nvPr/>
          </p:nvPicPr>
          <p:blipFill>
            <a:blip r:embed="rId7" cstate="print"/>
            <a:srcRect/>
            <a:stretch>
              <a:fillRect/>
            </a:stretch>
          </p:blipFill>
          <p:spPr bwMode="auto">
            <a:xfrm>
              <a:off x="8109309" y="1975712"/>
              <a:ext cx="717800" cy="717503"/>
            </a:xfrm>
            <a:prstGeom prst="rect">
              <a:avLst/>
            </a:prstGeom>
            <a:noFill/>
            <a:ln w="9525">
              <a:noFill/>
              <a:miter lim="800000"/>
              <a:headEnd/>
              <a:tailEnd/>
            </a:ln>
          </p:spPr>
        </p:pic>
      </p:grpSp>
      <p:sp>
        <p:nvSpPr>
          <p:cNvPr id="20517" name="TextBox 15"/>
          <p:cNvSpPr txBox="1">
            <a:spLocks noChangeArrowheads="1"/>
          </p:cNvSpPr>
          <p:nvPr/>
        </p:nvSpPr>
        <p:spPr bwMode="auto">
          <a:xfrm>
            <a:off x="12561707" y="2810606"/>
            <a:ext cx="1791785" cy="1061829"/>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sz="2100" dirty="0">
                <a:latin typeface="Oracle Sans" panose="020B0503020204020204" pitchFamily="34" charset="0"/>
                <a:cs typeface="Oracle Sans" panose="020B0503020204020204" pitchFamily="34" charset="0"/>
              </a:rPr>
              <a:t>Procedural </a:t>
            </a:r>
          </a:p>
          <a:p>
            <a:pPr eaLnBrk="1" hangingPunct="1"/>
            <a:r>
              <a:rPr lang="en-US" sz="2100" dirty="0">
                <a:latin typeface="Oracle Sans" panose="020B0503020204020204" pitchFamily="34" charset="0"/>
                <a:cs typeface="Oracle Sans" panose="020B0503020204020204" pitchFamily="34" charset="0"/>
              </a:rPr>
              <a:t>statement </a:t>
            </a:r>
          </a:p>
          <a:p>
            <a:pPr eaLnBrk="1" hangingPunct="1"/>
            <a:r>
              <a:rPr lang="en-US" sz="2100" dirty="0">
                <a:latin typeface="Oracle Sans" panose="020B0503020204020204" pitchFamily="34" charset="0"/>
                <a:cs typeface="Oracle Sans" panose="020B0503020204020204" pitchFamily="34" charset="0"/>
              </a:rPr>
              <a:t>executor</a:t>
            </a:r>
          </a:p>
        </p:txBody>
      </p:sp>
      <p:sp>
        <p:nvSpPr>
          <p:cNvPr id="20519" name="TextBox 44"/>
          <p:cNvSpPr txBox="1">
            <a:spLocks noChangeArrowheads="1"/>
          </p:cNvSpPr>
          <p:nvPr/>
        </p:nvSpPr>
        <p:spPr bwMode="auto">
          <a:xfrm>
            <a:off x="14168640" y="3333728"/>
            <a:ext cx="1899351" cy="1015663"/>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3000" b="1" dirty="0">
                <a:solidFill>
                  <a:srgbClr val="FFC000"/>
                </a:solidFill>
                <a:latin typeface="Oracle Sans" panose="020B0503020204020204" pitchFamily="34" charset="0"/>
                <a:cs typeface="Oracle Sans" panose="020B0503020204020204" pitchFamily="34" charset="0"/>
              </a:rPr>
              <a:t>PL/SQL Engine</a:t>
            </a:r>
          </a:p>
        </p:txBody>
      </p:sp>
      <p:sp>
        <p:nvSpPr>
          <p:cNvPr id="20493" name="Freeform 48"/>
          <p:cNvSpPr>
            <a:spLocks/>
          </p:cNvSpPr>
          <p:nvPr/>
        </p:nvSpPr>
        <p:spPr bwMode="auto">
          <a:xfrm>
            <a:off x="3637868" y="6134100"/>
            <a:ext cx="4371975" cy="3793332"/>
          </a:xfrm>
          <a:custGeom>
            <a:avLst/>
            <a:gdLst>
              <a:gd name="T0" fmla="*/ 0 w 1547275"/>
              <a:gd name="T1" fmla="*/ 1817511 h 2528711"/>
              <a:gd name="T2" fmla="*/ 2893164 w 1547275"/>
              <a:gd name="T3" fmla="*/ 0 h 2528711"/>
              <a:gd name="T4" fmla="*/ 2914428 w 1547275"/>
              <a:gd name="T5" fmla="*/ 2528711 h 2528711"/>
              <a:gd name="T6" fmla="*/ 12601 w 1547275"/>
              <a:gd name="T7" fmla="*/ 1896533 h 2528711"/>
              <a:gd name="T8" fmla="*/ 0 w 1547275"/>
              <a:gd name="T9" fmla="*/ 1817511 h 25287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7275" h="2528711">
                <a:moveTo>
                  <a:pt x="0" y="1817511"/>
                </a:moveTo>
                <a:lnTo>
                  <a:pt x="1535986" y="0"/>
                </a:lnTo>
                <a:lnTo>
                  <a:pt x="1547275" y="2528711"/>
                </a:lnTo>
                <a:lnTo>
                  <a:pt x="6690" y="1896533"/>
                </a:lnTo>
                <a:lnTo>
                  <a:pt x="0" y="1817511"/>
                </a:lnTo>
                <a:close/>
              </a:path>
            </a:pathLst>
          </a:custGeom>
          <a:gradFill rotWithShape="1">
            <a:gsLst>
              <a:gs pos="0">
                <a:srgbClr val="FFC5C5"/>
              </a:gs>
              <a:gs pos="99115">
                <a:srgbClr val="FFF7EF"/>
              </a:gs>
              <a:gs pos="100000">
                <a:srgbClr val="FFF7EF"/>
              </a:gs>
            </a:gsLst>
            <a:lin ang="10800000" scaled="1"/>
          </a:gradFill>
          <a:ln w="28575" cap="flat" cmpd="sng" algn="ctr">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7" name="Rectangle 46"/>
          <p:cNvSpPr/>
          <p:nvPr/>
        </p:nvSpPr>
        <p:spPr bwMode="auto">
          <a:xfrm>
            <a:off x="11267392" y="6124575"/>
            <a:ext cx="2138363" cy="3783807"/>
          </a:xfrm>
          <a:prstGeom prst="rect">
            <a:avLst/>
          </a:prstGeom>
          <a:gradFill flip="none" rotWithShape="1">
            <a:gsLst>
              <a:gs pos="99115">
                <a:schemeClr val="bg1"/>
              </a:gs>
              <a:gs pos="0">
                <a:schemeClr val="accent1">
                  <a:lumMod val="20000"/>
                  <a:lumOff val="80000"/>
                </a:schemeClr>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7883636" y="6110287"/>
            <a:ext cx="3566160" cy="3783120"/>
          </a:xfrm>
          <a:prstGeom prst="roundRect">
            <a:avLst>
              <a:gd name="adj" fmla="val 6819"/>
            </a:avLst>
          </a:prstGeom>
          <a:gradFill flip="none" rotWithShape="1">
            <a:gsLst>
              <a:gs pos="100000">
                <a:schemeClr val="accent5">
                  <a:lumMod val="20000"/>
                  <a:lumOff val="80000"/>
                </a:schemeClr>
              </a:gs>
              <a:gs pos="0">
                <a:schemeClr val="bg1"/>
              </a:gs>
            </a:gsLst>
            <a:path path="circle">
              <a:fillToRect l="50000" t="50000" r="50000" b="50000"/>
            </a:path>
            <a:tileRect/>
          </a:gradFill>
          <a:ln w="57150" cap="flat" cmpd="sng" algn="ctr">
            <a:solidFill>
              <a:schemeClr val="accent1">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0506" name="TextBox 30"/>
          <p:cNvSpPr txBox="1">
            <a:spLocks noChangeArrowheads="1"/>
          </p:cNvSpPr>
          <p:nvPr/>
        </p:nvSpPr>
        <p:spPr bwMode="auto">
          <a:xfrm>
            <a:off x="8638490" y="8990920"/>
            <a:ext cx="2400302" cy="73866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dirty="0">
                <a:latin typeface="Oracle Sans" panose="020B0503020204020204" pitchFamily="34" charset="0"/>
                <a:cs typeface="Oracle Sans" panose="020B0503020204020204" pitchFamily="34" charset="0"/>
              </a:rPr>
              <a:t>SQL statement </a:t>
            </a:r>
            <a:br>
              <a:rPr lang="en-US" sz="2100" dirty="0">
                <a:latin typeface="Oracle Sans" panose="020B0503020204020204" pitchFamily="34" charset="0"/>
                <a:cs typeface="Oracle Sans" panose="020B0503020204020204" pitchFamily="34" charset="0"/>
              </a:rPr>
            </a:br>
            <a:r>
              <a:rPr lang="en-US" sz="2100" dirty="0">
                <a:latin typeface="Oracle Sans" panose="020B0503020204020204" pitchFamily="34" charset="0"/>
                <a:cs typeface="Oracle Sans" panose="020B0503020204020204" pitchFamily="34" charset="0"/>
              </a:rPr>
              <a:t>executor</a:t>
            </a:r>
          </a:p>
        </p:txBody>
      </p:sp>
      <p:sp>
        <p:nvSpPr>
          <p:cNvPr id="50" name="TextBox 49"/>
          <p:cNvSpPr txBox="1"/>
          <p:nvPr/>
        </p:nvSpPr>
        <p:spPr bwMode="auto">
          <a:xfrm>
            <a:off x="11424554" y="7439025"/>
            <a:ext cx="1900238" cy="1015663"/>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defRPr/>
            </a:pPr>
            <a:r>
              <a:rPr lang="en-US" sz="3000" b="1" dirty="0">
                <a:solidFill>
                  <a:schemeClr val="accent1">
                    <a:lumMod val="60000"/>
                    <a:lumOff val="40000"/>
                  </a:schemeClr>
                </a:solidFill>
                <a:latin typeface="Oracle Sans" panose="020B0503020204020204" pitchFamily="34" charset="0"/>
                <a:cs typeface="Oracle Sans" panose="020B0503020204020204" pitchFamily="34" charset="0"/>
              </a:rPr>
              <a:t>Oracle Server</a:t>
            </a:r>
          </a:p>
        </p:txBody>
      </p:sp>
      <p:sp>
        <p:nvSpPr>
          <p:cNvPr id="62" name="Bent-Up Arrow 61"/>
          <p:cNvSpPr/>
          <p:nvPr/>
        </p:nvSpPr>
        <p:spPr bwMode="auto">
          <a:xfrm>
            <a:off x="9666509" y="4786364"/>
            <a:ext cx="2662238" cy="2566936"/>
          </a:xfrm>
          <a:prstGeom prst="bentUpArrow">
            <a:avLst>
              <a:gd name="adj1" fmla="val 11775"/>
              <a:gd name="adj2" fmla="val 16018"/>
              <a:gd name="adj3" fmla="val 18899"/>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5" name="Bent-Up Arrow 64"/>
          <p:cNvSpPr/>
          <p:nvPr/>
        </p:nvSpPr>
        <p:spPr bwMode="auto">
          <a:xfrm rot="5400000">
            <a:off x="6736362" y="5202595"/>
            <a:ext cx="2938843" cy="1649184"/>
          </a:xfrm>
          <a:prstGeom prst="bentUpArrow">
            <a:avLst>
              <a:gd name="adj1" fmla="val 16682"/>
              <a:gd name="adj2" fmla="val 20925"/>
              <a:gd name="adj3" fmla="val 21965"/>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0" name="Right Arrow 39"/>
          <p:cNvSpPr/>
          <p:nvPr/>
        </p:nvSpPr>
        <p:spPr bwMode="auto">
          <a:xfrm>
            <a:off x="4180790" y="3643363"/>
            <a:ext cx="2743200" cy="685800"/>
          </a:xfrm>
          <a:prstGeom prst="rightArrow">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Right Arrow 40"/>
          <p:cNvSpPr/>
          <p:nvPr/>
        </p:nvSpPr>
        <p:spPr bwMode="auto">
          <a:xfrm>
            <a:off x="8018004" y="3643363"/>
            <a:ext cx="3291840" cy="685800"/>
          </a:xfrm>
          <a:prstGeom prst="rightArrow">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6" name="Picture 5"/>
          <p:cNvPicPr>
            <a:picLocks noChangeAspect="1"/>
          </p:cNvPicPr>
          <p:nvPr/>
        </p:nvPicPr>
        <p:blipFill>
          <a:blip r:embed="rId6" cstate="print"/>
          <a:stretch>
            <a:fillRect/>
          </a:stretch>
        </p:blipFill>
        <p:spPr bwMode="auto">
          <a:xfrm>
            <a:off x="6945423" y="2736109"/>
            <a:ext cx="1228725" cy="2257425"/>
          </a:xfrm>
          <a:prstGeom prst="rect">
            <a:avLst/>
          </a:prstGeom>
          <a:effectLst/>
        </p:spPr>
      </p:pic>
      <p:sp>
        <p:nvSpPr>
          <p:cNvPr id="7" name="TextBox 6"/>
          <p:cNvSpPr txBox="1"/>
          <p:nvPr/>
        </p:nvSpPr>
        <p:spPr bwMode="auto">
          <a:xfrm>
            <a:off x="6795642" y="3587596"/>
            <a:ext cx="1527690" cy="369332"/>
          </a:xfrm>
          <a:prstGeom prst="rect">
            <a:avLst/>
          </a:prstGeom>
          <a:noFill/>
          <a:scene3d>
            <a:camera prst="orthographicFront">
              <a:rot lat="1800000" lon="1800000" rev="0"/>
            </a:camera>
            <a:lightRig rig="threePt" dir="t"/>
          </a:scene3d>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b="1" dirty="0">
                <a:solidFill>
                  <a:schemeClr val="accent2"/>
                </a:solidFill>
                <a:latin typeface="Oracle Sans" panose="020B0503020204020204" pitchFamily="34" charset="0"/>
                <a:cs typeface="Oracle Sans" panose="020B0503020204020204" pitchFamily="34" charset="0"/>
              </a:rPr>
              <a:t>PL/SQL</a:t>
            </a:r>
          </a:p>
        </p:txBody>
      </p:sp>
      <p:grpSp>
        <p:nvGrpSpPr>
          <p:cNvPr id="3" name="Group 42"/>
          <p:cNvGrpSpPr/>
          <p:nvPr/>
        </p:nvGrpSpPr>
        <p:grpSpPr>
          <a:xfrm>
            <a:off x="9061212" y="6551391"/>
            <a:ext cx="1729056" cy="2406872"/>
            <a:chOff x="6300026" y="4003665"/>
            <a:chExt cx="1152704" cy="1604581"/>
          </a:xfrm>
        </p:grpSpPr>
        <p:grpSp>
          <p:nvGrpSpPr>
            <p:cNvPr id="4" name="Group 26"/>
            <p:cNvGrpSpPr>
              <a:grpSpLocks/>
            </p:cNvGrpSpPr>
            <p:nvPr/>
          </p:nvGrpSpPr>
          <p:grpSpPr bwMode="auto">
            <a:xfrm>
              <a:off x="6300026" y="4003665"/>
              <a:ext cx="818849" cy="1505008"/>
              <a:chOff x="4038600" y="2006574"/>
              <a:chExt cx="819150" cy="1504950"/>
            </a:xfrm>
          </p:grpSpPr>
          <p:pic>
            <p:nvPicPr>
              <p:cNvPr id="35" name="Picture 34"/>
              <p:cNvPicPr>
                <a:picLocks noChangeAspect="1"/>
              </p:cNvPicPr>
              <p:nvPr/>
            </p:nvPicPr>
            <p:blipFill>
              <a:blip r:embed="rId6" cstate="print">
                <a:duotone>
                  <a:prstClr val="black"/>
                  <a:srgbClr val="15FF47">
                    <a:tint val="45000"/>
                    <a:satMod val="400000"/>
                  </a:srgbClr>
                </a:duotone>
                <a:extLst>
                  <a:ext uri="{28A0092B-C50C-407E-A947-70E740481C1C}">
                    <a14:useLocalDpi xmlns:a14="http://schemas.microsoft.com/office/drawing/2010/main" val="0"/>
                  </a:ext>
                </a:extLst>
              </a:blip>
              <a:stretch>
                <a:fillRect/>
              </a:stretch>
            </p:blipFill>
            <p:spPr>
              <a:xfrm>
                <a:off x="4038600" y="2006574"/>
                <a:ext cx="819150" cy="1504950"/>
              </a:xfrm>
              <a:prstGeom prst="rect">
                <a:avLst/>
              </a:prstGeom>
              <a:effectLst/>
            </p:spPr>
          </p:pic>
          <p:sp>
            <p:nvSpPr>
              <p:cNvPr id="36" name="TextBox 35"/>
              <p:cNvSpPr txBox="1"/>
              <p:nvPr/>
            </p:nvSpPr>
            <p:spPr>
              <a:xfrm>
                <a:off x="4096018" y="2574383"/>
                <a:ext cx="606371" cy="369318"/>
              </a:xfrm>
              <a:prstGeom prst="rect">
                <a:avLst/>
              </a:prstGeom>
              <a:noFill/>
              <a:scene3d>
                <a:camera prst="orthographicFront">
                  <a:rot lat="1800000" lon="1800000" rev="0"/>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3000" dirty="0">
                    <a:solidFill>
                      <a:schemeClr val="bg2">
                        <a:lumMod val="25000"/>
                      </a:schemeClr>
                    </a:solidFill>
                    <a:latin typeface="Oracle Sans" panose="020B0503020204020204" pitchFamily="34" charset="0"/>
                    <a:cs typeface="Oracle Sans" panose="020B0503020204020204" pitchFamily="34" charset="0"/>
                  </a:rPr>
                  <a:t>SQL</a:t>
                </a:r>
              </a:p>
            </p:txBody>
          </p:sp>
        </p:grpSp>
        <p:pic>
          <p:nvPicPr>
            <p:cNvPr id="20499" name="Picture 39"/>
            <p:cNvPicPr>
              <a:picLocks noChangeAspect="1"/>
            </p:cNvPicPr>
            <p:nvPr/>
          </p:nvPicPr>
          <p:blipFill>
            <a:blip r:embed="rId7" cstate="print"/>
            <a:srcRect/>
            <a:stretch>
              <a:fillRect/>
            </a:stretch>
          </p:blipFill>
          <p:spPr bwMode="auto">
            <a:xfrm>
              <a:off x="6735358" y="4890583"/>
              <a:ext cx="717372" cy="717663"/>
            </a:xfrm>
            <a:prstGeom prst="rect">
              <a:avLst/>
            </a:prstGeom>
            <a:noFill/>
            <a:ln w="9525">
              <a:noFill/>
              <a:miter lim="800000"/>
              <a:headEnd/>
              <a:tailEnd/>
            </a:ln>
          </p:spPr>
        </p:pic>
      </p:grpSp>
      <p:sp>
        <p:nvSpPr>
          <p:cNvPr id="20518" name="TextBox 36"/>
          <p:cNvSpPr txBox="1">
            <a:spLocks noChangeArrowheads="1"/>
          </p:cNvSpPr>
          <p:nvPr/>
        </p:nvSpPr>
        <p:spPr bwMode="auto">
          <a:xfrm>
            <a:off x="8507859" y="3755473"/>
            <a:ext cx="1783905" cy="415498"/>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b="1" dirty="0">
                <a:solidFill>
                  <a:schemeClr val="bg1"/>
                </a:solidFill>
                <a:latin typeface="Oracle Sans" panose="020B0503020204020204" pitchFamily="34" charset="0"/>
                <a:cs typeface="Oracle Sans" panose="020B0503020204020204" pitchFamily="34" charset="0"/>
              </a:rPr>
              <a:t>Procedural</a:t>
            </a:r>
          </a:p>
        </p:txBody>
      </p:sp>
    </p:spTree>
    <p:custDataLst>
      <p:tags r:id="rId1"/>
    </p:custDataLst>
    <p:extLst>
      <p:ext uri="{BB962C8B-B14F-4D97-AF65-F5344CB8AC3E}">
        <p14:creationId xmlns:p14="http://schemas.microsoft.com/office/powerpoint/2010/main" val="57538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AB4FC0-5A96-4F88-BF3B-EB231E5B6658}"/>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PL/SQL Block Structure</a:t>
            </a:r>
          </a:p>
        </p:txBody>
      </p:sp>
      <p:sp>
        <p:nvSpPr>
          <p:cNvPr id="2" name="Content Placeholder 1">
            <a:extLst>
              <a:ext uri="{FF2B5EF4-FFF2-40B4-BE49-F238E27FC236}">
                <a16:creationId xmlns:a16="http://schemas.microsoft.com/office/drawing/2014/main" id="{262F9D88-9933-43E6-BF05-3D7FDB8F055B}"/>
              </a:ext>
            </a:extLst>
          </p:cNvPr>
          <p:cNvSpPr>
            <a:spLocks noGrp="1"/>
          </p:cNvSpPr>
          <p:nvPr>
            <p:ph idx="1"/>
          </p:nvPr>
        </p:nvSpPr>
        <p:spPr>
          <a:xfrm>
            <a:off x="933451" y="2272710"/>
            <a:ext cx="16421100" cy="6560574"/>
          </a:xfrm>
        </p:spPr>
        <p:txBody>
          <a:bodyPr/>
          <a:lstStyle/>
          <a:p>
            <a:pPr lvl="1"/>
            <a:r>
              <a:rPr lang="en-US" altLang="en-US" dirty="0">
                <a:latin typeface="Courier New" pitchFamily="49" charset="0"/>
              </a:rPr>
              <a:t>DECLARE</a:t>
            </a:r>
            <a:r>
              <a:rPr lang="en-US" altLang="en-US" dirty="0"/>
              <a:t> (optional)</a:t>
            </a:r>
          </a:p>
          <a:p>
            <a:pPr marL="1919288" lvl="2" indent="-547688"/>
            <a:r>
              <a:rPr lang="en-US" altLang="en-US" dirty="0"/>
              <a:t>Variables, cursors, user-defined exceptions</a:t>
            </a:r>
          </a:p>
          <a:p>
            <a:pPr lvl="1"/>
            <a:r>
              <a:rPr lang="en-US" altLang="en-US" dirty="0">
                <a:latin typeface="Courier New" pitchFamily="49" charset="0"/>
              </a:rPr>
              <a:t>BEGIN</a:t>
            </a:r>
            <a:r>
              <a:rPr lang="en-US" altLang="en-US" dirty="0"/>
              <a:t> (mandatory)</a:t>
            </a:r>
          </a:p>
          <a:p>
            <a:pPr marL="1919288" lvl="2" indent="-547688"/>
            <a:r>
              <a:rPr lang="en-US" altLang="en-US" dirty="0"/>
              <a:t>SQL statements</a:t>
            </a:r>
          </a:p>
          <a:p>
            <a:pPr marL="1919288" lvl="2" indent="-547688"/>
            <a:r>
              <a:rPr lang="en-US" altLang="en-US" dirty="0"/>
              <a:t>PL/SQL statements</a:t>
            </a:r>
          </a:p>
          <a:p>
            <a:pPr lvl="1"/>
            <a:r>
              <a:rPr lang="en-US" altLang="en-US" dirty="0">
                <a:latin typeface="Courier New" pitchFamily="49" charset="0"/>
              </a:rPr>
              <a:t>EXCEPTION</a:t>
            </a:r>
            <a:r>
              <a:rPr lang="en-US" altLang="en-US" dirty="0"/>
              <a:t> (optional)</a:t>
            </a:r>
          </a:p>
          <a:p>
            <a:pPr marL="1919288" lvl="2" indent="-547688"/>
            <a:r>
              <a:rPr lang="en-US" altLang="en-US" dirty="0"/>
              <a:t>Actions to perform when exceptions occur</a:t>
            </a:r>
          </a:p>
          <a:p>
            <a:pPr lvl="1"/>
            <a:r>
              <a:rPr lang="en-US" altLang="en-US" dirty="0">
                <a:latin typeface="Courier New" pitchFamily="49" charset="0"/>
              </a:rPr>
              <a:t>END</a:t>
            </a:r>
            <a:r>
              <a:rPr lang="en-US" altLang="en-US" dirty="0"/>
              <a:t> (mandatory)</a:t>
            </a:r>
          </a:p>
          <a:p>
            <a:endParaRPr lang="en-US" dirty="0"/>
          </a:p>
        </p:txBody>
      </p:sp>
      <p:pic>
        <p:nvPicPr>
          <p:cNvPr id="15364" name="Picture 4" descr="C:\Projects\6981-Sunitha\images\Slide2.gif"/>
          <p:cNvPicPr>
            <a:picLocks noChangeAspect="1" noChangeArrowheads="1"/>
          </p:cNvPicPr>
          <p:nvPr/>
        </p:nvPicPr>
        <p:blipFill>
          <a:blip r:embed="rId4" cstate="print"/>
          <a:srcRect/>
          <a:stretch>
            <a:fillRect/>
          </a:stretch>
        </p:blipFill>
        <p:spPr bwMode="gray">
          <a:xfrm>
            <a:off x="14782801" y="6134100"/>
            <a:ext cx="2057400" cy="279887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8454510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638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638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16389"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E722D5CB-F8A8-4704-9610-26C1BC4A4976}"/>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Understanding the benefits and structure of PL/SQL</a:t>
            </a:r>
          </a:p>
          <a:p>
            <a:pPr lvl="1"/>
            <a:r>
              <a:rPr lang="en-US" dirty="0"/>
              <a:t>Understanding PL/SQL blocks</a:t>
            </a:r>
          </a:p>
          <a:p>
            <a:pPr lvl="1">
              <a:buClr>
                <a:schemeClr val="tx1">
                  <a:lumMod val="25000"/>
                  <a:lumOff val="75000"/>
                </a:schemeClr>
              </a:buClr>
            </a:pPr>
            <a:r>
              <a:rPr lang="en-US" dirty="0">
                <a:solidFill>
                  <a:schemeClr val="tx1">
                    <a:lumMod val="25000"/>
                    <a:lumOff val="75000"/>
                  </a:schemeClr>
                </a:solidFill>
              </a:rPr>
              <a:t>Generating output messages in PL/SQL</a:t>
            </a:r>
          </a:p>
          <a:p>
            <a:endParaRPr lang="en-US" dirty="0"/>
          </a:p>
        </p:txBody>
      </p:sp>
      <p:grpSp>
        <p:nvGrpSpPr>
          <p:cNvPr id="7" name="Group 6"/>
          <p:cNvGrpSpPr/>
          <p:nvPr/>
        </p:nvGrpSpPr>
        <p:grpSpPr>
          <a:xfrm>
            <a:off x="12720637" y="6515101"/>
            <a:ext cx="5567363" cy="2500313"/>
            <a:chOff x="5584824" y="4297363"/>
            <a:chExt cx="3711575" cy="1666875"/>
          </a:xfrm>
        </p:grpSpPr>
        <p:sp>
          <p:nvSpPr>
            <p:cNvPr id="8" name="Rectangle 7"/>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0947595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Block Types</a:t>
            </a:r>
          </a:p>
        </p:txBody>
      </p:sp>
      <p:pic>
        <p:nvPicPr>
          <p:cNvPr id="57" name="Picture 4" descr="cnt2554104.png"/>
          <p:cNvPicPr>
            <a:picLocks noChangeAspect="1"/>
          </p:cNvPicPr>
          <p:nvPr/>
        </p:nvPicPr>
        <p:blipFill>
          <a:blip r:embed="rId4" cstate="print"/>
          <a:stretch>
            <a:fillRect/>
          </a:stretch>
        </p:blipFill>
        <p:spPr bwMode="auto">
          <a:xfrm>
            <a:off x="14276160" y="1181100"/>
            <a:ext cx="2711933" cy="3519302"/>
          </a:xfrm>
          <a:prstGeom prst="rect">
            <a:avLst/>
          </a:prstGeom>
          <a:noFill/>
          <a:ln w="9525">
            <a:noFill/>
            <a:miter lim="800000"/>
            <a:headEnd/>
            <a:tailEnd/>
          </a:ln>
        </p:spPr>
      </p:pic>
      <p:grpSp>
        <p:nvGrpSpPr>
          <p:cNvPr id="58" name="Group 57"/>
          <p:cNvGrpSpPr/>
          <p:nvPr/>
        </p:nvGrpSpPr>
        <p:grpSpPr>
          <a:xfrm>
            <a:off x="1703161" y="3543301"/>
            <a:ext cx="12359441" cy="4798610"/>
            <a:chOff x="1979612" y="1985642"/>
            <a:chExt cx="8239627" cy="3199073"/>
          </a:xfrm>
        </p:grpSpPr>
        <p:cxnSp>
          <p:nvCxnSpPr>
            <p:cNvPr id="59" name="Straight Connector 58"/>
            <p:cNvCxnSpPr/>
            <p:nvPr/>
          </p:nvCxnSpPr>
          <p:spPr bwMode="auto">
            <a:xfrm>
              <a:off x="7160961" y="3570609"/>
              <a:ext cx="853241" cy="0"/>
            </a:xfrm>
            <a:prstGeom prst="line">
              <a:avLst/>
            </a:prstGeom>
            <a:noFill/>
            <a:ln w="57150" cap="flat" cmpd="sng" algn="ctr">
              <a:solidFill>
                <a:schemeClr val="accent1"/>
              </a:solidFill>
              <a:prstDash val="solid"/>
              <a:round/>
              <a:headEnd type="none" w="sm" len="sm"/>
              <a:tailEnd type="none" w="sm" len="sm"/>
            </a:ln>
            <a:effectLst/>
          </p:spPr>
        </p:cxnSp>
        <p:sp>
          <p:nvSpPr>
            <p:cNvPr id="60" name="Rounded Rectangle 59"/>
            <p:cNvSpPr/>
            <p:nvPr/>
          </p:nvSpPr>
          <p:spPr bwMode="auto">
            <a:xfrm>
              <a:off x="7933239" y="3081015"/>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1" name="Rounded Rectangle 60"/>
            <p:cNvSpPr/>
            <p:nvPr/>
          </p:nvSpPr>
          <p:spPr bwMode="auto">
            <a:xfrm>
              <a:off x="7933239" y="4234748"/>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2" name="Rounded Rectangle 61"/>
            <p:cNvSpPr/>
            <p:nvPr/>
          </p:nvSpPr>
          <p:spPr bwMode="auto">
            <a:xfrm>
              <a:off x="7933239" y="1985642"/>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cxnSp>
          <p:nvCxnSpPr>
            <p:cNvPr id="63" name="Elbow Connector 62"/>
            <p:cNvCxnSpPr>
              <a:endCxn id="64" idx="1"/>
            </p:cNvCxnSpPr>
            <p:nvPr/>
          </p:nvCxnSpPr>
          <p:spPr bwMode="auto">
            <a:xfrm flipV="1">
              <a:off x="4210592" y="2503375"/>
              <a:ext cx="745332" cy="429768"/>
            </a:xfrm>
            <a:prstGeom prst="bentConnector3">
              <a:avLst>
                <a:gd name="adj1" fmla="val 50000"/>
              </a:avLst>
            </a:prstGeom>
            <a:noFill/>
            <a:ln w="57150" cap="flat" cmpd="sng" algn="ctr">
              <a:solidFill>
                <a:schemeClr val="accent1"/>
              </a:solidFill>
              <a:prstDash val="solid"/>
              <a:round/>
              <a:headEnd type="none" w="sm" len="sm"/>
              <a:tailEnd type="none" w="sm" len="sm"/>
            </a:ln>
            <a:effectLst/>
          </p:spPr>
        </p:cxnSp>
        <p:sp>
          <p:nvSpPr>
            <p:cNvPr id="64" name="Rounded Rectangle 63"/>
            <p:cNvSpPr/>
            <p:nvPr/>
          </p:nvSpPr>
          <p:spPr bwMode="auto">
            <a:xfrm>
              <a:off x="4955924" y="2028391"/>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5" name="Rounded Rectangle 64"/>
            <p:cNvSpPr/>
            <p:nvPr/>
          </p:nvSpPr>
          <p:spPr bwMode="auto">
            <a:xfrm>
              <a:off x="4955924" y="3095625"/>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cxnSp>
          <p:nvCxnSpPr>
            <p:cNvPr id="66" name="Elbow Connector 65"/>
            <p:cNvCxnSpPr/>
            <p:nvPr/>
          </p:nvCxnSpPr>
          <p:spPr bwMode="auto">
            <a:xfrm>
              <a:off x="4210592" y="3140781"/>
              <a:ext cx="745332" cy="429768"/>
            </a:xfrm>
            <a:prstGeom prst="bentConnector3">
              <a:avLst/>
            </a:prstGeom>
            <a:noFill/>
            <a:ln w="57150" cap="flat" cmpd="sng" algn="ctr">
              <a:solidFill>
                <a:schemeClr val="accent1"/>
              </a:solidFill>
              <a:prstDash val="solid"/>
              <a:round/>
              <a:headEnd type="none" w="sm" len="sm"/>
              <a:tailEnd type="none" w="sm" len="sm"/>
            </a:ln>
            <a:effectLst/>
          </p:spPr>
        </p:cxnSp>
        <p:grpSp>
          <p:nvGrpSpPr>
            <p:cNvPr id="67" name="Group 66"/>
            <p:cNvGrpSpPr/>
            <p:nvPr/>
          </p:nvGrpSpPr>
          <p:grpSpPr>
            <a:xfrm>
              <a:off x="1979612" y="2555233"/>
              <a:ext cx="2286000" cy="949967"/>
              <a:chOff x="1979612" y="2493642"/>
              <a:chExt cx="2286000" cy="949967"/>
            </a:xfrm>
          </p:grpSpPr>
          <p:sp>
            <p:nvSpPr>
              <p:cNvPr id="75" name="Rounded Rectangle 74"/>
              <p:cNvSpPr/>
              <p:nvPr/>
            </p:nvSpPr>
            <p:spPr bwMode="auto">
              <a:xfrm>
                <a:off x="1979612" y="2493642"/>
                <a:ext cx="2286000" cy="949967"/>
              </a:xfrm>
              <a:prstGeom prst="roundRect">
                <a:avLst>
                  <a:gd name="adj" fmla="val 13611"/>
                </a:avLst>
              </a:prstGeom>
              <a:solidFill>
                <a:schemeClr val="accent6">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2056063" y="2568383"/>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ln w="28575">
                <a:solidFill>
                  <a:schemeClr val="bg1"/>
                </a:solidFill>
              </a:ln>
              <a:effectLst/>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8008" tIns="58008" rIns="58008" bIns="5800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002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PL/SQL Blocks</a:t>
                </a:r>
              </a:p>
            </p:txBody>
          </p:sp>
        </p:grpSp>
        <p:sp>
          <p:nvSpPr>
            <p:cNvPr id="68" name="Freeform 67"/>
            <p:cNvSpPr/>
            <p:nvPr/>
          </p:nvSpPr>
          <p:spPr bwMode="auto">
            <a:xfrm>
              <a:off x="5027863" y="2103132"/>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3399FF">
                    <a:tint val="66000"/>
                    <a:satMod val="160000"/>
                  </a:srgbClr>
                </a:gs>
                <a:gs pos="50000">
                  <a:srgbClr val="3399FF">
                    <a:tint val="44500"/>
                    <a:satMod val="160000"/>
                  </a:srgbClr>
                </a:gs>
                <a:gs pos="100000">
                  <a:srgbClr val="3399FF">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Anonymous blocks</a:t>
              </a:r>
            </a:p>
          </p:txBody>
        </p:sp>
        <p:sp>
          <p:nvSpPr>
            <p:cNvPr id="69" name="Freeform 68"/>
            <p:cNvSpPr/>
            <p:nvPr/>
          </p:nvSpPr>
          <p:spPr bwMode="auto">
            <a:xfrm>
              <a:off x="5032375" y="3170366"/>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3399FF">
                    <a:tint val="66000"/>
                    <a:satMod val="160000"/>
                  </a:srgbClr>
                </a:gs>
                <a:gs pos="50000">
                  <a:srgbClr val="3399FF">
                    <a:tint val="44500"/>
                    <a:satMod val="160000"/>
                  </a:srgbClr>
                </a:gs>
                <a:gs pos="100000">
                  <a:srgbClr val="3399FF">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Subprograms</a:t>
              </a:r>
            </a:p>
          </p:txBody>
        </p:sp>
        <p:sp>
          <p:nvSpPr>
            <p:cNvPr id="70" name="Freeform 69"/>
            <p:cNvSpPr/>
            <p:nvPr/>
          </p:nvSpPr>
          <p:spPr bwMode="auto">
            <a:xfrm>
              <a:off x="8009690" y="2060383"/>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Functions</a:t>
              </a:r>
            </a:p>
          </p:txBody>
        </p:sp>
        <p:sp>
          <p:nvSpPr>
            <p:cNvPr id="71" name="Freeform 70"/>
            <p:cNvSpPr/>
            <p:nvPr/>
          </p:nvSpPr>
          <p:spPr bwMode="auto">
            <a:xfrm>
              <a:off x="8009690" y="3155756"/>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Procedures</a:t>
              </a:r>
            </a:p>
          </p:txBody>
        </p:sp>
        <p:sp>
          <p:nvSpPr>
            <p:cNvPr id="72" name="Freeform 71"/>
            <p:cNvSpPr/>
            <p:nvPr/>
          </p:nvSpPr>
          <p:spPr bwMode="auto">
            <a:xfrm>
              <a:off x="8009690" y="4309489"/>
              <a:ext cx="2133098" cy="800485"/>
            </a:xfrm>
            <a:custGeom>
              <a:avLst/>
              <a:gdLst>
                <a:gd name="connsiteX0" fmla="*/ 0 w 1600088"/>
                <a:gd name="connsiteY0" fmla="*/ 80004 h 800044"/>
                <a:gd name="connsiteX1" fmla="*/ 80004 w 1600088"/>
                <a:gd name="connsiteY1" fmla="*/ 0 h 800044"/>
                <a:gd name="connsiteX2" fmla="*/ 1520084 w 1600088"/>
                <a:gd name="connsiteY2" fmla="*/ 0 h 800044"/>
                <a:gd name="connsiteX3" fmla="*/ 1600088 w 1600088"/>
                <a:gd name="connsiteY3" fmla="*/ 80004 h 800044"/>
                <a:gd name="connsiteX4" fmla="*/ 1600088 w 1600088"/>
                <a:gd name="connsiteY4" fmla="*/ 720040 h 800044"/>
                <a:gd name="connsiteX5" fmla="*/ 1520084 w 1600088"/>
                <a:gd name="connsiteY5" fmla="*/ 800044 h 800044"/>
                <a:gd name="connsiteX6" fmla="*/ 80004 w 1600088"/>
                <a:gd name="connsiteY6" fmla="*/ 800044 h 800044"/>
                <a:gd name="connsiteX7" fmla="*/ 0 w 1600088"/>
                <a:gd name="connsiteY7" fmla="*/ 720040 h 800044"/>
                <a:gd name="connsiteX8" fmla="*/ 0 w 1600088"/>
                <a:gd name="connsiteY8" fmla="*/ 80004 h 8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088" h="800044">
                  <a:moveTo>
                    <a:pt x="0" y="80004"/>
                  </a:moveTo>
                  <a:cubicBezTo>
                    <a:pt x="0" y="35819"/>
                    <a:pt x="35819" y="0"/>
                    <a:pt x="80004" y="0"/>
                  </a:cubicBezTo>
                  <a:lnTo>
                    <a:pt x="1520084" y="0"/>
                  </a:lnTo>
                  <a:cubicBezTo>
                    <a:pt x="1564269" y="0"/>
                    <a:pt x="1600088" y="35819"/>
                    <a:pt x="1600088" y="80004"/>
                  </a:cubicBezTo>
                  <a:lnTo>
                    <a:pt x="1600088" y="720040"/>
                  </a:lnTo>
                  <a:cubicBezTo>
                    <a:pt x="1600088" y="764225"/>
                    <a:pt x="1564269" y="800044"/>
                    <a:pt x="1520084" y="800044"/>
                  </a:cubicBezTo>
                  <a:lnTo>
                    <a:pt x="80004" y="800044"/>
                  </a:lnTo>
                  <a:cubicBezTo>
                    <a:pt x="35819" y="800044"/>
                    <a:pt x="0" y="764225"/>
                    <a:pt x="0" y="720040"/>
                  </a:cubicBezTo>
                  <a:lnTo>
                    <a:pt x="0" y="80004"/>
                  </a:lnTo>
                  <a:close/>
                </a:path>
              </a:pathLst>
            </a:cu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bg1"/>
              </a:solidFill>
            </a:ln>
            <a:effectLst/>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lIns="54198" tIns="54198" rIns="54198" bIns="54198"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latin typeface="Oracle Sans" panose="020B0503020204020204" pitchFamily="34" charset="0"/>
                  <a:cs typeface="Oracle Sans" panose="020B0503020204020204" pitchFamily="34" charset="0"/>
                </a:rPr>
                <a:t>Triggers</a:t>
              </a:r>
            </a:p>
          </p:txBody>
        </p:sp>
        <p:cxnSp>
          <p:nvCxnSpPr>
            <p:cNvPr id="73" name="Elbow Connector 72"/>
            <p:cNvCxnSpPr>
              <a:stCxn id="65" idx="3"/>
              <a:endCxn id="62" idx="1"/>
            </p:cNvCxnSpPr>
            <p:nvPr/>
          </p:nvCxnSpPr>
          <p:spPr bwMode="auto">
            <a:xfrm flipV="1">
              <a:off x="7241924" y="2460626"/>
              <a:ext cx="691315" cy="914400"/>
            </a:xfrm>
            <a:prstGeom prst="bentConnector3">
              <a:avLst>
                <a:gd name="adj1" fmla="val 50000"/>
              </a:avLst>
            </a:prstGeom>
            <a:noFill/>
            <a:ln w="57150" cap="flat" cmpd="sng" algn="ctr">
              <a:solidFill>
                <a:schemeClr val="accent1"/>
              </a:solidFill>
              <a:prstDash val="solid"/>
              <a:round/>
              <a:headEnd type="none" w="sm" len="sm"/>
              <a:tailEnd type="none" w="sm" len="sm"/>
            </a:ln>
            <a:effectLst/>
          </p:spPr>
        </p:cxnSp>
        <p:cxnSp>
          <p:nvCxnSpPr>
            <p:cNvPr id="74" name="Elbow Connector 73"/>
            <p:cNvCxnSpPr/>
            <p:nvPr/>
          </p:nvCxnSpPr>
          <p:spPr bwMode="auto">
            <a:xfrm>
              <a:off x="7241924" y="3781002"/>
              <a:ext cx="691315" cy="960120"/>
            </a:xfrm>
            <a:prstGeom prst="bentConnector3">
              <a:avLst>
                <a:gd name="adj1" fmla="val 50000"/>
              </a:avLst>
            </a:prstGeom>
            <a:noFill/>
            <a:ln w="57150" cap="flat" cmpd="sng" algn="ctr">
              <a:solidFill>
                <a:schemeClr val="accent1"/>
              </a:solidFill>
              <a:prstDash val="solid"/>
              <a:round/>
              <a:headEnd type="none" w="sm" len="sm"/>
              <a:tailEnd type="none" w="sm" len="sm"/>
            </a:ln>
            <a:effectLst/>
          </p:spPr>
        </p:cxnSp>
      </p:grpSp>
    </p:spTree>
    <p:custDataLst>
      <p:tags r:id="rId1"/>
    </p:custDataLst>
    <p:extLst>
      <p:ext uri="{BB962C8B-B14F-4D97-AF65-F5344CB8AC3E}">
        <p14:creationId xmlns:p14="http://schemas.microsoft.com/office/powerpoint/2010/main" val="86169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174689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19459"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Examining an Anonymous Block</a:t>
            </a:r>
          </a:p>
        </p:txBody>
      </p:sp>
      <p:sp>
        <p:nvSpPr>
          <p:cNvPr id="19460" name="Rectangle 9"/>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An anonymous block in the SQL Developer workspace:</a:t>
            </a:r>
          </a:p>
        </p:txBody>
      </p:sp>
      <p:pic>
        <p:nvPicPr>
          <p:cNvPr id="19461" name="Picture 6"/>
          <p:cNvPicPr>
            <a:picLocks noChangeAspect="1" noChangeArrowheads="1"/>
          </p:cNvPicPr>
          <p:nvPr/>
        </p:nvPicPr>
        <p:blipFill>
          <a:blip r:embed="rId4" cstate="print"/>
          <a:srcRect/>
          <a:stretch>
            <a:fillRect/>
          </a:stretch>
        </p:blipFill>
        <p:spPr bwMode="auto">
          <a:xfrm>
            <a:off x="4504135" y="3209473"/>
            <a:ext cx="9279731" cy="4333142"/>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180999002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Executing an Anonymous Block</a:t>
            </a:r>
          </a:p>
        </p:txBody>
      </p:sp>
      <p:sp>
        <p:nvSpPr>
          <p:cNvPr id="20483" name="Rectangle 12"/>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Click the Run Script icon to execute the anonymous block:</a:t>
            </a:r>
          </a:p>
        </p:txBody>
      </p:sp>
      <p:grpSp>
        <p:nvGrpSpPr>
          <p:cNvPr id="4" name="Group 3">
            <a:extLst>
              <a:ext uri="{FF2B5EF4-FFF2-40B4-BE49-F238E27FC236}">
                <a16:creationId xmlns:a16="http://schemas.microsoft.com/office/drawing/2014/main" id="{E993AAB0-B8ED-4E58-80C6-60A35030D7B7}"/>
              </a:ext>
            </a:extLst>
          </p:cNvPr>
          <p:cNvGrpSpPr/>
          <p:nvPr/>
        </p:nvGrpSpPr>
        <p:grpSpPr>
          <a:xfrm>
            <a:off x="3869531" y="3113753"/>
            <a:ext cx="10548938" cy="5534947"/>
            <a:chOff x="3869533" y="3113753"/>
            <a:chExt cx="10548938" cy="5534947"/>
          </a:xfrm>
        </p:grpSpPr>
        <p:pic>
          <p:nvPicPr>
            <p:cNvPr id="20484" name="Picture 6" descr="les02_01.png"/>
            <p:cNvPicPr>
              <a:picLocks noChangeAspect="1"/>
            </p:cNvPicPr>
            <p:nvPr/>
          </p:nvPicPr>
          <p:blipFill>
            <a:blip r:embed="rId4" cstate="print"/>
            <a:srcRect/>
            <a:stretch>
              <a:fillRect/>
            </a:stretch>
          </p:blipFill>
          <p:spPr bwMode="auto">
            <a:xfrm>
              <a:off x="3869533" y="3876675"/>
              <a:ext cx="10548938" cy="4772025"/>
            </a:xfrm>
            <a:prstGeom prst="rect">
              <a:avLst/>
            </a:prstGeom>
            <a:noFill/>
            <a:ln w="9525">
              <a:noFill/>
              <a:miter lim="800000"/>
              <a:headEnd/>
              <a:tailEnd/>
            </a:ln>
          </p:spPr>
        </p:pic>
        <p:sp>
          <p:nvSpPr>
            <p:cNvPr id="24582" name="AutoShape 7"/>
            <p:cNvSpPr>
              <a:spLocks noChangeArrowheads="1"/>
            </p:cNvSpPr>
            <p:nvPr/>
          </p:nvSpPr>
          <p:spPr bwMode="auto">
            <a:xfrm>
              <a:off x="4420832" y="3113753"/>
              <a:ext cx="3396366" cy="461963"/>
            </a:xfrm>
            <a:prstGeom prst="wedgeRectCallout">
              <a:avLst>
                <a:gd name="adj1" fmla="val -40829"/>
                <a:gd name="adj2" fmla="val 12825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r>
                <a:rPr lang="en-US" altLang="en-US" sz="2100" dirty="0">
                  <a:latin typeface="Oracle Sans" panose="020B0503020204020204" pitchFamily="34" charset="0"/>
                  <a:cs typeface="Oracle Sans" panose="020B0503020204020204" pitchFamily="34" charset="0"/>
                  <a:sym typeface="Arial" charset="0"/>
                </a:rPr>
                <a:t>Run Script (or F5)</a:t>
              </a:r>
            </a:p>
          </p:txBody>
        </p:sp>
      </p:grpSp>
    </p:spTree>
    <p:custDataLst>
      <p:tags r:id="rId1"/>
    </p:custDataLst>
    <p:extLst>
      <p:ext uri="{BB962C8B-B14F-4D97-AF65-F5344CB8AC3E}">
        <p14:creationId xmlns:p14="http://schemas.microsoft.com/office/powerpoint/2010/main" val="30596156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150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150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1509"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DBD2A307-7B09-4B39-9024-F731F5B0DE27}"/>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Understanding the benefits and structure of PL/SQL</a:t>
            </a:r>
          </a:p>
          <a:p>
            <a:pPr lvl="1">
              <a:buClr>
                <a:schemeClr val="tx1">
                  <a:lumMod val="25000"/>
                  <a:lumOff val="75000"/>
                </a:schemeClr>
              </a:buClr>
            </a:pPr>
            <a:r>
              <a:rPr lang="en-US" dirty="0">
                <a:solidFill>
                  <a:schemeClr val="tx1">
                    <a:lumMod val="25000"/>
                    <a:lumOff val="75000"/>
                  </a:schemeClr>
                </a:solidFill>
              </a:rPr>
              <a:t>Understanding PL/SQL blocks</a:t>
            </a:r>
          </a:p>
          <a:p>
            <a:pPr lvl="1"/>
            <a:r>
              <a:rPr lang="en-US" dirty="0"/>
              <a:t>Generating output messages in PL/SQL</a:t>
            </a:r>
          </a:p>
          <a:p>
            <a:endParaRPr lang="en-US" dirty="0"/>
          </a:p>
        </p:txBody>
      </p:sp>
      <p:grpSp>
        <p:nvGrpSpPr>
          <p:cNvPr id="7" name="Group 6"/>
          <p:cNvGrpSpPr/>
          <p:nvPr/>
        </p:nvGrpSpPr>
        <p:grpSpPr>
          <a:xfrm>
            <a:off x="12720637" y="6515101"/>
            <a:ext cx="5567363" cy="2500313"/>
            <a:chOff x="5584824" y="4297363"/>
            <a:chExt cx="3711575" cy="1666875"/>
          </a:xfrm>
        </p:grpSpPr>
        <p:sp>
          <p:nvSpPr>
            <p:cNvPr id="8" name="Rectangle 7"/>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8959759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914142" y="6202766"/>
            <a:ext cx="15131283" cy="106523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6" name="Content Placeholder 2"/>
          <p:cNvSpPr txBox="1">
            <a:spLocks/>
          </p:cNvSpPr>
          <p:nvPr/>
        </p:nvSpPr>
        <p:spPr bwMode="gray">
          <a:xfrm>
            <a:off x="1877398" y="3498958"/>
            <a:ext cx="15131283" cy="7668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253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Enabling Output of a PL/SQL Block</a:t>
            </a:r>
          </a:p>
        </p:txBody>
      </p:sp>
      <p:sp>
        <p:nvSpPr>
          <p:cNvPr id="2" name="Content Placeholder 1">
            <a:extLst>
              <a:ext uri="{FF2B5EF4-FFF2-40B4-BE49-F238E27FC236}">
                <a16:creationId xmlns:a16="http://schemas.microsoft.com/office/drawing/2014/main" id="{1D54A077-DDFE-411D-B1B8-CDE2648E713D}"/>
              </a:ext>
            </a:extLst>
          </p:cNvPr>
          <p:cNvSpPr>
            <a:spLocks noGrp="1"/>
          </p:cNvSpPr>
          <p:nvPr>
            <p:ph idx="1"/>
          </p:nvPr>
        </p:nvSpPr>
        <p:spPr>
          <a:xfrm>
            <a:off x="932689" y="2265654"/>
            <a:ext cx="16422624" cy="4578493"/>
          </a:xfrm>
        </p:spPr>
        <p:txBody>
          <a:bodyPr/>
          <a:lstStyle/>
          <a:p>
            <a:pPr lvl="1">
              <a:spcBef>
                <a:spcPts val="1200"/>
              </a:spcBef>
              <a:buFont typeface="Arial" pitchFamily="34" charset="0"/>
              <a:buAutoNum type="arabicPeriod"/>
            </a:pPr>
            <a:r>
              <a:rPr lang="en-US" altLang="en-US" dirty="0"/>
              <a:t>To enable output in SQL Developer, execute the following command before running the PL/SQL block:</a:t>
            </a:r>
          </a:p>
          <a:p>
            <a:pPr lvl="1">
              <a:spcBef>
                <a:spcPts val="1200"/>
              </a:spcBef>
              <a:buNone/>
            </a:pPr>
            <a:endParaRPr lang="en-US" altLang="en-US" dirty="0"/>
          </a:p>
          <a:p>
            <a:pPr lvl="1">
              <a:spcBef>
                <a:spcPts val="1200"/>
              </a:spcBef>
              <a:buNone/>
            </a:pPr>
            <a:endParaRPr lang="en-US" altLang="en-US" dirty="0"/>
          </a:p>
          <a:p>
            <a:pPr lvl="1">
              <a:spcBef>
                <a:spcPts val="1200"/>
              </a:spcBef>
              <a:buFont typeface="Arial" pitchFamily="34" charset="0"/>
              <a:buAutoNum type="arabicPeriod" startAt="2"/>
            </a:pPr>
            <a:r>
              <a:rPr lang="en-US" altLang="en-US" dirty="0"/>
              <a:t>Use a predefined Oracle package and its procedure in the anonymous block:</a:t>
            </a:r>
          </a:p>
          <a:p>
            <a:pPr marL="1554480" lvl="2" indent="-547688">
              <a:spcBef>
                <a:spcPts val="1200"/>
              </a:spcBef>
            </a:pPr>
            <a:r>
              <a:rPr lang="en-US" altLang="en-US" dirty="0">
                <a:latin typeface="Courier New" pitchFamily="49" charset="0"/>
                <a:cs typeface="Courier New" pitchFamily="49" charset="0"/>
              </a:rPr>
              <a:t>DBMS_OUTPUT.PUT_LINE</a:t>
            </a:r>
          </a:p>
          <a:p>
            <a:endParaRPr lang="en-US" dirty="0"/>
          </a:p>
        </p:txBody>
      </p:sp>
      <p:sp>
        <p:nvSpPr>
          <p:cNvPr id="22538" name="Rectangle 4"/>
          <p:cNvSpPr>
            <a:spLocks noChangeArrowheads="1"/>
          </p:cNvSpPr>
          <p:nvPr/>
        </p:nvSpPr>
        <p:spPr bwMode="blackGray">
          <a:xfrm>
            <a:off x="1906928" y="6286500"/>
            <a:ext cx="13989843" cy="13716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3000" dirty="0">
                <a:latin typeface="Courier New" pitchFamily="49" charset="0"/>
                <a:cs typeface="Oracle Sans" panose="020B0503020204020204" pitchFamily="34" charset="0"/>
              </a:rPr>
              <a:t>DBMS_OUTPUT.PUT_LINE(</a:t>
            </a:r>
            <a:r>
              <a:rPr lang="en-US" altLang="en-US" dirty="0">
                <a:solidFill>
                  <a:srgbClr val="000000"/>
                </a:solidFill>
                <a:latin typeface="Courier New" pitchFamily="49" charset="0"/>
                <a:cs typeface="Oracle Sans" panose="020B0503020204020204" pitchFamily="34" charset="0"/>
              </a:rPr>
              <a:t>' </a:t>
            </a:r>
            <a:r>
              <a:rPr lang="en-US" altLang="en-US" sz="3000" dirty="0">
                <a:latin typeface="Courier New" pitchFamily="49" charset="0"/>
                <a:cs typeface="Oracle Sans" panose="020B0503020204020204" pitchFamily="34" charset="0"/>
              </a:rPr>
              <a:t>The First Name of the Employee is </a:t>
            </a:r>
            <a:r>
              <a:rPr lang="en-US" altLang="en-US" dirty="0">
                <a:solidFill>
                  <a:srgbClr val="000000"/>
                </a:solidFill>
                <a:latin typeface="Courier New" pitchFamily="49" charset="0"/>
                <a:cs typeface="Oracle Sans" panose="020B0503020204020204" pitchFamily="34" charset="0"/>
              </a:rPr>
              <a:t>'</a:t>
            </a:r>
            <a:r>
              <a:rPr lang="en-US" altLang="en-US" sz="3000" dirty="0">
                <a:latin typeface="Courier New" pitchFamily="49" charset="0"/>
                <a:cs typeface="Oracle Sans" panose="020B0503020204020204" pitchFamily="34" charset="0"/>
              </a:rPr>
              <a:t> || </a:t>
            </a:r>
            <a:r>
              <a:rPr lang="en-US" altLang="en-US" sz="3000" dirty="0" err="1">
                <a:latin typeface="Courier New" pitchFamily="49" charset="0"/>
                <a:cs typeface="Oracle Sans" panose="020B0503020204020204" pitchFamily="34" charset="0"/>
              </a:rPr>
              <a:t>v_fname</a:t>
            </a:r>
            <a:r>
              <a:rPr lang="en-US" altLang="en-US" sz="3000" dirty="0">
                <a:latin typeface="Courier New" pitchFamily="49" charset="0"/>
                <a:cs typeface="Oracle Sans" panose="020B0503020204020204" pitchFamily="34" charset="0"/>
              </a:rPr>
              <a:t>);</a:t>
            </a:r>
          </a:p>
          <a:p>
            <a:pPr defTabSz="600075">
              <a:tabLst>
                <a:tab pos="600075" algn="r"/>
                <a:tab pos="1009650" algn="l"/>
              </a:tabLst>
            </a:pPr>
            <a:r>
              <a:rPr lang="en-US" altLang="en-US" sz="3000" dirty="0">
                <a:latin typeface="Courier New" pitchFamily="49" charset="0"/>
                <a:cs typeface="Oracle Sans" panose="020B0503020204020204" pitchFamily="34" charset="0"/>
              </a:rPr>
              <a:t>…</a:t>
            </a:r>
          </a:p>
        </p:txBody>
      </p:sp>
      <p:sp>
        <p:nvSpPr>
          <p:cNvPr id="22539" name="Rectangle 15"/>
          <p:cNvSpPr>
            <a:spLocks noChangeArrowheads="1"/>
          </p:cNvSpPr>
          <p:nvPr/>
        </p:nvSpPr>
        <p:spPr bwMode="blackGray">
          <a:xfrm>
            <a:off x="1954100" y="3467100"/>
            <a:ext cx="11322843" cy="8286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3000" dirty="0">
                <a:latin typeface="Courier New" pitchFamily="49" charset="0"/>
                <a:cs typeface="Oracle Sans" panose="020B0503020204020204" pitchFamily="34" charset="0"/>
              </a:rPr>
              <a:t>SET SERVEROUTPUT ON</a:t>
            </a:r>
          </a:p>
        </p:txBody>
      </p:sp>
    </p:spTree>
    <p:custDataLst>
      <p:tags r:id="rId1"/>
    </p:custDataLst>
    <p:extLst>
      <p:ext uri="{BB962C8B-B14F-4D97-AF65-F5344CB8AC3E}">
        <p14:creationId xmlns:p14="http://schemas.microsoft.com/office/powerpoint/2010/main" val="331200812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grpSp>
        <p:nvGrpSpPr>
          <p:cNvPr id="19" name="Group 18"/>
          <p:cNvGrpSpPr/>
          <p:nvPr/>
        </p:nvGrpSpPr>
        <p:grpSpPr>
          <a:xfrm>
            <a:off x="-2950" y="2418665"/>
            <a:ext cx="17008704" cy="6783173"/>
            <a:chOff x="162553" y="1167943"/>
            <a:chExt cx="11339136" cy="4522115"/>
          </a:xfrm>
        </p:grpSpPr>
        <p:sp>
          <p:nvSpPr>
            <p:cNvPr id="20" name="Rounded Rectangle 19"/>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3" name="Rounded Rectangle 22"/>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4146111" y="1476664"/>
              <a:ext cx="5716265"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TextBox 24"/>
            <p:cNvSpPr txBox="1"/>
            <p:nvPr/>
          </p:nvSpPr>
          <p:spPr>
            <a:xfrm>
              <a:off x="4756977" y="1758930"/>
              <a:ext cx="4491611"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2: PL/SQL Overview</a:t>
              </a:r>
            </a:p>
          </p:txBody>
        </p:sp>
        <p:sp>
          <p:nvSpPr>
            <p:cNvPr id="26" name="TextBox 25"/>
            <p:cNvSpPr txBox="1"/>
            <p:nvPr/>
          </p:nvSpPr>
          <p:spPr>
            <a:xfrm>
              <a:off x="4819904" y="2783811"/>
              <a:ext cx="408328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3: Declaring PL/SQL Variables</a:t>
              </a:r>
            </a:p>
          </p:txBody>
        </p:sp>
        <p:sp>
          <p:nvSpPr>
            <p:cNvPr id="32" name="TextBox 31"/>
            <p:cNvSpPr txBox="1"/>
            <p:nvPr/>
          </p:nvSpPr>
          <p:spPr>
            <a:xfrm>
              <a:off x="4790844" y="3808690"/>
              <a:ext cx="408328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4: Writing Executable Statements</a:t>
              </a:r>
            </a:p>
          </p:txBody>
        </p:sp>
        <p:sp>
          <p:nvSpPr>
            <p:cNvPr id="37" name="TextBox 36"/>
            <p:cNvSpPr txBox="1"/>
            <p:nvPr/>
          </p:nvSpPr>
          <p:spPr>
            <a:xfrm>
              <a:off x="4790844" y="4833571"/>
              <a:ext cx="4820057"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5: Using SQL Statements in PLSQL Programs</a:t>
              </a:r>
            </a:p>
          </p:txBody>
        </p:sp>
        <p:sp>
          <p:nvSpPr>
            <p:cNvPr id="38" name="Isosceles Triangle 37"/>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Isosceles Triangle 38"/>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Isosceles Triangle 39"/>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Isosceles Triangle 40"/>
            <p:cNvSpPr>
              <a:spLocks noChangeAspect="1"/>
            </p:cNvSpPr>
            <p:nvPr/>
          </p:nvSpPr>
          <p:spPr bwMode="auto">
            <a:xfrm rot="5400000">
              <a:off x="4321644" y="17943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42" name="Group 41"/>
            <p:cNvGrpSpPr/>
            <p:nvPr/>
          </p:nvGrpSpPr>
          <p:grpSpPr>
            <a:xfrm>
              <a:off x="9786179" y="1589183"/>
              <a:ext cx="1715510" cy="591689"/>
              <a:chOff x="9786179" y="1585747"/>
              <a:chExt cx="1715510" cy="591689"/>
            </a:xfrm>
          </p:grpSpPr>
          <p:sp>
            <p:nvSpPr>
              <p:cNvPr id="56" name="Freeform 5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Freeform 5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Isosceles Triangle 5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59" name="TextBox 58"/>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43" name="Rounded Rectangle 42"/>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Rounded Rectangle 43"/>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ounded Rectangle 44"/>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Rounded Rectangle 45"/>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Rectangle 46"/>
            <p:cNvSpPr/>
            <p:nvPr/>
          </p:nvSpPr>
          <p:spPr bwMode="auto">
            <a:xfrm>
              <a:off x="201566" y="1168400"/>
              <a:ext cx="3422440" cy="4508499"/>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8" name="Freeform 47"/>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Freeform 48"/>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0" name="Freeform 49"/>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Freeform 50"/>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TextBox 51"/>
            <p:cNvSpPr txBox="1"/>
            <p:nvPr/>
          </p:nvSpPr>
          <p:spPr>
            <a:xfrm>
              <a:off x="520036" y="1711149"/>
              <a:ext cx="29835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53" name="TextBox 52"/>
            <p:cNvSpPr txBox="1"/>
            <p:nvPr/>
          </p:nvSpPr>
          <p:spPr>
            <a:xfrm>
              <a:off x="520036" y="2760960"/>
              <a:ext cx="29327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1: Introducing PL/SQL</a:t>
              </a:r>
            </a:p>
          </p:txBody>
        </p:sp>
        <p:sp>
          <p:nvSpPr>
            <p:cNvPr id="54" name="TextBox 53"/>
            <p:cNvSpPr txBox="1"/>
            <p:nvPr/>
          </p:nvSpPr>
          <p:spPr>
            <a:xfrm>
              <a:off x="520036" y="3818389"/>
              <a:ext cx="310397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55" name="TextBox 54"/>
            <p:cNvSpPr txBox="1"/>
            <p:nvPr/>
          </p:nvSpPr>
          <p:spPr>
            <a:xfrm>
              <a:off x="520036" y="4857509"/>
              <a:ext cx="29327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grpSp>
    </p:spTree>
    <p:custDataLst>
      <p:tags r:id="rId1"/>
    </p:custDataLst>
    <p:extLst>
      <p:ext uri="{BB962C8B-B14F-4D97-AF65-F5344CB8AC3E}">
        <p14:creationId xmlns:p14="http://schemas.microsoft.com/office/powerpoint/2010/main" val="150214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Viewing the Output of a PL/SQL Block</a:t>
            </a:r>
          </a:p>
        </p:txBody>
      </p:sp>
      <p:grpSp>
        <p:nvGrpSpPr>
          <p:cNvPr id="2" name="Group 1">
            <a:extLst>
              <a:ext uri="{FF2B5EF4-FFF2-40B4-BE49-F238E27FC236}">
                <a16:creationId xmlns:a16="http://schemas.microsoft.com/office/drawing/2014/main" id="{A8FC03D3-29E7-4155-B031-7A2C62430DCC}"/>
              </a:ext>
            </a:extLst>
          </p:cNvPr>
          <p:cNvGrpSpPr/>
          <p:nvPr/>
        </p:nvGrpSpPr>
        <p:grpSpPr>
          <a:xfrm>
            <a:off x="3993356" y="2395311"/>
            <a:ext cx="10301288" cy="6279044"/>
            <a:chOff x="3993358" y="2395311"/>
            <a:chExt cx="10301288" cy="6279044"/>
          </a:xfrm>
        </p:grpSpPr>
        <p:pic>
          <p:nvPicPr>
            <p:cNvPr id="23555" name="Picture 11" descr="les02_02.png"/>
            <p:cNvPicPr>
              <a:picLocks noChangeAspect="1"/>
            </p:cNvPicPr>
            <p:nvPr/>
          </p:nvPicPr>
          <p:blipFill>
            <a:blip r:embed="rId4" cstate="print"/>
            <a:srcRect/>
            <a:stretch>
              <a:fillRect/>
            </a:stretch>
          </p:blipFill>
          <p:spPr bwMode="auto">
            <a:xfrm>
              <a:off x="3993358" y="3659442"/>
              <a:ext cx="10301288" cy="5014913"/>
            </a:xfrm>
            <a:prstGeom prst="rect">
              <a:avLst/>
            </a:prstGeom>
            <a:noFill/>
            <a:ln w="9525">
              <a:noFill/>
              <a:miter lim="800000"/>
              <a:headEnd/>
              <a:tailEnd/>
            </a:ln>
          </p:spPr>
        </p:pic>
        <p:sp>
          <p:nvSpPr>
            <p:cNvPr id="13" name="AutoShape 7"/>
            <p:cNvSpPr>
              <a:spLocks noChangeArrowheads="1"/>
            </p:cNvSpPr>
            <p:nvPr/>
          </p:nvSpPr>
          <p:spPr bwMode="auto">
            <a:xfrm>
              <a:off x="4573191" y="2395311"/>
              <a:ext cx="3866145" cy="1028700"/>
            </a:xfrm>
            <a:prstGeom prst="wedgeRectCallout">
              <a:avLst>
                <a:gd name="adj1" fmla="val -45901"/>
                <a:gd name="adj2" fmla="val 8734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r>
                <a:rPr lang="en-US" altLang="en-US" sz="2100" dirty="0">
                  <a:latin typeface="+mn-lt"/>
                  <a:cs typeface="Oracle Sans" panose="020B0503020204020204" pitchFamily="34" charset="0"/>
                </a:rPr>
                <a:t>Press F5 to execute the command and PL/SQL block.</a:t>
              </a:r>
            </a:p>
          </p:txBody>
        </p:sp>
      </p:grpSp>
    </p:spTree>
    <p:custDataLst>
      <p:tags r:id="rId1"/>
    </p:custDataLst>
    <p:extLst>
      <p:ext uri="{BB962C8B-B14F-4D97-AF65-F5344CB8AC3E}">
        <p14:creationId xmlns:p14="http://schemas.microsoft.com/office/powerpoint/2010/main" val="343303986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F21E8A-0C9A-4F8B-B2D1-66150C0834BD}"/>
              </a:ext>
            </a:extLst>
          </p:cNvPr>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Content Placeholder 1">
            <a:extLst>
              <a:ext uri="{FF2B5EF4-FFF2-40B4-BE49-F238E27FC236}">
                <a16:creationId xmlns:a16="http://schemas.microsoft.com/office/drawing/2014/main" id="{D667DD8F-DDE9-4FE4-87B5-FBF590359B2F}"/>
              </a:ext>
            </a:extLst>
          </p:cNvPr>
          <p:cNvSpPr>
            <a:spLocks noGrp="1"/>
          </p:cNvSpPr>
          <p:nvPr>
            <p:ph idx="1"/>
          </p:nvPr>
        </p:nvSpPr>
        <p:spPr>
          <a:xfrm>
            <a:off x="932689" y="2267712"/>
            <a:ext cx="16422624" cy="6183548"/>
          </a:xfrm>
        </p:spPr>
        <p:txBody>
          <a:bodyPr/>
          <a:lstStyle/>
          <a:p>
            <a:r>
              <a:rPr lang="en-US" altLang="en-US" dirty="0"/>
              <a:t>A PL/SQL block </a:t>
            </a:r>
            <a:r>
              <a:rPr lang="en-US" altLang="en-US" i="1" dirty="0"/>
              <a:t>must</a:t>
            </a:r>
            <a:r>
              <a:rPr lang="en-US" altLang="en-US" dirty="0"/>
              <a:t> consist of the following three sections:</a:t>
            </a:r>
          </a:p>
          <a:p>
            <a:pPr lvl="1" indent="-457200">
              <a:buFont typeface="Arial" panose="020B0604020202020204" pitchFamily="34" charset="0"/>
              <a:buChar char="•"/>
            </a:pPr>
            <a:r>
              <a:rPr lang="en-US" altLang="en-US" dirty="0"/>
              <a:t>A Declarative section, which begins with the keyword </a:t>
            </a:r>
            <a:r>
              <a:rPr lang="en-US" altLang="en-US" dirty="0">
                <a:latin typeface="Courier New" panose="02070309020205020404" pitchFamily="49" charset="0"/>
                <a:cs typeface="Courier New" panose="02070309020205020404" pitchFamily="49" charset="0"/>
              </a:rPr>
              <a:t>DECLARE</a:t>
            </a:r>
            <a:r>
              <a:rPr lang="en-US" altLang="en-US" dirty="0"/>
              <a:t> and ends when the executable section starts</a:t>
            </a:r>
          </a:p>
          <a:p>
            <a:pPr lvl="1" indent="-457200">
              <a:buFont typeface="Arial" panose="020B0604020202020204" pitchFamily="34" charset="0"/>
              <a:buChar char="•"/>
            </a:pPr>
            <a:r>
              <a:rPr lang="en-US" altLang="en-US" dirty="0"/>
              <a:t>An Executable section, which begins with the keyword </a:t>
            </a:r>
            <a:r>
              <a:rPr lang="en-US" altLang="en-US" dirty="0">
                <a:latin typeface="Courier New" panose="02070309020205020404" pitchFamily="49" charset="0"/>
                <a:cs typeface="Courier New" panose="02070309020205020404" pitchFamily="49" charset="0"/>
              </a:rPr>
              <a:t>BEGIN</a:t>
            </a:r>
            <a:r>
              <a:rPr lang="en-US" altLang="en-US" dirty="0"/>
              <a:t> and ends with </a:t>
            </a:r>
            <a:r>
              <a:rPr lang="en-US" altLang="en-US" dirty="0">
                <a:latin typeface="Courier New" panose="02070309020205020404" pitchFamily="49" charset="0"/>
                <a:cs typeface="Courier New" panose="02070309020205020404" pitchFamily="49" charset="0"/>
              </a:rPr>
              <a:t>END</a:t>
            </a:r>
          </a:p>
          <a:p>
            <a:pPr lvl="1" indent="-457200">
              <a:buFont typeface="Arial" panose="020B0604020202020204" pitchFamily="34" charset="0"/>
              <a:buChar char="•"/>
            </a:pPr>
            <a:r>
              <a:rPr lang="en-US" altLang="en-US" dirty="0"/>
              <a:t>An Exception handling section, which begins with the keyword </a:t>
            </a:r>
            <a:r>
              <a:rPr lang="en-US" altLang="en-US" dirty="0">
                <a:latin typeface="Courier New" panose="02070309020205020404" pitchFamily="49" charset="0"/>
                <a:cs typeface="Courier New" panose="02070309020205020404" pitchFamily="49" charset="0"/>
              </a:rPr>
              <a:t>EXCEPTION</a:t>
            </a:r>
            <a:r>
              <a:rPr lang="en-US" altLang="en-US" dirty="0"/>
              <a:t> and is nested within the executable section</a:t>
            </a:r>
          </a:p>
          <a:p>
            <a:pPr marL="1886133" lvl="2" indent="-514350">
              <a:buFont typeface="+mj-lt"/>
              <a:buAutoNum type="alphaLcPeriod"/>
            </a:pPr>
            <a:r>
              <a:rPr lang="en-US" altLang="en-US" dirty="0"/>
              <a:t>True</a:t>
            </a:r>
          </a:p>
          <a:p>
            <a:pPr marL="1886133" lvl="2" indent="-514350">
              <a:buFont typeface="+mj-lt"/>
              <a:buAutoNum type="alphaLcPeriod"/>
            </a:pPr>
            <a:r>
              <a:rPr lang="en-US" altLang="en-US" dirty="0"/>
              <a:t>False</a:t>
            </a:r>
          </a:p>
          <a:p>
            <a:endParaRPr lang="en-US" dirty="0"/>
          </a:p>
        </p:txBody>
      </p:sp>
      <p:sp>
        <p:nvSpPr>
          <p:cNvPr id="2457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622199" y="6438900"/>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0064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5603"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5604"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5605"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560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82E03F6D-1848-4B0C-BC3E-8A0938521231}"/>
              </a:ext>
            </a:extLst>
          </p:cNvPr>
          <p:cNvSpPr>
            <a:spLocks noGrp="1"/>
          </p:cNvSpPr>
          <p:nvPr>
            <p:ph idx="1"/>
          </p:nvPr>
        </p:nvSpPr>
        <p:spPr>
          <a:xfrm>
            <a:off x="933451" y="2272710"/>
            <a:ext cx="16421100" cy="4395366"/>
          </a:xfrm>
        </p:spPr>
        <p:txBody>
          <a:bodyPr/>
          <a:lstStyle/>
          <a:p>
            <a:r>
              <a:rPr lang="en-US" altLang="en-US" dirty="0"/>
              <a:t>In this lesson, you should have learned how to:</a:t>
            </a:r>
          </a:p>
          <a:p>
            <a:pPr lvl="1"/>
            <a:r>
              <a:rPr lang="en-US" altLang="en-US" dirty="0"/>
              <a:t>Explain the need for PL/SQL</a:t>
            </a:r>
          </a:p>
          <a:p>
            <a:pPr lvl="1"/>
            <a:r>
              <a:rPr lang="en-US" altLang="en-US" dirty="0"/>
              <a:t>Explain the benefits of PL/SQL</a:t>
            </a:r>
          </a:p>
          <a:p>
            <a:pPr lvl="1"/>
            <a:r>
              <a:rPr lang="en-US" altLang="en-US" dirty="0"/>
              <a:t>Identify the different types of PL/SQL blocks</a:t>
            </a:r>
          </a:p>
          <a:p>
            <a:pPr lvl="1"/>
            <a:r>
              <a:rPr lang="en-US" altLang="en-US" dirty="0"/>
              <a:t>Output messages in PL/SQL</a:t>
            </a:r>
          </a:p>
          <a:p>
            <a:endParaRPr lang="en-US" dirty="0"/>
          </a:p>
        </p:txBody>
      </p:sp>
    </p:spTree>
    <p:custDataLst>
      <p:tags r:id="rId1"/>
    </p:custDataLst>
    <p:extLst>
      <p:ext uri="{BB962C8B-B14F-4D97-AF65-F5344CB8AC3E}">
        <p14:creationId xmlns:p14="http://schemas.microsoft.com/office/powerpoint/2010/main" val="317891612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662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2662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6629"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2663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Practice 2: Overview</a:t>
            </a:r>
          </a:p>
        </p:txBody>
      </p:sp>
      <p:sp>
        <p:nvSpPr>
          <p:cNvPr id="2" name="Content Placeholder 1">
            <a:extLst>
              <a:ext uri="{FF2B5EF4-FFF2-40B4-BE49-F238E27FC236}">
                <a16:creationId xmlns:a16="http://schemas.microsoft.com/office/drawing/2014/main" id="{46569991-D8A4-48A0-92BC-FC6D7EBA2167}"/>
              </a:ext>
            </a:extLst>
          </p:cNvPr>
          <p:cNvSpPr>
            <a:spLocks noGrp="1"/>
          </p:cNvSpPr>
          <p:nvPr>
            <p:ph idx="1"/>
          </p:nvPr>
        </p:nvSpPr>
        <p:spPr>
          <a:xfrm>
            <a:off x="933451" y="2272710"/>
            <a:ext cx="16421100" cy="2850328"/>
          </a:xfrm>
        </p:spPr>
        <p:txBody>
          <a:bodyPr/>
          <a:lstStyle/>
          <a:p>
            <a:r>
              <a:rPr lang="en-US" altLang="en-US" dirty="0"/>
              <a:t>This practice covers the following topics:</a:t>
            </a:r>
          </a:p>
          <a:p>
            <a:pPr lvl="1"/>
            <a:r>
              <a:rPr lang="en-US" altLang="en-US" dirty="0"/>
              <a:t>Identifying PL/SQL blocks that execute successfully</a:t>
            </a:r>
          </a:p>
          <a:p>
            <a:pPr lvl="1"/>
            <a:r>
              <a:rPr lang="en-US" altLang="en-US" dirty="0"/>
              <a:t>Creating and executing a simple PL/SQL block</a:t>
            </a:r>
          </a:p>
          <a:p>
            <a:endParaRPr lang="en-US" dirty="0"/>
          </a:p>
        </p:txBody>
      </p:sp>
      <p:sp>
        <p:nvSpPr>
          <p:cNvPr id="8" name="Rectangle 7"/>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9" name="Group 8"/>
          <p:cNvGrpSpPr/>
          <p:nvPr/>
        </p:nvGrpSpPr>
        <p:grpSpPr>
          <a:xfrm>
            <a:off x="14450994" y="6400800"/>
            <a:ext cx="2579706" cy="2577087"/>
            <a:chOff x="9066212" y="3962400"/>
            <a:chExt cx="1941512" cy="1939542"/>
          </a:xfrm>
        </p:grpSpPr>
        <p:sp>
          <p:nvSpPr>
            <p:cNvPr id="10" name="Oval 9"/>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 name="Oval 10"/>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99689806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614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614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6149"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0994FA1A-D748-4CF7-A14F-5963ACD33B2A}"/>
              </a:ext>
            </a:extLst>
          </p:cNvPr>
          <p:cNvSpPr>
            <a:spLocks noGrp="1"/>
          </p:cNvSpPr>
          <p:nvPr>
            <p:ph idx="1"/>
          </p:nvPr>
        </p:nvSpPr>
        <p:spPr>
          <a:xfrm>
            <a:off x="933451" y="2272710"/>
            <a:ext cx="16421100" cy="4395366"/>
          </a:xfrm>
        </p:spPr>
        <p:txBody>
          <a:bodyPr/>
          <a:lstStyle/>
          <a:p>
            <a:r>
              <a:rPr lang="en-US" altLang="en-US" dirty="0"/>
              <a:t>After completing this lesson, you should be able to do the following:</a:t>
            </a:r>
          </a:p>
          <a:p>
            <a:pPr lvl="1"/>
            <a:r>
              <a:rPr lang="en-US" altLang="en-US" dirty="0"/>
              <a:t>Explain the need for PL/SQL</a:t>
            </a:r>
          </a:p>
          <a:p>
            <a:pPr lvl="1"/>
            <a:r>
              <a:rPr lang="en-US" altLang="en-US" dirty="0"/>
              <a:t>Explain the benefits of PL/SQL</a:t>
            </a:r>
          </a:p>
          <a:p>
            <a:pPr lvl="1"/>
            <a:r>
              <a:rPr lang="en-US" altLang="en-US" dirty="0"/>
              <a:t>Identify the different types of PL/SQL blocks</a:t>
            </a:r>
          </a:p>
          <a:p>
            <a:pPr lvl="1"/>
            <a:r>
              <a:rPr lang="en-US" altLang="en-US" dirty="0"/>
              <a:t>Output messages in PL/SQL</a:t>
            </a:r>
          </a:p>
          <a:p>
            <a:endParaRPr lang="en-US" dirty="0"/>
          </a:p>
        </p:txBody>
      </p:sp>
    </p:spTree>
    <p:custDataLst>
      <p:tags r:id="rId1"/>
    </p:custDataLst>
    <p:extLst>
      <p:ext uri="{BB962C8B-B14F-4D97-AF65-F5344CB8AC3E}">
        <p14:creationId xmlns:p14="http://schemas.microsoft.com/office/powerpoint/2010/main" val="288911224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7171" name="Rectangle 1027"/>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7172" name="Rectangle 1028"/>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7173" name="Rectangle 102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92A8F2C4-4459-4800-98C3-B3C56DC18546}"/>
              </a:ext>
            </a:extLst>
          </p:cNvPr>
          <p:cNvSpPr>
            <a:spLocks noGrp="1"/>
          </p:cNvSpPr>
          <p:nvPr>
            <p:ph idx="1"/>
          </p:nvPr>
        </p:nvSpPr>
        <p:spPr>
          <a:xfrm>
            <a:off x="933451" y="2272710"/>
            <a:ext cx="16421100" cy="2833400"/>
          </a:xfrm>
        </p:spPr>
        <p:txBody>
          <a:bodyPr/>
          <a:lstStyle/>
          <a:p>
            <a:pPr lvl="1"/>
            <a:r>
              <a:rPr lang="en-US" dirty="0"/>
              <a:t>Understanding the benefits and structure of PL/SQL</a:t>
            </a:r>
          </a:p>
          <a:p>
            <a:pPr lvl="1">
              <a:buClr>
                <a:schemeClr val="tx1">
                  <a:lumMod val="25000"/>
                  <a:lumOff val="75000"/>
                </a:schemeClr>
              </a:buClr>
            </a:pPr>
            <a:r>
              <a:rPr lang="en-US" dirty="0">
                <a:solidFill>
                  <a:schemeClr val="tx1">
                    <a:lumMod val="25000"/>
                    <a:lumOff val="75000"/>
                  </a:schemeClr>
                </a:solidFill>
              </a:rPr>
              <a:t>Understanding PL/SQL blocks</a:t>
            </a:r>
          </a:p>
          <a:p>
            <a:pPr lvl="1">
              <a:buClr>
                <a:schemeClr val="tx1">
                  <a:lumMod val="25000"/>
                  <a:lumOff val="75000"/>
                </a:schemeClr>
              </a:buClr>
            </a:pPr>
            <a:r>
              <a:rPr lang="en-US" dirty="0">
                <a:solidFill>
                  <a:schemeClr val="tx1">
                    <a:lumMod val="25000"/>
                    <a:lumOff val="75000"/>
                  </a:schemeClr>
                </a:solidFill>
              </a:rPr>
              <a:t>Generating output messages in PL/SQL </a:t>
            </a:r>
          </a:p>
          <a:p>
            <a:endParaRPr lang="en-US" dirty="0"/>
          </a:p>
        </p:txBody>
      </p:sp>
      <p:grpSp>
        <p:nvGrpSpPr>
          <p:cNvPr id="7" name="Group 6"/>
          <p:cNvGrpSpPr/>
          <p:nvPr/>
        </p:nvGrpSpPr>
        <p:grpSpPr>
          <a:xfrm>
            <a:off x="12720637" y="6515101"/>
            <a:ext cx="5567363" cy="2500313"/>
            <a:chOff x="5584824" y="4297363"/>
            <a:chExt cx="3711575" cy="1666875"/>
          </a:xfrm>
        </p:grpSpPr>
        <p:sp>
          <p:nvSpPr>
            <p:cNvPr id="8" name="Rectangle 7"/>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610653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07D63C-15CC-4C9C-BACC-FF6F1AC7265F}"/>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Limitations of SQL</a:t>
            </a:r>
          </a:p>
        </p:txBody>
      </p:sp>
      <p:sp>
        <p:nvSpPr>
          <p:cNvPr id="2" name="Content Placeholder 1">
            <a:extLst>
              <a:ext uri="{FF2B5EF4-FFF2-40B4-BE49-F238E27FC236}">
                <a16:creationId xmlns:a16="http://schemas.microsoft.com/office/drawing/2014/main" id="{DC8CFF9D-81E1-49C3-B983-1A2287FFCF58}"/>
              </a:ext>
            </a:extLst>
          </p:cNvPr>
          <p:cNvSpPr>
            <a:spLocks noGrp="1"/>
          </p:cNvSpPr>
          <p:nvPr>
            <p:ph idx="1"/>
          </p:nvPr>
        </p:nvSpPr>
        <p:spPr>
          <a:xfrm>
            <a:off x="933451" y="2272710"/>
            <a:ext cx="16421100" cy="2060881"/>
          </a:xfrm>
        </p:spPr>
        <p:txBody>
          <a:bodyPr/>
          <a:lstStyle/>
          <a:p>
            <a:pPr lvl="1"/>
            <a:r>
              <a:rPr lang="en-US" dirty="0"/>
              <a:t>Performs one operation at a time on the database</a:t>
            </a:r>
          </a:p>
          <a:p>
            <a:pPr lvl="1"/>
            <a:r>
              <a:rPr lang="en-US" dirty="0"/>
              <a:t>Lacks the capability of logically grouping multiple database operations</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30400" y="6591300"/>
            <a:ext cx="2085975" cy="2143125"/>
          </a:xfrm>
          <a:prstGeom prst="rect">
            <a:avLst/>
          </a:prstGeom>
        </p:spPr>
      </p:pic>
    </p:spTree>
    <p:custDataLst>
      <p:tags r:id="rId1"/>
    </p:custDataLst>
    <p:extLst>
      <p:ext uri="{BB962C8B-B14F-4D97-AF65-F5344CB8AC3E}">
        <p14:creationId xmlns:p14="http://schemas.microsoft.com/office/powerpoint/2010/main" val="365743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231984-EE38-4803-8E19-5BA5E9661740}"/>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Why PL/SQL?</a:t>
            </a:r>
          </a:p>
        </p:txBody>
      </p:sp>
      <p:sp>
        <p:nvSpPr>
          <p:cNvPr id="2" name="Content Placeholder 1">
            <a:extLst>
              <a:ext uri="{FF2B5EF4-FFF2-40B4-BE49-F238E27FC236}">
                <a16:creationId xmlns:a16="http://schemas.microsoft.com/office/drawing/2014/main" id="{5DAE2EDB-48FE-4F0D-B578-30E782BD1AF4}"/>
              </a:ext>
            </a:extLst>
          </p:cNvPr>
          <p:cNvSpPr>
            <a:spLocks noGrp="1"/>
          </p:cNvSpPr>
          <p:nvPr>
            <p:ph idx="1"/>
          </p:nvPr>
        </p:nvSpPr>
        <p:spPr>
          <a:xfrm>
            <a:off x="933451" y="2272710"/>
            <a:ext cx="16421100" cy="3605919"/>
          </a:xfrm>
        </p:spPr>
        <p:txBody>
          <a:bodyPr/>
          <a:lstStyle/>
          <a:p>
            <a:pPr lvl="1"/>
            <a:r>
              <a:rPr lang="en-US" dirty="0"/>
              <a:t>Enables modularization in the application</a:t>
            </a:r>
          </a:p>
          <a:p>
            <a:pPr lvl="1"/>
            <a:r>
              <a:rPr lang="en-US" dirty="0"/>
              <a:t>Provides better security</a:t>
            </a:r>
          </a:p>
          <a:p>
            <a:pPr lvl="1"/>
            <a:r>
              <a:rPr lang="en-US" dirty="0"/>
              <a:t>Enables maintainability</a:t>
            </a:r>
          </a:p>
          <a:p>
            <a:pPr lvl="1"/>
            <a:r>
              <a:rPr lang="en-US" dirty="0"/>
              <a:t>Provides exception handling</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65884" y="5905500"/>
            <a:ext cx="3636316" cy="3595688"/>
          </a:xfrm>
          <a:prstGeom prst="rect">
            <a:avLst/>
          </a:prstGeom>
        </p:spPr>
      </p:pic>
    </p:spTree>
    <p:custDataLst>
      <p:tags r:id="rId1"/>
    </p:custDataLst>
    <p:extLst>
      <p:ext uri="{BB962C8B-B14F-4D97-AF65-F5344CB8AC3E}">
        <p14:creationId xmlns:p14="http://schemas.microsoft.com/office/powerpoint/2010/main" val="113934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4" y="2397125"/>
            <a:ext cx="18287996" cy="6515100"/>
          </a:xfrm>
          <a:prstGeom prst="rect">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Rounded Rectangle 6"/>
          <p:cNvSpPr/>
          <p:nvPr/>
        </p:nvSpPr>
        <p:spPr bwMode="auto">
          <a:xfrm rot="14921563">
            <a:off x="14962161" y="4022327"/>
            <a:ext cx="2633663" cy="2631282"/>
          </a:xfrm>
          <a:prstGeom prst="roundRect">
            <a:avLst>
              <a:gd name="adj" fmla="val 50000"/>
            </a:avLst>
          </a:prstGeom>
          <a:gradFill flip="none" rotWithShape="1">
            <a:gsLst>
              <a:gs pos="0">
                <a:schemeClr val="bg1"/>
              </a:gs>
              <a:gs pos="100000">
                <a:srgbClr val="F2C5FB"/>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32" name="Oval 31"/>
          <p:cNvSpPr/>
          <p:nvPr/>
        </p:nvSpPr>
        <p:spPr bwMode="auto">
          <a:xfrm>
            <a:off x="15031046" y="4176941"/>
            <a:ext cx="2304288" cy="2372868"/>
          </a:xfrm>
          <a:prstGeom prst="ellipse">
            <a:avLst/>
          </a:prstGeom>
          <a:gradFill flip="none" rotWithShape="1">
            <a:gsLst>
              <a:gs pos="0">
                <a:schemeClr val="bg1"/>
              </a:gs>
              <a:gs pos="100000">
                <a:srgbClr val="D7F3FD"/>
              </a:gs>
            </a:gsLst>
            <a:lin ang="13500000" scaled="1"/>
            <a:tileRect/>
          </a:gradFill>
          <a:ln w="66675" cap="flat" cmpd="sng" algn="ctr">
            <a:solidFill>
              <a:srgbClr val="D1F0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9" name="Right Arrow 18"/>
          <p:cNvSpPr/>
          <p:nvPr/>
        </p:nvSpPr>
        <p:spPr bwMode="auto">
          <a:xfrm>
            <a:off x="3764332" y="7103233"/>
            <a:ext cx="7193922" cy="649706"/>
          </a:xfrm>
          <a:prstGeom prst="rightArrow">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31" name="Oval 30"/>
          <p:cNvSpPr/>
          <p:nvPr/>
        </p:nvSpPr>
        <p:spPr bwMode="auto">
          <a:xfrm>
            <a:off x="563933" y="3582988"/>
            <a:ext cx="4343400" cy="4343400"/>
          </a:xfrm>
          <a:prstGeom prst="ellipse">
            <a:avLst/>
          </a:prstGeom>
          <a:gradFill flip="none" rotWithShape="1">
            <a:gsLst>
              <a:gs pos="0">
                <a:schemeClr val="bg1"/>
              </a:gs>
              <a:gs pos="50000">
                <a:schemeClr val="bg1"/>
              </a:gs>
              <a:gs pos="100000">
                <a:schemeClr val="accent6">
                  <a:lumMod val="20000"/>
                  <a:lumOff val="80000"/>
                </a:schemeClr>
              </a:gs>
            </a:gsLst>
            <a:lin ang="10800000" scaled="1"/>
            <a:tileRect/>
          </a:gradFill>
          <a:ln w="28575" cap="flat" cmpd="sng" algn="ctr">
            <a:gradFill flip="none" rotWithShape="1">
              <a:gsLst>
                <a:gs pos="0">
                  <a:schemeClr val="accent6">
                    <a:lumMod val="20000"/>
                    <a:lumOff val="80000"/>
                  </a:schemeClr>
                </a:gs>
                <a:gs pos="50000">
                  <a:schemeClr val="bg1"/>
                </a:gs>
                <a:gs pos="100000">
                  <a:schemeClr val="bg1"/>
                </a:gs>
              </a:gsLst>
              <a:lin ang="108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1507"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Why PL/SQL</a:t>
            </a:r>
          </a:p>
        </p:txBody>
      </p:sp>
      <p:pic>
        <p:nvPicPr>
          <p:cNvPr id="21535" name="Picture 4"/>
          <p:cNvPicPr>
            <a:picLocks noChangeAspect="1"/>
          </p:cNvPicPr>
          <p:nvPr/>
        </p:nvPicPr>
        <p:blipFill>
          <a:blip r:embed="rId4" cstate="print"/>
          <a:srcRect/>
          <a:stretch>
            <a:fillRect/>
          </a:stretch>
        </p:blipFill>
        <p:spPr bwMode="auto">
          <a:xfrm>
            <a:off x="15351279" y="4456535"/>
            <a:ext cx="1627382" cy="2170833"/>
          </a:xfrm>
          <a:prstGeom prst="rect">
            <a:avLst/>
          </a:prstGeom>
          <a:noFill/>
          <a:ln w="9525">
            <a:noFill/>
            <a:miter lim="800000"/>
            <a:headEnd/>
            <a:tailEnd/>
          </a:ln>
        </p:spPr>
      </p:pic>
      <p:pic>
        <p:nvPicPr>
          <p:cNvPr id="21531" name="Content Placeholder 9"/>
          <p:cNvPicPr>
            <a:picLocks noChangeAspect="1"/>
          </p:cNvPicPr>
          <p:nvPr/>
        </p:nvPicPr>
        <p:blipFill>
          <a:blip r:embed="rId5" cstate="print"/>
          <a:srcRect/>
          <a:stretch>
            <a:fillRect/>
          </a:stretch>
        </p:blipFill>
        <p:spPr bwMode="gray">
          <a:xfrm>
            <a:off x="14472814" y="5064076"/>
            <a:ext cx="1313444" cy="1673754"/>
          </a:xfrm>
          <a:prstGeom prst="rect">
            <a:avLst/>
          </a:prstGeom>
          <a:noFill/>
          <a:ln w="9525">
            <a:noFill/>
            <a:miter lim="800000"/>
            <a:headEnd/>
            <a:tailEnd/>
          </a:ln>
        </p:spPr>
      </p:pic>
      <p:sp>
        <p:nvSpPr>
          <p:cNvPr id="21527" name="TextBox 19"/>
          <p:cNvSpPr txBox="1">
            <a:spLocks noChangeArrowheads="1"/>
          </p:cNvSpPr>
          <p:nvPr/>
        </p:nvSpPr>
        <p:spPr bwMode="auto">
          <a:xfrm>
            <a:off x="15392400" y="6880684"/>
            <a:ext cx="1575432"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dirty="0">
                <a:latin typeface="Oracle Sans" panose="020B0503020204020204" pitchFamily="34" charset="0"/>
                <a:cs typeface="Oracle Sans" panose="020B0503020204020204" pitchFamily="34" charset="0"/>
              </a:rPr>
              <a:t>End-User</a:t>
            </a:r>
          </a:p>
        </p:txBody>
      </p:sp>
      <p:grpSp>
        <p:nvGrpSpPr>
          <p:cNvPr id="2" name="Group 29"/>
          <p:cNvGrpSpPr/>
          <p:nvPr/>
        </p:nvGrpSpPr>
        <p:grpSpPr>
          <a:xfrm>
            <a:off x="911598" y="3695700"/>
            <a:ext cx="3776493" cy="3086100"/>
            <a:chOff x="534988" y="2209800"/>
            <a:chExt cx="2921731" cy="2387600"/>
          </a:xfrm>
        </p:grpSpPr>
        <p:grpSp>
          <p:nvGrpSpPr>
            <p:cNvPr id="3" name="Group 17"/>
            <p:cNvGrpSpPr>
              <a:grpSpLocks/>
            </p:cNvGrpSpPr>
            <p:nvPr/>
          </p:nvGrpSpPr>
          <p:grpSpPr bwMode="auto">
            <a:xfrm>
              <a:off x="534988" y="2209800"/>
              <a:ext cx="1599546" cy="1993238"/>
              <a:chOff x="572763" y="2197609"/>
              <a:chExt cx="2482723" cy="3094839"/>
            </a:xfrm>
          </p:grpSpPr>
          <p:pic>
            <p:nvPicPr>
              <p:cNvPr id="15" name="Picture 14"/>
              <p:cNvPicPr>
                <a:picLocks noChangeAspect="1"/>
              </p:cNvPicPr>
              <p:nvPr/>
            </p:nvPicPr>
            <p:blipFill>
              <a:blip r:embed="rId6" cstate="print"/>
              <a:stretch>
                <a:fillRect/>
              </a:stretch>
            </p:blipFill>
            <p:spPr>
              <a:xfrm>
                <a:off x="572763" y="2197609"/>
                <a:ext cx="2261976" cy="3061358"/>
              </a:xfrm>
              <a:prstGeom prst="rect">
                <a:avLst/>
              </a:prstGeom>
              <a:effectLst/>
            </p:spPr>
          </p:pic>
          <p:pic>
            <p:nvPicPr>
              <p:cNvPr id="21524" name="Picture 15"/>
              <p:cNvPicPr>
                <a:picLocks noChangeAspect="1"/>
              </p:cNvPicPr>
              <p:nvPr/>
            </p:nvPicPr>
            <p:blipFill>
              <a:blip r:embed="rId7" cstate="print"/>
              <a:srcRect/>
              <a:stretch>
                <a:fillRect/>
              </a:stretch>
            </p:blipFill>
            <p:spPr bwMode="auto">
              <a:xfrm flipH="1">
                <a:off x="1522412" y="3248350"/>
                <a:ext cx="1533074" cy="2044098"/>
              </a:xfrm>
              <a:prstGeom prst="rect">
                <a:avLst/>
              </a:prstGeom>
              <a:noFill/>
              <a:ln w="9525">
                <a:noFill/>
                <a:miter lim="800000"/>
                <a:headEnd/>
                <a:tailEnd/>
              </a:ln>
            </p:spPr>
          </p:pic>
          <p:sp>
            <p:nvSpPr>
              <p:cNvPr id="17" name="Rounded Rectangle 16"/>
              <p:cNvSpPr/>
              <p:nvPr/>
            </p:nvSpPr>
            <p:spPr bwMode="auto">
              <a:xfrm flipH="1">
                <a:off x="2245028" y="4237100"/>
                <a:ext cx="218981" cy="344734"/>
              </a:xfrm>
              <a:prstGeom prst="roundRect">
                <a:avLst/>
              </a:prstGeom>
              <a:solidFill>
                <a:srgbClr val="0070C0"/>
              </a:solidFill>
              <a:ln w="28575" cap="flat" cmpd="sng" algn="ctr">
                <a:noFill/>
                <a:prstDash val="solid"/>
                <a:round/>
                <a:headEnd type="none" w="sm" len="sm"/>
                <a:tailEnd type="none" w="sm" len="sm"/>
              </a:ln>
              <a:effectLst/>
              <a:scene3d>
                <a:camera prst="isometricRightUp">
                  <a:rot lat="2400000" lon="1980000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pic>
          <p:nvPicPr>
            <p:cNvPr id="21519" name="Picture 25"/>
            <p:cNvPicPr>
              <a:picLocks noChangeAspect="1"/>
            </p:cNvPicPr>
            <p:nvPr/>
          </p:nvPicPr>
          <p:blipFill>
            <a:blip r:embed="rId8" cstate="print"/>
            <a:srcRect/>
            <a:stretch>
              <a:fillRect/>
            </a:stretch>
          </p:blipFill>
          <p:spPr bwMode="auto">
            <a:xfrm>
              <a:off x="1580729" y="3524173"/>
              <a:ext cx="1241848" cy="906351"/>
            </a:xfrm>
            <a:prstGeom prst="rect">
              <a:avLst/>
            </a:prstGeom>
            <a:noFill/>
            <a:ln w="9525">
              <a:noFill/>
              <a:miter lim="800000"/>
              <a:headEnd/>
              <a:tailEnd/>
            </a:ln>
          </p:spPr>
        </p:pic>
        <p:grpSp>
          <p:nvGrpSpPr>
            <p:cNvPr id="4" name="Group 27"/>
            <p:cNvGrpSpPr>
              <a:grpSpLocks/>
            </p:cNvGrpSpPr>
            <p:nvPr/>
          </p:nvGrpSpPr>
          <p:grpSpPr bwMode="auto">
            <a:xfrm>
              <a:off x="2319019" y="3525190"/>
              <a:ext cx="1137700" cy="1072210"/>
              <a:chOff x="2383073" y="3898250"/>
              <a:chExt cx="1262265" cy="1190008"/>
            </a:xfrm>
          </p:grpSpPr>
          <p:pic>
            <p:nvPicPr>
              <p:cNvPr id="21521" name="Picture 21"/>
              <p:cNvPicPr>
                <a:picLocks noChangeAspect="1"/>
              </p:cNvPicPr>
              <p:nvPr/>
            </p:nvPicPr>
            <p:blipFill>
              <a:blip r:embed="rId9" cstate="print"/>
              <a:srcRect/>
              <a:stretch>
                <a:fillRect/>
              </a:stretch>
            </p:blipFill>
            <p:spPr bwMode="auto">
              <a:xfrm>
                <a:off x="2383073" y="3898250"/>
                <a:ext cx="1152429" cy="1190008"/>
              </a:xfrm>
              <a:prstGeom prst="rect">
                <a:avLst/>
              </a:prstGeom>
              <a:noFill/>
              <a:ln w="9525">
                <a:noFill/>
                <a:miter lim="800000"/>
                <a:headEnd/>
                <a:tailEnd/>
              </a:ln>
            </p:spPr>
          </p:pic>
          <p:sp>
            <p:nvSpPr>
              <p:cNvPr id="27" name="TextBox 26"/>
              <p:cNvSpPr txBox="1"/>
              <p:nvPr/>
            </p:nvSpPr>
            <p:spPr>
              <a:xfrm>
                <a:off x="2929558" y="4241447"/>
                <a:ext cx="715780" cy="634262"/>
              </a:xfrm>
              <a:prstGeom prst="rect">
                <a:avLst/>
              </a:prstGeom>
              <a:noFill/>
              <a:scene3d>
                <a:camera prst="isometricOffAxis2Right">
                  <a:rot lat="1662026" lon="18428179" rev="0"/>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4200" b="1" dirty="0">
                    <a:solidFill>
                      <a:schemeClr val="bg1"/>
                    </a:solidFill>
                    <a:latin typeface="Oracle Sans" panose="020B0503020204020204" pitchFamily="34" charset="0"/>
                    <a:cs typeface="Oracle Sans" panose="020B0503020204020204" pitchFamily="34" charset="0"/>
                  </a:rPr>
                  <a:t>PL</a:t>
                </a:r>
              </a:p>
            </p:txBody>
          </p:sp>
        </p:grpSp>
      </p:grpSp>
      <p:sp>
        <p:nvSpPr>
          <p:cNvPr id="29" name="Right Arrow 28"/>
          <p:cNvSpPr/>
          <p:nvPr/>
        </p:nvSpPr>
        <p:spPr bwMode="auto">
          <a:xfrm flipH="1">
            <a:off x="4770173" y="4719220"/>
            <a:ext cx="6309360" cy="649706"/>
          </a:xfrm>
          <a:prstGeom prst="rightArrow">
            <a:avLst/>
          </a:prstGeom>
          <a:gradFill>
            <a:gsLst>
              <a:gs pos="100000">
                <a:srgbClr val="2EA1BC"/>
              </a:gs>
              <a:gs pos="23000">
                <a:srgbClr val="65C3D9"/>
              </a:gs>
            </a:gsLst>
            <a:lin ang="15000000" scaled="0"/>
          </a:gradFill>
          <a:ln w="12700" cap="flat" cmpd="sng" algn="ctr">
            <a:gradFill>
              <a:gsLst>
                <a:gs pos="100000">
                  <a:srgbClr val="65C3D9"/>
                </a:gs>
                <a:gs pos="0">
                  <a:srgbClr val="2C869B"/>
                </a:gs>
              </a:gsLst>
              <a:lin ang="5400000" scaled="1"/>
            </a:gradFill>
            <a:prstDash val="solid"/>
            <a:round/>
            <a:headEnd type="none" w="sm" len="sm"/>
            <a:tailEnd type="none" w="sm" len="sm"/>
          </a:ln>
          <a:effectLst/>
          <a:scene3d>
            <a:camera prst="orthographicFront">
              <a:rot lat="0" lon="0" rev="0"/>
            </a:camera>
            <a:lightRig rig="threePt" dir="t"/>
          </a:scene3d>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1512" name="TextBox 29"/>
          <p:cNvSpPr txBox="1">
            <a:spLocks noChangeArrowheads="1"/>
          </p:cNvSpPr>
          <p:nvPr/>
        </p:nvSpPr>
        <p:spPr bwMode="auto">
          <a:xfrm>
            <a:off x="5243092" y="4328998"/>
            <a:ext cx="5567363" cy="415498"/>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dirty="0">
                <a:latin typeface="Oracle Sans" panose="020B0503020204020204" pitchFamily="34" charset="0"/>
                <a:cs typeface="Oracle Sans" panose="020B0503020204020204" pitchFamily="34" charset="0"/>
              </a:rPr>
              <a:t>Input parameters from the end-user</a:t>
            </a:r>
          </a:p>
        </p:txBody>
      </p:sp>
      <p:sp>
        <p:nvSpPr>
          <p:cNvPr id="21513" name="TextBox 30"/>
          <p:cNvSpPr txBox="1">
            <a:spLocks noChangeArrowheads="1"/>
          </p:cNvSpPr>
          <p:nvPr/>
        </p:nvSpPr>
        <p:spPr bwMode="auto">
          <a:xfrm>
            <a:off x="4107234" y="7605938"/>
            <a:ext cx="6393656" cy="73866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100" dirty="0">
                <a:latin typeface="Oracle Sans" panose="020B0503020204020204" pitchFamily="34" charset="0"/>
                <a:cs typeface="Oracle Sans" panose="020B0503020204020204" pitchFamily="34" charset="0"/>
              </a:rPr>
              <a:t>Response generated based on the output from the PL/SQL program unit</a:t>
            </a:r>
          </a:p>
        </p:txBody>
      </p:sp>
      <p:sp>
        <p:nvSpPr>
          <p:cNvPr id="21514" name="TextBox 31"/>
          <p:cNvSpPr txBox="1">
            <a:spLocks noChangeArrowheads="1"/>
          </p:cNvSpPr>
          <p:nvPr/>
        </p:nvSpPr>
        <p:spPr bwMode="auto">
          <a:xfrm>
            <a:off x="1124203" y="6701746"/>
            <a:ext cx="3178970" cy="83099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dirty="0">
                <a:latin typeface="Oracle Sans" panose="020B0503020204020204" pitchFamily="34" charset="0"/>
                <a:cs typeface="Oracle Sans" panose="020B0503020204020204" pitchFamily="34" charset="0"/>
              </a:rPr>
              <a:t>PL/SQL objects on Database</a:t>
            </a:r>
          </a:p>
        </p:txBody>
      </p:sp>
      <p:pic>
        <p:nvPicPr>
          <p:cNvPr id="21515" name="Picture 34"/>
          <p:cNvPicPr>
            <a:picLocks noChangeAspect="1"/>
          </p:cNvPicPr>
          <p:nvPr/>
        </p:nvPicPr>
        <p:blipFill>
          <a:blip r:embed="rId10" cstate="print"/>
          <a:srcRect/>
          <a:stretch>
            <a:fillRect/>
          </a:stretch>
        </p:blipFill>
        <p:spPr bwMode="auto">
          <a:xfrm>
            <a:off x="10613717" y="6707867"/>
            <a:ext cx="3495675" cy="2514600"/>
          </a:xfrm>
          <a:prstGeom prst="rect">
            <a:avLst/>
          </a:prstGeom>
          <a:noFill/>
          <a:ln w="9525">
            <a:noFill/>
            <a:miter lim="800000"/>
            <a:headEnd/>
            <a:tailEnd/>
          </a:ln>
        </p:spPr>
      </p:pic>
      <p:pic>
        <p:nvPicPr>
          <p:cNvPr id="21516" name="Picture 35"/>
          <p:cNvPicPr>
            <a:picLocks noChangeAspect="1"/>
          </p:cNvPicPr>
          <p:nvPr/>
        </p:nvPicPr>
        <p:blipFill>
          <a:blip r:embed="rId11" cstate="print"/>
          <a:srcRect/>
          <a:stretch>
            <a:fillRect/>
          </a:stretch>
        </p:blipFill>
        <p:spPr bwMode="auto">
          <a:xfrm>
            <a:off x="10555660" y="2730500"/>
            <a:ext cx="3600450" cy="4810125"/>
          </a:xfrm>
          <a:prstGeom prst="rect">
            <a:avLst/>
          </a:prstGeom>
          <a:noFill/>
          <a:ln w="9525">
            <a:noFill/>
            <a:miter lim="800000"/>
            <a:headEnd/>
            <a:tailEnd/>
          </a:ln>
          <a:effectLst/>
        </p:spPr>
      </p:pic>
      <p:pic>
        <p:nvPicPr>
          <p:cNvPr id="21517" name="Picture 14"/>
          <p:cNvPicPr>
            <a:picLocks noChangeAspect="1"/>
          </p:cNvPicPr>
          <p:nvPr/>
        </p:nvPicPr>
        <p:blipFill>
          <a:blip r:embed="rId12" cstate="print"/>
          <a:srcRect/>
          <a:stretch>
            <a:fillRect/>
          </a:stretch>
        </p:blipFill>
        <p:spPr bwMode="auto">
          <a:xfrm>
            <a:off x="13027397" y="3256757"/>
            <a:ext cx="2721768" cy="217884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7990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126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a:latin typeface="Times New Roman" pitchFamily="18" charset="0"/>
              <a:cs typeface="Times New Roman" pitchFamily="18" charset="0"/>
            </a:endParaRPr>
          </a:p>
        </p:txBody>
      </p:sp>
      <p:sp>
        <p:nvSpPr>
          <p:cNvPr id="1126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11269"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a:latin typeface="Times New Roman" pitchFamily="18" charset="0"/>
              <a:cs typeface="Times New Roman" pitchFamily="18" charset="0"/>
            </a:endParaRPr>
          </a:p>
        </p:txBody>
      </p:sp>
      <p:sp>
        <p:nvSpPr>
          <p:cNvPr id="1127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About PL/SQL</a:t>
            </a:r>
          </a:p>
        </p:txBody>
      </p:sp>
      <p:sp>
        <p:nvSpPr>
          <p:cNvPr id="2" name="Content Placeholder 1">
            <a:extLst>
              <a:ext uri="{FF2B5EF4-FFF2-40B4-BE49-F238E27FC236}">
                <a16:creationId xmlns:a16="http://schemas.microsoft.com/office/drawing/2014/main" id="{17C9042C-D0D6-4407-9BAA-6B11FB8C9372}"/>
              </a:ext>
            </a:extLst>
          </p:cNvPr>
          <p:cNvSpPr>
            <a:spLocks noGrp="1"/>
          </p:cNvSpPr>
          <p:nvPr>
            <p:ph idx="1"/>
          </p:nvPr>
        </p:nvSpPr>
        <p:spPr>
          <a:xfrm>
            <a:off x="933451" y="4977539"/>
            <a:ext cx="16421100" cy="5118961"/>
          </a:xfrm>
        </p:spPr>
        <p:txBody>
          <a:bodyPr/>
          <a:lstStyle/>
          <a:p>
            <a:pPr lvl="1"/>
            <a:r>
              <a:rPr lang="en-US" altLang="en-US" dirty="0"/>
              <a:t>Stands for “Procedural Language Extension to SQL”</a:t>
            </a:r>
          </a:p>
          <a:p>
            <a:pPr lvl="1"/>
            <a:r>
              <a:rPr lang="en-US" altLang="en-US" dirty="0"/>
              <a:t>Integrates procedural constructs with SQL</a:t>
            </a:r>
          </a:p>
          <a:p>
            <a:pPr lvl="1"/>
            <a:r>
              <a:rPr lang="en-US" altLang="en-US" dirty="0"/>
              <a:t>Provides a block structure for executable units of code</a:t>
            </a:r>
          </a:p>
          <a:p>
            <a:pPr lvl="1"/>
            <a:r>
              <a:rPr lang="en-US" altLang="en-US" dirty="0"/>
              <a:t>Provides procedural constructs such as:</a:t>
            </a:r>
          </a:p>
          <a:p>
            <a:pPr lvl="2"/>
            <a:r>
              <a:rPr lang="en-US" altLang="en-US" dirty="0"/>
              <a:t>Variables, constants, and data types</a:t>
            </a:r>
          </a:p>
          <a:p>
            <a:pPr lvl="2"/>
            <a:r>
              <a:rPr lang="en-US" altLang="en-US" dirty="0"/>
              <a:t>Control structures: Loops, conditional statements  </a:t>
            </a:r>
          </a:p>
          <a:p>
            <a:pPr lvl="1"/>
            <a:r>
              <a:rPr lang="en-US" altLang="en-US" dirty="0"/>
              <a:t>Enables writing reusable program units</a:t>
            </a:r>
          </a:p>
        </p:txBody>
      </p:sp>
      <p:grpSp>
        <p:nvGrpSpPr>
          <p:cNvPr id="14" name="Group 13"/>
          <p:cNvGrpSpPr/>
          <p:nvPr/>
        </p:nvGrpSpPr>
        <p:grpSpPr>
          <a:xfrm>
            <a:off x="1765300" y="2397125"/>
            <a:ext cx="8347038" cy="2440782"/>
            <a:chOff x="3184525" y="1268412"/>
            <a:chExt cx="4625479" cy="1352550"/>
          </a:xfrm>
        </p:grpSpPr>
        <p:pic>
          <p:nvPicPr>
            <p:cNvPr id="15" name="Picture 7" descr="D:\PL_SQL\MY_LESSONS\Graphics\LesIntro\sql.gif"/>
            <p:cNvPicPr>
              <a:picLocks noChangeAspect="1" noChangeArrowheads="1"/>
            </p:cNvPicPr>
            <p:nvPr/>
          </p:nvPicPr>
          <p:blipFill>
            <a:blip r:embed="rId4" cstate="print"/>
            <a:stretch>
              <a:fillRect/>
            </a:stretch>
          </p:blipFill>
          <p:spPr bwMode="gray">
            <a:xfrm>
              <a:off x="4931271" y="1268412"/>
              <a:ext cx="647700" cy="1352550"/>
            </a:xfrm>
            <a:prstGeom prst="rect">
              <a:avLst/>
            </a:prstGeom>
            <a:noFill/>
            <a:ln w="9525">
              <a:noFill/>
              <a:miter lim="800000"/>
              <a:headEnd/>
              <a:tailEnd/>
            </a:ln>
          </p:spPr>
        </p:pic>
        <p:pic>
          <p:nvPicPr>
            <p:cNvPr id="16" name="Picture 8" descr="D:\PL_SQL\MY_LESSONS\Graphics\LesIntro\plus.gif"/>
            <p:cNvPicPr>
              <a:picLocks noChangeAspect="1" noChangeArrowheads="1"/>
            </p:cNvPicPr>
            <p:nvPr/>
          </p:nvPicPr>
          <p:blipFill>
            <a:blip r:embed="rId5" cstate="print"/>
            <a:stretch>
              <a:fillRect/>
            </a:stretch>
          </p:blipFill>
          <p:spPr bwMode="gray">
            <a:xfrm>
              <a:off x="4164013" y="1700527"/>
              <a:ext cx="455276" cy="488320"/>
            </a:xfrm>
            <a:prstGeom prst="rect">
              <a:avLst/>
            </a:prstGeom>
            <a:noFill/>
            <a:ln w="9525">
              <a:noFill/>
              <a:miter lim="800000"/>
              <a:headEnd/>
              <a:tailEnd/>
            </a:ln>
          </p:spPr>
        </p:pic>
        <p:pic>
          <p:nvPicPr>
            <p:cNvPr id="17" name="Picture 9" descr="D:\PL_SQL\MY_LESSONS\Graphics\LesIntro\equals.gif"/>
            <p:cNvPicPr>
              <a:picLocks noChangeAspect="1" noChangeArrowheads="1"/>
            </p:cNvPicPr>
            <p:nvPr/>
          </p:nvPicPr>
          <p:blipFill>
            <a:blip r:embed="rId6" cstate="print"/>
            <a:stretch>
              <a:fillRect/>
            </a:stretch>
          </p:blipFill>
          <p:spPr bwMode="gray">
            <a:xfrm>
              <a:off x="6107595" y="1670455"/>
              <a:ext cx="535610" cy="548464"/>
            </a:xfrm>
            <a:prstGeom prst="rect">
              <a:avLst/>
            </a:prstGeom>
            <a:noFill/>
            <a:ln w="9525">
              <a:noFill/>
              <a:miter lim="800000"/>
              <a:headEnd/>
              <a:tailEnd/>
            </a:ln>
          </p:spPr>
        </p:pic>
        <p:pic>
          <p:nvPicPr>
            <p:cNvPr id="18" name="Picture 10" descr="D:\PL_SQL\MY_LESSONS\Graphics\LesIntro\pl_sql.gif"/>
            <p:cNvPicPr>
              <a:picLocks noChangeAspect="1" noChangeArrowheads="1"/>
            </p:cNvPicPr>
            <p:nvPr/>
          </p:nvPicPr>
          <p:blipFill>
            <a:blip r:embed="rId7" cstate="print"/>
            <a:stretch>
              <a:fillRect/>
            </a:stretch>
          </p:blipFill>
          <p:spPr bwMode="gray">
            <a:xfrm>
              <a:off x="7171829" y="1268412"/>
              <a:ext cx="638175" cy="1352550"/>
            </a:xfrm>
            <a:prstGeom prst="rect">
              <a:avLst/>
            </a:prstGeom>
            <a:noFill/>
            <a:ln w="9525">
              <a:noFill/>
              <a:miter lim="800000"/>
              <a:headEnd/>
              <a:tailEnd/>
            </a:ln>
          </p:spPr>
        </p:pic>
        <p:pic>
          <p:nvPicPr>
            <p:cNvPr id="19" name="Picture 11" descr="C:\Projects\6981-Sunitha\images\docum098.gif"/>
            <p:cNvPicPr>
              <a:picLocks noChangeAspect="1" noChangeArrowheads="1"/>
            </p:cNvPicPr>
            <p:nvPr/>
          </p:nvPicPr>
          <p:blipFill>
            <a:blip r:embed="rId8" cstate="print"/>
            <a:stretch>
              <a:fillRect/>
            </a:stretch>
          </p:blipFill>
          <p:spPr bwMode="gray">
            <a:xfrm>
              <a:off x="3184525" y="1268413"/>
              <a:ext cx="628650" cy="1352549"/>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02442833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Benefits of PL/SQL</a:t>
            </a:r>
          </a:p>
        </p:txBody>
      </p:sp>
      <p:sp>
        <p:nvSpPr>
          <p:cNvPr id="2" name="Content Placeholder 1">
            <a:extLst>
              <a:ext uri="{FF2B5EF4-FFF2-40B4-BE49-F238E27FC236}">
                <a16:creationId xmlns:a16="http://schemas.microsoft.com/office/drawing/2014/main" id="{470BBFF1-502F-457B-9585-9B4F7B0E2451}"/>
              </a:ext>
            </a:extLst>
          </p:cNvPr>
          <p:cNvSpPr>
            <a:spLocks noGrp="1"/>
          </p:cNvSpPr>
          <p:nvPr>
            <p:ph idx="1"/>
          </p:nvPr>
        </p:nvSpPr>
        <p:spPr>
          <a:xfrm>
            <a:off x="933451" y="2272710"/>
            <a:ext cx="16421100" cy="5923477"/>
          </a:xfrm>
        </p:spPr>
        <p:txBody>
          <a:bodyPr/>
          <a:lstStyle/>
          <a:p>
            <a:pPr lvl="1"/>
            <a:r>
              <a:rPr lang="en-US" altLang="en-US" dirty="0"/>
              <a:t>Integration of procedural constructs with SQL</a:t>
            </a:r>
          </a:p>
          <a:p>
            <a:pPr lvl="1"/>
            <a:r>
              <a:rPr lang="en-US" altLang="en-US" dirty="0"/>
              <a:t>Improved performance</a:t>
            </a:r>
          </a:p>
          <a:p>
            <a:pPr lvl="1"/>
            <a:r>
              <a:rPr lang="en-US" altLang="en-US" dirty="0"/>
              <a:t>Modularized program development</a:t>
            </a:r>
          </a:p>
          <a:p>
            <a:pPr lvl="1"/>
            <a:r>
              <a:rPr lang="en-US" altLang="en-US" dirty="0"/>
              <a:t>Integration with Oracle tools</a:t>
            </a:r>
          </a:p>
          <a:p>
            <a:pPr lvl="1"/>
            <a:r>
              <a:rPr lang="en-US" altLang="en-US" dirty="0"/>
              <a:t>Portability</a:t>
            </a:r>
          </a:p>
          <a:p>
            <a:pPr lvl="1"/>
            <a:r>
              <a:rPr lang="en-US" altLang="en-US" dirty="0"/>
              <a:t>Exception handling</a:t>
            </a:r>
          </a:p>
          <a:p>
            <a:pPr lvl="1"/>
            <a:r>
              <a:rPr lang="en-US" altLang="en-US" dirty="0"/>
              <a:t>Support for Object Oriented Programming</a:t>
            </a:r>
          </a:p>
          <a:p>
            <a:endParaRPr lang="en-US" dirty="0"/>
          </a:p>
        </p:txBody>
      </p:sp>
    </p:spTree>
    <p:custDataLst>
      <p:tags r:id="rId1"/>
    </p:custDataLst>
    <p:extLst>
      <p:ext uri="{BB962C8B-B14F-4D97-AF65-F5344CB8AC3E}">
        <p14:creationId xmlns:p14="http://schemas.microsoft.com/office/powerpoint/2010/main" val="4215832922"/>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315</TotalTime>
  <Words>3205</Words>
  <Application>Microsoft Office PowerPoint</Application>
  <PresentationFormat>Custom</PresentationFormat>
  <Paragraphs>230</Paragraphs>
  <Slides>23</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Georgia</vt:lpstr>
      <vt:lpstr>Oracle Sans</vt:lpstr>
      <vt:lpstr>Times New Roman</vt:lpstr>
      <vt:lpstr>OU Redwood PowerPoint Template</vt:lpstr>
      <vt:lpstr>Introduction to PL/SQL</vt:lpstr>
      <vt:lpstr>Course Road Map</vt:lpstr>
      <vt:lpstr>Objectives</vt:lpstr>
      <vt:lpstr>Agenda</vt:lpstr>
      <vt:lpstr>Limitations of SQL</vt:lpstr>
      <vt:lpstr>Why PL/SQL?</vt:lpstr>
      <vt:lpstr>Why PL/SQL</vt:lpstr>
      <vt:lpstr>About PL/SQL</vt:lpstr>
      <vt:lpstr>Benefits of PL/SQL</vt:lpstr>
      <vt:lpstr>PowerPoint Presentation</vt:lpstr>
      <vt:lpstr>PL/SQL Runtime Architecture</vt:lpstr>
      <vt:lpstr>PL/SQL Block Structure</vt:lpstr>
      <vt:lpstr>Agenda</vt:lpstr>
      <vt:lpstr>Block Types</vt:lpstr>
      <vt:lpstr>PowerPoint Presentation</vt:lpstr>
      <vt:lpstr>Examining an Anonymous Block</vt:lpstr>
      <vt:lpstr>Executing an Anonymous Block</vt:lpstr>
      <vt:lpstr>Agenda</vt:lpstr>
      <vt:lpstr>Enabling Output of a PL/SQL Block</vt:lpstr>
      <vt:lpstr>Viewing the Output of a PL/SQL Block</vt:lpstr>
      <vt:lpstr>Quiz</vt:lpstr>
      <vt:lpstr>Summary</vt:lpstr>
      <vt:lpstr>Practice 2: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117</cp:revision>
  <cp:lastPrinted>2002-03-28T23:57:22Z</cp:lastPrinted>
  <dcterms:created xsi:type="dcterms:W3CDTF">2020-05-18T09:31:58Z</dcterms:created>
  <dcterms:modified xsi:type="dcterms:W3CDTF">2020-07-01T07:34:16Z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