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tags/tag55.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2"/>
  </p:notesMasterIdLst>
  <p:handoutMasterIdLst>
    <p:handoutMasterId r:id="rId43"/>
  </p:handoutMasterIdLst>
  <p:sldIdLst>
    <p:sldId id="374" r:id="rId2"/>
    <p:sldId id="375" r:id="rId3"/>
    <p:sldId id="376" r:id="rId4"/>
    <p:sldId id="377"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Lst>
  <p:sldSz cx="18288000" cy="10287000"/>
  <p:notesSz cx="7772400" cy="10058400"/>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0" userDrawn="1">
          <p15:clr>
            <a:srgbClr val="A4A3A4"/>
          </p15:clr>
        </p15:guide>
        <p15:guide id="6" pos="1050" userDrawn="1">
          <p15:clr>
            <a:srgbClr val="A4A3A4"/>
          </p15:clr>
        </p15:guide>
        <p15:guide id="7" orient="horz" pos="2712" userDrawn="1">
          <p15:clr>
            <a:srgbClr val="A4A3A4"/>
          </p15:clr>
        </p15:guide>
        <p15:guide id="8" orient="horz" pos="3816" userDrawn="1">
          <p15:clr>
            <a:srgbClr val="A4A3A4"/>
          </p15:clr>
        </p15:guide>
        <p15:guide id="9" pos="1112"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0" autoAdjust="0"/>
    <p:restoredTop sz="87217" autoAdjust="0"/>
  </p:normalViewPr>
  <p:slideViewPr>
    <p:cSldViewPr showGuides="1">
      <p:cViewPr varScale="1">
        <p:scale>
          <a:sx n="40" d="100"/>
          <a:sy n="40" d="100"/>
        </p:scale>
        <p:origin x="1176" y="48"/>
      </p:cViewPr>
      <p:guideLst>
        <p:guide orient="horz" pos="1510"/>
        <p:guide pos="1050"/>
        <p:guide orient="horz" pos="2712"/>
        <p:guide orient="horz" pos="3816"/>
        <p:guide pos="1112"/>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1698"/>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3 -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image" Target="../media/image22.png"/></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5BCED-924E-4C79-BF03-FB8856F6F2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9D596-D23E-406B-8E37-86E8471B149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530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Footer Placeholder 7"/>
          <p:cNvSpPr>
            <a:spLocks noGrp="1"/>
          </p:cNvSpPr>
          <p:nvPr>
            <p:ph type="ftr" sz="quarter" idx="4"/>
          </p:nvPr>
        </p:nvSpPr>
        <p:spPr/>
        <p:txBody>
          <a:bodyPr/>
          <a:lstStyle/>
          <a:p>
            <a:r>
              <a:rPr lang="en-US" altLang="en-US"/>
              <a:t>Oracle Database 19c: PL/SQL Workshop   3 - </a:t>
            </a:r>
            <a:fld id="{DBE4A9B2-519E-4008-9B07-226598DEAAB4}"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C3A98420-827A-4464-836C-A4CA431790D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6727CBF-42CF-4CE4-87D4-130DB6AB31D5}"/>
              </a:ext>
            </a:extLst>
          </p:cNvPr>
          <p:cNvSpPr>
            <a:spLocks noGrp="1"/>
          </p:cNvSpPr>
          <p:nvPr>
            <p:ph type="body" idx="1"/>
          </p:nvPr>
        </p:nvSpPr>
        <p:spPr/>
        <p:txBody>
          <a:bodyPr/>
          <a:lstStyle/>
          <a:p>
            <a:pPr lvl="1" eaLnBrk="1" hangingPunct="1">
              <a:lnSpc>
                <a:spcPct val="98000"/>
              </a:lnSpc>
              <a:tabLst>
                <a:tab pos="228600" algn="l"/>
                <a:tab pos="1371600" algn="l"/>
              </a:tabLst>
              <a:defRPr/>
            </a:pPr>
            <a:r>
              <a:rPr lang="en-US" altLang="en-US" dirty="0"/>
              <a:t>In the syntax shown in the slide:</a:t>
            </a:r>
          </a:p>
          <a:p>
            <a:pPr marL="400050" lvl="2" indent="-171450" algn="just" eaLnBrk="1" hangingPunct="1">
              <a:lnSpc>
                <a:spcPct val="98000"/>
              </a:lnSpc>
              <a:buNone/>
              <a:tabLst>
                <a:tab pos="228600" algn="l"/>
                <a:tab pos="1371600" algn="l"/>
              </a:tabLst>
              <a:defRPr/>
            </a:pPr>
            <a:r>
              <a:rPr lang="en-US" altLang="en-US" i="1" dirty="0">
                <a:latin typeface="Courier New" pitchFamily="49" charset="0"/>
              </a:rPr>
              <a:t>identifier</a:t>
            </a:r>
            <a:r>
              <a:rPr lang="en-US" altLang="en-US" i="1" dirty="0"/>
              <a:t> 	</a:t>
            </a:r>
            <a:r>
              <a:rPr lang="en-US" altLang="en-US" dirty="0"/>
              <a:t>Is the name of the variable</a:t>
            </a:r>
          </a:p>
          <a:p>
            <a:pPr marL="1371600" lvl="2" indent="-1143000" eaLnBrk="1" hangingPunct="1">
              <a:lnSpc>
                <a:spcPct val="98000"/>
              </a:lnSpc>
              <a:buNone/>
              <a:tabLst>
                <a:tab pos="228600" algn="l"/>
                <a:tab pos="1371600" algn="l"/>
              </a:tabLst>
              <a:defRPr/>
            </a:pPr>
            <a:r>
              <a:rPr lang="en-US" altLang="en-US" i="1" dirty="0">
                <a:latin typeface="Courier New" pitchFamily="49" charset="0"/>
              </a:rPr>
              <a:t>data type</a:t>
            </a:r>
            <a:r>
              <a:rPr lang="en-US" altLang="en-US" i="1" dirty="0"/>
              <a:t>	</a:t>
            </a:r>
            <a:r>
              <a:rPr lang="en-US" altLang="en-US" dirty="0"/>
              <a:t>Is a scalar, composite, reference, or </a:t>
            </a:r>
            <a:r>
              <a:rPr lang="en-US" altLang="en-US" dirty="0">
                <a:latin typeface="Courier New" pitchFamily="49" charset="0"/>
              </a:rPr>
              <a:t>LOB</a:t>
            </a:r>
            <a:r>
              <a:rPr lang="en-US" altLang="en-US" dirty="0"/>
              <a:t> data type (This course covers only  scalar, composite, and </a:t>
            </a:r>
            <a:r>
              <a:rPr lang="en-US" altLang="en-US" dirty="0">
                <a:latin typeface="Courier New" pitchFamily="49" charset="0"/>
              </a:rPr>
              <a:t>LOB</a:t>
            </a:r>
            <a:r>
              <a:rPr lang="en-US" altLang="en-US" dirty="0"/>
              <a:t> data types.)</a:t>
            </a:r>
          </a:p>
          <a:p>
            <a:pPr marL="1371600" lvl="2" indent="-1143000" eaLnBrk="1" hangingPunct="1">
              <a:lnSpc>
                <a:spcPct val="98000"/>
              </a:lnSpc>
              <a:buNone/>
              <a:tabLst>
                <a:tab pos="228600" algn="l"/>
                <a:tab pos="1371600" algn="l"/>
              </a:tabLst>
              <a:defRPr/>
            </a:pPr>
            <a:r>
              <a:rPr lang="en-US" altLang="en-US" dirty="0">
                <a:latin typeface="Courier New" pitchFamily="49" charset="0"/>
              </a:rPr>
              <a:t>CONSTANT</a:t>
            </a:r>
            <a:r>
              <a:rPr lang="en-US" altLang="en-US" dirty="0"/>
              <a:t> 	Constrains the variable so that its value cannot change (Constants must be initialized.)</a:t>
            </a:r>
          </a:p>
          <a:p>
            <a:pPr marL="400050" lvl="2" indent="-171450" algn="just" eaLnBrk="1" hangingPunct="1">
              <a:lnSpc>
                <a:spcPct val="98000"/>
              </a:lnSpc>
              <a:buNone/>
              <a:tabLst>
                <a:tab pos="228600" algn="l"/>
                <a:tab pos="1371600" algn="l"/>
              </a:tabLst>
              <a:defRPr/>
            </a:pPr>
            <a:r>
              <a:rPr lang="en-US" altLang="en-US" dirty="0">
                <a:latin typeface="Courier New" pitchFamily="49" charset="0"/>
              </a:rPr>
              <a:t>NOT NULL</a:t>
            </a:r>
            <a:r>
              <a:rPr lang="en-US" altLang="en-US" dirty="0"/>
              <a:t>	Constrains the variable so that it contains a value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variables must be 	initialized.)</a:t>
            </a:r>
          </a:p>
          <a:p>
            <a:pPr marL="400050" lvl="2" indent="-171450" eaLnBrk="1" hangingPunct="1">
              <a:lnSpc>
                <a:spcPct val="98000"/>
              </a:lnSpc>
              <a:buNone/>
              <a:tabLst>
                <a:tab pos="228600" algn="l"/>
                <a:tab pos="1371600" algn="l"/>
              </a:tabLst>
              <a:defRPr/>
            </a:pPr>
            <a:r>
              <a:rPr lang="en-US" altLang="en-US" i="1" dirty="0">
                <a:latin typeface="Courier New" pitchFamily="49" charset="0"/>
              </a:rPr>
              <a:t>expr</a:t>
            </a:r>
            <a:r>
              <a:rPr lang="en-US" altLang="en-US" i="1" dirty="0"/>
              <a:t>	</a:t>
            </a:r>
            <a:r>
              <a:rPr lang="en-US" altLang="en-US" dirty="0"/>
              <a:t>Is any PL/SQL expression that can be a literal expression, another 	variable, or an expression involving operators and functions</a:t>
            </a:r>
          </a:p>
          <a:p>
            <a:pPr marL="1371600" lvl="2" indent="-1143000" eaLnBrk="1" hangingPunct="1">
              <a:lnSpc>
                <a:spcPct val="98000"/>
              </a:lnSpc>
              <a:buNone/>
              <a:tabLst>
                <a:tab pos="228600" algn="l"/>
                <a:tab pos="1371600" algn="l"/>
              </a:tabLst>
              <a:defRPr/>
            </a:pPr>
            <a:r>
              <a:rPr lang="en-US" altLang="en-US" dirty="0">
                <a:latin typeface="Courier New" pitchFamily="49" charset="0"/>
              </a:rPr>
              <a:t>DEFAULT</a:t>
            </a:r>
            <a:r>
              <a:rPr lang="en-US" altLang="en-US" dirty="0"/>
              <a:t>               Is the predefined default value that every data type has. You can initialize the variable of a data type to a default value by using </a:t>
            </a:r>
            <a:r>
              <a:rPr lang="en-US" altLang="en-US" dirty="0">
                <a:latin typeface="Courier New" pitchFamily="49" charset="0"/>
              </a:rPr>
              <a:t>DEFAULT</a:t>
            </a:r>
            <a:r>
              <a:rPr lang="en-US" altLang="en-US" dirty="0"/>
              <a:t> during declaration.</a:t>
            </a:r>
          </a:p>
          <a:p>
            <a:pPr lvl="1" eaLnBrk="1" hangingPunct="1">
              <a:lnSpc>
                <a:spcPct val="98000"/>
              </a:lnSpc>
              <a:tabLst>
                <a:tab pos="228600" algn="l"/>
                <a:tab pos="1371600" algn="l"/>
              </a:tabLst>
              <a:defRPr/>
            </a:pPr>
            <a:r>
              <a:rPr lang="en-US" altLang="en-US" b="1" dirty="0"/>
              <a:t>Note: </a:t>
            </a:r>
            <a:r>
              <a:rPr lang="en-US" altLang="en-US" dirty="0"/>
              <a:t>In addition to variables, you can also declare cursors and exceptions in the DECLARE section. You learn about declaring cursors in the lesson titled “</a:t>
            </a:r>
            <a:r>
              <a:rPr lang="en-US" altLang="en-US" b="1" dirty="0"/>
              <a:t>Using Explicit Cursors</a:t>
            </a:r>
            <a:r>
              <a:rPr lang="en-US" altLang="en-US" dirty="0"/>
              <a:t>” and about exceptions in the lesson titled “</a:t>
            </a:r>
            <a:r>
              <a:rPr lang="en-US" altLang="en-US" b="1" dirty="0"/>
              <a:t>Handling Exceptions</a:t>
            </a:r>
            <a:r>
              <a:rPr lang="en-US" altLang="en-US" dirty="0"/>
              <a:t>.”</a:t>
            </a:r>
          </a:p>
        </p:txBody>
      </p:sp>
    </p:spTree>
    <p:extLst>
      <p:ext uri="{BB962C8B-B14F-4D97-AF65-F5344CB8AC3E}">
        <p14:creationId xmlns:p14="http://schemas.microsoft.com/office/powerpoint/2010/main" val="2697906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3 - </a:t>
            </a:r>
            <a:fld id="{376224EA-F6F2-4A7E-8E9B-794C9E8FAA5A}" type="slidenum">
              <a:rPr lang="en-US" smtClean="0"/>
              <a:pPr/>
              <a:t>11</a:t>
            </a:fld>
            <a:endParaRPr lang="en-US" dirty="0"/>
          </a:p>
        </p:txBody>
      </p:sp>
      <p:sp>
        <p:nvSpPr>
          <p:cNvPr id="3" name="Slide Image Placeholder 2">
            <a:extLst>
              <a:ext uri="{FF2B5EF4-FFF2-40B4-BE49-F238E27FC236}">
                <a16:creationId xmlns:a16="http://schemas.microsoft.com/office/drawing/2014/main" id="{3E8AA9E2-AF77-4F70-897C-53ADDD35307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D7D250F8-6EAF-4373-889F-68A0C96974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5478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Footer Placeholder 9"/>
          <p:cNvSpPr>
            <a:spLocks noGrp="1"/>
          </p:cNvSpPr>
          <p:nvPr>
            <p:ph type="ftr" sz="quarter" idx="4"/>
          </p:nvPr>
        </p:nvSpPr>
        <p:spPr>
          <a:xfrm>
            <a:off x="457200" y="9555480"/>
            <a:ext cx="6858000" cy="228600"/>
          </a:xfrm>
        </p:spPr>
        <p:txBody>
          <a:bodyPr/>
          <a:lstStyle/>
          <a:p>
            <a:r>
              <a:rPr lang="en-US" altLang="en-US"/>
              <a:t>Oracle Database 19c: PL/SQL Workshop   3 - </a:t>
            </a:r>
            <a:fld id="{721E49E2-E2D9-492A-8656-9F4A70017CAD}" type="slidenum">
              <a:rPr lang="en-US" altLang="en-US" smtClean="0"/>
              <a:pPr/>
              <a:t>12</a:t>
            </a:fld>
            <a:endParaRPr lang="en-US" altLang="en-US" dirty="0"/>
          </a:p>
        </p:txBody>
      </p:sp>
      <p:pic>
        <p:nvPicPr>
          <p:cNvPr id="56325" name="Picture 7" descr="les03_01.png"/>
          <p:cNvPicPr>
            <a:picLocks noChangeAspect="1"/>
          </p:cNvPicPr>
          <p:nvPr/>
        </p:nvPicPr>
        <p:blipFill>
          <a:blip r:embed="rId3"/>
          <a:srcRect/>
          <a:stretch>
            <a:fillRect/>
          </a:stretch>
        </p:blipFill>
        <p:spPr bwMode="auto">
          <a:xfrm>
            <a:off x="2276475" y="6553200"/>
            <a:ext cx="2781300" cy="533400"/>
          </a:xfrm>
          <a:prstGeom prst="rect">
            <a:avLst/>
          </a:prstGeom>
          <a:noFill/>
          <a:ln w="9525">
            <a:noFill/>
            <a:miter lim="800000"/>
            <a:headEnd/>
            <a:tailEnd/>
          </a:ln>
        </p:spPr>
      </p:pic>
      <p:pic>
        <p:nvPicPr>
          <p:cNvPr id="56326" name="Picture 9" descr="les03_02.png"/>
          <p:cNvPicPr>
            <a:picLocks noChangeAspect="1"/>
          </p:cNvPicPr>
          <p:nvPr/>
        </p:nvPicPr>
        <p:blipFill>
          <a:blip r:embed="rId4"/>
          <a:srcRect/>
          <a:stretch>
            <a:fillRect/>
          </a:stretch>
        </p:blipFill>
        <p:spPr bwMode="auto">
          <a:xfrm>
            <a:off x="2352675" y="7802563"/>
            <a:ext cx="2733675" cy="542925"/>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501F95A3-D67B-47E1-902E-B4B853F4FF0A}"/>
              </a:ext>
            </a:extLst>
          </p:cNvPr>
          <p:cNvSpPr>
            <a:spLocks noGrp="1" noRot="1" noChangeAspect="1"/>
          </p:cNvSpPr>
          <p:nvPr>
            <p:ph type="sldImg"/>
          </p:nvPr>
        </p:nvSpPr>
        <p:spPr>
          <a:xfrm>
            <a:off x="457200" y="457200"/>
            <a:ext cx="6858000" cy="3859213"/>
          </a:xfrm>
        </p:spPr>
      </p:sp>
      <p:sp>
        <p:nvSpPr>
          <p:cNvPr id="4" name="Notes Placeholder 3">
            <a:extLst>
              <a:ext uri="{FF2B5EF4-FFF2-40B4-BE49-F238E27FC236}">
                <a16:creationId xmlns:a16="http://schemas.microsoft.com/office/drawing/2014/main" id="{518CC3A2-1876-45F5-8F4E-71F831F03DDB}"/>
              </a:ext>
            </a:extLst>
          </p:cNvPr>
          <p:cNvSpPr>
            <a:spLocks noGrp="1"/>
          </p:cNvSpPr>
          <p:nvPr>
            <p:ph type="body" idx="1"/>
          </p:nvPr>
        </p:nvSpPr>
        <p:spPr/>
        <p:txBody>
          <a:bodyPr/>
          <a:lstStyle/>
          <a:p>
            <a:pPr lvl="1" eaLnBrk="1" hangingPunct="1">
              <a:lnSpc>
                <a:spcPct val="95000"/>
              </a:lnSpc>
            </a:pPr>
            <a:r>
              <a:rPr lang="en-US" altLang="en-US" dirty="0"/>
              <a:t>Initializing is assigning an initial value to the variable. In the slide, we demonstrate the difference between initializing and declaring. </a:t>
            </a:r>
          </a:p>
          <a:p>
            <a:pPr lvl="2" eaLnBrk="1" hangingPunct="1">
              <a:lnSpc>
                <a:spcPct val="95000"/>
              </a:lnSpc>
              <a:buNone/>
            </a:pPr>
            <a:r>
              <a:rPr lang="en-US" altLang="en-US" dirty="0"/>
              <a:t>1.	In the first block, the </a:t>
            </a:r>
            <a:r>
              <a:rPr lang="en-US" altLang="en-US" dirty="0" err="1">
                <a:latin typeface="Courier New" pitchFamily="49" charset="0"/>
              </a:rPr>
              <a:t>v_myName</a:t>
            </a:r>
            <a:r>
              <a:rPr lang="en-US" altLang="en-US" dirty="0"/>
              <a:t> variable is declared but not initialized. A value </a:t>
            </a:r>
            <a:r>
              <a:rPr lang="en-US" altLang="en-US" dirty="0">
                <a:latin typeface="Courier New" pitchFamily="49" charset="0"/>
              </a:rPr>
              <a:t>John</a:t>
            </a:r>
            <a:r>
              <a:rPr lang="en-US" altLang="en-US" dirty="0"/>
              <a:t> is assigned to the variable in the executable section. </a:t>
            </a:r>
          </a:p>
          <a:p>
            <a:pPr lvl="3" eaLnBrk="1" hangingPunct="1">
              <a:lnSpc>
                <a:spcPct val="95000"/>
              </a:lnSpc>
            </a:pPr>
            <a:r>
              <a:rPr lang="en-US" altLang="en-US" dirty="0"/>
              <a:t>String literals must be enclosed in single quotation marks while initializing.</a:t>
            </a:r>
          </a:p>
          <a:p>
            <a:pPr lvl="3" eaLnBrk="1" hangingPunct="1">
              <a:lnSpc>
                <a:spcPct val="95000"/>
              </a:lnSpc>
            </a:pPr>
            <a:r>
              <a:rPr lang="en-US" altLang="en-US" dirty="0"/>
              <a:t>Variables are assigned values with the assignment operator  “</a:t>
            </a:r>
            <a:r>
              <a:rPr lang="en-US" altLang="en-US" dirty="0">
                <a:latin typeface="Courier New" pitchFamily="49" charset="0"/>
              </a:rPr>
              <a:t>:=</a:t>
            </a:r>
            <a:r>
              <a:rPr lang="en-US" altLang="en-US" dirty="0"/>
              <a:t>”.</a:t>
            </a:r>
          </a:p>
          <a:p>
            <a:pPr lvl="3" eaLnBrk="1" hangingPunct="1">
              <a:lnSpc>
                <a:spcPct val="95000"/>
              </a:lnSpc>
            </a:pPr>
            <a:r>
              <a:rPr lang="en-US" altLang="en-US" dirty="0"/>
              <a:t>The </a:t>
            </a:r>
            <a:r>
              <a:rPr lang="en-US" altLang="en-US" dirty="0">
                <a:latin typeface="Courier New" pitchFamily="49" charset="0"/>
              </a:rPr>
              <a:t>PUT_LINE</a:t>
            </a:r>
            <a:r>
              <a:rPr lang="en-US" altLang="en-US" dirty="0"/>
              <a:t> procedure is invoked by passing the </a:t>
            </a:r>
            <a:r>
              <a:rPr lang="en-US" altLang="en-US" dirty="0" err="1">
                <a:latin typeface="Courier New" pitchFamily="49" charset="0"/>
              </a:rPr>
              <a:t>v_myName</a:t>
            </a:r>
            <a:r>
              <a:rPr lang="en-US" altLang="en-US" dirty="0"/>
              <a:t> variable. The value of the variable is concatenated with the string </a:t>
            </a:r>
            <a:r>
              <a:rPr lang="en-US" altLang="en-US" dirty="0">
                <a:latin typeface="Courier New" pitchFamily="49" charset="0"/>
                <a:cs typeface="Courier New" pitchFamily="49" charset="0"/>
              </a:rPr>
              <a:t>'</a:t>
            </a:r>
            <a:r>
              <a:rPr lang="en-US" altLang="en-US" dirty="0">
                <a:latin typeface="Courier New" pitchFamily="49" charset="0"/>
              </a:rPr>
              <a:t>My</a:t>
            </a:r>
            <a:r>
              <a:rPr lang="en-US" altLang="en-US" dirty="0"/>
              <a:t> </a:t>
            </a:r>
            <a:r>
              <a:rPr lang="en-US" altLang="en-US" dirty="0">
                <a:latin typeface="Courier New" pitchFamily="49" charset="0"/>
              </a:rPr>
              <a:t>name is</a:t>
            </a:r>
            <a:r>
              <a:rPr lang="en-US" altLang="en-US" b="1" dirty="0">
                <a:latin typeface="Courier New" pitchFamily="49" charset="0"/>
              </a:rPr>
              <a:t>:</a:t>
            </a:r>
            <a:r>
              <a:rPr lang="en-US" altLang="en-US" dirty="0">
                <a:latin typeface="Courier New" pitchFamily="49" charset="0"/>
                <a:cs typeface="Courier New" pitchFamily="49" charset="0"/>
              </a:rPr>
              <a:t>'</a:t>
            </a:r>
            <a:r>
              <a:rPr lang="en-US" altLang="en-US" dirty="0"/>
              <a:t>.</a:t>
            </a:r>
          </a:p>
          <a:p>
            <a:pPr lvl="3" eaLnBrk="1" hangingPunct="1">
              <a:lnSpc>
                <a:spcPct val="95000"/>
              </a:lnSpc>
            </a:pPr>
            <a:r>
              <a:rPr lang="en-US" altLang="en-US" dirty="0"/>
              <a:t>The output of this anonymous block is: </a:t>
            </a:r>
          </a:p>
          <a:p>
            <a:pPr lvl="2" eaLnBrk="1" hangingPunct="1">
              <a:lnSpc>
                <a:spcPct val="95000"/>
              </a:lnSpc>
              <a:buNone/>
            </a:pPr>
            <a:endParaRPr lang="en-US" altLang="en-US" dirty="0"/>
          </a:p>
          <a:p>
            <a:pPr lvl="2" eaLnBrk="1" hangingPunct="1">
              <a:lnSpc>
                <a:spcPct val="95000"/>
              </a:lnSpc>
              <a:buNone/>
            </a:pPr>
            <a:endParaRPr lang="en-US" altLang="en-US" dirty="0"/>
          </a:p>
          <a:p>
            <a:pPr lvl="2" eaLnBrk="1" hangingPunct="1">
              <a:lnSpc>
                <a:spcPct val="95000"/>
              </a:lnSpc>
            </a:pPr>
            <a:endParaRPr lang="en-US" altLang="en-US" dirty="0"/>
          </a:p>
          <a:p>
            <a:pPr lvl="2" eaLnBrk="1" hangingPunct="1">
              <a:lnSpc>
                <a:spcPct val="95000"/>
              </a:lnSpc>
              <a:buNone/>
            </a:pPr>
            <a:r>
              <a:rPr lang="en-US" altLang="en-US" dirty="0"/>
              <a:t>2.	In the second block, the </a:t>
            </a:r>
            <a:r>
              <a:rPr lang="en-US" altLang="en-US" dirty="0" err="1">
                <a:latin typeface="Courier New" pitchFamily="49" charset="0"/>
              </a:rPr>
              <a:t>v_myName</a:t>
            </a:r>
            <a:r>
              <a:rPr lang="en-US" altLang="en-US" dirty="0"/>
              <a:t> variable is declared and initialized in the </a:t>
            </a:r>
            <a:r>
              <a:rPr lang="en-US" altLang="en-US" dirty="0">
                <a:latin typeface="Courier New" pitchFamily="49" charset="0"/>
                <a:cs typeface="Courier New" pitchFamily="49" charset="0"/>
              </a:rPr>
              <a:t>DECLARE</a:t>
            </a:r>
            <a:r>
              <a:rPr lang="en-US" altLang="en-US" dirty="0"/>
              <a:t> section. </a:t>
            </a:r>
            <a:r>
              <a:rPr lang="en-US" altLang="en-US" dirty="0" err="1">
                <a:latin typeface="Courier New" pitchFamily="49" charset="0"/>
              </a:rPr>
              <a:t>v_myName</a:t>
            </a:r>
            <a:r>
              <a:rPr lang="en-US" altLang="en-US" dirty="0"/>
              <a:t> holds the value </a:t>
            </a:r>
            <a:r>
              <a:rPr lang="en-US" altLang="en-US" dirty="0">
                <a:latin typeface="Courier New" pitchFamily="49" charset="0"/>
              </a:rPr>
              <a:t>John</a:t>
            </a:r>
            <a:r>
              <a:rPr lang="en-US" altLang="en-US" dirty="0"/>
              <a:t> after initialization. This value is manipulated in the executable section of the block. The output of this anonymous block is:</a:t>
            </a:r>
          </a:p>
          <a:p>
            <a:endParaRPr lang="en-US" dirty="0"/>
          </a:p>
        </p:txBody>
      </p:sp>
    </p:spTree>
    <p:extLst>
      <p:ext uri="{BB962C8B-B14F-4D97-AF65-F5344CB8AC3E}">
        <p14:creationId xmlns:p14="http://schemas.microsoft.com/office/powerpoint/2010/main" val="1436159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8" name="Group 4"/>
          <p:cNvGraphicFramePr>
            <a:graphicFrameLocks noGrp="1"/>
          </p:cNvGraphicFramePr>
          <p:nvPr/>
        </p:nvGraphicFramePr>
        <p:xfrm>
          <a:off x="752475" y="5013325"/>
          <a:ext cx="5553075" cy="2065338"/>
        </p:xfrm>
        <a:graphic>
          <a:graphicData uri="http://schemas.openxmlformats.org/drawingml/2006/table">
            <a:tbl>
              <a:tblPr/>
              <a:tblGrid>
                <a:gridCol w="1156891">
                  <a:extLst>
                    <a:ext uri="{9D8B030D-6E8A-4147-A177-3AD203B41FA5}">
                      <a16:colId xmlns:a16="http://schemas.microsoft.com/office/drawing/2014/main" val="20000"/>
                    </a:ext>
                  </a:extLst>
                </a:gridCol>
                <a:gridCol w="4396184">
                  <a:extLst>
                    <a:ext uri="{9D8B030D-6E8A-4147-A177-3AD203B41FA5}">
                      <a16:colId xmlns:a16="http://schemas.microsoft.com/office/drawing/2014/main" val="20001"/>
                    </a:ext>
                  </a:extLst>
                </a:gridCol>
              </a:tblGrid>
              <a:tr h="50325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select_list</a:t>
                      </a:r>
                    </a:p>
                  </a:txBody>
                  <a:tcPr marT="45725" marB="45725"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Specifies a list of at least one column; can include SQL</a:t>
                      </a:r>
                      <a:r>
                        <a:rPr kumimoji="0" lang="en-US" sz="1100" b="1"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expressions, row functions, or group functions</a:t>
                      </a:r>
                    </a:p>
                  </a:txBody>
                  <a:tcPr marT="45725" marB="45725"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267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variable_name</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the scalar variable that holds the retrieved value</a:t>
                      </a:r>
                    </a:p>
                  </a:txBody>
                  <a:tcPr marT="45725" marB="45725"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05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record_name</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the PL/SQL record that holds the retrieved values</a:t>
                      </a:r>
                    </a:p>
                  </a:txBody>
                  <a:tcPr marT="45725" marB="45725"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05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table</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Specifies the database table name</a:t>
                      </a:r>
                    </a:p>
                  </a:txBody>
                  <a:tcPr marT="45725" marB="45725"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242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condition</a:t>
                      </a:r>
                    </a:p>
                  </a:txBody>
                  <a:tcPr marT="45725" marB="45725"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composed of column names, expressions, constants, and comparison operators, including PL/SQL variables and constants</a:t>
                      </a:r>
                    </a:p>
                  </a:txBody>
                  <a:tcPr marT="45725" marB="45725"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7359" name="Footer Placeholder 8"/>
          <p:cNvSpPr>
            <a:spLocks noGrp="1"/>
          </p:cNvSpPr>
          <p:nvPr>
            <p:ph type="ftr" sz="quarter" idx="4"/>
          </p:nvPr>
        </p:nvSpPr>
        <p:spPr/>
        <p:txBody>
          <a:bodyPr/>
          <a:lstStyle/>
          <a:p>
            <a:r>
              <a:rPr lang="en-US" altLang="en-US"/>
              <a:t>Oracle Database 19c: PL/SQL Workshop   3 - </a:t>
            </a:r>
            <a:fld id="{383CC713-8AEE-4EB2-9499-6BBAA7902C48}" type="slidenum">
              <a:rPr lang="en-US" altLang="en-US" smtClean="0"/>
              <a:pPr/>
              <a:t>13</a:t>
            </a:fld>
            <a:endParaRPr lang="en-US" altLang="en-US" dirty="0"/>
          </a:p>
        </p:txBody>
      </p:sp>
      <p:sp>
        <p:nvSpPr>
          <p:cNvPr id="3" name="Slide Image Placeholder 2">
            <a:extLst>
              <a:ext uri="{FF2B5EF4-FFF2-40B4-BE49-F238E27FC236}">
                <a16:creationId xmlns:a16="http://schemas.microsoft.com/office/drawing/2014/main" id="{6894F782-74A9-4D4B-9790-1D3DB1CA0C4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4342C48-1DC4-46F1-9BD6-6847607C83E1}"/>
              </a:ext>
            </a:extLst>
          </p:cNvPr>
          <p:cNvSpPr>
            <a:spLocks noGrp="1"/>
          </p:cNvSpPr>
          <p:nvPr>
            <p:ph type="body" idx="1"/>
          </p:nvPr>
        </p:nvSpPr>
        <p:spPr/>
        <p:txBody>
          <a:bodyPr/>
          <a:lstStyle/>
          <a:p>
            <a:pPr lvl="1"/>
            <a:r>
              <a:rPr lang="en-US" altLang="en-US" dirty="0"/>
              <a:t>You can initialize the variables in a PL/SQL block through a </a:t>
            </a:r>
            <a:r>
              <a:rPr lang="en-US" altLang="en-US" dirty="0">
                <a:latin typeface="Courier New" pitchFamily="49" charset="0"/>
              </a:rPr>
              <a:t>SELECT</a:t>
            </a:r>
            <a:r>
              <a:rPr lang="en-US" altLang="en-US" dirty="0"/>
              <a:t> statement by using the </a:t>
            </a:r>
            <a:r>
              <a:rPr lang="en-US" altLang="en-US" dirty="0">
                <a:latin typeface="Courier New" pitchFamily="49" charset="0"/>
              </a:rPr>
              <a:t>INTO</a:t>
            </a:r>
            <a:r>
              <a:rPr lang="en-US" altLang="en-US" dirty="0"/>
              <a:t> clause. The variables following the </a:t>
            </a:r>
            <a:r>
              <a:rPr lang="en-US" altLang="en-US" dirty="0">
                <a:latin typeface="Courier New" pitchFamily="49" charset="0"/>
              </a:rPr>
              <a:t>INTO</a:t>
            </a:r>
            <a:r>
              <a:rPr lang="en-US" altLang="en-US" dirty="0"/>
              <a:t> clause should be declared in the </a:t>
            </a:r>
            <a:r>
              <a:rPr lang="en-US" altLang="en-US" dirty="0">
                <a:latin typeface="Courier New" pitchFamily="49" charset="0"/>
                <a:cs typeface="Courier New" pitchFamily="49" charset="0"/>
              </a:rPr>
              <a:t>DECLARE</a:t>
            </a:r>
            <a:r>
              <a:rPr lang="en-US" altLang="en-US" dirty="0"/>
              <a:t> section.</a:t>
            </a:r>
          </a:p>
          <a:p>
            <a:pPr lvl="1"/>
            <a:endParaRPr lang="en-US" dirty="0"/>
          </a:p>
        </p:txBody>
      </p:sp>
    </p:spTree>
    <p:extLst>
      <p:ext uri="{BB962C8B-B14F-4D97-AF65-F5344CB8AC3E}">
        <p14:creationId xmlns:p14="http://schemas.microsoft.com/office/powerpoint/2010/main" val="1946852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Footer Placeholder 6"/>
          <p:cNvSpPr>
            <a:spLocks noGrp="1"/>
          </p:cNvSpPr>
          <p:nvPr>
            <p:ph type="ftr" sz="quarter" idx="4"/>
          </p:nvPr>
        </p:nvSpPr>
        <p:spPr/>
        <p:txBody>
          <a:bodyPr/>
          <a:lstStyle/>
          <a:p>
            <a:r>
              <a:rPr lang="en-US" altLang="en-US"/>
              <a:t>Oracle Database 19c: PL/SQL Workshop   3 - </a:t>
            </a:r>
            <a:fld id="{D102204C-689C-47A9-B284-A9603A13ACF3}" type="slidenum">
              <a:rPr lang="en-US" altLang="en-US" smtClean="0"/>
              <a:pPr/>
              <a:t>14</a:t>
            </a:fld>
            <a:endParaRPr lang="en-US" altLang="en-US" dirty="0"/>
          </a:p>
        </p:txBody>
      </p:sp>
      <p:sp>
        <p:nvSpPr>
          <p:cNvPr id="4" name="Notes Placeholder 3">
            <a:extLst>
              <a:ext uri="{FF2B5EF4-FFF2-40B4-BE49-F238E27FC236}">
                <a16:creationId xmlns:a16="http://schemas.microsoft.com/office/drawing/2014/main" id="{A38FFF30-A0C1-4112-9160-5123C2D27AAC}"/>
              </a:ext>
            </a:extLst>
          </p:cNvPr>
          <p:cNvSpPr>
            <a:spLocks noGrp="1"/>
          </p:cNvSpPr>
          <p:nvPr>
            <p:ph type="body" idx="1"/>
          </p:nvPr>
        </p:nvSpPr>
        <p:spPr>
          <a:xfrm>
            <a:off x="457200" y="449263"/>
            <a:ext cx="6858000" cy="9380537"/>
          </a:xfrm>
        </p:spPr>
        <p:txBody>
          <a:bodyPr/>
          <a:lstStyle/>
          <a:p>
            <a:pPr lvl="1" eaLnBrk="1" hangingPunct="1"/>
            <a:r>
              <a:rPr lang="en-US" altLang="en-US" b="1" dirty="0"/>
              <a:t>Guidelines for Retrieving Data Through a </a:t>
            </a:r>
            <a:r>
              <a:rPr lang="en-US" altLang="en-US" b="1" dirty="0">
                <a:latin typeface="Courier New" pitchFamily="49" charset="0"/>
              </a:rPr>
              <a:t>SELECT</a:t>
            </a:r>
            <a:r>
              <a:rPr lang="en-US" altLang="en-US" b="1" dirty="0"/>
              <a:t> Statement:</a:t>
            </a:r>
          </a:p>
          <a:p>
            <a:pPr lvl="2" eaLnBrk="1" hangingPunct="1">
              <a:spcBef>
                <a:spcPct val="25000"/>
              </a:spcBef>
            </a:pPr>
            <a:r>
              <a:rPr lang="en-US" altLang="en-US" dirty="0"/>
              <a:t>Terminate each SQL statement with a semicolon (</a:t>
            </a:r>
            <a:r>
              <a:rPr lang="en-US" altLang="en-US" dirty="0">
                <a:latin typeface="Courier New" pitchFamily="49" charset="0"/>
              </a:rPr>
              <a:t>;</a:t>
            </a:r>
            <a:r>
              <a:rPr lang="en-US" altLang="en-US" dirty="0"/>
              <a:t>).</a:t>
            </a:r>
          </a:p>
          <a:p>
            <a:pPr lvl="2" eaLnBrk="1" hangingPunct="1"/>
            <a:r>
              <a:rPr lang="en-US" altLang="en-US" dirty="0"/>
              <a:t>Every value retrieved must be stored in a variable by using the </a:t>
            </a:r>
            <a:r>
              <a:rPr lang="en-US" altLang="en-US" dirty="0">
                <a:latin typeface="Courier New" pitchFamily="49" charset="0"/>
              </a:rPr>
              <a:t>INTO</a:t>
            </a:r>
            <a:r>
              <a:rPr lang="en-US" altLang="en-US" dirty="0"/>
              <a:t> clause. </a:t>
            </a:r>
          </a:p>
          <a:p>
            <a:pPr lvl="2" eaLnBrk="1" hangingPunct="1"/>
            <a:r>
              <a:rPr lang="en-US" altLang="en-US" dirty="0"/>
              <a:t>When you use the </a:t>
            </a:r>
            <a:r>
              <a:rPr lang="en-US" altLang="en-US" dirty="0">
                <a:latin typeface="Courier New" pitchFamily="49" charset="0"/>
              </a:rPr>
              <a:t>INTO</a:t>
            </a:r>
            <a:r>
              <a:rPr lang="en-US" altLang="en-US" dirty="0"/>
              <a:t> clause, you should fetch only one row. You can use the </a:t>
            </a:r>
            <a:r>
              <a:rPr lang="en-US" altLang="en-US" dirty="0">
                <a:latin typeface="Courier New" pitchFamily="49" charset="0"/>
              </a:rPr>
              <a:t>WHERE</a:t>
            </a:r>
            <a:r>
              <a:rPr lang="en-US" altLang="en-US" dirty="0"/>
              <a:t> clause such that the number of values retrieved must match the number of variables following the </a:t>
            </a:r>
            <a:r>
              <a:rPr lang="en-US" altLang="en-US" dirty="0">
                <a:latin typeface="Courier New" pitchFamily="49" charset="0"/>
              </a:rPr>
              <a:t>INTO</a:t>
            </a:r>
            <a:r>
              <a:rPr lang="en-US" altLang="en-US" dirty="0"/>
              <a:t> clause. </a:t>
            </a:r>
          </a:p>
          <a:p>
            <a:pPr lvl="2" eaLnBrk="1" hangingPunct="1">
              <a:spcBef>
                <a:spcPct val="25000"/>
              </a:spcBef>
            </a:pPr>
            <a:r>
              <a:rPr lang="en-US" altLang="en-US" dirty="0"/>
              <a:t>Specify the same number of variables in the </a:t>
            </a:r>
            <a:r>
              <a:rPr lang="en-US" altLang="en-US" dirty="0">
                <a:latin typeface="Courier New" pitchFamily="49" charset="0"/>
              </a:rPr>
              <a:t>INTO</a:t>
            </a:r>
            <a:r>
              <a:rPr lang="en-US" altLang="en-US" dirty="0"/>
              <a:t> clause as the number of database columns in the </a:t>
            </a:r>
            <a:r>
              <a:rPr lang="en-US" altLang="en-US" dirty="0">
                <a:latin typeface="Courier New" pitchFamily="49" charset="0"/>
              </a:rPr>
              <a:t>SELECT</a:t>
            </a:r>
            <a:r>
              <a:rPr lang="en-US" altLang="en-US" dirty="0"/>
              <a:t> clause. Be sure that they correspond positionally and that their data types are compatible.</a:t>
            </a:r>
          </a:p>
          <a:p>
            <a:pPr lvl="2" eaLnBrk="1" hangingPunct="1"/>
            <a:r>
              <a:rPr lang="en-US" altLang="en-US" dirty="0"/>
              <a:t>You can use group functions, such as </a:t>
            </a:r>
            <a:r>
              <a:rPr lang="en-US" altLang="en-US" dirty="0">
                <a:latin typeface="Courier New" pitchFamily="49" charset="0"/>
              </a:rPr>
              <a:t>SUM</a:t>
            </a:r>
            <a:r>
              <a:rPr lang="en-US" altLang="en-US" dirty="0"/>
              <a:t>, in a SQL statement, and fetch that value into a variable. Group functions apply to groups of rows in a table and result in a single value.</a:t>
            </a:r>
          </a:p>
          <a:p>
            <a:endParaRPr lang="en-US" dirty="0"/>
          </a:p>
        </p:txBody>
      </p:sp>
    </p:spTree>
    <p:extLst>
      <p:ext uri="{BB962C8B-B14F-4D97-AF65-F5344CB8AC3E}">
        <p14:creationId xmlns:p14="http://schemas.microsoft.com/office/powerpoint/2010/main" val="3656259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Footer Placeholder 7"/>
          <p:cNvSpPr>
            <a:spLocks noGrp="1"/>
          </p:cNvSpPr>
          <p:nvPr>
            <p:ph type="ftr" sz="quarter" idx="4"/>
          </p:nvPr>
        </p:nvSpPr>
        <p:spPr/>
        <p:txBody>
          <a:bodyPr/>
          <a:lstStyle/>
          <a:p>
            <a:r>
              <a:rPr lang="en-US" altLang="en-US"/>
              <a:t>Oracle Database 19c: PL/SQL Workshop   3 - </a:t>
            </a:r>
            <a:fld id="{F33DC3E0-BA95-4565-A7AB-7BDB9CA5AB6E}" type="slidenum">
              <a:rPr lang="en-US" altLang="en-US" smtClean="0"/>
              <a:pPr/>
              <a:t>15</a:t>
            </a:fld>
            <a:endParaRPr lang="en-US" altLang="en-US" dirty="0"/>
          </a:p>
        </p:txBody>
      </p:sp>
      <p:sp>
        <p:nvSpPr>
          <p:cNvPr id="3" name="Slide Image Placeholder 2">
            <a:extLst>
              <a:ext uri="{FF2B5EF4-FFF2-40B4-BE49-F238E27FC236}">
                <a16:creationId xmlns:a16="http://schemas.microsoft.com/office/drawing/2014/main" id="{3B04810C-D227-4615-9646-5254EFED008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3010C83-C6F2-493D-AE22-532256468090}"/>
              </a:ext>
            </a:extLst>
          </p:cNvPr>
          <p:cNvSpPr>
            <a:spLocks noGrp="1"/>
          </p:cNvSpPr>
          <p:nvPr>
            <p:ph type="body" idx="1"/>
          </p:nvPr>
        </p:nvSpPr>
        <p:spPr>
          <a:xfrm>
            <a:off x="457200" y="4617720"/>
            <a:ext cx="6858000" cy="5516880"/>
          </a:xfrm>
        </p:spPr>
        <p:txBody>
          <a:bodyPr/>
          <a:lstStyle/>
          <a:p>
            <a:pPr lvl="1" eaLnBrk="1" hangingPunct="1"/>
            <a:r>
              <a:rPr lang="en-US" altLang="en-US" dirty="0"/>
              <a:t>Each PL/SQL variable has a data type, which specifies a storage format, constraints, and a valid range of values. PL/SQL supports several data type categories, including scalar, reference, large object (</a:t>
            </a:r>
            <a:r>
              <a:rPr lang="en-US" altLang="en-US" dirty="0">
                <a:latin typeface="Courier New" pitchFamily="49" charset="0"/>
              </a:rPr>
              <a:t>LOB</a:t>
            </a:r>
            <a:r>
              <a:rPr lang="en-US" altLang="en-US" dirty="0"/>
              <a:t>), and composite. The variable type is defined by the data type it is declared for. There are four categories of data types:</a:t>
            </a:r>
          </a:p>
          <a:p>
            <a:pPr lvl="2" eaLnBrk="1" hangingPunct="1">
              <a:buClr>
                <a:schemeClr val="tx1"/>
              </a:buClr>
            </a:pPr>
            <a:r>
              <a:rPr lang="en-US" altLang="en-US" b="1" dirty="0"/>
              <a:t>Scalar data types:</a:t>
            </a:r>
            <a:r>
              <a:rPr lang="en-US" altLang="en-US" dirty="0">
                <a:solidFill>
                  <a:srgbClr val="FC0128"/>
                </a:solidFill>
              </a:rPr>
              <a:t> </a:t>
            </a:r>
            <a:r>
              <a:rPr lang="en-US" altLang="en-US" dirty="0">
                <a:solidFill>
                  <a:schemeClr val="tx1"/>
                </a:solidFill>
              </a:rPr>
              <a:t>Scalar data types </a:t>
            </a:r>
            <a:r>
              <a:rPr lang="en-US" altLang="en-US" dirty="0"/>
              <a:t>hold a single value. The value depends on the data type of the variable. For example, </a:t>
            </a:r>
            <a:r>
              <a:rPr lang="en-US" altLang="en-US" dirty="0">
                <a:latin typeface="Courier New" pitchFamily="49" charset="0"/>
              </a:rPr>
              <a:t>VARCHAR2</a:t>
            </a:r>
            <a:r>
              <a:rPr lang="en-US" altLang="en-US" dirty="0"/>
              <a:t> is a scalar data type. The </a:t>
            </a:r>
            <a:r>
              <a:rPr lang="en-US" altLang="en-US" dirty="0" err="1">
                <a:latin typeface="Courier New" pitchFamily="49" charset="0"/>
              </a:rPr>
              <a:t>v_myName</a:t>
            </a:r>
            <a:r>
              <a:rPr lang="en-US" altLang="en-US" dirty="0"/>
              <a:t> variable in the example in the section titled “Declaring and Initializing PL/SQL Variables” (in this lesson) is of type </a:t>
            </a:r>
            <a:r>
              <a:rPr lang="en-US" altLang="en-US" dirty="0">
                <a:latin typeface="Courier New" pitchFamily="49" charset="0"/>
              </a:rPr>
              <a:t>VARCHAR2</a:t>
            </a:r>
            <a:r>
              <a:rPr lang="en-US" altLang="en-US" dirty="0"/>
              <a:t>. Therefore, </a:t>
            </a:r>
            <a:r>
              <a:rPr lang="en-US" altLang="en-US" dirty="0" err="1">
                <a:latin typeface="Courier New" pitchFamily="49" charset="0"/>
              </a:rPr>
              <a:t>v_myName</a:t>
            </a:r>
            <a:r>
              <a:rPr lang="en-US" altLang="en-US" dirty="0"/>
              <a:t> can hold a string value. </a:t>
            </a:r>
          </a:p>
          <a:p>
            <a:pPr lvl="2" eaLnBrk="1" hangingPunct="1"/>
            <a:r>
              <a:rPr lang="en-US" altLang="en-US" b="1" dirty="0"/>
              <a:t>Reference data types:</a:t>
            </a:r>
            <a:r>
              <a:rPr lang="en-US" altLang="en-US" dirty="0"/>
              <a:t> </a:t>
            </a:r>
            <a:r>
              <a:rPr lang="en-US" altLang="en-US" dirty="0">
                <a:solidFill>
                  <a:schemeClr val="tx1"/>
                </a:solidFill>
              </a:rPr>
              <a:t>Reference data types </a:t>
            </a:r>
            <a:r>
              <a:rPr lang="en-US" altLang="en-US" dirty="0"/>
              <a:t>hold values, called </a:t>
            </a:r>
            <a:r>
              <a:rPr lang="en-US" altLang="en-US" i="1" dirty="0"/>
              <a:t>pointers</a:t>
            </a:r>
            <a:r>
              <a:rPr lang="en-US" altLang="en-US" dirty="0"/>
              <a:t>, which point to a storage location.</a:t>
            </a:r>
          </a:p>
          <a:p>
            <a:pPr lvl="2" eaLnBrk="1" hangingPunct="1"/>
            <a:r>
              <a:rPr lang="en-US" altLang="en-US" dirty="0">
                <a:latin typeface="Courier New" pitchFamily="49" charset="0"/>
              </a:rPr>
              <a:t>LOB</a:t>
            </a:r>
            <a:r>
              <a:rPr lang="en-US" altLang="en-US" b="1" dirty="0"/>
              <a:t> data types:</a:t>
            </a:r>
            <a:r>
              <a:rPr lang="en-US" altLang="en-US" dirty="0"/>
              <a:t> </a:t>
            </a:r>
            <a:r>
              <a:rPr lang="en-US" altLang="en-US" dirty="0">
                <a:latin typeface="Courier New" pitchFamily="49" charset="0"/>
              </a:rPr>
              <a:t>LOB</a:t>
            </a:r>
            <a:r>
              <a:rPr lang="en-US" altLang="en-US" dirty="0"/>
              <a:t> data types hold values, called </a:t>
            </a:r>
            <a:r>
              <a:rPr lang="en-US" altLang="en-US" i="1" dirty="0"/>
              <a:t>locators</a:t>
            </a:r>
            <a:r>
              <a:rPr lang="en-US" altLang="en-US" dirty="0"/>
              <a:t>, which specify the location of large objects (such as graphic images) that are stored outside the table.</a:t>
            </a:r>
          </a:p>
          <a:p>
            <a:pPr lvl="2" eaLnBrk="1" hangingPunct="1">
              <a:buClr>
                <a:schemeClr val="tx1"/>
              </a:buClr>
            </a:pPr>
            <a:r>
              <a:rPr lang="en-US" altLang="en-US" b="1" dirty="0"/>
              <a:t>Composite data types: </a:t>
            </a:r>
            <a:r>
              <a:rPr lang="en-US" altLang="en-US" dirty="0">
                <a:solidFill>
                  <a:schemeClr val="tx1"/>
                </a:solidFill>
              </a:rPr>
              <a:t>Composite data types are available by using </a:t>
            </a:r>
            <a:r>
              <a:rPr lang="en-US" altLang="en-US" dirty="0">
                <a:latin typeface="Palatino-Roman"/>
              </a:rPr>
              <a:t>PL/SQL </a:t>
            </a:r>
            <a:r>
              <a:rPr lang="en-US" altLang="en-US" i="1" dirty="0">
                <a:latin typeface="Palatino-Roman"/>
              </a:rPr>
              <a:t>collection</a:t>
            </a:r>
            <a:r>
              <a:rPr lang="en-US" altLang="en-US" dirty="0">
                <a:latin typeface="Palatino-Roman"/>
              </a:rPr>
              <a:t> and </a:t>
            </a:r>
            <a:r>
              <a:rPr lang="en-US" altLang="en-US" i="1" dirty="0">
                <a:latin typeface="Palatino-Roman"/>
              </a:rPr>
              <a:t>record</a:t>
            </a:r>
            <a:r>
              <a:rPr lang="en-US" altLang="en-US" dirty="0">
                <a:latin typeface="Palatino-Roman"/>
              </a:rPr>
              <a:t> variables. </a:t>
            </a:r>
            <a:r>
              <a:rPr lang="en-US" altLang="en-US" dirty="0">
                <a:solidFill>
                  <a:schemeClr val="tx1"/>
                </a:solidFill>
              </a:rPr>
              <a:t>PL/SQL collections and records contain internal elements that you can treat as individual variables.</a:t>
            </a:r>
          </a:p>
          <a:p>
            <a:pPr lvl="1" eaLnBrk="1" hangingPunct="1">
              <a:buClr>
                <a:schemeClr val="tx1"/>
              </a:buClr>
            </a:pPr>
            <a:r>
              <a:rPr lang="en-US" altLang="en-US" dirty="0">
                <a:solidFill>
                  <a:schemeClr val="tx1"/>
                </a:solidFill>
              </a:rPr>
              <a:t>In this lesson, we look at the Scalar data types.</a:t>
            </a:r>
            <a:endParaRPr lang="en-US" altLang="en-US" dirty="0"/>
          </a:p>
          <a:p>
            <a:pPr lvl="1" eaLnBrk="1" hangingPunct="1"/>
            <a:r>
              <a:rPr lang="en-US" altLang="en-US" dirty="0"/>
              <a:t>Non-PL/SQL variables include host language variables or data from the screen fields in an application user interface. You learn more about bind variables later in this lesson.</a:t>
            </a:r>
          </a:p>
          <a:p>
            <a:pPr lvl="1" eaLnBrk="1" hangingPunct="1"/>
            <a:r>
              <a:rPr lang="en-US" altLang="en-US" dirty="0"/>
              <a:t>For more information about </a:t>
            </a:r>
            <a:r>
              <a:rPr lang="en-US" altLang="en-US" dirty="0">
                <a:latin typeface="Courier New" pitchFamily="49" charset="0"/>
              </a:rPr>
              <a:t>LOB</a:t>
            </a:r>
            <a:r>
              <a:rPr lang="en-US" altLang="en-US" dirty="0"/>
              <a:t>s, see the </a:t>
            </a:r>
            <a:r>
              <a:rPr lang="en-US" altLang="en-US" i="1" dirty="0"/>
              <a:t>PL/SQL User’s Guide and Reference</a:t>
            </a:r>
            <a:r>
              <a:rPr lang="en-US" altLang="en-US" dirty="0"/>
              <a:t>.</a:t>
            </a:r>
          </a:p>
        </p:txBody>
      </p:sp>
    </p:spTree>
    <p:extLst>
      <p:ext uri="{BB962C8B-B14F-4D97-AF65-F5344CB8AC3E}">
        <p14:creationId xmlns:p14="http://schemas.microsoft.com/office/powerpoint/2010/main" val="1411713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Footer Placeholder 7"/>
          <p:cNvSpPr>
            <a:spLocks noGrp="1"/>
          </p:cNvSpPr>
          <p:nvPr>
            <p:ph type="ftr" sz="quarter" idx="4"/>
          </p:nvPr>
        </p:nvSpPr>
        <p:spPr/>
        <p:txBody>
          <a:bodyPr/>
          <a:lstStyle/>
          <a:p>
            <a:r>
              <a:rPr lang="en-US" altLang="en-US"/>
              <a:t>Oracle Database 19c: PL/SQL Workshop   3 - </a:t>
            </a:r>
            <a:fld id="{6218DCB4-6C95-4D93-9DF8-379F0D91E651}" type="slidenum">
              <a:rPr lang="en-US" altLang="en-US" smtClean="0"/>
              <a:pPr/>
              <a:t>16</a:t>
            </a:fld>
            <a:endParaRPr lang="en-US" altLang="en-US" dirty="0"/>
          </a:p>
        </p:txBody>
      </p:sp>
      <p:sp>
        <p:nvSpPr>
          <p:cNvPr id="3" name="Slide Image Placeholder 2">
            <a:extLst>
              <a:ext uri="{FF2B5EF4-FFF2-40B4-BE49-F238E27FC236}">
                <a16:creationId xmlns:a16="http://schemas.microsoft.com/office/drawing/2014/main" id="{C8F8114E-ADB8-4254-8B95-8312B6A7B50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BC8E9C2-87E8-4134-8B90-A5504E058928}"/>
              </a:ext>
            </a:extLst>
          </p:cNvPr>
          <p:cNvSpPr>
            <a:spLocks noGrp="1"/>
          </p:cNvSpPr>
          <p:nvPr>
            <p:ph type="body" idx="1"/>
          </p:nvPr>
        </p:nvSpPr>
        <p:spPr/>
        <p:txBody>
          <a:bodyPr/>
          <a:lstStyle/>
          <a:p>
            <a:pPr lvl="1" eaLnBrk="1" hangingPunct="1"/>
            <a:r>
              <a:rPr lang="en-US" altLang="en-US" dirty="0"/>
              <a:t>The example variable declarations shown in the slide are defined as follows:</a:t>
            </a:r>
          </a:p>
          <a:p>
            <a:pPr lvl="2" eaLnBrk="1" hangingPunct="1">
              <a:buFont typeface="Courier New" pitchFamily="49" charset="0"/>
              <a:buChar char="•"/>
            </a:pPr>
            <a:r>
              <a:rPr lang="en-US" altLang="en-US" dirty="0" err="1">
                <a:latin typeface="Courier New" pitchFamily="49" charset="0"/>
              </a:rPr>
              <a:t>v_emp_job</a:t>
            </a:r>
            <a:r>
              <a:rPr lang="en-US" altLang="en-US" dirty="0"/>
              <a:t>: Variable to store an employee job title; the string is a variable length string with an upper limit of 9 characters</a:t>
            </a:r>
          </a:p>
          <a:p>
            <a:pPr lvl="2" eaLnBrk="1" hangingPunct="1">
              <a:buFont typeface="Courier New" pitchFamily="49" charset="0"/>
              <a:buChar char="•"/>
            </a:pPr>
            <a:r>
              <a:rPr lang="en-US" altLang="en-US" dirty="0" err="1">
                <a:latin typeface="Courier New" pitchFamily="49" charset="0"/>
              </a:rPr>
              <a:t>v_count_loop</a:t>
            </a:r>
            <a:r>
              <a:rPr lang="en-US" altLang="en-US" dirty="0"/>
              <a:t>: Variable to count the iterations of a loop; initialized to </a:t>
            </a:r>
            <a:r>
              <a:rPr lang="en-US" altLang="en-US" dirty="0">
                <a:latin typeface="Courier New" pitchFamily="49" charset="0"/>
              </a:rPr>
              <a:t>0</a:t>
            </a:r>
          </a:p>
          <a:p>
            <a:pPr lvl="2" eaLnBrk="1" hangingPunct="1">
              <a:buFont typeface="Courier New" pitchFamily="49" charset="0"/>
              <a:buChar char="•"/>
            </a:pPr>
            <a:r>
              <a:rPr lang="en-US" altLang="en-US" dirty="0" err="1">
                <a:latin typeface="Courier New" pitchFamily="49" charset="0"/>
              </a:rPr>
              <a:t>v_dept_total_sal</a:t>
            </a:r>
            <a:r>
              <a:rPr lang="en-US" altLang="en-US" dirty="0"/>
              <a:t>:</a:t>
            </a:r>
            <a:r>
              <a:rPr lang="en-US" altLang="en-US" sz="400" dirty="0"/>
              <a:t> </a:t>
            </a:r>
            <a:r>
              <a:rPr lang="en-US" altLang="en-US" dirty="0"/>
              <a:t>Variable to accumulate the total salary for</a:t>
            </a:r>
            <a:r>
              <a:rPr lang="en-US" altLang="en-US" sz="800" dirty="0"/>
              <a:t> </a:t>
            </a:r>
            <a:r>
              <a:rPr lang="en-US" altLang="en-US" dirty="0"/>
              <a:t>a</a:t>
            </a:r>
            <a:r>
              <a:rPr lang="en-US" altLang="en-US" sz="800" dirty="0"/>
              <a:t> </a:t>
            </a:r>
            <a:r>
              <a:rPr lang="en-US" altLang="en-US" dirty="0"/>
              <a:t>department;</a:t>
            </a:r>
            <a:r>
              <a:rPr lang="en-US" altLang="en-US" sz="800" dirty="0"/>
              <a:t> </a:t>
            </a:r>
            <a:r>
              <a:rPr lang="en-US" altLang="en-US" dirty="0"/>
              <a:t>initialized to </a:t>
            </a:r>
            <a:r>
              <a:rPr lang="en-US" altLang="en-US" dirty="0">
                <a:latin typeface="Courier New" pitchFamily="49" charset="0"/>
              </a:rPr>
              <a:t>0</a:t>
            </a:r>
            <a:r>
              <a:rPr lang="en-US" altLang="en-US" dirty="0"/>
              <a:t>. The numeric value can accommodate decimal values with a precision of two digits.</a:t>
            </a:r>
          </a:p>
          <a:p>
            <a:pPr lvl="2" eaLnBrk="1" hangingPunct="1">
              <a:buFont typeface="Courier New" pitchFamily="49" charset="0"/>
              <a:buChar char="•"/>
            </a:pPr>
            <a:r>
              <a:rPr lang="en-US" altLang="en-US" dirty="0" err="1">
                <a:latin typeface="Courier New" pitchFamily="49" charset="0"/>
              </a:rPr>
              <a:t>v_orderdate</a:t>
            </a:r>
            <a:r>
              <a:rPr lang="en-US" altLang="en-US" dirty="0"/>
              <a:t>: Variable to store the ship date of an order; initialized to one week from today</a:t>
            </a:r>
          </a:p>
          <a:p>
            <a:pPr lvl="2" eaLnBrk="1" hangingPunct="1">
              <a:buFont typeface="Courier New" pitchFamily="49" charset="0"/>
              <a:buChar char="•"/>
            </a:pPr>
            <a:r>
              <a:rPr lang="en-US" altLang="en-US" dirty="0" err="1">
                <a:latin typeface="Courier New" pitchFamily="49" charset="0"/>
              </a:rPr>
              <a:t>c_tax_rate</a:t>
            </a:r>
            <a:r>
              <a:rPr lang="en-US" altLang="en-US" dirty="0"/>
              <a:t>: Constant variable for the tax rate (which never changes throughout the PL/SQL block); set to </a:t>
            </a:r>
            <a:r>
              <a:rPr lang="en-US" altLang="en-US" dirty="0">
                <a:latin typeface="Courier New" pitchFamily="49" charset="0"/>
              </a:rPr>
              <a:t>8.25</a:t>
            </a:r>
          </a:p>
          <a:p>
            <a:pPr lvl="2" eaLnBrk="1" hangingPunct="1">
              <a:buFont typeface="Courier New" pitchFamily="49" charset="0"/>
              <a:buChar char="•"/>
            </a:pPr>
            <a:r>
              <a:rPr lang="en-US" altLang="en-US" dirty="0" err="1">
                <a:latin typeface="Courier New" pitchFamily="49" charset="0"/>
              </a:rPr>
              <a:t>v_valid</a:t>
            </a:r>
            <a:r>
              <a:rPr lang="en-US" altLang="en-US" dirty="0"/>
              <a:t>: Flag to indicate whether a piece of data is valid or invalid; initialized to </a:t>
            </a:r>
            <a:r>
              <a:rPr lang="en-US" altLang="en-US" dirty="0">
                <a:latin typeface="Courier New" pitchFamily="49" charset="0"/>
              </a:rPr>
              <a:t>TRUE</a:t>
            </a:r>
            <a:endParaRPr lang="en-US" altLang="en-US" dirty="0"/>
          </a:p>
          <a:p>
            <a:endParaRPr lang="en-US" dirty="0"/>
          </a:p>
        </p:txBody>
      </p:sp>
    </p:spTree>
    <p:extLst>
      <p:ext uri="{BB962C8B-B14F-4D97-AF65-F5344CB8AC3E}">
        <p14:creationId xmlns:p14="http://schemas.microsoft.com/office/powerpoint/2010/main" val="198516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Footer Placeholder 7"/>
          <p:cNvSpPr>
            <a:spLocks noGrp="1"/>
          </p:cNvSpPr>
          <p:nvPr>
            <p:ph type="ftr" sz="quarter" idx="4"/>
          </p:nvPr>
        </p:nvSpPr>
        <p:spPr/>
        <p:txBody>
          <a:bodyPr/>
          <a:lstStyle/>
          <a:p>
            <a:r>
              <a:rPr lang="en-US" altLang="en-US"/>
              <a:t>Oracle Database 19c: PL/SQL Workshop   3 - </a:t>
            </a:r>
            <a:fld id="{5BB5AA28-8245-42FF-B386-E98090236DD4}" type="slidenum">
              <a:rPr lang="en-US" altLang="en-US" smtClean="0"/>
              <a:pPr/>
              <a:t>17</a:t>
            </a:fld>
            <a:endParaRPr lang="en-US" altLang="en-US" dirty="0"/>
          </a:p>
        </p:txBody>
      </p:sp>
      <p:sp>
        <p:nvSpPr>
          <p:cNvPr id="3" name="Slide Image Placeholder 2">
            <a:extLst>
              <a:ext uri="{FF2B5EF4-FFF2-40B4-BE49-F238E27FC236}">
                <a16:creationId xmlns:a16="http://schemas.microsoft.com/office/drawing/2014/main" id="{92B73461-4F07-45A3-A269-F9B10917C2B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9F3BAF6-2902-40D0-A762-63C4849090B6}"/>
              </a:ext>
            </a:extLst>
          </p:cNvPr>
          <p:cNvSpPr>
            <a:spLocks noGrp="1"/>
          </p:cNvSpPr>
          <p:nvPr>
            <p:ph type="body" idx="1"/>
          </p:nvPr>
        </p:nvSpPr>
        <p:spPr/>
        <p:txBody>
          <a:bodyPr/>
          <a:lstStyle/>
          <a:p>
            <a:pPr lvl="1" eaLnBrk="1" hangingPunct="1"/>
            <a:r>
              <a:rPr lang="en-US" altLang="en-US" dirty="0"/>
              <a:t>Some guidelines to follow when you declare PL/SQL variables are as follows: </a:t>
            </a:r>
          </a:p>
          <a:p>
            <a:pPr lvl="2" eaLnBrk="1" hangingPunct="1"/>
            <a:r>
              <a:rPr lang="en-US" altLang="en-US" dirty="0"/>
              <a:t>Follow consistent naming conventions—for example, you might use </a:t>
            </a:r>
            <a:r>
              <a:rPr lang="en-US" altLang="en-US" dirty="0">
                <a:latin typeface="Courier New" pitchFamily="49" charset="0"/>
              </a:rPr>
              <a:t>name</a:t>
            </a:r>
            <a:r>
              <a:rPr lang="en-US" altLang="en-US" dirty="0"/>
              <a:t> to represent a variable and </a:t>
            </a:r>
            <a:r>
              <a:rPr lang="en-US" altLang="en-US" dirty="0" err="1">
                <a:latin typeface="Courier New" pitchFamily="49" charset="0"/>
              </a:rPr>
              <a:t>c_name</a:t>
            </a:r>
            <a:r>
              <a:rPr lang="en-US" altLang="en-US" dirty="0"/>
              <a:t> to represent a constant. Similarly, to name a variable, you can use </a:t>
            </a:r>
            <a:r>
              <a:rPr lang="en-US" altLang="en-US" dirty="0" err="1">
                <a:latin typeface="Courier New" pitchFamily="49" charset="0"/>
              </a:rPr>
              <a:t>v_fname</a:t>
            </a:r>
            <a:r>
              <a:rPr lang="en-US" altLang="en-US" dirty="0"/>
              <a:t>. The key is to apply your naming convention consistently for easier identification.</a:t>
            </a:r>
          </a:p>
          <a:p>
            <a:pPr lvl="2" eaLnBrk="1" hangingPunct="1"/>
            <a:r>
              <a:rPr lang="en-US" altLang="en-US" dirty="0"/>
              <a:t>Use meaningful and appropriate identifiers for variables. For example, consider using </a:t>
            </a:r>
            <a:r>
              <a:rPr lang="en-US" altLang="en-US" dirty="0">
                <a:latin typeface="Courier New" pitchFamily="49" charset="0"/>
              </a:rPr>
              <a:t>salary</a:t>
            </a:r>
            <a:r>
              <a:rPr lang="en-US" altLang="en-US" dirty="0"/>
              <a:t> and </a:t>
            </a:r>
            <a:r>
              <a:rPr lang="en-US" altLang="en-US" dirty="0" err="1">
                <a:latin typeface="Courier New" pitchFamily="49" charset="0"/>
              </a:rPr>
              <a:t>sal_with_commission</a:t>
            </a:r>
            <a:r>
              <a:rPr lang="en-US" altLang="en-US" dirty="0"/>
              <a:t> instead of </a:t>
            </a:r>
            <a:r>
              <a:rPr lang="en-US" altLang="en-US" dirty="0">
                <a:latin typeface="Courier New" pitchFamily="49" charset="0"/>
              </a:rPr>
              <a:t>salary1</a:t>
            </a:r>
            <a:r>
              <a:rPr lang="en-US" altLang="en-US" dirty="0"/>
              <a:t> and </a:t>
            </a:r>
            <a:r>
              <a:rPr lang="en-US" altLang="en-US" dirty="0">
                <a:latin typeface="Courier New" pitchFamily="49" charset="0"/>
              </a:rPr>
              <a:t>salary2</a:t>
            </a:r>
            <a:r>
              <a:rPr lang="en-US" altLang="en-US" dirty="0"/>
              <a:t>, where we understand the semantics of the column name according to the application context.</a:t>
            </a:r>
          </a:p>
          <a:p>
            <a:pPr lvl="2" eaLnBrk="1" hangingPunct="1"/>
            <a:r>
              <a:rPr lang="en-US" altLang="en-US" dirty="0"/>
              <a:t>If you use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you must assign a value when you declare the variable. </a:t>
            </a:r>
          </a:p>
          <a:p>
            <a:pPr lvl="2" eaLnBrk="1" hangingPunct="1"/>
            <a:r>
              <a:rPr lang="en-US" altLang="en-US" dirty="0"/>
              <a:t>In constant declarations, the </a:t>
            </a:r>
            <a:r>
              <a:rPr lang="en-US" altLang="en-US" dirty="0">
                <a:latin typeface="Courier New" pitchFamily="49" charset="0"/>
              </a:rPr>
              <a:t>CONSTANT</a:t>
            </a:r>
            <a:r>
              <a:rPr lang="en-US" altLang="en-US" dirty="0"/>
              <a:t> keyword must precede the data type name. The following declaration names a constant of the </a:t>
            </a:r>
            <a:r>
              <a:rPr lang="en-US" altLang="en-US" dirty="0">
                <a:latin typeface="Courier New" pitchFamily="49" charset="0"/>
              </a:rPr>
              <a:t>NUMBER</a:t>
            </a:r>
            <a:r>
              <a:rPr lang="en-US" altLang="en-US" dirty="0"/>
              <a:t> type and assigns the value of </a:t>
            </a:r>
            <a:r>
              <a:rPr lang="en-US" altLang="en-US" dirty="0">
                <a:latin typeface="Courier New" pitchFamily="49" charset="0"/>
              </a:rPr>
              <a:t>50,000</a:t>
            </a:r>
            <a:r>
              <a:rPr lang="en-US" altLang="en-US" dirty="0"/>
              <a:t> to the constant. A constant must be initialized in its declaration; otherwise, you get a compilation error. After initializing a constant, you cannot change its value.</a:t>
            </a:r>
          </a:p>
          <a:p>
            <a:pPr lvl="4" eaLnBrk="1" hangingPunct="1"/>
            <a:r>
              <a:rPr lang="en-US" altLang="en-US" dirty="0"/>
              <a:t>		</a:t>
            </a:r>
            <a:r>
              <a:rPr lang="en-US" altLang="en-US" dirty="0" err="1"/>
              <a:t>c_sal</a:t>
            </a:r>
            <a:r>
              <a:rPr lang="en-US" altLang="en-US" dirty="0"/>
              <a:t> CONSTANT NUMBER := 50000.00;</a:t>
            </a:r>
          </a:p>
          <a:p>
            <a:endParaRPr lang="en-US" dirty="0"/>
          </a:p>
        </p:txBody>
      </p:sp>
    </p:spTree>
    <p:extLst>
      <p:ext uri="{BB962C8B-B14F-4D97-AF65-F5344CB8AC3E}">
        <p14:creationId xmlns:p14="http://schemas.microsoft.com/office/powerpoint/2010/main" val="3712449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Footer Placeholder 7"/>
          <p:cNvSpPr>
            <a:spLocks noGrp="1"/>
          </p:cNvSpPr>
          <p:nvPr>
            <p:ph type="ftr" sz="quarter" idx="4"/>
          </p:nvPr>
        </p:nvSpPr>
        <p:spPr/>
        <p:txBody>
          <a:bodyPr/>
          <a:lstStyle/>
          <a:p>
            <a:r>
              <a:rPr lang="en-US" altLang="en-US"/>
              <a:t>Oracle Database 19c: PL/SQL Workshop   3 - </a:t>
            </a:r>
            <a:fld id="{FC726159-1366-4438-A7AB-508689C9AAA9}" type="slidenum">
              <a:rPr lang="en-US" altLang="en-US" smtClean="0"/>
              <a:pPr/>
              <a:t>18</a:t>
            </a:fld>
            <a:endParaRPr lang="en-US" altLang="en-US" dirty="0"/>
          </a:p>
        </p:txBody>
      </p:sp>
      <p:sp>
        <p:nvSpPr>
          <p:cNvPr id="3" name="Slide Image Placeholder 2">
            <a:extLst>
              <a:ext uri="{FF2B5EF4-FFF2-40B4-BE49-F238E27FC236}">
                <a16:creationId xmlns:a16="http://schemas.microsoft.com/office/drawing/2014/main" id="{A097762B-7204-4BEB-B2CE-EC14CD620C8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0A7E3E0-CF29-47F4-BB83-B3F89A7FDB05}"/>
              </a:ext>
            </a:extLst>
          </p:cNvPr>
          <p:cNvSpPr>
            <a:spLocks noGrp="1"/>
          </p:cNvSpPr>
          <p:nvPr>
            <p:ph type="body" idx="1"/>
          </p:nvPr>
        </p:nvSpPr>
        <p:spPr/>
        <p:txBody>
          <a:bodyPr/>
          <a:lstStyle/>
          <a:p>
            <a:pPr lvl="2" eaLnBrk="1" hangingPunct="1">
              <a:spcBef>
                <a:spcPct val="25000"/>
              </a:spcBef>
            </a:pPr>
            <a:r>
              <a:rPr lang="en-US" altLang="en-US" dirty="0"/>
              <a:t>Initialize the variable to an expression with the assignment operator (</a:t>
            </a:r>
            <a:r>
              <a:rPr lang="en-US" altLang="en-US" dirty="0">
                <a:latin typeface="Courier New" pitchFamily="49" charset="0"/>
              </a:rPr>
              <a:t>:=</a:t>
            </a:r>
            <a:r>
              <a:rPr lang="en-US" altLang="en-US" dirty="0"/>
              <a:t>) or with the </a:t>
            </a:r>
            <a:r>
              <a:rPr lang="en-US" altLang="en-US" dirty="0">
                <a:latin typeface="Courier New" pitchFamily="49" charset="0"/>
              </a:rPr>
              <a:t>DEFAULT</a:t>
            </a:r>
            <a:r>
              <a:rPr lang="en-US" altLang="en-US" dirty="0"/>
              <a:t> reserved word. If you do not assign an initial value, the new variable contains </a:t>
            </a:r>
            <a:r>
              <a:rPr lang="en-US" altLang="en-US" dirty="0">
                <a:latin typeface="Courier New" pitchFamily="49" charset="0"/>
              </a:rPr>
              <a:t>NULL</a:t>
            </a:r>
            <a:r>
              <a:rPr lang="en-US" altLang="en-US" dirty="0"/>
              <a:t> by default until you assign a value. To assign or reassign a value to a variable, you write a PL/SQL assignment statement. However, it is a good programming practice to initialize all variables.</a:t>
            </a:r>
          </a:p>
          <a:p>
            <a:pPr lvl="2" eaLnBrk="1" hangingPunct="1"/>
            <a:r>
              <a:rPr lang="en-US" altLang="en-US" dirty="0"/>
              <a:t>Two objects can have the same name only if they are defined in different blocks. Where they coexist, you can qualify them with labels and use them.</a:t>
            </a:r>
          </a:p>
          <a:p>
            <a:pPr lvl="2" eaLnBrk="1" hangingPunct="1"/>
            <a:r>
              <a:rPr lang="en-US" altLang="en-US" dirty="0"/>
              <a:t>Avoid using column names as identifiers. If PL/SQL variables occur in SQL statements and have the same name as a column, the Oracle Server assumes that it is the column that is being referenced. Although the code example in the slide works, code that is written using the same name for a database table and a variable is not easy to read or maintain.</a:t>
            </a:r>
          </a:p>
          <a:p>
            <a:pPr lvl="2" eaLnBrk="1" hangingPunct="1"/>
            <a:r>
              <a:rPr lang="en-US" altLang="en-US" dirty="0"/>
              <a:t>Impose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when the variable must contain a value. You cannot assign nulls to a variable that is defined as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must be </a:t>
            </a:r>
            <a:br>
              <a:rPr lang="en-US" altLang="en-US" dirty="0"/>
            </a:br>
            <a:r>
              <a:rPr lang="en-US" altLang="en-US" dirty="0"/>
              <a:t>followed by an initialization clause.</a:t>
            </a:r>
          </a:p>
          <a:p>
            <a:pPr lvl="4" eaLnBrk="1" hangingPunct="1"/>
            <a:r>
              <a:rPr lang="en-US" altLang="en-US" dirty="0"/>
              <a:t>		</a:t>
            </a:r>
            <a:r>
              <a:rPr lang="en-US" altLang="en-US" dirty="0" err="1"/>
              <a:t>v_pincode</a:t>
            </a:r>
            <a:r>
              <a:rPr lang="en-US" altLang="en-US" dirty="0"/>
              <a:t> VARCHAR2(15)</a:t>
            </a:r>
            <a:r>
              <a:rPr lang="en-US" altLang="en-US" dirty="0">
                <a:latin typeface="Times New Roman" pitchFamily="18" charset="0"/>
              </a:rPr>
              <a:t> </a:t>
            </a:r>
            <a:r>
              <a:rPr lang="en-US" altLang="en-US" dirty="0"/>
              <a:t>NOT NULL := 'Oxford';</a:t>
            </a:r>
          </a:p>
          <a:p>
            <a:endParaRPr lang="en-US" dirty="0"/>
          </a:p>
        </p:txBody>
      </p:sp>
    </p:spTree>
    <p:extLst>
      <p:ext uri="{BB962C8B-B14F-4D97-AF65-F5344CB8AC3E}">
        <p14:creationId xmlns:p14="http://schemas.microsoft.com/office/powerpoint/2010/main" val="213083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p:txBody>
          <a:bodyPr/>
          <a:lstStyle/>
          <a:p>
            <a:pPr lvl="1"/>
            <a:r>
              <a:rPr lang="en-US" altLang="en-US"/>
              <a:t>The table in the slide displays some examples of the naming conventions for the PL/SQL structures that are used in this course.</a:t>
            </a:r>
          </a:p>
        </p:txBody>
      </p:sp>
      <p:sp>
        <p:nvSpPr>
          <p:cNvPr id="65540" name="Footer Placeholder 10"/>
          <p:cNvSpPr>
            <a:spLocks noGrp="1"/>
          </p:cNvSpPr>
          <p:nvPr>
            <p:ph type="ftr" sz="quarter" idx="4"/>
          </p:nvPr>
        </p:nvSpPr>
        <p:spPr/>
        <p:txBody>
          <a:bodyPr/>
          <a:lstStyle/>
          <a:p>
            <a:r>
              <a:rPr lang="en-US" altLang="en-US"/>
              <a:t>Oracle Database 19c: PL/SQL Workshop   3 - </a:t>
            </a:r>
            <a:fld id="{A46B2DAC-7602-4034-8D7C-7D76299F6AB5}" type="slidenum">
              <a:rPr lang="en-US" altLang="en-US" smtClean="0"/>
              <a:pPr/>
              <a:t>19</a:t>
            </a:fld>
            <a:endParaRPr lang="en-US" altLang="en-US" dirty="0"/>
          </a:p>
        </p:txBody>
      </p:sp>
      <p:sp>
        <p:nvSpPr>
          <p:cNvPr id="4" name="Slide Image Placeholder 3">
            <a:extLst>
              <a:ext uri="{FF2B5EF4-FFF2-40B4-BE49-F238E27FC236}">
                <a16:creationId xmlns:a16="http://schemas.microsoft.com/office/drawing/2014/main" id="{4B4CC066-3FF8-4EDC-8F36-4A9A7FF16AB0}"/>
              </a:ext>
            </a:extLst>
          </p:cNvPr>
          <p:cNvSpPr>
            <a:spLocks noGrp="1" noRot="1" noChangeAspect="1"/>
          </p:cNvSpPr>
          <p:nvPr>
            <p:ph type="sldImg"/>
          </p:nvPr>
        </p:nvSpPr>
        <p:spPr/>
      </p:sp>
    </p:spTree>
    <p:extLst>
      <p:ext uri="{BB962C8B-B14F-4D97-AF65-F5344CB8AC3E}">
        <p14:creationId xmlns:p14="http://schemas.microsoft.com/office/powerpoint/2010/main" val="210931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p:txBody>
          <a:bodyPr/>
          <a:lstStyle/>
          <a:p>
            <a:pPr lvl="1"/>
            <a:r>
              <a:rPr lang="en-US" dirty="0"/>
              <a:t>You are in lesson 3, which is part of Unit 1: Introducing PL/SQL.</a:t>
            </a:r>
          </a:p>
        </p:txBody>
      </p:sp>
      <p:sp>
        <p:nvSpPr>
          <p:cNvPr id="5" name="Footer Placeholder 4"/>
          <p:cNvSpPr>
            <a:spLocks noGrp="1"/>
          </p:cNvSpPr>
          <p:nvPr>
            <p:ph type="ftr" sz="quarter" idx="4"/>
          </p:nvPr>
        </p:nvSpPr>
        <p:spPr/>
        <p:txBody>
          <a:bodyPr/>
          <a:lstStyle/>
          <a:p>
            <a:r>
              <a:rPr lang="en-US"/>
              <a:t>Oracle Database 19c: PL/SQL Workshop   3 - </a:t>
            </a:r>
            <a:fld id="{BE2FDD9A-0B18-43E3-B502-0BA06A6A1817}" type="slidenum">
              <a:rPr lang="en-US" smtClean="0"/>
              <a:pPr/>
              <a:t>2</a:t>
            </a:fld>
            <a:endParaRPr lang="en-US" dirty="0"/>
          </a:p>
        </p:txBody>
      </p:sp>
      <p:sp>
        <p:nvSpPr>
          <p:cNvPr id="4" name="Slide Image Placeholder 3">
            <a:extLst>
              <a:ext uri="{FF2B5EF4-FFF2-40B4-BE49-F238E27FC236}">
                <a16:creationId xmlns:a16="http://schemas.microsoft.com/office/drawing/2014/main" id="{7BA545D7-AD3C-4061-9250-DBE108086282}"/>
              </a:ext>
            </a:extLst>
          </p:cNvPr>
          <p:cNvSpPr>
            <a:spLocks noGrp="1" noRot="1" noChangeAspect="1"/>
          </p:cNvSpPr>
          <p:nvPr>
            <p:ph type="sldImg"/>
          </p:nvPr>
        </p:nvSpPr>
        <p:spPr/>
      </p:sp>
    </p:spTree>
    <p:extLst>
      <p:ext uri="{BB962C8B-B14F-4D97-AF65-F5344CB8AC3E}">
        <p14:creationId xmlns:p14="http://schemas.microsoft.com/office/powerpoint/2010/main" val="95485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3 - </a:t>
            </a:r>
            <a:fld id="{AAAA3520-B989-489F-A1FB-7DF4E5E41343}" type="slidenum">
              <a:rPr lang="en-US" smtClean="0"/>
              <a:pPr/>
              <a:t>20</a:t>
            </a:fld>
            <a:endParaRPr lang="en-US" dirty="0"/>
          </a:p>
        </p:txBody>
      </p:sp>
      <p:sp>
        <p:nvSpPr>
          <p:cNvPr id="3" name="Slide Image Placeholder 2">
            <a:extLst>
              <a:ext uri="{FF2B5EF4-FFF2-40B4-BE49-F238E27FC236}">
                <a16:creationId xmlns:a16="http://schemas.microsoft.com/office/drawing/2014/main" id="{8B6BD21B-C9D6-4369-8A6E-2F3479AC406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01D763D-1256-4B28-BBC2-196C3A086DA2}"/>
              </a:ext>
            </a:extLst>
          </p:cNvPr>
          <p:cNvSpPr>
            <a:spLocks noGrp="1"/>
          </p:cNvSpPr>
          <p:nvPr>
            <p:ph type="body" idx="1"/>
          </p:nvPr>
        </p:nvSpPr>
        <p:spPr/>
        <p:txBody>
          <a:bodyPr/>
          <a:lstStyle/>
          <a:p>
            <a:pPr lvl="1"/>
            <a:r>
              <a:rPr lang="en-US" dirty="0"/>
              <a:t>The data types that are prefixed with “N” are “national character set” data types, which means that they are used to store Unicode character data.</a:t>
            </a:r>
          </a:p>
          <a:p>
            <a:pPr lvl="2"/>
            <a:r>
              <a:rPr lang="en-US" b="1" dirty="0"/>
              <a:t>CHAR [(</a:t>
            </a:r>
            <a:r>
              <a:rPr lang="en-US" b="1" i="1" dirty="0" err="1"/>
              <a:t>maximum_length</a:t>
            </a:r>
            <a:r>
              <a:rPr lang="en-US" b="1" dirty="0"/>
              <a:t>)]</a:t>
            </a:r>
          </a:p>
          <a:p>
            <a:pPr lvl="2">
              <a:buNone/>
            </a:pPr>
            <a:r>
              <a:rPr lang="en-US" dirty="0"/>
              <a:t>	Base type for fixed-length character data up to 32,767 bytes. If you do not specify a maximum length, the default length is set to 1 byte. NCHAR is a national character set variant of CHAR.</a:t>
            </a:r>
          </a:p>
          <a:p>
            <a:pPr lvl="2"/>
            <a:r>
              <a:rPr lang="en-US" b="1" dirty="0"/>
              <a:t>VARCHAR2 (</a:t>
            </a:r>
            <a:r>
              <a:rPr lang="en-US" b="1" i="1" dirty="0" err="1"/>
              <a:t>maximum_length</a:t>
            </a:r>
            <a:r>
              <a:rPr lang="en-US" b="1" dirty="0"/>
              <a:t>)</a:t>
            </a:r>
          </a:p>
          <a:p>
            <a:pPr lvl="2">
              <a:buNone/>
            </a:pPr>
            <a:r>
              <a:rPr lang="en-US" dirty="0"/>
              <a:t>	Base type for variable-length character data up to 32,767 bytes. There is no default size for VARCHAR2 variables and constants. However, the database will raise a compiler error if the size of the string is not specified. </a:t>
            </a:r>
          </a:p>
          <a:p>
            <a:pPr lvl="2"/>
            <a:r>
              <a:rPr lang="en-US" b="1" dirty="0"/>
              <a:t>CLOB</a:t>
            </a:r>
            <a:r>
              <a:rPr lang="en-US" dirty="0"/>
              <a:t> </a:t>
            </a:r>
          </a:p>
          <a:p>
            <a:pPr lvl="2">
              <a:buNone/>
            </a:pPr>
            <a:r>
              <a:rPr lang="en-US" dirty="0"/>
              <a:t>	Used to store a variable length string that can store data up to 128 terabytes. You can use a </a:t>
            </a:r>
            <a:r>
              <a:rPr lang="en-US" dirty="0">
                <a:latin typeface="Courier New" pitchFamily="49" charset="0"/>
              </a:rPr>
              <a:t>CLOB</a:t>
            </a:r>
            <a:r>
              <a:rPr lang="en-US" dirty="0"/>
              <a:t> data type if you expect the character string length to be greater than 32,767 bytes.</a:t>
            </a:r>
          </a:p>
          <a:p>
            <a:endParaRPr lang="en-US" dirty="0"/>
          </a:p>
        </p:txBody>
      </p:sp>
    </p:spTree>
    <p:extLst>
      <p:ext uri="{BB962C8B-B14F-4D97-AF65-F5344CB8AC3E}">
        <p14:creationId xmlns:p14="http://schemas.microsoft.com/office/powerpoint/2010/main" val="1056423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Footer Placeholder 7"/>
          <p:cNvSpPr>
            <a:spLocks noGrp="1"/>
          </p:cNvSpPr>
          <p:nvPr>
            <p:ph type="ftr" sz="quarter" idx="4"/>
          </p:nvPr>
        </p:nvSpPr>
        <p:spPr/>
        <p:txBody>
          <a:bodyPr/>
          <a:lstStyle/>
          <a:p>
            <a:r>
              <a:rPr lang="en-US" altLang="en-US"/>
              <a:t>Oracle Database 19c: PL/SQL Workshop   3 - </a:t>
            </a:r>
            <a:fld id="{EAB0F8FD-2E29-4D92-9F41-79BCDEA7C66F}" type="slidenum">
              <a:rPr lang="en-US" altLang="en-US" smtClean="0"/>
              <a:pPr/>
              <a:t>21</a:t>
            </a:fld>
            <a:endParaRPr lang="en-US" altLang="en-US" dirty="0"/>
          </a:p>
        </p:txBody>
      </p:sp>
      <p:sp>
        <p:nvSpPr>
          <p:cNvPr id="3" name="Slide Image Placeholder 2">
            <a:extLst>
              <a:ext uri="{FF2B5EF4-FFF2-40B4-BE49-F238E27FC236}">
                <a16:creationId xmlns:a16="http://schemas.microsoft.com/office/drawing/2014/main" id="{2E955538-F8FF-46B9-8223-1544939A0D2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4451C59-A737-4273-A393-108B2FD66555}"/>
              </a:ext>
            </a:extLst>
          </p:cNvPr>
          <p:cNvSpPr>
            <a:spLocks noGrp="1"/>
          </p:cNvSpPr>
          <p:nvPr>
            <p:ph type="body" idx="1"/>
          </p:nvPr>
        </p:nvSpPr>
        <p:spPr/>
        <p:txBody>
          <a:bodyPr/>
          <a:lstStyle/>
          <a:p>
            <a:pPr lvl="1" eaLnBrk="1" hangingPunct="1"/>
            <a:r>
              <a:rPr lang="en-US" altLang="en-US" dirty="0"/>
              <a:t>If your string contains an apostrophe (identical to a single quotation mark), you must double the quotation mark, as in the following example: </a:t>
            </a:r>
          </a:p>
          <a:p>
            <a:pPr lvl="4" eaLnBrk="1" hangingPunct="1"/>
            <a:r>
              <a:rPr lang="en-US" altLang="en-US" dirty="0"/>
              <a:t>		</a:t>
            </a:r>
            <a:r>
              <a:rPr lang="en-US" altLang="en-US" dirty="0" err="1"/>
              <a:t>v_event</a:t>
            </a:r>
            <a:r>
              <a:rPr lang="en-US" altLang="en-US" dirty="0"/>
              <a:t>  VARCHAR2(15):='</a:t>
            </a:r>
            <a:r>
              <a:rPr lang="en-US" altLang="en-US" dirty="0" err="1"/>
              <a:t>Father''s</a:t>
            </a:r>
            <a:r>
              <a:rPr lang="en-US" altLang="en-US" dirty="0"/>
              <a:t> day';</a:t>
            </a:r>
          </a:p>
          <a:p>
            <a:pPr lvl="1" eaLnBrk="1" hangingPunct="1"/>
            <a:r>
              <a:rPr lang="en-US" altLang="en-US" dirty="0"/>
              <a:t>The first quotation mark acts as the escape character. This makes your string complicated, especially if you have SQL statements as a string. The slide shows how to use the </a:t>
            </a:r>
            <a:r>
              <a:rPr lang="en-US" altLang="en-US" dirty="0">
                <a:latin typeface="Courier New" pitchFamily="49" charset="0"/>
              </a:rPr>
              <a:t>q'</a:t>
            </a:r>
            <a:r>
              <a:rPr lang="en-US" altLang="en-US" dirty="0"/>
              <a:t> notation to specify delimiters. You can specify any character that is not present in the string as a delimiter. The example uses </a:t>
            </a:r>
            <a:r>
              <a:rPr lang="en-US" altLang="en-US" dirty="0">
                <a:latin typeface="Courier New" pitchFamily="49" charset="0"/>
              </a:rPr>
              <a:t>!</a:t>
            </a:r>
            <a:r>
              <a:rPr lang="en-US" altLang="en-US" dirty="0"/>
              <a:t> and </a:t>
            </a:r>
            <a:r>
              <a:rPr lang="en-US" altLang="en-US" dirty="0">
                <a:latin typeface="Courier New" pitchFamily="49" charset="0"/>
              </a:rPr>
              <a:t>[</a:t>
            </a:r>
            <a:r>
              <a:rPr lang="en-US" altLang="en-US" dirty="0"/>
              <a:t> as delimiters. Consider the following example:</a:t>
            </a:r>
          </a:p>
          <a:p>
            <a:pPr lvl="4" eaLnBrk="1" hangingPunct="1"/>
            <a:r>
              <a:rPr lang="en-US" altLang="en-US" dirty="0"/>
              <a:t>		</a:t>
            </a:r>
            <a:r>
              <a:rPr lang="en-US" altLang="en-US" dirty="0" err="1"/>
              <a:t>v_event</a:t>
            </a:r>
            <a:r>
              <a:rPr lang="en-US" altLang="en-US" dirty="0"/>
              <a:t>  := </a:t>
            </a:r>
            <a:r>
              <a:rPr lang="en-US" altLang="en-US" dirty="0" err="1"/>
              <a:t>q'!Father's</a:t>
            </a:r>
            <a:r>
              <a:rPr lang="en-US" altLang="en-US" dirty="0"/>
              <a:t> day!';</a:t>
            </a:r>
          </a:p>
          <a:p>
            <a:pPr lvl="1" eaLnBrk="1" hangingPunct="1"/>
            <a:r>
              <a:rPr lang="en-US" altLang="en-US" dirty="0"/>
              <a:t>You can compare this with the first example on this page. You start the string with </a:t>
            </a:r>
            <a:r>
              <a:rPr lang="en-US" altLang="en-US" dirty="0">
                <a:latin typeface="Courier New" pitchFamily="49" charset="0"/>
              </a:rPr>
              <a:t>q'</a:t>
            </a:r>
            <a:r>
              <a:rPr lang="en-US" altLang="en-US" dirty="0"/>
              <a:t> if you want to use a delimiter. The character following the notation is the delimiter used. Enter your string after specifying the delimiter, close the delimiter, and close the notation with a single quotation mark. The following example shows how to use </a:t>
            </a:r>
            <a:r>
              <a:rPr lang="en-US" altLang="en-US" dirty="0">
                <a:latin typeface="Courier New" pitchFamily="49" charset="0"/>
              </a:rPr>
              <a:t>[</a:t>
            </a:r>
            <a:r>
              <a:rPr lang="en-US" altLang="en-US" dirty="0"/>
              <a:t> as a delimiter:</a:t>
            </a:r>
          </a:p>
          <a:p>
            <a:pPr lvl="4" eaLnBrk="1" hangingPunct="1"/>
            <a:r>
              <a:rPr lang="en-US" altLang="en-US" dirty="0"/>
              <a:t>		</a:t>
            </a:r>
            <a:r>
              <a:rPr lang="en-US" altLang="en-US" dirty="0" err="1"/>
              <a:t>v_event</a:t>
            </a:r>
            <a:r>
              <a:rPr lang="en-US" altLang="en-US" dirty="0"/>
              <a:t>  := q'[Mother's day]';</a:t>
            </a:r>
          </a:p>
          <a:p>
            <a:endParaRPr lang="en-US" dirty="0"/>
          </a:p>
        </p:txBody>
      </p:sp>
    </p:spTree>
    <p:extLst>
      <p:ext uri="{BB962C8B-B14F-4D97-AF65-F5344CB8AC3E}">
        <p14:creationId xmlns:p14="http://schemas.microsoft.com/office/powerpoint/2010/main" val="3338508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3 - </a:t>
            </a:r>
            <a:fld id="{92BEE382-372A-43CD-9FDB-CCF0131CA89A}" type="slidenum">
              <a:rPr lang="en-US" smtClean="0"/>
              <a:pPr/>
              <a:t>22</a:t>
            </a:fld>
            <a:endParaRPr lang="en-US" dirty="0"/>
          </a:p>
        </p:txBody>
      </p:sp>
      <p:sp>
        <p:nvSpPr>
          <p:cNvPr id="3" name="Slide Image Placeholder 2">
            <a:extLst>
              <a:ext uri="{FF2B5EF4-FFF2-40B4-BE49-F238E27FC236}">
                <a16:creationId xmlns:a16="http://schemas.microsoft.com/office/drawing/2014/main" id="{A59A1A3D-F213-41D5-B3A1-89E47C697BCA}"/>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D82781AE-D2D9-4A44-93DD-E598EA5C5A04}"/>
              </a:ext>
            </a:extLst>
          </p:cNvPr>
          <p:cNvSpPr>
            <a:spLocks noGrp="1"/>
          </p:cNvSpPr>
          <p:nvPr>
            <p:ph type="body" idx="1"/>
          </p:nvPr>
        </p:nvSpPr>
        <p:spPr>
          <a:xfrm>
            <a:off x="457200" y="4617720"/>
            <a:ext cx="6858000" cy="5516880"/>
          </a:xfrm>
        </p:spPr>
        <p:txBody>
          <a:bodyPr/>
          <a:lstStyle/>
          <a:p>
            <a:pPr lvl="2"/>
            <a:r>
              <a:rPr lang="en-US" b="1" dirty="0"/>
              <a:t>NUMBER [(</a:t>
            </a:r>
            <a:r>
              <a:rPr lang="en-US" b="1" i="1" dirty="0"/>
              <a:t>precision, scale</a:t>
            </a:r>
            <a:r>
              <a:rPr lang="en-US" b="1" dirty="0"/>
              <a:t>)]</a:t>
            </a:r>
          </a:p>
          <a:p>
            <a:pPr lvl="2">
              <a:buNone/>
            </a:pPr>
            <a:r>
              <a:rPr lang="en-US" dirty="0"/>
              <a:t>	Number having precision </a:t>
            </a:r>
            <a:r>
              <a:rPr lang="en-US" i="1" dirty="0"/>
              <a:t>p</a:t>
            </a:r>
            <a:r>
              <a:rPr lang="en-US" dirty="0"/>
              <a:t> and scale </a:t>
            </a:r>
            <a:r>
              <a:rPr lang="en-US" i="1" dirty="0"/>
              <a:t>s</a:t>
            </a:r>
            <a:r>
              <a:rPr lang="en-US" dirty="0"/>
              <a:t>. The precision </a:t>
            </a:r>
            <a:r>
              <a:rPr lang="en-US" i="1" dirty="0"/>
              <a:t>p</a:t>
            </a:r>
            <a:r>
              <a:rPr lang="en-US" dirty="0"/>
              <a:t> can range from 1 through 38. The scale </a:t>
            </a:r>
            <a:r>
              <a:rPr lang="en-US" i="1" dirty="0"/>
              <a:t>s</a:t>
            </a:r>
            <a:r>
              <a:rPr lang="en-US" dirty="0"/>
              <a:t> can range from –84 through 127.</a:t>
            </a:r>
          </a:p>
          <a:p>
            <a:pPr lvl="2"/>
            <a:r>
              <a:rPr lang="en-US" b="1" dirty="0"/>
              <a:t>PLS_INTEGER </a:t>
            </a:r>
          </a:p>
          <a:p>
            <a:pPr lvl="2">
              <a:buNone/>
            </a:pPr>
            <a:r>
              <a:rPr lang="en-US" dirty="0"/>
              <a:t>	Integer data type, which conforms to the integer representation of your underlying hardware. It is also referred as </a:t>
            </a:r>
            <a:r>
              <a:rPr lang="en-US" dirty="0">
                <a:latin typeface="Courier New" pitchFamily="49" charset="0"/>
              </a:rPr>
              <a:t>BINARY_INTEGER</a:t>
            </a:r>
            <a:r>
              <a:rPr lang="en-US" dirty="0"/>
              <a:t>, and can accommodate integers in the range –2,147,483,647 through 2,147,483,647. </a:t>
            </a:r>
          </a:p>
          <a:p>
            <a:pPr lvl="2"/>
            <a:r>
              <a:rPr lang="en-US" b="1" dirty="0"/>
              <a:t>SIMPLE_INTEGER</a:t>
            </a:r>
          </a:p>
          <a:p>
            <a:pPr lvl="2">
              <a:buNone/>
            </a:pPr>
            <a:r>
              <a:rPr lang="en-US" dirty="0"/>
              <a:t>	Numeric data type, which results in shorter execution time for natively compiled code. SIMPLE_INTEGER and PLS_INTEGER differ in overflow semantics. PLS_INTEGER provides better performance according to the underlying hardware architecture.  Declare a variable as a SIMPLE_INTEGER if you know that the value is never going to be NULL and the variable does not need overflow checking.</a:t>
            </a:r>
          </a:p>
          <a:p>
            <a:pPr lvl="2"/>
            <a:r>
              <a:rPr lang="en-US" b="1" dirty="0"/>
              <a:t>BINARY_INTEGER</a:t>
            </a:r>
            <a:r>
              <a:rPr lang="en-US" dirty="0"/>
              <a:t> is used to store  singed integers.</a:t>
            </a:r>
          </a:p>
          <a:p>
            <a:pPr lvl="2">
              <a:spcBef>
                <a:spcPct val="0"/>
              </a:spcBef>
            </a:pPr>
            <a:r>
              <a:rPr lang="en-US" b="1" dirty="0"/>
              <a:t>BINARY_FLOAT</a:t>
            </a:r>
          </a:p>
          <a:p>
            <a:pPr lvl="2">
              <a:spcBef>
                <a:spcPct val="0"/>
              </a:spcBef>
              <a:buNone/>
            </a:pPr>
            <a:r>
              <a:rPr lang="en-US" dirty="0"/>
              <a:t>	Floating-point number in IEEE 754 format. It requires 5 bytes to store a value.</a:t>
            </a:r>
          </a:p>
          <a:p>
            <a:pPr lvl="2">
              <a:spcBef>
                <a:spcPct val="0"/>
              </a:spcBef>
            </a:pPr>
            <a:r>
              <a:rPr lang="en-US" b="1" dirty="0"/>
              <a:t>BINARY_DOUBLE</a:t>
            </a:r>
          </a:p>
          <a:p>
            <a:pPr lvl="2">
              <a:spcBef>
                <a:spcPct val="0"/>
              </a:spcBef>
              <a:buNone/>
            </a:pPr>
            <a:r>
              <a:rPr lang="en-US" dirty="0"/>
              <a:t>	Floating-point number in IEEE 754 format. It requires 9 bytes to store a value.</a:t>
            </a:r>
          </a:p>
          <a:p>
            <a:pPr lvl="1">
              <a:spcBef>
                <a:spcPct val="0"/>
              </a:spcBef>
            </a:pPr>
            <a:r>
              <a:rPr lang="en-US" b="1" dirty="0"/>
              <a:t>	BINARY</a:t>
            </a:r>
            <a:r>
              <a:rPr lang="en-US" dirty="0"/>
              <a:t> data types are useful to improve the performance of computation-intensive 	operations.</a:t>
            </a:r>
          </a:p>
          <a:p>
            <a:pPr lvl="2">
              <a:spcBef>
                <a:spcPct val="0"/>
              </a:spcBef>
            </a:pPr>
            <a:r>
              <a:rPr lang="en-US" b="1" dirty="0"/>
              <a:t>BOOLEAN</a:t>
            </a:r>
          </a:p>
          <a:p>
            <a:pPr lvl="2">
              <a:spcBef>
                <a:spcPct val="0"/>
              </a:spcBef>
              <a:buNone/>
            </a:pPr>
            <a:r>
              <a:rPr lang="en-US" dirty="0"/>
              <a:t>	Base type that stores one of the three possible values used for logical calculations: TRUE, FALSE, or NULL</a:t>
            </a:r>
          </a:p>
          <a:p>
            <a:endParaRPr lang="en-US" dirty="0"/>
          </a:p>
        </p:txBody>
      </p:sp>
    </p:spTree>
    <p:extLst>
      <p:ext uri="{BB962C8B-B14F-4D97-AF65-F5344CB8AC3E}">
        <p14:creationId xmlns:p14="http://schemas.microsoft.com/office/powerpoint/2010/main" val="3117216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3 - </a:t>
            </a:r>
            <a:fld id="{58897DBB-59C1-4CF1-9DC2-24A3C43B4022}" type="slidenum">
              <a:rPr lang="en-US" smtClean="0"/>
              <a:pPr/>
              <a:t>23</a:t>
            </a:fld>
            <a:endParaRPr lang="en-US" dirty="0"/>
          </a:p>
        </p:txBody>
      </p:sp>
      <p:sp>
        <p:nvSpPr>
          <p:cNvPr id="3" name="Slide Image Placeholder 2">
            <a:extLst>
              <a:ext uri="{FF2B5EF4-FFF2-40B4-BE49-F238E27FC236}">
                <a16:creationId xmlns:a16="http://schemas.microsoft.com/office/drawing/2014/main" id="{3304C281-A9BF-45C3-A960-BBBF20517A52}"/>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F9231087-A551-41B2-82A6-8957400A85F8}"/>
              </a:ext>
            </a:extLst>
          </p:cNvPr>
          <p:cNvSpPr>
            <a:spLocks noGrp="1"/>
          </p:cNvSpPr>
          <p:nvPr>
            <p:ph type="body" idx="1"/>
          </p:nvPr>
        </p:nvSpPr>
        <p:spPr/>
        <p:txBody>
          <a:bodyPr/>
          <a:lstStyle/>
          <a:p>
            <a:pPr lvl="2"/>
            <a:r>
              <a:rPr lang="en-US" b="1" dirty="0">
                <a:solidFill>
                  <a:schemeClr val="tx1"/>
                </a:solidFill>
                <a:latin typeface="Courier New" pitchFamily="49" charset="0"/>
                <a:cs typeface="Courier New" pitchFamily="49" charset="0"/>
              </a:rPr>
              <a:t>DATE</a:t>
            </a:r>
            <a:r>
              <a:rPr lang="en-US" b="1" dirty="0"/>
              <a:t>:</a:t>
            </a:r>
            <a:r>
              <a:rPr lang="en-US" dirty="0"/>
              <a:t> This is </a:t>
            </a:r>
            <a:r>
              <a:rPr lang="en-US" dirty="0">
                <a:solidFill>
                  <a:schemeClr val="tx1"/>
                </a:solidFill>
              </a:rPr>
              <a:t>the base type for dates and times. </a:t>
            </a:r>
            <a:r>
              <a:rPr lang="en-US" dirty="0">
                <a:solidFill>
                  <a:schemeClr val="tx1"/>
                </a:solidFill>
                <a:latin typeface="Courier New" pitchFamily="49" charset="0"/>
                <a:cs typeface="Courier New" pitchFamily="49" charset="0"/>
              </a:rPr>
              <a:t>DATE</a:t>
            </a:r>
            <a:r>
              <a:rPr lang="en-US" dirty="0">
                <a:solidFill>
                  <a:schemeClr val="tx1"/>
                </a:solidFill>
              </a:rPr>
              <a:t> values include the time of day in seconds since midnight. The range for dates is between 4712 B.C. and A.D. 9999. </a:t>
            </a:r>
          </a:p>
          <a:p>
            <a:pPr lvl="2"/>
            <a:r>
              <a:rPr lang="en-US" b="1" dirty="0">
                <a:solidFill>
                  <a:schemeClr val="tx1"/>
                </a:solidFill>
                <a:latin typeface="Courier New" pitchFamily="49" charset="0"/>
                <a:cs typeface="Courier New" pitchFamily="49" charset="0"/>
              </a:rPr>
              <a:t>TIMESTAMP</a:t>
            </a:r>
            <a:r>
              <a:rPr lang="en-US" b="1" dirty="0">
                <a:solidFill>
                  <a:schemeClr val="tx1"/>
                </a:solidFill>
              </a:rPr>
              <a:t>: </a:t>
            </a:r>
            <a:r>
              <a:rPr lang="en-US" dirty="0">
                <a:solidFill>
                  <a:schemeClr val="tx1"/>
                </a:solidFill>
              </a:rPr>
              <a:t>The </a:t>
            </a:r>
            <a:r>
              <a:rPr lang="en-US" dirty="0">
                <a:solidFill>
                  <a:schemeClr val="tx1"/>
                </a:solidFill>
                <a:latin typeface="Courier New" pitchFamily="49" charset="0"/>
                <a:cs typeface="Courier New" pitchFamily="49" charset="0"/>
              </a:rPr>
              <a:t>TIMESTAMP</a:t>
            </a:r>
            <a:r>
              <a:rPr lang="en-US" dirty="0">
                <a:solidFill>
                  <a:schemeClr val="tx1"/>
                </a:solidFill>
              </a:rPr>
              <a:t> data type, which extends the </a:t>
            </a:r>
            <a:r>
              <a:rPr lang="en-US" dirty="0">
                <a:solidFill>
                  <a:schemeClr val="tx1"/>
                </a:solidFill>
                <a:latin typeface="Courier New" pitchFamily="49" charset="0"/>
                <a:cs typeface="Courier New" pitchFamily="49" charset="0"/>
              </a:rPr>
              <a:t>DATE</a:t>
            </a:r>
            <a:r>
              <a:rPr lang="en-US" dirty="0">
                <a:solidFill>
                  <a:schemeClr val="tx1"/>
                </a:solidFill>
              </a:rPr>
              <a:t> data type, stores the year, month, day, hour, minute, second, and fraction of second. </a:t>
            </a:r>
          </a:p>
          <a:p>
            <a:pPr lvl="2">
              <a:buNone/>
            </a:pPr>
            <a:r>
              <a:rPr lang="en-US" dirty="0">
                <a:solidFill>
                  <a:schemeClr val="tx1"/>
                </a:solidFill>
              </a:rPr>
              <a:t>	The syntax is </a:t>
            </a:r>
            <a:r>
              <a:rPr lang="en-US" dirty="0">
                <a:solidFill>
                  <a:schemeClr val="tx1"/>
                </a:solidFill>
                <a:latin typeface="Courier New" pitchFamily="49" charset="0"/>
                <a:cs typeface="Courier New" pitchFamily="49" charset="0"/>
              </a:rPr>
              <a:t>TIMESTAMP</a:t>
            </a:r>
            <a:r>
              <a:rPr lang="en-US" dirty="0">
                <a:solidFill>
                  <a:schemeClr val="tx1"/>
                </a:solidFill>
              </a:rPr>
              <a:t>[(precision)], where the optional parameter precision specifies the number of digits in the fractional part of the seconds field. To specify the precision, you must use an integer in the range 0–9. The default is 6.</a:t>
            </a:r>
          </a:p>
          <a:p>
            <a:pPr lvl="2"/>
            <a:r>
              <a:rPr lang="en-US" b="1" dirty="0">
                <a:solidFill>
                  <a:schemeClr val="tx1"/>
                </a:solidFill>
                <a:latin typeface="Courier New" pitchFamily="49" charset="0"/>
                <a:cs typeface="Courier New" pitchFamily="49" charset="0"/>
              </a:rPr>
              <a:t>TIMESTAMP</a:t>
            </a:r>
            <a:r>
              <a:rPr lang="en-US" dirty="0">
                <a:solidFill>
                  <a:schemeClr val="tx1"/>
                </a:solidFill>
              </a:rPr>
              <a:t> </a:t>
            </a:r>
            <a:r>
              <a:rPr lang="en-US" b="1" dirty="0">
                <a:solidFill>
                  <a:schemeClr val="tx1"/>
                </a:solidFill>
                <a:latin typeface="Courier New" pitchFamily="49" charset="0"/>
                <a:cs typeface="Courier New" pitchFamily="49" charset="0"/>
              </a:rPr>
              <a:t>WITH</a:t>
            </a:r>
            <a:r>
              <a:rPr lang="en-US" dirty="0">
                <a:solidFill>
                  <a:schemeClr val="tx1"/>
                </a:solidFill>
              </a:rPr>
              <a:t> </a:t>
            </a:r>
            <a:r>
              <a:rPr lang="en-US" b="1" dirty="0">
                <a:solidFill>
                  <a:schemeClr val="tx1"/>
                </a:solidFill>
                <a:latin typeface="Courier New" pitchFamily="49" charset="0"/>
                <a:cs typeface="Courier New" pitchFamily="49" charset="0"/>
              </a:rPr>
              <a:t>TIME</a:t>
            </a:r>
            <a:r>
              <a:rPr lang="en-US" dirty="0">
                <a:solidFill>
                  <a:schemeClr val="tx1"/>
                </a:solidFill>
              </a:rPr>
              <a:t> </a:t>
            </a:r>
            <a:r>
              <a:rPr lang="en-US" b="1" dirty="0">
                <a:solidFill>
                  <a:schemeClr val="tx1"/>
                </a:solidFill>
                <a:latin typeface="Courier New" pitchFamily="49" charset="0"/>
                <a:cs typeface="Courier New" pitchFamily="49" charset="0"/>
              </a:rPr>
              <a:t>ZONE</a:t>
            </a:r>
            <a:r>
              <a:rPr lang="en-US" b="1" dirty="0">
                <a:solidFill>
                  <a:schemeClr val="tx1"/>
                </a:solidFill>
              </a:rPr>
              <a:t>: </a:t>
            </a:r>
            <a:r>
              <a:rPr lang="en-US" dirty="0">
                <a:solidFill>
                  <a:schemeClr val="tx1"/>
                </a:solidFill>
              </a:rPr>
              <a:t>The </a:t>
            </a:r>
            <a:r>
              <a:rPr lang="en-US" dirty="0">
                <a:solidFill>
                  <a:schemeClr val="tx1"/>
                </a:solidFill>
                <a:latin typeface="Courier New" pitchFamily="49" charset="0"/>
                <a:cs typeface="Courier New" pitchFamily="49" charset="0"/>
              </a:rPr>
              <a:t>TIMESTAMP</a:t>
            </a:r>
            <a:r>
              <a:rPr lang="en-US" dirty="0">
                <a:solidFill>
                  <a:schemeClr val="tx1"/>
                </a:solidFill>
              </a:rPr>
              <a:t> </a:t>
            </a:r>
            <a:r>
              <a:rPr lang="en-US" dirty="0">
                <a:solidFill>
                  <a:schemeClr val="tx1"/>
                </a:solidFill>
                <a:latin typeface="Courier New" pitchFamily="49" charset="0"/>
                <a:cs typeface="Courier New" pitchFamily="49" charset="0"/>
              </a:rPr>
              <a:t>WITH</a:t>
            </a:r>
            <a:r>
              <a:rPr lang="en-US" dirty="0">
                <a:solidFill>
                  <a:schemeClr val="tx1"/>
                </a:solidFill>
              </a:rPr>
              <a:t> </a:t>
            </a:r>
            <a:r>
              <a:rPr lang="en-US" dirty="0">
                <a:solidFill>
                  <a:schemeClr val="tx1"/>
                </a:solidFill>
                <a:latin typeface="Courier New" pitchFamily="49" charset="0"/>
                <a:cs typeface="Courier New" pitchFamily="49" charset="0"/>
              </a:rPr>
              <a:t>TIME</a:t>
            </a:r>
            <a:r>
              <a:rPr lang="en-US" dirty="0">
                <a:solidFill>
                  <a:schemeClr val="tx1"/>
                </a:solidFill>
              </a:rPr>
              <a:t> </a:t>
            </a:r>
            <a:r>
              <a:rPr lang="en-US" dirty="0">
                <a:solidFill>
                  <a:schemeClr val="tx1"/>
                </a:solidFill>
                <a:latin typeface="Courier New" pitchFamily="49" charset="0"/>
                <a:cs typeface="Courier New" pitchFamily="49" charset="0"/>
              </a:rPr>
              <a:t>ZONE</a:t>
            </a:r>
            <a:r>
              <a:rPr lang="en-US" dirty="0">
                <a:solidFill>
                  <a:schemeClr val="tx1"/>
                </a:solidFill>
              </a:rPr>
              <a:t> data type, which extends the </a:t>
            </a:r>
            <a:r>
              <a:rPr lang="en-US" dirty="0">
                <a:solidFill>
                  <a:schemeClr val="tx1"/>
                </a:solidFill>
                <a:latin typeface="Courier New" pitchFamily="49" charset="0"/>
                <a:cs typeface="Courier New" pitchFamily="49" charset="0"/>
              </a:rPr>
              <a:t>TIMESTAMP</a:t>
            </a:r>
            <a:r>
              <a:rPr lang="en-US" dirty="0">
                <a:solidFill>
                  <a:schemeClr val="tx1"/>
                </a:solidFill>
              </a:rPr>
              <a:t> data type, includes a time-zone displacement. Time-zone displacement is the difference (in hours and minutes) between local time and Coordinated Universal Time (UTC), formerly known as Greenwich Mean Time. The syntax is </a:t>
            </a:r>
            <a:r>
              <a:rPr lang="en-US" dirty="0">
                <a:solidFill>
                  <a:schemeClr val="tx1"/>
                </a:solidFill>
                <a:latin typeface="Courier New" pitchFamily="49" charset="0"/>
                <a:cs typeface="Courier New" pitchFamily="49" charset="0"/>
              </a:rPr>
              <a:t>TIMESTAMP</a:t>
            </a:r>
            <a:r>
              <a:rPr lang="en-US" dirty="0">
                <a:solidFill>
                  <a:schemeClr val="tx1"/>
                </a:solidFill>
              </a:rPr>
              <a:t>[(precision)] </a:t>
            </a:r>
            <a:r>
              <a:rPr lang="en-US" dirty="0">
                <a:solidFill>
                  <a:schemeClr val="tx1"/>
                </a:solidFill>
                <a:latin typeface="Courier New" pitchFamily="49" charset="0"/>
                <a:cs typeface="Courier New" pitchFamily="49" charset="0"/>
              </a:rPr>
              <a:t>WITH</a:t>
            </a:r>
            <a:r>
              <a:rPr lang="en-US" dirty="0">
                <a:solidFill>
                  <a:schemeClr val="tx1"/>
                </a:solidFill>
              </a:rPr>
              <a:t> </a:t>
            </a:r>
            <a:r>
              <a:rPr lang="en-US" dirty="0">
                <a:solidFill>
                  <a:schemeClr val="tx1"/>
                </a:solidFill>
                <a:latin typeface="Courier New" pitchFamily="49" charset="0"/>
                <a:cs typeface="Courier New" pitchFamily="49" charset="0"/>
              </a:rPr>
              <a:t>TIME</a:t>
            </a:r>
            <a:r>
              <a:rPr lang="en-US" dirty="0">
                <a:solidFill>
                  <a:schemeClr val="tx1"/>
                </a:solidFill>
              </a:rPr>
              <a:t> </a:t>
            </a:r>
            <a:r>
              <a:rPr lang="en-US" dirty="0">
                <a:solidFill>
                  <a:schemeClr val="tx1"/>
                </a:solidFill>
                <a:latin typeface="Courier New" pitchFamily="49" charset="0"/>
                <a:cs typeface="Courier New" pitchFamily="49" charset="0"/>
              </a:rPr>
              <a:t>ZONE</a:t>
            </a:r>
            <a:r>
              <a:rPr lang="en-US" dirty="0">
                <a:solidFill>
                  <a:schemeClr val="tx1"/>
                </a:solidFill>
              </a:rPr>
              <a:t>, where the optional parameter precision specifies the number of digits in the fractional part of the seconds field. To specify the precision, you must use an integer in the range 0–9. The default is 6.</a:t>
            </a:r>
            <a:endParaRPr lang="en-US" dirty="0"/>
          </a:p>
          <a:p>
            <a:endParaRPr lang="en-US" dirty="0"/>
          </a:p>
        </p:txBody>
      </p:sp>
    </p:spTree>
    <p:extLst>
      <p:ext uri="{BB962C8B-B14F-4D97-AF65-F5344CB8AC3E}">
        <p14:creationId xmlns:p14="http://schemas.microsoft.com/office/powerpoint/2010/main" val="998886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3 - </a:t>
            </a:r>
            <a:fld id="{E600AFB9-58F6-49A8-A56C-7FF256FC5DD5}" type="slidenum">
              <a:rPr lang="en-US" smtClean="0"/>
              <a:pPr/>
              <a:t>24</a:t>
            </a:fld>
            <a:endParaRPr lang="en-US" dirty="0"/>
          </a:p>
        </p:txBody>
      </p:sp>
      <p:sp>
        <p:nvSpPr>
          <p:cNvPr id="5" name="Notes Placeholder 4">
            <a:extLst>
              <a:ext uri="{FF2B5EF4-FFF2-40B4-BE49-F238E27FC236}">
                <a16:creationId xmlns:a16="http://schemas.microsoft.com/office/drawing/2014/main" id="{3515EA38-9213-4099-AE8F-773D9762C96E}"/>
              </a:ext>
            </a:extLst>
          </p:cNvPr>
          <p:cNvSpPr>
            <a:spLocks noGrp="1"/>
          </p:cNvSpPr>
          <p:nvPr>
            <p:ph type="body" idx="1"/>
          </p:nvPr>
        </p:nvSpPr>
        <p:spPr>
          <a:xfrm>
            <a:off x="457200" y="449263"/>
            <a:ext cx="6858000" cy="9380537"/>
          </a:xfrm>
        </p:spPr>
        <p:txBody>
          <a:bodyPr/>
          <a:lstStyle/>
          <a:p>
            <a:pPr lvl="2"/>
            <a:r>
              <a:rPr lang="en-US" b="1" dirty="0">
                <a:latin typeface="Courier New" pitchFamily="49" charset="0"/>
                <a:cs typeface="Courier New" pitchFamily="49" charset="0"/>
              </a:rPr>
              <a:t>TIMESTAMP</a:t>
            </a:r>
            <a:r>
              <a:rPr lang="en-US" dirty="0">
                <a:solidFill>
                  <a:schemeClr val="tx1"/>
                </a:solidFill>
              </a:rPr>
              <a:t> </a:t>
            </a:r>
            <a:r>
              <a:rPr lang="en-US" b="1" dirty="0">
                <a:latin typeface="Courier New" pitchFamily="49" charset="0"/>
                <a:cs typeface="Courier New" pitchFamily="49" charset="0"/>
              </a:rPr>
              <a:t>WITH</a:t>
            </a:r>
            <a:r>
              <a:rPr lang="en-US" dirty="0">
                <a:solidFill>
                  <a:schemeClr val="tx1"/>
                </a:solidFill>
              </a:rPr>
              <a:t> </a:t>
            </a:r>
            <a:r>
              <a:rPr lang="en-US" b="1" dirty="0">
                <a:latin typeface="Courier New" pitchFamily="49" charset="0"/>
                <a:cs typeface="Courier New" pitchFamily="49" charset="0"/>
              </a:rPr>
              <a:t>LOCAL</a:t>
            </a:r>
            <a:r>
              <a:rPr lang="en-US" dirty="0">
                <a:solidFill>
                  <a:schemeClr val="tx1"/>
                </a:solidFill>
              </a:rPr>
              <a:t> </a:t>
            </a:r>
            <a:r>
              <a:rPr lang="en-US" b="1" dirty="0">
                <a:latin typeface="Courier New" pitchFamily="49" charset="0"/>
                <a:cs typeface="Courier New" pitchFamily="49" charset="0"/>
              </a:rPr>
              <a:t>TIME</a:t>
            </a:r>
            <a:r>
              <a:rPr lang="en-US" dirty="0">
                <a:solidFill>
                  <a:schemeClr val="tx1"/>
                </a:solidFill>
              </a:rPr>
              <a:t> </a:t>
            </a:r>
            <a:r>
              <a:rPr lang="en-US" b="1" dirty="0">
                <a:latin typeface="Courier New" pitchFamily="49" charset="0"/>
                <a:cs typeface="Courier New" pitchFamily="49" charset="0"/>
              </a:rPr>
              <a:t>ZONE</a:t>
            </a:r>
            <a:r>
              <a:rPr lang="en-US" b="1" dirty="0">
                <a:solidFill>
                  <a:schemeClr val="tx1"/>
                </a:solidFill>
              </a:rPr>
              <a:t>: </a:t>
            </a:r>
            <a:r>
              <a:rPr lang="en-US" dirty="0"/>
              <a:t>The </a:t>
            </a:r>
            <a:r>
              <a:rPr lang="en-US" dirty="0">
                <a:latin typeface="Courier New" pitchFamily="49" charset="0"/>
                <a:cs typeface="Courier New" pitchFamily="49" charset="0"/>
              </a:rPr>
              <a:t>TIMESTAMP</a:t>
            </a:r>
            <a:r>
              <a:rPr lang="en-US" dirty="0">
                <a:solidFill>
                  <a:schemeClr val="tx1"/>
                </a:solidFill>
              </a:rPr>
              <a:t> </a:t>
            </a:r>
            <a:r>
              <a:rPr lang="en-US" dirty="0">
                <a:latin typeface="Courier New" pitchFamily="49" charset="0"/>
                <a:cs typeface="Courier New" pitchFamily="49" charset="0"/>
              </a:rPr>
              <a:t>WITH</a:t>
            </a:r>
            <a:r>
              <a:rPr lang="en-US" dirty="0">
                <a:solidFill>
                  <a:schemeClr val="tx1"/>
                </a:solidFill>
              </a:rPr>
              <a:t> </a:t>
            </a:r>
            <a:r>
              <a:rPr lang="en-US" dirty="0">
                <a:latin typeface="Courier New" pitchFamily="49" charset="0"/>
                <a:cs typeface="Courier New" pitchFamily="49" charset="0"/>
              </a:rPr>
              <a:t>LOCAL</a:t>
            </a:r>
            <a:r>
              <a:rPr lang="en-US" dirty="0">
                <a:solidFill>
                  <a:schemeClr val="tx1"/>
                </a:solidFill>
              </a:rPr>
              <a:t> </a:t>
            </a:r>
            <a:r>
              <a:rPr lang="en-US" dirty="0">
                <a:latin typeface="Courier New" pitchFamily="49" charset="0"/>
                <a:cs typeface="Courier New" pitchFamily="49" charset="0"/>
              </a:rPr>
              <a:t>TIME</a:t>
            </a:r>
            <a:r>
              <a:rPr lang="en-US" dirty="0">
                <a:solidFill>
                  <a:schemeClr val="tx1"/>
                </a:solidFill>
              </a:rPr>
              <a:t> </a:t>
            </a:r>
            <a:r>
              <a:rPr lang="en-US" dirty="0">
                <a:latin typeface="Courier New" pitchFamily="49" charset="0"/>
                <a:cs typeface="Courier New" pitchFamily="49" charset="0"/>
              </a:rPr>
              <a:t>ZONE</a:t>
            </a:r>
            <a:r>
              <a:rPr lang="en-US" dirty="0">
                <a:solidFill>
                  <a:schemeClr val="tx1"/>
                </a:solidFill>
              </a:rPr>
              <a:t> </a:t>
            </a:r>
            <a:r>
              <a:rPr lang="en-US" dirty="0"/>
              <a:t>data type, which extends the </a:t>
            </a:r>
            <a:r>
              <a:rPr lang="en-US" dirty="0">
                <a:latin typeface="Courier New" pitchFamily="49" charset="0"/>
                <a:cs typeface="Courier New" pitchFamily="49" charset="0"/>
              </a:rPr>
              <a:t>TIMESTAMP</a:t>
            </a:r>
            <a:r>
              <a:rPr lang="en-US" dirty="0"/>
              <a:t> data type, includes a time-zone displacement. The syntax is </a:t>
            </a:r>
            <a:r>
              <a:rPr lang="en-US" dirty="0">
                <a:latin typeface="Courier New" pitchFamily="49" charset="0"/>
                <a:cs typeface="Courier New" pitchFamily="49" charset="0"/>
              </a:rPr>
              <a:t>TIMESTAMP[(precision)]</a:t>
            </a:r>
            <a:r>
              <a:rPr lang="en-US" dirty="0">
                <a:solidFill>
                  <a:schemeClr val="tx1"/>
                </a:solidFill>
              </a:rPr>
              <a:t> </a:t>
            </a:r>
            <a:r>
              <a:rPr lang="en-US" dirty="0">
                <a:latin typeface="Courier New" pitchFamily="49" charset="0"/>
                <a:cs typeface="Courier New" pitchFamily="49" charset="0"/>
              </a:rPr>
              <a:t>WITH</a:t>
            </a:r>
            <a:r>
              <a:rPr lang="en-US" dirty="0">
                <a:solidFill>
                  <a:schemeClr val="tx1"/>
                </a:solidFill>
              </a:rPr>
              <a:t> </a:t>
            </a:r>
            <a:r>
              <a:rPr lang="en-US" dirty="0">
                <a:latin typeface="Courier New" pitchFamily="49" charset="0"/>
                <a:cs typeface="Courier New" pitchFamily="49" charset="0"/>
              </a:rPr>
              <a:t>LOCAL</a:t>
            </a:r>
            <a:r>
              <a:rPr lang="en-US" dirty="0">
                <a:solidFill>
                  <a:schemeClr val="tx1"/>
                </a:solidFill>
              </a:rPr>
              <a:t> </a:t>
            </a:r>
            <a:r>
              <a:rPr lang="en-US" dirty="0">
                <a:latin typeface="Courier New" pitchFamily="49" charset="0"/>
                <a:cs typeface="Courier New" pitchFamily="49" charset="0"/>
              </a:rPr>
              <a:t>TIME</a:t>
            </a:r>
            <a:r>
              <a:rPr lang="en-US" dirty="0">
                <a:solidFill>
                  <a:schemeClr val="tx1"/>
                </a:solidFill>
              </a:rPr>
              <a:t> </a:t>
            </a:r>
            <a:r>
              <a:rPr lang="en-US" dirty="0">
                <a:latin typeface="Courier New" pitchFamily="49" charset="0"/>
                <a:cs typeface="Courier New" pitchFamily="49" charset="0"/>
              </a:rPr>
              <a:t>ZONE</a:t>
            </a:r>
            <a:r>
              <a:rPr lang="en-US" dirty="0"/>
              <a:t>, where the optional parameter precision specifies the number of digits in the fractional part of the seconds field. You cannot use a symbolic constant or variable to specify the precision; you must use an integer literal in the range 0–9. The default is 6. This data type does not store time zone information internally, but you can see the local time zone information in the SQL output. In the case of </a:t>
            </a:r>
            <a:r>
              <a:rPr lang="en-US" dirty="0">
                <a:latin typeface="Courier New" pitchFamily="49" charset="0"/>
              </a:rPr>
              <a:t>TIMESTAMP</a:t>
            </a:r>
            <a:r>
              <a:rPr lang="en-US" dirty="0"/>
              <a:t> </a:t>
            </a:r>
            <a:r>
              <a:rPr lang="en-US" dirty="0">
                <a:latin typeface="Courier New" pitchFamily="49" charset="0"/>
              </a:rPr>
              <a:t>WITH</a:t>
            </a:r>
            <a:r>
              <a:rPr lang="en-US" dirty="0"/>
              <a:t> </a:t>
            </a:r>
            <a:r>
              <a:rPr lang="en-US" dirty="0">
                <a:latin typeface="Courier New" pitchFamily="49" charset="0"/>
              </a:rPr>
              <a:t>TIME</a:t>
            </a:r>
            <a:r>
              <a:rPr lang="en-US" dirty="0"/>
              <a:t> </a:t>
            </a:r>
            <a:r>
              <a:rPr lang="en-US" dirty="0">
                <a:latin typeface="Courier New" pitchFamily="49" charset="0"/>
              </a:rPr>
              <a:t>ZONE</a:t>
            </a:r>
            <a:r>
              <a:rPr lang="en-US" dirty="0"/>
              <a:t>, the time zone information is stored locally.</a:t>
            </a:r>
          </a:p>
          <a:p>
            <a:pPr lvl="2"/>
            <a:r>
              <a:rPr lang="en-US" b="1" dirty="0">
                <a:latin typeface="Courier New" pitchFamily="49" charset="0"/>
                <a:cs typeface="Courier New" pitchFamily="49" charset="0"/>
              </a:rPr>
              <a:t>INTERVAL</a:t>
            </a:r>
            <a:r>
              <a:rPr lang="en-US" dirty="0">
                <a:solidFill>
                  <a:schemeClr val="tx1"/>
                </a:solidFill>
              </a:rPr>
              <a:t> </a:t>
            </a:r>
            <a:r>
              <a:rPr lang="en-US" b="1" dirty="0">
                <a:latin typeface="Courier New" pitchFamily="49" charset="0"/>
                <a:cs typeface="Courier New" pitchFamily="49" charset="0"/>
              </a:rPr>
              <a:t>YEAR</a:t>
            </a:r>
            <a:r>
              <a:rPr lang="en-US" dirty="0">
                <a:solidFill>
                  <a:schemeClr val="tx1"/>
                </a:solidFill>
              </a:rPr>
              <a:t> </a:t>
            </a:r>
            <a:r>
              <a:rPr lang="en-US" b="1" dirty="0">
                <a:latin typeface="Courier New" pitchFamily="49" charset="0"/>
                <a:cs typeface="Courier New" pitchFamily="49" charset="0"/>
              </a:rPr>
              <a:t>TO</a:t>
            </a:r>
            <a:r>
              <a:rPr lang="en-US" dirty="0">
                <a:solidFill>
                  <a:schemeClr val="tx1"/>
                </a:solidFill>
              </a:rPr>
              <a:t> </a:t>
            </a:r>
            <a:r>
              <a:rPr lang="en-US" b="1" dirty="0">
                <a:latin typeface="Courier New" pitchFamily="49" charset="0"/>
                <a:cs typeface="Courier New" pitchFamily="49" charset="0"/>
              </a:rPr>
              <a:t>MONTH</a:t>
            </a:r>
            <a:r>
              <a:rPr lang="en-US" b="1" dirty="0">
                <a:solidFill>
                  <a:schemeClr val="tx1"/>
                </a:solidFill>
              </a:rPr>
              <a:t>: </a:t>
            </a:r>
            <a:r>
              <a:rPr lang="en-US" dirty="0"/>
              <a:t>You use the </a:t>
            </a:r>
            <a:r>
              <a:rPr lang="en-US" dirty="0">
                <a:latin typeface="Courier New" pitchFamily="49" charset="0"/>
                <a:cs typeface="Courier New" pitchFamily="49" charset="0"/>
              </a:rPr>
              <a:t>INTERVAL</a:t>
            </a:r>
            <a:r>
              <a:rPr lang="en-US" dirty="0">
                <a:solidFill>
                  <a:schemeClr val="tx1"/>
                </a:solidFill>
              </a:rPr>
              <a:t> </a:t>
            </a:r>
            <a:r>
              <a:rPr lang="en-US" dirty="0">
                <a:latin typeface="Courier New" pitchFamily="49" charset="0"/>
                <a:cs typeface="Courier New" pitchFamily="49" charset="0"/>
              </a:rPr>
              <a:t>YEAR</a:t>
            </a:r>
            <a:r>
              <a:rPr lang="en-US" dirty="0">
                <a:solidFill>
                  <a:schemeClr val="tx1"/>
                </a:solidFill>
              </a:rPr>
              <a:t> </a:t>
            </a:r>
            <a:r>
              <a:rPr lang="en-US" dirty="0">
                <a:latin typeface="Courier New" pitchFamily="49" charset="0"/>
                <a:cs typeface="Courier New" pitchFamily="49" charset="0"/>
              </a:rPr>
              <a:t>TO</a:t>
            </a:r>
            <a:r>
              <a:rPr lang="en-US" dirty="0">
                <a:solidFill>
                  <a:schemeClr val="tx1"/>
                </a:solidFill>
              </a:rPr>
              <a:t> </a:t>
            </a:r>
            <a:r>
              <a:rPr lang="en-US" dirty="0">
                <a:latin typeface="Courier New" pitchFamily="49" charset="0"/>
                <a:cs typeface="Courier New" pitchFamily="49" charset="0"/>
              </a:rPr>
              <a:t>MONTH</a:t>
            </a:r>
            <a:r>
              <a:rPr lang="en-US" dirty="0">
                <a:solidFill>
                  <a:schemeClr val="tx1"/>
                </a:solidFill>
              </a:rPr>
              <a:t> </a:t>
            </a:r>
            <a:r>
              <a:rPr lang="en-US" dirty="0"/>
              <a:t>data type to store and manipulate intervals of years and months. The syntax is </a:t>
            </a:r>
            <a:r>
              <a:rPr lang="en-US" dirty="0">
                <a:latin typeface="Courier New" pitchFamily="49" charset="0"/>
                <a:cs typeface="Courier New" pitchFamily="49" charset="0"/>
              </a:rPr>
              <a:t>INTERVAL</a:t>
            </a:r>
            <a:r>
              <a:rPr lang="en-US" dirty="0">
                <a:solidFill>
                  <a:schemeClr val="tx1"/>
                </a:solidFill>
              </a:rPr>
              <a:t> </a:t>
            </a:r>
            <a:r>
              <a:rPr lang="en-US" dirty="0">
                <a:latin typeface="Courier New" pitchFamily="49" charset="0"/>
                <a:cs typeface="Courier New" pitchFamily="49" charset="0"/>
              </a:rPr>
              <a:t>YEAR[(precision)]</a:t>
            </a:r>
            <a:r>
              <a:rPr lang="en-US" dirty="0">
                <a:solidFill>
                  <a:schemeClr val="tx1"/>
                </a:solidFill>
              </a:rPr>
              <a:t> </a:t>
            </a:r>
            <a:r>
              <a:rPr lang="en-US" dirty="0">
                <a:latin typeface="Courier New" pitchFamily="49" charset="0"/>
                <a:cs typeface="Courier New" pitchFamily="49" charset="0"/>
              </a:rPr>
              <a:t>TO</a:t>
            </a:r>
            <a:r>
              <a:rPr lang="en-US" dirty="0">
                <a:solidFill>
                  <a:schemeClr val="tx1"/>
                </a:solidFill>
              </a:rPr>
              <a:t> </a:t>
            </a:r>
            <a:r>
              <a:rPr lang="en-US" dirty="0">
                <a:latin typeface="Courier New" pitchFamily="49" charset="0"/>
                <a:cs typeface="Courier New" pitchFamily="49" charset="0"/>
              </a:rPr>
              <a:t>MONTH</a:t>
            </a:r>
            <a:r>
              <a:rPr lang="en-US" dirty="0"/>
              <a:t>, where precision specifies the number of digits in the years field. You cannot use a symbolic constant or variable to specify the precision; you must use an integer literal in the range 0–4. The default is 2.</a:t>
            </a:r>
          </a:p>
          <a:p>
            <a:pPr lvl="2"/>
            <a:r>
              <a:rPr lang="en-US" b="1" dirty="0">
                <a:latin typeface="Courier New" pitchFamily="49" charset="0"/>
                <a:cs typeface="Courier New" pitchFamily="49" charset="0"/>
              </a:rPr>
              <a:t>INTERVAL</a:t>
            </a:r>
            <a:r>
              <a:rPr lang="en-US" dirty="0">
                <a:solidFill>
                  <a:schemeClr val="tx1"/>
                </a:solidFill>
              </a:rPr>
              <a:t> </a:t>
            </a:r>
            <a:r>
              <a:rPr lang="en-US" b="1" dirty="0">
                <a:latin typeface="Courier New" pitchFamily="49" charset="0"/>
                <a:cs typeface="Courier New" pitchFamily="49" charset="0"/>
              </a:rPr>
              <a:t>DAY</a:t>
            </a:r>
            <a:r>
              <a:rPr lang="en-US" dirty="0">
                <a:solidFill>
                  <a:schemeClr val="tx1"/>
                </a:solidFill>
              </a:rPr>
              <a:t> </a:t>
            </a:r>
            <a:r>
              <a:rPr lang="en-US" b="1" dirty="0">
                <a:latin typeface="Courier New" pitchFamily="49" charset="0"/>
                <a:cs typeface="Courier New" pitchFamily="49" charset="0"/>
              </a:rPr>
              <a:t>TO</a:t>
            </a:r>
            <a:r>
              <a:rPr lang="en-US" dirty="0">
                <a:solidFill>
                  <a:schemeClr val="tx1"/>
                </a:solidFill>
              </a:rPr>
              <a:t> </a:t>
            </a:r>
            <a:r>
              <a:rPr lang="en-US" b="1" dirty="0">
                <a:latin typeface="Courier New" pitchFamily="49" charset="0"/>
                <a:cs typeface="Courier New" pitchFamily="49" charset="0"/>
              </a:rPr>
              <a:t>SECOND</a:t>
            </a:r>
            <a:r>
              <a:rPr lang="en-US" b="1" dirty="0">
                <a:solidFill>
                  <a:schemeClr val="tx1"/>
                </a:solidFill>
              </a:rPr>
              <a:t>: </a:t>
            </a:r>
            <a:r>
              <a:rPr lang="en-US" dirty="0"/>
              <a:t>You use the </a:t>
            </a:r>
            <a:r>
              <a:rPr lang="en-US" dirty="0">
                <a:latin typeface="Courier New" pitchFamily="49" charset="0"/>
                <a:cs typeface="Courier New" pitchFamily="49" charset="0"/>
              </a:rPr>
              <a:t>INTERVAL</a:t>
            </a:r>
            <a:r>
              <a:rPr lang="en-US" dirty="0">
                <a:solidFill>
                  <a:schemeClr val="tx1"/>
                </a:solidFill>
              </a:rPr>
              <a:t> </a:t>
            </a:r>
            <a:r>
              <a:rPr lang="en-US" dirty="0">
                <a:latin typeface="Courier New" pitchFamily="49" charset="0"/>
                <a:cs typeface="Courier New" pitchFamily="49" charset="0"/>
              </a:rPr>
              <a:t>DAY</a:t>
            </a:r>
            <a:r>
              <a:rPr lang="en-US" dirty="0">
                <a:solidFill>
                  <a:schemeClr val="tx1"/>
                </a:solidFill>
              </a:rPr>
              <a:t> </a:t>
            </a:r>
            <a:r>
              <a:rPr lang="en-US" dirty="0">
                <a:latin typeface="Courier New" pitchFamily="49" charset="0"/>
                <a:cs typeface="Courier New" pitchFamily="49" charset="0"/>
              </a:rPr>
              <a:t>TO</a:t>
            </a:r>
            <a:r>
              <a:rPr lang="en-US" dirty="0">
                <a:solidFill>
                  <a:schemeClr val="tx1"/>
                </a:solidFill>
              </a:rPr>
              <a:t> </a:t>
            </a:r>
            <a:r>
              <a:rPr lang="en-US" dirty="0">
                <a:latin typeface="Courier New" pitchFamily="49" charset="0"/>
                <a:cs typeface="Courier New" pitchFamily="49" charset="0"/>
              </a:rPr>
              <a:t>SECOND</a:t>
            </a:r>
            <a:r>
              <a:rPr lang="en-US" dirty="0">
                <a:solidFill>
                  <a:schemeClr val="tx1"/>
                </a:solidFill>
              </a:rPr>
              <a:t> </a:t>
            </a:r>
            <a:r>
              <a:rPr lang="en-US" dirty="0"/>
              <a:t>data type to store and manipulate intervals of days, hours, minutes, and seconds. The syntax is </a:t>
            </a:r>
            <a:r>
              <a:rPr lang="en-US" dirty="0">
                <a:latin typeface="Courier New" pitchFamily="49" charset="0"/>
                <a:cs typeface="Courier New" pitchFamily="49" charset="0"/>
              </a:rPr>
              <a:t>INTERVAL</a:t>
            </a:r>
            <a:r>
              <a:rPr lang="en-US" dirty="0">
                <a:solidFill>
                  <a:schemeClr val="tx1"/>
                </a:solidFill>
              </a:rPr>
              <a:t> </a:t>
            </a:r>
            <a:r>
              <a:rPr lang="en-US" dirty="0">
                <a:latin typeface="Courier New" pitchFamily="49" charset="0"/>
                <a:cs typeface="Courier New" pitchFamily="49" charset="0"/>
              </a:rPr>
              <a:t>DAY[(precision1)]</a:t>
            </a:r>
            <a:r>
              <a:rPr lang="en-US" dirty="0">
                <a:solidFill>
                  <a:schemeClr val="tx1"/>
                </a:solidFill>
              </a:rPr>
              <a:t> </a:t>
            </a:r>
            <a:r>
              <a:rPr lang="en-US" dirty="0">
                <a:latin typeface="Courier New" pitchFamily="49" charset="0"/>
                <a:cs typeface="Courier New" pitchFamily="49" charset="0"/>
              </a:rPr>
              <a:t>TO</a:t>
            </a:r>
            <a:r>
              <a:rPr lang="en-US" dirty="0">
                <a:solidFill>
                  <a:schemeClr val="tx1"/>
                </a:solidFill>
              </a:rPr>
              <a:t> </a:t>
            </a:r>
            <a:r>
              <a:rPr lang="en-US" dirty="0">
                <a:latin typeface="Courier New" pitchFamily="49" charset="0"/>
                <a:cs typeface="Courier New" pitchFamily="49" charset="0"/>
              </a:rPr>
              <a:t>SECOND[(precision2)]</a:t>
            </a:r>
            <a:r>
              <a:rPr lang="en-US" dirty="0"/>
              <a:t>, where precision1 and precision2 specify the number of digits in the days field and seconds field, respectively. In both cases, you cannot use a symbolic constant or variable to specify the precision; you must use an integer literal in the range 0–9. The defaults are 2 and 6, respectively.</a:t>
            </a:r>
          </a:p>
          <a:p>
            <a:pPr lvl="1"/>
            <a:r>
              <a:rPr lang="en-US" b="1" dirty="0"/>
              <a:t>Choosing the right data type</a:t>
            </a:r>
          </a:p>
          <a:p>
            <a:pPr lvl="1"/>
            <a:r>
              <a:rPr lang="en-US" dirty="0"/>
              <a:t>Following are some guidelines that will enable you to choose the right data type for a date variable:</a:t>
            </a:r>
          </a:p>
          <a:p>
            <a:pPr lvl="2">
              <a:buFont typeface="Arial" pitchFamily="34" charset="0"/>
              <a:buChar char="•"/>
            </a:pPr>
            <a:r>
              <a:rPr lang="en-US" dirty="0"/>
              <a:t>Use </a:t>
            </a:r>
            <a:r>
              <a:rPr lang="en-US" dirty="0">
                <a:latin typeface="Courier New" pitchFamily="49" charset="0"/>
              </a:rPr>
              <a:t>TIMESTAMP</a:t>
            </a:r>
            <a:r>
              <a:rPr lang="en-US" dirty="0"/>
              <a:t> only when you have to keep track of values down to fractions of seconds.</a:t>
            </a:r>
          </a:p>
          <a:p>
            <a:pPr lvl="2">
              <a:buFont typeface="Arial" pitchFamily="34" charset="0"/>
              <a:buChar char="•"/>
            </a:pPr>
            <a:r>
              <a:rPr lang="en-US" dirty="0"/>
              <a:t>Use </a:t>
            </a:r>
            <a:r>
              <a:rPr lang="en-US" dirty="0">
                <a:latin typeface="Courier New" pitchFamily="49" charset="0"/>
              </a:rPr>
              <a:t>TIMESTAMP</a:t>
            </a:r>
            <a:r>
              <a:rPr lang="en-US" dirty="0"/>
              <a:t> </a:t>
            </a:r>
            <a:r>
              <a:rPr lang="en-US" dirty="0">
                <a:latin typeface="Courier New" pitchFamily="49" charset="0"/>
              </a:rPr>
              <a:t>WITH</a:t>
            </a:r>
            <a:r>
              <a:rPr lang="en-US" dirty="0"/>
              <a:t> </a:t>
            </a:r>
            <a:r>
              <a:rPr lang="en-US" dirty="0">
                <a:latin typeface="Courier New" pitchFamily="49" charset="0"/>
              </a:rPr>
              <a:t>TIMEZONE</a:t>
            </a:r>
            <a:r>
              <a:rPr lang="en-US" dirty="0"/>
              <a:t> when you have to keep track of the session time zone when the data was entered.</a:t>
            </a:r>
          </a:p>
          <a:p>
            <a:pPr lvl="2">
              <a:buFont typeface="Arial" pitchFamily="34" charset="0"/>
              <a:buChar char="•"/>
            </a:pPr>
            <a:r>
              <a:rPr lang="en-US" dirty="0"/>
              <a:t>Use </a:t>
            </a:r>
            <a:r>
              <a:rPr lang="en-US" dirty="0">
                <a:latin typeface="Courier New" pitchFamily="49" charset="0"/>
              </a:rPr>
              <a:t>TIMESTAMP</a:t>
            </a:r>
            <a:r>
              <a:rPr lang="en-US" dirty="0"/>
              <a:t> </a:t>
            </a:r>
            <a:r>
              <a:rPr lang="en-US" dirty="0">
                <a:latin typeface="Courier New" pitchFamily="49" charset="0"/>
              </a:rPr>
              <a:t>WITH</a:t>
            </a:r>
            <a:r>
              <a:rPr lang="en-US" dirty="0"/>
              <a:t> </a:t>
            </a:r>
            <a:r>
              <a:rPr lang="en-US" dirty="0">
                <a:latin typeface="Courier New" pitchFamily="49" charset="0"/>
              </a:rPr>
              <a:t>LOCAL</a:t>
            </a:r>
            <a:r>
              <a:rPr lang="en-US" dirty="0"/>
              <a:t> </a:t>
            </a:r>
            <a:r>
              <a:rPr lang="en-US" dirty="0">
                <a:latin typeface="Courier New" pitchFamily="49" charset="0"/>
              </a:rPr>
              <a:t>TIMEZONE</a:t>
            </a:r>
            <a:r>
              <a:rPr lang="en-US" dirty="0"/>
              <a:t> when you have to convert the value between the database time and the session time very often.</a:t>
            </a:r>
          </a:p>
          <a:p>
            <a:pPr lvl="2">
              <a:buFont typeface="Arial" pitchFamily="34" charset="0"/>
              <a:buChar char="•"/>
            </a:pPr>
            <a:r>
              <a:rPr lang="en-US" dirty="0"/>
              <a:t>Use the </a:t>
            </a:r>
            <a:r>
              <a:rPr lang="en-US" dirty="0">
                <a:latin typeface="Courier New" pitchFamily="49" charset="0"/>
              </a:rPr>
              <a:t>DATE</a:t>
            </a:r>
            <a:r>
              <a:rPr lang="en-US" dirty="0"/>
              <a:t> type when your current application has to be compatible with an older application when the </a:t>
            </a:r>
            <a:r>
              <a:rPr lang="en-US" dirty="0">
                <a:latin typeface="Courier New" pitchFamily="49" charset="0"/>
              </a:rPr>
              <a:t>TIMESTAMP</a:t>
            </a:r>
            <a:r>
              <a:rPr lang="en-US" dirty="0"/>
              <a:t> data type was not available in databases.</a:t>
            </a:r>
          </a:p>
          <a:p>
            <a:endParaRPr lang="en-US" dirty="0"/>
          </a:p>
        </p:txBody>
      </p:sp>
    </p:spTree>
    <p:extLst>
      <p:ext uri="{BB962C8B-B14F-4D97-AF65-F5344CB8AC3E}">
        <p14:creationId xmlns:p14="http://schemas.microsoft.com/office/powerpoint/2010/main" val="4127938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ChangeArrowheads="1"/>
          </p:cNvSpPr>
          <p:nvPr/>
        </p:nvSpPr>
        <p:spPr bwMode="auto">
          <a:xfrm>
            <a:off x="654050" y="8840788"/>
            <a:ext cx="6183313" cy="366712"/>
          </a:xfrm>
          <a:prstGeom prst="rect">
            <a:avLst/>
          </a:prstGeom>
          <a:noFill/>
          <a:ln w="9525">
            <a:noFill/>
            <a:miter lim="800000"/>
            <a:headEnd/>
            <a:tailEnd/>
          </a:ln>
        </p:spPr>
        <p:txBody>
          <a:bodyPr wrap="none" lIns="95232" tIns="46029" rIns="95232" bIns="46029" anchor="ctr"/>
          <a:lstStyle/>
          <a:p>
            <a:pPr defTabSz="930275">
              <a:spcBef>
                <a:spcPct val="50000"/>
              </a:spcBef>
            </a:pPr>
            <a:endParaRPr lang="en-US" altLang="en-US" sz="2400" dirty="0">
              <a:latin typeface="Times New Roman" pitchFamily="18" charset="0"/>
              <a:cs typeface="Oracle Sans" panose="020B0503020204020204" pitchFamily="34" charset="0"/>
            </a:endParaRPr>
          </a:p>
        </p:txBody>
      </p:sp>
      <p:sp>
        <p:nvSpPr>
          <p:cNvPr id="69637" name="Footer Placeholder 8"/>
          <p:cNvSpPr>
            <a:spLocks noGrp="1"/>
          </p:cNvSpPr>
          <p:nvPr>
            <p:ph type="ftr" sz="quarter" idx="4"/>
          </p:nvPr>
        </p:nvSpPr>
        <p:spPr/>
        <p:txBody>
          <a:bodyPr/>
          <a:lstStyle/>
          <a:p>
            <a:r>
              <a:rPr lang="en-US" altLang="en-US"/>
              <a:t>Oracle Database 19c: PL/SQL Workshop   3 - </a:t>
            </a:r>
            <a:fld id="{4C2169E1-137D-45C9-BCD2-C033831160F7}" type="slidenum">
              <a:rPr lang="en-US" altLang="en-US" smtClean="0"/>
              <a:pPr/>
              <a:t>25</a:t>
            </a:fld>
            <a:endParaRPr lang="en-US" altLang="en-US" dirty="0"/>
          </a:p>
        </p:txBody>
      </p:sp>
      <p:sp>
        <p:nvSpPr>
          <p:cNvPr id="6" name="Slide Image Placeholder 5">
            <a:extLst>
              <a:ext uri="{FF2B5EF4-FFF2-40B4-BE49-F238E27FC236}">
                <a16:creationId xmlns:a16="http://schemas.microsoft.com/office/drawing/2014/main" id="{463F89E8-2811-4A60-8DD9-323A0DAF3F57}"/>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A2AD9A2-EC92-454F-899E-8135B124205C}"/>
              </a:ext>
            </a:extLst>
          </p:cNvPr>
          <p:cNvSpPr>
            <a:spLocks noGrp="1"/>
          </p:cNvSpPr>
          <p:nvPr>
            <p:ph type="body" idx="1"/>
          </p:nvPr>
        </p:nvSpPr>
        <p:spPr/>
        <p:txBody>
          <a:bodyPr/>
          <a:lstStyle/>
          <a:p>
            <a:pPr lvl="1" eaLnBrk="1" hangingPunct="1"/>
            <a:r>
              <a:rPr lang="en-US" altLang="en-US" dirty="0"/>
              <a:t>In any programming language, converting one data type to another is a common requirement. PL/SQL can handle such conversions with scalar data types. Data type conversions can be of two types:</a:t>
            </a:r>
          </a:p>
          <a:p>
            <a:pPr lvl="2" eaLnBrk="1" hangingPunct="1"/>
            <a:r>
              <a:rPr lang="en-US" altLang="en-US" b="1" dirty="0"/>
              <a:t>Implicit conversions:</a:t>
            </a:r>
            <a:r>
              <a:rPr lang="en-US" altLang="en-US" dirty="0"/>
              <a:t> PL/SQL attempts to convert data types dynamically if they are mixed in a statement. Consider the following example:</a:t>
            </a:r>
          </a:p>
          <a:p>
            <a:pPr lvl="4" eaLnBrk="1" hangingPunct="1">
              <a:spcBef>
                <a:spcPts val="100"/>
              </a:spcBef>
            </a:pPr>
            <a:r>
              <a:rPr lang="en-US" altLang="en-US" dirty="0"/>
              <a:t>		DECLARE</a:t>
            </a:r>
          </a:p>
          <a:p>
            <a:pPr lvl="4" eaLnBrk="1" hangingPunct="1"/>
            <a:r>
              <a:rPr lang="en-US" altLang="en-US" dirty="0"/>
              <a:t> 		 </a:t>
            </a:r>
            <a:r>
              <a:rPr lang="en-US" altLang="en-US" dirty="0" err="1"/>
              <a:t>v_salary</a:t>
            </a:r>
            <a:r>
              <a:rPr lang="en-US" altLang="en-US" dirty="0"/>
              <a:t> NUMBER(6):=6000;</a:t>
            </a:r>
          </a:p>
          <a:p>
            <a:pPr lvl="4" eaLnBrk="1" hangingPunct="1">
              <a:spcBef>
                <a:spcPts val="100"/>
              </a:spcBef>
            </a:pPr>
            <a:r>
              <a:rPr lang="en-US" altLang="en-US" dirty="0"/>
              <a:t> 		 </a:t>
            </a:r>
            <a:r>
              <a:rPr lang="en-US" altLang="en-US" dirty="0" err="1"/>
              <a:t>v_sal_hike</a:t>
            </a:r>
            <a:r>
              <a:rPr lang="en-US" altLang="en-US" dirty="0"/>
              <a:t> VARCHAR2(5):='1000';</a:t>
            </a:r>
          </a:p>
          <a:p>
            <a:pPr lvl="4" eaLnBrk="1" hangingPunct="1">
              <a:spcBef>
                <a:spcPts val="100"/>
              </a:spcBef>
            </a:pPr>
            <a:r>
              <a:rPr lang="en-US" altLang="en-US" dirty="0"/>
              <a:t> 		 </a:t>
            </a:r>
            <a:r>
              <a:rPr lang="en-US" altLang="en-US" dirty="0" err="1"/>
              <a:t>v_total_salary</a:t>
            </a:r>
            <a:r>
              <a:rPr lang="en-US" altLang="en-US" dirty="0"/>
              <a:t> </a:t>
            </a:r>
            <a:r>
              <a:rPr lang="en-US" altLang="en-US" dirty="0" err="1"/>
              <a:t>v_salary%TYPE</a:t>
            </a:r>
            <a:r>
              <a:rPr lang="en-US" altLang="en-US" dirty="0"/>
              <a:t>;</a:t>
            </a:r>
          </a:p>
          <a:p>
            <a:pPr lvl="4" eaLnBrk="1" hangingPunct="1"/>
            <a:r>
              <a:rPr lang="en-US" altLang="en-US" dirty="0"/>
              <a:t>		BEGIN</a:t>
            </a:r>
          </a:p>
          <a:p>
            <a:pPr lvl="4" eaLnBrk="1" hangingPunct="1">
              <a:spcBef>
                <a:spcPts val="100"/>
              </a:spcBef>
            </a:pPr>
            <a:r>
              <a:rPr lang="en-US" altLang="en-US" dirty="0"/>
              <a:t> 		 </a:t>
            </a:r>
            <a:r>
              <a:rPr lang="en-US" altLang="en-US" dirty="0" err="1"/>
              <a:t>v_total_salary</a:t>
            </a:r>
            <a:r>
              <a:rPr lang="en-US" altLang="en-US" dirty="0"/>
              <a:t>:=</a:t>
            </a:r>
            <a:r>
              <a:rPr lang="en-US" altLang="en-US" dirty="0" err="1"/>
              <a:t>v_salary</a:t>
            </a:r>
            <a:r>
              <a:rPr lang="en-US" altLang="en-US" dirty="0"/>
              <a:t> + </a:t>
            </a:r>
            <a:r>
              <a:rPr lang="en-US" altLang="en-US" dirty="0" err="1"/>
              <a:t>v_sal_hike</a:t>
            </a:r>
            <a:r>
              <a:rPr lang="en-US" altLang="en-US" dirty="0"/>
              <a:t>;</a:t>
            </a:r>
          </a:p>
          <a:p>
            <a:pPr lvl="4" eaLnBrk="1" hangingPunct="1">
              <a:spcBef>
                <a:spcPts val="100"/>
              </a:spcBef>
            </a:pPr>
            <a:r>
              <a:rPr lang="en-US" altLang="en-US" dirty="0"/>
              <a:t> 		 DBMS_OUTPUT.PUT_LINE(</a:t>
            </a:r>
            <a:r>
              <a:rPr lang="en-US" altLang="en-US" dirty="0" err="1"/>
              <a:t>v_total_salary</a:t>
            </a:r>
            <a:r>
              <a:rPr lang="en-US" altLang="en-US" dirty="0"/>
              <a:t>);</a:t>
            </a:r>
          </a:p>
          <a:p>
            <a:pPr lvl="4" eaLnBrk="1" hangingPunct="1">
              <a:spcBef>
                <a:spcPts val="100"/>
              </a:spcBef>
            </a:pPr>
            <a:r>
              <a:rPr lang="en-US" altLang="en-US" dirty="0"/>
              <a:t>		END;</a:t>
            </a:r>
            <a:br>
              <a:rPr lang="en-US" altLang="en-US" dirty="0"/>
            </a:br>
            <a:r>
              <a:rPr lang="en-US" altLang="en-US" dirty="0"/>
              <a:t>		/</a:t>
            </a:r>
          </a:p>
          <a:p>
            <a:pPr lvl="1" eaLnBrk="1" hangingPunct="1"/>
            <a:r>
              <a:rPr lang="en-US" altLang="en-US" dirty="0"/>
              <a:t>In this example, the </a:t>
            </a:r>
            <a:r>
              <a:rPr lang="en-US" altLang="en-US" dirty="0" err="1">
                <a:latin typeface="Courier New" pitchFamily="49" charset="0"/>
              </a:rPr>
              <a:t>sal_hike</a:t>
            </a:r>
            <a:r>
              <a:rPr lang="en-US" altLang="en-US" dirty="0"/>
              <a:t> variable is of the </a:t>
            </a:r>
            <a:r>
              <a:rPr lang="en-US" altLang="en-US" dirty="0">
                <a:latin typeface="Courier New" pitchFamily="49" charset="0"/>
              </a:rPr>
              <a:t>VARCHAR2</a:t>
            </a:r>
            <a:r>
              <a:rPr lang="en-US" altLang="en-US" dirty="0"/>
              <a:t> type. When calculating the total salary, PL/SQL first converts </a:t>
            </a:r>
            <a:r>
              <a:rPr lang="en-US" altLang="en-US" dirty="0" err="1">
                <a:latin typeface="Courier New" pitchFamily="49" charset="0"/>
              </a:rPr>
              <a:t>sal_hike</a:t>
            </a:r>
            <a:r>
              <a:rPr lang="en-US" altLang="en-US" dirty="0"/>
              <a:t> to </a:t>
            </a:r>
            <a:r>
              <a:rPr lang="en-US" altLang="en-US" dirty="0">
                <a:latin typeface="Courier New" pitchFamily="49" charset="0"/>
              </a:rPr>
              <a:t>NUMBER</a:t>
            </a:r>
            <a:r>
              <a:rPr lang="en-US" altLang="en-US" dirty="0"/>
              <a:t>, and then performs the operation. The result is of the </a:t>
            </a:r>
            <a:r>
              <a:rPr lang="en-US" altLang="en-US" dirty="0">
                <a:latin typeface="Courier New" pitchFamily="49" charset="0"/>
              </a:rPr>
              <a:t>NUMBER</a:t>
            </a:r>
            <a:r>
              <a:rPr lang="en-US" altLang="en-US" dirty="0"/>
              <a:t> type.</a:t>
            </a:r>
          </a:p>
          <a:p>
            <a:endParaRPr lang="en-US" dirty="0"/>
          </a:p>
        </p:txBody>
      </p:sp>
    </p:spTree>
    <p:extLst>
      <p:ext uri="{BB962C8B-B14F-4D97-AF65-F5344CB8AC3E}">
        <p14:creationId xmlns:p14="http://schemas.microsoft.com/office/powerpoint/2010/main" val="53562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ChangeArrowheads="1"/>
          </p:cNvSpPr>
          <p:nvPr/>
        </p:nvSpPr>
        <p:spPr bwMode="auto">
          <a:xfrm>
            <a:off x="654050" y="8840788"/>
            <a:ext cx="6183313" cy="366712"/>
          </a:xfrm>
          <a:prstGeom prst="rect">
            <a:avLst/>
          </a:prstGeom>
          <a:noFill/>
          <a:ln w="9525">
            <a:noFill/>
            <a:miter lim="800000"/>
            <a:headEnd/>
            <a:tailEnd/>
          </a:ln>
        </p:spPr>
        <p:txBody>
          <a:bodyPr wrap="none" lIns="95232" tIns="46029" rIns="95232" bIns="46029" anchor="ctr"/>
          <a:lstStyle/>
          <a:p>
            <a:pPr defTabSz="930275">
              <a:spcBef>
                <a:spcPct val="50000"/>
              </a:spcBef>
            </a:pPr>
            <a:endParaRPr lang="en-US" altLang="en-US" sz="2400" dirty="0">
              <a:latin typeface="Times New Roman" pitchFamily="18" charset="0"/>
              <a:cs typeface="Oracle Sans" panose="020B0503020204020204" pitchFamily="34" charset="0"/>
            </a:endParaRPr>
          </a:p>
        </p:txBody>
      </p:sp>
      <p:sp>
        <p:nvSpPr>
          <p:cNvPr id="73732" name="Footer Placeholder 10"/>
          <p:cNvSpPr>
            <a:spLocks noGrp="1"/>
          </p:cNvSpPr>
          <p:nvPr>
            <p:ph type="ftr" sz="quarter" idx="4"/>
          </p:nvPr>
        </p:nvSpPr>
        <p:spPr/>
        <p:txBody>
          <a:bodyPr/>
          <a:lstStyle/>
          <a:p>
            <a:r>
              <a:rPr lang="en-US" altLang="en-US"/>
              <a:t>Oracle Database 19c: PL/SQL Workshop   3 - </a:t>
            </a:r>
            <a:fld id="{4A9B889D-2CD7-479C-AC52-7483895E23DE}" type="slidenum">
              <a:rPr lang="en-US" altLang="en-US" smtClean="0"/>
              <a:pPr/>
              <a:t>26</a:t>
            </a:fld>
            <a:endParaRPr lang="en-US" altLang="en-US" dirty="0"/>
          </a:p>
        </p:txBody>
      </p:sp>
      <p:sp>
        <p:nvSpPr>
          <p:cNvPr id="4" name="Notes Placeholder 3">
            <a:extLst>
              <a:ext uri="{FF2B5EF4-FFF2-40B4-BE49-F238E27FC236}">
                <a16:creationId xmlns:a16="http://schemas.microsoft.com/office/drawing/2014/main" id="{750497E5-B6D5-46DC-83F4-FAB6B439EACD}"/>
              </a:ext>
            </a:extLst>
          </p:cNvPr>
          <p:cNvSpPr>
            <a:spLocks noGrp="1"/>
          </p:cNvSpPr>
          <p:nvPr>
            <p:ph type="body" idx="1"/>
          </p:nvPr>
        </p:nvSpPr>
        <p:spPr>
          <a:xfrm>
            <a:off x="457200" y="449263"/>
            <a:ext cx="6858000" cy="9380537"/>
          </a:xfrm>
        </p:spPr>
        <p:txBody>
          <a:bodyPr/>
          <a:lstStyle/>
          <a:p>
            <a:pPr lvl="1" eaLnBrk="1" hangingPunct="1"/>
            <a:r>
              <a:rPr lang="en-US" altLang="en-US" dirty="0"/>
              <a:t>Implicit conversions can be between: </a:t>
            </a:r>
          </a:p>
          <a:p>
            <a:pPr lvl="2" eaLnBrk="1" hangingPunct="1">
              <a:spcBef>
                <a:spcPts val="200"/>
              </a:spcBef>
            </a:pPr>
            <a:r>
              <a:rPr lang="en-US" altLang="en-US" dirty="0"/>
              <a:t>Characters and numbers</a:t>
            </a:r>
          </a:p>
          <a:p>
            <a:pPr lvl="2" eaLnBrk="1" hangingPunct="1">
              <a:spcBef>
                <a:spcPts val="200"/>
              </a:spcBef>
            </a:pPr>
            <a:r>
              <a:rPr lang="en-US" altLang="en-US" dirty="0"/>
              <a:t>Characters and dates</a:t>
            </a:r>
            <a:endParaRPr lang="en-US" altLang="en-US" b="1" dirty="0"/>
          </a:p>
          <a:p>
            <a:pPr lvl="1"/>
            <a:r>
              <a:rPr lang="en-US" altLang="en-US" b="1" dirty="0"/>
              <a:t>Explicit conversions: </a:t>
            </a:r>
            <a:r>
              <a:rPr lang="en-US" altLang="en-US" dirty="0"/>
              <a:t>To convert values from one data type to another, use built-in functions. For example, to convert a </a:t>
            </a:r>
            <a:r>
              <a:rPr lang="en-US" altLang="en-US" dirty="0">
                <a:latin typeface="Courier New" pitchFamily="49" charset="0"/>
              </a:rPr>
              <a:t>CHAR</a:t>
            </a:r>
            <a:r>
              <a:rPr lang="en-US" altLang="en-US" dirty="0"/>
              <a:t> value to a </a:t>
            </a:r>
            <a:r>
              <a:rPr lang="en-US" altLang="en-US" dirty="0">
                <a:latin typeface="Courier New" pitchFamily="49" charset="0"/>
              </a:rPr>
              <a:t>DATE</a:t>
            </a:r>
            <a:r>
              <a:rPr lang="en-US" altLang="en-US" dirty="0"/>
              <a:t> or </a:t>
            </a:r>
            <a:r>
              <a:rPr lang="en-US" altLang="en-US" dirty="0">
                <a:latin typeface="Courier New" pitchFamily="49" charset="0"/>
              </a:rPr>
              <a:t>NUMBER</a:t>
            </a:r>
            <a:r>
              <a:rPr lang="en-US" altLang="en-US" dirty="0"/>
              <a:t> value, use </a:t>
            </a:r>
            <a:r>
              <a:rPr lang="en-US" altLang="en-US" dirty="0">
                <a:latin typeface="Courier New" pitchFamily="49" charset="0"/>
              </a:rPr>
              <a:t>TO_DATE</a:t>
            </a:r>
            <a:r>
              <a:rPr lang="en-US" altLang="en-US" dirty="0"/>
              <a:t> or </a:t>
            </a:r>
            <a:r>
              <a:rPr lang="en-US" altLang="en-US" dirty="0">
                <a:latin typeface="Courier New" pitchFamily="49" charset="0"/>
              </a:rPr>
              <a:t>TO_NUMBER</a:t>
            </a:r>
            <a:r>
              <a:rPr lang="en-US" altLang="en-US" dirty="0"/>
              <a:t>, respectively.</a:t>
            </a:r>
          </a:p>
          <a:p>
            <a:endParaRPr lang="en-US" dirty="0"/>
          </a:p>
        </p:txBody>
      </p:sp>
    </p:spTree>
    <p:extLst>
      <p:ext uri="{BB962C8B-B14F-4D97-AF65-F5344CB8AC3E}">
        <p14:creationId xmlns:p14="http://schemas.microsoft.com/office/powerpoint/2010/main" val="2834532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Footer Placeholder 7"/>
          <p:cNvSpPr>
            <a:spLocks noGrp="1"/>
          </p:cNvSpPr>
          <p:nvPr>
            <p:ph type="ftr" sz="quarter" idx="4"/>
          </p:nvPr>
        </p:nvSpPr>
        <p:spPr/>
        <p:txBody>
          <a:bodyPr/>
          <a:lstStyle/>
          <a:p>
            <a:r>
              <a:rPr lang="en-US" altLang="en-US"/>
              <a:t>Oracle Database 19c: PL/SQL Workshop   3 - </a:t>
            </a:r>
            <a:fld id="{E824A49A-53DC-4E8E-8734-B0925563C1ED}" type="slidenum">
              <a:rPr lang="en-US" altLang="en-US" smtClean="0"/>
              <a:pPr/>
              <a:t>27</a:t>
            </a:fld>
            <a:endParaRPr lang="en-US" altLang="en-US" dirty="0"/>
          </a:p>
        </p:txBody>
      </p:sp>
      <p:sp>
        <p:nvSpPr>
          <p:cNvPr id="3" name="Slide Image Placeholder 2">
            <a:extLst>
              <a:ext uri="{FF2B5EF4-FFF2-40B4-BE49-F238E27FC236}">
                <a16:creationId xmlns:a16="http://schemas.microsoft.com/office/drawing/2014/main" id="{5EE2C458-1E98-4449-B4A8-104CAC5BB83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6858B74-EF75-4FA6-BBDF-9E6537B25CE0}"/>
              </a:ext>
            </a:extLst>
          </p:cNvPr>
          <p:cNvSpPr>
            <a:spLocks noGrp="1"/>
          </p:cNvSpPr>
          <p:nvPr>
            <p:ph type="body" idx="1"/>
          </p:nvPr>
        </p:nvSpPr>
        <p:spPr/>
        <p:txBody>
          <a:bodyPr/>
          <a:lstStyle/>
          <a:p>
            <a:pPr lvl="1" eaLnBrk="1" hangingPunct="1"/>
            <a:r>
              <a:rPr lang="en-US" altLang="en-US" dirty="0"/>
              <a:t>Note the three examples of implicit and explicit conversions of the </a:t>
            </a:r>
            <a:r>
              <a:rPr lang="en-US" altLang="en-US" dirty="0">
                <a:latin typeface="Courier New" pitchFamily="49" charset="0"/>
              </a:rPr>
              <a:t>DATE</a:t>
            </a:r>
            <a:r>
              <a:rPr lang="en-US" altLang="en-US" dirty="0"/>
              <a:t> data type in the slide:</a:t>
            </a:r>
          </a:p>
          <a:p>
            <a:pPr lvl="2" eaLnBrk="1" hangingPunct="1">
              <a:buNone/>
            </a:pPr>
            <a:r>
              <a:rPr lang="en-US" altLang="en-US" dirty="0"/>
              <a:t>1.	Because the string literal that is being assigned to </a:t>
            </a:r>
            <a:r>
              <a:rPr lang="en-US" altLang="en-US" dirty="0" err="1">
                <a:latin typeface="Courier New" pitchFamily="49" charset="0"/>
              </a:rPr>
              <a:t>date_of_joining</a:t>
            </a:r>
            <a:r>
              <a:rPr lang="en-US" altLang="en-US" dirty="0"/>
              <a:t> is in certain format, this example performs implicit conversion, and assigns the specified date to </a:t>
            </a:r>
            <a:r>
              <a:rPr lang="en-US" altLang="en-US" dirty="0" err="1">
                <a:latin typeface="Courier New" pitchFamily="49" charset="0"/>
              </a:rPr>
              <a:t>date_of_joining</a:t>
            </a:r>
            <a:r>
              <a:rPr lang="en-US" altLang="en-US" dirty="0"/>
              <a:t>. </a:t>
            </a:r>
          </a:p>
          <a:p>
            <a:pPr lvl="2" eaLnBrk="1" hangingPunct="1">
              <a:buNone/>
            </a:pPr>
            <a:r>
              <a:rPr lang="en-US" altLang="en-US" dirty="0"/>
              <a:t>2.	PL/SQL returns an error because the date that is being assigned is not in the default format.</a:t>
            </a:r>
          </a:p>
          <a:p>
            <a:pPr lvl="2" eaLnBrk="1" hangingPunct="1">
              <a:buNone/>
            </a:pPr>
            <a:r>
              <a:rPr lang="en-US" altLang="en-US" dirty="0"/>
              <a:t>3.	The </a:t>
            </a:r>
            <a:r>
              <a:rPr lang="en-US" altLang="en-US" dirty="0">
                <a:latin typeface="Courier New" pitchFamily="49" charset="0"/>
              </a:rPr>
              <a:t>TO_DATE</a:t>
            </a:r>
            <a:r>
              <a:rPr lang="en-US" altLang="en-US" dirty="0"/>
              <a:t> function is used to explicitly convert the given date in a particular format and assign it to the </a:t>
            </a:r>
            <a:r>
              <a:rPr lang="en-US" altLang="en-US" dirty="0">
                <a:latin typeface="Courier New" pitchFamily="49" charset="0"/>
              </a:rPr>
              <a:t>DATE</a:t>
            </a:r>
            <a:r>
              <a:rPr lang="en-US" altLang="en-US" dirty="0"/>
              <a:t> data type variable </a:t>
            </a:r>
            <a:r>
              <a:rPr lang="en-US" altLang="en-US" dirty="0" err="1">
                <a:latin typeface="Courier New" pitchFamily="49" charset="0"/>
              </a:rPr>
              <a:t>date_of_joining</a:t>
            </a:r>
            <a:r>
              <a:rPr lang="en-US" altLang="en-US" dirty="0"/>
              <a:t>.</a:t>
            </a:r>
          </a:p>
          <a:p>
            <a:endParaRPr lang="en-US" dirty="0"/>
          </a:p>
        </p:txBody>
      </p:sp>
    </p:spTree>
    <p:extLst>
      <p:ext uri="{BB962C8B-B14F-4D97-AF65-F5344CB8AC3E}">
        <p14:creationId xmlns:p14="http://schemas.microsoft.com/office/powerpoint/2010/main" val="3244216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3 - </a:t>
            </a:r>
            <a:fld id="{FF324143-A520-47E7-9B9E-25E201288076}" type="slidenum">
              <a:rPr lang="en-US" smtClean="0"/>
              <a:pPr/>
              <a:t>28</a:t>
            </a:fld>
            <a:endParaRPr lang="en-US" dirty="0"/>
          </a:p>
        </p:txBody>
      </p:sp>
      <p:sp>
        <p:nvSpPr>
          <p:cNvPr id="3" name="Slide Image Placeholder 2">
            <a:extLst>
              <a:ext uri="{FF2B5EF4-FFF2-40B4-BE49-F238E27FC236}">
                <a16:creationId xmlns:a16="http://schemas.microsoft.com/office/drawing/2014/main" id="{1A4EB9D1-5D17-4BC1-BE1F-600FBCAA7D80}"/>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F45A2546-8725-4EDF-8866-E29807D7AF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5401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Footer Placeholder 7"/>
          <p:cNvSpPr>
            <a:spLocks noGrp="1"/>
          </p:cNvSpPr>
          <p:nvPr>
            <p:ph type="ftr" sz="quarter" idx="4"/>
          </p:nvPr>
        </p:nvSpPr>
        <p:spPr/>
        <p:txBody>
          <a:bodyPr/>
          <a:lstStyle/>
          <a:p>
            <a:r>
              <a:rPr lang="en-US" altLang="en-US"/>
              <a:t>Oracle Database 19c: PL/SQL Workshop   3 - </a:t>
            </a:r>
            <a:fld id="{991CE9F3-144C-454B-8CA2-1CD0B893A227}" type="slidenum">
              <a:rPr lang="en-US" altLang="en-US" smtClean="0"/>
              <a:pPr/>
              <a:t>29</a:t>
            </a:fld>
            <a:endParaRPr lang="en-US" altLang="en-US" dirty="0"/>
          </a:p>
        </p:txBody>
      </p:sp>
      <p:sp>
        <p:nvSpPr>
          <p:cNvPr id="3" name="Slide Image Placeholder 2">
            <a:extLst>
              <a:ext uri="{FF2B5EF4-FFF2-40B4-BE49-F238E27FC236}">
                <a16:creationId xmlns:a16="http://schemas.microsoft.com/office/drawing/2014/main" id="{0705EBCF-3867-40A4-B5F0-6E6FF61D111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02AA3F8-ACDF-4D8F-B25D-038A355C133E}"/>
              </a:ext>
            </a:extLst>
          </p:cNvPr>
          <p:cNvSpPr>
            <a:spLocks noGrp="1"/>
          </p:cNvSpPr>
          <p:nvPr>
            <p:ph type="body" idx="1"/>
          </p:nvPr>
        </p:nvSpPr>
        <p:spPr/>
        <p:txBody>
          <a:bodyPr/>
          <a:lstStyle/>
          <a:p>
            <a:pPr lvl="1" eaLnBrk="1" hangingPunct="1"/>
            <a:r>
              <a:rPr lang="en-US" altLang="en-US" dirty="0"/>
              <a:t>PL/SQL variables are usually declared to hold and manipulate the data stored in a database. When you declare PL/SQL variables to hold column values, you must ensure that the variable is of the correct data type and precision. If it is not, a PL/SQL error occurs during execution. If you have to design large subprograms, this can be time-consuming and error prone.</a:t>
            </a:r>
          </a:p>
          <a:p>
            <a:pPr lvl="1" eaLnBrk="1" hangingPunct="1"/>
            <a:r>
              <a:rPr lang="en-US" altLang="en-US" dirty="0"/>
              <a:t>Rather than hard-coding the data type and precision of a variable, you can use the </a:t>
            </a:r>
            <a:r>
              <a:rPr lang="en-US" altLang="en-US" dirty="0">
                <a:latin typeface="Courier New" pitchFamily="49" charset="0"/>
              </a:rPr>
              <a:t>%TYPE </a:t>
            </a:r>
            <a:r>
              <a:rPr lang="en-US" altLang="en-US" dirty="0"/>
              <a:t>attribute to declare a variable according to another previously declared variable or database</a:t>
            </a:r>
            <a:br>
              <a:rPr lang="en-US" altLang="en-US" dirty="0"/>
            </a:br>
            <a:r>
              <a:rPr lang="en-US" altLang="en-US" dirty="0"/>
              <a:t>column. The </a:t>
            </a:r>
            <a:r>
              <a:rPr lang="en-US" altLang="en-US" dirty="0">
                <a:latin typeface="Courier New" pitchFamily="49" charset="0"/>
              </a:rPr>
              <a:t>%TYPE</a:t>
            </a:r>
            <a:r>
              <a:rPr lang="en-US" altLang="en-US" dirty="0"/>
              <a:t> attribute is most often used when the value stored in the variable is derived from a table in the database. When you use the </a:t>
            </a:r>
            <a:r>
              <a:rPr lang="en-US" altLang="en-US" dirty="0">
                <a:latin typeface="Courier New" pitchFamily="49" charset="0"/>
              </a:rPr>
              <a:t>%TYPE</a:t>
            </a:r>
            <a:r>
              <a:rPr lang="en-US" altLang="en-US" dirty="0"/>
              <a:t> attribute to declare a variable, you should prefix it with the database table and column names. If you refer to a previously declared variable, prefix the variable name of the previously declared variable to the variable that is being declared.</a:t>
            </a:r>
          </a:p>
          <a:p>
            <a:pPr lvl="1" eaLnBrk="1" hangingPunct="1"/>
            <a:r>
              <a:rPr lang="en-US" altLang="en-US" b="1" dirty="0"/>
              <a:t>Advantages of the </a:t>
            </a:r>
            <a:r>
              <a:rPr lang="en-US" altLang="en-US" b="1" dirty="0">
                <a:latin typeface="Courier New" pitchFamily="49" charset="0"/>
              </a:rPr>
              <a:t>%TYPE</a:t>
            </a:r>
            <a:r>
              <a:rPr lang="en-US" altLang="en-US" b="1" dirty="0"/>
              <a:t> Attribute</a:t>
            </a:r>
          </a:p>
          <a:p>
            <a:pPr lvl="2" eaLnBrk="1" hangingPunct="1"/>
            <a:r>
              <a:rPr lang="en-US" altLang="en-US" dirty="0"/>
              <a:t>You can avoid errors caused by data type mismatch or wrong precision.</a:t>
            </a:r>
          </a:p>
          <a:p>
            <a:pPr lvl="2" eaLnBrk="1" hangingPunct="1"/>
            <a:r>
              <a:rPr lang="en-US" altLang="en-US" dirty="0"/>
              <a:t>You can avoid hard coding the data type of a variable.</a:t>
            </a:r>
          </a:p>
          <a:p>
            <a:pPr lvl="2" eaLnBrk="1" hangingPunct="1"/>
            <a:r>
              <a:rPr lang="en-US" altLang="en-US" dirty="0"/>
              <a:t>You need not change the variable declaration if the column definition changes. If you have already declared some variables for a particular table without using the </a:t>
            </a:r>
            <a:r>
              <a:rPr lang="en-US" altLang="en-US" dirty="0">
                <a:latin typeface="Courier New" pitchFamily="49" charset="0"/>
              </a:rPr>
              <a:t>%TYPE</a:t>
            </a:r>
            <a:r>
              <a:rPr lang="en-US" altLang="en-US" dirty="0"/>
              <a:t> attribute, the PL/SQL block may throw errors if the column for which the variable is declared is altered. When you use the </a:t>
            </a:r>
            <a:r>
              <a:rPr lang="en-US" altLang="en-US" dirty="0">
                <a:latin typeface="Courier New" pitchFamily="49" charset="0"/>
              </a:rPr>
              <a:t>%TYPE</a:t>
            </a:r>
            <a:r>
              <a:rPr lang="en-US" altLang="en-US" dirty="0"/>
              <a:t> attribute, PL/SQL determines the data type and size of the variable when the block is compiled. This ensures that such a variable is always compatible with the column that is used to populate it.</a:t>
            </a:r>
          </a:p>
          <a:p>
            <a:endParaRPr lang="en-US" dirty="0"/>
          </a:p>
        </p:txBody>
      </p:sp>
    </p:spTree>
    <p:extLst>
      <p:ext uri="{BB962C8B-B14F-4D97-AF65-F5344CB8AC3E}">
        <p14:creationId xmlns:p14="http://schemas.microsoft.com/office/powerpoint/2010/main" val="393157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Footer Placeholder 7"/>
          <p:cNvSpPr>
            <a:spLocks noGrp="1"/>
          </p:cNvSpPr>
          <p:nvPr>
            <p:ph type="ftr" sz="quarter" idx="4"/>
          </p:nvPr>
        </p:nvSpPr>
        <p:spPr/>
        <p:txBody>
          <a:bodyPr/>
          <a:lstStyle/>
          <a:p>
            <a:r>
              <a:rPr lang="en-US" altLang="en-US"/>
              <a:t>Oracle Database 19c: PL/SQL Workshop   3 - </a:t>
            </a:r>
            <a:fld id="{E890CF53-ECDE-4417-82E0-C4A11F6FCD45}" type="slidenum">
              <a:rPr lang="en-US" altLang="en-US" smtClean="0"/>
              <a:pPr/>
              <a:t>3</a:t>
            </a:fld>
            <a:endParaRPr lang="en-US" altLang="en-US" dirty="0"/>
          </a:p>
        </p:txBody>
      </p:sp>
      <p:sp>
        <p:nvSpPr>
          <p:cNvPr id="3" name="Slide Image Placeholder 2">
            <a:extLst>
              <a:ext uri="{FF2B5EF4-FFF2-40B4-BE49-F238E27FC236}">
                <a16:creationId xmlns:a16="http://schemas.microsoft.com/office/drawing/2014/main" id="{1A848617-1317-460D-A92F-215438DE393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D187A6D-53F9-4C68-8E80-AF5389179ECE}"/>
              </a:ext>
            </a:extLst>
          </p:cNvPr>
          <p:cNvSpPr>
            <a:spLocks noGrp="1"/>
          </p:cNvSpPr>
          <p:nvPr>
            <p:ph type="body" idx="1"/>
          </p:nvPr>
        </p:nvSpPr>
        <p:spPr/>
        <p:txBody>
          <a:bodyPr/>
          <a:lstStyle/>
          <a:p>
            <a:pPr lvl="1"/>
            <a:r>
              <a:rPr lang="en-US" altLang="en-US" dirty="0"/>
              <a:t>You have already learned about basic PL/SQL blocks and their sections. In this lesson, you learn about valid and invalid identifiers. You learn how to declare and initialize variables in the declarative section of a PL/SQL block. The lesson describes the various data types. You also learn about the </a:t>
            </a:r>
            <a:r>
              <a:rPr lang="en-US" altLang="en-US" dirty="0">
                <a:latin typeface="Courier New" pitchFamily="49" charset="0"/>
              </a:rPr>
              <a:t>%TYPE</a:t>
            </a:r>
            <a:r>
              <a:rPr lang="en-US" altLang="en-US" dirty="0"/>
              <a:t> attribute and its benefits.</a:t>
            </a:r>
          </a:p>
          <a:p>
            <a:pPr lvl="1"/>
            <a:endParaRPr lang="en-US" dirty="0"/>
          </a:p>
        </p:txBody>
      </p:sp>
    </p:spTree>
    <p:extLst>
      <p:ext uri="{BB962C8B-B14F-4D97-AF65-F5344CB8AC3E}">
        <p14:creationId xmlns:p14="http://schemas.microsoft.com/office/powerpoint/2010/main" val="672462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Footer Placeholder 7"/>
          <p:cNvSpPr>
            <a:spLocks noGrp="1"/>
          </p:cNvSpPr>
          <p:nvPr>
            <p:ph type="ftr" sz="quarter" idx="4"/>
          </p:nvPr>
        </p:nvSpPr>
        <p:spPr/>
        <p:txBody>
          <a:bodyPr/>
          <a:lstStyle/>
          <a:p>
            <a:r>
              <a:rPr lang="en-US" altLang="en-US"/>
              <a:t>Oracle Database 19c: PL/SQL Workshop   3 - </a:t>
            </a:r>
            <a:fld id="{7B926709-E2AF-4F1C-81CC-16AB62C22C52}" type="slidenum">
              <a:rPr lang="en-US" altLang="en-US" smtClean="0"/>
              <a:pPr/>
              <a:t>30</a:t>
            </a:fld>
            <a:endParaRPr lang="en-US" altLang="en-US" dirty="0"/>
          </a:p>
        </p:txBody>
      </p:sp>
      <p:sp>
        <p:nvSpPr>
          <p:cNvPr id="3" name="Slide Image Placeholder 2">
            <a:extLst>
              <a:ext uri="{FF2B5EF4-FFF2-40B4-BE49-F238E27FC236}">
                <a16:creationId xmlns:a16="http://schemas.microsoft.com/office/drawing/2014/main" id="{323BCD37-B81D-41CB-8B2F-ADE39020EA5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D586481-490F-4805-92D4-25052F9A2293}"/>
              </a:ext>
            </a:extLst>
          </p:cNvPr>
          <p:cNvSpPr>
            <a:spLocks noGrp="1"/>
          </p:cNvSpPr>
          <p:nvPr>
            <p:ph type="body" idx="1"/>
          </p:nvPr>
        </p:nvSpPr>
        <p:spPr/>
        <p:txBody>
          <a:bodyPr/>
          <a:lstStyle/>
          <a:p>
            <a:pPr lvl="1" eaLnBrk="1" hangingPunct="1"/>
            <a:r>
              <a:rPr lang="en-US" altLang="en-US" dirty="0"/>
              <a:t>Declare variables to store the last name of an employee. </a:t>
            </a:r>
          </a:p>
          <a:p>
            <a:pPr lvl="1" eaLnBrk="1" hangingPunct="1"/>
            <a:r>
              <a:rPr lang="en-US" altLang="en-US" dirty="0"/>
              <a:t>The </a:t>
            </a:r>
            <a:r>
              <a:rPr lang="en-US" altLang="en-US" dirty="0" err="1">
                <a:latin typeface="Courier New" pitchFamily="49" charset="0"/>
              </a:rPr>
              <a:t>v</a:t>
            </a:r>
            <a:r>
              <a:rPr lang="en-US" altLang="en-US" dirty="0" err="1"/>
              <a:t>_</a:t>
            </a:r>
            <a:r>
              <a:rPr lang="en-US" altLang="en-US" dirty="0" err="1">
                <a:latin typeface="Courier New" pitchFamily="49" charset="0"/>
              </a:rPr>
              <a:t>emp_lname</a:t>
            </a:r>
            <a:r>
              <a:rPr lang="en-US" altLang="en-US" dirty="0"/>
              <a:t> variable is defined to be of the same data type as the </a:t>
            </a:r>
            <a:r>
              <a:rPr lang="en-US" altLang="en-US" dirty="0" err="1">
                <a:latin typeface="Courier New" pitchFamily="49" charset="0"/>
              </a:rPr>
              <a:t>last_name</a:t>
            </a:r>
            <a:r>
              <a:rPr lang="en-US" altLang="en-US" dirty="0"/>
              <a:t> column in the </a:t>
            </a:r>
            <a:r>
              <a:rPr lang="en-US" altLang="en-US" dirty="0">
                <a:latin typeface="Courier New" pitchFamily="49" charset="0"/>
              </a:rPr>
              <a:t>employees</a:t>
            </a:r>
            <a:r>
              <a:rPr lang="en-US" altLang="en-US" dirty="0"/>
              <a:t> table. The </a:t>
            </a:r>
            <a:r>
              <a:rPr lang="en-US" altLang="en-US" dirty="0">
                <a:latin typeface="Courier New" pitchFamily="49" charset="0"/>
              </a:rPr>
              <a:t>%TYPE</a:t>
            </a:r>
            <a:r>
              <a:rPr lang="en-US" altLang="en-US" dirty="0"/>
              <a:t> attribute provides the data type of a database column.</a:t>
            </a:r>
          </a:p>
          <a:p>
            <a:pPr lvl="1" eaLnBrk="1" hangingPunct="1"/>
            <a:r>
              <a:rPr lang="en-US" altLang="en-US" dirty="0"/>
              <a:t>Declare variables to store the balance of a bank account, as well as the minimum balance, which is 1,000. The </a:t>
            </a:r>
            <a:r>
              <a:rPr lang="en-US" altLang="en-US" dirty="0" err="1">
                <a:latin typeface="Courier New" pitchFamily="49" charset="0"/>
              </a:rPr>
              <a:t>v</a:t>
            </a:r>
            <a:r>
              <a:rPr lang="en-US" altLang="en-US" dirty="0" err="1"/>
              <a:t>_</a:t>
            </a:r>
            <a:r>
              <a:rPr lang="en-US" altLang="en-US" dirty="0" err="1">
                <a:latin typeface="Courier New" pitchFamily="49" charset="0"/>
              </a:rPr>
              <a:t>min_balance</a:t>
            </a:r>
            <a:r>
              <a:rPr lang="en-US" altLang="en-US" dirty="0"/>
              <a:t> variable is defined to be of the same data type as the </a:t>
            </a:r>
            <a:r>
              <a:rPr lang="en-US" altLang="en-US" dirty="0" err="1">
                <a:latin typeface="Courier New" pitchFamily="49" charset="0"/>
              </a:rPr>
              <a:t>v_balance</a:t>
            </a:r>
            <a:r>
              <a:rPr lang="en-US" altLang="en-US" dirty="0"/>
              <a:t> variable. The </a:t>
            </a:r>
            <a:r>
              <a:rPr lang="en-US" altLang="en-US" dirty="0">
                <a:latin typeface="Courier New" pitchFamily="49" charset="0"/>
              </a:rPr>
              <a:t>%TYPE</a:t>
            </a:r>
            <a:r>
              <a:rPr lang="en-US" altLang="en-US" dirty="0"/>
              <a:t> attribute provides the data type of a variable. </a:t>
            </a:r>
          </a:p>
          <a:p>
            <a:pPr lvl="1" eaLnBrk="1" hangingPunct="1"/>
            <a:r>
              <a:rPr lang="en-US" altLang="en-US" dirty="0"/>
              <a:t>A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database column constraint does not apply to variables that are declared by using </a:t>
            </a:r>
            <a:r>
              <a:rPr lang="en-US" altLang="en-US" dirty="0">
                <a:latin typeface="Courier New" pitchFamily="49" charset="0"/>
              </a:rPr>
              <a:t>%TYPE</a:t>
            </a:r>
            <a:r>
              <a:rPr lang="en-US" altLang="en-US" dirty="0"/>
              <a:t>. Therefore, if you declare a variable by using the </a:t>
            </a:r>
            <a:r>
              <a:rPr lang="en-US" altLang="en-US" dirty="0">
                <a:latin typeface="Courier New" pitchFamily="49" charset="0"/>
              </a:rPr>
              <a:t>%TYPE</a:t>
            </a:r>
            <a:r>
              <a:rPr lang="en-US" altLang="en-US" dirty="0"/>
              <a:t> attribute that uses a database column that is defined as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you can assign a </a:t>
            </a:r>
            <a:r>
              <a:rPr lang="en-US" altLang="en-US" dirty="0">
                <a:latin typeface="Courier New" pitchFamily="49" charset="0"/>
              </a:rPr>
              <a:t>NULL</a:t>
            </a:r>
            <a:r>
              <a:rPr lang="en-US" altLang="en-US" dirty="0"/>
              <a:t> value to the variable.</a:t>
            </a:r>
          </a:p>
          <a:p>
            <a:endParaRPr lang="en-US" dirty="0"/>
          </a:p>
        </p:txBody>
      </p:sp>
    </p:spTree>
    <p:extLst>
      <p:ext uri="{BB962C8B-B14F-4D97-AF65-F5344CB8AC3E}">
        <p14:creationId xmlns:p14="http://schemas.microsoft.com/office/powerpoint/2010/main" val="237534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Footer Placeholder 7"/>
          <p:cNvSpPr>
            <a:spLocks noGrp="1"/>
          </p:cNvSpPr>
          <p:nvPr>
            <p:ph type="ftr" sz="quarter" idx="4"/>
          </p:nvPr>
        </p:nvSpPr>
        <p:spPr/>
        <p:txBody>
          <a:bodyPr/>
          <a:lstStyle/>
          <a:p>
            <a:r>
              <a:rPr lang="en-US" altLang="en-US"/>
              <a:t>Oracle Database 19c: PL/SQL Workshop   3 - </a:t>
            </a:r>
            <a:fld id="{E7902B6D-BB27-4472-A47F-1A85F1C17EB8}" type="slidenum">
              <a:rPr lang="en-US" altLang="en-US" smtClean="0"/>
              <a:pPr/>
              <a:t>31</a:t>
            </a:fld>
            <a:endParaRPr lang="en-US" altLang="en-US" dirty="0"/>
          </a:p>
        </p:txBody>
      </p:sp>
      <p:sp>
        <p:nvSpPr>
          <p:cNvPr id="3" name="Slide Image Placeholder 2">
            <a:extLst>
              <a:ext uri="{FF2B5EF4-FFF2-40B4-BE49-F238E27FC236}">
                <a16:creationId xmlns:a16="http://schemas.microsoft.com/office/drawing/2014/main" id="{4CDBD28A-6C18-4B63-94FC-98804196FB7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723F03C-2B69-4A0B-AF8F-BD033CFA3E7B}"/>
              </a:ext>
            </a:extLst>
          </p:cNvPr>
          <p:cNvSpPr>
            <a:spLocks noGrp="1"/>
          </p:cNvSpPr>
          <p:nvPr>
            <p:ph type="body" idx="1"/>
          </p:nvPr>
        </p:nvSpPr>
        <p:spPr/>
        <p:txBody>
          <a:bodyPr/>
          <a:lstStyle/>
          <a:p>
            <a:pPr lvl="1" eaLnBrk="1" hangingPunct="1"/>
            <a:r>
              <a:rPr lang="en-US" altLang="en-US" dirty="0"/>
              <a:t>With PL/SQL, you can compare variables in both SQL and procedural statements. These comparisons, called Boolean expressions, consist of simple or complex expressions that are separated by relational operators. In a SQL statement, you can use Boolean expressions</a:t>
            </a:r>
            <a:r>
              <a:rPr lang="en-US" altLang="en-US" dirty="0">
                <a:solidFill>
                  <a:srgbClr val="FC0128"/>
                </a:solidFill>
              </a:rPr>
              <a:t> </a:t>
            </a:r>
            <a:r>
              <a:rPr lang="en-US" altLang="en-US" dirty="0"/>
              <a:t>to specify the rows in a table that are affected by the statement. In a procedural statement, Boolean expressions are the basis for conditional control. </a:t>
            </a:r>
            <a:r>
              <a:rPr lang="en-US" altLang="en-US" dirty="0">
                <a:latin typeface="Courier New" pitchFamily="49" charset="0"/>
              </a:rPr>
              <a:t>NULL</a:t>
            </a:r>
            <a:r>
              <a:rPr lang="en-US" altLang="en-US" dirty="0"/>
              <a:t> stands for a missing, an inapplicable, or an unknown value.</a:t>
            </a:r>
          </a:p>
          <a:p>
            <a:pPr lvl="1" eaLnBrk="1" hangingPunct="1"/>
            <a:r>
              <a:rPr lang="en-US" altLang="en-US" b="1" dirty="0"/>
              <a:t>Examples</a:t>
            </a:r>
          </a:p>
          <a:p>
            <a:pPr lvl="4" eaLnBrk="1" hangingPunct="1"/>
            <a:r>
              <a:rPr lang="en-US" altLang="en-US" dirty="0"/>
              <a:t>		emp_sal1 := 50000;</a:t>
            </a:r>
          </a:p>
          <a:p>
            <a:pPr lvl="4" eaLnBrk="1" hangingPunct="1"/>
            <a:r>
              <a:rPr lang="en-US" altLang="en-US" dirty="0"/>
              <a:t>		emp_sal2 := 60000;</a:t>
            </a:r>
          </a:p>
          <a:p>
            <a:pPr lvl="1" eaLnBrk="1" hangingPunct="1"/>
            <a:r>
              <a:rPr lang="en-US" altLang="en-US" dirty="0"/>
              <a:t>The following expression yields </a:t>
            </a:r>
            <a:r>
              <a:rPr lang="en-US" altLang="en-US" dirty="0">
                <a:latin typeface="Courier New" pitchFamily="49" charset="0"/>
              </a:rPr>
              <a:t>TRUE</a:t>
            </a:r>
            <a:r>
              <a:rPr lang="en-US" altLang="en-US" dirty="0"/>
              <a:t>:</a:t>
            </a:r>
          </a:p>
          <a:p>
            <a:pPr lvl="4" eaLnBrk="1" hangingPunct="1"/>
            <a:r>
              <a:rPr lang="en-US" altLang="en-US" dirty="0"/>
              <a:t>		emp_sal1 &lt; emp_sal2</a:t>
            </a:r>
          </a:p>
          <a:p>
            <a:pPr lvl="1" eaLnBrk="1" hangingPunct="1"/>
            <a:r>
              <a:rPr lang="en-US" altLang="en-US" dirty="0"/>
              <a:t>Declare and initialize a Boolean variable:</a:t>
            </a:r>
          </a:p>
          <a:p>
            <a:pPr lvl="4" eaLnBrk="1" hangingPunct="1"/>
            <a:r>
              <a:rPr lang="en-US" altLang="en-US" dirty="0"/>
              <a:t>		DECLARE</a:t>
            </a:r>
            <a:br>
              <a:rPr lang="en-US" altLang="en-US" dirty="0"/>
            </a:br>
            <a:r>
              <a:rPr lang="en-US" altLang="en-US" dirty="0"/>
              <a:t>	 	 flag BOOLEAN := FALSE;</a:t>
            </a:r>
            <a:br>
              <a:rPr lang="en-US" altLang="en-US" dirty="0"/>
            </a:br>
            <a:r>
              <a:rPr lang="en-US" altLang="en-US" dirty="0"/>
              <a:t>		BEGIN</a:t>
            </a:r>
            <a:br>
              <a:rPr lang="en-US" altLang="en-US" dirty="0"/>
            </a:br>
            <a:r>
              <a:rPr lang="en-US" altLang="en-US" dirty="0"/>
              <a:t> 		 flag := TRUE;</a:t>
            </a:r>
            <a:br>
              <a:rPr lang="en-US" altLang="en-US" dirty="0"/>
            </a:br>
            <a:r>
              <a:rPr lang="en-US" altLang="en-US" dirty="0"/>
              <a:t>		END;</a:t>
            </a:r>
            <a:br>
              <a:rPr lang="en-US" altLang="en-US" dirty="0"/>
            </a:br>
            <a:r>
              <a:rPr lang="en-US" altLang="en-US" dirty="0"/>
              <a:t>		/</a:t>
            </a:r>
          </a:p>
          <a:p>
            <a:pPr lvl="4" eaLnBrk="1" hangingPunct="1"/>
            <a:r>
              <a:rPr lang="en-US" altLang="en-US" dirty="0">
                <a:latin typeface="Oracle Sans" panose="020B0503020204020204" pitchFamily="34" charset="0"/>
                <a:cs typeface="Oracle Sans" panose="020B0503020204020204" pitchFamily="34" charset="0"/>
              </a:rPr>
              <a:t>You can initialize a Boolean variable to one value among </a:t>
            </a:r>
            <a:r>
              <a:rPr lang="en-US" altLang="en-US" dirty="0">
                <a:cs typeface="Oracle Sans" panose="020B0503020204020204" pitchFamily="34" charset="0"/>
              </a:rPr>
              <a:t>TRUE</a:t>
            </a:r>
            <a:r>
              <a:rPr lang="en-US" altLang="en-US" dirty="0">
                <a:latin typeface="Oracle Sans" panose="020B0503020204020204" pitchFamily="34" charset="0"/>
                <a:cs typeface="Oracle Sans" panose="020B0503020204020204" pitchFamily="34" charset="0"/>
              </a:rPr>
              <a:t>, </a:t>
            </a:r>
            <a:r>
              <a:rPr lang="en-US" altLang="en-US" dirty="0">
                <a:cs typeface="Oracle Sans" panose="020B0503020204020204" pitchFamily="34" charset="0"/>
              </a:rPr>
              <a:t>FALSE</a:t>
            </a:r>
            <a:r>
              <a:rPr lang="en-US" altLang="en-US" dirty="0">
                <a:latin typeface="Oracle Sans" panose="020B0503020204020204" pitchFamily="34" charset="0"/>
                <a:cs typeface="Oracle Sans" panose="020B0503020204020204" pitchFamily="34" charset="0"/>
              </a:rPr>
              <a:t>, and </a:t>
            </a:r>
            <a:r>
              <a:rPr lang="en-US" altLang="en-US" dirty="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a:t>
            </a:r>
          </a:p>
          <a:p>
            <a:endParaRPr lang="en-US" dirty="0"/>
          </a:p>
        </p:txBody>
      </p:sp>
    </p:spTree>
    <p:extLst>
      <p:ext uri="{BB962C8B-B14F-4D97-AF65-F5344CB8AC3E}">
        <p14:creationId xmlns:p14="http://schemas.microsoft.com/office/powerpoint/2010/main" val="274248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3 - </a:t>
            </a:r>
            <a:fld id="{994AF50E-4DBD-45AF-A0AA-5F718236A9A8}" type="slidenum">
              <a:rPr lang="en-US" smtClean="0"/>
              <a:pPr/>
              <a:t>32</a:t>
            </a:fld>
            <a:endParaRPr lang="en-US" dirty="0"/>
          </a:p>
        </p:txBody>
      </p:sp>
      <p:sp>
        <p:nvSpPr>
          <p:cNvPr id="6" name="Slide Image Placeholder 5">
            <a:extLst>
              <a:ext uri="{FF2B5EF4-FFF2-40B4-BE49-F238E27FC236}">
                <a16:creationId xmlns:a16="http://schemas.microsoft.com/office/drawing/2014/main" id="{7CFE03A4-E77C-4418-ADB9-E9B1C9C98B8B}"/>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F097A02A-C45A-4CA7-AE25-0BEF9D8B1190}"/>
              </a:ext>
            </a:extLst>
          </p:cNvPr>
          <p:cNvSpPr>
            <a:spLocks noGrp="1"/>
          </p:cNvSpPr>
          <p:nvPr>
            <p:ph type="body" idx="1"/>
          </p:nvPr>
        </p:nvSpPr>
        <p:spPr/>
        <p:txBody>
          <a:bodyPr/>
          <a:lstStyle/>
          <a:p>
            <a:pPr lvl="1" eaLnBrk="1" hangingPunct="1"/>
            <a:r>
              <a:rPr lang="en-US" altLang="en-US" dirty="0"/>
              <a:t>Large objects (</a:t>
            </a:r>
            <a:r>
              <a:rPr lang="en-US" altLang="en-US" dirty="0">
                <a:latin typeface="Courier New" pitchFamily="49" charset="0"/>
              </a:rPr>
              <a:t>LOB</a:t>
            </a:r>
            <a:r>
              <a:rPr lang="en-US" altLang="en-US" dirty="0"/>
              <a:t>s) are meant to store a large amount of data. A database column can be of the </a:t>
            </a:r>
            <a:r>
              <a:rPr lang="en-US" altLang="en-US" dirty="0">
                <a:latin typeface="Courier New" pitchFamily="49" charset="0"/>
              </a:rPr>
              <a:t>LOB</a:t>
            </a:r>
            <a:r>
              <a:rPr lang="en-US" altLang="en-US" dirty="0"/>
              <a:t> category. With the </a:t>
            </a:r>
            <a:r>
              <a:rPr lang="en-US" altLang="en-US" dirty="0">
                <a:latin typeface="Courier New" pitchFamily="49" charset="0"/>
              </a:rPr>
              <a:t>LOB</a:t>
            </a:r>
            <a:r>
              <a:rPr lang="en-US" altLang="en-US" dirty="0">
                <a:solidFill>
                  <a:srgbClr val="FC0128"/>
                </a:solidFill>
              </a:rPr>
              <a:t> </a:t>
            </a:r>
            <a:r>
              <a:rPr lang="en-US" altLang="en-US" dirty="0"/>
              <a:t>category of data types (</a:t>
            </a:r>
            <a:r>
              <a:rPr lang="en-US" altLang="en-US" dirty="0">
                <a:latin typeface="Courier New" pitchFamily="49" charset="0"/>
              </a:rPr>
              <a:t>BLOB</a:t>
            </a:r>
            <a:r>
              <a:rPr lang="en-US" altLang="en-US" dirty="0"/>
              <a:t>, </a:t>
            </a:r>
            <a:r>
              <a:rPr lang="en-US" altLang="en-US" dirty="0">
                <a:latin typeface="Courier New" pitchFamily="49" charset="0"/>
              </a:rPr>
              <a:t>CLOB</a:t>
            </a:r>
            <a:r>
              <a:rPr lang="en-US" altLang="en-US" dirty="0"/>
              <a:t>, and so on), you can store blocks of unstructured data (such as text, graphic images, video clips, and sound wave forms) of up to 128 terabytes depending on the database block size. </a:t>
            </a:r>
            <a:r>
              <a:rPr lang="en-US" altLang="en-US" dirty="0">
                <a:latin typeface="Courier New" pitchFamily="49" charset="0"/>
              </a:rPr>
              <a:t>LOB</a:t>
            </a:r>
            <a:r>
              <a:rPr lang="en-US" altLang="en-US" dirty="0"/>
              <a:t> data types allow efficient, random, piecewise access to data and can be attributes of an object type. </a:t>
            </a:r>
          </a:p>
          <a:p>
            <a:pPr lvl="2" eaLnBrk="1" hangingPunct="1"/>
            <a:r>
              <a:rPr lang="en-US" altLang="en-US" dirty="0"/>
              <a:t>The character large object (</a:t>
            </a:r>
            <a:r>
              <a:rPr lang="en-US" altLang="en-US" dirty="0">
                <a:solidFill>
                  <a:schemeClr val="tx1"/>
                </a:solidFill>
                <a:latin typeface="Courier New" pitchFamily="49" charset="0"/>
              </a:rPr>
              <a:t>CLOB</a:t>
            </a:r>
            <a:r>
              <a:rPr lang="en-US" altLang="en-US" dirty="0"/>
              <a:t>) data type is used to store large blocks of character data in the database.</a:t>
            </a:r>
          </a:p>
          <a:p>
            <a:pPr lvl="2" eaLnBrk="1" hangingPunct="1"/>
            <a:r>
              <a:rPr lang="en-US" altLang="en-US" dirty="0"/>
              <a:t>The binary large object (</a:t>
            </a:r>
            <a:r>
              <a:rPr lang="en-US" altLang="en-US" dirty="0">
                <a:solidFill>
                  <a:schemeClr val="tx1"/>
                </a:solidFill>
                <a:latin typeface="Courier New" pitchFamily="49" charset="0"/>
              </a:rPr>
              <a:t>BLOB</a:t>
            </a:r>
            <a:r>
              <a:rPr lang="en-US" altLang="en-US" dirty="0"/>
              <a:t>) data type is used to store large unstructured or structured binary objects in the database. When you insert such data into or retrieve such data from the database, the database does not interpret the data. The external applications that use this data must interpret the data.</a:t>
            </a:r>
          </a:p>
          <a:p>
            <a:pPr lvl="2" eaLnBrk="1" hangingPunct="1"/>
            <a:r>
              <a:rPr lang="en-US" altLang="en-US" dirty="0"/>
              <a:t>The binary file (</a:t>
            </a:r>
            <a:r>
              <a:rPr lang="en-US" altLang="en-US" dirty="0">
                <a:solidFill>
                  <a:schemeClr val="tx1"/>
                </a:solidFill>
                <a:latin typeface="Courier New" pitchFamily="49" charset="0"/>
              </a:rPr>
              <a:t>BFILE</a:t>
            </a:r>
            <a:r>
              <a:rPr lang="en-US" altLang="en-US" dirty="0"/>
              <a:t>) data type is used to store large binary files. Unlike other </a:t>
            </a:r>
            <a:r>
              <a:rPr lang="en-US" altLang="en-US" dirty="0">
                <a:latin typeface="Courier New" pitchFamily="49" charset="0"/>
              </a:rPr>
              <a:t>LOB</a:t>
            </a:r>
            <a:r>
              <a:rPr lang="en-US" altLang="en-US" dirty="0"/>
              <a:t>s, </a:t>
            </a:r>
            <a:r>
              <a:rPr lang="en-US" altLang="en-US" dirty="0">
                <a:solidFill>
                  <a:schemeClr val="tx1"/>
                </a:solidFill>
                <a:latin typeface="Courier New" pitchFamily="49" charset="0"/>
              </a:rPr>
              <a:t>BFILES</a:t>
            </a:r>
            <a:r>
              <a:rPr lang="en-US" altLang="en-US" dirty="0"/>
              <a:t> are stored outside the database and not in the database. They could be operating system files. Only a pointer to the </a:t>
            </a:r>
            <a:r>
              <a:rPr lang="en-US" altLang="en-US" dirty="0">
                <a:solidFill>
                  <a:schemeClr val="tx1"/>
                </a:solidFill>
                <a:latin typeface="Courier New" pitchFamily="49" charset="0"/>
              </a:rPr>
              <a:t>BFILE</a:t>
            </a:r>
            <a:r>
              <a:rPr lang="en-US" altLang="en-US" dirty="0"/>
              <a:t> is stored in the database. </a:t>
            </a:r>
          </a:p>
          <a:p>
            <a:pPr lvl="2" eaLnBrk="1" hangingPunct="1"/>
            <a:r>
              <a:rPr lang="en-US" altLang="en-US" dirty="0"/>
              <a:t>The national language character large object (</a:t>
            </a:r>
            <a:r>
              <a:rPr lang="en-US" altLang="en-US" dirty="0">
                <a:solidFill>
                  <a:schemeClr val="tx1"/>
                </a:solidFill>
                <a:latin typeface="Courier New" pitchFamily="49" charset="0"/>
              </a:rPr>
              <a:t>NCLOB</a:t>
            </a:r>
            <a:r>
              <a:rPr lang="en-US" altLang="en-US" dirty="0"/>
              <a:t>) data type is used to store large blocks of single-byte or fixed-width multibyte </a:t>
            </a:r>
            <a:r>
              <a:rPr lang="en-US" altLang="en-US" dirty="0">
                <a:solidFill>
                  <a:schemeClr val="tx1"/>
                </a:solidFill>
                <a:latin typeface="Courier New" pitchFamily="49" charset="0"/>
              </a:rPr>
              <a:t>NCHAR</a:t>
            </a:r>
            <a:r>
              <a:rPr lang="en-US" altLang="en-US" dirty="0"/>
              <a:t> Unicode data in the database.</a:t>
            </a:r>
          </a:p>
          <a:p>
            <a:endParaRPr lang="en-US" dirty="0"/>
          </a:p>
          <a:p>
            <a:endParaRPr lang="en-US" dirty="0"/>
          </a:p>
        </p:txBody>
      </p:sp>
    </p:spTree>
    <p:extLst>
      <p:ext uri="{BB962C8B-B14F-4D97-AF65-F5344CB8AC3E}">
        <p14:creationId xmlns:p14="http://schemas.microsoft.com/office/powerpoint/2010/main" val="851464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3 - </a:t>
            </a:r>
            <a:fld id="{258FF75A-CA7B-479A-8A91-DA2E8B158E84}" type="slidenum">
              <a:rPr lang="en-US" smtClean="0"/>
              <a:pPr/>
              <a:t>33</a:t>
            </a:fld>
            <a:endParaRPr lang="en-US" dirty="0"/>
          </a:p>
        </p:txBody>
      </p:sp>
      <p:sp>
        <p:nvSpPr>
          <p:cNvPr id="6" name="Slide Image Placeholder 5">
            <a:extLst>
              <a:ext uri="{FF2B5EF4-FFF2-40B4-BE49-F238E27FC236}">
                <a16:creationId xmlns:a16="http://schemas.microsoft.com/office/drawing/2014/main" id="{E6F90448-9371-4275-B25D-10CAEDDC421A}"/>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866B425B-93BC-4CA8-84A0-5EBD1EF0EDAE}"/>
              </a:ext>
            </a:extLst>
          </p:cNvPr>
          <p:cNvSpPr>
            <a:spLocks noGrp="1"/>
          </p:cNvSpPr>
          <p:nvPr>
            <p:ph type="body" idx="1"/>
          </p:nvPr>
        </p:nvSpPr>
        <p:spPr/>
        <p:txBody>
          <a:bodyPr/>
          <a:lstStyle/>
          <a:p>
            <a:pPr lvl="1" eaLnBrk="1" hangingPunct="1"/>
            <a:r>
              <a:rPr lang="en-US" altLang="en-US" dirty="0"/>
              <a:t>As mentioned previously, a scalar data type holds a single value and has no internal components. Composite data types—called PL/SQL records and PL/SQL collections—have internal components </a:t>
            </a:r>
            <a:r>
              <a:rPr lang="en-US" altLang="en-US" dirty="0">
                <a:latin typeface="Palatino-Roman"/>
              </a:rPr>
              <a:t>that you can treat as individual variables.</a:t>
            </a:r>
          </a:p>
          <a:p>
            <a:pPr lvl="2" eaLnBrk="1" hangingPunct="1"/>
            <a:r>
              <a:rPr lang="en-US" altLang="en-US" dirty="0"/>
              <a:t>In a PL/SQL record, the internal components can be of different data types, and are called fields. You access each field with this syntax: </a:t>
            </a:r>
            <a:r>
              <a:rPr lang="en-US" altLang="en-US" dirty="0" err="1">
                <a:latin typeface="Courier New" pitchFamily="49" charset="0"/>
              </a:rPr>
              <a:t>record_name.field_name</a:t>
            </a:r>
            <a:r>
              <a:rPr lang="en-US" altLang="en-US" dirty="0"/>
              <a:t>. A record variable can hold a table row, or some columns from a table row. Each record field corresponds to a table column.</a:t>
            </a:r>
          </a:p>
          <a:p>
            <a:pPr lvl="2" eaLnBrk="1" hangingPunct="1"/>
            <a:r>
              <a:rPr lang="en-US" altLang="en-US" dirty="0"/>
              <a:t>In a PL/SQL collection, the internal components are always of the same data type, and are called elements. You access each element by its unique subscript. Lists and arrays are classic examples of collections. There are three types of PL/SQL collections: Associative Arrays, Nested Tables, and </a:t>
            </a:r>
            <a:r>
              <a:rPr lang="en-US" altLang="en-US" dirty="0">
                <a:latin typeface="Courier New" pitchFamily="49" charset="0"/>
              </a:rPr>
              <a:t>VARRAY</a:t>
            </a:r>
            <a:r>
              <a:rPr lang="en-US" altLang="en-US" dirty="0"/>
              <a:t> types.</a:t>
            </a:r>
          </a:p>
          <a:p>
            <a:pPr lvl="1" eaLnBrk="1" hangingPunct="1"/>
            <a:r>
              <a:rPr lang="en-US" altLang="en-US" b="1" dirty="0"/>
              <a:t>Note</a:t>
            </a:r>
            <a:endParaRPr lang="en-US" altLang="en-US" dirty="0"/>
          </a:p>
          <a:p>
            <a:pPr lvl="2" eaLnBrk="1" hangingPunct="1"/>
            <a:r>
              <a:rPr lang="en-US" altLang="en-US" dirty="0"/>
              <a:t>PL/SQL records and associative arrays are covered in the lesson titled “Working with Composite Data Types.” </a:t>
            </a:r>
          </a:p>
          <a:p>
            <a:pPr lvl="2" eaLnBrk="1" hangingPunct="1"/>
            <a:r>
              <a:rPr lang="en-US" altLang="en-US" dirty="0">
                <a:latin typeface="Courier New" pitchFamily="49" charset="0"/>
              </a:rPr>
              <a:t>NESTED</a:t>
            </a:r>
            <a:r>
              <a:rPr lang="en-US" altLang="en-US" dirty="0"/>
              <a:t> </a:t>
            </a:r>
            <a:r>
              <a:rPr lang="en-US" altLang="en-US" dirty="0">
                <a:latin typeface="Courier New" pitchFamily="49" charset="0"/>
              </a:rPr>
              <a:t>TABLE</a:t>
            </a:r>
            <a:r>
              <a:rPr lang="en-US" altLang="en-US" dirty="0"/>
              <a:t> and </a:t>
            </a:r>
            <a:r>
              <a:rPr lang="en-US" altLang="en-US" dirty="0">
                <a:latin typeface="Courier New" pitchFamily="49" charset="0"/>
              </a:rPr>
              <a:t>VARRAY</a:t>
            </a:r>
            <a:r>
              <a:rPr lang="en-US" altLang="en-US" dirty="0"/>
              <a:t> data types are covered in the </a:t>
            </a:r>
            <a:r>
              <a:rPr lang="en-US" altLang="en-US" i="1" dirty="0"/>
              <a:t>Advanced PL/SQL</a:t>
            </a:r>
            <a:r>
              <a:rPr lang="en-US" altLang="en-US" dirty="0"/>
              <a:t> course</a:t>
            </a:r>
            <a:r>
              <a:rPr lang="en-US" altLang="en-US" i="1" dirty="0"/>
              <a:t>.</a:t>
            </a:r>
            <a:endParaRPr lang="en-US" altLang="en-US" dirty="0"/>
          </a:p>
          <a:p>
            <a:endParaRPr lang="en-US" dirty="0"/>
          </a:p>
          <a:p>
            <a:endParaRPr lang="en-US" dirty="0"/>
          </a:p>
        </p:txBody>
      </p:sp>
    </p:spTree>
    <p:extLst>
      <p:ext uri="{BB962C8B-B14F-4D97-AF65-F5344CB8AC3E}">
        <p14:creationId xmlns:p14="http://schemas.microsoft.com/office/powerpoint/2010/main" val="3406051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3 - </a:t>
            </a:r>
            <a:fld id="{37F40529-B8CA-49FE-8365-A01CDA1729DD}" type="slidenum">
              <a:rPr lang="en-US" smtClean="0"/>
              <a:pPr/>
              <a:t>34</a:t>
            </a:fld>
            <a:endParaRPr lang="en-US" dirty="0"/>
          </a:p>
        </p:txBody>
      </p:sp>
      <p:sp>
        <p:nvSpPr>
          <p:cNvPr id="3" name="Slide Image Placeholder 2">
            <a:extLst>
              <a:ext uri="{FF2B5EF4-FFF2-40B4-BE49-F238E27FC236}">
                <a16:creationId xmlns:a16="http://schemas.microsoft.com/office/drawing/2014/main" id="{4BF2C2AA-EA6F-473D-9992-B2253638A2C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E440C71-45D5-4E89-B1B1-B46BEE8179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13793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Footer Placeholder 7"/>
          <p:cNvSpPr>
            <a:spLocks noGrp="1"/>
          </p:cNvSpPr>
          <p:nvPr>
            <p:ph type="ftr" sz="quarter" idx="4"/>
          </p:nvPr>
        </p:nvSpPr>
        <p:spPr/>
        <p:txBody>
          <a:bodyPr/>
          <a:lstStyle/>
          <a:p>
            <a:r>
              <a:rPr lang="en-US" altLang="en-US"/>
              <a:t>Oracle Database 19c: PL/SQL Workshop   3 - </a:t>
            </a:r>
            <a:fld id="{1FA00000-28FB-4E1A-99D8-F88CA6DE6538}" type="slidenum">
              <a:rPr lang="en-US" altLang="en-US" smtClean="0"/>
              <a:pPr/>
              <a:t>35</a:t>
            </a:fld>
            <a:endParaRPr lang="en-US" altLang="en-US" dirty="0"/>
          </a:p>
        </p:txBody>
      </p:sp>
      <p:sp>
        <p:nvSpPr>
          <p:cNvPr id="3" name="Slide Image Placeholder 2">
            <a:extLst>
              <a:ext uri="{FF2B5EF4-FFF2-40B4-BE49-F238E27FC236}">
                <a16:creationId xmlns:a16="http://schemas.microsoft.com/office/drawing/2014/main" id="{5717D0A1-85B0-4DD0-B6FA-58A599A4261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FBC35D8-22E4-4952-B661-00FDE68163BD}"/>
              </a:ext>
            </a:extLst>
          </p:cNvPr>
          <p:cNvSpPr>
            <a:spLocks noGrp="1"/>
          </p:cNvSpPr>
          <p:nvPr>
            <p:ph type="body" idx="1"/>
          </p:nvPr>
        </p:nvSpPr>
        <p:spPr/>
        <p:txBody>
          <a:bodyPr/>
          <a:lstStyle/>
          <a:p>
            <a:pPr lvl="1" eaLnBrk="1" hangingPunct="1"/>
            <a:r>
              <a:rPr lang="en-US" altLang="en-US" dirty="0"/>
              <a:t>Bind variables are variables that you create in a host environment; therefore, they are also known as host variables. </a:t>
            </a:r>
          </a:p>
          <a:p>
            <a:pPr lvl="1" eaLnBrk="1" hangingPunct="1"/>
            <a:r>
              <a:rPr lang="en-US" altLang="en-US" b="1" dirty="0"/>
              <a:t>Uses of Bind Variables</a:t>
            </a:r>
          </a:p>
          <a:p>
            <a:pPr lvl="1" eaLnBrk="1" hangingPunct="1"/>
            <a:r>
              <a:rPr lang="en-US" altLang="en-US" dirty="0"/>
              <a:t>Bind variables are created in the application environment and not in the </a:t>
            </a:r>
            <a:r>
              <a:rPr lang="en-US" altLang="en-US" dirty="0">
                <a:latin typeface="Courier New" pitchFamily="49" charset="0"/>
                <a:cs typeface="Courier New" pitchFamily="49" charset="0"/>
              </a:rPr>
              <a:t>DECLARE</a:t>
            </a:r>
            <a:r>
              <a:rPr lang="en-US" altLang="en-US" dirty="0"/>
              <a:t> section of a PL/SQL block. Therefore, bind variables are accessible even after the block is executed and, can be accessed by other PL/SQL blocks. These variables can be passed as runtime values into or out of PL/SQL subprograms.</a:t>
            </a:r>
          </a:p>
          <a:p>
            <a:pPr lvl="1" eaLnBrk="1" hangingPunct="1"/>
            <a:r>
              <a:rPr lang="en-US" altLang="en-US" b="1" dirty="0"/>
              <a:t>Note: </a:t>
            </a:r>
            <a:r>
              <a:rPr lang="en-US" altLang="en-US" dirty="0"/>
              <a:t>A bind variable is an environment variable, but is not a global variable.</a:t>
            </a:r>
          </a:p>
          <a:p>
            <a:pPr lvl="1" eaLnBrk="1" hangingPunct="1"/>
            <a:r>
              <a:rPr lang="en-US" altLang="en-US" b="1" dirty="0"/>
              <a:t>Creating Bind Variables</a:t>
            </a:r>
          </a:p>
          <a:p>
            <a:pPr lvl="1" eaLnBrk="1" hangingPunct="1"/>
            <a:r>
              <a:rPr lang="en-US" altLang="en-US" dirty="0"/>
              <a:t>To create a bind variable in SQL Developer, use the </a:t>
            </a:r>
            <a:r>
              <a:rPr lang="en-US" altLang="en-US" dirty="0">
                <a:latin typeface="Courier New" pitchFamily="49" charset="0"/>
              </a:rPr>
              <a:t>VARIABLE</a:t>
            </a:r>
            <a:r>
              <a:rPr lang="en-US" altLang="en-US" dirty="0"/>
              <a:t> command. For example, you declare a variable of type </a:t>
            </a:r>
            <a:r>
              <a:rPr lang="en-US" altLang="en-US" dirty="0">
                <a:latin typeface="Courier New" pitchFamily="49" charset="0"/>
              </a:rPr>
              <a:t>NUMBER</a:t>
            </a:r>
            <a:r>
              <a:rPr lang="en-US" altLang="en-US" dirty="0"/>
              <a:t> and </a:t>
            </a:r>
            <a:r>
              <a:rPr lang="en-US" altLang="en-US" dirty="0">
                <a:latin typeface="Courier New" pitchFamily="49" charset="0"/>
              </a:rPr>
              <a:t>VARCHAR2</a:t>
            </a:r>
            <a:r>
              <a:rPr lang="en-US" altLang="en-US" dirty="0"/>
              <a:t> as follows:</a:t>
            </a:r>
          </a:p>
          <a:p>
            <a:pPr lvl="4" eaLnBrk="1" hangingPunct="1"/>
            <a:r>
              <a:rPr lang="en-US" altLang="en-US" dirty="0"/>
              <a:t>		VARIABLE </a:t>
            </a:r>
            <a:r>
              <a:rPr lang="en-US" altLang="en-US" dirty="0" err="1"/>
              <a:t>return_code</a:t>
            </a:r>
            <a:r>
              <a:rPr lang="en-US" altLang="en-US" dirty="0"/>
              <a:t> NUMBER</a:t>
            </a:r>
            <a:br>
              <a:rPr lang="en-US" altLang="en-US" dirty="0"/>
            </a:br>
            <a:r>
              <a:rPr lang="en-US" altLang="en-US" dirty="0"/>
              <a:t>		VARIABLE </a:t>
            </a:r>
            <a:r>
              <a:rPr lang="en-US" altLang="en-US" dirty="0" err="1"/>
              <a:t>return_msg</a:t>
            </a:r>
            <a:r>
              <a:rPr lang="en-US" altLang="en-US" dirty="0"/>
              <a:t>  VARCHAR2(30)</a:t>
            </a:r>
          </a:p>
          <a:p>
            <a:pPr lvl="1" eaLnBrk="1" hangingPunct="1"/>
            <a:r>
              <a:rPr lang="en-US" altLang="en-US" b="1" dirty="0"/>
              <a:t>Viewing Values in Bind Variables</a:t>
            </a:r>
          </a:p>
          <a:p>
            <a:pPr lvl="1" eaLnBrk="1" hangingPunct="1"/>
            <a:r>
              <a:rPr lang="en-US" altLang="en-US" dirty="0"/>
              <a:t>You can reference the bind variable by using SQL Developer and view its value by using the </a:t>
            </a:r>
            <a:r>
              <a:rPr lang="en-US" altLang="en-US" dirty="0">
                <a:latin typeface="Courier New" pitchFamily="49" charset="0"/>
              </a:rPr>
              <a:t>PRINT</a:t>
            </a:r>
            <a:r>
              <a:rPr lang="en-US" altLang="en-US" dirty="0"/>
              <a:t> command.</a:t>
            </a:r>
          </a:p>
          <a:p>
            <a:endParaRPr lang="en-US" dirty="0"/>
          </a:p>
        </p:txBody>
      </p:sp>
    </p:spTree>
    <p:extLst>
      <p:ext uri="{BB962C8B-B14F-4D97-AF65-F5344CB8AC3E}">
        <p14:creationId xmlns:p14="http://schemas.microsoft.com/office/powerpoint/2010/main" val="656251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3 - </a:t>
            </a:r>
            <a:fld id="{F1925CA1-8812-4E5A-BFCB-C1B6C0C8073A}" type="slidenum">
              <a:rPr lang="en-US" smtClean="0"/>
              <a:pPr/>
              <a:t>36</a:t>
            </a:fld>
            <a:endParaRPr lang="en-US" dirty="0"/>
          </a:p>
        </p:txBody>
      </p:sp>
      <p:sp>
        <p:nvSpPr>
          <p:cNvPr id="3" name="Slide Image Placeholder 2">
            <a:extLst>
              <a:ext uri="{FF2B5EF4-FFF2-40B4-BE49-F238E27FC236}">
                <a16:creationId xmlns:a16="http://schemas.microsoft.com/office/drawing/2014/main" id="{DF512140-1A28-4713-9F4B-81F6F41C227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606531F-5E3D-4630-8E53-95C3CF5DF8DE}"/>
              </a:ext>
            </a:extLst>
          </p:cNvPr>
          <p:cNvSpPr>
            <a:spLocks noGrp="1"/>
          </p:cNvSpPr>
          <p:nvPr>
            <p:ph type="body" idx="1"/>
          </p:nvPr>
        </p:nvSpPr>
        <p:spPr/>
        <p:txBody>
          <a:bodyPr/>
          <a:lstStyle/>
          <a:p>
            <a:pPr lvl="1"/>
            <a:r>
              <a:rPr lang="en-US" dirty="0"/>
              <a:t>The first PL/SQL block in the slide creates and uses the bind variable </a:t>
            </a:r>
            <a:r>
              <a:rPr lang="en-US" dirty="0" err="1">
                <a:latin typeface="Courier New" pitchFamily="49" charset="0"/>
              </a:rPr>
              <a:t>b_result</a:t>
            </a:r>
            <a:r>
              <a:rPr lang="en-US" dirty="0"/>
              <a:t>. The output resulting from the </a:t>
            </a:r>
            <a:r>
              <a:rPr lang="en-US" dirty="0">
                <a:latin typeface="Courier New" pitchFamily="49" charset="0"/>
                <a:cs typeface="Courier New" pitchFamily="49" charset="0"/>
              </a:rPr>
              <a:t>PRINT</a:t>
            </a:r>
            <a:r>
              <a:rPr lang="en-US" dirty="0"/>
              <a:t> command is shown below the code in the slide.</a:t>
            </a:r>
          </a:p>
          <a:p>
            <a:pPr lvl="1"/>
            <a:r>
              <a:rPr lang="en-US" dirty="0"/>
              <a:t>As stated previously, after you create a bind variable, you can reference that variable in any other SQL statement or PL/SQL program.</a:t>
            </a:r>
          </a:p>
          <a:p>
            <a:pPr lvl="1"/>
            <a:r>
              <a:rPr lang="en-US" dirty="0"/>
              <a:t>In the second example in the slide, </a:t>
            </a:r>
            <a:r>
              <a:rPr lang="en-US" dirty="0" err="1">
                <a:latin typeface="Courier New" pitchFamily="49" charset="0"/>
                <a:cs typeface="Courier New" pitchFamily="49" charset="0"/>
              </a:rPr>
              <a:t>b_emp_salary</a:t>
            </a:r>
            <a:r>
              <a:rPr lang="en-US" dirty="0"/>
              <a:t> is created as a bind variable. It is then used in the </a:t>
            </a:r>
            <a:r>
              <a:rPr lang="en-US" dirty="0">
                <a:latin typeface="Courier New" pitchFamily="49" charset="0"/>
                <a:cs typeface="Courier New" pitchFamily="49" charset="0"/>
              </a:rPr>
              <a:t>SELECT</a:t>
            </a:r>
            <a:r>
              <a:rPr lang="en-US" dirty="0"/>
              <a:t> statement.</a:t>
            </a:r>
          </a:p>
          <a:p>
            <a:pPr lvl="1"/>
            <a:r>
              <a:rPr lang="en-US" dirty="0"/>
              <a:t>In an application, you can use bind variables to hold the values received from the application user interface. These variables can later be processed by the PL/SQL blocks on the database according to the application’s requirement.</a:t>
            </a:r>
          </a:p>
          <a:p>
            <a:endParaRPr lang="en-US" dirty="0"/>
          </a:p>
        </p:txBody>
      </p:sp>
    </p:spTree>
    <p:extLst>
      <p:ext uri="{BB962C8B-B14F-4D97-AF65-F5344CB8AC3E}">
        <p14:creationId xmlns:p14="http://schemas.microsoft.com/office/powerpoint/2010/main" val="694210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Footer Placeholder 7"/>
          <p:cNvSpPr>
            <a:spLocks noGrp="1"/>
          </p:cNvSpPr>
          <p:nvPr>
            <p:ph type="ftr" sz="quarter" idx="4"/>
          </p:nvPr>
        </p:nvSpPr>
        <p:spPr/>
        <p:txBody>
          <a:bodyPr/>
          <a:lstStyle/>
          <a:p>
            <a:r>
              <a:rPr lang="en-US" altLang="en-US"/>
              <a:t>Oracle Database 19c: PL/SQL Workshop   3 - </a:t>
            </a:r>
            <a:fld id="{4D87F16E-E582-4E69-86DC-DDF809EBFD5C}" type="slidenum">
              <a:rPr lang="en-US" altLang="en-US" smtClean="0"/>
              <a:pPr/>
              <a:t>37</a:t>
            </a:fld>
            <a:endParaRPr lang="en-US" altLang="en-US" dirty="0"/>
          </a:p>
        </p:txBody>
      </p:sp>
      <p:sp>
        <p:nvSpPr>
          <p:cNvPr id="3" name="Slide Image Placeholder 2">
            <a:extLst>
              <a:ext uri="{FF2B5EF4-FFF2-40B4-BE49-F238E27FC236}">
                <a16:creationId xmlns:a16="http://schemas.microsoft.com/office/drawing/2014/main" id="{1BBDACC7-9DC8-4F0E-A433-E6FA3A92637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74CB4BB-1083-482B-9605-633B7030B456}"/>
              </a:ext>
            </a:extLst>
          </p:cNvPr>
          <p:cNvSpPr>
            <a:spLocks noGrp="1"/>
          </p:cNvSpPr>
          <p:nvPr>
            <p:ph type="body" idx="1"/>
          </p:nvPr>
        </p:nvSpPr>
        <p:spPr/>
        <p:txBody>
          <a:bodyPr/>
          <a:lstStyle/>
          <a:p>
            <a:pPr lvl="1" eaLnBrk="1" hangingPunct="1"/>
            <a:r>
              <a:rPr lang="en-US" altLang="en-US" dirty="0"/>
              <a:t>Use the </a:t>
            </a:r>
            <a:r>
              <a:rPr lang="en-US" altLang="en-US" dirty="0">
                <a:latin typeface="Courier New" pitchFamily="49" charset="0"/>
              </a:rPr>
              <a:t>SET</a:t>
            </a:r>
            <a:r>
              <a:rPr lang="en-US" altLang="en-US" dirty="0"/>
              <a:t> </a:t>
            </a:r>
            <a:r>
              <a:rPr lang="en-US" altLang="en-US" dirty="0">
                <a:latin typeface="Courier New" pitchFamily="49" charset="0"/>
              </a:rPr>
              <a:t>AUTOPRINT</a:t>
            </a:r>
            <a:r>
              <a:rPr lang="en-US" altLang="en-US" dirty="0"/>
              <a:t> </a:t>
            </a:r>
            <a:r>
              <a:rPr lang="en-US" altLang="en-US" dirty="0">
                <a:latin typeface="Courier New" pitchFamily="49" charset="0"/>
              </a:rPr>
              <a:t>ON</a:t>
            </a:r>
            <a:r>
              <a:rPr lang="en-US" altLang="en-US" dirty="0"/>
              <a:t> command to automatically display the bind variables that are used in a successful PL/SQL block.</a:t>
            </a:r>
          </a:p>
          <a:p>
            <a:pPr lvl="1" eaLnBrk="1" hangingPunct="1"/>
            <a:r>
              <a:rPr lang="en-US" altLang="en-US" b="1" dirty="0"/>
              <a:t>Example</a:t>
            </a:r>
          </a:p>
          <a:p>
            <a:pPr lvl="1" eaLnBrk="1" hangingPunct="1"/>
            <a:r>
              <a:rPr lang="en-US" altLang="en-US" dirty="0"/>
              <a:t>In the code example in the slide:</a:t>
            </a:r>
          </a:p>
          <a:p>
            <a:pPr lvl="2" eaLnBrk="1" hangingPunct="1"/>
            <a:r>
              <a:rPr lang="en-US" altLang="en-US" dirty="0"/>
              <a:t>A bind variable named </a:t>
            </a:r>
            <a:r>
              <a:rPr lang="en-US" altLang="en-US" dirty="0" err="1">
                <a:latin typeface="Courier New" pitchFamily="49" charset="0"/>
              </a:rPr>
              <a:t>b_emp_salary</a:t>
            </a:r>
            <a:r>
              <a:rPr lang="en-US" altLang="en-US" dirty="0"/>
              <a:t> is created and </a:t>
            </a:r>
            <a:r>
              <a:rPr lang="en-US" altLang="en-US" dirty="0">
                <a:latin typeface="Courier New" pitchFamily="49" charset="0"/>
              </a:rPr>
              <a:t>AUTOPRINT</a:t>
            </a:r>
            <a:r>
              <a:rPr lang="en-US" altLang="en-US" dirty="0"/>
              <a:t> is turned on</a:t>
            </a:r>
          </a:p>
          <a:p>
            <a:pPr lvl="2" eaLnBrk="1" hangingPunct="1"/>
            <a:r>
              <a:rPr lang="en-US" altLang="en-US" dirty="0"/>
              <a:t>A variable named </a:t>
            </a:r>
            <a:r>
              <a:rPr lang="en-US" altLang="en-US" dirty="0" err="1">
                <a:latin typeface="Courier New" pitchFamily="49" charset="0"/>
              </a:rPr>
              <a:t>v_empno</a:t>
            </a:r>
            <a:r>
              <a:rPr lang="en-US" altLang="en-US" dirty="0"/>
              <a:t> is declared, and a substitution variable is used to receive user input</a:t>
            </a:r>
          </a:p>
          <a:p>
            <a:pPr lvl="2" eaLnBrk="1" hangingPunct="1"/>
            <a:r>
              <a:rPr lang="en-US" altLang="en-US" dirty="0"/>
              <a:t>Finally, the bind variable and temporary variables are used in the executable section of the PL/SQL block</a:t>
            </a:r>
          </a:p>
          <a:p>
            <a:pPr lvl="1" eaLnBrk="1" hangingPunct="1"/>
            <a:r>
              <a:rPr lang="en-US" altLang="en-US" dirty="0"/>
              <a:t>When a valid employee number is entered—in this case 178—the output of the bind variable is automatically printed. The bind variable contains the salary for the employee number that is provided by the user.</a:t>
            </a:r>
          </a:p>
          <a:p>
            <a:endParaRPr lang="en-US" dirty="0"/>
          </a:p>
        </p:txBody>
      </p:sp>
    </p:spTree>
    <p:extLst>
      <p:ext uri="{BB962C8B-B14F-4D97-AF65-F5344CB8AC3E}">
        <p14:creationId xmlns:p14="http://schemas.microsoft.com/office/powerpoint/2010/main" val="348925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Footer Placeholder 7"/>
          <p:cNvSpPr>
            <a:spLocks noGrp="1"/>
          </p:cNvSpPr>
          <p:nvPr>
            <p:ph type="ftr" sz="quarter" idx="4"/>
          </p:nvPr>
        </p:nvSpPr>
        <p:spPr/>
        <p:txBody>
          <a:bodyPr/>
          <a:lstStyle/>
          <a:p>
            <a:r>
              <a:rPr lang="en-US" altLang="en-US"/>
              <a:t>Oracle Database 19c: PL/SQL Workshop   3 - </a:t>
            </a:r>
            <a:fld id="{C307E898-0D97-466E-97E8-7715B342DE34}" type="slidenum">
              <a:rPr lang="en-US" altLang="en-US" smtClean="0"/>
              <a:pPr/>
              <a:t>38</a:t>
            </a:fld>
            <a:endParaRPr lang="en-US" altLang="en-US" dirty="0"/>
          </a:p>
        </p:txBody>
      </p:sp>
      <p:sp>
        <p:nvSpPr>
          <p:cNvPr id="3" name="Slide Image Placeholder 2">
            <a:extLst>
              <a:ext uri="{FF2B5EF4-FFF2-40B4-BE49-F238E27FC236}">
                <a16:creationId xmlns:a16="http://schemas.microsoft.com/office/drawing/2014/main" id="{4B5BDC39-4064-449F-ACCD-5AAE85E3B9F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7CE7754-EF63-4F9D-9D28-05F7DC0FEFFF}"/>
              </a:ext>
            </a:extLst>
          </p:cNvPr>
          <p:cNvSpPr>
            <a:spLocks noGrp="1"/>
          </p:cNvSpPr>
          <p:nvPr>
            <p:ph type="body" idx="1"/>
          </p:nvPr>
        </p:nvSpPr>
        <p:spPr/>
        <p:txBody>
          <a:bodyPr/>
          <a:lstStyle/>
          <a:p>
            <a:pPr eaLnBrk="1" hangingPunct="1"/>
            <a:r>
              <a:rPr lang="en-US" altLang="en-US" dirty="0"/>
              <a:t>Answer: a, c, d</a:t>
            </a:r>
          </a:p>
          <a:p>
            <a:pPr lvl="1" eaLnBrk="1" hangingPunct="1"/>
            <a:r>
              <a:rPr lang="en-US" altLang="en-US" b="1" dirty="0"/>
              <a:t>The </a:t>
            </a:r>
            <a:r>
              <a:rPr lang="en-US" altLang="en-US" b="1" dirty="0">
                <a:latin typeface="Courier New" pitchFamily="49" charset="0"/>
              </a:rPr>
              <a:t>%TYPE</a:t>
            </a:r>
            <a:r>
              <a:rPr lang="en-US" altLang="en-US" b="1" dirty="0"/>
              <a:t> Attribute</a:t>
            </a:r>
          </a:p>
          <a:p>
            <a:pPr lvl="1" eaLnBrk="1" hangingPunct="1"/>
            <a:r>
              <a:rPr lang="en-US" altLang="en-US" dirty="0"/>
              <a:t>PL/SQL variables are usually declared to hold and manipulate the data stored in a database. When you declare PL/SQL variables to hold column values, you must ensure that the variable is of the correct data type and precision. If it is not, a PL/SQL error occurs during execution. If you have to design large subprograms, this can be time-consuming and error-prone.</a:t>
            </a:r>
          </a:p>
          <a:p>
            <a:pPr lvl="1" eaLnBrk="1" hangingPunct="1"/>
            <a:r>
              <a:rPr lang="en-US" altLang="en-US" dirty="0"/>
              <a:t>Rather than hard-coding the data type and precision of a variable, you can use the </a:t>
            </a:r>
            <a:r>
              <a:rPr lang="en-US" altLang="en-US" dirty="0">
                <a:latin typeface="Courier New" pitchFamily="49" charset="0"/>
              </a:rPr>
              <a:t>%TYPE </a:t>
            </a:r>
            <a:r>
              <a:rPr lang="en-US" altLang="en-US" dirty="0"/>
              <a:t>attribute to declare a variable according to another previously declared variable or database</a:t>
            </a:r>
            <a:br>
              <a:rPr lang="en-US" altLang="en-US" dirty="0"/>
            </a:br>
            <a:r>
              <a:rPr lang="en-US" altLang="en-US" dirty="0"/>
              <a:t>column. The </a:t>
            </a:r>
            <a:r>
              <a:rPr lang="en-US" altLang="en-US" dirty="0">
                <a:latin typeface="Courier New" pitchFamily="49" charset="0"/>
              </a:rPr>
              <a:t>%TYPE</a:t>
            </a:r>
            <a:r>
              <a:rPr lang="en-US" altLang="en-US" dirty="0"/>
              <a:t> attribute is most often used when the value stored in the variable is derived from a table in the database. When you use the </a:t>
            </a:r>
            <a:r>
              <a:rPr lang="en-US" altLang="en-US" dirty="0">
                <a:latin typeface="Courier New" pitchFamily="49" charset="0"/>
              </a:rPr>
              <a:t>%TYPE</a:t>
            </a:r>
            <a:r>
              <a:rPr lang="en-US" altLang="en-US" dirty="0"/>
              <a:t> attribute to declare a variable, you should prefix it with the database table and column names. If you refer to a previously declared variable, prefix the variable name of the previously-declared variable to the variable that is being declared. The benefit of </a:t>
            </a:r>
            <a:r>
              <a:rPr lang="en-US" altLang="en-US" dirty="0">
                <a:latin typeface="Courier New" pitchFamily="49" charset="0"/>
              </a:rPr>
              <a:t>%TYPE</a:t>
            </a:r>
            <a:r>
              <a:rPr lang="en-US" altLang="en-US" dirty="0"/>
              <a:t> is that you do not have to change the variable if the column is altered. Also, if the variable is used in any calculations, you need not worry about its precision.</a:t>
            </a:r>
          </a:p>
          <a:p>
            <a:endParaRPr lang="en-US" dirty="0"/>
          </a:p>
        </p:txBody>
      </p:sp>
    </p:spTree>
    <p:extLst>
      <p:ext uri="{BB962C8B-B14F-4D97-AF65-F5344CB8AC3E}">
        <p14:creationId xmlns:p14="http://schemas.microsoft.com/office/powerpoint/2010/main" val="955451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Footer Placeholder 7"/>
          <p:cNvSpPr>
            <a:spLocks noGrp="1"/>
          </p:cNvSpPr>
          <p:nvPr>
            <p:ph type="ftr" sz="quarter" idx="4"/>
          </p:nvPr>
        </p:nvSpPr>
        <p:spPr/>
        <p:txBody>
          <a:bodyPr/>
          <a:lstStyle/>
          <a:p>
            <a:r>
              <a:rPr lang="en-US" altLang="en-US"/>
              <a:t>Oracle Database 19c: PL/SQL Workshop   3 - </a:t>
            </a:r>
            <a:fld id="{46D21E99-38F4-41DA-838F-A07632F42C89}" type="slidenum">
              <a:rPr lang="en-US" altLang="en-US" smtClean="0"/>
              <a:pPr/>
              <a:t>39</a:t>
            </a:fld>
            <a:endParaRPr lang="en-US" altLang="en-US" dirty="0"/>
          </a:p>
        </p:txBody>
      </p:sp>
      <p:sp>
        <p:nvSpPr>
          <p:cNvPr id="3" name="Slide Image Placeholder 2">
            <a:extLst>
              <a:ext uri="{FF2B5EF4-FFF2-40B4-BE49-F238E27FC236}">
                <a16:creationId xmlns:a16="http://schemas.microsoft.com/office/drawing/2014/main" id="{07D04D25-7DB6-4C55-AD54-0F813D2C865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24D7BB4-F8E0-4ACC-80BD-1CBDC35F02B5}"/>
              </a:ext>
            </a:extLst>
          </p:cNvPr>
          <p:cNvSpPr>
            <a:spLocks noGrp="1"/>
          </p:cNvSpPr>
          <p:nvPr>
            <p:ph type="body" idx="1"/>
          </p:nvPr>
        </p:nvSpPr>
        <p:spPr/>
        <p:txBody>
          <a:bodyPr/>
          <a:lstStyle/>
          <a:p>
            <a:pPr lvl="1" eaLnBrk="1" hangingPunct="1"/>
            <a:r>
              <a:rPr lang="en-US" altLang="en-US" dirty="0"/>
              <a:t>An anonymous PL/SQL block is a basic, unnamed unit of a PL/SQL program. It consists of a set of SQL or PL/SQL statements to perform a logical function. The declarative part is the first part of a PL/SQL block, which is used for declaring objects such as variables, constants, cursors, and definitions of error situations called </a:t>
            </a:r>
            <a:r>
              <a:rPr lang="en-US" altLang="en-US" i="1" dirty="0"/>
              <a:t>exceptions</a:t>
            </a:r>
            <a:r>
              <a:rPr lang="en-US" altLang="en-US" dirty="0"/>
              <a:t>. </a:t>
            </a:r>
          </a:p>
          <a:p>
            <a:pPr lvl="1" eaLnBrk="1" hangingPunct="1"/>
            <a:r>
              <a:rPr lang="en-US" altLang="en-US" dirty="0"/>
              <a:t>In this lesson, you learned how to declare variables in the declarative section. You saw some of the guidelines for declaring variables. You also learned how to initialize variables when you declare them. </a:t>
            </a:r>
          </a:p>
          <a:p>
            <a:pPr lvl="1" eaLnBrk="1" hangingPunct="1"/>
            <a:r>
              <a:rPr lang="en-US" altLang="en-US" dirty="0"/>
              <a:t>The executable part of a PL/SQL block is the mandatory part, and contains SQL and PL/SQL statements for querying and manipulating data. You learned how to initialize variables in the executable section and also how to use them and manipulate the values of variables.</a:t>
            </a:r>
          </a:p>
          <a:p>
            <a:endParaRPr lang="en-US" dirty="0"/>
          </a:p>
        </p:txBody>
      </p:sp>
    </p:spTree>
    <p:extLst>
      <p:ext uri="{BB962C8B-B14F-4D97-AF65-F5344CB8AC3E}">
        <p14:creationId xmlns:p14="http://schemas.microsoft.com/office/powerpoint/2010/main" val="1767026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3 - </a:t>
            </a:r>
            <a:fld id="{080B6FF5-F821-4078-AB21-68B73AB0762F}" type="slidenum">
              <a:rPr lang="en-US" smtClean="0"/>
              <a:pPr/>
              <a:t>4</a:t>
            </a:fld>
            <a:endParaRPr lang="en-US" dirty="0"/>
          </a:p>
        </p:txBody>
      </p:sp>
      <p:sp>
        <p:nvSpPr>
          <p:cNvPr id="3" name="Slide Image Placeholder 2">
            <a:extLst>
              <a:ext uri="{FF2B5EF4-FFF2-40B4-BE49-F238E27FC236}">
                <a16:creationId xmlns:a16="http://schemas.microsoft.com/office/drawing/2014/main" id="{60AAB260-49A9-471A-AC44-D39FC121444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4B973592-B33B-4FA2-BA43-4B8AE6085C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389810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p:txBody>
          <a:bodyPr/>
          <a:lstStyle/>
          <a:p>
            <a:pPr lvl="1"/>
            <a:r>
              <a:rPr lang="en-US" altLang="en-US"/>
              <a:t>Exercises 1, 2, and 3 are paper based.</a:t>
            </a:r>
          </a:p>
        </p:txBody>
      </p:sp>
      <p:sp>
        <p:nvSpPr>
          <p:cNvPr id="89092" name="Footer Placeholder 7"/>
          <p:cNvSpPr>
            <a:spLocks noGrp="1"/>
          </p:cNvSpPr>
          <p:nvPr>
            <p:ph type="ftr" sz="quarter" idx="4"/>
          </p:nvPr>
        </p:nvSpPr>
        <p:spPr/>
        <p:txBody>
          <a:bodyPr/>
          <a:lstStyle/>
          <a:p>
            <a:r>
              <a:rPr lang="en-US" altLang="en-US"/>
              <a:t>Oracle Database 19c: PL/SQL Workshop   3 - </a:t>
            </a:r>
            <a:fld id="{C8D2FB90-EBF3-4B55-8793-A8E1642E2414}" type="slidenum">
              <a:rPr lang="en-US" altLang="en-US" smtClean="0"/>
              <a:pPr/>
              <a:t>40</a:t>
            </a:fld>
            <a:endParaRPr lang="en-US" altLang="en-US" dirty="0"/>
          </a:p>
        </p:txBody>
      </p:sp>
      <p:sp>
        <p:nvSpPr>
          <p:cNvPr id="4" name="Slide Image Placeholder 3">
            <a:extLst>
              <a:ext uri="{FF2B5EF4-FFF2-40B4-BE49-F238E27FC236}">
                <a16:creationId xmlns:a16="http://schemas.microsoft.com/office/drawing/2014/main" id="{F8B7B781-CF6A-4435-A77D-4B3FC3BCF28B}"/>
              </a:ext>
            </a:extLst>
          </p:cNvPr>
          <p:cNvSpPr>
            <a:spLocks noGrp="1" noRot="1" noChangeAspect="1"/>
          </p:cNvSpPr>
          <p:nvPr>
            <p:ph type="sldImg"/>
          </p:nvPr>
        </p:nvSpPr>
        <p:spPr/>
      </p:sp>
    </p:spTree>
    <p:extLst>
      <p:ext uri="{BB962C8B-B14F-4D97-AF65-F5344CB8AC3E}">
        <p14:creationId xmlns:p14="http://schemas.microsoft.com/office/powerpoint/2010/main" val="147802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3 - </a:t>
            </a:r>
            <a:fld id="{B4E5940A-8B25-4EC5-AAA3-7BAB94BF9A57}" type="slidenum">
              <a:rPr lang="en-US" smtClean="0"/>
              <a:pPr/>
              <a:t>5</a:t>
            </a:fld>
            <a:endParaRPr lang="en-US" dirty="0"/>
          </a:p>
        </p:txBody>
      </p:sp>
      <p:sp>
        <p:nvSpPr>
          <p:cNvPr id="6" name="Slide Image Placeholder 5">
            <a:extLst>
              <a:ext uri="{FF2B5EF4-FFF2-40B4-BE49-F238E27FC236}">
                <a16:creationId xmlns:a16="http://schemas.microsoft.com/office/drawing/2014/main" id="{818A44FA-43E2-4EDB-82AC-F22AC90960FE}"/>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2A0689E-9877-461D-B239-70D774F8B43F}"/>
              </a:ext>
            </a:extLst>
          </p:cNvPr>
          <p:cNvSpPr>
            <a:spLocks noGrp="1"/>
          </p:cNvSpPr>
          <p:nvPr>
            <p:ph type="body" idx="1"/>
          </p:nvPr>
        </p:nvSpPr>
        <p:spPr/>
        <p:txBody>
          <a:bodyPr/>
          <a:lstStyle/>
          <a:p>
            <a:pPr lvl="1"/>
            <a:r>
              <a:rPr lang="en-US" b="1" dirty="0"/>
              <a:t>Why do we need variables?</a:t>
            </a:r>
          </a:p>
          <a:p>
            <a:pPr lvl="1"/>
            <a:r>
              <a:rPr lang="en-US" dirty="0"/>
              <a:t>We talk about variables in every programming language. PL/SQL is no exception. Variables are storage locations to store data that is processed in a given PL/SQL block.</a:t>
            </a:r>
          </a:p>
          <a:p>
            <a:pPr lvl="1"/>
            <a:r>
              <a:rPr lang="en-US" dirty="0"/>
              <a:t>These variables serve as placeholders in the machine’s memory. You should declare these variables in the </a:t>
            </a:r>
            <a:r>
              <a:rPr lang="en-US" dirty="0">
                <a:latin typeface="Courier New" pitchFamily="49" charset="0"/>
              </a:rPr>
              <a:t>DECLARE</a:t>
            </a:r>
            <a:r>
              <a:rPr lang="en-US" dirty="0"/>
              <a:t> section of the PL/SQL block before using them in the code. </a:t>
            </a:r>
          </a:p>
          <a:p>
            <a:pPr lvl="1"/>
            <a:r>
              <a:rPr lang="en-US" dirty="0"/>
              <a:t>Variables can hold different types of data such as numbers, characters, character strings, date, time, and so on.</a:t>
            </a:r>
          </a:p>
          <a:p>
            <a:endParaRPr lang="en-US" dirty="0"/>
          </a:p>
          <a:p>
            <a:endParaRPr lang="en-US" dirty="0"/>
          </a:p>
        </p:txBody>
      </p:sp>
    </p:spTree>
    <p:extLst>
      <p:ext uri="{BB962C8B-B14F-4D97-AF65-F5344CB8AC3E}">
        <p14:creationId xmlns:p14="http://schemas.microsoft.com/office/powerpoint/2010/main" val="4107095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4860925" y="1636713"/>
            <a:ext cx="184150" cy="366712"/>
          </a:xfrm>
          <a:prstGeom prst="rect">
            <a:avLst/>
          </a:prstGeom>
          <a:noFill/>
          <a:ln w="28575">
            <a:noFill/>
            <a:miter lim="800000"/>
            <a:headEnd type="none" w="sm" len="sm"/>
            <a:tailEnd type="none" w="sm" len="sm"/>
          </a:ln>
        </p:spPr>
        <p:txBody>
          <a:bodyPr wrap="none" lIns="91431" tIns="45715" rIns="91431" bIns="45715">
            <a:spAutoFit/>
          </a:bodyPr>
          <a:lstStyle/>
          <a:p>
            <a:pPr defTabSz="228600"/>
            <a:endParaRPr lang="en-US" altLang="en-US" dirty="0">
              <a:latin typeface="Oracle Sans" panose="020B0503020204020204" pitchFamily="34" charset="0"/>
              <a:cs typeface="Oracle Sans" panose="020B0503020204020204" pitchFamily="34" charset="0"/>
            </a:endParaRPr>
          </a:p>
        </p:txBody>
      </p:sp>
      <p:sp>
        <p:nvSpPr>
          <p:cNvPr id="52229" name="Footer Placeholder 8"/>
          <p:cNvSpPr>
            <a:spLocks noGrp="1"/>
          </p:cNvSpPr>
          <p:nvPr>
            <p:ph type="ftr" sz="quarter" idx="4"/>
          </p:nvPr>
        </p:nvSpPr>
        <p:spPr/>
        <p:txBody>
          <a:bodyPr/>
          <a:lstStyle/>
          <a:p>
            <a:r>
              <a:rPr lang="en-US" altLang="en-US"/>
              <a:t>Oracle Database 19c: PL/SQL Workshop   3 - </a:t>
            </a:r>
            <a:fld id="{EB001F08-6ABA-4EE9-9199-98BC2BD23123}" type="slidenum">
              <a:rPr lang="en-US" altLang="en-US" smtClean="0"/>
              <a:pPr/>
              <a:t>6</a:t>
            </a:fld>
            <a:endParaRPr lang="en-US" altLang="en-US" dirty="0"/>
          </a:p>
        </p:txBody>
      </p:sp>
      <p:sp>
        <p:nvSpPr>
          <p:cNvPr id="3" name="Slide Image Placeholder 2">
            <a:extLst>
              <a:ext uri="{FF2B5EF4-FFF2-40B4-BE49-F238E27FC236}">
                <a16:creationId xmlns:a16="http://schemas.microsoft.com/office/drawing/2014/main" id="{C47D1869-9433-4411-A14C-EBF9C1DD676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6048B33-4A72-4CD1-8321-061C51205662}"/>
              </a:ext>
            </a:extLst>
          </p:cNvPr>
          <p:cNvSpPr>
            <a:spLocks noGrp="1"/>
          </p:cNvSpPr>
          <p:nvPr>
            <p:ph type="body" idx="1"/>
          </p:nvPr>
        </p:nvSpPr>
        <p:spPr/>
        <p:txBody>
          <a:bodyPr/>
          <a:lstStyle/>
          <a:p>
            <a:pPr lvl="1" eaLnBrk="1" hangingPunct="1"/>
            <a:r>
              <a:rPr lang="en-US" altLang="en-US" dirty="0"/>
              <a:t>Let us now see the usage of variables in PL/SQL.</a:t>
            </a:r>
          </a:p>
          <a:p>
            <a:pPr lvl="1" eaLnBrk="1" hangingPunct="1"/>
            <a:r>
              <a:rPr lang="en-US" altLang="en-US" dirty="0"/>
              <a:t>Consider a scenario where you are required to update the salary of an employee with employee ID 100. The update will be an increment by $100.</a:t>
            </a:r>
          </a:p>
          <a:p>
            <a:pPr lvl="1" eaLnBrk="1" hangingPunct="1"/>
            <a:r>
              <a:rPr lang="en-US" altLang="en-US" dirty="0"/>
              <a:t>To perform this operation, you should first retrieve the salary of the employee into a variable </a:t>
            </a:r>
            <a:r>
              <a:rPr lang="en-US" altLang="en-US" dirty="0" err="1">
                <a:latin typeface="Courier New" pitchFamily="49" charset="0"/>
              </a:rPr>
              <a:t>emp_sal</a:t>
            </a:r>
            <a:r>
              <a:rPr lang="en-US" altLang="en-US" dirty="0"/>
              <a:t>.</a:t>
            </a:r>
          </a:p>
          <a:p>
            <a:pPr lvl="2" eaLnBrk="1" hangingPunct="1">
              <a:buNone/>
            </a:pPr>
            <a:r>
              <a:rPr lang="en-US" altLang="en-US" b="1" dirty="0">
                <a:latin typeface="Courier New" pitchFamily="49" charset="0"/>
                <a:cs typeface="Courier New" pitchFamily="49" charset="0"/>
              </a:rPr>
              <a:t>SELECT</a:t>
            </a:r>
            <a:r>
              <a:rPr lang="en-US" altLang="en-US" b="1" dirty="0">
                <a:cs typeface="Courier New" pitchFamily="49" charset="0"/>
              </a:rPr>
              <a:t> </a:t>
            </a:r>
            <a:r>
              <a:rPr lang="en-US" altLang="en-US" b="1" dirty="0">
                <a:latin typeface="Courier New" pitchFamily="49" charset="0"/>
                <a:cs typeface="Courier New" pitchFamily="49" charset="0"/>
              </a:rPr>
              <a:t>salary</a:t>
            </a:r>
            <a:r>
              <a:rPr lang="en-US" altLang="en-US" b="1" dirty="0">
                <a:cs typeface="Courier New" pitchFamily="49" charset="0"/>
              </a:rPr>
              <a:t> </a:t>
            </a:r>
            <a:r>
              <a:rPr lang="en-US" altLang="en-US" b="1" dirty="0">
                <a:latin typeface="Courier New" pitchFamily="49" charset="0"/>
                <a:cs typeface="Courier New" pitchFamily="49" charset="0"/>
              </a:rPr>
              <a:t>INTO </a:t>
            </a:r>
            <a:r>
              <a:rPr lang="en-US" altLang="en-US" b="1" dirty="0" err="1">
                <a:latin typeface="Courier New" pitchFamily="49" charset="0"/>
                <a:cs typeface="Courier New" pitchFamily="49" charset="0"/>
              </a:rPr>
              <a:t>v_sal</a:t>
            </a:r>
            <a:r>
              <a:rPr lang="en-US" altLang="en-US" b="1" dirty="0">
                <a:latin typeface="Courier New" pitchFamily="49" charset="0"/>
                <a:cs typeface="Courier New" pitchFamily="49" charset="0"/>
              </a:rPr>
              <a:t> FROM employees WHERE </a:t>
            </a:r>
            <a:r>
              <a:rPr lang="en-US" altLang="en-US" b="1" dirty="0" err="1">
                <a:latin typeface="Courier New" pitchFamily="49" charset="0"/>
                <a:cs typeface="Courier New" pitchFamily="49" charset="0"/>
              </a:rPr>
              <a:t>employee_id</a:t>
            </a:r>
            <a:r>
              <a:rPr lang="en-US" altLang="en-US" b="1" dirty="0">
                <a:latin typeface="Courier New" pitchFamily="49" charset="0"/>
                <a:cs typeface="Courier New" pitchFamily="49" charset="0"/>
              </a:rPr>
              <a:t> = 100;</a:t>
            </a:r>
          </a:p>
          <a:p>
            <a:pPr lvl="1" eaLnBrk="1" hangingPunct="1"/>
            <a:r>
              <a:rPr lang="en-US" altLang="en-US" dirty="0"/>
              <a:t>Then you run an </a:t>
            </a:r>
            <a:r>
              <a:rPr lang="en-US" altLang="en-US" dirty="0">
                <a:latin typeface="Courier New" pitchFamily="49" charset="0"/>
              </a:rPr>
              <a:t>UPDATE</a:t>
            </a:r>
            <a:r>
              <a:rPr lang="en-US" altLang="en-US" dirty="0"/>
              <a:t> command on it. </a:t>
            </a:r>
          </a:p>
          <a:p>
            <a:pPr lvl="2" eaLnBrk="1" hangingPunct="1">
              <a:buNone/>
            </a:pPr>
            <a:r>
              <a:rPr lang="en-US" altLang="en-US" b="1" dirty="0">
                <a:latin typeface="Courier New" pitchFamily="49" charset="0"/>
                <a:cs typeface="Courier New" pitchFamily="49" charset="0"/>
              </a:rPr>
              <a:t>UPDATE employees SET salary = v_sal+100 WHERE </a:t>
            </a:r>
            <a:r>
              <a:rPr lang="en-US" altLang="en-US" b="1" dirty="0" err="1">
                <a:latin typeface="Courier New" pitchFamily="49" charset="0"/>
                <a:cs typeface="Courier New" pitchFamily="49" charset="0"/>
              </a:rPr>
              <a:t>employee_id</a:t>
            </a:r>
            <a:r>
              <a:rPr lang="en-US" altLang="en-US" b="1" dirty="0">
                <a:latin typeface="Courier New" pitchFamily="49" charset="0"/>
                <a:cs typeface="Courier New" pitchFamily="49" charset="0"/>
              </a:rPr>
              <a:t> = 100;</a:t>
            </a:r>
          </a:p>
          <a:p>
            <a:endParaRPr lang="en-US" dirty="0"/>
          </a:p>
        </p:txBody>
      </p:sp>
    </p:spTree>
    <p:extLst>
      <p:ext uri="{BB962C8B-B14F-4D97-AF65-F5344CB8AC3E}">
        <p14:creationId xmlns:p14="http://schemas.microsoft.com/office/powerpoint/2010/main" val="1202688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3 - </a:t>
            </a:r>
            <a:fld id="{01D21B9A-9D33-4D68-957E-AAC87E38FF63}" type="slidenum">
              <a:rPr lang="en-US" smtClean="0"/>
              <a:pPr/>
              <a:t>7</a:t>
            </a:fld>
            <a:endParaRPr lang="en-US" dirty="0"/>
          </a:p>
        </p:txBody>
      </p:sp>
      <p:sp>
        <p:nvSpPr>
          <p:cNvPr id="3" name="Slide Image Placeholder 2">
            <a:extLst>
              <a:ext uri="{FF2B5EF4-FFF2-40B4-BE49-F238E27FC236}">
                <a16:creationId xmlns:a16="http://schemas.microsoft.com/office/drawing/2014/main" id="{6981AA64-4EE5-4D09-977F-9D66194CB9F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FDFC01CD-97CA-42E3-9C5E-D053AEE1E07F}"/>
              </a:ext>
            </a:extLst>
          </p:cNvPr>
          <p:cNvSpPr>
            <a:spLocks noGrp="1"/>
          </p:cNvSpPr>
          <p:nvPr>
            <p:ph type="body" idx="1"/>
          </p:nvPr>
        </p:nvSpPr>
        <p:spPr/>
        <p:txBody>
          <a:bodyPr/>
          <a:lstStyle/>
          <a:p>
            <a:pPr lvl="1"/>
            <a:r>
              <a:rPr lang="en-US" dirty="0"/>
              <a:t>The slide displays data in the employees table after executing the </a:t>
            </a:r>
            <a:r>
              <a:rPr lang="en-US" dirty="0">
                <a:latin typeface="Courier New" pitchFamily="49" charset="0"/>
                <a:cs typeface="Courier New" pitchFamily="49" charset="0"/>
              </a:rPr>
              <a:t>UPDATE</a:t>
            </a:r>
            <a:r>
              <a:rPr lang="en-US" dirty="0"/>
              <a:t> operation. The salary of the employee with </a:t>
            </a:r>
            <a:r>
              <a:rPr lang="en-US" dirty="0" err="1">
                <a:latin typeface="Courier New" pitchFamily="49" charset="0"/>
                <a:cs typeface="Courier New" pitchFamily="49" charset="0"/>
              </a:rPr>
              <a:t>employee_id</a:t>
            </a:r>
            <a:r>
              <a:rPr lang="en-US" dirty="0"/>
              <a:t> 100 is updated to $24,100 from the initial value of $24,000.</a:t>
            </a:r>
          </a:p>
          <a:p>
            <a:pPr lvl="1"/>
            <a:endParaRPr lang="en-US" dirty="0"/>
          </a:p>
        </p:txBody>
      </p:sp>
    </p:spTree>
    <p:extLst>
      <p:ext uri="{BB962C8B-B14F-4D97-AF65-F5344CB8AC3E}">
        <p14:creationId xmlns:p14="http://schemas.microsoft.com/office/powerpoint/2010/main" val="97688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Footer Placeholder 7"/>
          <p:cNvSpPr>
            <a:spLocks noGrp="1"/>
          </p:cNvSpPr>
          <p:nvPr>
            <p:ph type="ftr" sz="quarter" idx="4"/>
          </p:nvPr>
        </p:nvSpPr>
        <p:spPr/>
        <p:txBody>
          <a:bodyPr/>
          <a:lstStyle/>
          <a:p>
            <a:r>
              <a:rPr lang="en-US" altLang="en-US"/>
              <a:t>Oracle Database 19c: PL/SQL Workshop   3 - </a:t>
            </a:r>
            <a:fld id="{5D4CBFAE-80A7-4DCD-98E3-811DC25FF0B3}" type="slidenum">
              <a:rPr lang="en-US" altLang="en-US" smtClean="0"/>
              <a:pPr/>
              <a:t>8</a:t>
            </a:fld>
            <a:endParaRPr lang="en-US" altLang="en-US" dirty="0"/>
          </a:p>
        </p:txBody>
      </p:sp>
      <p:sp>
        <p:nvSpPr>
          <p:cNvPr id="3" name="Slide Image Placeholder 2">
            <a:extLst>
              <a:ext uri="{FF2B5EF4-FFF2-40B4-BE49-F238E27FC236}">
                <a16:creationId xmlns:a16="http://schemas.microsoft.com/office/drawing/2014/main" id="{FCC0AD8A-13D6-4F68-8EE3-C97E7C89BD0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327E937-18DA-487A-AF89-0D28223AB867}"/>
              </a:ext>
            </a:extLst>
          </p:cNvPr>
          <p:cNvSpPr>
            <a:spLocks noGrp="1"/>
          </p:cNvSpPr>
          <p:nvPr>
            <p:ph type="body" idx="1"/>
          </p:nvPr>
        </p:nvSpPr>
        <p:spPr/>
        <p:txBody>
          <a:bodyPr/>
          <a:lstStyle/>
          <a:p>
            <a:pPr lvl="1"/>
            <a:r>
              <a:rPr lang="en-US" altLang="en-US" dirty="0"/>
              <a:t>Each variable is associated with a name, which is also termed an identifier. When you declare a variable, you specify the identifier name and the type of data that the variable will have during the execution of the PL/SQL block. (You learn about the data types that are supported in PL/SQL later in this lesson).</a:t>
            </a:r>
          </a:p>
          <a:p>
            <a:pPr lvl="1"/>
            <a:r>
              <a:rPr lang="en-US" altLang="en-US" dirty="0"/>
              <a:t>Follow the rules shown in the slide while defining variable names in a PL/SQL block.</a:t>
            </a:r>
          </a:p>
          <a:p>
            <a:pPr lvl="1"/>
            <a:r>
              <a:rPr lang="en-US" altLang="en-US" dirty="0"/>
              <a:t>Examples of some valid identifiers are as follows:</a:t>
            </a:r>
          </a:p>
          <a:p>
            <a:pPr lvl="2"/>
            <a:r>
              <a:rPr lang="en-US" dirty="0">
                <a:latin typeface="Courier New" pitchFamily="49" charset="0"/>
                <a:cs typeface="Courier New" pitchFamily="49" charset="0"/>
              </a:rPr>
              <a:t>X </a:t>
            </a:r>
          </a:p>
          <a:p>
            <a:pPr lvl="2"/>
            <a:r>
              <a:rPr lang="en-US" dirty="0">
                <a:latin typeface="Courier New" pitchFamily="49" charset="0"/>
                <a:cs typeface="Courier New" pitchFamily="49" charset="0"/>
              </a:rPr>
              <a:t>t2 </a:t>
            </a:r>
          </a:p>
          <a:p>
            <a:pPr lvl="2"/>
            <a:r>
              <a:rPr lang="en-US" dirty="0">
                <a:latin typeface="Courier New" pitchFamily="49" charset="0"/>
                <a:cs typeface="Courier New" pitchFamily="49" charset="0"/>
              </a:rPr>
              <a:t>phone# </a:t>
            </a:r>
          </a:p>
          <a:p>
            <a:pPr lvl="2"/>
            <a:r>
              <a:rPr lang="en-US" dirty="0" err="1">
                <a:latin typeface="Courier New" pitchFamily="49" charset="0"/>
                <a:cs typeface="Courier New" pitchFamily="49" charset="0"/>
              </a:rPr>
              <a:t>credit_limit</a:t>
            </a:r>
            <a:r>
              <a:rPr lang="en-US" dirty="0">
                <a:latin typeface="Courier New" pitchFamily="49" charset="0"/>
                <a:cs typeface="Courier New" pitchFamily="49" charset="0"/>
              </a:rPr>
              <a:t> </a:t>
            </a:r>
          </a:p>
          <a:p>
            <a:pPr lvl="2"/>
            <a:r>
              <a:rPr lang="en-US" dirty="0" err="1">
                <a:latin typeface="Courier New" pitchFamily="49" charset="0"/>
                <a:cs typeface="Courier New" pitchFamily="49" charset="0"/>
              </a:rPr>
              <a:t>LastName</a:t>
            </a:r>
            <a:r>
              <a:rPr lang="en-US" dirty="0">
                <a:latin typeface="Courier New" pitchFamily="49" charset="0"/>
                <a:cs typeface="Courier New" pitchFamily="49" charset="0"/>
              </a:rPr>
              <a:t> </a:t>
            </a:r>
          </a:p>
          <a:p>
            <a:pPr lvl="2"/>
            <a:r>
              <a:rPr lang="en-US" dirty="0" err="1">
                <a:latin typeface="Courier New" pitchFamily="49" charset="0"/>
                <a:cs typeface="Courier New" pitchFamily="49" charset="0"/>
              </a:rPr>
              <a:t>oracle$number</a:t>
            </a:r>
            <a:r>
              <a:rPr lang="en-US" dirty="0">
                <a:latin typeface="Courier New" pitchFamily="49" charset="0"/>
                <a:cs typeface="Courier New" pitchFamily="49" charset="0"/>
              </a:rPr>
              <a:t> </a:t>
            </a:r>
          </a:p>
          <a:p>
            <a:pPr lvl="2"/>
            <a:r>
              <a:rPr lang="en-US" dirty="0">
                <a:latin typeface="Courier New" pitchFamily="49" charset="0"/>
                <a:cs typeface="Courier New" pitchFamily="49" charset="0"/>
              </a:rPr>
              <a:t>money$$$ </a:t>
            </a:r>
          </a:p>
          <a:p>
            <a:pPr lvl="2"/>
            <a:r>
              <a:rPr lang="en-US" dirty="0" err="1">
                <a:latin typeface="Courier New" pitchFamily="49" charset="0"/>
                <a:cs typeface="Courier New" pitchFamily="49" charset="0"/>
              </a:rPr>
              <a:t>try_again</a:t>
            </a:r>
            <a:r>
              <a:rPr lang="en-US" dirty="0"/>
              <a:t>_</a:t>
            </a:r>
            <a:endParaRPr lang="en-US" altLang="en-US" dirty="0"/>
          </a:p>
          <a:p>
            <a:endParaRPr lang="en-US" dirty="0"/>
          </a:p>
        </p:txBody>
      </p:sp>
    </p:spTree>
    <p:extLst>
      <p:ext uri="{BB962C8B-B14F-4D97-AF65-F5344CB8AC3E}">
        <p14:creationId xmlns:p14="http://schemas.microsoft.com/office/powerpoint/2010/main" val="1481379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Footer Placeholder 7"/>
          <p:cNvSpPr>
            <a:spLocks noGrp="1"/>
          </p:cNvSpPr>
          <p:nvPr>
            <p:ph type="ftr" sz="quarter" idx="4"/>
          </p:nvPr>
        </p:nvSpPr>
        <p:spPr/>
        <p:txBody>
          <a:bodyPr/>
          <a:lstStyle/>
          <a:p>
            <a:r>
              <a:rPr lang="en-US" altLang="en-US"/>
              <a:t>Oracle Database 19c: PL/SQL Workshop   3 - </a:t>
            </a:r>
            <a:fld id="{BE0A0FBD-75E8-41E8-A2D0-BEC0C07682A8}" type="slidenum">
              <a:rPr lang="en-US" altLang="en-US" smtClean="0"/>
              <a:pPr/>
              <a:t>9</a:t>
            </a:fld>
            <a:endParaRPr lang="en-US" altLang="en-US" dirty="0"/>
          </a:p>
        </p:txBody>
      </p:sp>
      <p:sp>
        <p:nvSpPr>
          <p:cNvPr id="3" name="Slide Image Placeholder 2">
            <a:extLst>
              <a:ext uri="{FF2B5EF4-FFF2-40B4-BE49-F238E27FC236}">
                <a16:creationId xmlns:a16="http://schemas.microsoft.com/office/drawing/2014/main" id="{F007A461-64CA-430A-8FE5-C3F6EC23FF5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5095911-796B-4428-B657-967C640CC88F}"/>
              </a:ext>
            </a:extLst>
          </p:cNvPr>
          <p:cNvSpPr>
            <a:spLocks noGrp="1"/>
          </p:cNvSpPr>
          <p:nvPr>
            <p:ph type="body" idx="1"/>
          </p:nvPr>
        </p:nvSpPr>
        <p:spPr/>
        <p:txBody>
          <a:bodyPr/>
          <a:lstStyle/>
          <a:p>
            <a:pPr lvl="1" eaLnBrk="1" hangingPunct="1"/>
            <a:r>
              <a:rPr lang="en-US" altLang="en-US" dirty="0"/>
              <a:t>You can use variables in the following ways:</a:t>
            </a:r>
          </a:p>
          <a:p>
            <a:pPr lvl="2" eaLnBrk="1" hangingPunct="1"/>
            <a:r>
              <a:rPr lang="en-US" altLang="en-US" b="1" dirty="0"/>
              <a:t>Declare and initialize them in the declaration section: </a:t>
            </a:r>
            <a:r>
              <a:rPr lang="en-US" altLang="en-US" dirty="0"/>
              <a:t>You can declare variables in the </a:t>
            </a:r>
            <a:r>
              <a:rPr lang="en-US" altLang="en-US" dirty="0">
                <a:latin typeface="Courier New" pitchFamily="49" charset="0"/>
              </a:rPr>
              <a:t>DECLARE</a:t>
            </a:r>
            <a:r>
              <a:rPr lang="en-US" altLang="en-US" dirty="0"/>
              <a:t> section of any PL/SQL block, subprogram, or package. Declarations allocate storage space for a value, specify its data type, and name the storage location so that you can reference it. Declarations can also assign an initial value and impose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on the variable. You must declare a variable before referencing it in other statements, including other declarative statements.</a:t>
            </a:r>
          </a:p>
          <a:p>
            <a:pPr lvl="2" eaLnBrk="1" hangingPunct="1"/>
            <a:r>
              <a:rPr lang="en-US" altLang="en-US" b="1" dirty="0"/>
              <a:t>Use variables and assign new values to them in the executable section: </a:t>
            </a:r>
            <a:r>
              <a:rPr lang="en-US" altLang="en-US" dirty="0"/>
              <a:t>In the executable section, the existing value of the variable can be replaced with a new value.</a:t>
            </a:r>
          </a:p>
          <a:p>
            <a:pPr lvl="2" eaLnBrk="1" hangingPunct="1"/>
            <a:r>
              <a:rPr lang="en-US" altLang="en-US" b="1" dirty="0"/>
              <a:t>Pass them as parameters to PL/SQL subprograms: </a:t>
            </a:r>
            <a:r>
              <a:rPr lang="en-US" altLang="en-US" dirty="0"/>
              <a:t>Subprograms can take parameters. You can pass variables as parameters to subprograms.</a:t>
            </a:r>
          </a:p>
          <a:p>
            <a:pPr lvl="2" eaLnBrk="1" hangingPunct="1"/>
            <a:r>
              <a:rPr lang="en-US" altLang="en-US" b="1" dirty="0"/>
              <a:t>Use them to hold the output of a PL/SQL subprogram: </a:t>
            </a:r>
            <a:r>
              <a:rPr lang="en-US" altLang="en-US" dirty="0"/>
              <a:t>Variables can be used to hold the value that is returned by a function.</a:t>
            </a:r>
          </a:p>
          <a:p>
            <a:endParaRPr lang="en-US" dirty="0"/>
          </a:p>
        </p:txBody>
      </p:sp>
    </p:spTree>
    <p:extLst>
      <p:ext uri="{BB962C8B-B14F-4D97-AF65-F5344CB8AC3E}">
        <p14:creationId xmlns:p14="http://schemas.microsoft.com/office/powerpoint/2010/main" val="2471246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3</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6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5" Type="http://schemas.openxmlformats.org/officeDocument/2006/relationships/image" Target="../media/image17.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0.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32.xml"/><Relationship Id="rId7" Type="http://schemas.openxmlformats.org/officeDocument/2006/relationships/image" Target="../media/image31.png"/><Relationship Id="rId2" Type="http://schemas.openxmlformats.org/officeDocument/2006/relationships/slideLayout" Target="../slideLayouts/slideLayout4.xml"/><Relationship Id="rId1" Type="http://schemas.openxmlformats.org/officeDocument/2006/relationships/tags" Target="../tags/tag47.xml"/><Relationship Id="rId6" Type="http://schemas.openxmlformats.org/officeDocument/2006/relationships/image" Target="../media/image30.png"/><Relationship Id="rId5" Type="http://schemas.openxmlformats.org/officeDocument/2006/relationships/image" Target="../media/image16.png"/><Relationship Id="rId10" Type="http://schemas.openxmlformats.org/officeDocument/2006/relationships/image" Target="../media/image34.gif"/><Relationship Id="rId4" Type="http://schemas.openxmlformats.org/officeDocument/2006/relationships/image" Target="../media/image15.png"/><Relationship Id="rId9" Type="http://schemas.openxmlformats.org/officeDocument/2006/relationships/image" Target="../media/image33.gi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1.xml"/><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5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53.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55.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a:latin typeface="+mj-lt"/>
                <a:cs typeface="Oracle Sans" panose="020B0503020204020204" pitchFamily="34" charset="0"/>
              </a:rPr>
              <a:t>Declaring PL/SQL Variables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58534CE1-A325-49EC-A797-4191C5522E0F}"/>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177230395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273247" y="4610100"/>
            <a:ext cx="16125591" cy="18288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6" name="Content Placeholder 2"/>
          <p:cNvSpPr txBox="1">
            <a:spLocks/>
          </p:cNvSpPr>
          <p:nvPr/>
        </p:nvSpPr>
        <p:spPr bwMode="gray">
          <a:xfrm>
            <a:off x="1287876" y="2933700"/>
            <a:ext cx="16125591" cy="8382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332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Declaring and Initializing PL/SQL Variables</a:t>
            </a:r>
          </a:p>
        </p:txBody>
      </p:sp>
      <p:sp>
        <p:nvSpPr>
          <p:cNvPr id="13321" name="Rectangle 7"/>
          <p:cNvSpPr>
            <a:spLocks noGrp="1" noChangeArrowheads="1"/>
          </p:cNvSpPr>
          <p:nvPr>
            <p:ph idx="1"/>
          </p:nvPr>
        </p:nvSpPr>
        <p:spPr>
          <a:xfrm>
            <a:off x="933451" y="2272710"/>
            <a:ext cx="16421100" cy="224246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Oracle Sans" panose="020B0503020204020204" pitchFamily="34" charset="0"/>
                <a:cs typeface="Oracle Sans" panose="020B0503020204020204" pitchFamily="34" charset="0"/>
              </a:rPr>
              <a:t>Syntax:</a:t>
            </a:r>
          </a:p>
          <a:p>
            <a:endParaRPr lang="en-US" altLang="en-US" dirty="0">
              <a:latin typeface="Oracle Sans" panose="020B0503020204020204" pitchFamily="34" charset="0"/>
              <a:cs typeface="Oracle Sans" panose="020B0503020204020204" pitchFamily="34" charset="0"/>
            </a:endParaRPr>
          </a:p>
          <a:p>
            <a:endParaRPr lang="en-US" altLang="en-US" dirty="0">
              <a:latin typeface="Oracle Sans" panose="020B0503020204020204" pitchFamily="34" charset="0"/>
              <a:cs typeface="Oracle Sans" panose="020B0503020204020204" pitchFamily="34" charset="0"/>
            </a:endParaRPr>
          </a:p>
          <a:p>
            <a:r>
              <a:rPr lang="en-US" altLang="en-US" dirty="0">
                <a:latin typeface="Oracle Sans" panose="020B0503020204020204" pitchFamily="34" charset="0"/>
                <a:cs typeface="Oracle Sans" panose="020B0503020204020204" pitchFamily="34" charset="0"/>
              </a:rPr>
              <a:t>Examples:</a:t>
            </a:r>
          </a:p>
        </p:txBody>
      </p:sp>
      <p:sp>
        <p:nvSpPr>
          <p:cNvPr id="13322" name="Rectangle 4"/>
          <p:cNvSpPr>
            <a:spLocks noChangeArrowheads="1"/>
          </p:cNvSpPr>
          <p:nvPr/>
        </p:nvSpPr>
        <p:spPr bwMode="blackGray">
          <a:xfrm>
            <a:off x="1333162" y="3029199"/>
            <a:ext cx="11370468" cy="583405"/>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pPr>
            <a:r>
              <a:rPr lang="en-US" altLang="en-US" sz="2000" i="1" dirty="0">
                <a:solidFill>
                  <a:srgbClr val="000000"/>
                </a:solidFill>
                <a:latin typeface="Courier New" pitchFamily="49" charset="0"/>
                <a:cs typeface="Oracle Sans" panose="020B0503020204020204" pitchFamily="34" charset="0"/>
              </a:rPr>
              <a:t>identifier</a:t>
            </a:r>
            <a:r>
              <a:rPr lang="en-US" altLang="en-US" sz="2000" dirty="0">
                <a:solidFill>
                  <a:srgbClr val="000000"/>
                </a:solidFill>
                <a:latin typeface="Courier New" pitchFamily="49" charset="0"/>
                <a:cs typeface="Oracle Sans" panose="020B0503020204020204" pitchFamily="34" charset="0"/>
              </a:rPr>
              <a:t> [CONSTANT] </a:t>
            </a:r>
            <a:r>
              <a:rPr lang="en-US" altLang="en-US" sz="2000" i="1" dirty="0">
                <a:solidFill>
                  <a:srgbClr val="000000"/>
                </a:solidFill>
                <a:latin typeface="Courier New" pitchFamily="49" charset="0"/>
                <a:cs typeface="Oracle Sans" panose="020B0503020204020204" pitchFamily="34" charset="0"/>
              </a:rPr>
              <a:t>datatype</a:t>
            </a:r>
            <a:r>
              <a:rPr lang="en-US" altLang="en-US" sz="2000" dirty="0">
                <a:solidFill>
                  <a:srgbClr val="000000"/>
                </a:solidFill>
                <a:latin typeface="Courier New" pitchFamily="49" charset="0"/>
                <a:cs typeface="Oracle Sans" panose="020B0503020204020204" pitchFamily="34" charset="0"/>
              </a:rPr>
              <a:t> [NOT NULL]   </a:t>
            </a:r>
          </a:p>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		[:= | DEFAULT </a:t>
            </a:r>
            <a:r>
              <a:rPr lang="en-US" altLang="en-US" sz="2000" i="1" dirty="0">
                <a:solidFill>
                  <a:srgbClr val="000000"/>
                </a:solidFill>
                <a:latin typeface="Courier New" pitchFamily="49" charset="0"/>
                <a:cs typeface="Oracle Sans" panose="020B0503020204020204" pitchFamily="34" charset="0"/>
              </a:rPr>
              <a:t>expr</a:t>
            </a:r>
            <a:r>
              <a:rPr lang="en-US" altLang="en-US" sz="2000" dirty="0">
                <a:solidFill>
                  <a:srgbClr val="000000"/>
                </a:solidFill>
                <a:latin typeface="Courier New" pitchFamily="49" charset="0"/>
                <a:cs typeface="Oracle Sans" panose="020B0503020204020204" pitchFamily="34" charset="0"/>
              </a:rPr>
              <a:t>];</a:t>
            </a:r>
          </a:p>
        </p:txBody>
      </p:sp>
      <p:sp>
        <p:nvSpPr>
          <p:cNvPr id="13323" name="Rectangle 5"/>
          <p:cNvSpPr>
            <a:spLocks noChangeArrowheads="1"/>
          </p:cNvSpPr>
          <p:nvPr/>
        </p:nvSpPr>
        <p:spPr bwMode="blackGray">
          <a:xfrm>
            <a:off x="1330782" y="4762501"/>
            <a:ext cx="13354048" cy="1447799"/>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DECLARE</a:t>
            </a:r>
          </a:p>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v_hiredate</a:t>
            </a:r>
            <a:r>
              <a:rPr lang="en-US" altLang="en-US" sz="2000" dirty="0">
                <a:solidFill>
                  <a:srgbClr val="000000"/>
                </a:solidFill>
                <a:latin typeface="Courier New" pitchFamily="49" charset="0"/>
                <a:cs typeface="Oracle Sans" panose="020B0503020204020204" pitchFamily="34" charset="0"/>
              </a:rPr>
              <a:t>		DATE;		</a:t>
            </a:r>
          </a:p>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v_location</a:t>
            </a:r>
            <a:r>
              <a:rPr lang="en-US" altLang="en-US" sz="2000" dirty="0">
                <a:solidFill>
                  <a:srgbClr val="000000"/>
                </a:solidFill>
                <a:latin typeface="Courier New" pitchFamily="49" charset="0"/>
                <a:cs typeface="Oracle Sans" panose="020B0503020204020204" pitchFamily="34" charset="0"/>
              </a:rPr>
              <a:t>		VARCHAR2(13) := 'Atlanta';</a:t>
            </a:r>
          </a:p>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v_deptno</a:t>
            </a:r>
            <a:r>
              <a:rPr lang="en-US" altLang="en-US" sz="2000" dirty="0">
                <a:solidFill>
                  <a:srgbClr val="000000"/>
                </a:solidFill>
                <a:latin typeface="Courier New" pitchFamily="49" charset="0"/>
                <a:cs typeface="Oracle Sans" panose="020B0503020204020204" pitchFamily="34" charset="0"/>
              </a:rPr>
              <a:t>			NUMBER(2) NOT NULL := 10;</a:t>
            </a:r>
          </a:p>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c_comm</a:t>
            </a:r>
            <a:r>
              <a:rPr lang="en-US" altLang="en-US" sz="2000" dirty="0">
                <a:solidFill>
                  <a:srgbClr val="000000"/>
                </a:solidFill>
                <a:latin typeface="Courier New" pitchFamily="49" charset="0"/>
                <a:cs typeface="Oracle Sans" panose="020B0503020204020204" pitchFamily="34" charset="0"/>
              </a:rPr>
              <a:t>				CONSTANT NUMBER := 1400; </a:t>
            </a:r>
          </a:p>
        </p:txBody>
      </p:sp>
    </p:spTree>
    <p:custDataLst>
      <p:tags r:id="rId1"/>
    </p:custDataLst>
    <p:extLst>
      <p:ext uri="{BB962C8B-B14F-4D97-AF65-F5344CB8AC3E}">
        <p14:creationId xmlns:p14="http://schemas.microsoft.com/office/powerpoint/2010/main" val="214930277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3BC8D96F-F91D-4A6A-B8D8-592FC2FA7311}"/>
              </a:ext>
            </a:extLst>
          </p:cNvPr>
          <p:cNvSpPr>
            <a:spLocks noGrp="1"/>
          </p:cNvSpPr>
          <p:nvPr>
            <p:ph idx="1"/>
          </p:nvPr>
        </p:nvSpPr>
        <p:spPr>
          <a:xfrm>
            <a:off x="933451" y="2272710"/>
            <a:ext cx="16421100" cy="3605919"/>
          </a:xfrm>
        </p:spPr>
        <p:txBody>
          <a:bodyPr/>
          <a:lstStyle/>
          <a:p>
            <a:pPr lvl="1">
              <a:buClr>
                <a:schemeClr val="tx1">
                  <a:lumMod val="25000"/>
                  <a:lumOff val="75000"/>
                </a:schemeClr>
              </a:buClr>
            </a:pPr>
            <a:r>
              <a:rPr lang="en-US" dirty="0">
                <a:solidFill>
                  <a:schemeClr val="tx1">
                    <a:lumMod val="25000"/>
                    <a:lumOff val="75000"/>
                  </a:schemeClr>
                </a:solidFill>
              </a:rPr>
              <a:t>Introducing variables</a:t>
            </a:r>
          </a:p>
          <a:p>
            <a:pPr lvl="1"/>
            <a:r>
              <a:rPr lang="en-US" dirty="0"/>
              <a:t>Handling variables of different types</a:t>
            </a:r>
          </a:p>
          <a:p>
            <a:pPr lvl="1">
              <a:buClr>
                <a:schemeClr val="tx1">
                  <a:lumMod val="25000"/>
                  <a:lumOff val="75000"/>
                </a:schemeClr>
              </a:buClr>
            </a:pPr>
            <a:r>
              <a:rPr lang="en-US" dirty="0">
                <a:solidFill>
                  <a:schemeClr val="tx1">
                    <a:lumMod val="25000"/>
                    <a:lumOff val="75000"/>
                  </a:schemeClr>
                </a:solidFill>
              </a:rPr>
              <a:t>Using the </a:t>
            </a:r>
            <a:r>
              <a:rPr lang="en-US" dirty="0">
                <a:solidFill>
                  <a:schemeClr val="tx1">
                    <a:lumMod val="25000"/>
                    <a:lumOff val="75000"/>
                  </a:schemeClr>
                </a:solidFill>
                <a:latin typeface="Courier New" panose="02070309020205020404" pitchFamily="49" charset="0"/>
                <a:cs typeface="Courier New" panose="02070309020205020404" pitchFamily="49" charset="0"/>
              </a:rPr>
              <a:t>%TYPE </a:t>
            </a:r>
            <a:r>
              <a:rPr lang="en-US" dirty="0">
                <a:solidFill>
                  <a:schemeClr val="tx1">
                    <a:lumMod val="25000"/>
                    <a:lumOff val="75000"/>
                  </a:schemeClr>
                </a:solidFill>
              </a:rPr>
              <a:t>attribute and composite data types</a:t>
            </a:r>
          </a:p>
          <a:p>
            <a:pPr lvl="1">
              <a:buClr>
                <a:schemeClr val="tx1">
                  <a:lumMod val="25000"/>
                  <a:lumOff val="75000"/>
                </a:schemeClr>
              </a:buClr>
            </a:pPr>
            <a:r>
              <a:rPr lang="en-US" dirty="0">
                <a:solidFill>
                  <a:schemeClr val="tx1">
                    <a:lumMod val="25000"/>
                    <a:lumOff val="75000"/>
                  </a:schemeClr>
                </a:solidFill>
              </a:rPr>
              <a:t>Using bind variables</a:t>
            </a:r>
          </a:p>
          <a:p>
            <a:endParaRPr lang="en-US" dirty="0"/>
          </a:p>
        </p:txBody>
      </p:sp>
      <p:grpSp>
        <p:nvGrpSpPr>
          <p:cNvPr id="4" name="Group 3"/>
          <p:cNvGrpSpPr/>
          <p:nvPr/>
        </p:nvGrpSpPr>
        <p:grpSpPr>
          <a:xfrm>
            <a:off x="12735151" y="6515101"/>
            <a:ext cx="5567363" cy="2500313"/>
            <a:chOff x="5594500" y="4297363"/>
            <a:chExt cx="3711575" cy="1666875"/>
          </a:xfrm>
        </p:grpSpPr>
        <p:sp>
          <p:nvSpPr>
            <p:cNvPr id="5" name="Rectangle 4"/>
            <p:cNvSpPr/>
            <p:nvPr/>
          </p:nvSpPr>
          <p:spPr bwMode="auto">
            <a:xfrm rot="16200000" flipV="1">
              <a:off x="68676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96120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Declaring and Initializing PL/SQL Variables</a:t>
            </a:r>
          </a:p>
        </p:txBody>
      </p:sp>
      <p:sp>
        <p:nvSpPr>
          <p:cNvPr id="8" name="Content Placeholder 2"/>
          <p:cNvSpPr txBox="1">
            <a:spLocks/>
          </p:cNvSpPr>
          <p:nvPr/>
        </p:nvSpPr>
        <p:spPr bwMode="gray">
          <a:xfrm>
            <a:off x="2026445" y="2424339"/>
            <a:ext cx="14235113" cy="2947761"/>
          </a:xfrm>
          <a:prstGeom prst="round2DiagRect">
            <a:avLst>
              <a:gd name="adj1" fmla="val 922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5378" name="Rectangle 3"/>
          <p:cNvSpPr>
            <a:spLocks noChangeArrowheads="1"/>
          </p:cNvSpPr>
          <p:nvPr/>
        </p:nvSpPr>
        <p:spPr bwMode="blackGray">
          <a:xfrm>
            <a:off x="2286000" y="2705100"/>
            <a:ext cx="8710441" cy="2333484"/>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tabLst>
                <a:tab pos="600075" algn="r"/>
                <a:tab pos="1009650" algn="l"/>
              </a:tabLst>
            </a:pPr>
            <a:r>
              <a:rPr lang="en-US" altLang="en-US" sz="2000" dirty="0">
                <a:latin typeface="Courier New" pitchFamily="49" charset="0"/>
                <a:cs typeface="Oracle Sans" panose="020B0503020204020204" pitchFamily="34" charset="0"/>
              </a:rPr>
              <a:t>DECLARE</a:t>
            </a:r>
          </a:p>
          <a:p>
            <a:pPr defTabSz="600075">
              <a:tabLst>
                <a:tab pos="600075" algn="r"/>
                <a:tab pos="1009650" algn="l"/>
              </a:tabLst>
            </a:pPr>
            <a:r>
              <a:rPr lang="en-US" altLang="en-US" sz="2000" dirty="0">
                <a:latin typeface="Courier New" pitchFamily="49" charset="0"/>
                <a:cs typeface="Oracle Sans" panose="020B0503020204020204" pitchFamily="34" charset="0"/>
              </a:rPr>
              <a:t>  </a:t>
            </a:r>
            <a:r>
              <a:rPr lang="en-US" altLang="en-US" sz="2000" dirty="0" err="1">
                <a:latin typeface="Courier New" pitchFamily="49" charset="0"/>
                <a:cs typeface="Oracle Sans" panose="020B0503020204020204" pitchFamily="34" charset="0"/>
              </a:rPr>
              <a:t>v_myName</a:t>
            </a:r>
            <a:r>
              <a:rPr lang="en-US" altLang="en-US" sz="2000" dirty="0">
                <a:latin typeface="Courier New" pitchFamily="49" charset="0"/>
                <a:cs typeface="Oracle Sans" panose="020B0503020204020204" pitchFamily="34" charset="0"/>
              </a:rPr>
              <a:t>  VARCHAR2(20);</a:t>
            </a:r>
          </a:p>
          <a:p>
            <a:pPr defTabSz="600075">
              <a:tabLst>
                <a:tab pos="600075" algn="r"/>
                <a:tab pos="1009650" algn="l"/>
              </a:tabLst>
            </a:pPr>
            <a:endParaRPr lang="en-US" altLang="en-US" sz="2000" dirty="0">
              <a:latin typeface="Courier New" pitchFamily="49" charset="0"/>
              <a:cs typeface="Oracle Sans" panose="020B0503020204020204" pitchFamily="34" charset="0"/>
            </a:endParaRPr>
          </a:p>
          <a:p>
            <a:pPr defTabSz="600075">
              <a:tabLst>
                <a:tab pos="600075" algn="r"/>
                <a:tab pos="1009650" algn="l"/>
              </a:tabLst>
            </a:pPr>
            <a:r>
              <a:rPr lang="en-US" altLang="en-US" sz="2000" dirty="0">
                <a:latin typeface="Courier New" pitchFamily="49" charset="0"/>
                <a:cs typeface="Oracle Sans" panose="020B0503020204020204" pitchFamily="34" charset="0"/>
              </a:rPr>
              <a:t>BEGIN</a:t>
            </a:r>
          </a:p>
          <a:p>
            <a:pPr defTabSz="600075">
              <a:tabLst>
                <a:tab pos="600075" algn="r"/>
                <a:tab pos="1009650" algn="l"/>
              </a:tabLst>
            </a:pPr>
            <a:r>
              <a:rPr lang="en-US" altLang="en-US" sz="2000" dirty="0">
                <a:latin typeface="Courier New" pitchFamily="49" charset="0"/>
                <a:cs typeface="Oracle Sans" panose="020B0503020204020204" pitchFamily="34" charset="0"/>
              </a:rPr>
              <a:t>  DBMS_OUTPUT.PUT_LINE('My name is: '||</a:t>
            </a:r>
            <a:r>
              <a:rPr lang="en-US" altLang="en-US" sz="2000" dirty="0" err="1">
                <a:latin typeface="Courier New" pitchFamily="49" charset="0"/>
                <a:cs typeface="Oracle Sans" panose="020B0503020204020204" pitchFamily="34" charset="0"/>
              </a:rPr>
              <a:t>v_myName</a:t>
            </a:r>
            <a:r>
              <a:rPr lang="en-US" altLang="en-US" sz="2000" dirty="0">
                <a:latin typeface="Courier New" pitchFamily="49" charset="0"/>
                <a:cs typeface="Oracle Sans" panose="020B0503020204020204" pitchFamily="34" charset="0"/>
              </a:rPr>
              <a:t> );</a:t>
            </a:r>
          </a:p>
          <a:p>
            <a:pPr defTabSz="600075">
              <a:tabLst>
                <a:tab pos="600075" algn="r"/>
                <a:tab pos="1009650" algn="l"/>
              </a:tabLst>
            </a:pPr>
            <a:r>
              <a:rPr lang="en-US" altLang="en-US" sz="2000" dirty="0">
                <a:latin typeface="Courier New" pitchFamily="49" charset="0"/>
                <a:cs typeface="Oracle Sans" panose="020B0503020204020204" pitchFamily="34" charset="0"/>
              </a:rPr>
              <a:t>  </a:t>
            </a:r>
            <a:r>
              <a:rPr lang="en-US" altLang="en-US" sz="2000" dirty="0" err="1">
                <a:latin typeface="Courier New" pitchFamily="49" charset="0"/>
                <a:cs typeface="Oracle Sans" panose="020B0503020204020204" pitchFamily="34" charset="0"/>
              </a:rPr>
              <a:t>v_myName</a:t>
            </a:r>
            <a:r>
              <a:rPr lang="en-US" altLang="en-US" sz="2000" dirty="0">
                <a:latin typeface="Courier New" pitchFamily="49" charset="0"/>
                <a:cs typeface="Oracle Sans" panose="020B0503020204020204" pitchFamily="34" charset="0"/>
              </a:rPr>
              <a:t>  := 'John';</a:t>
            </a:r>
          </a:p>
          <a:p>
            <a:pPr defTabSz="600075">
              <a:tabLst>
                <a:tab pos="600075" algn="r"/>
                <a:tab pos="1009650" algn="l"/>
              </a:tabLst>
            </a:pPr>
            <a:r>
              <a:rPr lang="en-US" altLang="en-US" sz="2000" dirty="0">
                <a:latin typeface="Courier New" pitchFamily="49" charset="0"/>
                <a:cs typeface="Oracle Sans" panose="020B0503020204020204" pitchFamily="34" charset="0"/>
              </a:rPr>
              <a:t>  DBMS_OUTPUT.PUT_LINE('My name is: '||</a:t>
            </a:r>
            <a:r>
              <a:rPr lang="en-US" altLang="en-US" sz="2000" dirty="0" err="1">
                <a:latin typeface="Courier New" pitchFamily="49" charset="0"/>
                <a:cs typeface="Oracle Sans" panose="020B0503020204020204" pitchFamily="34" charset="0"/>
              </a:rPr>
              <a:t>v_myName</a:t>
            </a:r>
            <a:r>
              <a:rPr lang="en-US" altLang="en-US" sz="2000" dirty="0">
                <a:latin typeface="Courier New" pitchFamily="49" charset="0"/>
                <a:cs typeface="Oracle Sans" panose="020B0503020204020204" pitchFamily="34" charset="0"/>
              </a:rPr>
              <a:t> );</a:t>
            </a:r>
          </a:p>
          <a:p>
            <a:pPr defTabSz="600075">
              <a:tabLst>
                <a:tab pos="600075" algn="r"/>
                <a:tab pos="1009650" algn="l"/>
              </a:tabLst>
            </a:pPr>
            <a:r>
              <a:rPr lang="en-US" altLang="en-US" sz="2000" dirty="0">
                <a:latin typeface="Courier New" pitchFamily="49" charset="0"/>
                <a:cs typeface="Oracle Sans" panose="020B0503020204020204" pitchFamily="34" charset="0"/>
              </a:rPr>
              <a:t>END;</a:t>
            </a:r>
          </a:p>
          <a:p>
            <a:pPr defTabSz="600075">
              <a:tabLst>
                <a:tab pos="600075" algn="r"/>
                <a:tab pos="1009650" algn="l"/>
              </a:tabLst>
            </a:pPr>
            <a:r>
              <a:rPr lang="en-US" altLang="en-US" sz="2000" dirty="0">
                <a:latin typeface="Courier New" pitchFamily="49" charset="0"/>
                <a:cs typeface="Oracle Sans" panose="020B0503020204020204" pitchFamily="34" charset="0"/>
              </a:rPr>
              <a:t>/</a:t>
            </a:r>
          </a:p>
        </p:txBody>
      </p:sp>
      <p:sp>
        <p:nvSpPr>
          <p:cNvPr id="7" name="Content Placeholder 2"/>
          <p:cNvSpPr txBox="1">
            <a:spLocks/>
          </p:cNvSpPr>
          <p:nvPr/>
        </p:nvSpPr>
        <p:spPr bwMode="gray">
          <a:xfrm>
            <a:off x="2026445" y="5685864"/>
            <a:ext cx="14235113" cy="2438400"/>
          </a:xfrm>
          <a:prstGeom prst="round2DiagRect">
            <a:avLst>
              <a:gd name="adj1" fmla="val 858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5374" name="Rectangle 4"/>
          <p:cNvSpPr>
            <a:spLocks noChangeArrowheads="1"/>
          </p:cNvSpPr>
          <p:nvPr/>
        </p:nvSpPr>
        <p:spPr bwMode="blackGray">
          <a:xfrm>
            <a:off x="2286000" y="5876363"/>
            <a:ext cx="11148840" cy="20955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tabLst>
                <a:tab pos="600075" algn="r"/>
                <a:tab pos="1009650" algn="l"/>
              </a:tabLst>
            </a:pPr>
            <a:r>
              <a:rPr lang="en-US" altLang="en-US" sz="2000" dirty="0">
                <a:latin typeface="Courier New" pitchFamily="49" charset="0"/>
                <a:cs typeface="Oracle Sans" panose="020B0503020204020204" pitchFamily="34" charset="0"/>
              </a:rPr>
              <a:t>DECLARE</a:t>
            </a:r>
          </a:p>
          <a:p>
            <a:pPr defTabSz="600075">
              <a:tabLst>
                <a:tab pos="600075" algn="r"/>
                <a:tab pos="1009650" algn="l"/>
              </a:tabLst>
            </a:pPr>
            <a:r>
              <a:rPr lang="en-US" altLang="en-US" sz="2000" dirty="0">
                <a:latin typeface="Courier New" pitchFamily="49" charset="0"/>
                <a:cs typeface="Oracle Sans" panose="020B0503020204020204" pitchFamily="34" charset="0"/>
              </a:rPr>
              <a:t> </a:t>
            </a:r>
            <a:r>
              <a:rPr lang="en-US" altLang="en-US" sz="2000" dirty="0" err="1">
                <a:latin typeface="Courier New" pitchFamily="49" charset="0"/>
                <a:cs typeface="Oracle Sans" panose="020B0503020204020204" pitchFamily="34" charset="0"/>
              </a:rPr>
              <a:t>v_myName</a:t>
            </a:r>
            <a:r>
              <a:rPr lang="en-US" altLang="en-US" sz="2000" dirty="0">
                <a:latin typeface="Courier New" pitchFamily="49" charset="0"/>
                <a:cs typeface="Oracle Sans" panose="020B0503020204020204" pitchFamily="34" charset="0"/>
              </a:rPr>
              <a:t> VARCHAR2(20):= 'John';</a:t>
            </a:r>
          </a:p>
          <a:p>
            <a:pPr defTabSz="600075">
              <a:tabLst>
                <a:tab pos="600075" algn="r"/>
                <a:tab pos="1009650" algn="l"/>
              </a:tabLst>
            </a:pPr>
            <a:r>
              <a:rPr lang="en-US" altLang="en-US" sz="2000" dirty="0">
                <a:latin typeface="Courier New" pitchFamily="49" charset="0"/>
                <a:cs typeface="Oracle Sans" panose="020B0503020204020204" pitchFamily="34" charset="0"/>
              </a:rPr>
              <a:t>BEGIN</a:t>
            </a:r>
          </a:p>
          <a:p>
            <a:pPr defTabSz="600075">
              <a:tabLst>
                <a:tab pos="600075" algn="r"/>
                <a:tab pos="1009650" algn="l"/>
              </a:tabLst>
            </a:pPr>
            <a:r>
              <a:rPr lang="en-US" altLang="en-US" sz="2000" dirty="0">
                <a:latin typeface="Courier New" pitchFamily="49" charset="0"/>
                <a:cs typeface="Oracle Sans" panose="020B0503020204020204" pitchFamily="34" charset="0"/>
              </a:rPr>
              <a:t> </a:t>
            </a:r>
            <a:r>
              <a:rPr lang="en-US" altLang="en-US" sz="2000" dirty="0" err="1">
                <a:latin typeface="Courier New" pitchFamily="49" charset="0"/>
                <a:cs typeface="Oracle Sans" panose="020B0503020204020204" pitchFamily="34" charset="0"/>
              </a:rPr>
              <a:t>v_myName</a:t>
            </a:r>
            <a:r>
              <a:rPr lang="en-US" altLang="en-US" sz="2000" dirty="0">
                <a:latin typeface="Courier New" pitchFamily="49" charset="0"/>
                <a:cs typeface="Oracle Sans" panose="020B0503020204020204" pitchFamily="34" charset="0"/>
              </a:rPr>
              <a:t> := 'Steven';</a:t>
            </a:r>
          </a:p>
          <a:p>
            <a:pPr defTabSz="600075">
              <a:tabLst>
                <a:tab pos="600075" algn="r"/>
                <a:tab pos="1009650" algn="l"/>
              </a:tabLst>
            </a:pPr>
            <a:r>
              <a:rPr lang="en-US" altLang="en-US" sz="2000" dirty="0">
                <a:latin typeface="Courier New" pitchFamily="49" charset="0"/>
                <a:cs typeface="Oracle Sans" panose="020B0503020204020204" pitchFamily="34" charset="0"/>
              </a:rPr>
              <a:t> DBMS_OUTPUT.PUT_LINE('My name is: '|| </a:t>
            </a:r>
            <a:r>
              <a:rPr lang="en-US" altLang="en-US" sz="2000" dirty="0" err="1">
                <a:latin typeface="Courier New" pitchFamily="49" charset="0"/>
                <a:cs typeface="Oracle Sans" panose="020B0503020204020204" pitchFamily="34" charset="0"/>
              </a:rPr>
              <a:t>v_myName</a:t>
            </a:r>
            <a:r>
              <a:rPr lang="en-US" altLang="en-US" sz="2000" dirty="0">
                <a:latin typeface="Courier New" pitchFamily="49" charset="0"/>
                <a:cs typeface="Oracle Sans" panose="020B0503020204020204" pitchFamily="34" charset="0"/>
              </a:rPr>
              <a:t>);</a:t>
            </a:r>
          </a:p>
          <a:p>
            <a:pPr defTabSz="600075">
              <a:tabLst>
                <a:tab pos="600075" algn="r"/>
                <a:tab pos="1009650" algn="l"/>
              </a:tabLst>
            </a:pPr>
            <a:r>
              <a:rPr lang="en-US" altLang="en-US" sz="2000" dirty="0">
                <a:latin typeface="Courier New" pitchFamily="49" charset="0"/>
                <a:cs typeface="Oracle Sans" panose="020B0503020204020204" pitchFamily="34" charset="0"/>
              </a:rPr>
              <a:t>END; </a:t>
            </a:r>
          </a:p>
          <a:p>
            <a:pPr defTabSz="600075">
              <a:tabLst>
                <a:tab pos="600075" algn="r"/>
                <a:tab pos="1009650" algn="l"/>
              </a:tabLst>
            </a:pPr>
            <a:r>
              <a:rPr lang="en-US" altLang="en-US" sz="2000" dirty="0">
                <a:latin typeface="Courier New" pitchFamily="49" charset="0"/>
                <a:cs typeface="Oracle Sans" panose="020B0503020204020204" pitchFamily="34" charset="0"/>
              </a:rPr>
              <a:t>/</a:t>
            </a:r>
          </a:p>
        </p:txBody>
      </p:sp>
      <p:sp>
        <p:nvSpPr>
          <p:cNvPr id="11" name="Oval 24"/>
          <p:cNvSpPr>
            <a:spLocks noChangeArrowheads="1"/>
          </p:cNvSpPr>
          <p:nvPr/>
        </p:nvSpPr>
        <p:spPr bwMode="blackWhite">
          <a:xfrm>
            <a:off x="990600" y="3694272"/>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1</a:t>
            </a:r>
          </a:p>
        </p:txBody>
      </p:sp>
      <p:sp>
        <p:nvSpPr>
          <p:cNvPr id="12" name="Oval 24"/>
          <p:cNvSpPr>
            <a:spLocks noChangeArrowheads="1"/>
          </p:cNvSpPr>
          <p:nvPr/>
        </p:nvSpPr>
        <p:spPr bwMode="blackWhite">
          <a:xfrm>
            <a:off x="990600" y="6562164"/>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2</a:t>
            </a:r>
          </a:p>
        </p:txBody>
      </p:sp>
    </p:spTree>
    <p:custDataLst>
      <p:tags r:id="rId1"/>
    </p:custDataLst>
    <p:extLst>
      <p:ext uri="{BB962C8B-B14F-4D97-AF65-F5344CB8AC3E}">
        <p14:creationId xmlns:p14="http://schemas.microsoft.com/office/powerpoint/2010/main" val="269478949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Initializing Variables Through a </a:t>
            </a:r>
            <a:r>
              <a:rPr lang="en-US" altLang="en-US" dirty="0">
                <a:latin typeface="Courier New" panose="02070309020205020404" pitchFamily="49" charset="0"/>
                <a:cs typeface="Courier New" panose="02070309020205020404" pitchFamily="49" charset="0"/>
              </a:rPr>
              <a:t>SELECT</a:t>
            </a:r>
            <a:r>
              <a:rPr lang="en-US" altLang="en-US" dirty="0">
                <a:latin typeface="+mj-lt"/>
                <a:cs typeface="Oracle Sans" panose="020B0503020204020204" pitchFamily="34" charset="0"/>
              </a:rPr>
              <a:t> Statement</a:t>
            </a:r>
          </a:p>
        </p:txBody>
      </p:sp>
      <p:sp>
        <p:nvSpPr>
          <p:cNvPr id="2" name="Content Placeholder 1">
            <a:extLst>
              <a:ext uri="{FF2B5EF4-FFF2-40B4-BE49-F238E27FC236}">
                <a16:creationId xmlns:a16="http://schemas.microsoft.com/office/drawing/2014/main" id="{2EFC4534-89FF-4A01-88FD-04D7366331BD}"/>
              </a:ext>
            </a:extLst>
          </p:cNvPr>
          <p:cNvSpPr>
            <a:spLocks noGrp="1"/>
          </p:cNvSpPr>
          <p:nvPr>
            <p:ph idx="1"/>
          </p:nvPr>
        </p:nvSpPr>
        <p:spPr>
          <a:xfrm>
            <a:off x="933451" y="2272710"/>
            <a:ext cx="16421100" cy="2043440"/>
          </a:xfrm>
        </p:spPr>
        <p:txBody>
          <a:bodyPr/>
          <a:lstStyle/>
          <a:p>
            <a:r>
              <a:rPr lang="en-US" altLang="en-US" dirty="0"/>
              <a:t>Retrieve data from the database with a </a:t>
            </a:r>
            <a:r>
              <a:rPr lang="en-US" altLang="en-US" dirty="0">
                <a:latin typeface="Courier New" panose="02070309020205020404" pitchFamily="49" charset="0"/>
                <a:cs typeface="Courier New" panose="02070309020205020404" pitchFamily="49" charset="0"/>
              </a:rPr>
              <a:t>SELECT</a:t>
            </a:r>
            <a:r>
              <a:rPr lang="en-US" altLang="en-US" dirty="0"/>
              <a:t> statement.</a:t>
            </a:r>
          </a:p>
          <a:p>
            <a:r>
              <a:rPr lang="en-US" altLang="en-US" dirty="0"/>
              <a:t>Syntax:</a:t>
            </a:r>
          </a:p>
          <a:p>
            <a:endParaRPr lang="en-US" dirty="0"/>
          </a:p>
        </p:txBody>
      </p:sp>
      <p:grpSp>
        <p:nvGrpSpPr>
          <p:cNvPr id="16388" name="Group 1"/>
          <p:cNvGrpSpPr>
            <a:grpSpLocks/>
          </p:cNvGrpSpPr>
          <p:nvPr/>
        </p:nvGrpSpPr>
        <p:grpSpPr bwMode="auto">
          <a:xfrm>
            <a:off x="1312070" y="3976690"/>
            <a:ext cx="15663863" cy="1632251"/>
            <a:chOff x="654756" y="2307537"/>
            <a:chExt cx="7834489" cy="1087233"/>
          </a:xfrm>
        </p:grpSpPr>
        <p:sp>
          <p:nvSpPr>
            <p:cNvPr id="5" name="Content Placeholder 2"/>
            <p:cNvSpPr txBox="1">
              <a:spLocks/>
            </p:cNvSpPr>
            <p:nvPr/>
          </p:nvSpPr>
          <p:spPr bwMode="gray">
            <a:xfrm>
              <a:off x="654756" y="2307537"/>
              <a:ext cx="7834489" cy="1087233"/>
            </a:xfrm>
            <a:prstGeom prst="round2DiagRect">
              <a:avLst>
                <a:gd name="adj1" fmla="val 996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6392" name="Rectangle 4"/>
            <p:cNvSpPr>
              <a:spLocks noChangeArrowheads="1"/>
            </p:cNvSpPr>
            <p:nvPr/>
          </p:nvSpPr>
          <p:spPr bwMode="blackGray">
            <a:xfrm>
              <a:off x="760756" y="2501044"/>
              <a:ext cx="7204364" cy="769111"/>
            </a:xfrm>
            <a:prstGeom prst="rect">
              <a:avLst/>
            </a:prstGeom>
            <a:noFill/>
            <a:ln w="28575">
              <a:noFill/>
              <a:miter lim="800000"/>
              <a:headEnd/>
              <a:tailEnd/>
            </a:ln>
          </p:spPr>
          <p:txBody>
            <a:bodyPr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SELECT  </a:t>
              </a:r>
              <a:r>
                <a:rPr lang="en-US" altLang="en-US" sz="2000" i="1" dirty="0" err="1">
                  <a:solidFill>
                    <a:srgbClr val="000000"/>
                  </a:solidFill>
                  <a:latin typeface="Courier New" pitchFamily="49" charset="0"/>
                  <a:cs typeface="Oracle Sans" panose="020B0503020204020204" pitchFamily="34" charset="0"/>
                </a:rPr>
                <a:t>select_list</a:t>
              </a:r>
              <a:endParaRPr lang="en-US" altLang="en-US" sz="2000" dirty="0">
                <a:solidFill>
                  <a:srgbClr val="000000"/>
                </a:solidFill>
                <a:latin typeface="Courier New" pitchFamily="49" charset="0"/>
                <a:cs typeface="Oracle Sans" panose="020B0503020204020204" pitchFamily="34" charset="0"/>
              </a:endParaRPr>
            </a:p>
            <a:p>
              <a:pPr>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INTO	 {</a:t>
              </a:r>
              <a:r>
                <a:rPr lang="en-US" altLang="en-US" sz="2000" i="1" dirty="0" err="1">
                  <a:solidFill>
                    <a:srgbClr val="000000"/>
                  </a:solidFill>
                  <a:latin typeface="Courier New" pitchFamily="49" charset="0"/>
                  <a:cs typeface="Oracle Sans" panose="020B0503020204020204" pitchFamily="34" charset="0"/>
                </a:rPr>
                <a:t>variable_name</a:t>
              </a:r>
              <a:r>
                <a:rPr lang="en-US" altLang="en-US" sz="2000" dirty="0">
                  <a:solidFill>
                    <a:srgbClr val="000000"/>
                  </a:solidFill>
                  <a:latin typeface="Courier New" pitchFamily="49" charset="0"/>
                  <a:cs typeface="Oracle Sans" panose="020B0503020204020204" pitchFamily="34" charset="0"/>
                </a:rPr>
                <a:t>[,</a:t>
              </a:r>
              <a:r>
                <a:rPr lang="en-US" altLang="en-US" sz="2000" i="1" dirty="0">
                  <a:solidFill>
                    <a:srgbClr val="000000"/>
                  </a:solidFill>
                  <a:latin typeface="Courier New" pitchFamily="49" charset="0"/>
                  <a:cs typeface="Oracle Sans" panose="020B0503020204020204" pitchFamily="34" charset="0"/>
                </a:rPr>
                <a:t> </a:t>
              </a:r>
              <a:r>
                <a:rPr lang="en-US" altLang="en-US" sz="2000" i="1" dirty="0" err="1">
                  <a:solidFill>
                    <a:srgbClr val="000000"/>
                  </a:solidFill>
                  <a:latin typeface="Courier New" pitchFamily="49" charset="0"/>
                  <a:cs typeface="Oracle Sans" panose="020B0503020204020204" pitchFamily="34" charset="0"/>
                </a:rPr>
                <a:t>variable_name</a:t>
              </a:r>
              <a:r>
                <a:rPr lang="en-US" altLang="en-US" sz="2000" dirty="0">
                  <a:solidFill>
                    <a:srgbClr val="000000"/>
                  </a:solidFill>
                  <a:latin typeface="Courier New" pitchFamily="49" charset="0"/>
                  <a:cs typeface="Oracle Sans" panose="020B0503020204020204" pitchFamily="34" charset="0"/>
                </a:rPr>
                <a:t>]</a:t>
              </a:r>
              <a:r>
                <a:rPr lang="en-US" altLang="en-US" sz="2000" i="1" dirty="0">
                  <a:solidFill>
                    <a:srgbClr val="000000"/>
                  </a:solidFill>
                  <a:latin typeface="Courier New" pitchFamily="49" charset="0"/>
                  <a:cs typeface="Oracle Sans" panose="020B0503020204020204" pitchFamily="34" charset="0"/>
                </a:rPr>
                <a:t>...</a:t>
              </a:r>
              <a:r>
                <a:rPr lang="en-US" altLang="en-US" sz="2000" dirty="0">
                  <a:solidFill>
                    <a:srgbClr val="000000"/>
                  </a:solidFill>
                  <a:latin typeface="Courier New" pitchFamily="49" charset="0"/>
                  <a:cs typeface="Oracle Sans" panose="020B0503020204020204" pitchFamily="34" charset="0"/>
                </a:rPr>
                <a:t>}</a:t>
              </a:r>
              <a:r>
                <a:rPr lang="en-US" altLang="en-US" sz="2000" i="1" dirty="0">
                  <a:solidFill>
                    <a:srgbClr val="000000"/>
                  </a:solidFill>
                  <a:latin typeface="Courier New" pitchFamily="49" charset="0"/>
                  <a:cs typeface="Oracle Sans" panose="020B0503020204020204" pitchFamily="34" charset="0"/>
                </a:rPr>
                <a:t>  </a:t>
              </a:r>
              <a:endParaRPr lang="en-US" altLang="en-US" sz="2000" dirty="0">
                <a:solidFill>
                  <a:srgbClr val="000000"/>
                </a:solidFill>
                <a:latin typeface="Courier New" pitchFamily="49" charset="0"/>
                <a:cs typeface="Oracle Sans" panose="020B0503020204020204" pitchFamily="34" charset="0"/>
              </a:endParaRPr>
            </a:p>
            <a:p>
              <a:pPr>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FROM	 </a:t>
              </a:r>
              <a:r>
                <a:rPr lang="en-US" altLang="en-US" sz="2000" i="1" dirty="0">
                  <a:solidFill>
                    <a:srgbClr val="000000"/>
                  </a:solidFill>
                  <a:latin typeface="Courier New" pitchFamily="49" charset="0"/>
                  <a:cs typeface="Oracle Sans" panose="020B0503020204020204" pitchFamily="34" charset="0"/>
                </a:rPr>
                <a:t>table</a:t>
              </a:r>
              <a:endParaRPr lang="en-US" altLang="en-US" sz="2000" dirty="0">
                <a:solidFill>
                  <a:srgbClr val="000000"/>
                </a:solidFill>
                <a:latin typeface="Courier New" pitchFamily="49" charset="0"/>
                <a:cs typeface="Oracle Sans" panose="020B0503020204020204" pitchFamily="34" charset="0"/>
              </a:endParaRPr>
            </a:p>
            <a:p>
              <a:pPr>
                <a:lnSpc>
                  <a:spcPct val="65000"/>
                </a:lnSpc>
                <a:spcBef>
                  <a:spcPct val="40000"/>
                </a:spcBef>
              </a:pPr>
              <a:r>
                <a:rPr lang="en-US" altLang="en-US" sz="2000" dirty="0">
                  <a:solidFill>
                    <a:srgbClr val="000000"/>
                  </a:solidFill>
                  <a:latin typeface="Courier New" pitchFamily="49" charset="0"/>
                  <a:cs typeface="Oracle Sans" panose="020B0503020204020204" pitchFamily="34" charset="0"/>
                </a:rPr>
                <a:t>[WHERE	 </a:t>
              </a:r>
              <a:r>
                <a:rPr lang="en-US" altLang="en-US" sz="2000" i="1" dirty="0">
                  <a:solidFill>
                    <a:srgbClr val="000000"/>
                  </a:solidFill>
                  <a:latin typeface="Courier New" pitchFamily="49" charset="0"/>
                  <a:cs typeface="Oracle Sans" panose="020B0503020204020204" pitchFamily="34" charset="0"/>
                </a:rPr>
                <a:t>condition</a:t>
              </a:r>
              <a:r>
                <a:rPr lang="en-US" altLang="en-US" sz="2000" dirty="0">
                  <a:solidFill>
                    <a:srgbClr val="000000"/>
                  </a:solidFill>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66806807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54039704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Types of Variables</a:t>
            </a:r>
          </a:p>
        </p:txBody>
      </p:sp>
      <p:sp>
        <p:nvSpPr>
          <p:cNvPr id="2" name="Content Placeholder 1">
            <a:extLst>
              <a:ext uri="{FF2B5EF4-FFF2-40B4-BE49-F238E27FC236}">
                <a16:creationId xmlns:a16="http://schemas.microsoft.com/office/drawing/2014/main" id="{9C9655CE-DF3F-49A9-92E3-D125EFFD10D4}"/>
              </a:ext>
            </a:extLst>
          </p:cNvPr>
          <p:cNvSpPr>
            <a:spLocks noGrp="1"/>
          </p:cNvSpPr>
          <p:nvPr>
            <p:ph idx="1"/>
          </p:nvPr>
        </p:nvSpPr>
        <p:spPr>
          <a:xfrm>
            <a:off x="933451" y="2272710"/>
            <a:ext cx="16421100" cy="5015536"/>
          </a:xfrm>
        </p:spPr>
        <p:txBody>
          <a:bodyPr/>
          <a:lstStyle/>
          <a:p>
            <a:pPr lvl="1"/>
            <a:r>
              <a:rPr lang="en-US" altLang="en-US" dirty="0"/>
              <a:t>PL/SQL variables:</a:t>
            </a:r>
          </a:p>
          <a:p>
            <a:pPr lvl="2"/>
            <a:r>
              <a:rPr lang="en-US" altLang="en-US" dirty="0"/>
              <a:t>Scalar</a:t>
            </a:r>
          </a:p>
          <a:p>
            <a:pPr lvl="2"/>
            <a:r>
              <a:rPr lang="en-US" altLang="en-US" dirty="0"/>
              <a:t>Reference</a:t>
            </a:r>
          </a:p>
          <a:p>
            <a:pPr lvl="2"/>
            <a:r>
              <a:rPr lang="en-US" altLang="en-US" dirty="0"/>
              <a:t>Large object </a:t>
            </a:r>
            <a:r>
              <a:rPr lang="en-US" altLang="en-US" dirty="0">
                <a:latin typeface="Courier New" panose="02070309020205020404" pitchFamily="49" charset="0"/>
                <a:cs typeface="Courier New" panose="02070309020205020404" pitchFamily="49" charset="0"/>
              </a:rPr>
              <a:t>(LOB)</a:t>
            </a:r>
          </a:p>
          <a:p>
            <a:pPr lvl="2"/>
            <a:r>
              <a:rPr lang="en-US" altLang="en-US" dirty="0"/>
              <a:t>Composite</a:t>
            </a:r>
          </a:p>
          <a:p>
            <a:pPr lvl="1"/>
            <a:r>
              <a:rPr lang="en-US" altLang="en-US" dirty="0"/>
              <a:t>Non-PL/SQL variables: Bind variables</a:t>
            </a:r>
          </a:p>
          <a:p>
            <a:endParaRPr lang="en-US" dirty="0"/>
          </a:p>
        </p:txBody>
      </p:sp>
    </p:spTree>
    <p:custDataLst>
      <p:tags r:id="rId1"/>
    </p:custDataLst>
    <p:extLst>
      <p:ext uri="{BB962C8B-B14F-4D97-AF65-F5344CB8AC3E}">
        <p14:creationId xmlns:p14="http://schemas.microsoft.com/office/powerpoint/2010/main" val="77810741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Declaring Variables </a:t>
            </a:r>
          </a:p>
        </p:txBody>
      </p:sp>
      <p:sp>
        <p:nvSpPr>
          <p:cNvPr id="18435" name="Rectangle 6"/>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Oracle Sans" panose="020B0503020204020204" pitchFamily="34" charset="0"/>
                <a:cs typeface="Oracle Sans" panose="020B0503020204020204" pitchFamily="34" charset="0"/>
              </a:rPr>
              <a:t>Examples:</a:t>
            </a:r>
          </a:p>
        </p:txBody>
      </p:sp>
      <p:sp>
        <p:nvSpPr>
          <p:cNvPr id="5" name="Content Placeholder 2"/>
          <p:cNvSpPr txBox="1">
            <a:spLocks/>
          </p:cNvSpPr>
          <p:nvPr/>
        </p:nvSpPr>
        <p:spPr bwMode="gray">
          <a:xfrm>
            <a:off x="1524000" y="3117308"/>
            <a:ext cx="15947231" cy="2621607"/>
          </a:xfrm>
          <a:prstGeom prst="round2DiagRect">
            <a:avLst>
              <a:gd name="adj1" fmla="val 895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DECLARE</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v_emp_job</a:t>
            </a:r>
            <a:r>
              <a:rPr lang="en-US" altLang="en-US" sz="2000" dirty="0">
                <a:solidFill>
                  <a:srgbClr val="000000"/>
                </a:solidFill>
                <a:latin typeface="Courier New" pitchFamily="49" charset="0"/>
                <a:cs typeface="Oracle Sans" panose="020B0503020204020204" pitchFamily="34" charset="0"/>
              </a:rPr>
              <a:t>				VARCHAR2(9);</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v_count_loop</a:t>
            </a:r>
            <a:r>
              <a:rPr lang="en-US" altLang="en-US" sz="2000" dirty="0">
                <a:solidFill>
                  <a:srgbClr val="000000"/>
                </a:solidFill>
                <a:latin typeface="Courier New" pitchFamily="49" charset="0"/>
                <a:cs typeface="Oracle Sans" panose="020B0503020204020204" pitchFamily="34" charset="0"/>
              </a:rPr>
              <a:t>	   	BINARY_INTEGER := 0;</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v_dept_total_sal</a:t>
            </a:r>
            <a:r>
              <a:rPr lang="en-US" altLang="en-US" sz="2000" dirty="0">
                <a:solidFill>
                  <a:srgbClr val="000000"/>
                </a:solidFill>
                <a:latin typeface="Courier New" pitchFamily="49" charset="0"/>
                <a:cs typeface="Oracle Sans" panose="020B0503020204020204" pitchFamily="34" charset="0"/>
              </a:rPr>
              <a:t>	NUMBER(9,2) := 0;</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v_orderdate</a:t>
            </a:r>
            <a:r>
              <a:rPr lang="en-US" altLang="en-US" sz="2000" dirty="0">
                <a:solidFill>
                  <a:srgbClr val="000000"/>
                </a:solidFill>
                <a:latin typeface="Courier New" pitchFamily="49" charset="0"/>
                <a:cs typeface="Oracle Sans" panose="020B0503020204020204" pitchFamily="34" charset="0"/>
              </a:rPr>
              <a:t>		   DATE := SYSDATE + 7;</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c_tax_rate</a:t>
            </a:r>
            <a:r>
              <a:rPr lang="en-US" altLang="en-US" sz="2000" dirty="0">
                <a:solidFill>
                  <a:srgbClr val="000000"/>
                </a:solidFill>
                <a:latin typeface="Courier New" pitchFamily="49" charset="0"/>
                <a:cs typeface="Oracle Sans" panose="020B0503020204020204" pitchFamily="34" charset="0"/>
              </a:rPr>
              <a:t>			CONSTANT NUMBER(3,2) := 8.25;</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v_valid</a:t>
            </a:r>
            <a:r>
              <a:rPr lang="en-US" altLang="en-US" sz="2000" dirty="0">
                <a:solidFill>
                  <a:srgbClr val="000000"/>
                </a:solidFill>
                <a:latin typeface="Courier New" pitchFamily="49" charset="0"/>
                <a:cs typeface="Oracle Sans" panose="020B0503020204020204" pitchFamily="34" charset="0"/>
              </a:rPr>
              <a:t>			   BOOLEAN NOT NULL := TRUE;</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 </a:t>
            </a:r>
          </a:p>
        </p:txBody>
      </p:sp>
    </p:spTree>
    <p:custDataLst>
      <p:tags r:id="rId1"/>
    </p:custDataLst>
    <p:extLst>
      <p:ext uri="{BB962C8B-B14F-4D97-AF65-F5344CB8AC3E}">
        <p14:creationId xmlns:p14="http://schemas.microsoft.com/office/powerpoint/2010/main" val="428745355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946980" y="6820302"/>
            <a:ext cx="15664898" cy="532998"/>
          </a:xfrm>
          <a:prstGeom prst="round2DiagRect">
            <a:avLst>
              <a:gd name="adj1" fmla="val 2586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defRPr/>
            </a:pPr>
            <a:r>
              <a:rPr lang="en-US" altLang="en-US" sz="2000" dirty="0" err="1">
                <a:solidFill>
                  <a:srgbClr val="000000"/>
                </a:solidFill>
                <a:latin typeface="Courier New" pitchFamily="49" charset="0"/>
                <a:cs typeface="Oracle Sans" panose="020B0503020204020204" pitchFamily="34" charset="0"/>
              </a:rPr>
              <a:t>v_myName</a:t>
            </a:r>
            <a:r>
              <a:rPr lang="en-US" altLang="en-US" sz="2000" dirty="0">
                <a:solidFill>
                  <a:srgbClr val="000000"/>
                </a:solidFill>
                <a:latin typeface="Courier New" pitchFamily="49" charset="0"/>
                <a:cs typeface="Oracle Sans" panose="020B0503020204020204" pitchFamily="34" charset="0"/>
              </a:rPr>
              <a:t> VARCHAR2(20) DEFAULT 'John';</a:t>
            </a:r>
          </a:p>
        </p:txBody>
      </p:sp>
      <p:sp>
        <p:nvSpPr>
          <p:cNvPr id="19461"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sz="5000" dirty="0">
                <a:latin typeface="+mj-lt"/>
                <a:cs typeface="Oracle Sans" panose="020B0503020204020204" pitchFamily="34" charset="0"/>
              </a:rPr>
              <a:t>Guidelines for Declaring and Initializing PL/SQL Variables</a:t>
            </a:r>
          </a:p>
        </p:txBody>
      </p:sp>
      <p:sp>
        <p:nvSpPr>
          <p:cNvPr id="3" name="Content Placeholder 2">
            <a:extLst>
              <a:ext uri="{FF2B5EF4-FFF2-40B4-BE49-F238E27FC236}">
                <a16:creationId xmlns:a16="http://schemas.microsoft.com/office/drawing/2014/main" id="{5C3E521E-35C8-4B08-A949-D844AB3B75C6}"/>
              </a:ext>
            </a:extLst>
          </p:cNvPr>
          <p:cNvSpPr>
            <a:spLocks noGrp="1"/>
          </p:cNvSpPr>
          <p:nvPr>
            <p:ph idx="1"/>
          </p:nvPr>
        </p:nvSpPr>
        <p:spPr>
          <a:xfrm>
            <a:off x="933451" y="2688032"/>
            <a:ext cx="16421100" cy="6695996"/>
          </a:xfrm>
        </p:spPr>
        <p:txBody>
          <a:bodyPr/>
          <a:lstStyle/>
          <a:p>
            <a:pPr lvl="1"/>
            <a:r>
              <a:rPr lang="en-US" altLang="en-US" dirty="0"/>
              <a:t>Follow consistent naming conventions.</a:t>
            </a:r>
          </a:p>
          <a:p>
            <a:pPr lvl="1"/>
            <a:r>
              <a:rPr lang="en-US" altLang="en-US" dirty="0"/>
              <a:t>Use meaningful identifiers for variables.</a:t>
            </a:r>
          </a:p>
          <a:p>
            <a:pPr lvl="1"/>
            <a:r>
              <a:rPr lang="en-US" altLang="en-US" dirty="0"/>
              <a:t>Initialize variables that are designated as </a:t>
            </a:r>
            <a:r>
              <a:rPr lang="en-US" altLang="en-US" dirty="0">
                <a:latin typeface="Courier New" panose="02070309020205020404" pitchFamily="49" charset="0"/>
                <a:cs typeface="Courier New" panose="02070309020205020404" pitchFamily="49" charset="0"/>
              </a:rPr>
              <a:t>NOT NULL </a:t>
            </a:r>
            <a:r>
              <a:rPr lang="en-US" altLang="en-US" dirty="0"/>
              <a:t>and </a:t>
            </a:r>
            <a:r>
              <a:rPr lang="en-US" altLang="en-US" dirty="0">
                <a:latin typeface="Courier New" panose="02070309020205020404" pitchFamily="49" charset="0"/>
                <a:cs typeface="Courier New" panose="02070309020205020404" pitchFamily="49" charset="0"/>
              </a:rPr>
              <a:t>CONSTANT.</a:t>
            </a:r>
          </a:p>
          <a:p>
            <a:pPr lvl="1"/>
            <a:r>
              <a:rPr lang="en-US" altLang="en-US" dirty="0"/>
              <a:t>Initialize variables with the assignment operator (</a:t>
            </a:r>
            <a:r>
              <a:rPr lang="en-US" altLang="en-US" dirty="0">
                <a:latin typeface="Courier New" panose="02070309020205020404" pitchFamily="49" charset="0"/>
                <a:cs typeface="Courier New" panose="02070309020205020404" pitchFamily="49" charset="0"/>
              </a:rPr>
              <a:t>:=</a:t>
            </a:r>
            <a:r>
              <a:rPr lang="en-US" altLang="en-US" dirty="0"/>
              <a:t>) or the </a:t>
            </a:r>
            <a:r>
              <a:rPr lang="en-US" altLang="en-US" dirty="0">
                <a:latin typeface="Courier New" panose="02070309020205020404" pitchFamily="49" charset="0"/>
                <a:cs typeface="Courier New" panose="02070309020205020404" pitchFamily="49" charset="0"/>
              </a:rPr>
              <a:t>DEFAULT</a:t>
            </a:r>
            <a:r>
              <a:rPr lang="en-US" altLang="en-US" dirty="0"/>
              <a:t> keyword:</a:t>
            </a:r>
          </a:p>
          <a:p>
            <a:pPr lvl="1"/>
            <a:endParaRPr lang="en-US" altLang="en-US" dirty="0"/>
          </a:p>
          <a:p>
            <a:pPr lvl="1"/>
            <a:endParaRPr lang="en-US" altLang="en-US" dirty="0"/>
          </a:p>
          <a:p>
            <a:pPr lvl="1"/>
            <a:endParaRPr lang="en-US" altLang="en-US" dirty="0"/>
          </a:p>
          <a:p>
            <a:pPr lvl="1"/>
            <a:r>
              <a:rPr lang="en-US" altLang="en-US" dirty="0"/>
              <a:t>Declare one identifier per line for better readability and code maintenance.</a:t>
            </a:r>
          </a:p>
          <a:p>
            <a:endParaRPr lang="en-US" dirty="0"/>
          </a:p>
        </p:txBody>
      </p:sp>
      <p:sp>
        <p:nvSpPr>
          <p:cNvPr id="8" name="Content Placeholder 2"/>
          <p:cNvSpPr txBox="1">
            <a:spLocks/>
          </p:cNvSpPr>
          <p:nvPr/>
        </p:nvSpPr>
        <p:spPr bwMode="gray">
          <a:xfrm>
            <a:off x="1922152" y="6023831"/>
            <a:ext cx="15664898" cy="546549"/>
          </a:xfrm>
          <a:prstGeom prst="round2DiagRect">
            <a:avLst>
              <a:gd name="adj1" fmla="val 2586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defRPr/>
            </a:pPr>
            <a:r>
              <a:rPr lang="en-US" altLang="en-US" sz="2000" dirty="0" err="1">
                <a:solidFill>
                  <a:srgbClr val="000000"/>
                </a:solidFill>
                <a:latin typeface="Courier New" pitchFamily="49" charset="0"/>
                <a:cs typeface="Oracle Sans" panose="020B0503020204020204" pitchFamily="34" charset="0"/>
              </a:rPr>
              <a:t>v_myName</a:t>
            </a:r>
            <a:r>
              <a:rPr lang="en-US" altLang="en-US" sz="2000" dirty="0">
                <a:solidFill>
                  <a:srgbClr val="000000"/>
                </a:solidFill>
                <a:latin typeface="Courier New" pitchFamily="49" charset="0"/>
                <a:cs typeface="Oracle Sans" panose="020B0503020204020204" pitchFamily="34" charset="0"/>
              </a:rPr>
              <a:t> VARCHAR2(20):='John';</a:t>
            </a:r>
          </a:p>
        </p:txBody>
      </p:sp>
    </p:spTree>
    <p:custDataLst>
      <p:tags r:id="rId1"/>
    </p:custDataLst>
    <p:extLst>
      <p:ext uri="{BB962C8B-B14F-4D97-AF65-F5344CB8AC3E}">
        <p14:creationId xmlns:p14="http://schemas.microsoft.com/office/powerpoint/2010/main" val="253021584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806349" y="2933700"/>
            <a:ext cx="15778392" cy="2905780"/>
          </a:xfrm>
          <a:prstGeom prst="round2DiagRect">
            <a:avLst>
              <a:gd name="adj1" fmla="val 607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DECLARE</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employee_id</a:t>
            </a:r>
            <a:r>
              <a:rPr lang="en-US" altLang="en-US" sz="2000" dirty="0">
                <a:solidFill>
                  <a:srgbClr val="000000"/>
                </a:solidFill>
                <a:latin typeface="Courier New" pitchFamily="49" charset="0"/>
                <a:cs typeface="Oracle Sans" panose="020B0503020204020204" pitchFamily="34" charset="0"/>
              </a:rPr>
              <a:t>	NUMBER(6);</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BEGIN</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SELECT   </a:t>
            </a:r>
            <a:r>
              <a:rPr lang="en-US" altLang="en-US" sz="2000" dirty="0" err="1">
                <a:solidFill>
                  <a:srgbClr val="000000"/>
                </a:solidFill>
                <a:latin typeface="Courier New" pitchFamily="49" charset="0"/>
                <a:cs typeface="Oracle Sans" panose="020B0503020204020204" pitchFamily="34" charset="0"/>
              </a:rPr>
              <a:t>employee_id</a:t>
            </a:r>
            <a:endParaRPr lang="en-US" altLang="en-US" sz="2000" dirty="0">
              <a:solidFill>
                <a:srgbClr val="000000"/>
              </a:solidFill>
              <a:latin typeface="Courier New" pitchFamily="49" charset="0"/>
              <a:cs typeface="Oracle Sans" panose="020B0503020204020204" pitchFamily="34" charset="0"/>
            </a:endParaRP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INTO     </a:t>
            </a:r>
            <a:r>
              <a:rPr lang="en-US" altLang="en-US" sz="2000" dirty="0" err="1">
                <a:solidFill>
                  <a:srgbClr val="000000"/>
                </a:solidFill>
                <a:latin typeface="Courier New" pitchFamily="49" charset="0"/>
                <a:cs typeface="Oracle Sans" panose="020B0503020204020204" pitchFamily="34" charset="0"/>
              </a:rPr>
              <a:t>employee_id</a:t>
            </a:r>
            <a:endParaRPr lang="en-US" altLang="en-US" sz="2000" dirty="0">
              <a:solidFill>
                <a:srgbClr val="000000"/>
              </a:solidFill>
              <a:latin typeface="Courier New" pitchFamily="49" charset="0"/>
              <a:cs typeface="Oracle Sans" panose="020B0503020204020204" pitchFamily="34" charset="0"/>
            </a:endParaRPr>
          </a:p>
          <a:p>
            <a:pPr defTabSz="600075">
              <a:lnSpc>
                <a:spcPct val="10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FROM		   employees</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  WHERE 		</a:t>
            </a:r>
            <a:r>
              <a:rPr lang="en-US" altLang="en-US" sz="2000" dirty="0" err="1">
                <a:solidFill>
                  <a:srgbClr val="000000"/>
                </a:solidFill>
                <a:latin typeface="Courier New" pitchFamily="49" charset="0"/>
                <a:cs typeface="Oracle Sans" panose="020B0503020204020204" pitchFamily="34" charset="0"/>
              </a:rPr>
              <a:t>last_name</a:t>
            </a:r>
            <a:r>
              <a:rPr lang="en-US" altLang="en-US" sz="2000" dirty="0">
                <a:solidFill>
                  <a:srgbClr val="000000"/>
                </a:solidFill>
                <a:latin typeface="Courier New" pitchFamily="49" charset="0"/>
                <a:cs typeface="Oracle Sans" panose="020B0503020204020204" pitchFamily="34" charset="0"/>
              </a:rPr>
              <a:t> = '</a:t>
            </a:r>
            <a:r>
              <a:rPr lang="en-US" altLang="en-US" sz="2000" dirty="0" err="1">
                <a:solidFill>
                  <a:srgbClr val="000000"/>
                </a:solidFill>
                <a:latin typeface="Courier New" pitchFamily="49" charset="0"/>
                <a:cs typeface="Oracle Sans" panose="020B0503020204020204" pitchFamily="34" charset="0"/>
              </a:rPr>
              <a:t>Kochhar</a:t>
            </a:r>
            <a:r>
              <a:rPr lang="en-US" altLang="en-US" sz="20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END;</a:t>
            </a:r>
          </a:p>
          <a:p>
            <a:pPr defTabSz="600075">
              <a:lnSpc>
                <a:spcPct val="95000"/>
              </a:lnSpc>
              <a:tabLst>
                <a:tab pos="600075" algn="r"/>
                <a:tab pos="1009650" algn="l"/>
              </a:tabLst>
              <a:defRPr/>
            </a:pPr>
            <a:r>
              <a:rPr lang="en-US" altLang="en-US" sz="2000" dirty="0">
                <a:solidFill>
                  <a:srgbClr val="000000"/>
                </a:solidFill>
                <a:latin typeface="Courier New" pitchFamily="49" charset="0"/>
                <a:cs typeface="Oracle Sans" panose="020B0503020204020204" pitchFamily="34" charset="0"/>
              </a:rPr>
              <a:t>/</a:t>
            </a:r>
          </a:p>
        </p:txBody>
      </p:sp>
      <p:sp>
        <p:nvSpPr>
          <p:cNvPr id="20485"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Guidelines for Declaring PL/SQL Variables</a:t>
            </a:r>
          </a:p>
        </p:txBody>
      </p:sp>
      <p:sp>
        <p:nvSpPr>
          <p:cNvPr id="2" name="Content Placeholder 1">
            <a:extLst>
              <a:ext uri="{FF2B5EF4-FFF2-40B4-BE49-F238E27FC236}">
                <a16:creationId xmlns:a16="http://schemas.microsoft.com/office/drawing/2014/main" id="{C0A2A5CE-067E-4B63-AB75-B12A709FCFAB}"/>
              </a:ext>
            </a:extLst>
          </p:cNvPr>
          <p:cNvSpPr>
            <a:spLocks noGrp="1"/>
          </p:cNvSpPr>
          <p:nvPr>
            <p:ph idx="1"/>
          </p:nvPr>
        </p:nvSpPr>
        <p:spPr>
          <a:xfrm>
            <a:off x="933451" y="2272710"/>
            <a:ext cx="16421100" cy="4441661"/>
          </a:xfrm>
        </p:spPr>
        <p:txBody>
          <a:bodyPr/>
          <a:lstStyle/>
          <a:p>
            <a:pPr lvl="1"/>
            <a:r>
              <a:rPr lang="en-US" altLang="en-US" dirty="0"/>
              <a:t>Avoid using column names as identifiers.</a:t>
            </a:r>
          </a:p>
          <a:p>
            <a:pPr lvl="1"/>
            <a:endParaRPr lang="en-US" altLang="en-US" dirty="0"/>
          </a:p>
          <a:p>
            <a:pPr lvl="1"/>
            <a:endParaRPr lang="en-US" altLang="en-US" dirty="0"/>
          </a:p>
          <a:p>
            <a:pPr marL="112712" lvl="1" indent="0">
              <a:buNone/>
            </a:pPr>
            <a:endParaRPr lang="en-US" altLang="en-US" dirty="0"/>
          </a:p>
          <a:p>
            <a:pPr marL="685891" lvl="1" indent="0">
              <a:buNone/>
            </a:pPr>
            <a:endParaRPr lang="en-US" altLang="en-US" dirty="0"/>
          </a:p>
          <a:p>
            <a:pPr lvl="1"/>
            <a:r>
              <a:rPr lang="en-US" altLang="en-US" dirty="0"/>
              <a:t>Use the </a:t>
            </a:r>
            <a:r>
              <a:rPr lang="en-US" altLang="en-US" dirty="0">
                <a:latin typeface="Courier New" panose="02070309020205020404" pitchFamily="49" charset="0"/>
                <a:cs typeface="Courier New" panose="02070309020205020404" pitchFamily="49" charset="0"/>
              </a:rPr>
              <a:t>NOT NULL</a:t>
            </a:r>
            <a:r>
              <a:rPr lang="en-US" altLang="en-US" dirty="0"/>
              <a:t> constraint when the variable must hold a value.</a:t>
            </a:r>
          </a:p>
        </p:txBody>
      </p:sp>
      <p:sp>
        <p:nvSpPr>
          <p:cNvPr id="20487" name="Rectangle 5"/>
          <p:cNvSpPr>
            <a:spLocks noChangeArrowheads="1"/>
          </p:cNvSpPr>
          <p:nvPr/>
        </p:nvSpPr>
        <p:spPr bwMode="blackGray">
          <a:xfrm>
            <a:off x="3505200" y="3969280"/>
            <a:ext cx="3681413" cy="600075"/>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1233488">
              <a:spcBef>
                <a:spcPct val="50000"/>
              </a:spcBef>
            </a:pPr>
            <a:endParaRPr lang="en-US" altLang="en-US" dirty="0">
              <a:solidFill>
                <a:schemeClr val="hlink"/>
              </a:solidFill>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268059"/>
            <a:ext cx="1663690" cy="1707242"/>
          </a:xfrm>
          <a:prstGeom prst="rect">
            <a:avLst/>
          </a:prstGeom>
        </p:spPr>
      </p:pic>
    </p:spTree>
    <p:custDataLst>
      <p:tags r:id="rId1"/>
    </p:custDataLst>
    <p:extLst>
      <p:ext uri="{BB962C8B-B14F-4D97-AF65-F5344CB8AC3E}">
        <p14:creationId xmlns:p14="http://schemas.microsoft.com/office/powerpoint/2010/main" val="302482843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90000"/>
              </a:lnSpc>
            </a:pPr>
            <a:r>
              <a:rPr lang="en-US" altLang="en-US" sz="4800" dirty="0">
                <a:latin typeface="+mj-lt"/>
                <a:cs typeface="Oracle Sans" panose="020B0503020204020204" pitchFamily="34" charset="0"/>
              </a:rPr>
              <a:t>Naming Conventions of the PL/SQL Structures Used in </a:t>
            </a:r>
            <a:br>
              <a:rPr lang="en-US" altLang="en-US" sz="4800" dirty="0">
                <a:latin typeface="+mj-lt"/>
                <a:cs typeface="Oracle Sans" panose="020B0503020204020204" pitchFamily="34" charset="0"/>
              </a:rPr>
            </a:br>
            <a:r>
              <a:rPr lang="en-US" altLang="en-US" sz="4800" dirty="0">
                <a:latin typeface="+mj-lt"/>
                <a:cs typeface="Oracle Sans" panose="020B0503020204020204" pitchFamily="34" charset="0"/>
              </a:rPr>
              <a:t>This Course</a:t>
            </a:r>
          </a:p>
        </p:txBody>
      </p:sp>
      <p:graphicFrame>
        <p:nvGraphicFramePr>
          <p:cNvPr id="400387" name="Group 3"/>
          <p:cNvGraphicFramePr>
            <a:graphicFrameLocks noGrp="1"/>
          </p:cNvGraphicFramePr>
          <p:nvPr>
            <p:extLst>
              <p:ext uri="{D42A27DB-BD31-4B8C-83A1-F6EECF244321}">
                <p14:modId xmlns:p14="http://schemas.microsoft.com/office/powerpoint/2010/main" val="1998186651"/>
              </p:ext>
            </p:extLst>
          </p:nvPr>
        </p:nvGraphicFramePr>
        <p:xfrm>
          <a:off x="1338265" y="2426495"/>
          <a:ext cx="15610584" cy="6988371"/>
        </p:xfrm>
        <a:graphic>
          <a:graphicData uri="http://schemas.openxmlformats.org/drawingml/2006/table">
            <a:tbl>
              <a:tblPr>
                <a:tableStyleId>{5FD0F851-EC5A-4D38-B0AD-8093EC10F338}</a:tableStyleId>
              </a:tblPr>
              <a:tblGrid>
                <a:gridCol w="4488281">
                  <a:extLst>
                    <a:ext uri="{9D8B030D-6E8A-4147-A177-3AD203B41FA5}">
                      <a16:colId xmlns:a16="http://schemas.microsoft.com/office/drawing/2014/main" val="20000"/>
                    </a:ext>
                  </a:extLst>
                </a:gridCol>
                <a:gridCol w="4875530">
                  <a:extLst>
                    <a:ext uri="{9D8B030D-6E8A-4147-A177-3AD203B41FA5}">
                      <a16:colId xmlns:a16="http://schemas.microsoft.com/office/drawing/2014/main" val="20001"/>
                    </a:ext>
                  </a:extLst>
                </a:gridCol>
                <a:gridCol w="6246773">
                  <a:extLst>
                    <a:ext uri="{9D8B030D-6E8A-4147-A177-3AD203B41FA5}">
                      <a16:colId xmlns:a16="http://schemas.microsoft.com/office/drawing/2014/main" val="20002"/>
                    </a:ext>
                  </a:extLst>
                </a:gridCol>
              </a:tblGrid>
              <a:tr h="7380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1" u="none" strike="noStrike" cap="none" normalizeH="0" baseline="0" dirty="0">
                          <a:ln>
                            <a:noFill/>
                          </a:ln>
                          <a:effectLst/>
                        </a:rPr>
                        <a:t>PL/SQL Structure</a:t>
                      </a:r>
                      <a:endParaRPr kumimoji="0" lang="en-US" sz="2400" b="1"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1" u="none" strike="noStrike" cap="none" normalizeH="0" baseline="0" dirty="0">
                          <a:ln>
                            <a:noFill/>
                          </a:ln>
                          <a:effectLst/>
                        </a:rPr>
                        <a:t>Convention</a:t>
                      </a:r>
                      <a:endParaRPr kumimoji="0" lang="en-US" sz="2400" b="1"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1" u="none" strike="noStrike" cap="none" normalizeH="0" baseline="0" dirty="0">
                          <a:ln>
                            <a:noFill/>
                          </a:ln>
                          <a:effectLst/>
                        </a:rPr>
                        <a:t>Example</a:t>
                      </a:r>
                      <a:endParaRPr kumimoji="0" lang="en-US" sz="2400" b="1"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0"/>
                  </a:ext>
                </a:extLst>
              </a:tr>
              <a:tr h="695225">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Variable 	</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v_variable_name</a:t>
                      </a:r>
                      <a:endParaRPr kumimoji="0" lang="en-US" sz="2400" b="0" i="1"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v_rate</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extLst>
                  <a:ext uri="{0D108BD9-81ED-4DB2-BD59-A6C34878D82A}">
                    <a16:rowId xmlns:a16="http://schemas.microsoft.com/office/drawing/2014/main" val="10001"/>
                  </a:ext>
                </a:extLst>
              </a:tr>
              <a:tr h="692844">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Constant</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c_constant_name</a:t>
                      </a:r>
                      <a:endParaRPr kumimoji="0" lang="en-US" sz="2400" b="0" i="1"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c_rate</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2"/>
                  </a:ext>
                </a:extLst>
              </a:tr>
              <a:tr h="705158">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Subprogram parameter </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p_parameter_name</a:t>
                      </a:r>
                      <a:endParaRPr kumimoji="0" lang="en-US" sz="2400" b="0" i="1"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p_id</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extLst>
                  <a:ext uri="{0D108BD9-81ED-4DB2-BD59-A6C34878D82A}">
                    <a16:rowId xmlns:a16="http://schemas.microsoft.com/office/drawing/2014/main" val="10003"/>
                  </a:ext>
                </a:extLst>
              </a:tr>
              <a:tr h="692844">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Bind (host) variable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b_bind_name</a:t>
                      </a:r>
                      <a:endParaRPr kumimoji="0" lang="en-US" sz="2400" b="0" i="1"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b_salary</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4"/>
                  </a:ext>
                </a:extLst>
              </a:tr>
              <a:tr h="692844">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Cursor </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cur_cursor_name</a:t>
                      </a:r>
                      <a:endParaRPr kumimoji="0" lang="en-US" sz="2400" b="0" i="1"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cur_emp</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extLst>
                  <a:ext uri="{0D108BD9-81ED-4DB2-BD59-A6C34878D82A}">
                    <a16:rowId xmlns:a16="http://schemas.microsoft.com/office/drawing/2014/main" val="10005"/>
                  </a:ext>
                </a:extLst>
              </a:tr>
              <a:tr h="692844">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Record </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rec_record_name</a:t>
                      </a:r>
                      <a:endParaRPr kumimoji="0" lang="en-US" sz="2400" b="0" i="1"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rec_emp</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6"/>
                  </a:ext>
                </a:extLst>
              </a:tr>
              <a:tr h="692844">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Type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type_name_type</a:t>
                      </a:r>
                      <a:endParaRPr kumimoji="0" lang="en-US" sz="2400" b="0" i="1"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ename_table_type</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extLst>
                  <a:ext uri="{0D108BD9-81ED-4DB2-BD59-A6C34878D82A}">
                    <a16:rowId xmlns:a16="http://schemas.microsoft.com/office/drawing/2014/main" val="10007"/>
                  </a:ext>
                </a:extLst>
              </a:tr>
              <a:tr h="692844">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Exception</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e_exception_name</a:t>
                      </a:r>
                      <a:endParaRPr kumimoji="0" lang="en-US" sz="2400" b="0" i="1"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e_products_invalid</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8"/>
                  </a:ext>
                </a:extLst>
              </a:tr>
              <a:tr h="69284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rPr>
                        <a:t>File handle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rPr>
                        <a:t>f_file_handle_name </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rPr>
                        <a:t>f_file</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1" marB="137141"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E8EDEF"/>
                    </a:solidFill>
                  </a:tcPr>
                </a:tc>
                <a:extLst>
                  <a:ext uri="{0D108BD9-81ED-4DB2-BD59-A6C34878D82A}">
                    <a16:rowId xmlns:a16="http://schemas.microsoft.com/office/drawing/2014/main" val="10009"/>
                  </a:ext>
                </a:extLst>
              </a:tr>
            </a:tbl>
          </a:graphicData>
        </a:graphic>
      </p:graphicFrame>
    </p:spTree>
    <p:custDataLst>
      <p:tags r:id="rId1"/>
    </p:custDataLst>
    <p:extLst>
      <p:ext uri="{BB962C8B-B14F-4D97-AF65-F5344CB8AC3E}">
        <p14:creationId xmlns:p14="http://schemas.microsoft.com/office/powerpoint/2010/main" val="181685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sp>
        <p:nvSpPr>
          <p:cNvPr id="59" name="Rounded Rectangle 58"/>
          <p:cNvSpPr/>
          <p:nvPr/>
        </p:nvSpPr>
        <p:spPr bwMode="auto">
          <a:xfrm>
            <a:off x="4276447" y="2405058"/>
            <a:ext cx="12458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0" name="Rounded Rectangle 59"/>
          <p:cNvSpPr/>
          <p:nvPr/>
        </p:nvSpPr>
        <p:spPr bwMode="auto">
          <a:xfrm>
            <a:off x="5927895" y="5942780"/>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1" name="Rounded Rectangle 60"/>
          <p:cNvSpPr/>
          <p:nvPr/>
        </p:nvSpPr>
        <p:spPr bwMode="auto">
          <a:xfrm>
            <a:off x="5927895" y="7480101"/>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2" name="Rounded Rectangle 61"/>
          <p:cNvSpPr/>
          <p:nvPr/>
        </p:nvSpPr>
        <p:spPr bwMode="auto">
          <a:xfrm>
            <a:off x="5927895" y="4405460"/>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3" name="Rounded Rectangle 62"/>
          <p:cNvSpPr/>
          <p:nvPr/>
        </p:nvSpPr>
        <p:spPr bwMode="auto">
          <a:xfrm>
            <a:off x="5925996" y="2868140"/>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4" name="TextBox 63"/>
          <p:cNvSpPr txBox="1"/>
          <p:nvPr/>
        </p:nvSpPr>
        <p:spPr>
          <a:xfrm>
            <a:off x="6842295" y="3291538"/>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2: PL/SQL Overview</a:t>
            </a:r>
          </a:p>
        </p:txBody>
      </p:sp>
      <p:sp>
        <p:nvSpPr>
          <p:cNvPr id="65" name="TextBox 64"/>
          <p:cNvSpPr txBox="1"/>
          <p:nvPr/>
        </p:nvSpPr>
        <p:spPr>
          <a:xfrm>
            <a:off x="6936686" y="4828860"/>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Lesson 3: Declaring PL/SQL Variables</a:t>
            </a:r>
          </a:p>
        </p:txBody>
      </p:sp>
      <p:sp>
        <p:nvSpPr>
          <p:cNvPr id="66" name="TextBox 65"/>
          <p:cNvSpPr txBox="1"/>
          <p:nvPr/>
        </p:nvSpPr>
        <p:spPr>
          <a:xfrm>
            <a:off x="6893096" y="6366178"/>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4: Writing Executable Statements</a:t>
            </a:r>
          </a:p>
        </p:txBody>
      </p:sp>
      <p:sp>
        <p:nvSpPr>
          <p:cNvPr id="67" name="TextBox 66"/>
          <p:cNvSpPr txBox="1"/>
          <p:nvPr/>
        </p:nvSpPr>
        <p:spPr>
          <a:xfrm>
            <a:off x="6893096" y="7903500"/>
            <a:ext cx="734481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5: Using SQL Statements in PLSQL Programs</a:t>
            </a:r>
          </a:p>
        </p:txBody>
      </p:sp>
      <p:sp>
        <p:nvSpPr>
          <p:cNvPr id="68" name="Isosceles Triangle 67"/>
          <p:cNvSpPr>
            <a:spLocks noChangeAspect="1"/>
          </p:cNvSpPr>
          <p:nvPr/>
        </p:nvSpPr>
        <p:spPr bwMode="auto">
          <a:xfrm rot="5400000">
            <a:off x="6189295" y="4882016"/>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9" name="Isosceles Triangle 68"/>
          <p:cNvSpPr>
            <a:spLocks noChangeAspect="1"/>
          </p:cNvSpPr>
          <p:nvPr/>
        </p:nvSpPr>
        <p:spPr bwMode="auto">
          <a:xfrm rot="5400000">
            <a:off x="6189295" y="641933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0" name="Isosceles Triangle 69"/>
          <p:cNvSpPr>
            <a:spLocks noChangeAspect="1"/>
          </p:cNvSpPr>
          <p:nvPr/>
        </p:nvSpPr>
        <p:spPr bwMode="auto">
          <a:xfrm rot="5400000">
            <a:off x="6189295" y="7956657"/>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1" name="Isosceles Triangle 70"/>
          <p:cNvSpPr>
            <a:spLocks noChangeAspect="1"/>
          </p:cNvSpPr>
          <p:nvPr/>
        </p:nvSpPr>
        <p:spPr bwMode="auto">
          <a:xfrm rot="5400000">
            <a:off x="6189295" y="334469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72" name="Group 71"/>
          <p:cNvGrpSpPr/>
          <p:nvPr/>
        </p:nvGrpSpPr>
        <p:grpSpPr>
          <a:xfrm>
            <a:off x="14386098" y="4566210"/>
            <a:ext cx="2573265" cy="887534"/>
            <a:chOff x="9786179" y="1585747"/>
            <a:chExt cx="1715510" cy="591689"/>
          </a:xfrm>
        </p:grpSpPr>
        <p:sp>
          <p:nvSpPr>
            <p:cNvPr id="73" name="Freeform 72"/>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4" name="Freeform 73"/>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5" name="Isosceles Triangle 74"/>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6" name="TextBox 75"/>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100" b="1" dirty="0">
                  <a:solidFill>
                    <a:schemeClr val="bg1"/>
                  </a:solidFill>
                  <a:latin typeface="+mn-lt"/>
                  <a:cs typeface="Oracle Sans" panose="020B0503020204020204" pitchFamily="34" charset="0"/>
                </a:rPr>
                <a:t>You are here!</a:t>
              </a:r>
            </a:p>
          </p:txBody>
        </p:sp>
      </p:grpSp>
      <p:sp>
        <p:nvSpPr>
          <p:cNvPr id="77" name="Rounded Rectangle 76"/>
          <p:cNvSpPr/>
          <p:nvPr/>
        </p:nvSpPr>
        <p:spPr bwMode="auto">
          <a:xfrm>
            <a:off x="3934044" y="4257828"/>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8" name="Rounded Rectangle 77"/>
          <p:cNvSpPr/>
          <p:nvPr/>
        </p:nvSpPr>
        <p:spPr bwMode="auto">
          <a:xfrm>
            <a:off x="3934044" y="2689632"/>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9" name="Rounded Rectangle 78"/>
          <p:cNvSpPr/>
          <p:nvPr/>
        </p:nvSpPr>
        <p:spPr bwMode="auto">
          <a:xfrm>
            <a:off x="3934044" y="5842206"/>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0" name="Rounded Rectangle 79"/>
          <p:cNvSpPr/>
          <p:nvPr/>
        </p:nvSpPr>
        <p:spPr bwMode="auto">
          <a:xfrm>
            <a:off x="3934044" y="7409122"/>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1" name="Rectangle 80"/>
          <p:cNvSpPr/>
          <p:nvPr/>
        </p:nvSpPr>
        <p:spPr bwMode="auto">
          <a:xfrm>
            <a:off x="26541" y="2397125"/>
            <a:ext cx="5133660" cy="6790418"/>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2" name="Freeform 81"/>
          <p:cNvSpPr/>
          <p:nvPr/>
        </p:nvSpPr>
        <p:spPr bwMode="auto">
          <a:xfrm>
            <a:off x="-49341" y="273412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3" name="Freeform 82"/>
          <p:cNvSpPr/>
          <p:nvPr/>
        </p:nvSpPr>
        <p:spPr bwMode="auto">
          <a:xfrm>
            <a:off x="-49341" y="4308838"/>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4" name="Freeform 83"/>
          <p:cNvSpPr/>
          <p:nvPr/>
        </p:nvSpPr>
        <p:spPr bwMode="auto">
          <a:xfrm>
            <a:off x="-49341" y="589000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5" name="Freeform 84"/>
          <p:cNvSpPr/>
          <p:nvPr/>
        </p:nvSpPr>
        <p:spPr bwMode="auto">
          <a:xfrm>
            <a:off x="-49341" y="745366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6" name="TextBox 85"/>
          <p:cNvSpPr txBox="1"/>
          <p:nvPr/>
        </p:nvSpPr>
        <p:spPr>
          <a:xfrm>
            <a:off x="486884" y="3219867"/>
            <a:ext cx="4518431"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1: Course Overview</a:t>
            </a:r>
          </a:p>
        </p:txBody>
      </p:sp>
      <p:sp>
        <p:nvSpPr>
          <p:cNvPr id="87" name="TextBox 86"/>
          <p:cNvSpPr txBox="1"/>
          <p:nvPr/>
        </p:nvSpPr>
        <p:spPr>
          <a:xfrm>
            <a:off x="486883" y="4794583"/>
            <a:ext cx="43991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Unit 1: Introducing PL/SQL</a:t>
            </a:r>
          </a:p>
        </p:txBody>
      </p:sp>
      <p:sp>
        <p:nvSpPr>
          <p:cNvPr id="88" name="TextBox 87"/>
          <p:cNvSpPr txBox="1"/>
          <p:nvPr/>
        </p:nvSpPr>
        <p:spPr>
          <a:xfrm>
            <a:off x="486882" y="6380728"/>
            <a:ext cx="4749200"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2: Programming with PL/SQL</a:t>
            </a:r>
          </a:p>
        </p:txBody>
      </p:sp>
      <p:sp>
        <p:nvSpPr>
          <p:cNvPr id="89" name="TextBox 88"/>
          <p:cNvSpPr txBox="1"/>
          <p:nvPr/>
        </p:nvSpPr>
        <p:spPr>
          <a:xfrm>
            <a:off x="486884" y="7939408"/>
            <a:ext cx="4518431"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3: Working with PL/SQL Code</a:t>
            </a:r>
          </a:p>
        </p:txBody>
      </p:sp>
    </p:spTree>
    <p:custDataLst>
      <p:tags r:id="rId1"/>
    </p:custDataLst>
    <p:extLst>
      <p:ext uri="{BB962C8B-B14F-4D97-AF65-F5344CB8AC3E}">
        <p14:creationId xmlns:p14="http://schemas.microsoft.com/office/powerpoint/2010/main" val="275151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Data Types for Strings</a:t>
            </a:r>
          </a:p>
        </p:txBody>
      </p:sp>
      <p:sp>
        <p:nvSpPr>
          <p:cNvPr id="2" name="Content Placeholder 1">
            <a:extLst>
              <a:ext uri="{FF2B5EF4-FFF2-40B4-BE49-F238E27FC236}">
                <a16:creationId xmlns:a16="http://schemas.microsoft.com/office/drawing/2014/main" id="{A867C81F-F817-4185-8074-CA89674B01F3}"/>
              </a:ext>
            </a:extLst>
          </p:cNvPr>
          <p:cNvSpPr>
            <a:spLocks noGrp="1"/>
          </p:cNvSpPr>
          <p:nvPr>
            <p:ph idx="1"/>
          </p:nvPr>
        </p:nvSpPr>
        <p:spPr>
          <a:xfrm>
            <a:off x="933451" y="2272710"/>
            <a:ext cx="16421100" cy="6262031"/>
          </a:xfrm>
        </p:spPr>
        <p:txBody>
          <a:bodyPr/>
          <a:lstStyle/>
          <a:p>
            <a:pPr lvl="1"/>
            <a:r>
              <a:rPr lang="en-US" dirty="0"/>
              <a:t>A string is a sequence of symbols that are part of a character set. To declare a string variable, PL/SQL offers:</a:t>
            </a:r>
          </a:p>
          <a:p>
            <a:pPr lvl="2"/>
            <a:r>
              <a:rPr lang="en-US" dirty="0">
                <a:latin typeface="Courier New" panose="02070309020205020404" pitchFamily="49" charset="0"/>
                <a:cs typeface="Courier New" panose="02070309020205020404" pitchFamily="49" charset="0"/>
              </a:rPr>
              <a:t>CHAR</a:t>
            </a:r>
          </a:p>
          <a:p>
            <a:pPr lvl="2"/>
            <a:r>
              <a:rPr lang="en-US" dirty="0">
                <a:latin typeface="Courier New" panose="02070309020205020404" pitchFamily="49" charset="0"/>
                <a:cs typeface="Courier New" panose="02070309020205020404" pitchFamily="49" charset="0"/>
              </a:rPr>
              <a:t>NCHAR</a:t>
            </a:r>
          </a:p>
          <a:p>
            <a:pPr lvl="2"/>
            <a:r>
              <a:rPr lang="en-US" dirty="0">
                <a:latin typeface="Courier New" panose="02070309020205020404" pitchFamily="49" charset="0"/>
                <a:cs typeface="Courier New" panose="02070309020205020404" pitchFamily="49" charset="0"/>
              </a:rPr>
              <a:t>VARCHAR</a:t>
            </a:r>
          </a:p>
          <a:p>
            <a:pPr lvl="2"/>
            <a:r>
              <a:rPr lang="en-US" dirty="0">
                <a:latin typeface="Courier New" panose="02070309020205020404" pitchFamily="49" charset="0"/>
                <a:cs typeface="Courier New" panose="02070309020205020404" pitchFamily="49" charset="0"/>
              </a:rPr>
              <a:t>NVARCHAR</a:t>
            </a:r>
          </a:p>
          <a:p>
            <a:pPr lvl="2"/>
            <a:r>
              <a:rPr lang="en-US" dirty="0">
                <a:latin typeface="Courier New" panose="02070309020205020404" pitchFamily="49" charset="0"/>
                <a:cs typeface="Courier New" panose="02070309020205020404" pitchFamily="49" charset="0"/>
              </a:rPr>
              <a:t>CLOB</a:t>
            </a:r>
          </a:p>
          <a:p>
            <a:pPr lvl="2"/>
            <a:r>
              <a:rPr lang="en-US" dirty="0">
                <a:latin typeface="Courier New" panose="02070309020205020404" pitchFamily="49" charset="0"/>
                <a:cs typeface="Courier New" panose="02070309020205020404" pitchFamily="49" charset="0"/>
              </a:rPr>
              <a:t>NCLOB</a:t>
            </a:r>
          </a:p>
          <a:p>
            <a:endParaRPr lang="en-US" dirty="0"/>
          </a:p>
        </p:txBody>
      </p:sp>
    </p:spTree>
    <p:custDataLst>
      <p:tags r:id="rId1"/>
    </p:custDataLst>
    <p:extLst>
      <p:ext uri="{BB962C8B-B14F-4D97-AF65-F5344CB8AC3E}">
        <p14:creationId xmlns:p14="http://schemas.microsoft.com/office/powerpoint/2010/main" val="3786822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249481" y="2418442"/>
            <a:ext cx="15664898" cy="3714616"/>
          </a:xfrm>
          <a:prstGeom prst="round2DiagRect">
            <a:avLst>
              <a:gd name="adj1" fmla="val 858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tabLst>
                <a:tab pos="600075" algn="r"/>
                <a:tab pos="1009650" algn="l"/>
              </a:tabLst>
              <a:defRPr/>
            </a:pPr>
            <a:r>
              <a:rPr lang="en-US" altLang="en-US" sz="2000" dirty="0">
                <a:latin typeface="Courier New" pitchFamily="49" charset="0"/>
                <a:cs typeface="Oracle Sans" panose="020B0503020204020204" pitchFamily="34" charset="0"/>
              </a:rPr>
              <a:t>DECLARE</a:t>
            </a:r>
          </a:p>
          <a:p>
            <a:pPr defTabSz="600075">
              <a:tabLst>
                <a:tab pos="600075" algn="r"/>
                <a:tab pos="1009650" algn="l"/>
              </a:tabLst>
              <a:defRPr/>
            </a:pPr>
            <a:r>
              <a:rPr lang="en-US" altLang="en-US" sz="2000" dirty="0">
                <a:latin typeface="Courier New" pitchFamily="49" charset="0"/>
                <a:cs typeface="Oracle Sans" panose="020B0503020204020204" pitchFamily="34" charset="0"/>
              </a:rPr>
              <a:t>    </a:t>
            </a:r>
            <a:r>
              <a:rPr lang="en-US" altLang="en-US" sz="2000" dirty="0" err="1">
                <a:latin typeface="Courier New" pitchFamily="49" charset="0"/>
                <a:cs typeface="Oracle Sans" panose="020B0503020204020204" pitchFamily="34" charset="0"/>
              </a:rPr>
              <a:t>v_event</a:t>
            </a:r>
            <a:r>
              <a:rPr lang="en-US" altLang="en-US" sz="2000" dirty="0">
                <a:latin typeface="Courier New" pitchFamily="49" charset="0"/>
                <a:cs typeface="Oracle Sans" panose="020B0503020204020204" pitchFamily="34" charset="0"/>
              </a:rPr>
              <a:t> VARCHAR2(15);</a:t>
            </a:r>
          </a:p>
          <a:p>
            <a:pPr defTabSz="600075">
              <a:tabLst>
                <a:tab pos="600075" algn="r"/>
                <a:tab pos="1009650" algn="l"/>
              </a:tabLst>
              <a:defRPr/>
            </a:pPr>
            <a:r>
              <a:rPr lang="en-US" altLang="en-US" sz="2000" dirty="0">
                <a:latin typeface="Courier New" pitchFamily="49" charset="0"/>
                <a:cs typeface="Oracle Sans" panose="020B0503020204020204" pitchFamily="34" charset="0"/>
              </a:rPr>
              <a:t>BEGIN</a:t>
            </a:r>
          </a:p>
          <a:p>
            <a:pPr defTabSz="600075">
              <a:tabLst>
                <a:tab pos="600075" algn="r"/>
                <a:tab pos="1009650" algn="l"/>
              </a:tabLst>
              <a:defRPr/>
            </a:pPr>
            <a:r>
              <a:rPr lang="en-US" altLang="en-US" sz="2000" dirty="0">
                <a:latin typeface="Courier New" pitchFamily="49" charset="0"/>
                <a:cs typeface="Oracle Sans" panose="020B0503020204020204" pitchFamily="34" charset="0"/>
              </a:rPr>
              <a:t>   </a:t>
            </a:r>
            <a:r>
              <a:rPr lang="en-US" altLang="en-US" sz="2000" dirty="0" err="1">
                <a:latin typeface="Courier New" pitchFamily="49" charset="0"/>
                <a:cs typeface="Oracle Sans" panose="020B0503020204020204" pitchFamily="34" charset="0"/>
              </a:rPr>
              <a:t>v_event</a:t>
            </a:r>
            <a:r>
              <a:rPr lang="en-US" altLang="en-US" sz="2000" dirty="0">
                <a:latin typeface="Courier New" pitchFamily="49" charset="0"/>
                <a:cs typeface="Oracle Sans" panose="020B0503020204020204" pitchFamily="34" charset="0"/>
              </a:rPr>
              <a:t>  := </a:t>
            </a:r>
            <a:r>
              <a:rPr lang="en-US" altLang="en-US" sz="2000" dirty="0" err="1">
                <a:latin typeface="Courier New" pitchFamily="49" charset="0"/>
                <a:cs typeface="Oracle Sans" panose="020B0503020204020204" pitchFamily="34" charset="0"/>
              </a:rPr>
              <a:t>q'!Father's</a:t>
            </a:r>
            <a:r>
              <a:rPr lang="en-US" altLang="en-US" sz="2000" dirty="0">
                <a:latin typeface="Courier New" pitchFamily="49" charset="0"/>
                <a:cs typeface="Oracle Sans" panose="020B0503020204020204" pitchFamily="34" charset="0"/>
              </a:rPr>
              <a:t> day!';</a:t>
            </a:r>
          </a:p>
          <a:p>
            <a:pPr defTabSz="600075">
              <a:tabLst>
                <a:tab pos="600075" algn="r"/>
                <a:tab pos="1009650" algn="l"/>
              </a:tabLst>
              <a:defRPr/>
            </a:pPr>
            <a:r>
              <a:rPr lang="en-US" altLang="en-US" sz="2000" dirty="0">
                <a:latin typeface="Courier New" pitchFamily="49" charset="0"/>
                <a:cs typeface="Oracle Sans" panose="020B0503020204020204" pitchFamily="34" charset="0"/>
              </a:rPr>
              <a:t>  DBMS_OUTPUT.PUT_LINE('3rd Sunday in June is :</a:t>
            </a:r>
          </a:p>
          <a:p>
            <a:pPr defTabSz="600075">
              <a:tabLst>
                <a:tab pos="600075" algn="r"/>
                <a:tab pos="1009650" algn="l"/>
              </a:tabLst>
              <a:defRPr/>
            </a:pPr>
            <a:r>
              <a:rPr lang="en-US" altLang="en-US" sz="2000" dirty="0">
                <a:latin typeface="Courier New" pitchFamily="49" charset="0"/>
                <a:cs typeface="Oracle Sans" panose="020B0503020204020204" pitchFamily="34" charset="0"/>
              </a:rPr>
              <a:t>   '|| </a:t>
            </a:r>
            <a:r>
              <a:rPr lang="en-US" altLang="en-US" sz="2000" dirty="0" err="1">
                <a:latin typeface="Courier New" pitchFamily="49" charset="0"/>
                <a:cs typeface="Oracle Sans" panose="020B0503020204020204" pitchFamily="34" charset="0"/>
              </a:rPr>
              <a:t>v_event</a:t>
            </a:r>
            <a:r>
              <a:rPr lang="en-US" altLang="en-US" sz="2000" dirty="0">
                <a:latin typeface="Courier New" pitchFamily="49" charset="0"/>
                <a:cs typeface="Oracle Sans" panose="020B0503020204020204" pitchFamily="34" charset="0"/>
              </a:rPr>
              <a:t> );</a:t>
            </a:r>
          </a:p>
          <a:p>
            <a:pPr defTabSz="600075">
              <a:tabLst>
                <a:tab pos="600075" algn="r"/>
                <a:tab pos="1009650" algn="l"/>
              </a:tabLst>
              <a:defRPr/>
            </a:pPr>
            <a:r>
              <a:rPr lang="en-US" altLang="en-US" sz="2000" dirty="0">
                <a:latin typeface="Courier New" pitchFamily="49" charset="0"/>
                <a:cs typeface="Oracle Sans" panose="020B0503020204020204" pitchFamily="34" charset="0"/>
              </a:rPr>
              <a:t>   </a:t>
            </a:r>
            <a:r>
              <a:rPr lang="en-US" altLang="en-US" sz="2000" dirty="0" err="1">
                <a:latin typeface="Courier New" pitchFamily="49" charset="0"/>
                <a:cs typeface="Oracle Sans" panose="020B0503020204020204" pitchFamily="34" charset="0"/>
              </a:rPr>
              <a:t>v_event</a:t>
            </a:r>
            <a:r>
              <a:rPr lang="en-US" altLang="en-US" sz="2000" dirty="0">
                <a:latin typeface="Courier New" pitchFamily="49" charset="0"/>
                <a:cs typeface="Oracle Sans" panose="020B0503020204020204" pitchFamily="34" charset="0"/>
              </a:rPr>
              <a:t>  := q'[Mother's day]';</a:t>
            </a:r>
          </a:p>
          <a:p>
            <a:pPr defTabSz="600075">
              <a:tabLst>
                <a:tab pos="600075" algn="r"/>
                <a:tab pos="1009650" algn="l"/>
              </a:tabLst>
              <a:defRPr/>
            </a:pPr>
            <a:r>
              <a:rPr lang="en-US" altLang="en-US" sz="2000" dirty="0">
                <a:latin typeface="Courier New" pitchFamily="49" charset="0"/>
                <a:cs typeface="Oracle Sans" panose="020B0503020204020204" pitchFamily="34" charset="0"/>
              </a:rPr>
              <a:t>  DBMS_OUTPUT.PUT_LINE('2nd Sunday in May is :</a:t>
            </a:r>
          </a:p>
          <a:p>
            <a:pPr defTabSz="600075">
              <a:tabLst>
                <a:tab pos="600075" algn="r"/>
                <a:tab pos="1009650" algn="l"/>
              </a:tabLst>
              <a:defRPr/>
            </a:pPr>
            <a:r>
              <a:rPr lang="en-US" altLang="en-US" sz="2000" dirty="0">
                <a:latin typeface="Courier New" pitchFamily="49" charset="0"/>
                <a:cs typeface="Oracle Sans" panose="020B0503020204020204" pitchFamily="34" charset="0"/>
              </a:rPr>
              <a:t>   '|| </a:t>
            </a:r>
            <a:r>
              <a:rPr lang="en-US" altLang="en-US" sz="2000" dirty="0" err="1">
                <a:latin typeface="Courier New" pitchFamily="49" charset="0"/>
                <a:cs typeface="Oracle Sans" panose="020B0503020204020204" pitchFamily="34" charset="0"/>
              </a:rPr>
              <a:t>v_event</a:t>
            </a:r>
            <a:r>
              <a:rPr lang="en-US" altLang="en-US" sz="2000" dirty="0">
                <a:latin typeface="Courier New" pitchFamily="49" charset="0"/>
                <a:cs typeface="Oracle Sans" panose="020B0503020204020204" pitchFamily="34" charset="0"/>
              </a:rPr>
              <a:t> );</a:t>
            </a:r>
          </a:p>
          <a:p>
            <a:pPr defTabSz="600075">
              <a:tabLst>
                <a:tab pos="600075" algn="r"/>
                <a:tab pos="1009650" algn="l"/>
              </a:tabLst>
              <a:defRPr/>
            </a:pPr>
            <a:r>
              <a:rPr lang="en-US" altLang="en-US" sz="2000" dirty="0">
                <a:latin typeface="Courier New" pitchFamily="49" charset="0"/>
                <a:cs typeface="Oracle Sans" panose="020B0503020204020204" pitchFamily="34" charset="0"/>
              </a:rPr>
              <a:t>END;</a:t>
            </a:r>
          </a:p>
          <a:p>
            <a:pPr defTabSz="600075">
              <a:tabLst>
                <a:tab pos="600075" algn="r"/>
                <a:tab pos="1009650" algn="l"/>
              </a:tabLst>
              <a:defRPr/>
            </a:pPr>
            <a:r>
              <a:rPr lang="en-US" altLang="en-US" sz="2000" dirty="0">
                <a:latin typeface="Courier New" pitchFamily="49" charset="0"/>
                <a:cs typeface="Oracle Sans" panose="020B0503020204020204" pitchFamily="34" charset="0"/>
              </a:rPr>
              <a:t>/</a:t>
            </a:r>
          </a:p>
        </p:txBody>
      </p:sp>
      <p:sp>
        <p:nvSpPr>
          <p:cNvPr id="2355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Delimiters in String Literals</a:t>
            </a:r>
          </a:p>
        </p:txBody>
      </p:sp>
      <p:grpSp>
        <p:nvGrpSpPr>
          <p:cNvPr id="3" name="Group 2">
            <a:extLst>
              <a:ext uri="{FF2B5EF4-FFF2-40B4-BE49-F238E27FC236}">
                <a16:creationId xmlns:a16="http://schemas.microsoft.com/office/drawing/2014/main" id="{70B5CC37-1646-4042-8219-FBC786E5E356}"/>
              </a:ext>
            </a:extLst>
          </p:cNvPr>
          <p:cNvGrpSpPr/>
          <p:nvPr/>
        </p:nvGrpSpPr>
        <p:grpSpPr>
          <a:xfrm>
            <a:off x="3126582" y="6569528"/>
            <a:ext cx="10875166" cy="1510392"/>
            <a:chOff x="3126582" y="6569528"/>
            <a:chExt cx="10875166" cy="1510392"/>
          </a:xfrm>
        </p:grpSpPr>
        <p:sp>
          <p:nvSpPr>
            <p:cNvPr id="23558" name="AutoShape 5"/>
            <p:cNvSpPr>
              <a:spLocks noChangeArrowheads="1"/>
            </p:cNvSpPr>
            <p:nvPr/>
          </p:nvSpPr>
          <p:spPr bwMode="auto">
            <a:xfrm>
              <a:off x="3126582" y="6714670"/>
              <a:ext cx="3480027" cy="877151"/>
            </a:xfrm>
            <a:prstGeom prst="wedgeRectCallout">
              <a:avLst>
                <a:gd name="adj1" fmla="val 86431"/>
                <a:gd name="adj2" fmla="val -34856"/>
              </a:avLst>
            </a:prstGeom>
            <a:gradFill rotWithShape="1">
              <a:gsLst>
                <a:gs pos="0">
                  <a:srgbClr val="E5E5FF"/>
                </a:gs>
                <a:gs pos="50000">
                  <a:srgbClr val="EBEBFF"/>
                </a:gs>
                <a:gs pos="100000">
                  <a:srgbClr val="FFFFFF"/>
                </a:gs>
              </a:gsLst>
              <a:lin ang="8100000" scaled="1"/>
            </a:gradFill>
            <a:ln w="28575">
              <a:solidFill>
                <a:srgbClr val="CCCCFF"/>
              </a:solidFill>
              <a:miter lim="800000"/>
              <a:headEnd/>
              <a:tailEnd/>
            </a:ln>
          </p:spPr>
          <p:txBody>
            <a:bodyPr wrap="square" lIns="137148" tIns="68574" rIns="137148" bIns="68574">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sz="2400" dirty="0">
                  <a:solidFill>
                    <a:srgbClr val="5F5F5F"/>
                  </a:solidFill>
                  <a:latin typeface="Oracle Sans" panose="020B0503020204020204" pitchFamily="34" charset="0"/>
                  <a:cs typeface="Oracle Sans" panose="020B0503020204020204" pitchFamily="34" charset="0"/>
                  <a:sym typeface="Arial" pitchFamily="34" charset="0"/>
                </a:rPr>
                <a:t>Resulting</a:t>
              </a:r>
            </a:p>
            <a:p>
              <a:pPr algn="ctr"/>
              <a:r>
                <a:rPr lang="en-US" altLang="en-US" sz="2400" dirty="0">
                  <a:solidFill>
                    <a:srgbClr val="5F5F5F"/>
                  </a:solidFill>
                  <a:latin typeface="Oracle Sans" panose="020B0503020204020204" pitchFamily="34" charset="0"/>
                  <a:cs typeface="Oracle Sans" panose="020B0503020204020204" pitchFamily="34" charset="0"/>
                  <a:sym typeface="Arial" pitchFamily="34" charset="0"/>
                </a:rPr>
                <a:t>Output </a:t>
              </a:r>
            </a:p>
          </p:txBody>
        </p:sp>
        <p:pic>
          <p:nvPicPr>
            <p:cNvPr id="7" name="Picture 6" descr="les03_03.png"/>
            <p:cNvPicPr>
              <a:picLocks noChangeAspect="1"/>
            </p:cNvPicPr>
            <p:nvPr/>
          </p:nvPicPr>
          <p:blipFill>
            <a:blip r:embed="rId4" cstate="print"/>
            <a:stretch>
              <a:fillRect/>
            </a:stretch>
          </p:blipFill>
          <p:spPr>
            <a:xfrm>
              <a:off x="8001000" y="6569528"/>
              <a:ext cx="6000748" cy="1510392"/>
            </a:xfrm>
            <a:prstGeom prst="rect">
              <a:avLst/>
            </a:prstGeom>
            <a:ln>
              <a:solidFill>
                <a:schemeClr val="accent4">
                  <a:lumMod val="75000"/>
                </a:schemeClr>
              </a:solidFill>
            </a:ln>
          </p:spPr>
        </p:pic>
      </p:grpSp>
    </p:spTree>
    <p:custDataLst>
      <p:tags r:id="rId1"/>
    </p:custDataLst>
    <p:extLst>
      <p:ext uri="{BB962C8B-B14F-4D97-AF65-F5344CB8AC3E}">
        <p14:creationId xmlns:p14="http://schemas.microsoft.com/office/powerpoint/2010/main" val="350995329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Data Types for Numeric values</a:t>
            </a:r>
          </a:p>
        </p:txBody>
      </p:sp>
      <p:sp>
        <p:nvSpPr>
          <p:cNvPr id="2" name="Content Placeholder 1">
            <a:extLst>
              <a:ext uri="{FF2B5EF4-FFF2-40B4-BE49-F238E27FC236}">
                <a16:creationId xmlns:a16="http://schemas.microsoft.com/office/drawing/2014/main" id="{6BBDE9D3-8CAA-4C24-B04A-0839770C4EA4}"/>
              </a:ext>
            </a:extLst>
          </p:cNvPr>
          <p:cNvSpPr>
            <a:spLocks noGrp="1"/>
          </p:cNvSpPr>
          <p:nvPr>
            <p:ph idx="1"/>
          </p:nvPr>
        </p:nvSpPr>
        <p:spPr>
          <a:xfrm>
            <a:off x="933451" y="2272710"/>
            <a:ext cx="16421100" cy="6459008"/>
          </a:xfrm>
        </p:spPr>
        <p:txBody>
          <a:bodyPr/>
          <a:lstStyle/>
          <a:p>
            <a:pPr lvl="1"/>
            <a:r>
              <a:rPr lang="en-US" dirty="0"/>
              <a:t>PL/SQL offers different numeric data types to suit different purposes:</a:t>
            </a:r>
          </a:p>
          <a:p>
            <a:pPr lvl="2"/>
            <a:r>
              <a:rPr lang="en-US" dirty="0">
                <a:latin typeface="Courier New" panose="02070309020205020404" pitchFamily="49" charset="0"/>
                <a:cs typeface="Courier New" panose="02070309020205020404" pitchFamily="49" charset="0"/>
              </a:rPr>
              <a:t>NUMBER</a:t>
            </a:r>
          </a:p>
          <a:p>
            <a:pPr lvl="2"/>
            <a:r>
              <a:rPr lang="en-US" dirty="0">
                <a:latin typeface="Courier New" panose="02070309020205020404" pitchFamily="49" charset="0"/>
                <a:cs typeface="Courier New" panose="02070309020205020404" pitchFamily="49" charset="0"/>
              </a:rPr>
              <a:t>PLS_INTEGER</a:t>
            </a:r>
          </a:p>
          <a:p>
            <a:pPr lvl="2"/>
            <a:r>
              <a:rPr lang="en-US" dirty="0">
                <a:latin typeface="Courier New" panose="02070309020205020404" pitchFamily="49" charset="0"/>
                <a:cs typeface="Courier New" panose="02070309020205020404" pitchFamily="49" charset="0"/>
              </a:rPr>
              <a:t>SIMPLE_INTEGER</a:t>
            </a:r>
          </a:p>
          <a:p>
            <a:pPr lvl="2"/>
            <a:r>
              <a:rPr lang="en-US" dirty="0">
                <a:latin typeface="Courier New" panose="02070309020205020404" pitchFamily="49" charset="0"/>
                <a:cs typeface="Courier New" panose="02070309020205020404" pitchFamily="49" charset="0"/>
              </a:rPr>
              <a:t>BINARY_INTEGER</a:t>
            </a:r>
          </a:p>
          <a:p>
            <a:pPr lvl="2"/>
            <a:r>
              <a:rPr lang="en-US" dirty="0">
                <a:latin typeface="Courier New" panose="02070309020205020404" pitchFamily="49" charset="0"/>
                <a:cs typeface="Courier New" panose="02070309020205020404" pitchFamily="49" charset="0"/>
              </a:rPr>
              <a:t>BINARY_FLOAT</a:t>
            </a:r>
          </a:p>
          <a:p>
            <a:pPr lvl="2"/>
            <a:r>
              <a:rPr lang="en-US" dirty="0">
                <a:latin typeface="Courier New" panose="02070309020205020404" pitchFamily="49" charset="0"/>
                <a:cs typeface="Courier New" panose="02070309020205020404" pitchFamily="49" charset="0"/>
              </a:rPr>
              <a:t>BINARY_DOUBLE</a:t>
            </a:r>
          </a:p>
          <a:p>
            <a:pPr lvl="2"/>
            <a:r>
              <a:rPr lang="en-US" dirty="0">
                <a:latin typeface="Courier New" panose="02070309020205020404" pitchFamily="49" charset="0"/>
                <a:cs typeface="Courier New" panose="02070309020205020404" pitchFamily="49" charset="0"/>
              </a:rPr>
              <a:t>BOOLEAN (TRUE, FALSE or NULL)</a:t>
            </a:r>
          </a:p>
          <a:p>
            <a:endParaRPr lang="en-US" dirty="0"/>
          </a:p>
        </p:txBody>
      </p:sp>
      <p:pic>
        <p:nvPicPr>
          <p:cNvPr id="4" name="Picture 3" descr="cnt2495785.png"/>
          <p:cNvPicPr>
            <a:picLocks noChangeAspect="1"/>
          </p:cNvPicPr>
          <p:nvPr/>
        </p:nvPicPr>
        <p:blipFill>
          <a:blip r:embed="rId4" cstate="print"/>
          <a:stretch>
            <a:fillRect/>
          </a:stretch>
        </p:blipFill>
        <p:spPr>
          <a:xfrm>
            <a:off x="1143001" y="7962900"/>
            <a:ext cx="2438096" cy="2438096"/>
          </a:xfrm>
          <a:prstGeom prst="rect">
            <a:avLst/>
          </a:prstGeom>
        </p:spPr>
      </p:pic>
      <p:sp>
        <p:nvSpPr>
          <p:cNvPr id="5" name="TextBox 4"/>
          <p:cNvSpPr txBox="1"/>
          <p:nvPr/>
        </p:nvSpPr>
        <p:spPr>
          <a:xfrm>
            <a:off x="3604113" y="8577943"/>
            <a:ext cx="12001500" cy="95410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800" b="1" dirty="0">
                <a:solidFill>
                  <a:schemeClr val="tx1">
                    <a:lumMod val="90000"/>
                    <a:lumOff val="10000"/>
                  </a:schemeClr>
                </a:solidFill>
                <a:latin typeface="+mn-lt"/>
                <a:cs typeface="Oracle Sans" panose="020B0503020204020204" pitchFamily="34" charset="0"/>
              </a:rPr>
              <a:t>BOOLEAN is a non-numeric data type, which can assume one of the three values – TRUE, FALSE or NULL</a:t>
            </a:r>
          </a:p>
        </p:txBody>
      </p:sp>
    </p:spTree>
    <p:custDataLst>
      <p:tags r:id="rId1"/>
    </p:custDataLst>
    <p:extLst>
      <p:ext uri="{BB962C8B-B14F-4D97-AF65-F5344CB8AC3E}">
        <p14:creationId xmlns:p14="http://schemas.microsoft.com/office/powerpoint/2010/main" val="304992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Data Types for Date and Time values</a:t>
            </a:r>
          </a:p>
        </p:txBody>
      </p:sp>
      <p:sp>
        <p:nvSpPr>
          <p:cNvPr id="2" name="Content Placeholder 1">
            <a:extLst>
              <a:ext uri="{FF2B5EF4-FFF2-40B4-BE49-F238E27FC236}">
                <a16:creationId xmlns:a16="http://schemas.microsoft.com/office/drawing/2014/main" id="{AF1DD206-7126-40E3-8D54-78EC110F8AD1}"/>
              </a:ext>
            </a:extLst>
          </p:cNvPr>
          <p:cNvSpPr>
            <a:spLocks noGrp="1"/>
          </p:cNvSpPr>
          <p:nvPr>
            <p:ph idx="1"/>
          </p:nvPr>
        </p:nvSpPr>
        <p:spPr>
          <a:xfrm>
            <a:off x="933451" y="2272710"/>
            <a:ext cx="16421100" cy="4981681"/>
          </a:xfrm>
        </p:spPr>
        <p:txBody>
          <a:bodyPr/>
          <a:lstStyle/>
          <a:p>
            <a:pPr lvl="1"/>
            <a:r>
              <a:rPr lang="en-US" dirty="0"/>
              <a:t>The Oracle database provides three data types to work with dates and times:</a:t>
            </a:r>
          </a:p>
          <a:p>
            <a:pPr lvl="2"/>
            <a:r>
              <a:rPr lang="en-US" dirty="0">
                <a:latin typeface="Courier New" panose="02070309020205020404" pitchFamily="49" charset="0"/>
                <a:cs typeface="Courier New" panose="02070309020205020404" pitchFamily="49" charset="0"/>
              </a:rPr>
              <a:t>DATE</a:t>
            </a:r>
          </a:p>
          <a:p>
            <a:pPr lvl="2"/>
            <a:r>
              <a:rPr lang="en-US" dirty="0">
                <a:latin typeface="Courier New" panose="02070309020205020404" pitchFamily="49" charset="0"/>
                <a:cs typeface="Courier New" panose="02070309020205020404" pitchFamily="49" charset="0"/>
              </a:rPr>
              <a:t>TIMESTAMP </a:t>
            </a:r>
            <a:r>
              <a:rPr lang="en-US" altLang="en-US" dirty="0">
                <a:latin typeface="Courier New" panose="02070309020205020404" pitchFamily="49" charset="0"/>
                <a:cs typeface="Courier New" panose="02070309020205020404" pitchFamily="49" charset="0"/>
              </a:rPr>
              <a:t>WITH TIME ZONE</a:t>
            </a:r>
          </a:p>
          <a:p>
            <a:pPr lvl="2"/>
            <a:r>
              <a:rPr lang="en-US" altLang="en-US" dirty="0">
                <a:latin typeface="Courier New" panose="02070309020205020404" pitchFamily="49" charset="0"/>
                <a:cs typeface="Courier New" panose="02070309020205020404" pitchFamily="49" charset="0"/>
              </a:rPr>
              <a:t>TIMESTAMP WITH LOCAL TIME ZONE</a:t>
            </a:r>
            <a:endParaRPr lang="en-US" dirty="0">
              <a:latin typeface="Courier New" panose="02070309020205020404" pitchFamily="49" charset="0"/>
              <a:cs typeface="Courier New" panose="02070309020205020404" pitchFamily="49" charset="0"/>
            </a:endParaRPr>
          </a:p>
          <a:p>
            <a:pPr lvl="2"/>
            <a:r>
              <a:rPr lang="en-US" dirty="0">
                <a:latin typeface="Courier New" panose="02070309020205020404" pitchFamily="49" charset="0"/>
                <a:cs typeface="Courier New" panose="02070309020205020404" pitchFamily="49" charset="0"/>
              </a:rPr>
              <a:t>INTERVAL </a:t>
            </a:r>
            <a:r>
              <a:rPr lang="en-US" altLang="en-US" dirty="0">
                <a:latin typeface="Courier New" panose="02070309020205020404" pitchFamily="49" charset="0"/>
                <a:cs typeface="Courier New" panose="02070309020205020404" pitchFamily="49" charset="0"/>
              </a:rPr>
              <a:t>YEAR TO MONTH</a:t>
            </a:r>
          </a:p>
          <a:p>
            <a:pPr lvl="2"/>
            <a:r>
              <a:rPr lang="en-US" altLang="en-US" dirty="0">
                <a:latin typeface="Courier New" panose="02070309020205020404" pitchFamily="49" charset="0"/>
                <a:cs typeface="Courier New" panose="02070309020205020404" pitchFamily="49" charset="0"/>
              </a:rPr>
              <a:t>INTERVAL DAY TO SECOND</a:t>
            </a:r>
            <a:endParaRPr lang="en-US" dirty="0">
              <a:latin typeface="Courier New" panose="02070309020205020404" pitchFamily="49" charset="0"/>
              <a:cs typeface="Courier New" panose="02070309020205020404" pitchFamily="49" charset="0"/>
            </a:endParaRPr>
          </a:p>
          <a:p>
            <a:endParaRPr lang="en-US" dirty="0"/>
          </a:p>
        </p:txBody>
      </p:sp>
      <p:grpSp>
        <p:nvGrpSpPr>
          <p:cNvPr id="4" name="Group 3"/>
          <p:cNvGrpSpPr/>
          <p:nvPr/>
        </p:nvGrpSpPr>
        <p:grpSpPr>
          <a:xfrm>
            <a:off x="12954000" y="3009900"/>
            <a:ext cx="3928631" cy="6577011"/>
            <a:chOff x="8821408" y="1731963"/>
            <a:chExt cx="2619087" cy="4384674"/>
          </a:xfrm>
        </p:grpSpPr>
        <p:cxnSp>
          <p:nvCxnSpPr>
            <p:cNvPr id="5" name="Straight Connector 4"/>
            <p:cNvCxnSpPr/>
            <p:nvPr/>
          </p:nvCxnSpPr>
          <p:spPr bwMode="auto">
            <a:xfrm>
              <a:off x="9838279" y="4404629"/>
              <a:ext cx="543056" cy="665163"/>
            </a:xfrm>
            <a:prstGeom prst="line">
              <a:avLst/>
            </a:prstGeom>
            <a:noFill/>
            <a:ln w="76200" cap="rnd" cmpd="sng" algn="ctr">
              <a:solidFill>
                <a:schemeClr val="tx1">
                  <a:lumMod val="50000"/>
                  <a:lumOff val="50000"/>
                </a:schemeClr>
              </a:solidFill>
              <a:prstDash val="sysDot"/>
              <a:round/>
              <a:headEnd type="none" w="sm" len="sm"/>
              <a:tailEnd type="none" w="sm" len="sm"/>
            </a:ln>
            <a:effectLst/>
          </p:spPr>
        </p:cxnSp>
        <p:cxnSp>
          <p:nvCxnSpPr>
            <p:cNvPr id="6" name="Straight Connector 5"/>
            <p:cNvCxnSpPr/>
            <p:nvPr/>
          </p:nvCxnSpPr>
          <p:spPr bwMode="auto">
            <a:xfrm flipH="1">
              <a:off x="9823651" y="2711369"/>
              <a:ext cx="543056" cy="665163"/>
            </a:xfrm>
            <a:prstGeom prst="line">
              <a:avLst/>
            </a:prstGeom>
            <a:noFill/>
            <a:ln w="76200" cap="rnd" cmpd="sng" algn="ctr">
              <a:solidFill>
                <a:schemeClr val="tx1">
                  <a:lumMod val="50000"/>
                  <a:lumOff val="50000"/>
                </a:schemeClr>
              </a:solidFill>
              <a:prstDash val="sysDot"/>
              <a:round/>
              <a:headEnd type="none" w="sm" len="sm"/>
              <a:tailEnd type="none" w="sm" len="sm"/>
            </a:ln>
            <a:effectLst/>
          </p:spPr>
        </p:cxnSp>
        <p:grpSp>
          <p:nvGrpSpPr>
            <p:cNvPr id="7" name="Group 6"/>
            <p:cNvGrpSpPr/>
            <p:nvPr/>
          </p:nvGrpSpPr>
          <p:grpSpPr>
            <a:xfrm>
              <a:off x="10048258" y="1731963"/>
              <a:ext cx="1392237" cy="1392237"/>
              <a:chOff x="10048258" y="1731963"/>
              <a:chExt cx="1392237" cy="1392237"/>
            </a:xfrm>
          </p:grpSpPr>
          <p:grpSp>
            <p:nvGrpSpPr>
              <p:cNvPr id="17" name="Group 16"/>
              <p:cNvGrpSpPr/>
              <p:nvPr/>
            </p:nvGrpSpPr>
            <p:grpSpPr>
              <a:xfrm flipH="1">
                <a:off x="10048258" y="1731963"/>
                <a:ext cx="1392237" cy="1392237"/>
                <a:chOff x="10048258" y="1731963"/>
                <a:chExt cx="1392237" cy="1392237"/>
              </a:xfrm>
            </p:grpSpPr>
            <p:sp>
              <p:nvSpPr>
                <p:cNvPr id="19" name="Oval 18"/>
                <p:cNvSpPr/>
                <p:nvPr/>
              </p:nvSpPr>
              <p:spPr bwMode="auto">
                <a:xfrm>
                  <a:off x="10048258" y="1731963"/>
                  <a:ext cx="1392237" cy="1392237"/>
                </a:xfrm>
                <a:prstGeom prst="ellipse">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0" name="Oval 19"/>
                <p:cNvSpPr/>
                <p:nvPr/>
              </p:nvSpPr>
              <p:spPr bwMode="auto">
                <a:xfrm>
                  <a:off x="10199157" y="1731963"/>
                  <a:ext cx="1219200" cy="1219200"/>
                </a:xfrm>
                <a:prstGeom prst="ellipse">
                  <a:avLst/>
                </a:prstGeom>
                <a:solidFill>
                  <a:srgbClr val="9BC6FB"/>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3645" y="1875212"/>
                <a:ext cx="932702" cy="932702"/>
              </a:xfrm>
              <a:prstGeom prst="rect">
                <a:avLst/>
              </a:prstGeom>
            </p:spPr>
          </p:pic>
        </p:grpSp>
        <p:grpSp>
          <p:nvGrpSpPr>
            <p:cNvPr id="8" name="Group 7"/>
            <p:cNvGrpSpPr/>
            <p:nvPr/>
          </p:nvGrpSpPr>
          <p:grpSpPr>
            <a:xfrm>
              <a:off x="8821408" y="3228181"/>
              <a:ext cx="1392237" cy="1392237"/>
              <a:chOff x="8774420" y="2875933"/>
              <a:chExt cx="1392237" cy="1392237"/>
            </a:xfrm>
          </p:grpSpPr>
          <p:grpSp>
            <p:nvGrpSpPr>
              <p:cNvPr id="13" name="Group 12"/>
              <p:cNvGrpSpPr/>
              <p:nvPr/>
            </p:nvGrpSpPr>
            <p:grpSpPr>
              <a:xfrm>
                <a:off x="8774420" y="2875933"/>
                <a:ext cx="1392237" cy="1392237"/>
                <a:chOff x="8836950" y="2805467"/>
                <a:chExt cx="1392237" cy="1392237"/>
              </a:xfrm>
            </p:grpSpPr>
            <p:sp>
              <p:nvSpPr>
                <p:cNvPr id="15" name="Oval 14"/>
                <p:cNvSpPr/>
                <p:nvPr/>
              </p:nvSpPr>
              <p:spPr bwMode="auto">
                <a:xfrm>
                  <a:off x="8836950" y="2805467"/>
                  <a:ext cx="1392237" cy="1392237"/>
                </a:xfrm>
                <a:prstGeom prst="ellipse">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6" name="Oval 15"/>
                <p:cNvSpPr/>
                <p:nvPr/>
              </p:nvSpPr>
              <p:spPr bwMode="auto">
                <a:xfrm>
                  <a:off x="8990012" y="2951163"/>
                  <a:ext cx="1219200" cy="1219200"/>
                </a:xfrm>
                <a:prstGeom prst="ellipse">
                  <a:avLst/>
                </a:prstGeom>
                <a:solidFill>
                  <a:schemeClr val="accent2">
                    <a:lumMod val="40000"/>
                    <a:lumOff val="60000"/>
                  </a:schemeClr>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21761" y="3124200"/>
                <a:ext cx="1066803" cy="1066803"/>
              </a:xfrm>
              <a:prstGeom prst="rect">
                <a:avLst/>
              </a:prstGeom>
            </p:spPr>
          </p:pic>
        </p:grpSp>
        <p:grpSp>
          <p:nvGrpSpPr>
            <p:cNvPr id="9" name="Group 8"/>
            <p:cNvGrpSpPr/>
            <p:nvPr/>
          </p:nvGrpSpPr>
          <p:grpSpPr>
            <a:xfrm rot="15394550">
              <a:off x="10048258" y="4724400"/>
              <a:ext cx="1392237" cy="1392237"/>
              <a:chOff x="8836950" y="2805467"/>
              <a:chExt cx="1392237" cy="1392237"/>
            </a:xfrm>
          </p:grpSpPr>
          <p:sp>
            <p:nvSpPr>
              <p:cNvPr id="11" name="Oval 10"/>
              <p:cNvSpPr/>
              <p:nvPr/>
            </p:nvSpPr>
            <p:spPr bwMode="auto">
              <a:xfrm>
                <a:off x="8836950" y="2805467"/>
                <a:ext cx="1392237" cy="1392237"/>
              </a:xfrm>
              <a:prstGeom prst="ellipse">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2" name="Oval 11"/>
              <p:cNvSpPr/>
              <p:nvPr/>
            </p:nvSpPr>
            <p:spPr bwMode="auto">
              <a:xfrm>
                <a:off x="8990012" y="2951163"/>
                <a:ext cx="1219200" cy="1219200"/>
              </a:xfrm>
              <a:prstGeom prst="ellipse">
                <a:avLst/>
              </a:prstGeom>
              <a:solidFill>
                <a:srgbClr val="B8FB5F"/>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18148" y="4769932"/>
              <a:ext cx="1136681" cy="1136681"/>
            </a:xfrm>
            <a:prstGeom prst="rect">
              <a:avLst/>
            </a:prstGeom>
          </p:spPr>
        </p:pic>
      </p:grpSp>
    </p:spTree>
    <p:custDataLst>
      <p:tags r:id="rId1"/>
    </p:custDataLst>
    <p:extLst>
      <p:ext uri="{BB962C8B-B14F-4D97-AF65-F5344CB8AC3E}">
        <p14:creationId xmlns:p14="http://schemas.microsoft.com/office/powerpoint/2010/main" val="363234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5404-AEF8-466F-A607-BC7E2B2EE2AA}"/>
              </a:ext>
            </a:extLst>
          </p:cNvPr>
          <p:cNvSpPr>
            <a:spLocks noGrp="1"/>
          </p:cNvSpPr>
          <p:nvPr>
            <p:ph type="title"/>
          </p:nvPr>
        </p:nvSpPr>
        <p:spPr/>
        <p:txBody>
          <a:bodyPr/>
          <a:lstStyle/>
          <a:p>
            <a:endParaRPr lang="en-IN"/>
          </a:p>
        </p:txBody>
      </p:sp>
    </p:spTree>
    <p:custDataLst>
      <p:tags r:id="rId1"/>
    </p:custDataLst>
    <p:extLst>
      <p:ext uri="{BB962C8B-B14F-4D97-AF65-F5344CB8AC3E}">
        <p14:creationId xmlns:p14="http://schemas.microsoft.com/office/powerpoint/2010/main" val="44913444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F4C1392-2EC1-4F22-B17A-A6714C1A7274}"/>
              </a:ext>
            </a:extLst>
          </p:cNvPr>
          <p:cNvSpPr/>
          <p:nvPr/>
        </p:nvSpPr>
        <p:spPr bwMode="auto">
          <a:xfrm rot="16200000" flipV="1">
            <a:off x="14644236"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7650"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27651"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2765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Data Type Conversion</a:t>
            </a:r>
          </a:p>
        </p:txBody>
      </p:sp>
      <p:sp>
        <p:nvSpPr>
          <p:cNvPr id="2" name="Content Placeholder 1">
            <a:extLst>
              <a:ext uri="{FF2B5EF4-FFF2-40B4-BE49-F238E27FC236}">
                <a16:creationId xmlns:a16="http://schemas.microsoft.com/office/drawing/2014/main" id="{68020E40-C5F7-49D7-BE15-CC4139453B36}"/>
              </a:ext>
            </a:extLst>
          </p:cNvPr>
          <p:cNvSpPr>
            <a:spLocks noGrp="1"/>
          </p:cNvSpPr>
          <p:nvPr>
            <p:ph idx="1"/>
          </p:nvPr>
        </p:nvSpPr>
        <p:spPr>
          <a:xfrm>
            <a:off x="933451" y="2272710"/>
            <a:ext cx="16421100" cy="7265383"/>
          </a:xfrm>
        </p:spPr>
        <p:txBody>
          <a:bodyPr/>
          <a:lstStyle/>
          <a:p>
            <a:pPr lvl="1"/>
            <a:r>
              <a:rPr lang="en-US" altLang="en-US" dirty="0"/>
              <a:t>Converts data to comparable data types</a:t>
            </a:r>
          </a:p>
          <a:p>
            <a:pPr lvl="1"/>
            <a:r>
              <a:rPr lang="en-US" altLang="en-US" dirty="0"/>
              <a:t>Is of two types:</a:t>
            </a:r>
          </a:p>
          <a:p>
            <a:pPr lvl="2"/>
            <a:r>
              <a:rPr lang="en-US" altLang="en-US" dirty="0"/>
              <a:t>Implicit conversion</a:t>
            </a:r>
          </a:p>
          <a:p>
            <a:pPr lvl="2"/>
            <a:r>
              <a:rPr lang="en-US" altLang="en-US" dirty="0"/>
              <a:t>Explicit conversion</a:t>
            </a:r>
          </a:p>
          <a:p>
            <a:pPr lvl="1"/>
            <a:r>
              <a:rPr lang="en-US" altLang="en-US" dirty="0"/>
              <a:t>Includes functions:</a:t>
            </a:r>
          </a:p>
          <a:p>
            <a:pPr lvl="2"/>
            <a:r>
              <a:rPr lang="en-US" altLang="en-US" dirty="0">
                <a:latin typeface="Courier New" panose="02070309020205020404" pitchFamily="49" charset="0"/>
                <a:cs typeface="Courier New" panose="02070309020205020404" pitchFamily="49" charset="0"/>
              </a:rPr>
              <a:t>TO_CHAR</a:t>
            </a:r>
          </a:p>
          <a:p>
            <a:pPr lvl="2"/>
            <a:r>
              <a:rPr lang="en-US" altLang="en-US" dirty="0">
                <a:latin typeface="Courier New" panose="02070309020205020404" pitchFamily="49" charset="0"/>
                <a:cs typeface="Courier New" panose="02070309020205020404" pitchFamily="49" charset="0"/>
              </a:rPr>
              <a:t>TO_DATE</a:t>
            </a:r>
          </a:p>
          <a:p>
            <a:pPr lvl="2"/>
            <a:r>
              <a:rPr lang="en-US" altLang="en-US" dirty="0">
                <a:latin typeface="Courier New" panose="02070309020205020404" pitchFamily="49" charset="0"/>
                <a:cs typeface="Courier New" panose="02070309020205020404" pitchFamily="49" charset="0"/>
              </a:rPr>
              <a:t>TO_NUMBER</a:t>
            </a:r>
          </a:p>
          <a:p>
            <a:pPr lvl="2"/>
            <a:r>
              <a:rPr lang="en-US" altLang="en-US" dirty="0">
                <a:latin typeface="Courier New" panose="02070309020205020404" pitchFamily="49" charset="0"/>
                <a:cs typeface="Courier New" panose="02070309020205020404" pitchFamily="49" charset="0"/>
              </a:rPr>
              <a:t>TO_TIMESTAMP</a:t>
            </a:r>
          </a:p>
          <a:p>
            <a:endParaRPr lang="en-US" dirty="0"/>
          </a:p>
        </p:txBody>
      </p:sp>
      <p:pic>
        <p:nvPicPr>
          <p:cNvPr id="33" name="Picture 32">
            <a:extLst>
              <a:ext uri="{FF2B5EF4-FFF2-40B4-BE49-F238E27FC236}">
                <a16:creationId xmlns:a16="http://schemas.microsoft.com/office/drawing/2014/main" id="{BC178290-840E-479C-9927-EBF847CC97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63600" y="6515100"/>
            <a:ext cx="3473134" cy="2583528"/>
          </a:xfrm>
          <a:prstGeom prst="rect">
            <a:avLst/>
          </a:prstGeom>
        </p:spPr>
      </p:pic>
      <p:grpSp>
        <p:nvGrpSpPr>
          <p:cNvPr id="34" name="Group 33">
            <a:extLst>
              <a:ext uri="{FF2B5EF4-FFF2-40B4-BE49-F238E27FC236}">
                <a16:creationId xmlns:a16="http://schemas.microsoft.com/office/drawing/2014/main" id="{61AD67C4-3F21-47A3-B246-3387CD44491E}"/>
              </a:ext>
            </a:extLst>
          </p:cNvPr>
          <p:cNvGrpSpPr/>
          <p:nvPr/>
        </p:nvGrpSpPr>
        <p:grpSpPr>
          <a:xfrm>
            <a:off x="14545098" y="6922421"/>
            <a:ext cx="1557328" cy="1450810"/>
            <a:chOff x="9410289" y="2340438"/>
            <a:chExt cx="1484723" cy="1383174"/>
          </a:xfrm>
        </p:grpSpPr>
        <p:sp>
          <p:nvSpPr>
            <p:cNvPr id="35" name="Oval 34">
              <a:extLst>
                <a:ext uri="{FF2B5EF4-FFF2-40B4-BE49-F238E27FC236}">
                  <a16:creationId xmlns:a16="http://schemas.microsoft.com/office/drawing/2014/main" id="{97D126F8-45CC-4E64-8451-89D17219E31D}"/>
                </a:ext>
              </a:extLst>
            </p:cNvPr>
            <p:cNvSpPr/>
            <p:nvPr/>
          </p:nvSpPr>
          <p:spPr bwMode="auto">
            <a:xfrm>
              <a:off x="9410289" y="3014663"/>
              <a:ext cx="685800" cy="68580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38100"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nchor="ctr"/>
            <a:lstStyle/>
            <a:p>
              <a:pPr algn="ctr" defTabSz="228600" eaLnBrk="1" hangingPunct="1">
                <a:spcBef>
                  <a:spcPct val="20000"/>
                </a:spcBef>
                <a:buClr>
                  <a:srgbClr val="FF0000"/>
                </a:buClr>
                <a:defRPr/>
              </a:pPr>
              <a:r>
                <a:rPr lang="en-US" sz="2800" b="1" dirty="0">
                  <a:solidFill>
                    <a:schemeClr val="bg1"/>
                  </a:solidFill>
                  <a:latin typeface="Arial" pitchFamily="34" charset="0"/>
                </a:rPr>
                <a:t>A</a:t>
              </a:r>
            </a:p>
          </p:txBody>
        </p:sp>
        <p:sp>
          <p:nvSpPr>
            <p:cNvPr id="36" name="Oval 35">
              <a:extLst>
                <a:ext uri="{FF2B5EF4-FFF2-40B4-BE49-F238E27FC236}">
                  <a16:creationId xmlns:a16="http://schemas.microsoft.com/office/drawing/2014/main" id="{5CE37C27-4E3B-4DAF-9785-3D51F148336A}"/>
                </a:ext>
              </a:extLst>
            </p:cNvPr>
            <p:cNvSpPr/>
            <p:nvPr/>
          </p:nvSpPr>
          <p:spPr bwMode="auto">
            <a:xfrm>
              <a:off x="9809751" y="2340438"/>
              <a:ext cx="685800" cy="685800"/>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38100"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nchor="ctr"/>
            <a:lstStyle/>
            <a:p>
              <a:pPr algn="ctr" defTabSz="228600" eaLnBrk="1" hangingPunct="1">
                <a:spcBef>
                  <a:spcPct val="20000"/>
                </a:spcBef>
                <a:buClr>
                  <a:srgbClr val="FF0000"/>
                </a:buClr>
                <a:defRPr/>
              </a:pPr>
              <a:r>
                <a:rPr lang="en-US" sz="2800" b="1" dirty="0">
                  <a:solidFill>
                    <a:schemeClr val="bg1"/>
                  </a:solidFill>
                  <a:latin typeface="Arial" pitchFamily="34" charset="0"/>
                </a:rPr>
                <a:t>1</a:t>
              </a:r>
            </a:p>
          </p:txBody>
        </p:sp>
        <p:grpSp>
          <p:nvGrpSpPr>
            <p:cNvPr id="37" name="Group 36">
              <a:extLst>
                <a:ext uri="{FF2B5EF4-FFF2-40B4-BE49-F238E27FC236}">
                  <a16:creationId xmlns:a16="http://schemas.microsoft.com/office/drawing/2014/main" id="{F50FEEE4-FE7C-4245-A870-9FBB139D75FB}"/>
                </a:ext>
              </a:extLst>
            </p:cNvPr>
            <p:cNvGrpSpPr/>
            <p:nvPr/>
          </p:nvGrpSpPr>
          <p:grpSpPr>
            <a:xfrm>
              <a:off x="10209212" y="3037812"/>
              <a:ext cx="685800" cy="685800"/>
              <a:chOff x="10958512" y="2984500"/>
              <a:chExt cx="685800" cy="685800"/>
            </a:xfrm>
          </p:grpSpPr>
          <p:sp>
            <p:nvSpPr>
              <p:cNvPr id="38" name="Oval 37">
                <a:extLst>
                  <a:ext uri="{FF2B5EF4-FFF2-40B4-BE49-F238E27FC236}">
                    <a16:creationId xmlns:a16="http://schemas.microsoft.com/office/drawing/2014/main" id="{E7009C08-114E-4AAE-B8E6-54EE14BFE97C}"/>
                  </a:ext>
                </a:extLst>
              </p:cNvPr>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nchor="ctr"/>
              <a:lstStyle/>
              <a:p>
                <a:pPr algn="ctr" defTabSz="228600" eaLnBrk="1" hangingPunct="1">
                  <a:spcBef>
                    <a:spcPct val="20000"/>
                  </a:spcBef>
                  <a:buClr>
                    <a:srgbClr val="FF0000"/>
                  </a:buClr>
                  <a:defRPr/>
                </a:pPr>
                <a:endParaRPr lang="en-US" sz="2800" b="1" dirty="0">
                  <a:solidFill>
                    <a:schemeClr val="bg1"/>
                  </a:solidFill>
                  <a:latin typeface="Arial" pitchFamily="34" charset="0"/>
                </a:endParaRPr>
              </a:p>
            </p:txBody>
          </p:sp>
          <p:pic>
            <p:nvPicPr>
              <p:cNvPr id="39" name="Picture 24">
                <a:extLst>
                  <a:ext uri="{FF2B5EF4-FFF2-40B4-BE49-F238E27FC236}">
                    <a16:creationId xmlns:a16="http://schemas.microsoft.com/office/drawing/2014/main" id="{5C6D5A9A-21B8-4A64-8128-C385C566F337}"/>
                  </a:ext>
                </a:extLst>
              </p:cNvPr>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grpSp>
    </p:spTree>
    <p:custDataLst>
      <p:tags r:id="rId1"/>
    </p:custDataLst>
    <p:extLst>
      <p:ext uri="{BB962C8B-B14F-4D97-AF65-F5344CB8AC3E}">
        <p14:creationId xmlns:p14="http://schemas.microsoft.com/office/powerpoint/2010/main" val="209114137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28675"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91981129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Data Type Conversion</a:t>
            </a:r>
          </a:p>
        </p:txBody>
      </p:sp>
      <p:sp>
        <p:nvSpPr>
          <p:cNvPr id="11" name="Content Placeholder 2"/>
          <p:cNvSpPr txBox="1">
            <a:spLocks/>
          </p:cNvSpPr>
          <p:nvPr/>
        </p:nvSpPr>
        <p:spPr bwMode="gray">
          <a:xfrm>
            <a:off x="1970315" y="2305050"/>
            <a:ext cx="12922599" cy="1721769"/>
          </a:xfrm>
          <a:prstGeom prst="round2DiagRect">
            <a:avLst>
              <a:gd name="adj1" fmla="val 18666"/>
              <a:gd name="adj2" fmla="val 2161"/>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9720" name="Rectangle 5"/>
          <p:cNvSpPr>
            <a:spLocks noChangeArrowheads="1"/>
          </p:cNvSpPr>
          <p:nvPr/>
        </p:nvSpPr>
        <p:spPr bwMode="blackGray">
          <a:xfrm>
            <a:off x="2254584" y="2494277"/>
            <a:ext cx="9621732" cy="1333564"/>
          </a:xfrm>
          <a:prstGeom prst="rect">
            <a:avLst/>
          </a:prstGeom>
          <a:noFill/>
          <a:ln w="28575">
            <a:noFill/>
            <a:miter lim="800000"/>
            <a:headEnd/>
            <a:tailEnd/>
          </a:ln>
        </p:spPr>
        <p:txBody>
          <a:bodyPr lIns="138113" tIns="69057" rIns="138113" bIns="69057" anchor="ctr" anchorCtr="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40000"/>
              </a:spcBef>
            </a:pPr>
            <a:r>
              <a:rPr lang="en-US" altLang="en-US" sz="2000" dirty="0">
                <a:solidFill>
                  <a:srgbClr val="000000"/>
                </a:solidFill>
                <a:latin typeface="Courier New" pitchFamily="49" charset="0"/>
                <a:cs typeface="Oracle Sans" panose="020B0503020204020204" pitchFamily="34" charset="0"/>
              </a:rPr>
              <a:t>-- implicit data type conversion</a:t>
            </a:r>
          </a:p>
          <a:p>
            <a:pPr>
              <a:spcBef>
                <a:spcPct val="40000"/>
              </a:spcBef>
            </a:pPr>
            <a:r>
              <a:rPr lang="en-US" altLang="en-US" sz="2000" dirty="0" err="1">
                <a:solidFill>
                  <a:srgbClr val="000000"/>
                </a:solidFill>
                <a:latin typeface="Courier New" pitchFamily="49" charset="0"/>
                <a:cs typeface="Oracle Sans" panose="020B0503020204020204" pitchFamily="34" charset="0"/>
              </a:rPr>
              <a:t>v_date_of_joining</a:t>
            </a:r>
            <a:r>
              <a:rPr lang="en-US" altLang="en-US" sz="2000" dirty="0">
                <a:solidFill>
                  <a:srgbClr val="000000"/>
                </a:solidFill>
                <a:latin typeface="Courier New" pitchFamily="49" charset="0"/>
                <a:cs typeface="Oracle Sans" panose="020B0503020204020204" pitchFamily="34" charset="0"/>
              </a:rPr>
              <a:t> DATE:= '02-Feb-2000';</a:t>
            </a:r>
          </a:p>
        </p:txBody>
      </p:sp>
      <p:sp>
        <p:nvSpPr>
          <p:cNvPr id="12" name="Content Placeholder 2"/>
          <p:cNvSpPr txBox="1">
            <a:spLocks/>
          </p:cNvSpPr>
          <p:nvPr/>
        </p:nvSpPr>
        <p:spPr bwMode="gray">
          <a:xfrm>
            <a:off x="1970315" y="4251694"/>
            <a:ext cx="12922599" cy="1706850"/>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9713" name="Rectangle 6"/>
          <p:cNvSpPr>
            <a:spLocks noChangeArrowheads="1"/>
          </p:cNvSpPr>
          <p:nvPr/>
        </p:nvSpPr>
        <p:spPr bwMode="blackGray">
          <a:xfrm>
            <a:off x="2211732" y="4396870"/>
            <a:ext cx="10426583" cy="1421674"/>
          </a:xfrm>
          <a:prstGeom prst="rect">
            <a:avLst/>
          </a:prstGeom>
          <a:noFill/>
          <a:ln w="28575">
            <a:noFill/>
            <a:miter lim="800000"/>
            <a:headEnd/>
            <a:tailEnd/>
          </a:ln>
        </p:spPr>
        <p:txBody>
          <a:bodyPr lIns="138113" tIns="69057" rIns="138113" bIns="69057" anchor="ctr" anchorCtr="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40000"/>
              </a:spcBef>
            </a:pPr>
            <a:r>
              <a:rPr lang="en-US" altLang="en-US" sz="2000" dirty="0">
                <a:solidFill>
                  <a:srgbClr val="000000"/>
                </a:solidFill>
                <a:latin typeface="Courier New" pitchFamily="49" charset="0"/>
                <a:cs typeface="Oracle Sans" panose="020B0503020204020204" pitchFamily="34" charset="0"/>
              </a:rPr>
              <a:t>-- error in data type conversion</a:t>
            </a:r>
          </a:p>
          <a:p>
            <a:pPr>
              <a:spcBef>
                <a:spcPct val="40000"/>
              </a:spcBef>
            </a:pPr>
            <a:r>
              <a:rPr lang="en-US" altLang="en-US" sz="2000" dirty="0" err="1">
                <a:solidFill>
                  <a:srgbClr val="000000"/>
                </a:solidFill>
                <a:latin typeface="Courier New" pitchFamily="49" charset="0"/>
                <a:cs typeface="Oracle Sans" panose="020B0503020204020204" pitchFamily="34" charset="0"/>
              </a:rPr>
              <a:t>v_date_of_joining</a:t>
            </a:r>
            <a:r>
              <a:rPr lang="en-US" altLang="en-US" sz="2000" dirty="0">
                <a:solidFill>
                  <a:srgbClr val="000000"/>
                </a:solidFill>
                <a:latin typeface="Courier New" pitchFamily="49" charset="0"/>
                <a:cs typeface="Oracle Sans" panose="020B0503020204020204" pitchFamily="34" charset="0"/>
              </a:rPr>
              <a:t> DATE:= 'February 02,2000';</a:t>
            </a:r>
          </a:p>
        </p:txBody>
      </p:sp>
      <p:sp>
        <p:nvSpPr>
          <p:cNvPr id="13" name="Content Placeholder 2"/>
          <p:cNvSpPr txBox="1">
            <a:spLocks/>
          </p:cNvSpPr>
          <p:nvPr/>
        </p:nvSpPr>
        <p:spPr bwMode="gray">
          <a:xfrm>
            <a:off x="1970315" y="6198332"/>
            <a:ext cx="12922599" cy="1706849"/>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9706" name="Rectangle 7"/>
          <p:cNvSpPr>
            <a:spLocks noChangeArrowheads="1"/>
          </p:cNvSpPr>
          <p:nvPr/>
        </p:nvSpPr>
        <p:spPr bwMode="blackGray">
          <a:xfrm>
            <a:off x="2183162" y="6243939"/>
            <a:ext cx="11151837" cy="1642762"/>
          </a:xfrm>
          <a:prstGeom prst="rect">
            <a:avLst/>
          </a:prstGeom>
          <a:noFill/>
          <a:ln w="28575">
            <a:noFill/>
            <a:miter lim="800000"/>
            <a:headEnd/>
            <a:tailEnd/>
          </a:ln>
        </p:spPr>
        <p:txBody>
          <a:bodyPr lIns="138113" tIns="69057" rIns="138113" bIns="69057" anchor="ctr" anchorCtr="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40000"/>
              </a:spcBef>
            </a:pPr>
            <a:r>
              <a:rPr lang="en-US" altLang="en-US" sz="2000" dirty="0">
                <a:solidFill>
                  <a:srgbClr val="000000"/>
                </a:solidFill>
                <a:latin typeface="Courier New" pitchFamily="49" charset="0"/>
                <a:cs typeface="Oracle Sans" panose="020B0503020204020204" pitchFamily="34" charset="0"/>
              </a:rPr>
              <a:t>-- explicit data type conversion</a:t>
            </a:r>
          </a:p>
          <a:p>
            <a:pPr>
              <a:spcBef>
                <a:spcPct val="40000"/>
              </a:spcBef>
            </a:pPr>
            <a:r>
              <a:rPr lang="en-US" altLang="en-US" sz="2000" dirty="0" err="1">
                <a:solidFill>
                  <a:srgbClr val="000000"/>
                </a:solidFill>
                <a:latin typeface="Courier New" pitchFamily="49" charset="0"/>
                <a:cs typeface="Oracle Sans" panose="020B0503020204020204" pitchFamily="34" charset="0"/>
              </a:rPr>
              <a:t>v_date_of_joining</a:t>
            </a:r>
            <a:r>
              <a:rPr lang="en-US" altLang="en-US" sz="2000" dirty="0">
                <a:solidFill>
                  <a:srgbClr val="000000"/>
                </a:solidFill>
                <a:latin typeface="Courier New" pitchFamily="49" charset="0"/>
                <a:cs typeface="Oracle Sans" panose="020B0503020204020204" pitchFamily="34" charset="0"/>
              </a:rPr>
              <a:t> DATE:= TO_DATE('February 02,2000','Month DD, YYYY');</a:t>
            </a:r>
          </a:p>
        </p:txBody>
      </p:sp>
      <p:sp>
        <p:nvSpPr>
          <p:cNvPr id="16" name="Oval 24"/>
          <p:cNvSpPr>
            <a:spLocks noChangeArrowheads="1"/>
          </p:cNvSpPr>
          <p:nvPr/>
        </p:nvSpPr>
        <p:spPr bwMode="blackWhite">
          <a:xfrm>
            <a:off x="954435" y="2748690"/>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1</a:t>
            </a:r>
          </a:p>
        </p:txBody>
      </p:sp>
      <p:sp>
        <p:nvSpPr>
          <p:cNvPr id="17" name="Oval 24"/>
          <p:cNvSpPr>
            <a:spLocks noChangeArrowheads="1"/>
          </p:cNvSpPr>
          <p:nvPr/>
        </p:nvSpPr>
        <p:spPr bwMode="blackWhite">
          <a:xfrm>
            <a:off x="954435" y="4762219"/>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2</a:t>
            </a:r>
          </a:p>
        </p:txBody>
      </p:sp>
      <p:sp>
        <p:nvSpPr>
          <p:cNvPr id="18" name="Oval 24"/>
          <p:cNvSpPr>
            <a:spLocks noChangeArrowheads="1"/>
          </p:cNvSpPr>
          <p:nvPr/>
        </p:nvSpPr>
        <p:spPr bwMode="blackWhite">
          <a:xfrm>
            <a:off x="954435" y="6782538"/>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3</a:t>
            </a:r>
          </a:p>
        </p:txBody>
      </p:sp>
    </p:spTree>
    <p:custDataLst>
      <p:tags r:id="rId1"/>
    </p:custDataLst>
    <p:extLst>
      <p:ext uri="{BB962C8B-B14F-4D97-AF65-F5344CB8AC3E}">
        <p14:creationId xmlns:p14="http://schemas.microsoft.com/office/powerpoint/2010/main" val="173356912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8C596B26-8E5C-4F4E-82C2-180C55A86A3E}"/>
              </a:ext>
            </a:extLst>
          </p:cNvPr>
          <p:cNvSpPr>
            <a:spLocks noGrp="1"/>
          </p:cNvSpPr>
          <p:nvPr>
            <p:ph idx="1"/>
          </p:nvPr>
        </p:nvSpPr>
        <p:spPr>
          <a:xfrm>
            <a:off x="933451" y="2272710"/>
            <a:ext cx="16421100" cy="3605919"/>
          </a:xfrm>
        </p:spPr>
        <p:txBody>
          <a:bodyPr/>
          <a:lstStyle/>
          <a:p>
            <a:pPr lvl="1">
              <a:buClr>
                <a:schemeClr val="tx1">
                  <a:lumMod val="25000"/>
                  <a:lumOff val="75000"/>
                </a:schemeClr>
              </a:buClr>
            </a:pPr>
            <a:r>
              <a:rPr lang="en-US" dirty="0">
                <a:solidFill>
                  <a:schemeClr val="tx1">
                    <a:lumMod val="25000"/>
                    <a:lumOff val="75000"/>
                  </a:schemeClr>
                </a:solidFill>
              </a:rPr>
              <a:t>Introducing variables</a:t>
            </a:r>
          </a:p>
          <a:p>
            <a:pPr lvl="1">
              <a:buClr>
                <a:schemeClr val="tx1">
                  <a:lumMod val="25000"/>
                  <a:lumOff val="75000"/>
                </a:schemeClr>
              </a:buClr>
            </a:pPr>
            <a:r>
              <a:rPr lang="en-US" dirty="0">
                <a:solidFill>
                  <a:schemeClr val="tx1">
                    <a:lumMod val="25000"/>
                    <a:lumOff val="75000"/>
                  </a:schemeClr>
                </a:solidFill>
              </a:rPr>
              <a:t>Handling variables of different types</a:t>
            </a:r>
          </a:p>
          <a:p>
            <a:pPr lvl="1"/>
            <a:r>
              <a:rPr lang="en-US" dirty="0"/>
              <a:t>Using the </a:t>
            </a:r>
            <a:r>
              <a:rPr lang="en-US" dirty="0">
                <a:latin typeface="Courier New" panose="02070309020205020404" pitchFamily="49" charset="0"/>
                <a:cs typeface="Courier New" panose="02070309020205020404" pitchFamily="49" charset="0"/>
              </a:rPr>
              <a:t>%TYPE </a:t>
            </a:r>
            <a:r>
              <a:rPr lang="en-US" dirty="0"/>
              <a:t>attribute and composite data types</a:t>
            </a:r>
          </a:p>
          <a:p>
            <a:pPr lvl="1">
              <a:buClr>
                <a:schemeClr val="tx1">
                  <a:lumMod val="25000"/>
                  <a:lumOff val="75000"/>
                </a:schemeClr>
              </a:buClr>
            </a:pPr>
            <a:r>
              <a:rPr lang="en-US" dirty="0">
                <a:solidFill>
                  <a:schemeClr val="tx1">
                    <a:lumMod val="25000"/>
                    <a:lumOff val="75000"/>
                  </a:schemeClr>
                </a:solidFill>
              </a:rPr>
              <a:t>Using bind variables</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392779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%TYPE </a:t>
            </a:r>
            <a:r>
              <a:rPr lang="en-US" altLang="en-US" dirty="0">
                <a:latin typeface="+mj-lt"/>
                <a:cs typeface="Oracle Sans" panose="020B0503020204020204" pitchFamily="34" charset="0"/>
              </a:rPr>
              <a:t>Attribute</a:t>
            </a:r>
          </a:p>
        </p:txBody>
      </p:sp>
      <p:sp>
        <p:nvSpPr>
          <p:cNvPr id="2" name="Content Placeholder 1">
            <a:extLst>
              <a:ext uri="{FF2B5EF4-FFF2-40B4-BE49-F238E27FC236}">
                <a16:creationId xmlns:a16="http://schemas.microsoft.com/office/drawing/2014/main" id="{D9C06D7B-DB87-4351-BDE0-98DD9502DCFA}"/>
              </a:ext>
            </a:extLst>
          </p:cNvPr>
          <p:cNvSpPr>
            <a:spLocks noGrp="1"/>
          </p:cNvSpPr>
          <p:nvPr>
            <p:ph idx="1"/>
          </p:nvPr>
        </p:nvSpPr>
        <p:spPr>
          <a:xfrm>
            <a:off x="933451" y="2272710"/>
            <a:ext cx="16421100" cy="5015536"/>
          </a:xfrm>
        </p:spPr>
        <p:txBody>
          <a:bodyPr/>
          <a:lstStyle/>
          <a:p>
            <a:pPr lvl="1"/>
            <a:r>
              <a:rPr lang="en-US" altLang="en-US" dirty="0"/>
              <a:t>Is used to declare a variable according to: </a:t>
            </a:r>
          </a:p>
          <a:p>
            <a:pPr lvl="2"/>
            <a:r>
              <a:rPr lang="en-US" altLang="en-US" dirty="0"/>
              <a:t>A database column definition</a:t>
            </a:r>
          </a:p>
          <a:p>
            <a:pPr lvl="2"/>
            <a:r>
              <a:rPr lang="en-US" altLang="en-US" dirty="0"/>
              <a:t>Another declared variable</a:t>
            </a:r>
          </a:p>
          <a:p>
            <a:pPr lvl="1"/>
            <a:r>
              <a:rPr lang="en-US" altLang="en-US" dirty="0"/>
              <a:t>Is prefixed with:</a:t>
            </a:r>
          </a:p>
          <a:p>
            <a:pPr lvl="2"/>
            <a:r>
              <a:rPr lang="en-US" altLang="en-US" dirty="0"/>
              <a:t>The database table and column name</a:t>
            </a:r>
          </a:p>
          <a:p>
            <a:pPr lvl="2"/>
            <a:r>
              <a:rPr lang="en-US" altLang="en-US" dirty="0"/>
              <a:t>The name of the declared variable</a:t>
            </a:r>
          </a:p>
          <a:p>
            <a:endParaRPr lang="en-US" dirty="0"/>
          </a:p>
        </p:txBody>
      </p:sp>
    </p:spTree>
    <p:custDataLst>
      <p:tags r:id="rId1"/>
    </p:custDataLst>
    <p:extLst>
      <p:ext uri="{BB962C8B-B14F-4D97-AF65-F5344CB8AC3E}">
        <p14:creationId xmlns:p14="http://schemas.microsoft.com/office/powerpoint/2010/main" val="288085450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Objectives</a:t>
            </a:r>
          </a:p>
        </p:txBody>
      </p:sp>
      <p:sp>
        <p:nvSpPr>
          <p:cNvPr id="3" name="Content Placeholder 2">
            <a:extLst>
              <a:ext uri="{FF2B5EF4-FFF2-40B4-BE49-F238E27FC236}">
                <a16:creationId xmlns:a16="http://schemas.microsoft.com/office/drawing/2014/main" id="{14265DE6-E07B-49A6-B5E3-961645529A15}"/>
              </a:ext>
            </a:extLst>
          </p:cNvPr>
          <p:cNvSpPr>
            <a:spLocks noGrp="1"/>
          </p:cNvSpPr>
          <p:nvPr>
            <p:ph idx="1"/>
          </p:nvPr>
        </p:nvSpPr>
        <p:spPr>
          <a:xfrm>
            <a:off x="933451" y="2272710"/>
            <a:ext cx="16421100" cy="5940405"/>
          </a:xfrm>
        </p:spPr>
        <p:txBody>
          <a:bodyPr/>
          <a:lstStyle/>
          <a:p>
            <a:r>
              <a:rPr lang="en-US" altLang="en-US" dirty="0"/>
              <a:t>After completing this lesson, you should be able to do the following:</a:t>
            </a:r>
          </a:p>
          <a:p>
            <a:pPr lvl="1"/>
            <a:r>
              <a:rPr lang="en-US" altLang="en-US" dirty="0"/>
              <a:t>Recognize valid and invalid identifiers</a:t>
            </a:r>
          </a:p>
          <a:p>
            <a:pPr lvl="1"/>
            <a:r>
              <a:rPr lang="en-US" altLang="en-US" dirty="0"/>
              <a:t>List the uses of variables</a:t>
            </a:r>
          </a:p>
          <a:p>
            <a:pPr lvl="1"/>
            <a:r>
              <a:rPr lang="en-US" altLang="en-US" dirty="0"/>
              <a:t>Declare and initialize variables</a:t>
            </a:r>
          </a:p>
          <a:p>
            <a:pPr lvl="1"/>
            <a:r>
              <a:rPr lang="en-US" altLang="en-US" dirty="0"/>
              <a:t>List and describe various data types</a:t>
            </a:r>
          </a:p>
          <a:p>
            <a:pPr lvl="1"/>
            <a:r>
              <a:rPr lang="en-US" altLang="en-US" dirty="0"/>
              <a:t>Identify the benefits of using the </a:t>
            </a:r>
            <a:r>
              <a:rPr lang="en-US" altLang="en-US" dirty="0">
                <a:latin typeface="Courier New" panose="02070309020205020404" pitchFamily="49" charset="0"/>
                <a:cs typeface="Courier New" panose="02070309020205020404" pitchFamily="49" charset="0"/>
              </a:rPr>
              <a:t>%TYPE </a:t>
            </a:r>
            <a:r>
              <a:rPr lang="en-US" altLang="en-US" dirty="0"/>
              <a:t>attribute</a:t>
            </a:r>
          </a:p>
          <a:p>
            <a:pPr lvl="1"/>
            <a:r>
              <a:rPr lang="en-US" altLang="en-US" dirty="0"/>
              <a:t>Declare, use, and print bind variables</a:t>
            </a:r>
          </a:p>
          <a:p>
            <a:endParaRPr lang="en-US" dirty="0"/>
          </a:p>
        </p:txBody>
      </p:sp>
    </p:spTree>
    <p:custDataLst>
      <p:tags r:id="rId1"/>
    </p:custDataLst>
    <p:extLst>
      <p:ext uri="{BB962C8B-B14F-4D97-AF65-F5344CB8AC3E}">
        <p14:creationId xmlns:p14="http://schemas.microsoft.com/office/powerpoint/2010/main" val="1556637197"/>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Declaring Variables with the </a:t>
            </a:r>
            <a:r>
              <a:rPr lang="en-US" altLang="en-US" dirty="0">
                <a:latin typeface="Courier New" panose="02070309020205020404" pitchFamily="49" charset="0"/>
                <a:cs typeface="Courier New" panose="02070309020205020404" pitchFamily="49" charset="0"/>
              </a:rPr>
              <a:t>%TYPE </a:t>
            </a:r>
            <a:r>
              <a:rPr lang="en-US" altLang="en-US" dirty="0">
                <a:latin typeface="+mj-lt"/>
                <a:cs typeface="Oracle Sans" panose="020B0503020204020204" pitchFamily="34" charset="0"/>
              </a:rPr>
              <a:t>Attribute</a:t>
            </a:r>
          </a:p>
        </p:txBody>
      </p:sp>
      <p:sp>
        <p:nvSpPr>
          <p:cNvPr id="32771" name="Rectangle 3"/>
          <p:cNvSpPr>
            <a:spLocks noGrp="1" noChangeArrowheads="1"/>
          </p:cNvSpPr>
          <p:nvPr>
            <p:ph idx="1"/>
          </p:nvPr>
        </p:nvSpPr>
        <p:spPr>
          <a:xfrm>
            <a:off x="933451" y="2272710"/>
            <a:ext cx="16421100" cy="280108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Oracle Sans" panose="020B0503020204020204" pitchFamily="34" charset="0"/>
                <a:cs typeface="Oracle Sans" panose="020B0503020204020204" pitchFamily="34" charset="0"/>
              </a:rPr>
              <a:t>Syntax:</a:t>
            </a:r>
          </a:p>
          <a:p>
            <a:endParaRPr lang="en-US" altLang="en-US" dirty="0">
              <a:latin typeface="Oracle Sans" panose="020B0503020204020204" pitchFamily="34" charset="0"/>
              <a:cs typeface="Oracle Sans" panose="020B0503020204020204" pitchFamily="34" charset="0"/>
            </a:endParaRPr>
          </a:p>
          <a:p>
            <a:endParaRPr lang="en-US" altLang="en-US" dirty="0">
              <a:latin typeface="Oracle Sans" panose="020B0503020204020204" pitchFamily="34" charset="0"/>
              <a:cs typeface="Oracle Sans" panose="020B0503020204020204" pitchFamily="34" charset="0"/>
            </a:endParaRPr>
          </a:p>
          <a:p>
            <a:r>
              <a:rPr lang="en-US" altLang="en-US" dirty="0">
                <a:latin typeface="Oracle Sans" panose="020B0503020204020204" pitchFamily="34" charset="0"/>
                <a:cs typeface="Oracle Sans" panose="020B0503020204020204" pitchFamily="34" charset="0"/>
              </a:rPr>
              <a:t>Examples:</a:t>
            </a:r>
          </a:p>
          <a:p>
            <a:endParaRPr lang="en-US" altLang="en-US" dirty="0">
              <a:latin typeface="Oracle Sans" panose="020B0503020204020204" pitchFamily="34" charset="0"/>
              <a:cs typeface="Oracle Sans" panose="020B0503020204020204" pitchFamily="34" charset="0"/>
            </a:endParaRPr>
          </a:p>
        </p:txBody>
      </p:sp>
      <p:sp>
        <p:nvSpPr>
          <p:cNvPr id="7" name="Content Placeholder 2"/>
          <p:cNvSpPr txBox="1">
            <a:spLocks/>
          </p:cNvSpPr>
          <p:nvPr/>
        </p:nvSpPr>
        <p:spPr bwMode="gray">
          <a:xfrm>
            <a:off x="1221583" y="3009900"/>
            <a:ext cx="15663863" cy="749300"/>
          </a:xfrm>
          <a:prstGeom prst="round2DiagRect">
            <a:avLst>
              <a:gd name="adj1" fmla="val 2586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defRPr/>
            </a:pPr>
            <a:r>
              <a:rPr lang="en-US" altLang="en-US" sz="2000" i="1" dirty="0">
                <a:solidFill>
                  <a:srgbClr val="000000"/>
                </a:solidFill>
                <a:latin typeface="Courier New" pitchFamily="49" charset="0"/>
                <a:cs typeface="Oracle Sans" panose="020B0503020204020204" pitchFamily="34" charset="0"/>
              </a:rPr>
              <a:t>      identifier</a:t>
            </a: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table.column_name%TYPE</a:t>
            </a:r>
            <a:r>
              <a:rPr lang="en-US" altLang="en-US" sz="2000" dirty="0">
                <a:solidFill>
                  <a:srgbClr val="000000"/>
                </a:solidFill>
                <a:latin typeface="Courier New" pitchFamily="49" charset="0"/>
                <a:cs typeface="Oracle Sans" panose="020B0503020204020204" pitchFamily="34" charset="0"/>
              </a:rPr>
              <a:t>;</a:t>
            </a:r>
          </a:p>
        </p:txBody>
      </p:sp>
      <p:grpSp>
        <p:nvGrpSpPr>
          <p:cNvPr id="32775" name="Group 1"/>
          <p:cNvGrpSpPr>
            <a:grpSpLocks/>
          </p:cNvGrpSpPr>
          <p:nvPr/>
        </p:nvGrpSpPr>
        <p:grpSpPr bwMode="auto">
          <a:xfrm>
            <a:off x="1221583" y="6868886"/>
            <a:ext cx="15663863" cy="1877110"/>
            <a:chOff x="609600" y="4064000"/>
            <a:chExt cx="7834489" cy="1981145"/>
          </a:xfrm>
        </p:grpSpPr>
        <p:sp>
          <p:nvSpPr>
            <p:cNvPr id="9" name="Content Placeholder 2"/>
            <p:cNvSpPr txBox="1">
              <a:spLocks/>
            </p:cNvSpPr>
            <p:nvPr/>
          </p:nvSpPr>
          <p:spPr bwMode="gray">
            <a:xfrm>
              <a:off x="609600" y="4064000"/>
              <a:ext cx="7834489" cy="1981145"/>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sz="2000"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sz="2000"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sz="2000"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sz="2000"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sz="2000" b="1" dirty="0">
                <a:latin typeface="Courier New" pitchFamily="49" charset="0"/>
                <a:cs typeface="Oracle Sans" panose="020B0503020204020204" pitchFamily="34" charset="0"/>
              </a:endParaRPr>
            </a:p>
          </p:txBody>
        </p:sp>
        <p:sp>
          <p:nvSpPr>
            <p:cNvPr id="32784" name="Rectangle 6"/>
            <p:cNvSpPr>
              <a:spLocks noChangeArrowheads="1"/>
            </p:cNvSpPr>
            <p:nvPr/>
          </p:nvSpPr>
          <p:spPr bwMode="blackGray">
            <a:xfrm>
              <a:off x="924662" y="4301442"/>
              <a:ext cx="7204364" cy="10160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a:t>
              </a:r>
              <a:endParaRPr lang="en-US" altLang="en-US" sz="2000" i="1" dirty="0">
                <a:solidFill>
                  <a:srgbClr val="000000"/>
                </a:solidFill>
                <a:latin typeface="Courier New" pitchFamily="49" charset="0"/>
                <a:cs typeface="Oracle Sans" panose="020B0503020204020204" pitchFamily="34" charset="0"/>
              </a:endParaRPr>
            </a:p>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v_balance</a:t>
              </a:r>
              <a:r>
                <a:rPr lang="en-US" altLang="en-US" sz="2000" dirty="0">
                  <a:solidFill>
                    <a:srgbClr val="000000"/>
                  </a:solidFill>
                  <a:latin typeface="Courier New" pitchFamily="49" charset="0"/>
                  <a:cs typeface="Oracle Sans" panose="020B0503020204020204" pitchFamily="34" charset="0"/>
                </a:rPr>
                <a:t>        NUMBER(7,2);</a:t>
              </a:r>
            </a:p>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v_min_balance</a:t>
              </a: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v_balance%TYPE</a:t>
              </a:r>
              <a:r>
                <a:rPr lang="en-US" altLang="en-US" sz="2000" dirty="0">
                  <a:solidFill>
                    <a:srgbClr val="000000"/>
                  </a:solidFill>
                  <a:latin typeface="Courier New" pitchFamily="49" charset="0"/>
                  <a:cs typeface="Oracle Sans" panose="020B0503020204020204" pitchFamily="34" charset="0"/>
                </a:rPr>
                <a:t> := 1000;</a:t>
              </a:r>
            </a:p>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		</a:t>
              </a:r>
            </a:p>
          </p:txBody>
        </p:sp>
      </p:grpSp>
      <p:grpSp>
        <p:nvGrpSpPr>
          <p:cNvPr id="32776" name="Group 1"/>
          <p:cNvGrpSpPr>
            <a:grpSpLocks/>
          </p:cNvGrpSpPr>
          <p:nvPr/>
        </p:nvGrpSpPr>
        <p:grpSpPr bwMode="auto">
          <a:xfrm>
            <a:off x="1216820" y="4688112"/>
            <a:ext cx="15663863" cy="1877110"/>
            <a:chOff x="609600" y="4064000"/>
            <a:chExt cx="7834489" cy="1981148"/>
          </a:xfrm>
        </p:grpSpPr>
        <p:sp>
          <p:nvSpPr>
            <p:cNvPr id="14" name="Content Placeholder 2"/>
            <p:cNvSpPr txBox="1">
              <a:spLocks/>
            </p:cNvSpPr>
            <p:nvPr/>
          </p:nvSpPr>
          <p:spPr bwMode="gray">
            <a:xfrm>
              <a:off x="609600" y="4064000"/>
              <a:ext cx="7834489" cy="1981148"/>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sz="2000"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sz="2000"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sz="2000"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sz="2000"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sz="2000" b="1" dirty="0">
                <a:latin typeface="Courier New" pitchFamily="49" charset="0"/>
                <a:cs typeface="Oracle Sans" panose="020B0503020204020204" pitchFamily="34" charset="0"/>
              </a:endParaRPr>
            </a:p>
          </p:txBody>
        </p:sp>
        <p:sp>
          <p:nvSpPr>
            <p:cNvPr id="32780" name="Rectangle 6"/>
            <p:cNvSpPr>
              <a:spLocks noChangeArrowheads="1"/>
            </p:cNvSpPr>
            <p:nvPr/>
          </p:nvSpPr>
          <p:spPr bwMode="blackGray">
            <a:xfrm>
              <a:off x="924662" y="4487608"/>
              <a:ext cx="7204364" cy="10160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a:t>
              </a:r>
              <a:endParaRPr lang="en-US" altLang="en-US" sz="2000" i="1" dirty="0">
                <a:solidFill>
                  <a:srgbClr val="000000"/>
                </a:solidFill>
                <a:latin typeface="Courier New" pitchFamily="49" charset="0"/>
                <a:cs typeface="Oracle Sans" panose="020B0503020204020204" pitchFamily="34" charset="0"/>
              </a:endParaRPr>
            </a:p>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v_emp_lname</a:t>
              </a:r>
              <a:r>
                <a:rPr lang="en-US" altLang="en-US" sz="2000" dirty="0">
                  <a:solidFill>
                    <a:srgbClr val="000000"/>
                  </a:solidFill>
                  <a:latin typeface="Courier New" pitchFamily="49" charset="0"/>
                  <a:cs typeface="Oracle Sans" panose="020B0503020204020204" pitchFamily="34" charset="0"/>
                </a:rPr>
                <a:t>      </a:t>
              </a:r>
              <a:r>
                <a:rPr lang="en-US" altLang="en-US" sz="2000" dirty="0" err="1">
                  <a:solidFill>
                    <a:srgbClr val="000000"/>
                  </a:solidFill>
                  <a:latin typeface="Courier New" pitchFamily="49" charset="0"/>
                  <a:cs typeface="Oracle Sans" panose="020B0503020204020204" pitchFamily="34" charset="0"/>
                </a:rPr>
                <a:t>employees.last_name%TYPE</a:t>
              </a:r>
              <a:r>
                <a:rPr lang="en-US" altLang="en-US" sz="20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pPr>
              <a:r>
                <a:rPr lang="en-US" altLang="en-US" sz="2000" dirty="0">
                  <a:solidFill>
                    <a:srgbClr val="000000"/>
                  </a:solidFill>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15672138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Declaring Boolean Variables</a:t>
            </a:r>
          </a:p>
        </p:txBody>
      </p:sp>
      <p:sp>
        <p:nvSpPr>
          <p:cNvPr id="2" name="Content Placeholder 1">
            <a:extLst>
              <a:ext uri="{FF2B5EF4-FFF2-40B4-BE49-F238E27FC236}">
                <a16:creationId xmlns:a16="http://schemas.microsoft.com/office/drawing/2014/main" id="{EA3037E2-0932-424A-93A4-8E15ABA0C9C8}"/>
              </a:ext>
            </a:extLst>
          </p:cNvPr>
          <p:cNvSpPr>
            <a:spLocks noGrp="1"/>
          </p:cNvSpPr>
          <p:nvPr>
            <p:ph idx="1"/>
          </p:nvPr>
        </p:nvSpPr>
        <p:spPr>
          <a:xfrm>
            <a:off x="933451" y="2272710"/>
            <a:ext cx="16421100" cy="4147606"/>
          </a:xfrm>
        </p:spPr>
        <p:txBody>
          <a:bodyPr/>
          <a:lstStyle/>
          <a:p>
            <a:pPr lvl="1"/>
            <a:r>
              <a:rPr lang="en-US" altLang="en-US" dirty="0"/>
              <a:t>Only </a:t>
            </a:r>
            <a:r>
              <a:rPr lang="en-US" altLang="en-US" dirty="0">
                <a:latin typeface="Courier New" panose="02070309020205020404" pitchFamily="49" charset="0"/>
                <a:cs typeface="Courier New" panose="02070309020205020404" pitchFamily="49" charset="0"/>
              </a:rPr>
              <a:t>TRUE, FALSE, </a:t>
            </a:r>
            <a:r>
              <a:rPr lang="en-US" altLang="en-US" dirty="0"/>
              <a:t>and </a:t>
            </a:r>
            <a:r>
              <a:rPr lang="en-US" altLang="en-US" dirty="0">
                <a:latin typeface="Courier New" panose="02070309020205020404" pitchFamily="49" charset="0"/>
                <a:cs typeface="Courier New" panose="02070309020205020404" pitchFamily="49" charset="0"/>
              </a:rPr>
              <a:t>NULL</a:t>
            </a:r>
            <a:r>
              <a:rPr lang="en-US" altLang="en-US" dirty="0"/>
              <a:t> values can be assigned to a Boolean variable.</a:t>
            </a:r>
          </a:p>
          <a:p>
            <a:pPr lvl="1"/>
            <a:r>
              <a:rPr lang="en-US" altLang="en-US" dirty="0"/>
              <a:t>Conditional expressions use the logical operators </a:t>
            </a:r>
            <a:r>
              <a:rPr lang="en-US" altLang="en-US" dirty="0">
                <a:latin typeface="Courier New" panose="02070309020205020404" pitchFamily="49" charset="0"/>
                <a:cs typeface="Courier New" panose="02070309020205020404" pitchFamily="49" charset="0"/>
              </a:rPr>
              <a:t>AND</a:t>
            </a:r>
            <a:r>
              <a:rPr lang="en-US" altLang="en-US" dirty="0"/>
              <a:t> </a:t>
            </a:r>
            <a:r>
              <a:rPr lang="en-US" altLang="en-US" dirty="0" err="1"/>
              <a:t>and</a:t>
            </a:r>
            <a:r>
              <a:rPr lang="en-US" altLang="en-US" dirty="0"/>
              <a:t> </a:t>
            </a:r>
            <a:r>
              <a:rPr lang="en-US" altLang="en-US" dirty="0">
                <a:latin typeface="Courier New" panose="02070309020205020404" pitchFamily="49" charset="0"/>
                <a:cs typeface="Courier New" panose="02070309020205020404" pitchFamily="49" charset="0"/>
              </a:rPr>
              <a:t>OR</a:t>
            </a:r>
            <a:r>
              <a:rPr lang="en-US" altLang="en-US" dirty="0"/>
              <a:t>, and the unary operator </a:t>
            </a:r>
            <a:r>
              <a:rPr lang="en-US" altLang="en-US" dirty="0">
                <a:latin typeface="Courier New" panose="02070309020205020404" pitchFamily="49" charset="0"/>
                <a:cs typeface="Courier New" panose="02070309020205020404" pitchFamily="49" charset="0"/>
              </a:rPr>
              <a:t>NOT</a:t>
            </a:r>
            <a:r>
              <a:rPr lang="en-US" altLang="en-US" dirty="0"/>
              <a:t> to check the variable values. </a:t>
            </a:r>
          </a:p>
          <a:p>
            <a:pPr lvl="1"/>
            <a:r>
              <a:rPr lang="en-US" altLang="en-US" dirty="0"/>
              <a:t>The variables always yield </a:t>
            </a:r>
            <a:r>
              <a:rPr lang="en-US" altLang="en-US" dirty="0">
                <a:latin typeface="Courier New" panose="02070309020205020404" pitchFamily="49" charset="0"/>
                <a:cs typeface="Courier New" panose="02070309020205020404" pitchFamily="49" charset="0"/>
              </a:rPr>
              <a:t>TRUE, FALSE, </a:t>
            </a:r>
            <a:r>
              <a:rPr lang="en-US" altLang="en-US" dirty="0"/>
              <a:t>or </a:t>
            </a:r>
            <a:r>
              <a:rPr lang="en-US" altLang="en-US" dirty="0">
                <a:latin typeface="Courier New" panose="02070309020205020404" pitchFamily="49" charset="0"/>
                <a:cs typeface="Courier New" panose="02070309020205020404" pitchFamily="49" charset="0"/>
              </a:rPr>
              <a:t>NULL.</a:t>
            </a:r>
          </a:p>
          <a:p>
            <a:pPr lvl="1"/>
            <a:r>
              <a:rPr lang="en-US" altLang="en-US" dirty="0"/>
              <a:t>Arithmetic, character, and date expressions can be used to return a Boolean value.</a:t>
            </a:r>
          </a:p>
          <a:p>
            <a:endParaRPr lang="en-US" dirty="0"/>
          </a:p>
        </p:txBody>
      </p:sp>
    </p:spTree>
    <p:custDataLst>
      <p:tags r:id="rId1"/>
    </p:custDataLst>
    <p:extLst>
      <p:ext uri="{BB962C8B-B14F-4D97-AF65-F5344CB8AC3E}">
        <p14:creationId xmlns:p14="http://schemas.microsoft.com/office/powerpoint/2010/main" val="387349942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bwMode="auto">
          <a:xfrm rot="5400000">
            <a:off x="11795355" y="6089904"/>
            <a:ext cx="1335076" cy="1335076"/>
          </a:xfrm>
          <a:prstGeom prst="roundRect">
            <a:avLst/>
          </a:prstGeom>
          <a:solidFill>
            <a:schemeClr val="bg1"/>
          </a:solidFill>
          <a:ln w="57150"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40" name="Rounded Rectangle 39"/>
          <p:cNvSpPr/>
          <p:nvPr/>
        </p:nvSpPr>
        <p:spPr bwMode="auto">
          <a:xfrm rot="5400000">
            <a:off x="12105597" y="3897792"/>
            <a:ext cx="1335076" cy="1335076"/>
          </a:xfrm>
          <a:prstGeom prst="roundRect">
            <a:avLst/>
          </a:prstGeom>
          <a:solidFill>
            <a:srgbClr val="F1F5F5"/>
          </a:solidFill>
          <a:ln w="57150"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9" name="Rounded Rectangle 38"/>
          <p:cNvSpPr/>
          <p:nvPr/>
        </p:nvSpPr>
        <p:spPr bwMode="auto">
          <a:xfrm rot="5400000">
            <a:off x="13820097" y="2562933"/>
            <a:ext cx="1335076" cy="1335076"/>
          </a:xfrm>
          <a:prstGeom prst="roundRect">
            <a:avLst/>
          </a:prstGeom>
          <a:solidFill>
            <a:srgbClr val="F1F5F5"/>
          </a:solidFill>
          <a:ln w="57150"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7" name="Rounded Rectangle 36"/>
          <p:cNvSpPr/>
          <p:nvPr/>
        </p:nvSpPr>
        <p:spPr bwMode="auto">
          <a:xfrm rot="5400000">
            <a:off x="15648897" y="1632204"/>
            <a:ext cx="1335076" cy="1335076"/>
          </a:xfrm>
          <a:prstGeom prst="roundRect">
            <a:avLst/>
          </a:prstGeom>
          <a:solidFill>
            <a:srgbClr val="F1F5F5"/>
          </a:solidFill>
          <a:ln w="57150"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8435"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Courier New" panose="02070309020205020404" pitchFamily="49" charset="0"/>
                <a:cs typeface="Courier New" panose="02070309020205020404" pitchFamily="49" charset="0"/>
              </a:rPr>
              <a:t>LOB</a:t>
            </a:r>
            <a:r>
              <a:rPr lang="en-US" dirty="0">
                <a:latin typeface="+mj-lt"/>
                <a:cs typeface="Oracle Sans" panose="020B0503020204020204" pitchFamily="34" charset="0"/>
              </a:rPr>
              <a:t> Data Type Variables</a:t>
            </a:r>
          </a:p>
        </p:txBody>
      </p:sp>
      <p:sp>
        <p:nvSpPr>
          <p:cNvPr id="2" name="Content Placeholder 1">
            <a:extLst>
              <a:ext uri="{FF2B5EF4-FFF2-40B4-BE49-F238E27FC236}">
                <a16:creationId xmlns:a16="http://schemas.microsoft.com/office/drawing/2014/main" id="{0DBD34B5-8377-471D-A0E8-CE104E654773}"/>
              </a:ext>
            </a:extLst>
          </p:cNvPr>
          <p:cNvSpPr>
            <a:spLocks noGrp="1"/>
          </p:cNvSpPr>
          <p:nvPr>
            <p:ph idx="1"/>
          </p:nvPr>
        </p:nvSpPr>
        <p:spPr>
          <a:xfrm>
            <a:off x="933451" y="2272710"/>
            <a:ext cx="16421100" cy="7067893"/>
          </a:xfrm>
        </p:spPr>
        <p:txBody>
          <a:bodyPr/>
          <a:lstStyle/>
          <a:p>
            <a:pPr lvl="1"/>
            <a:r>
              <a:rPr lang="en-US" dirty="0"/>
              <a:t>Large objects (LOBs) are meant to store a large amount of data. </a:t>
            </a:r>
          </a:p>
          <a:p>
            <a:pPr lvl="1"/>
            <a:r>
              <a:rPr lang="en-US" dirty="0"/>
              <a:t>LOB data types:</a:t>
            </a:r>
          </a:p>
          <a:p>
            <a:pPr lvl="2"/>
            <a:r>
              <a:rPr lang="en-US" dirty="0"/>
              <a:t>Character large object (CLOB)</a:t>
            </a:r>
          </a:p>
          <a:p>
            <a:pPr lvl="2"/>
            <a:r>
              <a:rPr lang="en-US" dirty="0"/>
              <a:t>Binary large object (BLOB) </a:t>
            </a:r>
          </a:p>
          <a:p>
            <a:pPr lvl="2"/>
            <a:r>
              <a:rPr lang="en-US" dirty="0"/>
              <a:t>Binary file (BFILE) </a:t>
            </a:r>
          </a:p>
          <a:p>
            <a:pPr lvl="2"/>
            <a:r>
              <a:rPr lang="en-US" dirty="0"/>
              <a:t>National language character large object (NCLOB) </a:t>
            </a:r>
          </a:p>
          <a:p>
            <a:pPr lvl="1"/>
            <a:r>
              <a:rPr lang="en-US" dirty="0"/>
              <a:t>LOB data types enable you to store blocks of </a:t>
            </a:r>
            <a:br>
              <a:rPr lang="en-US" dirty="0"/>
            </a:br>
            <a:r>
              <a:rPr lang="en-US" dirty="0"/>
              <a:t>unstructured data up to 4 gigabytes in size.</a:t>
            </a:r>
          </a:p>
          <a:p>
            <a:endParaRPr lang="en-US" dirty="0"/>
          </a:p>
          <a:p>
            <a:endParaRPr lang="en-US" dirty="0"/>
          </a:p>
        </p:txBody>
      </p:sp>
      <p:pic>
        <p:nvPicPr>
          <p:cNvPr id="6" name="Picture 5"/>
          <p:cNvPicPr>
            <a:picLocks noChangeAspect="1"/>
          </p:cNvPicPr>
          <p:nvPr/>
        </p:nvPicPr>
        <p:blipFill>
          <a:blip r:embed="rId4" cstate="print"/>
          <a:stretch>
            <a:fillRect/>
          </a:stretch>
        </p:blipFill>
        <p:spPr bwMode="auto">
          <a:xfrm>
            <a:off x="14567811" y="5175505"/>
            <a:ext cx="3067834" cy="4151992"/>
          </a:xfrm>
          <a:prstGeom prst="rect">
            <a:avLst/>
          </a:prstGeom>
          <a:effectLst/>
        </p:spPr>
      </p:pic>
      <p:pic>
        <p:nvPicPr>
          <p:cNvPr id="18463" name="Picture 6"/>
          <p:cNvPicPr>
            <a:picLocks noChangeAspect="1"/>
          </p:cNvPicPr>
          <p:nvPr/>
        </p:nvPicPr>
        <p:blipFill>
          <a:blip r:embed="rId5" cstate="print"/>
          <a:srcRect/>
          <a:stretch>
            <a:fillRect/>
          </a:stretch>
        </p:blipFill>
        <p:spPr bwMode="auto">
          <a:xfrm flipH="1">
            <a:off x="15392400" y="6286501"/>
            <a:ext cx="2286000" cy="3047572"/>
          </a:xfrm>
          <a:prstGeom prst="rect">
            <a:avLst/>
          </a:prstGeom>
          <a:noFill/>
          <a:ln w="9525">
            <a:noFill/>
            <a:miter lim="800000"/>
            <a:headEnd/>
            <a:tailEnd/>
          </a:ln>
        </p:spPr>
      </p:pic>
      <p:sp>
        <p:nvSpPr>
          <p:cNvPr id="29" name="Rounded Rectangle 28"/>
          <p:cNvSpPr/>
          <p:nvPr/>
        </p:nvSpPr>
        <p:spPr bwMode="auto">
          <a:xfrm flipH="1">
            <a:off x="16029898" y="7954471"/>
            <a:ext cx="326528" cy="513969"/>
          </a:xfrm>
          <a:prstGeom prst="roundRect">
            <a:avLst/>
          </a:prstGeom>
          <a:solidFill>
            <a:srgbClr val="FFC000"/>
          </a:solidFill>
          <a:ln w="28575" cap="flat" cmpd="sng" algn="ctr">
            <a:noFill/>
            <a:prstDash val="solid"/>
            <a:round/>
            <a:headEnd type="none" w="sm" len="sm"/>
            <a:tailEnd type="none" w="sm" len="sm"/>
          </a:ln>
          <a:effectLst/>
          <a:scene3d>
            <a:camera prst="isometricRightUp">
              <a:rot lat="2400000" lon="19800000" rev="0"/>
            </a:camera>
            <a:lightRig rig="threePt" dir="t"/>
          </a:scene3d>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0" name="Rounded Rectangle 29"/>
          <p:cNvSpPr/>
          <p:nvPr/>
        </p:nvSpPr>
        <p:spPr bwMode="auto">
          <a:xfrm flipH="1">
            <a:off x="16431646" y="6728443"/>
            <a:ext cx="326528" cy="513969"/>
          </a:xfrm>
          <a:prstGeom prst="roundRect">
            <a:avLst/>
          </a:prstGeom>
          <a:solidFill>
            <a:srgbClr val="FFC000"/>
          </a:solidFill>
          <a:ln w="28575" cap="flat" cmpd="sng" algn="ctr">
            <a:noFill/>
            <a:prstDash val="solid"/>
            <a:round/>
            <a:headEnd type="none" w="sm" len="sm"/>
            <a:tailEnd type="none" w="sm" len="sm"/>
          </a:ln>
          <a:effectLst/>
          <a:scene3d>
            <a:camera prst="isometricRightUp">
              <a:rot lat="2400000" lon="19800000" rev="0"/>
            </a:camera>
            <a:lightRig rig="threePt" dir="t"/>
          </a:scene3d>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6" name="Rounded Rectangle 25"/>
          <p:cNvSpPr/>
          <p:nvPr/>
        </p:nvSpPr>
        <p:spPr bwMode="auto">
          <a:xfrm flipH="1">
            <a:off x="16431646" y="7264234"/>
            <a:ext cx="326528" cy="513969"/>
          </a:xfrm>
          <a:prstGeom prst="roundRect">
            <a:avLst/>
          </a:prstGeom>
          <a:solidFill>
            <a:srgbClr val="FFC000"/>
          </a:solidFill>
          <a:ln w="28575" cap="flat" cmpd="sng" algn="ctr">
            <a:noFill/>
            <a:prstDash val="solid"/>
            <a:round/>
            <a:headEnd type="none" w="sm" len="sm"/>
            <a:tailEnd type="none" w="sm" len="sm"/>
          </a:ln>
          <a:effectLst/>
          <a:scene3d>
            <a:camera prst="isometricRightUp">
              <a:rot lat="2400000" lon="19800000" rev="0"/>
            </a:camera>
            <a:lightRig rig="threePt" dir="t"/>
          </a:scene3d>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8" name="Rounded Rectangle 27"/>
          <p:cNvSpPr/>
          <p:nvPr/>
        </p:nvSpPr>
        <p:spPr bwMode="auto">
          <a:xfrm flipH="1">
            <a:off x="16029898" y="8508304"/>
            <a:ext cx="326528" cy="513969"/>
          </a:xfrm>
          <a:prstGeom prst="roundRect">
            <a:avLst/>
          </a:prstGeom>
          <a:solidFill>
            <a:srgbClr val="FFC000"/>
          </a:solidFill>
          <a:ln w="28575" cap="flat" cmpd="sng" algn="ctr">
            <a:noFill/>
            <a:prstDash val="solid"/>
            <a:round/>
            <a:headEnd type="none" w="sm" len="sm"/>
            <a:tailEnd type="none" w="sm" len="sm"/>
          </a:ln>
          <a:effectLst/>
          <a:scene3d>
            <a:camera prst="isometricRightUp">
              <a:rot lat="2400000" lon="19800000" rev="0"/>
            </a:camera>
            <a:lightRig rig="threePt" dir="t"/>
          </a:scene3d>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44" name="Rounded Rectangle 43"/>
          <p:cNvSpPr/>
          <p:nvPr/>
        </p:nvSpPr>
        <p:spPr bwMode="auto">
          <a:xfrm rot="5400000">
            <a:off x="11932951" y="4031320"/>
            <a:ext cx="1335076" cy="1337444"/>
          </a:xfrm>
          <a:prstGeom prst="roundRect">
            <a:avLst/>
          </a:prstGeom>
          <a:gradFill>
            <a:gsLst>
              <a:gs pos="83000">
                <a:schemeClr val="bg1"/>
              </a:gs>
              <a:gs pos="0">
                <a:srgbClr val="FFC000"/>
              </a:gs>
            </a:gsLst>
            <a:lin ang="0" scaled="1"/>
          </a:gradFill>
          <a:ln w="28575" cap="flat" cmpd="sng" algn="ctr">
            <a:solidFill>
              <a:srgbClr val="FFC000"/>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8462" name="Oval 44"/>
          <p:cNvSpPr>
            <a:spLocks noChangeArrowheads="1"/>
          </p:cNvSpPr>
          <p:nvPr/>
        </p:nvSpPr>
        <p:spPr bwMode="auto">
          <a:xfrm rot="5400000">
            <a:off x="12490014" y="5278206"/>
            <a:ext cx="227216" cy="227247"/>
          </a:xfrm>
          <a:prstGeom prst="ellipse">
            <a:avLst/>
          </a:prstGeom>
          <a:solidFill>
            <a:schemeClr val="accent3">
              <a:lumMod val="40000"/>
              <a:lumOff val="60000"/>
            </a:schemeClr>
          </a:solidFill>
          <a:ln w="28575" algn="ctr">
            <a:solidFill>
              <a:schemeClr val="accent3">
                <a:lumMod val="60000"/>
                <a:lumOff val="4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7" name="Rounded Rectangle 46"/>
          <p:cNvSpPr/>
          <p:nvPr/>
        </p:nvSpPr>
        <p:spPr bwMode="auto">
          <a:xfrm rot="5400000">
            <a:off x="11648399" y="6216111"/>
            <a:ext cx="1335076" cy="1335076"/>
          </a:xfrm>
          <a:prstGeom prst="roundRect">
            <a:avLst/>
          </a:prstGeom>
          <a:gradFill>
            <a:gsLst>
              <a:gs pos="83000">
                <a:schemeClr val="bg1"/>
              </a:gs>
              <a:gs pos="0">
                <a:srgbClr val="FFC000"/>
              </a:gs>
            </a:gsLst>
            <a:lin ang="0" scaled="1"/>
          </a:gradFill>
          <a:ln w="28575" cap="flat" cmpd="sng" algn="ctr">
            <a:solidFill>
              <a:srgbClr val="FFC000"/>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 name="Rounded Rectangle 4"/>
          <p:cNvSpPr/>
          <p:nvPr/>
        </p:nvSpPr>
        <p:spPr bwMode="auto">
          <a:xfrm rot="5400000">
            <a:off x="15506024" y="1746504"/>
            <a:ext cx="1335076" cy="1335076"/>
          </a:xfrm>
          <a:prstGeom prst="roundRect">
            <a:avLst/>
          </a:prstGeom>
          <a:gradFill>
            <a:gsLst>
              <a:gs pos="83000">
                <a:schemeClr val="bg1"/>
              </a:gs>
              <a:gs pos="0">
                <a:srgbClr val="FFC000"/>
              </a:gs>
            </a:gsLst>
            <a:lin ang="0" scaled="1"/>
          </a:gradFill>
          <a:ln w="28575" cap="flat" cmpd="sng" algn="ctr">
            <a:solidFill>
              <a:srgbClr val="FFC000"/>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8458" name="Oval 3"/>
          <p:cNvSpPr>
            <a:spLocks noChangeArrowheads="1"/>
          </p:cNvSpPr>
          <p:nvPr/>
        </p:nvSpPr>
        <p:spPr bwMode="auto">
          <a:xfrm rot="5400000">
            <a:off x="16062917" y="2991963"/>
            <a:ext cx="227216" cy="227247"/>
          </a:xfrm>
          <a:prstGeom prst="ellipse">
            <a:avLst/>
          </a:prstGeom>
          <a:solidFill>
            <a:schemeClr val="accent3">
              <a:lumMod val="40000"/>
              <a:lumOff val="60000"/>
            </a:schemeClr>
          </a:solidFill>
          <a:ln w="28575" algn="ctr">
            <a:solidFill>
              <a:schemeClr val="accent3">
                <a:lumMod val="60000"/>
                <a:lumOff val="4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pPr>
            <a:endParaRPr lang="en-US" dirty="0">
              <a:latin typeface="Oracle Sans" panose="020B0503020204020204" pitchFamily="34" charset="0"/>
              <a:cs typeface="Oracle Sans" panose="020B0503020204020204" pitchFamily="34" charset="0"/>
            </a:endParaRPr>
          </a:p>
        </p:txBody>
      </p:sp>
      <p:pic>
        <p:nvPicPr>
          <p:cNvPr id="18456" name="Picture 8"/>
          <p:cNvPicPr>
            <a:picLocks noChangeAspect="1"/>
          </p:cNvPicPr>
          <p:nvPr/>
        </p:nvPicPr>
        <p:blipFill>
          <a:blip r:embed="rId6" cstate="print"/>
          <a:srcRect/>
          <a:stretch>
            <a:fillRect/>
          </a:stretch>
        </p:blipFill>
        <p:spPr bwMode="auto">
          <a:xfrm>
            <a:off x="15893020" y="1847218"/>
            <a:ext cx="564991" cy="1055055"/>
          </a:xfrm>
          <a:prstGeom prst="rect">
            <a:avLst/>
          </a:prstGeom>
          <a:noFill/>
          <a:ln w="9525">
            <a:noFill/>
            <a:miter lim="800000"/>
            <a:headEnd/>
            <a:tailEnd/>
          </a:ln>
        </p:spPr>
      </p:pic>
      <p:sp>
        <p:nvSpPr>
          <p:cNvPr id="18443" name="Freeform 10"/>
          <p:cNvSpPr>
            <a:spLocks/>
          </p:cNvSpPr>
          <p:nvPr/>
        </p:nvSpPr>
        <p:spPr bwMode="auto">
          <a:xfrm>
            <a:off x="12334199" y="7558738"/>
            <a:ext cx="3844261" cy="1265833"/>
          </a:xfrm>
          <a:custGeom>
            <a:avLst/>
            <a:gdLst>
              <a:gd name="T0" fmla="*/ 0 w 2578100"/>
              <a:gd name="T1" fmla="*/ 0 h 889000"/>
              <a:gd name="T2" fmla="*/ 0 w 2578100"/>
              <a:gd name="T3" fmla="*/ 327484 h 889000"/>
              <a:gd name="T4" fmla="*/ 2578100 w 2578100"/>
              <a:gd name="T5" fmla="*/ 849032 h 889000"/>
              <a:gd name="T6" fmla="*/ 0 60000 65536"/>
              <a:gd name="T7" fmla="*/ 0 60000 65536"/>
              <a:gd name="T8" fmla="*/ 0 60000 65536"/>
            </a:gdLst>
            <a:ahLst/>
            <a:cxnLst>
              <a:cxn ang="T6">
                <a:pos x="T0" y="T1"/>
              </a:cxn>
              <a:cxn ang="T7">
                <a:pos x="T2" y="T3"/>
              </a:cxn>
              <a:cxn ang="T8">
                <a:pos x="T4" y="T5"/>
              </a:cxn>
            </a:cxnLst>
            <a:rect l="0" t="0" r="r" b="b"/>
            <a:pathLst>
              <a:path w="2578100" h="889000">
                <a:moveTo>
                  <a:pt x="0" y="0"/>
                </a:moveTo>
                <a:lnTo>
                  <a:pt x="0" y="342900"/>
                </a:lnTo>
                <a:lnTo>
                  <a:pt x="2578100" y="889000"/>
                </a:lnTo>
              </a:path>
            </a:pathLst>
          </a:custGeom>
          <a:noFill/>
          <a:ln w="57150" cap="rnd" cmpd="sng" algn="ctr">
            <a:solidFill>
              <a:srgbClr val="FFC000"/>
            </a:solidFill>
            <a:prstDash val="sysDot"/>
            <a:bevel/>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8444" name="Freeform 11"/>
          <p:cNvSpPr>
            <a:spLocks/>
          </p:cNvSpPr>
          <p:nvPr/>
        </p:nvSpPr>
        <p:spPr bwMode="auto">
          <a:xfrm>
            <a:off x="12600899" y="5422636"/>
            <a:ext cx="3522328" cy="2764449"/>
          </a:xfrm>
          <a:custGeom>
            <a:avLst/>
            <a:gdLst>
              <a:gd name="T0" fmla="*/ 0 w 2362200"/>
              <a:gd name="T1" fmla="*/ 0 h 1854200"/>
              <a:gd name="T2" fmla="*/ 0 w 2362200"/>
              <a:gd name="T3" fmla="*/ 203200 h 1854200"/>
              <a:gd name="T4" fmla="*/ 2362200 w 2362200"/>
              <a:gd name="T5" fmla="*/ 1854200 h 1854200"/>
              <a:gd name="T6" fmla="*/ 0 60000 65536"/>
              <a:gd name="T7" fmla="*/ 0 60000 65536"/>
              <a:gd name="T8" fmla="*/ 0 60000 65536"/>
            </a:gdLst>
            <a:ahLst/>
            <a:cxnLst>
              <a:cxn ang="T6">
                <a:pos x="T0" y="T1"/>
              </a:cxn>
              <a:cxn ang="T7">
                <a:pos x="T2" y="T3"/>
              </a:cxn>
              <a:cxn ang="T8">
                <a:pos x="T4" y="T5"/>
              </a:cxn>
            </a:cxnLst>
            <a:rect l="0" t="0" r="r" b="b"/>
            <a:pathLst>
              <a:path w="2362200" h="1854200">
                <a:moveTo>
                  <a:pt x="0" y="0"/>
                </a:moveTo>
                <a:lnTo>
                  <a:pt x="0" y="203200"/>
                </a:lnTo>
                <a:lnTo>
                  <a:pt x="2362200" y="1854200"/>
                </a:lnTo>
              </a:path>
            </a:pathLst>
          </a:custGeom>
          <a:noFill/>
          <a:ln w="57150" cap="rnd" cmpd="sng" algn="ctr">
            <a:solidFill>
              <a:srgbClr val="FFC000"/>
            </a:solidFill>
            <a:prstDash val="sysDot"/>
            <a:bevel/>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8445" name="Freeform 12"/>
          <p:cNvSpPr>
            <a:spLocks/>
          </p:cNvSpPr>
          <p:nvPr/>
        </p:nvSpPr>
        <p:spPr bwMode="auto">
          <a:xfrm>
            <a:off x="14353499" y="4089324"/>
            <a:ext cx="2196721" cy="3370356"/>
          </a:xfrm>
          <a:custGeom>
            <a:avLst/>
            <a:gdLst>
              <a:gd name="T0" fmla="*/ 0 w 1473200"/>
              <a:gd name="T1" fmla="*/ 0 h 2260600"/>
              <a:gd name="T2" fmla="*/ 0 w 1473200"/>
              <a:gd name="T3" fmla="*/ 368300 h 2260600"/>
              <a:gd name="T4" fmla="*/ 1473200 w 1473200"/>
              <a:gd name="T5" fmla="*/ 2260600 h 2260600"/>
              <a:gd name="T6" fmla="*/ 0 60000 65536"/>
              <a:gd name="T7" fmla="*/ 0 60000 65536"/>
              <a:gd name="T8" fmla="*/ 0 60000 65536"/>
            </a:gdLst>
            <a:ahLst/>
            <a:cxnLst>
              <a:cxn ang="T6">
                <a:pos x="T0" y="T1"/>
              </a:cxn>
              <a:cxn ang="T7">
                <a:pos x="T2" y="T3"/>
              </a:cxn>
              <a:cxn ang="T8">
                <a:pos x="T4" y="T5"/>
              </a:cxn>
            </a:cxnLst>
            <a:rect l="0" t="0" r="r" b="b"/>
            <a:pathLst>
              <a:path w="1473200" h="2260600">
                <a:moveTo>
                  <a:pt x="0" y="0"/>
                </a:moveTo>
                <a:lnTo>
                  <a:pt x="0" y="368300"/>
                </a:lnTo>
                <a:lnTo>
                  <a:pt x="1473200" y="2260600"/>
                </a:lnTo>
              </a:path>
            </a:pathLst>
          </a:custGeom>
          <a:noFill/>
          <a:ln w="57150" cap="rnd" cmpd="sng" algn="ctr">
            <a:solidFill>
              <a:srgbClr val="FFC000"/>
            </a:solidFill>
            <a:prstDash val="sysDot"/>
            <a:bevel/>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8446" name="Freeform 13"/>
          <p:cNvSpPr>
            <a:spLocks/>
          </p:cNvSpPr>
          <p:nvPr/>
        </p:nvSpPr>
        <p:spPr bwMode="auto">
          <a:xfrm>
            <a:off x="16144199" y="3173440"/>
            <a:ext cx="549180" cy="3750649"/>
          </a:xfrm>
          <a:custGeom>
            <a:avLst/>
            <a:gdLst>
              <a:gd name="T0" fmla="*/ 0 w 266700"/>
              <a:gd name="T1" fmla="*/ 0 h 2336800"/>
              <a:gd name="T2" fmla="*/ 0 w 266700"/>
              <a:gd name="T3" fmla="*/ 423837 h 2336800"/>
              <a:gd name="T4" fmla="*/ 368300 w 266700"/>
              <a:gd name="T5" fmla="*/ 2515675 h 2336800"/>
              <a:gd name="T6" fmla="*/ 0 60000 65536"/>
              <a:gd name="T7" fmla="*/ 0 60000 65536"/>
              <a:gd name="T8" fmla="*/ 0 60000 65536"/>
            </a:gdLst>
            <a:ahLst/>
            <a:cxnLst>
              <a:cxn ang="T6">
                <a:pos x="T0" y="T1"/>
              </a:cxn>
              <a:cxn ang="T7">
                <a:pos x="T2" y="T3"/>
              </a:cxn>
              <a:cxn ang="T8">
                <a:pos x="T4" y="T5"/>
              </a:cxn>
            </a:cxnLst>
            <a:rect l="0" t="0" r="r" b="b"/>
            <a:pathLst>
              <a:path w="266700" h="2336800">
                <a:moveTo>
                  <a:pt x="0" y="0"/>
                </a:moveTo>
                <a:lnTo>
                  <a:pt x="0" y="393700"/>
                </a:lnTo>
                <a:lnTo>
                  <a:pt x="266700" y="2336800"/>
                </a:lnTo>
              </a:path>
            </a:pathLst>
          </a:custGeom>
          <a:noFill/>
          <a:ln w="57150" cap="rnd" cmpd="sng" algn="ctr">
            <a:solidFill>
              <a:srgbClr val="FFC000"/>
            </a:solidFill>
            <a:prstDash val="sysDot"/>
            <a:bevel/>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38" name="Rounded Rectangle 37"/>
          <p:cNvSpPr/>
          <p:nvPr/>
        </p:nvSpPr>
        <p:spPr bwMode="auto">
          <a:xfrm rot="5400000">
            <a:off x="13647451" y="2695440"/>
            <a:ext cx="1335076" cy="1337444"/>
          </a:xfrm>
          <a:prstGeom prst="roundRect">
            <a:avLst/>
          </a:prstGeom>
          <a:gradFill>
            <a:gsLst>
              <a:gs pos="83000">
                <a:schemeClr val="bg1"/>
              </a:gs>
              <a:gs pos="0">
                <a:srgbClr val="FFC000"/>
              </a:gs>
            </a:gsLst>
            <a:lin ang="0" scaled="1"/>
          </a:gradFill>
          <a:ln w="28575" cap="flat" cmpd="sng" algn="ctr">
            <a:solidFill>
              <a:srgbClr val="FFC000"/>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8454" name="Oval 39"/>
          <p:cNvSpPr>
            <a:spLocks noChangeArrowheads="1"/>
          </p:cNvSpPr>
          <p:nvPr/>
        </p:nvSpPr>
        <p:spPr bwMode="auto">
          <a:xfrm rot="5400000">
            <a:off x="14253501" y="3942513"/>
            <a:ext cx="227216" cy="227247"/>
          </a:xfrm>
          <a:prstGeom prst="ellipse">
            <a:avLst/>
          </a:prstGeom>
          <a:solidFill>
            <a:schemeClr val="accent3">
              <a:lumMod val="40000"/>
              <a:lumOff val="60000"/>
            </a:schemeClr>
          </a:solidFill>
          <a:ln w="28575" algn="ctr">
            <a:solidFill>
              <a:schemeClr val="accent3">
                <a:lumMod val="60000"/>
                <a:lumOff val="4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pPr>
            <a:endParaRPr lang="en-US" dirty="0">
              <a:latin typeface="Oracle Sans" panose="020B0503020204020204" pitchFamily="34" charset="0"/>
              <a:cs typeface="Oracle Sans" panose="020B0503020204020204" pitchFamily="34" charset="0"/>
            </a:endParaRPr>
          </a:p>
        </p:txBody>
      </p:sp>
      <p:pic>
        <p:nvPicPr>
          <p:cNvPr id="18452" name="Picture 15"/>
          <p:cNvPicPr>
            <a:picLocks noChangeAspect="1"/>
          </p:cNvPicPr>
          <p:nvPr/>
        </p:nvPicPr>
        <p:blipFill>
          <a:blip r:embed="rId7" cstate="print"/>
          <a:srcRect/>
          <a:stretch>
            <a:fillRect/>
          </a:stretch>
        </p:blipFill>
        <p:spPr bwMode="auto">
          <a:xfrm>
            <a:off x="13740677" y="3068167"/>
            <a:ext cx="1143165" cy="718870"/>
          </a:xfrm>
          <a:prstGeom prst="rect">
            <a:avLst/>
          </a:prstGeom>
          <a:noFill/>
          <a:ln w="9525">
            <a:noFill/>
            <a:miter lim="800000"/>
            <a:headEnd/>
            <a:tailEnd/>
          </a:ln>
        </p:spPr>
      </p:pic>
      <p:pic>
        <p:nvPicPr>
          <p:cNvPr id="18448" name="Picture 17"/>
          <p:cNvPicPr>
            <a:picLocks noChangeAspect="1"/>
          </p:cNvPicPr>
          <p:nvPr/>
        </p:nvPicPr>
        <p:blipFill>
          <a:blip r:embed="rId8" cstate="print"/>
          <a:srcRect/>
          <a:stretch>
            <a:fillRect/>
          </a:stretch>
        </p:blipFill>
        <p:spPr bwMode="auto">
          <a:xfrm>
            <a:off x="12181019" y="4149268"/>
            <a:ext cx="841648" cy="1018693"/>
          </a:xfrm>
          <a:prstGeom prst="rect">
            <a:avLst/>
          </a:prstGeom>
          <a:noFill/>
          <a:ln w="9525">
            <a:noFill/>
            <a:miter lim="800000"/>
            <a:headEnd/>
            <a:tailEnd/>
          </a:ln>
        </p:spPr>
      </p:pic>
      <p:pic>
        <p:nvPicPr>
          <p:cNvPr id="19" name="Picture 18"/>
          <p:cNvPicPr>
            <a:picLocks noChangeAspect="1"/>
          </p:cNvPicPr>
          <p:nvPr/>
        </p:nvPicPr>
        <p:blipFill>
          <a:blip r:embed="rId9" cstate="print">
            <a:duotone>
              <a:prstClr val="black"/>
              <a:srgbClr val="006CC2">
                <a:tint val="45000"/>
                <a:satMod val="400000"/>
              </a:srgbClr>
            </a:duotone>
            <a:extLst>
              <a:ext uri="{28A0092B-C50C-407E-A947-70E740481C1C}">
                <a14:useLocalDpi xmlns:a14="http://schemas.microsoft.com/office/drawing/2010/main" val="0"/>
              </a:ext>
            </a:extLst>
          </a:blip>
          <a:stretch>
            <a:fillRect/>
          </a:stretch>
        </p:blipFill>
        <p:spPr bwMode="auto">
          <a:xfrm>
            <a:off x="12434550" y="6714579"/>
            <a:ext cx="430323" cy="642920"/>
          </a:xfrm>
          <a:prstGeom prst="rect">
            <a:avLst/>
          </a:prstGeom>
        </p:spPr>
      </p:pic>
      <p:pic>
        <p:nvPicPr>
          <p:cNvPr id="21" name="Picture 20"/>
          <p:cNvPicPr>
            <a:picLocks noChangeAspect="1"/>
          </p:cNvPicPr>
          <p:nvPr/>
        </p:nvPicPr>
        <p:blipFill>
          <a:blip r:embed="rId10" cstate="print">
            <a:duotone>
              <a:prstClr val="black"/>
              <a:srgbClr val="006CC2">
                <a:tint val="45000"/>
                <a:satMod val="400000"/>
              </a:srgbClr>
            </a:duotone>
            <a:extLst>
              <a:ext uri="{28A0092B-C50C-407E-A947-70E740481C1C}">
                <a14:useLocalDpi xmlns:a14="http://schemas.microsoft.com/office/drawing/2010/main" val="0"/>
              </a:ext>
            </a:extLst>
          </a:blip>
          <a:stretch>
            <a:fillRect/>
          </a:stretch>
        </p:blipFill>
        <p:spPr bwMode="auto">
          <a:xfrm>
            <a:off x="11808970" y="6451954"/>
            <a:ext cx="654682" cy="767451"/>
          </a:xfrm>
          <a:prstGeom prst="rect">
            <a:avLst/>
          </a:prstGeom>
        </p:spPr>
      </p:pic>
      <p:sp>
        <p:nvSpPr>
          <p:cNvPr id="18460" name="Oval 47"/>
          <p:cNvSpPr>
            <a:spLocks noChangeArrowheads="1"/>
          </p:cNvSpPr>
          <p:nvPr/>
        </p:nvSpPr>
        <p:spPr bwMode="auto">
          <a:xfrm rot="5400000">
            <a:off x="12205968" y="7460685"/>
            <a:ext cx="227216" cy="227247"/>
          </a:xfrm>
          <a:prstGeom prst="ellipse">
            <a:avLst/>
          </a:prstGeom>
          <a:solidFill>
            <a:schemeClr val="accent3">
              <a:lumMod val="40000"/>
              <a:lumOff val="60000"/>
            </a:schemeClr>
          </a:solidFill>
          <a:ln w="28575" algn="ctr">
            <a:solidFill>
              <a:schemeClr val="accent3">
                <a:lumMod val="60000"/>
                <a:lumOff val="4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91612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rot="5400000">
            <a:off x="9312899" y="2708560"/>
            <a:ext cx="9927769" cy="5236368"/>
          </a:xfrm>
          <a:prstGeom prst="rect">
            <a:avLst/>
          </a:prstGeom>
          <a:gradFill flip="none" rotWithShape="1">
            <a:gsLst>
              <a:gs pos="100000">
                <a:srgbClr val="DCE3E4"/>
              </a:gs>
              <a:gs pos="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9459" name="Rounded Rectangle 5"/>
          <p:cNvSpPr>
            <a:spLocks noChangeArrowheads="1"/>
          </p:cNvSpPr>
          <p:nvPr/>
        </p:nvSpPr>
        <p:spPr bwMode="auto">
          <a:xfrm>
            <a:off x="1199471" y="3016250"/>
            <a:ext cx="9448800" cy="1733550"/>
          </a:xfrm>
          <a:prstGeom prst="roundRect">
            <a:avLst>
              <a:gd name="adj" fmla="val 10074"/>
            </a:avLst>
          </a:prstGeom>
          <a:solidFill>
            <a:schemeClr val="bg1"/>
          </a:solidFill>
          <a:ln w="38100" algn="ctr">
            <a:solidFill>
              <a:srgbClr val="00B0F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1946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Composite Data Types: Records and Collections</a:t>
            </a:r>
          </a:p>
        </p:txBody>
      </p:sp>
      <p:sp>
        <p:nvSpPr>
          <p:cNvPr id="19461" name="Content Placeholder 2"/>
          <p:cNvSpPr>
            <a:spLocks noGrp="1"/>
          </p:cNvSpPr>
          <p:nvPr>
            <p:ph idx="1"/>
          </p:nvPr>
        </p:nvSpPr>
        <p:spPr>
          <a:xfrm>
            <a:off x="933451" y="2272710"/>
            <a:ext cx="10344149"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Oracle Sans" panose="020B0503020204020204" pitchFamily="34" charset="0"/>
                <a:cs typeface="Oracle Sans" panose="020B0503020204020204" pitchFamily="34" charset="0"/>
              </a:rPr>
              <a:t>PL/SQL Record:</a:t>
            </a:r>
          </a:p>
        </p:txBody>
      </p:sp>
      <p:graphicFrame>
        <p:nvGraphicFramePr>
          <p:cNvPr id="4" name="Table 3"/>
          <p:cNvGraphicFramePr>
            <a:graphicFrameLocks noGrp="1"/>
          </p:cNvGraphicFramePr>
          <p:nvPr>
            <p:extLst>
              <p:ext uri="{D42A27DB-BD31-4B8C-83A1-F6EECF244321}">
                <p14:modId xmlns:p14="http://schemas.microsoft.com/office/powerpoint/2010/main" val="537865891"/>
              </p:ext>
            </p:extLst>
          </p:nvPr>
        </p:nvGraphicFramePr>
        <p:xfrm>
          <a:off x="1366159" y="3130550"/>
          <a:ext cx="9144001" cy="1504800"/>
        </p:xfrm>
        <a:graphic>
          <a:graphicData uri="http://schemas.openxmlformats.org/drawingml/2006/table">
            <a:tbl>
              <a:tblPr firstRow="1" bandRow="1">
                <a:tableStyleId>{5C22544A-7EE6-4342-B048-85BDC9FD1C3A}</a:tableStyleId>
              </a:tblPr>
              <a:tblGrid>
                <a:gridCol w="1452563">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662238">
                  <a:extLst>
                    <a:ext uri="{9D8B030D-6E8A-4147-A177-3AD203B41FA5}">
                      <a16:colId xmlns:a16="http://schemas.microsoft.com/office/drawing/2014/main" val="20003"/>
                    </a:ext>
                  </a:extLst>
                </a:gridCol>
              </a:tblGrid>
              <a:tr h="1504800">
                <a:tc>
                  <a:txBody>
                    <a:bodyPr/>
                    <a:lstStyle/>
                    <a:p>
                      <a:r>
                        <a:rPr lang="en-US" sz="2700" dirty="0">
                          <a:solidFill>
                            <a:schemeClr val="bg1"/>
                          </a:solidFill>
                          <a:latin typeface="Courier New" panose="02070309020205020404" pitchFamily="49" charset="0"/>
                          <a:cs typeface="Courier New" panose="02070309020205020404" pitchFamily="49" charset="0"/>
                        </a:rPr>
                        <a:t>123</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sz="2700" dirty="0">
                          <a:solidFill>
                            <a:schemeClr val="bg1"/>
                          </a:solidFill>
                          <a:latin typeface="Courier New" panose="02070309020205020404" pitchFamily="49" charset="0"/>
                          <a:cs typeface="Courier New" panose="02070309020205020404" pitchFamily="49" charset="0"/>
                        </a:rPr>
                        <a:t>23-Dec-98</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sz="2700" dirty="0">
                          <a:solidFill>
                            <a:schemeClr val="bg1"/>
                          </a:solidFill>
                          <a:latin typeface="Courier New" panose="02070309020205020404" pitchFamily="49" charset="0"/>
                          <a:cs typeface="Courier New" panose="02070309020205020404" pitchFamily="49" charset="0"/>
                        </a:rPr>
                        <a:t>ATLANTA</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endParaRPr lang="en-US" sz="2700" dirty="0">
                        <a:solidFill>
                          <a:schemeClr val="bg1"/>
                        </a:solidFill>
                      </a:endParaRP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bl>
          </a:graphicData>
        </a:graphic>
      </p:graphicFrame>
      <p:pic>
        <p:nvPicPr>
          <p:cNvPr id="19474" name="Picture 4"/>
          <p:cNvPicPr>
            <a:picLocks noChangeAspect="1"/>
          </p:cNvPicPr>
          <p:nvPr/>
        </p:nvPicPr>
        <p:blipFill>
          <a:blip r:embed="rId4" cstate="print"/>
          <a:srcRect/>
          <a:stretch>
            <a:fillRect/>
          </a:stretch>
        </p:blipFill>
        <p:spPr bwMode="auto">
          <a:xfrm>
            <a:off x="8819471" y="3206750"/>
            <a:ext cx="914400" cy="1333500"/>
          </a:xfrm>
          <a:prstGeom prst="rect">
            <a:avLst/>
          </a:prstGeom>
          <a:noFill/>
          <a:ln w="9525">
            <a:noFill/>
            <a:miter lim="800000"/>
            <a:headEnd/>
            <a:tailEnd/>
          </a:ln>
        </p:spPr>
      </p:pic>
      <p:sp>
        <p:nvSpPr>
          <p:cNvPr id="7" name="Rounded Rectangle 6"/>
          <p:cNvSpPr/>
          <p:nvPr/>
        </p:nvSpPr>
        <p:spPr bwMode="auto">
          <a:xfrm>
            <a:off x="1281114" y="5823518"/>
            <a:ext cx="4171950" cy="2662238"/>
          </a:xfrm>
          <a:prstGeom prst="roundRect">
            <a:avLst>
              <a:gd name="adj" fmla="val 10073"/>
            </a:avLst>
          </a:prstGeom>
          <a:solidFill>
            <a:schemeClr val="bg1"/>
          </a:solidFill>
          <a:ln w="38100" cap="flat" cmpd="sng" algn="ctr">
            <a:solidFill>
              <a:schemeClr val="accent3">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Content Placeholder 2"/>
          <p:cNvSpPr txBox="1">
            <a:spLocks/>
          </p:cNvSpPr>
          <p:nvPr/>
        </p:nvSpPr>
        <p:spPr bwMode="gray">
          <a:xfrm>
            <a:off x="933451" y="5067300"/>
            <a:ext cx="6781798" cy="55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457181">
              <a:lnSpc>
                <a:spcPct val="110000"/>
              </a:lnSpc>
              <a:buClr>
                <a:srgbClr val="000000"/>
              </a:buClr>
              <a:buFont typeface="Arial" charset="0"/>
              <a:defRPr/>
            </a:pPr>
            <a:r>
              <a:rPr lang="en-US" sz="3300" dirty="0">
                <a:latin typeface="Oracle Sans" panose="020B0503020204020204" pitchFamily="34" charset="0"/>
                <a:cs typeface="Oracle Sans" panose="020B0503020204020204" pitchFamily="34" charset="0"/>
              </a:rPr>
              <a:t>PL/SQL Collections:</a:t>
            </a:r>
          </a:p>
        </p:txBody>
      </p:sp>
      <p:graphicFrame>
        <p:nvGraphicFramePr>
          <p:cNvPr id="9" name="Table 8"/>
          <p:cNvGraphicFramePr>
            <a:graphicFrameLocks noGrp="1"/>
          </p:cNvGraphicFramePr>
          <p:nvPr>
            <p:extLst>
              <p:ext uri="{D42A27DB-BD31-4B8C-83A1-F6EECF244321}">
                <p14:modId xmlns:p14="http://schemas.microsoft.com/office/powerpoint/2010/main" val="3751897502"/>
              </p:ext>
            </p:extLst>
          </p:nvPr>
        </p:nvGraphicFramePr>
        <p:xfrm>
          <a:off x="1409702" y="5937817"/>
          <a:ext cx="3910013" cy="2438252"/>
        </p:xfrm>
        <a:graphic>
          <a:graphicData uri="http://schemas.openxmlformats.org/drawingml/2006/table">
            <a:tbl>
              <a:tblPr firstRow="1" bandRow="1">
                <a:tableStyleId>{5C22544A-7EE6-4342-B048-85BDC9FD1C3A}</a:tableStyleId>
              </a:tblPr>
              <a:tblGrid>
                <a:gridCol w="938213">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609563">
                <a:tc>
                  <a:txBody>
                    <a:bodyPr/>
                    <a:lstStyle/>
                    <a:p>
                      <a:r>
                        <a:rPr lang="en-US" sz="2700" b="1" dirty="0">
                          <a:solidFill>
                            <a:schemeClr val="accent5">
                              <a:lumMod val="50000"/>
                            </a:schemeClr>
                          </a:solidFill>
                          <a:latin typeface="Courier New" panose="02070309020205020404" pitchFamily="49" charset="0"/>
                          <a:cs typeface="Courier New" panose="02070309020205020404" pitchFamily="49" charset="0"/>
                        </a:rPr>
                        <a:t>1</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sz="2700" b="1" dirty="0">
                          <a:solidFill>
                            <a:schemeClr val="accent5">
                              <a:lumMod val="50000"/>
                            </a:schemeClr>
                          </a:solidFill>
                          <a:latin typeface="Courier New" panose="02070309020205020404" pitchFamily="49" charset="0"/>
                          <a:cs typeface="Courier New" panose="02070309020205020404" pitchFamily="49" charset="0"/>
                        </a:rPr>
                        <a:t>SMITH</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609563">
                <a:tc>
                  <a:txBody>
                    <a:bodyPr/>
                    <a:lstStyle/>
                    <a:p>
                      <a:r>
                        <a:rPr lang="en-US" sz="2700" b="1" dirty="0">
                          <a:solidFill>
                            <a:schemeClr val="accent5">
                              <a:lumMod val="50000"/>
                            </a:schemeClr>
                          </a:solidFill>
                          <a:latin typeface="Courier New" panose="02070309020205020404" pitchFamily="49" charset="0"/>
                          <a:cs typeface="Courier New" panose="02070309020205020404" pitchFamily="49" charset="0"/>
                        </a:rPr>
                        <a:t>2</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sz="2700" b="1" dirty="0">
                          <a:solidFill>
                            <a:schemeClr val="accent5">
                              <a:lumMod val="50000"/>
                            </a:schemeClr>
                          </a:solidFill>
                          <a:latin typeface="Courier New" panose="02070309020205020404" pitchFamily="49" charset="0"/>
                          <a:cs typeface="Courier New" panose="02070309020205020404" pitchFamily="49" charset="0"/>
                        </a:rPr>
                        <a:t>JONES</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609563">
                <a:tc>
                  <a:txBody>
                    <a:bodyPr/>
                    <a:lstStyle/>
                    <a:p>
                      <a:r>
                        <a:rPr lang="en-US" sz="2700" b="1" dirty="0">
                          <a:solidFill>
                            <a:schemeClr val="accent5">
                              <a:lumMod val="50000"/>
                            </a:schemeClr>
                          </a:solidFill>
                          <a:latin typeface="Courier New" panose="02070309020205020404" pitchFamily="49" charset="0"/>
                          <a:cs typeface="Courier New" panose="02070309020205020404" pitchFamily="49" charset="0"/>
                        </a:rPr>
                        <a:t>3</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sz="2700" b="1" dirty="0">
                          <a:solidFill>
                            <a:schemeClr val="accent5">
                              <a:lumMod val="50000"/>
                            </a:schemeClr>
                          </a:solidFill>
                          <a:latin typeface="Courier New" panose="02070309020205020404" pitchFamily="49" charset="0"/>
                          <a:cs typeface="Courier New" panose="02070309020205020404" pitchFamily="49" charset="0"/>
                        </a:rPr>
                        <a:t>NANCY</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09563">
                <a:tc>
                  <a:txBody>
                    <a:bodyPr/>
                    <a:lstStyle/>
                    <a:p>
                      <a:r>
                        <a:rPr lang="en-US" sz="2700" b="1" dirty="0">
                          <a:solidFill>
                            <a:schemeClr val="accent5">
                              <a:lumMod val="50000"/>
                            </a:schemeClr>
                          </a:solidFill>
                          <a:latin typeface="Courier New" panose="02070309020205020404" pitchFamily="49" charset="0"/>
                          <a:cs typeface="Courier New" panose="02070309020205020404" pitchFamily="49" charset="0"/>
                        </a:rPr>
                        <a:t>4</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sz="2700" b="1" dirty="0">
                          <a:solidFill>
                            <a:schemeClr val="accent5">
                              <a:lumMod val="50000"/>
                            </a:schemeClr>
                          </a:solidFill>
                          <a:latin typeface="Courier New" panose="02070309020205020404" pitchFamily="49" charset="0"/>
                          <a:cs typeface="Courier New" panose="02070309020205020404" pitchFamily="49" charset="0"/>
                        </a:rPr>
                        <a:t>TIM</a:t>
                      </a:r>
                    </a:p>
                  </a:txBody>
                  <a:tcPr marL="137160" marR="137160" marT="68580" marB="685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
        <p:nvSpPr>
          <p:cNvPr id="19494" name="TextBox 10"/>
          <p:cNvSpPr txBox="1">
            <a:spLocks noChangeArrowheads="1"/>
          </p:cNvSpPr>
          <p:nvPr/>
        </p:nvSpPr>
        <p:spPr bwMode="auto">
          <a:xfrm>
            <a:off x="5317333" y="9109643"/>
            <a:ext cx="1757363"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b="1" dirty="0">
                <a:latin typeface="Courier New" pitchFamily="49" charset="0"/>
                <a:cs typeface="Courier New" pitchFamily="49" charset="0"/>
              </a:rPr>
              <a:t>VARCHAR2</a:t>
            </a:r>
          </a:p>
        </p:txBody>
      </p:sp>
      <p:sp>
        <p:nvSpPr>
          <p:cNvPr id="19495" name="TextBox 11"/>
          <p:cNvSpPr txBox="1">
            <a:spLocks noChangeArrowheads="1"/>
          </p:cNvSpPr>
          <p:nvPr/>
        </p:nvSpPr>
        <p:spPr bwMode="auto">
          <a:xfrm>
            <a:off x="1281115" y="9109643"/>
            <a:ext cx="3424238"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b="1" dirty="0">
                <a:latin typeface="Courier New" pitchFamily="49" charset="0"/>
                <a:cs typeface="Courier New" pitchFamily="49" charset="0"/>
              </a:rPr>
              <a:t>PLS_INTEGER index</a:t>
            </a:r>
          </a:p>
        </p:txBody>
      </p:sp>
      <p:cxnSp>
        <p:nvCxnSpPr>
          <p:cNvPr id="19496" name="Straight Arrow Connector 20"/>
          <p:cNvCxnSpPr>
            <a:cxnSpLocks noChangeShapeType="1"/>
          </p:cNvCxnSpPr>
          <p:nvPr/>
        </p:nvCxnSpPr>
        <p:spPr bwMode="auto">
          <a:xfrm flipV="1">
            <a:off x="1890714" y="8354786"/>
            <a:ext cx="0" cy="761999"/>
          </a:xfrm>
          <a:prstGeom prst="straightConnector1">
            <a:avLst/>
          </a:prstGeom>
          <a:noFill/>
          <a:ln w="38100" algn="ctr">
            <a:solidFill>
              <a:schemeClr val="tx1"/>
            </a:solidFill>
            <a:round/>
            <a:headEnd type="none" w="sm" len="sm"/>
            <a:tailEnd type="triangle" w="lg" len="lg"/>
          </a:ln>
        </p:spPr>
      </p:cxnSp>
      <p:cxnSp>
        <p:nvCxnSpPr>
          <p:cNvPr id="19497" name="Elbow Connector 23"/>
          <p:cNvCxnSpPr>
            <a:cxnSpLocks noChangeShapeType="1"/>
            <a:stCxn id="19494" idx="0"/>
          </p:cNvCxnSpPr>
          <p:nvPr/>
        </p:nvCxnSpPr>
        <p:spPr bwMode="auto">
          <a:xfrm rot="16200000" flipV="1">
            <a:off x="4425555" y="7339182"/>
            <a:ext cx="223838" cy="3317083"/>
          </a:xfrm>
          <a:prstGeom prst="bentConnector2">
            <a:avLst/>
          </a:prstGeom>
          <a:noFill/>
          <a:ln w="38100" algn="ctr">
            <a:solidFill>
              <a:schemeClr val="tx1"/>
            </a:solidFill>
            <a:round/>
            <a:headEnd type="none" w="sm" len="sm"/>
            <a:tailEnd type="none" w="lg" len="lg"/>
          </a:ln>
        </p:spPr>
      </p:cxnSp>
      <p:pic>
        <p:nvPicPr>
          <p:cNvPr id="19498" name="Picture 27"/>
          <p:cNvPicPr>
            <a:picLocks noChangeAspect="1"/>
          </p:cNvPicPr>
          <p:nvPr/>
        </p:nvPicPr>
        <p:blipFill>
          <a:blip r:embed="rId5" cstate="print"/>
          <a:srcRect l="-2" t="23073" r="33846" b="20940"/>
          <a:stretch>
            <a:fillRect/>
          </a:stretch>
        </p:blipFill>
        <p:spPr bwMode="auto">
          <a:xfrm>
            <a:off x="11087100" y="4429126"/>
            <a:ext cx="6036468" cy="5107782"/>
          </a:xfrm>
          <a:prstGeom prst="rect">
            <a:avLst/>
          </a:prstGeom>
          <a:noFill/>
          <a:ln w="9525">
            <a:noFill/>
            <a:miter lim="800000"/>
            <a:headEnd/>
            <a:tailEnd/>
          </a:ln>
        </p:spPr>
      </p:pic>
      <p:cxnSp>
        <p:nvCxnSpPr>
          <p:cNvPr id="26" name="Straight Arrow Connector 20">
            <a:extLst>
              <a:ext uri="{FF2B5EF4-FFF2-40B4-BE49-F238E27FC236}">
                <a16:creationId xmlns:a16="http://schemas.microsoft.com/office/drawing/2014/main" id="{CD13B4FA-3B57-444A-A8D5-2B14C98FEBBC}"/>
              </a:ext>
            </a:extLst>
          </p:cNvPr>
          <p:cNvCxnSpPr>
            <a:cxnSpLocks noChangeShapeType="1"/>
          </p:cNvCxnSpPr>
          <p:nvPr/>
        </p:nvCxnSpPr>
        <p:spPr bwMode="auto">
          <a:xfrm flipV="1">
            <a:off x="2895600" y="8354786"/>
            <a:ext cx="0" cy="533399"/>
          </a:xfrm>
          <a:prstGeom prst="straightConnector1">
            <a:avLst/>
          </a:prstGeom>
          <a:noFill/>
          <a:ln w="38100" algn="ctr">
            <a:solidFill>
              <a:schemeClr val="tx1"/>
            </a:solidFill>
            <a:round/>
            <a:headEnd type="none" w="sm" len="sm"/>
            <a:tailEnd type="triangle" w="lg" len="lg"/>
          </a:ln>
        </p:spPr>
      </p:cxnSp>
    </p:spTree>
    <p:custDataLst>
      <p:tags r:id="rId1"/>
    </p:custDataLst>
    <p:extLst>
      <p:ext uri="{BB962C8B-B14F-4D97-AF65-F5344CB8AC3E}">
        <p14:creationId xmlns:p14="http://schemas.microsoft.com/office/powerpoint/2010/main" val="1428458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CF0D16F5-8CC2-4A83-B50D-11BD194C60DB}"/>
              </a:ext>
            </a:extLst>
          </p:cNvPr>
          <p:cNvSpPr>
            <a:spLocks noGrp="1"/>
          </p:cNvSpPr>
          <p:nvPr>
            <p:ph idx="1"/>
          </p:nvPr>
        </p:nvSpPr>
        <p:spPr>
          <a:xfrm>
            <a:off x="933451" y="2272710"/>
            <a:ext cx="16421100" cy="3605919"/>
          </a:xfrm>
        </p:spPr>
        <p:txBody>
          <a:bodyPr/>
          <a:lstStyle/>
          <a:p>
            <a:pPr lvl="1">
              <a:buClr>
                <a:schemeClr val="tx1">
                  <a:lumMod val="25000"/>
                  <a:lumOff val="75000"/>
                </a:schemeClr>
              </a:buClr>
            </a:pPr>
            <a:r>
              <a:rPr lang="en-US" dirty="0">
                <a:solidFill>
                  <a:schemeClr val="tx1">
                    <a:lumMod val="25000"/>
                    <a:lumOff val="75000"/>
                  </a:schemeClr>
                </a:solidFill>
              </a:rPr>
              <a:t>Introducing variables</a:t>
            </a:r>
          </a:p>
          <a:p>
            <a:pPr lvl="1">
              <a:buClr>
                <a:schemeClr val="tx1">
                  <a:lumMod val="25000"/>
                  <a:lumOff val="75000"/>
                </a:schemeClr>
              </a:buClr>
            </a:pPr>
            <a:r>
              <a:rPr lang="en-US" dirty="0">
                <a:solidFill>
                  <a:schemeClr val="tx1">
                    <a:lumMod val="25000"/>
                    <a:lumOff val="75000"/>
                  </a:schemeClr>
                </a:solidFill>
              </a:rPr>
              <a:t>Handling variables of different types</a:t>
            </a:r>
          </a:p>
          <a:p>
            <a:pPr lvl="1">
              <a:buClr>
                <a:schemeClr val="tx1">
                  <a:lumMod val="25000"/>
                  <a:lumOff val="75000"/>
                </a:schemeClr>
              </a:buClr>
            </a:pPr>
            <a:r>
              <a:rPr lang="en-US" dirty="0">
                <a:solidFill>
                  <a:schemeClr val="tx1">
                    <a:lumMod val="25000"/>
                    <a:lumOff val="75000"/>
                  </a:schemeClr>
                </a:solidFill>
              </a:rPr>
              <a:t>Using variable data types and the </a:t>
            </a:r>
            <a:r>
              <a:rPr lang="en-US" dirty="0">
                <a:solidFill>
                  <a:schemeClr val="tx1">
                    <a:lumMod val="25000"/>
                    <a:lumOff val="75000"/>
                  </a:schemeClr>
                </a:solidFill>
                <a:latin typeface="Courier New" panose="02070309020205020404" pitchFamily="49" charset="0"/>
                <a:cs typeface="Courier New" panose="02070309020205020404" pitchFamily="49" charset="0"/>
              </a:rPr>
              <a:t>%TYPE </a:t>
            </a:r>
            <a:r>
              <a:rPr lang="en-US" dirty="0">
                <a:solidFill>
                  <a:schemeClr val="tx1">
                    <a:lumMod val="25000"/>
                    <a:lumOff val="75000"/>
                  </a:schemeClr>
                </a:solidFill>
              </a:rPr>
              <a:t>attribute</a:t>
            </a:r>
          </a:p>
          <a:p>
            <a:pPr lvl="1"/>
            <a:r>
              <a:rPr lang="en-US" dirty="0"/>
              <a:t>Using bind variables</a:t>
            </a:r>
          </a:p>
          <a:p>
            <a:endParaRPr lang="en-US" dirty="0"/>
          </a:p>
        </p:txBody>
      </p:sp>
      <p:grpSp>
        <p:nvGrpSpPr>
          <p:cNvPr id="4" name="Group 3"/>
          <p:cNvGrpSpPr/>
          <p:nvPr/>
        </p:nvGrpSpPr>
        <p:grpSpPr>
          <a:xfrm>
            <a:off x="12744451" y="6515101"/>
            <a:ext cx="5567363" cy="2500313"/>
            <a:chOff x="5600700" y="4297363"/>
            <a:chExt cx="3711575" cy="1666875"/>
          </a:xfrm>
        </p:grpSpPr>
        <p:sp>
          <p:nvSpPr>
            <p:cNvPr id="5" name="Rectangle 4"/>
            <p:cNvSpPr/>
            <p:nvPr/>
          </p:nvSpPr>
          <p:spPr bwMode="auto">
            <a:xfrm rot="16200000" flipV="1">
              <a:off x="68738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743155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Bind Variables</a:t>
            </a:r>
          </a:p>
        </p:txBody>
      </p:sp>
      <p:sp>
        <p:nvSpPr>
          <p:cNvPr id="2" name="Content Placeholder 1">
            <a:extLst>
              <a:ext uri="{FF2B5EF4-FFF2-40B4-BE49-F238E27FC236}">
                <a16:creationId xmlns:a16="http://schemas.microsoft.com/office/drawing/2014/main" id="{C8D9A66A-B5E8-40B0-9F16-B26CD632BC35}"/>
              </a:ext>
            </a:extLst>
          </p:cNvPr>
          <p:cNvSpPr>
            <a:spLocks noGrp="1"/>
          </p:cNvSpPr>
          <p:nvPr>
            <p:ph idx="1"/>
          </p:nvPr>
        </p:nvSpPr>
        <p:spPr>
          <a:xfrm>
            <a:off x="933451" y="2272710"/>
            <a:ext cx="16421100" cy="7265383"/>
          </a:xfrm>
        </p:spPr>
        <p:txBody>
          <a:bodyPr/>
          <a:lstStyle/>
          <a:p>
            <a:pPr lvl="1"/>
            <a:r>
              <a:rPr lang="en-US" dirty="0"/>
              <a:t>Bind variables are:</a:t>
            </a:r>
          </a:p>
          <a:p>
            <a:pPr lvl="2"/>
            <a:r>
              <a:rPr lang="en-US" dirty="0"/>
              <a:t>Created in the host environment </a:t>
            </a:r>
          </a:p>
          <a:p>
            <a:pPr lvl="2"/>
            <a:r>
              <a:rPr lang="en-US" dirty="0"/>
              <a:t>Also called host variables</a:t>
            </a:r>
          </a:p>
          <a:p>
            <a:pPr lvl="2"/>
            <a:r>
              <a:rPr lang="en-US" dirty="0"/>
              <a:t>Created with the </a:t>
            </a:r>
            <a:r>
              <a:rPr lang="en-US" dirty="0">
                <a:latin typeface="Courier New" panose="02070309020205020404" pitchFamily="49" charset="0"/>
                <a:cs typeface="Courier New" panose="02070309020205020404" pitchFamily="49" charset="0"/>
              </a:rPr>
              <a:t>VARIABLE</a:t>
            </a:r>
            <a:r>
              <a:rPr lang="en-US" dirty="0"/>
              <a:t> keyword in PL/SQL</a:t>
            </a:r>
          </a:p>
          <a:p>
            <a:pPr lvl="2"/>
            <a:r>
              <a:rPr lang="en-US" dirty="0"/>
              <a:t>Used in SQL statements and PL/SQL blocks</a:t>
            </a:r>
          </a:p>
          <a:p>
            <a:pPr lvl="2"/>
            <a:r>
              <a:rPr lang="en-US" dirty="0"/>
              <a:t>Accessed even after the PL/SQL block is executed</a:t>
            </a:r>
          </a:p>
          <a:p>
            <a:pPr lvl="2"/>
            <a:r>
              <a:rPr lang="en-US" dirty="0"/>
              <a:t>Referenced with a preceding colon</a:t>
            </a:r>
          </a:p>
          <a:p>
            <a:pPr lvl="1"/>
            <a:r>
              <a:rPr lang="en-US" dirty="0"/>
              <a:t>Values can be output by using the </a:t>
            </a:r>
            <a:r>
              <a:rPr lang="en-US" dirty="0">
                <a:latin typeface="Courier New" panose="02070309020205020404" pitchFamily="49" charset="0"/>
                <a:cs typeface="Courier New" panose="02070309020205020404" pitchFamily="49" charset="0"/>
              </a:rPr>
              <a:t>PRINT</a:t>
            </a:r>
            <a:r>
              <a:rPr lang="en-US" dirty="0"/>
              <a:t> command.</a:t>
            </a:r>
          </a:p>
          <a:p>
            <a:pPr lvl="1"/>
            <a:r>
              <a:rPr lang="en-US" dirty="0"/>
              <a:t>Bind variables are required when using SQL*Plus and SQL Developer.</a:t>
            </a:r>
            <a:endParaRPr lang="en-US" altLang="en-US" dirty="0"/>
          </a:p>
          <a:p>
            <a:endParaRPr lang="en-US" dirty="0"/>
          </a:p>
        </p:txBody>
      </p:sp>
    </p:spTree>
    <p:custDataLst>
      <p:tags r:id="rId1"/>
    </p:custDataLst>
    <p:extLst>
      <p:ext uri="{BB962C8B-B14F-4D97-AF65-F5344CB8AC3E}">
        <p14:creationId xmlns:p14="http://schemas.microsoft.com/office/powerpoint/2010/main" val="266568281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Bind Variables: Examples</a:t>
            </a:r>
          </a:p>
        </p:txBody>
      </p:sp>
      <p:grpSp>
        <p:nvGrpSpPr>
          <p:cNvPr id="38915" name="Group 1"/>
          <p:cNvGrpSpPr>
            <a:grpSpLocks/>
          </p:cNvGrpSpPr>
          <p:nvPr/>
        </p:nvGrpSpPr>
        <p:grpSpPr bwMode="auto">
          <a:xfrm>
            <a:off x="840583" y="2397125"/>
            <a:ext cx="16953011" cy="7013576"/>
            <a:chOff x="381000" y="1090083"/>
            <a:chExt cx="8478936" cy="4675717"/>
          </a:xfrm>
        </p:grpSpPr>
        <p:pic>
          <p:nvPicPr>
            <p:cNvPr id="38916" name="Picture 2"/>
            <p:cNvPicPr>
              <a:picLocks noChangeAspect="1" noChangeArrowheads="1"/>
            </p:cNvPicPr>
            <p:nvPr/>
          </p:nvPicPr>
          <p:blipFill>
            <a:blip r:embed="rId4" cstate="print"/>
            <a:srcRect/>
            <a:stretch>
              <a:fillRect/>
            </a:stretch>
          </p:blipFill>
          <p:spPr bwMode="auto">
            <a:xfrm>
              <a:off x="381000" y="4140200"/>
              <a:ext cx="1152381" cy="800000"/>
            </a:xfrm>
            <a:prstGeom prst="rect">
              <a:avLst/>
            </a:prstGeom>
            <a:noFill/>
            <a:ln w="9525">
              <a:noFill/>
              <a:miter lim="800000"/>
              <a:headEnd/>
              <a:tailEnd/>
            </a:ln>
          </p:spPr>
        </p:pic>
        <p:sp>
          <p:nvSpPr>
            <p:cNvPr id="11" name="Content Placeholder 2"/>
            <p:cNvSpPr txBox="1">
              <a:spLocks/>
            </p:cNvSpPr>
            <p:nvPr/>
          </p:nvSpPr>
          <p:spPr bwMode="gray">
            <a:xfrm>
              <a:off x="381000" y="1092200"/>
              <a:ext cx="5562600" cy="2844800"/>
            </a:xfrm>
            <a:prstGeom prst="round2DiagRect">
              <a:avLst>
                <a:gd name="adj1" fmla="val 727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171450" lvl="4" defTabSz="685800">
                <a:spcBef>
                  <a:spcPts val="450"/>
                </a:spcBef>
                <a:buSzPct val="100000"/>
                <a:defRPr/>
              </a:pPr>
              <a:r>
                <a:rPr lang="en-US" altLang="en-US" sz="2400" dirty="0">
                  <a:solidFill>
                    <a:srgbClr val="000000"/>
                  </a:solidFill>
                  <a:latin typeface="Courier New" pitchFamily="49" charset="0"/>
                  <a:cs typeface="Oracle Sans" panose="020B0503020204020204" pitchFamily="34" charset="0"/>
                </a:rPr>
                <a:t>VARIABLE b_result NUMBER</a:t>
              </a:r>
            </a:p>
            <a:p>
              <a:pPr marL="171450" lvl="4" defTabSz="685800">
                <a:spcBef>
                  <a:spcPts val="450"/>
                </a:spcBef>
                <a:buSzPct val="100000"/>
                <a:defRPr/>
              </a:pPr>
              <a:r>
                <a:rPr lang="en-US" altLang="en-US" sz="2400" dirty="0">
                  <a:solidFill>
                    <a:srgbClr val="000000"/>
                  </a:solidFill>
                  <a:latin typeface="Courier New" pitchFamily="49" charset="0"/>
                  <a:cs typeface="Oracle Sans" panose="020B0503020204020204" pitchFamily="34" charset="0"/>
                </a:rPr>
                <a:t>BEGIN</a:t>
              </a:r>
            </a:p>
            <a:p>
              <a:pPr marL="171450" lvl="4" defTabSz="685800">
                <a:spcBef>
                  <a:spcPts val="450"/>
                </a:spcBef>
                <a:buSzPct val="100000"/>
                <a:defRPr/>
              </a:pPr>
              <a:r>
                <a:rPr lang="en-US" altLang="en-US" sz="2400" dirty="0">
                  <a:solidFill>
                    <a:srgbClr val="000000"/>
                  </a:solidFill>
                  <a:latin typeface="Courier New" pitchFamily="49" charset="0"/>
                  <a:cs typeface="Oracle Sans" panose="020B0503020204020204" pitchFamily="34" charset="0"/>
                </a:rPr>
                <a:t>  SELECT (SALARY*12) + NVL(COMMISSION_PCT,0) INTO :b_result</a:t>
              </a:r>
            </a:p>
            <a:p>
              <a:pPr marL="171450" lvl="4" defTabSz="685800">
                <a:spcBef>
                  <a:spcPts val="450"/>
                </a:spcBef>
                <a:buSzPct val="100000"/>
                <a:defRPr/>
              </a:pPr>
              <a:r>
                <a:rPr lang="en-US" altLang="en-US" sz="2400" dirty="0">
                  <a:solidFill>
                    <a:srgbClr val="000000"/>
                  </a:solidFill>
                  <a:latin typeface="Courier New" pitchFamily="49" charset="0"/>
                  <a:cs typeface="Oracle Sans" panose="020B0503020204020204" pitchFamily="34" charset="0"/>
                </a:rPr>
                <a:t>  FROM employees WHERE employee_id = 144;</a:t>
              </a:r>
            </a:p>
            <a:p>
              <a:pPr marL="171450" lvl="4" defTabSz="685800">
                <a:spcBef>
                  <a:spcPts val="450"/>
                </a:spcBef>
                <a:buSzPct val="100000"/>
                <a:defRPr/>
              </a:pPr>
              <a:r>
                <a:rPr lang="en-US" altLang="en-US" sz="2400" dirty="0">
                  <a:solidFill>
                    <a:srgbClr val="000000"/>
                  </a:solidFill>
                  <a:latin typeface="Courier New" pitchFamily="49" charset="0"/>
                  <a:cs typeface="Oracle Sans" panose="020B0503020204020204" pitchFamily="34" charset="0"/>
                </a:rPr>
                <a:t>END;</a:t>
              </a:r>
            </a:p>
            <a:p>
              <a:pPr marL="171450" lvl="4" defTabSz="685800">
                <a:spcBef>
                  <a:spcPts val="450"/>
                </a:spcBef>
                <a:buSzPct val="100000"/>
                <a:defRPr/>
              </a:pPr>
              <a:r>
                <a:rPr lang="en-US" altLang="en-US" sz="2400" dirty="0">
                  <a:solidFill>
                    <a:srgbClr val="000000"/>
                  </a:solidFill>
                  <a:latin typeface="Courier New" pitchFamily="49" charset="0"/>
                  <a:cs typeface="Oracle Sans" panose="020B0503020204020204" pitchFamily="34" charset="0"/>
                </a:rPr>
                <a:t>/</a:t>
              </a:r>
            </a:p>
            <a:p>
              <a:pPr marL="171450" lvl="4" defTabSz="685800">
                <a:spcBef>
                  <a:spcPts val="450"/>
                </a:spcBef>
                <a:buSzPct val="100000"/>
                <a:defRPr/>
              </a:pPr>
              <a:r>
                <a:rPr lang="en-US" altLang="en-US" sz="2400" dirty="0">
                  <a:solidFill>
                    <a:srgbClr val="000000"/>
                  </a:solidFill>
                  <a:latin typeface="Courier New" pitchFamily="49" charset="0"/>
                  <a:cs typeface="Oracle Sans" panose="020B0503020204020204" pitchFamily="34" charset="0"/>
                </a:rPr>
                <a:t>PRINT b_result</a:t>
              </a:r>
            </a:p>
            <a:p>
              <a:pPr marL="171450" lvl="4" defTabSz="685800">
                <a:spcBef>
                  <a:spcPts val="450"/>
                </a:spcBef>
                <a:buSzPct val="100000"/>
                <a:defRPr/>
              </a:pPr>
              <a:endParaRPr lang="en-US" altLang="en-US" sz="2400" dirty="0">
                <a:solidFill>
                  <a:srgbClr val="000000"/>
                </a:solidFill>
                <a:latin typeface="Courier New" pitchFamily="49" charset="0"/>
                <a:cs typeface="Oracle Sans" panose="020B0503020204020204" pitchFamily="34" charset="0"/>
              </a:endParaRPr>
            </a:p>
          </p:txBody>
        </p:sp>
        <p:sp>
          <p:nvSpPr>
            <p:cNvPr id="7" name="Content Placeholder 2"/>
            <p:cNvSpPr txBox="1">
              <a:spLocks/>
            </p:cNvSpPr>
            <p:nvPr/>
          </p:nvSpPr>
          <p:spPr bwMode="gray">
            <a:xfrm>
              <a:off x="2971800" y="2616200"/>
              <a:ext cx="5715000" cy="3149600"/>
            </a:xfrm>
            <a:prstGeom prst="round2DiagRect">
              <a:avLst>
                <a:gd name="adj1" fmla="val 727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171450" lvl="4" indent="-685800" defTabSz="685800">
                <a:spcBef>
                  <a:spcPts val="450"/>
                </a:spcBef>
                <a:buSzPct val="100000"/>
                <a:tabLst>
                  <a:tab pos="600075" algn="r"/>
                  <a:tab pos="1009650" algn="l"/>
                </a:tabLst>
                <a:defRPr/>
              </a:pPr>
              <a:r>
                <a:rPr lang="en-US" altLang="en-US" sz="2400" dirty="0">
                  <a:solidFill>
                    <a:srgbClr val="000000"/>
                  </a:solidFill>
                  <a:latin typeface="Courier New" pitchFamily="49" charset="0"/>
                  <a:cs typeface="Oracle Sans" panose="020B0503020204020204" pitchFamily="34" charset="0"/>
                </a:rPr>
                <a:t>VARIABLE b_emp_salary NUMBER</a:t>
              </a:r>
            </a:p>
            <a:p>
              <a:pPr marL="171450" lvl="4" indent="-685800" defTabSz="685800">
                <a:spcBef>
                  <a:spcPts val="450"/>
                </a:spcBef>
                <a:buSzPct val="100000"/>
                <a:tabLst>
                  <a:tab pos="600075" algn="r"/>
                  <a:tab pos="1009650" algn="l"/>
                </a:tabLst>
                <a:defRPr/>
              </a:pPr>
              <a:r>
                <a:rPr lang="en-US" altLang="en-US" sz="2400" dirty="0">
                  <a:solidFill>
                    <a:srgbClr val="000000"/>
                  </a:solidFill>
                  <a:latin typeface="Courier New" pitchFamily="49" charset="0"/>
                  <a:cs typeface="Oracle Sans" panose="020B0503020204020204" pitchFamily="34" charset="0"/>
                </a:rPr>
                <a:t>BEGIN</a:t>
              </a:r>
            </a:p>
            <a:p>
              <a:pPr marL="171450" lvl="4" indent="-685800" defTabSz="685800">
                <a:spcBef>
                  <a:spcPts val="450"/>
                </a:spcBef>
                <a:buSzPct val="100000"/>
                <a:tabLst>
                  <a:tab pos="600075" algn="r"/>
                  <a:tab pos="1009650" algn="l"/>
                </a:tabLst>
                <a:defRPr/>
              </a:pPr>
              <a:r>
                <a:rPr lang="en-US" altLang="en-US" sz="2400" dirty="0">
                  <a:solidFill>
                    <a:srgbClr val="000000"/>
                  </a:solidFill>
                  <a:latin typeface="Courier New" pitchFamily="49" charset="0"/>
                  <a:cs typeface="Oracle Sans" panose="020B0503020204020204" pitchFamily="34" charset="0"/>
                </a:rPr>
                <a:t>   SELECT salary  INTO :b_emp_salary </a:t>
              </a:r>
            </a:p>
            <a:p>
              <a:pPr marL="171450" lvl="4" indent="-685800" defTabSz="685800">
                <a:spcBef>
                  <a:spcPts val="450"/>
                </a:spcBef>
                <a:buSzPct val="100000"/>
                <a:tabLst>
                  <a:tab pos="600075" algn="r"/>
                  <a:tab pos="1009650" algn="l"/>
                </a:tabLst>
                <a:defRPr/>
              </a:pPr>
              <a:r>
                <a:rPr lang="en-US" altLang="en-US" sz="2400" dirty="0">
                  <a:solidFill>
                    <a:srgbClr val="000000"/>
                  </a:solidFill>
                  <a:latin typeface="Courier New" pitchFamily="49" charset="0"/>
                  <a:cs typeface="Oracle Sans" panose="020B0503020204020204" pitchFamily="34" charset="0"/>
                </a:rPr>
                <a:t>   FROM  employees WHERE employee_id = 178;  </a:t>
              </a:r>
            </a:p>
            <a:p>
              <a:pPr marL="171450" lvl="4" indent="-685800" defTabSz="685800">
                <a:spcBef>
                  <a:spcPts val="450"/>
                </a:spcBef>
                <a:buSzPct val="100000"/>
                <a:tabLst>
                  <a:tab pos="600075" algn="r"/>
                  <a:tab pos="1009650" algn="l"/>
                </a:tabLst>
                <a:defRPr/>
              </a:pPr>
              <a:r>
                <a:rPr lang="en-US" altLang="en-US" sz="2400" dirty="0">
                  <a:solidFill>
                    <a:srgbClr val="000000"/>
                  </a:solidFill>
                  <a:latin typeface="Courier New" pitchFamily="49" charset="0"/>
                  <a:cs typeface="Oracle Sans" panose="020B0503020204020204" pitchFamily="34" charset="0"/>
                </a:rPr>
                <a:t>END;</a:t>
              </a:r>
            </a:p>
            <a:p>
              <a:pPr marL="171450" lvl="4" indent="-685800" defTabSz="685800">
                <a:spcBef>
                  <a:spcPts val="450"/>
                </a:spcBef>
                <a:buSzPct val="100000"/>
                <a:tabLst>
                  <a:tab pos="600075" algn="r"/>
                  <a:tab pos="1009650" algn="l"/>
                </a:tabLst>
                <a:defRPr/>
              </a:pPr>
              <a:r>
                <a:rPr lang="en-US" altLang="en-US" sz="2400" dirty="0">
                  <a:solidFill>
                    <a:srgbClr val="000000"/>
                  </a:solidFill>
                  <a:latin typeface="Courier New" pitchFamily="49" charset="0"/>
                  <a:cs typeface="Oracle Sans" panose="020B0503020204020204" pitchFamily="34" charset="0"/>
                </a:rPr>
                <a:t>/</a:t>
              </a:r>
            </a:p>
            <a:p>
              <a:pPr marL="171450" lvl="4" indent="-685800" defTabSz="685800">
                <a:spcBef>
                  <a:spcPts val="450"/>
                </a:spcBef>
                <a:buSzPct val="100000"/>
                <a:tabLst>
                  <a:tab pos="600075" algn="r"/>
                  <a:tab pos="1009650" algn="l"/>
                </a:tabLst>
                <a:defRPr/>
              </a:pPr>
              <a:r>
                <a:rPr lang="en-US" altLang="en-US" sz="2400" dirty="0">
                  <a:solidFill>
                    <a:srgbClr val="000000"/>
                  </a:solidFill>
                  <a:latin typeface="Courier New" pitchFamily="49" charset="0"/>
                  <a:cs typeface="Oracle Sans" panose="020B0503020204020204" pitchFamily="34" charset="0"/>
                </a:rPr>
                <a:t>PRINT b_emp_salary</a:t>
              </a:r>
            </a:p>
            <a:p>
              <a:pPr marL="171450" lvl="4" indent="-685800" defTabSz="685800">
                <a:spcBef>
                  <a:spcPts val="450"/>
                </a:spcBef>
                <a:buSzPct val="100000"/>
                <a:tabLst>
                  <a:tab pos="600075" algn="r"/>
                  <a:tab pos="1009650" algn="l"/>
                </a:tabLst>
                <a:defRPr/>
              </a:pPr>
              <a:r>
                <a:rPr lang="en-US" altLang="en-US" sz="2400" dirty="0">
                  <a:solidFill>
                    <a:srgbClr val="000000"/>
                  </a:solidFill>
                  <a:latin typeface="Courier New" pitchFamily="49" charset="0"/>
                  <a:cs typeface="Oracle Sans" panose="020B0503020204020204" pitchFamily="34" charset="0"/>
                </a:rPr>
                <a:t>SELECT first_name, last_name</a:t>
              </a:r>
            </a:p>
            <a:p>
              <a:pPr marL="171450" lvl="4" indent="-685800" defTabSz="685800">
                <a:spcBef>
                  <a:spcPts val="450"/>
                </a:spcBef>
                <a:buSzPct val="100000"/>
                <a:tabLst>
                  <a:tab pos="600075" algn="r"/>
                  <a:tab pos="1009650" algn="l"/>
                </a:tabLst>
                <a:defRPr/>
              </a:pPr>
              <a:r>
                <a:rPr lang="en-US" altLang="en-US" sz="2400" dirty="0">
                  <a:solidFill>
                    <a:srgbClr val="000000"/>
                  </a:solidFill>
                  <a:latin typeface="Courier New" pitchFamily="49" charset="0"/>
                  <a:cs typeface="Oracle Sans" panose="020B0503020204020204" pitchFamily="34" charset="0"/>
                </a:rPr>
                <a:t>FROM employees </a:t>
              </a:r>
            </a:p>
            <a:p>
              <a:pPr marL="171450" lvl="4" indent="-685800" defTabSz="685800">
                <a:spcBef>
                  <a:spcPts val="450"/>
                </a:spcBef>
                <a:buSzPct val="100000"/>
                <a:tabLst>
                  <a:tab pos="600075" algn="r"/>
                  <a:tab pos="1009650" algn="l"/>
                </a:tabLst>
                <a:defRPr/>
              </a:pPr>
              <a:r>
                <a:rPr lang="en-US" altLang="en-US" sz="2400" dirty="0">
                  <a:solidFill>
                    <a:srgbClr val="000000"/>
                  </a:solidFill>
                  <a:latin typeface="Courier New" pitchFamily="49" charset="0"/>
                  <a:cs typeface="Oracle Sans" panose="020B0503020204020204" pitchFamily="34" charset="0"/>
                </a:rPr>
                <a:t>WHERE salary=:b_emp_salary;</a:t>
              </a:r>
            </a:p>
          </p:txBody>
        </p:sp>
        <p:pic>
          <p:nvPicPr>
            <p:cNvPr id="38923" name="Picture 8"/>
            <p:cNvPicPr>
              <a:picLocks noChangeAspect="1" noChangeArrowheads="1"/>
            </p:cNvPicPr>
            <p:nvPr/>
          </p:nvPicPr>
          <p:blipFill>
            <a:blip r:embed="rId5" cstate="print"/>
            <a:srcRect/>
            <a:stretch>
              <a:fillRect/>
            </a:stretch>
          </p:blipFill>
          <p:spPr bwMode="auto">
            <a:xfrm>
              <a:off x="6287002" y="1090083"/>
              <a:ext cx="2572934" cy="2044962"/>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521278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Using </a:t>
            </a:r>
            <a:r>
              <a:rPr lang="en-US" altLang="en-US" dirty="0">
                <a:latin typeface="Courier New" panose="02070309020205020404" pitchFamily="49" charset="0"/>
                <a:cs typeface="Courier New" panose="02070309020205020404" pitchFamily="49" charset="0"/>
              </a:rPr>
              <a:t>AUTOPRINT</a:t>
            </a:r>
            <a:r>
              <a:rPr lang="en-US" altLang="en-US" dirty="0">
                <a:latin typeface="+mj-lt"/>
                <a:cs typeface="Oracle Sans" panose="020B0503020204020204" pitchFamily="34" charset="0"/>
              </a:rPr>
              <a:t> with Bind Variables</a:t>
            </a:r>
          </a:p>
        </p:txBody>
      </p:sp>
      <p:grpSp>
        <p:nvGrpSpPr>
          <p:cNvPr id="39939" name="Group 1"/>
          <p:cNvGrpSpPr>
            <a:grpSpLocks/>
          </p:cNvGrpSpPr>
          <p:nvPr/>
        </p:nvGrpSpPr>
        <p:grpSpPr bwMode="auto">
          <a:xfrm>
            <a:off x="1269207" y="2405063"/>
            <a:ext cx="10303488" cy="5677307"/>
            <a:chOff x="685800" y="1066800"/>
            <a:chExt cx="5153025" cy="3784600"/>
          </a:xfrm>
        </p:grpSpPr>
        <p:pic>
          <p:nvPicPr>
            <p:cNvPr id="39940" name="Picture 9"/>
            <p:cNvPicPr>
              <a:picLocks noChangeAspect="1" noChangeArrowheads="1"/>
            </p:cNvPicPr>
            <p:nvPr/>
          </p:nvPicPr>
          <p:blipFill>
            <a:blip r:embed="rId4" cstate="print"/>
            <a:srcRect/>
            <a:stretch>
              <a:fillRect/>
            </a:stretch>
          </p:blipFill>
          <p:spPr bwMode="auto">
            <a:xfrm>
              <a:off x="685800" y="1066800"/>
              <a:ext cx="4200000" cy="2009524"/>
            </a:xfrm>
            <a:prstGeom prst="rect">
              <a:avLst/>
            </a:prstGeom>
            <a:noFill/>
            <a:ln w="28575">
              <a:noFill/>
              <a:miter lim="800000"/>
              <a:headEnd type="none" w="sm" len="sm"/>
              <a:tailEnd type="none" w="sm" len="sm"/>
            </a:ln>
          </p:spPr>
        </p:pic>
        <p:sp>
          <p:nvSpPr>
            <p:cNvPr id="39941" name="Freeform 13"/>
            <p:cNvSpPr>
              <a:spLocks/>
            </p:cNvSpPr>
            <p:nvPr/>
          </p:nvSpPr>
          <p:spPr bwMode="auto">
            <a:xfrm>
              <a:off x="2825750" y="2080416"/>
              <a:ext cx="1828800" cy="645414"/>
            </a:xfrm>
            <a:custGeom>
              <a:avLst/>
              <a:gdLst>
                <a:gd name="T0" fmla="*/ 0 w 1212"/>
                <a:gd name="T1" fmla="*/ 0 h 483"/>
                <a:gd name="T2" fmla="*/ 2147483647 w 1212"/>
                <a:gd name="T3" fmla="*/ 0 h 483"/>
                <a:gd name="T4" fmla="*/ 2147483647 w 1212"/>
                <a:gd name="T5" fmla="*/ 2147483647 h 483"/>
                <a:gd name="T6" fmla="*/ 0 60000 65536"/>
                <a:gd name="T7" fmla="*/ 0 60000 65536"/>
                <a:gd name="T8" fmla="*/ 0 60000 65536"/>
                <a:gd name="T9" fmla="*/ 0 w 1212"/>
                <a:gd name="T10" fmla="*/ 0 h 483"/>
                <a:gd name="T11" fmla="*/ 1212 w 1212"/>
                <a:gd name="T12" fmla="*/ 483 h 483"/>
              </a:gdLst>
              <a:ahLst/>
              <a:cxnLst>
                <a:cxn ang="T6">
                  <a:pos x="T0" y="T1"/>
                </a:cxn>
                <a:cxn ang="T7">
                  <a:pos x="T2" y="T3"/>
                </a:cxn>
                <a:cxn ang="T8">
                  <a:pos x="T4" y="T5"/>
                </a:cxn>
              </a:cxnLst>
              <a:rect l="T9" t="T10" r="T11" b="T12"/>
              <a:pathLst>
                <a:path w="1212" h="483">
                  <a:moveTo>
                    <a:pt x="0" y="0"/>
                  </a:moveTo>
                  <a:lnTo>
                    <a:pt x="1212" y="0"/>
                  </a:lnTo>
                  <a:lnTo>
                    <a:pt x="1212" y="483"/>
                  </a:lnTo>
                </a:path>
              </a:pathLst>
            </a:custGeom>
            <a:noFill/>
            <a:ln w="28575" cap="flat"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39942" name="Freeform 14"/>
            <p:cNvSpPr>
              <a:spLocks/>
            </p:cNvSpPr>
            <p:nvPr/>
          </p:nvSpPr>
          <p:spPr bwMode="auto">
            <a:xfrm>
              <a:off x="3716950" y="4138613"/>
              <a:ext cx="1464650" cy="712787"/>
            </a:xfrm>
            <a:custGeom>
              <a:avLst/>
              <a:gdLst>
                <a:gd name="T0" fmla="*/ 0 w 1228"/>
                <a:gd name="T1" fmla="*/ 0 h 449"/>
                <a:gd name="T2" fmla="*/ 0 w 1228"/>
                <a:gd name="T3" fmla="*/ 2147483647 h 449"/>
                <a:gd name="T4" fmla="*/ 2147483647 w 1228"/>
                <a:gd name="T5" fmla="*/ 2147483647 h 449"/>
                <a:gd name="T6" fmla="*/ 0 60000 65536"/>
                <a:gd name="T7" fmla="*/ 0 60000 65536"/>
                <a:gd name="T8" fmla="*/ 0 60000 65536"/>
                <a:gd name="T9" fmla="*/ 0 w 1228"/>
                <a:gd name="T10" fmla="*/ 0 h 449"/>
                <a:gd name="T11" fmla="*/ 1228 w 1228"/>
                <a:gd name="T12" fmla="*/ 449 h 449"/>
              </a:gdLst>
              <a:ahLst/>
              <a:cxnLst>
                <a:cxn ang="T6">
                  <a:pos x="T0" y="T1"/>
                </a:cxn>
                <a:cxn ang="T7">
                  <a:pos x="T2" y="T3"/>
                </a:cxn>
                <a:cxn ang="T8">
                  <a:pos x="T4" y="T5"/>
                </a:cxn>
              </a:cxnLst>
              <a:rect l="T9" t="T10" r="T11" b="T12"/>
              <a:pathLst>
                <a:path w="1228" h="449">
                  <a:moveTo>
                    <a:pt x="0" y="0"/>
                  </a:moveTo>
                  <a:lnTo>
                    <a:pt x="0" y="449"/>
                  </a:lnTo>
                  <a:lnTo>
                    <a:pt x="1228" y="449"/>
                  </a:lnTo>
                </a:path>
              </a:pathLst>
            </a:custGeom>
            <a:noFill/>
            <a:ln w="28575" cap="flat"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39943" name="Rectangle 9"/>
            <p:cNvSpPr>
              <a:spLocks noChangeArrowheads="1"/>
            </p:cNvSpPr>
            <p:nvPr/>
          </p:nvSpPr>
          <p:spPr bwMode="auto">
            <a:xfrm>
              <a:off x="875594" y="1695257"/>
              <a:ext cx="1259505" cy="207818"/>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342900"/>
              <a:endParaRPr lang="en-US" altLang="en-US" dirty="0">
                <a:latin typeface="Oracle Sans" panose="020B0503020204020204" pitchFamily="34" charset="0"/>
                <a:cs typeface="Oracle Sans" panose="020B0503020204020204" pitchFamily="34" charset="0"/>
              </a:endParaRPr>
            </a:p>
          </p:txBody>
        </p:sp>
        <p:pic>
          <p:nvPicPr>
            <p:cNvPr id="39944" name="Picture 10"/>
            <p:cNvPicPr>
              <a:picLocks noChangeAspect="1" noChangeArrowheads="1"/>
            </p:cNvPicPr>
            <p:nvPr/>
          </p:nvPicPr>
          <p:blipFill>
            <a:blip r:embed="rId5" cstate="print"/>
            <a:srcRect/>
            <a:stretch>
              <a:fillRect/>
            </a:stretch>
          </p:blipFill>
          <p:spPr bwMode="auto">
            <a:xfrm>
              <a:off x="3305175" y="2719388"/>
              <a:ext cx="2533650" cy="1419225"/>
            </a:xfrm>
            <a:prstGeom prst="rect">
              <a:avLst/>
            </a:prstGeom>
            <a:noFill/>
            <a:ln w="28575">
              <a:noFill/>
              <a:miter lim="800000"/>
              <a:headEnd type="none" w="sm" len="sm"/>
              <a:tailEnd type="none" w="sm" len="sm"/>
            </a:ln>
          </p:spPr>
        </p:pic>
      </p:grpSp>
      <p:pic>
        <p:nvPicPr>
          <p:cNvPr id="12" name="Picture 11" descr="Bug_fix_VT1.png"/>
          <p:cNvPicPr>
            <a:picLocks noChangeAspect="1"/>
          </p:cNvPicPr>
          <p:nvPr/>
        </p:nvPicPr>
        <p:blipFill>
          <a:blip r:embed="rId6" cstate="print"/>
          <a:stretch>
            <a:fillRect/>
          </a:stretch>
        </p:blipFill>
        <p:spPr>
          <a:xfrm>
            <a:off x="10401300" y="5461748"/>
            <a:ext cx="6000000" cy="4400000"/>
          </a:xfrm>
          <a:prstGeom prst="rect">
            <a:avLst/>
          </a:prstGeom>
        </p:spPr>
      </p:pic>
    </p:spTree>
    <p:custDataLst>
      <p:tags r:id="rId1"/>
    </p:custDataLst>
    <p:extLst>
      <p:ext uri="{BB962C8B-B14F-4D97-AF65-F5344CB8AC3E}">
        <p14:creationId xmlns:p14="http://schemas.microsoft.com/office/powerpoint/2010/main" val="4852060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61DADC-7579-4091-A217-13C451B2DB64}"/>
              </a:ext>
            </a:extLst>
          </p:cNvPr>
          <p:cNvSpPr/>
          <p:nvPr/>
        </p:nvSpPr>
        <p:spPr bwMode="auto">
          <a:xfrm rot="16200000" flipV="1">
            <a:off x="1463516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 name="Content Placeholder 1">
            <a:extLst>
              <a:ext uri="{FF2B5EF4-FFF2-40B4-BE49-F238E27FC236}">
                <a16:creationId xmlns:a16="http://schemas.microsoft.com/office/drawing/2014/main" id="{E2FA8FBF-ECDE-476F-B09C-4D48262E5BEB}"/>
              </a:ext>
            </a:extLst>
          </p:cNvPr>
          <p:cNvSpPr>
            <a:spLocks noGrp="1"/>
          </p:cNvSpPr>
          <p:nvPr>
            <p:ph idx="1"/>
          </p:nvPr>
        </p:nvSpPr>
        <p:spPr>
          <a:xfrm>
            <a:off x="932689" y="2267712"/>
            <a:ext cx="16422624" cy="6020427"/>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%TYPE </a:t>
            </a:r>
            <a:r>
              <a:rPr lang="en-US" altLang="en-US" dirty="0"/>
              <a:t>attribute: </a:t>
            </a:r>
          </a:p>
          <a:p>
            <a:pPr marL="1097280" lvl="1" indent="-548640"/>
            <a:r>
              <a:rPr lang="en-US" altLang="en-US" dirty="0"/>
              <a:t>Is used to declare a variable according to a database column definition</a:t>
            </a:r>
          </a:p>
          <a:p>
            <a:pPr marL="1097280" lvl="1" indent="-548640"/>
            <a:r>
              <a:rPr lang="en-US" altLang="en-US" dirty="0"/>
              <a:t>Is used to declare a variable according to a collection of columns in a database table or view</a:t>
            </a:r>
          </a:p>
          <a:p>
            <a:pPr marL="1097280" lvl="1" indent="-548640"/>
            <a:r>
              <a:rPr lang="en-US" altLang="en-US" dirty="0"/>
              <a:t>Is used to declare a variable according to the definition of  another declared variable</a:t>
            </a:r>
          </a:p>
          <a:p>
            <a:pPr marL="1097280" lvl="1" indent="-548640"/>
            <a:r>
              <a:rPr lang="en-US" altLang="en-US" dirty="0"/>
              <a:t>Is prefixed with the database table and column names or the name of the declared variable</a:t>
            </a:r>
          </a:p>
          <a:p>
            <a:endParaRPr lang="en-US" dirty="0"/>
          </a:p>
        </p:txBody>
      </p:sp>
      <p:sp>
        <p:nvSpPr>
          <p:cNvPr id="4096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Quiz</a:t>
            </a:r>
          </a:p>
        </p:txBody>
      </p:sp>
      <p:pic>
        <p:nvPicPr>
          <p:cNvPr id="5" name="Picture 3"/>
          <p:cNvPicPr>
            <a:picLocks noChangeAspect="1"/>
          </p:cNvPicPr>
          <p:nvPr/>
        </p:nvPicPr>
        <p:blipFill>
          <a:blip r:embed="rId4" cstate="print"/>
          <a:stretch>
            <a:fillRect/>
          </a:stretch>
        </p:blipFill>
        <p:spPr bwMode="auto">
          <a:xfrm>
            <a:off x="14622199" y="7097748"/>
            <a:ext cx="2697956" cy="254155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9458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1BC02469-C2FC-4F32-889C-1E15D71282CC}"/>
              </a:ext>
            </a:extLst>
          </p:cNvPr>
          <p:cNvSpPr>
            <a:spLocks noGrp="1"/>
          </p:cNvSpPr>
          <p:nvPr>
            <p:ph idx="1"/>
          </p:nvPr>
        </p:nvSpPr>
        <p:spPr>
          <a:xfrm>
            <a:off x="933451" y="2272710"/>
            <a:ext cx="16421100" cy="5203600"/>
          </a:xfrm>
        </p:spPr>
        <p:txBody>
          <a:bodyPr/>
          <a:lstStyle/>
          <a:p>
            <a:r>
              <a:rPr lang="en-US" altLang="en-US" dirty="0"/>
              <a:t>In this lesson, you should have learned how to: </a:t>
            </a:r>
          </a:p>
          <a:p>
            <a:pPr lvl="1"/>
            <a:r>
              <a:rPr lang="en-US" altLang="en-US" dirty="0"/>
              <a:t>Recognize valid and invalid identifiers</a:t>
            </a:r>
          </a:p>
          <a:p>
            <a:pPr lvl="1"/>
            <a:r>
              <a:rPr lang="en-US" altLang="en-US" dirty="0"/>
              <a:t>Declare variables in the declarative section of a PL/SQL block</a:t>
            </a:r>
          </a:p>
          <a:p>
            <a:pPr lvl="1"/>
            <a:r>
              <a:rPr lang="en-US" altLang="en-US" dirty="0"/>
              <a:t>Initialize variables and use them in the executable section</a:t>
            </a:r>
          </a:p>
          <a:p>
            <a:pPr lvl="1"/>
            <a:r>
              <a:rPr lang="en-US" altLang="en-US" dirty="0"/>
              <a:t>Differentiate between scalar and composite data types</a:t>
            </a:r>
          </a:p>
          <a:p>
            <a:pPr lvl="1"/>
            <a:r>
              <a:rPr lang="en-US" altLang="en-US" dirty="0"/>
              <a:t>Use the </a:t>
            </a:r>
            <a:r>
              <a:rPr lang="en-US" altLang="en-US" dirty="0">
                <a:latin typeface="Courier New" panose="02070309020205020404" pitchFamily="49" charset="0"/>
                <a:cs typeface="Courier New" panose="02070309020205020404" pitchFamily="49" charset="0"/>
              </a:rPr>
              <a:t>%TYPE </a:t>
            </a:r>
            <a:r>
              <a:rPr lang="en-US" altLang="en-US" dirty="0"/>
              <a:t>attribute</a:t>
            </a:r>
          </a:p>
          <a:p>
            <a:pPr lvl="1"/>
            <a:r>
              <a:rPr lang="en-US" altLang="en-US" dirty="0"/>
              <a:t>Use bind variables</a:t>
            </a:r>
          </a:p>
        </p:txBody>
      </p:sp>
    </p:spTree>
    <p:custDataLst>
      <p:tags r:id="rId1"/>
    </p:custDataLst>
    <p:extLst>
      <p:ext uri="{BB962C8B-B14F-4D97-AF65-F5344CB8AC3E}">
        <p14:creationId xmlns:p14="http://schemas.microsoft.com/office/powerpoint/2010/main" val="17180693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43FAC3D2-2E22-4662-9F10-6CB8337661FA}"/>
              </a:ext>
            </a:extLst>
          </p:cNvPr>
          <p:cNvSpPr>
            <a:spLocks noGrp="1"/>
          </p:cNvSpPr>
          <p:nvPr>
            <p:ph idx="1"/>
          </p:nvPr>
        </p:nvSpPr>
        <p:spPr>
          <a:xfrm>
            <a:off x="933451" y="2272710"/>
            <a:ext cx="16421100" cy="3605919"/>
          </a:xfrm>
        </p:spPr>
        <p:txBody>
          <a:bodyPr/>
          <a:lstStyle/>
          <a:p>
            <a:pPr lvl="1"/>
            <a:r>
              <a:rPr lang="en-US" dirty="0"/>
              <a:t>Introducing variables</a:t>
            </a:r>
          </a:p>
          <a:p>
            <a:pPr lvl="1">
              <a:buClr>
                <a:schemeClr val="tx1">
                  <a:lumMod val="25000"/>
                  <a:lumOff val="75000"/>
                </a:schemeClr>
              </a:buClr>
            </a:pPr>
            <a:r>
              <a:rPr lang="en-US" dirty="0">
                <a:solidFill>
                  <a:schemeClr val="tx1">
                    <a:lumMod val="25000"/>
                    <a:lumOff val="75000"/>
                  </a:schemeClr>
                </a:solidFill>
              </a:rPr>
              <a:t>Handling variables of different types</a:t>
            </a:r>
          </a:p>
          <a:p>
            <a:pPr lvl="1">
              <a:buClr>
                <a:schemeClr val="tx1">
                  <a:lumMod val="25000"/>
                  <a:lumOff val="75000"/>
                </a:schemeClr>
              </a:buClr>
            </a:pPr>
            <a:r>
              <a:rPr lang="en-US" dirty="0">
                <a:solidFill>
                  <a:schemeClr val="tx1">
                    <a:lumMod val="25000"/>
                    <a:lumOff val="75000"/>
                  </a:schemeClr>
                </a:solidFill>
              </a:rPr>
              <a:t>Using the </a:t>
            </a:r>
            <a:r>
              <a:rPr lang="en-US" dirty="0">
                <a:solidFill>
                  <a:schemeClr val="tx1">
                    <a:lumMod val="25000"/>
                    <a:lumOff val="75000"/>
                  </a:schemeClr>
                </a:solidFill>
                <a:latin typeface="Courier New" panose="02070309020205020404" pitchFamily="49" charset="0"/>
                <a:cs typeface="Courier New" panose="02070309020205020404" pitchFamily="49" charset="0"/>
              </a:rPr>
              <a:t>%TYPE </a:t>
            </a:r>
            <a:r>
              <a:rPr lang="en-US" dirty="0">
                <a:solidFill>
                  <a:schemeClr val="tx1">
                    <a:lumMod val="25000"/>
                    <a:lumOff val="75000"/>
                  </a:schemeClr>
                </a:solidFill>
              </a:rPr>
              <a:t>attribute and composite data types</a:t>
            </a:r>
          </a:p>
          <a:p>
            <a:pPr lvl="1">
              <a:buClr>
                <a:schemeClr val="tx1">
                  <a:lumMod val="25000"/>
                  <a:lumOff val="75000"/>
                </a:schemeClr>
              </a:buClr>
            </a:pPr>
            <a:r>
              <a:rPr lang="en-US" dirty="0">
                <a:solidFill>
                  <a:schemeClr val="tx1">
                    <a:lumMod val="25000"/>
                    <a:lumOff val="75000"/>
                  </a:schemeClr>
                </a:solidFill>
              </a:rPr>
              <a:t>Using bind variables</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755364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Practice 3: Overview</a:t>
            </a:r>
          </a:p>
        </p:txBody>
      </p:sp>
      <p:sp>
        <p:nvSpPr>
          <p:cNvPr id="2" name="Content Placeholder 1">
            <a:extLst>
              <a:ext uri="{FF2B5EF4-FFF2-40B4-BE49-F238E27FC236}">
                <a16:creationId xmlns:a16="http://schemas.microsoft.com/office/drawing/2014/main" id="{4C62952E-40D8-48E3-9302-28267EEAF474}"/>
              </a:ext>
            </a:extLst>
          </p:cNvPr>
          <p:cNvSpPr>
            <a:spLocks noGrp="1"/>
          </p:cNvSpPr>
          <p:nvPr>
            <p:ph idx="1"/>
          </p:nvPr>
        </p:nvSpPr>
        <p:spPr>
          <a:xfrm>
            <a:off x="933451" y="2272710"/>
            <a:ext cx="16421100" cy="5940405"/>
          </a:xfrm>
        </p:spPr>
        <p:txBody>
          <a:bodyPr/>
          <a:lstStyle/>
          <a:p>
            <a:r>
              <a:rPr lang="en-US" altLang="en-US" dirty="0"/>
              <a:t>This practice covers the following topics:</a:t>
            </a:r>
          </a:p>
          <a:p>
            <a:pPr lvl="1"/>
            <a:r>
              <a:rPr lang="en-US" altLang="en-US" dirty="0"/>
              <a:t>Determining valid identifiers</a:t>
            </a:r>
          </a:p>
          <a:p>
            <a:pPr lvl="1"/>
            <a:r>
              <a:rPr lang="en-US" altLang="en-US" dirty="0"/>
              <a:t>Determining valid variable declarations</a:t>
            </a:r>
          </a:p>
          <a:p>
            <a:pPr lvl="1"/>
            <a:r>
              <a:rPr lang="en-US" altLang="en-US" dirty="0"/>
              <a:t>Declaring variables within an anonymous block</a:t>
            </a:r>
          </a:p>
          <a:p>
            <a:pPr lvl="1"/>
            <a:r>
              <a:rPr lang="en-US" altLang="en-US" dirty="0"/>
              <a:t>Using the </a:t>
            </a:r>
            <a:r>
              <a:rPr lang="en-US" altLang="en-US" dirty="0">
                <a:latin typeface="Courier New" panose="02070309020205020404" pitchFamily="49" charset="0"/>
                <a:cs typeface="Courier New" panose="02070309020205020404" pitchFamily="49" charset="0"/>
              </a:rPr>
              <a:t>%TYPE </a:t>
            </a:r>
            <a:r>
              <a:rPr lang="en-US" altLang="en-US" dirty="0"/>
              <a:t>attribute to declare variables </a:t>
            </a:r>
          </a:p>
          <a:p>
            <a:pPr lvl="1"/>
            <a:r>
              <a:rPr lang="en-US" altLang="en-US" dirty="0"/>
              <a:t>Declaring and printing a bind variable</a:t>
            </a:r>
          </a:p>
          <a:p>
            <a:pPr lvl="1"/>
            <a:r>
              <a:rPr lang="en-US" altLang="en-US" dirty="0"/>
              <a:t>Executing a PL/SQL block</a:t>
            </a:r>
          </a:p>
          <a:p>
            <a:endParaRPr lang="en-US" dirty="0"/>
          </a:p>
        </p:txBody>
      </p:sp>
      <p:sp>
        <p:nvSpPr>
          <p:cNvPr id="4" name="Rectangle 3"/>
          <p:cNvSpPr/>
          <p:nvPr/>
        </p:nvSpPr>
        <p:spPr bwMode="auto">
          <a:xfrm rot="16200000" flipV="1">
            <a:off x="1463516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312932052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6607970" y="364332"/>
            <a:ext cx="11239500" cy="9236868"/>
            <a:chOff x="1524000" y="242535"/>
            <a:chExt cx="7492455" cy="6158265"/>
          </a:xfrm>
        </p:grpSpPr>
        <p:sp>
          <p:nvSpPr>
            <p:cNvPr id="41" name="Freeform 40"/>
            <p:cNvSpPr/>
            <p:nvPr/>
          </p:nvSpPr>
          <p:spPr bwMode="auto">
            <a:xfrm>
              <a:off x="1524000" y="242535"/>
              <a:ext cx="7492455" cy="6158265"/>
            </a:xfrm>
            <a:custGeom>
              <a:avLst/>
              <a:gdLst>
                <a:gd name="connsiteX0" fmla="*/ 4967111 w 6773333"/>
                <a:gd name="connsiteY0" fmla="*/ 6197600 h 6208889"/>
                <a:gd name="connsiteX1" fmla="*/ 4560711 w 6773333"/>
                <a:gd name="connsiteY1" fmla="*/ 6197600 h 6208889"/>
                <a:gd name="connsiteX2" fmla="*/ 6773333 w 6773333"/>
                <a:gd name="connsiteY2" fmla="*/ 6208889 h 6208889"/>
                <a:gd name="connsiteX3" fmla="*/ 6750755 w 6773333"/>
                <a:gd name="connsiteY3" fmla="*/ 4786489 h 6208889"/>
                <a:gd name="connsiteX4" fmla="*/ 4933244 w 6773333"/>
                <a:gd name="connsiteY4" fmla="*/ 11289 h 6208889"/>
                <a:gd name="connsiteX5" fmla="*/ 0 w 6773333"/>
                <a:gd name="connsiteY5" fmla="*/ 0 h 6208889"/>
                <a:gd name="connsiteX6" fmla="*/ 4888089 w 6773333"/>
                <a:gd name="connsiteY6" fmla="*/ 6197600 h 6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33" h="6208889">
                  <a:moveTo>
                    <a:pt x="4967111" y="6197600"/>
                  </a:moveTo>
                  <a:lnTo>
                    <a:pt x="4560711" y="6197600"/>
                  </a:lnTo>
                  <a:lnTo>
                    <a:pt x="6773333" y="6208889"/>
                  </a:lnTo>
                  <a:lnTo>
                    <a:pt x="6750755" y="4786489"/>
                  </a:lnTo>
                  <a:lnTo>
                    <a:pt x="4933244" y="11289"/>
                  </a:lnTo>
                  <a:lnTo>
                    <a:pt x="0" y="0"/>
                  </a:lnTo>
                  <a:lnTo>
                    <a:pt x="4888089" y="6197600"/>
                  </a:lnTo>
                </a:path>
              </a:pathLst>
            </a:custGeom>
            <a:gradFill flip="none" rotWithShape="1">
              <a:gsLst>
                <a:gs pos="2655">
                  <a:schemeClr val="bg1"/>
                </a:gs>
                <a:gs pos="20000">
                  <a:srgbClr val="FBFBFB"/>
                </a:gs>
                <a:gs pos="64000">
                  <a:srgbClr val="FCFCFC"/>
                </a:gs>
                <a:gs pos="42000">
                  <a:srgbClr val="F1F4F5"/>
                </a:gs>
                <a:gs pos="85000">
                  <a:schemeClr val="bg1"/>
                </a:gs>
              </a:gsLst>
              <a:lin ang="15600000" scaled="0"/>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7414" name="Picture 9"/>
            <p:cNvPicPr>
              <a:picLocks noChangeAspect="1"/>
            </p:cNvPicPr>
            <p:nvPr/>
          </p:nvPicPr>
          <p:blipFill>
            <a:blip r:embed="rId4" cstate="print"/>
            <a:srcRect/>
            <a:stretch>
              <a:fillRect/>
            </a:stretch>
          </p:blipFill>
          <p:spPr bwMode="auto">
            <a:xfrm>
              <a:off x="4448381" y="1022497"/>
              <a:ext cx="3984799" cy="3984799"/>
            </a:xfrm>
            <a:prstGeom prst="rect">
              <a:avLst/>
            </a:prstGeom>
            <a:noFill/>
            <a:ln w="9525">
              <a:noFill/>
              <a:miter lim="800000"/>
              <a:headEnd/>
              <a:tailEnd/>
            </a:ln>
          </p:spPr>
        </p:pic>
        <p:grpSp>
          <p:nvGrpSpPr>
            <p:cNvPr id="3" name="Group 38"/>
            <p:cNvGrpSpPr>
              <a:grpSpLocks/>
            </p:cNvGrpSpPr>
            <p:nvPr/>
          </p:nvGrpSpPr>
          <p:grpSpPr bwMode="auto">
            <a:xfrm>
              <a:off x="5867400" y="2329097"/>
              <a:ext cx="3013040" cy="3819444"/>
              <a:chOff x="5859251" y="2300445"/>
              <a:chExt cx="3013040" cy="3819444"/>
            </a:xfrm>
          </p:grpSpPr>
          <p:pic>
            <p:nvPicPr>
              <p:cNvPr id="6" name="Picture 5"/>
              <p:cNvPicPr>
                <a:picLocks noChangeAspect="1"/>
              </p:cNvPicPr>
              <p:nvPr/>
            </p:nvPicPr>
            <p:blipFill>
              <a:blip r:embed="rId5" cstate="print"/>
              <a:stretch>
                <a:fillRect/>
              </a:stretch>
            </p:blipFill>
            <p:spPr>
              <a:xfrm>
                <a:off x="6771682" y="3733572"/>
                <a:ext cx="1761997" cy="2386150"/>
              </a:xfrm>
              <a:prstGeom prst="rect">
                <a:avLst/>
              </a:prstGeom>
              <a:effectLst/>
            </p:spPr>
          </p:pic>
          <p:grpSp>
            <p:nvGrpSpPr>
              <p:cNvPr id="4" name="Group 36"/>
              <p:cNvGrpSpPr>
                <a:grpSpLocks/>
              </p:cNvGrpSpPr>
              <p:nvPr/>
            </p:nvGrpSpPr>
            <p:grpSpPr bwMode="auto">
              <a:xfrm>
                <a:off x="7300470" y="4321921"/>
                <a:ext cx="1141062" cy="1521416"/>
                <a:chOff x="7301819" y="4569492"/>
                <a:chExt cx="1057275" cy="1409700"/>
              </a:xfrm>
            </p:grpSpPr>
            <p:pic>
              <p:nvPicPr>
                <p:cNvPr id="17427" name="Picture 6"/>
                <p:cNvPicPr>
                  <a:picLocks noChangeAspect="1"/>
                </p:cNvPicPr>
                <p:nvPr/>
              </p:nvPicPr>
              <p:blipFill>
                <a:blip r:embed="rId6" cstate="print"/>
                <a:srcRect/>
                <a:stretch>
                  <a:fillRect/>
                </a:stretch>
              </p:blipFill>
              <p:spPr bwMode="auto">
                <a:xfrm flipH="1">
                  <a:off x="7301819" y="4569492"/>
                  <a:ext cx="1057275" cy="1409700"/>
                </a:xfrm>
                <a:prstGeom prst="rect">
                  <a:avLst/>
                </a:prstGeom>
                <a:noFill/>
                <a:ln w="9525">
                  <a:noFill/>
                  <a:miter lim="800000"/>
                  <a:headEnd/>
                  <a:tailEnd/>
                </a:ln>
              </p:spPr>
            </p:pic>
            <p:sp>
              <p:nvSpPr>
                <p:cNvPr id="29" name="Rounded Rectangle 28"/>
                <p:cNvSpPr/>
                <p:nvPr/>
              </p:nvSpPr>
              <p:spPr bwMode="auto">
                <a:xfrm>
                  <a:off x="7415000" y="5395413"/>
                  <a:ext cx="151019" cy="237744"/>
                </a:xfrm>
                <a:prstGeom prst="roundRect">
                  <a:avLst/>
                </a:prstGeom>
                <a:solidFill>
                  <a:schemeClr val="accent1"/>
                </a:solidFill>
                <a:ln w="28575" cap="flat" cmpd="sng" algn="ctr">
                  <a:noFill/>
                  <a:prstDash val="solid"/>
                  <a:round/>
                  <a:headEnd type="none" w="sm" len="sm"/>
                  <a:tailEnd type="none" w="sm" len="sm"/>
                </a:ln>
                <a:effectLst/>
                <a:scene3d>
                  <a:camera prst="isometricRightUp">
                    <a:rot lat="2400000" lon="19800000" rev="0"/>
                  </a:camera>
                  <a:lightRig rig="threePt" dir="t"/>
                </a:scene3d>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0" name="Rounded Rectangle 29"/>
                <p:cNvSpPr/>
                <p:nvPr/>
              </p:nvSpPr>
              <p:spPr bwMode="auto">
                <a:xfrm>
                  <a:off x="7779625" y="4772710"/>
                  <a:ext cx="151019" cy="237744"/>
                </a:xfrm>
                <a:prstGeom prst="roundRect">
                  <a:avLst/>
                </a:prstGeom>
                <a:solidFill>
                  <a:srgbClr val="7030A0"/>
                </a:solidFill>
                <a:ln w="28575" cap="flat" cmpd="sng" algn="ctr">
                  <a:noFill/>
                  <a:prstDash val="solid"/>
                  <a:round/>
                  <a:headEnd type="none" w="sm" len="sm"/>
                  <a:tailEnd type="none" w="sm" len="sm"/>
                </a:ln>
                <a:effectLst/>
                <a:scene3d>
                  <a:camera prst="isometricRightUp">
                    <a:rot lat="2400000" lon="19800000" rev="0"/>
                  </a:camera>
                  <a:lightRig rig="threePt" dir="t"/>
                </a:scene3d>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1" name="Rounded Rectangle 30"/>
                <p:cNvSpPr/>
                <p:nvPr/>
              </p:nvSpPr>
              <p:spPr bwMode="auto">
                <a:xfrm>
                  <a:off x="8165104" y="4901107"/>
                  <a:ext cx="151019" cy="237744"/>
                </a:xfrm>
                <a:prstGeom prst="roundRect">
                  <a:avLst/>
                </a:prstGeom>
                <a:solidFill>
                  <a:srgbClr val="0068C6"/>
                </a:solidFill>
                <a:ln w="28575" cap="flat" cmpd="sng" algn="ctr">
                  <a:noFill/>
                  <a:prstDash val="solid"/>
                  <a:round/>
                  <a:headEnd type="none" w="sm" len="sm"/>
                  <a:tailEnd type="none" w="sm" len="sm"/>
                </a:ln>
                <a:effectLst/>
                <a:scene3d>
                  <a:camera prst="isometricRightUp">
                    <a:rot lat="2400000" lon="19800000" rev="0"/>
                  </a:camera>
                  <a:lightRig rig="threePt" dir="t"/>
                </a:scene3d>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sp>
            <p:nvSpPr>
              <p:cNvPr id="32" name="Freeform 31"/>
              <p:cNvSpPr/>
              <p:nvPr/>
            </p:nvSpPr>
            <p:spPr bwMode="auto">
              <a:xfrm rot="20397401">
                <a:off x="6211334" y="3219193"/>
                <a:ext cx="904809" cy="2351223"/>
              </a:xfrm>
              <a:custGeom>
                <a:avLst/>
                <a:gdLst>
                  <a:gd name="connsiteX0" fmla="*/ 866775 w 904875"/>
                  <a:gd name="connsiteY0" fmla="*/ 2438400 h 2505075"/>
                  <a:gd name="connsiteX1" fmla="*/ 0 w 904875"/>
                  <a:gd name="connsiteY1" fmla="*/ 247650 h 2505075"/>
                  <a:gd name="connsiteX2" fmla="*/ 657225 w 904875"/>
                  <a:gd name="connsiteY2" fmla="*/ 0 h 2505075"/>
                  <a:gd name="connsiteX3" fmla="*/ 904875 w 904875"/>
                  <a:gd name="connsiteY3" fmla="*/ 2505075 h 2505075"/>
                </a:gdLst>
                <a:ahLst/>
                <a:cxnLst>
                  <a:cxn ang="0">
                    <a:pos x="connsiteX0" y="connsiteY0"/>
                  </a:cxn>
                  <a:cxn ang="0">
                    <a:pos x="connsiteX1" y="connsiteY1"/>
                  </a:cxn>
                  <a:cxn ang="0">
                    <a:pos x="connsiteX2" y="connsiteY2"/>
                  </a:cxn>
                  <a:cxn ang="0">
                    <a:pos x="connsiteX3" y="connsiteY3"/>
                  </a:cxn>
                </a:cxnLst>
                <a:rect l="l" t="t" r="r" b="b"/>
                <a:pathLst>
                  <a:path w="904875" h="2505075">
                    <a:moveTo>
                      <a:pt x="866775" y="2438400"/>
                    </a:moveTo>
                    <a:lnTo>
                      <a:pt x="0" y="247650"/>
                    </a:lnTo>
                    <a:lnTo>
                      <a:pt x="657225" y="0"/>
                    </a:lnTo>
                    <a:lnTo>
                      <a:pt x="904875" y="2505075"/>
                    </a:lnTo>
                  </a:path>
                </a:pathLst>
              </a:custGeom>
              <a:gradFill flip="none" rotWithShape="1">
                <a:gsLst>
                  <a:gs pos="0">
                    <a:schemeClr val="accent1">
                      <a:lumMod val="60000"/>
                      <a:lumOff val="40000"/>
                    </a:schemeClr>
                  </a:gs>
                  <a:gs pos="100000">
                    <a:schemeClr val="bg1"/>
                  </a:gs>
                </a:gsLst>
                <a:lin ang="54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338138" indent="-252413" defTabSz="342900" eaLnBrk="1" hangingPunct="1">
                  <a:spcBef>
                    <a:spcPct val="20000"/>
                  </a:spcBef>
                  <a:buClr>
                    <a:srgbClr val="FF0000"/>
                  </a:buClr>
                  <a:buSzPct val="110000"/>
                  <a:buFont typeface="Arial" pitchFamily="34" charset="0"/>
                  <a:buChar char="•"/>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sp>
            <p:nvSpPr>
              <p:cNvPr id="22" name="Oval 21"/>
              <p:cNvSpPr/>
              <p:nvPr/>
            </p:nvSpPr>
            <p:spPr bwMode="auto">
              <a:xfrm>
                <a:off x="5858935" y="3108061"/>
                <a:ext cx="685750" cy="685839"/>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38100"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4200" b="1" dirty="0">
                    <a:solidFill>
                      <a:schemeClr val="bg1"/>
                    </a:solidFill>
                    <a:latin typeface="Oracle Sans" panose="020B0503020204020204" pitchFamily="34" charset="0"/>
                    <a:cs typeface="Oracle Sans" panose="020B0503020204020204" pitchFamily="34" charset="0"/>
                  </a:rPr>
                  <a:t>A</a:t>
                </a:r>
              </a:p>
            </p:txBody>
          </p:sp>
          <p:sp>
            <p:nvSpPr>
              <p:cNvPr id="33" name="Freeform 32"/>
              <p:cNvSpPr/>
              <p:nvPr/>
            </p:nvSpPr>
            <p:spPr bwMode="auto">
              <a:xfrm rot="20869371">
                <a:off x="7098683" y="2631784"/>
                <a:ext cx="717498" cy="2114671"/>
              </a:xfrm>
              <a:custGeom>
                <a:avLst/>
                <a:gdLst>
                  <a:gd name="connsiteX0" fmla="*/ 542925 w 723900"/>
                  <a:gd name="connsiteY0" fmla="*/ 2400300 h 2400300"/>
                  <a:gd name="connsiteX1" fmla="*/ 0 w 723900"/>
                  <a:gd name="connsiteY1" fmla="*/ 57150 h 2400300"/>
                  <a:gd name="connsiteX2" fmla="*/ 723900 w 723900"/>
                  <a:gd name="connsiteY2" fmla="*/ 0 h 2400300"/>
                  <a:gd name="connsiteX3" fmla="*/ 542925 w 7239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723900" h="2400300">
                    <a:moveTo>
                      <a:pt x="542925" y="2400300"/>
                    </a:moveTo>
                    <a:lnTo>
                      <a:pt x="0" y="57150"/>
                    </a:lnTo>
                    <a:lnTo>
                      <a:pt x="723900" y="0"/>
                    </a:lnTo>
                    <a:lnTo>
                      <a:pt x="542925" y="2400300"/>
                    </a:lnTo>
                    <a:close/>
                  </a:path>
                </a:pathLst>
              </a:custGeom>
              <a:gradFill flip="none" rotWithShape="1">
                <a:gsLst>
                  <a:gs pos="0">
                    <a:srgbClr val="6B26A0"/>
                  </a:gs>
                  <a:gs pos="100000">
                    <a:schemeClr val="bg1"/>
                  </a:gs>
                </a:gsLst>
                <a:lin ang="54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338138" indent="-252413" defTabSz="342900" eaLnBrk="1" hangingPunct="1">
                  <a:spcBef>
                    <a:spcPct val="20000"/>
                  </a:spcBef>
                  <a:buClr>
                    <a:srgbClr val="FF0000"/>
                  </a:buClr>
                  <a:buSzPct val="110000"/>
                  <a:buFont typeface="Arial" pitchFamily="34" charset="0"/>
                  <a:buChar char="•"/>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sp>
            <p:nvSpPr>
              <p:cNvPr id="23" name="Oval 22"/>
              <p:cNvSpPr/>
              <p:nvPr/>
            </p:nvSpPr>
            <p:spPr bwMode="auto">
              <a:xfrm>
                <a:off x="6884385" y="2299978"/>
                <a:ext cx="685750" cy="685839"/>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38100"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4200" b="1" dirty="0">
                    <a:solidFill>
                      <a:schemeClr val="bg1"/>
                    </a:solidFill>
                    <a:latin typeface="Oracle Sans" panose="020B0503020204020204" pitchFamily="34" charset="0"/>
                    <a:cs typeface="Oracle Sans" panose="020B0503020204020204" pitchFamily="34" charset="0"/>
                  </a:rPr>
                  <a:t>1</a:t>
                </a:r>
              </a:p>
            </p:txBody>
          </p:sp>
          <p:grpSp>
            <p:nvGrpSpPr>
              <p:cNvPr id="5" name="Group 34"/>
              <p:cNvGrpSpPr>
                <a:grpSpLocks/>
              </p:cNvGrpSpPr>
              <p:nvPr/>
            </p:nvGrpSpPr>
            <p:grpSpPr bwMode="auto">
              <a:xfrm rot="-526249">
                <a:off x="8148391" y="2947750"/>
                <a:ext cx="723900" cy="1839510"/>
                <a:chOff x="7428469" y="2905448"/>
                <a:chExt cx="723900" cy="1839510"/>
              </a:xfrm>
            </p:grpSpPr>
            <p:sp>
              <p:nvSpPr>
                <p:cNvPr id="34" name="Freeform 33"/>
                <p:cNvSpPr/>
                <p:nvPr/>
              </p:nvSpPr>
              <p:spPr bwMode="auto">
                <a:xfrm>
                  <a:off x="7426851" y="3170252"/>
                  <a:ext cx="723847" cy="1574890"/>
                </a:xfrm>
                <a:custGeom>
                  <a:avLst/>
                  <a:gdLst>
                    <a:gd name="connsiteX0" fmla="*/ 0 w 723900"/>
                    <a:gd name="connsiteY0" fmla="*/ 0 h 1952625"/>
                    <a:gd name="connsiteX1" fmla="*/ 723900 w 723900"/>
                    <a:gd name="connsiteY1" fmla="*/ 142875 h 1952625"/>
                    <a:gd name="connsiteX2" fmla="*/ 47625 w 723900"/>
                    <a:gd name="connsiteY2" fmla="*/ 1952625 h 1952625"/>
                    <a:gd name="connsiteX3" fmla="*/ 0 w 723900"/>
                    <a:gd name="connsiteY3" fmla="*/ 0 h 1952625"/>
                  </a:gdLst>
                  <a:ahLst/>
                  <a:cxnLst>
                    <a:cxn ang="0">
                      <a:pos x="connsiteX0" y="connsiteY0"/>
                    </a:cxn>
                    <a:cxn ang="0">
                      <a:pos x="connsiteX1" y="connsiteY1"/>
                    </a:cxn>
                    <a:cxn ang="0">
                      <a:pos x="connsiteX2" y="connsiteY2"/>
                    </a:cxn>
                    <a:cxn ang="0">
                      <a:pos x="connsiteX3" y="connsiteY3"/>
                    </a:cxn>
                  </a:cxnLst>
                  <a:rect l="l" t="t" r="r" b="b"/>
                  <a:pathLst>
                    <a:path w="723900" h="1952625">
                      <a:moveTo>
                        <a:pt x="0" y="0"/>
                      </a:moveTo>
                      <a:lnTo>
                        <a:pt x="723900" y="142875"/>
                      </a:lnTo>
                      <a:lnTo>
                        <a:pt x="47625" y="1952625"/>
                      </a:lnTo>
                      <a:lnTo>
                        <a:pt x="0" y="0"/>
                      </a:lnTo>
                      <a:close/>
                    </a:path>
                  </a:pathLst>
                </a:custGeom>
                <a:gradFill flip="none" rotWithShape="1">
                  <a:gsLst>
                    <a:gs pos="0">
                      <a:srgbClr val="0068C6"/>
                    </a:gs>
                    <a:gs pos="100000">
                      <a:schemeClr val="bg1"/>
                    </a:gs>
                  </a:gsLst>
                  <a:lin ang="54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338138" indent="-252413" defTabSz="342900" eaLnBrk="1" hangingPunct="1">
                    <a:spcBef>
                      <a:spcPct val="20000"/>
                    </a:spcBef>
                    <a:buClr>
                      <a:srgbClr val="FF0000"/>
                    </a:buClr>
                    <a:buSzPct val="110000"/>
                    <a:buFont typeface="Arial" pitchFamily="34" charset="0"/>
                    <a:buChar char="•"/>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grpSp>
              <p:nvGrpSpPr>
                <p:cNvPr id="7" name="Group 26"/>
                <p:cNvGrpSpPr>
                  <a:grpSpLocks/>
                </p:cNvGrpSpPr>
                <p:nvPr/>
              </p:nvGrpSpPr>
              <p:grpSpPr bwMode="auto">
                <a:xfrm>
                  <a:off x="7439626" y="2905448"/>
                  <a:ext cx="685800" cy="685800"/>
                  <a:chOff x="7885847" y="2935755"/>
                  <a:chExt cx="685800" cy="685800"/>
                </a:xfrm>
              </p:grpSpPr>
              <p:sp>
                <p:nvSpPr>
                  <p:cNvPr id="24" name="Oval 23"/>
                  <p:cNvSpPr/>
                  <p:nvPr/>
                </p:nvSpPr>
                <p:spPr bwMode="auto">
                  <a:xfrm>
                    <a:off x="7884340" y="2935471"/>
                    <a:ext cx="685750" cy="685839"/>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sz="4200" b="1" dirty="0">
                      <a:solidFill>
                        <a:schemeClr val="bg1"/>
                      </a:solidFill>
                      <a:latin typeface="Oracle Sans" panose="020B0503020204020204" pitchFamily="34" charset="0"/>
                      <a:cs typeface="Oracle Sans" panose="020B0503020204020204" pitchFamily="34" charset="0"/>
                    </a:endParaRPr>
                  </a:p>
                </p:txBody>
              </p:sp>
              <p:pic>
                <p:nvPicPr>
                  <p:cNvPr id="17426" name="Picture 24"/>
                  <p:cNvPicPr>
                    <a:picLocks noChangeAspect="1"/>
                  </p:cNvPicPr>
                  <p:nvPr/>
                </p:nvPicPr>
                <p:blipFill>
                  <a:blip r:embed="rId7" cstate="print"/>
                  <a:srcRect/>
                  <a:stretch>
                    <a:fillRect/>
                  </a:stretch>
                </p:blipFill>
                <p:spPr bwMode="auto">
                  <a:xfrm rot="526249">
                    <a:off x="7963423" y="3028446"/>
                    <a:ext cx="530649" cy="530649"/>
                  </a:xfrm>
                  <a:prstGeom prst="rect">
                    <a:avLst/>
                  </a:prstGeom>
                  <a:noFill/>
                  <a:ln w="9525">
                    <a:noFill/>
                    <a:miter lim="800000"/>
                    <a:headEnd/>
                    <a:tailEnd/>
                  </a:ln>
                </p:spPr>
              </p:pic>
            </p:grpSp>
          </p:grpSp>
        </p:grpSp>
      </p:grpSp>
      <p:sp>
        <p:nvSpPr>
          <p:cNvPr id="17411"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Variables</a:t>
            </a:r>
          </a:p>
        </p:txBody>
      </p:sp>
      <p:sp>
        <p:nvSpPr>
          <p:cNvPr id="8" name="Content Placeholder 7">
            <a:extLst>
              <a:ext uri="{FF2B5EF4-FFF2-40B4-BE49-F238E27FC236}">
                <a16:creationId xmlns:a16="http://schemas.microsoft.com/office/drawing/2014/main" id="{9E9E90EF-8149-44EC-8C12-623EC9A308D0}"/>
              </a:ext>
            </a:extLst>
          </p:cNvPr>
          <p:cNvSpPr>
            <a:spLocks noGrp="1"/>
          </p:cNvSpPr>
          <p:nvPr>
            <p:ph idx="1"/>
          </p:nvPr>
        </p:nvSpPr>
        <p:spPr>
          <a:xfrm>
            <a:off x="933451" y="2272710"/>
            <a:ext cx="12051389" cy="4344070"/>
          </a:xfrm>
        </p:spPr>
        <p:txBody>
          <a:bodyPr/>
          <a:lstStyle/>
          <a:p>
            <a:pPr lvl="1"/>
            <a:r>
              <a:rPr lang="en-US" dirty="0"/>
              <a:t>Are labeled storage locations</a:t>
            </a:r>
          </a:p>
          <a:p>
            <a:pPr lvl="1"/>
            <a:r>
              <a:rPr lang="en-US" dirty="0"/>
              <a:t>Are used to store and process data in a PL/SQL block</a:t>
            </a:r>
          </a:p>
          <a:p>
            <a:pPr lvl="1"/>
            <a:r>
              <a:rPr lang="en-US" dirty="0"/>
              <a:t>Can hold different types of data</a:t>
            </a:r>
          </a:p>
          <a:p>
            <a:pPr lvl="1"/>
            <a:r>
              <a:rPr lang="en-US" dirty="0"/>
              <a:t>Should declare variables before using them in the PL/SQL block</a:t>
            </a:r>
          </a:p>
          <a:p>
            <a:endParaRPr lang="en-US" dirty="0"/>
          </a:p>
          <a:p>
            <a:endParaRPr lang="en-US" dirty="0"/>
          </a:p>
        </p:txBody>
      </p:sp>
    </p:spTree>
    <p:custDataLst>
      <p:tags r:id="rId1"/>
    </p:custDataLst>
    <p:extLst>
      <p:ext uri="{BB962C8B-B14F-4D97-AF65-F5344CB8AC3E}">
        <p14:creationId xmlns:p14="http://schemas.microsoft.com/office/powerpoint/2010/main" val="1514123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Variables in PL/SQL</a:t>
            </a:r>
          </a:p>
        </p:txBody>
      </p:sp>
      <p:pic>
        <p:nvPicPr>
          <p:cNvPr id="9221" name="Picture 18" descr="les02_03.png"/>
          <p:cNvPicPr>
            <a:picLocks noChangeAspect="1"/>
          </p:cNvPicPr>
          <p:nvPr/>
        </p:nvPicPr>
        <p:blipFill>
          <a:blip r:embed="rId4" cstate="print"/>
          <a:stretch>
            <a:fillRect/>
          </a:stretch>
        </p:blipFill>
        <p:spPr bwMode="auto">
          <a:xfrm>
            <a:off x="2802668" y="2414814"/>
            <a:ext cx="12682665" cy="2628900"/>
          </a:xfrm>
          <a:prstGeom prst="rect">
            <a:avLst/>
          </a:prstGeom>
          <a:noFill/>
          <a:ln w="9525">
            <a:noFill/>
            <a:miter lim="800000"/>
            <a:headEnd/>
            <a:tailEnd/>
          </a:ln>
        </p:spPr>
      </p:pic>
      <p:sp>
        <p:nvSpPr>
          <p:cNvPr id="20" name="Down Arrow 19"/>
          <p:cNvSpPr/>
          <p:nvPr/>
        </p:nvSpPr>
        <p:spPr bwMode="auto">
          <a:xfrm>
            <a:off x="8703470" y="5143500"/>
            <a:ext cx="881061" cy="914400"/>
          </a:xfrm>
          <a:prstGeom prst="downArrow">
            <a:avLst/>
          </a:prstGeom>
          <a:solidFill>
            <a:schemeClr val="accent5">
              <a:lumMod val="75000"/>
            </a:schemeClr>
          </a:solidFill>
          <a:ln w="28575" cap="flat" cmpd="sng" algn="ctr">
            <a:solidFill>
              <a:schemeClr val="accent4">
                <a:lumMod val="75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pic>
        <p:nvPicPr>
          <p:cNvPr id="7" name="Picture 6" descr="les02+04.png"/>
          <p:cNvPicPr>
            <a:picLocks noChangeAspect="1"/>
          </p:cNvPicPr>
          <p:nvPr/>
        </p:nvPicPr>
        <p:blipFill>
          <a:blip r:embed="rId5" cstate="print"/>
          <a:stretch>
            <a:fillRect/>
          </a:stretch>
        </p:blipFill>
        <p:spPr>
          <a:xfrm>
            <a:off x="6965429" y="6123479"/>
            <a:ext cx="4357143" cy="3728571"/>
          </a:xfrm>
          <a:prstGeom prst="rect">
            <a:avLst/>
          </a:prstGeom>
        </p:spPr>
      </p:pic>
    </p:spTree>
    <p:custDataLst>
      <p:tags r:id="rId1"/>
    </p:custDataLst>
    <p:extLst>
      <p:ext uri="{BB962C8B-B14F-4D97-AF65-F5344CB8AC3E}">
        <p14:creationId xmlns:p14="http://schemas.microsoft.com/office/powerpoint/2010/main" val="331133736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Variables in PL/SQL</a:t>
            </a:r>
          </a:p>
        </p:txBody>
      </p:sp>
      <p:pic>
        <p:nvPicPr>
          <p:cNvPr id="10243" name="Picture 3" descr="les02_05.png"/>
          <p:cNvPicPr>
            <a:picLocks noChangeAspect="1"/>
          </p:cNvPicPr>
          <p:nvPr/>
        </p:nvPicPr>
        <p:blipFill>
          <a:blip r:embed="rId4" cstate="print"/>
          <a:stretch>
            <a:fillRect/>
          </a:stretch>
        </p:blipFill>
        <p:spPr bwMode="auto">
          <a:xfrm>
            <a:off x="2761880" y="2397125"/>
            <a:ext cx="12764241" cy="267407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29493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Requirements for Variable Names</a:t>
            </a:r>
          </a:p>
        </p:txBody>
      </p:sp>
      <p:sp>
        <p:nvSpPr>
          <p:cNvPr id="2" name="Content Placeholder 1">
            <a:extLst>
              <a:ext uri="{FF2B5EF4-FFF2-40B4-BE49-F238E27FC236}">
                <a16:creationId xmlns:a16="http://schemas.microsoft.com/office/drawing/2014/main" id="{4810CD39-E0DA-4DCF-83AA-20A83A57A3B0}"/>
              </a:ext>
            </a:extLst>
          </p:cNvPr>
          <p:cNvSpPr>
            <a:spLocks noGrp="1"/>
          </p:cNvSpPr>
          <p:nvPr>
            <p:ph idx="1"/>
          </p:nvPr>
        </p:nvSpPr>
        <p:spPr>
          <a:xfrm>
            <a:off x="933451" y="2272710"/>
            <a:ext cx="16421100" cy="5167886"/>
          </a:xfrm>
        </p:spPr>
        <p:txBody>
          <a:bodyPr/>
          <a:lstStyle/>
          <a:p>
            <a:r>
              <a:rPr lang="en-US" altLang="en-US" dirty="0"/>
              <a:t>A variable name:</a:t>
            </a:r>
          </a:p>
          <a:p>
            <a:pPr lvl="1"/>
            <a:r>
              <a:rPr lang="en-US" altLang="en-US" dirty="0"/>
              <a:t>Must start with a letter </a:t>
            </a:r>
          </a:p>
          <a:p>
            <a:pPr lvl="1"/>
            <a:r>
              <a:rPr lang="en-US" altLang="en-US" dirty="0"/>
              <a:t>Can include letters or numbers</a:t>
            </a:r>
          </a:p>
          <a:p>
            <a:pPr lvl="1"/>
            <a:r>
              <a:rPr lang="en-US" altLang="en-US" dirty="0"/>
              <a:t>Can include special characters (</a:t>
            </a:r>
            <a:r>
              <a:rPr lang="en-US" altLang="en-US" dirty="0">
                <a:latin typeface="Courier New" panose="02070309020205020404" pitchFamily="49" charset="0"/>
                <a:cs typeface="Courier New" panose="02070309020205020404" pitchFamily="49" charset="0"/>
              </a:rPr>
              <a:t>$, _, #</a:t>
            </a:r>
            <a:r>
              <a:rPr lang="en-US" altLang="en-US" dirty="0"/>
              <a:t>)</a:t>
            </a:r>
          </a:p>
          <a:p>
            <a:pPr lvl="1"/>
            <a:r>
              <a:rPr lang="en-US" altLang="en-US" dirty="0"/>
              <a:t>Must contain no more than 30 characters</a:t>
            </a:r>
          </a:p>
          <a:p>
            <a:pPr lvl="1"/>
            <a:r>
              <a:rPr lang="en-US" altLang="en-US" dirty="0"/>
              <a:t>Must not include reserved words</a:t>
            </a:r>
          </a:p>
          <a:p>
            <a:endParaRPr lang="en-US" dirty="0"/>
          </a:p>
        </p:txBody>
      </p:sp>
    </p:spTree>
    <p:custDataLst>
      <p:tags r:id="rId1"/>
    </p:custDataLst>
    <p:extLst>
      <p:ext uri="{BB962C8B-B14F-4D97-AF65-F5344CB8AC3E}">
        <p14:creationId xmlns:p14="http://schemas.microsoft.com/office/powerpoint/2010/main" val="250965390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Using Variables in PL/SQL</a:t>
            </a:r>
          </a:p>
        </p:txBody>
      </p:sp>
      <p:sp>
        <p:nvSpPr>
          <p:cNvPr id="2" name="Content Placeholder 1">
            <a:extLst>
              <a:ext uri="{FF2B5EF4-FFF2-40B4-BE49-F238E27FC236}">
                <a16:creationId xmlns:a16="http://schemas.microsoft.com/office/drawing/2014/main" id="{9A7A46AB-A257-46E4-AD6F-655940E92D2F}"/>
              </a:ext>
            </a:extLst>
          </p:cNvPr>
          <p:cNvSpPr>
            <a:spLocks noGrp="1"/>
          </p:cNvSpPr>
          <p:nvPr>
            <p:ph idx="1"/>
          </p:nvPr>
        </p:nvSpPr>
        <p:spPr>
          <a:xfrm>
            <a:off x="933451" y="2272710"/>
            <a:ext cx="16421100" cy="4395366"/>
          </a:xfrm>
        </p:spPr>
        <p:txBody>
          <a:bodyPr/>
          <a:lstStyle/>
          <a:p>
            <a:r>
              <a:rPr lang="en-US" altLang="en-US" dirty="0"/>
              <a:t>Variables are:</a:t>
            </a:r>
          </a:p>
          <a:p>
            <a:pPr lvl="1"/>
            <a:r>
              <a:rPr lang="en-US" altLang="en-US" dirty="0"/>
              <a:t>Declared and (optionally) initialized in the declaration section</a:t>
            </a:r>
          </a:p>
          <a:p>
            <a:pPr lvl="1"/>
            <a:r>
              <a:rPr lang="en-US" altLang="en-US" dirty="0"/>
              <a:t>Used and assigned new values in the executable section</a:t>
            </a:r>
          </a:p>
          <a:p>
            <a:pPr lvl="1"/>
            <a:r>
              <a:rPr lang="en-US" altLang="en-US" dirty="0"/>
              <a:t>Passed as parameters to PL/SQL subprograms</a:t>
            </a:r>
          </a:p>
          <a:p>
            <a:pPr lvl="1"/>
            <a:r>
              <a:rPr lang="en-US" altLang="en-US" dirty="0"/>
              <a:t>Used to hold the output of a PL/SQL subprogram</a:t>
            </a:r>
          </a:p>
          <a:p>
            <a:endParaRPr lang="en-US" dirty="0"/>
          </a:p>
        </p:txBody>
      </p:sp>
    </p:spTree>
    <p:custDataLst>
      <p:tags r:id="rId1"/>
    </p:custDataLst>
    <p:extLst>
      <p:ext uri="{BB962C8B-B14F-4D97-AF65-F5344CB8AC3E}">
        <p14:creationId xmlns:p14="http://schemas.microsoft.com/office/powerpoint/2010/main" val="424514769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524</TotalTime>
  <Words>6020</Words>
  <Application>Microsoft Office PowerPoint</Application>
  <PresentationFormat>Custom</PresentationFormat>
  <Paragraphs>606</Paragraphs>
  <Slides>40</Slides>
  <Notes>40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Courier New</vt:lpstr>
      <vt:lpstr>Georgia</vt:lpstr>
      <vt:lpstr>Oracle Sans</vt:lpstr>
      <vt:lpstr>Palatino-Roman</vt:lpstr>
      <vt:lpstr>Times New Roman</vt:lpstr>
      <vt:lpstr>OU Redwood PowerPoint Template</vt:lpstr>
      <vt:lpstr>Declaring PL/SQL Variables</vt:lpstr>
      <vt:lpstr>Course Road Map</vt:lpstr>
      <vt:lpstr>Objectives</vt:lpstr>
      <vt:lpstr>Agenda</vt:lpstr>
      <vt:lpstr>Variables</vt:lpstr>
      <vt:lpstr>Variables in PL/SQL</vt:lpstr>
      <vt:lpstr>Variables in PL/SQL</vt:lpstr>
      <vt:lpstr>Requirements for Variable Names</vt:lpstr>
      <vt:lpstr>Using Variables in PL/SQL</vt:lpstr>
      <vt:lpstr>Declaring and Initializing PL/SQL Variables</vt:lpstr>
      <vt:lpstr>Agenda</vt:lpstr>
      <vt:lpstr>Declaring and Initializing PL/SQL Variables</vt:lpstr>
      <vt:lpstr>Initializing Variables Through a SELECT Statement</vt:lpstr>
      <vt:lpstr>PowerPoint Presentation</vt:lpstr>
      <vt:lpstr>Types of Variables</vt:lpstr>
      <vt:lpstr>Declaring Variables </vt:lpstr>
      <vt:lpstr>Guidelines for Declaring and Initializing PL/SQL Variables</vt:lpstr>
      <vt:lpstr>Guidelines for Declaring PL/SQL Variables</vt:lpstr>
      <vt:lpstr>Naming Conventions of the PL/SQL Structures Used in  This Course</vt:lpstr>
      <vt:lpstr>Data Types for Strings</vt:lpstr>
      <vt:lpstr>Delimiters in String Literals</vt:lpstr>
      <vt:lpstr>Data Types for Numeric values</vt:lpstr>
      <vt:lpstr>Data Types for Date and Time values</vt:lpstr>
      <vt:lpstr>PowerPoint Presentation</vt:lpstr>
      <vt:lpstr>Data Type Conversion</vt:lpstr>
      <vt:lpstr>PowerPoint Presentation</vt:lpstr>
      <vt:lpstr>Data Type Conversion</vt:lpstr>
      <vt:lpstr>Agenda</vt:lpstr>
      <vt:lpstr>The %TYPE Attribute</vt:lpstr>
      <vt:lpstr>Declaring Variables with the %TYPE Attribute</vt:lpstr>
      <vt:lpstr>Declaring Boolean Variables</vt:lpstr>
      <vt:lpstr>LOB Data Type Variables</vt:lpstr>
      <vt:lpstr>Composite Data Types: Records and Collections</vt:lpstr>
      <vt:lpstr>Agenda</vt:lpstr>
      <vt:lpstr>Bind Variables</vt:lpstr>
      <vt:lpstr>Bind Variables: Examples</vt:lpstr>
      <vt:lpstr>Using AUTOPRINT with Bind Variables</vt:lpstr>
      <vt:lpstr>Quiz</vt:lpstr>
      <vt:lpstr>Summary</vt:lpstr>
      <vt:lpstr>Practice 3: Overview</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131</cp:revision>
  <cp:lastPrinted>2002-03-28T23:57:22Z</cp:lastPrinted>
  <dcterms:created xsi:type="dcterms:W3CDTF">2020-05-18T09:31:58Z</dcterms:created>
  <dcterms:modified xsi:type="dcterms:W3CDTF">2020-07-01T07:33:59Z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