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414" r:id="rId2"/>
    <p:sldId id="415"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12" userDrawn="1">
          <p15:clr>
            <a:srgbClr val="A4A3A4"/>
          </p15:clr>
        </p15:guide>
        <p15:guide id="8" orient="horz" pos="3864"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1282" autoAdjust="0"/>
  </p:normalViewPr>
  <p:slideViewPr>
    <p:cSldViewPr showGuides="1">
      <p:cViewPr varScale="1">
        <p:scale>
          <a:sx n="37" d="100"/>
          <a:sy n="37" d="100"/>
        </p:scale>
        <p:origin x="1356" y="54"/>
      </p:cViewPr>
      <p:guideLst>
        <p:guide orient="horz" pos="1510"/>
        <p:guide pos="1050"/>
        <p:guide orient="horz" pos="2712"/>
        <p:guide orient="horz" pos="3864"/>
        <p:guide pos="111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56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4 -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embeddings/oleObject3.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0.emf"/><Relationship Id="rId4" Type="http://schemas.openxmlformats.org/officeDocument/2006/relationships/oleObject" Target="../embeddings/oleObject4.bin"/></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7" Type="http://schemas.openxmlformats.org/officeDocument/2006/relationships/image" Target="../media/image15.emf"/><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emf"/><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33C08-A29A-4631-9C02-DE2AA1583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7E790E-7BD3-4AE6-B012-E0BD4E5D67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918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7"/>
          <p:cNvSpPr>
            <a:spLocks noGrp="1"/>
          </p:cNvSpPr>
          <p:nvPr>
            <p:ph type="ftr" sz="quarter" idx="4"/>
          </p:nvPr>
        </p:nvSpPr>
        <p:spPr/>
        <p:txBody>
          <a:bodyPr/>
          <a:lstStyle/>
          <a:p>
            <a:r>
              <a:rPr lang="en-US" altLang="en-US"/>
              <a:t>Oracle Database 19c: PL/SQL Workshop   4 - </a:t>
            </a:r>
            <a:fld id="{C3BB89BD-596C-4AB6-991D-E7E826043F5C}"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358DA5C4-D164-466C-AECC-2A65BE530E6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3EB3255-9012-44D8-A8CD-1C134AC88F0F}"/>
              </a:ext>
            </a:extLst>
          </p:cNvPr>
          <p:cNvSpPr>
            <a:spLocks noGrp="1"/>
          </p:cNvSpPr>
          <p:nvPr>
            <p:ph type="body" idx="1"/>
          </p:nvPr>
        </p:nvSpPr>
        <p:spPr/>
        <p:txBody>
          <a:bodyPr/>
          <a:lstStyle/>
          <a:p>
            <a:pPr lvl="1" eaLnBrk="1" hangingPunct="1"/>
            <a:r>
              <a:rPr lang="en-US" altLang="en-US" dirty="0"/>
              <a:t>You can use SQL functions to manipulate data. These functions are grouped into the following categories:</a:t>
            </a:r>
          </a:p>
          <a:p>
            <a:pPr lvl="2" eaLnBrk="1" hangingPunct="1"/>
            <a:r>
              <a:rPr lang="en-US" altLang="en-US" dirty="0"/>
              <a:t>Number</a:t>
            </a:r>
          </a:p>
          <a:p>
            <a:pPr lvl="2" eaLnBrk="1" hangingPunct="1"/>
            <a:r>
              <a:rPr lang="en-US" altLang="en-US" dirty="0"/>
              <a:t>Character</a:t>
            </a:r>
          </a:p>
          <a:p>
            <a:pPr lvl="2" eaLnBrk="1" hangingPunct="1"/>
            <a:r>
              <a:rPr lang="en-US" altLang="en-US" dirty="0"/>
              <a:t>Conversion</a:t>
            </a:r>
          </a:p>
          <a:p>
            <a:pPr lvl="2" eaLnBrk="1" hangingPunct="1"/>
            <a:r>
              <a:rPr lang="en-US" altLang="en-US" dirty="0"/>
              <a:t>Date</a:t>
            </a:r>
          </a:p>
          <a:p>
            <a:pPr lvl="2" eaLnBrk="1" hangingPunct="1"/>
            <a:r>
              <a:rPr lang="en-US" altLang="en-US" dirty="0"/>
              <a:t>Miscellaneous</a:t>
            </a:r>
          </a:p>
          <a:p>
            <a:endParaRPr lang="en-US" dirty="0"/>
          </a:p>
        </p:txBody>
      </p:sp>
    </p:spTree>
    <p:extLst>
      <p:ext uri="{BB962C8B-B14F-4D97-AF65-F5344CB8AC3E}">
        <p14:creationId xmlns:p14="http://schemas.microsoft.com/office/powerpoint/2010/main" val="411807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4 - </a:t>
            </a:r>
            <a:fld id="{CA67872E-37FD-45A1-B582-B67B60323B40}" type="slidenum">
              <a:rPr lang="en-US" smtClean="0"/>
              <a:pPr/>
              <a:t>11</a:t>
            </a:fld>
            <a:endParaRPr lang="en-US" dirty="0"/>
          </a:p>
        </p:txBody>
      </p:sp>
      <p:sp>
        <p:nvSpPr>
          <p:cNvPr id="3" name="Slide Image Placeholder 2">
            <a:extLst>
              <a:ext uri="{FF2B5EF4-FFF2-40B4-BE49-F238E27FC236}">
                <a16:creationId xmlns:a16="http://schemas.microsoft.com/office/drawing/2014/main" id="{7A44C821-55B8-4102-AFAB-8CE09CE83BB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098503C-5D77-4CA1-B471-1AA4CD7B89C2}"/>
              </a:ext>
            </a:extLst>
          </p:cNvPr>
          <p:cNvSpPr>
            <a:spLocks noGrp="1"/>
          </p:cNvSpPr>
          <p:nvPr>
            <p:ph type="body" idx="1"/>
          </p:nvPr>
        </p:nvSpPr>
        <p:spPr/>
        <p:txBody>
          <a:bodyPr/>
          <a:lstStyle/>
          <a:p>
            <a:pPr lvl="1"/>
            <a:r>
              <a:rPr lang="en-US" dirty="0"/>
              <a:t>Consider a scenario where a manager needs to assign an </a:t>
            </a:r>
            <a:r>
              <a:rPr lang="en-US" dirty="0" err="1">
                <a:latin typeface="Courier New" pitchFamily="49" charset="0"/>
                <a:cs typeface="Courier New" pitchFamily="49" charset="0"/>
              </a:rPr>
              <a:t>employee_id</a:t>
            </a:r>
            <a:r>
              <a:rPr lang="en-US" dirty="0"/>
              <a:t> to each new employee joining his or her department. When you want to define an employee ID, you may have the following requirements:</a:t>
            </a:r>
          </a:p>
          <a:p>
            <a:pPr lvl="2">
              <a:buFont typeface="Calibri" pitchFamily="34" charset="0"/>
              <a:buAutoNum type="arabicPeriod"/>
            </a:pPr>
            <a:r>
              <a:rPr lang="en-US" dirty="0"/>
              <a:t>You do not want the </a:t>
            </a:r>
            <a:r>
              <a:rPr lang="en-US" dirty="0" err="1">
                <a:latin typeface="Courier New" pitchFamily="49" charset="0"/>
                <a:cs typeface="Courier New" pitchFamily="49" charset="0"/>
              </a:rPr>
              <a:t>employee_id</a:t>
            </a:r>
            <a:r>
              <a:rPr lang="en-US" dirty="0"/>
              <a:t> to be 0.</a:t>
            </a:r>
          </a:p>
          <a:p>
            <a:pPr lvl="2">
              <a:buFont typeface="Calibri" pitchFamily="34" charset="0"/>
              <a:buAutoNum type="arabicPeriod"/>
            </a:pPr>
            <a:r>
              <a:rPr lang="en-US" dirty="0"/>
              <a:t>No two employees in the organization should have the same employee ID.</a:t>
            </a:r>
          </a:p>
          <a:p>
            <a:pPr lvl="2">
              <a:buFont typeface="Calibri" pitchFamily="34" charset="0"/>
              <a:buAutoNum type="arabicPeriod"/>
            </a:pPr>
            <a:r>
              <a:rPr lang="en-US" dirty="0"/>
              <a:t>You cannot remember the employee ID assigned to the employee who last joined the organization so that you can increment it by 1 and assign it to the new employee.</a:t>
            </a:r>
          </a:p>
          <a:p>
            <a:pPr lvl="2">
              <a:buFont typeface="Calibri" pitchFamily="34" charset="0"/>
              <a:buAutoNum type="arabicPeriod"/>
            </a:pPr>
            <a:r>
              <a:rPr lang="en-US" dirty="0"/>
              <a:t>Sometimes, you may not want the employee ID to start with a single digit, depending on the context requirement.</a:t>
            </a:r>
          </a:p>
          <a:p>
            <a:pPr lvl="1"/>
            <a:r>
              <a:rPr lang="en-US" dirty="0"/>
              <a:t>In such cases, using a sequence object that can be shared by the managers of multiple departments is the solution.</a:t>
            </a:r>
          </a:p>
          <a:p>
            <a:pPr lvl="1"/>
            <a:r>
              <a:rPr lang="en-US" dirty="0"/>
              <a:t>A sequence is an incrementing numeric value. Developers can define its initial value, the increment with which the next value can be generated, and the maximum value or the upper limit of the sequence. This object on the database can be shared by multiple users who can eventually access the next value in the sequence.</a:t>
            </a:r>
          </a:p>
          <a:p>
            <a:endParaRPr lang="en-US" dirty="0"/>
          </a:p>
        </p:txBody>
      </p:sp>
    </p:spTree>
    <p:extLst>
      <p:ext uri="{BB962C8B-B14F-4D97-AF65-F5344CB8AC3E}">
        <p14:creationId xmlns:p14="http://schemas.microsoft.com/office/powerpoint/2010/main" val="377426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4 - </a:t>
            </a:r>
            <a:fld id="{DF5D5408-276A-4922-9B4B-21290E1D0E09}" type="slidenum">
              <a:rPr lang="en-US" smtClean="0"/>
              <a:pPr/>
              <a:t>12</a:t>
            </a:fld>
            <a:endParaRPr lang="en-US" dirty="0"/>
          </a:p>
        </p:txBody>
      </p:sp>
      <p:graphicFrame>
        <p:nvGraphicFramePr>
          <p:cNvPr id="5" name="Table 4"/>
          <p:cNvGraphicFramePr>
            <a:graphicFrameLocks noGrp="1"/>
          </p:cNvGraphicFramePr>
          <p:nvPr/>
        </p:nvGraphicFramePr>
        <p:xfrm>
          <a:off x="600075" y="6324600"/>
          <a:ext cx="5867400" cy="13360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100" dirty="0">
                          <a:latin typeface="Oracle Sans" panose="020B0503020204020204" pitchFamily="34" charset="0"/>
                          <a:cs typeface="Oracle Sans" panose="020B0503020204020204" pitchFamily="34" charset="0"/>
                        </a:rPr>
                        <a:t>INCREMENT BY</a:t>
                      </a:r>
                    </a:p>
                  </a:txBody>
                  <a:tcPr/>
                </a:tc>
                <a:tc>
                  <a:txBody>
                    <a:bodyPr/>
                    <a:lstStyle/>
                    <a:p>
                      <a:r>
                        <a:rPr lang="en-US" sz="1100" dirty="0">
                          <a:latin typeface="Oracle Sans" panose="020B0503020204020204" pitchFamily="34" charset="0"/>
                          <a:cs typeface="Oracle Sans" panose="020B0503020204020204" pitchFamily="34" charset="0"/>
                        </a:rPr>
                        <a:t>You</a:t>
                      </a:r>
                      <a:r>
                        <a:rPr lang="en-US" sz="1100" baseline="0" dirty="0">
                          <a:latin typeface="Oracle Sans" panose="020B0503020204020204" pitchFamily="34" charset="0"/>
                          <a:cs typeface="Oracle Sans" panose="020B0503020204020204" pitchFamily="34" charset="0"/>
                        </a:rPr>
                        <a:t> can specify the value of each increment in the sequence. In the given example, you see that the sequence is incremented by 1.  You can change it to any other value.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0"/>
                  </a:ext>
                </a:extLst>
              </a:tr>
              <a:tr h="370840">
                <a:tc>
                  <a:txBody>
                    <a:bodyPr/>
                    <a:lstStyle/>
                    <a:p>
                      <a:r>
                        <a:rPr lang="en-US" sz="1100" dirty="0">
                          <a:latin typeface="Oracle Sans" panose="020B0503020204020204" pitchFamily="34" charset="0"/>
                          <a:cs typeface="Oracle Sans" panose="020B0503020204020204" pitchFamily="34" charset="0"/>
                        </a:rPr>
                        <a:t>START</a:t>
                      </a:r>
                      <a:r>
                        <a:rPr lang="en-US" sz="1100" baseline="0" dirty="0">
                          <a:latin typeface="Oracle Sans" panose="020B0503020204020204" pitchFamily="34" charset="0"/>
                          <a:cs typeface="Oracle Sans" panose="020B0503020204020204" pitchFamily="34" charset="0"/>
                        </a:rPr>
                        <a:t> WITH</a:t>
                      </a:r>
                      <a:endParaRPr lang="en-US" sz="1100" dirty="0">
                        <a:latin typeface="Oracle Sans" panose="020B0503020204020204" pitchFamily="34" charset="0"/>
                        <a:cs typeface="Oracle Sans" panose="020B0503020204020204" pitchFamily="34" charset="0"/>
                      </a:endParaRPr>
                    </a:p>
                  </a:txBody>
                  <a:tcPr/>
                </a:tc>
                <a:tc>
                  <a:txBody>
                    <a:bodyPr/>
                    <a:lstStyle/>
                    <a:p>
                      <a:r>
                        <a:rPr lang="en-US" sz="1100" dirty="0">
                          <a:latin typeface="Oracle Sans" panose="020B0503020204020204" pitchFamily="34" charset="0"/>
                          <a:cs typeface="Oracle Sans" panose="020B0503020204020204" pitchFamily="34" charset="0"/>
                        </a:rPr>
                        <a:t>You</a:t>
                      </a:r>
                      <a:r>
                        <a:rPr lang="en-US" sz="1100" baseline="0" dirty="0">
                          <a:latin typeface="Oracle Sans" panose="020B0503020204020204" pitchFamily="34" charset="0"/>
                          <a:cs typeface="Oracle Sans" panose="020B0503020204020204" pitchFamily="34" charset="0"/>
                        </a:rPr>
                        <a:t> define the starting value of the sequence.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1"/>
                  </a:ext>
                </a:extLst>
              </a:tr>
              <a:tr h="370840">
                <a:tc>
                  <a:txBody>
                    <a:bodyPr/>
                    <a:lstStyle/>
                    <a:p>
                      <a:r>
                        <a:rPr lang="en-US" sz="1100" dirty="0">
                          <a:latin typeface="Oracle Sans" panose="020B0503020204020204" pitchFamily="34" charset="0"/>
                          <a:cs typeface="Oracle Sans" panose="020B0503020204020204" pitchFamily="34" charset="0"/>
                        </a:rPr>
                        <a:t>MAXVALUE</a:t>
                      </a:r>
                    </a:p>
                  </a:txBody>
                  <a:tcPr/>
                </a:tc>
                <a:tc>
                  <a:txBody>
                    <a:bodyPr/>
                    <a:lstStyle/>
                    <a:p>
                      <a:r>
                        <a:rPr lang="en-US" sz="1100" dirty="0">
                          <a:latin typeface="Oracle Sans" panose="020B0503020204020204" pitchFamily="34" charset="0"/>
                          <a:cs typeface="Oracle Sans" panose="020B0503020204020204" pitchFamily="34" charset="0"/>
                        </a:rPr>
                        <a:t>You</a:t>
                      </a:r>
                      <a:r>
                        <a:rPr lang="en-US" sz="1100" baseline="0" dirty="0">
                          <a:latin typeface="Oracle Sans" panose="020B0503020204020204" pitchFamily="34" charset="0"/>
                          <a:cs typeface="Oracle Sans" panose="020B0503020204020204" pitchFamily="34" charset="0"/>
                        </a:rPr>
                        <a:t> define the upper limit of the sequence through MAXVALUE.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2"/>
                  </a:ext>
                </a:extLst>
              </a:tr>
            </a:tbl>
          </a:graphicData>
        </a:graphic>
      </p:graphicFrame>
      <p:sp>
        <p:nvSpPr>
          <p:cNvPr id="3" name="Slide Image Placeholder 2">
            <a:extLst>
              <a:ext uri="{FF2B5EF4-FFF2-40B4-BE49-F238E27FC236}">
                <a16:creationId xmlns:a16="http://schemas.microsoft.com/office/drawing/2014/main" id="{B2653F5D-F2CD-4798-84A4-CEFA9C96C892}"/>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8F2E97A2-A2F9-43FB-A182-A8AD10287ECF}"/>
              </a:ext>
            </a:extLst>
          </p:cNvPr>
          <p:cNvSpPr>
            <a:spLocks noGrp="1"/>
          </p:cNvSpPr>
          <p:nvPr>
            <p:ph type="body" idx="1"/>
          </p:nvPr>
        </p:nvSpPr>
        <p:spPr/>
        <p:txBody>
          <a:bodyPr/>
          <a:lstStyle/>
          <a:p>
            <a:pPr lvl="1"/>
            <a:r>
              <a:rPr lang="en-US" b="1" dirty="0"/>
              <a:t>Sequences</a:t>
            </a:r>
          </a:p>
          <a:p>
            <a:pPr lvl="1"/>
            <a:r>
              <a:rPr lang="en-US" dirty="0"/>
              <a:t>Sequences are database objects like views, constraints, and so on. You can use sequences to generate a sequence of numbers. You can define the increment size, starting value, and maximum value while creating a sequence. The numeric value can have 28 or fewer digits.</a:t>
            </a:r>
          </a:p>
          <a:p>
            <a:pPr lvl="1"/>
            <a:r>
              <a:rPr lang="en-US" dirty="0"/>
              <a:t>A single sequence object can be used by multiple users who use the database.</a:t>
            </a:r>
          </a:p>
          <a:p>
            <a:pPr lvl="1"/>
            <a:r>
              <a:rPr lang="en-US" dirty="0"/>
              <a:t>The following table shows the properties associated with a sequence that can be used to define its behavior:</a:t>
            </a:r>
          </a:p>
          <a:p>
            <a:endParaRPr lang="en-US" dirty="0"/>
          </a:p>
        </p:txBody>
      </p:sp>
    </p:spTree>
    <p:extLst>
      <p:ext uri="{BB962C8B-B14F-4D97-AF65-F5344CB8AC3E}">
        <p14:creationId xmlns:p14="http://schemas.microsoft.com/office/powerpoint/2010/main" val="23183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pPr>
              <a:defRPr/>
            </a:pPr>
            <a:r>
              <a:rPr lang="en-US"/>
              <a:t>Oracle Database 19c: PL/SQL Workshop   4 - </a:t>
            </a:r>
            <a:fld id="{D39739FC-6E8C-4379-B37A-BCEB4A0F8764}" type="slidenum">
              <a:rPr lang="en-US" smtClean="0"/>
              <a:t>13</a:t>
            </a:fld>
            <a:endParaRPr lang="en-US" dirty="0"/>
          </a:p>
        </p:txBody>
      </p:sp>
      <p:graphicFrame>
        <p:nvGraphicFramePr>
          <p:cNvPr id="5" name="Table 4"/>
          <p:cNvGraphicFramePr>
            <a:graphicFrameLocks noGrp="1"/>
          </p:cNvGraphicFramePr>
          <p:nvPr/>
        </p:nvGraphicFramePr>
        <p:xfrm>
          <a:off x="600075" y="1135063"/>
          <a:ext cx="5867400" cy="16510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100" dirty="0">
                          <a:latin typeface="Oracle Sans" panose="020B0503020204020204" pitchFamily="34" charset="0"/>
                          <a:cs typeface="Oracle Sans" panose="020B0503020204020204" pitchFamily="34" charset="0"/>
                        </a:rPr>
                        <a:t>MINVALUE</a:t>
                      </a:r>
                    </a:p>
                  </a:txBody>
                  <a:tcPr/>
                </a:tc>
                <a:tc>
                  <a:txBody>
                    <a:bodyPr/>
                    <a:lstStyle/>
                    <a:p>
                      <a:r>
                        <a:rPr lang="en-US" sz="1100" dirty="0">
                          <a:latin typeface="Oracle Sans" panose="020B0503020204020204" pitchFamily="34" charset="0"/>
                          <a:cs typeface="Oracle Sans" panose="020B0503020204020204" pitchFamily="34" charset="0"/>
                        </a:rPr>
                        <a:t>You</a:t>
                      </a:r>
                      <a:r>
                        <a:rPr lang="en-US" sz="1100" baseline="0" dirty="0">
                          <a:latin typeface="Oracle Sans" panose="020B0503020204020204" pitchFamily="34" charset="0"/>
                          <a:cs typeface="Oracle Sans" panose="020B0503020204020204" pitchFamily="34" charset="0"/>
                        </a:rPr>
                        <a:t> can specify the minimum value of a sequence.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0"/>
                  </a:ext>
                </a:extLst>
              </a:tr>
              <a:tr h="370840">
                <a:tc>
                  <a:txBody>
                    <a:bodyPr/>
                    <a:lstStyle/>
                    <a:p>
                      <a:r>
                        <a:rPr lang="en-US" sz="1100" dirty="0">
                          <a:latin typeface="Oracle Sans" panose="020B0503020204020204" pitchFamily="34" charset="0"/>
                          <a:cs typeface="Oracle Sans" panose="020B0503020204020204" pitchFamily="34" charset="0"/>
                        </a:rPr>
                        <a:t>NOMINVALUE</a:t>
                      </a:r>
                    </a:p>
                  </a:txBody>
                  <a:tcPr/>
                </a:tc>
                <a:tc>
                  <a:txBody>
                    <a:bodyPr/>
                    <a:lstStyle/>
                    <a:p>
                      <a:r>
                        <a:rPr lang="en-US" sz="1100" dirty="0">
                          <a:latin typeface="Oracle Sans" panose="020B0503020204020204" pitchFamily="34" charset="0"/>
                          <a:cs typeface="Oracle Sans" panose="020B0503020204020204" pitchFamily="34" charset="0"/>
                        </a:rPr>
                        <a:t>NOMIN</a:t>
                      </a:r>
                      <a:r>
                        <a:rPr lang="en-US" sz="1100" baseline="0" dirty="0">
                          <a:latin typeface="Oracle Sans" panose="020B0503020204020204" pitchFamily="34" charset="0"/>
                          <a:cs typeface="Oracle Sans" panose="020B0503020204020204" pitchFamily="34" charset="0"/>
                        </a:rPr>
                        <a:t>VALUE in CREATE SEQUENCE sets the minimum value of a sequence to 1.</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1"/>
                  </a:ext>
                </a:extLst>
              </a:tr>
              <a:tr h="370840">
                <a:tc>
                  <a:txBody>
                    <a:bodyPr/>
                    <a:lstStyle/>
                    <a:p>
                      <a:r>
                        <a:rPr lang="en-US" sz="1100" dirty="0">
                          <a:latin typeface="Oracle Sans" panose="020B0503020204020204" pitchFamily="34" charset="0"/>
                          <a:cs typeface="Oracle Sans" panose="020B0503020204020204" pitchFamily="34" charset="0"/>
                        </a:rPr>
                        <a:t>CYCLE</a:t>
                      </a:r>
                    </a:p>
                  </a:txBody>
                  <a:tcPr/>
                </a:tc>
                <a:tc>
                  <a:txBody>
                    <a:bodyPr/>
                    <a:lstStyle/>
                    <a:p>
                      <a:r>
                        <a:rPr lang="en-US" sz="1100" dirty="0">
                          <a:latin typeface="Oracle Sans" panose="020B0503020204020204" pitchFamily="34" charset="0"/>
                          <a:cs typeface="Oracle Sans" panose="020B0503020204020204" pitchFamily="34" charset="0"/>
                        </a:rPr>
                        <a:t>This indicates</a:t>
                      </a:r>
                      <a:r>
                        <a:rPr lang="en-US" sz="1100" baseline="0" dirty="0">
                          <a:latin typeface="Oracle Sans" panose="020B0503020204020204" pitchFamily="34" charset="0"/>
                          <a:cs typeface="Oracle Sans" panose="020B0503020204020204" pitchFamily="34" charset="0"/>
                        </a:rPr>
                        <a:t> that the sequence will restart from the minimum value after it reaches the maximum value.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2"/>
                  </a:ext>
                </a:extLst>
              </a:tr>
              <a:tr h="370840">
                <a:tc>
                  <a:txBody>
                    <a:bodyPr/>
                    <a:lstStyle/>
                    <a:p>
                      <a:r>
                        <a:rPr lang="en-US" sz="1100" dirty="0">
                          <a:latin typeface="Oracle Sans" panose="020B0503020204020204" pitchFamily="34" charset="0"/>
                          <a:cs typeface="Oracle Sans" panose="020B0503020204020204" pitchFamily="34" charset="0"/>
                        </a:rPr>
                        <a:t>NOCYCLE</a:t>
                      </a:r>
                    </a:p>
                  </a:txBody>
                  <a:tcPr/>
                </a:tc>
                <a:tc>
                  <a:txBody>
                    <a:bodyPr/>
                    <a:lstStyle/>
                    <a:p>
                      <a:r>
                        <a:rPr lang="en-US" sz="1100" dirty="0">
                          <a:latin typeface="Oracle Sans" panose="020B0503020204020204" pitchFamily="34" charset="0"/>
                          <a:cs typeface="Oracle Sans" panose="020B0503020204020204" pitchFamily="34" charset="0"/>
                        </a:rPr>
                        <a:t>This indicates that</a:t>
                      </a:r>
                      <a:r>
                        <a:rPr lang="en-US" sz="1100" baseline="0" dirty="0">
                          <a:latin typeface="Oracle Sans" panose="020B0503020204020204" pitchFamily="34" charset="0"/>
                          <a:cs typeface="Oracle Sans" panose="020B0503020204020204" pitchFamily="34" charset="0"/>
                        </a:rPr>
                        <a:t> the sequence will not restart from the minimum after it reaches the maximum value.</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600075" y="677863"/>
          <a:ext cx="5867400" cy="4267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100" dirty="0">
                          <a:latin typeface="Oracle Sans" panose="020B0503020204020204" pitchFamily="34" charset="0"/>
                          <a:cs typeface="Oracle Sans" panose="020B0503020204020204" pitchFamily="34" charset="0"/>
                        </a:rPr>
                        <a:t>NOMAXVALUE</a:t>
                      </a:r>
                    </a:p>
                  </a:txBody>
                  <a:tcPr/>
                </a:tc>
                <a:tc>
                  <a:txBody>
                    <a:bodyPr/>
                    <a:lstStyle/>
                    <a:p>
                      <a:r>
                        <a:rPr lang="en-US" sz="1100" dirty="0">
                          <a:latin typeface="Oracle Sans" panose="020B0503020204020204" pitchFamily="34" charset="0"/>
                          <a:cs typeface="Oracle Sans" panose="020B0503020204020204" pitchFamily="34" charset="0"/>
                        </a:rPr>
                        <a:t>When</a:t>
                      </a:r>
                      <a:r>
                        <a:rPr lang="en-US" sz="1100" baseline="0" dirty="0">
                          <a:latin typeface="Oracle Sans" panose="020B0503020204020204" pitchFamily="34" charset="0"/>
                          <a:cs typeface="Oracle Sans" panose="020B0503020204020204" pitchFamily="34" charset="0"/>
                        </a:rPr>
                        <a:t> you do not want to define an upper limit, you use NOMAXVALUE during sequence creation.</a:t>
                      </a:r>
                      <a:endParaRPr lang="en-US" sz="1100" dirty="0">
                        <a:latin typeface="Oracle Sans" panose="020B0503020204020204" pitchFamily="34" charset="0"/>
                        <a:cs typeface="Oracle Sans" panose="020B0503020204020204" pitchFamily="34" charset="0"/>
                      </a:endParaRPr>
                    </a:p>
                  </a:txBody>
                  <a:tcPr/>
                </a:tc>
                <a:extLst>
                  <a:ext uri="{0D108BD9-81ED-4DB2-BD59-A6C34878D82A}">
                    <a16:rowId xmlns:a16="http://schemas.microsoft.com/office/drawing/2014/main" val="10000"/>
                  </a:ext>
                </a:extLst>
              </a:tr>
            </a:tbl>
          </a:graphicData>
        </a:graphic>
      </p:graphicFrame>
      <p:sp>
        <p:nvSpPr>
          <p:cNvPr id="48156" name="Notes Placeholder 8"/>
          <p:cNvSpPr>
            <a:spLocks noGrp="1"/>
          </p:cNvSpPr>
          <p:nvPr>
            <p:ph type="body" idx="1"/>
          </p:nvPr>
        </p:nvSpPr>
        <p:spPr>
          <a:xfrm>
            <a:off x="292100" y="449263"/>
            <a:ext cx="6400800" cy="8191500"/>
          </a:xfrm>
          <a:noFill/>
          <a:ln/>
        </p:spPr>
        <p:txBody>
          <a:bodyPr/>
          <a:lstStyle/>
          <a:p>
            <a:r>
              <a:rPr lang="en-US"/>
              <a:t> </a:t>
            </a:r>
          </a:p>
        </p:txBody>
      </p:sp>
    </p:spTree>
    <p:extLst>
      <p:ext uri="{BB962C8B-B14F-4D97-AF65-F5344CB8AC3E}">
        <p14:creationId xmlns:p14="http://schemas.microsoft.com/office/powerpoint/2010/main" val="1778319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10"/>
          <p:cNvSpPr>
            <a:spLocks noGrp="1"/>
          </p:cNvSpPr>
          <p:nvPr>
            <p:ph type="ftr" sz="quarter" idx="4"/>
          </p:nvPr>
        </p:nvSpPr>
        <p:spPr/>
        <p:txBody>
          <a:bodyPr/>
          <a:lstStyle/>
          <a:p>
            <a:r>
              <a:rPr lang="en-US" altLang="en-US"/>
              <a:t>Oracle Database 19c: PL/SQL Workshop   4 - </a:t>
            </a:r>
            <a:fld id="{3ADD3817-55F3-4480-9EE0-5A9CAA931666}" type="slidenum">
              <a:rPr lang="en-US" altLang="en-US" smtClean="0"/>
              <a:pPr/>
              <a:t>14</a:t>
            </a:fld>
            <a:endParaRPr lang="en-US" altLang="en-US" dirty="0"/>
          </a:p>
        </p:txBody>
      </p:sp>
      <p:sp>
        <p:nvSpPr>
          <p:cNvPr id="4" name="Slide Image Placeholder 3">
            <a:extLst>
              <a:ext uri="{FF2B5EF4-FFF2-40B4-BE49-F238E27FC236}">
                <a16:creationId xmlns:a16="http://schemas.microsoft.com/office/drawing/2014/main" id="{353ABA19-C47F-4445-8020-A10935E9612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AF4A120-93CC-40C4-83FF-D558C99F4FEF}"/>
              </a:ext>
            </a:extLst>
          </p:cNvPr>
          <p:cNvSpPr>
            <a:spLocks noGrp="1"/>
          </p:cNvSpPr>
          <p:nvPr>
            <p:ph type="body" idx="1"/>
          </p:nvPr>
        </p:nvSpPr>
        <p:spPr/>
        <p:txBody>
          <a:bodyPr/>
          <a:lstStyle/>
          <a:p>
            <a:pPr lvl="1" eaLnBrk="1" hangingPunct="1"/>
            <a:r>
              <a:rPr lang="en-US" altLang="en-US" dirty="0"/>
              <a:t>The usage of sequences in PL/SQL expressions is similar to that in SQL statements. </a:t>
            </a:r>
          </a:p>
          <a:p>
            <a:pPr lvl="1" eaLnBrk="1" hangingPunct="1"/>
            <a:r>
              <a:rPr lang="en-US" altLang="en-US" dirty="0"/>
              <a:t>You can create a sequence once and use it multiple times in an application. You create a sequence by executing the </a:t>
            </a:r>
            <a:r>
              <a:rPr lang="en-US" altLang="en-US" b="1" dirty="0">
                <a:latin typeface="Courier New" pitchFamily="49" charset="0"/>
              </a:rPr>
              <a:t>CREATE</a:t>
            </a:r>
            <a:r>
              <a:rPr lang="en-US" altLang="en-US" dirty="0"/>
              <a:t> </a:t>
            </a:r>
            <a:r>
              <a:rPr lang="en-US" altLang="en-US" b="1" dirty="0">
                <a:latin typeface="Courier New" pitchFamily="49" charset="0"/>
              </a:rPr>
              <a:t>SEQUENCE</a:t>
            </a:r>
            <a:r>
              <a:rPr lang="en-US" altLang="en-US" dirty="0"/>
              <a:t> statement as shown in the slide. </a:t>
            </a:r>
          </a:p>
          <a:p>
            <a:pPr lvl="1" eaLnBrk="1" hangingPunct="1"/>
            <a:r>
              <a:rPr lang="en-US" altLang="en-US" dirty="0"/>
              <a:t>After creating the sequence object, you can access the value of the sequence through the </a:t>
            </a:r>
            <a:r>
              <a:rPr lang="en-US" altLang="en-US" b="1" dirty="0">
                <a:latin typeface="Courier New" pitchFamily="49" charset="0"/>
              </a:rPr>
              <a:t>NEXTVAL</a:t>
            </a:r>
            <a:r>
              <a:rPr lang="en-US" altLang="en-US" dirty="0"/>
              <a:t> and </a:t>
            </a:r>
            <a:r>
              <a:rPr lang="en-US" altLang="en-US" b="1" dirty="0">
                <a:latin typeface="Courier New" pitchFamily="49" charset="0"/>
              </a:rPr>
              <a:t>CURRVAL</a:t>
            </a:r>
            <a:r>
              <a:rPr lang="en-US" altLang="en-US" dirty="0"/>
              <a:t> </a:t>
            </a:r>
            <a:r>
              <a:rPr lang="en-US" altLang="en-US" dirty="0" err="1"/>
              <a:t>pseudocolumns</a:t>
            </a:r>
            <a:r>
              <a:rPr lang="en-US" altLang="en-US" dirty="0"/>
              <a:t>.</a:t>
            </a:r>
          </a:p>
          <a:p>
            <a:pPr lvl="1" eaLnBrk="1" hangingPunct="1"/>
            <a:r>
              <a:rPr lang="en-US" altLang="en-US" dirty="0"/>
              <a:t>In the PL/SQL block shown in the slide, we use </a:t>
            </a:r>
            <a:r>
              <a:rPr lang="en-US" altLang="en-US" b="1" dirty="0">
                <a:latin typeface="Courier New" pitchFamily="49" charset="0"/>
              </a:rPr>
              <a:t>NEXTVAL</a:t>
            </a:r>
            <a:r>
              <a:rPr lang="en-US" altLang="en-US" dirty="0"/>
              <a:t> with the </a:t>
            </a:r>
            <a:r>
              <a:rPr lang="en-US" altLang="en-US" dirty="0" err="1">
                <a:latin typeface="Courier New" pitchFamily="49" charset="0"/>
              </a:rPr>
              <a:t>my_seq</a:t>
            </a:r>
            <a:r>
              <a:rPr lang="en-US" altLang="en-US" dirty="0"/>
              <a:t> sequence twice. First, we assign it to the variable </a:t>
            </a:r>
            <a:r>
              <a:rPr lang="en-US" altLang="en-US" dirty="0" err="1">
                <a:latin typeface="Courier New" pitchFamily="49" charset="0"/>
              </a:rPr>
              <a:t>v_new_id</a:t>
            </a:r>
            <a:r>
              <a:rPr lang="en-US" altLang="en-US" dirty="0"/>
              <a:t> and output the value. Next, we use it within the </a:t>
            </a:r>
            <a:r>
              <a:rPr lang="en-US" altLang="en-US" dirty="0">
                <a:latin typeface="Courier New" pitchFamily="49" charset="0"/>
              </a:rPr>
              <a:t>DBMS_OUTPUT.PUT_LINE</a:t>
            </a:r>
            <a:r>
              <a:rPr lang="en-US" altLang="en-US" dirty="0"/>
              <a:t> function call. Observe that you see a new incremented value the second time.</a:t>
            </a:r>
          </a:p>
          <a:p>
            <a:endParaRPr lang="en-US" dirty="0"/>
          </a:p>
        </p:txBody>
      </p:sp>
    </p:spTree>
    <p:extLst>
      <p:ext uri="{BB962C8B-B14F-4D97-AF65-F5344CB8AC3E}">
        <p14:creationId xmlns:p14="http://schemas.microsoft.com/office/powerpoint/2010/main" val="646091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4"/>
          </p:nvPr>
        </p:nvSpPr>
        <p:spPr/>
        <p:txBody>
          <a:bodyPr/>
          <a:lstStyle/>
          <a:p>
            <a:r>
              <a:rPr lang="en-US" altLang="en-US"/>
              <a:t>Oracle Database 19c: PL/SQL Workshop   4 - </a:t>
            </a:r>
            <a:fld id="{FFE371A4-E42A-4984-A1A4-E79E3B7EB5CA}" type="slidenum">
              <a:rPr lang="en-US" altLang="en-US" smtClean="0"/>
              <a:pPr/>
              <a:t>15</a:t>
            </a:fld>
            <a:endParaRPr lang="en-US" altLang="en-US" dirty="0"/>
          </a:p>
        </p:txBody>
      </p:sp>
      <p:sp>
        <p:nvSpPr>
          <p:cNvPr id="4" name="Slide Image Placeholder 3">
            <a:extLst>
              <a:ext uri="{FF2B5EF4-FFF2-40B4-BE49-F238E27FC236}">
                <a16:creationId xmlns:a16="http://schemas.microsoft.com/office/drawing/2014/main" id="{CF75F6FE-D4AC-43EF-AD32-836F9DC5274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B66078A-714A-4EED-97C2-A7EFA35499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46272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4 - </a:t>
            </a:r>
            <a:fld id="{EAED1474-522A-4A29-932C-3BAB21AE820E}" type="slidenum">
              <a:rPr lang="en-US" smtClean="0"/>
              <a:pPr/>
              <a:t>16</a:t>
            </a:fld>
            <a:endParaRPr lang="en-US" dirty="0"/>
          </a:p>
        </p:txBody>
      </p:sp>
      <p:sp>
        <p:nvSpPr>
          <p:cNvPr id="5" name="Slide Image Placeholder 4">
            <a:extLst>
              <a:ext uri="{FF2B5EF4-FFF2-40B4-BE49-F238E27FC236}">
                <a16:creationId xmlns:a16="http://schemas.microsoft.com/office/drawing/2014/main" id="{9E78709B-4874-42C6-A2CA-30F272413044}"/>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E5F4658E-474E-4DA4-8DCC-DF7741F49364}"/>
              </a:ext>
            </a:extLst>
          </p:cNvPr>
          <p:cNvSpPr>
            <a:spLocks noGrp="1"/>
          </p:cNvSpPr>
          <p:nvPr>
            <p:ph type="body" idx="1"/>
          </p:nvPr>
        </p:nvSpPr>
        <p:spPr/>
        <p:txBody>
          <a:bodyPr/>
          <a:lstStyle/>
          <a:p>
            <a:pPr lvl="1"/>
            <a:r>
              <a:rPr lang="en-US" altLang="en-US" dirty="0"/>
              <a:t>Being procedural gives PL/SQL the ability to nest statements. You can nest blocks wherever an executable statement is allowed, thus making the nested block a statement. If your executable section has code for many logically related functionality to support multiple business requirements, you can divide the executable section into smaller blocks. The exception section can also contain nested blocks.</a:t>
            </a:r>
          </a:p>
          <a:p>
            <a:endParaRPr lang="en-US" dirty="0"/>
          </a:p>
          <a:p>
            <a:endParaRPr lang="en-US" dirty="0"/>
          </a:p>
        </p:txBody>
      </p:sp>
    </p:spTree>
    <p:extLst>
      <p:ext uri="{BB962C8B-B14F-4D97-AF65-F5344CB8AC3E}">
        <p14:creationId xmlns:p14="http://schemas.microsoft.com/office/powerpoint/2010/main" val="237735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Footer Placeholder 7"/>
          <p:cNvSpPr>
            <a:spLocks noGrp="1"/>
          </p:cNvSpPr>
          <p:nvPr>
            <p:ph type="ftr" sz="quarter" idx="4"/>
          </p:nvPr>
        </p:nvSpPr>
        <p:spPr/>
        <p:txBody>
          <a:bodyPr/>
          <a:lstStyle/>
          <a:p>
            <a:r>
              <a:rPr lang="en-US" altLang="en-US"/>
              <a:t>Oracle Database 19c: PL/SQL Workshop   4 - </a:t>
            </a:r>
            <a:fld id="{F1296C72-EC47-4E2C-B1D4-5024E8848DD5}"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11B7CF16-A58D-4BC5-A3B7-2F164512260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62D21EF-BCCF-48AC-9327-B3286B61FC28}"/>
              </a:ext>
            </a:extLst>
          </p:cNvPr>
          <p:cNvSpPr>
            <a:spLocks noGrp="1"/>
          </p:cNvSpPr>
          <p:nvPr>
            <p:ph type="body" idx="1"/>
          </p:nvPr>
        </p:nvSpPr>
        <p:spPr/>
        <p:txBody>
          <a:bodyPr/>
          <a:lstStyle/>
          <a:p>
            <a:pPr lvl="1" eaLnBrk="1" hangingPunct="1"/>
            <a:r>
              <a:rPr lang="en-US" altLang="en-US" dirty="0"/>
              <a:t>The example shown in the slide has an outer (parent) block and a nested (child) block. The </a:t>
            </a:r>
            <a:r>
              <a:rPr lang="en-US" altLang="en-US" dirty="0" err="1">
                <a:latin typeface="Courier New" pitchFamily="49" charset="0"/>
              </a:rPr>
              <a:t>v_outer_variable</a:t>
            </a:r>
            <a:r>
              <a:rPr lang="en-US" altLang="en-US" dirty="0"/>
              <a:t> variable is declared in the outer block and the </a:t>
            </a:r>
            <a:r>
              <a:rPr lang="en-US" altLang="en-US" dirty="0" err="1">
                <a:latin typeface="Courier New" pitchFamily="49" charset="0"/>
              </a:rPr>
              <a:t>v_inner_variable</a:t>
            </a:r>
            <a:r>
              <a:rPr lang="en-US" altLang="en-US" dirty="0"/>
              <a:t> variable is declared in the inner block. </a:t>
            </a:r>
          </a:p>
          <a:p>
            <a:pPr lvl="1" eaLnBrk="1" hangingPunct="1"/>
            <a:r>
              <a:rPr lang="en-US" altLang="en-US" dirty="0"/>
              <a:t>The </a:t>
            </a:r>
            <a:r>
              <a:rPr lang="en-US" altLang="en-US" dirty="0" err="1">
                <a:latin typeface="Courier New" pitchFamily="49" charset="0"/>
              </a:rPr>
              <a:t>v_outer_variable</a:t>
            </a:r>
            <a:r>
              <a:rPr lang="en-US" altLang="en-US" dirty="0"/>
              <a:t> variable is local to the outer block but global to the inner block. When you access this variable in the inner block, PL/SQL first looks for a local variable in the inner block with that name. When there is no variable with the same name in the inner block, the variable in the outer block is accessed. Therefore, the </a:t>
            </a:r>
            <a:r>
              <a:rPr lang="en-US" altLang="en-US" dirty="0" err="1">
                <a:latin typeface="Courier New" pitchFamily="49" charset="0"/>
              </a:rPr>
              <a:t>v_outer_variable</a:t>
            </a:r>
            <a:r>
              <a:rPr lang="en-US" altLang="en-US" dirty="0"/>
              <a:t> variable is considered to be the global variable for all the enclosed blocks. </a:t>
            </a:r>
          </a:p>
          <a:p>
            <a:pPr lvl="1" eaLnBrk="1" hangingPunct="1"/>
            <a:r>
              <a:rPr lang="en-US" altLang="en-US" dirty="0"/>
              <a:t>The </a:t>
            </a:r>
            <a:r>
              <a:rPr lang="en-US" altLang="en-US" dirty="0" err="1">
                <a:latin typeface="Courier New" pitchFamily="49" charset="0"/>
              </a:rPr>
              <a:t>v_inner_variable</a:t>
            </a:r>
            <a:r>
              <a:rPr lang="en-US" altLang="en-US" dirty="0"/>
              <a:t> variable is local to the inner block and is not global because the inner block does not have any nested blocks. This variable can be accessed only within the inner block. If PL/SQL does not find the variable declared locally, it looks up in the </a:t>
            </a:r>
            <a:r>
              <a:rPr lang="en-US" altLang="en-US" dirty="0">
                <a:latin typeface="Courier New" pitchFamily="49" charset="0"/>
                <a:cs typeface="Courier New" pitchFamily="49" charset="0"/>
              </a:rPr>
              <a:t>DECLARE</a:t>
            </a:r>
            <a:r>
              <a:rPr lang="en-US" altLang="en-US" dirty="0"/>
              <a:t> section of the parent blocks. PL/SQL does not look downward in the child blocks.</a:t>
            </a:r>
          </a:p>
          <a:p>
            <a:endParaRPr lang="en-US" dirty="0"/>
          </a:p>
        </p:txBody>
      </p:sp>
    </p:spTree>
    <p:extLst>
      <p:ext uri="{BB962C8B-B14F-4D97-AF65-F5344CB8AC3E}">
        <p14:creationId xmlns:p14="http://schemas.microsoft.com/office/powerpoint/2010/main" val="984671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7"/>
          <p:cNvSpPr>
            <a:spLocks noGrp="1"/>
          </p:cNvSpPr>
          <p:nvPr>
            <p:ph type="ftr" sz="quarter" idx="4"/>
          </p:nvPr>
        </p:nvSpPr>
        <p:spPr/>
        <p:txBody>
          <a:bodyPr/>
          <a:lstStyle/>
          <a:p>
            <a:r>
              <a:rPr lang="en-US" altLang="en-US"/>
              <a:t>Oracle Database 19c: PL/SQL Workshop   4 - </a:t>
            </a:r>
            <a:fld id="{37F115E4-FC3B-4E70-84D8-EA30A527F6AD}" type="slidenum">
              <a:rPr lang="en-US" altLang="en-US" smtClean="0"/>
              <a:pPr/>
              <a:t>18</a:t>
            </a:fld>
            <a:endParaRPr lang="en-US" altLang="en-US" dirty="0"/>
          </a:p>
        </p:txBody>
      </p:sp>
      <p:pic>
        <p:nvPicPr>
          <p:cNvPr id="53253" name="Picture 4" descr="AG_les04_01.png"/>
          <p:cNvPicPr>
            <a:picLocks noChangeAspect="1"/>
          </p:cNvPicPr>
          <p:nvPr/>
        </p:nvPicPr>
        <p:blipFill>
          <a:blip r:embed="rId3"/>
          <a:srcRect/>
          <a:stretch>
            <a:fillRect/>
          </a:stretch>
        </p:blipFill>
        <p:spPr bwMode="auto">
          <a:xfrm>
            <a:off x="1895475" y="4962525"/>
            <a:ext cx="2914650" cy="98107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1A018519-9A49-43A3-95D5-583991774E9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FEE49F7-E1D3-4FBA-BEBD-62CFD77969C0}"/>
              </a:ext>
            </a:extLst>
          </p:cNvPr>
          <p:cNvSpPr>
            <a:spLocks noGrp="1"/>
          </p:cNvSpPr>
          <p:nvPr>
            <p:ph type="body" idx="1"/>
          </p:nvPr>
        </p:nvSpPr>
        <p:spPr/>
        <p:txBody>
          <a:bodyPr/>
          <a:lstStyle/>
          <a:p>
            <a:pPr lvl="1" eaLnBrk="1" hangingPunct="1"/>
            <a:r>
              <a:rPr lang="en-US" altLang="en-US" dirty="0"/>
              <a:t>The output of the block shown in the slide is as follows:</a:t>
            </a:r>
          </a:p>
          <a:p>
            <a:pPr lvl="4" eaLnBrk="1" hangingPunct="1"/>
            <a:r>
              <a:rPr lang="en-US" altLang="en-US" dirty="0"/>
              <a:t>		</a:t>
            </a:r>
          </a:p>
          <a:p>
            <a:pPr lvl="4" eaLnBrk="1" hangingPunct="1"/>
            <a:endParaRPr lang="en-US" altLang="en-US" dirty="0">
              <a:latin typeface="Oracle Sans" panose="020B0503020204020204" pitchFamily="34" charset="0"/>
            </a:endParaRPr>
          </a:p>
          <a:p>
            <a:pPr lvl="4" eaLnBrk="1" hangingPunct="1"/>
            <a:endParaRPr lang="en-US" altLang="en-US" dirty="0">
              <a:latin typeface="Oracle Sans" panose="020B0503020204020204" pitchFamily="34" charset="0"/>
            </a:endParaRPr>
          </a:p>
          <a:p>
            <a:pPr lvl="4" eaLnBrk="1" hangingPunct="1"/>
            <a:endParaRPr lang="en-US" altLang="en-US" dirty="0">
              <a:latin typeface="Oracle Sans" panose="020B0503020204020204" pitchFamily="34" charset="0"/>
            </a:endParaRPr>
          </a:p>
          <a:p>
            <a:pPr lvl="4" eaLnBrk="1" hangingPunct="1"/>
            <a:r>
              <a:rPr lang="en-US" altLang="en-US" dirty="0">
                <a:latin typeface="Oracle Sans" panose="020B0503020204020204" pitchFamily="34" charset="0"/>
              </a:rPr>
              <a:t>Examine the date of birth that is printed for father and child. The output does not provide the correct information, because the scope and visibility of the variables are not applied correctly.</a:t>
            </a:r>
          </a:p>
          <a:p>
            <a:pPr lvl="2" eaLnBrk="1" hangingPunct="1"/>
            <a:r>
              <a:rPr lang="en-US" altLang="en-US" dirty="0"/>
              <a:t>The </a:t>
            </a:r>
            <a:r>
              <a:rPr lang="en-US" altLang="en-US" i="1" dirty="0"/>
              <a:t>scope</a:t>
            </a:r>
            <a:r>
              <a:rPr lang="en-US" altLang="en-US" dirty="0"/>
              <a:t> of a variable is the portion of the program in which the variable is declared and is accessible.</a:t>
            </a:r>
          </a:p>
          <a:p>
            <a:pPr lvl="2" eaLnBrk="1" hangingPunct="1"/>
            <a:r>
              <a:rPr lang="en-US" altLang="en-US" dirty="0"/>
              <a:t>The </a:t>
            </a:r>
            <a:r>
              <a:rPr lang="en-US" altLang="en-US" i="1" dirty="0"/>
              <a:t>visibility</a:t>
            </a:r>
            <a:r>
              <a:rPr lang="en-US" altLang="en-US" dirty="0"/>
              <a:t> of a variable is the portion of the program where the variable can be accessed without using a qualifier.</a:t>
            </a:r>
          </a:p>
          <a:p>
            <a:pPr lvl="1" eaLnBrk="1" hangingPunct="1"/>
            <a:r>
              <a:rPr lang="en-US" altLang="en-US" b="1" dirty="0"/>
              <a:t>Scope</a:t>
            </a:r>
          </a:p>
          <a:p>
            <a:pPr lvl="2" eaLnBrk="1" hangingPunct="1"/>
            <a:r>
              <a:rPr lang="en-US" altLang="en-US" dirty="0"/>
              <a:t>The </a:t>
            </a:r>
            <a:r>
              <a:rPr lang="en-US" altLang="en-US" dirty="0" err="1">
                <a:latin typeface="Courier New" pitchFamily="49" charset="0"/>
              </a:rPr>
              <a:t>v_father_name</a:t>
            </a:r>
            <a:r>
              <a:rPr lang="en-US" altLang="en-US" dirty="0"/>
              <a:t> variable and the first occurrence of the </a:t>
            </a:r>
            <a:r>
              <a:rPr lang="en-US" altLang="en-US" dirty="0" err="1">
                <a:latin typeface="Courier New" pitchFamily="49" charset="0"/>
              </a:rPr>
              <a:t>v_date_of_birth</a:t>
            </a:r>
            <a:r>
              <a:rPr lang="en-US" altLang="en-US" dirty="0"/>
              <a:t> variable are declared in the outer block. These variables have the scope of the block in which they are declared. Therefore, the scope of these variables is limited to the outer block.</a:t>
            </a:r>
          </a:p>
          <a:p>
            <a:endParaRPr lang="en-US" dirty="0"/>
          </a:p>
        </p:txBody>
      </p:sp>
    </p:spTree>
    <p:extLst>
      <p:ext uri="{BB962C8B-B14F-4D97-AF65-F5344CB8AC3E}">
        <p14:creationId xmlns:p14="http://schemas.microsoft.com/office/powerpoint/2010/main" val="170567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Footer Placeholder 6"/>
          <p:cNvSpPr>
            <a:spLocks noGrp="1"/>
          </p:cNvSpPr>
          <p:nvPr>
            <p:ph type="ftr" sz="quarter" idx="4"/>
          </p:nvPr>
        </p:nvSpPr>
        <p:spPr/>
        <p:txBody>
          <a:bodyPr/>
          <a:lstStyle/>
          <a:p>
            <a:r>
              <a:rPr lang="en-US" altLang="en-US"/>
              <a:t>Oracle Database 19c: PL/SQL Workshop   4 - </a:t>
            </a:r>
            <a:fld id="{D1B2EF26-F9D1-4AA2-9571-BAE73E6906B6}" type="slidenum">
              <a:rPr lang="en-US" altLang="en-US" smtClean="0"/>
              <a:pPr/>
              <a:t>19</a:t>
            </a:fld>
            <a:endParaRPr lang="en-US" altLang="en-US" dirty="0"/>
          </a:p>
        </p:txBody>
      </p:sp>
      <p:sp>
        <p:nvSpPr>
          <p:cNvPr id="4" name="Notes Placeholder 3">
            <a:extLst>
              <a:ext uri="{FF2B5EF4-FFF2-40B4-BE49-F238E27FC236}">
                <a16:creationId xmlns:a16="http://schemas.microsoft.com/office/drawing/2014/main" id="{CB9408B8-7997-471B-BDBD-4D49C808F1E4}"/>
              </a:ext>
            </a:extLst>
          </p:cNvPr>
          <p:cNvSpPr>
            <a:spLocks noGrp="1"/>
          </p:cNvSpPr>
          <p:nvPr>
            <p:ph type="body" idx="1"/>
          </p:nvPr>
        </p:nvSpPr>
        <p:spPr>
          <a:xfrm>
            <a:off x="457200" y="449263"/>
            <a:ext cx="6858000" cy="9380537"/>
          </a:xfrm>
        </p:spPr>
        <p:txBody>
          <a:bodyPr/>
          <a:lstStyle/>
          <a:p>
            <a:pPr lvl="1" eaLnBrk="1" hangingPunct="1"/>
            <a:r>
              <a:rPr lang="en-US" altLang="en-US" b="1" dirty="0"/>
              <a:t>Scope</a:t>
            </a:r>
            <a:endParaRPr lang="en-US" altLang="en-US" dirty="0"/>
          </a:p>
          <a:p>
            <a:pPr lvl="2" eaLnBrk="1" hangingPunct="1"/>
            <a:r>
              <a:rPr lang="en-US" altLang="en-US" dirty="0"/>
              <a:t>The </a:t>
            </a:r>
            <a:r>
              <a:rPr lang="en-US" altLang="en-US" dirty="0" err="1">
                <a:latin typeface="Courier New" pitchFamily="49" charset="0"/>
              </a:rPr>
              <a:t>v_child_name</a:t>
            </a:r>
            <a:r>
              <a:rPr lang="en-US" altLang="en-US" dirty="0"/>
              <a:t> and </a:t>
            </a:r>
            <a:r>
              <a:rPr lang="en-US" altLang="en-US" dirty="0" err="1">
                <a:latin typeface="Courier New" pitchFamily="49" charset="0"/>
              </a:rPr>
              <a:t>v_date_of_birth</a:t>
            </a:r>
            <a:r>
              <a:rPr lang="en-US" altLang="en-US" dirty="0"/>
              <a:t> variables are declared in the inner block or the nested block. These variables are accessible only within the nested block and are not accessible in the outer block. When a variable is out of scope, PL/SQL frees the memory used to store the variable; therefore, these variables cannot be referenced.</a:t>
            </a:r>
          </a:p>
          <a:p>
            <a:pPr lvl="1" eaLnBrk="1" hangingPunct="1"/>
            <a:r>
              <a:rPr lang="en-US" altLang="en-US" b="1" dirty="0"/>
              <a:t>Visibility</a:t>
            </a:r>
          </a:p>
          <a:p>
            <a:pPr lvl="2" eaLnBrk="1" hangingPunct="1"/>
            <a:r>
              <a:rPr lang="en-US" altLang="en-US" dirty="0"/>
              <a:t>The </a:t>
            </a:r>
            <a:r>
              <a:rPr lang="en-US" altLang="en-US" dirty="0" err="1">
                <a:latin typeface="Courier New" pitchFamily="49" charset="0"/>
              </a:rPr>
              <a:t>v_date_of_birth</a:t>
            </a:r>
            <a:r>
              <a:rPr lang="en-US" altLang="en-US" dirty="0"/>
              <a:t> variable that is declared in the outer block has scope even in the inner block. However, this variable is not visible in the inner block because the inner block has a local variable with the same name.</a:t>
            </a:r>
          </a:p>
          <a:p>
            <a:pPr lvl="3" eaLnBrk="1" hangingPunct="1">
              <a:buNone/>
            </a:pPr>
            <a:r>
              <a:rPr lang="en-US" altLang="en-US" dirty="0"/>
              <a:t>1.	Examine the code in the executable section of the PL/SQL block. You can print the father’s name, the child’s name, and the date of birth. Only the child’s date of birth can be printed here because the father’s date of birth is not visible.</a:t>
            </a:r>
          </a:p>
          <a:p>
            <a:pPr lvl="3" eaLnBrk="1" hangingPunct="1">
              <a:buFontTx/>
              <a:buNone/>
            </a:pPr>
            <a:r>
              <a:rPr lang="en-US" altLang="en-US" dirty="0"/>
              <a:t>2.	The father’s date of birth is visible in the outer block and, therefore, can be printed.</a:t>
            </a:r>
          </a:p>
          <a:p>
            <a:pPr lvl="1" eaLnBrk="1" hangingPunct="1"/>
            <a:r>
              <a:rPr lang="en-US" altLang="en-US" b="1" dirty="0"/>
              <a:t>Note:</a:t>
            </a:r>
            <a:r>
              <a:rPr lang="en-US" altLang="en-US" dirty="0"/>
              <a:t> You cannot have variables with the same name in a block. However, as shown in this example, you can declare variables with the same name in two different blocks (nested blocks). The two items represented by the identifiers are distinct; changes in one do not affect the other.</a:t>
            </a:r>
          </a:p>
          <a:p>
            <a:endParaRPr lang="en-US" dirty="0"/>
          </a:p>
        </p:txBody>
      </p:sp>
    </p:spTree>
    <p:extLst>
      <p:ext uri="{BB962C8B-B14F-4D97-AF65-F5344CB8AC3E}">
        <p14:creationId xmlns:p14="http://schemas.microsoft.com/office/powerpoint/2010/main" val="6117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4 - </a:t>
            </a:r>
            <a:fld id="{FBF110BB-F810-4628-8405-D2F425007317}" type="slidenum">
              <a:rPr lang="en-US" smtClean="0"/>
              <a:pPr/>
              <a:t>2</a:t>
            </a:fld>
            <a:endParaRPr lang="en-US" dirty="0"/>
          </a:p>
        </p:txBody>
      </p:sp>
      <p:sp>
        <p:nvSpPr>
          <p:cNvPr id="3" name="Slide Image Placeholder 2">
            <a:extLst>
              <a:ext uri="{FF2B5EF4-FFF2-40B4-BE49-F238E27FC236}">
                <a16:creationId xmlns:a16="http://schemas.microsoft.com/office/drawing/2014/main" id="{E241CCD8-F63D-48F4-8E16-F625E4AACB8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35F80F8-A580-4BDD-A54D-B729F3B591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9961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Footer Placeholder 8"/>
          <p:cNvSpPr>
            <a:spLocks noGrp="1"/>
          </p:cNvSpPr>
          <p:nvPr>
            <p:ph type="ftr" sz="quarter" idx="4"/>
          </p:nvPr>
        </p:nvSpPr>
        <p:spPr/>
        <p:txBody>
          <a:bodyPr/>
          <a:lstStyle/>
          <a:p>
            <a:r>
              <a:rPr lang="en-US" altLang="en-US"/>
              <a:t>Oracle Database 19c: PL/SQL Workshop   4 - </a:t>
            </a:r>
            <a:fld id="{D08703ED-CEF9-4850-AFED-E3AE955763FF}" type="slidenum">
              <a:rPr lang="en-US" altLang="en-US" smtClean="0"/>
              <a:pPr/>
              <a:t>20</a:t>
            </a:fld>
            <a:endParaRPr lang="en-US" altLang="en-US" dirty="0"/>
          </a:p>
        </p:txBody>
      </p:sp>
      <p:pic>
        <p:nvPicPr>
          <p:cNvPr id="55301" name="Picture 7" descr="les04_05.png"/>
          <p:cNvPicPr>
            <a:picLocks noChangeAspect="1"/>
          </p:cNvPicPr>
          <p:nvPr/>
        </p:nvPicPr>
        <p:blipFill>
          <a:blip r:embed="rId3"/>
          <a:srcRect/>
          <a:stretch>
            <a:fillRect/>
          </a:stretch>
        </p:blipFill>
        <p:spPr bwMode="auto">
          <a:xfrm>
            <a:off x="1819275" y="6800850"/>
            <a:ext cx="2714625" cy="895350"/>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75E520C0-D3E5-4020-8BC2-D54B8A42285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B188CAD-D6BE-4FB5-8D4B-684933147752}"/>
              </a:ext>
            </a:extLst>
          </p:cNvPr>
          <p:cNvSpPr>
            <a:spLocks noGrp="1"/>
          </p:cNvSpPr>
          <p:nvPr>
            <p:ph type="body" idx="1"/>
          </p:nvPr>
        </p:nvSpPr>
        <p:spPr/>
        <p:txBody>
          <a:bodyPr/>
          <a:lstStyle/>
          <a:p>
            <a:pPr lvl="1" eaLnBrk="1" hangingPunct="1"/>
            <a:r>
              <a:rPr lang="en-US" altLang="en-US" dirty="0"/>
              <a:t>A </a:t>
            </a:r>
            <a:r>
              <a:rPr lang="en-US" altLang="en-US" i="1" dirty="0"/>
              <a:t>qualifier</a:t>
            </a:r>
            <a:r>
              <a:rPr lang="en-US" altLang="en-US" dirty="0"/>
              <a:t> is a label given to a block. You can use a qualifier to access the variables that have scope but are not visible. </a:t>
            </a:r>
          </a:p>
          <a:p>
            <a:pPr lvl="1" eaLnBrk="1" hangingPunct="1"/>
            <a:r>
              <a:rPr lang="en-US" altLang="en-US" b="1" dirty="0"/>
              <a:t>Example</a:t>
            </a:r>
          </a:p>
          <a:p>
            <a:pPr lvl="1" eaLnBrk="1" hangingPunct="1"/>
            <a:r>
              <a:rPr lang="en-US" altLang="en-US" dirty="0"/>
              <a:t>In the code example in the slide: </a:t>
            </a:r>
          </a:p>
          <a:p>
            <a:pPr lvl="2" eaLnBrk="1" hangingPunct="1"/>
            <a:r>
              <a:rPr lang="en-US" altLang="en-US" dirty="0"/>
              <a:t>The outer block is labeled </a:t>
            </a:r>
            <a:r>
              <a:rPr lang="en-US" altLang="en-US" dirty="0">
                <a:latin typeface="Courier New" pitchFamily="49" charset="0"/>
              </a:rPr>
              <a:t>outer</a:t>
            </a:r>
            <a:r>
              <a:rPr lang="en-US" altLang="en-US" dirty="0"/>
              <a:t> </a:t>
            </a:r>
          </a:p>
          <a:p>
            <a:pPr lvl="2" eaLnBrk="1" hangingPunct="1"/>
            <a:r>
              <a:rPr lang="en-US" altLang="en-US" dirty="0"/>
              <a:t>Within the inner block, the </a:t>
            </a:r>
            <a:r>
              <a:rPr lang="en-US" altLang="en-US" dirty="0">
                <a:latin typeface="Courier New" pitchFamily="49" charset="0"/>
              </a:rPr>
              <a:t>outer</a:t>
            </a:r>
            <a:r>
              <a:rPr lang="en-US" altLang="en-US" dirty="0"/>
              <a:t> qualifier is used to access the </a:t>
            </a:r>
            <a:r>
              <a:rPr lang="en-US" altLang="en-US" dirty="0" err="1">
                <a:latin typeface="Courier New" pitchFamily="49" charset="0"/>
              </a:rPr>
              <a:t>v_date_of_birth</a:t>
            </a:r>
            <a:r>
              <a:rPr lang="en-US" altLang="en-US" dirty="0"/>
              <a:t> variable that is declared in the outer block. Therefore, the father’s date of birth and the child’s date of birth can both be printed from within the inner block. </a:t>
            </a:r>
          </a:p>
          <a:p>
            <a:pPr lvl="2" eaLnBrk="1" hangingPunct="1"/>
            <a:r>
              <a:rPr lang="en-US" altLang="en-US" dirty="0"/>
              <a:t>The output of the code in the slide shows the correct information:</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a:t>Note:</a:t>
            </a:r>
            <a:r>
              <a:rPr lang="en-US" altLang="en-US" dirty="0"/>
              <a:t> Labeling is not limited to the outer block. You can label any block.</a:t>
            </a:r>
          </a:p>
          <a:p>
            <a:endParaRPr lang="en-US" dirty="0"/>
          </a:p>
        </p:txBody>
      </p:sp>
    </p:spTree>
    <p:extLst>
      <p:ext uri="{BB962C8B-B14F-4D97-AF65-F5344CB8AC3E}">
        <p14:creationId xmlns:p14="http://schemas.microsoft.com/office/powerpoint/2010/main" val="259290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7"/>
          <p:cNvSpPr>
            <a:spLocks noGrp="1"/>
          </p:cNvSpPr>
          <p:nvPr>
            <p:ph type="ftr" sz="quarter" idx="4"/>
          </p:nvPr>
        </p:nvSpPr>
        <p:spPr/>
        <p:txBody>
          <a:bodyPr/>
          <a:lstStyle/>
          <a:p>
            <a:r>
              <a:rPr lang="en-US" altLang="en-US"/>
              <a:t>Oracle Database 19c: PL/SQL Workshop   4 - </a:t>
            </a:r>
            <a:fld id="{69B8506A-6492-4457-8405-8D5C1AAFCA17}"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7CC6844C-75CB-43D5-836A-3593F03FF6B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4D48E63-049B-4C87-9F7F-9974850AEFA6}"/>
              </a:ext>
            </a:extLst>
          </p:cNvPr>
          <p:cNvSpPr>
            <a:spLocks noGrp="1"/>
          </p:cNvSpPr>
          <p:nvPr>
            <p:ph type="body" idx="1"/>
          </p:nvPr>
        </p:nvSpPr>
        <p:spPr/>
        <p:txBody>
          <a:bodyPr/>
          <a:lstStyle/>
          <a:p>
            <a:pPr lvl="1" eaLnBrk="1" hangingPunct="1"/>
            <a:r>
              <a:rPr lang="en-US" altLang="en-US" dirty="0"/>
              <a:t>Evaluate the PL/SQL block in the slide. Determine each of the following values according to the rules of scoping:</a:t>
            </a:r>
          </a:p>
          <a:p>
            <a:pPr lvl="2" eaLnBrk="1" hangingPunct="1">
              <a:buNone/>
            </a:pPr>
            <a:r>
              <a:rPr lang="en-US" altLang="en-US" dirty="0"/>
              <a:t>1.	Value of </a:t>
            </a:r>
            <a:r>
              <a:rPr lang="en-US" altLang="en-US" dirty="0" err="1">
                <a:latin typeface="Courier New" pitchFamily="49" charset="0"/>
              </a:rPr>
              <a:t>v_message</a:t>
            </a:r>
            <a:r>
              <a:rPr lang="en-US" altLang="en-US" dirty="0"/>
              <a:t> at position 1</a:t>
            </a:r>
          </a:p>
          <a:p>
            <a:pPr lvl="2" eaLnBrk="1" hangingPunct="1">
              <a:buNone/>
            </a:pPr>
            <a:r>
              <a:rPr lang="en-US" altLang="en-US" dirty="0"/>
              <a:t>2.	Value of </a:t>
            </a:r>
            <a:r>
              <a:rPr lang="en-US" altLang="en-US" dirty="0" err="1">
                <a:latin typeface="Courier New" pitchFamily="49" charset="0"/>
              </a:rPr>
              <a:t>v_total_comp</a:t>
            </a:r>
            <a:r>
              <a:rPr lang="en-US" altLang="en-US" dirty="0"/>
              <a:t> at position 2</a:t>
            </a:r>
          </a:p>
          <a:p>
            <a:pPr lvl="2" eaLnBrk="1" hangingPunct="1">
              <a:buNone/>
            </a:pPr>
            <a:r>
              <a:rPr lang="en-US" altLang="en-US" dirty="0"/>
              <a:t>3.	Value of </a:t>
            </a:r>
            <a:r>
              <a:rPr lang="en-US" altLang="en-US" dirty="0" err="1">
                <a:latin typeface="Courier New" pitchFamily="49" charset="0"/>
              </a:rPr>
              <a:t>v_comm</a:t>
            </a:r>
            <a:r>
              <a:rPr lang="en-US" altLang="en-US" dirty="0"/>
              <a:t> at position 1</a:t>
            </a:r>
          </a:p>
          <a:p>
            <a:pPr lvl="2" eaLnBrk="1" hangingPunct="1">
              <a:buNone/>
            </a:pPr>
            <a:r>
              <a:rPr lang="en-US" altLang="en-US" dirty="0"/>
              <a:t>4.	Value of </a:t>
            </a:r>
            <a:r>
              <a:rPr lang="en-US" altLang="en-US" dirty="0" err="1">
                <a:latin typeface="Courier New" pitchFamily="49" charset="0"/>
              </a:rPr>
              <a:t>outer.v_comm</a:t>
            </a:r>
            <a:r>
              <a:rPr lang="en-US" altLang="en-US" dirty="0"/>
              <a:t> at position 1</a:t>
            </a:r>
          </a:p>
          <a:p>
            <a:pPr lvl="2" eaLnBrk="1" hangingPunct="1">
              <a:buNone/>
            </a:pPr>
            <a:r>
              <a:rPr lang="en-US" altLang="en-US" dirty="0"/>
              <a:t>5.	Value of </a:t>
            </a:r>
            <a:r>
              <a:rPr lang="en-US" altLang="en-US" dirty="0" err="1">
                <a:latin typeface="Courier New" pitchFamily="49" charset="0"/>
              </a:rPr>
              <a:t>v_comm</a:t>
            </a:r>
            <a:r>
              <a:rPr lang="en-US" altLang="en-US" dirty="0"/>
              <a:t> at position 2</a:t>
            </a:r>
          </a:p>
          <a:p>
            <a:pPr lvl="2" eaLnBrk="1" hangingPunct="1">
              <a:buNone/>
            </a:pPr>
            <a:r>
              <a:rPr lang="en-US" altLang="en-US" dirty="0"/>
              <a:t>6.	Value of </a:t>
            </a:r>
            <a:r>
              <a:rPr lang="en-US" altLang="en-US" dirty="0" err="1">
                <a:latin typeface="Courier New" pitchFamily="49" charset="0"/>
              </a:rPr>
              <a:t>v_message</a:t>
            </a:r>
            <a:r>
              <a:rPr lang="en-US" altLang="en-US" dirty="0"/>
              <a:t> at position 2</a:t>
            </a:r>
          </a:p>
          <a:p>
            <a:endParaRPr lang="en-US" dirty="0"/>
          </a:p>
        </p:txBody>
      </p:sp>
    </p:spTree>
    <p:extLst>
      <p:ext uri="{BB962C8B-B14F-4D97-AF65-F5344CB8AC3E}">
        <p14:creationId xmlns:p14="http://schemas.microsoft.com/office/powerpoint/2010/main" val="1302512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Footer Placeholder 6"/>
          <p:cNvSpPr>
            <a:spLocks noGrp="1"/>
          </p:cNvSpPr>
          <p:nvPr>
            <p:ph type="ftr" sz="quarter" idx="4"/>
          </p:nvPr>
        </p:nvSpPr>
        <p:spPr/>
        <p:txBody>
          <a:bodyPr/>
          <a:lstStyle/>
          <a:p>
            <a:r>
              <a:rPr lang="en-US" altLang="en-US"/>
              <a:t>Oracle Database 19c: PL/SQL Workshop   4 - </a:t>
            </a:r>
            <a:fld id="{326FD151-9295-45DA-BE25-F5D0A6962885}" type="slidenum">
              <a:rPr lang="en-US" altLang="en-US" smtClean="0"/>
              <a:pPr/>
              <a:t>22</a:t>
            </a:fld>
            <a:endParaRPr lang="en-US" altLang="en-US" dirty="0"/>
          </a:p>
        </p:txBody>
      </p:sp>
      <p:sp>
        <p:nvSpPr>
          <p:cNvPr id="5" name="Notes Placeholder 4">
            <a:extLst>
              <a:ext uri="{FF2B5EF4-FFF2-40B4-BE49-F238E27FC236}">
                <a16:creationId xmlns:a16="http://schemas.microsoft.com/office/drawing/2014/main" id="{168C5E39-6B39-464C-8528-FF7BFE76B180}"/>
              </a:ext>
            </a:extLst>
          </p:cNvPr>
          <p:cNvSpPr>
            <a:spLocks noGrp="1"/>
          </p:cNvSpPr>
          <p:nvPr>
            <p:ph type="body" idx="1"/>
          </p:nvPr>
        </p:nvSpPr>
        <p:spPr>
          <a:xfrm>
            <a:off x="457200" y="449263"/>
            <a:ext cx="6858000" cy="9380537"/>
          </a:xfrm>
        </p:spPr>
        <p:txBody>
          <a:bodyPr/>
          <a:lstStyle/>
          <a:p>
            <a:pPr eaLnBrk="1" hangingPunct="1"/>
            <a:r>
              <a:rPr lang="en-US" altLang="en-US" dirty="0"/>
              <a:t>Answers: Determining the Variable Scope</a:t>
            </a:r>
          </a:p>
          <a:p>
            <a:pPr lvl="1" eaLnBrk="1" hangingPunct="1"/>
            <a:r>
              <a:rPr lang="en-US" altLang="en-US" dirty="0"/>
              <a:t>Answers to the questions of scope are as follows:</a:t>
            </a:r>
          </a:p>
          <a:p>
            <a:pPr lvl="2" eaLnBrk="1" hangingPunct="1">
              <a:spcBef>
                <a:spcPct val="25000"/>
              </a:spcBef>
              <a:buNone/>
            </a:pPr>
            <a:r>
              <a:rPr lang="en-US" altLang="en-US" dirty="0"/>
              <a:t>1.	Value of </a:t>
            </a:r>
            <a:r>
              <a:rPr lang="en-US" altLang="en-US" dirty="0" err="1">
                <a:latin typeface="Courier New" pitchFamily="49" charset="0"/>
              </a:rPr>
              <a:t>v_message</a:t>
            </a:r>
            <a:r>
              <a:rPr lang="en-US" altLang="en-US" dirty="0"/>
              <a:t> at position 1: </a:t>
            </a:r>
            <a:r>
              <a:rPr lang="en-US" altLang="en-US" b="1" dirty="0">
                <a:latin typeface="Courier New" pitchFamily="49" charset="0"/>
              </a:rPr>
              <a:t>CLERK</a:t>
            </a:r>
            <a:r>
              <a:rPr lang="en-US" altLang="en-US" b="1" dirty="0"/>
              <a:t> not eligible for commission</a:t>
            </a:r>
          </a:p>
          <a:p>
            <a:pPr lvl="2" eaLnBrk="1" hangingPunct="1">
              <a:buNone/>
            </a:pPr>
            <a:r>
              <a:rPr lang="en-US" altLang="en-US" dirty="0"/>
              <a:t>2. 	Value of </a:t>
            </a:r>
            <a:r>
              <a:rPr lang="en-US" altLang="en-US" dirty="0" err="1">
                <a:latin typeface="Courier New" pitchFamily="49" charset="0"/>
              </a:rPr>
              <a:t>v_total_comp</a:t>
            </a:r>
            <a:r>
              <a:rPr lang="en-US" altLang="en-US" dirty="0"/>
              <a:t> at position 2: </a:t>
            </a:r>
            <a:r>
              <a:rPr lang="en-US" altLang="en-US" b="1" dirty="0"/>
              <a:t>Error. </a:t>
            </a:r>
            <a:r>
              <a:rPr lang="en-US" altLang="en-US" b="1" dirty="0" err="1">
                <a:latin typeface="Courier New" pitchFamily="49" charset="0"/>
              </a:rPr>
              <a:t>v_total_comp</a:t>
            </a:r>
            <a:r>
              <a:rPr lang="en-US" altLang="en-US" b="1" dirty="0"/>
              <a:t> is not visible here because it is defined within the inner block.</a:t>
            </a:r>
          </a:p>
          <a:p>
            <a:pPr lvl="2" eaLnBrk="1" hangingPunct="1">
              <a:buNone/>
            </a:pPr>
            <a:r>
              <a:rPr lang="en-US" altLang="en-US" dirty="0"/>
              <a:t>3. 	Value of </a:t>
            </a:r>
            <a:r>
              <a:rPr lang="en-US" altLang="en-US" dirty="0" err="1">
                <a:latin typeface="Courier New" pitchFamily="49" charset="0"/>
              </a:rPr>
              <a:t>v_comm</a:t>
            </a:r>
            <a:r>
              <a:rPr lang="en-US" altLang="en-US" dirty="0"/>
              <a:t> at position 1: </a:t>
            </a:r>
            <a:r>
              <a:rPr lang="en-US" altLang="en-US" b="1" dirty="0"/>
              <a:t>0</a:t>
            </a:r>
          </a:p>
          <a:p>
            <a:pPr lvl="2" eaLnBrk="1" hangingPunct="1">
              <a:buNone/>
            </a:pPr>
            <a:r>
              <a:rPr lang="en-US" altLang="en-US" dirty="0"/>
              <a:t>4.	Value of </a:t>
            </a:r>
            <a:r>
              <a:rPr lang="en-US" altLang="en-US" dirty="0" err="1">
                <a:latin typeface="Courier New" pitchFamily="49" charset="0"/>
              </a:rPr>
              <a:t>outer.v_comm</a:t>
            </a:r>
            <a:r>
              <a:rPr lang="en-US" altLang="en-US" dirty="0"/>
              <a:t> at position 1: </a:t>
            </a:r>
            <a:r>
              <a:rPr lang="en-US" altLang="en-US" b="1" dirty="0"/>
              <a:t>12000</a:t>
            </a:r>
          </a:p>
          <a:p>
            <a:pPr lvl="2" eaLnBrk="1" hangingPunct="1">
              <a:buNone/>
            </a:pPr>
            <a:r>
              <a:rPr lang="en-US" altLang="en-US" dirty="0"/>
              <a:t>5. 	Value of </a:t>
            </a:r>
            <a:r>
              <a:rPr lang="en-US" altLang="en-US" dirty="0" err="1">
                <a:latin typeface="Courier New" pitchFamily="49" charset="0"/>
              </a:rPr>
              <a:t>v_comm</a:t>
            </a:r>
            <a:r>
              <a:rPr lang="en-US" altLang="en-US" dirty="0"/>
              <a:t> at position 2: </a:t>
            </a:r>
            <a:r>
              <a:rPr lang="en-US" altLang="en-US" b="1" dirty="0"/>
              <a:t>15000</a:t>
            </a:r>
          </a:p>
          <a:p>
            <a:pPr lvl="2" eaLnBrk="1" hangingPunct="1">
              <a:buNone/>
            </a:pPr>
            <a:r>
              <a:rPr lang="en-US" altLang="en-US" dirty="0"/>
              <a:t>6. 	Value of </a:t>
            </a:r>
            <a:r>
              <a:rPr lang="en-US" altLang="en-US" dirty="0" err="1">
                <a:latin typeface="Courier New" pitchFamily="49" charset="0"/>
              </a:rPr>
              <a:t>v_message</a:t>
            </a:r>
            <a:r>
              <a:rPr lang="en-US" altLang="en-US" dirty="0"/>
              <a:t> at position 2: </a:t>
            </a:r>
            <a:r>
              <a:rPr lang="en-US" altLang="en-US" b="1" dirty="0">
                <a:latin typeface="Courier New" pitchFamily="49" charset="0"/>
              </a:rPr>
              <a:t>SALESMANCLERK</a:t>
            </a:r>
            <a:r>
              <a:rPr lang="en-US" altLang="en-US" b="1" dirty="0"/>
              <a:t> not eligible for commission</a:t>
            </a:r>
          </a:p>
          <a:p>
            <a:endParaRPr lang="en-US" dirty="0"/>
          </a:p>
        </p:txBody>
      </p:sp>
    </p:spTree>
    <p:extLst>
      <p:ext uri="{BB962C8B-B14F-4D97-AF65-F5344CB8AC3E}">
        <p14:creationId xmlns:p14="http://schemas.microsoft.com/office/powerpoint/2010/main" val="3767613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4"/>
          <p:cNvSpPr>
            <a:spLocks noGrp="1"/>
          </p:cNvSpPr>
          <p:nvPr>
            <p:ph type="ftr" sz="quarter" idx="4"/>
          </p:nvPr>
        </p:nvSpPr>
        <p:spPr/>
        <p:txBody>
          <a:bodyPr/>
          <a:lstStyle/>
          <a:p>
            <a:r>
              <a:rPr lang="en-US" altLang="en-US"/>
              <a:t>Oracle Database 19c: PL/SQL Workshop   4 - </a:t>
            </a:r>
            <a:fld id="{4B9B3009-D29D-4104-BC22-0E0162E296C6}" type="slidenum">
              <a:rPr lang="en-US" altLang="en-US" smtClean="0"/>
              <a:pPr/>
              <a:t>23</a:t>
            </a:fld>
            <a:endParaRPr lang="en-US" altLang="en-US" dirty="0"/>
          </a:p>
        </p:txBody>
      </p:sp>
      <p:sp>
        <p:nvSpPr>
          <p:cNvPr id="4" name="Slide Image Placeholder 3">
            <a:extLst>
              <a:ext uri="{FF2B5EF4-FFF2-40B4-BE49-F238E27FC236}">
                <a16:creationId xmlns:a16="http://schemas.microsoft.com/office/drawing/2014/main" id="{07F3EAFC-4326-40B2-BCC6-6BF40F044C3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C62ACD5-71DB-4CD7-A5ED-DF60C61E2B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683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633413" y="5173663"/>
          <a:ext cx="5753100" cy="2233612"/>
        </p:xfrm>
        <a:graphic>
          <a:graphicData uri="http://schemas.openxmlformats.org/presentationml/2006/ole">
            <mc:AlternateContent xmlns:mc="http://schemas.openxmlformats.org/markup-compatibility/2006">
              <mc:Choice xmlns:v="urn:schemas-microsoft-com:vml" Requires="v">
                <p:oleObj spid="_x0000_s2093" name="Document" r:id="rId4" imgW="5765545" imgH="2233940" progId="Word.Document.8">
                  <p:embed/>
                </p:oleObj>
              </mc:Choice>
              <mc:Fallback>
                <p:oleObj name="Document" r:id="rId4" imgW="5765545" imgH="2233940" progId="Word.Document.8">
                  <p:embed/>
                  <p:pic>
                    <p:nvPicPr>
                      <p:cNvPr id="205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13" y="5173663"/>
                        <a:ext cx="575310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5"/>
          <p:cNvSpPr>
            <a:spLocks noGrp="1"/>
          </p:cNvSpPr>
          <p:nvPr>
            <p:ph type="ftr" sz="quarter" idx="4"/>
          </p:nvPr>
        </p:nvSpPr>
        <p:spPr/>
        <p:txBody>
          <a:bodyPr/>
          <a:lstStyle/>
          <a:p>
            <a:r>
              <a:rPr lang="en-US" altLang="en-US"/>
              <a:t>Oracle Database 19c: PL/SQL Workshop   4 - </a:t>
            </a:r>
            <a:fld id="{C5C84DD9-E168-457B-8BB0-F0686B71654C}" type="slidenum">
              <a:rPr lang="en-US" altLang="en-US" smtClean="0"/>
              <a:pPr/>
              <a:t>24</a:t>
            </a:fld>
            <a:endParaRPr lang="en-US" altLang="en-US" dirty="0"/>
          </a:p>
        </p:txBody>
      </p:sp>
      <p:sp>
        <p:nvSpPr>
          <p:cNvPr id="4" name="Slide Image Placeholder 3">
            <a:extLst>
              <a:ext uri="{FF2B5EF4-FFF2-40B4-BE49-F238E27FC236}">
                <a16:creationId xmlns:a16="http://schemas.microsoft.com/office/drawing/2014/main" id="{CE0E6ADD-C1E9-407A-8C9D-F7D829A6A84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38175F5-885A-493E-AA67-72AD7B25A8E6}"/>
              </a:ext>
            </a:extLst>
          </p:cNvPr>
          <p:cNvSpPr>
            <a:spLocks noGrp="1"/>
          </p:cNvSpPr>
          <p:nvPr>
            <p:ph type="body" idx="1"/>
          </p:nvPr>
        </p:nvSpPr>
        <p:spPr/>
        <p:txBody>
          <a:bodyPr/>
          <a:lstStyle/>
          <a:p>
            <a:pPr lvl="1"/>
            <a:r>
              <a:rPr lang="en-US" altLang="en-US" dirty="0"/>
              <a:t>The operations in an expression are performed in a particular order depending on their precedence (priority). The following table shows the default order of operations from high priority to low priority:</a:t>
            </a:r>
          </a:p>
          <a:p>
            <a:pPr lvl="1"/>
            <a:endParaRPr lang="en-US" dirty="0"/>
          </a:p>
        </p:txBody>
      </p:sp>
    </p:spTree>
    <p:extLst>
      <p:ext uri="{BB962C8B-B14F-4D97-AF65-F5344CB8AC3E}">
        <p14:creationId xmlns:p14="http://schemas.microsoft.com/office/powerpoint/2010/main" val="2077113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Footer Placeholder 4"/>
          <p:cNvSpPr>
            <a:spLocks noGrp="1"/>
          </p:cNvSpPr>
          <p:nvPr>
            <p:ph type="ftr" sz="quarter" idx="4"/>
          </p:nvPr>
        </p:nvSpPr>
        <p:spPr/>
        <p:txBody>
          <a:bodyPr/>
          <a:lstStyle/>
          <a:p>
            <a:r>
              <a:rPr lang="en-US" altLang="en-US"/>
              <a:t>Oracle Database 19c: PL/SQL Workshop   4 - </a:t>
            </a:r>
            <a:fld id="{3B30FF21-64FC-458B-9BE0-81112D3B788A}" type="slidenum">
              <a:rPr lang="en-US" altLang="en-US" smtClean="0"/>
              <a:pPr/>
              <a:t>25</a:t>
            </a:fld>
            <a:endParaRPr lang="en-US" altLang="en-US" dirty="0"/>
          </a:p>
        </p:txBody>
      </p:sp>
      <p:sp>
        <p:nvSpPr>
          <p:cNvPr id="3" name="Slide Image Placeholder 2">
            <a:extLst>
              <a:ext uri="{FF2B5EF4-FFF2-40B4-BE49-F238E27FC236}">
                <a16:creationId xmlns:a16="http://schemas.microsoft.com/office/drawing/2014/main" id="{552B6387-D5D4-4EC0-BCD8-0C2B6B40D93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6DB4FC3-366C-4611-80E8-ED0E5AF75B8B}"/>
              </a:ext>
            </a:extLst>
          </p:cNvPr>
          <p:cNvSpPr>
            <a:spLocks noGrp="1"/>
          </p:cNvSpPr>
          <p:nvPr>
            <p:ph type="body" idx="1"/>
          </p:nvPr>
        </p:nvSpPr>
        <p:spPr/>
        <p:txBody>
          <a:bodyPr/>
          <a:lstStyle/>
          <a:p>
            <a:pPr lvl="1" eaLnBrk="1" hangingPunct="1"/>
            <a:r>
              <a:rPr lang="en-US" altLang="en-US" dirty="0"/>
              <a:t>When you are working with nulls, you can avoid some common mistakes by keeping in mind the following rules:</a:t>
            </a:r>
          </a:p>
          <a:p>
            <a:pPr lvl="2" eaLnBrk="1" hangingPunct="1"/>
            <a:r>
              <a:rPr lang="en-US" altLang="en-US" dirty="0"/>
              <a:t>Comparisons involving nulls always yield </a:t>
            </a:r>
            <a:r>
              <a:rPr lang="en-US" altLang="en-US" dirty="0">
                <a:latin typeface="Courier New" pitchFamily="49" charset="0"/>
              </a:rPr>
              <a:t>NULL</a:t>
            </a:r>
            <a:r>
              <a:rPr lang="en-US" altLang="en-US" dirty="0"/>
              <a:t>.</a:t>
            </a:r>
          </a:p>
          <a:p>
            <a:pPr lvl="2" eaLnBrk="1" hangingPunct="1"/>
            <a:r>
              <a:rPr lang="en-US" altLang="en-US" dirty="0"/>
              <a:t>Applying the logical operator </a:t>
            </a:r>
            <a:r>
              <a:rPr lang="en-US" altLang="en-US" dirty="0">
                <a:latin typeface="Courier New" pitchFamily="49" charset="0"/>
              </a:rPr>
              <a:t>NOT</a:t>
            </a:r>
            <a:r>
              <a:rPr lang="en-US" altLang="en-US" dirty="0"/>
              <a:t> to a null yields </a:t>
            </a:r>
            <a:r>
              <a:rPr lang="en-US" altLang="en-US" dirty="0">
                <a:latin typeface="Courier New" pitchFamily="49" charset="0"/>
              </a:rPr>
              <a:t>NULL</a:t>
            </a:r>
            <a:r>
              <a:rPr lang="en-US" altLang="en-US" dirty="0"/>
              <a:t>.</a:t>
            </a:r>
          </a:p>
          <a:p>
            <a:pPr lvl="2" eaLnBrk="1" hangingPunct="1"/>
            <a:r>
              <a:rPr lang="en-US" altLang="en-US" dirty="0"/>
              <a:t>In conditional control statements, if the condition yields </a:t>
            </a:r>
            <a:r>
              <a:rPr lang="en-US" altLang="en-US" dirty="0">
                <a:latin typeface="Courier New" pitchFamily="49" charset="0"/>
              </a:rPr>
              <a:t>NULL</a:t>
            </a:r>
            <a:r>
              <a:rPr lang="en-US" altLang="en-US" dirty="0"/>
              <a:t>, its associated sequence of statements is not executed.</a:t>
            </a:r>
          </a:p>
          <a:p>
            <a:endParaRPr lang="en-US" dirty="0"/>
          </a:p>
        </p:txBody>
      </p:sp>
    </p:spTree>
    <p:extLst>
      <p:ext uri="{BB962C8B-B14F-4D97-AF65-F5344CB8AC3E}">
        <p14:creationId xmlns:p14="http://schemas.microsoft.com/office/powerpoint/2010/main" val="3896230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p:cNvGraphicFramePr>
          <p:nvPr/>
        </p:nvGraphicFramePr>
        <p:xfrm>
          <a:off x="609600" y="5867400"/>
          <a:ext cx="6019800" cy="2289175"/>
        </p:xfrm>
        <a:graphic>
          <a:graphicData uri="http://schemas.openxmlformats.org/presentationml/2006/ole">
            <mc:AlternateContent xmlns:mc="http://schemas.openxmlformats.org/markup-compatibility/2006">
              <mc:Choice xmlns:v="urn:schemas-microsoft-com:vml" Requires="v">
                <p:oleObj spid="_x0000_s3117" name="Document" r:id="rId4" imgW="5962239" imgH="2424428" progId="Word.Document.8">
                  <p:embed/>
                </p:oleObj>
              </mc:Choice>
              <mc:Fallback>
                <p:oleObj name="Document" r:id="rId4" imgW="5962239" imgH="2424428" progId="Word.Document.8">
                  <p:embed/>
                  <p:pic>
                    <p:nvPicPr>
                      <p:cNvPr id="307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867400"/>
                        <a:ext cx="6019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Footer Placeholder 5"/>
          <p:cNvSpPr>
            <a:spLocks noGrp="1"/>
          </p:cNvSpPr>
          <p:nvPr>
            <p:ph type="ftr" sz="quarter" idx="4"/>
          </p:nvPr>
        </p:nvSpPr>
        <p:spPr/>
        <p:txBody>
          <a:bodyPr/>
          <a:lstStyle/>
          <a:p>
            <a:r>
              <a:rPr lang="en-US" altLang="en-US"/>
              <a:t>Oracle Database 19c: PL/SQL Workshop   4 - </a:t>
            </a:r>
            <a:fld id="{2421124A-73D5-4332-9606-DE5E41D6EE70}"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58C88211-9416-4957-A82B-47B0AFFA056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3FFCA21-0437-4DEC-8443-E85E7B46FD14}"/>
              </a:ext>
            </a:extLst>
          </p:cNvPr>
          <p:cNvSpPr>
            <a:spLocks noGrp="1"/>
          </p:cNvSpPr>
          <p:nvPr>
            <p:ph type="body" idx="1"/>
          </p:nvPr>
        </p:nvSpPr>
        <p:spPr/>
        <p:txBody>
          <a:bodyPr/>
          <a:lstStyle/>
          <a:p>
            <a:pPr lvl="1" eaLnBrk="1" hangingPunct="1"/>
            <a:r>
              <a:rPr lang="en-US" altLang="en-US" dirty="0"/>
              <a:t>Follow the programming guidelines shown in the slide when developing a PL/SQL block to produce clear code and to ease maintenance of the code.</a:t>
            </a:r>
          </a:p>
          <a:p>
            <a:pPr lvl="1" eaLnBrk="1" hangingPunct="1"/>
            <a:r>
              <a:rPr lang="en-US" altLang="en-US" b="1" dirty="0"/>
              <a:t>Code Conventions</a:t>
            </a:r>
          </a:p>
          <a:p>
            <a:pPr lvl="1" eaLnBrk="1" hangingPunct="1"/>
            <a:r>
              <a:rPr lang="en-US" altLang="en-US" dirty="0"/>
              <a:t>The following table provides guidelines for writing code in uppercase or lowercase characters to help distinguish keywords from named objects.</a:t>
            </a:r>
          </a:p>
          <a:p>
            <a:endParaRPr lang="en-US" dirty="0"/>
          </a:p>
        </p:txBody>
      </p:sp>
    </p:spTree>
    <p:extLst>
      <p:ext uri="{BB962C8B-B14F-4D97-AF65-F5344CB8AC3E}">
        <p14:creationId xmlns:p14="http://schemas.microsoft.com/office/powerpoint/2010/main" val="2554533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Footer Placeholder 4"/>
          <p:cNvSpPr>
            <a:spLocks noGrp="1"/>
          </p:cNvSpPr>
          <p:nvPr>
            <p:ph type="ftr" sz="quarter" idx="4"/>
          </p:nvPr>
        </p:nvSpPr>
        <p:spPr/>
        <p:txBody>
          <a:bodyPr/>
          <a:lstStyle/>
          <a:p>
            <a:r>
              <a:rPr lang="en-US" altLang="en-US"/>
              <a:t>Oracle Database 19c: PL/SQL Workshop   4 - </a:t>
            </a:r>
            <a:fld id="{1714CAE9-D83A-4F29-938F-96E3147F6AC1}"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BE464BD6-89E8-49BE-A31E-F56B9E6E1FB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02363FD-1402-466D-8F44-59F6F3F0A9BA}"/>
              </a:ext>
            </a:extLst>
          </p:cNvPr>
          <p:cNvSpPr>
            <a:spLocks noGrp="1"/>
          </p:cNvSpPr>
          <p:nvPr>
            <p:ph type="body" idx="1"/>
          </p:nvPr>
        </p:nvSpPr>
        <p:spPr/>
        <p:txBody>
          <a:bodyPr/>
          <a:lstStyle/>
          <a:p>
            <a:pPr lvl="1" eaLnBrk="1" hangingPunct="1"/>
            <a:r>
              <a:rPr lang="en-US" altLang="en-US" dirty="0"/>
              <a:t>For clarity and enhanced readability, indent each level of code. To show structure, you can divide lines by using carriage returns and you can indent lines by using spaces and tabs. Compare the following </a:t>
            </a:r>
            <a:r>
              <a:rPr lang="en-US" altLang="en-US" dirty="0">
                <a:latin typeface="Courier New" pitchFamily="49" charset="0"/>
              </a:rPr>
              <a:t>IF</a:t>
            </a:r>
            <a:r>
              <a:rPr lang="en-US" altLang="en-US" dirty="0"/>
              <a:t> statements for readability:</a:t>
            </a:r>
          </a:p>
          <a:p>
            <a:pPr lvl="4" eaLnBrk="1" hangingPunct="1">
              <a:spcBef>
                <a:spcPct val="25000"/>
              </a:spcBef>
            </a:pPr>
            <a:r>
              <a:rPr lang="en-US" altLang="en-US" dirty="0"/>
              <a:t>		IF x&gt;y THEN max:=</a:t>
            </a:r>
            <a:r>
              <a:rPr lang="en-US" altLang="en-US" dirty="0" err="1"/>
              <a:t>x;ELSE</a:t>
            </a:r>
            <a:r>
              <a:rPr lang="en-US" altLang="en-US" dirty="0"/>
              <a:t> max:=</a:t>
            </a:r>
            <a:r>
              <a:rPr lang="en-US" altLang="en-US" dirty="0" err="1"/>
              <a:t>y;END</a:t>
            </a:r>
            <a:r>
              <a:rPr lang="en-US" altLang="en-US" dirty="0"/>
              <a:t> IF;</a:t>
            </a:r>
          </a:p>
          <a:p>
            <a:pPr lvl="4" eaLnBrk="1" hangingPunct="1"/>
            <a:endParaRPr lang="en-US" altLang="en-US" dirty="0"/>
          </a:p>
          <a:p>
            <a:pPr lvl="4" eaLnBrk="1" hangingPunct="1">
              <a:spcBef>
                <a:spcPct val="50000"/>
              </a:spcBef>
            </a:pPr>
            <a:r>
              <a:rPr lang="en-US" altLang="en-US" dirty="0"/>
              <a:t>		IF x &gt; y THEN</a:t>
            </a:r>
            <a:br>
              <a:rPr lang="en-US" altLang="en-US" dirty="0"/>
            </a:br>
            <a:r>
              <a:rPr lang="en-US" altLang="en-US" dirty="0"/>
              <a:t>  		 max := x;</a:t>
            </a:r>
            <a:br>
              <a:rPr lang="en-US" altLang="en-US" dirty="0"/>
            </a:br>
            <a:r>
              <a:rPr lang="en-US" altLang="en-US" dirty="0"/>
              <a:t>		ELSE </a:t>
            </a:r>
            <a:br>
              <a:rPr lang="en-US" altLang="en-US" dirty="0"/>
            </a:br>
            <a:r>
              <a:rPr lang="en-US" altLang="en-US" dirty="0"/>
              <a:t>  		 max := y;</a:t>
            </a:r>
            <a:br>
              <a:rPr lang="en-US" altLang="en-US" dirty="0"/>
            </a:br>
            <a:r>
              <a:rPr lang="en-US" altLang="en-US" dirty="0"/>
              <a:t>		END IF;</a:t>
            </a:r>
          </a:p>
          <a:p>
            <a:endParaRPr lang="en-US" dirty="0"/>
          </a:p>
        </p:txBody>
      </p:sp>
    </p:spTree>
    <p:extLst>
      <p:ext uri="{BB962C8B-B14F-4D97-AF65-F5344CB8AC3E}">
        <p14:creationId xmlns:p14="http://schemas.microsoft.com/office/powerpoint/2010/main" val="415936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7"/>
          <p:cNvSpPr>
            <a:spLocks noGrp="1"/>
          </p:cNvSpPr>
          <p:nvPr>
            <p:ph type="ftr" sz="quarter" idx="4"/>
          </p:nvPr>
        </p:nvSpPr>
        <p:spPr/>
        <p:txBody>
          <a:bodyPr/>
          <a:lstStyle/>
          <a:p>
            <a:r>
              <a:rPr lang="en-US" altLang="en-US"/>
              <a:t>Oracle Database 19c: PL/SQL Workshop   4 - </a:t>
            </a:r>
            <a:fld id="{47C6A387-1B34-47EE-9650-B6910AC3AA23}" type="slidenum">
              <a:rPr lang="en-US" altLang="en-US" smtClean="0"/>
              <a:pPr/>
              <a:t>28</a:t>
            </a:fld>
            <a:endParaRPr lang="en-US" altLang="en-US" dirty="0"/>
          </a:p>
        </p:txBody>
      </p:sp>
      <p:sp>
        <p:nvSpPr>
          <p:cNvPr id="3" name="Slide Image Placeholder 2">
            <a:extLst>
              <a:ext uri="{FF2B5EF4-FFF2-40B4-BE49-F238E27FC236}">
                <a16:creationId xmlns:a16="http://schemas.microsoft.com/office/drawing/2014/main" id="{63204A3F-AD03-4D57-81E5-071206F6FE3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C72646C-CE5B-44C6-A14D-13B3539F0C69}"/>
              </a:ext>
            </a:extLst>
          </p:cNvPr>
          <p:cNvSpPr>
            <a:spLocks noGrp="1"/>
          </p:cNvSpPr>
          <p:nvPr>
            <p:ph type="body" idx="1"/>
          </p:nvPr>
        </p:nvSpPr>
        <p:spPr/>
        <p:txBody>
          <a:bodyPr/>
          <a:lstStyle/>
          <a:p>
            <a:pPr eaLnBrk="1" hangingPunct="1"/>
            <a:r>
              <a:rPr lang="en-US" altLang="en-US" dirty="0"/>
              <a:t>Answer: a</a:t>
            </a:r>
          </a:p>
          <a:p>
            <a:pPr lvl="1" eaLnBrk="1" hangingPunct="1"/>
            <a:r>
              <a:rPr lang="en-US" altLang="en-US" b="1" dirty="0"/>
              <a:t>SQL Functions in PL/SQL</a:t>
            </a:r>
          </a:p>
          <a:p>
            <a:pPr lvl="1" eaLnBrk="1" hangingPunct="1"/>
            <a:r>
              <a:rPr lang="en-US" altLang="en-US" dirty="0"/>
              <a:t>SQL provides several predefined functions that can be used in SQL statements. Most of these functions (such as single-row number and character functions, data type conversion functions, and date and time-stamp functions) are valid in PL/SQL expressions.</a:t>
            </a:r>
          </a:p>
          <a:p>
            <a:pPr lvl="1" eaLnBrk="1" hangingPunct="1"/>
            <a:r>
              <a:rPr lang="en-US" altLang="en-US" dirty="0"/>
              <a:t>The following functions are not available in procedural statements:</a:t>
            </a:r>
          </a:p>
          <a:p>
            <a:pPr lvl="2" eaLnBrk="1" hangingPunct="1">
              <a:buFont typeface="Courier New" pitchFamily="49" charset="0"/>
              <a:buChar char="•"/>
            </a:pPr>
            <a:r>
              <a:rPr lang="en-US" altLang="en-US" dirty="0">
                <a:latin typeface="Courier New" pitchFamily="49" charset="0"/>
              </a:rPr>
              <a:t>DECODE</a:t>
            </a:r>
            <a:endParaRPr lang="en-US" altLang="en-US" dirty="0"/>
          </a:p>
          <a:p>
            <a:pPr lvl="2" eaLnBrk="1" hangingPunct="1"/>
            <a:r>
              <a:rPr lang="en-US" altLang="en-US" dirty="0"/>
              <a:t>Group functions: </a:t>
            </a:r>
            <a:r>
              <a:rPr lang="en-US" altLang="en-US" dirty="0">
                <a:latin typeface="Courier New" pitchFamily="49" charset="0"/>
              </a:rPr>
              <a:t>AVG</a:t>
            </a:r>
            <a:r>
              <a:rPr lang="en-US" altLang="en-US" dirty="0"/>
              <a:t>, </a:t>
            </a:r>
            <a:r>
              <a:rPr lang="en-US" altLang="en-US" dirty="0">
                <a:latin typeface="Courier New" pitchFamily="49" charset="0"/>
              </a:rPr>
              <a:t>MIN</a:t>
            </a:r>
            <a:r>
              <a:rPr lang="en-US" altLang="en-US" dirty="0"/>
              <a:t>, </a:t>
            </a:r>
            <a:r>
              <a:rPr lang="en-US" altLang="en-US" dirty="0">
                <a:latin typeface="Courier New" pitchFamily="49" charset="0"/>
              </a:rPr>
              <a:t>MAX</a:t>
            </a:r>
            <a:r>
              <a:rPr lang="en-US" altLang="en-US" dirty="0"/>
              <a:t>, </a:t>
            </a:r>
            <a:r>
              <a:rPr lang="en-US" altLang="en-US" dirty="0">
                <a:latin typeface="Courier New" pitchFamily="49" charset="0"/>
              </a:rPr>
              <a:t>COUNT</a:t>
            </a:r>
            <a:r>
              <a:rPr lang="en-US" altLang="en-US" dirty="0"/>
              <a:t>, </a:t>
            </a:r>
            <a:r>
              <a:rPr lang="en-US" altLang="en-US" dirty="0">
                <a:latin typeface="Courier New" pitchFamily="49" charset="0"/>
              </a:rPr>
              <a:t>SUM</a:t>
            </a:r>
            <a:r>
              <a:rPr lang="en-US" altLang="en-US" dirty="0"/>
              <a:t>, </a:t>
            </a:r>
            <a:r>
              <a:rPr lang="en-US" altLang="en-US" dirty="0">
                <a:latin typeface="Courier New" pitchFamily="49" charset="0"/>
              </a:rPr>
              <a:t>STDDEV</a:t>
            </a:r>
            <a:r>
              <a:rPr lang="en-US" altLang="en-US" dirty="0"/>
              <a:t>, and </a:t>
            </a:r>
            <a:r>
              <a:rPr lang="en-US" altLang="en-US" dirty="0">
                <a:latin typeface="Courier New" pitchFamily="49" charset="0"/>
              </a:rPr>
              <a:t>VARIANCE</a:t>
            </a:r>
            <a:r>
              <a:rPr lang="en-US" altLang="en-US" dirty="0"/>
              <a:t> </a:t>
            </a:r>
            <a:br>
              <a:rPr lang="en-US" altLang="en-US" dirty="0"/>
            </a:br>
            <a:r>
              <a:rPr lang="en-US" altLang="en-US" dirty="0"/>
              <a:t>Group functions apply to groups of rows in a table and are therefore, available only in SQL statements in a PL/SQL block. The functions mentioned here form only a subset of the complete list.</a:t>
            </a:r>
          </a:p>
          <a:p>
            <a:endParaRPr lang="en-US" dirty="0"/>
          </a:p>
        </p:txBody>
      </p:sp>
    </p:spTree>
    <p:extLst>
      <p:ext uri="{BB962C8B-B14F-4D97-AF65-F5344CB8AC3E}">
        <p14:creationId xmlns:p14="http://schemas.microsoft.com/office/powerpoint/2010/main" val="405241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Footer Placeholder 7"/>
          <p:cNvSpPr>
            <a:spLocks noGrp="1"/>
          </p:cNvSpPr>
          <p:nvPr>
            <p:ph type="ftr" sz="quarter" idx="4"/>
          </p:nvPr>
        </p:nvSpPr>
        <p:spPr/>
        <p:txBody>
          <a:bodyPr/>
          <a:lstStyle/>
          <a:p>
            <a:r>
              <a:rPr lang="en-US" altLang="en-US"/>
              <a:t>Oracle Database 19c: PL/SQL Workshop   4 - </a:t>
            </a:r>
            <a:fld id="{B85DED99-6A78-44FC-8706-E12E8AEDC467}"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D05CC815-31B7-4494-BDE9-B00437FFB93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A03094A-E72F-49D8-BC69-DBBB57637C85}"/>
              </a:ext>
            </a:extLst>
          </p:cNvPr>
          <p:cNvSpPr>
            <a:spLocks noGrp="1"/>
          </p:cNvSpPr>
          <p:nvPr>
            <p:ph type="body" idx="1"/>
          </p:nvPr>
        </p:nvSpPr>
        <p:spPr/>
        <p:txBody>
          <a:bodyPr/>
          <a:lstStyle/>
          <a:p>
            <a:pPr lvl="1" eaLnBrk="1" hangingPunct="1"/>
            <a:r>
              <a:rPr lang="en-US" altLang="en-US" dirty="0"/>
              <a:t>The general syntax rules that apply to SQL also apply to PL/SQL.</a:t>
            </a:r>
            <a:r>
              <a:rPr lang="en-US" dirty="0"/>
              <a:t> A block can have any number of nested blocks defined within its executable part. </a:t>
            </a:r>
          </a:p>
          <a:p>
            <a:pPr lvl="2" eaLnBrk="1" hangingPunct="1"/>
            <a:r>
              <a:rPr lang="en-US" dirty="0"/>
              <a:t>Blocks defined within a block are called sub blocks. </a:t>
            </a:r>
          </a:p>
          <a:p>
            <a:pPr lvl="2" eaLnBrk="1" hangingPunct="1"/>
            <a:r>
              <a:rPr lang="en-US" dirty="0"/>
              <a:t>You can nest blocks only in the executable part of a block. </a:t>
            </a:r>
          </a:p>
          <a:p>
            <a:pPr lvl="2" eaLnBrk="1" hangingPunct="1"/>
            <a:r>
              <a:rPr lang="en-US" dirty="0"/>
              <a:t>Because the exception section is also a part of the executable section, it can also contain nested blocks. </a:t>
            </a:r>
          </a:p>
          <a:p>
            <a:pPr lvl="2" eaLnBrk="1" hangingPunct="1"/>
            <a:r>
              <a:rPr lang="en-US" dirty="0"/>
              <a:t>Ensure correct scope and visibility of the variables when you have nested blocks. </a:t>
            </a:r>
          </a:p>
          <a:p>
            <a:pPr lvl="2" eaLnBrk="1" hangingPunct="1"/>
            <a:r>
              <a:rPr lang="en-US" dirty="0"/>
              <a:t>Avoid using the same identifiers in the parent and child blocks.</a:t>
            </a:r>
          </a:p>
          <a:p>
            <a:pPr lvl="2" eaLnBrk="1" hangingPunct="1"/>
            <a:r>
              <a:rPr lang="en-US" dirty="0"/>
              <a:t>Most of the functions available in SQL are also valid in PL/SQL expressions. </a:t>
            </a:r>
          </a:p>
          <a:p>
            <a:pPr lvl="2" eaLnBrk="1" hangingPunct="1"/>
            <a:r>
              <a:rPr lang="en-US" dirty="0"/>
              <a:t>Conversion functions convert a value from one data type to another. </a:t>
            </a:r>
          </a:p>
          <a:p>
            <a:pPr lvl="2" eaLnBrk="1" hangingPunct="1"/>
            <a:r>
              <a:rPr lang="en-US" dirty="0"/>
              <a:t>Comparison operators compare one expression with another. The result is always </a:t>
            </a:r>
            <a:r>
              <a:rPr lang="en-US" dirty="0">
                <a:latin typeface="Courier New" pitchFamily="49" charset="0"/>
              </a:rPr>
              <a:t>TRUE</a:t>
            </a:r>
            <a:r>
              <a:rPr lang="en-US" dirty="0"/>
              <a:t>, </a:t>
            </a:r>
            <a:r>
              <a:rPr lang="en-US" dirty="0">
                <a:latin typeface="Courier New" pitchFamily="49" charset="0"/>
              </a:rPr>
              <a:t>FALSE</a:t>
            </a:r>
            <a:r>
              <a:rPr lang="en-US" dirty="0"/>
              <a:t>, or </a:t>
            </a:r>
            <a:r>
              <a:rPr lang="en-US" dirty="0">
                <a:latin typeface="Courier New" pitchFamily="49" charset="0"/>
              </a:rPr>
              <a:t>NULL</a:t>
            </a:r>
            <a:r>
              <a:rPr lang="en-US" dirty="0"/>
              <a:t>. Typically, you use comparison operators in conditional control statements and in the </a:t>
            </a:r>
            <a:r>
              <a:rPr lang="en-US" dirty="0">
                <a:latin typeface="Courier New" pitchFamily="49" charset="0"/>
              </a:rPr>
              <a:t>WHERE</a:t>
            </a:r>
            <a:r>
              <a:rPr lang="en-US" dirty="0"/>
              <a:t> clause of SQL data manipulation statements. </a:t>
            </a:r>
          </a:p>
          <a:p>
            <a:pPr lvl="2" eaLnBrk="1" hangingPunct="1"/>
            <a:r>
              <a:rPr lang="en-US" dirty="0"/>
              <a:t>The relational operators enable you to compare arbitrarily complex expressions.</a:t>
            </a:r>
            <a:endParaRPr lang="en-US" altLang="en-US" dirty="0"/>
          </a:p>
          <a:p>
            <a:endParaRPr lang="en-US" dirty="0"/>
          </a:p>
        </p:txBody>
      </p:sp>
    </p:spTree>
    <p:extLst>
      <p:ext uri="{BB962C8B-B14F-4D97-AF65-F5344CB8AC3E}">
        <p14:creationId xmlns:p14="http://schemas.microsoft.com/office/powerpoint/2010/main" val="36171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7"/>
          <p:cNvSpPr>
            <a:spLocks noGrp="1"/>
          </p:cNvSpPr>
          <p:nvPr>
            <p:ph type="ftr" sz="quarter" idx="4"/>
          </p:nvPr>
        </p:nvSpPr>
        <p:spPr/>
        <p:txBody>
          <a:bodyPr/>
          <a:lstStyle/>
          <a:p>
            <a:r>
              <a:rPr lang="en-US" altLang="en-US"/>
              <a:t>Oracle Database 19c: PL/SQL Workshop   4 - </a:t>
            </a:r>
            <a:fld id="{370A930E-D7CD-4BB9-82F5-537D9280F228}" type="slidenum">
              <a:rPr lang="en-US" altLang="en-US" smtClean="0"/>
              <a:pPr/>
              <a:t>3</a:t>
            </a:fld>
            <a:endParaRPr lang="en-US" altLang="en-US" dirty="0"/>
          </a:p>
        </p:txBody>
      </p:sp>
      <p:sp>
        <p:nvSpPr>
          <p:cNvPr id="4" name="Slide Image Placeholder 3">
            <a:extLst>
              <a:ext uri="{FF2B5EF4-FFF2-40B4-BE49-F238E27FC236}">
                <a16:creationId xmlns:a16="http://schemas.microsoft.com/office/drawing/2014/main" id="{677E9E9F-4BC3-46D3-B8E8-A1FE33DA174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7C2139F-22CF-4028-B176-76B1E30E5D49}"/>
              </a:ext>
            </a:extLst>
          </p:cNvPr>
          <p:cNvSpPr>
            <a:spLocks noGrp="1"/>
          </p:cNvSpPr>
          <p:nvPr>
            <p:ph type="body" idx="1"/>
          </p:nvPr>
        </p:nvSpPr>
        <p:spPr/>
        <p:txBody>
          <a:bodyPr/>
          <a:lstStyle/>
          <a:p>
            <a:pPr lvl="1"/>
            <a:r>
              <a:rPr lang="en-US" altLang="en-US" dirty="0"/>
              <a:t>You learned how to declare variables and write executable statements in a PL/SQL block. In this lesson, you learn how lexical units make up a PL/SQL block. You learn to write nested blocks. You also learn about the scope and visibility of variables in nested blocks and about qualifying variables with labels.</a:t>
            </a:r>
          </a:p>
          <a:p>
            <a:pPr lvl="1"/>
            <a:endParaRPr lang="en-US" dirty="0"/>
          </a:p>
        </p:txBody>
      </p:sp>
    </p:spTree>
    <p:extLst>
      <p:ext uri="{BB962C8B-B14F-4D97-AF65-F5344CB8AC3E}">
        <p14:creationId xmlns:p14="http://schemas.microsoft.com/office/powerpoint/2010/main" val="1196524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p:txBody>
          <a:bodyPr/>
          <a:lstStyle/>
          <a:p>
            <a:pPr lvl="1"/>
            <a:r>
              <a:rPr lang="en-US" altLang="en-US"/>
              <a:t>Exercises 1 and 2 are paper based.</a:t>
            </a:r>
          </a:p>
        </p:txBody>
      </p:sp>
      <p:sp>
        <p:nvSpPr>
          <p:cNvPr id="63492" name="Footer Placeholder 7"/>
          <p:cNvSpPr>
            <a:spLocks noGrp="1"/>
          </p:cNvSpPr>
          <p:nvPr>
            <p:ph type="ftr" sz="quarter" idx="4"/>
          </p:nvPr>
        </p:nvSpPr>
        <p:spPr/>
        <p:txBody>
          <a:bodyPr/>
          <a:lstStyle/>
          <a:p>
            <a:r>
              <a:rPr lang="en-US" altLang="en-US"/>
              <a:t>Oracle Database 19c: PL/SQL Workshop   4 - </a:t>
            </a:r>
            <a:fld id="{500763C2-0593-45A0-9D98-E593242691CA}" type="slidenum">
              <a:rPr lang="en-US" altLang="en-US" smtClean="0"/>
              <a:pPr/>
              <a:t>30</a:t>
            </a:fld>
            <a:endParaRPr lang="en-US" altLang="en-US" dirty="0"/>
          </a:p>
        </p:txBody>
      </p:sp>
      <p:sp>
        <p:nvSpPr>
          <p:cNvPr id="5" name="Slide Image Placeholder 4">
            <a:extLst>
              <a:ext uri="{FF2B5EF4-FFF2-40B4-BE49-F238E27FC236}">
                <a16:creationId xmlns:a16="http://schemas.microsoft.com/office/drawing/2014/main" id="{B9DEAE94-5CDF-4ECE-AB11-6C4D332E6260}"/>
              </a:ext>
            </a:extLst>
          </p:cNvPr>
          <p:cNvSpPr>
            <a:spLocks noGrp="1" noRot="1" noChangeAspect="1"/>
          </p:cNvSpPr>
          <p:nvPr>
            <p:ph type="sldImg"/>
          </p:nvPr>
        </p:nvSpPr>
        <p:spPr/>
      </p:sp>
    </p:spTree>
    <p:extLst>
      <p:ext uri="{BB962C8B-B14F-4D97-AF65-F5344CB8AC3E}">
        <p14:creationId xmlns:p14="http://schemas.microsoft.com/office/powerpoint/2010/main" val="244164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Footer Placeholder 4"/>
          <p:cNvSpPr>
            <a:spLocks noGrp="1"/>
          </p:cNvSpPr>
          <p:nvPr>
            <p:ph type="ftr" sz="quarter" idx="4"/>
          </p:nvPr>
        </p:nvSpPr>
        <p:spPr/>
        <p:txBody>
          <a:bodyPr/>
          <a:lstStyle/>
          <a:p>
            <a:r>
              <a:rPr lang="en-US" altLang="en-US"/>
              <a:t>Oracle Database 19c: PL/SQL Workshop   4 - </a:t>
            </a:r>
            <a:fld id="{E4E72CF4-FA7A-4B3D-8D2F-C584592CCAC3}"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2F4A04D6-0565-47FF-928B-FADAEA4CE0D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BAE00ED-5A48-4F23-966E-F76A5F78A1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301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7"/>
          <p:cNvSpPr>
            <a:spLocks noGrp="1"/>
          </p:cNvSpPr>
          <p:nvPr>
            <p:ph type="ftr" sz="quarter" idx="4"/>
          </p:nvPr>
        </p:nvSpPr>
        <p:spPr/>
        <p:txBody>
          <a:bodyPr/>
          <a:lstStyle/>
          <a:p>
            <a:r>
              <a:rPr lang="en-US" altLang="en-US"/>
              <a:t>Oracle Database 19c: PL/SQL Workshop   4 - </a:t>
            </a:r>
            <a:fld id="{FD8C0CDC-053F-4BE0-8519-2793333F1E25}" type="slidenum">
              <a:rPr lang="en-US" altLang="en-US" smtClean="0"/>
              <a:pPr/>
              <a:t>5</a:t>
            </a:fld>
            <a:endParaRPr lang="en-US" altLang="en-US" dirty="0"/>
          </a:p>
        </p:txBody>
      </p:sp>
      <p:sp>
        <p:nvSpPr>
          <p:cNvPr id="4" name="Slide Image Placeholder 3">
            <a:extLst>
              <a:ext uri="{FF2B5EF4-FFF2-40B4-BE49-F238E27FC236}">
                <a16:creationId xmlns:a16="http://schemas.microsoft.com/office/drawing/2014/main" id="{82274670-993F-408A-B36C-163209D359A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6575454-58FF-4017-8497-9C0DE55831C6}"/>
              </a:ext>
            </a:extLst>
          </p:cNvPr>
          <p:cNvSpPr>
            <a:spLocks noGrp="1"/>
          </p:cNvSpPr>
          <p:nvPr>
            <p:ph type="body" idx="1"/>
          </p:nvPr>
        </p:nvSpPr>
        <p:spPr/>
        <p:txBody>
          <a:bodyPr/>
          <a:lstStyle/>
          <a:p>
            <a:pPr lvl="1" eaLnBrk="1" hangingPunct="1"/>
            <a:r>
              <a:rPr lang="en-US" altLang="en-US" dirty="0"/>
              <a:t>Lexical units include letters, numerals, special characters, tabs, spaces, returns, and symbols.</a:t>
            </a:r>
          </a:p>
          <a:p>
            <a:pPr lvl="2" eaLnBrk="1" hangingPunct="1"/>
            <a:r>
              <a:rPr lang="en-US" altLang="en-US" b="1" dirty="0"/>
              <a:t>Identifiers:</a:t>
            </a:r>
            <a:r>
              <a:rPr lang="en-US" altLang="en-US" dirty="0"/>
              <a:t> Identifiers are the names given to PL/SQL objects. You learned to identify valid and invalid identifiers. Recall that keywords cannot be used as identifiers. </a:t>
            </a:r>
          </a:p>
          <a:p>
            <a:pPr lvl="2" eaLnBrk="1" hangingPunct="1">
              <a:buNone/>
            </a:pPr>
            <a:r>
              <a:rPr lang="en-US" altLang="en-US" b="1" dirty="0"/>
              <a:t>	Quoted identifiers:</a:t>
            </a:r>
            <a:endParaRPr lang="en-US" altLang="en-US" dirty="0"/>
          </a:p>
          <a:p>
            <a:pPr lvl="3" eaLnBrk="1" hangingPunct="1"/>
            <a:r>
              <a:rPr lang="en-US" altLang="en-US" dirty="0"/>
              <a:t>Make identifiers case-sensitive.</a:t>
            </a:r>
          </a:p>
          <a:p>
            <a:pPr lvl="3" eaLnBrk="1" hangingPunct="1"/>
            <a:r>
              <a:rPr lang="en-US" altLang="en-US" dirty="0"/>
              <a:t>Include characters such as spaces. </a:t>
            </a:r>
          </a:p>
          <a:p>
            <a:pPr lvl="3" eaLnBrk="1" hangingPunct="1"/>
            <a:r>
              <a:rPr lang="en-US" altLang="en-US" dirty="0"/>
              <a:t>Use reserved words.</a:t>
            </a:r>
          </a:p>
          <a:p>
            <a:pPr lvl="2" eaLnBrk="1" hangingPunct="1">
              <a:buNone/>
            </a:pPr>
            <a:r>
              <a:rPr lang="en-US" altLang="en-US" dirty="0"/>
              <a:t>	</a:t>
            </a:r>
            <a:r>
              <a:rPr lang="en-US" altLang="en-US" b="1" dirty="0"/>
              <a:t>Examples:</a:t>
            </a:r>
          </a:p>
          <a:p>
            <a:pPr lvl="4" eaLnBrk="1" hangingPunct="1"/>
            <a:r>
              <a:rPr lang="en-US" altLang="en-US" dirty="0"/>
              <a:t>		"begin date" DATE;</a:t>
            </a:r>
          </a:p>
          <a:p>
            <a:pPr lvl="4" eaLnBrk="1" hangingPunct="1"/>
            <a:r>
              <a:rPr lang="en-US" altLang="en-US" dirty="0"/>
              <a:t>		"end date"   DATE;</a:t>
            </a:r>
            <a:br>
              <a:rPr lang="en-US" altLang="en-US" dirty="0"/>
            </a:br>
            <a:r>
              <a:rPr lang="en-US" altLang="en-US" dirty="0"/>
              <a:t>		"exception thrown" BOOLEAN DEFAULT TRUE;</a:t>
            </a:r>
          </a:p>
          <a:p>
            <a:pPr lvl="2" eaLnBrk="1" hangingPunct="1">
              <a:buNone/>
            </a:pPr>
            <a:r>
              <a:rPr lang="en-US" altLang="en-US" dirty="0"/>
              <a:t>	All subsequent usage of these variables should have double quotation marks. However, use of quoted identifiers is not recommended. </a:t>
            </a:r>
          </a:p>
          <a:p>
            <a:pPr lvl="2" eaLnBrk="1" hangingPunct="1"/>
            <a:r>
              <a:rPr lang="en-US" altLang="en-US" b="1" dirty="0"/>
              <a:t>Delimiters:</a:t>
            </a:r>
            <a:r>
              <a:rPr lang="en-US" altLang="en-US" dirty="0"/>
              <a:t> Delimiters are symbols that have special meaning. You already learned that the semicolon (</a:t>
            </a:r>
            <a:r>
              <a:rPr lang="en-US" altLang="en-US" dirty="0">
                <a:latin typeface="Courier New" pitchFamily="49" charset="0"/>
              </a:rPr>
              <a:t>;</a:t>
            </a:r>
            <a:r>
              <a:rPr lang="en-US" altLang="en-US" dirty="0"/>
              <a:t>) is used to terminate a SQL or PL/SQL statement. Therefore, </a:t>
            </a:r>
            <a:r>
              <a:rPr lang="en-US" altLang="en-US" dirty="0">
                <a:latin typeface="Courier New" pitchFamily="49" charset="0"/>
              </a:rPr>
              <a:t>;</a:t>
            </a:r>
            <a:r>
              <a:rPr lang="en-US" altLang="en-US" dirty="0"/>
              <a:t> is an example of a delimiter.</a:t>
            </a:r>
            <a:br>
              <a:rPr lang="en-US" altLang="en-US" dirty="0"/>
            </a:br>
            <a:r>
              <a:rPr lang="en-US" altLang="en-US" dirty="0"/>
              <a:t>For more information, refer to the </a:t>
            </a:r>
            <a:r>
              <a:rPr lang="en-US" altLang="en-US" i="1" dirty="0"/>
              <a:t>PL/SQL User’s Guide and Reference</a:t>
            </a:r>
            <a:r>
              <a:rPr lang="en-US" altLang="en-US" dirty="0"/>
              <a:t>.</a:t>
            </a:r>
          </a:p>
          <a:p>
            <a:endParaRPr lang="en-US" dirty="0"/>
          </a:p>
        </p:txBody>
      </p:sp>
    </p:spTree>
    <p:extLst>
      <p:ext uri="{BB962C8B-B14F-4D97-AF65-F5344CB8AC3E}">
        <p14:creationId xmlns:p14="http://schemas.microsoft.com/office/powerpoint/2010/main" val="319567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1057275" y="906463"/>
          <a:ext cx="3457575" cy="2095500"/>
        </p:xfrm>
        <a:graphic>
          <a:graphicData uri="http://schemas.openxmlformats.org/presentationml/2006/ole">
            <mc:AlternateContent xmlns:mc="http://schemas.openxmlformats.org/markup-compatibility/2006">
              <mc:Choice xmlns:v="urn:schemas-microsoft-com:vml" Requires="v">
                <p:oleObj spid="_x0000_s1112" name="Document" r:id="rId4" imgW="3476974" imgH="2095411" progId="Word.Document.8">
                  <p:embed/>
                </p:oleObj>
              </mc:Choice>
              <mc:Fallback>
                <p:oleObj name="Document" r:id="rId4" imgW="3476974" imgH="2095411"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906463"/>
                        <a:ext cx="34575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p:cNvGraphicFramePr>
          <p:nvPr/>
        </p:nvGraphicFramePr>
        <p:xfrm>
          <a:off x="1057275" y="3268663"/>
          <a:ext cx="3371850" cy="1990725"/>
        </p:xfrm>
        <a:graphic>
          <a:graphicData uri="http://schemas.openxmlformats.org/presentationml/2006/ole">
            <mc:AlternateContent xmlns:mc="http://schemas.openxmlformats.org/markup-compatibility/2006">
              <mc:Choice xmlns:v="urn:schemas-microsoft-com:vml" Requires="v">
                <p:oleObj spid="_x0000_s1113" name="Document" r:id="rId6" imgW="3388405" imgH="1991739" progId="Word.Document.8">
                  <p:embed/>
                </p:oleObj>
              </mc:Choice>
              <mc:Fallback>
                <p:oleObj name="Document" r:id="rId6" imgW="3388405" imgH="1991739" progId="Word.Document.8">
                  <p:embed/>
                  <p:pic>
                    <p:nvPicPr>
                      <p:cNvPr id="1027"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3268663"/>
                        <a:ext cx="33718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Footer Placeholder 8"/>
          <p:cNvSpPr>
            <a:spLocks noGrp="1"/>
          </p:cNvSpPr>
          <p:nvPr>
            <p:ph type="ftr" sz="quarter" idx="4"/>
          </p:nvPr>
        </p:nvSpPr>
        <p:spPr/>
        <p:txBody>
          <a:bodyPr/>
          <a:lstStyle/>
          <a:p>
            <a:r>
              <a:rPr lang="en-US" altLang="en-US"/>
              <a:t>Oracle Database 19c: PL/SQL Workshop   4 - </a:t>
            </a:r>
            <a:fld id="{EB6A39C8-1853-4614-91BF-75715FFF5B1A}" type="slidenum">
              <a:rPr lang="en-US" altLang="en-US" smtClean="0"/>
              <a:pPr/>
              <a:t>6</a:t>
            </a:fld>
            <a:endParaRPr lang="en-US" altLang="en-US" dirty="0"/>
          </a:p>
        </p:txBody>
      </p:sp>
      <p:sp>
        <p:nvSpPr>
          <p:cNvPr id="4" name="Notes Placeholder 3">
            <a:extLst>
              <a:ext uri="{FF2B5EF4-FFF2-40B4-BE49-F238E27FC236}">
                <a16:creationId xmlns:a16="http://schemas.microsoft.com/office/drawing/2014/main" id="{182291FD-3733-42C3-85F1-7AA5BC2070FA}"/>
              </a:ext>
            </a:extLst>
          </p:cNvPr>
          <p:cNvSpPr>
            <a:spLocks noGrp="1"/>
          </p:cNvSpPr>
          <p:nvPr>
            <p:ph type="body" idx="1"/>
          </p:nvPr>
        </p:nvSpPr>
        <p:spPr>
          <a:xfrm>
            <a:off x="457200" y="449263"/>
            <a:ext cx="6858000" cy="9913937"/>
          </a:xfrm>
        </p:spPr>
        <p:txBody>
          <a:bodyPr/>
          <a:lstStyle/>
          <a:p>
            <a:pPr lvl="1" eaLnBrk="1" hangingPunct="1">
              <a:spcBef>
                <a:spcPct val="25000"/>
              </a:spcBef>
            </a:pPr>
            <a:r>
              <a:rPr lang="en-US" altLang="en-US" dirty="0"/>
              <a:t>Delimiters are simple or compound symbols that have special meaning in PL/SQL.</a:t>
            </a:r>
            <a:br>
              <a:rPr lang="en-US" altLang="en-US" dirty="0"/>
            </a:br>
            <a:r>
              <a:rPr lang="en-US" altLang="en-US" b="1" dirty="0"/>
              <a:t>Simple symbols</a:t>
            </a:r>
            <a:r>
              <a:rPr lang="en-US" altLang="en-US" dirty="0"/>
              <a:t>	</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eaLnBrk="1" hangingPunct="1"/>
            <a:endParaRPr lang="en-US" altLang="en-US" dirty="0"/>
          </a:p>
          <a:p>
            <a:pPr lvl="1" eaLnBrk="1" hangingPunct="1"/>
            <a:r>
              <a:rPr lang="en-US" altLang="en-US" b="1" dirty="0"/>
              <a:t>Compound</a:t>
            </a:r>
            <a:r>
              <a:rPr lang="en-US" altLang="en-US" dirty="0"/>
              <a:t> </a:t>
            </a:r>
            <a:r>
              <a:rPr lang="en-US" altLang="en-US" b="1" dirty="0"/>
              <a:t>symbols</a:t>
            </a:r>
            <a:br>
              <a:rPr lang="en-US" altLang="en-US" dirty="0"/>
            </a:br>
            <a:endParaRPr lang="en-US" altLang="en-US" dirty="0"/>
          </a:p>
          <a:p>
            <a:pPr lvl="1" eaLnBrk="1" hangingPunct="1"/>
            <a:endParaRPr lang="en-US" altLang="en-US" dirty="0"/>
          </a:p>
          <a:p>
            <a:pPr lvl="1"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lvl="2" eaLnBrk="1" hangingPunct="1">
              <a:buNone/>
            </a:pPr>
            <a:br>
              <a:rPr lang="en-US" altLang="en-US" b="1" dirty="0"/>
            </a:br>
            <a:endParaRPr lang="en-US" altLang="en-US" b="1" dirty="0"/>
          </a:p>
          <a:p>
            <a:pPr lvl="1" eaLnBrk="1" hangingPunct="1"/>
            <a:r>
              <a:rPr lang="en-US" altLang="en-US" b="1" dirty="0"/>
              <a:t>Note:</a:t>
            </a:r>
            <a:r>
              <a:rPr lang="en-US" altLang="en-US" dirty="0"/>
              <a:t> This is only a subset and not a complete list of delimiters.</a:t>
            </a:r>
          </a:p>
          <a:p>
            <a:pPr lvl="2" eaLnBrk="1" hangingPunct="1"/>
            <a:r>
              <a:rPr lang="en-US" altLang="en-US" b="1" dirty="0"/>
              <a:t>Literals:</a:t>
            </a:r>
            <a:r>
              <a:rPr lang="en-US" altLang="en-US" dirty="0"/>
              <a:t> Any value that is assigned to a variable is a literal. Any character, numeral, Boolean, or date value that is not an identifier is a literal. Literals are classified as:</a:t>
            </a:r>
          </a:p>
          <a:p>
            <a:pPr lvl="3" eaLnBrk="1" hangingPunct="1"/>
            <a:r>
              <a:rPr lang="en-US" altLang="en-US" b="1" dirty="0"/>
              <a:t>Character literals:</a:t>
            </a:r>
            <a:r>
              <a:rPr lang="en-US" altLang="en-US" dirty="0"/>
              <a:t> All string literals have the data type </a:t>
            </a:r>
            <a:r>
              <a:rPr lang="en-US" altLang="en-US" dirty="0">
                <a:latin typeface="Courier New" pitchFamily="49" charset="0"/>
              </a:rPr>
              <a:t>CHAR</a:t>
            </a:r>
            <a:r>
              <a:rPr lang="en-US" altLang="en-US" dirty="0"/>
              <a:t> or </a:t>
            </a:r>
            <a:r>
              <a:rPr lang="en-US" altLang="en-US" dirty="0">
                <a:latin typeface="Courier New" pitchFamily="49" charset="0"/>
              </a:rPr>
              <a:t>VARCHAR2</a:t>
            </a:r>
            <a:r>
              <a:rPr lang="en-US" altLang="en-US" dirty="0"/>
              <a:t>, and are therefore called character literals (for example, </a:t>
            </a:r>
            <a:r>
              <a:rPr lang="en-US" altLang="en-US" dirty="0">
                <a:latin typeface="Courier New" pitchFamily="49" charset="0"/>
              </a:rPr>
              <a:t>John</a:t>
            </a:r>
            <a:r>
              <a:rPr lang="en-US" altLang="en-US" dirty="0"/>
              <a:t>, and </a:t>
            </a:r>
            <a:r>
              <a:rPr lang="en-US" altLang="en-US" dirty="0">
                <a:latin typeface="Courier New" pitchFamily="49" charset="0"/>
              </a:rPr>
              <a:t>19c</a:t>
            </a:r>
            <a:r>
              <a:rPr lang="en-US" altLang="en-US" dirty="0"/>
              <a:t>).</a:t>
            </a:r>
          </a:p>
          <a:p>
            <a:pPr lvl="3" eaLnBrk="1" hangingPunct="1"/>
            <a:r>
              <a:rPr lang="en-US" altLang="en-US" b="1" dirty="0"/>
              <a:t>Numeric literals:</a:t>
            </a:r>
            <a:r>
              <a:rPr lang="en-US" altLang="en-US" dirty="0"/>
              <a:t> A numeric literal represents an integer or a real value (for example, </a:t>
            </a:r>
            <a:r>
              <a:rPr lang="en-US" altLang="en-US" dirty="0">
                <a:latin typeface="Courier New" pitchFamily="49" charset="0"/>
              </a:rPr>
              <a:t>428</a:t>
            </a:r>
            <a:r>
              <a:rPr lang="en-US" altLang="en-US" dirty="0"/>
              <a:t> and </a:t>
            </a:r>
            <a:r>
              <a:rPr lang="en-US" altLang="en-US" dirty="0">
                <a:latin typeface="Courier New" pitchFamily="49" charset="0"/>
              </a:rPr>
              <a:t>1.276</a:t>
            </a:r>
            <a:r>
              <a:rPr lang="en-US" altLang="en-US" dirty="0"/>
              <a:t>).</a:t>
            </a:r>
          </a:p>
          <a:p>
            <a:pPr lvl="3" eaLnBrk="1" hangingPunct="1"/>
            <a:r>
              <a:rPr lang="en-US" altLang="en-US" b="1" dirty="0"/>
              <a:t>Boolean literals:</a:t>
            </a:r>
            <a:r>
              <a:rPr lang="en-US" altLang="en-US" dirty="0"/>
              <a:t> Values that are assigned to Boolean variables are Boolean literals. </a:t>
            </a:r>
            <a:r>
              <a:rPr lang="en-US" altLang="en-US" dirty="0">
                <a:latin typeface="Courier New" pitchFamily="49" charset="0"/>
              </a:rPr>
              <a:t>TRUE</a:t>
            </a:r>
            <a:r>
              <a:rPr lang="en-US" altLang="en-US" dirty="0"/>
              <a:t>, </a:t>
            </a:r>
            <a:r>
              <a:rPr lang="en-US" altLang="en-US" dirty="0">
                <a:latin typeface="Courier New" pitchFamily="49" charset="0"/>
              </a:rPr>
              <a:t>FALSE</a:t>
            </a:r>
            <a:r>
              <a:rPr lang="en-US" altLang="en-US" dirty="0"/>
              <a:t>, and </a:t>
            </a:r>
            <a:r>
              <a:rPr lang="en-US" altLang="en-US" dirty="0">
                <a:latin typeface="Courier New" pitchFamily="49" charset="0"/>
              </a:rPr>
              <a:t>NULL</a:t>
            </a:r>
            <a:r>
              <a:rPr lang="en-US" altLang="en-US" dirty="0"/>
              <a:t> are Boolean literals or keywords.</a:t>
            </a:r>
          </a:p>
          <a:p>
            <a:pPr lvl="2" eaLnBrk="1" hangingPunct="1"/>
            <a:r>
              <a:rPr lang="en-US" altLang="en-US" b="1" dirty="0"/>
              <a:t>Comments: </a:t>
            </a:r>
            <a:r>
              <a:rPr lang="en-US" altLang="en-US" dirty="0"/>
              <a:t>It is a good programming practice to explain what a piece of code is trying to achieve. However, when you include the explanation in a PL/SQL block, the compiler cannot interpret these instructions. Therefore, there should be a way in which you can indicate that these instructions need not be compiled. Comments are mainly used for this purpose. Any instruction that is commented is not interpreted by the compiler.</a:t>
            </a:r>
          </a:p>
          <a:p>
            <a:pPr lvl="3" eaLnBrk="1" hangingPunct="1"/>
            <a:r>
              <a:rPr lang="en-US" altLang="en-US" dirty="0"/>
              <a:t>Two hyphens (</a:t>
            </a:r>
            <a:r>
              <a:rPr lang="en-US" altLang="en-US" b="1" dirty="0">
                <a:latin typeface="Courier New" pitchFamily="49" charset="0"/>
              </a:rPr>
              <a:t>--</a:t>
            </a:r>
            <a:r>
              <a:rPr lang="en-US" altLang="en-US" dirty="0"/>
              <a:t>)</a:t>
            </a:r>
            <a:r>
              <a:rPr lang="en-US" altLang="en-US" b="1" dirty="0"/>
              <a:t> </a:t>
            </a:r>
            <a:r>
              <a:rPr lang="en-US" altLang="en-US" dirty="0"/>
              <a:t>are used to comment a single line.</a:t>
            </a:r>
          </a:p>
          <a:p>
            <a:pPr lvl="3" eaLnBrk="1" hangingPunct="1"/>
            <a:r>
              <a:rPr lang="en-US" altLang="en-US" dirty="0"/>
              <a:t>The beginning and ending comment delimiters (</a:t>
            </a:r>
            <a:r>
              <a:rPr lang="en-US" altLang="en-US" dirty="0">
                <a:latin typeface="Courier New" pitchFamily="49" charset="0"/>
              </a:rPr>
              <a:t>/*</a:t>
            </a:r>
            <a:r>
              <a:rPr lang="en-US" altLang="en-US" dirty="0"/>
              <a:t> and </a:t>
            </a:r>
            <a:r>
              <a:rPr lang="en-US" altLang="en-US" dirty="0">
                <a:latin typeface="Courier New" pitchFamily="49" charset="0"/>
              </a:rPr>
              <a:t>*/</a:t>
            </a:r>
            <a:r>
              <a:rPr lang="en-US" altLang="en-US" dirty="0"/>
              <a:t>) are used to comment multiple lines.</a:t>
            </a:r>
            <a:endParaRPr lang="en-US" altLang="en-US" b="1" dirty="0"/>
          </a:p>
          <a:p>
            <a:endParaRPr lang="en-US" dirty="0"/>
          </a:p>
        </p:txBody>
      </p:sp>
    </p:spTree>
    <p:extLst>
      <p:ext uri="{BB962C8B-B14F-4D97-AF65-F5344CB8AC3E}">
        <p14:creationId xmlns:p14="http://schemas.microsoft.com/office/powerpoint/2010/main" val="180588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Footer Placeholder 7"/>
          <p:cNvSpPr>
            <a:spLocks noGrp="1"/>
          </p:cNvSpPr>
          <p:nvPr>
            <p:ph type="ftr" sz="quarter" idx="4"/>
          </p:nvPr>
        </p:nvSpPr>
        <p:spPr/>
        <p:txBody>
          <a:bodyPr/>
          <a:lstStyle/>
          <a:p>
            <a:r>
              <a:rPr lang="en-US" altLang="en-US"/>
              <a:t>Oracle Database 19c: PL/SQL Workshop   4 - </a:t>
            </a:r>
            <a:fld id="{E68E76BF-ADAB-482E-A862-31BC34280071}"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99D22468-920C-4DE2-8CB6-6EC36BF0459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6FD9E0E-DE05-4652-9E77-8CB23FBF1760}"/>
              </a:ext>
            </a:extLst>
          </p:cNvPr>
          <p:cNvSpPr>
            <a:spLocks noGrp="1"/>
          </p:cNvSpPr>
          <p:nvPr>
            <p:ph type="body" idx="1"/>
          </p:nvPr>
        </p:nvSpPr>
        <p:spPr/>
        <p:txBody>
          <a:bodyPr/>
          <a:lstStyle/>
          <a:p>
            <a:pPr lvl="1" eaLnBrk="1" hangingPunct="1"/>
            <a:r>
              <a:rPr lang="en-US" altLang="en-US" b="1" dirty="0"/>
              <a:t>Using Literals</a:t>
            </a:r>
          </a:p>
          <a:p>
            <a:pPr lvl="1" eaLnBrk="1" hangingPunct="1"/>
            <a:r>
              <a:rPr lang="en-US" altLang="en-US" dirty="0"/>
              <a:t>A literal is an explicit numeric, character string, date, or Boolean value that is not represented by an identifier.</a:t>
            </a:r>
          </a:p>
          <a:p>
            <a:pPr lvl="2" eaLnBrk="1" hangingPunct="1"/>
            <a:r>
              <a:rPr lang="en-US" altLang="en-US" dirty="0"/>
              <a:t>Character literals include all printable characters in the PL/SQL character set: letters, numerals, spaces, and special symbols.</a:t>
            </a:r>
          </a:p>
          <a:p>
            <a:pPr lvl="2" eaLnBrk="1" hangingPunct="1"/>
            <a:r>
              <a:rPr lang="en-US" altLang="en-US" dirty="0"/>
              <a:t>Numeric literals can be represented either by a simple value (for example, </a:t>
            </a:r>
            <a:r>
              <a:rPr lang="en-US" altLang="en-US" dirty="0">
                <a:latin typeface="Courier New" pitchFamily="49" charset="0"/>
              </a:rPr>
              <a:t>–32.5</a:t>
            </a:r>
            <a:r>
              <a:rPr lang="en-US" altLang="en-US" dirty="0"/>
              <a:t>) or in scientific notation (for example, </a:t>
            </a:r>
            <a:r>
              <a:rPr lang="en-US" altLang="en-US" dirty="0">
                <a:latin typeface="Courier New" pitchFamily="49" charset="0"/>
              </a:rPr>
              <a:t>2E5</a:t>
            </a:r>
            <a:r>
              <a:rPr lang="en-US" altLang="en-US" dirty="0"/>
              <a:t> means 2 * 10</a:t>
            </a:r>
            <a:r>
              <a:rPr lang="en-US" altLang="en-US" baseline="30000" dirty="0"/>
              <a:t>5</a:t>
            </a:r>
            <a:r>
              <a:rPr lang="en-US" altLang="en-US" dirty="0"/>
              <a:t> = 200,000).</a:t>
            </a:r>
          </a:p>
          <a:p>
            <a:pPr lvl="1" eaLnBrk="1" hangingPunct="1"/>
            <a:r>
              <a:rPr lang="en-US" altLang="en-US" b="1" dirty="0"/>
              <a:t>Formatting Code</a:t>
            </a:r>
          </a:p>
          <a:p>
            <a:pPr lvl="1" eaLnBrk="1" hangingPunct="1"/>
            <a:r>
              <a:rPr lang="en-US" altLang="en-US" dirty="0"/>
              <a:t>In a PL/SQL block, a SQL statement can span several lines (as shown in example 3 in the slide). </a:t>
            </a:r>
          </a:p>
          <a:p>
            <a:pPr lvl="1" eaLnBrk="1" hangingPunct="1"/>
            <a:r>
              <a:rPr lang="en-US" altLang="en-US" dirty="0"/>
              <a:t>You can format an unformatted SQL statement (as shown in example 1 in the slide) by using the SQL Worksheet shortcut menu. Right-click the active SQL Worksheet, and in the shortcut menu that appears, select the Format option (as shown in example 2).</a:t>
            </a:r>
          </a:p>
          <a:p>
            <a:pPr lvl="1" eaLnBrk="1" hangingPunct="1"/>
            <a:r>
              <a:rPr lang="en-US" altLang="en-US" b="1" dirty="0"/>
              <a:t>Note:</a:t>
            </a:r>
            <a:r>
              <a:rPr lang="en-US" altLang="en-US" dirty="0"/>
              <a:t> You can also use the shortcut key combination of Ctrl + F7 to format your code.</a:t>
            </a:r>
          </a:p>
          <a:p>
            <a:endParaRPr lang="en-US" dirty="0"/>
          </a:p>
        </p:txBody>
      </p:sp>
    </p:spTree>
    <p:extLst>
      <p:ext uri="{BB962C8B-B14F-4D97-AF65-F5344CB8AC3E}">
        <p14:creationId xmlns:p14="http://schemas.microsoft.com/office/powerpoint/2010/main" val="25907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7"/>
          <p:cNvSpPr>
            <a:spLocks noGrp="1"/>
          </p:cNvSpPr>
          <p:nvPr>
            <p:ph type="ftr" sz="quarter" idx="4"/>
          </p:nvPr>
        </p:nvSpPr>
        <p:spPr/>
        <p:txBody>
          <a:bodyPr/>
          <a:lstStyle/>
          <a:p>
            <a:r>
              <a:rPr lang="en-US" altLang="en-US"/>
              <a:t>Oracle Database 19c: PL/SQL Workshop   4 - </a:t>
            </a:r>
            <a:fld id="{AB57E57A-B90E-4516-ADEE-A225066A10A8}"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CAB1B1FC-81BC-4BF1-99F9-0A18A14919D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805F106-D146-4083-AB22-B85329FCB790}"/>
              </a:ext>
            </a:extLst>
          </p:cNvPr>
          <p:cNvSpPr>
            <a:spLocks noGrp="1"/>
          </p:cNvSpPr>
          <p:nvPr>
            <p:ph type="body" idx="1"/>
          </p:nvPr>
        </p:nvSpPr>
        <p:spPr/>
        <p:txBody>
          <a:bodyPr/>
          <a:lstStyle/>
          <a:p>
            <a:pPr lvl="1" eaLnBrk="1" hangingPunct="1"/>
            <a:r>
              <a:rPr lang="en-US" altLang="en-US" dirty="0"/>
              <a:t>You should comment code to document each phase and to assist in debugging. In PL/SQL code:</a:t>
            </a:r>
          </a:p>
          <a:p>
            <a:pPr lvl="2" eaLnBrk="1" hangingPunct="1"/>
            <a:r>
              <a:rPr lang="en-US" altLang="en-US" dirty="0"/>
              <a:t>A single-line comment is commonly prefixed with two hyphens (</a:t>
            </a:r>
            <a:r>
              <a:rPr lang="en-US" altLang="en-US" dirty="0">
                <a:latin typeface="Courier New" pitchFamily="49" charset="0"/>
              </a:rPr>
              <a:t>--</a:t>
            </a:r>
            <a:r>
              <a:rPr lang="en-US" altLang="en-US" dirty="0"/>
              <a:t>)</a:t>
            </a:r>
          </a:p>
          <a:p>
            <a:pPr lvl="2" eaLnBrk="1" hangingPunct="1"/>
            <a:r>
              <a:rPr lang="en-US" altLang="en-US" dirty="0"/>
              <a:t>You can also enclose a comment between the symbols </a:t>
            </a:r>
            <a:r>
              <a:rPr lang="en-US" altLang="en-US" dirty="0">
                <a:latin typeface="Courier New" pitchFamily="49" charset="0"/>
              </a:rPr>
              <a:t>/*</a:t>
            </a:r>
            <a:r>
              <a:rPr lang="en-US" altLang="en-US" dirty="0"/>
              <a:t> and </a:t>
            </a:r>
            <a:r>
              <a:rPr lang="en-US" altLang="en-US" dirty="0">
                <a:latin typeface="Courier New" pitchFamily="49" charset="0"/>
              </a:rPr>
              <a:t>*/</a:t>
            </a:r>
            <a:endParaRPr lang="en-US" altLang="en-US" dirty="0"/>
          </a:p>
          <a:p>
            <a:pPr lvl="1" eaLnBrk="1" hangingPunct="1"/>
            <a:r>
              <a:rPr lang="en-US" altLang="en-US" b="1" dirty="0"/>
              <a:t>Note:</a:t>
            </a:r>
            <a:r>
              <a:rPr lang="en-US" altLang="en-US" dirty="0"/>
              <a:t> For multiline comments, you can either precede each comment line with two hyphens, or use the block comment format.</a:t>
            </a:r>
          </a:p>
          <a:p>
            <a:pPr lvl="1" eaLnBrk="1" hangingPunct="1"/>
            <a:r>
              <a:rPr lang="en-US" altLang="en-US" dirty="0"/>
              <a:t>Comments are strictly informational and do not enforce any conditions or behavior on the logic or data. Well-placed comments</a:t>
            </a:r>
            <a:r>
              <a:rPr lang="en-US" altLang="en-US" dirty="0">
                <a:solidFill>
                  <a:srgbClr val="FC0128"/>
                </a:solidFill>
              </a:rPr>
              <a:t> </a:t>
            </a:r>
            <a:r>
              <a:rPr lang="en-US" altLang="en-US" dirty="0"/>
              <a:t>are extremely valuable for code readability and future code maintenance.</a:t>
            </a:r>
          </a:p>
          <a:p>
            <a:endParaRPr lang="en-US" dirty="0"/>
          </a:p>
        </p:txBody>
      </p:sp>
    </p:spTree>
    <p:extLst>
      <p:ext uri="{BB962C8B-B14F-4D97-AF65-F5344CB8AC3E}">
        <p14:creationId xmlns:p14="http://schemas.microsoft.com/office/powerpoint/2010/main" val="398720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7"/>
          <p:cNvSpPr>
            <a:spLocks noGrp="1"/>
          </p:cNvSpPr>
          <p:nvPr>
            <p:ph type="ftr" sz="quarter" idx="4"/>
          </p:nvPr>
        </p:nvSpPr>
        <p:spPr/>
        <p:txBody>
          <a:bodyPr/>
          <a:lstStyle/>
          <a:p>
            <a:r>
              <a:rPr lang="en-US" altLang="en-US"/>
              <a:t>Oracle Database 19c: PL/SQL Workshop   4 - </a:t>
            </a:r>
            <a:fld id="{F82BE1F4-34C0-4EA2-914F-06A5AA0A9CBB}"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7C9B83DE-9406-4425-BD38-78202E206A4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82C5D2C-A8A7-448F-9B74-9436C8ED2BA9}"/>
              </a:ext>
            </a:extLst>
          </p:cNvPr>
          <p:cNvSpPr>
            <a:spLocks noGrp="1"/>
          </p:cNvSpPr>
          <p:nvPr>
            <p:ph type="body" idx="1"/>
          </p:nvPr>
        </p:nvSpPr>
        <p:spPr/>
        <p:txBody>
          <a:bodyPr/>
          <a:lstStyle/>
          <a:p>
            <a:pPr lvl="1" eaLnBrk="1" hangingPunct="1"/>
            <a:r>
              <a:rPr lang="en-US" altLang="en-US" dirty="0"/>
              <a:t>SQL provides several predefined functions that can be used in SQL statements. Most of these functions (such as single-row, number, character, data type conversion, and date and time-stamp functions) are valid in PL/SQL expressions as well.</a:t>
            </a:r>
          </a:p>
          <a:p>
            <a:pPr lvl="1" eaLnBrk="1" hangingPunct="1"/>
            <a:r>
              <a:rPr lang="en-US" altLang="en-US" dirty="0"/>
              <a:t>The following functions are not available in procedural statements:</a:t>
            </a:r>
          </a:p>
          <a:p>
            <a:pPr lvl="2" eaLnBrk="1" hangingPunct="1">
              <a:buFont typeface="Courier New" pitchFamily="49" charset="0"/>
              <a:buChar char="•"/>
            </a:pPr>
            <a:r>
              <a:rPr lang="en-US" altLang="en-US" dirty="0">
                <a:latin typeface="Courier New" pitchFamily="49" charset="0"/>
              </a:rPr>
              <a:t>DECODE</a:t>
            </a:r>
            <a:endParaRPr lang="en-US" altLang="en-US" dirty="0"/>
          </a:p>
          <a:p>
            <a:pPr lvl="2" eaLnBrk="1" hangingPunct="1"/>
            <a:r>
              <a:rPr lang="en-US" altLang="en-US" dirty="0"/>
              <a:t>Group functions: </a:t>
            </a:r>
            <a:r>
              <a:rPr lang="en-US" altLang="en-US" dirty="0">
                <a:latin typeface="Courier New" pitchFamily="49" charset="0"/>
              </a:rPr>
              <a:t>AVG</a:t>
            </a:r>
            <a:r>
              <a:rPr lang="en-US" altLang="en-US" dirty="0"/>
              <a:t>, </a:t>
            </a:r>
            <a:r>
              <a:rPr lang="en-US" altLang="en-US" dirty="0">
                <a:latin typeface="Courier New" pitchFamily="49" charset="0"/>
              </a:rPr>
              <a:t>MIN</a:t>
            </a:r>
            <a:r>
              <a:rPr lang="en-US" altLang="en-US" dirty="0"/>
              <a:t>, </a:t>
            </a:r>
            <a:r>
              <a:rPr lang="en-US" altLang="en-US" dirty="0">
                <a:latin typeface="Courier New" pitchFamily="49" charset="0"/>
              </a:rPr>
              <a:t>MAX</a:t>
            </a:r>
            <a:r>
              <a:rPr lang="en-US" altLang="en-US" dirty="0"/>
              <a:t>, </a:t>
            </a:r>
            <a:r>
              <a:rPr lang="en-US" altLang="en-US" dirty="0">
                <a:latin typeface="Courier New" pitchFamily="49" charset="0"/>
              </a:rPr>
              <a:t>COUNT</a:t>
            </a:r>
            <a:r>
              <a:rPr lang="en-US" altLang="en-US" dirty="0"/>
              <a:t>, </a:t>
            </a:r>
            <a:r>
              <a:rPr lang="en-US" altLang="en-US" dirty="0">
                <a:latin typeface="Courier New" pitchFamily="49" charset="0"/>
              </a:rPr>
              <a:t>SUM</a:t>
            </a:r>
            <a:r>
              <a:rPr lang="en-US" altLang="en-US" dirty="0"/>
              <a:t>, </a:t>
            </a:r>
            <a:r>
              <a:rPr lang="en-US" altLang="en-US" dirty="0">
                <a:latin typeface="Courier New" pitchFamily="49" charset="0"/>
              </a:rPr>
              <a:t>STDDEV</a:t>
            </a:r>
            <a:r>
              <a:rPr lang="en-US" altLang="en-US" dirty="0"/>
              <a:t>, and </a:t>
            </a:r>
            <a:r>
              <a:rPr lang="en-US" altLang="en-US" dirty="0">
                <a:latin typeface="Courier New" pitchFamily="49" charset="0"/>
              </a:rPr>
              <a:t>VARIANCE</a:t>
            </a:r>
            <a:r>
              <a:rPr lang="en-US" altLang="en-US" dirty="0"/>
              <a:t> </a:t>
            </a:r>
            <a:br>
              <a:rPr lang="en-US" altLang="en-US" dirty="0"/>
            </a:br>
            <a:r>
              <a:rPr lang="en-US" altLang="en-US" dirty="0"/>
              <a:t>Group functions apply to groups of rows in a table and are therefore, available only in SQL statements in a PL/SQL block. The functions mentioned here form only a subset of the complete list.</a:t>
            </a:r>
          </a:p>
          <a:p>
            <a:endParaRPr lang="en-US" dirty="0"/>
          </a:p>
        </p:txBody>
      </p:sp>
    </p:spTree>
    <p:extLst>
      <p:ext uri="{BB962C8B-B14F-4D97-AF65-F5344CB8AC3E}">
        <p14:creationId xmlns:p14="http://schemas.microsoft.com/office/powerpoint/2010/main" val="4184129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4</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6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1.xml"/><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2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4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Writing Executable Statements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2B142360-45BB-4246-AAF2-496F502E567D}"/>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1202798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219200" y="6136783"/>
            <a:ext cx="15664898" cy="914400"/>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221266" y="3009900"/>
            <a:ext cx="15771334" cy="2362200"/>
          </a:xfrm>
          <a:prstGeom prst="round2DiagRect">
            <a:avLst>
              <a:gd name="adj1" fmla="val 605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defRPr/>
            </a:pPr>
            <a:r>
              <a:rPr lang="en-US" altLang="en-US" sz="2000" dirty="0" err="1">
                <a:solidFill>
                  <a:srgbClr val="000000"/>
                </a:solidFill>
                <a:latin typeface="Courier New" pitchFamily="49" charset="0"/>
                <a:cs typeface="Oracle Sans" panose="020B0503020204020204" pitchFamily="34" charset="0"/>
              </a:rPr>
              <a:t>v_desc_size</a:t>
            </a:r>
            <a:r>
              <a:rPr lang="en-US" altLang="en-US" sz="2000" dirty="0">
                <a:solidFill>
                  <a:srgbClr val="000000"/>
                </a:solidFill>
                <a:latin typeface="Courier New" pitchFamily="49" charset="0"/>
                <a:cs typeface="Oracle Sans" panose="020B0503020204020204" pitchFamily="34" charset="0"/>
              </a:rPr>
              <a:t> INTEGER(5);</a:t>
            </a:r>
          </a:p>
          <a:p>
            <a:pPr>
              <a:lnSpc>
                <a:spcPct val="120000"/>
              </a:lnSpc>
              <a:defRPr/>
            </a:pPr>
            <a:r>
              <a:rPr lang="en-US" altLang="en-US" sz="2000" dirty="0" err="1">
                <a:solidFill>
                  <a:srgbClr val="000000"/>
                </a:solidFill>
                <a:latin typeface="Courier New" pitchFamily="49" charset="0"/>
                <a:cs typeface="Oracle Sans" panose="020B0503020204020204" pitchFamily="34" charset="0"/>
              </a:rPr>
              <a:t>v_prod_description</a:t>
            </a:r>
            <a:r>
              <a:rPr lang="en-US" altLang="en-US" sz="2000" dirty="0">
                <a:solidFill>
                  <a:srgbClr val="000000"/>
                </a:solidFill>
                <a:latin typeface="Courier New" pitchFamily="49" charset="0"/>
                <a:cs typeface="Oracle Sans" panose="020B0503020204020204" pitchFamily="34" charset="0"/>
              </a:rPr>
              <a:t> VARCHAR2(70):='You can use this product with your radios for higher frequency';</a:t>
            </a:r>
          </a:p>
          <a:p>
            <a:pPr>
              <a:lnSpc>
                <a:spcPct val="120000"/>
              </a:lnSpc>
              <a:defRPr/>
            </a:pPr>
            <a:endParaRPr lang="en-US" altLang="en-US" sz="2000" dirty="0">
              <a:solidFill>
                <a:srgbClr val="000000"/>
              </a:solidFill>
              <a:latin typeface="Courier New" pitchFamily="49" charset="0"/>
              <a:cs typeface="Oracle Sans" panose="020B0503020204020204" pitchFamily="34" charset="0"/>
            </a:endParaRPr>
          </a:p>
          <a:p>
            <a:pPr>
              <a:lnSpc>
                <a:spcPct val="120000"/>
              </a:lnSpc>
              <a:defRPr/>
            </a:pPr>
            <a:r>
              <a:rPr lang="en-US" altLang="en-US" sz="2000" dirty="0">
                <a:solidFill>
                  <a:srgbClr val="000000"/>
                </a:solidFill>
                <a:latin typeface="Courier New" pitchFamily="49" charset="0"/>
                <a:cs typeface="Oracle Sans" panose="020B0503020204020204" pitchFamily="34" charset="0"/>
              </a:rPr>
              <a:t>-- get the length of the string in </a:t>
            </a:r>
            <a:r>
              <a:rPr lang="en-US" altLang="en-US" sz="2000" dirty="0" err="1">
                <a:solidFill>
                  <a:srgbClr val="000000"/>
                </a:solidFill>
                <a:latin typeface="Courier New" pitchFamily="49" charset="0"/>
                <a:cs typeface="Oracle Sans" panose="020B0503020204020204" pitchFamily="34" charset="0"/>
              </a:rPr>
              <a:t>prod_description</a:t>
            </a:r>
            <a:endParaRPr lang="en-US" altLang="en-US" sz="2000" dirty="0">
              <a:solidFill>
                <a:srgbClr val="000000"/>
              </a:solidFill>
              <a:latin typeface="Courier New" pitchFamily="49" charset="0"/>
              <a:cs typeface="Oracle Sans" panose="020B0503020204020204" pitchFamily="34" charset="0"/>
            </a:endParaRPr>
          </a:p>
          <a:p>
            <a:pPr>
              <a:lnSpc>
                <a:spcPct val="120000"/>
              </a:lnSpc>
              <a:defRPr/>
            </a:pPr>
            <a:r>
              <a:rPr lang="en-US" altLang="en-US" sz="2000" dirty="0" err="1">
                <a:solidFill>
                  <a:srgbClr val="000000"/>
                </a:solidFill>
                <a:latin typeface="Courier New" pitchFamily="49" charset="0"/>
                <a:cs typeface="Oracle Sans" panose="020B0503020204020204" pitchFamily="34" charset="0"/>
              </a:rPr>
              <a:t>v_desc_size</a:t>
            </a:r>
            <a:r>
              <a:rPr lang="en-US" altLang="en-US" sz="2000" dirty="0">
                <a:solidFill>
                  <a:srgbClr val="000000"/>
                </a:solidFill>
                <a:latin typeface="Courier New" pitchFamily="49" charset="0"/>
                <a:cs typeface="Oracle Sans" panose="020B0503020204020204" pitchFamily="34" charset="0"/>
              </a:rPr>
              <a:t>:= LENGTH(</a:t>
            </a:r>
            <a:r>
              <a:rPr lang="en-US" altLang="en-US" sz="2000" dirty="0" err="1">
                <a:solidFill>
                  <a:srgbClr val="000000"/>
                </a:solidFill>
                <a:latin typeface="Courier New" pitchFamily="49" charset="0"/>
                <a:cs typeface="Oracle Sans" panose="020B0503020204020204" pitchFamily="34" charset="0"/>
              </a:rPr>
              <a:t>v_prod_description</a:t>
            </a:r>
            <a:r>
              <a:rPr lang="en-US" altLang="en-US" sz="2000" dirty="0">
                <a:solidFill>
                  <a:srgbClr val="000000"/>
                </a:solidFill>
                <a:latin typeface="Courier New" pitchFamily="49" charset="0"/>
                <a:cs typeface="Oracle Sans" panose="020B0503020204020204" pitchFamily="34" charset="0"/>
              </a:rPr>
              <a:t>);</a:t>
            </a:r>
          </a:p>
        </p:txBody>
      </p:sp>
      <p:sp>
        <p:nvSpPr>
          <p:cNvPr id="1536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SQL Functions in PL/SQL: Examples</a:t>
            </a:r>
          </a:p>
        </p:txBody>
      </p:sp>
      <p:sp>
        <p:nvSpPr>
          <p:cNvPr id="2" name="Content Placeholder 1">
            <a:extLst>
              <a:ext uri="{FF2B5EF4-FFF2-40B4-BE49-F238E27FC236}">
                <a16:creationId xmlns:a16="http://schemas.microsoft.com/office/drawing/2014/main" id="{832D4095-CD2E-494D-A6CB-956F6DE34E73}"/>
              </a:ext>
            </a:extLst>
          </p:cNvPr>
          <p:cNvSpPr>
            <a:spLocks noGrp="1"/>
          </p:cNvSpPr>
          <p:nvPr>
            <p:ph idx="1"/>
          </p:nvPr>
        </p:nvSpPr>
        <p:spPr>
          <a:xfrm>
            <a:off x="933451" y="2272710"/>
            <a:ext cx="16421100" cy="4455383"/>
          </a:xfrm>
        </p:spPr>
        <p:txBody>
          <a:bodyPr/>
          <a:lstStyle/>
          <a:p>
            <a:pPr lvl="1">
              <a:spcAft>
                <a:spcPts val="600"/>
              </a:spcAft>
            </a:pPr>
            <a:r>
              <a:rPr lang="en-US" altLang="en-US" dirty="0"/>
              <a:t>Get the length of a string:</a:t>
            </a:r>
          </a:p>
          <a:p>
            <a:pPr lvl="1"/>
            <a:endParaRPr lang="en-US" altLang="en-US" dirty="0"/>
          </a:p>
          <a:p>
            <a:pPr lvl="1"/>
            <a:endParaRPr lang="en-US" altLang="en-US" dirty="0"/>
          </a:p>
          <a:p>
            <a:pPr lvl="1"/>
            <a:endParaRPr lang="en-US" altLang="en-US" dirty="0"/>
          </a:p>
          <a:p>
            <a:pPr lvl="1"/>
            <a:r>
              <a:rPr lang="en-US" altLang="en-US" dirty="0"/>
              <a:t>Get the number of months an employee has worked:</a:t>
            </a:r>
          </a:p>
          <a:p>
            <a:endParaRPr lang="en-US" dirty="0"/>
          </a:p>
        </p:txBody>
      </p:sp>
      <p:sp>
        <p:nvSpPr>
          <p:cNvPr id="15370" name="Rectangle 5"/>
          <p:cNvSpPr>
            <a:spLocks noChangeArrowheads="1"/>
          </p:cNvSpPr>
          <p:nvPr/>
        </p:nvSpPr>
        <p:spPr bwMode="blackGray">
          <a:xfrm>
            <a:off x="1588811" y="6308233"/>
            <a:ext cx="7920036" cy="571500"/>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err="1">
                <a:solidFill>
                  <a:srgbClr val="000000"/>
                </a:solidFill>
                <a:latin typeface="Courier New" pitchFamily="49" charset="0"/>
                <a:cs typeface="Oracle Sans" panose="020B0503020204020204" pitchFamily="34" charset="0"/>
              </a:rPr>
              <a:t>v_tenure</a:t>
            </a:r>
            <a:r>
              <a:rPr lang="en-US" altLang="en-US" sz="2000" dirty="0">
                <a:solidFill>
                  <a:srgbClr val="000000"/>
                </a:solidFill>
                <a:latin typeface="Courier New" pitchFamily="49" charset="0"/>
                <a:cs typeface="Oracle Sans" panose="020B0503020204020204" pitchFamily="34" charset="0"/>
              </a:rPr>
              <a:t>:= MONTHS_BETWEEN (CURRENT_DATE, </a:t>
            </a:r>
            <a:r>
              <a:rPr lang="en-US" altLang="en-US" sz="2000" dirty="0" err="1">
                <a:solidFill>
                  <a:srgbClr val="000000"/>
                </a:solidFill>
                <a:latin typeface="Courier New" pitchFamily="49" charset="0"/>
                <a:cs typeface="Oracle Sans" panose="020B0503020204020204" pitchFamily="34" charset="0"/>
              </a:rPr>
              <a:t>v_hiredate</a:t>
            </a:r>
            <a:r>
              <a:rPr lang="en-US" altLang="en-US" sz="2000" dirty="0">
                <a:solidFill>
                  <a:srgbClr val="000000"/>
                </a:solidFill>
                <a:latin typeface="Courier New" pitchFamily="49" charset="0"/>
                <a:cs typeface="Oracle Sans" panose="020B0503020204020204" pitchFamily="34" charset="0"/>
              </a:rPr>
              <a:t>);</a:t>
            </a:r>
          </a:p>
        </p:txBody>
      </p:sp>
      <p:sp>
        <p:nvSpPr>
          <p:cNvPr id="15371" name="Rectangle 6"/>
          <p:cNvSpPr>
            <a:spLocks noChangeArrowheads="1"/>
          </p:cNvSpPr>
          <p:nvPr/>
        </p:nvSpPr>
        <p:spPr bwMode="gray">
          <a:xfrm>
            <a:off x="1295401" y="4838700"/>
            <a:ext cx="6400799" cy="36195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267377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Using Sequences in PL/SQL blocks</a:t>
            </a:r>
          </a:p>
        </p:txBody>
      </p:sp>
      <p:sp>
        <p:nvSpPr>
          <p:cNvPr id="17" name="Rectangle 16"/>
          <p:cNvSpPr/>
          <p:nvPr/>
        </p:nvSpPr>
        <p:spPr bwMode="auto">
          <a:xfrm>
            <a:off x="4719155" y="6408057"/>
            <a:ext cx="3477593" cy="1143000"/>
          </a:xfrm>
          <a:prstGeom prst="rect">
            <a:avLst/>
          </a:prstGeom>
          <a:gradFill flip="none" rotWithShape="1">
            <a:gsLst>
              <a:gs pos="98000">
                <a:schemeClr val="bg1"/>
              </a:gs>
              <a:gs pos="27000">
                <a:schemeClr val="bg2"/>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334525" y="5161520"/>
            <a:ext cx="2739015" cy="3320660"/>
          </a:xfrm>
          <a:prstGeom prst="rect">
            <a:avLst/>
          </a:prstGeom>
        </p:spPr>
      </p:pic>
      <p:grpSp>
        <p:nvGrpSpPr>
          <p:cNvPr id="19" name="Group 18"/>
          <p:cNvGrpSpPr/>
          <p:nvPr/>
        </p:nvGrpSpPr>
        <p:grpSpPr>
          <a:xfrm>
            <a:off x="7737206" y="4654842"/>
            <a:ext cx="5170328" cy="3827337"/>
            <a:chOff x="5569198" y="2794772"/>
            <a:chExt cx="3446885" cy="2551558"/>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1449" y="2794772"/>
              <a:ext cx="2216727" cy="2216727"/>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029" y="3628533"/>
              <a:ext cx="1514054" cy="1514054"/>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69198" y="3684318"/>
              <a:ext cx="2125414" cy="1660971"/>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205327" y="4095045"/>
              <a:ext cx="1251285" cy="1251285"/>
            </a:xfrm>
            <a:prstGeom prst="rect">
              <a:avLst/>
            </a:prstGeom>
          </p:spPr>
        </p:pic>
      </p:grpSp>
      <p:grpSp>
        <p:nvGrpSpPr>
          <p:cNvPr id="24" name="Group 23"/>
          <p:cNvGrpSpPr/>
          <p:nvPr/>
        </p:nvGrpSpPr>
        <p:grpSpPr>
          <a:xfrm>
            <a:off x="6631693" y="3321539"/>
            <a:ext cx="3332996" cy="2174531"/>
            <a:chOff x="4419540" y="1904721"/>
            <a:chExt cx="2221997" cy="1449687"/>
          </a:xfrm>
        </p:grpSpPr>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19540" y="1904721"/>
              <a:ext cx="2221997" cy="1243587"/>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17590" y="2994743"/>
              <a:ext cx="475489" cy="359665"/>
            </a:xfrm>
            <a:prstGeom prst="rect">
              <a:avLst/>
            </a:prstGeom>
          </p:spPr>
        </p:pic>
        <p:sp>
          <p:nvSpPr>
            <p:cNvPr id="27" name="TextBox 26"/>
            <p:cNvSpPr txBox="1"/>
            <p:nvPr/>
          </p:nvSpPr>
          <p:spPr>
            <a:xfrm flipH="1">
              <a:off x="4766435" y="2316951"/>
              <a:ext cx="1672476" cy="49244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LavosHandy™" panose="03000000000000000000" pitchFamily="66" charset="0"/>
                  <a:cs typeface="Oracle Sans" panose="020B0503020204020204" pitchFamily="34" charset="0"/>
                </a:rPr>
                <a:t>What should be her </a:t>
              </a:r>
              <a:r>
                <a:rPr lang="en-US" sz="2100" dirty="0">
                  <a:latin typeface="Courier New" panose="02070309020205020404" pitchFamily="49" charset="0"/>
                  <a:cs typeface="Courier New" panose="02070309020205020404" pitchFamily="49" charset="0"/>
                </a:rPr>
                <a:t>employee_id</a:t>
              </a:r>
              <a:r>
                <a:rPr lang="en-US" sz="2100" dirty="0">
                  <a:latin typeface="LavosHandy™" panose="03000000000000000000" pitchFamily="66" charset="0"/>
                  <a:cs typeface="Oracle Sans" panose="020B0503020204020204" pitchFamily="34" charset="0"/>
                </a:rPr>
                <a:t> ?</a:t>
              </a:r>
            </a:p>
          </p:txBody>
        </p:sp>
      </p:grpSp>
      <p:grpSp>
        <p:nvGrpSpPr>
          <p:cNvPr id="28" name="Group 27"/>
          <p:cNvGrpSpPr/>
          <p:nvPr/>
        </p:nvGrpSpPr>
        <p:grpSpPr>
          <a:xfrm>
            <a:off x="9738596" y="2254337"/>
            <a:ext cx="4032926" cy="2609405"/>
            <a:chOff x="6490809" y="1193253"/>
            <a:chExt cx="2688617" cy="1739603"/>
          </a:xfrm>
        </p:grpSpPr>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90809" y="1193253"/>
              <a:ext cx="2688617" cy="1504741"/>
            </a:xfrm>
            <a:prstGeom prst="rect">
              <a:avLst/>
            </a:prstGeom>
          </p:spPr>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63644" flipH="1">
              <a:off x="6898853" y="2573191"/>
              <a:ext cx="475489" cy="359665"/>
            </a:xfrm>
            <a:prstGeom prst="rect">
              <a:avLst/>
            </a:prstGeom>
          </p:spPr>
        </p:pic>
        <p:sp>
          <p:nvSpPr>
            <p:cNvPr id="31" name="TextBox 30"/>
            <p:cNvSpPr txBox="1"/>
            <p:nvPr/>
          </p:nvSpPr>
          <p:spPr>
            <a:xfrm>
              <a:off x="7054206" y="1610412"/>
              <a:ext cx="175260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LavosHandy™" panose="03000000000000000000" pitchFamily="66" charset="0"/>
                  <a:cs typeface="Oracle Sans" panose="020B0503020204020204" pitchFamily="34" charset="0"/>
                </a:rPr>
                <a:t>Should I search the database to find the last employee id ?</a:t>
              </a:r>
            </a:p>
          </p:txBody>
        </p:sp>
      </p:grpSp>
      <p:grpSp>
        <p:nvGrpSpPr>
          <p:cNvPr id="32" name="Group 31"/>
          <p:cNvGrpSpPr/>
          <p:nvPr/>
        </p:nvGrpSpPr>
        <p:grpSpPr>
          <a:xfrm>
            <a:off x="11161677" y="3850253"/>
            <a:ext cx="4913100" cy="2786000"/>
            <a:chOff x="7439530" y="2257197"/>
            <a:chExt cx="3275400" cy="1857333"/>
          </a:xfrm>
        </p:grpSpPr>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52680" y="2257197"/>
              <a:ext cx="2862250" cy="1857333"/>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743815" flipH="1">
              <a:off x="7439530" y="3051855"/>
              <a:ext cx="475489" cy="359665"/>
            </a:xfrm>
            <a:prstGeom prst="rect">
              <a:avLst/>
            </a:prstGeom>
          </p:spPr>
        </p:pic>
        <p:sp>
          <p:nvSpPr>
            <p:cNvPr id="35" name="TextBox 34"/>
            <p:cNvSpPr txBox="1"/>
            <p:nvPr/>
          </p:nvSpPr>
          <p:spPr>
            <a:xfrm>
              <a:off x="8300593" y="2873514"/>
              <a:ext cx="2111819"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LavosHandy™" panose="03000000000000000000" pitchFamily="66" charset="0"/>
                  <a:cs typeface="Oracle Sans" panose="020B0503020204020204" pitchFamily="34" charset="0"/>
                </a:rPr>
                <a:t>How accurate would that be, because I can’t repeat the employee_id ?</a:t>
              </a:r>
            </a:p>
          </p:txBody>
        </p:sp>
      </p:grpSp>
      <p:sp>
        <p:nvSpPr>
          <p:cNvPr id="36" name="TextBox 35"/>
          <p:cNvSpPr txBox="1"/>
          <p:nvPr/>
        </p:nvSpPr>
        <p:spPr>
          <a:xfrm>
            <a:off x="2334525" y="8438285"/>
            <a:ext cx="273901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dirty="0">
                <a:solidFill>
                  <a:schemeClr val="tx1">
                    <a:lumMod val="50000"/>
                  </a:schemeClr>
                </a:solidFill>
                <a:latin typeface="Oracle Sans" panose="020B0503020204020204" pitchFamily="34" charset="0"/>
                <a:cs typeface="Oracle Sans" panose="020B0503020204020204" pitchFamily="34" charset="0"/>
              </a:rPr>
              <a:t>NEW HIRE</a:t>
            </a:r>
          </a:p>
        </p:txBody>
      </p:sp>
      <p:sp>
        <p:nvSpPr>
          <p:cNvPr id="37" name="TextBox 36"/>
          <p:cNvSpPr txBox="1"/>
          <p:nvPr/>
        </p:nvSpPr>
        <p:spPr>
          <a:xfrm>
            <a:off x="9098619" y="8438285"/>
            <a:ext cx="273901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dirty="0">
                <a:solidFill>
                  <a:schemeClr val="tx1">
                    <a:lumMod val="50000"/>
                  </a:schemeClr>
                </a:solidFill>
                <a:latin typeface="Oracle Sans" panose="020B0503020204020204" pitchFamily="34" charset="0"/>
                <a:cs typeface="Oracle Sans" panose="020B0503020204020204" pitchFamily="34" charset="0"/>
              </a:rPr>
              <a:t>MANAGER</a:t>
            </a:r>
          </a:p>
        </p:txBody>
      </p:sp>
      <p:pic>
        <p:nvPicPr>
          <p:cNvPr id="38" name="Picture 37" descr="Ribbon.png"/>
          <p:cNvPicPr>
            <a:picLocks noChangeAspect="1"/>
          </p:cNvPicPr>
          <p:nvPr/>
        </p:nvPicPr>
        <p:blipFill>
          <a:blip r:embed="rId12" cstate="print"/>
          <a:srcRect/>
          <a:stretch>
            <a:fillRect/>
          </a:stretch>
        </p:blipFill>
        <p:spPr bwMode="auto">
          <a:xfrm>
            <a:off x="16914377" y="-50799"/>
            <a:ext cx="1104612" cy="18097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0123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2" presetClass="exit" presetSubtype="1" fill="hold" nodeType="afterEffect">
                                  <p:stCondLst>
                                    <p:cond delay="0"/>
                                  </p:stCondLst>
                                  <p:childTnLst>
                                    <p:anim calcmode="lin" valueType="num">
                                      <p:cBhvr additive="base">
                                        <p:cTn id="18" dur="500"/>
                                        <p:tgtEl>
                                          <p:spTgt spid="38"/>
                                        </p:tgtEl>
                                        <p:attrNameLst>
                                          <p:attrName>ppt_x</p:attrName>
                                        </p:attrNameLst>
                                      </p:cBhvr>
                                      <p:tavLst>
                                        <p:tav tm="0">
                                          <p:val>
                                            <p:strVal val="ppt_x"/>
                                          </p:val>
                                        </p:tav>
                                        <p:tav tm="100000">
                                          <p:val>
                                            <p:strVal val="ppt_x"/>
                                          </p:val>
                                        </p:tav>
                                      </p:tavLst>
                                    </p:anim>
                                    <p:anim calcmode="lin" valueType="num">
                                      <p:cBhvr additive="base">
                                        <p:cTn id="19" dur="500"/>
                                        <p:tgtEl>
                                          <p:spTgt spid="38"/>
                                        </p:tgtEl>
                                        <p:attrNameLst>
                                          <p:attrName>ppt_y</p:attrName>
                                        </p:attrNameLst>
                                      </p:cBhvr>
                                      <p:tavLst>
                                        <p:tav tm="0">
                                          <p:val>
                                            <p:strVal val="ppt_y"/>
                                          </p:val>
                                        </p:tav>
                                        <p:tav tm="100000">
                                          <p:val>
                                            <p:strVal val="0-ppt_h/2"/>
                                          </p:val>
                                        </p:tav>
                                      </p:tavLst>
                                    </p:anim>
                                    <p:set>
                                      <p:cBhvr>
                                        <p:cTn id="2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854202" y="4444021"/>
            <a:ext cx="8343899" cy="1706850"/>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741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Using Sequences in PL/SQL blocks</a:t>
            </a:r>
          </a:p>
        </p:txBody>
      </p:sp>
      <p:sp>
        <p:nvSpPr>
          <p:cNvPr id="2" name="Content Placeholder 1">
            <a:extLst>
              <a:ext uri="{FF2B5EF4-FFF2-40B4-BE49-F238E27FC236}">
                <a16:creationId xmlns:a16="http://schemas.microsoft.com/office/drawing/2014/main" id="{5DDD9B41-A1C7-4027-AFD1-E57022618CBD}"/>
              </a:ext>
            </a:extLst>
          </p:cNvPr>
          <p:cNvSpPr>
            <a:spLocks noGrp="1"/>
          </p:cNvSpPr>
          <p:nvPr>
            <p:ph idx="1"/>
          </p:nvPr>
        </p:nvSpPr>
        <p:spPr>
          <a:xfrm>
            <a:off x="933451" y="2272710"/>
            <a:ext cx="16421100" cy="2602568"/>
          </a:xfrm>
        </p:spPr>
        <p:txBody>
          <a:bodyPr/>
          <a:lstStyle/>
          <a:p>
            <a:pPr lvl="1"/>
            <a:r>
              <a:rPr lang="en-US" dirty="0"/>
              <a:t>Sequences are database objects that can be used by multiple users to generate sequential numbers.</a:t>
            </a:r>
          </a:p>
          <a:p>
            <a:pPr lvl="1"/>
            <a:r>
              <a:rPr lang="en-US" dirty="0"/>
              <a:t>Sequences can be created through the </a:t>
            </a:r>
            <a:r>
              <a:rPr lang="en-US" dirty="0">
                <a:latin typeface="Courier New" panose="02070309020205020404" pitchFamily="49" charset="0"/>
                <a:cs typeface="Courier New" panose="02070309020205020404" pitchFamily="49" charset="0"/>
              </a:rPr>
              <a:t>CREATE SEQUENCE </a:t>
            </a:r>
            <a:r>
              <a:rPr lang="en-US" dirty="0"/>
              <a:t>statement.</a:t>
            </a:r>
          </a:p>
          <a:p>
            <a:endParaRPr lang="en-US" dirty="0"/>
          </a:p>
        </p:txBody>
      </p:sp>
      <p:sp>
        <p:nvSpPr>
          <p:cNvPr id="17415" name="TextBox 4"/>
          <p:cNvSpPr txBox="1">
            <a:spLocks noChangeArrowheads="1"/>
          </p:cNvSpPr>
          <p:nvPr/>
        </p:nvSpPr>
        <p:spPr bwMode="auto">
          <a:xfrm>
            <a:off x="2072160" y="4610100"/>
            <a:ext cx="5395440" cy="1375229"/>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5000"/>
              </a:lnSpc>
            </a:pPr>
            <a:r>
              <a:rPr lang="en-US" altLang="en-US" sz="2000" dirty="0">
                <a:solidFill>
                  <a:srgbClr val="000000"/>
                </a:solidFill>
                <a:latin typeface="Courier New" pitchFamily="49" charset="0"/>
                <a:cs typeface="Oracle Sans" panose="020B0503020204020204" pitchFamily="34" charset="0"/>
              </a:rPr>
              <a:t>CREATE SEQUENCE </a:t>
            </a:r>
            <a:r>
              <a:rPr lang="en-US" altLang="en-US" sz="2000" dirty="0" err="1">
                <a:solidFill>
                  <a:srgbClr val="000000"/>
                </a:solidFill>
                <a:latin typeface="Courier New" pitchFamily="49" charset="0"/>
                <a:cs typeface="Oracle Sans" panose="020B0503020204020204" pitchFamily="34" charset="0"/>
              </a:rPr>
              <a:t>emp_sequence</a:t>
            </a:r>
            <a:endParaRPr lang="en-US" altLang="en-US" sz="2000" dirty="0">
              <a:solidFill>
                <a:srgbClr val="000000"/>
              </a:solidFill>
              <a:latin typeface="Courier New" pitchFamily="49" charset="0"/>
              <a:cs typeface="Oracle Sans" panose="020B0503020204020204" pitchFamily="34" charset="0"/>
            </a:endParaRPr>
          </a:p>
          <a:p>
            <a:pPr>
              <a:lnSpc>
                <a:spcPct val="95000"/>
              </a:lnSpc>
            </a:pPr>
            <a:r>
              <a:rPr lang="en-US" altLang="en-US" sz="2000" dirty="0">
                <a:solidFill>
                  <a:srgbClr val="000000"/>
                </a:solidFill>
                <a:latin typeface="Courier New" pitchFamily="49" charset="0"/>
                <a:cs typeface="Oracle Sans" panose="020B0503020204020204" pitchFamily="34" charset="0"/>
              </a:rPr>
              <a:t>INCREMENT BY 1</a:t>
            </a:r>
          </a:p>
          <a:p>
            <a:pPr>
              <a:lnSpc>
                <a:spcPct val="95000"/>
              </a:lnSpc>
            </a:pPr>
            <a:r>
              <a:rPr lang="en-US" altLang="en-US" sz="2000" dirty="0">
                <a:solidFill>
                  <a:srgbClr val="000000"/>
                </a:solidFill>
                <a:latin typeface="Courier New" pitchFamily="49" charset="0"/>
                <a:cs typeface="Oracle Sans" panose="020B0503020204020204" pitchFamily="34" charset="0"/>
              </a:rPr>
              <a:t>START WITH 1</a:t>
            </a:r>
          </a:p>
          <a:p>
            <a:pPr>
              <a:lnSpc>
                <a:spcPct val="95000"/>
              </a:lnSpc>
            </a:pPr>
            <a:r>
              <a:rPr lang="en-US" altLang="en-US" sz="2000" dirty="0">
                <a:solidFill>
                  <a:srgbClr val="000000"/>
                </a:solidFill>
                <a:latin typeface="Courier New" pitchFamily="49" charset="0"/>
                <a:cs typeface="Oracle Sans" panose="020B0503020204020204" pitchFamily="34" charset="0"/>
              </a:rPr>
              <a:t>NOMAXVALUE;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2200" y="5524500"/>
            <a:ext cx="7260464" cy="3429000"/>
          </a:xfrm>
          <a:prstGeom prst="rect">
            <a:avLst/>
          </a:prstGeom>
        </p:spPr>
      </p:pic>
    </p:spTree>
    <p:custDataLst>
      <p:tags r:id="rId1"/>
    </p:custDataLst>
    <p:extLst>
      <p:ext uri="{BB962C8B-B14F-4D97-AF65-F5344CB8AC3E}">
        <p14:creationId xmlns:p14="http://schemas.microsoft.com/office/powerpoint/2010/main" val="287768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A7C8-6656-4A2A-8EC6-AC454E1AF83E}"/>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2818115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Using Sequences in PL/SQL Blocks</a:t>
            </a:r>
          </a:p>
        </p:txBody>
      </p:sp>
      <p:sp>
        <p:nvSpPr>
          <p:cNvPr id="7" name="Content Placeholder 2"/>
          <p:cNvSpPr txBox="1">
            <a:spLocks/>
          </p:cNvSpPr>
          <p:nvPr/>
        </p:nvSpPr>
        <p:spPr bwMode="gray">
          <a:xfrm>
            <a:off x="1323916" y="4686300"/>
            <a:ext cx="15657798" cy="2362200"/>
          </a:xfrm>
          <a:prstGeom prst="round2DiagRect">
            <a:avLst>
              <a:gd name="adj1" fmla="val 942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DECLARE</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  v_new_id NUMBER;</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BEGIN</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  v_new_id := my_seq.NEXTVAL;</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  DBMS_OUTPUT.PUT_LINE(v_new_id);</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  DBMS_OUTPUT.PUT_LINE(my_seq.NEXTVAL);</a:t>
            </a:r>
          </a:p>
          <a:p>
            <a:pPr marL="685800" indent="-685800" defTabSz="600075">
              <a:buClr>
                <a:srgbClr val="CC0000"/>
              </a:buClr>
              <a:buFont typeface="Wingdings" pitchFamily="2" charset="2"/>
              <a:buNone/>
              <a:tabLst>
                <a:tab pos="600075" algn="r"/>
                <a:tab pos="1009650" algn="l"/>
              </a:tabLst>
              <a:defRPr/>
            </a:pPr>
            <a:r>
              <a:rPr lang="en-US" altLang="en-US" sz="2000" dirty="0">
                <a:latin typeface="Courier New" pitchFamily="49" charset="0"/>
                <a:cs typeface="Times New Roman" pitchFamily="18" charset="0"/>
              </a:rPr>
              <a:t>END;</a:t>
            </a:r>
          </a:p>
        </p:txBody>
      </p:sp>
      <p:sp>
        <p:nvSpPr>
          <p:cNvPr id="6" name="Content Placeholder 2"/>
          <p:cNvSpPr txBox="1">
            <a:spLocks/>
          </p:cNvSpPr>
          <p:nvPr/>
        </p:nvSpPr>
        <p:spPr bwMode="gray">
          <a:xfrm>
            <a:off x="1323916" y="2183608"/>
            <a:ext cx="15662740" cy="2274092"/>
          </a:xfrm>
          <a:prstGeom prst="round2DiagRect">
            <a:avLst>
              <a:gd name="adj1" fmla="val 942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5000"/>
              </a:lnSpc>
              <a:defRPr/>
            </a:pPr>
            <a:r>
              <a:rPr lang="en-US" altLang="en-US" sz="2000" dirty="0">
                <a:latin typeface="Courier New" pitchFamily="49" charset="0"/>
                <a:cs typeface="Oracle Sans" panose="020B0503020204020204" pitchFamily="34" charset="0"/>
              </a:rPr>
              <a:t>CREATE SEQUENCE my_seq</a:t>
            </a:r>
          </a:p>
          <a:p>
            <a:pPr>
              <a:lnSpc>
                <a:spcPct val="95000"/>
              </a:lnSpc>
              <a:defRPr/>
            </a:pPr>
            <a:r>
              <a:rPr lang="en-US" altLang="en-US" sz="2000" dirty="0">
                <a:latin typeface="Courier New" pitchFamily="49" charset="0"/>
                <a:cs typeface="Oracle Sans" panose="020B0503020204020204" pitchFamily="34" charset="0"/>
              </a:rPr>
              <a:t>INCREMENT BY 1</a:t>
            </a:r>
          </a:p>
          <a:p>
            <a:pPr>
              <a:lnSpc>
                <a:spcPct val="95000"/>
              </a:lnSpc>
              <a:defRPr/>
            </a:pPr>
            <a:r>
              <a:rPr lang="en-US" altLang="en-US" sz="2000" dirty="0">
                <a:latin typeface="Courier New" pitchFamily="49" charset="0"/>
                <a:cs typeface="Oracle Sans" panose="020B0503020204020204" pitchFamily="34" charset="0"/>
              </a:rPr>
              <a:t>START WITH 1</a:t>
            </a:r>
          </a:p>
          <a:p>
            <a:pPr>
              <a:lnSpc>
                <a:spcPct val="95000"/>
              </a:lnSpc>
              <a:defRPr/>
            </a:pPr>
            <a:r>
              <a:rPr lang="en-US" altLang="en-US" sz="2000" dirty="0">
                <a:latin typeface="Courier New" pitchFamily="49" charset="0"/>
                <a:cs typeface="Oracle Sans" panose="020B0503020204020204" pitchFamily="34" charset="0"/>
              </a:rPr>
              <a:t>NOMAXVALUE;</a:t>
            </a:r>
            <a:endParaRPr lang="en-US" sz="2000" b="1" dirty="0">
              <a:latin typeface="Courier New" pitchFamily="49" charset="0"/>
              <a:cs typeface="Oracle Sans" panose="020B0503020204020204" pitchFamily="34" charset="0"/>
            </a:endParaRPr>
          </a:p>
        </p:txBody>
      </p:sp>
      <p:sp>
        <p:nvSpPr>
          <p:cNvPr id="19466" name="Rectangle 4"/>
          <p:cNvSpPr>
            <a:spLocks noChangeArrowheads="1"/>
          </p:cNvSpPr>
          <p:nvPr/>
        </p:nvSpPr>
        <p:spPr bwMode="blackGray">
          <a:xfrm>
            <a:off x="1323917" y="5003447"/>
            <a:ext cx="8124884" cy="1892653"/>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buClr>
                <a:srgbClr val="CC0000"/>
              </a:buClr>
              <a:buFont typeface="Wingdings" pitchFamily="2" charset="2"/>
              <a:buNone/>
              <a:tabLst>
                <a:tab pos="600075" algn="r"/>
                <a:tab pos="1009650" algn="l"/>
              </a:tabLst>
            </a:pPr>
            <a:endParaRPr lang="en-US" altLang="en-US">
              <a:latin typeface="Courier New" pitchFamily="49" charset="0"/>
              <a:cs typeface="Times New Roman" pitchFamily="18" charset="0"/>
            </a:endParaRPr>
          </a:p>
        </p:txBody>
      </p:sp>
      <p:sp>
        <p:nvSpPr>
          <p:cNvPr id="19467" name="Rectangle 5"/>
          <p:cNvSpPr>
            <a:spLocks noChangeArrowheads="1"/>
          </p:cNvSpPr>
          <p:nvPr/>
        </p:nvSpPr>
        <p:spPr bwMode="blackGray">
          <a:xfrm>
            <a:off x="1349306" y="2260463"/>
            <a:ext cx="15767121" cy="252154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buClr>
                <a:srgbClr val="CC0000"/>
              </a:buClr>
              <a:buFont typeface="Wingdings" pitchFamily="2" charset="2"/>
              <a:buNone/>
              <a:tabLst>
                <a:tab pos="600075" algn="r"/>
                <a:tab pos="1009650" algn="l"/>
              </a:tabLst>
            </a:pPr>
            <a:endParaRPr lang="en-US" altLang="en-US">
              <a:latin typeface="Courier New" pitchFamily="49" charset="0"/>
              <a:cs typeface="Times New Roman" pitchFamily="18" charset="0"/>
            </a:endParaRPr>
          </a:p>
        </p:txBody>
      </p:sp>
      <p:pic>
        <p:nvPicPr>
          <p:cNvPr id="10" name="Picture 9" descr="les04_02.png"/>
          <p:cNvPicPr>
            <a:picLocks noChangeAspect="1"/>
          </p:cNvPicPr>
          <p:nvPr/>
        </p:nvPicPr>
        <p:blipFill>
          <a:blip r:embed="rId4" cstate="print"/>
          <a:stretch>
            <a:fillRect/>
          </a:stretch>
        </p:blipFill>
        <p:spPr bwMode="auto">
          <a:xfrm>
            <a:off x="11811000" y="2441860"/>
            <a:ext cx="4800601" cy="1843432"/>
          </a:xfrm>
          <a:prstGeom prst="rect">
            <a:avLst/>
          </a:prstGeom>
          <a:ln>
            <a:solidFill>
              <a:schemeClr val="accent3">
                <a:lumMod val="75000"/>
              </a:schemeClr>
            </a:solidFill>
          </a:ln>
        </p:spPr>
      </p:pic>
      <p:pic>
        <p:nvPicPr>
          <p:cNvPr id="11" name="Picture 10" descr="les04_03.png"/>
          <p:cNvPicPr>
            <a:picLocks noChangeAspect="1"/>
          </p:cNvPicPr>
          <p:nvPr/>
        </p:nvPicPr>
        <p:blipFill>
          <a:blip r:embed="rId5" cstate="print"/>
          <a:stretch>
            <a:fillRect/>
          </a:stretch>
        </p:blipFill>
        <p:spPr bwMode="auto">
          <a:xfrm>
            <a:off x="11834815" y="4969329"/>
            <a:ext cx="4776786" cy="1857639"/>
          </a:xfrm>
          <a:prstGeom prst="rect">
            <a:avLst/>
          </a:prstGeom>
          <a:ln>
            <a:solidFill>
              <a:schemeClr val="accent3">
                <a:lumMod val="75000"/>
              </a:schemeClr>
            </a:solidFill>
          </a:ln>
        </p:spPr>
      </p:pic>
    </p:spTree>
    <p:custDataLst>
      <p:tags r:id="rId1"/>
    </p:custDataLst>
    <p:extLst>
      <p:ext uri="{BB962C8B-B14F-4D97-AF65-F5344CB8AC3E}">
        <p14:creationId xmlns:p14="http://schemas.microsoft.com/office/powerpoint/2010/main" val="285148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69508571-D474-4765-A87C-F808696945A1}"/>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Writing executable statements in a PL/SQL block</a:t>
            </a:r>
          </a:p>
          <a:p>
            <a:pPr lvl="1"/>
            <a:r>
              <a:rPr lang="en-US" dirty="0"/>
              <a:t>Writing nested blocks</a:t>
            </a:r>
          </a:p>
          <a:p>
            <a:pPr lvl="1">
              <a:buClr>
                <a:schemeClr val="tx1">
                  <a:lumMod val="25000"/>
                  <a:lumOff val="75000"/>
                </a:schemeClr>
              </a:buClr>
            </a:pPr>
            <a:r>
              <a:rPr lang="en-US" dirty="0">
                <a:solidFill>
                  <a:schemeClr val="tx1">
                    <a:lumMod val="25000"/>
                    <a:lumOff val="75000"/>
                  </a:schemeClr>
                </a:solidFill>
              </a:rPr>
              <a:t>Using operators and developing readable code</a:t>
            </a:r>
          </a:p>
          <a:p>
            <a:endParaRPr lang="en-US" dirty="0"/>
          </a:p>
        </p:txBody>
      </p:sp>
      <p:grpSp>
        <p:nvGrpSpPr>
          <p:cNvPr id="4" name="Group 3"/>
          <p:cNvGrpSpPr/>
          <p:nvPr/>
        </p:nvGrpSpPr>
        <p:grpSpPr>
          <a:xfrm>
            <a:off x="12720637" y="65151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843180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Nested blocks</a:t>
            </a:r>
          </a:p>
        </p:txBody>
      </p:sp>
      <p:sp>
        <p:nvSpPr>
          <p:cNvPr id="4" name="Content Placeholder 3">
            <a:extLst>
              <a:ext uri="{FF2B5EF4-FFF2-40B4-BE49-F238E27FC236}">
                <a16:creationId xmlns:a16="http://schemas.microsoft.com/office/drawing/2014/main" id="{5663DEFC-E9FE-403F-992E-F89D3912380A}"/>
              </a:ext>
            </a:extLst>
          </p:cNvPr>
          <p:cNvSpPr>
            <a:spLocks noGrp="1"/>
          </p:cNvSpPr>
          <p:nvPr>
            <p:ph idx="1"/>
          </p:nvPr>
        </p:nvSpPr>
        <p:spPr>
          <a:xfrm>
            <a:off x="933451" y="2272710"/>
            <a:ext cx="10267949" cy="2850328"/>
          </a:xfrm>
        </p:spPr>
        <p:txBody>
          <a:bodyPr/>
          <a:lstStyle/>
          <a:p>
            <a:r>
              <a:rPr lang="en-US" altLang="en-US" dirty="0"/>
              <a:t>PL/SQL blocks can be nested.</a:t>
            </a:r>
          </a:p>
          <a:p>
            <a:pPr lvl="1"/>
            <a:r>
              <a:rPr lang="en-US" altLang="en-US" dirty="0"/>
              <a:t>An executable section (</a:t>
            </a:r>
            <a:r>
              <a:rPr lang="en-US" altLang="en-US" dirty="0">
                <a:latin typeface="Courier New" panose="02070309020205020404" pitchFamily="49" charset="0"/>
                <a:cs typeface="Courier New" panose="02070309020205020404" pitchFamily="49" charset="0"/>
              </a:rPr>
              <a:t>BEGIN … END</a:t>
            </a:r>
            <a:r>
              <a:rPr lang="en-US" altLang="en-US" dirty="0"/>
              <a:t>) can contain nested blocks.</a:t>
            </a:r>
          </a:p>
          <a:p>
            <a:pPr lvl="1"/>
            <a:r>
              <a:rPr lang="en-US" altLang="en-US" dirty="0"/>
              <a:t>An exception section can contain nested blocks.</a:t>
            </a:r>
          </a:p>
          <a:p>
            <a:endParaRPr lang="en-US" dirty="0"/>
          </a:p>
        </p:txBody>
      </p:sp>
      <p:pic>
        <p:nvPicPr>
          <p:cNvPr id="16389" name="Picture 14"/>
          <p:cNvPicPr>
            <a:picLocks noChangeAspect="1"/>
          </p:cNvPicPr>
          <p:nvPr/>
        </p:nvPicPr>
        <p:blipFill>
          <a:blip r:embed="rId4" cstate="print"/>
          <a:srcRect t="56819" b="-2"/>
          <a:stretch>
            <a:fillRect/>
          </a:stretch>
        </p:blipFill>
        <p:spPr bwMode="auto">
          <a:xfrm>
            <a:off x="14016039" y="8134350"/>
            <a:ext cx="4457700" cy="1924050"/>
          </a:xfrm>
          <a:prstGeom prst="rect">
            <a:avLst/>
          </a:prstGeom>
          <a:noFill/>
          <a:ln w="9525">
            <a:noFill/>
            <a:miter lim="800000"/>
            <a:headEnd/>
            <a:tailEnd/>
          </a:ln>
        </p:spPr>
      </p:pic>
      <p:grpSp>
        <p:nvGrpSpPr>
          <p:cNvPr id="2" name="Group 9"/>
          <p:cNvGrpSpPr>
            <a:grpSpLocks/>
          </p:cNvGrpSpPr>
          <p:nvPr/>
        </p:nvGrpSpPr>
        <p:grpSpPr bwMode="auto">
          <a:xfrm>
            <a:off x="11734800" y="2247900"/>
            <a:ext cx="4352100" cy="6393657"/>
            <a:chOff x="5833533" y="1342638"/>
            <a:chExt cx="2514600" cy="3692990"/>
          </a:xfrm>
        </p:grpSpPr>
        <p:pic>
          <p:nvPicPr>
            <p:cNvPr id="9" name="Picture 8"/>
            <p:cNvPicPr>
              <a:picLocks noChangeAspect="1"/>
            </p:cNvPicPr>
            <p:nvPr/>
          </p:nvPicPr>
          <p:blipFill>
            <a:blip r:embed="rId5" cstate="print"/>
            <a:stretch>
              <a:fillRect/>
            </a:stretch>
          </p:blipFill>
          <p:spPr>
            <a:xfrm>
              <a:off x="5833533" y="1342638"/>
              <a:ext cx="2514600" cy="3692990"/>
            </a:xfrm>
            <a:prstGeom prst="rect">
              <a:avLst/>
            </a:prstGeom>
            <a:effectLst>
              <a:outerShdw blurRad="368300" dist="76200" dir="8100000" algn="tr" rotWithShape="0">
                <a:prstClr val="black">
                  <a:alpha val="34000"/>
                </a:prstClr>
              </a:outerShdw>
            </a:effectLst>
          </p:spPr>
        </p:pic>
        <p:grpSp>
          <p:nvGrpSpPr>
            <p:cNvPr id="3" name="Group 7"/>
            <p:cNvGrpSpPr>
              <a:grpSpLocks/>
            </p:cNvGrpSpPr>
            <p:nvPr/>
          </p:nvGrpSpPr>
          <p:grpSpPr bwMode="auto">
            <a:xfrm>
              <a:off x="6172200" y="1882422"/>
              <a:ext cx="1384953" cy="2908182"/>
              <a:chOff x="6172200" y="1882422"/>
              <a:chExt cx="1384953" cy="2908182"/>
            </a:xfrm>
          </p:grpSpPr>
          <p:sp>
            <p:nvSpPr>
              <p:cNvPr id="5" name="TextBox 4"/>
              <p:cNvSpPr txBox="1"/>
              <p:nvPr/>
            </p:nvSpPr>
            <p:spPr>
              <a:xfrm>
                <a:off x="6172200" y="1882422"/>
                <a:ext cx="877309" cy="792957"/>
              </a:xfrm>
              <a:prstGeom prst="rect">
                <a:avLst/>
              </a:prstGeom>
              <a:noFill/>
              <a:scene3d>
                <a:camera prst="isometricOffAxis1Right">
                  <a:rot lat="1426527" lon="19714578" rev="168459"/>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DECLARE</a:t>
                </a:r>
              </a:p>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a:t>
                </a:r>
              </a:p>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BEGIN</a:t>
                </a:r>
              </a:p>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a:t>
                </a:r>
              </a:p>
            </p:txBody>
          </p:sp>
          <p:sp>
            <p:nvSpPr>
              <p:cNvPr id="6" name="TextBox 5"/>
              <p:cNvSpPr txBox="1"/>
              <p:nvPr/>
            </p:nvSpPr>
            <p:spPr>
              <a:xfrm>
                <a:off x="6172200" y="4183014"/>
                <a:ext cx="1060947" cy="607590"/>
              </a:xfrm>
              <a:prstGeom prst="rect">
                <a:avLst/>
              </a:prstGeom>
              <a:noFill/>
              <a:scene3d>
                <a:camera prst="isometricOffAxis1Right">
                  <a:rot lat="1426527" lon="19714578" rev="168459"/>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EXCEPTION</a:t>
                </a:r>
              </a:p>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a:t>
                </a:r>
              </a:p>
              <a:p>
                <a:pPr eaLnBrk="1" hangingPunct="1">
                  <a:lnSpc>
                    <a:spcPct val="90000"/>
                  </a:lnSpc>
                  <a:defRPr/>
                </a:pPr>
                <a:r>
                  <a:rPr lang="en-US" sz="2400" b="1" dirty="0">
                    <a:solidFill>
                      <a:schemeClr val="bg2">
                        <a:lumMod val="25000"/>
                      </a:schemeClr>
                    </a:solidFill>
                    <a:latin typeface="Oracle Sans" panose="020B0503020204020204" pitchFamily="34" charset="0"/>
                    <a:cs typeface="Oracle Sans" panose="020B0503020204020204" pitchFamily="34" charset="0"/>
                  </a:rPr>
                  <a:t>END;</a:t>
                </a:r>
              </a:p>
            </p:txBody>
          </p:sp>
          <p:sp>
            <p:nvSpPr>
              <p:cNvPr id="7" name="TextBox 6"/>
              <p:cNvSpPr txBox="1"/>
              <p:nvPr/>
            </p:nvSpPr>
            <p:spPr>
              <a:xfrm>
                <a:off x="6420555" y="2843279"/>
                <a:ext cx="1136598" cy="1287268"/>
              </a:xfrm>
              <a:prstGeom prst="rect">
                <a:avLst/>
              </a:prstGeom>
              <a:noFill/>
              <a:scene3d>
                <a:camera prst="isometricOffAxis1Right">
                  <a:rot lat="2099861" lon="19920000" rev="21570000"/>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lnSpc>
                    <a:spcPct val="90000"/>
                  </a:lnSpc>
                  <a:defRPr/>
                </a:pPr>
                <a:r>
                  <a:rPr lang="en-US" sz="3000" b="1" dirty="0">
                    <a:solidFill>
                      <a:schemeClr val="bg1"/>
                    </a:solidFill>
                    <a:latin typeface="Oracle Sans" panose="020B0503020204020204" pitchFamily="34" charset="0"/>
                    <a:cs typeface="Oracle Sans" panose="020B0503020204020204" pitchFamily="34" charset="0"/>
                  </a:rPr>
                  <a:t>DECLARE</a:t>
                </a:r>
              </a:p>
              <a:p>
                <a:pPr eaLnBrk="1" hangingPunct="1">
                  <a:lnSpc>
                    <a:spcPct val="90000"/>
                  </a:lnSpc>
                  <a:defRPr/>
                </a:pPr>
                <a:r>
                  <a:rPr lang="en-US" sz="3000" b="1" dirty="0">
                    <a:solidFill>
                      <a:schemeClr val="bg1"/>
                    </a:solidFill>
                    <a:latin typeface="Oracle Sans" panose="020B0503020204020204" pitchFamily="34" charset="0"/>
                    <a:cs typeface="Oracle Sans" panose="020B0503020204020204" pitchFamily="34" charset="0"/>
                  </a:rPr>
                  <a:t>…</a:t>
                </a:r>
              </a:p>
              <a:p>
                <a:pPr eaLnBrk="1" hangingPunct="1">
                  <a:lnSpc>
                    <a:spcPct val="90000"/>
                  </a:lnSpc>
                  <a:defRPr/>
                </a:pPr>
                <a:r>
                  <a:rPr lang="en-US" sz="3000" b="1" dirty="0">
                    <a:solidFill>
                      <a:schemeClr val="bg1"/>
                    </a:solidFill>
                    <a:latin typeface="Oracle Sans" panose="020B0503020204020204" pitchFamily="34" charset="0"/>
                    <a:cs typeface="Oracle Sans" panose="020B0503020204020204" pitchFamily="34" charset="0"/>
                  </a:rPr>
                  <a:t>BEGIN</a:t>
                </a:r>
              </a:p>
              <a:p>
                <a:pPr eaLnBrk="1" hangingPunct="1">
                  <a:lnSpc>
                    <a:spcPct val="90000"/>
                  </a:lnSpc>
                  <a:defRPr/>
                </a:pPr>
                <a:r>
                  <a:rPr lang="en-US" sz="3000" b="1" dirty="0">
                    <a:solidFill>
                      <a:schemeClr val="bg1"/>
                    </a:solidFill>
                    <a:latin typeface="Oracle Sans" panose="020B0503020204020204" pitchFamily="34" charset="0"/>
                    <a:cs typeface="Oracle Sans" panose="020B0503020204020204" pitchFamily="34" charset="0"/>
                  </a:rPr>
                  <a:t>…</a:t>
                </a:r>
              </a:p>
              <a:p>
                <a:pPr eaLnBrk="1" hangingPunct="1">
                  <a:lnSpc>
                    <a:spcPct val="90000"/>
                  </a:lnSpc>
                  <a:defRPr/>
                </a:pPr>
                <a:r>
                  <a:rPr lang="en-US" sz="3000" b="1" dirty="0">
                    <a:solidFill>
                      <a:schemeClr val="bg1"/>
                    </a:solidFill>
                    <a:latin typeface="Oracle Sans" panose="020B0503020204020204" pitchFamily="34" charset="0"/>
                    <a:cs typeface="Oracle Sans" panose="020B0503020204020204" pitchFamily="34" charset="0"/>
                  </a:rPr>
                  <a:t>END;</a:t>
                </a:r>
              </a:p>
            </p:txBody>
          </p:sp>
        </p:grpSp>
      </p:grpSp>
    </p:spTree>
    <p:custDataLst>
      <p:tags r:id="rId1"/>
    </p:custDataLst>
    <p:extLst>
      <p:ext uri="{BB962C8B-B14F-4D97-AF65-F5344CB8AC3E}">
        <p14:creationId xmlns:p14="http://schemas.microsoft.com/office/powerpoint/2010/main" val="396312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Nested Blocks: Example</a:t>
            </a:r>
          </a:p>
        </p:txBody>
      </p:sp>
      <p:sp>
        <p:nvSpPr>
          <p:cNvPr id="5" name="Content Placeholder 2"/>
          <p:cNvSpPr txBox="1">
            <a:spLocks/>
          </p:cNvSpPr>
          <p:nvPr/>
        </p:nvSpPr>
        <p:spPr bwMode="gray">
          <a:xfrm>
            <a:off x="1312070" y="2397125"/>
            <a:ext cx="15663863" cy="5032375"/>
          </a:xfrm>
          <a:prstGeom prst="round2DiagRect">
            <a:avLst>
              <a:gd name="adj1" fmla="val 551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2536" name="Rectangle 3"/>
          <p:cNvSpPr>
            <a:spLocks noChangeArrowheads="1"/>
          </p:cNvSpPr>
          <p:nvPr/>
        </p:nvSpPr>
        <p:spPr bwMode="blackGray">
          <a:xfrm>
            <a:off x="1941988" y="2552700"/>
            <a:ext cx="8192612" cy="4756111"/>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DECLARE</a:t>
            </a:r>
          </a:p>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 </a:t>
            </a:r>
            <a:r>
              <a:rPr lang="en-US" altLang="en-US" sz="2000" dirty="0" err="1">
                <a:solidFill>
                  <a:srgbClr val="0000FF"/>
                </a:solidFill>
                <a:latin typeface="Courier New" pitchFamily="49" charset="0"/>
                <a:cs typeface="Oracle Sans" panose="020B0503020204020204" pitchFamily="34" charset="0"/>
              </a:rPr>
              <a:t>v_outer_variable</a:t>
            </a:r>
            <a:r>
              <a:rPr lang="en-US" altLang="en-US" sz="2000" dirty="0">
                <a:solidFill>
                  <a:srgbClr val="0000FF"/>
                </a:solidFill>
                <a:latin typeface="Courier New" pitchFamily="49" charset="0"/>
                <a:cs typeface="Oracle Sans" panose="020B0503020204020204" pitchFamily="34" charset="0"/>
              </a:rPr>
              <a:t> VARCHAR2(20):='GLOBAL VARIABLE';</a:t>
            </a:r>
          </a:p>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BEGIN</a:t>
            </a:r>
          </a:p>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  </a:t>
            </a:r>
            <a:r>
              <a:rPr lang="en-US" altLang="en-US" sz="2000" dirty="0">
                <a:solidFill>
                  <a:schemeClr val="accent1"/>
                </a:solidFill>
                <a:latin typeface="Courier New" pitchFamily="49" charset="0"/>
                <a:cs typeface="Oracle Sans" panose="020B0503020204020204" pitchFamily="34" charset="0"/>
              </a:rPr>
              <a:t>DECLARE</a:t>
            </a:r>
          </a:p>
          <a:p>
            <a:pPr marL="607220" indent="-607220">
              <a:spcBef>
                <a:spcPct val="40000"/>
              </a:spcBef>
              <a:buClr>
                <a:srgbClr val="000000"/>
              </a:buClr>
            </a:pPr>
            <a:r>
              <a:rPr lang="en-US" altLang="en-US" sz="2000" dirty="0">
                <a:solidFill>
                  <a:schemeClr val="accent1"/>
                </a:solidFill>
                <a:latin typeface="Courier New" pitchFamily="49" charset="0"/>
                <a:cs typeface="Oracle Sans" panose="020B0503020204020204" pitchFamily="34" charset="0"/>
              </a:rPr>
              <a:t>   </a:t>
            </a:r>
            <a:r>
              <a:rPr lang="en-US" altLang="en-US" sz="2000" dirty="0" err="1">
                <a:solidFill>
                  <a:schemeClr val="accent1"/>
                </a:solidFill>
                <a:latin typeface="Courier New" pitchFamily="49" charset="0"/>
                <a:cs typeface="Oracle Sans" panose="020B0503020204020204" pitchFamily="34" charset="0"/>
              </a:rPr>
              <a:t>v_inner_variable</a:t>
            </a:r>
            <a:r>
              <a:rPr lang="en-US" altLang="en-US" sz="2000" dirty="0">
                <a:solidFill>
                  <a:schemeClr val="accent1"/>
                </a:solidFill>
                <a:latin typeface="Courier New" pitchFamily="49" charset="0"/>
                <a:cs typeface="Oracle Sans" panose="020B0503020204020204" pitchFamily="34" charset="0"/>
              </a:rPr>
              <a:t> VARCHAR2(20):='INNER VARIABLE';</a:t>
            </a:r>
          </a:p>
          <a:p>
            <a:pPr marL="607220" indent="-607220">
              <a:spcBef>
                <a:spcPct val="40000"/>
              </a:spcBef>
              <a:buClr>
                <a:srgbClr val="000000"/>
              </a:buClr>
            </a:pPr>
            <a:r>
              <a:rPr lang="en-US" altLang="en-US" sz="2000" dirty="0">
                <a:solidFill>
                  <a:schemeClr val="accent1"/>
                </a:solidFill>
                <a:latin typeface="Courier New" pitchFamily="49" charset="0"/>
                <a:cs typeface="Oracle Sans" panose="020B0503020204020204" pitchFamily="34" charset="0"/>
              </a:rPr>
              <a:t>  BEGIN</a:t>
            </a:r>
          </a:p>
          <a:p>
            <a:pPr marL="607220" indent="-607220">
              <a:spcBef>
                <a:spcPct val="40000"/>
              </a:spcBef>
              <a:buClr>
                <a:srgbClr val="000000"/>
              </a:buClr>
            </a:pPr>
            <a:r>
              <a:rPr lang="en-US" altLang="en-US" sz="2000" dirty="0">
                <a:solidFill>
                  <a:schemeClr val="accent1"/>
                </a:solidFill>
                <a:latin typeface="Courier New" pitchFamily="49" charset="0"/>
                <a:cs typeface="Oracle Sans" panose="020B0503020204020204" pitchFamily="34" charset="0"/>
              </a:rPr>
              <a:t>   DBMS_OUTPUT.PUT_LINE(</a:t>
            </a:r>
            <a:r>
              <a:rPr lang="en-US" altLang="en-US" sz="2000" dirty="0" err="1">
                <a:solidFill>
                  <a:schemeClr val="accent1"/>
                </a:solidFill>
                <a:latin typeface="Courier New" pitchFamily="49" charset="0"/>
                <a:cs typeface="Oracle Sans" panose="020B0503020204020204" pitchFamily="34" charset="0"/>
              </a:rPr>
              <a:t>v_inner_variable</a:t>
            </a:r>
            <a:r>
              <a:rPr lang="en-US" altLang="en-US" sz="2000" dirty="0">
                <a:solidFill>
                  <a:schemeClr val="accent1"/>
                </a:solidFill>
                <a:latin typeface="Courier New" pitchFamily="49" charset="0"/>
                <a:cs typeface="Oracle Sans" panose="020B0503020204020204" pitchFamily="34" charset="0"/>
              </a:rPr>
              <a:t>);</a:t>
            </a:r>
          </a:p>
          <a:p>
            <a:pPr marL="607220" indent="-607220">
              <a:spcBef>
                <a:spcPct val="40000"/>
              </a:spcBef>
              <a:buClr>
                <a:srgbClr val="000000"/>
              </a:buClr>
            </a:pPr>
            <a:r>
              <a:rPr lang="en-US" altLang="en-US" sz="2000" dirty="0">
                <a:solidFill>
                  <a:schemeClr val="accent1"/>
                </a:solidFill>
                <a:latin typeface="Courier New" pitchFamily="49" charset="0"/>
                <a:cs typeface="Oracle Sans" panose="020B0503020204020204" pitchFamily="34" charset="0"/>
              </a:rPr>
              <a:t>   DBMS_OUTPUT.PUT_LINE(</a:t>
            </a:r>
            <a:r>
              <a:rPr lang="en-US" altLang="en-US" sz="2000" dirty="0" err="1">
                <a:solidFill>
                  <a:schemeClr val="accent1"/>
                </a:solidFill>
                <a:latin typeface="Courier New" pitchFamily="49" charset="0"/>
                <a:cs typeface="Oracle Sans" panose="020B0503020204020204" pitchFamily="34" charset="0"/>
              </a:rPr>
              <a:t>v_outer_variable</a:t>
            </a:r>
            <a:r>
              <a:rPr lang="en-US" altLang="en-US" sz="2000" dirty="0">
                <a:solidFill>
                  <a:schemeClr val="accent1"/>
                </a:solidFill>
                <a:latin typeface="Courier New" pitchFamily="49" charset="0"/>
                <a:cs typeface="Oracle Sans" panose="020B0503020204020204" pitchFamily="34" charset="0"/>
              </a:rPr>
              <a:t>);</a:t>
            </a:r>
          </a:p>
          <a:p>
            <a:pPr marL="607220" indent="-607220">
              <a:spcBef>
                <a:spcPct val="40000"/>
              </a:spcBef>
              <a:buClr>
                <a:srgbClr val="000000"/>
              </a:buClr>
            </a:pPr>
            <a:r>
              <a:rPr lang="en-US" altLang="en-US" sz="2000" dirty="0">
                <a:solidFill>
                  <a:schemeClr val="accent1"/>
                </a:solidFill>
                <a:latin typeface="Courier New" pitchFamily="49" charset="0"/>
                <a:cs typeface="Oracle Sans" panose="020B0503020204020204" pitchFamily="34" charset="0"/>
              </a:rPr>
              <a:t>  END;</a:t>
            </a:r>
          </a:p>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 DBMS_OUTPUT.PUT_LINE(</a:t>
            </a:r>
            <a:r>
              <a:rPr lang="en-US" altLang="en-US" sz="2000" dirty="0" err="1">
                <a:solidFill>
                  <a:srgbClr val="0000FF"/>
                </a:solidFill>
                <a:latin typeface="Courier New" pitchFamily="49" charset="0"/>
                <a:cs typeface="Oracle Sans" panose="020B0503020204020204" pitchFamily="34" charset="0"/>
              </a:rPr>
              <a:t>v_outer_variable</a:t>
            </a:r>
            <a:r>
              <a:rPr lang="en-US" altLang="en-US" sz="2000" dirty="0">
                <a:solidFill>
                  <a:srgbClr val="0000FF"/>
                </a:solidFill>
                <a:latin typeface="Courier New" pitchFamily="49" charset="0"/>
                <a:cs typeface="Oracle Sans" panose="020B0503020204020204" pitchFamily="34" charset="0"/>
              </a:rPr>
              <a:t>); </a:t>
            </a:r>
          </a:p>
          <a:p>
            <a:pPr marL="607220" indent="-607220">
              <a:spcBef>
                <a:spcPct val="40000"/>
              </a:spcBef>
              <a:buClr>
                <a:srgbClr val="000000"/>
              </a:buClr>
            </a:pPr>
            <a:r>
              <a:rPr lang="en-US" altLang="en-US" sz="2000" dirty="0">
                <a:solidFill>
                  <a:srgbClr val="0000FF"/>
                </a:solidFill>
                <a:latin typeface="Courier New" pitchFamily="49" charset="0"/>
                <a:cs typeface="Oracle Sans" panose="020B0503020204020204" pitchFamily="34" charset="0"/>
              </a:rPr>
              <a:t>END;</a:t>
            </a:r>
          </a:p>
        </p:txBody>
      </p:sp>
      <p:pic>
        <p:nvPicPr>
          <p:cNvPr id="22532" name="Picture 5" descr="les04_04.png"/>
          <p:cNvPicPr>
            <a:picLocks noChangeAspect="1"/>
          </p:cNvPicPr>
          <p:nvPr/>
        </p:nvPicPr>
        <p:blipFill>
          <a:blip r:embed="rId4" cstate="print"/>
          <a:stretch>
            <a:fillRect/>
          </a:stretch>
        </p:blipFill>
        <p:spPr bwMode="auto">
          <a:xfrm>
            <a:off x="5834064" y="6925129"/>
            <a:ext cx="6619873" cy="298828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00791226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Variable Scope and Visibility</a:t>
            </a:r>
          </a:p>
        </p:txBody>
      </p:sp>
      <p:sp>
        <p:nvSpPr>
          <p:cNvPr id="6" name="Content Placeholder 2"/>
          <p:cNvSpPr txBox="1">
            <a:spLocks/>
          </p:cNvSpPr>
          <p:nvPr/>
        </p:nvSpPr>
        <p:spPr bwMode="gray">
          <a:xfrm>
            <a:off x="1305553" y="2407557"/>
            <a:ext cx="15665618" cy="6400799"/>
          </a:xfrm>
          <a:prstGeom prst="round2DiagRect">
            <a:avLst>
              <a:gd name="adj1" fmla="val 542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3559" name="Rectangle 4"/>
          <p:cNvSpPr>
            <a:spLocks noChangeArrowheads="1"/>
          </p:cNvSpPr>
          <p:nvPr/>
        </p:nvSpPr>
        <p:spPr bwMode="blackGray">
          <a:xfrm>
            <a:off x="1743937" y="2407576"/>
            <a:ext cx="14822009" cy="6206433"/>
          </a:xfrm>
          <a:prstGeom prst="rect">
            <a:avLst/>
          </a:prstGeom>
          <a:noFill/>
          <a:ln w="28575">
            <a:noFill/>
            <a:miter lim="800000"/>
            <a:headEnd/>
            <a:tailEnd/>
          </a:ln>
        </p:spPr>
        <p:txBody>
          <a:bodyPr lIns="68580" tIns="69057" rIns="0"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07220" indent="-607220">
              <a:lnSpc>
                <a:spcPct val="65000"/>
              </a:lnSpc>
              <a:spcBef>
                <a:spcPct val="40000"/>
              </a:spcBef>
              <a:buClr>
                <a:srgbClr val="000000"/>
              </a:buClr>
            </a:pPr>
            <a:endParaRPr lang="en-US" altLang="en-US" sz="2400" dirty="0">
              <a:solidFill>
                <a:srgbClr val="0000FF"/>
              </a:solidFill>
              <a:latin typeface="Courier New" pitchFamily="49" charset="0"/>
              <a:cs typeface="Oracle Sans" panose="020B0503020204020204" pitchFamily="34" charset="0"/>
            </a:endParaRP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DECLARE</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v_father_name</a:t>
            </a:r>
            <a:r>
              <a:rPr lang="en-US" altLang="en-US" sz="2400" dirty="0">
                <a:solidFill>
                  <a:srgbClr val="0000FF"/>
                </a:solidFill>
                <a:latin typeface="Courier New" pitchFamily="49" charset="0"/>
                <a:cs typeface="Oracle Sans" panose="020B0503020204020204" pitchFamily="34" charset="0"/>
              </a:rPr>
              <a:t> VARCHAR2(20):='Patrick';</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v_date_of_birth</a:t>
            </a:r>
            <a:r>
              <a:rPr lang="en-US" altLang="en-US" sz="2400" dirty="0">
                <a:solidFill>
                  <a:srgbClr val="0000FF"/>
                </a:solidFill>
                <a:latin typeface="Courier New" pitchFamily="49" charset="0"/>
                <a:cs typeface="Oracle Sans" panose="020B0503020204020204" pitchFamily="34" charset="0"/>
              </a:rPr>
              <a:t> DATE:='20-Apr-1972';</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BEGIN</a:t>
            </a:r>
          </a:p>
          <a:p>
            <a:pPr marL="607220" indent="-607220">
              <a:lnSpc>
                <a:spcPct val="65000"/>
              </a:lnSpc>
              <a:spcBef>
                <a:spcPct val="40000"/>
              </a:spcBef>
              <a:buClr>
                <a:srgbClr val="000000"/>
              </a:buClr>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chemeClr val="accent1"/>
                </a:solidFill>
                <a:latin typeface="Courier New" pitchFamily="49" charset="0"/>
                <a:cs typeface="Oracle Sans" panose="020B0503020204020204" pitchFamily="34" charset="0"/>
              </a:rPr>
              <a:t>DECLARE</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a:t>
            </a:r>
            <a:r>
              <a:rPr lang="en-US" altLang="en-US" sz="2400" dirty="0" err="1">
                <a:solidFill>
                  <a:schemeClr val="accent1"/>
                </a:solidFill>
                <a:latin typeface="Courier New" pitchFamily="49" charset="0"/>
                <a:cs typeface="Oracle Sans" panose="020B0503020204020204" pitchFamily="34" charset="0"/>
              </a:rPr>
              <a:t>v_child_name</a:t>
            </a:r>
            <a:r>
              <a:rPr lang="en-US" altLang="en-US" sz="2400" dirty="0">
                <a:solidFill>
                  <a:schemeClr val="accent1"/>
                </a:solidFill>
                <a:latin typeface="Courier New" pitchFamily="49" charset="0"/>
                <a:cs typeface="Oracle Sans" panose="020B0503020204020204" pitchFamily="34" charset="0"/>
              </a:rPr>
              <a:t> VARCHAR2(20):='Mike';</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a:t>
            </a:r>
            <a:r>
              <a:rPr lang="en-US" altLang="en-US" sz="2400" dirty="0" err="1">
                <a:solidFill>
                  <a:schemeClr val="accent1"/>
                </a:solidFill>
                <a:latin typeface="Courier New" pitchFamily="49" charset="0"/>
                <a:cs typeface="Oracle Sans" panose="020B0503020204020204" pitchFamily="34" charset="0"/>
              </a:rPr>
              <a:t>v_date_of_birth</a:t>
            </a:r>
            <a:r>
              <a:rPr lang="en-US" altLang="en-US" sz="2400" dirty="0">
                <a:solidFill>
                  <a:schemeClr val="accent1"/>
                </a:solidFill>
                <a:latin typeface="Courier New" pitchFamily="49" charset="0"/>
                <a:cs typeface="Oracle Sans" panose="020B0503020204020204" pitchFamily="34" charset="0"/>
              </a:rPr>
              <a:t> DATE:='12-Dec-2002';</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BEGIN</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a:t>
            </a:r>
            <a:r>
              <a:rPr lang="en-US" altLang="en-US" sz="2400" dirty="0" err="1">
                <a:solidFill>
                  <a:schemeClr val="accent1"/>
                </a:solidFill>
                <a:latin typeface="Courier New" pitchFamily="49" charset="0"/>
                <a:cs typeface="Oracle Sans" panose="020B0503020204020204" pitchFamily="34" charset="0"/>
              </a:rPr>
              <a:t>Father''s</a:t>
            </a:r>
            <a:r>
              <a:rPr lang="en-US" altLang="en-US" sz="2400" dirty="0">
                <a:solidFill>
                  <a:schemeClr val="accent1"/>
                </a:solidFill>
                <a:latin typeface="Courier New" pitchFamily="49" charset="0"/>
                <a:cs typeface="Oracle Sans" panose="020B0503020204020204" pitchFamily="34" charset="0"/>
              </a:rPr>
              <a:t> Name: '||</a:t>
            </a:r>
            <a:r>
              <a:rPr lang="en-US" altLang="en-US" sz="2400" dirty="0" err="1">
                <a:solidFill>
                  <a:schemeClr val="accent1"/>
                </a:solidFill>
                <a:latin typeface="Courier New" pitchFamily="49" charset="0"/>
                <a:cs typeface="Oracle Sans" panose="020B0503020204020204" pitchFamily="34" charset="0"/>
              </a:rPr>
              <a:t>v_father_name</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DBMS_OUTPUT.PUT_LINE('Date of Birth: '||</a:t>
            </a:r>
            <a:r>
              <a:rPr lang="en-US" altLang="en-US" sz="2400" dirty="0" err="1">
                <a:solidFill>
                  <a:schemeClr val="accent1"/>
                </a:solidFill>
                <a:latin typeface="Courier New" pitchFamily="49" charset="0"/>
                <a:cs typeface="Oracle Sans" panose="020B0503020204020204" pitchFamily="34" charset="0"/>
              </a:rPr>
              <a:t>v_date_of_birth</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a:t>
            </a:r>
            <a:r>
              <a:rPr lang="en-US" altLang="en-US" sz="2400" dirty="0" err="1">
                <a:solidFill>
                  <a:schemeClr val="accent1"/>
                </a:solidFill>
                <a:latin typeface="Courier New" pitchFamily="49" charset="0"/>
                <a:cs typeface="Oracle Sans" panose="020B0503020204020204" pitchFamily="34" charset="0"/>
              </a:rPr>
              <a:t>Child''s</a:t>
            </a:r>
            <a:r>
              <a:rPr lang="en-US" altLang="en-US" sz="2400" dirty="0">
                <a:solidFill>
                  <a:schemeClr val="accent1"/>
                </a:solidFill>
                <a:latin typeface="Courier New" pitchFamily="49" charset="0"/>
                <a:cs typeface="Oracle Sans" panose="020B0503020204020204" pitchFamily="34" charset="0"/>
              </a:rPr>
              <a:t> Name: '||</a:t>
            </a:r>
            <a:r>
              <a:rPr lang="en-US" altLang="en-US" sz="2400" dirty="0" err="1">
                <a:solidFill>
                  <a:schemeClr val="accent1"/>
                </a:solidFill>
                <a:latin typeface="Courier New" pitchFamily="49" charset="0"/>
                <a:cs typeface="Oracle Sans" panose="020B0503020204020204" pitchFamily="34" charset="0"/>
              </a:rPr>
              <a:t>v_child_name</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END;</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 DBMS_OUTPUT.PUT_LINE('Date of Birth: '||</a:t>
            </a:r>
            <a:r>
              <a:rPr lang="en-US" altLang="en-US" sz="2400" dirty="0" err="1">
                <a:solidFill>
                  <a:srgbClr val="0000FF"/>
                </a:solidFill>
                <a:latin typeface="Courier New" pitchFamily="49" charset="0"/>
                <a:cs typeface="Oracle Sans" panose="020B0503020204020204" pitchFamily="34" charset="0"/>
              </a:rPr>
              <a:t>v_date_of_birth</a:t>
            </a:r>
            <a:r>
              <a:rPr lang="en-US" altLang="en-US" sz="2400" dirty="0">
                <a:solidFill>
                  <a:srgbClr val="0000FF"/>
                </a:solidFill>
                <a:latin typeface="Courier New" pitchFamily="49" charset="0"/>
                <a:cs typeface="Oracle Sans" panose="020B0503020204020204" pitchFamily="34" charset="0"/>
              </a:rPr>
              <a:t>); </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END;</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a:t>
            </a:r>
          </a:p>
        </p:txBody>
      </p:sp>
      <p:sp>
        <p:nvSpPr>
          <p:cNvPr id="23560" name="Freeform 10"/>
          <p:cNvSpPr>
            <a:spLocks/>
          </p:cNvSpPr>
          <p:nvPr/>
        </p:nvSpPr>
        <p:spPr bwMode="auto">
          <a:xfrm>
            <a:off x="947740" y="3736505"/>
            <a:ext cx="1031653" cy="3810550"/>
          </a:xfrm>
          <a:custGeom>
            <a:avLst/>
            <a:gdLst>
              <a:gd name="T0" fmla="*/ 2147483647 w 183"/>
              <a:gd name="T1" fmla="*/ 0 h 1600"/>
              <a:gd name="T2" fmla="*/ 0 w 183"/>
              <a:gd name="T3" fmla="*/ 0 h 1600"/>
              <a:gd name="T4" fmla="*/ 0 w 183"/>
              <a:gd name="T5" fmla="*/ 2147483647 h 1600"/>
              <a:gd name="T6" fmla="*/ 2147483647 w 183"/>
              <a:gd name="T7" fmla="*/ 2147483647 h 1600"/>
              <a:gd name="T8" fmla="*/ 0 60000 65536"/>
              <a:gd name="T9" fmla="*/ 0 60000 65536"/>
              <a:gd name="T10" fmla="*/ 0 60000 65536"/>
              <a:gd name="T11" fmla="*/ 0 60000 65536"/>
              <a:gd name="T12" fmla="*/ 0 w 183"/>
              <a:gd name="T13" fmla="*/ 0 h 1600"/>
              <a:gd name="T14" fmla="*/ 183 w 183"/>
              <a:gd name="T15" fmla="*/ 1600 h 1600"/>
            </a:gdLst>
            <a:ahLst/>
            <a:cxnLst>
              <a:cxn ang="T8">
                <a:pos x="T0" y="T1"/>
              </a:cxn>
              <a:cxn ang="T9">
                <a:pos x="T2" y="T3"/>
              </a:cxn>
              <a:cxn ang="T10">
                <a:pos x="T4" y="T5"/>
              </a:cxn>
              <a:cxn ang="T11">
                <a:pos x="T6" y="T7"/>
              </a:cxn>
            </a:cxnLst>
            <a:rect l="T12" t="T13" r="T14" b="T15"/>
            <a:pathLst>
              <a:path w="183" h="1600">
                <a:moveTo>
                  <a:pt x="173" y="0"/>
                </a:moveTo>
                <a:lnTo>
                  <a:pt x="0" y="0"/>
                </a:lnTo>
                <a:lnTo>
                  <a:pt x="0" y="1600"/>
                </a:lnTo>
                <a:lnTo>
                  <a:pt x="183" y="1591"/>
                </a:lnTo>
              </a:path>
            </a:pathLst>
          </a:custGeom>
          <a:noFill/>
          <a:ln w="28575" cap="flat" cmpd="sng">
            <a:solidFill>
              <a:srgbClr val="0000FF"/>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3561" name="Freeform 12"/>
          <p:cNvSpPr>
            <a:spLocks/>
          </p:cNvSpPr>
          <p:nvPr/>
        </p:nvSpPr>
        <p:spPr bwMode="auto">
          <a:xfrm>
            <a:off x="9176703" y="5260725"/>
            <a:ext cx="4653598" cy="1176507"/>
          </a:xfrm>
          <a:custGeom>
            <a:avLst/>
            <a:gdLst>
              <a:gd name="T0" fmla="*/ 0 w 1965"/>
              <a:gd name="T1" fmla="*/ 0 h 530"/>
              <a:gd name="T2" fmla="*/ 2147483647 w 1965"/>
              <a:gd name="T3" fmla="*/ 0 h 530"/>
              <a:gd name="T4" fmla="*/ 2147483647 w 1965"/>
              <a:gd name="T5" fmla="*/ 2147483647 h 530"/>
              <a:gd name="T6" fmla="*/ 2147483647 w 1965"/>
              <a:gd name="T7" fmla="*/ 2147483647 h 530"/>
              <a:gd name="T8" fmla="*/ 0 60000 65536"/>
              <a:gd name="T9" fmla="*/ 0 60000 65536"/>
              <a:gd name="T10" fmla="*/ 0 60000 65536"/>
              <a:gd name="T11" fmla="*/ 0 60000 65536"/>
              <a:gd name="T12" fmla="*/ 0 w 1965"/>
              <a:gd name="T13" fmla="*/ 0 h 530"/>
              <a:gd name="T14" fmla="*/ 1965 w 1965"/>
              <a:gd name="T15" fmla="*/ 530 h 530"/>
            </a:gdLst>
            <a:ahLst/>
            <a:cxnLst>
              <a:cxn ang="T8">
                <a:pos x="T0" y="T1"/>
              </a:cxn>
              <a:cxn ang="T9">
                <a:pos x="T2" y="T3"/>
              </a:cxn>
              <a:cxn ang="T10">
                <a:pos x="T4" y="T5"/>
              </a:cxn>
              <a:cxn ang="T11">
                <a:pos x="T6" y="T7"/>
              </a:cxn>
            </a:cxnLst>
            <a:rect l="T12" t="T13" r="T14" b="T15"/>
            <a:pathLst>
              <a:path w="1965" h="530">
                <a:moveTo>
                  <a:pt x="0" y="0"/>
                </a:moveTo>
                <a:lnTo>
                  <a:pt x="1965" y="0"/>
                </a:lnTo>
                <a:lnTo>
                  <a:pt x="1965" y="530"/>
                </a:lnTo>
                <a:lnTo>
                  <a:pt x="1563" y="530"/>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636517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87527465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52" name="Rounded Rectangle 51"/>
          <p:cNvSpPr/>
          <p:nvPr/>
        </p:nvSpPr>
        <p:spPr bwMode="auto">
          <a:xfrm>
            <a:off x="4290054" y="2399615"/>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5941502" y="5937337"/>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5941502" y="7474658"/>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5941502" y="4400017"/>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56" name="Rounded Rectangle 55"/>
          <p:cNvSpPr/>
          <p:nvPr/>
        </p:nvSpPr>
        <p:spPr bwMode="auto">
          <a:xfrm>
            <a:off x="5939603" y="2862697"/>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57" name="TextBox 56"/>
          <p:cNvSpPr txBox="1"/>
          <p:nvPr/>
        </p:nvSpPr>
        <p:spPr>
          <a:xfrm>
            <a:off x="6855902" y="3286095"/>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2: PL/SQL Overview</a:t>
            </a:r>
          </a:p>
        </p:txBody>
      </p:sp>
      <p:sp>
        <p:nvSpPr>
          <p:cNvPr id="58" name="TextBox 57"/>
          <p:cNvSpPr txBox="1"/>
          <p:nvPr/>
        </p:nvSpPr>
        <p:spPr>
          <a:xfrm>
            <a:off x="6950293" y="4823417"/>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3: Declaring PL/SQL Variables</a:t>
            </a:r>
          </a:p>
        </p:txBody>
      </p:sp>
      <p:sp>
        <p:nvSpPr>
          <p:cNvPr id="59" name="TextBox 58"/>
          <p:cNvSpPr txBox="1"/>
          <p:nvPr/>
        </p:nvSpPr>
        <p:spPr>
          <a:xfrm>
            <a:off x="6906703" y="6360735"/>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4: Writing Executable Statements</a:t>
            </a:r>
          </a:p>
        </p:txBody>
      </p:sp>
      <p:sp>
        <p:nvSpPr>
          <p:cNvPr id="60" name="TextBox 59"/>
          <p:cNvSpPr txBox="1"/>
          <p:nvPr/>
        </p:nvSpPr>
        <p:spPr>
          <a:xfrm>
            <a:off x="6906703" y="7898057"/>
            <a:ext cx="711621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5: Using SQL Statements in PLSQL Programs</a:t>
            </a:r>
          </a:p>
        </p:txBody>
      </p:sp>
      <p:sp>
        <p:nvSpPr>
          <p:cNvPr id="61" name="Isosceles Triangle 60"/>
          <p:cNvSpPr>
            <a:spLocks noChangeAspect="1"/>
          </p:cNvSpPr>
          <p:nvPr/>
        </p:nvSpPr>
        <p:spPr bwMode="auto">
          <a:xfrm rot="5400000">
            <a:off x="6202902" y="487657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62" name="Isosceles Triangle 61"/>
          <p:cNvSpPr>
            <a:spLocks noChangeAspect="1"/>
          </p:cNvSpPr>
          <p:nvPr/>
        </p:nvSpPr>
        <p:spPr bwMode="auto">
          <a:xfrm rot="5400000">
            <a:off x="6202902" y="6413893"/>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63" name="Isosceles Triangle 62"/>
          <p:cNvSpPr>
            <a:spLocks noChangeAspect="1"/>
          </p:cNvSpPr>
          <p:nvPr/>
        </p:nvSpPr>
        <p:spPr bwMode="auto">
          <a:xfrm rot="5400000">
            <a:off x="6202902" y="795121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64" name="Isosceles Triangle 63"/>
          <p:cNvSpPr>
            <a:spLocks noChangeAspect="1"/>
          </p:cNvSpPr>
          <p:nvPr/>
        </p:nvSpPr>
        <p:spPr bwMode="auto">
          <a:xfrm rot="5400000">
            <a:off x="6202902" y="333925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grpSp>
        <p:nvGrpSpPr>
          <p:cNvPr id="65" name="Group 64"/>
          <p:cNvGrpSpPr/>
          <p:nvPr/>
        </p:nvGrpSpPr>
        <p:grpSpPr>
          <a:xfrm>
            <a:off x="14399705" y="6117575"/>
            <a:ext cx="2573265" cy="887534"/>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9" name="TextBox 68"/>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70" name="Rounded Rectangle 69"/>
          <p:cNvSpPr/>
          <p:nvPr/>
        </p:nvSpPr>
        <p:spPr bwMode="auto">
          <a:xfrm>
            <a:off x="3947651" y="4252385"/>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3947651" y="268418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3947651" y="583676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3947651" y="74036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4" name="Rectangle 73"/>
          <p:cNvSpPr/>
          <p:nvPr/>
        </p:nvSpPr>
        <p:spPr bwMode="auto">
          <a:xfrm>
            <a:off x="40148" y="2397125"/>
            <a:ext cx="5133660" cy="6790418"/>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35734" y="272867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6" name="Freeform 75"/>
          <p:cNvSpPr/>
          <p:nvPr/>
        </p:nvSpPr>
        <p:spPr bwMode="auto">
          <a:xfrm>
            <a:off x="-35734" y="43033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7" name="Freeform 76"/>
          <p:cNvSpPr/>
          <p:nvPr/>
        </p:nvSpPr>
        <p:spPr bwMode="auto">
          <a:xfrm>
            <a:off x="-35734" y="58845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8" name="Freeform 77"/>
          <p:cNvSpPr/>
          <p:nvPr/>
        </p:nvSpPr>
        <p:spPr bwMode="auto">
          <a:xfrm>
            <a:off x="-35734" y="74482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79" name="TextBox 78"/>
          <p:cNvSpPr txBox="1"/>
          <p:nvPr/>
        </p:nvSpPr>
        <p:spPr>
          <a:xfrm>
            <a:off x="500491" y="3214424"/>
            <a:ext cx="4749200"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80" name="TextBox 79"/>
          <p:cNvSpPr txBox="1"/>
          <p:nvPr/>
        </p:nvSpPr>
        <p:spPr>
          <a:xfrm>
            <a:off x="500490" y="4789140"/>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1: Introducing PL/SQL</a:t>
            </a:r>
          </a:p>
        </p:txBody>
      </p:sp>
      <p:sp>
        <p:nvSpPr>
          <p:cNvPr id="81" name="TextBox 80"/>
          <p:cNvSpPr txBox="1"/>
          <p:nvPr/>
        </p:nvSpPr>
        <p:spPr>
          <a:xfrm>
            <a:off x="500489" y="6375285"/>
            <a:ext cx="469171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82" name="TextBox 81"/>
          <p:cNvSpPr txBox="1"/>
          <p:nvPr/>
        </p:nvSpPr>
        <p:spPr>
          <a:xfrm>
            <a:off x="500490" y="7933965"/>
            <a:ext cx="4287939"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820805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560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Using a Qualifier with Nested Blocks</a:t>
            </a:r>
          </a:p>
        </p:txBody>
      </p:sp>
      <p:sp>
        <p:nvSpPr>
          <p:cNvPr id="6" name="Content Placeholder 2"/>
          <p:cNvSpPr txBox="1">
            <a:spLocks/>
          </p:cNvSpPr>
          <p:nvPr/>
        </p:nvSpPr>
        <p:spPr bwMode="gray">
          <a:xfrm>
            <a:off x="1312070" y="2397125"/>
            <a:ext cx="15663863" cy="7129462"/>
          </a:xfrm>
          <a:prstGeom prst="round2DiagRect">
            <a:avLst>
              <a:gd name="adj1" fmla="val 563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5609" name="Rectangle 5"/>
          <p:cNvSpPr>
            <a:spLocks noChangeArrowheads="1"/>
          </p:cNvSpPr>
          <p:nvPr/>
        </p:nvSpPr>
        <p:spPr bwMode="blackGray">
          <a:xfrm>
            <a:off x="1754809" y="2781300"/>
            <a:ext cx="14778382" cy="6591226"/>
          </a:xfrm>
          <a:prstGeom prst="rect">
            <a:avLst/>
          </a:prstGeom>
          <a:noFill/>
          <a:ln w="28575">
            <a:noFill/>
            <a:miter lim="800000"/>
            <a:headEnd/>
            <a:tailEnd/>
          </a:ln>
        </p:spPr>
        <p:txBody>
          <a:bodyPr lIns="68580" tIns="69057" rIns="0"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07220" indent="-607220">
              <a:lnSpc>
                <a:spcPct val="65000"/>
              </a:lnSpc>
              <a:spcBef>
                <a:spcPct val="40000"/>
              </a:spcBef>
              <a:buClr>
                <a:srgbClr val="000000"/>
              </a:buClr>
            </a:pPr>
            <a:r>
              <a:rPr lang="en-US" altLang="en-US" sz="2400" dirty="0">
                <a:latin typeface="Courier New" pitchFamily="49" charset="0"/>
                <a:cs typeface="Oracle Sans" panose="020B0503020204020204" pitchFamily="34" charset="0"/>
              </a:rPr>
              <a:t>BEGIN &lt;&lt;outer&gt;&gt;</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DECLARE</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v_father_name</a:t>
            </a:r>
            <a:r>
              <a:rPr lang="en-US" altLang="en-US" sz="2400" dirty="0">
                <a:solidFill>
                  <a:srgbClr val="0000FF"/>
                </a:solidFill>
                <a:latin typeface="Courier New" pitchFamily="49" charset="0"/>
                <a:cs typeface="Oracle Sans" panose="020B0503020204020204" pitchFamily="34" charset="0"/>
              </a:rPr>
              <a:t> VARCHAR2(20):='Patrick';</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v_date_of_birth</a:t>
            </a:r>
            <a:r>
              <a:rPr lang="en-US" altLang="en-US" sz="2400" dirty="0">
                <a:solidFill>
                  <a:srgbClr val="0000FF"/>
                </a:solidFill>
                <a:latin typeface="Courier New" pitchFamily="49" charset="0"/>
                <a:cs typeface="Oracle Sans" panose="020B0503020204020204" pitchFamily="34" charset="0"/>
              </a:rPr>
              <a:t> DATE:='20-Apr-1972';</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BEGIN</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DECLARE</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a:t>
            </a:r>
            <a:r>
              <a:rPr lang="en-US" altLang="en-US" sz="2400" dirty="0" err="1">
                <a:solidFill>
                  <a:schemeClr val="accent1"/>
                </a:solidFill>
                <a:latin typeface="Courier New" pitchFamily="49" charset="0"/>
                <a:cs typeface="Oracle Sans" panose="020B0503020204020204" pitchFamily="34" charset="0"/>
              </a:rPr>
              <a:t>v_child_name</a:t>
            </a:r>
            <a:r>
              <a:rPr lang="en-US" altLang="en-US" sz="2400" dirty="0">
                <a:solidFill>
                  <a:schemeClr val="accent1"/>
                </a:solidFill>
                <a:latin typeface="Courier New" pitchFamily="49" charset="0"/>
                <a:cs typeface="Oracle Sans" panose="020B0503020204020204" pitchFamily="34" charset="0"/>
              </a:rPr>
              <a:t> VARCHAR2(20):='Mike';</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a:t>
            </a:r>
            <a:r>
              <a:rPr lang="en-US" altLang="en-US" sz="2400" dirty="0" err="1">
                <a:solidFill>
                  <a:schemeClr val="accent1"/>
                </a:solidFill>
                <a:latin typeface="Courier New" pitchFamily="49" charset="0"/>
                <a:cs typeface="Oracle Sans" panose="020B0503020204020204" pitchFamily="34" charset="0"/>
              </a:rPr>
              <a:t>v_date_of_birth</a:t>
            </a:r>
            <a:r>
              <a:rPr lang="en-US" altLang="en-US" sz="2400" dirty="0">
                <a:solidFill>
                  <a:schemeClr val="accent1"/>
                </a:solidFill>
                <a:latin typeface="Courier New" pitchFamily="49" charset="0"/>
                <a:cs typeface="Oracle Sans" panose="020B0503020204020204" pitchFamily="34" charset="0"/>
              </a:rPr>
              <a:t> DATE:='12-Dec-2002';</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BEGIN</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a:t>
            </a:r>
            <a:r>
              <a:rPr lang="en-US" altLang="en-US" sz="2400" dirty="0" err="1">
                <a:solidFill>
                  <a:schemeClr val="accent1"/>
                </a:solidFill>
                <a:latin typeface="Courier New" pitchFamily="49" charset="0"/>
                <a:cs typeface="Oracle Sans" panose="020B0503020204020204" pitchFamily="34" charset="0"/>
              </a:rPr>
              <a:t>Father''s</a:t>
            </a:r>
            <a:r>
              <a:rPr lang="en-US" altLang="en-US" sz="2400" dirty="0">
                <a:solidFill>
                  <a:schemeClr val="accent1"/>
                </a:solidFill>
                <a:latin typeface="Courier New" pitchFamily="49" charset="0"/>
                <a:cs typeface="Oracle Sans" panose="020B0503020204020204" pitchFamily="34" charset="0"/>
              </a:rPr>
              <a:t> Name: '||</a:t>
            </a:r>
            <a:r>
              <a:rPr lang="en-US" altLang="en-US" sz="2400" dirty="0" err="1">
                <a:solidFill>
                  <a:schemeClr val="accent1"/>
                </a:solidFill>
                <a:latin typeface="Courier New" pitchFamily="49" charset="0"/>
                <a:cs typeface="Oracle Sans" panose="020B0503020204020204" pitchFamily="34" charset="0"/>
              </a:rPr>
              <a:t>v_father_name</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DBMS_OUTPUT.PUT_LINE('Date of Birth: '</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a:t>
            </a:r>
            <a:r>
              <a:rPr lang="en-US" altLang="en-US" sz="2400" dirty="0" err="1">
                <a:solidFill>
                  <a:schemeClr val="accent1"/>
                </a:solidFill>
                <a:latin typeface="Courier New" pitchFamily="49" charset="0"/>
                <a:cs typeface="Oracle Sans" panose="020B0503020204020204" pitchFamily="34" charset="0"/>
              </a:rPr>
              <a:t>outer.v_date_of_birth</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a:t>
            </a:r>
            <a:r>
              <a:rPr lang="en-US" altLang="en-US" sz="2400" dirty="0" err="1">
                <a:solidFill>
                  <a:schemeClr val="accent1"/>
                </a:solidFill>
                <a:latin typeface="Courier New" pitchFamily="49" charset="0"/>
                <a:cs typeface="Oracle Sans" panose="020B0503020204020204" pitchFamily="34" charset="0"/>
              </a:rPr>
              <a:t>Child''s</a:t>
            </a:r>
            <a:r>
              <a:rPr lang="en-US" altLang="en-US" sz="2400" dirty="0">
                <a:solidFill>
                  <a:schemeClr val="accent1"/>
                </a:solidFill>
                <a:latin typeface="Courier New" pitchFamily="49" charset="0"/>
                <a:cs typeface="Oracle Sans" panose="020B0503020204020204" pitchFamily="34" charset="0"/>
              </a:rPr>
              <a:t> Name: '||</a:t>
            </a:r>
            <a:r>
              <a:rPr lang="en-US" altLang="en-US" sz="2400" dirty="0" err="1">
                <a:solidFill>
                  <a:schemeClr val="accent1"/>
                </a:solidFill>
                <a:latin typeface="Courier New" pitchFamily="49" charset="0"/>
                <a:cs typeface="Oracle Sans" panose="020B0503020204020204" pitchFamily="34" charset="0"/>
              </a:rPr>
              <a:t>v_child_name</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DBMS_OUTPUT.PUT_LINE('Date of Birth: '||</a:t>
            </a:r>
            <a:r>
              <a:rPr lang="en-US" altLang="en-US" sz="2400" dirty="0" err="1">
                <a:solidFill>
                  <a:schemeClr val="accent1"/>
                </a:solidFill>
                <a:latin typeface="Courier New" pitchFamily="49" charset="0"/>
                <a:cs typeface="Oracle Sans" panose="020B0503020204020204" pitchFamily="34" charset="0"/>
              </a:rPr>
              <a:t>v_date_of_birth</a:t>
            </a:r>
            <a:r>
              <a:rPr lang="en-US" altLang="en-US" sz="2400" dirty="0">
                <a:solidFill>
                  <a:schemeClr val="accent1"/>
                </a:solidFill>
                <a:latin typeface="Courier New" pitchFamily="49" charset="0"/>
                <a:cs typeface="Oracle Sans" panose="020B0503020204020204" pitchFamily="34" charset="0"/>
              </a:rPr>
              <a:t>);</a:t>
            </a:r>
          </a:p>
          <a:p>
            <a:pPr marL="607220" indent="-607220">
              <a:lnSpc>
                <a:spcPct val="65000"/>
              </a:lnSpc>
              <a:spcBef>
                <a:spcPct val="40000"/>
              </a:spcBef>
              <a:buClr>
                <a:srgbClr val="000000"/>
              </a:buClr>
            </a:pPr>
            <a:r>
              <a:rPr lang="en-US" altLang="en-US" sz="2400" dirty="0">
                <a:solidFill>
                  <a:schemeClr val="accent1"/>
                </a:solidFill>
                <a:latin typeface="Courier New" pitchFamily="49" charset="0"/>
                <a:cs typeface="Oracle Sans" panose="020B0503020204020204" pitchFamily="34" charset="0"/>
              </a:rPr>
              <a:t>  END;</a:t>
            </a:r>
          </a:p>
          <a:p>
            <a:pPr marL="607220" indent="-607220">
              <a:lnSpc>
                <a:spcPct val="65000"/>
              </a:lnSpc>
              <a:spcBef>
                <a:spcPct val="40000"/>
              </a:spcBef>
              <a:buClr>
                <a:srgbClr val="000000"/>
              </a:buClr>
            </a:pPr>
            <a:r>
              <a:rPr lang="en-US" altLang="en-US" sz="2400" dirty="0">
                <a:solidFill>
                  <a:srgbClr val="0000FF"/>
                </a:solidFill>
                <a:latin typeface="Courier New" pitchFamily="49" charset="0"/>
                <a:cs typeface="Oracle Sans" panose="020B0503020204020204" pitchFamily="34" charset="0"/>
              </a:rPr>
              <a:t>END;</a:t>
            </a:r>
          </a:p>
          <a:p>
            <a:pPr marL="607220" indent="-607220">
              <a:lnSpc>
                <a:spcPct val="65000"/>
              </a:lnSpc>
              <a:spcBef>
                <a:spcPct val="40000"/>
              </a:spcBef>
              <a:buClr>
                <a:srgbClr val="000000"/>
              </a:buClr>
            </a:pPr>
            <a:r>
              <a:rPr lang="en-US" altLang="en-US" sz="2400" dirty="0">
                <a:latin typeface="Courier New" pitchFamily="49" charset="0"/>
                <a:cs typeface="Oracle Sans" panose="020B0503020204020204" pitchFamily="34" charset="0"/>
              </a:rPr>
              <a:t>END</a:t>
            </a:r>
            <a:r>
              <a:rPr lang="en-US" altLang="en-US" sz="2400" dirty="0">
                <a:solidFill>
                  <a:srgbClr val="0000FF"/>
                </a:solidFill>
                <a:latin typeface="Courier New" pitchFamily="49" charset="0"/>
                <a:cs typeface="Oracle Sans" panose="020B0503020204020204" pitchFamily="34" charset="0"/>
              </a:rPr>
              <a:t> </a:t>
            </a:r>
            <a:r>
              <a:rPr lang="en-US" altLang="en-US" sz="2400" dirty="0">
                <a:latin typeface="Courier New" pitchFamily="49" charset="0"/>
                <a:cs typeface="Oracle Sans" panose="020B0503020204020204" pitchFamily="34" charset="0"/>
              </a:rPr>
              <a:t>outer</a:t>
            </a:r>
            <a:r>
              <a:rPr lang="en-US" altLang="en-US" sz="2400" dirty="0">
                <a:solidFill>
                  <a:srgbClr val="0000FF"/>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36715772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Challenge: Determining the Variable Scope</a:t>
            </a:r>
          </a:p>
        </p:txBody>
      </p:sp>
      <p:grpSp>
        <p:nvGrpSpPr>
          <p:cNvPr id="3" name="Group 2">
            <a:extLst>
              <a:ext uri="{FF2B5EF4-FFF2-40B4-BE49-F238E27FC236}">
                <a16:creationId xmlns:a16="http://schemas.microsoft.com/office/drawing/2014/main" id="{A5CA6BAC-254C-45F7-9BE1-A27FB4AC5AD5}"/>
              </a:ext>
            </a:extLst>
          </p:cNvPr>
          <p:cNvGrpSpPr/>
          <p:nvPr/>
        </p:nvGrpSpPr>
        <p:grpSpPr>
          <a:xfrm>
            <a:off x="1374564" y="2422071"/>
            <a:ext cx="14551236" cy="7186612"/>
            <a:chOff x="1374564" y="2422071"/>
            <a:chExt cx="14551236" cy="7186612"/>
          </a:xfrm>
        </p:grpSpPr>
        <p:sp>
          <p:nvSpPr>
            <p:cNvPr id="8" name="Content Placeholder 2"/>
            <p:cNvSpPr txBox="1">
              <a:spLocks/>
            </p:cNvSpPr>
            <p:nvPr/>
          </p:nvSpPr>
          <p:spPr bwMode="gray">
            <a:xfrm>
              <a:off x="2466029" y="2422071"/>
              <a:ext cx="13459771" cy="7186612"/>
            </a:xfrm>
            <a:prstGeom prst="round2DiagRect">
              <a:avLst>
                <a:gd name="adj1" fmla="val 513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6631" name="Rectangle 3"/>
            <p:cNvSpPr>
              <a:spLocks noChangeArrowheads="1"/>
            </p:cNvSpPr>
            <p:nvPr/>
          </p:nvSpPr>
          <p:spPr bwMode="blackGray">
            <a:xfrm>
              <a:off x="2737323" y="2674483"/>
              <a:ext cx="11131078" cy="6869147"/>
            </a:xfrm>
            <a:prstGeom prst="rect">
              <a:avLst/>
            </a:prstGeom>
            <a:noFill/>
            <a:ln w="28575">
              <a:noFill/>
              <a:miter lim="800000"/>
              <a:headEnd/>
              <a:tailEnd/>
            </a:ln>
          </p:spPr>
          <p:txBody>
            <a:bodyPr wrap="square" lIns="68580" tIns="69057" rIns="0"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 &lt;&lt;outer&gt;&gt;</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DECLARE</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v_sal</a:t>
              </a:r>
              <a:r>
                <a:rPr lang="en-US" altLang="en-US" sz="2400" dirty="0">
                  <a:solidFill>
                    <a:srgbClr val="0000FF"/>
                  </a:solidFill>
                  <a:latin typeface="Courier New" pitchFamily="49" charset="0"/>
                  <a:cs typeface="Oracle Sans" panose="020B0503020204020204" pitchFamily="34" charset="0"/>
                </a:rPr>
                <a:t>      NUMBER(7,2) := 60000;</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v_comm</a:t>
              </a:r>
              <a:r>
                <a:rPr lang="en-US" altLang="en-US" sz="2400" dirty="0">
                  <a:solidFill>
                    <a:srgbClr val="0000FF"/>
                  </a:solidFill>
                  <a:latin typeface="Courier New" pitchFamily="49" charset="0"/>
                  <a:cs typeface="Oracle Sans" panose="020B0503020204020204" pitchFamily="34" charset="0"/>
                </a:rPr>
                <a:t>     NUMBER(7,2) := </a:t>
              </a:r>
              <a:r>
                <a:rPr lang="en-US" altLang="en-US" sz="2400" dirty="0" err="1">
                  <a:solidFill>
                    <a:srgbClr val="0000FF"/>
                  </a:solidFill>
                  <a:latin typeface="Courier New" pitchFamily="49" charset="0"/>
                  <a:cs typeface="Oracle Sans" panose="020B0503020204020204" pitchFamily="34" charset="0"/>
                </a:rPr>
                <a:t>v_sal</a:t>
              </a:r>
              <a:r>
                <a:rPr lang="en-US" altLang="en-US" sz="2400" dirty="0">
                  <a:solidFill>
                    <a:srgbClr val="0000FF"/>
                  </a:solidFill>
                  <a:latin typeface="Courier New" pitchFamily="49" charset="0"/>
                  <a:cs typeface="Oracle Sans" panose="020B0503020204020204" pitchFamily="34" charset="0"/>
                </a:rPr>
                <a:t> * 0.20;</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v_message</a:t>
              </a:r>
              <a:r>
                <a:rPr lang="en-US" altLang="en-US" sz="2400" dirty="0">
                  <a:solidFill>
                    <a:srgbClr val="0000FF"/>
                  </a:solidFill>
                  <a:latin typeface="Courier New" pitchFamily="49" charset="0"/>
                  <a:cs typeface="Oracle Sans" panose="020B0503020204020204" pitchFamily="34" charset="0"/>
                </a:rPr>
                <a:t>  VARCHAR2(255) := ' eligible for commission';</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BEGIN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DECLARE</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v_sal</a:t>
              </a:r>
              <a:r>
                <a:rPr lang="en-US" altLang="en-US" sz="2400" dirty="0">
                  <a:solidFill>
                    <a:srgbClr val="FF0000"/>
                  </a:solidFill>
                  <a:latin typeface="Courier New" pitchFamily="49" charset="0"/>
                  <a:cs typeface="Oracle Sans" panose="020B0503020204020204" pitchFamily="34" charset="0"/>
                </a:rPr>
                <a:t>	    NUMBER(7,2) := 50000;</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v_comm</a:t>
              </a:r>
              <a:r>
                <a:rPr lang="en-US" altLang="en-US" sz="2400" dirty="0">
                  <a:solidFill>
                    <a:srgbClr val="FF0000"/>
                  </a:solidFill>
                  <a:latin typeface="Courier New" pitchFamily="49" charset="0"/>
                  <a:cs typeface="Oracle Sans" panose="020B0503020204020204" pitchFamily="34" charset="0"/>
                </a:rPr>
                <a:t> 	    NUMBER(7,2) := 0;</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v_total_comp</a:t>
              </a:r>
              <a:r>
                <a:rPr lang="en-US" altLang="en-US" sz="2400" dirty="0">
                  <a:solidFill>
                    <a:srgbClr val="FF0000"/>
                  </a:solidFill>
                  <a:latin typeface="Courier New" pitchFamily="49" charset="0"/>
                  <a:cs typeface="Oracle Sans" panose="020B0503020204020204" pitchFamily="34" charset="0"/>
                </a:rPr>
                <a:t>  NUMBER(7,2) := </a:t>
              </a:r>
              <a:r>
                <a:rPr lang="en-US" altLang="en-US" sz="2400" dirty="0" err="1">
                  <a:solidFill>
                    <a:srgbClr val="FF0000"/>
                  </a:solidFill>
                  <a:latin typeface="Courier New" pitchFamily="49" charset="0"/>
                  <a:cs typeface="Oracle Sans" panose="020B0503020204020204" pitchFamily="34" charset="0"/>
                </a:rPr>
                <a:t>v_sal</a:t>
              </a:r>
              <a:r>
                <a:rPr lang="en-US" altLang="en-US" sz="2400" dirty="0">
                  <a:solidFill>
                    <a:srgbClr val="FF0000"/>
                  </a:solidFill>
                  <a:latin typeface="Courier New" pitchFamily="49" charset="0"/>
                  <a:cs typeface="Oracle Sans" panose="020B0503020204020204" pitchFamily="34" charset="0"/>
                </a:rPr>
                <a:t> + </a:t>
              </a:r>
              <a:r>
                <a:rPr lang="en-US" altLang="en-US" sz="2400" dirty="0" err="1">
                  <a:solidFill>
                    <a:srgbClr val="FF0000"/>
                  </a:solidFill>
                  <a:latin typeface="Courier New" pitchFamily="49" charset="0"/>
                  <a:cs typeface="Oracle Sans" panose="020B0503020204020204" pitchFamily="34" charset="0"/>
                </a:rPr>
                <a:t>v_comm</a:t>
              </a:r>
              <a:r>
                <a:rPr lang="en-US" altLang="en-US" sz="2400" dirty="0">
                  <a:solidFill>
                    <a:srgbClr val="FF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BEGIN </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v_message</a:t>
              </a:r>
              <a:r>
                <a:rPr lang="en-US" altLang="en-US" sz="2400" dirty="0">
                  <a:solidFill>
                    <a:srgbClr val="FF0000"/>
                  </a:solidFill>
                  <a:latin typeface="Courier New" pitchFamily="49" charset="0"/>
                  <a:cs typeface="Oracle Sans" panose="020B0503020204020204" pitchFamily="34" charset="0"/>
                </a:rPr>
                <a:t> := 'CLERK not'||</a:t>
              </a:r>
              <a:r>
                <a:rPr lang="en-US" altLang="en-US" sz="2400" dirty="0" err="1">
                  <a:solidFill>
                    <a:srgbClr val="FF0000"/>
                  </a:solidFill>
                  <a:latin typeface="Courier New" pitchFamily="49" charset="0"/>
                  <a:cs typeface="Oracle Sans" panose="020B0503020204020204" pitchFamily="34" charset="0"/>
                </a:rPr>
                <a:t>v_message</a:t>
              </a:r>
              <a:r>
                <a:rPr lang="en-US" altLang="en-US" sz="2400" dirty="0">
                  <a:solidFill>
                    <a:srgbClr val="FF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outer.v_comm</a:t>
              </a:r>
              <a:r>
                <a:rPr lang="en-US" altLang="en-US" sz="2400" dirty="0">
                  <a:solidFill>
                    <a:srgbClr val="FF0000"/>
                  </a:solidFill>
                  <a:latin typeface="Courier New" pitchFamily="49" charset="0"/>
                  <a:cs typeface="Oracle Sans" panose="020B0503020204020204" pitchFamily="34" charset="0"/>
                </a:rPr>
                <a:t> := </a:t>
              </a:r>
              <a:r>
                <a:rPr lang="en-US" altLang="en-US" sz="2400" dirty="0" err="1">
                  <a:solidFill>
                    <a:srgbClr val="FF0000"/>
                  </a:solidFill>
                  <a:latin typeface="Courier New" pitchFamily="49" charset="0"/>
                  <a:cs typeface="Oracle Sans" panose="020B0503020204020204" pitchFamily="34" charset="0"/>
                </a:rPr>
                <a:t>v_sal</a:t>
              </a:r>
              <a:r>
                <a:rPr lang="en-US" altLang="en-US" sz="2400" dirty="0">
                  <a:solidFill>
                    <a:srgbClr val="FF0000"/>
                  </a:solidFill>
                  <a:latin typeface="Courier New" pitchFamily="49" charset="0"/>
                  <a:cs typeface="Oracle Sans" panose="020B0503020204020204" pitchFamily="34" charset="0"/>
                </a:rPr>
                <a:t> * 0.30; </a:t>
              </a:r>
            </a:p>
            <a:p>
              <a:pPr>
                <a:lnSpc>
                  <a:spcPct val="65000"/>
                </a:lnSpc>
                <a:spcBef>
                  <a:spcPct val="40000"/>
                </a:spcBef>
              </a:pPr>
              <a:r>
                <a:rPr lang="en-US" altLang="en-US" sz="2400" dirty="0">
                  <a:solidFill>
                    <a:srgbClr val="FF0000"/>
                  </a:solidFill>
                  <a:latin typeface="Courier New" pitchFamily="49" charset="0"/>
                  <a:cs typeface="Oracle Sans" panose="020B0503020204020204" pitchFamily="34" charset="0"/>
                </a:rPr>
                <a:t>  END;</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FF"/>
                  </a:solidFill>
                  <a:latin typeface="Courier New" pitchFamily="49" charset="0"/>
                  <a:cs typeface="Oracle Sans" panose="020B0503020204020204" pitchFamily="34" charset="0"/>
                </a:rPr>
                <a:t>v_message</a:t>
              </a:r>
              <a:r>
                <a:rPr lang="en-US" altLang="en-US" sz="2400" dirty="0">
                  <a:solidFill>
                    <a:srgbClr val="0000FF"/>
                  </a:solidFill>
                  <a:latin typeface="Courier New" pitchFamily="49" charset="0"/>
                  <a:cs typeface="Oracle Sans" panose="020B0503020204020204" pitchFamily="34" charset="0"/>
                </a:rPr>
                <a:t> := 'SALESMAN'||</a:t>
              </a:r>
              <a:r>
                <a:rPr lang="en-US" altLang="en-US" sz="2400" dirty="0" err="1">
                  <a:solidFill>
                    <a:srgbClr val="0000FF"/>
                  </a:solidFill>
                  <a:latin typeface="Courier New" pitchFamily="49" charset="0"/>
                  <a:cs typeface="Oracle Sans" panose="020B0503020204020204" pitchFamily="34" charset="0"/>
                </a:rPr>
                <a:t>v_message</a:t>
              </a:r>
              <a:r>
                <a:rPr lang="en-US" altLang="en-US" sz="2400" dirty="0">
                  <a:solidFill>
                    <a:srgbClr val="0000FF"/>
                  </a:solidFill>
                  <a:latin typeface="Courier New" pitchFamily="49" charset="0"/>
                  <a:cs typeface="Oracle Sans" panose="020B0503020204020204" pitchFamily="34" charset="0"/>
                </a:rPr>
                <a:t>;</a:t>
              </a:r>
            </a:p>
            <a:p>
              <a:pPr>
                <a:lnSpc>
                  <a:spcPct val="35000"/>
                </a:lnSpc>
                <a:spcBef>
                  <a:spcPct val="40000"/>
                </a:spcBef>
              </a:pPr>
              <a:r>
                <a:rPr lang="en-US" altLang="en-US" sz="2400" dirty="0">
                  <a:solidFill>
                    <a:srgbClr val="0000FF"/>
                  </a:solidFill>
                  <a:latin typeface="Courier New" pitchFamily="49" charset="0"/>
                  <a:cs typeface="Oracle Sans" panose="020B0503020204020204" pitchFamily="34" charset="0"/>
                </a:rPr>
                <a:t>END;</a:t>
              </a:r>
            </a:p>
            <a:p>
              <a:pPr>
                <a:lnSpc>
                  <a:spcPct val="65000"/>
                </a:lnSpc>
                <a:spcBef>
                  <a:spcPct val="40000"/>
                </a:spcBef>
              </a:pPr>
              <a:r>
                <a:rPr lang="en-US" altLang="en-US" sz="2400" dirty="0">
                  <a:latin typeface="Courier New" pitchFamily="49" charset="0"/>
                  <a:cs typeface="Oracle Sans" panose="020B0503020204020204" pitchFamily="34" charset="0"/>
                </a:rPr>
                <a:t>END outer;</a:t>
              </a:r>
            </a:p>
            <a:p>
              <a:pPr>
                <a:lnSpc>
                  <a:spcPct val="65000"/>
                </a:lnSpc>
                <a:spcBef>
                  <a:spcPct val="40000"/>
                </a:spcBef>
              </a:pPr>
              <a:r>
                <a:rPr lang="en-US" altLang="en-US" sz="2400" dirty="0">
                  <a:solidFill>
                    <a:srgbClr val="0000FF"/>
                  </a:solidFill>
                  <a:latin typeface="Courier New" pitchFamily="49" charset="0"/>
                  <a:cs typeface="Oracle Sans" panose="020B0503020204020204" pitchFamily="34" charset="0"/>
                </a:rPr>
                <a:t>/</a:t>
              </a:r>
            </a:p>
          </p:txBody>
        </p:sp>
        <p:sp>
          <p:nvSpPr>
            <p:cNvPr id="26632" name="Line 4"/>
            <p:cNvSpPr>
              <a:spLocks noChangeShapeType="1"/>
            </p:cNvSpPr>
            <p:nvPr/>
          </p:nvSpPr>
          <p:spPr bwMode="auto">
            <a:xfrm>
              <a:off x="1948566" y="7076561"/>
              <a:ext cx="1899534"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6633" name="Line 8"/>
            <p:cNvSpPr>
              <a:spLocks noChangeShapeType="1"/>
            </p:cNvSpPr>
            <p:nvPr/>
          </p:nvSpPr>
          <p:spPr bwMode="auto">
            <a:xfrm>
              <a:off x="1796184" y="8239415"/>
              <a:ext cx="110793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4041" name="Oval 24"/>
            <p:cNvSpPr>
              <a:spLocks noChangeArrowheads="1"/>
            </p:cNvSpPr>
            <p:nvPr/>
          </p:nvSpPr>
          <p:spPr bwMode="blackWhite">
            <a:xfrm>
              <a:off x="1374564" y="6738344"/>
              <a:ext cx="617221" cy="62165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44042" name="Oval 24"/>
            <p:cNvSpPr>
              <a:spLocks noChangeArrowheads="1"/>
            </p:cNvSpPr>
            <p:nvPr/>
          </p:nvSpPr>
          <p:spPr bwMode="blackWhite">
            <a:xfrm>
              <a:off x="1374564" y="7944071"/>
              <a:ext cx="617221" cy="62165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14237891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335906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F680D30B-C2C9-4B91-9DCC-7EC71F15A69C}"/>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Writing executable statements in a PL/SQL block</a:t>
            </a:r>
          </a:p>
          <a:p>
            <a:pPr lvl="1">
              <a:buClr>
                <a:schemeClr val="tx1">
                  <a:lumMod val="25000"/>
                  <a:lumOff val="75000"/>
                </a:schemeClr>
              </a:buClr>
            </a:pPr>
            <a:r>
              <a:rPr lang="en-US" dirty="0">
                <a:solidFill>
                  <a:schemeClr val="tx1">
                    <a:lumMod val="25000"/>
                    <a:lumOff val="75000"/>
                  </a:schemeClr>
                </a:solidFill>
              </a:rPr>
              <a:t>Writing nested blocks</a:t>
            </a:r>
          </a:p>
          <a:p>
            <a:pPr lvl="1"/>
            <a:r>
              <a:rPr lang="en-US" dirty="0"/>
              <a:t>Using operators and developing readable code</a:t>
            </a:r>
          </a:p>
          <a:p>
            <a:endParaRPr lang="en-US" dirty="0"/>
          </a:p>
        </p:txBody>
      </p:sp>
      <p:grpSp>
        <p:nvGrpSpPr>
          <p:cNvPr id="4" name="Group 3"/>
          <p:cNvGrpSpPr/>
          <p:nvPr/>
        </p:nvGrpSpPr>
        <p:grpSpPr>
          <a:xfrm>
            <a:off x="12720637" y="65151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0446435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867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867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Operators in PL/SQL</a:t>
            </a:r>
          </a:p>
        </p:txBody>
      </p:sp>
      <p:sp>
        <p:nvSpPr>
          <p:cNvPr id="28677" name="Rectangle 9"/>
          <p:cNvSpPr>
            <a:spLocks noGrp="1" noChangeArrowheads="1"/>
          </p:cNvSpPr>
          <p:nvPr>
            <p:ph idx="1"/>
          </p:nvPr>
        </p:nvSpPr>
        <p:spPr>
          <a:xfrm>
            <a:off x="1238251" y="2768010"/>
            <a:ext cx="6762749" cy="3801101"/>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r>
              <a:rPr lang="en-US" altLang="en-US" dirty="0">
                <a:latin typeface="Oracle Sans" panose="020B0503020204020204" pitchFamily="34" charset="0"/>
                <a:cs typeface="Oracle Sans" panose="020B0503020204020204" pitchFamily="34" charset="0"/>
              </a:rPr>
              <a:t>Logical</a:t>
            </a:r>
          </a:p>
          <a:p>
            <a:pPr lvl="1"/>
            <a:r>
              <a:rPr lang="en-US" altLang="en-US" dirty="0">
                <a:latin typeface="Oracle Sans" panose="020B0503020204020204" pitchFamily="34" charset="0"/>
                <a:cs typeface="Oracle Sans" panose="020B0503020204020204" pitchFamily="34" charset="0"/>
              </a:rPr>
              <a:t>Arithmetic</a:t>
            </a:r>
          </a:p>
          <a:p>
            <a:pPr lvl="1"/>
            <a:r>
              <a:rPr lang="en-US" altLang="en-US" dirty="0">
                <a:latin typeface="Oracle Sans" panose="020B0503020204020204" pitchFamily="34" charset="0"/>
                <a:cs typeface="Oracle Sans" panose="020B0503020204020204" pitchFamily="34" charset="0"/>
              </a:rPr>
              <a:t>Concatenation </a:t>
            </a:r>
          </a:p>
          <a:p>
            <a:pPr lvl="1"/>
            <a:r>
              <a:rPr lang="en-US" altLang="en-US" dirty="0">
                <a:latin typeface="Oracle Sans" panose="020B0503020204020204" pitchFamily="34" charset="0"/>
                <a:cs typeface="Oracle Sans" panose="020B0503020204020204" pitchFamily="34" charset="0"/>
              </a:rPr>
              <a:t>Parentheses to control order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of operations</a:t>
            </a: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Exponential operator (**)</a:t>
            </a:r>
          </a:p>
        </p:txBody>
      </p:sp>
      <p:sp>
        <p:nvSpPr>
          <p:cNvPr id="28678" name="Rectangle 6"/>
          <p:cNvSpPr>
            <a:spLocks noChangeArrowheads="1"/>
          </p:cNvSpPr>
          <p:nvPr/>
        </p:nvSpPr>
        <p:spPr bwMode="auto">
          <a:xfrm>
            <a:off x="9876973" y="3712370"/>
            <a:ext cx="3686627" cy="692943"/>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3600" dirty="0">
                <a:solidFill>
                  <a:schemeClr val="accent1"/>
                </a:solidFill>
                <a:latin typeface="Oracle Sans" panose="020B0503020204020204" pitchFamily="34" charset="0"/>
                <a:cs typeface="Oracle Sans" panose="020B0503020204020204" pitchFamily="34" charset="0"/>
              </a:rPr>
              <a:t>Same as in SQL</a:t>
            </a:r>
          </a:p>
        </p:txBody>
      </p:sp>
      <p:sp>
        <p:nvSpPr>
          <p:cNvPr id="28679" name="Rectangle 7"/>
          <p:cNvSpPr>
            <a:spLocks noChangeArrowheads="1"/>
          </p:cNvSpPr>
          <p:nvPr/>
        </p:nvSpPr>
        <p:spPr bwMode="auto">
          <a:xfrm>
            <a:off x="1069183" y="2400300"/>
            <a:ext cx="8227217" cy="33147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9651142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19B66E89-42DF-4700-A1DC-96A7A65439F4}"/>
              </a:ext>
            </a:extLst>
          </p:cNvPr>
          <p:cNvSpPr txBox="1">
            <a:spLocks/>
          </p:cNvSpPr>
          <p:nvPr/>
        </p:nvSpPr>
        <p:spPr bwMode="gray">
          <a:xfrm>
            <a:off x="1905000" y="4486728"/>
            <a:ext cx="14554200" cy="761999"/>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7" name="Content Placeholder 2">
            <a:extLst>
              <a:ext uri="{FF2B5EF4-FFF2-40B4-BE49-F238E27FC236}">
                <a16:creationId xmlns:a16="http://schemas.microsoft.com/office/drawing/2014/main" id="{5302A7A5-0E73-47B4-AF2E-8EAEEB93906A}"/>
              </a:ext>
            </a:extLst>
          </p:cNvPr>
          <p:cNvSpPr txBox="1">
            <a:spLocks/>
          </p:cNvSpPr>
          <p:nvPr/>
        </p:nvSpPr>
        <p:spPr bwMode="gray">
          <a:xfrm>
            <a:off x="1905000" y="6068785"/>
            <a:ext cx="14554200" cy="761999"/>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9" name="Content Placeholder 2"/>
          <p:cNvSpPr txBox="1">
            <a:spLocks/>
          </p:cNvSpPr>
          <p:nvPr/>
        </p:nvSpPr>
        <p:spPr bwMode="gray">
          <a:xfrm>
            <a:off x="1905000" y="2890157"/>
            <a:ext cx="14554200" cy="761999"/>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07"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9708"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9709" name="Rectangle 1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Operators in PL/SQL: Examples</a:t>
            </a:r>
          </a:p>
        </p:txBody>
      </p:sp>
      <p:sp>
        <p:nvSpPr>
          <p:cNvPr id="2" name="Content Placeholder 1">
            <a:extLst>
              <a:ext uri="{FF2B5EF4-FFF2-40B4-BE49-F238E27FC236}">
                <a16:creationId xmlns:a16="http://schemas.microsoft.com/office/drawing/2014/main" id="{40632D9C-4F0C-4B9C-A8D2-2803987D702B}"/>
              </a:ext>
            </a:extLst>
          </p:cNvPr>
          <p:cNvSpPr>
            <a:spLocks noGrp="1"/>
          </p:cNvSpPr>
          <p:nvPr>
            <p:ph idx="1"/>
          </p:nvPr>
        </p:nvSpPr>
        <p:spPr>
          <a:xfrm>
            <a:off x="933451" y="2272710"/>
            <a:ext cx="16421100" cy="4378439"/>
          </a:xfrm>
        </p:spPr>
        <p:txBody>
          <a:bodyPr/>
          <a:lstStyle/>
          <a:p>
            <a:pPr lvl="1"/>
            <a:r>
              <a:rPr lang="en-US" altLang="en-US" dirty="0"/>
              <a:t>Increment the counter for a loop.</a:t>
            </a:r>
          </a:p>
          <a:p>
            <a:pPr lvl="1"/>
            <a:endParaRPr lang="en-US" altLang="en-US" dirty="0"/>
          </a:p>
          <a:p>
            <a:pPr lvl="1"/>
            <a:r>
              <a:rPr lang="en-US" altLang="en-US" dirty="0"/>
              <a:t>Set the value of a Boolean flag. </a:t>
            </a:r>
          </a:p>
          <a:p>
            <a:pPr lvl="1"/>
            <a:endParaRPr lang="en-US" altLang="en-US" dirty="0"/>
          </a:p>
          <a:p>
            <a:pPr lvl="1"/>
            <a:r>
              <a:rPr lang="en-US" altLang="en-US" dirty="0"/>
              <a:t>Validate whether an employee number contains a value.</a:t>
            </a:r>
          </a:p>
          <a:p>
            <a:endParaRPr lang="en-US" dirty="0"/>
          </a:p>
        </p:txBody>
      </p:sp>
      <p:sp>
        <p:nvSpPr>
          <p:cNvPr id="29711" name="Rectangle 6"/>
          <p:cNvSpPr>
            <a:spLocks noChangeArrowheads="1"/>
          </p:cNvSpPr>
          <p:nvPr/>
        </p:nvSpPr>
        <p:spPr bwMode="blackGray">
          <a:xfrm>
            <a:off x="2138930" y="3067957"/>
            <a:ext cx="7879555" cy="399143"/>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err="1">
                <a:solidFill>
                  <a:srgbClr val="000000"/>
                </a:solidFill>
                <a:latin typeface="Courier New" pitchFamily="49" charset="0"/>
                <a:cs typeface="Oracle Sans" panose="020B0503020204020204" pitchFamily="34" charset="0"/>
              </a:rPr>
              <a:t>loop_count</a:t>
            </a:r>
            <a:r>
              <a:rPr lang="en-US" altLang="en-US" sz="2000" dirty="0">
                <a:solidFill>
                  <a:srgbClr val="000000"/>
                </a:solidFill>
                <a:latin typeface="Courier New" pitchFamily="49" charset="0"/>
                <a:cs typeface="Oracle Sans" panose="020B0503020204020204" pitchFamily="34" charset="0"/>
              </a:rPr>
              <a:t> := </a:t>
            </a:r>
            <a:r>
              <a:rPr lang="en-US" altLang="en-US" sz="2000" dirty="0" err="1">
                <a:solidFill>
                  <a:srgbClr val="000000"/>
                </a:solidFill>
                <a:latin typeface="Courier New" pitchFamily="49" charset="0"/>
                <a:cs typeface="Oracle Sans" panose="020B0503020204020204" pitchFamily="34" charset="0"/>
              </a:rPr>
              <a:t>loop_count</a:t>
            </a:r>
            <a:r>
              <a:rPr lang="en-US" altLang="en-US" sz="2000" dirty="0">
                <a:solidFill>
                  <a:srgbClr val="000000"/>
                </a:solidFill>
                <a:latin typeface="Courier New" pitchFamily="49" charset="0"/>
                <a:cs typeface="Oracle Sans" panose="020B0503020204020204" pitchFamily="34" charset="0"/>
              </a:rPr>
              <a:t> + 1;</a:t>
            </a:r>
          </a:p>
        </p:txBody>
      </p:sp>
      <p:sp>
        <p:nvSpPr>
          <p:cNvPr id="29712" name="Rectangle 7"/>
          <p:cNvSpPr>
            <a:spLocks noChangeArrowheads="1"/>
          </p:cNvSpPr>
          <p:nvPr/>
        </p:nvSpPr>
        <p:spPr bwMode="blackGray">
          <a:xfrm>
            <a:off x="2172949" y="4663621"/>
            <a:ext cx="12686051" cy="40005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err="1">
                <a:solidFill>
                  <a:srgbClr val="000000"/>
                </a:solidFill>
                <a:latin typeface="Courier New" pitchFamily="49" charset="0"/>
                <a:cs typeface="Oracle Sans" panose="020B0503020204020204" pitchFamily="34" charset="0"/>
              </a:rPr>
              <a:t>good_sal</a:t>
            </a:r>
            <a:r>
              <a:rPr lang="en-US" altLang="en-US" sz="2000" dirty="0">
                <a:solidFill>
                  <a:srgbClr val="000000"/>
                </a:solidFill>
                <a:latin typeface="Courier New" pitchFamily="49" charset="0"/>
                <a:cs typeface="Oracle Sans" panose="020B0503020204020204" pitchFamily="34" charset="0"/>
              </a:rPr>
              <a:t> := </a:t>
            </a:r>
            <a:r>
              <a:rPr lang="en-US" altLang="en-US" sz="2000" dirty="0" err="1">
                <a:solidFill>
                  <a:srgbClr val="000000"/>
                </a:solidFill>
                <a:latin typeface="Courier New" pitchFamily="49" charset="0"/>
                <a:cs typeface="Oracle Sans" panose="020B0503020204020204" pitchFamily="34" charset="0"/>
              </a:rPr>
              <a:t>sal</a:t>
            </a:r>
            <a:r>
              <a:rPr lang="en-US" altLang="en-US" sz="2000" dirty="0">
                <a:solidFill>
                  <a:srgbClr val="000000"/>
                </a:solidFill>
                <a:latin typeface="Courier New" pitchFamily="49" charset="0"/>
                <a:cs typeface="Oracle Sans" panose="020B0503020204020204" pitchFamily="34" charset="0"/>
              </a:rPr>
              <a:t> BETWEEN 50000 AND 150000;</a:t>
            </a:r>
          </a:p>
        </p:txBody>
      </p:sp>
      <p:sp>
        <p:nvSpPr>
          <p:cNvPr id="29713" name="Rectangle 8"/>
          <p:cNvSpPr>
            <a:spLocks noChangeArrowheads="1"/>
          </p:cNvSpPr>
          <p:nvPr/>
        </p:nvSpPr>
        <p:spPr bwMode="blackGray">
          <a:xfrm>
            <a:off x="2182474" y="6259173"/>
            <a:ext cx="12600326" cy="41195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a:solidFill>
                  <a:srgbClr val="000000"/>
                </a:solidFill>
                <a:latin typeface="Courier New" pitchFamily="49" charset="0"/>
                <a:cs typeface="Oracle Sans" panose="020B0503020204020204" pitchFamily="34" charset="0"/>
              </a:rPr>
              <a:t>valid	:= (</a:t>
            </a:r>
            <a:r>
              <a:rPr lang="en-US" altLang="en-US" sz="2000" dirty="0" err="1">
                <a:solidFill>
                  <a:srgbClr val="000000"/>
                </a:solidFill>
                <a:latin typeface="Courier New" pitchFamily="49" charset="0"/>
                <a:cs typeface="Oracle Sans" panose="020B0503020204020204" pitchFamily="34" charset="0"/>
              </a:rPr>
              <a:t>empno</a:t>
            </a:r>
            <a:r>
              <a:rPr lang="en-US" altLang="en-US" sz="2000" dirty="0">
                <a:solidFill>
                  <a:srgbClr val="000000"/>
                </a:solidFill>
                <a:latin typeface="Courier New" pitchFamily="49" charset="0"/>
                <a:cs typeface="Oracle Sans" panose="020B0503020204020204" pitchFamily="34" charset="0"/>
              </a:rPr>
              <a:t> IS NOT NULL);</a:t>
            </a:r>
          </a:p>
        </p:txBody>
      </p:sp>
    </p:spTree>
    <p:custDataLst>
      <p:tags r:id="rId1"/>
    </p:custDataLst>
    <p:extLst>
      <p:ext uri="{BB962C8B-B14F-4D97-AF65-F5344CB8AC3E}">
        <p14:creationId xmlns:p14="http://schemas.microsoft.com/office/powerpoint/2010/main" val="427015977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Programming Guidelines</a:t>
            </a:r>
          </a:p>
        </p:txBody>
      </p:sp>
      <p:sp>
        <p:nvSpPr>
          <p:cNvPr id="2" name="Content Placeholder 1">
            <a:extLst>
              <a:ext uri="{FF2B5EF4-FFF2-40B4-BE49-F238E27FC236}">
                <a16:creationId xmlns:a16="http://schemas.microsoft.com/office/drawing/2014/main" id="{22CFA923-B061-48E1-9E9C-6FDB0F1DD83D}"/>
              </a:ext>
            </a:extLst>
          </p:cNvPr>
          <p:cNvSpPr>
            <a:spLocks noGrp="1"/>
          </p:cNvSpPr>
          <p:nvPr>
            <p:ph idx="1"/>
          </p:nvPr>
        </p:nvSpPr>
        <p:spPr>
          <a:xfrm>
            <a:off x="933451" y="2272710"/>
            <a:ext cx="16421100" cy="4395366"/>
          </a:xfrm>
        </p:spPr>
        <p:txBody>
          <a:bodyPr/>
          <a:lstStyle/>
          <a:p>
            <a:r>
              <a:rPr lang="en-US" altLang="en-US" dirty="0"/>
              <a:t>Make code maintenance easier by:</a:t>
            </a:r>
          </a:p>
          <a:p>
            <a:pPr lvl="1"/>
            <a:r>
              <a:rPr lang="en-US" altLang="en-US" dirty="0"/>
              <a:t>Documenting the code with comments</a:t>
            </a:r>
          </a:p>
          <a:p>
            <a:pPr lvl="1"/>
            <a:r>
              <a:rPr lang="en-US" altLang="en-US" dirty="0"/>
              <a:t>Developing a case convention for the code</a:t>
            </a:r>
          </a:p>
          <a:p>
            <a:pPr lvl="1"/>
            <a:r>
              <a:rPr lang="en-US" altLang="en-US" dirty="0"/>
              <a:t>Developing naming conventions for identifiers and other objects</a:t>
            </a:r>
          </a:p>
          <a:p>
            <a:pPr lvl="1"/>
            <a:r>
              <a:rPr lang="en-US" altLang="en-US" dirty="0"/>
              <a:t>Enhancing readability by indenting</a:t>
            </a:r>
          </a:p>
          <a:p>
            <a:endParaRPr lang="en-US" dirty="0"/>
          </a:p>
        </p:txBody>
      </p:sp>
      <p:sp>
        <p:nvSpPr>
          <p:cNvPr id="4" name="Rectangle 3"/>
          <p:cNvSpPr/>
          <p:nvPr/>
        </p:nvSpPr>
        <p:spPr bwMode="auto">
          <a:xfrm rot="10800000" flipV="1">
            <a:off x="13944600" y="381000"/>
            <a:ext cx="3086100" cy="69342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82142" y="6096000"/>
            <a:ext cx="2411016" cy="30861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0650" y="948243"/>
            <a:ext cx="3657605" cy="3657605"/>
          </a:xfrm>
          <a:prstGeom prst="rect">
            <a:avLst/>
          </a:prstGeom>
        </p:spPr>
      </p:pic>
    </p:spTree>
    <p:custDataLst>
      <p:tags r:id="rId1"/>
    </p:custDataLst>
    <p:extLst>
      <p:ext uri="{BB962C8B-B14F-4D97-AF65-F5344CB8AC3E}">
        <p14:creationId xmlns:p14="http://schemas.microsoft.com/office/powerpoint/2010/main" val="9085770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174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174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Indenting Code</a:t>
            </a:r>
          </a:p>
        </p:txBody>
      </p:sp>
      <p:sp>
        <p:nvSpPr>
          <p:cNvPr id="31749" name="Rectangle 5"/>
          <p:cNvSpPr>
            <a:spLocks noGrp="1" noChangeArrowheads="1"/>
          </p:cNvSpPr>
          <p:nvPr>
            <p:ph idx="1"/>
          </p:nvPr>
        </p:nvSpPr>
        <p:spPr>
          <a:xfrm>
            <a:off x="933451" y="2272710"/>
            <a:ext cx="7143749"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For clarity, indent each level of code.</a:t>
            </a:r>
          </a:p>
        </p:txBody>
      </p:sp>
      <p:sp>
        <p:nvSpPr>
          <p:cNvPr id="9" name="Content Placeholder 2"/>
          <p:cNvSpPr txBox="1">
            <a:spLocks/>
          </p:cNvSpPr>
          <p:nvPr/>
        </p:nvSpPr>
        <p:spPr bwMode="gray">
          <a:xfrm>
            <a:off x="8229600" y="3009900"/>
            <a:ext cx="8045120" cy="4876800"/>
          </a:xfrm>
          <a:prstGeom prst="round2DiagRect">
            <a:avLst>
              <a:gd name="adj1" fmla="val 432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8" name="Content Placeholder 2"/>
          <p:cNvSpPr txBox="1">
            <a:spLocks/>
          </p:cNvSpPr>
          <p:nvPr/>
        </p:nvSpPr>
        <p:spPr bwMode="gray">
          <a:xfrm>
            <a:off x="2792188" y="3009900"/>
            <a:ext cx="5018680" cy="2763564"/>
          </a:xfrm>
          <a:prstGeom prst="round2DiagRect">
            <a:avLst>
              <a:gd name="adj1" fmla="val 853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1757" name="Rectangle 6"/>
          <p:cNvSpPr>
            <a:spLocks noChangeArrowheads="1"/>
          </p:cNvSpPr>
          <p:nvPr/>
        </p:nvSpPr>
        <p:spPr bwMode="blackGray">
          <a:xfrm>
            <a:off x="3153575" y="3543300"/>
            <a:ext cx="4021742" cy="1982275"/>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BEGIN</a:t>
            </a: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IF x=0 THEN</a:t>
            </a: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y:=1;</a:t>
            </a: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END IF;</a:t>
            </a: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END;</a:t>
            </a: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a:t>
            </a:r>
          </a:p>
        </p:txBody>
      </p:sp>
      <p:sp>
        <p:nvSpPr>
          <p:cNvPr id="31758" name="Rectangle 7"/>
          <p:cNvSpPr>
            <a:spLocks noChangeArrowheads="1"/>
          </p:cNvSpPr>
          <p:nvPr/>
        </p:nvSpPr>
        <p:spPr bwMode="blackGray">
          <a:xfrm>
            <a:off x="8685853" y="3285671"/>
            <a:ext cx="5411147" cy="4567598"/>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DECLARE</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v_deptno</a:t>
            </a:r>
            <a:r>
              <a:rPr lang="en-US" altLang="en-US" sz="2000" dirty="0">
                <a:solidFill>
                  <a:srgbClr val="000000"/>
                </a:solidFill>
                <a:latin typeface="Courier New" pitchFamily="49" charset="0"/>
                <a:cs typeface="Oracle Sans" panose="020B0503020204020204" pitchFamily="34" charset="0"/>
              </a:rPr>
              <a:t>       NUMBER(4);</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v_location_id</a:t>
            </a:r>
            <a:r>
              <a:rPr lang="en-US" altLang="en-US" sz="2000" dirty="0">
                <a:solidFill>
                  <a:srgbClr val="000000"/>
                </a:solidFill>
                <a:latin typeface="Courier New" pitchFamily="49" charset="0"/>
                <a:cs typeface="Oracle Sans" panose="020B0503020204020204" pitchFamily="34" charset="0"/>
              </a:rPr>
              <a:t>  NUMBER(4);</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BEGIN</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SELECT	</a:t>
            </a:r>
            <a:r>
              <a:rPr lang="en-US" altLang="en-US" sz="2000" dirty="0" err="1">
                <a:solidFill>
                  <a:srgbClr val="000000"/>
                </a:solidFill>
                <a:latin typeface="Courier New" pitchFamily="49" charset="0"/>
                <a:cs typeface="Oracle Sans" panose="020B0503020204020204" pitchFamily="34" charset="0"/>
              </a:rPr>
              <a:t>department_id</a:t>
            </a:r>
            <a:r>
              <a:rPr lang="en-US" altLang="en-US" sz="20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location_id</a:t>
            </a:r>
            <a:endParaRPr lang="en-US" altLang="en-US" sz="2000" dirty="0">
              <a:solidFill>
                <a:srgbClr val="000000"/>
              </a:solidFill>
              <a:latin typeface="Courier New" pitchFamily="49" charset="0"/>
              <a:cs typeface="Oracle Sans" panose="020B0503020204020204" pitchFamily="34" charset="0"/>
            </a:endParaRP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INTO		</a:t>
            </a:r>
            <a:r>
              <a:rPr lang="en-US" altLang="en-US" sz="2000" dirty="0" err="1">
                <a:solidFill>
                  <a:srgbClr val="000000"/>
                </a:solidFill>
                <a:latin typeface="Courier New" pitchFamily="49" charset="0"/>
                <a:cs typeface="Oracle Sans" panose="020B0503020204020204" pitchFamily="34" charset="0"/>
              </a:rPr>
              <a:t>v_deptno</a:t>
            </a:r>
            <a:r>
              <a:rPr lang="en-US" altLang="en-US" sz="20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v_location_id</a:t>
            </a:r>
            <a:endParaRPr lang="en-US" altLang="en-US" sz="2000" dirty="0">
              <a:solidFill>
                <a:srgbClr val="000000"/>
              </a:solidFill>
              <a:latin typeface="Courier New" pitchFamily="49" charset="0"/>
              <a:cs typeface="Oracle Sans" panose="020B0503020204020204" pitchFamily="34" charset="0"/>
            </a:endParaRP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FROM		departments</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WHERE	</a:t>
            </a:r>
            <a:r>
              <a:rPr lang="en-US" altLang="en-US" sz="2000" dirty="0" err="1">
                <a:solidFill>
                  <a:srgbClr val="000000"/>
                </a:solidFill>
                <a:latin typeface="Courier New" pitchFamily="49" charset="0"/>
                <a:cs typeface="Oracle Sans" panose="020B0503020204020204" pitchFamily="34" charset="0"/>
              </a:rPr>
              <a:t>department_name</a:t>
            </a:r>
            <a:r>
              <a:rPr lang="en-US" altLang="en-US" sz="2000" dirty="0">
                <a:solidFill>
                  <a:srgbClr val="000000"/>
                </a:solidFill>
                <a:latin typeface="Courier New" pitchFamily="49" charset="0"/>
                <a:cs typeface="Oracle Sans" panose="020B0503020204020204" pitchFamily="34" charset="0"/>
              </a:rPr>
              <a:t> </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          = 'Sales';   </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END;</a:t>
            </a:r>
          </a:p>
          <a:p>
            <a:pPr defTabSz="685800">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83028542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66E0E1-5542-433A-A4A6-BDD566CAF916}"/>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Content Placeholder 1">
            <a:extLst>
              <a:ext uri="{FF2B5EF4-FFF2-40B4-BE49-F238E27FC236}">
                <a16:creationId xmlns:a16="http://schemas.microsoft.com/office/drawing/2014/main" id="{DBEA0A38-8024-43C0-BDE5-DF024F836A5E}"/>
              </a:ext>
            </a:extLst>
          </p:cNvPr>
          <p:cNvSpPr>
            <a:spLocks noGrp="1"/>
          </p:cNvSpPr>
          <p:nvPr>
            <p:ph idx="1"/>
          </p:nvPr>
        </p:nvSpPr>
        <p:spPr>
          <a:xfrm>
            <a:off x="932689" y="2267712"/>
            <a:ext cx="16422624" cy="3408942"/>
          </a:xfrm>
        </p:spPr>
        <p:txBody>
          <a:bodyPr/>
          <a:lstStyle/>
          <a:p>
            <a:r>
              <a:rPr lang="en-US" altLang="en-US" dirty="0"/>
              <a:t>You can use most single-row SQL functions such as number, character, conversion, and date in PL/SQL expressions.</a:t>
            </a:r>
          </a:p>
          <a:p>
            <a:pPr marL="1280160" lvl="1" indent="-548640"/>
            <a:r>
              <a:rPr lang="en-US" altLang="en-US" dirty="0"/>
              <a:t>True</a:t>
            </a:r>
          </a:p>
          <a:p>
            <a:pPr marL="1280160" lvl="1" indent="-548640"/>
            <a:r>
              <a:rPr lang="en-US" altLang="en-US" dirty="0"/>
              <a:t>False</a:t>
            </a:r>
          </a:p>
          <a:p>
            <a:endParaRPr lang="en-US" dirty="0"/>
          </a:p>
        </p:txBody>
      </p:sp>
      <p:sp>
        <p:nvSpPr>
          <p:cNvPr id="3277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401800" y="6438900"/>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2510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379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379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8CA2ECF1-225C-499E-AF4F-B6D408757AFD}"/>
              </a:ext>
            </a:extLst>
          </p:cNvPr>
          <p:cNvSpPr>
            <a:spLocks noGrp="1"/>
          </p:cNvSpPr>
          <p:nvPr>
            <p:ph idx="1"/>
          </p:nvPr>
        </p:nvSpPr>
        <p:spPr>
          <a:xfrm>
            <a:off x="933451" y="2272710"/>
            <a:ext cx="16421100" cy="5940405"/>
          </a:xfrm>
        </p:spPr>
        <p:txBody>
          <a:bodyPr/>
          <a:lstStyle/>
          <a:p>
            <a:r>
              <a:rPr lang="en-US" altLang="en-US" dirty="0"/>
              <a:t>In this lesson, you should have learned how to: </a:t>
            </a:r>
          </a:p>
          <a:p>
            <a:pPr lvl="1"/>
            <a:r>
              <a:rPr lang="en-US" altLang="en-US" dirty="0"/>
              <a:t>Identify the lexical units in a PL/SQL block</a:t>
            </a:r>
          </a:p>
          <a:p>
            <a:pPr lvl="1"/>
            <a:r>
              <a:rPr lang="en-US" altLang="en-US" dirty="0"/>
              <a:t>Use built-in SQL functions in PL/SQL</a:t>
            </a:r>
          </a:p>
          <a:p>
            <a:pPr lvl="1"/>
            <a:r>
              <a:rPr lang="en-US" altLang="en-US" dirty="0"/>
              <a:t>Write nested blocks to break logically related functionalities</a:t>
            </a:r>
          </a:p>
          <a:p>
            <a:pPr lvl="1"/>
            <a:r>
              <a:rPr lang="en-US" altLang="en-US" dirty="0"/>
              <a:t>Decide when to perform explicit conversions</a:t>
            </a:r>
          </a:p>
          <a:p>
            <a:pPr lvl="1"/>
            <a:r>
              <a:rPr lang="en-US" altLang="en-US" dirty="0"/>
              <a:t>Qualify variables in nested blocks</a:t>
            </a:r>
          </a:p>
          <a:p>
            <a:pPr lvl="1"/>
            <a:r>
              <a:rPr lang="en-US" altLang="en-US" dirty="0"/>
              <a:t>Use sequences in PL/SQL expressions</a:t>
            </a:r>
          </a:p>
          <a:p>
            <a:endParaRPr lang="en-US" dirty="0"/>
          </a:p>
        </p:txBody>
      </p:sp>
    </p:spTree>
    <p:custDataLst>
      <p:tags r:id="rId1"/>
    </p:custDataLst>
    <p:extLst>
      <p:ext uri="{BB962C8B-B14F-4D97-AF65-F5344CB8AC3E}">
        <p14:creationId xmlns:p14="http://schemas.microsoft.com/office/powerpoint/2010/main" val="24429773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10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11908C51-9326-4537-82E9-6AF52AB49579}"/>
              </a:ext>
            </a:extLst>
          </p:cNvPr>
          <p:cNvSpPr>
            <a:spLocks noGrp="1"/>
          </p:cNvSpPr>
          <p:nvPr>
            <p:ph idx="1"/>
          </p:nvPr>
        </p:nvSpPr>
        <p:spPr>
          <a:xfrm>
            <a:off x="933451" y="2272710"/>
            <a:ext cx="16421100" cy="6482091"/>
          </a:xfrm>
        </p:spPr>
        <p:txBody>
          <a:bodyPr/>
          <a:lstStyle/>
          <a:p>
            <a:r>
              <a:rPr lang="en-US" altLang="en-US" dirty="0"/>
              <a:t>After completing this lesson, you should be able to do the following:</a:t>
            </a:r>
          </a:p>
          <a:p>
            <a:pPr lvl="1"/>
            <a:r>
              <a:rPr lang="en-US" altLang="en-US" dirty="0"/>
              <a:t>Identify the lexical units in a PL/SQL block</a:t>
            </a:r>
          </a:p>
          <a:p>
            <a:pPr lvl="1"/>
            <a:r>
              <a:rPr lang="en-US" altLang="en-US" dirty="0"/>
              <a:t>Use built-in SQL functions in PL/SQL</a:t>
            </a:r>
          </a:p>
          <a:p>
            <a:pPr lvl="1"/>
            <a:r>
              <a:rPr lang="en-US" altLang="en-US" dirty="0"/>
              <a:t>Describe when implicit conversions take place and when explicit conversions have to be dealt with</a:t>
            </a:r>
          </a:p>
          <a:p>
            <a:pPr lvl="1"/>
            <a:r>
              <a:rPr lang="en-US" altLang="en-US" dirty="0"/>
              <a:t>Write nested blocks and qualify variables with labels</a:t>
            </a:r>
          </a:p>
          <a:p>
            <a:pPr lvl="1"/>
            <a:r>
              <a:rPr lang="en-US" altLang="en-US" dirty="0"/>
              <a:t>Write readable code with appropriate indentation</a:t>
            </a:r>
          </a:p>
          <a:p>
            <a:pPr lvl="1"/>
            <a:r>
              <a:rPr lang="en-US" altLang="en-US" dirty="0"/>
              <a:t>Use sequences in PL/SQL expressions</a:t>
            </a:r>
          </a:p>
          <a:p>
            <a:endParaRPr lang="en-US" dirty="0"/>
          </a:p>
        </p:txBody>
      </p:sp>
    </p:spTree>
    <p:custDataLst>
      <p:tags r:id="rId1"/>
    </p:custDataLst>
    <p:extLst>
      <p:ext uri="{BB962C8B-B14F-4D97-AF65-F5344CB8AC3E}">
        <p14:creationId xmlns:p14="http://schemas.microsoft.com/office/powerpoint/2010/main" val="118597297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4819"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482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4: Overview</a:t>
            </a:r>
          </a:p>
        </p:txBody>
      </p:sp>
      <p:sp>
        <p:nvSpPr>
          <p:cNvPr id="2" name="Content Placeholder 1">
            <a:extLst>
              <a:ext uri="{FF2B5EF4-FFF2-40B4-BE49-F238E27FC236}">
                <a16:creationId xmlns:a16="http://schemas.microsoft.com/office/drawing/2014/main" id="{04E036F1-EE86-42F5-BA76-EA08590CCF47}"/>
              </a:ext>
            </a:extLst>
          </p:cNvPr>
          <p:cNvSpPr>
            <a:spLocks noGrp="1"/>
          </p:cNvSpPr>
          <p:nvPr>
            <p:ph idx="1"/>
          </p:nvPr>
        </p:nvSpPr>
        <p:spPr>
          <a:xfrm>
            <a:off x="933451" y="2272710"/>
            <a:ext cx="16421100" cy="2850328"/>
          </a:xfrm>
        </p:spPr>
        <p:txBody>
          <a:bodyPr/>
          <a:lstStyle/>
          <a:p>
            <a:r>
              <a:rPr lang="en-US" altLang="en-US" dirty="0"/>
              <a:t>This practice covers the following topics:</a:t>
            </a:r>
          </a:p>
          <a:p>
            <a:pPr lvl="1"/>
            <a:r>
              <a:rPr lang="en-US" altLang="en-US" dirty="0"/>
              <a:t>Reviewing scoping and nesting rules</a:t>
            </a:r>
          </a:p>
          <a:p>
            <a:pPr lvl="1"/>
            <a:r>
              <a:rPr lang="en-US" altLang="en-US" dirty="0"/>
              <a:t>Writing and testing PL/SQL blocks</a:t>
            </a:r>
          </a:p>
          <a:p>
            <a:endParaRPr lang="en-US" dirty="0"/>
          </a:p>
        </p:txBody>
      </p:sp>
      <p:sp>
        <p:nvSpPr>
          <p:cNvPr id="6" name="Rectangle 5"/>
          <p:cNvSpPr/>
          <p:nvPr/>
        </p:nvSpPr>
        <p:spPr bwMode="auto">
          <a:xfrm rot="16200000" flipV="1">
            <a:off x="1465421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4450994" y="6400800"/>
            <a:ext cx="2579706" cy="2577087"/>
            <a:chOff x="9066212" y="3962400"/>
            <a:chExt cx="1941512" cy="1939542"/>
          </a:xfrm>
        </p:grpSpPr>
        <p:sp>
          <p:nvSpPr>
            <p:cNvPr id="8" name="Oval 7"/>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99968160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2A085AF2-D7E0-48F8-AEF2-D48F3784F9BF}"/>
              </a:ext>
            </a:extLst>
          </p:cNvPr>
          <p:cNvSpPr>
            <a:spLocks noGrp="1"/>
          </p:cNvSpPr>
          <p:nvPr>
            <p:ph idx="1"/>
          </p:nvPr>
        </p:nvSpPr>
        <p:spPr>
          <a:xfrm>
            <a:off x="933451" y="2272710"/>
            <a:ext cx="16421100" cy="2833400"/>
          </a:xfrm>
        </p:spPr>
        <p:txBody>
          <a:bodyPr/>
          <a:lstStyle/>
          <a:p>
            <a:pPr lvl="1"/>
            <a:r>
              <a:rPr lang="en-US" dirty="0"/>
              <a:t>Writing executable statements in a PL/SQL block</a:t>
            </a:r>
          </a:p>
          <a:p>
            <a:pPr lvl="1">
              <a:buClr>
                <a:schemeClr val="tx1">
                  <a:lumMod val="25000"/>
                  <a:lumOff val="75000"/>
                </a:schemeClr>
              </a:buClr>
            </a:pPr>
            <a:r>
              <a:rPr lang="en-US" dirty="0">
                <a:solidFill>
                  <a:schemeClr val="tx1">
                    <a:lumMod val="25000"/>
                    <a:lumOff val="75000"/>
                  </a:schemeClr>
                </a:solidFill>
              </a:rPr>
              <a:t>Writing nested blocks</a:t>
            </a:r>
          </a:p>
          <a:p>
            <a:pPr lvl="1">
              <a:buClr>
                <a:schemeClr val="tx1">
                  <a:lumMod val="25000"/>
                  <a:lumOff val="75000"/>
                </a:schemeClr>
              </a:buClr>
            </a:pPr>
            <a:r>
              <a:rPr lang="en-US" dirty="0">
                <a:solidFill>
                  <a:schemeClr val="tx1">
                    <a:lumMod val="25000"/>
                    <a:lumOff val="75000"/>
                  </a:schemeClr>
                </a:solidFill>
              </a:rPr>
              <a:t>Using operators and developing readable code</a:t>
            </a:r>
          </a:p>
          <a:p>
            <a:endParaRPr lang="en-US" dirty="0"/>
          </a:p>
        </p:txBody>
      </p:sp>
      <p:grpSp>
        <p:nvGrpSpPr>
          <p:cNvPr id="4" name="Group 3"/>
          <p:cNvGrpSpPr/>
          <p:nvPr/>
        </p:nvGrpSpPr>
        <p:grpSpPr>
          <a:xfrm>
            <a:off x="12725401" y="6515101"/>
            <a:ext cx="5567363" cy="2500313"/>
            <a:chOff x="5588000" y="4297363"/>
            <a:chExt cx="3711575" cy="1666875"/>
          </a:xfrm>
        </p:grpSpPr>
        <p:sp>
          <p:nvSpPr>
            <p:cNvPr id="5" name="Rectangle 4"/>
            <p:cNvSpPr/>
            <p:nvPr/>
          </p:nvSpPr>
          <p:spPr bwMode="auto">
            <a:xfrm rot="16200000" flipV="1">
              <a:off x="68611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4795944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126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126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Lexical Units in a PL/SQL Block</a:t>
            </a:r>
          </a:p>
        </p:txBody>
      </p:sp>
      <p:sp>
        <p:nvSpPr>
          <p:cNvPr id="2" name="Content Placeholder 1">
            <a:extLst>
              <a:ext uri="{FF2B5EF4-FFF2-40B4-BE49-F238E27FC236}">
                <a16:creationId xmlns:a16="http://schemas.microsoft.com/office/drawing/2014/main" id="{8B1572A2-73EC-4070-8EAD-3A04054A391F}"/>
              </a:ext>
            </a:extLst>
          </p:cNvPr>
          <p:cNvSpPr>
            <a:spLocks noGrp="1"/>
          </p:cNvSpPr>
          <p:nvPr>
            <p:ph idx="1"/>
          </p:nvPr>
        </p:nvSpPr>
        <p:spPr>
          <a:xfrm>
            <a:off x="933451" y="2272710"/>
            <a:ext cx="16421100" cy="7119189"/>
          </a:xfrm>
        </p:spPr>
        <p:txBody>
          <a:bodyPr/>
          <a:lstStyle/>
          <a:p>
            <a:r>
              <a:rPr lang="en-US" altLang="en-US" dirty="0"/>
              <a:t>Lexical units:</a:t>
            </a:r>
          </a:p>
          <a:p>
            <a:pPr lvl="1"/>
            <a:r>
              <a:rPr lang="en-US" altLang="en-US" dirty="0"/>
              <a:t>Are building blocks of any PL/SQL block</a:t>
            </a:r>
          </a:p>
          <a:p>
            <a:pPr lvl="1"/>
            <a:r>
              <a:rPr lang="en-US" altLang="en-US" dirty="0"/>
              <a:t>Are sequences of characters, including letters, numerals, tabs, spaces, returns, and symbols</a:t>
            </a:r>
          </a:p>
          <a:p>
            <a:pPr lvl="1"/>
            <a:r>
              <a:rPr lang="en-US" altLang="en-US" dirty="0"/>
              <a:t>Can be classified as:</a:t>
            </a:r>
          </a:p>
          <a:p>
            <a:pPr lvl="2"/>
            <a:r>
              <a:rPr lang="en-US" altLang="en-US" dirty="0"/>
              <a:t>Identifiers: </a:t>
            </a:r>
            <a:r>
              <a:rPr lang="en-US" altLang="en-US" dirty="0" err="1">
                <a:latin typeface="Courier New" panose="02070309020205020404" pitchFamily="49" charset="0"/>
                <a:cs typeface="Courier New" panose="02070309020205020404" pitchFamily="49" charset="0"/>
              </a:rPr>
              <a:t>v_fname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c_percent</a:t>
            </a:r>
            <a:endParaRPr lang="en-US" altLang="en-US" dirty="0">
              <a:latin typeface="Courier New" panose="02070309020205020404" pitchFamily="49" charset="0"/>
              <a:cs typeface="Courier New" panose="02070309020205020404" pitchFamily="49" charset="0"/>
            </a:endParaRPr>
          </a:p>
          <a:p>
            <a:pPr lvl="2"/>
            <a:r>
              <a:rPr lang="en-US" altLang="en-US" dirty="0"/>
              <a:t>Delimiters: </a:t>
            </a:r>
            <a:r>
              <a:rPr lang="en-US" altLang="en-US" dirty="0">
                <a:latin typeface="Courier New" panose="02070309020205020404" pitchFamily="49" charset="0"/>
                <a:cs typeface="Courier New" panose="02070309020205020404" pitchFamily="49" charset="0"/>
              </a:rPr>
              <a:t>; , +, -</a:t>
            </a:r>
          </a:p>
          <a:p>
            <a:pPr lvl="2"/>
            <a:r>
              <a:rPr lang="en-US" altLang="en-US" dirty="0"/>
              <a:t>Literals: </a:t>
            </a:r>
            <a:r>
              <a:rPr lang="en-US" altLang="en-US" dirty="0">
                <a:latin typeface="Courier New" panose="02070309020205020404" pitchFamily="49" charset="0"/>
                <a:cs typeface="Courier New" panose="02070309020205020404" pitchFamily="49" charset="0"/>
              </a:rPr>
              <a:t>John, 428, True</a:t>
            </a:r>
          </a:p>
          <a:p>
            <a:pPr lvl="2"/>
            <a:r>
              <a:rPr lang="en-US" altLang="en-US" dirty="0"/>
              <a:t>Comments: </a:t>
            </a:r>
            <a:r>
              <a:rPr lang="en-US" altLang="en-US" dirty="0">
                <a:latin typeface="Courier New" panose="02070309020205020404" pitchFamily="49" charset="0"/>
                <a:cs typeface="Courier New" panose="02070309020205020404" pitchFamily="49" charset="0"/>
              </a:rPr>
              <a:t>--, /* */</a:t>
            </a:r>
          </a:p>
          <a:p>
            <a:endParaRPr lang="en-US" dirty="0"/>
          </a:p>
        </p:txBody>
      </p:sp>
    </p:spTree>
    <p:custDataLst>
      <p:tags r:id="rId1"/>
    </p:custDataLst>
    <p:extLst>
      <p:ext uri="{BB962C8B-B14F-4D97-AF65-F5344CB8AC3E}">
        <p14:creationId xmlns:p14="http://schemas.microsoft.com/office/powerpoint/2010/main" val="19917701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4624308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PL/SQL Block Syntax and Guidelines</a:t>
            </a:r>
          </a:p>
        </p:txBody>
      </p:sp>
      <p:sp>
        <p:nvSpPr>
          <p:cNvPr id="2" name="Content Placeholder 1">
            <a:extLst>
              <a:ext uri="{FF2B5EF4-FFF2-40B4-BE49-F238E27FC236}">
                <a16:creationId xmlns:a16="http://schemas.microsoft.com/office/drawing/2014/main" id="{0295A2F5-86DB-41A5-BD1D-B52B8748EAFA}"/>
              </a:ext>
            </a:extLst>
          </p:cNvPr>
          <p:cNvSpPr>
            <a:spLocks noGrp="1"/>
          </p:cNvSpPr>
          <p:nvPr>
            <p:ph idx="1"/>
          </p:nvPr>
        </p:nvSpPr>
        <p:spPr>
          <a:xfrm>
            <a:off x="933451" y="2272710"/>
            <a:ext cx="16421100" cy="3538209"/>
          </a:xfrm>
        </p:spPr>
        <p:txBody>
          <a:bodyPr/>
          <a:lstStyle/>
          <a:p>
            <a:pPr lvl="1"/>
            <a:r>
              <a:rPr lang="en-US" altLang="en-US" dirty="0"/>
              <a:t>Using Literals</a:t>
            </a:r>
          </a:p>
          <a:p>
            <a:pPr lvl="2"/>
            <a:r>
              <a:rPr lang="en-US" altLang="en-US" dirty="0"/>
              <a:t>Character and date literals must be enclosed in single quotation marks.</a:t>
            </a:r>
          </a:p>
          <a:p>
            <a:pPr lvl="2"/>
            <a:r>
              <a:rPr lang="en-US" altLang="en-US" dirty="0"/>
              <a:t>Numbers can be simple values or in scientific notation.</a:t>
            </a:r>
          </a:p>
          <a:p>
            <a:pPr lvl="1"/>
            <a:r>
              <a:rPr lang="en-US" altLang="en-US" dirty="0"/>
              <a:t>Formatting Code: Statements can span several lines.</a:t>
            </a:r>
          </a:p>
          <a:p>
            <a:endParaRPr lang="en-US" dirty="0"/>
          </a:p>
        </p:txBody>
      </p:sp>
      <p:sp>
        <p:nvSpPr>
          <p:cNvPr id="22" name="Content Placeholder 2">
            <a:extLst>
              <a:ext uri="{FF2B5EF4-FFF2-40B4-BE49-F238E27FC236}">
                <a16:creationId xmlns:a16="http://schemas.microsoft.com/office/drawing/2014/main" id="{78ED9C41-A0DB-458A-B7E5-6ACE9687BDD1}"/>
              </a:ext>
            </a:extLst>
          </p:cNvPr>
          <p:cNvSpPr txBox="1">
            <a:spLocks/>
          </p:cNvSpPr>
          <p:nvPr/>
        </p:nvSpPr>
        <p:spPr bwMode="gray">
          <a:xfrm>
            <a:off x="1905000" y="5083969"/>
            <a:ext cx="14240817" cy="1706850"/>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3" name="Rectangle 6">
            <a:extLst>
              <a:ext uri="{FF2B5EF4-FFF2-40B4-BE49-F238E27FC236}">
                <a16:creationId xmlns:a16="http://schemas.microsoft.com/office/drawing/2014/main" id="{9A84851A-FE9C-4562-845F-94EAB85A1C0A}"/>
              </a:ext>
            </a:extLst>
          </p:cNvPr>
          <p:cNvSpPr>
            <a:spLocks noChangeArrowheads="1"/>
          </p:cNvSpPr>
          <p:nvPr/>
        </p:nvSpPr>
        <p:spPr bwMode="blackGray">
          <a:xfrm>
            <a:off x="2257694" y="5464969"/>
            <a:ext cx="4724400" cy="389147"/>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200" dirty="0" err="1">
                <a:solidFill>
                  <a:srgbClr val="000000"/>
                </a:solidFill>
                <a:latin typeface="Courier New" pitchFamily="49" charset="0"/>
                <a:cs typeface="Oracle Sans" panose="020B0503020204020204" pitchFamily="34" charset="0"/>
              </a:rPr>
              <a:t>v_name</a:t>
            </a:r>
            <a:r>
              <a:rPr lang="en-US" altLang="en-US" sz="2200" dirty="0">
                <a:solidFill>
                  <a:srgbClr val="000000"/>
                </a:solidFill>
                <a:latin typeface="Courier New" pitchFamily="49" charset="0"/>
                <a:cs typeface="Oracle Sans" panose="020B0503020204020204" pitchFamily="34" charset="0"/>
              </a:rPr>
              <a:t> := 'Henderson';</a:t>
            </a:r>
          </a:p>
        </p:txBody>
      </p:sp>
      <p:grpSp>
        <p:nvGrpSpPr>
          <p:cNvPr id="24" name="Group 4">
            <a:extLst>
              <a:ext uri="{FF2B5EF4-FFF2-40B4-BE49-F238E27FC236}">
                <a16:creationId xmlns:a16="http://schemas.microsoft.com/office/drawing/2014/main" id="{57F9A50C-5816-4958-922E-F94B0858E82C}"/>
              </a:ext>
            </a:extLst>
          </p:cNvPr>
          <p:cNvGrpSpPr>
            <a:grpSpLocks/>
          </p:cNvGrpSpPr>
          <p:nvPr/>
        </p:nvGrpSpPr>
        <p:grpSpPr bwMode="auto">
          <a:xfrm>
            <a:off x="2374377" y="5998369"/>
            <a:ext cx="11225265" cy="4098131"/>
            <a:chOff x="990601" y="3533775"/>
            <a:chExt cx="6696746" cy="2486025"/>
          </a:xfrm>
        </p:grpSpPr>
        <p:pic>
          <p:nvPicPr>
            <p:cNvPr id="25" name="Picture 7">
              <a:extLst>
                <a:ext uri="{FF2B5EF4-FFF2-40B4-BE49-F238E27FC236}">
                  <a16:creationId xmlns:a16="http://schemas.microsoft.com/office/drawing/2014/main" id="{18A30C5A-EAF7-47BE-B14E-2D90C3D0F0A0}"/>
                </a:ext>
              </a:extLst>
            </p:cNvPr>
            <p:cNvPicPr>
              <a:picLocks noChangeAspect="1" noChangeArrowheads="1"/>
            </p:cNvPicPr>
            <p:nvPr/>
          </p:nvPicPr>
          <p:blipFill>
            <a:blip r:embed="rId4" cstate="print"/>
            <a:srcRect/>
            <a:stretch>
              <a:fillRect/>
            </a:stretch>
          </p:blipFill>
          <p:spPr bwMode="gray">
            <a:xfrm>
              <a:off x="990601" y="3533775"/>
              <a:ext cx="3905795" cy="1095528"/>
            </a:xfrm>
            <a:prstGeom prst="rect">
              <a:avLst/>
            </a:prstGeom>
            <a:noFill/>
            <a:ln w="12700">
              <a:solidFill>
                <a:schemeClr val="tx1"/>
              </a:solidFill>
              <a:miter lim="800000"/>
              <a:headEnd type="none" w="sm" len="sm"/>
              <a:tailEnd type="none" w="sm" len="sm"/>
            </a:ln>
          </p:spPr>
        </p:pic>
        <p:pic>
          <p:nvPicPr>
            <p:cNvPr id="26" name="Picture 12">
              <a:extLst>
                <a:ext uri="{FF2B5EF4-FFF2-40B4-BE49-F238E27FC236}">
                  <a16:creationId xmlns:a16="http://schemas.microsoft.com/office/drawing/2014/main" id="{96C692B4-7D41-46B3-AF0F-74D7566B647E}"/>
                </a:ext>
              </a:extLst>
            </p:cNvPr>
            <p:cNvPicPr>
              <a:picLocks noChangeAspect="1" noChangeArrowheads="1"/>
            </p:cNvPicPr>
            <p:nvPr/>
          </p:nvPicPr>
          <p:blipFill>
            <a:blip r:embed="rId5" cstate="print"/>
            <a:srcRect/>
            <a:stretch>
              <a:fillRect/>
            </a:stretch>
          </p:blipFill>
          <p:spPr bwMode="auto">
            <a:xfrm>
              <a:off x="2677931" y="3533775"/>
              <a:ext cx="2238095" cy="2104762"/>
            </a:xfrm>
            <a:prstGeom prst="rect">
              <a:avLst/>
            </a:prstGeom>
            <a:noFill/>
            <a:ln w="28575">
              <a:noFill/>
              <a:miter lim="800000"/>
              <a:headEnd type="none" w="sm" len="sm"/>
              <a:tailEnd type="none" w="sm" len="sm"/>
            </a:ln>
          </p:spPr>
        </p:pic>
        <p:sp>
          <p:nvSpPr>
            <p:cNvPr id="27" name="Freeform 16">
              <a:extLst>
                <a:ext uri="{FF2B5EF4-FFF2-40B4-BE49-F238E27FC236}">
                  <a16:creationId xmlns:a16="http://schemas.microsoft.com/office/drawing/2014/main" id="{7D2A866B-D41F-49B2-BB7B-72982DA99BA0}"/>
                </a:ext>
              </a:extLst>
            </p:cNvPr>
            <p:cNvSpPr>
              <a:spLocks/>
            </p:cNvSpPr>
            <p:nvPr/>
          </p:nvSpPr>
          <p:spPr bwMode="auto">
            <a:xfrm>
              <a:off x="3803597" y="5625858"/>
              <a:ext cx="1073203" cy="226615"/>
            </a:xfrm>
            <a:custGeom>
              <a:avLst/>
              <a:gdLst>
                <a:gd name="T0" fmla="*/ 0 w 816"/>
                <a:gd name="T1" fmla="*/ 0 h 192"/>
                <a:gd name="T2" fmla="*/ 0 w 816"/>
                <a:gd name="T3" fmla="*/ 2147483647 h 192"/>
                <a:gd name="T4" fmla="*/ 2147483647 w 816"/>
                <a:gd name="T5" fmla="*/ 2147483647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0" y="0"/>
                  </a:moveTo>
                  <a:lnTo>
                    <a:pt x="0" y="192"/>
                  </a:lnTo>
                  <a:lnTo>
                    <a:pt x="816" y="192"/>
                  </a:lnTo>
                </a:path>
              </a:pathLst>
            </a:custGeom>
            <a:noFill/>
            <a:ln w="38100"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28" name="Picture 10">
              <a:extLst>
                <a:ext uri="{FF2B5EF4-FFF2-40B4-BE49-F238E27FC236}">
                  <a16:creationId xmlns:a16="http://schemas.microsoft.com/office/drawing/2014/main" id="{7C2C979A-BAC3-4455-BBCA-2E730F45BA30}"/>
                </a:ext>
              </a:extLst>
            </p:cNvPr>
            <p:cNvPicPr>
              <a:picLocks noChangeAspect="1" noChangeArrowheads="1"/>
            </p:cNvPicPr>
            <p:nvPr/>
          </p:nvPicPr>
          <p:blipFill>
            <a:blip r:embed="rId6" cstate="print"/>
            <a:srcRect r="14905"/>
            <a:stretch>
              <a:fillRect/>
            </a:stretch>
          </p:blipFill>
          <p:spPr bwMode="gray">
            <a:xfrm>
              <a:off x="4916026" y="4743610"/>
              <a:ext cx="2610270" cy="1276190"/>
            </a:xfrm>
            <a:prstGeom prst="rect">
              <a:avLst/>
            </a:prstGeom>
            <a:noFill/>
            <a:ln w="12700">
              <a:solidFill>
                <a:schemeClr val="tx1"/>
              </a:solidFill>
              <a:miter lim="800000"/>
              <a:headEnd type="none" w="sm" len="sm"/>
              <a:tailEnd type="none" w="sm" len="sm"/>
            </a:ln>
          </p:spPr>
        </p:pic>
        <p:sp>
          <p:nvSpPr>
            <p:cNvPr id="29" name="Oval 24">
              <a:extLst>
                <a:ext uri="{FF2B5EF4-FFF2-40B4-BE49-F238E27FC236}">
                  <a16:creationId xmlns:a16="http://schemas.microsoft.com/office/drawing/2014/main" id="{5C02C3B1-66CA-4425-9D34-27C55081A54D}"/>
                </a:ext>
              </a:extLst>
            </p:cNvPr>
            <p:cNvSpPr>
              <a:spLocks noChangeArrowheads="1"/>
            </p:cNvSpPr>
            <p:nvPr/>
          </p:nvSpPr>
          <p:spPr bwMode="blackWhite">
            <a:xfrm>
              <a:off x="1627097" y="4489747"/>
              <a:ext cx="368220" cy="37442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1</a:t>
              </a:r>
            </a:p>
          </p:txBody>
        </p:sp>
        <p:sp>
          <p:nvSpPr>
            <p:cNvPr id="30" name="Oval 24">
              <a:extLst>
                <a:ext uri="{FF2B5EF4-FFF2-40B4-BE49-F238E27FC236}">
                  <a16:creationId xmlns:a16="http://schemas.microsoft.com/office/drawing/2014/main" id="{C0D60F63-8A58-449E-AF99-0C02F52E3B20}"/>
                </a:ext>
              </a:extLst>
            </p:cNvPr>
            <p:cNvSpPr>
              <a:spLocks noChangeArrowheads="1"/>
            </p:cNvSpPr>
            <p:nvPr/>
          </p:nvSpPr>
          <p:spPr bwMode="blackWhite">
            <a:xfrm>
              <a:off x="4673600" y="3852230"/>
              <a:ext cx="368220" cy="37442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2</a:t>
              </a:r>
            </a:p>
          </p:txBody>
        </p:sp>
        <p:sp>
          <p:nvSpPr>
            <p:cNvPr id="31" name="Oval 24">
              <a:extLst>
                <a:ext uri="{FF2B5EF4-FFF2-40B4-BE49-F238E27FC236}">
                  <a16:creationId xmlns:a16="http://schemas.microsoft.com/office/drawing/2014/main" id="{6A0AB66B-4990-4470-96BA-D458A8E07468}"/>
                </a:ext>
              </a:extLst>
            </p:cNvPr>
            <p:cNvSpPr>
              <a:spLocks noChangeArrowheads="1"/>
            </p:cNvSpPr>
            <p:nvPr/>
          </p:nvSpPr>
          <p:spPr bwMode="blackWhite">
            <a:xfrm>
              <a:off x="7319127" y="5174536"/>
              <a:ext cx="368220" cy="37442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sz="2400" b="1" dirty="0">
                  <a:solidFill>
                    <a:schemeClr val="bg1"/>
                  </a:solidFill>
                  <a:latin typeface="Oracle Sans" panose="020B0503020204020204" pitchFamily="34" charset="0"/>
                  <a:cs typeface="Oracle Sans" panose="020B0503020204020204" pitchFamily="34" charset="0"/>
                </a:rPr>
                <a:t>3</a:t>
              </a:r>
            </a:p>
          </p:txBody>
        </p:sp>
      </p:grpSp>
    </p:spTree>
    <p:custDataLst>
      <p:tags r:id="rId1"/>
    </p:custDataLst>
    <p:extLst>
      <p:ext uri="{BB962C8B-B14F-4D97-AF65-F5344CB8AC3E}">
        <p14:creationId xmlns:p14="http://schemas.microsoft.com/office/powerpoint/2010/main" val="405061257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Commenting Code</a:t>
            </a:r>
          </a:p>
        </p:txBody>
      </p:sp>
      <p:sp>
        <p:nvSpPr>
          <p:cNvPr id="2" name="Content Placeholder 1">
            <a:extLst>
              <a:ext uri="{FF2B5EF4-FFF2-40B4-BE49-F238E27FC236}">
                <a16:creationId xmlns:a16="http://schemas.microsoft.com/office/drawing/2014/main" id="{EF84B454-0F86-44D4-A42E-87CBB2A9179F}"/>
              </a:ext>
            </a:extLst>
          </p:cNvPr>
          <p:cNvSpPr>
            <a:spLocks noGrp="1"/>
          </p:cNvSpPr>
          <p:nvPr>
            <p:ph idx="1"/>
          </p:nvPr>
        </p:nvSpPr>
        <p:spPr>
          <a:xfrm>
            <a:off x="933451" y="2272710"/>
            <a:ext cx="16421100" cy="2799032"/>
          </a:xfrm>
        </p:spPr>
        <p:txBody>
          <a:bodyPr/>
          <a:lstStyle/>
          <a:p>
            <a:pPr lvl="1"/>
            <a:r>
              <a:rPr lang="en-US" altLang="en-US" dirty="0"/>
              <a:t>Prefix single-line comments with two hyphens (</a:t>
            </a:r>
            <a:r>
              <a:rPr lang="en-US" altLang="en-US" dirty="0">
                <a:latin typeface="Courier New" panose="02070309020205020404" pitchFamily="49" charset="0"/>
                <a:cs typeface="Courier New" panose="02070309020205020404" pitchFamily="49" charset="0"/>
              </a:rPr>
              <a:t>--</a:t>
            </a:r>
            <a:r>
              <a:rPr lang="en-US" altLang="en-US" dirty="0"/>
              <a:t>).</a:t>
            </a:r>
          </a:p>
          <a:p>
            <a:pPr lvl="1"/>
            <a:r>
              <a:rPr lang="en-US" altLang="en-US" dirty="0"/>
              <a:t>Place a block comment between the symbols </a:t>
            </a:r>
            <a:r>
              <a:rPr lang="en-US" altLang="en-US" dirty="0">
                <a:latin typeface="Courier New" panose="02070309020205020404" pitchFamily="49" charset="0"/>
                <a:cs typeface="Courier New" panose="02070309020205020404" pitchFamily="49" charset="0"/>
              </a:rPr>
              <a:t>/*</a:t>
            </a:r>
            <a:r>
              <a:rPr lang="en-US" altLang="en-US" dirty="0"/>
              <a:t> and </a:t>
            </a:r>
            <a:r>
              <a:rPr lang="en-US" altLang="en-US" dirty="0">
                <a:latin typeface="Courier New" panose="02070309020205020404" pitchFamily="49" charset="0"/>
                <a:cs typeface="Courier New" panose="02070309020205020404" pitchFamily="49" charset="0"/>
              </a:rPr>
              <a:t>*/.</a:t>
            </a:r>
          </a:p>
          <a:p>
            <a:r>
              <a:rPr lang="en-US" altLang="en-US" dirty="0"/>
              <a:t>Example:</a:t>
            </a:r>
          </a:p>
          <a:p>
            <a:endParaRPr lang="en-US" dirty="0"/>
          </a:p>
        </p:txBody>
      </p:sp>
      <p:sp>
        <p:nvSpPr>
          <p:cNvPr id="7" name="Content Placeholder 2"/>
          <p:cNvSpPr txBox="1">
            <a:spLocks/>
          </p:cNvSpPr>
          <p:nvPr/>
        </p:nvSpPr>
        <p:spPr bwMode="gray">
          <a:xfrm>
            <a:off x="1703955" y="4559320"/>
            <a:ext cx="15663863" cy="3174980"/>
          </a:xfrm>
          <a:prstGeom prst="round2DiagRect">
            <a:avLst>
              <a:gd name="adj1" fmla="val 597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defRPr/>
            </a:pPr>
            <a:r>
              <a:rPr lang="en-US" altLang="en-US" sz="2000" dirty="0" err="1">
                <a:solidFill>
                  <a:srgbClr val="000000"/>
                </a:solidFill>
                <a:latin typeface="Courier New" pitchFamily="49" charset="0"/>
                <a:cs typeface="Oracle Sans" panose="020B0503020204020204" pitchFamily="34" charset="0"/>
              </a:rPr>
              <a:t>v_annual_sal</a:t>
            </a:r>
            <a:r>
              <a:rPr lang="en-US" altLang="en-US" sz="2000" dirty="0">
                <a:solidFill>
                  <a:srgbClr val="000000"/>
                </a:solidFill>
                <a:latin typeface="Courier New" pitchFamily="49" charset="0"/>
                <a:cs typeface="Oracle Sans" panose="020B0503020204020204" pitchFamily="34" charset="0"/>
              </a:rPr>
              <a:t> NUMBER (9,2);</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BEGIN  </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a:solidFill>
                  <a:schemeClr val="tx2"/>
                </a:solidFill>
                <a:latin typeface="Courier New" pitchFamily="49" charset="0"/>
                <a:cs typeface="Oracle Sans" panose="020B0503020204020204" pitchFamily="34" charset="0"/>
              </a:rPr>
              <a:t>Compute the annual salary based on the       </a:t>
            </a:r>
          </a:p>
          <a:p>
            <a:pPr defTabSz="600075">
              <a:lnSpc>
                <a:spcPct val="95000"/>
              </a:lnSpc>
              <a:tabLst>
                <a:tab pos="600075" algn="r"/>
                <a:tab pos="1009650" algn="l"/>
              </a:tabLst>
              <a:defRPr/>
            </a:pPr>
            <a:r>
              <a:rPr lang="en-US" altLang="en-US" sz="2000" dirty="0">
                <a:solidFill>
                  <a:schemeClr val="tx2"/>
                </a:solidFill>
                <a:latin typeface="Courier New" pitchFamily="49" charset="0"/>
                <a:cs typeface="Oracle Sans" panose="020B0503020204020204" pitchFamily="34" charset="0"/>
              </a:rPr>
              <a:t>   monthly salary input from the user </a:t>
            </a:r>
            <a:r>
              <a:rPr lang="en-US" altLang="en-US" sz="20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defRPr/>
            </a:pPr>
            <a:r>
              <a:rPr lang="en-US" altLang="en-US" sz="2000" dirty="0" err="1">
                <a:solidFill>
                  <a:srgbClr val="000000"/>
                </a:solidFill>
                <a:latin typeface="Courier New" pitchFamily="49" charset="0"/>
                <a:cs typeface="Oracle Sans" panose="020B0503020204020204" pitchFamily="34" charset="0"/>
              </a:rPr>
              <a:t>v_annual_sal</a:t>
            </a:r>
            <a:r>
              <a:rPr lang="en-US" altLang="en-US" sz="2000" dirty="0">
                <a:solidFill>
                  <a:srgbClr val="000000"/>
                </a:solidFill>
                <a:latin typeface="Courier New" pitchFamily="49" charset="0"/>
                <a:cs typeface="Oracle Sans" panose="020B0503020204020204" pitchFamily="34" charset="0"/>
              </a:rPr>
              <a:t> := </a:t>
            </a:r>
            <a:r>
              <a:rPr lang="en-US" altLang="en-US" sz="2000" dirty="0" err="1">
                <a:solidFill>
                  <a:srgbClr val="000000"/>
                </a:solidFill>
                <a:latin typeface="Courier New" pitchFamily="49" charset="0"/>
                <a:cs typeface="Oracle Sans" panose="020B0503020204020204" pitchFamily="34" charset="0"/>
              </a:rPr>
              <a:t>monthly_sal</a:t>
            </a:r>
            <a:r>
              <a:rPr lang="en-US" altLang="en-US" sz="2000" dirty="0">
                <a:solidFill>
                  <a:srgbClr val="000000"/>
                </a:solidFill>
                <a:latin typeface="Courier New" pitchFamily="49" charset="0"/>
                <a:cs typeface="Oracle Sans" panose="020B0503020204020204" pitchFamily="34" charset="0"/>
              </a:rPr>
              <a:t> * 12;</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a:t>
            </a:r>
            <a:r>
              <a:rPr lang="en-US" altLang="en-US" sz="2000" dirty="0">
                <a:solidFill>
                  <a:schemeClr val="tx2"/>
                </a:solidFill>
                <a:latin typeface="Courier New" pitchFamily="49" charset="0"/>
                <a:cs typeface="Oracle Sans" panose="020B0503020204020204" pitchFamily="34" charset="0"/>
              </a:rPr>
              <a:t>The following line displays the annual salary </a:t>
            </a:r>
            <a:r>
              <a:rPr lang="en-US" altLang="en-US" sz="2000" dirty="0">
                <a:solidFill>
                  <a:srgbClr val="000000"/>
                </a:solidFill>
                <a:latin typeface="Courier New" pitchFamily="49" charset="0"/>
                <a:cs typeface="Oracle Sans" panose="020B0503020204020204" pitchFamily="34" charset="0"/>
              </a:rPr>
              <a:t>DBMS_OUTPUT.PUT_LINE(</a:t>
            </a:r>
            <a:r>
              <a:rPr lang="en-US" altLang="en-US" sz="2000" dirty="0" err="1">
                <a:solidFill>
                  <a:srgbClr val="000000"/>
                </a:solidFill>
                <a:latin typeface="Courier New" pitchFamily="49" charset="0"/>
                <a:cs typeface="Oracle Sans" panose="020B0503020204020204" pitchFamily="34" charset="0"/>
              </a:rPr>
              <a:t>v_annual_sal</a:t>
            </a:r>
            <a:r>
              <a:rPr lang="en-US" altLang="en-US" sz="20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END;</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414102141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434B54-3621-40D0-B0A7-37F413DF60D1}"/>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0" y="6181408"/>
            <a:ext cx="5715000" cy="3010776"/>
          </a:xfrm>
          <a:prstGeom prst="rect">
            <a:avLst/>
          </a:prstGeom>
        </p:spPr>
      </p:pic>
      <p:sp>
        <p:nvSpPr>
          <p:cNvPr id="14338"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4339"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1434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SQL Functions in PL/SQL</a:t>
            </a:r>
          </a:p>
        </p:txBody>
      </p:sp>
      <p:sp>
        <p:nvSpPr>
          <p:cNvPr id="2" name="Content Placeholder 1">
            <a:extLst>
              <a:ext uri="{FF2B5EF4-FFF2-40B4-BE49-F238E27FC236}">
                <a16:creationId xmlns:a16="http://schemas.microsoft.com/office/drawing/2014/main" id="{621CADE6-FA6F-47E7-B021-C38F69B96DC0}"/>
              </a:ext>
            </a:extLst>
          </p:cNvPr>
          <p:cNvSpPr>
            <a:spLocks noGrp="1"/>
          </p:cNvSpPr>
          <p:nvPr>
            <p:ph idx="1"/>
          </p:nvPr>
        </p:nvSpPr>
        <p:spPr>
          <a:xfrm>
            <a:off x="933451" y="2272710"/>
            <a:ext cx="16421100" cy="7807070"/>
          </a:xfrm>
        </p:spPr>
        <p:txBody>
          <a:bodyPr/>
          <a:lstStyle/>
          <a:p>
            <a:pPr lvl="1"/>
            <a:r>
              <a:rPr lang="en-US" altLang="en-US" dirty="0"/>
              <a:t>Predefined functions that are used in SQL can also be used in PL/SQL.</a:t>
            </a:r>
          </a:p>
          <a:p>
            <a:pPr lvl="1"/>
            <a:r>
              <a:rPr lang="en-US" altLang="en-US" dirty="0"/>
              <a:t>Functions that are available in procedural statements are:</a:t>
            </a:r>
          </a:p>
          <a:p>
            <a:pPr lvl="2"/>
            <a:r>
              <a:rPr lang="en-US" altLang="en-US" dirty="0"/>
              <a:t>Single-row functions</a:t>
            </a:r>
          </a:p>
          <a:p>
            <a:pPr lvl="2"/>
            <a:r>
              <a:rPr lang="en-US" altLang="en-US" dirty="0"/>
              <a:t>Built-in functions with Strings</a:t>
            </a:r>
          </a:p>
          <a:p>
            <a:pPr lvl="2"/>
            <a:r>
              <a:rPr lang="en-US" altLang="en-US" dirty="0"/>
              <a:t>Built-in functions with Numbers</a:t>
            </a:r>
          </a:p>
          <a:p>
            <a:pPr lvl="2"/>
            <a:r>
              <a:rPr lang="en-US" altLang="en-US" dirty="0"/>
              <a:t>Built-in functions with Dates</a:t>
            </a:r>
          </a:p>
          <a:p>
            <a:pPr lvl="1"/>
            <a:r>
              <a:rPr lang="en-US" altLang="en-US" dirty="0"/>
              <a:t>Functions that are not available in procedural statements</a:t>
            </a:r>
            <a:br>
              <a:rPr lang="en-US" altLang="en-US" dirty="0"/>
            </a:br>
            <a:r>
              <a:rPr lang="en-US" altLang="en-US" dirty="0"/>
              <a:t> are:</a:t>
            </a:r>
          </a:p>
          <a:p>
            <a:pPr lvl="2"/>
            <a:r>
              <a:rPr lang="en-US" altLang="en-US" dirty="0">
                <a:latin typeface="Courier New" panose="02070309020205020404" pitchFamily="49" charset="0"/>
                <a:cs typeface="Courier New" panose="02070309020205020404" pitchFamily="49" charset="0"/>
              </a:rPr>
              <a:t>DECODE</a:t>
            </a:r>
          </a:p>
          <a:p>
            <a:pPr lvl="2"/>
            <a:r>
              <a:rPr lang="en-US" altLang="en-US" dirty="0"/>
              <a:t>Group functions</a:t>
            </a:r>
          </a:p>
          <a:p>
            <a:endParaRPr lang="en-US" dirty="0"/>
          </a:p>
        </p:txBody>
      </p:sp>
    </p:spTree>
    <p:custDataLst>
      <p:tags r:id="rId1"/>
    </p:custDataLst>
    <p:extLst>
      <p:ext uri="{BB962C8B-B14F-4D97-AF65-F5344CB8AC3E}">
        <p14:creationId xmlns:p14="http://schemas.microsoft.com/office/powerpoint/2010/main" val="231984506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538</TotalTime>
  <Words>3882</Words>
  <Application>Microsoft Office PowerPoint</Application>
  <PresentationFormat>Custom</PresentationFormat>
  <Paragraphs>486</Paragraphs>
  <Slides>30</Slides>
  <Notes>30</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Courier New</vt:lpstr>
      <vt:lpstr>Georgia</vt:lpstr>
      <vt:lpstr>LavosHandy™</vt:lpstr>
      <vt:lpstr>Oracle Sans</vt:lpstr>
      <vt:lpstr>Times New Roman</vt:lpstr>
      <vt:lpstr>Wingdings</vt:lpstr>
      <vt:lpstr>OU Redwood PowerPoint Template</vt:lpstr>
      <vt:lpstr>Document</vt:lpstr>
      <vt:lpstr>Writing Executable Statements</vt:lpstr>
      <vt:lpstr>Course Road Map</vt:lpstr>
      <vt:lpstr>Objectives</vt:lpstr>
      <vt:lpstr>Agenda</vt:lpstr>
      <vt:lpstr>Lexical Units in a PL/SQL Block</vt:lpstr>
      <vt:lpstr>PowerPoint Presentation</vt:lpstr>
      <vt:lpstr>PL/SQL Block Syntax and Guidelines</vt:lpstr>
      <vt:lpstr>Commenting Code</vt:lpstr>
      <vt:lpstr>SQL Functions in PL/SQL</vt:lpstr>
      <vt:lpstr>SQL Functions in PL/SQL: Examples</vt:lpstr>
      <vt:lpstr>Using Sequences in PL/SQL blocks</vt:lpstr>
      <vt:lpstr>Using Sequences in PL/SQL blocks</vt:lpstr>
      <vt:lpstr>PowerPoint Presentation</vt:lpstr>
      <vt:lpstr>Using Sequences in PL/SQL Blocks</vt:lpstr>
      <vt:lpstr>Agenda</vt:lpstr>
      <vt:lpstr>Nested blocks</vt:lpstr>
      <vt:lpstr>Nested Blocks: Example</vt:lpstr>
      <vt:lpstr>Variable Scope and Visibility</vt:lpstr>
      <vt:lpstr>PowerPoint Presentation</vt:lpstr>
      <vt:lpstr>Using a Qualifier with Nested Blocks</vt:lpstr>
      <vt:lpstr>Challenge: Determining the Variable Scope</vt:lpstr>
      <vt:lpstr>PowerPoint Presentation</vt:lpstr>
      <vt:lpstr>Agenda</vt:lpstr>
      <vt:lpstr>Operators in PL/SQL</vt:lpstr>
      <vt:lpstr>Operators in PL/SQL: Examples</vt:lpstr>
      <vt:lpstr>Programming Guidelines</vt:lpstr>
      <vt:lpstr>Indenting Code</vt:lpstr>
      <vt:lpstr>Quiz</vt:lpstr>
      <vt:lpstr>Summary</vt:lpstr>
      <vt:lpstr>Practice 4: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150</cp:revision>
  <cp:lastPrinted>2002-03-28T23:57:22Z</cp:lastPrinted>
  <dcterms:created xsi:type="dcterms:W3CDTF">2020-05-18T09:31:58Z</dcterms:created>
  <dcterms:modified xsi:type="dcterms:W3CDTF">2020-06-30T19:27:32Z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