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32"/>
  </p:notesMasterIdLst>
  <p:handoutMasterIdLst>
    <p:handoutMasterId r:id="rId33"/>
  </p:handoutMasterIdLst>
  <p:sldIdLst>
    <p:sldId id="444" r:id="rId5"/>
    <p:sldId id="445" r:id="rId6"/>
    <p:sldId id="446" r:id="rId7"/>
    <p:sldId id="447" r:id="rId8"/>
    <p:sldId id="448" r:id="rId9"/>
    <p:sldId id="449" r:id="rId10"/>
    <p:sldId id="450" r:id="rId11"/>
    <p:sldId id="451" r:id="rId12"/>
    <p:sldId id="452" r:id="rId13"/>
    <p:sldId id="453" r:id="rId14"/>
    <p:sldId id="454" r:id="rId15"/>
    <p:sldId id="455" r:id="rId16"/>
    <p:sldId id="456" r:id="rId17"/>
    <p:sldId id="457" r:id="rId18"/>
    <p:sldId id="458" r:id="rId19"/>
    <p:sldId id="459" r:id="rId20"/>
    <p:sldId id="460" r:id="rId21"/>
    <p:sldId id="461" r:id="rId22"/>
    <p:sldId id="462" r:id="rId23"/>
    <p:sldId id="463" r:id="rId24"/>
    <p:sldId id="464" r:id="rId25"/>
    <p:sldId id="465" r:id="rId26"/>
    <p:sldId id="466" r:id="rId27"/>
    <p:sldId id="467" r:id="rId28"/>
    <p:sldId id="468" r:id="rId29"/>
    <p:sldId id="469" r:id="rId30"/>
    <p:sldId id="470" r:id="rId31"/>
  </p:sldIdLst>
  <p:sldSz cx="18288000" cy="10287000"/>
  <p:notesSz cx="7772400" cy="10058400"/>
  <p:custDataLst>
    <p:tags r:id="rId3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0" userDrawn="1">
          <p15:clr>
            <a:srgbClr val="A4A3A4"/>
          </p15:clr>
        </p15:guide>
        <p15:guide id="6" pos="1050" userDrawn="1">
          <p15:clr>
            <a:srgbClr val="A4A3A4"/>
          </p15:clr>
        </p15:guide>
        <p15:guide id="7" orient="horz" pos="2760" userDrawn="1">
          <p15:clr>
            <a:srgbClr val="A4A3A4"/>
          </p15:clr>
        </p15:guide>
        <p15:guide id="8" orient="horz" pos="3864" userDrawn="1">
          <p15:clr>
            <a:srgbClr val="A4A3A4"/>
          </p15:clr>
        </p15:guide>
        <p15:guide id="9" pos="1112"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8" autoAdjust="0"/>
    <p:restoredTop sz="84487" autoAdjust="0"/>
  </p:normalViewPr>
  <p:slideViewPr>
    <p:cSldViewPr showGuides="1">
      <p:cViewPr varScale="1">
        <p:scale>
          <a:sx n="38" d="100"/>
          <a:sy n="38" d="100"/>
        </p:scale>
        <p:origin x="1296" y="72"/>
      </p:cViewPr>
      <p:guideLst>
        <p:guide orient="horz" pos="1510"/>
        <p:guide pos="1050"/>
        <p:guide orient="horz" pos="2760"/>
        <p:guide orient="horz" pos="3864"/>
        <p:guide pos="1112"/>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518" y="-216"/>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5 -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42D813-3C58-4386-935D-6192C20ED8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9C6D9E-3393-4ED6-8382-D5203906F30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9460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Footer Placeholder 7"/>
          <p:cNvSpPr>
            <a:spLocks noGrp="1"/>
          </p:cNvSpPr>
          <p:nvPr>
            <p:ph type="ftr" sz="quarter" idx="4"/>
          </p:nvPr>
        </p:nvSpPr>
        <p:spPr/>
        <p:txBody>
          <a:bodyPr/>
          <a:lstStyle/>
          <a:p>
            <a:r>
              <a:rPr lang="en-US" altLang="en-US"/>
              <a:t>Oracle Database 19c: PL/SQL Workshop   5 - </a:t>
            </a:r>
            <a:fld id="{CCB480CC-E51D-4703-BED5-CF5B169B7A42}" type="slidenum">
              <a:rPr lang="en-US" altLang="en-US" smtClean="0"/>
              <a:pPr/>
              <a:t>10</a:t>
            </a:fld>
            <a:endParaRPr lang="en-US" altLang="en-US" dirty="0"/>
          </a:p>
        </p:txBody>
      </p:sp>
      <p:sp>
        <p:nvSpPr>
          <p:cNvPr id="3" name="Slide Image Placeholder 2">
            <a:extLst>
              <a:ext uri="{FF2B5EF4-FFF2-40B4-BE49-F238E27FC236}">
                <a16:creationId xmlns:a16="http://schemas.microsoft.com/office/drawing/2014/main" id="{6CC54072-41A5-4FF7-A6A6-6C6C60B68B2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8282505-31E2-4D47-AF82-EE5EF4FA60C1}"/>
              </a:ext>
            </a:extLst>
          </p:cNvPr>
          <p:cNvSpPr>
            <a:spLocks noGrp="1"/>
          </p:cNvSpPr>
          <p:nvPr>
            <p:ph type="body" idx="1"/>
          </p:nvPr>
        </p:nvSpPr>
        <p:spPr/>
        <p:txBody>
          <a:bodyPr/>
          <a:lstStyle/>
          <a:p>
            <a:pPr lvl="1" eaLnBrk="1" hangingPunct="1"/>
            <a:r>
              <a:rPr lang="en-US" altLang="en-US" dirty="0"/>
              <a:t>In the example in the slide, the </a:t>
            </a:r>
            <a:r>
              <a:rPr lang="en-US" altLang="en-US" dirty="0" err="1">
                <a:latin typeface="Courier New" pitchFamily="49" charset="0"/>
              </a:rPr>
              <a:t>v_sum_sal</a:t>
            </a:r>
            <a:r>
              <a:rPr lang="en-US" altLang="en-US" dirty="0"/>
              <a:t> and </a:t>
            </a:r>
            <a:r>
              <a:rPr lang="en-US" altLang="en-US" dirty="0" err="1">
                <a:latin typeface="Courier New" pitchFamily="49" charset="0"/>
              </a:rPr>
              <a:t>v_deptno</a:t>
            </a:r>
            <a:r>
              <a:rPr lang="en-US" altLang="en-US" dirty="0"/>
              <a:t> variables are declared in the declarative section of the PL/SQL block. In the executable section, the total salary for the employees in the department with </a:t>
            </a:r>
            <a:r>
              <a:rPr lang="en-US" altLang="en-US" dirty="0" err="1">
                <a:latin typeface="Courier New" pitchFamily="49" charset="0"/>
              </a:rPr>
              <a:t>department_id</a:t>
            </a:r>
            <a:r>
              <a:rPr lang="en-US" altLang="en-US" dirty="0"/>
              <a:t> 60 is computed by using the SQL aggregate function </a:t>
            </a:r>
            <a:r>
              <a:rPr lang="en-US" altLang="en-US" dirty="0">
                <a:latin typeface="Courier New" pitchFamily="49" charset="0"/>
              </a:rPr>
              <a:t>SUM</a:t>
            </a:r>
            <a:r>
              <a:rPr lang="en-US" altLang="en-US" dirty="0"/>
              <a:t>. The calculated total salary is assigned to the </a:t>
            </a:r>
            <a:r>
              <a:rPr lang="en-US" altLang="en-US" dirty="0" err="1">
                <a:latin typeface="Courier New" pitchFamily="49" charset="0"/>
              </a:rPr>
              <a:t>v</a:t>
            </a:r>
            <a:r>
              <a:rPr lang="en-US" altLang="en-US" b="1" dirty="0" err="1"/>
              <a:t>_</a:t>
            </a:r>
            <a:r>
              <a:rPr lang="en-US" altLang="en-US" dirty="0" err="1">
                <a:latin typeface="Courier New" pitchFamily="49" charset="0"/>
              </a:rPr>
              <a:t>sum_sal</a:t>
            </a:r>
            <a:r>
              <a:rPr lang="en-US" altLang="en-US" dirty="0"/>
              <a:t> variable.</a:t>
            </a:r>
          </a:p>
          <a:p>
            <a:pPr lvl="1" eaLnBrk="1" hangingPunct="1"/>
            <a:r>
              <a:rPr lang="en-US" altLang="en-US" b="1" dirty="0"/>
              <a:t>Note:</a:t>
            </a:r>
            <a:r>
              <a:rPr lang="en-US" altLang="en-US" dirty="0"/>
              <a:t> Group functions cannot be used in PL/SQL syntax. They must be used in SQL statements within a PL/SQL block as shown in the example in the slide.</a:t>
            </a:r>
          </a:p>
          <a:p>
            <a:pPr lvl="1" eaLnBrk="1" hangingPunct="1"/>
            <a:r>
              <a:rPr lang="en-US" altLang="en-US" dirty="0"/>
              <a:t>For instance, you </a:t>
            </a:r>
            <a:r>
              <a:rPr lang="en-US" altLang="en-US" i="1" dirty="0"/>
              <a:t>cannot</a:t>
            </a:r>
            <a:r>
              <a:rPr lang="en-US" altLang="en-US" dirty="0"/>
              <a:t> use group functions by using the following syntax:</a:t>
            </a:r>
          </a:p>
          <a:p>
            <a:pPr lvl="4" eaLnBrk="1" hangingPunct="1"/>
            <a:r>
              <a:rPr lang="en-US" altLang="en-US" dirty="0" err="1"/>
              <a:t>v_sum_sal</a:t>
            </a:r>
            <a:r>
              <a:rPr lang="en-US" altLang="en-US" dirty="0"/>
              <a:t> := SUM(</a:t>
            </a:r>
            <a:r>
              <a:rPr lang="en-US" altLang="en-US" dirty="0" err="1"/>
              <a:t>employees.salary</a:t>
            </a:r>
            <a:r>
              <a:rPr lang="en-US" altLang="en-US" dirty="0"/>
              <a:t>);</a:t>
            </a:r>
          </a:p>
          <a:p>
            <a:endParaRPr lang="en-US" dirty="0"/>
          </a:p>
        </p:txBody>
      </p:sp>
    </p:spTree>
    <p:extLst>
      <p:ext uri="{BB962C8B-B14F-4D97-AF65-F5344CB8AC3E}">
        <p14:creationId xmlns:p14="http://schemas.microsoft.com/office/powerpoint/2010/main" val="3630018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Footer Placeholder 7"/>
          <p:cNvSpPr>
            <a:spLocks noGrp="1"/>
          </p:cNvSpPr>
          <p:nvPr>
            <p:ph type="ftr" sz="quarter" idx="4"/>
          </p:nvPr>
        </p:nvSpPr>
        <p:spPr/>
        <p:txBody>
          <a:bodyPr/>
          <a:lstStyle/>
          <a:p>
            <a:r>
              <a:rPr lang="en-US" altLang="en-US"/>
              <a:t>Oracle Database 19c: PL/SQL Workshop   5 - </a:t>
            </a:r>
            <a:fld id="{DA79DE6F-DA13-4130-BDF9-410C575020D0}" type="slidenum">
              <a:rPr lang="en-US" altLang="en-US" smtClean="0"/>
              <a:pPr/>
              <a:t>11</a:t>
            </a:fld>
            <a:endParaRPr lang="en-US" altLang="en-US" dirty="0"/>
          </a:p>
        </p:txBody>
      </p:sp>
      <p:sp>
        <p:nvSpPr>
          <p:cNvPr id="3" name="Slide Image Placeholder 2">
            <a:extLst>
              <a:ext uri="{FF2B5EF4-FFF2-40B4-BE49-F238E27FC236}">
                <a16:creationId xmlns:a16="http://schemas.microsoft.com/office/drawing/2014/main" id="{46F35D25-8B9D-46D6-B907-D92307D569C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A8F1B30-0737-44CF-9999-DEA92D6694C9}"/>
              </a:ext>
            </a:extLst>
          </p:cNvPr>
          <p:cNvSpPr>
            <a:spLocks noGrp="1"/>
          </p:cNvSpPr>
          <p:nvPr>
            <p:ph type="body" idx="1"/>
          </p:nvPr>
        </p:nvSpPr>
        <p:spPr/>
        <p:txBody>
          <a:bodyPr/>
          <a:lstStyle/>
          <a:p>
            <a:pPr lvl="1" eaLnBrk="1" hangingPunct="1"/>
            <a:r>
              <a:rPr lang="en-US" altLang="en-US" dirty="0"/>
              <a:t>In potentially ambiguous SQL statements, the names of database columns take precedence over the names of local variables.</a:t>
            </a:r>
          </a:p>
          <a:p>
            <a:pPr lvl="1" eaLnBrk="1" hangingPunct="1"/>
            <a:r>
              <a:rPr lang="en-US" altLang="en-US" dirty="0"/>
              <a:t>The example shown in the slide is defined as follows: Retrieve the hire date and today’s date from the </a:t>
            </a:r>
            <a:r>
              <a:rPr lang="en-US" altLang="en-US" dirty="0">
                <a:latin typeface="Courier New" pitchFamily="49" charset="0"/>
              </a:rPr>
              <a:t>employees</a:t>
            </a:r>
            <a:r>
              <a:rPr lang="en-US" altLang="en-US" dirty="0"/>
              <a:t> table for </a:t>
            </a:r>
            <a:r>
              <a:rPr lang="en-US" altLang="en-US" dirty="0" err="1">
                <a:latin typeface="Courier New" pitchFamily="49" charset="0"/>
              </a:rPr>
              <a:t>employee_id</a:t>
            </a:r>
            <a:r>
              <a:rPr lang="en-US" altLang="en-US" dirty="0"/>
              <a:t> </a:t>
            </a:r>
            <a:r>
              <a:rPr lang="en-US" altLang="en-US" dirty="0">
                <a:latin typeface="Courier New" pitchFamily="49" charset="0"/>
              </a:rPr>
              <a:t>176</a:t>
            </a:r>
            <a:r>
              <a:rPr lang="en-US" altLang="en-US" dirty="0"/>
              <a:t>. This example raises an unhandled runtime exception because, in the </a:t>
            </a:r>
            <a:r>
              <a:rPr lang="en-US" altLang="en-US" dirty="0">
                <a:latin typeface="Courier New" pitchFamily="49" charset="0"/>
              </a:rPr>
              <a:t>WHERE</a:t>
            </a:r>
            <a:r>
              <a:rPr lang="en-US" altLang="en-US" dirty="0"/>
              <a:t> clause, the PL/SQL variable names are the same as the database column names in the </a:t>
            </a:r>
            <a:r>
              <a:rPr lang="en-US" altLang="en-US" dirty="0">
                <a:latin typeface="Courier New" pitchFamily="49" charset="0"/>
              </a:rPr>
              <a:t>employees</a:t>
            </a:r>
            <a:r>
              <a:rPr lang="en-US" altLang="en-US" dirty="0"/>
              <a:t> table.</a:t>
            </a:r>
          </a:p>
          <a:p>
            <a:pPr lvl="1" eaLnBrk="1" hangingPunct="1"/>
            <a:r>
              <a:rPr lang="en-US" altLang="en-US" dirty="0"/>
              <a:t>The following </a:t>
            </a:r>
            <a:r>
              <a:rPr lang="en-US" altLang="en-US" dirty="0">
                <a:latin typeface="Courier New" pitchFamily="49" charset="0"/>
              </a:rPr>
              <a:t>DELETE</a:t>
            </a:r>
            <a:r>
              <a:rPr lang="en-US" altLang="en-US" dirty="0"/>
              <a:t> statement removes all employees from the </a:t>
            </a:r>
            <a:r>
              <a:rPr lang="en-US" altLang="en-US" dirty="0">
                <a:latin typeface="Courier New" pitchFamily="49" charset="0"/>
              </a:rPr>
              <a:t>employees</a:t>
            </a:r>
            <a:r>
              <a:rPr lang="en-US" altLang="en-US" dirty="0"/>
              <a:t> table, where the last name is not null (not just “King”), because the Oracle Server assumes that both occurrences of </a:t>
            </a:r>
            <a:r>
              <a:rPr lang="en-US" altLang="en-US" dirty="0" err="1">
                <a:latin typeface="Courier New" pitchFamily="49" charset="0"/>
              </a:rPr>
              <a:t>last_name</a:t>
            </a:r>
            <a:r>
              <a:rPr lang="en-US" altLang="en-US" dirty="0"/>
              <a:t> in the </a:t>
            </a:r>
            <a:r>
              <a:rPr lang="en-US" altLang="en-US" dirty="0">
                <a:latin typeface="Courier New" pitchFamily="49" charset="0"/>
              </a:rPr>
              <a:t>WHERE</a:t>
            </a:r>
            <a:r>
              <a:rPr lang="en-US" altLang="en-US" dirty="0"/>
              <a:t> clause refer to the database column:</a:t>
            </a:r>
          </a:p>
          <a:p>
            <a:pPr lvl="4" eaLnBrk="1" hangingPunct="1">
              <a:spcAft>
                <a:spcPct val="30000"/>
              </a:spcAft>
            </a:pPr>
            <a:r>
              <a:rPr lang="en-US" altLang="en-US" dirty="0"/>
              <a:t>		DECLARE</a:t>
            </a:r>
            <a:br>
              <a:rPr lang="en-US" altLang="en-US" dirty="0"/>
            </a:br>
            <a:r>
              <a:rPr lang="en-US" altLang="en-US" dirty="0"/>
              <a:t>   		   </a:t>
            </a:r>
            <a:r>
              <a:rPr lang="en-US" altLang="en-US" dirty="0" err="1"/>
              <a:t>last_name</a:t>
            </a:r>
            <a:r>
              <a:rPr lang="en-US" altLang="en-US" dirty="0"/>
              <a:t> VARCHAR2(25) := 'King';</a:t>
            </a:r>
            <a:br>
              <a:rPr lang="en-US" altLang="en-US" dirty="0"/>
            </a:br>
            <a:r>
              <a:rPr lang="en-US" altLang="en-US" dirty="0"/>
              <a:t>		BEGIN</a:t>
            </a:r>
            <a:br>
              <a:rPr lang="en-US" altLang="en-US" dirty="0"/>
            </a:br>
            <a:r>
              <a:rPr lang="en-US" altLang="en-US" dirty="0"/>
              <a:t>   		   DELETE FROM employees WHERE </a:t>
            </a:r>
            <a:r>
              <a:rPr lang="en-US" altLang="en-US" dirty="0" err="1"/>
              <a:t>last_name</a:t>
            </a:r>
            <a:r>
              <a:rPr lang="en-US" altLang="en-US" dirty="0"/>
              <a:t> = </a:t>
            </a:r>
            <a:r>
              <a:rPr lang="en-US" altLang="en-US" dirty="0" err="1"/>
              <a:t>last_name</a:t>
            </a:r>
            <a:r>
              <a:rPr lang="en-US" altLang="en-US" dirty="0"/>
              <a:t>;</a:t>
            </a:r>
            <a:br>
              <a:rPr lang="en-US" altLang="en-US" dirty="0"/>
            </a:br>
            <a:r>
              <a:rPr lang="en-US" altLang="en-US" dirty="0"/>
              <a:t>		. . .</a:t>
            </a:r>
          </a:p>
          <a:p>
            <a:endParaRPr lang="en-US" dirty="0"/>
          </a:p>
        </p:txBody>
      </p:sp>
    </p:spTree>
    <p:extLst>
      <p:ext uri="{BB962C8B-B14F-4D97-AF65-F5344CB8AC3E}">
        <p14:creationId xmlns:p14="http://schemas.microsoft.com/office/powerpoint/2010/main" val="3657944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Footer Placeholder 7"/>
          <p:cNvSpPr>
            <a:spLocks noGrp="1"/>
          </p:cNvSpPr>
          <p:nvPr>
            <p:ph type="ftr" sz="quarter" idx="4"/>
          </p:nvPr>
        </p:nvSpPr>
        <p:spPr/>
        <p:txBody>
          <a:bodyPr/>
          <a:lstStyle/>
          <a:p>
            <a:r>
              <a:rPr lang="en-US" altLang="en-US"/>
              <a:t>Oracle Database 19c: PL/SQL Workshop   5 - </a:t>
            </a:r>
            <a:fld id="{3DB8DEB2-EBB0-47CE-90EA-7B625F3D64CC}" type="slidenum">
              <a:rPr lang="en-US" altLang="en-US" smtClean="0"/>
              <a:pPr/>
              <a:t>12</a:t>
            </a:fld>
            <a:endParaRPr lang="en-US" altLang="en-US" dirty="0"/>
          </a:p>
        </p:txBody>
      </p:sp>
      <p:sp>
        <p:nvSpPr>
          <p:cNvPr id="3" name="Slide Image Placeholder 2">
            <a:extLst>
              <a:ext uri="{FF2B5EF4-FFF2-40B4-BE49-F238E27FC236}">
                <a16:creationId xmlns:a16="http://schemas.microsoft.com/office/drawing/2014/main" id="{F245879F-B208-4576-9332-3C6D7281B4F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D5F19C0-5C1C-47FA-985E-CE27D726B3EC}"/>
              </a:ext>
            </a:extLst>
          </p:cNvPr>
          <p:cNvSpPr>
            <a:spLocks noGrp="1"/>
          </p:cNvSpPr>
          <p:nvPr>
            <p:ph type="body" idx="1"/>
          </p:nvPr>
        </p:nvSpPr>
        <p:spPr/>
        <p:txBody>
          <a:bodyPr/>
          <a:lstStyle/>
          <a:p>
            <a:pPr lvl="1" eaLnBrk="1" hangingPunct="1"/>
            <a:r>
              <a:rPr lang="en-US" altLang="en-US" dirty="0"/>
              <a:t>Avoid ambiguity in the </a:t>
            </a:r>
            <a:r>
              <a:rPr lang="en-US" altLang="en-US" dirty="0">
                <a:latin typeface="Courier New" pitchFamily="49" charset="0"/>
              </a:rPr>
              <a:t>WHERE</a:t>
            </a:r>
            <a:r>
              <a:rPr lang="en-US" altLang="en-US" dirty="0"/>
              <a:t> clause by adhering to a naming convention that distinguishes database column names from PL/SQL variable names.</a:t>
            </a:r>
          </a:p>
          <a:p>
            <a:pPr lvl="2" eaLnBrk="1" hangingPunct="1"/>
            <a:r>
              <a:rPr lang="en-US" altLang="en-US" dirty="0"/>
              <a:t>Database columns and identifiers should have distinct names.</a:t>
            </a:r>
          </a:p>
          <a:p>
            <a:pPr lvl="2" eaLnBrk="1" hangingPunct="1">
              <a:buNone/>
            </a:pPr>
            <a:r>
              <a:rPr lang="en-US" altLang="en-US" dirty="0"/>
              <a:t>	Syntax errors can arise when you have identifier names that are the same as database column names because PL/SQL checks the database first for a column in the table.</a:t>
            </a:r>
          </a:p>
          <a:p>
            <a:pPr lvl="2" eaLnBrk="1" hangingPunct="1"/>
            <a:r>
              <a:rPr lang="en-US" altLang="en-US" dirty="0"/>
              <a:t>Keep a watch on the following precedence rules while defining local variables and  formal parameters in the PL/SQL blocks.</a:t>
            </a:r>
          </a:p>
          <a:p>
            <a:pPr lvl="3" eaLnBrk="1" hangingPunct="1"/>
            <a:r>
              <a:rPr lang="en-US" altLang="en-US" dirty="0"/>
              <a:t>Local variables and formal parameters have higher precedence than database table names.</a:t>
            </a:r>
          </a:p>
          <a:p>
            <a:pPr lvl="3" eaLnBrk="1" hangingPunct="1"/>
            <a:r>
              <a:rPr lang="en-US" altLang="en-US" dirty="0"/>
              <a:t>Database table column names have higher precedence than the local variables in a PL/SQL block.</a:t>
            </a:r>
          </a:p>
          <a:p>
            <a:pPr lvl="3" eaLnBrk="1" hangingPunct="1"/>
            <a:r>
              <a:rPr lang="en-US" altLang="en-US" dirty="0"/>
              <a:t>Variable names have higher precedence than function names; therefore, keep a watch if you are giving the same identifier names to local variables and function blocks.</a:t>
            </a:r>
          </a:p>
          <a:p>
            <a:endParaRPr lang="en-US" dirty="0"/>
          </a:p>
        </p:txBody>
      </p:sp>
    </p:spTree>
    <p:extLst>
      <p:ext uri="{BB962C8B-B14F-4D97-AF65-F5344CB8AC3E}">
        <p14:creationId xmlns:p14="http://schemas.microsoft.com/office/powerpoint/2010/main" val="400743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Footer Placeholder 4"/>
          <p:cNvSpPr>
            <a:spLocks noGrp="1"/>
          </p:cNvSpPr>
          <p:nvPr>
            <p:ph type="ftr" sz="quarter" idx="4"/>
          </p:nvPr>
        </p:nvSpPr>
        <p:spPr/>
        <p:txBody>
          <a:bodyPr/>
          <a:lstStyle/>
          <a:p>
            <a:r>
              <a:rPr lang="en-US" altLang="en-US"/>
              <a:t>Oracle Database 19c: PL/SQL Workshop   5 - </a:t>
            </a:r>
            <a:fld id="{FFB727B2-AD17-44AE-BF15-4DC9B7A70F1E}" type="slidenum">
              <a:rPr lang="en-US" altLang="en-US" smtClean="0"/>
              <a:pPr/>
              <a:t>13</a:t>
            </a:fld>
            <a:endParaRPr lang="en-US" altLang="en-US" dirty="0"/>
          </a:p>
        </p:txBody>
      </p:sp>
      <p:sp>
        <p:nvSpPr>
          <p:cNvPr id="4" name="Slide Image Placeholder 3">
            <a:extLst>
              <a:ext uri="{FF2B5EF4-FFF2-40B4-BE49-F238E27FC236}">
                <a16:creationId xmlns:a16="http://schemas.microsoft.com/office/drawing/2014/main" id="{E35043AE-1F05-459F-A7A9-F22049DFF6F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41D4F0D4-930E-4974-8C60-99E50AC10A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8370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7"/>
          <p:cNvSpPr>
            <a:spLocks noGrp="1"/>
          </p:cNvSpPr>
          <p:nvPr>
            <p:ph type="ftr" sz="quarter" idx="4"/>
          </p:nvPr>
        </p:nvSpPr>
        <p:spPr/>
        <p:txBody>
          <a:bodyPr/>
          <a:lstStyle/>
          <a:p>
            <a:r>
              <a:rPr lang="en-US" altLang="en-US"/>
              <a:t>Oracle Database 19c: PL/SQL Workshop   5 - </a:t>
            </a:r>
            <a:fld id="{F8363554-4861-4B50-B0BA-B021DA4095A3}" type="slidenum">
              <a:rPr lang="en-US" altLang="en-US" smtClean="0"/>
              <a:pPr/>
              <a:t>14</a:t>
            </a:fld>
            <a:endParaRPr lang="en-US" altLang="en-US" dirty="0"/>
          </a:p>
        </p:txBody>
      </p:sp>
      <p:sp>
        <p:nvSpPr>
          <p:cNvPr id="3" name="Slide Image Placeholder 2">
            <a:extLst>
              <a:ext uri="{FF2B5EF4-FFF2-40B4-BE49-F238E27FC236}">
                <a16:creationId xmlns:a16="http://schemas.microsoft.com/office/drawing/2014/main" id="{7F6A4EF4-26C7-4C74-BB37-093AA6C426D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746B297-4E41-41F2-B4AC-B0EEDA687746}"/>
              </a:ext>
            </a:extLst>
          </p:cNvPr>
          <p:cNvSpPr>
            <a:spLocks noGrp="1"/>
          </p:cNvSpPr>
          <p:nvPr>
            <p:ph type="body" idx="1"/>
          </p:nvPr>
        </p:nvSpPr>
        <p:spPr/>
        <p:txBody>
          <a:bodyPr/>
          <a:lstStyle/>
          <a:p>
            <a:pPr lvl="1" eaLnBrk="1" hangingPunct="1"/>
            <a:r>
              <a:rPr lang="en-US" altLang="en-US" dirty="0"/>
              <a:t>You manipulate data in a database by using DML commands. You can issue DML commands such as </a:t>
            </a:r>
            <a:r>
              <a:rPr lang="en-US" altLang="en-US" dirty="0">
                <a:latin typeface="Courier New" pitchFamily="49" charset="0"/>
              </a:rPr>
              <a:t>INSERT</a:t>
            </a:r>
            <a:r>
              <a:rPr lang="en-US" altLang="en-US" dirty="0"/>
              <a:t>, </a:t>
            </a:r>
            <a:r>
              <a:rPr lang="en-US" altLang="en-US" dirty="0">
                <a:latin typeface="Courier New" pitchFamily="49" charset="0"/>
              </a:rPr>
              <a:t>UPDATE</a:t>
            </a:r>
            <a:r>
              <a:rPr lang="en-US" altLang="en-US" dirty="0"/>
              <a:t>, </a:t>
            </a:r>
            <a:r>
              <a:rPr lang="en-US" altLang="en-US" dirty="0">
                <a:latin typeface="Courier New" pitchFamily="49" charset="0"/>
              </a:rPr>
              <a:t>DELETE</a:t>
            </a:r>
            <a:r>
              <a:rPr lang="en-US" altLang="en-US" dirty="0"/>
              <a:t>, and </a:t>
            </a:r>
            <a:r>
              <a:rPr lang="en-US" altLang="en-US" dirty="0">
                <a:latin typeface="Courier New" pitchFamily="49" charset="0"/>
              </a:rPr>
              <a:t>MERGE</a:t>
            </a:r>
            <a:r>
              <a:rPr lang="en-US" altLang="en-US" dirty="0"/>
              <a:t> without restriction in PL/SQL. Row locks (and table locks) are released by including the </a:t>
            </a:r>
            <a:r>
              <a:rPr lang="en-US" altLang="en-US" dirty="0">
                <a:latin typeface="Courier New" pitchFamily="49" charset="0"/>
              </a:rPr>
              <a:t>COMMIT</a:t>
            </a:r>
            <a:r>
              <a:rPr lang="en-US" altLang="en-US" dirty="0"/>
              <a:t> or </a:t>
            </a:r>
            <a:r>
              <a:rPr lang="en-US" altLang="en-US" dirty="0">
                <a:latin typeface="Courier New" pitchFamily="49" charset="0"/>
              </a:rPr>
              <a:t>ROLLBACK</a:t>
            </a:r>
            <a:r>
              <a:rPr lang="en-US" altLang="en-US" dirty="0"/>
              <a:t> statements in the PL/SQL code.</a:t>
            </a:r>
          </a:p>
          <a:p>
            <a:pPr lvl="2" eaLnBrk="1" hangingPunct="1"/>
            <a:r>
              <a:rPr lang="en-US" altLang="en-US" dirty="0"/>
              <a:t>The </a:t>
            </a:r>
            <a:r>
              <a:rPr lang="en-US" altLang="en-US" dirty="0">
                <a:latin typeface="Courier New" pitchFamily="49" charset="0"/>
              </a:rPr>
              <a:t>INSERT</a:t>
            </a:r>
            <a:r>
              <a:rPr lang="en-US" altLang="en-US" dirty="0"/>
              <a:t> statement adds new rows to the table.</a:t>
            </a:r>
          </a:p>
          <a:p>
            <a:pPr lvl="2" eaLnBrk="1" hangingPunct="1"/>
            <a:r>
              <a:rPr lang="en-US" altLang="en-US" dirty="0"/>
              <a:t>The </a:t>
            </a:r>
            <a:r>
              <a:rPr lang="en-US" altLang="en-US" dirty="0">
                <a:latin typeface="Courier New" pitchFamily="49" charset="0"/>
              </a:rPr>
              <a:t>UPDATE</a:t>
            </a:r>
            <a:r>
              <a:rPr lang="en-US" altLang="en-US" dirty="0"/>
              <a:t> statement modifies existing rows in the table.</a:t>
            </a:r>
          </a:p>
          <a:p>
            <a:pPr lvl="2" eaLnBrk="1" hangingPunct="1"/>
            <a:r>
              <a:rPr lang="en-US" altLang="en-US" dirty="0"/>
              <a:t>The </a:t>
            </a:r>
            <a:r>
              <a:rPr lang="en-US" altLang="en-US" dirty="0">
                <a:latin typeface="Courier New" pitchFamily="49" charset="0"/>
              </a:rPr>
              <a:t>DELETE</a:t>
            </a:r>
            <a:r>
              <a:rPr lang="en-US" altLang="en-US" dirty="0"/>
              <a:t> statement removes rows from the table.</a:t>
            </a:r>
          </a:p>
          <a:p>
            <a:pPr lvl="2" eaLnBrk="1" hangingPunct="1"/>
            <a:r>
              <a:rPr lang="en-US" altLang="en-US" dirty="0"/>
              <a:t>The </a:t>
            </a:r>
            <a:r>
              <a:rPr lang="en-US" altLang="en-US" dirty="0">
                <a:latin typeface="Courier New" pitchFamily="49" charset="0"/>
              </a:rPr>
              <a:t>MERGE</a:t>
            </a:r>
            <a:r>
              <a:rPr lang="en-US" altLang="en-US" dirty="0"/>
              <a:t> statement selects rows from one table to update or insert into another table. The decision whether to update or insert into the target table is based on a condition in the </a:t>
            </a:r>
            <a:r>
              <a:rPr lang="en-US" altLang="en-US" dirty="0">
                <a:latin typeface="Courier New" pitchFamily="49" charset="0"/>
              </a:rPr>
              <a:t>ON</a:t>
            </a:r>
            <a:r>
              <a:rPr lang="en-US" altLang="en-US" dirty="0"/>
              <a:t> clause.</a:t>
            </a:r>
          </a:p>
          <a:p>
            <a:pPr lvl="1" eaLnBrk="1" hangingPunct="1"/>
            <a:r>
              <a:rPr lang="en-US" altLang="en-US" b="1" dirty="0"/>
              <a:t>Note: </a:t>
            </a:r>
            <a:r>
              <a:rPr lang="en-US" altLang="en-US" dirty="0">
                <a:latin typeface="Courier New" pitchFamily="49" charset="0"/>
              </a:rPr>
              <a:t>MERGE</a:t>
            </a:r>
            <a:r>
              <a:rPr lang="en-US" altLang="en-US" dirty="0"/>
              <a:t> is a deterministic statement. That is, you cannot update the same row of the target table multiple times in the same </a:t>
            </a:r>
            <a:r>
              <a:rPr lang="en-US" altLang="en-US" dirty="0">
                <a:latin typeface="Courier New" pitchFamily="49" charset="0"/>
              </a:rPr>
              <a:t>MERGE</a:t>
            </a:r>
            <a:r>
              <a:rPr lang="en-US" altLang="en-US" dirty="0"/>
              <a:t> statement. You must have </a:t>
            </a:r>
            <a:r>
              <a:rPr lang="en-US" altLang="en-US" dirty="0">
                <a:latin typeface="Courier New" pitchFamily="49" charset="0"/>
              </a:rPr>
              <a:t>INSERT</a:t>
            </a:r>
            <a:r>
              <a:rPr lang="en-US" altLang="en-US" dirty="0"/>
              <a:t> and </a:t>
            </a:r>
            <a:r>
              <a:rPr lang="en-US" altLang="en-US" dirty="0">
                <a:latin typeface="Courier New" pitchFamily="49" charset="0"/>
              </a:rPr>
              <a:t>UPDATE</a:t>
            </a:r>
            <a:r>
              <a:rPr lang="en-US" altLang="en-US" dirty="0"/>
              <a:t> object privileges on the target table and </a:t>
            </a:r>
            <a:r>
              <a:rPr lang="en-US" altLang="en-US" dirty="0">
                <a:latin typeface="Courier New" pitchFamily="49" charset="0"/>
              </a:rPr>
              <a:t>SELECT</a:t>
            </a:r>
            <a:r>
              <a:rPr lang="en-US" altLang="en-US" dirty="0"/>
              <a:t> privilege on the source table.</a:t>
            </a:r>
          </a:p>
          <a:p>
            <a:endParaRPr lang="en-US" dirty="0"/>
          </a:p>
        </p:txBody>
      </p:sp>
    </p:spTree>
    <p:extLst>
      <p:ext uri="{BB962C8B-B14F-4D97-AF65-F5344CB8AC3E}">
        <p14:creationId xmlns:p14="http://schemas.microsoft.com/office/powerpoint/2010/main" val="3284177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Footer Placeholder 7"/>
          <p:cNvSpPr>
            <a:spLocks noGrp="1"/>
          </p:cNvSpPr>
          <p:nvPr>
            <p:ph type="ftr" sz="quarter" idx="4"/>
          </p:nvPr>
        </p:nvSpPr>
        <p:spPr/>
        <p:txBody>
          <a:bodyPr/>
          <a:lstStyle/>
          <a:p>
            <a:r>
              <a:rPr lang="en-US" altLang="en-US"/>
              <a:t>Oracle Database 19c: PL/SQL Workshop   5 - </a:t>
            </a:r>
            <a:fld id="{AC5DDAC0-7C21-45B7-89B5-9F41CCC3F649}" type="slidenum">
              <a:rPr lang="en-US" altLang="en-US" smtClean="0"/>
              <a:pPr/>
              <a:t>15</a:t>
            </a:fld>
            <a:endParaRPr lang="en-US" altLang="en-US" dirty="0"/>
          </a:p>
        </p:txBody>
      </p:sp>
      <p:sp>
        <p:nvSpPr>
          <p:cNvPr id="3" name="Slide Image Placeholder 2">
            <a:extLst>
              <a:ext uri="{FF2B5EF4-FFF2-40B4-BE49-F238E27FC236}">
                <a16:creationId xmlns:a16="http://schemas.microsoft.com/office/drawing/2014/main" id="{2F48D21E-C39B-4961-861F-95C788BCEF5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F97367D-EAA0-488A-9522-05959F0BBAA5}"/>
              </a:ext>
            </a:extLst>
          </p:cNvPr>
          <p:cNvSpPr>
            <a:spLocks noGrp="1"/>
          </p:cNvSpPr>
          <p:nvPr>
            <p:ph type="body" idx="1"/>
          </p:nvPr>
        </p:nvSpPr>
        <p:spPr/>
        <p:txBody>
          <a:bodyPr/>
          <a:lstStyle/>
          <a:p>
            <a:pPr lvl="1" eaLnBrk="1" hangingPunct="1"/>
            <a:r>
              <a:rPr lang="en-US" altLang="en-US" dirty="0"/>
              <a:t>In the example in the slide, an </a:t>
            </a:r>
            <a:r>
              <a:rPr lang="en-US" altLang="en-US" dirty="0">
                <a:latin typeface="Courier New" pitchFamily="49" charset="0"/>
              </a:rPr>
              <a:t>INSERT</a:t>
            </a:r>
            <a:r>
              <a:rPr lang="en-US" altLang="en-US" dirty="0"/>
              <a:t> statement is used within a PL/SQL block to insert a record into the </a:t>
            </a:r>
            <a:r>
              <a:rPr lang="en-US" altLang="en-US" dirty="0">
                <a:latin typeface="Courier New" pitchFamily="49" charset="0"/>
              </a:rPr>
              <a:t>employees</a:t>
            </a:r>
            <a:r>
              <a:rPr lang="en-US" altLang="en-US" dirty="0"/>
              <a:t> table. While using the </a:t>
            </a:r>
            <a:r>
              <a:rPr lang="en-US" altLang="en-US" dirty="0">
                <a:latin typeface="Courier New" pitchFamily="49" charset="0"/>
              </a:rPr>
              <a:t>INSERT</a:t>
            </a:r>
            <a:r>
              <a:rPr lang="en-US" altLang="en-US" dirty="0"/>
              <a:t> command in a PL/SQL block, you can: </a:t>
            </a:r>
          </a:p>
          <a:p>
            <a:pPr lvl="2" eaLnBrk="1" hangingPunct="1"/>
            <a:r>
              <a:rPr lang="en-US" altLang="en-US" dirty="0"/>
              <a:t>Use SQL functions such as </a:t>
            </a:r>
            <a:r>
              <a:rPr lang="en-US" altLang="en-US" dirty="0">
                <a:latin typeface="Courier New" pitchFamily="49" charset="0"/>
              </a:rPr>
              <a:t>USER</a:t>
            </a:r>
            <a:r>
              <a:rPr lang="en-US" altLang="en-US" dirty="0"/>
              <a:t> and </a:t>
            </a:r>
            <a:r>
              <a:rPr lang="en-US" altLang="en-US" dirty="0">
                <a:latin typeface="Courier New" pitchFamily="49" charset="0"/>
              </a:rPr>
              <a:t>CURRENT_DATE</a:t>
            </a:r>
          </a:p>
          <a:p>
            <a:pPr lvl="2" eaLnBrk="1" hangingPunct="1"/>
            <a:r>
              <a:rPr lang="en-US" altLang="en-US" dirty="0"/>
              <a:t>Generate primary key values by using existing database sequences</a:t>
            </a:r>
          </a:p>
          <a:p>
            <a:pPr lvl="2" eaLnBrk="1" hangingPunct="1"/>
            <a:r>
              <a:rPr lang="en-US" altLang="en-US" dirty="0"/>
              <a:t>Derive values in the PL/SQL block</a:t>
            </a:r>
          </a:p>
          <a:p>
            <a:pPr lvl="1" eaLnBrk="1" hangingPunct="1"/>
            <a:r>
              <a:rPr lang="en-US" altLang="en-US" b="1" dirty="0"/>
              <a:t>Note: </a:t>
            </a:r>
            <a:r>
              <a:rPr lang="en-US" altLang="en-US" dirty="0"/>
              <a:t>The data in the </a:t>
            </a:r>
            <a:r>
              <a:rPr lang="en-US" altLang="en-US" dirty="0">
                <a:latin typeface="Courier New" pitchFamily="49" charset="0"/>
              </a:rPr>
              <a:t>employees</a:t>
            </a:r>
            <a:r>
              <a:rPr lang="en-US" altLang="en-US" dirty="0"/>
              <a:t> table needs to remain unchanged. Even though the </a:t>
            </a:r>
            <a:r>
              <a:rPr lang="en-US" altLang="en-US" dirty="0">
                <a:latin typeface="Courier New" pitchFamily="49" charset="0"/>
              </a:rPr>
              <a:t>employees</a:t>
            </a:r>
            <a:r>
              <a:rPr lang="en-US" altLang="en-US" dirty="0"/>
              <a:t> table is not read-only, inserting, updating, and deleting are not allowed on this table to ensure consistency of output. Therefore, the command rollback is used as shown in the code for slide 15_sa in </a:t>
            </a:r>
            <a:r>
              <a:rPr lang="en-US" altLang="en-US" dirty="0">
                <a:latin typeface="Courier New" pitchFamily="49" charset="0"/>
                <a:cs typeface="Courier New" pitchFamily="49" charset="0"/>
              </a:rPr>
              <a:t>code_ex_05.sql</a:t>
            </a:r>
            <a:r>
              <a:rPr lang="en-US" altLang="en-US" dirty="0"/>
              <a:t>.</a:t>
            </a:r>
          </a:p>
          <a:p>
            <a:endParaRPr lang="en-US" dirty="0"/>
          </a:p>
        </p:txBody>
      </p:sp>
    </p:spTree>
    <p:extLst>
      <p:ext uri="{BB962C8B-B14F-4D97-AF65-F5344CB8AC3E}">
        <p14:creationId xmlns:p14="http://schemas.microsoft.com/office/powerpoint/2010/main" val="2895570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Footer Placeholder 7"/>
          <p:cNvSpPr>
            <a:spLocks noGrp="1"/>
          </p:cNvSpPr>
          <p:nvPr>
            <p:ph type="ftr" sz="quarter" idx="4"/>
          </p:nvPr>
        </p:nvSpPr>
        <p:spPr/>
        <p:txBody>
          <a:bodyPr/>
          <a:lstStyle/>
          <a:p>
            <a:r>
              <a:rPr lang="en-US" altLang="en-US"/>
              <a:t>Oracle Database 19c: PL/SQL Workshop   5 - </a:t>
            </a:r>
            <a:fld id="{33B3254F-70EA-493E-AFB3-A16D69B14EDF}" type="slidenum">
              <a:rPr lang="en-US" altLang="en-US" smtClean="0"/>
              <a:pPr/>
              <a:t>16</a:t>
            </a:fld>
            <a:endParaRPr lang="en-US" altLang="en-US" dirty="0"/>
          </a:p>
        </p:txBody>
      </p:sp>
      <p:sp>
        <p:nvSpPr>
          <p:cNvPr id="4" name="Slide Image Placeholder 3">
            <a:extLst>
              <a:ext uri="{FF2B5EF4-FFF2-40B4-BE49-F238E27FC236}">
                <a16:creationId xmlns:a16="http://schemas.microsoft.com/office/drawing/2014/main" id="{F0CE65AB-B54A-4443-AE54-22C95FBBAF65}"/>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F4AD5F80-FE00-4AEA-8BB6-49C19B4075DC}"/>
              </a:ext>
            </a:extLst>
          </p:cNvPr>
          <p:cNvSpPr>
            <a:spLocks noGrp="1"/>
          </p:cNvSpPr>
          <p:nvPr>
            <p:ph type="body" idx="1"/>
          </p:nvPr>
        </p:nvSpPr>
        <p:spPr/>
        <p:txBody>
          <a:bodyPr/>
          <a:lstStyle/>
          <a:p>
            <a:pPr lvl="1" eaLnBrk="1" hangingPunct="1"/>
            <a:r>
              <a:rPr lang="en-US" altLang="en-US" dirty="0"/>
              <a:t>Let us first see the current state of the table before we run the update in the PL/SQL block.</a:t>
            </a:r>
          </a:p>
          <a:p>
            <a:pPr lvl="1" eaLnBrk="1" hangingPunct="1"/>
            <a:r>
              <a:rPr lang="en-US" altLang="en-US" dirty="0"/>
              <a:t>For simplicity, we will see only 5 rows of the result set. You can see the actual result when you execute the code in your work station.</a:t>
            </a:r>
          </a:p>
          <a:p>
            <a:pPr lvl="1" eaLnBrk="1" hangingPunct="1"/>
            <a:r>
              <a:rPr lang="en-US" altLang="en-US" dirty="0"/>
              <a:t>The </a:t>
            </a:r>
            <a:r>
              <a:rPr lang="en-US" altLang="en-US" dirty="0">
                <a:latin typeface="Courier New" pitchFamily="49" charset="0"/>
              </a:rPr>
              <a:t>SELECT</a:t>
            </a:r>
            <a:r>
              <a:rPr lang="en-US" altLang="en-US" dirty="0"/>
              <a:t> statement retrieves the </a:t>
            </a:r>
            <a:r>
              <a:rPr lang="en-US" altLang="en-US" dirty="0" err="1">
                <a:latin typeface="Courier New" pitchFamily="49" charset="0"/>
                <a:cs typeface="Courier New" pitchFamily="49" charset="0"/>
              </a:rPr>
              <a:t>first_name</a:t>
            </a:r>
            <a:r>
              <a:rPr lang="en-US" altLang="en-US" dirty="0"/>
              <a:t> and </a:t>
            </a:r>
            <a:r>
              <a:rPr lang="en-US" altLang="en-US" dirty="0">
                <a:latin typeface="Courier New" pitchFamily="49" charset="0"/>
                <a:cs typeface="Courier New" pitchFamily="49" charset="0"/>
              </a:rPr>
              <a:t>salary</a:t>
            </a:r>
            <a:r>
              <a:rPr lang="en-US" altLang="en-US" dirty="0"/>
              <a:t> of employees whose </a:t>
            </a:r>
            <a:r>
              <a:rPr lang="en-US" altLang="en-US" dirty="0" err="1">
                <a:latin typeface="Courier New" pitchFamily="49" charset="0"/>
                <a:cs typeface="Courier New" pitchFamily="49" charset="0"/>
              </a:rPr>
              <a:t>job_id</a:t>
            </a:r>
            <a:r>
              <a:rPr lang="en-US" altLang="en-US" dirty="0"/>
              <a:t> is </a:t>
            </a:r>
            <a:r>
              <a:rPr lang="en-US" altLang="en-US" dirty="0">
                <a:latin typeface="Courier New" pitchFamily="49" charset="0"/>
                <a:cs typeface="Courier New" pitchFamily="49" charset="0"/>
              </a:rPr>
              <a:t>ST_CLERK</a:t>
            </a:r>
            <a:r>
              <a:rPr lang="en-US" altLang="en-US" dirty="0"/>
              <a:t>.</a:t>
            </a:r>
            <a:r>
              <a:rPr lang="en-US" altLang="en-US" dirty="0">
                <a:latin typeface="Courier New" pitchFamily="49" charset="0"/>
                <a:cs typeface="Courier New" pitchFamily="49" charset="0"/>
              </a:rPr>
              <a:t> </a:t>
            </a:r>
          </a:p>
          <a:p>
            <a:pPr lvl="1" eaLnBrk="1" hangingPunct="1"/>
            <a:r>
              <a:rPr lang="en-US" altLang="en-US" dirty="0">
                <a:cs typeface="Arial" pitchFamily="34" charset="0"/>
              </a:rPr>
              <a:t>Execute the PL/SQL block with the </a:t>
            </a:r>
            <a:r>
              <a:rPr lang="en-US" altLang="en-US" dirty="0">
                <a:latin typeface="Courier New" pitchFamily="49" charset="0"/>
                <a:cs typeface="Courier New" pitchFamily="49" charset="0"/>
              </a:rPr>
              <a:t>UPDATE</a:t>
            </a:r>
            <a:r>
              <a:rPr lang="en-US" altLang="en-US" dirty="0">
                <a:cs typeface="Arial" pitchFamily="34" charset="0"/>
              </a:rPr>
              <a:t> statement. If the block executes without errors, you see the response </a:t>
            </a:r>
            <a:r>
              <a:rPr lang="en-US" altLang="en-US" dirty="0">
                <a:latin typeface="Courier New" pitchFamily="49" charset="0"/>
                <a:cs typeface="Courier New" pitchFamily="49" charset="0"/>
              </a:rPr>
              <a:t>PL/SQL Procedure successfully completed</a:t>
            </a:r>
            <a:r>
              <a:rPr lang="en-US" altLang="en-US" dirty="0">
                <a:cs typeface="Arial" pitchFamily="34" charset="0"/>
              </a:rPr>
              <a:t> on the Script Output tab.</a:t>
            </a:r>
          </a:p>
          <a:p>
            <a:pPr lvl="1" eaLnBrk="1" hangingPunct="1"/>
            <a:r>
              <a:rPr lang="en-US" altLang="en-US" dirty="0">
                <a:cs typeface="Arial" pitchFamily="34" charset="0"/>
              </a:rPr>
              <a:t>Execute the same </a:t>
            </a:r>
            <a:r>
              <a:rPr lang="en-US" altLang="en-US" dirty="0">
                <a:latin typeface="Courier New" pitchFamily="49" charset="0"/>
                <a:cs typeface="Courier New" pitchFamily="49" charset="0"/>
              </a:rPr>
              <a:t>SELECT</a:t>
            </a:r>
            <a:r>
              <a:rPr lang="en-US" altLang="en-US" dirty="0">
                <a:cs typeface="Arial" pitchFamily="34" charset="0"/>
              </a:rPr>
              <a:t> statement again to see the update in the Employees table. You see the new values in the Query result as a result of the </a:t>
            </a:r>
            <a:r>
              <a:rPr lang="en-US" altLang="en-US" dirty="0">
                <a:latin typeface="Courier New" pitchFamily="49" charset="0"/>
                <a:cs typeface="Courier New" pitchFamily="49" charset="0"/>
              </a:rPr>
              <a:t>UPDATE</a:t>
            </a:r>
            <a:r>
              <a:rPr lang="en-US" altLang="en-US" dirty="0">
                <a:cs typeface="Arial" pitchFamily="34" charset="0"/>
              </a:rPr>
              <a:t> operation.</a:t>
            </a:r>
          </a:p>
          <a:p>
            <a:pPr lvl="1" eaLnBrk="1" hangingPunct="1"/>
            <a:r>
              <a:rPr lang="en-US" altLang="en-US" b="1" dirty="0">
                <a:cs typeface="Arial" pitchFamily="34" charset="0"/>
              </a:rPr>
              <a:t>Note</a:t>
            </a:r>
            <a:r>
              <a:rPr lang="en-US" altLang="en-US" dirty="0">
                <a:cs typeface="Arial" pitchFamily="34" charset="0"/>
              </a:rPr>
              <a:t>: Remember to run a rollback after executing the operation to maintain data consistency for further demonstrations.</a:t>
            </a:r>
          </a:p>
          <a:p>
            <a:endParaRPr lang="en-US" dirty="0"/>
          </a:p>
        </p:txBody>
      </p:sp>
    </p:spTree>
    <p:extLst>
      <p:ext uri="{BB962C8B-B14F-4D97-AF65-F5344CB8AC3E}">
        <p14:creationId xmlns:p14="http://schemas.microsoft.com/office/powerpoint/2010/main" val="3578038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Footer Placeholder 7"/>
          <p:cNvSpPr>
            <a:spLocks noGrp="1"/>
          </p:cNvSpPr>
          <p:nvPr>
            <p:ph type="ftr" sz="quarter" idx="4"/>
          </p:nvPr>
        </p:nvSpPr>
        <p:spPr/>
        <p:txBody>
          <a:bodyPr/>
          <a:lstStyle/>
          <a:p>
            <a:r>
              <a:rPr lang="en-US" altLang="en-US"/>
              <a:t>Oracle Database 19c: PL/SQL Workshop   5 - </a:t>
            </a:r>
            <a:fld id="{BE7F5135-14FD-4245-B306-55124658562E}" type="slidenum">
              <a:rPr lang="en-US" altLang="en-US" smtClean="0"/>
              <a:pPr/>
              <a:t>17</a:t>
            </a:fld>
            <a:endParaRPr lang="en-US" altLang="en-US" dirty="0"/>
          </a:p>
        </p:txBody>
      </p:sp>
      <p:sp>
        <p:nvSpPr>
          <p:cNvPr id="3" name="Slide Image Placeholder 2">
            <a:extLst>
              <a:ext uri="{FF2B5EF4-FFF2-40B4-BE49-F238E27FC236}">
                <a16:creationId xmlns:a16="http://schemas.microsoft.com/office/drawing/2014/main" id="{D90A8B49-5204-4713-AFFB-981EBC0EBB8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37FDD54-0EB5-4727-88C2-831A769D88FE}"/>
              </a:ext>
            </a:extLst>
          </p:cNvPr>
          <p:cNvSpPr>
            <a:spLocks noGrp="1"/>
          </p:cNvSpPr>
          <p:nvPr>
            <p:ph type="body" idx="1"/>
          </p:nvPr>
        </p:nvSpPr>
        <p:spPr/>
        <p:txBody>
          <a:bodyPr/>
          <a:lstStyle/>
          <a:p>
            <a:pPr lvl="1" eaLnBrk="1" hangingPunct="1"/>
            <a:r>
              <a:rPr lang="en-US" altLang="en-US" dirty="0"/>
              <a:t>The </a:t>
            </a:r>
            <a:r>
              <a:rPr lang="en-US" altLang="en-US" dirty="0">
                <a:latin typeface="Courier New" pitchFamily="49" charset="0"/>
              </a:rPr>
              <a:t>DELETE</a:t>
            </a:r>
            <a:r>
              <a:rPr lang="en-US" altLang="en-US" dirty="0"/>
              <a:t> statement removes unwanted rows from a table. If the </a:t>
            </a:r>
            <a:r>
              <a:rPr lang="en-US" altLang="en-US" dirty="0">
                <a:latin typeface="Courier New" pitchFamily="49" charset="0"/>
              </a:rPr>
              <a:t>WHERE</a:t>
            </a:r>
            <a:r>
              <a:rPr lang="en-US" altLang="en-US" dirty="0"/>
              <a:t> clause is not used, all the rows in a table can be removed if there are no integrity constraints.</a:t>
            </a:r>
          </a:p>
          <a:p>
            <a:pPr lvl="1" eaLnBrk="1" hangingPunct="1"/>
            <a:r>
              <a:rPr lang="en-US" altLang="en-US" dirty="0"/>
              <a:t>The code shown in the slide deletes the row from employees table whose </a:t>
            </a:r>
            <a:r>
              <a:rPr lang="en-US" altLang="en-US" dirty="0" err="1">
                <a:latin typeface="Courier New" pitchFamily="49" charset="0"/>
              </a:rPr>
              <a:t>employee_id</a:t>
            </a:r>
            <a:r>
              <a:rPr lang="en-US" altLang="en-US" dirty="0"/>
              <a:t> = 176</a:t>
            </a:r>
          </a:p>
          <a:p>
            <a:pPr lvl="1" eaLnBrk="1" hangingPunct="1"/>
            <a:r>
              <a:rPr lang="en-US" altLang="en-US" b="1" dirty="0"/>
              <a:t>Note </a:t>
            </a:r>
            <a:r>
              <a:rPr lang="en-US" altLang="en-US" dirty="0"/>
              <a:t>: A </a:t>
            </a:r>
            <a:r>
              <a:rPr lang="en-US" altLang="en-US" dirty="0">
                <a:latin typeface="Courier New" pitchFamily="49" charset="0"/>
              </a:rPr>
              <a:t>DELETE</a:t>
            </a:r>
            <a:r>
              <a:rPr lang="en-US" altLang="en-US" dirty="0"/>
              <a:t> operation will not complete if it is violating a constraint.</a:t>
            </a:r>
          </a:p>
          <a:p>
            <a:endParaRPr lang="en-US" dirty="0"/>
          </a:p>
        </p:txBody>
      </p:sp>
    </p:spTree>
    <p:extLst>
      <p:ext uri="{BB962C8B-B14F-4D97-AF65-F5344CB8AC3E}">
        <p14:creationId xmlns:p14="http://schemas.microsoft.com/office/powerpoint/2010/main" val="428244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Footer Placeholder 7"/>
          <p:cNvSpPr>
            <a:spLocks noGrp="1"/>
          </p:cNvSpPr>
          <p:nvPr>
            <p:ph type="ftr" sz="quarter" idx="4"/>
          </p:nvPr>
        </p:nvSpPr>
        <p:spPr/>
        <p:txBody>
          <a:bodyPr/>
          <a:lstStyle/>
          <a:p>
            <a:r>
              <a:rPr lang="en-US" altLang="en-US"/>
              <a:t>Oracle Database 19c: PL/SQL Workshop   5 - </a:t>
            </a:r>
            <a:fld id="{C720BD73-94B4-448B-8E15-1B8664699F58}" type="slidenum">
              <a:rPr lang="en-US" altLang="en-US" smtClean="0"/>
              <a:pPr/>
              <a:t>18</a:t>
            </a:fld>
            <a:endParaRPr lang="en-US" altLang="en-US" dirty="0"/>
          </a:p>
        </p:txBody>
      </p:sp>
      <p:sp>
        <p:nvSpPr>
          <p:cNvPr id="6" name="TextBox 5"/>
          <p:cNvSpPr txBox="1"/>
          <p:nvPr/>
        </p:nvSpPr>
        <p:spPr>
          <a:xfrm>
            <a:off x="676275" y="6324600"/>
            <a:ext cx="5715000" cy="1446550"/>
          </a:xfrm>
          <a:prstGeom prst="rect">
            <a:avLst/>
          </a:prstGeom>
          <a:noFill/>
          <a:ln>
            <a:solidFill>
              <a:schemeClr val="accent5">
                <a:lumMod val="50000"/>
              </a:schemeClr>
            </a:solidFill>
          </a:ln>
        </p:spPr>
        <p:txBody>
          <a:bodyPr>
            <a:spAutoFit/>
          </a:bodyPr>
          <a:lstStyle/>
          <a:p>
            <a:pPr lvl="1">
              <a:defRPr/>
            </a:pPr>
            <a:r>
              <a:rPr lang="en-US" altLang="en-US" sz="1100" dirty="0">
                <a:latin typeface="Courier New" pitchFamily="49" charset="0"/>
                <a:cs typeface="Courier New" pitchFamily="49" charset="0"/>
              </a:rPr>
              <a:t>CREATE TABLE copy_emp (emp_no NUMBER(6,0)  PRIMARY KEY, </a:t>
            </a:r>
          </a:p>
          <a:p>
            <a:pPr lvl="1">
              <a:defRPr/>
            </a:pPr>
            <a:r>
              <a:rPr lang="en-US" altLang="en-US" sz="1100" dirty="0">
                <a:latin typeface="Courier New" pitchFamily="49" charset="0"/>
                <a:cs typeface="Courier New" pitchFamily="49" charset="0"/>
              </a:rPr>
              <a:t>first_name VARCHAR2(20), last_name VARCHAR2(25), email  VARCHAR2(25), phone_nmber VARCHAR2(20), hire_date DATE,</a:t>
            </a:r>
          </a:p>
          <a:p>
            <a:pPr lvl="1">
              <a:defRPr/>
            </a:pPr>
            <a:r>
              <a:rPr lang="en-US" altLang="en-US" sz="1100" dirty="0">
                <a:latin typeface="Courier New" pitchFamily="49" charset="0"/>
                <a:cs typeface="Courier New" pitchFamily="49" charset="0"/>
              </a:rPr>
              <a:t>job_id VARCHAR2(10), salary NUMBER(8,2), commission_pct NUMBER(2,2), manager_id NUMBER(6,0), department_id NUMBER(4,0));</a:t>
            </a:r>
            <a:endParaRPr lang="en-US" sz="800" dirty="0">
              <a:latin typeface="Courier New" pitchFamily="49" charset="0"/>
              <a:cs typeface="Courier New" pitchFamily="49" charset="0"/>
            </a:endParaRPr>
          </a:p>
        </p:txBody>
      </p:sp>
      <p:sp>
        <p:nvSpPr>
          <p:cNvPr id="3" name="Slide Image Placeholder 2">
            <a:extLst>
              <a:ext uri="{FF2B5EF4-FFF2-40B4-BE49-F238E27FC236}">
                <a16:creationId xmlns:a16="http://schemas.microsoft.com/office/drawing/2014/main" id="{5126774E-A6AF-4B94-803D-5E974E59294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21E1B6F-B876-4A7C-9990-208CEDCC7739}"/>
              </a:ext>
            </a:extLst>
          </p:cNvPr>
          <p:cNvSpPr>
            <a:spLocks noGrp="1"/>
          </p:cNvSpPr>
          <p:nvPr>
            <p:ph type="body" idx="1"/>
          </p:nvPr>
        </p:nvSpPr>
        <p:spPr/>
        <p:txBody>
          <a:bodyPr/>
          <a:lstStyle/>
          <a:p>
            <a:pPr lvl="1" eaLnBrk="1" hangingPunct="1"/>
            <a:r>
              <a:rPr lang="en-US" altLang="en-US" dirty="0"/>
              <a:t>The </a:t>
            </a:r>
            <a:r>
              <a:rPr lang="en-US" altLang="en-US" dirty="0">
                <a:latin typeface="Courier New" pitchFamily="49" charset="0"/>
              </a:rPr>
              <a:t>MERGE</a:t>
            </a:r>
            <a:r>
              <a:rPr lang="en-US" altLang="en-US" dirty="0"/>
              <a:t> statement inserts or updates rows in one table by using data from another table. Each row is inserted or updated in the target table depending on an equijoin condition. </a:t>
            </a:r>
          </a:p>
          <a:p>
            <a:pPr lvl="1" eaLnBrk="1" hangingPunct="1"/>
            <a:r>
              <a:rPr lang="en-US" altLang="en-US" dirty="0"/>
              <a:t>The example in the slide matches the </a:t>
            </a:r>
            <a:r>
              <a:rPr lang="en-US" altLang="en-US" dirty="0" err="1">
                <a:latin typeface="Courier New" pitchFamily="49" charset="0"/>
              </a:rPr>
              <a:t>emp_no</a:t>
            </a:r>
            <a:r>
              <a:rPr lang="en-US" altLang="en-US" dirty="0"/>
              <a:t> column in the </a:t>
            </a:r>
            <a:r>
              <a:rPr lang="en-US" altLang="en-US" dirty="0" err="1">
                <a:latin typeface="Courier New" pitchFamily="49" charset="0"/>
              </a:rPr>
              <a:t>copy_emp</a:t>
            </a:r>
            <a:r>
              <a:rPr lang="en-US" altLang="en-US" dirty="0"/>
              <a:t> table to the </a:t>
            </a:r>
            <a:r>
              <a:rPr lang="en-US" altLang="en-US" dirty="0" err="1">
                <a:latin typeface="Courier New" pitchFamily="49" charset="0"/>
              </a:rPr>
              <a:t>employee_id</a:t>
            </a:r>
            <a:r>
              <a:rPr lang="en-US" altLang="en-US" dirty="0"/>
              <a:t> column in the </a:t>
            </a:r>
            <a:r>
              <a:rPr lang="en-US" altLang="en-US" dirty="0">
                <a:latin typeface="Courier New" pitchFamily="49" charset="0"/>
              </a:rPr>
              <a:t>employees</a:t>
            </a:r>
            <a:r>
              <a:rPr lang="en-US" altLang="en-US" dirty="0"/>
              <a:t> table. If a match is found, the row is updated to match the row in the </a:t>
            </a:r>
            <a:r>
              <a:rPr lang="en-US" altLang="en-US" dirty="0">
                <a:latin typeface="Courier New" pitchFamily="49" charset="0"/>
              </a:rPr>
              <a:t>employees</a:t>
            </a:r>
            <a:r>
              <a:rPr lang="en-US" altLang="en-US" dirty="0"/>
              <a:t> table. If the row is not found, it is inserted into the </a:t>
            </a:r>
            <a:r>
              <a:rPr lang="en-US" altLang="en-US" dirty="0" err="1">
                <a:latin typeface="Courier New" pitchFamily="49" charset="0"/>
              </a:rPr>
              <a:t>copy_emp</a:t>
            </a:r>
            <a:r>
              <a:rPr lang="en-US" altLang="en-US" dirty="0"/>
              <a:t> table.</a:t>
            </a:r>
          </a:p>
          <a:p>
            <a:pPr lvl="1" eaLnBrk="1" hangingPunct="1"/>
            <a:r>
              <a:rPr lang="en-US" altLang="en-US" dirty="0"/>
              <a:t>Before executing the </a:t>
            </a:r>
            <a:r>
              <a:rPr lang="en-US" altLang="en-US" dirty="0">
                <a:latin typeface="Courier New" pitchFamily="49" charset="0"/>
              </a:rPr>
              <a:t>MERGE</a:t>
            </a:r>
            <a:r>
              <a:rPr lang="en-US" altLang="en-US" dirty="0"/>
              <a:t> statement, you should have the </a:t>
            </a:r>
            <a:r>
              <a:rPr lang="en-US" altLang="en-US" dirty="0" err="1">
                <a:latin typeface="Courier New" pitchFamily="49" charset="0"/>
              </a:rPr>
              <a:t>copy_emp</a:t>
            </a:r>
            <a:r>
              <a:rPr lang="en-US" altLang="en-US" dirty="0"/>
              <a:t> table created. You can create the </a:t>
            </a:r>
            <a:r>
              <a:rPr lang="en-US" altLang="en-US" dirty="0" err="1">
                <a:latin typeface="Courier New" pitchFamily="49" charset="0"/>
              </a:rPr>
              <a:t>copy_emp</a:t>
            </a:r>
            <a:r>
              <a:rPr lang="en-US" altLang="en-US" dirty="0"/>
              <a:t> table with the following </a:t>
            </a:r>
            <a:r>
              <a:rPr lang="en-US" altLang="en-US" dirty="0">
                <a:latin typeface="Courier New" pitchFamily="49" charset="0"/>
              </a:rPr>
              <a:t>CREATE</a:t>
            </a:r>
            <a:r>
              <a:rPr lang="en-US" altLang="en-US" dirty="0"/>
              <a:t> statement:</a:t>
            </a:r>
          </a:p>
          <a:p>
            <a:pPr lvl="1" eaLnBrk="1" hangingPunct="1"/>
            <a:endParaRPr lang="en-US" altLang="en-US" dirty="0"/>
          </a:p>
          <a:p>
            <a:pPr lvl="1" eaLnBrk="1" hangingPunct="1"/>
            <a:endParaRPr lang="en-US" altLang="en-US" dirty="0">
              <a:latin typeface="Courier New" pitchFamily="49" charset="0"/>
              <a:cs typeface="Courier New" pitchFamily="49" charset="0"/>
            </a:endParaRPr>
          </a:p>
          <a:p>
            <a:pPr lvl="1" eaLnBrk="1" hangingPunct="1"/>
            <a:endParaRPr lang="en-US" altLang="en-US" dirty="0">
              <a:latin typeface="Courier New" pitchFamily="49" charset="0"/>
              <a:cs typeface="Courier New" pitchFamily="49" charset="0"/>
            </a:endParaRPr>
          </a:p>
          <a:p>
            <a:pPr lvl="1" eaLnBrk="1" hangingPunct="1"/>
            <a:endParaRPr lang="en-US" altLang="en-US" dirty="0">
              <a:latin typeface="Courier New" pitchFamily="49" charset="0"/>
              <a:cs typeface="Courier New" pitchFamily="49" charset="0"/>
            </a:endParaRPr>
          </a:p>
          <a:p>
            <a:pPr lvl="1" eaLnBrk="1" hangingPunct="1"/>
            <a:endParaRPr lang="en-US" altLang="en-US" dirty="0">
              <a:latin typeface="Courier New" pitchFamily="49" charset="0"/>
              <a:cs typeface="Courier New" pitchFamily="49" charset="0"/>
            </a:endParaRPr>
          </a:p>
          <a:p>
            <a:pPr lvl="1" eaLnBrk="1" hangingPunct="1"/>
            <a:endParaRPr lang="en-US" altLang="en-US" dirty="0">
              <a:latin typeface="Courier New" pitchFamily="49" charset="0"/>
              <a:cs typeface="Courier New" pitchFamily="49" charset="0"/>
            </a:endParaRPr>
          </a:p>
          <a:p>
            <a:pPr lvl="1" eaLnBrk="1" hangingPunct="1"/>
            <a:r>
              <a:rPr lang="en-US" altLang="en-US" dirty="0"/>
              <a:t>The complete example of using </a:t>
            </a:r>
            <a:r>
              <a:rPr lang="en-US" altLang="en-US" dirty="0">
                <a:latin typeface="Courier New" pitchFamily="49" charset="0"/>
              </a:rPr>
              <a:t>MERGE</a:t>
            </a:r>
            <a:r>
              <a:rPr lang="en-US" altLang="en-US" dirty="0"/>
              <a:t> in a PL/SQL block is shown in the next slide.</a:t>
            </a:r>
          </a:p>
          <a:p>
            <a:endParaRPr lang="en-US" dirty="0"/>
          </a:p>
        </p:txBody>
      </p:sp>
    </p:spTree>
    <p:extLst>
      <p:ext uri="{BB962C8B-B14F-4D97-AF65-F5344CB8AC3E}">
        <p14:creationId xmlns:p14="http://schemas.microsoft.com/office/powerpoint/2010/main" val="3008498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Footer Placeholder 6"/>
          <p:cNvSpPr>
            <a:spLocks noGrp="1"/>
          </p:cNvSpPr>
          <p:nvPr>
            <p:ph type="ftr" sz="quarter" idx="4"/>
          </p:nvPr>
        </p:nvSpPr>
        <p:spPr/>
        <p:txBody>
          <a:bodyPr/>
          <a:lstStyle/>
          <a:p>
            <a:r>
              <a:rPr lang="en-US" altLang="en-US"/>
              <a:t>Oracle Database 19c: PL/SQL Workshop   5 - </a:t>
            </a:r>
            <a:fld id="{DC9BECC8-CAC2-4545-8870-A7063E4C729B}" type="slidenum">
              <a:rPr lang="en-US" altLang="en-US" smtClean="0"/>
              <a:pPr/>
              <a:t>19</a:t>
            </a:fld>
            <a:endParaRPr lang="en-US" altLang="en-US" dirty="0"/>
          </a:p>
        </p:txBody>
      </p:sp>
      <p:sp>
        <p:nvSpPr>
          <p:cNvPr id="4" name="Notes Placeholder 3">
            <a:extLst>
              <a:ext uri="{FF2B5EF4-FFF2-40B4-BE49-F238E27FC236}">
                <a16:creationId xmlns:a16="http://schemas.microsoft.com/office/drawing/2014/main" id="{EEAC9E26-ED4F-4EE3-A5FB-562AF059B3E6}"/>
              </a:ext>
            </a:extLst>
          </p:cNvPr>
          <p:cNvSpPr>
            <a:spLocks noGrp="1"/>
          </p:cNvSpPr>
          <p:nvPr>
            <p:ph type="body" idx="1"/>
          </p:nvPr>
        </p:nvSpPr>
        <p:spPr>
          <a:xfrm>
            <a:off x="457200" y="449263"/>
            <a:ext cx="6858000" cy="9380537"/>
          </a:xfrm>
        </p:spPr>
        <p:txBody>
          <a:bodyPr/>
          <a:lstStyle/>
          <a:p>
            <a:pPr lvl="1" eaLnBrk="1" hangingPunct="1"/>
            <a:r>
              <a:rPr lang="en-US" altLang="en-US" dirty="0">
                <a:latin typeface="Courier New" pitchFamily="49" charset="0"/>
              </a:rPr>
              <a:t>BEGIN</a:t>
            </a:r>
          </a:p>
          <a:p>
            <a:pPr lvl="1" eaLnBrk="1" hangingPunct="1"/>
            <a:r>
              <a:rPr lang="en-US" altLang="en-US" dirty="0">
                <a:latin typeface="Courier New" pitchFamily="49" charset="0"/>
              </a:rPr>
              <a:t>MERGE INTO </a:t>
            </a:r>
            <a:r>
              <a:rPr lang="en-US" altLang="en-US" dirty="0" err="1">
                <a:latin typeface="Courier New" pitchFamily="49" charset="0"/>
              </a:rPr>
              <a:t>copy_emp</a:t>
            </a:r>
            <a:r>
              <a:rPr lang="en-US" altLang="en-US" dirty="0">
                <a:latin typeface="Courier New" pitchFamily="49" charset="0"/>
              </a:rPr>
              <a:t> c</a:t>
            </a:r>
          </a:p>
          <a:p>
            <a:pPr lvl="1" eaLnBrk="1" hangingPunct="1"/>
            <a:r>
              <a:rPr lang="en-US" altLang="en-US" dirty="0">
                <a:latin typeface="Courier New" pitchFamily="49" charset="0"/>
              </a:rPr>
              <a:t>     USING employees e</a:t>
            </a:r>
          </a:p>
          <a:p>
            <a:pPr lvl="1" eaLnBrk="1" hangingPunct="1"/>
            <a:r>
              <a:rPr lang="en-US" altLang="en-US" dirty="0">
                <a:latin typeface="Courier New" pitchFamily="49" charset="0"/>
              </a:rPr>
              <a:t>     ON (</a:t>
            </a:r>
            <a:r>
              <a:rPr lang="en-US" altLang="en-US" dirty="0" err="1">
                <a:latin typeface="Courier New" pitchFamily="49" charset="0"/>
              </a:rPr>
              <a:t>e.employee_id</a:t>
            </a:r>
            <a:r>
              <a:rPr lang="en-US" altLang="en-US" dirty="0">
                <a:latin typeface="Courier New" pitchFamily="49" charset="0"/>
              </a:rPr>
              <a:t> = </a:t>
            </a:r>
            <a:r>
              <a:rPr lang="en-US" altLang="en-US" dirty="0" err="1">
                <a:latin typeface="Courier New" pitchFamily="49" charset="0"/>
              </a:rPr>
              <a:t>c.empno</a:t>
            </a:r>
            <a:r>
              <a:rPr lang="en-US" altLang="en-US" dirty="0">
                <a:latin typeface="Courier New" pitchFamily="49" charset="0"/>
              </a:rPr>
              <a:t>)</a:t>
            </a:r>
          </a:p>
          <a:p>
            <a:pPr lvl="1" eaLnBrk="1" hangingPunct="1"/>
            <a:r>
              <a:rPr lang="en-US" altLang="en-US" dirty="0">
                <a:latin typeface="Courier New" pitchFamily="49" charset="0"/>
              </a:rPr>
              <a:t>   WHEN MATCHED THEN</a:t>
            </a:r>
          </a:p>
          <a:p>
            <a:pPr lvl="1" eaLnBrk="1" hangingPunct="1"/>
            <a:r>
              <a:rPr lang="en-US" altLang="en-US" dirty="0">
                <a:latin typeface="Courier New" pitchFamily="49" charset="0"/>
              </a:rPr>
              <a:t>     UPDATE SET</a:t>
            </a:r>
          </a:p>
          <a:p>
            <a:pPr lvl="1" eaLnBrk="1" hangingPunct="1"/>
            <a:r>
              <a:rPr lang="en-US" altLang="en-US" dirty="0">
                <a:latin typeface="Courier New" pitchFamily="49" charset="0"/>
              </a:rPr>
              <a:t>       </a:t>
            </a:r>
            <a:r>
              <a:rPr lang="en-US" altLang="en-US" dirty="0" err="1">
                <a:latin typeface="Courier New" pitchFamily="49" charset="0"/>
              </a:rPr>
              <a:t>c.first_name</a:t>
            </a:r>
            <a:r>
              <a:rPr lang="en-US" altLang="en-US" dirty="0">
                <a:latin typeface="Courier New" pitchFamily="49" charset="0"/>
              </a:rPr>
              <a:t>     = </a:t>
            </a:r>
            <a:r>
              <a:rPr lang="en-US" altLang="en-US" dirty="0" err="1">
                <a:latin typeface="Courier New" pitchFamily="49" charset="0"/>
              </a:rPr>
              <a:t>e.first_name</a:t>
            </a:r>
            <a:r>
              <a:rPr lang="en-US" altLang="en-US" dirty="0">
                <a:latin typeface="Courier New" pitchFamily="49" charset="0"/>
              </a:rPr>
              <a:t>,</a:t>
            </a:r>
          </a:p>
          <a:p>
            <a:pPr lvl="1" eaLnBrk="1" hangingPunct="1"/>
            <a:r>
              <a:rPr lang="en-US" altLang="en-US" dirty="0">
                <a:latin typeface="Courier New" pitchFamily="49" charset="0"/>
              </a:rPr>
              <a:t>       </a:t>
            </a:r>
            <a:r>
              <a:rPr lang="en-US" altLang="en-US" dirty="0" err="1">
                <a:latin typeface="Courier New" pitchFamily="49" charset="0"/>
              </a:rPr>
              <a:t>c.last_name</a:t>
            </a:r>
            <a:r>
              <a:rPr lang="en-US" altLang="en-US" dirty="0">
                <a:latin typeface="Courier New" pitchFamily="49" charset="0"/>
              </a:rPr>
              <a:t>      = </a:t>
            </a:r>
            <a:r>
              <a:rPr lang="en-US" altLang="en-US" dirty="0" err="1">
                <a:latin typeface="Courier New" pitchFamily="49" charset="0"/>
              </a:rPr>
              <a:t>e.last_name</a:t>
            </a:r>
            <a:r>
              <a:rPr lang="en-US" altLang="en-US" dirty="0">
                <a:latin typeface="Courier New" pitchFamily="49" charset="0"/>
              </a:rPr>
              <a:t>,</a:t>
            </a:r>
          </a:p>
          <a:p>
            <a:pPr lvl="1" eaLnBrk="1" hangingPunct="1"/>
            <a:r>
              <a:rPr lang="en-US" altLang="en-US" dirty="0">
                <a:latin typeface="Courier New" pitchFamily="49" charset="0"/>
              </a:rPr>
              <a:t>       </a:t>
            </a:r>
            <a:r>
              <a:rPr lang="en-US" altLang="en-US" dirty="0" err="1">
                <a:latin typeface="Courier New" pitchFamily="49" charset="0"/>
              </a:rPr>
              <a:t>c.email</a:t>
            </a:r>
            <a:r>
              <a:rPr lang="en-US" altLang="en-US" dirty="0">
                <a:latin typeface="Courier New" pitchFamily="49" charset="0"/>
              </a:rPr>
              <a:t>          = </a:t>
            </a:r>
            <a:r>
              <a:rPr lang="en-US" altLang="en-US" dirty="0" err="1">
                <a:latin typeface="Courier New" pitchFamily="49" charset="0"/>
              </a:rPr>
              <a:t>e.email</a:t>
            </a:r>
            <a:r>
              <a:rPr lang="en-US" altLang="en-US" dirty="0">
                <a:latin typeface="Courier New" pitchFamily="49" charset="0"/>
              </a:rPr>
              <a:t>,</a:t>
            </a:r>
          </a:p>
          <a:p>
            <a:pPr lvl="1" eaLnBrk="1" hangingPunct="1"/>
            <a:r>
              <a:rPr lang="en-US" altLang="en-US" dirty="0">
                <a:latin typeface="Courier New" pitchFamily="49" charset="0"/>
              </a:rPr>
              <a:t>       </a:t>
            </a:r>
            <a:r>
              <a:rPr lang="en-US" altLang="en-US" dirty="0" err="1">
                <a:latin typeface="Courier New" pitchFamily="49" charset="0"/>
              </a:rPr>
              <a:t>c.phone_number</a:t>
            </a:r>
            <a:r>
              <a:rPr lang="en-US" altLang="en-US" dirty="0">
                <a:latin typeface="Courier New" pitchFamily="49" charset="0"/>
              </a:rPr>
              <a:t>   = </a:t>
            </a:r>
            <a:r>
              <a:rPr lang="en-US" altLang="en-US" dirty="0" err="1">
                <a:latin typeface="Courier New" pitchFamily="49" charset="0"/>
              </a:rPr>
              <a:t>e.phone_number</a:t>
            </a:r>
            <a:r>
              <a:rPr lang="en-US" altLang="en-US" dirty="0">
                <a:latin typeface="Courier New" pitchFamily="49" charset="0"/>
              </a:rPr>
              <a:t>,</a:t>
            </a:r>
          </a:p>
          <a:p>
            <a:pPr lvl="1" eaLnBrk="1" hangingPunct="1"/>
            <a:r>
              <a:rPr lang="en-US" altLang="en-US" dirty="0">
                <a:latin typeface="Courier New" pitchFamily="49" charset="0"/>
              </a:rPr>
              <a:t>       </a:t>
            </a:r>
            <a:r>
              <a:rPr lang="en-US" altLang="en-US" dirty="0" err="1">
                <a:latin typeface="Courier New" pitchFamily="49" charset="0"/>
              </a:rPr>
              <a:t>c.hire_date</a:t>
            </a:r>
            <a:r>
              <a:rPr lang="en-US" altLang="en-US" dirty="0">
                <a:latin typeface="Courier New" pitchFamily="49" charset="0"/>
              </a:rPr>
              <a:t>      = </a:t>
            </a:r>
            <a:r>
              <a:rPr lang="en-US" altLang="en-US" dirty="0" err="1">
                <a:latin typeface="Courier New" pitchFamily="49" charset="0"/>
              </a:rPr>
              <a:t>e.hire_date</a:t>
            </a:r>
            <a:r>
              <a:rPr lang="en-US" altLang="en-US" dirty="0">
                <a:latin typeface="Courier New" pitchFamily="49" charset="0"/>
              </a:rPr>
              <a:t>,</a:t>
            </a:r>
          </a:p>
          <a:p>
            <a:pPr lvl="1" eaLnBrk="1" hangingPunct="1"/>
            <a:r>
              <a:rPr lang="en-US" altLang="en-US" dirty="0">
                <a:latin typeface="Courier New" pitchFamily="49" charset="0"/>
              </a:rPr>
              <a:t>       </a:t>
            </a:r>
            <a:r>
              <a:rPr lang="en-US" altLang="en-US" dirty="0" err="1">
                <a:latin typeface="Courier New" pitchFamily="49" charset="0"/>
              </a:rPr>
              <a:t>c.job_id</a:t>
            </a:r>
            <a:r>
              <a:rPr lang="en-US" altLang="en-US" dirty="0">
                <a:latin typeface="Courier New" pitchFamily="49" charset="0"/>
              </a:rPr>
              <a:t>         = </a:t>
            </a:r>
            <a:r>
              <a:rPr lang="en-US" altLang="en-US" dirty="0" err="1">
                <a:latin typeface="Courier New" pitchFamily="49" charset="0"/>
              </a:rPr>
              <a:t>e.job_id</a:t>
            </a:r>
            <a:r>
              <a:rPr lang="en-US" altLang="en-US" dirty="0">
                <a:latin typeface="Courier New" pitchFamily="49" charset="0"/>
              </a:rPr>
              <a:t>,</a:t>
            </a:r>
          </a:p>
          <a:p>
            <a:pPr lvl="1" eaLnBrk="1" hangingPunct="1"/>
            <a:r>
              <a:rPr lang="en-US" altLang="en-US" dirty="0">
                <a:latin typeface="Courier New" pitchFamily="49" charset="0"/>
              </a:rPr>
              <a:t>       </a:t>
            </a:r>
            <a:r>
              <a:rPr lang="en-US" altLang="en-US" dirty="0" err="1">
                <a:latin typeface="Courier New" pitchFamily="49" charset="0"/>
              </a:rPr>
              <a:t>c.salary</a:t>
            </a:r>
            <a:r>
              <a:rPr lang="en-US" altLang="en-US" dirty="0">
                <a:latin typeface="Courier New" pitchFamily="49" charset="0"/>
              </a:rPr>
              <a:t>         = </a:t>
            </a:r>
            <a:r>
              <a:rPr lang="en-US" altLang="en-US" dirty="0" err="1">
                <a:latin typeface="Courier New" pitchFamily="49" charset="0"/>
              </a:rPr>
              <a:t>e.salary</a:t>
            </a:r>
            <a:r>
              <a:rPr lang="en-US" altLang="en-US" dirty="0">
                <a:latin typeface="Courier New" pitchFamily="49" charset="0"/>
              </a:rPr>
              <a:t>,</a:t>
            </a:r>
          </a:p>
          <a:p>
            <a:pPr lvl="1" eaLnBrk="1" hangingPunct="1"/>
            <a:r>
              <a:rPr lang="en-US" altLang="en-US" dirty="0">
                <a:latin typeface="Courier New" pitchFamily="49" charset="0"/>
              </a:rPr>
              <a:t>       </a:t>
            </a:r>
            <a:r>
              <a:rPr lang="en-US" altLang="en-US" dirty="0" err="1">
                <a:latin typeface="Courier New" pitchFamily="49" charset="0"/>
              </a:rPr>
              <a:t>c.commission_pct</a:t>
            </a:r>
            <a:r>
              <a:rPr lang="en-US" altLang="en-US" dirty="0">
                <a:latin typeface="Courier New" pitchFamily="49" charset="0"/>
              </a:rPr>
              <a:t> = </a:t>
            </a:r>
            <a:r>
              <a:rPr lang="en-US" altLang="en-US" dirty="0" err="1">
                <a:latin typeface="Courier New" pitchFamily="49" charset="0"/>
              </a:rPr>
              <a:t>e.commission_pct</a:t>
            </a:r>
            <a:r>
              <a:rPr lang="en-US" altLang="en-US" dirty="0">
                <a:latin typeface="Courier New" pitchFamily="49" charset="0"/>
              </a:rPr>
              <a:t>,</a:t>
            </a:r>
          </a:p>
          <a:p>
            <a:pPr lvl="1" eaLnBrk="1" hangingPunct="1"/>
            <a:r>
              <a:rPr lang="en-US" altLang="en-US" dirty="0">
                <a:latin typeface="Courier New" pitchFamily="49" charset="0"/>
              </a:rPr>
              <a:t>       </a:t>
            </a:r>
            <a:r>
              <a:rPr lang="en-US" altLang="en-US" dirty="0" err="1">
                <a:latin typeface="Courier New" pitchFamily="49" charset="0"/>
              </a:rPr>
              <a:t>c.manager_id</a:t>
            </a:r>
            <a:r>
              <a:rPr lang="en-US" altLang="en-US" dirty="0">
                <a:latin typeface="Courier New" pitchFamily="49" charset="0"/>
              </a:rPr>
              <a:t>     = </a:t>
            </a:r>
            <a:r>
              <a:rPr lang="en-US" altLang="en-US" dirty="0" err="1">
                <a:latin typeface="Courier New" pitchFamily="49" charset="0"/>
              </a:rPr>
              <a:t>e.manager_id</a:t>
            </a:r>
            <a:r>
              <a:rPr lang="en-US" altLang="en-US" dirty="0">
                <a:latin typeface="Courier New" pitchFamily="49" charset="0"/>
              </a:rPr>
              <a:t>,</a:t>
            </a:r>
          </a:p>
          <a:p>
            <a:pPr lvl="1" eaLnBrk="1" hangingPunct="1"/>
            <a:r>
              <a:rPr lang="en-US" altLang="en-US" dirty="0">
                <a:latin typeface="Courier New" pitchFamily="49" charset="0"/>
              </a:rPr>
              <a:t>       </a:t>
            </a:r>
            <a:r>
              <a:rPr lang="en-US" altLang="en-US" dirty="0" err="1">
                <a:latin typeface="Courier New" pitchFamily="49" charset="0"/>
              </a:rPr>
              <a:t>c.department_id</a:t>
            </a:r>
            <a:r>
              <a:rPr lang="en-US" altLang="en-US" dirty="0">
                <a:latin typeface="Courier New" pitchFamily="49" charset="0"/>
              </a:rPr>
              <a:t>  = </a:t>
            </a:r>
            <a:r>
              <a:rPr lang="en-US" altLang="en-US" dirty="0" err="1">
                <a:latin typeface="Courier New" pitchFamily="49" charset="0"/>
              </a:rPr>
              <a:t>e.department_id</a:t>
            </a:r>
            <a:endParaRPr lang="en-US" altLang="en-US" dirty="0">
              <a:latin typeface="Courier New" pitchFamily="49" charset="0"/>
            </a:endParaRPr>
          </a:p>
          <a:p>
            <a:pPr lvl="1" eaLnBrk="1" hangingPunct="1"/>
            <a:r>
              <a:rPr lang="en-US" altLang="en-US" dirty="0">
                <a:latin typeface="Courier New" pitchFamily="49" charset="0"/>
              </a:rPr>
              <a:t>   WHEN NOT MATCHED THEN</a:t>
            </a:r>
          </a:p>
          <a:p>
            <a:pPr lvl="1" eaLnBrk="1" hangingPunct="1"/>
            <a:r>
              <a:rPr lang="en-US" altLang="en-US" dirty="0">
                <a:latin typeface="Courier New" pitchFamily="49" charset="0"/>
              </a:rPr>
              <a:t>     INSERT VALUES(</a:t>
            </a:r>
            <a:r>
              <a:rPr lang="en-US" altLang="en-US" dirty="0" err="1">
                <a:latin typeface="Courier New" pitchFamily="49" charset="0"/>
              </a:rPr>
              <a:t>e.employee_id</a:t>
            </a:r>
            <a:r>
              <a:rPr lang="en-US" altLang="en-US" dirty="0">
                <a:latin typeface="Courier New" pitchFamily="49" charset="0"/>
              </a:rPr>
              <a:t>,  </a:t>
            </a:r>
            <a:r>
              <a:rPr lang="en-US" altLang="en-US" dirty="0" err="1">
                <a:latin typeface="Courier New" pitchFamily="49" charset="0"/>
              </a:rPr>
              <a:t>e.first_name</a:t>
            </a:r>
            <a:r>
              <a:rPr lang="en-US" altLang="en-US" dirty="0">
                <a:latin typeface="Courier New" pitchFamily="49" charset="0"/>
              </a:rPr>
              <a:t>, </a:t>
            </a:r>
            <a:r>
              <a:rPr lang="en-US" altLang="en-US" dirty="0" err="1">
                <a:latin typeface="Courier New" pitchFamily="49" charset="0"/>
              </a:rPr>
              <a:t>e.last_name</a:t>
            </a:r>
            <a:r>
              <a:rPr lang="en-US" altLang="en-US" dirty="0">
                <a:latin typeface="Courier New" pitchFamily="49" charset="0"/>
              </a:rPr>
              <a:t>,</a:t>
            </a:r>
          </a:p>
          <a:p>
            <a:pPr lvl="1" eaLnBrk="1" hangingPunct="1"/>
            <a:r>
              <a:rPr lang="en-US" altLang="en-US" dirty="0">
                <a:latin typeface="Courier New" pitchFamily="49" charset="0"/>
              </a:rPr>
              <a:t>          </a:t>
            </a:r>
            <a:r>
              <a:rPr lang="en-US" altLang="en-US" dirty="0" err="1">
                <a:latin typeface="Courier New" pitchFamily="49" charset="0"/>
              </a:rPr>
              <a:t>e.email</a:t>
            </a:r>
            <a:r>
              <a:rPr lang="en-US" altLang="en-US" dirty="0">
                <a:latin typeface="Courier New" pitchFamily="49" charset="0"/>
              </a:rPr>
              <a:t>, </a:t>
            </a:r>
            <a:r>
              <a:rPr lang="en-US" altLang="en-US" dirty="0" err="1">
                <a:latin typeface="Courier New" pitchFamily="49" charset="0"/>
              </a:rPr>
              <a:t>e.phone_number</a:t>
            </a:r>
            <a:r>
              <a:rPr lang="en-US" altLang="en-US" dirty="0">
                <a:latin typeface="Courier New" pitchFamily="49" charset="0"/>
              </a:rPr>
              <a:t>, </a:t>
            </a:r>
            <a:r>
              <a:rPr lang="en-US" altLang="en-US" dirty="0" err="1">
                <a:latin typeface="Courier New" pitchFamily="49" charset="0"/>
              </a:rPr>
              <a:t>e.hire_date</a:t>
            </a:r>
            <a:r>
              <a:rPr lang="en-US" altLang="en-US" dirty="0">
                <a:latin typeface="Courier New" pitchFamily="49" charset="0"/>
              </a:rPr>
              <a:t>, </a:t>
            </a:r>
            <a:r>
              <a:rPr lang="en-US" altLang="en-US" dirty="0" err="1">
                <a:latin typeface="Courier New" pitchFamily="49" charset="0"/>
              </a:rPr>
              <a:t>e.job_id</a:t>
            </a:r>
            <a:r>
              <a:rPr lang="en-US" altLang="en-US" dirty="0">
                <a:latin typeface="Courier New" pitchFamily="49" charset="0"/>
              </a:rPr>
              <a:t>,</a:t>
            </a:r>
          </a:p>
          <a:p>
            <a:pPr lvl="1" eaLnBrk="1" hangingPunct="1"/>
            <a:r>
              <a:rPr lang="en-US" altLang="en-US" dirty="0">
                <a:latin typeface="Courier New" pitchFamily="49" charset="0"/>
              </a:rPr>
              <a:t>          </a:t>
            </a:r>
            <a:r>
              <a:rPr lang="en-US" altLang="en-US" dirty="0" err="1">
                <a:latin typeface="Courier New" pitchFamily="49" charset="0"/>
              </a:rPr>
              <a:t>e.salary</a:t>
            </a:r>
            <a:r>
              <a:rPr lang="en-US" altLang="en-US" dirty="0">
                <a:latin typeface="Courier New" pitchFamily="49" charset="0"/>
              </a:rPr>
              <a:t>, </a:t>
            </a:r>
            <a:r>
              <a:rPr lang="en-US" altLang="en-US" dirty="0" err="1">
                <a:latin typeface="Courier New" pitchFamily="49" charset="0"/>
              </a:rPr>
              <a:t>e.commission_pct</a:t>
            </a:r>
            <a:r>
              <a:rPr lang="en-US" altLang="en-US" dirty="0">
                <a:latin typeface="Courier New" pitchFamily="49" charset="0"/>
              </a:rPr>
              <a:t>, </a:t>
            </a:r>
            <a:r>
              <a:rPr lang="en-US" altLang="en-US" dirty="0" err="1">
                <a:latin typeface="Courier New" pitchFamily="49" charset="0"/>
              </a:rPr>
              <a:t>e.manager_id</a:t>
            </a:r>
            <a:r>
              <a:rPr lang="en-US" altLang="en-US" dirty="0">
                <a:latin typeface="Courier New" pitchFamily="49" charset="0"/>
              </a:rPr>
              <a:t>, </a:t>
            </a:r>
          </a:p>
          <a:p>
            <a:pPr lvl="1" eaLnBrk="1" hangingPunct="1"/>
            <a:r>
              <a:rPr lang="en-US" altLang="en-US" dirty="0">
                <a:latin typeface="Courier New" pitchFamily="49" charset="0"/>
              </a:rPr>
              <a:t>          </a:t>
            </a:r>
            <a:r>
              <a:rPr lang="en-US" altLang="en-US" dirty="0" err="1">
                <a:latin typeface="Courier New" pitchFamily="49" charset="0"/>
              </a:rPr>
              <a:t>e.department_id</a:t>
            </a:r>
            <a:r>
              <a:rPr lang="en-US" altLang="en-US" dirty="0">
                <a:latin typeface="Courier New" pitchFamily="49" charset="0"/>
              </a:rPr>
              <a:t>);</a:t>
            </a:r>
          </a:p>
          <a:p>
            <a:pPr lvl="1" eaLnBrk="1" hangingPunct="1"/>
            <a:r>
              <a:rPr lang="en-US" altLang="en-US" dirty="0">
                <a:latin typeface="Courier New" pitchFamily="49" charset="0"/>
              </a:rPr>
              <a:t>END;</a:t>
            </a:r>
          </a:p>
          <a:p>
            <a:pPr lvl="1" eaLnBrk="1" hangingPunct="1"/>
            <a:r>
              <a:rPr lang="en-US" altLang="en-US" dirty="0">
                <a:latin typeface="Courier New" pitchFamily="49" charset="0"/>
              </a:rPr>
              <a:t>/</a:t>
            </a:r>
          </a:p>
          <a:p>
            <a:endParaRPr lang="en-US" dirty="0"/>
          </a:p>
        </p:txBody>
      </p:sp>
    </p:spTree>
    <p:extLst>
      <p:ext uri="{BB962C8B-B14F-4D97-AF65-F5344CB8AC3E}">
        <p14:creationId xmlns:p14="http://schemas.microsoft.com/office/powerpoint/2010/main" val="337415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Notes Placeholder 2"/>
          <p:cNvSpPr>
            <a:spLocks noGrp="1"/>
          </p:cNvSpPr>
          <p:nvPr>
            <p:ph type="body" idx="1"/>
          </p:nvPr>
        </p:nvSpPr>
        <p:spPr/>
        <p:txBody>
          <a:bodyPr/>
          <a:lstStyle/>
          <a:p>
            <a:pPr lvl="1"/>
            <a:r>
              <a:rPr lang="en-US" dirty="0"/>
              <a:t>You are in lesson 5, which is part of Unit 1: Introducing PL/SQL.</a:t>
            </a:r>
          </a:p>
        </p:txBody>
      </p:sp>
      <p:sp>
        <p:nvSpPr>
          <p:cNvPr id="5" name="Footer Placeholder 4"/>
          <p:cNvSpPr>
            <a:spLocks noGrp="1"/>
          </p:cNvSpPr>
          <p:nvPr>
            <p:ph type="ftr" sz="quarter" idx="4"/>
          </p:nvPr>
        </p:nvSpPr>
        <p:spPr/>
        <p:txBody>
          <a:bodyPr/>
          <a:lstStyle/>
          <a:p>
            <a:r>
              <a:rPr lang="en-US"/>
              <a:t>Oracle Database 19c: PL/SQL Workshop   5 - </a:t>
            </a:r>
            <a:fld id="{7A8012E0-7AE2-4083-8385-CC7F7DBF7F28}" type="slidenum">
              <a:rPr lang="en-US" smtClean="0"/>
              <a:pPr/>
              <a:t>2</a:t>
            </a:fld>
            <a:endParaRPr lang="en-US" dirty="0"/>
          </a:p>
        </p:txBody>
      </p:sp>
      <p:sp>
        <p:nvSpPr>
          <p:cNvPr id="4" name="Slide Image Placeholder 3">
            <a:extLst>
              <a:ext uri="{FF2B5EF4-FFF2-40B4-BE49-F238E27FC236}">
                <a16:creationId xmlns:a16="http://schemas.microsoft.com/office/drawing/2014/main" id="{0CFDDB6C-2B24-452E-88F9-AC702B79C489}"/>
              </a:ext>
            </a:extLst>
          </p:cNvPr>
          <p:cNvSpPr>
            <a:spLocks noGrp="1" noRot="1" noChangeAspect="1"/>
          </p:cNvSpPr>
          <p:nvPr>
            <p:ph type="sldImg"/>
          </p:nvPr>
        </p:nvSpPr>
        <p:spPr/>
      </p:sp>
    </p:spTree>
    <p:extLst>
      <p:ext uri="{BB962C8B-B14F-4D97-AF65-F5344CB8AC3E}">
        <p14:creationId xmlns:p14="http://schemas.microsoft.com/office/powerpoint/2010/main" val="113203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Footer Placeholder 4"/>
          <p:cNvSpPr>
            <a:spLocks noGrp="1"/>
          </p:cNvSpPr>
          <p:nvPr>
            <p:ph type="ftr" sz="quarter" idx="4"/>
          </p:nvPr>
        </p:nvSpPr>
        <p:spPr/>
        <p:txBody>
          <a:bodyPr/>
          <a:lstStyle/>
          <a:p>
            <a:r>
              <a:rPr lang="en-US" altLang="en-US"/>
              <a:t>Oracle Database 19c: PL/SQL Workshop   5 - </a:t>
            </a:r>
            <a:fld id="{C728A833-EACC-4C75-8BD7-F96434B1852D}" type="slidenum">
              <a:rPr lang="en-US" altLang="en-US" smtClean="0"/>
              <a:pPr/>
              <a:t>20</a:t>
            </a:fld>
            <a:endParaRPr lang="en-US" altLang="en-US" dirty="0"/>
          </a:p>
        </p:txBody>
      </p:sp>
      <p:sp>
        <p:nvSpPr>
          <p:cNvPr id="4" name="Slide Image Placeholder 3">
            <a:extLst>
              <a:ext uri="{FF2B5EF4-FFF2-40B4-BE49-F238E27FC236}">
                <a16:creationId xmlns:a16="http://schemas.microsoft.com/office/drawing/2014/main" id="{11B0994F-8239-4A1B-A4FD-5D6E00C6F81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C470F32-B835-4888-9E31-E1B03BB633D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3491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Footer Placeholder 7"/>
          <p:cNvSpPr>
            <a:spLocks noGrp="1"/>
          </p:cNvSpPr>
          <p:nvPr>
            <p:ph type="ftr" sz="quarter" idx="4"/>
          </p:nvPr>
        </p:nvSpPr>
        <p:spPr/>
        <p:txBody>
          <a:bodyPr/>
          <a:lstStyle/>
          <a:p>
            <a:r>
              <a:rPr lang="en-US" altLang="en-US"/>
              <a:t>Oracle Database 19c: PL/SQL Workshop   5 - </a:t>
            </a:r>
            <a:fld id="{0A9781F1-78AA-4A43-8EFD-DD473A6EA1AD}" type="slidenum">
              <a:rPr lang="en-US" altLang="en-US" smtClean="0"/>
              <a:pPr/>
              <a:t>21</a:t>
            </a:fld>
            <a:endParaRPr lang="en-US" altLang="en-US" dirty="0"/>
          </a:p>
        </p:txBody>
      </p:sp>
      <p:sp>
        <p:nvSpPr>
          <p:cNvPr id="3" name="Slide Image Placeholder 2">
            <a:extLst>
              <a:ext uri="{FF2B5EF4-FFF2-40B4-BE49-F238E27FC236}">
                <a16:creationId xmlns:a16="http://schemas.microsoft.com/office/drawing/2014/main" id="{1E6690B8-FEED-4EEE-9A82-39321C59FB0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2C06BB1-AA4F-4054-83A8-A1BB8E8D3339}"/>
              </a:ext>
            </a:extLst>
          </p:cNvPr>
          <p:cNvSpPr>
            <a:spLocks noGrp="1"/>
          </p:cNvSpPr>
          <p:nvPr>
            <p:ph type="body" idx="1"/>
          </p:nvPr>
        </p:nvSpPr>
        <p:spPr/>
        <p:txBody>
          <a:bodyPr/>
          <a:lstStyle/>
          <a:p>
            <a:pPr lvl="1" eaLnBrk="1" hangingPunct="1"/>
            <a:r>
              <a:rPr lang="en-US" altLang="en-US" b="1" dirty="0"/>
              <a:t>Where Does the Oracle Server Process SQL Statements?</a:t>
            </a:r>
          </a:p>
          <a:p>
            <a:pPr lvl="1" eaLnBrk="1" hangingPunct="1"/>
            <a:r>
              <a:rPr lang="en-US" altLang="en-US" dirty="0"/>
              <a:t>The Oracle Server allocates a private memory area called the </a:t>
            </a:r>
            <a:r>
              <a:rPr lang="en-US" altLang="en-US" i="1" dirty="0"/>
              <a:t>context area</a:t>
            </a:r>
            <a:r>
              <a:rPr lang="en-US" altLang="en-US" dirty="0"/>
              <a:t> for processing SQL statements. The SQL statement is parsed and processed in this area. The information that is required for processing and the information that is retrieved after processing are all stored in this area. You have no control over this area because it is internally managed by the Oracle Server.</a:t>
            </a:r>
          </a:p>
          <a:p>
            <a:pPr lvl="1" eaLnBrk="1" hangingPunct="1"/>
            <a:r>
              <a:rPr lang="en-US" altLang="en-US" dirty="0"/>
              <a:t>A cursor is a pointer to the context area. However, this cursor is an implicit cursor, and is automatically managed by the Oracle Server. When the executable block issues a SQL statement, PL/SQL creates an implicit cursor. The result set of the SQL statement is stored in the context area for further processing.</a:t>
            </a:r>
          </a:p>
          <a:p>
            <a:endParaRPr lang="en-US" dirty="0"/>
          </a:p>
        </p:txBody>
      </p:sp>
    </p:spTree>
    <p:extLst>
      <p:ext uri="{BB962C8B-B14F-4D97-AF65-F5344CB8AC3E}">
        <p14:creationId xmlns:p14="http://schemas.microsoft.com/office/powerpoint/2010/main" val="3587602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Footer Placeholder 9"/>
          <p:cNvSpPr>
            <a:spLocks noGrp="1"/>
          </p:cNvSpPr>
          <p:nvPr>
            <p:ph type="ftr" sz="quarter" idx="4"/>
          </p:nvPr>
        </p:nvSpPr>
        <p:spPr/>
        <p:txBody>
          <a:bodyPr/>
          <a:lstStyle/>
          <a:p>
            <a:r>
              <a:rPr lang="en-US" altLang="en-US"/>
              <a:t>Oracle Database 19c: PL/SQL Workshop   5 - </a:t>
            </a:r>
            <a:fld id="{9D10CB83-B57A-4EB7-8B37-773AE268C2F7}" type="slidenum">
              <a:rPr lang="en-US" altLang="en-US" smtClean="0"/>
              <a:pPr/>
              <a:t>22</a:t>
            </a:fld>
            <a:endParaRPr lang="en-US" altLang="en-US" dirty="0"/>
          </a:p>
        </p:txBody>
      </p:sp>
      <p:sp>
        <p:nvSpPr>
          <p:cNvPr id="4" name="Notes Placeholder 3">
            <a:extLst>
              <a:ext uri="{FF2B5EF4-FFF2-40B4-BE49-F238E27FC236}">
                <a16:creationId xmlns:a16="http://schemas.microsoft.com/office/drawing/2014/main" id="{AFE7B879-0EB7-4354-B6ED-4FD44CF89C62}"/>
              </a:ext>
            </a:extLst>
          </p:cNvPr>
          <p:cNvSpPr>
            <a:spLocks noGrp="1"/>
          </p:cNvSpPr>
          <p:nvPr>
            <p:ph type="body" idx="1"/>
          </p:nvPr>
        </p:nvSpPr>
        <p:spPr>
          <a:xfrm>
            <a:off x="457200" y="449263"/>
            <a:ext cx="6858000" cy="9380537"/>
          </a:xfrm>
        </p:spPr>
        <p:txBody>
          <a:bodyPr/>
          <a:lstStyle/>
          <a:p>
            <a:pPr lvl="1" eaLnBrk="1" hangingPunct="1"/>
            <a:r>
              <a:rPr lang="en-US" altLang="en-US" b="1" dirty="0"/>
              <a:t>Types of Cursors</a:t>
            </a:r>
          </a:p>
          <a:p>
            <a:pPr lvl="1" eaLnBrk="1" hangingPunct="1"/>
            <a:r>
              <a:rPr lang="en-US" altLang="en-US" dirty="0"/>
              <a:t>There are two types of cursors:</a:t>
            </a:r>
          </a:p>
          <a:p>
            <a:pPr lvl="2" eaLnBrk="1" hangingPunct="1"/>
            <a:r>
              <a:rPr lang="en-US" altLang="en-US" b="1" dirty="0"/>
              <a:t>Implicit: </a:t>
            </a:r>
            <a:r>
              <a:rPr lang="en-US" altLang="en-US" dirty="0"/>
              <a:t>An</a:t>
            </a:r>
            <a:r>
              <a:rPr lang="en-US" altLang="en-US" i="1" dirty="0"/>
              <a:t> implicit cursor</a:t>
            </a:r>
            <a:r>
              <a:rPr lang="en-US" altLang="en-US" dirty="0"/>
              <a:t> is created and managed by the Oracle Server. You do not have access to it. The Oracle Server creates such a cursor when it has to execute a SQL statement.</a:t>
            </a:r>
            <a:endParaRPr lang="en-US" altLang="en-US" b="1" dirty="0"/>
          </a:p>
          <a:p>
            <a:pPr lvl="2"/>
            <a:r>
              <a:rPr lang="en-US" altLang="en-US" b="1" dirty="0"/>
              <a:t>Explicit:</a:t>
            </a:r>
            <a:r>
              <a:rPr lang="en-US" altLang="en-US" dirty="0"/>
              <a:t> As a programmer, you may want to retrieve multiple rows from a database table, have a pointer to each row that is retrieved, and work on the rows one at a time. In such cases, you can declare cursors explicitly. A cursor that is declared by programmers is called an </a:t>
            </a:r>
            <a:r>
              <a:rPr lang="en-US" altLang="en-US" i="1" dirty="0"/>
              <a:t>explicit cursor</a:t>
            </a:r>
            <a:r>
              <a:rPr lang="en-US" altLang="en-US" dirty="0"/>
              <a:t>. You declare such a cursor in the </a:t>
            </a:r>
            <a:r>
              <a:rPr lang="en-US" altLang="en-US" dirty="0">
                <a:latin typeface="Courier New" pitchFamily="49" charset="0"/>
                <a:cs typeface="Courier New" pitchFamily="49" charset="0"/>
              </a:rPr>
              <a:t>DECLARE</a:t>
            </a:r>
            <a:r>
              <a:rPr lang="en-US" altLang="en-US" dirty="0"/>
              <a:t> section of a PL/SQL block.</a:t>
            </a:r>
          </a:p>
          <a:p>
            <a:pPr lvl="1"/>
            <a:r>
              <a:rPr lang="en-US" altLang="en-US" dirty="0"/>
              <a:t>PL/SQL blocks execute on the database server. Cursors declared in the PL/SQL block point to the memory area on the server while executing. When a client initiates a PL/SQL block, a corresponding cursor is created for the </a:t>
            </a:r>
            <a:r>
              <a:rPr lang="en-US" altLang="en-US" dirty="0">
                <a:latin typeface="Courier New" pitchFamily="49" charset="0"/>
              </a:rPr>
              <a:t>SELECT</a:t>
            </a:r>
            <a:r>
              <a:rPr lang="en-US" altLang="en-US" dirty="0"/>
              <a:t> statements in the PL/SQL block and the result set is retrieved into the memory area pointed by the cursor.</a:t>
            </a:r>
          </a:p>
          <a:p>
            <a:endParaRPr lang="en-US" dirty="0"/>
          </a:p>
        </p:txBody>
      </p:sp>
    </p:spTree>
    <p:extLst>
      <p:ext uri="{BB962C8B-B14F-4D97-AF65-F5344CB8AC3E}">
        <p14:creationId xmlns:p14="http://schemas.microsoft.com/office/powerpoint/2010/main" val="27252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Footer Placeholder 7"/>
          <p:cNvSpPr>
            <a:spLocks noGrp="1"/>
          </p:cNvSpPr>
          <p:nvPr>
            <p:ph type="ftr" sz="quarter" idx="4"/>
          </p:nvPr>
        </p:nvSpPr>
        <p:spPr/>
        <p:txBody>
          <a:bodyPr/>
          <a:lstStyle/>
          <a:p>
            <a:r>
              <a:rPr lang="en-US" altLang="en-US"/>
              <a:t>Oracle Database 19c: PL/SQL Workshop   5 - </a:t>
            </a:r>
            <a:fld id="{738EC0E7-E608-44F0-88A6-BC99F345C016}" type="slidenum">
              <a:rPr lang="en-US" altLang="en-US" smtClean="0"/>
              <a:pPr/>
              <a:t>23</a:t>
            </a:fld>
            <a:endParaRPr lang="en-US" altLang="en-US" dirty="0"/>
          </a:p>
        </p:txBody>
      </p:sp>
      <p:sp>
        <p:nvSpPr>
          <p:cNvPr id="4" name="Slide Image Placeholder 3">
            <a:extLst>
              <a:ext uri="{FF2B5EF4-FFF2-40B4-BE49-F238E27FC236}">
                <a16:creationId xmlns:a16="http://schemas.microsoft.com/office/drawing/2014/main" id="{57106858-58B4-4C65-B0EE-2F094E8039B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8CC98736-5330-4F38-97F1-873D723DC20D}"/>
              </a:ext>
            </a:extLst>
          </p:cNvPr>
          <p:cNvSpPr>
            <a:spLocks noGrp="1"/>
          </p:cNvSpPr>
          <p:nvPr>
            <p:ph type="body" idx="1"/>
          </p:nvPr>
        </p:nvSpPr>
        <p:spPr/>
        <p:txBody>
          <a:bodyPr/>
          <a:lstStyle/>
          <a:p>
            <a:pPr lvl="1" eaLnBrk="1" hangingPunct="1"/>
            <a:r>
              <a:rPr lang="en-US" dirty="0"/>
              <a:t>SQL cursor attributes</a:t>
            </a:r>
            <a:r>
              <a:rPr lang="en-US" dirty="0">
                <a:solidFill>
                  <a:srgbClr val="FC0128"/>
                </a:solidFill>
              </a:rPr>
              <a:t> </a:t>
            </a:r>
            <a:r>
              <a:rPr lang="en-US" dirty="0"/>
              <a:t>enable you to evaluate what happened when an implicit cursor was last used. You can use these attributes in PL/SQL statements but not in SQL statements. </a:t>
            </a:r>
          </a:p>
          <a:p>
            <a:pPr lvl="1" eaLnBrk="1" hangingPunct="1"/>
            <a:r>
              <a:rPr lang="en-US" dirty="0"/>
              <a:t>You can test the </a:t>
            </a:r>
            <a:r>
              <a:rPr lang="en-US" dirty="0">
                <a:latin typeface="Courier New" pitchFamily="49" charset="0"/>
              </a:rPr>
              <a:t>SQL%ROWCOUNT</a:t>
            </a:r>
            <a:r>
              <a:rPr lang="en-US" dirty="0"/>
              <a:t>, </a:t>
            </a:r>
            <a:r>
              <a:rPr lang="en-US" dirty="0">
                <a:latin typeface="Courier New" pitchFamily="49" charset="0"/>
              </a:rPr>
              <a:t>SQL%FOUND</a:t>
            </a:r>
            <a:r>
              <a:rPr lang="en-US" dirty="0"/>
              <a:t>, and </a:t>
            </a:r>
            <a:r>
              <a:rPr lang="en-US" dirty="0">
                <a:latin typeface="Courier New" pitchFamily="49" charset="0"/>
              </a:rPr>
              <a:t>SQL%NOTFOUND</a:t>
            </a:r>
            <a:r>
              <a:rPr lang="en-US" dirty="0"/>
              <a:t> attributes in the executable section of a block to gather information after the execution of the appropriate DML command. PL/SQL does not return an error if a DML statement does not affect rows in the underlying table. However, if a </a:t>
            </a:r>
            <a:r>
              <a:rPr lang="en-US" dirty="0">
                <a:latin typeface="Courier New" pitchFamily="49" charset="0"/>
              </a:rPr>
              <a:t>SELECT</a:t>
            </a:r>
            <a:r>
              <a:rPr lang="en-US" dirty="0"/>
              <a:t> statement does not retrieve any rows, PL/SQL returns an exception.</a:t>
            </a:r>
          </a:p>
          <a:p>
            <a:pPr lvl="1" eaLnBrk="1" hangingPunct="1"/>
            <a:r>
              <a:rPr lang="en-US" dirty="0"/>
              <a:t>Observe that the attributes are prefixed with SQL. These cursor attributes are used with implicit cursors that are automatically created by PL/SQL and for which you do not know the names. Therefore, you use SQL instead of the cursor name.</a:t>
            </a:r>
            <a:endParaRPr lang="en-US" altLang="en-US" dirty="0"/>
          </a:p>
          <a:p>
            <a:endParaRPr lang="en-US" dirty="0"/>
          </a:p>
        </p:txBody>
      </p:sp>
    </p:spTree>
    <p:extLst>
      <p:ext uri="{BB962C8B-B14F-4D97-AF65-F5344CB8AC3E}">
        <p14:creationId xmlns:p14="http://schemas.microsoft.com/office/powerpoint/2010/main" val="2102054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Footer Placeholder 7"/>
          <p:cNvSpPr>
            <a:spLocks noGrp="1"/>
          </p:cNvSpPr>
          <p:nvPr>
            <p:ph type="ftr" sz="quarter" idx="4"/>
          </p:nvPr>
        </p:nvSpPr>
        <p:spPr/>
        <p:txBody>
          <a:bodyPr/>
          <a:lstStyle/>
          <a:p>
            <a:r>
              <a:rPr lang="en-US" altLang="en-US"/>
              <a:t>Oracle Database 19c: PL/SQL Workshop   5 - </a:t>
            </a:r>
            <a:fld id="{5DB2A48F-BFA3-4A76-81B7-E78DBB1896AF}" type="slidenum">
              <a:rPr lang="en-US" altLang="en-US" smtClean="0"/>
              <a:pPr/>
              <a:t>24</a:t>
            </a:fld>
            <a:endParaRPr lang="en-US" altLang="en-US" dirty="0"/>
          </a:p>
        </p:txBody>
      </p:sp>
      <p:sp>
        <p:nvSpPr>
          <p:cNvPr id="4" name="Slide Image Placeholder 3">
            <a:extLst>
              <a:ext uri="{FF2B5EF4-FFF2-40B4-BE49-F238E27FC236}">
                <a16:creationId xmlns:a16="http://schemas.microsoft.com/office/drawing/2014/main" id="{0ED900E9-82FF-4F47-B9A7-89500E4AB82A}"/>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B820AB6A-E8DD-4481-94EB-975DA452BCB6}"/>
              </a:ext>
            </a:extLst>
          </p:cNvPr>
          <p:cNvSpPr>
            <a:spLocks noGrp="1"/>
          </p:cNvSpPr>
          <p:nvPr>
            <p:ph type="body" idx="1"/>
          </p:nvPr>
        </p:nvSpPr>
        <p:spPr/>
        <p:txBody>
          <a:bodyPr/>
          <a:lstStyle/>
          <a:p>
            <a:pPr lvl="1" eaLnBrk="1" hangingPunct="1"/>
            <a:r>
              <a:rPr lang="en-US" altLang="en-US" dirty="0"/>
              <a:t>The example in the slide deletes a row with </a:t>
            </a:r>
            <a:r>
              <a:rPr lang="en-US" altLang="en-US" dirty="0" err="1">
                <a:latin typeface="Courier New" pitchFamily="49" charset="0"/>
              </a:rPr>
              <a:t>employee_id</a:t>
            </a:r>
            <a:r>
              <a:rPr lang="en-US" altLang="en-US" dirty="0"/>
              <a:t> </a:t>
            </a:r>
            <a:r>
              <a:rPr lang="en-US" altLang="en-US" dirty="0">
                <a:latin typeface="Courier New" pitchFamily="49" charset="0"/>
              </a:rPr>
              <a:t>165</a:t>
            </a:r>
            <a:r>
              <a:rPr lang="en-US" altLang="en-US" dirty="0"/>
              <a:t> from the </a:t>
            </a:r>
            <a:r>
              <a:rPr lang="en-US" altLang="en-US" dirty="0">
                <a:latin typeface="Courier New" pitchFamily="49" charset="0"/>
              </a:rPr>
              <a:t>employees</a:t>
            </a:r>
            <a:r>
              <a:rPr lang="en-US" altLang="en-US" dirty="0"/>
              <a:t> table. Using the </a:t>
            </a:r>
            <a:r>
              <a:rPr lang="en-US" altLang="en-US" dirty="0">
                <a:latin typeface="Courier New" pitchFamily="49" charset="0"/>
              </a:rPr>
              <a:t>SQL%ROWCOUNT</a:t>
            </a:r>
            <a:r>
              <a:rPr lang="en-US" altLang="en-US" dirty="0"/>
              <a:t> attribute, you can print the number of rows deleted.</a:t>
            </a:r>
          </a:p>
          <a:p>
            <a:pPr lvl="1" eaLnBrk="1" hangingPunct="1"/>
            <a:r>
              <a:rPr lang="en-US" altLang="en-US" dirty="0">
                <a:latin typeface="Courier New" pitchFamily="49" charset="0"/>
              </a:rPr>
              <a:t>SQL%ROWCOUNT</a:t>
            </a:r>
            <a:r>
              <a:rPr lang="en-US" altLang="en-US" dirty="0"/>
              <a:t> will return the number of rows in the table that satisfy the given condition. In this case, </a:t>
            </a:r>
            <a:r>
              <a:rPr lang="en-US" altLang="en-US" dirty="0">
                <a:latin typeface="Courier New" pitchFamily="49" charset="0"/>
              </a:rPr>
              <a:t>SQL%ROWCOUNT</a:t>
            </a:r>
            <a:r>
              <a:rPr lang="en-US" altLang="en-US" dirty="0"/>
              <a:t> will return 1 because there is only one row in the table whose </a:t>
            </a:r>
            <a:r>
              <a:rPr lang="en-US" altLang="en-US" dirty="0" err="1">
                <a:latin typeface="Courier New" pitchFamily="49" charset="0"/>
              </a:rPr>
              <a:t>employee_id</a:t>
            </a:r>
            <a:r>
              <a:rPr lang="en-US" altLang="en-US" dirty="0"/>
              <a:t> value is 165.</a:t>
            </a:r>
          </a:p>
          <a:p>
            <a:endParaRPr lang="en-US" dirty="0"/>
          </a:p>
        </p:txBody>
      </p:sp>
    </p:spTree>
    <p:extLst>
      <p:ext uri="{BB962C8B-B14F-4D97-AF65-F5344CB8AC3E}">
        <p14:creationId xmlns:p14="http://schemas.microsoft.com/office/powerpoint/2010/main" val="429368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Footer Placeholder 7"/>
          <p:cNvSpPr>
            <a:spLocks noGrp="1"/>
          </p:cNvSpPr>
          <p:nvPr>
            <p:ph type="ftr" sz="quarter" idx="4"/>
          </p:nvPr>
        </p:nvSpPr>
        <p:spPr/>
        <p:txBody>
          <a:bodyPr/>
          <a:lstStyle/>
          <a:p>
            <a:r>
              <a:rPr lang="en-US" altLang="en-US"/>
              <a:t>Oracle Database 19c: PL/SQL Workshop   5 - </a:t>
            </a:r>
            <a:fld id="{793107E6-61A4-47D8-9D9F-E4E280D55AD7}" type="slidenum">
              <a:rPr lang="en-US" altLang="en-US" smtClean="0"/>
              <a:pPr/>
              <a:t>25</a:t>
            </a:fld>
            <a:endParaRPr lang="en-US" altLang="en-US" dirty="0"/>
          </a:p>
        </p:txBody>
      </p:sp>
      <p:sp>
        <p:nvSpPr>
          <p:cNvPr id="4" name="Slide Image Placeholder 3">
            <a:extLst>
              <a:ext uri="{FF2B5EF4-FFF2-40B4-BE49-F238E27FC236}">
                <a16:creationId xmlns:a16="http://schemas.microsoft.com/office/drawing/2014/main" id="{0BA772BB-3E5E-47C5-B080-7EEDBE4D842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B4906C4-48EC-473F-B9F9-74F7DC8C0A99}"/>
              </a:ext>
            </a:extLst>
          </p:cNvPr>
          <p:cNvSpPr>
            <a:spLocks noGrp="1"/>
          </p:cNvSpPr>
          <p:nvPr>
            <p:ph type="body" idx="1"/>
          </p:nvPr>
        </p:nvSpPr>
        <p:spPr/>
        <p:txBody>
          <a:bodyPr/>
          <a:lstStyle/>
          <a:p>
            <a:pPr eaLnBrk="1" hangingPunct="1"/>
            <a:r>
              <a:rPr lang="en-US" altLang="en-US" dirty="0"/>
              <a:t>Answer: b</a:t>
            </a:r>
          </a:p>
          <a:p>
            <a:pPr lvl="1" eaLnBrk="1" hangingPunct="1"/>
            <a:r>
              <a:rPr lang="en-US" altLang="en-US" b="1" dirty="0"/>
              <a:t>The </a:t>
            </a:r>
            <a:r>
              <a:rPr lang="en-US" altLang="en-US" b="1" dirty="0">
                <a:latin typeface="Courier New" pitchFamily="49" charset="0"/>
              </a:rPr>
              <a:t>INTO</a:t>
            </a:r>
            <a:r>
              <a:rPr lang="en-US" altLang="en-US" b="1" dirty="0"/>
              <a:t> Clause</a:t>
            </a:r>
            <a:endParaRPr lang="en-US" altLang="en-US" dirty="0"/>
          </a:p>
          <a:p>
            <a:pPr lvl="1" eaLnBrk="1" hangingPunct="1"/>
            <a:r>
              <a:rPr lang="en-US" altLang="en-US" dirty="0"/>
              <a:t>The </a:t>
            </a:r>
            <a:r>
              <a:rPr lang="en-US" altLang="en-US" dirty="0">
                <a:latin typeface="Courier New" pitchFamily="49" charset="0"/>
              </a:rPr>
              <a:t>INTO</a:t>
            </a:r>
            <a:r>
              <a:rPr lang="en-US" altLang="en-US" dirty="0"/>
              <a:t> clause</a:t>
            </a:r>
            <a:r>
              <a:rPr lang="en-US" altLang="en-US" dirty="0">
                <a:solidFill>
                  <a:srgbClr val="FC0128"/>
                </a:solidFill>
              </a:rPr>
              <a:t> </a:t>
            </a:r>
            <a:r>
              <a:rPr lang="en-US" altLang="en-US" dirty="0"/>
              <a:t>is mandatory, and occurs between the </a:t>
            </a:r>
            <a:r>
              <a:rPr lang="en-US" altLang="en-US" dirty="0">
                <a:latin typeface="Courier New" pitchFamily="49" charset="0"/>
              </a:rPr>
              <a:t>SELECT</a:t>
            </a:r>
            <a:r>
              <a:rPr lang="en-US" altLang="en-US" dirty="0"/>
              <a:t> and </a:t>
            </a:r>
            <a:r>
              <a:rPr lang="en-US" altLang="en-US" dirty="0">
                <a:latin typeface="Courier New" pitchFamily="49" charset="0"/>
              </a:rPr>
              <a:t>FROM</a:t>
            </a:r>
            <a:r>
              <a:rPr lang="en-US" altLang="en-US" dirty="0"/>
              <a:t> clauses. It is used to specify the names of variables that hold the values that SQL returns from the </a:t>
            </a:r>
            <a:r>
              <a:rPr lang="en-US" altLang="en-US" dirty="0">
                <a:latin typeface="Courier New" pitchFamily="49" charset="0"/>
              </a:rPr>
              <a:t>SELECT</a:t>
            </a:r>
            <a:r>
              <a:rPr lang="en-US" altLang="en-US" dirty="0"/>
              <a:t> statement. You must specify one variable for each item selected, and the order of the variables must correspond with the items selected.</a:t>
            </a:r>
          </a:p>
          <a:p>
            <a:pPr lvl="1" eaLnBrk="1" hangingPunct="1"/>
            <a:r>
              <a:rPr lang="en-US" altLang="en-US" dirty="0"/>
              <a:t>Use the </a:t>
            </a:r>
            <a:r>
              <a:rPr lang="en-US" altLang="en-US" dirty="0">
                <a:latin typeface="Courier New" pitchFamily="49" charset="0"/>
              </a:rPr>
              <a:t>INTO</a:t>
            </a:r>
            <a:r>
              <a:rPr lang="en-US" altLang="en-US" dirty="0"/>
              <a:t> clause to populate either PL/SQL variables or host variables.</a:t>
            </a:r>
          </a:p>
          <a:p>
            <a:pPr lvl="1" eaLnBrk="1" hangingPunct="1"/>
            <a:r>
              <a:rPr lang="en-US" altLang="en-US" b="1" dirty="0"/>
              <a:t>Queries Must Return Only One Row</a:t>
            </a:r>
          </a:p>
          <a:p>
            <a:pPr lvl="1" eaLnBrk="1" hangingPunct="1"/>
            <a:r>
              <a:rPr lang="en-US" altLang="en-US" dirty="0"/>
              <a:t>The </a:t>
            </a:r>
            <a:r>
              <a:rPr lang="en-US" altLang="en-US" dirty="0">
                <a:latin typeface="Courier New" pitchFamily="49" charset="0"/>
              </a:rPr>
              <a:t>SELECT</a:t>
            </a:r>
            <a:r>
              <a:rPr lang="en-US" altLang="en-US" dirty="0"/>
              <a:t> statements within a PL/SQL block fall into the ANSI classification of embedded SQL, for which the following rule applies: Queries must return only one row. A query that returns more than one row or no row generates an error.</a:t>
            </a:r>
          </a:p>
          <a:p>
            <a:pPr lvl="1" eaLnBrk="1" hangingPunct="1"/>
            <a:r>
              <a:rPr lang="en-US" altLang="en-US" dirty="0"/>
              <a:t>PL/SQL manages these errors by raising standard exceptions, which you can handle in the exception section of the block with the </a:t>
            </a:r>
            <a:r>
              <a:rPr lang="en-US" altLang="en-US" dirty="0">
                <a:latin typeface="Courier New" pitchFamily="49" charset="0"/>
              </a:rPr>
              <a:t>NO_DATA_FOUND</a:t>
            </a:r>
            <a:r>
              <a:rPr lang="en-US" altLang="en-US" dirty="0"/>
              <a:t> and </a:t>
            </a:r>
            <a:r>
              <a:rPr lang="en-US" altLang="en-US" dirty="0">
                <a:latin typeface="Courier New" pitchFamily="49" charset="0"/>
              </a:rPr>
              <a:t>TOO_MANY_ROWS</a:t>
            </a:r>
            <a:r>
              <a:rPr lang="en-US" altLang="en-US" dirty="0"/>
              <a:t> exceptions. Include a </a:t>
            </a:r>
            <a:r>
              <a:rPr lang="en-US" altLang="en-US" dirty="0">
                <a:latin typeface="Courier New" pitchFamily="49" charset="0"/>
              </a:rPr>
              <a:t>WHERE</a:t>
            </a:r>
            <a:r>
              <a:rPr lang="en-US" altLang="en-US" dirty="0"/>
              <a:t> condition in the SQL statement so that the statement returns a single row.</a:t>
            </a:r>
          </a:p>
          <a:p>
            <a:endParaRPr lang="en-US" dirty="0"/>
          </a:p>
        </p:txBody>
      </p:sp>
    </p:spTree>
    <p:extLst>
      <p:ext uri="{BB962C8B-B14F-4D97-AF65-F5344CB8AC3E}">
        <p14:creationId xmlns:p14="http://schemas.microsoft.com/office/powerpoint/2010/main" val="3003084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Footer Placeholder 7"/>
          <p:cNvSpPr>
            <a:spLocks noGrp="1"/>
          </p:cNvSpPr>
          <p:nvPr>
            <p:ph type="ftr" sz="quarter" idx="4"/>
          </p:nvPr>
        </p:nvSpPr>
        <p:spPr/>
        <p:txBody>
          <a:bodyPr/>
          <a:lstStyle/>
          <a:p>
            <a:r>
              <a:rPr lang="en-US" altLang="en-US"/>
              <a:t>Oracle Database 19c: PL/SQL Workshop   5 - </a:t>
            </a:r>
            <a:fld id="{D30983D6-0E6B-4DE0-AB35-AFF6C2457024}" type="slidenum">
              <a:rPr lang="en-US" altLang="en-US" smtClean="0"/>
              <a:pPr/>
              <a:t>26</a:t>
            </a:fld>
            <a:endParaRPr lang="en-US" altLang="en-US" dirty="0"/>
          </a:p>
        </p:txBody>
      </p:sp>
      <p:sp>
        <p:nvSpPr>
          <p:cNvPr id="4" name="Slide Image Placeholder 3">
            <a:extLst>
              <a:ext uri="{FF2B5EF4-FFF2-40B4-BE49-F238E27FC236}">
                <a16:creationId xmlns:a16="http://schemas.microsoft.com/office/drawing/2014/main" id="{39059060-93BE-4FD2-8D3B-268613ABABF2}"/>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DE2B2257-3BCB-4A3F-8425-E0A17409A13F}"/>
              </a:ext>
            </a:extLst>
          </p:cNvPr>
          <p:cNvSpPr>
            <a:spLocks noGrp="1"/>
          </p:cNvSpPr>
          <p:nvPr>
            <p:ph type="body" idx="1"/>
          </p:nvPr>
        </p:nvSpPr>
        <p:spPr/>
        <p:txBody>
          <a:bodyPr/>
          <a:lstStyle/>
          <a:p>
            <a:pPr lvl="1" eaLnBrk="1" hangingPunct="1"/>
            <a:r>
              <a:rPr lang="en-US" altLang="en-US" dirty="0"/>
              <a:t>DML commands and transaction control statements can be used in PL/SQL programs without restriction. However, the DDL commands cannot be used directly. </a:t>
            </a:r>
          </a:p>
          <a:p>
            <a:pPr lvl="1" eaLnBrk="1" hangingPunct="1"/>
            <a:r>
              <a:rPr lang="en-US" altLang="en-US" dirty="0"/>
              <a:t>A </a:t>
            </a:r>
            <a:r>
              <a:rPr lang="en-US" altLang="en-US" dirty="0">
                <a:latin typeface="Courier New" pitchFamily="49" charset="0"/>
              </a:rPr>
              <a:t>SELECT</a:t>
            </a:r>
            <a:r>
              <a:rPr lang="en-US" altLang="en-US" dirty="0"/>
              <a:t> statement in a PL/SQL block can return only one row. It is mandatory to use the </a:t>
            </a:r>
            <a:r>
              <a:rPr lang="en-US" altLang="en-US" dirty="0">
                <a:latin typeface="Courier New" pitchFamily="49" charset="0"/>
              </a:rPr>
              <a:t>INTO</a:t>
            </a:r>
            <a:r>
              <a:rPr lang="en-US" altLang="en-US" dirty="0"/>
              <a:t> clause to hold the values retrieved by the </a:t>
            </a:r>
            <a:r>
              <a:rPr lang="en-US" altLang="en-US" dirty="0">
                <a:latin typeface="Courier New" pitchFamily="49" charset="0"/>
              </a:rPr>
              <a:t>SELECT</a:t>
            </a:r>
            <a:r>
              <a:rPr lang="en-US" altLang="en-US" dirty="0"/>
              <a:t> statement. </a:t>
            </a:r>
          </a:p>
          <a:p>
            <a:pPr lvl="1" eaLnBrk="1" hangingPunct="1"/>
            <a:r>
              <a:rPr lang="en-US" altLang="en-US" dirty="0"/>
              <a:t>A cursor is a pointer to the memory area. There are two types of cursors. Implicit cursors are created and managed internally by the Oracle Server to execute SQL statements. You can use SQL cursor attributes with these cursors to determine the outcome of the SQL statement. Explicit cursors are declared by programmers.</a:t>
            </a:r>
          </a:p>
          <a:p>
            <a:endParaRPr lang="en-US" dirty="0"/>
          </a:p>
        </p:txBody>
      </p:sp>
    </p:spTree>
    <p:extLst>
      <p:ext uri="{BB962C8B-B14F-4D97-AF65-F5344CB8AC3E}">
        <p14:creationId xmlns:p14="http://schemas.microsoft.com/office/powerpoint/2010/main" val="1751740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Footer Placeholder 4"/>
          <p:cNvSpPr>
            <a:spLocks noGrp="1"/>
          </p:cNvSpPr>
          <p:nvPr>
            <p:ph type="ftr" sz="quarter" idx="4"/>
          </p:nvPr>
        </p:nvSpPr>
        <p:spPr/>
        <p:txBody>
          <a:bodyPr/>
          <a:lstStyle/>
          <a:p>
            <a:r>
              <a:rPr lang="en-US" altLang="en-US"/>
              <a:t>Oracle Database 19c: PL/SQL Workshop   5 - </a:t>
            </a:r>
            <a:fld id="{D341ABD8-953C-4AE0-B9C1-0C039FF18AF0}" type="slidenum">
              <a:rPr lang="en-US" altLang="en-US" smtClean="0"/>
              <a:pPr/>
              <a:t>27</a:t>
            </a:fld>
            <a:endParaRPr lang="en-US" altLang="en-US" dirty="0"/>
          </a:p>
        </p:txBody>
      </p:sp>
      <p:sp>
        <p:nvSpPr>
          <p:cNvPr id="4" name="Slide Image Placeholder 3">
            <a:extLst>
              <a:ext uri="{FF2B5EF4-FFF2-40B4-BE49-F238E27FC236}">
                <a16:creationId xmlns:a16="http://schemas.microsoft.com/office/drawing/2014/main" id="{D541CADB-5236-4A01-9149-D60CAF817B8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84FB06A3-CCE2-4AC4-8733-62724B9544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76003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Footer Placeholder 7"/>
          <p:cNvSpPr>
            <a:spLocks noGrp="1"/>
          </p:cNvSpPr>
          <p:nvPr>
            <p:ph type="ftr" sz="quarter" idx="4"/>
          </p:nvPr>
        </p:nvSpPr>
        <p:spPr/>
        <p:txBody>
          <a:bodyPr/>
          <a:lstStyle/>
          <a:p>
            <a:r>
              <a:rPr lang="en-US" altLang="en-US"/>
              <a:t>Oracle Database 19c: PL/SQL Workshop   5 - </a:t>
            </a:r>
            <a:fld id="{545EF583-09F7-4850-83CF-1F9632AFA249}" type="slidenum">
              <a:rPr lang="en-US" altLang="en-US" smtClean="0"/>
              <a:pPr/>
              <a:t>3</a:t>
            </a:fld>
            <a:endParaRPr lang="en-US" altLang="en-US" dirty="0"/>
          </a:p>
        </p:txBody>
      </p:sp>
      <p:sp>
        <p:nvSpPr>
          <p:cNvPr id="3" name="Slide Image Placeholder 2">
            <a:extLst>
              <a:ext uri="{FF2B5EF4-FFF2-40B4-BE49-F238E27FC236}">
                <a16:creationId xmlns:a16="http://schemas.microsoft.com/office/drawing/2014/main" id="{0CAB5B42-B1C0-44E4-899A-73FA193FB37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0D6A30C-A00F-42AE-9C11-AFC80F62EF38}"/>
              </a:ext>
            </a:extLst>
          </p:cNvPr>
          <p:cNvSpPr>
            <a:spLocks noGrp="1"/>
          </p:cNvSpPr>
          <p:nvPr>
            <p:ph type="body" idx="1"/>
          </p:nvPr>
        </p:nvSpPr>
        <p:spPr/>
        <p:txBody>
          <a:bodyPr/>
          <a:lstStyle/>
          <a:p>
            <a:pPr lvl="1"/>
            <a:r>
              <a:rPr lang="en-US" altLang="en-US" dirty="0"/>
              <a:t>In this lesson, you learn to embed standard SQL </a:t>
            </a:r>
            <a:r>
              <a:rPr lang="en-US" altLang="en-US" dirty="0">
                <a:latin typeface="Courier New" pitchFamily="49" charset="0"/>
              </a:rPr>
              <a:t>SELECT</a:t>
            </a:r>
            <a:r>
              <a:rPr lang="en-US" altLang="en-US" dirty="0"/>
              <a:t>, </a:t>
            </a:r>
            <a:r>
              <a:rPr lang="en-US" altLang="en-US" dirty="0">
                <a:latin typeface="Courier New" pitchFamily="49" charset="0"/>
              </a:rPr>
              <a:t>INSERT</a:t>
            </a:r>
            <a:r>
              <a:rPr lang="en-US" altLang="en-US" dirty="0"/>
              <a:t>, </a:t>
            </a:r>
            <a:r>
              <a:rPr lang="en-US" altLang="en-US" dirty="0">
                <a:latin typeface="Courier New" pitchFamily="49" charset="0"/>
              </a:rPr>
              <a:t>UPDATE</a:t>
            </a:r>
            <a:r>
              <a:rPr lang="en-US" altLang="en-US" dirty="0"/>
              <a:t>, </a:t>
            </a:r>
            <a:r>
              <a:rPr lang="en-US" altLang="en-US" dirty="0">
                <a:latin typeface="Courier New" pitchFamily="49" charset="0"/>
              </a:rPr>
              <a:t>DELETE</a:t>
            </a:r>
            <a:r>
              <a:rPr lang="en-US" altLang="en-US" dirty="0"/>
              <a:t>, and </a:t>
            </a:r>
            <a:r>
              <a:rPr lang="en-US" altLang="en-US" dirty="0">
                <a:latin typeface="Courier New" pitchFamily="49" charset="0"/>
              </a:rPr>
              <a:t>MERGE</a:t>
            </a:r>
            <a:r>
              <a:rPr lang="en-US" altLang="en-US" dirty="0"/>
              <a:t> statements in PL/SQL blocks. You learn how to include data manipulation language (DML) and transaction control statements in PL/SQL. You understand the need for cursors and differentiate between the two types of cursors. This lesson also presents the various SQL cursor attributes that can be used with implicit cursors.</a:t>
            </a:r>
          </a:p>
          <a:p>
            <a:pPr lvl="1"/>
            <a:endParaRPr lang="en-US" dirty="0"/>
          </a:p>
        </p:txBody>
      </p:sp>
    </p:spTree>
    <p:extLst>
      <p:ext uri="{BB962C8B-B14F-4D97-AF65-F5344CB8AC3E}">
        <p14:creationId xmlns:p14="http://schemas.microsoft.com/office/powerpoint/2010/main" val="4169638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Footer Placeholder 4"/>
          <p:cNvSpPr>
            <a:spLocks noGrp="1"/>
          </p:cNvSpPr>
          <p:nvPr>
            <p:ph type="ftr" sz="quarter" idx="4"/>
          </p:nvPr>
        </p:nvSpPr>
        <p:spPr/>
        <p:txBody>
          <a:bodyPr/>
          <a:lstStyle/>
          <a:p>
            <a:r>
              <a:rPr lang="en-US" altLang="en-US"/>
              <a:t>Oracle Database 19c: PL/SQL Workshop   5 - </a:t>
            </a:r>
            <a:fld id="{E3E46E67-CF54-47E7-B92D-6EF5E69448D3}" type="slidenum">
              <a:rPr lang="en-US" altLang="en-US" smtClean="0"/>
              <a:pPr/>
              <a:t>4</a:t>
            </a:fld>
            <a:endParaRPr lang="en-US" altLang="en-US" dirty="0"/>
          </a:p>
        </p:txBody>
      </p:sp>
      <p:sp>
        <p:nvSpPr>
          <p:cNvPr id="4" name="Slide Image Placeholder 3">
            <a:extLst>
              <a:ext uri="{FF2B5EF4-FFF2-40B4-BE49-F238E27FC236}">
                <a16:creationId xmlns:a16="http://schemas.microsoft.com/office/drawing/2014/main" id="{DCB9A1C1-F209-456D-9583-65DB2ADE58E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4756A10-A460-42A4-989D-84437E35C4E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9291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a:t>Oracle Database 19c: PL/SQL Workshop   5 - </a:t>
            </a:r>
            <a:fld id="{5FD55167-0617-471A-B10B-1100F3E2B65B}" type="slidenum">
              <a:rPr lang="en-US" smtClean="0"/>
              <a:pPr/>
              <a:t>5</a:t>
            </a:fld>
            <a:endParaRPr lang="en-US" dirty="0"/>
          </a:p>
        </p:txBody>
      </p:sp>
      <p:sp>
        <p:nvSpPr>
          <p:cNvPr id="3" name="Slide Image Placeholder 2">
            <a:extLst>
              <a:ext uri="{FF2B5EF4-FFF2-40B4-BE49-F238E27FC236}">
                <a16:creationId xmlns:a16="http://schemas.microsoft.com/office/drawing/2014/main" id="{3CB317F2-D431-4B27-8268-8A790591FA7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2BE75D2-D573-4A0D-B824-D5F1B40849AC}"/>
              </a:ext>
            </a:extLst>
          </p:cNvPr>
          <p:cNvSpPr>
            <a:spLocks noGrp="1"/>
          </p:cNvSpPr>
          <p:nvPr>
            <p:ph type="body" idx="1"/>
          </p:nvPr>
        </p:nvSpPr>
        <p:spPr>
          <a:xfrm>
            <a:off x="457200" y="4617720"/>
            <a:ext cx="6858000" cy="5669280"/>
          </a:xfrm>
        </p:spPr>
        <p:txBody>
          <a:bodyPr/>
          <a:lstStyle/>
          <a:p>
            <a:pPr lvl="1"/>
            <a:r>
              <a:rPr lang="en-US" dirty="0"/>
              <a:t>SQL has three sub-languages:</a:t>
            </a:r>
          </a:p>
          <a:p>
            <a:pPr lvl="2">
              <a:buFont typeface="Arial" pitchFamily="34" charset="0"/>
              <a:buChar char="•"/>
            </a:pPr>
            <a:r>
              <a:rPr lang="en-US" dirty="0"/>
              <a:t>Data Definition Language (DDL)</a:t>
            </a:r>
          </a:p>
          <a:p>
            <a:pPr lvl="2">
              <a:buFont typeface="Arial" pitchFamily="34" charset="0"/>
              <a:buChar char="•"/>
            </a:pPr>
            <a:r>
              <a:rPr lang="en-US" dirty="0"/>
              <a:t>Data Manipulation Language (DML)</a:t>
            </a:r>
          </a:p>
          <a:p>
            <a:pPr lvl="2">
              <a:buFont typeface="Arial" pitchFamily="34" charset="0"/>
              <a:buChar char="•"/>
            </a:pPr>
            <a:r>
              <a:rPr lang="en-US" dirty="0"/>
              <a:t>Data Control Language (DCL)</a:t>
            </a:r>
          </a:p>
          <a:p>
            <a:pPr lvl="1"/>
            <a:r>
              <a:rPr lang="en-US" dirty="0"/>
              <a:t>DDL is used to define the database schema, define the structure of tables, and modify the structure of the tables.</a:t>
            </a:r>
          </a:p>
          <a:p>
            <a:pPr lvl="1"/>
            <a:r>
              <a:rPr lang="en-US" dirty="0"/>
              <a:t>DML is used to add data to, retrieve data from, and modify data in tables based on the structure of the database defined by the DDL statements.</a:t>
            </a:r>
          </a:p>
          <a:p>
            <a:pPr lvl="1"/>
            <a:r>
              <a:rPr lang="en-US" dirty="0"/>
              <a:t>DDL statements are executed once for every database to define the structure. After the structure is defined, operations are performed through DML statements. </a:t>
            </a:r>
          </a:p>
          <a:p>
            <a:pPr lvl="1"/>
            <a:r>
              <a:rPr lang="en-US" dirty="0"/>
              <a:t>DCL statements COMMIT and ROLLBACK are used to control transactions on a database and might be included in PL/SQL blocks. GRANT and REVOKE statements are used by the administrators and are generally not included in the PL/SQL block</a:t>
            </a:r>
          </a:p>
          <a:p>
            <a:pPr lvl="1"/>
            <a:r>
              <a:rPr lang="en-US" dirty="0"/>
              <a:t>When you define PL/SQL blocks, you generally write reusable code in those blocks. PL/SQL does not support DDL statements directly. You do not need reusable code for creating the database structure because it is created only once during the database life cycle.</a:t>
            </a:r>
          </a:p>
          <a:p>
            <a:pPr lvl="1"/>
            <a:r>
              <a:rPr lang="en-US" dirty="0"/>
              <a:t>DDL and DCL statements are supported through dynamic SQL.</a:t>
            </a:r>
            <a:r>
              <a:rPr lang="en-US" altLang="en-US" dirty="0"/>
              <a:t> </a:t>
            </a:r>
          </a:p>
          <a:p>
            <a:pPr lvl="1"/>
            <a:r>
              <a:rPr lang="en-US" altLang="en-US" dirty="0"/>
              <a:t>Dynamic SQL statements are built as character strings at run time, and can contain placeholders for parameters. The details of working with dynamic SQL are covered later in this course.</a:t>
            </a:r>
            <a:endParaRPr lang="en-US" dirty="0"/>
          </a:p>
          <a:p>
            <a:endParaRPr lang="en-US" dirty="0"/>
          </a:p>
        </p:txBody>
      </p:sp>
    </p:spTree>
    <p:extLst>
      <p:ext uri="{BB962C8B-B14F-4D97-AF65-F5344CB8AC3E}">
        <p14:creationId xmlns:p14="http://schemas.microsoft.com/office/powerpoint/2010/main" val="4037570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Footer Placeholder 7"/>
          <p:cNvSpPr>
            <a:spLocks noGrp="1"/>
          </p:cNvSpPr>
          <p:nvPr>
            <p:ph type="ftr" sz="quarter" idx="4"/>
          </p:nvPr>
        </p:nvSpPr>
        <p:spPr/>
        <p:txBody>
          <a:bodyPr/>
          <a:lstStyle/>
          <a:p>
            <a:r>
              <a:rPr lang="en-US" altLang="en-US"/>
              <a:t>Oracle Database 19c: PL/SQL Workshop   5 - </a:t>
            </a:r>
            <a:fld id="{E03D8120-D444-46F9-9223-273B8D990A4F}" type="slidenum">
              <a:rPr lang="en-US" altLang="en-US" smtClean="0"/>
              <a:pPr/>
              <a:t>6</a:t>
            </a:fld>
            <a:endParaRPr lang="en-US" altLang="en-US" dirty="0"/>
          </a:p>
        </p:txBody>
      </p:sp>
      <p:sp>
        <p:nvSpPr>
          <p:cNvPr id="3" name="Slide Image Placeholder 2">
            <a:extLst>
              <a:ext uri="{FF2B5EF4-FFF2-40B4-BE49-F238E27FC236}">
                <a16:creationId xmlns:a16="http://schemas.microsoft.com/office/drawing/2014/main" id="{D9A7BC17-0634-4732-8A19-F4E7D4DB87B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D468A4B-FA96-43B2-A4D8-080C705E73E7}"/>
              </a:ext>
            </a:extLst>
          </p:cNvPr>
          <p:cNvSpPr>
            <a:spLocks noGrp="1"/>
          </p:cNvSpPr>
          <p:nvPr>
            <p:ph type="body" idx="1"/>
          </p:nvPr>
        </p:nvSpPr>
        <p:spPr/>
        <p:txBody>
          <a:bodyPr/>
          <a:lstStyle/>
          <a:p>
            <a:pPr lvl="1" eaLnBrk="1" hangingPunct="1"/>
            <a:r>
              <a:rPr lang="en-US" altLang="en-US" dirty="0"/>
              <a:t>In a PL/SQL block, you use SQL statements to retrieve data from and modify data in a database table. PL/SQL supports data manipulation language (DML) and transaction control commands. However, remember the following points while using DML statements and transaction control commands in PL/SQL blocks:</a:t>
            </a:r>
          </a:p>
          <a:p>
            <a:pPr lvl="2" eaLnBrk="1" hangingPunct="1"/>
            <a:r>
              <a:rPr lang="en-US" altLang="en-US" dirty="0"/>
              <a:t>The </a:t>
            </a:r>
            <a:r>
              <a:rPr lang="en-US" altLang="en-US" dirty="0">
                <a:latin typeface="Courier New" pitchFamily="49" charset="0"/>
              </a:rPr>
              <a:t>END</a:t>
            </a:r>
            <a:r>
              <a:rPr lang="en-US" altLang="en-US" dirty="0"/>
              <a:t> keyword signals the end of a PL/SQL block, not the end of a transaction. Just as a block can span multiple transactions, a transaction can span multiple blocks.</a:t>
            </a:r>
          </a:p>
          <a:p>
            <a:pPr lvl="2" eaLnBrk="1" hangingPunct="1"/>
            <a:r>
              <a:rPr lang="en-US" altLang="en-US" dirty="0"/>
              <a:t>PL/SQL does not directly support data definition language (DDL) statements such as </a:t>
            </a:r>
            <a:r>
              <a:rPr lang="en-US" altLang="en-US" dirty="0">
                <a:latin typeface="Courier New" pitchFamily="49" charset="0"/>
              </a:rPr>
              <a:t>CREATE</a:t>
            </a:r>
            <a:r>
              <a:rPr lang="en-US" altLang="en-US" dirty="0"/>
              <a:t> </a:t>
            </a:r>
            <a:r>
              <a:rPr lang="en-US" altLang="en-US" dirty="0">
                <a:latin typeface="Courier New" pitchFamily="49" charset="0"/>
              </a:rPr>
              <a:t>TABLE</a:t>
            </a:r>
            <a:r>
              <a:rPr lang="en-US" altLang="en-US" dirty="0"/>
              <a:t>, </a:t>
            </a:r>
            <a:r>
              <a:rPr lang="en-US" altLang="en-US" dirty="0">
                <a:latin typeface="Courier New" pitchFamily="49" charset="0"/>
              </a:rPr>
              <a:t>ALTER</a:t>
            </a:r>
            <a:r>
              <a:rPr lang="en-US" altLang="en-US" dirty="0"/>
              <a:t> </a:t>
            </a:r>
            <a:r>
              <a:rPr lang="en-US" altLang="en-US" dirty="0">
                <a:latin typeface="Courier New" pitchFamily="49" charset="0"/>
              </a:rPr>
              <a:t>TABLE</a:t>
            </a:r>
            <a:r>
              <a:rPr lang="en-US" altLang="en-US" dirty="0"/>
              <a:t>, or </a:t>
            </a:r>
            <a:r>
              <a:rPr lang="en-US" altLang="en-US" dirty="0">
                <a:latin typeface="Courier New" pitchFamily="49" charset="0"/>
              </a:rPr>
              <a:t>DROP</a:t>
            </a:r>
            <a:r>
              <a:rPr lang="en-US" altLang="en-US" dirty="0"/>
              <a:t> </a:t>
            </a:r>
            <a:r>
              <a:rPr lang="en-US" altLang="en-US" dirty="0">
                <a:latin typeface="Courier New" pitchFamily="49" charset="0"/>
              </a:rPr>
              <a:t>TABLE</a:t>
            </a:r>
            <a:r>
              <a:rPr lang="en-US" altLang="en-US" dirty="0"/>
              <a:t>. PL/SQL supports early binding, which cannot happen if applications have to create database objects at run time by passing values. DDL statements are executed through dynamic SQL statements. </a:t>
            </a:r>
          </a:p>
          <a:p>
            <a:pPr lvl="2" eaLnBrk="1" hangingPunct="1"/>
            <a:r>
              <a:rPr lang="en-US" altLang="en-US" dirty="0"/>
              <a:t>PL/SQL does not directly support data control language (DCL) statements such as </a:t>
            </a:r>
            <a:r>
              <a:rPr lang="en-US" altLang="en-US" dirty="0">
                <a:latin typeface="Courier New" pitchFamily="49" charset="0"/>
              </a:rPr>
              <a:t>GRANT</a:t>
            </a:r>
            <a:r>
              <a:rPr lang="en-US" altLang="en-US" dirty="0"/>
              <a:t> or </a:t>
            </a:r>
            <a:r>
              <a:rPr lang="en-US" altLang="en-US" dirty="0">
                <a:latin typeface="Courier New" pitchFamily="49" charset="0"/>
              </a:rPr>
              <a:t>REVOKE</a:t>
            </a:r>
            <a:r>
              <a:rPr lang="en-US" altLang="en-US" dirty="0"/>
              <a:t>. You can use dynamic SQL to execute them. The DCL statements that can be executed in PL/SQL are </a:t>
            </a:r>
            <a:r>
              <a:rPr lang="en-US" altLang="en-US" dirty="0">
                <a:latin typeface="Courier New" pitchFamily="49" charset="0"/>
                <a:cs typeface="Courier New" pitchFamily="49" charset="0"/>
              </a:rPr>
              <a:t>COMMIT</a:t>
            </a:r>
            <a:r>
              <a:rPr lang="en-US" altLang="en-US" dirty="0"/>
              <a:t>, </a:t>
            </a:r>
            <a:r>
              <a:rPr lang="en-US" altLang="en-US" dirty="0">
                <a:latin typeface="Courier New" pitchFamily="49" charset="0"/>
                <a:cs typeface="Courier New" pitchFamily="49" charset="0"/>
              </a:rPr>
              <a:t>ROLLBACK</a:t>
            </a:r>
            <a:r>
              <a:rPr lang="en-US" altLang="en-US" dirty="0"/>
              <a:t>, and </a:t>
            </a:r>
            <a:r>
              <a:rPr lang="en-US" altLang="en-US" dirty="0">
                <a:latin typeface="Courier New" pitchFamily="49" charset="0"/>
                <a:cs typeface="Courier New" pitchFamily="49" charset="0"/>
              </a:rPr>
              <a:t>SAVEPOINT</a:t>
            </a:r>
            <a:r>
              <a:rPr lang="en-US" altLang="en-US" dirty="0"/>
              <a:t>.</a:t>
            </a:r>
          </a:p>
          <a:p>
            <a:endParaRPr lang="en-US" dirty="0"/>
          </a:p>
        </p:txBody>
      </p:sp>
    </p:spTree>
    <p:extLst>
      <p:ext uri="{BB962C8B-B14F-4D97-AF65-F5344CB8AC3E}">
        <p14:creationId xmlns:p14="http://schemas.microsoft.com/office/powerpoint/2010/main" val="867026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Footer Placeholder 7"/>
          <p:cNvSpPr>
            <a:spLocks noGrp="1"/>
          </p:cNvSpPr>
          <p:nvPr>
            <p:ph type="ftr" sz="quarter" idx="4"/>
          </p:nvPr>
        </p:nvSpPr>
        <p:spPr/>
        <p:txBody>
          <a:bodyPr/>
          <a:lstStyle/>
          <a:p>
            <a:r>
              <a:rPr lang="en-US" altLang="en-US"/>
              <a:t>Oracle Database 19c: PL/SQL Workshop   5 - </a:t>
            </a:r>
            <a:fld id="{ABB464E3-523E-4761-8584-EA68910C9830}" type="slidenum">
              <a:rPr lang="en-US" altLang="en-US" smtClean="0"/>
              <a:pPr/>
              <a:t>7</a:t>
            </a:fld>
            <a:endParaRPr lang="en-US" altLang="en-US" dirty="0"/>
          </a:p>
        </p:txBody>
      </p:sp>
      <p:sp>
        <p:nvSpPr>
          <p:cNvPr id="3" name="Slide Image Placeholder 2">
            <a:extLst>
              <a:ext uri="{FF2B5EF4-FFF2-40B4-BE49-F238E27FC236}">
                <a16:creationId xmlns:a16="http://schemas.microsoft.com/office/drawing/2014/main" id="{D272B17C-90C8-41CB-87CC-A2FE8DF23E1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83C4E36-D58C-4208-B635-9657DA83CBFC}"/>
              </a:ext>
            </a:extLst>
          </p:cNvPr>
          <p:cNvSpPr>
            <a:spLocks noGrp="1"/>
          </p:cNvSpPr>
          <p:nvPr>
            <p:ph type="body" idx="1"/>
          </p:nvPr>
        </p:nvSpPr>
        <p:spPr/>
        <p:txBody>
          <a:bodyPr/>
          <a:lstStyle/>
          <a:p>
            <a:pPr lvl="1" eaLnBrk="1" hangingPunct="1"/>
            <a:r>
              <a:rPr lang="en-US" altLang="en-US" b="1" dirty="0"/>
              <a:t>The </a:t>
            </a:r>
            <a:r>
              <a:rPr lang="en-US" altLang="en-US" b="1" dirty="0">
                <a:latin typeface="Courier New" pitchFamily="49" charset="0"/>
              </a:rPr>
              <a:t>INTO</a:t>
            </a:r>
            <a:r>
              <a:rPr lang="en-US" altLang="en-US" b="1" dirty="0"/>
              <a:t> Clause</a:t>
            </a:r>
            <a:endParaRPr lang="en-US" altLang="en-US" dirty="0"/>
          </a:p>
          <a:p>
            <a:pPr lvl="1" eaLnBrk="1" hangingPunct="1"/>
            <a:r>
              <a:rPr lang="en-US" altLang="en-US" dirty="0"/>
              <a:t>You use the </a:t>
            </a:r>
            <a:r>
              <a:rPr lang="en-US" altLang="en-US" b="1" dirty="0">
                <a:latin typeface="Courier New" pitchFamily="49" charset="0"/>
              </a:rPr>
              <a:t>INTO</a:t>
            </a:r>
            <a:r>
              <a:rPr lang="en-US" altLang="en-US" dirty="0"/>
              <a:t> clause to retrieve data from a database through a </a:t>
            </a:r>
            <a:r>
              <a:rPr lang="en-US" altLang="en-US" b="1" dirty="0">
                <a:latin typeface="Courier New" pitchFamily="49" charset="0"/>
              </a:rPr>
              <a:t>SELECT</a:t>
            </a:r>
            <a:r>
              <a:rPr lang="en-US" altLang="en-US" dirty="0"/>
              <a:t> statement into the variables in the PL/SQL block. The </a:t>
            </a:r>
            <a:r>
              <a:rPr lang="en-US" altLang="en-US" dirty="0">
                <a:latin typeface="Courier New" pitchFamily="49" charset="0"/>
              </a:rPr>
              <a:t>INTO</a:t>
            </a:r>
            <a:r>
              <a:rPr lang="en-US" altLang="en-US" dirty="0"/>
              <a:t> clause</a:t>
            </a:r>
            <a:r>
              <a:rPr lang="en-US" altLang="en-US" dirty="0">
                <a:solidFill>
                  <a:srgbClr val="FC0128"/>
                </a:solidFill>
              </a:rPr>
              <a:t> </a:t>
            </a:r>
            <a:r>
              <a:rPr lang="en-US" altLang="en-US" dirty="0"/>
              <a:t>is mandatory, and occurs between the </a:t>
            </a:r>
            <a:r>
              <a:rPr lang="en-US" altLang="en-US" dirty="0">
                <a:latin typeface="Courier New" pitchFamily="49" charset="0"/>
              </a:rPr>
              <a:t>SELECT</a:t>
            </a:r>
            <a:r>
              <a:rPr lang="en-US" altLang="en-US" dirty="0"/>
              <a:t> and </a:t>
            </a:r>
            <a:r>
              <a:rPr lang="en-US" altLang="en-US" dirty="0">
                <a:latin typeface="Courier New" pitchFamily="49" charset="0"/>
              </a:rPr>
              <a:t>FROM</a:t>
            </a:r>
            <a:r>
              <a:rPr lang="en-US" altLang="en-US" dirty="0"/>
              <a:t> clauses. You must specify one variable for each item retrieved from the database. The order and type of the variables must correspond with the items selected.</a:t>
            </a:r>
          </a:p>
          <a:p>
            <a:pPr lvl="1" eaLnBrk="1" hangingPunct="1"/>
            <a:r>
              <a:rPr lang="en-US" altLang="en-US" dirty="0"/>
              <a:t>You generally use the </a:t>
            </a:r>
            <a:r>
              <a:rPr lang="en-US" altLang="en-US" dirty="0">
                <a:latin typeface="Courier New" pitchFamily="49" charset="0"/>
              </a:rPr>
              <a:t>INTO</a:t>
            </a:r>
            <a:r>
              <a:rPr lang="en-US" altLang="en-US" dirty="0"/>
              <a:t> clause to populate either PL/SQL variables or host variables.</a:t>
            </a:r>
          </a:p>
          <a:p>
            <a:pPr lvl="1" eaLnBrk="1" hangingPunct="1"/>
            <a:r>
              <a:rPr lang="en-US" altLang="en-US" b="1" dirty="0"/>
              <a:t>Queries Must Return Only One Row</a:t>
            </a:r>
          </a:p>
          <a:p>
            <a:pPr lvl="1" eaLnBrk="1" hangingPunct="1"/>
            <a:r>
              <a:rPr lang="en-US" altLang="en-US" dirty="0"/>
              <a:t>The </a:t>
            </a:r>
            <a:r>
              <a:rPr lang="en-US" altLang="en-US" dirty="0">
                <a:latin typeface="Courier New" pitchFamily="49" charset="0"/>
              </a:rPr>
              <a:t>SELECT</a:t>
            </a:r>
            <a:r>
              <a:rPr lang="en-US" altLang="en-US" dirty="0"/>
              <a:t> statements within a PL/SQL block fall into the ANSI classification of embedded SQL, for which the following rule applies: Queries must return only one row. A query that returns more than one row or no row generates an error.</a:t>
            </a:r>
          </a:p>
          <a:p>
            <a:pPr lvl="1" eaLnBrk="1" hangingPunct="1"/>
            <a:r>
              <a:rPr lang="en-US" altLang="en-US" dirty="0"/>
              <a:t>PL/SQL manages these errors by raising standard exceptions, which you can handle in the exception section of the block, with the </a:t>
            </a:r>
            <a:r>
              <a:rPr lang="en-US" altLang="en-US" dirty="0">
                <a:latin typeface="Courier New" pitchFamily="49" charset="0"/>
              </a:rPr>
              <a:t>NO_DATA_FOUND</a:t>
            </a:r>
            <a:r>
              <a:rPr lang="en-US" altLang="en-US" dirty="0"/>
              <a:t> and </a:t>
            </a:r>
            <a:r>
              <a:rPr lang="en-US" altLang="en-US" dirty="0">
                <a:latin typeface="Courier New" pitchFamily="49" charset="0"/>
              </a:rPr>
              <a:t>TOO_MANY_ROWS</a:t>
            </a:r>
            <a:r>
              <a:rPr lang="en-US" altLang="en-US" dirty="0"/>
              <a:t> exceptions. Include a </a:t>
            </a:r>
            <a:r>
              <a:rPr lang="en-US" altLang="en-US" dirty="0">
                <a:latin typeface="Courier New" pitchFamily="49" charset="0"/>
              </a:rPr>
              <a:t>WHERE</a:t>
            </a:r>
            <a:r>
              <a:rPr lang="en-US" altLang="en-US" dirty="0"/>
              <a:t> condition in the SQL statement so that the statement returns a single row. You learn about exception handling in the lesson titled “Handling Exceptions.”</a:t>
            </a:r>
          </a:p>
          <a:p>
            <a:pPr lvl="1" eaLnBrk="1" hangingPunct="1"/>
            <a:r>
              <a:rPr lang="en-US" altLang="en-US" b="1" dirty="0"/>
              <a:t>Note: </a:t>
            </a:r>
            <a:r>
              <a:rPr lang="en-US" altLang="en-US" dirty="0"/>
              <a:t>In all cases where </a:t>
            </a:r>
            <a:r>
              <a:rPr lang="en-US" altLang="en-US" dirty="0">
                <a:latin typeface="Courier New" pitchFamily="49" charset="0"/>
              </a:rPr>
              <a:t>DBMS_OUTPUT.PUT_LINE</a:t>
            </a:r>
            <a:r>
              <a:rPr lang="en-US" altLang="en-US" dirty="0"/>
              <a:t> is used in the code examples, the </a:t>
            </a:r>
            <a:r>
              <a:rPr lang="en-US" altLang="en-US" dirty="0">
                <a:latin typeface="Courier New" pitchFamily="49" charset="0"/>
              </a:rPr>
              <a:t>SET SERVEROUTPUT</a:t>
            </a:r>
            <a:r>
              <a:rPr lang="en-US" altLang="en-US" dirty="0"/>
              <a:t> </a:t>
            </a:r>
            <a:r>
              <a:rPr lang="en-US" altLang="en-US" dirty="0">
                <a:latin typeface="Courier New" pitchFamily="49" charset="0"/>
              </a:rPr>
              <a:t>ON</a:t>
            </a:r>
            <a:r>
              <a:rPr lang="en-US" altLang="en-US" dirty="0"/>
              <a:t> statement should precede the block. It is sufficient to execute </a:t>
            </a:r>
            <a:r>
              <a:rPr lang="en-US" altLang="en-US" dirty="0">
                <a:latin typeface="Courier New" pitchFamily="49" charset="0"/>
              </a:rPr>
              <a:t>SET</a:t>
            </a:r>
            <a:r>
              <a:rPr lang="en-US" altLang="en-US" dirty="0"/>
              <a:t> </a:t>
            </a:r>
            <a:r>
              <a:rPr lang="en-US" altLang="en-US" dirty="0">
                <a:latin typeface="Courier New" pitchFamily="49" charset="0"/>
              </a:rPr>
              <a:t>SERVEROUTPUT</a:t>
            </a:r>
            <a:r>
              <a:rPr lang="en-US" altLang="en-US" dirty="0"/>
              <a:t> </a:t>
            </a:r>
            <a:r>
              <a:rPr lang="en-US" altLang="en-US" dirty="0">
                <a:latin typeface="Courier New" pitchFamily="49" charset="0"/>
              </a:rPr>
              <a:t>ON</a:t>
            </a:r>
            <a:r>
              <a:rPr lang="en-US" altLang="en-US" dirty="0"/>
              <a:t> once for every session.</a:t>
            </a:r>
          </a:p>
          <a:p>
            <a:endParaRPr lang="en-US" dirty="0"/>
          </a:p>
        </p:txBody>
      </p:sp>
    </p:spTree>
    <p:extLst>
      <p:ext uri="{BB962C8B-B14F-4D97-AF65-F5344CB8AC3E}">
        <p14:creationId xmlns:p14="http://schemas.microsoft.com/office/powerpoint/2010/main" val="2327727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Footer Placeholder 6"/>
          <p:cNvSpPr>
            <a:spLocks noGrp="1"/>
          </p:cNvSpPr>
          <p:nvPr>
            <p:ph type="ftr" sz="quarter" idx="4"/>
          </p:nvPr>
        </p:nvSpPr>
        <p:spPr/>
        <p:txBody>
          <a:bodyPr/>
          <a:lstStyle/>
          <a:p>
            <a:r>
              <a:rPr lang="en-US" altLang="en-US"/>
              <a:t>Oracle Database 19c: PL/SQL Workshop   5 - </a:t>
            </a:r>
            <a:fld id="{D58B649B-AA40-4CC2-AB41-BDD3247DD89A}" type="slidenum">
              <a:rPr lang="en-US" altLang="en-US" smtClean="0"/>
              <a:pPr/>
              <a:t>8</a:t>
            </a:fld>
            <a:endParaRPr lang="en-US" altLang="en-US" dirty="0"/>
          </a:p>
        </p:txBody>
      </p:sp>
      <p:sp>
        <p:nvSpPr>
          <p:cNvPr id="4" name="Notes Placeholder 3">
            <a:extLst>
              <a:ext uri="{FF2B5EF4-FFF2-40B4-BE49-F238E27FC236}">
                <a16:creationId xmlns:a16="http://schemas.microsoft.com/office/drawing/2014/main" id="{149D4F83-CD89-4D91-B1BC-D19325B61184}"/>
              </a:ext>
            </a:extLst>
          </p:cNvPr>
          <p:cNvSpPr>
            <a:spLocks noGrp="1"/>
          </p:cNvSpPr>
          <p:nvPr>
            <p:ph type="body" idx="1"/>
          </p:nvPr>
        </p:nvSpPr>
        <p:spPr>
          <a:xfrm>
            <a:off x="457200" y="449263"/>
            <a:ext cx="6858000" cy="9380537"/>
          </a:xfrm>
        </p:spPr>
        <p:txBody>
          <a:bodyPr/>
          <a:lstStyle/>
          <a:p>
            <a:pPr lvl="1" eaLnBrk="1" hangingPunct="1"/>
            <a:r>
              <a:rPr lang="en-US" altLang="en-US" b="1" dirty="0"/>
              <a:t>How to Retrieve Multiple Rows from a Table and Operate on the Data</a:t>
            </a:r>
          </a:p>
          <a:p>
            <a:pPr lvl="1" eaLnBrk="1" hangingPunct="1"/>
            <a:r>
              <a:rPr lang="en-US" altLang="en-US" dirty="0"/>
              <a:t>A </a:t>
            </a:r>
            <a:r>
              <a:rPr lang="en-US" altLang="en-US" dirty="0">
                <a:latin typeface="Courier New" pitchFamily="49" charset="0"/>
              </a:rPr>
              <a:t>SELECT</a:t>
            </a:r>
            <a:r>
              <a:rPr lang="en-US" altLang="en-US" dirty="0"/>
              <a:t> statement with the </a:t>
            </a:r>
            <a:r>
              <a:rPr lang="en-US" altLang="en-US" dirty="0">
                <a:latin typeface="Courier New" pitchFamily="49" charset="0"/>
              </a:rPr>
              <a:t>INTO</a:t>
            </a:r>
            <a:r>
              <a:rPr lang="en-US" altLang="en-US" dirty="0"/>
              <a:t> clause can retrieve only one row at a time from the result set into the variables in the PL/SQL block. If you have to retrieve multiple rows and operate on the data, you have to make use of explicit cursors. Cursors hold the result set of a </a:t>
            </a:r>
            <a:r>
              <a:rPr lang="en-US" altLang="en-US" dirty="0">
                <a:latin typeface="Courier New" pitchFamily="49" charset="0"/>
              </a:rPr>
              <a:t>SELECT</a:t>
            </a:r>
            <a:r>
              <a:rPr lang="en-US" altLang="en-US" dirty="0"/>
              <a:t> statement and allow the developer to operate on each row of the result set by iterating through it in a loop.</a:t>
            </a:r>
          </a:p>
          <a:p>
            <a:pPr lvl="1" eaLnBrk="1" hangingPunct="1"/>
            <a:r>
              <a:rPr lang="en-US" altLang="en-US" dirty="0"/>
              <a:t>You are introduced to cursors later in this lesson and learn about explicit cursors in the lesson titled “Using Explicit Cursors.”</a:t>
            </a:r>
          </a:p>
          <a:p>
            <a:endParaRPr lang="en-US" dirty="0"/>
          </a:p>
        </p:txBody>
      </p:sp>
    </p:spTree>
    <p:extLst>
      <p:ext uri="{BB962C8B-B14F-4D97-AF65-F5344CB8AC3E}">
        <p14:creationId xmlns:p14="http://schemas.microsoft.com/office/powerpoint/2010/main" val="1474779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Footer Placeholder 7"/>
          <p:cNvSpPr>
            <a:spLocks noGrp="1"/>
          </p:cNvSpPr>
          <p:nvPr>
            <p:ph type="ftr" sz="quarter" idx="4"/>
          </p:nvPr>
        </p:nvSpPr>
        <p:spPr/>
        <p:txBody>
          <a:bodyPr/>
          <a:lstStyle/>
          <a:p>
            <a:r>
              <a:rPr lang="en-US" altLang="en-US"/>
              <a:t>Oracle Database 19c: PL/SQL Workshop   5 - </a:t>
            </a:r>
            <a:fld id="{BEA93A73-AC2C-42BE-A088-ACF87202FA45}" type="slidenum">
              <a:rPr lang="en-US" altLang="en-US" smtClean="0"/>
              <a:pPr/>
              <a:t>9</a:t>
            </a:fld>
            <a:endParaRPr lang="en-US" altLang="en-US" dirty="0"/>
          </a:p>
        </p:txBody>
      </p:sp>
      <p:sp>
        <p:nvSpPr>
          <p:cNvPr id="3" name="Slide Image Placeholder 2">
            <a:extLst>
              <a:ext uri="{FF2B5EF4-FFF2-40B4-BE49-F238E27FC236}">
                <a16:creationId xmlns:a16="http://schemas.microsoft.com/office/drawing/2014/main" id="{BA6E1C86-9BF8-4E2F-81C4-5E317929A2A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4D8C003-6681-4341-B194-6763230D2AC7}"/>
              </a:ext>
            </a:extLst>
          </p:cNvPr>
          <p:cNvSpPr>
            <a:spLocks noGrp="1"/>
          </p:cNvSpPr>
          <p:nvPr>
            <p:ph type="body" idx="1"/>
          </p:nvPr>
        </p:nvSpPr>
        <p:spPr/>
        <p:txBody>
          <a:bodyPr/>
          <a:lstStyle/>
          <a:p>
            <a:pPr lvl="1" eaLnBrk="1" hangingPunct="1"/>
            <a:r>
              <a:rPr lang="en-US" altLang="en-US" dirty="0"/>
              <a:t>In the code in slide, the </a:t>
            </a:r>
            <a:r>
              <a:rPr lang="en-US" altLang="en-US" dirty="0" err="1">
                <a:latin typeface="Courier New" pitchFamily="49" charset="0"/>
              </a:rPr>
              <a:t>v_emp_hiredate</a:t>
            </a:r>
            <a:r>
              <a:rPr lang="en-US" altLang="en-US" dirty="0"/>
              <a:t> and </a:t>
            </a:r>
            <a:r>
              <a:rPr lang="en-US" altLang="en-US" dirty="0" err="1">
                <a:latin typeface="Courier New" pitchFamily="49" charset="0"/>
              </a:rPr>
              <a:t>v_emp_salary</a:t>
            </a:r>
            <a:r>
              <a:rPr lang="en-US" altLang="en-US" dirty="0"/>
              <a:t> variables are declared in the </a:t>
            </a:r>
            <a:r>
              <a:rPr lang="en-US" altLang="en-US" dirty="0">
                <a:latin typeface="Courier New" pitchFamily="49" charset="0"/>
              </a:rPr>
              <a:t>DECLARE</a:t>
            </a:r>
            <a:r>
              <a:rPr lang="en-US" altLang="en-US" dirty="0"/>
              <a:t> section of the PL/SQL block. In the executable section, the values of the </a:t>
            </a:r>
            <a:r>
              <a:rPr lang="en-US" altLang="en-US" dirty="0" err="1">
                <a:latin typeface="Courier New" pitchFamily="49" charset="0"/>
              </a:rPr>
              <a:t>hire_date</a:t>
            </a:r>
            <a:r>
              <a:rPr lang="en-US" altLang="en-US" dirty="0"/>
              <a:t> and </a:t>
            </a:r>
            <a:r>
              <a:rPr lang="en-US" altLang="en-US" dirty="0">
                <a:latin typeface="Courier New" pitchFamily="49" charset="0"/>
              </a:rPr>
              <a:t>salary</a:t>
            </a:r>
            <a:r>
              <a:rPr lang="en-US" altLang="en-US" dirty="0"/>
              <a:t> columns for the employee with </a:t>
            </a:r>
            <a:r>
              <a:rPr lang="en-US" altLang="en-US" dirty="0" err="1">
                <a:latin typeface="Courier New" pitchFamily="49" charset="0"/>
              </a:rPr>
              <a:t>employee_id</a:t>
            </a:r>
            <a:r>
              <a:rPr lang="en-US" altLang="en-US" dirty="0"/>
              <a:t>  </a:t>
            </a:r>
            <a:r>
              <a:rPr lang="en-US" altLang="en-US" dirty="0">
                <a:latin typeface="Courier New" pitchFamily="49" charset="0"/>
              </a:rPr>
              <a:t>100</a:t>
            </a:r>
            <a:r>
              <a:rPr lang="en-US" altLang="en-US" dirty="0"/>
              <a:t> are retrieved from the </a:t>
            </a:r>
            <a:r>
              <a:rPr lang="en-US" altLang="en-US" dirty="0">
                <a:latin typeface="Courier New" pitchFamily="49" charset="0"/>
              </a:rPr>
              <a:t>employees</a:t>
            </a:r>
            <a:r>
              <a:rPr lang="en-US" altLang="en-US" dirty="0"/>
              <a:t> table and stored in the </a:t>
            </a:r>
            <a:r>
              <a:rPr lang="en-US" altLang="en-US" dirty="0" err="1">
                <a:latin typeface="Courier New" pitchFamily="49" charset="0"/>
                <a:cs typeface="Courier New" pitchFamily="49" charset="0"/>
              </a:rPr>
              <a:t>v_</a:t>
            </a:r>
            <a:r>
              <a:rPr lang="en-US" altLang="en-US" dirty="0" err="1">
                <a:latin typeface="Courier New" pitchFamily="49" charset="0"/>
              </a:rPr>
              <a:t>emp_hiredate</a:t>
            </a:r>
            <a:r>
              <a:rPr lang="en-US" altLang="en-US" dirty="0"/>
              <a:t> and </a:t>
            </a:r>
            <a:r>
              <a:rPr lang="en-US" altLang="en-US" dirty="0" err="1">
                <a:latin typeface="Courier New" pitchFamily="49" charset="0"/>
                <a:cs typeface="Courier New" pitchFamily="49" charset="0"/>
              </a:rPr>
              <a:t>v_</a:t>
            </a:r>
            <a:r>
              <a:rPr lang="en-US" altLang="en-US" dirty="0" err="1">
                <a:latin typeface="Courier New" pitchFamily="49" charset="0"/>
              </a:rPr>
              <a:t>emp_salary</a:t>
            </a:r>
            <a:r>
              <a:rPr lang="en-US" altLang="en-US" dirty="0"/>
              <a:t> variables, respectively. Observe how the </a:t>
            </a:r>
            <a:r>
              <a:rPr lang="en-US" altLang="en-US" dirty="0">
                <a:latin typeface="Courier New" pitchFamily="49" charset="0"/>
              </a:rPr>
              <a:t>INTO</a:t>
            </a:r>
            <a:r>
              <a:rPr lang="en-US" altLang="en-US" dirty="0"/>
              <a:t> clause, along with the </a:t>
            </a:r>
            <a:r>
              <a:rPr lang="en-US" altLang="en-US" dirty="0">
                <a:latin typeface="Courier New" pitchFamily="49" charset="0"/>
              </a:rPr>
              <a:t>SELECT</a:t>
            </a:r>
            <a:r>
              <a:rPr lang="en-US" altLang="en-US" dirty="0"/>
              <a:t> statement, retrieves the database column values and stores them in the PL/SQL variables.</a:t>
            </a:r>
          </a:p>
          <a:p>
            <a:pPr lvl="1" eaLnBrk="1" hangingPunct="1"/>
            <a:r>
              <a:rPr lang="en-US" altLang="en-US" dirty="0"/>
              <a:t>The PL/SQL engine will retrieve the data in the order specified in the </a:t>
            </a:r>
            <a:r>
              <a:rPr lang="en-US" altLang="en-US" dirty="0">
                <a:latin typeface="Courier New" pitchFamily="49" charset="0"/>
              </a:rPr>
              <a:t>SELECT</a:t>
            </a:r>
            <a:r>
              <a:rPr lang="en-US" altLang="en-US" dirty="0"/>
              <a:t> statement and place them in the variables as they are retrieved. The </a:t>
            </a:r>
            <a:r>
              <a:rPr lang="en-US" altLang="en-US" dirty="0" err="1">
                <a:latin typeface="Courier New" pitchFamily="49" charset="0"/>
              </a:rPr>
              <a:t>hire_date</a:t>
            </a:r>
            <a:r>
              <a:rPr lang="en-US" altLang="en-US" dirty="0"/>
              <a:t> value will be placed in </a:t>
            </a:r>
            <a:r>
              <a:rPr lang="en-US" altLang="en-US" dirty="0" err="1">
                <a:latin typeface="Courier New" pitchFamily="49" charset="0"/>
              </a:rPr>
              <a:t>v_emp_hiredate</a:t>
            </a:r>
            <a:r>
              <a:rPr lang="en-US" altLang="en-US" dirty="0"/>
              <a:t> and the salary value is placed in </a:t>
            </a:r>
            <a:r>
              <a:rPr lang="en-US" altLang="en-US" dirty="0" err="1">
                <a:latin typeface="Courier New" pitchFamily="49" charset="0"/>
              </a:rPr>
              <a:t>v_emp_salary</a:t>
            </a:r>
            <a:r>
              <a:rPr lang="en-US" altLang="en-US" dirty="0"/>
              <a:t>. If you reverse the variable names, the engine will try to place </a:t>
            </a:r>
            <a:r>
              <a:rPr lang="en-US" altLang="en-US" dirty="0" err="1">
                <a:latin typeface="Courier New" pitchFamily="49" charset="0"/>
              </a:rPr>
              <a:t>hire_date</a:t>
            </a:r>
            <a:r>
              <a:rPr lang="en-US" altLang="en-US" dirty="0"/>
              <a:t> in </a:t>
            </a:r>
            <a:r>
              <a:rPr lang="en-US" altLang="en-US" dirty="0" err="1">
                <a:latin typeface="Courier New" pitchFamily="49" charset="0"/>
              </a:rPr>
              <a:t>v_emp_salary</a:t>
            </a:r>
            <a:r>
              <a:rPr lang="en-US" altLang="en-US" dirty="0"/>
              <a:t>, realize that they are of incompatible types, and give an error.</a:t>
            </a:r>
          </a:p>
          <a:p>
            <a:endParaRPr lang="en-US" dirty="0"/>
          </a:p>
        </p:txBody>
      </p:sp>
    </p:spTree>
    <p:extLst>
      <p:ext uri="{BB962C8B-B14F-4D97-AF65-F5344CB8AC3E}">
        <p14:creationId xmlns:p14="http://schemas.microsoft.com/office/powerpoint/2010/main" val="1189081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5</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76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8"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ags" Target="../tags/tag3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0.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40.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a:latin typeface="+mj-lt"/>
              </a:rPr>
              <a:t>Using SQL Statements Within a PL/SQL Block</a:t>
            </a:r>
            <a:endParaRPr lang="en-US" altLang="en-US" dirty="0">
              <a:latin typeface="+mj-lt"/>
            </a:endParaRPr>
          </a:p>
        </p:txBody>
      </p:sp>
      <p:sp>
        <p:nvSpPr>
          <p:cNvPr id="2" name="Subtitle 1">
            <a:extLst>
              <a:ext uri="{FF2B5EF4-FFF2-40B4-BE49-F238E27FC236}">
                <a16:creationId xmlns:a16="http://schemas.microsoft.com/office/drawing/2014/main" id="{1B45624E-1C70-4715-AAB6-A2E6CCF350C8}"/>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70134437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Retrieving Data in PL/SQL</a:t>
            </a:r>
          </a:p>
        </p:txBody>
      </p:sp>
      <p:sp>
        <p:nvSpPr>
          <p:cNvPr id="12292" name="Rectangle 7"/>
          <p:cNvSpPr>
            <a:spLocks noGrp="1" noChangeArrowheads="1"/>
          </p:cNvSpPr>
          <p:nvPr>
            <p:ph idx="1"/>
          </p:nvPr>
        </p:nvSpPr>
        <p:spPr>
          <a:xfrm>
            <a:off x="935833" y="2270920"/>
            <a:ext cx="16416338" cy="1125753"/>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n-lt"/>
              </a:rPr>
              <a:t>Return the sum of salaries for all the employees in the specified department.</a:t>
            </a:r>
          </a:p>
          <a:p>
            <a:r>
              <a:rPr lang="en-US" altLang="en-US" b="1" dirty="0">
                <a:latin typeface="+mn-lt"/>
              </a:rPr>
              <a:t>Example:</a:t>
            </a:r>
          </a:p>
        </p:txBody>
      </p:sp>
      <p:grpSp>
        <p:nvGrpSpPr>
          <p:cNvPr id="2" name="Group 1">
            <a:extLst>
              <a:ext uri="{FF2B5EF4-FFF2-40B4-BE49-F238E27FC236}">
                <a16:creationId xmlns:a16="http://schemas.microsoft.com/office/drawing/2014/main" id="{1532F56C-13C5-4E12-A0F0-CAF2D7EF4D01}"/>
              </a:ext>
            </a:extLst>
          </p:cNvPr>
          <p:cNvGrpSpPr/>
          <p:nvPr/>
        </p:nvGrpSpPr>
        <p:grpSpPr>
          <a:xfrm>
            <a:off x="1312069" y="3646714"/>
            <a:ext cx="15663863" cy="5535386"/>
            <a:chOff x="1312070" y="3646714"/>
            <a:chExt cx="15663863" cy="5535386"/>
          </a:xfrm>
        </p:grpSpPr>
        <p:grpSp>
          <p:nvGrpSpPr>
            <p:cNvPr id="12290" name="Group 1"/>
            <p:cNvGrpSpPr>
              <a:grpSpLocks/>
            </p:cNvGrpSpPr>
            <p:nvPr/>
          </p:nvGrpSpPr>
          <p:grpSpPr bwMode="auto">
            <a:xfrm>
              <a:off x="1312070" y="3646714"/>
              <a:ext cx="15663863" cy="4057650"/>
              <a:chOff x="606778" y="2666999"/>
              <a:chExt cx="7834489" cy="2705101"/>
            </a:xfrm>
          </p:grpSpPr>
          <p:sp>
            <p:nvSpPr>
              <p:cNvPr id="6" name="Content Placeholder 2"/>
              <p:cNvSpPr txBox="1">
                <a:spLocks/>
              </p:cNvSpPr>
              <p:nvPr/>
            </p:nvSpPr>
            <p:spPr bwMode="gray">
              <a:xfrm>
                <a:off x="606778" y="2666999"/>
                <a:ext cx="7834489" cy="2677691"/>
              </a:xfrm>
              <a:prstGeom prst="round2DiagRect">
                <a:avLst>
                  <a:gd name="adj1" fmla="val 642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p:txBody>
          </p:sp>
          <p:sp>
            <p:nvSpPr>
              <p:cNvPr id="12297" name="Rectangle 2"/>
              <p:cNvSpPr>
                <a:spLocks noChangeArrowheads="1"/>
              </p:cNvSpPr>
              <p:nvPr/>
            </p:nvSpPr>
            <p:spPr bwMode="blackGray">
              <a:xfrm>
                <a:off x="723099" y="2705100"/>
                <a:ext cx="7601847" cy="2667000"/>
              </a:xfrm>
              <a:prstGeom prst="rect">
                <a:avLst/>
              </a:prstGeom>
              <a:noFill/>
              <a:ln w="28575">
                <a:noFill/>
                <a:miter lim="800000"/>
                <a:headEnd/>
                <a:tailEnd/>
              </a:ln>
            </p:spPr>
            <p:txBody>
              <a:bodyPr wrap="none" lIns="68580" tIns="69057" rIns="68580"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tabLst>
                    <a:tab pos="1800225" algn="l"/>
                  </a:tabLst>
                </a:pPr>
                <a:r>
                  <a:rPr lang="en-US" altLang="en-US" sz="2400" dirty="0">
                    <a:solidFill>
                      <a:srgbClr val="000000"/>
                    </a:solidFill>
                    <a:latin typeface="Courier New" pitchFamily="49" charset="0"/>
                  </a:rPr>
                  <a:t>DECLARE    </a:t>
                </a:r>
              </a:p>
              <a:p>
                <a:pPr>
                  <a:tabLst>
                    <a:tab pos="1800225" algn="l"/>
                  </a:tabLst>
                </a:pPr>
                <a:r>
                  <a:rPr lang="en-US" altLang="en-US" sz="2400" dirty="0">
                    <a:solidFill>
                      <a:srgbClr val="000000"/>
                    </a:solidFill>
                    <a:latin typeface="Courier New" pitchFamily="49" charset="0"/>
                  </a:rPr>
                  <a:t>   v_sum_sal   NUMBER(10,2); </a:t>
                </a:r>
              </a:p>
              <a:p>
                <a:pPr>
                  <a:tabLst>
                    <a:tab pos="1800225" algn="l"/>
                  </a:tabLst>
                </a:pPr>
                <a:r>
                  <a:rPr lang="en-US" altLang="en-US" sz="2400" dirty="0">
                    <a:solidFill>
                      <a:srgbClr val="000000"/>
                    </a:solidFill>
                    <a:latin typeface="Courier New" pitchFamily="49" charset="0"/>
                  </a:rPr>
                  <a:t>   v_deptno    NUMBER NOT NULL := 60;           </a:t>
                </a:r>
              </a:p>
              <a:p>
                <a:pPr>
                  <a:tabLst>
                    <a:tab pos="1800225" algn="l"/>
                  </a:tabLst>
                </a:pPr>
                <a:r>
                  <a:rPr lang="en-US" altLang="en-US" sz="2400" dirty="0">
                    <a:solidFill>
                      <a:srgbClr val="000000"/>
                    </a:solidFill>
                    <a:latin typeface="Courier New" pitchFamily="49" charset="0"/>
                  </a:rPr>
                  <a:t>BEGIN</a:t>
                </a:r>
              </a:p>
              <a:p>
                <a:pPr>
                  <a:tabLst>
                    <a:tab pos="1800225" algn="l"/>
                  </a:tabLst>
                </a:pPr>
                <a:r>
                  <a:rPr lang="en-US" altLang="en-US" sz="2400" dirty="0">
                    <a:solidFill>
                      <a:srgbClr val="000000"/>
                    </a:solidFill>
                    <a:latin typeface="Courier New" pitchFamily="49" charset="0"/>
                  </a:rPr>
                  <a:t>  SELECT	SUM(salary)  -- group function</a:t>
                </a:r>
              </a:p>
              <a:p>
                <a:pPr>
                  <a:tabLst>
                    <a:tab pos="1800225" algn="l"/>
                  </a:tabLst>
                </a:pPr>
                <a:r>
                  <a:rPr lang="en-US" altLang="en-US" sz="2400" dirty="0">
                    <a:solidFill>
                      <a:srgbClr val="000000"/>
                    </a:solidFill>
                    <a:latin typeface="Courier New" pitchFamily="49" charset="0"/>
                  </a:rPr>
                  <a:t>  INTO v_sum_sal  FROM	employees</a:t>
                </a:r>
              </a:p>
              <a:p>
                <a:pPr>
                  <a:tabLst>
                    <a:tab pos="1800225" algn="l"/>
                  </a:tabLst>
                </a:pPr>
                <a:r>
                  <a:rPr lang="en-US" altLang="en-US" sz="2400" dirty="0">
                    <a:solidFill>
                      <a:srgbClr val="000000"/>
                    </a:solidFill>
                    <a:latin typeface="Courier New" pitchFamily="49" charset="0"/>
                  </a:rPr>
                  <a:t>  WHERE     department_id = v_deptno;</a:t>
                </a:r>
              </a:p>
              <a:p>
                <a:pPr>
                  <a:tabLst>
                    <a:tab pos="1800225" algn="l"/>
                  </a:tabLst>
                </a:pPr>
                <a:r>
                  <a:rPr lang="en-US" altLang="en-US" sz="2400" dirty="0">
                    <a:solidFill>
                      <a:srgbClr val="000000"/>
                    </a:solidFill>
                    <a:latin typeface="Courier New" pitchFamily="49" charset="0"/>
                  </a:rPr>
                  <a:t>  DBMS_OUTPUT.PUT_LINE ('The sum of salary is ' || v_sum_sal);</a:t>
                </a:r>
              </a:p>
              <a:p>
                <a:pPr>
                  <a:tabLst>
                    <a:tab pos="1800225" algn="l"/>
                  </a:tabLst>
                </a:pPr>
                <a:r>
                  <a:rPr lang="en-US" altLang="en-US" sz="2400" dirty="0">
                    <a:solidFill>
                      <a:srgbClr val="000000"/>
                    </a:solidFill>
                    <a:latin typeface="Courier New" pitchFamily="49" charset="0"/>
                  </a:rPr>
                  <a:t>END;</a:t>
                </a:r>
              </a:p>
            </p:txBody>
          </p:sp>
        </p:grpSp>
        <p:pic>
          <p:nvPicPr>
            <p:cNvPr id="12293" name="Picture 6" descr="les05_03.png"/>
            <p:cNvPicPr>
              <a:picLocks noChangeAspect="1"/>
            </p:cNvPicPr>
            <p:nvPr/>
          </p:nvPicPr>
          <p:blipFill>
            <a:blip r:embed="rId4" cstate="print"/>
            <a:srcRect/>
            <a:stretch>
              <a:fillRect/>
            </a:stretch>
          </p:blipFill>
          <p:spPr bwMode="auto">
            <a:xfrm>
              <a:off x="6353176" y="7962900"/>
              <a:ext cx="5581650" cy="12192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06926644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311551" y="2422071"/>
            <a:ext cx="15664898" cy="4800600"/>
          </a:xfrm>
          <a:prstGeom prst="round2DiagRect">
            <a:avLst>
              <a:gd name="adj1" fmla="val 642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p:txBody>
      </p:sp>
      <p:sp>
        <p:nvSpPr>
          <p:cNvPr id="13317"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rPr>
              <a:t>Naming Ambiguities</a:t>
            </a:r>
          </a:p>
        </p:txBody>
      </p:sp>
      <p:sp>
        <p:nvSpPr>
          <p:cNvPr id="13318" name="Rectangle 3"/>
          <p:cNvSpPr>
            <a:spLocks noGrp="1" noChangeArrowheads="1"/>
          </p:cNvSpPr>
          <p:nvPr>
            <p:ph type="body" idx="4294967295"/>
          </p:nvPr>
        </p:nvSpPr>
        <p:spPr bwMode="blackGray">
          <a:xfrm>
            <a:off x="1905002" y="2721769"/>
            <a:ext cx="14354175" cy="4326731"/>
          </a:xfrm>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07220" indent="-607220" defTabSz="1371600" eaLnBrk="1" hangingPunct="1">
              <a:lnSpc>
                <a:spcPct val="85000"/>
              </a:lnSpc>
              <a:spcBef>
                <a:spcPct val="40000"/>
              </a:spcBef>
            </a:pPr>
            <a:r>
              <a:rPr lang="en-US" altLang="en-US" sz="2700" dirty="0">
                <a:solidFill>
                  <a:srgbClr val="000000"/>
                </a:solidFill>
                <a:latin typeface="Courier New" pitchFamily="49" charset="0"/>
              </a:rPr>
              <a:t>DECLARE</a:t>
            </a:r>
          </a:p>
          <a:p>
            <a:pPr marL="607220" indent="-607220" defTabSz="1371600" eaLnBrk="1" hangingPunct="1">
              <a:lnSpc>
                <a:spcPct val="55000"/>
              </a:lnSpc>
              <a:spcBef>
                <a:spcPct val="40000"/>
              </a:spcBef>
            </a:pPr>
            <a:r>
              <a:rPr lang="en-US" altLang="en-US" sz="2700" dirty="0">
                <a:solidFill>
                  <a:srgbClr val="000000"/>
                </a:solidFill>
                <a:latin typeface="Courier New" pitchFamily="49" charset="0"/>
              </a:rPr>
              <a:t>  hire_date      employees.hire_date%TYPE;</a:t>
            </a:r>
          </a:p>
          <a:p>
            <a:pPr marL="607220" indent="-607220" defTabSz="1371600" eaLnBrk="1" hangingPunct="1">
              <a:lnSpc>
                <a:spcPct val="55000"/>
              </a:lnSpc>
              <a:spcBef>
                <a:spcPct val="40000"/>
              </a:spcBef>
            </a:pPr>
            <a:r>
              <a:rPr lang="en-US" altLang="en-US" sz="2700" dirty="0">
                <a:solidFill>
                  <a:srgbClr val="000000"/>
                </a:solidFill>
                <a:latin typeface="Courier New" pitchFamily="49" charset="0"/>
              </a:rPr>
              <a:t>  sysdate        hire_date%TYPE;</a:t>
            </a:r>
          </a:p>
          <a:p>
            <a:pPr marL="607220" indent="-607220" defTabSz="1371600" eaLnBrk="1" hangingPunct="1">
              <a:lnSpc>
                <a:spcPct val="55000"/>
              </a:lnSpc>
              <a:spcBef>
                <a:spcPct val="40000"/>
              </a:spcBef>
            </a:pPr>
            <a:r>
              <a:rPr lang="en-US" altLang="en-US" sz="2700" dirty="0">
                <a:solidFill>
                  <a:srgbClr val="000000"/>
                </a:solidFill>
                <a:latin typeface="Courier New" pitchFamily="49" charset="0"/>
              </a:rPr>
              <a:t>  employee_id    employees.employee_id%TYPE := 176;        </a:t>
            </a:r>
          </a:p>
          <a:p>
            <a:pPr marL="607220" indent="-607220" defTabSz="1371600" eaLnBrk="1" hangingPunct="1">
              <a:lnSpc>
                <a:spcPct val="55000"/>
              </a:lnSpc>
              <a:spcBef>
                <a:spcPct val="40000"/>
              </a:spcBef>
            </a:pPr>
            <a:r>
              <a:rPr lang="en-US" altLang="en-US" sz="2700" dirty="0">
                <a:solidFill>
                  <a:srgbClr val="000000"/>
                </a:solidFill>
                <a:latin typeface="Courier New" pitchFamily="49" charset="0"/>
              </a:rPr>
              <a:t>BEGIN</a:t>
            </a:r>
          </a:p>
          <a:p>
            <a:pPr marL="607220" indent="-607220" defTabSz="1371600" eaLnBrk="1" hangingPunct="1">
              <a:lnSpc>
                <a:spcPct val="55000"/>
              </a:lnSpc>
              <a:spcBef>
                <a:spcPct val="40000"/>
              </a:spcBef>
            </a:pPr>
            <a:r>
              <a:rPr lang="en-US" altLang="en-US" sz="2700" dirty="0">
                <a:solidFill>
                  <a:srgbClr val="000000"/>
                </a:solidFill>
                <a:latin typeface="Courier New" pitchFamily="49" charset="0"/>
              </a:rPr>
              <a:t>  SELECT 	hire_date, sysdate</a:t>
            </a:r>
          </a:p>
          <a:p>
            <a:pPr marL="607220" indent="-607220" defTabSz="1371600" eaLnBrk="1" hangingPunct="1">
              <a:lnSpc>
                <a:spcPct val="55000"/>
              </a:lnSpc>
              <a:spcBef>
                <a:spcPct val="40000"/>
              </a:spcBef>
            </a:pPr>
            <a:r>
              <a:rPr lang="en-US" altLang="en-US" sz="2700" dirty="0">
                <a:solidFill>
                  <a:srgbClr val="000000"/>
                </a:solidFill>
                <a:latin typeface="Courier New" pitchFamily="49" charset="0"/>
              </a:rPr>
              <a:t>  INTO   	hire_date, sysdate</a:t>
            </a:r>
          </a:p>
          <a:p>
            <a:pPr marL="607220" indent="-607220" defTabSz="1371600" eaLnBrk="1" hangingPunct="1">
              <a:lnSpc>
                <a:spcPct val="55000"/>
              </a:lnSpc>
              <a:spcBef>
                <a:spcPct val="40000"/>
              </a:spcBef>
            </a:pPr>
            <a:r>
              <a:rPr lang="en-US" altLang="en-US" sz="2700" dirty="0">
                <a:solidFill>
                  <a:srgbClr val="000000"/>
                </a:solidFill>
                <a:latin typeface="Courier New" pitchFamily="49" charset="0"/>
              </a:rPr>
              <a:t>  FROM   	employees</a:t>
            </a:r>
          </a:p>
          <a:p>
            <a:pPr marL="607220" indent="-607220" defTabSz="1371600" eaLnBrk="1" hangingPunct="1">
              <a:lnSpc>
                <a:spcPct val="55000"/>
              </a:lnSpc>
              <a:spcBef>
                <a:spcPct val="40000"/>
              </a:spcBef>
            </a:pPr>
            <a:r>
              <a:rPr lang="en-US" altLang="en-US" sz="2700" dirty="0">
                <a:solidFill>
                  <a:srgbClr val="000000"/>
                </a:solidFill>
                <a:latin typeface="Courier New" pitchFamily="49" charset="0"/>
              </a:rPr>
              <a:t>  WHERE  	employee_id = employee_id;        </a:t>
            </a:r>
          </a:p>
          <a:p>
            <a:pPr marL="607220" indent="-607220" defTabSz="1371600" eaLnBrk="1" hangingPunct="1">
              <a:lnSpc>
                <a:spcPct val="55000"/>
              </a:lnSpc>
              <a:spcBef>
                <a:spcPct val="40000"/>
              </a:spcBef>
            </a:pPr>
            <a:r>
              <a:rPr lang="en-US" altLang="en-US" sz="2700" dirty="0">
                <a:solidFill>
                  <a:srgbClr val="000000"/>
                </a:solidFill>
                <a:latin typeface="Courier New" pitchFamily="49" charset="0"/>
              </a:rPr>
              <a:t>END;</a:t>
            </a:r>
          </a:p>
          <a:p>
            <a:pPr marL="607220" indent="-607220" defTabSz="1371600" eaLnBrk="1" hangingPunct="1">
              <a:lnSpc>
                <a:spcPct val="55000"/>
              </a:lnSpc>
              <a:spcBef>
                <a:spcPct val="40000"/>
              </a:spcBef>
            </a:pPr>
            <a:r>
              <a:rPr lang="en-US" altLang="en-US" sz="2700" dirty="0">
                <a:solidFill>
                  <a:srgbClr val="000000"/>
                </a:solidFill>
                <a:latin typeface="Courier New" pitchFamily="49" charset="0"/>
              </a:rPr>
              <a:t>/</a:t>
            </a:r>
          </a:p>
        </p:txBody>
      </p:sp>
      <p:pic>
        <p:nvPicPr>
          <p:cNvPr id="13319" name="Picture 5" descr="les05_04.png"/>
          <p:cNvPicPr>
            <a:picLocks noChangeAspect="1"/>
          </p:cNvPicPr>
          <p:nvPr/>
        </p:nvPicPr>
        <p:blipFill>
          <a:blip r:embed="rId4" cstate="print"/>
          <a:srcRect/>
          <a:stretch>
            <a:fillRect/>
          </a:stretch>
        </p:blipFill>
        <p:spPr bwMode="auto">
          <a:xfrm>
            <a:off x="5150644" y="7605259"/>
            <a:ext cx="7986713" cy="147161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20424274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Avoiding Naming Ambiguities </a:t>
            </a:r>
          </a:p>
        </p:txBody>
      </p:sp>
      <p:sp>
        <p:nvSpPr>
          <p:cNvPr id="2" name="Content Placeholder 1">
            <a:extLst>
              <a:ext uri="{FF2B5EF4-FFF2-40B4-BE49-F238E27FC236}">
                <a16:creationId xmlns:a16="http://schemas.microsoft.com/office/drawing/2014/main" id="{9AEC6488-8097-4880-8D10-E29BCAB901F2}"/>
              </a:ext>
            </a:extLst>
          </p:cNvPr>
          <p:cNvSpPr>
            <a:spLocks noGrp="1"/>
          </p:cNvSpPr>
          <p:nvPr>
            <p:ph idx="1"/>
          </p:nvPr>
        </p:nvSpPr>
        <p:spPr>
          <a:xfrm>
            <a:off x="933451" y="2272710"/>
            <a:ext cx="16421100" cy="5461812"/>
          </a:xfrm>
        </p:spPr>
        <p:txBody>
          <a:bodyPr/>
          <a:lstStyle/>
          <a:p>
            <a:pPr lvl="1"/>
            <a:r>
              <a:rPr lang="en-US" altLang="en-US" dirty="0"/>
              <a:t>Use a naming convention to avoid ambiguity in the </a:t>
            </a:r>
            <a:r>
              <a:rPr lang="en-US" altLang="en-US" dirty="0">
                <a:latin typeface="Courier New" panose="02070309020205020404" pitchFamily="49" charset="0"/>
                <a:cs typeface="Courier New" panose="02070309020205020404" pitchFamily="49" charset="0"/>
              </a:rPr>
              <a:t>WHERE</a:t>
            </a:r>
            <a:r>
              <a:rPr lang="en-US" altLang="en-US" dirty="0"/>
              <a:t> clause.</a:t>
            </a:r>
          </a:p>
          <a:p>
            <a:pPr lvl="1"/>
            <a:r>
              <a:rPr lang="en-US" altLang="en-US" dirty="0"/>
              <a:t>Avoid using database column names as identifiers.</a:t>
            </a:r>
          </a:p>
          <a:p>
            <a:pPr lvl="1"/>
            <a:r>
              <a:rPr lang="en-US" altLang="en-US" dirty="0"/>
              <a:t>The names of local variables and formal parameters take precedence over the names of database tables.</a:t>
            </a:r>
          </a:p>
          <a:p>
            <a:pPr lvl="1"/>
            <a:r>
              <a:rPr lang="en-US" altLang="en-US" dirty="0"/>
              <a:t>The names of database table columns take precedence over the names of local variables.</a:t>
            </a:r>
          </a:p>
          <a:p>
            <a:pPr lvl="1"/>
            <a:r>
              <a:rPr lang="en-US" altLang="en-US" dirty="0"/>
              <a:t>The names of variables take precedence over the function names.</a:t>
            </a:r>
          </a:p>
          <a:p>
            <a:endParaRPr lang="en-US" dirty="0"/>
          </a:p>
        </p:txBody>
      </p:sp>
    </p:spTree>
    <p:custDataLst>
      <p:tags r:id="rId1"/>
    </p:custDataLst>
    <p:extLst>
      <p:ext uri="{BB962C8B-B14F-4D97-AF65-F5344CB8AC3E}">
        <p14:creationId xmlns:p14="http://schemas.microsoft.com/office/powerpoint/2010/main" val="30574823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Agenda</a:t>
            </a:r>
          </a:p>
        </p:txBody>
      </p:sp>
      <p:sp>
        <p:nvSpPr>
          <p:cNvPr id="2" name="Content Placeholder 1">
            <a:extLst>
              <a:ext uri="{FF2B5EF4-FFF2-40B4-BE49-F238E27FC236}">
                <a16:creationId xmlns:a16="http://schemas.microsoft.com/office/drawing/2014/main" id="{644E2C15-149C-4F63-AFAE-CDD8AF390792}"/>
              </a:ext>
            </a:extLst>
          </p:cNvPr>
          <p:cNvSpPr>
            <a:spLocks noGrp="1"/>
          </p:cNvSpPr>
          <p:nvPr>
            <p:ph idx="1"/>
          </p:nvPr>
        </p:nvSpPr>
        <p:spPr>
          <a:xfrm>
            <a:off x="933451" y="2272710"/>
            <a:ext cx="16421100" cy="2833400"/>
          </a:xfrm>
        </p:spPr>
        <p:txBody>
          <a:bodyPr/>
          <a:lstStyle/>
          <a:p>
            <a:pPr lvl="1">
              <a:buClr>
                <a:schemeClr val="tx1">
                  <a:lumMod val="25000"/>
                  <a:lumOff val="75000"/>
                </a:schemeClr>
              </a:buClr>
            </a:pPr>
            <a:r>
              <a:rPr lang="en-US" dirty="0">
                <a:solidFill>
                  <a:schemeClr val="tx1">
                    <a:lumMod val="25000"/>
                    <a:lumOff val="75000"/>
                  </a:schemeClr>
                </a:solidFill>
              </a:rPr>
              <a:t>SQL statements in PL/SQL blocks</a:t>
            </a:r>
          </a:p>
          <a:p>
            <a:pPr lvl="1"/>
            <a:r>
              <a:rPr lang="en-US" dirty="0"/>
              <a:t>Manipulating data with PL/SQL</a:t>
            </a:r>
          </a:p>
          <a:p>
            <a:pPr lvl="1">
              <a:buClr>
                <a:schemeClr val="tx1">
                  <a:lumMod val="25000"/>
                  <a:lumOff val="75000"/>
                </a:schemeClr>
              </a:buClr>
            </a:pPr>
            <a:r>
              <a:rPr lang="en-US" dirty="0">
                <a:solidFill>
                  <a:schemeClr val="tx1">
                    <a:lumMod val="25000"/>
                    <a:lumOff val="75000"/>
                  </a:schemeClr>
                </a:solidFill>
              </a:rPr>
              <a:t>Introducing SQL cursors</a:t>
            </a:r>
          </a:p>
          <a:p>
            <a:endParaRPr lang="en-US" dirty="0"/>
          </a:p>
        </p:txBody>
      </p:sp>
      <p:grpSp>
        <p:nvGrpSpPr>
          <p:cNvPr id="4" name="Group 3"/>
          <p:cNvGrpSpPr/>
          <p:nvPr/>
        </p:nvGrpSpPr>
        <p:grpSpPr>
          <a:xfrm>
            <a:off x="12734473" y="6515101"/>
            <a:ext cx="5567363" cy="2500313"/>
            <a:chOff x="5594048" y="4297363"/>
            <a:chExt cx="3711575" cy="1666875"/>
          </a:xfrm>
        </p:grpSpPr>
        <p:sp>
          <p:nvSpPr>
            <p:cNvPr id="5" name="Rectangle 4"/>
            <p:cNvSpPr/>
            <p:nvPr/>
          </p:nvSpPr>
          <p:spPr bwMode="auto">
            <a:xfrm rot="16200000" flipV="1">
              <a:off x="6867223"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78226231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rPr>
              <a:t>Using PL/SQL to Manipulate Data</a:t>
            </a:r>
          </a:p>
        </p:txBody>
      </p:sp>
      <p:sp>
        <p:nvSpPr>
          <p:cNvPr id="2" name="Content Placeholder 1">
            <a:extLst>
              <a:ext uri="{FF2B5EF4-FFF2-40B4-BE49-F238E27FC236}">
                <a16:creationId xmlns:a16="http://schemas.microsoft.com/office/drawing/2014/main" id="{139701B1-E2BF-4824-BEA6-F8CE66421D82}"/>
              </a:ext>
            </a:extLst>
          </p:cNvPr>
          <p:cNvSpPr>
            <a:spLocks noGrp="1"/>
          </p:cNvSpPr>
          <p:nvPr>
            <p:ph idx="1"/>
          </p:nvPr>
        </p:nvSpPr>
        <p:spPr>
          <a:xfrm>
            <a:off x="933451" y="2272710"/>
            <a:ext cx="16421100" cy="4395366"/>
          </a:xfrm>
        </p:spPr>
        <p:txBody>
          <a:bodyPr/>
          <a:lstStyle/>
          <a:p>
            <a:r>
              <a:rPr lang="en-US" altLang="en-US" dirty="0"/>
              <a:t>Make changes to database tables by using DML commands:</a:t>
            </a:r>
          </a:p>
          <a:p>
            <a:pPr lvl="1"/>
            <a:r>
              <a:rPr lang="en-US" altLang="en-US" dirty="0">
                <a:latin typeface="Courier New" pitchFamily="49" charset="0"/>
              </a:rPr>
              <a:t>INSERT</a:t>
            </a:r>
          </a:p>
          <a:p>
            <a:pPr lvl="1"/>
            <a:r>
              <a:rPr lang="en-US" altLang="en-US" dirty="0">
                <a:latin typeface="Courier New" pitchFamily="49" charset="0"/>
              </a:rPr>
              <a:t>UPDATE</a:t>
            </a:r>
          </a:p>
          <a:p>
            <a:pPr lvl="1"/>
            <a:r>
              <a:rPr lang="en-US" altLang="en-US" dirty="0">
                <a:latin typeface="Courier New" pitchFamily="49" charset="0"/>
              </a:rPr>
              <a:t>DELETE</a:t>
            </a:r>
          </a:p>
          <a:p>
            <a:pPr lvl="1"/>
            <a:r>
              <a:rPr lang="en-US" altLang="en-US" dirty="0">
                <a:latin typeface="Courier New" pitchFamily="49" charset="0"/>
              </a:rPr>
              <a:t>MERGE</a:t>
            </a:r>
          </a:p>
          <a:p>
            <a:endParaRPr lang="en-US" dirty="0"/>
          </a:p>
        </p:txBody>
      </p:sp>
      <p:sp>
        <p:nvSpPr>
          <p:cNvPr id="16388" name="Rectangle 8"/>
          <p:cNvSpPr>
            <a:spLocks noChangeArrowheads="1"/>
          </p:cNvSpPr>
          <p:nvPr/>
        </p:nvSpPr>
        <p:spPr bwMode="auto">
          <a:xfrm>
            <a:off x="15182852" y="3657600"/>
            <a:ext cx="1519238" cy="50879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lnSpc>
                <a:spcPct val="120000"/>
              </a:lnSpc>
              <a:spcBef>
                <a:spcPct val="60000"/>
              </a:spcBef>
            </a:pPr>
            <a:r>
              <a:rPr lang="en-US" altLang="en-US" sz="2200" dirty="0">
                <a:solidFill>
                  <a:srgbClr val="000000"/>
                </a:solidFill>
                <a:latin typeface="+mn-lt"/>
              </a:rPr>
              <a:t>DELETE</a:t>
            </a:r>
          </a:p>
        </p:txBody>
      </p:sp>
      <p:grpSp>
        <p:nvGrpSpPr>
          <p:cNvPr id="16389" name="Group 16"/>
          <p:cNvGrpSpPr>
            <a:grpSpLocks/>
          </p:cNvGrpSpPr>
          <p:nvPr/>
        </p:nvGrpSpPr>
        <p:grpSpPr bwMode="auto">
          <a:xfrm>
            <a:off x="6096689" y="4114801"/>
            <a:ext cx="11122131" cy="4814888"/>
            <a:chOff x="1440" y="1914"/>
            <a:chExt cx="3504" cy="2022"/>
          </a:xfrm>
        </p:grpSpPr>
        <p:sp>
          <p:nvSpPr>
            <p:cNvPr id="16390" name="Freeform 4"/>
            <p:cNvSpPr>
              <a:spLocks/>
            </p:cNvSpPr>
            <p:nvPr/>
          </p:nvSpPr>
          <p:spPr bwMode="auto">
            <a:xfrm>
              <a:off x="3478" y="3044"/>
              <a:ext cx="878" cy="624"/>
            </a:xfrm>
            <a:custGeom>
              <a:avLst/>
              <a:gdLst>
                <a:gd name="T0" fmla="*/ 0 w 1152"/>
                <a:gd name="T1" fmla="*/ 0 h 624"/>
                <a:gd name="T2" fmla="*/ 0 w 1152"/>
                <a:gd name="T3" fmla="*/ 624 h 624"/>
                <a:gd name="T4" fmla="*/ 2 w 1152"/>
                <a:gd name="T5" fmla="*/ 624 h 624"/>
                <a:gd name="T6" fmla="*/ 0 60000 65536"/>
                <a:gd name="T7" fmla="*/ 0 60000 65536"/>
                <a:gd name="T8" fmla="*/ 0 60000 65536"/>
                <a:gd name="T9" fmla="*/ 0 w 1152"/>
                <a:gd name="T10" fmla="*/ 0 h 624"/>
                <a:gd name="T11" fmla="*/ 1152 w 1152"/>
                <a:gd name="T12" fmla="*/ 624 h 624"/>
              </a:gdLst>
              <a:ahLst/>
              <a:cxnLst>
                <a:cxn ang="T6">
                  <a:pos x="T0" y="T1"/>
                </a:cxn>
                <a:cxn ang="T7">
                  <a:pos x="T2" y="T3"/>
                </a:cxn>
                <a:cxn ang="T8">
                  <a:pos x="T4" y="T5"/>
                </a:cxn>
              </a:cxnLst>
              <a:rect l="T9" t="T10" r="T11" b="T12"/>
              <a:pathLst>
                <a:path w="1152" h="624">
                  <a:moveTo>
                    <a:pt x="0" y="0"/>
                  </a:moveTo>
                  <a:lnTo>
                    <a:pt x="0" y="624"/>
                  </a:lnTo>
                  <a:lnTo>
                    <a:pt x="1152" y="624"/>
                  </a:lnTo>
                </a:path>
              </a:pathLst>
            </a:custGeom>
            <a:noFill/>
            <a:ln w="28575" cap="flat" cmpd="sng">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sz="2200" dirty="0">
                <a:latin typeface="+mn-lt"/>
              </a:endParaRPr>
            </a:p>
          </p:txBody>
        </p:sp>
        <p:pic>
          <p:nvPicPr>
            <p:cNvPr id="16391" name="Picture 5" descr="C:\Projects\6981-Sunitha\images\insert-delete.gif"/>
            <p:cNvPicPr>
              <a:picLocks noChangeAspect="1" noChangeArrowheads="1"/>
            </p:cNvPicPr>
            <p:nvPr/>
          </p:nvPicPr>
          <p:blipFill>
            <a:blip r:embed="rId4" cstate="print"/>
            <a:srcRect/>
            <a:stretch>
              <a:fillRect/>
            </a:stretch>
          </p:blipFill>
          <p:spPr bwMode="gray">
            <a:xfrm>
              <a:off x="2292" y="1914"/>
              <a:ext cx="2496" cy="1438"/>
            </a:xfrm>
            <a:prstGeom prst="rect">
              <a:avLst/>
            </a:prstGeom>
            <a:noFill/>
            <a:ln w="9525">
              <a:noFill/>
              <a:miter lim="800000"/>
              <a:headEnd/>
              <a:tailEnd/>
            </a:ln>
          </p:spPr>
        </p:pic>
        <p:sp>
          <p:nvSpPr>
            <p:cNvPr id="16392" name="Rectangle 6"/>
            <p:cNvSpPr>
              <a:spLocks noChangeArrowheads="1"/>
            </p:cNvSpPr>
            <p:nvPr/>
          </p:nvSpPr>
          <p:spPr bwMode="auto">
            <a:xfrm>
              <a:off x="1440" y="2922"/>
              <a:ext cx="388" cy="214"/>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lnSpc>
                  <a:spcPct val="120000"/>
                </a:lnSpc>
                <a:spcBef>
                  <a:spcPct val="60000"/>
                </a:spcBef>
              </a:pPr>
              <a:r>
                <a:rPr lang="en-US" altLang="en-US" sz="2200" dirty="0">
                  <a:solidFill>
                    <a:srgbClr val="000000"/>
                  </a:solidFill>
                  <a:latin typeface="+mn-lt"/>
                </a:rPr>
                <a:t>INSERT</a:t>
              </a:r>
            </a:p>
          </p:txBody>
        </p:sp>
        <p:sp>
          <p:nvSpPr>
            <p:cNvPr id="16393" name="Rectangle 7"/>
            <p:cNvSpPr>
              <a:spLocks noChangeArrowheads="1"/>
            </p:cNvSpPr>
            <p:nvPr/>
          </p:nvSpPr>
          <p:spPr bwMode="auto">
            <a:xfrm>
              <a:off x="2415" y="3540"/>
              <a:ext cx="423" cy="214"/>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lnSpc>
                  <a:spcPct val="120000"/>
                </a:lnSpc>
                <a:spcBef>
                  <a:spcPct val="60000"/>
                </a:spcBef>
              </a:pPr>
              <a:r>
                <a:rPr lang="en-US" altLang="en-US" sz="2200" dirty="0">
                  <a:solidFill>
                    <a:srgbClr val="000000"/>
                  </a:solidFill>
                  <a:latin typeface="+mn-lt"/>
                </a:rPr>
                <a:t>UPDATE</a:t>
              </a:r>
            </a:p>
          </p:txBody>
        </p:sp>
        <p:sp>
          <p:nvSpPr>
            <p:cNvPr id="16394" name="Rectangle 9"/>
            <p:cNvSpPr>
              <a:spLocks noChangeArrowheads="1"/>
            </p:cNvSpPr>
            <p:nvPr/>
          </p:nvSpPr>
          <p:spPr bwMode="auto">
            <a:xfrm>
              <a:off x="3667" y="3424"/>
              <a:ext cx="388" cy="214"/>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lnSpc>
                  <a:spcPct val="120000"/>
                </a:lnSpc>
                <a:spcBef>
                  <a:spcPct val="60000"/>
                </a:spcBef>
              </a:pPr>
              <a:r>
                <a:rPr lang="en-US" altLang="en-US" sz="2200" dirty="0">
                  <a:solidFill>
                    <a:srgbClr val="000000"/>
                  </a:solidFill>
                  <a:latin typeface="+mn-lt"/>
                </a:rPr>
                <a:t>MERGE</a:t>
              </a:r>
            </a:p>
          </p:txBody>
        </p:sp>
        <p:sp>
          <p:nvSpPr>
            <p:cNvPr id="16395" name="Line 10"/>
            <p:cNvSpPr>
              <a:spLocks noChangeShapeType="1"/>
            </p:cNvSpPr>
            <p:nvPr/>
          </p:nvSpPr>
          <p:spPr bwMode="auto">
            <a:xfrm>
              <a:off x="1860" y="3046"/>
              <a:ext cx="384"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sz="2200" dirty="0">
                <a:latin typeface="+mn-lt"/>
              </a:endParaRPr>
            </a:p>
          </p:txBody>
        </p:sp>
        <p:sp>
          <p:nvSpPr>
            <p:cNvPr id="16396" name="Line 11"/>
            <p:cNvSpPr>
              <a:spLocks noChangeShapeType="1"/>
            </p:cNvSpPr>
            <p:nvPr/>
          </p:nvSpPr>
          <p:spPr bwMode="auto">
            <a:xfrm>
              <a:off x="4548" y="1962"/>
              <a:ext cx="0" cy="288"/>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sz="2200" dirty="0">
                <a:latin typeface="+mn-lt"/>
              </a:endParaRPr>
            </a:p>
          </p:txBody>
        </p:sp>
        <p:pic>
          <p:nvPicPr>
            <p:cNvPr id="16397" name="Picture 12" descr="C:\Projects\6981-Sunitha\images\merge.gif"/>
            <p:cNvPicPr>
              <a:picLocks noChangeAspect="1" noChangeArrowheads="1"/>
            </p:cNvPicPr>
            <p:nvPr/>
          </p:nvPicPr>
          <p:blipFill>
            <a:blip r:embed="rId5" cstate="print"/>
            <a:srcRect/>
            <a:stretch>
              <a:fillRect/>
            </a:stretch>
          </p:blipFill>
          <p:spPr bwMode="gray">
            <a:xfrm>
              <a:off x="4369" y="3162"/>
              <a:ext cx="575" cy="774"/>
            </a:xfrm>
            <a:prstGeom prst="rect">
              <a:avLst/>
            </a:prstGeom>
            <a:noFill/>
            <a:ln w="9525">
              <a:noFill/>
              <a:miter lim="800000"/>
              <a:headEnd/>
              <a:tailEnd/>
            </a:ln>
          </p:spPr>
        </p:pic>
        <p:sp>
          <p:nvSpPr>
            <p:cNvPr id="16398" name="Freeform 13"/>
            <p:cNvSpPr>
              <a:spLocks/>
            </p:cNvSpPr>
            <p:nvPr/>
          </p:nvSpPr>
          <p:spPr bwMode="auto">
            <a:xfrm>
              <a:off x="2628" y="2970"/>
              <a:ext cx="240" cy="576"/>
            </a:xfrm>
            <a:custGeom>
              <a:avLst/>
              <a:gdLst>
                <a:gd name="T0" fmla="*/ 0 w 288"/>
                <a:gd name="T1" fmla="*/ 576 h 576"/>
                <a:gd name="T2" fmla="*/ 0 w 288"/>
                <a:gd name="T3" fmla="*/ 0 h 576"/>
                <a:gd name="T4" fmla="*/ 2 w 288"/>
                <a:gd name="T5" fmla="*/ 0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576"/>
                  </a:moveTo>
                  <a:lnTo>
                    <a:pt x="0" y="0"/>
                  </a:lnTo>
                  <a:lnTo>
                    <a:pt x="288" y="0"/>
                  </a:lnTo>
                </a:path>
              </a:pathLst>
            </a:custGeom>
            <a:noFill/>
            <a:ln w="28575" cap="flat" cmpd="sng">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sz="2200" dirty="0">
                <a:latin typeface="+mn-lt"/>
              </a:endParaRPr>
            </a:p>
          </p:txBody>
        </p:sp>
      </p:grpSp>
    </p:spTree>
    <p:custDataLst>
      <p:tags r:id="rId1"/>
    </p:custDataLst>
    <p:extLst>
      <p:ext uri="{BB962C8B-B14F-4D97-AF65-F5344CB8AC3E}">
        <p14:creationId xmlns:p14="http://schemas.microsoft.com/office/powerpoint/2010/main" val="298194281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rPr>
              <a:t>Insert Data: Example</a:t>
            </a:r>
          </a:p>
        </p:txBody>
      </p:sp>
      <p:sp>
        <p:nvSpPr>
          <p:cNvPr id="17411" name="Rectangle 3"/>
          <p:cNvSpPr>
            <a:spLocks noGrp="1" noChangeArrowheads="1"/>
          </p:cNvSpPr>
          <p:nvPr>
            <p:ph idx="1"/>
          </p:nvPr>
        </p:nvSpPr>
        <p:spPr>
          <a:xfrm>
            <a:off x="935833" y="2285435"/>
            <a:ext cx="16416338" cy="595415"/>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indent="0" eaLnBrk="1" hangingPunct="1">
              <a:spcBef>
                <a:spcPct val="0"/>
              </a:spcBef>
            </a:pPr>
            <a:r>
              <a:rPr lang="en-US" altLang="en-US" dirty="0">
                <a:latin typeface="+mn-lt"/>
              </a:rPr>
              <a:t>Add new employee information to the </a:t>
            </a:r>
            <a:r>
              <a:rPr lang="en-US" altLang="en-US" dirty="0">
                <a:latin typeface="Courier New" pitchFamily="49" charset="0"/>
              </a:rPr>
              <a:t>EMPLOYEES</a:t>
            </a:r>
            <a:r>
              <a:rPr lang="en-US" altLang="en-US" dirty="0"/>
              <a:t> </a:t>
            </a:r>
            <a:r>
              <a:rPr lang="en-US" altLang="en-US" dirty="0">
                <a:latin typeface="+mn-lt"/>
              </a:rPr>
              <a:t>table.</a:t>
            </a:r>
          </a:p>
        </p:txBody>
      </p:sp>
      <p:grpSp>
        <p:nvGrpSpPr>
          <p:cNvPr id="2" name="Group 1">
            <a:extLst>
              <a:ext uri="{FF2B5EF4-FFF2-40B4-BE49-F238E27FC236}">
                <a16:creationId xmlns:a16="http://schemas.microsoft.com/office/drawing/2014/main" id="{4F7123D9-C007-42E1-B88F-DAB9E99F892D}"/>
              </a:ext>
            </a:extLst>
          </p:cNvPr>
          <p:cNvGrpSpPr/>
          <p:nvPr/>
        </p:nvGrpSpPr>
        <p:grpSpPr>
          <a:xfrm>
            <a:off x="1007269" y="3059000"/>
            <a:ext cx="15663863" cy="3913300"/>
            <a:chOff x="1312070" y="3218658"/>
            <a:chExt cx="15663863" cy="3913300"/>
          </a:xfrm>
        </p:grpSpPr>
        <p:sp>
          <p:nvSpPr>
            <p:cNvPr id="5" name="Content Placeholder 2"/>
            <p:cNvSpPr txBox="1">
              <a:spLocks/>
            </p:cNvSpPr>
            <p:nvPr/>
          </p:nvSpPr>
          <p:spPr bwMode="gray">
            <a:xfrm>
              <a:off x="1312070" y="3218658"/>
              <a:ext cx="15663863" cy="3913300"/>
            </a:xfrm>
            <a:prstGeom prst="round2DiagRect">
              <a:avLst>
                <a:gd name="adj1" fmla="val 642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p:txBody>
        </p:sp>
        <p:sp>
          <p:nvSpPr>
            <p:cNvPr id="17416" name="Rectangle 4"/>
            <p:cNvSpPr>
              <a:spLocks noChangeArrowheads="1"/>
            </p:cNvSpPr>
            <p:nvPr/>
          </p:nvSpPr>
          <p:spPr bwMode="blackGray">
            <a:xfrm>
              <a:off x="2223009" y="3572572"/>
              <a:ext cx="13841984" cy="3178386"/>
            </a:xfrm>
            <a:prstGeom prst="rect">
              <a:avLst/>
            </a:prstGeom>
            <a:noFill/>
            <a:ln w="28575">
              <a:noFill/>
              <a:miter lim="800000"/>
              <a:headEnd/>
              <a:tailEnd/>
            </a:ln>
          </p:spPr>
          <p:txBody>
            <a:bodyPr lIns="138113" tIns="69057" rIns="138113" bIns="69057" anchor="ctr" anchorCtr="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600075">
                <a:lnSpc>
                  <a:spcPct val="150000"/>
                </a:lnSpc>
                <a:tabLst>
                  <a:tab pos="600075" algn="r"/>
                  <a:tab pos="1009650" algn="l"/>
                </a:tabLst>
              </a:pPr>
              <a:r>
                <a:rPr lang="en-US" altLang="en-US" sz="2000" dirty="0">
                  <a:solidFill>
                    <a:srgbClr val="000000"/>
                  </a:solidFill>
                  <a:latin typeface="Courier New" pitchFamily="49" charset="0"/>
                </a:rPr>
                <a:t>BEGIN</a:t>
              </a:r>
            </a:p>
            <a:p>
              <a:pPr defTabSz="600075">
                <a:lnSpc>
                  <a:spcPct val="150000"/>
                </a:lnSpc>
                <a:tabLst>
                  <a:tab pos="600075" algn="r"/>
                  <a:tab pos="1009650" algn="l"/>
                </a:tabLst>
              </a:pPr>
              <a:r>
                <a:rPr lang="en-US" altLang="en-US" sz="2000" dirty="0">
                  <a:solidFill>
                    <a:srgbClr val="000000"/>
                  </a:solidFill>
                  <a:latin typeface="Courier New" pitchFamily="49" charset="0"/>
                </a:rPr>
                <a:t> INSERT INTO employees</a:t>
              </a:r>
            </a:p>
            <a:p>
              <a:pPr defTabSz="600075">
                <a:lnSpc>
                  <a:spcPct val="150000"/>
                </a:lnSpc>
                <a:tabLst>
                  <a:tab pos="600075" algn="r"/>
                  <a:tab pos="1009650" algn="l"/>
                </a:tabLst>
              </a:pPr>
              <a:r>
                <a:rPr lang="en-US" altLang="en-US" sz="2000" dirty="0">
                  <a:solidFill>
                    <a:srgbClr val="000000"/>
                  </a:solidFill>
                  <a:latin typeface="Courier New" pitchFamily="49" charset="0"/>
                </a:rPr>
                <a:t>  (employee_id, first_name, last_name, email,     </a:t>
              </a:r>
            </a:p>
            <a:p>
              <a:pPr defTabSz="600075">
                <a:lnSpc>
                  <a:spcPct val="150000"/>
                </a:lnSpc>
                <a:tabLst>
                  <a:tab pos="600075" algn="r"/>
                  <a:tab pos="1009650" algn="l"/>
                </a:tabLst>
              </a:pPr>
              <a:r>
                <a:rPr lang="en-US" altLang="en-US" sz="2000" dirty="0">
                  <a:solidFill>
                    <a:srgbClr val="000000"/>
                  </a:solidFill>
                  <a:latin typeface="Courier New" pitchFamily="49" charset="0"/>
                </a:rPr>
                <a:t>   hire_date, job_id, salary)</a:t>
              </a:r>
            </a:p>
            <a:p>
              <a:pPr defTabSz="600075">
                <a:lnSpc>
                  <a:spcPct val="150000"/>
                </a:lnSpc>
                <a:tabLst>
                  <a:tab pos="600075" algn="r"/>
                  <a:tab pos="1009650" algn="l"/>
                </a:tabLst>
              </a:pPr>
              <a:r>
                <a:rPr lang="en-US" altLang="en-US" sz="2000" dirty="0">
                  <a:solidFill>
                    <a:srgbClr val="000000"/>
                  </a:solidFill>
                  <a:latin typeface="Courier New" pitchFamily="49" charset="0"/>
                </a:rPr>
                <a:t>   VALUES(employees_seq.NEXTVAL, 'Ruth', 'Cores',</a:t>
              </a:r>
            </a:p>
            <a:p>
              <a:pPr defTabSz="600075">
                <a:lnSpc>
                  <a:spcPct val="150000"/>
                </a:lnSpc>
                <a:tabLst>
                  <a:tab pos="600075" algn="r"/>
                  <a:tab pos="1009650" algn="l"/>
                </a:tabLst>
              </a:pPr>
              <a:r>
                <a:rPr lang="en-US" altLang="en-US" sz="2000" dirty="0">
                  <a:solidFill>
                    <a:srgbClr val="000000"/>
                  </a:solidFill>
                  <a:latin typeface="Courier New" pitchFamily="49" charset="0"/>
                </a:rPr>
                <a:t>   'RCORES',CURRENT_DATE, 'AD_ASST', 4000);</a:t>
              </a:r>
            </a:p>
            <a:p>
              <a:pPr defTabSz="600075">
                <a:lnSpc>
                  <a:spcPct val="150000"/>
                </a:lnSpc>
                <a:tabLst>
                  <a:tab pos="600075" algn="r"/>
                  <a:tab pos="1009650" algn="l"/>
                </a:tabLst>
              </a:pPr>
              <a:r>
                <a:rPr lang="en-US" altLang="en-US" sz="2000" dirty="0">
                  <a:solidFill>
                    <a:srgbClr val="000000"/>
                  </a:solidFill>
                  <a:latin typeface="Courier New" pitchFamily="49" charset="0"/>
                </a:rPr>
                <a:t>END;</a:t>
              </a:r>
            </a:p>
            <a:p>
              <a:pPr defTabSz="600075">
                <a:lnSpc>
                  <a:spcPct val="150000"/>
                </a:lnSpc>
                <a:tabLst>
                  <a:tab pos="600075" algn="r"/>
                  <a:tab pos="1009650" algn="l"/>
                </a:tabLst>
              </a:pPr>
              <a:r>
                <a:rPr lang="en-US" altLang="en-US" sz="2000" dirty="0">
                  <a:solidFill>
                    <a:srgbClr val="000000"/>
                  </a:solidFill>
                  <a:latin typeface="Courier New" pitchFamily="49" charset="0"/>
                </a:rPr>
                <a:t>/</a:t>
              </a:r>
            </a:p>
          </p:txBody>
        </p:sp>
      </p:grpSp>
    </p:spTree>
    <p:custDataLst>
      <p:tags r:id="rId1"/>
    </p:custDataLst>
    <p:extLst>
      <p:ext uri="{BB962C8B-B14F-4D97-AF65-F5344CB8AC3E}">
        <p14:creationId xmlns:p14="http://schemas.microsoft.com/office/powerpoint/2010/main" val="198183709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rPr>
              <a:t>Update Data: Example</a:t>
            </a:r>
          </a:p>
        </p:txBody>
      </p:sp>
      <p:sp>
        <p:nvSpPr>
          <p:cNvPr id="18435" name="Rectangle 3"/>
          <p:cNvSpPr>
            <a:spLocks noGrp="1" noChangeArrowheads="1"/>
          </p:cNvSpPr>
          <p:nvPr>
            <p:ph idx="1"/>
          </p:nvPr>
        </p:nvSpPr>
        <p:spPr>
          <a:xfrm>
            <a:off x="914401" y="2253343"/>
            <a:ext cx="16416338" cy="56713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indent="0" eaLnBrk="1" hangingPunct="1">
              <a:spcBef>
                <a:spcPct val="0"/>
              </a:spcBef>
            </a:pPr>
            <a:r>
              <a:rPr lang="en-US" altLang="en-US" dirty="0">
                <a:latin typeface="+mn-lt"/>
              </a:rPr>
              <a:t>Increase the salary of all employees who are stock clerks.</a:t>
            </a:r>
          </a:p>
        </p:txBody>
      </p:sp>
      <p:grpSp>
        <p:nvGrpSpPr>
          <p:cNvPr id="18436" name="Group 10"/>
          <p:cNvGrpSpPr>
            <a:grpSpLocks/>
          </p:cNvGrpSpPr>
          <p:nvPr/>
        </p:nvGrpSpPr>
        <p:grpSpPr bwMode="auto">
          <a:xfrm>
            <a:off x="916783" y="4563720"/>
            <a:ext cx="15997238" cy="3209925"/>
            <a:chOff x="457200" y="2666998"/>
            <a:chExt cx="8001000" cy="2275263"/>
          </a:xfrm>
        </p:grpSpPr>
        <p:sp>
          <p:nvSpPr>
            <p:cNvPr id="8" name="Content Placeholder 2"/>
            <p:cNvSpPr txBox="1">
              <a:spLocks/>
            </p:cNvSpPr>
            <p:nvPr/>
          </p:nvSpPr>
          <p:spPr bwMode="gray">
            <a:xfrm>
              <a:off x="457200" y="2666998"/>
              <a:ext cx="7834489" cy="2275263"/>
            </a:xfrm>
            <a:prstGeom prst="round2DiagRect">
              <a:avLst>
                <a:gd name="adj1" fmla="val 642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p:txBody>
        </p:sp>
        <p:sp>
          <p:nvSpPr>
            <p:cNvPr id="18453" name="Rectangle 4"/>
            <p:cNvSpPr>
              <a:spLocks noChangeArrowheads="1"/>
            </p:cNvSpPr>
            <p:nvPr/>
          </p:nvSpPr>
          <p:spPr bwMode="blackGray">
            <a:xfrm>
              <a:off x="533400" y="2797212"/>
              <a:ext cx="7924800" cy="2009136"/>
            </a:xfrm>
            <a:prstGeom prst="rect">
              <a:avLst/>
            </a:prstGeom>
            <a:noFill/>
            <a:ln w="28575">
              <a:noFill/>
              <a:miter lim="800000"/>
              <a:headEnd/>
              <a:tailEnd/>
            </a:ln>
          </p:spPr>
          <p:txBody>
            <a:bodyPr lIns="138113" tIns="69057" rIns="138113" bIns="69057" anchor="ctr" anchorCtr="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55000"/>
                </a:lnSpc>
                <a:spcBef>
                  <a:spcPct val="40000"/>
                </a:spcBef>
              </a:pPr>
              <a:r>
                <a:rPr lang="en-US" altLang="en-US" sz="2000" dirty="0">
                  <a:solidFill>
                    <a:srgbClr val="000000"/>
                  </a:solidFill>
                  <a:latin typeface="Courier New" pitchFamily="49" charset="0"/>
                </a:rPr>
                <a:t>DECLARE					</a:t>
              </a:r>
            </a:p>
            <a:p>
              <a:pPr>
                <a:lnSpc>
                  <a:spcPct val="55000"/>
                </a:lnSpc>
                <a:spcBef>
                  <a:spcPct val="40000"/>
                </a:spcBef>
              </a:pPr>
              <a:r>
                <a:rPr lang="en-US" altLang="en-US" sz="2000" dirty="0">
                  <a:solidFill>
                    <a:srgbClr val="000000"/>
                  </a:solidFill>
                  <a:latin typeface="Courier New" pitchFamily="49" charset="0"/>
                </a:rPr>
                <a:t>  v_sal_increase   employees.salary%TYPE := 800;   </a:t>
              </a:r>
            </a:p>
            <a:p>
              <a:pPr>
                <a:lnSpc>
                  <a:spcPct val="55000"/>
                </a:lnSpc>
                <a:spcBef>
                  <a:spcPct val="40000"/>
                </a:spcBef>
              </a:pPr>
              <a:r>
                <a:rPr lang="en-US" altLang="en-US" sz="2000" dirty="0">
                  <a:solidFill>
                    <a:srgbClr val="000000"/>
                  </a:solidFill>
                  <a:latin typeface="Courier New" pitchFamily="49" charset="0"/>
                </a:rPr>
                <a:t>BEGIN</a:t>
              </a:r>
            </a:p>
            <a:p>
              <a:pPr>
                <a:lnSpc>
                  <a:spcPct val="55000"/>
                </a:lnSpc>
                <a:spcBef>
                  <a:spcPct val="40000"/>
                </a:spcBef>
              </a:pPr>
              <a:r>
                <a:rPr lang="en-US" altLang="en-US" sz="2000" dirty="0">
                  <a:solidFill>
                    <a:srgbClr val="000000"/>
                  </a:solidFill>
                  <a:latin typeface="Courier New" pitchFamily="49" charset="0"/>
                </a:rPr>
                <a:t>  UPDATE	employees</a:t>
              </a:r>
            </a:p>
            <a:p>
              <a:pPr>
                <a:lnSpc>
                  <a:spcPct val="55000"/>
                </a:lnSpc>
                <a:spcBef>
                  <a:spcPct val="40000"/>
                </a:spcBef>
              </a:pPr>
              <a:r>
                <a:rPr lang="en-US" altLang="en-US" sz="2000" dirty="0">
                  <a:solidFill>
                    <a:srgbClr val="000000"/>
                  </a:solidFill>
                  <a:latin typeface="Courier New" pitchFamily="49" charset="0"/>
                </a:rPr>
                <a:t>  SET		salary = salary + v_sal_increase</a:t>
              </a:r>
            </a:p>
            <a:p>
              <a:pPr>
                <a:lnSpc>
                  <a:spcPct val="55000"/>
                </a:lnSpc>
                <a:spcBef>
                  <a:spcPct val="40000"/>
                </a:spcBef>
              </a:pPr>
              <a:r>
                <a:rPr lang="en-US" altLang="en-US" sz="2000" dirty="0">
                  <a:solidFill>
                    <a:srgbClr val="000000"/>
                  </a:solidFill>
                  <a:latin typeface="Courier New" pitchFamily="49" charset="0"/>
                </a:rPr>
                <a:t>  WHERE	job_id = 'ST_CLERK';</a:t>
              </a:r>
            </a:p>
            <a:p>
              <a:pPr>
                <a:lnSpc>
                  <a:spcPct val="55000"/>
                </a:lnSpc>
                <a:spcBef>
                  <a:spcPct val="40000"/>
                </a:spcBef>
              </a:pPr>
              <a:r>
                <a:rPr lang="en-US" altLang="en-US" sz="2000" dirty="0">
                  <a:solidFill>
                    <a:srgbClr val="000000"/>
                  </a:solidFill>
                  <a:latin typeface="Courier New" pitchFamily="49" charset="0"/>
                </a:rPr>
                <a:t>END;</a:t>
              </a:r>
            </a:p>
            <a:p>
              <a:pPr>
                <a:lnSpc>
                  <a:spcPct val="55000"/>
                </a:lnSpc>
                <a:spcBef>
                  <a:spcPct val="40000"/>
                </a:spcBef>
              </a:pPr>
              <a:r>
                <a:rPr lang="en-US" altLang="en-US" sz="2000" dirty="0">
                  <a:solidFill>
                    <a:srgbClr val="000000"/>
                  </a:solidFill>
                  <a:latin typeface="Courier New" pitchFamily="49" charset="0"/>
                </a:rPr>
                <a:t>/</a:t>
              </a:r>
            </a:p>
          </p:txBody>
        </p:sp>
      </p:grpSp>
      <p:grpSp>
        <p:nvGrpSpPr>
          <p:cNvPr id="18437" name="Group 15"/>
          <p:cNvGrpSpPr>
            <a:grpSpLocks/>
          </p:cNvGrpSpPr>
          <p:nvPr/>
        </p:nvGrpSpPr>
        <p:grpSpPr bwMode="auto">
          <a:xfrm>
            <a:off x="914400" y="2921792"/>
            <a:ext cx="9751218" cy="1485900"/>
            <a:chOff x="1905000" y="3429031"/>
            <a:chExt cx="8001000" cy="971549"/>
          </a:xfrm>
        </p:grpSpPr>
        <p:sp>
          <p:nvSpPr>
            <p:cNvPr id="14" name="Content Placeholder 2"/>
            <p:cNvSpPr txBox="1">
              <a:spLocks/>
            </p:cNvSpPr>
            <p:nvPr/>
          </p:nvSpPr>
          <p:spPr bwMode="gray">
            <a:xfrm>
              <a:off x="1905000" y="3429031"/>
              <a:ext cx="7848601" cy="971549"/>
            </a:xfrm>
            <a:prstGeom prst="round2DiagRect">
              <a:avLst>
                <a:gd name="adj1" fmla="val 642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p:txBody>
        </p:sp>
        <p:sp>
          <p:nvSpPr>
            <p:cNvPr id="18449" name="Rectangle 4"/>
            <p:cNvSpPr>
              <a:spLocks noChangeArrowheads="1"/>
            </p:cNvSpPr>
            <p:nvPr/>
          </p:nvSpPr>
          <p:spPr bwMode="blackGray">
            <a:xfrm>
              <a:off x="1981200" y="3505201"/>
              <a:ext cx="7924800" cy="838199"/>
            </a:xfrm>
            <a:prstGeom prst="rect">
              <a:avLst/>
            </a:prstGeom>
            <a:noFill/>
            <a:ln w="28575">
              <a:noFill/>
              <a:miter lim="800000"/>
              <a:headEnd/>
              <a:tailEnd/>
            </a:ln>
          </p:spPr>
          <p:txBody>
            <a:bodyPr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55000"/>
                </a:lnSpc>
                <a:spcBef>
                  <a:spcPct val="40000"/>
                </a:spcBef>
              </a:pPr>
              <a:r>
                <a:rPr lang="en-US" altLang="en-US" sz="2000" dirty="0">
                  <a:solidFill>
                    <a:srgbClr val="000000"/>
                  </a:solidFill>
                  <a:latin typeface="Courier New" pitchFamily="49" charset="0"/>
                </a:rPr>
                <a:t>SELECT first_name,salary </a:t>
              </a:r>
            </a:p>
            <a:p>
              <a:pPr>
                <a:lnSpc>
                  <a:spcPct val="55000"/>
                </a:lnSpc>
                <a:spcBef>
                  <a:spcPct val="40000"/>
                </a:spcBef>
              </a:pPr>
              <a:r>
                <a:rPr lang="en-US" altLang="en-US" sz="2000" dirty="0">
                  <a:solidFill>
                    <a:srgbClr val="000000"/>
                  </a:solidFill>
                  <a:latin typeface="Courier New" pitchFamily="49" charset="0"/>
                </a:rPr>
                <a:t>FROM employees </a:t>
              </a:r>
            </a:p>
            <a:p>
              <a:pPr>
                <a:lnSpc>
                  <a:spcPct val="55000"/>
                </a:lnSpc>
                <a:spcBef>
                  <a:spcPct val="40000"/>
                </a:spcBef>
              </a:pPr>
              <a:r>
                <a:rPr lang="en-US" altLang="en-US" sz="2000" dirty="0">
                  <a:solidFill>
                    <a:srgbClr val="000000"/>
                  </a:solidFill>
                  <a:latin typeface="Courier New" pitchFamily="49" charset="0"/>
                </a:rPr>
                <a:t>WHERE job_id = 'ST_CLERK';</a:t>
              </a:r>
            </a:p>
          </p:txBody>
        </p:sp>
      </p:grpSp>
      <p:pic>
        <p:nvPicPr>
          <p:cNvPr id="18438" name="Picture 17" descr="les05_06.png"/>
          <p:cNvPicPr>
            <a:picLocks noChangeAspect="1"/>
          </p:cNvPicPr>
          <p:nvPr/>
        </p:nvPicPr>
        <p:blipFill>
          <a:blip r:embed="rId4" cstate="print"/>
          <a:srcRect/>
          <a:stretch>
            <a:fillRect/>
          </a:stretch>
        </p:blipFill>
        <p:spPr bwMode="auto">
          <a:xfrm>
            <a:off x="11772902" y="6665117"/>
            <a:ext cx="4614863" cy="742950"/>
          </a:xfrm>
          <a:prstGeom prst="rect">
            <a:avLst/>
          </a:prstGeom>
          <a:noFill/>
          <a:ln w="9525">
            <a:noFill/>
            <a:miter lim="800000"/>
            <a:headEnd/>
            <a:tailEnd/>
          </a:ln>
        </p:spPr>
      </p:pic>
      <p:grpSp>
        <p:nvGrpSpPr>
          <p:cNvPr id="18439" name="Group 22"/>
          <p:cNvGrpSpPr>
            <a:grpSpLocks/>
          </p:cNvGrpSpPr>
          <p:nvPr/>
        </p:nvGrpSpPr>
        <p:grpSpPr bwMode="auto">
          <a:xfrm>
            <a:off x="916783" y="7946230"/>
            <a:ext cx="9751220" cy="1578770"/>
            <a:chOff x="1905000" y="3429024"/>
            <a:chExt cx="8001000" cy="971547"/>
          </a:xfrm>
        </p:grpSpPr>
        <p:sp>
          <p:nvSpPr>
            <p:cNvPr id="24" name="Content Placeholder 2"/>
            <p:cNvSpPr txBox="1">
              <a:spLocks/>
            </p:cNvSpPr>
            <p:nvPr/>
          </p:nvSpPr>
          <p:spPr bwMode="gray">
            <a:xfrm>
              <a:off x="1905000" y="3429024"/>
              <a:ext cx="7848601" cy="971547"/>
            </a:xfrm>
            <a:prstGeom prst="round2DiagRect">
              <a:avLst>
                <a:gd name="adj1" fmla="val 642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p:txBody>
        </p:sp>
        <p:sp>
          <p:nvSpPr>
            <p:cNvPr id="18445" name="Rectangle 4"/>
            <p:cNvSpPr>
              <a:spLocks noChangeArrowheads="1"/>
            </p:cNvSpPr>
            <p:nvPr/>
          </p:nvSpPr>
          <p:spPr bwMode="blackGray">
            <a:xfrm>
              <a:off x="1981200" y="3505201"/>
              <a:ext cx="7924800" cy="838199"/>
            </a:xfrm>
            <a:prstGeom prst="rect">
              <a:avLst/>
            </a:prstGeom>
            <a:noFill/>
            <a:ln w="28575">
              <a:noFill/>
              <a:miter lim="800000"/>
              <a:headEnd/>
              <a:tailEnd/>
            </a:ln>
          </p:spPr>
          <p:txBody>
            <a:bodyPr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55000"/>
                </a:lnSpc>
                <a:spcBef>
                  <a:spcPct val="40000"/>
                </a:spcBef>
              </a:pPr>
              <a:r>
                <a:rPr lang="en-US" altLang="en-US" sz="2000" dirty="0">
                  <a:solidFill>
                    <a:srgbClr val="000000"/>
                  </a:solidFill>
                  <a:latin typeface="Courier New" pitchFamily="49" charset="0"/>
                </a:rPr>
                <a:t>SELECT first_name,salary </a:t>
              </a:r>
            </a:p>
            <a:p>
              <a:pPr>
                <a:lnSpc>
                  <a:spcPct val="55000"/>
                </a:lnSpc>
                <a:spcBef>
                  <a:spcPct val="40000"/>
                </a:spcBef>
              </a:pPr>
              <a:r>
                <a:rPr lang="en-US" altLang="en-US" sz="2000" dirty="0">
                  <a:solidFill>
                    <a:srgbClr val="000000"/>
                  </a:solidFill>
                  <a:latin typeface="Courier New" pitchFamily="49" charset="0"/>
                </a:rPr>
                <a:t>FROM employees </a:t>
              </a:r>
            </a:p>
            <a:p>
              <a:pPr>
                <a:lnSpc>
                  <a:spcPct val="55000"/>
                </a:lnSpc>
                <a:spcBef>
                  <a:spcPct val="40000"/>
                </a:spcBef>
              </a:pPr>
              <a:r>
                <a:rPr lang="en-US" altLang="en-US" sz="2000" dirty="0">
                  <a:solidFill>
                    <a:srgbClr val="000000"/>
                  </a:solidFill>
                  <a:latin typeface="Courier New" pitchFamily="49" charset="0"/>
                </a:rPr>
                <a:t>WHERE job_id = 'ST_CLERK';</a:t>
              </a:r>
            </a:p>
          </p:txBody>
        </p:sp>
      </p:grpSp>
      <p:pic>
        <p:nvPicPr>
          <p:cNvPr id="18440" name="Picture 25" descr="les05_05.png"/>
          <p:cNvPicPr>
            <a:picLocks noChangeAspect="1"/>
          </p:cNvPicPr>
          <p:nvPr/>
        </p:nvPicPr>
        <p:blipFill>
          <a:blip r:embed="rId5" cstate="print"/>
          <a:srcRect/>
          <a:stretch>
            <a:fillRect/>
          </a:stretch>
        </p:blipFill>
        <p:spPr bwMode="auto">
          <a:xfrm>
            <a:off x="12272481" y="2713151"/>
            <a:ext cx="3615704" cy="1732239"/>
          </a:xfrm>
          <a:prstGeom prst="rect">
            <a:avLst/>
          </a:prstGeom>
          <a:noFill/>
          <a:ln w="9525">
            <a:noFill/>
            <a:miter lim="800000"/>
            <a:headEnd/>
            <a:tailEnd/>
          </a:ln>
        </p:spPr>
      </p:pic>
      <p:pic>
        <p:nvPicPr>
          <p:cNvPr id="18441" name="Picture 26" descr="les05_07.png"/>
          <p:cNvPicPr>
            <a:picLocks noChangeAspect="1"/>
          </p:cNvPicPr>
          <p:nvPr/>
        </p:nvPicPr>
        <p:blipFill>
          <a:blip r:embed="rId6" cstate="print"/>
          <a:srcRect/>
          <a:stretch>
            <a:fillRect/>
          </a:stretch>
        </p:blipFill>
        <p:spPr bwMode="auto">
          <a:xfrm>
            <a:off x="12283283" y="7946230"/>
            <a:ext cx="3594100" cy="177348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20875122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rPr>
              <a:t>Delete Data: Example</a:t>
            </a:r>
          </a:p>
        </p:txBody>
      </p:sp>
      <p:sp>
        <p:nvSpPr>
          <p:cNvPr id="19459" name="Rectangle 3"/>
          <p:cNvSpPr>
            <a:spLocks noGrp="1" noChangeArrowheads="1"/>
          </p:cNvSpPr>
          <p:nvPr>
            <p:ph idx="1"/>
          </p:nvPr>
        </p:nvSpPr>
        <p:spPr>
          <a:xfrm>
            <a:off x="935833" y="2270920"/>
            <a:ext cx="16416338" cy="595415"/>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indent="0" eaLnBrk="1" hangingPunct="1">
              <a:spcBef>
                <a:spcPct val="0"/>
              </a:spcBef>
            </a:pPr>
            <a:r>
              <a:rPr lang="en-US" altLang="en-US" dirty="0">
                <a:latin typeface="+mn-lt"/>
              </a:rPr>
              <a:t>Delete rows that belong to department 10 from the </a:t>
            </a:r>
            <a:r>
              <a:rPr lang="en-US" altLang="en-US" dirty="0">
                <a:latin typeface="Courier New" pitchFamily="49" charset="0"/>
              </a:rPr>
              <a:t>employees </a:t>
            </a:r>
            <a:r>
              <a:rPr lang="en-US" altLang="en-US" dirty="0">
                <a:latin typeface="+mn-lt"/>
              </a:rPr>
              <a:t>table.</a:t>
            </a:r>
          </a:p>
        </p:txBody>
      </p:sp>
      <p:grpSp>
        <p:nvGrpSpPr>
          <p:cNvPr id="19460" name="Group 1"/>
          <p:cNvGrpSpPr>
            <a:grpSpLocks/>
          </p:cNvGrpSpPr>
          <p:nvPr/>
        </p:nvGrpSpPr>
        <p:grpSpPr bwMode="auto">
          <a:xfrm>
            <a:off x="949212" y="3086101"/>
            <a:ext cx="15663863" cy="3087384"/>
            <a:chOff x="609600" y="2103116"/>
            <a:chExt cx="7834489" cy="2058572"/>
          </a:xfrm>
        </p:grpSpPr>
        <p:sp>
          <p:nvSpPr>
            <p:cNvPr id="5" name="Content Placeholder 2"/>
            <p:cNvSpPr txBox="1">
              <a:spLocks/>
            </p:cNvSpPr>
            <p:nvPr/>
          </p:nvSpPr>
          <p:spPr bwMode="gray">
            <a:xfrm>
              <a:off x="609600" y="2103116"/>
              <a:ext cx="7834489" cy="2058572"/>
            </a:xfrm>
            <a:prstGeom prst="round2DiagRect">
              <a:avLst>
                <a:gd name="adj1" fmla="val 642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p:txBody>
        </p:sp>
        <p:sp>
          <p:nvSpPr>
            <p:cNvPr id="19464" name="Rectangle 4"/>
            <p:cNvSpPr>
              <a:spLocks noChangeArrowheads="1"/>
            </p:cNvSpPr>
            <p:nvPr/>
          </p:nvSpPr>
          <p:spPr bwMode="blackGray">
            <a:xfrm>
              <a:off x="924662" y="2311415"/>
              <a:ext cx="7204364" cy="1671589"/>
            </a:xfrm>
            <a:prstGeom prst="rect">
              <a:avLst/>
            </a:prstGeom>
            <a:noFill/>
            <a:ln w="28575">
              <a:noFill/>
              <a:miter lim="800000"/>
              <a:headEnd/>
              <a:tailEnd/>
            </a:ln>
          </p:spPr>
          <p:txBody>
            <a:bodyPr lIns="138113" tIns="69057" rIns="138113" bIns="69057" anchor="ctr" anchorCtr="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85000"/>
                </a:lnSpc>
                <a:spcBef>
                  <a:spcPct val="40000"/>
                </a:spcBef>
              </a:pPr>
              <a:r>
                <a:rPr lang="en-US" altLang="en-US" sz="2000" dirty="0">
                  <a:solidFill>
                    <a:srgbClr val="000000"/>
                  </a:solidFill>
                  <a:latin typeface="Courier New" pitchFamily="49" charset="0"/>
                </a:rPr>
                <a:t>DECLARE</a:t>
              </a:r>
            </a:p>
            <a:p>
              <a:pPr>
                <a:lnSpc>
                  <a:spcPct val="55000"/>
                </a:lnSpc>
                <a:spcBef>
                  <a:spcPct val="40000"/>
                </a:spcBef>
              </a:pPr>
              <a:r>
                <a:rPr lang="en-US" altLang="en-US" sz="2000" dirty="0">
                  <a:solidFill>
                    <a:srgbClr val="000000"/>
                  </a:solidFill>
                  <a:latin typeface="Courier New" pitchFamily="49" charset="0"/>
                </a:rPr>
                <a:t>  v_emp   employees.employee_id%TYPE := 176; </a:t>
              </a:r>
            </a:p>
            <a:p>
              <a:pPr>
                <a:lnSpc>
                  <a:spcPct val="55000"/>
                </a:lnSpc>
                <a:spcBef>
                  <a:spcPct val="40000"/>
                </a:spcBef>
              </a:pPr>
              <a:r>
                <a:rPr lang="en-US" altLang="en-US" sz="2000" dirty="0">
                  <a:solidFill>
                    <a:srgbClr val="000000"/>
                  </a:solidFill>
                  <a:latin typeface="Courier New" pitchFamily="49" charset="0"/>
                </a:rPr>
                <a:t>BEGIN							</a:t>
              </a:r>
            </a:p>
            <a:p>
              <a:pPr>
                <a:lnSpc>
                  <a:spcPct val="55000"/>
                </a:lnSpc>
                <a:spcBef>
                  <a:spcPct val="40000"/>
                </a:spcBef>
              </a:pPr>
              <a:r>
                <a:rPr lang="en-US" altLang="en-US" sz="2000" dirty="0">
                  <a:solidFill>
                    <a:srgbClr val="000000"/>
                  </a:solidFill>
                  <a:latin typeface="Courier New" pitchFamily="49" charset="0"/>
                </a:rPr>
                <a:t>  DELETE FROM   employees</a:t>
              </a:r>
            </a:p>
            <a:p>
              <a:pPr>
                <a:lnSpc>
                  <a:spcPct val="55000"/>
                </a:lnSpc>
                <a:spcBef>
                  <a:spcPct val="40000"/>
                </a:spcBef>
              </a:pPr>
              <a:r>
                <a:rPr lang="en-US" altLang="en-US" sz="2000" dirty="0">
                  <a:solidFill>
                    <a:srgbClr val="000000"/>
                  </a:solidFill>
                  <a:latin typeface="Courier New" pitchFamily="49" charset="0"/>
                </a:rPr>
                <a:t>  WHERE  employee_id = v_emp;</a:t>
              </a:r>
            </a:p>
            <a:p>
              <a:pPr>
                <a:lnSpc>
                  <a:spcPct val="55000"/>
                </a:lnSpc>
                <a:spcBef>
                  <a:spcPct val="40000"/>
                </a:spcBef>
              </a:pPr>
              <a:r>
                <a:rPr lang="en-US" altLang="en-US" sz="2000" dirty="0">
                  <a:solidFill>
                    <a:srgbClr val="000000"/>
                  </a:solidFill>
                  <a:latin typeface="Courier New" pitchFamily="49" charset="0"/>
                </a:rPr>
                <a:t>END;</a:t>
              </a:r>
            </a:p>
            <a:p>
              <a:pPr>
                <a:lnSpc>
                  <a:spcPct val="55000"/>
                </a:lnSpc>
                <a:spcBef>
                  <a:spcPct val="40000"/>
                </a:spcBef>
              </a:pPr>
              <a:r>
                <a:rPr lang="en-US" altLang="en-US" sz="2000" dirty="0">
                  <a:solidFill>
                    <a:srgbClr val="000000"/>
                  </a:solidFill>
                  <a:latin typeface="Courier New" pitchFamily="49" charset="0"/>
                </a:rPr>
                <a:t>/</a:t>
              </a:r>
            </a:p>
          </p:txBody>
        </p:sp>
      </p:grpSp>
    </p:spTree>
    <p:custDataLst>
      <p:tags r:id="rId1"/>
    </p:custDataLst>
    <p:extLst>
      <p:ext uri="{BB962C8B-B14F-4D97-AF65-F5344CB8AC3E}">
        <p14:creationId xmlns:p14="http://schemas.microsoft.com/office/powerpoint/2010/main" val="152187358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rPr>
              <a:t>Merging Rows</a:t>
            </a:r>
          </a:p>
        </p:txBody>
      </p:sp>
      <p:sp>
        <p:nvSpPr>
          <p:cNvPr id="20483" name="Rectangle 3"/>
          <p:cNvSpPr>
            <a:spLocks noGrp="1" noChangeArrowheads="1"/>
          </p:cNvSpPr>
          <p:nvPr>
            <p:ph idx="1"/>
          </p:nvPr>
        </p:nvSpPr>
        <p:spPr>
          <a:xfrm>
            <a:off x="935833" y="2256406"/>
            <a:ext cx="16416338" cy="595415"/>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indent="0" eaLnBrk="1" hangingPunct="1"/>
            <a:r>
              <a:rPr lang="en-US" altLang="en-US" dirty="0">
                <a:latin typeface="+mn-lt"/>
              </a:rPr>
              <a:t>Insert or update rows in the </a:t>
            </a:r>
            <a:r>
              <a:rPr lang="en-US" altLang="en-US" dirty="0">
                <a:latin typeface="Courier New" pitchFamily="49" charset="0"/>
              </a:rPr>
              <a:t>copy_emp</a:t>
            </a:r>
            <a:r>
              <a:rPr lang="en-US" altLang="en-US" dirty="0"/>
              <a:t> </a:t>
            </a:r>
            <a:r>
              <a:rPr lang="en-US" altLang="en-US" dirty="0">
                <a:latin typeface="+mn-lt"/>
              </a:rPr>
              <a:t>table to match the </a:t>
            </a:r>
            <a:r>
              <a:rPr lang="en-US" altLang="en-US" dirty="0">
                <a:latin typeface="Courier New" pitchFamily="49" charset="0"/>
              </a:rPr>
              <a:t>employees</a:t>
            </a:r>
            <a:r>
              <a:rPr lang="en-US" altLang="en-US" dirty="0"/>
              <a:t> </a:t>
            </a:r>
            <a:r>
              <a:rPr lang="en-US" altLang="en-US" dirty="0">
                <a:latin typeface="+mn-lt"/>
              </a:rPr>
              <a:t>table.</a:t>
            </a:r>
          </a:p>
        </p:txBody>
      </p:sp>
      <p:grpSp>
        <p:nvGrpSpPr>
          <p:cNvPr id="20484" name="Group 1"/>
          <p:cNvGrpSpPr>
            <a:grpSpLocks/>
          </p:cNvGrpSpPr>
          <p:nvPr/>
        </p:nvGrpSpPr>
        <p:grpSpPr bwMode="auto">
          <a:xfrm>
            <a:off x="972458" y="3048001"/>
            <a:ext cx="15663863" cy="5976938"/>
            <a:chOff x="609600" y="2068323"/>
            <a:chExt cx="7834489" cy="3985750"/>
          </a:xfrm>
        </p:grpSpPr>
        <p:sp>
          <p:nvSpPr>
            <p:cNvPr id="5" name="Content Placeholder 2"/>
            <p:cNvSpPr txBox="1">
              <a:spLocks/>
            </p:cNvSpPr>
            <p:nvPr/>
          </p:nvSpPr>
          <p:spPr bwMode="gray">
            <a:xfrm>
              <a:off x="609600" y="2068323"/>
              <a:ext cx="7834489" cy="3949335"/>
            </a:xfrm>
            <a:prstGeom prst="round2DiagRect">
              <a:avLst>
                <a:gd name="adj1" fmla="val 361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p:txBody>
        </p:sp>
        <p:sp>
          <p:nvSpPr>
            <p:cNvPr id="20488" name="Rectangle 4"/>
            <p:cNvSpPr>
              <a:spLocks noChangeArrowheads="1"/>
            </p:cNvSpPr>
            <p:nvPr/>
          </p:nvSpPr>
          <p:spPr bwMode="blackGray">
            <a:xfrm>
              <a:off x="831042" y="2105960"/>
              <a:ext cx="7391604" cy="3948113"/>
            </a:xfrm>
            <a:prstGeom prst="rect">
              <a:avLst/>
            </a:prstGeom>
            <a:noFill/>
            <a:ln w="28575">
              <a:noFill/>
              <a:miter lim="800000"/>
              <a:headEnd/>
              <a:tailEnd/>
            </a:ln>
          </p:spPr>
          <p:txBody>
            <a:bodyPr wrap="none" lIns="68580" tIns="69057" rIns="0"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tabLst>
                  <a:tab pos="1033463" algn="l"/>
                  <a:tab pos="2736057" algn="l"/>
                  <a:tab pos="4986338" algn="l"/>
                  <a:tab pos="6869907" algn="l"/>
                </a:tabLst>
              </a:pPr>
              <a:r>
                <a:rPr lang="en-US" altLang="en-US" sz="2400" dirty="0">
                  <a:latin typeface="Courier New" pitchFamily="49" charset="0"/>
                </a:rPr>
                <a:t>BEGIN</a:t>
              </a:r>
            </a:p>
            <a:p>
              <a:pPr>
                <a:tabLst>
                  <a:tab pos="1033463" algn="l"/>
                  <a:tab pos="2736057" algn="l"/>
                  <a:tab pos="4986338" algn="l"/>
                  <a:tab pos="6869907" algn="l"/>
                </a:tabLst>
              </a:pPr>
              <a:r>
                <a:rPr lang="en-US" altLang="en-US" sz="2400" dirty="0">
                  <a:latin typeface="Courier New" pitchFamily="49" charset="0"/>
                </a:rPr>
                <a:t>MERGE INTO copy_emp c</a:t>
              </a:r>
            </a:p>
            <a:p>
              <a:pPr>
                <a:tabLst>
                  <a:tab pos="1033463" algn="l"/>
                  <a:tab pos="2736057" algn="l"/>
                  <a:tab pos="4986338" algn="l"/>
                  <a:tab pos="6869907" algn="l"/>
                </a:tabLst>
              </a:pPr>
              <a:r>
                <a:rPr lang="en-US" altLang="en-US" sz="2400" dirty="0">
                  <a:latin typeface="Courier New" pitchFamily="49" charset="0"/>
                </a:rPr>
                <a:t>     USING employees e</a:t>
              </a:r>
            </a:p>
            <a:p>
              <a:pPr>
                <a:tabLst>
                  <a:tab pos="1033463" algn="l"/>
                  <a:tab pos="2736057" algn="l"/>
                  <a:tab pos="4986338" algn="l"/>
                  <a:tab pos="6869907" algn="l"/>
                </a:tabLst>
              </a:pPr>
              <a:r>
                <a:rPr lang="en-US" altLang="en-US" sz="2400" dirty="0">
                  <a:latin typeface="Courier New" pitchFamily="49" charset="0"/>
                </a:rPr>
                <a:t>     ON (e.employee_id = c.empno)</a:t>
              </a:r>
            </a:p>
            <a:p>
              <a:pPr>
                <a:tabLst>
                  <a:tab pos="1033463" algn="l"/>
                  <a:tab pos="2736057" algn="l"/>
                  <a:tab pos="4986338" algn="l"/>
                  <a:tab pos="6869907" algn="l"/>
                </a:tabLst>
              </a:pPr>
              <a:r>
                <a:rPr lang="en-US" altLang="en-US" sz="2400" dirty="0">
                  <a:latin typeface="Courier New" pitchFamily="49" charset="0"/>
                </a:rPr>
                <a:t>   WHEN MATCHED THEN</a:t>
              </a:r>
            </a:p>
            <a:p>
              <a:pPr>
                <a:tabLst>
                  <a:tab pos="1033463" algn="l"/>
                  <a:tab pos="2736057" algn="l"/>
                  <a:tab pos="4986338" algn="l"/>
                  <a:tab pos="6869907" algn="l"/>
                </a:tabLst>
              </a:pPr>
              <a:r>
                <a:rPr lang="en-US" altLang="en-US" sz="2400" dirty="0">
                  <a:latin typeface="Courier New" pitchFamily="49" charset="0"/>
                </a:rPr>
                <a:t>     UPDATE SET</a:t>
              </a:r>
            </a:p>
            <a:p>
              <a:pPr>
                <a:tabLst>
                  <a:tab pos="1033463" algn="l"/>
                  <a:tab pos="2736057" algn="l"/>
                  <a:tab pos="4986338" algn="l"/>
                  <a:tab pos="6869907" algn="l"/>
                </a:tabLst>
              </a:pPr>
              <a:r>
                <a:rPr lang="en-US" altLang="en-US" sz="2400" dirty="0">
                  <a:latin typeface="Courier New" pitchFamily="49" charset="0"/>
                </a:rPr>
                <a:t>       c.first_name     = e.first_name,</a:t>
              </a:r>
            </a:p>
            <a:p>
              <a:pPr>
                <a:tabLst>
                  <a:tab pos="1033463" algn="l"/>
                  <a:tab pos="2736057" algn="l"/>
                  <a:tab pos="4986338" algn="l"/>
                  <a:tab pos="6869907" algn="l"/>
                </a:tabLst>
              </a:pPr>
              <a:r>
                <a:rPr lang="en-US" altLang="en-US" sz="2400" dirty="0">
                  <a:latin typeface="Courier New" pitchFamily="49" charset="0"/>
                </a:rPr>
                <a:t>       c.last_name      = e.last_name,</a:t>
              </a:r>
            </a:p>
            <a:p>
              <a:pPr>
                <a:tabLst>
                  <a:tab pos="1033463" algn="l"/>
                  <a:tab pos="2736057" algn="l"/>
                  <a:tab pos="4986338" algn="l"/>
                  <a:tab pos="6869907" algn="l"/>
                </a:tabLst>
              </a:pPr>
              <a:r>
                <a:rPr lang="en-US" altLang="en-US" sz="2400" dirty="0">
                  <a:latin typeface="Courier New" pitchFamily="49" charset="0"/>
                </a:rPr>
                <a:t>       c.email          = e.email,</a:t>
              </a:r>
            </a:p>
            <a:p>
              <a:pPr>
                <a:tabLst>
                  <a:tab pos="1033463" algn="l"/>
                  <a:tab pos="2736057" algn="l"/>
                  <a:tab pos="4986338" algn="l"/>
                  <a:tab pos="6869907" algn="l"/>
                </a:tabLst>
              </a:pPr>
              <a:r>
                <a:rPr lang="en-US" altLang="en-US" sz="2400" dirty="0">
                  <a:latin typeface="Courier New" pitchFamily="49" charset="0"/>
                </a:rPr>
                <a:t>       . . .</a:t>
              </a:r>
            </a:p>
            <a:p>
              <a:pPr>
                <a:tabLst>
                  <a:tab pos="1033463" algn="l"/>
                  <a:tab pos="2736057" algn="l"/>
                  <a:tab pos="4986338" algn="l"/>
                  <a:tab pos="6869907" algn="l"/>
                </a:tabLst>
              </a:pPr>
              <a:r>
                <a:rPr lang="en-US" altLang="en-US" sz="2400" dirty="0">
                  <a:latin typeface="Courier New" pitchFamily="49" charset="0"/>
                </a:rPr>
                <a:t>   WHEN NOT MATCHED THEN</a:t>
              </a:r>
            </a:p>
            <a:p>
              <a:pPr>
                <a:tabLst>
                  <a:tab pos="1033463" algn="l"/>
                  <a:tab pos="2736057" algn="l"/>
                  <a:tab pos="4986338" algn="l"/>
                  <a:tab pos="6869907" algn="l"/>
                </a:tabLst>
              </a:pPr>
              <a:r>
                <a:rPr lang="en-US" altLang="en-US" sz="2400" dirty="0">
                  <a:latin typeface="Courier New" pitchFamily="49" charset="0"/>
                </a:rPr>
                <a:t>     INSERT VALUES(e.employee_id, e.first_name, e.last_name,</a:t>
              </a:r>
            </a:p>
            <a:p>
              <a:pPr>
                <a:tabLst>
                  <a:tab pos="1033463" algn="l"/>
                  <a:tab pos="2736057" algn="l"/>
                  <a:tab pos="4986338" algn="l"/>
                  <a:tab pos="6869907" algn="l"/>
                </a:tabLst>
              </a:pPr>
              <a:r>
                <a:rPr lang="en-US" altLang="en-US" sz="2400" dirty="0">
                  <a:latin typeface="Courier New" pitchFamily="49" charset="0"/>
                </a:rPr>
                <a:t>          . . .,e.department_id);</a:t>
              </a:r>
            </a:p>
            <a:p>
              <a:pPr>
                <a:tabLst>
                  <a:tab pos="1033463" algn="l"/>
                  <a:tab pos="2736057" algn="l"/>
                  <a:tab pos="4986338" algn="l"/>
                  <a:tab pos="6869907" algn="l"/>
                </a:tabLst>
              </a:pPr>
              <a:r>
                <a:rPr lang="en-US" altLang="en-US" sz="2400" dirty="0">
                  <a:latin typeface="Courier New" pitchFamily="49" charset="0"/>
                </a:rPr>
                <a:t>END;</a:t>
              </a:r>
            </a:p>
            <a:p>
              <a:pPr>
                <a:tabLst>
                  <a:tab pos="1033463" algn="l"/>
                  <a:tab pos="2736057" algn="l"/>
                  <a:tab pos="4986338" algn="l"/>
                  <a:tab pos="6869907" algn="l"/>
                </a:tabLst>
              </a:pPr>
              <a:r>
                <a:rPr lang="en-US" altLang="en-US" sz="2400" dirty="0">
                  <a:latin typeface="Courier New" pitchFamily="49" charset="0"/>
                </a:rPr>
                <a:t>/</a:t>
              </a:r>
            </a:p>
          </p:txBody>
        </p:sp>
      </p:grpSp>
    </p:spTree>
    <p:custDataLst>
      <p:tags r:id="rId1"/>
    </p:custDataLst>
    <p:extLst>
      <p:ext uri="{BB962C8B-B14F-4D97-AF65-F5344CB8AC3E}">
        <p14:creationId xmlns:p14="http://schemas.microsoft.com/office/powerpoint/2010/main" val="385064293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40713450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rPr>
              <a:t>Course Road Map</a:t>
            </a:r>
          </a:p>
        </p:txBody>
      </p:sp>
      <p:sp>
        <p:nvSpPr>
          <p:cNvPr id="19" name="Rounded Rectangle 18"/>
          <p:cNvSpPr/>
          <p:nvPr/>
        </p:nvSpPr>
        <p:spPr bwMode="auto">
          <a:xfrm>
            <a:off x="4293435" y="2397200"/>
            <a:ext cx="12458700"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20" name="Rounded Rectangle 19"/>
          <p:cNvSpPr/>
          <p:nvPr/>
        </p:nvSpPr>
        <p:spPr bwMode="auto">
          <a:xfrm>
            <a:off x="5944883" y="5934922"/>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21" name="Rounded Rectangle 20"/>
          <p:cNvSpPr/>
          <p:nvPr/>
        </p:nvSpPr>
        <p:spPr bwMode="auto">
          <a:xfrm>
            <a:off x="5944883" y="7472243"/>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22" name="Rounded Rectangle 21"/>
          <p:cNvSpPr/>
          <p:nvPr/>
        </p:nvSpPr>
        <p:spPr bwMode="auto">
          <a:xfrm>
            <a:off x="5944883" y="4397602"/>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23" name="Rounded Rectangle 22"/>
          <p:cNvSpPr/>
          <p:nvPr/>
        </p:nvSpPr>
        <p:spPr bwMode="auto">
          <a:xfrm>
            <a:off x="5942984" y="2860282"/>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24" name="TextBox 23"/>
          <p:cNvSpPr txBox="1"/>
          <p:nvPr/>
        </p:nvSpPr>
        <p:spPr>
          <a:xfrm>
            <a:off x="6859283" y="3283680"/>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rPr>
              <a:t>Lesson 2: PL/SQL Overview</a:t>
            </a:r>
          </a:p>
        </p:txBody>
      </p:sp>
      <p:sp>
        <p:nvSpPr>
          <p:cNvPr id="25" name="TextBox 24"/>
          <p:cNvSpPr txBox="1"/>
          <p:nvPr/>
        </p:nvSpPr>
        <p:spPr>
          <a:xfrm>
            <a:off x="6859283" y="4821002"/>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rPr>
              <a:t>Lesson 3: Declaring PL/SQL Variables</a:t>
            </a:r>
          </a:p>
        </p:txBody>
      </p:sp>
      <p:sp>
        <p:nvSpPr>
          <p:cNvPr id="26" name="TextBox 25"/>
          <p:cNvSpPr txBox="1"/>
          <p:nvPr/>
        </p:nvSpPr>
        <p:spPr>
          <a:xfrm>
            <a:off x="6859283" y="6358320"/>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rPr>
              <a:t>Lesson 4: Writing Executable Statements</a:t>
            </a:r>
          </a:p>
        </p:txBody>
      </p:sp>
      <p:sp>
        <p:nvSpPr>
          <p:cNvPr id="27" name="TextBox 26"/>
          <p:cNvSpPr txBox="1"/>
          <p:nvPr/>
        </p:nvSpPr>
        <p:spPr>
          <a:xfrm>
            <a:off x="6859283" y="7741753"/>
            <a:ext cx="6737417"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mn-lt"/>
              </a:rPr>
              <a:t>Lesson 5: Using SQL Statements Within a PL/SQL Block</a:t>
            </a:r>
          </a:p>
        </p:txBody>
      </p:sp>
      <p:sp>
        <p:nvSpPr>
          <p:cNvPr id="28" name="Isosceles Triangle 27"/>
          <p:cNvSpPr>
            <a:spLocks noChangeAspect="1"/>
          </p:cNvSpPr>
          <p:nvPr/>
        </p:nvSpPr>
        <p:spPr bwMode="auto">
          <a:xfrm rot="5400000">
            <a:off x="6206283" y="4874158"/>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29" name="Isosceles Triangle 28"/>
          <p:cNvSpPr>
            <a:spLocks noChangeAspect="1"/>
          </p:cNvSpPr>
          <p:nvPr/>
        </p:nvSpPr>
        <p:spPr bwMode="auto">
          <a:xfrm rot="5400000">
            <a:off x="6206283" y="6411478"/>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30" name="Isosceles Triangle 29"/>
          <p:cNvSpPr>
            <a:spLocks noChangeAspect="1"/>
          </p:cNvSpPr>
          <p:nvPr/>
        </p:nvSpPr>
        <p:spPr bwMode="auto">
          <a:xfrm rot="5400000">
            <a:off x="6206283" y="7948799"/>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31" name="Isosceles Triangle 30"/>
          <p:cNvSpPr>
            <a:spLocks noChangeAspect="1"/>
          </p:cNvSpPr>
          <p:nvPr/>
        </p:nvSpPr>
        <p:spPr bwMode="auto">
          <a:xfrm rot="5400000">
            <a:off x="6206283" y="3336838"/>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grpSp>
        <p:nvGrpSpPr>
          <p:cNvPr id="32" name="Group 31"/>
          <p:cNvGrpSpPr/>
          <p:nvPr/>
        </p:nvGrpSpPr>
        <p:grpSpPr>
          <a:xfrm>
            <a:off x="14403086" y="7644452"/>
            <a:ext cx="2573265" cy="887534"/>
            <a:chOff x="9786179" y="1585747"/>
            <a:chExt cx="1715510" cy="591689"/>
          </a:xfrm>
        </p:grpSpPr>
        <p:sp>
          <p:nvSpPr>
            <p:cNvPr id="33" name="Freeform 32"/>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mn-lt"/>
              </a:endParaRPr>
            </a:p>
          </p:txBody>
        </p:sp>
        <p:sp>
          <p:nvSpPr>
            <p:cNvPr id="34" name="Freeform 33"/>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mn-lt"/>
              </a:endParaRPr>
            </a:p>
          </p:txBody>
        </p:sp>
        <p:sp>
          <p:nvSpPr>
            <p:cNvPr id="35" name="Isosceles Triangle 34"/>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mn-lt"/>
              </a:endParaRPr>
            </a:p>
          </p:txBody>
        </p:sp>
        <p:sp>
          <p:nvSpPr>
            <p:cNvPr id="36" name="TextBox 35"/>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100" b="1" dirty="0">
                  <a:solidFill>
                    <a:schemeClr val="bg1"/>
                  </a:solidFill>
                  <a:latin typeface="+mn-lt"/>
                </a:rPr>
                <a:t>You are here!</a:t>
              </a:r>
            </a:p>
          </p:txBody>
        </p:sp>
      </p:grpSp>
      <p:sp>
        <p:nvSpPr>
          <p:cNvPr id="37" name="Rounded Rectangle 36"/>
          <p:cNvSpPr/>
          <p:nvPr/>
        </p:nvSpPr>
        <p:spPr bwMode="auto">
          <a:xfrm>
            <a:off x="3951032" y="4249970"/>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38" name="Rounded Rectangle 37"/>
          <p:cNvSpPr/>
          <p:nvPr/>
        </p:nvSpPr>
        <p:spPr bwMode="auto">
          <a:xfrm>
            <a:off x="3951032" y="2681774"/>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39" name="Rounded Rectangle 38"/>
          <p:cNvSpPr/>
          <p:nvPr/>
        </p:nvSpPr>
        <p:spPr bwMode="auto">
          <a:xfrm>
            <a:off x="3951032" y="5834348"/>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0" name="Rounded Rectangle 39"/>
          <p:cNvSpPr/>
          <p:nvPr/>
        </p:nvSpPr>
        <p:spPr bwMode="auto">
          <a:xfrm>
            <a:off x="3951032" y="7401264"/>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1" name="Rectangle 40"/>
          <p:cNvSpPr/>
          <p:nvPr/>
        </p:nvSpPr>
        <p:spPr bwMode="auto">
          <a:xfrm>
            <a:off x="43100" y="2397125"/>
            <a:ext cx="5133660" cy="6784975"/>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42" name="Freeform 41"/>
          <p:cNvSpPr/>
          <p:nvPr/>
        </p:nvSpPr>
        <p:spPr bwMode="auto">
          <a:xfrm>
            <a:off x="-32353" y="272626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3" name="Freeform 42"/>
          <p:cNvSpPr/>
          <p:nvPr/>
        </p:nvSpPr>
        <p:spPr bwMode="auto">
          <a:xfrm>
            <a:off x="-32353" y="430098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4" name="Freeform 43"/>
          <p:cNvSpPr/>
          <p:nvPr/>
        </p:nvSpPr>
        <p:spPr bwMode="auto">
          <a:xfrm>
            <a:off x="-32353" y="588214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5" name="Freeform 44"/>
          <p:cNvSpPr/>
          <p:nvPr/>
        </p:nvSpPr>
        <p:spPr bwMode="auto">
          <a:xfrm>
            <a:off x="-32353" y="7445804"/>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6" name="TextBox 45"/>
          <p:cNvSpPr txBox="1"/>
          <p:nvPr/>
        </p:nvSpPr>
        <p:spPr>
          <a:xfrm>
            <a:off x="503871" y="3212009"/>
            <a:ext cx="43991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rPr>
              <a:t>Lesson 1: Course Overview</a:t>
            </a:r>
          </a:p>
        </p:txBody>
      </p:sp>
      <p:sp>
        <p:nvSpPr>
          <p:cNvPr id="47" name="TextBox 46"/>
          <p:cNvSpPr txBox="1"/>
          <p:nvPr/>
        </p:nvSpPr>
        <p:spPr>
          <a:xfrm>
            <a:off x="503871" y="4786725"/>
            <a:ext cx="43991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mn-lt"/>
              </a:rPr>
              <a:t>Unit 1: Introducing PL/SQL</a:t>
            </a:r>
          </a:p>
        </p:txBody>
      </p:sp>
      <p:sp>
        <p:nvSpPr>
          <p:cNvPr id="48" name="TextBox 47"/>
          <p:cNvSpPr txBox="1"/>
          <p:nvPr/>
        </p:nvSpPr>
        <p:spPr>
          <a:xfrm>
            <a:off x="503871" y="6372870"/>
            <a:ext cx="465595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rPr>
              <a:t>Unit  2: Programming with PL/SQL</a:t>
            </a:r>
          </a:p>
        </p:txBody>
      </p:sp>
      <p:sp>
        <p:nvSpPr>
          <p:cNvPr id="49" name="TextBox 48"/>
          <p:cNvSpPr txBox="1"/>
          <p:nvPr/>
        </p:nvSpPr>
        <p:spPr>
          <a:xfrm>
            <a:off x="503871" y="7931550"/>
            <a:ext cx="4372929"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rPr>
              <a:t>Unit  3: Working with PL/SQL Code</a:t>
            </a:r>
          </a:p>
        </p:txBody>
      </p:sp>
    </p:spTree>
    <p:custDataLst>
      <p:tags r:id="rId1"/>
    </p:custDataLst>
    <p:extLst>
      <p:ext uri="{BB962C8B-B14F-4D97-AF65-F5344CB8AC3E}">
        <p14:creationId xmlns:p14="http://schemas.microsoft.com/office/powerpoint/2010/main" val="303002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Agenda</a:t>
            </a:r>
          </a:p>
        </p:txBody>
      </p:sp>
      <p:sp>
        <p:nvSpPr>
          <p:cNvPr id="2" name="Content Placeholder 1">
            <a:extLst>
              <a:ext uri="{FF2B5EF4-FFF2-40B4-BE49-F238E27FC236}">
                <a16:creationId xmlns:a16="http://schemas.microsoft.com/office/drawing/2014/main" id="{B00258E9-B8C0-4D21-9627-1AB4C9E151E7}"/>
              </a:ext>
            </a:extLst>
          </p:cNvPr>
          <p:cNvSpPr>
            <a:spLocks noGrp="1"/>
          </p:cNvSpPr>
          <p:nvPr>
            <p:ph idx="1"/>
          </p:nvPr>
        </p:nvSpPr>
        <p:spPr>
          <a:xfrm>
            <a:off x="933451" y="2272710"/>
            <a:ext cx="16421100" cy="2833400"/>
          </a:xfrm>
        </p:spPr>
        <p:txBody>
          <a:bodyPr/>
          <a:lstStyle/>
          <a:p>
            <a:pPr lvl="1">
              <a:buClr>
                <a:schemeClr val="tx1">
                  <a:lumMod val="25000"/>
                  <a:lumOff val="75000"/>
                </a:schemeClr>
              </a:buClr>
            </a:pPr>
            <a:r>
              <a:rPr lang="en-US" dirty="0">
                <a:solidFill>
                  <a:schemeClr val="tx1">
                    <a:lumMod val="25000"/>
                    <a:lumOff val="75000"/>
                  </a:schemeClr>
                </a:solidFill>
              </a:rPr>
              <a:t>SQL statements in PL/SQL blocks</a:t>
            </a:r>
          </a:p>
          <a:p>
            <a:pPr lvl="1">
              <a:buClr>
                <a:schemeClr val="tx1">
                  <a:lumMod val="25000"/>
                  <a:lumOff val="75000"/>
                </a:schemeClr>
              </a:buClr>
            </a:pPr>
            <a:r>
              <a:rPr lang="en-US" dirty="0">
                <a:solidFill>
                  <a:schemeClr val="tx1">
                    <a:lumMod val="25000"/>
                    <a:lumOff val="75000"/>
                  </a:schemeClr>
                </a:solidFill>
              </a:rPr>
              <a:t>Manipulating data with PL/SQL</a:t>
            </a:r>
          </a:p>
          <a:p>
            <a:pPr lvl="1"/>
            <a:r>
              <a:rPr lang="en-US" dirty="0"/>
              <a:t>Introducing SQL cursors</a:t>
            </a:r>
          </a:p>
          <a:p>
            <a:endParaRPr lang="en-US" dirty="0"/>
          </a:p>
        </p:txBody>
      </p:sp>
      <p:grpSp>
        <p:nvGrpSpPr>
          <p:cNvPr id="4" name="Group 3"/>
          <p:cNvGrpSpPr/>
          <p:nvPr/>
        </p:nvGrpSpPr>
        <p:grpSpPr>
          <a:xfrm>
            <a:off x="12734473" y="6515101"/>
            <a:ext cx="5567363" cy="2500313"/>
            <a:chOff x="5594048" y="4297363"/>
            <a:chExt cx="3711575" cy="1666875"/>
          </a:xfrm>
        </p:grpSpPr>
        <p:sp>
          <p:nvSpPr>
            <p:cNvPr id="5" name="Rectangle 4"/>
            <p:cNvSpPr/>
            <p:nvPr/>
          </p:nvSpPr>
          <p:spPr bwMode="auto">
            <a:xfrm rot="16200000" flipV="1">
              <a:off x="6867223"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49258815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rPr>
              <a:t>SQL Cursor</a:t>
            </a:r>
          </a:p>
        </p:txBody>
      </p:sp>
      <p:sp>
        <p:nvSpPr>
          <p:cNvPr id="2" name="Content Placeholder 1">
            <a:extLst>
              <a:ext uri="{FF2B5EF4-FFF2-40B4-BE49-F238E27FC236}">
                <a16:creationId xmlns:a16="http://schemas.microsoft.com/office/drawing/2014/main" id="{9CF271E2-0367-4051-BE2C-1E6060420F47}"/>
              </a:ext>
            </a:extLst>
          </p:cNvPr>
          <p:cNvSpPr>
            <a:spLocks noGrp="1"/>
          </p:cNvSpPr>
          <p:nvPr>
            <p:ph idx="1"/>
          </p:nvPr>
        </p:nvSpPr>
        <p:spPr>
          <a:xfrm>
            <a:off x="933451" y="2272710"/>
            <a:ext cx="16421100" cy="4079895"/>
          </a:xfrm>
        </p:spPr>
        <p:txBody>
          <a:bodyPr/>
          <a:lstStyle/>
          <a:p>
            <a:pPr lvl="1"/>
            <a:r>
              <a:rPr lang="en-US" altLang="en-US" dirty="0"/>
              <a:t>A cursor is a pointer to the private memory area that stores information about processing a specific </a:t>
            </a:r>
            <a:r>
              <a:rPr lang="en-US" altLang="en-US" dirty="0">
                <a:latin typeface="Courier New" panose="02070309020205020404" pitchFamily="49" charset="0"/>
                <a:cs typeface="Courier New" panose="02070309020205020404" pitchFamily="49" charset="0"/>
              </a:rPr>
              <a:t>SELECT</a:t>
            </a:r>
            <a:r>
              <a:rPr lang="en-US" altLang="en-US" dirty="0"/>
              <a:t> or </a:t>
            </a:r>
            <a:r>
              <a:rPr lang="en-US" altLang="en-US" dirty="0">
                <a:latin typeface="Courier New" panose="02070309020205020404" pitchFamily="49" charset="0"/>
                <a:cs typeface="Courier New" panose="02070309020205020404" pitchFamily="49" charset="0"/>
              </a:rPr>
              <a:t>DML</a:t>
            </a:r>
            <a:r>
              <a:rPr lang="en-US" altLang="en-US" dirty="0"/>
              <a:t> statement.</a:t>
            </a:r>
          </a:p>
          <a:p>
            <a:pPr lvl="1"/>
            <a:r>
              <a:rPr lang="en-US" altLang="en-US" dirty="0"/>
              <a:t>There are two types of cursors:</a:t>
            </a:r>
          </a:p>
          <a:p>
            <a:pPr marL="1919288" lvl="2" indent="-547688"/>
            <a:r>
              <a:rPr lang="en-US" altLang="en-US" b="1" dirty="0"/>
              <a:t>Implicit: </a:t>
            </a:r>
            <a:r>
              <a:rPr lang="en-US" altLang="en-US" dirty="0"/>
              <a:t>Created and managed by PL/SQL</a:t>
            </a:r>
            <a:endParaRPr lang="en-US" altLang="en-US" b="1" dirty="0"/>
          </a:p>
          <a:p>
            <a:pPr marL="1919288" lvl="2" indent="-547688"/>
            <a:r>
              <a:rPr lang="en-US" altLang="en-US" b="1" dirty="0"/>
              <a:t>Explicit:</a:t>
            </a:r>
            <a:r>
              <a:rPr lang="en-US" altLang="en-US" dirty="0"/>
              <a:t> Created and managed explicitly by the programmer</a:t>
            </a:r>
          </a:p>
          <a:p>
            <a:endParaRPr lang="en-US" dirty="0"/>
          </a:p>
        </p:txBody>
      </p:sp>
      <p:sp>
        <p:nvSpPr>
          <p:cNvPr id="16" name="Rounded Rectangle 15"/>
          <p:cNvSpPr/>
          <p:nvPr/>
        </p:nvSpPr>
        <p:spPr bwMode="auto">
          <a:xfrm>
            <a:off x="935589" y="5791200"/>
            <a:ext cx="8021892" cy="4000500"/>
          </a:xfrm>
          <a:prstGeom prst="roundRect">
            <a:avLst/>
          </a:prstGeom>
          <a:gradFill flip="none" rotWithShape="1">
            <a:gsLst>
              <a:gs pos="0">
                <a:schemeClr val="bg1"/>
              </a:gs>
              <a:gs pos="100000">
                <a:schemeClr val="bg1">
                  <a:lumMod val="95000"/>
                </a:schemeClr>
              </a:gs>
            </a:gsLst>
            <a:lin ang="5400000" scaled="1"/>
            <a:tileRect/>
          </a:gradFill>
          <a:ln w="28575" cap="flat" cmpd="sng" algn="ctr">
            <a:solidFill>
              <a:srgbClr val="92D050"/>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3000" i="0" u="none" strike="noStrike" cap="none" normalizeH="0" baseline="0" dirty="0">
                <a:ln>
                  <a:noFill/>
                </a:ln>
                <a:solidFill>
                  <a:schemeClr val="tx1"/>
                </a:solidFill>
                <a:effectLst/>
                <a:latin typeface="Arial" pitchFamily="34" charset="0"/>
              </a:rPr>
              <a:t>Implicit Cursor</a:t>
            </a:r>
          </a:p>
        </p:txBody>
      </p:sp>
      <p:sp>
        <p:nvSpPr>
          <p:cNvPr id="17" name="Rounded Rectangle 16"/>
          <p:cNvSpPr/>
          <p:nvPr/>
        </p:nvSpPr>
        <p:spPr bwMode="auto">
          <a:xfrm>
            <a:off x="9289343" y="5791200"/>
            <a:ext cx="8021892" cy="4000500"/>
          </a:xfrm>
          <a:prstGeom prst="roundRect">
            <a:avLst/>
          </a:prstGeom>
          <a:gradFill flip="none" rotWithShape="1">
            <a:gsLst>
              <a:gs pos="0">
                <a:schemeClr val="bg1"/>
              </a:gs>
              <a:gs pos="100000">
                <a:schemeClr val="bg1">
                  <a:lumMod val="95000"/>
                </a:schemeClr>
              </a:gs>
            </a:gsLst>
            <a:lin ang="5400000" scaled="1"/>
            <a:tileRect/>
          </a:gradFill>
          <a:ln w="28575" cap="flat" cmpd="sng" algn="ctr">
            <a:solidFill>
              <a:srgbClr val="92D050"/>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pPr>
            <a:r>
              <a:rPr lang="en-US" sz="3000" dirty="0">
                <a:latin typeface="Arial" pitchFamily="34" charset="0"/>
              </a:rPr>
              <a:t>Explicit Cursor</a:t>
            </a:r>
            <a:endParaRPr kumimoji="0" lang="en-US" sz="3000" i="0" u="none" strike="noStrike" cap="none" normalizeH="0" baseline="0" dirty="0">
              <a:ln>
                <a:noFill/>
              </a:ln>
              <a:solidFill>
                <a:schemeClr val="tx1"/>
              </a:solidFill>
              <a:effectLst/>
              <a:latin typeface="Arial" pitchFamily="34" charset="0"/>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7513" y="7431914"/>
            <a:ext cx="1443854" cy="1954604"/>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8900" y="7526400"/>
            <a:ext cx="5255919" cy="1954604"/>
          </a:xfrm>
          <a:prstGeom prst="rect">
            <a:avLst/>
          </a:prstGeom>
        </p:spPr>
      </p:pic>
      <p:grpSp>
        <p:nvGrpSpPr>
          <p:cNvPr id="21" name="Group 20"/>
          <p:cNvGrpSpPr/>
          <p:nvPr/>
        </p:nvGrpSpPr>
        <p:grpSpPr>
          <a:xfrm>
            <a:off x="9715501" y="6498916"/>
            <a:ext cx="2083238" cy="2585067"/>
            <a:chOff x="7119918" y="4128062"/>
            <a:chExt cx="1388825" cy="1723378"/>
          </a:xfrm>
        </p:grpSpPr>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84938" y="4472180"/>
              <a:ext cx="1323805" cy="1379260"/>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1306486">
              <a:off x="7119918" y="4128062"/>
              <a:ext cx="695003" cy="739823"/>
            </a:xfrm>
            <a:prstGeom prst="rect">
              <a:avLst/>
            </a:prstGeom>
          </p:spPr>
        </p:pic>
      </p:gr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72547" y="7431914"/>
            <a:ext cx="1443854" cy="1954604"/>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93935" y="7526400"/>
            <a:ext cx="5255919" cy="1954604"/>
          </a:xfrm>
          <a:prstGeom prst="rect">
            <a:avLst/>
          </a:prstGeom>
        </p:spPr>
      </p:pic>
    </p:spTree>
    <p:custDataLst>
      <p:tags r:id="rId1"/>
    </p:custDataLst>
    <p:extLst>
      <p:ext uri="{BB962C8B-B14F-4D97-AF65-F5344CB8AC3E}">
        <p14:creationId xmlns:p14="http://schemas.microsoft.com/office/powerpoint/2010/main" val="406088474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29146147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SQL Cursor Attributes for Implicit Cursors</a:t>
            </a:r>
          </a:p>
        </p:txBody>
      </p:sp>
      <p:sp>
        <p:nvSpPr>
          <p:cNvPr id="23555" name="Rectangle 3"/>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n-lt"/>
              </a:rPr>
              <a:t>Using SQL cursor attributes, you can test the outcome of your SQL statements.</a:t>
            </a:r>
          </a:p>
        </p:txBody>
      </p:sp>
      <p:graphicFrame>
        <p:nvGraphicFramePr>
          <p:cNvPr id="355332" name="Group 4"/>
          <p:cNvGraphicFramePr>
            <a:graphicFrameLocks noGrp="1"/>
          </p:cNvGraphicFramePr>
          <p:nvPr>
            <p:extLst>
              <p:ext uri="{D42A27DB-BD31-4B8C-83A1-F6EECF244321}">
                <p14:modId xmlns:p14="http://schemas.microsoft.com/office/powerpoint/2010/main" val="3405539504"/>
              </p:ext>
            </p:extLst>
          </p:nvPr>
        </p:nvGraphicFramePr>
        <p:xfrm>
          <a:off x="996611" y="3194958"/>
          <a:ext cx="14321870" cy="3050385"/>
        </p:xfrm>
        <a:graphic>
          <a:graphicData uri="http://schemas.openxmlformats.org/drawingml/2006/table">
            <a:tbl>
              <a:tblPr>
                <a:tableStyleId>{5FD0F851-EC5A-4D38-B0AD-8093EC10F338}</a:tableStyleId>
              </a:tblPr>
              <a:tblGrid>
                <a:gridCol w="4570809">
                  <a:extLst>
                    <a:ext uri="{9D8B030D-6E8A-4147-A177-3AD203B41FA5}">
                      <a16:colId xmlns:a16="http://schemas.microsoft.com/office/drawing/2014/main" val="20000"/>
                    </a:ext>
                  </a:extLst>
                </a:gridCol>
                <a:gridCol w="9751061">
                  <a:extLst>
                    <a:ext uri="{9D8B030D-6E8A-4147-A177-3AD203B41FA5}">
                      <a16:colId xmlns:a16="http://schemas.microsoft.com/office/drawing/2014/main" val="20001"/>
                    </a:ext>
                  </a:extLst>
                </a:gridCol>
              </a:tblGrid>
              <a:tr h="1016795">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27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SQL%FOUND</a:t>
                      </a:r>
                      <a:endParaRPr kumimoji="0" lang="en-US" sz="2700" b="1" i="0" u="none" strike="noStrike" cap="none" normalizeH="0" baseline="0" dirty="0">
                        <a:ln>
                          <a:noFill/>
                        </a:ln>
                        <a:solidFill>
                          <a:schemeClr val="tx1"/>
                        </a:solidFill>
                        <a:effectLst/>
                        <a:latin typeface="Courier New" pitchFamily="49" charset="0"/>
                        <a:cs typeface="Courier New" panose="02070309020205020404" pitchFamily="49" charset="0"/>
                      </a:endParaRPr>
                    </a:p>
                  </a:txBody>
                  <a:tcPr marL="182832" marR="182832" marT="68580" marB="685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DCE3E4"/>
                    </a:solidFill>
                  </a:tcPr>
                </a:tc>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2700" u="none" strike="noStrike" cap="none" normalizeH="0" baseline="0" dirty="0">
                          <a:ln>
                            <a:noFill/>
                          </a:ln>
                          <a:effectLst/>
                        </a:rPr>
                        <a:t>Boolean attribute that evaluates to TRUE if the most recent SQL statement affected at least one row</a:t>
                      </a:r>
                      <a:endParaRPr kumimoji="0" lang="en-US" sz="2700" b="0" i="0" u="none" strike="noStrike" cap="none" normalizeH="0" baseline="0" dirty="0">
                        <a:ln>
                          <a:noFill/>
                        </a:ln>
                        <a:solidFill>
                          <a:srgbClr val="000000"/>
                        </a:solidFill>
                        <a:effectLst/>
                        <a:latin typeface="Arial" charset="0"/>
                      </a:endParaRPr>
                    </a:p>
                  </a:txBody>
                  <a:tcPr marL="182832" marR="182832" marT="68580" marB="685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F4F6F6"/>
                    </a:solidFill>
                  </a:tcPr>
                </a:tc>
                <a:extLst>
                  <a:ext uri="{0D108BD9-81ED-4DB2-BD59-A6C34878D82A}">
                    <a16:rowId xmlns:a16="http://schemas.microsoft.com/office/drawing/2014/main" val="10000"/>
                  </a:ext>
                </a:extLst>
              </a:tr>
              <a:tr h="1016795">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27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SQL%NOTFOUND</a:t>
                      </a:r>
                      <a:endParaRPr kumimoji="0" lang="en-US" sz="2700" b="1" i="0" u="none" strike="noStrike" cap="none" normalizeH="0" baseline="0" dirty="0">
                        <a:ln>
                          <a:noFill/>
                        </a:ln>
                        <a:solidFill>
                          <a:schemeClr val="tx1"/>
                        </a:solidFill>
                        <a:effectLst/>
                        <a:latin typeface="Courier New" pitchFamily="49" charset="0"/>
                        <a:cs typeface="Courier New" panose="02070309020205020404" pitchFamily="49" charset="0"/>
                      </a:endParaRPr>
                    </a:p>
                  </a:txBody>
                  <a:tcPr marL="182832" marR="182832" marT="68580" marB="685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DCE3E4"/>
                    </a:solidFill>
                  </a:tcPr>
                </a:tc>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2700" u="none" strike="noStrike" cap="none" normalizeH="0" baseline="0" dirty="0">
                          <a:ln>
                            <a:noFill/>
                          </a:ln>
                          <a:effectLst/>
                        </a:rPr>
                        <a:t>Boolean attribute that evaluates to TRUE if </a:t>
                      </a:r>
                      <a:br>
                        <a:rPr kumimoji="0" lang="en-US" sz="2700" u="none" strike="noStrike" cap="none" normalizeH="0" baseline="0" dirty="0">
                          <a:ln>
                            <a:noFill/>
                          </a:ln>
                          <a:effectLst/>
                        </a:rPr>
                      </a:br>
                      <a:r>
                        <a:rPr kumimoji="0" lang="en-US" sz="2700" u="none" strike="noStrike" cap="none" normalizeH="0" baseline="0" dirty="0">
                          <a:ln>
                            <a:noFill/>
                          </a:ln>
                          <a:effectLst/>
                        </a:rPr>
                        <a:t>the most recent SQL statement did not affect even one row</a:t>
                      </a:r>
                      <a:endParaRPr kumimoji="0" lang="en-US" sz="2700" b="0" i="0" u="none" strike="noStrike" cap="none" normalizeH="0" baseline="0" dirty="0">
                        <a:ln>
                          <a:noFill/>
                        </a:ln>
                        <a:solidFill>
                          <a:srgbClr val="000000"/>
                        </a:solidFill>
                        <a:effectLst/>
                        <a:latin typeface="Arial" charset="0"/>
                      </a:endParaRPr>
                    </a:p>
                  </a:txBody>
                  <a:tcPr marL="182832" marR="182832" marT="68580" marB="685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F4F6F6"/>
                    </a:solidFill>
                  </a:tcPr>
                </a:tc>
                <a:extLst>
                  <a:ext uri="{0D108BD9-81ED-4DB2-BD59-A6C34878D82A}">
                    <a16:rowId xmlns:a16="http://schemas.microsoft.com/office/drawing/2014/main" val="10001"/>
                  </a:ext>
                </a:extLst>
              </a:tr>
              <a:tr h="1016795">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2700" b="1"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SQL%ROWCOUNT</a:t>
                      </a:r>
                      <a:endParaRPr kumimoji="0" lang="en-US" sz="2700" b="1" i="0" u="none" strike="noStrike" cap="none" normalizeH="0" baseline="0" dirty="0">
                        <a:ln>
                          <a:noFill/>
                        </a:ln>
                        <a:solidFill>
                          <a:schemeClr val="tx1"/>
                        </a:solidFill>
                        <a:effectLst/>
                        <a:latin typeface="Courier New" pitchFamily="49" charset="0"/>
                        <a:cs typeface="Courier New" panose="02070309020205020404" pitchFamily="49" charset="0"/>
                      </a:endParaRPr>
                    </a:p>
                  </a:txBody>
                  <a:tcPr marL="182832" marR="182832" marT="68580" marB="685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DCE3E4"/>
                    </a:solidFill>
                  </a:tcPr>
                </a:tc>
                <a:tc>
                  <a:txBody>
                    <a:bodyPr/>
                    <a:lstStyle/>
                    <a:p>
                      <a:pPr marL="0" marR="0" lvl="0" indent="0" algn="l" defTabSz="822325" rtl="0" eaLnBrk="0" fontAlgn="base" latinLnBrk="0" hangingPunct="0">
                        <a:lnSpc>
                          <a:spcPct val="100000"/>
                        </a:lnSpc>
                        <a:spcBef>
                          <a:spcPct val="20000"/>
                        </a:spcBef>
                        <a:spcAft>
                          <a:spcPct val="0"/>
                        </a:spcAft>
                        <a:buClrTx/>
                        <a:buSzTx/>
                        <a:buFontTx/>
                        <a:buNone/>
                        <a:tabLst/>
                      </a:pPr>
                      <a:r>
                        <a:rPr kumimoji="0" lang="en-US" sz="2700" u="none" strike="noStrike" cap="none" normalizeH="0" baseline="0" dirty="0">
                          <a:ln>
                            <a:noFill/>
                          </a:ln>
                          <a:effectLst/>
                        </a:rPr>
                        <a:t>An integer value that represents the number of rows affected by the most recent SQL statement </a:t>
                      </a:r>
                    </a:p>
                  </a:txBody>
                  <a:tcPr marL="182832" marR="182832" marT="68580" marB="6858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rgbClr val="F4F6F6"/>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243791105"/>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SQL Cursor Attributes for Implicit Cursors</a:t>
            </a:r>
          </a:p>
        </p:txBody>
      </p:sp>
      <p:sp>
        <p:nvSpPr>
          <p:cNvPr id="24579" name="Rectangle 3"/>
          <p:cNvSpPr>
            <a:spLocks noGrp="1" noChangeArrowheads="1"/>
          </p:cNvSpPr>
          <p:nvPr>
            <p:ph idx="1"/>
          </p:nvPr>
        </p:nvSpPr>
        <p:spPr>
          <a:xfrm>
            <a:off x="933451" y="2272710"/>
            <a:ext cx="16421100" cy="1684368"/>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n-lt"/>
              </a:rPr>
              <a:t>Delete rows that have the specified employee ID from the </a:t>
            </a:r>
            <a:r>
              <a:rPr lang="en-US" altLang="en-US" dirty="0">
                <a:latin typeface="Courier New" panose="02070309020205020404" pitchFamily="49" charset="0"/>
                <a:cs typeface="Courier New" panose="02070309020205020404" pitchFamily="49" charset="0"/>
              </a:rPr>
              <a:t>employees</a:t>
            </a:r>
            <a:r>
              <a:rPr lang="en-US" altLang="en-US" dirty="0">
                <a:latin typeface="+mn-lt"/>
              </a:rPr>
              <a:t> table. Print the number of rows deleted.</a:t>
            </a:r>
          </a:p>
          <a:p>
            <a:r>
              <a:rPr lang="en-US" altLang="en-US" dirty="0">
                <a:latin typeface="+mn-lt"/>
              </a:rPr>
              <a:t>Example:</a:t>
            </a:r>
          </a:p>
        </p:txBody>
      </p:sp>
      <p:grpSp>
        <p:nvGrpSpPr>
          <p:cNvPr id="24580" name="Group 1"/>
          <p:cNvGrpSpPr>
            <a:grpSpLocks/>
          </p:cNvGrpSpPr>
          <p:nvPr/>
        </p:nvGrpSpPr>
        <p:grpSpPr bwMode="auto">
          <a:xfrm>
            <a:off x="978241" y="4152900"/>
            <a:ext cx="15663863" cy="4622007"/>
            <a:chOff x="609600" y="2565392"/>
            <a:chExt cx="7834489" cy="3080119"/>
          </a:xfrm>
        </p:grpSpPr>
        <p:sp>
          <p:nvSpPr>
            <p:cNvPr id="5" name="Content Placeholder 2"/>
            <p:cNvSpPr txBox="1">
              <a:spLocks/>
            </p:cNvSpPr>
            <p:nvPr/>
          </p:nvSpPr>
          <p:spPr bwMode="gray">
            <a:xfrm>
              <a:off x="609600" y="2565392"/>
              <a:ext cx="7834489" cy="3080119"/>
            </a:xfrm>
            <a:prstGeom prst="round2DiagRect">
              <a:avLst>
                <a:gd name="adj1" fmla="val 642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p:txBody>
        </p:sp>
        <p:sp>
          <p:nvSpPr>
            <p:cNvPr id="24585" name="Rectangle 4"/>
            <p:cNvSpPr>
              <a:spLocks noChangeArrowheads="1"/>
            </p:cNvSpPr>
            <p:nvPr/>
          </p:nvSpPr>
          <p:spPr bwMode="blackGray">
            <a:xfrm>
              <a:off x="1252133" y="2881473"/>
              <a:ext cx="6549422" cy="2476814"/>
            </a:xfrm>
            <a:prstGeom prst="rect">
              <a:avLst/>
            </a:prstGeom>
            <a:noFill/>
            <a:ln w="28575">
              <a:noFill/>
              <a:miter lim="800000"/>
              <a:headEnd/>
              <a:tailEnd/>
            </a:ln>
          </p:spPr>
          <p:txBody>
            <a:bodyPr lIns="138113" tIns="69057" rIns="138113" bIns="69057"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40000"/>
                </a:spcBef>
              </a:pPr>
              <a:r>
                <a:rPr lang="en-US" altLang="en-US" sz="2000" dirty="0">
                  <a:solidFill>
                    <a:srgbClr val="000000"/>
                  </a:solidFill>
                  <a:latin typeface="Courier New" pitchFamily="49" charset="0"/>
                </a:rPr>
                <a:t>DECLARE</a:t>
              </a:r>
            </a:p>
            <a:p>
              <a:pPr>
                <a:lnSpc>
                  <a:spcPct val="90000"/>
                </a:lnSpc>
                <a:spcBef>
                  <a:spcPct val="40000"/>
                </a:spcBef>
              </a:pPr>
              <a:r>
                <a:rPr lang="en-US" altLang="en-US" sz="2000" dirty="0">
                  <a:solidFill>
                    <a:srgbClr val="000000"/>
                  </a:solidFill>
                  <a:latin typeface="Courier New" pitchFamily="49" charset="0"/>
                </a:rPr>
                <a:t>  v_rows_deleted VARCHAR2(30);</a:t>
              </a:r>
            </a:p>
            <a:p>
              <a:pPr>
                <a:lnSpc>
                  <a:spcPct val="90000"/>
                </a:lnSpc>
                <a:spcBef>
                  <a:spcPct val="40000"/>
                </a:spcBef>
              </a:pPr>
              <a:r>
                <a:rPr lang="en-US" altLang="en-US" sz="2000" dirty="0">
                  <a:solidFill>
                    <a:srgbClr val="000000"/>
                  </a:solidFill>
                  <a:latin typeface="Courier New" pitchFamily="49" charset="0"/>
                </a:rPr>
                <a:t>  v_empno employees.employee_id%TYPE := 165;</a:t>
              </a:r>
            </a:p>
            <a:p>
              <a:pPr>
                <a:lnSpc>
                  <a:spcPct val="90000"/>
                </a:lnSpc>
                <a:spcBef>
                  <a:spcPct val="40000"/>
                </a:spcBef>
              </a:pPr>
              <a:r>
                <a:rPr lang="en-US" altLang="en-US" sz="2000" dirty="0">
                  <a:solidFill>
                    <a:srgbClr val="000000"/>
                  </a:solidFill>
                  <a:latin typeface="Courier New" pitchFamily="49" charset="0"/>
                </a:rPr>
                <a:t>BEGIN</a:t>
              </a:r>
            </a:p>
            <a:p>
              <a:pPr>
                <a:lnSpc>
                  <a:spcPct val="90000"/>
                </a:lnSpc>
                <a:spcBef>
                  <a:spcPct val="40000"/>
                </a:spcBef>
              </a:pPr>
              <a:r>
                <a:rPr lang="en-US" altLang="en-US" sz="2000" dirty="0">
                  <a:solidFill>
                    <a:srgbClr val="000000"/>
                  </a:solidFill>
                  <a:latin typeface="Courier New" pitchFamily="49" charset="0"/>
                </a:rPr>
                <a:t>  DELETE FROM  employees </a:t>
              </a:r>
            </a:p>
            <a:p>
              <a:pPr>
                <a:lnSpc>
                  <a:spcPct val="90000"/>
                </a:lnSpc>
                <a:spcBef>
                  <a:spcPct val="40000"/>
                </a:spcBef>
              </a:pPr>
              <a:r>
                <a:rPr lang="en-US" altLang="en-US" sz="2000" dirty="0">
                  <a:solidFill>
                    <a:srgbClr val="000000"/>
                  </a:solidFill>
                  <a:latin typeface="Courier New" pitchFamily="49" charset="0"/>
                </a:rPr>
                <a:t>  WHERE employee_id = v_empno;</a:t>
              </a:r>
            </a:p>
            <a:p>
              <a:pPr>
                <a:lnSpc>
                  <a:spcPct val="90000"/>
                </a:lnSpc>
                <a:spcBef>
                  <a:spcPct val="40000"/>
                </a:spcBef>
              </a:pPr>
              <a:r>
                <a:rPr lang="en-US" altLang="en-US" sz="2000" dirty="0">
                  <a:solidFill>
                    <a:srgbClr val="000000"/>
                  </a:solidFill>
                  <a:latin typeface="Courier New" pitchFamily="49" charset="0"/>
                </a:rPr>
                <a:t>  v_rows_deleted := (SQL%ROWCOUNT ||</a:t>
              </a:r>
            </a:p>
            <a:p>
              <a:pPr>
                <a:lnSpc>
                  <a:spcPct val="90000"/>
                </a:lnSpc>
                <a:spcBef>
                  <a:spcPct val="40000"/>
                </a:spcBef>
              </a:pPr>
              <a:r>
                <a:rPr lang="en-US" altLang="en-US" sz="2000" dirty="0">
                  <a:solidFill>
                    <a:srgbClr val="000000"/>
                  </a:solidFill>
                  <a:latin typeface="Courier New" pitchFamily="49" charset="0"/>
                </a:rPr>
                <a:t>                       ' row deleted.');</a:t>
              </a:r>
            </a:p>
            <a:p>
              <a:pPr>
                <a:lnSpc>
                  <a:spcPct val="90000"/>
                </a:lnSpc>
                <a:spcBef>
                  <a:spcPct val="40000"/>
                </a:spcBef>
              </a:pPr>
              <a:r>
                <a:rPr lang="en-US" altLang="en-US" sz="2000" dirty="0">
                  <a:solidFill>
                    <a:srgbClr val="000000"/>
                  </a:solidFill>
                  <a:latin typeface="Courier New" pitchFamily="49" charset="0"/>
                </a:rPr>
                <a:t>  DBMS_OUTPUT.PUT_LINE (v_rows_deleted);</a:t>
              </a:r>
            </a:p>
            <a:p>
              <a:pPr>
                <a:lnSpc>
                  <a:spcPct val="90000"/>
                </a:lnSpc>
                <a:spcBef>
                  <a:spcPct val="40000"/>
                </a:spcBef>
              </a:pPr>
              <a:endParaRPr lang="en-US" altLang="en-US" sz="2000" dirty="0">
                <a:solidFill>
                  <a:srgbClr val="000000"/>
                </a:solidFill>
                <a:latin typeface="Courier New" pitchFamily="49" charset="0"/>
              </a:endParaRPr>
            </a:p>
            <a:p>
              <a:pPr>
                <a:lnSpc>
                  <a:spcPct val="90000"/>
                </a:lnSpc>
                <a:spcBef>
                  <a:spcPct val="40000"/>
                </a:spcBef>
              </a:pPr>
              <a:r>
                <a:rPr lang="en-US" altLang="en-US" sz="2000" dirty="0">
                  <a:solidFill>
                    <a:srgbClr val="000000"/>
                  </a:solidFill>
                  <a:latin typeface="Courier New" pitchFamily="49" charset="0"/>
                </a:rPr>
                <a:t>END;</a:t>
              </a:r>
            </a:p>
          </p:txBody>
        </p:sp>
      </p:grpSp>
      <p:pic>
        <p:nvPicPr>
          <p:cNvPr id="24581" name="Picture 6" descr="les05_09.png"/>
          <p:cNvPicPr>
            <a:picLocks noChangeAspect="1"/>
          </p:cNvPicPr>
          <p:nvPr/>
        </p:nvPicPr>
        <p:blipFill>
          <a:blip r:embed="rId4" cstate="print"/>
          <a:srcRect/>
          <a:stretch>
            <a:fillRect/>
          </a:stretch>
        </p:blipFill>
        <p:spPr bwMode="auto">
          <a:xfrm>
            <a:off x="10459047" y="7360558"/>
            <a:ext cx="5767928" cy="1985964"/>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08812545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DA20E0-CA3F-4644-9AA2-8998A037791D}"/>
              </a:ext>
            </a:extLst>
          </p:cNvPr>
          <p:cNvSpPr/>
          <p:nvPr/>
        </p:nvSpPr>
        <p:spPr bwMode="auto">
          <a:xfrm rot="16200000" flipV="1">
            <a:off x="14644236"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CFC917D9-5B3B-4EA5-A335-2CF78551BA0F}"/>
              </a:ext>
            </a:extLst>
          </p:cNvPr>
          <p:cNvSpPr>
            <a:spLocks noGrp="1"/>
          </p:cNvSpPr>
          <p:nvPr>
            <p:ph idx="1"/>
          </p:nvPr>
        </p:nvSpPr>
        <p:spPr>
          <a:xfrm>
            <a:off x="932689" y="2267712"/>
            <a:ext cx="16422624" cy="3408942"/>
          </a:xfrm>
        </p:spPr>
        <p:txBody>
          <a:bodyPr/>
          <a:lstStyle/>
          <a:p>
            <a:r>
              <a:rPr lang="en-US" altLang="en-US" dirty="0"/>
              <a:t>When using the </a:t>
            </a:r>
            <a:r>
              <a:rPr lang="en-US" altLang="en-US" dirty="0">
                <a:latin typeface="Courier New" panose="02070309020205020404" pitchFamily="49" charset="0"/>
                <a:cs typeface="Courier New" panose="02070309020205020404" pitchFamily="49" charset="0"/>
              </a:rPr>
              <a:t>SELECT</a:t>
            </a:r>
            <a:r>
              <a:rPr lang="en-US" altLang="en-US" dirty="0"/>
              <a:t> statement in PL/SQL, the </a:t>
            </a:r>
            <a:r>
              <a:rPr lang="en-US" altLang="en-US" dirty="0">
                <a:latin typeface="Courier New" panose="02070309020205020404" pitchFamily="49" charset="0"/>
                <a:cs typeface="Courier New" panose="02070309020205020404" pitchFamily="49" charset="0"/>
              </a:rPr>
              <a:t>INTO</a:t>
            </a:r>
            <a:r>
              <a:rPr lang="en-US" altLang="en-US" dirty="0"/>
              <a:t> clause is required and queries can return one or more rows.</a:t>
            </a:r>
          </a:p>
          <a:p>
            <a:pPr lvl="1" indent="-547688">
              <a:buFont typeface="Arial" pitchFamily="34" charset="0"/>
              <a:buAutoNum type="alphaLcPeriod"/>
            </a:pPr>
            <a:r>
              <a:rPr lang="en-US" altLang="en-US" dirty="0"/>
              <a:t>True</a:t>
            </a:r>
          </a:p>
          <a:p>
            <a:pPr lvl="1" indent="-547688">
              <a:buFont typeface="Arial" pitchFamily="34" charset="0"/>
              <a:buAutoNum type="alphaLcPeriod"/>
            </a:pPr>
            <a:r>
              <a:rPr lang="en-US" altLang="en-US" dirty="0"/>
              <a:t>False</a:t>
            </a:r>
          </a:p>
          <a:p>
            <a:endParaRPr lang="en-US" dirty="0"/>
          </a:p>
        </p:txBody>
      </p:sp>
      <p:sp>
        <p:nvSpPr>
          <p:cNvPr id="2560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rPr>
              <a:t>Quiz</a:t>
            </a:r>
          </a:p>
        </p:txBody>
      </p:sp>
      <p:pic>
        <p:nvPicPr>
          <p:cNvPr id="5" name="Picture 3"/>
          <p:cNvPicPr>
            <a:picLocks noChangeAspect="1"/>
          </p:cNvPicPr>
          <p:nvPr/>
        </p:nvPicPr>
        <p:blipFill>
          <a:blip r:embed="rId4" cstate="print"/>
          <a:stretch>
            <a:fillRect/>
          </a:stretch>
        </p:blipFill>
        <p:spPr bwMode="auto">
          <a:xfrm>
            <a:off x="14491570" y="6482104"/>
            <a:ext cx="2697956" cy="254155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648416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rPr>
              <a:t>Summary</a:t>
            </a:r>
          </a:p>
        </p:txBody>
      </p:sp>
      <p:sp>
        <p:nvSpPr>
          <p:cNvPr id="2" name="Content Placeholder 1">
            <a:extLst>
              <a:ext uri="{FF2B5EF4-FFF2-40B4-BE49-F238E27FC236}">
                <a16:creationId xmlns:a16="http://schemas.microsoft.com/office/drawing/2014/main" id="{DAFD2697-A5A5-487B-BFDA-C6368319CB83}"/>
              </a:ext>
            </a:extLst>
          </p:cNvPr>
          <p:cNvSpPr>
            <a:spLocks noGrp="1"/>
          </p:cNvSpPr>
          <p:nvPr>
            <p:ph idx="1"/>
          </p:nvPr>
        </p:nvSpPr>
        <p:spPr>
          <a:xfrm>
            <a:off x="933451" y="2272710"/>
            <a:ext cx="16421100" cy="4937053"/>
          </a:xfrm>
        </p:spPr>
        <p:txBody>
          <a:bodyPr/>
          <a:lstStyle/>
          <a:p>
            <a:r>
              <a:rPr lang="en-US" altLang="en-US" dirty="0"/>
              <a:t>In this lesson, you should have learned how to: </a:t>
            </a:r>
          </a:p>
          <a:p>
            <a:pPr lvl="1"/>
            <a:r>
              <a:rPr lang="en-US" altLang="en-US" dirty="0"/>
              <a:t>Embed DML statements, transaction control statements, and DDL statements in PL/SQL</a:t>
            </a:r>
          </a:p>
          <a:p>
            <a:pPr lvl="1"/>
            <a:r>
              <a:rPr lang="en-US" altLang="en-US" dirty="0"/>
              <a:t>Use the </a:t>
            </a:r>
            <a:r>
              <a:rPr lang="en-US" altLang="en-US" dirty="0">
                <a:latin typeface="Courier New" panose="02070309020205020404" pitchFamily="49" charset="0"/>
                <a:cs typeface="Courier New" panose="02070309020205020404" pitchFamily="49" charset="0"/>
              </a:rPr>
              <a:t>INTO</a:t>
            </a:r>
            <a:r>
              <a:rPr lang="en-US" altLang="en-US" dirty="0"/>
              <a:t> clause, which is mandatory for all </a:t>
            </a:r>
            <a:r>
              <a:rPr lang="en-US" altLang="en-US" dirty="0">
                <a:latin typeface="Courier New" panose="02070309020205020404" pitchFamily="49" charset="0"/>
                <a:cs typeface="Courier New" panose="02070309020205020404" pitchFamily="49" charset="0"/>
              </a:rPr>
              <a:t>SELECT</a:t>
            </a:r>
            <a:r>
              <a:rPr lang="en-US" altLang="en-US" dirty="0"/>
              <a:t> statements in PL/SQL</a:t>
            </a:r>
          </a:p>
          <a:p>
            <a:pPr lvl="1"/>
            <a:r>
              <a:rPr lang="en-US" altLang="en-US" dirty="0"/>
              <a:t>Differentiate between implicit cursors and explicit cursors</a:t>
            </a:r>
          </a:p>
          <a:p>
            <a:pPr lvl="1"/>
            <a:r>
              <a:rPr lang="en-US" altLang="en-US" dirty="0"/>
              <a:t>Use SQL cursor attributes to determine the outcome of SQL statements</a:t>
            </a:r>
          </a:p>
          <a:p>
            <a:endParaRPr lang="en-US" dirty="0"/>
          </a:p>
        </p:txBody>
      </p:sp>
    </p:spTree>
    <p:custDataLst>
      <p:tags r:id="rId1"/>
    </p:custDataLst>
    <p:extLst>
      <p:ext uri="{BB962C8B-B14F-4D97-AF65-F5344CB8AC3E}">
        <p14:creationId xmlns:p14="http://schemas.microsoft.com/office/powerpoint/2010/main" val="350070662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Practice 5: Overview</a:t>
            </a:r>
          </a:p>
        </p:txBody>
      </p:sp>
      <p:sp>
        <p:nvSpPr>
          <p:cNvPr id="2" name="Content Placeholder 1">
            <a:extLst>
              <a:ext uri="{FF2B5EF4-FFF2-40B4-BE49-F238E27FC236}">
                <a16:creationId xmlns:a16="http://schemas.microsoft.com/office/drawing/2014/main" id="{C5BDB5A6-F2B5-4C9A-9DE9-C051B9A70B4A}"/>
              </a:ext>
            </a:extLst>
          </p:cNvPr>
          <p:cNvSpPr>
            <a:spLocks noGrp="1"/>
          </p:cNvSpPr>
          <p:nvPr>
            <p:ph idx="1"/>
          </p:nvPr>
        </p:nvSpPr>
        <p:spPr>
          <a:xfrm>
            <a:off x="933451" y="2272710"/>
            <a:ext cx="16421100" cy="4395366"/>
          </a:xfrm>
        </p:spPr>
        <p:txBody>
          <a:bodyPr/>
          <a:lstStyle/>
          <a:p>
            <a:r>
              <a:rPr lang="en-US" altLang="en-US" dirty="0"/>
              <a:t>This practice covers the following topics:</a:t>
            </a:r>
          </a:p>
          <a:p>
            <a:pPr lvl="1"/>
            <a:r>
              <a:rPr lang="en-US" altLang="en-US" dirty="0"/>
              <a:t>Selecting data from a table</a:t>
            </a:r>
          </a:p>
          <a:p>
            <a:pPr lvl="1"/>
            <a:r>
              <a:rPr lang="en-US" altLang="en-US" dirty="0"/>
              <a:t>Inserting data into a table</a:t>
            </a:r>
          </a:p>
          <a:p>
            <a:pPr lvl="1"/>
            <a:r>
              <a:rPr lang="en-US" altLang="en-US" dirty="0"/>
              <a:t>Updating data in a table</a:t>
            </a:r>
          </a:p>
          <a:p>
            <a:pPr lvl="1"/>
            <a:r>
              <a:rPr lang="en-US" altLang="en-US" dirty="0"/>
              <a:t>Deleting a record from a table</a:t>
            </a:r>
          </a:p>
          <a:p>
            <a:endParaRPr lang="en-US" dirty="0"/>
          </a:p>
        </p:txBody>
      </p:sp>
    </p:spTree>
    <p:custDataLst>
      <p:tags r:id="rId1"/>
    </p:custDataLst>
    <p:extLst>
      <p:ext uri="{BB962C8B-B14F-4D97-AF65-F5344CB8AC3E}">
        <p14:creationId xmlns:p14="http://schemas.microsoft.com/office/powerpoint/2010/main" val="388149176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Objectives</a:t>
            </a:r>
          </a:p>
        </p:txBody>
      </p:sp>
      <p:sp>
        <p:nvSpPr>
          <p:cNvPr id="2" name="Content Placeholder 1">
            <a:extLst>
              <a:ext uri="{FF2B5EF4-FFF2-40B4-BE49-F238E27FC236}">
                <a16:creationId xmlns:a16="http://schemas.microsoft.com/office/drawing/2014/main" id="{946B5280-61F6-41F6-9FD1-8A1F1171C390}"/>
              </a:ext>
            </a:extLst>
          </p:cNvPr>
          <p:cNvSpPr>
            <a:spLocks noGrp="1"/>
          </p:cNvSpPr>
          <p:nvPr>
            <p:ph idx="1"/>
          </p:nvPr>
        </p:nvSpPr>
        <p:spPr>
          <a:xfrm>
            <a:off x="933451" y="2272710"/>
            <a:ext cx="16421100" cy="6482091"/>
          </a:xfrm>
        </p:spPr>
        <p:txBody>
          <a:bodyPr/>
          <a:lstStyle/>
          <a:p>
            <a:r>
              <a:rPr lang="en-US" altLang="en-US" dirty="0"/>
              <a:t>After completing this lesson, you should be able to do the following:</a:t>
            </a:r>
          </a:p>
          <a:p>
            <a:pPr lvl="1"/>
            <a:r>
              <a:rPr lang="en-US" altLang="en-US" dirty="0"/>
              <a:t>Determine the SQL statements that can be directly included in a PL/SQL executable block</a:t>
            </a:r>
          </a:p>
          <a:p>
            <a:pPr lvl="1"/>
            <a:r>
              <a:rPr lang="en-US" altLang="en-US" dirty="0"/>
              <a:t>Make use of the </a:t>
            </a:r>
            <a:r>
              <a:rPr lang="en-US" altLang="en-US" dirty="0">
                <a:latin typeface="Courier New" panose="02070309020205020404" pitchFamily="49" charset="0"/>
                <a:cs typeface="Courier New" panose="02070309020205020404" pitchFamily="49" charset="0"/>
              </a:rPr>
              <a:t>INTO</a:t>
            </a:r>
            <a:r>
              <a:rPr lang="en-US" altLang="en-US" dirty="0"/>
              <a:t> clause to hold the values returned by a SQL statement</a:t>
            </a:r>
          </a:p>
          <a:p>
            <a:pPr lvl="1"/>
            <a:r>
              <a:rPr lang="en-US" altLang="en-US" dirty="0"/>
              <a:t>Manipulate data with DML statements in PL/SQL</a:t>
            </a:r>
          </a:p>
          <a:p>
            <a:pPr lvl="1"/>
            <a:r>
              <a:rPr lang="en-US" altLang="en-US" dirty="0"/>
              <a:t>Use transaction control statements in PL/SQL</a:t>
            </a:r>
          </a:p>
          <a:p>
            <a:pPr lvl="1"/>
            <a:r>
              <a:rPr lang="en-US" altLang="en-US" dirty="0"/>
              <a:t>Differentiate between implicit cursors and explicit cursors</a:t>
            </a:r>
          </a:p>
          <a:p>
            <a:pPr lvl="1"/>
            <a:r>
              <a:rPr lang="en-US" altLang="en-US" dirty="0"/>
              <a:t>Use SQL cursor attributes</a:t>
            </a:r>
          </a:p>
          <a:p>
            <a:endParaRPr lang="en-US" dirty="0"/>
          </a:p>
        </p:txBody>
      </p:sp>
    </p:spTree>
    <p:custDataLst>
      <p:tags r:id="rId1"/>
    </p:custDataLst>
    <p:extLst>
      <p:ext uri="{BB962C8B-B14F-4D97-AF65-F5344CB8AC3E}">
        <p14:creationId xmlns:p14="http://schemas.microsoft.com/office/powerpoint/2010/main" val="259884911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rPr>
              <a:t>Agenda</a:t>
            </a:r>
          </a:p>
        </p:txBody>
      </p:sp>
      <p:sp>
        <p:nvSpPr>
          <p:cNvPr id="2" name="Content Placeholder 1">
            <a:extLst>
              <a:ext uri="{FF2B5EF4-FFF2-40B4-BE49-F238E27FC236}">
                <a16:creationId xmlns:a16="http://schemas.microsoft.com/office/drawing/2014/main" id="{D01AA261-C739-4466-9511-1043A230461C}"/>
              </a:ext>
            </a:extLst>
          </p:cNvPr>
          <p:cNvSpPr>
            <a:spLocks noGrp="1"/>
          </p:cNvSpPr>
          <p:nvPr>
            <p:ph idx="1"/>
          </p:nvPr>
        </p:nvSpPr>
        <p:spPr>
          <a:xfrm>
            <a:off x="933451" y="2272710"/>
            <a:ext cx="16421100" cy="2833400"/>
          </a:xfrm>
        </p:spPr>
        <p:txBody>
          <a:bodyPr/>
          <a:lstStyle/>
          <a:p>
            <a:pPr lvl="1"/>
            <a:r>
              <a:rPr lang="en-US" dirty="0"/>
              <a:t>SQL statements in PL/SQL blocks</a:t>
            </a:r>
          </a:p>
          <a:p>
            <a:pPr lvl="1">
              <a:buClr>
                <a:schemeClr val="tx1">
                  <a:lumMod val="25000"/>
                  <a:lumOff val="75000"/>
                </a:schemeClr>
              </a:buClr>
            </a:pPr>
            <a:r>
              <a:rPr lang="en-US" dirty="0">
                <a:solidFill>
                  <a:schemeClr val="tx1">
                    <a:lumMod val="25000"/>
                    <a:lumOff val="75000"/>
                  </a:schemeClr>
                </a:solidFill>
              </a:rPr>
              <a:t>Manipulating data with PL/SQL</a:t>
            </a:r>
          </a:p>
          <a:p>
            <a:pPr lvl="1">
              <a:buClr>
                <a:schemeClr val="tx1">
                  <a:lumMod val="25000"/>
                  <a:lumOff val="75000"/>
                </a:schemeClr>
              </a:buClr>
            </a:pPr>
            <a:r>
              <a:rPr lang="en-US" dirty="0">
                <a:solidFill>
                  <a:schemeClr val="tx1">
                    <a:lumMod val="25000"/>
                    <a:lumOff val="75000"/>
                  </a:schemeClr>
                </a:solidFill>
              </a:rPr>
              <a:t>Introducing SQL cursors</a:t>
            </a:r>
          </a:p>
          <a:p>
            <a:endParaRPr lang="en-US" dirty="0"/>
          </a:p>
        </p:txBody>
      </p:sp>
      <p:grpSp>
        <p:nvGrpSpPr>
          <p:cNvPr id="4" name="Group 3"/>
          <p:cNvGrpSpPr/>
          <p:nvPr/>
        </p:nvGrpSpPr>
        <p:grpSpPr>
          <a:xfrm>
            <a:off x="12716278" y="6515101"/>
            <a:ext cx="5567363" cy="2500313"/>
            <a:chOff x="5581918" y="4297363"/>
            <a:chExt cx="3711575" cy="1666875"/>
          </a:xfrm>
        </p:grpSpPr>
        <p:sp>
          <p:nvSpPr>
            <p:cNvPr id="5" name="Rectangle 4"/>
            <p:cNvSpPr/>
            <p:nvPr/>
          </p:nvSpPr>
          <p:spPr bwMode="auto">
            <a:xfrm rot="16200000" flipV="1">
              <a:off x="6855093"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22734966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rPr>
              <a:t>SQL Statements in PL/SQL</a:t>
            </a:r>
          </a:p>
        </p:txBody>
      </p:sp>
      <p:sp>
        <p:nvSpPr>
          <p:cNvPr id="2" name="Content Placeholder 1">
            <a:extLst>
              <a:ext uri="{FF2B5EF4-FFF2-40B4-BE49-F238E27FC236}">
                <a16:creationId xmlns:a16="http://schemas.microsoft.com/office/drawing/2014/main" id="{5F05C8A1-0893-4BF8-AC41-A9E67E60812D}"/>
              </a:ext>
            </a:extLst>
          </p:cNvPr>
          <p:cNvSpPr>
            <a:spLocks noGrp="1"/>
          </p:cNvSpPr>
          <p:nvPr>
            <p:ph idx="1"/>
          </p:nvPr>
        </p:nvSpPr>
        <p:spPr>
          <a:xfrm>
            <a:off x="933451" y="2272710"/>
            <a:ext cx="16421100" cy="4310728"/>
          </a:xfrm>
        </p:spPr>
        <p:txBody>
          <a:bodyPr/>
          <a:lstStyle/>
          <a:p>
            <a:pPr lvl="1"/>
            <a:r>
              <a:rPr lang="en-US" dirty="0"/>
              <a:t>SQL consists of three sub-languages:</a:t>
            </a:r>
          </a:p>
          <a:p>
            <a:pPr lvl="2"/>
            <a:r>
              <a:rPr lang="en-US" dirty="0"/>
              <a:t>DDL</a:t>
            </a:r>
          </a:p>
          <a:p>
            <a:pPr lvl="2"/>
            <a:r>
              <a:rPr lang="en-US" dirty="0"/>
              <a:t>DML </a:t>
            </a:r>
          </a:p>
          <a:p>
            <a:pPr lvl="1"/>
            <a:r>
              <a:rPr lang="en-US" dirty="0"/>
              <a:t>DDL statements are generally not included in PL/SQL blocks.</a:t>
            </a:r>
          </a:p>
          <a:p>
            <a:pPr lvl="1"/>
            <a:r>
              <a:rPr lang="en-US" dirty="0"/>
              <a:t>DML statements are included in PL/SQL blocks.</a:t>
            </a:r>
          </a:p>
          <a:p>
            <a:endParaRPr lang="en-US" dirty="0"/>
          </a:p>
        </p:txBody>
      </p:sp>
      <p:sp>
        <p:nvSpPr>
          <p:cNvPr id="39" name="Freeform 38"/>
          <p:cNvSpPr/>
          <p:nvPr/>
        </p:nvSpPr>
        <p:spPr bwMode="auto">
          <a:xfrm>
            <a:off x="13211629" y="6803388"/>
            <a:ext cx="2154395" cy="1616712"/>
          </a:xfrm>
          <a:custGeom>
            <a:avLst/>
            <a:gdLst>
              <a:gd name="connsiteX0" fmla="*/ 0 w 806710"/>
              <a:gd name="connsiteY0" fmla="*/ 403355 h 806710"/>
              <a:gd name="connsiteX1" fmla="*/ 403355 w 806710"/>
              <a:gd name="connsiteY1" fmla="*/ 0 h 806710"/>
              <a:gd name="connsiteX2" fmla="*/ 806710 w 806710"/>
              <a:gd name="connsiteY2" fmla="*/ 403355 h 806710"/>
              <a:gd name="connsiteX3" fmla="*/ 403355 w 806710"/>
              <a:gd name="connsiteY3" fmla="*/ 806710 h 806710"/>
              <a:gd name="connsiteX4" fmla="*/ 0 w 806710"/>
              <a:gd name="connsiteY4" fmla="*/ 403355 h 806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6710" h="806710">
                <a:moveTo>
                  <a:pt x="0" y="403355"/>
                </a:moveTo>
                <a:cubicBezTo>
                  <a:pt x="0" y="180588"/>
                  <a:pt x="180588" y="0"/>
                  <a:pt x="403355" y="0"/>
                </a:cubicBezTo>
                <a:cubicBezTo>
                  <a:pt x="626122" y="0"/>
                  <a:pt x="806710" y="180588"/>
                  <a:pt x="806710" y="403355"/>
                </a:cubicBezTo>
                <a:cubicBezTo>
                  <a:pt x="806710" y="626122"/>
                  <a:pt x="626122" y="806710"/>
                  <a:pt x="403355" y="806710"/>
                </a:cubicBezTo>
                <a:cubicBezTo>
                  <a:pt x="180588" y="806710"/>
                  <a:pt x="0" y="626122"/>
                  <a:pt x="0" y="403355"/>
                </a:cubicBezTo>
                <a:close/>
              </a:path>
            </a:pathLst>
          </a:custGeom>
          <a:effectLst/>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196260" tIns="196260" rIns="196260" bIns="196260"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333500">
              <a:lnSpc>
                <a:spcPct val="90000"/>
              </a:lnSpc>
              <a:spcAft>
                <a:spcPct val="35000"/>
              </a:spcAft>
              <a:defRPr/>
            </a:pPr>
            <a:r>
              <a:rPr lang="en-US" sz="3000" dirty="0">
                <a:solidFill>
                  <a:schemeClr val="tx1">
                    <a:lumMod val="50000"/>
                  </a:schemeClr>
                </a:solidFill>
              </a:rPr>
              <a:t>SQL</a:t>
            </a:r>
          </a:p>
        </p:txBody>
      </p:sp>
      <p:sp>
        <p:nvSpPr>
          <p:cNvPr id="40" name="Left Arrow 39"/>
          <p:cNvSpPr/>
          <p:nvPr/>
        </p:nvSpPr>
        <p:spPr bwMode="auto">
          <a:xfrm rot="12900000">
            <a:off x="11825375" y="6463178"/>
            <a:ext cx="1650783" cy="577295"/>
          </a:xfrm>
          <a:prstGeom prst="leftArrow">
            <a:avLst>
              <a:gd name="adj1" fmla="val 46379"/>
              <a:gd name="adj2" fmla="val 50000"/>
            </a:avLst>
          </a:prstGeom>
          <a:ln w="28575">
            <a:noFill/>
          </a:ln>
          <a:effectLst/>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lt1">
              <a:hueOff val="0"/>
              <a:satOff val="0"/>
              <a:lumOff val="0"/>
              <a:alphaOff val="0"/>
            </a:schemeClr>
          </a:fontRef>
        </p:style>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defRPr/>
            </a:pPr>
            <a:endParaRPr lang="en-US" dirty="0"/>
          </a:p>
        </p:txBody>
      </p:sp>
      <p:sp>
        <p:nvSpPr>
          <p:cNvPr id="41" name="Freeform 40"/>
          <p:cNvSpPr/>
          <p:nvPr/>
        </p:nvSpPr>
        <p:spPr bwMode="auto">
          <a:xfrm>
            <a:off x="10950681" y="5562601"/>
            <a:ext cx="2046677" cy="1228703"/>
          </a:xfrm>
          <a:custGeom>
            <a:avLst/>
            <a:gdLst>
              <a:gd name="connsiteX0" fmla="*/ 0 w 766375"/>
              <a:gd name="connsiteY0" fmla="*/ 61310 h 613100"/>
              <a:gd name="connsiteX1" fmla="*/ 61310 w 766375"/>
              <a:gd name="connsiteY1" fmla="*/ 0 h 613100"/>
              <a:gd name="connsiteX2" fmla="*/ 705065 w 766375"/>
              <a:gd name="connsiteY2" fmla="*/ 0 h 613100"/>
              <a:gd name="connsiteX3" fmla="*/ 766375 w 766375"/>
              <a:gd name="connsiteY3" fmla="*/ 61310 h 613100"/>
              <a:gd name="connsiteX4" fmla="*/ 766375 w 766375"/>
              <a:gd name="connsiteY4" fmla="*/ 551790 h 613100"/>
              <a:gd name="connsiteX5" fmla="*/ 705065 w 766375"/>
              <a:gd name="connsiteY5" fmla="*/ 613100 h 613100"/>
              <a:gd name="connsiteX6" fmla="*/ 61310 w 766375"/>
              <a:gd name="connsiteY6" fmla="*/ 613100 h 613100"/>
              <a:gd name="connsiteX7" fmla="*/ 0 w 766375"/>
              <a:gd name="connsiteY7" fmla="*/ 551790 h 613100"/>
              <a:gd name="connsiteX8" fmla="*/ 0 w 766375"/>
              <a:gd name="connsiteY8" fmla="*/ 61310 h 6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6375" h="613100">
                <a:moveTo>
                  <a:pt x="0" y="61310"/>
                </a:moveTo>
                <a:cubicBezTo>
                  <a:pt x="0" y="27449"/>
                  <a:pt x="27449" y="0"/>
                  <a:pt x="61310" y="0"/>
                </a:cubicBezTo>
                <a:lnTo>
                  <a:pt x="705065" y="0"/>
                </a:lnTo>
                <a:cubicBezTo>
                  <a:pt x="738926" y="0"/>
                  <a:pt x="766375" y="27449"/>
                  <a:pt x="766375" y="61310"/>
                </a:cubicBezTo>
                <a:lnTo>
                  <a:pt x="766375" y="551790"/>
                </a:lnTo>
                <a:cubicBezTo>
                  <a:pt x="766375" y="585651"/>
                  <a:pt x="738926" y="613100"/>
                  <a:pt x="705065" y="613100"/>
                </a:cubicBezTo>
                <a:lnTo>
                  <a:pt x="61310" y="613100"/>
                </a:lnTo>
                <a:cubicBezTo>
                  <a:pt x="27449" y="613100"/>
                  <a:pt x="0" y="585651"/>
                  <a:pt x="0" y="551790"/>
                </a:cubicBezTo>
                <a:lnTo>
                  <a:pt x="0" y="61310"/>
                </a:lnTo>
                <a:close/>
              </a:path>
            </a:pathLst>
          </a:custGeom>
          <a:effectLst/>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lIns="84086" tIns="84086" rIns="84086" bIns="84086"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333500">
              <a:lnSpc>
                <a:spcPct val="90000"/>
              </a:lnSpc>
              <a:spcAft>
                <a:spcPct val="35000"/>
              </a:spcAft>
              <a:defRPr/>
            </a:pPr>
            <a:r>
              <a:rPr lang="en-US" sz="3000" dirty="0">
                <a:solidFill>
                  <a:schemeClr val="tx1">
                    <a:lumMod val="50000"/>
                  </a:schemeClr>
                </a:solidFill>
              </a:rPr>
              <a:t>DDL</a:t>
            </a:r>
          </a:p>
        </p:txBody>
      </p:sp>
      <p:sp>
        <p:nvSpPr>
          <p:cNvPr id="42" name="Left Arrow 41"/>
          <p:cNvSpPr/>
          <p:nvPr/>
        </p:nvSpPr>
        <p:spPr bwMode="auto">
          <a:xfrm rot="20240107">
            <a:off x="14802145" y="6532157"/>
            <a:ext cx="1002543" cy="613874"/>
          </a:xfrm>
          <a:prstGeom prst="leftArrow">
            <a:avLst>
              <a:gd name="adj1" fmla="val 46751"/>
              <a:gd name="adj2" fmla="val 50000"/>
            </a:avLst>
          </a:prstGeom>
          <a:effectLst/>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lt1">
              <a:hueOff val="0"/>
              <a:satOff val="0"/>
              <a:lumOff val="0"/>
              <a:alphaOff val="0"/>
            </a:schemeClr>
          </a:fontRef>
        </p:style>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defRPr/>
            </a:pPr>
            <a:endParaRPr lang="en-US" dirty="0"/>
          </a:p>
        </p:txBody>
      </p:sp>
      <p:sp>
        <p:nvSpPr>
          <p:cNvPr id="46" name="Rounded Rectangle 45"/>
          <p:cNvSpPr/>
          <p:nvPr/>
        </p:nvSpPr>
        <p:spPr bwMode="auto">
          <a:xfrm>
            <a:off x="11064980" y="5676902"/>
            <a:ext cx="1828800" cy="914399"/>
          </a:xfrm>
          <a:prstGeom prst="roundRect">
            <a:avLst>
              <a:gd name="adj" fmla="val 10157"/>
            </a:avLst>
          </a:prstGeom>
          <a:no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grpSp>
        <p:nvGrpSpPr>
          <p:cNvPr id="16" name="Group 15"/>
          <p:cNvGrpSpPr/>
          <p:nvPr/>
        </p:nvGrpSpPr>
        <p:grpSpPr>
          <a:xfrm>
            <a:off x="15408381" y="5562601"/>
            <a:ext cx="2046677" cy="1228703"/>
            <a:chOff x="9907390" y="853579"/>
            <a:chExt cx="1364451" cy="819135"/>
          </a:xfrm>
        </p:grpSpPr>
        <p:sp>
          <p:nvSpPr>
            <p:cNvPr id="43" name="Freeform 42"/>
            <p:cNvSpPr/>
            <p:nvPr/>
          </p:nvSpPr>
          <p:spPr bwMode="auto">
            <a:xfrm>
              <a:off x="9907390" y="853579"/>
              <a:ext cx="1364451" cy="819135"/>
            </a:xfrm>
            <a:custGeom>
              <a:avLst/>
              <a:gdLst>
                <a:gd name="connsiteX0" fmla="*/ 0 w 766375"/>
                <a:gd name="connsiteY0" fmla="*/ 61310 h 613100"/>
                <a:gd name="connsiteX1" fmla="*/ 61310 w 766375"/>
                <a:gd name="connsiteY1" fmla="*/ 0 h 613100"/>
                <a:gd name="connsiteX2" fmla="*/ 705065 w 766375"/>
                <a:gd name="connsiteY2" fmla="*/ 0 h 613100"/>
                <a:gd name="connsiteX3" fmla="*/ 766375 w 766375"/>
                <a:gd name="connsiteY3" fmla="*/ 61310 h 613100"/>
                <a:gd name="connsiteX4" fmla="*/ 766375 w 766375"/>
                <a:gd name="connsiteY4" fmla="*/ 551790 h 613100"/>
                <a:gd name="connsiteX5" fmla="*/ 705065 w 766375"/>
                <a:gd name="connsiteY5" fmla="*/ 613100 h 613100"/>
                <a:gd name="connsiteX6" fmla="*/ 61310 w 766375"/>
                <a:gd name="connsiteY6" fmla="*/ 613100 h 613100"/>
                <a:gd name="connsiteX7" fmla="*/ 0 w 766375"/>
                <a:gd name="connsiteY7" fmla="*/ 551790 h 613100"/>
                <a:gd name="connsiteX8" fmla="*/ 0 w 766375"/>
                <a:gd name="connsiteY8" fmla="*/ 61310 h 6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6375" h="613100">
                  <a:moveTo>
                    <a:pt x="0" y="61310"/>
                  </a:moveTo>
                  <a:cubicBezTo>
                    <a:pt x="0" y="27449"/>
                    <a:pt x="27449" y="0"/>
                    <a:pt x="61310" y="0"/>
                  </a:cubicBezTo>
                  <a:lnTo>
                    <a:pt x="705065" y="0"/>
                  </a:lnTo>
                  <a:cubicBezTo>
                    <a:pt x="738926" y="0"/>
                    <a:pt x="766375" y="27449"/>
                    <a:pt x="766375" y="61310"/>
                  </a:cubicBezTo>
                  <a:lnTo>
                    <a:pt x="766375" y="551790"/>
                  </a:lnTo>
                  <a:cubicBezTo>
                    <a:pt x="766375" y="585651"/>
                    <a:pt x="738926" y="613100"/>
                    <a:pt x="705065" y="613100"/>
                  </a:cubicBezTo>
                  <a:lnTo>
                    <a:pt x="61310" y="613100"/>
                  </a:lnTo>
                  <a:cubicBezTo>
                    <a:pt x="27449" y="613100"/>
                    <a:pt x="0" y="585651"/>
                    <a:pt x="0" y="551790"/>
                  </a:cubicBezTo>
                  <a:lnTo>
                    <a:pt x="0" y="61310"/>
                  </a:lnTo>
                  <a:close/>
                </a:path>
              </a:pathLst>
            </a:custGeom>
            <a:effectLst/>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txBody>
            <a:bodyPr lIns="84086" tIns="84086" rIns="84086" bIns="84086" spcCol="1270"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333500">
                <a:lnSpc>
                  <a:spcPct val="90000"/>
                </a:lnSpc>
                <a:spcAft>
                  <a:spcPct val="35000"/>
                </a:spcAft>
                <a:defRPr/>
              </a:pPr>
              <a:r>
                <a:rPr lang="en-US" sz="3000" dirty="0">
                  <a:solidFill>
                    <a:schemeClr val="tx1">
                      <a:lumMod val="50000"/>
                    </a:schemeClr>
                  </a:solidFill>
                </a:rPr>
                <a:t>DML</a:t>
              </a:r>
            </a:p>
          </p:txBody>
        </p:sp>
        <p:sp>
          <p:nvSpPr>
            <p:cNvPr id="47" name="Rounded Rectangle 46"/>
            <p:cNvSpPr/>
            <p:nvPr/>
          </p:nvSpPr>
          <p:spPr bwMode="auto">
            <a:xfrm>
              <a:off x="9980612" y="914400"/>
              <a:ext cx="1218006" cy="697491"/>
            </a:xfrm>
            <a:prstGeom prst="roundRect">
              <a:avLst>
                <a:gd name="adj" fmla="val 10157"/>
              </a:avLst>
            </a:prstGeom>
            <a:no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grpSp>
      <p:sp>
        <p:nvSpPr>
          <p:cNvPr id="49" name="Oval 48"/>
          <p:cNvSpPr/>
          <p:nvPr/>
        </p:nvSpPr>
        <p:spPr bwMode="auto">
          <a:xfrm>
            <a:off x="13344091" y="6920219"/>
            <a:ext cx="1889472" cy="1383051"/>
          </a:xfrm>
          <a:prstGeom prst="ellipse">
            <a:avLst/>
          </a:prstGeom>
          <a:no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128346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rPr>
              <a:t>SQL Statements in PL/SQL</a:t>
            </a:r>
          </a:p>
        </p:txBody>
      </p:sp>
      <p:sp>
        <p:nvSpPr>
          <p:cNvPr id="2" name="Content Placeholder 1">
            <a:extLst>
              <a:ext uri="{FF2B5EF4-FFF2-40B4-BE49-F238E27FC236}">
                <a16:creationId xmlns:a16="http://schemas.microsoft.com/office/drawing/2014/main" id="{6ACA9AEB-EB1E-4E4D-8888-FCBA247D8D8A}"/>
              </a:ext>
            </a:extLst>
          </p:cNvPr>
          <p:cNvSpPr>
            <a:spLocks noGrp="1"/>
          </p:cNvSpPr>
          <p:nvPr>
            <p:ph idx="1"/>
          </p:nvPr>
        </p:nvSpPr>
        <p:spPr>
          <a:xfrm>
            <a:off x="933451" y="2272710"/>
            <a:ext cx="16421100" cy="2896623"/>
          </a:xfrm>
        </p:spPr>
        <p:txBody>
          <a:bodyPr/>
          <a:lstStyle/>
          <a:p>
            <a:pPr marL="91"/>
            <a:r>
              <a:rPr lang="en-US" altLang="en-US" dirty="0"/>
              <a:t>Use:</a:t>
            </a:r>
          </a:p>
          <a:p>
            <a:pPr lvl="1"/>
            <a:r>
              <a:rPr lang="en-US" altLang="en-US" dirty="0"/>
              <a:t>The </a:t>
            </a:r>
            <a:r>
              <a:rPr lang="en-US" altLang="en-US" dirty="0">
                <a:latin typeface="Courier New" pitchFamily="49" charset="0"/>
              </a:rPr>
              <a:t>SELECT</a:t>
            </a:r>
            <a:r>
              <a:rPr lang="en-US" altLang="en-US" dirty="0"/>
              <a:t> command to retrieve data into the PL/SQL block</a:t>
            </a:r>
          </a:p>
          <a:p>
            <a:pPr lvl="1"/>
            <a:r>
              <a:rPr lang="en-US" altLang="en-US" dirty="0"/>
              <a:t>DML commands to make changes to the database</a:t>
            </a:r>
          </a:p>
          <a:p>
            <a:pPr lvl="1"/>
            <a:r>
              <a:rPr lang="en-US" altLang="en-US" dirty="0"/>
              <a:t>The </a:t>
            </a:r>
            <a:r>
              <a:rPr lang="en-US" altLang="en-US" dirty="0">
                <a:latin typeface="Courier New" pitchFamily="49" charset="0"/>
              </a:rPr>
              <a:t>COMMIT</a:t>
            </a:r>
            <a:r>
              <a:rPr lang="en-US" altLang="en-US" dirty="0"/>
              <a:t>, </a:t>
            </a:r>
            <a:r>
              <a:rPr lang="en-US" altLang="en-US" dirty="0">
                <a:latin typeface="Courier New" pitchFamily="49" charset="0"/>
              </a:rPr>
              <a:t>ROLLBACK</a:t>
            </a:r>
            <a:r>
              <a:rPr lang="en-US" altLang="en-US" dirty="0"/>
              <a:t>, or </a:t>
            </a:r>
            <a:r>
              <a:rPr lang="en-US" altLang="en-US" dirty="0">
                <a:latin typeface="Courier New" pitchFamily="49" charset="0"/>
              </a:rPr>
              <a:t>SAVEPOINT</a:t>
            </a:r>
            <a:r>
              <a:rPr lang="en-US" altLang="en-US" dirty="0"/>
              <a:t> commands for transaction control</a:t>
            </a:r>
          </a:p>
        </p:txBody>
      </p:sp>
      <p:sp>
        <p:nvSpPr>
          <p:cNvPr id="8" name="Rectangle 7"/>
          <p:cNvSpPr/>
          <p:nvPr/>
        </p:nvSpPr>
        <p:spPr bwMode="auto">
          <a:xfrm>
            <a:off x="-11679" y="5981700"/>
            <a:ext cx="15909132" cy="308610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457121">
              <a:spcBef>
                <a:spcPct val="20000"/>
              </a:spcBef>
              <a:buClr>
                <a:srgbClr val="FF0000"/>
              </a:buClr>
              <a:defRPr/>
            </a:pPr>
            <a:endParaRPr lang="en-US" dirty="0"/>
          </a:p>
        </p:txBody>
      </p:sp>
      <p:grpSp>
        <p:nvGrpSpPr>
          <p:cNvPr id="9" name="Group 8"/>
          <p:cNvGrpSpPr/>
          <p:nvPr/>
        </p:nvGrpSpPr>
        <p:grpSpPr>
          <a:xfrm>
            <a:off x="12954000" y="5350856"/>
            <a:ext cx="4301671" cy="3679902"/>
            <a:chOff x="8609012" y="3599884"/>
            <a:chExt cx="2895600" cy="2477066"/>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99612" y="3599884"/>
              <a:ext cx="1905000" cy="2357034"/>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09012" y="4038600"/>
              <a:ext cx="1695450" cy="2038350"/>
            </a:xfrm>
            <a:prstGeom prst="rect">
              <a:avLst/>
            </a:prstGeom>
          </p:spPr>
        </p:pic>
      </p:grpSp>
    </p:spTree>
    <p:custDataLst>
      <p:tags r:id="rId1"/>
    </p:custDataLst>
    <p:extLst>
      <p:ext uri="{BB962C8B-B14F-4D97-AF65-F5344CB8AC3E}">
        <p14:creationId xmlns:p14="http://schemas.microsoft.com/office/powerpoint/2010/main" val="357603230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anose="02070309020205020404" pitchFamily="49" charset="0"/>
                <a:cs typeface="Courier New" panose="02070309020205020404" pitchFamily="49" charset="0"/>
              </a:rPr>
              <a:t>SELECT</a:t>
            </a:r>
            <a:r>
              <a:rPr lang="en-US" altLang="en-US" dirty="0"/>
              <a:t> </a:t>
            </a:r>
            <a:r>
              <a:rPr lang="en-US" altLang="en-US" dirty="0">
                <a:latin typeface="+mj-lt"/>
              </a:rPr>
              <a:t>Statements in PL/SQL</a:t>
            </a:r>
          </a:p>
        </p:txBody>
      </p:sp>
      <p:sp>
        <p:nvSpPr>
          <p:cNvPr id="2" name="Content Placeholder 1">
            <a:extLst>
              <a:ext uri="{FF2B5EF4-FFF2-40B4-BE49-F238E27FC236}">
                <a16:creationId xmlns:a16="http://schemas.microsoft.com/office/drawing/2014/main" id="{A8EB573F-9CBB-4B36-AD60-D9B29C909333}"/>
              </a:ext>
            </a:extLst>
          </p:cNvPr>
          <p:cNvSpPr>
            <a:spLocks noGrp="1"/>
          </p:cNvSpPr>
          <p:nvPr>
            <p:ph idx="1"/>
          </p:nvPr>
        </p:nvSpPr>
        <p:spPr>
          <a:xfrm>
            <a:off x="933451" y="2272710"/>
            <a:ext cx="16421100" cy="2060881"/>
          </a:xfrm>
        </p:spPr>
        <p:txBody>
          <a:bodyPr/>
          <a:lstStyle/>
          <a:p>
            <a:pPr lvl="1"/>
            <a:r>
              <a:rPr lang="en-US" altLang="en-US" dirty="0"/>
              <a:t>The </a:t>
            </a:r>
            <a:r>
              <a:rPr lang="en-US" altLang="en-US" dirty="0">
                <a:latin typeface="Courier New" panose="02070309020205020404" pitchFamily="49" charset="0"/>
                <a:cs typeface="Courier New" panose="02070309020205020404" pitchFamily="49" charset="0"/>
              </a:rPr>
              <a:t>INTO</a:t>
            </a:r>
            <a:r>
              <a:rPr lang="en-US" altLang="en-US" dirty="0"/>
              <a:t> clause is required.</a:t>
            </a:r>
          </a:p>
          <a:p>
            <a:pPr lvl="1"/>
            <a:r>
              <a:rPr lang="en-US" altLang="en-US" dirty="0"/>
              <a:t>Queries must return only one row.</a:t>
            </a:r>
          </a:p>
          <a:p>
            <a:endParaRPr lang="en-US" dirty="0"/>
          </a:p>
        </p:txBody>
      </p:sp>
      <p:sp>
        <p:nvSpPr>
          <p:cNvPr id="6" name="Content Placeholder 2"/>
          <p:cNvSpPr txBox="1">
            <a:spLocks/>
          </p:cNvSpPr>
          <p:nvPr/>
        </p:nvSpPr>
        <p:spPr bwMode="gray">
          <a:xfrm>
            <a:off x="1312070" y="3809546"/>
            <a:ext cx="15663863" cy="3955920"/>
          </a:xfrm>
          <a:prstGeom prst="round2DiagRect">
            <a:avLst>
              <a:gd name="adj1" fmla="val 488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p:txBody>
      </p:sp>
      <p:sp>
        <p:nvSpPr>
          <p:cNvPr id="10249" name="Rectangle 4"/>
          <p:cNvSpPr>
            <a:spLocks noChangeArrowheads="1"/>
          </p:cNvSpPr>
          <p:nvPr/>
        </p:nvSpPr>
        <p:spPr bwMode="blackGray">
          <a:xfrm>
            <a:off x="1827970" y="4127500"/>
            <a:ext cx="9297230" cy="3352800"/>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40000"/>
              </a:spcBef>
            </a:pPr>
            <a:r>
              <a:rPr lang="en-US" altLang="en-US" sz="2000" dirty="0">
                <a:solidFill>
                  <a:srgbClr val="000000"/>
                </a:solidFill>
                <a:latin typeface="Courier New" pitchFamily="49" charset="0"/>
                <a:cs typeface="Times New Roman" pitchFamily="18" charset="0"/>
              </a:rPr>
              <a:t>DECLARE</a:t>
            </a:r>
          </a:p>
          <a:p>
            <a:pPr>
              <a:spcBef>
                <a:spcPct val="40000"/>
              </a:spcBef>
            </a:pPr>
            <a:r>
              <a:rPr lang="en-US" altLang="en-US" sz="2000" dirty="0">
                <a:solidFill>
                  <a:srgbClr val="000000"/>
                </a:solidFill>
                <a:latin typeface="Courier New" pitchFamily="49" charset="0"/>
                <a:cs typeface="Times New Roman" pitchFamily="18" charset="0"/>
              </a:rPr>
              <a:t> v_fname VARCHAR2(25);</a:t>
            </a:r>
          </a:p>
          <a:p>
            <a:pPr>
              <a:spcBef>
                <a:spcPct val="40000"/>
              </a:spcBef>
            </a:pPr>
            <a:r>
              <a:rPr lang="en-US" altLang="en-US" sz="2000" dirty="0">
                <a:solidFill>
                  <a:srgbClr val="000000"/>
                </a:solidFill>
                <a:latin typeface="Courier New" pitchFamily="49" charset="0"/>
                <a:cs typeface="Times New Roman" pitchFamily="18" charset="0"/>
              </a:rPr>
              <a:t>BEGIN</a:t>
            </a:r>
          </a:p>
          <a:p>
            <a:pPr>
              <a:spcBef>
                <a:spcPct val="40000"/>
              </a:spcBef>
            </a:pPr>
            <a:r>
              <a:rPr lang="en-US" altLang="en-US" sz="2000" dirty="0">
                <a:solidFill>
                  <a:srgbClr val="000000"/>
                </a:solidFill>
                <a:latin typeface="Courier New" pitchFamily="49" charset="0"/>
                <a:cs typeface="Times New Roman" pitchFamily="18" charset="0"/>
              </a:rPr>
              <a:t> SELECT first_name INTO v_fname </a:t>
            </a:r>
          </a:p>
          <a:p>
            <a:pPr>
              <a:spcBef>
                <a:spcPct val="40000"/>
              </a:spcBef>
            </a:pPr>
            <a:r>
              <a:rPr lang="en-US" altLang="en-US" sz="2000" dirty="0">
                <a:solidFill>
                  <a:srgbClr val="000000"/>
                </a:solidFill>
                <a:latin typeface="Courier New" pitchFamily="49" charset="0"/>
                <a:cs typeface="Times New Roman" pitchFamily="18" charset="0"/>
              </a:rPr>
              <a:t> FROM employees WHERE employee_id=200;</a:t>
            </a:r>
          </a:p>
          <a:p>
            <a:pPr>
              <a:spcBef>
                <a:spcPct val="40000"/>
              </a:spcBef>
            </a:pPr>
            <a:r>
              <a:rPr lang="en-US" altLang="en-US" sz="2000" dirty="0">
                <a:solidFill>
                  <a:srgbClr val="000000"/>
                </a:solidFill>
                <a:latin typeface="Courier New" pitchFamily="49" charset="0"/>
                <a:cs typeface="Times New Roman" pitchFamily="18" charset="0"/>
              </a:rPr>
              <a:t> DBMS_OUTPUT.PUT_LINE(' First Name is : '||v_fname);</a:t>
            </a:r>
          </a:p>
          <a:p>
            <a:pPr>
              <a:spcBef>
                <a:spcPct val="40000"/>
              </a:spcBef>
            </a:pPr>
            <a:r>
              <a:rPr lang="en-US" altLang="en-US" sz="2000" dirty="0">
                <a:solidFill>
                  <a:srgbClr val="000000"/>
                </a:solidFill>
                <a:latin typeface="Courier New" pitchFamily="49" charset="0"/>
                <a:cs typeface="Times New Roman" pitchFamily="18" charset="0"/>
              </a:rPr>
              <a:t>END;</a:t>
            </a:r>
          </a:p>
          <a:p>
            <a:pPr>
              <a:spcBef>
                <a:spcPct val="40000"/>
              </a:spcBef>
            </a:pPr>
            <a:r>
              <a:rPr lang="en-US" altLang="en-US" sz="2000" dirty="0">
                <a:solidFill>
                  <a:srgbClr val="000000"/>
                </a:solidFill>
                <a:latin typeface="Courier New" pitchFamily="49" charset="0"/>
                <a:cs typeface="Times New Roman" pitchFamily="18" charset="0"/>
              </a:rPr>
              <a:t>/</a:t>
            </a:r>
          </a:p>
        </p:txBody>
      </p:sp>
      <p:pic>
        <p:nvPicPr>
          <p:cNvPr id="10245" name="Picture 7" descr="les05_01.png"/>
          <p:cNvPicPr>
            <a:picLocks noChangeAspect="1"/>
          </p:cNvPicPr>
          <p:nvPr/>
        </p:nvPicPr>
        <p:blipFill>
          <a:blip r:embed="rId4" cstate="print"/>
          <a:srcRect/>
          <a:stretch>
            <a:fillRect/>
          </a:stretch>
        </p:blipFill>
        <p:spPr bwMode="auto">
          <a:xfrm>
            <a:off x="6315075" y="8039100"/>
            <a:ext cx="5657850" cy="1219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11859705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914786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rPr>
              <a:t>Retrieving Data in PL/SQL: Example</a:t>
            </a:r>
          </a:p>
        </p:txBody>
      </p:sp>
      <p:sp>
        <p:nvSpPr>
          <p:cNvPr id="11267" name="Rectangle 6"/>
          <p:cNvSpPr>
            <a:spLocks noGrp="1" noChangeArrowheads="1"/>
          </p:cNvSpPr>
          <p:nvPr>
            <p:ph idx="1"/>
          </p:nvPr>
        </p:nvSpPr>
        <p:spPr>
          <a:xfrm>
            <a:off x="935833" y="2270920"/>
            <a:ext cx="12094367" cy="595544"/>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indent="0" eaLnBrk="1" hangingPunct="1"/>
            <a:r>
              <a:rPr lang="en-US" altLang="en-US" dirty="0">
                <a:latin typeface="+mn-lt"/>
              </a:rPr>
              <a:t>Retrieve </a:t>
            </a:r>
            <a:r>
              <a:rPr lang="en-US" altLang="en-US" dirty="0">
                <a:latin typeface="Courier New" panose="02070309020205020404" pitchFamily="49" charset="0"/>
                <a:cs typeface="Courier New" panose="02070309020205020404" pitchFamily="49" charset="0"/>
              </a:rPr>
              <a:t>hire_date </a:t>
            </a:r>
            <a:r>
              <a:rPr lang="en-US" altLang="en-US" dirty="0">
                <a:latin typeface="+mn-lt"/>
              </a:rPr>
              <a:t>and </a:t>
            </a:r>
            <a:r>
              <a:rPr lang="en-US" altLang="en-US" dirty="0">
                <a:latin typeface="Courier New" panose="02070309020205020404" pitchFamily="49" charset="0"/>
                <a:cs typeface="Courier New" panose="02070309020205020404" pitchFamily="49" charset="0"/>
              </a:rPr>
              <a:t>salary</a:t>
            </a:r>
            <a:r>
              <a:rPr lang="en-US" altLang="en-US" dirty="0">
                <a:latin typeface="+mn-lt"/>
              </a:rPr>
              <a:t> for the specified employee.</a:t>
            </a:r>
          </a:p>
        </p:txBody>
      </p:sp>
      <p:sp>
        <p:nvSpPr>
          <p:cNvPr id="6" name="Content Placeholder 2"/>
          <p:cNvSpPr txBox="1">
            <a:spLocks/>
          </p:cNvSpPr>
          <p:nvPr/>
        </p:nvSpPr>
        <p:spPr bwMode="gray">
          <a:xfrm>
            <a:off x="1312069" y="3089728"/>
            <a:ext cx="15663863" cy="4574298"/>
          </a:xfrm>
          <a:prstGeom prst="round2DiagRect">
            <a:avLst>
              <a:gd name="adj1" fmla="val 642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a:p>
            <a:pPr marL="685800" indent="-685800" defTabSz="600075">
              <a:tabLst>
                <a:tab pos="600075" algn="r"/>
                <a:tab pos="1009650" algn="l"/>
              </a:tabLst>
              <a:defRPr/>
            </a:pPr>
            <a:endParaRPr lang="en-US" b="1" dirty="0">
              <a:latin typeface="Courier New" pitchFamily="49" charset="0"/>
            </a:endParaRPr>
          </a:p>
        </p:txBody>
      </p:sp>
      <p:sp>
        <p:nvSpPr>
          <p:cNvPr id="11273" name="Rectangle 4"/>
          <p:cNvSpPr>
            <a:spLocks noChangeArrowheads="1"/>
          </p:cNvSpPr>
          <p:nvPr/>
        </p:nvSpPr>
        <p:spPr bwMode="blackGray">
          <a:xfrm>
            <a:off x="1680917" y="3263900"/>
            <a:ext cx="14926166" cy="4179973"/>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75000"/>
              </a:lnSpc>
              <a:spcBef>
                <a:spcPct val="40000"/>
              </a:spcBef>
            </a:pPr>
            <a:r>
              <a:rPr lang="en-US" altLang="en-US" sz="2400" dirty="0">
                <a:solidFill>
                  <a:srgbClr val="000000"/>
                </a:solidFill>
                <a:latin typeface="Courier New" pitchFamily="49" charset="0"/>
              </a:rPr>
              <a:t>DECLARE</a:t>
            </a:r>
          </a:p>
          <a:p>
            <a:pPr>
              <a:lnSpc>
                <a:spcPct val="55000"/>
              </a:lnSpc>
              <a:spcBef>
                <a:spcPct val="40000"/>
              </a:spcBef>
            </a:pPr>
            <a:r>
              <a:rPr lang="en-US" altLang="en-US" sz="2400" dirty="0">
                <a:solidFill>
                  <a:srgbClr val="000000"/>
                </a:solidFill>
                <a:latin typeface="Courier New" pitchFamily="49" charset="0"/>
              </a:rPr>
              <a:t> v_emp_hiredate   employees.hire_date%TYPE;</a:t>
            </a:r>
          </a:p>
          <a:p>
            <a:pPr>
              <a:lnSpc>
                <a:spcPct val="55000"/>
              </a:lnSpc>
              <a:spcBef>
                <a:spcPct val="40000"/>
              </a:spcBef>
            </a:pPr>
            <a:r>
              <a:rPr lang="en-US" altLang="en-US" sz="2400" dirty="0">
                <a:solidFill>
                  <a:srgbClr val="000000"/>
                </a:solidFill>
                <a:latin typeface="Courier New" pitchFamily="49" charset="0"/>
              </a:rPr>
              <a:t> v_emp_salary     employees.salary%TYPE;  </a:t>
            </a:r>
          </a:p>
          <a:p>
            <a:pPr>
              <a:lnSpc>
                <a:spcPct val="55000"/>
              </a:lnSpc>
              <a:spcBef>
                <a:spcPct val="40000"/>
              </a:spcBef>
            </a:pPr>
            <a:r>
              <a:rPr lang="en-US" altLang="en-US" sz="2400" dirty="0">
                <a:solidFill>
                  <a:srgbClr val="000000"/>
                </a:solidFill>
                <a:latin typeface="Courier New" pitchFamily="49" charset="0"/>
              </a:rPr>
              <a:t>BEGIN</a:t>
            </a:r>
          </a:p>
          <a:p>
            <a:pPr>
              <a:lnSpc>
                <a:spcPct val="55000"/>
              </a:lnSpc>
              <a:spcBef>
                <a:spcPct val="40000"/>
              </a:spcBef>
            </a:pPr>
            <a:r>
              <a:rPr lang="en-US" altLang="en-US" sz="2400" dirty="0">
                <a:solidFill>
                  <a:srgbClr val="000000"/>
                </a:solidFill>
                <a:latin typeface="Courier New" pitchFamily="49" charset="0"/>
              </a:rPr>
              <a:t>  SELECT   hire_date, salary</a:t>
            </a:r>
          </a:p>
          <a:p>
            <a:pPr>
              <a:lnSpc>
                <a:spcPct val="55000"/>
              </a:lnSpc>
              <a:spcBef>
                <a:spcPct val="40000"/>
              </a:spcBef>
            </a:pPr>
            <a:r>
              <a:rPr lang="en-US" altLang="en-US" sz="2400" dirty="0">
                <a:solidFill>
                  <a:srgbClr val="000000"/>
                </a:solidFill>
                <a:latin typeface="Courier New" pitchFamily="49" charset="0"/>
              </a:rPr>
              <a:t>  INTO     v_emp_hiredate, v_emp_salary</a:t>
            </a:r>
          </a:p>
          <a:p>
            <a:pPr>
              <a:lnSpc>
                <a:spcPct val="55000"/>
              </a:lnSpc>
              <a:spcBef>
                <a:spcPct val="40000"/>
              </a:spcBef>
            </a:pPr>
            <a:r>
              <a:rPr lang="en-US" altLang="en-US" sz="2400" dirty="0">
                <a:solidFill>
                  <a:srgbClr val="000000"/>
                </a:solidFill>
                <a:latin typeface="Courier New" pitchFamily="49" charset="0"/>
              </a:rPr>
              <a:t>  FROM     employees</a:t>
            </a:r>
          </a:p>
          <a:p>
            <a:pPr>
              <a:lnSpc>
                <a:spcPct val="55000"/>
              </a:lnSpc>
              <a:spcBef>
                <a:spcPct val="40000"/>
              </a:spcBef>
            </a:pPr>
            <a:r>
              <a:rPr lang="en-US" altLang="en-US" sz="2400" dirty="0">
                <a:solidFill>
                  <a:srgbClr val="000000"/>
                </a:solidFill>
                <a:latin typeface="Courier New" pitchFamily="49" charset="0"/>
              </a:rPr>
              <a:t>  WHERE    employee_id = 100;</a:t>
            </a:r>
          </a:p>
          <a:p>
            <a:pPr>
              <a:lnSpc>
                <a:spcPct val="55000"/>
              </a:lnSpc>
              <a:spcBef>
                <a:spcPct val="40000"/>
              </a:spcBef>
            </a:pPr>
            <a:r>
              <a:rPr lang="en-US" altLang="en-US" sz="2400" dirty="0">
                <a:solidFill>
                  <a:srgbClr val="000000"/>
                </a:solidFill>
                <a:latin typeface="Courier New" pitchFamily="49" charset="0"/>
              </a:rPr>
              <a:t>  DBMS_OUTPUT.PUT_LINE ('Hire date is :'|| v_emp_hiredate);</a:t>
            </a:r>
          </a:p>
          <a:p>
            <a:pPr>
              <a:lnSpc>
                <a:spcPct val="55000"/>
              </a:lnSpc>
              <a:spcBef>
                <a:spcPct val="40000"/>
              </a:spcBef>
            </a:pPr>
            <a:r>
              <a:rPr lang="en-US" altLang="en-US" sz="2400" dirty="0">
                <a:solidFill>
                  <a:srgbClr val="000000"/>
                </a:solidFill>
                <a:latin typeface="Courier New" pitchFamily="49" charset="0"/>
              </a:rPr>
              <a:t>  DBMS_OUTPUT.PUT_LINE ('Salary is :'|| v_emp_salary);</a:t>
            </a:r>
          </a:p>
          <a:p>
            <a:pPr>
              <a:lnSpc>
                <a:spcPct val="55000"/>
              </a:lnSpc>
              <a:spcBef>
                <a:spcPct val="40000"/>
              </a:spcBef>
            </a:pPr>
            <a:r>
              <a:rPr lang="en-US" altLang="en-US" sz="2400" dirty="0">
                <a:solidFill>
                  <a:srgbClr val="000000"/>
                </a:solidFill>
                <a:latin typeface="Courier New" pitchFamily="49" charset="0"/>
              </a:rPr>
              <a:t>END;</a:t>
            </a:r>
          </a:p>
          <a:p>
            <a:pPr>
              <a:lnSpc>
                <a:spcPct val="55000"/>
              </a:lnSpc>
              <a:spcBef>
                <a:spcPct val="40000"/>
              </a:spcBef>
            </a:pPr>
            <a:r>
              <a:rPr lang="en-US" altLang="en-US" sz="2400" dirty="0">
                <a:solidFill>
                  <a:srgbClr val="000000"/>
                </a:solidFill>
                <a:latin typeface="Courier New" pitchFamily="49" charset="0"/>
              </a:rPr>
              <a:t>/</a:t>
            </a:r>
          </a:p>
        </p:txBody>
      </p:sp>
      <p:pic>
        <p:nvPicPr>
          <p:cNvPr id="11269" name="Picture 6" descr="les05_02.png"/>
          <p:cNvPicPr>
            <a:picLocks noChangeAspect="1"/>
          </p:cNvPicPr>
          <p:nvPr/>
        </p:nvPicPr>
        <p:blipFill>
          <a:blip r:embed="rId4" cstate="print"/>
          <a:srcRect/>
          <a:stretch>
            <a:fillRect/>
          </a:stretch>
        </p:blipFill>
        <p:spPr bwMode="auto">
          <a:xfrm>
            <a:off x="6500424" y="7932738"/>
            <a:ext cx="5287152" cy="12493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810195514"/>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2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6A8BF6B3A0864DA038F2E260CD6F54" ma:contentTypeVersion="2" ma:contentTypeDescription="Create a new document." ma:contentTypeScope="" ma:versionID="1f16a4067f3dc60e148c8a8c6c1c41df">
  <xsd:schema xmlns:xsd="http://www.w3.org/2001/XMLSchema" xmlns:xs="http://www.w3.org/2001/XMLSchema" xmlns:p="http://schemas.microsoft.com/office/2006/metadata/properties" xmlns:ns2="94e6f8d6-ae46-4327-abd1-1592a06b7b50" targetNamespace="http://schemas.microsoft.com/office/2006/metadata/properties" ma:root="true" ma:fieldsID="b31d152e074d795a958ec51270128dc9" ns2:_="">
    <xsd:import namespace="94e6f8d6-ae46-4327-abd1-1592a06b7b5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6f8d6-ae46-4327-abd1-1592a06b7b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770863-130D-4AC0-8C49-28D3E995CB1A}">
  <ds:schemaRefs>
    <ds:schemaRef ds:uri="http://schemas.microsoft.com/sharepoint/v3/contenttype/forms"/>
  </ds:schemaRefs>
</ds:datastoreItem>
</file>

<file path=customXml/itemProps2.xml><?xml version="1.0" encoding="utf-8"?>
<ds:datastoreItem xmlns:ds="http://schemas.openxmlformats.org/officeDocument/2006/customXml" ds:itemID="{0B3EA784-4304-40F1-BAE6-223446E4CFC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E0B8066-C6D6-40F8-BCC2-7E6BE067BF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6f8d6-ae46-4327-abd1-1592a06b7b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OU Redwood PowerPoint Template</Template>
  <TotalTime>633</TotalTime>
  <Words>4802</Words>
  <Application>Microsoft Office PowerPoint</Application>
  <PresentationFormat>Custom</PresentationFormat>
  <Paragraphs>389</Paragraphs>
  <Slides>27</Slides>
  <Notes>27</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Courier New</vt:lpstr>
      <vt:lpstr>Georgia</vt:lpstr>
      <vt:lpstr>Oracle Sans</vt:lpstr>
      <vt:lpstr>Times New Roman</vt:lpstr>
      <vt:lpstr>OU Redwood PowerPoint Template</vt:lpstr>
      <vt:lpstr>Using SQL Statements Within a PL/SQL Block</vt:lpstr>
      <vt:lpstr>Course Road Map</vt:lpstr>
      <vt:lpstr>Objectives</vt:lpstr>
      <vt:lpstr>Agenda</vt:lpstr>
      <vt:lpstr>SQL Statements in PL/SQL</vt:lpstr>
      <vt:lpstr>SQL Statements in PL/SQL</vt:lpstr>
      <vt:lpstr>SELECT Statements in PL/SQL</vt:lpstr>
      <vt:lpstr>PowerPoint Presentation</vt:lpstr>
      <vt:lpstr>Retrieving Data in PL/SQL: Example</vt:lpstr>
      <vt:lpstr>Retrieving Data in PL/SQL</vt:lpstr>
      <vt:lpstr>Naming Ambiguities</vt:lpstr>
      <vt:lpstr>Avoiding Naming Ambiguities </vt:lpstr>
      <vt:lpstr>Agenda</vt:lpstr>
      <vt:lpstr>Using PL/SQL to Manipulate Data</vt:lpstr>
      <vt:lpstr>Insert Data: Example</vt:lpstr>
      <vt:lpstr>Update Data: Example</vt:lpstr>
      <vt:lpstr>Delete Data: Example</vt:lpstr>
      <vt:lpstr>Merging Rows</vt:lpstr>
      <vt:lpstr>PowerPoint Presentation</vt:lpstr>
      <vt:lpstr>Agenda</vt:lpstr>
      <vt:lpstr>SQL Cursor</vt:lpstr>
      <vt:lpstr>PowerPoint Presentation</vt:lpstr>
      <vt:lpstr>SQL Cursor Attributes for Implicit Cursors</vt:lpstr>
      <vt:lpstr>SQL Cursor Attributes for Implicit Cursors</vt:lpstr>
      <vt:lpstr>Quiz</vt:lpstr>
      <vt:lpstr>Summary</vt:lpstr>
      <vt:lpstr>Practice 5: Overview</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172</cp:revision>
  <cp:lastPrinted>2002-03-28T23:57:22Z</cp:lastPrinted>
  <dcterms:created xsi:type="dcterms:W3CDTF">2020-05-18T09:31:58Z</dcterms:created>
  <dcterms:modified xsi:type="dcterms:W3CDTF">2020-06-30T19:41:18Z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y fmtid="{D5CDD505-2E9C-101B-9397-08002B2CF9AE}" pid="10" name="ContentTypeId">
    <vt:lpwstr>0x0101008B6A8BF6B3A0864DA038F2E260CD6F54</vt:lpwstr>
  </property>
</Properties>
</file>