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0"/>
  </p:notesMasterIdLst>
  <p:handoutMasterIdLst>
    <p:handoutMasterId r:id="rId41"/>
  </p:handoutMasterIdLst>
  <p:sldIdLst>
    <p:sldId id="509" r:id="rId2"/>
    <p:sldId id="472" r:id="rId3"/>
    <p:sldId id="473" r:id="rId4"/>
    <p:sldId id="474" r:id="rId5"/>
    <p:sldId id="475" r:id="rId6"/>
    <p:sldId id="476" r:id="rId7"/>
    <p:sldId id="477" r:id="rId8"/>
    <p:sldId id="478" r:id="rId9"/>
    <p:sldId id="479" r:id="rId10"/>
    <p:sldId id="480" r:id="rId11"/>
    <p:sldId id="481" r:id="rId12"/>
    <p:sldId id="482" r:id="rId13"/>
    <p:sldId id="483" r:id="rId14"/>
    <p:sldId id="484"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98" r:id="rId29"/>
    <p:sldId id="499" r:id="rId30"/>
    <p:sldId id="500" r:id="rId31"/>
    <p:sldId id="501" r:id="rId32"/>
    <p:sldId id="502" r:id="rId33"/>
    <p:sldId id="503" r:id="rId34"/>
    <p:sldId id="504" r:id="rId35"/>
    <p:sldId id="505" r:id="rId36"/>
    <p:sldId id="506" r:id="rId37"/>
    <p:sldId id="507" r:id="rId38"/>
    <p:sldId id="508" r:id="rId39"/>
  </p:sldIdLst>
  <p:sldSz cx="18288000" cy="10287000"/>
  <p:notesSz cx="7772400" cy="10058400"/>
  <p:custDataLst>
    <p:tags r:id="rId4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0" userDrawn="1">
          <p15:clr>
            <a:srgbClr val="A4A3A4"/>
          </p15:clr>
        </p15:guide>
        <p15:guide id="6" pos="1050" userDrawn="1">
          <p15:clr>
            <a:srgbClr val="A4A3A4"/>
          </p15:clr>
        </p15:guide>
        <p15:guide id="7" orient="horz" pos="2712" userDrawn="1">
          <p15:clr>
            <a:srgbClr val="A4A3A4"/>
          </p15:clr>
        </p15:guide>
        <p15:guide id="8" orient="horz" pos="3864" userDrawn="1">
          <p15:clr>
            <a:srgbClr val="A4A3A4"/>
          </p15:clr>
        </p15:guide>
        <p15:guide id="9" pos="1112" userDrawn="1">
          <p15:clr>
            <a:srgbClr val="A4A3A4"/>
          </p15:clr>
        </p15:guide>
      </p15:sldGuideLst>
    </p:ext>
    <p:ext uri="{2D200454-40CA-4A62-9FC3-DE9A4176ACB9}">
      <p15:notesGuideLst xmlns:p15="http://schemas.microsoft.com/office/powerpoint/2012/main">
        <p15:guide id="1" orient="horz" pos="2904" userDrawn="1">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78" autoAdjust="0"/>
    <p:restoredTop sz="83811" autoAdjust="0"/>
  </p:normalViewPr>
  <p:slideViewPr>
    <p:cSldViewPr showGuides="1">
      <p:cViewPr varScale="1">
        <p:scale>
          <a:sx n="38" d="100"/>
          <a:sy n="38" d="100"/>
        </p:scale>
        <p:origin x="1296" y="60"/>
      </p:cViewPr>
      <p:guideLst>
        <p:guide orient="horz" pos="1510"/>
        <p:guide pos="1050"/>
        <p:guide orient="horz" pos="2712"/>
        <p:guide orient="horz" pos="3864"/>
        <p:guide pos="1112"/>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1698"/>
      </p:cViewPr>
      <p:guideLst>
        <p:guide orient="horz" pos="2904"/>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6 -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19.png"/></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image" Target="../media/image19.png"/></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2"/>
          <p:cNvSpPr>
            <a:spLocks noGrp="1"/>
          </p:cNvSpPr>
          <p:nvPr>
            <p:ph type="body" idx="1"/>
          </p:nvPr>
        </p:nvSpPr>
        <p:spPr/>
        <p:txBody>
          <a:bodyPr/>
          <a:lstStyle/>
          <a:p>
            <a:pPr lvl="1"/>
            <a:r>
              <a:rPr lang="en-US"/>
              <a:t>You are in lesson 6, which is part of Unit 2: Programming with PL/SQL.</a:t>
            </a:r>
          </a:p>
        </p:txBody>
      </p:sp>
      <p:sp>
        <p:nvSpPr>
          <p:cNvPr id="5" name="Footer Placeholder 4"/>
          <p:cNvSpPr>
            <a:spLocks noGrp="1"/>
          </p:cNvSpPr>
          <p:nvPr>
            <p:ph type="ftr" sz="quarter" idx="4"/>
          </p:nvPr>
        </p:nvSpPr>
        <p:spPr/>
        <p:txBody>
          <a:bodyPr/>
          <a:lstStyle/>
          <a:p>
            <a:r>
              <a:rPr lang="en-US"/>
              <a:t>Oracle Database 19c: PL/SQL Workshop   6 - </a:t>
            </a:r>
            <a:fld id="{B739EFB2-C0A3-4E9B-AE3A-1D2B81C062AC}" type="slidenum">
              <a:rPr lang="en-US" smtClean="0"/>
              <a:pPr/>
              <a:t>2</a:t>
            </a:fld>
            <a:endParaRPr lang="en-US" dirty="0"/>
          </a:p>
        </p:txBody>
      </p:sp>
      <p:sp>
        <p:nvSpPr>
          <p:cNvPr id="4" name="Slide Image Placeholder 3">
            <a:extLst>
              <a:ext uri="{FF2B5EF4-FFF2-40B4-BE49-F238E27FC236}">
                <a16:creationId xmlns:a16="http://schemas.microsoft.com/office/drawing/2014/main" id="{386459ED-35E8-4288-8B34-364C0ACDDE8B}"/>
              </a:ext>
            </a:extLst>
          </p:cNvPr>
          <p:cNvSpPr>
            <a:spLocks noGrp="1" noRot="1" noChangeAspect="1"/>
          </p:cNvSpPr>
          <p:nvPr>
            <p:ph type="sldImg"/>
          </p:nvPr>
        </p:nvSpPr>
        <p:spPr/>
      </p:sp>
    </p:spTree>
    <p:extLst>
      <p:ext uri="{BB962C8B-B14F-4D97-AF65-F5344CB8AC3E}">
        <p14:creationId xmlns:p14="http://schemas.microsoft.com/office/powerpoint/2010/main" val="1473572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7"/>
          <p:cNvSpPr>
            <a:spLocks noGrp="1"/>
          </p:cNvSpPr>
          <p:nvPr>
            <p:ph type="ftr" sz="quarter" idx="4"/>
          </p:nvPr>
        </p:nvSpPr>
        <p:spPr/>
        <p:txBody>
          <a:bodyPr/>
          <a:lstStyle/>
          <a:p>
            <a:r>
              <a:rPr lang="en-US" altLang="en-US"/>
              <a:t>Oracle Database 19c: PL/SQL Workshop   6 - </a:t>
            </a:r>
            <a:fld id="{8427706B-78CA-4CCE-8D32-C46D29C6EA8B}" type="slidenum">
              <a:rPr lang="en-US" altLang="en-US" smtClean="0"/>
              <a:pPr/>
              <a:t>11</a:t>
            </a:fld>
            <a:endParaRPr lang="en-US" altLang="en-US" dirty="0"/>
          </a:p>
        </p:txBody>
      </p:sp>
      <p:sp>
        <p:nvSpPr>
          <p:cNvPr id="3" name="Slide Image Placeholder 2">
            <a:extLst>
              <a:ext uri="{FF2B5EF4-FFF2-40B4-BE49-F238E27FC236}">
                <a16:creationId xmlns:a16="http://schemas.microsoft.com/office/drawing/2014/main" id="{5B7144EE-222C-4DDD-A86C-A37CD744E9A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5C5B174-493F-4B3F-975A-30EFC46F358C}"/>
              </a:ext>
            </a:extLst>
          </p:cNvPr>
          <p:cNvSpPr>
            <a:spLocks noGrp="1"/>
          </p:cNvSpPr>
          <p:nvPr>
            <p:ph type="body" idx="1"/>
          </p:nvPr>
        </p:nvSpPr>
        <p:spPr/>
        <p:txBody>
          <a:bodyPr/>
          <a:lstStyle/>
          <a:p>
            <a:pPr lvl="1" eaLnBrk="1" hangingPunct="1"/>
            <a:r>
              <a:rPr lang="en-US" altLang="en-US" dirty="0"/>
              <a:t>In the example in the slide, the variable </a:t>
            </a:r>
            <a:r>
              <a:rPr lang="en-US" altLang="en-US" dirty="0" err="1">
                <a:latin typeface="Courier New" pitchFamily="49" charset="0"/>
              </a:rPr>
              <a:t>v_myage</a:t>
            </a:r>
            <a:r>
              <a:rPr lang="en-US" altLang="en-US" dirty="0"/>
              <a:t> is declared but not initialized. The condition in the </a:t>
            </a:r>
            <a:r>
              <a:rPr lang="en-US" altLang="en-US" dirty="0">
                <a:latin typeface="Courier New" pitchFamily="49" charset="0"/>
              </a:rPr>
              <a:t>IF</a:t>
            </a:r>
            <a:r>
              <a:rPr lang="en-US" altLang="en-US" dirty="0"/>
              <a:t> statement returns </a:t>
            </a:r>
            <a:r>
              <a:rPr lang="en-US" altLang="en-US" dirty="0">
                <a:latin typeface="Courier New" pitchFamily="49" charset="0"/>
              </a:rPr>
              <a:t>NULL</a:t>
            </a:r>
            <a:r>
              <a:rPr lang="en-US" altLang="en-US" dirty="0"/>
              <a:t> rather than </a:t>
            </a:r>
            <a:r>
              <a:rPr lang="en-US" altLang="en-US" dirty="0">
                <a:latin typeface="Courier New" pitchFamily="49" charset="0"/>
              </a:rPr>
              <a:t>TRUE</a:t>
            </a:r>
            <a:r>
              <a:rPr lang="en-US" altLang="en-US" dirty="0"/>
              <a:t> or </a:t>
            </a:r>
            <a:r>
              <a:rPr lang="en-US" altLang="en-US" dirty="0">
                <a:latin typeface="Courier New" pitchFamily="49" charset="0"/>
              </a:rPr>
              <a:t>FALSE</a:t>
            </a:r>
            <a:r>
              <a:rPr lang="en-US" altLang="en-US" dirty="0"/>
              <a:t>. In such a case, the control goes to the </a:t>
            </a:r>
            <a:r>
              <a:rPr lang="en-US" altLang="en-US" dirty="0">
                <a:latin typeface="Courier New" pitchFamily="49" charset="0"/>
              </a:rPr>
              <a:t>ELSE</a:t>
            </a:r>
            <a:r>
              <a:rPr lang="en-US" altLang="en-US" dirty="0"/>
              <a:t> statement.</a:t>
            </a:r>
          </a:p>
          <a:p>
            <a:pPr lvl="1" eaLnBrk="1" hangingPunct="1"/>
            <a:r>
              <a:rPr lang="en-US" altLang="en-US" b="1" dirty="0"/>
              <a:t>Guidelines</a:t>
            </a:r>
          </a:p>
          <a:p>
            <a:pPr lvl="2" eaLnBrk="1" hangingPunct="1"/>
            <a:r>
              <a:rPr lang="en-US" altLang="en-US" dirty="0"/>
              <a:t>You can perform actions selectively based on conditions that are being met.</a:t>
            </a:r>
          </a:p>
          <a:p>
            <a:pPr lvl="2" eaLnBrk="1" hangingPunct="1"/>
            <a:r>
              <a:rPr lang="en-US" altLang="en-US" dirty="0"/>
              <a:t>When you write code, remember the spelling of the keywords:</a:t>
            </a:r>
          </a:p>
          <a:p>
            <a:pPr lvl="3" eaLnBrk="1" hangingPunct="1">
              <a:buFont typeface="Arial" pitchFamily="34" charset="0"/>
              <a:buChar char="–"/>
            </a:pPr>
            <a:r>
              <a:rPr lang="en-US" altLang="en-US" dirty="0">
                <a:latin typeface="Courier New" pitchFamily="49" charset="0"/>
              </a:rPr>
              <a:t>ELSIF</a:t>
            </a:r>
            <a:r>
              <a:rPr lang="en-US" altLang="en-US" dirty="0"/>
              <a:t> is one word.</a:t>
            </a:r>
          </a:p>
          <a:p>
            <a:pPr lvl="3" eaLnBrk="1" hangingPunct="1">
              <a:buFont typeface="Arial" pitchFamily="34" charset="0"/>
              <a:buChar char="–"/>
            </a:pPr>
            <a:r>
              <a:rPr lang="en-US" altLang="en-US" dirty="0">
                <a:latin typeface="Courier New" pitchFamily="49" charset="0"/>
              </a:rPr>
              <a:t>END</a:t>
            </a:r>
            <a:r>
              <a:rPr lang="en-US" altLang="en-US" dirty="0"/>
              <a:t> </a:t>
            </a:r>
            <a:r>
              <a:rPr lang="en-US" altLang="en-US" dirty="0">
                <a:latin typeface="Courier New" pitchFamily="49" charset="0"/>
              </a:rPr>
              <a:t>IF</a:t>
            </a:r>
            <a:r>
              <a:rPr lang="en-US" altLang="en-US" dirty="0"/>
              <a:t> is two words.</a:t>
            </a:r>
          </a:p>
          <a:p>
            <a:pPr lvl="2" eaLnBrk="1" hangingPunct="1"/>
            <a:r>
              <a:rPr lang="en-US" altLang="en-US" dirty="0"/>
              <a:t>If the controlling Boolean condition is </a:t>
            </a:r>
            <a:r>
              <a:rPr lang="en-US" altLang="en-US" dirty="0">
                <a:latin typeface="Courier New" pitchFamily="49" charset="0"/>
              </a:rPr>
              <a:t>TRUE</a:t>
            </a:r>
            <a:r>
              <a:rPr lang="en-US" altLang="en-US" dirty="0"/>
              <a:t>, the associated sequence of statements is executed; if the controlling Boolean condition is </a:t>
            </a:r>
            <a:r>
              <a:rPr lang="en-US" altLang="en-US" dirty="0">
                <a:latin typeface="Courier New" pitchFamily="49" charset="0"/>
              </a:rPr>
              <a:t>FALSE</a:t>
            </a:r>
            <a:r>
              <a:rPr lang="en-US" altLang="en-US" dirty="0"/>
              <a:t> or </a:t>
            </a:r>
            <a:r>
              <a:rPr lang="en-US" altLang="en-US" dirty="0">
                <a:latin typeface="Courier New" pitchFamily="49" charset="0"/>
              </a:rPr>
              <a:t>NULL</a:t>
            </a:r>
            <a:r>
              <a:rPr lang="en-US" altLang="en-US" dirty="0"/>
              <a:t>, the associated sequence of statements is passed over. Any number of </a:t>
            </a:r>
            <a:r>
              <a:rPr lang="en-US" altLang="en-US" dirty="0">
                <a:latin typeface="Courier New" pitchFamily="49" charset="0"/>
              </a:rPr>
              <a:t>ELSIF</a:t>
            </a:r>
            <a:r>
              <a:rPr lang="en-US" altLang="en-US" dirty="0"/>
              <a:t> clauses is permitted.</a:t>
            </a:r>
          </a:p>
          <a:p>
            <a:pPr lvl="2" eaLnBrk="1" hangingPunct="1"/>
            <a:r>
              <a:rPr lang="en-US" altLang="en-US" dirty="0"/>
              <a:t>Indent the conditionally executed statements for clarity.</a:t>
            </a:r>
          </a:p>
          <a:p>
            <a:endParaRPr lang="en-US" dirty="0"/>
          </a:p>
        </p:txBody>
      </p:sp>
    </p:spTree>
    <p:extLst>
      <p:ext uri="{BB962C8B-B14F-4D97-AF65-F5344CB8AC3E}">
        <p14:creationId xmlns:p14="http://schemas.microsoft.com/office/powerpoint/2010/main" val="206753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Footer Placeholder 4"/>
          <p:cNvSpPr>
            <a:spLocks noGrp="1"/>
          </p:cNvSpPr>
          <p:nvPr>
            <p:ph type="ftr" sz="quarter" idx="4"/>
          </p:nvPr>
        </p:nvSpPr>
        <p:spPr/>
        <p:txBody>
          <a:bodyPr/>
          <a:lstStyle/>
          <a:p>
            <a:r>
              <a:rPr lang="en-US" altLang="en-US"/>
              <a:t>Oracle Database 19c: PL/SQL Workshop   6 - </a:t>
            </a:r>
            <a:fld id="{74A6E222-46D9-4D6E-B34D-7A8D1AC60E62}" type="slidenum">
              <a:rPr lang="en-US" altLang="en-US" smtClean="0"/>
              <a:pPr/>
              <a:t>12</a:t>
            </a:fld>
            <a:endParaRPr lang="en-US" altLang="en-US" dirty="0"/>
          </a:p>
        </p:txBody>
      </p:sp>
      <p:sp>
        <p:nvSpPr>
          <p:cNvPr id="3" name="Slide Image Placeholder 2">
            <a:extLst>
              <a:ext uri="{FF2B5EF4-FFF2-40B4-BE49-F238E27FC236}">
                <a16:creationId xmlns:a16="http://schemas.microsoft.com/office/drawing/2014/main" id="{AA1BB008-9CB2-47D2-9F25-7DCAF334961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ECF5205-8548-4418-BE64-CD17D11A4D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05737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Footer Placeholder 7"/>
          <p:cNvSpPr>
            <a:spLocks noGrp="1"/>
          </p:cNvSpPr>
          <p:nvPr>
            <p:ph type="ftr" sz="quarter" idx="4"/>
          </p:nvPr>
        </p:nvSpPr>
        <p:spPr/>
        <p:txBody>
          <a:bodyPr/>
          <a:lstStyle/>
          <a:p>
            <a:r>
              <a:rPr lang="en-US" altLang="en-US"/>
              <a:t>Oracle Database 19c: PL/SQL Workshop   6 - </a:t>
            </a:r>
            <a:fld id="{495B38E9-4827-462E-A2F0-3E103AC5C1AC}" type="slidenum">
              <a:rPr lang="en-US" altLang="en-US" smtClean="0"/>
              <a:pPr/>
              <a:t>13</a:t>
            </a:fld>
            <a:endParaRPr lang="en-US" altLang="en-US" dirty="0"/>
          </a:p>
        </p:txBody>
      </p:sp>
      <p:sp>
        <p:nvSpPr>
          <p:cNvPr id="3" name="Slide Image Placeholder 2">
            <a:extLst>
              <a:ext uri="{FF2B5EF4-FFF2-40B4-BE49-F238E27FC236}">
                <a16:creationId xmlns:a16="http://schemas.microsoft.com/office/drawing/2014/main" id="{3C128704-A7B4-4971-B9DF-3DA77080292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088B94A-DEC6-4D8D-A639-AFDA4D6B82F6}"/>
              </a:ext>
            </a:extLst>
          </p:cNvPr>
          <p:cNvSpPr>
            <a:spLocks noGrp="1"/>
          </p:cNvSpPr>
          <p:nvPr>
            <p:ph type="body" idx="1"/>
          </p:nvPr>
        </p:nvSpPr>
        <p:spPr/>
        <p:txBody>
          <a:bodyPr/>
          <a:lstStyle/>
          <a:p>
            <a:pPr lvl="1" eaLnBrk="1" hangingPunct="1"/>
            <a:r>
              <a:rPr lang="en-US" altLang="en-US" dirty="0"/>
              <a:t>You can use a </a:t>
            </a:r>
            <a:r>
              <a:rPr lang="en-US" altLang="en-US" dirty="0">
                <a:latin typeface="Courier New" pitchFamily="49" charset="0"/>
              </a:rPr>
              <a:t>CASE</a:t>
            </a:r>
            <a:r>
              <a:rPr lang="en-US" altLang="en-US" dirty="0"/>
              <a:t> expression to return a result from many alternatives based on the value of a selector. The selector is followed by one or more </a:t>
            </a:r>
            <a:r>
              <a:rPr lang="en-US" altLang="en-US" dirty="0">
                <a:latin typeface="Courier New" pitchFamily="49" charset="0"/>
              </a:rPr>
              <a:t>WHEN</a:t>
            </a:r>
            <a:r>
              <a:rPr lang="en-US" altLang="en-US" dirty="0"/>
              <a:t> clauses that are checked sequentially. Whenever the value of the selector equals the value of a </a:t>
            </a:r>
            <a:r>
              <a:rPr lang="en-US" altLang="en-US" dirty="0">
                <a:latin typeface="Courier New" pitchFamily="49" charset="0"/>
              </a:rPr>
              <a:t>WHEN</a:t>
            </a:r>
            <a:r>
              <a:rPr lang="en-US" altLang="en-US" dirty="0"/>
              <a:t> expression, the statements in the </a:t>
            </a:r>
            <a:r>
              <a:rPr lang="en-US" altLang="en-US" dirty="0">
                <a:latin typeface="Courier New" pitchFamily="49" charset="0"/>
              </a:rPr>
              <a:t>WHEN</a:t>
            </a:r>
            <a:r>
              <a:rPr lang="en-US" altLang="en-US" dirty="0"/>
              <a:t> clause are executed and that result is returned. </a:t>
            </a:r>
          </a:p>
          <a:p>
            <a:pPr lvl="1" eaLnBrk="1" hangingPunct="1"/>
            <a:r>
              <a:rPr lang="en-US" altLang="en-US" dirty="0"/>
              <a:t>PL/SQL also provides a searched </a:t>
            </a:r>
            <a:r>
              <a:rPr lang="en-US" altLang="en-US" dirty="0">
                <a:latin typeface="Courier New" pitchFamily="49" charset="0"/>
              </a:rPr>
              <a:t>CASE</a:t>
            </a:r>
            <a:r>
              <a:rPr lang="en-US" altLang="en-US" dirty="0"/>
              <a:t> expression, which has the following form: </a:t>
            </a:r>
          </a:p>
          <a:p>
            <a:pPr lvl="4" eaLnBrk="1" hangingPunct="1"/>
            <a:r>
              <a:rPr lang="en-US" altLang="en-US" dirty="0"/>
              <a:t>		CASE</a:t>
            </a:r>
            <a:br>
              <a:rPr lang="en-US" altLang="en-US" dirty="0"/>
            </a:br>
            <a:r>
              <a:rPr lang="en-US" altLang="en-US" dirty="0"/>
              <a:t>   		   WHEN search_condition1 THEN result1</a:t>
            </a:r>
            <a:br>
              <a:rPr lang="en-US" altLang="en-US" dirty="0"/>
            </a:br>
            <a:r>
              <a:rPr lang="en-US" altLang="en-US" dirty="0"/>
              <a:t>   		   [WHEN search_condition2 THEN result2</a:t>
            </a:r>
            <a:br>
              <a:rPr lang="en-US" altLang="en-US" dirty="0"/>
            </a:br>
            <a:r>
              <a:rPr lang="en-US" altLang="en-US" dirty="0"/>
              <a:t>   		   ...</a:t>
            </a:r>
            <a:br>
              <a:rPr lang="en-US" altLang="en-US" dirty="0"/>
            </a:br>
            <a:r>
              <a:rPr lang="en-US" altLang="en-US" dirty="0"/>
              <a:t>   		   WHEN </a:t>
            </a:r>
            <a:r>
              <a:rPr lang="en-US" altLang="en-US" dirty="0" err="1"/>
              <a:t>search_conditionN</a:t>
            </a:r>
            <a:r>
              <a:rPr lang="en-US" altLang="en-US" dirty="0"/>
              <a:t> THEN </a:t>
            </a:r>
            <a:r>
              <a:rPr lang="en-US" altLang="en-US" dirty="0" err="1"/>
              <a:t>resultN</a:t>
            </a:r>
            <a:r>
              <a:rPr lang="en-US" altLang="en-US" dirty="0"/>
              <a:t>]</a:t>
            </a:r>
            <a:br>
              <a:rPr lang="en-US" altLang="en-US" dirty="0"/>
            </a:br>
            <a:r>
              <a:rPr lang="en-US" altLang="en-US" dirty="0"/>
              <a:t>  		   [ELSE resultN+1]</a:t>
            </a:r>
            <a:br>
              <a:rPr lang="en-US" altLang="en-US" dirty="0"/>
            </a:br>
            <a:r>
              <a:rPr lang="en-US" altLang="en-US" dirty="0"/>
              <a:t>		END;</a:t>
            </a:r>
          </a:p>
          <a:p>
            <a:pPr lvl="1" eaLnBrk="1" hangingPunct="1"/>
            <a:r>
              <a:rPr lang="en-US" altLang="en-US" dirty="0"/>
              <a:t>A searched </a:t>
            </a:r>
            <a:r>
              <a:rPr lang="en-US" altLang="en-US" dirty="0">
                <a:latin typeface="Courier New" pitchFamily="49" charset="0"/>
              </a:rPr>
              <a:t>CASE</a:t>
            </a:r>
            <a:r>
              <a:rPr lang="en-US" altLang="en-US" dirty="0"/>
              <a:t> expression has no selector. Furthermore, the </a:t>
            </a:r>
            <a:r>
              <a:rPr lang="en-US" altLang="en-US" dirty="0">
                <a:latin typeface="Courier New" pitchFamily="49" charset="0"/>
              </a:rPr>
              <a:t>WHEN</a:t>
            </a:r>
            <a:r>
              <a:rPr lang="en-US" altLang="en-US" dirty="0"/>
              <a:t> clauses in </a:t>
            </a:r>
            <a:r>
              <a:rPr lang="en-US" altLang="en-US" dirty="0">
                <a:latin typeface="Courier New" pitchFamily="49" charset="0"/>
              </a:rPr>
              <a:t>CASE</a:t>
            </a:r>
            <a:r>
              <a:rPr lang="en-US" altLang="en-US" dirty="0"/>
              <a:t> expressions contain search conditions that yield a Boolean value rather than expressions that can yield a value of any type.</a:t>
            </a:r>
          </a:p>
          <a:p>
            <a:endParaRPr lang="en-US" dirty="0"/>
          </a:p>
        </p:txBody>
      </p:sp>
    </p:spTree>
    <p:extLst>
      <p:ext uri="{BB962C8B-B14F-4D97-AF65-F5344CB8AC3E}">
        <p14:creationId xmlns:p14="http://schemas.microsoft.com/office/powerpoint/2010/main" val="1679144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Footer Placeholder 9"/>
          <p:cNvSpPr>
            <a:spLocks noGrp="1"/>
          </p:cNvSpPr>
          <p:nvPr>
            <p:ph type="ftr" sz="quarter" idx="4"/>
          </p:nvPr>
        </p:nvSpPr>
        <p:spPr/>
        <p:txBody>
          <a:bodyPr/>
          <a:lstStyle/>
          <a:p>
            <a:r>
              <a:rPr lang="en-US" altLang="en-US"/>
              <a:t>Oracle Database 19c: PL/SQL Workshop   6 - </a:t>
            </a:r>
            <a:fld id="{320B6C75-1DF5-4818-AC88-949C3AF38E72}" type="slidenum">
              <a:rPr lang="en-US" altLang="en-US" smtClean="0"/>
              <a:pPr/>
              <a:t>14</a:t>
            </a:fld>
            <a:endParaRPr lang="en-US" altLang="en-US" dirty="0"/>
          </a:p>
        </p:txBody>
      </p:sp>
      <p:pic>
        <p:nvPicPr>
          <p:cNvPr id="58373" name="Picture 8"/>
          <p:cNvPicPr>
            <a:picLocks noChangeAspect="1" noChangeArrowheads="1"/>
          </p:cNvPicPr>
          <p:nvPr/>
        </p:nvPicPr>
        <p:blipFill>
          <a:blip r:embed="rId3"/>
          <a:srcRect/>
          <a:stretch>
            <a:fillRect/>
          </a:stretch>
        </p:blipFill>
        <p:spPr bwMode="auto">
          <a:xfrm>
            <a:off x="828675" y="6505575"/>
            <a:ext cx="2543175" cy="1419225"/>
          </a:xfrm>
          <a:prstGeom prst="rect">
            <a:avLst/>
          </a:prstGeom>
          <a:noFill/>
          <a:ln w="28575">
            <a:noFill/>
            <a:miter lim="800000"/>
            <a:headEnd type="none" w="sm" len="sm"/>
            <a:tailEnd type="none" w="sm" len="sm"/>
          </a:ln>
        </p:spPr>
      </p:pic>
      <p:pic>
        <p:nvPicPr>
          <p:cNvPr id="58374" name="Picture 6" descr="les06_06.png"/>
          <p:cNvPicPr>
            <a:picLocks noChangeAspect="1"/>
          </p:cNvPicPr>
          <p:nvPr/>
        </p:nvPicPr>
        <p:blipFill>
          <a:blip r:embed="rId4"/>
          <a:srcRect/>
          <a:stretch>
            <a:fillRect/>
          </a:stretch>
        </p:blipFill>
        <p:spPr bwMode="auto">
          <a:xfrm>
            <a:off x="3495675" y="7267575"/>
            <a:ext cx="2990850" cy="619125"/>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8220CBF6-A4ED-4195-A4CA-273C4A44037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7563C7C-B18B-4A11-866B-FED37CAC37EC}"/>
              </a:ext>
            </a:extLst>
          </p:cNvPr>
          <p:cNvSpPr>
            <a:spLocks noGrp="1"/>
          </p:cNvSpPr>
          <p:nvPr>
            <p:ph type="body" idx="1"/>
          </p:nvPr>
        </p:nvSpPr>
        <p:spPr/>
        <p:txBody>
          <a:bodyPr/>
          <a:lstStyle/>
          <a:p>
            <a:pPr lvl="1" eaLnBrk="1" hangingPunct="1"/>
            <a:r>
              <a:rPr lang="en-US" altLang="en-US" dirty="0"/>
              <a:t>In the previous example, you saw a single test expression, the </a:t>
            </a:r>
            <a:r>
              <a:rPr lang="en-US" altLang="en-US" dirty="0" err="1">
                <a:latin typeface="Courier New" pitchFamily="49" charset="0"/>
              </a:rPr>
              <a:t>v_grade</a:t>
            </a:r>
            <a:r>
              <a:rPr lang="en-US" altLang="en-US" dirty="0"/>
              <a:t> variable. The </a:t>
            </a:r>
            <a:r>
              <a:rPr lang="en-US" altLang="en-US" dirty="0">
                <a:latin typeface="Courier New" pitchFamily="49" charset="0"/>
              </a:rPr>
              <a:t>WHEN</a:t>
            </a:r>
            <a:r>
              <a:rPr lang="en-US" altLang="en-US" dirty="0"/>
              <a:t> clause compares a value against this test expression. </a:t>
            </a:r>
          </a:p>
          <a:p>
            <a:pPr lvl="1" eaLnBrk="1" hangingPunct="1"/>
            <a:r>
              <a:rPr lang="en-US" altLang="en-US" dirty="0"/>
              <a:t>In searched </a:t>
            </a:r>
            <a:r>
              <a:rPr lang="en-US" altLang="en-US" dirty="0">
                <a:latin typeface="Courier New" pitchFamily="49" charset="0"/>
              </a:rPr>
              <a:t>CASE</a:t>
            </a:r>
            <a:r>
              <a:rPr lang="en-US" altLang="en-US" dirty="0"/>
              <a:t> statements, you do not have a test expression. Instead, the </a:t>
            </a:r>
            <a:r>
              <a:rPr lang="en-US" altLang="en-US" dirty="0">
                <a:latin typeface="Courier New" pitchFamily="49" charset="0"/>
              </a:rPr>
              <a:t>WHEN</a:t>
            </a:r>
            <a:r>
              <a:rPr lang="en-US" altLang="en-US" dirty="0"/>
              <a:t> clause contains an expression that results in a Boolean value. The same example is rewritten in this slide to show searched </a:t>
            </a:r>
            <a:r>
              <a:rPr lang="en-US" altLang="en-US" dirty="0">
                <a:latin typeface="Courier New" pitchFamily="49" charset="0"/>
              </a:rPr>
              <a:t>CASE</a:t>
            </a:r>
            <a:r>
              <a:rPr lang="en-US" altLang="en-US" dirty="0"/>
              <a:t> statements. </a:t>
            </a:r>
          </a:p>
          <a:p>
            <a:pPr lvl="1" eaLnBrk="1" hangingPunct="1"/>
            <a:r>
              <a:rPr lang="en-US" altLang="en-US" b="1" dirty="0"/>
              <a:t>Result</a:t>
            </a:r>
            <a:endParaRPr lang="en-US" altLang="en-US" dirty="0"/>
          </a:p>
          <a:p>
            <a:pPr lvl="1" eaLnBrk="1" hangingPunct="1"/>
            <a:r>
              <a:rPr lang="en-US" altLang="en-US" dirty="0"/>
              <a:t>The output of the example is as follows when you enter </a:t>
            </a:r>
            <a:r>
              <a:rPr lang="en-US" altLang="en-US" dirty="0">
                <a:latin typeface="Courier New" pitchFamily="49" charset="0"/>
              </a:rPr>
              <a:t>b</a:t>
            </a:r>
            <a:r>
              <a:rPr lang="en-US" altLang="en-US" dirty="0"/>
              <a:t> or </a:t>
            </a:r>
            <a:r>
              <a:rPr lang="en-US" altLang="en-US" dirty="0">
                <a:latin typeface="Courier New" pitchFamily="49" charset="0"/>
              </a:rPr>
              <a:t>B</a:t>
            </a:r>
            <a:r>
              <a:rPr lang="en-US" altLang="en-US" dirty="0"/>
              <a:t> for </a:t>
            </a:r>
            <a:r>
              <a:rPr lang="en-US" altLang="en-US" dirty="0" err="1">
                <a:latin typeface="Courier New" pitchFamily="49" charset="0"/>
              </a:rPr>
              <a:t>v_grade</a:t>
            </a:r>
            <a:r>
              <a:rPr lang="en-US" altLang="en-US" dirty="0"/>
              <a:t>:</a:t>
            </a:r>
          </a:p>
          <a:p>
            <a:pPr lvl="1" eaLnBrk="1" hangingPunct="1"/>
            <a:endParaRPr lang="en-US" altLang="en-US" dirty="0"/>
          </a:p>
          <a:p>
            <a:endParaRPr lang="en-US" dirty="0"/>
          </a:p>
        </p:txBody>
      </p:sp>
    </p:spTree>
    <p:extLst>
      <p:ext uri="{BB962C8B-B14F-4D97-AF65-F5344CB8AC3E}">
        <p14:creationId xmlns:p14="http://schemas.microsoft.com/office/powerpoint/2010/main" val="3019016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Footer Placeholder 9"/>
          <p:cNvSpPr>
            <a:spLocks noGrp="1"/>
          </p:cNvSpPr>
          <p:nvPr>
            <p:ph type="ftr" sz="quarter" idx="4"/>
          </p:nvPr>
        </p:nvSpPr>
        <p:spPr/>
        <p:txBody>
          <a:bodyPr/>
          <a:lstStyle/>
          <a:p>
            <a:r>
              <a:rPr lang="en-US" altLang="en-US"/>
              <a:t>Oracle Database 19c: PL/SQL Workshop   6 - </a:t>
            </a:r>
            <a:fld id="{80F89A0F-3BBB-4D34-805D-C3FBC9F97021}" type="slidenum">
              <a:rPr lang="en-US" altLang="en-US" smtClean="0"/>
              <a:pPr/>
              <a:t>15</a:t>
            </a:fld>
            <a:endParaRPr lang="en-US" altLang="en-US" dirty="0"/>
          </a:p>
        </p:txBody>
      </p:sp>
      <p:pic>
        <p:nvPicPr>
          <p:cNvPr id="58373" name="Picture 8"/>
          <p:cNvPicPr>
            <a:picLocks noChangeAspect="1" noChangeArrowheads="1"/>
          </p:cNvPicPr>
          <p:nvPr/>
        </p:nvPicPr>
        <p:blipFill>
          <a:blip r:embed="rId3"/>
          <a:srcRect/>
          <a:stretch>
            <a:fillRect/>
          </a:stretch>
        </p:blipFill>
        <p:spPr bwMode="auto">
          <a:xfrm>
            <a:off x="828675" y="6429375"/>
            <a:ext cx="2543175" cy="1419225"/>
          </a:xfrm>
          <a:prstGeom prst="rect">
            <a:avLst/>
          </a:prstGeom>
          <a:noFill/>
          <a:ln w="28575">
            <a:noFill/>
            <a:miter lim="800000"/>
            <a:headEnd type="none" w="sm" len="sm"/>
            <a:tailEnd type="none" w="sm" len="sm"/>
          </a:ln>
        </p:spPr>
      </p:pic>
      <p:pic>
        <p:nvPicPr>
          <p:cNvPr id="58374" name="Picture 6" descr="les06_06.png"/>
          <p:cNvPicPr>
            <a:picLocks noChangeAspect="1"/>
          </p:cNvPicPr>
          <p:nvPr/>
        </p:nvPicPr>
        <p:blipFill>
          <a:blip r:embed="rId4"/>
          <a:srcRect/>
          <a:stretch>
            <a:fillRect/>
          </a:stretch>
        </p:blipFill>
        <p:spPr bwMode="auto">
          <a:xfrm>
            <a:off x="3495675" y="7191375"/>
            <a:ext cx="2990850" cy="619125"/>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60CCC5BC-AA13-43D7-9D36-8702F9B80C8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DE7EC13-FA0F-4C1C-B681-97232941D62F}"/>
              </a:ext>
            </a:extLst>
          </p:cNvPr>
          <p:cNvSpPr>
            <a:spLocks noGrp="1"/>
          </p:cNvSpPr>
          <p:nvPr>
            <p:ph type="body" idx="1"/>
          </p:nvPr>
        </p:nvSpPr>
        <p:spPr/>
        <p:txBody>
          <a:bodyPr/>
          <a:lstStyle/>
          <a:p>
            <a:pPr lvl="1" eaLnBrk="1" hangingPunct="1"/>
            <a:r>
              <a:rPr lang="en-US" altLang="en-US" dirty="0"/>
              <a:t>In the previous example, you saw a single test expression, the </a:t>
            </a:r>
            <a:r>
              <a:rPr lang="en-US" altLang="en-US" dirty="0" err="1">
                <a:latin typeface="Courier New" pitchFamily="49" charset="0"/>
              </a:rPr>
              <a:t>v_grade</a:t>
            </a:r>
            <a:r>
              <a:rPr lang="en-US" altLang="en-US" dirty="0"/>
              <a:t> variable. The </a:t>
            </a:r>
            <a:r>
              <a:rPr lang="en-US" altLang="en-US" dirty="0">
                <a:latin typeface="Courier New" pitchFamily="49" charset="0"/>
              </a:rPr>
              <a:t>WHEN</a:t>
            </a:r>
            <a:r>
              <a:rPr lang="en-US" altLang="en-US" dirty="0"/>
              <a:t> clause compares a value against this test expression. </a:t>
            </a:r>
          </a:p>
          <a:p>
            <a:pPr lvl="1" eaLnBrk="1" hangingPunct="1"/>
            <a:r>
              <a:rPr lang="en-US" altLang="en-US" dirty="0"/>
              <a:t>In searched </a:t>
            </a:r>
            <a:r>
              <a:rPr lang="en-US" altLang="en-US" dirty="0">
                <a:latin typeface="Courier New" pitchFamily="49" charset="0"/>
              </a:rPr>
              <a:t>CASE</a:t>
            </a:r>
            <a:r>
              <a:rPr lang="en-US" altLang="en-US" dirty="0"/>
              <a:t> statements, you do not have a test expression. Instead, the </a:t>
            </a:r>
            <a:r>
              <a:rPr lang="en-US" altLang="en-US" dirty="0">
                <a:latin typeface="Courier New" pitchFamily="49" charset="0"/>
              </a:rPr>
              <a:t>WHEN</a:t>
            </a:r>
            <a:r>
              <a:rPr lang="en-US" altLang="en-US" dirty="0"/>
              <a:t> clause contains an expression that results in a Boolean value. The same example is rewritten in this slide to show searched </a:t>
            </a:r>
            <a:r>
              <a:rPr lang="en-US" altLang="en-US" dirty="0">
                <a:latin typeface="Courier New" pitchFamily="49" charset="0"/>
              </a:rPr>
              <a:t>CASE</a:t>
            </a:r>
            <a:r>
              <a:rPr lang="en-US" altLang="en-US" dirty="0"/>
              <a:t> statements. </a:t>
            </a:r>
          </a:p>
          <a:p>
            <a:pPr lvl="1" eaLnBrk="1" hangingPunct="1"/>
            <a:r>
              <a:rPr lang="en-US" altLang="en-US" b="1" dirty="0"/>
              <a:t>Result</a:t>
            </a:r>
            <a:endParaRPr lang="en-US" altLang="en-US" dirty="0"/>
          </a:p>
          <a:p>
            <a:pPr lvl="1" eaLnBrk="1" hangingPunct="1"/>
            <a:r>
              <a:rPr lang="en-US" altLang="en-US" dirty="0"/>
              <a:t>The output of the example is as follows when you enter </a:t>
            </a:r>
            <a:r>
              <a:rPr lang="en-US" altLang="en-US" dirty="0">
                <a:latin typeface="Courier New" pitchFamily="49" charset="0"/>
              </a:rPr>
              <a:t>b</a:t>
            </a:r>
            <a:r>
              <a:rPr lang="en-US" altLang="en-US" dirty="0"/>
              <a:t> or </a:t>
            </a:r>
            <a:r>
              <a:rPr lang="en-US" altLang="en-US" dirty="0">
                <a:latin typeface="Courier New" pitchFamily="49" charset="0"/>
              </a:rPr>
              <a:t>B</a:t>
            </a:r>
            <a:r>
              <a:rPr lang="en-US" altLang="en-US" dirty="0"/>
              <a:t> for </a:t>
            </a:r>
            <a:r>
              <a:rPr lang="en-US" altLang="en-US" dirty="0" err="1">
                <a:latin typeface="Courier New" pitchFamily="49" charset="0"/>
              </a:rPr>
              <a:t>v_grade</a:t>
            </a:r>
            <a:r>
              <a:rPr lang="en-US" altLang="en-US" dirty="0"/>
              <a:t>:</a:t>
            </a:r>
          </a:p>
          <a:p>
            <a:pPr lvl="1" eaLnBrk="1" hangingPunct="1"/>
            <a:endParaRPr lang="en-US" altLang="en-US" dirty="0"/>
          </a:p>
          <a:p>
            <a:endParaRPr lang="en-US" dirty="0"/>
          </a:p>
        </p:txBody>
      </p:sp>
    </p:spTree>
    <p:extLst>
      <p:ext uri="{BB962C8B-B14F-4D97-AF65-F5344CB8AC3E}">
        <p14:creationId xmlns:p14="http://schemas.microsoft.com/office/powerpoint/2010/main" val="1279455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6 - </a:t>
            </a:r>
            <a:fld id="{C805AD3D-4AEE-411A-B9F9-072FC1158406}" type="slidenum">
              <a:rPr lang="en-US" smtClean="0"/>
              <a:pPr/>
              <a:t>16</a:t>
            </a:fld>
            <a:endParaRPr lang="en-US" dirty="0"/>
          </a:p>
        </p:txBody>
      </p:sp>
      <p:sp>
        <p:nvSpPr>
          <p:cNvPr id="3" name="Slide Image Placeholder 2">
            <a:extLst>
              <a:ext uri="{FF2B5EF4-FFF2-40B4-BE49-F238E27FC236}">
                <a16:creationId xmlns:a16="http://schemas.microsoft.com/office/drawing/2014/main" id="{6D506480-BCB6-4E66-BA0E-1D3CE580973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E7550E2-2DB2-482E-8B22-EC47FF412D02}"/>
              </a:ext>
            </a:extLst>
          </p:cNvPr>
          <p:cNvSpPr>
            <a:spLocks noGrp="1"/>
          </p:cNvSpPr>
          <p:nvPr>
            <p:ph type="body" idx="1"/>
          </p:nvPr>
        </p:nvSpPr>
        <p:spPr/>
        <p:txBody>
          <a:bodyPr/>
          <a:lstStyle/>
          <a:p>
            <a:pPr lvl="1" eaLnBrk="1" hangingPunct="1"/>
            <a:r>
              <a:rPr lang="en-US" dirty="0"/>
              <a:t>Recall the use of the </a:t>
            </a:r>
            <a:r>
              <a:rPr lang="en-US" dirty="0">
                <a:latin typeface="Courier New" pitchFamily="49" charset="0"/>
              </a:rPr>
              <a:t>IF</a:t>
            </a:r>
            <a:r>
              <a:rPr lang="en-US" dirty="0"/>
              <a:t> statement. You may include </a:t>
            </a:r>
            <a:r>
              <a:rPr lang="en-US" i="1" dirty="0">
                <a:latin typeface="Courier New" pitchFamily="49" charset="0"/>
              </a:rPr>
              <a:t>n</a:t>
            </a:r>
            <a:r>
              <a:rPr lang="en-US" dirty="0"/>
              <a:t> number of PL/SQL statements in the </a:t>
            </a:r>
            <a:r>
              <a:rPr lang="en-US" dirty="0">
                <a:latin typeface="Courier New" pitchFamily="49" charset="0"/>
              </a:rPr>
              <a:t>THEN</a:t>
            </a:r>
            <a:r>
              <a:rPr lang="en-US" dirty="0"/>
              <a:t> clause and also in the </a:t>
            </a:r>
            <a:r>
              <a:rPr lang="en-US" dirty="0">
                <a:latin typeface="Courier New" pitchFamily="49" charset="0"/>
              </a:rPr>
              <a:t>ELSE</a:t>
            </a:r>
            <a:r>
              <a:rPr lang="en-US" dirty="0"/>
              <a:t> clause. Similarly, you can include statements in the </a:t>
            </a:r>
            <a:r>
              <a:rPr lang="en-US" dirty="0">
                <a:latin typeface="Courier New" pitchFamily="49" charset="0"/>
              </a:rPr>
              <a:t>CASE</a:t>
            </a:r>
            <a:r>
              <a:rPr lang="en-US" dirty="0"/>
              <a:t> statement, which is more readable compared to multiple </a:t>
            </a:r>
            <a:r>
              <a:rPr lang="en-US" dirty="0">
                <a:latin typeface="Courier New" pitchFamily="49" charset="0"/>
              </a:rPr>
              <a:t>IF</a:t>
            </a:r>
            <a:r>
              <a:rPr lang="en-US" dirty="0"/>
              <a:t> and </a:t>
            </a:r>
            <a:r>
              <a:rPr lang="en-US" dirty="0">
                <a:latin typeface="Courier New" pitchFamily="49" charset="0"/>
              </a:rPr>
              <a:t>ELSIF</a:t>
            </a:r>
            <a:r>
              <a:rPr lang="en-US" dirty="0"/>
              <a:t> statements.</a:t>
            </a:r>
          </a:p>
          <a:p>
            <a:pPr lvl="1" eaLnBrk="1" hangingPunct="1"/>
            <a:r>
              <a:rPr lang="en-US" b="1" dirty="0"/>
              <a:t>How a </a:t>
            </a:r>
            <a:r>
              <a:rPr lang="en-US" b="1" dirty="0">
                <a:latin typeface="Courier New" pitchFamily="49" charset="0"/>
              </a:rPr>
              <a:t>CASE</a:t>
            </a:r>
            <a:r>
              <a:rPr lang="en-US" b="1" dirty="0"/>
              <a:t> Expression Differs from a </a:t>
            </a:r>
            <a:r>
              <a:rPr lang="en-US" b="1" dirty="0">
                <a:latin typeface="Courier New" pitchFamily="49" charset="0"/>
              </a:rPr>
              <a:t>CASE</a:t>
            </a:r>
            <a:r>
              <a:rPr lang="en-US" b="1" dirty="0"/>
              <a:t> Statement</a:t>
            </a:r>
          </a:p>
          <a:p>
            <a:pPr lvl="1" eaLnBrk="1" hangingPunct="1"/>
            <a:r>
              <a:rPr lang="en-US" dirty="0"/>
              <a:t>A </a:t>
            </a:r>
            <a:r>
              <a:rPr lang="en-US" dirty="0">
                <a:latin typeface="Courier New" pitchFamily="49" charset="0"/>
              </a:rPr>
              <a:t>CASE</a:t>
            </a:r>
            <a:r>
              <a:rPr lang="en-US" dirty="0"/>
              <a:t> expression evaluates a condition and returns a value, whereas a </a:t>
            </a:r>
            <a:r>
              <a:rPr lang="en-US" dirty="0">
                <a:latin typeface="Courier New" pitchFamily="49" charset="0"/>
              </a:rPr>
              <a:t>CASE</a:t>
            </a:r>
            <a:r>
              <a:rPr lang="en-US" dirty="0"/>
              <a:t> statement evaluates a condition and performs an action. A </a:t>
            </a:r>
            <a:r>
              <a:rPr lang="en-US" dirty="0">
                <a:latin typeface="Courier New" pitchFamily="49" charset="0"/>
              </a:rPr>
              <a:t>CASE</a:t>
            </a:r>
            <a:r>
              <a:rPr lang="en-US" dirty="0"/>
              <a:t> statement can be a complete PL/SQL block. </a:t>
            </a:r>
          </a:p>
          <a:p>
            <a:pPr lvl="2" eaLnBrk="1" hangingPunct="1"/>
            <a:r>
              <a:rPr lang="en-US" dirty="0">
                <a:latin typeface="Courier New" pitchFamily="49" charset="0"/>
              </a:rPr>
              <a:t>CASE</a:t>
            </a:r>
            <a:r>
              <a:rPr lang="en-US" dirty="0"/>
              <a:t> statements end with </a:t>
            </a:r>
            <a:r>
              <a:rPr lang="en-US" dirty="0">
                <a:latin typeface="Courier New" pitchFamily="49" charset="0"/>
              </a:rPr>
              <a:t>END</a:t>
            </a:r>
            <a:r>
              <a:rPr lang="en-US" dirty="0"/>
              <a:t> </a:t>
            </a:r>
            <a:r>
              <a:rPr lang="en-US" dirty="0">
                <a:latin typeface="Courier New" pitchFamily="49" charset="0"/>
              </a:rPr>
              <a:t>CASE;</a:t>
            </a:r>
            <a:r>
              <a:rPr lang="en-US" dirty="0"/>
              <a:t> </a:t>
            </a:r>
          </a:p>
          <a:p>
            <a:pPr lvl="2" eaLnBrk="1" hangingPunct="1"/>
            <a:r>
              <a:rPr lang="en-US" dirty="0">
                <a:latin typeface="Courier New" pitchFamily="49" charset="0"/>
              </a:rPr>
              <a:t>CASE</a:t>
            </a:r>
            <a:r>
              <a:rPr lang="en-US" dirty="0"/>
              <a:t> expressions end with </a:t>
            </a:r>
            <a:r>
              <a:rPr lang="en-US" dirty="0">
                <a:latin typeface="Courier New" pitchFamily="49" charset="0"/>
              </a:rPr>
              <a:t>END;</a:t>
            </a:r>
          </a:p>
          <a:p>
            <a:pPr lvl="1" eaLnBrk="1" hangingPunct="1"/>
            <a:r>
              <a:rPr lang="en-US" b="1" dirty="0"/>
              <a:t>Note:</a:t>
            </a:r>
            <a:r>
              <a:rPr lang="en-US" dirty="0"/>
              <a:t> Whereas an </a:t>
            </a:r>
            <a:r>
              <a:rPr lang="en-US" dirty="0">
                <a:latin typeface="Courier New" pitchFamily="49" charset="0"/>
              </a:rPr>
              <a:t>IF</a:t>
            </a:r>
            <a:r>
              <a:rPr lang="en-US" dirty="0"/>
              <a:t> statement is able to do nothing (the conditions could all be false and the </a:t>
            </a:r>
            <a:r>
              <a:rPr lang="en-US" dirty="0">
                <a:latin typeface="Courier New" pitchFamily="49" charset="0"/>
              </a:rPr>
              <a:t>ELSE</a:t>
            </a:r>
            <a:r>
              <a:rPr lang="en-US" dirty="0"/>
              <a:t> clause is not mandatory), a </a:t>
            </a:r>
            <a:r>
              <a:rPr lang="en-US" dirty="0">
                <a:latin typeface="Courier New" pitchFamily="49" charset="0"/>
              </a:rPr>
              <a:t>CASE</a:t>
            </a:r>
            <a:r>
              <a:rPr lang="en-US" dirty="0"/>
              <a:t> statement must execute some PL/SQL statement.</a:t>
            </a:r>
          </a:p>
          <a:p>
            <a:endParaRPr lang="en-US" dirty="0"/>
          </a:p>
        </p:txBody>
      </p:sp>
    </p:spTree>
    <p:extLst>
      <p:ext uri="{BB962C8B-B14F-4D97-AF65-F5344CB8AC3E}">
        <p14:creationId xmlns:p14="http://schemas.microsoft.com/office/powerpoint/2010/main" val="3017994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Footer Placeholder 7"/>
          <p:cNvSpPr>
            <a:spLocks noGrp="1"/>
          </p:cNvSpPr>
          <p:nvPr>
            <p:ph type="ftr" sz="quarter" idx="4"/>
          </p:nvPr>
        </p:nvSpPr>
        <p:spPr/>
        <p:txBody>
          <a:bodyPr/>
          <a:lstStyle/>
          <a:p>
            <a:r>
              <a:rPr lang="en-US" altLang="en-US"/>
              <a:t>Oracle Database 19c: PL/SQL Workshop   6 - </a:t>
            </a:r>
            <a:fld id="{D3B97683-9F07-4457-B8E6-47D1458CB579}" type="slidenum">
              <a:rPr lang="en-US" altLang="en-US" smtClean="0"/>
              <a:pPr/>
              <a:t>17</a:t>
            </a:fld>
            <a:endParaRPr lang="en-US" altLang="en-US" dirty="0"/>
          </a:p>
        </p:txBody>
      </p:sp>
      <p:sp>
        <p:nvSpPr>
          <p:cNvPr id="3" name="Slide Image Placeholder 2">
            <a:extLst>
              <a:ext uri="{FF2B5EF4-FFF2-40B4-BE49-F238E27FC236}">
                <a16:creationId xmlns:a16="http://schemas.microsoft.com/office/drawing/2014/main" id="{C822F82D-429F-4278-879D-3769AD8D349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0C2B15F-CAB1-4B5D-A518-2BEAB3FA348F}"/>
              </a:ext>
            </a:extLst>
          </p:cNvPr>
          <p:cNvSpPr>
            <a:spLocks noGrp="1"/>
          </p:cNvSpPr>
          <p:nvPr>
            <p:ph type="body" idx="1"/>
          </p:nvPr>
        </p:nvSpPr>
        <p:spPr>
          <a:xfrm>
            <a:off x="457200" y="4617720"/>
            <a:ext cx="6858000" cy="5364480"/>
          </a:xfrm>
        </p:spPr>
        <p:txBody>
          <a:bodyPr/>
          <a:lstStyle/>
          <a:p>
            <a:pPr lvl="1" eaLnBrk="1" hangingPunct="1"/>
            <a:r>
              <a:rPr lang="en-US" altLang="en-US" dirty="0"/>
              <a:t>Consider the following example:</a:t>
            </a:r>
          </a:p>
          <a:p>
            <a:pPr lvl="4" eaLnBrk="1" hangingPunct="1"/>
            <a:r>
              <a:rPr lang="en-US" altLang="en-US" dirty="0"/>
              <a:t>		x := 5;</a:t>
            </a:r>
            <a:br>
              <a:rPr lang="en-US" altLang="en-US" dirty="0"/>
            </a:br>
            <a:r>
              <a:rPr lang="en-US" altLang="en-US" dirty="0"/>
              <a:t>		y := NULL;</a:t>
            </a:r>
            <a:br>
              <a:rPr lang="en-US" altLang="en-US" dirty="0"/>
            </a:br>
            <a:r>
              <a:rPr lang="en-US" altLang="en-US" dirty="0"/>
              <a:t>		...</a:t>
            </a:r>
            <a:br>
              <a:rPr lang="en-US" altLang="en-US" dirty="0"/>
            </a:br>
            <a:r>
              <a:rPr lang="en-US" altLang="en-US" dirty="0"/>
              <a:t>		IF x != y THEN  -- yields NULL, not TRUE</a:t>
            </a:r>
            <a:br>
              <a:rPr lang="en-US" altLang="en-US" dirty="0"/>
            </a:br>
            <a:r>
              <a:rPr lang="en-US" altLang="en-US" dirty="0"/>
              <a:t>  		   --  </a:t>
            </a:r>
            <a:r>
              <a:rPr lang="en-US" altLang="en-US" b="1" dirty="0" err="1"/>
              <a:t>sequence_of_statements</a:t>
            </a:r>
            <a:r>
              <a:rPr lang="en-US" altLang="en-US" b="1" dirty="0"/>
              <a:t> that are not executed</a:t>
            </a:r>
            <a:br>
              <a:rPr lang="en-US" altLang="en-US" b="1" dirty="0"/>
            </a:br>
            <a:r>
              <a:rPr lang="en-US" altLang="en-US" b="1" dirty="0"/>
              <a:t>		</a:t>
            </a:r>
            <a:r>
              <a:rPr lang="en-US" altLang="en-US" dirty="0"/>
              <a:t>END IF;</a:t>
            </a:r>
          </a:p>
          <a:p>
            <a:pPr lvl="1" eaLnBrk="1" hangingPunct="1"/>
            <a:r>
              <a:rPr lang="en-US" altLang="en-US" dirty="0"/>
              <a:t>You may expect the sequence of statements to execute because </a:t>
            </a:r>
            <a:r>
              <a:rPr lang="en-US" altLang="en-US" dirty="0">
                <a:latin typeface="Courier New" pitchFamily="49" charset="0"/>
              </a:rPr>
              <a:t>x</a:t>
            </a:r>
            <a:r>
              <a:rPr lang="en-US" altLang="en-US" dirty="0"/>
              <a:t> and </a:t>
            </a:r>
            <a:r>
              <a:rPr lang="en-US" altLang="en-US" dirty="0">
                <a:latin typeface="Courier New" pitchFamily="49" charset="0"/>
              </a:rPr>
              <a:t>y</a:t>
            </a:r>
            <a:r>
              <a:rPr lang="en-US" altLang="en-US" dirty="0"/>
              <a:t> seem unequal. But nulls are indeterminate. Whether or not </a:t>
            </a:r>
            <a:r>
              <a:rPr lang="en-US" altLang="en-US" dirty="0">
                <a:latin typeface="Courier New" pitchFamily="49" charset="0"/>
              </a:rPr>
              <a:t>x</a:t>
            </a:r>
            <a:r>
              <a:rPr lang="en-US" altLang="en-US" dirty="0"/>
              <a:t> is equal to </a:t>
            </a:r>
            <a:r>
              <a:rPr lang="en-US" altLang="en-US" dirty="0">
                <a:latin typeface="Courier New" pitchFamily="49" charset="0"/>
              </a:rPr>
              <a:t>y</a:t>
            </a:r>
            <a:r>
              <a:rPr lang="en-US" altLang="en-US" dirty="0"/>
              <a:t> is unknown. Therefore, the </a:t>
            </a:r>
            <a:r>
              <a:rPr lang="en-US" altLang="en-US" dirty="0">
                <a:latin typeface="Courier New" pitchFamily="49" charset="0"/>
              </a:rPr>
              <a:t>IF</a:t>
            </a:r>
            <a:r>
              <a:rPr lang="en-US" altLang="en-US" dirty="0"/>
              <a:t> condition yields </a:t>
            </a:r>
            <a:r>
              <a:rPr lang="en-US" altLang="en-US" dirty="0">
                <a:latin typeface="Courier New" pitchFamily="49" charset="0"/>
              </a:rPr>
              <a:t>NULL</a:t>
            </a:r>
            <a:r>
              <a:rPr lang="en-US" altLang="en-US" dirty="0"/>
              <a:t> and the sequence of statements is bypassed.</a:t>
            </a:r>
          </a:p>
          <a:p>
            <a:pPr lvl="4" eaLnBrk="1" hangingPunct="1"/>
            <a:r>
              <a:rPr lang="en-US" altLang="en-US" dirty="0"/>
              <a:t>		a := NULL;</a:t>
            </a:r>
            <a:br>
              <a:rPr lang="en-US" altLang="en-US" dirty="0"/>
            </a:br>
            <a:r>
              <a:rPr lang="en-US" altLang="en-US" dirty="0"/>
              <a:t>		b := NULL;</a:t>
            </a:r>
            <a:br>
              <a:rPr lang="en-US" altLang="en-US" dirty="0"/>
            </a:br>
            <a:r>
              <a:rPr lang="en-US" altLang="en-US" dirty="0"/>
              <a:t>		...</a:t>
            </a:r>
            <a:br>
              <a:rPr lang="en-US" altLang="en-US" dirty="0"/>
            </a:br>
            <a:r>
              <a:rPr lang="en-US" altLang="en-US" dirty="0"/>
              <a:t>		IF a = b THEN  -- yields NULL, not TRUE</a:t>
            </a:r>
            <a:br>
              <a:rPr lang="en-US" altLang="en-US" dirty="0"/>
            </a:br>
            <a:r>
              <a:rPr lang="en-US" altLang="en-US" dirty="0"/>
              <a:t>  		   --  </a:t>
            </a:r>
            <a:r>
              <a:rPr lang="en-US" altLang="en-US" b="1" dirty="0" err="1"/>
              <a:t>sequence_of_statements</a:t>
            </a:r>
            <a:r>
              <a:rPr lang="en-US" altLang="en-US" b="1" dirty="0"/>
              <a:t> that are not executed</a:t>
            </a:r>
            <a:br>
              <a:rPr lang="en-US" altLang="en-US" b="1" dirty="0"/>
            </a:br>
            <a:r>
              <a:rPr lang="en-US" altLang="en-US" b="1" dirty="0"/>
              <a:t>		</a:t>
            </a:r>
            <a:r>
              <a:rPr lang="en-US" altLang="en-US" dirty="0"/>
              <a:t>END IF;</a:t>
            </a:r>
          </a:p>
          <a:p>
            <a:pPr lvl="1" eaLnBrk="1" hangingPunct="1"/>
            <a:r>
              <a:rPr lang="en-US" altLang="en-US" dirty="0"/>
              <a:t>In the second example, you may expect the sequence of statements to execute because </a:t>
            </a:r>
            <a:r>
              <a:rPr lang="en-US" altLang="en-US" dirty="0">
                <a:latin typeface="Courier New" pitchFamily="49" charset="0"/>
              </a:rPr>
              <a:t>a</a:t>
            </a:r>
            <a:r>
              <a:rPr lang="en-US" altLang="en-US" dirty="0"/>
              <a:t> and </a:t>
            </a:r>
            <a:r>
              <a:rPr lang="en-US" altLang="en-US" dirty="0">
                <a:latin typeface="Courier New" pitchFamily="49" charset="0"/>
              </a:rPr>
              <a:t>b</a:t>
            </a:r>
            <a:r>
              <a:rPr lang="en-US" altLang="en-US" dirty="0"/>
              <a:t> seem equal. But, again, equality is unknown, so the </a:t>
            </a:r>
            <a:r>
              <a:rPr lang="en-US" altLang="en-US" dirty="0">
                <a:latin typeface="Courier New" pitchFamily="49" charset="0"/>
              </a:rPr>
              <a:t>IF</a:t>
            </a:r>
            <a:r>
              <a:rPr lang="en-US" altLang="en-US" dirty="0"/>
              <a:t> condition yields </a:t>
            </a:r>
            <a:r>
              <a:rPr lang="en-US" altLang="en-US" dirty="0">
                <a:latin typeface="Courier New" pitchFamily="49" charset="0"/>
              </a:rPr>
              <a:t>NULL</a:t>
            </a:r>
            <a:r>
              <a:rPr lang="en-US" altLang="en-US" dirty="0"/>
              <a:t> and the sequence of statements is bypassed.</a:t>
            </a:r>
          </a:p>
          <a:p>
            <a:endParaRPr lang="en-US" dirty="0"/>
          </a:p>
        </p:txBody>
      </p:sp>
    </p:spTree>
    <p:extLst>
      <p:ext uri="{BB962C8B-B14F-4D97-AF65-F5344CB8AC3E}">
        <p14:creationId xmlns:p14="http://schemas.microsoft.com/office/powerpoint/2010/main" val="3030185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6 - </a:t>
            </a:r>
            <a:fld id="{E6E0EE99-C509-4FA9-8806-2E6585523994}" type="slidenum">
              <a:rPr lang="en-US" smtClean="0"/>
              <a:pPr/>
              <a:t>18</a:t>
            </a:fld>
            <a:endParaRPr lang="en-US" dirty="0"/>
          </a:p>
        </p:txBody>
      </p:sp>
      <p:sp>
        <p:nvSpPr>
          <p:cNvPr id="3" name="Slide Image Placeholder 2">
            <a:extLst>
              <a:ext uri="{FF2B5EF4-FFF2-40B4-BE49-F238E27FC236}">
                <a16:creationId xmlns:a16="http://schemas.microsoft.com/office/drawing/2014/main" id="{B4023E66-6B11-45A3-A7EC-FA4DE138FE4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AD42595-2C8A-432A-8920-E6D29426749C}"/>
              </a:ext>
            </a:extLst>
          </p:cNvPr>
          <p:cNvSpPr>
            <a:spLocks noGrp="1"/>
          </p:cNvSpPr>
          <p:nvPr>
            <p:ph type="body" idx="1"/>
          </p:nvPr>
        </p:nvSpPr>
        <p:spPr/>
        <p:txBody>
          <a:bodyPr/>
          <a:lstStyle/>
          <a:p>
            <a:pPr lvl="1" eaLnBrk="1" hangingPunct="1"/>
            <a:r>
              <a:rPr lang="en-US" dirty="0"/>
              <a:t>You can build a simple Boolean condition by combining number, character, or date expressions with comparison operators. </a:t>
            </a:r>
          </a:p>
          <a:p>
            <a:pPr lvl="1" eaLnBrk="1" hangingPunct="1"/>
            <a:r>
              <a:rPr lang="en-US" dirty="0"/>
              <a:t>You can build a complex Boolean condition by combining simple Boolean conditions with the logical operators </a:t>
            </a:r>
            <a:r>
              <a:rPr lang="en-US" dirty="0">
                <a:latin typeface="Courier New" pitchFamily="49" charset="0"/>
              </a:rPr>
              <a:t>AND</a:t>
            </a:r>
            <a:r>
              <a:rPr lang="en-US" dirty="0"/>
              <a:t>, </a:t>
            </a:r>
            <a:r>
              <a:rPr lang="en-US" dirty="0">
                <a:latin typeface="Courier New" pitchFamily="49" charset="0"/>
              </a:rPr>
              <a:t>OR</a:t>
            </a:r>
            <a:r>
              <a:rPr lang="en-US" dirty="0"/>
              <a:t>, or </a:t>
            </a:r>
            <a:r>
              <a:rPr lang="en-US" dirty="0">
                <a:latin typeface="Courier New" pitchFamily="49" charset="0"/>
              </a:rPr>
              <a:t>NOT</a:t>
            </a:r>
            <a:r>
              <a:rPr lang="en-US" dirty="0"/>
              <a:t>. The logical operators are used to check the Boolean variable values and return </a:t>
            </a:r>
            <a:r>
              <a:rPr lang="en-US" dirty="0">
                <a:latin typeface="Courier New" pitchFamily="49" charset="0"/>
              </a:rPr>
              <a:t>TRUE</a:t>
            </a:r>
            <a:r>
              <a:rPr lang="en-US" dirty="0"/>
              <a:t>, </a:t>
            </a:r>
            <a:r>
              <a:rPr lang="en-US" dirty="0">
                <a:latin typeface="Courier New" pitchFamily="49" charset="0"/>
              </a:rPr>
              <a:t>FALSE</a:t>
            </a:r>
            <a:r>
              <a:rPr lang="en-US" dirty="0"/>
              <a:t>, or </a:t>
            </a:r>
            <a:r>
              <a:rPr lang="en-US" dirty="0">
                <a:latin typeface="Courier New" pitchFamily="49" charset="0"/>
              </a:rPr>
              <a:t>NULL</a:t>
            </a:r>
            <a:r>
              <a:rPr lang="en-US" dirty="0"/>
              <a:t>. In the logic tables shown in the slide:</a:t>
            </a:r>
          </a:p>
          <a:p>
            <a:pPr lvl="2" eaLnBrk="1" hangingPunct="1">
              <a:buSzPct val="70000"/>
              <a:buFont typeface="Courier New" pitchFamily="49" charset="0"/>
              <a:buChar char="•"/>
            </a:pPr>
            <a:r>
              <a:rPr lang="en-US" dirty="0">
                <a:latin typeface="Courier New" pitchFamily="49" charset="0"/>
              </a:rPr>
              <a:t>FALSE</a:t>
            </a:r>
            <a:r>
              <a:rPr lang="en-US" dirty="0"/>
              <a:t> takes precedence in an </a:t>
            </a:r>
            <a:r>
              <a:rPr lang="en-US" dirty="0">
                <a:latin typeface="Courier New" pitchFamily="49" charset="0"/>
              </a:rPr>
              <a:t>AND</a:t>
            </a:r>
            <a:r>
              <a:rPr lang="en-US" dirty="0"/>
              <a:t> condition, and </a:t>
            </a:r>
            <a:r>
              <a:rPr lang="en-US" dirty="0">
                <a:latin typeface="Courier New" pitchFamily="49" charset="0"/>
              </a:rPr>
              <a:t>TRUE</a:t>
            </a:r>
            <a:r>
              <a:rPr lang="en-US" dirty="0"/>
              <a:t> takes precedence in an </a:t>
            </a:r>
            <a:r>
              <a:rPr lang="en-US" dirty="0">
                <a:latin typeface="Courier New" pitchFamily="49" charset="0"/>
              </a:rPr>
              <a:t>OR</a:t>
            </a:r>
            <a:r>
              <a:rPr lang="en-US" dirty="0"/>
              <a:t> condition </a:t>
            </a:r>
          </a:p>
          <a:p>
            <a:pPr lvl="2" eaLnBrk="1" hangingPunct="1">
              <a:buSzPct val="70000"/>
              <a:buFont typeface="Courier New" pitchFamily="49" charset="0"/>
              <a:buChar char="•"/>
            </a:pPr>
            <a:r>
              <a:rPr lang="en-US" dirty="0">
                <a:latin typeface="Courier New" pitchFamily="49" charset="0"/>
              </a:rPr>
              <a:t>AND</a:t>
            </a:r>
            <a:r>
              <a:rPr lang="en-US" dirty="0"/>
              <a:t> returns </a:t>
            </a:r>
            <a:r>
              <a:rPr lang="en-US" dirty="0">
                <a:latin typeface="Courier New" pitchFamily="49" charset="0"/>
              </a:rPr>
              <a:t>TRUE</a:t>
            </a:r>
            <a:r>
              <a:rPr lang="en-US" dirty="0"/>
              <a:t> only if both of its operands are </a:t>
            </a:r>
            <a:r>
              <a:rPr lang="en-US" dirty="0">
                <a:latin typeface="Courier New" pitchFamily="49" charset="0"/>
              </a:rPr>
              <a:t>TRUE</a:t>
            </a:r>
            <a:r>
              <a:rPr lang="en-US" dirty="0"/>
              <a:t> </a:t>
            </a:r>
          </a:p>
          <a:p>
            <a:pPr lvl="2" eaLnBrk="1" hangingPunct="1">
              <a:buSzPct val="70000"/>
              <a:buFont typeface="Courier New" pitchFamily="49" charset="0"/>
              <a:buChar char="•"/>
            </a:pPr>
            <a:r>
              <a:rPr lang="en-US" dirty="0">
                <a:latin typeface="Courier New" pitchFamily="49" charset="0"/>
              </a:rPr>
              <a:t>OR</a:t>
            </a:r>
            <a:r>
              <a:rPr lang="en-US" dirty="0"/>
              <a:t> returns </a:t>
            </a:r>
            <a:r>
              <a:rPr lang="en-US" dirty="0">
                <a:latin typeface="Courier New" pitchFamily="49" charset="0"/>
              </a:rPr>
              <a:t>FALSE</a:t>
            </a:r>
            <a:r>
              <a:rPr lang="en-US" dirty="0"/>
              <a:t> only if both of its operands are </a:t>
            </a:r>
            <a:r>
              <a:rPr lang="en-US" dirty="0">
                <a:latin typeface="Courier New" pitchFamily="49" charset="0"/>
              </a:rPr>
              <a:t>FALSE</a:t>
            </a:r>
            <a:r>
              <a:rPr lang="en-US" dirty="0"/>
              <a:t> </a:t>
            </a:r>
          </a:p>
          <a:p>
            <a:pPr lvl="2" eaLnBrk="1" hangingPunct="1">
              <a:buSzPct val="70000"/>
              <a:buFont typeface="Courier New" pitchFamily="49" charset="0"/>
              <a:buChar char="•"/>
            </a:pPr>
            <a:r>
              <a:rPr lang="en-US" dirty="0">
                <a:latin typeface="Courier New" pitchFamily="49" charset="0"/>
              </a:rPr>
              <a:t>NULL</a:t>
            </a:r>
            <a:r>
              <a:rPr lang="en-US" dirty="0"/>
              <a:t> </a:t>
            </a:r>
            <a:r>
              <a:rPr lang="en-US" dirty="0">
                <a:latin typeface="Courier New" pitchFamily="49" charset="0"/>
              </a:rPr>
              <a:t>AND</a:t>
            </a:r>
            <a:r>
              <a:rPr lang="en-US" dirty="0"/>
              <a:t> </a:t>
            </a:r>
            <a:r>
              <a:rPr lang="en-US" dirty="0">
                <a:latin typeface="Courier New" pitchFamily="49" charset="0"/>
              </a:rPr>
              <a:t>TRUE</a:t>
            </a:r>
            <a:r>
              <a:rPr lang="en-US" dirty="0"/>
              <a:t> always evaluates to </a:t>
            </a:r>
            <a:r>
              <a:rPr lang="en-US" dirty="0">
                <a:latin typeface="Courier New" pitchFamily="49" charset="0"/>
              </a:rPr>
              <a:t>NULL</a:t>
            </a:r>
            <a:r>
              <a:rPr lang="en-US" dirty="0"/>
              <a:t> because it is not known whether the second operand evaluates to </a:t>
            </a:r>
            <a:r>
              <a:rPr lang="en-US" dirty="0">
                <a:latin typeface="Courier New" pitchFamily="49" charset="0"/>
              </a:rPr>
              <a:t>TRUE</a:t>
            </a:r>
            <a:endParaRPr lang="en-US" dirty="0"/>
          </a:p>
          <a:p>
            <a:pPr lvl="1" eaLnBrk="1" hangingPunct="1">
              <a:spcAft>
                <a:spcPct val="24000"/>
              </a:spcAft>
            </a:pPr>
            <a:r>
              <a:rPr lang="en-US" b="1" dirty="0"/>
              <a:t>Note:</a:t>
            </a:r>
            <a:r>
              <a:rPr lang="en-US" dirty="0"/>
              <a:t> The negation of </a:t>
            </a:r>
            <a:r>
              <a:rPr lang="en-US" dirty="0">
                <a:latin typeface="Courier New" pitchFamily="49" charset="0"/>
              </a:rPr>
              <a:t>NULL</a:t>
            </a:r>
            <a:r>
              <a:rPr lang="en-US" dirty="0"/>
              <a:t> (</a:t>
            </a:r>
            <a:r>
              <a:rPr lang="en-US" dirty="0">
                <a:latin typeface="Courier New" pitchFamily="49" charset="0"/>
              </a:rPr>
              <a:t>NOT</a:t>
            </a:r>
            <a:r>
              <a:rPr lang="en-US" dirty="0"/>
              <a:t> </a:t>
            </a:r>
            <a:r>
              <a:rPr lang="en-US" dirty="0">
                <a:latin typeface="Courier New" pitchFamily="49" charset="0"/>
              </a:rPr>
              <a:t>NULL</a:t>
            </a:r>
            <a:r>
              <a:rPr lang="en-US" dirty="0"/>
              <a:t>) results in a null value because null values are indeterminate.</a:t>
            </a:r>
          </a:p>
          <a:p>
            <a:endParaRPr lang="en-US" dirty="0"/>
          </a:p>
        </p:txBody>
      </p:sp>
    </p:spTree>
    <p:extLst>
      <p:ext uri="{BB962C8B-B14F-4D97-AF65-F5344CB8AC3E}">
        <p14:creationId xmlns:p14="http://schemas.microsoft.com/office/powerpoint/2010/main" val="1693732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Footer Placeholder 7"/>
          <p:cNvSpPr>
            <a:spLocks noGrp="1"/>
          </p:cNvSpPr>
          <p:nvPr>
            <p:ph type="ftr" sz="quarter" idx="4"/>
          </p:nvPr>
        </p:nvSpPr>
        <p:spPr/>
        <p:txBody>
          <a:bodyPr/>
          <a:lstStyle/>
          <a:p>
            <a:r>
              <a:rPr lang="en-US" altLang="en-US"/>
              <a:t>Oracle Database 19c: PL/SQL Workshop   6 - </a:t>
            </a:r>
            <a:fld id="{70A5C50F-C902-4BEB-A71C-94CC738F9EDA}" type="slidenum">
              <a:rPr lang="en-US" altLang="en-US" smtClean="0"/>
              <a:pPr/>
              <a:t>19</a:t>
            </a:fld>
            <a:endParaRPr lang="en-US" altLang="en-US" dirty="0"/>
          </a:p>
        </p:txBody>
      </p:sp>
      <p:sp>
        <p:nvSpPr>
          <p:cNvPr id="3" name="Slide Image Placeholder 2">
            <a:extLst>
              <a:ext uri="{FF2B5EF4-FFF2-40B4-BE49-F238E27FC236}">
                <a16:creationId xmlns:a16="http://schemas.microsoft.com/office/drawing/2014/main" id="{8BE07F8C-C6F7-4079-906C-26911DAE222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AD83B6F-5616-4105-80E8-6C39E14F5DE6}"/>
              </a:ext>
            </a:extLst>
          </p:cNvPr>
          <p:cNvSpPr>
            <a:spLocks noGrp="1"/>
          </p:cNvSpPr>
          <p:nvPr>
            <p:ph type="body" idx="1"/>
          </p:nvPr>
        </p:nvSpPr>
        <p:spPr/>
        <p:txBody>
          <a:bodyPr/>
          <a:lstStyle/>
          <a:p>
            <a:pPr lvl="1" eaLnBrk="1" hangingPunct="1">
              <a:spcBef>
                <a:spcPct val="50000"/>
              </a:spcBef>
            </a:pPr>
            <a:r>
              <a:rPr lang="en-US" altLang="en-US" dirty="0"/>
              <a:t>The </a:t>
            </a:r>
            <a:r>
              <a:rPr lang="en-US" altLang="en-US" dirty="0">
                <a:latin typeface="Courier New" pitchFamily="49" charset="0"/>
              </a:rPr>
              <a:t>AND</a:t>
            </a:r>
            <a:r>
              <a:rPr lang="en-US" altLang="en-US" dirty="0"/>
              <a:t> logic table can help you to evaluate possibilities for the Boolean condition in the slide.</a:t>
            </a:r>
            <a:endParaRPr lang="en-US" altLang="en-US" dirty="0">
              <a:solidFill>
                <a:schemeClr val="accent2"/>
              </a:solidFill>
              <a:latin typeface="Helvetica" pitchFamily="34" charset="0"/>
            </a:endParaRPr>
          </a:p>
          <a:p>
            <a:pPr lvl="1" eaLnBrk="1" hangingPunct="1"/>
            <a:r>
              <a:rPr lang="en-US" altLang="en-US" b="1" dirty="0"/>
              <a:t>Answers</a:t>
            </a:r>
            <a:endParaRPr lang="en-US" altLang="en-US" dirty="0"/>
          </a:p>
          <a:p>
            <a:pPr lvl="2" eaLnBrk="1" hangingPunct="1">
              <a:buNone/>
            </a:pPr>
            <a:r>
              <a:rPr lang="en-US" altLang="en-US" dirty="0"/>
              <a:t>1.	</a:t>
            </a:r>
            <a:r>
              <a:rPr lang="en-US" altLang="en-US" dirty="0">
                <a:latin typeface="Courier New" pitchFamily="49" charset="0"/>
              </a:rPr>
              <a:t>TRUE</a:t>
            </a:r>
          </a:p>
          <a:p>
            <a:pPr lvl="2" eaLnBrk="1" hangingPunct="1">
              <a:buNone/>
            </a:pPr>
            <a:r>
              <a:rPr lang="en-US" altLang="en-US" dirty="0"/>
              <a:t>2.	</a:t>
            </a:r>
            <a:r>
              <a:rPr lang="en-US" altLang="en-US" dirty="0">
                <a:latin typeface="Courier New" pitchFamily="49" charset="0"/>
              </a:rPr>
              <a:t>FALSE</a:t>
            </a:r>
          </a:p>
          <a:p>
            <a:pPr lvl="2" eaLnBrk="1" hangingPunct="1">
              <a:buNone/>
            </a:pPr>
            <a:r>
              <a:rPr lang="en-US" altLang="en-US" dirty="0"/>
              <a:t>3.	</a:t>
            </a:r>
            <a:r>
              <a:rPr lang="en-US" altLang="en-US" dirty="0">
                <a:latin typeface="Courier New" pitchFamily="49" charset="0"/>
              </a:rPr>
              <a:t>NULL</a:t>
            </a:r>
          </a:p>
          <a:p>
            <a:pPr lvl="2" eaLnBrk="1" hangingPunct="1">
              <a:buNone/>
            </a:pPr>
            <a:r>
              <a:rPr lang="en-US" altLang="en-US" dirty="0"/>
              <a:t>4.	</a:t>
            </a:r>
            <a:r>
              <a:rPr lang="en-US" altLang="en-US" dirty="0">
                <a:latin typeface="Courier New" pitchFamily="49" charset="0"/>
              </a:rPr>
              <a:t>FALSE</a:t>
            </a:r>
          </a:p>
          <a:p>
            <a:endParaRPr lang="en-US" dirty="0"/>
          </a:p>
        </p:txBody>
      </p:sp>
    </p:spTree>
    <p:extLst>
      <p:ext uri="{BB962C8B-B14F-4D97-AF65-F5344CB8AC3E}">
        <p14:creationId xmlns:p14="http://schemas.microsoft.com/office/powerpoint/2010/main" val="1783881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Footer Placeholder 4"/>
          <p:cNvSpPr>
            <a:spLocks noGrp="1"/>
          </p:cNvSpPr>
          <p:nvPr>
            <p:ph type="ftr" sz="quarter" idx="4"/>
          </p:nvPr>
        </p:nvSpPr>
        <p:spPr/>
        <p:txBody>
          <a:bodyPr/>
          <a:lstStyle/>
          <a:p>
            <a:r>
              <a:rPr lang="en-US" altLang="en-US"/>
              <a:t>Oracle Database 19c: PL/SQL Workshop   6 - </a:t>
            </a:r>
            <a:fld id="{D28B85B8-F852-4A98-8372-1CEC48CE8184}" type="slidenum">
              <a:rPr lang="en-US" altLang="en-US" smtClean="0"/>
              <a:pPr/>
              <a:t>20</a:t>
            </a:fld>
            <a:endParaRPr lang="en-US" altLang="en-US" dirty="0"/>
          </a:p>
        </p:txBody>
      </p:sp>
      <p:sp>
        <p:nvSpPr>
          <p:cNvPr id="3" name="Slide Image Placeholder 2">
            <a:extLst>
              <a:ext uri="{FF2B5EF4-FFF2-40B4-BE49-F238E27FC236}">
                <a16:creationId xmlns:a16="http://schemas.microsoft.com/office/drawing/2014/main" id="{81230C13-AA1D-40C7-9818-D74FB94EC59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CD6BF47-46EB-45F8-8B55-43C46704CF2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958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Footer Placeholder 7"/>
          <p:cNvSpPr>
            <a:spLocks noGrp="1"/>
          </p:cNvSpPr>
          <p:nvPr>
            <p:ph type="ftr" sz="quarter" idx="4"/>
          </p:nvPr>
        </p:nvSpPr>
        <p:spPr/>
        <p:txBody>
          <a:bodyPr/>
          <a:lstStyle/>
          <a:p>
            <a:r>
              <a:rPr lang="en-US" altLang="en-US"/>
              <a:t>Oracle Database 19c: PL/SQL Workshop   6 - </a:t>
            </a:r>
            <a:fld id="{F029A861-B9B3-4803-BF74-CCD134EE7EB8}" type="slidenum">
              <a:rPr lang="en-US" altLang="en-US" smtClean="0"/>
              <a:pPr/>
              <a:t>3</a:t>
            </a:fld>
            <a:endParaRPr lang="en-US" altLang="en-US" dirty="0"/>
          </a:p>
        </p:txBody>
      </p:sp>
      <p:sp>
        <p:nvSpPr>
          <p:cNvPr id="3" name="Slide Image Placeholder 2">
            <a:extLst>
              <a:ext uri="{FF2B5EF4-FFF2-40B4-BE49-F238E27FC236}">
                <a16:creationId xmlns:a16="http://schemas.microsoft.com/office/drawing/2014/main" id="{01D9009C-B228-4036-8F7C-2342AD18C92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4749E76-9D9E-4CDC-912F-BE98A8BAA896}"/>
              </a:ext>
            </a:extLst>
          </p:cNvPr>
          <p:cNvSpPr>
            <a:spLocks noGrp="1"/>
          </p:cNvSpPr>
          <p:nvPr>
            <p:ph type="body" idx="1"/>
          </p:nvPr>
        </p:nvSpPr>
        <p:spPr/>
        <p:txBody>
          <a:bodyPr/>
          <a:lstStyle/>
          <a:p>
            <a:pPr lvl="1" eaLnBrk="1" hangingPunct="1"/>
            <a:r>
              <a:rPr lang="en-US" altLang="en-US" dirty="0"/>
              <a:t>You have learned to write PL/SQL blocks containing declarative and executable sections. You have also learned to include expressions and SQL statements in the executable block.</a:t>
            </a:r>
          </a:p>
          <a:p>
            <a:pPr lvl="1" eaLnBrk="1" hangingPunct="1"/>
            <a:r>
              <a:rPr lang="en-US" altLang="en-US" dirty="0"/>
              <a:t>In this lesson, you learn how to use control structures such as </a:t>
            </a:r>
            <a:r>
              <a:rPr lang="en-US" altLang="en-US" dirty="0">
                <a:latin typeface="Courier New" pitchFamily="49" charset="0"/>
              </a:rPr>
              <a:t>IF</a:t>
            </a:r>
            <a:r>
              <a:rPr lang="en-US" altLang="en-US" dirty="0"/>
              <a:t> statements, </a:t>
            </a:r>
            <a:r>
              <a:rPr lang="en-US" altLang="en-US" dirty="0">
                <a:latin typeface="Courier New" pitchFamily="49" charset="0"/>
              </a:rPr>
              <a:t>CASE</a:t>
            </a:r>
            <a:r>
              <a:rPr lang="en-US" altLang="en-US" dirty="0"/>
              <a:t> expressions, and </a:t>
            </a:r>
            <a:r>
              <a:rPr lang="en-US" altLang="en-US" dirty="0">
                <a:latin typeface="Courier New" pitchFamily="49" charset="0"/>
              </a:rPr>
              <a:t>LOOP</a:t>
            </a:r>
            <a:r>
              <a:rPr lang="en-US" altLang="en-US" dirty="0"/>
              <a:t> structures in a PL/SQL block.</a:t>
            </a:r>
          </a:p>
          <a:p>
            <a:endParaRPr lang="en-US" dirty="0"/>
          </a:p>
        </p:txBody>
      </p:sp>
    </p:spTree>
    <p:extLst>
      <p:ext uri="{BB962C8B-B14F-4D97-AF65-F5344CB8AC3E}">
        <p14:creationId xmlns:p14="http://schemas.microsoft.com/office/powerpoint/2010/main" val="824755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6 - </a:t>
            </a:r>
            <a:fld id="{CBA9B708-4D2E-44D6-B3F3-3E9DA0CF5CEA}" type="slidenum">
              <a:rPr lang="en-US" smtClean="0"/>
              <a:pPr/>
              <a:t>21</a:t>
            </a:fld>
            <a:endParaRPr lang="en-US" dirty="0"/>
          </a:p>
        </p:txBody>
      </p:sp>
      <p:sp>
        <p:nvSpPr>
          <p:cNvPr id="3" name="Slide Image Placeholder 2">
            <a:extLst>
              <a:ext uri="{FF2B5EF4-FFF2-40B4-BE49-F238E27FC236}">
                <a16:creationId xmlns:a16="http://schemas.microsoft.com/office/drawing/2014/main" id="{9E8C4F21-6110-4A84-8917-E180A2C2B58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9840187-9E4D-488F-BEA3-44509FEECC7D}"/>
              </a:ext>
            </a:extLst>
          </p:cNvPr>
          <p:cNvSpPr>
            <a:spLocks noGrp="1"/>
          </p:cNvSpPr>
          <p:nvPr>
            <p:ph type="body" idx="1"/>
          </p:nvPr>
        </p:nvSpPr>
        <p:spPr/>
        <p:txBody>
          <a:bodyPr/>
          <a:lstStyle/>
          <a:p>
            <a:pPr lvl="1" eaLnBrk="1" hangingPunct="1"/>
            <a:r>
              <a:rPr lang="en-US" altLang="en-US" dirty="0"/>
              <a:t>Loops are programming language constructs that are used to execute a set of statements repeatedly until an exit condition is reached. It is mandatory to have an exit condition in a loop; otherwise, the loop executes for infinite number of iterations. PL/SQL provides three types of loop structures:</a:t>
            </a:r>
          </a:p>
          <a:p>
            <a:pPr lvl="2" eaLnBrk="1" hangingPunct="1"/>
            <a:r>
              <a:rPr lang="en-US" altLang="en-US" dirty="0"/>
              <a:t>Basic loop that performs repetitive actions till the exit condition is met</a:t>
            </a:r>
          </a:p>
          <a:p>
            <a:pPr lvl="2" eaLnBrk="1" hangingPunct="1">
              <a:buFont typeface="Courier New" pitchFamily="49" charset="0"/>
              <a:buChar char="•"/>
            </a:pPr>
            <a:r>
              <a:rPr lang="en-US" altLang="en-US" dirty="0">
                <a:latin typeface="Courier New" pitchFamily="49" charset="0"/>
              </a:rPr>
              <a:t>FOR</a:t>
            </a:r>
            <a:r>
              <a:rPr lang="en-US" altLang="en-US" dirty="0"/>
              <a:t> loops that perform iterative actions based on a count</a:t>
            </a:r>
          </a:p>
          <a:p>
            <a:pPr lvl="2" eaLnBrk="1" hangingPunct="1">
              <a:buFont typeface="Courier New" pitchFamily="49" charset="0"/>
              <a:buChar char="•"/>
            </a:pPr>
            <a:r>
              <a:rPr lang="en-US" altLang="en-US" dirty="0">
                <a:latin typeface="Courier New" pitchFamily="49" charset="0"/>
              </a:rPr>
              <a:t>WHILE</a:t>
            </a:r>
            <a:r>
              <a:rPr lang="en-US" altLang="en-US" dirty="0"/>
              <a:t> loops that perform iterative actions based on a condition</a:t>
            </a:r>
          </a:p>
          <a:p>
            <a:pPr lvl="1" eaLnBrk="1" hangingPunct="1"/>
            <a:r>
              <a:rPr lang="en-US" altLang="en-US" b="1" dirty="0"/>
              <a:t>Note:</a:t>
            </a:r>
            <a:r>
              <a:rPr lang="en-US" altLang="en-US" dirty="0"/>
              <a:t> An </a:t>
            </a:r>
            <a:r>
              <a:rPr lang="en-US" altLang="en-US" dirty="0">
                <a:latin typeface="Courier New" pitchFamily="49" charset="0"/>
              </a:rPr>
              <a:t>EXIT</a:t>
            </a:r>
            <a:r>
              <a:rPr lang="en-US" altLang="en-US" dirty="0"/>
              <a:t> statement can be used to terminate loops. A basic loop must have an </a:t>
            </a:r>
            <a:r>
              <a:rPr lang="en-US" altLang="en-US" dirty="0">
                <a:latin typeface="Courier New" pitchFamily="49" charset="0"/>
              </a:rPr>
              <a:t>EXIT</a:t>
            </a:r>
            <a:r>
              <a:rPr lang="en-US" altLang="en-US" dirty="0"/>
              <a:t>. The cursor </a:t>
            </a:r>
            <a:r>
              <a:rPr lang="en-US" altLang="en-US" dirty="0">
                <a:latin typeface="Courier New" pitchFamily="49" charset="0"/>
              </a:rPr>
              <a:t>FOR</a:t>
            </a:r>
            <a:r>
              <a:rPr lang="en-US" altLang="en-US" dirty="0"/>
              <a:t> loop (which is another type of </a:t>
            </a:r>
            <a:r>
              <a:rPr lang="en-US" altLang="en-US" dirty="0">
                <a:latin typeface="Courier New" pitchFamily="49" charset="0"/>
              </a:rPr>
              <a:t>FOR</a:t>
            </a:r>
            <a:r>
              <a:rPr lang="en-US" altLang="en-US" dirty="0"/>
              <a:t> loop) is discussed in the lesson titled “Using Explicit Cursors.”</a:t>
            </a:r>
            <a:endParaRPr lang="en-US" dirty="0"/>
          </a:p>
          <a:p>
            <a:endParaRPr lang="en-US" dirty="0"/>
          </a:p>
        </p:txBody>
      </p:sp>
    </p:spTree>
    <p:extLst>
      <p:ext uri="{BB962C8B-B14F-4D97-AF65-F5344CB8AC3E}">
        <p14:creationId xmlns:p14="http://schemas.microsoft.com/office/powerpoint/2010/main" val="2489439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7"/>
          <p:cNvSpPr>
            <a:spLocks noGrp="1"/>
          </p:cNvSpPr>
          <p:nvPr>
            <p:ph type="ftr" sz="quarter" idx="4"/>
          </p:nvPr>
        </p:nvSpPr>
        <p:spPr/>
        <p:txBody>
          <a:bodyPr/>
          <a:lstStyle/>
          <a:p>
            <a:r>
              <a:rPr lang="en-US" altLang="en-US"/>
              <a:t>Oracle Database 19c: PL/SQL Workshop   6 - </a:t>
            </a:r>
            <a:fld id="{8522CEB8-0E7F-4459-8C6F-3450ADC8E0FE}" type="slidenum">
              <a:rPr lang="en-US" altLang="en-US" smtClean="0"/>
              <a:pPr/>
              <a:t>22</a:t>
            </a:fld>
            <a:endParaRPr lang="en-US" altLang="en-US" dirty="0"/>
          </a:p>
        </p:txBody>
      </p:sp>
      <p:sp>
        <p:nvSpPr>
          <p:cNvPr id="3" name="Slide Image Placeholder 2">
            <a:extLst>
              <a:ext uri="{FF2B5EF4-FFF2-40B4-BE49-F238E27FC236}">
                <a16:creationId xmlns:a16="http://schemas.microsoft.com/office/drawing/2014/main" id="{EC366520-65EC-449C-ACF1-4F468D745E2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1C2C4F8-0B47-4F45-8F4E-A6269B6AD9A4}"/>
              </a:ext>
            </a:extLst>
          </p:cNvPr>
          <p:cNvSpPr>
            <a:spLocks noGrp="1"/>
          </p:cNvSpPr>
          <p:nvPr>
            <p:ph type="body" idx="1"/>
          </p:nvPr>
        </p:nvSpPr>
        <p:spPr/>
        <p:txBody>
          <a:bodyPr/>
          <a:lstStyle/>
          <a:p>
            <a:pPr lvl="1" eaLnBrk="1" hangingPunct="1"/>
            <a:r>
              <a:rPr lang="en-US" altLang="en-US" dirty="0"/>
              <a:t>The simplest form of a </a:t>
            </a:r>
            <a:r>
              <a:rPr lang="en-US" altLang="en-US" dirty="0">
                <a:latin typeface="Courier New" pitchFamily="49" charset="0"/>
              </a:rPr>
              <a:t>LOOP</a:t>
            </a:r>
            <a:r>
              <a:rPr lang="en-US" altLang="en-US" dirty="0"/>
              <a:t> statement is the basic loop, which encloses a sequence of statements between the </a:t>
            </a:r>
            <a:r>
              <a:rPr lang="en-US" altLang="en-US" dirty="0">
                <a:latin typeface="Courier New" pitchFamily="49" charset="0"/>
              </a:rPr>
              <a:t>LOOP</a:t>
            </a:r>
            <a:r>
              <a:rPr lang="en-US" altLang="en-US" dirty="0"/>
              <a:t> and </a:t>
            </a:r>
            <a:r>
              <a:rPr lang="en-US" altLang="en-US" dirty="0">
                <a:latin typeface="Courier New" pitchFamily="49" charset="0"/>
              </a:rPr>
              <a:t>END</a:t>
            </a:r>
            <a:r>
              <a:rPr lang="en-US" altLang="en-US" dirty="0"/>
              <a:t> </a:t>
            </a:r>
            <a:r>
              <a:rPr lang="en-US" altLang="en-US" dirty="0">
                <a:latin typeface="Courier New" pitchFamily="49" charset="0"/>
              </a:rPr>
              <a:t>LOOP</a:t>
            </a:r>
            <a:r>
              <a:rPr lang="en-US" altLang="en-US" dirty="0"/>
              <a:t> keywords. Each time the flow of execution reaches the </a:t>
            </a:r>
            <a:r>
              <a:rPr lang="en-US" altLang="en-US" dirty="0">
                <a:latin typeface="Courier New" pitchFamily="49" charset="0"/>
              </a:rPr>
              <a:t>END</a:t>
            </a:r>
            <a:r>
              <a:rPr lang="en-US" altLang="en-US" dirty="0"/>
              <a:t> </a:t>
            </a:r>
            <a:r>
              <a:rPr lang="en-US" altLang="en-US" dirty="0">
                <a:latin typeface="Courier New" pitchFamily="49" charset="0"/>
              </a:rPr>
              <a:t>LOOP</a:t>
            </a:r>
            <a:r>
              <a:rPr lang="en-US" altLang="en-US" dirty="0"/>
              <a:t> statement, the exit condition is checked. If the exit condition evaluates to </a:t>
            </a:r>
            <a:r>
              <a:rPr lang="en-US" altLang="en-US" dirty="0">
                <a:latin typeface="Courier New" pitchFamily="49" charset="0"/>
              </a:rPr>
              <a:t>FALSE</a:t>
            </a:r>
            <a:r>
              <a:rPr lang="en-US" altLang="en-US" dirty="0"/>
              <a:t>, the statements in the loop are repeated. A basic loop</a:t>
            </a:r>
            <a:r>
              <a:rPr lang="en-US" altLang="en-US" dirty="0">
                <a:solidFill>
                  <a:srgbClr val="FC0128"/>
                </a:solidFill>
              </a:rPr>
              <a:t> </a:t>
            </a:r>
            <a:r>
              <a:rPr lang="en-US" altLang="en-US" dirty="0"/>
              <a:t>allows execution of its statements at least once, even if the </a:t>
            </a:r>
            <a:r>
              <a:rPr lang="en-US" altLang="en-US" dirty="0">
                <a:latin typeface="Courier New" pitchFamily="49" charset="0"/>
              </a:rPr>
              <a:t>EXIT</a:t>
            </a:r>
            <a:r>
              <a:rPr lang="en-US" altLang="en-US" dirty="0"/>
              <a:t> condition is already met upon entering the loop. </a:t>
            </a:r>
          </a:p>
          <a:p>
            <a:pPr lvl="1" eaLnBrk="1" hangingPunct="1"/>
            <a:r>
              <a:rPr lang="en-US" altLang="en-US" dirty="0"/>
              <a:t>Without the </a:t>
            </a:r>
            <a:r>
              <a:rPr lang="en-US" altLang="en-US" dirty="0">
                <a:latin typeface="Courier New" pitchFamily="49" charset="0"/>
              </a:rPr>
              <a:t>EXIT</a:t>
            </a:r>
            <a:r>
              <a:rPr lang="en-US" altLang="en-US" dirty="0"/>
              <a:t> statement, the loop would be infinite.</a:t>
            </a:r>
          </a:p>
          <a:p>
            <a:pPr lvl="1" eaLnBrk="1" hangingPunct="1"/>
            <a:r>
              <a:rPr lang="en-US" altLang="en-US" b="1" dirty="0">
                <a:latin typeface="Courier New" pitchFamily="49" charset="0"/>
              </a:rPr>
              <a:t>EXIT</a:t>
            </a:r>
            <a:r>
              <a:rPr lang="en-US" altLang="en-US" b="1" dirty="0"/>
              <a:t> Statement</a:t>
            </a:r>
          </a:p>
          <a:p>
            <a:pPr lvl="1" eaLnBrk="1" hangingPunct="1">
              <a:spcAft>
                <a:spcPct val="30000"/>
              </a:spcAft>
            </a:pPr>
            <a:r>
              <a:rPr lang="en-US" altLang="en-US" dirty="0"/>
              <a:t>You use the </a:t>
            </a:r>
            <a:r>
              <a:rPr lang="en-US" altLang="en-US" dirty="0">
                <a:latin typeface="Courier New" pitchFamily="49" charset="0"/>
              </a:rPr>
              <a:t>EXIT</a:t>
            </a:r>
            <a:r>
              <a:rPr lang="en-US" altLang="en-US" dirty="0"/>
              <a:t> statement</a:t>
            </a:r>
            <a:r>
              <a:rPr lang="en-US" altLang="en-US" dirty="0">
                <a:solidFill>
                  <a:srgbClr val="FC0128"/>
                </a:solidFill>
              </a:rPr>
              <a:t> </a:t>
            </a:r>
            <a:r>
              <a:rPr lang="en-US" altLang="en-US" dirty="0"/>
              <a:t>to terminate a loop. Control passes to the next statement after the </a:t>
            </a:r>
            <a:r>
              <a:rPr lang="en-US" altLang="en-US" dirty="0">
                <a:latin typeface="Courier New" pitchFamily="49" charset="0"/>
              </a:rPr>
              <a:t>END</a:t>
            </a:r>
            <a:r>
              <a:rPr lang="en-US" altLang="en-US" dirty="0"/>
              <a:t> </a:t>
            </a:r>
            <a:r>
              <a:rPr lang="en-US" altLang="en-US" dirty="0">
                <a:latin typeface="Courier New" pitchFamily="49" charset="0"/>
              </a:rPr>
              <a:t>LOOP</a:t>
            </a:r>
            <a:r>
              <a:rPr lang="en-US" altLang="en-US" dirty="0"/>
              <a:t> statement. You can issue </a:t>
            </a:r>
            <a:r>
              <a:rPr lang="en-US" altLang="en-US" dirty="0">
                <a:latin typeface="Courier New" pitchFamily="49" charset="0"/>
              </a:rPr>
              <a:t>EXIT</a:t>
            </a:r>
            <a:r>
              <a:rPr lang="en-US" altLang="en-US" dirty="0"/>
              <a:t> either as an action within an </a:t>
            </a:r>
            <a:r>
              <a:rPr lang="en-US" altLang="en-US" dirty="0">
                <a:latin typeface="Courier New" pitchFamily="49" charset="0"/>
              </a:rPr>
              <a:t>IF</a:t>
            </a:r>
            <a:r>
              <a:rPr lang="en-US" altLang="en-US" dirty="0"/>
              <a:t> statement or as a stand-alone statement within the loop. The </a:t>
            </a:r>
            <a:r>
              <a:rPr lang="en-US" altLang="en-US" dirty="0">
                <a:latin typeface="Courier New" pitchFamily="49" charset="0"/>
              </a:rPr>
              <a:t>EXIT</a:t>
            </a:r>
            <a:r>
              <a:rPr lang="en-US" altLang="en-US" dirty="0"/>
              <a:t> statement must be placed inside a loop. In the latter case, you can attach a </a:t>
            </a:r>
            <a:r>
              <a:rPr lang="en-US" altLang="en-US" dirty="0">
                <a:latin typeface="Courier New" pitchFamily="49" charset="0"/>
              </a:rPr>
              <a:t>WHEN</a:t>
            </a:r>
            <a:r>
              <a:rPr lang="en-US" altLang="en-US" dirty="0"/>
              <a:t> clause to enable conditional termination of the loop. When the </a:t>
            </a:r>
            <a:r>
              <a:rPr lang="en-US" altLang="en-US" dirty="0">
                <a:latin typeface="Courier New" pitchFamily="49" charset="0"/>
              </a:rPr>
              <a:t>EXIT</a:t>
            </a:r>
            <a:r>
              <a:rPr lang="en-US" altLang="en-US" dirty="0"/>
              <a:t> statement is encountered, the condition in the </a:t>
            </a:r>
            <a:r>
              <a:rPr lang="en-US" altLang="en-US" dirty="0">
                <a:latin typeface="Courier New" pitchFamily="49" charset="0"/>
              </a:rPr>
              <a:t>WHEN</a:t>
            </a:r>
            <a:r>
              <a:rPr lang="en-US" altLang="en-US" dirty="0"/>
              <a:t> clause is evaluated. If the condition yields </a:t>
            </a:r>
            <a:r>
              <a:rPr lang="en-US" altLang="en-US" dirty="0">
                <a:latin typeface="Courier New" pitchFamily="49" charset="0"/>
              </a:rPr>
              <a:t>TRUE</a:t>
            </a:r>
            <a:r>
              <a:rPr lang="en-US" altLang="en-US" dirty="0"/>
              <a:t>, the loop ends and control passes to the next statement after the loop. A basic loop can contain multiple </a:t>
            </a:r>
            <a:r>
              <a:rPr lang="en-US" altLang="en-US" dirty="0">
                <a:latin typeface="Courier New" pitchFamily="49" charset="0"/>
              </a:rPr>
              <a:t>EXIT</a:t>
            </a:r>
            <a:r>
              <a:rPr lang="en-US" altLang="en-US" dirty="0"/>
              <a:t> statements, but it is recommended that you have only one </a:t>
            </a:r>
            <a:r>
              <a:rPr lang="en-US" altLang="en-US" dirty="0">
                <a:latin typeface="Courier New" pitchFamily="49" charset="0"/>
              </a:rPr>
              <a:t>EXIT</a:t>
            </a:r>
            <a:r>
              <a:rPr lang="en-US" altLang="en-US" dirty="0"/>
              <a:t> point.</a:t>
            </a:r>
          </a:p>
          <a:p>
            <a:endParaRPr lang="en-US" dirty="0"/>
          </a:p>
        </p:txBody>
      </p:sp>
    </p:spTree>
    <p:extLst>
      <p:ext uri="{BB962C8B-B14F-4D97-AF65-F5344CB8AC3E}">
        <p14:creationId xmlns:p14="http://schemas.microsoft.com/office/powerpoint/2010/main" val="558139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Footer Placeholder 7"/>
          <p:cNvSpPr>
            <a:spLocks noGrp="1"/>
          </p:cNvSpPr>
          <p:nvPr>
            <p:ph type="ftr" sz="quarter" idx="4"/>
          </p:nvPr>
        </p:nvSpPr>
        <p:spPr/>
        <p:txBody>
          <a:bodyPr/>
          <a:lstStyle/>
          <a:p>
            <a:r>
              <a:rPr lang="en-US" altLang="en-US"/>
              <a:t>Oracle Database 19c: PL/SQL Workshop   6 - </a:t>
            </a:r>
            <a:fld id="{07FE64B0-6B6B-4298-891A-0BD664FA7BBE}" type="slidenum">
              <a:rPr lang="en-US" altLang="en-US" smtClean="0"/>
              <a:pPr/>
              <a:t>23</a:t>
            </a:fld>
            <a:endParaRPr lang="en-US" altLang="en-US" dirty="0"/>
          </a:p>
        </p:txBody>
      </p:sp>
      <p:sp>
        <p:nvSpPr>
          <p:cNvPr id="3" name="Slide Image Placeholder 2">
            <a:extLst>
              <a:ext uri="{FF2B5EF4-FFF2-40B4-BE49-F238E27FC236}">
                <a16:creationId xmlns:a16="http://schemas.microsoft.com/office/drawing/2014/main" id="{CE7214CF-A928-4635-B693-98397CF29F8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E5D04D6-A8F5-4609-BA85-F06E5E535B1A}"/>
              </a:ext>
            </a:extLst>
          </p:cNvPr>
          <p:cNvSpPr>
            <a:spLocks noGrp="1"/>
          </p:cNvSpPr>
          <p:nvPr>
            <p:ph type="body" idx="1"/>
          </p:nvPr>
        </p:nvSpPr>
        <p:spPr/>
        <p:txBody>
          <a:bodyPr/>
          <a:lstStyle/>
          <a:p>
            <a:pPr lvl="1" eaLnBrk="1" hangingPunct="1"/>
            <a:r>
              <a:rPr lang="en-US" altLang="en-US" dirty="0"/>
              <a:t>The basic loop example shown in the slide is defined as follows: “Insert three new location IDs for the </a:t>
            </a:r>
            <a:r>
              <a:rPr lang="en-US" altLang="en-US" dirty="0">
                <a:latin typeface="Courier New" pitchFamily="49" charset="0"/>
              </a:rPr>
              <a:t>CA</a:t>
            </a:r>
            <a:r>
              <a:rPr lang="en-US" altLang="en-US" dirty="0"/>
              <a:t> country code and the city of Montreal.”</a:t>
            </a:r>
          </a:p>
          <a:p>
            <a:pPr lvl="1" eaLnBrk="1" hangingPunct="1"/>
            <a:r>
              <a:rPr lang="en-US" altLang="en-US" b="1" dirty="0"/>
              <a:t>Note</a:t>
            </a:r>
            <a:endParaRPr lang="en-US" altLang="en-US" dirty="0"/>
          </a:p>
          <a:p>
            <a:pPr lvl="2" eaLnBrk="1" hangingPunct="1"/>
            <a:r>
              <a:rPr lang="en-US" altLang="en-US" dirty="0"/>
              <a:t>A basic loop allows execution of its statements until the </a:t>
            </a:r>
            <a:r>
              <a:rPr lang="en-US" altLang="en-US" dirty="0">
                <a:latin typeface="Courier New" pitchFamily="49" charset="0"/>
              </a:rPr>
              <a:t>EXIT</a:t>
            </a:r>
            <a:r>
              <a:rPr lang="en-US" altLang="en-US" dirty="0"/>
              <a:t> </a:t>
            </a:r>
            <a:r>
              <a:rPr lang="en-US" altLang="en-US" dirty="0">
                <a:latin typeface="Courier New" pitchFamily="49" charset="0"/>
              </a:rPr>
              <a:t>WHEN</a:t>
            </a:r>
            <a:r>
              <a:rPr lang="en-US" altLang="en-US" dirty="0"/>
              <a:t> condition is met.</a:t>
            </a:r>
          </a:p>
          <a:p>
            <a:pPr lvl="2" eaLnBrk="1" hangingPunct="1"/>
            <a:r>
              <a:rPr lang="en-US" altLang="en-US" dirty="0"/>
              <a:t>If the condition is placed in the loop such that it is not checked until after the loop statements execute, the loop executes at least once.</a:t>
            </a:r>
          </a:p>
          <a:p>
            <a:pPr lvl="2" eaLnBrk="1" hangingPunct="1"/>
            <a:r>
              <a:rPr lang="en-US" altLang="en-US" dirty="0"/>
              <a:t>However, if the exit condition is placed at the top of the loop (before any of the other executable statements) and if that condition is true, the loop exits and the statements never execute.</a:t>
            </a:r>
          </a:p>
          <a:p>
            <a:pPr lvl="1" eaLnBrk="1" hangingPunct="1"/>
            <a:r>
              <a:rPr lang="en-US" altLang="en-US" b="1" dirty="0"/>
              <a:t>Results</a:t>
            </a:r>
            <a:endParaRPr lang="en-US" altLang="en-US" dirty="0"/>
          </a:p>
          <a:p>
            <a:pPr lvl="1" eaLnBrk="1" hangingPunct="1"/>
            <a:r>
              <a:rPr lang="en-US" altLang="en-US" dirty="0"/>
              <a:t>To view the output, run the code example under slide 23_sa in </a:t>
            </a:r>
            <a:r>
              <a:rPr lang="en-US" altLang="en-US" dirty="0">
                <a:latin typeface="Courier New" pitchFamily="49" charset="0"/>
                <a:cs typeface="Courier New" pitchFamily="49" charset="0"/>
              </a:rPr>
              <a:t>code_ex_06.sql</a:t>
            </a:r>
            <a:r>
              <a:rPr lang="en-US" altLang="en-US" dirty="0"/>
              <a:t>.</a:t>
            </a:r>
            <a:endParaRPr lang="en-US" altLang="en-US"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2696541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Footer Placeholder 7"/>
          <p:cNvSpPr>
            <a:spLocks noGrp="1"/>
          </p:cNvSpPr>
          <p:nvPr>
            <p:ph type="ftr" sz="quarter" idx="4"/>
          </p:nvPr>
        </p:nvSpPr>
        <p:spPr/>
        <p:txBody>
          <a:bodyPr/>
          <a:lstStyle/>
          <a:p>
            <a:r>
              <a:rPr lang="en-US" altLang="en-US"/>
              <a:t>Oracle Database 19c: PL/SQL Workshop   6 - </a:t>
            </a:r>
            <a:fld id="{7FA3740A-D5F7-4974-8DD6-7B6922B72222}" type="slidenum">
              <a:rPr lang="en-US" altLang="en-US" smtClean="0"/>
              <a:pPr/>
              <a:t>24</a:t>
            </a:fld>
            <a:endParaRPr lang="en-US" altLang="en-US" dirty="0"/>
          </a:p>
        </p:txBody>
      </p:sp>
      <p:sp>
        <p:nvSpPr>
          <p:cNvPr id="3" name="Slide Image Placeholder 2">
            <a:extLst>
              <a:ext uri="{FF2B5EF4-FFF2-40B4-BE49-F238E27FC236}">
                <a16:creationId xmlns:a16="http://schemas.microsoft.com/office/drawing/2014/main" id="{31EC03BC-1C30-41F5-80F4-D667451A934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EEAC827-2F99-4933-B86E-8EFB788E403C}"/>
              </a:ext>
            </a:extLst>
          </p:cNvPr>
          <p:cNvSpPr>
            <a:spLocks noGrp="1"/>
          </p:cNvSpPr>
          <p:nvPr>
            <p:ph type="body" idx="1"/>
          </p:nvPr>
        </p:nvSpPr>
        <p:spPr/>
        <p:txBody>
          <a:bodyPr/>
          <a:lstStyle/>
          <a:p>
            <a:pPr lvl="1" eaLnBrk="1" hangingPunct="1">
              <a:tabLst>
                <a:tab pos="1371600" algn="l"/>
              </a:tabLst>
            </a:pPr>
            <a:r>
              <a:rPr lang="en-US" altLang="en-US" dirty="0"/>
              <a:t>You can use the </a:t>
            </a:r>
            <a:r>
              <a:rPr lang="en-US" altLang="en-US" dirty="0">
                <a:latin typeface="Courier New" pitchFamily="49" charset="0"/>
              </a:rPr>
              <a:t>WHILE</a:t>
            </a:r>
            <a:r>
              <a:rPr lang="en-US" altLang="en-US" dirty="0"/>
              <a:t> loop</a:t>
            </a:r>
            <a:r>
              <a:rPr lang="en-US" altLang="en-US" dirty="0">
                <a:solidFill>
                  <a:srgbClr val="FC0128"/>
                </a:solidFill>
              </a:rPr>
              <a:t> </a:t>
            </a:r>
            <a:r>
              <a:rPr lang="en-US" altLang="en-US" dirty="0"/>
              <a:t>to repeat a sequence of statements until the controlling condition is no longer </a:t>
            </a:r>
            <a:r>
              <a:rPr lang="en-US" altLang="en-US" dirty="0">
                <a:latin typeface="Courier New" pitchFamily="49" charset="0"/>
              </a:rPr>
              <a:t>TRUE</a:t>
            </a:r>
            <a:r>
              <a:rPr lang="en-US" altLang="en-US" dirty="0"/>
              <a:t>. The condition is evaluated at the start of each iteration. The loop terminates when the condition is </a:t>
            </a:r>
            <a:r>
              <a:rPr lang="en-US" altLang="en-US" dirty="0">
                <a:latin typeface="Courier New" pitchFamily="49" charset="0"/>
              </a:rPr>
              <a:t>FALSE</a:t>
            </a:r>
            <a:r>
              <a:rPr lang="en-US" altLang="en-US" dirty="0"/>
              <a:t> or </a:t>
            </a:r>
            <a:r>
              <a:rPr lang="en-US" altLang="en-US" dirty="0">
                <a:latin typeface="Courier New" pitchFamily="49" charset="0"/>
              </a:rPr>
              <a:t>NULL</a:t>
            </a:r>
            <a:r>
              <a:rPr lang="en-US" altLang="en-US" dirty="0"/>
              <a:t>. If the condition is </a:t>
            </a:r>
            <a:r>
              <a:rPr lang="en-US" altLang="en-US" dirty="0">
                <a:latin typeface="Courier New" pitchFamily="49" charset="0"/>
              </a:rPr>
              <a:t>FALSE</a:t>
            </a:r>
            <a:r>
              <a:rPr lang="en-US" altLang="en-US" dirty="0"/>
              <a:t> or </a:t>
            </a:r>
            <a:r>
              <a:rPr lang="en-US" altLang="en-US" dirty="0">
                <a:latin typeface="Courier New" pitchFamily="49" charset="0"/>
              </a:rPr>
              <a:t>NULL</a:t>
            </a:r>
            <a:r>
              <a:rPr lang="en-US" altLang="en-US" dirty="0"/>
              <a:t> at the start of the loop, no further iterations are performed. Thus, it is possible that none of the statements inside the loop are executed. </a:t>
            </a:r>
          </a:p>
          <a:p>
            <a:pPr lvl="1" eaLnBrk="1" hangingPunct="1">
              <a:tabLst>
                <a:tab pos="1371600" algn="l"/>
              </a:tabLst>
            </a:pPr>
            <a:r>
              <a:rPr lang="en-US" altLang="en-US" dirty="0"/>
              <a:t>In the syntax:</a:t>
            </a:r>
          </a:p>
          <a:p>
            <a:pPr marL="400050" lvl="2" indent="-171450" eaLnBrk="1" hangingPunct="1">
              <a:buNone/>
              <a:tabLst>
                <a:tab pos="1371600" algn="l"/>
              </a:tabLst>
            </a:pPr>
            <a:r>
              <a:rPr lang="en-US" altLang="en-US" i="1" dirty="0">
                <a:latin typeface="Courier New" pitchFamily="49" charset="0"/>
                <a:cs typeface="Courier New" pitchFamily="49" charset="0"/>
              </a:rPr>
              <a:t>condition</a:t>
            </a:r>
            <a:r>
              <a:rPr lang="en-US" altLang="en-US" i="1" dirty="0"/>
              <a:t>	</a:t>
            </a:r>
            <a:r>
              <a:rPr lang="en-US" altLang="en-US" dirty="0"/>
              <a:t>Is a Boolean variable or expression (</a:t>
            </a:r>
            <a:r>
              <a:rPr lang="en-US" altLang="en-US" dirty="0">
                <a:latin typeface="Courier New" pitchFamily="49" charset="0"/>
              </a:rPr>
              <a:t>TRUE</a:t>
            </a:r>
            <a:r>
              <a:rPr lang="en-US" altLang="en-US" dirty="0"/>
              <a:t>, </a:t>
            </a:r>
            <a:r>
              <a:rPr lang="en-US" altLang="en-US" dirty="0">
                <a:latin typeface="Courier New" pitchFamily="49" charset="0"/>
              </a:rPr>
              <a:t>FALSE</a:t>
            </a:r>
            <a:r>
              <a:rPr lang="en-US" altLang="en-US" dirty="0"/>
              <a:t>, or </a:t>
            </a:r>
            <a:r>
              <a:rPr lang="en-US" altLang="en-US" dirty="0">
                <a:latin typeface="Courier New" pitchFamily="49" charset="0"/>
              </a:rPr>
              <a:t>NULL</a:t>
            </a:r>
            <a:r>
              <a:rPr lang="en-US" altLang="en-US" dirty="0"/>
              <a:t>)</a:t>
            </a:r>
          </a:p>
          <a:p>
            <a:pPr marL="400050" lvl="2" indent="-171450" eaLnBrk="1" hangingPunct="1">
              <a:buNone/>
              <a:tabLst>
                <a:tab pos="1371600" algn="l"/>
              </a:tabLst>
            </a:pPr>
            <a:r>
              <a:rPr lang="en-US" altLang="en-US" i="1" dirty="0">
                <a:latin typeface="Courier New" pitchFamily="49" charset="0"/>
                <a:cs typeface="Courier New" pitchFamily="49" charset="0"/>
              </a:rPr>
              <a:t>statement</a:t>
            </a:r>
            <a:r>
              <a:rPr lang="en-US" altLang="en-US" i="1" dirty="0"/>
              <a:t>	</a:t>
            </a:r>
            <a:r>
              <a:rPr lang="en-US" altLang="en-US" dirty="0"/>
              <a:t>Can be one or more PL/SQL or SQL statements</a:t>
            </a:r>
            <a:endParaRPr lang="en-US" altLang="en-US" i="1" dirty="0"/>
          </a:p>
          <a:p>
            <a:pPr lvl="1" eaLnBrk="1" hangingPunct="1">
              <a:tabLst>
                <a:tab pos="1371600" algn="l"/>
              </a:tabLst>
            </a:pPr>
            <a:r>
              <a:rPr lang="en-US" altLang="en-US" dirty="0"/>
              <a:t>If the variables that are involved in the conditions do not change during the body of the loop, the condition remains </a:t>
            </a:r>
            <a:r>
              <a:rPr lang="en-US" altLang="en-US" dirty="0">
                <a:latin typeface="Courier New" pitchFamily="49" charset="0"/>
              </a:rPr>
              <a:t>TRUE</a:t>
            </a:r>
            <a:r>
              <a:rPr lang="en-US" altLang="en-US" dirty="0"/>
              <a:t> and the loop does not terminate. It is an infinite loop.</a:t>
            </a:r>
          </a:p>
          <a:p>
            <a:pPr lvl="1" eaLnBrk="1" hangingPunct="1">
              <a:tabLst>
                <a:tab pos="1371600" algn="l"/>
              </a:tabLst>
            </a:pPr>
            <a:r>
              <a:rPr lang="en-US" altLang="en-US" b="1" dirty="0"/>
              <a:t>Note:</a:t>
            </a:r>
            <a:r>
              <a:rPr lang="en-US" altLang="en-US" dirty="0"/>
              <a:t> If the condition yields </a:t>
            </a:r>
            <a:r>
              <a:rPr lang="en-US" altLang="en-US" dirty="0">
                <a:latin typeface="Courier New" pitchFamily="49" charset="0"/>
              </a:rPr>
              <a:t>NULL</a:t>
            </a:r>
            <a:r>
              <a:rPr lang="en-US" altLang="en-US" dirty="0"/>
              <a:t>, the loop is bypassed and control passes to the next statement.</a:t>
            </a:r>
          </a:p>
          <a:p>
            <a:endParaRPr lang="en-US" dirty="0"/>
          </a:p>
        </p:txBody>
      </p:sp>
    </p:spTree>
    <p:extLst>
      <p:ext uri="{BB962C8B-B14F-4D97-AF65-F5344CB8AC3E}">
        <p14:creationId xmlns:p14="http://schemas.microsoft.com/office/powerpoint/2010/main" val="2829887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Footer Placeholder 7"/>
          <p:cNvSpPr>
            <a:spLocks noGrp="1"/>
          </p:cNvSpPr>
          <p:nvPr>
            <p:ph type="ftr" sz="quarter" idx="4"/>
          </p:nvPr>
        </p:nvSpPr>
        <p:spPr/>
        <p:txBody>
          <a:bodyPr/>
          <a:lstStyle/>
          <a:p>
            <a:r>
              <a:rPr lang="en-US" altLang="en-US"/>
              <a:t>Oracle Database 19c: PL/SQL Workshop   6 - </a:t>
            </a:r>
            <a:fld id="{F3DE4976-6419-45A9-AA5A-B0304DD88F66}" type="slidenum">
              <a:rPr lang="en-US" altLang="en-US" smtClean="0"/>
              <a:pPr/>
              <a:t>25</a:t>
            </a:fld>
            <a:endParaRPr lang="en-US" altLang="en-US" dirty="0"/>
          </a:p>
        </p:txBody>
      </p:sp>
      <p:sp>
        <p:nvSpPr>
          <p:cNvPr id="3" name="Slide Image Placeholder 2">
            <a:extLst>
              <a:ext uri="{FF2B5EF4-FFF2-40B4-BE49-F238E27FC236}">
                <a16:creationId xmlns:a16="http://schemas.microsoft.com/office/drawing/2014/main" id="{BDC1C016-5DD2-4659-820A-B01E33B7D36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440CDB8-C40F-405E-81FB-7E1D6F092300}"/>
              </a:ext>
            </a:extLst>
          </p:cNvPr>
          <p:cNvSpPr>
            <a:spLocks noGrp="1"/>
          </p:cNvSpPr>
          <p:nvPr>
            <p:ph type="body" idx="1"/>
          </p:nvPr>
        </p:nvSpPr>
        <p:spPr/>
        <p:txBody>
          <a:bodyPr/>
          <a:lstStyle/>
          <a:p>
            <a:pPr lvl="1" eaLnBrk="1" hangingPunct="1"/>
            <a:r>
              <a:rPr lang="en-US" altLang="en-US" dirty="0"/>
              <a:t>In the example in the slide, three new location IDs for the </a:t>
            </a:r>
            <a:r>
              <a:rPr lang="en-US" altLang="en-US" dirty="0">
                <a:latin typeface="Courier New" pitchFamily="49" charset="0"/>
              </a:rPr>
              <a:t>CA</a:t>
            </a:r>
            <a:r>
              <a:rPr lang="en-US" altLang="en-US" dirty="0"/>
              <a:t> country code and the city of Montreal are added.</a:t>
            </a:r>
          </a:p>
          <a:p>
            <a:pPr lvl="2" eaLnBrk="1" hangingPunct="1"/>
            <a:r>
              <a:rPr lang="en-US" altLang="en-US" dirty="0"/>
              <a:t>With each iteration through the </a:t>
            </a:r>
            <a:r>
              <a:rPr lang="en-US" altLang="en-US" dirty="0">
                <a:latin typeface="Courier New" pitchFamily="49" charset="0"/>
              </a:rPr>
              <a:t>WHILE</a:t>
            </a:r>
            <a:r>
              <a:rPr lang="en-US" altLang="en-US" dirty="0"/>
              <a:t> loop, a counter (</a:t>
            </a:r>
            <a:r>
              <a:rPr lang="en-US" altLang="en-US" dirty="0" err="1">
                <a:latin typeface="Courier New" pitchFamily="49" charset="0"/>
              </a:rPr>
              <a:t>v_counter</a:t>
            </a:r>
            <a:r>
              <a:rPr lang="en-US" altLang="en-US" dirty="0"/>
              <a:t>) is incremented.</a:t>
            </a:r>
          </a:p>
          <a:p>
            <a:pPr lvl="2" eaLnBrk="1" hangingPunct="1"/>
            <a:r>
              <a:rPr lang="en-US" altLang="en-US" dirty="0"/>
              <a:t>If the number of iterations is less than or equal to the number </a:t>
            </a:r>
            <a:r>
              <a:rPr lang="en-US" altLang="en-US" dirty="0">
                <a:latin typeface="Courier New" pitchFamily="49" charset="0"/>
              </a:rPr>
              <a:t>3</a:t>
            </a:r>
            <a:r>
              <a:rPr lang="en-US" altLang="en-US" dirty="0"/>
              <a:t>, the code within the loop is executed and a row is inserted into the </a:t>
            </a:r>
            <a:r>
              <a:rPr lang="en-US" altLang="en-US" dirty="0">
                <a:latin typeface="Courier New" pitchFamily="49" charset="0"/>
              </a:rPr>
              <a:t>locations</a:t>
            </a:r>
            <a:r>
              <a:rPr lang="en-US" altLang="en-US" dirty="0"/>
              <a:t> table.</a:t>
            </a:r>
          </a:p>
          <a:p>
            <a:pPr lvl="2" eaLnBrk="1" hangingPunct="1"/>
            <a:r>
              <a:rPr lang="en-US" altLang="en-US" dirty="0"/>
              <a:t>After </a:t>
            </a:r>
            <a:r>
              <a:rPr lang="en-US" altLang="en-US" dirty="0" err="1">
                <a:latin typeface="Courier New" pitchFamily="49" charset="0"/>
              </a:rPr>
              <a:t>v_counter</a:t>
            </a:r>
            <a:r>
              <a:rPr lang="en-US" altLang="en-US" dirty="0"/>
              <a:t> exceeds the number of new locations for this city and country, the condition that controls the loop evaluates to </a:t>
            </a:r>
            <a:r>
              <a:rPr lang="en-US" altLang="en-US" dirty="0">
                <a:latin typeface="Courier New" pitchFamily="49" charset="0"/>
              </a:rPr>
              <a:t>FALSE</a:t>
            </a:r>
            <a:r>
              <a:rPr lang="en-US" altLang="en-US" dirty="0"/>
              <a:t> and the loop terminates.</a:t>
            </a:r>
          </a:p>
          <a:p>
            <a:pPr lvl="1" eaLnBrk="1" hangingPunct="1"/>
            <a:r>
              <a:rPr lang="en-US" altLang="en-US" b="1" dirty="0"/>
              <a:t>Results</a:t>
            </a:r>
            <a:endParaRPr lang="en-US" altLang="en-US" dirty="0"/>
          </a:p>
          <a:p>
            <a:pPr lvl="1" eaLnBrk="1" hangingPunct="1"/>
            <a:r>
              <a:rPr lang="en-US" altLang="en-US" dirty="0"/>
              <a:t>To view the output, run the code example under slide 25_sa in </a:t>
            </a:r>
            <a:r>
              <a:rPr lang="en-US" altLang="en-US" dirty="0">
                <a:latin typeface="Courier New" pitchFamily="49" charset="0"/>
              </a:rPr>
              <a:t>code_ex_06.sql</a:t>
            </a:r>
            <a:r>
              <a:rPr lang="en-US" altLang="en-US" dirty="0"/>
              <a:t>.</a:t>
            </a:r>
          </a:p>
          <a:p>
            <a:endParaRPr lang="en-US" dirty="0"/>
          </a:p>
        </p:txBody>
      </p:sp>
    </p:spTree>
    <p:extLst>
      <p:ext uri="{BB962C8B-B14F-4D97-AF65-F5344CB8AC3E}">
        <p14:creationId xmlns:p14="http://schemas.microsoft.com/office/powerpoint/2010/main" val="1622347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0452" name="Group 4"/>
          <p:cNvGraphicFramePr>
            <a:graphicFrameLocks noGrp="1"/>
          </p:cNvGraphicFramePr>
          <p:nvPr/>
        </p:nvGraphicFramePr>
        <p:xfrm>
          <a:off x="752475" y="5314949"/>
          <a:ext cx="5638800" cy="1416051"/>
        </p:xfrm>
        <a:graphic>
          <a:graphicData uri="http://schemas.openxmlformats.org/drawingml/2006/table">
            <a:tbl>
              <a:tblPr/>
              <a:tblGrid>
                <a:gridCol w="1111876">
                  <a:extLst>
                    <a:ext uri="{9D8B030D-6E8A-4147-A177-3AD203B41FA5}">
                      <a16:colId xmlns:a16="http://schemas.microsoft.com/office/drawing/2014/main" val="20000"/>
                    </a:ext>
                  </a:extLst>
                </a:gridCol>
                <a:gridCol w="4526924">
                  <a:extLst>
                    <a:ext uri="{9D8B030D-6E8A-4147-A177-3AD203B41FA5}">
                      <a16:colId xmlns:a16="http://schemas.microsoft.com/office/drawing/2014/main" val="20001"/>
                    </a:ext>
                  </a:extLst>
                </a:gridCol>
              </a:tblGrid>
              <a:tr h="5031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counter</a:t>
                      </a:r>
                    </a:p>
                  </a:txBody>
                  <a:tcPr marT="0" marB="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an implicitly declared integer whose value automatically increases or decreases (decreases if the </a:t>
                      </a:r>
                      <a:r>
                        <a:rPr kumimoji="0" lang="en-US" sz="1100" b="0" i="0" u="none" strike="noStrike" cap="none" normalizeH="0" baseline="0" dirty="0">
                          <a:ln>
                            <a:noFill/>
                          </a:ln>
                          <a:solidFill>
                            <a:schemeClr val="tx1"/>
                          </a:solidFill>
                          <a:effectLst/>
                          <a:latin typeface="Courier New" pitchFamily="49" charset="0"/>
                        </a:rPr>
                        <a:t>REVERSE</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keyword</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used) by 1 on each iteration of the loop until the upper or lower bound is reached</a:t>
                      </a:r>
                    </a:p>
                  </a:txBody>
                  <a:tcPr marT="0" marB="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031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rPr>
                        <a:t>REVERSE</a:t>
                      </a:r>
                    </a:p>
                  </a:txBody>
                  <a:tcPr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Causes the counter to decrement with each iteration from the upper bound to the lower bound </a:t>
                      </a:r>
                      <a:b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br>
                      <a:r>
                        <a:rPr kumimoji="0" lang="en-US" sz="1100" b="1"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Note:</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The lower bound is still referenced first.</a:t>
                      </a:r>
                    </a:p>
                  </a:txBody>
                  <a:tcPr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97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lower_bound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upper_bound</a:t>
                      </a:r>
                    </a:p>
                  </a:txBody>
                  <a:tcPr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Specifies the lower bound for the range of counter values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Specifies the upper bound for the range of counter values</a:t>
                      </a:r>
                    </a:p>
                  </a:txBody>
                  <a:tcPr marT="0" marB="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9643" name="Footer Placeholder 8"/>
          <p:cNvSpPr>
            <a:spLocks noGrp="1"/>
          </p:cNvSpPr>
          <p:nvPr>
            <p:ph type="ftr" sz="quarter" idx="4"/>
          </p:nvPr>
        </p:nvSpPr>
        <p:spPr/>
        <p:txBody>
          <a:bodyPr/>
          <a:lstStyle/>
          <a:p>
            <a:r>
              <a:rPr lang="en-US" altLang="en-US"/>
              <a:t>Oracle Database 19c: PL/SQL Workshop   6 - </a:t>
            </a:r>
            <a:fld id="{0C8D645A-3AB8-49E3-A485-0F1BEE44D6AB}" type="slidenum">
              <a:rPr lang="en-US" altLang="en-US" smtClean="0"/>
              <a:pPr/>
              <a:t>26</a:t>
            </a:fld>
            <a:endParaRPr lang="en-US" altLang="en-US" dirty="0"/>
          </a:p>
        </p:txBody>
      </p:sp>
      <p:sp>
        <p:nvSpPr>
          <p:cNvPr id="3" name="Slide Image Placeholder 2">
            <a:extLst>
              <a:ext uri="{FF2B5EF4-FFF2-40B4-BE49-F238E27FC236}">
                <a16:creationId xmlns:a16="http://schemas.microsoft.com/office/drawing/2014/main" id="{3156B84B-2299-4349-A22C-35FA7A2E3AA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B3974CA-BF53-48D0-9A08-7A97DFB3FD54}"/>
              </a:ext>
            </a:extLst>
          </p:cNvPr>
          <p:cNvSpPr>
            <a:spLocks noGrp="1"/>
          </p:cNvSpPr>
          <p:nvPr>
            <p:ph type="body" idx="1"/>
          </p:nvPr>
        </p:nvSpPr>
        <p:spPr/>
        <p:txBody>
          <a:bodyPr/>
          <a:lstStyle/>
          <a:p>
            <a:pPr lvl="1" eaLnBrk="1" hangingPunct="1"/>
            <a:r>
              <a:rPr lang="en-US" altLang="en-US" dirty="0">
                <a:latin typeface="Courier New" pitchFamily="49" charset="0"/>
              </a:rPr>
              <a:t>FOR</a:t>
            </a:r>
            <a:r>
              <a:rPr lang="en-US" altLang="en-US" dirty="0"/>
              <a:t> loops</a:t>
            </a:r>
            <a:r>
              <a:rPr lang="en-US" altLang="en-US" dirty="0">
                <a:solidFill>
                  <a:srgbClr val="FC0128"/>
                </a:solidFill>
              </a:rPr>
              <a:t> </a:t>
            </a:r>
            <a:r>
              <a:rPr lang="en-US" altLang="en-US" dirty="0"/>
              <a:t>have the same general structure as the basic loop. You can use a </a:t>
            </a:r>
            <a:r>
              <a:rPr lang="en-US" altLang="en-US" dirty="0">
                <a:latin typeface="Courier New" pitchFamily="49" charset="0"/>
              </a:rPr>
              <a:t>FOR</a:t>
            </a:r>
            <a:r>
              <a:rPr lang="en-US" altLang="en-US" dirty="0"/>
              <a:t> loop when you know the number of iterations that a given set of PL/SQL statements should execute.</a:t>
            </a:r>
          </a:p>
          <a:p>
            <a:pPr lvl="1" eaLnBrk="1" hangingPunct="1"/>
            <a:r>
              <a:rPr lang="en-US" altLang="en-US" dirty="0"/>
              <a:t>In the syntax:</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Do not declare the counter. It is declared implicitly as an integer.</a:t>
            </a:r>
          </a:p>
          <a:p>
            <a:endParaRPr lang="en-US" dirty="0"/>
          </a:p>
        </p:txBody>
      </p:sp>
    </p:spTree>
    <p:extLst>
      <p:ext uri="{BB962C8B-B14F-4D97-AF65-F5344CB8AC3E}">
        <p14:creationId xmlns:p14="http://schemas.microsoft.com/office/powerpoint/2010/main" val="3901555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Footer Placeholder 6"/>
          <p:cNvSpPr>
            <a:spLocks noGrp="1"/>
          </p:cNvSpPr>
          <p:nvPr>
            <p:ph type="ftr" sz="quarter" idx="4"/>
          </p:nvPr>
        </p:nvSpPr>
        <p:spPr/>
        <p:txBody>
          <a:bodyPr/>
          <a:lstStyle/>
          <a:p>
            <a:r>
              <a:rPr lang="en-US" altLang="en-US"/>
              <a:t>Oracle Database 19c: PL/SQL Workshop   6 - </a:t>
            </a:r>
            <a:fld id="{320585F6-2A95-4910-AB3D-BAD59BCF573F}" type="slidenum">
              <a:rPr lang="en-US" altLang="en-US" smtClean="0"/>
              <a:pPr/>
              <a:t>27</a:t>
            </a:fld>
            <a:endParaRPr lang="en-US" altLang="en-US" dirty="0"/>
          </a:p>
        </p:txBody>
      </p:sp>
      <p:sp>
        <p:nvSpPr>
          <p:cNvPr id="4" name="Notes Placeholder 3">
            <a:extLst>
              <a:ext uri="{FF2B5EF4-FFF2-40B4-BE49-F238E27FC236}">
                <a16:creationId xmlns:a16="http://schemas.microsoft.com/office/drawing/2014/main" id="{CBD4ABB7-B7F8-4D61-8CFE-E583074F8EE7}"/>
              </a:ext>
            </a:extLst>
          </p:cNvPr>
          <p:cNvSpPr>
            <a:spLocks noGrp="1"/>
          </p:cNvSpPr>
          <p:nvPr>
            <p:ph type="body" idx="1"/>
          </p:nvPr>
        </p:nvSpPr>
        <p:spPr>
          <a:xfrm>
            <a:off x="457200" y="449263"/>
            <a:ext cx="6858000" cy="9380537"/>
          </a:xfrm>
        </p:spPr>
        <p:txBody>
          <a:bodyPr/>
          <a:lstStyle/>
          <a:p>
            <a:pPr lvl="1" eaLnBrk="1" hangingPunct="1"/>
            <a:r>
              <a:rPr lang="en-US" altLang="en-US" b="1" dirty="0"/>
              <a:t>Note:</a:t>
            </a:r>
            <a:r>
              <a:rPr lang="en-US" altLang="en-US" dirty="0"/>
              <a:t> The sequence of statements is executed each time the counter is incremented, as determined by the two bounds. The lower and upper bounds of the loop range can be literals, variables, or expressions, but they must evaluate to integers. The bounds are rounded to integers; that is, 11/3 and 8/5 are valid upper or lower bounds. The lower bound and upper bound are inclusive in the loop range. If the lower bound of the loop range evaluates to a larger integer than the upper bound, the sequence of statements is not executed. </a:t>
            </a:r>
            <a:br>
              <a:rPr lang="en-US" altLang="en-US" dirty="0"/>
            </a:br>
            <a:r>
              <a:rPr lang="en-US" altLang="en-US" dirty="0"/>
              <a:t>For example, the following statement is executed only once:</a:t>
            </a:r>
          </a:p>
          <a:p>
            <a:pPr lvl="4" eaLnBrk="1" hangingPunct="1"/>
            <a:r>
              <a:rPr lang="en-US" altLang="en-US" dirty="0"/>
              <a:t>		FOR </a:t>
            </a:r>
            <a:r>
              <a:rPr lang="en-US" altLang="en-US" dirty="0" err="1"/>
              <a:t>i</a:t>
            </a:r>
            <a:r>
              <a:rPr lang="en-US" altLang="en-US" dirty="0"/>
              <a:t> IN 3..3 </a:t>
            </a:r>
            <a:br>
              <a:rPr lang="en-US" altLang="en-US" dirty="0"/>
            </a:br>
            <a:r>
              <a:rPr lang="en-US" altLang="en-US" dirty="0"/>
              <a:t>		LOOP </a:t>
            </a:r>
            <a:br>
              <a:rPr lang="en-US" altLang="en-US" dirty="0"/>
            </a:br>
            <a:r>
              <a:rPr lang="en-US" altLang="en-US" dirty="0"/>
              <a:t> 		 statement1</a:t>
            </a:r>
            <a:r>
              <a:rPr lang="en-US" altLang="en-US" i="1" dirty="0"/>
              <a:t>;</a:t>
            </a:r>
            <a:br>
              <a:rPr lang="en-US" altLang="en-US" i="1" dirty="0"/>
            </a:br>
            <a:r>
              <a:rPr lang="en-US" altLang="en-US" i="1" dirty="0"/>
              <a:t>		</a:t>
            </a:r>
            <a:r>
              <a:rPr lang="en-US" altLang="en-US" dirty="0"/>
              <a:t>END LOOP;</a:t>
            </a:r>
          </a:p>
        </p:txBody>
      </p:sp>
    </p:spTree>
    <p:extLst>
      <p:ext uri="{BB962C8B-B14F-4D97-AF65-F5344CB8AC3E}">
        <p14:creationId xmlns:p14="http://schemas.microsoft.com/office/powerpoint/2010/main" val="3202527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6 - </a:t>
            </a:r>
            <a:fld id="{9EF93AA5-1578-4324-9ABF-67FD11C7A671}" type="slidenum">
              <a:rPr lang="en-US" smtClean="0"/>
              <a:pPr/>
              <a:t>28</a:t>
            </a:fld>
            <a:endParaRPr lang="en-US" dirty="0"/>
          </a:p>
        </p:txBody>
      </p:sp>
      <p:sp>
        <p:nvSpPr>
          <p:cNvPr id="3" name="Slide Image Placeholder 2">
            <a:extLst>
              <a:ext uri="{FF2B5EF4-FFF2-40B4-BE49-F238E27FC236}">
                <a16:creationId xmlns:a16="http://schemas.microsoft.com/office/drawing/2014/main" id="{28D7B5A5-ED10-47E5-B9D2-5187B3C2429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8863FBF-93DB-41D1-82C0-6E882D21C4BA}"/>
              </a:ext>
            </a:extLst>
          </p:cNvPr>
          <p:cNvSpPr>
            <a:spLocks noGrp="1"/>
          </p:cNvSpPr>
          <p:nvPr>
            <p:ph type="body" idx="1"/>
          </p:nvPr>
        </p:nvSpPr>
        <p:spPr/>
        <p:txBody>
          <a:bodyPr/>
          <a:lstStyle/>
          <a:p>
            <a:pPr lvl="1" eaLnBrk="1" hangingPunct="1"/>
            <a:r>
              <a:rPr lang="en-US" dirty="0"/>
              <a:t>You have already learned how to insert three new locations for the </a:t>
            </a:r>
            <a:r>
              <a:rPr lang="en-US" dirty="0">
                <a:latin typeface="Courier New" pitchFamily="49" charset="0"/>
              </a:rPr>
              <a:t>CA</a:t>
            </a:r>
            <a:r>
              <a:rPr lang="en-US" dirty="0"/>
              <a:t> country code and the city of Montreal by using the basic loop and the </a:t>
            </a:r>
            <a:r>
              <a:rPr lang="en-US" dirty="0">
                <a:latin typeface="Courier New" pitchFamily="49" charset="0"/>
              </a:rPr>
              <a:t>WHILE</a:t>
            </a:r>
            <a:r>
              <a:rPr lang="en-US" dirty="0"/>
              <a:t> loop. The example in this slide shows how to achieve the same by using the </a:t>
            </a:r>
            <a:r>
              <a:rPr lang="en-US" dirty="0">
                <a:latin typeface="Courier New" pitchFamily="49" charset="0"/>
              </a:rPr>
              <a:t>FOR</a:t>
            </a:r>
            <a:r>
              <a:rPr lang="en-US" dirty="0"/>
              <a:t> loop. </a:t>
            </a:r>
          </a:p>
          <a:p>
            <a:pPr lvl="1" eaLnBrk="1" hangingPunct="1"/>
            <a:r>
              <a:rPr lang="en-US" b="1" dirty="0"/>
              <a:t>Results</a:t>
            </a:r>
            <a:endParaRPr lang="en-US" dirty="0"/>
          </a:p>
          <a:p>
            <a:pPr lvl="1" eaLnBrk="1" hangingPunct="1">
              <a:spcBef>
                <a:spcPts val="400"/>
              </a:spcBef>
            </a:pPr>
            <a:r>
              <a:rPr lang="en-US" dirty="0"/>
              <a:t>The slide shows the three new rows that are inserted into the </a:t>
            </a:r>
            <a:r>
              <a:rPr lang="en-US" dirty="0">
                <a:latin typeface="Courier New" pitchFamily="49" charset="0"/>
              </a:rPr>
              <a:t>LOCATIONS</a:t>
            </a:r>
            <a:r>
              <a:rPr lang="en-US" dirty="0"/>
              <a:t> table based on the logic specified.</a:t>
            </a:r>
          </a:p>
          <a:p>
            <a:endParaRPr lang="en-US" dirty="0"/>
          </a:p>
        </p:txBody>
      </p:sp>
    </p:spTree>
    <p:extLst>
      <p:ext uri="{BB962C8B-B14F-4D97-AF65-F5344CB8AC3E}">
        <p14:creationId xmlns:p14="http://schemas.microsoft.com/office/powerpoint/2010/main" val="3173154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Footer Placeholder 7"/>
          <p:cNvSpPr>
            <a:spLocks noGrp="1"/>
          </p:cNvSpPr>
          <p:nvPr>
            <p:ph type="ftr" sz="quarter" idx="4"/>
          </p:nvPr>
        </p:nvSpPr>
        <p:spPr/>
        <p:txBody>
          <a:bodyPr/>
          <a:lstStyle/>
          <a:p>
            <a:r>
              <a:rPr lang="en-US" altLang="en-US"/>
              <a:t>Oracle Database 19c: PL/SQL Workshop   6 - </a:t>
            </a:r>
            <a:fld id="{F37ED59B-D7BF-464E-8983-83A631D7C452}" type="slidenum">
              <a:rPr lang="en-US" altLang="en-US" smtClean="0"/>
              <a:pPr/>
              <a:t>29</a:t>
            </a:fld>
            <a:endParaRPr lang="en-US" altLang="en-US" dirty="0"/>
          </a:p>
        </p:txBody>
      </p:sp>
      <p:sp>
        <p:nvSpPr>
          <p:cNvPr id="3" name="Slide Image Placeholder 2">
            <a:extLst>
              <a:ext uri="{FF2B5EF4-FFF2-40B4-BE49-F238E27FC236}">
                <a16:creationId xmlns:a16="http://schemas.microsoft.com/office/drawing/2014/main" id="{8BEF11EC-5B1B-491C-B3DE-4DAA5E7A6D3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9F61318-4C7E-4620-981B-0B7C89862B2C}"/>
              </a:ext>
            </a:extLst>
          </p:cNvPr>
          <p:cNvSpPr>
            <a:spLocks noGrp="1"/>
          </p:cNvSpPr>
          <p:nvPr>
            <p:ph type="body" idx="1"/>
          </p:nvPr>
        </p:nvSpPr>
        <p:spPr/>
        <p:txBody>
          <a:bodyPr/>
          <a:lstStyle/>
          <a:p>
            <a:pPr lvl="1" eaLnBrk="1" hangingPunct="1"/>
            <a:r>
              <a:rPr lang="en-US" altLang="en-US" dirty="0"/>
              <a:t>The slide lists the guidelines to follow when writing a </a:t>
            </a:r>
            <a:r>
              <a:rPr lang="en-US" altLang="en-US" dirty="0">
                <a:latin typeface="Courier New" pitchFamily="49" charset="0"/>
              </a:rPr>
              <a:t>FOR</a:t>
            </a:r>
            <a:r>
              <a:rPr lang="en-US" altLang="en-US" dirty="0"/>
              <a:t> loop.</a:t>
            </a:r>
          </a:p>
          <a:p>
            <a:pPr lvl="1" eaLnBrk="1" hangingPunct="1"/>
            <a:r>
              <a:rPr lang="en-US" altLang="en-US" b="1" dirty="0"/>
              <a:t>Note:</a:t>
            </a:r>
            <a:r>
              <a:rPr lang="en-US" altLang="en-US" dirty="0"/>
              <a:t> The lower and upper bounds of a </a:t>
            </a:r>
            <a:r>
              <a:rPr lang="en-US" altLang="en-US" dirty="0">
                <a:latin typeface="Courier New" pitchFamily="49" charset="0"/>
              </a:rPr>
              <a:t>LOOP</a:t>
            </a:r>
            <a:r>
              <a:rPr lang="en-US" altLang="en-US" dirty="0"/>
              <a:t> statement do not need to be numeric literals. They can be expressions that convert to numeric values.</a:t>
            </a:r>
          </a:p>
          <a:p>
            <a:pPr lvl="1" eaLnBrk="1" hangingPunct="1"/>
            <a:r>
              <a:rPr lang="en-US" altLang="en-US" b="1" dirty="0"/>
              <a:t>Example:</a:t>
            </a:r>
          </a:p>
          <a:p>
            <a:pPr lvl="4" eaLnBrk="1" hangingPunct="1"/>
            <a:r>
              <a:rPr lang="en-US" altLang="en-US" dirty="0"/>
              <a:t>		DECLARE</a:t>
            </a:r>
            <a:br>
              <a:rPr lang="en-US" altLang="en-US" dirty="0"/>
            </a:br>
            <a:r>
              <a:rPr lang="en-US" altLang="en-US" dirty="0"/>
              <a:t>  		  </a:t>
            </a:r>
            <a:r>
              <a:rPr lang="en-US" altLang="en-US" dirty="0" err="1"/>
              <a:t>v_lower</a:t>
            </a:r>
            <a:r>
              <a:rPr lang="en-US" altLang="en-US" dirty="0"/>
              <a:t>  NUMBER := 1;</a:t>
            </a:r>
            <a:br>
              <a:rPr lang="en-US" altLang="en-US" dirty="0"/>
            </a:br>
            <a:r>
              <a:rPr lang="en-US" altLang="en-US" dirty="0"/>
              <a:t>  		  </a:t>
            </a:r>
            <a:r>
              <a:rPr lang="en-US" altLang="en-US" dirty="0" err="1"/>
              <a:t>v_upper</a:t>
            </a:r>
            <a:r>
              <a:rPr lang="en-US" altLang="en-US" dirty="0"/>
              <a:t>  NUMBER := 100;</a:t>
            </a:r>
            <a:br>
              <a:rPr lang="en-US" altLang="en-US" dirty="0"/>
            </a:br>
            <a:r>
              <a:rPr lang="en-US" altLang="en-US" dirty="0"/>
              <a:t>		BEGIN</a:t>
            </a:r>
            <a:br>
              <a:rPr lang="en-US" altLang="en-US" dirty="0"/>
            </a:br>
            <a:r>
              <a:rPr lang="en-US" altLang="en-US" dirty="0"/>
              <a:t>  		  FOR </a:t>
            </a:r>
            <a:r>
              <a:rPr lang="en-US" altLang="en-US" dirty="0" err="1"/>
              <a:t>i</a:t>
            </a:r>
            <a:r>
              <a:rPr lang="en-US" altLang="en-US" dirty="0"/>
              <a:t> IN v_lower..</a:t>
            </a:r>
            <a:r>
              <a:rPr lang="en-US" altLang="en-US" dirty="0" err="1"/>
              <a:t>v_upper</a:t>
            </a:r>
            <a:r>
              <a:rPr lang="en-US" altLang="en-US" dirty="0"/>
              <a:t> LOOP</a:t>
            </a:r>
            <a:br>
              <a:rPr lang="en-US" altLang="en-US" dirty="0"/>
            </a:br>
            <a:r>
              <a:rPr lang="en-US" altLang="en-US" dirty="0"/>
              <a:t>  		  ...</a:t>
            </a:r>
            <a:br>
              <a:rPr lang="en-US" altLang="en-US" dirty="0"/>
            </a:br>
            <a:r>
              <a:rPr lang="en-US" altLang="en-US" dirty="0"/>
              <a:t>  		  END LOOP;</a:t>
            </a:r>
            <a:br>
              <a:rPr lang="en-US" altLang="en-US" dirty="0"/>
            </a:br>
            <a:r>
              <a:rPr lang="en-US" altLang="en-US" dirty="0"/>
              <a:t>		END;</a:t>
            </a:r>
          </a:p>
          <a:p>
            <a:pPr lvl="4" eaLnBrk="1" hangingPunct="1"/>
            <a:r>
              <a:rPr lang="en-US" altLang="en-US" dirty="0"/>
              <a:t>		/</a:t>
            </a:r>
          </a:p>
          <a:p>
            <a:endParaRPr lang="en-US" dirty="0"/>
          </a:p>
        </p:txBody>
      </p:sp>
    </p:spTree>
    <p:extLst>
      <p:ext uri="{BB962C8B-B14F-4D97-AF65-F5344CB8AC3E}">
        <p14:creationId xmlns:p14="http://schemas.microsoft.com/office/powerpoint/2010/main" val="644810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Footer Placeholder 7"/>
          <p:cNvSpPr>
            <a:spLocks noGrp="1"/>
          </p:cNvSpPr>
          <p:nvPr>
            <p:ph type="ftr" sz="quarter" idx="4"/>
          </p:nvPr>
        </p:nvSpPr>
        <p:spPr/>
        <p:txBody>
          <a:bodyPr/>
          <a:lstStyle/>
          <a:p>
            <a:r>
              <a:rPr lang="en-US" altLang="en-US"/>
              <a:t>Oracle Database 19c: PL/SQL Workshop   6 - </a:t>
            </a:r>
            <a:fld id="{0FCC91D4-6AE8-4303-98AB-919214ABC1B4}" type="slidenum">
              <a:rPr lang="en-US" altLang="en-US" smtClean="0"/>
              <a:pPr/>
              <a:t>30</a:t>
            </a:fld>
            <a:endParaRPr lang="en-US" altLang="en-US" dirty="0"/>
          </a:p>
        </p:txBody>
      </p:sp>
      <p:sp>
        <p:nvSpPr>
          <p:cNvPr id="3" name="Slide Image Placeholder 2">
            <a:extLst>
              <a:ext uri="{FF2B5EF4-FFF2-40B4-BE49-F238E27FC236}">
                <a16:creationId xmlns:a16="http://schemas.microsoft.com/office/drawing/2014/main" id="{E50F5462-7DBB-4FEC-97EF-A9F9AF7B9CA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4B90BC3-F2BB-4CD2-BBCB-6196A778A8F4}"/>
              </a:ext>
            </a:extLst>
          </p:cNvPr>
          <p:cNvSpPr>
            <a:spLocks noGrp="1"/>
          </p:cNvSpPr>
          <p:nvPr>
            <p:ph type="body" idx="1"/>
          </p:nvPr>
        </p:nvSpPr>
        <p:spPr/>
        <p:txBody>
          <a:bodyPr/>
          <a:lstStyle/>
          <a:p>
            <a:pPr lvl="1" eaLnBrk="1" hangingPunct="1"/>
            <a:r>
              <a:rPr lang="en-US" altLang="en-US" dirty="0"/>
              <a:t>A basic loop</a:t>
            </a:r>
            <a:r>
              <a:rPr lang="en-US" altLang="en-US" dirty="0">
                <a:solidFill>
                  <a:srgbClr val="FC0128"/>
                </a:solidFill>
              </a:rPr>
              <a:t> </a:t>
            </a:r>
            <a:r>
              <a:rPr lang="en-US" altLang="en-US" dirty="0"/>
              <a:t>allows the execution of its statement at least once, even if the condition is already met upon entering the loop. Without the </a:t>
            </a:r>
            <a:r>
              <a:rPr lang="en-US" altLang="en-US" dirty="0">
                <a:latin typeface="Courier New" pitchFamily="49" charset="0"/>
              </a:rPr>
              <a:t>EXIT</a:t>
            </a:r>
            <a:r>
              <a:rPr lang="en-US" altLang="en-US" dirty="0"/>
              <a:t> statement, the loop would be infinite.</a:t>
            </a:r>
          </a:p>
          <a:p>
            <a:pPr lvl="1" eaLnBrk="1" hangingPunct="1"/>
            <a:r>
              <a:rPr lang="en-US" altLang="en-US" dirty="0"/>
              <a:t>You can use the </a:t>
            </a:r>
            <a:r>
              <a:rPr lang="en-US" altLang="en-US" dirty="0">
                <a:latin typeface="Courier New" pitchFamily="49" charset="0"/>
              </a:rPr>
              <a:t>WHILE</a:t>
            </a:r>
            <a:r>
              <a:rPr lang="en-US" altLang="en-US" dirty="0"/>
              <a:t> loop</a:t>
            </a:r>
            <a:r>
              <a:rPr lang="en-US" altLang="en-US" dirty="0">
                <a:solidFill>
                  <a:srgbClr val="FC0128"/>
                </a:solidFill>
              </a:rPr>
              <a:t> </a:t>
            </a:r>
            <a:r>
              <a:rPr lang="en-US" altLang="en-US" dirty="0"/>
              <a:t>to repeat a sequence of statements until the controlling condition is no longer </a:t>
            </a:r>
            <a:r>
              <a:rPr lang="en-US" altLang="en-US" dirty="0">
                <a:latin typeface="Courier New" pitchFamily="49" charset="0"/>
              </a:rPr>
              <a:t>TRUE</a:t>
            </a:r>
            <a:r>
              <a:rPr lang="en-US" altLang="en-US" dirty="0"/>
              <a:t>. The condition is evaluated at the start of each iteration. The loop terminates when the condition is </a:t>
            </a:r>
            <a:r>
              <a:rPr lang="en-US" altLang="en-US" dirty="0">
                <a:latin typeface="Courier New" pitchFamily="49" charset="0"/>
              </a:rPr>
              <a:t>FALSE</a:t>
            </a:r>
            <a:r>
              <a:rPr lang="en-US" altLang="en-US" dirty="0"/>
              <a:t>. If the condition is </a:t>
            </a:r>
            <a:r>
              <a:rPr lang="en-US" altLang="en-US" dirty="0">
                <a:latin typeface="Courier New" pitchFamily="49" charset="0"/>
              </a:rPr>
              <a:t>FALSE</a:t>
            </a:r>
            <a:r>
              <a:rPr lang="en-US" altLang="en-US" dirty="0"/>
              <a:t> at the start of the loop, no further iterations are performed.</a:t>
            </a:r>
          </a:p>
          <a:p>
            <a:pPr lvl="1" eaLnBrk="1" hangingPunct="1"/>
            <a:r>
              <a:rPr lang="en-US" altLang="en-US" dirty="0">
                <a:latin typeface="Courier New" pitchFamily="49" charset="0"/>
              </a:rPr>
              <a:t>FOR</a:t>
            </a:r>
            <a:r>
              <a:rPr lang="en-US" altLang="en-US" dirty="0"/>
              <a:t> loops</a:t>
            </a:r>
            <a:r>
              <a:rPr lang="en-US" altLang="en-US" dirty="0">
                <a:solidFill>
                  <a:srgbClr val="FC0128"/>
                </a:solidFill>
              </a:rPr>
              <a:t> </a:t>
            </a:r>
            <a:r>
              <a:rPr lang="en-US" altLang="en-US" dirty="0"/>
              <a:t>have a control statement before the </a:t>
            </a:r>
            <a:r>
              <a:rPr lang="en-US" altLang="en-US" dirty="0">
                <a:latin typeface="Courier New" pitchFamily="49" charset="0"/>
              </a:rPr>
              <a:t>LOOP</a:t>
            </a:r>
            <a:r>
              <a:rPr lang="en-US" altLang="en-US" dirty="0"/>
              <a:t> keyword to determine the number of iterations that the PL/SQL performs. Use a </a:t>
            </a:r>
            <a:r>
              <a:rPr lang="en-US" altLang="en-US" dirty="0">
                <a:latin typeface="Courier New" pitchFamily="49" charset="0"/>
              </a:rPr>
              <a:t>FOR</a:t>
            </a:r>
            <a:r>
              <a:rPr lang="en-US" altLang="en-US" dirty="0"/>
              <a:t> loop if the number of iterations is predetermined.</a:t>
            </a:r>
          </a:p>
          <a:p>
            <a:endParaRPr lang="en-US" dirty="0"/>
          </a:p>
        </p:txBody>
      </p:sp>
    </p:spTree>
    <p:extLst>
      <p:ext uri="{BB962C8B-B14F-4D97-AF65-F5344CB8AC3E}">
        <p14:creationId xmlns:p14="http://schemas.microsoft.com/office/powerpoint/2010/main" val="236944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6 - </a:t>
            </a:r>
            <a:fld id="{D2F3BC2B-E621-459E-AB4E-A505BFDDB429}" type="slidenum">
              <a:rPr lang="en-US" smtClean="0"/>
              <a:pPr/>
              <a:t>4</a:t>
            </a:fld>
            <a:endParaRPr lang="en-US" dirty="0"/>
          </a:p>
        </p:txBody>
      </p:sp>
      <p:sp>
        <p:nvSpPr>
          <p:cNvPr id="3" name="Slide Image Placeholder 2">
            <a:extLst>
              <a:ext uri="{FF2B5EF4-FFF2-40B4-BE49-F238E27FC236}">
                <a16:creationId xmlns:a16="http://schemas.microsoft.com/office/drawing/2014/main" id="{D181CEB5-E016-4A8F-914F-10BB6C4DD1F5}"/>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906D75E-1460-4256-AD8C-356F0FA256D0}"/>
              </a:ext>
            </a:extLst>
          </p:cNvPr>
          <p:cNvSpPr>
            <a:spLocks noGrp="1"/>
          </p:cNvSpPr>
          <p:nvPr>
            <p:ph type="body" idx="1"/>
          </p:nvPr>
        </p:nvSpPr>
        <p:spPr/>
        <p:txBody>
          <a:bodyPr/>
          <a:lstStyle/>
          <a:p>
            <a:pPr lvl="1"/>
            <a:r>
              <a:rPr lang="en-US" altLang="en-US" dirty="0"/>
              <a:t>You can change the logical flow of statements within a PL/SQL block with a number of control structures. This lesson addresses four types of PL/SQL control structures: conditional constructs with the </a:t>
            </a:r>
            <a:r>
              <a:rPr lang="en-US" altLang="en-US" dirty="0">
                <a:latin typeface="Courier New" pitchFamily="49" charset="0"/>
              </a:rPr>
              <a:t>IF</a:t>
            </a:r>
            <a:r>
              <a:rPr lang="en-US" altLang="en-US" dirty="0"/>
              <a:t> statement, </a:t>
            </a:r>
            <a:r>
              <a:rPr lang="en-US" altLang="en-US" dirty="0">
                <a:latin typeface="Courier New" pitchFamily="49" charset="0"/>
              </a:rPr>
              <a:t>CASE</a:t>
            </a:r>
            <a:r>
              <a:rPr lang="en-US" altLang="en-US" dirty="0"/>
              <a:t> statement, </a:t>
            </a:r>
            <a:r>
              <a:rPr lang="en-US" altLang="en-US" dirty="0">
                <a:latin typeface="Courier New" pitchFamily="49" charset="0"/>
              </a:rPr>
              <a:t>LOOP</a:t>
            </a:r>
            <a:r>
              <a:rPr lang="en-US" altLang="en-US" dirty="0"/>
              <a:t> control structures.</a:t>
            </a:r>
            <a:endParaRPr lang="en-US" dirty="0"/>
          </a:p>
          <a:p>
            <a:pPr lvl="1"/>
            <a:endParaRPr lang="en-US" dirty="0"/>
          </a:p>
        </p:txBody>
      </p:sp>
    </p:spTree>
    <p:extLst>
      <p:ext uri="{BB962C8B-B14F-4D97-AF65-F5344CB8AC3E}">
        <p14:creationId xmlns:p14="http://schemas.microsoft.com/office/powerpoint/2010/main" val="310032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Footer Placeholder 7"/>
          <p:cNvSpPr>
            <a:spLocks noGrp="1"/>
          </p:cNvSpPr>
          <p:nvPr>
            <p:ph type="ftr" sz="quarter" idx="4"/>
          </p:nvPr>
        </p:nvSpPr>
        <p:spPr/>
        <p:txBody>
          <a:bodyPr/>
          <a:lstStyle/>
          <a:p>
            <a:r>
              <a:rPr lang="en-US" altLang="en-US"/>
              <a:t>Oracle Database 19c: PL/SQL Workshop   6 - </a:t>
            </a:r>
            <a:fld id="{3DC46D7B-8A63-4889-B309-7261A66892ED}" type="slidenum">
              <a:rPr lang="en-US" altLang="en-US" smtClean="0"/>
              <a:pPr/>
              <a:t>31</a:t>
            </a:fld>
            <a:endParaRPr lang="en-US" altLang="en-US" dirty="0"/>
          </a:p>
        </p:txBody>
      </p:sp>
      <p:sp>
        <p:nvSpPr>
          <p:cNvPr id="3" name="Slide Image Placeholder 2">
            <a:extLst>
              <a:ext uri="{FF2B5EF4-FFF2-40B4-BE49-F238E27FC236}">
                <a16:creationId xmlns:a16="http://schemas.microsoft.com/office/drawing/2014/main" id="{7BE3B71F-9999-4BB7-A588-BEBFE645F9C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C1461BA-5818-4EED-B8BF-53A60750A2EC}"/>
              </a:ext>
            </a:extLst>
          </p:cNvPr>
          <p:cNvSpPr>
            <a:spLocks noGrp="1"/>
          </p:cNvSpPr>
          <p:nvPr>
            <p:ph type="body" idx="1"/>
          </p:nvPr>
        </p:nvSpPr>
        <p:spPr/>
        <p:txBody>
          <a:bodyPr/>
          <a:lstStyle/>
          <a:p>
            <a:pPr lvl="1" eaLnBrk="1" hangingPunct="1"/>
            <a:r>
              <a:rPr lang="en-US" altLang="en-US" dirty="0"/>
              <a:t>You can nest the </a:t>
            </a:r>
            <a:r>
              <a:rPr lang="en-US" altLang="en-US" dirty="0">
                <a:latin typeface="Courier New" pitchFamily="49" charset="0"/>
              </a:rPr>
              <a:t>FOR</a:t>
            </a:r>
            <a:r>
              <a:rPr lang="en-US" altLang="en-US" dirty="0"/>
              <a:t>, </a:t>
            </a:r>
            <a:r>
              <a:rPr lang="en-US" altLang="en-US" dirty="0">
                <a:latin typeface="Courier New" pitchFamily="49" charset="0"/>
              </a:rPr>
              <a:t>WHILE</a:t>
            </a:r>
            <a:r>
              <a:rPr lang="en-US" altLang="en-US" dirty="0"/>
              <a:t>, and basic loops within one another. The termination of a nested loop does not terminate the enclosing loop unless an exception is raised. However, you can label loops and exit the outer loop with the </a:t>
            </a:r>
            <a:r>
              <a:rPr lang="en-US" altLang="en-US" dirty="0">
                <a:latin typeface="Courier New" pitchFamily="49" charset="0"/>
              </a:rPr>
              <a:t>EXIT</a:t>
            </a:r>
            <a:r>
              <a:rPr lang="en-US" altLang="en-US" dirty="0"/>
              <a:t> statement.</a:t>
            </a:r>
          </a:p>
          <a:p>
            <a:pPr lvl="1" eaLnBrk="1" hangingPunct="1"/>
            <a:r>
              <a:rPr lang="en-US" altLang="en-US" dirty="0"/>
              <a:t>Label names follow the same rules as the other identifiers. A label is placed before a statement, either on the same line or on a separate line. White space is insignificant in all PL/SQL parsing except inside literals. Label basic loops by placing the label before the word </a:t>
            </a:r>
            <a:r>
              <a:rPr lang="en-US" altLang="en-US" dirty="0">
                <a:latin typeface="Courier New" pitchFamily="49" charset="0"/>
              </a:rPr>
              <a:t>LOOP</a:t>
            </a:r>
            <a:r>
              <a:rPr lang="en-US" altLang="en-US" dirty="0"/>
              <a:t> within label delimiters (</a:t>
            </a:r>
            <a:r>
              <a:rPr lang="en-US" altLang="en-US" dirty="0">
                <a:latin typeface="Courier New" pitchFamily="49" charset="0"/>
                <a:cs typeface="Courier New" pitchFamily="49" charset="0"/>
              </a:rPr>
              <a:t>&lt;&lt;</a:t>
            </a:r>
            <a:r>
              <a:rPr lang="en-US" altLang="en-US" i="1" dirty="0">
                <a:latin typeface="Courier New" pitchFamily="49" charset="0"/>
                <a:cs typeface="Courier New" pitchFamily="49" charset="0"/>
              </a:rPr>
              <a:t>label</a:t>
            </a:r>
            <a:r>
              <a:rPr lang="en-US" altLang="en-US" dirty="0">
                <a:latin typeface="Courier New" pitchFamily="49" charset="0"/>
                <a:cs typeface="Courier New" pitchFamily="49" charset="0"/>
              </a:rPr>
              <a:t>&gt;&gt;</a:t>
            </a:r>
            <a:r>
              <a:rPr lang="en-US" altLang="en-US" dirty="0"/>
              <a:t>). In </a:t>
            </a:r>
            <a:r>
              <a:rPr lang="en-US" altLang="en-US" dirty="0">
                <a:latin typeface="Courier New" pitchFamily="49" charset="0"/>
              </a:rPr>
              <a:t>FOR</a:t>
            </a:r>
            <a:r>
              <a:rPr lang="en-US" altLang="en-US" dirty="0"/>
              <a:t> and </a:t>
            </a:r>
            <a:r>
              <a:rPr lang="en-US" altLang="en-US" dirty="0">
                <a:latin typeface="Courier New" pitchFamily="49" charset="0"/>
              </a:rPr>
              <a:t>WHILE</a:t>
            </a:r>
            <a:r>
              <a:rPr lang="en-US" altLang="en-US" dirty="0"/>
              <a:t> loops, place the label before </a:t>
            </a:r>
            <a:r>
              <a:rPr lang="en-US" altLang="en-US" dirty="0">
                <a:latin typeface="Courier New" pitchFamily="49" charset="0"/>
              </a:rPr>
              <a:t>FOR</a:t>
            </a:r>
            <a:r>
              <a:rPr lang="en-US" altLang="en-US" dirty="0"/>
              <a:t> or </a:t>
            </a:r>
            <a:r>
              <a:rPr lang="en-US" altLang="en-US" dirty="0">
                <a:latin typeface="Courier New" pitchFamily="49" charset="0"/>
              </a:rPr>
              <a:t>WHILE</a:t>
            </a:r>
            <a:r>
              <a:rPr lang="en-US" altLang="en-US" dirty="0"/>
              <a:t>.</a:t>
            </a:r>
          </a:p>
          <a:p>
            <a:pPr lvl="1" eaLnBrk="1" hangingPunct="1"/>
            <a:r>
              <a:rPr lang="en-US" altLang="en-US" dirty="0"/>
              <a:t>If the loop is labeled, the label name can be included (optionally) after the </a:t>
            </a:r>
            <a:r>
              <a:rPr lang="en-US" altLang="en-US" dirty="0">
                <a:latin typeface="Courier New" pitchFamily="49" charset="0"/>
              </a:rPr>
              <a:t>END</a:t>
            </a:r>
            <a:r>
              <a:rPr lang="en-US" altLang="en-US" dirty="0"/>
              <a:t> </a:t>
            </a:r>
            <a:r>
              <a:rPr lang="en-US" altLang="en-US" dirty="0">
                <a:latin typeface="Courier New" pitchFamily="49" charset="0"/>
              </a:rPr>
              <a:t>LOOP</a:t>
            </a:r>
            <a:r>
              <a:rPr lang="en-US" altLang="en-US" dirty="0"/>
              <a:t> statement for clarity.</a:t>
            </a:r>
          </a:p>
          <a:p>
            <a:endParaRPr lang="en-US" dirty="0"/>
          </a:p>
        </p:txBody>
      </p:sp>
    </p:spTree>
    <p:extLst>
      <p:ext uri="{BB962C8B-B14F-4D97-AF65-F5344CB8AC3E}">
        <p14:creationId xmlns:p14="http://schemas.microsoft.com/office/powerpoint/2010/main" val="3665383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Footer Placeholder 7"/>
          <p:cNvSpPr>
            <a:spLocks noGrp="1"/>
          </p:cNvSpPr>
          <p:nvPr>
            <p:ph type="ftr" sz="quarter" idx="4"/>
          </p:nvPr>
        </p:nvSpPr>
        <p:spPr/>
        <p:txBody>
          <a:bodyPr/>
          <a:lstStyle/>
          <a:p>
            <a:r>
              <a:rPr lang="en-US" altLang="en-US"/>
              <a:t>Oracle Database 19c: PL/SQL Workshop   6 - </a:t>
            </a:r>
            <a:fld id="{93F9E375-FAB4-4678-8F9F-344CFB9161EF}" type="slidenum">
              <a:rPr lang="en-US" altLang="en-US" smtClean="0"/>
              <a:pPr/>
              <a:t>32</a:t>
            </a:fld>
            <a:endParaRPr lang="en-US" altLang="en-US" dirty="0"/>
          </a:p>
        </p:txBody>
      </p:sp>
      <p:sp>
        <p:nvSpPr>
          <p:cNvPr id="3" name="Slide Image Placeholder 2">
            <a:extLst>
              <a:ext uri="{FF2B5EF4-FFF2-40B4-BE49-F238E27FC236}">
                <a16:creationId xmlns:a16="http://schemas.microsoft.com/office/drawing/2014/main" id="{2AEA4E67-EC34-49A9-B19F-2A73F8A314D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D845387-6D61-4B37-8698-6FFAA5D18C44}"/>
              </a:ext>
            </a:extLst>
          </p:cNvPr>
          <p:cNvSpPr>
            <a:spLocks noGrp="1"/>
          </p:cNvSpPr>
          <p:nvPr>
            <p:ph type="body" idx="1"/>
          </p:nvPr>
        </p:nvSpPr>
        <p:spPr/>
        <p:txBody>
          <a:bodyPr/>
          <a:lstStyle/>
          <a:p>
            <a:pPr lvl="1"/>
            <a:r>
              <a:rPr lang="en-US" altLang="en-US" dirty="0"/>
              <a:t>In the example in the slide, there are two loops. The outer loop is identified by the label </a:t>
            </a:r>
            <a:r>
              <a:rPr lang="en-US" altLang="en-US" dirty="0">
                <a:latin typeface="Courier New" pitchFamily="49" charset="0"/>
              </a:rPr>
              <a:t>&lt;&lt;</a:t>
            </a:r>
            <a:r>
              <a:rPr lang="en-US" altLang="en-US" dirty="0" err="1">
                <a:latin typeface="Courier New" pitchFamily="49" charset="0"/>
              </a:rPr>
              <a:t>Outer_Loop</a:t>
            </a:r>
            <a:r>
              <a:rPr lang="en-US" altLang="en-US" dirty="0">
                <a:latin typeface="Courier New" pitchFamily="49" charset="0"/>
              </a:rPr>
              <a:t>&gt;&gt;</a:t>
            </a:r>
            <a:r>
              <a:rPr lang="en-US" altLang="en-US" dirty="0"/>
              <a:t> and the inner loop is identified by the label </a:t>
            </a:r>
            <a:r>
              <a:rPr lang="en-US" altLang="en-US" dirty="0">
                <a:latin typeface="Courier New" pitchFamily="49" charset="0"/>
              </a:rPr>
              <a:t>&lt;&lt;</a:t>
            </a:r>
            <a:r>
              <a:rPr lang="en-US" altLang="en-US" dirty="0" err="1">
                <a:latin typeface="Courier New" pitchFamily="49" charset="0"/>
              </a:rPr>
              <a:t>Inner_Loop</a:t>
            </a:r>
            <a:r>
              <a:rPr lang="en-US" altLang="en-US" dirty="0">
                <a:latin typeface="Courier New" pitchFamily="49" charset="0"/>
              </a:rPr>
              <a:t>&gt;&gt;</a:t>
            </a:r>
            <a:r>
              <a:rPr lang="en-US" altLang="en-US" dirty="0"/>
              <a:t>. </a:t>
            </a:r>
            <a:br>
              <a:rPr lang="en-US" altLang="en-US" dirty="0"/>
            </a:br>
            <a:r>
              <a:rPr lang="en-US" altLang="en-US" dirty="0"/>
              <a:t>The identifiers are placed before the word </a:t>
            </a:r>
            <a:r>
              <a:rPr lang="en-US" altLang="en-US" dirty="0">
                <a:latin typeface="Courier New" pitchFamily="49" charset="0"/>
              </a:rPr>
              <a:t>LOOP</a:t>
            </a:r>
            <a:r>
              <a:rPr lang="en-US" altLang="en-US" dirty="0"/>
              <a:t> within label delimiters (</a:t>
            </a:r>
            <a:r>
              <a:rPr lang="en-US" altLang="en-US" dirty="0">
                <a:latin typeface="Courier New" pitchFamily="49" charset="0"/>
                <a:cs typeface="Courier New" pitchFamily="49" charset="0"/>
              </a:rPr>
              <a:t>&lt;&lt;</a:t>
            </a:r>
            <a:r>
              <a:rPr lang="en-US" altLang="en-US" i="1" dirty="0">
                <a:latin typeface="Courier New" pitchFamily="49" charset="0"/>
                <a:cs typeface="Courier New" pitchFamily="49" charset="0"/>
              </a:rPr>
              <a:t>label</a:t>
            </a:r>
            <a:r>
              <a:rPr lang="en-US" altLang="en-US" dirty="0">
                <a:latin typeface="Courier New" pitchFamily="49" charset="0"/>
                <a:cs typeface="Courier New" pitchFamily="49" charset="0"/>
              </a:rPr>
              <a:t>&gt;&gt;</a:t>
            </a:r>
            <a:r>
              <a:rPr lang="en-US" altLang="en-US" dirty="0"/>
              <a:t>). The inner loop is nested within the outer loop. The label names are included after the </a:t>
            </a:r>
            <a:r>
              <a:rPr lang="en-US" altLang="en-US" dirty="0">
                <a:latin typeface="Courier New" pitchFamily="49" charset="0"/>
              </a:rPr>
              <a:t>END</a:t>
            </a:r>
            <a:r>
              <a:rPr lang="en-US" altLang="en-US" dirty="0"/>
              <a:t> </a:t>
            </a:r>
            <a:r>
              <a:rPr lang="en-US" altLang="en-US" dirty="0">
                <a:latin typeface="Courier New" pitchFamily="49" charset="0"/>
              </a:rPr>
              <a:t>LOOP</a:t>
            </a:r>
            <a:r>
              <a:rPr lang="en-US" altLang="en-US" dirty="0"/>
              <a:t> statements for clarity.</a:t>
            </a:r>
          </a:p>
          <a:p>
            <a:pPr lvl="1"/>
            <a:endParaRPr lang="en-US" dirty="0"/>
          </a:p>
        </p:txBody>
      </p:sp>
    </p:spTree>
    <p:extLst>
      <p:ext uri="{BB962C8B-B14F-4D97-AF65-F5344CB8AC3E}">
        <p14:creationId xmlns:p14="http://schemas.microsoft.com/office/powerpoint/2010/main" val="3894886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Footer Placeholder 7"/>
          <p:cNvSpPr>
            <a:spLocks noGrp="1"/>
          </p:cNvSpPr>
          <p:nvPr>
            <p:ph type="ftr" sz="quarter" idx="4"/>
          </p:nvPr>
        </p:nvSpPr>
        <p:spPr/>
        <p:txBody>
          <a:bodyPr/>
          <a:lstStyle/>
          <a:p>
            <a:r>
              <a:rPr lang="en-US" altLang="en-US"/>
              <a:t>Oracle Database 19c: PL/SQL Workshop   6 - </a:t>
            </a:r>
            <a:fld id="{959BCDE9-CDD0-43F5-A760-5EBF2CC60805}" type="slidenum">
              <a:rPr lang="en-US" altLang="en-US" smtClean="0"/>
              <a:pPr/>
              <a:t>33</a:t>
            </a:fld>
            <a:endParaRPr lang="en-US" altLang="en-US" dirty="0"/>
          </a:p>
        </p:txBody>
      </p:sp>
      <p:sp>
        <p:nvSpPr>
          <p:cNvPr id="3" name="Slide Image Placeholder 2">
            <a:extLst>
              <a:ext uri="{FF2B5EF4-FFF2-40B4-BE49-F238E27FC236}">
                <a16:creationId xmlns:a16="http://schemas.microsoft.com/office/drawing/2014/main" id="{039E4206-A1E5-4124-A9F2-FF5E90A58E1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0C03D3B-DC1C-4E9E-8546-0805D3A7461F}"/>
              </a:ext>
            </a:extLst>
          </p:cNvPr>
          <p:cNvSpPr>
            <a:spLocks noGrp="1"/>
          </p:cNvSpPr>
          <p:nvPr>
            <p:ph type="body" idx="1"/>
          </p:nvPr>
        </p:nvSpPr>
        <p:spPr/>
        <p:txBody>
          <a:bodyPr/>
          <a:lstStyle/>
          <a:p>
            <a:pPr lvl="1" eaLnBrk="1" hangingPunct="1"/>
            <a:r>
              <a:rPr lang="en-US" altLang="en-US" dirty="0"/>
              <a:t>The </a:t>
            </a:r>
            <a:r>
              <a:rPr lang="en-US" altLang="en-US" dirty="0">
                <a:latin typeface="Courier New" pitchFamily="49" charset="0"/>
              </a:rPr>
              <a:t>CONTINUE</a:t>
            </a:r>
            <a:r>
              <a:rPr lang="en-US" altLang="en-US" dirty="0"/>
              <a:t> statement enables you to transfer control within a loop to a new iteration or to leave the loop. Many other programming languages have this functionality. With the Oracle Database 11</a:t>
            </a:r>
            <a:r>
              <a:rPr lang="en-US" altLang="en-US" i="1" dirty="0"/>
              <a:t>g</a:t>
            </a:r>
            <a:r>
              <a:rPr lang="en-US" altLang="en-US" dirty="0"/>
              <a:t> release, PL/SQL also offers this functionality. Before the Oracle Database 11</a:t>
            </a:r>
            <a:r>
              <a:rPr lang="en-US" altLang="en-US" i="1" dirty="0"/>
              <a:t>g</a:t>
            </a:r>
            <a:r>
              <a:rPr lang="en-US" altLang="en-US" dirty="0"/>
              <a:t> release, you could code a workaround by using Boolean variables and conditional statements to simulate the </a:t>
            </a:r>
            <a:r>
              <a:rPr lang="en-US" altLang="en-US" dirty="0">
                <a:latin typeface="Courier New" pitchFamily="49" charset="0"/>
              </a:rPr>
              <a:t>CONTINUE</a:t>
            </a:r>
            <a:r>
              <a:rPr lang="en-US" altLang="en-US" dirty="0"/>
              <a:t> programmatic functionality. In some cases, the workarounds are less efficient.</a:t>
            </a:r>
          </a:p>
          <a:p>
            <a:pPr lvl="1" eaLnBrk="1" hangingPunct="1"/>
            <a:r>
              <a:rPr lang="en-US" altLang="en-US" dirty="0"/>
              <a:t>The </a:t>
            </a:r>
            <a:r>
              <a:rPr lang="en-US" altLang="en-US" dirty="0">
                <a:latin typeface="Courier New" pitchFamily="49" charset="0"/>
              </a:rPr>
              <a:t>CONTINUE</a:t>
            </a:r>
            <a:r>
              <a:rPr lang="en-US" altLang="en-US" dirty="0"/>
              <a:t> statement offers you a simplified means to control loop iterations. It may be more efficient than the previous coding workarounds.</a:t>
            </a:r>
          </a:p>
          <a:p>
            <a:pPr lvl="1" eaLnBrk="1" hangingPunct="1"/>
            <a:r>
              <a:rPr lang="en-US" altLang="en-US" dirty="0"/>
              <a:t>The </a:t>
            </a:r>
            <a:r>
              <a:rPr lang="en-US" altLang="en-US" dirty="0">
                <a:latin typeface="Courier New" pitchFamily="49" charset="0"/>
              </a:rPr>
              <a:t>CONTINUE</a:t>
            </a:r>
            <a:r>
              <a:rPr lang="en-US" altLang="en-US" dirty="0"/>
              <a:t> statement is commonly used to filter data within a loop body before the main processing begins.</a:t>
            </a:r>
          </a:p>
          <a:p>
            <a:endParaRPr lang="en-US" dirty="0"/>
          </a:p>
        </p:txBody>
      </p:sp>
    </p:spTree>
    <p:extLst>
      <p:ext uri="{BB962C8B-B14F-4D97-AF65-F5344CB8AC3E}">
        <p14:creationId xmlns:p14="http://schemas.microsoft.com/office/powerpoint/2010/main" val="2347089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Footer Placeholder 7"/>
          <p:cNvSpPr>
            <a:spLocks noGrp="1"/>
          </p:cNvSpPr>
          <p:nvPr>
            <p:ph type="ftr" sz="quarter" idx="4"/>
          </p:nvPr>
        </p:nvSpPr>
        <p:spPr/>
        <p:txBody>
          <a:bodyPr/>
          <a:lstStyle/>
          <a:p>
            <a:r>
              <a:rPr lang="en-US" altLang="en-US"/>
              <a:t>Oracle Database 19c: PL/SQL Workshop   6 - </a:t>
            </a:r>
            <a:fld id="{DC8A0ABA-A30E-462F-9D18-3F2E3127E035}" type="slidenum">
              <a:rPr lang="en-US" altLang="en-US" smtClean="0"/>
              <a:pPr/>
              <a:t>34</a:t>
            </a:fld>
            <a:endParaRPr lang="en-US" altLang="en-US" dirty="0"/>
          </a:p>
        </p:txBody>
      </p:sp>
      <p:sp>
        <p:nvSpPr>
          <p:cNvPr id="3" name="Slide Image Placeholder 2">
            <a:extLst>
              <a:ext uri="{FF2B5EF4-FFF2-40B4-BE49-F238E27FC236}">
                <a16:creationId xmlns:a16="http://schemas.microsoft.com/office/drawing/2014/main" id="{B3299BE4-EF59-439B-B745-E8F3CC020E1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E2B66D3-BD65-4D9A-B1E7-E71689773594}"/>
              </a:ext>
            </a:extLst>
          </p:cNvPr>
          <p:cNvSpPr>
            <a:spLocks noGrp="1"/>
          </p:cNvSpPr>
          <p:nvPr>
            <p:ph type="body" idx="1"/>
          </p:nvPr>
        </p:nvSpPr>
        <p:spPr/>
        <p:txBody>
          <a:bodyPr/>
          <a:lstStyle/>
          <a:p>
            <a:pPr lvl="1" eaLnBrk="1" hangingPunct="1"/>
            <a:r>
              <a:rPr lang="en-US" altLang="en-US" dirty="0"/>
              <a:t>In the example in the slide, there are two assignments that use the </a:t>
            </a:r>
            <a:r>
              <a:rPr lang="en-US" altLang="en-US" dirty="0" err="1">
                <a:latin typeface="Courier New" pitchFamily="49" charset="0"/>
              </a:rPr>
              <a:t>v_total</a:t>
            </a:r>
            <a:r>
              <a:rPr lang="en-US" altLang="en-US" dirty="0"/>
              <a:t> variable:</a:t>
            </a:r>
          </a:p>
          <a:p>
            <a:pPr lvl="2" eaLnBrk="1" hangingPunct="1">
              <a:buNone/>
            </a:pPr>
            <a:r>
              <a:rPr lang="en-US" altLang="en-US" dirty="0"/>
              <a:t>1.	The first assignment is executed for each of the 10 iterations of the loop. </a:t>
            </a:r>
          </a:p>
          <a:p>
            <a:pPr lvl="2" eaLnBrk="1" hangingPunct="1">
              <a:buNone/>
            </a:pPr>
            <a:r>
              <a:rPr lang="en-US" altLang="en-US" dirty="0"/>
              <a:t>2.	The second assignment is executed only for the first five iterations of the loop. The </a:t>
            </a:r>
            <a:r>
              <a:rPr lang="en-US" altLang="en-US" dirty="0">
                <a:latin typeface="Courier New" pitchFamily="49" charset="0"/>
              </a:rPr>
              <a:t>CONTINUE</a:t>
            </a:r>
            <a:r>
              <a:rPr lang="en-US" altLang="en-US" dirty="0"/>
              <a:t> statement transfers control within the loop back to the beginning of the loop for a new iteration, so for the last five iterations of the loop, the second </a:t>
            </a:r>
            <a:r>
              <a:rPr lang="en-US" altLang="en-US" dirty="0">
                <a:latin typeface="Courier New" pitchFamily="49" charset="0"/>
              </a:rPr>
              <a:t>TOTAL</a:t>
            </a:r>
            <a:r>
              <a:rPr lang="en-US" altLang="en-US" dirty="0"/>
              <a:t> assignment is not executed.</a:t>
            </a:r>
          </a:p>
          <a:p>
            <a:pPr lvl="1" eaLnBrk="1" hangingPunct="1"/>
            <a:r>
              <a:rPr lang="en-US" altLang="en-US" dirty="0"/>
              <a:t>The end result of the </a:t>
            </a:r>
            <a:r>
              <a:rPr lang="en-US" altLang="en-US" dirty="0">
                <a:latin typeface="Courier New" pitchFamily="49" charset="0"/>
              </a:rPr>
              <a:t>TOTAL</a:t>
            </a:r>
            <a:r>
              <a:rPr lang="en-US" altLang="en-US" dirty="0"/>
              <a:t> variable is 70.</a:t>
            </a:r>
          </a:p>
          <a:p>
            <a:endParaRPr lang="en-US" dirty="0"/>
          </a:p>
        </p:txBody>
      </p:sp>
    </p:spTree>
    <p:extLst>
      <p:ext uri="{BB962C8B-B14F-4D97-AF65-F5344CB8AC3E}">
        <p14:creationId xmlns:p14="http://schemas.microsoft.com/office/powerpoint/2010/main" val="24159513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Footer Placeholder 7"/>
          <p:cNvSpPr>
            <a:spLocks noGrp="1"/>
          </p:cNvSpPr>
          <p:nvPr>
            <p:ph type="ftr" sz="quarter" idx="4"/>
          </p:nvPr>
        </p:nvSpPr>
        <p:spPr/>
        <p:txBody>
          <a:bodyPr/>
          <a:lstStyle/>
          <a:p>
            <a:r>
              <a:rPr lang="en-US" altLang="en-US"/>
              <a:t>Oracle Database 19c: PL/SQL Workshop   6 - </a:t>
            </a:r>
            <a:fld id="{2CAE3912-6533-440D-AD36-AA5A7CD523BC}" type="slidenum">
              <a:rPr lang="en-US" altLang="en-US" smtClean="0"/>
              <a:pPr/>
              <a:t>35</a:t>
            </a:fld>
            <a:endParaRPr lang="en-US" altLang="en-US" dirty="0"/>
          </a:p>
        </p:txBody>
      </p:sp>
      <p:sp>
        <p:nvSpPr>
          <p:cNvPr id="3" name="Slide Image Placeholder 2">
            <a:extLst>
              <a:ext uri="{FF2B5EF4-FFF2-40B4-BE49-F238E27FC236}">
                <a16:creationId xmlns:a16="http://schemas.microsoft.com/office/drawing/2014/main" id="{59C12BDC-E98B-4A03-B46E-396164B1EA5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8CE9981-1AF3-4F31-A35D-B78133165E39}"/>
              </a:ext>
            </a:extLst>
          </p:cNvPr>
          <p:cNvSpPr>
            <a:spLocks noGrp="1"/>
          </p:cNvSpPr>
          <p:nvPr>
            <p:ph type="body" idx="1"/>
          </p:nvPr>
        </p:nvSpPr>
        <p:spPr/>
        <p:txBody>
          <a:bodyPr/>
          <a:lstStyle/>
          <a:p>
            <a:pPr lvl="1" eaLnBrk="1" hangingPunct="1"/>
            <a:r>
              <a:rPr lang="en-US" altLang="en-US" dirty="0"/>
              <a:t>You can use the </a:t>
            </a:r>
            <a:r>
              <a:rPr lang="en-US" altLang="en-US" dirty="0">
                <a:latin typeface="Courier New" pitchFamily="49" charset="0"/>
              </a:rPr>
              <a:t>CONTINUE</a:t>
            </a:r>
            <a:r>
              <a:rPr lang="en-US" altLang="en-US" dirty="0"/>
              <a:t> statement to jump to the next iteration of an outer loop. </a:t>
            </a:r>
          </a:p>
          <a:p>
            <a:pPr lvl="1" eaLnBrk="1" hangingPunct="1"/>
            <a:r>
              <a:rPr lang="en-US" altLang="en-US" dirty="0"/>
              <a:t>To do this, provide the outer loop with a label to identify where the </a:t>
            </a:r>
            <a:r>
              <a:rPr lang="en-US" altLang="en-US" dirty="0">
                <a:latin typeface="Courier New" pitchFamily="49" charset="0"/>
              </a:rPr>
              <a:t>CONTINUE</a:t>
            </a:r>
            <a:r>
              <a:rPr lang="en-US" altLang="en-US" dirty="0"/>
              <a:t> statement should go.</a:t>
            </a:r>
          </a:p>
          <a:p>
            <a:pPr lvl="1" eaLnBrk="1" hangingPunct="1"/>
            <a:r>
              <a:rPr lang="en-US" altLang="en-US" dirty="0"/>
              <a:t>The </a:t>
            </a:r>
            <a:r>
              <a:rPr lang="en-US" altLang="en-US" dirty="0">
                <a:latin typeface="Courier New" pitchFamily="49" charset="0"/>
              </a:rPr>
              <a:t>CONTINUE</a:t>
            </a:r>
            <a:r>
              <a:rPr lang="en-US" altLang="en-US" dirty="0"/>
              <a:t> statement in the innermost loop terminates that loop whenever the </a:t>
            </a:r>
            <a:r>
              <a:rPr lang="en-US" altLang="en-US" dirty="0">
                <a:latin typeface="Courier New" pitchFamily="49" charset="0"/>
              </a:rPr>
              <a:t>WHEN</a:t>
            </a:r>
            <a:r>
              <a:rPr lang="en-US" altLang="en-US" dirty="0"/>
              <a:t> condition is true (just like the </a:t>
            </a:r>
            <a:r>
              <a:rPr lang="en-US" altLang="en-US" dirty="0">
                <a:latin typeface="Courier New" pitchFamily="49" charset="0"/>
              </a:rPr>
              <a:t>EXIT</a:t>
            </a:r>
            <a:r>
              <a:rPr lang="en-US" altLang="en-US" dirty="0"/>
              <a:t> keyword). After the innermost loop is terminated by the </a:t>
            </a:r>
            <a:r>
              <a:rPr lang="en-US" altLang="en-US" dirty="0">
                <a:latin typeface="Courier New" pitchFamily="49" charset="0"/>
              </a:rPr>
              <a:t>CONTINUE</a:t>
            </a:r>
            <a:r>
              <a:rPr lang="en-US" altLang="en-US" dirty="0"/>
              <a:t> statement, control transfers to the next iteration of the outermost loop, which is labeled </a:t>
            </a:r>
            <a:r>
              <a:rPr lang="en-US" altLang="en-US" dirty="0" err="1">
                <a:latin typeface="Courier New" pitchFamily="49" charset="0"/>
              </a:rPr>
              <a:t>BeforeTopLoop</a:t>
            </a:r>
            <a:r>
              <a:rPr lang="en-US" altLang="en-US" dirty="0"/>
              <a:t> in this example.</a:t>
            </a:r>
          </a:p>
          <a:p>
            <a:pPr lvl="1" eaLnBrk="1" hangingPunct="1"/>
            <a:r>
              <a:rPr lang="en-US" altLang="en-US" dirty="0"/>
              <a:t>When the pair of loops completes, the value of the </a:t>
            </a:r>
            <a:r>
              <a:rPr lang="en-US" altLang="en-US" dirty="0" err="1">
                <a:latin typeface="Courier New" pitchFamily="49" charset="0"/>
              </a:rPr>
              <a:t>v_total</a:t>
            </a:r>
            <a:r>
              <a:rPr lang="en-US" altLang="en-US" dirty="0"/>
              <a:t> variable is 15.</a:t>
            </a:r>
          </a:p>
          <a:p>
            <a:pPr lvl="1" eaLnBrk="1" hangingPunct="1"/>
            <a:r>
              <a:rPr lang="en-US" altLang="en-US" dirty="0"/>
              <a:t>You can also use the </a:t>
            </a:r>
            <a:r>
              <a:rPr lang="en-US" altLang="en-US" dirty="0">
                <a:latin typeface="Courier New" pitchFamily="49" charset="0"/>
              </a:rPr>
              <a:t>CONTINUE</a:t>
            </a:r>
            <a:r>
              <a:rPr lang="en-US" altLang="en-US" dirty="0"/>
              <a:t> statement within an inner block of code, which does not contain a loop as long as the block is nested inside an appropriate outer loop.</a:t>
            </a:r>
          </a:p>
          <a:p>
            <a:pPr lvl="1" eaLnBrk="1" hangingPunct="1"/>
            <a:r>
              <a:rPr lang="en-US" altLang="en-US" b="1" dirty="0"/>
              <a:t>Restrictions</a:t>
            </a:r>
          </a:p>
          <a:p>
            <a:pPr lvl="2" eaLnBrk="1" hangingPunct="1"/>
            <a:r>
              <a:rPr lang="en-US" altLang="en-US" dirty="0"/>
              <a:t>The </a:t>
            </a:r>
            <a:r>
              <a:rPr lang="en-US" altLang="en-US" dirty="0">
                <a:latin typeface="Courier New" pitchFamily="49" charset="0"/>
              </a:rPr>
              <a:t>CONTINUE</a:t>
            </a:r>
            <a:r>
              <a:rPr lang="en-US" altLang="en-US" dirty="0"/>
              <a:t> statement cannot appear outside a loop at all—this generates a compiler error.</a:t>
            </a:r>
          </a:p>
          <a:p>
            <a:pPr lvl="2" eaLnBrk="1" hangingPunct="1"/>
            <a:r>
              <a:rPr lang="en-US" altLang="en-US" dirty="0"/>
              <a:t>You cannot use the </a:t>
            </a:r>
            <a:r>
              <a:rPr lang="en-US" altLang="en-US" dirty="0">
                <a:latin typeface="Courier New" pitchFamily="49" charset="0"/>
              </a:rPr>
              <a:t>CONTINUE</a:t>
            </a:r>
            <a:r>
              <a:rPr lang="en-US" altLang="en-US" dirty="0"/>
              <a:t> statement to pass through a procedure, function, or method boundary—this generates a compiler error.</a:t>
            </a:r>
          </a:p>
          <a:p>
            <a:endParaRPr lang="en-US" dirty="0"/>
          </a:p>
        </p:txBody>
      </p:sp>
    </p:spTree>
    <p:extLst>
      <p:ext uri="{BB962C8B-B14F-4D97-AF65-F5344CB8AC3E}">
        <p14:creationId xmlns:p14="http://schemas.microsoft.com/office/powerpoint/2010/main" val="4209389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Footer Placeholder 7"/>
          <p:cNvSpPr>
            <a:spLocks noGrp="1"/>
          </p:cNvSpPr>
          <p:nvPr>
            <p:ph type="ftr" sz="quarter" idx="4"/>
          </p:nvPr>
        </p:nvSpPr>
        <p:spPr/>
        <p:txBody>
          <a:bodyPr/>
          <a:lstStyle/>
          <a:p>
            <a:r>
              <a:rPr lang="en-US" altLang="en-US"/>
              <a:t>Oracle Database 19c: PL/SQL Workshop   6 - </a:t>
            </a:r>
            <a:fld id="{C233C18C-13AC-44E9-9D37-2A4E4DA840D3}" type="slidenum">
              <a:rPr lang="en-US" altLang="en-US" smtClean="0"/>
              <a:pPr/>
              <a:t>36</a:t>
            </a:fld>
            <a:endParaRPr lang="en-US" altLang="en-US" dirty="0"/>
          </a:p>
        </p:txBody>
      </p:sp>
      <p:sp>
        <p:nvSpPr>
          <p:cNvPr id="3" name="Slide Image Placeholder 2">
            <a:extLst>
              <a:ext uri="{FF2B5EF4-FFF2-40B4-BE49-F238E27FC236}">
                <a16:creationId xmlns:a16="http://schemas.microsoft.com/office/drawing/2014/main" id="{6C7E7AD4-23CA-45C5-BB08-EDCDC25F3C6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ABAE8B3-A8D1-4D15-B9E6-7A99CC1BEC65}"/>
              </a:ext>
            </a:extLst>
          </p:cNvPr>
          <p:cNvSpPr>
            <a:spLocks noGrp="1"/>
          </p:cNvSpPr>
          <p:nvPr>
            <p:ph type="body" idx="1"/>
          </p:nvPr>
        </p:nvSpPr>
        <p:spPr/>
        <p:txBody>
          <a:bodyPr/>
          <a:lstStyle/>
          <a:p>
            <a:pPr eaLnBrk="1" hangingPunct="1"/>
            <a:r>
              <a:rPr lang="en-US" altLang="en-US" dirty="0"/>
              <a:t>Answer: a</a:t>
            </a:r>
          </a:p>
          <a:p>
            <a:pPr lvl="1" eaLnBrk="1" hangingPunct="1"/>
            <a:r>
              <a:rPr lang="en-US" altLang="en-US" b="1" dirty="0"/>
              <a:t>Loop Types</a:t>
            </a:r>
          </a:p>
          <a:p>
            <a:pPr lvl="1" eaLnBrk="1" hangingPunct="1"/>
            <a:r>
              <a:rPr lang="en-US" altLang="en-US" dirty="0"/>
              <a:t>PL/SQL provides the following types of loops:</a:t>
            </a:r>
          </a:p>
          <a:p>
            <a:pPr lvl="2" eaLnBrk="1" hangingPunct="1"/>
            <a:r>
              <a:rPr lang="en-US" altLang="en-US" dirty="0"/>
              <a:t>Basic loops that perform repetitive actions without overall conditions</a:t>
            </a:r>
          </a:p>
          <a:p>
            <a:pPr lvl="2" eaLnBrk="1" hangingPunct="1">
              <a:buFont typeface="Courier New" pitchFamily="49" charset="0"/>
              <a:buChar char="•"/>
            </a:pPr>
            <a:r>
              <a:rPr lang="en-US" altLang="en-US" dirty="0">
                <a:latin typeface="Courier New" pitchFamily="49" charset="0"/>
              </a:rPr>
              <a:t>FOR</a:t>
            </a:r>
            <a:r>
              <a:rPr lang="en-US" altLang="en-US" dirty="0"/>
              <a:t> loops that perform iterative actions based on a count</a:t>
            </a:r>
          </a:p>
          <a:p>
            <a:pPr lvl="2" eaLnBrk="1" hangingPunct="1">
              <a:buFont typeface="Courier New" pitchFamily="49" charset="0"/>
              <a:buChar char="•"/>
            </a:pPr>
            <a:r>
              <a:rPr lang="en-US" altLang="en-US" dirty="0">
                <a:latin typeface="Courier New" pitchFamily="49" charset="0"/>
              </a:rPr>
              <a:t>WHILE</a:t>
            </a:r>
            <a:r>
              <a:rPr lang="en-US" altLang="en-US" dirty="0"/>
              <a:t> loops that perform iterative actions based on a condition</a:t>
            </a:r>
          </a:p>
          <a:p>
            <a:endParaRPr lang="en-US" dirty="0"/>
          </a:p>
        </p:txBody>
      </p:sp>
    </p:spTree>
    <p:extLst>
      <p:ext uri="{BB962C8B-B14F-4D97-AF65-F5344CB8AC3E}">
        <p14:creationId xmlns:p14="http://schemas.microsoft.com/office/powerpoint/2010/main" val="28166654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Footer Placeholder 7"/>
          <p:cNvSpPr>
            <a:spLocks noGrp="1"/>
          </p:cNvSpPr>
          <p:nvPr>
            <p:ph type="ftr" sz="quarter" idx="4"/>
          </p:nvPr>
        </p:nvSpPr>
        <p:spPr/>
        <p:txBody>
          <a:bodyPr/>
          <a:lstStyle/>
          <a:p>
            <a:r>
              <a:rPr lang="en-US" altLang="en-US"/>
              <a:t>Oracle Database 19c: PL/SQL Workshop   6 - </a:t>
            </a:r>
            <a:fld id="{7EB14264-81D3-4B65-B784-25621690125F}" type="slidenum">
              <a:rPr lang="en-US" altLang="en-US" smtClean="0"/>
              <a:pPr/>
              <a:t>37</a:t>
            </a:fld>
            <a:endParaRPr lang="en-US" altLang="en-US" dirty="0"/>
          </a:p>
        </p:txBody>
      </p:sp>
      <p:sp>
        <p:nvSpPr>
          <p:cNvPr id="3" name="Slide Image Placeholder 2">
            <a:extLst>
              <a:ext uri="{FF2B5EF4-FFF2-40B4-BE49-F238E27FC236}">
                <a16:creationId xmlns:a16="http://schemas.microsoft.com/office/drawing/2014/main" id="{2FF27D04-4318-4701-A1E1-186EF61708A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9B628C5-F97E-467D-9E3C-CECEA3B54A55}"/>
              </a:ext>
            </a:extLst>
          </p:cNvPr>
          <p:cNvSpPr>
            <a:spLocks noGrp="1"/>
          </p:cNvSpPr>
          <p:nvPr>
            <p:ph type="body" idx="1"/>
          </p:nvPr>
        </p:nvSpPr>
        <p:spPr/>
        <p:txBody>
          <a:bodyPr/>
          <a:lstStyle/>
          <a:p>
            <a:pPr lvl="1" eaLnBrk="1" hangingPunct="1"/>
            <a:r>
              <a:rPr lang="en-US" altLang="en-US" dirty="0"/>
              <a:t>A language can be called a programming language only if it provides control structures for the implementation of business logic. These control structures are also used to control the flow of the program. PL/SQL is a programming language that integrates programming constructs with SQL.</a:t>
            </a:r>
          </a:p>
          <a:p>
            <a:pPr lvl="1" eaLnBrk="1" hangingPunct="1"/>
            <a:r>
              <a:rPr lang="en-US" altLang="en-US" dirty="0"/>
              <a:t>A conditional control construct checks for the validity of a condition, and performs an action accordingly. You use the </a:t>
            </a:r>
            <a:r>
              <a:rPr lang="en-US" altLang="en-US" dirty="0">
                <a:latin typeface="Courier New" pitchFamily="49" charset="0"/>
              </a:rPr>
              <a:t>IF</a:t>
            </a:r>
            <a:r>
              <a:rPr lang="en-US" altLang="en-US" dirty="0"/>
              <a:t> construct to perform a conditional execution of statements.</a:t>
            </a:r>
          </a:p>
          <a:p>
            <a:pPr lvl="1" eaLnBrk="1" hangingPunct="1"/>
            <a:r>
              <a:rPr lang="en-US" altLang="en-US" dirty="0"/>
              <a:t>An iterative control construct executes a sequence of statements repeatedly, as long as a specified condition holds </a:t>
            </a:r>
            <a:r>
              <a:rPr lang="en-US" altLang="en-US" dirty="0">
                <a:latin typeface="Courier New" pitchFamily="49" charset="0"/>
              </a:rPr>
              <a:t>TRUE</a:t>
            </a:r>
            <a:r>
              <a:rPr lang="en-US" altLang="en-US" dirty="0"/>
              <a:t>. You use the various loop constructs to perform iterative operations.</a:t>
            </a:r>
          </a:p>
          <a:p>
            <a:endParaRPr lang="en-US" dirty="0"/>
          </a:p>
        </p:txBody>
      </p:sp>
    </p:spTree>
    <p:extLst>
      <p:ext uri="{BB962C8B-B14F-4D97-AF65-F5344CB8AC3E}">
        <p14:creationId xmlns:p14="http://schemas.microsoft.com/office/powerpoint/2010/main" val="29206781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Footer Placeholder 7"/>
          <p:cNvSpPr>
            <a:spLocks noGrp="1"/>
          </p:cNvSpPr>
          <p:nvPr>
            <p:ph type="ftr" sz="quarter" idx="4"/>
          </p:nvPr>
        </p:nvSpPr>
        <p:spPr/>
        <p:txBody>
          <a:bodyPr/>
          <a:lstStyle/>
          <a:p>
            <a:r>
              <a:rPr lang="en-US" altLang="en-US"/>
              <a:t>Oracle Database 19c: PL/SQL Workshop   6 - </a:t>
            </a:r>
            <a:fld id="{F6743EBD-DB9F-438E-AF61-3B9106E1223E}" type="slidenum">
              <a:rPr lang="en-US" altLang="en-US" smtClean="0"/>
              <a:pPr/>
              <a:t>38</a:t>
            </a:fld>
            <a:endParaRPr lang="en-US" altLang="en-US" dirty="0"/>
          </a:p>
        </p:txBody>
      </p:sp>
      <p:sp>
        <p:nvSpPr>
          <p:cNvPr id="3" name="Slide Image Placeholder 2">
            <a:extLst>
              <a:ext uri="{FF2B5EF4-FFF2-40B4-BE49-F238E27FC236}">
                <a16:creationId xmlns:a16="http://schemas.microsoft.com/office/drawing/2014/main" id="{F63CD29E-FF3F-4BE9-93C5-7C0FB530C33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6E48B9C-376F-4A80-9147-F01FC68F118B}"/>
              </a:ext>
            </a:extLst>
          </p:cNvPr>
          <p:cNvSpPr>
            <a:spLocks noGrp="1"/>
          </p:cNvSpPr>
          <p:nvPr>
            <p:ph type="body" idx="1"/>
          </p:nvPr>
        </p:nvSpPr>
        <p:spPr/>
        <p:txBody>
          <a:bodyPr/>
          <a:lstStyle/>
          <a:p>
            <a:pPr lvl="1"/>
            <a:r>
              <a:rPr lang="en-US" altLang="en-US" dirty="0"/>
              <a:t>In this practice, you create the PL/SQL blocks that incorporate loops and conditional control structures. The exercises test your understanding of writing various </a:t>
            </a:r>
            <a:r>
              <a:rPr lang="en-US" altLang="en-US" dirty="0">
                <a:latin typeface="Courier New" pitchFamily="49" charset="0"/>
              </a:rPr>
              <a:t>IF</a:t>
            </a:r>
            <a:r>
              <a:rPr lang="en-US" altLang="en-US" dirty="0"/>
              <a:t> statements and </a:t>
            </a:r>
            <a:r>
              <a:rPr lang="en-US" altLang="en-US" dirty="0">
                <a:latin typeface="Courier New" pitchFamily="49" charset="0"/>
              </a:rPr>
              <a:t>LOOP</a:t>
            </a:r>
            <a:r>
              <a:rPr lang="en-US" altLang="en-US" dirty="0"/>
              <a:t> constructs.</a:t>
            </a:r>
          </a:p>
          <a:p>
            <a:pPr lvl="1"/>
            <a:endParaRPr lang="en-US" dirty="0"/>
          </a:p>
        </p:txBody>
      </p:sp>
    </p:spTree>
    <p:extLst>
      <p:ext uri="{BB962C8B-B14F-4D97-AF65-F5344CB8AC3E}">
        <p14:creationId xmlns:p14="http://schemas.microsoft.com/office/powerpoint/2010/main" val="2919917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Footer Placeholder 4"/>
          <p:cNvSpPr>
            <a:spLocks noGrp="1"/>
          </p:cNvSpPr>
          <p:nvPr>
            <p:ph type="ftr" sz="quarter" idx="4"/>
          </p:nvPr>
        </p:nvSpPr>
        <p:spPr/>
        <p:txBody>
          <a:bodyPr/>
          <a:lstStyle/>
          <a:p>
            <a:r>
              <a:rPr lang="en-US" altLang="en-US"/>
              <a:t>Oracle Database 19c: PL/SQL Workshop   6 - </a:t>
            </a:r>
            <a:fld id="{C6AE2DB1-E608-446F-89AD-492BFC5B9225}" type="slidenum">
              <a:rPr lang="en-US" altLang="en-US" smtClean="0"/>
              <a:pPr/>
              <a:t>5</a:t>
            </a:fld>
            <a:endParaRPr lang="en-US" altLang="en-US" dirty="0"/>
          </a:p>
        </p:txBody>
      </p:sp>
      <p:sp>
        <p:nvSpPr>
          <p:cNvPr id="3" name="Slide Image Placeholder 2">
            <a:extLst>
              <a:ext uri="{FF2B5EF4-FFF2-40B4-BE49-F238E27FC236}">
                <a16:creationId xmlns:a16="http://schemas.microsoft.com/office/drawing/2014/main" id="{A50CFD2D-BCFF-4282-B127-B46BDA8FCDE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46F2FBB-13CA-4384-951F-2AB4C7A2E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238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8" name="Group 4"/>
          <p:cNvGraphicFramePr>
            <a:graphicFrameLocks noGrp="1"/>
          </p:cNvGraphicFramePr>
          <p:nvPr/>
        </p:nvGraphicFramePr>
        <p:xfrm>
          <a:off x="774700" y="5326063"/>
          <a:ext cx="4854575" cy="1793875"/>
        </p:xfrm>
        <a:graphic>
          <a:graphicData uri="http://schemas.openxmlformats.org/drawingml/2006/table">
            <a:tbl>
              <a:tblPr/>
              <a:tblGrid>
                <a:gridCol w="892175">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42687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condition</a:t>
                      </a:r>
                    </a:p>
                  </a:txBody>
                  <a:tcPr marT="45736" marB="45736"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a Boolean variable or expression that returns </a:t>
                      </a:r>
                      <a:r>
                        <a:rPr kumimoji="0" lang="en-US" sz="1100" b="0" i="0" u="none" strike="noStrike" cap="none" normalizeH="0" baseline="0" dirty="0">
                          <a:ln>
                            <a:noFill/>
                          </a:ln>
                          <a:solidFill>
                            <a:schemeClr val="tx1"/>
                          </a:solidFill>
                          <a:effectLst/>
                          <a:latin typeface="Courier New" pitchFamily="49" charset="0"/>
                          <a:cs typeface="Courier New" pitchFamily="49" charset="0"/>
                        </a:rPr>
                        <a:t>TRUE</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a:t>
                      </a:r>
                      <a:r>
                        <a:rPr kumimoji="0" lang="en-US" sz="1100" b="0" i="0" u="none" strike="noStrike" cap="none" normalizeH="0" baseline="0" dirty="0">
                          <a:ln>
                            <a:noFill/>
                          </a:ln>
                          <a:solidFill>
                            <a:schemeClr val="tx1"/>
                          </a:solidFill>
                          <a:effectLst/>
                          <a:latin typeface="Courier New" pitchFamily="49" charset="0"/>
                          <a:cs typeface="Courier New" pitchFamily="49" charset="0"/>
                        </a:rPr>
                        <a:t>FALSE</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or </a:t>
                      </a:r>
                      <a:r>
                        <a:rPr kumimoji="0" lang="en-US" sz="1100" b="0" i="0" u="none" strike="noStrike" cap="none" normalizeH="0" baseline="0" dirty="0">
                          <a:ln>
                            <a:noFill/>
                          </a:ln>
                          <a:solidFill>
                            <a:schemeClr val="tx1"/>
                          </a:solidFill>
                          <a:effectLst/>
                          <a:latin typeface="Courier New" pitchFamily="49" charset="0"/>
                          <a:cs typeface="Courier New" pitchFamily="49" charset="0"/>
                        </a:rPr>
                        <a:t>NULL</a:t>
                      </a:r>
                    </a:p>
                  </a:txBody>
                  <a:tcPr marT="45736" marB="45736"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2687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a:cs typeface="Oracle Sans" panose="020B0503020204020204" pitchFamily="34" charset="0"/>
                        </a:rPr>
                        <a:t>THEN</a:t>
                      </a:r>
                    </a:p>
                  </a:txBody>
                  <a:tcPr marT="45736" marB="45736"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Introduces a clause that associates the Boolean expression with the sequence of statements that follows it</a:t>
                      </a:r>
                    </a:p>
                  </a:txBody>
                  <a:tcPr marT="45736" marB="45736"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9401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statements</a:t>
                      </a:r>
                    </a:p>
                  </a:txBody>
                  <a:tcPr marT="45736" marB="45736"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Can be one or more PL/SQL or SQL statements. (They may include additional </a:t>
                      </a:r>
                      <a:r>
                        <a:rPr kumimoji="0" lang="en-US" sz="1100" b="0" i="0" u="none" strike="noStrike" cap="none" normalizeH="0" baseline="0" dirty="0">
                          <a:ln>
                            <a:noFill/>
                          </a:ln>
                          <a:solidFill>
                            <a:schemeClr val="tx1"/>
                          </a:solidFill>
                          <a:effectLst/>
                          <a:latin typeface="Courier New"/>
                          <a:cs typeface="Oracle Sans" panose="020B0503020204020204" pitchFamily="34" charset="0"/>
                        </a:rPr>
                        <a:t>IF</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statements containing several nested </a:t>
                      </a:r>
                      <a:r>
                        <a:rPr kumimoji="0" lang="en-US" sz="1100" b="0" i="0" u="none" strike="noStrike" cap="none" normalizeH="0" baseline="0" dirty="0">
                          <a:ln>
                            <a:noFill/>
                          </a:ln>
                          <a:solidFill>
                            <a:schemeClr val="tx1"/>
                          </a:solidFill>
                          <a:effectLst/>
                          <a:latin typeface="Courier New" pitchFamily="49" charset="0"/>
                          <a:cs typeface="Courier New" pitchFamily="49" charset="0"/>
                        </a:rPr>
                        <a:t>IF</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a:t>
                      </a:r>
                      <a:r>
                        <a:rPr kumimoji="0" lang="en-US" sz="1100" b="0" i="0" u="none" strike="noStrike" cap="none" normalizeH="0" baseline="0" dirty="0">
                          <a:ln>
                            <a:noFill/>
                          </a:ln>
                          <a:solidFill>
                            <a:schemeClr val="tx1"/>
                          </a:solidFill>
                          <a:effectLst/>
                          <a:latin typeface="Courier New" pitchFamily="49" charset="0"/>
                          <a:cs typeface="Courier New" pitchFamily="49" charset="0"/>
                        </a:rPr>
                        <a:t>ELSE</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and </a:t>
                      </a:r>
                      <a:r>
                        <a:rPr kumimoji="0" lang="en-US" sz="1100" b="0" i="0" u="none" strike="noStrike" cap="none" normalizeH="0" baseline="0" dirty="0">
                          <a:ln>
                            <a:noFill/>
                          </a:ln>
                          <a:solidFill>
                            <a:schemeClr val="tx1"/>
                          </a:solidFill>
                          <a:effectLst/>
                          <a:latin typeface="Courier New" pitchFamily="49" charset="0"/>
                          <a:cs typeface="Courier New" pitchFamily="49" charset="0"/>
                        </a:rPr>
                        <a:t>ELSIF</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statements.) The statements in the </a:t>
                      </a:r>
                      <a:r>
                        <a:rPr kumimoji="0" lang="en-US" sz="1100" b="0" i="0" u="none" strike="noStrike" cap="none" normalizeH="0" baseline="0" dirty="0">
                          <a:ln>
                            <a:noFill/>
                          </a:ln>
                          <a:solidFill>
                            <a:schemeClr val="tx1"/>
                          </a:solidFill>
                          <a:effectLst/>
                          <a:latin typeface="Courier New"/>
                          <a:cs typeface="Oracle Sans" panose="020B0503020204020204" pitchFamily="34" charset="0"/>
                        </a:rPr>
                        <a:t>THEN</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clause are executed only if the condition in the associated </a:t>
                      </a:r>
                      <a:r>
                        <a:rPr kumimoji="0" lang="en-US" sz="1100" b="0" i="0" u="none" strike="noStrike" cap="none" normalizeH="0" baseline="0" dirty="0">
                          <a:ln>
                            <a:noFill/>
                          </a:ln>
                          <a:solidFill>
                            <a:schemeClr val="tx1"/>
                          </a:solidFill>
                          <a:effectLst/>
                          <a:latin typeface="Courier New"/>
                          <a:cs typeface="Oracle Sans" panose="020B0503020204020204" pitchFamily="34" charset="0"/>
                        </a:rPr>
                        <a:t>IF</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clause evaluates to </a:t>
                      </a:r>
                      <a:r>
                        <a:rPr kumimoji="0" lang="en-US" sz="1100" b="0" i="0" u="none" strike="noStrike" cap="none" normalizeH="0" baseline="0" dirty="0">
                          <a:ln>
                            <a:noFill/>
                          </a:ln>
                          <a:solidFill>
                            <a:schemeClr val="tx1"/>
                          </a:solidFill>
                          <a:effectLst/>
                          <a:latin typeface="Courier New" pitchFamily="49" charset="0"/>
                          <a:cs typeface="Courier New" pitchFamily="49" charset="0"/>
                        </a:rPr>
                        <a:t>TRUE</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a:t>
                      </a:r>
                    </a:p>
                  </a:txBody>
                  <a:tcPr marT="45736" marB="45736"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9163" name="Footer Placeholder 8"/>
          <p:cNvSpPr>
            <a:spLocks noGrp="1"/>
          </p:cNvSpPr>
          <p:nvPr>
            <p:ph type="ftr" sz="quarter" idx="4"/>
          </p:nvPr>
        </p:nvSpPr>
        <p:spPr/>
        <p:txBody>
          <a:bodyPr/>
          <a:lstStyle/>
          <a:p>
            <a:r>
              <a:rPr lang="en-US" altLang="en-US"/>
              <a:t>Oracle Database 19c: PL/SQL Workshop   6 - </a:t>
            </a:r>
            <a:fld id="{DBBB2A6B-0E3D-4AC7-BBAD-14F78158EB5C}" type="slidenum">
              <a:rPr lang="en-US" altLang="en-US" smtClean="0"/>
              <a:pPr/>
              <a:t>6</a:t>
            </a:fld>
            <a:endParaRPr lang="en-US" altLang="en-US" dirty="0"/>
          </a:p>
        </p:txBody>
      </p:sp>
      <p:sp>
        <p:nvSpPr>
          <p:cNvPr id="3" name="Slide Image Placeholder 2">
            <a:extLst>
              <a:ext uri="{FF2B5EF4-FFF2-40B4-BE49-F238E27FC236}">
                <a16:creationId xmlns:a16="http://schemas.microsoft.com/office/drawing/2014/main" id="{D0C5ED0A-0A63-4665-92BC-B1EE5BB48F4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1BC433C-3E89-4838-85C5-4F849184B019}"/>
              </a:ext>
            </a:extLst>
          </p:cNvPr>
          <p:cNvSpPr>
            <a:spLocks noGrp="1"/>
          </p:cNvSpPr>
          <p:nvPr>
            <p:ph type="body" idx="1"/>
          </p:nvPr>
        </p:nvSpPr>
        <p:spPr/>
        <p:txBody>
          <a:bodyPr/>
          <a:lstStyle/>
          <a:p>
            <a:pPr lvl="1" eaLnBrk="1" hangingPunct="1"/>
            <a:r>
              <a:rPr lang="en-US" altLang="en-US" dirty="0"/>
              <a:t>The structure of a PL/SQL </a:t>
            </a:r>
            <a:r>
              <a:rPr lang="en-US" altLang="en-US" dirty="0">
                <a:latin typeface="Courier New" pitchFamily="49" charset="0"/>
              </a:rPr>
              <a:t>IF</a:t>
            </a:r>
            <a:r>
              <a:rPr lang="en-US" altLang="en-US" dirty="0"/>
              <a:t> statement</a:t>
            </a:r>
            <a:r>
              <a:rPr lang="en-US" altLang="en-US" dirty="0">
                <a:solidFill>
                  <a:srgbClr val="FC0128"/>
                </a:solidFill>
              </a:rPr>
              <a:t> </a:t>
            </a:r>
            <a:r>
              <a:rPr lang="en-US" altLang="en-US" dirty="0"/>
              <a:t>is similar to the structure of </a:t>
            </a:r>
            <a:r>
              <a:rPr lang="en-US" altLang="en-US" dirty="0">
                <a:latin typeface="Courier New" pitchFamily="49" charset="0"/>
              </a:rPr>
              <a:t>IF</a:t>
            </a:r>
            <a:r>
              <a:rPr lang="en-US" altLang="en-US" dirty="0"/>
              <a:t> statements in other procedural languages. It allows PL/SQL to perform actions selectively based on conditions.</a:t>
            </a:r>
          </a:p>
          <a:p>
            <a:pPr lvl="1" eaLnBrk="1" hangingPunct="1"/>
            <a:r>
              <a:rPr lang="en-US" altLang="en-US" dirty="0"/>
              <a:t>In the syntax:</a:t>
            </a:r>
          </a:p>
          <a:p>
            <a:endParaRPr lang="en-US" sz="1100" dirty="0"/>
          </a:p>
        </p:txBody>
      </p:sp>
    </p:spTree>
    <p:extLst>
      <p:ext uri="{BB962C8B-B14F-4D97-AF65-F5344CB8AC3E}">
        <p14:creationId xmlns:p14="http://schemas.microsoft.com/office/powerpoint/2010/main" val="2565117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35" name="Group 3"/>
          <p:cNvGraphicFramePr>
            <a:graphicFrameLocks noGrp="1"/>
          </p:cNvGraphicFramePr>
          <p:nvPr/>
        </p:nvGraphicFramePr>
        <p:xfrm>
          <a:off x="676275" y="4868863"/>
          <a:ext cx="5257800" cy="1783452"/>
        </p:xfrm>
        <a:graphic>
          <a:graphicData uri="http://schemas.openxmlformats.org/drawingml/2006/table">
            <a:tbl>
              <a:tblPr/>
              <a:tblGrid>
                <a:gridCol w="7620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594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rPr>
                        <a:t>ELSIF</a:t>
                      </a:r>
                    </a:p>
                  </a:txBody>
                  <a:tcPr marT="45738" marB="45738"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a keyword that introduces a Boolean expression (If the first condition yields </a:t>
                      </a:r>
                      <a:r>
                        <a:rPr kumimoji="0" lang="en-US" sz="1100" b="0" i="0" u="none" strike="noStrike" cap="none" normalizeH="0" baseline="0" dirty="0">
                          <a:ln>
                            <a:noFill/>
                          </a:ln>
                          <a:solidFill>
                            <a:schemeClr val="tx1"/>
                          </a:solidFill>
                          <a:effectLst/>
                          <a:latin typeface="Courier New" pitchFamily="49" charset="0"/>
                        </a:rPr>
                        <a:t>FALSE</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rPr>
                        <a:t>or </a:t>
                      </a:r>
                      <a:r>
                        <a:rPr kumimoji="0" lang="en-US" sz="1100" b="0" i="0" u="none" strike="noStrike" cap="none" normalizeH="0" baseline="0" dirty="0">
                          <a:ln>
                            <a:noFill/>
                          </a:ln>
                          <a:solidFill>
                            <a:schemeClr val="tx1"/>
                          </a:solidFill>
                          <a:effectLst/>
                          <a:latin typeface="Courier New" pitchFamily="49" charset="0"/>
                        </a:rPr>
                        <a:t>NULL</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the</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Courier New" pitchFamily="49" charset="0"/>
                        </a:rPr>
                        <a:t>ELSIF</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keyword</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introduces</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additional conditions.)</a:t>
                      </a:r>
                    </a:p>
                  </a:txBody>
                  <a:tcPr marT="45738" marB="45738"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762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rPr>
                        <a:t>ELSE</a:t>
                      </a:r>
                    </a:p>
                  </a:txBody>
                  <a:tcPr marT="45738" marB="4573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Introduces the default clause that is executed only if none of the earlier predicates (introduced by </a:t>
                      </a:r>
                      <a:r>
                        <a:rPr kumimoji="0" lang="en-US" sz="1100" b="0" i="0" u="none" strike="noStrike" cap="none" normalizeH="0" baseline="0" dirty="0">
                          <a:ln>
                            <a:noFill/>
                          </a:ln>
                          <a:solidFill>
                            <a:schemeClr val="tx1"/>
                          </a:solidFill>
                          <a:effectLst/>
                          <a:latin typeface="Courier New" pitchFamily="49" charset="0"/>
                        </a:rPr>
                        <a:t>IF</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and</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Courier New" pitchFamily="49" charset="0"/>
                        </a:rPr>
                        <a:t>ELSIF</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are </a:t>
                      </a:r>
                      <a:r>
                        <a:rPr kumimoji="0" lang="en-US" sz="1100" b="0" i="0" u="none" strike="noStrike" cap="none" normalizeH="0" baseline="0" dirty="0">
                          <a:ln>
                            <a:noFill/>
                          </a:ln>
                          <a:solidFill>
                            <a:schemeClr val="tx1"/>
                          </a:solidFill>
                          <a:effectLst/>
                          <a:latin typeface="Courier New"/>
                          <a:cs typeface="Oracle Sans" panose="020B0503020204020204" pitchFamily="34" charset="0"/>
                        </a:rPr>
                        <a:t>TRUE</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The</a:t>
                      </a:r>
                      <a:b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b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tests are executed in sequence so that a later predicate that might be</a:t>
                      </a:r>
                      <a:b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b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true is pre-empted by an earlier predicate that is true.</a:t>
                      </a:r>
                    </a:p>
                  </a:txBody>
                  <a:tcPr marT="45738" marB="4573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591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rPr>
                        <a:t>END</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Courier New" pitchFamily="49" charset="0"/>
                        </a:rPr>
                        <a:t>IF</a:t>
                      </a:r>
                    </a:p>
                  </a:txBody>
                  <a:tcPr marT="45738" marB="45738"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Marks the end of an </a:t>
                      </a:r>
                      <a:r>
                        <a:rPr kumimoji="0" lang="en-US" sz="1100" b="0" i="0" u="none" strike="noStrike" cap="none" normalizeH="0" baseline="0" dirty="0">
                          <a:ln>
                            <a:noFill/>
                          </a:ln>
                          <a:solidFill>
                            <a:schemeClr val="tx1"/>
                          </a:solidFill>
                          <a:effectLst/>
                          <a:latin typeface="Courier New" pitchFamily="49" charset="0"/>
                        </a:rPr>
                        <a:t>IF</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statement</a:t>
                      </a:r>
                    </a:p>
                  </a:txBody>
                  <a:tcPr marT="45738" marB="45738"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210" name="Footer Placeholder 7"/>
          <p:cNvSpPr>
            <a:spLocks noGrp="1"/>
          </p:cNvSpPr>
          <p:nvPr>
            <p:ph type="ftr" sz="quarter" idx="4"/>
          </p:nvPr>
        </p:nvSpPr>
        <p:spPr/>
        <p:txBody>
          <a:bodyPr/>
          <a:lstStyle/>
          <a:p>
            <a:r>
              <a:rPr lang="en-US" altLang="en-US"/>
              <a:t>Oracle Database 19c: PL/SQL Workshop   6 - </a:t>
            </a:r>
            <a:fld id="{1323CE18-2573-404D-A080-517D490A1821}" type="slidenum">
              <a:rPr lang="en-US" altLang="en-US" smtClean="0"/>
              <a:pPr/>
              <a:t>7</a:t>
            </a:fld>
            <a:endParaRPr lang="en-US" altLang="en-US" dirty="0"/>
          </a:p>
        </p:txBody>
      </p:sp>
      <p:sp>
        <p:nvSpPr>
          <p:cNvPr id="3" name="Slide Image Placeholder 2">
            <a:extLst>
              <a:ext uri="{FF2B5EF4-FFF2-40B4-BE49-F238E27FC236}">
                <a16:creationId xmlns:a16="http://schemas.microsoft.com/office/drawing/2014/main" id="{AB8E6001-2DA1-4E63-A1A6-99C9E85500B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84A32D5-8E41-4CB1-AA30-EE66EA72A483}"/>
              </a:ext>
            </a:extLst>
          </p:cNvPr>
          <p:cNvSpPr>
            <a:spLocks noGrp="1"/>
          </p:cNvSpPr>
          <p:nvPr>
            <p:ph type="body" idx="1"/>
          </p:nvPr>
        </p:nvSpPr>
        <p:spPr/>
        <p:txBody>
          <a:bodyPr/>
          <a:lstStyle/>
          <a:p>
            <a:pPr lvl="1" eaLnBrk="1" hangingPunct="1"/>
            <a:r>
              <a:rPr lang="en-US" altLang="en-US" dirty="0"/>
              <a:t>In the syntax:</a:t>
            </a:r>
          </a:p>
          <a:p>
            <a:pPr lvl="1" eaLnBrk="1" hangingPunct="1"/>
            <a:r>
              <a:rPr lang="en-US" altLang="en-US" dirty="0"/>
              <a:t>	</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b="1" dirty="0"/>
              <a:t>Note: </a:t>
            </a:r>
            <a:r>
              <a:rPr lang="en-US" altLang="en-US" dirty="0">
                <a:latin typeface="Courier New" pitchFamily="49" charset="0"/>
              </a:rPr>
              <a:t>ELSIF</a:t>
            </a:r>
            <a:r>
              <a:rPr lang="en-US" altLang="en-US" dirty="0"/>
              <a:t> and </a:t>
            </a:r>
            <a:r>
              <a:rPr lang="en-US" altLang="en-US" dirty="0">
                <a:latin typeface="Courier New" pitchFamily="49" charset="0"/>
              </a:rPr>
              <a:t>ELSE</a:t>
            </a:r>
            <a:r>
              <a:rPr lang="en-US" altLang="en-US" dirty="0"/>
              <a:t> are optional in an </a:t>
            </a:r>
            <a:r>
              <a:rPr lang="en-US" altLang="en-US" dirty="0">
                <a:latin typeface="Courier New" pitchFamily="49" charset="0"/>
              </a:rPr>
              <a:t>IF</a:t>
            </a:r>
            <a:r>
              <a:rPr lang="en-US" altLang="en-US" dirty="0"/>
              <a:t> statement. You can have any number of </a:t>
            </a:r>
            <a:r>
              <a:rPr lang="en-US" altLang="en-US" dirty="0">
                <a:latin typeface="Courier New" pitchFamily="49" charset="0"/>
              </a:rPr>
              <a:t>ELSIF</a:t>
            </a:r>
            <a:r>
              <a:rPr lang="en-US" altLang="en-US" dirty="0"/>
              <a:t> keywords but only one </a:t>
            </a:r>
            <a:r>
              <a:rPr lang="en-US" altLang="en-US" dirty="0">
                <a:latin typeface="Courier New" pitchFamily="49" charset="0"/>
              </a:rPr>
              <a:t>ELSE</a:t>
            </a:r>
            <a:r>
              <a:rPr lang="en-US" altLang="en-US" dirty="0"/>
              <a:t> keyword is allowed in your </a:t>
            </a:r>
            <a:r>
              <a:rPr lang="en-US" altLang="en-US" dirty="0">
                <a:latin typeface="Courier New" pitchFamily="49" charset="0"/>
              </a:rPr>
              <a:t>IF</a:t>
            </a:r>
            <a:r>
              <a:rPr lang="en-US" altLang="en-US" dirty="0"/>
              <a:t> statement. </a:t>
            </a:r>
            <a:r>
              <a:rPr lang="en-US" altLang="en-US" dirty="0">
                <a:latin typeface="Courier New" pitchFamily="49" charset="0"/>
              </a:rPr>
              <a:t>END</a:t>
            </a:r>
            <a:r>
              <a:rPr lang="en-US" altLang="en-US" dirty="0"/>
              <a:t> </a:t>
            </a:r>
            <a:r>
              <a:rPr lang="en-US" altLang="en-US" dirty="0">
                <a:latin typeface="Courier New" pitchFamily="49" charset="0"/>
              </a:rPr>
              <a:t>IF</a:t>
            </a:r>
            <a:r>
              <a:rPr lang="en-US" altLang="en-US" dirty="0"/>
              <a:t> marks the end of an </a:t>
            </a:r>
            <a:r>
              <a:rPr lang="en-US" altLang="en-US" dirty="0">
                <a:latin typeface="Courier New" pitchFamily="49" charset="0"/>
              </a:rPr>
              <a:t>IF</a:t>
            </a:r>
            <a:r>
              <a:rPr lang="en-US" altLang="en-US" dirty="0"/>
              <a:t> statement and must be terminated by a semicolon.</a:t>
            </a:r>
            <a:endParaRPr lang="en-US" altLang="en-US" dirty="0">
              <a:latin typeface="Courier New" pitchFamily="49" charset="0"/>
            </a:endParaRPr>
          </a:p>
          <a:p>
            <a:endParaRPr lang="en-US" dirty="0"/>
          </a:p>
        </p:txBody>
      </p:sp>
    </p:spTree>
    <p:extLst>
      <p:ext uri="{BB962C8B-B14F-4D97-AF65-F5344CB8AC3E}">
        <p14:creationId xmlns:p14="http://schemas.microsoft.com/office/powerpoint/2010/main" val="4075807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Footer Placeholder 7"/>
          <p:cNvSpPr>
            <a:spLocks noGrp="1"/>
          </p:cNvSpPr>
          <p:nvPr>
            <p:ph type="ftr" sz="quarter" idx="4"/>
          </p:nvPr>
        </p:nvSpPr>
        <p:spPr/>
        <p:txBody>
          <a:bodyPr/>
          <a:lstStyle/>
          <a:p>
            <a:r>
              <a:rPr lang="en-US" altLang="en-US"/>
              <a:t>Oracle Database 19c: PL/SQL Workshop   6 - </a:t>
            </a:r>
            <a:fld id="{7B07E731-99C7-4BC6-BB47-5A5C627D3CEB}" type="slidenum">
              <a:rPr lang="en-US" altLang="en-US" smtClean="0"/>
              <a:pPr/>
              <a:t>8</a:t>
            </a:fld>
            <a:endParaRPr lang="en-US" altLang="en-US" dirty="0"/>
          </a:p>
        </p:txBody>
      </p:sp>
      <p:sp>
        <p:nvSpPr>
          <p:cNvPr id="3" name="Slide Image Placeholder 2">
            <a:extLst>
              <a:ext uri="{FF2B5EF4-FFF2-40B4-BE49-F238E27FC236}">
                <a16:creationId xmlns:a16="http://schemas.microsoft.com/office/drawing/2014/main" id="{E1BDC859-6860-42D8-917F-61D26DC65C8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2E31BC3-22A6-473D-88B0-334705F405FB}"/>
              </a:ext>
            </a:extLst>
          </p:cNvPr>
          <p:cNvSpPr>
            <a:spLocks noGrp="1"/>
          </p:cNvSpPr>
          <p:nvPr>
            <p:ph type="body" idx="1"/>
          </p:nvPr>
        </p:nvSpPr>
        <p:spPr/>
        <p:txBody>
          <a:bodyPr/>
          <a:lstStyle/>
          <a:p>
            <a:pPr lvl="1" eaLnBrk="1" hangingPunct="1"/>
            <a:r>
              <a:rPr lang="en-US" altLang="en-US" dirty="0"/>
              <a:t>In the slide, you see an example of a simple </a:t>
            </a:r>
            <a:r>
              <a:rPr lang="en-US" altLang="en-US" dirty="0">
                <a:latin typeface="Courier New" pitchFamily="49" charset="0"/>
              </a:rPr>
              <a:t>IF</a:t>
            </a:r>
            <a:r>
              <a:rPr lang="en-US" altLang="en-US" dirty="0"/>
              <a:t> statement with the </a:t>
            </a:r>
            <a:r>
              <a:rPr lang="en-US" altLang="en-US" dirty="0">
                <a:latin typeface="Courier New" pitchFamily="49" charset="0"/>
              </a:rPr>
              <a:t>THEN</a:t>
            </a:r>
            <a:r>
              <a:rPr lang="en-US" altLang="en-US" dirty="0"/>
              <a:t> clause. </a:t>
            </a:r>
          </a:p>
          <a:p>
            <a:pPr lvl="2" eaLnBrk="1" hangingPunct="1"/>
            <a:r>
              <a:rPr lang="en-US" altLang="en-US" dirty="0"/>
              <a:t>The </a:t>
            </a:r>
            <a:r>
              <a:rPr lang="en-US" altLang="en-US" dirty="0" err="1">
                <a:latin typeface="Courier New" pitchFamily="49" charset="0"/>
              </a:rPr>
              <a:t>v_myage</a:t>
            </a:r>
            <a:r>
              <a:rPr lang="en-US" altLang="en-US" dirty="0"/>
              <a:t> variable is initialized to </a:t>
            </a:r>
            <a:r>
              <a:rPr lang="en-US" altLang="en-US" dirty="0">
                <a:latin typeface="Courier New" pitchFamily="49" charset="0"/>
              </a:rPr>
              <a:t>10</a:t>
            </a:r>
            <a:r>
              <a:rPr lang="en-US" altLang="en-US" dirty="0"/>
              <a:t>.</a:t>
            </a:r>
          </a:p>
          <a:p>
            <a:pPr lvl="2" eaLnBrk="1" hangingPunct="1"/>
            <a:r>
              <a:rPr lang="en-US" altLang="en-US" dirty="0"/>
              <a:t>The condition for the </a:t>
            </a:r>
            <a:r>
              <a:rPr lang="en-US" altLang="en-US" dirty="0">
                <a:latin typeface="Courier New" pitchFamily="49" charset="0"/>
              </a:rPr>
              <a:t>IF</a:t>
            </a:r>
            <a:r>
              <a:rPr lang="en-US" altLang="en-US" dirty="0"/>
              <a:t> statement returns </a:t>
            </a:r>
            <a:r>
              <a:rPr lang="en-US" altLang="en-US" dirty="0">
                <a:latin typeface="Courier New" pitchFamily="49" charset="0"/>
              </a:rPr>
              <a:t>TRUE</a:t>
            </a:r>
            <a:r>
              <a:rPr lang="en-US" altLang="en-US" dirty="0"/>
              <a:t> because </a:t>
            </a:r>
            <a:r>
              <a:rPr lang="en-US" altLang="en-US" dirty="0" err="1">
                <a:latin typeface="Courier New" pitchFamily="49" charset="0"/>
              </a:rPr>
              <a:t>v_myage</a:t>
            </a:r>
            <a:r>
              <a:rPr lang="en-US" altLang="en-US" dirty="0"/>
              <a:t> is less than </a:t>
            </a:r>
            <a:r>
              <a:rPr lang="en-US" altLang="en-US" dirty="0">
                <a:latin typeface="Courier New" pitchFamily="49" charset="0"/>
              </a:rPr>
              <a:t>11</a:t>
            </a:r>
            <a:r>
              <a:rPr lang="en-US" altLang="en-US" dirty="0"/>
              <a:t>.</a:t>
            </a:r>
          </a:p>
          <a:p>
            <a:pPr lvl="2" eaLnBrk="1" hangingPunct="1"/>
            <a:r>
              <a:rPr lang="en-US" altLang="en-US" dirty="0"/>
              <a:t>Therefore, the control reaches the </a:t>
            </a:r>
            <a:r>
              <a:rPr lang="en-US" altLang="en-US" dirty="0">
                <a:latin typeface="Courier New" pitchFamily="49" charset="0"/>
              </a:rPr>
              <a:t>THEN</a:t>
            </a:r>
            <a:r>
              <a:rPr lang="en-US" altLang="en-US" dirty="0"/>
              <a:t> clause.</a:t>
            </a:r>
          </a:p>
          <a:p>
            <a:pPr lvl="1" eaLnBrk="1" hangingPunct="1"/>
            <a:r>
              <a:rPr lang="en-US" altLang="en-US" b="1" dirty="0"/>
              <a:t>Adding Conditional Expressions</a:t>
            </a:r>
          </a:p>
          <a:p>
            <a:pPr lvl="1" eaLnBrk="1" hangingPunct="1"/>
            <a:r>
              <a:rPr lang="en-US" altLang="en-US" dirty="0"/>
              <a:t>You can relate multiple conditional expressions in an </a:t>
            </a:r>
            <a:r>
              <a:rPr lang="en-US" altLang="en-US" dirty="0">
                <a:latin typeface="Courier New" pitchFamily="49" charset="0"/>
              </a:rPr>
              <a:t>IF</a:t>
            </a:r>
            <a:r>
              <a:rPr lang="en-US" altLang="en-US" dirty="0"/>
              <a:t> statement through logical operators such as </a:t>
            </a:r>
            <a:r>
              <a:rPr lang="en-US" altLang="en-US" dirty="0">
                <a:latin typeface="Courier New" pitchFamily="49" charset="0"/>
              </a:rPr>
              <a:t>AND</a:t>
            </a:r>
            <a:r>
              <a:rPr lang="en-US" altLang="en-US" dirty="0"/>
              <a:t>, </a:t>
            </a:r>
            <a:r>
              <a:rPr lang="en-US" altLang="en-US" dirty="0">
                <a:latin typeface="Courier New" pitchFamily="49" charset="0"/>
              </a:rPr>
              <a:t>OR</a:t>
            </a:r>
            <a:r>
              <a:rPr lang="en-US" altLang="en-US" dirty="0"/>
              <a:t>, and </a:t>
            </a:r>
            <a:r>
              <a:rPr lang="en-US" altLang="en-US" dirty="0">
                <a:latin typeface="Courier New" pitchFamily="49" charset="0"/>
              </a:rPr>
              <a:t>NOT</a:t>
            </a:r>
            <a:r>
              <a:rPr lang="en-US" altLang="en-US" dirty="0"/>
              <a:t>.</a:t>
            </a:r>
          </a:p>
          <a:p>
            <a:pPr lvl="1" eaLnBrk="1" hangingPunct="1"/>
            <a:r>
              <a:rPr lang="en-US" altLang="en-US" dirty="0"/>
              <a:t>For example:</a:t>
            </a:r>
          </a:p>
          <a:p>
            <a:pPr lvl="4" eaLnBrk="1" hangingPunct="1"/>
            <a:r>
              <a:rPr lang="en-US" altLang="en-US" dirty="0"/>
              <a:t>IF (</a:t>
            </a:r>
            <a:r>
              <a:rPr lang="en-US" altLang="en-US" dirty="0" err="1"/>
              <a:t>myfirstname</a:t>
            </a:r>
            <a:r>
              <a:rPr lang="en-US" altLang="en-US" dirty="0"/>
              <a:t>='Christopher' AND </a:t>
            </a:r>
            <a:r>
              <a:rPr lang="en-US" altLang="en-US" dirty="0" err="1"/>
              <a:t>v_myage</a:t>
            </a:r>
            <a:r>
              <a:rPr lang="en-US" altLang="en-US" dirty="0"/>
              <a:t> &lt;11)</a:t>
            </a:r>
            <a:br>
              <a:rPr lang="en-US" altLang="en-US" dirty="0"/>
            </a:br>
            <a:r>
              <a:rPr lang="en-US" altLang="en-US" dirty="0"/>
              <a:t>…</a:t>
            </a:r>
            <a:r>
              <a:rPr lang="en-US" altLang="en-US" sz="1200" dirty="0"/>
              <a:t> </a:t>
            </a:r>
          </a:p>
          <a:p>
            <a:pPr lvl="1" eaLnBrk="1" hangingPunct="1"/>
            <a:r>
              <a:rPr lang="en-US" altLang="en-US" dirty="0"/>
              <a:t>The condition uses the </a:t>
            </a:r>
            <a:r>
              <a:rPr lang="en-US" altLang="en-US" dirty="0">
                <a:latin typeface="Courier New" pitchFamily="49" charset="0"/>
              </a:rPr>
              <a:t>AND</a:t>
            </a:r>
            <a:r>
              <a:rPr lang="en-US" altLang="en-US" dirty="0"/>
              <a:t> operator and, therefore, evaluates to </a:t>
            </a:r>
            <a:r>
              <a:rPr lang="en-US" altLang="en-US" dirty="0">
                <a:latin typeface="Courier New" pitchFamily="49" charset="0"/>
              </a:rPr>
              <a:t>TRUE</a:t>
            </a:r>
            <a:r>
              <a:rPr lang="en-US" altLang="en-US" dirty="0"/>
              <a:t> only if both conditions are evaluated as </a:t>
            </a:r>
            <a:r>
              <a:rPr lang="en-US" altLang="en-US" dirty="0">
                <a:latin typeface="Courier New" pitchFamily="49" charset="0"/>
              </a:rPr>
              <a:t>TRUE</a:t>
            </a:r>
            <a:r>
              <a:rPr lang="en-US" altLang="en-US" dirty="0"/>
              <a:t>. </a:t>
            </a:r>
          </a:p>
          <a:p>
            <a:pPr lvl="1" eaLnBrk="1" hangingPunct="1"/>
            <a:r>
              <a:rPr lang="en-US" altLang="en-US" dirty="0"/>
              <a:t>You can have any number of conditional expressions for a single </a:t>
            </a:r>
            <a:r>
              <a:rPr lang="en-US" altLang="en-US" dirty="0">
                <a:latin typeface="Courier New" pitchFamily="49" charset="0"/>
              </a:rPr>
              <a:t>IF</a:t>
            </a:r>
            <a:r>
              <a:rPr lang="en-US" altLang="en-US" dirty="0"/>
              <a:t> statement. However, these statements must be related with appropriate logical operators.</a:t>
            </a:r>
          </a:p>
        </p:txBody>
      </p:sp>
    </p:spTree>
    <p:extLst>
      <p:ext uri="{BB962C8B-B14F-4D97-AF65-F5344CB8AC3E}">
        <p14:creationId xmlns:p14="http://schemas.microsoft.com/office/powerpoint/2010/main" val="4252365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Footer Placeholder 7"/>
          <p:cNvSpPr>
            <a:spLocks noGrp="1"/>
          </p:cNvSpPr>
          <p:nvPr>
            <p:ph type="ftr" sz="quarter" idx="4"/>
          </p:nvPr>
        </p:nvSpPr>
        <p:spPr/>
        <p:txBody>
          <a:bodyPr/>
          <a:lstStyle/>
          <a:p>
            <a:r>
              <a:rPr lang="en-US" altLang="en-US"/>
              <a:t>Oracle Database 19c: PL/SQL Workshop   6 - </a:t>
            </a:r>
            <a:fld id="{4CCF9FD9-300E-4EAD-9BD8-E51339C69C99}" type="slidenum">
              <a:rPr lang="en-US" altLang="en-US" smtClean="0"/>
              <a:pPr/>
              <a:t>9</a:t>
            </a:fld>
            <a:endParaRPr lang="en-US" altLang="en-US" dirty="0"/>
          </a:p>
        </p:txBody>
      </p:sp>
      <p:sp>
        <p:nvSpPr>
          <p:cNvPr id="3" name="Slide Image Placeholder 2">
            <a:extLst>
              <a:ext uri="{FF2B5EF4-FFF2-40B4-BE49-F238E27FC236}">
                <a16:creationId xmlns:a16="http://schemas.microsoft.com/office/drawing/2014/main" id="{79E380ED-3072-450A-BF6E-497C87D6992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801C45F-6542-4755-99B0-5B65013584E1}"/>
              </a:ext>
            </a:extLst>
          </p:cNvPr>
          <p:cNvSpPr>
            <a:spLocks noGrp="1"/>
          </p:cNvSpPr>
          <p:nvPr>
            <p:ph type="body" idx="1"/>
          </p:nvPr>
        </p:nvSpPr>
        <p:spPr/>
        <p:txBody>
          <a:bodyPr/>
          <a:lstStyle/>
          <a:p>
            <a:pPr lvl="1" eaLnBrk="1" hangingPunct="1"/>
            <a:r>
              <a:rPr lang="en-US" altLang="en-US" dirty="0"/>
              <a:t>An </a:t>
            </a:r>
            <a:r>
              <a:rPr lang="en-US" altLang="en-US" dirty="0">
                <a:latin typeface="Courier New" pitchFamily="49" charset="0"/>
              </a:rPr>
              <a:t>ELSE</a:t>
            </a:r>
            <a:r>
              <a:rPr lang="en-US" altLang="en-US" dirty="0"/>
              <a:t> clause is added to the code from the previous slide. The condition has not changed, but the value of the variable has changed from 10 to 31. The condition now evaluates to </a:t>
            </a:r>
            <a:r>
              <a:rPr lang="en-US" altLang="en-US" dirty="0">
                <a:latin typeface="Courier New" pitchFamily="49" charset="0"/>
              </a:rPr>
              <a:t>FALSE</a:t>
            </a:r>
            <a:r>
              <a:rPr lang="en-US" altLang="en-US" dirty="0"/>
              <a:t>. Recall that statements in the </a:t>
            </a:r>
            <a:r>
              <a:rPr lang="en-US" altLang="en-US" dirty="0">
                <a:latin typeface="Courier New" pitchFamily="49" charset="0"/>
              </a:rPr>
              <a:t>THEN</a:t>
            </a:r>
            <a:r>
              <a:rPr lang="en-US" altLang="en-US" dirty="0"/>
              <a:t> clause are executed only if the condition returns </a:t>
            </a:r>
            <a:r>
              <a:rPr lang="en-US" altLang="en-US" dirty="0">
                <a:latin typeface="Courier New" pitchFamily="49" charset="0"/>
              </a:rPr>
              <a:t>TRUE</a:t>
            </a:r>
            <a:r>
              <a:rPr lang="en-US" altLang="en-US" dirty="0"/>
              <a:t>. In this case, the condition returns </a:t>
            </a:r>
            <a:r>
              <a:rPr lang="en-US" altLang="en-US" dirty="0">
                <a:latin typeface="Courier New" pitchFamily="49" charset="0"/>
              </a:rPr>
              <a:t>FALSE</a:t>
            </a:r>
            <a:r>
              <a:rPr lang="en-US" altLang="en-US" dirty="0"/>
              <a:t> and the control moves to the </a:t>
            </a:r>
            <a:r>
              <a:rPr lang="en-US" altLang="en-US" dirty="0">
                <a:latin typeface="Courier New" pitchFamily="49" charset="0"/>
              </a:rPr>
              <a:t>ELSE</a:t>
            </a:r>
            <a:r>
              <a:rPr lang="en-US" altLang="en-US" dirty="0"/>
              <a:t> statement. </a:t>
            </a:r>
          </a:p>
          <a:p>
            <a:pPr lvl="1" eaLnBrk="1" hangingPunct="1"/>
            <a:r>
              <a:rPr lang="en-US" altLang="en-US" dirty="0"/>
              <a:t>The output of the block is shown below the code.</a:t>
            </a:r>
          </a:p>
          <a:p>
            <a:endParaRPr lang="en-US" dirty="0"/>
          </a:p>
        </p:txBody>
      </p:sp>
    </p:spTree>
    <p:extLst>
      <p:ext uri="{BB962C8B-B14F-4D97-AF65-F5344CB8AC3E}">
        <p14:creationId xmlns:p14="http://schemas.microsoft.com/office/powerpoint/2010/main" val="3163997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Footer Placeholder 7"/>
          <p:cNvSpPr>
            <a:spLocks noGrp="1"/>
          </p:cNvSpPr>
          <p:nvPr>
            <p:ph type="ftr" sz="quarter" idx="4"/>
          </p:nvPr>
        </p:nvSpPr>
        <p:spPr/>
        <p:txBody>
          <a:bodyPr/>
          <a:lstStyle/>
          <a:p>
            <a:r>
              <a:rPr lang="en-US" altLang="en-US"/>
              <a:t>Oracle Database 19c: PL/SQL Workshop   6 - </a:t>
            </a:r>
            <a:fld id="{20F89B6E-B0E7-4E3F-B5A4-FB61ED401546}" type="slidenum">
              <a:rPr lang="en-US" altLang="en-US" smtClean="0"/>
              <a:pPr/>
              <a:t>10</a:t>
            </a:fld>
            <a:endParaRPr lang="en-US" altLang="en-US" dirty="0"/>
          </a:p>
        </p:txBody>
      </p:sp>
      <p:sp>
        <p:nvSpPr>
          <p:cNvPr id="3" name="Slide Image Placeholder 2">
            <a:extLst>
              <a:ext uri="{FF2B5EF4-FFF2-40B4-BE49-F238E27FC236}">
                <a16:creationId xmlns:a16="http://schemas.microsoft.com/office/drawing/2014/main" id="{56D33EE5-4111-4154-8FA9-1122EE2BB58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BF5AF02-D04D-4ECD-BE80-F3042E3445C7}"/>
              </a:ext>
            </a:extLst>
          </p:cNvPr>
          <p:cNvSpPr>
            <a:spLocks noGrp="1"/>
          </p:cNvSpPr>
          <p:nvPr>
            <p:ph type="body" idx="1"/>
          </p:nvPr>
        </p:nvSpPr>
        <p:spPr/>
        <p:txBody>
          <a:bodyPr/>
          <a:lstStyle/>
          <a:p>
            <a:pPr lvl="1" eaLnBrk="1" hangingPunct="1"/>
            <a:r>
              <a:rPr lang="en-US" altLang="en-US" dirty="0"/>
              <a:t>You can have multiple </a:t>
            </a:r>
            <a:r>
              <a:rPr lang="en-US" altLang="en-US" dirty="0">
                <a:latin typeface="Courier New" pitchFamily="49" charset="0"/>
              </a:rPr>
              <a:t>ELSIF</a:t>
            </a:r>
            <a:r>
              <a:rPr lang="en-US" altLang="en-US" dirty="0"/>
              <a:t> clauses in an </a:t>
            </a:r>
            <a:r>
              <a:rPr lang="en-US" altLang="en-US" dirty="0">
                <a:latin typeface="Courier New" pitchFamily="49" charset="0"/>
              </a:rPr>
              <a:t>IF</a:t>
            </a:r>
            <a:r>
              <a:rPr lang="en-US" altLang="en-US" dirty="0"/>
              <a:t> statement and a final </a:t>
            </a:r>
            <a:r>
              <a:rPr lang="en-US" altLang="en-US" dirty="0">
                <a:latin typeface="Courier New" pitchFamily="49" charset="0"/>
              </a:rPr>
              <a:t>ELSE</a:t>
            </a:r>
            <a:r>
              <a:rPr lang="en-US" altLang="en-US" dirty="0"/>
              <a:t> clause. The example in the slide illustrates the following characteristics of these clauses:</a:t>
            </a:r>
          </a:p>
          <a:p>
            <a:pPr lvl="2" eaLnBrk="1" hangingPunct="1"/>
            <a:r>
              <a:rPr lang="en-US" altLang="en-US" dirty="0"/>
              <a:t>The </a:t>
            </a:r>
            <a:r>
              <a:rPr lang="en-US" altLang="en-US" dirty="0">
                <a:latin typeface="Courier New" pitchFamily="49" charset="0"/>
              </a:rPr>
              <a:t>ELSIF</a:t>
            </a:r>
            <a:r>
              <a:rPr lang="en-US" altLang="en-US" dirty="0"/>
              <a:t> clauses can have conditions, unlike the </a:t>
            </a:r>
            <a:r>
              <a:rPr lang="en-US" altLang="en-US" dirty="0">
                <a:latin typeface="Courier New" pitchFamily="49" charset="0"/>
              </a:rPr>
              <a:t>ELSE</a:t>
            </a:r>
            <a:r>
              <a:rPr lang="en-US" altLang="en-US" dirty="0"/>
              <a:t> clause. You can check additional conditions through the </a:t>
            </a:r>
            <a:r>
              <a:rPr lang="en-US" altLang="en-US" dirty="0">
                <a:latin typeface="Courier New" pitchFamily="49" charset="0"/>
              </a:rPr>
              <a:t>ELSIF</a:t>
            </a:r>
            <a:r>
              <a:rPr lang="en-US" altLang="en-US" dirty="0"/>
              <a:t> clauses if the condition in the </a:t>
            </a:r>
            <a:r>
              <a:rPr lang="en-US" altLang="en-US" dirty="0">
                <a:latin typeface="Courier New" pitchFamily="49" charset="0"/>
              </a:rPr>
              <a:t>IF</a:t>
            </a:r>
            <a:r>
              <a:rPr lang="en-US" altLang="en-US" dirty="0"/>
              <a:t> clause evaluates to </a:t>
            </a:r>
            <a:r>
              <a:rPr lang="en-US" altLang="en-US" dirty="0">
                <a:latin typeface="Courier New" pitchFamily="49" charset="0"/>
              </a:rPr>
              <a:t>FALSE</a:t>
            </a:r>
            <a:r>
              <a:rPr lang="en-US" altLang="en-US" dirty="0"/>
              <a:t> or </a:t>
            </a:r>
            <a:r>
              <a:rPr lang="en-US" altLang="en-US" dirty="0">
                <a:latin typeface="Courier New" pitchFamily="49" charset="0"/>
              </a:rPr>
              <a:t>NULL</a:t>
            </a:r>
            <a:r>
              <a:rPr lang="en-US" altLang="en-US" dirty="0"/>
              <a:t>.</a:t>
            </a:r>
          </a:p>
          <a:p>
            <a:pPr lvl="2" eaLnBrk="1" hangingPunct="1"/>
            <a:r>
              <a:rPr lang="en-US" altLang="en-US" dirty="0"/>
              <a:t>The condition for </a:t>
            </a:r>
            <a:r>
              <a:rPr lang="en-US" altLang="en-US" dirty="0">
                <a:latin typeface="Courier New" pitchFamily="49" charset="0"/>
              </a:rPr>
              <a:t>ELSIF</a:t>
            </a:r>
            <a:r>
              <a:rPr lang="en-US" altLang="en-US" dirty="0"/>
              <a:t> should be followed by the </a:t>
            </a:r>
            <a:r>
              <a:rPr lang="en-US" altLang="en-US" dirty="0">
                <a:latin typeface="Courier New" pitchFamily="49" charset="0"/>
              </a:rPr>
              <a:t>THEN</a:t>
            </a:r>
            <a:r>
              <a:rPr lang="en-US" altLang="en-US" dirty="0"/>
              <a:t> clause, which is executed if the condition for </a:t>
            </a:r>
            <a:r>
              <a:rPr lang="en-US" altLang="en-US" dirty="0">
                <a:latin typeface="Courier New" pitchFamily="49" charset="0"/>
              </a:rPr>
              <a:t>ELSIF</a:t>
            </a:r>
            <a:r>
              <a:rPr lang="en-US" altLang="en-US" dirty="0"/>
              <a:t> returns </a:t>
            </a:r>
            <a:r>
              <a:rPr lang="en-US" altLang="en-US" dirty="0">
                <a:latin typeface="Courier New" pitchFamily="49" charset="0"/>
              </a:rPr>
              <a:t>TRUE</a:t>
            </a:r>
            <a:r>
              <a:rPr lang="en-US" altLang="en-US" dirty="0"/>
              <a:t>.</a:t>
            </a:r>
          </a:p>
          <a:p>
            <a:pPr lvl="2" eaLnBrk="1" hangingPunct="1"/>
            <a:r>
              <a:rPr lang="en-US" altLang="en-US" dirty="0"/>
              <a:t>When you have multiple </a:t>
            </a:r>
            <a:r>
              <a:rPr lang="en-US" altLang="en-US" dirty="0">
                <a:latin typeface="Courier New" pitchFamily="49" charset="0"/>
              </a:rPr>
              <a:t>ELSIF</a:t>
            </a:r>
            <a:r>
              <a:rPr lang="en-US" altLang="en-US" dirty="0"/>
              <a:t> clauses, if the first condition is </a:t>
            </a:r>
            <a:r>
              <a:rPr lang="en-US" altLang="en-US" dirty="0">
                <a:latin typeface="Courier New" pitchFamily="49" charset="0"/>
              </a:rPr>
              <a:t>FALSE</a:t>
            </a:r>
            <a:r>
              <a:rPr lang="en-US" altLang="en-US" dirty="0"/>
              <a:t> or </a:t>
            </a:r>
            <a:r>
              <a:rPr lang="en-US" altLang="en-US" dirty="0">
                <a:latin typeface="Courier New" pitchFamily="49" charset="0"/>
              </a:rPr>
              <a:t>NULL</a:t>
            </a:r>
            <a:r>
              <a:rPr lang="en-US" altLang="en-US" dirty="0"/>
              <a:t>, the control shifts to the next </a:t>
            </a:r>
            <a:r>
              <a:rPr lang="en-US" altLang="en-US" dirty="0">
                <a:latin typeface="Courier New" pitchFamily="49" charset="0"/>
              </a:rPr>
              <a:t>ELSIF</a:t>
            </a:r>
            <a:r>
              <a:rPr lang="en-US" altLang="en-US" dirty="0"/>
              <a:t> clause.</a:t>
            </a:r>
          </a:p>
          <a:p>
            <a:pPr lvl="2" eaLnBrk="1" hangingPunct="1"/>
            <a:r>
              <a:rPr lang="en-US" altLang="en-US" dirty="0"/>
              <a:t>Conditions are evaluated one by one from the top.</a:t>
            </a:r>
          </a:p>
          <a:p>
            <a:pPr lvl="2" eaLnBrk="1" hangingPunct="1"/>
            <a:r>
              <a:rPr lang="en-US" altLang="en-US" dirty="0"/>
              <a:t>If all conditions are </a:t>
            </a:r>
            <a:r>
              <a:rPr lang="en-US" altLang="en-US" dirty="0">
                <a:latin typeface="Courier New" pitchFamily="49" charset="0"/>
              </a:rPr>
              <a:t>FALSE</a:t>
            </a:r>
            <a:r>
              <a:rPr lang="en-US" altLang="en-US" dirty="0"/>
              <a:t> or </a:t>
            </a:r>
            <a:r>
              <a:rPr lang="en-US" altLang="en-US" dirty="0">
                <a:latin typeface="Courier New" pitchFamily="49" charset="0"/>
              </a:rPr>
              <a:t>NULL</a:t>
            </a:r>
            <a:r>
              <a:rPr lang="en-US" altLang="en-US" dirty="0"/>
              <a:t>, the statements in the </a:t>
            </a:r>
            <a:r>
              <a:rPr lang="en-US" altLang="en-US" dirty="0">
                <a:latin typeface="Courier New" pitchFamily="49" charset="0"/>
              </a:rPr>
              <a:t>ELSE</a:t>
            </a:r>
            <a:r>
              <a:rPr lang="en-US" altLang="en-US" dirty="0"/>
              <a:t> clause are executed. </a:t>
            </a:r>
          </a:p>
          <a:p>
            <a:pPr lvl="2" eaLnBrk="1" hangingPunct="1"/>
            <a:r>
              <a:rPr lang="en-US" altLang="en-US" dirty="0"/>
              <a:t>The final </a:t>
            </a:r>
            <a:r>
              <a:rPr lang="en-US" altLang="en-US" dirty="0">
                <a:latin typeface="Courier New" pitchFamily="49" charset="0"/>
              </a:rPr>
              <a:t>ELSE</a:t>
            </a:r>
            <a:r>
              <a:rPr lang="en-US" altLang="en-US" dirty="0"/>
              <a:t> clause is optional.</a:t>
            </a:r>
          </a:p>
          <a:p>
            <a:pPr lvl="1" eaLnBrk="1" hangingPunct="1"/>
            <a:r>
              <a:rPr lang="en-US" altLang="en-US" dirty="0"/>
              <a:t>In the example, the output of the block is shown below the code.</a:t>
            </a:r>
          </a:p>
          <a:p>
            <a:endParaRPr lang="en-US" dirty="0"/>
          </a:p>
        </p:txBody>
      </p:sp>
    </p:spTree>
    <p:extLst>
      <p:ext uri="{BB962C8B-B14F-4D97-AF65-F5344CB8AC3E}">
        <p14:creationId xmlns:p14="http://schemas.microsoft.com/office/powerpoint/2010/main" val="2550669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6</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6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8"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0.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4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8.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49.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50.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18BAC-8FAE-456F-9ADD-0C848D9B5A9E}"/>
              </a:ext>
            </a:extLst>
          </p:cNvPr>
          <p:cNvSpPr>
            <a:spLocks noGrp="1"/>
          </p:cNvSpPr>
          <p:nvPr>
            <p:ph type="ctrTitle"/>
          </p:nvPr>
        </p:nvSpPr>
        <p:spPr/>
        <p:txBody>
          <a:bodyPr/>
          <a:lstStyle/>
          <a:p>
            <a:r>
              <a:rPr lang="en-US" altLang="en-US" dirty="0"/>
              <a:t>Writing Control Structures</a:t>
            </a:r>
            <a:endParaRPr lang="en-US" dirty="0"/>
          </a:p>
        </p:txBody>
      </p:sp>
      <p:sp>
        <p:nvSpPr>
          <p:cNvPr id="5" name="Subtitle 4">
            <a:extLst>
              <a:ext uri="{FF2B5EF4-FFF2-40B4-BE49-F238E27FC236}">
                <a16:creationId xmlns:a16="http://schemas.microsoft.com/office/drawing/2014/main" id="{EC346474-05FA-46A1-A3C1-50172AB253D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9275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itchFamily="49" charset="0"/>
                <a:cs typeface="Oracle Sans" panose="020B0503020204020204" pitchFamily="34" charset="0"/>
              </a:rPr>
              <a:t>IF</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ELSIF</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ELSE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Clause</a:t>
            </a:r>
          </a:p>
        </p:txBody>
      </p:sp>
      <p:sp>
        <p:nvSpPr>
          <p:cNvPr id="5" name="Content Placeholder 2"/>
          <p:cNvSpPr txBox="1">
            <a:spLocks/>
          </p:cNvSpPr>
          <p:nvPr/>
        </p:nvSpPr>
        <p:spPr bwMode="gray">
          <a:xfrm>
            <a:off x="1312070" y="2422978"/>
            <a:ext cx="15663863" cy="6073322"/>
          </a:xfrm>
          <a:prstGeom prst="round2DiagRect">
            <a:avLst>
              <a:gd name="adj1" fmla="val 332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3320" name="Rectangle 3"/>
          <p:cNvSpPr>
            <a:spLocks noChangeArrowheads="1"/>
          </p:cNvSpPr>
          <p:nvPr/>
        </p:nvSpPr>
        <p:spPr bwMode="blackGray">
          <a:xfrm>
            <a:off x="1708084" y="2514682"/>
            <a:ext cx="13094568" cy="5943599"/>
          </a:xfrm>
          <a:prstGeom prst="rect">
            <a:avLst/>
          </a:prstGeom>
          <a:noFill/>
          <a:ln w="28575">
            <a:noFill/>
            <a:miter lim="800000"/>
            <a:headEnd/>
            <a:tailEnd/>
          </a:ln>
        </p:spPr>
        <p:txBody>
          <a:bodyPr wrap="none" lIns="68580" tIns="69057" rIns="0"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DECLARE</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v_myage</a:t>
            </a:r>
            <a:r>
              <a:rPr lang="en-US" altLang="en-US" sz="2000" dirty="0">
                <a:solidFill>
                  <a:srgbClr val="000000"/>
                </a:solidFill>
                <a:latin typeface="Courier New" pitchFamily="49" charset="0"/>
                <a:cs typeface="Oracle Sans" panose="020B0503020204020204" pitchFamily="34" charset="0"/>
              </a:rPr>
              <a:t> number:=31;</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BEGIN</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IF </a:t>
            </a:r>
            <a:r>
              <a:rPr lang="en-US" altLang="en-US" sz="2000" dirty="0" err="1">
                <a:solidFill>
                  <a:srgbClr val="000000"/>
                </a:solidFill>
                <a:latin typeface="Courier New" pitchFamily="49" charset="0"/>
                <a:cs typeface="Oracle Sans" panose="020B0503020204020204" pitchFamily="34" charset="0"/>
              </a:rPr>
              <a:t>v_myage</a:t>
            </a:r>
            <a:r>
              <a:rPr lang="en-US" altLang="en-US" sz="2000" dirty="0">
                <a:solidFill>
                  <a:srgbClr val="000000"/>
                </a:solidFill>
                <a:latin typeface="Courier New" pitchFamily="49" charset="0"/>
                <a:cs typeface="Oracle Sans" panose="020B0503020204020204" pitchFamily="34" charset="0"/>
              </a:rPr>
              <a:t>  &lt; 11 THEN</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DBMS_OUTPUT.PUT_LINE(' I am a child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ELSIF </a:t>
            </a:r>
            <a:r>
              <a:rPr lang="en-US" altLang="en-US" sz="2000" dirty="0" err="1">
                <a:solidFill>
                  <a:srgbClr val="000000"/>
                </a:solidFill>
                <a:latin typeface="Courier New" pitchFamily="49" charset="0"/>
                <a:cs typeface="Oracle Sans" panose="020B0503020204020204" pitchFamily="34" charset="0"/>
              </a:rPr>
              <a:t>v_myage</a:t>
            </a:r>
            <a:r>
              <a:rPr lang="en-US" altLang="en-US" sz="2000" dirty="0">
                <a:solidFill>
                  <a:srgbClr val="000000"/>
                </a:solidFill>
                <a:latin typeface="Courier New" pitchFamily="49" charset="0"/>
                <a:cs typeface="Oracle Sans" panose="020B0503020204020204" pitchFamily="34" charset="0"/>
              </a:rPr>
              <a:t>  &lt; 20 THEN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DBMS_OUTPUT.PUT_LINE(' I am young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ELSIF </a:t>
            </a:r>
            <a:r>
              <a:rPr lang="en-US" altLang="en-US" sz="2000" dirty="0" err="1">
                <a:solidFill>
                  <a:srgbClr val="000000"/>
                </a:solidFill>
                <a:latin typeface="Courier New" pitchFamily="49" charset="0"/>
                <a:cs typeface="Oracle Sans" panose="020B0503020204020204" pitchFamily="34" charset="0"/>
              </a:rPr>
              <a:t>v_myage</a:t>
            </a:r>
            <a:r>
              <a:rPr lang="en-US" altLang="en-US" sz="2000" dirty="0">
                <a:solidFill>
                  <a:srgbClr val="000000"/>
                </a:solidFill>
                <a:latin typeface="Courier New" pitchFamily="49" charset="0"/>
                <a:cs typeface="Oracle Sans" panose="020B0503020204020204" pitchFamily="34" charset="0"/>
              </a:rPr>
              <a:t>  &lt; 30 THEN</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DBMS_OUTPUT.PUT_LINE(' I am in my twenties');</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ELSIF </a:t>
            </a:r>
            <a:r>
              <a:rPr lang="en-US" altLang="en-US" sz="2000" dirty="0" err="1">
                <a:solidFill>
                  <a:srgbClr val="000000"/>
                </a:solidFill>
                <a:latin typeface="Courier New" pitchFamily="49" charset="0"/>
                <a:cs typeface="Oracle Sans" panose="020B0503020204020204" pitchFamily="34" charset="0"/>
              </a:rPr>
              <a:t>v_myage</a:t>
            </a:r>
            <a:r>
              <a:rPr lang="en-US" altLang="en-US" sz="2000" dirty="0">
                <a:solidFill>
                  <a:srgbClr val="000000"/>
                </a:solidFill>
                <a:latin typeface="Courier New" pitchFamily="49" charset="0"/>
                <a:cs typeface="Oracle Sans" panose="020B0503020204020204" pitchFamily="34" charset="0"/>
              </a:rPr>
              <a:t>  &lt; 40 THEN</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DBMS_OUTPUT.PUT_LINE(' I am in my thirties');</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ELSE</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DBMS_OUTPUT.PUT_LINE(' I am always young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END IF;</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a:t>
            </a:r>
            <a:br>
              <a:rPr lang="en-US" altLang="en-US" sz="2000" dirty="0">
                <a:solidFill>
                  <a:srgbClr val="000000"/>
                </a:solidFill>
                <a:latin typeface="Courier New" pitchFamily="49" charset="0"/>
                <a:cs typeface="Oracle Sans" panose="020B0503020204020204" pitchFamily="34" charset="0"/>
              </a:rPr>
            </a:br>
            <a:r>
              <a:rPr lang="en-US" altLang="en-US" sz="2000" dirty="0">
                <a:solidFill>
                  <a:srgbClr val="000000"/>
                </a:solidFill>
                <a:latin typeface="Courier New" pitchFamily="49" charset="0"/>
                <a:cs typeface="Oracle Sans" panose="020B0503020204020204" pitchFamily="34" charset="0"/>
              </a:rPr>
              <a:t>/</a:t>
            </a:r>
          </a:p>
        </p:txBody>
      </p:sp>
      <p:pic>
        <p:nvPicPr>
          <p:cNvPr id="13316" name="Picture 5" descr="les06_03.png"/>
          <p:cNvPicPr>
            <a:picLocks noChangeAspect="1"/>
          </p:cNvPicPr>
          <p:nvPr/>
        </p:nvPicPr>
        <p:blipFill>
          <a:blip r:embed="rId4" cstate="print"/>
          <a:srcRect/>
          <a:stretch>
            <a:fillRect/>
          </a:stretch>
        </p:blipFill>
        <p:spPr bwMode="auto">
          <a:xfrm>
            <a:off x="5903913" y="8716735"/>
            <a:ext cx="6480175" cy="12382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7527439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itchFamily="49" charset="0"/>
                <a:cs typeface="Oracle Sans" panose="020B0503020204020204" pitchFamily="34" charset="0"/>
              </a:rPr>
              <a:t>NULL</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Value an in </a:t>
            </a:r>
            <a:r>
              <a:rPr lang="en-US" altLang="en-US" dirty="0">
                <a:latin typeface="Courier New" pitchFamily="49" charset="0"/>
                <a:cs typeface="Oracle Sans" panose="020B0503020204020204" pitchFamily="34" charset="0"/>
              </a:rPr>
              <a:t>IF</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5" name="Content Placeholder 2"/>
          <p:cNvSpPr txBox="1">
            <a:spLocks/>
          </p:cNvSpPr>
          <p:nvPr/>
        </p:nvSpPr>
        <p:spPr bwMode="gray">
          <a:xfrm>
            <a:off x="1312070" y="2422072"/>
            <a:ext cx="15663863" cy="4397828"/>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4344" name="Rectangle 3"/>
          <p:cNvSpPr>
            <a:spLocks noChangeArrowheads="1"/>
          </p:cNvSpPr>
          <p:nvPr/>
        </p:nvSpPr>
        <p:spPr bwMode="blackGray">
          <a:xfrm>
            <a:off x="1650027" y="2628900"/>
            <a:ext cx="13094568" cy="40005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3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DECLARE</a:t>
            </a:r>
          </a:p>
          <a:p>
            <a:pPr>
              <a:lnSpc>
                <a:spcPct val="13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v_myage</a:t>
            </a:r>
            <a:r>
              <a:rPr lang="en-US" altLang="en-US" sz="2000" dirty="0">
                <a:solidFill>
                  <a:srgbClr val="000000"/>
                </a:solidFill>
                <a:latin typeface="Courier New" pitchFamily="49" charset="0"/>
                <a:cs typeface="Oracle Sans" panose="020B0503020204020204" pitchFamily="34" charset="0"/>
              </a:rPr>
              <a:t>  number;</a:t>
            </a:r>
          </a:p>
          <a:p>
            <a:pPr>
              <a:lnSpc>
                <a:spcPct val="13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BEGIN</a:t>
            </a:r>
          </a:p>
          <a:p>
            <a:pPr>
              <a:lnSpc>
                <a:spcPct val="13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IF </a:t>
            </a:r>
            <a:r>
              <a:rPr lang="en-US" altLang="en-US" sz="2000" dirty="0" err="1">
                <a:solidFill>
                  <a:srgbClr val="000000"/>
                </a:solidFill>
                <a:latin typeface="Courier New" pitchFamily="49" charset="0"/>
                <a:cs typeface="Oracle Sans" panose="020B0503020204020204" pitchFamily="34" charset="0"/>
              </a:rPr>
              <a:t>v_myage</a:t>
            </a:r>
            <a:r>
              <a:rPr lang="en-US" altLang="en-US" sz="2000" dirty="0">
                <a:solidFill>
                  <a:srgbClr val="000000"/>
                </a:solidFill>
                <a:latin typeface="Courier New" pitchFamily="49" charset="0"/>
                <a:cs typeface="Oracle Sans" panose="020B0503020204020204" pitchFamily="34" charset="0"/>
              </a:rPr>
              <a:t>  &lt; 11 THEN</a:t>
            </a:r>
          </a:p>
          <a:p>
            <a:pPr>
              <a:lnSpc>
                <a:spcPct val="13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DBMS_OUTPUT.PUT_LINE(' I am a child ');  </a:t>
            </a:r>
          </a:p>
          <a:p>
            <a:pPr>
              <a:lnSpc>
                <a:spcPct val="13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ELSE</a:t>
            </a:r>
          </a:p>
          <a:p>
            <a:pPr>
              <a:lnSpc>
                <a:spcPct val="13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DBMS_OUTPUT.PUT_LINE(' I am not a child ');</a:t>
            </a:r>
          </a:p>
          <a:p>
            <a:pPr>
              <a:lnSpc>
                <a:spcPct val="13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END IF;</a:t>
            </a:r>
          </a:p>
          <a:p>
            <a:pPr>
              <a:lnSpc>
                <a:spcPct val="13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a:t>
            </a:r>
          </a:p>
          <a:p>
            <a:pPr>
              <a:lnSpc>
                <a:spcPct val="13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a:t>
            </a:r>
          </a:p>
        </p:txBody>
      </p:sp>
      <p:pic>
        <p:nvPicPr>
          <p:cNvPr id="14340" name="Picture 5" descr="les06_04.png"/>
          <p:cNvPicPr>
            <a:picLocks noChangeAspect="1"/>
          </p:cNvPicPr>
          <p:nvPr/>
        </p:nvPicPr>
        <p:blipFill>
          <a:blip r:embed="rId4" cstate="print"/>
          <a:srcRect/>
          <a:stretch>
            <a:fillRect/>
          </a:stretch>
        </p:blipFill>
        <p:spPr bwMode="auto">
          <a:xfrm>
            <a:off x="5923284" y="7242628"/>
            <a:ext cx="6441432" cy="1320799"/>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41009992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5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870CFC79-F784-46A5-8D84-3C203E31FEBB}"/>
              </a:ext>
            </a:extLst>
          </p:cNvPr>
          <p:cNvSpPr>
            <a:spLocks noGrp="1"/>
          </p:cNvSpPr>
          <p:nvPr>
            <p:ph idx="1"/>
          </p:nvPr>
        </p:nvSpPr>
        <p:spPr>
          <a:xfrm>
            <a:off x="933451" y="2272710"/>
            <a:ext cx="16421100" cy="2833400"/>
          </a:xfrm>
        </p:spPr>
        <p:txBody>
          <a:bodyPr/>
          <a:lstStyle/>
          <a:p>
            <a:pPr lvl="1" indent="-548640" defTabSz="457121">
              <a:buClr>
                <a:schemeClr val="tx1">
                  <a:lumMod val="25000"/>
                  <a:lumOff val="75000"/>
                </a:schemeClr>
              </a:buClr>
              <a:defRPr/>
            </a:pPr>
            <a:r>
              <a:rPr lang="en-US" dirty="0">
                <a:solidFill>
                  <a:schemeClr val="tx1">
                    <a:lumMod val="25000"/>
                    <a:lumOff val="75000"/>
                  </a:schemeClr>
                </a:solidFill>
              </a:rPr>
              <a:t>Using </a:t>
            </a:r>
            <a:r>
              <a:rPr lang="en-US" dirty="0">
                <a:solidFill>
                  <a:schemeClr val="tx1">
                    <a:lumMod val="25000"/>
                    <a:lumOff val="75000"/>
                  </a:schemeClr>
                </a:solidFill>
                <a:latin typeface="Courier New" pitchFamily="49" charset="0"/>
              </a:rPr>
              <a:t>IF</a:t>
            </a:r>
            <a:r>
              <a:rPr lang="en-US" dirty="0">
                <a:solidFill>
                  <a:schemeClr val="tx1">
                    <a:lumMod val="25000"/>
                    <a:lumOff val="75000"/>
                  </a:schemeClr>
                </a:solidFill>
              </a:rPr>
              <a:t> statements</a:t>
            </a:r>
          </a:p>
          <a:p>
            <a:pPr lvl="1" indent="-548640" defTabSz="457121">
              <a:defRPr/>
            </a:pPr>
            <a:r>
              <a:rPr lang="en-US" dirty="0"/>
              <a:t>Using </a:t>
            </a:r>
            <a:r>
              <a:rPr lang="en-US" dirty="0">
                <a:latin typeface="Courier New" pitchFamily="49" charset="0"/>
              </a:rPr>
              <a:t>CASE</a:t>
            </a:r>
            <a:r>
              <a:rPr lang="en-US" dirty="0"/>
              <a:t> statements and </a:t>
            </a:r>
            <a:r>
              <a:rPr lang="en-US" dirty="0">
                <a:latin typeface="Courier New" pitchFamily="49" charset="0"/>
              </a:rPr>
              <a:t>CASE</a:t>
            </a:r>
            <a:r>
              <a:rPr lang="en-US" dirty="0"/>
              <a:t> expressions</a:t>
            </a:r>
          </a:p>
          <a:p>
            <a:pPr lvl="1" indent="-548640" defTabSz="457121">
              <a:buClr>
                <a:schemeClr val="tx1">
                  <a:lumMod val="25000"/>
                  <a:lumOff val="75000"/>
                </a:schemeClr>
              </a:buClr>
              <a:defRPr/>
            </a:pPr>
            <a:r>
              <a:rPr lang="en-US" dirty="0">
                <a:solidFill>
                  <a:schemeClr val="tx1">
                    <a:lumMod val="25000"/>
                    <a:lumOff val="75000"/>
                  </a:schemeClr>
                </a:solidFill>
              </a:rPr>
              <a:t>Constructing and identifying loop statements</a:t>
            </a:r>
          </a:p>
          <a:p>
            <a:endParaRPr lang="en-US" dirty="0"/>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43536113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itchFamily="49" charset="0"/>
                <a:cs typeface="Oracle Sans" panose="020B0503020204020204" pitchFamily="34" charset="0"/>
              </a:rPr>
              <a:t>CASE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Expressions</a:t>
            </a:r>
          </a:p>
        </p:txBody>
      </p:sp>
      <p:sp>
        <p:nvSpPr>
          <p:cNvPr id="2" name="Content Placeholder 1">
            <a:extLst>
              <a:ext uri="{FF2B5EF4-FFF2-40B4-BE49-F238E27FC236}">
                <a16:creationId xmlns:a16="http://schemas.microsoft.com/office/drawing/2014/main" id="{86821873-D064-4E51-8F99-2F2A2D4B68DB}"/>
              </a:ext>
            </a:extLst>
          </p:cNvPr>
          <p:cNvSpPr>
            <a:spLocks noGrp="1"/>
          </p:cNvSpPr>
          <p:nvPr>
            <p:ph idx="1"/>
          </p:nvPr>
        </p:nvSpPr>
        <p:spPr>
          <a:xfrm>
            <a:off x="933451" y="2272710"/>
            <a:ext cx="16421100" cy="2602568"/>
          </a:xfrm>
        </p:spPr>
        <p:txBody>
          <a:bodyPr/>
          <a:lstStyle/>
          <a:p>
            <a:pPr lvl="1"/>
            <a:r>
              <a:rPr lang="en-US" altLang="en-US" dirty="0"/>
              <a:t>A </a:t>
            </a:r>
            <a:r>
              <a:rPr lang="en-US" altLang="en-US" dirty="0">
                <a:latin typeface="Courier New" pitchFamily="49" charset="0"/>
              </a:rPr>
              <a:t>CASE</a:t>
            </a:r>
            <a:r>
              <a:rPr lang="en-US" altLang="en-US" dirty="0"/>
              <a:t> expression selects a result and returns it. </a:t>
            </a:r>
          </a:p>
          <a:p>
            <a:pPr lvl="1"/>
            <a:r>
              <a:rPr lang="en-US" altLang="en-US" dirty="0"/>
              <a:t>To select the result, the </a:t>
            </a:r>
            <a:r>
              <a:rPr lang="en-US" altLang="en-US" dirty="0">
                <a:latin typeface="Courier New" pitchFamily="49" charset="0"/>
              </a:rPr>
              <a:t>CASE</a:t>
            </a:r>
            <a:r>
              <a:rPr lang="en-US" altLang="en-US" dirty="0"/>
              <a:t> expression uses expressions. The value returned by these expressions is used to select one of several alternatives.</a:t>
            </a:r>
          </a:p>
          <a:p>
            <a:endParaRPr lang="en-US" dirty="0"/>
          </a:p>
        </p:txBody>
      </p:sp>
      <p:grpSp>
        <p:nvGrpSpPr>
          <p:cNvPr id="16388" name="Group 5"/>
          <p:cNvGrpSpPr>
            <a:grpSpLocks/>
          </p:cNvGrpSpPr>
          <p:nvPr/>
        </p:nvGrpSpPr>
        <p:grpSpPr bwMode="auto">
          <a:xfrm>
            <a:off x="1688401" y="5153706"/>
            <a:ext cx="8974931" cy="3652836"/>
            <a:chOff x="203765" y="3087361"/>
            <a:chExt cx="7287638" cy="1719775"/>
          </a:xfrm>
        </p:grpSpPr>
        <p:sp>
          <p:nvSpPr>
            <p:cNvPr id="5" name="Content Placeholder 2"/>
            <p:cNvSpPr txBox="1">
              <a:spLocks/>
            </p:cNvSpPr>
            <p:nvPr/>
          </p:nvSpPr>
          <p:spPr bwMode="gray">
            <a:xfrm>
              <a:off x="203765" y="3099785"/>
              <a:ext cx="6873776" cy="1707351"/>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6413" name="Rectangle 4"/>
            <p:cNvSpPr>
              <a:spLocks noChangeArrowheads="1"/>
            </p:cNvSpPr>
            <p:nvPr/>
          </p:nvSpPr>
          <p:spPr bwMode="blackGray">
            <a:xfrm>
              <a:off x="609600" y="3087361"/>
              <a:ext cx="6881803" cy="1701838"/>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CASE selector</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WHEN expression1 THEN result1</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[WHEN expression2 THEN result2</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WHEN </a:t>
              </a:r>
              <a:r>
                <a:rPr lang="en-US" altLang="en-US" sz="2000" dirty="0" err="1">
                  <a:solidFill>
                    <a:srgbClr val="000000"/>
                  </a:solidFill>
                  <a:latin typeface="Courier New" pitchFamily="49" charset="0"/>
                  <a:cs typeface="Oracle Sans" panose="020B0503020204020204" pitchFamily="34" charset="0"/>
                </a:rPr>
                <a:t>expressionN</a:t>
              </a:r>
              <a:r>
                <a:rPr lang="en-US" altLang="en-US" sz="2000" dirty="0">
                  <a:solidFill>
                    <a:srgbClr val="000000"/>
                  </a:solidFill>
                  <a:latin typeface="Courier New" pitchFamily="49" charset="0"/>
                  <a:cs typeface="Oracle Sans" panose="020B0503020204020204" pitchFamily="34" charset="0"/>
                </a:rPr>
                <a:t> THEN </a:t>
              </a:r>
              <a:r>
                <a:rPr lang="en-US" altLang="en-US" sz="2000" dirty="0" err="1">
                  <a:solidFill>
                    <a:srgbClr val="000000"/>
                  </a:solidFill>
                  <a:latin typeface="Courier New" pitchFamily="49" charset="0"/>
                  <a:cs typeface="Oracle Sans" panose="020B0503020204020204" pitchFamily="34" charset="0"/>
                </a:rPr>
                <a:t>resultN</a:t>
              </a:r>
              <a:r>
                <a:rPr lang="en-US" altLang="en-US" sz="2000" dirty="0">
                  <a:solidFill>
                    <a:srgbClr val="000000"/>
                  </a:solidFill>
                  <a:latin typeface="Courier New" pitchFamily="49" charset="0"/>
                  <a:cs typeface="Oracle Sans" panose="020B0503020204020204" pitchFamily="34" charset="0"/>
                </a:rPr>
                <a:t>]</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[ELSE resultN+1]</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a:t>
              </a:r>
            </a:p>
          </p:txBody>
        </p:sp>
      </p:grpSp>
      <p:grpSp>
        <p:nvGrpSpPr>
          <p:cNvPr id="47" name="Group 55"/>
          <p:cNvGrpSpPr>
            <a:grpSpLocks/>
          </p:cNvGrpSpPr>
          <p:nvPr/>
        </p:nvGrpSpPr>
        <p:grpSpPr bwMode="auto">
          <a:xfrm>
            <a:off x="11431815" y="4044044"/>
            <a:ext cx="5710382" cy="5472995"/>
            <a:chOff x="4679114" y="1828800"/>
            <a:chExt cx="4054198" cy="3886200"/>
          </a:xfrm>
        </p:grpSpPr>
        <p:sp>
          <p:nvSpPr>
            <p:cNvPr id="48" name="Rectangle 47"/>
            <p:cNvSpPr/>
            <p:nvPr/>
          </p:nvSpPr>
          <p:spPr bwMode="auto">
            <a:xfrm>
              <a:off x="4679114" y="5329705"/>
              <a:ext cx="1752600" cy="385295"/>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cxnSp>
          <p:nvCxnSpPr>
            <p:cNvPr id="49" name="Elbow Connector 48"/>
            <p:cNvCxnSpPr/>
            <p:nvPr/>
          </p:nvCxnSpPr>
          <p:spPr bwMode="auto">
            <a:xfrm rot="5400000">
              <a:off x="6989508" y="3977776"/>
              <a:ext cx="509666" cy="2194974"/>
            </a:xfrm>
            <a:prstGeom prst="bentConnector3">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50" name="Elbow Connector 49"/>
            <p:cNvCxnSpPr/>
            <p:nvPr/>
          </p:nvCxnSpPr>
          <p:spPr bwMode="auto">
            <a:xfrm rot="5400000">
              <a:off x="6104992" y="4192076"/>
              <a:ext cx="830861" cy="1445179"/>
            </a:xfrm>
            <a:prstGeom prst="bentConnector3">
              <a:avLst>
                <a:gd name="adj1" fmla="val 45923"/>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51" name="Straight Arrow Connector 50"/>
            <p:cNvCxnSpPr/>
            <p:nvPr/>
          </p:nvCxnSpPr>
          <p:spPr bwMode="auto">
            <a:xfrm>
              <a:off x="5070599" y="3713501"/>
              <a:ext cx="0" cy="1616595"/>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52" name="Straight Arrow Connector 51"/>
            <p:cNvCxnSpPr/>
            <p:nvPr/>
          </p:nvCxnSpPr>
          <p:spPr bwMode="auto">
            <a:xfrm flipH="1">
              <a:off x="5070599" y="2485791"/>
              <a:ext cx="0" cy="866697"/>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53" name="Elbow Connector 52"/>
            <p:cNvCxnSpPr/>
            <p:nvPr/>
          </p:nvCxnSpPr>
          <p:spPr bwMode="auto">
            <a:xfrm>
              <a:off x="5399713" y="2157959"/>
              <a:ext cx="747141" cy="325178"/>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54" name="Elbow Connector 53"/>
            <p:cNvCxnSpPr/>
            <p:nvPr/>
          </p:nvCxnSpPr>
          <p:spPr bwMode="auto">
            <a:xfrm rot="5400000">
              <a:off x="5157435" y="4340678"/>
              <a:ext cx="1270182" cy="708655"/>
            </a:xfrm>
            <a:prstGeom prst="bentConnector3">
              <a:avLst>
                <a:gd name="adj1" fmla="val 50000"/>
              </a:avLst>
            </a:prstGeom>
            <a:noFill/>
            <a:ln w="28575" cap="flat" cmpd="sng" algn="ctr">
              <a:solidFill>
                <a:schemeClr val="accent4">
                  <a:lumMod val="60000"/>
                  <a:lumOff val="40000"/>
                </a:schemeClr>
              </a:solidFill>
              <a:prstDash val="solid"/>
              <a:round/>
              <a:headEnd type="none" w="sm" len="sm"/>
              <a:tailEnd type="triangle" w="lg" len="lg"/>
            </a:ln>
            <a:effectLst/>
          </p:spPr>
        </p:cxnSp>
        <p:sp>
          <p:nvSpPr>
            <p:cNvPr id="55" name="Diamond 54"/>
            <p:cNvSpPr/>
            <p:nvPr/>
          </p:nvSpPr>
          <p:spPr bwMode="auto">
            <a:xfrm>
              <a:off x="4741679" y="1828800"/>
              <a:ext cx="657531" cy="657531"/>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6" name="Rectangle 55"/>
            <p:cNvSpPr/>
            <p:nvPr/>
          </p:nvSpPr>
          <p:spPr bwMode="auto">
            <a:xfrm>
              <a:off x="4679114" y="3352800"/>
              <a:ext cx="782660" cy="385295"/>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7" name="Rectangle 56"/>
            <p:cNvSpPr/>
            <p:nvPr/>
          </p:nvSpPr>
          <p:spPr bwMode="auto">
            <a:xfrm>
              <a:off x="5755086" y="3673973"/>
              <a:ext cx="782660" cy="385295"/>
            </a:xfrm>
            <a:prstGeom prst="rect">
              <a:avLst/>
            </a:prstGeom>
            <a:gradFill flip="none" rotWithShape="1">
              <a:gsLst>
                <a:gs pos="99000">
                  <a:schemeClr val="bg2">
                    <a:lumMod val="75000"/>
                  </a:schemeClr>
                </a:gs>
                <a:gs pos="0">
                  <a:schemeClr val="bg2"/>
                </a:gs>
              </a:gsLst>
              <a:path path="circle">
                <a:fillToRect l="50000" t="50000" r="50000" b="50000"/>
              </a:path>
              <a:tileRect/>
            </a:gradFill>
            <a:ln w="28575" cap="flat" cmpd="sng" algn="ctr">
              <a:solidFill>
                <a:schemeClr val="bg2">
                  <a:lumMod val="75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8" name="Diamond 57"/>
            <p:cNvSpPr/>
            <p:nvPr/>
          </p:nvSpPr>
          <p:spPr bwMode="auto">
            <a:xfrm>
              <a:off x="5817651" y="2482600"/>
              <a:ext cx="657531" cy="657531"/>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9" name="Diamond 58"/>
            <p:cNvSpPr/>
            <p:nvPr/>
          </p:nvSpPr>
          <p:spPr bwMode="auto">
            <a:xfrm>
              <a:off x="6914037" y="3136400"/>
              <a:ext cx="657531" cy="657531"/>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0" name="Rectangle 59"/>
            <p:cNvSpPr/>
            <p:nvPr/>
          </p:nvSpPr>
          <p:spPr bwMode="auto">
            <a:xfrm>
              <a:off x="6851472" y="4113679"/>
              <a:ext cx="782660" cy="385295"/>
            </a:xfrm>
            <a:prstGeom prst="rect">
              <a:avLst/>
            </a:prstGeom>
            <a:gradFill flip="none" rotWithShape="1">
              <a:gsLst>
                <a:gs pos="100000">
                  <a:schemeClr val="accent2">
                    <a:lumMod val="40000"/>
                    <a:lumOff val="60000"/>
                  </a:schemeClr>
                </a:gs>
                <a:gs pos="0">
                  <a:schemeClr val="accent2">
                    <a:lumMod val="20000"/>
                    <a:lumOff val="80000"/>
                  </a:schemeClr>
                </a:gs>
              </a:gsLst>
              <a:path path="circle">
                <a:fillToRect l="50000" t="50000" r="50000" b="50000"/>
              </a:path>
              <a:tileRect/>
            </a:gradFill>
            <a:ln w="28575" cap="flat" cmpd="sng" algn="ctr">
              <a:solidFill>
                <a:schemeClr val="accent2">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1" name="Rectangle 60"/>
            <p:cNvSpPr/>
            <p:nvPr/>
          </p:nvSpPr>
          <p:spPr bwMode="auto">
            <a:xfrm>
              <a:off x="7950652" y="4434852"/>
              <a:ext cx="782660" cy="385295"/>
            </a:xfrm>
            <a:prstGeom prst="rect">
              <a:avLst/>
            </a:prstGeom>
            <a:gradFill flip="none" rotWithShape="1">
              <a:gsLst>
                <a:gs pos="100000">
                  <a:srgbClr val="FFCC29"/>
                </a:gs>
                <a:gs pos="0">
                  <a:srgbClr val="FFE79B"/>
                </a:gs>
              </a:gsLst>
              <a:path path="circle">
                <a:fillToRect l="50000" t="50000" r="50000" b="50000"/>
              </a:path>
              <a:tileRect/>
            </a:gradFill>
            <a:ln w="28575" cap="flat" cmpd="sng" algn="ctr">
              <a:solidFill>
                <a:srgbClr val="F2B800"/>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cxnSp>
          <p:nvCxnSpPr>
            <p:cNvPr id="62" name="Elbow Connector 61"/>
            <p:cNvCxnSpPr/>
            <p:nvPr/>
          </p:nvCxnSpPr>
          <p:spPr bwMode="auto">
            <a:xfrm>
              <a:off x="6474639" y="2810968"/>
              <a:ext cx="768374" cy="325178"/>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63" name="Elbow Connector 62"/>
            <p:cNvCxnSpPr/>
            <p:nvPr/>
          </p:nvCxnSpPr>
          <p:spPr bwMode="auto">
            <a:xfrm>
              <a:off x="7572126" y="3465305"/>
              <a:ext cx="769701" cy="968895"/>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64" name="Straight Arrow Connector 63"/>
            <p:cNvCxnSpPr/>
            <p:nvPr/>
          </p:nvCxnSpPr>
          <p:spPr bwMode="auto">
            <a:xfrm flipH="1">
              <a:off x="7243013" y="3794464"/>
              <a:ext cx="0" cy="319868"/>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65" name="Straight Arrow Connector 64"/>
            <p:cNvCxnSpPr/>
            <p:nvPr/>
          </p:nvCxnSpPr>
          <p:spPr bwMode="auto">
            <a:xfrm flipH="1">
              <a:off x="6146853" y="3140127"/>
              <a:ext cx="0" cy="533556"/>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105567396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Searched</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CASE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Expressions</a:t>
            </a:r>
          </a:p>
        </p:txBody>
      </p:sp>
      <p:sp>
        <p:nvSpPr>
          <p:cNvPr id="4" name="Content Placeholder 2"/>
          <p:cNvSpPr txBox="1">
            <a:spLocks/>
          </p:cNvSpPr>
          <p:nvPr/>
        </p:nvSpPr>
        <p:spPr bwMode="gray">
          <a:xfrm>
            <a:off x="1312070" y="2408238"/>
            <a:ext cx="15663863" cy="6443662"/>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8439" name="Rectangle 3"/>
          <p:cNvSpPr>
            <a:spLocks noChangeArrowheads="1"/>
          </p:cNvSpPr>
          <p:nvPr/>
        </p:nvSpPr>
        <p:spPr bwMode="blackGray">
          <a:xfrm>
            <a:off x="1941988" y="2397125"/>
            <a:ext cx="14404024" cy="6403976"/>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DECLARE</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v_grade</a:t>
            </a:r>
            <a:r>
              <a:rPr lang="en-US" altLang="en-US" sz="2000" dirty="0">
                <a:solidFill>
                  <a:srgbClr val="000000"/>
                </a:solidFill>
                <a:latin typeface="Courier New" pitchFamily="49" charset="0"/>
                <a:cs typeface="Oracle Sans" panose="020B0503020204020204" pitchFamily="34" charset="0"/>
              </a:rPr>
              <a:t>  CHAR(1) := UPPER('&amp;grade');</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v_appraisal</a:t>
            </a:r>
            <a:r>
              <a:rPr lang="en-US" altLang="en-US" sz="2000" dirty="0">
                <a:solidFill>
                  <a:srgbClr val="000000"/>
                </a:solidFill>
                <a:latin typeface="Courier New" pitchFamily="49" charset="0"/>
                <a:cs typeface="Oracle Sans" panose="020B0503020204020204" pitchFamily="34" charset="0"/>
              </a:rPr>
              <a:t> VARCHAR2(20);</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BEGIN</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v_appraisal</a:t>
            </a:r>
            <a:r>
              <a:rPr lang="en-US" altLang="en-US" sz="2000" dirty="0">
                <a:solidFill>
                  <a:srgbClr val="000000"/>
                </a:solidFill>
                <a:latin typeface="Courier New" pitchFamily="49" charset="0"/>
                <a:cs typeface="Oracle Sans" panose="020B0503020204020204" pitchFamily="34" charset="0"/>
              </a:rPr>
              <a:t> := CASE </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WHEN </a:t>
            </a:r>
            <a:r>
              <a:rPr lang="en-US" altLang="en-US" sz="2000" dirty="0" err="1">
                <a:solidFill>
                  <a:srgbClr val="000000"/>
                </a:solidFill>
                <a:latin typeface="Courier New" pitchFamily="49" charset="0"/>
                <a:cs typeface="Oracle Sans" panose="020B0503020204020204" pitchFamily="34" charset="0"/>
              </a:rPr>
              <a:t>v_grade</a:t>
            </a:r>
            <a:r>
              <a:rPr lang="en-US" altLang="en-US" sz="2000" dirty="0">
                <a:solidFill>
                  <a:srgbClr val="000000"/>
                </a:solidFill>
                <a:latin typeface="Courier New" pitchFamily="49" charset="0"/>
                <a:cs typeface="Oracle Sans" panose="020B0503020204020204" pitchFamily="34" charset="0"/>
              </a:rPr>
              <a:t>  = 'A' THEN 'Excellent'</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WHEN </a:t>
            </a:r>
            <a:r>
              <a:rPr lang="en-US" altLang="en-US" sz="2000" dirty="0" err="1">
                <a:solidFill>
                  <a:srgbClr val="000000"/>
                </a:solidFill>
                <a:latin typeface="Courier New" pitchFamily="49" charset="0"/>
                <a:cs typeface="Oracle Sans" panose="020B0503020204020204" pitchFamily="34" charset="0"/>
              </a:rPr>
              <a:t>v_grade</a:t>
            </a:r>
            <a:r>
              <a:rPr lang="en-US" altLang="en-US" sz="2000" dirty="0">
                <a:solidFill>
                  <a:srgbClr val="000000"/>
                </a:solidFill>
                <a:latin typeface="Courier New" pitchFamily="49" charset="0"/>
                <a:cs typeface="Oracle Sans" panose="020B0503020204020204" pitchFamily="34" charset="0"/>
              </a:rPr>
              <a:t>  IN ('B','C') THEN 'Good'          </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ELSE 'No such grade'   </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END;</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DBMS_OUTPUT.PUT_LINE ('Grade: '|| </a:t>
            </a:r>
            <a:r>
              <a:rPr lang="en-US" altLang="en-US" sz="2000" dirty="0" err="1">
                <a:solidFill>
                  <a:srgbClr val="000000"/>
                </a:solidFill>
                <a:latin typeface="Courier New" pitchFamily="49" charset="0"/>
                <a:cs typeface="Oracle Sans" panose="020B0503020204020204" pitchFamily="34" charset="0"/>
              </a:rPr>
              <a:t>v_grade</a:t>
            </a:r>
            <a:r>
              <a:rPr lang="en-US" altLang="en-US" sz="2000" dirty="0">
                <a:solidFill>
                  <a:srgbClr val="000000"/>
                </a:solidFill>
                <a:latin typeface="Courier New" pitchFamily="49" charset="0"/>
                <a:cs typeface="Oracle Sans" panose="020B0503020204020204" pitchFamily="34" charset="0"/>
              </a:rPr>
              <a:t>  ||</a:t>
            </a:r>
            <a:br>
              <a:rPr lang="en-US" altLang="en-US" sz="2000" dirty="0">
                <a:solidFill>
                  <a:srgbClr val="000000"/>
                </a:solidFill>
                <a:latin typeface="Courier New" pitchFamily="49" charset="0"/>
                <a:cs typeface="Oracle Sans" panose="020B0503020204020204" pitchFamily="34" charset="0"/>
              </a:rPr>
            </a:br>
            <a:r>
              <a:rPr lang="en-US" altLang="en-US" sz="2000" dirty="0">
                <a:solidFill>
                  <a:srgbClr val="000000"/>
                </a:solidFill>
                <a:latin typeface="Courier New" pitchFamily="49" charset="0"/>
                <a:cs typeface="Oracle Sans" panose="020B0503020204020204" pitchFamily="34" charset="0"/>
              </a:rPr>
              <a:t>                  ' Appraisal ' || </a:t>
            </a:r>
            <a:r>
              <a:rPr lang="en-US" altLang="en-US" sz="2000" dirty="0" err="1">
                <a:solidFill>
                  <a:srgbClr val="000000"/>
                </a:solidFill>
                <a:latin typeface="Courier New" pitchFamily="49" charset="0"/>
                <a:cs typeface="Oracle Sans" panose="020B0503020204020204" pitchFamily="34" charset="0"/>
              </a:rPr>
              <a:t>v_appraisal</a:t>
            </a:r>
            <a:r>
              <a:rPr lang="en-US" altLang="en-US" sz="2000" dirty="0">
                <a:solidFill>
                  <a:srgbClr val="000000"/>
                </a:solidFill>
                <a:latin typeface="Courier New" pitchFamily="49" charset="0"/>
                <a:cs typeface="Oracle Sans" panose="020B0503020204020204" pitchFamily="34" charset="0"/>
              </a:rPr>
              <a:t>);</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412825872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ABCA342-465C-4E44-A4F0-EA43BF6C1EC6}"/>
              </a:ext>
            </a:extLst>
          </p:cNvPr>
          <p:cNvSpPr txBox="1">
            <a:spLocks/>
          </p:cNvSpPr>
          <p:nvPr/>
        </p:nvSpPr>
        <p:spPr bwMode="gray">
          <a:xfrm>
            <a:off x="1312070" y="2408238"/>
            <a:ext cx="15663863" cy="6443662"/>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Searched</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CASE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Expressions</a:t>
            </a:r>
          </a:p>
        </p:txBody>
      </p:sp>
      <p:sp>
        <p:nvSpPr>
          <p:cNvPr id="18439" name="Rectangle 3"/>
          <p:cNvSpPr>
            <a:spLocks noChangeArrowheads="1"/>
          </p:cNvSpPr>
          <p:nvPr/>
        </p:nvSpPr>
        <p:spPr bwMode="blackGray">
          <a:xfrm>
            <a:off x="1943100" y="2514600"/>
            <a:ext cx="14404024" cy="6210299"/>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SET SERVEROUTPUT ON</a:t>
            </a:r>
          </a:p>
          <a:p>
            <a:pPr>
              <a:lnSpc>
                <a:spcPct val="120000"/>
              </a:lnSpc>
              <a:tabLst>
                <a:tab pos="1800225" algn="l"/>
                <a:tab pos="2488407" algn="l"/>
              </a:tabLst>
            </a:pPr>
            <a:endParaRPr lang="en-US" altLang="en-US" sz="2000" dirty="0">
              <a:solidFill>
                <a:srgbClr val="000000"/>
              </a:solidFill>
              <a:latin typeface="Courier New" pitchFamily="49" charset="0"/>
              <a:cs typeface="Oracle Sans" panose="020B0503020204020204" pitchFamily="34" charset="0"/>
            </a:endParaRP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DECLARE</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v_grade</a:t>
            </a:r>
            <a:r>
              <a:rPr lang="en-US" altLang="en-US" sz="2000" dirty="0">
                <a:solidFill>
                  <a:srgbClr val="000000"/>
                </a:solidFill>
                <a:latin typeface="Courier New" pitchFamily="49" charset="0"/>
                <a:cs typeface="Oracle Sans" panose="020B0503020204020204" pitchFamily="34" charset="0"/>
              </a:rPr>
              <a:t> CHAR(1) := UPPER('&amp;grade');</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v_appraisal</a:t>
            </a:r>
            <a:r>
              <a:rPr lang="en-US" altLang="en-US" sz="2000" dirty="0">
                <a:solidFill>
                  <a:srgbClr val="000000"/>
                </a:solidFill>
                <a:latin typeface="Courier New" pitchFamily="49" charset="0"/>
                <a:cs typeface="Oracle Sans" panose="020B0503020204020204" pitchFamily="34" charset="0"/>
              </a:rPr>
              <a:t> VARCHAR2(20);</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BEGIN</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v_appraisal</a:t>
            </a:r>
            <a:r>
              <a:rPr lang="en-US" altLang="en-US" sz="2000" dirty="0">
                <a:solidFill>
                  <a:srgbClr val="000000"/>
                </a:solidFill>
                <a:latin typeface="Courier New" pitchFamily="49" charset="0"/>
                <a:cs typeface="Oracle Sans" panose="020B0503020204020204" pitchFamily="34" charset="0"/>
              </a:rPr>
              <a:t> :=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CASE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WHEN </a:t>
            </a:r>
            <a:r>
              <a:rPr lang="en-US" altLang="en-US" sz="2000" dirty="0" err="1">
                <a:solidFill>
                  <a:srgbClr val="000000"/>
                </a:solidFill>
                <a:latin typeface="Courier New" pitchFamily="49" charset="0"/>
                <a:cs typeface="Oracle Sans" panose="020B0503020204020204" pitchFamily="34" charset="0"/>
              </a:rPr>
              <a:t>v_grade</a:t>
            </a:r>
            <a:r>
              <a:rPr lang="en-US" altLang="en-US" sz="2000" dirty="0">
                <a:solidFill>
                  <a:srgbClr val="000000"/>
                </a:solidFill>
                <a:latin typeface="Courier New" pitchFamily="49" charset="0"/>
                <a:cs typeface="Oracle Sans" panose="020B0503020204020204" pitchFamily="34" charset="0"/>
              </a:rPr>
              <a:t> = 'A' THEN 'Excellent'</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WHEN </a:t>
            </a:r>
            <a:r>
              <a:rPr lang="en-US" altLang="en-US" sz="2000" dirty="0" err="1">
                <a:solidFill>
                  <a:srgbClr val="000000"/>
                </a:solidFill>
                <a:latin typeface="Courier New" pitchFamily="49" charset="0"/>
                <a:cs typeface="Oracle Sans" panose="020B0503020204020204" pitchFamily="34" charset="0"/>
              </a:rPr>
              <a:t>v_grade</a:t>
            </a:r>
            <a:r>
              <a:rPr lang="en-US" altLang="en-US" sz="2000" dirty="0">
                <a:solidFill>
                  <a:srgbClr val="000000"/>
                </a:solidFill>
                <a:latin typeface="Courier New" pitchFamily="49" charset="0"/>
                <a:cs typeface="Oracle Sans" panose="020B0503020204020204" pitchFamily="34" charset="0"/>
              </a:rPr>
              <a:t> IN ('B','C') THEN 'Good'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ELSE 'No such grade'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END;</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DBMS_OUTPUT.PUT_LINE ('Grade: '|| </a:t>
            </a:r>
            <a:r>
              <a:rPr lang="en-US" altLang="en-US" sz="2000" dirty="0" err="1">
                <a:solidFill>
                  <a:srgbClr val="000000"/>
                </a:solidFill>
                <a:latin typeface="Courier New" pitchFamily="49" charset="0"/>
                <a:cs typeface="Oracle Sans" panose="020B0503020204020204" pitchFamily="34" charset="0"/>
              </a:rPr>
              <a:t>v_grade</a:t>
            </a:r>
            <a:r>
              <a:rPr lang="en-US" altLang="en-US" sz="2000" dirty="0">
                <a:solidFill>
                  <a:srgbClr val="000000"/>
                </a:solidFill>
                <a:latin typeface="Courier New" pitchFamily="49" charset="0"/>
                <a:cs typeface="Oracle Sans" panose="020B0503020204020204" pitchFamily="34" charset="0"/>
              </a:rPr>
              <a:t> || '  Appraisal '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v_appraisal</a:t>
            </a:r>
            <a:r>
              <a:rPr lang="en-US" altLang="en-US" sz="2000" dirty="0">
                <a:solidFill>
                  <a:srgbClr val="000000"/>
                </a:solidFill>
                <a:latin typeface="Courier New" pitchFamily="49" charset="0"/>
                <a:cs typeface="Oracle Sans" panose="020B0503020204020204" pitchFamily="34" charset="0"/>
              </a:rPr>
              <a:t>);</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07500980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65CDB3CA-4867-4D83-885D-5AC83385F08D}"/>
              </a:ext>
            </a:extLst>
          </p:cNvPr>
          <p:cNvSpPr txBox="1">
            <a:spLocks/>
          </p:cNvSpPr>
          <p:nvPr/>
        </p:nvSpPr>
        <p:spPr bwMode="gray">
          <a:xfrm>
            <a:off x="1312070" y="2247900"/>
            <a:ext cx="15663863" cy="7459662"/>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945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Courier New" pitchFamily="49" charset="0"/>
                <a:cs typeface="Oracle Sans" panose="020B0503020204020204" pitchFamily="34" charset="0"/>
              </a:rPr>
              <a:t>CASE</a:t>
            </a:r>
            <a:r>
              <a:rPr lang="en-US" dirty="0">
                <a:latin typeface="Oracle Sans" panose="020B0503020204020204" pitchFamily="34" charset="0"/>
                <a:cs typeface="Oracle Sans" panose="020B0503020204020204" pitchFamily="34" charset="0"/>
              </a:rPr>
              <a:t> </a:t>
            </a:r>
            <a:r>
              <a:rPr lang="en-US" dirty="0">
                <a:latin typeface="+mj-lt"/>
                <a:cs typeface="Oracle Sans" panose="020B0503020204020204" pitchFamily="34" charset="0"/>
              </a:rPr>
              <a:t>Statement</a:t>
            </a:r>
          </a:p>
        </p:txBody>
      </p:sp>
      <p:sp>
        <p:nvSpPr>
          <p:cNvPr id="19464" name="Rectangle 3"/>
          <p:cNvSpPr>
            <a:spLocks noChangeArrowheads="1"/>
          </p:cNvSpPr>
          <p:nvPr/>
        </p:nvSpPr>
        <p:spPr bwMode="auto">
          <a:xfrm>
            <a:off x="2578370" y="2715608"/>
            <a:ext cx="13131265" cy="6516309"/>
          </a:xfrm>
          <a:prstGeom prst="rect">
            <a:avLst/>
          </a:prstGeom>
          <a:noFill/>
          <a:ln w="28575">
            <a:noFill/>
            <a:miter lim="800000"/>
            <a:headEnd/>
            <a:tailEnd/>
          </a:ln>
        </p:spPr>
        <p:txBody>
          <a:bodyPr wrap="none" lIns="68580" tIns="69057" rIns="0"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DECLARE</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   </a:t>
            </a:r>
            <a:r>
              <a:rPr lang="en-US" sz="2100" dirty="0" err="1">
                <a:solidFill>
                  <a:srgbClr val="000000"/>
                </a:solidFill>
                <a:latin typeface="Courier New" pitchFamily="49" charset="0"/>
                <a:cs typeface="Oracle Sans" panose="020B0503020204020204" pitchFamily="34" charset="0"/>
              </a:rPr>
              <a:t>v_deptid</a:t>
            </a:r>
            <a:r>
              <a:rPr lang="en-US" sz="2100" dirty="0">
                <a:solidFill>
                  <a:srgbClr val="000000"/>
                </a:solidFill>
                <a:latin typeface="Courier New" pitchFamily="49" charset="0"/>
                <a:cs typeface="Oracle Sans" panose="020B0503020204020204" pitchFamily="34" charset="0"/>
              </a:rPr>
              <a:t> NUMBER;</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   </a:t>
            </a:r>
            <a:r>
              <a:rPr lang="en-US" sz="2100" dirty="0" err="1">
                <a:solidFill>
                  <a:srgbClr val="000000"/>
                </a:solidFill>
                <a:latin typeface="Courier New" pitchFamily="49" charset="0"/>
                <a:cs typeface="Oracle Sans" panose="020B0503020204020204" pitchFamily="34" charset="0"/>
              </a:rPr>
              <a:t>v_deptname</a:t>
            </a:r>
            <a:r>
              <a:rPr lang="en-US" sz="2100" dirty="0">
                <a:solidFill>
                  <a:srgbClr val="000000"/>
                </a:solidFill>
                <a:latin typeface="Courier New" pitchFamily="49" charset="0"/>
                <a:cs typeface="Oracle Sans" panose="020B0503020204020204" pitchFamily="34" charset="0"/>
              </a:rPr>
              <a:t> VARCHAR2(20);</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   </a:t>
            </a:r>
            <a:r>
              <a:rPr lang="en-US" sz="2100" dirty="0" err="1">
                <a:solidFill>
                  <a:srgbClr val="000000"/>
                </a:solidFill>
                <a:latin typeface="Courier New" pitchFamily="49" charset="0"/>
                <a:cs typeface="Oracle Sans" panose="020B0503020204020204" pitchFamily="34" charset="0"/>
              </a:rPr>
              <a:t>v_emps</a:t>
            </a:r>
            <a:r>
              <a:rPr lang="en-US" sz="2100" dirty="0">
                <a:solidFill>
                  <a:srgbClr val="000000"/>
                </a:solidFill>
                <a:latin typeface="Courier New" pitchFamily="49" charset="0"/>
                <a:cs typeface="Oracle Sans" panose="020B0503020204020204" pitchFamily="34" charset="0"/>
              </a:rPr>
              <a:t> NUMBER;</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   </a:t>
            </a:r>
            <a:r>
              <a:rPr lang="en-US" sz="2100" dirty="0" err="1">
                <a:solidFill>
                  <a:srgbClr val="000000"/>
                </a:solidFill>
                <a:latin typeface="Courier New" pitchFamily="49" charset="0"/>
                <a:cs typeface="Oracle Sans" panose="020B0503020204020204" pitchFamily="34" charset="0"/>
              </a:rPr>
              <a:t>v_mngid</a:t>
            </a:r>
            <a:r>
              <a:rPr lang="en-US" sz="2100" dirty="0">
                <a:solidFill>
                  <a:srgbClr val="000000"/>
                </a:solidFill>
                <a:latin typeface="Courier New" pitchFamily="49" charset="0"/>
                <a:cs typeface="Oracle Sans" panose="020B0503020204020204" pitchFamily="34" charset="0"/>
              </a:rPr>
              <a:t> NUMBER:= 108;   </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BEGIN</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  CASE  </a:t>
            </a:r>
            <a:r>
              <a:rPr lang="en-US" sz="2100" dirty="0" err="1">
                <a:solidFill>
                  <a:srgbClr val="000000"/>
                </a:solidFill>
                <a:latin typeface="Courier New" pitchFamily="49" charset="0"/>
                <a:cs typeface="Oracle Sans" panose="020B0503020204020204" pitchFamily="34" charset="0"/>
              </a:rPr>
              <a:t>v_mngid</a:t>
            </a:r>
            <a:endParaRPr lang="en-US" sz="2100" dirty="0">
              <a:solidFill>
                <a:srgbClr val="000000"/>
              </a:solidFill>
              <a:latin typeface="Courier New" pitchFamily="49" charset="0"/>
              <a:cs typeface="Oracle Sans" panose="020B0503020204020204" pitchFamily="34" charset="0"/>
            </a:endParaRP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   WHEN  108 THEN </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    SELECT </a:t>
            </a:r>
            <a:r>
              <a:rPr lang="en-US" sz="2100" dirty="0" err="1">
                <a:solidFill>
                  <a:srgbClr val="000000"/>
                </a:solidFill>
                <a:latin typeface="Courier New" pitchFamily="49" charset="0"/>
                <a:cs typeface="Oracle Sans" panose="020B0503020204020204" pitchFamily="34" charset="0"/>
              </a:rPr>
              <a:t>department_id</a:t>
            </a:r>
            <a:r>
              <a:rPr lang="en-US" sz="2100" dirty="0">
                <a:solidFill>
                  <a:srgbClr val="000000"/>
                </a:solidFill>
                <a:latin typeface="Courier New" pitchFamily="49" charset="0"/>
                <a:cs typeface="Oracle Sans" panose="020B0503020204020204" pitchFamily="34" charset="0"/>
              </a:rPr>
              <a:t>, </a:t>
            </a:r>
            <a:r>
              <a:rPr lang="en-US" sz="2100" dirty="0" err="1">
                <a:solidFill>
                  <a:srgbClr val="000000"/>
                </a:solidFill>
                <a:latin typeface="Courier New" pitchFamily="49" charset="0"/>
                <a:cs typeface="Oracle Sans" panose="020B0503020204020204" pitchFamily="34" charset="0"/>
              </a:rPr>
              <a:t>department_name</a:t>
            </a:r>
            <a:r>
              <a:rPr lang="en-US" sz="2100" dirty="0">
                <a:solidFill>
                  <a:srgbClr val="000000"/>
                </a:solidFill>
                <a:latin typeface="Courier New" pitchFamily="49" charset="0"/>
                <a:cs typeface="Oracle Sans" panose="020B0503020204020204" pitchFamily="34" charset="0"/>
              </a:rPr>
              <a:t> </a:t>
            </a:r>
            <a:br>
              <a:rPr lang="en-US" sz="2100" dirty="0">
                <a:solidFill>
                  <a:srgbClr val="000000"/>
                </a:solidFill>
                <a:latin typeface="Courier New" pitchFamily="49" charset="0"/>
                <a:cs typeface="Oracle Sans" panose="020B0503020204020204" pitchFamily="34" charset="0"/>
              </a:rPr>
            </a:br>
            <a:r>
              <a:rPr lang="en-US" sz="2100" dirty="0">
                <a:solidFill>
                  <a:srgbClr val="000000"/>
                </a:solidFill>
                <a:latin typeface="Courier New" pitchFamily="49" charset="0"/>
                <a:cs typeface="Oracle Sans" panose="020B0503020204020204" pitchFamily="34" charset="0"/>
              </a:rPr>
              <a:t>     INTO </a:t>
            </a:r>
            <a:r>
              <a:rPr lang="en-US" sz="2100" dirty="0" err="1">
                <a:solidFill>
                  <a:srgbClr val="000000"/>
                </a:solidFill>
                <a:latin typeface="Courier New" pitchFamily="49" charset="0"/>
                <a:cs typeface="Oracle Sans" panose="020B0503020204020204" pitchFamily="34" charset="0"/>
              </a:rPr>
              <a:t>v_deptid</a:t>
            </a:r>
            <a:r>
              <a:rPr lang="en-US" sz="2100" dirty="0">
                <a:solidFill>
                  <a:srgbClr val="000000"/>
                </a:solidFill>
                <a:latin typeface="Courier New" pitchFamily="49" charset="0"/>
                <a:cs typeface="Oracle Sans" panose="020B0503020204020204" pitchFamily="34" charset="0"/>
              </a:rPr>
              <a:t>, </a:t>
            </a:r>
            <a:r>
              <a:rPr lang="en-US" sz="2100" dirty="0" err="1">
                <a:solidFill>
                  <a:srgbClr val="000000"/>
                </a:solidFill>
                <a:latin typeface="Courier New" pitchFamily="49" charset="0"/>
                <a:cs typeface="Oracle Sans" panose="020B0503020204020204" pitchFamily="34" charset="0"/>
              </a:rPr>
              <a:t>v_deptname</a:t>
            </a:r>
            <a:r>
              <a:rPr lang="en-US" sz="2100" dirty="0">
                <a:solidFill>
                  <a:srgbClr val="000000"/>
                </a:solidFill>
                <a:latin typeface="Courier New" pitchFamily="49" charset="0"/>
                <a:cs typeface="Oracle Sans" panose="020B0503020204020204" pitchFamily="34" charset="0"/>
              </a:rPr>
              <a:t> FROM departments </a:t>
            </a:r>
            <a:br>
              <a:rPr lang="en-US" sz="2100" dirty="0">
                <a:solidFill>
                  <a:srgbClr val="000000"/>
                </a:solidFill>
                <a:latin typeface="Courier New" pitchFamily="49" charset="0"/>
                <a:cs typeface="Oracle Sans" panose="020B0503020204020204" pitchFamily="34" charset="0"/>
              </a:rPr>
            </a:br>
            <a:r>
              <a:rPr lang="en-US" sz="2100" dirty="0">
                <a:solidFill>
                  <a:srgbClr val="000000"/>
                </a:solidFill>
                <a:latin typeface="Courier New" pitchFamily="49" charset="0"/>
                <a:cs typeface="Oracle Sans" panose="020B0503020204020204" pitchFamily="34" charset="0"/>
              </a:rPr>
              <a:t>     WHERE </a:t>
            </a:r>
            <a:r>
              <a:rPr lang="en-US" sz="2100" dirty="0" err="1">
                <a:solidFill>
                  <a:srgbClr val="000000"/>
                </a:solidFill>
                <a:latin typeface="Courier New" pitchFamily="49" charset="0"/>
                <a:cs typeface="Oracle Sans" panose="020B0503020204020204" pitchFamily="34" charset="0"/>
              </a:rPr>
              <a:t>manager_id</a:t>
            </a:r>
            <a:r>
              <a:rPr lang="en-US" sz="2100" dirty="0">
                <a:solidFill>
                  <a:srgbClr val="000000"/>
                </a:solidFill>
                <a:latin typeface="Courier New" pitchFamily="49" charset="0"/>
                <a:cs typeface="Oracle Sans" panose="020B0503020204020204" pitchFamily="34" charset="0"/>
              </a:rPr>
              <a:t>=108;</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    SELECT count(*) INTO </a:t>
            </a:r>
            <a:r>
              <a:rPr lang="en-US" sz="2100" dirty="0" err="1">
                <a:solidFill>
                  <a:srgbClr val="000000"/>
                </a:solidFill>
                <a:latin typeface="Courier New" pitchFamily="49" charset="0"/>
                <a:cs typeface="Oracle Sans" panose="020B0503020204020204" pitchFamily="34" charset="0"/>
              </a:rPr>
              <a:t>v_emps</a:t>
            </a:r>
            <a:r>
              <a:rPr lang="en-US" sz="2100" dirty="0">
                <a:solidFill>
                  <a:srgbClr val="000000"/>
                </a:solidFill>
                <a:latin typeface="Courier New" pitchFamily="49" charset="0"/>
                <a:cs typeface="Oracle Sans" panose="020B0503020204020204" pitchFamily="34" charset="0"/>
              </a:rPr>
              <a:t> FROM employees </a:t>
            </a:r>
            <a:br>
              <a:rPr lang="en-US" sz="2100" dirty="0">
                <a:solidFill>
                  <a:srgbClr val="000000"/>
                </a:solidFill>
                <a:latin typeface="Courier New" pitchFamily="49" charset="0"/>
                <a:cs typeface="Oracle Sans" panose="020B0503020204020204" pitchFamily="34" charset="0"/>
              </a:rPr>
            </a:br>
            <a:r>
              <a:rPr lang="en-US" sz="2100" dirty="0">
                <a:solidFill>
                  <a:srgbClr val="000000"/>
                </a:solidFill>
                <a:latin typeface="Courier New" pitchFamily="49" charset="0"/>
                <a:cs typeface="Oracle Sans" panose="020B0503020204020204" pitchFamily="34" charset="0"/>
              </a:rPr>
              <a:t>     WHERE </a:t>
            </a:r>
            <a:r>
              <a:rPr lang="en-US" sz="2100" dirty="0" err="1">
                <a:solidFill>
                  <a:srgbClr val="000000"/>
                </a:solidFill>
                <a:latin typeface="Courier New" pitchFamily="49" charset="0"/>
                <a:cs typeface="Oracle Sans" panose="020B0503020204020204" pitchFamily="34" charset="0"/>
              </a:rPr>
              <a:t>department_id</a:t>
            </a:r>
            <a:r>
              <a:rPr lang="en-US" sz="2100" dirty="0">
                <a:solidFill>
                  <a:srgbClr val="000000"/>
                </a:solidFill>
                <a:latin typeface="Courier New" pitchFamily="49" charset="0"/>
                <a:cs typeface="Oracle Sans" panose="020B0503020204020204" pitchFamily="34" charset="0"/>
              </a:rPr>
              <a:t>=</a:t>
            </a:r>
            <a:r>
              <a:rPr lang="en-US" sz="2100" dirty="0" err="1">
                <a:solidFill>
                  <a:srgbClr val="000000"/>
                </a:solidFill>
                <a:latin typeface="Courier New" pitchFamily="49" charset="0"/>
                <a:cs typeface="Oracle Sans" panose="020B0503020204020204" pitchFamily="34" charset="0"/>
              </a:rPr>
              <a:t>v_deptid</a:t>
            </a:r>
            <a:r>
              <a:rPr lang="en-US" sz="2100" dirty="0">
                <a:solidFill>
                  <a:srgbClr val="000000"/>
                </a:solidFill>
                <a:latin typeface="Courier New" pitchFamily="49" charset="0"/>
                <a:cs typeface="Oracle Sans" panose="020B0503020204020204" pitchFamily="34" charset="0"/>
              </a:rPr>
              <a:t>;</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   WHEN  200 THEN </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    ...</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 END CASE;</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DBMS_OUTPUT.PUT_LINE ('You are working in the '|| </a:t>
            </a:r>
            <a:r>
              <a:rPr lang="en-US" sz="2100" dirty="0" err="1">
                <a:solidFill>
                  <a:srgbClr val="000000"/>
                </a:solidFill>
                <a:latin typeface="Courier New" pitchFamily="49" charset="0"/>
                <a:cs typeface="Oracle Sans" panose="020B0503020204020204" pitchFamily="34" charset="0"/>
              </a:rPr>
              <a:t>v_deptname</a:t>
            </a:r>
            <a:r>
              <a:rPr lang="en-US" sz="2100" dirty="0">
                <a:solidFill>
                  <a:srgbClr val="000000"/>
                </a:solidFill>
                <a:latin typeface="Courier New" pitchFamily="49" charset="0"/>
                <a:cs typeface="Oracle Sans" panose="020B0503020204020204" pitchFamily="34" charset="0"/>
              </a:rPr>
              <a:t>||</a:t>
            </a:r>
            <a:br>
              <a:rPr lang="en-US" sz="2100" dirty="0">
                <a:solidFill>
                  <a:srgbClr val="000000"/>
                </a:solidFill>
                <a:latin typeface="Courier New" pitchFamily="49" charset="0"/>
                <a:cs typeface="Oracle Sans" panose="020B0503020204020204" pitchFamily="34" charset="0"/>
              </a:rPr>
            </a:br>
            <a:r>
              <a:rPr lang="en-US" sz="2100" dirty="0">
                <a:solidFill>
                  <a:srgbClr val="000000"/>
                </a:solidFill>
                <a:latin typeface="Courier New" pitchFamily="49" charset="0"/>
                <a:cs typeface="Oracle Sans" panose="020B0503020204020204" pitchFamily="34" charset="0"/>
              </a:rPr>
              <a:t>' department. There are '||</a:t>
            </a:r>
            <a:r>
              <a:rPr lang="en-US" sz="2100" dirty="0" err="1">
                <a:solidFill>
                  <a:srgbClr val="000000"/>
                </a:solidFill>
                <a:latin typeface="Courier New" pitchFamily="49" charset="0"/>
                <a:cs typeface="Oracle Sans" panose="020B0503020204020204" pitchFamily="34" charset="0"/>
              </a:rPr>
              <a:t>v_emps</a:t>
            </a:r>
            <a:r>
              <a:rPr lang="en-US" sz="2100" dirty="0">
                <a:solidFill>
                  <a:srgbClr val="000000"/>
                </a:solidFill>
                <a:latin typeface="Courier New" pitchFamily="49" charset="0"/>
                <a:cs typeface="Oracle Sans" panose="020B0503020204020204" pitchFamily="34" charset="0"/>
              </a:rPr>
              <a:t> ||' employees in this </a:t>
            </a:r>
            <a:br>
              <a:rPr lang="en-US" sz="2100" dirty="0">
                <a:solidFill>
                  <a:srgbClr val="000000"/>
                </a:solidFill>
                <a:latin typeface="Courier New" pitchFamily="49" charset="0"/>
                <a:cs typeface="Oracle Sans" panose="020B0503020204020204" pitchFamily="34" charset="0"/>
              </a:rPr>
            </a:br>
            <a:r>
              <a:rPr lang="en-US" sz="2100" dirty="0">
                <a:solidFill>
                  <a:srgbClr val="000000"/>
                </a:solidFill>
                <a:latin typeface="Courier New" pitchFamily="49" charset="0"/>
                <a:cs typeface="Oracle Sans" panose="020B0503020204020204" pitchFamily="34" charset="0"/>
              </a:rPr>
              <a:t>department');</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END;</a:t>
            </a:r>
          </a:p>
          <a:p>
            <a:pPr eaLnBrk="0" hangingPunct="0">
              <a:tabLst>
                <a:tab pos="1800225" algn="l"/>
                <a:tab pos="2488407" algn="l"/>
              </a:tabLst>
            </a:pPr>
            <a:r>
              <a:rPr lang="en-US" sz="2100" dirty="0">
                <a:solidFill>
                  <a:srgbClr val="000000"/>
                </a:solidFill>
                <a:latin typeface="Courier New" pitchFamily="49" charset="0"/>
                <a:cs typeface="Oracle Sans" panose="020B0503020204020204" pitchFamily="34" charset="0"/>
              </a:rPr>
              <a:t>/</a:t>
            </a:r>
          </a:p>
        </p:txBody>
      </p:sp>
      <p:sp>
        <p:nvSpPr>
          <p:cNvPr id="19465" name="TextBox 22"/>
          <p:cNvSpPr txBox="1">
            <a:spLocks noChangeArrowheads="1"/>
          </p:cNvSpPr>
          <p:nvPr/>
        </p:nvSpPr>
        <p:spPr bwMode="auto">
          <a:xfrm>
            <a:off x="7320298" y="2397497"/>
            <a:ext cx="8076161" cy="646331"/>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1800" dirty="0">
                <a:latin typeface="Oracle Sans" panose="020B0503020204020204" pitchFamily="34" charset="0"/>
                <a:cs typeface="Times New Roman" pitchFamily="18" charset="0"/>
              </a:rPr>
              <a:t>If 108 matches with the value of </a:t>
            </a:r>
            <a:r>
              <a:rPr lang="en-US" sz="1800" dirty="0" err="1">
                <a:latin typeface="Oracle Sans" panose="020B0503020204020204" pitchFamily="34" charset="0"/>
                <a:cs typeface="Times New Roman" pitchFamily="18" charset="0"/>
              </a:rPr>
              <a:t>v_mngid</a:t>
            </a:r>
            <a:r>
              <a:rPr lang="en-US" sz="1800" dirty="0">
                <a:latin typeface="Oracle Sans" panose="020B0503020204020204" pitchFamily="34" charset="0"/>
                <a:cs typeface="Times New Roman" pitchFamily="18" charset="0"/>
              </a:rPr>
              <a:t>, an action is performed instead of just returning a value.</a:t>
            </a:r>
            <a:endParaRPr lang="en-US" sz="1800" b="1" dirty="0">
              <a:latin typeface="Oracle Sans" panose="020B0503020204020204" pitchFamily="34" charset="0"/>
              <a:cs typeface="Oracle Sans" panose="020B0503020204020204" pitchFamily="34" charset="0"/>
            </a:endParaRPr>
          </a:p>
        </p:txBody>
      </p:sp>
      <p:cxnSp>
        <p:nvCxnSpPr>
          <p:cNvPr id="19466" name="Curved Connector 46"/>
          <p:cNvCxnSpPr>
            <a:cxnSpLocks noChangeShapeType="1"/>
          </p:cNvCxnSpPr>
          <p:nvPr/>
        </p:nvCxnSpPr>
        <p:spPr bwMode="auto">
          <a:xfrm rot="10800000" flipV="1">
            <a:off x="7167918" y="2834223"/>
            <a:ext cx="914282" cy="609450"/>
          </a:xfrm>
          <a:prstGeom prst="curvedConnector3">
            <a:avLst>
              <a:gd name="adj1" fmla="val 50000"/>
            </a:avLst>
          </a:prstGeom>
          <a:noFill/>
          <a:ln w="28575" algn="ctr">
            <a:solidFill>
              <a:schemeClr val="tx1"/>
            </a:solidFill>
            <a:round/>
            <a:headEnd/>
            <a:tailEnd type="triangle" w="lg" len="lg"/>
          </a:ln>
        </p:spPr>
      </p:cxnSp>
      <p:sp>
        <p:nvSpPr>
          <p:cNvPr id="19467" name="TextBox 22"/>
          <p:cNvSpPr txBox="1">
            <a:spLocks noChangeArrowheads="1"/>
          </p:cNvSpPr>
          <p:nvPr/>
        </p:nvSpPr>
        <p:spPr bwMode="auto">
          <a:xfrm>
            <a:off x="11138819" y="5250072"/>
            <a:ext cx="3504749" cy="646331"/>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1800" dirty="0">
                <a:latin typeface="Oracle Sans" panose="020B0503020204020204" pitchFamily="34" charset="0"/>
                <a:cs typeface="Times New Roman" pitchFamily="18" charset="0"/>
              </a:rPr>
              <a:t>The action defined can modify the database also.</a:t>
            </a:r>
            <a:endParaRPr lang="en-US" sz="1800" b="1" dirty="0">
              <a:latin typeface="Oracle Sans" panose="020B0503020204020204" pitchFamily="34" charset="0"/>
              <a:cs typeface="Oracle Sans" panose="020B0503020204020204" pitchFamily="34" charset="0"/>
            </a:endParaRPr>
          </a:p>
        </p:txBody>
      </p:sp>
      <p:cxnSp>
        <p:nvCxnSpPr>
          <p:cNvPr id="19468" name="Curved Connector 46"/>
          <p:cNvCxnSpPr>
            <a:cxnSpLocks noChangeShapeType="1"/>
          </p:cNvCxnSpPr>
          <p:nvPr/>
        </p:nvCxnSpPr>
        <p:spPr bwMode="auto">
          <a:xfrm rot="10800000" flipV="1">
            <a:off x="10224537" y="5686795"/>
            <a:ext cx="1219043" cy="629808"/>
          </a:xfrm>
          <a:prstGeom prst="curvedConnector3">
            <a:avLst>
              <a:gd name="adj1" fmla="val 50000"/>
            </a:avLst>
          </a:prstGeom>
          <a:noFill/>
          <a:ln w="28575" algn="ctr">
            <a:solidFill>
              <a:schemeClr val="tx1"/>
            </a:solidFill>
            <a:round/>
            <a:headEnd/>
            <a:tailEnd type="triangle" w="lg" len="lg"/>
          </a:ln>
        </p:spPr>
      </p:cxnSp>
      <p:sp>
        <p:nvSpPr>
          <p:cNvPr id="19469" name="TextBox 22"/>
          <p:cNvSpPr txBox="1">
            <a:spLocks noChangeArrowheads="1"/>
          </p:cNvSpPr>
          <p:nvPr/>
        </p:nvSpPr>
        <p:spPr bwMode="auto">
          <a:xfrm>
            <a:off x="5478237" y="7102229"/>
            <a:ext cx="5014661" cy="369332"/>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1800" dirty="0">
                <a:latin typeface="Oracle Sans" panose="020B0503020204020204" pitchFamily="34" charset="0"/>
                <a:cs typeface="Times New Roman" pitchFamily="18" charset="0"/>
              </a:rPr>
              <a:t>Uses END CASE instead of END</a:t>
            </a:r>
            <a:endParaRPr lang="en-US" sz="1800" b="1" dirty="0">
              <a:latin typeface="Oracle Sans" panose="020B0503020204020204" pitchFamily="34" charset="0"/>
              <a:cs typeface="Oracle Sans" panose="020B0503020204020204" pitchFamily="34" charset="0"/>
            </a:endParaRPr>
          </a:p>
        </p:txBody>
      </p:sp>
      <p:cxnSp>
        <p:nvCxnSpPr>
          <p:cNvPr id="19470" name="Curved Connector 46"/>
          <p:cNvCxnSpPr>
            <a:cxnSpLocks noChangeShapeType="1"/>
          </p:cNvCxnSpPr>
          <p:nvPr/>
        </p:nvCxnSpPr>
        <p:spPr bwMode="auto">
          <a:xfrm rot="10800000" flipV="1">
            <a:off x="4404627" y="7328256"/>
            <a:ext cx="1066663" cy="284367"/>
          </a:xfrm>
          <a:prstGeom prst="curvedConnector3">
            <a:avLst>
              <a:gd name="adj1" fmla="val 50000"/>
            </a:avLst>
          </a:prstGeom>
          <a:noFill/>
          <a:ln w="28575" algn="ctr">
            <a:solidFill>
              <a:schemeClr val="tx1"/>
            </a:solidFill>
            <a:round/>
            <a:headEnd/>
            <a:tailEnd type="triangle" w="lg" len="lg"/>
          </a:ln>
        </p:spPr>
      </p:cxnSp>
      <p:pic>
        <p:nvPicPr>
          <p:cNvPr id="19460" name="Picture 3"/>
          <p:cNvPicPr>
            <a:picLocks noChangeAspect="1" noChangeArrowheads="1"/>
          </p:cNvPicPr>
          <p:nvPr/>
        </p:nvPicPr>
        <p:blipFill>
          <a:blip r:embed="rId4" cstate="print"/>
          <a:srcRect/>
          <a:stretch>
            <a:fillRect/>
          </a:stretch>
        </p:blipFill>
        <p:spPr bwMode="auto">
          <a:xfrm>
            <a:off x="7058027" y="8745537"/>
            <a:ext cx="8910638" cy="80962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9451610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20483"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20484"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Handling Nulls</a:t>
            </a:r>
          </a:p>
        </p:txBody>
      </p:sp>
      <p:sp>
        <p:nvSpPr>
          <p:cNvPr id="2" name="Content Placeholder 1">
            <a:extLst>
              <a:ext uri="{FF2B5EF4-FFF2-40B4-BE49-F238E27FC236}">
                <a16:creationId xmlns:a16="http://schemas.microsoft.com/office/drawing/2014/main" id="{D5F65D1B-F530-485C-B702-B1A25034C7E2}"/>
              </a:ext>
            </a:extLst>
          </p:cNvPr>
          <p:cNvSpPr>
            <a:spLocks noGrp="1"/>
          </p:cNvSpPr>
          <p:nvPr>
            <p:ph idx="1"/>
          </p:nvPr>
        </p:nvSpPr>
        <p:spPr>
          <a:xfrm>
            <a:off x="933451" y="2272710"/>
            <a:ext cx="16421100" cy="4723148"/>
          </a:xfrm>
        </p:spPr>
        <p:txBody>
          <a:bodyPr/>
          <a:lstStyle/>
          <a:p>
            <a:r>
              <a:rPr lang="en-US" altLang="en-US" dirty="0"/>
              <a:t>When you are working with </a:t>
            </a:r>
            <a:r>
              <a:rPr lang="en-US" altLang="en-US" dirty="0">
                <a:latin typeface="Courier New" pitchFamily="49" charset="0"/>
                <a:cs typeface="Courier New" pitchFamily="49" charset="0"/>
              </a:rPr>
              <a:t>NULL</a:t>
            </a:r>
            <a:r>
              <a:rPr lang="en-US" altLang="en-US" dirty="0"/>
              <a:t> values, you can avoid some common mistakes by keeping the following rules in mind:</a:t>
            </a:r>
          </a:p>
          <a:p>
            <a:pPr lvl="1"/>
            <a:r>
              <a:rPr lang="en-US" altLang="en-US" dirty="0"/>
              <a:t>Simple comparisons involving </a:t>
            </a:r>
            <a:r>
              <a:rPr lang="en-US" altLang="en-US" dirty="0">
                <a:latin typeface="Courier New" pitchFamily="49" charset="0"/>
                <a:cs typeface="Courier New" pitchFamily="49" charset="0"/>
              </a:rPr>
              <a:t>NULL</a:t>
            </a:r>
            <a:r>
              <a:rPr lang="en-US" altLang="en-US" dirty="0"/>
              <a:t>s always yield </a:t>
            </a:r>
            <a:r>
              <a:rPr lang="en-US" altLang="en-US" dirty="0">
                <a:latin typeface="Courier New" pitchFamily="49" charset="0"/>
              </a:rPr>
              <a:t>NULL</a:t>
            </a:r>
            <a:r>
              <a:rPr lang="en-US" altLang="en-US" dirty="0"/>
              <a:t>. </a:t>
            </a:r>
          </a:p>
          <a:p>
            <a:pPr lvl="1"/>
            <a:r>
              <a:rPr lang="en-US" altLang="en-US" dirty="0"/>
              <a:t>Applying the logical operator </a:t>
            </a:r>
            <a:r>
              <a:rPr lang="en-US" altLang="en-US" dirty="0">
                <a:latin typeface="Courier New" pitchFamily="49" charset="0"/>
              </a:rPr>
              <a:t>NOT</a:t>
            </a:r>
            <a:r>
              <a:rPr lang="en-US" altLang="en-US" dirty="0"/>
              <a:t> to a </a:t>
            </a:r>
            <a:r>
              <a:rPr lang="en-US" altLang="en-US" dirty="0">
                <a:latin typeface="Courier New" pitchFamily="49" charset="0"/>
              </a:rPr>
              <a:t>NULL</a:t>
            </a:r>
            <a:r>
              <a:rPr lang="en-US" altLang="en-US" dirty="0"/>
              <a:t> yields </a:t>
            </a:r>
            <a:r>
              <a:rPr lang="en-US" altLang="en-US" dirty="0">
                <a:latin typeface="Courier New" pitchFamily="49" charset="0"/>
              </a:rPr>
              <a:t>NULL</a:t>
            </a:r>
            <a:r>
              <a:rPr lang="en-US" altLang="en-US" dirty="0"/>
              <a:t>. </a:t>
            </a:r>
          </a:p>
          <a:p>
            <a:pPr lvl="1"/>
            <a:r>
              <a:rPr lang="en-US" altLang="en-US" dirty="0"/>
              <a:t>If the condition yields </a:t>
            </a:r>
            <a:r>
              <a:rPr lang="en-US" altLang="en-US" dirty="0">
                <a:latin typeface="Courier New" pitchFamily="49" charset="0"/>
              </a:rPr>
              <a:t>NULL</a:t>
            </a:r>
            <a:r>
              <a:rPr lang="en-US" altLang="en-US" dirty="0"/>
              <a:t> in conditional control statements, its associated sequence of statements is not executed.</a:t>
            </a:r>
          </a:p>
          <a:p>
            <a:endParaRPr lang="en-US" dirty="0"/>
          </a:p>
        </p:txBody>
      </p:sp>
    </p:spTree>
    <p:custDataLst>
      <p:tags r:id="rId1"/>
    </p:custDataLst>
    <p:extLst>
      <p:ext uri="{BB962C8B-B14F-4D97-AF65-F5344CB8AC3E}">
        <p14:creationId xmlns:p14="http://schemas.microsoft.com/office/powerpoint/2010/main" val="41440641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Logic Tables</a:t>
            </a:r>
          </a:p>
        </p:txBody>
      </p:sp>
      <p:graphicFrame>
        <p:nvGraphicFramePr>
          <p:cNvPr id="62" name="Group 471"/>
          <p:cNvGraphicFramePr>
            <a:graphicFrameLocks noGrp="1"/>
          </p:cNvGraphicFramePr>
          <p:nvPr>
            <p:extLst>
              <p:ext uri="{D42A27DB-BD31-4B8C-83A1-F6EECF244321}">
                <p14:modId xmlns:p14="http://schemas.microsoft.com/office/powerpoint/2010/main" val="408330675"/>
              </p:ext>
            </p:extLst>
          </p:nvPr>
        </p:nvGraphicFramePr>
        <p:xfrm>
          <a:off x="9274631" y="6055179"/>
          <a:ext cx="7881471" cy="3328416"/>
        </p:xfrm>
        <a:graphic>
          <a:graphicData uri="http://schemas.openxmlformats.org/drawingml/2006/table">
            <a:tbl>
              <a:tblPr firstRow="1" bandCol="1">
                <a:tableStyleId>{5FD0F851-EC5A-4D38-B0AD-8093EC10F338}</a:tableStyleId>
              </a:tblPr>
              <a:tblGrid>
                <a:gridCol w="1971558">
                  <a:extLst>
                    <a:ext uri="{9D8B030D-6E8A-4147-A177-3AD203B41FA5}">
                      <a16:colId xmlns:a16="http://schemas.microsoft.com/office/drawing/2014/main" val="20000"/>
                    </a:ext>
                  </a:extLst>
                </a:gridCol>
                <a:gridCol w="1969971">
                  <a:extLst>
                    <a:ext uri="{9D8B030D-6E8A-4147-A177-3AD203B41FA5}">
                      <a16:colId xmlns:a16="http://schemas.microsoft.com/office/drawing/2014/main" val="20001"/>
                    </a:ext>
                  </a:extLst>
                </a:gridCol>
                <a:gridCol w="1969971">
                  <a:extLst>
                    <a:ext uri="{9D8B030D-6E8A-4147-A177-3AD203B41FA5}">
                      <a16:colId xmlns:a16="http://schemas.microsoft.com/office/drawing/2014/main" val="20002"/>
                    </a:ext>
                  </a:extLst>
                </a:gridCol>
                <a:gridCol w="1969971">
                  <a:extLst>
                    <a:ext uri="{9D8B030D-6E8A-4147-A177-3AD203B41FA5}">
                      <a16:colId xmlns:a16="http://schemas.microsoft.com/office/drawing/2014/main" val="20003"/>
                    </a:ext>
                  </a:extLst>
                </a:gridCol>
              </a:tblGrid>
              <a:tr h="84124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cap="none" normalizeH="0" baseline="0" dirty="0">
                          <a:ln>
                            <a:noFill/>
                          </a:ln>
                          <a:solidFill>
                            <a:schemeClr val="bg1"/>
                          </a:solidFill>
                          <a:effectLst/>
                        </a:rPr>
                        <a:t>AND</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558CC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kern="1200" cap="none" normalizeH="0" baseline="0" dirty="0">
                          <a:ln>
                            <a:noFill/>
                          </a:ln>
                          <a:solidFill>
                            <a:schemeClr val="tx1"/>
                          </a:solidFill>
                          <a:effectLst/>
                          <a:latin typeface="+mn-lt"/>
                          <a:ea typeface="+mn-ea"/>
                          <a:cs typeface="+mn-cs"/>
                        </a:rPr>
                        <a:t>TRUE</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kern="1200" cap="none" normalizeH="0" baseline="0" dirty="0">
                          <a:ln>
                            <a:noFill/>
                          </a:ln>
                          <a:solidFill>
                            <a:schemeClr val="tx1"/>
                          </a:solidFill>
                          <a:effectLst/>
                          <a:latin typeface="+mn-lt"/>
                          <a:ea typeface="+mn-ea"/>
                          <a:cs typeface="+mn-cs"/>
                        </a:rPr>
                        <a:t>FALSE</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kern="1200" cap="none" normalizeH="0" baseline="0" dirty="0">
                          <a:ln>
                            <a:noFill/>
                          </a:ln>
                          <a:solidFill>
                            <a:schemeClr val="tx1"/>
                          </a:solidFill>
                          <a:effectLst/>
                          <a:latin typeface="+mn-lt"/>
                          <a:ea typeface="+mn-ea"/>
                          <a:cs typeface="+mn-cs"/>
                        </a:rPr>
                        <a:t>NULL</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85344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1" u="none" strike="noStrike" cap="none" normalizeH="0" baseline="0" dirty="0">
                          <a:ln>
                            <a:noFill/>
                          </a:ln>
                          <a:effectLst/>
                        </a:rPr>
                        <a:t>TRUE</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TRUE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FALSE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NULL</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85344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1" u="none" strike="noStrike" cap="none" normalizeH="0" baseline="0" dirty="0">
                          <a:ln>
                            <a:noFill/>
                          </a:ln>
                          <a:effectLst/>
                        </a:rPr>
                        <a:t>FALSE</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FALSE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FALSE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FALSE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78028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1" u="none" strike="noStrike" kern="1200" cap="none" normalizeH="0" baseline="0" dirty="0">
                          <a:ln>
                            <a:noFill/>
                          </a:ln>
                          <a:solidFill>
                            <a:schemeClr val="tx1"/>
                          </a:solidFill>
                          <a:effectLst/>
                          <a:latin typeface="+mn-lt"/>
                          <a:ea typeface="+mn-ea"/>
                          <a:cs typeface="+mn-cs"/>
                        </a:rPr>
                        <a:t>NULL</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u="none" strike="noStrike" kern="1200" cap="none" normalizeH="0" baseline="0" dirty="0">
                          <a:ln>
                            <a:noFill/>
                          </a:ln>
                          <a:solidFill>
                            <a:schemeClr val="tx1"/>
                          </a:solidFill>
                          <a:effectLst/>
                          <a:latin typeface="+mn-lt"/>
                          <a:ea typeface="+mn-ea"/>
                          <a:cs typeface="+mn-cs"/>
                        </a:rPr>
                        <a:t>NULL</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u="none" strike="noStrike" kern="1200" cap="none" normalizeH="0" baseline="0" dirty="0">
                          <a:ln>
                            <a:noFill/>
                          </a:ln>
                          <a:solidFill>
                            <a:schemeClr val="tx1"/>
                          </a:solidFill>
                          <a:effectLst/>
                          <a:latin typeface="+mn-lt"/>
                          <a:ea typeface="+mn-ea"/>
                          <a:cs typeface="+mn-cs"/>
                        </a:rPr>
                        <a:t>FALSE</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u="none" strike="noStrike" kern="1200" cap="none" normalizeH="0" baseline="0" dirty="0">
                          <a:ln>
                            <a:noFill/>
                          </a:ln>
                          <a:solidFill>
                            <a:schemeClr val="tx1"/>
                          </a:solidFill>
                          <a:effectLst/>
                          <a:latin typeface="+mn-lt"/>
                          <a:ea typeface="+mn-ea"/>
                          <a:cs typeface="+mn-cs"/>
                        </a:rPr>
                        <a:t>NULL</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bl>
          </a:graphicData>
        </a:graphic>
      </p:graphicFrame>
      <p:graphicFrame>
        <p:nvGraphicFramePr>
          <p:cNvPr id="63" name="Group 471"/>
          <p:cNvGraphicFramePr>
            <a:graphicFrameLocks noGrp="1"/>
          </p:cNvGraphicFramePr>
          <p:nvPr>
            <p:extLst>
              <p:ext uri="{D42A27DB-BD31-4B8C-83A1-F6EECF244321}">
                <p14:modId xmlns:p14="http://schemas.microsoft.com/office/powerpoint/2010/main" val="1074452132"/>
              </p:ext>
            </p:extLst>
          </p:nvPr>
        </p:nvGraphicFramePr>
        <p:xfrm>
          <a:off x="1069182" y="6078992"/>
          <a:ext cx="7881471" cy="3328416"/>
        </p:xfrm>
        <a:graphic>
          <a:graphicData uri="http://schemas.openxmlformats.org/drawingml/2006/table">
            <a:tbl>
              <a:tblPr firstRow="1" bandCol="1">
                <a:tableStyleId>{5FD0F851-EC5A-4D38-B0AD-8093EC10F338}</a:tableStyleId>
              </a:tblPr>
              <a:tblGrid>
                <a:gridCol w="1971558">
                  <a:extLst>
                    <a:ext uri="{9D8B030D-6E8A-4147-A177-3AD203B41FA5}">
                      <a16:colId xmlns:a16="http://schemas.microsoft.com/office/drawing/2014/main" val="20000"/>
                    </a:ext>
                  </a:extLst>
                </a:gridCol>
                <a:gridCol w="1969971">
                  <a:extLst>
                    <a:ext uri="{9D8B030D-6E8A-4147-A177-3AD203B41FA5}">
                      <a16:colId xmlns:a16="http://schemas.microsoft.com/office/drawing/2014/main" val="20001"/>
                    </a:ext>
                  </a:extLst>
                </a:gridCol>
                <a:gridCol w="1969971">
                  <a:extLst>
                    <a:ext uri="{9D8B030D-6E8A-4147-A177-3AD203B41FA5}">
                      <a16:colId xmlns:a16="http://schemas.microsoft.com/office/drawing/2014/main" val="20002"/>
                    </a:ext>
                  </a:extLst>
                </a:gridCol>
                <a:gridCol w="1969971">
                  <a:extLst>
                    <a:ext uri="{9D8B030D-6E8A-4147-A177-3AD203B41FA5}">
                      <a16:colId xmlns:a16="http://schemas.microsoft.com/office/drawing/2014/main" val="20003"/>
                    </a:ext>
                  </a:extLst>
                </a:gridCol>
              </a:tblGrid>
              <a:tr h="84124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1" i="0" u="none" strike="noStrike" cap="none" normalizeH="0" baseline="0" dirty="0">
                          <a:ln>
                            <a:noFill/>
                          </a:ln>
                          <a:solidFill>
                            <a:schemeClr val="bg1"/>
                          </a:solidFill>
                          <a:effectLst/>
                          <a:latin typeface="+mn-lt"/>
                        </a:rPr>
                        <a:t>OR</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558CC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kern="1200" cap="none" normalizeH="0" baseline="0" dirty="0">
                          <a:ln>
                            <a:noFill/>
                          </a:ln>
                          <a:solidFill>
                            <a:schemeClr val="tx1"/>
                          </a:solidFill>
                          <a:effectLst/>
                          <a:latin typeface="+mn-lt"/>
                          <a:ea typeface="+mn-ea"/>
                          <a:cs typeface="+mn-cs"/>
                        </a:rPr>
                        <a:t>TRUE</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kern="1200" cap="none" normalizeH="0" baseline="0" dirty="0">
                          <a:ln>
                            <a:noFill/>
                          </a:ln>
                          <a:solidFill>
                            <a:schemeClr val="tx1"/>
                          </a:solidFill>
                          <a:effectLst/>
                          <a:latin typeface="+mn-lt"/>
                          <a:ea typeface="+mn-ea"/>
                          <a:cs typeface="+mn-cs"/>
                        </a:rPr>
                        <a:t>FALSE</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kern="1200" cap="none" normalizeH="0" baseline="0" dirty="0">
                          <a:ln>
                            <a:noFill/>
                          </a:ln>
                          <a:solidFill>
                            <a:schemeClr val="tx1"/>
                          </a:solidFill>
                          <a:effectLst/>
                          <a:latin typeface="+mn-lt"/>
                          <a:ea typeface="+mn-ea"/>
                          <a:cs typeface="+mn-cs"/>
                        </a:rPr>
                        <a:t>NULL</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85344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1" u="none" strike="noStrike" cap="none" normalizeH="0" baseline="0" dirty="0">
                          <a:ln>
                            <a:noFill/>
                          </a:ln>
                          <a:effectLst/>
                        </a:rPr>
                        <a:t>TRUE</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TRUE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TRUE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TRUE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1"/>
                  </a:ext>
                </a:extLst>
              </a:tr>
              <a:tr h="85344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1" u="none" strike="noStrike" cap="none" normalizeH="0" baseline="0" dirty="0">
                          <a:ln>
                            <a:noFill/>
                          </a:ln>
                          <a:effectLst/>
                        </a:rPr>
                        <a:t>FALSE</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TRUE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FALSE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NULL</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2"/>
                  </a:ext>
                </a:extLst>
              </a:tr>
              <a:tr h="78028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1" u="none" strike="noStrike" kern="1200" cap="none" normalizeH="0" baseline="0" dirty="0">
                          <a:ln>
                            <a:noFill/>
                          </a:ln>
                          <a:solidFill>
                            <a:schemeClr val="tx1"/>
                          </a:solidFill>
                          <a:effectLst/>
                          <a:latin typeface="+mn-lt"/>
                          <a:ea typeface="+mn-ea"/>
                          <a:cs typeface="+mn-cs"/>
                        </a:rPr>
                        <a:t>NULL</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u="none" strike="noStrike" kern="1200" cap="none" normalizeH="0" baseline="0" dirty="0">
                          <a:ln>
                            <a:noFill/>
                          </a:ln>
                          <a:solidFill>
                            <a:schemeClr val="tx1"/>
                          </a:solidFill>
                          <a:effectLst/>
                          <a:latin typeface="+mn-lt"/>
                          <a:ea typeface="+mn-ea"/>
                          <a:cs typeface="+mn-cs"/>
                        </a:rPr>
                        <a:t>TRUE</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u="none" strike="noStrike" kern="1200" cap="none" normalizeH="0" baseline="0" dirty="0">
                          <a:ln>
                            <a:noFill/>
                          </a:ln>
                          <a:solidFill>
                            <a:schemeClr val="tx1"/>
                          </a:solidFill>
                          <a:effectLst/>
                          <a:latin typeface="+mn-lt"/>
                          <a:ea typeface="+mn-ea"/>
                          <a:cs typeface="+mn-cs"/>
                        </a:rPr>
                        <a:t>NULL</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u="none" strike="noStrike" kern="1200" cap="none" normalizeH="0" baseline="0" dirty="0">
                          <a:ln>
                            <a:noFill/>
                          </a:ln>
                          <a:solidFill>
                            <a:schemeClr val="tx1"/>
                          </a:solidFill>
                          <a:effectLst/>
                          <a:latin typeface="+mn-lt"/>
                          <a:ea typeface="+mn-ea"/>
                          <a:cs typeface="+mn-cs"/>
                        </a:rPr>
                        <a:t>NULL</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4" name="Group 471"/>
          <p:cNvGraphicFramePr>
            <a:graphicFrameLocks noGrp="1"/>
          </p:cNvGraphicFramePr>
          <p:nvPr>
            <p:extLst>
              <p:ext uri="{D42A27DB-BD31-4B8C-83A1-F6EECF244321}">
                <p14:modId xmlns:p14="http://schemas.microsoft.com/office/powerpoint/2010/main" val="2337872053"/>
              </p:ext>
            </p:extLst>
          </p:nvPr>
        </p:nvGraphicFramePr>
        <p:xfrm>
          <a:off x="3964783" y="2419351"/>
          <a:ext cx="5008052" cy="3355676"/>
        </p:xfrm>
        <a:graphic>
          <a:graphicData uri="http://schemas.openxmlformats.org/drawingml/2006/table">
            <a:tbl>
              <a:tblPr firstRow="1" bandCol="1">
                <a:tableStyleId>{5FD0F851-EC5A-4D38-B0AD-8093EC10F338}</a:tableStyleId>
              </a:tblPr>
              <a:tblGrid>
                <a:gridCol w="2505033">
                  <a:extLst>
                    <a:ext uri="{9D8B030D-6E8A-4147-A177-3AD203B41FA5}">
                      <a16:colId xmlns:a16="http://schemas.microsoft.com/office/drawing/2014/main" val="20000"/>
                    </a:ext>
                  </a:extLst>
                </a:gridCol>
                <a:gridCol w="2503019">
                  <a:extLst>
                    <a:ext uri="{9D8B030D-6E8A-4147-A177-3AD203B41FA5}">
                      <a16:colId xmlns:a16="http://schemas.microsoft.com/office/drawing/2014/main" val="20001"/>
                    </a:ext>
                  </a:extLst>
                </a:gridCol>
              </a:tblGrid>
              <a:tr h="763448">
                <a:tc gridSpan="2">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1" i="0" u="none" strike="noStrike" cap="none" normalizeH="0" baseline="0" dirty="0">
                          <a:ln>
                            <a:noFill/>
                          </a:ln>
                          <a:solidFill>
                            <a:schemeClr val="bg1"/>
                          </a:solidFill>
                          <a:effectLst/>
                          <a:latin typeface="+mn-lt"/>
                        </a:rPr>
                        <a:t>NOT</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09728" marR="109728"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558CCD"/>
                    </a:solidFill>
                  </a:tcPr>
                </a:tc>
                <a:tc hMerge="1">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600" u="none" strike="noStrike" kern="1200" cap="none" normalizeH="0" baseline="0" dirty="0">
                        <a:ln>
                          <a:noFill/>
                        </a:ln>
                        <a:solidFill>
                          <a:schemeClr val="tx1"/>
                        </a:solidFill>
                        <a:effectLst/>
                        <a:latin typeface="+mn-lt"/>
                        <a:ea typeface="+mn-ea"/>
                        <a:cs typeface="+mn-cs"/>
                      </a:endParaRPr>
                    </a:p>
                  </a:txBody>
                  <a:tcPr marL="73152" marR="73152" marT="73152" marB="7315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solidFill>
                      <a:srgbClr val="8DA6B1">
                        <a:alpha val="20000"/>
                      </a:srgbClr>
                    </a:solidFill>
                  </a:tcPr>
                </a:tc>
                <a:extLst>
                  <a:ext uri="{0D108BD9-81ED-4DB2-BD59-A6C34878D82A}">
                    <a16:rowId xmlns:a16="http://schemas.microsoft.com/office/drawing/2014/main" val="10000"/>
                  </a:ext>
                </a:extLst>
              </a:tr>
              <a:tr h="94407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1" u="none" strike="noStrike" cap="none" normalizeH="0" baseline="0" dirty="0">
                          <a:ln>
                            <a:noFill/>
                          </a:ln>
                          <a:effectLst/>
                        </a:rPr>
                        <a:t>TRUE</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FALSE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1"/>
                  </a:ext>
                </a:extLst>
              </a:tr>
              <a:tr h="94407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1" u="none" strike="noStrike" cap="none" normalizeH="0" baseline="0" dirty="0">
                          <a:ln>
                            <a:noFill/>
                          </a:ln>
                          <a:effectLst/>
                        </a:rPr>
                        <a:t>FALSE</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rPr>
                        <a:t>TRUE</a:t>
                      </a:r>
                    </a:p>
                  </a:txBody>
                  <a:tcPr marL="182832" marR="182832" marT="182880" marB="1828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2"/>
                  </a:ext>
                </a:extLst>
              </a:tr>
              <a:tr h="70408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1" u="none" strike="noStrike" kern="1200" cap="none" normalizeH="0" baseline="0" dirty="0">
                          <a:ln>
                            <a:noFill/>
                          </a:ln>
                          <a:solidFill>
                            <a:schemeClr val="tx1"/>
                          </a:solidFill>
                          <a:effectLst/>
                          <a:latin typeface="+mn-lt"/>
                          <a:ea typeface="+mn-ea"/>
                          <a:cs typeface="+mn-cs"/>
                        </a:rPr>
                        <a:t>NULL</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b="0" u="none" strike="noStrike" kern="1200" cap="none" normalizeH="0" baseline="0" dirty="0">
                          <a:ln>
                            <a:noFill/>
                          </a:ln>
                          <a:solidFill>
                            <a:schemeClr val="tx1"/>
                          </a:solidFill>
                          <a:effectLst/>
                          <a:latin typeface="+mn-lt"/>
                          <a:ea typeface="+mn-ea"/>
                          <a:cs typeface="+mn-cs"/>
                        </a:rPr>
                        <a:t>NULL</a:t>
                      </a:r>
                    </a:p>
                  </a:txBody>
                  <a:tcPr marL="146267" marR="146267" marT="146304" marB="146304"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1577" name="TextBox 22"/>
          <p:cNvSpPr txBox="1">
            <a:spLocks noChangeArrowheads="1"/>
          </p:cNvSpPr>
          <p:nvPr/>
        </p:nvSpPr>
        <p:spPr bwMode="auto">
          <a:xfrm>
            <a:off x="12420602" y="3721554"/>
            <a:ext cx="4112418" cy="1200329"/>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400" dirty="0">
                <a:latin typeface="Courier New" pitchFamily="49" charset="0"/>
                <a:cs typeface="Oracle Sans" panose="020B0503020204020204" pitchFamily="34" charset="0"/>
              </a:rPr>
              <a:t>FALSE</a:t>
            </a:r>
            <a:r>
              <a:rPr lang="en-US" sz="2400" dirty="0">
                <a:latin typeface="Oracle Sans" panose="020B0503020204020204" pitchFamily="34" charset="0"/>
                <a:cs typeface="Oracle Sans" panose="020B0503020204020204" pitchFamily="34" charset="0"/>
              </a:rPr>
              <a:t> takes </a:t>
            </a:r>
            <a:br>
              <a:rPr lang="en-US" sz="2400" dirty="0">
                <a:latin typeface="Oracle Sans" panose="020B0503020204020204" pitchFamily="34" charset="0"/>
                <a:cs typeface="Oracle Sans" panose="020B0503020204020204" pitchFamily="34" charset="0"/>
              </a:rPr>
            </a:br>
            <a:r>
              <a:rPr lang="en-US" sz="2400" dirty="0">
                <a:latin typeface="Oracle Sans" panose="020B0503020204020204" pitchFamily="34" charset="0"/>
                <a:cs typeface="Oracle Sans" panose="020B0503020204020204" pitchFamily="34" charset="0"/>
              </a:rPr>
              <a:t>precedence in an </a:t>
            </a:r>
            <a:r>
              <a:rPr lang="en-US" sz="2400" dirty="0">
                <a:latin typeface="Courier New" pitchFamily="49" charset="0"/>
                <a:cs typeface="Oracle Sans" panose="020B0503020204020204" pitchFamily="34" charset="0"/>
              </a:rPr>
              <a:t>AND</a:t>
            </a:r>
            <a:r>
              <a:rPr lang="en-US" sz="2400" dirty="0">
                <a:latin typeface="Oracle Sans" panose="020B0503020204020204" pitchFamily="34" charset="0"/>
                <a:cs typeface="Oracle Sans" panose="020B0503020204020204" pitchFamily="34" charset="0"/>
              </a:rPr>
              <a:t> condition.</a:t>
            </a:r>
            <a:endParaRPr lang="en-US" sz="2400" b="1" dirty="0">
              <a:latin typeface="Oracle Sans" panose="020B0503020204020204" pitchFamily="34" charset="0"/>
              <a:cs typeface="Oracle Sans" panose="020B0503020204020204" pitchFamily="34" charset="0"/>
            </a:endParaRPr>
          </a:p>
        </p:txBody>
      </p:sp>
      <p:sp>
        <p:nvSpPr>
          <p:cNvPr id="21578" name="TextBox 22"/>
          <p:cNvSpPr txBox="1">
            <a:spLocks noChangeArrowheads="1"/>
          </p:cNvSpPr>
          <p:nvPr/>
        </p:nvSpPr>
        <p:spPr bwMode="auto">
          <a:xfrm>
            <a:off x="532153" y="3721554"/>
            <a:ext cx="3200400" cy="1200329"/>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400" dirty="0">
                <a:latin typeface="Courier New" pitchFamily="49" charset="0"/>
                <a:cs typeface="Oracle Sans" panose="020B0503020204020204" pitchFamily="34" charset="0"/>
              </a:rPr>
              <a:t>TRUE</a:t>
            </a:r>
            <a:r>
              <a:rPr lang="en-US" sz="2400" dirty="0">
                <a:latin typeface="Oracle Sans" panose="020B0503020204020204" pitchFamily="34" charset="0"/>
                <a:cs typeface="Oracle Sans" panose="020B0503020204020204" pitchFamily="34" charset="0"/>
              </a:rPr>
              <a:t> takes precedence in an </a:t>
            </a:r>
            <a:r>
              <a:rPr lang="en-US" sz="2400" dirty="0">
                <a:latin typeface="Courier New" pitchFamily="49" charset="0"/>
                <a:cs typeface="Oracle Sans" panose="020B0503020204020204" pitchFamily="34" charset="0"/>
              </a:rPr>
              <a:t>OR</a:t>
            </a:r>
            <a:r>
              <a:rPr lang="en-US" sz="2400" dirty="0">
                <a:latin typeface="Oracle Sans" panose="020B0503020204020204" pitchFamily="34" charset="0"/>
                <a:cs typeface="Oracle Sans" panose="020B0503020204020204" pitchFamily="34" charset="0"/>
              </a:rPr>
              <a:t> condition.</a:t>
            </a:r>
            <a:endParaRPr lang="en-US" sz="2400" b="1" dirty="0">
              <a:latin typeface="Oracle Sans" panose="020B0503020204020204" pitchFamily="34" charset="0"/>
              <a:cs typeface="Oracle Sans" panose="020B0503020204020204" pitchFamily="34" charset="0"/>
            </a:endParaRPr>
          </a:p>
        </p:txBody>
      </p:sp>
      <p:cxnSp>
        <p:nvCxnSpPr>
          <p:cNvPr id="21579" name="Curved Connector 46"/>
          <p:cNvCxnSpPr>
            <a:cxnSpLocks noChangeShapeType="1"/>
          </p:cNvCxnSpPr>
          <p:nvPr/>
        </p:nvCxnSpPr>
        <p:spPr bwMode="auto">
          <a:xfrm rot="16200000" flipH="1">
            <a:off x="1752600" y="5372099"/>
            <a:ext cx="1066801" cy="304800"/>
          </a:xfrm>
          <a:prstGeom prst="curvedConnector3">
            <a:avLst>
              <a:gd name="adj1" fmla="val 50000"/>
            </a:avLst>
          </a:prstGeom>
          <a:noFill/>
          <a:ln w="28575" algn="ctr">
            <a:solidFill>
              <a:schemeClr val="tx1"/>
            </a:solidFill>
            <a:round/>
            <a:headEnd/>
            <a:tailEnd type="triangle" w="lg" len="lg"/>
          </a:ln>
        </p:spPr>
      </p:cxnSp>
      <p:cxnSp>
        <p:nvCxnSpPr>
          <p:cNvPr id="21580" name="Curved Connector 46"/>
          <p:cNvCxnSpPr>
            <a:cxnSpLocks noChangeShapeType="1"/>
          </p:cNvCxnSpPr>
          <p:nvPr/>
        </p:nvCxnSpPr>
        <p:spPr bwMode="auto">
          <a:xfrm rot="5400000">
            <a:off x="13558838" y="5167314"/>
            <a:ext cx="1073945" cy="759618"/>
          </a:xfrm>
          <a:prstGeom prst="curvedConnector3">
            <a:avLst>
              <a:gd name="adj1" fmla="val 50000"/>
            </a:avLst>
          </a:prstGeom>
          <a:noFill/>
          <a:ln w="28575" algn="ctr">
            <a:solidFill>
              <a:schemeClr val="tx1"/>
            </a:solidFill>
            <a:round/>
            <a:headEnd/>
            <a:tailEnd type="triangle" w="lg" len="lg"/>
          </a:ln>
        </p:spPr>
      </p:cxnSp>
      <p:sp>
        <p:nvSpPr>
          <p:cNvPr id="21581" name="Rectangle 87"/>
          <p:cNvSpPr>
            <a:spLocks noChangeArrowheads="1"/>
          </p:cNvSpPr>
          <p:nvPr/>
        </p:nvSpPr>
        <p:spPr bwMode="auto">
          <a:xfrm>
            <a:off x="9296402" y="2171700"/>
            <a:ext cx="4952998" cy="1200329"/>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400" dirty="0">
                <a:latin typeface="Oracle Sans" panose="020B0503020204020204" pitchFamily="34" charset="0"/>
                <a:cs typeface="Oracle Sans" panose="020B0503020204020204" pitchFamily="34" charset="0"/>
              </a:rPr>
              <a:t>The negation of </a:t>
            </a:r>
            <a:r>
              <a:rPr lang="en-US" sz="2400" dirty="0">
                <a:latin typeface="Courier New" pitchFamily="49" charset="0"/>
                <a:cs typeface="Oracle Sans" panose="020B0503020204020204" pitchFamily="34" charset="0"/>
              </a:rPr>
              <a:t>NULL</a:t>
            </a:r>
            <a:r>
              <a:rPr lang="en-US" sz="2400" dirty="0">
                <a:latin typeface="Oracle Sans" panose="020B0503020204020204" pitchFamily="34" charset="0"/>
                <a:cs typeface="Oracle Sans" panose="020B0503020204020204" pitchFamily="34" charset="0"/>
              </a:rPr>
              <a:t> (</a:t>
            </a:r>
            <a:r>
              <a:rPr lang="en-US" sz="2400" dirty="0">
                <a:latin typeface="Courier New" pitchFamily="49" charset="0"/>
                <a:cs typeface="Oracle Sans" panose="020B0503020204020204" pitchFamily="34" charset="0"/>
              </a:rPr>
              <a:t>NOT</a:t>
            </a:r>
            <a:r>
              <a:rPr lang="en-US" sz="2400" dirty="0">
                <a:latin typeface="Oracle Sans" panose="020B0503020204020204" pitchFamily="34" charset="0"/>
                <a:cs typeface="Oracle Sans" panose="020B0503020204020204" pitchFamily="34" charset="0"/>
              </a:rPr>
              <a:t> </a:t>
            </a:r>
            <a:r>
              <a:rPr lang="en-US" sz="2400" dirty="0">
                <a:latin typeface="Courier New" pitchFamily="49" charset="0"/>
                <a:cs typeface="Oracle Sans" panose="020B0503020204020204" pitchFamily="34" charset="0"/>
              </a:rPr>
              <a:t>NULL</a:t>
            </a:r>
            <a:r>
              <a:rPr lang="en-US" sz="2400" dirty="0">
                <a:latin typeface="Oracle Sans" panose="020B0503020204020204" pitchFamily="34" charset="0"/>
                <a:cs typeface="Oracle Sans" panose="020B0503020204020204" pitchFamily="34" charset="0"/>
              </a:rPr>
              <a:t>) results in a null value because null values are indeterminate.</a:t>
            </a:r>
          </a:p>
        </p:txBody>
      </p:sp>
      <p:cxnSp>
        <p:nvCxnSpPr>
          <p:cNvPr id="30" name="Curved Connector 46">
            <a:extLst>
              <a:ext uri="{FF2B5EF4-FFF2-40B4-BE49-F238E27FC236}">
                <a16:creationId xmlns:a16="http://schemas.microsoft.com/office/drawing/2014/main" id="{4E73DA62-C12D-43CF-BDA3-3F90D247AEA7}"/>
              </a:ext>
            </a:extLst>
          </p:cNvPr>
          <p:cNvCxnSpPr>
            <a:cxnSpLocks noChangeShapeType="1"/>
            <a:stCxn id="21581" idx="2"/>
          </p:cNvCxnSpPr>
          <p:nvPr/>
        </p:nvCxnSpPr>
        <p:spPr bwMode="auto">
          <a:xfrm rot="5400000">
            <a:off x="9264742" y="2870290"/>
            <a:ext cx="2006421" cy="3009899"/>
          </a:xfrm>
          <a:prstGeom prst="curvedConnector2">
            <a:avLst/>
          </a:prstGeom>
          <a:noFill/>
          <a:ln w="28575" algn="ctr">
            <a:solidFill>
              <a:schemeClr val="tx1"/>
            </a:solidFill>
            <a:round/>
            <a:headEnd/>
            <a:tailEnd type="triangle" w="lg" len="lg"/>
          </a:ln>
        </p:spPr>
      </p:cxnSp>
    </p:spTree>
    <p:custDataLst>
      <p:tags r:id="rId1"/>
    </p:custDataLst>
    <p:extLst>
      <p:ext uri="{BB962C8B-B14F-4D97-AF65-F5344CB8AC3E}">
        <p14:creationId xmlns:p14="http://schemas.microsoft.com/office/powerpoint/2010/main" val="276740661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993081" y="3040609"/>
            <a:ext cx="14018320" cy="807491"/>
          </a:xfrm>
          <a:prstGeom prst="round2DiagRect">
            <a:avLst>
              <a:gd name="adj1" fmla="val 16815"/>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253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solidFill>
                  <a:srgbClr val="000000"/>
                </a:solidFill>
                <a:latin typeface="+mj-lt"/>
                <a:cs typeface="Oracle Sans" panose="020B0503020204020204" pitchFamily="34" charset="0"/>
              </a:rPr>
              <a:t>Boolean Expression or Logical Expression?</a:t>
            </a:r>
          </a:p>
        </p:txBody>
      </p:sp>
      <p:sp>
        <p:nvSpPr>
          <p:cNvPr id="22534" name="Rectangle 3"/>
          <p:cNvSpPr>
            <a:spLocks noGrp="1" noChangeArrowheads="1"/>
          </p:cNvSpPr>
          <p:nvPr>
            <p:ph idx="1"/>
          </p:nvPr>
        </p:nvSpPr>
        <p:spPr>
          <a:xfrm>
            <a:off x="935833" y="2285434"/>
            <a:ext cx="8131967" cy="595415"/>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indent="0"/>
            <a:r>
              <a:rPr lang="en-US" altLang="en-US" dirty="0">
                <a:latin typeface="Oracle Sans" panose="020B0503020204020204" pitchFamily="34" charset="0"/>
                <a:cs typeface="Oracle Sans" panose="020B0503020204020204" pitchFamily="34" charset="0"/>
              </a:rPr>
              <a:t>What is the value of </a:t>
            </a:r>
            <a:r>
              <a:rPr lang="en-US" altLang="en-US" dirty="0">
                <a:latin typeface="Courier New" pitchFamily="49" charset="0"/>
                <a:cs typeface="Oracle Sans" panose="020B0503020204020204" pitchFamily="34" charset="0"/>
              </a:rPr>
              <a:t>flag</a:t>
            </a:r>
            <a:r>
              <a:rPr lang="en-US" altLang="en-US" dirty="0">
                <a:latin typeface="Oracle Sans" panose="020B0503020204020204" pitchFamily="34" charset="0"/>
                <a:cs typeface="Oracle Sans" panose="020B0503020204020204" pitchFamily="34" charset="0"/>
              </a:rPr>
              <a:t> in each case?</a:t>
            </a:r>
          </a:p>
        </p:txBody>
      </p:sp>
      <p:sp>
        <p:nvSpPr>
          <p:cNvPr id="22535" name="Arc 4"/>
          <p:cNvSpPr>
            <a:spLocks/>
          </p:cNvSpPr>
          <p:nvPr/>
        </p:nvSpPr>
        <p:spPr bwMode="auto">
          <a:xfrm>
            <a:off x="10944227" y="3086101"/>
            <a:ext cx="421481" cy="338138"/>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22536" name="Rectangle 10"/>
          <p:cNvSpPr>
            <a:spLocks noChangeArrowheads="1"/>
          </p:cNvSpPr>
          <p:nvPr/>
        </p:nvSpPr>
        <p:spPr bwMode="blackGray">
          <a:xfrm>
            <a:off x="1524000" y="3162300"/>
            <a:ext cx="8077200" cy="561975"/>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flag := </a:t>
            </a:r>
            <a:r>
              <a:rPr lang="en-US" altLang="en-US" sz="2200" dirty="0" err="1">
                <a:solidFill>
                  <a:srgbClr val="000000"/>
                </a:solidFill>
                <a:latin typeface="Courier New" pitchFamily="49" charset="0"/>
                <a:cs typeface="Oracle Sans" panose="020B0503020204020204" pitchFamily="34" charset="0"/>
              </a:rPr>
              <a:t>reorder_flag</a:t>
            </a:r>
            <a:r>
              <a:rPr lang="en-US" altLang="en-US" sz="2200" dirty="0">
                <a:solidFill>
                  <a:srgbClr val="000000"/>
                </a:solidFill>
                <a:latin typeface="Courier New" pitchFamily="49" charset="0"/>
                <a:cs typeface="Oracle Sans" panose="020B0503020204020204" pitchFamily="34" charset="0"/>
              </a:rPr>
              <a:t> AND </a:t>
            </a:r>
            <a:r>
              <a:rPr lang="en-US" altLang="en-US" sz="2200" dirty="0" err="1">
                <a:solidFill>
                  <a:srgbClr val="000000"/>
                </a:solidFill>
                <a:latin typeface="Courier New" pitchFamily="49" charset="0"/>
                <a:cs typeface="Oracle Sans" panose="020B0503020204020204" pitchFamily="34" charset="0"/>
              </a:rPr>
              <a:t>available_flag</a:t>
            </a:r>
            <a:r>
              <a:rPr lang="en-US" altLang="en-US" sz="2200" dirty="0">
                <a:solidFill>
                  <a:srgbClr val="000000"/>
                </a:solidFill>
                <a:latin typeface="Courier New" pitchFamily="49" charset="0"/>
                <a:cs typeface="Oracle Sans" panose="020B0503020204020204" pitchFamily="34" charset="0"/>
              </a:rPr>
              <a:t>;  </a:t>
            </a:r>
          </a:p>
        </p:txBody>
      </p:sp>
      <p:graphicFrame>
        <p:nvGraphicFramePr>
          <p:cNvPr id="347201" name="Group 65"/>
          <p:cNvGraphicFramePr>
            <a:graphicFrameLocks noGrp="1"/>
          </p:cNvGraphicFramePr>
          <p:nvPr>
            <p:extLst>
              <p:ext uri="{D42A27DB-BD31-4B8C-83A1-F6EECF244321}">
                <p14:modId xmlns:p14="http://schemas.microsoft.com/office/powerpoint/2010/main" val="2761015293"/>
              </p:ext>
            </p:extLst>
          </p:nvPr>
        </p:nvGraphicFramePr>
        <p:xfrm>
          <a:off x="2091931" y="4314373"/>
          <a:ext cx="11820621" cy="3648079"/>
        </p:xfrm>
        <a:graphic>
          <a:graphicData uri="http://schemas.openxmlformats.org/drawingml/2006/table">
            <a:tbl>
              <a:tblPr>
                <a:tableStyleId>{5FD0F851-EC5A-4D38-B0AD-8093EC10F338}</a:tableStyleId>
              </a:tblPr>
              <a:tblGrid>
                <a:gridCol w="4243869">
                  <a:extLst>
                    <a:ext uri="{9D8B030D-6E8A-4147-A177-3AD203B41FA5}">
                      <a16:colId xmlns:a16="http://schemas.microsoft.com/office/drawing/2014/main" val="20000"/>
                    </a:ext>
                  </a:extLst>
                </a:gridCol>
                <a:gridCol w="4570809">
                  <a:extLst>
                    <a:ext uri="{9D8B030D-6E8A-4147-A177-3AD203B41FA5}">
                      <a16:colId xmlns:a16="http://schemas.microsoft.com/office/drawing/2014/main" val="20001"/>
                    </a:ext>
                  </a:extLst>
                </a:gridCol>
                <a:gridCol w="3005943">
                  <a:extLst>
                    <a:ext uri="{9D8B030D-6E8A-4147-A177-3AD203B41FA5}">
                      <a16:colId xmlns:a16="http://schemas.microsoft.com/office/drawing/2014/main" val="20002"/>
                    </a:ext>
                  </a:extLst>
                </a:gridCol>
              </a:tblGrid>
              <a:tr h="769145">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700" b="1" u="none" strike="noStrike" cap="none" normalizeH="0" baseline="0" dirty="0">
                          <a:ln>
                            <a:noFill/>
                          </a:ln>
                          <a:effectLst/>
                          <a:latin typeface="Courier New" panose="02070309020205020404" pitchFamily="49" charset="0"/>
                          <a:cs typeface="Courier New" panose="02070309020205020404" pitchFamily="49" charset="0"/>
                        </a:rPr>
                        <a:t>REORDER_FLAG</a:t>
                      </a:r>
                      <a:endParaRPr kumimoji="0" lang="en-US" sz="2700" b="1" i="0" u="none" strike="noStrike" cap="none" normalizeH="0" baseline="0" dirty="0">
                        <a:ln>
                          <a:noFill/>
                        </a:ln>
                        <a:solidFill>
                          <a:schemeClr val="tx1"/>
                        </a:solidFill>
                        <a:effectLst/>
                        <a:latin typeface="Courier New" pitchFamily="49" charset="0"/>
                        <a:cs typeface="Courier New" panose="02070309020205020404" pitchFamily="49" charset="0"/>
                      </a:endParaRPr>
                    </a:p>
                  </a:txBody>
                  <a:tcPr marL="146267" marR="146267" marT="109728" marB="10972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700" b="1" u="none" strike="noStrike" cap="none" normalizeH="0" baseline="0" dirty="0">
                          <a:ln>
                            <a:noFill/>
                          </a:ln>
                          <a:effectLst/>
                          <a:latin typeface="Courier New" panose="02070309020205020404" pitchFamily="49" charset="0"/>
                          <a:cs typeface="Courier New" panose="02070309020205020404" pitchFamily="49" charset="0"/>
                        </a:rPr>
                        <a:t>AVAILABLE_FLAG</a:t>
                      </a:r>
                      <a:endParaRPr kumimoji="0" lang="en-US" sz="2700" b="1" i="0" u="none" strike="noStrike" cap="none" normalizeH="0" baseline="0" dirty="0">
                        <a:ln>
                          <a:noFill/>
                        </a:ln>
                        <a:solidFill>
                          <a:schemeClr val="tx1"/>
                        </a:solidFill>
                        <a:effectLst/>
                        <a:latin typeface="Courier New" pitchFamily="49" charset="0"/>
                        <a:cs typeface="Courier New" panose="02070309020205020404" pitchFamily="49" charset="0"/>
                      </a:endParaRPr>
                    </a:p>
                  </a:txBody>
                  <a:tcPr marL="146267" marR="146267" marT="109728" marB="10972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700" b="1" u="none" strike="noStrike" cap="none" normalizeH="0" baseline="0" dirty="0">
                          <a:ln>
                            <a:noFill/>
                          </a:ln>
                          <a:effectLst/>
                          <a:latin typeface="Courier New" panose="02070309020205020404" pitchFamily="49" charset="0"/>
                          <a:cs typeface="Courier New" panose="02070309020205020404" pitchFamily="49" charset="0"/>
                        </a:rPr>
                        <a:t>FLAG</a:t>
                      </a:r>
                      <a:endParaRPr kumimoji="0" lang="en-US" sz="2700" b="1" i="0" u="none" strike="noStrike" cap="none" normalizeH="0" baseline="0" dirty="0">
                        <a:ln>
                          <a:noFill/>
                        </a:ln>
                        <a:solidFill>
                          <a:schemeClr val="tx1"/>
                        </a:solidFill>
                        <a:effectLst/>
                        <a:latin typeface="Courier New" pitchFamily="49" charset="0"/>
                        <a:cs typeface="Courier New" panose="02070309020205020404" pitchFamily="49" charset="0"/>
                      </a:endParaRPr>
                    </a:p>
                  </a:txBody>
                  <a:tcPr marL="146267" marR="146267" marT="109728" marB="10972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0"/>
                  </a:ext>
                </a:extLst>
              </a:tr>
              <a:tr h="7191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anose="02070309020205020404" pitchFamily="49" charset="0"/>
                          <a:cs typeface="Courier New" panose="02070309020205020404" pitchFamily="49" charset="0"/>
                        </a:rPr>
                        <a:t>TRUE</a:t>
                      </a:r>
                      <a:endParaRPr kumimoji="0" lang="en-US" sz="2700" b="1"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DCE3E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anose="02070309020205020404" pitchFamily="49" charset="0"/>
                          <a:cs typeface="Courier New" panose="02070309020205020404" pitchFamily="49" charset="0"/>
                        </a:rPr>
                        <a:t>TRUE</a:t>
                      </a:r>
                      <a:endParaRPr kumimoji="0" lang="en-US" sz="2700" b="1"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DCE3E4"/>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700" b="1"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rPr>
                        <a:t>? (1)</a:t>
                      </a:r>
                      <a:endParaRPr kumimoji="0" lang="en-US" sz="2700" b="1" i="0"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DCE3E4"/>
                    </a:solidFill>
                  </a:tcPr>
                </a:tc>
                <a:extLst>
                  <a:ext uri="{0D108BD9-81ED-4DB2-BD59-A6C34878D82A}">
                    <a16:rowId xmlns:a16="http://schemas.microsoft.com/office/drawing/2014/main" val="10001"/>
                  </a:ext>
                </a:extLst>
              </a:tr>
              <a:tr h="72152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anose="02070309020205020404" pitchFamily="49" charset="0"/>
                          <a:cs typeface="Courier New" panose="02070309020205020404" pitchFamily="49" charset="0"/>
                        </a:rPr>
                        <a:t>TRUE</a:t>
                      </a:r>
                      <a:endParaRPr kumimoji="0" lang="en-US" sz="2700" b="1"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700" u="none" strike="noStrike" cap="none" normalizeH="0" baseline="0" dirty="0">
                          <a:ln>
                            <a:noFill/>
                          </a:ln>
                          <a:effectLst/>
                          <a:latin typeface="Courier New" panose="02070309020205020404" pitchFamily="49" charset="0"/>
                          <a:cs typeface="Courier New" panose="02070309020205020404" pitchFamily="49" charset="0"/>
                        </a:rPr>
                        <a:t>FALSE</a:t>
                      </a:r>
                      <a:endParaRPr kumimoji="0" 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700" b="1"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rPr>
                        <a:t>? (2)</a:t>
                      </a:r>
                      <a:endParaRPr kumimoji="0" lang="en-US" sz="2700" b="1" i="0"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2"/>
                  </a:ext>
                </a:extLst>
              </a:tr>
              <a:tr h="7191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anose="02070309020205020404" pitchFamily="49" charset="0"/>
                          <a:cs typeface="Courier New" panose="02070309020205020404" pitchFamily="49" charset="0"/>
                        </a:rPr>
                        <a:t>NULL</a:t>
                      </a:r>
                      <a:endParaRPr kumimoji="0" lang="en-US" sz="2700" b="1"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DCE3E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anose="02070309020205020404" pitchFamily="49" charset="0"/>
                          <a:cs typeface="Courier New" panose="02070309020205020404" pitchFamily="49" charset="0"/>
                        </a:rPr>
                        <a:t>TRUE</a:t>
                      </a:r>
                      <a:endParaRPr kumimoji="0" lang="en-US" sz="2700" b="1"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DCE3E4"/>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700" b="1"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rPr>
                        <a:t>? (3)</a:t>
                      </a:r>
                      <a:endParaRPr kumimoji="0" lang="en-US" sz="2700" b="1" i="0"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DCE3E4"/>
                    </a:solidFill>
                  </a:tcPr>
                </a:tc>
                <a:extLst>
                  <a:ext uri="{0D108BD9-81ED-4DB2-BD59-A6C34878D82A}">
                    <a16:rowId xmlns:a16="http://schemas.microsoft.com/office/drawing/2014/main" val="10003"/>
                  </a:ext>
                </a:extLst>
              </a:tr>
              <a:tr h="7191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anose="02070309020205020404" pitchFamily="49" charset="0"/>
                          <a:cs typeface="Courier New" panose="02070309020205020404" pitchFamily="49" charset="0"/>
                        </a:rPr>
                        <a:t>NULL</a:t>
                      </a:r>
                      <a:endParaRPr kumimoji="0" lang="en-US" sz="2700" b="1"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700" u="none" strike="noStrike" cap="none" normalizeH="0" baseline="0" dirty="0">
                          <a:ln>
                            <a:noFill/>
                          </a:ln>
                          <a:effectLst/>
                          <a:latin typeface="Courier New" panose="02070309020205020404" pitchFamily="49" charset="0"/>
                          <a:cs typeface="Courier New" panose="02070309020205020404" pitchFamily="49" charset="0"/>
                        </a:rPr>
                        <a:t>FALSE</a:t>
                      </a:r>
                      <a:endParaRPr kumimoji="0" lang="en-US" sz="2700" b="1"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700" b="1"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rPr>
                        <a:t>? (4)</a:t>
                      </a:r>
                      <a:endParaRPr kumimoji="0" lang="en-US" sz="2700" b="1" i="0"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endParaRPr>
                    </a:p>
                  </a:txBody>
                  <a:tcPr marL="146267" marR="146267" marT="109728" marB="10972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383642390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sp>
        <p:nvSpPr>
          <p:cNvPr id="18" name="Rounded Rectangle 17"/>
          <p:cNvSpPr/>
          <p:nvPr/>
        </p:nvSpPr>
        <p:spPr bwMode="auto">
          <a:xfrm>
            <a:off x="4555067" y="2405058"/>
            <a:ext cx="12458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9" name="Rounded Rectangle 18"/>
          <p:cNvSpPr/>
          <p:nvPr/>
        </p:nvSpPr>
        <p:spPr bwMode="auto">
          <a:xfrm>
            <a:off x="5977914" y="7053944"/>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0" name="Rounded Rectangle 19"/>
          <p:cNvSpPr/>
          <p:nvPr/>
        </p:nvSpPr>
        <p:spPr bwMode="auto">
          <a:xfrm>
            <a:off x="5977914" y="5093747"/>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1" name="Rounded Rectangle 20"/>
          <p:cNvSpPr/>
          <p:nvPr/>
        </p:nvSpPr>
        <p:spPr bwMode="auto">
          <a:xfrm>
            <a:off x="5976016" y="3178134"/>
            <a:ext cx="8574398"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2" name="TextBox 21"/>
          <p:cNvSpPr txBox="1"/>
          <p:nvPr/>
        </p:nvSpPr>
        <p:spPr>
          <a:xfrm>
            <a:off x="6892315" y="3601533"/>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Lesson 6: Writing Control Structures</a:t>
            </a:r>
          </a:p>
        </p:txBody>
      </p:sp>
      <p:sp>
        <p:nvSpPr>
          <p:cNvPr id="23" name="TextBox 22"/>
          <p:cNvSpPr txBox="1"/>
          <p:nvPr/>
        </p:nvSpPr>
        <p:spPr>
          <a:xfrm>
            <a:off x="6892314" y="5517147"/>
            <a:ext cx="664302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7: Working with Composite Data Types</a:t>
            </a:r>
          </a:p>
        </p:txBody>
      </p:sp>
      <p:sp>
        <p:nvSpPr>
          <p:cNvPr id="24" name="TextBox 23"/>
          <p:cNvSpPr txBox="1"/>
          <p:nvPr/>
        </p:nvSpPr>
        <p:spPr>
          <a:xfrm>
            <a:off x="6892315" y="7477342"/>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8: Using Explicit Cursors</a:t>
            </a:r>
          </a:p>
        </p:txBody>
      </p:sp>
      <p:sp>
        <p:nvSpPr>
          <p:cNvPr id="25" name="Isosceles Triangle 24"/>
          <p:cNvSpPr>
            <a:spLocks noChangeAspect="1"/>
          </p:cNvSpPr>
          <p:nvPr/>
        </p:nvSpPr>
        <p:spPr bwMode="auto">
          <a:xfrm rot="5400000">
            <a:off x="6239315" y="5570303"/>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Isosceles Triangle 25"/>
          <p:cNvSpPr>
            <a:spLocks noChangeAspect="1"/>
          </p:cNvSpPr>
          <p:nvPr/>
        </p:nvSpPr>
        <p:spPr bwMode="auto">
          <a:xfrm rot="5400000">
            <a:off x="6239315" y="7530500"/>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7" name="Isosceles Triangle 26"/>
          <p:cNvSpPr>
            <a:spLocks noChangeAspect="1"/>
          </p:cNvSpPr>
          <p:nvPr/>
        </p:nvSpPr>
        <p:spPr bwMode="auto">
          <a:xfrm rot="5400000">
            <a:off x="6239315" y="3654690"/>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28" name="Group 27"/>
          <p:cNvGrpSpPr/>
          <p:nvPr/>
        </p:nvGrpSpPr>
        <p:grpSpPr>
          <a:xfrm>
            <a:off x="14436117" y="3346913"/>
            <a:ext cx="2573265" cy="887534"/>
            <a:chOff x="9786179" y="1585747"/>
            <a:chExt cx="1715510" cy="591689"/>
          </a:xfrm>
        </p:grpSpPr>
        <p:sp>
          <p:nvSpPr>
            <p:cNvPr id="29" name="Freeform 28"/>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 name="Freeform 29"/>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 name="Isosceles Triangle 30"/>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2" name="TextBox 31"/>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100" b="1" dirty="0">
                  <a:solidFill>
                    <a:schemeClr val="bg1"/>
                  </a:solidFill>
                  <a:latin typeface="+mn-lt"/>
                  <a:cs typeface="Oracle Sans" panose="020B0503020204020204" pitchFamily="34" charset="0"/>
                </a:rPr>
                <a:t>You are here!</a:t>
              </a:r>
            </a:p>
          </p:txBody>
        </p:sp>
      </p:grpSp>
      <p:sp>
        <p:nvSpPr>
          <p:cNvPr id="33" name="Rounded Rectangle 32"/>
          <p:cNvSpPr/>
          <p:nvPr/>
        </p:nvSpPr>
        <p:spPr bwMode="auto">
          <a:xfrm>
            <a:off x="3984063" y="425782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Rounded Rectangle 33"/>
          <p:cNvSpPr/>
          <p:nvPr/>
        </p:nvSpPr>
        <p:spPr bwMode="auto">
          <a:xfrm>
            <a:off x="3984063" y="2689632"/>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 name="Rounded Rectangle 34"/>
          <p:cNvSpPr/>
          <p:nvPr/>
        </p:nvSpPr>
        <p:spPr bwMode="auto">
          <a:xfrm>
            <a:off x="3984063" y="5842206"/>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Rounded Rectangle 35"/>
          <p:cNvSpPr/>
          <p:nvPr/>
        </p:nvSpPr>
        <p:spPr bwMode="auto">
          <a:xfrm>
            <a:off x="3984063" y="7409122"/>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 name="Rectangle 36"/>
          <p:cNvSpPr/>
          <p:nvPr/>
        </p:nvSpPr>
        <p:spPr bwMode="auto">
          <a:xfrm>
            <a:off x="59198" y="2397125"/>
            <a:ext cx="5133660" cy="6784975"/>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8" name="Freeform 37"/>
          <p:cNvSpPr/>
          <p:nvPr/>
        </p:nvSpPr>
        <p:spPr bwMode="auto">
          <a:xfrm>
            <a:off x="678" y="273412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Freeform 38"/>
          <p:cNvSpPr/>
          <p:nvPr/>
        </p:nvSpPr>
        <p:spPr bwMode="auto">
          <a:xfrm>
            <a:off x="678" y="4308838"/>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Freeform 39"/>
          <p:cNvSpPr/>
          <p:nvPr/>
        </p:nvSpPr>
        <p:spPr bwMode="auto">
          <a:xfrm>
            <a:off x="678" y="589000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 name="Freeform 40"/>
          <p:cNvSpPr/>
          <p:nvPr/>
        </p:nvSpPr>
        <p:spPr bwMode="auto">
          <a:xfrm>
            <a:off x="678" y="745366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TextBox 41"/>
          <p:cNvSpPr txBox="1"/>
          <p:nvPr/>
        </p:nvSpPr>
        <p:spPr>
          <a:xfrm>
            <a:off x="536903" y="3219867"/>
            <a:ext cx="40613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1: Course Overview</a:t>
            </a:r>
          </a:p>
        </p:txBody>
      </p:sp>
      <p:sp>
        <p:nvSpPr>
          <p:cNvPr id="43" name="TextBox 42"/>
          <p:cNvSpPr txBox="1"/>
          <p:nvPr/>
        </p:nvSpPr>
        <p:spPr>
          <a:xfrm>
            <a:off x="536903" y="4794583"/>
            <a:ext cx="43991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1: Introducing PL/SQL</a:t>
            </a:r>
          </a:p>
        </p:txBody>
      </p:sp>
      <p:sp>
        <p:nvSpPr>
          <p:cNvPr id="44" name="TextBox 43"/>
          <p:cNvSpPr txBox="1"/>
          <p:nvPr/>
        </p:nvSpPr>
        <p:spPr>
          <a:xfrm>
            <a:off x="536902" y="6380728"/>
            <a:ext cx="48874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2"/>
                </a:solidFill>
                <a:latin typeface="Oracle Sans" panose="020B0503020204020204" pitchFamily="34" charset="0"/>
                <a:cs typeface="Oracle Sans" panose="020B0503020204020204" pitchFamily="34" charset="0"/>
              </a:rPr>
              <a:t>Unit  2: Programming with PL/SQL</a:t>
            </a:r>
          </a:p>
        </p:txBody>
      </p:sp>
      <p:sp>
        <p:nvSpPr>
          <p:cNvPr id="45" name="TextBox 44"/>
          <p:cNvSpPr txBox="1"/>
          <p:nvPr/>
        </p:nvSpPr>
        <p:spPr>
          <a:xfrm>
            <a:off x="536903" y="7939408"/>
            <a:ext cx="429577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3: Working with PL/SQL Code</a:t>
            </a:r>
          </a:p>
        </p:txBody>
      </p:sp>
    </p:spTree>
    <p:custDataLst>
      <p:tags r:id="rId1"/>
    </p:custDataLst>
    <p:extLst>
      <p:ext uri="{BB962C8B-B14F-4D97-AF65-F5344CB8AC3E}">
        <p14:creationId xmlns:p14="http://schemas.microsoft.com/office/powerpoint/2010/main" val="3057285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8C34A59B-D506-4610-B7D5-43F24FA7AB21}"/>
              </a:ext>
            </a:extLst>
          </p:cNvPr>
          <p:cNvSpPr>
            <a:spLocks noGrp="1"/>
          </p:cNvSpPr>
          <p:nvPr>
            <p:ph idx="1"/>
          </p:nvPr>
        </p:nvSpPr>
        <p:spPr>
          <a:xfrm>
            <a:off x="933451" y="2272710"/>
            <a:ext cx="16421100" cy="2833400"/>
          </a:xfrm>
        </p:spPr>
        <p:txBody>
          <a:bodyPr/>
          <a:lstStyle/>
          <a:p>
            <a:pPr lvl="1" indent="-548640" defTabSz="457121">
              <a:buClr>
                <a:schemeClr val="tx1">
                  <a:lumMod val="25000"/>
                  <a:lumOff val="75000"/>
                </a:schemeClr>
              </a:buClr>
              <a:defRPr/>
            </a:pPr>
            <a:r>
              <a:rPr lang="en-US" dirty="0">
                <a:solidFill>
                  <a:schemeClr val="tx1">
                    <a:lumMod val="25000"/>
                    <a:lumOff val="75000"/>
                  </a:schemeClr>
                </a:solidFill>
              </a:rPr>
              <a:t>Using </a:t>
            </a:r>
            <a:r>
              <a:rPr lang="en-US" dirty="0">
                <a:solidFill>
                  <a:schemeClr val="tx1">
                    <a:lumMod val="25000"/>
                    <a:lumOff val="75000"/>
                  </a:schemeClr>
                </a:solidFill>
                <a:latin typeface="Courier New" pitchFamily="49" charset="0"/>
                <a:cs typeface="Courier New" pitchFamily="49" charset="0"/>
              </a:rPr>
              <a:t>IF</a:t>
            </a:r>
            <a:r>
              <a:rPr lang="en-US" dirty="0">
                <a:solidFill>
                  <a:schemeClr val="tx1">
                    <a:lumMod val="25000"/>
                    <a:lumOff val="75000"/>
                  </a:schemeClr>
                </a:solidFill>
              </a:rPr>
              <a:t> statements</a:t>
            </a:r>
          </a:p>
          <a:p>
            <a:pPr lvl="1" indent="-548640" defTabSz="457121">
              <a:buClr>
                <a:schemeClr val="tx1">
                  <a:lumMod val="25000"/>
                  <a:lumOff val="75000"/>
                </a:schemeClr>
              </a:buClr>
              <a:defRPr/>
            </a:pPr>
            <a:r>
              <a:rPr lang="en-US" dirty="0">
                <a:solidFill>
                  <a:schemeClr val="tx1">
                    <a:lumMod val="25000"/>
                    <a:lumOff val="75000"/>
                  </a:schemeClr>
                </a:solidFill>
              </a:rPr>
              <a:t>Using </a:t>
            </a:r>
            <a:r>
              <a:rPr lang="en-US" dirty="0">
                <a:solidFill>
                  <a:schemeClr val="tx1">
                    <a:lumMod val="25000"/>
                    <a:lumOff val="75000"/>
                  </a:schemeClr>
                </a:solidFill>
                <a:latin typeface="Courier New" pitchFamily="49" charset="0"/>
                <a:cs typeface="Courier New" pitchFamily="49" charset="0"/>
              </a:rPr>
              <a:t>CASE</a:t>
            </a:r>
            <a:r>
              <a:rPr lang="en-US" dirty="0">
                <a:solidFill>
                  <a:schemeClr val="tx1">
                    <a:lumMod val="25000"/>
                    <a:lumOff val="75000"/>
                  </a:schemeClr>
                </a:solidFill>
              </a:rPr>
              <a:t> statements and </a:t>
            </a:r>
            <a:r>
              <a:rPr lang="en-US" dirty="0">
                <a:solidFill>
                  <a:schemeClr val="tx1">
                    <a:lumMod val="25000"/>
                    <a:lumOff val="75000"/>
                  </a:schemeClr>
                </a:solidFill>
                <a:latin typeface="Courier New" pitchFamily="49" charset="0"/>
                <a:cs typeface="Courier New" pitchFamily="49" charset="0"/>
              </a:rPr>
              <a:t>CASE</a:t>
            </a:r>
            <a:r>
              <a:rPr lang="en-US" dirty="0">
                <a:solidFill>
                  <a:schemeClr val="tx1">
                    <a:lumMod val="25000"/>
                    <a:lumOff val="75000"/>
                  </a:schemeClr>
                </a:solidFill>
              </a:rPr>
              <a:t> expressions</a:t>
            </a:r>
          </a:p>
          <a:p>
            <a:pPr lvl="1" indent="-548640" defTabSz="457121">
              <a:defRPr/>
            </a:pPr>
            <a:r>
              <a:rPr lang="en-US" dirty="0"/>
              <a:t>Constructing and identifying loop statements</a:t>
            </a:r>
          </a:p>
          <a:p>
            <a:endParaRPr lang="en-US" dirty="0"/>
          </a:p>
        </p:txBody>
      </p:sp>
      <p:grpSp>
        <p:nvGrpSpPr>
          <p:cNvPr id="4" name="Group 3"/>
          <p:cNvGrpSpPr/>
          <p:nvPr/>
        </p:nvGrpSpPr>
        <p:grpSpPr>
          <a:xfrm>
            <a:off x="12719959" y="6515101"/>
            <a:ext cx="5567363" cy="2500313"/>
            <a:chOff x="5584372" y="4297363"/>
            <a:chExt cx="3711575" cy="1666875"/>
          </a:xfrm>
        </p:grpSpPr>
        <p:sp>
          <p:nvSpPr>
            <p:cNvPr id="5" name="Rectangle 4"/>
            <p:cNvSpPr/>
            <p:nvPr/>
          </p:nvSpPr>
          <p:spPr bwMode="auto">
            <a:xfrm rot="16200000" flipV="1">
              <a:off x="6857547"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00314970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9CC053-17CF-4D13-A014-9B2EF3C3AE72}"/>
              </a:ext>
            </a:extLst>
          </p:cNvPr>
          <p:cNvSpPr/>
          <p:nvPr/>
        </p:nvSpPr>
        <p:spPr bwMode="auto">
          <a:xfrm rot="16200000" flipV="1">
            <a:off x="14629722"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Iterative Control: </a:t>
            </a:r>
            <a:r>
              <a:rPr lang="en-US" dirty="0">
                <a:latin typeface="Courier New" pitchFamily="49" charset="0"/>
                <a:cs typeface="Oracle Sans" panose="020B0503020204020204" pitchFamily="34" charset="0"/>
              </a:rPr>
              <a:t>LOOP</a:t>
            </a:r>
            <a:r>
              <a:rPr lang="en-US" dirty="0">
                <a:latin typeface="Oracle Sans" panose="020B0503020204020204" pitchFamily="34" charset="0"/>
                <a:cs typeface="Oracle Sans" panose="020B0503020204020204" pitchFamily="34" charset="0"/>
              </a:rPr>
              <a:t> </a:t>
            </a:r>
            <a:r>
              <a:rPr lang="en-US" dirty="0">
                <a:latin typeface="+mj-lt"/>
                <a:cs typeface="Oracle Sans" panose="020B0503020204020204" pitchFamily="34" charset="0"/>
              </a:rPr>
              <a:t>Statements</a:t>
            </a:r>
          </a:p>
        </p:txBody>
      </p:sp>
      <p:sp>
        <p:nvSpPr>
          <p:cNvPr id="2" name="Content Placeholder 1">
            <a:extLst>
              <a:ext uri="{FF2B5EF4-FFF2-40B4-BE49-F238E27FC236}">
                <a16:creationId xmlns:a16="http://schemas.microsoft.com/office/drawing/2014/main" id="{F745D872-D98B-4123-840F-F3F97A4A997B}"/>
              </a:ext>
            </a:extLst>
          </p:cNvPr>
          <p:cNvSpPr>
            <a:spLocks noGrp="1"/>
          </p:cNvSpPr>
          <p:nvPr>
            <p:ph idx="1"/>
          </p:nvPr>
        </p:nvSpPr>
        <p:spPr>
          <a:xfrm>
            <a:off x="933451" y="2272710"/>
            <a:ext cx="16421100" cy="4276872"/>
          </a:xfrm>
        </p:spPr>
        <p:txBody>
          <a:bodyPr/>
          <a:lstStyle/>
          <a:p>
            <a:pPr lvl="1"/>
            <a:r>
              <a:rPr lang="en-US" dirty="0"/>
              <a:t>Loops repeat a statement (or a sequence of statements) multiple times.</a:t>
            </a:r>
          </a:p>
          <a:p>
            <a:pPr lvl="1"/>
            <a:r>
              <a:rPr lang="en-US" dirty="0"/>
              <a:t>There are three loop types:</a:t>
            </a:r>
          </a:p>
          <a:p>
            <a:pPr marL="1919288" lvl="2" indent="-547688"/>
            <a:r>
              <a:rPr lang="en-US" dirty="0"/>
              <a:t>Basic loop</a:t>
            </a:r>
          </a:p>
          <a:p>
            <a:pPr marL="1919288" lvl="2" indent="-547688"/>
            <a:r>
              <a:rPr lang="en-US" dirty="0">
                <a:latin typeface="Courier New" pitchFamily="49" charset="0"/>
              </a:rPr>
              <a:t>FOR</a:t>
            </a:r>
            <a:r>
              <a:rPr lang="en-US" dirty="0"/>
              <a:t> loop</a:t>
            </a:r>
          </a:p>
          <a:p>
            <a:pPr marL="1919288" lvl="2" indent="-547688"/>
            <a:r>
              <a:rPr lang="en-US" dirty="0">
                <a:latin typeface="Courier New" pitchFamily="49" charset="0"/>
              </a:rPr>
              <a:t>WHILE</a:t>
            </a:r>
            <a:r>
              <a:rPr lang="en-US" dirty="0"/>
              <a:t> loop</a:t>
            </a:r>
          </a:p>
          <a:p>
            <a:endParaRPr lang="en-US" dirty="0"/>
          </a:p>
        </p:txBody>
      </p:sp>
      <p:grpSp>
        <p:nvGrpSpPr>
          <p:cNvPr id="7" name="Group 6"/>
          <p:cNvGrpSpPr/>
          <p:nvPr/>
        </p:nvGrpSpPr>
        <p:grpSpPr>
          <a:xfrm>
            <a:off x="14173200" y="5905500"/>
            <a:ext cx="2679468" cy="3059977"/>
            <a:chOff x="9218610" y="3733800"/>
            <a:chExt cx="2010076" cy="2295525"/>
          </a:xfrm>
        </p:grpSpPr>
        <p:pic>
          <p:nvPicPr>
            <p:cNvPr id="8" name="Picture 1"/>
            <p:cNvPicPr>
              <a:picLocks noChangeAspect="1"/>
            </p:cNvPicPr>
            <p:nvPr/>
          </p:nvPicPr>
          <p:blipFill>
            <a:blip r:embed="rId4" cstate="print"/>
            <a:stretch>
              <a:fillRect/>
            </a:stretch>
          </p:blipFill>
          <p:spPr bwMode="auto">
            <a:xfrm>
              <a:off x="9218610" y="3733800"/>
              <a:ext cx="1806315" cy="2295525"/>
            </a:xfrm>
            <a:prstGeom prst="rect">
              <a:avLst/>
            </a:prstGeom>
            <a:noFill/>
            <a:ln w="9525">
              <a:noFill/>
              <a:miter lim="800000"/>
              <a:headEnd/>
              <a:tailEnd/>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56812" y="4710289"/>
              <a:ext cx="1171874" cy="1304925"/>
            </a:xfrm>
            <a:prstGeom prst="rect">
              <a:avLst/>
            </a:prstGeom>
          </p:spPr>
        </p:pic>
      </p:grpSp>
    </p:spTree>
    <p:custDataLst>
      <p:tags r:id="rId1"/>
    </p:custDataLst>
    <p:extLst>
      <p:ext uri="{BB962C8B-B14F-4D97-AF65-F5344CB8AC3E}">
        <p14:creationId xmlns:p14="http://schemas.microsoft.com/office/powerpoint/2010/main" val="335917701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18067" y="3714750"/>
            <a:ext cx="7313295" cy="2819400"/>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5605"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Basic Loops</a:t>
            </a:r>
          </a:p>
        </p:txBody>
      </p:sp>
      <p:sp>
        <p:nvSpPr>
          <p:cNvPr id="25606" name="Rectangle 6"/>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t>Syntax:</a:t>
            </a:r>
          </a:p>
        </p:txBody>
      </p:sp>
      <p:sp>
        <p:nvSpPr>
          <p:cNvPr id="25607" name="Rectangle 4"/>
          <p:cNvSpPr>
            <a:spLocks noChangeArrowheads="1"/>
          </p:cNvSpPr>
          <p:nvPr/>
        </p:nvSpPr>
        <p:spPr bwMode="blackGray">
          <a:xfrm>
            <a:off x="1468326" y="4095750"/>
            <a:ext cx="5618274" cy="20574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LOOP                      </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i="1" dirty="0">
                <a:solidFill>
                  <a:srgbClr val="000000"/>
                </a:solidFill>
                <a:latin typeface="Courier New" pitchFamily="49" charset="0"/>
                <a:cs typeface="Oracle Sans" panose="020B0503020204020204" pitchFamily="34" charset="0"/>
              </a:rPr>
              <a:t>statement1</a:t>
            </a:r>
            <a:r>
              <a:rPr lang="en-US" altLang="en-US" sz="2000" dirty="0">
                <a:solidFill>
                  <a:srgbClr val="000000"/>
                </a:solidFill>
                <a:latin typeface="Courier New" pitchFamily="49" charset="0"/>
                <a:cs typeface="Oracle Sans" panose="020B0503020204020204" pitchFamily="34" charset="0"/>
              </a:rPr>
              <a:t>;</a:t>
            </a:r>
          </a:p>
          <a:p>
            <a:pPr>
              <a:lnSpc>
                <a:spcPct val="150000"/>
              </a:lnSpc>
              <a:tabLst>
                <a:tab pos="1800225" algn="l"/>
                <a:tab pos="2488407" algn="l"/>
              </a:tabLst>
            </a:pPr>
            <a:r>
              <a:rPr lang="en-US" altLang="en-US" sz="2000" i="1" dirty="0">
                <a:solidFill>
                  <a:srgbClr val="000000"/>
                </a:solidFill>
                <a:latin typeface="Courier New" pitchFamily="49" charset="0"/>
                <a:cs typeface="Oracle Sans" panose="020B0503020204020204" pitchFamily="34" charset="0"/>
              </a:rPr>
              <a:t>  </a:t>
            </a:r>
            <a:r>
              <a:rPr lang="en-US" altLang="en-US" sz="2000" dirty="0">
                <a:solidFill>
                  <a:srgbClr val="000000"/>
                </a:solidFill>
                <a:latin typeface="Courier New" pitchFamily="49" charset="0"/>
                <a:cs typeface="Oracle Sans" panose="020B0503020204020204" pitchFamily="34" charset="0"/>
              </a:rPr>
              <a:t>. . .</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EXIT [WHEN </a:t>
            </a:r>
            <a:r>
              <a:rPr lang="en-US" altLang="en-US" sz="2000" i="1" dirty="0">
                <a:solidFill>
                  <a:srgbClr val="000000"/>
                </a:solidFill>
                <a:latin typeface="Courier New" pitchFamily="49" charset="0"/>
                <a:cs typeface="Oracle Sans" panose="020B0503020204020204" pitchFamily="34" charset="0"/>
              </a:rPr>
              <a:t>condition</a:t>
            </a:r>
            <a:r>
              <a:rPr lang="en-US" altLang="en-US" sz="2000" dirty="0">
                <a:solidFill>
                  <a:srgbClr val="000000"/>
                </a:solidFill>
                <a:latin typeface="Courier New" pitchFamily="49" charset="0"/>
                <a:cs typeface="Oracle Sans" panose="020B0503020204020204" pitchFamily="34" charset="0"/>
              </a:rPr>
              <a:t>];</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 LOOP;</a:t>
            </a:r>
          </a:p>
        </p:txBody>
      </p:sp>
      <p:grpSp>
        <p:nvGrpSpPr>
          <p:cNvPr id="22" name="Group 21"/>
          <p:cNvGrpSpPr/>
          <p:nvPr/>
        </p:nvGrpSpPr>
        <p:grpSpPr>
          <a:xfrm>
            <a:off x="9933371" y="1581150"/>
            <a:ext cx="5916230" cy="7846743"/>
            <a:chOff x="4609229" y="866685"/>
            <a:chExt cx="3944153" cy="5231162"/>
          </a:xfrm>
        </p:grpSpPr>
        <p:sp>
          <p:nvSpPr>
            <p:cNvPr id="23" name="Freeform 22"/>
            <p:cNvSpPr/>
            <p:nvPr/>
          </p:nvSpPr>
          <p:spPr bwMode="auto">
            <a:xfrm>
              <a:off x="4696754" y="5662316"/>
              <a:ext cx="3769102" cy="435531"/>
            </a:xfrm>
            <a:custGeom>
              <a:avLst/>
              <a:gdLst>
                <a:gd name="connsiteX0" fmla="*/ 10390 w 2550968"/>
                <a:gd name="connsiteY0" fmla="*/ 5195 h 457200"/>
                <a:gd name="connsiteX1" fmla="*/ 10390 w 2550968"/>
                <a:gd name="connsiteY1" fmla="*/ 452004 h 457200"/>
                <a:gd name="connsiteX2" fmla="*/ 1319645 w 2550968"/>
                <a:gd name="connsiteY2" fmla="*/ 290945 h 457200"/>
                <a:gd name="connsiteX3" fmla="*/ 2550968 w 2550968"/>
                <a:gd name="connsiteY3" fmla="*/ 457200 h 457200"/>
                <a:gd name="connsiteX4" fmla="*/ 2550968 w 2550968"/>
                <a:gd name="connsiteY4" fmla="*/ 0 h 457200"/>
                <a:gd name="connsiteX5" fmla="*/ 0 w 2550968"/>
                <a:gd name="connsiteY5" fmla="*/ 0 h 457200"/>
                <a:gd name="connsiteX6" fmla="*/ 5195 w 2550968"/>
                <a:gd name="connsiteY6" fmla="*/ 9871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0968" h="457200">
                  <a:moveTo>
                    <a:pt x="10390" y="5195"/>
                  </a:moveTo>
                  <a:lnTo>
                    <a:pt x="10390" y="452004"/>
                  </a:lnTo>
                  <a:lnTo>
                    <a:pt x="1319645" y="290945"/>
                  </a:lnTo>
                  <a:lnTo>
                    <a:pt x="2550968" y="457200"/>
                  </a:lnTo>
                  <a:lnTo>
                    <a:pt x="2550968" y="0"/>
                  </a:lnTo>
                  <a:lnTo>
                    <a:pt x="0" y="0"/>
                  </a:lnTo>
                  <a:lnTo>
                    <a:pt x="5195" y="98714"/>
                  </a:lnTo>
                </a:path>
              </a:pathLst>
            </a:custGeom>
            <a:gradFill flip="none" rotWithShape="1">
              <a:gsLst>
                <a:gs pos="0">
                  <a:schemeClr val="tx1">
                    <a:lumMod val="50000"/>
                  </a:schemeClr>
                </a:gs>
                <a:gs pos="100000">
                  <a:schemeClr val="bg1"/>
                </a:gs>
              </a:gsLst>
              <a:path path="circle">
                <a:fillToRect l="50000" t="-80000" r="50000" b="18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4" name="Rounded Rectangle 23"/>
            <p:cNvSpPr/>
            <p:nvPr/>
          </p:nvSpPr>
          <p:spPr bwMode="auto">
            <a:xfrm>
              <a:off x="4609229" y="866685"/>
              <a:ext cx="3944153" cy="5086750"/>
            </a:xfrm>
            <a:prstGeom prst="roundRect">
              <a:avLst>
                <a:gd name="adj" fmla="val 10871"/>
              </a:avLst>
            </a:prstGeom>
            <a:gradFill flip="none" rotWithShape="1">
              <a:gsLst>
                <a:gs pos="100000">
                  <a:schemeClr val="accent5">
                    <a:lumMod val="20000"/>
                    <a:lumOff val="80000"/>
                  </a:schemeClr>
                </a:gs>
                <a:gs pos="0">
                  <a:schemeClr val="bg1"/>
                </a:gs>
              </a:gsLst>
              <a:path path="circle">
                <a:fillToRect l="50000" t="50000" r="50000" b="50000"/>
              </a:path>
              <a:tileRect/>
            </a:gradFill>
            <a:ln w="15875" cap="flat" cmpd="sng" algn="ctr">
              <a:solidFill>
                <a:schemeClr val="accent4">
                  <a:lumMod val="40000"/>
                  <a:lumOff val="60000"/>
                </a:schemeClr>
              </a:solidFill>
              <a:prstDash val="sysDot"/>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25" name="Rounded Rectangle 24"/>
          <p:cNvSpPr/>
          <p:nvPr/>
        </p:nvSpPr>
        <p:spPr bwMode="auto">
          <a:xfrm>
            <a:off x="8382000" y="6708321"/>
            <a:ext cx="2129463" cy="521208"/>
          </a:xfrm>
          <a:prstGeom prst="roundRect">
            <a:avLst>
              <a:gd name="adj" fmla="val 36667"/>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tx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26" name="Group 25"/>
          <p:cNvGrpSpPr/>
          <p:nvPr/>
        </p:nvGrpSpPr>
        <p:grpSpPr>
          <a:xfrm>
            <a:off x="8653151" y="1921670"/>
            <a:ext cx="6626994" cy="6746081"/>
            <a:chOff x="6781818" y="1141413"/>
            <a:chExt cx="4417995" cy="4497387"/>
          </a:xfrm>
        </p:grpSpPr>
        <p:sp>
          <p:nvSpPr>
            <p:cNvPr id="27" name="TextBox 37"/>
            <p:cNvSpPr txBox="1">
              <a:spLocks noChangeArrowheads="1"/>
            </p:cNvSpPr>
            <p:nvPr/>
          </p:nvSpPr>
          <p:spPr bwMode="auto">
            <a:xfrm>
              <a:off x="6781818" y="4343400"/>
              <a:ext cx="1115904" cy="307777"/>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400" b="1" dirty="0">
                  <a:latin typeface="Oracle Sans" panose="020B0503020204020204" pitchFamily="34" charset="0"/>
                  <a:cs typeface="Oracle Sans" panose="020B0503020204020204" pitchFamily="34" charset="0"/>
                </a:rPr>
                <a:t>Basic loop</a:t>
              </a:r>
            </a:p>
          </p:txBody>
        </p:sp>
        <p:cxnSp>
          <p:nvCxnSpPr>
            <p:cNvPr id="28" name="Curved Connector 38"/>
            <p:cNvCxnSpPr>
              <a:cxnSpLocks noChangeShapeType="1"/>
              <a:stCxn id="27" idx="0"/>
            </p:cNvCxnSpPr>
            <p:nvPr/>
          </p:nvCxnSpPr>
          <p:spPr bwMode="auto">
            <a:xfrm rot="5400000" flipH="1" flipV="1">
              <a:off x="7433960" y="3703110"/>
              <a:ext cx="546101" cy="734481"/>
            </a:xfrm>
            <a:prstGeom prst="curvedConnector2">
              <a:avLst/>
            </a:prstGeom>
            <a:noFill/>
            <a:ln w="28575" algn="ctr">
              <a:solidFill>
                <a:schemeClr val="tx1"/>
              </a:solidFill>
              <a:round/>
              <a:headEnd/>
              <a:tailEnd type="arrow" w="med" len="med"/>
            </a:ln>
          </p:spPr>
        </p:cxnSp>
        <p:grpSp>
          <p:nvGrpSpPr>
            <p:cNvPr id="29" name="Group 43"/>
            <p:cNvGrpSpPr>
              <a:grpSpLocks/>
            </p:cNvGrpSpPr>
            <p:nvPr/>
          </p:nvGrpSpPr>
          <p:grpSpPr bwMode="auto">
            <a:xfrm>
              <a:off x="8085138" y="1141413"/>
              <a:ext cx="3114675" cy="4497387"/>
              <a:chOff x="5562600" y="1141413"/>
              <a:chExt cx="3114675" cy="4497387"/>
            </a:xfrm>
          </p:grpSpPr>
          <p:cxnSp>
            <p:nvCxnSpPr>
              <p:cNvPr id="30" name="Straight Arrow Connector 29"/>
              <p:cNvCxnSpPr/>
              <p:nvPr/>
            </p:nvCxnSpPr>
            <p:spPr bwMode="auto">
              <a:xfrm>
                <a:off x="7265987" y="2670175"/>
                <a:ext cx="0" cy="598488"/>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31" name="Straight Arrow Connector 30"/>
              <p:cNvCxnSpPr/>
              <p:nvPr/>
            </p:nvCxnSpPr>
            <p:spPr bwMode="auto">
              <a:xfrm>
                <a:off x="7265987" y="1141413"/>
                <a:ext cx="0" cy="992187"/>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sp>
            <p:nvSpPr>
              <p:cNvPr id="32" name="Rectangle 31"/>
              <p:cNvSpPr/>
              <p:nvPr/>
            </p:nvSpPr>
            <p:spPr bwMode="auto">
              <a:xfrm>
                <a:off x="6379982" y="5102986"/>
                <a:ext cx="1773418" cy="535814"/>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3" name="Rectangle 32"/>
              <p:cNvSpPr/>
              <p:nvPr/>
            </p:nvSpPr>
            <p:spPr bwMode="auto">
              <a:xfrm>
                <a:off x="6379982" y="2133600"/>
                <a:ext cx="1773418" cy="535814"/>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r>
                  <a:rPr lang="en-US" sz="2100" b="1" dirty="0">
                    <a:latin typeface="Oracle Sans" panose="020B0503020204020204" pitchFamily="34" charset="0"/>
                    <a:cs typeface="Oracle Sans" panose="020B0503020204020204" pitchFamily="34" charset="0"/>
                  </a:rPr>
                  <a:t>Repetitive statements</a:t>
                </a:r>
              </a:p>
            </p:txBody>
          </p:sp>
          <p:sp>
            <p:nvSpPr>
              <p:cNvPr id="34" name="Rounded Rectangle 33"/>
              <p:cNvSpPr/>
              <p:nvPr/>
            </p:nvSpPr>
            <p:spPr bwMode="auto">
              <a:xfrm>
                <a:off x="5562600" y="1371600"/>
                <a:ext cx="3114675" cy="3340100"/>
              </a:xfrm>
              <a:prstGeom prst="roundRect">
                <a:avLst>
                  <a:gd name="adj" fmla="val 11976"/>
                </a:avLst>
              </a:prstGeom>
              <a:noFill/>
              <a:ln w="28575" cap="flat" cmpd="sng" algn="ctr">
                <a:solidFill>
                  <a:schemeClr val="accent4">
                    <a:lumMod val="60000"/>
                    <a:lumOff val="40000"/>
                  </a:schemeClr>
                </a:solidFill>
                <a:prstDash val="sysDot"/>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5" name="Freeform 34"/>
              <p:cNvSpPr/>
              <p:nvPr/>
            </p:nvSpPr>
            <p:spPr bwMode="auto">
              <a:xfrm>
                <a:off x="5921198" y="1715206"/>
                <a:ext cx="1349375" cy="2673350"/>
              </a:xfrm>
              <a:custGeom>
                <a:avLst/>
                <a:gdLst>
                  <a:gd name="connsiteX0" fmla="*/ 1399822 w 1411111"/>
                  <a:gd name="connsiteY0" fmla="*/ 2810933 h 2810933"/>
                  <a:gd name="connsiteX1" fmla="*/ 0 w 1411111"/>
                  <a:gd name="connsiteY1" fmla="*/ 2810933 h 2810933"/>
                  <a:gd name="connsiteX2" fmla="*/ 0 w 1411111"/>
                  <a:gd name="connsiteY2" fmla="*/ 0 h 2810933"/>
                  <a:gd name="connsiteX3" fmla="*/ 1411111 w 1411111"/>
                  <a:gd name="connsiteY3" fmla="*/ 0 h 2810933"/>
                </a:gdLst>
                <a:ahLst/>
                <a:cxnLst>
                  <a:cxn ang="0">
                    <a:pos x="connsiteX0" y="connsiteY0"/>
                  </a:cxn>
                  <a:cxn ang="0">
                    <a:pos x="connsiteX1" y="connsiteY1"/>
                  </a:cxn>
                  <a:cxn ang="0">
                    <a:pos x="connsiteX2" y="connsiteY2"/>
                  </a:cxn>
                  <a:cxn ang="0">
                    <a:pos x="connsiteX3" y="connsiteY3"/>
                  </a:cxn>
                </a:cxnLst>
                <a:rect l="l" t="t" r="r" b="b"/>
                <a:pathLst>
                  <a:path w="1411111" h="2810933">
                    <a:moveTo>
                      <a:pt x="1399822" y="2810933"/>
                    </a:moveTo>
                    <a:lnTo>
                      <a:pt x="0" y="2810933"/>
                    </a:lnTo>
                    <a:lnTo>
                      <a:pt x="0" y="0"/>
                    </a:lnTo>
                    <a:lnTo>
                      <a:pt x="1411111" y="0"/>
                    </a:lnTo>
                  </a:path>
                </a:pathLst>
              </a:custGeom>
              <a:noFill/>
              <a:ln w="28575" cap="flat" cmpd="sng" algn="ctr">
                <a:solidFill>
                  <a:schemeClr val="accent4">
                    <a:lumMod val="60000"/>
                    <a:lumOff val="40000"/>
                  </a:schemeClr>
                </a:solidFill>
                <a:prstDash val="solid"/>
                <a:round/>
                <a:headEnd type="none" w="sm" len="sm"/>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cxnSp>
            <p:nvCxnSpPr>
              <p:cNvPr id="37" name="Straight Arrow Connector 36"/>
              <p:cNvCxnSpPr/>
              <p:nvPr/>
            </p:nvCxnSpPr>
            <p:spPr bwMode="auto">
              <a:xfrm>
                <a:off x="7265987" y="4183063"/>
                <a:ext cx="0" cy="919162"/>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grpSp>
            <p:nvGrpSpPr>
              <p:cNvPr id="38" name="Group 41"/>
              <p:cNvGrpSpPr>
                <a:grpSpLocks/>
              </p:cNvGrpSpPr>
              <p:nvPr/>
            </p:nvGrpSpPr>
            <p:grpSpPr bwMode="auto">
              <a:xfrm>
                <a:off x="6456182" y="3268135"/>
                <a:ext cx="1621018" cy="914400"/>
                <a:chOff x="6456182" y="3335869"/>
                <a:chExt cx="1621018" cy="914400"/>
              </a:xfrm>
            </p:grpSpPr>
            <p:sp>
              <p:nvSpPr>
                <p:cNvPr id="41" name="Diamond 40"/>
                <p:cNvSpPr/>
                <p:nvPr/>
              </p:nvSpPr>
              <p:spPr bwMode="auto">
                <a:xfrm>
                  <a:off x="6456182" y="3335869"/>
                  <a:ext cx="1621018" cy="914400"/>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2400" dirty="0">
                    <a:latin typeface="Oracle Sans" panose="020B0503020204020204" pitchFamily="34" charset="0"/>
                    <a:cs typeface="Oracle Sans" panose="020B0503020204020204" pitchFamily="34" charset="0"/>
                  </a:endParaRPr>
                </a:p>
              </p:txBody>
            </p:sp>
            <p:sp>
              <p:nvSpPr>
                <p:cNvPr id="42" name="TextBox 36"/>
                <p:cNvSpPr txBox="1">
                  <a:spLocks noChangeArrowheads="1"/>
                </p:cNvSpPr>
                <p:nvPr/>
              </p:nvSpPr>
              <p:spPr bwMode="auto">
                <a:xfrm>
                  <a:off x="6800109" y="3531459"/>
                  <a:ext cx="933161" cy="492443"/>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100" b="1" dirty="0">
                      <a:latin typeface="Oracle Sans" panose="020B0503020204020204" pitchFamily="34" charset="0"/>
                      <a:cs typeface="Oracle Sans" panose="020B0503020204020204" pitchFamily="34" charset="0"/>
                    </a:rPr>
                    <a:t>Exit </a:t>
                  </a:r>
                </a:p>
                <a:p>
                  <a:pPr algn="ctr" eaLnBrk="1" hangingPunct="1"/>
                  <a:r>
                    <a:rPr lang="en-US" sz="2100" b="1" dirty="0">
                      <a:latin typeface="Oracle Sans" panose="020B0503020204020204" pitchFamily="34" charset="0"/>
                      <a:cs typeface="Oracle Sans" panose="020B0503020204020204" pitchFamily="34" charset="0"/>
                    </a:rPr>
                    <a:t>condition</a:t>
                  </a:r>
                </a:p>
              </p:txBody>
            </p:sp>
          </p:grpSp>
          <p:sp>
            <p:nvSpPr>
              <p:cNvPr id="39" name="TextBox 38"/>
              <p:cNvSpPr txBox="1"/>
              <p:nvPr/>
            </p:nvSpPr>
            <p:spPr>
              <a:xfrm>
                <a:off x="7369175" y="4776788"/>
                <a:ext cx="473634" cy="287258"/>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YES</a:t>
                </a:r>
              </a:p>
            </p:txBody>
          </p:sp>
          <p:sp>
            <p:nvSpPr>
              <p:cNvPr id="40" name="TextBox 39"/>
              <p:cNvSpPr txBox="1"/>
              <p:nvPr/>
            </p:nvSpPr>
            <p:spPr>
              <a:xfrm>
                <a:off x="6040437" y="3825875"/>
                <a:ext cx="410583" cy="287258"/>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NO</a:t>
                </a:r>
              </a:p>
            </p:txBody>
          </p:sp>
        </p:grpSp>
      </p:grpSp>
    </p:spTree>
    <p:custDataLst>
      <p:tags r:id="rId1"/>
    </p:custDataLst>
    <p:extLst>
      <p:ext uri="{BB962C8B-B14F-4D97-AF65-F5344CB8AC3E}">
        <p14:creationId xmlns:p14="http://schemas.microsoft.com/office/powerpoint/2010/main" val="23205413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gray">
          <a:xfrm>
            <a:off x="1312070" y="2393043"/>
            <a:ext cx="15663863" cy="6331857"/>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6632" name="Rectangle 2"/>
          <p:cNvSpPr>
            <a:spLocks noChangeArrowheads="1"/>
          </p:cNvSpPr>
          <p:nvPr/>
        </p:nvSpPr>
        <p:spPr bwMode="blackGray">
          <a:xfrm>
            <a:off x="1941988" y="2493867"/>
            <a:ext cx="14404024" cy="6061454"/>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DECLARE</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v_countryid</a:t>
            </a: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locations.country_id%TYPE</a:t>
            </a:r>
            <a:r>
              <a:rPr lang="en-US" altLang="en-US" sz="2200" dirty="0">
                <a:solidFill>
                  <a:srgbClr val="000000"/>
                </a:solidFill>
                <a:latin typeface="Courier New" pitchFamily="49" charset="0"/>
                <a:cs typeface="Oracle Sans" panose="020B0503020204020204" pitchFamily="34" charset="0"/>
              </a:rPr>
              <a:t> := 'CA';</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v_loc_id</a:t>
            </a: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locations.location_id%TYPE</a:t>
            </a:r>
            <a:r>
              <a:rPr lang="en-US" altLang="en-US" sz="2200" dirty="0">
                <a:solidFill>
                  <a:srgbClr val="000000"/>
                </a:solidFill>
                <a:latin typeface="Courier New" pitchFamily="49" charset="0"/>
                <a:cs typeface="Oracle Sans" panose="020B0503020204020204" pitchFamily="34" charset="0"/>
              </a:rPr>
              <a:t>;</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v_counter</a:t>
            </a:r>
            <a:r>
              <a:rPr lang="en-US" altLang="en-US" sz="2200" dirty="0">
                <a:solidFill>
                  <a:srgbClr val="000000"/>
                </a:solidFill>
                <a:latin typeface="Courier New" pitchFamily="49" charset="0"/>
                <a:cs typeface="Oracle Sans" panose="020B0503020204020204" pitchFamily="34" charset="0"/>
              </a:rPr>
              <a:t>		  NUMBER(2) := 1;</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v_new_city</a:t>
            </a: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locations.city%TYPE</a:t>
            </a:r>
            <a:r>
              <a:rPr lang="en-US" altLang="en-US" sz="2200" dirty="0">
                <a:solidFill>
                  <a:srgbClr val="000000"/>
                </a:solidFill>
                <a:latin typeface="Courier New" pitchFamily="49" charset="0"/>
                <a:cs typeface="Oracle Sans" panose="020B0503020204020204" pitchFamily="34" charset="0"/>
              </a:rPr>
              <a:t> := 'Montreal';</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BEGIN</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SELECT MAX(</a:t>
            </a:r>
            <a:r>
              <a:rPr lang="en-US" altLang="en-US" sz="2200" dirty="0" err="1">
                <a:solidFill>
                  <a:srgbClr val="000000"/>
                </a:solidFill>
                <a:latin typeface="Courier New" pitchFamily="49" charset="0"/>
                <a:cs typeface="Oracle Sans" panose="020B0503020204020204" pitchFamily="34" charset="0"/>
              </a:rPr>
              <a:t>location_id</a:t>
            </a:r>
            <a:r>
              <a:rPr lang="en-US" altLang="en-US" sz="2200" dirty="0">
                <a:solidFill>
                  <a:srgbClr val="000000"/>
                </a:solidFill>
                <a:latin typeface="Courier New" pitchFamily="49" charset="0"/>
                <a:cs typeface="Oracle Sans" panose="020B0503020204020204" pitchFamily="34" charset="0"/>
              </a:rPr>
              <a:t>)</a:t>
            </a:r>
            <a:r>
              <a:rPr lang="en-US" altLang="en-US" sz="2200" dirty="0">
                <a:solidFill>
                  <a:srgbClr val="000000"/>
                </a:solidFill>
                <a:latin typeface="Times New Roman" pitchFamily="18" charset="0"/>
                <a:cs typeface="Oracle Sans" panose="020B0503020204020204" pitchFamily="34" charset="0"/>
              </a:rPr>
              <a:t> </a:t>
            </a:r>
            <a:r>
              <a:rPr lang="en-US" altLang="en-US" sz="2200" dirty="0">
                <a:solidFill>
                  <a:srgbClr val="000000"/>
                </a:solidFill>
                <a:latin typeface="Courier New" pitchFamily="49" charset="0"/>
                <a:cs typeface="Oracle Sans" panose="020B0503020204020204" pitchFamily="34" charset="0"/>
              </a:rPr>
              <a:t>INTO </a:t>
            </a:r>
            <a:r>
              <a:rPr lang="en-US" altLang="en-US" sz="2200" dirty="0" err="1">
                <a:solidFill>
                  <a:srgbClr val="000000"/>
                </a:solidFill>
                <a:latin typeface="Courier New" pitchFamily="49" charset="0"/>
                <a:cs typeface="Oracle Sans" panose="020B0503020204020204" pitchFamily="34" charset="0"/>
              </a:rPr>
              <a:t>v_loc_id</a:t>
            </a:r>
            <a:r>
              <a:rPr lang="en-US" altLang="en-US" sz="2200" dirty="0">
                <a:solidFill>
                  <a:srgbClr val="000000"/>
                </a:solidFill>
                <a:latin typeface="Courier New" pitchFamily="49" charset="0"/>
                <a:cs typeface="Oracle Sans" panose="020B0503020204020204" pitchFamily="34" charset="0"/>
              </a:rPr>
              <a:t> FROM locations</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WHERE </a:t>
            </a:r>
            <a:r>
              <a:rPr lang="en-US" altLang="en-US" sz="2200" dirty="0" err="1">
                <a:solidFill>
                  <a:srgbClr val="000000"/>
                </a:solidFill>
                <a:latin typeface="Courier New" pitchFamily="49" charset="0"/>
                <a:cs typeface="Oracle Sans" panose="020B0503020204020204" pitchFamily="34" charset="0"/>
              </a:rPr>
              <a:t>country_id</a:t>
            </a:r>
            <a:r>
              <a:rPr lang="en-US" altLang="en-US" sz="2200" dirty="0">
                <a:solidFill>
                  <a:srgbClr val="000000"/>
                </a:solidFill>
                <a:latin typeface="Courier New" pitchFamily="49" charset="0"/>
                <a:cs typeface="Oracle Sans" panose="020B0503020204020204" pitchFamily="34" charset="0"/>
              </a:rPr>
              <a:t> = </a:t>
            </a:r>
            <a:r>
              <a:rPr lang="en-US" altLang="en-US" sz="2200" dirty="0" err="1">
                <a:solidFill>
                  <a:srgbClr val="000000"/>
                </a:solidFill>
                <a:latin typeface="Courier New" pitchFamily="49" charset="0"/>
                <a:cs typeface="Oracle Sans" panose="020B0503020204020204" pitchFamily="34" charset="0"/>
              </a:rPr>
              <a:t>v_countryid</a:t>
            </a:r>
            <a:r>
              <a:rPr lang="en-US" altLang="en-US" sz="2200" dirty="0">
                <a:solidFill>
                  <a:srgbClr val="000000"/>
                </a:solidFill>
                <a:latin typeface="Courier New" pitchFamily="49" charset="0"/>
                <a:cs typeface="Oracle Sans" panose="020B0503020204020204" pitchFamily="34" charset="0"/>
              </a:rPr>
              <a:t>;</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LOOP</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INSERT INTO locations(</a:t>
            </a:r>
            <a:r>
              <a:rPr lang="en-US" altLang="en-US" sz="2200" dirty="0" err="1">
                <a:solidFill>
                  <a:srgbClr val="000000"/>
                </a:solidFill>
                <a:latin typeface="Courier New" pitchFamily="49" charset="0"/>
                <a:cs typeface="Oracle Sans" panose="020B0503020204020204" pitchFamily="34" charset="0"/>
              </a:rPr>
              <a:t>location_id</a:t>
            </a:r>
            <a:r>
              <a:rPr lang="en-US" altLang="en-US" sz="2200" dirty="0">
                <a:solidFill>
                  <a:srgbClr val="000000"/>
                </a:solidFill>
                <a:latin typeface="Courier New" pitchFamily="49" charset="0"/>
                <a:cs typeface="Oracle Sans" panose="020B0503020204020204" pitchFamily="34" charset="0"/>
              </a:rPr>
              <a:t>, city, </a:t>
            </a:r>
            <a:r>
              <a:rPr lang="en-US" altLang="en-US" sz="2200" dirty="0" err="1">
                <a:solidFill>
                  <a:srgbClr val="000000"/>
                </a:solidFill>
                <a:latin typeface="Courier New" pitchFamily="49" charset="0"/>
                <a:cs typeface="Oracle Sans" panose="020B0503020204020204" pitchFamily="34" charset="0"/>
              </a:rPr>
              <a:t>country_id</a:t>
            </a:r>
            <a:r>
              <a:rPr lang="en-US" altLang="en-US" sz="2200" dirty="0">
                <a:solidFill>
                  <a:srgbClr val="000000"/>
                </a:solidFill>
                <a:latin typeface="Courier New" pitchFamily="49" charset="0"/>
                <a:cs typeface="Oracle Sans" panose="020B0503020204020204" pitchFamily="34" charset="0"/>
              </a:rPr>
              <a:t>)   </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VALUES((</a:t>
            </a:r>
            <a:r>
              <a:rPr lang="en-US" altLang="en-US" sz="2200" dirty="0" err="1">
                <a:solidFill>
                  <a:srgbClr val="000000"/>
                </a:solidFill>
                <a:latin typeface="Courier New" pitchFamily="49" charset="0"/>
                <a:cs typeface="Oracle Sans" panose="020B0503020204020204" pitchFamily="34" charset="0"/>
              </a:rPr>
              <a:t>v_loc_id</a:t>
            </a:r>
            <a:r>
              <a:rPr lang="en-US" altLang="en-US" sz="2200" dirty="0">
                <a:solidFill>
                  <a:srgbClr val="000000"/>
                </a:solidFill>
                <a:latin typeface="Courier New" pitchFamily="49" charset="0"/>
                <a:cs typeface="Oracle Sans" panose="020B0503020204020204" pitchFamily="34" charset="0"/>
              </a:rPr>
              <a:t> + </a:t>
            </a:r>
            <a:r>
              <a:rPr lang="en-US" altLang="en-US" sz="2200" dirty="0" err="1">
                <a:solidFill>
                  <a:srgbClr val="000000"/>
                </a:solidFill>
                <a:latin typeface="Courier New" pitchFamily="49" charset="0"/>
                <a:cs typeface="Oracle Sans" panose="020B0503020204020204" pitchFamily="34" charset="0"/>
              </a:rPr>
              <a:t>v_counter</a:t>
            </a: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v_new_city</a:t>
            </a: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v_countryid</a:t>
            </a:r>
            <a:r>
              <a:rPr lang="en-US" altLang="en-US" sz="2200" dirty="0">
                <a:solidFill>
                  <a:srgbClr val="000000"/>
                </a:solidFill>
                <a:latin typeface="Courier New" pitchFamily="49" charset="0"/>
                <a:cs typeface="Oracle Sans" panose="020B0503020204020204" pitchFamily="34" charset="0"/>
              </a:rPr>
              <a:t>);</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v_counter</a:t>
            </a:r>
            <a:r>
              <a:rPr lang="en-US" altLang="en-US" sz="2200" dirty="0">
                <a:solidFill>
                  <a:srgbClr val="000000"/>
                </a:solidFill>
                <a:latin typeface="Courier New" pitchFamily="49" charset="0"/>
                <a:cs typeface="Oracle Sans" panose="020B0503020204020204" pitchFamily="34" charset="0"/>
              </a:rPr>
              <a:t> := </a:t>
            </a:r>
            <a:r>
              <a:rPr lang="en-US" altLang="en-US" sz="2200" dirty="0" err="1">
                <a:solidFill>
                  <a:srgbClr val="000000"/>
                </a:solidFill>
                <a:latin typeface="Courier New" pitchFamily="49" charset="0"/>
                <a:cs typeface="Oracle Sans" panose="020B0503020204020204" pitchFamily="34" charset="0"/>
              </a:rPr>
              <a:t>v_counter</a:t>
            </a:r>
            <a:r>
              <a:rPr lang="en-US" altLang="en-US" sz="2200" dirty="0">
                <a:solidFill>
                  <a:srgbClr val="000000"/>
                </a:solidFill>
                <a:latin typeface="Courier New" pitchFamily="49" charset="0"/>
                <a:cs typeface="Oracle Sans" panose="020B0503020204020204" pitchFamily="34" charset="0"/>
              </a:rPr>
              <a:t> + 1;</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EXIT WHEN </a:t>
            </a:r>
            <a:r>
              <a:rPr lang="en-US" altLang="en-US" sz="2200" dirty="0" err="1">
                <a:solidFill>
                  <a:srgbClr val="000000"/>
                </a:solidFill>
                <a:latin typeface="Courier New" pitchFamily="49" charset="0"/>
                <a:cs typeface="Oracle Sans" panose="020B0503020204020204" pitchFamily="34" charset="0"/>
              </a:rPr>
              <a:t>v_counter</a:t>
            </a:r>
            <a:r>
              <a:rPr lang="en-US" altLang="en-US" sz="2200" dirty="0">
                <a:solidFill>
                  <a:srgbClr val="000000"/>
                </a:solidFill>
                <a:latin typeface="Courier New" pitchFamily="49" charset="0"/>
                <a:cs typeface="Oracle Sans" panose="020B0503020204020204" pitchFamily="34" charset="0"/>
              </a:rPr>
              <a:t> &gt; 3;</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END LOOP;</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DBMS_OUTPUT.PUT_LINE(v_counter-1||' rows added.');</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END;</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a:t>
            </a:r>
          </a:p>
        </p:txBody>
      </p:sp>
      <p:sp>
        <p:nvSpPr>
          <p:cNvPr id="26627"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Basic Loop: Example</a:t>
            </a:r>
          </a:p>
        </p:txBody>
      </p:sp>
      <p:pic>
        <p:nvPicPr>
          <p:cNvPr id="26628" name="Picture 4" descr="les06_08.png"/>
          <p:cNvPicPr>
            <a:picLocks noChangeAspect="1"/>
          </p:cNvPicPr>
          <p:nvPr/>
        </p:nvPicPr>
        <p:blipFill>
          <a:blip r:embed="rId4" cstate="print"/>
          <a:srcRect/>
          <a:stretch>
            <a:fillRect/>
          </a:stretch>
        </p:blipFill>
        <p:spPr bwMode="auto">
          <a:xfrm>
            <a:off x="10820400" y="7731920"/>
            <a:ext cx="5562600" cy="191160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954944055"/>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a:extLst>
              <a:ext uri="{FF2B5EF4-FFF2-40B4-BE49-F238E27FC236}">
                <a16:creationId xmlns:a16="http://schemas.microsoft.com/office/drawing/2014/main" id="{FD627377-A162-4634-A606-13DC9344C78B}"/>
              </a:ext>
            </a:extLst>
          </p:cNvPr>
          <p:cNvSpPr txBox="1">
            <a:spLocks/>
          </p:cNvSpPr>
          <p:nvPr/>
        </p:nvSpPr>
        <p:spPr bwMode="gray">
          <a:xfrm>
            <a:off x="1018067" y="3714750"/>
            <a:ext cx="7313295" cy="2819400"/>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44" name="Rectangle 6">
            <a:extLst>
              <a:ext uri="{FF2B5EF4-FFF2-40B4-BE49-F238E27FC236}">
                <a16:creationId xmlns:a16="http://schemas.microsoft.com/office/drawing/2014/main" id="{CD2BDEA5-3E54-48EE-BC54-0CB5AF7D8A10}"/>
              </a:ext>
            </a:extLst>
          </p:cNvPr>
          <p:cNvSpPr txBox="1">
            <a:spLocks noChangeArrowheads="1"/>
          </p:cNvSpPr>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pitchFamily="34" charset="0"/>
                <a:ea typeface="+mn-ea"/>
                <a:cs typeface="Arial" pitchFamily="34" charset="0"/>
              </a:defRPr>
            </a:lvl1pPr>
            <a:lvl2pPr marL="912141" indent="-226250"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pitchFamily="34" charset="0"/>
                <a:ea typeface="+mn-ea"/>
                <a:cs typeface="Arial" pitchFamily="34" charset="0"/>
              </a:defRPr>
            </a:lvl2pPr>
            <a:lvl3pPr marL="1826663" indent="-45488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pitchFamily="34" charset="0"/>
                <a:ea typeface="+mn-ea"/>
                <a:cs typeface="Arial" pitchFamily="34" charset="0"/>
              </a:defRPr>
            </a:lvl3pPr>
            <a:lvl4pPr marL="2741185" indent="-683511"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pitchFamily="34" charset="0"/>
                <a:ea typeface="+mn-ea"/>
                <a:cs typeface="Arial" pitchFamily="34" charset="0"/>
              </a:defRPr>
            </a:lvl4pPr>
            <a:lvl5pPr marL="3655707" indent="-912141"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pitchFamily="34" charset="0"/>
                <a:ea typeface="+mn-ea"/>
                <a:cs typeface="Arial" pitchFamily="34" charset="0"/>
              </a:defRPr>
            </a:lvl5pPr>
            <a:lvl6pPr marL="3429457" indent="-460357" algn="l" defTabSz="1371783"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pitchFamily="34" charset="0"/>
                <a:ea typeface="+mn-ea"/>
                <a:cs typeface="Arial" pitchFamily="34" charset="0"/>
              </a:defRPr>
            </a:lvl6pPr>
            <a:lvl7pPr marL="4115349" indent="-460357" algn="l" defTabSz="1371783"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pitchFamily="34" charset="0"/>
                <a:ea typeface="+mn-ea"/>
                <a:cs typeface="Arial" pitchFamily="34" charset="0"/>
              </a:defRPr>
            </a:lvl7pPr>
            <a:lvl8pPr marL="4801240" indent="-460357" algn="l" defTabSz="1371783"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pitchFamily="34" charset="0"/>
                <a:ea typeface="+mn-ea"/>
                <a:cs typeface="Arial" pitchFamily="34" charset="0"/>
              </a:defRPr>
            </a:lvl8pPr>
            <a:lvl9pPr marL="5487132" indent="-460357" algn="l" defTabSz="1371783"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pitchFamily="34" charset="0"/>
                <a:ea typeface="+mn-ea"/>
                <a:cs typeface="Arial" pitchFamily="34" charset="0"/>
              </a:defRPr>
            </a:lvl9pPr>
          </a:lstStyle>
          <a:p>
            <a:r>
              <a:rPr lang="en-US" altLang="en-US"/>
              <a:t>Syntax:</a:t>
            </a:r>
            <a:endParaRPr lang="en-US" altLang="en-US" dirty="0"/>
          </a:p>
        </p:txBody>
      </p:sp>
      <p:grpSp>
        <p:nvGrpSpPr>
          <p:cNvPr id="46" name="Group 45">
            <a:extLst>
              <a:ext uri="{FF2B5EF4-FFF2-40B4-BE49-F238E27FC236}">
                <a16:creationId xmlns:a16="http://schemas.microsoft.com/office/drawing/2014/main" id="{BC4E0BC2-7689-4BF0-B4E8-5357F9566631}"/>
              </a:ext>
            </a:extLst>
          </p:cNvPr>
          <p:cNvGrpSpPr/>
          <p:nvPr/>
        </p:nvGrpSpPr>
        <p:grpSpPr>
          <a:xfrm>
            <a:off x="9933371" y="1581150"/>
            <a:ext cx="5916230" cy="7846743"/>
            <a:chOff x="4609229" y="866685"/>
            <a:chExt cx="3944153" cy="5231162"/>
          </a:xfrm>
        </p:grpSpPr>
        <p:sp>
          <p:nvSpPr>
            <p:cNvPr id="47" name="Freeform 22">
              <a:extLst>
                <a:ext uri="{FF2B5EF4-FFF2-40B4-BE49-F238E27FC236}">
                  <a16:creationId xmlns:a16="http://schemas.microsoft.com/office/drawing/2014/main" id="{4AA73F89-01C6-4880-BBE9-79F8C43ECE15}"/>
                </a:ext>
              </a:extLst>
            </p:cNvPr>
            <p:cNvSpPr/>
            <p:nvPr/>
          </p:nvSpPr>
          <p:spPr bwMode="auto">
            <a:xfrm>
              <a:off x="4696754" y="5662316"/>
              <a:ext cx="3769102" cy="435531"/>
            </a:xfrm>
            <a:custGeom>
              <a:avLst/>
              <a:gdLst>
                <a:gd name="connsiteX0" fmla="*/ 10390 w 2550968"/>
                <a:gd name="connsiteY0" fmla="*/ 5195 h 457200"/>
                <a:gd name="connsiteX1" fmla="*/ 10390 w 2550968"/>
                <a:gd name="connsiteY1" fmla="*/ 452004 h 457200"/>
                <a:gd name="connsiteX2" fmla="*/ 1319645 w 2550968"/>
                <a:gd name="connsiteY2" fmla="*/ 290945 h 457200"/>
                <a:gd name="connsiteX3" fmla="*/ 2550968 w 2550968"/>
                <a:gd name="connsiteY3" fmla="*/ 457200 h 457200"/>
                <a:gd name="connsiteX4" fmla="*/ 2550968 w 2550968"/>
                <a:gd name="connsiteY4" fmla="*/ 0 h 457200"/>
                <a:gd name="connsiteX5" fmla="*/ 0 w 2550968"/>
                <a:gd name="connsiteY5" fmla="*/ 0 h 457200"/>
                <a:gd name="connsiteX6" fmla="*/ 5195 w 2550968"/>
                <a:gd name="connsiteY6" fmla="*/ 9871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0968" h="457200">
                  <a:moveTo>
                    <a:pt x="10390" y="5195"/>
                  </a:moveTo>
                  <a:lnTo>
                    <a:pt x="10390" y="452004"/>
                  </a:lnTo>
                  <a:lnTo>
                    <a:pt x="1319645" y="290945"/>
                  </a:lnTo>
                  <a:lnTo>
                    <a:pt x="2550968" y="457200"/>
                  </a:lnTo>
                  <a:lnTo>
                    <a:pt x="2550968" y="0"/>
                  </a:lnTo>
                  <a:lnTo>
                    <a:pt x="0" y="0"/>
                  </a:lnTo>
                  <a:lnTo>
                    <a:pt x="5195" y="98714"/>
                  </a:lnTo>
                </a:path>
              </a:pathLst>
            </a:custGeom>
            <a:gradFill flip="none" rotWithShape="1">
              <a:gsLst>
                <a:gs pos="0">
                  <a:schemeClr val="tx1">
                    <a:lumMod val="50000"/>
                  </a:schemeClr>
                </a:gs>
                <a:gs pos="100000">
                  <a:schemeClr val="bg1"/>
                </a:gs>
              </a:gsLst>
              <a:path path="circle">
                <a:fillToRect l="50000" t="-80000" r="50000" b="18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8" name="Rounded Rectangle 23">
              <a:extLst>
                <a:ext uri="{FF2B5EF4-FFF2-40B4-BE49-F238E27FC236}">
                  <a16:creationId xmlns:a16="http://schemas.microsoft.com/office/drawing/2014/main" id="{D6F2EB42-91CA-4C6A-9D7C-C245A7FE7CB5}"/>
                </a:ext>
              </a:extLst>
            </p:cNvPr>
            <p:cNvSpPr/>
            <p:nvPr/>
          </p:nvSpPr>
          <p:spPr bwMode="auto">
            <a:xfrm>
              <a:off x="4609229" y="866685"/>
              <a:ext cx="3944153" cy="5086750"/>
            </a:xfrm>
            <a:prstGeom prst="roundRect">
              <a:avLst>
                <a:gd name="adj" fmla="val 10871"/>
              </a:avLst>
            </a:prstGeom>
            <a:gradFill flip="none" rotWithShape="1">
              <a:gsLst>
                <a:gs pos="100000">
                  <a:schemeClr val="accent5">
                    <a:lumMod val="20000"/>
                    <a:lumOff val="80000"/>
                  </a:schemeClr>
                </a:gs>
                <a:gs pos="0">
                  <a:schemeClr val="bg1"/>
                </a:gs>
              </a:gsLst>
              <a:path path="circle">
                <a:fillToRect l="50000" t="50000" r="50000" b="50000"/>
              </a:path>
              <a:tileRect/>
            </a:gradFill>
            <a:ln w="15875" cap="flat" cmpd="sng" algn="ctr">
              <a:solidFill>
                <a:schemeClr val="accent4">
                  <a:lumMod val="40000"/>
                  <a:lumOff val="60000"/>
                </a:schemeClr>
              </a:solidFill>
              <a:prstDash val="sysDot"/>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2765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itchFamily="49" charset="0"/>
                <a:cs typeface="Oracle Sans" panose="020B0503020204020204" pitchFamily="34" charset="0"/>
              </a:rPr>
              <a:t>WHILE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Loops</a:t>
            </a:r>
          </a:p>
        </p:txBody>
      </p:sp>
      <p:sp>
        <p:nvSpPr>
          <p:cNvPr id="27672" name="Rectangle 4"/>
          <p:cNvSpPr>
            <a:spLocks noChangeArrowheads="1"/>
          </p:cNvSpPr>
          <p:nvPr/>
        </p:nvSpPr>
        <p:spPr bwMode="blackGray">
          <a:xfrm>
            <a:off x="1654712" y="3992687"/>
            <a:ext cx="5018231" cy="2159816"/>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WHILE </a:t>
            </a:r>
            <a:r>
              <a:rPr lang="en-US" altLang="en-US" sz="2000" i="1" dirty="0">
                <a:solidFill>
                  <a:srgbClr val="000000"/>
                </a:solidFill>
                <a:latin typeface="Courier New" pitchFamily="49" charset="0"/>
                <a:cs typeface="Oracle Sans" panose="020B0503020204020204" pitchFamily="34" charset="0"/>
              </a:rPr>
              <a:t>condition</a:t>
            </a:r>
            <a:r>
              <a:rPr lang="en-US" altLang="en-US" sz="2000" dirty="0">
                <a:solidFill>
                  <a:srgbClr val="000000"/>
                </a:solidFill>
                <a:latin typeface="Courier New" pitchFamily="49" charset="0"/>
                <a:cs typeface="Oracle Sans" panose="020B0503020204020204" pitchFamily="34" charset="0"/>
              </a:rPr>
              <a:t> LOOP</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statement1;</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statement2;</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 . .</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 LOOP;</a:t>
            </a:r>
          </a:p>
        </p:txBody>
      </p:sp>
      <p:sp>
        <p:nvSpPr>
          <p:cNvPr id="26" name="Rounded Rectangle 25"/>
          <p:cNvSpPr/>
          <p:nvPr/>
        </p:nvSpPr>
        <p:spPr bwMode="auto">
          <a:xfrm>
            <a:off x="8616950" y="6760028"/>
            <a:ext cx="1851660" cy="521208"/>
          </a:xfrm>
          <a:prstGeom prst="roundRect">
            <a:avLst>
              <a:gd name="adj" fmla="val 36667"/>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tx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27" name="Group 26"/>
          <p:cNvGrpSpPr/>
          <p:nvPr/>
        </p:nvGrpSpPr>
        <p:grpSpPr>
          <a:xfrm>
            <a:off x="8622177" y="1878127"/>
            <a:ext cx="6613072" cy="6841331"/>
            <a:chOff x="6791099" y="1077913"/>
            <a:chExt cx="4408714" cy="4560887"/>
          </a:xfrm>
        </p:grpSpPr>
        <p:sp>
          <p:nvSpPr>
            <p:cNvPr id="28" name="TextBox 37"/>
            <p:cNvSpPr txBox="1">
              <a:spLocks noChangeArrowheads="1"/>
            </p:cNvSpPr>
            <p:nvPr/>
          </p:nvSpPr>
          <p:spPr bwMode="auto">
            <a:xfrm>
              <a:off x="6791099" y="4343400"/>
              <a:ext cx="1215104" cy="307777"/>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400" b="1" dirty="0">
                  <a:latin typeface="Oracle Sans" panose="020B0503020204020204" pitchFamily="34" charset="0"/>
                  <a:cs typeface="Oracle Sans" panose="020B0503020204020204" pitchFamily="34" charset="0"/>
                </a:rPr>
                <a:t>While loop</a:t>
              </a:r>
            </a:p>
          </p:txBody>
        </p:sp>
        <p:cxnSp>
          <p:nvCxnSpPr>
            <p:cNvPr id="29" name="Curved Connector 38"/>
            <p:cNvCxnSpPr>
              <a:cxnSpLocks noChangeShapeType="1"/>
              <a:stCxn id="28" idx="0"/>
            </p:cNvCxnSpPr>
            <p:nvPr/>
          </p:nvCxnSpPr>
          <p:spPr bwMode="auto">
            <a:xfrm rot="5400000" flipH="1" flipV="1">
              <a:off x="7458529" y="3750127"/>
              <a:ext cx="533395" cy="653151"/>
            </a:xfrm>
            <a:prstGeom prst="curvedConnector2">
              <a:avLst/>
            </a:prstGeom>
            <a:noFill/>
            <a:ln w="28575" algn="ctr">
              <a:solidFill>
                <a:schemeClr val="tx1"/>
              </a:solidFill>
              <a:round/>
              <a:headEnd/>
              <a:tailEnd type="arrow" w="med" len="med"/>
            </a:ln>
          </p:spPr>
        </p:cxnSp>
        <p:cxnSp>
          <p:nvCxnSpPr>
            <p:cNvPr id="30" name="Straight Arrow Connector 29"/>
            <p:cNvCxnSpPr/>
            <p:nvPr/>
          </p:nvCxnSpPr>
          <p:spPr bwMode="auto">
            <a:xfrm flipV="1">
              <a:off x="9429750" y="1778000"/>
              <a:ext cx="0" cy="2149475"/>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31" name="Straight Arrow Connector 30"/>
            <p:cNvCxnSpPr/>
            <p:nvPr/>
          </p:nvCxnSpPr>
          <p:spPr bwMode="auto">
            <a:xfrm>
              <a:off x="9429750" y="2692400"/>
              <a:ext cx="0" cy="700088"/>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sp>
          <p:nvSpPr>
            <p:cNvPr id="32" name="Rectangle 31"/>
            <p:cNvSpPr/>
            <p:nvPr/>
          </p:nvSpPr>
          <p:spPr bwMode="auto">
            <a:xfrm>
              <a:off x="8542336" y="5102986"/>
              <a:ext cx="1773418" cy="535814"/>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3" name="Rectangle 32"/>
            <p:cNvSpPr/>
            <p:nvPr/>
          </p:nvSpPr>
          <p:spPr bwMode="auto">
            <a:xfrm>
              <a:off x="8542336" y="3392346"/>
              <a:ext cx="1773418" cy="535814"/>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r>
                <a:rPr lang="en-US" sz="2100" b="1" dirty="0">
                  <a:latin typeface="Oracle Sans" panose="020B0503020204020204" pitchFamily="34" charset="0"/>
                  <a:cs typeface="Oracle Sans" panose="020B0503020204020204" pitchFamily="34" charset="0"/>
                </a:rPr>
                <a:t>Repetitive statements</a:t>
              </a:r>
            </a:p>
          </p:txBody>
        </p:sp>
        <p:sp>
          <p:nvSpPr>
            <p:cNvPr id="34" name="Rounded Rectangle 33"/>
            <p:cNvSpPr/>
            <p:nvPr/>
          </p:nvSpPr>
          <p:spPr bwMode="auto">
            <a:xfrm>
              <a:off x="8085138" y="1371600"/>
              <a:ext cx="3114675" cy="3340100"/>
            </a:xfrm>
            <a:prstGeom prst="roundRect">
              <a:avLst>
                <a:gd name="adj" fmla="val 11976"/>
              </a:avLst>
            </a:prstGeom>
            <a:noFill/>
            <a:ln w="28575" cap="flat" cmpd="sng" algn="ctr">
              <a:solidFill>
                <a:schemeClr val="accent4">
                  <a:lumMod val="60000"/>
                  <a:lumOff val="40000"/>
                </a:schemeClr>
              </a:solidFill>
              <a:prstDash val="sysDot"/>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cxnSp>
          <p:nvCxnSpPr>
            <p:cNvPr id="35" name="Straight Arrow Connector 34"/>
            <p:cNvCxnSpPr/>
            <p:nvPr/>
          </p:nvCxnSpPr>
          <p:spPr bwMode="auto">
            <a:xfrm>
              <a:off x="9429750" y="3927475"/>
              <a:ext cx="0" cy="1174750"/>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grpSp>
          <p:nvGrpSpPr>
            <p:cNvPr id="36" name="Group 41"/>
            <p:cNvGrpSpPr>
              <a:grpSpLocks/>
            </p:cNvGrpSpPr>
            <p:nvPr/>
          </p:nvGrpSpPr>
          <p:grpSpPr bwMode="auto">
            <a:xfrm>
              <a:off x="8618538" y="1778000"/>
              <a:ext cx="1620837" cy="914400"/>
              <a:chOff x="6456182" y="3335869"/>
              <a:chExt cx="1621018" cy="914400"/>
            </a:xfrm>
          </p:grpSpPr>
          <p:sp>
            <p:nvSpPr>
              <p:cNvPr id="41" name="Diamond 40"/>
              <p:cNvSpPr/>
              <p:nvPr/>
            </p:nvSpPr>
            <p:spPr bwMode="auto">
              <a:xfrm>
                <a:off x="6456182" y="3335869"/>
                <a:ext cx="1621018" cy="914400"/>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2400" dirty="0">
                  <a:latin typeface="Oracle Sans" panose="020B0503020204020204" pitchFamily="34" charset="0"/>
                  <a:cs typeface="Oracle Sans" panose="020B0503020204020204" pitchFamily="34" charset="0"/>
                </a:endParaRPr>
              </a:p>
            </p:txBody>
          </p:sp>
          <p:sp>
            <p:nvSpPr>
              <p:cNvPr id="42" name="TextBox 36"/>
              <p:cNvSpPr txBox="1">
                <a:spLocks noChangeArrowheads="1"/>
              </p:cNvSpPr>
              <p:nvPr/>
            </p:nvSpPr>
            <p:spPr bwMode="auto">
              <a:xfrm>
                <a:off x="6800058" y="3531459"/>
                <a:ext cx="933265" cy="492443"/>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100" b="1" dirty="0">
                    <a:latin typeface="Oracle Sans" panose="020B0503020204020204" pitchFamily="34" charset="0"/>
                    <a:cs typeface="Oracle Sans" panose="020B0503020204020204" pitchFamily="34" charset="0"/>
                  </a:rPr>
                  <a:t>Exit </a:t>
                </a:r>
              </a:p>
              <a:p>
                <a:pPr algn="ctr" eaLnBrk="1" hangingPunct="1"/>
                <a:r>
                  <a:rPr lang="en-US" sz="2100" b="1" dirty="0">
                    <a:latin typeface="Oracle Sans" panose="020B0503020204020204" pitchFamily="34" charset="0"/>
                    <a:cs typeface="Oracle Sans" panose="020B0503020204020204" pitchFamily="34" charset="0"/>
                  </a:rPr>
                  <a:t>condition</a:t>
                </a:r>
              </a:p>
            </p:txBody>
          </p:sp>
        </p:grpSp>
        <p:sp>
          <p:nvSpPr>
            <p:cNvPr id="37" name="TextBox 36"/>
            <p:cNvSpPr txBox="1"/>
            <p:nvPr/>
          </p:nvSpPr>
          <p:spPr>
            <a:xfrm>
              <a:off x="10317163" y="2328863"/>
              <a:ext cx="473634" cy="287258"/>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YES</a:t>
              </a:r>
            </a:p>
          </p:txBody>
        </p:sp>
        <p:sp>
          <p:nvSpPr>
            <p:cNvPr id="38" name="TextBox 37"/>
            <p:cNvSpPr txBox="1"/>
            <p:nvPr/>
          </p:nvSpPr>
          <p:spPr>
            <a:xfrm>
              <a:off x="8964613" y="2762250"/>
              <a:ext cx="410583" cy="287258"/>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NO</a:t>
              </a:r>
            </a:p>
          </p:txBody>
        </p:sp>
        <p:cxnSp>
          <p:nvCxnSpPr>
            <p:cNvPr id="39" name="Straight Arrow Connector 38"/>
            <p:cNvCxnSpPr/>
            <p:nvPr/>
          </p:nvCxnSpPr>
          <p:spPr bwMode="auto">
            <a:xfrm>
              <a:off x="9429750" y="1077913"/>
              <a:ext cx="0" cy="700087"/>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40" name="Elbow Connector 39"/>
            <p:cNvCxnSpPr/>
            <p:nvPr/>
          </p:nvCxnSpPr>
          <p:spPr bwMode="auto">
            <a:xfrm flipH="1">
              <a:off x="9745663" y="2235200"/>
              <a:ext cx="493712" cy="2867025"/>
            </a:xfrm>
            <a:prstGeom prst="bentConnector4">
              <a:avLst>
                <a:gd name="adj1" fmla="val -124001"/>
                <a:gd name="adj2" fmla="val 72536"/>
              </a:avLst>
            </a:prstGeom>
            <a:noFill/>
            <a:ln w="28575" cap="flat" cmpd="sng" algn="ctr">
              <a:solidFill>
                <a:schemeClr val="accent4">
                  <a:lumMod val="60000"/>
                  <a:lumOff val="40000"/>
                </a:schemeClr>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144017499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itchFamily="49" charset="0"/>
                <a:cs typeface="Oracle Sans" panose="020B0503020204020204" pitchFamily="34" charset="0"/>
              </a:rPr>
              <a:t>WHILE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Loops: Example</a:t>
            </a:r>
          </a:p>
        </p:txBody>
      </p:sp>
      <p:sp>
        <p:nvSpPr>
          <p:cNvPr id="4" name="Content Placeholder 2"/>
          <p:cNvSpPr txBox="1">
            <a:spLocks/>
          </p:cNvSpPr>
          <p:nvPr/>
        </p:nvSpPr>
        <p:spPr bwMode="gray">
          <a:xfrm>
            <a:off x="1312070" y="2397125"/>
            <a:ext cx="15663863" cy="6099175"/>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8680" name="Rectangle 3"/>
          <p:cNvSpPr>
            <a:spLocks noChangeArrowheads="1"/>
          </p:cNvSpPr>
          <p:nvPr/>
        </p:nvSpPr>
        <p:spPr bwMode="blackGray">
          <a:xfrm>
            <a:off x="1618138" y="2607272"/>
            <a:ext cx="11850212" cy="5724228"/>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DECLARE</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v_countryid</a:t>
            </a: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locations.country_id%TYPE</a:t>
            </a:r>
            <a:r>
              <a:rPr lang="en-US" altLang="en-US" sz="2200" dirty="0">
                <a:solidFill>
                  <a:srgbClr val="000000"/>
                </a:solidFill>
                <a:latin typeface="Courier New" pitchFamily="49" charset="0"/>
                <a:cs typeface="Oracle Sans" panose="020B0503020204020204" pitchFamily="34" charset="0"/>
              </a:rPr>
              <a:t> := 'CA';</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v_loc_id</a:t>
            </a: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locations.location_id%TYPE</a:t>
            </a:r>
            <a:r>
              <a:rPr lang="en-US" altLang="en-US" sz="2200" dirty="0">
                <a:solidFill>
                  <a:srgbClr val="000000"/>
                </a:solidFill>
                <a:latin typeface="Courier New" pitchFamily="49" charset="0"/>
                <a:cs typeface="Oracle Sans" panose="020B0503020204020204" pitchFamily="34" charset="0"/>
              </a:rPr>
              <a:t>;</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v_new_city</a:t>
            </a: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locations.city%TYPE</a:t>
            </a:r>
            <a:r>
              <a:rPr lang="en-US" altLang="en-US" sz="2200" dirty="0">
                <a:solidFill>
                  <a:srgbClr val="000000"/>
                </a:solidFill>
                <a:latin typeface="Courier New" pitchFamily="49" charset="0"/>
                <a:cs typeface="Oracle Sans" panose="020B0503020204020204" pitchFamily="34" charset="0"/>
              </a:rPr>
              <a:t> := 'Montreal';</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v_counter</a:t>
            </a:r>
            <a:r>
              <a:rPr lang="en-US" altLang="en-US" sz="2200" dirty="0">
                <a:solidFill>
                  <a:srgbClr val="000000"/>
                </a:solidFill>
                <a:latin typeface="Courier New" pitchFamily="49" charset="0"/>
                <a:cs typeface="Oracle Sans" panose="020B0503020204020204" pitchFamily="34" charset="0"/>
              </a:rPr>
              <a:t>     NUMBER := 1;</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BEGIN</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SELECT MAX(</a:t>
            </a:r>
            <a:r>
              <a:rPr lang="en-US" altLang="en-US" sz="2200" dirty="0" err="1">
                <a:solidFill>
                  <a:srgbClr val="000000"/>
                </a:solidFill>
                <a:latin typeface="Courier New" pitchFamily="49" charset="0"/>
                <a:cs typeface="Oracle Sans" panose="020B0503020204020204" pitchFamily="34" charset="0"/>
              </a:rPr>
              <a:t>location_id</a:t>
            </a:r>
            <a:r>
              <a:rPr lang="en-US" altLang="en-US" sz="2200" dirty="0">
                <a:solidFill>
                  <a:srgbClr val="000000"/>
                </a:solidFill>
                <a:latin typeface="Courier New" pitchFamily="49" charset="0"/>
                <a:cs typeface="Oracle Sans" panose="020B0503020204020204" pitchFamily="34" charset="0"/>
              </a:rPr>
              <a:t>) INTO </a:t>
            </a:r>
            <a:r>
              <a:rPr lang="en-US" altLang="en-US" sz="2200" dirty="0" err="1">
                <a:solidFill>
                  <a:srgbClr val="000000"/>
                </a:solidFill>
                <a:latin typeface="Courier New" pitchFamily="49" charset="0"/>
                <a:cs typeface="Oracle Sans" panose="020B0503020204020204" pitchFamily="34" charset="0"/>
              </a:rPr>
              <a:t>v_loc_id</a:t>
            </a:r>
            <a:r>
              <a:rPr lang="en-US" altLang="en-US" sz="2200" dirty="0">
                <a:solidFill>
                  <a:srgbClr val="000000"/>
                </a:solidFill>
                <a:latin typeface="Courier New" pitchFamily="49" charset="0"/>
                <a:cs typeface="Oracle Sans" panose="020B0503020204020204" pitchFamily="34" charset="0"/>
              </a:rPr>
              <a:t> FROM locations</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WHERE </a:t>
            </a:r>
            <a:r>
              <a:rPr lang="en-US" altLang="en-US" sz="2200" dirty="0" err="1">
                <a:solidFill>
                  <a:srgbClr val="000000"/>
                </a:solidFill>
                <a:latin typeface="Courier New" pitchFamily="49" charset="0"/>
                <a:cs typeface="Oracle Sans" panose="020B0503020204020204" pitchFamily="34" charset="0"/>
              </a:rPr>
              <a:t>country_id</a:t>
            </a:r>
            <a:r>
              <a:rPr lang="en-US" altLang="en-US" sz="2200" dirty="0">
                <a:solidFill>
                  <a:srgbClr val="000000"/>
                </a:solidFill>
                <a:latin typeface="Courier New" pitchFamily="49" charset="0"/>
                <a:cs typeface="Oracle Sans" panose="020B0503020204020204" pitchFamily="34" charset="0"/>
              </a:rPr>
              <a:t> = </a:t>
            </a:r>
            <a:r>
              <a:rPr lang="en-US" altLang="en-US" sz="2200" dirty="0" err="1">
                <a:solidFill>
                  <a:srgbClr val="000000"/>
                </a:solidFill>
                <a:latin typeface="Courier New" pitchFamily="49" charset="0"/>
                <a:cs typeface="Oracle Sans" panose="020B0503020204020204" pitchFamily="34" charset="0"/>
              </a:rPr>
              <a:t>v_countryid</a:t>
            </a:r>
            <a:r>
              <a:rPr lang="en-US" altLang="en-US" sz="2200" dirty="0">
                <a:solidFill>
                  <a:srgbClr val="000000"/>
                </a:solidFill>
                <a:latin typeface="Courier New" pitchFamily="49" charset="0"/>
                <a:cs typeface="Oracle Sans" panose="020B0503020204020204" pitchFamily="34" charset="0"/>
              </a:rPr>
              <a:t>;</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WHILE </a:t>
            </a:r>
            <a:r>
              <a:rPr lang="en-US" altLang="en-US" sz="2200" dirty="0" err="1">
                <a:solidFill>
                  <a:srgbClr val="000000"/>
                </a:solidFill>
                <a:latin typeface="Courier New" pitchFamily="49" charset="0"/>
                <a:cs typeface="Oracle Sans" panose="020B0503020204020204" pitchFamily="34" charset="0"/>
              </a:rPr>
              <a:t>v_counter</a:t>
            </a:r>
            <a:r>
              <a:rPr lang="en-US" altLang="en-US" sz="2200" dirty="0">
                <a:solidFill>
                  <a:srgbClr val="000000"/>
                </a:solidFill>
                <a:latin typeface="Courier New" pitchFamily="49" charset="0"/>
                <a:cs typeface="Oracle Sans" panose="020B0503020204020204" pitchFamily="34" charset="0"/>
              </a:rPr>
              <a:t> &lt;= 3 LOOP</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INSERT INTO locations(</a:t>
            </a:r>
            <a:r>
              <a:rPr lang="en-US" altLang="en-US" sz="2200" dirty="0" err="1">
                <a:solidFill>
                  <a:srgbClr val="000000"/>
                </a:solidFill>
                <a:latin typeface="Courier New" pitchFamily="49" charset="0"/>
                <a:cs typeface="Oracle Sans" panose="020B0503020204020204" pitchFamily="34" charset="0"/>
              </a:rPr>
              <a:t>location_id</a:t>
            </a:r>
            <a:r>
              <a:rPr lang="en-US" altLang="en-US" sz="2200" dirty="0">
                <a:solidFill>
                  <a:srgbClr val="000000"/>
                </a:solidFill>
                <a:latin typeface="Courier New" pitchFamily="49" charset="0"/>
                <a:cs typeface="Oracle Sans" panose="020B0503020204020204" pitchFamily="34" charset="0"/>
              </a:rPr>
              <a:t>, city, </a:t>
            </a:r>
            <a:r>
              <a:rPr lang="en-US" altLang="en-US" sz="2200" dirty="0" err="1">
                <a:solidFill>
                  <a:srgbClr val="000000"/>
                </a:solidFill>
                <a:latin typeface="Courier New" pitchFamily="49" charset="0"/>
                <a:cs typeface="Oracle Sans" panose="020B0503020204020204" pitchFamily="34" charset="0"/>
              </a:rPr>
              <a:t>country_id</a:t>
            </a:r>
            <a:r>
              <a:rPr lang="en-US" altLang="en-US" sz="2200" dirty="0">
                <a:solidFill>
                  <a:srgbClr val="000000"/>
                </a:solidFill>
                <a:latin typeface="Courier New" pitchFamily="49" charset="0"/>
                <a:cs typeface="Oracle Sans" panose="020B0503020204020204" pitchFamily="34" charset="0"/>
              </a:rPr>
              <a:t>)   </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VALUES((</a:t>
            </a:r>
            <a:r>
              <a:rPr lang="en-US" altLang="en-US" sz="2200" dirty="0" err="1">
                <a:solidFill>
                  <a:srgbClr val="000000"/>
                </a:solidFill>
                <a:latin typeface="Courier New" pitchFamily="49" charset="0"/>
                <a:cs typeface="Oracle Sans" panose="020B0503020204020204" pitchFamily="34" charset="0"/>
              </a:rPr>
              <a:t>v_loc_id</a:t>
            </a:r>
            <a:r>
              <a:rPr lang="en-US" altLang="en-US" sz="2200" dirty="0">
                <a:solidFill>
                  <a:srgbClr val="000000"/>
                </a:solidFill>
                <a:latin typeface="Courier New" pitchFamily="49" charset="0"/>
                <a:cs typeface="Oracle Sans" panose="020B0503020204020204" pitchFamily="34" charset="0"/>
              </a:rPr>
              <a:t> + </a:t>
            </a:r>
            <a:r>
              <a:rPr lang="en-US" altLang="en-US" sz="2200" dirty="0" err="1">
                <a:solidFill>
                  <a:srgbClr val="000000"/>
                </a:solidFill>
                <a:latin typeface="Courier New" pitchFamily="49" charset="0"/>
                <a:cs typeface="Oracle Sans" panose="020B0503020204020204" pitchFamily="34" charset="0"/>
              </a:rPr>
              <a:t>v_counter</a:t>
            </a: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v_new_city</a:t>
            </a: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v_countryid</a:t>
            </a:r>
            <a:r>
              <a:rPr lang="en-US" altLang="en-US" sz="2200" dirty="0">
                <a:solidFill>
                  <a:srgbClr val="000000"/>
                </a:solidFill>
                <a:latin typeface="Courier New" pitchFamily="49" charset="0"/>
                <a:cs typeface="Oracle Sans" panose="020B0503020204020204" pitchFamily="34" charset="0"/>
              </a:rPr>
              <a:t>);</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a:t>
            </a:r>
            <a:r>
              <a:rPr lang="en-US" altLang="en-US" sz="2200" dirty="0" err="1">
                <a:solidFill>
                  <a:srgbClr val="000000"/>
                </a:solidFill>
                <a:latin typeface="Courier New" pitchFamily="49" charset="0"/>
                <a:cs typeface="Oracle Sans" panose="020B0503020204020204" pitchFamily="34" charset="0"/>
              </a:rPr>
              <a:t>v_counter</a:t>
            </a:r>
            <a:r>
              <a:rPr lang="en-US" altLang="en-US" sz="2200" dirty="0">
                <a:solidFill>
                  <a:srgbClr val="000000"/>
                </a:solidFill>
                <a:latin typeface="Courier New" pitchFamily="49" charset="0"/>
                <a:cs typeface="Oracle Sans" panose="020B0503020204020204" pitchFamily="34" charset="0"/>
              </a:rPr>
              <a:t> := </a:t>
            </a:r>
            <a:r>
              <a:rPr lang="en-US" altLang="en-US" sz="2200" dirty="0" err="1">
                <a:solidFill>
                  <a:srgbClr val="000000"/>
                </a:solidFill>
                <a:latin typeface="Courier New" pitchFamily="49" charset="0"/>
                <a:cs typeface="Oracle Sans" panose="020B0503020204020204" pitchFamily="34" charset="0"/>
              </a:rPr>
              <a:t>v_counter</a:t>
            </a:r>
            <a:r>
              <a:rPr lang="en-US" altLang="en-US" sz="2200" dirty="0">
                <a:solidFill>
                  <a:srgbClr val="000000"/>
                </a:solidFill>
                <a:latin typeface="Courier New" pitchFamily="49" charset="0"/>
                <a:cs typeface="Oracle Sans" panose="020B0503020204020204" pitchFamily="34" charset="0"/>
              </a:rPr>
              <a:t> + 1;</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  END LOOP;</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DBMS_OUTPUT.PUT_LINE(v_counter-1||' rows added.');</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END;</a:t>
            </a:r>
          </a:p>
          <a:p>
            <a:pPr>
              <a:tabLst>
                <a:tab pos="1800225" algn="l"/>
                <a:tab pos="2488407" algn="l"/>
              </a:tabLst>
            </a:pPr>
            <a:r>
              <a:rPr lang="en-US" altLang="en-US" sz="2200" dirty="0">
                <a:solidFill>
                  <a:srgbClr val="000000"/>
                </a:solidFill>
                <a:latin typeface="Courier New" pitchFamily="49" charset="0"/>
                <a:cs typeface="Oracle Sans" panose="020B0503020204020204" pitchFamily="34" charset="0"/>
              </a:rPr>
              <a:t>/</a:t>
            </a:r>
          </a:p>
        </p:txBody>
      </p:sp>
      <p:pic>
        <p:nvPicPr>
          <p:cNvPr id="28676" name="Picture 4" descr="les06_08.png"/>
          <p:cNvPicPr>
            <a:picLocks noChangeAspect="1"/>
          </p:cNvPicPr>
          <p:nvPr/>
        </p:nvPicPr>
        <p:blipFill>
          <a:blip r:embed="rId4" cstate="print"/>
          <a:srcRect/>
          <a:stretch>
            <a:fillRect/>
          </a:stretch>
        </p:blipFill>
        <p:spPr bwMode="auto">
          <a:xfrm>
            <a:off x="10439400" y="7729582"/>
            <a:ext cx="6096000" cy="209491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7253770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itchFamily="49" charset="0"/>
                <a:cs typeface="Oracle Sans" panose="020B0503020204020204" pitchFamily="34" charset="0"/>
              </a:rPr>
              <a:t>FOR</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Loops</a:t>
            </a:r>
          </a:p>
        </p:txBody>
      </p:sp>
      <p:sp>
        <p:nvSpPr>
          <p:cNvPr id="2" name="Content Placeholder 1">
            <a:extLst>
              <a:ext uri="{FF2B5EF4-FFF2-40B4-BE49-F238E27FC236}">
                <a16:creationId xmlns:a16="http://schemas.microsoft.com/office/drawing/2014/main" id="{59356EB3-566F-4286-AD77-BD6968F1DB0E}"/>
              </a:ext>
            </a:extLst>
          </p:cNvPr>
          <p:cNvSpPr>
            <a:spLocks noGrp="1"/>
          </p:cNvSpPr>
          <p:nvPr>
            <p:ph idx="1"/>
          </p:nvPr>
        </p:nvSpPr>
        <p:spPr>
          <a:xfrm>
            <a:off x="933451" y="2272710"/>
            <a:ext cx="10437018" cy="2060881"/>
          </a:xfrm>
        </p:spPr>
        <p:txBody>
          <a:bodyPr/>
          <a:lstStyle/>
          <a:p>
            <a:pPr lvl="1"/>
            <a:r>
              <a:rPr lang="en-US" altLang="en-US" dirty="0"/>
              <a:t>Use a </a:t>
            </a:r>
            <a:r>
              <a:rPr lang="en-US" altLang="en-US" dirty="0">
                <a:latin typeface="Courier New" pitchFamily="49" charset="0"/>
              </a:rPr>
              <a:t>FOR</a:t>
            </a:r>
            <a:r>
              <a:rPr lang="en-US" altLang="en-US" dirty="0"/>
              <a:t> loop when you know the number of iterations.</a:t>
            </a:r>
          </a:p>
          <a:p>
            <a:pPr lvl="1"/>
            <a:r>
              <a:rPr lang="en-US" altLang="en-US" dirty="0"/>
              <a:t>Do not declare the counter; it is declared implicitly.</a:t>
            </a:r>
          </a:p>
          <a:p>
            <a:endParaRPr lang="en-US" dirty="0"/>
          </a:p>
        </p:txBody>
      </p:sp>
      <p:sp>
        <p:nvSpPr>
          <p:cNvPr id="5" name="Content Placeholder 2"/>
          <p:cNvSpPr txBox="1">
            <a:spLocks/>
          </p:cNvSpPr>
          <p:nvPr/>
        </p:nvSpPr>
        <p:spPr bwMode="gray">
          <a:xfrm>
            <a:off x="1678783" y="4317160"/>
            <a:ext cx="7693817" cy="2731339"/>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9716" name="Rectangle 4"/>
          <p:cNvSpPr>
            <a:spLocks noChangeArrowheads="1"/>
          </p:cNvSpPr>
          <p:nvPr/>
        </p:nvSpPr>
        <p:spPr bwMode="blackGray">
          <a:xfrm>
            <a:off x="1981201" y="4305300"/>
            <a:ext cx="6400800" cy="2727512"/>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FOR </a:t>
            </a:r>
            <a:r>
              <a:rPr lang="en-US" altLang="en-US" sz="2000" i="1" dirty="0">
                <a:solidFill>
                  <a:srgbClr val="000000"/>
                </a:solidFill>
                <a:latin typeface="Courier New" pitchFamily="49" charset="0"/>
                <a:cs typeface="Oracle Sans" panose="020B0503020204020204" pitchFamily="34" charset="0"/>
              </a:rPr>
              <a:t>counter</a:t>
            </a:r>
            <a:r>
              <a:rPr lang="en-US" altLang="en-US" sz="2000" dirty="0">
                <a:solidFill>
                  <a:srgbClr val="000000"/>
                </a:solidFill>
                <a:latin typeface="Courier New" pitchFamily="49" charset="0"/>
                <a:cs typeface="Oracle Sans" panose="020B0503020204020204" pitchFamily="34" charset="0"/>
              </a:rPr>
              <a:t> IN [REVERSE]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i="1" dirty="0">
                <a:solidFill>
                  <a:srgbClr val="000000"/>
                </a:solidFill>
                <a:latin typeface="Courier New" pitchFamily="49" charset="0"/>
                <a:cs typeface="Oracle Sans" panose="020B0503020204020204" pitchFamily="34" charset="0"/>
              </a:rPr>
              <a:t>lower_bound..</a:t>
            </a:r>
            <a:r>
              <a:rPr lang="en-US" altLang="en-US" sz="2000" i="1" dirty="0" err="1">
                <a:solidFill>
                  <a:srgbClr val="000000"/>
                </a:solidFill>
                <a:latin typeface="Courier New" pitchFamily="49" charset="0"/>
                <a:cs typeface="Oracle Sans" panose="020B0503020204020204" pitchFamily="34" charset="0"/>
              </a:rPr>
              <a:t>upper_bound</a:t>
            </a:r>
            <a:r>
              <a:rPr lang="en-US" altLang="en-US" sz="2000" dirty="0">
                <a:solidFill>
                  <a:srgbClr val="000000"/>
                </a:solidFill>
                <a:latin typeface="Courier New" pitchFamily="49" charset="0"/>
                <a:cs typeface="Oracle Sans" panose="020B0503020204020204" pitchFamily="34" charset="0"/>
              </a:rPr>
              <a:t> LOOP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statement1;</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statement2;</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 .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 LOOP;</a:t>
            </a:r>
          </a:p>
        </p:txBody>
      </p:sp>
      <p:grpSp>
        <p:nvGrpSpPr>
          <p:cNvPr id="19" name="Group 18"/>
          <p:cNvGrpSpPr/>
          <p:nvPr/>
        </p:nvGrpSpPr>
        <p:grpSpPr>
          <a:xfrm>
            <a:off x="11457371" y="1371600"/>
            <a:ext cx="5916230" cy="7846743"/>
            <a:chOff x="4609229" y="866685"/>
            <a:chExt cx="3944153" cy="5231162"/>
          </a:xfrm>
        </p:grpSpPr>
        <p:sp>
          <p:nvSpPr>
            <p:cNvPr id="20" name="Freeform 19"/>
            <p:cNvSpPr/>
            <p:nvPr/>
          </p:nvSpPr>
          <p:spPr bwMode="auto">
            <a:xfrm>
              <a:off x="4696754" y="5662316"/>
              <a:ext cx="3769102" cy="435531"/>
            </a:xfrm>
            <a:custGeom>
              <a:avLst/>
              <a:gdLst>
                <a:gd name="connsiteX0" fmla="*/ 10390 w 2550968"/>
                <a:gd name="connsiteY0" fmla="*/ 5195 h 457200"/>
                <a:gd name="connsiteX1" fmla="*/ 10390 w 2550968"/>
                <a:gd name="connsiteY1" fmla="*/ 452004 h 457200"/>
                <a:gd name="connsiteX2" fmla="*/ 1319645 w 2550968"/>
                <a:gd name="connsiteY2" fmla="*/ 290945 h 457200"/>
                <a:gd name="connsiteX3" fmla="*/ 2550968 w 2550968"/>
                <a:gd name="connsiteY3" fmla="*/ 457200 h 457200"/>
                <a:gd name="connsiteX4" fmla="*/ 2550968 w 2550968"/>
                <a:gd name="connsiteY4" fmla="*/ 0 h 457200"/>
                <a:gd name="connsiteX5" fmla="*/ 0 w 2550968"/>
                <a:gd name="connsiteY5" fmla="*/ 0 h 457200"/>
                <a:gd name="connsiteX6" fmla="*/ 5195 w 2550968"/>
                <a:gd name="connsiteY6" fmla="*/ 9871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0968" h="457200">
                  <a:moveTo>
                    <a:pt x="10390" y="5195"/>
                  </a:moveTo>
                  <a:lnTo>
                    <a:pt x="10390" y="452004"/>
                  </a:lnTo>
                  <a:lnTo>
                    <a:pt x="1319645" y="290945"/>
                  </a:lnTo>
                  <a:lnTo>
                    <a:pt x="2550968" y="457200"/>
                  </a:lnTo>
                  <a:lnTo>
                    <a:pt x="2550968" y="0"/>
                  </a:lnTo>
                  <a:lnTo>
                    <a:pt x="0" y="0"/>
                  </a:lnTo>
                  <a:lnTo>
                    <a:pt x="5195" y="98714"/>
                  </a:lnTo>
                </a:path>
              </a:pathLst>
            </a:custGeom>
            <a:gradFill flip="none" rotWithShape="1">
              <a:gsLst>
                <a:gs pos="0">
                  <a:schemeClr val="tx1">
                    <a:lumMod val="50000"/>
                  </a:schemeClr>
                </a:gs>
                <a:gs pos="100000">
                  <a:schemeClr val="bg1"/>
                </a:gs>
              </a:gsLst>
              <a:path path="circle">
                <a:fillToRect l="50000" t="-80000" r="50000" b="18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1" name="Rounded Rectangle 20"/>
            <p:cNvSpPr/>
            <p:nvPr/>
          </p:nvSpPr>
          <p:spPr bwMode="auto">
            <a:xfrm>
              <a:off x="4609229" y="866685"/>
              <a:ext cx="3944153" cy="5086750"/>
            </a:xfrm>
            <a:prstGeom prst="roundRect">
              <a:avLst>
                <a:gd name="adj" fmla="val 10871"/>
              </a:avLst>
            </a:prstGeom>
            <a:gradFill flip="none" rotWithShape="1">
              <a:gsLst>
                <a:gs pos="100000">
                  <a:schemeClr val="accent5">
                    <a:lumMod val="20000"/>
                    <a:lumOff val="80000"/>
                  </a:schemeClr>
                </a:gs>
                <a:gs pos="0">
                  <a:schemeClr val="bg1"/>
                </a:gs>
              </a:gsLst>
              <a:path path="circle">
                <a:fillToRect l="50000" t="50000" r="50000" b="50000"/>
              </a:path>
              <a:tileRect/>
            </a:gradFill>
            <a:ln w="15875" cap="flat" cmpd="sng" algn="ctr">
              <a:solidFill>
                <a:schemeClr val="accent4">
                  <a:lumMod val="40000"/>
                  <a:lumOff val="60000"/>
                </a:schemeClr>
              </a:solidFill>
              <a:prstDash val="sysDot"/>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grpSp>
        <p:nvGrpSpPr>
          <p:cNvPr id="22" name="Group 6"/>
          <p:cNvGrpSpPr>
            <a:grpSpLocks/>
          </p:cNvGrpSpPr>
          <p:nvPr/>
        </p:nvGrpSpPr>
        <p:grpSpPr bwMode="auto">
          <a:xfrm>
            <a:off x="12130088" y="1616870"/>
            <a:ext cx="4672013" cy="6841331"/>
            <a:chOff x="7704137" y="1078054"/>
            <a:chExt cx="3114675" cy="4560746"/>
          </a:xfrm>
        </p:grpSpPr>
        <p:cxnSp>
          <p:nvCxnSpPr>
            <p:cNvPr id="24" name="Straight Arrow Connector 23"/>
            <p:cNvCxnSpPr/>
            <p:nvPr/>
          </p:nvCxnSpPr>
          <p:spPr bwMode="auto">
            <a:xfrm flipV="1">
              <a:off x="9048749" y="1778119"/>
              <a:ext cx="0" cy="2149409"/>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26" name="Straight Arrow Connector 25"/>
            <p:cNvCxnSpPr/>
            <p:nvPr/>
          </p:nvCxnSpPr>
          <p:spPr bwMode="auto">
            <a:xfrm>
              <a:off x="9048749" y="2692491"/>
              <a:ext cx="0" cy="700066"/>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sp>
          <p:nvSpPr>
            <p:cNvPr id="27" name="Rectangle 26"/>
            <p:cNvSpPr/>
            <p:nvPr/>
          </p:nvSpPr>
          <p:spPr bwMode="auto">
            <a:xfrm>
              <a:off x="8161336" y="5102986"/>
              <a:ext cx="1773418" cy="535814"/>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9" name="Rectangle 28"/>
            <p:cNvSpPr/>
            <p:nvPr/>
          </p:nvSpPr>
          <p:spPr bwMode="auto">
            <a:xfrm>
              <a:off x="8161336" y="3392346"/>
              <a:ext cx="1773418" cy="535814"/>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r>
                <a:rPr lang="en-US" sz="2100" b="1" dirty="0">
                  <a:latin typeface="Oracle Sans" panose="020B0503020204020204" pitchFamily="34" charset="0"/>
                  <a:cs typeface="Oracle Sans" panose="020B0503020204020204" pitchFamily="34" charset="0"/>
                </a:rPr>
                <a:t>Repetitive statements</a:t>
              </a:r>
            </a:p>
          </p:txBody>
        </p:sp>
        <p:sp>
          <p:nvSpPr>
            <p:cNvPr id="30" name="Rounded Rectangle 29"/>
            <p:cNvSpPr/>
            <p:nvPr/>
          </p:nvSpPr>
          <p:spPr bwMode="auto">
            <a:xfrm>
              <a:off x="7704137" y="1371732"/>
              <a:ext cx="3114675" cy="3339997"/>
            </a:xfrm>
            <a:prstGeom prst="roundRect">
              <a:avLst>
                <a:gd name="adj" fmla="val 11976"/>
              </a:avLst>
            </a:prstGeom>
            <a:noFill/>
            <a:ln w="28575" cap="flat" cmpd="sng" algn="ctr">
              <a:solidFill>
                <a:schemeClr val="accent4">
                  <a:lumMod val="60000"/>
                  <a:lumOff val="40000"/>
                </a:schemeClr>
              </a:solidFill>
              <a:prstDash val="sysDot"/>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cxnSp>
          <p:nvCxnSpPr>
            <p:cNvPr id="31" name="Straight Arrow Connector 30"/>
            <p:cNvCxnSpPr/>
            <p:nvPr/>
          </p:nvCxnSpPr>
          <p:spPr bwMode="auto">
            <a:xfrm>
              <a:off x="9048749" y="3927528"/>
              <a:ext cx="0" cy="1174714"/>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grpSp>
          <p:nvGrpSpPr>
            <p:cNvPr id="32" name="Group 41"/>
            <p:cNvGrpSpPr>
              <a:grpSpLocks/>
            </p:cNvGrpSpPr>
            <p:nvPr/>
          </p:nvGrpSpPr>
          <p:grpSpPr bwMode="auto">
            <a:xfrm>
              <a:off x="8237536" y="1778000"/>
              <a:ext cx="1621018" cy="914400"/>
              <a:chOff x="6456182" y="3335869"/>
              <a:chExt cx="1621018" cy="914400"/>
            </a:xfrm>
          </p:grpSpPr>
          <p:sp>
            <p:nvSpPr>
              <p:cNvPr id="37" name="Diamond 36"/>
              <p:cNvSpPr/>
              <p:nvPr/>
            </p:nvSpPr>
            <p:spPr bwMode="auto">
              <a:xfrm>
                <a:off x="6456182" y="3335869"/>
                <a:ext cx="1621018" cy="914400"/>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2400" dirty="0">
                  <a:latin typeface="Oracle Sans" panose="020B0503020204020204" pitchFamily="34" charset="0"/>
                  <a:cs typeface="Oracle Sans" panose="020B0503020204020204" pitchFamily="34" charset="0"/>
                </a:endParaRPr>
              </a:p>
            </p:txBody>
          </p:sp>
          <p:sp>
            <p:nvSpPr>
              <p:cNvPr id="38" name="TextBox 36"/>
              <p:cNvSpPr txBox="1">
                <a:spLocks noChangeArrowheads="1"/>
              </p:cNvSpPr>
              <p:nvPr/>
            </p:nvSpPr>
            <p:spPr bwMode="auto">
              <a:xfrm>
                <a:off x="6697123" y="3576615"/>
                <a:ext cx="1184298" cy="492427"/>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100" b="1" dirty="0">
                    <a:latin typeface="Oracle Sans" panose="020B0503020204020204" pitchFamily="34" charset="0"/>
                    <a:cs typeface="Oracle Sans" panose="020B0503020204020204" pitchFamily="34" charset="0"/>
                  </a:rPr>
                  <a:t>Counter less</a:t>
                </a:r>
              </a:p>
              <a:p>
                <a:pPr algn="ctr" eaLnBrk="1" hangingPunct="1"/>
                <a:r>
                  <a:rPr lang="en-US" sz="2100" b="1" dirty="0">
                    <a:latin typeface="Oracle Sans" panose="020B0503020204020204" pitchFamily="34" charset="0"/>
                    <a:cs typeface="Oracle Sans" panose="020B0503020204020204" pitchFamily="34" charset="0"/>
                  </a:rPr>
                  <a:t>than limit</a:t>
                </a:r>
              </a:p>
            </p:txBody>
          </p:sp>
        </p:grpSp>
        <p:sp>
          <p:nvSpPr>
            <p:cNvPr id="33" name="TextBox 32"/>
            <p:cNvSpPr txBox="1"/>
            <p:nvPr/>
          </p:nvSpPr>
          <p:spPr>
            <a:xfrm>
              <a:off x="9936162" y="2328965"/>
              <a:ext cx="358218" cy="246214"/>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1800" b="1" dirty="0">
                  <a:solidFill>
                    <a:schemeClr val="bg2">
                      <a:lumMod val="50000"/>
                    </a:schemeClr>
                  </a:solidFill>
                  <a:latin typeface="Oracle Sans" panose="020B0503020204020204" pitchFamily="34" charset="0"/>
                  <a:cs typeface="Oracle Sans" panose="020B0503020204020204" pitchFamily="34" charset="0"/>
                </a:rPr>
                <a:t>NO</a:t>
              </a:r>
            </a:p>
          </p:txBody>
        </p:sp>
        <p:sp>
          <p:nvSpPr>
            <p:cNvPr id="34" name="TextBox 33"/>
            <p:cNvSpPr txBox="1"/>
            <p:nvPr/>
          </p:nvSpPr>
          <p:spPr>
            <a:xfrm>
              <a:off x="8539162" y="2762339"/>
              <a:ext cx="410583" cy="246214"/>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1800" b="1" dirty="0">
                  <a:solidFill>
                    <a:schemeClr val="bg2">
                      <a:lumMod val="50000"/>
                    </a:schemeClr>
                  </a:solidFill>
                  <a:latin typeface="Oracle Sans" panose="020B0503020204020204" pitchFamily="34" charset="0"/>
                  <a:cs typeface="Oracle Sans" panose="020B0503020204020204" pitchFamily="34" charset="0"/>
                </a:rPr>
                <a:t>YES</a:t>
              </a:r>
            </a:p>
          </p:txBody>
        </p:sp>
        <p:cxnSp>
          <p:nvCxnSpPr>
            <p:cNvPr id="35" name="Straight Arrow Connector 34"/>
            <p:cNvCxnSpPr/>
            <p:nvPr/>
          </p:nvCxnSpPr>
          <p:spPr bwMode="auto">
            <a:xfrm>
              <a:off x="9048749" y="1078054"/>
              <a:ext cx="0" cy="700065"/>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36" name="Elbow Connector 35"/>
            <p:cNvCxnSpPr/>
            <p:nvPr/>
          </p:nvCxnSpPr>
          <p:spPr bwMode="auto">
            <a:xfrm flipH="1">
              <a:off x="9364662" y="2235305"/>
              <a:ext cx="493712" cy="2866936"/>
            </a:xfrm>
            <a:prstGeom prst="bentConnector4">
              <a:avLst>
                <a:gd name="adj1" fmla="val -124001"/>
                <a:gd name="adj2" fmla="val 72536"/>
              </a:avLst>
            </a:prstGeom>
            <a:noFill/>
            <a:ln w="28575" cap="flat" cmpd="sng" algn="ctr">
              <a:solidFill>
                <a:schemeClr val="accent4">
                  <a:lumMod val="60000"/>
                  <a:lumOff val="40000"/>
                </a:schemeClr>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378985975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10253530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Courier New" pitchFamily="49" charset="0"/>
                <a:cs typeface="Oracle Sans" panose="020B0503020204020204" pitchFamily="34" charset="0"/>
              </a:rPr>
              <a:t>FOR</a:t>
            </a:r>
            <a:r>
              <a:rPr lang="en-US" dirty="0">
                <a:latin typeface="Oracle Sans" panose="020B0503020204020204" pitchFamily="34" charset="0"/>
                <a:cs typeface="Oracle Sans" panose="020B0503020204020204" pitchFamily="34" charset="0"/>
              </a:rPr>
              <a:t> </a:t>
            </a:r>
            <a:r>
              <a:rPr lang="en-US" dirty="0">
                <a:latin typeface="+mj-lt"/>
                <a:cs typeface="Oracle Sans" panose="020B0503020204020204" pitchFamily="34" charset="0"/>
              </a:rPr>
              <a:t>Loops: Example</a:t>
            </a:r>
          </a:p>
        </p:txBody>
      </p:sp>
      <p:sp>
        <p:nvSpPr>
          <p:cNvPr id="4" name="Content Placeholder 2"/>
          <p:cNvSpPr txBox="1">
            <a:spLocks/>
          </p:cNvSpPr>
          <p:nvPr/>
        </p:nvSpPr>
        <p:spPr bwMode="gray">
          <a:xfrm>
            <a:off x="1081089" y="2427513"/>
            <a:ext cx="16125825" cy="5459187"/>
          </a:xfrm>
          <a:prstGeom prst="round2DiagRect">
            <a:avLst>
              <a:gd name="adj1" fmla="val 8839"/>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1754" name="Rectangle 3"/>
          <p:cNvSpPr>
            <a:spLocks noChangeArrowheads="1"/>
          </p:cNvSpPr>
          <p:nvPr/>
        </p:nvSpPr>
        <p:spPr bwMode="blackGray">
          <a:xfrm>
            <a:off x="1941409" y="2693293"/>
            <a:ext cx="14405184" cy="4964807"/>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DECLARE</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v_countryid</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locations.country_id%TYPE</a:t>
            </a:r>
            <a:r>
              <a:rPr lang="en-US" sz="2400" dirty="0">
                <a:solidFill>
                  <a:srgbClr val="000000"/>
                </a:solidFill>
                <a:latin typeface="Courier New" pitchFamily="49" charset="0"/>
                <a:cs typeface="Oracle Sans" panose="020B0503020204020204" pitchFamily="34" charset="0"/>
              </a:rPr>
              <a:t> := 'CA';</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v_loc_id</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locations.location_id%TYPE</a:t>
            </a:r>
            <a:r>
              <a:rPr lang="en-US" sz="2400" dirty="0">
                <a:solidFill>
                  <a:srgbClr val="000000"/>
                </a:solidFill>
                <a:latin typeface="Courier New" pitchFamily="49" charset="0"/>
                <a:cs typeface="Oracle Sans" panose="020B0503020204020204" pitchFamily="34" charset="0"/>
              </a:rPr>
              <a:t>;</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v_new_city</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locations.city%TYPE</a:t>
            </a:r>
            <a:r>
              <a:rPr lang="en-US" sz="2400" dirty="0">
                <a:solidFill>
                  <a:srgbClr val="000000"/>
                </a:solidFill>
                <a:latin typeface="Courier New" pitchFamily="49" charset="0"/>
                <a:cs typeface="Oracle Sans" panose="020B0503020204020204" pitchFamily="34" charset="0"/>
              </a:rPr>
              <a:t> := 'Montreal';</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BEGIN</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  SELECT MAX(</a:t>
            </a:r>
            <a:r>
              <a:rPr lang="en-US" sz="2400" dirty="0" err="1">
                <a:solidFill>
                  <a:srgbClr val="000000"/>
                </a:solidFill>
                <a:latin typeface="Courier New" pitchFamily="49" charset="0"/>
                <a:cs typeface="Oracle Sans" panose="020B0503020204020204" pitchFamily="34" charset="0"/>
              </a:rPr>
              <a:t>location_id</a:t>
            </a:r>
            <a:r>
              <a:rPr lang="en-US" sz="2400" dirty="0">
                <a:solidFill>
                  <a:srgbClr val="000000"/>
                </a:solidFill>
                <a:latin typeface="Courier New" pitchFamily="49" charset="0"/>
                <a:cs typeface="Oracle Sans" panose="020B0503020204020204" pitchFamily="34" charset="0"/>
              </a:rPr>
              <a:t>) INTO </a:t>
            </a:r>
            <a:r>
              <a:rPr lang="en-US" sz="2400" dirty="0" err="1">
                <a:solidFill>
                  <a:srgbClr val="000000"/>
                </a:solidFill>
                <a:latin typeface="Courier New" pitchFamily="49" charset="0"/>
                <a:cs typeface="Oracle Sans" panose="020B0503020204020204" pitchFamily="34" charset="0"/>
              </a:rPr>
              <a:t>v_loc_id</a:t>
            </a:r>
            <a:r>
              <a:rPr lang="en-US" sz="2400" dirty="0">
                <a:solidFill>
                  <a:srgbClr val="000000"/>
                </a:solidFill>
                <a:latin typeface="Courier New" pitchFamily="49" charset="0"/>
                <a:cs typeface="Oracle Sans" panose="020B0503020204020204" pitchFamily="34" charset="0"/>
              </a:rPr>
              <a:t> </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    FROM locations</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    WHERE </a:t>
            </a:r>
            <a:r>
              <a:rPr lang="en-US" sz="2400" dirty="0" err="1">
                <a:solidFill>
                  <a:srgbClr val="000000"/>
                </a:solidFill>
                <a:latin typeface="Courier New" pitchFamily="49" charset="0"/>
                <a:cs typeface="Oracle Sans" panose="020B0503020204020204" pitchFamily="34" charset="0"/>
              </a:rPr>
              <a:t>country_id</a:t>
            </a:r>
            <a:r>
              <a:rPr lang="en-US" sz="2400" dirty="0">
                <a:solidFill>
                  <a:srgbClr val="000000"/>
                </a:solidFill>
                <a:latin typeface="Courier New" pitchFamily="49" charset="0"/>
                <a:cs typeface="Oracle Sans" panose="020B0503020204020204" pitchFamily="34" charset="0"/>
              </a:rPr>
              <a:t> = </a:t>
            </a:r>
            <a:r>
              <a:rPr lang="en-US" sz="2400" dirty="0" err="1">
                <a:solidFill>
                  <a:srgbClr val="000000"/>
                </a:solidFill>
                <a:latin typeface="Courier New" pitchFamily="49" charset="0"/>
                <a:cs typeface="Oracle Sans" panose="020B0503020204020204" pitchFamily="34" charset="0"/>
              </a:rPr>
              <a:t>v_countryid</a:t>
            </a:r>
            <a:r>
              <a:rPr lang="en-US" sz="2400" dirty="0">
                <a:solidFill>
                  <a:srgbClr val="000000"/>
                </a:solidFill>
                <a:latin typeface="Courier New" pitchFamily="49" charset="0"/>
                <a:cs typeface="Oracle Sans" panose="020B0503020204020204" pitchFamily="34" charset="0"/>
              </a:rPr>
              <a:t>;</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  FOR </a:t>
            </a:r>
            <a:r>
              <a:rPr lang="en-US" sz="2400" dirty="0" err="1">
                <a:solidFill>
                  <a:srgbClr val="000000"/>
                </a:solidFill>
                <a:latin typeface="Courier New" pitchFamily="49" charset="0"/>
                <a:cs typeface="Oracle Sans" panose="020B0503020204020204" pitchFamily="34" charset="0"/>
              </a:rPr>
              <a:t>i</a:t>
            </a:r>
            <a:r>
              <a:rPr lang="en-US" sz="2400" dirty="0">
                <a:solidFill>
                  <a:srgbClr val="000000"/>
                </a:solidFill>
                <a:latin typeface="Courier New" pitchFamily="49" charset="0"/>
                <a:cs typeface="Oracle Sans" panose="020B0503020204020204" pitchFamily="34" charset="0"/>
              </a:rPr>
              <a:t> IN 1..3 LOOP</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    INSERT INTO locations(</a:t>
            </a:r>
            <a:r>
              <a:rPr lang="en-US" sz="2400" dirty="0" err="1">
                <a:solidFill>
                  <a:srgbClr val="000000"/>
                </a:solidFill>
                <a:latin typeface="Courier New" pitchFamily="49" charset="0"/>
                <a:cs typeface="Oracle Sans" panose="020B0503020204020204" pitchFamily="34" charset="0"/>
              </a:rPr>
              <a:t>location_id</a:t>
            </a:r>
            <a:r>
              <a:rPr lang="en-US" sz="2400" dirty="0">
                <a:solidFill>
                  <a:srgbClr val="000000"/>
                </a:solidFill>
                <a:latin typeface="Courier New" pitchFamily="49" charset="0"/>
                <a:cs typeface="Oracle Sans" panose="020B0503020204020204" pitchFamily="34" charset="0"/>
              </a:rPr>
              <a:t>, city, </a:t>
            </a:r>
            <a:r>
              <a:rPr lang="en-US" sz="2400" dirty="0" err="1">
                <a:solidFill>
                  <a:srgbClr val="000000"/>
                </a:solidFill>
                <a:latin typeface="Courier New" pitchFamily="49" charset="0"/>
                <a:cs typeface="Oracle Sans" panose="020B0503020204020204" pitchFamily="34" charset="0"/>
              </a:rPr>
              <a:t>country_id</a:t>
            </a:r>
            <a:r>
              <a:rPr lang="en-US" sz="2400" dirty="0">
                <a:solidFill>
                  <a:srgbClr val="000000"/>
                </a:solidFill>
                <a:latin typeface="Courier New" pitchFamily="49" charset="0"/>
                <a:cs typeface="Oracle Sans" panose="020B0503020204020204" pitchFamily="34" charset="0"/>
              </a:rPr>
              <a:t>)   </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    VALUES((</a:t>
            </a:r>
            <a:r>
              <a:rPr lang="en-US" sz="2400" dirty="0" err="1">
                <a:solidFill>
                  <a:srgbClr val="000000"/>
                </a:solidFill>
                <a:latin typeface="Courier New" pitchFamily="49" charset="0"/>
                <a:cs typeface="Oracle Sans" panose="020B0503020204020204" pitchFamily="34" charset="0"/>
              </a:rPr>
              <a:t>v_loc_id</a:t>
            </a:r>
            <a:r>
              <a:rPr lang="en-US" sz="2400" dirty="0">
                <a:solidFill>
                  <a:srgbClr val="000000"/>
                </a:solidFill>
                <a:latin typeface="Courier New" pitchFamily="49" charset="0"/>
                <a:cs typeface="Oracle Sans" panose="020B0503020204020204" pitchFamily="34" charset="0"/>
              </a:rPr>
              <a:t> + i), </a:t>
            </a:r>
            <a:r>
              <a:rPr lang="en-US" sz="2400" dirty="0" err="1">
                <a:solidFill>
                  <a:srgbClr val="000000"/>
                </a:solidFill>
                <a:latin typeface="Courier New" pitchFamily="49" charset="0"/>
                <a:cs typeface="Oracle Sans" panose="020B0503020204020204" pitchFamily="34" charset="0"/>
              </a:rPr>
              <a:t>v_new_city</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v_countryid</a:t>
            </a:r>
            <a:r>
              <a:rPr lang="en-US" sz="2400" dirty="0">
                <a:solidFill>
                  <a:srgbClr val="000000"/>
                </a:solidFill>
                <a:latin typeface="Courier New" pitchFamily="49" charset="0"/>
                <a:cs typeface="Oracle Sans" panose="020B0503020204020204" pitchFamily="34" charset="0"/>
              </a:rPr>
              <a:t> );</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  END LOOP;</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END;</a:t>
            </a:r>
          </a:p>
          <a:p>
            <a:pPr eaLnBrk="0" hangingPunct="0">
              <a:tabLst>
                <a:tab pos="1800225" algn="l"/>
                <a:tab pos="2488407" algn="l"/>
              </a:tabLst>
            </a:pPr>
            <a:r>
              <a:rPr lang="en-US" sz="2400" dirty="0">
                <a:solidFill>
                  <a:srgbClr val="000000"/>
                </a:solidFill>
                <a:latin typeface="Courier New" pitchFamily="49" charset="0"/>
                <a:cs typeface="Oracle Sans" panose="020B0503020204020204" pitchFamily="34" charset="0"/>
              </a:rPr>
              <a:t>/</a:t>
            </a:r>
          </a:p>
        </p:txBody>
      </p:sp>
      <p:pic>
        <p:nvPicPr>
          <p:cNvPr id="31748" name="Picture 4"/>
          <p:cNvPicPr>
            <a:picLocks noChangeAspect="1" noChangeArrowheads="1"/>
          </p:cNvPicPr>
          <p:nvPr/>
        </p:nvPicPr>
        <p:blipFill>
          <a:blip r:embed="rId4" cstate="print"/>
          <a:srcRect/>
          <a:stretch>
            <a:fillRect/>
          </a:stretch>
        </p:blipFill>
        <p:spPr bwMode="auto">
          <a:xfrm>
            <a:off x="3430192" y="8496300"/>
            <a:ext cx="11427618" cy="1014413"/>
          </a:xfrm>
          <a:prstGeom prst="rect">
            <a:avLst/>
          </a:prstGeom>
          <a:noFill/>
          <a:ln w="9525">
            <a:solidFill>
              <a:schemeClr val="tx1"/>
            </a:solidFill>
            <a:miter lim="800000"/>
            <a:headEnd type="none" w="sm" len="sm"/>
            <a:tailEnd type="none" w="sm" len="sm"/>
          </a:ln>
        </p:spPr>
      </p:pic>
      <p:sp>
        <p:nvSpPr>
          <p:cNvPr id="31749" name="Rectangle 13"/>
          <p:cNvSpPr>
            <a:spLocks noChangeArrowheads="1"/>
          </p:cNvSpPr>
          <p:nvPr/>
        </p:nvSpPr>
        <p:spPr bwMode="auto">
          <a:xfrm>
            <a:off x="12649202" y="6362701"/>
            <a:ext cx="4112418" cy="415498"/>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Result in the </a:t>
            </a:r>
            <a:r>
              <a:rPr lang="en-US" sz="2100" dirty="0">
                <a:latin typeface="Courier New" pitchFamily="49" charset="0"/>
                <a:cs typeface="Oracle Sans" panose="020B0503020204020204" pitchFamily="34" charset="0"/>
              </a:rPr>
              <a:t>LOCATIONS</a:t>
            </a:r>
            <a:r>
              <a:rPr lang="en-US" sz="2100" dirty="0">
                <a:latin typeface="Oracle Sans" panose="020B0503020204020204" pitchFamily="34" charset="0"/>
                <a:cs typeface="Oracle Sans" panose="020B0503020204020204" pitchFamily="34" charset="0"/>
              </a:rPr>
              <a:t> table</a:t>
            </a:r>
          </a:p>
        </p:txBody>
      </p:sp>
      <p:cxnSp>
        <p:nvCxnSpPr>
          <p:cNvPr id="31750" name="Curved Connector 46"/>
          <p:cNvCxnSpPr>
            <a:cxnSpLocks noChangeShapeType="1"/>
            <a:stCxn id="31749" idx="1"/>
          </p:cNvCxnSpPr>
          <p:nvPr/>
        </p:nvCxnSpPr>
        <p:spPr bwMode="auto">
          <a:xfrm rot="10800000" flipV="1">
            <a:off x="10744200" y="6570450"/>
            <a:ext cx="1905002" cy="1849650"/>
          </a:xfrm>
          <a:prstGeom prst="curvedConnector3">
            <a:avLst>
              <a:gd name="adj1" fmla="val 50000"/>
            </a:avLst>
          </a:prstGeom>
          <a:noFill/>
          <a:ln w="28575" algn="ctr">
            <a:solidFill>
              <a:schemeClr val="tx1"/>
            </a:solidFill>
            <a:round/>
            <a:headEnd/>
            <a:tailEnd type="triangle" w="lg" len="lg"/>
          </a:ln>
        </p:spPr>
      </p:cxnSp>
    </p:spTree>
    <p:custDataLst>
      <p:tags r:id="rId1"/>
    </p:custDataLst>
    <p:extLst>
      <p:ext uri="{BB962C8B-B14F-4D97-AF65-F5344CB8AC3E}">
        <p14:creationId xmlns:p14="http://schemas.microsoft.com/office/powerpoint/2010/main" val="42419648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itchFamily="49" charset="0"/>
                <a:cs typeface="Oracle Sans" panose="020B0503020204020204" pitchFamily="34" charset="0"/>
              </a:rPr>
              <a:t>FOR</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Loop Rules</a:t>
            </a:r>
          </a:p>
        </p:txBody>
      </p:sp>
      <p:sp>
        <p:nvSpPr>
          <p:cNvPr id="2" name="Content Placeholder 1">
            <a:extLst>
              <a:ext uri="{FF2B5EF4-FFF2-40B4-BE49-F238E27FC236}">
                <a16:creationId xmlns:a16="http://schemas.microsoft.com/office/drawing/2014/main" id="{7E99FEDD-1614-4CA3-AE86-5FF77ABBEC94}"/>
              </a:ext>
            </a:extLst>
          </p:cNvPr>
          <p:cNvSpPr>
            <a:spLocks noGrp="1"/>
          </p:cNvSpPr>
          <p:nvPr>
            <p:ph idx="1"/>
          </p:nvPr>
        </p:nvSpPr>
        <p:spPr>
          <a:xfrm>
            <a:off x="933451" y="2272710"/>
            <a:ext cx="16421100" cy="2833400"/>
          </a:xfrm>
        </p:spPr>
        <p:txBody>
          <a:bodyPr/>
          <a:lstStyle/>
          <a:p>
            <a:pPr lvl="1"/>
            <a:r>
              <a:rPr lang="en-US" altLang="en-US" dirty="0"/>
              <a:t>Reference the counter only within the loop; it is undefined outside the loop.</a:t>
            </a:r>
          </a:p>
          <a:p>
            <a:pPr lvl="1"/>
            <a:r>
              <a:rPr lang="en-US" altLang="en-US" dirty="0"/>
              <a:t>Do not reference the counter as the target of an assignment.</a:t>
            </a:r>
          </a:p>
          <a:p>
            <a:pPr lvl="1"/>
            <a:r>
              <a:rPr lang="en-US" altLang="en-US" dirty="0"/>
              <a:t>The loop bound should not be </a:t>
            </a:r>
            <a:r>
              <a:rPr lang="en-US" altLang="en-US" dirty="0">
                <a:latin typeface="Courier New" pitchFamily="49" charset="0"/>
              </a:rPr>
              <a:t>NULL</a:t>
            </a:r>
            <a:r>
              <a:rPr lang="en-US" altLang="en-US" dirty="0"/>
              <a:t>.</a:t>
            </a:r>
          </a:p>
          <a:p>
            <a:endParaRPr lang="en-US" dirty="0"/>
          </a:p>
        </p:txBody>
      </p:sp>
    </p:spTree>
    <p:custDataLst>
      <p:tags r:id="rId1"/>
    </p:custDataLst>
    <p:extLst>
      <p:ext uri="{BB962C8B-B14F-4D97-AF65-F5344CB8AC3E}">
        <p14:creationId xmlns:p14="http://schemas.microsoft.com/office/powerpoint/2010/main" val="220776217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3B17249B-B7F6-491B-B7A7-5503E86A26A6}"/>
              </a:ext>
            </a:extLst>
          </p:cNvPr>
          <p:cNvSpPr>
            <a:spLocks noGrp="1"/>
          </p:cNvSpPr>
          <p:nvPr>
            <p:ph idx="1"/>
          </p:nvPr>
        </p:nvSpPr>
        <p:spPr>
          <a:xfrm>
            <a:off x="933451" y="2272710"/>
            <a:ext cx="16421100" cy="4431081"/>
          </a:xfrm>
        </p:spPr>
        <p:txBody>
          <a:bodyPr/>
          <a:lstStyle/>
          <a:p>
            <a:r>
              <a:rPr lang="en-US" altLang="en-US" dirty="0"/>
              <a:t>After completing this lesson, you should be able to do the following:</a:t>
            </a:r>
          </a:p>
          <a:p>
            <a:pPr lvl="1"/>
            <a:r>
              <a:rPr lang="en-US" altLang="en-US" dirty="0"/>
              <a:t>Identify the uses and types of control structures</a:t>
            </a:r>
          </a:p>
          <a:p>
            <a:pPr lvl="1"/>
            <a:r>
              <a:rPr lang="en-US" altLang="en-US" dirty="0"/>
              <a:t>Construct an </a:t>
            </a:r>
            <a:r>
              <a:rPr lang="en-US" altLang="en-US" dirty="0">
                <a:latin typeface="Courier New" pitchFamily="49" charset="0"/>
                <a:cs typeface="Courier New" pitchFamily="49" charset="0"/>
              </a:rPr>
              <a:t>IF</a:t>
            </a:r>
            <a:r>
              <a:rPr lang="en-US" altLang="en-US" dirty="0"/>
              <a:t> statement</a:t>
            </a:r>
          </a:p>
          <a:p>
            <a:pPr lvl="1"/>
            <a:r>
              <a:rPr lang="en-US" altLang="en-US" dirty="0"/>
              <a:t>Use </a:t>
            </a:r>
            <a:r>
              <a:rPr lang="en-US" altLang="en-US" dirty="0">
                <a:latin typeface="Courier New" pitchFamily="49" charset="0"/>
                <a:cs typeface="Courier New" pitchFamily="49" charset="0"/>
              </a:rPr>
              <a:t>CASE</a:t>
            </a:r>
            <a:r>
              <a:rPr lang="en-US" altLang="en-US" dirty="0"/>
              <a:t> statements and </a:t>
            </a:r>
            <a:r>
              <a:rPr lang="en-US" altLang="en-US" dirty="0">
                <a:latin typeface="Courier New" pitchFamily="49" charset="0"/>
                <a:cs typeface="Courier New" pitchFamily="49" charset="0"/>
              </a:rPr>
              <a:t>CASE</a:t>
            </a:r>
            <a:r>
              <a:rPr lang="en-US" altLang="en-US" dirty="0"/>
              <a:t> expressions</a:t>
            </a:r>
          </a:p>
          <a:p>
            <a:pPr lvl="1"/>
            <a:r>
              <a:rPr lang="en-US" altLang="en-US" dirty="0"/>
              <a:t>Construct and identify loop statements</a:t>
            </a:r>
          </a:p>
          <a:p>
            <a:pPr lvl="1"/>
            <a:r>
              <a:rPr lang="en-US" altLang="en-US" dirty="0"/>
              <a:t>Use guidelines when using conditional control structures</a:t>
            </a:r>
          </a:p>
        </p:txBody>
      </p:sp>
    </p:spTree>
    <p:custDataLst>
      <p:tags r:id="rId1"/>
    </p:custDataLst>
    <p:extLst>
      <p:ext uri="{BB962C8B-B14F-4D97-AF65-F5344CB8AC3E}">
        <p14:creationId xmlns:p14="http://schemas.microsoft.com/office/powerpoint/2010/main" val="218029309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Suggested Use of Loops</a:t>
            </a:r>
          </a:p>
        </p:txBody>
      </p:sp>
      <p:sp>
        <p:nvSpPr>
          <p:cNvPr id="2" name="Content Placeholder 1">
            <a:extLst>
              <a:ext uri="{FF2B5EF4-FFF2-40B4-BE49-F238E27FC236}">
                <a16:creationId xmlns:a16="http://schemas.microsoft.com/office/drawing/2014/main" id="{7849F176-3EE0-41BE-B6BD-3D3BB6D1FC3B}"/>
              </a:ext>
            </a:extLst>
          </p:cNvPr>
          <p:cNvSpPr>
            <a:spLocks noGrp="1"/>
          </p:cNvSpPr>
          <p:nvPr>
            <p:ph idx="1"/>
          </p:nvPr>
        </p:nvSpPr>
        <p:spPr>
          <a:xfrm>
            <a:off x="933451" y="2272710"/>
            <a:ext cx="16421100" cy="2833400"/>
          </a:xfrm>
        </p:spPr>
        <p:txBody>
          <a:bodyPr/>
          <a:lstStyle/>
          <a:p>
            <a:pPr lvl="1"/>
            <a:r>
              <a:rPr lang="en-US" altLang="en-US" dirty="0"/>
              <a:t>Use the basic loop when the statements inside the loop must execute at least once.</a:t>
            </a:r>
          </a:p>
          <a:p>
            <a:pPr lvl="1"/>
            <a:r>
              <a:rPr lang="en-US" altLang="en-US" dirty="0"/>
              <a:t>Use the </a:t>
            </a:r>
            <a:r>
              <a:rPr lang="en-US" altLang="en-US" dirty="0">
                <a:latin typeface="Courier New" pitchFamily="49" charset="0"/>
              </a:rPr>
              <a:t>WHILE</a:t>
            </a:r>
            <a:r>
              <a:rPr lang="en-US" altLang="en-US" dirty="0"/>
              <a:t> loop if the condition must be evaluated at the start of each iteration.</a:t>
            </a:r>
          </a:p>
          <a:p>
            <a:pPr lvl="1"/>
            <a:r>
              <a:rPr lang="en-US" altLang="en-US" dirty="0"/>
              <a:t>Use a </a:t>
            </a:r>
            <a:r>
              <a:rPr lang="en-US" altLang="en-US" dirty="0">
                <a:latin typeface="Courier New" pitchFamily="49" charset="0"/>
              </a:rPr>
              <a:t>FOR</a:t>
            </a:r>
            <a:r>
              <a:rPr lang="en-US" altLang="en-US" dirty="0"/>
              <a:t> loop if the number of iterations is known.</a:t>
            </a:r>
          </a:p>
          <a:p>
            <a:endParaRPr lang="en-US" dirty="0"/>
          </a:p>
        </p:txBody>
      </p:sp>
    </p:spTree>
    <p:custDataLst>
      <p:tags r:id="rId1"/>
    </p:custDataLst>
    <p:extLst>
      <p:ext uri="{BB962C8B-B14F-4D97-AF65-F5344CB8AC3E}">
        <p14:creationId xmlns:p14="http://schemas.microsoft.com/office/powerpoint/2010/main" val="386041762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Nested Loops and Labels</a:t>
            </a:r>
          </a:p>
        </p:txBody>
      </p:sp>
      <p:sp>
        <p:nvSpPr>
          <p:cNvPr id="2" name="Content Placeholder 1">
            <a:extLst>
              <a:ext uri="{FF2B5EF4-FFF2-40B4-BE49-F238E27FC236}">
                <a16:creationId xmlns:a16="http://schemas.microsoft.com/office/drawing/2014/main" id="{B76EF050-E3E2-4844-B137-4CC6E9C40F9B}"/>
              </a:ext>
            </a:extLst>
          </p:cNvPr>
          <p:cNvSpPr>
            <a:spLocks noGrp="1"/>
          </p:cNvSpPr>
          <p:nvPr>
            <p:ph idx="1"/>
          </p:nvPr>
        </p:nvSpPr>
        <p:spPr>
          <a:xfrm>
            <a:off x="933451" y="2272710"/>
            <a:ext cx="16421100" cy="2833400"/>
          </a:xfrm>
        </p:spPr>
        <p:txBody>
          <a:bodyPr/>
          <a:lstStyle/>
          <a:p>
            <a:pPr lvl="1"/>
            <a:r>
              <a:rPr lang="en-US" altLang="en-US" dirty="0"/>
              <a:t>You can nest loops to multiple levels.</a:t>
            </a:r>
          </a:p>
          <a:p>
            <a:pPr lvl="1"/>
            <a:r>
              <a:rPr lang="en-US" altLang="en-US" dirty="0"/>
              <a:t>Use labels to distinguish between blocks and loops.</a:t>
            </a:r>
          </a:p>
          <a:p>
            <a:pPr lvl="1"/>
            <a:r>
              <a:rPr lang="en-US" altLang="en-US" dirty="0"/>
              <a:t>Exit the outer loop with the </a:t>
            </a:r>
            <a:r>
              <a:rPr lang="en-US" altLang="en-US" dirty="0">
                <a:latin typeface="Courier New" pitchFamily="49" charset="0"/>
              </a:rPr>
              <a:t>EXIT</a:t>
            </a:r>
            <a:r>
              <a:rPr lang="en-US" altLang="en-US" dirty="0"/>
              <a:t> statement that references the label.</a:t>
            </a:r>
          </a:p>
          <a:p>
            <a:endParaRPr lang="en-US" dirty="0"/>
          </a:p>
        </p:txBody>
      </p:sp>
    </p:spTree>
    <p:custDataLst>
      <p:tags r:id="rId1"/>
    </p:custDataLst>
    <p:extLst>
      <p:ext uri="{BB962C8B-B14F-4D97-AF65-F5344CB8AC3E}">
        <p14:creationId xmlns:p14="http://schemas.microsoft.com/office/powerpoint/2010/main" val="382994262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Nested Loops and Labels: Example</a:t>
            </a:r>
          </a:p>
        </p:txBody>
      </p:sp>
      <p:grpSp>
        <p:nvGrpSpPr>
          <p:cNvPr id="35843" name="Group 1"/>
          <p:cNvGrpSpPr>
            <a:grpSpLocks/>
          </p:cNvGrpSpPr>
          <p:nvPr/>
        </p:nvGrpSpPr>
        <p:grpSpPr bwMode="auto">
          <a:xfrm>
            <a:off x="1312070" y="2413046"/>
            <a:ext cx="15663863" cy="6083253"/>
            <a:chOff x="598311" y="1691696"/>
            <a:chExt cx="7834489" cy="4056002"/>
          </a:xfrm>
        </p:grpSpPr>
        <p:sp>
          <p:nvSpPr>
            <p:cNvPr id="4" name="Content Placeholder 2"/>
            <p:cNvSpPr txBox="1">
              <a:spLocks/>
            </p:cNvSpPr>
            <p:nvPr/>
          </p:nvSpPr>
          <p:spPr bwMode="gray">
            <a:xfrm>
              <a:off x="598311" y="1691696"/>
              <a:ext cx="7834489" cy="4056002"/>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5847" name="Rectangle 3"/>
            <p:cNvSpPr>
              <a:spLocks noChangeArrowheads="1"/>
            </p:cNvSpPr>
            <p:nvPr/>
          </p:nvSpPr>
          <p:spPr bwMode="gray">
            <a:xfrm>
              <a:off x="1039072" y="1693102"/>
              <a:ext cx="4467406" cy="3991970"/>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BEGIN</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a:solidFill>
                    <a:srgbClr val="FF0000"/>
                  </a:solidFill>
                  <a:latin typeface="Courier New" pitchFamily="49" charset="0"/>
                  <a:cs typeface="Oracle Sans" panose="020B0503020204020204" pitchFamily="34" charset="0"/>
                </a:rPr>
                <a:t>&lt;&lt;</a:t>
              </a:r>
              <a:r>
                <a:rPr lang="en-US" altLang="en-US" sz="2000" dirty="0" err="1">
                  <a:solidFill>
                    <a:srgbClr val="FF0000"/>
                  </a:solidFill>
                  <a:latin typeface="Courier New" pitchFamily="49" charset="0"/>
                  <a:cs typeface="Oracle Sans" panose="020B0503020204020204" pitchFamily="34" charset="0"/>
                </a:rPr>
                <a:t>Outer_loop</a:t>
              </a:r>
              <a:r>
                <a:rPr lang="en-US" altLang="en-US" sz="2000" dirty="0">
                  <a:solidFill>
                    <a:srgbClr val="FF0000"/>
                  </a:solidFill>
                  <a:latin typeface="Courier New" pitchFamily="49" charset="0"/>
                  <a:cs typeface="Oracle Sans" panose="020B0503020204020204" pitchFamily="34" charset="0"/>
                </a:rPr>
                <a:t>&gt;&gt;</a:t>
              </a:r>
              <a:r>
                <a:rPr lang="en-US" altLang="en-US" sz="2000" dirty="0">
                  <a:solidFill>
                    <a:srgbClr val="000000"/>
                  </a:solidFill>
                  <a:latin typeface="Courier New" pitchFamily="49" charset="0"/>
                  <a:cs typeface="Oracle Sans" panose="020B0503020204020204" pitchFamily="34" charset="0"/>
                </a:rPr>
                <a:t> </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LOOP</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v_counter</a:t>
              </a:r>
              <a:r>
                <a:rPr lang="en-US" altLang="en-US" sz="2000" dirty="0">
                  <a:solidFill>
                    <a:srgbClr val="000000"/>
                  </a:solidFill>
                  <a:latin typeface="Courier New" pitchFamily="49" charset="0"/>
                  <a:cs typeface="Oracle Sans" panose="020B0503020204020204" pitchFamily="34" charset="0"/>
                </a:rPr>
                <a:t> := v_counter+1;</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EXIT WHEN </a:t>
              </a:r>
              <a:r>
                <a:rPr lang="en-US" altLang="en-US" sz="2000" dirty="0" err="1">
                  <a:solidFill>
                    <a:srgbClr val="000000"/>
                  </a:solidFill>
                  <a:latin typeface="Courier New" pitchFamily="49" charset="0"/>
                  <a:cs typeface="Oracle Sans" panose="020B0503020204020204" pitchFamily="34" charset="0"/>
                </a:rPr>
                <a:t>v_counter</a:t>
              </a:r>
              <a:r>
                <a:rPr lang="en-US" altLang="en-US" sz="2000" dirty="0">
                  <a:solidFill>
                    <a:srgbClr val="000000"/>
                  </a:solidFill>
                  <a:latin typeface="Courier New" pitchFamily="49" charset="0"/>
                  <a:cs typeface="Oracle Sans" panose="020B0503020204020204" pitchFamily="34" charset="0"/>
                </a:rPr>
                <a:t>&gt;10;</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a:solidFill>
                    <a:srgbClr val="0000FF"/>
                  </a:solidFill>
                  <a:latin typeface="Courier New" pitchFamily="49" charset="0"/>
                  <a:cs typeface="Oracle Sans" panose="020B0503020204020204" pitchFamily="34" charset="0"/>
                </a:rPr>
                <a:t>&lt;&lt;</a:t>
              </a:r>
              <a:r>
                <a:rPr lang="en-US" altLang="en-US" sz="2000" dirty="0" err="1">
                  <a:solidFill>
                    <a:srgbClr val="0000FF"/>
                  </a:solidFill>
                  <a:latin typeface="Courier New" pitchFamily="49" charset="0"/>
                  <a:cs typeface="Oracle Sans" panose="020B0503020204020204" pitchFamily="34" charset="0"/>
                </a:rPr>
                <a:t>Inner_loop</a:t>
              </a:r>
              <a:r>
                <a:rPr lang="en-US" altLang="en-US" sz="2000" dirty="0">
                  <a:solidFill>
                    <a:srgbClr val="0000FF"/>
                  </a:solidFill>
                  <a:latin typeface="Courier New" pitchFamily="49" charset="0"/>
                  <a:cs typeface="Oracle Sans" panose="020B0503020204020204" pitchFamily="34" charset="0"/>
                </a:rPr>
                <a:t>&gt;&gt;</a:t>
              </a:r>
              <a:r>
                <a:rPr lang="en-US" altLang="en-US" sz="2000" dirty="0">
                  <a:solidFill>
                    <a:srgbClr val="000000"/>
                  </a:solidFill>
                  <a:latin typeface="Courier New" pitchFamily="49" charset="0"/>
                  <a:cs typeface="Oracle Sans" panose="020B0503020204020204" pitchFamily="34" charset="0"/>
                </a:rPr>
                <a:t> </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LOOP</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EXIT </a:t>
              </a:r>
              <a:r>
                <a:rPr lang="en-US" altLang="en-US" sz="2000" dirty="0" err="1">
                  <a:solidFill>
                    <a:srgbClr val="000000"/>
                  </a:solidFill>
                  <a:latin typeface="Courier New" pitchFamily="49" charset="0"/>
                  <a:cs typeface="Oracle Sans" panose="020B0503020204020204" pitchFamily="34" charset="0"/>
                </a:rPr>
                <a:t>Outer_loop</a:t>
              </a:r>
              <a:r>
                <a:rPr lang="en-US" altLang="en-US" sz="2000" dirty="0">
                  <a:solidFill>
                    <a:srgbClr val="000000"/>
                  </a:solidFill>
                  <a:latin typeface="Courier New" pitchFamily="49" charset="0"/>
                  <a:cs typeface="Oracle Sans" panose="020B0503020204020204" pitchFamily="34" charset="0"/>
                </a:rPr>
                <a:t> WHEN </a:t>
              </a:r>
              <a:r>
                <a:rPr lang="en-US" altLang="en-US" sz="2000" dirty="0" err="1">
                  <a:solidFill>
                    <a:srgbClr val="000000"/>
                  </a:solidFill>
                  <a:latin typeface="Courier New" pitchFamily="49" charset="0"/>
                  <a:cs typeface="Oracle Sans" panose="020B0503020204020204" pitchFamily="34" charset="0"/>
                </a:rPr>
                <a:t>total_done</a:t>
              </a:r>
              <a:r>
                <a:rPr lang="en-US" altLang="en-US" sz="2000" dirty="0">
                  <a:solidFill>
                    <a:srgbClr val="000000"/>
                  </a:solidFill>
                  <a:latin typeface="Courier New" pitchFamily="49" charset="0"/>
                  <a:cs typeface="Oracle Sans" panose="020B0503020204020204" pitchFamily="34" charset="0"/>
                </a:rPr>
                <a:t> = 'YES';</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 Leave both loops</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EXIT WHEN </a:t>
              </a:r>
              <a:r>
                <a:rPr lang="en-US" altLang="en-US" sz="2000" dirty="0" err="1">
                  <a:solidFill>
                    <a:schemeClr val="bg2"/>
                  </a:solidFill>
                  <a:latin typeface="Courier New" pitchFamily="49" charset="0"/>
                  <a:cs typeface="Oracle Sans" panose="020B0503020204020204" pitchFamily="34" charset="0"/>
                </a:rPr>
                <a:t>inner_</a:t>
              </a:r>
              <a:r>
                <a:rPr lang="en-US" altLang="en-US" sz="2000" dirty="0" err="1">
                  <a:solidFill>
                    <a:srgbClr val="000000"/>
                  </a:solidFill>
                  <a:latin typeface="Courier New" pitchFamily="49" charset="0"/>
                  <a:cs typeface="Oracle Sans" panose="020B0503020204020204" pitchFamily="34" charset="0"/>
                </a:rPr>
                <a:t>done</a:t>
              </a:r>
              <a:r>
                <a:rPr lang="en-US" altLang="en-US" sz="2000" dirty="0">
                  <a:solidFill>
                    <a:srgbClr val="000000"/>
                  </a:solidFill>
                  <a:latin typeface="Courier New" pitchFamily="49" charset="0"/>
                  <a:cs typeface="Oracle Sans" panose="020B0503020204020204" pitchFamily="34" charset="0"/>
                </a:rPr>
                <a:t> = 'YES';</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 Leave inner loop only</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END LOOP </a:t>
              </a:r>
              <a:r>
                <a:rPr lang="en-US" altLang="en-US" sz="2000" dirty="0" err="1">
                  <a:solidFill>
                    <a:srgbClr val="0000FF"/>
                  </a:solidFill>
                  <a:latin typeface="Courier New" pitchFamily="49" charset="0"/>
                  <a:cs typeface="Oracle Sans" panose="020B0503020204020204" pitchFamily="34" charset="0"/>
                </a:rPr>
                <a:t>Inner_loop</a:t>
              </a:r>
              <a:r>
                <a:rPr lang="en-US" altLang="en-US" sz="2000" dirty="0">
                  <a:solidFill>
                    <a:srgbClr val="000000"/>
                  </a:solidFill>
                  <a:latin typeface="Courier New" pitchFamily="49" charset="0"/>
                  <a:cs typeface="Oracle Sans" panose="020B0503020204020204" pitchFamily="34" charset="0"/>
                </a:rPr>
                <a:t>;</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END LOOP </a:t>
              </a:r>
              <a:r>
                <a:rPr lang="en-US" altLang="en-US" sz="2000" dirty="0" err="1">
                  <a:solidFill>
                    <a:srgbClr val="FF0000"/>
                  </a:solidFill>
                  <a:latin typeface="Courier New" pitchFamily="49" charset="0"/>
                  <a:cs typeface="Oracle Sans" panose="020B0503020204020204" pitchFamily="34" charset="0"/>
                </a:rPr>
                <a:t>Outer_loop</a:t>
              </a:r>
              <a:r>
                <a:rPr lang="en-US" altLang="en-US" sz="2000" dirty="0">
                  <a:solidFill>
                    <a:srgbClr val="000000"/>
                  </a:solidFill>
                  <a:latin typeface="Courier New" pitchFamily="49" charset="0"/>
                  <a:cs typeface="Oracle Sans" panose="020B0503020204020204" pitchFamily="34" charset="0"/>
                </a:rPr>
                <a:t>;</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  </a:t>
              </a:r>
            </a:p>
            <a:p>
              <a:pPr>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p>
          </p:txBody>
        </p:sp>
      </p:grpSp>
    </p:spTree>
    <p:custDataLst>
      <p:tags r:id="rId1"/>
    </p:custDataLst>
    <p:extLst>
      <p:ext uri="{BB962C8B-B14F-4D97-AF65-F5344CB8AC3E}">
        <p14:creationId xmlns:p14="http://schemas.microsoft.com/office/powerpoint/2010/main" val="3150025311"/>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A5DFB9-7027-4E72-A143-F6892725735C}"/>
              </a:ext>
            </a:extLst>
          </p:cNvPr>
          <p:cNvSpPr/>
          <p:nvPr/>
        </p:nvSpPr>
        <p:spPr bwMode="auto">
          <a:xfrm rot="16200000" flipV="1">
            <a:off x="14629722"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6866"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PL/SQL </a:t>
            </a:r>
            <a:r>
              <a:rPr lang="en-US" altLang="en-US" dirty="0">
                <a:latin typeface="Courier New" pitchFamily="49" charset="0"/>
                <a:cs typeface="Oracle Sans" panose="020B0503020204020204" pitchFamily="34" charset="0"/>
              </a:rPr>
              <a:t>CONTINUE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2" name="Content Placeholder 1">
            <a:extLst>
              <a:ext uri="{FF2B5EF4-FFF2-40B4-BE49-F238E27FC236}">
                <a16:creationId xmlns:a16="http://schemas.microsoft.com/office/drawing/2014/main" id="{D84CE668-2EA0-4FD7-B04A-1B8093987775}"/>
              </a:ext>
            </a:extLst>
          </p:cNvPr>
          <p:cNvSpPr>
            <a:spLocks noGrp="1"/>
          </p:cNvSpPr>
          <p:nvPr>
            <p:ph idx="1"/>
          </p:nvPr>
        </p:nvSpPr>
        <p:spPr>
          <a:xfrm>
            <a:off x="933451" y="2272710"/>
            <a:ext cx="16421100" cy="6031199"/>
          </a:xfrm>
        </p:spPr>
        <p:txBody>
          <a:bodyPr/>
          <a:lstStyle/>
          <a:p>
            <a:pPr lvl="1"/>
            <a:r>
              <a:rPr lang="en-US" altLang="en-US" dirty="0"/>
              <a:t>Definition</a:t>
            </a:r>
          </a:p>
          <a:p>
            <a:pPr marL="1919288" lvl="2" indent="-547688"/>
            <a:r>
              <a:rPr lang="en-US" altLang="en-US" dirty="0"/>
              <a:t>Adds functionality to begin the next loop iteration</a:t>
            </a:r>
          </a:p>
          <a:p>
            <a:pPr marL="1919288" lvl="2" indent="-547688"/>
            <a:r>
              <a:rPr lang="en-US" altLang="en-US" dirty="0"/>
              <a:t>Provides programmers with the ability to transfer control to the next iteration of a loop</a:t>
            </a:r>
          </a:p>
          <a:p>
            <a:pPr lvl="1"/>
            <a:r>
              <a:rPr lang="en-US" altLang="en-US" dirty="0"/>
              <a:t>Benefits</a:t>
            </a:r>
          </a:p>
          <a:p>
            <a:pPr marL="1919288" lvl="2" indent="-547688"/>
            <a:r>
              <a:rPr lang="en-US" altLang="en-US" dirty="0"/>
              <a:t>Eases the programming process</a:t>
            </a:r>
          </a:p>
          <a:p>
            <a:pPr marL="1919288" lvl="2" indent="-547688"/>
            <a:r>
              <a:rPr lang="en-US" altLang="en-US" dirty="0"/>
              <a:t>May provide a small performance improvement over the previous programming workarounds to simulate the </a:t>
            </a:r>
            <a:r>
              <a:rPr lang="en-US" altLang="en-US" dirty="0">
                <a:latin typeface="Courier New" pitchFamily="49" charset="0"/>
              </a:rPr>
              <a:t>CONTINUE</a:t>
            </a:r>
            <a:r>
              <a:rPr lang="en-US" altLang="en-US" dirty="0"/>
              <a:t> statement</a:t>
            </a:r>
          </a:p>
          <a:p>
            <a:endParaRPr lang="en-US" dirty="0"/>
          </a:p>
        </p:txBody>
      </p:sp>
      <p:pic>
        <p:nvPicPr>
          <p:cNvPr id="5" name="Picture 4" descr="C:\TEMP\symbo137.gif"/>
          <p:cNvPicPr>
            <a:picLocks noChangeAspect="1" noChangeArrowheads="1"/>
          </p:cNvPicPr>
          <p:nvPr/>
        </p:nvPicPr>
        <p:blipFill>
          <a:blip r:embed="rId4" cstate="print"/>
          <a:stretch>
            <a:fillRect/>
          </a:stretch>
        </p:blipFill>
        <p:spPr bwMode="gray">
          <a:xfrm>
            <a:off x="14897100" y="6686551"/>
            <a:ext cx="1943100" cy="195738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904142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PL/SQL </a:t>
            </a:r>
            <a:r>
              <a:rPr lang="en-US" altLang="en-US" dirty="0">
                <a:latin typeface="Courier New" pitchFamily="49" charset="0"/>
                <a:cs typeface="Oracle Sans" panose="020B0503020204020204" pitchFamily="34" charset="0"/>
              </a:rPr>
              <a:t>CONTINUE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 Example 1</a:t>
            </a:r>
          </a:p>
        </p:txBody>
      </p:sp>
      <p:sp>
        <p:nvSpPr>
          <p:cNvPr id="37892" name="Line 1031"/>
          <p:cNvSpPr>
            <a:spLocks noChangeShapeType="1"/>
          </p:cNvSpPr>
          <p:nvPr/>
        </p:nvSpPr>
        <p:spPr bwMode="auto">
          <a:xfrm>
            <a:off x="8870368" y="5172729"/>
            <a:ext cx="3931232" cy="0"/>
          </a:xfrm>
          <a:prstGeom prst="line">
            <a:avLst/>
          </a:prstGeom>
          <a:noFill/>
          <a:ln w="28575">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8" name="Content Placeholder 2"/>
          <p:cNvSpPr txBox="1">
            <a:spLocks/>
          </p:cNvSpPr>
          <p:nvPr/>
        </p:nvSpPr>
        <p:spPr bwMode="gray">
          <a:xfrm>
            <a:off x="940595" y="2429098"/>
            <a:ext cx="8044189" cy="5229002"/>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7896" name="Rectangle 1027"/>
          <p:cNvSpPr>
            <a:spLocks noChangeArrowheads="1"/>
          </p:cNvSpPr>
          <p:nvPr/>
        </p:nvSpPr>
        <p:spPr bwMode="blackGray">
          <a:xfrm>
            <a:off x="1306240" y="2628901"/>
            <a:ext cx="7224027" cy="4796682"/>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DECLARE</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 SIMPLE_INTEGER := 0;</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FOR </a:t>
            </a:r>
            <a:r>
              <a:rPr lang="en-US" altLang="en-US" sz="2100" dirty="0" err="1">
                <a:latin typeface="Courier New" pitchFamily="49" charset="0"/>
                <a:cs typeface="Oracle Sans" panose="020B0503020204020204" pitchFamily="34" charset="0"/>
              </a:rPr>
              <a:t>i</a:t>
            </a:r>
            <a:r>
              <a:rPr lang="en-US" altLang="en-US" sz="2100" dirty="0">
                <a:latin typeface="Courier New" pitchFamily="49" charset="0"/>
                <a:cs typeface="Oracle Sans" panose="020B0503020204020204" pitchFamily="34" charset="0"/>
              </a:rPr>
              <a:t> IN 1..10 LOOP</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 :=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 + </a:t>
            </a:r>
            <a:r>
              <a:rPr lang="en-US" altLang="en-US" sz="2100" dirty="0" err="1">
                <a:latin typeface="Courier New" pitchFamily="49" charset="0"/>
                <a:cs typeface="Oracle Sans" panose="020B0503020204020204" pitchFamily="34" charset="0"/>
              </a:rPr>
              <a:t>i</a:t>
            </a:r>
            <a:r>
              <a:rPr lang="en-US" altLang="en-US" sz="2100" dirty="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DBMS_OUTPUT.PUT_LINE</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('Total is: '||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CONTINUE WHEN </a:t>
            </a:r>
            <a:r>
              <a:rPr lang="en-US" altLang="en-US" sz="2100" dirty="0" err="1">
                <a:latin typeface="Courier New" pitchFamily="49" charset="0"/>
                <a:cs typeface="Oracle Sans" panose="020B0503020204020204" pitchFamily="34" charset="0"/>
              </a:rPr>
              <a:t>i</a:t>
            </a:r>
            <a:r>
              <a:rPr lang="en-US" altLang="en-US" sz="2100" dirty="0">
                <a:latin typeface="Courier New" pitchFamily="49" charset="0"/>
                <a:cs typeface="Oracle Sans" panose="020B0503020204020204" pitchFamily="34" charset="0"/>
              </a:rPr>
              <a:t> &gt; 5;</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 :=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 + </a:t>
            </a:r>
            <a:r>
              <a:rPr lang="en-US" altLang="en-US" sz="2100" dirty="0" err="1">
                <a:latin typeface="Courier New" pitchFamily="49" charset="0"/>
                <a:cs typeface="Oracle Sans" panose="020B0503020204020204" pitchFamily="34" charset="0"/>
              </a:rPr>
              <a:t>i</a:t>
            </a:r>
            <a:r>
              <a:rPr lang="en-US" altLang="en-US" sz="2100" dirty="0">
                <a:latin typeface="Courier New" pitchFamily="49" charset="0"/>
                <a:cs typeface="Oracle Sans" panose="020B0503020204020204" pitchFamily="34" charset="0"/>
              </a:rPr>
              <a:t>; </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DBMS_OUTPUT.PUT_LINE</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('Out of Loop Total is: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    </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END LOOP;</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END;</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a:t>
            </a:r>
          </a:p>
        </p:txBody>
      </p:sp>
      <p:sp>
        <p:nvSpPr>
          <p:cNvPr id="36868" name="Oval 1028"/>
          <p:cNvSpPr>
            <a:spLocks noChangeArrowheads="1"/>
          </p:cNvSpPr>
          <p:nvPr/>
        </p:nvSpPr>
        <p:spPr bwMode="blackWhite">
          <a:xfrm>
            <a:off x="1162051" y="3987270"/>
            <a:ext cx="507492" cy="50728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1</a:t>
            </a:r>
          </a:p>
        </p:txBody>
      </p:sp>
      <p:sp>
        <p:nvSpPr>
          <p:cNvPr id="36869" name="Oval 1029"/>
          <p:cNvSpPr>
            <a:spLocks noChangeArrowheads="1"/>
          </p:cNvSpPr>
          <p:nvPr/>
        </p:nvSpPr>
        <p:spPr bwMode="blackWhite">
          <a:xfrm>
            <a:off x="1162051" y="5508329"/>
            <a:ext cx="507492" cy="50728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2</a:t>
            </a:r>
          </a:p>
        </p:txBody>
      </p:sp>
      <p:pic>
        <p:nvPicPr>
          <p:cNvPr id="37903" name="Picture 8" descr="les06_09.png"/>
          <p:cNvPicPr>
            <a:picLocks noChangeAspect="1"/>
          </p:cNvPicPr>
          <p:nvPr/>
        </p:nvPicPr>
        <p:blipFill>
          <a:blip r:embed="rId4" cstate="print"/>
          <a:stretch>
            <a:fillRect/>
          </a:stretch>
        </p:blipFill>
        <p:spPr bwMode="auto">
          <a:xfrm>
            <a:off x="12744450" y="2397125"/>
            <a:ext cx="4476750" cy="5271961"/>
          </a:xfrm>
          <a:prstGeom prst="rect">
            <a:avLst/>
          </a:prstGeom>
          <a:noFill/>
          <a:ln w="9525">
            <a:noFill/>
            <a:miter lim="800000"/>
            <a:headEnd/>
            <a:tailEnd/>
          </a:ln>
        </p:spPr>
      </p:pic>
      <p:cxnSp>
        <p:nvCxnSpPr>
          <p:cNvPr id="37904" name="Curved Connector 11"/>
          <p:cNvCxnSpPr>
            <a:cxnSpLocks noChangeShapeType="1"/>
            <a:stCxn id="14" idx="1"/>
          </p:cNvCxnSpPr>
          <p:nvPr/>
        </p:nvCxnSpPr>
        <p:spPr bwMode="auto">
          <a:xfrm rot="10800000" flipV="1">
            <a:off x="7411071" y="3943710"/>
            <a:ext cx="1969828" cy="285794"/>
          </a:xfrm>
          <a:prstGeom prst="curvedConnector3">
            <a:avLst>
              <a:gd name="adj1" fmla="val 50000"/>
            </a:avLst>
          </a:prstGeom>
          <a:noFill/>
          <a:ln w="28575" algn="ctr">
            <a:solidFill>
              <a:schemeClr val="tx1"/>
            </a:solidFill>
            <a:round/>
            <a:headEnd type="none" w="sm" len="sm"/>
            <a:tailEnd type="triangle" w="lg" len="lg"/>
          </a:ln>
        </p:spPr>
      </p:cxnSp>
      <p:sp>
        <p:nvSpPr>
          <p:cNvPr id="14" name="Rounded Rectangle 13"/>
          <p:cNvSpPr/>
          <p:nvPr/>
        </p:nvSpPr>
        <p:spPr bwMode="auto">
          <a:xfrm>
            <a:off x="9379746" y="3200401"/>
            <a:ext cx="2895599" cy="1485901"/>
          </a:xfrm>
          <a:prstGeom prst="roundRect">
            <a:avLst/>
          </a:prstGeom>
          <a:noFill/>
          <a:ln w="28575" cap="flat" cmpd="sng" algn="ctr">
            <a:solidFill>
              <a:schemeClr val="tx1"/>
            </a:solidFill>
            <a:prstDash val="sysDash"/>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r>
              <a:rPr lang="en-US" sz="2100" dirty="0">
                <a:latin typeface="+mn-lt"/>
                <a:cs typeface="Oracle Sans" panose="020B0503020204020204" pitchFamily="34" charset="0"/>
              </a:rPr>
              <a:t>Executed for each of the 10 iterations of the loop</a:t>
            </a:r>
          </a:p>
          <a:p>
            <a:pPr algn="ctr" defTabSz="342900">
              <a:spcBef>
                <a:spcPct val="20000"/>
              </a:spcBef>
              <a:buClr>
                <a:srgbClr val="FF0000"/>
              </a:buClr>
              <a:buFont typeface="Arial" pitchFamily="34" charset="0"/>
              <a:buNone/>
              <a:defRPr/>
            </a:pPr>
            <a:endParaRPr lang="en-US" sz="2100" dirty="0">
              <a:latin typeface="+mn-lt"/>
              <a:cs typeface="Oracle Sans" panose="020B0503020204020204" pitchFamily="34" charset="0"/>
            </a:endParaRPr>
          </a:p>
        </p:txBody>
      </p:sp>
      <p:sp>
        <p:nvSpPr>
          <p:cNvPr id="15" name="Rounded Rectangle 14"/>
          <p:cNvSpPr/>
          <p:nvPr/>
        </p:nvSpPr>
        <p:spPr bwMode="auto">
          <a:xfrm>
            <a:off x="9391652" y="5686426"/>
            <a:ext cx="2895599" cy="1485901"/>
          </a:xfrm>
          <a:prstGeom prst="roundRect">
            <a:avLst/>
          </a:prstGeom>
          <a:noFill/>
          <a:ln w="28575" cap="flat" cmpd="sng" algn="ctr">
            <a:solidFill>
              <a:schemeClr val="tx1"/>
            </a:solidFill>
            <a:prstDash val="sysDash"/>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r>
              <a:rPr lang="en-US" sz="2100" dirty="0">
                <a:latin typeface="+mn-lt"/>
                <a:cs typeface="Oracle Sans" panose="020B0503020204020204" pitchFamily="34" charset="0"/>
              </a:rPr>
              <a:t>Executed only for  the  first 5 iterations of the loop</a:t>
            </a:r>
          </a:p>
          <a:p>
            <a:pPr algn="ctr" defTabSz="342900">
              <a:spcBef>
                <a:spcPct val="20000"/>
              </a:spcBef>
              <a:buClr>
                <a:srgbClr val="FF0000"/>
              </a:buClr>
              <a:buFont typeface="Arial" pitchFamily="34" charset="0"/>
              <a:buNone/>
              <a:defRPr/>
            </a:pPr>
            <a:endParaRPr lang="en-US" sz="2100" dirty="0">
              <a:latin typeface="+mn-lt"/>
              <a:cs typeface="Oracle Sans" panose="020B0503020204020204" pitchFamily="34" charset="0"/>
            </a:endParaRPr>
          </a:p>
        </p:txBody>
      </p:sp>
      <p:cxnSp>
        <p:nvCxnSpPr>
          <p:cNvPr id="37907" name="Curved Connector 16"/>
          <p:cNvCxnSpPr>
            <a:cxnSpLocks noChangeShapeType="1"/>
            <a:stCxn id="15" idx="1"/>
          </p:cNvCxnSpPr>
          <p:nvPr/>
        </p:nvCxnSpPr>
        <p:spPr bwMode="auto">
          <a:xfrm rot="10800000">
            <a:off x="7411073" y="5458314"/>
            <a:ext cx="1980577" cy="971700"/>
          </a:xfrm>
          <a:prstGeom prst="curvedConnector3">
            <a:avLst>
              <a:gd name="adj1" fmla="val 50000"/>
            </a:avLst>
          </a:prstGeom>
          <a:noFill/>
          <a:ln w="28575" algn="ctr">
            <a:solidFill>
              <a:schemeClr val="tx1"/>
            </a:solidFill>
            <a:round/>
            <a:headEnd type="none" w="sm" len="sm"/>
            <a:tailEnd type="triangle" w="lg" len="lg"/>
          </a:ln>
        </p:spPr>
      </p:cxnSp>
    </p:spTree>
    <p:custDataLst>
      <p:tags r:id="rId1"/>
    </p:custDataLst>
    <p:extLst>
      <p:ext uri="{BB962C8B-B14F-4D97-AF65-F5344CB8AC3E}">
        <p14:creationId xmlns:p14="http://schemas.microsoft.com/office/powerpoint/2010/main" val="1337773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2196673" y="2160294"/>
            <a:ext cx="13795535" cy="5421606"/>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8917" name="Rectangle 409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PL/SQL </a:t>
            </a:r>
            <a:r>
              <a:rPr lang="en-US" altLang="en-US" dirty="0">
                <a:latin typeface="Courier New" pitchFamily="49" charset="0"/>
                <a:cs typeface="Oracle Sans" panose="020B0503020204020204" pitchFamily="34" charset="0"/>
              </a:rPr>
              <a:t>CONTINUE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 Example 2</a:t>
            </a:r>
          </a:p>
        </p:txBody>
      </p:sp>
      <p:sp>
        <p:nvSpPr>
          <p:cNvPr id="38918" name="Rectangle 4099"/>
          <p:cNvSpPr>
            <a:spLocks noChangeArrowheads="1"/>
          </p:cNvSpPr>
          <p:nvPr/>
        </p:nvSpPr>
        <p:spPr bwMode="blackGray">
          <a:xfrm>
            <a:off x="2526507" y="2190750"/>
            <a:ext cx="13134975" cy="53721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DECLARE </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 NUMBER := 0;</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&lt;&lt;</a:t>
            </a:r>
            <a:r>
              <a:rPr lang="en-US" altLang="en-US" sz="2100" dirty="0" err="1">
                <a:latin typeface="Courier New" pitchFamily="49" charset="0"/>
                <a:cs typeface="Oracle Sans" panose="020B0503020204020204" pitchFamily="34" charset="0"/>
              </a:rPr>
              <a:t>BeforeTopLoop</a:t>
            </a:r>
            <a:r>
              <a:rPr lang="en-US" altLang="en-US" sz="2100" dirty="0">
                <a:latin typeface="Courier New" pitchFamily="49" charset="0"/>
                <a:cs typeface="Oracle Sans" panose="020B0503020204020204" pitchFamily="34" charset="0"/>
              </a:rPr>
              <a:t>&gt;&gt;</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FOR </a:t>
            </a:r>
            <a:r>
              <a:rPr lang="en-US" altLang="en-US" sz="2100" dirty="0" err="1">
                <a:latin typeface="Courier New" pitchFamily="49" charset="0"/>
                <a:cs typeface="Oracle Sans" panose="020B0503020204020204" pitchFamily="34" charset="0"/>
              </a:rPr>
              <a:t>i</a:t>
            </a:r>
            <a:r>
              <a:rPr lang="en-US" altLang="en-US" sz="2100" dirty="0">
                <a:latin typeface="Courier New" pitchFamily="49" charset="0"/>
                <a:cs typeface="Oracle Sans" panose="020B0503020204020204" pitchFamily="34" charset="0"/>
              </a:rPr>
              <a:t> IN 1..5 LOOP</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 :=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 + 1;</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DBMS_OUTPUT.PUT_LINE </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(in </a:t>
            </a:r>
            <a:r>
              <a:rPr lang="en-US" altLang="en-US" sz="2100" dirty="0" err="1">
                <a:latin typeface="Courier New" pitchFamily="49" charset="0"/>
                <a:cs typeface="Oracle Sans" panose="020B0503020204020204" pitchFamily="34" charset="0"/>
              </a:rPr>
              <a:t>BeforeTopLoop</a:t>
            </a:r>
            <a:r>
              <a:rPr lang="en-US" altLang="en-US" sz="2100" dirty="0">
                <a:latin typeface="Courier New" pitchFamily="49" charset="0"/>
                <a:cs typeface="Oracle Sans" panose="020B0503020204020204" pitchFamily="34" charset="0"/>
              </a:rPr>
              <a:t>): ' ||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FOR j IN 1..5 LOOP</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CONTINUE </a:t>
            </a:r>
            <a:r>
              <a:rPr lang="en-US" altLang="en-US" sz="2100" dirty="0" err="1">
                <a:latin typeface="Courier New" pitchFamily="49" charset="0"/>
                <a:cs typeface="Oracle Sans" panose="020B0503020204020204" pitchFamily="34" charset="0"/>
              </a:rPr>
              <a:t>BeforeTopLoop</a:t>
            </a:r>
            <a:r>
              <a:rPr lang="en-US" altLang="en-US" sz="2100" dirty="0">
                <a:latin typeface="Courier New" pitchFamily="49" charset="0"/>
                <a:cs typeface="Oracle Sans" panose="020B0503020204020204" pitchFamily="34" charset="0"/>
              </a:rPr>
              <a:t> WHEN </a:t>
            </a:r>
            <a:r>
              <a:rPr lang="en-US" altLang="en-US" sz="2100" dirty="0" err="1">
                <a:latin typeface="Courier New" pitchFamily="49" charset="0"/>
                <a:cs typeface="Oracle Sans" panose="020B0503020204020204" pitchFamily="34" charset="0"/>
              </a:rPr>
              <a:t>i</a:t>
            </a:r>
            <a:r>
              <a:rPr lang="en-US" altLang="en-US" sz="2100" dirty="0">
                <a:latin typeface="Courier New" pitchFamily="49" charset="0"/>
                <a:cs typeface="Oracle Sans" panose="020B0503020204020204" pitchFamily="34" charset="0"/>
              </a:rPr>
              <a:t> + j &gt; 5;</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 :=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 + 1;</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DBMS_OUTPUT.PUT_LINE('</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(in the inner loop): ' || </a:t>
            </a:r>
            <a:r>
              <a:rPr lang="en-US" altLang="en-US" sz="2100" dirty="0" err="1">
                <a:latin typeface="Courier New" pitchFamily="49" charset="0"/>
                <a:cs typeface="Oracle Sans" panose="020B0503020204020204" pitchFamily="34" charset="0"/>
              </a:rPr>
              <a:t>v_total</a:t>
            </a:r>
            <a:r>
              <a:rPr lang="en-US" altLang="en-US" sz="2100" dirty="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END LOOP;</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END LOOP </a:t>
            </a:r>
            <a:r>
              <a:rPr lang="en-US" altLang="en-US" sz="2100" dirty="0" err="1">
                <a:latin typeface="Courier New" pitchFamily="49" charset="0"/>
                <a:cs typeface="Oracle Sans" panose="020B0503020204020204" pitchFamily="34" charset="0"/>
              </a:rPr>
              <a:t>BeforeTopLoop</a:t>
            </a:r>
            <a:r>
              <a:rPr lang="en-US" altLang="en-US" sz="2100" dirty="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END;</a:t>
            </a:r>
          </a:p>
        </p:txBody>
      </p:sp>
      <p:sp>
        <p:nvSpPr>
          <p:cNvPr id="38919" name="Freeform 4102"/>
          <p:cNvSpPr>
            <a:spLocks/>
          </p:cNvSpPr>
          <p:nvPr/>
        </p:nvSpPr>
        <p:spPr bwMode="auto">
          <a:xfrm>
            <a:off x="6991352" y="7581900"/>
            <a:ext cx="4114800" cy="1221583"/>
          </a:xfrm>
          <a:custGeom>
            <a:avLst/>
            <a:gdLst>
              <a:gd name="T0" fmla="*/ 0 w 1200"/>
              <a:gd name="T1" fmla="*/ 0 h 384"/>
              <a:gd name="T2" fmla="*/ 0 w 1200"/>
              <a:gd name="T3" fmla="*/ 2147483647 h 384"/>
              <a:gd name="T4" fmla="*/ 2147483647 w 1200"/>
              <a:gd name="T5" fmla="*/ 2147483647 h 384"/>
              <a:gd name="T6" fmla="*/ 0 60000 65536"/>
              <a:gd name="T7" fmla="*/ 0 60000 65536"/>
              <a:gd name="T8" fmla="*/ 0 60000 65536"/>
              <a:gd name="T9" fmla="*/ 0 w 1200"/>
              <a:gd name="T10" fmla="*/ 0 h 384"/>
              <a:gd name="T11" fmla="*/ 1200 w 1200"/>
              <a:gd name="T12" fmla="*/ 384 h 384"/>
            </a:gdLst>
            <a:ahLst/>
            <a:cxnLst>
              <a:cxn ang="T6">
                <a:pos x="T0" y="T1"/>
              </a:cxn>
              <a:cxn ang="T7">
                <a:pos x="T2" y="T3"/>
              </a:cxn>
              <a:cxn ang="T8">
                <a:pos x="T4" y="T5"/>
              </a:cxn>
            </a:cxnLst>
            <a:rect l="T9" t="T10" r="T11" b="T12"/>
            <a:pathLst>
              <a:path w="1200" h="384">
                <a:moveTo>
                  <a:pt x="0" y="0"/>
                </a:moveTo>
                <a:lnTo>
                  <a:pt x="0" y="384"/>
                </a:lnTo>
                <a:lnTo>
                  <a:pt x="1200" y="384"/>
                </a:lnTo>
              </a:path>
            </a:pathLst>
          </a:custGeom>
          <a:noFill/>
          <a:ln w="38100" cap="flat"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pic>
        <p:nvPicPr>
          <p:cNvPr id="38920" name="Picture 8" descr="les06_11.png"/>
          <p:cNvPicPr>
            <a:picLocks noChangeAspect="1"/>
          </p:cNvPicPr>
          <p:nvPr/>
        </p:nvPicPr>
        <p:blipFill>
          <a:blip r:embed="rId4" cstate="print"/>
          <a:srcRect/>
          <a:stretch>
            <a:fillRect/>
          </a:stretch>
        </p:blipFill>
        <p:spPr bwMode="auto">
          <a:xfrm>
            <a:off x="11106152" y="6503647"/>
            <a:ext cx="4090988" cy="344328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261866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D89F7C-2303-47DF-90A3-AF53B7759054}"/>
              </a:ext>
            </a:extLst>
          </p:cNvPr>
          <p:cNvSpPr/>
          <p:nvPr/>
        </p:nvSpPr>
        <p:spPr bwMode="auto">
          <a:xfrm rot="16200000" flipV="1">
            <a:off x="14629722"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 name="Content Placeholder 1">
            <a:extLst>
              <a:ext uri="{FF2B5EF4-FFF2-40B4-BE49-F238E27FC236}">
                <a16:creationId xmlns:a16="http://schemas.microsoft.com/office/drawing/2014/main" id="{E00D9120-4ED5-4807-AB91-073E8A6BFF8A}"/>
              </a:ext>
            </a:extLst>
          </p:cNvPr>
          <p:cNvSpPr>
            <a:spLocks noGrp="1"/>
          </p:cNvSpPr>
          <p:nvPr>
            <p:ph idx="1"/>
          </p:nvPr>
        </p:nvSpPr>
        <p:spPr>
          <a:xfrm>
            <a:off x="932689" y="2267712"/>
            <a:ext cx="16422624" cy="2850328"/>
          </a:xfrm>
        </p:spPr>
        <p:txBody>
          <a:bodyPr/>
          <a:lstStyle/>
          <a:p>
            <a:r>
              <a:rPr lang="en-US" altLang="en-US" dirty="0"/>
              <a:t>There are three types of loops: basic, </a:t>
            </a:r>
            <a:r>
              <a:rPr lang="en-US" altLang="en-US" dirty="0">
                <a:latin typeface="Courier New" pitchFamily="49" charset="0"/>
                <a:cs typeface="Courier New" pitchFamily="49" charset="0"/>
              </a:rPr>
              <a:t>FOR</a:t>
            </a:r>
            <a:r>
              <a:rPr lang="en-US" altLang="en-US" dirty="0"/>
              <a:t>, and </a:t>
            </a:r>
            <a:r>
              <a:rPr lang="en-US" altLang="en-US" dirty="0">
                <a:latin typeface="Courier New" pitchFamily="49" charset="0"/>
                <a:cs typeface="Courier New" pitchFamily="49" charset="0"/>
              </a:rPr>
              <a:t>WHILE</a:t>
            </a:r>
            <a:r>
              <a:rPr lang="en-US" altLang="en-US" dirty="0"/>
              <a:t>.</a:t>
            </a:r>
          </a:p>
          <a:p>
            <a:pPr lvl="1" indent="-547688">
              <a:buFont typeface="Arial" pitchFamily="34" charset="0"/>
              <a:buAutoNum type="alphaLcPeriod"/>
            </a:pPr>
            <a:r>
              <a:rPr lang="en-US" altLang="en-US" dirty="0"/>
              <a:t>True</a:t>
            </a:r>
          </a:p>
          <a:p>
            <a:pPr lvl="1" indent="-547688">
              <a:buFont typeface="Arial" pitchFamily="34" charset="0"/>
              <a:buAutoNum type="alphaLcPeriod"/>
            </a:pPr>
            <a:r>
              <a:rPr lang="en-US" altLang="en-US" dirty="0"/>
              <a:t>False</a:t>
            </a:r>
          </a:p>
          <a:p>
            <a:endParaRPr lang="en-US" dirty="0"/>
          </a:p>
        </p:txBody>
      </p:sp>
      <p:sp>
        <p:nvSpPr>
          <p:cNvPr id="3993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Quiz</a:t>
            </a:r>
          </a:p>
        </p:txBody>
      </p:sp>
      <p:pic>
        <p:nvPicPr>
          <p:cNvPr id="5" name="Picture 3"/>
          <p:cNvPicPr>
            <a:picLocks noChangeAspect="1"/>
          </p:cNvPicPr>
          <p:nvPr/>
        </p:nvPicPr>
        <p:blipFill>
          <a:blip r:embed="rId4" cstate="print"/>
          <a:stretch>
            <a:fillRect/>
          </a:stretch>
        </p:blipFill>
        <p:spPr bwMode="auto">
          <a:xfrm>
            <a:off x="14374549" y="6498432"/>
            <a:ext cx="2697956" cy="254155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58649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Summary</a:t>
            </a:r>
          </a:p>
        </p:txBody>
      </p:sp>
      <p:sp>
        <p:nvSpPr>
          <p:cNvPr id="3" name="Content Placeholder 2">
            <a:extLst>
              <a:ext uri="{FF2B5EF4-FFF2-40B4-BE49-F238E27FC236}">
                <a16:creationId xmlns:a16="http://schemas.microsoft.com/office/drawing/2014/main" id="{8E47A17B-2DA4-4C0C-926B-3A5A137B99B0}"/>
              </a:ext>
            </a:extLst>
          </p:cNvPr>
          <p:cNvSpPr>
            <a:spLocks noGrp="1"/>
          </p:cNvSpPr>
          <p:nvPr>
            <p:ph idx="1"/>
          </p:nvPr>
        </p:nvSpPr>
        <p:spPr>
          <a:xfrm>
            <a:off x="933451" y="2272710"/>
            <a:ext cx="16421100" cy="7942491"/>
          </a:xfrm>
        </p:spPr>
        <p:txBody>
          <a:bodyPr/>
          <a:lstStyle/>
          <a:p>
            <a:r>
              <a:rPr lang="en-US" altLang="en-US" dirty="0"/>
              <a:t>In this lesson, you should have learned to change the logical flow of statements by using the following control structures:</a:t>
            </a:r>
          </a:p>
          <a:p>
            <a:pPr lvl="1"/>
            <a:r>
              <a:rPr lang="en-US" altLang="en-US" dirty="0"/>
              <a:t>Conditional (</a:t>
            </a:r>
            <a:r>
              <a:rPr lang="en-US" altLang="en-US" dirty="0">
                <a:latin typeface="Courier New" pitchFamily="49" charset="0"/>
              </a:rPr>
              <a:t>IF</a:t>
            </a:r>
            <a:r>
              <a:rPr lang="en-US" altLang="en-US" dirty="0"/>
              <a:t> statement)</a:t>
            </a:r>
          </a:p>
          <a:p>
            <a:pPr lvl="1"/>
            <a:r>
              <a:rPr lang="en-US" altLang="en-US" dirty="0">
                <a:latin typeface="Courier New" pitchFamily="49" charset="0"/>
              </a:rPr>
              <a:t>CASE</a:t>
            </a:r>
            <a:r>
              <a:rPr lang="en-US" altLang="en-US" dirty="0"/>
              <a:t> expressions and </a:t>
            </a:r>
            <a:r>
              <a:rPr lang="en-US" altLang="en-US" dirty="0">
                <a:latin typeface="Courier New" pitchFamily="49" charset="0"/>
              </a:rPr>
              <a:t>CASE</a:t>
            </a:r>
            <a:r>
              <a:rPr lang="en-US" altLang="en-US" dirty="0"/>
              <a:t> statements</a:t>
            </a:r>
          </a:p>
          <a:p>
            <a:pPr lvl="1"/>
            <a:r>
              <a:rPr lang="en-US" altLang="en-US" dirty="0"/>
              <a:t>Loops:</a:t>
            </a:r>
          </a:p>
          <a:p>
            <a:pPr marL="1919288" lvl="2" indent="-547688"/>
            <a:r>
              <a:rPr lang="en-US" altLang="en-US" dirty="0"/>
              <a:t>Basic loop</a:t>
            </a:r>
          </a:p>
          <a:p>
            <a:pPr marL="1919288" lvl="2" indent="-547688"/>
            <a:r>
              <a:rPr lang="en-US" altLang="en-US" dirty="0">
                <a:latin typeface="Courier New" pitchFamily="49" charset="0"/>
              </a:rPr>
              <a:t>FOR</a:t>
            </a:r>
            <a:r>
              <a:rPr lang="en-US" altLang="en-US" dirty="0"/>
              <a:t> loop</a:t>
            </a:r>
          </a:p>
          <a:p>
            <a:pPr marL="1919288" lvl="2" indent="-547688"/>
            <a:r>
              <a:rPr lang="en-US" altLang="en-US" dirty="0">
                <a:latin typeface="Courier New" pitchFamily="49" charset="0"/>
              </a:rPr>
              <a:t>WHILE</a:t>
            </a:r>
            <a:r>
              <a:rPr lang="en-US" altLang="en-US" dirty="0"/>
              <a:t> loop</a:t>
            </a:r>
          </a:p>
          <a:p>
            <a:pPr lvl="1"/>
            <a:r>
              <a:rPr lang="en-US" altLang="en-US" dirty="0">
                <a:latin typeface="Courier New" pitchFamily="49" charset="0"/>
              </a:rPr>
              <a:t>EXIT</a:t>
            </a:r>
            <a:r>
              <a:rPr lang="en-US" altLang="en-US" dirty="0"/>
              <a:t> statement</a:t>
            </a:r>
          </a:p>
          <a:p>
            <a:pPr lvl="1"/>
            <a:r>
              <a:rPr lang="en-US" altLang="en-US" dirty="0">
                <a:latin typeface="Courier New" pitchFamily="49" charset="0"/>
              </a:rPr>
              <a:t>CONTINUE</a:t>
            </a:r>
            <a:r>
              <a:rPr lang="en-US" altLang="en-US" dirty="0"/>
              <a:t> statement</a:t>
            </a:r>
          </a:p>
          <a:p>
            <a:endParaRPr lang="en-US" dirty="0"/>
          </a:p>
        </p:txBody>
      </p:sp>
    </p:spTree>
    <p:custDataLst>
      <p:tags r:id="rId1"/>
    </p:custDataLst>
    <p:extLst>
      <p:ext uri="{BB962C8B-B14F-4D97-AF65-F5344CB8AC3E}">
        <p14:creationId xmlns:p14="http://schemas.microsoft.com/office/powerpoint/2010/main" val="205266535"/>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Practice 6: Overview</a:t>
            </a:r>
          </a:p>
        </p:txBody>
      </p:sp>
      <p:sp>
        <p:nvSpPr>
          <p:cNvPr id="2" name="Content Placeholder 1">
            <a:extLst>
              <a:ext uri="{FF2B5EF4-FFF2-40B4-BE49-F238E27FC236}">
                <a16:creationId xmlns:a16="http://schemas.microsoft.com/office/drawing/2014/main" id="{2748A354-9037-475C-B136-3DD60C99D7FB}"/>
              </a:ext>
            </a:extLst>
          </p:cNvPr>
          <p:cNvSpPr>
            <a:spLocks noGrp="1"/>
          </p:cNvSpPr>
          <p:nvPr>
            <p:ph idx="1"/>
          </p:nvPr>
        </p:nvSpPr>
        <p:spPr>
          <a:xfrm>
            <a:off x="933451" y="2272710"/>
            <a:ext cx="16421100" cy="2850328"/>
          </a:xfrm>
        </p:spPr>
        <p:txBody>
          <a:bodyPr/>
          <a:lstStyle/>
          <a:p>
            <a:r>
              <a:rPr lang="en-US" altLang="en-US" dirty="0"/>
              <a:t>This practice covers the following topics:</a:t>
            </a:r>
          </a:p>
          <a:p>
            <a:pPr lvl="1"/>
            <a:r>
              <a:rPr lang="en-US" altLang="en-US" dirty="0"/>
              <a:t>Performing conditional actions by using </a:t>
            </a:r>
            <a:r>
              <a:rPr lang="en-US" altLang="en-US" dirty="0">
                <a:latin typeface="Courier New" pitchFamily="49" charset="0"/>
              </a:rPr>
              <a:t>IF</a:t>
            </a:r>
            <a:r>
              <a:rPr lang="en-US" altLang="en-US" dirty="0"/>
              <a:t> statements</a:t>
            </a:r>
          </a:p>
          <a:p>
            <a:pPr lvl="1"/>
            <a:r>
              <a:rPr lang="en-US" altLang="en-US" dirty="0"/>
              <a:t>Performing iterative steps by using </a:t>
            </a:r>
            <a:r>
              <a:rPr lang="en-US" altLang="en-US" dirty="0">
                <a:latin typeface="Courier New" pitchFamily="49" charset="0"/>
              </a:rPr>
              <a:t>LOOP</a:t>
            </a:r>
            <a:r>
              <a:rPr lang="en-US" altLang="en-US" dirty="0"/>
              <a:t> structures</a:t>
            </a:r>
          </a:p>
          <a:p>
            <a:endParaRPr lang="en-US" dirty="0"/>
          </a:p>
        </p:txBody>
      </p:sp>
      <p:sp>
        <p:nvSpPr>
          <p:cNvPr id="4" name="Rectangle 3"/>
          <p:cNvSpPr/>
          <p:nvPr/>
        </p:nvSpPr>
        <p:spPr bwMode="auto">
          <a:xfrm rot="16200000" flipV="1">
            <a:off x="1463516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380993915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PL/SQL Control Structures</a:t>
            </a:r>
          </a:p>
        </p:txBody>
      </p:sp>
      <p:grpSp>
        <p:nvGrpSpPr>
          <p:cNvPr id="67" name="Group 66"/>
          <p:cNvGrpSpPr/>
          <p:nvPr/>
        </p:nvGrpSpPr>
        <p:grpSpPr>
          <a:xfrm>
            <a:off x="5229454" y="5992340"/>
            <a:ext cx="11153546" cy="3649378"/>
            <a:chOff x="3230715" y="835124"/>
            <a:chExt cx="7435697" cy="2593876"/>
          </a:xfrm>
        </p:grpSpPr>
        <p:sp>
          <p:nvSpPr>
            <p:cNvPr id="69" name="Rounded Rectangle 68"/>
            <p:cNvSpPr/>
            <p:nvPr/>
          </p:nvSpPr>
          <p:spPr bwMode="auto">
            <a:xfrm flipH="1">
              <a:off x="9526682" y="850426"/>
              <a:ext cx="1139730" cy="2578574"/>
            </a:xfrm>
            <a:prstGeom prst="roundRect">
              <a:avLst/>
            </a:prstGeom>
            <a:gradFill>
              <a:gsLst>
                <a:gs pos="82000">
                  <a:schemeClr val="bg1"/>
                </a:gs>
                <a:gs pos="0">
                  <a:srgbClr val="EAEDEE"/>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70" name="Group 69"/>
            <p:cNvGrpSpPr/>
            <p:nvPr/>
          </p:nvGrpSpPr>
          <p:grpSpPr>
            <a:xfrm>
              <a:off x="6020709" y="850426"/>
              <a:ext cx="1589396" cy="2570726"/>
              <a:chOff x="6199420" y="850426"/>
              <a:chExt cx="1138935" cy="2570726"/>
            </a:xfrm>
          </p:grpSpPr>
          <p:sp>
            <p:nvSpPr>
              <p:cNvPr id="76" name="Rectangle 75"/>
              <p:cNvSpPr/>
              <p:nvPr/>
            </p:nvSpPr>
            <p:spPr bwMode="auto">
              <a:xfrm>
                <a:off x="6772838" y="850426"/>
                <a:ext cx="565517" cy="2570726"/>
              </a:xfrm>
              <a:prstGeom prst="rect">
                <a:avLst/>
              </a:prstGeom>
              <a:gradFill>
                <a:gsLst>
                  <a:gs pos="95575">
                    <a:schemeClr val="bg1"/>
                  </a:gs>
                  <a:gs pos="0">
                    <a:srgbClr val="EAEDEE"/>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7" name="Rectangle 76"/>
              <p:cNvSpPr/>
              <p:nvPr/>
            </p:nvSpPr>
            <p:spPr bwMode="auto">
              <a:xfrm flipH="1">
                <a:off x="6199420" y="850426"/>
                <a:ext cx="577183" cy="2570726"/>
              </a:xfrm>
              <a:prstGeom prst="rect">
                <a:avLst/>
              </a:prstGeom>
              <a:gradFill>
                <a:gsLst>
                  <a:gs pos="95575">
                    <a:schemeClr val="bg1"/>
                  </a:gs>
                  <a:gs pos="0">
                    <a:srgbClr val="EAEDEE"/>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sp>
          <p:nvSpPr>
            <p:cNvPr id="71" name="Rectangle 70"/>
            <p:cNvSpPr/>
            <p:nvPr/>
          </p:nvSpPr>
          <p:spPr bwMode="auto">
            <a:xfrm>
              <a:off x="3664119" y="850426"/>
              <a:ext cx="753893" cy="2570726"/>
            </a:xfrm>
            <a:prstGeom prst="rect">
              <a:avLst/>
            </a:prstGeom>
            <a:gradFill>
              <a:gsLst>
                <a:gs pos="95575">
                  <a:schemeClr val="bg1"/>
                </a:gs>
                <a:gs pos="0">
                  <a:srgbClr val="EAEDEE"/>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4" name="Rounded Rectangle 73"/>
            <p:cNvSpPr/>
            <p:nvPr/>
          </p:nvSpPr>
          <p:spPr bwMode="auto">
            <a:xfrm>
              <a:off x="3503612" y="835124"/>
              <a:ext cx="7162800" cy="2593876"/>
            </a:xfrm>
            <a:prstGeom prst="roundRect">
              <a:avLst>
                <a:gd name="adj" fmla="val 6222"/>
              </a:avLst>
            </a:prstGeom>
            <a:noFill/>
            <a:ln w="28575" cap="flat" cmpd="sng" algn="ctr">
              <a:solidFill>
                <a:schemeClr val="bg2">
                  <a:lumMod val="9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5" name="Left Brace 74"/>
            <p:cNvSpPr/>
            <p:nvPr/>
          </p:nvSpPr>
          <p:spPr bwMode="auto">
            <a:xfrm>
              <a:off x="3230715" y="835124"/>
              <a:ext cx="451269" cy="2592496"/>
            </a:xfrm>
            <a:prstGeom prst="leftBrace">
              <a:avLst>
                <a:gd name="adj1" fmla="val 33349"/>
                <a:gd name="adj2" fmla="val 49565"/>
              </a:avLst>
            </a:prstGeom>
            <a:gradFill flip="none" rotWithShape="1">
              <a:gsLst>
                <a:gs pos="0">
                  <a:schemeClr val="bg2">
                    <a:lumMod val="75000"/>
                  </a:schemeClr>
                </a:gs>
                <a:gs pos="100000">
                  <a:srgbClr val="EAEDEE"/>
                </a:gs>
              </a:gsLst>
              <a:lin ang="0" scaled="1"/>
              <a:tileRect/>
            </a:gradFill>
            <a:ln w="28575" cap="flat" cmpd="sng" algn="ctr">
              <a:solidFill>
                <a:schemeClr val="bg2">
                  <a:lumMod val="9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nvGrpSpPr>
          <p:cNvPr id="78" name="Group 77"/>
          <p:cNvGrpSpPr/>
          <p:nvPr/>
        </p:nvGrpSpPr>
        <p:grpSpPr>
          <a:xfrm>
            <a:off x="5229454" y="2019300"/>
            <a:ext cx="11153546" cy="3630989"/>
            <a:chOff x="3230715" y="835124"/>
            <a:chExt cx="7435697" cy="2593876"/>
          </a:xfrm>
        </p:grpSpPr>
        <p:sp>
          <p:nvSpPr>
            <p:cNvPr id="79" name="Rounded Rectangle 78"/>
            <p:cNvSpPr/>
            <p:nvPr/>
          </p:nvSpPr>
          <p:spPr bwMode="auto">
            <a:xfrm flipH="1">
              <a:off x="9526682" y="850426"/>
              <a:ext cx="1139730" cy="2578574"/>
            </a:xfrm>
            <a:prstGeom prst="roundRect">
              <a:avLst/>
            </a:prstGeom>
            <a:gradFill>
              <a:gsLst>
                <a:gs pos="82000">
                  <a:schemeClr val="bg1"/>
                </a:gs>
                <a:gs pos="0">
                  <a:srgbClr val="EAEDEE"/>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80" name="Group 79"/>
            <p:cNvGrpSpPr/>
            <p:nvPr/>
          </p:nvGrpSpPr>
          <p:grpSpPr>
            <a:xfrm>
              <a:off x="6020709" y="850426"/>
              <a:ext cx="1589396" cy="2570726"/>
              <a:chOff x="6199420" y="850426"/>
              <a:chExt cx="1138935" cy="2570726"/>
            </a:xfrm>
          </p:grpSpPr>
          <p:sp>
            <p:nvSpPr>
              <p:cNvPr id="84" name="Rectangle 83"/>
              <p:cNvSpPr/>
              <p:nvPr/>
            </p:nvSpPr>
            <p:spPr bwMode="auto">
              <a:xfrm>
                <a:off x="6772838" y="850426"/>
                <a:ext cx="565517" cy="2570726"/>
              </a:xfrm>
              <a:prstGeom prst="rect">
                <a:avLst/>
              </a:prstGeom>
              <a:gradFill>
                <a:gsLst>
                  <a:gs pos="95575">
                    <a:schemeClr val="bg1"/>
                  </a:gs>
                  <a:gs pos="0">
                    <a:srgbClr val="EAEDEE"/>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85" name="Rectangle 84"/>
              <p:cNvSpPr/>
              <p:nvPr/>
            </p:nvSpPr>
            <p:spPr bwMode="auto">
              <a:xfrm flipH="1">
                <a:off x="6199420" y="850426"/>
                <a:ext cx="577183" cy="2570726"/>
              </a:xfrm>
              <a:prstGeom prst="rect">
                <a:avLst/>
              </a:prstGeom>
              <a:gradFill>
                <a:gsLst>
                  <a:gs pos="95575">
                    <a:schemeClr val="bg1"/>
                  </a:gs>
                  <a:gs pos="0">
                    <a:srgbClr val="EAEDEE"/>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sp>
          <p:nvSpPr>
            <p:cNvPr id="81" name="Rectangle 80"/>
            <p:cNvSpPr/>
            <p:nvPr/>
          </p:nvSpPr>
          <p:spPr bwMode="auto">
            <a:xfrm>
              <a:off x="3664119" y="850426"/>
              <a:ext cx="753893" cy="2570726"/>
            </a:xfrm>
            <a:prstGeom prst="rect">
              <a:avLst/>
            </a:prstGeom>
            <a:gradFill>
              <a:gsLst>
                <a:gs pos="95575">
                  <a:schemeClr val="bg1"/>
                </a:gs>
                <a:gs pos="0">
                  <a:srgbClr val="EAEDEE"/>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82" name="Rounded Rectangle 81"/>
            <p:cNvSpPr/>
            <p:nvPr/>
          </p:nvSpPr>
          <p:spPr bwMode="auto">
            <a:xfrm>
              <a:off x="3503612" y="835124"/>
              <a:ext cx="7162800" cy="2593876"/>
            </a:xfrm>
            <a:prstGeom prst="roundRect">
              <a:avLst>
                <a:gd name="adj" fmla="val 6222"/>
              </a:avLst>
            </a:prstGeom>
            <a:noFill/>
            <a:ln w="28575" cap="flat" cmpd="sng" algn="ctr">
              <a:solidFill>
                <a:schemeClr val="bg2">
                  <a:lumMod val="9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83" name="Left Brace 82"/>
            <p:cNvSpPr/>
            <p:nvPr/>
          </p:nvSpPr>
          <p:spPr bwMode="auto">
            <a:xfrm>
              <a:off x="3230715" y="835124"/>
              <a:ext cx="451269" cy="2592496"/>
            </a:xfrm>
            <a:prstGeom prst="leftBrace">
              <a:avLst>
                <a:gd name="adj1" fmla="val 33349"/>
                <a:gd name="adj2" fmla="val 49565"/>
              </a:avLst>
            </a:prstGeom>
            <a:gradFill flip="none" rotWithShape="1">
              <a:gsLst>
                <a:gs pos="0">
                  <a:schemeClr val="bg2">
                    <a:lumMod val="75000"/>
                  </a:schemeClr>
                </a:gs>
                <a:gs pos="100000">
                  <a:srgbClr val="EAEDEE"/>
                </a:gs>
              </a:gsLst>
              <a:lin ang="0" scaled="1"/>
              <a:tileRect/>
            </a:gradFill>
            <a:ln w="28575" cap="flat" cmpd="sng" algn="ctr">
              <a:solidFill>
                <a:schemeClr val="bg2">
                  <a:lumMod val="9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sp>
        <p:nvSpPr>
          <p:cNvPr id="87" name="Rounded Rectangle 86"/>
          <p:cNvSpPr/>
          <p:nvPr/>
        </p:nvSpPr>
        <p:spPr bwMode="auto">
          <a:xfrm>
            <a:off x="1315947" y="3166228"/>
            <a:ext cx="3526497" cy="1337132"/>
          </a:xfrm>
          <a:prstGeom prst="roundRect">
            <a:avLst/>
          </a:prstGeom>
          <a:ln w="28575">
            <a:solidFill>
              <a:schemeClr val="bg2">
                <a:lumMod val="90000"/>
              </a:schemeClr>
            </a:solidFill>
            <a:headEnd type="none" w="sm" len="sm"/>
            <a:tailEnd type="none" w="sm" len="sm"/>
          </a:ln>
          <a:effectLst/>
        </p:spPr>
        <p:style>
          <a:lnRef idx="1">
            <a:schemeClr val="dk1"/>
          </a:lnRef>
          <a:fillRef idx="2">
            <a:schemeClr val="dk1"/>
          </a:fillRef>
          <a:effectRef idx="1">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defRPr/>
            </a:pPr>
            <a:endParaRPr lang="en-US" dirty="0">
              <a:solidFill>
                <a:schemeClr val="tx1"/>
              </a:solidFill>
              <a:latin typeface="Oracle Sans" panose="020B0503020204020204" pitchFamily="34" charset="0"/>
              <a:cs typeface="Oracle Sans" panose="020B0503020204020204" pitchFamily="34" charset="0"/>
            </a:endParaRPr>
          </a:p>
        </p:txBody>
      </p:sp>
      <p:sp>
        <p:nvSpPr>
          <p:cNvPr id="88" name="TextBox 74"/>
          <p:cNvSpPr txBox="1">
            <a:spLocks noChangeArrowheads="1"/>
          </p:cNvSpPr>
          <p:nvPr/>
        </p:nvSpPr>
        <p:spPr bwMode="auto">
          <a:xfrm>
            <a:off x="1528409" y="3308377"/>
            <a:ext cx="3103176" cy="954107"/>
          </a:xfrm>
          <a:prstGeom prst="rect">
            <a:avLst/>
          </a:prstGeom>
          <a:noFill/>
          <a:ln w="9525">
            <a:noFill/>
            <a:miter lim="800000"/>
            <a:headEnd/>
            <a:tailEnd/>
          </a:ln>
        </p:spPr>
        <p:txBody>
          <a:bodyPr anchor="ctr" anchorCtr="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800" dirty="0">
                <a:latin typeface="Oracle Sans" panose="020B0503020204020204" pitchFamily="34" charset="0"/>
                <a:cs typeface="Oracle Sans" panose="020B0503020204020204" pitchFamily="34" charset="0"/>
              </a:rPr>
              <a:t>Conditional statements</a:t>
            </a:r>
          </a:p>
        </p:txBody>
      </p:sp>
      <p:sp>
        <p:nvSpPr>
          <p:cNvPr id="90" name="Rounded Rectangle 89"/>
          <p:cNvSpPr/>
          <p:nvPr/>
        </p:nvSpPr>
        <p:spPr bwMode="auto">
          <a:xfrm>
            <a:off x="1295401" y="7179481"/>
            <a:ext cx="3546649" cy="1275632"/>
          </a:xfrm>
          <a:prstGeom prst="roundRect">
            <a:avLst/>
          </a:prstGeom>
          <a:ln w="28575">
            <a:solidFill>
              <a:schemeClr val="bg2">
                <a:lumMod val="90000"/>
              </a:schemeClr>
            </a:solidFill>
            <a:headEnd type="none" w="sm" len="sm"/>
            <a:tailEnd type="none" w="sm" len="sm"/>
          </a:ln>
          <a:effectLst/>
        </p:spPr>
        <p:style>
          <a:lnRef idx="1">
            <a:schemeClr val="dk1"/>
          </a:lnRef>
          <a:fillRef idx="2">
            <a:schemeClr val="dk1"/>
          </a:fillRef>
          <a:effectRef idx="1">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solidFill>
                <a:schemeClr val="tx1"/>
              </a:solidFill>
              <a:latin typeface="Oracle Sans" panose="020B0503020204020204" pitchFamily="34" charset="0"/>
              <a:cs typeface="Oracle Sans" panose="020B0503020204020204" pitchFamily="34" charset="0"/>
            </a:endParaRPr>
          </a:p>
        </p:txBody>
      </p:sp>
      <p:sp>
        <p:nvSpPr>
          <p:cNvPr id="91" name="TextBox 75"/>
          <p:cNvSpPr txBox="1">
            <a:spLocks noChangeArrowheads="1"/>
          </p:cNvSpPr>
          <p:nvPr/>
        </p:nvSpPr>
        <p:spPr bwMode="auto">
          <a:xfrm>
            <a:off x="1584165" y="7400791"/>
            <a:ext cx="2969121" cy="832478"/>
          </a:xfrm>
          <a:prstGeom prst="rect">
            <a:avLst/>
          </a:prstGeom>
          <a:noFill/>
          <a:ln w="28575">
            <a:noFill/>
            <a:headEnd type="none" w="sm" len="sm"/>
            <a:tailEnd type="none" w="sm" len="sm"/>
          </a:ln>
          <a:effectLst/>
        </p:spPr>
        <p:style>
          <a:lnRef idx="1">
            <a:schemeClr val="dk1"/>
          </a:lnRef>
          <a:fillRef idx="2">
            <a:schemeClr val="dk1"/>
          </a:fillRef>
          <a:effectRef idx="1">
            <a:schemeClr val="dk1"/>
          </a:effectRef>
          <a:fontRef idx="minor">
            <a:schemeClr val="dk1"/>
          </a:fontRef>
        </p:style>
        <p:txBody>
          <a:bodyPr anchor="ctr" anchorCtr="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800" dirty="0">
                <a:latin typeface="Oracle Sans" panose="020B0503020204020204" pitchFamily="34" charset="0"/>
                <a:cs typeface="Oracle Sans" panose="020B0503020204020204" pitchFamily="34" charset="0"/>
              </a:rPr>
              <a:t>Loop statements</a:t>
            </a:r>
          </a:p>
        </p:txBody>
      </p:sp>
      <p:grpSp>
        <p:nvGrpSpPr>
          <p:cNvPr id="92" name="Group 20"/>
          <p:cNvGrpSpPr>
            <a:grpSpLocks/>
          </p:cNvGrpSpPr>
          <p:nvPr/>
        </p:nvGrpSpPr>
        <p:grpSpPr bwMode="auto">
          <a:xfrm>
            <a:off x="6984097" y="2145089"/>
            <a:ext cx="2438406" cy="3334572"/>
            <a:chOff x="5334000" y="1066800"/>
            <a:chExt cx="3343275" cy="4572000"/>
          </a:xfrm>
        </p:grpSpPr>
        <p:cxnSp>
          <p:nvCxnSpPr>
            <p:cNvPr id="93" name="Straight Arrow Connector 92"/>
            <p:cNvCxnSpPr/>
            <p:nvPr/>
          </p:nvCxnSpPr>
          <p:spPr bwMode="auto">
            <a:xfrm>
              <a:off x="6373812" y="1603375"/>
              <a:ext cx="0" cy="546100"/>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94" name="Straight Arrow Connector 93"/>
            <p:cNvCxnSpPr/>
            <p:nvPr/>
          </p:nvCxnSpPr>
          <p:spPr bwMode="auto">
            <a:xfrm>
              <a:off x="6373812" y="3063875"/>
              <a:ext cx="0" cy="749300"/>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95" name="Straight Arrow Connector 94"/>
            <p:cNvCxnSpPr/>
            <p:nvPr/>
          </p:nvCxnSpPr>
          <p:spPr bwMode="auto">
            <a:xfrm>
              <a:off x="6373812" y="4348163"/>
              <a:ext cx="0" cy="754062"/>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96" name="Elbow Connector 95"/>
            <p:cNvCxnSpPr/>
            <p:nvPr/>
          </p:nvCxnSpPr>
          <p:spPr bwMode="auto">
            <a:xfrm>
              <a:off x="6831012" y="2606675"/>
              <a:ext cx="1035050" cy="439738"/>
            </a:xfrm>
            <a:prstGeom prst="bentConnector2">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97" name="Elbow Connector 96"/>
            <p:cNvCxnSpPr/>
            <p:nvPr/>
          </p:nvCxnSpPr>
          <p:spPr bwMode="auto">
            <a:xfrm rot="5400000">
              <a:off x="6588918" y="3825082"/>
              <a:ext cx="1519237" cy="1035050"/>
            </a:xfrm>
            <a:prstGeom prst="bentConnector3">
              <a:avLst>
                <a:gd name="adj1" fmla="val 64846"/>
              </a:avLst>
            </a:prstGeom>
            <a:noFill/>
            <a:ln w="19050" cap="flat" cmpd="sng" algn="ctr">
              <a:solidFill>
                <a:schemeClr val="accent4">
                  <a:lumMod val="60000"/>
                  <a:lumOff val="40000"/>
                </a:schemeClr>
              </a:solidFill>
              <a:prstDash val="solid"/>
              <a:round/>
              <a:headEnd type="none" w="sm" len="sm"/>
              <a:tailEnd type="triangle" w="lg" len="lg"/>
            </a:ln>
            <a:effectLst/>
          </p:spPr>
        </p:cxnSp>
        <p:sp>
          <p:nvSpPr>
            <p:cNvPr id="98" name="Rectangle 97"/>
            <p:cNvSpPr/>
            <p:nvPr/>
          </p:nvSpPr>
          <p:spPr bwMode="auto">
            <a:xfrm>
              <a:off x="5486400" y="1066800"/>
              <a:ext cx="1773418" cy="535814"/>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9" name="Rectangle 98"/>
            <p:cNvSpPr/>
            <p:nvPr/>
          </p:nvSpPr>
          <p:spPr bwMode="auto">
            <a:xfrm>
              <a:off x="5486400" y="5102986"/>
              <a:ext cx="1773418" cy="535814"/>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0" name="Diamond 99"/>
            <p:cNvSpPr/>
            <p:nvPr/>
          </p:nvSpPr>
          <p:spPr bwMode="auto">
            <a:xfrm>
              <a:off x="5915909" y="2148947"/>
              <a:ext cx="914400" cy="914400"/>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1" name="Rectangle 100"/>
            <p:cNvSpPr/>
            <p:nvPr/>
          </p:nvSpPr>
          <p:spPr bwMode="auto">
            <a:xfrm>
              <a:off x="5753283" y="3813026"/>
              <a:ext cx="1239652" cy="535814"/>
            </a:xfrm>
            <a:prstGeom prst="rect">
              <a:avLst/>
            </a:prstGeom>
            <a:gradFill flip="none" rotWithShape="1">
              <a:gsLst>
                <a:gs pos="99000">
                  <a:schemeClr val="bg2">
                    <a:lumMod val="75000"/>
                  </a:schemeClr>
                </a:gs>
                <a:gs pos="0">
                  <a:schemeClr val="bg2"/>
                </a:gs>
              </a:gsLst>
              <a:path path="circle">
                <a:fillToRect l="50000" t="50000" r="50000" b="50000"/>
              </a:path>
              <a:tileRect/>
            </a:gradFill>
            <a:ln w="28575" cap="flat" cmpd="sng" algn="ctr">
              <a:solidFill>
                <a:schemeClr val="bg2">
                  <a:lumMod val="75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2" name="Rectangle 101"/>
            <p:cNvSpPr/>
            <p:nvPr/>
          </p:nvSpPr>
          <p:spPr bwMode="auto">
            <a:xfrm>
              <a:off x="7245707" y="3046414"/>
              <a:ext cx="1239652" cy="535814"/>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3" name="Rounded Rectangle 102"/>
            <p:cNvSpPr/>
            <p:nvPr/>
          </p:nvSpPr>
          <p:spPr bwMode="auto">
            <a:xfrm>
              <a:off x="5334000" y="1841500"/>
              <a:ext cx="3343275" cy="2887663"/>
            </a:xfrm>
            <a:prstGeom prst="roundRect">
              <a:avLst>
                <a:gd name="adj" fmla="val 11976"/>
              </a:avLst>
            </a:prstGeom>
            <a:noFill/>
            <a:ln w="28575" cap="flat" cmpd="sng" algn="ctr">
              <a:solidFill>
                <a:schemeClr val="accent4">
                  <a:lumMod val="60000"/>
                  <a:lumOff val="40000"/>
                </a:schemeClr>
              </a:solidFill>
              <a:prstDash val="sysDot"/>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grpSp>
        <p:nvGrpSpPr>
          <p:cNvPr id="104" name="Group 55"/>
          <p:cNvGrpSpPr>
            <a:grpSpLocks/>
          </p:cNvGrpSpPr>
          <p:nvPr/>
        </p:nvGrpSpPr>
        <p:grpSpPr bwMode="auto">
          <a:xfrm>
            <a:off x="11684594" y="2145091"/>
            <a:ext cx="3479206" cy="3334572"/>
            <a:chOff x="4679114" y="1828800"/>
            <a:chExt cx="4054198" cy="3886200"/>
          </a:xfrm>
        </p:grpSpPr>
        <p:sp>
          <p:nvSpPr>
            <p:cNvPr id="105" name="Rectangle 104"/>
            <p:cNvSpPr/>
            <p:nvPr/>
          </p:nvSpPr>
          <p:spPr bwMode="auto">
            <a:xfrm>
              <a:off x="4679114" y="5329705"/>
              <a:ext cx="1752600" cy="385295"/>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cxnSp>
          <p:nvCxnSpPr>
            <p:cNvPr id="106" name="Elbow Connector 105"/>
            <p:cNvCxnSpPr/>
            <p:nvPr/>
          </p:nvCxnSpPr>
          <p:spPr bwMode="auto">
            <a:xfrm rot="5400000">
              <a:off x="6989508" y="3977776"/>
              <a:ext cx="509666" cy="2194974"/>
            </a:xfrm>
            <a:prstGeom prst="bentConnector3">
              <a:avLst>
                <a:gd name="adj1" fmla="val 42325"/>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107" name="Elbow Connector 106"/>
            <p:cNvCxnSpPr/>
            <p:nvPr/>
          </p:nvCxnSpPr>
          <p:spPr bwMode="auto">
            <a:xfrm rot="5400000">
              <a:off x="6104992" y="4192076"/>
              <a:ext cx="830861" cy="1445179"/>
            </a:xfrm>
            <a:prstGeom prst="bentConnector3">
              <a:avLst>
                <a:gd name="adj1" fmla="val 36949"/>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108" name="Straight Arrow Connector 107"/>
            <p:cNvCxnSpPr/>
            <p:nvPr/>
          </p:nvCxnSpPr>
          <p:spPr bwMode="auto">
            <a:xfrm>
              <a:off x="5070599" y="3713501"/>
              <a:ext cx="0" cy="1616595"/>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109" name="Straight Arrow Connector 108"/>
            <p:cNvCxnSpPr/>
            <p:nvPr/>
          </p:nvCxnSpPr>
          <p:spPr bwMode="auto">
            <a:xfrm flipH="1">
              <a:off x="5070599" y="2485791"/>
              <a:ext cx="0" cy="866697"/>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110" name="Elbow Connector 109"/>
            <p:cNvCxnSpPr/>
            <p:nvPr/>
          </p:nvCxnSpPr>
          <p:spPr bwMode="auto">
            <a:xfrm>
              <a:off x="5399713" y="2157959"/>
              <a:ext cx="747141" cy="325178"/>
            </a:xfrm>
            <a:prstGeom prst="bentConnector2">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111" name="Elbow Connector 110"/>
            <p:cNvCxnSpPr/>
            <p:nvPr/>
          </p:nvCxnSpPr>
          <p:spPr bwMode="auto">
            <a:xfrm rot="5400000">
              <a:off x="5157435" y="4340678"/>
              <a:ext cx="1270182" cy="708655"/>
            </a:xfrm>
            <a:prstGeom prst="bentConnector3">
              <a:avLst>
                <a:gd name="adj1" fmla="val 38260"/>
              </a:avLst>
            </a:prstGeom>
            <a:noFill/>
            <a:ln w="19050" cap="flat" cmpd="sng" algn="ctr">
              <a:solidFill>
                <a:schemeClr val="accent4">
                  <a:lumMod val="60000"/>
                  <a:lumOff val="40000"/>
                </a:schemeClr>
              </a:solidFill>
              <a:prstDash val="solid"/>
              <a:round/>
              <a:headEnd type="none" w="sm" len="sm"/>
              <a:tailEnd type="triangle" w="lg" len="lg"/>
            </a:ln>
            <a:effectLst/>
          </p:spPr>
        </p:cxnSp>
        <p:sp>
          <p:nvSpPr>
            <p:cNvPr id="112" name="Diamond 111"/>
            <p:cNvSpPr/>
            <p:nvPr/>
          </p:nvSpPr>
          <p:spPr bwMode="auto">
            <a:xfrm>
              <a:off x="4741679" y="1828800"/>
              <a:ext cx="657531" cy="657531"/>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13" name="Rectangle 112"/>
            <p:cNvSpPr/>
            <p:nvPr/>
          </p:nvSpPr>
          <p:spPr bwMode="auto">
            <a:xfrm>
              <a:off x="4679114" y="3352800"/>
              <a:ext cx="782660" cy="385295"/>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14" name="Rectangle 113"/>
            <p:cNvSpPr/>
            <p:nvPr/>
          </p:nvSpPr>
          <p:spPr bwMode="auto">
            <a:xfrm>
              <a:off x="5755086" y="3673973"/>
              <a:ext cx="782660" cy="385295"/>
            </a:xfrm>
            <a:prstGeom prst="rect">
              <a:avLst/>
            </a:prstGeom>
            <a:gradFill flip="none" rotWithShape="1">
              <a:gsLst>
                <a:gs pos="99000">
                  <a:schemeClr val="bg2">
                    <a:lumMod val="75000"/>
                  </a:schemeClr>
                </a:gs>
                <a:gs pos="0">
                  <a:schemeClr val="bg2"/>
                </a:gs>
              </a:gsLst>
              <a:path path="circle">
                <a:fillToRect l="50000" t="50000" r="50000" b="50000"/>
              </a:path>
              <a:tileRect/>
            </a:gradFill>
            <a:ln w="28575" cap="flat" cmpd="sng" algn="ctr">
              <a:solidFill>
                <a:schemeClr val="bg2">
                  <a:lumMod val="75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15" name="Diamond 114"/>
            <p:cNvSpPr/>
            <p:nvPr/>
          </p:nvSpPr>
          <p:spPr bwMode="auto">
            <a:xfrm>
              <a:off x="5817651" y="2482600"/>
              <a:ext cx="657531" cy="657531"/>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16" name="Diamond 115"/>
            <p:cNvSpPr/>
            <p:nvPr/>
          </p:nvSpPr>
          <p:spPr bwMode="auto">
            <a:xfrm>
              <a:off x="6914037" y="3136400"/>
              <a:ext cx="657531" cy="657531"/>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17" name="Rectangle 116"/>
            <p:cNvSpPr/>
            <p:nvPr/>
          </p:nvSpPr>
          <p:spPr bwMode="auto">
            <a:xfrm>
              <a:off x="6851472" y="4113679"/>
              <a:ext cx="782660" cy="385295"/>
            </a:xfrm>
            <a:prstGeom prst="rect">
              <a:avLst/>
            </a:prstGeom>
            <a:gradFill flip="none" rotWithShape="1">
              <a:gsLst>
                <a:gs pos="100000">
                  <a:schemeClr val="accent2">
                    <a:lumMod val="40000"/>
                    <a:lumOff val="60000"/>
                  </a:schemeClr>
                </a:gs>
                <a:gs pos="0">
                  <a:schemeClr val="accent2">
                    <a:lumMod val="20000"/>
                    <a:lumOff val="80000"/>
                  </a:schemeClr>
                </a:gs>
              </a:gsLst>
              <a:path path="circle">
                <a:fillToRect l="50000" t="50000" r="50000" b="50000"/>
              </a:path>
              <a:tileRect/>
            </a:gradFill>
            <a:ln w="28575" cap="flat" cmpd="sng" algn="ctr">
              <a:solidFill>
                <a:schemeClr val="accent2">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18" name="Rectangle 117"/>
            <p:cNvSpPr/>
            <p:nvPr/>
          </p:nvSpPr>
          <p:spPr bwMode="auto">
            <a:xfrm>
              <a:off x="7950652" y="4434852"/>
              <a:ext cx="782660" cy="385295"/>
            </a:xfrm>
            <a:prstGeom prst="rect">
              <a:avLst/>
            </a:prstGeom>
            <a:gradFill flip="none" rotWithShape="1">
              <a:gsLst>
                <a:gs pos="100000">
                  <a:srgbClr val="FFCC29"/>
                </a:gs>
                <a:gs pos="0">
                  <a:srgbClr val="FFE79B"/>
                </a:gs>
              </a:gsLst>
              <a:path path="circle">
                <a:fillToRect l="50000" t="50000" r="50000" b="50000"/>
              </a:path>
              <a:tileRect/>
            </a:gradFill>
            <a:ln w="28575" cap="flat" cmpd="sng" algn="ctr">
              <a:solidFill>
                <a:srgbClr val="F2B800"/>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cxnSp>
          <p:nvCxnSpPr>
            <p:cNvPr id="119" name="Elbow Connector 118"/>
            <p:cNvCxnSpPr/>
            <p:nvPr/>
          </p:nvCxnSpPr>
          <p:spPr bwMode="auto">
            <a:xfrm>
              <a:off x="6474639" y="2810968"/>
              <a:ext cx="768374" cy="325178"/>
            </a:xfrm>
            <a:prstGeom prst="bentConnector2">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120" name="Elbow Connector 119"/>
            <p:cNvCxnSpPr/>
            <p:nvPr/>
          </p:nvCxnSpPr>
          <p:spPr bwMode="auto">
            <a:xfrm>
              <a:off x="7572126" y="3465305"/>
              <a:ext cx="769701" cy="968895"/>
            </a:xfrm>
            <a:prstGeom prst="bentConnector2">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121" name="Straight Arrow Connector 120"/>
            <p:cNvCxnSpPr/>
            <p:nvPr/>
          </p:nvCxnSpPr>
          <p:spPr bwMode="auto">
            <a:xfrm flipH="1">
              <a:off x="7243013" y="3794464"/>
              <a:ext cx="0" cy="319868"/>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122" name="Straight Arrow Connector 121"/>
            <p:cNvCxnSpPr/>
            <p:nvPr/>
          </p:nvCxnSpPr>
          <p:spPr bwMode="auto">
            <a:xfrm flipH="1">
              <a:off x="6146853" y="3140127"/>
              <a:ext cx="0" cy="533556"/>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grpSp>
      <p:grpSp>
        <p:nvGrpSpPr>
          <p:cNvPr id="123" name="Group 43"/>
          <p:cNvGrpSpPr>
            <a:grpSpLocks/>
          </p:cNvGrpSpPr>
          <p:nvPr/>
        </p:nvGrpSpPr>
        <p:grpSpPr bwMode="auto">
          <a:xfrm>
            <a:off x="12010697" y="6060318"/>
            <a:ext cx="2471584" cy="3378510"/>
            <a:chOff x="5465077" y="1141413"/>
            <a:chExt cx="3290109" cy="4497387"/>
          </a:xfrm>
        </p:grpSpPr>
        <p:cxnSp>
          <p:nvCxnSpPr>
            <p:cNvPr id="124" name="Straight Arrow Connector 123"/>
            <p:cNvCxnSpPr/>
            <p:nvPr/>
          </p:nvCxnSpPr>
          <p:spPr bwMode="auto">
            <a:xfrm>
              <a:off x="7265987" y="2670175"/>
              <a:ext cx="0" cy="598488"/>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125" name="Straight Arrow Connector 124"/>
            <p:cNvCxnSpPr/>
            <p:nvPr/>
          </p:nvCxnSpPr>
          <p:spPr bwMode="auto">
            <a:xfrm>
              <a:off x="7265987" y="1141413"/>
              <a:ext cx="0" cy="992187"/>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sp>
          <p:nvSpPr>
            <p:cNvPr id="126" name="Rectangle 125"/>
            <p:cNvSpPr/>
            <p:nvPr/>
          </p:nvSpPr>
          <p:spPr bwMode="auto">
            <a:xfrm>
              <a:off x="6379982" y="5102986"/>
              <a:ext cx="1773418" cy="535814"/>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1200" dirty="0">
                <a:latin typeface="Oracle Sans" panose="020B0503020204020204" pitchFamily="34" charset="0"/>
                <a:cs typeface="Oracle Sans" panose="020B0503020204020204" pitchFamily="34" charset="0"/>
              </a:endParaRPr>
            </a:p>
          </p:txBody>
        </p:sp>
        <p:sp>
          <p:nvSpPr>
            <p:cNvPr id="127" name="Rectangle 126"/>
            <p:cNvSpPr/>
            <p:nvPr/>
          </p:nvSpPr>
          <p:spPr bwMode="auto">
            <a:xfrm>
              <a:off x="6379982" y="2133600"/>
              <a:ext cx="1773418" cy="535814"/>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r>
                <a:rPr lang="en-US" sz="1200" b="1" dirty="0">
                  <a:latin typeface="Oracle Sans" panose="020B0503020204020204" pitchFamily="34" charset="0"/>
                  <a:cs typeface="Oracle Sans" panose="020B0503020204020204" pitchFamily="34" charset="0"/>
                </a:rPr>
                <a:t>Repetitive statements</a:t>
              </a:r>
            </a:p>
          </p:txBody>
        </p:sp>
        <p:sp>
          <p:nvSpPr>
            <p:cNvPr id="128" name="Rounded Rectangle 127"/>
            <p:cNvSpPr/>
            <p:nvPr/>
          </p:nvSpPr>
          <p:spPr bwMode="auto">
            <a:xfrm>
              <a:off x="5465077" y="1307727"/>
              <a:ext cx="3290109" cy="3340100"/>
            </a:xfrm>
            <a:prstGeom prst="roundRect">
              <a:avLst>
                <a:gd name="adj" fmla="val 11976"/>
              </a:avLst>
            </a:prstGeom>
            <a:noFill/>
            <a:ln w="28575" cap="flat" cmpd="sng" algn="ctr">
              <a:solidFill>
                <a:schemeClr val="accent4">
                  <a:lumMod val="60000"/>
                  <a:lumOff val="40000"/>
                </a:schemeClr>
              </a:solidFill>
              <a:prstDash val="sysDot"/>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1200" dirty="0">
                <a:latin typeface="Oracle Sans" panose="020B0503020204020204" pitchFamily="34" charset="0"/>
                <a:cs typeface="Oracle Sans" panose="020B0503020204020204" pitchFamily="34" charset="0"/>
              </a:endParaRPr>
            </a:p>
          </p:txBody>
        </p:sp>
        <p:sp>
          <p:nvSpPr>
            <p:cNvPr id="129" name="Freeform 128"/>
            <p:cNvSpPr/>
            <p:nvPr/>
          </p:nvSpPr>
          <p:spPr bwMode="auto">
            <a:xfrm>
              <a:off x="5921198" y="1645185"/>
              <a:ext cx="1349374" cy="2743370"/>
            </a:xfrm>
            <a:custGeom>
              <a:avLst/>
              <a:gdLst>
                <a:gd name="connsiteX0" fmla="*/ 1399822 w 1411111"/>
                <a:gd name="connsiteY0" fmla="*/ 2810933 h 2810933"/>
                <a:gd name="connsiteX1" fmla="*/ 0 w 1411111"/>
                <a:gd name="connsiteY1" fmla="*/ 2810933 h 2810933"/>
                <a:gd name="connsiteX2" fmla="*/ 0 w 1411111"/>
                <a:gd name="connsiteY2" fmla="*/ 0 h 2810933"/>
                <a:gd name="connsiteX3" fmla="*/ 1411111 w 1411111"/>
                <a:gd name="connsiteY3" fmla="*/ 0 h 2810933"/>
              </a:gdLst>
              <a:ahLst/>
              <a:cxnLst>
                <a:cxn ang="0">
                  <a:pos x="connsiteX0" y="connsiteY0"/>
                </a:cxn>
                <a:cxn ang="0">
                  <a:pos x="connsiteX1" y="connsiteY1"/>
                </a:cxn>
                <a:cxn ang="0">
                  <a:pos x="connsiteX2" y="connsiteY2"/>
                </a:cxn>
                <a:cxn ang="0">
                  <a:pos x="connsiteX3" y="connsiteY3"/>
                </a:cxn>
              </a:cxnLst>
              <a:rect l="l" t="t" r="r" b="b"/>
              <a:pathLst>
                <a:path w="1411111" h="2810933">
                  <a:moveTo>
                    <a:pt x="1399822" y="2810933"/>
                  </a:moveTo>
                  <a:lnTo>
                    <a:pt x="0" y="2810933"/>
                  </a:lnTo>
                  <a:lnTo>
                    <a:pt x="0" y="0"/>
                  </a:lnTo>
                  <a:lnTo>
                    <a:pt x="1411111" y="0"/>
                  </a:lnTo>
                </a:path>
              </a:pathLst>
            </a:custGeom>
            <a:noFill/>
            <a:ln w="19050" cap="flat" cmpd="sng" algn="ctr">
              <a:solidFill>
                <a:schemeClr val="accent4">
                  <a:lumMod val="60000"/>
                  <a:lumOff val="40000"/>
                </a:schemeClr>
              </a:solidFill>
              <a:prstDash val="solid"/>
              <a:round/>
              <a:headEnd type="none" w="sm" len="sm"/>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1200" dirty="0">
                <a:latin typeface="Oracle Sans" panose="020B0503020204020204" pitchFamily="34" charset="0"/>
                <a:cs typeface="Oracle Sans" panose="020B0503020204020204" pitchFamily="34" charset="0"/>
              </a:endParaRPr>
            </a:p>
          </p:txBody>
        </p:sp>
        <p:cxnSp>
          <p:nvCxnSpPr>
            <p:cNvPr id="130" name="Straight Arrow Connector 129"/>
            <p:cNvCxnSpPr/>
            <p:nvPr/>
          </p:nvCxnSpPr>
          <p:spPr bwMode="auto">
            <a:xfrm>
              <a:off x="7265987" y="4183063"/>
              <a:ext cx="0" cy="919162"/>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grpSp>
          <p:nvGrpSpPr>
            <p:cNvPr id="131" name="Group 41"/>
            <p:cNvGrpSpPr>
              <a:grpSpLocks/>
            </p:cNvGrpSpPr>
            <p:nvPr/>
          </p:nvGrpSpPr>
          <p:grpSpPr bwMode="auto">
            <a:xfrm>
              <a:off x="6456182" y="3268135"/>
              <a:ext cx="1621018" cy="914400"/>
              <a:chOff x="6456182" y="3335869"/>
              <a:chExt cx="1621018" cy="914400"/>
            </a:xfrm>
          </p:grpSpPr>
          <p:sp>
            <p:nvSpPr>
              <p:cNvPr id="132" name="Diamond 131"/>
              <p:cNvSpPr/>
              <p:nvPr/>
            </p:nvSpPr>
            <p:spPr bwMode="auto">
              <a:xfrm>
                <a:off x="6456182" y="3335869"/>
                <a:ext cx="1621018" cy="914400"/>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1200" dirty="0">
                  <a:latin typeface="Oracle Sans" panose="020B0503020204020204" pitchFamily="34" charset="0"/>
                  <a:cs typeface="Oracle Sans" panose="020B0503020204020204" pitchFamily="34" charset="0"/>
                </a:endParaRPr>
              </a:p>
            </p:txBody>
          </p:sp>
          <p:sp>
            <p:nvSpPr>
              <p:cNvPr id="133" name="TextBox 36"/>
              <p:cNvSpPr txBox="1">
                <a:spLocks noChangeArrowheads="1"/>
              </p:cNvSpPr>
              <p:nvPr/>
            </p:nvSpPr>
            <p:spPr bwMode="auto">
              <a:xfrm>
                <a:off x="6713243" y="3452667"/>
                <a:ext cx="1106898" cy="580458"/>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1200" b="1" dirty="0">
                    <a:latin typeface="Oracle Sans" panose="020B0503020204020204" pitchFamily="34" charset="0"/>
                    <a:cs typeface="Oracle Sans" panose="020B0503020204020204" pitchFamily="34" charset="0"/>
                  </a:rPr>
                  <a:t>Exit </a:t>
                </a:r>
              </a:p>
              <a:p>
                <a:pPr algn="ctr" eaLnBrk="1" hangingPunct="1"/>
                <a:r>
                  <a:rPr lang="en-US" sz="1200" b="1" dirty="0">
                    <a:latin typeface="Oracle Sans" panose="020B0503020204020204" pitchFamily="34" charset="0"/>
                    <a:cs typeface="Oracle Sans" panose="020B0503020204020204" pitchFamily="34" charset="0"/>
                  </a:rPr>
                  <a:t>condition</a:t>
                </a:r>
              </a:p>
            </p:txBody>
          </p:sp>
        </p:grpSp>
      </p:grpSp>
      <p:grpSp>
        <p:nvGrpSpPr>
          <p:cNvPr id="134" name="Group 133"/>
          <p:cNvGrpSpPr/>
          <p:nvPr/>
        </p:nvGrpSpPr>
        <p:grpSpPr>
          <a:xfrm>
            <a:off x="6993379" y="6060317"/>
            <a:ext cx="2427614" cy="3378510"/>
            <a:chOff x="8085138" y="1077913"/>
            <a:chExt cx="3277206" cy="4560887"/>
          </a:xfrm>
        </p:grpSpPr>
        <p:cxnSp>
          <p:nvCxnSpPr>
            <p:cNvPr id="135" name="Straight Arrow Connector 134"/>
            <p:cNvCxnSpPr/>
            <p:nvPr/>
          </p:nvCxnSpPr>
          <p:spPr bwMode="auto">
            <a:xfrm>
              <a:off x="9428956" y="2674616"/>
              <a:ext cx="0" cy="700087"/>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sp>
          <p:nvSpPr>
            <p:cNvPr id="136" name="Rectangle 135"/>
            <p:cNvSpPr/>
            <p:nvPr/>
          </p:nvSpPr>
          <p:spPr bwMode="auto">
            <a:xfrm>
              <a:off x="8542336" y="5102986"/>
              <a:ext cx="1773418" cy="535814"/>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1200" dirty="0">
                <a:latin typeface="Oracle Sans" panose="020B0503020204020204" pitchFamily="34" charset="0"/>
                <a:cs typeface="Oracle Sans" panose="020B0503020204020204" pitchFamily="34" charset="0"/>
              </a:endParaRPr>
            </a:p>
          </p:txBody>
        </p:sp>
        <p:sp>
          <p:nvSpPr>
            <p:cNvPr id="137" name="Rectangle 136"/>
            <p:cNvSpPr/>
            <p:nvPr/>
          </p:nvSpPr>
          <p:spPr bwMode="auto">
            <a:xfrm>
              <a:off x="8542336" y="3392346"/>
              <a:ext cx="1773418" cy="535814"/>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r>
                <a:rPr lang="en-US" sz="1200" b="1" dirty="0">
                  <a:latin typeface="Oracle Sans" panose="020B0503020204020204" pitchFamily="34" charset="0"/>
                  <a:cs typeface="Oracle Sans" panose="020B0503020204020204" pitchFamily="34" charset="0"/>
                </a:rPr>
                <a:t>Repetitive statements</a:t>
              </a:r>
            </a:p>
          </p:txBody>
        </p:sp>
        <p:sp>
          <p:nvSpPr>
            <p:cNvPr id="138" name="Rounded Rectangle 137"/>
            <p:cNvSpPr/>
            <p:nvPr/>
          </p:nvSpPr>
          <p:spPr bwMode="auto">
            <a:xfrm>
              <a:off x="8085138" y="1306826"/>
              <a:ext cx="3277206" cy="3325439"/>
            </a:xfrm>
            <a:prstGeom prst="roundRect">
              <a:avLst>
                <a:gd name="adj" fmla="val 11976"/>
              </a:avLst>
            </a:prstGeom>
            <a:noFill/>
            <a:ln w="28575" cap="flat" cmpd="sng" algn="ctr">
              <a:solidFill>
                <a:schemeClr val="accent4">
                  <a:lumMod val="60000"/>
                  <a:lumOff val="40000"/>
                </a:schemeClr>
              </a:solidFill>
              <a:prstDash val="sysDot"/>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1200" dirty="0">
                <a:latin typeface="Oracle Sans" panose="020B0503020204020204" pitchFamily="34" charset="0"/>
                <a:cs typeface="Oracle Sans" panose="020B0503020204020204" pitchFamily="34" charset="0"/>
              </a:endParaRPr>
            </a:p>
          </p:txBody>
        </p:sp>
        <p:cxnSp>
          <p:nvCxnSpPr>
            <p:cNvPr id="139" name="Straight Arrow Connector 138"/>
            <p:cNvCxnSpPr/>
            <p:nvPr/>
          </p:nvCxnSpPr>
          <p:spPr bwMode="auto">
            <a:xfrm>
              <a:off x="9429750" y="3927475"/>
              <a:ext cx="0" cy="1174750"/>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grpSp>
          <p:nvGrpSpPr>
            <p:cNvPr id="140" name="Group 41"/>
            <p:cNvGrpSpPr>
              <a:grpSpLocks/>
            </p:cNvGrpSpPr>
            <p:nvPr/>
          </p:nvGrpSpPr>
          <p:grpSpPr bwMode="auto">
            <a:xfrm>
              <a:off x="8618538" y="1778000"/>
              <a:ext cx="1620837" cy="914400"/>
              <a:chOff x="6456182" y="3335869"/>
              <a:chExt cx="1621018" cy="914400"/>
            </a:xfrm>
          </p:grpSpPr>
          <p:sp>
            <p:nvSpPr>
              <p:cNvPr id="143" name="Diamond 142"/>
              <p:cNvSpPr/>
              <p:nvPr/>
            </p:nvSpPr>
            <p:spPr bwMode="auto">
              <a:xfrm>
                <a:off x="6456182" y="3335869"/>
                <a:ext cx="1621018" cy="914400"/>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1200" dirty="0">
                  <a:latin typeface="Oracle Sans" panose="020B0503020204020204" pitchFamily="34" charset="0"/>
                  <a:cs typeface="Oracle Sans" panose="020B0503020204020204" pitchFamily="34" charset="0"/>
                </a:endParaRPr>
              </a:p>
            </p:txBody>
          </p:sp>
          <p:sp>
            <p:nvSpPr>
              <p:cNvPr id="144" name="TextBox 36"/>
              <p:cNvSpPr txBox="1">
                <a:spLocks noChangeArrowheads="1"/>
              </p:cNvSpPr>
              <p:nvPr/>
            </p:nvSpPr>
            <p:spPr bwMode="auto">
              <a:xfrm>
                <a:off x="6705364" y="3420767"/>
                <a:ext cx="1122653" cy="588653"/>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1200" b="1" dirty="0">
                    <a:latin typeface="Oracle Sans" panose="020B0503020204020204" pitchFamily="34" charset="0"/>
                    <a:cs typeface="Oracle Sans" panose="020B0503020204020204" pitchFamily="34" charset="0"/>
                  </a:rPr>
                  <a:t>Exit </a:t>
                </a:r>
              </a:p>
              <a:p>
                <a:pPr algn="ctr" eaLnBrk="1" hangingPunct="1"/>
                <a:r>
                  <a:rPr lang="en-US" sz="1200" b="1" dirty="0">
                    <a:latin typeface="Oracle Sans" panose="020B0503020204020204" pitchFamily="34" charset="0"/>
                    <a:cs typeface="Oracle Sans" panose="020B0503020204020204" pitchFamily="34" charset="0"/>
                  </a:rPr>
                  <a:t>condition</a:t>
                </a:r>
              </a:p>
            </p:txBody>
          </p:sp>
        </p:grpSp>
        <p:cxnSp>
          <p:nvCxnSpPr>
            <p:cNvPr id="141" name="Straight Arrow Connector 140"/>
            <p:cNvCxnSpPr/>
            <p:nvPr/>
          </p:nvCxnSpPr>
          <p:spPr bwMode="auto">
            <a:xfrm>
              <a:off x="9429750" y="1077913"/>
              <a:ext cx="0" cy="700087"/>
            </a:xfrm>
            <a:prstGeom prst="straightConnector1">
              <a:avLst/>
            </a:prstGeom>
            <a:noFill/>
            <a:ln w="19050" cap="flat" cmpd="sng" algn="ctr">
              <a:solidFill>
                <a:schemeClr val="accent4">
                  <a:lumMod val="60000"/>
                  <a:lumOff val="40000"/>
                </a:schemeClr>
              </a:solidFill>
              <a:prstDash val="solid"/>
              <a:round/>
              <a:headEnd type="none" w="sm" len="sm"/>
              <a:tailEnd type="triangle" w="lg" len="lg"/>
            </a:ln>
            <a:effectLst/>
          </p:spPr>
        </p:cxnSp>
        <p:cxnSp>
          <p:nvCxnSpPr>
            <p:cNvPr id="142" name="Elbow Connector 141"/>
            <p:cNvCxnSpPr/>
            <p:nvPr/>
          </p:nvCxnSpPr>
          <p:spPr bwMode="auto">
            <a:xfrm flipH="1">
              <a:off x="9745663" y="2235200"/>
              <a:ext cx="493712" cy="2867025"/>
            </a:xfrm>
            <a:prstGeom prst="bentConnector4">
              <a:avLst>
                <a:gd name="adj1" fmla="val -124001"/>
                <a:gd name="adj2" fmla="val 72536"/>
              </a:avLst>
            </a:prstGeom>
            <a:noFill/>
            <a:ln w="19050" cap="flat" cmpd="sng" algn="ctr">
              <a:solidFill>
                <a:schemeClr val="accent4">
                  <a:lumMod val="60000"/>
                  <a:lumOff val="40000"/>
                </a:schemeClr>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265093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6C94F968-8DD6-4F94-A49D-915208D86CBB}"/>
              </a:ext>
            </a:extLst>
          </p:cNvPr>
          <p:cNvSpPr>
            <a:spLocks noGrp="1"/>
          </p:cNvSpPr>
          <p:nvPr>
            <p:ph idx="1"/>
          </p:nvPr>
        </p:nvSpPr>
        <p:spPr>
          <a:xfrm>
            <a:off x="933451" y="2272710"/>
            <a:ext cx="16421100" cy="2833400"/>
          </a:xfrm>
        </p:spPr>
        <p:txBody>
          <a:bodyPr/>
          <a:lstStyle/>
          <a:p>
            <a:pPr lvl="1" indent="-548640" defTabSz="457121">
              <a:defRPr/>
            </a:pPr>
            <a:r>
              <a:rPr lang="en-US" dirty="0"/>
              <a:t>Using </a:t>
            </a:r>
            <a:r>
              <a:rPr lang="en-US" dirty="0">
                <a:latin typeface="Courier New" pitchFamily="49" charset="0"/>
              </a:rPr>
              <a:t>IF</a:t>
            </a:r>
            <a:r>
              <a:rPr lang="en-US" dirty="0"/>
              <a:t> statements</a:t>
            </a:r>
          </a:p>
          <a:p>
            <a:pPr lvl="1" indent="-548640" defTabSz="457121">
              <a:buClr>
                <a:schemeClr val="tx1">
                  <a:lumMod val="25000"/>
                  <a:lumOff val="75000"/>
                </a:schemeClr>
              </a:buClr>
              <a:defRPr/>
            </a:pPr>
            <a:r>
              <a:rPr lang="en-US" dirty="0">
                <a:solidFill>
                  <a:schemeClr val="tx1">
                    <a:lumMod val="25000"/>
                    <a:lumOff val="75000"/>
                  </a:schemeClr>
                </a:solidFill>
              </a:rPr>
              <a:t>Using </a:t>
            </a:r>
            <a:r>
              <a:rPr lang="en-US" dirty="0">
                <a:solidFill>
                  <a:schemeClr val="tx1">
                    <a:lumMod val="25000"/>
                    <a:lumOff val="75000"/>
                  </a:schemeClr>
                </a:solidFill>
                <a:latin typeface="Courier New" pitchFamily="49" charset="0"/>
              </a:rPr>
              <a:t>CASE</a:t>
            </a:r>
            <a:r>
              <a:rPr lang="en-US" dirty="0">
                <a:solidFill>
                  <a:schemeClr val="tx1">
                    <a:lumMod val="25000"/>
                    <a:lumOff val="75000"/>
                  </a:schemeClr>
                </a:solidFill>
              </a:rPr>
              <a:t> statements and </a:t>
            </a:r>
            <a:r>
              <a:rPr lang="en-US" dirty="0">
                <a:solidFill>
                  <a:schemeClr val="tx1">
                    <a:lumMod val="25000"/>
                    <a:lumOff val="75000"/>
                  </a:schemeClr>
                </a:solidFill>
                <a:latin typeface="Courier New" pitchFamily="49" charset="0"/>
              </a:rPr>
              <a:t>CASE</a:t>
            </a:r>
            <a:r>
              <a:rPr lang="en-US" dirty="0">
                <a:solidFill>
                  <a:schemeClr val="tx1">
                    <a:lumMod val="25000"/>
                    <a:lumOff val="75000"/>
                  </a:schemeClr>
                </a:solidFill>
              </a:rPr>
              <a:t> expressions</a:t>
            </a:r>
          </a:p>
          <a:p>
            <a:pPr lvl="1" indent="-548640" defTabSz="457121">
              <a:buClr>
                <a:schemeClr val="tx1">
                  <a:lumMod val="25000"/>
                  <a:lumOff val="75000"/>
                </a:schemeClr>
              </a:buClr>
              <a:defRPr/>
            </a:pPr>
            <a:r>
              <a:rPr lang="en-US" dirty="0">
                <a:solidFill>
                  <a:schemeClr val="tx1">
                    <a:lumMod val="25000"/>
                    <a:lumOff val="75000"/>
                  </a:schemeClr>
                </a:solidFill>
              </a:rPr>
              <a:t>Constructing and identifying loop statements</a:t>
            </a:r>
          </a:p>
          <a:p>
            <a:endParaRPr lang="en-US" dirty="0"/>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05938000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003554" y="3201144"/>
            <a:ext cx="6856214" cy="2856756"/>
          </a:xfrm>
          <a:prstGeom prst="round2DiagRect">
            <a:avLst>
              <a:gd name="adj1" fmla="val 810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9221"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9223"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itchFamily="49" charset="0"/>
                <a:cs typeface="Oracle Sans" panose="020B0503020204020204" pitchFamily="34" charset="0"/>
              </a:rPr>
              <a:t>IF</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9224" name="Rectangle 5"/>
          <p:cNvSpPr>
            <a:spLocks noGrp="1" noChangeArrowheads="1"/>
          </p:cNvSpPr>
          <p:nvPr>
            <p:ph idx="1"/>
          </p:nvPr>
        </p:nvSpPr>
        <p:spPr>
          <a:xfrm>
            <a:off x="935833" y="2270920"/>
            <a:ext cx="8284367"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indent="0"/>
            <a:r>
              <a:rPr lang="en-US" altLang="en-US" dirty="0">
                <a:latin typeface="Oracle Sans" panose="020B0503020204020204" pitchFamily="34" charset="0"/>
                <a:cs typeface="Oracle Sans" panose="020B0503020204020204" pitchFamily="34" charset="0"/>
              </a:rPr>
              <a:t>Syntax:</a:t>
            </a:r>
          </a:p>
        </p:txBody>
      </p:sp>
      <p:sp>
        <p:nvSpPr>
          <p:cNvPr id="9225" name="Rectangle 6"/>
          <p:cNvSpPr>
            <a:spLocks noChangeArrowheads="1"/>
          </p:cNvSpPr>
          <p:nvPr/>
        </p:nvSpPr>
        <p:spPr bwMode="blackGray">
          <a:xfrm>
            <a:off x="1003869" y="3473822"/>
            <a:ext cx="5407817" cy="23114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IF </a:t>
            </a:r>
            <a:r>
              <a:rPr lang="en-US" altLang="en-US" sz="2000" i="1" dirty="0">
                <a:solidFill>
                  <a:srgbClr val="000000"/>
                </a:solidFill>
                <a:latin typeface="Courier New" pitchFamily="49" charset="0"/>
                <a:cs typeface="Oracle Sans" panose="020B0503020204020204" pitchFamily="34" charset="0"/>
              </a:rPr>
              <a:t>condition</a:t>
            </a:r>
            <a:r>
              <a:rPr lang="en-US" altLang="en-US" sz="2000" dirty="0">
                <a:solidFill>
                  <a:srgbClr val="000000"/>
                </a:solidFill>
                <a:latin typeface="Courier New" pitchFamily="49" charset="0"/>
                <a:cs typeface="Oracle Sans" panose="020B0503020204020204" pitchFamily="34" charset="0"/>
              </a:rPr>
              <a:t> THEN</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i="1" dirty="0">
                <a:solidFill>
                  <a:srgbClr val="000000"/>
                </a:solidFill>
                <a:latin typeface="Courier New" pitchFamily="49" charset="0"/>
                <a:cs typeface="Oracle Sans" panose="020B0503020204020204" pitchFamily="34" charset="0"/>
              </a:rPr>
              <a:t>statements</a:t>
            </a:r>
            <a:r>
              <a:rPr lang="en-US" altLang="en-US" sz="2000" dirty="0">
                <a:solidFill>
                  <a:srgbClr val="000000"/>
                </a:solidFill>
                <a:latin typeface="Courier New" pitchFamily="49" charset="0"/>
                <a:cs typeface="Oracle Sans" panose="020B0503020204020204" pitchFamily="34" charset="0"/>
              </a:rPr>
              <a:t>;</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[ELSE </a:t>
            </a:r>
          </a:p>
          <a:p>
            <a:pPr>
              <a:lnSpc>
                <a:spcPct val="150000"/>
              </a:lnSpc>
              <a:tabLst>
                <a:tab pos="1800225" algn="l"/>
                <a:tab pos="2488407" algn="l"/>
              </a:tabLst>
            </a:pPr>
            <a:r>
              <a:rPr lang="en-US" altLang="en-US" sz="2000" i="1" dirty="0">
                <a:solidFill>
                  <a:srgbClr val="000000"/>
                </a:solidFill>
                <a:latin typeface="Courier New" pitchFamily="49" charset="0"/>
                <a:cs typeface="Oracle Sans" panose="020B0503020204020204" pitchFamily="34" charset="0"/>
              </a:rPr>
              <a:t>  statements</a:t>
            </a:r>
            <a:r>
              <a:rPr lang="en-US" altLang="en-US" sz="2000" dirty="0">
                <a:solidFill>
                  <a:srgbClr val="000000"/>
                </a:solidFill>
                <a:latin typeface="Courier New" pitchFamily="49" charset="0"/>
                <a:cs typeface="Oracle Sans" panose="020B0503020204020204" pitchFamily="34" charset="0"/>
              </a:rPr>
              <a:t>;]</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 IF;</a:t>
            </a:r>
          </a:p>
        </p:txBody>
      </p:sp>
      <p:grpSp>
        <p:nvGrpSpPr>
          <p:cNvPr id="37" name="Group 36"/>
          <p:cNvGrpSpPr/>
          <p:nvPr/>
        </p:nvGrpSpPr>
        <p:grpSpPr>
          <a:xfrm>
            <a:off x="8215085" y="1790700"/>
            <a:ext cx="7725834" cy="7846743"/>
            <a:chOff x="6125456" y="914400"/>
            <a:chExt cx="5150556" cy="5231162"/>
          </a:xfrm>
        </p:grpSpPr>
        <p:grpSp>
          <p:nvGrpSpPr>
            <p:cNvPr id="45" name="Group 44"/>
            <p:cNvGrpSpPr/>
            <p:nvPr/>
          </p:nvGrpSpPr>
          <p:grpSpPr>
            <a:xfrm>
              <a:off x="7331859" y="914400"/>
              <a:ext cx="3944153" cy="5231162"/>
              <a:chOff x="4609229" y="866685"/>
              <a:chExt cx="3944153" cy="5231162"/>
            </a:xfrm>
          </p:grpSpPr>
          <p:sp>
            <p:nvSpPr>
              <p:cNvPr id="65" name="Freeform 64"/>
              <p:cNvSpPr/>
              <p:nvPr/>
            </p:nvSpPr>
            <p:spPr bwMode="auto">
              <a:xfrm>
                <a:off x="4696754" y="5662316"/>
                <a:ext cx="3769102" cy="435531"/>
              </a:xfrm>
              <a:custGeom>
                <a:avLst/>
                <a:gdLst>
                  <a:gd name="connsiteX0" fmla="*/ 10390 w 2550968"/>
                  <a:gd name="connsiteY0" fmla="*/ 5195 h 457200"/>
                  <a:gd name="connsiteX1" fmla="*/ 10390 w 2550968"/>
                  <a:gd name="connsiteY1" fmla="*/ 452004 h 457200"/>
                  <a:gd name="connsiteX2" fmla="*/ 1319645 w 2550968"/>
                  <a:gd name="connsiteY2" fmla="*/ 290945 h 457200"/>
                  <a:gd name="connsiteX3" fmla="*/ 2550968 w 2550968"/>
                  <a:gd name="connsiteY3" fmla="*/ 457200 h 457200"/>
                  <a:gd name="connsiteX4" fmla="*/ 2550968 w 2550968"/>
                  <a:gd name="connsiteY4" fmla="*/ 0 h 457200"/>
                  <a:gd name="connsiteX5" fmla="*/ 0 w 2550968"/>
                  <a:gd name="connsiteY5" fmla="*/ 0 h 457200"/>
                  <a:gd name="connsiteX6" fmla="*/ 5195 w 2550968"/>
                  <a:gd name="connsiteY6" fmla="*/ 9871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0968" h="457200">
                    <a:moveTo>
                      <a:pt x="10390" y="5195"/>
                    </a:moveTo>
                    <a:lnTo>
                      <a:pt x="10390" y="452004"/>
                    </a:lnTo>
                    <a:lnTo>
                      <a:pt x="1319645" y="290945"/>
                    </a:lnTo>
                    <a:lnTo>
                      <a:pt x="2550968" y="457200"/>
                    </a:lnTo>
                    <a:lnTo>
                      <a:pt x="2550968" y="0"/>
                    </a:lnTo>
                    <a:lnTo>
                      <a:pt x="0" y="0"/>
                    </a:lnTo>
                    <a:lnTo>
                      <a:pt x="5195" y="98714"/>
                    </a:lnTo>
                  </a:path>
                </a:pathLst>
              </a:custGeom>
              <a:gradFill flip="none" rotWithShape="1">
                <a:gsLst>
                  <a:gs pos="0">
                    <a:schemeClr val="tx1">
                      <a:lumMod val="50000"/>
                    </a:schemeClr>
                  </a:gs>
                  <a:gs pos="100000">
                    <a:schemeClr val="bg1"/>
                  </a:gs>
                </a:gsLst>
                <a:path path="circle">
                  <a:fillToRect l="50000" t="-80000" r="50000" b="18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6" name="Rounded Rectangle 65"/>
              <p:cNvSpPr/>
              <p:nvPr/>
            </p:nvSpPr>
            <p:spPr bwMode="auto">
              <a:xfrm>
                <a:off x="4609229" y="866685"/>
                <a:ext cx="3944153" cy="5086750"/>
              </a:xfrm>
              <a:prstGeom prst="roundRect">
                <a:avLst>
                  <a:gd name="adj" fmla="val 10871"/>
                </a:avLst>
              </a:prstGeom>
              <a:gradFill flip="none" rotWithShape="1">
                <a:gsLst>
                  <a:gs pos="100000">
                    <a:schemeClr val="accent5">
                      <a:lumMod val="20000"/>
                      <a:lumOff val="80000"/>
                    </a:schemeClr>
                  </a:gs>
                  <a:gs pos="0">
                    <a:schemeClr val="bg1"/>
                  </a:gs>
                </a:gsLst>
                <a:path path="circle">
                  <a:fillToRect l="50000" t="50000" r="50000" b="50000"/>
                </a:path>
                <a:tileRect/>
              </a:gradFill>
              <a:ln w="15875" cap="flat" cmpd="sng" algn="ctr">
                <a:solidFill>
                  <a:schemeClr val="accent4">
                    <a:lumMod val="40000"/>
                    <a:lumOff val="60000"/>
                  </a:schemeClr>
                </a:solidFill>
                <a:prstDash val="sysDot"/>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48" name="Rounded Rectangle 47"/>
            <p:cNvSpPr/>
            <p:nvPr/>
          </p:nvSpPr>
          <p:spPr bwMode="auto">
            <a:xfrm>
              <a:off x="6125456" y="4332514"/>
              <a:ext cx="1581912" cy="347472"/>
            </a:xfrm>
            <a:prstGeom prst="roundRect">
              <a:avLst>
                <a:gd name="adj" fmla="val 36667"/>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tx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49" name="Group 20"/>
            <p:cNvGrpSpPr>
              <a:grpSpLocks/>
            </p:cNvGrpSpPr>
            <p:nvPr/>
          </p:nvGrpSpPr>
          <p:grpSpPr bwMode="auto">
            <a:xfrm>
              <a:off x="7788501" y="1066800"/>
              <a:ext cx="3343275" cy="4572000"/>
              <a:chOff x="5334000" y="1066800"/>
              <a:chExt cx="3343275" cy="4572000"/>
            </a:xfrm>
          </p:grpSpPr>
          <p:cxnSp>
            <p:nvCxnSpPr>
              <p:cNvPr id="54" name="Straight Arrow Connector 53"/>
              <p:cNvCxnSpPr/>
              <p:nvPr/>
            </p:nvCxnSpPr>
            <p:spPr bwMode="auto">
              <a:xfrm>
                <a:off x="6373812" y="1603375"/>
                <a:ext cx="0" cy="546100"/>
              </a:xfrm>
              <a:prstGeom prst="straightConnector1">
                <a:avLst/>
              </a:prstGeom>
              <a:noFill/>
              <a:ln w="38100" cap="flat" cmpd="sng" algn="ctr">
                <a:solidFill>
                  <a:schemeClr val="accent4">
                    <a:lumMod val="60000"/>
                    <a:lumOff val="40000"/>
                  </a:schemeClr>
                </a:solidFill>
                <a:prstDash val="solid"/>
                <a:round/>
                <a:headEnd type="none" w="lg" len="med"/>
                <a:tailEnd type="triangle" w="lg" len="med"/>
              </a:ln>
              <a:effectLst/>
            </p:spPr>
          </p:cxnSp>
          <p:cxnSp>
            <p:nvCxnSpPr>
              <p:cNvPr id="55" name="Straight Arrow Connector 54"/>
              <p:cNvCxnSpPr/>
              <p:nvPr/>
            </p:nvCxnSpPr>
            <p:spPr bwMode="auto">
              <a:xfrm>
                <a:off x="6373812" y="3063875"/>
                <a:ext cx="0" cy="749300"/>
              </a:xfrm>
              <a:prstGeom prst="straightConnector1">
                <a:avLst/>
              </a:prstGeom>
              <a:noFill/>
              <a:ln w="38100" cap="flat" cmpd="sng" algn="ctr">
                <a:solidFill>
                  <a:schemeClr val="accent4">
                    <a:lumMod val="60000"/>
                    <a:lumOff val="40000"/>
                  </a:schemeClr>
                </a:solidFill>
                <a:prstDash val="solid"/>
                <a:round/>
                <a:headEnd type="none" w="lg" len="med"/>
                <a:tailEnd type="triangle" w="lg" len="med"/>
              </a:ln>
              <a:effectLst/>
            </p:spPr>
          </p:cxnSp>
          <p:cxnSp>
            <p:nvCxnSpPr>
              <p:cNvPr id="56" name="Straight Arrow Connector 55"/>
              <p:cNvCxnSpPr/>
              <p:nvPr/>
            </p:nvCxnSpPr>
            <p:spPr bwMode="auto">
              <a:xfrm>
                <a:off x="6373812" y="4348163"/>
                <a:ext cx="0" cy="754062"/>
              </a:xfrm>
              <a:prstGeom prst="straightConnector1">
                <a:avLst/>
              </a:prstGeom>
              <a:noFill/>
              <a:ln w="38100" cap="flat" cmpd="sng" algn="ctr">
                <a:solidFill>
                  <a:schemeClr val="accent4">
                    <a:lumMod val="60000"/>
                    <a:lumOff val="40000"/>
                  </a:schemeClr>
                </a:solidFill>
                <a:prstDash val="solid"/>
                <a:round/>
                <a:headEnd type="none" w="lg" len="med"/>
                <a:tailEnd type="triangle" w="lg" len="med"/>
              </a:ln>
              <a:effectLst/>
            </p:spPr>
          </p:cxnSp>
          <p:cxnSp>
            <p:nvCxnSpPr>
              <p:cNvPr id="57" name="Elbow Connector 56"/>
              <p:cNvCxnSpPr/>
              <p:nvPr/>
            </p:nvCxnSpPr>
            <p:spPr bwMode="auto">
              <a:xfrm>
                <a:off x="6831012" y="2606675"/>
                <a:ext cx="1035050" cy="439738"/>
              </a:xfrm>
              <a:prstGeom prst="bentConnector2">
                <a:avLst/>
              </a:prstGeom>
              <a:noFill/>
              <a:ln w="38100" cap="flat" cmpd="sng" algn="ctr">
                <a:solidFill>
                  <a:schemeClr val="accent4">
                    <a:lumMod val="60000"/>
                    <a:lumOff val="40000"/>
                  </a:schemeClr>
                </a:solidFill>
                <a:prstDash val="solid"/>
                <a:round/>
                <a:headEnd type="none" w="lg" len="med"/>
                <a:tailEnd type="triangle" w="lg" len="med"/>
              </a:ln>
              <a:effectLst/>
            </p:spPr>
          </p:cxnSp>
          <p:cxnSp>
            <p:nvCxnSpPr>
              <p:cNvPr id="58" name="Elbow Connector 57"/>
              <p:cNvCxnSpPr/>
              <p:nvPr/>
            </p:nvCxnSpPr>
            <p:spPr bwMode="auto">
              <a:xfrm rot="5400000">
                <a:off x="6588918" y="3825082"/>
                <a:ext cx="1519237" cy="1035050"/>
              </a:xfrm>
              <a:prstGeom prst="bentConnector3">
                <a:avLst>
                  <a:gd name="adj1" fmla="val 64846"/>
                </a:avLst>
              </a:prstGeom>
              <a:noFill/>
              <a:ln w="38100" cap="flat" cmpd="sng" algn="ctr">
                <a:solidFill>
                  <a:schemeClr val="accent4">
                    <a:lumMod val="60000"/>
                    <a:lumOff val="40000"/>
                  </a:schemeClr>
                </a:solidFill>
                <a:prstDash val="solid"/>
                <a:round/>
                <a:headEnd type="none" w="lg" len="med"/>
                <a:tailEnd type="triangle" w="lg" len="med"/>
              </a:ln>
              <a:effectLst/>
            </p:spPr>
          </p:cxnSp>
          <p:sp>
            <p:nvSpPr>
              <p:cNvPr id="59" name="Rectangle 58"/>
              <p:cNvSpPr/>
              <p:nvPr/>
            </p:nvSpPr>
            <p:spPr bwMode="auto">
              <a:xfrm>
                <a:off x="5486400" y="1066800"/>
                <a:ext cx="1773418" cy="535814"/>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0" name="Rectangle 59"/>
              <p:cNvSpPr/>
              <p:nvPr/>
            </p:nvSpPr>
            <p:spPr bwMode="auto">
              <a:xfrm>
                <a:off x="5486400" y="5102986"/>
                <a:ext cx="1773418" cy="535814"/>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1" name="Diamond 60"/>
              <p:cNvSpPr/>
              <p:nvPr/>
            </p:nvSpPr>
            <p:spPr bwMode="auto">
              <a:xfrm>
                <a:off x="5915909" y="2148947"/>
                <a:ext cx="914400" cy="914400"/>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2" name="Rectangle 61"/>
              <p:cNvSpPr/>
              <p:nvPr/>
            </p:nvSpPr>
            <p:spPr bwMode="auto">
              <a:xfrm>
                <a:off x="5753283" y="3813026"/>
                <a:ext cx="1239652" cy="535814"/>
              </a:xfrm>
              <a:prstGeom prst="rect">
                <a:avLst/>
              </a:prstGeom>
              <a:gradFill flip="none" rotWithShape="1">
                <a:gsLst>
                  <a:gs pos="99000">
                    <a:schemeClr val="bg2">
                      <a:lumMod val="75000"/>
                    </a:schemeClr>
                  </a:gs>
                  <a:gs pos="0">
                    <a:schemeClr val="bg2"/>
                  </a:gs>
                </a:gsLst>
                <a:path path="circle">
                  <a:fillToRect l="50000" t="50000" r="50000" b="50000"/>
                </a:path>
                <a:tileRect/>
              </a:gradFill>
              <a:ln w="28575" cap="flat" cmpd="sng" algn="ctr">
                <a:solidFill>
                  <a:schemeClr val="bg2">
                    <a:lumMod val="75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3" name="Rectangle 62"/>
              <p:cNvSpPr/>
              <p:nvPr/>
            </p:nvSpPr>
            <p:spPr bwMode="auto">
              <a:xfrm>
                <a:off x="7245707" y="3046414"/>
                <a:ext cx="1239652" cy="535814"/>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4" name="Rounded Rectangle 63"/>
              <p:cNvSpPr/>
              <p:nvPr/>
            </p:nvSpPr>
            <p:spPr bwMode="auto">
              <a:xfrm>
                <a:off x="5334000" y="1841500"/>
                <a:ext cx="3343275" cy="2887663"/>
              </a:xfrm>
              <a:prstGeom prst="roundRect">
                <a:avLst>
                  <a:gd name="adj" fmla="val 11976"/>
                </a:avLst>
              </a:prstGeom>
              <a:noFill/>
              <a:ln w="28575" cap="flat" cmpd="sng" algn="ctr">
                <a:solidFill>
                  <a:schemeClr val="accent4">
                    <a:lumMod val="60000"/>
                    <a:lumOff val="40000"/>
                  </a:schemeClr>
                </a:solidFill>
                <a:prstDash val="sysDot"/>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sp>
          <p:nvSpPr>
            <p:cNvPr id="50" name="TextBox 22"/>
            <p:cNvSpPr txBox="1">
              <a:spLocks noChangeArrowheads="1"/>
            </p:cNvSpPr>
            <p:nvPr/>
          </p:nvSpPr>
          <p:spPr bwMode="auto">
            <a:xfrm>
              <a:off x="6327057" y="4324350"/>
              <a:ext cx="1189514" cy="349250"/>
            </a:xfrm>
            <a:prstGeom prst="rect">
              <a:avLst/>
            </a:prstGeom>
            <a:noFill/>
            <a:ln w="9525">
              <a:noFill/>
              <a:miter lim="800000"/>
              <a:headEnd/>
              <a:tailEnd/>
            </a:ln>
          </p:spPr>
          <p:txBody>
            <a:bodyPr wrap="none"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200" b="1" dirty="0">
                  <a:latin typeface="Courier New" panose="02070309020205020404" pitchFamily="49" charset="0"/>
                  <a:cs typeface="Courier New" panose="02070309020205020404" pitchFamily="49" charset="0"/>
                </a:rPr>
                <a:t>IF</a:t>
              </a:r>
              <a:r>
                <a:rPr lang="en-US" sz="2200" b="1" dirty="0">
                  <a:latin typeface="Oracle Sans" panose="020B0503020204020204" pitchFamily="34" charset="0"/>
                  <a:cs typeface="Oracle Sans" panose="020B0503020204020204" pitchFamily="34" charset="0"/>
                </a:rPr>
                <a:t> statement</a:t>
              </a:r>
            </a:p>
          </p:txBody>
        </p:sp>
        <p:cxnSp>
          <p:nvCxnSpPr>
            <p:cNvPr id="51" name="Curved Connector 25"/>
            <p:cNvCxnSpPr>
              <a:cxnSpLocks noChangeShapeType="1"/>
              <a:stCxn id="50" idx="0"/>
            </p:cNvCxnSpPr>
            <p:nvPr/>
          </p:nvCxnSpPr>
          <p:spPr bwMode="auto">
            <a:xfrm rot="5400000" flipH="1" flipV="1">
              <a:off x="7026550" y="3571920"/>
              <a:ext cx="647695" cy="857165"/>
            </a:xfrm>
            <a:prstGeom prst="curvedConnector2">
              <a:avLst/>
            </a:prstGeom>
            <a:noFill/>
            <a:ln w="28575" algn="ctr">
              <a:solidFill>
                <a:schemeClr val="tx1"/>
              </a:solidFill>
              <a:round/>
              <a:headEnd/>
              <a:tailEnd type="arrow" w="med" len="med"/>
            </a:ln>
          </p:spPr>
        </p:cxnSp>
        <p:sp>
          <p:nvSpPr>
            <p:cNvPr id="52" name="TextBox 51"/>
            <p:cNvSpPr txBox="1"/>
            <p:nvPr/>
          </p:nvSpPr>
          <p:spPr>
            <a:xfrm>
              <a:off x="8140926" y="3119438"/>
              <a:ext cx="641415" cy="287258"/>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THEN</a:t>
              </a:r>
            </a:p>
          </p:txBody>
        </p:sp>
        <p:sp>
          <p:nvSpPr>
            <p:cNvPr id="53" name="TextBox 52"/>
            <p:cNvSpPr txBox="1"/>
            <p:nvPr/>
          </p:nvSpPr>
          <p:spPr>
            <a:xfrm>
              <a:off x="9369651" y="2303463"/>
              <a:ext cx="567677" cy="287258"/>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ELSE</a:t>
              </a:r>
            </a:p>
          </p:txBody>
        </p:sp>
      </p:grpSp>
    </p:spTree>
    <p:custDataLst>
      <p:tags r:id="rId1"/>
    </p:custDataLst>
    <p:extLst>
      <p:ext uri="{BB962C8B-B14F-4D97-AF65-F5344CB8AC3E}">
        <p14:creationId xmlns:p14="http://schemas.microsoft.com/office/powerpoint/2010/main" val="360360730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rot="5400000">
            <a:off x="10377941" y="3980662"/>
            <a:ext cx="4509863" cy="8109858"/>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5" name="Rectangle 34"/>
          <p:cNvSpPr/>
          <p:nvPr/>
        </p:nvSpPr>
        <p:spPr bwMode="auto">
          <a:xfrm rot="5400000">
            <a:off x="10023020" y="-1067704"/>
            <a:ext cx="5219703" cy="8109860"/>
          </a:xfrm>
          <a:prstGeom prst="rect">
            <a:avLst/>
          </a:prstGeom>
          <a:gradFill flip="none" rotWithShape="1">
            <a:gsLst>
              <a:gs pos="100000">
                <a:srgbClr val="F6F8F8"/>
              </a:gs>
              <a:gs pos="0">
                <a:schemeClr val="bg1"/>
              </a:gs>
            </a:gsLst>
            <a:lin ang="108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242"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10243"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10244" name="Title 4"/>
          <p:cNvSpPr>
            <a:spLocks noGrp="1"/>
          </p:cNvSpPr>
          <p:nvPr>
            <p:ph type="title"/>
          </p:nvPr>
        </p:nvSpPr>
        <p:spPr>
          <a:xfrm>
            <a:off x="933451" y="616397"/>
            <a:ext cx="7600949" cy="117430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itchFamily="49" charset="0"/>
                <a:cs typeface="Oracle Sans" panose="020B0503020204020204" pitchFamily="34" charset="0"/>
              </a:rPr>
              <a:t>IF-ELSIF</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Statements</a:t>
            </a:r>
          </a:p>
        </p:txBody>
      </p:sp>
      <p:sp>
        <p:nvSpPr>
          <p:cNvPr id="6" name="Content Placeholder 2"/>
          <p:cNvSpPr txBox="1">
            <a:spLocks/>
          </p:cNvSpPr>
          <p:nvPr/>
        </p:nvSpPr>
        <p:spPr bwMode="gray">
          <a:xfrm>
            <a:off x="1005115" y="3332051"/>
            <a:ext cx="5274470" cy="398859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10281" name="Rectangle 6"/>
          <p:cNvSpPr>
            <a:spLocks noChangeArrowheads="1"/>
          </p:cNvSpPr>
          <p:nvPr/>
        </p:nvSpPr>
        <p:spPr bwMode="blackGray">
          <a:xfrm>
            <a:off x="1262088" y="3619500"/>
            <a:ext cx="4785813" cy="3454958"/>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0" hangingPunct="0">
              <a:lnSpc>
                <a:spcPct val="150000"/>
              </a:lnSpc>
              <a:tabLst>
                <a:tab pos="1800225" algn="l"/>
                <a:tab pos="2488407" algn="l"/>
              </a:tabLst>
            </a:pPr>
            <a:r>
              <a:rPr lang="en-US" sz="2000" dirty="0">
                <a:solidFill>
                  <a:srgbClr val="000000"/>
                </a:solidFill>
                <a:latin typeface="Courier New" pitchFamily="49" charset="0"/>
                <a:cs typeface="Oracle Sans" panose="020B0503020204020204" pitchFamily="34" charset="0"/>
              </a:rPr>
              <a:t>IF </a:t>
            </a:r>
            <a:r>
              <a:rPr lang="en-US" sz="2000" i="1" dirty="0">
                <a:solidFill>
                  <a:srgbClr val="000000"/>
                </a:solidFill>
                <a:latin typeface="Courier New" pitchFamily="49" charset="0"/>
                <a:cs typeface="Oracle Sans" panose="020B0503020204020204" pitchFamily="34" charset="0"/>
              </a:rPr>
              <a:t>condition</a:t>
            </a:r>
            <a:r>
              <a:rPr lang="en-US" sz="2000" dirty="0">
                <a:solidFill>
                  <a:srgbClr val="000000"/>
                </a:solidFill>
                <a:latin typeface="Courier New" pitchFamily="49" charset="0"/>
                <a:cs typeface="Oracle Sans" panose="020B0503020204020204" pitchFamily="34" charset="0"/>
              </a:rPr>
              <a:t> THEN</a:t>
            </a:r>
          </a:p>
          <a:p>
            <a:pPr eaLnBrk="0" hangingPunct="0">
              <a:lnSpc>
                <a:spcPct val="150000"/>
              </a:lnSpc>
              <a:tabLst>
                <a:tab pos="1800225" algn="l"/>
                <a:tab pos="2488407" algn="l"/>
              </a:tabLst>
            </a:pPr>
            <a:r>
              <a:rPr lang="en-US" sz="2000" dirty="0">
                <a:solidFill>
                  <a:srgbClr val="000000"/>
                </a:solidFill>
                <a:latin typeface="Courier New" pitchFamily="49" charset="0"/>
                <a:cs typeface="Oracle Sans" panose="020B0503020204020204" pitchFamily="34" charset="0"/>
              </a:rPr>
              <a:t>  </a:t>
            </a:r>
            <a:r>
              <a:rPr lang="en-US" sz="2000" i="1" dirty="0">
                <a:solidFill>
                  <a:srgbClr val="000000"/>
                </a:solidFill>
                <a:latin typeface="Courier New" pitchFamily="49" charset="0"/>
                <a:cs typeface="Oracle Sans" panose="020B0503020204020204" pitchFamily="34" charset="0"/>
              </a:rPr>
              <a:t>statements</a:t>
            </a:r>
            <a:r>
              <a:rPr lang="en-US" sz="2000" dirty="0">
                <a:solidFill>
                  <a:srgbClr val="000000"/>
                </a:solidFill>
                <a:latin typeface="Courier New" pitchFamily="49" charset="0"/>
                <a:cs typeface="Oracle Sans" panose="020B0503020204020204" pitchFamily="34" charset="0"/>
              </a:rPr>
              <a:t>;</a:t>
            </a:r>
          </a:p>
          <a:p>
            <a:pPr eaLnBrk="0" hangingPunct="0">
              <a:lnSpc>
                <a:spcPct val="150000"/>
              </a:lnSpc>
              <a:tabLst>
                <a:tab pos="1800225" algn="l"/>
                <a:tab pos="2488407" algn="l"/>
              </a:tabLst>
            </a:pPr>
            <a:r>
              <a:rPr lang="en-US" sz="2000" dirty="0">
                <a:solidFill>
                  <a:srgbClr val="000000"/>
                </a:solidFill>
                <a:latin typeface="Courier New" pitchFamily="49" charset="0"/>
                <a:cs typeface="Oracle Sans" panose="020B0503020204020204" pitchFamily="34" charset="0"/>
              </a:rPr>
              <a:t>[ELSIF </a:t>
            </a:r>
            <a:r>
              <a:rPr lang="en-US" sz="2000" i="1" dirty="0">
                <a:solidFill>
                  <a:srgbClr val="000000"/>
                </a:solidFill>
                <a:latin typeface="Courier New" pitchFamily="49" charset="0"/>
                <a:cs typeface="Oracle Sans" panose="020B0503020204020204" pitchFamily="34" charset="0"/>
              </a:rPr>
              <a:t>condition</a:t>
            </a:r>
            <a:r>
              <a:rPr lang="en-US" sz="2000" dirty="0">
                <a:solidFill>
                  <a:srgbClr val="000000"/>
                </a:solidFill>
                <a:latin typeface="Courier New" pitchFamily="49" charset="0"/>
                <a:cs typeface="Oracle Sans" panose="020B0503020204020204" pitchFamily="34" charset="0"/>
              </a:rPr>
              <a:t> THEN </a:t>
            </a:r>
          </a:p>
          <a:p>
            <a:pPr eaLnBrk="0" hangingPunct="0">
              <a:lnSpc>
                <a:spcPct val="150000"/>
              </a:lnSpc>
              <a:tabLst>
                <a:tab pos="1800225" algn="l"/>
                <a:tab pos="2488407" algn="l"/>
              </a:tabLst>
            </a:pPr>
            <a:r>
              <a:rPr lang="en-US" sz="2000" i="1" dirty="0">
                <a:solidFill>
                  <a:srgbClr val="000000"/>
                </a:solidFill>
                <a:latin typeface="Courier New" pitchFamily="49" charset="0"/>
                <a:cs typeface="Oracle Sans" panose="020B0503020204020204" pitchFamily="34" charset="0"/>
              </a:rPr>
              <a:t>  statements</a:t>
            </a:r>
            <a:r>
              <a:rPr lang="en-US" sz="2000" dirty="0">
                <a:solidFill>
                  <a:srgbClr val="000000"/>
                </a:solidFill>
                <a:latin typeface="Courier New" pitchFamily="49" charset="0"/>
                <a:cs typeface="Oracle Sans" panose="020B0503020204020204" pitchFamily="34" charset="0"/>
              </a:rPr>
              <a:t>;]</a:t>
            </a:r>
          </a:p>
          <a:p>
            <a:pPr eaLnBrk="0" hangingPunct="0">
              <a:lnSpc>
                <a:spcPct val="150000"/>
              </a:lnSpc>
              <a:tabLst>
                <a:tab pos="1800225" algn="l"/>
                <a:tab pos="2488407" algn="l"/>
              </a:tabLst>
            </a:pPr>
            <a:r>
              <a:rPr lang="en-US" sz="2000" dirty="0">
                <a:solidFill>
                  <a:srgbClr val="000000"/>
                </a:solidFill>
                <a:latin typeface="Courier New" pitchFamily="49" charset="0"/>
                <a:cs typeface="Oracle Sans" panose="020B0503020204020204" pitchFamily="34" charset="0"/>
              </a:rPr>
              <a:t>[ELSE </a:t>
            </a:r>
          </a:p>
          <a:p>
            <a:pPr eaLnBrk="0" hangingPunct="0">
              <a:lnSpc>
                <a:spcPct val="150000"/>
              </a:lnSpc>
              <a:tabLst>
                <a:tab pos="1800225" algn="l"/>
                <a:tab pos="2488407" algn="l"/>
              </a:tabLst>
            </a:pPr>
            <a:r>
              <a:rPr lang="en-US" sz="2000" i="1" dirty="0">
                <a:solidFill>
                  <a:srgbClr val="000000"/>
                </a:solidFill>
                <a:latin typeface="Courier New" pitchFamily="49" charset="0"/>
                <a:cs typeface="Oracle Sans" panose="020B0503020204020204" pitchFamily="34" charset="0"/>
              </a:rPr>
              <a:t>  statements</a:t>
            </a:r>
            <a:r>
              <a:rPr lang="en-US" sz="2000" dirty="0">
                <a:solidFill>
                  <a:srgbClr val="000000"/>
                </a:solidFill>
                <a:latin typeface="Courier New" pitchFamily="49" charset="0"/>
                <a:cs typeface="Oracle Sans" panose="020B0503020204020204" pitchFamily="34" charset="0"/>
              </a:rPr>
              <a:t>;]</a:t>
            </a:r>
          </a:p>
          <a:p>
            <a:pPr eaLnBrk="0" hangingPunct="0">
              <a:lnSpc>
                <a:spcPct val="150000"/>
              </a:lnSpc>
              <a:tabLst>
                <a:tab pos="1800225" algn="l"/>
                <a:tab pos="2488407" algn="l"/>
              </a:tabLst>
            </a:pPr>
            <a:r>
              <a:rPr lang="en-US" sz="2000" dirty="0">
                <a:solidFill>
                  <a:srgbClr val="000000"/>
                </a:solidFill>
                <a:latin typeface="Courier New" pitchFamily="49" charset="0"/>
                <a:cs typeface="Oracle Sans" panose="020B0503020204020204" pitchFamily="34" charset="0"/>
              </a:rPr>
              <a:t>END IF;</a:t>
            </a:r>
          </a:p>
        </p:txBody>
      </p:sp>
      <p:grpSp>
        <p:nvGrpSpPr>
          <p:cNvPr id="44" name="Group 55"/>
          <p:cNvGrpSpPr>
            <a:grpSpLocks/>
          </p:cNvGrpSpPr>
          <p:nvPr/>
        </p:nvGrpSpPr>
        <p:grpSpPr bwMode="auto">
          <a:xfrm>
            <a:off x="9679214" y="2514600"/>
            <a:ext cx="6515100" cy="6629400"/>
            <a:chOff x="4679114" y="1828800"/>
            <a:chExt cx="4054198" cy="3886200"/>
          </a:xfrm>
        </p:grpSpPr>
        <p:sp>
          <p:nvSpPr>
            <p:cNvPr id="45" name="Rectangle 44"/>
            <p:cNvSpPr/>
            <p:nvPr/>
          </p:nvSpPr>
          <p:spPr bwMode="auto">
            <a:xfrm>
              <a:off x="4679114" y="5329705"/>
              <a:ext cx="1752600" cy="385295"/>
            </a:xfrm>
            <a:prstGeom prst="rect">
              <a:avLst/>
            </a:prstGeom>
            <a:gradFill flip="none" rotWithShape="1">
              <a:gsLst>
                <a:gs pos="100000">
                  <a:schemeClr val="accent3">
                    <a:lumMod val="60000"/>
                    <a:lumOff val="40000"/>
                  </a:schemeClr>
                </a:gs>
                <a:gs pos="0">
                  <a:schemeClr val="accent3">
                    <a:lumMod val="20000"/>
                    <a:lumOff val="80000"/>
                  </a:schemeClr>
                </a:gs>
              </a:gsLst>
              <a:path path="circle">
                <a:fillToRect l="50000" t="50000" r="50000" b="50000"/>
              </a:path>
              <a:tileRect/>
            </a:gradFill>
            <a:ln w="28575" cap="flat" cmpd="sng" algn="ctr">
              <a:solidFill>
                <a:schemeClr val="accent3">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cxnSp>
          <p:nvCxnSpPr>
            <p:cNvPr id="46" name="Elbow Connector 45"/>
            <p:cNvCxnSpPr/>
            <p:nvPr/>
          </p:nvCxnSpPr>
          <p:spPr bwMode="auto">
            <a:xfrm rot="5400000">
              <a:off x="6989508" y="3977776"/>
              <a:ext cx="509666" cy="2194974"/>
            </a:xfrm>
            <a:prstGeom prst="bentConnector3">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47" name="Elbow Connector 46"/>
            <p:cNvCxnSpPr/>
            <p:nvPr/>
          </p:nvCxnSpPr>
          <p:spPr bwMode="auto">
            <a:xfrm rot="5400000">
              <a:off x="6104992" y="4192076"/>
              <a:ext cx="830861" cy="1445179"/>
            </a:xfrm>
            <a:prstGeom prst="bentConnector3">
              <a:avLst>
                <a:gd name="adj1" fmla="val 45923"/>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48" name="Straight Arrow Connector 47"/>
            <p:cNvCxnSpPr/>
            <p:nvPr/>
          </p:nvCxnSpPr>
          <p:spPr bwMode="auto">
            <a:xfrm>
              <a:off x="5070599" y="3713501"/>
              <a:ext cx="0" cy="1616595"/>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49" name="Straight Arrow Connector 48"/>
            <p:cNvCxnSpPr/>
            <p:nvPr/>
          </p:nvCxnSpPr>
          <p:spPr bwMode="auto">
            <a:xfrm flipH="1">
              <a:off x="5070599" y="2485791"/>
              <a:ext cx="0" cy="866697"/>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50" name="Elbow Connector 7"/>
            <p:cNvCxnSpPr/>
            <p:nvPr/>
          </p:nvCxnSpPr>
          <p:spPr bwMode="auto">
            <a:xfrm>
              <a:off x="5399713" y="2157959"/>
              <a:ext cx="747141" cy="325178"/>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51" name="Elbow Connector 50"/>
            <p:cNvCxnSpPr/>
            <p:nvPr/>
          </p:nvCxnSpPr>
          <p:spPr bwMode="auto">
            <a:xfrm rot="5400000">
              <a:off x="5157435" y="4340678"/>
              <a:ext cx="1270182" cy="708655"/>
            </a:xfrm>
            <a:prstGeom prst="bentConnector3">
              <a:avLst>
                <a:gd name="adj1" fmla="val 50000"/>
              </a:avLst>
            </a:prstGeom>
            <a:noFill/>
            <a:ln w="28575" cap="flat" cmpd="sng" algn="ctr">
              <a:solidFill>
                <a:schemeClr val="accent4">
                  <a:lumMod val="60000"/>
                  <a:lumOff val="40000"/>
                </a:schemeClr>
              </a:solidFill>
              <a:prstDash val="solid"/>
              <a:round/>
              <a:headEnd type="none" w="sm" len="sm"/>
              <a:tailEnd type="triangle" w="lg" len="lg"/>
            </a:ln>
            <a:effectLst/>
          </p:spPr>
        </p:cxnSp>
        <p:sp>
          <p:nvSpPr>
            <p:cNvPr id="52" name="Diamond 51"/>
            <p:cNvSpPr/>
            <p:nvPr/>
          </p:nvSpPr>
          <p:spPr bwMode="auto">
            <a:xfrm>
              <a:off x="4741679" y="1828800"/>
              <a:ext cx="657531" cy="657531"/>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3" name="Rectangle 52"/>
            <p:cNvSpPr/>
            <p:nvPr/>
          </p:nvSpPr>
          <p:spPr bwMode="auto">
            <a:xfrm>
              <a:off x="4679114" y="3352800"/>
              <a:ext cx="782660" cy="385295"/>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4" name="Rectangle 53"/>
            <p:cNvSpPr/>
            <p:nvPr/>
          </p:nvSpPr>
          <p:spPr bwMode="auto">
            <a:xfrm>
              <a:off x="5755086" y="3673973"/>
              <a:ext cx="782660" cy="385295"/>
            </a:xfrm>
            <a:prstGeom prst="rect">
              <a:avLst/>
            </a:prstGeom>
            <a:gradFill flip="none" rotWithShape="1">
              <a:gsLst>
                <a:gs pos="99000">
                  <a:schemeClr val="bg2">
                    <a:lumMod val="75000"/>
                  </a:schemeClr>
                </a:gs>
                <a:gs pos="0">
                  <a:schemeClr val="bg2"/>
                </a:gs>
              </a:gsLst>
              <a:path path="circle">
                <a:fillToRect l="50000" t="50000" r="50000" b="50000"/>
              </a:path>
              <a:tileRect/>
            </a:gradFill>
            <a:ln w="28575" cap="flat" cmpd="sng" algn="ctr">
              <a:solidFill>
                <a:schemeClr val="bg2">
                  <a:lumMod val="75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5" name="Diamond 54"/>
            <p:cNvSpPr/>
            <p:nvPr/>
          </p:nvSpPr>
          <p:spPr bwMode="auto">
            <a:xfrm>
              <a:off x="5817651" y="2482600"/>
              <a:ext cx="657531" cy="657531"/>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6" name="Diamond 55"/>
            <p:cNvSpPr/>
            <p:nvPr/>
          </p:nvSpPr>
          <p:spPr bwMode="auto">
            <a:xfrm>
              <a:off x="6914037" y="3136400"/>
              <a:ext cx="657531" cy="657531"/>
            </a:xfrm>
            <a:prstGeom prst="diamond">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7" name="Rectangle 56"/>
            <p:cNvSpPr/>
            <p:nvPr/>
          </p:nvSpPr>
          <p:spPr bwMode="auto">
            <a:xfrm>
              <a:off x="6851472" y="4113679"/>
              <a:ext cx="782660" cy="385295"/>
            </a:xfrm>
            <a:prstGeom prst="rect">
              <a:avLst/>
            </a:prstGeom>
            <a:gradFill flip="none" rotWithShape="1">
              <a:gsLst>
                <a:gs pos="100000">
                  <a:schemeClr val="accent2">
                    <a:lumMod val="40000"/>
                    <a:lumOff val="60000"/>
                  </a:schemeClr>
                </a:gs>
                <a:gs pos="0">
                  <a:schemeClr val="accent2">
                    <a:lumMod val="20000"/>
                    <a:lumOff val="80000"/>
                  </a:schemeClr>
                </a:gs>
              </a:gsLst>
              <a:path path="circle">
                <a:fillToRect l="50000" t="50000" r="50000" b="50000"/>
              </a:path>
              <a:tileRect/>
            </a:gradFill>
            <a:ln w="28575" cap="flat" cmpd="sng" algn="ctr">
              <a:solidFill>
                <a:schemeClr val="accent2">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8" name="Rectangle 57"/>
            <p:cNvSpPr/>
            <p:nvPr/>
          </p:nvSpPr>
          <p:spPr bwMode="auto">
            <a:xfrm>
              <a:off x="7950652" y="4434852"/>
              <a:ext cx="782660" cy="385295"/>
            </a:xfrm>
            <a:prstGeom prst="rect">
              <a:avLst/>
            </a:prstGeom>
            <a:gradFill flip="none" rotWithShape="1">
              <a:gsLst>
                <a:gs pos="100000">
                  <a:srgbClr val="FFCC29"/>
                </a:gs>
                <a:gs pos="0">
                  <a:srgbClr val="FFE79B"/>
                </a:gs>
              </a:gsLst>
              <a:path path="circle">
                <a:fillToRect l="50000" t="50000" r="50000" b="50000"/>
              </a:path>
              <a:tileRect/>
            </a:gradFill>
            <a:ln w="28575" cap="flat" cmpd="sng" algn="ctr">
              <a:solidFill>
                <a:srgbClr val="F2B800"/>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cxnSp>
          <p:nvCxnSpPr>
            <p:cNvPr id="59" name="Elbow Connector 35"/>
            <p:cNvCxnSpPr/>
            <p:nvPr/>
          </p:nvCxnSpPr>
          <p:spPr bwMode="auto">
            <a:xfrm>
              <a:off x="6474639" y="2810968"/>
              <a:ext cx="768374" cy="325178"/>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60" name="Elbow Connector 37"/>
            <p:cNvCxnSpPr/>
            <p:nvPr/>
          </p:nvCxnSpPr>
          <p:spPr bwMode="auto">
            <a:xfrm>
              <a:off x="7572126" y="3465305"/>
              <a:ext cx="769701" cy="968895"/>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61" name="Straight Arrow Connector 60"/>
            <p:cNvCxnSpPr/>
            <p:nvPr/>
          </p:nvCxnSpPr>
          <p:spPr bwMode="auto">
            <a:xfrm flipH="1">
              <a:off x="7243013" y="3794464"/>
              <a:ext cx="0" cy="319868"/>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62" name="Straight Arrow Connector 61"/>
            <p:cNvCxnSpPr/>
            <p:nvPr/>
          </p:nvCxnSpPr>
          <p:spPr bwMode="auto">
            <a:xfrm flipH="1">
              <a:off x="6146853" y="3140127"/>
              <a:ext cx="0" cy="533556"/>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grpSp>
      <p:cxnSp>
        <p:nvCxnSpPr>
          <p:cNvPr id="74" name="Straight Arrow Connector 73"/>
          <p:cNvCxnSpPr/>
          <p:nvPr/>
        </p:nvCxnSpPr>
        <p:spPr bwMode="auto">
          <a:xfrm flipH="1">
            <a:off x="10318448" y="1600201"/>
            <a:ext cx="0" cy="910184"/>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sp>
        <p:nvSpPr>
          <p:cNvPr id="75" name="TextBox 74"/>
          <p:cNvSpPr txBox="1"/>
          <p:nvPr/>
        </p:nvSpPr>
        <p:spPr>
          <a:xfrm>
            <a:off x="8993414" y="3657600"/>
            <a:ext cx="1026886" cy="430887"/>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THEN</a:t>
            </a:r>
          </a:p>
        </p:txBody>
      </p:sp>
      <p:sp>
        <p:nvSpPr>
          <p:cNvPr id="76" name="TextBox 75"/>
          <p:cNvSpPr txBox="1"/>
          <p:nvPr/>
        </p:nvSpPr>
        <p:spPr>
          <a:xfrm>
            <a:off x="10936514" y="4800600"/>
            <a:ext cx="1026886" cy="430887"/>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THEN</a:t>
            </a:r>
          </a:p>
        </p:txBody>
      </p:sp>
      <p:sp>
        <p:nvSpPr>
          <p:cNvPr id="77" name="TextBox 76"/>
          <p:cNvSpPr txBox="1"/>
          <p:nvPr/>
        </p:nvSpPr>
        <p:spPr>
          <a:xfrm>
            <a:off x="12765314" y="5715000"/>
            <a:ext cx="1026886" cy="430887"/>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THEN</a:t>
            </a:r>
          </a:p>
        </p:txBody>
      </p:sp>
      <p:sp>
        <p:nvSpPr>
          <p:cNvPr id="79" name="TextBox 78"/>
          <p:cNvSpPr txBox="1"/>
          <p:nvPr/>
        </p:nvSpPr>
        <p:spPr>
          <a:xfrm>
            <a:off x="10822214" y="2514601"/>
            <a:ext cx="1059290" cy="430887"/>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ELSIF</a:t>
            </a:r>
          </a:p>
        </p:txBody>
      </p:sp>
      <p:sp>
        <p:nvSpPr>
          <p:cNvPr id="80" name="TextBox 79"/>
          <p:cNvSpPr txBox="1"/>
          <p:nvPr/>
        </p:nvSpPr>
        <p:spPr>
          <a:xfrm>
            <a:off x="12536714" y="3657601"/>
            <a:ext cx="1059290" cy="430887"/>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ELSIF</a:t>
            </a:r>
          </a:p>
        </p:txBody>
      </p:sp>
      <p:sp>
        <p:nvSpPr>
          <p:cNvPr id="81" name="TextBox 80"/>
          <p:cNvSpPr txBox="1"/>
          <p:nvPr/>
        </p:nvSpPr>
        <p:spPr>
          <a:xfrm>
            <a:off x="14365514" y="4686301"/>
            <a:ext cx="1059290" cy="430887"/>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200" b="1" dirty="0">
                <a:latin typeface="Oracle Sans" panose="020B0503020204020204" pitchFamily="34" charset="0"/>
                <a:cs typeface="Oracle Sans" panose="020B0503020204020204" pitchFamily="34" charset="0"/>
              </a:rPr>
              <a:t>ELSIF</a:t>
            </a:r>
          </a:p>
        </p:txBody>
      </p:sp>
    </p:spTree>
    <p:custDataLst>
      <p:tags r:id="rId1"/>
    </p:custDataLst>
    <p:extLst>
      <p:ext uri="{BB962C8B-B14F-4D97-AF65-F5344CB8AC3E}">
        <p14:creationId xmlns:p14="http://schemas.microsoft.com/office/powerpoint/2010/main" val="148467941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Simple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IF</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5" name="Content Placeholder 2"/>
          <p:cNvSpPr txBox="1">
            <a:spLocks/>
          </p:cNvSpPr>
          <p:nvPr/>
        </p:nvSpPr>
        <p:spPr bwMode="gray">
          <a:xfrm>
            <a:off x="1312070" y="2397125"/>
            <a:ext cx="15663863" cy="4346575"/>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1272" name="Rectangle 3"/>
          <p:cNvSpPr>
            <a:spLocks noChangeArrowheads="1"/>
          </p:cNvSpPr>
          <p:nvPr/>
        </p:nvSpPr>
        <p:spPr bwMode="blackGray">
          <a:xfrm>
            <a:off x="1637188" y="2476500"/>
            <a:ext cx="14404024" cy="4197761"/>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DECLARE</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v_myage</a:t>
            </a:r>
            <a:r>
              <a:rPr lang="en-US" altLang="en-US" sz="2000" dirty="0">
                <a:solidFill>
                  <a:srgbClr val="000000"/>
                </a:solidFill>
                <a:latin typeface="Courier New" pitchFamily="49" charset="0"/>
                <a:cs typeface="Oracle Sans" panose="020B0503020204020204" pitchFamily="34" charset="0"/>
              </a:rPr>
              <a:t>  NUMBER := 10;</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BEGIN</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IF </a:t>
            </a:r>
            <a:r>
              <a:rPr lang="en-US" altLang="en-US" sz="2000" dirty="0" err="1">
                <a:solidFill>
                  <a:srgbClr val="000000"/>
                </a:solidFill>
                <a:latin typeface="Courier New" pitchFamily="49" charset="0"/>
                <a:cs typeface="Oracle Sans" panose="020B0503020204020204" pitchFamily="34" charset="0"/>
              </a:rPr>
              <a:t>v_myage</a:t>
            </a:r>
            <a:r>
              <a:rPr lang="en-US" altLang="en-US" sz="2000" dirty="0">
                <a:solidFill>
                  <a:srgbClr val="000000"/>
                </a:solidFill>
                <a:latin typeface="Courier New" pitchFamily="49" charset="0"/>
                <a:cs typeface="Oracle Sans" panose="020B0503020204020204" pitchFamily="34" charset="0"/>
              </a:rPr>
              <a:t>  &lt; 11</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THEN</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DBMS_OUTPUT.PUT_LINE(' I am a child ');  </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END IF;</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a:t>
            </a:r>
          </a:p>
          <a:p>
            <a:pPr>
              <a:lnSpc>
                <a:spcPct val="15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a:t>
            </a:r>
          </a:p>
        </p:txBody>
      </p:sp>
      <p:pic>
        <p:nvPicPr>
          <p:cNvPr id="11268" name="Picture 5" descr="les06_01.png"/>
          <p:cNvPicPr>
            <a:picLocks noChangeAspect="1"/>
          </p:cNvPicPr>
          <p:nvPr/>
        </p:nvPicPr>
        <p:blipFill>
          <a:blip r:embed="rId4" cstate="print"/>
          <a:srcRect/>
          <a:stretch>
            <a:fillRect/>
          </a:stretch>
        </p:blipFill>
        <p:spPr bwMode="auto">
          <a:xfrm>
            <a:off x="5876686" y="7124700"/>
            <a:ext cx="6534629" cy="1424214"/>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14927544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37798F5-5DA5-4038-9656-BBB78D8A5977}"/>
              </a:ext>
            </a:extLst>
          </p:cNvPr>
          <p:cNvSpPr txBox="1">
            <a:spLocks/>
          </p:cNvSpPr>
          <p:nvPr/>
        </p:nvSpPr>
        <p:spPr bwMode="gray">
          <a:xfrm>
            <a:off x="1312070" y="2397125"/>
            <a:ext cx="15663863" cy="4346575"/>
          </a:xfrm>
          <a:prstGeom prst="round2DiagRect">
            <a:avLst>
              <a:gd name="adj1" fmla="val 44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itchFamily="49" charset="0"/>
                <a:cs typeface="Oracle Sans" panose="020B0503020204020204" pitchFamily="34" charset="0"/>
              </a:rPr>
              <a:t>IF</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THEN</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ELSE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12296" name="Rectangle 3"/>
          <p:cNvSpPr>
            <a:spLocks noChangeArrowheads="1"/>
          </p:cNvSpPr>
          <p:nvPr/>
        </p:nvSpPr>
        <p:spPr bwMode="blackGray">
          <a:xfrm>
            <a:off x="1635513" y="2554517"/>
            <a:ext cx="13094568" cy="4036784"/>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DECLARE</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v_myage</a:t>
            </a:r>
            <a:r>
              <a:rPr lang="en-US" altLang="en-US" sz="2000" dirty="0">
                <a:solidFill>
                  <a:srgbClr val="000000"/>
                </a:solidFill>
                <a:latin typeface="Courier New" pitchFamily="49" charset="0"/>
                <a:cs typeface="Oracle Sans" panose="020B0503020204020204" pitchFamily="34" charset="0"/>
              </a:rPr>
              <a:t>  number:=31;</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BEGIN</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IF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v_myage</a:t>
            </a:r>
            <a:r>
              <a:rPr lang="en-US" altLang="en-US" sz="2000" dirty="0">
                <a:solidFill>
                  <a:srgbClr val="000000"/>
                </a:solidFill>
                <a:latin typeface="Courier New" pitchFamily="49" charset="0"/>
                <a:cs typeface="Oracle Sans" panose="020B0503020204020204" pitchFamily="34" charset="0"/>
              </a:rPr>
              <a:t> &lt; 11 THEN</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DBMS_OUTPUT.PUT_LINE(' I am a child ');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ELSE</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DBMS_OUTPUT.PUT_LINE(' I am not a child ');</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  END IF;</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END;</a:t>
            </a:r>
          </a:p>
          <a:p>
            <a:pPr>
              <a:lnSpc>
                <a:spcPct val="120000"/>
              </a:lnSpc>
              <a:tabLst>
                <a:tab pos="1800225" algn="l"/>
                <a:tab pos="2488407" algn="l"/>
              </a:tabLst>
            </a:pPr>
            <a:r>
              <a:rPr lang="en-US" altLang="en-US" sz="2000" dirty="0">
                <a:solidFill>
                  <a:srgbClr val="000000"/>
                </a:solidFill>
                <a:latin typeface="Courier New" pitchFamily="49" charset="0"/>
                <a:cs typeface="Oracle Sans" panose="020B0503020204020204" pitchFamily="34" charset="0"/>
              </a:rPr>
              <a:t>/</a:t>
            </a:r>
          </a:p>
        </p:txBody>
      </p:sp>
      <p:pic>
        <p:nvPicPr>
          <p:cNvPr id="12292" name="Picture 5" descr="les06_02.png"/>
          <p:cNvPicPr>
            <a:picLocks noChangeAspect="1"/>
          </p:cNvPicPr>
          <p:nvPr/>
        </p:nvPicPr>
        <p:blipFill>
          <a:blip r:embed="rId4" cstate="print"/>
          <a:srcRect/>
          <a:stretch>
            <a:fillRect/>
          </a:stretch>
        </p:blipFill>
        <p:spPr bwMode="auto">
          <a:xfrm>
            <a:off x="5867400" y="7124700"/>
            <a:ext cx="6553200" cy="142640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917396267"/>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762</TotalTime>
  <Words>5744</Words>
  <Application>Microsoft Office PowerPoint</Application>
  <PresentationFormat>Custom</PresentationFormat>
  <Paragraphs>707</Paragraphs>
  <Slides>38</Slides>
  <Notes>37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Courier New</vt:lpstr>
      <vt:lpstr>Georgia</vt:lpstr>
      <vt:lpstr>Helvetica</vt:lpstr>
      <vt:lpstr>Oracle Sans</vt:lpstr>
      <vt:lpstr>Times New Roman</vt:lpstr>
      <vt:lpstr>OU Redwood PowerPoint Template</vt:lpstr>
      <vt:lpstr>Writing Control Structures</vt:lpstr>
      <vt:lpstr>Course Road Map</vt:lpstr>
      <vt:lpstr>Objectives</vt:lpstr>
      <vt:lpstr>PL/SQL Control Structures</vt:lpstr>
      <vt:lpstr>Agenda</vt:lpstr>
      <vt:lpstr>IF Statement</vt:lpstr>
      <vt:lpstr>IF-ELSIF Statements</vt:lpstr>
      <vt:lpstr>Simple IF Statement</vt:lpstr>
      <vt:lpstr>IF THEN ELSE Statement</vt:lpstr>
      <vt:lpstr>IF ELSIF ELSE Clause</vt:lpstr>
      <vt:lpstr>NULL Value an in IF Statement</vt:lpstr>
      <vt:lpstr>Agenda</vt:lpstr>
      <vt:lpstr>CASE Expressions</vt:lpstr>
      <vt:lpstr>Searched CASE Expressions</vt:lpstr>
      <vt:lpstr>Searched CASE Expressions</vt:lpstr>
      <vt:lpstr>CASE Statement</vt:lpstr>
      <vt:lpstr>Handling Nulls</vt:lpstr>
      <vt:lpstr>Logic Tables</vt:lpstr>
      <vt:lpstr>Boolean Expression or Logical Expression?</vt:lpstr>
      <vt:lpstr>Agenda</vt:lpstr>
      <vt:lpstr>Iterative Control: LOOP Statements</vt:lpstr>
      <vt:lpstr>Basic Loops</vt:lpstr>
      <vt:lpstr>Basic Loop: Example</vt:lpstr>
      <vt:lpstr>WHILE Loops</vt:lpstr>
      <vt:lpstr>WHILE Loops: Example</vt:lpstr>
      <vt:lpstr>FOR Loops</vt:lpstr>
      <vt:lpstr>PowerPoint Presentation</vt:lpstr>
      <vt:lpstr>FOR Loops: Example</vt:lpstr>
      <vt:lpstr>FOR Loop Rules</vt:lpstr>
      <vt:lpstr>Suggested Use of Loops</vt:lpstr>
      <vt:lpstr>Nested Loops and Labels</vt:lpstr>
      <vt:lpstr>Nested Loops and Labels: Example</vt:lpstr>
      <vt:lpstr>PL/SQL CONTINUE Statement</vt:lpstr>
      <vt:lpstr>PL/SQL CONTINUE Statement: Example 1</vt:lpstr>
      <vt:lpstr>PL/SQL CONTINUE Statement: Example 2</vt:lpstr>
      <vt:lpstr>Quiz</vt:lpstr>
      <vt:lpstr>Summary</vt:lpstr>
      <vt:lpstr>Practice 6: Overview</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191</cp:revision>
  <cp:lastPrinted>2002-03-28T23:57:22Z</cp:lastPrinted>
  <dcterms:created xsi:type="dcterms:W3CDTF">2020-05-18T09:31:58Z</dcterms:created>
  <dcterms:modified xsi:type="dcterms:W3CDTF">2020-07-01T07:10:43Z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