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0"/>
  </p:notesMasterIdLst>
  <p:handoutMasterIdLst>
    <p:handoutMasterId r:id="rId41"/>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Lst>
  <p:sldSz cx="18288000" cy="10287000"/>
  <p:notesSz cx="7772400" cy="10058400"/>
  <p:custDataLst>
    <p:tags r:id="rId4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88" userDrawn="1">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43" autoAdjust="0"/>
    <p:restoredTop sz="87015" autoAdjust="0"/>
  </p:normalViewPr>
  <p:slideViewPr>
    <p:cSldViewPr showGuides="1">
      <p:cViewPr varScale="1">
        <p:scale>
          <a:sx n="40" d="100"/>
          <a:sy n="40" d="100"/>
        </p:scale>
        <p:origin x="1026" y="42"/>
      </p:cViewPr>
      <p:guideLst>
        <p:guide orient="horz" pos="3288"/>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75" d="100"/>
          <a:sy n="75" d="100"/>
        </p:scale>
        <p:origin x="2130" y="-1098"/>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7 -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34.emf"/><Relationship Id="rId4" Type="http://schemas.openxmlformats.org/officeDocument/2006/relationships/oleObject" Target="../embeddings/oleObject1.bin"/></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38.emf"/><Relationship Id="rId4" Type="http://schemas.openxmlformats.org/officeDocument/2006/relationships/oleObject" Target="../embeddings/oleObject2.bin"/></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353E23-F4CC-4185-9428-92C2266F0A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E9023D-790A-4266-B0E7-A6E68B64049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88172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Footer Placeholder 7"/>
          <p:cNvSpPr>
            <a:spLocks noGrp="1"/>
          </p:cNvSpPr>
          <p:nvPr>
            <p:ph type="ftr" sz="quarter" idx="4"/>
          </p:nvPr>
        </p:nvSpPr>
        <p:spPr/>
        <p:txBody>
          <a:bodyPr/>
          <a:lstStyle/>
          <a:p>
            <a:r>
              <a:rPr lang="en-US" altLang="en-US"/>
              <a:t>Oracle Database 19c: PL/SQL Workshop   7 - </a:t>
            </a:r>
            <a:fld id="{55F99A2D-7F30-45F9-BEF8-049C38E1BC4C}" type="slidenum">
              <a:rPr lang="en-US" altLang="en-US" smtClean="0"/>
              <a:pPr/>
              <a:t>10</a:t>
            </a:fld>
            <a:endParaRPr lang="en-US" altLang="en-US" dirty="0"/>
          </a:p>
        </p:txBody>
      </p:sp>
      <p:sp>
        <p:nvSpPr>
          <p:cNvPr id="3" name="Slide Image Placeholder 2">
            <a:extLst>
              <a:ext uri="{FF2B5EF4-FFF2-40B4-BE49-F238E27FC236}">
                <a16:creationId xmlns:a16="http://schemas.microsoft.com/office/drawing/2014/main" id="{B33E6178-ABEF-4934-8308-340AD2D24FB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B9EC980-640C-4E4A-B2EC-FE182AC3D459}"/>
              </a:ext>
            </a:extLst>
          </p:cNvPr>
          <p:cNvSpPr>
            <a:spLocks noGrp="1"/>
          </p:cNvSpPr>
          <p:nvPr>
            <p:ph type="body" idx="1"/>
          </p:nvPr>
        </p:nvSpPr>
        <p:spPr/>
        <p:txBody>
          <a:bodyPr/>
          <a:lstStyle/>
          <a:p>
            <a:pPr lvl="1"/>
            <a:r>
              <a:rPr lang="en-US" altLang="en-US" dirty="0"/>
              <a:t>PL/SQL records are user-defined composite types. You must create the record type first, and then declare an identifier by using that type. To use them, perform the following steps:</a:t>
            </a:r>
          </a:p>
          <a:p>
            <a:pPr lvl="2">
              <a:buNone/>
            </a:pPr>
            <a:r>
              <a:rPr lang="en-US" altLang="en-US" dirty="0"/>
              <a:t>1.	Define the record in the declarative section of a PL/SQL block. The syntax for defining the record is shown in the slide.</a:t>
            </a:r>
          </a:p>
          <a:p>
            <a:pPr lvl="2">
              <a:buNone/>
            </a:pPr>
            <a:r>
              <a:rPr lang="en-US" altLang="en-US" dirty="0"/>
              <a:t>2.	Declare (and optionally initialize) the internal components of this record type.</a:t>
            </a:r>
          </a:p>
          <a:p>
            <a:pPr lvl="1"/>
            <a:r>
              <a:rPr lang="en-US" altLang="en-US" dirty="0"/>
              <a:t>In the syntax:</a:t>
            </a:r>
          </a:p>
          <a:p>
            <a:pPr lvl="2">
              <a:buNone/>
            </a:pPr>
            <a:r>
              <a:rPr lang="en-US" altLang="en-US" dirty="0" err="1">
                <a:latin typeface="Courier New" pitchFamily="49" charset="0"/>
                <a:cs typeface="Courier New" pitchFamily="49" charset="0"/>
              </a:rPr>
              <a:t>type_name</a:t>
            </a:r>
            <a:r>
              <a:rPr lang="en-US" altLang="en-US" dirty="0"/>
              <a:t>	Is the name of the </a:t>
            </a:r>
            <a:r>
              <a:rPr lang="en-US" altLang="en-US" dirty="0">
                <a:latin typeface="Courier New" pitchFamily="49" charset="0"/>
                <a:cs typeface="Courier New" pitchFamily="49" charset="0"/>
              </a:rPr>
              <a:t>RECORD</a:t>
            </a:r>
            <a:r>
              <a:rPr lang="en-US" altLang="en-US" dirty="0"/>
              <a:t> type (This identifier is used to declare 			records.)</a:t>
            </a:r>
          </a:p>
          <a:p>
            <a:pPr lvl="2">
              <a:buNone/>
            </a:pPr>
            <a:r>
              <a:rPr lang="en-US" altLang="en-US" dirty="0" err="1">
                <a:latin typeface="Courier New" pitchFamily="49" charset="0"/>
                <a:cs typeface="Courier New" pitchFamily="49" charset="0"/>
              </a:rPr>
              <a:t>field_name</a:t>
            </a:r>
            <a:r>
              <a:rPr lang="en-US" altLang="en-US" dirty="0"/>
              <a:t>	Is the name of a field within the record</a:t>
            </a:r>
          </a:p>
          <a:p>
            <a:pPr lvl="2">
              <a:buNone/>
            </a:pPr>
            <a:r>
              <a:rPr lang="en-US" altLang="en-US" dirty="0" err="1">
                <a:latin typeface="Courier New" pitchFamily="49" charset="0"/>
                <a:cs typeface="Courier New" pitchFamily="49" charset="0"/>
              </a:rPr>
              <a:t>field_type</a:t>
            </a:r>
            <a:r>
              <a:rPr lang="en-US" altLang="en-US" dirty="0"/>
              <a:t>	Is the data type of the field (It represents any PL/SQL data type except 			</a:t>
            </a:r>
            <a:r>
              <a:rPr lang="en-US" altLang="en-US" dirty="0">
                <a:latin typeface="Courier New" pitchFamily="49" charset="0"/>
                <a:cs typeface="Courier New" pitchFamily="49" charset="0"/>
              </a:rPr>
              <a:t>REF</a:t>
            </a:r>
            <a:r>
              <a:rPr lang="en-US" altLang="en-US" dirty="0"/>
              <a:t> </a:t>
            </a:r>
            <a:r>
              <a:rPr lang="en-US" altLang="en-US" dirty="0">
                <a:latin typeface="Courier New" pitchFamily="49" charset="0"/>
                <a:cs typeface="Courier New" pitchFamily="49" charset="0"/>
              </a:rPr>
              <a:t>CURSOR</a:t>
            </a:r>
            <a:r>
              <a:rPr lang="en-US" altLang="en-US" dirty="0"/>
              <a:t>. You can also use the </a:t>
            </a:r>
            <a:r>
              <a:rPr lang="en-US" altLang="en-US" dirty="0">
                <a:latin typeface="Courier New" pitchFamily="49" charset="0"/>
                <a:cs typeface="Courier New" pitchFamily="49" charset="0"/>
              </a:rPr>
              <a:t>%TYPE</a:t>
            </a:r>
            <a:r>
              <a:rPr lang="en-US" altLang="en-US" dirty="0"/>
              <a:t> and </a:t>
            </a:r>
            <a:r>
              <a:rPr lang="en-US" altLang="en-US" dirty="0">
                <a:latin typeface="Courier New" pitchFamily="49" charset="0"/>
                <a:cs typeface="Courier New" pitchFamily="49" charset="0"/>
              </a:rPr>
              <a:t>%ROWTYPE</a:t>
            </a:r>
            <a:r>
              <a:rPr lang="en-US" altLang="en-US" dirty="0"/>
              <a:t> attributes to 			declare the data types.)</a:t>
            </a:r>
          </a:p>
          <a:p>
            <a:pPr lvl="2">
              <a:buNone/>
            </a:pPr>
            <a:r>
              <a:rPr lang="en-US" altLang="en-US" i="1" dirty="0">
                <a:latin typeface="Courier New" pitchFamily="49" charset="0"/>
                <a:cs typeface="Courier New" pitchFamily="49" charset="0"/>
              </a:rPr>
              <a:t>expr</a:t>
            </a:r>
            <a:r>
              <a:rPr lang="en-US" altLang="en-US" dirty="0"/>
              <a:t>		Is the initial value</a:t>
            </a:r>
          </a:p>
          <a:p>
            <a:pPr lvl="1"/>
            <a:r>
              <a:rPr lang="en-US" altLang="en-US" dirty="0"/>
              <a:t>The </a:t>
            </a:r>
            <a:r>
              <a:rPr lang="en-US" altLang="en-US" dirty="0">
                <a:latin typeface="Courier New" pitchFamily="49" charset="0"/>
                <a:cs typeface="Courier New" pitchFamily="49" charset="0"/>
              </a:rPr>
              <a:t>NOT</a:t>
            </a:r>
            <a:r>
              <a:rPr lang="en-US" altLang="en-US" dirty="0"/>
              <a:t> </a:t>
            </a:r>
            <a:r>
              <a:rPr lang="en-US" altLang="en-US" dirty="0">
                <a:latin typeface="Courier New" pitchFamily="49" charset="0"/>
                <a:cs typeface="Courier New" pitchFamily="49" charset="0"/>
              </a:rPr>
              <a:t>NULL</a:t>
            </a:r>
            <a:r>
              <a:rPr lang="en-US" altLang="en-US" dirty="0"/>
              <a:t> constraint prevents assigning of nulls to the specified fields. Be sure to initialize the </a:t>
            </a:r>
            <a:r>
              <a:rPr lang="en-US" altLang="en-US" dirty="0">
                <a:latin typeface="Courier New" pitchFamily="49" charset="0"/>
                <a:cs typeface="Courier New" pitchFamily="49" charset="0"/>
              </a:rPr>
              <a:t>NOT</a:t>
            </a:r>
            <a:r>
              <a:rPr lang="en-US" altLang="en-US" dirty="0"/>
              <a:t> </a:t>
            </a:r>
            <a:r>
              <a:rPr lang="en-US" altLang="en-US" dirty="0">
                <a:latin typeface="Courier New" pitchFamily="49" charset="0"/>
                <a:cs typeface="Courier New" pitchFamily="49" charset="0"/>
              </a:rPr>
              <a:t>NULL</a:t>
            </a:r>
            <a:r>
              <a:rPr lang="en-US" altLang="en-US" dirty="0"/>
              <a:t> fields.</a:t>
            </a:r>
          </a:p>
          <a:p>
            <a:pPr lvl="1"/>
            <a:r>
              <a:rPr lang="en-US" altLang="en-US" dirty="0"/>
              <a:t>The field declarations that are used in defining a record are like variable declarations. Each field has a unique name and a specific data type. </a:t>
            </a:r>
          </a:p>
          <a:p>
            <a:endParaRPr lang="en-US" dirty="0"/>
          </a:p>
        </p:txBody>
      </p:sp>
    </p:spTree>
    <p:extLst>
      <p:ext uri="{BB962C8B-B14F-4D97-AF65-F5344CB8AC3E}">
        <p14:creationId xmlns:p14="http://schemas.microsoft.com/office/powerpoint/2010/main" val="841410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Footer Placeholder 7"/>
          <p:cNvSpPr>
            <a:spLocks noGrp="1"/>
          </p:cNvSpPr>
          <p:nvPr>
            <p:ph type="ftr" sz="quarter" idx="4"/>
          </p:nvPr>
        </p:nvSpPr>
        <p:spPr/>
        <p:txBody>
          <a:bodyPr/>
          <a:lstStyle/>
          <a:p>
            <a:r>
              <a:rPr lang="en-US" altLang="en-US"/>
              <a:t>Oracle Database 19c: PL/SQL Workshop   7 - </a:t>
            </a:r>
            <a:fld id="{533E97BA-5F8C-4A9E-B8F7-9F8D3E2155DB}" type="slidenum">
              <a:rPr lang="en-US" altLang="en-US" smtClean="0"/>
              <a:pPr/>
              <a:t>11</a:t>
            </a:fld>
            <a:endParaRPr lang="en-US" altLang="en-US" dirty="0"/>
          </a:p>
        </p:txBody>
      </p:sp>
      <p:sp>
        <p:nvSpPr>
          <p:cNvPr id="3" name="Slide Image Placeholder 2">
            <a:extLst>
              <a:ext uri="{FF2B5EF4-FFF2-40B4-BE49-F238E27FC236}">
                <a16:creationId xmlns:a16="http://schemas.microsoft.com/office/drawing/2014/main" id="{7E3800AD-D412-4297-A138-2C396C0A3FC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F002B86-3335-46B5-8F86-EACC5FCB8A73}"/>
              </a:ext>
            </a:extLst>
          </p:cNvPr>
          <p:cNvSpPr>
            <a:spLocks noGrp="1"/>
          </p:cNvSpPr>
          <p:nvPr>
            <p:ph type="body" idx="1"/>
          </p:nvPr>
        </p:nvSpPr>
        <p:spPr/>
        <p:txBody>
          <a:bodyPr/>
          <a:lstStyle/>
          <a:p>
            <a:pPr lvl="1" eaLnBrk="1" hangingPunct="1"/>
            <a:r>
              <a:rPr lang="en-US" altLang="en-US" dirty="0"/>
              <a:t>In the example in the slide, a PL/SQL record is created by using the required two-step process:</a:t>
            </a:r>
          </a:p>
          <a:p>
            <a:pPr lvl="2" eaLnBrk="1" hangingPunct="1">
              <a:buNone/>
            </a:pPr>
            <a:r>
              <a:rPr lang="en-US" altLang="en-US" dirty="0"/>
              <a:t>1.	A record type (</a:t>
            </a:r>
            <a:r>
              <a:rPr lang="en-US" altLang="en-US" dirty="0" err="1">
                <a:latin typeface="Courier New" pitchFamily="49" charset="0"/>
              </a:rPr>
              <a:t>t_rec</a:t>
            </a:r>
            <a:r>
              <a:rPr lang="en-US" altLang="en-US" dirty="0"/>
              <a:t>) is defined.</a:t>
            </a:r>
          </a:p>
          <a:p>
            <a:pPr lvl="2" eaLnBrk="1" hangingPunct="1">
              <a:buFont typeface="Times New Roman" pitchFamily="18" charset="0"/>
              <a:buAutoNum type="arabicPeriod" startAt="2"/>
            </a:pPr>
            <a:r>
              <a:rPr lang="en-US" altLang="en-US" dirty="0"/>
              <a:t>A record (</a:t>
            </a:r>
            <a:r>
              <a:rPr lang="en-US" altLang="en-US" dirty="0" err="1">
                <a:latin typeface="Courier New" pitchFamily="49" charset="0"/>
              </a:rPr>
              <a:t>v</a:t>
            </a:r>
            <a:r>
              <a:rPr lang="en-US" altLang="en-US" dirty="0" err="1"/>
              <a:t>_</a:t>
            </a:r>
            <a:r>
              <a:rPr lang="en-US" altLang="en-US" dirty="0" err="1">
                <a:latin typeface="Courier New" pitchFamily="49" charset="0"/>
              </a:rPr>
              <a:t>myrec</a:t>
            </a:r>
            <a:r>
              <a:rPr lang="en-US" altLang="en-US" dirty="0"/>
              <a:t>) of the </a:t>
            </a:r>
            <a:r>
              <a:rPr lang="en-US" altLang="en-US" dirty="0" err="1">
                <a:latin typeface="Courier New" pitchFamily="49" charset="0"/>
              </a:rPr>
              <a:t>t_rec</a:t>
            </a:r>
            <a:r>
              <a:rPr lang="en-US" altLang="en-US" dirty="0"/>
              <a:t> type is declared.</a:t>
            </a:r>
          </a:p>
          <a:p>
            <a:pPr lvl="1" eaLnBrk="1" hangingPunct="1"/>
            <a:r>
              <a:rPr lang="en-US" altLang="en-US" dirty="0"/>
              <a:t>You retrieve values from the employees table through a </a:t>
            </a:r>
            <a:r>
              <a:rPr lang="en-US" altLang="en-US" dirty="0">
                <a:latin typeface="Courier New" pitchFamily="49" charset="0"/>
              </a:rPr>
              <a:t>SELECT</a:t>
            </a:r>
            <a:r>
              <a:rPr lang="en-US" altLang="en-US" dirty="0"/>
              <a:t> statement into the record, and then access the fields of the record.</a:t>
            </a:r>
          </a:p>
          <a:p>
            <a:pPr lvl="1" eaLnBrk="1" hangingPunct="1"/>
            <a:r>
              <a:rPr lang="en-US" altLang="en-US" b="1" dirty="0"/>
              <a:t>Notes</a:t>
            </a:r>
          </a:p>
          <a:p>
            <a:pPr lvl="2" eaLnBrk="1" hangingPunct="1"/>
            <a:r>
              <a:rPr lang="en-US" altLang="en-US" dirty="0"/>
              <a:t>The record contains three fields: </a:t>
            </a:r>
            <a:r>
              <a:rPr lang="en-US" altLang="en-US" dirty="0" err="1">
                <a:latin typeface="Courier New" pitchFamily="49" charset="0"/>
              </a:rPr>
              <a:t>v_first_name</a:t>
            </a:r>
            <a:r>
              <a:rPr lang="en-US" altLang="en-US" dirty="0"/>
              <a:t>, </a:t>
            </a:r>
            <a:r>
              <a:rPr lang="en-US" altLang="en-US" dirty="0" err="1">
                <a:latin typeface="Courier New" pitchFamily="49" charset="0"/>
              </a:rPr>
              <a:t>v_sal</a:t>
            </a:r>
            <a:r>
              <a:rPr lang="en-US" altLang="en-US" dirty="0"/>
              <a:t>, and </a:t>
            </a:r>
            <a:r>
              <a:rPr lang="en-US" altLang="en-US" dirty="0" err="1">
                <a:latin typeface="Courier New" pitchFamily="49" charset="0"/>
              </a:rPr>
              <a:t>v_hire_date</a:t>
            </a:r>
            <a:r>
              <a:rPr lang="en-US" altLang="en-US" dirty="0"/>
              <a:t>.</a:t>
            </a:r>
          </a:p>
          <a:p>
            <a:pPr lvl="2" eaLnBrk="1" hangingPunct="1"/>
            <a:r>
              <a:rPr lang="en-US" altLang="en-US" dirty="0"/>
              <a:t>PL/SQL record fields are referenced by using the </a:t>
            </a:r>
            <a:r>
              <a:rPr lang="en-US" altLang="en-US" dirty="0">
                <a:latin typeface="Courier New" pitchFamily="49" charset="0"/>
              </a:rPr>
              <a:t>&lt;record&gt;.&lt;field&gt;</a:t>
            </a:r>
            <a:r>
              <a:rPr lang="en-US" altLang="en-US" dirty="0"/>
              <a:t> notation.</a:t>
            </a:r>
          </a:p>
          <a:p>
            <a:pPr lvl="2" eaLnBrk="1" hangingPunct="1"/>
            <a:r>
              <a:rPr lang="en-US" altLang="en-US" dirty="0"/>
              <a:t>You can add the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 to any field declaration to prevent assigning of nulls to that field. Remember that fields that are declared as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must be initialized.</a:t>
            </a:r>
          </a:p>
          <a:p>
            <a:endParaRPr lang="en-US" dirty="0"/>
          </a:p>
        </p:txBody>
      </p:sp>
    </p:spTree>
    <p:extLst>
      <p:ext uri="{BB962C8B-B14F-4D97-AF65-F5344CB8AC3E}">
        <p14:creationId xmlns:p14="http://schemas.microsoft.com/office/powerpoint/2010/main" val="288240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Footer Placeholder 7"/>
          <p:cNvSpPr>
            <a:spLocks noGrp="1"/>
          </p:cNvSpPr>
          <p:nvPr>
            <p:ph type="ftr" sz="quarter" idx="4"/>
          </p:nvPr>
        </p:nvSpPr>
        <p:spPr/>
        <p:txBody>
          <a:bodyPr/>
          <a:lstStyle/>
          <a:p>
            <a:r>
              <a:rPr lang="en-US" altLang="en-US"/>
              <a:t>Oracle Database 19c: PL/SQL Workshop   7 - </a:t>
            </a:r>
            <a:fld id="{BE472881-3462-4182-92EF-B4FD93C92439}" type="slidenum">
              <a:rPr lang="en-US" altLang="en-US" smtClean="0"/>
              <a:pPr/>
              <a:t>12</a:t>
            </a:fld>
            <a:endParaRPr lang="en-US" altLang="en-US" dirty="0"/>
          </a:p>
        </p:txBody>
      </p:sp>
      <p:sp>
        <p:nvSpPr>
          <p:cNvPr id="3" name="Slide Image Placeholder 2">
            <a:extLst>
              <a:ext uri="{FF2B5EF4-FFF2-40B4-BE49-F238E27FC236}">
                <a16:creationId xmlns:a16="http://schemas.microsoft.com/office/drawing/2014/main" id="{5788D208-C518-4A86-8BF0-2BF47986E31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B04ED31-59FA-4C97-A890-E9F87BC494EE}"/>
              </a:ext>
            </a:extLst>
          </p:cNvPr>
          <p:cNvSpPr>
            <a:spLocks noGrp="1"/>
          </p:cNvSpPr>
          <p:nvPr>
            <p:ph type="body" idx="1"/>
          </p:nvPr>
        </p:nvSpPr>
        <p:spPr/>
        <p:txBody>
          <a:bodyPr/>
          <a:lstStyle/>
          <a:p>
            <a:pPr lvl="1" eaLnBrk="1" hangingPunct="1"/>
            <a:r>
              <a:rPr lang="en-US" altLang="en-US" dirty="0"/>
              <a:t>You access the fields in a record with the name of the record. To reference or initialize an individual field, use the dot notation:</a:t>
            </a:r>
          </a:p>
          <a:p>
            <a:pPr lvl="4" eaLnBrk="1" hangingPunct="1"/>
            <a:r>
              <a:rPr lang="en-US" altLang="en-US" dirty="0"/>
              <a:t>		</a:t>
            </a:r>
            <a:r>
              <a:rPr lang="en-US" altLang="en-US" dirty="0" err="1"/>
              <a:t>record_name.field_name</a:t>
            </a:r>
            <a:endParaRPr lang="en-US" altLang="en-US" dirty="0"/>
          </a:p>
          <a:p>
            <a:pPr lvl="1" eaLnBrk="1" hangingPunct="1"/>
            <a:r>
              <a:rPr lang="en-US" altLang="en-US" dirty="0"/>
              <a:t>For example, you reference the </a:t>
            </a:r>
            <a:r>
              <a:rPr lang="en-US" altLang="en-US" dirty="0" err="1">
                <a:latin typeface="Courier New" pitchFamily="49" charset="0"/>
              </a:rPr>
              <a:t>job_id</a:t>
            </a:r>
            <a:r>
              <a:rPr lang="en-US" altLang="en-US" dirty="0"/>
              <a:t> field in the </a:t>
            </a:r>
            <a:r>
              <a:rPr lang="en-US" altLang="en-US" dirty="0" err="1">
                <a:latin typeface="Courier New" pitchFamily="49" charset="0"/>
              </a:rPr>
              <a:t>emp_record</a:t>
            </a:r>
            <a:r>
              <a:rPr lang="en-US" altLang="en-US" dirty="0"/>
              <a:t> record as follows:</a:t>
            </a:r>
          </a:p>
          <a:p>
            <a:pPr lvl="4" eaLnBrk="1" hangingPunct="1"/>
            <a:r>
              <a:rPr lang="en-US" altLang="en-US" dirty="0"/>
              <a:t>		</a:t>
            </a:r>
            <a:r>
              <a:rPr lang="en-US" altLang="en-US" dirty="0" err="1"/>
              <a:t>emp_record.job_id</a:t>
            </a:r>
            <a:endParaRPr lang="en-US" altLang="en-US" dirty="0"/>
          </a:p>
          <a:p>
            <a:pPr lvl="1" eaLnBrk="1" hangingPunct="1"/>
            <a:r>
              <a:rPr lang="en-US" altLang="en-US" dirty="0"/>
              <a:t>You can then assign a value to the record field:</a:t>
            </a:r>
          </a:p>
          <a:p>
            <a:pPr lvl="4" eaLnBrk="1" hangingPunct="1"/>
            <a:r>
              <a:rPr lang="en-US" altLang="en-US" dirty="0"/>
              <a:t>		</a:t>
            </a:r>
            <a:r>
              <a:rPr lang="en-US" altLang="en-US" dirty="0" err="1"/>
              <a:t>emp_record.job_id</a:t>
            </a:r>
            <a:r>
              <a:rPr lang="en-US" altLang="en-US" dirty="0"/>
              <a:t> := 'ST_CLERK';</a:t>
            </a:r>
          </a:p>
          <a:p>
            <a:pPr lvl="1" eaLnBrk="1" hangingPunct="1"/>
            <a:r>
              <a:rPr lang="en-US" altLang="en-US" dirty="0"/>
              <a:t>In a block or subprogram, user-defined records are instantiated when you enter the block or subprogram. They cease to exist when you exit the block or subprogram.</a:t>
            </a:r>
          </a:p>
          <a:p>
            <a:endParaRPr lang="en-US" dirty="0"/>
          </a:p>
        </p:txBody>
      </p:sp>
    </p:spTree>
    <p:extLst>
      <p:ext uri="{BB962C8B-B14F-4D97-AF65-F5344CB8AC3E}">
        <p14:creationId xmlns:p14="http://schemas.microsoft.com/office/powerpoint/2010/main" val="2863368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Footer Placeholder 7"/>
          <p:cNvSpPr>
            <a:spLocks noGrp="1"/>
          </p:cNvSpPr>
          <p:nvPr>
            <p:ph type="ftr" sz="quarter" idx="4"/>
          </p:nvPr>
        </p:nvSpPr>
        <p:spPr/>
        <p:txBody>
          <a:bodyPr/>
          <a:lstStyle/>
          <a:p>
            <a:r>
              <a:rPr lang="en-US" altLang="en-US"/>
              <a:t>Oracle Database 19c: PL/SQL Workshop   7 - </a:t>
            </a:r>
            <a:fld id="{E61AB9A5-A754-4E5E-A3FA-178CAE81EBCD}" type="slidenum">
              <a:rPr lang="en-US" altLang="en-US" smtClean="0"/>
              <a:pPr/>
              <a:t>13</a:t>
            </a:fld>
            <a:endParaRPr lang="en-US" altLang="en-US" dirty="0"/>
          </a:p>
        </p:txBody>
      </p:sp>
      <p:sp>
        <p:nvSpPr>
          <p:cNvPr id="4" name="Notes Placeholder 3">
            <a:extLst>
              <a:ext uri="{FF2B5EF4-FFF2-40B4-BE49-F238E27FC236}">
                <a16:creationId xmlns:a16="http://schemas.microsoft.com/office/drawing/2014/main" id="{99C342EC-CCCB-4719-B840-14B1D3F7563D}"/>
              </a:ext>
            </a:extLst>
          </p:cNvPr>
          <p:cNvSpPr>
            <a:spLocks noGrp="1"/>
          </p:cNvSpPr>
          <p:nvPr>
            <p:ph type="body" idx="1"/>
          </p:nvPr>
        </p:nvSpPr>
        <p:spPr>
          <a:xfrm>
            <a:off x="457200" y="449263"/>
            <a:ext cx="6858000" cy="9380537"/>
          </a:xfrm>
        </p:spPr>
        <p:txBody>
          <a:bodyPr/>
          <a:lstStyle/>
          <a:p>
            <a:pPr lvl="1" eaLnBrk="1" hangingPunct="1"/>
            <a:r>
              <a:rPr lang="en-US" altLang="en-US" dirty="0"/>
              <a:t>A</a:t>
            </a:r>
            <a:r>
              <a:rPr lang="en-US" altLang="en-US" i="1" dirty="0"/>
              <a:t> </a:t>
            </a:r>
            <a:r>
              <a:rPr lang="en-US" altLang="en-US" dirty="0"/>
              <a:t>record is a group of related data items stored in</a:t>
            </a:r>
            <a:r>
              <a:rPr lang="en-US" altLang="en-US" i="1" dirty="0"/>
              <a:t> </a:t>
            </a:r>
            <a:r>
              <a:rPr lang="en-US" altLang="en-US" dirty="0"/>
              <a:t>fields</a:t>
            </a:r>
            <a:r>
              <a:rPr lang="en-US" altLang="en-US" i="1" dirty="0"/>
              <a:t>,</a:t>
            </a:r>
            <a:r>
              <a:rPr lang="en-US" altLang="en-US" dirty="0"/>
              <a:t> each with its own name and data type. </a:t>
            </a:r>
          </a:p>
          <a:p>
            <a:pPr lvl="2" eaLnBrk="1" hangingPunct="1"/>
            <a:r>
              <a:rPr lang="en-US" altLang="en-US" dirty="0"/>
              <a:t>Each record defined can have one or more than one fields with different data types.</a:t>
            </a:r>
          </a:p>
          <a:p>
            <a:pPr lvl="2" eaLnBrk="1" hangingPunct="1"/>
            <a:r>
              <a:rPr lang="en-US" altLang="en-US" dirty="0"/>
              <a:t>You can assign initial values to the fields and also apply a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a:t>
            </a:r>
          </a:p>
          <a:p>
            <a:pPr lvl="2" eaLnBrk="1" hangingPunct="1"/>
            <a:r>
              <a:rPr lang="en-US" altLang="en-US" dirty="0"/>
              <a:t>Fields without initial values are initialized to </a:t>
            </a:r>
            <a:r>
              <a:rPr lang="en-US" altLang="en-US" dirty="0">
                <a:latin typeface="Courier New" pitchFamily="49" charset="0"/>
              </a:rPr>
              <a:t>NULL</a:t>
            </a:r>
            <a:r>
              <a:rPr lang="en-US" altLang="en-US" dirty="0"/>
              <a:t>.</a:t>
            </a:r>
          </a:p>
          <a:p>
            <a:pPr lvl="2" eaLnBrk="1" hangingPunct="1"/>
            <a:r>
              <a:rPr lang="en-US" altLang="en-US" dirty="0"/>
              <a:t>You can use the </a:t>
            </a:r>
            <a:r>
              <a:rPr lang="en-US" altLang="en-US" dirty="0">
                <a:latin typeface="Courier New" pitchFamily="49" charset="0"/>
              </a:rPr>
              <a:t>DEFAULT</a:t>
            </a:r>
            <a:r>
              <a:rPr lang="en-US" altLang="en-US" dirty="0"/>
              <a:t> keyword or </a:t>
            </a:r>
            <a:r>
              <a:rPr lang="en-US" altLang="en-US" dirty="0">
                <a:latin typeface="Courier New" pitchFamily="49" charset="0"/>
              </a:rPr>
              <a:t>:=</a:t>
            </a:r>
            <a:r>
              <a:rPr lang="en-US" altLang="en-US" dirty="0"/>
              <a:t> to initialize the fields.</a:t>
            </a:r>
          </a:p>
          <a:p>
            <a:pPr lvl="2" eaLnBrk="1" hangingPunct="1"/>
            <a:r>
              <a:rPr lang="en-US" altLang="en-US" dirty="0"/>
              <a:t>You can define the </a:t>
            </a:r>
            <a:r>
              <a:rPr lang="en-US" altLang="en-US" dirty="0">
                <a:latin typeface="Courier New" pitchFamily="49" charset="0"/>
              </a:rPr>
              <a:t>RECORD</a:t>
            </a:r>
            <a:r>
              <a:rPr lang="en-US" altLang="en-US" dirty="0"/>
              <a:t> types and declare the user-defined records in the declarative part of any block, subprogram, or package.</a:t>
            </a:r>
          </a:p>
          <a:p>
            <a:pPr lvl="2" eaLnBrk="1" hangingPunct="1"/>
            <a:r>
              <a:rPr lang="en-US" altLang="en-US" dirty="0"/>
              <a:t>You can declare and reference nested records. One record can be the component of another record.</a:t>
            </a:r>
          </a:p>
          <a:p>
            <a:endParaRPr lang="en-US" dirty="0"/>
          </a:p>
        </p:txBody>
      </p:sp>
    </p:spTree>
    <p:extLst>
      <p:ext uri="{BB962C8B-B14F-4D97-AF65-F5344CB8AC3E}">
        <p14:creationId xmlns:p14="http://schemas.microsoft.com/office/powerpoint/2010/main" val="825439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a:t>Oracle Database 19c: PL/SQL Workshop   7 - </a:t>
            </a:r>
            <a:fld id="{42DCB4F3-D301-40B3-A13E-F6F71FABA4F2}" type="slidenum">
              <a:rPr lang="en-US" smtClean="0"/>
              <a:pPr/>
              <a:t>14</a:t>
            </a:fld>
            <a:endParaRPr lang="en-US" dirty="0"/>
          </a:p>
        </p:txBody>
      </p:sp>
      <p:sp>
        <p:nvSpPr>
          <p:cNvPr id="3" name="Slide Image Placeholder 2">
            <a:extLst>
              <a:ext uri="{FF2B5EF4-FFF2-40B4-BE49-F238E27FC236}">
                <a16:creationId xmlns:a16="http://schemas.microsoft.com/office/drawing/2014/main" id="{5B61AFD3-9E1E-4117-AB47-F283E5D7942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EFDF0C3-FAA6-47A7-BB1E-561A4763A2A6}"/>
              </a:ext>
            </a:extLst>
          </p:cNvPr>
          <p:cNvSpPr>
            <a:spLocks noGrp="1"/>
          </p:cNvSpPr>
          <p:nvPr>
            <p:ph type="body" idx="1"/>
          </p:nvPr>
        </p:nvSpPr>
        <p:spPr/>
        <p:txBody>
          <a:bodyPr/>
          <a:lstStyle/>
          <a:p>
            <a:pPr lvl="1" eaLnBrk="1" hangingPunct="1"/>
            <a:r>
              <a:rPr lang="en-US" dirty="0">
                <a:solidFill>
                  <a:schemeClr val="tx1"/>
                </a:solidFill>
              </a:rPr>
              <a:t>When you declare a record, you may want to have the record fields to be exactly same as the definition of some table in the database. You can use %</a:t>
            </a:r>
            <a:r>
              <a:rPr lang="en-US" dirty="0">
                <a:latin typeface="Courier New" pitchFamily="49" charset="0"/>
              </a:rPr>
              <a:t>ROWTYPE</a:t>
            </a:r>
            <a:r>
              <a:rPr lang="en-US" dirty="0">
                <a:solidFill>
                  <a:schemeClr val="tx1"/>
                </a:solidFill>
              </a:rPr>
              <a:t> attribute in this scenario.</a:t>
            </a:r>
          </a:p>
          <a:p>
            <a:pPr lvl="1" eaLnBrk="1" hangingPunct="1"/>
            <a:r>
              <a:rPr lang="en-US" dirty="0">
                <a:solidFill>
                  <a:schemeClr val="tx1"/>
                </a:solidFill>
              </a:rPr>
              <a:t>The %</a:t>
            </a:r>
            <a:r>
              <a:rPr lang="en-US" dirty="0">
                <a:latin typeface="Courier New" pitchFamily="49" charset="0"/>
              </a:rPr>
              <a:t>ROWTYPE</a:t>
            </a:r>
            <a:r>
              <a:rPr lang="en-US" altLang="en-US" dirty="0"/>
              <a:t> </a:t>
            </a:r>
            <a:r>
              <a:rPr lang="en-US" dirty="0">
                <a:solidFill>
                  <a:schemeClr val="tx1"/>
                </a:solidFill>
              </a:rPr>
              <a:t>attribute</a:t>
            </a:r>
            <a:r>
              <a:rPr lang="en-US" altLang="en-US" dirty="0"/>
              <a:t> is </a:t>
            </a:r>
            <a:r>
              <a:rPr lang="en-US" dirty="0">
                <a:solidFill>
                  <a:schemeClr val="tx1"/>
                </a:solidFill>
              </a:rPr>
              <a:t>to a record what the %</a:t>
            </a:r>
            <a:r>
              <a:rPr lang="en-US" dirty="0">
                <a:latin typeface="Courier New" pitchFamily="49" charset="0"/>
              </a:rPr>
              <a:t>TYPE</a:t>
            </a:r>
            <a:r>
              <a:rPr lang="en-US" altLang="en-US" dirty="0"/>
              <a:t> </a:t>
            </a:r>
            <a:r>
              <a:rPr lang="en-US" dirty="0">
                <a:solidFill>
                  <a:schemeClr val="tx1"/>
                </a:solidFill>
              </a:rPr>
              <a:t>attribute is to a variable type.</a:t>
            </a:r>
            <a:endParaRPr lang="en-US" dirty="0">
              <a:solidFill>
                <a:srgbClr val="FF0000"/>
              </a:solidFill>
            </a:endParaRPr>
          </a:p>
          <a:p>
            <a:pPr lvl="1" eaLnBrk="1" hangingPunct="1"/>
            <a:r>
              <a:rPr lang="en-US" dirty="0"/>
              <a:t>The </a:t>
            </a:r>
            <a:r>
              <a:rPr lang="en-US" dirty="0">
                <a:latin typeface="Courier New" pitchFamily="49" charset="0"/>
              </a:rPr>
              <a:t>%ROWTYPE</a:t>
            </a:r>
            <a:r>
              <a:rPr lang="en-US" dirty="0"/>
              <a:t> attribute is used to declare a record that can hold an entire row of a table or view. The fields in the record take their names and data types from the columns of the table or view. The record can also store an entire row of data fetched from a cursor or cursor variable.</a:t>
            </a:r>
          </a:p>
          <a:p>
            <a:pPr lvl="1" eaLnBrk="1" hangingPunct="1"/>
            <a:r>
              <a:rPr lang="en-US" dirty="0"/>
              <a:t>The slide shows the syntax for declaring a record. In the syntax:</a:t>
            </a:r>
          </a:p>
          <a:p>
            <a:pPr lvl="2" eaLnBrk="1" hangingPunct="1"/>
            <a:r>
              <a:rPr lang="en-US" dirty="0">
                <a:latin typeface="Courier New" pitchFamily="49" charset="0"/>
              </a:rPr>
              <a:t>Identifier</a:t>
            </a:r>
            <a:r>
              <a:rPr lang="en-US" dirty="0"/>
              <a:t>: 	Is the name chosen for the record as a whole</a:t>
            </a:r>
          </a:p>
          <a:p>
            <a:pPr lvl="2" eaLnBrk="1" hangingPunct="1"/>
            <a:r>
              <a:rPr lang="en-US" dirty="0">
                <a:latin typeface="Courier New" pitchFamily="49" charset="0"/>
              </a:rPr>
              <a:t>Reference</a:t>
            </a:r>
            <a:r>
              <a:rPr lang="en-US" dirty="0"/>
              <a:t>: 	</a:t>
            </a:r>
            <a:r>
              <a:rPr lang="en-US" dirty="0">
                <a:solidFill>
                  <a:schemeClr val="tx1"/>
                </a:solidFill>
              </a:rPr>
              <a:t>Is the name of the table, view, cursor, or cursor variable on which 			the record is to be based (The table or view must exist for this 			reference to be valid.)</a:t>
            </a:r>
            <a:r>
              <a:rPr lang="en-US" dirty="0"/>
              <a:t>						</a:t>
            </a:r>
          </a:p>
          <a:p>
            <a:pPr lvl="1" eaLnBrk="1" hangingPunct="1"/>
            <a:r>
              <a:rPr lang="en-US" dirty="0"/>
              <a:t>In the following example, a record is declared by using </a:t>
            </a:r>
            <a:r>
              <a:rPr lang="en-US" dirty="0">
                <a:latin typeface="Courier New" pitchFamily="49" charset="0"/>
              </a:rPr>
              <a:t>%ROWTYPE</a:t>
            </a:r>
            <a:r>
              <a:rPr lang="en-US" dirty="0"/>
              <a:t> as a data type specifier:</a:t>
            </a:r>
          </a:p>
          <a:p>
            <a:pPr lvl="4" eaLnBrk="1" hangingPunct="1"/>
            <a:r>
              <a:rPr lang="en-US" dirty="0"/>
              <a:t>DECLARE</a:t>
            </a:r>
            <a:br>
              <a:rPr lang="en-US" dirty="0"/>
            </a:br>
            <a:r>
              <a:rPr lang="en-US" dirty="0"/>
              <a:t> </a:t>
            </a:r>
            <a:r>
              <a:rPr lang="en-US" dirty="0" err="1"/>
              <a:t>emp_record</a:t>
            </a:r>
            <a:r>
              <a:rPr lang="en-US" dirty="0"/>
              <a:t>  </a:t>
            </a:r>
            <a:r>
              <a:rPr lang="en-US" dirty="0" err="1"/>
              <a:t>employees%ROWTYPE</a:t>
            </a:r>
            <a:r>
              <a:rPr lang="en-US" dirty="0"/>
              <a:t>;</a:t>
            </a:r>
            <a:br>
              <a:rPr lang="en-US" dirty="0"/>
            </a:br>
            <a:r>
              <a:rPr lang="en-US" dirty="0"/>
              <a:t> ...</a:t>
            </a:r>
          </a:p>
          <a:p>
            <a:endParaRPr lang="en-US" dirty="0"/>
          </a:p>
        </p:txBody>
      </p:sp>
    </p:spTree>
    <p:extLst>
      <p:ext uri="{BB962C8B-B14F-4D97-AF65-F5344CB8AC3E}">
        <p14:creationId xmlns:p14="http://schemas.microsoft.com/office/powerpoint/2010/main" val="154352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Footer Placeholder 6"/>
          <p:cNvSpPr>
            <a:spLocks noGrp="1"/>
          </p:cNvSpPr>
          <p:nvPr>
            <p:ph type="ftr" sz="quarter" idx="4"/>
          </p:nvPr>
        </p:nvSpPr>
        <p:spPr/>
        <p:txBody>
          <a:bodyPr/>
          <a:lstStyle/>
          <a:p>
            <a:r>
              <a:rPr lang="en-US" altLang="en-US"/>
              <a:t>Oracle Database 19c: PL/SQL Workshop   7 - </a:t>
            </a:r>
            <a:fld id="{62DC0D9A-7196-457C-A808-004669581985}" type="slidenum">
              <a:rPr lang="en-US" altLang="en-US" smtClean="0"/>
              <a:pPr/>
              <a:t>15</a:t>
            </a:fld>
            <a:endParaRPr lang="en-US" altLang="en-US" dirty="0"/>
          </a:p>
        </p:txBody>
      </p:sp>
      <p:sp>
        <p:nvSpPr>
          <p:cNvPr id="4" name="Notes Placeholder 3">
            <a:extLst>
              <a:ext uri="{FF2B5EF4-FFF2-40B4-BE49-F238E27FC236}">
                <a16:creationId xmlns:a16="http://schemas.microsoft.com/office/drawing/2014/main" id="{4C843418-68E7-4507-9162-807B88F0B5F5}"/>
              </a:ext>
            </a:extLst>
          </p:cNvPr>
          <p:cNvSpPr>
            <a:spLocks noGrp="1"/>
          </p:cNvSpPr>
          <p:nvPr>
            <p:ph type="body" idx="1"/>
          </p:nvPr>
        </p:nvSpPr>
        <p:spPr>
          <a:xfrm>
            <a:off x="457200" y="449263"/>
            <a:ext cx="6858000" cy="9380537"/>
          </a:xfrm>
        </p:spPr>
        <p:txBody>
          <a:bodyPr/>
          <a:lstStyle/>
          <a:p>
            <a:pPr lvl="1" eaLnBrk="1" hangingPunct="1"/>
            <a:r>
              <a:rPr lang="en-US" altLang="en-US" dirty="0"/>
              <a:t>The </a:t>
            </a:r>
            <a:r>
              <a:rPr lang="en-US" altLang="en-US" dirty="0" err="1">
                <a:latin typeface="Courier New" pitchFamily="49" charset="0"/>
              </a:rPr>
              <a:t>emp_record</a:t>
            </a:r>
            <a:r>
              <a:rPr lang="en-US" altLang="en-US" dirty="0"/>
              <a:t> record has a structure consisting of the following fields, each representing a column in the </a:t>
            </a:r>
            <a:r>
              <a:rPr lang="en-US" altLang="en-US" dirty="0">
                <a:latin typeface="Courier New" pitchFamily="49" charset="0"/>
              </a:rPr>
              <a:t>employees</a:t>
            </a:r>
            <a:r>
              <a:rPr lang="en-US" altLang="en-US" dirty="0"/>
              <a:t> table.</a:t>
            </a:r>
          </a:p>
          <a:p>
            <a:pPr lvl="1" eaLnBrk="1" hangingPunct="1"/>
            <a:r>
              <a:rPr lang="en-US" altLang="en-US" b="1" dirty="0"/>
              <a:t>Note:</a:t>
            </a:r>
            <a:r>
              <a:rPr lang="en-US" altLang="en-US" dirty="0"/>
              <a:t> This is not code, but only the structure of the composite variable. </a:t>
            </a:r>
            <a:br>
              <a:rPr lang="en-US" altLang="en-US" dirty="0"/>
            </a:br>
            <a:r>
              <a:rPr lang="en-US" altLang="en-US" dirty="0"/>
              <a:t>      </a:t>
            </a:r>
            <a:r>
              <a:rPr lang="en-US" altLang="en-US" dirty="0">
                <a:latin typeface="Courier New" pitchFamily="49" charset="0"/>
              </a:rPr>
              <a:t>(</a:t>
            </a:r>
            <a:r>
              <a:rPr lang="en-US" altLang="en-US" dirty="0" err="1">
                <a:latin typeface="Courier New" pitchFamily="49" charset="0"/>
              </a:rPr>
              <a:t>employee_id</a:t>
            </a:r>
            <a:r>
              <a:rPr lang="en-US" altLang="en-US" dirty="0">
                <a:latin typeface="Courier New" pitchFamily="49" charset="0"/>
              </a:rPr>
              <a:t>       NUMBER(6),</a:t>
            </a:r>
            <a:br>
              <a:rPr lang="en-US" altLang="en-US" dirty="0">
                <a:latin typeface="Courier New" pitchFamily="49" charset="0"/>
              </a:rPr>
            </a:br>
            <a:r>
              <a:rPr lang="en-US" altLang="en-US" dirty="0">
                <a:latin typeface="Courier New" pitchFamily="49" charset="0"/>
              </a:rPr>
              <a:t>   </a:t>
            </a:r>
            <a:r>
              <a:rPr lang="en-US" altLang="en-US" dirty="0" err="1">
                <a:latin typeface="Courier New" pitchFamily="49" charset="0"/>
              </a:rPr>
              <a:t>first_name</a:t>
            </a:r>
            <a:r>
              <a:rPr lang="en-US" altLang="en-US" dirty="0">
                <a:latin typeface="Courier New" pitchFamily="49" charset="0"/>
              </a:rPr>
              <a:t>        VARCHAR2(20),</a:t>
            </a:r>
            <a:br>
              <a:rPr lang="en-US" altLang="en-US" dirty="0">
                <a:latin typeface="Courier New" pitchFamily="49" charset="0"/>
              </a:rPr>
            </a:br>
            <a:r>
              <a:rPr lang="en-US" altLang="en-US" dirty="0">
                <a:latin typeface="Courier New" pitchFamily="49" charset="0"/>
              </a:rPr>
              <a:t>   </a:t>
            </a:r>
            <a:r>
              <a:rPr lang="en-US" altLang="en-US" dirty="0" err="1">
                <a:latin typeface="Courier New" pitchFamily="49" charset="0"/>
              </a:rPr>
              <a:t>last_name</a:t>
            </a:r>
            <a:r>
              <a:rPr lang="en-US" altLang="en-US" dirty="0">
                <a:latin typeface="Courier New" pitchFamily="49" charset="0"/>
              </a:rPr>
              <a:t>         VARCHAR2(20),</a:t>
            </a:r>
            <a:br>
              <a:rPr lang="en-US" altLang="en-US" dirty="0">
                <a:latin typeface="Courier New" pitchFamily="49" charset="0"/>
              </a:rPr>
            </a:br>
            <a:r>
              <a:rPr lang="en-US" altLang="en-US" dirty="0">
                <a:latin typeface="Courier New" pitchFamily="49" charset="0"/>
              </a:rPr>
              <a:t>   email             VARCHAR2(20),</a:t>
            </a:r>
            <a:br>
              <a:rPr lang="en-US" altLang="en-US" dirty="0">
                <a:latin typeface="Courier New" pitchFamily="49" charset="0"/>
              </a:rPr>
            </a:br>
            <a:r>
              <a:rPr lang="en-US" altLang="en-US" dirty="0">
                <a:latin typeface="Courier New" pitchFamily="49" charset="0"/>
              </a:rPr>
              <a:t>   </a:t>
            </a:r>
            <a:r>
              <a:rPr lang="en-US" altLang="en-US" dirty="0" err="1">
                <a:latin typeface="Courier New" pitchFamily="49" charset="0"/>
              </a:rPr>
              <a:t>phone_number</a:t>
            </a:r>
            <a:r>
              <a:rPr lang="en-US" altLang="en-US" dirty="0">
                <a:latin typeface="Courier New" pitchFamily="49" charset="0"/>
              </a:rPr>
              <a:t>      VARCHAR2(20),</a:t>
            </a:r>
            <a:br>
              <a:rPr lang="en-US" altLang="en-US" dirty="0">
                <a:latin typeface="Courier New" pitchFamily="49" charset="0"/>
              </a:rPr>
            </a:br>
            <a:r>
              <a:rPr lang="en-US" altLang="en-US" dirty="0">
                <a:latin typeface="Courier New" pitchFamily="49" charset="0"/>
              </a:rPr>
              <a:t>   </a:t>
            </a:r>
            <a:r>
              <a:rPr lang="en-US" altLang="en-US" dirty="0" err="1">
                <a:latin typeface="Courier New" pitchFamily="49" charset="0"/>
              </a:rPr>
              <a:t>hire_date</a:t>
            </a:r>
            <a:r>
              <a:rPr lang="en-US" altLang="en-US" dirty="0">
                <a:latin typeface="Courier New" pitchFamily="49" charset="0"/>
              </a:rPr>
              <a:t>         DATE,</a:t>
            </a:r>
          </a:p>
          <a:p>
            <a:pPr lvl="1" eaLnBrk="1" hangingPunct="1"/>
            <a:r>
              <a:rPr lang="en-US" altLang="en-US" dirty="0">
                <a:latin typeface="Courier New" pitchFamily="49" charset="0"/>
              </a:rPr>
              <a:t>   </a:t>
            </a:r>
            <a:r>
              <a:rPr lang="en-US" altLang="en-US" dirty="0" err="1">
                <a:latin typeface="Courier New" pitchFamily="49" charset="0"/>
              </a:rPr>
              <a:t>job_id</a:t>
            </a:r>
            <a:r>
              <a:rPr lang="en-US" altLang="en-US" dirty="0">
                <a:latin typeface="Courier New" pitchFamily="49" charset="0"/>
              </a:rPr>
              <a:t>      	 VARCHAR2(10),</a:t>
            </a:r>
            <a:br>
              <a:rPr lang="en-US" altLang="en-US" dirty="0">
                <a:latin typeface="Courier New" pitchFamily="49" charset="0"/>
              </a:rPr>
            </a:br>
            <a:r>
              <a:rPr lang="en-US" altLang="en-US" dirty="0">
                <a:latin typeface="Courier New" pitchFamily="49" charset="0"/>
              </a:rPr>
              <a:t>   salary            NUMBER(8,2),</a:t>
            </a:r>
            <a:br>
              <a:rPr lang="en-US" altLang="en-US" dirty="0">
                <a:latin typeface="Courier New" pitchFamily="49" charset="0"/>
              </a:rPr>
            </a:br>
            <a:r>
              <a:rPr lang="en-US" altLang="en-US" dirty="0">
                <a:latin typeface="Courier New" pitchFamily="49" charset="0"/>
              </a:rPr>
              <a:t>   </a:t>
            </a:r>
            <a:r>
              <a:rPr lang="en-US" altLang="en-US" dirty="0" err="1">
                <a:latin typeface="Courier New" pitchFamily="49" charset="0"/>
              </a:rPr>
              <a:t>commission_pct</a:t>
            </a:r>
            <a:r>
              <a:rPr lang="en-US" altLang="en-US" dirty="0">
                <a:latin typeface="Courier New" pitchFamily="49" charset="0"/>
              </a:rPr>
              <a:t>    NUMBER(2,2),</a:t>
            </a:r>
            <a:br>
              <a:rPr lang="en-US" altLang="en-US" dirty="0">
                <a:latin typeface="Courier New" pitchFamily="49" charset="0"/>
              </a:rPr>
            </a:br>
            <a:r>
              <a:rPr lang="en-US" altLang="en-US" dirty="0">
                <a:latin typeface="Courier New" pitchFamily="49" charset="0"/>
              </a:rPr>
              <a:t>   </a:t>
            </a:r>
            <a:r>
              <a:rPr lang="en-US" altLang="en-US" dirty="0" err="1">
                <a:latin typeface="Courier New" pitchFamily="49" charset="0"/>
              </a:rPr>
              <a:t>manager_id</a:t>
            </a:r>
            <a:r>
              <a:rPr lang="en-US" altLang="en-US" dirty="0">
                <a:latin typeface="Courier New" pitchFamily="49" charset="0"/>
              </a:rPr>
              <a:t>        NUMBER(6),</a:t>
            </a:r>
            <a:br>
              <a:rPr lang="en-US" altLang="en-US" dirty="0">
                <a:latin typeface="Courier New" pitchFamily="49" charset="0"/>
              </a:rPr>
            </a:br>
            <a:r>
              <a:rPr lang="en-US" altLang="en-US" dirty="0">
                <a:latin typeface="Courier New" pitchFamily="49" charset="0"/>
              </a:rPr>
              <a:t>   </a:t>
            </a:r>
            <a:r>
              <a:rPr lang="en-US" altLang="en-US" dirty="0" err="1">
                <a:latin typeface="Courier New" pitchFamily="49" charset="0"/>
              </a:rPr>
              <a:t>department_id</a:t>
            </a:r>
            <a:r>
              <a:rPr lang="en-US" altLang="en-US" dirty="0">
                <a:latin typeface="Courier New" pitchFamily="49" charset="0"/>
              </a:rPr>
              <a:t>     NUMBER(4))</a:t>
            </a:r>
          </a:p>
          <a:p>
            <a:pPr lvl="1" eaLnBrk="1" hangingPunct="1"/>
            <a:r>
              <a:rPr lang="en-US" altLang="en-US" dirty="0"/>
              <a:t>To reference an individual field, use the dot notation:</a:t>
            </a:r>
          </a:p>
          <a:p>
            <a:pPr lvl="4" eaLnBrk="1" hangingPunct="1"/>
            <a:r>
              <a:rPr lang="en-US" altLang="en-US" dirty="0"/>
              <a:t>		</a:t>
            </a:r>
            <a:r>
              <a:rPr lang="en-US" altLang="en-US" dirty="0" err="1"/>
              <a:t>record_name.field_name</a:t>
            </a:r>
            <a:endParaRPr lang="en-US" altLang="en-US" dirty="0"/>
          </a:p>
          <a:p>
            <a:pPr lvl="1" eaLnBrk="1" hangingPunct="1"/>
            <a:r>
              <a:rPr lang="en-US" altLang="en-US" dirty="0"/>
              <a:t>For example, you reference the </a:t>
            </a:r>
            <a:r>
              <a:rPr lang="en-US" altLang="en-US" dirty="0" err="1">
                <a:latin typeface="Courier New" pitchFamily="49" charset="0"/>
              </a:rPr>
              <a:t>commission_pct</a:t>
            </a:r>
            <a:r>
              <a:rPr lang="en-US" altLang="en-US" dirty="0"/>
              <a:t> field in the </a:t>
            </a:r>
            <a:r>
              <a:rPr lang="en-US" altLang="en-US" dirty="0" err="1">
                <a:latin typeface="Courier New" pitchFamily="49" charset="0"/>
              </a:rPr>
              <a:t>emp_record</a:t>
            </a:r>
            <a:r>
              <a:rPr lang="en-US" altLang="en-US" dirty="0"/>
              <a:t> record as follows:</a:t>
            </a:r>
          </a:p>
          <a:p>
            <a:pPr lvl="4" eaLnBrk="1" hangingPunct="1"/>
            <a:r>
              <a:rPr lang="en-US" altLang="en-US" dirty="0"/>
              <a:t>		</a:t>
            </a:r>
            <a:r>
              <a:rPr lang="en-US" altLang="en-US" dirty="0" err="1"/>
              <a:t>emp_record.commission_pct</a:t>
            </a:r>
            <a:endParaRPr lang="en-US" altLang="en-US" dirty="0"/>
          </a:p>
          <a:p>
            <a:pPr lvl="1" eaLnBrk="1" hangingPunct="1"/>
            <a:r>
              <a:rPr lang="en-US" altLang="en-US" dirty="0"/>
              <a:t>You can then assign a value to the record field:</a:t>
            </a:r>
          </a:p>
          <a:p>
            <a:pPr lvl="4" eaLnBrk="1" hangingPunct="1"/>
            <a:r>
              <a:rPr lang="en-US" altLang="en-US" dirty="0"/>
              <a:t>		</a:t>
            </a:r>
            <a:r>
              <a:rPr lang="en-US" altLang="en-US" dirty="0" err="1"/>
              <a:t>emp_record.commission_pct</a:t>
            </a:r>
            <a:r>
              <a:rPr lang="en-US" altLang="en-US" dirty="0"/>
              <a:t>:= .35;</a:t>
            </a:r>
          </a:p>
          <a:p>
            <a:pPr lvl="1" eaLnBrk="1" hangingPunct="1"/>
            <a:r>
              <a:rPr lang="en-US" altLang="en-US" b="1" dirty="0"/>
              <a:t>Assigning Values to Records</a:t>
            </a:r>
          </a:p>
          <a:p>
            <a:pPr lvl="1" eaLnBrk="1" hangingPunct="1"/>
            <a:r>
              <a:rPr lang="en-US" altLang="en-US" dirty="0"/>
              <a:t>You can assign a list of common values to a record by using the </a:t>
            </a:r>
            <a:r>
              <a:rPr lang="en-US" altLang="en-US" dirty="0">
                <a:latin typeface="Courier New" pitchFamily="49" charset="0"/>
              </a:rPr>
              <a:t>SELECT</a:t>
            </a:r>
            <a:r>
              <a:rPr lang="en-US" altLang="en-US" dirty="0"/>
              <a:t> or </a:t>
            </a:r>
            <a:r>
              <a:rPr lang="en-US" altLang="en-US" dirty="0">
                <a:latin typeface="Courier New" pitchFamily="49" charset="0"/>
              </a:rPr>
              <a:t>FETCH</a:t>
            </a:r>
            <a:br>
              <a:rPr lang="en-US" altLang="en-US" dirty="0">
                <a:latin typeface="Courier New" pitchFamily="49" charset="0"/>
              </a:rPr>
            </a:br>
            <a:r>
              <a:rPr lang="en-US" altLang="en-US" dirty="0"/>
              <a:t>statement. Make sure that the column names appear in the same order as the fields in your record. You can also assign one record to another if both have the same corresponding data types. A record of type </a:t>
            </a:r>
            <a:r>
              <a:rPr lang="en-US" altLang="en-US" dirty="0" err="1">
                <a:latin typeface="Courier New" pitchFamily="49" charset="0"/>
              </a:rPr>
              <a:t>employees%ROWTYPE</a:t>
            </a:r>
            <a:r>
              <a:rPr lang="en-US" altLang="en-US" dirty="0"/>
              <a:t> and a user-defined record type that has analogous fields of the </a:t>
            </a:r>
            <a:r>
              <a:rPr lang="en-US" altLang="en-US" dirty="0">
                <a:latin typeface="Courier New" pitchFamily="49" charset="0"/>
              </a:rPr>
              <a:t>employees</a:t>
            </a:r>
            <a:r>
              <a:rPr lang="en-US" altLang="en-US" dirty="0"/>
              <a:t> table will have the same data type. Therefore, </a:t>
            </a:r>
            <a:r>
              <a:rPr lang="en-US" altLang="en-US" dirty="0">
                <a:solidFill>
                  <a:schemeClr val="tx1"/>
                </a:solidFill>
                <a:ea typeface="SimSun" pitchFamily="2" charset="-122"/>
              </a:rPr>
              <a:t>if a user-defined record contains fields similar to the fields of a </a:t>
            </a:r>
            <a:r>
              <a:rPr lang="en-US" altLang="en-US" dirty="0">
                <a:solidFill>
                  <a:schemeClr val="tx1"/>
                </a:solidFill>
                <a:latin typeface="Courier New" pitchFamily="49" charset="0"/>
                <a:cs typeface="Courier New" pitchFamily="49" charset="0"/>
              </a:rPr>
              <a:t>%ROWTYPE</a:t>
            </a:r>
            <a:r>
              <a:rPr lang="en-US" altLang="en-US" dirty="0">
                <a:solidFill>
                  <a:schemeClr val="tx1"/>
                </a:solidFill>
                <a:ea typeface="SimSun" pitchFamily="2" charset="-122"/>
              </a:rPr>
              <a:t> record, you can assign that user-defined record to the </a:t>
            </a:r>
            <a:r>
              <a:rPr lang="en-US" altLang="en-US" dirty="0">
                <a:solidFill>
                  <a:schemeClr val="tx1"/>
                </a:solidFill>
                <a:latin typeface="Courier New" pitchFamily="49" charset="0"/>
                <a:cs typeface="Courier New" pitchFamily="49" charset="0"/>
              </a:rPr>
              <a:t>%ROWTYPE</a:t>
            </a:r>
            <a:r>
              <a:rPr lang="en-US" altLang="en-US" dirty="0">
                <a:solidFill>
                  <a:schemeClr val="tx1"/>
                </a:solidFill>
                <a:ea typeface="SimSun" pitchFamily="2" charset="-122"/>
              </a:rPr>
              <a:t> record.</a:t>
            </a:r>
            <a:endParaRPr lang="en-US" altLang="en-US" dirty="0">
              <a:solidFill>
                <a:schemeClr val="tx1"/>
              </a:solidFill>
            </a:endParaRPr>
          </a:p>
          <a:p>
            <a:endParaRPr lang="en-US" dirty="0"/>
          </a:p>
        </p:txBody>
      </p:sp>
    </p:spTree>
    <p:extLst>
      <p:ext uri="{BB962C8B-B14F-4D97-AF65-F5344CB8AC3E}">
        <p14:creationId xmlns:p14="http://schemas.microsoft.com/office/powerpoint/2010/main" val="924552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Footer Placeholder 7"/>
          <p:cNvSpPr>
            <a:spLocks noGrp="1"/>
          </p:cNvSpPr>
          <p:nvPr>
            <p:ph type="ftr" sz="quarter" idx="4"/>
          </p:nvPr>
        </p:nvSpPr>
        <p:spPr/>
        <p:txBody>
          <a:bodyPr/>
          <a:lstStyle/>
          <a:p>
            <a:r>
              <a:rPr lang="en-US" altLang="en-US"/>
              <a:t>Oracle Database 19c: PL/SQL Workshop   7 - </a:t>
            </a:r>
            <a:fld id="{62CD549D-1981-4066-8B74-3BC93366A808}" type="slidenum">
              <a:rPr lang="en-US" altLang="en-US" smtClean="0"/>
              <a:pPr/>
              <a:t>16</a:t>
            </a:fld>
            <a:endParaRPr lang="en-US" altLang="en-US" dirty="0"/>
          </a:p>
        </p:txBody>
      </p:sp>
      <p:sp>
        <p:nvSpPr>
          <p:cNvPr id="4" name="Slide Image Placeholder 3">
            <a:extLst>
              <a:ext uri="{FF2B5EF4-FFF2-40B4-BE49-F238E27FC236}">
                <a16:creationId xmlns:a16="http://schemas.microsoft.com/office/drawing/2014/main" id="{3A5B3065-C8BB-415B-AA17-BF3EAD673B74}"/>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B9964A9-E9BE-4E73-96FA-6B07CA2020FF}"/>
              </a:ext>
            </a:extLst>
          </p:cNvPr>
          <p:cNvSpPr>
            <a:spLocks noGrp="1"/>
          </p:cNvSpPr>
          <p:nvPr>
            <p:ph type="body" idx="1"/>
          </p:nvPr>
        </p:nvSpPr>
        <p:spPr/>
        <p:txBody>
          <a:bodyPr/>
          <a:lstStyle/>
          <a:p>
            <a:pPr lvl="1"/>
            <a:r>
              <a:rPr lang="en-US" altLang="en-US" dirty="0"/>
              <a:t>The example in the slide shows the usage of the </a:t>
            </a:r>
            <a:r>
              <a:rPr lang="en-US" altLang="en-US" dirty="0">
                <a:latin typeface="Courier New" pitchFamily="49" charset="0"/>
                <a:cs typeface="Courier New" pitchFamily="49" charset="0"/>
              </a:rPr>
              <a:t>ROWTYPE</a:t>
            </a:r>
            <a:r>
              <a:rPr lang="en-US" altLang="en-US" dirty="0"/>
              <a:t> declaration. The code in the slide has a new field added, </a:t>
            </a:r>
            <a:r>
              <a:rPr lang="en-US" altLang="en-US" dirty="0">
                <a:latin typeface="Courier New" pitchFamily="49" charset="0"/>
                <a:cs typeface="Courier New" pitchFamily="49" charset="0"/>
              </a:rPr>
              <a:t>v_rec1</a:t>
            </a:r>
            <a:r>
              <a:rPr lang="en-US" altLang="en-US" dirty="0"/>
              <a:t>, which is a row from the employees table.</a:t>
            </a:r>
          </a:p>
          <a:p>
            <a:pPr lvl="1"/>
            <a:r>
              <a:rPr lang="en-US" altLang="en-US" dirty="0"/>
              <a:t>The </a:t>
            </a:r>
            <a:r>
              <a:rPr lang="en-US" altLang="en-US" dirty="0">
                <a:latin typeface="Courier New" pitchFamily="49" charset="0"/>
                <a:cs typeface="Courier New" pitchFamily="49" charset="0"/>
              </a:rPr>
              <a:t>v_rec1</a:t>
            </a:r>
            <a:r>
              <a:rPr lang="en-US" altLang="en-US" dirty="0"/>
              <a:t> field in the record declaration is a row from the employees table. The </a:t>
            </a:r>
            <a:r>
              <a:rPr lang="en-US" altLang="en-US" dirty="0" err="1">
                <a:latin typeface="Courier New" pitchFamily="49" charset="0"/>
                <a:cs typeface="Courier New" pitchFamily="49" charset="0"/>
              </a:rPr>
              <a:t>v_myrec</a:t>
            </a:r>
            <a:r>
              <a:rPr lang="en-US" altLang="en-US" dirty="0"/>
              <a:t> variable is a record variable of type </a:t>
            </a:r>
            <a:r>
              <a:rPr lang="en-US" altLang="en-US" dirty="0" err="1">
                <a:latin typeface="Courier New" pitchFamily="49" charset="0"/>
                <a:cs typeface="Courier New" pitchFamily="49" charset="0"/>
              </a:rPr>
              <a:t>t_rec</a:t>
            </a:r>
            <a:r>
              <a:rPr lang="en-US" altLang="en-US" dirty="0"/>
              <a:t>.</a:t>
            </a:r>
          </a:p>
          <a:p>
            <a:pPr lvl="1"/>
            <a:r>
              <a:rPr lang="en-US" altLang="en-US" b="1" dirty="0"/>
              <a:t>Note:</a:t>
            </a:r>
            <a:r>
              <a:rPr lang="en-US" altLang="en-US" dirty="0"/>
              <a:t> A record can have other records as its fields.</a:t>
            </a:r>
          </a:p>
          <a:p>
            <a:pPr lvl="1"/>
            <a:r>
              <a:rPr lang="en-US" altLang="en-US" dirty="0"/>
              <a:t>In the executable block, we set the field values of the record </a:t>
            </a:r>
            <a:r>
              <a:rPr lang="en-US" altLang="en-US" dirty="0" err="1">
                <a:latin typeface="Courier New" pitchFamily="49" charset="0"/>
                <a:cs typeface="Courier New" pitchFamily="49" charset="0"/>
              </a:rPr>
              <a:t>v_myrec</a:t>
            </a:r>
            <a:r>
              <a:rPr lang="en-US" altLang="en-US" dirty="0"/>
              <a:t>:</a:t>
            </a:r>
          </a:p>
          <a:p>
            <a:pPr lvl="2">
              <a:buFont typeface="Calibri" pitchFamily="34" charset="0"/>
              <a:buAutoNum type="arabicPeriod"/>
            </a:pPr>
            <a:r>
              <a:rPr lang="en-US" altLang="en-US" dirty="0" err="1">
                <a:latin typeface="Courier New" pitchFamily="49" charset="0"/>
                <a:cs typeface="Courier New" pitchFamily="49" charset="0"/>
              </a:rPr>
              <a:t>v_myrec.v_sal</a:t>
            </a:r>
            <a:r>
              <a:rPr lang="en-US" altLang="en-US" dirty="0"/>
              <a:t> is set to </a:t>
            </a:r>
            <a:r>
              <a:rPr lang="en-US" altLang="en-US" dirty="0" err="1">
                <a:latin typeface="Courier New" pitchFamily="49" charset="0"/>
                <a:cs typeface="Courier New" pitchFamily="49" charset="0"/>
              </a:rPr>
              <a:t>v_myrec.v_minsal</a:t>
            </a:r>
            <a:r>
              <a:rPr lang="en-US" altLang="en-US" dirty="0"/>
              <a:t> + </a:t>
            </a:r>
            <a:r>
              <a:rPr lang="en-US" altLang="en-US" dirty="0">
                <a:latin typeface="Courier New" pitchFamily="49" charset="0"/>
                <a:cs typeface="Courier New" pitchFamily="49" charset="0"/>
              </a:rPr>
              <a:t>500</a:t>
            </a:r>
            <a:r>
              <a:rPr lang="en-US" altLang="en-US" dirty="0"/>
              <a:t> where the value of </a:t>
            </a:r>
            <a:r>
              <a:rPr lang="en-US" altLang="en-US" dirty="0" err="1">
                <a:latin typeface="Courier New" pitchFamily="49" charset="0"/>
                <a:cs typeface="Courier New" pitchFamily="49" charset="0"/>
              </a:rPr>
              <a:t>v_minsal</a:t>
            </a:r>
            <a:r>
              <a:rPr lang="en-US" altLang="en-US" dirty="0"/>
              <a:t> was set to a default of 1,000.</a:t>
            </a:r>
          </a:p>
          <a:p>
            <a:pPr lvl="2">
              <a:buFont typeface="Calibri" pitchFamily="34" charset="0"/>
              <a:buAutoNum type="arabicPeriod"/>
            </a:pPr>
            <a:r>
              <a:rPr lang="en-US" altLang="en-US" dirty="0"/>
              <a:t>The value of </a:t>
            </a:r>
            <a:r>
              <a:rPr lang="en-US" altLang="en-US" dirty="0" err="1">
                <a:latin typeface="Courier New" pitchFamily="49" charset="0"/>
                <a:cs typeface="Courier New" pitchFamily="49" charset="0"/>
              </a:rPr>
              <a:t>v_hire_date</a:t>
            </a:r>
            <a:r>
              <a:rPr lang="en-US" altLang="en-US" dirty="0"/>
              <a:t> is set to the current system date.</a:t>
            </a:r>
          </a:p>
          <a:p>
            <a:pPr lvl="2">
              <a:buFont typeface="Calibri" pitchFamily="34" charset="0"/>
              <a:buAutoNum type="arabicPeriod"/>
            </a:pPr>
            <a:r>
              <a:rPr lang="en-US" altLang="en-US" dirty="0"/>
              <a:t>The record variable </a:t>
            </a:r>
            <a:r>
              <a:rPr lang="en-US" altLang="en-US" dirty="0">
                <a:latin typeface="Courier New" pitchFamily="49" charset="0"/>
                <a:cs typeface="Courier New" pitchFamily="49" charset="0"/>
              </a:rPr>
              <a:t>v_rec1</a:t>
            </a:r>
            <a:r>
              <a:rPr lang="en-US" altLang="en-US" dirty="0"/>
              <a:t> is set to the row with </a:t>
            </a:r>
            <a:r>
              <a:rPr lang="en-US" altLang="en-US" dirty="0" err="1">
                <a:latin typeface="Courier New" pitchFamily="49" charset="0"/>
                <a:cs typeface="Courier New" pitchFamily="49" charset="0"/>
              </a:rPr>
              <a:t>employee_id</a:t>
            </a:r>
            <a:r>
              <a:rPr lang="en-US" altLang="en-US" dirty="0">
                <a:latin typeface="Courier New" pitchFamily="49" charset="0"/>
                <a:cs typeface="Courier New" pitchFamily="49" charset="0"/>
              </a:rPr>
              <a:t> = 100 </a:t>
            </a:r>
            <a:r>
              <a:rPr lang="en-US" altLang="en-US" dirty="0"/>
              <a:t>in the employees table through a </a:t>
            </a:r>
            <a:r>
              <a:rPr lang="en-US" altLang="en-US" dirty="0">
                <a:latin typeface="Courier New" pitchFamily="49" charset="0"/>
                <a:cs typeface="Courier New" pitchFamily="49" charset="0"/>
              </a:rPr>
              <a:t>SELECT</a:t>
            </a:r>
            <a:r>
              <a:rPr lang="en-US" altLang="en-US" dirty="0"/>
              <a:t> statement. In the output, you access the last name of the employee record by identifying with the record variable, </a:t>
            </a:r>
            <a:r>
              <a:rPr lang="en-US" altLang="en-US" dirty="0" err="1">
                <a:latin typeface="Courier New" pitchFamily="49" charset="0"/>
                <a:cs typeface="Courier New" pitchFamily="49" charset="0"/>
              </a:rPr>
              <a:t>v_myrec</a:t>
            </a:r>
            <a:r>
              <a:rPr lang="en-US" altLang="en-US" dirty="0"/>
              <a:t>, and then the composite field variable, </a:t>
            </a:r>
            <a:r>
              <a:rPr lang="en-US" altLang="en-US" dirty="0">
                <a:latin typeface="Courier New" pitchFamily="49" charset="0"/>
                <a:cs typeface="Courier New" pitchFamily="49" charset="0"/>
              </a:rPr>
              <a:t>v_rec1</a:t>
            </a:r>
            <a:r>
              <a:rPr lang="en-US" altLang="en-US" dirty="0"/>
              <a:t>, and then the field </a:t>
            </a:r>
            <a:r>
              <a:rPr lang="en-US" altLang="en-US" dirty="0" err="1">
                <a:latin typeface="Courier New" pitchFamily="49" charset="0"/>
                <a:cs typeface="Courier New" pitchFamily="49" charset="0"/>
              </a:rPr>
              <a:t>last_name</a:t>
            </a:r>
            <a:r>
              <a:rPr lang="en-US" altLang="en-US" dirty="0"/>
              <a:t>.</a:t>
            </a:r>
          </a:p>
          <a:p>
            <a:pPr lvl="1"/>
            <a:r>
              <a:rPr lang="en-US" altLang="en-US" dirty="0"/>
              <a:t>	Observe the difference in accessing the scalar fields in the record and the values of the 	composite field in the record.</a:t>
            </a:r>
          </a:p>
          <a:p>
            <a:endParaRPr lang="en-US" dirty="0"/>
          </a:p>
        </p:txBody>
      </p:sp>
    </p:spTree>
    <p:extLst>
      <p:ext uri="{BB962C8B-B14F-4D97-AF65-F5344CB8AC3E}">
        <p14:creationId xmlns:p14="http://schemas.microsoft.com/office/powerpoint/2010/main" val="2708771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Footer Placeholder 10"/>
          <p:cNvSpPr>
            <a:spLocks noGrp="1"/>
          </p:cNvSpPr>
          <p:nvPr>
            <p:ph type="ftr" sz="quarter" idx="4"/>
          </p:nvPr>
        </p:nvSpPr>
        <p:spPr/>
        <p:txBody>
          <a:bodyPr/>
          <a:lstStyle/>
          <a:p>
            <a:r>
              <a:rPr lang="en-US" altLang="en-US"/>
              <a:t>Oracle Database 19c: PL/SQL Workshop   7 - </a:t>
            </a:r>
            <a:fld id="{ADC16288-373A-42AC-965B-E2920FB5C620}" type="slidenum">
              <a:rPr lang="en-US" altLang="en-US" smtClean="0"/>
              <a:pPr/>
              <a:t>17</a:t>
            </a:fld>
            <a:endParaRPr lang="en-US" altLang="en-US" dirty="0"/>
          </a:p>
        </p:txBody>
      </p:sp>
      <p:sp>
        <p:nvSpPr>
          <p:cNvPr id="3" name="Slide Image Placeholder 2">
            <a:extLst>
              <a:ext uri="{FF2B5EF4-FFF2-40B4-BE49-F238E27FC236}">
                <a16:creationId xmlns:a16="http://schemas.microsoft.com/office/drawing/2014/main" id="{523A6525-E3BF-4B62-9EAB-7BAC11166A9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8CEEE03-B3FD-47E7-B963-571DE9543F51}"/>
              </a:ext>
            </a:extLst>
          </p:cNvPr>
          <p:cNvSpPr>
            <a:spLocks noGrp="1"/>
          </p:cNvSpPr>
          <p:nvPr>
            <p:ph type="body" idx="1"/>
          </p:nvPr>
        </p:nvSpPr>
        <p:spPr/>
        <p:txBody>
          <a:bodyPr/>
          <a:lstStyle/>
          <a:p>
            <a:pPr lvl="1" eaLnBrk="1" hangingPunct="1"/>
            <a:r>
              <a:rPr lang="en-US" altLang="en-US" dirty="0"/>
              <a:t>The advantages of using the </a:t>
            </a:r>
            <a:r>
              <a:rPr lang="en-US" altLang="en-US" dirty="0">
                <a:latin typeface="Courier New" pitchFamily="49" charset="0"/>
              </a:rPr>
              <a:t>%ROWTYPE</a:t>
            </a:r>
            <a:r>
              <a:rPr lang="en-US" altLang="en-US" dirty="0"/>
              <a:t> attribute are listed in the slide. Use the </a:t>
            </a:r>
            <a:r>
              <a:rPr lang="en-US" altLang="en-US" dirty="0">
                <a:latin typeface="Courier New" pitchFamily="49" charset="0"/>
              </a:rPr>
              <a:t>%ROWTYPE</a:t>
            </a:r>
            <a:r>
              <a:rPr lang="en-US" altLang="en-US" dirty="0"/>
              <a:t> attribute when you are not sure about the structure of the underlying database table.</a:t>
            </a:r>
          </a:p>
          <a:p>
            <a:pPr lvl="1" eaLnBrk="1" hangingPunct="1"/>
            <a:r>
              <a:rPr lang="en-US" altLang="en-US" dirty="0"/>
              <a:t>Using </a:t>
            </a:r>
            <a:r>
              <a:rPr lang="en-US" altLang="en-US" dirty="0">
                <a:latin typeface="Courier New" pitchFamily="49" charset="0"/>
              </a:rPr>
              <a:t>%ROWTYPE</a:t>
            </a:r>
            <a:r>
              <a:rPr lang="en-US" altLang="en-US" dirty="0"/>
              <a:t> simplifies maintenance, which is its main advantage. Using </a:t>
            </a:r>
            <a:r>
              <a:rPr lang="en-US" altLang="en-US" dirty="0">
                <a:latin typeface="Courier New" pitchFamily="49" charset="0"/>
              </a:rPr>
              <a:t>%ROWTYPE</a:t>
            </a:r>
            <a:r>
              <a:rPr lang="en-US" altLang="en-US" dirty="0"/>
              <a:t> ensures that the data types of the variables declared with this attribute change dynamically when the underlying table is altered. If a DDL statement changes the columns in a table, the PL/SQL program unit is invalidated. When the program is recompiled, it automatically reflects the new table format.</a:t>
            </a:r>
          </a:p>
          <a:p>
            <a:pPr lvl="1" eaLnBrk="1" hangingPunct="1"/>
            <a:r>
              <a:rPr lang="en-US" altLang="en-US" dirty="0"/>
              <a:t>The </a:t>
            </a:r>
            <a:r>
              <a:rPr lang="en-US" altLang="en-US" dirty="0">
                <a:latin typeface="Courier New" pitchFamily="49" charset="0"/>
              </a:rPr>
              <a:t>%ROWTYPE</a:t>
            </a:r>
            <a:r>
              <a:rPr lang="en-US" altLang="en-US" dirty="0"/>
              <a:t> attribute is particularly useful when you want to retrieve an entire row from a table. In the absence of this attribute, you would be forced to declare a variable for each of the columns retrieved by the </a:t>
            </a:r>
            <a:r>
              <a:rPr lang="en-US" altLang="en-US" dirty="0">
                <a:latin typeface="Courier New" pitchFamily="49" charset="0"/>
              </a:rPr>
              <a:t>SELECT</a:t>
            </a:r>
            <a:r>
              <a:rPr lang="en-US" altLang="en-US" dirty="0"/>
              <a:t> statement.</a:t>
            </a:r>
          </a:p>
          <a:p>
            <a:endParaRPr lang="en-US" dirty="0"/>
          </a:p>
        </p:txBody>
      </p:sp>
    </p:spTree>
    <p:extLst>
      <p:ext uri="{BB962C8B-B14F-4D97-AF65-F5344CB8AC3E}">
        <p14:creationId xmlns:p14="http://schemas.microsoft.com/office/powerpoint/2010/main" val="690036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Footer Placeholder 7"/>
          <p:cNvSpPr>
            <a:spLocks noGrp="1"/>
          </p:cNvSpPr>
          <p:nvPr>
            <p:ph type="ftr" sz="quarter" idx="4"/>
          </p:nvPr>
        </p:nvSpPr>
        <p:spPr/>
        <p:txBody>
          <a:bodyPr/>
          <a:lstStyle/>
          <a:p>
            <a:r>
              <a:rPr lang="en-US" altLang="en-US"/>
              <a:t>Oracle Database 19c: PL/SQL Workshop   7 - </a:t>
            </a:r>
            <a:fld id="{A1333AC4-9864-4776-B7A7-A18BEC1B4037}" type="slidenum">
              <a:rPr lang="en-US" altLang="en-US" smtClean="0"/>
              <a:pPr/>
              <a:t>18</a:t>
            </a:fld>
            <a:endParaRPr lang="en-US" altLang="en-US" dirty="0"/>
          </a:p>
        </p:txBody>
      </p:sp>
      <p:sp>
        <p:nvSpPr>
          <p:cNvPr id="3" name="Slide Image Placeholder 2">
            <a:extLst>
              <a:ext uri="{FF2B5EF4-FFF2-40B4-BE49-F238E27FC236}">
                <a16:creationId xmlns:a16="http://schemas.microsoft.com/office/drawing/2014/main" id="{09D83044-5495-49C0-ADC8-44AE829258C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81189AD-94C5-4244-B70E-5922B633B7C3}"/>
              </a:ext>
            </a:extLst>
          </p:cNvPr>
          <p:cNvSpPr>
            <a:spLocks noGrp="1"/>
          </p:cNvSpPr>
          <p:nvPr>
            <p:ph type="body" idx="1"/>
          </p:nvPr>
        </p:nvSpPr>
        <p:spPr>
          <a:xfrm>
            <a:off x="457200" y="4617720"/>
            <a:ext cx="6858000" cy="5745480"/>
          </a:xfrm>
        </p:spPr>
        <p:txBody>
          <a:bodyPr/>
          <a:lstStyle/>
          <a:p>
            <a:pPr lvl="1" eaLnBrk="1" hangingPunct="1"/>
            <a:r>
              <a:rPr lang="en-US" altLang="en-US" dirty="0"/>
              <a:t>Another example of the </a:t>
            </a:r>
            <a:r>
              <a:rPr lang="en-US" altLang="en-US" dirty="0">
                <a:latin typeface="Courier New" pitchFamily="49" charset="0"/>
              </a:rPr>
              <a:t>%ROWTYPE</a:t>
            </a:r>
            <a:r>
              <a:rPr lang="en-US" altLang="en-US" dirty="0"/>
              <a:t> attribute is shown in the slide. If an employee is retiring, information about that employee is added to a table that holds information about retired employees. The user supplies the employee number. The record of the employee specified by the user is retrieved from the </a:t>
            </a:r>
            <a:r>
              <a:rPr lang="en-US" altLang="en-US" dirty="0">
                <a:latin typeface="Courier New" pitchFamily="49" charset="0"/>
              </a:rPr>
              <a:t>employees</a:t>
            </a:r>
            <a:r>
              <a:rPr lang="en-US" altLang="en-US" dirty="0"/>
              <a:t> table and stored in the </a:t>
            </a:r>
            <a:r>
              <a:rPr lang="en-US" altLang="en-US" dirty="0" err="1">
                <a:latin typeface="Courier New" pitchFamily="49" charset="0"/>
              </a:rPr>
              <a:t>emp_rec</a:t>
            </a:r>
            <a:r>
              <a:rPr lang="en-US" altLang="en-US" dirty="0"/>
              <a:t> variable, which is declared by using the </a:t>
            </a:r>
            <a:r>
              <a:rPr lang="en-US" altLang="en-US" dirty="0">
                <a:latin typeface="Courier New" pitchFamily="49" charset="0"/>
              </a:rPr>
              <a:t>%ROWTYPE</a:t>
            </a:r>
            <a:r>
              <a:rPr lang="en-US" altLang="en-US" dirty="0"/>
              <a:t> attribute.</a:t>
            </a:r>
          </a:p>
          <a:p>
            <a:pPr lvl="1" eaLnBrk="1" hangingPunct="1"/>
            <a:r>
              <a:rPr lang="en-US" altLang="en-US" dirty="0"/>
              <a:t>The </a:t>
            </a:r>
            <a:r>
              <a:rPr lang="en-US" altLang="en-US" dirty="0">
                <a:latin typeface="Courier New" pitchFamily="49" charset="0"/>
              </a:rPr>
              <a:t>CREATE</a:t>
            </a:r>
            <a:r>
              <a:rPr lang="en-US" altLang="en-US" dirty="0"/>
              <a:t> statement that creates the </a:t>
            </a:r>
            <a:r>
              <a:rPr lang="en-US" altLang="en-US" dirty="0" err="1">
                <a:latin typeface="Courier New" pitchFamily="49" charset="0"/>
              </a:rPr>
              <a:t>retired_emps</a:t>
            </a:r>
            <a:r>
              <a:rPr lang="en-US" altLang="en-US" dirty="0"/>
              <a:t> table is:</a:t>
            </a:r>
          </a:p>
          <a:p>
            <a:pPr lvl="4" eaLnBrk="1" hangingPunct="1"/>
            <a:r>
              <a:rPr lang="en-US" altLang="en-US" dirty="0"/>
              <a:t>CREATE TABLE </a:t>
            </a:r>
            <a:r>
              <a:rPr lang="en-US" altLang="en-US" dirty="0" err="1"/>
              <a:t>retired_emps</a:t>
            </a:r>
            <a:endParaRPr lang="en-US" altLang="en-US" dirty="0"/>
          </a:p>
          <a:p>
            <a:pPr lvl="4" eaLnBrk="1" hangingPunct="1"/>
            <a:r>
              <a:rPr lang="en-US" altLang="en-US" dirty="0"/>
              <a:t>   (EMPNO      NUMBER(4), ENAME      VARCHAR2(10),</a:t>
            </a:r>
          </a:p>
          <a:p>
            <a:pPr lvl="4" eaLnBrk="1" hangingPunct="1"/>
            <a:r>
              <a:rPr lang="en-US" altLang="en-US" dirty="0"/>
              <a:t>    JOB        VARCHAR2(9),MGR        NUMBER(4),</a:t>
            </a:r>
          </a:p>
          <a:p>
            <a:pPr lvl="4" eaLnBrk="1" hangingPunct="1"/>
            <a:r>
              <a:rPr lang="en-US" altLang="en-US" dirty="0"/>
              <a:t>    HIREDATE   DATE, LEAVEDATE  DATE,</a:t>
            </a:r>
          </a:p>
          <a:p>
            <a:pPr lvl="4" eaLnBrk="1" hangingPunct="1"/>
            <a:r>
              <a:rPr lang="en-US" altLang="en-US" dirty="0"/>
              <a:t>    SAL        NUMBER(7,2), COMM       NUMBER(7,2),</a:t>
            </a:r>
          </a:p>
          <a:p>
            <a:pPr lvl="4" eaLnBrk="1" hangingPunct="1"/>
            <a:r>
              <a:rPr lang="en-US" altLang="en-US" dirty="0"/>
              <a:t>    DEPTNO     NUMBER(2))</a:t>
            </a:r>
          </a:p>
          <a:p>
            <a:pPr lvl="1" eaLnBrk="1" hangingPunct="1"/>
            <a:r>
              <a:rPr lang="en-US" altLang="en-US" b="1" dirty="0"/>
              <a:t>Notes</a:t>
            </a:r>
            <a:endParaRPr lang="en-US" altLang="en-US" dirty="0"/>
          </a:p>
          <a:p>
            <a:pPr lvl="2" eaLnBrk="1" hangingPunct="1"/>
            <a:r>
              <a:rPr lang="en-US" altLang="en-US" dirty="0"/>
              <a:t>The record that is inserted into the </a:t>
            </a:r>
            <a:r>
              <a:rPr lang="en-US" altLang="en-US" dirty="0" err="1">
                <a:latin typeface="Courier New" pitchFamily="49" charset="0"/>
              </a:rPr>
              <a:t>retired_emps</a:t>
            </a:r>
            <a:r>
              <a:rPr lang="en-US" altLang="en-US" dirty="0"/>
              <a:t> table is shown in the slide.</a:t>
            </a:r>
          </a:p>
          <a:p>
            <a:pPr lvl="2" eaLnBrk="1" hangingPunct="1"/>
            <a:r>
              <a:rPr lang="en-US" altLang="en-US" dirty="0"/>
              <a:t>To see the output shown in the slide, execute the </a:t>
            </a:r>
            <a:r>
              <a:rPr lang="en-US" altLang="en-US" dirty="0">
                <a:latin typeface="Courier New" pitchFamily="49" charset="0"/>
              </a:rPr>
              <a:t>SELECT</a:t>
            </a:r>
            <a:r>
              <a:rPr lang="en-US" altLang="en-US" dirty="0"/>
              <a:t> statement shown in the slide in SQL Developer.</a:t>
            </a:r>
          </a:p>
          <a:p>
            <a:pPr lvl="2" eaLnBrk="1" hangingPunct="1"/>
            <a:r>
              <a:rPr lang="en-US" altLang="en-US" dirty="0"/>
              <a:t>The complete code example is found under slide 14_s-n in </a:t>
            </a:r>
            <a:r>
              <a:rPr lang="en-US" altLang="en-US" dirty="0">
                <a:latin typeface="Courier New" pitchFamily="49" charset="0"/>
              </a:rPr>
              <a:t>code_ex_07.sql</a:t>
            </a:r>
            <a:r>
              <a:rPr lang="en-US" altLang="en-US" dirty="0"/>
              <a:t>.</a:t>
            </a:r>
          </a:p>
          <a:p>
            <a:endParaRPr lang="en-US" dirty="0"/>
          </a:p>
        </p:txBody>
      </p:sp>
    </p:spTree>
    <p:extLst>
      <p:ext uri="{BB962C8B-B14F-4D97-AF65-F5344CB8AC3E}">
        <p14:creationId xmlns:p14="http://schemas.microsoft.com/office/powerpoint/2010/main" val="3706080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Footer Placeholder 7"/>
          <p:cNvSpPr>
            <a:spLocks noGrp="1"/>
          </p:cNvSpPr>
          <p:nvPr>
            <p:ph type="ftr" sz="quarter" idx="4"/>
          </p:nvPr>
        </p:nvSpPr>
        <p:spPr/>
        <p:txBody>
          <a:bodyPr/>
          <a:lstStyle/>
          <a:p>
            <a:r>
              <a:rPr lang="en-US" altLang="en-US"/>
              <a:t>Oracle Database 19c: PL/SQL Workshop   7 - </a:t>
            </a:r>
            <a:fld id="{A1D38265-CA9E-4464-AD64-057692A5C27D}" type="slidenum">
              <a:rPr lang="en-US" altLang="en-US" smtClean="0"/>
              <a:pPr/>
              <a:t>19</a:t>
            </a:fld>
            <a:endParaRPr lang="en-US" altLang="en-US" dirty="0"/>
          </a:p>
        </p:txBody>
      </p:sp>
      <p:sp>
        <p:nvSpPr>
          <p:cNvPr id="3" name="Slide Image Placeholder 2">
            <a:extLst>
              <a:ext uri="{FF2B5EF4-FFF2-40B4-BE49-F238E27FC236}">
                <a16:creationId xmlns:a16="http://schemas.microsoft.com/office/drawing/2014/main" id="{8BA7D2C6-8F60-4ECF-A5ED-39C04195E4E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28F3369-954B-47BF-80EF-6891D5DCE92B}"/>
              </a:ext>
            </a:extLst>
          </p:cNvPr>
          <p:cNvSpPr>
            <a:spLocks noGrp="1"/>
          </p:cNvSpPr>
          <p:nvPr>
            <p:ph type="body" idx="1"/>
          </p:nvPr>
        </p:nvSpPr>
        <p:spPr/>
        <p:txBody>
          <a:bodyPr/>
          <a:lstStyle/>
          <a:p>
            <a:pPr lvl="1" eaLnBrk="1" hangingPunct="1"/>
            <a:r>
              <a:rPr lang="en-US" altLang="en-US" dirty="0"/>
              <a:t>Compare the </a:t>
            </a:r>
            <a:r>
              <a:rPr lang="en-US" altLang="en-US" dirty="0">
                <a:latin typeface="Courier New" pitchFamily="49" charset="0"/>
              </a:rPr>
              <a:t>INSERT</a:t>
            </a:r>
            <a:r>
              <a:rPr lang="en-US" altLang="en-US" dirty="0"/>
              <a:t> statement in the previous slide with the </a:t>
            </a:r>
            <a:r>
              <a:rPr lang="en-US" altLang="en-US" dirty="0">
                <a:latin typeface="Courier New" pitchFamily="49" charset="0"/>
              </a:rPr>
              <a:t>INSERT</a:t>
            </a:r>
            <a:r>
              <a:rPr lang="en-US" altLang="en-US" dirty="0"/>
              <a:t> statement in this slide. The </a:t>
            </a:r>
            <a:r>
              <a:rPr lang="en-US" altLang="en-US" dirty="0" err="1">
                <a:latin typeface="Courier New" pitchFamily="49" charset="0"/>
              </a:rPr>
              <a:t>emp_rec</a:t>
            </a:r>
            <a:r>
              <a:rPr lang="en-US" altLang="en-US" dirty="0"/>
              <a:t> record is of type </a:t>
            </a:r>
            <a:r>
              <a:rPr lang="en-US" altLang="en-US" dirty="0" err="1">
                <a:latin typeface="Courier New" pitchFamily="49" charset="0"/>
              </a:rPr>
              <a:t>retired_emps</a:t>
            </a:r>
            <a:r>
              <a:rPr lang="en-US" altLang="en-US" dirty="0"/>
              <a:t>. The number of fields in the record must be equal to the number of field names in the </a:t>
            </a:r>
            <a:r>
              <a:rPr lang="en-US" altLang="en-US" dirty="0">
                <a:latin typeface="Courier New" pitchFamily="49" charset="0"/>
              </a:rPr>
              <a:t>INTO</a:t>
            </a:r>
            <a:r>
              <a:rPr lang="en-US" altLang="en-US" dirty="0"/>
              <a:t> clause. You can use this record to insert values into a table. This makes the code more readable.</a:t>
            </a:r>
          </a:p>
          <a:p>
            <a:pPr lvl="1" eaLnBrk="1" hangingPunct="1"/>
            <a:r>
              <a:rPr lang="en-US" altLang="en-US" dirty="0"/>
              <a:t>Examine the </a:t>
            </a:r>
            <a:r>
              <a:rPr lang="en-US" altLang="en-US" dirty="0">
                <a:latin typeface="Courier New" pitchFamily="49" charset="0"/>
              </a:rPr>
              <a:t>SELECT</a:t>
            </a:r>
            <a:r>
              <a:rPr lang="en-US" altLang="en-US" dirty="0"/>
              <a:t> statement in the slide. You select </a:t>
            </a:r>
            <a:r>
              <a:rPr lang="en-US" altLang="en-US" dirty="0" err="1">
                <a:latin typeface="Courier New" pitchFamily="49" charset="0"/>
              </a:rPr>
              <a:t>hire_date</a:t>
            </a:r>
            <a:r>
              <a:rPr lang="en-US" altLang="en-US" dirty="0"/>
              <a:t> twice and insert the </a:t>
            </a:r>
            <a:r>
              <a:rPr lang="en-US" altLang="en-US" dirty="0" err="1">
                <a:latin typeface="Courier New" pitchFamily="49" charset="0"/>
              </a:rPr>
              <a:t>hire_date</a:t>
            </a:r>
            <a:r>
              <a:rPr lang="en-US" altLang="en-US" dirty="0"/>
              <a:t> value in the </a:t>
            </a:r>
            <a:r>
              <a:rPr lang="en-US" altLang="en-US" dirty="0" err="1">
                <a:latin typeface="Courier New" pitchFamily="49" charset="0"/>
              </a:rPr>
              <a:t>leavedate</a:t>
            </a:r>
            <a:r>
              <a:rPr lang="en-US" altLang="en-US" dirty="0"/>
              <a:t> field of </a:t>
            </a:r>
            <a:r>
              <a:rPr lang="en-US" altLang="en-US" dirty="0" err="1">
                <a:latin typeface="Courier New" pitchFamily="49" charset="0"/>
              </a:rPr>
              <a:t>retired_emps</a:t>
            </a:r>
            <a:r>
              <a:rPr lang="en-US" altLang="en-US" dirty="0"/>
              <a:t>. Practically no employee retires on the hire date. The inserted record is shown in the slide. You will see how to update this in the next slide.</a:t>
            </a:r>
          </a:p>
          <a:p>
            <a:pPr lvl="1" eaLnBrk="1" hangingPunct="1"/>
            <a:r>
              <a:rPr lang="en-US" altLang="en-US" b="1" dirty="0"/>
              <a:t>Note: </a:t>
            </a:r>
            <a:r>
              <a:rPr lang="en-US" altLang="en-US" dirty="0"/>
              <a:t>To see the output shown in the slide, execute the </a:t>
            </a:r>
            <a:r>
              <a:rPr lang="en-US" altLang="en-US" dirty="0">
                <a:latin typeface="Courier New" pitchFamily="49" charset="0"/>
              </a:rPr>
              <a:t>SELECT</a:t>
            </a:r>
            <a:r>
              <a:rPr lang="en-US" altLang="en-US" dirty="0"/>
              <a:t> statement shown in the slide in SQL Developer.</a:t>
            </a:r>
          </a:p>
          <a:p>
            <a:endParaRPr lang="en-US" dirty="0"/>
          </a:p>
        </p:txBody>
      </p:sp>
    </p:spTree>
    <p:extLst>
      <p:ext uri="{BB962C8B-B14F-4D97-AF65-F5344CB8AC3E}">
        <p14:creationId xmlns:p14="http://schemas.microsoft.com/office/powerpoint/2010/main" val="97014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otes Placeholder 2"/>
          <p:cNvSpPr>
            <a:spLocks noGrp="1"/>
          </p:cNvSpPr>
          <p:nvPr>
            <p:ph type="body" idx="1"/>
          </p:nvPr>
        </p:nvSpPr>
        <p:spPr/>
        <p:txBody>
          <a:bodyPr/>
          <a:lstStyle/>
          <a:p>
            <a:pPr lvl="1"/>
            <a:r>
              <a:rPr lang="en-US"/>
              <a:t>You are in lesson 7, which is part of Unit 2: Programming with PL/SQL.</a:t>
            </a:r>
          </a:p>
        </p:txBody>
      </p:sp>
      <p:sp>
        <p:nvSpPr>
          <p:cNvPr id="5" name="Footer Placeholder 4"/>
          <p:cNvSpPr>
            <a:spLocks noGrp="1"/>
          </p:cNvSpPr>
          <p:nvPr>
            <p:ph type="ftr" sz="quarter" idx="4"/>
          </p:nvPr>
        </p:nvSpPr>
        <p:spPr/>
        <p:txBody>
          <a:bodyPr/>
          <a:lstStyle/>
          <a:p>
            <a:r>
              <a:rPr lang="en-US"/>
              <a:t>Oracle Database 19c: PL/SQL Workshop   7 - </a:t>
            </a:r>
            <a:fld id="{5D816AA0-E85D-4BB4-AF48-55C2F4364C0F}" type="slidenum">
              <a:rPr lang="en-US" smtClean="0"/>
              <a:pPr/>
              <a:t>2</a:t>
            </a:fld>
            <a:endParaRPr lang="en-US" dirty="0"/>
          </a:p>
        </p:txBody>
      </p:sp>
      <p:sp>
        <p:nvSpPr>
          <p:cNvPr id="4" name="Slide Image Placeholder 3">
            <a:extLst>
              <a:ext uri="{FF2B5EF4-FFF2-40B4-BE49-F238E27FC236}">
                <a16:creationId xmlns:a16="http://schemas.microsoft.com/office/drawing/2014/main" id="{A5CC3717-1DED-489E-B84D-3490E1779EF6}"/>
              </a:ext>
            </a:extLst>
          </p:cNvPr>
          <p:cNvSpPr>
            <a:spLocks noGrp="1" noRot="1" noChangeAspect="1"/>
          </p:cNvSpPr>
          <p:nvPr>
            <p:ph type="sldImg"/>
          </p:nvPr>
        </p:nvSpPr>
        <p:spPr/>
      </p:sp>
    </p:spTree>
    <p:extLst>
      <p:ext uri="{BB962C8B-B14F-4D97-AF65-F5344CB8AC3E}">
        <p14:creationId xmlns:p14="http://schemas.microsoft.com/office/powerpoint/2010/main" val="3969702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Footer Placeholder 7"/>
          <p:cNvSpPr>
            <a:spLocks noGrp="1"/>
          </p:cNvSpPr>
          <p:nvPr>
            <p:ph type="ftr" sz="quarter" idx="4"/>
          </p:nvPr>
        </p:nvSpPr>
        <p:spPr/>
        <p:txBody>
          <a:bodyPr/>
          <a:lstStyle/>
          <a:p>
            <a:r>
              <a:rPr lang="en-US" altLang="en-US"/>
              <a:t>Oracle Database 19c: PL/SQL Workshop   7 - </a:t>
            </a:r>
            <a:fld id="{56B08C04-3FE6-4E5D-924B-567901F2930A}" type="slidenum">
              <a:rPr lang="en-US" altLang="en-US" smtClean="0"/>
              <a:pPr/>
              <a:t>20</a:t>
            </a:fld>
            <a:endParaRPr lang="en-US" altLang="en-US" dirty="0"/>
          </a:p>
        </p:txBody>
      </p:sp>
      <p:sp>
        <p:nvSpPr>
          <p:cNvPr id="3" name="Slide Image Placeholder 2">
            <a:extLst>
              <a:ext uri="{FF2B5EF4-FFF2-40B4-BE49-F238E27FC236}">
                <a16:creationId xmlns:a16="http://schemas.microsoft.com/office/drawing/2014/main" id="{0F193F25-C511-4B11-80B5-1F4417D41EB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55C7F31-5AFC-4552-B5C0-C59D625E57EC}"/>
              </a:ext>
            </a:extLst>
          </p:cNvPr>
          <p:cNvSpPr>
            <a:spLocks noGrp="1"/>
          </p:cNvSpPr>
          <p:nvPr>
            <p:ph type="body" idx="1"/>
          </p:nvPr>
        </p:nvSpPr>
        <p:spPr/>
        <p:txBody>
          <a:bodyPr/>
          <a:lstStyle/>
          <a:p>
            <a:pPr lvl="1" eaLnBrk="1" hangingPunct="1"/>
            <a:r>
              <a:rPr lang="en-US" altLang="en-US" dirty="0"/>
              <a:t>You learned to insert a row by using a record. This slide shows you how to update a row by using a record. </a:t>
            </a:r>
          </a:p>
          <a:p>
            <a:pPr lvl="2" eaLnBrk="1" hangingPunct="1"/>
            <a:r>
              <a:rPr lang="en-US" altLang="en-US" dirty="0"/>
              <a:t>The </a:t>
            </a:r>
            <a:r>
              <a:rPr lang="en-US" altLang="en-US" dirty="0">
                <a:latin typeface="Courier New" pitchFamily="49" charset="0"/>
              </a:rPr>
              <a:t>ROW</a:t>
            </a:r>
            <a:r>
              <a:rPr lang="en-US" altLang="en-US" dirty="0"/>
              <a:t> keyword is used to represent the entire row.</a:t>
            </a:r>
          </a:p>
          <a:p>
            <a:pPr lvl="2" eaLnBrk="1" hangingPunct="1"/>
            <a:r>
              <a:rPr lang="en-US" altLang="en-US" dirty="0"/>
              <a:t>The code shown in the slide updates the </a:t>
            </a:r>
            <a:r>
              <a:rPr lang="en-US" altLang="en-US" dirty="0" err="1">
                <a:latin typeface="Courier New" pitchFamily="49" charset="0"/>
              </a:rPr>
              <a:t>leavedate</a:t>
            </a:r>
            <a:r>
              <a:rPr lang="en-US" altLang="en-US" dirty="0"/>
              <a:t> field of the employee.</a:t>
            </a:r>
          </a:p>
          <a:p>
            <a:pPr lvl="2" eaLnBrk="1" hangingPunct="1"/>
            <a:r>
              <a:rPr lang="en-US" altLang="en-US" dirty="0"/>
              <a:t>The record is updated as shown in the slide. </a:t>
            </a:r>
          </a:p>
          <a:p>
            <a:pPr lvl="1" eaLnBrk="1" hangingPunct="1"/>
            <a:r>
              <a:rPr lang="en-US" altLang="en-US" b="1" dirty="0"/>
              <a:t>Note:</a:t>
            </a:r>
            <a:r>
              <a:rPr lang="en-US" altLang="en-US" dirty="0"/>
              <a:t> To see the output shown in the slide, run the </a:t>
            </a:r>
            <a:r>
              <a:rPr lang="en-US" altLang="en-US" dirty="0">
                <a:latin typeface="Courier New" pitchFamily="49" charset="0"/>
              </a:rPr>
              <a:t>SELECT</a:t>
            </a:r>
            <a:r>
              <a:rPr lang="en-US" altLang="en-US" dirty="0"/>
              <a:t> statement shown at the end of the code in the slide, in SQL Developer.</a:t>
            </a:r>
          </a:p>
          <a:p>
            <a:endParaRPr lang="en-US" dirty="0"/>
          </a:p>
        </p:txBody>
      </p:sp>
    </p:spTree>
    <p:extLst>
      <p:ext uri="{BB962C8B-B14F-4D97-AF65-F5344CB8AC3E}">
        <p14:creationId xmlns:p14="http://schemas.microsoft.com/office/powerpoint/2010/main" val="1123181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Footer Placeholder 7"/>
          <p:cNvSpPr>
            <a:spLocks noGrp="1"/>
          </p:cNvSpPr>
          <p:nvPr>
            <p:ph type="ftr" sz="quarter" idx="4"/>
          </p:nvPr>
        </p:nvSpPr>
        <p:spPr/>
        <p:txBody>
          <a:bodyPr/>
          <a:lstStyle/>
          <a:p>
            <a:r>
              <a:rPr lang="en-US" altLang="en-US"/>
              <a:t>Oracle Database 19c: PL/SQL Workshop   7 - </a:t>
            </a:r>
            <a:fld id="{ED949D4E-923F-452E-A285-6EA409618D8B}" type="slidenum">
              <a:rPr lang="en-US" altLang="en-US" smtClean="0"/>
              <a:pPr/>
              <a:t>21</a:t>
            </a:fld>
            <a:endParaRPr lang="en-US" altLang="en-US" dirty="0"/>
          </a:p>
        </p:txBody>
      </p:sp>
      <p:sp>
        <p:nvSpPr>
          <p:cNvPr id="3" name="Slide Image Placeholder 2">
            <a:extLst>
              <a:ext uri="{FF2B5EF4-FFF2-40B4-BE49-F238E27FC236}">
                <a16:creationId xmlns:a16="http://schemas.microsoft.com/office/drawing/2014/main" id="{88D15424-654E-481F-8786-08E58886D21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6512E1E-6935-44B0-85C1-E22AA99DBDF3}"/>
              </a:ext>
            </a:extLst>
          </p:cNvPr>
          <p:cNvSpPr>
            <a:spLocks noGrp="1"/>
          </p:cNvSpPr>
          <p:nvPr>
            <p:ph type="body" idx="1"/>
          </p:nvPr>
        </p:nvSpPr>
        <p:spPr/>
        <p:txBody>
          <a:bodyPr/>
          <a:lstStyle/>
          <a:p>
            <a:pPr lvl="1" eaLnBrk="1" hangingPunct="1"/>
            <a:r>
              <a:rPr lang="en-US" altLang="en-US" dirty="0"/>
              <a:t>As stated previously, PL/SQL collections are used when you want to store values of the same data type, such as a single dimensional array. </a:t>
            </a:r>
          </a:p>
          <a:p>
            <a:pPr lvl="1" eaLnBrk="1" hangingPunct="1"/>
            <a:r>
              <a:rPr lang="en-US" altLang="en-US" dirty="0"/>
              <a:t>Therefore, collections are used to treat data as a single unit. Collections are of three types:</a:t>
            </a:r>
          </a:p>
          <a:p>
            <a:pPr lvl="2" eaLnBrk="1" hangingPunct="1">
              <a:buSzTx/>
            </a:pPr>
            <a:r>
              <a:rPr lang="en-US" altLang="en-US" dirty="0"/>
              <a:t>Associative array </a:t>
            </a:r>
          </a:p>
          <a:p>
            <a:pPr lvl="2" eaLnBrk="1" hangingPunct="1">
              <a:buSzTx/>
            </a:pPr>
            <a:r>
              <a:rPr lang="en-US" altLang="en-US" dirty="0"/>
              <a:t>Nested table</a:t>
            </a:r>
          </a:p>
          <a:p>
            <a:pPr lvl="2" eaLnBrk="1" hangingPunct="1">
              <a:buSzTx/>
            </a:pPr>
            <a:r>
              <a:rPr lang="en-US" altLang="en-US" dirty="0">
                <a:latin typeface="Courier New" pitchFamily="49" charset="0"/>
              </a:rPr>
              <a:t>VARRAY</a:t>
            </a:r>
          </a:p>
          <a:p>
            <a:pPr lvl="1" eaLnBrk="1" hangingPunct="1">
              <a:buSzTx/>
            </a:pPr>
            <a:r>
              <a:rPr lang="en-US" altLang="en-US" b="1" dirty="0"/>
              <a:t>Note:</a:t>
            </a:r>
            <a:r>
              <a:rPr lang="en-US" altLang="en-US" dirty="0"/>
              <a:t> Of these three types of collections, the associative array is the focus of this lesson. The nested table and </a:t>
            </a:r>
            <a:r>
              <a:rPr lang="en-US" altLang="en-US" dirty="0">
                <a:latin typeface="Courier New" pitchFamily="49" charset="0"/>
              </a:rPr>
              <a:t>VARRAY</a:t>
            </a:r>
            <a:r>
              <a:rPr lang="en-US" altLang="en-US" dirty="0"/>
              <a:t> are introduced only for comparative purposes. </a:t>
            </a:r>
          </a:p>
          <a:p>
            <a:endParaRPr lang="en-US" dirty="0"/>
          </a:p>
        </p:txBody>
      </p:sp>
    </p:spTree>
    <p:extLst>
      <p:ext uri="{BB962C8B-B14F-4D97-AF65-F5344CB8AC3E}">
        <p14:creationId xmlns:p14="http://schemas.microsoft.com/office/powerpoint/2010/main" val="463048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a:t>Oracle Database 19c: PL/SQL Workshop   7 - </a:t>
            </a:r>
            <a:fld id="{6BD58F77-F07B-41FD-BBA4-233DDF4639DB}" type="slidenum">
              <a:rPr lang="en-US" smtClean="0"/>
              <a:pPr/>
              <a:t>22</a:t>
            </a:fld>
            <a:endParaRPr lang="en-US" dirty="0"/>
          </a:p>
        </p:txBody>
      </p:sp>
      <p:sp>
        <p:nvSpPr>
          <p:cNvPr id="3" name="Slide Image Placeholder 2">
            <a:extLst>
              <a:ext uri="{FF2B5EF4-FFF2-40B4-BE49-F238E27FC236}">
                <a16:creationId xmlns:a16="http://schemas.microsoft.com/office/drawing/2014/main" id="{AB6CD9F7-DF9E-422D-A9A8-631860D604A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DB37F17-FAAF-40C0-A10F-830D96B4CC4F}"/>
              </a:ext>
            </a:extLst>
          </p:cNvPr>
          <p:cNvSpPr>
            <a:spLocks noGrp="1"/>
          </p:cNvSpPr>
          <p:nvPr>
            <p:ph type="body" idx="1"/>
          </p:nvPr>
        </p:nvSpPr>
        <p:spPr/>
        <p:txBody>
          <a:bodyPr/>
          <a:lstStyle/>
          <a:p>
            <a:pPr lvl="1" eaLnBrk="1" hangingPunct="1"/>
            <a:r>
              <a:rPr lang="en-US" dirty="0"/>
              <a:t>An associative array is a type of PL/SQL collection. It is a single dimensional array where each element in the collection is referred to through an index value. You can store data in an associative array by using a primary key value as the index, where the key values are not necessarily sequential. </a:t>
            </a:r>
          </a:p>
          <a:p>
            <a:pPr lvl="1" eaLnBrk="1" hangingPunct="1"/>
            <a:r>
              <a:rPr lang="en-US" dirty="0"/>
              <a:t>Associative arrays are sets of key-value pairs. Each key is a unique index, which is used to locate the associated value with the syntax </a:t>
            </a:r>
            <a:r>
              <a:rPr lang="en-US" i="1" dirty="0" err="1">
                <a:latin typeface="Courier New" pitchFamily="49" charset="0"/>
                <a:cs typeface="Courier New" pitchFamily="49" charset="0"/>
              </a:rPr>
              <a:t>variable_name</a:t>
            </a:r>
            <a:r>
              <a:rPr lang="en-US" dirty="0">
                <a:latin typeface="Courier New" pitchFamily="49" charset="0"/>
                <a:cs typeface="Courier New" pitchFamily="49" charset="0"/>
              </a:rPr>
              <a:t>(</a:t>
            </a:r>
            <a:r>
              <a:rPr lang="en-US" i="1" dirty="0">
                <a:latin typeface="Courier New" pitchFamily="49" charset="0"/>
                <a:cs typeface="Courier New" pitchFamily="49" charset="0"/>
              </a:rPr>
              <a:t>index</a:t>
            </a:r>
            <a:r>
              <a:rPr lang="en-US" dirty="0">
                <a:latin typeface="Courier New" pitchFamily="49" charset="0"/>
                <a:cs typeface="Courier New" pitchFamily="49" charset="0"/>
              </a:rPr>
              <a:t>)</a:t>
            </a:r>
            <a:r>
              <a:rPr lang="en-US" dirty="0"/>
              <a:t>. </a:t>
            </a:r>
          </a:p>
          <a:p>
            <a:pPr lvl="1" eaLnBrk="1" hangingPunct="1"/>
            <a:r>
              <a:rPr lang="en-US" dirty="0"/>
              <a:t>Associative arrays are also known as </a:t>
            </a:r>
            <a:r>
              <a:rPr lang="en-US" i="1" dirty="0">
                <a:latin typeface="Courier New" pitchFamily="49" charset="0"/>
              </a:rPr>
              <a:t>INDEX</a:t>
            </a:r>
            <a:r>
              <a:rPr lang="en-US" i="1" dirty="0"/>
              <a:t> </a:t>
            </a:r>
            <a:r>
              <a:rPr lang="en-US" i="1" dirty="0">
                <a:latin typeface="Courier New" pitchFamily="49" charset="0"/>
              </a:rPr>
              <a:t>BY</a:t>
            </a:r>
            <a:r>
              <a:rPr lang="en-US" i="1" dirty="0"/>
              <a:t> </a:t>
            </a:r>
            <a:r>
              <a:rPr lang="en-US" dirty="0"/>
              <a:t>tables.</a:t>
            </a:r>
          </a:p>
          <a:p>
            <a:pPr lvl="1" eaLnBrk="1" hangingPunct="1"/>
            <a:r>
              <a:rPr lang="en-US" dirty="0"/>
              <a:t>Associative arrays have only two columns, neither of which can be named:</a:t>
            </a:r>
          </a:p>
          <a:p>
            <a:pPr lvl="2" eaLnBrk="1" hangingPunct="1"/>
            <a:r>
              <a:rPr lang="en-US" dirty="0"/>
              <a:t>The first column, of integer or string type, acts as the primary key. </a:t>
            </a:r>
          </a:p>
          <a:p>
            <a:pPr lvl="2" eaLnBrk="1" hangingPunct="1"/>
            <a:r>
              <a:rPr lang="en-US" dirty="0"/>
              <a:t>The second column, of scalar or record data type, holds values.</a:t>
            </a:r>
          </a:p>
          <a:p>
            <a:pPr lvl="1" eaLnBrk="1" hangingPunct="1"/>
            <a:r>
              <a:rPr lang="en-US" dirty="0"/>
              <a:t>You use associative arrays in PL/SQL blocks. You cannot store the data from associative arrays onto the database after completing execution of the PL/SQL block. </a:t>
            </a:r>
          </a:p>
          <a:p>
            <a:endParaRPr lang="en-US" dirty="0"/>
          </a:p>
        </p:txBody>
      </p:sp>
    </p:spTree>
    <p:extLst>
      <p:ext uri="{BB962C8B-B14F-4D97-AF65-F5344CB8AC3E}">
        <p14:creationId xmlns:p14="http://schemas.microsoft.com/office/powerpoint/2010/main" val="4043819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7 - </a:t>
            </a:r>
            <a:fld id="{78AB7EBB-06E2-4CF6-ADEF-D7C13A59A149}" type="slidenum">
              <a:rPr lang="en-US" smtClean="0"/>
              <a:pPr/>
              <a:t>23</a:t>
            </a:fld>
            <a:endParaRPr lang="en-US" dirty="0"/>
          </a:p>
        </p:txBody>
      </p:sp>
      <p:sp>
        <p:nvSpPr>
          <p:cNvPr id="3" name="Slide Image Placeholder 2">
            <a:extLst>
              <a:ext uri="{FF2B5EF4-FFF2-40B4-BE49-F238E27FC236}">
                <a16:creationId xmlns:a16="http://schemas.microsoft.com/office/drawing/2014/main" id="{D401F8F3-9E08-4E60-9091-D2C585914678}"/>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05DD7CBE-0B52-41EB-A14B-AC40FD841203}"/>
              </a:ext>
            </a:extLst>
          </p:cNvPr>
          <p:cNvSpPr>
            <a:spLocks noGrp="1"/>
          </p:cNvSpPr>
          <p:nvPr>
            <p:ph type="body" idx="1"/>
          </p:nvPr>
        </p:nvSpPr>
        <p:spPr/>
        <p:txBody>
          <a:bodyPr/>
          <a:lstStyle/>
          <a:p>
            <a:pPr lvl="1"/>
            <a:r>
              <a:rPr lang="en-US" dirty="0"/>
              <a:t>Consider a scenario where the HR Manager must generate a report of expenses per annum for each department to present it in the executive meeting. An expense for a department is the total salary paid to all its employees. While generating the report, the HR manager must extrapolate the expenses by 10% to include the inflation factor for that year. This is just a tentative report; therefore, it need not be retained in the database.</a:t>
            </a:r>
          </a:p>
          <a:p>
            <a:pPr lvl="1"/>
            <a:r>
              <a:rPr lang="en-US" dirty="0"/>
              <a:t>When you execute this task through a PL/SQL block, you may perform the following operations:</a:t>
            </a:r>
          </a:p>
          <a:p>
            <a:pPr lvl="2">
              <a:buFont typeface="Calibri" pitchFamily="34" charset="0"/>
              <a:buAutoNum type="arabicPeriod"/>
            </a:pPr>
            <a:r>
              <a:rPr lang="en-US" dirty="0"/>
              <a:t>Execute a select query to find the sum of salaries paid to all employees, department-wise.</a:t>
            </a:r>
          </a:p>
          <a:p>
            <a:pPr lvl="2">
              <a:buFont typeface="Calibri" pitchFamily="34" charset="0"/>
              <a:buAutoNum type="arabicPeriod"/>
            </a:pPr>
            <a:r>
              <a:rPr lang="en-US" dirty="0"/>
              <a:t>The </a:t>
            </a:r>
            <a:r>
              <a:rPr lang="en-US" dirty="0">
                <a:latin typeface="Courier New" pitchFamily="49" charset="0"/>
                <a:cs typeface="Courier New" pitchFamily="49" charset="0"/>
              </a:rPr>
              <a:t>SUM</a:t>
            </a:r>
            <a:r>
              <a:rPr lang="en-US" dirty="0"/>
              <a:t> on each employee’s salary would be the department expense. This value can be stored in an associative array that is indexed by the department number.</a:t>
            </a:r>
          </a:p>
          <a:p>
            <a:pPr lvl="2">
              <a:buFont typeface="Calibri" pitchFamily="34" charset="0"/>
              <a:buAutoNum type="arabicPeriod"/>
            </a:pPr>
            <a:r>
              <a:rPr lang="en-US" dirty="0"/>
              <a:t>Multiply each entry in the array with 12 to find the expense per annum.</a:t>
            </a:r>
          </a:p>
          <a:p>
            <a:pPr lvl="2">
              <a:buFont typeface="Calibri" pitchFamily="34" charset="0"/>
              <a:buAutoNum type="arabicPeriod"/>
            </a:pPr>
            <a:r>
              <a:rPr lang="en-US" dirty="0"/>
              <a:t>Add 10% to each entry in the array.</a:t>
            </a:r>
          </a:p>
          <a:p>
            <a:pPr lvl="2">
              <a:buFont typeface="Calibri" pitchFamily="34" charset="0"/>
              <a:buAutoNum type="arabicPeriod"/>
            </a:pPr>
            <a:r>
              <a:rPr lang="en-US" dirty="0"/>
              <a:t>Display the associative array as output.</a:t>
            </a:r>
          </a:p>
          <a:p>
            <a:pPr lvl="1"/>
            <a:r>
              <a:rPr lang="en-US" dirty="0"/>
              <a:t>Using an associative array in this scenario is meaningful because you manipulate the data in the PL/SQL block. Also, the data that is generated in the PL/SQL block need not be retained in the database. You use associative arrays when you have to manipulate or process certain data in the PL/SQL block and need not persist the data in the database.</a:t>
            </a:r>
          </a:p>
          <a:p>
            <a:endParaRPr lang="en-US" dirty="0"/>
          </a:p>
        </p:txBody>
      </p:sp>
    </p:spTree>
    <p:extLst>
      <p:ext uri="{BB962C8B-B14F-4D97-AF65-F5344CB8AC3E}">
        <p14:creationId xmlns:p14="http://schemas.microsoft.com/office/powerpoint/2010/main" val="3862646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a:t>Oracle Database 19c: PL/SQL Workshop   7 - </a:t>
            </a:r>
            <a:fld id="{474D54BF-6C71-423C-ADAA-B6FDF34819CC}" type="slidenum">
              <a:rPr lang="en-US" smtClean="0"/>
              <a:pPr/>
              <a:t>24</a:t>
            </a:fld>
            <a:endParaRPr lang="en-US" dirty="0"/>
          </a:p>
        </p:txBody>
      </p:sp>
      <p:sp>
        <p:nvSpPr>
          <p:cNvPr id="3" name="Slide Image Placeholder 2">
            <a:extLst>
              <a:ext uri="{FF2B5EF4-FFF2-40B4-BE49-F238E27FC236}">
                <a16:creationId xmlns:a16="http://schemas.microsoft.com/office/drawing/2014/main" id="{17FEAF56-F44D-45C9-8521-94D1814AB49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E9F1371-4B89-45EC-BD9E-3221C102DB93}"/>
              </a:ext>
            </a:extLst>
          </p:cNvPr>
          <p:cNvSpPr>
            <a:spLocks noGrp="1"/>
          </p:cNvSpPr>
          <p:nvPr>
            <p:ph type="body" idx="1"/>
          </p:nvPr>
        </p:nvSpPr>
        <p:spPr>
          <a:xfrm>
            <a:off x="457200" y="4617720"/>
            <a:ext cx="6858000" cy="5745480"/>
          </a:xfrm>
        </p:spPr>
        <p:txBody>
          <a:bodyPr/>
          <a:lstStyle/>
          <a:p>
            <a:pPr lvl="1" eaLnBrk="1" hangingPunct="1"/>
            <a:r>
              <a:rPr lang="en-US" dirty="0"/>
              <a:t>Associative arrays have two columns: a key column and a value column. The first column is a key column, which is used to index the value column. The key column helps you to uniquely access a certain value column. The second column holds a value.</a:t>
            </a:r>
          </a:p>
          <a:p>
            <a:pPr lvl="1" eaLnBrk="1" hangingPunct="1"/>
            <a:r>
              <a:rPr lang="en-US" b="1" dirty="0"/>
              <a:t>Unique Key Column: </a:t>
            </a:r>
            <a:r>
              <a:rPr lang="en-US" dirty="0"/>
              <a:t>The data type of the key column can be:</a:t>
            </a:r>
          </a:p>
          <a:p>
            <a:pPr lvl="2" eaLnBrk="1" hangingPunct="1"/>
            <a:r>
              <a:rPr lang="en-US" dirty="0"/>
              <a:t>Numeric, either </a:t>
            </a:r>
            <a:r>
              <a:rPr lang="en-US" dirty="0">
                <a:latin typeface="Courier New" pitchFamily="49" charset="0"/>
              </a:rPr>
              <a:t>BINARY_INTEGER</a:t>
            </a:r>
            <a:r>
              <a:rPr lang="en-US" dirty="0"/>
              <a:t> or </a:t>
            </a:r>
            <a:r>
              <a:rPr lang="en-US" dirty="0">
                <a:latin typeface="Courier New" pitchFamily="49" charset="0"/>
              </a:rPr>
              <a:t>PLS_INTEGER</a:t>
            </a:r>
            <a:r>
              <a:rPr lang="en-US" dirty="0"/>
              <a:t>. These two numeric data types require less storage than </a:t>
            </a:r>
            <a:r>
              <a:rPr lang="en-US" dirty="0">
                <a:latin typeface="Courier New" pitchFamily="49" charset="0"/>
              </a:rPr>
              <a:t>NUMBER</a:t>
            </a:r>
            <a:r>
              <a:rPr lang="en-US" dirty="0"/>
              <a:t>, and arithmetic operations on these data types are faster than the </a:t>
            </a:r>
            <a:r>
              <a:rPr lang="en-US" dirty="0">
                <a:latin typeface="Courier New" pitchFamily="49" charset="0"/>
              </a:rPr>
              <a:t>NUMBER</a:t>
            </a:r>
            <a:r>
              <a:rPr lang="en-US" dirty="0"/>
              <a:t> arithmetic.</a:t>
            </a:r>
          </a:p>
          <a:p>
            <a:pPr lvl="2" eaLnBrk="1" hangingPunct="1"/>
            <a:r>
              <a:rPr lang="en-US" dirty="0">
                <a:latin typeface="Courier New" pitchFamily="49" charset="0"/>
              </a:rPr>
              <a:t>VARCHAR2</a:t>
            </a:r>
            <a:r>
              <a:rPr lang="en-US" dirty="0"/>
              <a:t> or one of its subtypes</a:t>
            </a:r>
          </a:p>
          <a:p>
            <a:pPr lvl="1" eaLnBrk="1" hangingPunct="1"/>
            <a:r>
              <a:rPr lang="en-US" b="1" dirty="0"/>
              <a:t>Value Column: </a:t>
            </a:r>
            <a:r>
              <a:rPr lang="en-US" dirty="0"/>
              <a:t>The value column can be either a scalar data type or a record data type. A column with the scalar data type can hold only one value per row, whereas a column with the record data type can hold multiple values per row.</a:t>
            </a:r>
          </a:p>
          <a:p>
            <a:pPr lvl="1" eaLnBrk="1" hangingPunct="1"/>
            <a:r>
              <a:rPr lang="en-US" b="1" dirty="0"/>
              <a:t>Other Characteristics</a:t>
            </a:r>
            <a:endParaRPr lang="en-US" dirty="0"/>
          </a:p>
          <a:p>
            <a:pPr lvl="2" eaLnBrk="1" hangingPunct="1"/>
            <a:r>
              <a:rPr lang="en-US" dirty="0"/>
              <a:t>An associative array is not populated at the time of declaration. It contains no keys or values, and you cannot initialize an associative array in its declaration.</a:t>
            </a:r>
          </a:p>
          <a:p>
            <a:pPr lvl="2" eaLnBrk="1" hangingPunct="1"/>
            <a:r>
              <a:rPr lang="en-US" dirty="0"/>
              <a:t>An explicit executable statement is required to populate an associative array.</a:t>
            </a:r>
          </a:p>
          <a:p>
            <a:pPr lvl="2" eaLnBrk="1" hangingPunct="1"/>
            <a:r>
              <a:rPr lang="en-US" dirty="0"/>
              <a:t>Like the size of a database table, the size of an associative array is unconstrained. That is, the number of rows can increase dynamically so that your associative array grows as new rows are added. Note that the keys do not have to be sequential, and can be either positive or negative.</a:t>
            </a:r>
          </a:p>
          <a:p>
            <a:endParaRPr lang="en-US" dirty="0"/>
          </a:p>
        </p:txBody>
      </p:sp>
    </p:spTree>
    <p:extLst>
      <p:ext uri="{BB962C8B-B14F-4D97-AF65-F5344CB8AC3E}">
        <p14:creationId xmlns:p14="http://schemas.microsoft.com/office/powerpoint/2010/main" val="3631313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p:cNvGraphicFramePr>
          <p:nvPr/>
        </p:nvGraphicFramePr>
        <p:xfrm>
          <a:off x="752475" y="5715000"/>
          <a:ext cx="5810250" cy="1524000"/>
        </p:xfrm>
        <a:graphic>
          <a:graphicData uri="http://schemas.openxmlformats.org/presentationml/2006/ole">
            <mc:AlternateContent xmlns:mc="http://schemas.openxmlformats.org/markup-compatibility/2006">
              <mc:Choice xmlns:v="urn:schemas-microsoft-com:vml" Requires="v">
                <p:oleObj spid="_x0000_s3101" name="Document" r:id="rId4" imgW="5805672" imgH="1657997" progId="Word.Document.8">
                  <p:embed/>
                </p:oleObj>
              </mc:Choice>
              <mc:Fallback>
                <p:oleObj name="Document" r:id="rId4" imgW="5805672" imgH="1657997" progId="Word.Document.8">
                  <p:embed/>
                  <p:pic>
                    <p:nvPicPr>
                      <p:cNvPr id="1026"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75" y="5715000"/>
                        <a:ext cx="58102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Footer Placeholder 8"/>
          <p:cNvSpPr>
            <a:spLocks noGrp="1"/>
          </p:cNvSpPr>
          <p:nvPr>
            <p:ph type="ftr" sz="quarter" idx="4"/>
          </p:nvPr>
        </p:nvSpPr>
        <p:spPr/>
        <p:txBody>
          <a:bodyPr/>
          <a:lstStyle/>
          <a:p>
            <a:r>
              <a:rPr lang="en-US" altLang="en-US"/>
              <a:t>Oracle Database 19c: PL/SQL Workshop   7 - </a:t>
            </a:r>
            <a:fld id="{8ED4E5AE-15C9-41A7-AAE4-5876E5F0D32C}" type="slidenum">
              <a:rPr lang="en-US" altLang="en-US" smtClean="0"/>
              <a:pPr/>
              <a:t>25</a:t>
            </a:fld>
            <a:endParaRPr lang="en-US" altLang="en-US" dirty="0"/>
          </a:p>
        </p:txBody>
      </p:sp>
      <p:sp>
        <p:nvSpPr>
          <p:cNvPr id="4" name="Slide Image Placeholder 3">
            <a:extLst>
              <a:ext uri="{FF2B5EF4-FFF2-40B4-BE49-F238E27FC236}">
                <a16:creationId xmlns:a16="http://schemas.microsoft.com/office/drawing/2014/main" id="{124275D5-8B67-4CD8-8B1A-C1A6D622F1B0}"/>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20A342C7-48AD-46F0-84AE-7D6AA56AF7FE}"/>
              </a:ext>
            </a:extLst>
          </p:cNvPr>
          <p:cNvSpPr>
            <a:spLocks noGrp="1"/>
          </p:cNvSpPr>
          <p:nvPr>
            <p:ph type="body" idx="1"/>
          </p:nvPr>
        </p:nvSpPr>
        <p:spPr/>
        <p:txBody>
          <a:bodyPr/>
          <a:lstStyle/>
          <a:p>
            <a:pPr lvl="1" eaLnBrk="1" hangingPunct="1"/>
            <a:r>
              <a:rPr lang="en-US" altLang="en-US" dirty="0"/>
              <a:t>Two steps are involved in creating an associative array:</a:t>
            </a:r>
          </a:p>
          <a:p>
            <a:pPr lvl="2" eaLnBrk="1" hangingPunct="1">
              <a:buNone/>
            </a:pPr>
            <a:r>
              <a:rPr lang="en-US" altLang="en-US" dirty="0"/>
              <a:t>1. 	Declare a </a:t>
            </a:r>
            <a:r>
              <a:rPr lang="en-US" altLang="en-US" dirty="0">
                <a:latin typeface="Courier New" pitchFamily="49" charset="0"/>
              </a:rPr>
              <a:t>TABLE</a:t>
            </a:r>
            <a:r>
              <a:rPr lang="en-US" altLang="en-US" dirty="0"/>
              <a:t> data type by using the </a:t>
            </a:r>
            <a:r>
              <a:rPr lang="en-US" altLang="en-US" dirty="0">
                <a:latin typeface="Courier New" pitchFamily="49" charset="0"/>
              </a:rPr>
              <a:t>INDEX</a:t>
            </a:r>
            <a:r>
              <a:rPr lang="en-US" altLang="en-US" dirty="0"/>
              <a:t> </a:t>
            </a:r>
            <a:r>
              <a:rPr lang="en-US" altLang="en-US" dirty="0">
                <a:latin typeface="Courier New" pitchFamily="49" charset="0"/>
              </a:rPr>
              <a:t>BY</a:t>
            </a:r>
            <a:r>
              <a:rPr lang="en-US" altLang="en-US" dirty="0"/>
              <a:t> option.</a:t>
            </a:r>
          </a:p>
          <a:p>
            <a:pPr lvl="2" eaLnBrk="1" hangingPunct="1">
              <a:buNone/>
            </a:pPr>
            <a:r>
              <a:rPr lang="en-US" altLang="en-US" dirty="0"/>
              <a:t>2. 	Declare a variable of that data type.</a:t>
            </a:r>
          </a:p>
          <a:p>
            <a:pPr lvl="1" eaLnBrk="1" hangingPunct="1"/>
            <a:r>
              <a:rPr lang="en-US" altLang="en-US" b="1" dirty="0"/>
              <a:t>Syntax</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spcBef>
                <a:spcPct val="50000"/>
              </a:spcBef>
            </a:pPr>
            <a:r>
              <a:rPr lang="en-US" altLang="en-US" b="1" dirty="0"/>
              <a:t>Note:</a:t>
            </a:r>
            <a:r>
              <a:rPr lang="en-US" altLang="en-US" dirty="0"/>
              <a:t> The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 prevents nulls from being assigned to the associative array.</a:t>
            </a:r>
          </a:p>
          <a:p>
            <a:pPr lvl="1" eaLnBrk="1" hangingPunct="1"/>
            <a:r>
              <a:rPr lang="en-US" altLang="en-US" b="1" dirty="0"/>
              <a:t>Example:</a:t>
            </a:r>
            <a:endParaRPr lang="en-US" altLang="en-US" dirty="0"/>
          </a:p>
          <a:p>
            <a:pPr lvl="1" eaLnBrk="1" hangingPunct="1"/>
            <a:r>
              <a:rPr lang="en-US" altLang="en-US" dirty="0"/>
              <a:t>In the example in the slide, an associative array with the variable name </a:t>
            </a:r>
            <a:r>
              <a:rPr lang="en-US" altLang="en-US" dirty="0" err="1">
                <a:latin typeface="Courier New" pitchFamily="49" charset="0"/>
              </a:rPr>
              <a:t>ename_table</a:t>
            </a:r>
            <a:r>
              <a:rPr lang="en-US" altLang="en-US" dirty="0"/>
              <a:t> is declared to store the last names of employees.</a:t>
            </a:r>
          </a:p>
          <a:p>
            <a:endParaRPr lang="en-US" dirty="0"/>
          </a:p>
        </p:txBody>
      </p:sp>
    </p:spTree>
    <p:extLst>
      <p:ext uri="{BB962C8B-B14F-4D97-AF65-F5344CB8AC3E}">
        <p14:creationId xmlns:p14="http://schemas.microsoft.com/office/powerpoint/2010/main" val="2357948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Footer Placeholder 7"/>
          <p:cNvSpPr>
            <a:spLocks noGrp="1"/>
          </p:cNvSpPr>
          <p:nvPr>
            <p:ph type="ftr" sz="quarter" idx="4"/>
          </p:nvPr>
        </p:nvSpPr>
        <p:spPr/>
        <p:txBody>
          <a:bodyPr/>
          <a:lstStyle/>
          <a:p>
            <a:r>
              <a:rPr lang="en-US" altLang="en-US"/>
              <a:t>Oracle Database 19c: PL/SQL Workshop   7 - </a:t>
            </a:r>
            <a:fld id="{38746EF3-F4CF-40B0-ADBE-261F3D60AB1F}" type="slidenum">
              <a:rPr lang="en-US" altLang="en-US" smtClean="0"/>
              <a:pPr/>
              <a:t>26</a:t>
            </a:fld>
            <a:endParaRPr lang="en-US" altLang="en-US" dirty="0"/>
          </a:p>
        </p:txBody>
      </p:sp>
      <p:sp>
        <p:nvSpPr>
          <p:cNvPr id="3" name="Slide Image Placeholder 2">
            <a:extLst>
              <a:ext uri="{FF2B5EF4-FFF2-40B4-BE49-F238E27FC236}">
                <a16:creationId xmlns:a16="http://schemas.microsoft.com/office/drawing/2014/main" id="{FF1D92B6-F1F3-40F6-A12D-F3F5C2F40EA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7BBC582-73CD-4E97-8D1F-E32658AB6F46}"/>
              </a:ext>
            </a:extLst>
          </p:cNvPr>
          <p:cNvSpPr>
            <a:spLocks noGrp="1"/>
          </p:cNvSpPr>
          <p:nvPr>
            <p:ph type="body" idx="1"/>
          </p:nvPr>
        </p:nvSpPr>
        <p:spPr/>
        <p:txBody>
          <a:bodyPr/>
          <a:lstStyle/>
          <a:p>
            <a:pPr lvl="1" eaLnBrk="1" hangingPunct="1"/>
            <a:r>
              <a:rPr lang="en-US" altLang="en-US" dirty="0"/>
              <a:t>The example in the slide creates an associative array with the identifier, </a:t>
            </a:r>
            <a:r>
              <a:rPr lang="en-US" altLang="en-US" dirty="0" err="1">
                <a:latin typeface="Courier New" pitchFamily="49" charset="0"/>
              </a:rPr>
              <a:t>email_list</a:t>
            </a:r>
            <a:r>
              <a:rPr lang="en-US" altLang="en-US" dirty="0"/>
              <a:t>. In the executable section, the associative array is initialized with three elements at indexes 100, 105, and 110.</a:t>
            </a:r>
          </a:p>
          <a:p>
            <a:pPr lvl="1" eaLnBrk="1" hangingPunct="1"/>
            <a:r>
              <a:rPr lang="en-US" altLang="en-US" dirty="0"/>
              <a:t>The index of each associative array element is used to access an element in the array, by using the following syntax:</a:t>
            </a:r>
          </a:p>
          <a:p>
            <a:pPr lvl="4" eaLnBrk="1" hangingPunct="1"/>
            <a:r>
              <a:rPr lang="en-US" altLang="en-US" dirty="0"/>
              <a:t>	identifier(index)</a:t>
            </a:r>
          </a:p>
          <a:p>
            <a:pPr lvl="1" eaLnBrk="1" hangingPunct="1"/>
            <a:r>
              <a:rPr lang="en-US" altLang="en-US" dirty="0"/>
              <a:t>In the </a:t>
            </a:r>
            <a:r>
              <a:rPr lang="en-US" altLang="en-US" dirty="0">
                <a:latin typeface="Courier New" pitchFamily="49" charset="0"/>
              </a:rPr>
              <a:t>DBMS_OUTPUT.PUT_LINE</a:t>
            </a:r>
            <a:r>
              <a:rPr lang="en-US" altLang="en-US" dirty="0"/>
              <a:t> statement, you access the elements of the associative array and display them as output.</a:t>
            </a:r>
          </a:p>
          <a:p>
            <a:pPr lvl="1" eaLnBrk="1" hangingPunct="1"/>
            <a:r>
              <a:rPr lang="en-US" altLang="en-US" b="1" dirty="0"/>
              <a:t>Note:</a:t>
            </a:r>
            <a:r>
              <a:rPr lang="en-US" altLang="en-US" dirty="0"/>
              <a:t> The magnitude range of a </a:t>
            </a:r>
            <a:r>
              <a:rPr lang="en-US" altLang="en-US" dirty="0">
                <a:latin typeface="Courier New" pitchFamily="49" charset="0"/>
              </a:rPr>
              <a:t>PLS_INTEGER</a:t>
            </a:r>
            <a:r>
              <a:rPr lang="en-US" altLang="en-US" dirty="0"/>
              <a:t> is </a:t>
            </a:r>
            <a:r>
              <a:rPr lang="en-US" altLang="en-US" dirty="0">
                <a:cs typeface="Times New Roman" pitchFamily="18" charset="0"/>
              </a:rPr>
              <a:t>–</a:t>
            </a:r>
            <a:r>
              <a:rPr lang="en-US" altLang="en-US" dirty="0"/>
              <a:t>2,147,483,647 through 2,147,483,647, so the primary key value can be negative. Indexing does not need to start with 1.</a:t>
            </a:r>
          </a:p>
          <a:p>
            <a:endParaRPr lang="en-US" dirty="0"/>
          </a:p>
        </p:txBody>
      </p:sp>
    </p:spTree>
    <p:extLst>
      <p:ext uri="{BB962C8B-B14F-4D97-AF65-F5344CB8AC3E}">
        <p14:creationId xmlns:p14="http://schemas.microsoft.com/office/powerpoint/2010/main" val="2339346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Footer Placeholder 7"/>
          <p:cNvSpPr>
            <a:spLocks noGrp="1"/>
          </p:cNvSpPr>
          <p:nvPr>
            <p:ph type="ftr" sz="quarter" idx="4"/>
          </p:nvPr>
        </p:nvSpPr>
        <p:spPr/>
        <p:txBody>
          <a:bodyPr/>
          <a:lstStyle/>
          <a:p>
            <a:r>
              <a:rPr lang="en-US" altLang="en-US"/>
              <a:t>Oracle Database 19c: PL/SQL Workshop   7 - </a:t>
            </a:r>
            <a:fld id="{B7F51FE3-E92A-420C-8353-1F130D3D2199}" type="slidenum">
              <a:rPr lang="en-US" altLang="en-US" smtClean="0"/>
              <a:pPr/>
              <a:t>27</a:t>
            </a:fld>
            <a:endParaRPr lang="en-US" altLang="en-US" dirty="0"/>
          </a:p>
        </p:txBody>
      </p:sp>
      <p:sp>
        <p:nvSpPr>
          <p:cNvPr id="3" name="Slide Image Placeholder 2">
            <a:extLst>
              <a:ext uri="{FF2B5EF4-FFF2-40B4-BE49-F238E27FC236}">
                <a16:creationId xmlns:a16="http://schemas.microsoft.com/office/drawing/2014/main" id="{44A43B1E-C386-4A99-B9CA-CAC9AA5AE75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2050F25-4F56-4B7E-8C3D-894ECDF665A3}"/>
              </a:ext>
            </a:extLst>
          </p:cNvPr>
          <p:cNvSpPr>
            <a:spLocks noGrp="1"/>
          </p:cNvSpPr>
          <p:nvPr>
            <p:ph type="body" idx="1"/>
          </p:nvPr>
        </p:nvSpPr>
        <p:spPr>
          <a:xfrm>
            <a:off x="457200" y="4617720"/>
            <a:ext cx="6858000" cy="5593080"/>
          </a:xfrm>
        </p:spPr>
        <p:txBody>
          <a:bodyPr/>
          <a:lstStyle/>
          <a:p>
            <a:pPr lvl="1" eaLnBrk="1" hangingPunct="1"/>
            <a:r>
              <a:rPr lang="en-US" altLang="en-US" dirty="0"/>
              <a:t>As previously discussed, an associative array that is declared as a table of scalar data type can store the details of only one column in a database table. However, there is often a need to store all the columns retrieved by a query. Associative arrays enable you to hold rows of data from a table in the value column.</a:t>
            </a:r>
          </a:p>
          <a:p>
            <a:pPr lvl="1" eaLnBrk="1" hangingPunct="1"/>
            <a:r>
              <a:rPr lang="en-US" altLang="en-US" b="1" dirty="0"/>
              <a:t>Creating and referencing an associative array of rows from a table:</a:t>
            </a:r>
          </a:p>
          <a:p>
            <a:pPr lvl="1" eaLnBrk="1" hangingPunct="1">
              <a:spcBef>
                <a:spcPts val="200"/>
              </a:spcBef>
            </a:pPr>
            <a:r>
              <a:rPr lang="en-US" altLang="en-US" dirty="0"/>
              <a:t>As shown in the associative array example in the slide, you can:</a:t>
            </a:r>
          </a:p>
          <a:p>
            <a:pPr lvl="2" eaLnBrk="1" hangingPunct="1">
              <a:spcBef>
                <a:spcPts val="100"/>
              </a:spcBef>
            </a:pPr>
            <a:r>
              <a:rPr lang="en-US" altLang="en-US" dirty="0"/>
              <a:t>Use the </a:t>
            </a:r>
            <a:r>
              <a:rPr lang="en-US" altLang="en-US" dirty="0">
                <a:latin typeface="Courier New" pitchFamily="49" charset="0"/>
              </a:rPr>
              <a:t>%ROWTYPE</a:t>
            </a:r>
            <a:r>
              <a:rPr lang="en-US" altLang="en-US" dirty="0"/>
              <a:t> attribute to declare a record that represents a row in a database table</a:t>
            </a:r>
          </a:p>
          <a:p>
            <a:pPr lvl="2" eaLnBrk="1" hangingPunct="1">
              <a:spcBef>
                <a:spcPts val="100"/>
              </a:spcBef>
            </a:pPr>
            <a:r>
              <a:rPr lang="en-US" altLang="en-US" dirty="0"/>
              <a:t>Refer to fields within the </a:t>
            </a:r>
            <a:r>
              <a:rPr lang="en-US" altLang="en-US" dirty="0" err="1">
                <a:latin typeface="Courier New" pitchFamily="49" charset="0"/>
              </a:rPr>
              <a:t>dept_table</a:t>
            </a:r>
            <a:r>
              <a:rPr lang="en-US" altLang="en-US" dirty="0"/>
              <a:t> array because each element of the array is a record</a:t>
            </a:r>
          </a:p>
          <a:p>
            <a:pPr lvl="1" eaLnBrk="1" hangingPunct="1">
              <a:spcBef>
                <a:spcPts val="200"/>
              </a:spcBef>
            </a:pPr>
            <a:r>
              <a:rPr lang="en-US" altLang="en-US" dirty="0"/>
              <a:t>The differences between the </a:t>
            </a:r>
            <a:r>
              <a:rPr lang="en-US" altLang="en-US" dirty="0">
                <a:latin typeface="Courier New" pitchFamily="49" charset="0"/>
              </a:rPr>
              <a:t>%ROWTYPE</a:t>
            </a:r>
            <a:r>
              <a:rPr lang="en-US" altLang="en-US" dirty="0"/>
              <a:t> attribute and the composite data type PL/SQL record are as follows:</a:t>
            </a:r>
          </a:p>
          <a:p>
            <a:pPr lvl="2" eaLnBrk="1" hangingPunct="1">
              <a:spcBef>
                <a:spcPts val="100"/>
              </a:spcBef>
            </a:pPr>
            <a:r>
              <a:rPr lang="en-US" altLang="en-US" dirty="0"/>
              <a:t>PL/SQL record types can be user-defined, whereas </a:t>
            </a:r>
            <a:r>
              <a:rPr lang="en-US" altLang="en-US" dirty="0">
                <a:latin typeface="Courier New" pitchFamily="49" charset="0"/>
              </a:rPr>
              <a:t>%ROWTYPE</a:t>
            </a:r>
            <a:r>
              <a:rPr lang="en-US" altLang="en-US" dirty="0"/>
              <a:t> implicitly defines the record.</a:t>
            </a:r>
          </a:p>
          <a:p>
            <a:pPr lvl="2" eaLnBrk="1" hangingPunct="1">
              <a:spcBef>
                <a:spcPts val="100"/>
              </a:spcBef>
            </a:pPr>
            <a:r>
              <a:rPr lang="en-US" altLang="en-US" dirty="0"/>
              <a:t>PL/SQL records enable you to specify the fields and their data types while declaring them. When you use </a:t>
            </a:r>
            <a:r>
              <a:rPr lang="en-US" altLang="en-US" dirty="0">
                <a:latin typeface="Courier New" pitchFamily="49" charset="0"/>
              </a:rPr>
              <a:t>%ROWTYPE</a:t>
            </a:r>
            <a:r>
              <a:rPr lang="en-US" altLang="en-US" dirty="0"/>
              <a:t>, you cannot specify the fields. The </a:t>
            </a:r>
            <a:r>
              <a:rPr lang="en-US" altLang="en-US" dirty="0">
                <a:latin typeface="Courier New" pitchFamily="49" charset="0"/>
              </a:rPr>
              <a:t>%ROWTYPE</a:t>
            </a:r>
            <a:r>
              <a:rPr lang="en-US" altLang="en-US" dirty="0"/>
              <a:t> attribute represents a table row with all the fields based on the definition of that table.</a:t>
            </a:r>
          </a:p>
          <a:p>
            <a:pPr lvl="2" eaLnBrk="1" hangingPunct="1">
              <a:spcBef>
                <a:spcPts val="100"/>
              </a:spcBef>
            </a:pPr>
            <a:r>
              <a:rPr lang="en-US" altLang="en-US" dirty="0"/>
              <a:t>User-defined records are static, but </a:t>
            </a:r>
            <a:r>
              <a:rPr lang="en-US" altLang="en-US" dirty="0">
                <a:latin typeface="Courier New" pitchFamily="49" charset="0"/>
              </a:rPr>
              <a:t>%ROWTYPE</a:t>
            </a:r>
            <a:r>
              <a:rPr lang="en-US" altLang="en-US" dirty="0"/>
              <a:t> records are dynamic</a:t>
            </a:r>
            <a:r>
              <a:rPr lang="en-US" altLang="en-US" dirty="0">
                <a:cs typeface="Times New Roman" pitchFamily="18" charset="0"/>
              </a:rPr>
              <a:t>—</a:t>
            </a:r>
            <a:r>
              <a:rPr lang="en-US" altLang="en-US" dirty="0"/>
              <a:t>they are based on a table structure. If the table structure changes, the record structure also picks up the change.</a:t>
            </a:r>
          </a:p>
          <a:p>
            <a:endParaRPr lang="en-US" dirty="0"/>
          </a:p>
        </p:txBody>
      </p:sp>
    </p:spTree>
    <p:extLst>
      <p:ext uri="{BB962C8B-B14F-4D97-AF65-F5344CB8AC3E}">
        <p14:creationId xmlns:p14="http://schemas.microsoft.com/office/powerpoint/2010/main" val="3921520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p:cNvGraphicFramePr>
          <p:nvPr/>
        </p:nvGraphicFramePr>
        <p:xfrm>
          <a:off x="909638" y="5353050"/>
          <a:ext cx="5938837" cy="3028950"/>
        </p:xfrm>
        <a:graphic>
          <a:graphicData uri="http://schemas.openxmlformats.org/presentationml/2006/ole">
            <mc:AlternateContent xmlns:mc="http://schemas.openxmlformats.org/markup-compatibility/2006">
              <mc:Choice xmlns:v="urn:schemas-microsoft-com:vml" Requires="v">
                <p:oleObj spid="_x0000_s4125" name="Document" r:id="rId4" imgW="6231129" imgH="3341191" progId="Word.Document.8">
                  <p:embed/>
                </p:oleObj>
              </mc:Choice>
              <mc:Fallback>
                <p:oleObj name="Document" r:id="rId4" imgW="6231129" imgH="3341191" progId="Word.Document.8">
                  <p:embed/>
                  <p:pic>
                    <p:nvPicPr>
                      <p:cNvPr id="205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638" y="5353050"/>
                        <a:ext cx="5938837"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Footer Placeholder 5"/>
          <p:cNvSpPr>
            <a:spLocks noGrp="1"/>
          </p:cNvSpPr>
          <p:nvPr>
            <p:ph type="ftr" sz="quarter" idx="4"/>
          </p:nvPr>
        </p:nvSpPr>
        <p:spPr/>
        <p:txBody>
          <a:bodyPr/>
          <a:lstStyle/>
          <a:p>
            <a:r>
              <a:rPr lang="en-US" altLang="en-US"/>
              <a:t>Oracle Database 19c: PL/SQL Workshop   7 - </a:t>
            </a:r>
            <a:fld id="{60AC4A13-F39A-4931-BD88-AB0940AFA137}" type="slidenum">
              <a:rPr lang="en-US" altLang="en-US" smtClean="0"/>
              <a:pPr/>
              <a:t>28</a:t>
            </a:fld>
            <a:endParaRPr lang="en-US" altLang="en-US" dirty="0"/>
          </a:p>
        </p:txBody>
      </p:sp>
      <p:sp>
        <p:nvSpPr>
          <p:cNvPr id="3" name="Slide Image Placeholder 2">
            <a:extLst>
              <a:ext uri="{FF2B5EF4-FFF2-40B4-BE49-F238E27FC236}">
                <a16:creationId xmlns:a16="http://schemas.microsoft.com/office/drawing/2014/main" id="{C15DD3C8-2DEE-457B-BD33-168AC95811D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7194161-C663-4719-96E3-05BBC1BE5757}"/>
              </a:ext>
            </a:extLst>
          </p:cNvPr>
          <p:cNvSpPr>
            <a:spLocks noGrp="1"/>
          </p:cNvSpPr>
          <p:nvPr>
            <p:ph type="body" idx="1"/>
          </p:nvPr>
        </p:nvSpPr>
        <p:spPr>
          <a:xfrm>
            <a:off x="457200" y="4617720"/>
            <a:ext cx="6858000" cy="5593080"/>
          </a:xfrm>
        </p:spPr>
        <p:txBody>
          <a:bodyPr/>
          <a:lstStyle/>
          <a:p>
            <a:pPr lvl="1" eaLnBrk="1" hangingPunct="1"/>
            <a:r>
              <a:rPr lang="en-US" altLang="en-US" dirty="0"/>
              <a:t>A collection method is a built-in procedure or function that operates on an associative array, and is called by using the dot notation as shown in the slide. Following are some of the commonly used functions:</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dirty="0"/>
              <a:t>In the slide we use the </a:t>
            </a:r>
            <a:r>
              <a:rPr lang="en-US" altLang="en-US" dirty="0">
                <a:latin typeface="Courier New" pitchFamily="49" charset="0"/>
                <a:cs typeface="Courier New" pitchFamily="49" charset="0"/>
              </a:rPr>
              <a:t>COUNT</a:t>
            </a:r>
            <a:r>
              <a:rPr lang="en-US" altLang="en-US" dirty="0"/>
              <a:t>, </a:t>
            </a:r>
            <a:r>
              <a:rPr lang="en-US" altLang="en-US" dirty="0">
                <a:latin typeface="Courier New" pitchFamily="49" charset="0"/>
                <a:cs typeface="Courier New" pitchFamily="49" charset="0"/>
              </a:rPr>
              <a:t>FIRST</a:t>
            </a:r>
            <a:r>
              <a:rPr lang="en-US" altLang="en-US" dirty="0"/>
              <a:t>, </a:t>
            </a:r>
            <a:r>
              <a:rPr lang="en-US" altLang="en-US" dirty="0">
                <a:latin typeface="Courier New" pitchFamily="49" charset="0"/>
                <a:cs typeface="Courier New" pitchFamily="49" charset="0"/>
              </a:rPr>
              <a:t>LAST</a:t>
            </a:r>
            <a:r>
              <a:rPr lang="en-US" altLang="en-US" dirty="0"/>
              <a:t>, and </a:t>
            </a:r>
            <a:r>
              <a:rPr lang="en-US" altLang="en-US" dirty="0">
                <a:latin typeface="Courier New" pitchFamily="49" charset="0"/>
                <a:cs typeface="Courier New" pitchFamily="49" charset="0"/>
              </a:rPr>
              <a:t>EXISTS</a:t>
            </a:r>
            <a:r>
              <a:rPr lang="en-US" altLang="en-US" dirty="0"/>
              <a:t> methods for the collection </a:t>
            </a:r>
            <a:r>
              <a:rPr lang="en-US" altLang="en-US" dirty="0" err="1">
                <a:latin typeface="Courier New" pitchFamily="49" charset="0"/>
                <a:cs typeface="Courier New" pitchFamily="49" charset="0"/>
              </a:rPr>
              <a:t>email_list</a:t>
            </a:r>
            <a:r>
              <a:rPr lang="en-US" altLang="en-US" dirty="0"/>
              <a:t>.</a:t>
            </a:r>
          </a:p>
          <a:p>
            <a:pPr lvl="1" eaLnBrk="1" hangingPunct="1"/>
            <a:r>
              <a:rPr lang="en-US" altLang="en-US" b="1" dirty="0"/>
              <a:t>Note:</a:t>
            </a:r>
            <a:r>
              <a:rPr lang="en-US" altLang="en-US" dirty="0"/>
              <a:t> There are </a:t>
            </a:r>
            <a:r>
              <a:rPr lang="en-US" altLang="en-US" dirty="0">
                <a:latin typeface="Courier New" pitchFamily="49" charset="0"/>
                <a:cs typeface="Courier New" pitchFamily="49" charset="0"/>
              </a:rPr>
              <a:t>EXTEND</a:t>
            </a:r>
            <a:r>
              <a:rPr lang="en-US" altLang="en-US" dirty="0"/>
              <a:t> and </a:t>
            </a:r>
            <a:r>
              <a:rPr lang="en-US" altLang="en-US" dirty="0">
                <a:latin typeface="Courier New" pitchFamily="49" charset="0"/>
                <a:cs typeface="Courier New" pitchFamily="49" charset="0"/>
              </a:rPr>
              <a:t>TRIM</a:t>
            </a:r>
            <a:r>
              <a:rPr lang="en-US" altLang="en-US" dirty="0"/>
              <a:t> procedures, which can be used only with </a:t>
            </a:r>
            <a:r>
              <a:rPr lang="en-US" altLang="en-US" dirty="0" err="1"/>
              <a:t>varrays</a:t>
            </a:r>
            <a:r>
              <a:rPr lang="en-US" altLang="en-US" dirty="0"/>
              <a:t> and nested tables.</a:t>
            </a:r>
          </a:p>
          <a:p>
            <a:endParaRPr lang="en-US" dirty="0"/>
          </a:p>
        </p:txBody>
      </p:sp>
    </p:spTree>
    <p:extLst>
      <p:ext uri="{BB962C8B-B14F-4D97-AF65-F5344CB8AC3E}">
        <p14:creationId xmlns:p14="http://schemas.microsoft.com/office/powerpoint/2010/main" val="4250598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Footer Placeholder 8"/>
          <p:cNvSpPr>
            <a:spLocks noGrp="1"/>
          </p:cNvSpPr>
          <p:nvPr>
            <p:ph type="ftr" sz="quarter" idx="4"/>
          </p:nvPr>
        </p:nvSpPr>
        <p:spPr/>
        <p:txBody>
          <a:bodyPr/>
          <a:lstStyle/>
          <a:p>
            <a:r>
              <a:rPr lang="en-US" altLang="en-US"/>
              <a:t>Oracle Database 19c: PL/SQL Workshop   7 - </a:t>
            </a:r>
            <a:fld id="{D7169821-1104-4E40-9730-723530EDC2D6}" type="slidenum">
              <a:rPr lang="en-US" altLang="en-US" smtClean="0"/>
              <a:pPr/>
              <a:t>29</a:t>
            </a:fld>
            <a:endParaRPr lang="en-US" altLang="en-US" dirty="0"/>
          </a:p>
        </p:txBody>
      </p:sp>
      <p:pic>
        <p:nvPicPr>
          <p:cNvPr id="72709" name="Picture 5" descr="les07_10.png"/>
          <p:cNvPicPr>
            <a:picLocks noChangeAspect="1"/>
          </p:cNvPicPr>
          <p:nvPr/>
        </p:nvPicPr>
        <p:blipFill>
          <a:blip r:embed="rId3"/>
          <a:srcRect/>
          <a:stretch>
            <a:fillRect/>
          </a:stretch>
        </p:blipFill>
        <p:spPr bwMode="auto">
          <a:xfrm>
            <a:off x="1971675" y="6545263"/>
            <a:ext cx="3038475" cy="1247775"/>
          </a:xfrm>
          <a:prstGeom prst="rect">
            <a:avLst/>
          </a:prstGeom>
          <a:noFill/>
          <a:ln w="9525">
            <a:noFill/>
            <a:miter lim="800000"/>
            <a:headEnd/>
            <a:tailEnd/>
          </a:ln>
        </p:spPr>
      </p:pic>
      <p:sp>
        <p:nvSpPr>
          <p:cNvPr id="3" name="Slide Image Placeholder 2">
            <a:extLst>
              <a:ext uri="{FF2B5EF4-FFF2-40B4-BE49-F238E27FC236}">
                <a16:creationId xmlns:a16="http://schemas.microsoft.com/office/drawing/2014/main" id="{3486F376-A6DC-4360-BC6C-94A2567643B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D3A58FB-03F9-40E7-9598-934081A04441}"/>
              </a:ext>
            </a:extLst>
          </p:cNvPr>
          <p:cNvSpPr>
            <a:spLocks noGrp="1"/>
          </p:cNvSpPr>
          <p:nvPr>
            <p:ph type="body" idx="1"/>
          </p:nvPr>
        </p:nvSpPr>
        <p:spPr/>
        <p:txBody>
          <a:bodyPr/>
          <a:lstStyle/>
          <a:p>
            <a:pPr lvl="1" eaLnBrk="1" hangingPunct="1"/>
            <a:r>
              <a:rPr lang="en-US" altLang="en-US" dirty="0"/>
              <a:t>The example in the slide declares an associative array, to temporarily store the details of employees whose employee IDs are between 100 and 104. The variable name for the array is </a:t>
            </a:r>
            <a:r>
              <a:rPr lang="en-US" altLang="en-US" dirty="0" err="1">
                <a:latin typeface="Courier New" pitchFamily="49" charset="0"/>
              </a:rPr>
              <a:t>emp_table_type</a:t>
            </a:r>
            <a:r>
              <a:rPr lang="en-US" altLang="en-US" dirty="0"/>
              <a:t>.</a:t>
            </a:r>
          </a:p>
          <a:p>
            <a:pPr lvl="1" eaLnBrk="1" hangingPunct="1"/>
            <a:r>
              <a:rPr lang="en-US" altLang="en-US" dirty="0"/>
              <a:t>Using a loop, the information of the employees is retrieved from the </a:t>
            </a:r>
            <a:r>
              <a:rPr lang="en-US" altLang="en-US" dirty="0">
                <a:latin typeface="Courier New" pitchFamily="49" charset="0"/>
              </a:rPr>
              <a:t>EMPLOYEES</a:t>
            </a:r>
            <a:r>
              <a:rPr lang="en-US" altLang="en-US" dirty="0"/>
              <a:t> table and stored in the array. Another loop is used to print the last names from the array. Note the use of the </a:t>
            </a:r>
            <a:r>
              <a:rPr lang="en-US" altLang="en-US" dirty="0">
                <a:latin typeface="Courier New" pitchFamily="49" charset="0"/>
              </a:rPr>
              <a:t>first</a:t>
            </a:r>
            <a:r>
              <a:rPr lang="en-US" altLang="en-US" dirty="0"/>
              <a:t> and </a:t>
            </a:r>
            <a:r>
              <a:rPr lang="en-US" altLang="en-US" dirty="0">
                <a:latin typeface="Courier New" pitchFamily="49" charset="0"/>
              </a:rPr>
              <a:t>last</a:t>
            </a:r>
            <a:r>
              <a:rPr lang="en-US" altLang="en-US" dirty="0"/>
              <a:t> methods in the example.</a:t>
            </a:r>
          </a:p>
          <a:p>
            <a:pPr lvl="1" eaLnBrk="1" hangingPunct="1"/>
            <a:r>
              <a:rPr lang="en-US" altLang="en-US" b="1" dirty="0"/>
              <a:t>Note:</a:t>
            </a:r>
            <a:r>
              <a:rPr lang="en-US" altLang="en-US" dirty="0"/>
              <a:t> The slide demonstrates one way to work with an associative array. However, you can do the same more efficiently by using cursors. Cursors are explained in the lesson titled “Using Explicit Cursors.”</a:t>
            </a:r>
          </a:p>
          <a:p>
            <a:pPr lvl="1" eaLnBrk="1" hangingPunct="1"/>
            <a:r>
              <a:rPr lang="en-US" altLang="en-US" dirty="0"/>
              <a:t>The results of the code example are as follows:</a:t>
            </a:r>
          </a:p>
          <a:p>
            <a:endParaRPr lang="en-US" dirty="0"/>
          </a:p>
        </p:txBody>
      </p:sp>
    </p:spTree>
    <p:extLst>
      <p:ext uri="{BB962C8B-B14F-4D97-AF65-F5344CB8AC3E}">
        <p14:creationId xmlns:p14="http://schemas.microsoft.com/office/powerpoint/2010/main" val="5122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p:txBody>
          <a:bodyPr/>
          <a:lstStyle/>
          <a:p>
            <a:pPr lvl="1"/>
            <a:r>
              <a:rPr lang="en-US" altLang="en-US"/>
              <a:t>You have already been introduced to composite data types. In this lesson, you learn more about composite data types and their uses.</a:t>
            </a:r>
          </a:p>
        </p:txBody>
      </p:sp>
      <p:sp>
        <p:nvSpPr>
          <p:cNvPr id="48132" name="Footer Placeholder 7"/>
          <p:cNvSpPr>
            <a:spLocks noGrp="1"/>
          </p:cNvSpPr>
          <p:nvPr>
            <p:ph type="ftr" sz="quarter" idx="4"/>
          </p:nvPr>
        </p:nvSpPr>
        <p:spPr/>
        <p:txBody>
          <a:bodyPr/>
          <a:lstStyle/>
          <a:p>
            <a:r>
              <a:rPr lang="en-US" altLang="en-US"/>
              <a:t>Oracle Database 19c: PL/SQL Workshop   7 - </a:t>
            </a:r>
            <a:fld id="{704A2753-3E31-4176-9F9D-895E4535F23C}" type="slidenum">
              <a:rPr lang="en-US" altLang="en-US" smtClean="0"/>
              <a:pPr/>
              <a:t>3</a:t>
            </a:fld>
            <a:endParaRPr lang="en-US" altLang="en-US" dirty="0"/>
          </a:p>
        </p:txBody>
      </p:sp>
      <p:sp>
        <p:nvSpPr>
          <p:cNvPr id="5" name="Slide Image Placeholder 4">
            <a:extLst>
              <a:ext uri="{FF2B5EF4-FFF2-40B4-BE49-F238E27FC236}">
                <a16:creationId xmlns:a16="http://schemas.microsoft.com/office/drawing/2014/main" id="{F1EEE5E6-B086-4C0C-A776-30606D67F2BA}"/>
              </a:ext>
            </a:extLst>
          </p:cNvPr>
          <p:cNvSpPr>
            <a:spLocks noGrp="1" noRot="1" noChangeAspect="1"/>
          </p:cNvSpPr>
          <p:nvPr>
            <p:ph type="sldImg"/>
          </p:nvPr>
        </p:nvSpPr>
        <p:spPr/>
      </p:sp>
    </p:spTree>
    <p:extLst>
      <p:ext uri="{BB962C8B-B14F-4D97-AF65-F5344CB8AC3E}">
        <p14:creationId xmlns:p14="http://schemas.microsoft.com/office/powerpoint/2010/main" val="578654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7 - </a:t>
            </a:r>
            <a:fld id="{92B6606C-9190-4136-B343-5AF30A8BE62F}" type="slidenum">
              <a:rPr lang="en-US" smtClean="0"/>
              <a:pPr/>
              <a:t>30</a:t>
            </a:fld>
            <a:endParaRPr lang="en-US" dirty="0"/>
          </a:p>
        </p:txBody>
      </p:sp>
      <p:sp>
        <p:nvSpPr>
          <p:cNvPr id="3" name="Slide Image Placeholder 2">
            <a:extLst>
              <a:ext uri="{FF2B5EF4-FFF2-40B4-BE49-F238E27FC236}">
                <a16:creationId xmlns:a16="http://schemas.microsoft.com/office/drawing/2014/main" id="{7825057F-1BA9-4F9C-94A5-FBB468EE10F8}"/>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F8934B80-ADA7-4451-AED8-ED7D870ED376}"/>
              </a:ext>
            </a:extLst>
          </p:cNvPr>
          <p:cNvSpPr>
            <a:spLocks noGrp="1"/>
          </p:cNvSpPr>
          <p:nvPr>
            <p:ph type="body" idx="1"/>
          </p:nvPr>
        </p:nvSpPr>
        <p:spPr/>
        <p:txBody>
          <a:bodyPr/>
          <a:lstStyle/>
          <a:p>
            <a:pPr lvl="1"/>
            <a:r>
              <a:rPr lang="en-US" dirty="0"/>
              <a:t>Consider a situation where the HR manager has to store all the email IDs of employees working in a department. In this case, using nested tables would be an appropriate choice.</a:t>
            </a:r>
          </a:p>
          <a:p>
            <a:pPr lvl="1"/>
            <a:r>
              <a:rPr lang="en-US" dirty="0"/>
              <a:t>Unlike associative arrays, nested tables can be defined as columns of a table in the database, where each entry in the column can hold a set of values.</a:t>
            </a:r>
          </a:p>
          <a:p>
            <a:pPr lvl="1"/>
            <a:r>
              <a:rPr lang="en-US" dirty="0"/>
              <a:t>Nested tables represent sets of values. You can think of them as one-dimensional arrays with no declared number of elements. </a:t>
            </a:r>
          </a:p>
          <a:p>
            <a:pPr lvl="1"/>
            <a:r>
              <a:rPr lang="en-US" dirty="0"/>
              <a:t>Recall that in the case of associative arrays, the index value can be explicitly provided in the PL/SQL block. When you retrieve a nested table from the database into a PL/SQL variable, the rows are given consecutive subscripts starting at 1. The indexing of elements is done by PL/SQL.</a:t>
            </a:r>
          </a:p>
          <a:p>
            <a:endParaRPr lang="en-US" dirty="0"/>
          </a:p>
        </p:txBody>
      </p:sp>
    </p:spTree>
    <p:extLst>
      <p:ext uri="{BB962C8B-B14F-4D97-AF65-F5344CB8AC3E}">
        <p14:creationId xmlns:p14="http://schemas.microsoft.com/office/powerpoint/2010/main" val="1017037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7 - </a:t>
            </a:r>
            <a:fld id="{88D51CF0-479C-438F-A3F4-F703E4983AE3}" type="slidenum">
              <a:rPr lang="en-US" smtClean="0"/>
              <a:pPr/>
              <a:t>31</a:t>
            </a:fld>
            <a:endParaRPr lang="en-US" dirty="0"/>
          </a:p>
        </p:txBody>
      </p:sp>
      <p:sp>
        <p:nvSpPr>
          <p:cNvPr id="3" name="Slide Image Placeholder 2">
            <a:extLst>
              <a:ext uri="{FF2B5EF4-FFF2-40B4-BE49-F238E27FC236}">
                <a16:creationId xmlns:a16="http://schemas.microsoft.com/office/drawing/2014/main" id="{D8D8F675-A4CA-47AB-A20C-AD90D2A4465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171AA18-5633-4ACE-94F0-80C5683EB315}"/>
              </a:ext>
            </a:extLst>
          </p:cNvPr>
          <p:cNvSpPr>
            <a:spLocks noGrp="1"/>
          </p:cNvSpPr>
          <p:nvPr>
            <p:ph type="body" idx="1"/>
          </p:nvPr>
        </p:nvSpPr>
        <p:spPr/>
        <p:txBody>
          <a:bodyPr/>
          <a:lstStyle/>
          <a:p>
            <a:pPr lvl="1"/>
            <a:r>
              <a:rPr lang="en-US" dirty="0"/>
              <a:t>In the slide, you see the syntax for creating nested tables and usage of the nested tables.</a:t>
            </a:r>
          </a:p>
          <a:p>
            <a:pPr lvl="1"/>
            <a:r>
              <a:rPr lang="en-US" dirty="0"/>
              <a:t>In the example, a nested table type, </a:t>
            </a:r>
            <a:r>
              <a:rPr lang="en-US" dirty="0" err="1">
                <a:latin typeface="Courier New" pitchFamily="49" charset="0"/>
                <a:cs typeface="Courier New" pitchFamily="49" charset="0"/>
              </a:rPr>
              <a:t>dept_mail</a:t>
            </a:r>
            <a:r>
              <a:rPr lang="en-US" dirty="0"/>
              <a:t>, is created. The nested table will hold data of type </a:t>
            </a:r>
            <a:r>
              <a:rPr lang="en-US" dirty="0">
                <a:latin typeface="Courier New" pitchFamily="49" charset="0"/>
                <a:cs typeface="Courier New" pitchFamily="49" charset="0"/>
              </a:rPr>
              <a:t>VARCHAR2</a:t>
            </a:r>
            <a:r>
              <a:rPr lang="en-US" dirty="0"/>
              <a:t>. A variable </a:t>
            </a:r>
            <a:r>
              <a:rPr lang="en-US" dirty="0">
                <a:latin typeface="Courier New" pitchFamily="49" charset="0"/>
              </a:rPr>
              <a:t>mails</a:t>
            </a:r>
            <a:r>
              <a:rPr lang="en-US" dirty="0"/>
              <a:t> of type </a:t>
            </a:r>
            <a:r>
              <a:rPr lang="en-US" dirty="0" err="1">
                <a:latin typeface="Courier New" pitchFamily="49" charset="0"/>
                <a:cs typeface="Courier New" pitchFamily="49" charset="0"/>
              </a:rPr>
              <a:t>dept_mail</a:t>
            </a:r>
            <a:r>
              <a:rPr lang="en-US" dirty="0"/>
              <a:t> is declared in the </a:t>
            </a:r>
            <a:r>
              <a:rPr lang="en-US" dirty="0">
                <a:latin typeface="Courier New" pitchFamily="49" charset="0"/>
                <a:cs typeface="Courier New" pitchFamily="49" charset="0"/>
              </a:rPr>
              <a:t>DECLARE</a:t>
            </a:r>
            <a:r>
              <a:rPr lang="en-US" dirty="0"/>
              <a:t> section.</a:t>
            </a:r>
          </a:p>
          <a:p>
            <a:pPr lvl="1"/>
            <a:r>
              <a:rPr lang="en-US" dirty="0"/>
              <a:t>The nested table is initialized with values in the </a:t>
            </a:r>
            <a:r>
              <a:rPr lang="en-US" dirty="0">
                <a:latin typeface="Courier New" pitchFamily="49" charset="0"/>
                <a:cs typeface="Courier New" pitchFamily="49" charset="0"/>
              </a:rPr>
              <a:t>DECLARE</a:t>
            </a:r>
            <a:r>
              <a:rPr lang="en-US" dirty="0"/>
              <a:t> section. In the executable section, you retrieve these values with a </a:t>
            </a:r>
            <a:r>
              <a:rPr lang="en-US" dirty="0">
                <a:latin typeface="Courier New" pitchFamily="49" charset="0"/>
                <a:cs typeface="Courier New" pitchFamily="49" charset="0"/>
              </a:rPr>
              <a:t>FOR</a:t>
            </a:r>
            <a:r>
              <a:rPr lang="en-US" dirty="0"/>
              <a:t> loop.</a:t>
            </a:r>
          </a:p>
          <a:p>
            <a:endParaRPr lang="en-US" dirty="0"/>
          </a:p>
        </p:txBody>
      </p:sp>
    </p:spTree>
    <p:extLst>
      <p:ext uri="{BB962C8B-B14F-4D97-AF65-F5344CB8AC3E}">
        <p14:creationId xmlns:p14="http://schemas.microsoft.com/office/powerpoint/2010/main" val="3954919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Footer Placeholder 7"/>
          <p:cNvSpPr>
            <a:spLocks noGrp="1"/>
          </p:cNvSpPr>
          <p:nvPr>
            <p:ph type="ftr" sz="quarter" idx="4"/>
          </p:nvPr>
        </p:nvSpPr>
        <p:spPr/>
        <p:txBody>
          <a:bodyPr/>
          <a:lstStyle/>
          <a:p>
            <a:r>
              <a:rPr lang="en-US" altLang="en-US"/>
              <a:t>Oracle Database 19c: PL/SQL Workshop   7 - </a:t>
            </a:r>
            <a:fld id="{23FF4801-1FD3-466A-BED4-76BC15B54CD2}" type="slidenum">
              <a:rPr lang="en-US" altLang="en-US" smtClean="0"/>
              <a:pPr/>
              <a:t>32</a:t>
            </a:fld>
            <a:endParaRPr lang="en-US" altLang="en-US" dirty="0"/>
          </a:p>
        </p:txBody>
      </p:sp>
      <p:sp>
        <p:nvSpPr>
          <p:cNvPr id="4" name="Notes Placeholder 3">
            <a:extLst>
              <a:ext uri="{FF2B5EF4-FFF2-40B4-BE49-F238E27FC236}">
                <a16:creationId xmlns:a16="http://schemas.microsoft.com/office/drawing/2014/main" id="{E86F29F9-779E-4958-A385-0A60D8D008DD}"/>
              </a:ext>
            </a:extLst>
          </p:cNvPr>
          <p:cNvSpPr>
            <a:spLocks noGrp="1"/>
          </p:cNvSpPr>
          <p:nvPr>
            <p:ph type="body" idx="1"/>
          </p:nvPr>
        </p:nvSpPr>
        <p:spPr>
          <a:xfrm>
            <a:off x="457200" y="449263"/>
            <a:ext cx="6858000" cy="9380537"/>
          </a:xfrm>
        </p:spPr>
        <p:txBody>
          <a:bodyPr/>
          <a:lstStyle/>
          <a:p>
            <a:pPr lvl="1" eaLnBrk="1" hangingPunct="1"/>
            <a:r>
              <a:rPr lang="en-US" altLang="en-US" dirty="0"/>
              <a:t>The functionality of nested tables is similar to that of associative arrays; however, there are differences in a nested table implementation.</a:t>
            </a:r>
          </a:p>
          <a:p>
            <a:pPr lvl="2" eaLnBrk="1" hangingPunct="1"/>
            <a:r>
              <a:rPr lang="en-US" altLang="en-US" dirty="0"/>
              <a:t>A nested table is a valid data type in a schema-level table, but an associative array is not. Therefore, unlike associative arrays, nested tables can be stored in the database.</a:t>
            </a:r>
          </a:p>
          <a:p>
            <a:pPr lvl="2" eaLnBrk="1" hangingPunct="1"/>
            <a:r>
              <a:rPr lang="en-US" altLang="en-US" dirty="0"/>
              <a:t>The size of a nested table can increase dynamically, although the maximum size is </a:t>
            </a:r>
            <a:br>
              <a:rPr lang="en-US" altLang="en-US" dirty="0"/>
            </a:br>
            <a:r>
              <a:rPr lang="en-US" altLang="en-US" dirty="0"/>
              <a:t>2 GB.</a:t>
            </a:r>
          </a:p>
          <a:p>
            <a:pPr lvl="2" eaLnBrk="1" hangingPunct="1"/>
            <a:r>
              <a:rPr lang="en-US" altLang="en-US" dirty="0"/>
              <a:t>The “key” cannot be a negative value in a nested table (unlike in an associative array). Although reference is made to the first column as key, there is no key in a nested table. There is a column with numbers.</a:t>
            </a:r>
          </a:p>
          <a:p>
            <a:pPr lvl="2" eaLnBrk="1" hangingPunct="1"/>
            <a:r>
              <a:rPr lang="en-US" altLang="en-US" dirty="0"/>
              <a:t>Elements can be deleted from anywhere in a nested table, leaving a sparse table with non-sequential “keys.” The rows of a nested table are not in any particular order.</a:t>
            </a:r>
          </a:p>
          <a:p>
            <a:pPr lvl="2" eaLnBrk="1" hangingPunct="1"/>
            <a:r>
              <a:rPr lang="en-US" altLang="en-US" dirty="0"/>
              <a:t>When you retrieve values from a nested table, the rows are given consecutive subscripts starting from 1.</a:t>
            </a:r>
            <a:endParaRPr lang="en-US" altLang="en-US" sz="600" dirty="0"/>
          </a:p>
          <a:p>
            <a:endParaRPr lang="en-US" dirty="0"/>
          </a:p>
        </p:txBody>
      </p:sp>
    </p:spTree>
    <p:extLst>
      <p:ext uri="{BB962C8B-B14F-4D97-AF65-F5344CB8AC3E}">
        <p14:creationId xmlns:p14="http://schemas.microsoft.com/office/powerpoint/2010/main" val="11936370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Footer Placeholder 7"/>
          <p:cNvSpPr>
            <a:spLocks noGrp="1"/>
          </p:cNvSpPr>
          <p:nvPr>
            <p:ph type="ftr" sz="quarter" idx="4"/>
          </p:nvPr>
        </p:nvSpPr>
        <p:spPr/>
        <p:txBody>
          <a:bodyPr/>
          <a:lstStyle/>
          <a:p>
            <a:r>
              <a:rPr lang="en-US" altLang="en-US"/>
              <a:t>Oracle Database 19c: PL/SQL Workshop   7 - </a:t>
            </a:r>
            <a:fld id="{1E4A9E63-3E92-45AE-8C27-B4D726E48B0C}" type="slidenum">
              <a:rPr lang="en-US" altLang="en-US" smtClean="0"/>
              <a:pPr/>
              <a:t>33</a:t>
            </a:fld>
            <a:endParaRPr lang="en-US" altLang="en-US" dirty="0"/>
          </a:p>
        </p:txBody>
      </p:sp>
      <p:sp>
        <p:nvSpPr>
          <p:cNvPr id="3" name="Slide Image Placeholder 2">
            <a:extLst>
              <a:ext uri="{FF2B5EF4-FFF2-40B4-BE49-F238E27FC236}">
                <a16:creationId xmlns:a16="http://schemas.microsoft.com/office/drawing/2014/main" id="{CDBDE659-5835-4161-A043-AEE1420B02A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4157645-6138-47BE-9A37-F163C4AD8562}"/>
              </a:ext>
            </a:extLst>
          </p:cNvPr>
          <p:cNvSpPr>
            <a:spLocks noGrp="1"/>
          </p:cNvSpPr>
          <p:nvPr>
            <p:ph type="body" idx="1"/>
          </p:nvPr>
        </p:nvSpPr>
        <p:spPr/>
        <p:txBody>
          <a:bodyPr/>
          <a:lstStyle/>
          <a:p>
            <a:pPr lvl="1" eaLnBrk="1" hangingPunct="1"/>
            <a:r>
              <a:rPr lang="en-US" altLang="en-US" dirty="0"/>
              <a:t>Consider a situation where a company has an upper limit on the number of employees working in each department. In this case, we can use </a:t>
            </a:r>
            <a:r>
              <a:rPr lang="en-US" altLang="en-US" dirty="0" err="1"/>
              <a:t>varrays</a:t>
            </a:r>
            <a:r>
              <a:rPr lang="en-US" altLang="en-US" dirty="0"/>
              <a:t> instead of nested tables to hold the email IDs.</a:t>
            </a:r>
          </a:p>
          <a:p>
            <a:pPr lvl="1" eaLnBrk="1" hangingPunct="1"/>
            <a:r>
              <a:rPr lang="en-US" altLang="en-US" dirty="0"/>
              <a:t>A variable-size array (</a:t>
            </a:r>
            <a:r>
              <a:rPr lang="en-US" altLang="en-US" dirty="0">
                <a:latin typeface="Courier New" pitchFamily="49" charset="0"/>
              </a:rPr>
              <a:t>VARRAY</a:t>
            </a:r>
            <a:r>
              <a:rPr lang="en-US" altLang="en-US" dirty="0"/>
              <a:t>) is an array with a fixed number of elements. The number of elements that the array would accommodate must be defined during declaration.</a:t>
            </a:r>
          </a:p>
          <a:p>
            <a:pPr lvl="2" eaLnBrk="1" hangingPunct="1"/>
            <a:r>
              <a:rPr lang="en-US" altLang="en-US" dirty="0"/>
              <a:t>A </a:t>
            </a:r>
            <a:r>
              <a:rPr lang="en-US" altLang="en-US" dirty="0">
                <a:latin typeface="Courier New" pitchFamily="49" charset="0"/>
              </a:rPr>
              <a:t>VARRAY</a:t>
            </a:r>
            <a:r>
              <a:rPr lang="en-US" altLang="en-US" dirty="0"/>
              <a:t> is valid in a schema-level table.</a:t>
            </a:r>
          </a:p>
          <a:p>
            <a:pPr lvl="2" eaLnBrk="1" hangingPunct="1"/>
            <a:r>
              <a:rPr lang="en-US" altLang="en-US" dirty="0"/>
              <a:t>Items of the </a:t>
            </a:r>
            <a:r>
              <a:rPr lang="en-US" altLang="en-US" dirty="0">
                <a:latin typeface="Courier New" pitchFamily="49" charset="0"/>
              </a:rPr>
              <a:t>VARRAY</a:t>
            </a:r>
            <a:r>
              <a:rPr lang="en-US" altLang="en-US" dirty="0"/>
              <a:t> type are called </a:t>
            </a:r>
            <a:r>
              <a:rPr lang="en-US" altLang="en-US" dirty="0" err="1"/>
              <a:t>varrays</a:t>
            </a:r>
            <a:r>
              <a:rPr lang="en-US" altLang="en-US" dirty="0"/>
              <a:t>.</a:t>
            </a:r>
          </a:p>
          <a:p>
            <a:pPr lvl="2" eaLnBrk="1" hangingPunct="1"/>
            <a:r>
              <a:rPr lang="en-US" altLang="en-US" dirty="0">
                <a:latin typeface="Courier New" pitchFamily="49" charset="0"/>
              </a:rPr>
              <a:t>VARRAY</a:t>
            </a:r>
            <a:r>
              <a:rPr lang="en-US" altLang="en-US" dirty="0"/>
              <a:t>s have a fixed upper bound on the number of elements, and you have to specify the upper bound when you declare them. This is similar to arrays in C language. The maximum size of a </a:t>
            </a:r>
            <a:r>
              <a:rPr lang="en-US" altLang="en-US" dirty="0">
                <a:latin typeface="Courier New" pitchFamily="49" charset="0"/>
              </a:rPr>
              <a:t>VARRAY</a:t>
            </a:r>
            <a:r>
              <a:rPr lang="en-US" altLang="en-US" dirty="0"/>
              <a:t> is 2 GB, as in nested tables.</a:t>
            </a:r>
          </a:p>
          <a:p>
            <a:pPr lvl="2" eaLnBrk="1" hangingPunct="1"/>
            <a:r>
              <a:rPr lang="en-US" dirty="0"/>
              <a:t>To access an element of a </a:t>
            </a:r>
            <a:r>
              <a:rPr lang="en-US" dirty="0" err="1"/>
              <a:t>varray</a:t>
            </a:r>
            <a:r>
              <a:rPr lang="en-US" dirty="0"/>
              <a:t>, you use standard subscripting syntax.</a:t>
            </a:r>
            <a:endParaRPr lang="en-US" altLang="en-US" dirty="0"/>
          </a:p>
          <a:p>
            <a:pPr lvl="1" eaLnBrk="1" hangingPunct="1"/>
            <a:r>
              <a:rPr lang="en-US" altLang="en-US" dirty="0"/>
              <a:t>The declaration in the slide shows a </a:t>
            </a:r>
            <a:r>
              <a:rPr lang="en-US" altLang="en-US" dirty="0">
                <a:latin typeface="Courier New" pitchFamily="49" charset="0"/>
              </a:rPr>
              <a:t>VARRAY</a:t>
            </a:r>
            <a:r>
              <a:rPr lang="en-US" altLang="en-US" dirty="0"/>
              <a:t> type, </a:t>
            </a:r>
            <a:r>
              <a:rPr lang="en-US" altLang="en-US" dirty="0" err="1">
                <a:latin typeface="Courier New" pitchFamily="49" charset="0"/>
              </a:rPr>
              <a:t>emp_mail</a:t>
            </a:r>
            <a:r>
              <a:rPr lang="en-US" altLang="en-US" dirty="0"/>
              <a:t>, of size 5. The identifier mails is a variable of type </a:t>
            </a:r>
            <a:r>
              <a:rPr lang="en-US" altLang="en-US" dirty="0" err="1">
                <a:latin typeface="Courier New" pitchFamily="49" charset="0"/>
              </a:rPr>
              <a:t>emp_mail</a:t>
            </a:r>
            <a:r>
              <a:rPr lang="en-US" altLang="en-US" dirty="0"/>
              <a:t>. Observe that the </a:t>
            </a:r>
            <a:r>
              <a:rPr lang="en-US" altLang="en-US" dirty="0" err="1"/>
              <a:t>varray</a:t>
            </a:r>
            <a:r>
              <a:rPr lang="en-US" altLang="en-US" dirty="0"/>
              <a:t> is uninitialized.</a:t>
            </a:r>
          </a:p>
          <a:p>
            <a:pPr lvl="1" eaLnBrk="1" hangingPunct="1"/>
            <a:r>
              <a:rPr lang="en-US" altLang="en-US" dirty="0"/>
              <a:t>The subscripts to access each element of the </a:t>
            </a:r>
            <a:r>
              <a:rPr lang="en-US" altLang="en-US" dirty="0" err="1"/>
              <a:t>varray</a:t>
            </a:r>
            <a:r>
              <a:rPr lang="en-US" altLang="en-US" dirty="0"/>
              <a:t> starts with 1, and increments according to the size of the </a:t>
            </a:r>
            <a:r>
              <a:rPr lang="en-US" altLang="en-US" dirty="0" err="1"/>
              <a:t>varray</a:t>
            </a:r>
            <a:r>
              <a:rPr lang="en-US" altLang="en-US" dirty="0"/>
              <a:t>.</a:t>
            </a:r>
          </a:p>
          <a:p>
            <a:endParaRPr lang="en-US" dirty="0"/>
          </a:p>
        </p:txBody>
      </p:sp>
    </p:spTree>
    <p:extLst>
      <p:ext uri="{BB962C8B-B14F-4D97-AF65-F5344CB8AC3E}">
        <p14:creationId xmlns:p14="http://schemas.microsoft.com/office/powerpoint/2010/main" val="20476185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7 - </a:t>
            </a:r>
            <a:fld id="{4C172747-1BAB-483A-87B7-2CB54B1CF3FC}" type="slidenum">
              <a:rPr lang="en-US" smtClean="0"/>
              <a:pPr/>
              <a:t>34</a:t>
            </a:fld>
            <a:endParaRPr lang="en-US" dirty="0"/>
          </a:p>
        </p:txBody>
      </p:sp>
      <p:sp>
        <p:nvSpPr>
          <p:cNvPr id="3" name="Slide Image Placeholder 2">
            <a:extLst>
              <a:ext uri="{FF2B5EF4-FFF2-40B4-BE49-F238E27FC236}">
                <a16:creationId xmlns:a16="http://schemas.microsoft.com/office/drawing/2014/main" id="{48BDBA56-666A-4C01-A53B-B0359D3F8FCE}"/>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21E8DD9F-CB5A-43BF-A7D4-05375A7E99F5}"/>
              </a:ext>
            </a:extLst>
          </p:cNvPr>
          <p:cNvSpPr>
            <a:spLocks noGrp="1"/>
          </p:cNvSpPr>
          <p:nvPr>
            <p:ph type="body" idx="1"/>
          </p:nvPr>
        </p:nvSpPr>
        <p:spPr/>
        <p:txBody>
          <a:bodyPr/>
          <a:lstStyle/>
          <a:p>
            <a:pPr lvl="1"/>
            <a:r>
              <a:rPr lang="en-US" dirty="0"/>
              <a:t>In the slide, you see the syntax for creating a </a:t>
            </a:r>
            <a:r>
              <a:rPr lang="en-US" dirty="0" err="1"/>
              <a:t>varray</a:t>
            </a:r>
            <a:r>
              <a:rPr lang="en-US" dirty="0"/>
              <a:t> and usage of the </a:t>
            </a:r>
            <a:r>
              <a:rPr lang="en-US" dirty="0" err="1"/>
              <a:t>varray</a:t>
            </a:r>
            <a:r>
              <a:rPr lang="en-US" dirty="0"/>
              <a:t>.</a:t>
            </a:r>
          </a:p>
          <a:p>
            <a:pPr lvl="1"/>
            <a:r>
              <a:rPr lang="en-US" dirty="0"/>
              <a:t>In the example in the slide, a </a:t>
            </a:r>
            <a:r>
              <a:rPr lang="en-US" dirty="0" err="1">
                <a:latin typeface="Courier New" pitchFamily="49" charset="0"/>
                <a:cs typeface="Courier New" pitchFamily="49" charset="0"/>
              </a:rPr>
              <a:t>varray</a:t>
            </a:r>
            <a:r>
              <a:rPr lang="en-US" dirty="0"/>
              <a:t> type, </a:t>
            </a:r>
            <a:r>
              <a:rPr lang="en-US" dirty="0" err="1">
                <a:latin typeface="Courier New" pitchFamily="49" charset="0"/>
                <a:cs typeface="Courier New" pitchFamily="49" charset="0"/>
              </a:rPr>
              <a:t>emp_mail</a:t>
            </a:r>
            <a:r>
              <a:rPr lang="en-US" dirty="0"/>
              <a:t>, is created. It will hold data of type </a:t>
            </a:r>
            <a:r>
              <a:rPr lang="en-US" dirty="0">
                <a:latin typeface="Courier New" pitchFamily="49" charset="0"/>
                <a:cs typeface="Courier New" pitchFamily="49" charset="0"/>
              </a:rPr>
              <a:t>VARCHAR2</a:t>
            </a:r>
            <a:r>
              <a:rPr lang="en-US" altLang="en-US" dirty="0"/>
              <a:t> </a:t>
            </a:r>
            <a:r>
              <a:rPr lang="en-US" dirty="0"/>
              <a:t>with a maximum size of 5 defined. A variable </a:t>
            </a:r>
            <a:r>
              <a:rPr lang="en-US" dirty="0">
                <a:latin typeface="Courier New" pitchFamily="49" charset="0"/>
                <a:cs typeface="Courier New" pitchFamily="49" charset="0"/>
              </a:rPr>
              <a:t>mails</a:t>
            </a:r>
            <a:r>
              <a:rPr lang="en-US" dirty="0"/>
              <a:t> of type </a:t>
            </a:r>
            <a:r>
              <a:rPr lang="en-US" dirty="0" err="1">
                <a:latin typeface="Courier New" pitchFamily="49" charset="0"/>
                <a:cs typeface="Courier New" pitchFamily="49" charset="0"/>
              </a:rPr>
              <a:t>emp_mail</a:t>
            </a:r>
            <a:r>
              <a:rPr lang="en-US" dirty="0"/>
              <a:t> is declared in the </a:t>
            </a:r>
            <a:r>
              <a:rPr lang="en-US" dirty="0">
                <a:latin typeface="Courier New" pitchFamily="49" charset="0"/>
                <a:cs typeface="Courier New" pitchFamily="49" charset="0"/>
              </a:rPr>
              <a:t>DECLARE</a:t>
            </a:r>
            <a:r>
              <a:rPr lang="en-US" dirty="0"/>
              <a:t> section.</a:t>
            </a:r>
          </a:p>
          <a:p>
            <a:pPr lvl="1"/>
            <a:r>
              <a:rPr lang="en-US" dirty="0"/>
              <a:t>The </a:t>
            </a:r>
            <a:r>
              <a:rPr lang="en-US" dirty="0" err="1"/>
              <a:t>varray</a:t>
            </a:r>
            <a:r>
              <a:rPr lang="en-US" dirty="0"/>
              <a:t> is initialized with values in the </a:t>
            </a:r>
            <a:r>
              <a:rPr lang="en-US" dirty="0">
                <a:latin typeface="Courier New" pitchFamily="49" charset="0"/>
                <a:cs typeface="Courier New" pitchFamily="49" charset="0"/>
              </a:rPr>
              <a:t>DECLARE</a:t>
            </a:r>
            <a:r>
              <a:rPr lang="en-US" dirty="0"/>
              <a:t> section. In the executable section, you retrieve these values with a </a:t>
            </a:r>
            <a:r>
              <a:rPr lang="en-US" dirty="0">
                <a:latin typeface="Courier New" pitchFamily="49" charset="0"/>
                <a:cs typeface="Courier New" pitchFamily="49" charset="0"/>
              </a:rPr>
              <a:t>FOR</a:t>
            </a:r>
            <a:r>
              <a:rPr lang="en-US" dirty="0"/>
              <a:t> loop.</a:t>
            </a:r>
          </a:p>
          <a:p>
            <a:pPr lvl="1"/>
            <a:r>
              <a:rPr lang="en-US" dirty="0"/>
              <a:t>You will learn more about nested tables and </a:t>
            </a:r>
            <a:r>
              <a:rPr lang="en-US" dirty="0" err="1"/>
              <a:t>varrays</a:t>
            </a:r>
            <a:r>
              <a:rPr lang="en-US" dirty="0"/>
              <a:t> in the </a:t>
            </a:r>
            <a:r>
              <a:rPr lang="en-US" i="1" dirty="0"/>
              <a:t>Advanced PL/SQL </a:t>
            </a:r>
            <a:r>
              <a:rPr lang="en-US" dirty="0"/>
              <a:t>course.</a:t>
            </a:r>
          </a:p>
          <a:p>
            <a:endParaRPr lang="en-US" dirty="0"/>
          </a:p>
        </p:txBody>
      </p:sp>
    </p:spTree>
    <p:extLst>
      <p:ext uri="{BB962C8B-B14F-4D97-AF65-F5344CB8AC3E}">
        <p14:creationId xmlns:p14="http://schemas.microsoft.com/office/powerpoint/2010/main" val="20888395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7 - </a:t>
            </a:r>
            <a:fld id="{B773496A-555A-4712-B63A-A39FF9830F3A}" type="slidenum">
              <a:rPr lang="en-US" smtClean="0"/>
              <a:pPr/>
              <a:t>35</a:t>
            </a:fld>
            <a:endParaRPr lang="en-US" dirty="0"/>
          </a:p>
        </p:txBody>
      </p:sp>
      <p:graphicFrame>
        <p:nvGraphicFramePr>
          <p:cNvPr id="5" name="Table 4"/>
          <p:cNvGraphicFramePr>
            <a:graphicFrameLocks noGrp="1"/>
          </p:cNvGraphicFramePr>
          <p:nvPr/>
        </p:nvGraphicFramePr>
        <p:xfrm>
          <a:off x="762000" y="5054600"/>
          <a:ext cx="6096000" cy="2489200"/>
        </p:xfrm>
        <a:graphic>
          <a:graphicData uri="http://schemas.openxmlformats.org/drawingml/2006/table">
            <a:tbl>
              <a:tblPr firstRow="1" bandRow="1">
                <a:tableStyleId>{ED083AE6-46FA-4A59-8FB0-9F97EB10719F}</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100" dirty="0">
                          <a:latin typeface="Oracle Sans" panose="020B0503020204020204" pitchFamily="34" charset="0"/>
                          <a:cs typeface="Oracle Sans" panose="020B0503020204020204" pitchFamily="34" charset="0"/>
                        </a:rPr>
                        <a:t>Associative</a:t>
                      </a:r>
                      <a:r>
                        <a:rPr lang="en-US" sz="1100" baseline="0" dirty="0">
                          <a:latin typeface="Oracle Sans" panose="020B0503020204020204" pitchFamily="34" charset="0"/>
                          <a:cs typeface="Oracle Sans" panose="020B0503020204020204" pitchFamily="34" charset="0"/>
                        </a:rPr>
                        <a:t> Arrays</a:t>
                      </a:r>
                      <a:endParaRPr lang="en-US" sz="1100" dirty="0">
                        <a:latin typeface="Oracle Sans" panose="020B0503020204020204" pitchFamily="34" charset="0"/>
                        <a:cs typeface="Oracle Sans" panose="020B0503020204020204" pitchFamily="34" charset="0"/>
                      </a:endParaRPr>
                    </a:p>
                  </a:txBody>
                  <a:tcPr/>
                </a:tc>
                <a:tc>
                  <a:txBody>
                    <a:bodyPr/>
                    <a:lstStyle/>
                    <a:p>
                      <a:r>
                        <a:rPr lang="en-US" sz="1100" dirty="0">
                          <a:latin typeface="Oracle Sans" panose="020B0503020204020204" pitchFamily="34" charset="0"/>
                          <a:cs typeface="Oracle Sans" panose="020B0503020204020204" pitchFamily="34" charset="0"/>
                        </a:rPr>
                        <a:t>Nested</a:t>
                      </a:r>
                      <a:r>
                        <a:rPr lang="en-US" sz="1100" baseline="0" dirty="0">
                          <a:latin typeface="Oracle Sans" panose="020B0503020204020204" pitchFamily="34" charset="0"/>
                          <a:cs typeface="Oracle Sans" panose="020B0503020204020204" pitchFamily="34" charset="0"/>
                        </a:rPr>
                        <a:t> Tables</a:t>
                      </a:r>
                      <a:endParaRPr lang="en-US" sz="1100" dirty="0">
                        <a:latin typeface="Oracle Sans" panose="020B0503020204020204" pitchFamily="34" charset="0"/>
                        <a:cs typeface="Oracle Sans" panose="020B0503020204020204" pitchFamily="34" charset="0"/>
                      </a:endParaRPr>
                    </a:p>
                  </a:txBody>
                  <a:tcPr/>
                </a:tc>
                <a:tc>
                  <a:txBody>
                    <a:bodyPr/>
                    <a:lstStyle/>
                    <a:p>
                      <a:r>
                        <a:rPr lang="en-US" sz="1100" dirty="0">
                          <a:latin typeface="Oracle Sans" panose="020B0503020204020204" pitchFamily="34" charset="0"/>
                          <a:cs typeface="Oracle Sans" panose="020B0503020204020204" pitchFamily="34" charset="0"/>
                        </a:rPr>
                        <a:t>Varrays</a:t>
                      </a:r>
                    </a:p>
                  </a:txBody>
                  <a:tcPr/>
                </a:tc>
                <a:extLst>
                  <a:ext uri="{0D108BD9-81ED-4DB2-BD59-A6C34878D82A}">
                    <a16:rowId xmlns:a16="http://schemas.microsoft.com/office/drawing/2014/main" val="10000"/>
                  </a:ext>
                </a:extLst>
              </a:tr>
              <a:tr h="370840">
                <a:tc>
                  <a:txBody>
                    <a:bodyPr/>
                    <a:lstStyle/>
                    <a:p>
                      <a:r>
                        <a:rPr lang="en-US" sz="1100" dirty="0">
                          <a:latin typeface="Oracle Sans" panose="020B0503020204020204" pitchFamily="34" charset="0"/>
                          <a:cs typeface="Oracle Sans" panose="020B0503020204020204" pitchFamily="34" charset="0"/>
                        </a:rPr>
                        <a:t>These are key-value pairs where each key is a </a:t>
                      </a:r>
                      <a:r>
                        <a:rPr lang="en-US" sz="1100" baseline="0" dirty="0">
                          <a:latin typeface="Oracle Sans" panose="020B0503020204020204" pitchFamily="34" charset="0"/>
                          <a:cs typeface="Oracle Sans" panose="020B0503020204020204" pitchFamily="34" charset="0"/>
                        </a:rPr>
                        <a:t>unique index associated with a value.</a:t>
                      </a:r>
                      <a:endParaRPr lang="en-US" sz="1100" dirty="0">
                        <a:latin typeface="Oracle Sans" panose="020B0503020204020204" pitchFamily="34" charset="0"/>
                        <a:cs typeface="Oracle Sans" panose="020B0503020204020204" pitchFamily="34" charset="0"/>
                      </a:endParaRPr>
                    </a:p>
                  </a:txBody>
                  <a:tcPr>
                    <a:solidFill>
                      <a:schemeClr val="accent5">
                        <a:lumMod val="75000"/>
                      </a:schemeClr>
                    </a:solidFill>
                  </a:tcPr>
                </a:tc>
                <a:tc>
                  <a:txBody>
                    <a:bodyPr/>
                    <a:lstStyle/>
                    <a:p>
                      <a:r>
                        <a:rPr lang="en-US" sz="1100" dirty="0">
                          <a:latin typeface="Oracle Sans" panose="020B0503020204020204" pitchFamily="34" charset="0"/>
                          <a:cs typeface="Oracle Sans" panose="020B0503020204020204" pitchFamily="34" charset="0"/>
                        </a:rPr>
                        <a:t>These</a:t>
                      </a:r>
                      <a:r>
                        <a:rPr lang="en-US" sz="1100" baseline="0" dirty="0">
                          <a:latin typeface="Oracle Sans" panose="020B0503020204020204" pitchFamily="34" charset="0"/>
                          <a:cs typeface="Oracle Sans" panose="020B0503020204020204" pitchFamily="34" charset="0"/>
                        </a:rPr>
                        <a:t> </a:t>
                      </a:r>
                      <a:r>
                        <a:rPr lang="en-US" sz="1100" dirty="0">
                          <a:latin typeface="Oracle Sans" panose="020B0503020204020204" pitchFamily="34" charset="0"/>
                          <a:cs typeface="Oracle Sans" panose="020B0503020204020204" pitchFamily="34" charset="0"/>
                        </a:rPr>
                        <a:t>store</a:t>
                      </a:r>
                      <a:r>
                        <a:rPr lang="en-US" sz="1100" baseline="0" dirty="0">
                          <a:latin typeface="Oracle Sans" panose="020B0503020204020204" pitchFamily="34" charset="0"/>
                          <a:cs typeface="Oracle Sans" panose="020B0503020204020204" pitchFamily="34" charset="0"/>
                        </a:rPr>
                        <a:t> an unspecified number of elements in no particular order.</a:t>
                      </a:r>
                      <a:endParaRPr lang="en-US" sz="1100" dirty="0">
                        <a:latin typeface="Oracle Sans" panose="020B0503020204020204" pitchFamily="34" charset="0"/>
                        <a:cs typeface="Oracle Sans" panose="020B0503020204020204" pitchFamily="34" charset="0"/>
                      </a:endParaRPr>
                    </a:p>
                  </a:txBody>
                  <a:tcPr>
                    <a:solidFill>
                      <a:schemeClr val="accent5">
                        <a:lumMod val="75000"/>
                      </a:schemeClr>
                    </a:solidFill>
                  </a:tcPr>
                </a:tc>
                <a:tc>
                  <a:txBody>
                    <a:bodyPr/>
                    <a:lstStyle/>
                    <a:p>
                      <a:r>
                        <a:rPr lang="en-US" sz="1100" dirty="0">
                          <a:latin typeface="Oracle Sans" panose="020B0503020204020204" pitchFamily="34" charset="0"/>
                          <a:cs typeface="Oracle Sans" panose="020B0503020204020204" pitchFamily="34" charset="0"/>
                        </a:rPr>
                        <a:t>These store</a:t>
                      </a:r>
                      <a:r>
                        <a:rPr lang="en-US" sz="1100" baseline="0" dirty="0">
                          <a:latin typeface="Oracle Sans" panose="020B0503020204020204" pitchFamily="34" charset="0"/>
                          <a:cs typeface="Oracle Sans" panose="020B0503020204020204" pitchFamily="34" charset="0"/>
                        </a:rPr>
                        <a:t> </a:t>
                      </a:r>
                      <a:r>
                        <a:rPr lang="en-US" sz="1100" dirty="0">
                          <a:latin typeface="Oracle Sans" panose="020B0503020204020204" pitchFamily="34" charset="0"/>
                          <a:cs typeface="Oracle Sans" panose="020B0503020204020204" pitchFamily="34" charset="0"/>
                        </a:rPr>
                        <a:t>a specified number of elements.</a:t>
                      </a:r>
                    </a:p>
                  </a:txBody>
                  <a:tcPr>
                    <a:solidFill>
                      <a:schemeClr val="accent5">
                        <a:lumMod val="75000"/>
                      </a:schemeClr>
                    </a:solidFill>
                  </a:tcPr>
                </a:tc>
                <a:extLst>
                  <a:ext uri="{0D108BD9-81ED-4DB2-BD59-A6C34878D82A}">
                    <a16:rowId xmlns:a16="http://schemas.microsoft.com/office/drawing/2014/main" val="10001"/>
                  </a:ext>
                </a:extLst>
              </a:tr>
              <a:tr h="370840">
                <a:tc>
                  <a:txBody>
                    <a:bodyPr/>
                    <a:lstStyle/>
                    <a:p>
                      <a:r>
                        <a:rPr lang="en-US" sz="1100" dirty="0">
                          <a:latin typeface="Oracle Sans" panose="020B0503020204020204" pitchFamily="34" charset="0"/>
                          <a:cs typeface="Oracle Sans" panose="020B0503020204020204" pitchFamily="34" charset="0"/>
                        </a:rPr>
                        <a:t>The values in an associative array are indexed according</a:t>
                      </a:r>
                      <a:r>
                        <a:rPr lang="en-US" sz="1100" baseline="0" dirty="0">
                          <a:latin typeface="Oracle Sans" panose="020B0503020204020204" pitchFamily="34" charset="0"/>
                          <a:cs typeface="Oracle Sans" panose="020B0503020204020204" pitchFamily="34" charset="0"/>
                        </a:rPr>
                        <a:t> </a:t>
                      </a:r>
                      <a:r>
                        <a:rPr lang="en-US" sz="1100" dirty="0">
                          <a:latin typeface="Oracle Sans" panose="020B0503020204020204" pitchFamily="34" charset="0"/>
                          <a:cs typeface="Oracle Sans" panose="020B0503020204020204" pitchFamily="34" charset="0"/>
                        </a:rPr>
                        <a:t>to the key value</a:t>
                      </a:r>
                      <a:r>
                        <a:rPr lang="en-US" sz="1100" baseline="0" dirty="0">
                          <a:latin typeface="Oracle Sans" panose="020B0503020204020204" pitchFamily="34" charset="0"/>
                          <a:cs typeface="Oracle Sans" panose="020B0503020204020204" pitchFamily="34" charset="0"/>
                        </a:rPr>
                        <a:t> provided during initialization.</a:t>
                      </a:r>
                      <a:endParaRPr lang="en-US" sz="1100" dirty="0">
                        <a:latin typeface="Oracle Sans" panose="020B0503020204020204" pitchFamily="34" charset="0"/>
                        <a:cs typeface="Oracle Sans" panose="020B0503020204020204" pitchFamily="34" charset="0"/>
                      </a:endParaRPr>
                    </a:p>
                  </a:txBody>
                  <a:tcPr/>
                </a:tc>
                <a:tc>
                  <a:txBody>
                    <a:bodyPr/>
                    <a:lstStyle/>
                    <a:p>
                      <a:r>
                        <a:rPr lang="en-US" sz="1100" dirty="0">
                          <a:latin typeface="Oracle Sans" panose="020B0503020204020204" pitchFamily="34" charset="0"/>
                          <a:cs typeface="Oracle Sans" panose="020B0503020204020204" pitchFamily="34" charset="0"/>
                        </a:rPr>
                        <a:t>The elements</a:t>
                      </a:r>
                      <a:r>
                        <a:rPr lang="en-US" sz="1100" baseline="0" dirty="0">
                          <a:latin typeface="Oracle Sans" panose="020B0503020204020204" pitchFamily="34" charset="0"/>
                          <a:cs typeface="Oracle Sans" panose="020B0503020204020204" pitchFamily="34" charset="0"/>
                        </a:rPr>
                        <a:t> in a nested table are indexed starting from 1.</a:t>
                      </a:r>
                      <a:endParaRPr lang="en-US" sz="1100" dirty="0">
                        <a:latin typeface="Oracle Sans" panose="020B0503020204020204" pitchFamily="34" charset="0"/>
                        <a:cs typeface="Oracle Sans" panose="020B0503020204020204" pitchFamily="34" charset="0"/>
                      </a:endParaRPr>
                    </a:p>
                  </a:txBody>
                  <a:tcPr/>
                </a:tc>
                <a:tc>
                  <a:txBody>
                    <a:bodyPr/>
                    <a:lstStyle/>
                    <a:p>
                      <a:r>
                        <a:rPr lang="en-US" sz="1100" dirty="0">
                          <a:latin typeface="Oracle Sans" panose="020B0503020204020204" pitchFamily="34" charset="0"/>
                          <a:cs typeface="Oracle Sans" panose="020B0503020204020204" pitchFamily="34" charset="0"/>
                        </a:rPr>
                        <a:t>Varrays</a:t>
                      </a:r>
                      <a:r>
                        <a:rPr lang="en-US" sz="1100" baseline="0" dirty="0">
                          <a:latin typeface="Oracle Sans" panose="020B0503020204020204" pitchFamily="34" charset="0"/>
                          <a:cs typeface="Oracle Sans" panose="020B0503020204020204" pitchFamily="34" charset="0"/>
                        </a:rPr>
                        <a:t> are indexed from 1 to the upper limit specified during declaration in the PL/SQL block.</a:t>
                      </a:r>
                      <a:endParaRPr lang="en-US" sz="1100" dirty="0">
                        <a:latin typeface="Oracle Sans" panose="020B0503020204020204" pitchFamily="34" charset="0"/>
                        <a:cs typeface="Oracle Sans" panose="020B0503020204020204" pitchFamily="34" charset="0"/>
                      </a:endParaRPr>
                    </a:p>
                  </a:txBody>
                  <a:tcPr/>
                </a:tc>
                <a:extLst>
                  <a:ext uri="{0D108BD9-81ED-4DB2-BD59-A6C34878D82A}">
                    <a16:rowId xmlns:a16="http://schemas.microsoft.com/office/drawing/2014/main" val="10002"/>
                  </a:ext>
                </a:extLst>
              </a:tr>
              <a:tr h="370840">
                <a:tc>
                  <a:txBody>
                    <a:bodyPr/>
                    <a:lstStyle/>
                    <a:p>
                      <a:r>
                        <a:rPr lang="en-US" sz="1100" baseline="0" dirty="0">
                          <a:latin typeface="Oracle Sans" panose="020B0503020204020204" pitchFamily="34" charset="0"/>
                          <a:cs typeface="Oracle Sans" panose="020B0503020204020204" pitchFamily="34" charset="0"/>
                        </a:rPr>
                        <a:t>They cannot be persisted to a database, and can be used only in PL/SQL blocks.</a:t>
                      </a:r>
                      <a:endParaRPr lang="en-US" sz="1100" dirty="0">
                        <a:latin typeface="Oracle Sans" panose="020B0503020204020204" pitchFamily="34" charset="0"/>
                        <a:cs typeface="Oracle Sans" panose="020B0503020204020204" pitchFamily="34" charset="0"/>
                      </a:endParaRPr>
                    </a:p>
                  </a:txBody>
                  <a:tcPr>
                    <a:solidFill>
                      <a:schemeClr val="accent5">
                        <a:lumMod val="75000"/>
                      </a:schemeClr>
                    </a:solidFill>
                  </a:tcPr>
                </a:tc>
                <a:tc>
                  <a:txBody>
                    <a:bodyPr/>
                    <a:lstStyle/>
                    <a:p>
                      <a:r>
                        <a:rPr lang="en-US" sz="1100" dirty="0">
                          <a:latin typeface="Oracle Sans" panose="020B0503020204020204" pitchFamily="34" charset="0"/>
                          <a:cs typeface="Oracle Sans" panose="020B0503020204020204" pitchFamily="34" charset="0"/>
                        </a:rPr>
                        <a:t>They can be a table column and persisted to the database.</a:t>
                      </a:r>
                    </a:p>
                  </a:txBody>
                  <a:tcPr>
                    <a:solidFill>
                      <a:schemeClr val="accent5">
                        <a:lumMod val="75000"/>
                      </a:schemeClr>
                    </a:solidFill>
                  </a:tcPr>
                </a:tc>
                <a:tc>
                  <a: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1100" dirty="0">
                          <a:latin typeface="Oracle Sans" panose="020B0503020204020204" pitchFamily="34" charset="0"/>
                          <a:cs typeface="Oracle Sans" panose="020B0503020204020204" pitchFamily="34" charset="0"/>
                        </a:rPr>
                        <a:t>They can be a table column and persisted to the database.</a:t>
                      </a:r>
                    </a:p>
                  </a:txBody>
                  <a:tcPr>
                    <a:solidFill>
                      <a:schemeClr val="accent5">
                        <a:lumMod val="75000"/>
                      </a:schemeClr>
                    </a:solidFill>
                  </a:tcPr>
                </a:tc>
                <a:extLst>
                  <a:ext uri="{0D108BD9-81ED-4DB2-BD59-A6C34878D82A}">
                    <a16:rowId xmlns:a16="http://schemas.microsoft.com/office/drawing/2014/main" val="10003"/>
                  </a:ext>
                </a:extLst>
              </a:tr>
            </a:tbl>
          </a:graphicData>
        </a:graphic>
      </p:graphicFrame>
      <p:sp>
        <p:nvSpPr>
          <p:cNvPr id="3" name="Slide Image Placeholder 2">
            <a:extLst>
              <a:ext uri="{FF2B5EF4-FFF2-40B4-BE49-F238E27FC236}">
                <a16:creationId xmlns:a16="http://schemas.microsoft.com/office/drawing/2014/main" id="{41A917F9-4641-4457-BE6B-05443C4A0F53}"/>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C8B8B582-B106-4B23-A62C-6D038EC36DA6}"/>
              </a:ext>
            </a:extLst>
          </p:cNvPr>
          <p:cNvSpPr>
            <a:spLocks noGrp="1"/>
          </p:cNvSpPr>
          <p:nvPr>
            <p:ph type="body" idx="1"/>
          </p:nvPr>
        </p:nvSpPr>
        <p:spPr/>
        <p:txBody>
          <a:bodyPr/>
          <a:lstStyle/>
          <a:p>
            <a:pPr lvl="1"/>
            <a:r>
              <a:rPr lang="en-US" dirty="0"/>
              <a:t>The slide compares the three types of collections. The following table has more details:</a:t>
            </a:r>
          </a:p>
          <a:p>
            <a:pPr lvl="1"/>
            <a:endParaRPr lang="en-US" dirty="0"/>
          </a:p>
        </p:txBody>
      </p:sp>
    </p:spTree>
    <p:extLst>
      <p:ext uri="{BB962C8B-B14F-4D97-AF65-F5344CB8AC3E}">
        <p14:creationId xmlns:p14="http://schemas.microsoft.com/office/powerpoint/2010/main" val="1163191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Footer Placeholder 7"/>
          <p:cNvSpPr>
            <a:spLocks noGrp="1"/>
          </p:cNvSpPr>
          <p:nvPr>
            <p:ph type="ftr" sz="quarter" idx="4"/>
          </p:nvPr>
        </p:nvSpPr>
        <p:spPr/>
        <p:txBody>
          <a:bodyPr/>
          <a:lstStyle/>
          <a:p>
            <a:r>
              <a:rPr lang="en-US" altLang="en-US"/>
              <a:t>Oracle Database 19c: PL/SQL Workshop   7 - </a:t>
            </a:r>
            <a:fld id="{B0180750-A499-4348-A491-AE3E4C87FE34}" type="slidenum">
              <a:rPr lang="en-US" altLang="en-US" smtClean="0"/>
              <a:pPr/>
              <a:t>36</a:t>
            </a:fld>
            <a:endParaRPr lang="en-US" altLang="en-US" dirty="0"/>
          </a:p>
        </p:txBody>
      </p:sp>
      <p:sp>
        <p:nvSpPr>
          <p:cNvPr id="3" name="Slide Image Placeholder 2">
            <a:extLst>
              <a:ext uri="{FF2B5EF4-FFF2-40B4-BE49-F238E27FC236}">
                <a16:creationId xmlns:a16="http://schemas.microsoft.com/office/drawing/2014/main" id="{F38C1E83-E133-4164-A1E9-A3CF0E190A0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3390F1F-63C8-480B-8154-708A9E12B18D}"/>
              </a:ext>
            </a:extLst>
          </p:cNvPr>
          <p:cNvSpPr>
            <a:spLocks noGrp="1"/>
          </p:cNvSpPr>
          <p:nvPr>
            <p:ph type="body" idx="1"/>
          </p:nvPr>
        </p:nvSpPr>
        <p:spPr/>
        <p:txBody>
          <a:bodyPr/>
          <a:lstStyle/>
          <a:p>
            <a:pPr eaLnBrk="1" hangingPunct="1"/>
            <a:r>
              <a:rPr lang="en-US" altLang="en-US" dirty="0"/>
              <a:t>Answer: a, b</a:t>
            </a:r>
          </a:p>
          <a:p>
            <a:pPr lvl="1" eaLnBrk="1" hangingPunct="1"/>
            <a:r>
              <a:rPr lang="en-US" altLang="en-US" b="1" dirty="0"/>
              <a:t>Advantages of Using the </a:t>
            </a:r>
            <a:r>
              <a:rPr lang="en-US" altLang="en-US" b="1" dirty="0">
                <a:latin typeface="Courier New" pitchFamily="49" charset="0"/>
              </a:rPr>
              <a:t>%ROWTYPE</a:t>
            </a:r>
            <a:r>
              <a:rPr lang="en-US" altLang="en-US" b="1" dirty="0"/>
              <a:t> Attribute</a:t>
            </a:r>
          </a:p>
          <a:p>
            <a:pPr lvl="1" eaLnBrk="1" hangingPunct="1"/>
            <a:r>
              <a:rPr lang="en-US" altLang="en-US" dirty="0"/>
              <a:t>Use the </a:t>
            </a:r>
            <a:r>
              <a:rPr lang="en-US" altLang="en-US" dirty="0">
                <a:latin typeface="Courier New" pitchFamily="49" charset="0"/>
              </a:rPr>
              <a:t>%ROWTYPE</a:t>
            </a:r>
            <a:r>
              <a:rPr lang="en-US" altLang="en-US" dirty="0"/>
              <a:t> attribute when you are not sure about the structure of the underlying database table. </a:t>
            </a:r>
          </a:p>
          <a:p>
            <a:pPr lvl="1" eaLnBrk="1" hangingPunct="1"/>
            <a:r>
              <a:rPr lang="en-US" altLang="en-US" dirty="0"/>
              <a:t>The main advantage of using </a:t>
            </a:r>
            <a:r>
              <a:rPr lang="en-US" altLang="en-US" dirty="0">
                <a:latin typeface="Courier New" pitchFamily="49" charset="0"/>
              </a:rPr>
              <a:t>%ROWTYPE</a:t>
            </a:r>
            <a:r>
              <a:rPr lang="en-US" altLang="en-US" dirty="0"/>
              <a:t> is that it simplifies maintenance. Using </a:t>
            </a:r>
            <a:r>
              <a:rPr lang="en-US" altLang="en-US" dirty="0">
                <a:latin typeface="Courier New" pitchFamily="49" charset="0"/>
              </a:rPr>
              <a:t>%ROWTYPE</a:t>
            </a:r>
            <a:r>
              <a:rPr lang="en-US" altLang="en-US" dirty="0"/>
              <a:t> ensures that the data types of the variables declared with this attribute change dynamically when the underlying table is altered. If a DDL statement changes the columns in a table, the PL/SQL program unit is invalidated. When the program is recompiled, it automatically reflects the new table format. </a:t>
            </a:r>
          </a:p>
          <a:p>
            <a:pPr lvl="1" eaLnBrk="1" hangingPunct="1"/>
            <a:r>
              <a:rPr lang="en-US" altLang="en-US" dirty="0"/>
              <a:t>The </a:t>
            </a:r>
            <a:r>
              <a:rPr lang="en-US" altLang="en-US" dirty="0">
                <a:latin typeface="Courier New" pitchFamily="49" charset="0"/>
              </a:rPr>
              <a:t>%ROWTYPE</a:t>
            </a:r>
            <a:r>
              <a:rPr lang="en-US" altLang="en-US" dirty="0"/>
              <a:t> attribute is particularly useful when you want to retrieve an entire row from a table. In the absence of this attribute, you would be forced to declare a variable for each of the columns retrieved by the </a:t>
            </a:r>
            <a:r>
              <a:rPr lang="en-US" altLang="en-US" dirty="0">
                <a:latin typeface="Courier New" pitchFamily="49" charset="0"/>
              </a:rPr>
              <a:t>SELECT</a:t>
            </a:r>
            <a:r>
              <a:rPr lang="en-US" altLang="en-US" dirty="0"/>
              <a:t> statement.</a:t>
            </a:r>
          </a:p>
          <a:p>
            <a:endParaRPr lang="en-US" dirty="0"/>
          </a:p>
        </p:txBody>
      </p:sp>
    </p:spTree>
    <p:extLst>
      <p:ext uri="{BB962C8B-B14F-4D97-AF65-F5344CB8AC3E}">
        <p14:creationId xmlns:p14="http://schemas.microsoft.com/office/powerpoint/2010/main" val="4178323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ChangeArrowheads="1"/>
          </p:cNvSpPr>
          <p:nvPr/>
        </p:nvSpPr>
        <p:spPr bwMode="auto">
          <a:xfrm>
            <a:off x="334963" y="5051425"/>
            <a:ext cx="6215062" cy="3627438"/>
          </a:xfrm>
          <a:prstGeom prst="rect">
            <a:avLst/>
          </a:prstGeom>
          <a:noFill/>
          <a:ln w="9525">
            <a:noFill/>
            <a:miter lim="800000"/>
            <a:headEnd/>
            <a:tailEnd/>
          </a:ln>
        </p:spPr>
        <p:txBody>
          <a:bodyPr lIns="98425" tIns="49213" rIns="98425" bIns="49213"/>
          <a:lstStyle/>
          <a:p>
            <a:pPr defTabSz="474663">
              <a:spcBef>
                <a:spcPct val="30000"/>
              </a:spcBef>
            </a:pPr>
            <a:endParaRPr lang="en-US" altLang="en-US" sz="2400" dirty="0">
              <a:latin typeface="Times New Roman" pitchFamily="18" charset="0"/>
              <a:cs typeface="Oracle Sans" panose="020B0503020204020204" pitchFamily="34" charset="0"/>
            </a:endParaRPr>
          </a:p>
        </p:txBody>
      </p:sp>
      <p:sp>
        <p:nvSpPr>
          <p:cNvPr id="80901" name="Footer Placeholder 8"/>
          <p:cNvSpPr>
            <a:spLocks noGrp="1"/>
          </p:cNvSpPr>
          <p:nvPr>
            <p:ph type="ftr" sz="quarter" idx="4"/>
          </p:nvPr>
        </p:nvSpPr>
        <p:spPr/>
        <p:txBody>
          <a:bodyPr/>
          <a:lstStyle/>
          <a:p>
            <a:r>
              <a:rPr lang="en-US" altLang="en-US"/>
              <a:t>Oracle Database 19c: PL/SQL Workshop   7 - </a:t>
            </a:r>
            <a:fld id="{9672E8E2-5A6F-4000-A2BB-1B9C396A0D95}" type="slidenum">
              <a:rPr lang="en-US" altLang="en-US" smtClean="0"/>
              <a:pPr/>
              <a:t>37</a:t>
            </a:fld>
            <a:endParaRPr lang="en-US" altLang="en-US" dirty="0"/>
          </a:p>
        </p:txBody>
      </p:sp>
      <p:sp>
        <p:nvSpPr>
          <p:cNvPr id="3" name="Slide Image Placeholder 2">
            <a:extLst>
              <a:ext uri="{FF2B5EF4-FFF2-40B4-BE49-F238E27FC236}">
                <a16:creationId xmlns:a16="http://schemas.microsoft.com/office/drawing/2014/main" id="{F6007DB5-5529-4B4E-BB2B-0CFC9469B01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09EABC5-DF6B-49CC-AE2E-38987696CFD0}"/>
              </a:ext>
            </a:extLst>
          </p:cNvPr>
          <p:cNvSpPr>
            <a:spLocks noGrp="1"/>
          </p:cNvSpPr>
          <p:nvPr>
            <p:ph type="body" idx="1"/>
          </p:nvPr>
        </p:nvSpPr>
        <p:spPr/>
        <p:txBody>
          <a:bodyPr/>
          <a:lstStyle/>
          <a:p>
            <a:pPr lvl="1" eaLnBrk="1" hangingPunct="1"/>
            <a:r>
              <a:rPr lang="en-US" altLang="en-US" dirty="0"/>
              <a:t>A PL/SQL record is a collection of individual fields that represent a row in a table. By using records, you can group the data into one structure, and then manipulate this structure as one entity or logical unit. This helps reduce coding, and makes the code easy to maintain and understand.</a:t>
            </a:r>
          </a:p>
          <a:p>
            <a:pPr lvl="1" eaLnBrk="1" hangingPunct="1"/>
            <a:r>
              <a:rPr lang="en-US" altLang="en-US" dirty="0"/>
              <a:t>Like PL/SQL records, a PL/SQL collection is another composite data type. PL/SQL collections include:</a:t>
            </a:r>
          </a:p>
          <a:p>
            <a:pPr lvl="2" eaLnBrk="1" hangingPunct="1"/>
            <a:r>
              <a:rPr lang="en-US" altLang="en-US" dirty="0"/>
              <a:t>Associative arrays (also known as </a:t>
            </a:r>
            <a:r>
              <a:rPr lang="en-US" altLang="en-US" dirty="0">
                <a:latin typeface="Courier New" pitchFamily="49" charset="0"/>
              </a:rPr>
              <a:t>INDEX</a:t>
            </a:r>
            <a:r>
              <a:rPr lang="en-US" altLang="en-US" dirty="0"/>
              <a:t> </a:t>
            </a:r>
            <a:r>
              <a:rPr lang="en-US" altLang="en-US" dirty="0">
                <a:latin typeface="Courier New" pitchFamily="49" charset="0"/>
              </a:rPr>
              <a:t>BY</a:t>
            </a:r>
            <a:r>
              <a:rPr lang="en-US" altLang="en-US" dirty="0"/>
              <a:t> tables). They are objects of the </a:t>
            </a:r>
            <a:r>
              <a:rPr lang="en-US" altLang="en-US" dirty="0">
                <a:latin typeface="Courier New" pitchFamily="49" charset="0"/>
              </a:rPr>
              <a:t>TABLE</a:t>
            </a:r>
            <a:r>
              <a:rPr lang="en-US" altLang="en-US" dirty="0"/>
              <a:t> type that look similar to database tables, but come with a slight difference. The so-called </a:t>
            </a:r>
            <a:r>
              <a:rPr lang="en-US" altLang="en-US" dirty="0">
                <a:latin typeface="Courier New" pitchFamily="49" charset="0"/>
              </a:rPr>
              <a:t>INDEX</a:t>
            </a:r>
            <a:r>
              <a:rPr lang="en-US" altLang="en-US" dirty="0"/>
              <a:t> </a:t>
            </a:r>
            <a:r>
              <a:rPr lang="en-US" altLang="en-US" dirty="0">
                <a:latin typeface="Courier New" pitchFamily="49" charset="0"/>
              </a:rPr>
              <a:t>BY</a:t>
            </a:r>
            <a:r>
              <a:rPr lang="en-US" altLang="en-US" dirty="0"/>
              <a:t> tables use a primary key to give you array-like access to rows. The size of an associative array is unconstrained.</a:t>
            </a:r>
          </a:p>
          <a:p>
            <a:pPr lvl="2" eaLnBrk="1" hangingPunct="1"/>
            <a:r>
              <a:rPr lang="en-US" altLang="en-US" dirty="0"/>
              <a:t>Nested tables. The key for nested tables cannot have a negative value, unlike the </a:t>
            </a:r>
            <a:r>
              <a:rPr lang="en-US" altLang="en-US" dirty="0">
                <a:latin typeface="Courier New" pitchFamily="49" charset="0"/>
              </a:rPr>
              <a:t>INDEX</a:t>
            </a:r>
            <a:r>
              <a:rPr lang="en-US" altLang="en-US" dirty="0"/>
              <a:t> </a:t>
            </a:r>
            <a:r>
              <a:rPr lang="en-US" altLang="en-US" dirty="0">
                <a:latin typeface="Courier New" pitchFamily="49" charset="0"/>
              </a:rPr>
              <a:t>BY</a:t>
            </a:r>
            <a:r>
              <a:rPr lang="en-US" altLang="en-US" dirty="0"/>
              <a:t> tables. The key must also be in a sequence.</a:t>
            </a:r>
          </a:p>
          <a:p>
            <a:pPr lvl="2" eaLnBrk="1" hangingPunct="1"/>
            <a:r>
              <a:rPr lang="en-US" altLang="en-US" dirty="0"/>
              <a:t>Variable-size arrays (</a:t>
            </a:r>
            <a:r>
              <a:rPr lang="en-US" altLang="en-US" dirty="0">
                <a:latin typeface="Courier New" pitchFamily="49" charset="0"/>
              </a:rPr>
              <a:t>VARRAY</a:t>
            </a:r>
            <a:r>
              <a:rPr lang="en-US" altLang="en-US" dirty="0"/>
              <a:t>). A </a:t>
            </a:r>
            <a:r>
              <a:rPr lang="en-US" altLang="en-US" dirty="0">
                <a:latin typeface="Courier New" pitchFamily="49" charset="0"/>
              </a:rPr>
              <a:t>VARRAY</a:t>
            </a:r>
            <a:r>
              <a:rPr lang="en-US" altLang="en-US" dirty="0"/>
              <a:t> is similar to associative arrays, except that a </a:t>
            </a:r>
            <a:r>
              <a:rPr lang="en-US" altLang="en-US" dirty="0">
                <a:latin typeface="Courier New" pitchFamily="49" charset="0"/>
              </a:rPr>
              <a:t>VARRAY</a:t>
            </a:r>
            <a:r>
              <a:rPr lang="en-US" altLang="en-US" dirty="0"/>
              <a:t> is constrained in size.</a:t>
            </a:r>
          </a:p>
          <a:p>
            <a:endParaRPr lang="en-US" dirty="0"/>
          </a:p>
        </p:txBody>
      </p:sp>
    </p:spTree>
    <p:extLst>
      <p:ext uri="{BB962C8B-B14F-4D97-AF65-F5344CB8AC3E}">
        <p14:creationId xmlns:p14="http://schemas.microsoft.com/office/powerpoint/2010/main" val="7470306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p:txBody>
          <a:bodyPr/>
          <a:lstStyle/>
          <a:p>
            <a:pPr lvl="1"/>
            <a:r>
              <a:rPr lang="en-US" altLang="en-US"/>
              <a:t>In this practice, you define, create, and use associative arrays and PL/SQL records.</a:t>
            </a:r>
          </a:p>
        </p:txBody>
      </p:sp>
      <p:sp>
        <p:nvSpPr>
          <p:cNvPr id="81924" name="Footer Placeholder 7"/>
          <p:cNvSpPr>
            <a:spLocks noGrp="1"/>
          </p:cNvSpPr>
          <p:nvPr>
            <p:ph type="ftr" sz="quarter" idx="4"/>
          </p:nvPr>
        </p:nvSpPr>
        <p:spPr/>
        <p:txBody>
          <a:bodyPr/>
          <a:lstStyle/>
          <a:p>
            <a:r>
              <a:rPr lang="en-US" altLang="en-US"/>
              <a:t>Oracle Database 19c: PL/SQL Workshop   7 - </a:t>
            </a:r>
            <a:fld id="{0BF72CC5-CF6B-4F43-8986-9038CACD8BBA}" type="slidenum">
              <a:rPr lang="en-US" altLang="en-US" smtClean="0"/>
              <a:pPr/>
              <a:t>38</a:t>
            </a:fld>
            <a:endParaRPr lang="en-US" altLang="en-US" dirty="0"/>
          </a:p>
        </p:txBody>
      </p:sp>
      <p:sp>
        <p:nvSpPr>
          <p:cNvPr id="4" name="Slide Image Placeholder 3">
            <a:extLst>
              <a:ext uri="{FF2B5EF4-FFF2-40B4-BE49-F238E27FC236}">
                <a16:creationId xmlns:a16="http://schemas.microsoft.com/office/drawing/2014/main" id="{43A9F459-15DE-4FD6-B675-99E422DF4124}"/>
              </a:ext>
            </a:extLst>
          </p:cNvPr>
          <p:cNvSpPr>
            <a:spLocks noGrp="1" noRot="1" noChangeAspect="1"/>
          </p:cNvSpPr>
          <p:nvPr>
            <p:ph type="sldImg"/>
          </p:nvPr>
        </p:nvSpPr>
        <p:spPr/>
      </p:sp>
    </p:spTree>
    <p:extLst>
      <p:ext uri="{BB962C8B-B14F-4D97-AF65-F5344CB8AC3E}">
        <p14:creationId xmlns:p14="http://schemas.microsoft.com/office/powerpoint/2010/main" val="2070828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Footer Placeholder 4"/>
          <p:cNvSpPr>
            <a:spLocks noGrp="1"/>
          </p:cNvSpPr>
          <p:nvPr>
            <p:ph type="ftr" sz="quarter" idx="4"/>
          </p:nvPr>
        </p:nvSpPr>
        <p:spPr/>
        <p:txBody>
          <a:bodyPr/>
          <a:lstStyle/>
          <a:p>
            <a:r>
              <a:rPr lang="en-US" altLang="en-US"/>
              <a:t>Oracle Database 19c: PL/SQL Workshop   7 - </a:t>
            </a:r>
            <a:fld id="{8EA3B810-6C2F-4DDB-87A3-EAD9BEA1C5ED}" type="slidenum">
              <a:rPr lang="en-US" altLang="en-US" smtClean="0"/>
              <a:pPr/>
              <a:t>4</a:t>
            </a:fld>
            <a:endParaRPr lang="en-US" altLang="en-US" dirty="0"/>
          </a:p>
        </p:txBody>
      </p:sp>
      <p:sp>
        <p:nvSpPr>
          <p:cNvPr id="4" name="Slide Image Placeholder 3">
            <a:extLst>
              <a:ext uri="{FF2B5EF4-FFF2-40B4-BE49-F238E27FC236}">
                <a16:creationId xmlns:a16="http://schemas.microsoft.com/office/drawing/2014/main" id="{7EE81272-CD20-4FAF-9922-2F141C27DC36}"/>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3B94FC4A-FB68-48C0-86EB-75177DF726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82603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7 - </a:t>
            </a:r>
            <a:fld id="{F8B4B830-BBA8-447C-844C-243B76A821D9}" type="slidenum">
              <a:rPr lang="en-US" smtClean="0"/>
              <a:pPr/>
              <a:t>5</a:t>
            </a:fld>
            <a:endParaRPr lang="en-US" dirty="0"/>
          </a:p>
        </p:txBody>
      </p:sp>
      <p:sp>
        <p:nvSpPr>
          <p:cNvPr id="3" name="Slide Image Placeholder 2">
            <a:extLst>
              <a:ext uri="{FF2B5EF4-FFF2-40B4-BE49-F238E27FC236}">
                <a16:creationId xmlns:a16="http://schemas.microsoft.com/office/drawing/2014/main" id="{A601E02F-7A5A-431E-B14A-0429E69024DB}"/>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C71BD35-7E12-46A3-A05E-9DA6A0297E9D}"/>
              </a:ext>
            </a:extLst>
          </p:cNvPr>
          <p:cNvSpPr>
            <a:spLocks noGrp="1"/>
          </p:cNvSpPr>
          <p:nvPr>
            <p:ph type="body" idx="1"/>
          </p:nvPr>
        </p:nvSpPr>
        <p:spPr/>
        <p:txBody>
          <a:bodyPr/>
          <a:lstStyle/>
          <a:p>
            <a:pPr lvl="1"/>
            <a:r>
              <a:rPr lang="en-US" dirty="0"/>
              <a:t>Consider a scenario where you must store the address of an employee in a table and you may have to refer to each field of the address occasionally. In such a case, storing the complete address as a single record comprising the street name, door number, and so on would be an effective solution.</a:t>
            </a:r>
          </a:p>
          <a:p>
            <a:pPr lvl="1"/>
            <a:r>
              <a:rPr lang="en-US" dirty="0"/>
              <a:t>There are instances where an employee may have more than one contact number. At times, the employee may have only one. The number of contact numbers is not definite, yet you still want to have all the contact numbers in the database. Storing all the contact numbers as a collection would be an effective solution for this situation.</a:t>
            </a:r>
          </a:p>
          <a:p>
            <a:endParaRPr lang="en-US" dirty="0"/>
          </a:p>
        </p:txBody>
      </p:sp>
    </p:spTree>
    <p:extLst>
      <p:ext uri="{BB962C8B-B14F-4D97-AF65-F5344CB8AC3E}">
        <p14:creationId xmlns:p14="http://schemas.microsoft.com/office/powerpoint/2010/main" val="442975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a:t>Oracle Database 19c: PL/SQL Workshop   7 - </a:t>
            </a:r>
            <a:fld id="{67F6EEB1-8613-49A0-823E-0C20882D2C74}" type="slidenum">
              <a:rPr lang="en-US" smtClean="0"/>
              <a:pPr/>
              <a:t>6</a:t>
            </a:fld>
            <a:endParaRPr lang="en-US" dirty="0"/>
          </a:p>
        </p:txBody>
      </p:sp>
      <p:sp>
        <p:nvSpPr>
          <p:cNvPr id="3" name="Slide Image Placeholder 2">
            <a:extLst>
              <a:ext uri="{FF2B5EF4-FFF2-40B4-BE49-F238E27FC236}">
                <a16:creationId xmlns:a16="http://schemas.microsoft.com/office/drawing/2014/main" id="{AC89C6B5-5B27-421A-8421-799CECAB24F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CA2A3AF-0E52-4A2C-B381-8259600B5A78}"/>
              </a:ext>
            </a:extLst>
          </p:cNvPr>
          <p:cNvSpPr>
            <a:spLocks noGrp="1"/>
          </p:cNvSpPr>
          <p:nvPr>
            <p:ph type="body" idx="1"/>
          </p:nvPr>
        </p:nvSpPr>
        <p:spPr>
          <a:xfrm>
            <a:off x="457200" y="4617720"/>
            <a:ext cx="6858000" cy="5440680"/>
          </a:xfrm>
        </p:spPr>
        <p:txBody>
          <a:bodyPr/>
          <a:lstStyle/>
          <a:p>
            <a:pPr lvl="1" eaLnBrk="1" hangingPunct="1"/>
            <a:r>
              <a:rPr lang="en-US" dirty="0"/>
              <a:t>Composite data types hold data that may further have logical internal components. The internal components can be manipulated, and can be of the scalar data type or the composite data type. There are two types of composite data types:</a:t>
            </a:r>
          </a:p>
          <a:p>
            <a:pPr lvl="2" eaLnBrk="1" hangingPunct="1"/>
            <a:r>
              <a:rPr lang="en-US" b="1" dirty="0"/>
              <a:t>PL/SQL records:</a:t>
            </a:r>
            <a:r>
              <a:rPr lang="en-US" dirty="0"/>
              <a:t> Records are used to treat related but dissimilar data as a logical unit. A PL/SQL record can have variables of different types. For example, you can define a record to hold employee details. This involves storing an employee number as </a:t>
            </a:r>
            <a:r>
              <a:rPr lang="en-US" dirty="0">
                <a:latin typeface="Courier New" pitchFamily="49" charset="0"/>
              </a:rPr>
              <a:t>NUMBER</a:t>
            </a:r>
            <a:r>
              <a:rPr lang="en-US" dirty="0"/>
              <a:t>, a first name and last name as </a:t>
            </a:r>
            <a:r>
              <a:rPr lang="en-US" dirty="0">
                <a:latin typeface="Courier New" pitchFamily="49" charset="0"/>
              </a:rPr>
              <a:t>VARCHAR2</a:t>
            </a:r>
            <a:r>
              <a:rPr lang="en-US" dirty="0"/>
              <a:t>, and so on. By creating a record to store employee details, you create a logical collective unit. </a:t>
            </a:r>
          </a:p>
          <a:p>
            <a:pPr lvl="2" eaLnBrk="1" hangingPunct="1">
              <a:buNone/>
            </a:pPr>
            <a:r>
              <a:rPr lang="en-US" dirty="0"/>
              <a:t>	Each internal component of a record is termed as a field. You can access each component of the record through the following syntax:</a:t>
            </a:r>
          </a:p>
          <a:p>
            <a:pPr lvl="3" eaLnBrk="1" hangingPunct="1">
              <a:buNone/>
            </a:pPr>
            <a:r>
              <a:rPr lang="en-US" dirty="0"/>
              <a:t>			 </a:t>
            </a:r>
            <a:r>
              <a:rPr lang="en-US" dirty="0" err="1">
                <a:latin typeface="Courier New" pitchFamily="49" charset="0"/>
                <a:cs typeface="Courier New" pitchFamily="49" charset="0"/>
              </a:rPr>
              <a:t>variable_name.field_name</a:t>
            </a:r>
            <a:endParaRPr lang="en-US" dirty="0">
              <a:latin typeface="Courier New" pitchFamily="49" charset="0"/>
              <a:cs typeface="Courier New" pitchFamily="49" charset="0"/>
            </a:endParaRPr>
          </a:p>
          <a:p>
            <a:pPr lvl="2" eaLnBrk="1" hangingPunct="1"/>
            <a:r>
              <a:rPr lang="en-US" b="1" dirty="0"/>
              <a:t>PL/SQL collections: </a:t>
            </a:r>
            <a:r>
              <a:rPr lang="en-US" dirty="0"/>
              <a:t>Collections allow you to store multiple rows of data in memory, enabling developers to treat data as a single unit. Collections are of three types:</a:t>
            </a:r>
          </a:p>
          <a:p>
            <a:pPr lvl="3" eaLnBrk="1" hangingPunct="1">
              <a:buSzTx/>
            </a:pPr>
            <a:r>
              <a:rPr lang="en-US" dirty="0"/>
              <a:t>Associative array </a:t>
            </a:r>
          </a:p>
          <a:p>
            <a:pPr lvl="3" eaLnBrk="1" hangingPunct="1">
              <a:buSzTx/>
            </a:pPr>
            <a:r>
              <a:rPr lang="en-US" dirty="0"/>
              <a:t>Nested table</a:t>
            </a:r>
          </a:p>
          <a:p>
            <a:pPr lvl="3" eaLnBrk="1" hangingPunct="1">
              <a:buSzTx/>
            </a:pPr>
            <a:r>
              <a:rPr lang="en-US" dirty="0">
                <a:latin typeface="Courier New" pitchFamily="49" charset="0"/>
              </a:rPr>
              <a:t>VARRAY</a:t>
            </a:r>
            <a:endParaRPr lang="en-US" dirty="0"/>
          </a:p>
          <a:p>
            <a:pPr lvl="3" eaLnBrk="1" hangingPunct="1">
              <a:buSzTx/>
              <a:buNone/>
            </a:pPr>
            <a:r>
              <a:rPr lang="en-US" dirty="0"/>
              <a:t>	Each internal component of a collection is known as an element. You can refer to each element through an index: </a:t>
            </a:r>
          </a:p>
          <a:p>
            <a:pPr lvl="3" eaLnBrk="1" hangingPunct="1">
              <a:buSzTx/>
              <a:buNone/>
            </a:pPr>
            <a:r>
              <a:rPr lang="en-US" dirty="0">
                <a:cs typeface="Courier New" pitchFamily="49" charset="0"/>
              </a:rPr>
              <a:t>			</a:t>
            </a:r>
            <a:r>
              <a:rPr lang="en-US" dirty="0" err="1">
                <a:latin typeface="Courier New" pitchFamily="49" charset="0"/>
                <a:cs typeface="Courier New" pitchFamily="49" charset="0"/>
              </a:rPr>
              <a:t>variable_name</a:t>
            </a:r>
            <a:r>
              <a:rPr lang="en-US" dirty="0">
                <a:latin typeface="Courier New" pitchFamily="49" charset="0"/>
                <a:cs typeface="Courier New" pitchFamily="49" charset="0"/>
              </a:rPr>
              <a:t>(index</a:t>
            </a:r>
            <a:r>
              <a:rPr lang="en-US" dirty="0"/>
              <a:t>)</a:t>
            </a:r>
            <a:endParaRPr lang="en-US" dirty="0">
              <a:latin typeface="Courier New" pitchFamily="49" charset="0"/>
            </a:endParaRPr>
          </a:p>
          <a:p>
            <a:endParaRPr lang="en-US" dirty="0"/>
          </a:p>
        </p:txBody>
      </p:sp>
    </p:spTree>
    <p:extLst>
      <p:ext uri="{BB962C8B-B14F-4D97-AF65-F5344CB8AC3E}">
        <p14:creationId xmlns:p14="http://schemas.microsoft.com/office/powerpoint/2010/main" val="1901418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a:t>Oracle Database 19c: PL/SQL Workshop   7 - </a:t>
            </a:r>
            <a:fld id="{FE51D6B3-159E-4308-837E-DF663F405EDA}" type="slidenum">
              <a:rPr lang="en-US" smtClean="0"/>
              <a:pPr/>
              <a:t>7</a:t>
            </a:fld>
            <a:endParaRPr lang="en-US" dirty="0"/>
          </a:p>
        </p:txBody>
      </p:sp>
      <p:sp>
        <p:nvSpPr>
          <p:cNvPr id="3" name="Slide Image Placeholder 2">
            <a:extLst>
              <a:ext uri="{FF2B5EF4-FFF2-40B4-BE49-F238E27FC236}">
                <a16:creationId xmlns:a16="http://schemas.microsoft.com/office/drawing/2014/main" id="{8942FAFD-70DF-476E-8BAA-7F3B316E89A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201F56F-A3EF-4B96-9CEA-2E426F9C98CB}"/>
              </a:ext>
            </a:extLst>
          </p:cNvPr>
          <p:cNvSpPr>
            <a:spLocks noGrp="1"/>
          </p:cNvSpPr>
          <p:nvPr>
            <p:ph type="body" idx="1"/>
          </p:nvPr>
        </p:nvSpPr>
        <p:spPr/>
        <p:txBody>
          <a:bodyPr/>
          <a:lstStyle/>
          <a:p>
            <a:pPr lvl="1" eaLnBrk="1" hangingPunct="1"/>
            <a:r>
              <a:rPr lang="en-US" dirty="0"/>
              <a:t>If both PL/SQL records and PL/SQL collections are composite types, how do you choose which one to use?</a:t>
            </a:r>
          </a:p>
          <a:p>
            <a:pPr lvl="2" eaLnBrk="1" hangingPunct="1"/>
            <a:r>
              <a:rPr lang="en-US" dirty="0"/>
              <a:t>Use PL/SQL records when you want to store values of different data types that are logically related. For example, you can create a PL/SQL record to hold employee details and indicate that all the values stored are related because they provide information about a particular employee.</a:t>
            </a:r>
          </a:p>
          <a:p>
            <a:pPr lvl="2" eaLnBrk="1" hangingPunct="1"/>
            <a:r>
              <a:rPr lang="en-US" dirty="0"/>
              <a:t>Use PL/SQL collections when you want to store values of the same data type. Note that this data type can also be of the composite type (such as records). You can define a collection to hold the emails of all employees. You may have stored </a:t>
            </a:r>
            <a:r>
              <a:rPr lang="en-US" i="1" dirty="0"/>
              <a:t>n email</a:t>
            </a:r>
            <a:r>
              <a:rPr lang="en-US" dirty="0"/>
              <a:t>s in the collection; however, email 1 is not related to email 2. The relation between these emails is only that they are employee emails. These collections are similar to arrays in programming languages such as C, C++, and Java.</a:t>
            </a:r>
          </a:p>
          <a:p>
            <a:endParaRPr lang="en-US" dirty="0"/>
          </a:p>
        </p:txBody>
      </p:sp>
    </p:spTree>
    <p:extLst>
      <p:ext uri="{BB962C8B-B14F-4D97-AF65-F5344CB8AC3E}">
        <p14:creationId xmlns:p14="http://schemas.microsoft.com/office/powerpoint/2010/main" val="1902925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Footer Placeholder 4"/>
          <p:cNvSpPr>
            <a:spLocks noGrp="1"/>
          </p:cNvSpPr>
          <p:nvPr>
            <p:ph type="ftr" sz="quarter" idx="4"/>
          </p:nvPr>
        </p:nvSpPr>
        <p:spPr/>
        <p:txBody>
          <a:bodyPr/>
          <a:lstStyle/>
          <a:p>
            <a:r>
              <a:rPr lang="en-US" altLang="en-US"/>
              <a:t>Oracle Database 19c: PL/SQL Workshop   7 - </a:t>
            </a:r>
            <a:fld id="{29E5321A-2168-4C1A-B159-8D75DD6F1E8C}" type="slidenum">
              <a:rPr lang="en-US" altLang="en-US" smtClean="0"/>
              <a:pPr/>
              <a:t>8</a:t>
            </a:fld>
            <a:endParaRPr lang="en-US" altLang="en-US" dirty="0"/>
          </a:p>
        </p:txBody>
      </p:sp>
      <p:sp>
        <p:nvSpPr>
          <p:cNvPr id="4" name="Slide Image Placeholder 3">
            <a:extLst>
              <a:ext uri="{FF2B5EF4-FFF2-40B4-BE49-F238E27FC236}">
                <a16:creationId xmlns:a16="http://schemas.microsoft.com/office/drawing/2014/main" id="{B15C2128-08B6-4059-B75B-6D45E366FB3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64FAC0D8-C129-44F9-B11A-3CCA092C181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3516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7 - </a:t>
            </a:r>
            <a:fld id="{306A7141-23AE-47A1-8820-4ED0E98A73AE}" type="slidenum">
              <a:rPr lang="en-US" smtClean="0"/>
              <a:pPr/>
              <a:t>9</a:t>
            </a:fld>
            <a:endParaRPr lang="en-US" dirty="0"/>
          </a:p>
        </p:txBody>
      </p:sp>
      <p:sp>
        <p:nvSpPr>
          <p:cNvPr id="3" name="Slide Image Placeholder 2">
            <a:extLst>
              <a:ext uri="{FF2B5EF4-FFF2-40B4-BE49-F238E27FC236}">
                <a16:creationId xmlns:a16="http://schemas.microsoft.com/office/drawing/2014/main" id="{212B48D8-6A63-4886-AFA6-2F9422030FA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9FA1F876-96C1-4E69-A325-06AE4A6EF840}"/>
              </a:ext>
            </a:extLst>
          </p:cNvPr>
          <p:cNvSpPr>
            <a:spLocks noGrp="1"/>
          </p:cNvSpPr>
          <p:nvPr>
            <p:ph type="body" idx="1"/>
          </p:nvPr>
        </p:nvSpPr>
        <p:spPr/>
        <p:txBody>
          <a:bodyPr/>
          <a:lstStyle/>
          <a:p>
            <a:pPr lvl="1"/>
            <a:r>
              <a:rPr lang="en-US" dirty="0"/>
              <a:t>It is appraisal time and the HR manager has the job of updating all the organizational changes in the system. To reflect a promotion in the organization, the following operations are to be carried out in the database:</a:t>
            </a:r>
          </a:p>
          <a:p>
            <a:pPr lvl="2">
              <a:buFont typeface="Calibri" pitchFamily="34" charset="0"/>
              <a:buAutoNum type="arabicPeriod"/>
            </a:pPr>
            <a:r>
              <a:rPr lang="en-US" dirty="0"/>
              <a:t>Update the </a:t>
            </a:r>
            <a:r>
              <a:rPr lang="en-US" dirty="0" err="1"/>
              <a:t>job_id</a:t>
            </a:r>
            <a:r>
              <a:rPr lang="en-US" dirty="0"/>
              <a:t> in the employees table according to the promotion.</a:t>
            </a:r>
          </a:p>
          <a:p>
            <a:pPr lvl="2">
              <a:buFont typeface="Calibri" pitchFamily="34" charset="0"/>
              <a:buAutoNum type="arabicPeriod"/>
            </a:pPr>
            <a:r>
              <a:rPr lang="en-US" dirty="0"/>
              <a:t>Add the old job details to the </a:t>
            </a:r>
            <a:r>
              <a:rPr lang="en-US" dirty="0" err="1"/>
              <a:t>job_history</a:t>
            </a:r>
            <a:r>
              <a:rPr lang="en-US" dirty="0"/>
              <a:t> table in relation to the employee.</a:t>
            </a:r>
          </a:p>
          <a:p>
            <a:pPr lvl="2">
              <a:buFont typeface="Calibri" pitchFamily="34" charset="0"/>
              <a:buAutoNum type="arabicPeriod"/>
            </a:pPr>
            <a:r>
              <a:rPr lang="en-US" dirty="0"/>
              <a:t>Update the salary field in the employees table according to the new job.</a:t>
            </a:r>
          </a:p>
          <a:p>
            <a:pPr lvl="1"/>
            <a:r>
              <a:rPr lang="en-US" dirty="0"/>
              <a:t>When you implement this task in PL/SQL, it would be a better option to retrieve all the details of the employee into the PL/SQL block, update or manipulate them, and then write the details back into the database.</a:t>
            </a:r>
          </a:p>
          <a:p>
            <a:pPr lvl="1"/>
            <a:r>
              <a:rPr lang="en-US" dirty="0"/>
              <a:t>Using a structure that can hold all the data from multiple tables would be an efficient way to execute this task. </a:t>
            </a:r>
          </a:p>
          <a:p>
            <a:pPr lvl="1"/>
            <a:r>
              <a:rPr lang="en-US" dirty="0"/>
              <a:t>A PL/SQL record allows you to hold data that is logically related. In this case, data relevant to an employee such as </a:t>
            </a:r>
            <a:r>
              <a:rPr lang="en-US" dirty="0" err="1"/>
              <a:t>employee_id</a:t>
            </a:r>
            <a:r>
              <a:rPr lang="en-US" dirty="0"/>
              <a:t>, </a:t>
            </a:r>
            <a:r>
              <a:rPr lang="en-US" dirty="0" err="1"/>
              <a:t>job_id</a:t>
            </a:r>
            <a:r>
              <a:rPr lang="en-US" dirty="0"/>
              <a:t>, salary, and so on are of different data types but they are logically connected because they belong to a single employee.</a:t>
            </a:r>
          </a:p>
          <a:p>
            <a:endParaRPr lang="en-US" dirty="0"/>
          </a:p>
        </p:txBody>
      </p:sp>
    </p:spTree>
    <p:extLst>
      <p:ext uri="{BB962C8B-B14F-4D97-AF65-F5344CB8AC3E}">
        <p14:creationId xmlns:p14="http://schemas.microsoft.com/office/powerpoint/2010/main" val="29183994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7</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6.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3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3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35.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23.xml"/><Relationship Id="rId7" Type="http://schemas.openxmlformats.org/officeDocument/2006/relationships/image" Target="../media/image31.png"/><Relationship Id="rId2" Type="http://schemas.openxmlformats.org/officeDocument/2006/relationships/slideLayout" Target="../slideLayouts/slideLayout8.xml"/><Relationship Id="rId1" Type="http://schemas.openxmlformats.org/officeDocument/2006/relationships/tags" Target="../tags/tag3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41.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44.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30.xml"/><Relationship Id="rId7" Type="http://schemas.openxmlformats.org/officeDocument/2006/relationships/image" Target="../media/image43.png"/><Relationship Id="rId2" Type="http://schemas.openxmlformats.org/officeDocument/2006/relationships/slideLayout" Target="../slideLayouts/slideLayout4.xml"/><Relationship Id="rId1" Type="http://schemas.openxmlformats.org/officeDocument/2006/relationships/tags" Target="../tags/tag4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tags" Target="../tags/tag46.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49.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51.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53.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5.xml"/><Relationship Id="rId7"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a:latin typeface="+mj-lt"/>
                <a:cs typeface="Oracle Sans" panose="020B0503020204020204" pitchFamily="34" charset="0"/>
              </a:rPr>
              <a:t>Working with Composite Data Types</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0CF10CD2-7D0E-4369-8CA3-E54C70231998}"/>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405673731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Creating a PL/SQL Record</a:t>
            </a:r>
          </a:p>
        </p:txBody>
      </p:sp>
      <p:sp>
        <p:nvSpPr>
          <p:cNvPr id="15363" name="Rectangle 3"/>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n-lt"/>
              </a:rPr>
              <a:t>Syntax:</a:t>
            </a:r>
          </a:p>
        </p:txBody>
      </p:sp>
      <p:sp>
        <p:nvSpPr>
          <p:cNvPr id="12" name="Content Placeholder 2"/>
          <p:cNvSpPr txBox="1">
            <a:spLocks/>
          </p:cNvSpPr>
          <p:nvPr/>
        </p:nvSpPr>
        <p:spPr bwMode="gray">
          <a:xfrm>
            <a:off x="2362200" y="2975126"/>
            <a:ext cx="14078055" cy="1766530"/>
          </a:xfrm>
          <a:prstGeom prst="round2DiagRect">
            <a:avLst>
              <a:gd name="adj1" fmla="val 22987"/>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0" name="Content Placeholder 2"/>
          <p:cNvSpPr txBox="1">
            <a:spLocks/>
          </p:cNvSpPr>
          <p:nvPr/>
        </p:nvSpPr>
        <p:spPr bwMode="gray">
          <a:xfrm>
            <a:off x="2362200" y="7581900"/>
            <a:ext cx="14078055" cy="1662090"/>
          </a:xfrm>
          <a:prstGeom prst="round2DiagRect">
            <a:avLst>
              <a:gd name="adj1" fmla="val 13111"/>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5374" name="Rectangle 4"/>
          <p:cNvSpPr>
            <a:spLocks noChangeArrowheads="1"/>
          </p:cNvSpPr>
          <p:nvPr/>
        </p:nvSpPr>
        <p:spPr bwMode="blackGray">
          <a:xfrm>
            <a:off x="2452488" y="3336518"/>
            <a:ext cx="13407672" cy="1044982"/>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05000"/>
              </a:lnSpc>
              <a:spcBef>
                <a:spcPct val="40000"/>
              </a:spcBef>
            </a:pPr>
            <a:r>
              <a:rPr lang="en-US" altLang="en-US" sz="2400" dirty="0">
                <a:solidFill>
                  <a:srgbClr val="000000"/>
                </a:solidFill>
                <a:latin typeface="Courier New" pitchFamily="49" charset="0"/>
                <a:cs typeface="Oracle Sans" panose="020B0503020204020204" pitchFamily="34" charset="0"/>
              </a:rPr>
              <a:t>TYPE </a:t>
            </a:r>
            <a:r>
              <a:rPr lang="en-US" altLang="en-US" sz="2400" i="1" dirty="0" err="1">
                <a:solidFill>
                  <a:srgbClr val="000000"/>
                </a:solidFill>
                <a:latin typeface="Courier New" pitchFamily="49" charset="0"/>
                <a:cs typeface="Oracle Sans" panose="020B0503020204020204" pitchFamily="34" charset="0"/>
              </a:rPr>
              <a:t>type_name</a:t>
            </a:r>
            <a:r>
              <a:rPr lang="en-US" altLang="en-US" sz="2400" dirty="0">
                <a:solidFill>
                  <a:srgbClr val="000000"/>
                </a:solidFill>
                <a:latin typeface="Courier New" pitchFamily="49" charset="0"/>
                <a:cs typeface="Oracle Sans" panose="020B0503020204020204" pitchFamily="34" charset="0"/>
              </a:rPr>
              <a:t> IS RECORD</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i="1" dirty="0" err="1">
                <a:solidFill>
                  <a:srgbClr val="000000"/>
                </a:solidFill>
                <a:latin typeface="Courier New" pitchFamily="49" charset="0"/>
                <a:cs typeface="Oracle Sans" panose="020B0503020204020204" pitchFamily="34" charset="0"/>
              </a:rPr>
              <a:t>field_declaration</a:t>
            </a:r>
            <a:r>
              <a:rPr lang="en-US" altLang="en-US" sz="2400" i="1" dirty="0">
                <a:solidFill>
                  <a:srgbClr val="000000"/>
                </a:solidFill>
                <a:latin typeface="Courier New" pitchFamily="49" charset="0"/>
                <a:cs typeface="Oracle Sans" panose="020B0503020204020204" pitchFamily="34" charset="0"/>
              </a:rPr>
              <a:t>[, </a:t>
            </a:r>
            <a:r>
              <a:rPr lang="en-US" altLang="en-US" sz="2400" i="1" dirty="0" err="1">
                <a:solidFill>
                  <a:srgbClr val="000000"/>
                </a:solidFill>
                <a:latin typeface="Courier New" pitchFamily="49" charset="0"/>
                <a:cs typeface="Oracle Sans" panose="020B0503020204020204" pitchFamily="34" charset="0"/>
              </a:rPr>
              <a:t>field_declaration</a:t>
            </a:r>
            <a:r>
              <a:rPr lang="en-US" altLang="en-US" sz="2400" i="1" dirty="0">
                <a:solidFill>
                  <a:srgbClr val="000000"/>
                </a:solidFill>
                <a:latin typeface="Courier New" pitchFamily="49" charset="0"/>
                <a:cs typeface="Oracle Sans" panose="020B0503020204020204" pitchFamily="34" charset="0"/>
              </a:rPr>
              <a:t>]…);</a:t>
            </a:r>
          </a:p>
        </p:txBody>
      </p:sp>
      <p:sp>
        <p:nvSpPr>
          <p:cNvPr id="15375" name="Rectangle 5"/>
          <p:cNvSpPr>
            <a:spLocks noChangeArrowheads="1"/>
          </p:cNvSpPr>
          <p:nvPr/>
        </p:nvSpPr>
        <p:spPr bwMode="blackGray">
          <a:xfrm>
            <a:off x="2452488" y="7658100"/>
            <a:ext cx="13407672" cy="1525815"/>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05000"/>
              </a:lnSpc>
              <a:spcBef>
                <a:spcPct val="40000"/>
              </a:spcBef>
            </a:pPr>
            <a:r>
              <a:rPr lang="en-US" altLang="en-US" sz="2400" i="1" dirty="0" err="1">
                <a:solidFill>
                  <a:srgbClr val="000000"/>
                </a:solidFill>
                <a:latin typeface="Courier New" pitchFamily="49" charset="0"/>
                <a:cs typeface="Oracle Sans" panose="020B0503020204020204" pitchFamily="34" charset="0"/>
              </a:rPr>
              <a:t>field_name</a:t>
            </a:r>
            <a:r>
              <a:rPr lang="en-US" altLang="en-US" sz="2400" i="1" dirty="0">
                <a:solidFill>
                  <a:srgbClr val="000000"/>
                </a:solidFill>
                <a:latin typeface="Courier New" pitchFamily="49" charset="0"/>
                <a:cs typeface="Oracle Sans" panose="020B0503020204020204" pitchFamily="34" charset="0"/>
              </a:rPr>
              <a:t> {</a:t>
            </a:r>
            <a:r>
              <a:rPr lang="en-US" altLang="en-US" sz="2400" i="1" dirty="0" err="1">
                <a:solidFill>
                  <a:srgbClr val="000000"/>
                </a:solidFill>
                <a:latin typeface="Courier New" pitchFamily="49" charset="0"/>
                <a:cs typeface="Oracle Sans" panose="020B0503020204020204" pitchFamily="34" charset="0"/>
              </a:rPr>
              <a:t>field_type</a:t>
            </a:r>
            <a:r>
              <a:rPr lang="en-US" altLang="en-US" sz="2400" i="1" dirty="0">
                <a:solidFill>
                  <a:srgbClr val="000000"/>
                </a:solidFill>
                <a:latin typeface="Courier New" pitchFamily="49" charset="0"/>
                <a:cs typeface="Oracle Sans" panose="020B0503020204020204" pitchFamily="34" charset="0"/>
              </a:rPr>
              <a:t> </a:t>
            </a:r>
            <a:r>
              <a:rPr lang="en-US" altLang="en-US" sz="2400" dirty="0">
                <a:solidFill>
                  <a:srgbClr val="000000"/>
                </a:solidFill>
                <a:latin typeface="Courier New" pitchFamily="49" charset="0"/>
                <a:cs typeface="Oracle Sans" panose="020B0503020204020204" pitchFamily="34" charset="0"/>
              </a:rPr>
              <a:t>|</a:t>
            </a:r>
            <a:r>
              <a:rPr lang="en-US" altLang="en-US" sz="2400" i="1" dirty="0">
                <a:solidFill>
                  <a:srgbClr val="000000"/>
                </a:solidFill>
                <a:latin typeface="Courier New" pitchFamily="49" charset="0"/>
                <a:cs typeface="Oracle Sans" panose="020B0503020204020204" pitchFamily="34" charset="0"/>
              </a:rPr>
              <a:t> </a:t>
            </a:r>
            <a:r>
              <a:rPr lang="en-US" altLang="en-US" sz="2400" i="1" dirty="0" err="1">
                <a:solidFill>
                  <a:srgbClr val="000000"/>
                </a:solidFill>
                <a:latin typeface="Courier New" pitchFamily="49" charset="0"/>
                <a:cs typeface="Oracle Sans" panose="020B0503020204020204" pitchFamily="34" charset="0"/>
              </a:rPr>
              <a:t>variable%TYPE</a:t>
            </a:r>
            <a:r>
              <a:rPr lang="en-US" altLang="en-US" sz="2400" i="1" dirty="0">
                <a:solidFill>
                  <a:srgbClr val="000000"/>
                </a:solidFill>
                <a:latin typeface="Courier New" pitchFamily="49" charset="0"/>
                <a:cs typeface="Oracle Sans" panose="020B0503020204020204" pitchFamily="34" charset="0"/>
              </a:rPr>
              <a:t> </a:t>
            </a:r>
          </a:p>
          <a:p>
            <a:pPr>
              <a:lnSpc>
                <a:spcPct val="65000"/>
              </a:lnSpc>
              <a:spcBef>
                <a:spcPct val="40000"/>
              </a:spcBef>
            </a:pPr>
            <a:r>
              <a:rPr lang="en-US" altLang="en-US" sz="2400" i="1" dirty="0">
                <a:solidFill>
                  <a:srgbClr val="000000"/>
                </a:solidFill>
                <a:latin typeface="Courier New" pitchFamily="49" charset="0"/>
                <a:cs typeface="Oracle Sans" panose="020B0503020204020204" pitchFamily="34" charset="0"/>
              </a:rPr>
              <a:t>           </a:t>
            </a:r>
            <a:r>
              <a:rPr lang="en-US" altLang="en-US" sz="2400" dirty="0">
                <a:solidFill>
                  <a:srgbClr val="000000"/>
                </a:solidFill>
                <a:latin typeface="Courier New" pitchFamily="49" charset="0"/>
                <a:cs typeface="Oracle Sans" panose="020B0503020204020204" pitchFamily="34" charset="0"/>
              </a:rPr>
              <a:t>|</a:t>
            </a:r>
            <a:r>
              <a:rPr lang="en-US" altLang="en-US" sz="2400" i="1" dirty="0">
                <a:solidFill>
                  <a:srgbClr val="000000"/>
                </a:solidFill>
                <a:latin typeface="Courier New" pitchFamily="49" charset="0"/>
                <a:cs typeface="Oracle Sans" panose="020B0503020204020204" pitchFamily="34" charset="0"/>
              </a:rPr>
              <a:t> </a:t>
            </a:r>
            <a:r>
              <a:rPr lang="en-US" altLang="en-US" sz="2400" i="1" dirty="0" err="1">
                <a:solidFill>
                  <a:srgbClr val="000000"/>
                </a:solidFill>
                <a:latin typeface="Courier New" pitchFamily="49" charset="0"/>
                <a:cs typeface="Oracle Sans" panose="020B0503020204020204" pitchFamily="34" charset="0"/>
              </a:rPr>
              <a:t>table.column%TYPE</a:t>
            </a:r>
            <a:r>
              <a:rPr lang="en-US" altLang="en-US" sz="2400" i="1" dirty="0">
                <a:solidFill>
                  <a:srgbClr val="000000"/>
                </a:solidFill>
                <a:latin typeface="Courier New" pitchFamily="49" charset="0"/>
                <a:cs typeface="Oracle Sans" panose="020B0503020204020204" pitchFamily="34" charset="0"/>
              </a:rPr>
              <a:t> </a:t>
            </a:r>
            <a:r>
              <a:rPr lang="en-US" altLang="en-US" sz="2400" dirty="0">
                <a:solidFill>
                  <a:srgbClr val="000000"/>
                </a:solidFill>
                <a:latin typeface="Courier New" pitchFamily="49" charset="0"/>
                <a:cs typeface="Oracle Sans" panose="020B0503020204020204" pitchFamily="34" charset="0"/>
              </a:rPr>
              <a:t>|</a:t>
            </a:r>
            <a:r>
              <a:rPr lang="en-US" altLang="en-US" sz="2400" i="1" dirty="0">
                <a:solidFill>
                  <a:srgbClr val="000000"/>
                </a:solidFill>
                <a:latin typeface="Courier New" pitchFamily="49" charset="0"/>
                <a:cs typeface="Oracle Sans" panose="020B0503020204020204" pitchFamily="34" charset="0"/>
              </a:rPr>
              <a:t> </a:t>
            </a:r>
            <a:r>
              <a:rPr lang="en-US" altLang="en-US" sz="2400" i="1" dirty="0" err="1">
                <a:solidFill>
                  <a:srgbClr val="000000"/>
                </a:solidFill>
                <a:latin typeface="Courier New" pitchFamily="49" charset="0"/>
                <a:cs typeface="Oracle Sans" panose="020B0503020204020204" pitchFamily="34" charset="0"/>
              </a:rPr>
              <a:t>table%ROWTYPE</a:t>
            </a:r>
            <a:r>
              <a:rPr lang="en-US" altLang="en-US" sz="2400" i="1" dirty="0">
                <a:solidFill>
                  <a:srgbClr val="000000"/>
                </a:solidFill>
                <a:latin typeface="Courier New" pitchFamily="49" charset="0"/>
                <a:cs typeface="Oracle Sans" panose="020B0503020204020204" pitchFamily="34" charset="0"/>
              </a:rPr>
              <a:t>}</a:t>
            </a:r>
            <a:endParaRPr lang="en-US" altLang="en-US" sz="2400" dirty="0">
              <a:solidFill>
                <a:srgbClr val="000000"/>
              </a:solidFill>
              <a:latin typeface="Courier New" pitchFamily="49" charset="0"/>
              <a:cs typeface="Oracle Sans" panose="020B0503020204020204" pitchFamily="34" charset="0"/>
            </a:endParaRP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[[NOT NULL] {:= | DEFAULT} </a:t>
            </a:r>
            <a:r>
              <a:rPr lang="en-US" altLang="en-US" sz="2400" i="1" dirty="0">
                <a:solidFill>
                  <a:srgbClr val="000000"/>
                </a:solidFill>
                <a:latin typeface="Courier New" pitchFamily="49" charset="0"/>
                <a:cs typeface="Oracle Sans" panose="020B0503020204020204" pitchFamily="34" charset="0"/>
              </a:rPr>
              <a:t>expr</a:t>
            </a:r>
            <a:r>
              <a:rPr lang="en-US" altLang="en-US" sz="2400" dirty="0">
                <a:solidFill>
                  <a:srgbClr val="000000"/>
                </a:solidFill>
                <a:latin typeface="Courier New" pitchFamily="49" charset="0"/>
                <a:cs typeface="Oracle Sans" panose="020B0503020204020204" pitchFamily="34" charset="0"/>
              </a:rPr>
              <a:t>] </a:t>
            </a:r>
          </a:p>
        </p:txBody>
      </p:sp>
      <p:grpSp>
        <p:nvGrpSpPr>
          <p:cNvPr id="4" name="Group 3">
            <a:extLst>
              <a:ext uri="{FF2B5EF4-FFF2-40B4-BE49-F238E27FC236}">
                <a16:creationId xmlns:a16="http://schemas.microsoft.com/office/drawing/2014/main" id="{BF08D877-9E2F-414E-94BE-AEC0743DEBF4}"/>
              </a:ext>
            </a:extLst>
          </p:cNvPr>
          <p:cNvGrpSpPr/>
          <p:nvPr/>
        </p:nvGrpSpPr>
        <p:grpSpPr>
          <a:xfrm>
            <a:off x="2362200" y="5633909"/>
            <a:ext cx="14078055" cy="970870"/>
            <a:chOff x="1976333" y="4616917"/>
            <a:chExt cx="14078055" cy="1766530"/>
          </a:xfrm>
        </p:grpSpPr>
        <p:sp>
          <p:nvSpPr>
            <p:cNvPr id="11" name="Content Placeholder 2"/>
            <p:cNvSpPr txBox="1">
              <a:spLocks/>
            </p:cNvSpPr>
            <p:nvPr/>
          </p:nvSpPr>
          <p:spPr bwMode="gray">
            <a:xfrm>
              <a:off x="1976333" y="4616917"/>
              <a:ext cx="14078055" cy="1766530"/>
            </a:xfrm>
            <a:prstGeom prst="round2DiagRect">
              <a:avLst>
                <a:gd name="adj1" fmla="val 22987"/>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5376" name="Rectangle 6"/>
            <p:cNvSpPr>
              <a:spLocks noChangeArrowheads="1"/>
            </p:cNvSpPr>
            <p:nvPr/>
          </p:nvSpPr>
          <p:spPr bwMode="blackGray">
            <a:xfrm>
              <a:off x="2066621" y="5249734"/>
              <a:ext cx="13407672" cy="478455"/>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identifier	</a:t>
              </a:r>
              <a:r>
                <a:rPr lang="en-US" altLang="en-US" sz="2400" dirty="0" err="1">
                  <a:solidFill>
                    <a:srgbClr val="000000"/>
                  </a:solidFill>
                  <a:latin typeface="Courier New" pitchFamily="49" charset="0"/>
                  <a:cs typeface="Oracle Sans" panose="020B0503020204020204" pitchFamily="34" charset="0"/>
                </a:rPr>
                <a:t>type_name</a:t>
              </a:r>
              <a:r>
                <a:rPr lang="en-US" altLang="en-US" sz="2400" dirty="0">
                  <a:solidFill>
                    <a:srgbClr val="000000"/>
                  </a:solidFill>
                  <a:latin typeface="Courier New" pitchFamily="49" charset="0"/>
                  <a:cs typeface="Oracle Sans" panose="020B0503020204020204" pitchFamily="34" charset="0"/>
                </a:rPr>
                <a:t>;</a:t>
              </a:r>
              <a:r>
                <a:rPr lang="en-US" altLang="en-US" sz="2400" i="1" dirty="0">
                  <a:solidFill>
                    <a:srgbClr val="000000"/>
                  </a:solidFill>
                  <a:latin typeface="Courier New" pitchFamily="49" charset="0"/>
                  <a:cs typeface="Oracle Sans" panose="020B0503020204020204" pitchFamily="34" charset="0"/>
                </a:rPr>
                <a:t> </a:t>
              </a:r>
            </a:p>
          </p:txBody>
        </p:sp>
      </p:grpSp>
      <p:sp>
        <p:nvSpPr>
          <p:cNvPr id="15377" name="Rectangle 9"/>
          <p:cNvSpPr>
            <a:spLocks noChangeArrowheads="1"/>
          </p:cNvSpPr>
          <p:nvPr/>
        </p:nvSpPr>
        <p:spPr bwMode="auto">
          <a:xfrm>
            <a:off x="2350915" y="6783481"/>
            <a:ext cx="13661605" cy="546101"/>
          </a:xfrm>
          <a:prstGeom prst="rect">
            <a:avLst/>
          </a:prstGeom>
          <a:noFill/>
          <a:ln w="9525">
            <a:noFill/>
            <a:miter lim="800000"/>
            <a:headEnd/>
            <a:tailEnd/>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342900">
              <a:spcBef>
                <a:spcPct val="20000"/>
              </a:spcBef>
              <a:buClr>
                <a:srgbClr val="000000"/>
              </a:buClr>
              <a:buFont typeface="Arial" pitchFamily="34" charset="0"/>
              <a:buNone/>
            </a:pPr>
            <a:r>
              <a:rPr lang="en-US" altLang="en-US" sz="3300" i="1" dirty="0" err="1">
                <a:latin typeface="Courier New" pitchFamily="49" charset="0"/>
                <a:cs typeface="Oracle Sans" panose="020B0503020204020204" pitchFamily="34" charset="0"/>
              </a:rPr>
              <a:t>field_declaration</a:t>
            </a:r>
            <a:r>
              <a:rPr lang="en-US" altLang="en-US" sz="3300" dirty="0">
                <a:latin typeface="Oracle Sans" panose="020B0503020204020204" pitchFamily="34" charset="0"/>
                <a:cs typeface="Oracle Sans" panose="020B0503020204020204" pitchFamily="34" charset="0"/>
              </a:rPr>
              <a:t>:</a:t>
            </a:r>
          </a:p>
        </p:txBody>
      </p:sp>
      <p:sp>
        <p:nvSpPr>
          <p:cNvPr id="13320" name="Oval 24"/>
          <p:cNvSpPr>
            <a:spLocks noChangeArrowheads="1"/>
          </p:cNvSpPr>
          <p:nvPr/>
        </p:nvSpPr>
        <p:spPr bwMode="blackWhite">
          <a:xfrm>
            <a:off x="1300267" y="3336518"/>
            <a:ext cx="617220" cy="617221"/>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sz="2400" b="1" dirty="0">
                <a:solidFill>
                  <a:schemeClr val="bg1"/>
                </a:solidFill>
                <a:latin typeface="Oracle Sans" panose="020B0503020204020204" pitchFamily="34" charset="0"/>
                <a:cs typeface="Oracle Sans" panose="020B0503020204020204" pitchFamily="34" charset="0"/>
              </a:rPr>
              <a:t>1</a:t>
            </a:r>
          </a:p>
        </p:txBody>
      </p:sp>
      <p:sp>
        <p:nvSpPr>
          <p:cNvPr id="13321" name="Oval 24"/>
          <p:cNvSpPr>
            <a:spLocks noChangeArrowheads="1"/>
          </p:cNvSpPr>
          <p:nvPr/>
        </p:nvSpPr>
        <p:spPr bwMode="blackWhite">
          <a:xfrm>
            <a:off x="1319312" y="5756878"/>
            <a:ext cx="617220" cy="617221"/>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sz="2400" b="1" dirty="0">
                <a:solidFill>
                  <a:schemeClr val="bg1"/>
                </a:solidFill>
                <a:latin typeface="Oracle Sans" panose="020B0503020204020204" pitchFamily="34" charset="0"/>
                <a:cs typeface="Oracle Sans" panose="020B0503020204020204" pitchFamily="34" charset="0"/>
              </a:rPr>
              <a:t>2</a:t>
            </a:r>
          </a:p>
        </p:txBody>
      </p:sp>
    </p:spTree>
    <p:custDataLst>
      <p:tags r:id="rId1"/>
    </p:custDataLst>
    <p:extLst>
      <p:ext uri="{BB962C8B-B14F-4D97-AF65-F5344CB8AC3E}">
        <p14:creationId xmlns:p14="http://schemas.microsoft.com/office/powerpoint/2010/main" val="239770256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Creating a PL/SQL Record: Example</a:t>
            </a:r>
          </a:p>
        </p:txBody>
      </p:sp>
      <p:grpSp>
        <p:nvGrpSpPr>
          <p:cNvPr id="3" name="Group 2">
            <a:extLst>
              <a:ext uri="{FF2B5EF4-FFF2-40B4-BE49-F238E27FC236}">
                <a16:creationId xmlns:a16="http://schemas.microsoft.com/office/drawing/2014/main" id="{54094FA0-F608-40C4-A7C8-D341537A9554}"/>
              </a:ext>
            </a:extLst>
          </p:cNvPr>
          <p:cNvGrpSpPr/>
          <p:nvPr/>
        </p:nvGrpSpPr>
        <p:grpSpPr>
          <a:xfrm>
            <a:off x="1312070" y="2131166"/>
            <a:ext cx="15663863" cy="6288934"/>
            <a:chOff x="1312070" y="1902620"/>
            <a:chExt cx="15663863" cy="6288934"/>
          </a:xfrm>
        </p:grpSpPr>
        <p:sp>
          <p:nvSpPr>
            <p:cNvPr id="5" name="Content Placeholder 2"/>
            <p:cNvSpPr txBox="1">
              <a:spLocks/>
            </p:cNvSpPr>
            <p:nvPr/>
          </p:nvSpPr>
          <p:spPr bwMode="gray">
            <a:xfrm>
              <a:off x="1312070" y="1902620"/>
              <a:ext cx="15663863" cy="6177015"/>
            </a:xfrm>
            <a:prstGeom prst="round2DiagRect">
              <a:avLst>
                <a:gd name="adj1" fmla="val 430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 name="Rectangle 1">
              <a:extLst>
                <a:ext uri="{FF2B5EF4-FFF2-40B4-BE49-F238E27FC236}">
                  <a16:creationId xmlns:a16="http://schemas.microsoft.com/office/drawing/2014/main" id="{067F3F92-B5E4-4E01-A257-6E7E7DEDD917}"/>
                </a:ext>
              </a:extLst>
            </p:cNvPr>
            <p:cNvSpPr/>
            <p:nvPr/>
          </p:nvSpPr>
          <p:spPr>
            <a:xfrm>
              <a:off x="1905000" y="2009862"/>
              <a:ext cx="13563600" cy="6181692"/>
            </a:xfrm>
            <a:prstGeom prst="rect">
              <a:avLst/>
            </a:prstGeom>
          </p:spPr>
          <p:txBody>
            <a:bodyPr wrap="square">
              <a:spAutoFit/>
            </a:bodyPr>
            <a:lstStyle/>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DECLARE</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TYPE </a:t>
              </a:r>
              <a:r>
                <a:rPr lang="en-US" altLang="en-US" sz="2400" dirty="0" err="1">
                  <a:solidFill>
                    <a:srgbClr val="000000"/>
                  </a:solidFill>
                  <a:latin typeface="Courier New" pitchFamily="49" charset="0"/>
                  <a:cs typeface="Oracle Sans" panose="020B0503020204020204" pitchFamily="34" charset="0"/>
                </a:rPr>
                <a:t>t_rec</a:t>
              </a:r>
              <a:r>
                <a:rPr lang="en-US" altLang="en-US" sz="2400" dirty="0">
                  <a:solidFill>
                    <a:srgbClr val="000000"/>
                  </a:solidFill>
                  <a:latin typeface="Courier New" pitchFamily="49" charset="0"/>
                  <a:cs typeface="Oracle Sans" panose="020B0503020204020204" pitchFamily="34" charset="0"/>
                </a:rPr>
                <a:t> IS RECORD</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v_first_name</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employees.first_name%type</a:t>
              </a:r>
              <a:r>
                <a:rPr lang="en-US" altLang="en-US" sz="2400" dirty="0">
                  <a:solidFill>
                    <a:srgbClr val="000000"/>
                  </a:solidFill>
                  <a:latin typeface="Courier New" pitchFamily="49" charset="0"/>
                  <a:cs typeface="Oracle Sans" panose="020B0503020204020204" pitchFamily="34" charset="0"/>
                </a:rPr>
                <a:t>,</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v_sal</a:t>
              </a:r>
              <a:r>
                <a:rPr lang="en-US" altLang="en-US" sz="2400" dirty="0">
                  <a:solidFill>
                    <a:srgbClr val="000000"/>
                  </a:solidFill>
                  <a:latin typeface="Courier New" pitchFamily="49" charset="0"/>
                  <a:cs typeface="Oracle Sans" panose="020B0503020204020204" pitchFamily="34" charset="0"/>
                </a:rPr>
                <a:t> number(8),</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v_hire_date</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employees.hire_date%type</a:t>
              </a:r>
              <a:r>
                <a:rPr lang="en-US" altLang="en-US" sz="2400" dirty="0">
                  <a:solidFill>
                    <a:srgbClr val="000000"/>
                  </a:solidFill>
                  <a:latin typeface="Courier New" pitchFamily="49" charset="0"/>
                  <a:cs typeface="Oracle Sans" panose="020B0503020204020204" pitchFamily="34" charset="0"/>
                </a:rPr>
                <a:t>,</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v_myrec</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t_rec</a:t>
              </a:r>
              <a:r>
                <a:rPr lang="en-US" altLang="en-US" sz="2400" dirty="0">
                  <a:solidFill>
                    <a:srgbClr val="000000"/>
                  </a:solidFill>
                  <a:latin typeface="Courier New" pitchFamily="49" charset="0"/>
                  <a:cs typeface="Oracle Sans" panose="020B0503020204020204" pitchFamily="34" charset="0"/>
                </a:rPr>
                <a:t>;</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BEGIN</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SELECT </a:t>
              </a:r>
              <a:r>
                <a:rPr lang="en-US" altLang="en-US" sz="2400" dirty="0" err="1">
                  <a:solidFill>
                    <a:srgbClr val="000000"/>
                  </a:solidFill>
                  <a:latin typeface="Courier New" pitchFamily="49" charset="0"/>
                  <a:cs typeface="Oracle Sans" panose="020B0503020204020204" pitchFamily="34" charset="0"/>
                </a:rPr>
                <a:t>first_name,salary</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hire_date</a:t>
              </a:r>
              <a:r>
                <a:rPr lang="en-US" altLang="en-US" sz="2400" dirty="0">
                  <a:solidFill>
                    <a:srgbClr val="000000"/>
                  </a:solidFill>
                  <a:latin typeface="Courier New" pitchFamily="49" charset="0"/>
                  <a:cs typeface="Oracle Sans" panose="020B0503020204020204" pitchFamily="34" charset="0"/>
                </a:rPr>
                <a:t> INTO </a:t>
              </a:r>
              <a:r>
                <a:rPr lang="en-US" altLang="en-US" sz="2400" dirty="0" err="1">
                  <a:solidFill>
                    <a:srgbClr val="000000"/>
                  </a:solidFill>
                  <a:latin typeface="Courier New" pitchFamily="49" charset="0"/>
                  <a:cs typeface="Oracle Sans" panose="020B0503020204020204" pitchFamily="34" charset="0"/>
                </a:rPr>
                <a:t>v_myrec</a:t>
              </a:r>
              <a:endParaRPr lang="en-US" altLang="en-US" sz="2400" dirty="0">
                <a:solidFill>
                  <a:srgbClr val="000000"/>
                </a:solidFill>
                <a:latin typeface="Courier New" pitchFamily="49" charset="0"/>
                <a:cs typeface="Oracle Sans" panose="020B0503020204020204" pitchFamily="34" charset="0"/>
              </a:endParaRP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FROM employees WHERE </a:t>
              </a:r>
              <a:r>
                <a:rPr lang="en-US" altLang="en-US" sz="2400" dirty="0" err="1">
                  <a:solidFill>
                    <a:srgbClr val="000000"/>
                  </a:solidFill>
                  <a:latin typeface="Courier New" pitchFamily="49" charset="0"/>
                  <a:cs typeface="Oracle Sans" panose="020B0503020204020204" pitchFamily="34" charset="0"/>
                </a:rPr>
                <a:t>employee_id</a:t>
              </a:r>
              <a:r>
                <a:rPr lang="en-US" altLang="en-US" sz="2400" dirty="0">
                  <a:solidFill>
                    <a:srgbClr val="000000"/>
                  </a:solidFill>
                  <a:latin typeface="Courier New" pitchFamily="49" charset="0"/>
                  <a:cs typeface="Oracle Sans" panose="020B0503020204020204" pitchFamily="34" charset="0"/>
                </a:rPr>
                <a:t> = 100;</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DBMS_OUTPUT.PUT_LINE('First Name: </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v_myrec.v_first_name</a:t>
              </a:r>
              <a:r>
                <a:rPr lang="en-US" altLang="en-US" sz="2400" dirty="0">
                  <a:solidFill>
                    <a:srgbClr val="000000"/>
                  </a:solidFill>
                  <a:latin typeface="Courier New" pitchFamily="49" charset="0"/>
                  <a:cs typeface="Oracle Sans" panose="020B0503020204020204" pitchFamily="34" charset="0"/>
                </a:rPr>
                <a:t> ||'Salary: </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v_myrec.v_sal</a:t>
              </a:r>
              <a:r>
                <a:rPr lang="en-US" altLang="en-US" sz="2400" dirty="0">
                  <a:solidFill>
                    <a:srgbClr val="000000"/>
                  </a:solidFill>
                  <a:latin typeface="Courier New" pitchFamily="49" charset="0"/>
                  <a:cs typeface="Oracle Sans" panose="020B0503020204020204" pitchFamily="34" charset="0"/>
                </a:rPr>
                <a:t> ||'Hire Date:</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 </a:t>
              </a:r>
              <a:r>
                <a:rPr lang="en-US" altLang="en-US" sz="2400" dirty="0" err="1">
                  <a:solidFill>
                    <a:srgbClr val="000000"/>
                  </a:solidFill>
                  <a:latin typeface="Courier New" pitchFamily="49" charset="0"/>
                  <a:cs typeface="Oracle Sans" panose="020B0503020204020204" pitchFamily="34" charset="0"/>
                </a:rPr>
                <a:t>v_myrec.v_hire_date</a:t>
              </a:r>
              <a:r>
                <a:rPr lang="en-US" altLang="en-US" sz="2400" dirty="0">
                  <a:solidFill>
                    <a:srgbClr val="000000"/>
                  </a:solidFill>
                  <a:latin typeface="Courier New" pitchFamily="49" charset="0"/>
                  <a:cs typeface="Oracle Sans" panose="020B0503020204020204" pitchFamily="34" charset="0"/>
                </a:rPr>
                <a:t>);</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END;</a:t>
              </a:r>
            </a:p>
          </p:txBody>
        </p:sp>
      </p:grpSp>
      <p:pic>
        <p:nvPicPr>
          <p:cNvPr id="16388" name="Picture 5" descr="les07_01.png"/>
          <p:cNvPicPr>
            <a:picLocks noChangeAspect="1"/>
          </p:cNvPicPr>
          <p:nvPr/>
        </p:nvPicPr>
        <p:blipFill>
          <a:blip r:embed="rId4" cstate="print"/>
          <a:srcRect/>
          <a:stretch>
            <a:fillRect/>
          </a:stretch>
        </p:blipFill>
        <p:spPr bwMode="auto">
          <a:xfrm>
            <a:off x="6346848" y="8420100"/>
            <a:ext cx="5594305" cy="164123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92155865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PL/SQL Record Structure</a:t>
            </a:r>
          </a:p>
        </p:txBody>
      </p:sp>
      <p:grpSp>
        <p:nvGrpSpPr>
          <p:cNvPr id="17411" name="Group 1"/>
          <p:cNvGrpSpPr>
            <a:grpSpLocks/>
          </p:cNvGrpSpPr>
          <p:nvPr/>
        </p:nvGrpSpPr>
        <p:grpSpPr bwMode="auto">
          <a:xfrm>
            <a:off x="778670" y="2095500"/>
            <a:ext cx="15601950" cy="7227093"/>
            <a:chOff x="351965" y="1384300"/>
            <a:chExt cx="7801437" cy="4818063"/>
          </a:xfrm>
        </p:grpSpPr>
        <p:sp>
          <p:nvSpPr>
            <p:cNvPr id="17412" name="Rectangle 3"/>
            <p:cNvSpPr>
              <a:spLocks noChangeArrowheads="1"/>
            </p:cNvSpPr>
            <p:nvPr/>
          </p:nvSpPr>
          <p:spPr bwMode="auto">
            <a:xfrm>
              <a:off x="351965" y="3857625"/>
              <a:ext cx="7326312" cy="414602"/>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519113">
                <a:lnSpc>
                  <a:spcPct val="95000"/>
                </a:lnSpc>
                <a:spcBef>
                  <a:spcPct val="35000"/>
                </a:spcBef>
                <a:tabLst>
                  <a:tab pos="857250" algn="l"/>
                </a:tabLst>
              </a:pPr>
              <a:r>
                <a:rPr lang="en-US" altLang="en-US" sz="3300" dirty="0">
                  <a:latin typeface="Oracle Sans" panose="020B0503020204020204" pitchFamily="34" charset="0"/>
                  <a:cs typeface="Oracle Sans" panose="020B0503020204020204" pitchFamily="34" charset="0"/>
                </a:rPr>
                <a:t>Example:</a:t>
              </a:r>
            </a:p>
          </p:txBody>
        </p:sp>
        <p:grpSp>
          <p:nvGrpSpPr>
            <p:cNvPr id="17413" name="Group 4"/>
            <p:cNvGrpSpPr>
              <a:grpSpLocks/>
            </p:cNvGrpSpPr>
            <p:nvPr/>
          </p:nvGrpSpPr>
          <p:grpSpPr bwMode="auto">
            <a:xfrm>
              <a:off x="796926" y="4343400"/>
              <a:ext cx="7356476" cy="1858963"/>
              <a:chOff x="502" y="2736"/>
              <a:chExt cx="4634" cy="1171"/>
            </a:xfrm>
          </p:grpSpPr>
          <p:sp>
            <p:nvSpPr>
              <p:cNvPr id="17424" name="Rectangle 5"/>
              <p:cNvSpPr>
                <a:spLocks noChangeArrowheads="1"/>
              </p:cNvSpPr>
              <p:nvPr/>
            </p:nvSpPr>
            <p:spPr bwMode="blackGray">
              <a:xfrm>
                <a:off x="624" y="2736"/>
                <a:ext cx="4512" cy="1171"/>
              </a:xfrm>
              <a:prstGeom prst="rect">
                <a:avLst/>
              </a:prstGeom>
              <a:solidFill>
                <a:srgbClr val="D9F0FF"/>
              </a:solidFill>
              <a:ln w="28575">
                <a:noFill/>
                <a:miter lim="800000"/>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14352" name="Rectangle 6"/>
              <p:cNvSpPr>
                <a:spLocks noChangeArrowheads="1"/>
              </p:cNvSpPr>
              <p:nvPr/>
            </p:nvSpPr>
            <p:spPr bwMode="blackWhite">
              <a:xfrm>
                <a:off x="768" y="3374"/>
                <a:ext cx="4305" cy="296"/>
              </a:xfrm>
              <a:prstGeom prst="rect">
                <a:avLst/>
              </a:prstGeom>
              <a:solidFill>
                <a:schemeClr val="accent3">
                  <a:lumMod val="20000"/>
                  <a:lumOff val="80000"/>
                </a:schemeClr>
              </a:solidFill>
              <a:ln w="28575">
                <a:solidFill>
                  <a:schemeClr val="tx1"/>
                </a:solidFill>
                <a:miter lim="800000"/>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defRPr/>
                </a:pPr>
                <a:r>
                  <a:rPr lang="en-US" altLang="en-US" sz="3200" dirty="0">
                    <a:latin typeface="Oracle Sans" panose="020B0503020204020204" pitchFamily="34" charset="0"/>
                    <a:cs typeface="Oracle Sans" panose="020B0503020204020204" pitchFamily="34" charset="0"/>
                  </a:rPr>
                  <a:t>             100                                      King                                         AD_PRES</a:t>
                </a:r>
              </a:p>
            </p:txBody>
          </p:sp>
          <p:sp>
            <p:nvSpPr>
              <p:cNvPr id="17426" name="Line 7"/>
              <p:cNvSpPr>
                <a:spLocks noChangeShapeType="1"/>
              </p:cNvSpPr>
              <p:nvPr/>
            </p:nvSpPr>
            <p:spPr bwMode="auto">
              <a:xfrm>
                <a:off x="502" y="3501"/>
                <a:ext cx="240"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7427" name="Line 8"/>
              <p:cNvSpPr>
                <a:spLocks noChangeShapeType="1"/>
              </p:cNvSpPr>
              <p:nvPr/>
            </p:nvSpPr>
            <p:spPr bwMode="auto">
              <a:xfrm>
                <a:off x="2178" y="3380"/>
                <a:ext cx="0" cy="299"/>
              </a:xfrm>
              <a:prstGeom prst="line">
                <a:avLst/>
              </a:prstGeom>
              <a:noFill/>
              <a:ln w="28575">
                <a:solidFill>
                  <a:schemeClr val="tx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7428" name="Line 9"/>
              <p:cNvSpPr>
                <a:spLocks noChangeShapeType="1"/>
              </p:cNvSpPr>
              <p:nvPr/>
            </p:nvSpPr>
            <p:spPr bwMode="auto">
              <a:xfrm>
                <a:off x="3698" y="3384"/>
                <a:ext cx="0" cy="295"/>
              </a:xfrm>
              <a:prstGeom prst="line">
                <a:avLst/>
              </a:prstGeom>
              <a:noFill/>
              <a:ln w="28575">
                <a:solidFill>
                  <a:schemeClr val="tx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7429" name="Rectangle 10"/>
              <p:cNvSpPr>
                <a:spLocks noChangeArrowheads="1"/>
              </p:cNvSpPr>
              <p:nvPr/>
            </p:nvSpPr>
            <p:spPr bwMode="auto">
              <a:xfrm>
                <a:off x="844" y="3096"/>
                <a:ext cx="1156" cy="214"/>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altLang="en-US" sz="2400" dirty="0" err="1">
                    <a:latin typeface="Oracle Sans" panose="020B0503020204020204" pitchFamily="34" charset="0"/>
                    <a:cs typeface="Oracle Sans" panose="020B0503020204020204" pitchFamily="34" charset="0"/>
                  </a:rPr>
                  <a:t>employee_id</a:t>
                </a:r>
                <a:r>
                  <a:rPr lang="en-US" altLang="en-US" sz="2400" dirty="0">
                    <a:latin typeface="Oracle Sans" panose="020B0503020204020204" pitchFamily="34" charset="0"/>
                    <a:cs typeface="Oracle Sans" panose="020B0503020204020204" pitchFamily="34" charset="0"/>
                  </a:rPr>
                  <a:t>  number(6)</a:t>
                </a:r>
              </a:p>
            </p:txBody>
          </p:sp>
          <p:sp>
            <p:nvSpPr>
              <p:cNvPr id="17430" name="Rectangle 11"/>
              <p:cNvSpPr>
                <a:spLocks noChangeArrowheads="1"/>
              </p:cNvSpPr>
              <p:nvPr/>
            </p:nvSpPr>
            <p:spPr bwMode="auto">
              <a:xfrm>
                <a:off x="2446" y="3096"/>
                <a:ext cx="1167" cy="214"/>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sz="2400" dirty="0" err="1">
                    <a:latin typeface="Oracle Sans" panose="020B0503020204020204" pitchFamily="34" charset="0"/>
                    <a:cs typeface="Oracle Sans" panose="020B0503020204020204" pitchFamily="34" charset="0"/>
                  </a:rPr>
                  <a:t>last_name</a:t>
                </a:r>
                <a:r>
                  <a:rPr lang="en-US" altLang="en-US" sz="2400" dirty="0">
                    <a:latin typeface="Oracle Sans" panose="020B0503020204020204" pitchFamily="34" charset="0"/>
                    <a:cs typeface="Oracle Sans" panose="020B0503020204020204" pitchFamily="34" charset="0"/>
                  </a:rPr>
                  <a:t>   varchar2(25)</a:t>
                </a:r>
              </a:p>
            </p:txBody>
          </p:sp>
          <p:sp>
            <p:nvSpPr>
              <p:cNvPr id="17431" name="Rectangle 12"/>
              <p:cNvSpPr>
                <a:spLocks noChangeArrowheads="1"/>
              </p:cNvSpPr>
              <p:nvPr/>
            </p:nvSpPr>
            <p:spPr bwMode="auto">
              <a:xfrm>
                <a:off x="4009" y="3096"/>
                <a:ext cx="950" cy="214"/>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sz="2400" dirty="0" err="1">
                    <a:latin typeface="Oracle Sans" panose="020B0503020204020204" pitchFamily="34" charset="0"/>
                    <a:cs typeface="Oracle Sans" panose="020B0503020204020204" pitchFamily="34" charset="0"/>
                  </a:rPr>
                  <a:t>job_id</a:t>
                </a:r>
                <a:r>
                  <a:rPr lang="en-US" altLang="en-US" sz="2400" dirty="0">
                    <a:latin typeface="Oracle Sans" panose="020B0503020204020204" pitchFamily="34" charset="0"/>
                    <a:cs typeface="Oracle Sans" panose="020B0503020204020204" pitchFamily="34" charset="0"/>
                  </a:rPr>
                  <a:t>  varchar2(10)</a:t>
                </a:r>
              </a:p>
            </p:txBody>
          </p:sp>
          <p:sp>
            <p:nvSpPr>
              <p:cNvPr id="17432" name="Text Box 13"/>
              <p:cNvSpPr txBox="1">
                <a:spLocks noChangeArrowheads="1"/>
              </p:cNvSpPr>
              <p:nvPr/>
            </p:nvSpPr>
            <p:spPr bwMode="auto">
              <a:xfrm>
                <a:off x="2484" y="2880"/>
                <a:ext cx="1003" cy="233"/>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30000"/>
                  </a:spcBef>
                </a:pPr>
                <a:r>
                  <a:rPr lang="en-US" altLang="en-US" sz="3000" dirty="0">
                    <a:latin typeface="Oracle Sans" panose="020B0503020204020204" pitchFamily="34" charset="0"/>
                    <a:cs typeface="Oracle Sans" panose="020B0503020204020204" pitchFamily="34" charset="0"/>
                  </a:rPr>
                  <a:t>Field2 (data type)</a:t>
                </a:r>
              </a:p>
            </p:txBody>
          </p:sp>
          <p:sp>
            <p:nvSpPr>
              <p:cNvPr id="17433" name="Text Box 14"/>
              <p:cNvSpPr txBox="1">
                <a:spLocks noChangeArrowheads="1"/>
              </p:cNvSpPr>
              <p:nvPr/>
            </p:nvSpPr>
            <p:spPr bwMode="auto">
              <a:xfrm>
                <a:off x="3946" y="2880"/>
                <a:ext cx="1003" cy="233"/>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30000"/>
                  </a:spcBef>
                </a:pPr>
                <a:r>
                  <a:rPr lang="en-US" altLang="en-US" sz="3000" dirty="0">
                    <a:latin typeface="Oracle Sans" panose="020B0503020204020204" pitchFamily="34" charset="0"/>
                    <a:cs typeface="Oracle Sans" panose="020B0503020204020204" pitchFamily="34" charset="0"/>
                  </a:rPr>
                  <a:t>Field3 (data type)</a:t>
                </a:r>
              </a:p>
            </p:txBody>
          </p:sp>
          <p:sp>
            <p:nvSpPr>
              <p:cNvPr id="17434" name="Text Box 15"/>
              <p:cNvSpPr txBox="1">
                <a:spLocks noChangeArrowheads="1"/>
              </p:cNvSpPr>
              <p:nvPr/>
            </p:nvSpPr>
            <p:spPr bwMode="auto">
              <a:xfrm>
                <a:off x="925" y="2880"/>
                <a:ext cx="984" cy="233"/>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30000"/>
                  </a:spcBef>
                </a:pPr>
                <a:r>
                  <a:rPr lang="en-US" altLang="en-US" sz="3000" dirty="0">
                    <a:latin typeface="Oracle Sans" panose="020B0503020204020204" pitchFamily="34" charset="0"/>
                    <a:cs typeface="Oracle Sans" panose="020B0503020204020204" pitchFamily="34" charset="0"/>
                  </a:rPr>
                  <a:t>Field1 (data type)</a:t>
                </a:r>
              </a:p>
            </p:txBody>
          </p:sp>
        </p:grpSp>
        <p:grpSp>
          <p:nvGrpSpPr>
            <p:cNvPr id="17414" name="Group 16"/>
            <p:cNvGrpSpPr>
              <a:grpSpLocks/>
            </p:cNvGrpSpPr>
            <p:nvPr/>
          </p:nvGrpSpPr>
          <p:grpSpPr bwMode="auto">
            <a:xfrm>
              <a:off x="796926" y="1981200"/>
              <a:ext cx="7356476" cy="1477963"/>
              <a:chOff x="502" y="1248"/>
              <a:chExt cx="4634" cy="931"/>
            </a:xfrm>
          </p:grpSpPr>
          <p:sp>
            <p:nvSpPr>
              <p:cNvPr id="17416" name="Rectangle 17"/>
              <p:cNvSpPr>
                <a:spLocks noChangeArrowheads="1"/>
              </p:cNvSpPr>
              <p:nvPr/>
            </p:nvSpPr>
            <p:spPr bwMode="blackGray">
              <a:xfrm>
                <a:off x="624" y="1248"/>
                <a:ext cx="4512" cy="931"/>
              </a:xfrm>
              <a:prstGeom prst="rect">
                <a:avLst/>
              </a:prstGeom>
              <a:solidFill>
                <a:srgbClr val="D9F0FF"/>
              </a:solidFill>
              <a:ln w="28575">
                <a:noFill/>
                <a:miter lim="800000"/>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14344" name="Rectangle 18"/>
              <p:cNvSpPr>
                <a:spLocks noChangeArrowheads="1"/>
              </p:cNvSpPr>
              <p:nvPr/>
            </p:nvSpPr>
            <p:spPr bwMode="blackWhite">
              <a:xfrm>
                <a:off x="768" y="1646"/>
                <a:ext cx="4305" cy="296"/>
              </a:xfrm>
              <a:prstGeom prst="rect">
                <a:avLst/>
              </a:prstGeom>
              <a:solidFill>
                <a:schemeClr val="accent3">
                  <a:lumMod val="20000"/>
                  <a:lumOff val="80000"/>
                </a:schemeClr>
              </a:solidFill>
              <a:ln w="28575">
                <a:solidFill>
                  <a:schemeClr val="tx1"/>
                </a:solidFill>
                <a:miter lim="800000"/>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defRPr/>
                </a:pPr>
                <a:endParaRPr lang="en-US" altLang="en-US" dirty="0">
                  <a:latin typeface="Oracle Sans" panose="020B0503020204020204" pitchFamily="34" charset="0"/>
                  <a:cs typeface="Oracle Sans" panose="020B0503020204020204" pitchFamily="34" charset="0"/>
                </a:endParaRPr>
              </a:p>
            </p:txBody>
          </p:sp>
          <p:sp>
            <p:nvSpPr>
              <p:cNvPr id="17418" name="Line 19"/>
              <p:cNvSpPr>
                <a:spLocks noChangeShapeType="1"/>
              </p:cNvSpPr>
              <p:nvPr/>
            </p:nvSpPr>
            <p:spPr bwMode="auto">
              <a:xfrm>
                <a:off x="502" y="1773"/>
                <a:ext cx="240"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7419" name="Line 20"/>
              <p:cNvSpPr>
                <a:spLocks noChangeShapeType="1"/>
              </p:cNvSpPr>
              <p:nvPr/>
            </p:nvSpPr>
            <p:spPr bwMode="auto">
              <a:xfrm>
                <a:off x="2178" y="1652"/>
                <a:ext cx="0" cy="299"/>
              </a:xfrm>
              <a:prstGeom prst="line">
                <a:avLst/>
              </a:prstGeom>
              <a:noFill/>
              <a:ln w="28575">
                <a:solidFill>
                  <a:schemeClr val="tx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7420" name="Line 21"/>
              <p:cNvSpPr>
                <a:spLocks noChangeShapeType="1"/>
              </p:cNvSpPr>
              <p:nvPr/>
            </p:nvSpPr>
            <p:spPr bwMode="auto">
              <a:xfrm>
                <a:off x="3698" y="1656"/>
                <a:ext cx="0" cy="295"/>
              </a:xfrm>
              <a:prstGeom prst="line">
                <a:avLst/>
              </a:prstGeom>
              <a:noFill/>
              <a:ln w="28575">
                <a:solidFill>
                  <a:schemeClr val="tx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7421" name="Text Box 22"/>
              <p:cNvSpPr txBox="1">
                <a:spLocks noChangeArrowheads="1"/>
              </p:cNvSpPr>
              <p:nvPr/>
            </p:nvSpPr>
            <p:spPr bwMode="auto">
              <a:xfrm>
                <a:off x="2484" y="1353"/>
                <a:ext cx="1003" cy="233"/>
              </a:xfrm>
              <a:prstGeom prst="rect">
                <a:avLst/>
              </a:prstGeom>
              <a:noFill/>
              <a:ln w="28575">
                <a:noFill/>
                <a:miter lim="800000"/>
                <a:headEnd type="none" w="sm" len="sm"/>
                <a:tailEnd type="none" w="sm" len="sm"/>
              </a:ln>
            </p:spPr>
            <p:txBody>
              <a:bodyPr wrap="none"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30000"/>
                  </a:spcBef>
                </a:pPr>
                <a:r>
                  <a:rPr lang="en-US" altLang="en-US" sz="3000" dirty="0">
                    <a:latin typeface="Oracle Sans" panose="020B0503020204020204" pitchFamily="34" charset="0"/>
                    <a:cs typeface="Oracle Sans" panose="020B0503020204020204" pitchFamily="34" charset="0"/>
                  </a:rPr>
                  <a:t>Field2 (data type)</a:t>
                </a:r>
              </a:p>
            </p:txBody>
          </p:sp>
          <p:sp>
            <p:nvSpPr>
              <p:cNvPr id="17422" name="Text Box 23"/>
              <p:cNvSpPr txBox="1">
                <a:spLocks noChangeArrowheads="1"/>
              </p:cNvSpPr>
              <p:nvPr/>
            </p:nvSpPr>
            <p:spPr bwMode="auto">
              <a:xfrm>
                <a:off x="3946" y="1353"/>
                <a:ext cx="1003" cy="233"/>
              </a:xfrm>
              <a:prstGeom prst="rect">
                <a:avLst/>
              </a:prstGeom>
              <a:noFill/>
              <a:ln w="28575">
                <a:noFill/>
                <a:miter lim="800000"/>
                <a:headEnd type="none" w="sm" len="sm"/>
                <a:tailEnd type="none" w="sm" len="sm"/>
              </a:ln>
            </p:spPr>
            <p:txBody>
              <a:bodyPr wrap="none"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30000"/>
                  </a:spcBef>
                </a:pPr>
                <a:r>
                  <a:rPr lang="en-US" altLang="en-US" sz="3000" dirty="0">
                    <a:latin typeface="Oracle Sans" panose="020B0503020204020204" pitchFamily="34" charset="0"/>
                    <a:cs typeface="Oracle Sans" panose="020B0503020204020204" pitchFamily="34" charset="0"/>
                  </a:rPr>
                  <a:t>Field3 (data type)</a:t>
                </a:r>
              </a:p>
            </p:txBody>
          </p:sp>
          <p:sp>
            <p:nvSpPr>
              <p:cNvPr id="17423" name="Text Box 24"/>
              <p:cNvSpPr txBox="1">
                <a:spLocks noChangeArrowheads="1"/>
              </p:cNvSpPr>
              <p:nvPr/>
            </p:nvSpPr>
            <p:spPr bwMode="auto">
              <a:xfrm>
                <a:off x="925" y="1353"/>
                <a:ext cx="984" cy="233"/>
              </a:xfrm>
              <a:prstGeom prst="rect">
                <a:avLst/>
              </a:prstGeom>
              <a:noFill/>
              <a:ln w="28575">
                <a:noFill/>
                <a:miter lim="800000"/>
                <a:headEnd type="none" w="sm" len="sm"/>
                <a:tailEnd type="none" w="sm" len="sm"/>
              </a:ln>
            </p:spPr>
            <p:txBody>
              <a:bodyPr wrap="none"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30000"/>
                  </a:spcBef>
                </a:pPr>
                <a:r>
                  <a:rPr lang="en-US" altLang="en-US" sz="3000" dirty="0">
                    <a:latin typeface="Oracle Sans" panose="020B0503020204020204" pitchFamily="34" charset="0"/>
                    <a:cs typeface="Oracle Sans" panose="020B0503020204020204" pitchFamily="34" charset="0"/>
                  </a:rPr>
                  <a:t>Field1 (data type)</a:t>
                </a:r>
              </a:p>
            </p:txBody>
          </p:sp>
        </p:grpSp>
        <p:sp>
          <p:nvSpPr>
            <p:cNvPr id="17415" name="Rectangle 25"/>
            <p:cNvSpPr>
              <a:spLocks noChangeArrowheads="1"/>
            </p:cNvSpPr>
            <p:nvPr/>
          </p:nvSpPr>
          <p:spPr bwMode="auto">
            <a:xfrm>
              <a:off x="351965" y="1384300"/>
              <a:ext cx="7326312" cy="414602"/>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519113">
                <a:lnSpc>
                  <a:spcPct val="95000"/>
                </a:lnSpc>
                <a:spcBef>
                  <a:spcPct val="35000"/>
                </a:spcBef>
                <a:tabLst>
                  <a:tab pos="857250" algn="l"/>
                </a:tabLst>
              </a:pPr>
              <a:r>
                <a:rPr lang="en-US" altLang="en-US" sz="3300" dirty="0">
                  <a:latin typeface="Oracle Sans" panose="020B0503020204020204" pitchFamily="34" charset="0"/>
                  <a:cs typeface="Oracle Sans" panose="020B0503020204020204" pitchFamily="34" charset="0"/>
                </a:rPr>
                <a:t>Field declarations:</a:t>
              </a:r>
            </a:p>
          </p:txBody>
        </p:sp>
      </p:grpSp>
    </p:spTree>
    <p:custDataLst>
      <p:tags r:id="rId1"/>
    </p:custDataLst>
    <p:extLst>
      <p:ext uri="{BB962C8B-B14F-4D97-AF65-F5344CB8AC3E}">
        <p14:creationId xmlns:p14="http://schemas.microsoft.com/office/powerpoint/2010/main" val="139462284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41113564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b="1" dirty="0">
                <a:latin typeface="Courier New" panose="02070309020205020404" pitchFamily="49" charset="0"/>
                <a:cs typeface="Courier New" panose="02070309020205020404" pitchFamily="49" charset="0"/>
              </a:rPr>
              <a:t>%ROWTYPE </a:t>
            </a:r>
            <a:r>
              <a:rPr lang="en-US" dirty="0">
                <a:latin typeface="+mj-lt"/>
              </a:rPr>
              <a:t>Attribute</a:t>
            </a:r>
          </a:p>
        </p:txBody>
      </p:sp>
      <p:sp>
        <p:nvSpPr>
          <p:cNvPr id="2" name="Content Placeholder 1">
            <a:extLst>
              <a:ext uri="{FF2B5EF4-FFF2-40B4-BE49-F238E27FC236}">
                <a16:creationId xmlns:a16="http://schemas.microsoft.com/office/drawing/2014/main" id="{BE516EA7-6FDF-4D27-A6D1-B6D52F800840}"/>
              </a:ext>
            </a:extLst>
          </p:cNvPr>
          <p:cNvSpPr>
            <a:spLocks noGrp="1"/>
          </p:cNvSpPr>
          <p:nvPr>
            <p:ph idx="1"/>
          </p:nvPr>
        </p:nvSpPr>
        <p:spPr>
          <a:xfrm>
            <a:off x="933451" y="2272710"/>
            <a:ext cx="16421100" cy="1865763"/>
          </a:xfrm>
        </p:spPr>
        <p:txBody>
          <a:bodyPr/>
          <a:lstStyle/>
          <a:p>
            <a:pPr lvl="1"/>
            <a:r>
              <a:rPr lang="en-US" dirty="0"/>
              <a:t>Declare a variable according to a collection of columns in a database table or view.</a:t>
            </a:r>
          </a:p>
          <a:p>
            <a:pPr lvl="1"/>
            <a:r>
              <a:rPr lang="en-US" dirty="0"/>
              <a:t>Fields in the record take their names and data types from the columns of the table or view.</a:t>
            </a:r>
          </a:p>
        </p:txBody>
      </p:sp>
      <p:grpSp>
        <p:nvGrpSpPr>
          <p:cNvPr id="8" name="Group 7">
            <a:extLst>
              <a:ext uri="{FF2B5EF4-FFF2-40B4-BE49-F238E27FC236}">
                <a16:creationId xmlns:a16="http://schemas.microsoft.com/office/drawing/2014/main" id="{EAB0BDE1-EA00-47AF-87E3-C71CB10BE6D9}"/>
              </a:ext>
            </a:extLst>
          </p:cNvPr>
          <p:cNvGrpSpPr/>
          <p:nvPr/>
        </p:nvGrpSpPr>
        <p:grpSpPr>
          <a:xfrm>
            <a:off x="928689" y="4152900"/>
            <a:ext cx="16430625" cy="5098603"/>
            <a:chOff x="928689" y="4572000"/>
            <a:chExt cx="16430625" cy="5098603"/>
          </a:xfrm>
        </p:grpSpPr>
        <p:grpSp>
          <p:nvGrpSpPr>
            <p:cNvPr id="4" name="Group 3">
              <a:extLst>
                <a:ext uri="{FF2B5EF4-FFF2-40B4-BE49-F238E27FC236}">
                  <a16:creationId xmlns:a16="http://schemas.microsoft.com/office/drawing/2014/main" id="{DCB0A8FD-895E-4D7C-AA24-5C2D4C2529C3}"/>
                </a:ext>
              </a:extLst>
            </p:cNvPr>
            <p:cNvGrpSpPr/>
            <p:nvPr/>
          </p:nvGrpSpPr>
          <p:grpSpPr>
            <a:xfrm>
              <a:off x="1233415" y="5653300"/>
              <a:ext cx="16125899" cy="1295467"/>
              <a:chOff x="1233415" y="5653300"/>
              <a:chExt cx="16125899" cy="638025"/>
            </a:xfrm>
          </p:grpSpPr>
          <p:sp>
            <p:nvSpPr>
              <p:cNvPr id="6" name="Content Placeholder 2"/>
              <p:cNvSpPr txBox="1">
                <a:spLocks/>
              </p:cNvSpPr>
              <p:nvPr/>
            </p:nvSpPr>
            <p:spPr bwMode="gray">
              <a:xfrm>
                <a:off x="1233415" y="5653300"/>
                <a:ext cx="16125899" cy="58857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862013" lvl="1" indent="-690563" defTabSz="342900">
                  <a:spcBef>
                    <a:spcPct val="20000"/>
                  </a:spcBef>
                  <a:buClr>
                    <a:srgbClr val="FF0000"/>
                  </a:buClr>
                  <a:buFont typeface="Arial" panose="020B0604020202020204" pitchFamily="34" charset="0"/>
                  <a:buChar char="•"/>
                  <a:defRPr/>
                </a:pPr>
                <a:endParaRPr lang="en-US" sz="3300" kern="0" dirty="0">
                  <a:latin typeface="+mn-lt"/>
                  <a:cs typeface="Oracle Sans" panose="020B0503020204020204" pitchFamily="34" charset="0"/>
                </a:endParaRPr>
              </a:p>
            </p:txBody>
          </p:sp>
          <p:sp>
            <p:nvSpPr>
              <p:cNvPr id="19464" name="Rectangle 1028"/>
              <p:cNvSpPr>
                <a:spLocks noChangeArrowheads="1"/>
              </p:cNvSpPr>
              <p:nvPr/>
            </p:nvSpPr>
            <p:spPr bwMode="blackGray">
              <a:xfrm>
                <a:off x="1385779" y="5653342"/>
                <a:ext cx="15845774" cy="637983"/>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buSzPct val="100000"/>
                  <a:buFont typeface="Arial" pitchFamily="34" charset="0"/>
                  <a:buNone/>
                </a:pPr>
                <a:r>
                  <a:rPr lang="en-US" sz="3300" dirty="0">
                    <a:latin typeface="Courier New" pitchFamily="49" charset="0"/>
                    <a:cs typeface="Oracle Sans" panose="020B0503020204020204" pitchFamily="34" charset="0"/>
                  </a:rPr>
                  <a:t>DECLARE</a:t>
                </a:r>
                <a:br>
                  <a:rPr lang="en-US" sz="3300" dirty="0">
                    <a:latin typeface="Courier New" pitchFamily="49" charset="0"/>
                    <a:cs typeface="Oracle Sans" panose="020B0503020204020204" pitchFamily="34" charset="0"/>
                  </a:rPr>
                </a:br>
                <a:r>
                  <a:rPr lang="en-US" sz="3300" dirty="0">
                    <a:latin typeface="Courier New" pitchFamily="49" charset="0"/>
                    <a:cs typeface="Oracle Sans" panose="020B0503020204020204" pitchFamily="34" charset="0"/>
                  </a:rPr>
                  <a:t>   identifier	 </a:t>
                </a:r>
                <a:r>
                  <a:rPr lang="en-US" sz="3300" dirty="0" err="1">
                    <a:latin typeface="Courier New" pitchFamily="49" charset="0"/>
                    <a:cs typeface="Oracle Sans" panose="020B0503020204020204" pitchFamily="34" charset="0"/>
                  </a:rPr>
                  <a:t>reference%ROWTYPE</a:t>
                </a:r>
                <a:r>
                  <a:rPr lang="en-US" sz="3300" dirty="0">
                    <a:latin typeface="Courier New" pitchFamily="49" charset="0"/>
                    <a:cs typeface="Oracle Sans" panose="020B0503020204020204" pitchFamily="34" charset="0"/>
                  </a:rPr>
                  <a:t>;</a:t>
                </a:r>
              </a:p>
            </p:txBody>
          </p:sp>
        </p:grpSp>
        <p:grpSp>
          <p:nvGrpSpPr>
            <p:cNvPr id="5" name="Group 4">
              <a:extLst>
                <a:ext uri="{FF2B5EF4-FFF2-40B4-BE49-F238E27FC236}">
                  <a16:creationId xmlns:a16="http://schemas.microsoft.com/office/drawing/2014/main" id="{9D9D110E-A330-40A3-AA43-2D45BCD7ED4C}"/>
                </a:ext>
              </a:extLst>
            </p:cNvPr>
            <p:cNvGrpSpPr/>
            <p:nvPr/>
          </p:nvGrpSpPr>
          <p:grpSpPr>
            <a:xfrm>
              <a:off x="1233415" y="7680281"/>
              <a:ext cx="16125899" cy="1990322"/>
              <a:chOff x="1233415" y="7680281"/>
              <a:chExt cx="16125899" cy="1006519"/>
            </a:xfrm>
          </p:grpSpPr>
          <p:sp>
            <p:nvSpPr>
              <p:cNvPr id="7" name="Content Placeholder 2"/>
              <p:cNvSpPr txBox="1">
                <a:spLocks/>
              </p:cNvSpPr>
              <p:nvPr/>
            </p:nvSpPr>
            <p:spPr bwMode="gray">
              <a:xfrm>
                <a:off x="1233415" y="7680281"/>
                <a:ext cx="16125899" cy="58857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862013" lvl="1" indent="-690563" defTabSz="342900">
                  <a:spcBef>
                    <a:spcPct val="20000"/>
                  </a:spcBef>
                  <a:buClr>
                    <a:srgbClr val="FF0000"/>
                  </a:buClr>
                  <a:buFont typeface="Arial" panose="020B0604020202020204" pitchFamily="34" charset="0"/>
                  <a:buChar char="•"/>
                  <a:defRPr/>
                </a:pPr>
                <a:endParaRPr lang="en-US" sz="3300" kern="0" dirty="0">
                  <a:latin typeface="+mn-lt"/>
                  <a:cs typeface="Oracle Sans" panose="020B0503020204020204" pitchFamily="34" charset="0"/>
                </a:endParaRPr>
              </a:p>
            </p:txBody>
          </p:sp>
          <p:sp>
            <p:nvSpPr>
              <p:cNvPr id="19468" name="Rectangle 1028"/>
              <p:cNvSpPr>
                <a:spLocks noChangeArrowheads="1"/>
              </p:cNvSpPr>
              <p:nvPr/>
            </p:nvSpPr>
            <p:spPr bwMode="blackGray">
              <a:xfrm>
                <a:off x="1385779" y="7680303"/>
                <a:ext cx="15845774" cy="1006497"/>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buSzPct val="100000"/>
                  <a:buFont typeface="Arial" pitchFamily="34" charset="0"/>
                  <a:buNone/>
                </a:pPr>
                <a:r>
                  <a:rPr lang="en-US" sz="3300" dirty="0">
                    <a:latin typeface="Courier New" pitchFamily="49" charset="0"/>
                    <a:cs typeface="Oracle Sans" panose="020B0503020204020204" pitchFamily="34" charset="0"/>
                  </a:rPr>
                  <a:t>DECLARE</a:t>
                </a:r>
                <a:br>
                  <a:rPr lang="en-US" sz="3300" dirty="0">
                    <a:latin typeface="Courier New" pitchFamily="49" charset="0"/>
                    <a:cs typeface="Oracle Sans" panose="020B0503020204020204" pitchFamily="34" charset="0"/>
                  </a:rPr>
                </a:br>
                <a:r>
                  <a:rPr lang="en-US" sz="3300" dirty="0">
                    <a:latin typeface="Courier New" pitchFamily="49" charset="0"/>
                    <a:cs typeface="Oracle Sans" panose="020B0503020204020204" pitchFamily="34" charset="0"/>
                  </a:rPr>
                  <a:t>   employees	 </a:t>
                </a:r>
                <a:r>
                  <a:rPr lang="en-US" sz="3300" dirty="0" err="1">
                    <a:latin typeface="Courier New" pitchFamily="49" charset="0"/>
                    <a:cs typeface="Oracle Sans" panose="020B0503020204020204" pitchFamily="34" charset="0"/>
                  </a:rPr>
                  <a:t>employees%ROWTYPE</a:t>
                </a:r>
                <a:r>
                  <a:rPr lang="en-US" sz="3300" dirty="0">
                    <a:latin typeface="Courier New" pitchFamily="49" charset="0"/>
                    <a:cs typeface="Oracle Sans" panose="020B0503020204020204" pitchFamily="34" charset="0"/>
                  </a:rPr>
                  <a:t>;</a:t>
                </a:r>
              </a:p>
            </p:txBody>
          </p:sp>
        </p:grpSp>
        <p:sp>
          <p:nvSpPr>
            <p:cNvPr id="19469" name="Rectangle 8"/>
            <p:cNvSpPr>
              <a:spLocks noChangeArrowheads="1"/>
            </p:cNvSpPr>
            <p:nvPr/>
          </p:nvSpPr>
          <p:spPr bwMode="auto">
            <a:xfrm>
              <a:off x="928689" y="6948767"/>
              <a:ext cx="1929310" cy="600164"/>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3300" dirty="0">
                  <a:latin typeface="Oracle Sans" panose="020B0503020204020204" pitchFamily="34" charset="0"/>
                  <a:cs typeface="Oracle Sans" panose="020B0503020204020204" pitchFamily="34" charset="0"/>
                </a:rPr>
                <a:t>Example:</a:t>
              </a:r>
            </a:p>
          </p:txBody>
        </p:sp>
        <p:sp>
          <p:nvSpPr>
            <p:cNvPr id="19470" name="TextBox 22"/>
            <p:cNvSpPr txBox="1">
              <a:spLocks noChangeArrowheads="1"/>
            </p:cNvSpPr>
            <p:nvPr/>
          </p:nvSpPr>
          <p:spPr bwMode="auto">
            <a:xfrm>
              <a:off x="6857999" y="4572000"/>
              <a:ext cx="8379977" cy="1107996"/>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3300" dirty="0">
                  <a:latin typeface="LavosHandy™"/>
                  <a:ea typeface="Calibri" pitchFamily="34" charset="0"/>
                  <a:cs typeface="Times New Roman" pitchFamily="18" charset="0"/>
                </a:rPr>
                <a:t>Prefix </a:t>
              </a:r>
              <a:r>
                <a:rPr lang="en-US" sz="3300" dirty="0">
                  <a:latin typeface="Courier New" pitchFamily="49" charset="0"/>
                  <a:ea typeface="Calibri" pitchFamily="34" charset="0"/>
                  <a:cs typeface="Times New Roman" pitchFamily="18" charset="0"/>
                </a:rPr>
                <a:t>%ROWTYPE</a:t>
              </a:r>
              <a:r>
                <a:rPr lang="en-US" sz="3300" dirty="0">
                  <a:latin typeface="LavosHandy™"/>
                  <a:ea typeface="Calibri" pitchFamily="34" charset="0"/>
                  <a:cs typeface="Times New Roman" pitchFamily="18" charset="0"/>
                </a:rPr>
                <a:t> with the database table or view.</a:t>
              </a:r>
              <a:endParaRPr lang="en-US" sz="3300" b="1" dirty="0">
                <a:latin typeface="LavosHandy™"/>
                <a:ea typeface="Calibri" pitchFamily="34" charset="0"/>
                <a:cs typeface="Times New Roman" pitchFamily="18" charset="0"/>
              </a:endParaRPr>
            </a:p>
          </p:txBody>
        </p:sp>
        <p:cxnSp>
          <p:nvCxnSpPr>
            <p:cNvPr id="19471" name="Curved Connector 46"/>
            <p:cNvCxnSpPr>
              <a:cxnSpLocks noChangeShapeType="1"/>
            </p:cNvCxnSpPr>
            <p:nvPr/>
          </p:nvCxnSpPr>
          <p:spPr bwMode="auto">
            <a:xfrm rot="10800000" flipV="1">
              <a:off x="5981885" y="4800600"/>
              <a:ext cx="761816" cy="1086097"/>
            </a:xfrm>
            <a:prstGeom prst="curvedConnector2">
              <a:avLst/>
            </a:prstGeom>
            <a:noFill/>
            <a:ln w="28575" algn="ctr">
              <a:solidFill>
                <a:schemeClr val="tx1"/>
              </a:solidFill>
              <a:round/>
              <a:headEnd/>
              <a:tailEnd type="triangle" w="lg" len="lg"/>
            </a:ln>
          </p:spPr>
        </p:cxnSp>
        <p:sp>
          <p:nvSpPr>
            <p:cNvPr id="19472" name="Rectangle 13"/>
            <p:cNvSpPr>
              <a:spLocks noChangeArrowheads="1"/>
            </p:cNvSpPr>
            <p:nvPr/>
          </p:nvSpPr>
          <p:spPr bwMode="auto">
            <a:xfrm>
              <a:off x="928689" y="4838459"/>
              <a:ext cx="1584088" cy="600164"/>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3300" dirty="0">
                  <a:latin typeface="Oracle Sans" panose="020B0503020204020204" pitchFamily="34" charset="0"/>
                  <a:cs typeface="Oracle Sans" panose="020B0503020204020204" pitchFamily="34" charset="0"/>
                </a:rPr>
                <a:t>Syntax:</a:t>
              </a:r>
            </a:p>
          </p:txBody>
        </p:sp>
      </p:grpSp>
    </p:spTree>
    <p:custDataLst>
      <p:tags r:id="rId1"/>
    </p:custDataLst>
    <p:extLst>
      <p:ext uri="{BB962C8B-B14F-4D97-AF65-F5344CB8AC3E}">
        <p14:creationId xmlns:p14="http://schemas.microsoft.com/office/powerpoint/2010/main" val="186469066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81191862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Creating a PL/SQL Record: Example</a:t>
            </a:r>
          </a:p>
        </p:txBody>
      </p:sp>
      <p:grpSp>
        <p:nvGrpSpPr>
          <p:cNvPr id="3" name="Group 2">
            <a:extLst>
              <a:ext uri="{FF2B5EF4-FFF2-40B4-BE49-F238E27FC236}">
                <a16:creationId xmlns:a16="http://schemas.microsoft.com/office/drawing/2014/main" id="{143B2EA8-8FAF-4019-9D89-2AD0FBBB042B}"/>
              </a:ext>
            </a:extLst>
          </p:cNvPr>
          <p:cNvGrpSpPr/>
          <p:nvPr/>
        </p:nvGrpSpPr>
        <p:grpSpPr>
          <a:xfrm>
            <a:off x="1312069" y="2151697"/>
            <a:ext cx="15663863" cy="6192203"/>
            <a:chOff x="1312070" y="1900238"/>
            <a:chExt cx="15663863" cy="7411403"/>
          </a:xfrm>
        </p:grpSpPr>
        <p:sp>
          <p:nvSpPr>
            <p:cNvPr id="5" name="Content Placeholder 2"/>
            <p:cNvSpPr txBox="1">
              <a:spLocks/>
            </p:cNvSpPr>
            <p:nvPr/>
          </p:nvSpPr>
          <p:spPr bwMode="gray">
            <a:xfrm>
              <a:off x="1312070" y="1900238"/>
              <a:ext cx="15663863" cy="7411403"/>
            </a:xfrm>
            <a:prstGeom prst="round2DiagRect">
              <a:avLst>
                <a:gd name="adj1" fmla="val 430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 name="Rectangle 1">
              <a:extLst>
                <a:ext uri="{FF2B5EF4-FFF2-40B4-BE49-F238E27FC236}">
                  <a16:creationId xmlns:a16="http://schemas.microsoft.com/office/drawing/2014/main" id="{BDF270FA-9BF2-4961-B28B-AB9587ED5BAF}"/>
                </a:ext>
              </a:extLst>
            </p:cNvPr>
            <p:cNvSpPr/>
            <p:nvPr/>
          </p:nvSpPr>
          <p:spPr>
            <a:xfrm>
              <a:off x="1752600" y="2263229"/>
              <a:ext cx="14706600" cy="5793894"/>
            </a:xfrm>
            <a:prstGeom prst="rect">
              <a:avLst/>
            </a:prstGeom>
          </p:spPr>
          <p:txBody>
            <a:bodyPr wrap="square">
              <a:spAutoFit/>
            </a:bodyPr>
            <a:lstStyle/>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DECLARE</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TYPE </a:t>
              </a:r>
              <a:r>
                <a:rPr lang="en-US" altLang="en-US" sz="2400" dirty="0" err="1">
                  <a:solidFill>
                    <a:srgbClr val="000000"/>
                  </a:solidFill>
                  <a:latin typeface="Courier New" pitchFamily="49" charset="0"/>
                  <a:cs typeface="Oracle Sans" panose="020B0503020204020204" pitchFamily="34" charset="0"/>
                </a:rPr>
                <a:t>t_rec</a:t>
              </a:r>
              <a:r>
                <a:rPr lang="en-US" altLang="en-US" sz="2400" dirty="0">
                  <a:solidFill>
                    <a:srgbClr val="000000"/>
                  </a:solidFill>
                  <a:latin typeface="Courier New" pitchFamily="49" charset="0"/>
                  <a:cs typeface="Oracle Sans" panose="020B0503020204020204" pitchFamily="34" charset="0"/>
                </a:rPr>
                <a:t> IS RECORD</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v_sal</a:t>
              </a:r>
              <a:r>
                <a:rPr lang="en-US" altLang="en-US" sz="2400" dirty="0">
                  <a:solidFill>
                    <a:srgbClr val="000000"/>
                  </a:solidFill>
                  <a:latin typeface="Courier New" pitchFamily="49" charset="0"/>
                  <a:cs typeface="Oracle Sans" panose="020B0503020204020204" pitchFamily="34" charset="0"/>
                </a:rPr>
                <a:t> number(8),</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v_minsal</a:t>
              </a:r>
              <a:r>
                <a:rPr lang="en-US" altLang="en-US" sz="2400" dirty="0">
                  <a:solidFill>
                    <a:srgbClr val="000000"/>
                  </a:solidFill>
                  <a:latin typeface="Courier New" pitchFamily="49" charset="0"/>
                  <a:cs typeface="Oracle Sans" panose="020B0503020204020204" pitchFamily="34" charset="0"/>
                </a:rPr>
                <a:t> number(8) default 1000,</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v_hire_date</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employees.hire_date%type</a:t>
              </a:r>
              <a:r>
                <a:rPr lang="en-US" altLang="en-US" sz="2400" dirty="0">
                  <a:solidFill>
                    <a:srgbClr val="000000"/>
                  </a:solidFill>
                  <a:latin typeface="Courier New" pitchFamily="49" charset="0"/>
                  <a:cs typeface="Oracle Sans" panose="020B0503020204020204" pitchFamily="34" charset="0"/>
                </a:rPr>
                <a:t>,</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v_rec1 </a:t>
              </a:r>
              <a:r>
                <a:rPr lang="en-US" altLang="en-US" sz="2400" dirty="0" err="1">
                  <a:solidFill>
                    <a:srgbClr val="000000"/>
                  </a:solidFill>
                  <a:latin typeface="Courier New" pitchFamily="49" charset="0"/>
                  <a:cs typeface="Oracle Sans" panose="020B0503020204020204" pitchFamily="34" charset="0"/>
                </a:rPr>
                <a:t>employees%rowtype</a:t>
              </a:r>
              <a:r>
                <a:rPr lang="en-US" altLang="en-US" sz="2400" dirty="0">
                  <a:solidFill>
                    <a:srgbClr val="000000"/>
                  </a:solidFill>
                  <a:latin typeface="Courier New" pitchFamily="49" charset="0"/>
                  <a:cs typeface="Oracle Sans" panose="020B0503020204020204" pitchFamily="34" charset="0"/>
                </a:rPr>
                <a:t>);</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v_myrec</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t_rec</a:t>
              </a:r>
              <a:r>
                <a:rPr lang="en-US" altLang="en-US" sz="2400" dirty="0">
                  <a:solidFill>
                    <a:srgbClr val="000000"/>
                  </a:solidFill>
                  <a:latin typeface="Courier New" pitchFamily="49" charset="0"/>
                  <a:cs typeface="Oracle Sans" panose="020B0503020204020204" pitchFamily="34" charset="0"/>
                </a:rPr>
                <a:t>;</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BEGIN</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v_myrec.v_sal</a:t>
              </a:r>
              <a:r>
                <a:rPr lang="en-US" altLang="en-US" sz="2400" dirty="0">
                  <a:solidFill>
                    <a:srgbClr val="000000"/>
                  </a:solidFill>
                  <a:latin typeface="Courier New" pitchFamily="49" charset="0"/>
                  <a:cs typeface="Oracle Sans" panose="020B0503020204020204" pitchFamily="34" charset="0"/>
                </a:rPr>
                <a:t> := </a:t>
              </a:r>
              <a:r>
                <a:rPr lang="en-US" altLang="en-US" sz="2400" dirty="0" err="1">
                  <a:solidFill>
                    <a:srgbClr val="000000"/>
                  </a:solidFill>
                  <a:latin typeface="Courier New" pitchFamily="49" charset="0"/>
                  <a:cs typeface="Oracle Sans" panose="020B0503020204020204" pitchFamily="34" charset="0"/>
                </a:rPr>
                <a:t>v_myrec.v_minsal</a:t>
              </a:r>
              <a:r>
                <a:rPr lang="en-US" altLang="en-US" sz="2400" dirty="0">
                  <a:solidFill>
                    <a:srgbClr val="000000"/>
                  </a:solidFill>
                  <a:latin typeface="Courier New" pitchFamily="49" charset="0"/>
                  <a:cs typeface="Oracle Sans" panose="020B0503020204020204" pitchFamily="34" charset="0"/>
                </a:rPr>
                <a:t> + 500;</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v_myrec.v_hire_date</a:t>
              </a:r>
              <a:r>
                <a:rPr lang="en-US" altLang="en-US" sz="2400" dirty="0">
                  <a:solidFill>
                    <a:srgbClr val="000000"/>
                  </a:solidFill>
                  <a:latin typeface="Courier New" pitchFamily="49" charset="0"/>
                  <a:cs typeface="Oracle Sans" panose="020B0503020204020204" pitchFamily="34" charset="0"/>
                </a:rPr>
                <a:t> := </a:t>
              </a:r>
              <a:r>
                <a:rPr lang="en-US" altLang="en-US" sz="2400" dirty="0" err="1">
                  <a:solidFill>
                    <a:srgbClr val="000000"/>
                  </a:solidFill>
                  <a:latin typeface="Courier New" pitchFamily="49" charset="0"/>
                  <a:cs typeface="Oracle Sans" panose="020B0503020204020204" pitchFamily="34" charset="0"/>
                </a:rPr>
                <a:t>sysdate</a:t>
              </a:r>
              <a:r>
                <a:rPr lang="en-US" altLang="en-US" sz="2400" dirty="0">
                  <a:solidFill>
                    <a:srgbClr val="000000"/>
                  </a:solidFill>
                  <a:latin typeface="Courier New" pitchFamily="49" charset="0"/>
                  <a:cs typeface="Oracle Sans" panose="020B0503020204020204" pitchFamily="34" charset="0"/>
                </a:rPr>
                <a:t>;</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SELECT * INTO v_myrec.v_rec1</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FROM employees WHERE </a:t>
              </a:r>
              <a:r>
                <a:rPr lang="en-US" altLang="en-US" sz="2400" dirty="0" err="1">
                  <a:solidFill>
                    <a:srgbClr val="000000"/>
                  </a:solidFill>
                  <a:latin typeface="Courier New" pitchFamily="49" charset="0"/>
                  <a:cs typeface="Oracle Sans" panose="020B0503020204020204" pitchFamily="34" charset="0"/>
                </a:rPr>
                <a:t>employee_id</a:t>
              </a:r>
              <a:r>
                <a:rPr lang="en-US" altLang="en-US" sz="2400" dirty="0">
                  <a:solidFill>
                    <a:srgbClr val="000000"/>
                  </a:solidFill>
                  <a:latin typeface="Courier New" pitchFamily="49" charset="0"/>
                  <a:cs typeface="Oracle Sans" panose="020B0503020204020204" pitchFamily="34" charset="0"/>
                </a:rPr>
                <a:t> = 100;</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DBMS_OUTPUT.PUT_LINE(v_myrec.v_rec1.last_name ||' '||</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v_myrec.v_hire_date</a:t>
              </a:r>
              <a:r>
                <a:rPr lang="en-US" altLang="en-US" sz="2400" dirty="0">
                  <a:solidFill>
                    <a:srgbClr val="000000"/>
                  </a:solidFill>
                  <a:latin typeface="Courier New" pitchFamily="49" charset="0"/>
                  <a:cs typeface="Oracle Sans" panose="020B0503020204020204" pitchFamily="34" charset="0"/>
                </a:rPr>
                <a:t> ||' '|| </a:t>
              </a:r>
              <a:r>
                <a:rPr lang="en-US" altLang="en-US" sz="2400" dirty="0" err="1">
                  <a:solidFill>
                    <a:srgbClr val="000000"/>
                  </a:solidFill>
                  <a:latin typeface="Courier New" pitchFamily="49" charset="0"/>
                  <a:cs typeface="Oracle Sans" panose="020B0503020204020204" pitchFamily="34" charset="0"/>
                </a:rPr>
                <a:t>v_myrec.v_sal</a:t>
              </a:r>
              <a:r>
                <a:rPr lang="en-US" altLang="en-US" sz="2400" dirty="0">
                  <a:solidFill>
                    <a:srgbClr val="000000"/>
                  </a:solidFill>
                  <a:latin typeface="Courier New" pitchFamily="49" charset="0"/>
                  <a:cs typeface="Oracle Sans" panose="020B0503020204020204" pitchFamily="34" charset="0"/>
                </a:rPr>
                <a:t>);</a:t>
              </a:r>
            </a:p>
            <a:p>
              <a:pPr defTabSz="685800">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END;</a:t>
              </a:r>
            </a:p>
          </p:txBody>
        </p:sp>
      </p:grpSp>
      <p:pic>
        <p:nvPicPr>
          <p:cNvPr id="21508" name="Picture 5" descr="les07_02.png"/>
          <p:cNvPicPr>
            <a:picLocks noChangeAspect="1"/>
          </p:cNvPicPr>
          <p:nvPr/>
        </p:nvPicPr>
        <p:blipFill>
          <a:blip r:embed="rId4" cstate="print"/>
          <a:srcRect/>
          <a:stretch>
            <a:fillRect/>
          </a:stretch>
        </p:blipFill>
        <p:spPr bwMode="auto">
          <a:xfrm>
            <a:off x="5886575" y="8058150"/>
            <a:ext cx="6514850" cy="15049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8848177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Advantages of Using the </a:t>
            </a:r>
            <a:r>
              <a:rPr lang="en-US" altLang="en-US" dirty="0">
                <a:latin typeface="Courier New" panose="02070309020205020404" pitchFamily="49" charset="0"/>
                <a:cs typeface="Courier New" panose="02070309020205020404" pitchFamily="49" charset="0"/>
              </a:rPr>
              <a:t>%ROWTYPE </a:t>
            </a:r>
            <a:r>
              <a:rPr lang="en-US" altLang="en-US" dirty="0">
                <a:latin typeface="+mj-lt"/>
              </a:rPr>
              <a:t>Attribute</a:t>
            </a:r>
          </a:p>
        </p:txBody>
      </p:sp>
      <p:sp>
        <p:nvSpPr>
          <p:cNvPr id="2" name="Content Placeholder 1">
            <a:extLst>
              <a:ext uri="{FF2B5EF4-FFF2-40B4-BE49-F238E27FC236}">
                <a16:creationId xmlns:a16="http://schemas.microsoft.com/office/drawing/2014/main" id="{2947B785-A240-4C96-814D-79D6B0ACA8F0}"/>
              </a:ext>
            </a:extLst>
          </p:cNvPr>
          <p:cNvSpPr>
            <a:spLocks noGrp="1"/>
          </p:cNvSpPr>
          <p:nvPr>
            <p:ph idx="1"/>
          </p:nvPr>
        </p:nvSpPr>
        <p:spPr>
          <a:xfrm>
            <a:off x="933451" y="2272710"/>
            <a:ext cx="16421100" cy="4079895"/>
          </a:xfrm>
        </p:spPr>
        <p:txBody>
          <a:bodyPr/>
          <a:lstStyle/>
          <a:p>
            <a:pPr lvl="1"/>
            <a:r>
              <a:rPr lang="en-US" altLang="en-US" dirty="0"/>
              <a:t>The number and data types of the underlying database columns need not be</a:t>
            </a:r>
            <a:br>
              <a:rPr lang="en-US" altLang="en-US" dirty="0"/>
            </a:br>
            <a:r>
              <a:rPr lang="en-US" altLang="en-US" dirty="0"/>
              <a:t>known—and, in fact, might change at run time.</a:t>
            </a:r>
          </a:p>
          <a:p>
            <a:pPr lvl="1"/>
            <a:r>
              <a:rPr lang="en-US" altLang="en-US" dirty="0"/>
              <a:t>The </a:t>
            </a:r>
            <a:r>
              <a:rPr lang="en-US" altLang="en-US" dirty="0">
                <a:latin typeface="Courier New" panose="02070309020205020404" pitchFamily="49" charset="0"/>
                <a:cs typeface="Courier New" panose="02070309020205020404" pitchFamily="49" charset="0"/>
              </a:rPr>
              <a:t>%ROWTYPE </a:t>
            </a:r>
            <a:r>
              <a:rPr lang="en-US" altLang="en-US" dirty="0"/>
              <a:t>attribute is useful when you want to retrieve a row with:</a:t>
            </a:r>
          </a:p>
          <a:p>
            <a:pPr lvl="2"/>
            <a:r>
              <a:rPr lang="en-US" altLang="en-US" dirty="0"/>
              <a:t>The </a:t>
            </a:r>
            <a:r>
              <a:rPr lang="en-US" altLang="en-US" dirty="0">
                <a:latin typeface="Courier New" panose="02070309020205020404" pitchFamily="49" charset="0"/>
                <a:cs typeface="Courier New" panose="02070309020205020404" pitchFamily="49" charset="0"/>
              </a:rPr>
              <a:t>SELECT *</a:t>
            </a:r>
            <a:r>
              <a:rPr lang="en-US" altLang="en-US" dirty="0"/>
              <a:t> statement</a:t>
            </a:r>
          </a:p>
          <a:p>
            <a:pPr lvl="2"/>
            <a:r>
              <a:rPr lang="en-US" altLang="en-US" dirty="0"/>
              <a:t>The row-level </a:t>
            </a:r>
            <a:r>
              <a:rPr lang="en-US" altLang="en-US" dirty="0">
                <a:latin typeface="Courier New" panose="02070309020205020404" pitchFamily="49" charset="0"/>
                <a:cs typeface="Courier New" panose="02070309020205020404" pitchFamily="49" charset="0"/>
              </a:rPr>
              <a:t>INSERT</a:t>
            </a:r>
            <a:r>
              <a:rPr lang="en-US" altLang="en-US" dirty="0"/>
              <a:t> and </a:t>
            </a:r>
            <a:r>
              <a:rPr lang="en-US" altLang="en-US" dirty="0">
                <a:latin typeface="Courier New" panose="02070309020205020404" pitchFamily="49" charset="0"/>
                <a:cs typeface="Courier New" panose="02070309020205020404" pitchFamily="49" charset="0"/>
              </a:rPr>
              <a:t>UPDATE</a:t>
            </a:r>
            <a:r>
              <a:rPr lang="en-US" altLang="en-US" dirty="0"/>
              <a:t> statements</a:t>
            </a:r>
          </a:p>
          <a:p>
            <a:endParaRPr lang="en-US" dirty="0"/>
          </a:p>
        </p:txBody>
      </p:sp>
    </p:spTree>
    <p:custDataLst>
      <p:tags r:id="rId1"/>
    </p:custDataLst>
    <p:extLst>
      <p:ext uri="{BB962C8B-B14F-4D97-AF65-F5344CB8AC3E}">
        <p14:creationId xmlns:p14="http://schemas.microsoft.com/office/powerpoint/2010/main" val="3091555256"/>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Another </a:t>
            </a:r>
            <a:r>
              <a:rPr lang="en-US" altLang="en-US" dirty="0">
                <a:latin typeface="Courier New" panose="02070309020205020404" pitchFamily="49" charset="0"/>
                <a:cs typeface="Courier New" panose="02070309020205020404" pitchFamily="49" charset="0"/>
              </a:rPr>
              <a:t>%ROWTYPE </a:t>
            </a:r>
            <a:r>
              <a:rPr lang="en-US" altLang="en-US" dirty="0">
                <a:latin typeface="+mj-lt"/>
                <a:cs typeface="Oracle Sans" panose="020B0503020204020204" pitchFamily="34" charset="0"/>
              </a:rPr>
              <a:t>Attribute: Example</a:t>
            </a:r>
          </a:p>
        </p:txBody>
      </p:sp>
      <p:grpSp>
        <p:nvGrpSpPr>
          <p:cNvPr id="3" name="Group 2">
            <a:extLst>
              <a:ext uri="{FF2B5EF4-FFF2-40B4-BE49-F238E27FC236}">
                <a16:creationId xmlns:a16="http://schemas.microsoft.com/office/drawing/2014/main" id="{06BC7CD3-1775-4B01-A4E8-64E7DB62A726}"/>
              </a:ext>
            </a:extLst>
          </p:cNvPr>
          <p:cNvGrpSpPr/>
          <p:nvPr/>
        </p:nvGrpSpPr>
        <p:grpSpPr>
          <a:xfrm>
            <a:off x="1312069" y="2019300"/>
            <a:ext cx="15663863" cy="6553201"/>
            <a:chOff x="1212513" y="247616"/>
            <a:chExt cx="15663863" cy="6267168"/>
          </a:xfrm>
        </p:grpSpPr>
        <p:sp>
          <p:nvSpPr>
            <p:cNvPr id="5" name="Content Placeholder 2"/>
            <p:cNvSpPr txBox="1">
              <a:spLocks/>
            </p:cNvSpPr>
            <p:nvPr/>
          </p:nvSpPr>
          <p:spPr bwMode="gray">
            <a:xfrm>
              <a:off x="1212513" y="247616"/>
              <a:ext cx="15663863" cy="6144193"/>
            </a:xfrm>
            <a:prstGeom prst="round2DiagRect">
              <a:avLst>
                <a:gd name="adj1" fmla="val 430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 name="Rectangle 1">
              <a:extLst>
                <a:ext uri="{FF2B5EF4-FFF2-40B4-BE49-F238E27FC236}">
                  <a16:creationId xmlns:a16="http://schemas.microsoft.com/office/drawing/2014/main" id="{5305DA5C-E324-460C-B1F8-308F34F5C724}"/>
                </a:ext>
              </a:extLst>
            </p:cNvPr>
            <p:cNvSpPr/>
            <p:nvPr/>
          </p:nvSpPr>
          <p:spPr>
            <a:xfrm>
              <a:off x="2362200" y="383297"/>
              <a:ext cx="11887200" cy="6131487"/>
            </a:xfrm>
            <a:prstGeom prst="rect">
              <a:avLst/>
            </a:prstGeom>
          </p:spPr>
          <p:txBody>
            <a:bodyPr wrap="square">
              <a:spAutoFit/>
            </a:bodyPr>
            <a:lstStyle/>
            <a:p>
              <a:pPr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DECLARE</a:t>
              </a:r>
            </a:p>
            <a:p>
              <a:pPr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v_employee_number</a:t>
              </a:r>
              <a:r>
                <a:rPr lang="en-US" altLang="en-US" sz="2100" dirty="0">
                  <a:latin typeface="Courier New" pitchFamily="49" charset="0"/>
                  <a:cs typeface="Oracle Sans" panose="020B0503020204020204" pitchFamily="34" charset="0"/>
                </a:rPr>
                <a:t> number:= 124;</a:t>
              </a:r>
            </a:p>
            <a:p>
              <a:pPr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v_emp_rec</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employees%ROWTYPE</a:t>
              </a:r>
              <a:r>
                <a:rPr lang="en-US" altLang="en-US" sz="2100" dirty="0">
                  <a:latin typeface="Courier New" pitchFamily="49" charset="0"/>
                  <a:cs typeface="Oracle Sans" panose="020B0503020204020204" pitchFamily="34" charset="0"/>
                </a:rPr>
                <a:t>;</a:t>
              </a:r>
            </a:p>
            <a:p>
              <a:pPr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BEGIN</a:t>
              </a:r>
            </a:p>
            <a:p>
              <a:pPr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SELECT * INTO </a:t>
              </a:r>
              <a:r>
                <a:rPr lang="en-US" altLang="en-US" sz="2100" dirty="0" err="1">
                  <a:latin typeface="Courier New" pitchFamily="49" charset="0"/>
                  <a:cs typeface="Oracle Sans" panose="020B0503020204020204" pitchFamily="34" charset="0"/>
                </a:rPr>
                <a:t>v_emp_rec</a:t>
              </a:r>
              <a:r>
                <a:rPr lang="en-US" altLang="en-US" sz="2100" dirty="0">
                  <a:latin typeface="Courier New" pitchFamily="49" charset="0"/>
                  <a:cs typeface="Oracle Sans" panose="020B0503020204020204" pitchFamily="34" charset="0"/>
                </a:rPr>
                <a:t> FROM employees</a:t>
              </a:r>
            </a:p>
            <a:p>
              <a:pPr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WHERE  </a:t>
              </a:r>
              <a:r>
                <a:rPr lang="en-US" altLang="en-US" sz="2100" dirty="0" err="1">
                  <a:latin typeface="Courier New" pitchFamily="49" charset="0"/>
                  <a:cs typeface="Oracle Sans" panose="020B0503020204020204" pitchFamily="34" charset="0"/>
                </a:rPr>
                <a:t>employee_id</a:t>
              </a:r>
              <a:r>
                <a:rPr lang="en-US" altLang="en-US" sz="2100" dirty="0">
                  <a:latin typeface="Courier New" pitchFamily="49" charset="0"/>
                  <a:cs typeface="Oracle Sans" panose="020B0503020204020204" pitchFamily="34" charset="0"/>
                </a:rPr>
                <a:t> = </a:t>
              </a:r>
              <a:r>
                <a:rPr lang="en-US" altLang="en-US" sz="2100" dirty="0" err="1">
                  <a:latin typeface="Courier New" pitchFamily="49" charset="0"/>
                  <a:cs typeface="Oracle Sans" panose="020B0503020204020204" pitchFamily="34" charset="0"/>
                </a:rPr>
                <a:t>v_employee_number</a:t>
              </a:r>
              <a:r>
                <a:rPr lang="en-US" altLang="en-US" sz="2100" dirty="0">
                  <a:latin typeface="Courier New" pitchFamily="49" charset="0"/>
                  <a:cs typeface="Oracle Sans" panose="020B0503020204020204" pitchFamily="34" charset="0"/>
                </a:rPr>
                <a:t>;</a:t>
              </a:r>
            </a:p>
            <a:p>
              <a:pPr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INSERT INTO </a:t>
              </a:r>
              <a:r>
                <a:rPr lang="en-US" altLang="en-US" sz="2100" dirty="0" err="1">
                  <a:latin typeface="Courier New" pitchFamily="49" charset="0"/>
                  <a:cs typeface="Oracle Sans" panose="020B0503020204020204" pitchFamily="34" charset="0"/>
                </a:rPr>
                <a:t>retired_emps</a:t>
              </a:r>
              <a:r>
                <a:rPr lang="en-US" altLang="en-US" sz="2100" dirty="0">
                  <a:latin typeface="Courier New" pitchFamily="49" charset="0"/>
                  <a:cs typeface="Oracle Sans" panose="020B0503020204020204" pitchFamily="34" charset="0"/>
                </a:rPr>
                <a:t>(</a:t>
              </a:r>
              <a:r>
                <a:rPr lang="en-US" altLang="en-US" sz="2100" dirty="0" err="1">
                  <a:latin typeface="Courier New" pitchFamily="49" charset="0"/>
                  <a:cs typeface="Oracle Sans" panose="020B0503020204020204" pitchFamily="34" charset="0"/>
                </a:rPr>
                <a:t>empno</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ename</a:t>
              </a:r>
              <a:r>
                <a:rPr lang="en-US" altLang="en-US" sz="2100" dirty="0">
                  <a:latin typeface="Courier New" pitchFamily="49" charset="0"/>
                  <a:cs typeface="Oracle Sans" panose="020B0503020204020204" pitchFamily="34" charset="0"/>
                </a:rPr>
                <a:t>, job, </a:t>
              </a:r>
              <a:r>
                <a:rPr lang="en-US" altLang="en-US" sz="2100" dirty="0" err="1">
                  <a:latin typeface="Courier New" pitchFamily="49" charset="0"/>
                  <a:cs typeface="Oracle Sans" panose="020B0503020204020204" pitchFamily="34" charset="0"/>
                </a:rPr>
                <a:t>mgr</a:t>
              </a:r>
              <a:r>
                <a:rPr lang="en-US" altLang="en-US" sz="2100" dirty="0">
                  <a:latin typeface="Courier New" pitchFamily="49" charset="0"/>
                  <a:cs typeface="Oracle Sans" panose="020B0503020204020204" pitchFamily="34" charset="0"/>
                </a:rPr>
                <a:t>,</a:t>
              </a:r>
            </a:p>
            <a:p>
              <a:pPr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hiredate</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leavedate</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sal</a:t>
              </a:r>
              <a:r>
                <a:rPr lang="en-US" altLang="en-US" sz="2100" dirty="0">
                  <a:latin typeface="Courier New" pitchFamily="49" charset="0"/>
                  <a:cs typeface="Oracle Sans" panose="020B0503020204020204" pitchFamily="34" charset="0"/>
                </a:rPr>
                <a:t>, comm, </a:t>
              </a:r>
              <a:r>
                <a:rPr lang="en-US" altLang="en-US" sz="2100" dirty="0" err="1">
                  <a:latin typeface="Courier New" pitchFamily="49" charset="0"/>
                  <a:cs typeface="Oracle Sans" panose="020B0503020204020204" pitchFamily="34" charset="0"/>
                </a:rPr>
                <a:t>deptno</a:t>
              </a:r>
              <a:r>
                <a:rPr lang="en-US" altLang="en-US" sz="2100" dirty="0">
                  <a:latin typeface="Courier New" pitchFamily="49" charset="0"/>
                  <a:cs typeface="Oracle Sans" panose="020B0503020204020204" pitchFamily="34" charset="0"/>
                </a:rPr>
                <a:t>)  </a:t>
              </a:r>
            </a:p>
            <a:p>
              <a:pPr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VALUES (</a:t>
              </a:r>
              <a:r>
                <a:rPr lang="en-US" altLang="en-US" sz="2100" dirty="0" err="1">
                  <a:latin typeface="Courier New" pitchFamily="49" charset="0"/>
                  <a:cs typeface="Oracle Sans" panose="020B0503020204020204" pitchFamily="34" charset="0"/>
                </a:rPr>
                <a:t>v_emp_rec.employee_id</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v_emp_rec.last_name</a:t>
              </a:r>
              <a:r>
                <a:rPr lang="en-US" altLang="en-US" sz="2100" dirty="0">
                  <a:latin typeface="Courier New" pitchFamily="49" charset="0"/>
                  <a:cs typeface="Oracle Sans" panose="020B0503020204020204" pitchFamily="34" charset="0"/>
                </a:rPr>
                <a:t>, </a:t>
              </a:r>
            </a:p>
            <a:p>
              <a:pPr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v_emp_rec.job_id</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v_emp_rec.manager_id</a:t>
              </a:r>
              <a:r>
                <a:rPr lang="en-US" altLang="en-US" sz="2100" dirty="0">
                  <a:latin typeface="Courier New" pitchFamily="49" charset="0"/>
                  <a:cs typeface="Oracle Sans" panose="020B0503020204020204" pitchFamily="34" charset="0"/>
                </a:rPr>
                <a:t>,</a:t>
              </a:r>
            </a:p>
            <a:p>
              <a:pPr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v_emp_rec.hire_date</a:t>
              </a:r>
              <a:r>
                <a:rPr lang="en-US" altLang="en-US" sz="2100" dirty="0">
                  <a:latin typeface="Courier New" pitchFamily="49" charset="0"/>
                  <a:cs typeface="Oracle Sans" panose="020B0503020204020204" pitchFamily="34" charset="0"/>
                </a:rPr>
                <a:t>, SYSDATE, </a:t>
              </a:r>
            </a:p>
            <a:p>
              <a:pPr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v_emp_rec.salary</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v_emp_rec.commission_pct</a:t>
              </a:r>
              <a:r>
                <a:rPr lang="en-US" altLang="en-US" sz="2100" dirty="0">
                  <a:latin typeface="Courier New" pitchFamily="49" charset="0"/>
                  <a:cs typeface="Oracle Sans" panose="020B0503020204020204" pitchFamily="34" charset="0"/>
                </a:rPr>
                <a:t>, </a:t>
              </a:r>
            </a:p>
            <a:p>
              <a:pPr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v_emp_rec.department_id</a:t>
              </a:r>
              <a:r>
                <a:rPr lang="en-US" altLang="en-US" sz="2100" dirty="0">
                  <a:latin typeface="Courier New" pitchFamily="49" charset="0"/>
                  <a:cs typeface="Oracle Sans" panose="020B0503020204020204" pitchFamily="34" charset="0"/>
                </a:rPr>
                <a:t>);</a:t>
              </a:r>
            </a:p>
            <a:p>
              <a:pPr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END;</a:t>
              </a:r>
            </a:p>
            <a:p>
              <a:pPr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a:t>
              </a:r>
            </a:p>
          </p:txBody>
        </p:sp>
      </p:grpSp>
      <p:pic>
        <p:nvPicPr>
          <p:cNvPr id="23556" name="Picture 5" descr="les07_03.png"/>
          <p:cNvPicPr>
            <a:picLocks noChangeAspect="1"/>
          </p:cNvPicPr>
          <p:nvPr/>
        </p:nvPicPr>
        <p:blipFill>
          <a:blip r:embed="rId4" cstate="print"/>
          <a:srcRect/>
          <a:stretch>
            <a:fillRect/>
          </a:stretch>
        </p:blipFill>
        <p:spPr bwMode="auto">
          <a:xfrm>
            <a:off x="4936331" y="7709979"/>
            <a:ext cx="8415338" cy="192881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87396555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311551" y="1985124"/>
            <a:ext cx="15664898" cy="6316752"/>
          </a:xfrm>
          <a:prstGeom prst="round2DiagRect">
            <a:avLst>
              <a:gd name="adj1" fmla="val 430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517525"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DECLARE</a:t>
            </a:r>
          </a:p>
          <a:p>
            <a:pPr marL="517525"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v_employee_number</a:t>
            </a:r>
            <a:r>
              <a:rPr lang="en-US" altLang="en-US" sz="2100" dirty="0">
                <a:latin typeface="Courier New" pitchFamily="49" charset="0"/>
                <a:cs typeface="Oracle Sans" panose="020B0503020204020204" pitchFamily="34" charset="0"/>
              </a:rPr>
              <a:t> number:= 124;</a:t>
            </a:r>
          </a:p>
          <a:p>
            <a:pPr marL="517525"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v_emp_rec</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employees%ROWTYPE</a:t>
            </a:r>
            <a:r>
              <a:rPr lang="en-US" altLang="en-US" sz="2100" dirty="0">
                <a:latin typeface="Courier New" pitchFamily="49" charset="0"/>
                <a:cs typeface="Oracle Sans" panose="020B0503020204020204" pitchFamily="34" charset="0"/>
              </a:rPr>
              <a:t>;</a:t>
            </a:r>
          </a:p>
          <a:p>
            <a:pPr marL="517525"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BEGIN</a:t>
            </a:r>
          </a:p>
          <a:p>
            <a:pPr marL="517525"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SELECT * INTO </a:t>
            </a:r>
            <a:r>
              <a:rPr lang="en-US" altLang="en-US" sz="2100" dirty="0" err="1">
                <a:latin typeface="Courier New" pitchFamily="49" charset="0"/>
                <a:cs typeface="Oracle Sans" panose="020B0503020204020204" pitchFamily="34" charset="0"/>
              </a:rPr>
              <a:t>v_emp_rec</a:t>
            </a:r>
            <a:r>
              <a:rPr lang="en-US" altLang="en-US" sz="2100" dirty="0">
                <a:latin typeface="Courier New" pitchFamily="49" charset="0"/>
                <a:cs typeface="Oracle Sans" panose="020B0503020204020204" pitchFamily="34" charset="0"/>
              </a:rPr>
              <a:t> FROM employees</a:t>
            </a:r>
          </a:p>
          <a:p>
            <a:pPr marL="517525"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WHERE  </a:t>
            </a:r>
            <a:r>
              <a:rPr lang="en-US" altLang="en-US" sz="2100" dirty="0" err="1">
                <a:latin typeface="Courier New" pitchFamily="49" charset="0"/>
                <a:cs typeface="Oracle Sans" panose="020B0503020204020204" pitchFamily="34" charset="0"/>
              </a:rPr>
              <a:t>employee_id</a:t>
            </a:r>
            <a:r>
              <a:rPr lang="en-US" altLang="en-US" sz="2100" dirty="0">
                <a:latin typeface="Courier New" pitchFamily="49" charset="0"/>
                <a:cs typeface="Oracle Sans" panose="020B0503020204020204" pitchFamily="34" charset="0"/>
              </a:rPr>
              <a:t> = </a:t>
            </a:r>
            <a:r>
              <a:rPr lang="en-US" altLang="en-US" sz="2100" dirty="0" err="1">
                <a:latin typeface="Courier New" pitchFamily="49" charset="0"/>
                <a:cs typeface="Oracle Sans" panose="020B0503020204020204" pitchFamily="34" charset="0"/>
              </a:rPr>
              <a:t>v_employee_number</a:t>
            </a:r>
            <a:r>
              <a:rPr lang="en-US" altLang="en-US" sz="2100" dirty="0">
                <a:latin typeface="Courier New" pitchFamily="49" charset="0"/>
                <a:cs typeface="Oracle Sans" panose="020B0503020204020204" pitchFamily="34" charset="0"/>
              </a:rPr>
              <a:t>;</a:t>
            </a:r>
          </a:p>
          <a:p>
            <a:pPr marL="517525"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INSERT INTO </a:t>
            </a:r>
            <a:r>
              <a:rPr lang="en-US" altLang="en-US" sz="2100" dirty="0" err="1">
                <a:latin typeface="Courier New" pitchFamily="49" charset="0"/>
                <a:cs typeface="Oracle Sans" panose="020B0503020204020204" pitchFamily="34" charset="0"/>
              </a:rPr>
              <a:t>retired_emps</a:t>
            </a:r>
            <a:r>
              <a:rPr lang="en-US" altLang="en-US" sz="2100" dirty="0">
                <a:latin typeface="Courier New" pitchFamily="49" charset="0"/>
                <a:cs typeface="Oracle Sans" panose="020B0503020204020204" pitchFamily="34" charset="0"/>
              </a:rPr>
              <a:t>(</a:t>
            </a:r>
            <a:r>
              <a:rPr lang="en-US" altLang="en-US" sz="2100" dirty="0" err="1">
                <a:latin typeface="Courier New" pitchFamily="49" charset="0"/>
                <a:cs typeface="Oracle Sans" panose="020B0503020204020204" pitchFamily="34" charset="0"/>
              </a:rPr>
              <a:t>empno</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ename</a:t>
            </a:r>
            <a:r>
              <a:rPr lang="en-US" altLang="en-US" sz="2100" dirty="0">
                <a:latin typeface="Courier New" pitchFamily="49" charset="0"/>
                <a:cs typeface="Oracle Sans" panose="020B0503020204020204" pitchFamily="34" charset="0"/>
              </a:rPr>
              <a:t>, job, </a:t>
            </a:r>
            <a:r>
              <a:rPr lang="en-US" altLang="en-US" sz="2100" dirty="0" err="1">
                <a:latin typeface="Courier New" pitchFamily="49" charset="0"/>
                <a:cs typeface="Oracle Sans" panose="020B0503020204020204" pitchFamily="34" charset="0"/>
              </a:rPr>
              <a:t>mgr</a:t>
            </a:r>
            <a:r>
              <a:rPr lang="en-US" altLang="en-US" sz="2100" dirty="0">
                <a:latin typeface="Courier New" pitchFamily="49" charset="0"/>
                <a:cs typeface="Oracle Sans" panose="020B0503020204020204" pitchFamily="34" charset="0"/>
              </a:rPr>
              <a:t>,</a:t>
            </a:r>
          </a:p>
          <a:p>
            <a:pPr marL="517525"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hiredate</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leavedate</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sal</a:t>
            </a:r>
            <a:r>
              <a:rPr lang="en-US" altLang="en-US" sz="2100" dirty="0">
                <a:latin typeface="Courier New" pitchFamily="49" charset="0"/>
                <a:cs typeface="Oracle Sans" panose="020B0503020204020204" pitchFamily="34" charset="0"/>
              </a:rPr>
              <a:t>, comm, </a:t>
            </a:r>
            <a:r>
              <a:rPr lang="en-US" altLang="en-US" sz="2100" dirty="0" err="1">
                <a:latin typeface="Courier New" pitchFamily="49" charset="0"/>
                <a:cs typeface="Oracle Sans" panose="020B0503020204020204" pitchFamily="34" charset="0"/>
              </a:rPr>
              <a:t>deptno</a:t>
            </a:r>
            <a:r>
              <a:rPr lang="en-US" altLang="en-US" sz="2100" dirty="0">
                <a:latin typeface="Courier New" pitchFamily="49" charset="0"/>
                <a:cs typeface="Oracle Sans" panose="020B0503020204020204" pitchFamily="34" charset="0"/>
              </a:rPr>
              <a:t>)  </a:t>
            </a:r>
          </a:p>
          <a:p>
            <a:pPr marL="517525"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VALUES (</a:t>
            </a:r>
            <a:r>
              <a:rPr lang="en-US" altLang="en-US" sz="2100" dirty="0" err="1">
                <a:latin typeface="Courier New" pitchFamily="49" charset="0"/>
                <a:cs typeface="Oracle Sans" panose="020B0503020204020204" pitchFamily="34" charset="0"/>
              </a:rPr>
              <a:t>v_emp_rec.employee_id</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v_emp_rec.last_name</a:t>
            </a:r>
            <a:r>
              <a:rPr lang="en-US" altLang="en-US" sz="2100" dirty="0">
                <a:latin typeface="Courier New" pitchFamily="49" charset="0"/>
                <a:cs typeface="Oracle Sans" panose="020B0503020204020204" pitchFamily="34" charset="0"/>
              </a:rPr>
              <a:t>, </a:t>
            </a:r>
          </a:p>
          <a:p>
            <a:pPr marL="517525"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v_emp_rec.job_id</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v_emp_rec.manager_id</a:t>
            </a:r>
            <a:r>
              <a:rPr lang="en-US" altLang="en-US" sz="2100" dirty="0">
                <a:latin typeface="Courier New" pitchFamily="49" charset="0"/>
                <a:cs typeface="Oracle Sans" panose="020B0503020204020204" pitchFamily="34" charset="0"/>
              </a:rPr>
              <a:t>,</a:t>
            </a:r>
          </a:p>
          <a:p>
            <a:pPr marL="517525"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v_emp_rec.hire_date</a:t>
            </a:r>
            <a:r>
              <a:rPr lang="en-US" altLang="en-US" sz="2100" dirty="0">
                <a:latin typeface="Courier New" pitchFamily="49" charset="0"/>
                <a:cs typeface="Oracle Sans" panose="020B0503020204020204" pitchFamily="34" charset="0"/>
              </a:rPr>
              <a:t>, SYSDATE, </a:t>
            </a:r>
          </a:p>
          <a:p>
            <a:pPr marL="517525"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v_emp_rec.salary</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v_emp_rec.commission_pct</a:t>
            </a:r>
            <a:r>
              <a:rPr lang="en-US" altLang="en-US" sz="2100" dirty="0">
                <a:latin typeface="Courier New" pitchFamily="49" charset="0"/>
                <a:cs typeface="Oracle Sans" panose="020B0503020204020204" pitchFamily="34" charset="0"/>
              </a:rPr>
              <a:t>, </a:t>
            </a:r>
          </a:p>
          <a:p>
            <a:pPr marL="517525"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v_emp_rec.department_id</a:t>
            </a:r>
            <a:r>
              <a:rPr lang="en-US" altLang="en-US" sz="2100" dirty="0">
                <a:latin typeface="Courier New" pitchFamily="49" charset="0"/>
                <a:cs typeface="Oracle Sans" panose="020B0503020204020204" pitchFamily="34" charset="0"/>
              </a:rPr>
              <a:t>);</a:t>
            </a:r>
          </a:p>
          <a:p>
            <a:pPr marL="517525"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END;</a:t>
            </a:r>
          </a:p>
          <a:p>
            <a:pPr marL="517525" defTabSz="600075">
              <a:lnSpc>
                <a:spcPct val="125000"/>
              </a:lnSpc>
              <a:tabLst>
                <a:tab pos="600075" algn="r"/>
                <a:tab pos="1009650" algn="l"/>
              </a:tabLst>
            </a:pPr>
            <a:r>
              <a:rPr lang="en-US" altLang="en-US" sz="2100" dirty="0">
                <a:latin typeface="Courier New" pitchFamily="49" charset="0"/>
                <a:cs typeface="Oracle Sans" panose="020B0503020204020204" pitchFamily="34" charset="0"/>
              </a:rPr>
              <a:t>/</a:t>
            </a:r>
          </a:p>
        </p:txBody>
      </p:sp>
      <p:sp>
        <p:nvSpPr>
          <p:cNvPr id="24581"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Inserting a Record by Using </a:t>
            </a:r>
            <a:r>
              <a:rPr lang="en-US" altLang="en-US" dirty="0">
                <a:latin typeface="Courier New" panose="02070309020205020404" pitchFamily="49" charset="0"/>
                <a:cs typeface="Courier New" panose="02070309020205020404" pitchFamily="49" charset="0"/>
              </a:rPr>
              <a:t>%ROWTYPE</a:t>
            </a:r>
          </a:p>
        </p:txBody>
      </p:sp>
      <p:pic>
        <p:nvPicPr>
          <p:cNvPr id="24583" name="Picture 8" descr="les07_05.png"/>
          <p:cNvPicPr>
            <a:picLocks noChangeAspect="1"/>
          </p:cNvPicPr>
          <p:nvPr/>
        </p:nvPicPr>
        <p:blipFill>
          <a:blip r:embed="rId4" cstate="print"/>
          <a:srcRect/>
          <a:stretch>
            <a:fillRect/>
          </a:stretch>
        </p:blipFill>
        <p:spPr bwMode="auto">
          <a:xfrm>
            <a:off x="4814888" y="7658101"/>
            <a:ext cx="8658225" cy="187166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23439108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mj-lt"/>
                <a:cs typeface="Oracle Sans" panose="020B0503020204020204" pitchFamily="34" charset="0"/>
              </a:rPr>
              <a:t>Course Road Map</a:t>
            </a:r>
          </a:p>
        </p:txBody>
      </p:sp>
      <p:sp>
        <p:nvSpPr>
          <p:cNvPr id="18" name="Rounded Rectangle 17"/>
          <p:cNvSpPr/>
          <p:nvPr/>
        </p:nvSpPr>
        <p:spPr bwMode="auto">
          <a:xfrm>
            <a:off x="4572000" y="2322727"/>
            <a:ext cx="12458700" cy="6783173"/>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9" name="Rounded Rectangle 18"/>
          <p:cNvSpPr/>
          <p:nvPr/>
        </p:nvSpPr>
        <p:spPr bwMode="auto">
          <a:xfrm>
            <a:off x="6223448" y="5070210"/>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20" name="Rounded Rectangle 19"/>
          <p:cNvSpPr/>
          <p:nvPr/>
        </p:nvSpPr>
        <p:spPr bwMode="auto">
          <a:xfrm>
            <a:off x="6223448" y="7030672"/>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21" name="Rounded Rectangle 20"/>
          <p:cNvSpPr/>
          <p:nvPr/>
        </p:nvSpPr>
        <p:spPr bwMode="auto">
          <a:xfrm>
            <a:off x="6221549" y="3137500"/>
            <a:ext cx="8574398"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22" name="TextBox 21"/>
          <p:cNvSpPr txBox="1"/>
          <p:nvPr/>
        </p:nvSpPr>
        <p:spPr>
          <a:xfrm>
            <a:off x="7137848" y="3560899"/>
            <a:ext cx="6737417"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6: Writing Control Structures</a:t>
            </a:r>
          </a:p>
        </p:txBody>
      </p:sp>
      <p:sp>
        <p:nvSpPr>
          <p:cNvPr id="23" name="TextBox 22"/>
          <p:cNvSpPr txBox="1"/>
          <p:nvPr/>
        </p:nvSpPr>
        <p:spPr>
          <a:xfrm>
            <a:off x="7188648" y="5493608"/>
            <a:ext cx="6970461"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Oracle Sans" panose="020B0503020204020204" pitchFamily="34" charset="0"/>
                <a:cs typeface="Oracle Sans" panose="020B0503020204020204" pitchFamily="34" charset="0"/>
              </a:rPr>
              <a:t>Lesson 7: Working with Composite Data Types</a:t>
            </a:r>
          </a:p>
        </p:txBody>
      </p:sp>
      <p:sp>
        <p:nvSpPr>
          <p:cNvPr id="24" name="TextBox 23"/>
          <p:cNvSpPr txBox="1"/>
          <p:nvPr/>
        </p:nvSpPr>
        <p:spPr>
          <a:xfrm>
            <a:off x="7188649" y="7454071"/>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8: Using Explicit Cursors</a:t>
            </a:r>
          </a:p>
        </p:txBody>
      </p:sp>
      <p:sp>
        <p:nvSpPr>
          <p:cNvPr id="25" name="Isosceles Triangle 24"/>
          <p:cNvSpPr>
            <a:spLocks noChangeAspect="1"/>
          </p:cNvSpPr>
          <p:nvPr/>
        </p:nvSpPr>
        <p:spPr bwMode="auto">
          <a:xfrm rot="5400000">
            <a:off x="6484848" y="5546766"/>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26" name="Isosceles Triangle 25"/>
          <p:cNvSpPr>
            <a:spLocks noChangeAspect="1"/>
          </p:cNvSpPr>
          <p:nvPr/>
        </p:nvSpPr>
        <p:spPr bwMode="auto">
          <a:xfrm rot="5400000">
            <a:off x="6484848" y="7507228"/>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27" name="Isosceles Triangle 26"/>
          <p:cNvSpPr>
            <a:spLocks noChangeAspect="1"/>
          </p:cNvSpPr>
          <p:nvPr/>
        </p:nvSpPr>
        <p:spPr bwMode="auto">
          <a:xfrm rot="5400000">
            <a:off x="6484848" y="3614056"/>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grpSp>
        <p:nvGrpSpPr>
          <p:cNvPr id="28" name="Group 27"/>
          <p:cNvGrpSpPr/>
          <p:nvPr/>
        </p:nvGrpSpPr>
        <p:grpSpPr>
          <a:xfrm>
            <a:off x="14681651" y="5250448"/>
            <a:ext cx="2573265" cy="887534"/>
            <a:chOff x="9786179" y="1585747"/>
            <a:chExt cx="1715510" cy="591689"/>
          </a:xfrm>
        </p:grpSpPr>
        <p:sp>
          <p:nvSpPr>
            <p:cNvPr id="29" name="Freeform 28"/>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0" name="Freeform 29"/>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1" name="Isosceles Triangle 30"/>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2" name="TextBox 31"/>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100" b="1" dirty="0">
                  <a:solidFill>
                    <a:schemeClr val="bg1"/>
                  </a:solidFill>
                  <a:latin typeface="+mn-lt"/>
                  <a:cs typeface="Oracle Sans" panose="020B0503020204020204" pitchFamily="34" charset="0"/>
                </a:rPr>
                <a:t>You are here!</a:t>
              </a:r>
            </a:p>
          </p:txBody>
        </p:sp>
      </p:grpSp>
      <p:sp>
        <p:nvSpPr>
          <p:cNvPr id="33" name="Rounded Rectangle 32"/>
          <p:cNvSpPr/>
          <p:nvPr/>
        </p:nvSpPr>
        <p:spPr bwMode="auto">
          <a:xfrm>
            <a:off x="4229597" y="417549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34" name="Rounded Rectangle 33"/>
          <p:cNvSpPr/>
          <p:nvPr/>
        </p:nvSpPr>
        <p:spPr bwMode="auto">
          <a:xfrm>
            <a:off x="4229597" y="2607301"/>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35" name="Rounded Rectangle 34"/>
          <p:cNvSpPr/>
          <p:nvPr/>
        </p:nvSpPr>
        <p:spPr bwMode="auto">
          <a:xfrm>
            <a:off x="4229597" y="5759875"/>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36" name="Rounded Rectangle 35"/>
          <p:cNvSpPr/>
          <p:nvPr/>
        </p:nvSpPr>
        <p:spPr bwMode="auto">
          <a:xfrm>
            <a:off x="4229597" y="7326791"/>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37" name="Rectangle 36"/>
          <p:cNvSpPr/>
          <p:nvPr/>
        </p:nvSpPr>
        <p:spPr bwMode="auto">
          <a:xfrm>
            <a:off x="0" y="2322724"/>
            <a:ext cx="5133660" cy="6783173"/>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8" name="Freeform 37"/>
          <p:cNvSpPr/>
          <p:nvPr/>
        </p:nvSpPr>
        <p:spPr bwMode="auto">
          <a:xfrm>
            <a:off x="246212" y="265178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39" name="Freeform 38"/>
          <p:cNvSpPr/>
          <p:nvPr/>
        </p:nvSpPr>
        <p:spPr bwMode="auto">
          <a:xfrm>
            <a:off x="246212" y="422650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40" name="Freeform 39"/>
          <p:cNvSpPr/>
          <p:nvPr/>
        </p:nvSpPr>
        <p:spPr bwMode="auto">
          <a:xfrm>
            <a:off x="246212" y="5807674"/>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41" name="Freeform 40"/>
          <p:cNvSpPr/>
          <p:nvPr/>
        </p:nvSpPr>
        <p:spPr bwMode="auto">
          <a:xfrm>
            <a:off x="246212" y="7371331"/>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46" name="TextBox 45"/>
          <p:cNvSpPr txBox="1"/>
          <p:nvPr/>
        </p:nvSpPr>
        <p:spPr>
          <a:xfrm>
            <a:off x="782436" y="3137536"/>
            <a:ext cx="42467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1: Course Overview</a:t>
            </a:r>
          </a:p>
        </p:txBody>
      </p:sp>
      <p:sp>
        <p:nvSpPr>
          <p:cNvPr id="47" name="TextBox 46"/>
          <p:cNvSpPr txBox="1"/>
          <p:nvPr/>
        </p:nvSpPr>
        <p:spPr>
          <a:xfrm>
            <a:off x="782436" y="4712252"/>
            <a:ext cx="43991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1: Introducing PL/SQL</a:t>
            </a:r>
          </a:p>
        </p:txBody>
      </p:sp>
      <p:sp>
        <p:nvSpPr>
          <p:cNvPr id="52" name="TextBox 51"/>
          <p:cNvSpPr txBox="1"/>
          <p:nvPr/>
        </p:nvSpPr>
        <p:spPr>
          <a:xfrm>
            <a:off x="782436" y="6298397"/>
            <a:ext cx="44753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Oracle Sans" panose="020B0503020204020204" pitchFamily="34" charset="0"/>
                <a:cs typeface="Oracle Sans" panose="020B0503020204020204" pitchFamily="34" charset="0"/>
              </a:rPr>
              <a:t>Unit  2: Programming with PL/SQL</a:t>
            </a:r>
          </a:p>
        </p:txBody>
      </p:sp>
      <p:sp>
        <p:nvSpPr>
          <p:cNvPr id="53" name="TextBox 52"/>
          <p:cNvSpPr txBox="1"/>
          <p:nvPr/>
        </p:nvSpPr>
        <p:spPr>
          <a:xfrm>
            <a:off x="782437" y="7703190"/>
            <a:ext cx="3319046"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3: Working with PL/SQL Code</a:t>
            </a:r>
          </a:p>
        </p:txBody>
      </p:sp>
    </p:spTree>
    <p:custDataLst>
      <p:tags r:id="rId1"/>
    </p:custDataLst>
    <p:extLst>
      <p:ext uri="{BB962C8B-B14F-4D97-AF65-F5344CB8AC3E}">
        <p14:creationId xmlns:p14="http://schemas.microsoft.com/office/powerpoint/2010/main" val="2885651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Updating a Row in a Table by Using a Record</a:t>
            </a:r>
          </a:p>
        </p:txBody>
      </p:sp>
      <p:sp>
        <p:nvSpPr>
          <p:cNvPr id="5" name="Content Placeholder 2"/>
          <p:cNvSpPr txBox="1">
            <a:spLocks/>
          </p:cNvSpPr>
          <p:nvPr/>
        </p:nvSpPr>
        <p:spPr bwMode="gray">
          <a:xfrm>
            <a:off x="1312069" y="2251305"/>
            <a:ext cx="15663863" cy="5784391"/>
          </a:xfrm>
          <a:prstGeom prst="round2DiagRect">
            <a:avLst>
              <a:gd name="adj1" fmla="val 430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457200" defTabSz="600075">
              <a:lnSpc>
                <a:spcPct val="125000"/>
              </a:lnSpc>
              <a:tabLst>
                <a:tab pos="600075" algn="r"/>
                <a:tab pos="1009650" algn="l"/>
              </a:tabLst>
            </a:pPr>
            <a:r>
              <a:rPr lang="en-US" altLang="en-US" sz="2400" dirty="0">
                <a:latin typeface="Courier New" pitchFamily="49" charset="0"/>
                <a:cs typeface="Oracle Sans" panose="020B0503020204020204" pitchFamily="34" charset="0"/>
              </a:rPr>
              <a:t>DECLARE</a:t>
            </a:r>
          </a:p>
          <a:p>
            <a:pPr marL="457200" defTabSz="600075">
              <a:lnSpc>
                <a:spcPct val="125000"/>
              </a:lnSpc>
              <a:tabLst>
                <a:tab pos="600075" algn="r"/>
                <a:tab pos="1009650" algn="l"/>
              </a:tabLst>
            </a:pPr>
            <a:r>
              <a:rPr lang="en-US" altLang="en-US" sz="2400" dirty="0">
                <a:latin typeface="Courier New" pitchFamily="49" charset="0"/>
                <a:cs typeface="Oracle Sans" panose="020B0503020204020204" pitchFamily="34" charset="0"/>
              </a:rPr>
              <a:t>  </a:t>
            </a:r>
            <a:r>
              <a:rPr lang="en-US" altLang="en-US" sz="2400" dirty="0" err="1">
                <a:latin typeface="Courier New" pitchFamily="49" charset="0"/>
                <a:cs typeface="Oracle Sans" panose="020B0503020204020204" pitchFamily="34" charset="0"/>
              </a:rPr>
              <a:t>v_employee_number</a:t>
            </a:r>
            <a:r>
              <a:rPr lang="en-US" altLang="en-US" sz="2400" dirty="0">
                <a:latin typeface="Courier New" pitchFamily="49" charset="0"/>
                <a:cs typeface="Oracle Sans" panose="020B0503020204020204" pitchFamily="34" charset="0"/>
              </a:rPr>
              <a:t> number:= 124;</a:t>
            </a:r>
          </a:p>
          <a:p>
            <a:pPr marL="457200" defTabSz="600075">
              <a:lnSpc>
                <a:spcPct val="125000"/>
              </a:lnSpc>
              <a:tabLst>
                <a:tab pos="600075" algn="r"/>
                <a:tab pos="1009650" algn="l"/>
              </a:tabLst>
            </a:pPr>
            <a:r>
              <a:rPr lang="en-US" altLang="en-US" sz="2400" dirty="0">
                <a:latin typeface="Courier New" pitchFamily="49" charset="0"/>
                <a:cs typeface="Oracle Sans" panose="020B0503020204020204" pitchFamily="34" charset="0"/>
              </a:rPr>
              <a:t>  </a:t>
            </a:r>
            <a:r>
              <a:rPr lang="en-US" altLang="en-US" sz="2400" dirty="0" err="1">
                <a:latin typeface="Courier New" pitchFamily="49" charset="0"/>
                <a:cs typeface="Oracle Sans" panose="020B0503020204020204" pitchFamily="34" charset="0"/>
              </a:rPr>
              <a:t>v_emp_rec</a:t>
            </a:r>
            <a:r>
              <a:rPr lang="en-US" altLang="en-US" sz="2400" dirty="0">
                <a:latin typeface="Courier New" pitchFamily="49" charset="0"/>
                <a:cs typeface="Oracle Sans" panose="020B0503020204020204" pitchFamily="34" charset="0"/>
              </a:rPr>
              <a:t>  </a:t>
            </a:r>
            <a:r>
              <a:rPr lang="en-US" altLang="en-US" sz="2400" dirty="0" err="1">
                <a:latin typeface="Courier New" pitchFamily="49" charset="0"/>
                <a:cs typeface="Oracle Sans" panose="020B0503020204020204" pitchFamily="34" charset="0"/>
              </a:rPr>
              <a:t>retired_emps%ROWTYPE</a:t>
            </a:r>
            <a:r>
              <a:rPr lang="en-US" altLang="en-US" sz="2400" dirty="0">
                <a:latin typeface="Courier New" pitchFamily="49" charset="0"/>
                <a:cs typeface="Oracle Sans" panose="020B0503020204020204" pitchFamily="34" charset="0"/>
              </a:rPr>
              <a:t>;</a:t>
            </a:r>
          </a:p>
          <a:p>
            <a:pPr marL="457200" defTabSz="600075">
              <a:lnSpc>
                <a:spcPct val="125000"/>
              </a:lnSpc>
              <a:tabLst>
                <a:tab pos="600075" algn="r"/>
                <a:tab pos="1009650" algn="l"/>
              </a:tabLst>
            </a:pPr>
            <a:r>
              <a:rPr lang="en-US" altLang="en-US" sz="2400" dirty="0">
                <a:latin typeface="Courier New" pitchFamily="49" charset="0"/>
                <a:cs typeface="Oracle Sans" panose="020B0503020204020204" pitchFamily="34" charset="0"/>
              </a:rPr>
              <a:t>BEGIN</a:t>
            </a:r>
          </a:p>
          <a:p>
            <a:pPr marL="457200" defTabSz="600075">
              <a:lnSpc>
                <a:spcPct val="125000"/>
              </a:lnSpc>
              <a:tabLst>
                <a:tab pos="600075" algn="r"/>
                <a:tab pos="1009650" algn="l"/>
              </a:tabLst>
            </a:pPr>
            <a:r>
              <a:rPr lang="en-US" altLang="en-US" sz="2400" dirty="0">
                <a:latin typeface="Courier New" pitchFamily="49" charset="0"/>
                <a:cs typeface="Oracle Sans" panose="020B0503020204020204" pitchFamily="34" charset="0"/>
              </a:rPr>
              <a:t>  SELECT * INTO </a:t>
            </a:r>
            <a:r>
              <a:rPr lang="en-US" altLang="en-US" sz="2400" dirty="0" err="1">
                <a:latin typeface="Courier New" pitchFamily="49" charset="0"/>
                <a:cs typeface="Oracle Sans" panose="020B0503020204020204" pitchFamily="34" charset="0"/>
              </a:rPr>
              <a:t>v_emp_rec</a:t>
            </a:r>
            <a:r>
              <a:rPr lang="en-US" altLang="en-US" sz="2400" dirty="0">
                <a:latin typeface="Courier New" pitchFamily="49" charset="0"/>
                <a:cs typeface="Oracle Sans" panose="020B0503020204020204" pitchFamily="34" charset="0"/>
              </a:rPr>
              <a:t> FROM </a:t>
            </a:r>
            <a:r>
              <a:rPr lang="en-US" altLang="en-US" sz="2400" dirty="0" err="1">
                <a:latin typeface="Courier New" pitchFamily="49" charset="0"/>
                <a:cs typeface="Oracle Sans" panose="020B0503020204020204" pitchFamily="34" charset="0"/>
              </a:rPr>
              <a:t>retired_emps</a:t>
            </a:r>
            <a:r>
              <a:rPr lang="en-US" altLang="en-US" sz="2400" dirty="0">
                <a:latin typeface="Courier New" pitchFamily="49" charset="0"/>
                <a:cs typeface="Oracle Sans" panose="020B0503020204020204" pitchFamily="34" charset="0"/>
              </a:rPr>
              <a:t> WHERE</a:t>
            </a:r>
          </a:p>
          <a:p>
            <a:pPr marL="457200" defTabSz="600075">
              <a:lnSpc>
                <a:spcPct val="125000"/>
              </a:lnSpc>
              <a:tabLst>
                <a:tab pos="600075" algn="r"/>
                <a:tab pos="1009650" algn="l"/>
              </a:tabLst>
            </a:pPr>
            <a:r>
              <a:rPr lang="en-US" altLang="en-US" sz="2400" dirty="0">
                <a:latin typeface="Courier New" pitchFamily="49" charset="0"/>
                <a:cs typeface="Oracle Sans" panose="020B0503020204020204" pitchFamily="34" charset="0"/>
              </a:rPr>
              <a:t>  </a:t>
            </a:r>
            <a:r>
              <a:rPr lang="en-US" altLang="en-US" sz="2400" dirty="0" err="1">
                <a:latin typeface="Courier New" pitchFamily="49" charset="0"/>
                <a:cs typeface="Oracle Sans" panose="020B0503020204020204" pitchFamily="34" charset="0"/>
              </a:rPr>
              <a:t>empno</a:t>
            </a:r>
            <a:r>
              <a:rPr lang="en-US" altLang="en-US" sz="2400" dirty="0">
                <a:latin typeface="Courier New" pitchFamily="49" charset="0"/>
                <a:cs typeface="Oracle Sans" panose="020B0503020204020204" pitchFamily="34" charset="0"/>
              </a:rPr>
              <a:t> = </a:t>
            </a:r>
            <a:r>
              <a:rPr lang="en-US" altLang="en-US" sz="2400" dirty="0" err="1">
                <a:latin typeface="Courier New" pitchFamily="49" charset="0"/>
                <a:cs typeface="Oracle Sans" panose="020B0503020204020204" pitchFamily="34" charset="0"/>
              </a:rPr>
              <a:t>v_employee_number</a:t>
            </a:r>
            <a:r>
              <a:rPr lang="en-US" altLang="en-US" sz="2400" dirty="0">
                <a:latin typeface="Courier New" pitchFamily="49" charset="0"/>
                <a:cs typeface="Oracle Sans" panose="020B0503020204020204" pitchFamily="34" charset="0"/>
              </a:rPr>
              <a:t>;</a:t>
            </a:r>
          </a:p>
          <a:p>
            <a:pPr marL="457200" defTabSz="600075">
              <a:lnSpc>
                <a:spcPct val="125000"/>
              </a:lnSpc>
              <a:tabLst>
                <a:tab pos="600075" algn="r"/>
                <a:tab pos="1009650" algn="l"/>
              </a:tabLst>
            </a:pPr>
            <a:r>
              <a:rPr lang="en-US" altLang="en-US" sz="2400" dirty="0">
                <a:latin typeface="Courier New" pitchFamily="49" charset="0"/>
                <a:cs typeface="Oracle Sans" panose="020B0503020204020204" pitchFamily="34" charset="0"/>
              </a:rPr>
              <a:t>  </a:t>
            </a:r>
            <a:r>
              <a:rPr lang="en-US" altLang="en-US" sz="2400" dirty="0" err="1">
                <a:latin typeface="Courier New" pitchFamily="49" charset="0"/>
                <a:cs typeface="Oracle Sans" panose="020B0503020204020204" pitchFamily="34" charset="0"/>
              </a:rPr>
              <a:t>v_emp_rec.leavedate</a:t>
            </a:r>
            <a:r>
              <a:rPr lang="en-US" altLang="en-US" sz="2400" dirty="0">
                <a:latin typeface="Courier New" pitchFamily="49" charset="0"/>
                <a:cs typeface="Oracle Sans" panose="020B0503020204020204" pitchFamily="34" charset="0"/>
              </a:rPr>
              <a:t>:= CURRENT_DATE;</a:t>
            </a:r>
          </a:p>
          <a:p>
            <a:pPr marL="457200" defTabSz="600075">
              <a:lnSpc>
                <a:spcPct val="125000"/>
              </a:lnSpc>
              <a:tabLst>
                <a:tab pos="600075" algn="r"/>
                <a:tab pos="1009650" algn="l"/>
              </a:tabLst>
            </a:pPr>
            <a:r>
              <a:rPr lang="en-US" altLang="en-US" sz="2400" dirty="0">
                <a:latin typeface="Courier New" pitchFamily="49" charset="0"/>
                <a:cs typeface="Oracle Sans" panose="020B0503020204020204" pitchFamily="34" charset="0"/>
              </a:rPr>
              <a:t>  </a:t>
            </a:r>
            <a:r>
              <a:rPr lang="en-US" altLang="en-US" sz="2400" dirty="0">
                <a:solidFill>
                  <a:srgbClr val="FF0000"/>
                </a:solidFill>
                <a:latin typeface="Courier New" pitchFamily="49" charset="0"/>
                <a:cs typeface="Oracle Sans" panose="020B0503020204020204" pitchFamily="34" charset="0"/>
              </a:rPr>
              <a:t>UPDATE </a:t>
            </a:r>
            <a:r>
              <a:rPr lang="en-US" altLang="en-US" sz="2400" dirty="0" err="1">
                <a:solidFill>
                  <a:srgbClr val="FF0000"/>
                </a:solidFill>
                <a:latin typeface="Courier New" pitchFamily="49" charset="0"/>
                <a:cs typeface="Oracle Sans" panose="020B0503020204020204" pitchFamily="34" charset="0"/>
              </a:rPr>
              <a:t>retired_emps</a:t>
            </a:r>
            <a:r>
              <a:rPr lang="en-US" altLang="en-US" sz="2400" dirty="0">
                <a:solidFill>
                  <a:srgbClr val="FF0000"/>
                </a:solidFill>
                <a:latin typeface="Courier New" pitchFamily="49" charset="0"/>
                <a:cs typeface="Oracle Sans" panose="020B0503020204020204" pitchFamily="34" charset="0"/>
              </a:rPr>
              <a:t> SET ROW = </a:t>
            </a:r>
            <a:r>
              <a:rPr lang="en-US" altLang="en-US" sz="2400" dirty="0" err="1">
                <a:solidFill>
                  <a:srgbClr val="FF0000"/>
                </a:solidFill>
                <a:latin typeface="Courier New" pitchFamily="49" charset="0"/>
                <a:cs typeface="Oracle Sans" panose="020B0503020204020204" pitchFamily="34" charset="0"/>
              </a:rPr>
              <a:t>v_emp_rec</a:t>
            </a:r>
            <a:r>
              <a:rPr lang="en-US" altLang="en-US" sz="2400" dirty="0">
                <a:solidFill>
                  <a:srgbClr val="FF0000"/>
                </a:solidFill>
                <a:latin typeface="Courier New" pitchFamily="49" charset="0"/>
                <a:cs typeface="Oracle Sans" panose="020B0503020204020204" pitchFamily="34" charset="0"/>
              </a:rPr>
              <a:t> WHERE</a:t>
            </a:r>
          </a:p>
          <a:p>
            <a:pPr marL="457200" defTabSz="600075">
              <a:lnSpc>
                <a:spcPct val="125000"/>
              </a:lnSpc>
              <a:tabLst>
                <a:tab pos="600075" algn="r"/>
                <a:tab pos="1009650" algn="l"/>
              </a:tabLst>
            </a:pPr>
            <a:r>
              <a:rPr lang="en-US" altLang="en-US" sz="2400" dirty="0">
                <a:solidFill>
                  <a:srgbClr val="FF0000"/>
                </a:solidFill>
                <a:latin typeface="Courier New" pitchFamily="49" charset="0"/>
                <a:cs typeface="Oracle Sans" panose="020B0503020204020204" pitchFamily="34" charset="0"/>
              </a:rPr>
              <a:t>  </a:t>
            </a:r>
            <a:r>
              <a:rPr lang="en-US" altLang="en-US" sz="2400" dirty="0" err="1">
                <a:solidFill>
                  <a:srgbClr val="FF0000"/>
                </a:solidFill>
                <a:latin typeface="Courier New" pitchFamily="49" charset="0"/>
                <a:cs typeface="Oracle Sans" panose="020B0503020204020204" pitchFamily="34" charset="0"/>
              </a:rPr>
              <a:t>empno</a:t>
            </a:r>
            <a:r>
              <a:rPr lang="en-US" altLang="en-US" sz="2400" dirty="0">
                <a:solidFill>
                  <a:srgbClr val="FF0000"/>
                </a:solidFill>
                <a:latin typeface="Courier New" pitchFamily="49" charset="0"/>
                <a:cs typeface="Oracle Sans" panose="020B0503020204020204" pitchFamily="34" charset="0"/>
              </a:rPr>
              <a:t>=</a:t>
            </a:r>
            <a:r>
              <a:rPr lang="en-US" altLang="en-US" sz="2400" dirty="0" err="1">
                <a:solidFill>
                  <a:srgbClr val="FF0000"/>
                </a:solidFill>
                <a:latin typeface="Courier New" pitchFamily="49" charset="0"/>
                <a:cs typeface="Oracle Sans" panose="020B0503020204020204" pitchFamily="34" charset="0"/>
              </a:rPr>
              <a:t>v_employee_number</a:t>
            </a:r>
            <a:r>
              <a:rPr lang="en-US" altLang="en-US" sz="2400" dirty="0">
                <a:solidFill>
                  <a:srgbClr val="FF0000"/>
                </a:solidFill>
                <a:latin typeface="Courier New" pitchFamily="49" charset="0"/>
                <a:cs typeface="Oracle Sans" panose="020B0503020204020204" pitchFamily="34" charset="0"/>
              </a:rPr>
              <a:t>;</a:t>
            </a:r>
          </a:p>
          <a:p>
            <a:pPr marL="457200" defTabSz="600075">
              <a:lnSpc>
                <a:spcPct val="125000"/>
              </a:lnSpc>
              <a:tabLst>
                <a:tab pos="600075" algn="r"/>
                <a:tab pos="1009650" algn="l"/>
              </a:tabLst>
            </a:pPr>
            <a:r>
              <a:rPr lang="en-US" altLang="en-US" sz="2400" dirty="0">
                <a:latin typeface="Courier New" pitchFamily="49" charset="0"/>
                <a:cs typeface="Oracle Sans" panose="020B0503020204020204" pitchFamily="34" charset="0"/>
              </a:rPr>
              <a:t>END;</a:t>
            </a:r>
          </a:p>
          <a:p>
            <a:pPr marL="457200" defTabSz="600075">
              <a:lnSpc>
                <a:spcPct val="125000"/>
              </a:lnSpc>
              <a:tabLst>
                <a:tab pos="600075" algn="r"/>
                <a:tab pos="1009650" algn="l"/>
              </a:tabLst>
            </a:pPr>
            <a:r>
              <a:rPr lang="en-US" altLang="en-US" sz="2400" dirty="0">
                <a:latin typeface="Courier New" pitchFamily="49" charset="0"/>
                <a:cs typeface="Oracle Sans" panose="020B0503020204020204" pitchFamily="34" charset="0"/>
              </a:rPr>
              <a:t>/</a:t>
            </a:r>
          </a:p>
          <a:p>
            <a:pPr marL="457200" defTabSz="600075">
              <a:lnSpc>
                <a:spcPct val="125000"/>
              </a:lnSpc>
              <a:tabLst>
                <a:tab pos="600075" algn="r"/>
                <a:tab pos="1009650" algn="l"/>
              </a:tabLst>
            </a:pPr>
            <a:r>
              <a:rPr lang="en-US" altLang="en-US" sz="2400" dirty="0">
                <a:latin typeface="Courier New" pitchFamily="49" charset="0"/>
                <a:cs typeface="Oracle Sans" panose="020B0503020204020204" pitchFamily="34" charset="0"/>
              </a:rPr>
              <a:t>SELECT * FROM </a:t>
            </a:r>
            <a:r>
              <a:rPr lang="en-US" altLang="en-US" sz="2400" dirty="0" err="1">
                <a:latin typeface="Courier New" pitchFamily="49" charset="0"/>
                <a:cs typeface="Oracle Sans" panose="020B0503020204020204" pitchFamily="34" charset="0"/>
              </a:rPr>
              <a:t>retired_emps</a:t>
            </a:r>
            <a:r>
              <a:rPr lang="en-US" altLang="en-US" sz="2400" dirty="0">
                <a:latin typeface="Courier New" pitchFamily="49" charset="0"/>
                <a:cs typeface="Oracle Sans" panose="020B0503020204020204" pitchFamily="34" charset="0"/>
              </a:rPr>
              <a:t>;</a:t>
            </a:r>
          </a:p>
        </p:txBody>
      </p:sp>
      <p:pic>
        <p:nvPicPr>
          <p:cNvPr id="25604" name="Picture 5" descr="les07_06.png"/>
          <p:cNvPicPr>
            <a:picLocks noChangeAspect="1"/>
          </p:cNvPicPr>
          <p:nvPr/>
        </p:nvPicPr>
        <p:blipFill>
          <a:blip r:embed="rId4" cstate="print"/>
          <a:srcRect/>
          <a:stretch>
            <a:fillRect/>
          </a:stretch>
        </p:blipFill>
        <p:spPr bwMode="auto">
          <a:xfrm>
            <a:off x="4893469" y="8115300"/>
            <a:ext cx="8501063" cy="181451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55920956"/>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Agenda</a:t>
            </a:r>
          </a:p>
        </p:txBody>
      </p:sp>
      <p:sp>
        <p:nvSpPr>
          <p:cNvPr id="2" name="Content Placeholder 1">
            <a:extLst>
              <a:ext uri="{FF2B5EF4-FFF2-40B4-BE49-F238E27FC236}">
                <a16:creationId xmlns:a16="http://schemas.microsoft.com/office/drawing/2014/main" id="{491F3C85-1AC3-41A4-9776-393423D783B0}"/>
              </a:ext>
            </a:extLst>
          </p:cNvPr>
          <p:cNvSpPr>
            <a:spLocks noGrp="1"/>
          </p:cNvSpPr>
          <p:nvPr>
            <p:ph idx="1"/>
          </p:nvPr>
        </p:nvSpPr>
        <p:spPr>
          <a:xfrm>
            <a:off x="933451" y="2272710"/>
            <a:ext cx="16421100" cy="6526719"/>
          </a:xfrm>
        </p:spPr>
        <p:txBody>
          <a:bodyPr/>
          <a:lstStyle/>
          <a:p>
            <a:pPr lvl="1">
              <a:buClr>
                <a:schemeClr val="tx1">
                  <a:lumMod val="25000"/>
                  <a:lumOff val="75000"/>
                </a:schemeClr>
              </a:buClr>
            </a:pPr>
            <a:r>
              <a:rPr lang="en-US" dirty="0">
                <a:solidFill>
                  <a:schemeClr val="tx1">
                    <a:lumMod val="25000"/>
                    <a:lumOff val="75000"/>
                  </a:schemeClr>
                </a:solidFill>
              </a:rPr>
              <a:t>Understanding composite data types</a:t>
            </a:r>
          </a:p>
          <a:p>
            <a:pPr lvl="1">
              <a:buClr>
                <a:schemeClr val="tx1">
                  <a:lumMod val="25000"/>
                  <a:lumOff val="75000"/>
                </a:schemeClr>
              </a:buClr>
            </a:pPr>
            <a:r>
              <a:rPr lang="en-US" dirty="0">
                <a:solidFill>
                  <a:schemeClr val="tx1">
                    <a:lumMod val="25000"/>
                    <a:lumOff val="75000"/>
                  </a:schemeClr>
                </a:solidFill>
              </a:rPr>
              <a:t>Using PL/SQL records</a:t>
            </a:r>
          </a:p>
          <a:p>
            <a:pPr lvl="2">
              <a:buClr>
                <a:schemeClr val="tx1">
                  <a:lumMod val="25000"/>
                  <a:lumOff val="75000"/>
                </a:schemeClr>
              </a:buClr>
            </a:pPr>
            <a:r>
              <a:rPr lang="en-US" dirty="0">
                <a:solidFill>
                  <a:schemeClr val="tx1">
                    <a:lumMod val="25000"/>
                    <a:lumOff val="75000"/>
                  </a:schemeClr>
                </a:solidFill>
              </a:rPr>
              <a:t>Manipulating data with PL/SQL records</a:t>
            </a:r>
          </a:p>
          <a:p>
            <a:pPr lvl="2">
              <a:buClr>
                <a:schemeClr val="tx1">
                  <a:lumMod val="25000"/>
                  <a:lumOff val="75000"/>
                </a:schemeClr>
              </a:buClr>
            </a:pPr>
            <a:r>
              <a:rPr lang="en-US" dirty="0">
                <a:solidFill>
                  <a:schemeClr val="tx1">
                    <a:lumMod val="25000"/>
                    <a:lumOff val="75000"/>
                  </a:schemeClr>
                </a:solidFill>
              </a:rPr>
              <a:t>Advantages of the </a:t>
            </a:r>
            <a:r>
              <a:rPr lang="en-US" dirty="0">
                <a:solidFill>
                  <a:schemeClr val="tx1">
                    <a:lumMod val="25000"/>
                    <a:lumOff val="75000"/>
                  </a:schemeClr>
                </a:solidFill>
                <a:latin typeface="Courier New" panose="02070309020205020404" pitchFamily="49" charset="0"/>
                <a:cs typeface="Courier New" panose="02070309020205020404" pitchFamily="49" charset="0"/>
              </a:rPr>
              <a:t>%ROWTYPE </a:t>
            </a:r>
            <a:r>
              <a:rPr lang="en-US" dirty="0">
                <a:solidFill>
                  <a:schemeClr val="tx1">
                    <a:lumMod val="25000"/>
                    <a:lumOff val="75000"/>
                  </a:schemeClr>
                </a:solidFill>
              </a:rPr>
              <a:t>attribute</a:t>
            </a:r>
          </a:p>
          <a:p>
            <a:pPr lvl="1"/>
            <a:r>
              <a:rPr lang="en-US" dirty="0"/>
              <a:t>Using PL/SQL collections</a:t>
            </a:r>
          </a:p>
          <a:p>
            <a:pPr lvl="2"/>
            <a:r>
              <a:rPr lang="en-US" dirty="0"/>
              <a:t>Examining associative arrays</a:t>
            </a:r>
          </a:p>
          <a:p>
            <a:pPr lvl="2"/>
            <a:r>
              <a:rPr lang="en-US" dirty="0"/>
              <a:t>Introducing nested tables</a:t>
            </a:r>
          </a:p>
          <a:p>
            <a:pPr lvl="2"/>
            <a:r>
              <a:rPr lang="en-US" dirty="0"/>
              <a:t>Introducing </a:t>
            </a:r>
            <a:r>
              <a:rPr lang="en-US" dirty="0">
                <a:latin typeface="Courier New" panose="02070309020205020404" pitchFamily="49" charset="0"/>
                <a:cs typeface="Courier New" panose="02070309020205020404" pitchFamily="49" charset="0"/>
              </a:rPr>
              <a:t>VARRAY</a:t>
            </a:r>
          </a:p>
          <a:p>
            <a:endParaRPr lang="en-US" dirty="0"/>
          </a:p>
        </p:txBody>
      </p:sp>
      <p:grpSp>
        <p:nvGrpSpPr>
          <p:cNvPr id="4" name="Group 3"/>
          <p:cNvGrpSpPr/>
          <p:nvPr/>
        </p:nvGrpSpPr>
        <p:grpSpPr>
          <a:xfrm>
            <a:off x="12720637" y="6515101"/>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55933199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rPr>
              <a:t>Associative Arrays (</a:t>
            </a:r>
            <a:r>
              <a:rPr lang="en-US" dirty="0">
                <a:latin typeface="Courier New" panose="02070309020205020404" pitchFamily="49" charset="0"/>
                <a:cs typeface="Courier New" panose="02070309020205020404" pitchFamily="49" charset="0"/>
              </a:rPr>
              <a:t>INDEX BY </a:t>
            </a:r>
            <a:r>
              <a:rPr lang="en-US" dirty="0">
                <a:latin typeface="+mj-lt"/>
              </a:rPr>
              <a:t>Tables)</a:t>
            </a:r>
          </a:p>
        </p:txBody>
      </p:sp>
      <p:sp>
        <p:nvSpPr>
          <p:cNvPr id="2" name="Content Placeholder 1">
            <a:extLst>
              <a:ext uri="{FF2B5EF4-FFF2-40B4-BE49-F238E27FC236}">
                <a16:creationId xmlns:a16="http://schemas.microsoft.com/office/drawing/2014/main" id="{64C13B81-ADC2-4B97-B2EF-7714C830A60A}"/>
              </a:ext>
            </a:extLst>
          </p:cNvPr>
          <p:cNvSpPr>
            <a:spLocks noGrp="1"/>
          </p:cNvSpPr>
          <p:nvPr>
            <p:ph idx="1"/>
          </p:nvPr>
        </p:nvSpPr>
        <p:spPr>
          <a:xfrm>
            <a:off x="933451" y="2272710"/>
            <a:ext cx="16421100" cy="2850328"/>
          </a:xfrm>
        </p:spPr>
        <p:txBody>
          <a:bodyPr/>
          <a:lstStyle/>
          <a:p>
            <a:r>
              <a:rPr lang="en-US" dirty="0"/>
              <a:t>An associative array is a PL/SQL collection with two columns:</a:t>
            </a:r>
          </a:p>
          <a:p>
            <a:pPr lvl="1"/>
            <a:r>
              <a:rPr lang="en-US" dirty="0"/>
              <a:t>Primary key of integer or string data type</a:t>
            </a:r>
          </a:p>
          <a:p>
            <a:pPr lvl="1"/>
            <a:r>
              <a:rPr lang="en-US" dirty="0"/>
              <a:t>Column of scalar or record data type</a:t>
            </a:r>
          </a:p>
          <a:p>
            <a:endParaRPr lang="en-US" dirty="0"/>
          </a:p>
        </p:txBody>
      </p:sp>
      <p:graphicFrame>
        <p:nvGraphicFramePr>
          <p:cNvPr id="9" name="Group 471"/>
          <p:cNvGraphicFramePr>
            <a:graphicFrameLocks noGrp="1"/>
          </p:cNvGraphicFramePr>
          <p:nvPr/>
        </p:nvGraphicFramePr>
        <p:xfrm>
          <a:off x="6019802" y="4624388"/>
          <a:ext cx="6246774" cy="3864864"/>
        </p:xfrm>
        <a:graphic>
          <a:graphicData uri="http://schemas.openxmlformats.org/drawingml/2006/table">
            <a:tbl>
              <a:tblPr firstRow="1" bandCol="1">
                <a:tableStyleId>{5FD0F851-EC5A-4D38-B0AD-8093EC10F338}</a:tableStyleId>
              </a:tblPr>
              <a:tblGrid>
                <a:gridCol w="3123387">
                  <a:extLst>
                    <a:ext uri="{9D8B030D-6E8A-4147-A177-3AD203B41FA5}">
                      <a16:colId xmlns:a16="http://schemas.microsoft.com/office/drawing/2014/main" val="20000"/>
                    </a:ext>
                  </a:extLst>
                </a:gridCol>
                <a:gridCol w="3123387">
                  <a:extLst>
                    <a:ext uri="{9D8B030D-6E8A-4147-A177-3AD203B41FA5}">
                      <a16:colId xmlns:a16="http://schemas.microsoft.com/office/drawing/2014/main" val="20001"/>
                    </a:ext>
                  </a:extLst>
                </a:gridCol>
              </a:tblGrid>
              <a:tr h="780288">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3200" b="1" i="0" u="none" strike="noStrike" kern="1200" cap="none" normalizeH="0" baseline="0" dirty="0">
                          <a:ln>
                            <a:noFill/>
                          </a:ln>
                          <a:solidFill>
                            <a:schemeClr val="bg1"/>
                          </a:solidFill>
                          <a:effectLst/>
                          <a:latin typeface="Oracle Sans" panose="020B0503020204020204" pitchFamily="34" charset="0"/>
                          <a:ea typeface="+mn-ea"/>
                          <a:cs typeface="+mn-cs"/>
                        </a:rPr>
                        <a:t>Key</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558CC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3200" b="1" i="0" u="none" strike="noStrike" kern="1200" cap="none" normalizeH="0" baseline="0" dirty="0">
                          <a:ln>
                            <a:noFill/>
                          </a:ln>
                          <a:solidFill>
                            <a:schemeClr val="bg1"/>
                          </a:solidFill>
                          <a:effectLst/>
                          <a:latin typeface="Oracle Sans" panose="020B0503020204020204" pitchFamily="34" charset="0"/>
                          <a:ea typeface="+mn-ea"/>
                          <a:cs typeface="+mn-cs"/>
                        </a:rPr>
                        <a:t>Value</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558CCD"/>
                    </a:solidFill>
                  </a:tcPr>
                </a:tc>
                <a:extLst>
                  <a:ext uri="{0D108BD9-81ED-4DB2-BD59-A6C34878D82A}">
                    <a16:rowId xmlns:a16="http://schemas.microsoft.com/office/drawing/2014/main" val="10000"/>
                  </a:ext>
                </a:extLst>
              </a:tr>
              <a:tr h="80010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i="0" u="none" strike="noStrike" cap="none" normalizeH="0" baseline="0" dirty="0">
                          <a:ln>
                            <a:noFill/>
                          </a:ln>
                          <a:solidFill>
                            <a:schemeClr val="tx1"/>
                          </a:solidFill>
                          <a:effectLst/>
                          <a:latin typeface="Oracle Sans" panose="020B0503020204020204" pitchFamily="34" charset="0"/>
                        </a:rPr>
                        <a:t>1</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i="0" u="none" strike="noStrike" cap="none" normalizeH="0" baseline="0" dirty="0">
                          <a:ln>
                            <a:noFill/>
                          </a:ln>
                          <a:solidFill>
                            <a:schemeClr val="tx1"/>
                          </a:solidFill>
                          <a:effectLst/>
                          <a:latin typeface="Oracle Sans" panose="020B0503020204020204" pitchFamily="34" charset="0"/>
                        </a:rPr>
                        <a:t>JONES</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1"/>
                  </a:ext>
                </a:extLst>
              </a:tr>
              <a:tr h="80010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i="0" u="none" strike="noStrike" cap="none" normalizeH="0" baseline="0" dirty="0">
                          <a:ln>
                            <a:noFill/>
                          </a:ln>
                          <a:solidFill>
                            <a:schemeClr val="tx1"/>
                          </a:solidFill>
                          <a:effectLst/>
                          <a:latin typeface="Oracle Sans" panose="020B0503020204020204" pitchFamily="34" charset="0"/>
                        </a:rPr>
                        <a:t>2</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i="0" u="none" strike="noStrike" cap="none" normalizeH="0" baseline="0" dirty="0">
                          <a:ln>
                            <a:noFill/>
                          </a:ln>
                          <a:solidFill>
                            <a:schemeClr val="tx1"/>
                          </a:solidFill>
                          <a:effectLst/>
                          <a:latin typeface="Oracle Sans" panose="020B0503020204020204" pitchFamily="34" charset="0"/>
                        </a:rPr>
                        <a:t>HARDEY</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2"/>
                  </a:ext>
                </a:extLst>
              </a:tr>
              <a:tr h="726948">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i="0" u="none" strike="noStrike" cap="none" normalizeH="0" baseline="0" dirty="0">
                          <a:ln>
                            <a:noFill/>
                          </a:ln>
                          <a:solidFill>
                            <a:schemeClr val="tx1"/>
                          </a:solidFill>
                          <a:effectLst/>
                          <a:latin typeface="Oracle Sans" panose="020B0503020204020204" pitchFamily="34" charset="0"/>
                        </a:rPr>
                        <a:t>3</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i="0" u="none" strike="noStrike" cap="none" normalizeH="0" baseline="0" dirty="0">
                          <a:ln>
                            <a:noFill/>
                          </a:ln>
                          <a:solidFill>
                            <a:schemeClr val="tx1"/>
                          </a:solidFill>
                          <a:effectLst/>
                          <a:latin typeface="Oracle Sans" panose="020B0503020204020204" pitchFamily="34" charset="0"/>
                        </a:rPr>
                        <a:t>MADURO</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3"/>
                  </a:ext>
                </a:extLst>
              </a:tr>
              <a:tr h="726948">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i="0" u="none" strike="noStrike" cap="none" normalizeH="0" baseline="0" dirty="0">
                          <a:ln>
                            <a:noFill/>
                          </a:ln>
                          <a:solidFill>
                            <a:schemeClr val="tx1"/>
                          </a:solidFill>
                          <a:effectLst/>
                          <a:latin typeface="Oracle Sans" panose="020B0503020204020204" pitchFamily="34" charset="0"/>
                        </a:rPr>
                        <a:t>4</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i="0" u="none" strike="noStrike" cap="none" normalizeH="0" baseline="0" dirty="0">
                          <a:ln>
                            <a:noFill/>
                          </a:ln>
                          <a:solidFill>
                            <a:schemeClr val="tx1"/>
                          </a:solidFill>
                          <a:effectLst/>
                          <a:latin typeface="Oracle Sans" panose="020B0503020204020204" pitchFamily="34" charset="0"/>
                        </a:rPr>
                        <a:t>KRAMER</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33492128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933451" y="571500"/>
            <a:ext cx="16421100" cy="1174304"/>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endParaRPr lang="en-US" dirty="0">
              <a:latin typeface="Oracle Sans" panose="020B0503020204020204" pitchFamily="34" charset="0"/>
              <a:cs typeface="Oracle Sans" panose="020B0503020204020204" pitchFamily="34" charset="0"/>
            </a:endParaRPr>
          </a:p>
        </p:txBody>
      </p:sp>
      <p:grpSp>
        <p:nvGrpSpPr>
          <p:cNvPr id="7" name="Group 6"/>
          <p:cNvGrpSpPr/>
          <p:nvPr/>
        </p:nvGrpSpPr>
        <p:grpSpPr>
          <a:xfrm>
            <a:off x="2628901" y="2125909"/>
            <a:ext cx="12915902" cy="7513391"/>
            <a:chOff x="1751012" y="1053736"/>
            <a:chExt cx="8610601" cy="5008927"/>
          </a:xfrm>
        </p:grpSpPr>
        <p:sp>
          <p:nvSpPr>
            <p:cNvPr id="8" name="Rounded Rectangle 7"/>
            <p:cNvSpPr/>
            <p:nvPr/>
          </p:nvSpPr>
          <p:spPr bwMode="auto">
            <a:xfrm>
              <a:off x="6475421" y="1108075"/>
              <a:ext cx="3886192" cy="4954588"/>
            </a:xfrm>
            <a:prstGeom prst="roundRect">
              <a:avLst>
                <a:gd name="adj" fmla="val 12885"/>
              </a:avLst>
            </a:prstGeom>
            <a:gradFill flip="none" rotWithShape="1">
              <a:gsLst>
                <a:gs pos="0">
                  <a:srgbClr val="F0FAFE"/>
                </a:gs>
                <a:gs pos="100000">
                  <a:schemeClr val="bg1"/>
                </a:gs>
              </a:gsLst>
              <a:lin ang="0" scaled="1"/>
              <a:tileRect/>
            </a:gradFill>
            <a:ln w="28575" cap="flat" cmpd="sng" algn="ctr">
              <a:gradFill flip="none" rotWithShape="1">
                <a:gsLst>
                  <a:gs pos="0">
                    <a:schemeClr val="bg1"/>
                  </a:gs>
                  <a:gs pos="100000">
                    <a:srgbClr val="D7F3FD"/>
                  </a:gs>
                </a:gsLst>
                <a:lin ang="10800000" scaled="1"/>
                <a:tileRect/>
              </a:gra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9" name="Oval 8"/>
            <p:cNvSpPr/>
            <p:nvPr/>
          </p:nvSpPr>
          <p:spPr bwMode="auto">
            <a:xfrm>
              <a:off x="8195358" y="1393370"/>
              <a:ext cx="1042416" cy="1014984"/>
            </a:xfrm>
            <a:prstGeom prst="ellipse">
              <a:avLst/>
            </a:prstGeom>
            <a:gradFill flip="none" rotWithShape="1">
              <a:gsLst>
                <a:gs pos="0">
                  <a:schemeClr val="bg1"/>
                </a:gs>
                <a:gs pos="100000">
                  <a:srgbClr val="D7F3FD"/>
                </a:gs>
              </a:gsLst>
              <a:lin ang="13500000" scaled="1"/>
              <a:tileRect/>
            </a:gradFill>
            <a:ln w="66675" cap="flat" cmpd="sng" algn="ctr">
              <a:solidFill>
                <a:srgbClr val="D1F0FF"/>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0" name="Rounded Rectangle 9"/>
            <p:cNvSpPr/>
            <p:nvPr/>
          </p:nvSpPr>
          <p:spPr bwMode="auto">
            <a:xfrm>
              <a:off x="1751012" y="1108075"/>
              <a:ext cx="3457575" cy="4954588"/>
            </a:xfrm>
            <a:prstGeom prst="roundRect">
              <a:avLst>
                <a:gd name="adj" fmla="val 16432"/>
              </a:avLst>
            </a:prstGeom>
            <a:gradFill flip="none" rotWithShape="1">
              <a:gsLst>
                <a:gs pos="100000">
                  <a:srgbClr val="F6F8F8"/>
                </a:gs>
                <a:gs pos="0">
                  <a:schemeClr val="bg1"/>
                </a:gs>
              </a:gsLst>
              <a:lin ang="2700000" scaled="1"/>
              <a:tileRect/>
            </a:gradFill>
            <a:ln w="28575" cap="flat" cmpd="sng" algn="ctr">
              <a:gradFill flip="none" rotWithShape="1">
                <a:gsLst>
                  <a:gs pos="0">
                    <a:schemeClr val="accent6">
                      <a:lumMod val="40000"/>
                      <a:lumOff val="60000"/>
                    </a:schemeClr>
                  </a:gs>
                  <a:gs pos="50000">
                    <a:schemeClr val="bg1"/>
                  </a:gs>
                  <a:gs pos="100000">
                    <a:schemeClr val="bg1"/>
                  </a:gs>
                </a:gsLst>
                <a:lin ang="10800000" scaled="1"/>
                <a:tileRect/>
              </a:gra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1" name="Oval 10"/>
            <p:cNvSpPr/>
            <p:nvPr/>
          </p:nvSpPr>
          <p:spPr bwMode="auto">
            <a:xfrm>
              <a:off x="2160588" y="1890713"/>
              <a:ext cx="2751137" cy="2813050"/>
            </a:xfrm>
            <a:prstGeom prst="ellipse">
              <a:avLst/>
            </a:prstGeom>
            <a:solidFill>
              <a:srgbClr val="F6F8F8"/>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2" name="Oval 6"/>
            <p:cNvSpPr>
              <a:spLocks noChangeArrowheads="1"/>
            </p:cNvSpPr>
            <p:nvPr/>
          </p:nvSpPr>
          <p:spPr bwMode="auto">
            <a:xfrm>
              <a:off x="2397930" y="2098601"/>
              <a:ext cx="2614452" cy="2605573"/>
            </a:xfrm>
            <a:prstGeom prst="ellipse">
              <a:avLst/>
            </a:prstGeom>
            <a:solidFill>
              <a:srgbClr val="FFF7EF"/>
            </a:solidFill>
            <a:ln w="57150" algn="ctr">
              <a:solidFill>
                <a:schemeClr val="bg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buFont typeface="Arial" charset="0"/>
                <a:buNone/>
              </a:pPr>
              <a:endParaRPr lang="en-US" altLang="en-US" dirty="0">
                <a:latin typeface="Oracle Sans" panose="020B0503020204020204" pitchFamily="34" charset="0"/>
                <a:cs typeface="Oracle Sans" panose="020B0503020204020204" pitchFamily="34" charset="0"/>
              </a:endParaRPr>
            </a:p>
          </p:txBody>
        </p:sp>
        <p:sp>
          <p:nvSpPr>
            <p:cNvPr id="13" name="Freeform 4"/>
            <p:cNvSpPr>
              <a:spLocks/>
            </p:cNvSpPr>
            <p:nvPr/>
          </p:nvSpPr>
          <p:spPr bwMode="auto">
            <a:xfrm>
              <a:off x="4607726" y="2499897"/>
              <a:ext cx="1362855" cy="1905241"/>
            </a:xfrm>
            <a:custGeom>
              <a:avLst/>
              <a:gdLst>
                <a:gd name="T0" fmla="*/ 28328 w 1490133"/>
                <a:gd name="T1" fmla="*/ 709722 h 2991556"/>
                <a:gd name="T2" fmla="*/ 1246454 w 1490133"/>
                <a:gd name="T3" fmla="*/ 0 h 2991556"/>
                <a:gd name="T4" fmla="*/ 1246454 w 1490133"/>
                <a:gd name="T5" fmla="*/ 1213395 h 2991556"/>
                <a:gd name="T6" fmla="*/ 0 w 1490133"/>
                <a:gd name="T7" fmla="*/ 769247 h 29915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0133" h="2991556">
                  <a:moveTo>
                    <a:pt x="33867" y="1749778"/>
                  </a:moveTo>
                  <a:lnTo>
                    <a:pt x="1490133" y="0"/>
                  </a:lnTo>
                  <a:lnTo>
                    <a:pt x="1490133" y="2991556"/>
                  </a:lnTo>
                  <a:lnTo>
                    <a:pt x="0" y="1896533"/>
                  </a:lnTo>
                </a:path>
              </a:pathLst>
            </a:custGeom>
            <a:gradFill rotWithShape="1">
              <a:gsLst>
                <a:gs pos="0">
                  <a:srgbClr val="D7F3FD"/>
                </a:gs>
                <a:gs pos="100000">
                  <a:schemeClr val="bg1"/>
                </a:gs>
              </a:gsLst>
              <a:lin ang="10800000" scaled="1"/>
            </a:gradFill>
            <a:ln w="28575" cap="flat" cmpd="sng" algn="ctr">
              <a:no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pic>
          <p:nvPicPr>
            <p:cNvPr id="14" name="Picture 7"/>
            <p:cNvPicPr>
              <a:picLocks noChangeAspect="1"/>
            </p:cNvPicPr>
            <p:nvPr/>
          </p:nvPicPr>
          <p:blipFill>
            <a:blip r:embed="rId4" cstate="print"/>
            <a:srcRect/>
            <a:stretch>
              <a:fillRect/>
            </a:stretch>
          </p:blipFill>
          <p:spPr bwMode="auto">
            <a:xfrm flipH="1">
              <a:off x="2657283" y="2231905"/>
              <a:ext cx="2355098" cy="2250322"/>
            </a:xfrm>
            <a:prstGeom prst="rect">
              <a:avLst/>
            </a:prstGeom>
            <a:noFill/>
            <a:ln w="9525">
              <a:noFill/>
              <a:miter lim="800000"/>
              <a:headEnd/>
              <a:tailEnd/>
            </a:ln>
          </p:spPr>
        </p:pic>
        <p:pic>
          <p:nvPicPr>
            <p:cNvPr id="15" name="Picture 8"/>
            <p:cNvPicPr>
              <a:picLocks noChangeAspect="1"/>
            </p:cNvPicPr>
            <p:nvPr/>
          </p:nvPicPr>
          <p:blipFill>
            <a:blip r:embed="rId5" cstate="print"/>
            <a:srcRect/>
            <a:stretch>
              <a:fillRect/>
            </a:stretch>
          </p:blipFill>
          <p:spPr bwMode="auto">
            <a:xfrm>
              <a:off x="5360982" y="2231905"/>
              <a:ext cx="2273655" cy="2813173"/>
            </a:xfrm>
            <a:prstGeom prst="rect">
              <a:avLst/>
            </a:prstGeom>
            <a:noFill/>
            <a:ln w="9525">
              <a:noFill/>
              <a:miter lim="800000"/>
              <a:headEnd/>
              <a:tailEnd/>
            </a:ln>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8372887" y="1459310"/>
              <a:ext cx="634413" cy="853887"/>
            </a:xfrm>
            <a:prstGeom prst="rect">
              <a:avLst/>
            </a:prstGeom>
          </p:spPr>
        </p:pic>
        <p:grpSp>
          <p:nvGrpSpPr>
            <p:cNvPr id="17" name="Group 65"/>
            <p:cNvGrpSpPr>
              <a:grpSpLocks/>
            </p:cNvGrpSpPr>
            <p:nvPr/>
          </p:nvGrpSpPr>
          <p:grpSpPr bwMode="auto">
            <a:xfrm>
              <a:off x="3394750" y="1053736"/>
              <a:ext cx="2286000" cy="1645920"/>
              <a:chOff x="7439043" y="2710581"/>
              <a:chExt cx="1674282" cy="1275632"/>
            </a:xfrm>
          </p:grpSpPr>
          <p:sp>
            <p:nvSpPr>
              <p:cNvPr id="36" name="Freeform 66"/>
              <p:cNvSpPr>
                <a:spLocks/>
              </p:cNvSpPr>
              <p:nvPr/>
            </p:nvSpPr>
            <p:spPr bwMode="auto">
              <a:xfrm flipH="1">
                <a:off x="7439043" y="2710581"/>
                <a:ext cx="1674282" cy="1275632"/>
              </a:xfrm>
              <a:custGeom>
                <a:avLst/>
                <a:gdLst>
                  <a:gd name="T0" fmla="*/ 636709 w 2201334"/>
                  <a:gd name="T1" fmla="*/ 0 h 1677192"/>
                  <a:gd name="T2" fmla="*/ 1273419 w 2201334"/>
                  <a:gd name="T3" fmla="*/ 372230 h 1677192"/>
                  <a:gd name="T4" fmla="*/ 765028 w 2201334"/>
                  <a:gd name="T5" fmla="*/ 736898 h 1677192"/>
                  <a:gd name="T6" fmla="*/ 730800 w 2201334"/>
                  <a:gd name="T7" fmla="*/ 738915 h 1677192"/>
                  <a:gd name="T8" fmla="*/ 740542 w 2201334"/>
                  <a:gd name="T9" fmla="*/ 781517 h 1677192"/>
                  <a:gd name="T10" fmla="*/ 832619 w 2201334"/>
                  <a:gd name="T11" fmla="*/ 970214 h 1677192"/>
                  <a:gd name="T12" fmla="*/ 832619 w 2201334"/>
                  <a:gd name="T13" fmla="*/ 970215 h 1677192"/>
                  <a:gd name="T14" fmla="*/ 471589 w 2201334"/>
                  <a:gd name="T15" fmla="*/ 730909 h 1677192"/>
                  <a:gd name="T16" fmla="*/ 471362 w 2201334"/>
                  <a:gd name="T17" fmla="*/ 730178 h 1677192"/>
                  <a:gd name="T18" fmla="*/ 388873 w 2201334"/>
                  <a:gd name="T19" fmla="*/ 715208 h 1677192"/>
                  <a:gd name="T20" fmla="*/ 0 w 2201334"/>
                  <a:gd name="T21" fmla="*/ 372230 h 1677192"/>
                  <a:gd name="T22" fmla="*/ 636709 w 2201334"/>
                  <a:gd name="T23" fmla="*/ 0 h 1677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01334" h="1677192">
                    <a:moveTo>
                      <a:pt x="1100667" y="0"/>
                    </a:moveTo>
                    <a:cubicBezTo>
                      <a:pt x="1708549" y="0"/>
                      <a:pt x="2201334" y="288090"/>
                      <a:pt x="2201334" y="643467"/>
                    </a:cubicBezTo>
                    <a:cubicBezTo>
                      <a:pt x="2201334" y="954422"/>
                      <a:pt x="1824046" y="1213860"/>
                      <a:pt x="1322490" y="1273861"/>
                    </a:cubicBezTo>
                    <a:lnTo>
                      <a:pt x="1263319" y="1277348"/>
                    </a:lnTo>
                    <a:lnTo>
                      <a:pt x="1280160" y="1350993"/>
                    </a:lnTo>
                    <a:cubicBezTo>
                      <a:pt x="1315532" y="1465267"/>
                      <a:pt x="1368589" y="1575385"/>
                      <a:pt x="1439332" y="1677191"/>
                    </a:cubicBezTo>
                    <a:lnTo>
                      <a:pt x="1439332" y="1677192"/>
                    </a:lnTo>
                    <a:cubicBezTo>
                      <a:pt x="1158771" y="1677192"/>
                      <a:pt x="918052" y="1506613"/>
                      <a:pt x="815227" y="1263508"/>
                    </a:cubicBezTo>
                    <a:lnTo>
                      <a:pt x="814835" y="1262245"/>
                    </a:lnTo>
                    <a:lnTo>
                      <a:pt x="672237" y="1236367"/>
                    </a:lnTo>
                    <a:cubicBezTo>
                      <a:pt x="277192" y="1138684"/>
                      <a:pt x="0" y="910000"/>
                      <a:pt x="0" y="643467"/>
                    </a:cubicBezTo>
                    <a:cubicBezTo>
                      <a:pt x="0" y="288090"/>
                      <a:pt x="492785" y="0"/>
                      <a:pt x="1100667" y="0"/>
                    </a:cubicBezTo>
                    <a:close/>
                  </a:path>
                </a:pathLst>
              </a:custGeom>
              <a:gradFill rotWithShape="0">
                <a:gsLst>
                  <a:gs pos="0">
                    <a:srgbClr val="93DBFF"/>
                  </a:gs>
                  <a:gs pos="100000">
                    <a:srgbClr val="D7F3FD"/>
                  </a:gs>
                </a:gsLst>
                <a:lin ang="5400000" scaled="1"/>
              </a:gradFill>
              <a:ln w="28575" cap="flat" cmpd="sng" algn="ctr">
                <a:no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37" name="Oval 36"/>
              <p:cNvSpPr/>
              <p:nvPr/>
            </p:nvSpPr>
            <p:spPr bwMode="auto">
              <a:xfrm>
                <a:off x="7587808" y="2732225"/>
                <a:ext cx="1376752" cy="661489"/>
              </a:xfrm>
              <a:prstGeom prst="ellipse">
                <a:avLst/>
              </a:prstGeom>
              <a:gradFill>
                <a:gsLst>
                  <a:gs pos="0">
                    <a:schemeClr val="bg1"/>
                  </a:gs>
                  <a:gs pos="89000">
                    <a:srgbClr val="BEECFB"/>
                  </a:gs>
                </a:gsLst>
                <a:lin ang="5400000" scaled="1"/>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sp>
          <p:nvSpPr>
            <p:cNvPr id="18" name="TextBox 7178"/>
            <p:cNvSpPr txBox="1">
              <a:spLocks noChangeArrowheads="1"/>
            </p:cNvSpPr>
            <p:nvPr/>
          </p:nvSpPr>
          <p:spPr bwMode="auto">
            <a:xfrm>
              <a:off x="3589273" y="1317638"/>
              <a:ext cx="1928195" cy="1077218"/>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altLang="en-US" sz="2400" dirty="0">
                  <a:latin typeface="Oracle Sans" panose="020B0503020204020204" pitchFamily="34" charset="0"/>
                  <a:cs typeface="Oracle Sans" panose="020B0503020204020204" pitchFamily="34" charset="0"/>
                </a:rPr>
                <a:t>Generate expense report for each department</a:t>
              </a:r>
            </a:p>
            <a:p>
              <a:pPr algn="ctr" eaLnBrk="1" hangingPunct="1"/>
              <a:endParaRPr lang="en-US" altLang="en-US" sz="2400" dirty="0">
                <a:latin typeface="Oracle Sans" panose="020B0503020204020204" pitchFamily="34" charset="0"/>
                <a:cs typeface="Oracle Sans" panose="020B0503020204020204" pitchFamily="34" charset="0"/>
              </a:endParaRPr>
            </a:p>
          </p:txBody>
        </p:sp>
        <p:sp>
          <p:nvSpPr>
            <p:cNvPr id="19" name="Oval 18"/>
            <p:cNvSpPr/>
            <p:nvPr/>
          </p:nvSpPr>
          <p:spPr bwMode="auto">
            <a:xfrm>
              <a:off x="7193870" y="2514600"/>
              <a:ext cx="1042416" cy="1014984"/>
            </a:xfrm>
            <a:prstGeom prst="ellipse">
              <a:avLst/>
            </a:prstGeom>
            <a:gradFill flip="none" rotWithShape="1">
              <a:gsLst>
                <a:gs pos="0">
                  <a:schemeClr val="bg1"/>
                </a:gs>
                <a:gs pos="100000">
                  <a:srgbClr val="D7F3FD"/>
                </a:gs>
              </a:gsLst>
              <a:lin ang="13500000" scaled="1"/>
              <a:tileRect/>
            </a:gradFill>
            <a:ln w="66675" cap="flat" cmpd="sng" algn="ctr">
              <a:solidFill>
                <a:srgbClr val="D1F0FF"/>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7325987" y="2606991"/>
              <a:ext cx="772264" cy="901335"/>
            </a:xfrm>
            <a:prstGeom prst="rect">
              <a:avLst/>
            </a:prstGeom>
          </p:spPr>
        </p:pic>
        <p:sp>
          <p:nvSpPr>
            <p:cNvPr id="21" name="Oval 20"/>
            <p:cNvSpPr/>
            <p:nvPr/>
          </p:nvSpPr>
          <p:spPr bwMode="auto">
            <a:xfrm>
              <a:off x="7150328" y="4855030"/>
              <a:ext cx="1042416" cy="1014984"/>
            </a:xfrm>
            <a:prstGeom prst="ellipse">
              <a:avLst/>
            </a:prstGeom>
            <a:gradFill flip="none" rotWithShape="1">
              <a:gsLst>
                <a:gs pos="0">
                  <a:schemeClr val="bg1"/>
                </a:gs>
                <a:gs pos="100000">
                  <a:srgbClr val="D7F3FD"/>
                </a:gs>
              </a:gsLst>
              <a:lin ang="13500000" scaled="1"/>
              <a:tileRect/>
            </a:gradFill>
            <a:ln w="66675" cap="flat" cmpd="sng" algn="ctr">
              <a:solidFill>
                <a:srgbClr val="D1F0FF"/>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2" name="Oval 21"/>
            <p:cNvSpPr/>
            <p:nvPr/>
          </p:nvSpPr>
          <p:spPr bwMode="auto">
            <a:xfrm>
              <a:off x="8260668" y="3679372"/>
              <a:ext cx="1042416" cy="1014984"/>
            </a:xfrm>
            <a:prstGeom prst="ellipse">
              <a:avLst/>
            </a:prstGeom>
            <a:gradFill flip="none" rotWithShape="1">
              <a:gsLst>
                <a:gs pos="0">
                  <a:schemeClr val="bg1"/>
                </a:gs>
                <a:gs pos="100000">
                  <a:srgbClr val="D7F3FD"/>
                </a:gs>
              </a:gsLst>
              <a:lin ang="13500000" scaled="1"/>
              <a:tileRect/>
            </a:gradFill>
            <a:ln w="66675" cap="flat" cmpd="sng" algn="ctr">
              <a:solidFill>
                <a:srgbClr val="D1F0FF"/>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8384143" y="3736985"/>
              <a:ext cx="770812" cy="916929"/>
            </a:xfrm>
            <a:prstGeom prst="rect">
              <a:avLst/>
            </a:prstGeom>
          </p:spPr>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auto">
            <a:xfrm>
              <a:off x="7326426" y="4894361"/>
              <a:ext cx="736586" cy="982116"/>
            </a:xfrm>
            <a:prstGeom prst="rect">
              <a:avLst/>
            </a:prstGeom>
          </p:spPr>
        </p:pic>
        <p:sp>
          <p:nvSpPr>
            <p:cNvPr id="25" name="Oval 24"/>
            <p:cNvSpPr/>
            <p:nvPr/>
          </p:nvSpPr>
          <p:spPr bwMode="auto">
            <a:xfrm>
              <a:off x="7923212" y="2514600"/>
              <a:ext cx="152400" cy="152400"/>
            </a:xfrm>
            <a:prstGeom prst="ellipse">
              <a:avLst/>
            </a:prstGeom>
            <a:solidFill>
              <a:srgbClr val="C1EAFF"/>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6" name="Oval 25"/>
            <p:cNvSpPr>
              <a:spLocks noChangeAspect="1"/>
            </p:cNvSpPr>
            <p:nvPr/>
          </p:nvSpPr>
          <p:spPr bwMode="auto">
            <a:xfrm>
              <a:off x="8162696" y="2122714"/>
              <a:ext cx="274320" cy="274320"/>
            </a:xfrm>
            <a:prstGeom prst="ellipse">
              <a:avLst/>
            </a:prstGeom>
            <a:solidFill>
              <a:srgbClr val="C1EAFF"/>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7" name="Oval 26"/>
            <p:cNvSpPr>
              <a:spLocks noChangeAspect="1"/>
            </p:cNvSpPr>
            <p:nvPr/>
          </p:nvSpPr>
          <p:spPr bwMode="auto">
            <a:xfrm>
              <a:off x="8032068" y="2351314"/>
              <a:ext cx="182880" cy="182880"/>
            </a:xfrm>
            <a:prstGeom prst="ellipse">
              <a:avLst/>
            </a:prstGeom>
            <a:solidFill>
              <a:srgbClr val="C1EAFF"/>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28" name="Group 27"/>
            <p:cNvGrpSpPr/>
            <p:nvPr/>
          </p:nvGrpSpPr>
          <p:grpSpPr>
            <a:xfrm flipH="1">
              <a:off x="7923212" y="3352800"/>
              <a:ext cx="522516" cy="544286"/>
              <a:chOff x="10579328" y="609600"/>
              <a:chExt cx="513804" cy="544286"/>
            </a:xfrm>
          </p:grpSpPr>
          <p:sp>
            <p:nvSpPr>
              <p:cNvPr id="33" name="Oval 32"/>
              <p:cNvSpPr/>
              <p:nvPr/>
            </p:nvSpPr>
            <p:spPr bwMode="auto">
              <a:xfrm>
                <a:off x="10579328" y="1001486"/>
                <a:ext cx="152400" cy="152400"/>
              </a:xfrm>
              <a:prstGeom prst="ellipse">
                <a:avLst/>
              </a:prstGeom>
              <a:solidFill>
                <a:srgbClr val="C1EAFF"/>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4" name="Oval 33"/>
              <p:cNvSpPr>
                <a:spLocks noChangeAspect="1"/>
              </p:cNvSpPr>
              <p:nvPr/>
            </p:nvSpPr>
            <p:spPr bwMode="auto">
              <a:xfrm>
                <a:off x="10818812" y="609600"/>
                <a:ext cx="274320" cy="274320"/>
              </a:xfrm>
              <a:prstGeom prst="ellipse">
                <a:avLst/>
              </a:prstGeom>
              <a:solidFill>
                <a:srgbClr val="C1EAFF"/>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5" name="Oval 34"/>
              <p:cNvSpPr>
                <a:spLocks noChangeAspect="1"/>
              </p:cNvSpPr>
              <p:nvPr/>
            </p:nvSpPr>
            <p:spPr bwMode="auto">
              <a:xfrm>
                <a:off x="10688184" y="838200"/>
                <a:ext cx="182880" cy="182880"/>
              </a:xfrm>
              <a:prstGeom prst="ellipse">
                <a:avLst/>
              </a:prstGeom>
              <a:solidFill>
                <a:srgbClr val="C1EAFF"/>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grpSp>
          <p:nvGrpSpPr>
            <p:cNvPr id="29" name="Group 28"/>
            <p:cNvGrpSpPr/>
            <p:nvPr/>
          </p:nvGrpSpPr>
          <p:grpSpPr>
            <a:xfrm>
              <a:off x="8021184" y="4506686"/>
              <a:ext cx="513804" cy="544286"/>
              <a:chOff x="10198328" y="914400"/>
              <a:chExt cx="513804" cy="544286"/>
            </a:xfrm>
          </p:grpSpPr>
          <p:sp>
            <p:nvSpPr>
              <p:cNvPr id="30" name="Oval 29"/>
              <p:cNvSpPr/>
              <p:nvPr/>
            </p:nvSpPr>
            <p:spPr bwMode="auto">
              <a:xfrm>
                <a:off x="10198328" y="1306286"/>
                <a:ext cx="152400" cy="152400"/>
              </a:xfrm>
              <a:prstGeom prst="ellipse">
                <a:avLst/>
              </a:prstGeom>
              <a:solidFill>
                <a:srgbClr val="C1EAFF"/>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1" name="Oval 30"/>
              <p:cNvSpPr>
                <a:spLocks noChangeAspect="1"/>
              </p:cNvSpPr>
              <p:nvPr/>
            </p:nvSpPr>
            <p:spPr bwMode="auto">
              <a:xfrm>
                <a:off x="10437812" y="914400"/>
                <a:ext cx="274320" cy="274320"/>
              </a:xfrm>
              <a:prstGeom prst="ellipse">
                <a:avLst/>
              </a:prstGeom>
              <a:solidFill>
                <a:srgbClr val="C1EAFF"/>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2" name="Oval 31"/>
              <p:cNvSpPr>
                <a:spLocks noChangeAspect="1"/>
              </p:cNvSpPr>
              <p:nvPr/>
            </p:nvSpPr>
            <p:spPr bwMode="auto">
              <a:xfrm>
                <a:off x="10307184" y="1143000"/>
                <a:ext cx="182880" cy="182880"/>
              </a:xfrm>
              <a:prstGeom prst="ellipse">
                <a:avLst/>
              </a:prstGeom>
              <a:solidFill>
                <a:srgbClr val="C1EAFF"/>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grpSp>
    </p:spTree>
    <p:custDataLst>
      <p:tags r:id="rId1"/>
    </p:custDataLst>
    <p:extLst>
      <p:ext uri="{BB962C8B-B14F-4D97-AF65-F5344CB8AC3E}">
        <p14:creationId xmlns:p14="http://schemas.microsoft.com/office/powerpoint/2010/main" val="1563976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mj-lt"/>
                <a:cs typeface="Oracle Sans" panose="020B0503020204020204" pitchFamily="34" charset="0"/>
              </a:rPr>
              <a:t>Associative Array Structure</a:t>
            </a:r>
          </a:p>
        </p:txBody>
      </p:sp>
      <p:sp>
        <p:nvSpPr>
          <p:cNvPr id="29699" name="Freeform 23"/>
          <p:cNvSpPr>
            <a:spLocks/>
          </p:cNvSpPr>
          <p:nvPr/>
        </p:nvSpPr>
        <p:spPr bwMode="auto">
          <a:xfrm>
            <a:off x="7467602" y="2740094"/>
            <a:ext cx="8684418" cy="542925"/>
          </a:xfrm>
          <a:custGeom>
            <a:avLst/>
            <a:gdLst>
              <a:gd name="T0" fmla="*/ 0 w 3054"/>
              <a:gd name="T1" fmla="*/ 2147483647 h 96"/>
              <a:gd name="T2" fmla="*/ 0 w 3054"/>
              <a:gd name="T3" fmla="*/ 0 h 96"/>
              <a:gd name="T4" fmla="*/ 2147483647 w 3054"/>
              <a:gd name="T5" fmla="*/ 0 h 96"/>
              <a:gd name="T6" fmla="*/ 2147483647 w 3054"/>
              <a:gd name="T7" fmla="*/ 2147483647 h 96"/>
              <a:gd name="T8" fmla="*/ 0 60000 65536"/>
              <a:gd name="T9" fmla="*/ 0 60000 65536"/>
              <a:gd name="T10" fmla="*/ 0 60000 65536"/>
              <a:gd name="T11" fmla="*/ 0 60000 65536"/>
              <a:gd name="T12" fmla="*/ 0 w 3054"/>
              <a:gd name="T13" fmla="*/ 0 h 96"/>
              <a:gd name="T14" fmla="*/ 3054 w 3054"/>
              <a:gd name="T15" fmla="*/ 96 h 96"/>
            </a:gdLst>
            <a:ahLst/>
            <a:cxnLst>
              <a:cxn ang="T8">
                <a:pos x="T0" y="T1"/>
              </a:cxn>
              <a:cxn ang="T9">
                <a:pos x="T2" y="T3"/>
              </a:cxn>
              <a:cxn ang="T10">
                <a:pos x="T4" y="T5"/>
              </a:cxn>
              <a:cxn ang="T11">
                <a:pos x="T6" y="T7"/>
              </a:cxn>
            </a:cxnLst>
            <a:rect l="T12" t="T13" r="T14" b="T15"/>
            <a:pathLst>
              <a:path w="3054" h="96">
                <a:moveTo>
                  <a:pt x="0" y="91"/>
                </a:moveTo>
                <a:lnTo>
                  <a:pt x="0" y="0"/>
                </a:lnTo>
                <a:lnTo>
                  <a:pt x="3054" y="0"/>
                </a:lnTo>
                <a:lnTo>
                  <a:pt x="3054" y="96"/>
                </a:lnTo>
              </a:path>
            </a:pathLst>
          </a:custGeom>
          <a:noFill/>
          <a:ln w="28575" cap="flat" cmpd="sng">
            <a:solidFill>
              <a:schemeClr val="accent1"/>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aphicFrame>
        <p:nvGraphicFramePr>
          <p:cNvPr id="31" name="Group 471"/>
          <p:cNvGraphicFramePr>
            <a:graphicFrameLocks noGrp="1"/>
          </p:cNvGraphicFramePr>
          <p:nvPr>
            <p:extLst>
              <p:ext uri="{D42A27DB-BD31-4B8C-83A1-F6EECF244321}">
                <p14:modId xmlns:p14="http://schemas.microsoft.com/office/powerpoint/2010/main" val="2217726520"/>
              </p:ext>
            </p:extLst>
          </p:nvPr>
        </p:nvGraphicFramePr>
        <p:xfrm>
          <a:off x="1069182" y="3283019"/>
          <a:ext cx="4418451" cy="4599432"/>
        </p:xfrm>
        <a:graphic>
          <a:graphicData uri="http://schemas.openxmlformats.org/drawingml/2006/table">
            <a:tbl>
              <a:tblPr firstRow="1" bandCol="1">
                <a:tableStyleId>{5FD0F851-EC5A-4D38-B0AD-8093EC10F338}</a:tableStyleId>
              </a:tblPr>
              <a:tblGrid>
                <a:gridCol w="4418451">
                  <a:extLst>
                    <a:ext uri="{9D8B030D-6E8A-4147-A177-3AD203B41FA5}">
                      <a16:colId xmlns:a16="http://schemas.microsoft.com/office/drawing/2014/main" val="20000"/>
                    </a:ext>
                  </a:extLst>
                </a:gridCol>
              </a:tblGrid>
              <a:tr h="780288">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3200" u="none" strike="noStrike" cap="none" normalizeH="0" baseline="0" dirty="0">
                          <a:ln>
                            <a:noFill/>
                          </a:ln>
                          <a:solidFill>
                            <a:schemeClr val="bg1"/>
                          </a:solidFill>
                          <a:effectLst/>
                        </a:rPr>
                        <a:t>Unique key column</a:t>
                      </a:r>
                      <a:endParaRPr kumimoji="0" lang="en-US" sz="3200" b="1" i="0" u="none" strike="noStrike" cap="none" normalizeH="0" baseline="0" dirty="0">
                        <a:ln>
                          <a:noFill/>
                        </a:ln>
                        <a:solidFill>
                          <a:schemeClr val="bg1"/>
                        </a:solidFill>
                        <a:effectLst/>
                        <a:latin typeface="Oracle Sans" panose="020B0503020204020204" pitchFamily="34" charset="0"/>
                      </a:endParaRP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558CCD"/>
                    </a:solidFill>
                  </a:tcPr>
                </a:tc>
                <a:extLst>
                  <a:ext uri="{0D108BD9-81ED-4DB2-BD59-A6C34878D82A}">
                    <a16:rowId xmlns:a16="http://schemas.microsoft.com/office/drawing/2014/main" val="10000"/>
                  </a:ext>
                </a:extLst>
              </a:tr>
              <a:tr h="80010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0" i="0" u="none" strike="noStrike" cap="none" normalizeH="0" baseline="0" dirty="0">
                          <a:ln>
                            <a:noFill/>
                          </a:ln>
                          <a:solidFill>
                            <a:schemeClr val="tx1"/>
                          </a:solidFill>
                          <a:effectLst/>
                          <a:latin typeface="+mn-lt"/>
                        </a:rPr>
                        <a:t>…</a:t>
                      </a:r>
                      <a:endParaRPr kumimoji="0" lang="en-US" sz="2900" b="0" i="0" u="none" strike="noStrike" cap="none" normalizeH="0" baseline="0" dirty="0">
                        <a:ln>
                          <a:noFill/>
                        </a:ln>
                        <a:solidFill>
                          <a:schemeClr val="tx1"/>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1"/>
                  </a:ext>
                </a:extLst>
              </a:tr>
              <a:tr h="80010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u="none" strike="noStrike" cap="none" normalizeH="0" baseline="0" dirty="0">
                          <a:ln>
                            <a:noFill/>
                          </a:ln>
                          <a:effectLst/>
                        </a:rPr>
                        <a:t>1</a:t>
                      </a:r>
                      <a:endParaRPr kumimoji="0" lang="en-US" sz="2900" b="1" i="0" u="none" strike="noStrike" cap="none" normalizeH="0" baseline="0" dirty="0">
                        <a:ln>
                          <a:noFill/>
                        </a:ln>
                        <a:solidFill>
                          <a:schemeClr val="tx1"/>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2"/>
                  </a:ext>
                </a:extLst>
              </a:tr>
              <a:tr h="726948">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u="none" strike="noStrike" cap="none" normalizeH="0" baseline="0" dirty="0">
                          <a:ln>
                            <a:noFill/>
                          </a:ln>
                          <a:effectLst/>
                        </a:rPr>
                        <a:t>5</a:t>
                      </a:r>
                      <a:endParaRPr kumimoji="0" lang="en-US" sz="2900" b="1" i="0" u="none" strike="noStrike" cap="none" normalizeH="0" baseline="0" dirty="0">
                        <a:ln>
                          <a:noFill/>
                        </a:ln>
                        <a:solidFill>
                          <a:schemeClr val="tx1"/>
                        </a:solidFill>
                        <a:effectLst/>
                        <a:latin typeface="Oracle Sans" panose="020B0503020204020204" pitchFamily="34" charset="0"/>
                      </a:endParaRP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3"/>
                  </a:ext>
                </a:extLst>
              </a:tr>
              <a:tr h="726948">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i="0" u="none" strike="noStrike" cap="none" normalizeH="0" baseline="0" dirty="0">
                          <a:ln>
                            <a:noFill/>
                          </a:ln>
                          <a:solidFill>
                            <a:schemeClr val="tx1"/>
                          </a:solidFill>
                          <a:effectLst/>
                          <a:latin typeface="Oracle Sans" panose="020B0503020204020204" pitchFamily="34" charset="0"/>
                        </a:rPr>
                        <a:t>3</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4"/>
                  </a:ext>
                </a:extLst>
              </a:tr>
              <a:tr h="726948">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i="0" u="none" strike="noStrike" cap="none" normalizeH="0" baseline="0" dirty="0">
                          <a:ln>
                            <a:noFill/>
                          </a:ln>
                          <a:solidFill>
                            <a:schemeClr val="tx1"/>
                          </a:solidFill>
                          <a:effectLst/>
                          <a:latin typeface="Oracle Sans" panose="020B0503020204020204" pitchFamily="34" charset="0"/>
                        </a:rPr>
                        <a:t>…</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5"/>
                  </a:ext>
                </a:extLst>
              </a:tr>
            </a:tbl>
          </a:graphicData>
        </a:graphic>
      </p:graphicFrame>
      <p:sp>
        <p:nvSpPr>
          <p:cNvPr id="29716" name="Rectangle 27"/>
          <p:cNvSpPr>
            <a:spLocks noChangeArrowheads="1"/>
          </p:cNvSpPr>
          <p:nvPr/>
        </p:nvSpPr>
        <p:spPr bwMode="auto">
          <a:xfrm>
            <a:off x="1526383" y="8540819"/>
            <a:ext cx="2550320"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400" dirty="0">
                <a:latin typeface="Courier New" pitchFamily="49" charset="0"/>
                <a:cs typeface="Oracle Sans" panose="020B0503020204020204" pitchFamily="34" charset="0"/>
              </a:rPr>
              <a:t>PLS_INTEGER</a:t>
            </a:r>
          </a:p>
        </p:txBody>
      </p:sp>
      <p:graphicFrame>
        <p:nvGraphicFramePr>
          <p:cNvPr id="30" name="Group 471"/>
          <p:cNvGraphicFramePr>
            <a:graphicFrameLocks noGrp="1"/>
          </p:cNvGraphicFramePr>
          <p:nvPr>
            <p:extLst>
              <p:ext uri="{D42A27DB-BD31-4B8C-83A1-F6EECF244321}">
                <p14:modId xmlns:p14="http://schemas.microsoft.com/office/powerpoint/2010/main" val="3465945390"/>
              </p:ext>
            </p:extLst>
          </p:nvPr>
        </p:nvGraphicFramePr>
        <p:xfrm>
          <a:off x="6248402" y="3283019"/>
          <a:ext cx="2894846" cy="5028152"/>
        </p:xfrm>
        <a:graphic>
          <a:graphicData uri="http://schemas.openxmlformats.org/drawingml/2006/table">
            <a:tbl>
              <a:tblPr firstRow="1" bandCol="1">
                <a:tableStyleId>{5FD0F851-EC5A-4D38-B0AD-8093EC10F338}</a:tableStyleId>
              </a:tblPr>
              <a:tblGrid>
                <a:gridCol w="2894846">
                  <a:extLst>
                    <a:ext uri="{9D8B030D-6E8A-4147-A177-3AD203B41FA5}">
                      <a16:colId xmlns:a16="http://schemas.microsoft.com/office/drawing/2014/main" val="20000"/>
                    </a:ext>
                  </a:extLst>
                </a:gridCol>
              </a:tblGrid>
              <a:tr h="874164">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3200" b="1" i="0" u="none" strike="noStrike" kern="1200" cap="none" normalizeH="0" baseline="0" dirty="0">
                          <a:ln>
                            <a:noFill/>
                          </a:ln>
                          <a:solidFill>
                            <a:schemeClr val="bg1"/>
                          </a:solidFill>
                          <a:effectLst/>
                          <a:latin typeface="Oracle Sans" panose="020B0503020204020204" pitchFamily="34" charset="0"/>
                          <a:ea typeface="+mn-ea"/>
                          <a:cs typeface="+mn-cs"/>
                        </a:rPr>
                        <a:t>Value</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558CCD"/>
                    </a:solidFill>
                  </a:tcPr>
                </a:tc>
                <a:extLst>
                  <a:ext uri="{0D108BD9-81ED-4DB2-BD59-A6C34878D82A}">
                    <a16:rowId xmlns:a16="http://schemas.microsoft.com/office/drawing/2014/main" val="10000"/>
                  </a:ext>
                </a:extLst>
              </a:tr>
              <a:tr h="814407">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i="0" u="none" strike="noStrike" kern="1200" cap="none" normalizeH="0" baseline="0" dirty="0">
                          <a:ln>
                            <a:noFill/>
                          </a:ln>
                          <a:solidFill>
                            <a:schemeClr val="tx1"/>
                          </a:solidFill>
                          <a:effectLst/>
                          <a:latin typeface="Oracle Sans" panose="020B0503020204020204" pitchFamily="34" charset="0"/>
                          <a:ea typeface="+mn-ea"/>
                          <a:cs typeface="+mn-cs"/>
                        </a:rPr>
                        <a:t>…</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1"/>
                  </a:ext>
                </a:extLst>
              </a:tr>
              <a:tr h="89636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u="none" strike="noStrike" cap="none" normalizeH="0" baseline="0" dirty="0">
                          <a:ln>
                            <a:noFill/>
                          </a:ln>
                          <a:effectLst/>
                        </a:rPr>
                        <a:t>Jones</a:t>
                      </a:r>
                      <a:endParaRPr kumimoji="0" lang="en-US" sz="2900" b="1" i="0" u="none" strike="noStrike" cap="none" normalizeH="0" baseline="0" dirty="0">
                        <a:ln>
                          <a:noFill/>
                        </a:ln>
                        <a:solidFill>
                          <a:schemeClr val="tx1"/>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2"/>
                  </a:ext>
                </a:extLst>
              </a:tr>
              <a:tr h="814407">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u="none" strike="noStrike" cap="none" normalizeH="0" baseline="0" dirty="0">
                          <a:ln>
                            <a:noFill/>
                          </a:ln>
                          <a:effectLst/>
                        </a:rPr>
                        <a:t>Smith</a:t>
                      </a:r>
                      <a:endParaRPr kumimoji="0" lang="en-US" sz="2900" b="1" i="0" u="none" strike="noStrike" cap="none" normalizeH="0" baseline="0" dirty="0">
                        <a:ln>
                          <a:noFill/>
                        </a:ln>
                        <a:solidFill>
                          <a:schemeClr val="tx1"/>
                        </a:solidFill>
                        <a:effectLst/>
                        <a:latin typeface="Oracle Sans" panose="020B0503020204020204" pitchFamily="34" charset="0"/>
                      </a:endParaRP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3"/>
                  </a:ext>
                </a:extLst>
              </a:tr>
              <a:tr h="814407">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i="0" u="none" strike="noStrike" cap="none" normalizeH="0" baseline="0" dirty="0">
                          <a:ln>
                            <a:noFill/>
                          </a:ln>
                          <a:solidFill>
                            <a:schemeClr val="tx1"/>
                          </a:solidFill>
                          <a:effectLst/>
                          <a:latin typeface="Oracle Sans" panose="020B0503020204020204" pitchFamily="34" charset="0"/>
                        </a:rPr>
                        <a:t>Maduro</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4"/>
                  </a:ext>
                </a:extLst>
              </a:tr>
              <a:tr h="814407">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900" b="1" i="0" u="none" strike="noStrike" cap="none" normalizeH="0" baseline="0" dirty="0">
                          <a:ln>
                            <a:noFill/>
                          </a:ln>
                          <a:solidFill>
                            <a:schemeClr val="tx1"/>
                          </a:solidFill>
                          <a:effectLst/>
                          <a:latin typeface="Oracle Sans" panose="020B0503020204020204" pitchFamily="34" charset="0"/>
                        </a:rPr>
                        <a:t>…</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5"/>
                  </a:ext>
                </a:extLst>
              </a:tr>
            </a:tbl>
          </a:graphicData>
        </a:graphic>
      </p:graphicFrame>
      <p:sp>
        <p:nvSpPr>
          <p:cNvPr id="29733" name="Rectangle 31"/>
          <p:cNvSpPr>
            <a:spLocks noChangeArrowheads="1"/>
          </p:cNvSpPr>
          <p:nvPr/>
        </p:nvSpPr>
        <p:spPr bwMode="auto">
          <a:xfrm>
            <a:off x="6858002" y="8540819"/>
            <a:ext cx="1519238"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400" dirty="0">
                <a:latin typeface="Courier New" pitchFamily="49" charset="0"/>
                <a:cs typeface="Oracle Sans" panose="020B0503020204020204" pitchFamily="34" charset="0"/>
              </a:rPr>
              <a:t>SCALAR</a:t>
            </a:r>
          </a:p>
        </p:txBody>
      </p:sp>
      <p:graphicFrame>
        <p:nvGraphicFramePr>
          <p:cNvPr id="33" name="Group 471"/>
          <p:cNvGraphicFramePr>
            <a:graphicFrameLocks noGrp="1"/>
          </p:cNvGraphicFramePr>
          <p:nvPr>
            <p:extLst>
              <p:ext uri="{D42A27DB-BD31-4B8C-83A1-F6EECF244321}">
                <p14:modId xmlns:p14="http://schemas.microsoft.com/office/powerpoint/2010/main" val="3957069524"/>
              </p:ext>
            </p:extLst>
          </p:nvPr>
        </p:nvGraphicFramePr>
        <p:xfrm>
          <a:off x="11125202" y="3283019"/>
          <a:ext cx="6094413" cy="4540890"/>
        </p:xfrm>
        <a:graphic>
          <a:graphicData uri="http://schemas.openxmlformats.org/drawingml/2006/table">
            <a:tbl>
              <a:tblPr firstRow="1" bandCol="1">
                <a:tableStyleId>{5FD0F851-EC5A-4D38-B0AD-8093EC10F338}</a:tableStyleId>
              </a:tblPr>
              <a:tblGrid>
                <a:gridCol w="2031471">
                  <a:extLst>
                    <a:ext uri="{9D8B030D-6E8A-4147-A177-3AD203B41FA5}">
                      <a16:colId xmlns:a16="http://schemas.microsoft.com/office/drawing/2014/main" val="20000"/>
                    </a:ext>
                  </a:extLst>
                </a:gridCol>
                <a:gridCol w="2031471">
                  <a:extLst>
                    <a:ext uri="{9D8B030D-6E8A-4147-A177-3AD203B41FA5}">
                      <a16:colId xmlns:a16="http://schemas.microsoft.com/office/drawing/2014/main" val="20001"/>
                    </a:ext>
                  </a:extLst>
                </a:gridCol>
                <a:gridCol w="2031471">
                  <a:extLst>
                    <a:ext uri="{9D8B030D-6E8A-4147-A177-3AD203B41FA5}">
                      <a16:colId xmlns:a16="http://schemas.microsoft.com/office/drawing/2014/main" val="20002"/>
                    </a:ext>
                  </a:extLst>
                </a:gridCol>
              </a:tblGrid>
              <a:tr h="780288">
                <a:tc gridSpan="3">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b="1" i="0" u="none" strike="noStrike" kern="1200" cap="none" normalizeH="0" baseline="0" dirty="0">
                          <a:ln>
                            <a:noFill/>
                          </a:ln>
                          <a:solidFill>
                            <a:schemeClr val="bg1"/>
                          </a:solidFill>
                          <a:effectLst/>
                          <a:latin typeface="Oracle Sans" panose="020B0503020204020204" pitchFamily="34" charset="0"/>
                          <a:ea typeface="+mn-ea"/>
                          <a:cs typeface="+mn-cs"/>
                        </a:rPr>
                        <a:t>Value</a:t>
                      </a:r>
                    </a:p>
                  </a:txBody>
                  <a:tcPr marL="109728" marR="109728" marT="109728" marB="10972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558CCD"/>
                    </a:solidFill>
                  </a:tcPr>
                </a:tc>
                <a:tc hMerge="1">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endParaRPr kumimoji="0" lang="en-US" sz="1400" b="1" i="0" u="none" strike="noStrike" kern="1200" cap="none" normalizeH="0" baseline="0" dirty="0">
                        <a:ln>
                          <a:noFill/>
                        </a:ln>
                        <a:solidFill>
                          <a:schemeClr val="tx1"/>
                        </a:solidFill>
                        <a:effectLst/>
                        <a:latin typeface="Arial" pitchFamily="34" charset="0"/>
                        <a:ea typeface="+mn-ea"/>
                        <a:cs typeface="+mn-cs"/>
                      </a:endParaRPr>
                    </a:p>
                  </a:txBody>
                  <a:tcPr marL="73152" marR="73152" marT="73152" marB="7315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solidFill>
                      <a:srgbClr val="8DA6B1">
                        <a:alpha val="20000"/>
                      </a:srgbClr>
                    </a:solidFill>
                  </a:tcPr>
                </a:tc>
                <a:tc hMerge="1">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endParaRPr kumimoji="0" lang="en-US" sz="1400" b="1" i="0" u="none" strike="noStrike" kern="1200" cap="none" normalizeH="0" baseline="0" dirty="0">
                        <a:ln>
                          <a:noFill/>
                        </a:ln>
                        <a:solidFill>
                          <a:schemeClr val="tx1"/>
                        </a:solidFill>
                        <a:effectLst/>
                        <a:latin typeface="Arial" pitchFamily="34" charset="0"/>
                        <a:ea typeface="+mn-ea"/>
                        <a:cs typeface="+mn-cs"/>
                      </a:endParaRPr>
                    </a:p>
                  </a:txBody>
                  <a:tcPr marL="73152" marR="73152" marT="73152" marB="7315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solidFill>
                      <a:srgbClr val="8DA6B1">
                        <a:alpha val="20000"/>
                      </a:srgbClr>
                    </a:solidFill>
                  </a:tcPr>
                </a:tc>
                <a:extLst>
                  <a:ext uri="{0D108BD9-81ED-4DB2-BD59-A6C34878D82A}">
                    <a16:rowId xmlns:a16="http://schemas.microsoft.com/office/drawing/2014/main" val="10000"/>
                  </a:ext>
                </a:extLst>
              </a:tr>
              <a:tr h="79248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chemeClr val="tx1"/>
                          </a:solidFill>
                          <a:effectLst/>
                          <a:latin typeface="Oracle Sans" panose="020B0503020204020204" pitchFamily="34" charset="0"/>
                        </a:rPr>
                        <a:t>…</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chemeClr val="tx1"/>
                          </a:solidFill>
                          <a:effectLst/>
                          <a:latin typeface="Oracle Sans" panose="020B0503020204020204" pitchFamily="34" charset="0"/>
                        </a:rPr>
                        <a:t>…</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chemeClr val="tx1"/>
                          </a:solidFill>
                          <a:effectLst/>
                          <a:latin typeface="Oracle Sans" panose="020B0503020204020204" pitchFamily="34" charset="0"/>
                        </a:rPr>
                        <a:t>…</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1"/>
                  </a:ext>
                </a:extLst>
              </a:tr>
              <a:tr h="79248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chemeClr val="tx1"/>
                          </a:solidFill>
                          <a:effectLst/>
                          <a:latin typeface="Oracle Sans" panose="020B0503020204020204" pitchFamily="34" charset="0"/>
                        </a:rPr>
                        <a:t>110</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chemeClr val="tx1"/>
                          </a:solidFill>
                          <a:effectLst/>
                          <a:latin typeface="Oracle Sans" panose="020B0503020204020204" pitchFamily="34" charset="0"/>
                        </a:rPr>
                        <a:t>ADMIN</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u="none" strike="noStrike" cap="none" normalizeH="0" baseline="0" dirty="0">
                          <a:ln>
                            <a:noFill/>
                          </a:ln>
                          <a:effectLst/>
                        </a:rPr>
                        <a:t>Jones</a:t>
                      </a:r>
                      <a:endParaRPr kumimoji="0" lang="en-US" sz="2100" b="1" i="0" u="none" strike="noStrike" cap="none" normalizeH="0" baseline="0" dirty="0">
                        <a:ln>
                          <a:noFill/>
                        </a:ln>
                        <a:solidFill>
                          <a:schemeClr val="tx1"/>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2"/>
                  </a:ext>
                </a:extLst>
              </a:tr>
              <a:tr h="725214">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chemeClr val="tx1"/>
                          </a:solidFill>
                          <a:effectLst/>
                          <a:latin typeface="Oracle Sans" panose="020B0503020204020204" pitchFamily="34" charset="0"/>
                        </a:rPr>
                        <a:t>103</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chemeClr val="tx1"/>
                          </a:solidFill>
                          <a:effectLst/>
                          <a:latin typeface="Oracle Sans" panose="020B0503020204020204" pitchFamily="34" charset="0"/>
                        </a:rPr>
                        <a:t>ADMIN</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u="none" strike="noStrike" cap="none" normalizeH="0" baseline="0" dirty="0">
                          <a:ln>
                            <a:noFill/>
                          </a:ln>
                          <a:effectLst/>
                        </a:rPr>
                        <a:t>Smith</a:t>
                      </a:r>
                      <a:endParaRPr kumimoji="0" lang="en-US" sz="2100" b="1" i="0" u="none" strike="noStrike" cap="none" normalizeH="0" baseline="0" dirty="0">
                        <a:ln>
                          <a:noFill/>
                        </a:ln>
                        <a:solidFill>
                          <a:schemeClr val="tx1"/>
                        </a:solidFill>
                        <a:effectLst/>
                        <a:latin typeface="Oracle Sans" panose="020B0503020204020204" pitchFamily="34" charset="0"/>
                      </a:endParaRP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3"/>
                  </a:ext>
                </a:extLst>
              </a:tr>
              <a:tr h="725214">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chemeClr val="tx1"/>
                          </a:solidFill>
                          <a:effectLst/>
                          <a:latin typeface="Oracle Sans" panose="020B0503020204020204" pitchFamily="34" charset="0"/>
                        </a:rPr>
                        <a:t>176</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chemeClr val="tx1"/>
                          </a:solidFill>
                          <a:effectLst/>
                          <a:latin typeface="Oracle Sans" panose="020B0503020204020204" pitchFamily="34" charset="0"/>
                        </a:rPr>
                        <a:t>IT_PROG</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chemeClr val="tx1"/>
                          </a:solidFill>
                          <a:effectLst/>
                          <a:latin typeface="Oracle Sans" panose="020B0503020204020204" pitchFamily="34" charset="0"/>
                        </a:rPr>
                        <a:t>Maduro</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4"/>
                  </a:ext>
                </a:extLst>
              </a:tr>
              <a:tr h="725214">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chemeClr val="tx1"/>
                          </a:solidFill>
                          <a:effectLst/>
                          <a:latin typeface="Oracle Sans" panose="020B0503020204020204" pitchFamily="34" charset="0"/>
                        </a:rPr>
                        <a:t>…</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chemeClr val="tx1"/>
                          </a:solidFill>
                          <a:effectLst/>
                          <a:latin typeface="Oracle Sans" panose="020B0503020204020204" pitchFamily="34" charset="0"/>
                        </a:rPr>
                        <a:t>…</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chemeClr val="tx1"/>
                          </a:solidFill>
                          <a:effectLst/>
                          <a:latin typeface="Oracle Sans" panose="020B0503020204020204" pitchFamily="34" charset="0"/>
                        </a:rPr>
                        <a:t>…</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5"/>
                  </a:ext>
                </a:extLst>
              </a:tr>
            </a:tbl>
          </a:graphicData>
        </a:graphic>
      </p:graphicFrame>
      <p:sp>
        <p:nvSpPr>
          <p:cNvPr id="29762" name="Rectangle 33"/>
          <p:cNvSpPr>
            <a:spLocks noChangeArrowheads="1"/>
          </p:cNvSpPr>
          <p:nvPr/>
        </p:nvSpPr>
        <p:spPr bwMode="auto">
          <a:xfrm>
            <a:off x="13161170" y="8540819"/>
            <a:ext cx="1516857"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400" dirty="0">
                <a:latin typeface="Courier New" pitchFamily="49" charset="0"/>
                <a:cs typeface="Oracle Sans" panose="020B0503020204020204" pitchFamily="34" charset="0"/>
              </a:rPr>
              <a:t>RECORD</a:t>
            </a:r>
          </a:p>
        </p:txBody>
      </p:sp>
      <p:sp>
        <p:nvSpPr>
          <p:cNvPr id="29763" name="Rectangle 34"/>
          <p:cNvSpPr>
            <a:spLocks noChangeArrowheads="1"/>
          </p:cNvSpPr>
          <p:nvPr/>
        </p:nvSpPr>
        <p:spPr bwMode="auto">
          <a:xfrm>
            <a:off x="9829800" y="3456849"/>
            <a:ext cx="685800"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400" b="1" dirty="0">
                <a:latin typeface="+mn-lt"/>
                <a:cs typeface="Oracle Sans" panose="020B0503020204020204" pitchFamily="34" charset="0"/>
              </a:rPr>
              <a:t>OR</a:t>
            </a:r>
          </a:p>
        </p:txBody>
      </p:sp>
      <p:sp>
        <p:nvSpPr>
          <p:cNvPr id="15" name="Oval 24"/>
          <p:cNvSpPr>
            <a:spLocks noChangeArrowheads="1"/>
          </p:cNvSpPr>
          <p:nvPr/>
        </p:nvSpPr>
        <p:spPr bwMode="blackWhite">
          <a:xfrm>
            <a:off x="2812419" y="2286107"/>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b="1" dirty="0">
                <a:solidFill>
                  <a:schemeClr val="bg1"/>
                </a:solidFill>
                <a:latin typeface="Oracle Sans" panose="020B0503020204020204" pitchFamily="34" charset="0"/>
                <a:cs typeface="Oracle Sans" panose="020B0503020204020204" pitchFamily="34" charset="0"/>
              </a:rPr>
              <a:t>1</a:t>
            </a:r>
          </a:p>
        </p:txBody>
      </p:sp>
      <p:sp>
        <p:nvSpPr>
          <p:cNvPr id="16" name="Oval 24"/>
          <p:cNvSpPr>
            <a:spLocks noChangeArrowheads="1"/>
          </p:cNvSpPr>
          <p:nvPr/>
        </p:nvSpPr>
        <p:spPr bwMode="blackWhite">
          <a:xfrm>
            <a:off x="11396079" y="1787237"/>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b="1" dirty="0">
                <a:solidFill>
                  <a:schemeClr val="bg1"/>
                </a:solidFill>
                <a:latin typeface="Oracle Sans" panose="020B0503020204020204" pitchFamily="34" charset="0"/>
                <a:cs typeface="Oracle Sans" panose="020B0503020204020204" pitchFamily="34" charset="0"/>
              </a:rPr>
              <a:t>2</a:t>
            </a:r>
          </a:p>
        </p:txBody>
      </p:sp>
    </p:spTree>
    <p:custDataLst>
      <p:tags r:id="rId1"/>
    </p:custDataLst>
    <p:extLst>
      <p:ext uri="{BB962C8B-B14F-4D97-AF65-F5344CB8AC3E}">
        <p14:creationId xmlns:p14="http://schemas.microsoft.com/office/powerpoint/2010/main" val="1906147573"/>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bwMode="gray">
          <a:xfrm>
            <a:off x="1690690" y="6286500"/>
            <a:ext cx="15376049" cy="2058366"/>
          </a:xfrm>
          <a:prstGeom prst="round2DiagRect">
            <a:avLst>
              <a:gd name="adj1" fmla="val 8325"/>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lvl="1">
              <a:lnSpc>
                <a:spcPct val="65000"/>
              </a:lnSpc>
              <a:spcBef>
                <a:spcPct val="40000"/>
              </a:spcBef>
            </a:pPr>
            <a:r>
              <a:rPr lang="en-US" altLang="en-US" sz="2100" dirty="0">
                <a:solidFill>
                  <a:srgbClr val="000000"/>
                </a:solidFill>
                <a:latin typeface="Courier New" pitchFamily="49" charset="0"/>
                <a:cs typeface="Oracle Sans" panose="020B0503020204020204" pitchFamily="34" charset="0"/>
              </a:rPr>
              <a:t>...</a:t>
            </a:r>
            <a:endParaRPr lang="en-US" altLang="en-US" sz="2100" i="1" dirty="0">
              <a:solidFill>
                <a:srgbClr val="000000"/>
              </a:solidFill>
              <a:latin typeface="Courier New" pitchFamily="49" charset="0"/>
              <a:cs typeface="Oracle Sans" panose="020B0503020204020204" pitchFamily="34" charset="0"/>
            </a:endParaRPr>
          </a:p>
          <a:p>
            <a:pPr lvl="1">
              <a:lnSpc>
                <a:spcPct val="65000"/>
              </a:lnSpc>
              <a:spcBef>
                <a:spcPct val="40000"/>
              </a:spcBef>
            </a:pPr>
            <a:r>
              <a:rPr lang="en-US" altLang="en-US" sz="2100" dirty="0">
                <a:solidFill>
                  <a:srgbClr val="000000"/>
                </a:solidFill>
                <a:latin typeface="Courier New" pitchFamily="49" charset="0"/>
                <a:cs typeface="Oracle Sans" panose="020B0503020204020204" pitchFamily="34" charset="0"/>
              </a:rPr>
              <a:t>TYPE </a:t>
            </a:r>
            <a:r>
              <a:rPr lang="en-US" altLang="en-US" sz="2100" dirty="0" err="1">
                <a:solidFill>
                  <a:srgbClr val="000000"/>
                </a:solidFill>
                <a:latin typeface="Courier New" pitchFamily="49" charset="0"/>
                <a:cs typeface="Oracle Sans" panose="020B0503020204020204" pitchFamily="34" charset="0"/>
              </a:rPr>
              <a:t>ename_table_type</a:t>
            </a:r>
            <a:r>
              <a:rPr lang="en-US" altLang="en-US" sz="2100" i="1" dirty="0">
                <a:solidFill>
                  <a:srgbClr val="000000"/>
                </a:solidFill>
                <a:latin typeface="Courier New" pitchFamily="49" charset="0"/>
                <a:cs typeface="Oracle Sans" panose="020B0503020204020204" pitchFamily="34" charset="0"/>
              </a:rPr>
              <a:t> </a:t>
            </a:r>
            <a:r>
              <a:rPr lang="en-US" altLang="en-US" sz="2100" dirty="0">
                <a:solidFill>
                  <a:srgbClr val="000000"/>
                </a:solidFill>
                <a:latin typeface="Courier New" pitchFamily="49" charset="0"/>
                <a:cs typeface="Oracle Sans" panose="020B0503020204020204" pitchFamily="34" charset="0"/>
              </a:rPr>
              <a:t>IS TABLE OF </a:t>
            </a:r>
          </a:p>
          <a:p>
            <a:pPr lvl="1">
              <a:lnSpc>
                <a:spcPct val="65000"/>
              </a:lnSpc>
              <a:spcBef>
                <a:spcPct val="40000"/>
              </a:spcBef>
            </a:pP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employees.last_name%TYPE</a:t>
            </a:r>
            <a:endParaRPr lang="en-US" altLang="en-US" sz="2100" dirty="0">
              <a:solidFill>
                <a:srgbClr val="000000"/>
              </a:solidFill>
              <a:latin typeface="Courier New" pitchFamily="49" charset="0"/>
              <a:cs typeface="Oracle Sans" panose="020B0503020204020204" pitchFamily="34" charset="0"/>
            </a:endParaRPr>
          </a:p>
          <a:p>
            <a:pPr lvl="1">
              <a:lnSpc>
                <a:spcPct val="65000"/>
              </a:lnSpc>
              <a:spcBef>
                <a:spcPct val="40000"/>
              </a:spcBef>
            </a:pPr>
            <a:r>
              <a:rPr lang="en-US" altLang="en-US" sz="2100" dirty="0">
                <a:solidFill>
                  <a:srgbClr val="000000"/>
                </a:solidFill>
                <a:latin typeface="Courier New" pitchFamily="49" charset="0"/>
                <a:cs typeface="Oracle Sans" panose="020B0503020204020204" pitchFamily="34" charset="0"/>
              </a:rPr>
              <a:t> INDEX BY PLS_INTEGER;</a:t>
            </a:r>
            <a:br>
              <a:rPr lang="en-US" altLang="en-US" sz="2100" dirty="0">
                <a:solidFill>
                  <a:srgbClr val="000000"/>
                </a:solidFill>
                <a:latin typeface="Courier New" pitchFamily="49" charset="0"/>
                <a:cs typeface="Oracle Sans" panose="020B0503020204020204" pitchFamily="34" charset="0"/>
              </a:rPr>
            </a:br>
            <a:r>
              <a:rPr lang="en-US" altLang="en-US" sz="2100" dirty="0">
                <a:solidFill>
                  <a:srgbClr val="000000"/>
                </a:solidFill>
                <a:latin typeface="Courier New" pitchFamily="49" charset="0"/>
                <a:cs typeface="Oracle Sans" panose="020B0503020204020204" pitchFamily="34" charset="0"/>
              </a:rPr>
              <a:t> ... </a:t>
            </a:r>
          </a:p>
          <a:p>
            <a:pPr lvl="1">
              <a:lnSpc>
                <a:spcPct val="65000"/>
              </a:lnSpc>
              <a:spcBef>
                <a:spcPct val="40000"/>
              </a:spcBef>
            </a:pPr>
            <a:r>
              <a:rPr lang="en-US" altLang="en-US" sz="2100" dirty="0" err="1">
                <a:solidFill>
                  <a:srgbClr val="000000"/>
                </a:solidFill>
                <a:latin typeface="Courier New" pitchFamily="49" charset="0"/>
                <a:cs typeface="Oracle Sans" panose="020B0503020204020204" pitchFamily="34" charset="0"/>
              </a:rPr>
              <a:t>ename_table</a:t>
            </a: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ename_table_type</a:t>
            </a:r>
            <a:r>
              <a:rPr lang="en-US" altLang="en-US" sz="2100" dirty="0">
                <a:solidFill>
                  <a:srgbClr val="000000"/>
                </a:solidFill>
                <a:latin typeface="Courier New" pitchFamily="49" charset="0"/>
                <a:cs typeface="Oracle Sans" panose="020B0503020204020204" pitchFamily="34" charset="0"/>
              </a:rPr>
              <a:t>;</a:t>
            </a:r>
          </a:p>
        </p:txBody>
      </p:sp>
      <p:sp>
        <p:nvSpPr>
          <p:cNvPr id="12" name="Content Placeholder 2"/>
          <p:cNvSpPr txBox="1">
            <a:spLocks/>
          </p:cNvSpPr>
          <p:nvPr/>
        </p:nvSpPr>
        <p:spPr bwMode="gray">
          <a:xfrm>
            <a:off x="1465040" y="3070071"/>
            <a:ext cx="15357920" cy="2526094"/>
          </a:xfrm>
          <a:prstGeom prst="round2DiagRect">
            <a:avLst>
              <a:gd name="adj1" fmla="val 7452"/>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lvl="1">
              <a:lnSpc>
                <a:spcPct val="65000"/>
              </a:lnSpc>
              <a:spcBef>
                <a:spcPct val="40000"/>
              </a:spcBef>
            </a:pPr>
            <a:r>
              <a:rPr lang="en-US" altLang="en-US" sz="2100" dirty="0">
                <a:solidFill>
                  <a:srgbClr val="000000"/>
                </a:solidFill>
                <a:latin typeface="Courier New" pitchFamily="49" charset="0"/>
                <a:cs typeface="Oracle Sans" panose="020B0503020204020204" pitchFamily="34" charset="0"/>
              </a:rPr>
              <a:t>TYPE </a:t>
            </a:r>
            <a:r>
              <a:rPr lang="en-US" altLang="en-US" sz="2100" dirty="0" err="1">
                <a:solidFill>
                  <a:srgbClr val="000000"/>
                </a:solidFill>
                <a:latin typeface="Courier New" pitchFamily="49" charset="0"/>
                <a:cs typeface="Oracle Sans" panose="020B0503020204020204" pitchFamily="34" charset="0"/>
              </a:rPr>
              <a:t>type_name</a:t>
            </a:r>
            <a:r>
              <a:rPr lang="en-US" altLang="en-US" sz="2100" dirty="0">
                <a:solidFill>
                  <a:srgbClr val="000000"/>
                </a:solidFill>
                <a:latin typeface="Courier New" pitchFamily="49" charset="0"/>
                <a:cs typeface="Oracle Sans" panose="020B0503020204020204" pitchFamily="34" charset="0"/>
              </a:rPr>
              <a:t> IS TABLE OF </a:t>
            </a:r>
          </a:p>
          <a:p>
            <a:pPr lvl="1">
              <a:lnSpc>
                <a:spcPct val="65000"/>
              </a:lnSpc>
              <a:spcBef>
                <a:spcPct val="40000"/>
              </a:spcBef>
            </a:pP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column_type</a:t>
            </a:r>
            <a:r>
              <a:rPr lang="en-US" altLang="en-US" sz="2100" dirty="0">
                <a:solidFill>
                  <a:srgbClr val="000000"/>
                </a:solidFill>
                <a:latin typeface="Courier New" pitchFamily="49" charset="0"/>
                <a:cs typeface="Oracle Sans" panose="020B0503020204020204" pitchFamily="34" charset="0"/>
              </a:rPr>
              <a:t> [NOT NULL] | </a:t>
            </a:r>
            <a:r>
              <a:rPr lang="en-US" altLang="en-US" sz="2100" dirty="0" err="1">
                <a:solidFill>
                  <a:srgbClr val="000000"/>
                </a:solidFill>
                <a:latin typeface="Courier New" pitchFamily="49" charset="0"/>
                <a:cs typeface="Oracle Sans" panose="020B0503020204020204" pitchFamily="34" charset="0"/>
              </a:rPr>
              <a:t>variable%TYPE</a:t>
            </a:r>
            <a:r>
              <a:rPr lang="en-US" altLang="en-US" sz="2100" dirty="0">
                <a:solidFill>
                  <a:srgbClr val="000000"/>
                </a:solidFill>
                <a:latin typeface="Courier New" pitchFamily="49" charset="0"/>
                <a:cs typeface="Oracle Sans" panose="020B0503020204020204" pitchFamily="34" charset="0"/>
              </a:rPr>
              <a:t> [NOT NULL]</a:t>
            </a:r>
          </a:p>
          <a:p>
            <a:pPr lvl="1">
              <a:lnSpc>
                <a:spcPct val="65000"/>
              </a:lnSpc>
              <a:spcBef>
                <a:spcPct val="40000"/>
              </a:spcBef>
            </a:pP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table.column%TYPE</a:t>
            </a:r>
            <a:r>
              <a:rPr lang="en-US" altLang="en-US" sz="2100" dirty="0">
                <a:solidFill>
                  <a:srgbClr val="000000"/>
                </a:solidFill>
                <a:latin typeface="Courier New" pitchFamily="49" charset="0"/>
                <a:cs typeface="Oracle Sans" panose="020B0503020204020204" pitchFamily="34" charset="0"/>
              </a:rPr>
              <a:t> [NOT NULL] </a:t>
            </a:r>
          </a:p>
          <a:p>
            <a:pPr lvl="1">
              <a:lnSpc>
                <a:spcPct val="65000"/>
              </a:lnSpc>
              <a:spcBef>
                <a:spcPct val="40000"/>
              </a:spcBef>
            </a:pP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table%ROWTYPE</a:t>
            </a:r>
            <a:r>
              <a:rPr lang="en-US" altLang="en-US" sz="2100" dirty="0">
                <a:solidFill>
                  <a:srgbClr val="000000"/>
                </a:solidFill>
                <a:latin typeface="Courier New" pitchFamily="49" charset="0"/>
                <a:cs typeface="Oracle Sans" panose="020B0503020204020204" pitchFamily="34" charset="0"/>
              </a:rPr>
              <a:t> }</a:t>
            </a:r>
          </a:p>
          <a:p>
            <a:pPr lvl="1">
              <a:lnSpc>
                <a:spcPct val="65000"/>
              </a:lnSpc>
              <a:spcBef>
                <a:spcPct val="40000"/>
              </a:spcBef>
            </a:pPr>
            <a:r>
              <a:rPr lang="en-US" altLang="en-US" sz="2100" dirty="0">
                <a:solidFill>
                  <a:srgbClr val="000000"/>
                </a:solidFill>
                <a:latin typeface="Courier New" pitchFamily="49" charset="0"/>
                <a:cs typeface="Oracle Sans" panose="020B0503020204020204" pitchFamily="34" charset="0"/>
              </a:rPr>
              <a:t>INDEX BY { PLS_INTEGER | BINARY_INTEGER</a:t>
            </a:r>
          </a:p>
          <a:p>
            <a:pPr lvl="1">
              <a:lnSpc>
                <a:spcPct val="65000"/>
              </a:lnSpc>
              <a:spcBef>
                <a:spcPct val="40000"/>
              </a:spcBef>
            </a:pPr>
            <a:r>
              <a:rPr lang="en-US" altLang="en-US" sz="2100" dirty="0">
                <a:solidFill>
                  <a:srgbClr val="000000"/>
                </a:solidFill>
                <a:latin typeface="Courier New" pitchFamily="49" charset="0"/>
                <a:cs typeface="Oracle Sans" panose="020B0503020204020204" pitchFamily="34" charset="0"/>
              </a:rPr>
              <a:t>| VARCHAR2(&lt;size&gt;) } ;</a:t>
            </a:r>
          </a:p>
          <a:p>
            <a:pPr lvl="1">
              <a:lnSpc>
                <a:spcPct val="65000"/>
              </a:lnSpc>
              <a:spcBef>
                <a:spcPct val="40000"/>
              </a:spcBef>
            </a:pPr>
            <a:r>
              <a:rPr lang="en-US" altLang="en-US" sz="2100" dirty="0">
                <a:solidFill>
                  <a:srgbClr val="000000"/>
                </a:solidFill>
                <a:latin typeface="Courier New" pitchFamily="49" charset="0"/>
                <a:cs typeface="Oracle Sans" panose="020B0503020204020204" pitchFamily="34" charset="0"/>
              </a:rPr>
              <a:t>identifier	 </a:t>
            </a:r>
            <a:r>
              <a:rPr lang="en-US" altLang="en-US" sz="2100" dirty="0" err="1">
                <a:solidFill>
                  <a:srgbClr val="000000"/>
                </a:solidFill>
                <a:latin typeface="Courier New" pitchFamily="49" charset="0"/>
                <a:cs typeface="Oracle Sans" panose="020B0503020204020204" pitchFamily="34" charset="0"/>
              </a:rPr>
              <a:t>type_name</a:t>
            </a:r>
            <a:r>
              <a:rPr lang="en-US" altLang="en-US" sz="2100" dirty="0">
                <a:solidFill>
                  <a:srgbClr val="000000"/>
                </a:solidFill>
                <a:latin typeface="Courier New" pitchFamily="49" charset="0"/>
                <a:cs typeface="Oracle Sans" panose="020B0503020204020204" pitchFamily="34" charset="0"/>
              </a:rPr>
              <a:t>;</a:t>
            </a:r>
          </a:p>
        </p:txBody>
      </p:sp>
      <p:sp>
        <p:nvSpPr>
          <p:cNvPr id="3072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Steps to Create an Associative Array</a:t>
            </a:r>
          </a:p>
        </p:txBody>
      </p:sp>
      <p:sp>
        <p:nvSpPr>
          <p:cNvPr id="30729" name="Rectangle 3"/>
          <p:cNvSpPr>
            <a:spLocks noGrp="1" noChangeArrowheads="1"/>
          </p:cNvSpPr>
          <p:nvPr>
            <p:ph idx="1"/>
          </p:nvPr>
        </p:nvSpPr>
        <p:spPr>
          <a:xfrm>
            <a:off x="933451" y="2272710"/>
            <a:ext cx="16421100" cy="3918826"/>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n-lt"/>
              </a:rPr>
              <a:t>Syntax:</a:t>
            </a:r>
          </a:p>
          <a:p>
            <a:endParaRPr lang="en-US" altLang="en-US" dirty="0">
              <a:latin typeface="+mn-lt"/>
            </a:endParaRPr>
          </a:p>
          <a:p>
            <a:endParaRPr lang="en-US" altLang="en-US" dirty="0">
              <a:latin typeface="+mn-lt"/>
            </a:endParaRPr>
          </a:p>
          <a:p>
            <a:endParaRPr lang="en-US" altLang="en-US" dirty="0">
              <a:latin typeface="+mn-lt"/>
            </a:endParaRPr>
          </a:p>
          <a:p>
            <a:endParaRPr lang="en-US" altLang="en-US" dirty="0">
              <a:latin typeface="+mn-lt"/>
            </a:endParaRPr>
          </a:p>
          <a:p>
            <a:endParaRPr lang="en-US" altLang="en-US" dirty="0">
              <a:latin typeface="+mn-lt"/>
            </a:endParaRPr>
          </a:p>
          <a:p>
            <a:r>
              <a:rPr lang="en-US" altLang="en-US" dirty="0">
                <a:latin typeface="+mn-lt"/>
              </a:rPr>
              <a:t>Example:</a:t>
            </a:r>
          </a:p>
        </p:txBody>
      </p:sp>
    </p:spTree>
    <p:custDataLst>
      <p:tags r:id="rId1"/>
    </p:custDataLst>
    <p:extLst>
      <p:ext uri="{BB962C8B-B14F-4D97-AF65-F5344CB8AC3E}">
        <p14:creationId xmlns:p14="http://schemas.microsoft.com/office/powerpoint/2010/main" val="293171271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311551" y="2142144"/>
            <a:ext cx="15664898" cy="6307512"/>
          </a:xfrm>
          <a:prstGeom prst="round2DiagRect">
            <a:avLst>
              <a:gd name="adj1" fmla="val 294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457200" defTabSz="1371600" eaLnBrk="1" hangingPunct="1">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a:t>
            </a:r>
          </a:p>
          <a:p>
            <a:pPr marL="457200" defTabSz="1371600" eaLnBrk="1" hangingPunct="1">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DECLARE</a:t>
            </a:r>
          </a:p>
          <a:p>
            <a:pPr marL="457200" defTabSz="1371600" eaLnBrk="1" hangingPunct="1">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TYPE </a:t>
            </a:r>
            <a:r>
              <a:rPr lang="en-US" altLang="en-US" sz="2400" dirty="0" err="1">
                <a:solidFill>
                  <a:srgbClr val="000000"/>
                </a:solidFill>
                <a:latin typeface="Courier New" pitchFamily="49" charset="0"/>
                <a:cs typeface="Oracle Sans" panose="020B0503020204020204" pitchFamily="34" charset="0"/>
              </a:rPr>
              <a:t>email_table</a:t>
            </a:r>
            <a:r>
              <a:rPr lang="en-US" altLang="en-US" sz="2400" dirty="0">
                <a:solidFill>
                  <a:srgbClr val="000000"/>
                </a:solidFill>
                <a:latin typeface="Courier New" pitchFamily="49" charset="0"/>
                <a:cs typeface="Oracle Sans" panose="020B0503020204020204" pitchFamily="34" charset="0"/>
              </a:rPr>
              <a:t> IS TABLE OF</a:t>
            </a:r>
          </a:p>
          <a:p>
            <a:pPr marL="457200" defTabSz="1371600" eaLnBrk="1" hangingPunct="1">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employees.email%TYPE</a:t>
            </a:r>
            <a:r>
              <a:rPr lang="en-US" altLang="en-US" sz="2400" dirty="0">
                <a:solidFill>
                  <a:srgbClr val="000000"/>
                </a:solidFill>
                <a:latin typeface="Courier New" pitchFamily="49" charset="0"/>
                <a:cs typeface="Oracle Sans" panose="020B0503020204020204" pitchFamily="34" charset="0"/>
              </a:rPr>
              <a:t> </a:t>
            </a:r>
          </a:p>
          <a:p>
            <a:pPr marL="457200" defTabSz="1371600" eaLnBrk="1" hangingPunct="1">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INDEX BY PLS_INTEGER;</a:t>
            </a:r>
          </a:p>
          <a:p>
            <a:pPr marL="457200" defTabSz="1371600" eaLnBrk="1" hangingPunct="1">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email_list</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email_table</a:t>
            </a:r>
            <a:r>
              <a:rPr lang="en-US" altLang="en-US" sz="2400" dirty="0">
                <a:solidFill>
                  <a:srgbClr val="000000"/>
                </a:solidFill>
                <a:latin typeface="Courier New" pitchFamily="49" charset="0"/>
                <a:cs typeface="Oracle Sans" panose="020B0503020204020204" pitchFamily="34" charset="0"/>
              </a:rPr>
              <a:t>; </a:t>
            </a:r>
          </a:p>
          <a:p>
            <a:pPr marL="457200" defTabSz="1371600" eaLnBrk="1" hangingPunct="1">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BEGIN</a:t>
            </a:r>
          </a:p>
          <a:p>
            <a:pPr marL="457200" defTabSz="1371600" eaLnBrk="1" hangingPunct="1">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email_list</a:t>
            </a:r>
            <a:r>
              <a:rPr lang="en-US" altLang="en-US" sz="2400" dirty="0">
                <a:solidFill>
                  <a:srgbClr val="000000"/>
                </a:solidFill>
                <a:latin typeface="Courier New" pitchFamily="49" charset="0"/>
                <a:cs typeface="Oracle Sans" panose="020B0503020204020204" pitchFamily="34" charset="0"/>
              </a:rPr>
              <a:t>(100) = 'SKING';</a:t>
            </a:r>
          </a:p>
          <a:p>
            <a:pPr marL="457200" defTabSz="1371600" eaLnBrk="1" hangingPunct="1">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email_list</a:t>
            </a:r>
            <a:r>
              <a:rPr lang="en-US" altLang="en-US" sz="2400" dirty="0">
                <a:solidFill>
                  <a:srgbClr val="000000"/>
                </a:solidFill>
                <a:latin typeface="Courier New" pitchFamily="49" charset="0"/>
                <a:cs typeface="Oracle Sans" panose="020B0503020204020204" pitchFamily="34" charset="0"/>
              </a:rPr>
              <a:t>(105) = 'DAUSTIN';</a:t>
            </a:r>
          </a:p>
          <a:p>
            <a:pPr marL="457200" defTabSz="1371600" eaLnBrk="1" hangingPunct="1">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email_list</a:t>
            </a:r>
            <a:r>
              <a:rPr lang="en-US" altLang="en-US" sz="2400" dirty="0">
                <a:solidFill>
                  <a:srgbClr val="000000"/>
                </a:solidFill>
                <a:latin typeface="Courier New" pitchFamily="49" charset="0"/>
                <a:cs typeface="Oracle Sans" panose="020B0503020204020204" pitchFamily="34" charset="0"/>
              </a:rPr>
              <a:t>(110) = 'JCHEN';</a:t>
            </a:r>
          </a:p>
          <a:p>
            <a:pPr marL="457200" defTabSz="1371600" eaLnBrk="1" hangingPunct="1">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DBMS_OUTPUT.PUT_LINE(</a:t>
            </a:r>
            <a:r>
              <a:rPr lang="en-US" altLang="en-US" sz="2400" dirty="0" err="1">
                <a:solidFill>
                  <a:srgbClr val="000000"/>
                </a:solidFill>
                <a:latin typeface="Courier New" pitchFamily="49" charset="0"/>
                <a:cs typeface="Oracle Sans" panose="020B0503020204020204" pitchFamily="34" charset="0"/>
              </a:rPr>
              <a:t>email_list</a:t>
            </a:r>
            <a:r>
              <a:rPr lang="en-US" altLang="en-US" sz="2400" dirty="0">
                <a:solidFill>
                  <a:srgbClr val="000000"/>
                </a:solidFill>
                <a:latin typeface="Courier New" pitchFamily="49" charset="0"/>
                <a:cs typeface="Oracle Sans" panose="020B0503020204020204" pitchFamily="34" charset="0"/>
              </a:rPr>
              <a:t>(100));</a:t>
            </a:r>
          </a:p>
          <a:p>
            <a:pPr marL="457200" defTabSz="1371600" eaLnBrk="1" hangingPunct="1">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DBMS_OUTPUT.PUT_LINE(</a:t>
            </a:r>
            <a:r>
              <a:rPr lang="en-US" altLang="en-US" sz="2400" dirty="0" err="1">
                <a:solidFill>
                  <a:srgbClr val="000000"/>
                </a:solidFill>
                <a:latin typeface="Courier New" pitchFamily="49" charset="0"/>
                <a:cs typeface="Oracle Sans" panose="020B0503020204020204" pitchFamily="34" charset="0"/>
              </a:rPr>
              <a:t>email_list</a:t>
            </a:r>
            <a:r>
              <a:rPr lang="en-US" altLang="en-US" sz="2400" dirty="0">
                <a:solidFill>
                  <a:srgbClr val="000000"/>
                </a:solidFill>
                <a:latin typeface="Courier New" pitchFamily="49" charset="0"/>
                <a:cs typeface="Oracle Sans" panose="020B0503020204020204" pitchFamily="34" charset="0"/>
              </a:rPr>
              <a:t>(105));</a:t>
            </a:r>
          </a:p>
          <a:p>
            <a:pPr marL="457200" defTabSz="1371600" eaLnBrk="1" hangingPunct="1">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DBMS_OUTPUT.PUT_LINE(</a:t>
            </a:r>
            <a:r>
              <a:rPr lang="en-US" altLang="en-US" sz="2400" dirty="0" err="1">
                <a:solidFill>
                  <a:srgbClr val="000000"/>
                </a:solidFill>
                <a:latin typeface="Courier New" pitchFamily="49" charset="0"/>
                <a:cs typeface="Oracle Sans" panose="020B0503020204020204" pitchFamily="34" charset="0"/>
              </a:rPr>
              <a:t>email_list</a:t>
            </a:r>
            <a:r>
              <a:rPr lang="en-US" altLang="en-US" sz="2400" dirty="0">
                <a:solidFill>
                  <a:srgbClr val="000000"/>
                </a:solidFill>
                <a:latin typeface="Courier New" pitchFamily="49" charset="0"/>
                <a:cs typeface="Oracle Sans" panose="020B0503020204020204" pitchFamily="34" charset="0"/>
              </a:rPr>
              <a:t>(110));   </a:t>
            </a:r>
          </a:p>
          <a:p>
            <a:pPr marL="457200" defTabSz="1371600" eaLnBrk="1" hangingPunct="1">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END; </a:t>
            </a:r>
          </a:p>
          <a:p>
            <a:pPr marL="457200" defTabSz="1371600" eaLnBrk="1" hangingPunct="1">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a:t>
            </a:r>
          </a:p>
          <a:p>
            <a:pPr marL="457200" defTabSz="1371600" eaLnBrk="1" hangingPunct="1">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a:t>
            </a:r>
          </a:p>
        </p:txBody>
      </p:sp>
      <p:sp>
        <p:nvSpPr>
          <p:cNvPr id="3174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Creating and Accessing Associative Arrays</a:t>
            </a:r>
          </a:p>
        </p:txBody>
      </p:sp>
      <p:pic>
        <p:nvPicPr>
          <p:cNvPr id="31751" name="Picture 5" descr="les07_07.png"/>
          <p:cNvPicPr>
            <a:picLocks noChangeAspect="1"/>
          </p:cNvPicPr>
          <p:nvPr/>
        </p:nvPicPr>
        <p:blipFill>
          <a:blip r:embed="rId4" cstate="print"/>
          <a:srcRect/>
          <a:stretch>
            <a:fillRect/>
          </a:stretch>
        </p:blipFill>
        <p:spPr bwMode="auto">
          <a:xfrm>
            <a:off x="6858000" y="8535884"/>
            <a:ext cx="4572000" cy="1484416"/>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7373574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Associative Arrays with Record values</a:t>
            </a:r>
          </a:p>
        </p:txBody>
      </p:sp>
      <p:sp>
        <p:nvSpPr>
          <p:cNvPr id="32771" name="Rectangle 3"/>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n-lt"/>
              </a:rPr>
              <a:t>Define an associative array to hold an entire row from a table.</a:t>
            </a:r>
          </a:p>
        </p:txBody>
      </p:sp>
      <p:sp>
        <p:nvSpPr>
          <p:cNvPr id="6" name="Content Placeholder 2"/>
          <p:cNvSpPr txBox="1">
            <a:spLocks/>
          </p:cNvSpPr>
          <p:nvPr/>
        </p:nvSpPr>
        <p:spPr bwMode="gray">
          <a:xfrm>
            <a:off x="1312069" y="3094655"/>
            <a:ext cx="15663863" cy="5630245"/>
          </a:xfrm>
          <a:prstGeom prst="round2DiagRect">
            <a:avLst>
              <a:gd name="adj1" fmla="val 5483"/>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DECLARE</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TYPE </a:t>
            </a:r>
            <a:r>
              <a:rPr lang="en-US" altLang="en-US" sz="2400" dirty="0" err="1">
                <a:solidFill>
                  <a:srgbClr val="000000"/>
                </a:solidFill>
                <a:latin typeface="Courier New" pitchFamily="49" charset="0"/>
                <a:cs typeface="Oracle Sans" panose="020B0503020204020204" pitchFamily="34" charset="0"/>
              </a:rPr>
              <a:t>dept_table_type</a:t>
            </a:r>
            <a:endParaRPr lang="en-US" altLang="en-US" sz="2400" dirty="0">
              <a:solidFill>
                <a:srgbClr val="000000"/>
              </a:solidFill>
              <a:latin typeface="Courier New" pitchFamily="49" charset="0"/>
              <a:cs typeface="Oracle Sans" panose="020B0503020204020204" pitchFamily="34" charset="0"/>
            </a:endParaRP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IS</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TABLE OF </a:t>
            </a:r>
            <a:r>
              <a:rPr lang="en-US" altLang="en-US" sz="2400" dirty="0" err="1">
                <a:solidFill>
                  <a:srgbClr val="000000"/>
                </a:solidFill>
                <a:latin typeface="Courier New" pitchFamily="49" charset="0"/>
                <a:cs typeface="Oracle Sans" panose="020B0503020204020204" pitchFamily="34" charset="0"/>
              </a:rPr>
              <a:t>departments%ROWTYPE</a:t>
            </a:r>
            <a:r>
              <a:rPr lang="en-US" altLang="en-US" sz="2400" dirty="0">
                <a:solidFill>
                  <a:srgbClr val="000000"/>
                </a:solidFill>
                <a:latin typeface="Courier New" pitchFamily="49" charset="0"/>
                <a:cs typeface="Oracle Sans" panose="020B0503020204020204" pitchFamily="34" charset="0"/>
              </a:rPr>
              <a:t> INDEX BY VARCHAR2(20);</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dept_table</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dept_table_type</a:t>
            </a:r>
            <a:r>
              <a:rPr lang="en-US" altLang="en-US" sz="2400" dirty="0">
                <a:solidFill>
                  <a:srgbClr val="000000"/>
                </a:solidFill>
                <a:latin typeface="Courier New" pitchFamily="49" charset="0"/>
                <a:cs typeface="Oracle Sans" panose="020B0503020204020204" pitchFamily="34" charset="0"/>
              </a:rPr>
              <a:t>;</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 Each element of </a:t>
            </a:r>
            <a:r>
              <a:rPr lang="en-US" altLang="en-US" sz="2400" dirty="0" err="1">
                <a:solidFill>
                  <a:srgbClr val="000000"/>
                </a:solidFill>
                <a:latin typeface="Courier New" pitchFamily="49" charset="0"/>
                <a:cs typeface="Oracle Sans" panose="020B0503020204020204" pitchFamily="34" charset="0"/>
              </a:rPr>
              <a:t>dept_table</a:t>
            </a:r>
            <a:r>
              <a:rPr lang="en-US" altLang="en-US" sz="2400" dirty="0">
                <a:solidFill>
                  <a:srgbClr val="000000"/>
                </a:solidFill>
                <a:latin typeface="Courier New" pitchFamily="49" charset="0"/>
                <a:cs typeface="Oracle Sans" panose="020B0503020204020204" pitchFamily="34" charset="0"/>
              </a:rPr>
              <a:t> is a record</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BEGIN</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SELECT * INTO </a:t>
            </a:r>
            <a:r>
              <a:rPr lang="en-US" altLang="en-US" sz="2400" dirty="0" err="1">
                <a:solidFill>
                  <a:srgbClr val="000000"/>
                </a:solidFill>
                <a:latin typeface="Courier New" pitchFamily="49" charset="0"/>
                <a:cs typeface="Oracle Sans" panose="020B0503020204020204" pitchFamily="34" charset="0"/>
              </a:rPr>
              <a:t>dept_table</a:t>
            </a:r>
            <a:r>
              <a:rPr lang="en-US" altLang="en-US" sz="2400" dirty="0">
                <a:solidFill>
                  <a:srgbClr val="000000"/>
                </a:solidFill>
                <a:latin typeface="Courier New" pitchFamily="49" charset="0"/>
                <a:cs typeface="Oracle Sans" panose="020B0503020204020204" pitchFamily="34" charset="0"/>
              </a:rPr>
              <a:t>(1) FROM departments </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WHERE </a:t>
            </a:r>
            <a:r>
              <a:rPr lang="en-US" altLang="en-US" sz="2400" dirty="0" err="1">
                <a:solidFill>
                  <a:srgbClr val="000000"/>
                </a:solidFill>
                <a:latin typeface="Courier New" pitchFamily="49" charset="0"/>
                <a:cs typeface="Oracle Sans" panose="020B0503020204020204" pitchFamily="34" charset="0"/>
              </a:rPr>
              <a:t>department_id</a:t>
            </a:r>
            <a:r>
              <a:rPr lang="en-US" altLang="en-US" sz="2400" dirty="0">
                <a:solidFill>
                  <a:srgbClr val="000000"/>
                </a:solidFill>
                <a:latin typeface="Courier New" pitchFamily="49" charset="0"/>
                <a:cs typeface="Oracle Sans" panose="020B0503020204020204" pitchFamily="34" charset="0"/>
              </a:rPr>
              <a:t> = 10;</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DBMS_OUTPUT.PUT_LINE(</a:t>
            </a:r>
            <a:r>
              <a:rPr lang="en-US" altLang="en-US" sz="2400" dirty="0" err="1">
                <a:solidFill>
                  <a:srgbClr val="000000"/>
                </a:solidFill>
                <a:latin typeface="Courier New" pitchFamily="49" charset="0"/>
                <a:cs typeface="Oracle Sans" panose="020B0503020204020204" pitchFamily="34" charset="0"/>
              </a:rPr>
              <a:t>dept_table</a:t>
            </a:r>
            <a:r>
              <a:rPr lang="en-US" altLang="en-US" sz="2400" dirty="0">
                <a:solidFill>
                  <a:srgbClr val="000000"/>
                </a:solidFill>
                <a:latin typeface="Courier New" pitchFamily="49" charset="0"/>
                <a:cs typeface="Oracle Sans" panose="020B0503020204020204" pitchFamily="34" charset="0"/>
              </a:rPr>
              <a:t>(1).</a:t>
            </a:r>
            <a:r>
              <a:rPr lang="en-US" altLang="en-US" sz="2400" dirty="0" err="1">
                <a:solidFill>
                  <a:srgbClr val="000000"/>
                </a:solidFill>
                <a:latin typeface="Courier New" pitchFamily="49" charset="0"/>
                <a:cs typeface="Oracle Sans" panose="020B0503020204020204" pitchFamily="34" charset="0"/>
              </a:rPr>
              <a:t>department_id</a:t>
            </a:r>
            <a:r>
              <a:rPr lang="en-US" altLang="en-US" sz="2400" dirty="0">
                <a:solidFill>
                  <a:srgbClr val="000000"/>
                </a:solidFill>
                <a:latin typeface="Courier New" pitchFamily="49" charset="0"/>
                <a:cs typeface="Oracle Sans" panose="020B0503020204020204" pitchFamily="34" charset="0"/>
              </a:rPr>
              <a:t> ||' '||</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dept_table</a:t>
            </a:r>
            <a:r>
              <a:rPr lang="en-US" altLang="en-US" sz="2400" dirty="0">
                <a:solidFill>
                  <a:srgbClr val="000000"/>
                </a:solidFill>
                <a:latin typeface="Courier New" pitchFamily="49" charset="0"/>
                <a:cs typeface="Oracle Sans" panose="020B0503020204020204" pitchFamily="34" charset="0"/>
              </a:rPr>
              <a:t>(1).</a:t>
            </a:r>
            <a:r>
              <a:rPr lang="en-US" altLang="en-US" sz="2400" dirty="0" err="1">
                <a:solidFill>
                  <a:srgbClr val="000000"/>
                </a:solidFill>
                <a:latin typeface="Courier New" pitchFamily="49" charset="0"/>
                <a:cs typeface="Oracle Sans" panose="020B0503020204020204" pitchFamily="34" charset="0"/>
              </a:rPr>
              <a:t>department_name</a:t>
            </a:r>
            <a:r>
              <a:rPr lang="en-US" altLang="en-US" sz="2400" dirty="0">
                <a:solidFill>
                  <a:srgbClr val="000000"/>
                </a:solidFill>
                <a:latin typeface="Courier New" pitchFamily="49" charset="0"/>
                <a:cs typeface="Oracle Sans" panose="020B0503020204020204" pitchFamily="34" charset="0"/>
              </a:rPr>
              <a:t> ||' '||           </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dept_table</a:t>
            </a:r>
            <a:r>
              <a:rPr lang="en-US" altLang="en-US" sz="2400" dirty="0">
                <a:solidFill>
                  <a:srgbClr val="000000"/>
                </a:solidFill>
                <a:latin typeface="Courier New" pitchFamily="49" charset="0"/>
                <a:cs typeface="Oracle Sans" panose="020B0503020204020204" pitchFamily="34" charset="0"/>
              </a:rPr>
              <a:t>(1).</a:t>
            </a:r>
            <a:r>
              <a:rPr lang="en-US" altLang="en-US" sz="2400" dirty="0" err="1">
                <a:solidFill>
                  <a:srgbClr val="000000"/>
                </a:solidFill>
                <a:latin typeface="Courier New" pitchFamily="49" charset="0"/>
                <a:cs typeface="Oracle Sans" panose="020B0503020204020204" pitchFamily="34" charset="0"/>
              </a:rPr>
              <a:t>manager_id</a:t>
            </a:r>
            <a:r>
              <a:rPr lang="en-US" altLang="en-US" sz="2400" dirty="0">
                <a:solidFill>
                  <a:srgbClr val="000000"/>
                </a:solidFill>
                <a:latin typeface="Courier New" pitchFamily="49" charset="0"/>
                <a:cs typeface="Oracle Sans" panose="020B0503020204020204" pitchFamily="34" charset="0"/>
              </a:rPr>
              <a:t>);</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END;</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a:t>
            </a:r>
          </a:p>
        </p:txBody>
      </p:sp>
      <p:pic>
        <p:nvPicPr>
          <p:cNvPr id="32773" name="Picture 6" descr="les07_09.png"/>
          <p:cNvPicPr>
            <a:picLocks noChangeAspect="1"/>
          </p:cNvPicPr>
          <p:nvPr/>
        </p:nvPicPr>
        <p:blipFill>
          <a:blip r:embed="rId4" cstate="print"/>
          <a:srcRect/>
          <a:stretch>
            <a:fillRect/>
          </a:stretch>
        </p:blipFill>
        <p:spPr bwMode="auto">
          <a:xfrm>
            <a:off x="6601713" y="8377238"/>
            <a:ext cx="5084576" cy="11096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4771591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mj-lt"/>
                <a:cs typeface="Oracle Sans" panose="020B0503020204020204" pitchFamily="34" charset="0"/>
              </a:rPr>
              <a:t>Using Collection Methods</a:t>
            </a:r>
          </a:p>
        </p:txBody>
      </p:sp>
      <p:sp>
        <p:nvSpPr>
          <p:cNvPr id="5" name="Content Placeholder 2"/>
          <p:cNvSpPr txBox="1">
            <a:spLocks/>
          </p:cNvSpPr>
          <p:nvPr/>
        </p:nvSpPr>
        <p:spPr bwMode="gray">
          <a:xfrm>
            <a:off x="1312070" y="2267094"/>
            <a:ext cx="15664874" cy="5766801"/>
          </a:xfrm>
          <a:prstGeom prst="round2DiagRect">
            <a:avLst>
              <a:gd name="adj1" fmla="val 294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468313">
              <a:lnSpc>
                <a:spcPct val="65000"/>
              </a:lnSpc>
              <a:spcBef>
                <a:spcPct val="40000"/>
              </a:spcBef>
              <a:buClr>
                <a:srgbClr val="000000"/>
              </a:buClr>
              <a:buFont typeface="Arial" charset="0"/>
              <a:buNone/>
              <a:defRPr/>
            </a:pPr>
            <a:r>
              <a:rPr lang="en-US" altLang="en-US" sz="2400" kern="0" dirty="0">
                <a:solidFill>
                  <a:srgbClr val="000000"/>
                </a:solidFill>
                <a:latin typeface="Courier New" pitchFamily="49" charset="0"/>
                <a:cs typeface="Oracle Sans" panose="020B0503020204020204" pitchFamily="34" charset="0"/>
              </a:rPr>
              <a:t>DECLARE</a:t>
            </a:r>
          </a:p>
          <a:p>
            <a:pPr marL="468313">
              <a:lnSpc>
                <a:spcPct val="65000"/>
              </a:lnSpc>
              <a:spcBef>
                <a:spcPct val="40000"/>
              </a:spcBef>
              <a:buClr>
                <a:srgbClr val="000000"/>
              </a:buClr>
              <a:buFont typeface="Arial" charset="0"/>
              <a:buNone/>
              <a:defRPr/>
            </a:pPr>
            <a:r>
              <a:rPr lang="en-US" altLang="en-US" sz="2400" kern="0" dirty="0">
                <a:solidFill>
                  <a:srgbClr val="000000"/>
                </a:solidFill>
                <a:latin typeface="Courier New" pitchFamily="49" charset="0"/>
                <a:cs typeface="Oracle Sans" panose="020B0503020204020204" pitchFamily="34" charset="0"/>
              </a:rPr>
              <a:t>  TYPE </a:t>
            </a:r>
            <a:r>
              <a:rPr lang="en-US" altLang="en-US" sz="2400" kern="0" dirty="0" err="1">
                <a:solidFill>
                  <a:srgbClr val="000000"/>
                </a:solidFill>
                <a:latin typeface="Courier New" pitchFamily="49" charset="0"/>
                <a:cs typeface="Oracle Sans" panose="020B0503020204020204" pitchFamily="34" charset="0"/>
              </a:rPr>
              <a:t>email_table</a:t>
            </a:r>
            <a:r>
              <a:rPr lang="en-US" altLang="en-US" sz="2400" kern="0" dirty="0">
                <a:solidFill>
                  <a:srgbClr val="000000"/>
                </a:solidFill>
                <a:latin typeface="Courier New" pitchFamily="49" charset="0"/>
                <a:cs typeface="Oracle Sans" panose="020B0503020204020204" pitchFamily="34" charset="0"/>
              </a:rPr>
              <a:t> IS TABLE OF</a:t>
            </a:r>
          </a:p>
          <a:p>
            <a:pPr marL="468313">
              <a:lnSpc>
                <a:spcPct val="65000"/>
              </a:lnSpc>
              <a:spcBef>
                <a:spcPct val="40000"/>
              </a:spcBef>
              <a:buClr>
                <a:srgbClr val="000000"/>
              </a:buClr>
              <a:buFont typeface="Arial" charset="0"/>
              <a:buNone/>
              <a:defRPr/>
            </a:pPr>
            <a:r>
              <a:rPr lang="en-US" altLang="en-US" sz="2400" kern="0" dirty="0">
                <a:solidFill>
                  <a:srgbClr val="000000"/>
                </a:solidFill>
                <a:latin typeface="Courier New" pitchFamily="49" charset="0"/>
                <a:cs typeface="Oracle Sans" panose="020B0503020204020204" pitchFamily="34" charset="0"/>
              </a:rPr>
              <a:t>    </a:t>
            </a:r>
            <a:r>
              <a:rPr lang="en-US" altLang="en-US" sz="2400" kern="0" dirty="0" err="1">
                <a:solidFill>
                  <a:srgbClr val="000000"/>
                </a:solidFill>
                <a:latin typeface="Courier New" pitchFamily="49" charset="0"/>
                <a:cs typeface="Oracle Sans" panose="020B0503020204020204" pitchFamily="34" charset="0"/>
              </a:rPr>
              <a:t>employees.email%TYPE</a:t>
            </a:r>
            <a:r>
              <a:rPr lang="en-US" altLang="en-US" sz="2400" kern="0" dirty="0">
                <a:solidFill>
                  <a:srgbClr val="000000"/>
                </a:solidFill>
                <a:latin typeface="Courier New" pitchFamily="49" charset="0"/>
                <a:cs typeface="Oracle Sans" panose="020B0503020204020204" pitchFamily="34" charset="0"/>
              </a:rPr>
              <a:t> </a:t>
            </a:r>
          </a:p>
          <a:p>
            <a:pPr marL="468313">
              <a:lnSpc>
                <a:spcPct val="65000"/>
              </a:lnSpc>
              <a:spcBef>
                <a:spcPct val="40000"/>
              </a:spcBef>
              <a:buClr>
                <a:srgbClr val="000000"/>
              </a:buClr>
              <a:buFont typeface="Arial" charset="0"/>
              <a:buNone/>
              <a:defRPr/>
            </a:pPr>
            <a:r>
              <a:rPr lang="en-US" altLang="en-US" sz="2400" kern="0" dirty="0">
                <a:solidFill>
                  <a:srgbClr val="000000"/>
                </a:solidFill>
                <a:latin typeface="Courier New" pitchFamily="49" charset="0"/>
                <a:cs typeface="Oracle Sans" panose="020B0503020204020204" pitchFamily="34" charset="0"/>
              </a:rPr>
              <a:t>    INDEX BY PLS_INTEGER;</a:t>
            </a:r>
          </a:p>
          <a:p>
            <a:pPr marL="468313">
              <a:lnSpc>
                <a:spcPct val="65000"/>
              </a:lnSpc>
              <a:spcBef>
                <a:spcPct val="40000"/>
              </a:spcBef>
              <a:buClr>
                <a:srgbClr val="000000"/>
              </a:buClr>
              <a:buFont typeface="Arial" charset="0"/>
              <a:buNone/>
              <a:defRPr/>
            </a:pPr>
            <a:r>
              <a:rPr lang="en-US" altLang="en-US" sz="2400" kern="0" dirty="0">
                <a:solidFill>
                  <a:srgbClr val="000000"/>
                </a:solidFill>
                <a:latin typeface="Courier New" pitchFamily="49" charset="0"/>
                <a:cs typeface="Oracle Sans" panose="020B0503020204020204" pitchFamily="34" charset="0"/>
              </a:rPr>
              <a:t>    </a:t>
            </a:r>
            <a:r>
              <a:rPr lang="en-US" altLang="en-US" sz="2400" kern="0" dirty="0" err="1">
                <a:solidFill>
                  <a:srgbClr val="000000"/>
                </a:solidFill>
                <a:latin typeface="Courier New" pitchFamily="49" charset="0"/>
                <a:cs typeface="Oracle Sans" panose="020B0503020204020204" pitchFamily="34" charset="0"/>
              </a:rPr>
              <a:t>email_list</a:t>
            </a:r>
            <a:r>
              <a:rPr lang="en-US" altLang="en-US" sz="2400" kern="0" dirty="0">
                <a:solidFill>
                  <a:srgbClr val="000000"/>
                </a:solidFill>
                <a:latin typeface="Courier New" pitchFamily="49" charset="0"/>
                <a:cs typeface="Oracle Sans" panose="020B0503020204020204" pitchFamily="34" charset="0"/>
              </a:rPr>
              <a:t>       </a:t>
            </a:r>
            <a:r>
              <a:rPr lang="en-US" altLang="en-US" sz="2400" kern="0" dirty="0" err="1">
                <a:solidFill>
                  <a:srgbClr val="000000"/>
                </a:solidFill>
                <a:latin typeface="Courier New" pitchFamily="49" charset="0"/>
                <a:cs typeface="Oracle Sans" panose="020B0503020204020204" pitchFamily="34" charset="0"/>
              </a:rPr>
              <a:t>email_table</a:t>
            </a:r>
            <a:r>
              <a:rPr lang="en-US" altLang="en-US" sz="2400" kern="0" dirty="0">
                <a:solidFill>
                  <a:srgbClr val="000000"/>
                </a:solidFill>
                <a:latin typeface="Courier New" pitchFamily="49" charset="0"/>
                <a:cs typeface="Oracle Sans" panose="020B0503020204020204" pitchFamily="34" charset="0"/>
              </a:rPr>
              <a:t>; </a:t>
            </a:r>
          </a:p>
          <a:p>
            <a:pPr marL="468313">
              <a:lnSpc>
                <a:spcPct val="65000"/>
              </a:lnSpc>
              <a:spcBef>
                <a:spcPct val="40000"/>
              </a:spcBef>
              <a:buClr>
                <a:srgbClr val="000000"/>
              </a:buClr>
              <a:buFont typeface="Arial" charset="0"/>
              <a:buNone/>
              <a:defRPr/>
            </a:pPr>
            <a:r>
              <a:rPr lang="en-US" altLang="en-US" sz="2400" kern="0" dirty="0">
                <a:solidFill>
                  <a:srgbClr val="000000"/>
                </a:solidFill>
                <a:latin typeface="Courier New" pitchFamily="49" charset="0"/>
                <a:cs typeface="Oracle Sans" panose="020B0503020204020204" pitchFamily="34" charset="0"/>
              </a:rPr>
              <a:t>BEGIN</a:t>
            </a:r>
          </a:p>
          <a:p>
            <a:pPr marL="468313">
              <a:lnSpc>
                <a:spcPct val="65000"/>
              </a:lnSpc>
              <a:spcBef>
                <a:spcPct val="40000"/>
              </a:spcBef>
              <a:buClr>
                <a:srgbClr val="000000"/>
              </a:buClr>
              <a:buFont typeface="Arial" charset="0"/>
              <a:buNone/>
              <a:defRPr/>
            </a:pPr>
            <a:r>
              <a:rPr lang="en-US" altLang="en-US" sz="2400" kern="0" dirty="0">
                <a:solidFill>
                  <a:srgbClr val="000000"/>
                </a:solidFill>
                <a:latin typeface="Courier New" pitchFamily="49" charset="0"/>
                <a:cs typeface="Oracle Sans" panose="020B0503020204020204" pitchFamily="34" charset="0"/>
              </a:rPr>
              <a:t>   </a:t>
            </a:r>
            <a:r>
              <a:rPr lang="en-US" altLang="en-US" sz="2400" kern="0" dirty="0" err="1">
                <a:solidFill>
                  <a:srgbClr val="000000"/>
                </a:solidFill>
                <a:latin typeface="Courier New" pitchFamily="49" charset="0"/>
                <a:cs typeface="Oracle Sans" panose="020B0503020204020204" pitchFamily="34" charset="0"/>
              </a:rPr>
              <a:t>email_list</a:t>
            </a:r>
            <a:r>
              <a:rPr lang="en-US" altLang="en-US" sz="2400" kern="0" dirty="0">
                <a:solidFill>
                  <a:srgbClr val="000000"/>
                </a:solidFill>
                <a:latin typeface="Courier New" pitchFamily="49" charset="0"/>
                <a:cs typeface="Oracle Sans" panose="020B0503020204020204" pitchFamily="34" charset="0"/>
              </a:rPr>
              <a:t>(100) = 'SKING';</a:t>
            </a:r>
          </a:p>
          <a:p>
            <a:pPr marL="468313">
              <a:lnSpc>
                <a:spcPct val="65000"/>
              </a:lnSpc>
              <a:spcBef>
                <a:spcPct val="40000"/>
              </a:spcBef>
              <a:buClr>
                <a:srgbClr val="000000"/>
              </a:buClr>
              <a:buFont typeface="Arial" charset="0"/>
              <a:buNone/>
              <a:defRPr/>
            </a:pPr>
            <a:r>
              <a:rPr lang="en-US" altLang="en-US" sz="2400" kern="0" dirty="0">
                <a:solidFill>
                  <a:srgbClr val="000000"/>
                </a:solidFill>
                <a:latin typeface="Courier New" pitchFamily="49" charset="0"/>
                <a:cs typeface="Oracle Sans" panose="020B0503020204020204" pitchFamily="34" charset="0"/>
              </a:rPr>
              <a:t>   </a:t>
            </a:r>
            <a:r>
              <a:rPr lang="en-US" altLang="en-US" sz="2400" kern="0" dirty="0" err="1">
                <a:solidFill>
                  <a:srgbClr val="000000"/>
                </a:solidFill>
                <a:latin typeface="Courier New" pitchFamily="49" charset="0"/>
                <a:cs typeface="Oracle Sans" panose="020B0503020204020204" pitchFamily="34" charset="0"/>
              </a:rPr>
              <a:t>email_list</a:t>
            </a:r>
            <a:r>
              <a:rPr lang="en-US" altLang="en-US" sz="2400" kern="0" dirty="0">
                <a:solidFill>
                  <a:srgbClr val="000000"/>
                </a:solidFill>
                <a:latin typeface="Courier New" pitchFamily="49" charset="0"/>
                <a:cs typeface="Oracle Sans" panose="020B0503020204020204" pitchFamily="34" charset="0"/>
              </a:rPr>
              <a:t>(105) = 'DAUSTIN';</a:t>
            </a:r>
          </a:p>
          <a:p>
            <a:pPr marL="468313">
              <a:lnSpc>
                <a:spcPct val="65000"/>
              </a:lnSpc>
              <a:spcBef>
                <a:spcPct val="40000"/>
              </a:spcBef>
              <a:buClr>
                <a:srgbClr val="000000"/>
              </a:buClr>
              <a:buFont typeface="Arial" charset="0"/>
              <a:buNone/>
              <a:defRPr/>
            </a:pPr>
            <a:r>
              <a:rPr lang="en-US" altLang="en-US" sz="2400" kern="0" dirty="0">
                <a:solidFill>
                  <a:srgbClr val="000000"/>
                </a:solidFill>
                <a:latin typeface="Courier New" pitchFamily="49" charset="0"/>
                <a:cs typeface="Oracle Sans" panose="020B0503020204020204" pitchFamily="34" charset="0"/>
              </a:rPr>
              <a:t>   </a:t>
            </a:r>
            <a:r>
              <a:rPr lang="en-US" altLang="en-US" sz="2400" kern="0" dirty="0" err="1">
                <a:solidFill>
                  <a:srgbClr val="000000"/>
                </a:solidFill>
                <a:latin typeface="Courier New" pitchFamily="49" charset="0"/>
                <a:cs typeface="Oracle Sans" panose="020B0503020204020204" pitchFamily="34" charset="0"/>
              </a:rPr>
              <a:t>email_list</a:t>
            </a:r>
            <a:r>
              <a:rPr lang="en-US" altLang="en-US" sz="2400" kern="0" dirty="0">
                <a:solidFill>
                  <a:srgbClr val="000000"/>
                </a:solidFill>
                <a:latin typeface="Courier New" pitchFamily="49" charset="0"/>
                <a:cs typeface="Oracle Sans" panose="020B0503020204020204" pitchFamily="34" charset="0"/>
              </a:rPr>
              <a:t>(110) = 'JCHEN';</a:t>
            </a:r>
          </a:p>
          <a:p>
            <a:pPr marL="468313">
              <a:lnSpc>
                <a:spcPct val="65000"/>
              </a:lnSpc>
              <a:spcBef>
                <a:spcPct val="40000"/>
              </a:spcBef>
              <a:buClr>
                <a:srgbClr val="000000"/>
              </a:buClr>
              <a:buFont typeface="Arial" charset="0"/>
              <a:buNone/>
              <a:defRPr/>
            </a:pPr>
            <a:r>
              <a:rPr lang="en-US" altLang="en-US" sz="2400" kern="0" dirty="0">
                <a:solidFill>
                  <a:srgbClr val="000000"/>
                </a:solidFill>
                <a:latin typeface="Courier New" pitchFamily="49" charset="0"/>
                <a:cs typeface="Oracle Sans" panose="020B0503020204020204" pitchFamily="34" charset="0"/>
              </a:rPr>
              <a:t>   DBMS_OUTPUT.PUT_LINE('The number of elements in the list' ||   	</a:t>
            </a:r>
            <a:r>
              <a:rPr lang="en-US" altLang="en-US" sz="2400" kern="0" dirty="0" err="1">
                <a:solidFill>
                  <a:srgbClr val="000000"/>
                </a:solidFill>
                <a:latin typeface="Courier New" pitchFamily="49" charset="0"/>
                <a:cs typeface="Oracle Sans" panose="020B0503020204020204" pitchFamily="34" charset="0"/>
              </a:rPr>
              <a:t>email_list.COUNT</a:t>
            </a:r>
            <a:r>
              <a:rPr lang="en-US" altLang="en-US" sz="2400" kern="0" dirty="0">
                <a:solidFill>
                  <a:srgbClr val="000000"/>
                </a:solidFill>
                <a:latin typeface="Courier New" pitchFamily="49" charset="0"/>
                <a:cs typeface="Oracle Sans" panose="020B0503020204020204" pitchFamily="34" charset="0"/>
              </a:rPr>
              <a:t>);</a:t>
            </a:r>
          </a:p>
          <a:p>
            <a:pPr marL="468313">
              <a:lnSpc>
                <a:spcPct val="65000"/>
              </a:lnSpc>
              <a:spcBef>
                <a:spcPct val="40000"/>
              </a:spcBef>
              <a:buClr>
                <a:srgbClr val="000000"/>
              </a:buClr>
              <a:buFont typeface="Arial" charset="0"/>
              <a:buNone/>
              <a:defRPr/>
            </a:pPr>
            <a:r>
              <a:rPr lang="en-US" altLang="en-US" sz="2400" kern="0" dirty="0">
                <a:solidFill>
                  <a:srgbClr val="000000"/>
                </a:solidFill>
                <a:latin typeface="Courier New" pitchFamily="49" charset="0"/>
                <a:cs typeface="Oracle Sans" panose="020B0503020204020204" pitchFamily="34" charset="0"/>
              </a:rPr>
              <a:t>   DBMS_OUTPUT.PUT_LINE('The first index in the list '|| 	</a:t>
            </a:r>
            <a:r>
              <a:rPr lang="en-US" altLang="en-US" sz="2400" kern="0" dirty="0" err="1">
                <a:solidFill>
                  <a:srgbClr val="000000"/>
                </a:solidFill>
                <a:latin typeface="Courier New" pitchFamily="49" charset="0"/>
                <a:cs typeface="Oracle Sans" panose="020B0503020204020204" pitchFamily="34" charset="0"/>
              </a:rPr>
              <a:t>email_list.FIRST</a:t>
            </a:r>
            <a:r>
              <a:rPr lang="en-US" altLang="en-US" sz="2400" kern="0" dirty="0">
                <a:solidFill>
                  <a:srgbClr val="000000"/>
                </a:solidFill>
                <a:latin typeface="Courier New" pitchFamily="49" charset="0"/>
                <a:cs typeface="Oracle Sans" panose="020B0503020204020204" pitchFamily="34" charset="0"/>
              </a:rPr>
              <a:t>);</a:t>
            </a:r>
          </a:p>
          <a:p>
            <a:pPr marL="468313">
              <a:lnSpc>
                <a:spcPct val="65000"/>
              </a:lnSpc>
              <a:spcBef>
                <a:spcPct val="40000"/>
              </a:spcBef>
              <a:buClr>
                <a:srgbClr val="000000"/>
              </a:buClr>
              <a:buFont typeface="Arial" charset="0"/>
              <a:buNone/>
              <a:defRPr/>
            </a:pPr>
            <a:r>
              <a:rPr lang="en-US" altLang="en-US" sz="2400" kern="0" dirty="0">
                <a:solidFill>
                  <a:srgbClr val="000000"/>
                </a:solidFill>
                <a:latin typeface="Courier New" pitchFamily="49" charset="0"/>
                <a:cs typeface="Oracle Sans" panose="020B0503020204020204" pitchFamily="34" charset="0"/>
              </a:rPr>
              <a:t>   DBMS_OUTPUT.PUT_LINE('The last index in the list ' ||    </a:t>
            </a:r>
            <a:r>
              <a:rPr lang="en-US" altLang="en-US" sz="2400" kern="0" dirty="0" err="1">
                <a:solidFill>
                  <a:srgbClr val="000000"/>
                </a:solidFill>
                <a:latin typeface="Courier New" pitchFamily="49" charset="0"/>
                <a:cs typeface="Oracle Sans" panose="020B0503020204020204" pitchFamily="34" charset="0"/>
              </a:rPr>
              <a:t>email_list.LAST</a:t>
            </a:r>
            <a:r>
              <a:rPr lang="en-US" altLang="en-US" sz="2400" kern="0" dirty="0">
                <a:solidFill>
                  <a:srgbClr val="000000"/>
                </a:solidFill>
                <a:latin typeface="Courier New" pitchFamily="49" charset="0"/>
                <a:cs typeface="Oracle Sans" panose="020B0503020204020204" pitchFamily="34" charset="0"/>
              </a:rPr>
              <a:t>);   </a:t>
            </a:r>
          </a:p>
          <a:p>
            <a:pPr marL="468313">
              <a:lnSpc>
                <a:spcPct val="65000"/>
              </a:lnSpc>
              <a:spcBef>
                <a:spcPct val="40000"/>
              </a:spcBef>
              <a:buClr>
                <a:srgbClr val="000000"/>
              </a:buClr>
              <a:buFont typeface="Arial" charset="0"/>
              <a:buNone/>
              <a:defRPr/>
            </a:pPr>
            <a:r>
              <a:rPr lang="en-US" altLang="en-US" sz="2400" kern="0" dirty="0">
                <a:solidFill>
                  <a:srgbClr val="000000"/>
                </a:solidFill>
                <a:latin typeface="Courier New" pitchFamily="49" charset="0"/>
                <a:cs typeface="Oracle Sans" panose="020B0503020204020204" pitchFamily="34" charset="0"/>
              </a:rPr>
              <a:t>END; </a:t>
            </a:r>
          </a:p>
          <a:p>
            <a:pPr marL="468313">
              <a:lnSpc>
                <a:spcPct val="65000"/>
              </a:lnSpc>
              <a:spcBef>
                <a:spcPct val="40000"/>
              </a:spcBef>
              <a:buClr>
                <a:srgbClr val="000000"/>
              </a:buClr>
              <a:buFont typeface="Arial" charset="0"/>
              <a:buNone/>
              <a:defRPr/>
            </a:pPr>
            <a:r>
              <a:rPr lang="en-US" altLang="en-US" sz="2400" kern="0" dirty="0">
                <a:solidFill>
                  <a:srgbClr val="000000"/>
                </a:solidFill>
                <a:latin typeface="Courier New" pitchFamily="49" charset="0"/>
                <a:cs typeface="Oracle Sans" panose="020B0503020204020204" pitchFamily="34" charset="0"/>
              </a:rPr>
              <a:t>/</a:t>
            </a:r>
          </a:p>
        </p:txBody>
      </p:sp>
      <p:pic>
        <p:nvPicPr>
          <p:cNvPr id="33796" name="Picture 6" descr="les07_08.png"/>
          <p:cNvPicPr>
            <a:picLocks noChangeAspect="1"/>
          </p:cNvPicPr>
          <p:nvPr/>
        </p:nvPicPr>
        <p:blipFill>
          <a:blip r:embed="rId4" cstate="print"/>
          <a:srcRect/>
          <a:stretch>
            <a:fillRect/>
          </a:stretch>
        </p:blipFill>
        <p:spPr bwMode="auto">
          <a:xfrm>
            <a:off x="6324600" y="7615528"/>
            <a:ext cx="5638800" cy="225237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605055476"/>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Using Collection Methods with Associative Arrays</a:t>
            </a:r>
          </a:p>
        </p:txBody>
      </p:sp>
      <p:sp>
        <p:nvSpPr>
          <p:cNvPr id="4" name="Content Placeholder 2"/>
          <p:cNvSpPr txBox="1">
            <a:spLocks/>
          </p:cNvSpPr>
          <p:nvPr/>
        </p:nvSpPr>
        <p:spPr bwMode="gray">
          <a:xfrm>
            <a:off x="1312069" y="2171700"/>
            <a:ext cx="15663863" cy="6827395"/>
          </a:xfrm>
          <a:prstGeom prst="round2DiagRect">
            <a:avLst>
              <a:gd name="adj1" fmla="val 5483"/>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DECLARE</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TYPE </a:t>
            </a:r>
            <a:r>
              <a:rPr lang="en-US" altLang="en-US" sz="2400" dirty="0" err="1">
                <a:solidFill>
                  <a:srgbClr val="000000"/>
                </a:solidFill>
                <a:latin typeface="Courier New" pitchFamily="49" charset="0"/>
                <a:cs typeface="Oracle Sans" panose="020B0503020204020204" pitchFamily="34" charset="0"/>
              </a:rPr>
              <a:t>emp_table_type</a:t>
            </a:r>
            <a:r>
              <a:rPr lang="en-US" altLang="en-US" sz="2400" dirty="0">
                <a:solidFill>
                  <a:srgbClr val="000000"/>
                </a:solidFill>
                <a:latin typeface="Courier New" pitchFamily="49" charset="0"/>
                <a:cs typeface="Oracle Sans" panose="020B0503020204020204" pitchFamily="34" charset="0"/>
              </a:rPr>
              <a:t> IS TABLE OF</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employees%ROWTYPE</a:t>
            </a:r>
            <a:r>
              <a:rPr lang="en-US" altLang="en-US" sz="2400" dirty="0">
                <a:solidFill>
                  <a:srgbClr val="000000"/>
                </a:solidFill>
                <a:latin typeface="Courier New" pitchFamily="49" charset="0"/>
                <a:cs typeface="Oracle Sans" panose="020B0503020204020204" pitchFamily="34" charset="0"/>
              </a:rPr>
              <a:t> INDEX BY PLS_INTEGER;</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my_emp_table</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emp_table_type</a:t>
            </a:r>
            <a:r>
              <a:rPr lang="en-US" altLang="en-US" sz="2400" dirty="0">
                <a:solidFill>
                  <a:srgbClr val="000000"/>
                </a:solidFill>
                <a:latin typeface="Courier New" pitchFamily="49" charset="0"/>
                <a:cs typeface="Oracle Sans" panose="020B0503020204020204" pitchFamily="34" charset="0"/>
              </a:rPr>
              <a:t>;</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max_count</a:t>
            </a:r>
            <a:r>
              <a:rPr lang="en-US" altLang="en-US" sz="2400" dirty="0">
                <a:solidFill>
                  <a:srgbClr val="000000"/>
                </a:solidFill>
                <a:latin typeface="Courier New" pitchFamily="49" charset="0"/>
                <a:cs typeface="Oracle Sans" panose="020B0503020204020204" pitchFamily="34" charset="0"/>
              </a:rPr>
              <a:t>         NUMBER(3):= 104; </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BEGIN</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FOR </a:t>
            </a:r>
            <a:r>
              <a:rPr lang="en-US" altLang="en-US" sz="2400" dirty="0" err="1">
                <a:solidFill>
                  <a:srgbClr val="000000"/>
                </a:solidFill>
                <a:latin typeface="Courier New" pitchFamily="49" charset="0"/>
                <a:cs typeface="Oracle Sans" panose="020B0503020204020204" pitchFamily="34" charset="0"/>
              </a:rPr>
              <a:t>i</a:t>
            </a:r>
            <a:r>
              <a:rPr lang="en-US" altLang="en-US" sz="2400" dirty="0">
                <a:solidFill>
                  <a:srgbClr val="000000"/>
                </a:solidFill>
                <a:latin typeface="Courier New" pitchFamily="49" charset="0"/>
                <a:cs typeface="Oracle Sans" panose="020B0503020204020204" pitchFamily="34" charset="0"/>
              </a:rPr>
              <a:t> IN 100..max_count</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LOOP</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SELECT * INTO </a:t>
            </a:r>
            <a:r>
              <a:rPr lang="en-US" altLang="en-US" sz="2400" dirty="0" err="1">
                <a:solidFill>
                  <a:srgbClr val="000000"/>
                </a:solidFill>
                <a:latin typeface="Courier New" pitchFamily="49" charset="0"/>
                <a:cs typeface="Oracle Sans" panose="020B0503020204020204" pitchFamily="34" charset="0"/>
              </a:rPr>
              <a:t>my_emp_table</a:t>
            </a:r>
            <a:r>
              <a:rPr lang="en-US" altLang="en-US" sz="2400" dirty="0">
                <a:solidFill>
                  <a:srgbClr val="000000"/>
                </a:solidFill>
                <a:latin typeface="Courier New" pitchFamily="49" charset="0"/>
                <a:cs typeface="Oracle Sans" panose="020B0503020204020204" pitchFamily="34" charset="0"/>
              </a:rPr>
              <a:t>(</a:t>
            </a:r>
            <a:r>
              <a:rPr lang="en-US" altLang="en-US" sz="2400" dirty="0" err="1">
                <a:solidFill>
                  <a:srgbClr val="000000"/>
                </a:solidFill>
                <a:latin typeface="Courier New" pitchFamily="49" charset="0"/>
                <a:cs typeface="Oracle Sans" panose="020B0503020204020204" pitchFamily="34" charset="0"/>
              </a:rPr>
              <a:t>i</a:t>
            </a:r>
            <a:r>
              <a:rPr lang="en-US" altLang="en-US" sz="2400" dirty="0">
                <a:solidFill>
                  <a:srgbClr val="000000"/>
                </a:solidFill>
                <a:latin typeface="Courier New" pitchFamily="49" charset="0"/>
                <a:cs typeface="Oracle Sans" panose="020B0503020204020204" pitchFamily="34" charset="0"/>
              </a:rPr>
              <a:t>) FROM employees</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WHERE </a:t>
            </a:r>
            <a:r>
              <a:rPr lang="en-US" altLang="en-US" sz="2400" dirty="0" err="1">
                <a:solidFill>
                  <a:srgbClr val="000000"/>
                </a:solidFill>
                <a:latin typeface="Courier New" pitchFamily="49" charset="0"/>
                <a:cs typeface="Oracle Sans" panose="020B0503020204020204" pitchFamily="34" charset="0"/>
              </a:rPr>
              <a:t>employee_id</a:t>
            </a:r>
            <a:r>
              <a:rPr lang="en-US" altLang="en-US" sz="2400" dirty="0">
                <a:solidFill>
                  <a:srgbClr val="000000"/>
                </a:solidFill>
                <a:latin typeface="Courier New" pitchFamily="49" charset="0"/>
                <a:cs typeface="Oracle Sans" panose="020B0503020204020204" pitchFamily="34" charset="0"/>
              </a:rPr>
              <a:t> = </a:t>
            </a:r>
            <a:r>
              <a:rPr lang="en-US" altLang="en-US" sz="2400" dirty="0" err="1">
                <a:solidFill>
                  <a:srgbClr val="000000"/>
                </a:solidFill>
                <a:latin typeface="Courier New" pitchFamily="49" charset="0"/>
                <a:cs typeface="Oracle Sans" panose="020B0503020204020204" pitchFamily="34" charset="0"/>
              </a:rPr>
              <a:t>i</a:t>
            </a:r>
            <a:r>
              <a:rPr lang="en-US" altLang="en-US" sz="2400" dirty="0">
                <a:solidFill>
                  <a:srgbClr val="000000"/>
                </a:solidFill>
                <a:latin typeface="Courier New" pitchFamily="49" charset="0"/>
                <a:cs typeface="Oracle Sans" panose="020B0503020204020204" pitchFamily="34" charset="0"/>
              </a:rPr>
              <a:t>;</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END LOOP;</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FOR </a:t>
            </a:r>
            <a:r>
              <a:rPr lang="en-US" altLang="en-US" sz="2400" dirty="0" err="1">
                <a:solidFill>
                  <a:srgbClr val="000000"/>
                </a:solidFill>
                <a:latin typeface="Courier New" pitchFamily="49" charset="0"/>
                <a:cs typeface="Oracle Sans" panose="020B0503020204020204" pitchFamily="34" charset="0"/>
              </a:rPr>
              <a:t>i</a:t>
            </a:r>
            <a:r>
              <a:rPr lang="en-US" altLang="en-US" sz="2400" dirty="0">
                <a:solidFill>
                  <a:srgbClr val="000000"/>
                </a:solidFill>
                <a:latin typeface="Courier New" pitchFamily="49" charset="0"/>
                <a:cs typeface="Oracle Sans" panose="020B0503020204020204" pitchFamily="34" charset="0"/>
              </a:rPr>
              <a:t> IN my_emp_table.FIRST..</a:t>
            </a:r>
            <a:r>
              <a:rPr lang="en-US" altLang="en-US" sz="2400" dirty="0" err="1">
                <a:solidFill>
                  <a:srgbClr val="000000"/>
                </a:solidFill>
                <a:latin typeface="Courier New" pitchFamily="49" charset="0"/>
                <a:cs typeface="Oracle Sans" panose="020B0503020204020204" pitchFamily="34" charset="0"/>
              </a:rPr>
              <a:t>my_emp_table.LAST</a:t>
            </a:r>
            <a:r>
              <a:rPr lang="en-US" altLang="en-US" sz="2400" dirty="0">
                <a:solidFill>
                  <a:srgbClr val="000000"/>
                </a:solidFill>
                <a:latin typeface="Courier New" pitchFamily="49" charset="0"/>
                <a:cs typeface="Oracle Sans" panose="020B0503020204020204" pitchFamily="34" charset="0"/>
              </a:rPr>
              <a:t> </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LOOP</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DBMS_OUTPUT.PUT_LINE(</a:t>
            </a:r>
            <a:r>
              <a:rPr lang="en-US" altLang="en-US" sz="2400" dirty="0" err="1">
                <a:solidFill>
                  <a:srgbClr val="000000"/>
                </a:solidFill>
                <a:latin typeface="Courier New" pitchFamily="49" charset="0"/>
                <a:cs typeface="Oracle Sans" panose="020B0503020204020204" pitchFamily="34" charset="0"/>
              </a:rPr>
              <a:t>my_emp_table</a:t>
            </a:r>
            <a:r>
              <a:rPr lang="en-US" altLang="en-US" sz="2400" dirty="0">
                <a:solidFill>
                  <a:srgbClr val="000000"/>
                </a:solidFill>
                <a:latin typeface="Courier New" pitchFamily="49" charset="0"/>
                <a:cs typeface="Oracle Sans" panose="020B0503020204020204" pitchFamily="34" charset="0"/>
              </a:rPr>
              <a:t>(</a:t>
            </a:r>
            <a:r>
              <a:rPr lang="en-US" altLang="en-US" sz="2400" dirty="0" err="1">
                <a:solidFill>
                  <a:srgbClr val="000000"/>
                </a:solidFill>
                <a:latin typeface="Courier New" pitchFamily="49" charset="0"/>
                <a:cs typeface="Oracle Sans" panose="020B0503020204020204" pitchFamily="34" charset="0"/>
              </a:rPr>
              <a:t>i</a:t>
            </a:r>
            <a:r>
              <a:rPr lang="en-US" altLang="en-US" sz="2400" dirty="0">
                <a:solidFill>
                  <a:srgbClr val="000000"/>
                </a:solidFill>
                <a:latin typeface="Courier New" pitchFamily="49" charset="0"/>
                <a:cs typeface="Oracle Sans" panose="020B0503020204020204" pitchFamily="34" charset="0"/>
              </a:rPr>
              <a:t>).</a:t>
            </a:r>
            <a:r>
              <a:rPr lang="en-US" altLang="en-US" sz="2400" dirty="0" err="1">
                <a:solidFill>
                  <a:srgbClr val="000000"/>
                </a:solidFill>
                <a:latin typeface="Courier New" pitchFamily="49" charset="0"/>
                <a:cs typeface="Oracle Sans" panose="020B0503020204020204" pitchFamily="34" charset="0"/>
              </a:rPr>
              <a:t>last_name</a:t>
            </a:r>
            <a:r>
              <a:rPr lang="en-US" altLang="en-US" sz="2400" dirty="0">
                <a:solidFill>
                  <a:srgbClr val="000000"/>
                </a:solidFill>
                <a:latin typeface="Courier New" pitchFamily="49" charset="0"/>
                <a:cs typeface="Oracle Sans" panose="020B0503020204020204" pitchFamily="34" charset="0"/>
              </a:rPr>
              <a:t>);</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END LOOP;</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END; </a:t>
            </a:r>
          </a:p>
          <a:p>
            <a:pPr marL="468313">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a:t>
            </a:r>
          </a:p>
        </p:txBody>
      </p:sp>
      <p:pic>
        <p:nvPicPr>
          <p:cNvPr id="34820" name="Picture 5" descr="les07_10.png"/>
          <p:cNvPicPr>
            <a:picLocks noChangeAspect="1"/>
          </p:cNvPicPr>
          <p:nvPr/>
        </p:nvPicPr>
        <p:blipFill>
          <a:blip r:embed="rId4" cstate="print"/>
          <a:srcRect/>
          <a:stretch>
            <a:fillRect/>
          </a:stretch>
        </p:blipFill>
        <p:spPr bwMode="auto">
          <a:xfrm>
            <a:off x="6865144" y="8191500"/>
            <a:ext cx="4557713" cy="187166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6334648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Objectives</a:t>
            </a:r>
          </a:p>
        </p:txBody>
      </p:sp>
      <p:sp>
        <p:nvSpPr>
          <p:cNvPr id="2" name="Content Placeholder 1">
            <a:extLst>
              <a:ext uri="{FF2B5EF4-FFF2-40B4-BE49-F238E27FC236}">
                <a16:creationId xmlns:a16="http://schemas.microsoft.com/office/drawing/2014/main" id="{1AEEF40B-AB01-490E-A262-6A60D299DA97}"/>
              </a:ext>
            </a:extLst>
          </p:cNvPr>
          <p:cNvSpPr>
            <a:spLocks noGrp="1"/>
          </p:cNvSpPr>
          <p:nvPr>
            <p:ph idx="1"/>
          </p:nvPr>
        </p:nvSpPr>
        <p:spPr>
          <a:xfrm>
            <a:off x="933451" y="2272710"/>
            <a:ext cx="16421100" cy="5872694"/>
          </a:xfrm>
        </p:spPr>
        <p:txBody>
          <a:bodyPr/>
          <a:lstStyle/>
          <a:p>
            <a:r>
              <a:rPr lang="en-US" altLang="en-US" dirty="0"/>
              <a:t>After completing this lesson, you should be able to do the following:</a:t>
            </a:r>
          </a:p>
          <a:p>
            <a:pPr lvl="1"/>
            <a:r>
              <a:rPr lang="en-US" altLang="en-US" dirty="0"/>
              <a:t>Describe PL/SQL collections and records</a:t>
            </a:r>
          </a:p>
          <a:p>
            <a:pPr lvl="1"/>
            <a:r>
              <a:rPr lang="en-US" altLang="en-US" dirty="0"/>
              <a:t>Create user-defined PL/SQL records</a:t>
            </a:r>
          </a:p>
          <a:p>
            <a:pPr lvl="1"/>
            <a:r>
              <a:rPr lang="en-US" altLang="en-US" dirty="0"/>
              <a:t>Create a PL/SQL record with the </a:t>
            </a:r>
            <a:r>
              <a:rPr lang="en-US" altLang="en-US" dirty="0">
                <a:latin typeface="Courier New" panose="02070309020205020404" pitchFamily="49" charset="0"/>
                <a:cs typeface="Courier New" panose="02070309020205020404" pitchFamily="49" charset="0"/>
              </a:rPr>
              <a:t>%ROWTYPE</a:t>
            </a:r>
            <a:r>
              <a:rPr lang="en-US" altLang="en-US" dirty="0"/>
              <a:t> attribute</a:t>
            </a:r>
          </a:p>
          <a:p>
            <a:pPr lvl="1"/>
            <a:r>
              <a:rPr lang="en-US" altLang="en-US" dirty="0"/>
              <a:t>Create associative arrays</a:t>
            </a:r>
          </a:p>
          <a:p>
            <a:pPr lvl="2"/>
            <a:r>
              <a:rPr lang="en-US" altLang="en-US" dirty="0">
                <a:latin typeface="Courier New" panose="02070309020205020404" pitchFamily="49" charset="0"/>
                <a:cs typeface="Courier New" panose="02070309020205020404" pitchFamily="49" charset="0"/>
              </a:rPr>
              <a:t>INDEX BY </a:t>
            </a:r>
            <a:r>
              <a:rPr lang="en-US" altLang="en-US" dirty="0"/>
              <a:t>table</a:t>
            </a:r>
          </a:p>
          <a:p>
            <a:pPr lvl="2"/>
            <a:r>
              <a:rPr lang="en-US" altLang="en-US" dirty="0">
                <a:latin typeface="Courier New" panose="02070309020205020404" pitchFamily="49" charset="0"/>
                <a:cs typeface="Courier New" panose="02070309020205020404" pitchFamily="49" charset="0"/>
              </a:rPr>
              <a:t>INDEX BY </a:t>
            </a:r>
            <a:r>
              <a:rPr lang="en-US" altLang="en-US" dirty="0"/>
              <a:t>table of records</a:t>
            </a:r>
          </a:p>
          <a:p>
            <a:endParaRPr lang="en-US" dirty="0"/>
          </a:p>
        </p:txBody>
      </p:sp>
    </p:spTree>
    <p:custDataLst>
      <p:tags r:id="rId1"/>
    </p:custDataLst>
    <p:extLst>
      <p:ext uri="{BB962C8B-B14F-4D97-AF65-F5344CB8AC3E}">
        <p14:creationId xmlns:p14="http://schemas.microsoft.com/office/powerpoint/2010/main" val="4254173579"/>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rPr>
              <a:t>Nested Tables</a:t>
            </a:r>
          </a:p>
        </p:txBody>
      </p:sp>
      <p:sp>
        <p:nvSpPr>
          <p:cNvPr id="2" name="Content Placeholder 1">
            <a:extLst>
              <a:ext uri="{FF2B5EF4-FFF2-40B4-BE49-F238E27FC236}">
                <a16:creationId xmlns:a16="http://schemas.microsoft.com/office/drawing/2014/main" id="{602C743E-7DF3-41C0-8E82-0746D2BB8E8D}"/>
              </a:ext>
            </a:extLst>
          </p:cNvPr>
          <p:cNvSpPr>
            <a:spLocks noGrp="1"/>
          </p:cNvSpPr>
          <p:nvPr>
            <p:ph idx="1"/>
          </p:nvPr>
        </p:nvSpPr>
        <p:spPr>
          <a:xfrm>
            <a:off x="933451" y="2272710"/>
            <a:ext cx="16421100" cy="2833400"/>
          </a:xfrm>
        </p:spPr>
        <p:txBody>
          <a:bodyPr/>
          <a:lstStyle/>
          <a:p>
            <a:pPr lvl="1"/>
            <a:r>
              <a:rPr lang="en-US" dirty="0"/>
              <a:t>Nested tables represent sets of values. </a:t>
            </a:r>
          </a:p>
          <a:p>
            <a:pPr lvl="1"/>
            <a:r>
              <a:rPr lang="en-US" dirty="0"/>
              <a:t>Nested tables can be used as column types in database tables.</a:t>
            </a:r>
          </a:p>
          <a:p>
            <a:pPr lvl="1"/>
            <a:r>
              <a:rPr lang="en-US" dirty="0"/>
              <a:t>Each entry in the column of the database table can hold a set of values.</a:t>
            </a:r>
          </a:p>
          <a:p>
            <a:endParaRPr lang="en-US" dirty="0"/>
          </a:p>
        </p:txBody>
      </p:sp>
      <p:sp>
        <p:nvSpPr>
          <p:cNvPr id="20" name="Rectangle 19"/>
          <p:cNvSpPr/>
          <p:nvPr/>
        </p:nvSpPr>
        <p:spPr bwMode="auto">
          <a:xfrm rot="5400000">
            <a:off x="11494295" y="1278255"/>
            <a:ext cx="7718581" cy="5893595"/>
          </a:xfrm>
          <a:prstGeom prst="rect">
            <a:avLst/>
          </a:prstGeom>
          <a:gradFill flip="none" rotWithShape="1">
            <a:gsLst>
              <a:gs pos="42000">
                <a:srgbClr val="FBFCFC"/>
              </a:gs>
              <a:gs pos="71000">
                <a:srgbClr val="F5F7F7"/>
              </a:gs>
              <a:gs pos="87000">
                <a:srgbClr val="E7EBEC"/>
              </a:gs>
              <a:gs pos="2655">
                <a:schemeClr val="bg1"/>
              </a:gs>
              <a:gs pos="100000">
                <a:srgbClr val="DCE3E4"/>
              </a:gs>
            </a:gsLst>
            <a:lin ang="162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22" name="Picture 4"/>
          <p:cNvPicPr>
            <a:picLocks noChangeAspect="1"/>
          </p:cNvPicPr>
          <p:nvPr/>
        </p:nvPicPr>
        <p:blipFill>
          <a:blip r:embed="rId4" cstate="print"/>
          <a:srcRect t="13139" r="14926" b="13071"/>
          <a:stretch>
            <a:fillRect/>
          </a:stretch>
        </p:blipFill>
        <p:spPr bwMode="auto">
          <a:xfrm>
            <a:off x="10975657" y="-38100"/>
            <a:ext cx="7464743" cy="8477724"/>
          </a:xfrm>
          <a:prstGeom prst="rect">
            <a:avLst/>
          </a:prstGeom>
          <a:noFill/>
          <a:ln w="9525">
            <a:noFill/>
            <a:miter lim="800000"/>
            <a:headEnd/>
            <a:tailEnd/>
          </a:ln>
        </p:spPr>
      </p:pic>
      <p:grpSp>
        <p:nvGrpSpPr>
          <p:cNvPr id="23" name="Group 16"/>
          <p:cNvGrpSpPr>
            <a:grpSpLocks/>
          </p:cNvGrpSpPr>
          <p:nvPr/>
        </p:nvGrpSpPr>
        <p:grpSpPr bwMode="auto">
          <a:xfrm>
            <a:off x="14040325" y="4310062"/>
            <a:ext cx="3802857" cy="4186238"/>
            <a:chOff x="6315647" y="1371600"/>
            <a:chExt cx="2535512" cy="2790786"/>
          </a:xfrm>
        </p:grpSpPr>
        <p:pic>
          <p:nvPicPr>
            <p:cNvPr id="24" name="Picture 4"/>
            <p:cNvPicPr>
              <a:picLocks noChangeAspect="1"/>
            </p:cNvPicPr>
            <p:nvPr/>
          </p:nvPicPr>
          <p:blipFill>
            <a:blip r:embed="rId5" cstate="print"/>
            <a:srcRect/>
            <a:stretch>
              <a:fillRect/>
            </a:stretch>
          </p:blipFill>
          <p:spPr bwMode="auto">
            <a:xfrm>
              <a:off x="6934200" y="1371600"/>
              <a:ext cx="1916959" cy="2790786"/>
            </a:xfrm>
            <a:prstGeom prst="rect">
              <a:avLst/>
            </a:prstGeom>
            <a:noFill/>
            <a:ln w="9525">
              <a:noFill/>
              <a:miter lim="800000"/>
              <a:headEnd/>
              <a:tailEnd/>
            </a:ln>
          </p:spPr>
        </p:pic>
        <p:pic>
          <p:nvPicPr>
            <p:cNvPr id="25" name="Picture 12"/>
            <p:cNvPicPr>
              <a:picLocks noChangeAspect="1"/>
            </p:cNvPicPr>
            <p:nvPr/>
          </p:nvPicPr>
          <p:blipFill>
            <a:blip r:embed="rId6" cstate="print"/>
            <a:srcRect/>
            <a:stretch>
              <a:fillRect/>
            </a:stretch>
          </p:blipFill>
          <p:spPr bwMode="auto">
            <a:xfrm>
              <a:off x="6315647" y="2431730"/>
              <a:ext cx="1463167" cy="1511939"/>
            </a:xfrm>
            <a:prstGeom prst="rect">
              <a:avLst/>
            </a:prstGeom>
            <a:noFill/>
            <a:ln w="9525">
              <a:noFill/>
              <a:miter lim="800000"/>
              <a:headEnd/>
              <a:tailEnd/>
            </a:ln>
          </p:spPr>
        </p:pic>
      </p:grpSp>
      <p:sp>
        <p:nvSpPr>
          <p:cNvPr id="26" name="Freeform 25"/>
          <p:cNvSpPr/>
          <p:nvPr/>
        </p:nvSpPr>
        <p:spPr bwMode="auto">
          <a:xfrm>
            <a:off x="13839991" y="5875973"/>
            <a:ext cx="674370" cy="2354580"/>
          </a:xfrm>
          <a:custGeom>
            <a:avLst/>
            <a:gdLst>
              <a:gd name="connsiteX0" fmla="*/ 38100 w 449580"/>
              <a:gd name="connsiteY0" fmla="*/ 0 h 1569720"/>
              <a:gd name="connsiteX1" fmla="*/ 434340 w 449580"/>
              <a:gd name="connsiteY1" fmla="*/ 45720 h 1569720"/>
              <a:gd name="connsiteX2" fmla="*/ 449580 w 449580"/>
              <a:gd name="connsiteY2" fmla="*/ 1569720 h 1569720"/>
              <a:gd name="connsiteX3" fmla="*/ 0 w 449580"/>
              <a:gd name="connsiteY3" fmla="*/ 1463040 h 1569720"/>
              <a:gd name="connsiteX4" fmla="*/ 38100 w 449580"/>
              <a:gd name="connsiteY4" fmla="*/ 0 h 1569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 h="1569720">
                <a:moveTo>
                  <a:pt x="38100" y="0"/>
                </a:moveTo>
                <a:lnTo>
                  <a:pt x="434340" y="45720"/>
                </a:lnTo>
                <a:lnTo>
                  <a:pt x="449580" y="1569720"/>
                </a:lnTo>
                <a:lnTo>
                  <a:pt x="0" y="1463040"/>
                </a:lnTo>
                <a:lnTo>
                  <a:pt x="38100" y="0"/>
                </a:lnTo>
                <a:close/>
              </a:path>
            </a:pathLst>
          </a:custGeom>
          <a:solidFill>
            <a:srgbClr val="F6F8F8"/>
          </a:solidFill>
          <a:ln w="28575" cap="flat" cmpd="sng" algn="ctr">
            <a:noFill/>
            <a:prstDash val="solid"/>
            <a:round/>
            <a:headEnd type="none" w="sm" len="sm"/>
            <a:tailEnd type="none" w="sm" len="sm"/>
          </a:ln>
          <a:effectLst>
            <a:glow rad="228600">
              <a:schemeClr val="accent5">
                <a:satMod val="175000"/>
                <a:alpha val="40000"/>
              </a:schemeClr>
            </a:glo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7" name="Rounded Rectangle 26"/>
          <p:cNvSpPr/>
          <p:nvPr/>
        </p:nvSpPr>
        <p:spPr bwMode="auto">
          <a:xfrm flipH="1">
            <a:off x="8795871" y="5212616"/>
            <a:ext cx="3913062" cy="3402747"/>
          </a:xfrm>
          <a:prstGeom prst="roundRect">
            <a:avLst>
              <a:gd name="adj" fmla="val 10564"/>
            </a:avLst>
          </a:prstGeom>
          <a:gradFill flip="none" rotWithShape="1">
            <a:gsLst>
              <a:gs pos="0">
                <a:srgbClr val="F0FAFE"/>
              </a:gs>
              <a:gs pos="100000">
                <a:schemeClr val="bg1"/>
              </a:gs>
            </a:gsLst>
            <a:lin ang="0" scaled="1"/>
            <a:tileRect/>
          </a:gradFill>
          <a:ln w="28575" cap="flat" cmpd="sng" algn="ctr">
            <a:gradFill flip="none" rotWithShape="1">
              <a:gsLst>
                <a:gs pos="0">
                  <a:schemeClr val="bg1"/>
                </a:gs>
                <a:gs pos="100000">
                  <a:srgbClr val="93DBFF"/>
                </a:gs>
              </a:gsLst>
              <a:lin ang="10800000" scaled="1"/>
              <a:tileRect/>
            </a:gradFill>
            <a:prstDash val="sysDot"/>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aphicFrame>
        <p:nvGraphicFramePr>
          <p:cNvPr id="28" name="Table 27"/>
          <p:cNvGraphicFramePr>
            <a:graphicFrameLocks noGrp="1"/>
          </p:cNvGraphicFramePr>
          <p:nvPr>
            <p:extLst>
              <p:ext uri="{D42A27DB-BD31-4B8C-83A1-F6EECF244321}">
                <p14:modId xmlns:p14="http://schemas.microsoft.com/office/powerpoint/2010/main" val="165438721"/>
              </p:ext>
            </p:extLst>
          </p:nvPr>
        </p:nvGraphicFramePr>
        <p:xfrm>
          <a:off x="9092088" y="5543549"/>
          <a:ext cx="3314701" cy="2781300"/>
        </p:xfrm>
        <a:graphic>
          <a:graphicData uri="http://schemas.openxmlformats.org/drawingml/2006/table">
            <a:tbl>
              <a:tblPr firstRow="1" bandRow="1">
                <a:tableStyleId>{5FD0F851-EC5A-4D38-B0AD-8093EC10F338}</a:tableStyleId>
              </a:tblPr>
              <a:tblGrid>
                <a:gridCol w="1265618">
                  <a:extLst>
                    <a:ext uri="{9D8B030D-6E8A-4147-A177-3AD203B41FA5}">
                      <a16:colId xmlns:a16="http://schemas.microsoft.com/office/drawing/2014/main" val="20000"/>
                    </a:ext>
                  </a:extLst>
                </a:gridCol>
                <a:gridCol w="2049083">
                  <a:extLst>
                    <a:ext uri="{9D8B030D-6E8A-4147-A177-3AD203B41FA5}">
                      <a16:colId xmlns:a16="http://schemas.microsoft.com/office/drawing/2014/main" val="20001"/>
                    </a:ext>
                  </a:extLst>
                </a:gridCol>
              </a:tblGrid>
              <a:tr h="556260">
                <a:tc>
                  <a:txBody>
                    <a:bodyPr/>
                    <a:lstStyle/>
                    <a:p>
                      <a:r>
                        <a:rPr lang="en-US" sz="2700" dirty="0"/>
                        <a:t>index</a:t>
                      </a:r>
                    </a:p>
                  </a:txBody>
                  <a:tcPr marL="137160" marR="137160" marT="68580" marB="68580">
                    <a:lnL w="19050" cap="flat" cmpd="sng" algn="ctr">
                      <a:solidFill>
                        <a:srgbClr val="D7F3FD"/>
                      </a:solidFill>
                      <a:prstDash val="solid"/>
                      <a:round/>
                      <a:headEnd type="none" w="med" len="med"/>
                      <a:tailEnd type="none" w="med" len="med"/>
                    </a:lnL>
                    <a:lnT w="19050" cap="flat" cmpd="sng" algn="ctr">
                      <a:solidFill>
                        <a:srgbClr val="D7F3FD"/>
                      </a:solidFill>
                      <a:prstDash val="solid"/>
                      <a:round/>
                      <a:headEnd type="none" w="med" len="med"/>
                      <a:tailEnd type="none" w="med" len="med"/>
                    </a:lnT>
                    <a:solidFill>
                      <a:schemeClr val="bg1"/>
                    </a:solidFill>
                  </a:tcPr>
                </a:tc>
                <a:tc>
                  <a:txBody>
                    <a:bodyPr/>
                    <a:lstStyle/>
                    <a:p>
                      <a:r>
                        <a:rPr lang="en-US" sz="2700" dirty="0"/>
                        <a:t>value</a:t>
                      </a:r>
                    </a:p>
                  </a:txBody>
                  <a:tcPr marL="137160" marR="137160" marT="68580" marB="68580">
                    <a:lnR w="19050" cap="flat" cmpd="sng" algn="ctr">
                      <a:solidFill>
                        <a:srgbClr val="D7F3FD"/>
                      </a:solidFill>
                      <a:prstDash val="solid"/>
                      <a:round/>
                      <a:headEnd type="none" w="med" len="med"/>
                      <a:tailEnd type="none" w="med" len="med"/>
                    </a:lnR>
                    <a:lnT w="19050" cap="flat" cmpd="sng" algn="ctr">
                      <a:solidFill>
                        <a:srgbClr val="D7F3FD"/>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556260">
                <a:tc>
                  <a:txBody>
                    <a:bodyPr/>
                    <a:lstStyle/>
                    <a:p>
                      <a:r>
                        <a:rPr lang="en-US" sz="2700" dirty="0"/>
                        <a:t>1</a:t>
                      </a:r>
                    </a:p>
                  </a:txBody>
                  <a:tcPr marL="137160" marR="137160" marT="68580" marB="68580">
                    <a:lnL w="19050" cap="flat" cmpd="sng" algn="ctr">
                      <a:solidFill>
                        <a:srgbClr val="D7F3FD"/>
                      </a:solidFill>
                      <a:prstDash val="solid"/>
                      <a:round/>
                      <a:headEnd type="none" w="med" len="med"/>
                      <a:tailEnd type="none" w="med" len="med"/>
                    </a:lnL>
                  </a:tcPr>
                </a:tc>
                <a:tc>
                  <a:txBody>
                    <a:bodyPr/>
                    <a:lstStyle/>
                    <a:p>
                      <a:r>
                        <a:rPr lang="en-US" sz="2700" dirty="0"/>
                        <a:t>SKING</a:t>
                      </a:r>
                    </a:p>
                  </a:txBody>
                  <a:tcPr marL="137160" marR="137160" marT="68580" marB="68580">
                    <a:lnR w="19050" cap="flat" cmpd="sng" algn="ctr">
                      <a:solidFill>
                        <a:srgbClr val="D7F3FD"/>
                      </a:solidFill>
                      <a:prstDash val="solid"/>
                      <a:round/>
                      <a:headEnd type="none" w="med" len="med"/>
                      <a:tailEnd type="none" w="med" len="med"/>
                    </a:lnR>
                  </a:tcPr>
                </a:tc>
                <a:extLst>
                  <a:ext uri="{0D108BD9-81ED-4DB2-BD59-A6C34878D82A}">
                    <a16:rowId xmlns:a16="http://schemas.microsoft.com/office/drawing/2014/main" val="10001"/>
                  </a:ext>
                </a:extLst>
              </a:tr>
              <a:tr h="556260">
                <a:tc>
                  <a:txBody>
                    <a:bodyPr/>
                    <a:lstStyle/>
                    <a:p>
                      <a:r>
                        <a:rPr lang="en-US" sz="2700" dirty="0"/>
                        <a:t>2</a:t>
                      </a:r>
                    </a:p>
                  </a:txBody>
                  <a:tcPr marL="137160" marR="137160" marT="68580" marB="68580">
                    <a:lnL w="19050" cap="flat" cmpd="sng" algn="ctr">
                      <a:solidFill>
                        <a:srgbClr val="D7F3FD"/>
                      </a:solidFill>
                      <a:prstDash val="solid"/>
                      <a:round/>
                      <a:headEnd type="none" w="med" len="med"/>
                      <a:tailEnd type="none" w="med" len="med"/>
                    </a:lnL>
                    <a:solidFill>
                      <a:schemeClr val="bg1"/>
                    </a:solidFill>
                  </a:tcPr>
                </a:tc>
                <a:tc>
                  <a:txBody>
                    <a:bodyPr/>
                    <a:lstStyle/>
                    <a:p>
                      <a:r>
                        <a:rPr lang="en-US" sz="2700" dirty="0"/>
                        <a:t>NKOCHAR</a:t>
                      </a:r>
                    </a:p>
                  </a:txBody>
                  <a:tcPr marL="137160" marR="137160" marT="68580" marB="68580">
                    <a:lnR w="19050" cap="flat" cmpd="sng" algn="ctr">
                      <a:solidFill>
                        <a:srgbClr val="D7F3FD"/>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556260">
                <a:tc>
                  <a:txBody>
                    <a:bodyPr/>
                    <a:lstStyle/>
                    <a:p>
                      <a:r>
                        <a:rPr lang="en-US" sz="2700" dirty="0"/>
                        <a:t>3</a:t>
                      </a:r>
                    </a:p>
                  </a:txBody>
                  <a:tcPr marL="137160" marR="137160" marT="68580" marB="68580">
                    <a:lnL w="19050" cap="flat" cmpd="sng" algn="ctr">
                      <a:solidFill>
                        <a:srgbClr val="D7F3FD"/>
                      </a:solidFill>
                      <a:prstDash val="solid"/>
                      <a:round/>
                      <a:headEnd type="none" w="med" len="med"/>
                      <a:tailEnd type="none" w="med" len="med"/>
                    </a:lnL>
                  </a:tcPr>
                </a:tc>
                <a:tc>
                  <a:txBody>
                    <a:bodyPr/>
                    <a:lstStyle/>
                    <a:p>
                      <a:r>
                        <a:rPr lang="en-US" sz="2700" dirty="0"/>
                        <a:t>LDEHAAN</a:t>
                      </a:r>
                    </a:p>
                  </a:txBody>
                  <a:tcPr marL="137160" marR="137160" marT="68580" marB="68580">
                    <a:lnR w="19050" cap="flat" cmpd="sng" algn="ctr">
                      <a:solidFill>
                        <a:srgbClr val="D7F3FD"/>
                      </a:solidFill>
                      <a:prstDash val="solid"/>
                      <a:round/>
                      <a:headEnd type="none" w="med" len="med"/>
                      <a:tailEnd type="none" w="med" len="med"/>
                    </a:lnR>
                  </a:tcPr>
                </a:tc>
                <a:extLst>
                  <a:ext uri="{0D108BD9-81ED-4DB2-BD59-A6C34878D82A}">
                    <a16:rowId xmlns:a16="http://schemas.microsoft.com/office/drawing/2014/main" val="10003"/>
                  </a:ext>
                </a:extLst>
              </a:tr>
              <a:tr h="556260">
                <a:tc>
                  <a:txBody>
                    <a:bodyPr/>
                    <a:lstStyle/>
                    <a:p>
                      <a:r>
                        <a:rPr lang="en-US" sz="2700" dirty="0"/>
                        <a:t>4</a:t>
                      </a:r>
                    </a:p>
                  </a:txBody>
                  <a:tcPr marL="137160" marR="137160" marT="68580" marB="68580">
                    <a:lnL w="19050" cap="flat" cmpd="sng" algn="ctr">
                      <a:solidFill>
                        <a:srgbClr val="D7F3FD"/>
                      </a:solidFill>
                      <a:prstDash val="solid"/>
                      <a:round/>
                      <a:headEnd type="none" w="med" len="med"/>
                      <a:tailEnd type="none" w="med" len="med"/>
                    </a:lnL>
                    <a:lnB w="19050" cap="flat" cmpd="sng" algn="ctr">
                      <a:solidFill>
                        <a:srgbClr val="D7F3FD"/>
                      </a:solidFill>
                      <a:prstDash val="solid"/>
                      <a:round/>
                      <a:headEnd type="none" w="med" len="med"/>
                      <a:tailEnd type="none" w="med" len="med"/>
                    </a:lnB>
                    <a:solidFill>
                      <a:schemeClr val="bg1"/>
                    </a:solidFill>
                  </a:tcPr>
                </a:tc>
                <a:tc>
                  <a:txBody>
                    <a:bodyPr/>
                    <a:lstStyle/>
                    <a:p>
                      <a:r>
                        <a:rPr lang="en-US" sz="2700" dirty="0"/>
                        <a:t>AHUNOLD</a:t>
                      </a:r>
                    </a:p>
                  </a:txBody>
                  <a:tcPr marL="137160" marR="137160" marT="68580" marB="68580">
                    <a:lnR w="19050" cap="flat" cmpd="sng" algn="ctr">
                      <a:solidFill>
                        <a:srgbClr val="D7F3FD"/>
                      </a:solidFill>
                      <a:prstDash val="solid"/>
                      <a:round/>
                      <a:headEnd type="none" w="med" len="med"/>
                      <a:tailEnd type="none" w="med" len="med"/>
                    </a:lnR>
                    <a:lnB w="19050" cap="flat" cmpd="sng" algn="ctr">
                      <a:solidFill>
                        <a:srgbClr val="D7F3FD"/>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pic>
        <p:nvPicPr>
          <p:cNvPr id="29" name="Picture 21"/>
          <p:cNvPicPr>
            <a:picLocks noChangeAspect="1"/>
          </p:cNvPicPr>
          <p:nvPr/>
        </p:nvPicPr>
        <p:blipFill>
          <a:blip r:embed="rId7" cstate="print"/>
          <a:srcRect/>
          <a:stretch>
            <a:fillRect/>
          </a:stretch>
        </p:blipFill>
        <p:spPr bwMode="auto">
          <a:xfrm>
            <a:off x="13571220" y="5798344"/>
            <a:ext cx="1309688" cy="2850356"/>
          </a:xfrm>
          <a:prstGeom prst="rect">
            <a:avLst/>
          </a:prstGeom>
          <a:noFill/>
          <a:ln w="9525">
            <a:noFill/>
            <a:miter lim="800000"/>
            <a:headEnd/>
            <a:tailEnd/>
          </a:ln>
        </p:spPr>
      </p:pic>
      <p:pic>
        <p:nvPicPr>
          <p:cNvPr id="30" name="Picture 14"/>
          <p:cNvPicPr>
            <a:picLocks noChangeAspect="1"/>
          </p:cNvPicPr>
          <p:nvPr/>
        </p:nvPicPr>
        <p:blipFill>
          <a:blip r:embed="rId8" cstate="print"/>
          <a:srcRect/>
          <a:stretch>
            <a:fillRect/>
          </a:stretch>
        </p:blipFill>
        <p:spPr bwMode="auto">
          <a:xfrm>
            <a:off x="12221050" y="5781674"/>
            <a:ext cx="2343150" cy="187404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068815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mj-lt"/>
                <a:cs typeface="Oracle Sans" panose="020B0503020204020204" pitchFamily="34" charset="0"/>
              </a:rPr>
              <a:t>Nested Tables: Syntax and Usage</a:t>
            </a:r>
          </a:p>
        </p:txBody>
      </p:sp>
      <p:sp>
        <p:nvSpPr>
          <p:cNvPr id="6" name="Content Placeholder 2"/>
          <p:cNvSpPr txBox="1">
            <a:spLocks/>
          </p:cNvSpPr>
          <p:nvPr/>
        </p:nvSpPr>
        <p:spPr bwMode="gray">
          <a:xfrm>
            <a:off x="1452335" y="2209981"/>
            <a:ext cx="8328121" cy="255821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lvl="1">
              <a:lnSpc>
                <a:spcPct val="90000"/>
              </a:lnSpc>
              <a:defRPr/>
            </a:pPr>
            <a:endParaRPr lang="en-US" sz="2400" b="1" dirty="0">
              <a:solidFill>
                <a:srgbClr val="000000"/>
              </a:solidFill>
              <a:latin typeface="+mn-lt"/>
              <a:cs typeface="Oracle Sans" panose="020B0503020204020204" pitchFamily="34" charset="0"/>
            </a:endParaRPr>
          </a:p>
          <a:p>
            <a:pPr lvl="1">
              <a:lnSpc>
                <a:spcPct val="90000"/>
              </a:lnSpc>
              <a:defRPr/>
            </a:pPr>
            <a:r>
              <a:rPr lang="en-US" sz="2400" b="1" dirty="0">
                <a:solidFill>
                  <a:srgbClr val="000000"/>
                </a:solidFill>
                <a:latin typeface="+mn-lt"/>
                <a:cs typeface="Oracle Sans" panose="020B0503020204020204" pitchFamily="34" charset="0"/>
              </a:rPr>
              <a:t>Syntax:</a:t>
            </a:r>
          </a:p>
          <a:p>
            <a:pPr lvl="1">
              <a:lnSpc>
                <a:spcPct val="90000"/>
              </a:lnSpc>
              <a:defRPr/>
            </a:pPr>
            <a:endParaRPr lang="en-US" sz="2400" b="1" dirty="0">
              <a:solidFill>
                <a:srgbClr val="000000"/>
              </a:solidFill>
              <a:cs typeface="Oracle Sans" panose="020B0503020204020204" pitchFamily="34" charset="0"/>
            </a:endParaRPr>
          </a:p>
          <a:p>
            <a:pPr lvl="1">
              <a:lnSpc>
                <a:spcPct val="90000"/>
              </a:lnSpc>
              <a:defRPr/>
            </a:pPr>
            <a:r>
              <a:rPr lang="en-US" sz="2400" dirty="0">
                <a:solidFill>
                  <a:srgbClr val="000000"/>
                </a:solidFill>
                <a:latin typeface="Courier New" pitchFamily="49" charset="0"/>
                <a:cs typeface="Oracle Sans" panose="020B0503020204020204" pitchFamily="34" charset="0"/>
              </a:rPr>
              <a:t>TYPE </a:t>
            </a:r>
            <a:r>
              <a:rPr lang="en-US" sz="2400" dirty="0" err="1">
                <a:solidFill>
                  <a:srgbClr val="000000"/>
                </a:solidFill>
                <a:latin typeface="Courier New" pitchFamily="49" charset="0"/>
                <a:cs typeface="Oracle Sans" panose="020B0503020204020204" pitchFamily="34" charset="0"/>
              </a:rPr>
              <a:t>type_name</a:t>
            </a:r>
            <a:r>
              <a:rPr lang="en-US" sz="2400" dirty="0">
                <a:solidFill>
                  <a:srgbClr val="000000"/>
                </a:solidFill>
                <a:latin typeface="Courier New" pitchFamily="49" charset="0"/>
                <a:cs typeface="Oracle Sans" panose="020B0503020204020204" pitchFamily="34" charset="0"/>
              </a:rPr>
              <a:t> IS TABLE OF</a:t>
            </a:r>
          </a:p>
          <a:p>
            <a:pPr lvl="1">
              <a:lnSpc>
                <a:spcPct val="90000"/>
              </a:lnSpc>
              <a:defRPr/>
            </a:pPr>
            <a:r>
              <a:rPr lang="en-US" sz="2400" dirty="0">
                <a:solidFill>
                  <a:srgbClr val="000000"/>
                </a:solidFill>
                <a:latin typeface="Courier New" pitchFamily="49" charset="0"/>
                <a:cs typeface="Oracle Sans" panose="020B0503020204020204" pitchFamily="34" charset="0"/>
              </a:rPr>
              <a:t>{</a:t>
            </a:r>
            <a:r>
              <a:rPr lang="en-US" sz="2400" dirty="0" err="1">
                <a:solidFill>
                  <a:srgbClr val="000000"/>
                </a:solidFill>
                <a:latin typeface="Courier New" pitchFamily="49" charset="0"/>
                <a:cs typeface="Oracle Sans" panose="020B0503020204020204" pitchFamily="34" charset="0"/>
              </a:rPr>
              <a:t>column_type</a:t>
            </a:r>
            <a:r>
              <a:rPr lang="en-US" sz="2400" dirty="0">
                <a:solidFill>
                  <a:srgbClr val="000000"/>
                </a:solidFill>
                <a:latin typeface="Courier New" pitchFamily="49" charset="0"/>
                <a:cs typeface="Oracle Sans" panose="020B0503020204020204" pitchFamily="34" charset="0"/>
              </a:rPr>
              <a:t> | </a:t>
            </a:r>
            <a:r>
              <a:rPr lang="en-US" sz="2400" dirty="0" err="1">
                <a:solidFill>
                  <a:srgbClr val="000000"/>
                </a:solidFill>
                <a:latin typeface="Courier New" pitchFamily="49" charset="0"/>
                <a:cs typeface="Oracle Sans" panose="020B0503020204020204" pitchFamily="34" charset="0"/>
              </a:rPr>
              <a:t>variable%TYPE</a:t>
            </a:r>
            <a:endParaRPr lang="en-US" sz="2400" dirty="0">
              <a:solidFill>
                <a:srgbClr val="000000"/>
              </a:solidFill>
              <a:latin typeface="Courier New" pitchFamily="49" charset="0"/>
              <a:cs typeface="Oracle Sans" panose="020B0503020204020204" pitchFamily="34" charset="0"/>
            </a:endParaRPr>
          </a:p>
          <a:p>
            <a:pPr lvl="1">
              <a:lnSpc>
                <a:spcPct val="90000"/>
              </a:lnSpc>
              <a:defRPr/>
            </a:pP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table.column%TYPE</a:t>
            </a:r>
            <a:r>
              <a:rPr lang="en-US" sz="2400" dirty="0">
                <a:solidFill>
                  <a:srgbClr val="000000"/>
                </a:solidFill>
                <a:latin typeface="Courier New" pitchFamily="49" charset="0"/>
                <a:cs typeface="Oracle Sans" panose="020B0503020204020204" pitchFamily="34" charset="0"/>
              </a:rPr>
              <a:t>}[NOT NULL]</a:t>
            </a:r>
          </a:p>
          <a:p>
            <a:pPr lvl="1">
              <a:lnSpc>
                <a:spcPct val="90000"/>
              </a:lnSpc>
              <a:defRPr/>
            </a:pP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table.%ROWTYPE</a:t>
            </a:r>
            <a:endParaRPr lang="en-US" sz="2400" dirty="0">
              <a:solidFill>
                <a:srgbClr val="000000"/>
              </a:solidFill>
              <a:latin typeface="Courier New" pitchFamily="49" charset="0"/>
              <a:cs typeface="Oracle Sans" panose="020B0503020204020204" pitchFamily="34" charset="0"/>
            </a:endParaRPr>
          </a:p>
        </p:txBody>
      </p:sp>
      <p:grpSp>
        <p:nvGrpSpPr>
          <p:cNvPr id="3" name="Group 2">
            <a:extLst>
              <a:ext uri="{FF2B5EF4-FFF2-40B4-BE49-F238E27FC236}">
                <a16:creationId xmlns:a16="http://schemas.microsoft.com/office/drawing/2014/main" id="{F2E8DECD-61D7-4681-9664-CB43D248EE38}"/>
              </a:ext>
            </a:extLst>
          </p:cNvPr>
          <p:cNvGrpSpPr/>
          <p:nvPr/>
        </p:nvGrpSpPr>
        <p:grpSpPr>
          <a:xfrm>
            <a:off x="1452335" y="5047778"/>
            <a:ext cx="15235465" cy="4418424"/>
            <a:chOff x="1907156" y="3845116"/>
            <a:chExt cx="15235465" cy="4418424"/>
          </a:xfrm>
        </p:grpSpPr>
        <p:sp>
          <p:nvSpPr>
            <p:cNvPr id="8" name="Content Placeholder 2"/>
            <p:cNvSpPr txBox="1">
              <a:spLocks/>
            </p:cNvSpPr>
            <p:nvPr/>
          </p:nvSpPr>
          <p:spPr bwMode="gray">
            <a:xfrm>
              <a:off x="1907156" y="3845116"/>
              <a:ext cx="15235465" cy="441842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457200">
                <a:defRPr/>
              </a:pPr>
              <a:endParaRPr lang="en-US" sz="2400" dirty="0">
                <a:solidFill>
                  <a:schemeClr val="bg2">
                    <a:lumMod val="10000"/>
                  </a:schemeClr>
                </a:solidFill>
                <a:latin typeface="Courier New" pitchFamily="49" charset="0"/>
                <a:cs typeface="Courier New" pitchFamily="49" charset="0"/>
              </a:endParaRPr>
            </a:p>
            <a:p>
              <a:pPr marL="457200">
                <a:defRPr/>
              </a:pPr>
              <a:endParaRPr lang="en-US" sz="2400" dirty="0">
                <a:solidFill>
                  <a:schemeClr val="bg2">
                    <a:lumMod val="10000"/>
                  </a:schemeClr>
                </a:solidFill>
                <a:latin typeface="Courier New" pitchFamily="49" charset="0"/>
                <a:cs typeface="Courier New" pitchFamily="49" charset="0"/>
              </a:endParaRPr>
            </a:p>
            <a:p>
              <a:pPr marL="457200">
                <a:defRPr/>
              </a:pPr>
              <a:r>
                <a:rPr lang="en-US" sz="2400" dirty="0">
                  <a:solidFill>
                    <a:schemeClr val="bg2">
                      <a:lumMod val="10000"/>
                    </a:schemeClr>
                  </a:solidFill>
                  <a:latin typeface="Courier New" pitchFamily="49" charset="0"/>
                  <a:cs typeface="Courier New" pitchFamily="49" charset="0"/>
                </a:rPr>
                <a:t>DECLARE</a:t>
              </a:r>
            </a:p>
            <a:p>
              <a:pPr marL="457200">
                <a:defRPr/>
              </a:pPr>
              <a:r>
                <a:rPr lang="en-US" sz="2400" dirty="0">
                  <a:solidFill>
                    <a:schemeClr val="bg2">
                      <a:lumMod val="10000"/>
                    </a:schemeClr>
                  </a:solidFill>
                  <a:latin typeface="Courier New" pitchFamily="49" charset="0"/>
                  <a:cs typeface="Courier New" pitchFamily="49" charset="0"/>
                </a:rPr>
                <a:t> TYPE </a:t>
              </a:r>
              <a:r>
                <a:rPr lang="en-US" sz="2400" dirty="0" err="1">
                  <a:solidFill>
                    <a:schemeClr val="bg2">
                      <a:lumMod val="10000"/>
                    </a:schemeClr>
                  </a:solidFill>
                  <a:latin typeface="Courier New" pitchFamily="49" charset="0"/>
                  <a:cs typeface="Courier New" pitchFamily="49" charset="0"/>
                </a:rPr>
                <a:t>dept_mail</a:t>
              </a:r>
              <a:r>
                <a:rPr lang="en-US" sz="2400" dirty="0">
                  <a:solidFill>
                    <a:schemeClr val="bg2">
                      <a:lumMod val="10000"/>
                    </a:schemeClr>
                  </a:solidFill>
                  <a:latin typeface="Courier New" pitchFamily="49" charset="0"/>
                  <a:cs typeface="Courier New" pitchFamily="49" charset="0"/>
                </a:rPr>
                <a:t> IS TABLE OF VARCHAR2(20);</a:t>
              </a:r>
            </a:p>
            <a:p>
              <a:pPr marL="457200">
                <a:defRPr/>
              </a:pPr>
              <a:r>
                <a:rPr lang="en-US" sz="2400" dirty="0">
                  <a:solidFill>
                    <a:schemeClr val="bg2">
                      <a:lumMod val="10000"/>
                    </a:schemeClr>
                  </a:solidFill>
                  <a:latin typeface="Courier New" pitchFamily="49" charset="0"/>
                  <a:cs typeface="Courier New" pitchFamily="49" charset="0"/>
                </a:rPr>
                <a:t> mails </a:t>
              </a:r>
              <a:r>
                <a:rPr lang="en-US" sz="2400" dirty="0" err="1">
                  <a:solidFill>
                    <a:schemeClr val="bg2">
                      <a:lumMod val="10000"/>
                    </a:schemeClr>
                  </a:solidFill>
                  <a:latin typeface="Courier New" pitchFamily="49" charset="0"/>
                  <a:cs typeface="Courier New" pitchFamily="49" charset="0"/>
                </a:rPr>
                <a:t>dept_mail</a:t>
              </a:r>
              <a:r>
                <a:rPr lang="en-US" sz="2400" dirty="0">
                  <a:solidFill>
                    <a:schemeClr val="bg2">
                      <a:lumMod val="10000"/>
                    </a:schemeClr>
                  </a:solidFill>
                  <a:latin typeface="Courier New" pitchFamily="49" charset="0"/>
                  <a:cs typeface="Courier New" pitchFamily="49" charset="0"/>
                </a:rPr>
                <a:t> := </a:t>
              </a:r>
              <a:r>
                <a:rPr lang="en-US" sz="2400" dirty="0" err="1">
                  <a:solidFill>
                    <a:schemeClr val="bg2">
                      <a:lumMod val="10000"/>
                    </a:schemeClr>
                  </a:solidFill>
                  <a:latin typeface="Courier New" pitchFamily="49" charset="0"/>
                  <a:cs typeface="Courier New" pitchFamily="49" charset="0"/>
                </a:rPr>
                <a:t>dept_mail</a:t>
              </a:r>
              <a:r>
                <a:rPr lang="en-US" sz="2400" dirty="0">
                  <a:solidFill>
                    <a:schemeClr val="bg2">
                      <a:lumMod val="10000"/>
                    </a:schemeClr>
                  </a:solidFill>
                  <a:latin typeface="Courier New" pitchFamily="49" charset="0"/>
                  <a:cs typeface="Courier New" pitchFamily="49" charset="0"/>
                </a:rPr>
                <a:t>('SKING', 'NKOCHAR', 'LDEHAAN', 'AHUNOLD');</a:t>
              </a:r>
            </a:p>
            <a:p>
              <a:pPr marL="457200">
                <a:defRPr/>
              </a:pPr>
              <a:r>
                <a:rPr lang="en-US" sz="2400" dirty="0">
                  <a:solidFill>
                    <a:schemeClr val="bg2">
                      <a:lumMod val="10000"/>
                    </a:schemeClr>
                  </a:solidFill>
                  <a:latin typeface="Courier New" pitchFamily="49" charset="0"/>
                  <a:cs typeface="Courier New" pitchFamily="49" charset="0"/>
                </a:rPr>
                <a:t>BEGIN</a:t>
              </a:r>
            </a:p>
            <a:p>
              <a:pPr marL="457200">
                <a:defRPr/>
              </a:pPr>
              <a:r>
                <a:rPr lang="en-US" sz="2400" dirty="0">
                  <a:solidFill>
                    <a:schemeClr val="bg2">
                      <a:lumMod val="10000"/>
                    </a:schemeClr>
                  </a:solidFill>
                  <a:latin typeface="Courier New" pitchFamily="49" charset="0"/>
                  <a:cs typeface="Courier New" pitchFamily="49" charset="0"/>
                </a:rPr>
                <a:t> FOR </a:t>
              </a:r>
              <a:r>
                <a:rPr lang="en-US" sz="2400" dirty="0" err="1">
                  <a:solidFill>
                    <a:schemeClr val="bg2">
                      <a:lumMod val="10000"/>
                    </a:schemeClr>
                  </a:solidFill>
                  <a:latin typeface="Courier New" pitchFamily="49" charset="0"/>
                  <a:cs typeface="Courier New" pitchFamily="49" charset="0"/>
                </a:rPr>
                <a:t>i</a:t>
              </a:r>
              <a:r>
                <a:rPr lang="en-US" sz="2400" dirty="0">
                  <a:solidFill>
                    <a:schemeClr val="bg2">
                      <a:lumMod val="10000"/>
                    </a:schemeClr>
                  </a:solidFill>
                  <a:latin typeface="Courier New" pitchFamily="49" charset="0"/>
                  <a:cs typeface="Courier New" pitchFamily="49" charset="0"/>
                </a:rPr>
                <a:t> IN mails.FIRST..</a:t>
              </a:r>
              <a:r>
                <a:rPr lang="en-US" sz="2400" dirty="0" err="1">
                  <a:solidFill>
                    <a:schemeClr val="bg2">
                      <a:lumMod val="10000"/>
                    </a:schemeClr>
                  </a:solidFill>
                  <a:latin typeface="Courier New" pitchFamily="49" charset="0"/>
                  <a:cs typeface="Courier New" pitchFamily="49" charset="0"/>
                </a:rPr>
                <a:t>mails.LAST</a:t>
              </a:r>
              <a:r>
                <a:rPr lang="en-US" sz="2400" dirty="0">
                  <a:solidFill>
                    <a:schemeClr val="bg2">
                      <a:lumMod val="10000"/>
                    </a:schemeClr>
                  </a:solidFill>
                  <a:latin typeface="Courier New" pitchFamily="49" charset="0"/>
                  <a:cs typeface="Courier New" pitchFamily="49" charset="0"/>
                </a:rPr>
                <a:t> LOOP</a:t>
              </a:r>
            </a:p>
            <a:p>
              <a:pPr marL="457200">
                <a:defRPr/>
              </a:pPr>
              <a:r>
                <a:rPr lang="en-US" sz="2400" dirty="0">
                  <a:solidFill>
                    <a:schemeClr val="bg2">
                      <a:lumMod val="10000"/>
                    </a:schemeClr>
                  </a:solidFill>
                  <a:latin typeface="Courier New" pitchFamily="49" charset="0"/>
                  <a:cs typeface="Courier New" pitchFamily="49" charset="0"/>
                </a:rPr>
                <a:t>   DBMS_OUTPUT.PUT_LINE(mails(</a:t>
              </a:r>
              <a:r>
                <a:rPr lang="en-US" sz="2400" dirty="0" err="1">
                  <a:solidFill>
                    <a:schemeClr val="bg2">
                      <a:lumMod val="10000"/>
                    </a:schemeClr>
                  </a:solidFill>
                  <a:latin typeface="Courier New" pitchFamily="49" charset="0"/>
                  <a:cs typeface="Courier New" pitchFamily="49" charset="0"/>
                </a:rPr>
                <a:t>i</a:t>
              </a:r>
              <a:r>
                <a:rPr lang="en-US" sz="2400" dirty="0">
                  <a:solidFill>
                    <a:schemeClr val="bg2">
                      <a:lumMod val="10000"/>
                    </a:schemeClr>
                  </a:solidFill>
                  <a:latin typeface="Courier New" pitchFamily="49" charset="0"/>
                  <a:cs typeface="Courier New" pitchFamily="49" charset="0"/>
                </a:rPr>
                <a:t>));</a:t>
              </a:r>
            </a:p>
            <a:p>
              <a:pPr marL="457200">
                <a:defRPr/>
              </a:pPr>
              <a:r>
                <a:rPr lang="en-US" sz="2400" dirty="0">
                  <a:solidFill>
                    <a:schemeClr val="bg2">
                      <a:lumMod val="10000"/>
                    </a:schemeClr>
                  </a:solidFill>
                  <a:latin typeface="Courier New" pitchFamily="49" charset="0"/>
                  <a:cs typeface="Courier New" pitchFamily="49" charset="0"/>
                </a:rPr>
                <a:t> END LOOP;</a:t>
              </a:r>
            </a:p>
            <a:p>
              <a:pPr marL="457200">
                <a:defRPr/>
              </a:pPr>
              <a:r>
                <a:rPr lang="en-US" sz="2400" dirty="0">
                  <a:solidFill>
                    <a:schemeClr val="bg2">
                      <a:lumMod val="10000"/>
                    </a:schemeClr>
                  </a:solidFill>
                  <a:latin typeface="Courier New" pitchFamily="49" charset="0"/>
                  <a:cs typeface="Courier New" pitchFamily="49" charset="0"/>
                </a:rPr>
                <a:t>END;</a:t>
              </a:r>
            </a:p>
            <a:p>
              <a:pPr marL="457200">
                <a:defRPr/>
              </a:pPr>
              <a:r>
                <a:rPr lang="en-US" sz="2400" dirty="0">
                  <a:solidFill>
                    <a:schemeClr val="bg2">
                      <a:lumMod val="10000"/>
                    </a:schemeClr>
                  </a:solidFill>
                  <a:latin typeface="Courier New" pitchFamily="49" charset="0"/>
                  <a:cs typeface="Courier New" pitchFamily="49" charset="0"/>
                </a:rPr>
                <a:t>/</a:t>
              </a:r>
            </a:p>
          </p:txBody>
        </p:sp>
        <p:sp>
          <p:nvSpPr>
            <p:cNvPr id="11" name="TextBox 10"/>
            <p:cNvSpPr txBox="1"/>
            <p:nvPr/>
          </p:nvSpPr>
          <p:spPr bwMode="auto">
            <a:xfrm>
              <a:off x="2438400" y="4152900"/>
              <a:ext cx="3198020" cy="461665"/>
            </a:xfrm>
            <a:prstGeom prst="rect">
              <a:avLst/>
            </a:prstGeom>
            <a:noFill/>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defRPr/>
              </a:pPr>
              <a:r>
                <a:rPr lang="en-US" sz="2400" b="1" dirty="0">
                  <a:solidFill>
                    <a:schemeClr val="bg2">
                      <a:lumMod val="10000"/>
                    </a:schemeClr>
                  </a:solidFill>
                  <a:latin typeface="Oracle Sans" panose="020B0503020204020204" pitchFamily="34" charset="0"/>
                  <a:cs typeface="Oracle Sans" panose="020B0503020204020204" pitchFamily="34" charset="0"/>
                </a:rPr>
                <a:t>Example:</a:t>
              </a:r>
            </a:p>
          </p:txBody>
        </p:sp>
      </p:grpSp>
      <p:pic>
        <p:nvPicPr>
          <p:cNvPr id="36868" name="Picture 9" descr="les07_11.png"/>
          <p:cNvPicPr>
            <a:picLocks noChangeAspect="1"/>
          </p:cNvPicPr>
          <p:nvPr/>
        </p:nvPicPr>
        <p:blipFill>
          <a:blip r:embed="rId4" cstate="print"/>
          <a:srcRect/>
          <a:stretch>
            <a:fillRect/>
          </a:stretch>
        </p:blipFill>
        <p:spPr bwMode="auto">
          <a:xfrm>
            <a:off x="11445346" y="2781300"/>
            <a:ext cx="5242454" cy="199035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62211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02206955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Variable-Sized Arrays (</a:t>
            </a:r>
            <a:r>
              <a:rPr lang="en-US" altLang="en-US" dirty="0" err="1">
                <a:latin typeface="+mj-lt"/>
              </a:rPr>
              <a:t>Varrays</a:t>
            </a:r>
            <a:r>
              <a:rPr lang="en-US" altLang="en-US" dirty="0">
                <a:latin typeface="+mj-lt"/>
              </a:rPr>
              <a:t>)</a:t>
            </a:r>
          </a:p>
        </p:txBody>
      </p:sp>
      <p:graphicFrame>
        <p:nvGraphicFramePr>
          <p:cNvPr id="31" name="Table 30"/>
          <p:cNvGraphicFramePr>
            <a:graphicFrameLocks noGrp="1"/>
          </p:cNvGraphicFramePr>
          <p:nvPr>
            <p:extLst>
              <p:ext uri="{D42A27DB-BD31-4B8C-83A1-F6EECF244321}">
                <p14:modId xmlns:p14="http://schemas.microsoft.com/office/powerpoint/2010/main" val="3545608157"/>
              </p:ext>
            </p:extLst>
          </p:nvPr>
        </p:nvGraphicFramePr>
        <p:xfrm>
          <a:off x="933451" y="5633902"/>
          <a:ext cx="12188830" cy="685800"/>
        </p:xfrm>
        <a:graphic>
          <a:graphicData uri="http://schemas.openxmlformats.org/drawingml/2006/table">
            <a:tbl>
              <a:tblPr firstRow="1" bandRow="1">
                <a:tableStyleId>{00A15C55-8517-42AA-B614-E9B94910E393}</a:tableStyleId>
              </a:tblPr>
              <a:tblGrid>
                <a:gridCol w="2437766">
                  <a:extLst>
                    <a:ext uri="{9D8B030D-6E8A-4147-A177-3AD203B41FA5}">
                      <a16:colId xmlns:a16="http://schemas.microsoft.com/office/drawing/2014/main" val="20000"/>
                    </a:ext>
                  </a:extLst>
                </a:gridCol>
                <a:gridCol w="2437766">
                  <a:extLst>
                    <a:ext uri="{9D8B030D-6E8A-4147-A177-3AD203B41FA5}">
                      <a16:colId xmlns:a16="http://schemas.microsoft.com/office/drawing/2014/main" val="20001"/>
                    </a:ext>
                  </a:extLst>
                </a:gridCol>
                <a:gridCol w="2437766">
                  <a:extLst>
                    <a:ext uri="{9D8B030D-6E8A-4147-A177-3AD203B41FA5}">
                      <a16:colId xmlns:a16="http://schemas.microsoft.com/office/drawing/2014/main" val="20002"/>
                    </a:ext>
                  </a:extLst>
                </a:gridCol>
                <a:gridCol w="2437766">
                  <a:extLst>
                    <a:ext uri="{9D8B030D-6E8A-4147-A177-3AD203B41FA5}">
                      <a16:colId xmlns:a16="http://schemas.microsoft.com/office/drawing/2014/main" val="20003"/>
                    </a:ext>
                  </a:extLst>
                </a:gridCol>
                <a:gridCol w="2437766">
                  <a:extLst>
                    <a:ext uri="{9D8B030D-6E8A-4147-A177-3AD203B41FA5}">
                      <a16:colId xmlns:a16="http://schemas.microsoft.com/office/drawing/2014/main" val="20004"/>
                    </a:ext>
                  </a:extLst>
                </a:gridCol>
              </a:tblGrid>
              <a:tr h="685800">
                <a:tc>
                  <a:txBody>
                    <a:bodyPr/>
                    <a:lstStyle/>
                    <a:p>
                      <a:r>
                        <a:rPr lang="en-US" sz="3600" dirty="0"/>
                        <a:t>mails(1)</a:t>
                      </a:r>
                    </a:p>
                  </a:txBody>
                  <a:tcPr marL="182832" marR="182832" marT="68580" marB="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600" dirty="0"/>
                        <a:t>mails(2)</a:t>
                      </a:r>
                    </a:p>
                  </a:txBody>
                  <a:tcPr marL="182832" marR="182832" marT="68580" marB="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600" dirty="0"/>
                        <a:t>mails(3)</a:t>
                      </a:r>
                    </a:p>
                  </a:txBody>
                  <a:tcPr marL="182832" marR="182832" marT="68580" marB="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600" dirty="0"/>
                        <a:t>mails(4)</a:t>
                      </a:r>
                    </a:p>
                  </a:txBody>
                  <a:tcPr marL="182832" marR="182832" marT="68580" marB="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600" dirty="0"/>
                        <a:t>mails(5)</a:t>
                      </a:r>
                    </a:p>
                  </a:txBody>
                  <a:tcPr marL="182832" marR="182832" marT="68580" marB="68580"/>
                </a:tc>
                <a:extLst>
                  <a:ext uri="{0D108BD9-81ED-4DB2-BD59-A6C34878D82A}">
                    <a16:rowId xmlns:a16="http://schemas.microsoft.com/office/drawing/2014/main" val="10000"/>
                  </a:ext>
                </a:extLst>
              </a:tr>
            </a:tbl>
          </a:graphicData>
        </a:graphic>
      </p:graphicFrame>
      <p:grpSp>
        <p:nvGrpSpPr>
          <p:cNvPr id="38929" name="Group 1"/>
          <p:cNvGrpSpPr>
            <a:grpSpLocks/>
          </p:cNvGrpSpPr>
          <p:nvPr/>
        </p:nvGrpSpPr>
        <p:grpSpPr bwMode="auto">
          <a:xfrm>
            <a:off x="933451" y="2436203"/>
            <a:ext cx="13544551" cy="2337370"/>
            <a:chOff x="685800" y="1447801"/>
            <a:chExt cx="6773437" cy="1557700"/>
          </a:xfrm>
        </p:grpSpPr>
        <p:sp>
          <p:nvSpPr>
            <p:cNvPr id="37" name="Content Placeholder 2"/>
            <p:cNvSpPr txBox="1">
              <a:spLocks/>
            </p:cNvSpPr>
            <p:nvPr/>
          </p:nvSpPr>
          <p:spPr bwMode="gray">
            <a:xfrm>
              <a:off x="685800" y="1447801"/>
              <a:ext cx="4648200" cy="10883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lvl="1">
                <a:defRPr/>
              </a:pPr>
              <a:endParaRPr lang="en-US" sz="2400" dirty="0">
                <a:solidFill>
                  <a:srgbClr val="141919"/>
                </a:solidFill>
                <a:latin typeface="Courier New" pitchFamily="49" charset="0"/>
                <a:cs typeface="Courier New" pitchFamily="49" charset="0"/>
              </a:endParaRPr>
            </a:p>
            <a:p>
              <a:pPr lvl="1">
                <a:defRPr/>
              </a:pPr>
              <a:r>
                <a:rPr lang="en-US" sz="2400" dirty="0">
                  <a:solidFill>
                    <a:srgbClr val="141919"/>
                  </a:solidFill>
                  <a:latin typeface="Courier New" pitchFamily="49" charset="0"/>
                  <a:cs typeface="Courier New" pitchFamily="49" charset="0"/>
                </a:rPr>
                <a:t>TYPE </a:t>
              </a:r>
              <a:r>
                <a:rPr lang="en-US" sz="2400" dirty="0" err="1">
                  <a:solidFill>
                    <a:srgbClr val="141919"/>
                  </a:solidFill>
                  <a:latin typeface="Courier New" pitchFamily="49" charset="0"/>
                  <a:cs typeface="Courier New" pitchFamily="49" charset="0"/>
                </a:rPr>
                <a:t>emp_mail</a:t>
              </a:r>
              <a:r>
                <a:rPr lang="en-US" sz="2400" dirty="0">
                  <a:solidFill>
                    <a:srgbClr val="141919"/>
                  </a:solidFill>
                  <a:latin typeface="Courier New" pitchFamily="49" charset="0"/>
                  <a:cs typeface="Courier New" pitchFamily="49" charset="0"/>
                </a:rPr>
                <a:t> IS VARRAY(5) OF VARCHAR2(20);</a:t>
              </a:r>
            </a:p>
            <a:p>
              <a:pPr lvl="1">
                <a:defRPr/>
              </a:pPr>
              <a:r>
                <a:rPr lang="en-US" sz="2400" dirty="0">
                  <a:solidFill>
                    <a:srgbClr val="141919"/>
                  </a:solidFill>
                  <a:latin typeface="Courier New" pitchFamily="49" charset="0"/>
                  <a:cs typeface="Courier New" pitchFamily="49" charset="0"/>
                </a:rPr>
                <a:t>mails </a:t>
              </a:r>
              <a:r>
                <a:rPr lang="en-US" sz="2400" dirty="0" err="1">
                  <a:solidFill>
                    <a:srgbClr val="141919"/>
                  </a:solidFill>
                  <a:latin typeface="Courier New" pitchFamily="49" charset="0"/>
                  <a:cs typeface="Courier New" pitchFamily="49" charset="0"/>
                </a:rPr>
                <a:t>emp_mail</a:t>
              </a:r>
              <a:r>
                <a:rPr lang="en-US" sz="2400" dirty="0">
                  <a:solidFill>
                    <a:srgbClr val="141919"/>
                  </a:solidFill>
                  <a:latin typeface="Courier New" pitchFamily="49" charset="0"/>
                  <a:cs typeface="Courier New" pitchFamily="49" charset="0"/>
                </a:rPr>
                <a:t>;</a:t>
              </a:r>
              <a:endParaRPr lang="en-US" sz="2400" dirty="0">
                <a:solidFill>
                  <a:srgbClr val="141919"/>
                </a:solidFill>
                <a:latin typeface="Oracle Sans" panose="020B0503020204020204" pitchFamily="34" charset="0"/>
                <a:cs typeface="Oracle Sans" panose="020B0503020204020204" pitchFamily="34" charset="0"/>
              </a:endParaRPr>
            </a:p>
            <a:p>
              <a:pPr lvl="1">
                <a:defRPr/>
              </a:pPr>
              <a:endParaRPr lang="en-US" sz="2400" dirty="0">
                <a:latin typeface="Oracle Sans" panose="020B0503020204020204" pitchFamily="34" charset="0"/>
                <a:cs typeface="Oracle Sans" panose="020B0503020204020204" pitchFamily="34" charset="0"/>
              </a:endParaRPr>
            </a:p>
          </p:txBody>
        </p:sp>
        <p:sp>
          <p:nvSpPr>
            <p:cNvPr id="38935" name="TextBox 37"/>
            <p:cNvSpPr txBox="1">
              <a:spLocks noChangeArrowheads="1"/>
            </p:cNvSpPr>
            <p:nvPr/>
          </p:nvSpPr>
          <p:spPr bwMode="auto">
            <a:xfrm>
              <a:off x="6561474" y="2697832"/>
              <a:ext cx="897763" cy="307669"/>
            </a:xfrm>
            <a:prstGeom prst="rect">
              <a:avLst/>
            </a:prstGeom>
            <a:noFill/>
            <a:ln w="9525">
              <a:noFill/>
              <a:miter lim="800000"/>
              <a:headEnd/>
              <a:tailEnd/>
            </a:ln>
          </p:spPr>
          <p:txBody>
            <a:bodyPr wrap="square"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400" dirty="0">
                  <a:latin typeface="Oracle Sans" panose="020B0503020204020204" pitchFamily="34" charset="0"/>
                  <a:cs typeface="Oracle Sans" panose="020B0503020204020204" pitchFamily="34" charset="0"/>
                </a:rPr>
                <a:t>Declaration</a:t>
              </a:r>
            </a:p>
          </p:txBody>
        </p:sp>
        <p:cxnSp>
          <p:nvCxnSpPr>
            <p:cNvPr id="38936" name="Curved Connector 39"/>
            <p:cNvCxnSpPr>
              <a:cxnSpLocks noChangeShapeType="1"/>
              <a:stCxn id="38935" idx="1"/>
            </p:cNvCxnSpPr>
            <p:nvPr/>
          </p:nvCxnSpPr>
          <p:spPr bwMode="auto">
            <a:xfrm rot="10800000">
              <a:off x="5334005" y="2237537"/>
              <a:ext cx="1227469" cy="614130"/>
            </a:xfrm>
            <a:prstGeom prst="curvedConnector3">
              <a:avLst>
                <a:gd name="adj1" fmla="val 50000"/>
              </a:avLst>
            </a:prstGeom>
            <a:noFill/>
            <a:ln w="28575" algn="ctr">
              <a:solidFill>
                <a:schemeClr val="tx1"/>
              </a:solidFill>
              <a:round/>
              <a:headEnd type="none" w="sm" len="sm"/>
              <a:tailEnd type="triangle" w="lg" len="lg"/>
            </a:ln>
          </p:spPr>
        </p:cxnSp>
      </p:grpSp>
      <p:sp>
        <p:nvSpPr>
          <p:cNvPr id="38930" name="TextBox 40"/>
          <p:cNvSpPr txBox="1">
            <a:spLocks noChangeArrowheads="1"/>
          </p:cNvSpPr>
          <p:nvPr/>
        </p:nvSpPr>
        <p:spPr bwMode="auto">
          <a:xfrm>
            <a:off x="933451" y="6956228"/>
            <a:ext cx="4417220" cy="830997"/>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400" dirty="0">
                <a:latin typeface="Oracle Sans" panose="020B0503020204020204" pitchFamily="34" charset="0"/>
                <a:cs typeface="Oracle Sans" panose="020B0503020204020204" pitchFamily="34" charset="0"/>
              </a:rPr>
              <a:t>Subscripts to access each </a:t>
            </a:r>
            <a:r>
              <a:rPr lang="en-US" sz="2400" dirty="0" err="1">
                <a:latin typeface="Oracle Sans" panose="020B0503020204020204" pitchFamily="34" charset="0"/>
                <a:cs typeface="Oracle Sans" panose="020B0503020204020204" pitchFamily="34" charset="0"/>
              </a:rPr>
              <a:t>varray</a:t>
            </a:r>
            <a:endParaRPr lang="en-US" sz="2400" dirty="0">
              <a:latin typeface="Oracle Sans" panose="020B0503020204020204" pitchFamily="34" charset="0"/>
              <a:cs typeface="Oracle Sans" panose="020B0503020204020204" pitchFamily="34" charset="0"/>
            </a:endParaRPr>
          </a:p>
        </p:txBody>
      </p:sp>
      <p:cxnSp>
        <p:nvCxnSpPr>
          <p:cNvPr id="10" name="Shape 42">
            <a:extLst>
              <a:ext uri="{FF2B5EF4-FFF2-40B4-BE49-F238E27FC236}">
                <a16:creationId xmlns:a16="http://schemas.microsoft.com/office/drawing/2014/main" id="{15A983E3-9DF2-48E5-B00D-B87B3E5FF09A}"/>
              </a:ext>
            </a:extLst>
          </p:cNvPr>
          <p:cNvCxnSpPr>
            <a:cxnSpLocks noChangeShapeType="1"/>
          </p:cNvCxnSpPr>
          <p:nvPr/>
        </p:nvCxnSpPr>
        <p:spPr bwMode="auto">
          <a:xfrm flipV="1">
            <a:off x="4724400" y="6322781"/>
            <a:ext cx="1117600" cy="857250"/>
          </a:xfrm>
          <a:prstGeom prst="curvedConnector2">
            <a:avLst/>
          </a:prstGeom>
          <a:noFill/>
          <a:ln w="28575" algn="ctr">
            <a:solidFill>
              <a:schemeClr val="tx1"/>
            </a:solidFill>
            <a:round/>
            <a:headEnd type="none" w="sm" len="sm"/>
            <a:tailEnd type="triangle" w="lg" len="lg"/>
          </a:ln>
        </p:spPr>
      </p:cxnSp>
    </p:spTree>
    <p:custDataLst>
      <p:tags r:id="rId1"/>
    </p:custDataLst>
    <p:extLst>
      <p:ext uri="{BB962C8B-B14F-4D97-AF65-F5344CB8AC3E}">
        <p14:creationId xmlns:p14="http://schemas.microsoft.com/office/powerpoint/2010/main" val="118464688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4"/>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ourier New" panose="02070309020205020404" pitchFamily="49" charset="0"/>
                <a:cs typeface="Courier New" panose="02070309020205020404" pitchFamily="49" charset="0"/>
              </a:rPr>
              <a:t>VARRAY</a:t>
            </a:r>
            <a:r>
              <a:rPr lang="en-US" dirty="0">
                <a:latin typeface="+mj-lt"/>
                <a:cs typeface="Oracle Sans" panose="020B0503020204020204" pitchFamily="34" charset="0"/>
              </a:rPr>
              <a:t>s: Syntax and Usage</a:t>
            </a:r>
          </a:p>
        </p:txBody>
      </p:sp>
      <p:sp>
        <p:nvSpPr>
          <p:cNvPr id="6" name="Content Placeholder 2"/>
          <p:cNvSpPr txBox="1">
            <a:spLocks/>
          </p:cNvSpPr>
          <p:nvPr/>
        </p:nvSpPr>
        <p:spPr bwMode="gray">
          <a:xfrm>
            <a:off x="1376315" y="2172248"/>
            <a:ext cx="9878353" cy="220009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lvl="1">
              <a:lnSpc>
                <a:spcPct val="90000"/>
              </a:lnSpc>
              <a:defRPr/>
            </a:pPr>
            <a:r>
              <a:rPr lang="en-US" sz="2400" b="1" dirty="0">
                <a:solidFill>
                  <a:srgbClr val="000000"/>
                </a:solidFill>
                <a:latin typeface="+mn-lt"/>
                <a:cs typeface="Oracle Sans" panose="020B0503020204020204" pitchFamily="34" charset="0"/>
              </a:rPr>
              <a:t>Syntax:</a:t>
            </a:r>
          </a:p>
          <a:p>
            <a:pPr lvl="1">
              <a:lnSpc>
                <a:spcPct val="90000"/>
              </a:lnSpc>
              <a:defRPr/>
            </a:pPr>
            <a:endParaRPr lang="en-US" sz="2400" b="1" dirty="0">
              <a:solidFill>
                <a:srgbClr val="000000"/>
              </a:solidFill>
              <a:cs typeface="Oracle Sans" panose="020B0503020204020204" pitchFamily="34" charset="0"/>
            </a:endParaRPr>
          </a:p>
          <a:p>
            <a:pPr lvl="1">
              <a:lnSpc>
                <a:spcPct val="90000"/>
              </a:lnSpc>
              <a:defRPr/>
            </a:pPr>
            <a:r>
              <a:rPr lang="en-US" sz="2400" dirty="0">
                <a:solidFill>
                  <a:srgbClr val="000000"/>
                </a:solidFill>
                <a:latin typeface="Courier New" pitchFamily="49" charset="0"/>
                <a:cs typeface="Oracle Sans" panose="020B0503020204020204" pitchFamily="34" charset="0"/>
              </a:rPr>
              <a:t>TYPE </a:t>
            </a:r>
            <a:r>
              <a:rPr lang="en-US" sz="2400" dirty="0" err="1">
                <a:solidFill>
                  <a:srgbClr val="000000"/>
                </a:solidFill>
                <a:latin typeface="Courier New" pitchFamily="49" charset="0"/>
                <a:cs typeface="Oracle Sans" panose="020B0503020204020204" pitchFamily="34" charset="0"/>
              </a:rPr>
              <a:t>type_name</a:t>
            </a:r>
            <a:r>
              <a:rPr lang="en-US" sz="2400" dirty="0">
                <a:solidFill>
                  <a:srgbClr val="000000"/>
                </a:solidFill>
                <a:latin typeface="Courier New" pitchFamily="49" charset="0"/>
                <a:cs typeface="Oracle Sans" panose="020B0503020204020204" pitchFamily="34" charset="0"/>
              </a:rPr>
              <a:t> IS VARRAY(SIZE) OF</a:t>
            </a:r>
          </a:p>
          <a:p>
            <a:pPr lvl="1">
              <a:lnSpc>
                <a:spcPct val="90000"/>
              </a:lnSpc>
              <a:defRPr/>
            </a:pPr>
            <a:r>
              <a:rPr lang="en-US" sz="2400" dirty="0">
                <a:solidFill>
                  <a:srgbClr val="000000"/>
                </a:solidFill>
                <a:latin typeface="Courier New" pitchFamily="49" charset="0"/>
                <a:cs typeface="Oracle Sans" panose="020B0503020204020204" pitchFamily="34" charset="0"/>
              </a:rPr>
              <a:t>{</a:t>
            </a:r>
            <a:r>
              <a:rPr lang="en-US" sz="2400" dirty="0" err="1">
                <a:solidFill>
                  <a:srgbClr val="000000"/>
                </a:solidFill>
                <a:latin typeface="Courier New" pitchFamily="49" charset="0"/>
                <a:cs typeface="Oracle Sans" panose="020B0503020204020204" pitchFamily="34" charset="0"/>
              </a:rPr>
              <a:t>column_type</a:t>
            </a:r>
            <a:r>
              <a:rPr lang="en-US" sz="2400" dirty="0">
                <a:solidFill>
                  <a:srgbClr val="000000"/>
                </a:solidFill>
                <a:latin typeface="Courier New" pitchFamily="49" charset="0"/>
                <a:cs typeface="Oracle Sans" panose="020B0503020204020204" pitchFamily="34" charset="0"/>
              </a:rPr>
              <a:t> | </a:t>
            </a:r>
            <a:r>
              <a:rPr lang="en-US" sz="2400" dirty="0" err="1">
                <a:solidFill>
                  <a:srgbClr val="000000"/>
                </a:solidFill>
                <a:latin typeface="Courier New" pitchFamily="49" charset="0"/>
                <a:cs typeface="Oracle Sans" panose="020B0503020204020204" pitchFamily="34" charset="0"/>
              </a:rPr>
              <a:t>variable%TYPE</a:t>
            </a:r>
            <a:endParaRPr lang="en-US" sz="2400" dirty="0">
              <a:solidFill>
                <a:srgbClr val="000000"/>
              </a:solidFill>
              <a:latin typeface="Courier New" pitchFamily="49" charset="0"/>
              <a:cs typeface="Oracle Sans" panose="020B0503020204020204" pitchFamily="34" charset="0"/>
            </a:endParaRPr>
          </a:p>
          <a:p>
            <a:pPr lvl="1">
              <a:lnSpc>
                <a:spcPct val="90000"/>
              </a:lnSpc>
              <a:defRPr/>
            </a:pP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table.column%TYPE</a:t>
            </a:r>
            <a:r>
              <a:rPr lang="en-US" sz="2400" dirty="0">
                <a:solidFill>
                  <a:srgbClr val="000000"/>
                </a:solidFill>
                <a:latin typeface="Courier New" pitchFamily="49" charset="0"/>
                <a:cs typeface="Oracle Sans" panose="020B0503020204020204" pitchFamily="34" charset="0"/>
              </a:rPr>
              <a:t>}[NOT NULL]</a:t>
            </a:r>
          </a:p>
          <a:p>
            <a:pPr lvl="1">
              <a:lnSpc>
                <a:spcPct val="90000"/>
              </a:lnSpc>
              <a:defRPr/>
            </a:pP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table.%ROWTYPE</a:t>
            </a:r>
            <a:endParaRPr lang="en-US" sz="2400" dirty="0">
              <a:solidFill>
                <a:srgbClr val="000000"/>
              </a:solidFill>
              <a:latin typeface="Courier New" pitchFamily="49" charset="0"/>
              <a:cs typeface="Oracle Sans" panose="020B0503020204020204" pitchFamily="34" charset="0"/>
            </a:endParaRPr>
          </a:p>
        </p:txBody>
      </p:sp>
      <p:grpSp>
        <p:nvGrpSpPr>
          <p:cNvPr id="2" name="Group 1">
            <a:extLst>
              <a:ext uri="{FF2B5EF4-FFF2-40B4-BE49-F238E27FC236}">
                <a16:creationId xmlns:a16="http://schemas.microsoft.com/office/drawing/2014/main" id="{3771DCE4-5BD6-4113-A3DE-7E2D3E8A076F}"/>
              </a:ext>
            </a:extLst>
          </p:cNvPr>
          <p:cNvGrpSpPr/>
          <p:nvPr/>
        </p:nvGrpSpPr>
        <p:grpSpPr>
          <a:xfrm>
            <a:off x="1376315" y="4610100"/>
            <a:ext cx="15235285" cy="4418424"/>
            <a:chOff x="1602536" y="4304983"/>
            <a:chExt cx="15235285" cy="4418424"/>
          </a:xfrm>
        </p:grpSpPr>
        <p:sp>
          <p:nvSpPr>
            <p:cNvPr id="8" name="Content Placeholder 2"/>
            <p:cNvSpPr txBox="1">
              <a:spLocks/>
            </p:cNvSpPr>
            <p:nvPr/>
          </p:nvSpPr>
          <p:spPr bwMode="gray">
            <a:xfrm>
              <a:off x="1602536" y="4304983"/>
              <a:ext cx="15235285" cy="441842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457200">
                <a:defRPr/>
              </a:pPr>
              <a:endParaRPr lang="en-US" sz="2400" dirty="0">
                <a:solidFill>
                  <a:schemeClr val="bg2">
                    <a:lumMod val="10000"/>
                  </a:schemeClr>
                </a:solidFill>
                <a:latin typeface="Courier New" pitchFamily="49" charset="0"/>
                <a:cs typeface="Courier New" pitchFamily="49" charset="0"/>
              </a:endParaRPr>
            </a:p>
            <a:p>
              <a:pPr marL="457200">
                <a:defRPr/>
              </a:pPr>
              <a:endParaRPr lang="en-US" sz="2400" dirty="0">
                <a:solidFill>
                  <a:schemeClr val="bg2">
                    <a:lumMod val="10000"/>
                  </a:schemeClr>
                </a:solidFill>
                <a:latin typeface="Courier New" pitchFamily="49" charset="0"/>
                <a:cs typeface="Courier New" pitchFamily="49" charset="0"/>
              </a:endParaRPr>
            </a:p>
            <a:p>
              <a:pPr marL="457200">
                <a:defRPr/>
              </a:pPr>
              <a:r>
                <a:rPr lang="en-US" sz="2400" dirty="0">
                  <a:solidFill>
                    <a:schemeClr val="bg2">
                      <a:lumMod val="10000"/>
                    </a:schemeClr>
                  </a:solidFill>
                  <a:latin typeface="Courier New" pitchFamily="49" charset="0"/>
                  <a:cs typeface="Courier New" pitchFamily="49" charset="0"/>
                </a:rPr>
                <a:t>DECLARE</a:t>
              </a:r>
            </a:p>
            <a:p>
              <a:pPr marL="457200">
                <a:defRPr/>
              </a:pPr>
              <a:r>
                <a:rPr lang="en-US" sz="2400" dirty="0">
                  <a:solidFill>
                    <a:schemeClr val="bg2">
                      <a:lumMod val="10000"/>
                    </a:schemeClr>
                  </a:solidFill>
                  <a:latin typeface="Courier New" pitchFamily="49" charset="0"/>
                  <a:cs typeface="Courier New" pitchFamily="49" charset="0"/>
                </a:rPr>
                <a:t> TYPE </a:t>
              </a:r>
              <a:r>
                <a:rPr lang="en-US" sz="2400" dirty="0" err="1">
                  <a:solidFill>
                    <a:schemeClr val="bg2">
                      <a:lumMod val="10000"/>
                    </a:schemeClr>
                  </a:solidFill>
                  <a:latin typeface="Courier New" pitchFamily="49" charset="0"/>
                  <a:cs typeface="Courier New" pitchFamily="49" charset="0"/>
                </a:rPr>
                <a:t>emp_mail</a:t>
              </a:r>
              <a:r>
                <a:rPr lang="en-US" sz="2400" dirty="0">
                  <a:solidFill>
                    <a:schemeClr val="bg2">
                      <a:lumMod val="10000"/>
                    </a:schemeClr>
                  </a:solidFill>
                  <a:latin typeface="Courier New" pitchFamily="49" charset="0"/>
                  <a:cs typeface="Courier New" pitchFamily="49" charset="0"/>
                </a:rPr>
                <a:t> IS VARRAY(5) OF VARCHAR2(20);</a:t>
              </a:r>
            </a:p>
            <a:p>
              <a:pPr marL="457200">
                <a:defRPr/>
              </a:pPr>
              <a:r>
                <a:rPr lang="en-US" sz="2400" dirty="0">
                  <a:solidFill>
                    <a:schemeClr val="bg2">
                      <a:lumMod val="10000"/>
                    </a:schemeClr>
                  </a:solidFill>
                  <a:latin typeface="Courier New" pitchFamily="49" charset="0"/>
                  <a:cs typeface="Courier New" pitchFamily="49" charset="0"/>
                </a:rPr>
                <a:t> mails </a:t>
              </a:r>
              <a:r>
                <a:rPr lang="en-US" sz="2400" dirty="0" err="1">
                  <a:solidFill>
                    <a:schemeClr val="bg2">
                      <a:lumMod val="10000"/>
                    </a:schemeClr>
                  </a:solidFill>
                  <a:latin typeface="Courier New" pitchFamily="49" charset="0"/>
                  <a:cs typeface="Courier New" pitchFamily="49" charset="0"/>
                </a:rPr>
                <a:t>emp_mail</a:t>
              </a:r>
              <a:r>
                <a:rPr lang="en-US" sz="2400" dirty="0">
                  <a:solidFill>
                    <a:schemeClr val="bg2">
                      <a:lumMod val="10000"/>
                    </a:schemeClr>
                  </a:solidFill>
                  <a:latin typeface="Courier New" pitchFamily="49" charset="0"/>
                  <a:cs typeface="Courier New" pitchFamily="49" charset="0"/>
                </a:rPr>
                <a:t> := </a:t>
              </a:r>
              <a:r>
                <a:rPr lang="en-US" sz="2400" dirty="0" err="1">
                  <a:solidFill>
                    <a:schemeClr val="bg2">
                      <a:lumMod val="10000"/>
                    </a:schemeClr>
                  </a:solidFill>
                  <a:latin typeface="Courier New" pitchFamily="49" charset="0"/>
                  <a:cs typeface="Courier New" pitchFamily="49" charset="0"/>
                </a:rPr>
                <a:t>emp_mail</a:t>
              </a:r>
              <a:r>
                <a:rPr lang="en-US" sz="2400" dirty="0">
                  <a:solidFill>
                    <a:schemeClr val="bg2">
                      <a:lumMod val="10000"/>
                    </a:schemeClr>
                  </a:solidFill>
                  <a:latin typeface="Courier New" pitchFamily="49" charset="0"/>
                  <a:cs typeface="Courier New" pitchFamily="49" charset="0"/>
                </a:rPr>
                <a:t>('NKOCHAR', 'LDEHAAN', 'AHUNOLD');</a:t>
              </a:r>
            </a:p>
            <a:p>
              <a:pPr marL="457200">
                <a:defRPr/>
              </a:pPr>
              <a:r>
                <a:rPr lang="en-US" sz="2400" dirty="0">
                  <a:solidFill>
                    <a:schemeClr val="bg2">
                      <a:lumMod val="10000"/>
                    </a:schemeClr>
                  </a:solidFill>
                  <a:latin typeface="Courier New" pitchFamily="49" charset="0"/>
                  <a:cs typeface="Courier New" pitchFamily="49" charset="0"/>
                </a:rPr>
                <a:t>BEGIN</a:t>
              </a:r>
            </a:p>
            <a:p>
              <a:pPr marL="457200">
                <a:defRPr/>
              </a:pPr>
              <a:r>
                <a:rPr lang="en-US" sz="2400" dirty="0">
                  <a:solidFill>
                    <a:schemeClr val="bg2">
                      <a:lumMod val="10000"/>
                    </a:schemeClr>
                  </a:solidFill>
                  <a:latin typeface="Courier New" pitchFamily="49" charset="0"/>
                  <a:cs typeface="Courier New" pitchFamily="49" charset="0"/>
                </a:rPr>
                <a:t> FOR </a:t>
              </a:r>
              <a:r>
                <a:rPr lang="en-US" sz="2400" dirty="0" err="1">
                  <a:solidFill>
                    <a:schemeClr val="bg2">
                      <a:lumMod val="10000"/>
                    </a:schemeClr>
                  </a:solidFill>
                  <a:latin typeface="Courier New" pitchFamily="49" charset="0"/>
                  <a:cs typeface="Courier New" pitchFamily="49" charset="0"/>
                </a:rPr>
                <a:t>i</a:t>
              </a:r>
              <a:r>
                <a:rPr lang="en-US" sz="2400" dirty="0">
                  <a:solidFill>
                    <a:schemeClr val="bg2">
                      <a:lumMod val="10000"/>
                    </a:schemeClr>
                  </a:solidFill>
                  <a:latin typeface="Courier New" pitchFamily="49" charset="0"/>
                  <a:cs typeface="Courier New" pitchFamily="49" charset="0"/>
                </a:rPr>
                <a:t> IN mails.FIRST..</a:t>
              </a:r>
              <a:r>
                <a:rPr lang="en-US" sz="2400" dirty="0" err="1">
                  <a:solidFill>
                    <a:schemeClr val="bg2">
                      <a:lumMod val="10000"/>
                    </a:schemeClr>
                  </a:solidFill>
                  <a:latin typeface="Courier New" pitchFamily="49" charset="0"/>
                  <a:cs typeface="Courier New" pitchFamily="49" charset="0"/>
                </a:rPr>
                <a:t>mails.LAST</a:t>
              </a:r>
              <a:r>
                <a:rPr lang="en-US" sz="2400" dirty="0">
                  <a:solidFill>
                    <a:schemeClr val="bg2">
                      <a:lumMod val="10000"/>
                    </a:schemeClr>
                  </a:solidFill>
                  <a:latin typeface="Courier New" pitchFamily="49" charset="0"/>
                  <a:cs typeface="Courier New" pitchFamily="49" charset="0"/>
                </a:rPr>
                <a:t> LOOP</a:t>
              </a:r>
            </a:p>
            <a:p>
              <a:pPr marL="457200">
                <a:defRPr/>
              </a:pPr>
              <a:r>
                <a:rPr lang="en-US" sz="2400" dirty="0">
                  <a:solidFill>
                    <a:schemeClr val="bg2">
                      <a:lumMod val="10000"/>
                    </a:schemeClr>
                  </a:solidFill>
                  <a:latin typeface="Courier New" pitchFamily="49" charset="0"/>
                  <a:cs typeface="Courier New" pitchFamily="49" charset="0"/>
                </a:rPr>
                <a:t>   DBMS_OUTPUT.PUT_LINE(mails(</a:t>
              </a:r>
              <a:r>
                <a:rPr lang="en-US" sz="2400" dirty="0" err="1">
                  <a:solidFill>
                    <a:schemeClr val="bg2">
                      <a:lumMod val="10000"/>
                    </a:schemeClr>
                  </a:solidFill>
                  <a:latin typeface="Courier New" pitchFamily="49" charset="0"/>
                  <a:cs typeface="Courier New" pitchFamily="49" charset="0"/>
                </a:rPr>
                <a:t>i</a:t>
              </a:r>
              <a:r>
                <a:rPr lang="en-US" sz="2400" dirty="0">
                  <a:solidFill>
                    <a:schemeClr val="bg2">
                      <a:lumMod val="10000"/>
                    </a:schemeClr>
                  </a:solidFill>
                  <a:latin typeface="Courier New" pitchFamily="49" charset="0"/>
                  <a:cs typeface="Courier New" pitchFamily="49" charset="0"/>
                </a:rPr>
                <a:t>));</a:t>
              </a:r>
            </a:p>
            <a:p>
              <a:pPr marL="457200">
                <a:defRPr/>
              </a:pPr>
              <a:r>
                <a:rPr lang="en-US" sz="2400" dirty="0">
                  <a:solidFill>
                    <a:schemeClr val="bg2">
                      <a:lumMod val="10000"/>
                    </a:schemeClr>
                  </a:solidFill>
                  <a:latin typeface="Courier New" pitchFamily="49" charset="0"/>
                  <a:cs typeface="Courier New" pitchFamily="49" charset="0"/>
                </a:rPr>
                <a:t> END LOOP;</a:t>
              </a:r>
            </a:p>
            <a:p>
              <a:pPr marL="457200">
                <a:defRPr/>
              </a:pPr>
              <a:r>
                <a:rPr lang="en-US" sz="2400" dirty="0">
                  <a:solidFill>
                    <a:schemeClr val="bg2">
                      <a:lumMod val="10000"/>
                    </a:schemeClr>
                  </a:solidFill>
                  <a:latin typeface="Courier New" pitchFamily="49" charset="0"/>
                  <a:cs typeface="Courier New" pitchFamily="49" charset="0"/>
                </a:rPr>
                <a:t>END;</a:t>
              </a:r>
            </a:p>
            <a:p>
              <a:pPr marL="457200">
                <a:defRPr/>
              </a:pPr>
              <a:r>
                <a:rPr lang="en-US" sz="2400" dirty="0">
                  <a:solidFill>
                    <a:schemeClr val="bg2">
                      <a:lumMod val="10000"/>
                    </a:schemeClr>
                  </a:solidFill>
                  <a:latin typeface="Courier New" pitchFamily="49" charset="0"/>
                  <a:cs typeface="Courier New" pitchFamily="49" charset="0"/>
                </a:rPr>
                <a:t>/</a:t>
              </a:r>
            </a:p>
          </p:txBody>
        </p:sp>
        <p:sp>
          <p:nvSpPr>
            <p:cNvPr id="11" name="TextBox 10"/>
            <p:cNvSpPr txBox="1"/>
            <p:nvPr/>
          </p:nvSpPr>
          <p:spPr bwMode="auto">
            <a:xfrm>
              <a:off x="2059782" y="4529435"/>
              <a:ext cx="3200400" cy="461665"/>
            </a:xfrm>
            <a:prstGeom prst="rect">
              <a:avLst/>
            </a:prstGeom>
            <a:noFill/>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defRPr/>
              </a:pPr>
              <a:r>
                <a:rPr lang="en-US" sz="2400" b="1" dirty="0">
                  <a:solidFill>
                    <a:schemeClr val="bg2">
                      <a:lumMod val="10000"/>
                    </a:schemeClr>
                  </a:solidFill>
                  <a:latin typeface="Oracle Sans" panose="020B0503020204020204" pitchFamily="34" charset="0"/>
                  <a:cs typeface="Oracle Sans" panose="020B0503020204020204" pitchFamily="34" charset="0"/>
                </a:rPr>
                <a:t>Example:</a:t>
              </a:r>
            </a:p>
          </p:txBody>
        </p:sp>
      </p:grpSp>
      <p:pic>
        <p:nvPicPr>
          <p:cNvPr id="39940" name="Picture 11" descr="les07_12.png"/>
          <p:cNvPicPr>
            <a:picLocks noChangeAspect="1"/>
          </p:cNvPicPr>
          <p:nvPr/>
        </p:nvPicPr>
        <p:blipFill>
          <a:blip r:embed="rId4" cstate="print"/>
          <a:srcRect/>
          <a:stretch>
            <a:fillRect/>
          </a:stretch>
        </p:blipFill>
        <p:spPr bwMode="auto">
          <a:xfrm>
            <a:off x="11716537" y="2814821"/>
            <a:ext cx="4895063" cy="155752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580757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mj-lt"/>
                <a:cs typeface="Oracle Sans" panose="020B0503020204020204" pitchFamily="34" charset="0"/>
              </a:rPr>
              <a:t>Summarizing Collections</a:t>
            </a:r>
          </a:p>
        </p:txBody>
      </p:sp>
      <p:grpSp>
        <p:nvGrpSpPr>
          <p:cNvPr id="40963" name="Group 1"/>
          <p:cNvGrpSpPr>
            <a:grpSpLocks/>
          </p:cNvGrpSpPr>
          <p:nvPr/>
        </p:nvGrpSpPr>
        <p:grpSpPr bwMode="auto">
          <a:xfrm>
            <a:off x="1362075" y="2228850"/>
            <a:ext cx="15563850" cy="6648450"/>
            <a:chOff x="894311" y="1376759"/>
            <a:chExt cx="7782963" cy="4433091"/>
          </a:xfrm>
        </p:grpSpPr>
        <p:sp>
          <p:nvSpPr>
            <p:cNvPr id="4" name="Freeform 3"/>
            <p:cNvSpPr/>
            <p:nvPr/>
          </p:nvSpPr>
          <p:spPr>
            <a:xfrm>
              <a:off x="3422345" y="1397401"/>
              <a:ext cx="5254929" cy="1211478"/>
            </a:xfrm>
            <a:custGeom>
              <a:avLst/>
              <a:gdLst>
                <a:gd name="connsiteX0" fmla="*/ 201982 w 1211870"/>
                <a:gd name="connsiteY0" fmla="*/ 0 h 5254752"/>
                <a:gd name="connsiteX1" fmla="*/ 1009888 w 1211870"/>
                <a:gd name="connsiteY1" fmla="*/ 0 h 5254752"/>
                <a:gd name="connsiteX2" fmla="*/ 1211870 w 1211870"/>
                <a:gd name="connsiteY2" fmla="*/ 201982 h 5254752"/>
                <a:gd name="connsiteX3" fmla="*/ 1211870 w 1211870"/>
                <a:gd name="connsiteY3" fmla="*/ 5254752 h 5254752"/>
                <a:gd name="connsiteX4" fmla="*/ 1211870 w 1211870"/>
                <a:gd name="connsiteY4" fmla="*/ 5254752 h 5254752"/>
                <a:gd name="connsiteX5" fmla="*/ 0 w 1211870"/>
                <a:gd name="connsiteY5" fmla="*/ 5254752 h 5254752"/>
                <a:gd name="connsiteX6" fmla="*/ 0 w 1211870"/>
                <a:gd name="connsiteY6" fmla="*/ 5254752 h 5254752"/>
                <a:gd name="connsiteX7" fmla="*/ 0 w 1211870"/>
                <a:gd name="connsiteY7" fmla="*/ 201982 h 5254752"/>
                <a:gd name="connsiteX8" fmla="*/ 201982 w 1211870"/>
                <a:gd name="connsiteY8" fmla="*/ 0 h 525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1870" h="5254752">
                  <a:moveTo>
                    <a:pt x="1211870" y="875808"/>
                  </a:moveTo>
                  <a:lnTo>
                    <a:pt x="1211870" y="4378944"/>
                  </a:lnTo>
                  <a:cubicBezTo>
                    <a:pt x="1211870" y="4862641"/>
                    <a:pt x="1191015" y="5254752"/>
                    <a:pt x="1165288" y="5254752"/>
                  </a:cubicBezTo>
                  <a:lnTo>
                    <a:pt x="0" y="5254752"/>
                  </a:lnTo>
                  <a:lnTo>
                    <a:pt x="0" y="5254752"/>
                  </a:lnTo>
                  <a:lnTo>
                    <a:pt x="0" y="0"/>
                  </a:lnTo>
                  <a:lnTo>
                    <a:pt x="0" y="0"/>
                  </a:lnTo>
                  <a:lnTo>
                    <a:pt x="1165288" y="0"/>
                  </a:lnTo>
                  <a:cubicBezTo>
                    <a:pt x="1191015" y="0"/>
                    <a:pt x="1211870" y="392111"/>
                    <a:pt x="1211870" y="875808"/>
                  </a:cubicBezTo>
                  <a:close/>
                </a:path>
              </a:pathLst>
            </a:custGeom>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lIns="371477" tIns="274475" rIns="460212" bIns="274478"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257175" lvl="1" indent="-257175" defTabSz="1200150">
                <a:lnSpc>
                  <a:spcPct val="90000"/>
                </a:lnSpc>
                <a:spcAft>
                  <a:spcPct val="15000"/>
                </a:spcAft>
                <a:buFontTx/>
                <a:buChar char="••"/>
                <a:defRPr/>
              </a:pPr>
              <a:r>
                <a:rPr lang="en-US" sz="2400" dirty="0">
                  <a:latin typeface="Oracle Sans" panose="020B0503020204020204" pitchFamily="34" charset="0"/>
                  <a:cs typeface="Oracle Sans" panose="020B0503020204020204" pitchFamily="34" charset="0"/>
                </a:rPr>
                <a:t>Are key-value pairs</a:t>
              </a:r>
            </a:p>
            <a:p>
              <a:pPr marL="257175" lvl="1" indent="-257175" defTabSz="1200150">
                <a:lnSpc>
                  <a:spcPct val="90000"/>
                </a:lnSpc>
                <a:spcAft>
                  <a:spcPct val="15000"/>
                </a:spcAft>
                <a:buFontTx/>
                <a:buChar char="••"/>
                <a:defRPr/>
              </a:pPr>
              <a:r>
                <a:rPr lang="en-US" sz="2400" dirty="0">
                  <a:latin typeface="Oracle Sans" panose="020B0503020204020204" pitchFamily="34" charset="0"/>
                  <a:cs typeface="Oracle Sans" panose="020B0503020204020204" pitchFamily="34" charset="0"/>
                </a:rPr>
                <a:t>Are used only in PL/SQL blocks; cannot be persisted to the database</a:t>
              </a:r>
            </a:p>
          </p:txBody>
        </p:sp>
        <p:sp>
          <p:nvSpPr>
            <p:cNvPr id="6" name="Freeform 5"/>
            <p:cNvSpPr/>
            <p:nvPr/>
          </p:nvSpPr>
          <p:spPr>
            <a:xfrm>
              <a:off x="894311" y="1376759"/>
              <a:ext cx="2687599" cy="1251173"/>
            </a:xfrm>
            <a:custGeom>
              <a:avLst/>
              <a:gdLst>
                <a:gd name="connsiteX0" fmla="*/ 0 w 2955798"/>
                <a:gd name="connsiteY0" fmla="*/ 252478 h 1514837"/>
                <a:gd name="connsiteX1" fmla="*/ 252478 w 2955798"/>
                <a:gd name="connsiteY1" fmla="*/ 0 h 1514837"/>
                <a:gd name="connsiteX2" fmla="*/ 2703320 w 2955798"/>
                <a:gd name="connsiteY2" fmla="*/ 0 h 1514837"/>
                <a:gd name="connsiteX3" fmla="*/ 2955798 w 2955798"/>
                <a:gd name="connsiteY3" fmla="*/ 252478 h 1514837"/>
                <a:gd name="connsiteX4" fmla="*/ 2955798 w 2955798"/>
                <a:gd name="connsiteY4" fmla="*/ 1262359 h 1514837"/>
                <a:gd name="connsiteX5" fmla="*/ 2703320 w 2955798"/>
                <a:gd name="connsiteY5" fmla="*/ 1514837 h 1514837"/>
                <a:gd name="connsiteX6" fmla="*/ 252478 w 2955798"/>
                <a:gd name="connsiteY6" fmla="*/ 1514837 h 1514837"/>
                <a:gd name="connsiteX7" fmla="*/ 0 w 2955798"/>
                <a:gd name="connsiteY7" fmla="*/ 1262359 h 1514837"/>
                <a:gd name="connsiteX8" fmla="*/ 0 w 2955798"/>
                <a:gd name="connsiteY8" fmla="*/ 252478 h 151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5798" h="1514837">
                  <a:moveTo>
                    <a:pt x="0" y="252478"/>
                  </a:moveTo>
                  <a:cubicBezTo>
                    <a:pt x="0" y="113038"/>
                    <a:pt x="113038" y="0"/>
                    <a:pt x="252478" y="0"/>
                  </a:cubicBezTo>
                  <a:lnTo>
                    <a:pt x="2703320" y="0"/>
                  </a:lnTo>
                  <a:cubicBezTo>
                    <a:pt x="2842760" y="0"/>
                    <a:pt x="2955798" y="113038"/>
                    <a:pt x="2955798" y="252478"/>
                  </a:cubicBezTo>
                  <a:lnTo>
                    <a:pt x="2955798" y="1262359"/>
                  </a:lnTo>
                  <a:cubicBezTo>
                    <a:pt x="2955798" y="1401799"/>
                    <a:pt x="2842760" y="1514837"/>
                    <a:pt x="2703320" y="1514837"/>
                  </a:cubicBezTo>
                  <a:lnTo>
                    <a:pt x="252478" y="1514837"/>
                  </a:lnTo>
                  <a:cubicBezTo>
                    <a:pt x="113038" y="1514837"/>
                    <a:pt x="0" y="1401799"/>
                    <a:pt x="0" y="1262359"/>
                  </a:cubicBezTo>
                  <a:lnTo>
                    <a:pt x="0" y="252478"/>
                  </a:lnTo>
                  <a:close/>
                </a:path>
              </a:pathLst>
            </a:custGeom>
            <a:solidFill>
              <a:srgbClr val="FF6600"/>
            </a:solidFill>
          </p:spPr>
          <p:style>
            <a:lnRef idx="0">
              <a:schemeClr val="lt1">
                <a:hueOff val="0"/>
                <a:satOff val="0"/>
                <a:lumOff val="0"/>
                <a:alphaOff val="0"/>
              </a:schemeClr>
            </a:lnRef>
            <a:fillRef idx="3">
              <a:scrgbClr r="0" g="0" b="0"/>
            </a:fillRef>
            <a:effectRef idx="2">
              <a:schemeClr val="accent3">
                <a:hueOff val="0"/>
                <a:satOff val="0"/>
                <a:lumOff val="0"/>
                <a:alphaOff val="0"/>
              </a:schemeClr>
            </a:effectRef>
            <a:fontRef idx="minor">
              <a:schemeClr val="lt1"/>
            </a:fontRef>
          </p:style>
          <p:txBody>
            <a:bodyPr lIns="322377" tIns="216650" rIns="322377" bIns="216650"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2466975">
                <a:lnSpc>
                  <a:spcPct val="90000"/>
                </a:lnSpc>
                <a:spcAft>
                  <a:spcPct val="35000"/>
                </a:spcAft>
                <a:defRPr/>
              </a:pPr>
              <a:r>
                <a:rPr lang="en-US" sz="4200" dirty="0">
                  <a:latin typeface="Oracle Sans" panose="020B0503020204020204" pitchFamily="34" charset="0"/>
                  <a:cs typeface="Oracle Sans" panose="020B0503020204020204" pitchFamily="34" charset="0"/>
                </a:rPr>
                <a:t>Associative arrays</a:t>
              </a:r>
            </a:p>
          </p:txBody>
        </p:sp>
        <p:sp>
          <p:nvSpPr>
            <p:cNvPr id="7" name="Freeform 6"/>
            <p:cNvSpPr/>
            <p:nvPr/>
          </p:nvSpPr>
          <p:spPr>
            <a:xfrm>
              <a:off x="3422345" y="2986771"/>
              <a:ext cx="5254929" cy="1213066"/>
            </a:xfrm>
            <a:custGeom>
              <a:avLst/>
              <a:gdLst>
                <a:gd name="connsiteX0" fmla="*/ 201982 w 1211870"/>
                <a:gd name="connsiteY0" fmla="*/ 0 h 5254752"/>
                <a:gd name="connsiteX1" fmla="*/ 1009888 w 1211870"/>
                <a:gd name="connsiteY1" fmla="*/ 0 h 5254752"/>
                <a:gd name="connsiteX2" fmla="*/ 1211870 w 1211870"/>
                <a:gd name="connsiteY2" fmla="*/ 201982 h 5254752"/>
                <a:gd name="connsiteX3" fmla="*/ 1211870 w 1211870"/>
                <a:gd name="connsiteY3" fmla="*/ 5254752 h 5254752"/>
                <a:gd name="connsiteX4" fmla="*/ 1211870 w 1211870"/>
                <a:gd name="connsiteY4" fmla="*/ 5254752 h 5254752"/>
                <a:gd name="connsiteX5" fmla="*/ 0 w 1211870"/>
                <a:gd name="connsiteY5" fmla="*/ 5254752 h 5254752"/>
                <a:gd name="connsiteX6" fmla="*/ 0 w 1211870"/>
                <a:gd name="connsiteY6" fmla="*/ 5254752 h 5254752"/>
                <a:gd name="connsiteX7" fmla="*/ 0 w 1211870"/>
                <a:gd name="connsiteY7" fmla="*/ 201982 h 5254752"/>
                <a:gd name="connsiteX8" fmla="*/ 201982 w 1211870"/>
                <a:gd name="connsiteY8" fmla="*/ 0 h 525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1870" h="5254752">
                  <a:moveTo>
                    <a:pt x="1211870" y="875808"/>
                  </a:moveTo>
                  <a:lnTo>
                    <a:pt x="1211870" y="4378944"/>
                  </a:lnTo>
                  <a:cubicBezTo>
                    <a:pt x="1211870" y="4862641"/>
                    <a:pt x="1191015" y="5254752"/>
                    <a:pt x="1165288" y="5254752"/>
                  </a:cubicBezTo>
                  <a:lnTo>
                    <a:pt x="0" y="5254752"/>
                  </a:lnTo>
                  <a:lnTo>
                    <a:pt x="0" y="5254752"/>
                  </a:lnTo>
                  <a:lnTo>
                    <a:pt x="0" y="0"/>
                  </a:lnTo>
                  <a:lnTo>
                    <a:pt x="0" y="0"/>
                  </a:lnTo>
                  <a:lnTo>
                    <a:pt x="1165288" y="0"/>
                  </a:lnTo>
                  <a:cubicBezTo>
                    <a:pt x="1191015" y="0"/>
                    <a:pt x="1211870" y="392111"/>
                    <a:pt x="1211870" y="875808"/>
                  </a:cubicBezTo>
                  <a:close/>
                </a:path>
              </a:pathLst>
            </a:custGeom>
          </p:spPr>
          <p:style>
            <a:lnRef idx="1">
              <a:schemeClr val="accent3">
                <a:tint val="40000"/>
                <a:alpha val="90000"/>
                <a:hueOff val="5611085"/>
                <a:satOff val="-48405"/>
                <a:lumOff val="-4049"/>
                <a:alphaOff val="0"/>
              </a:schemeClr>
            </a:lnRef>
            <a:fillRef idx="1">
              <a:schemeClr val="accent3">
                <a:tint val="40000"/>
                <a:alpha val="90000"/>
                <a:hueOff val="5611085"/>
                <a:satOff val="-48405"/>
                <a:lumOff val="-4049"/>
                <a:alphaOff val="0"/>
              </a:schemeClr>
            </a:fillRef>
            <a:effectRef idx="0">
              <a:schemeClr val="accent3">
                <a:tint val="40000"/>
                <a:alpha val="90000"/>
                <a:hueOff val="5611085"/>
                <a:satOff val="-48405"/>
                <a:lumOff val="-4049"/>
                <a:alphaOff val="0"/>
              </a:schemeClr>
            </a:effectRef>
            <a:fontRef idx="minor">
              <a:schemeClr val="dk1">
                <a:hueOff val="0"/>
                <a:satOff val="0"/>
                <a:lumOff val="0"/>
                <a:alphaOff val="0"/>
              </a:schemeClr>
            </a:fontRef>
          </p:style>
          <p:txBody>
            <a:bodyPr lIns="371477" tIns="274475" rIns="460212" bIns="274478"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257175" lvl="1" indent="-257175" defTabSz="1200150">
                <a:lnSpc>
                  <a:spcPct val="90000"/>
                </a:lnSpc>
                <a:spcAft>
                  <a:spcPct val="15000"/>
                </a:spcAft>
                <a:buFontTx/>
                <a:buChar char="••"/>
                <a:defRPr/>
              </a:pPr>
              <a:r>
                <a:rPr lang="en-US" sz="2400" dirty="0">
                  <a:latin typeface="Oracle Sans" panose="020B0503020204020204" pitchFamily="34" charset="0"/>
                  <a:cs typeface="Oracle Sans" panose="020B0503020204020204" pitchFamily="34" charset="0"/>
                </a:rPr>
                <a:t>Are sequentially indexed data</a:t>
              </a:r>
            </a:p>
            <a:p>
              <a:pPr marL="257175" lvl="1" indent="-257175" defTabSz="1200150">
                <a:lnSpc>
                  <a:spcPct val="90000"/>
                </a:lnSpc>
                <a:spcAft>
                  <a:spcPct val="15000"/>
                </a:spcAft>
                <a:buFontTx/>
                <a:buChar char="••"/>
                <a:defRPr/>
              </a:pPr>
              <a:r>
                <a:rPr lang="en-US" sz="2400" dirty="0">
                  <a:latin typeface="Oracle Sans" panose="020B0503020204020204" pitchFamily="34" charset="0"/>
                  <a:cs typeface="Oracle Sans" panose="020B0503020204020204" pitchFamily="34" charset="0"/>
                </a:rPr>
                <a:t>Can be persisted to the database as columns of a table</a:t>
              </a:r>
            </a:p>
          </p:txBody>
        </p:sp>
        <p:sp>
          <p:nvSpPr>
            <p:cNvPr id="8" name="Freeform 7"/>
            <p:cNvSpPr/>
            <p:nvPr/>
          </p:nvSpPr>
          <p:spPr>
            <a:xfrm>
              <a:off x="894311" y="2967718"/>
              <a:ext cx="2687599" cy="1251173"/>
            </a:xfrm>
            <a:custGeom>
              <a:avLst/>
              <a:gdLst>
                <a:gd name="connsiteX0" fmla="*/ 0 w 2955798"/>
                <a:gd name="connsiteY0" fmla="*/ 252478 h 1514837"/>
                <a:gd name="connsiteX1" fmla="*/ 252478 w 2955798"/>
                <a:gd name="connsiteY1" fmla="*/ 0 h 1514837"/>
                <a:gd name="connsiteX2" fmla="*/ 2703320 w 2955798"/>
                <a:gd name="connsiteY2" fmla="*/ 0 h 1514837"/>
                <a:gd name="connsiteX3" fmla="*/ 2955798 w 2955798"/>
                <a:gd name="connsiteY3" fmla="*/ 252478 h 1514837"/>
                <a:gd name="connsiteX4" fmla="*/ 2955798 w 2955798"/>
                <a:gd name="connsiteY4" fmla="*/ 1262359 h 1514837"/>
                <a:gd name="connsiteX5" fmla="*/ 2703320 w 2955798"/>
                <a:gd name="connsiteY5" fmla="*/ 1514837 h 1514837"/>
                <a:gd name="connsiteX6" fmla="*/ 252478 w 2955798"/>
                <a:gd name="connsiteY6" fmla="*/ 1514837 h 1514837"/>
                <a:gd name="connsiteX7" fmla="*/ 0 w 2955798"/>
                <a:gd name="connsiteY7" fmla="*/ 1262359 h 1514837"/>
                <a:gd name="connsiteX8" fmla="*/ 0 w 2955798"/>
                <a:gd name="connsiteY8" fmla="*/ 252478 h 151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5798" h="1514837">
                  <a:moveTo>
                    <a:pt x="0" y="252478"/>
                  </a:moveTo>
                  <a:cubicBezTo>
                    <a:pt x="0" y="113038"/>
                    <a:pt x="113038" y="0"/>
                    <a:pt x="252478" y="0"/>
                  </a:cubicBezTo>
                  <a:lnTo>
                    <a:pt x="2703320" y="0"/>
                  </a:lnTo>
                  <a:cubicBezTo>
                    <a:pt x="2842760" y="0"/>
                    <a:pt x="2955798" y="113038"/>
                    <a:pt x="2955798" y="252478"/>
                  </a:cubicBezTo>
                  <a:lnTo>
                    <a:pt x="2955798" y="1262359"/>
                  </a:lnTo>
                  <a:cubicBezTo>
                    <a:pt x="2955798" y="1401799"/>
                    <a:pt x="2842760" y="1514837"/>
                    <a:pt x="2703320" y="1514837"/>
                  </a:cubicBezTo>
                  <a:lnTo>
                    <a:pt x="252478" y="1514837"/>
                  </a:lnTo>
                  <a:cubicBezTo>
                    <a:pt x="113038" y="1514837"/>
                    <a:pt x="0" y="1401799"/>
                    <a:pt x="0" y="1262359"/>
                  </a:cubicBezTo>
                  <a:lnTo>
                    <a:pt x="0" y="252478"/>
                  </a:lnTo>
                  <a:close/>
                </a:path>
              </a:pathLst>
            </a:custGeom>
            <a:solidFill>
              <a:srgbClr val="92D050"/>
            </a:solidFill>
          </p:spPr>
          <p:style>
            <a:lnRef idx="0">
              <a:schemeClr val="lt1">
                <a:hueOff val="0"/>
                <a:satOff val="0"/>
                <a:lumOff val="0"/>
                <a:alphaOff val="0"/>
              </a:schemeClr>
            </a:lnRef>
            <a:fillRef idx="3">
              <a:scrgbClr r="0" g="0" b="0"/>
            </a:fillRef>
            <a:effectRef idx="2">
              <a:schemeClr val="accent3">
                <a:hueOff val="5084924"/>
                <a:satOff val="-42684"/>
                <a:lumOff val="-8921"/>
                <a:alphaOff val="0"/>
              </a:schemeClr>
            </a:effectRef>
            <a:fontRef idx="minor">
              <a:schemeClr val="lt1"/>
            </a:fontRef>
          </p:style>
          <p:txBody>
            <a:bodyPr lIns="322377" tIns="216650" rIns="322377" bIns="216650"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2466975">
                <a:lnSpc>
                  <a:spcPct val="90000"/>
                </a:lnSpc>
                <a:spcAft>
                  <a:spcPct val="35000"/>
                </a:spcAft>
                <a:defRPr/>
              </a:pPr>
              <a:r>
                <a:rPr lang="en-US" sz="4200" dirty="0">
                  <a:latin typeface="Oracle Sans" panose="020B0503020204020204" pitchFamily="34" charset="0"/>
                  <a:cs typeface="Oracle Sans" panose="020B0503020204020204" pitchFamily="34" charset="0"/>
                </a:rPr>
                <a:t>Nested tables</a:t>
              </a:r>
            </a:p>
          </p:txBody>
        </p:sp>
        <p:sp>
          <p:nvSpPr>
            <p:cNvPr id="9" name="Freeform 8"/>
            <p:cNvSpPr/>
            <p:nvPr/>
          </p:nvSpPr>
          <p:spPr>
            <a:xfrm>
              <a:off x="3422345" y="4577730"/>
              <a:ext cx="5254929" cy="1211479"/>
            </a:xfrm>
            <a:custGeom>
              <a:avLst/>
              <a:gdLst>
                <a:gd name="connsiteX0" fmla="*/ 201982 w 1211870"/>
                <a:gd name="connsiteY0" fmla="*/ 0 h 5254752"/>
                <a:gd name="connsiteX1" fmla="*/ 1009888 w 1211870"/>
                <a:gd name="connsiteY1" fmla="*/ 0 h 5254752"/>
                <a:gd name="connsiteX2" fmla="*/ 1211870 w 1211870"/>
                <a:gd name="connsiteY2" fmla="*/ 201982 h 5254752"/>
                <a:gd name="connsiteX3" fmla="*/ 1211870 w 1211870"/>
                <a:gd name="connsiteY3" fmla="*/ 5254752 h 5254752"/>
                <a:gd name="connsiteX4" fmla="*/ 1211870 w 1211870"/>
                <a:gd name="connsiteY4" fmla="*/ 5254752 h 5254752"/>
                <a:gd name="connsiteX5" fmla="*/ 0 w 1211870"/>
                <a:gd name="connsiteY5" fmla="*/ 5254752 h 5254752"/>
                <a:gd name="connsiteX6" fmla="*/ 0 w 1211870"/>
                <a:gd name="connsiteY6" fmla="*/ 5254752 h 5254752"/>
                <a:gd name="connsiteX7" fmla="*/ 0 w 1211870"/>
                <a:gd name="connsiteY7" fmla="*/ 201982 h 5254752"/>
                <a:gd name="connsiteX8" fmla="*/ 201982 w 1211870"/>
                <a:gd name="connsiteY8" fmla="*/ 0 h 525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1870" h="5254752">
                  <a:moveTo>
                    <a:pt x="1211870" y="875808"/>
                  </a:moveTo>
                  <a:lnTo>
                    <a:pt x="1211870" y="4378944"/>
                  </a:lnTo>
                  <a:cubicBezTo>
                    <a:pt x="1211870" y="4862641"/>
                    <a:pt x="1191015" y="5254752"/>
                    <a:pt x="1165288" y="5254752"/>
                  </a:cubicBezTo>
                  <a:lnTo>
                    <a:pt x="0" y="5254752"/>
                  </a:lnTo>
                  <a:lnTo>
                    <a:pt x="0" y="5254752"/>
                  </a:lnTo>
                  <a:lnTo>
                    <a:pt x="0" y="0"/>
                  </a:lnTo>
                  <a:lnTo>
                    <a:pt x="0" y="0"/>
                  </a:lnTo>
                  <a:lnTo>
                    <a:pt x="1165288" y="0"/>
                  </a:lnTo>
                  <a:cubicBezTo>
                    <a:pt x="1191015" y="0"/>
                    <a:pt x="1211870" y="392111"/>
                    <a:pt x="1211870" y="875808"/>
                  </a:cubicBezTo>
                  <a:close/>
                </a:path>
              </a:pathLst>
            </a:custGeom>
          </p:spPr>
          <p:style>
            <a:lnRef idx="1">
              <a:schemeClr val="accent3">
                <a:tint val="40000"/>
                <a:alpha val="90000"/>
                <a:hueOff val="11222171"/>
                <a:satOff val="-96810"/>
                <a:lumOff val="-8098"/>
                <a:alphaOff val="0"/>
              </a:schemeClr>
            </a:lnRef>
            <a:fillRef idx="1">
              <a:schemeClr val="accent3">
                <a:tint val="40000"/>
                <a:alpha val="90000"/>
                <a:hueOff val="11222171"/>
                <a:satOff val="-96810"/>
                <a:lumOff val="-8098"/>
                <a:alphaOff val="0"/>
              </a:schemeClr>
            </a:fillRef>
            <a:effectRef idx="0">
              <a:schemeClr val="accent3">
                <a:tint val="40000"/>
                <a:alpha val="90000"/>
                <a:hueOff val="11222171"/>
                <a:satOff val="-96810"/>
                <a:lumOff val="-8098"/>
                <a:alphaOff val="0"/>
              </a:schemeClr>
            </a:effectRef>
            <a:fontRef idx="minor">
              <a:schemeClr val="dk1">
                <a:hueOff val="0"/>
                <a:satOff val="0"/>
                <a:lumOff val="0"/>
                <a:alphaOff val="0"/>
              </a:schemeClr>
            </a:fontRef>
          </p:style>
          <p:txBody>
            <a:bodyPr lIns="371477" tIns="274476" rIns="460212" bIns="274476"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257175" lvl="1" indent="-257175" defTabSz="1200150">
                <a:lnSpc>
                  <a:spcPct val="90000"/>
                </a:lnSpc>
                <a:spcAft>
                  <a:spcPct val="15000"/>
                </a:spcAft>
                <a:buFontTx/>
                <a:buChar char="••"/>
                <a:defRPr/>
              </a:pPr>
              <a:r>
                <a:rPr lang="en-US" sz="2400" dirty="0">
                  <a:latin typeface="Oracle Sans" panose="020B0503020204020204" pitchFamily="34" charset="0"/>
                  <a:cs typeface="Oracle Sans" panose="020B0503020204020204" pitchFamily="34" charset="0"/>
                </a:rPr>
                <a:t>Are sequentially indexed data with an upper limit</a:t>
              </a:r>
            </a:p>
            <a:p>
              <a:pPr marL="257175" lvl="1" indent="-257175" defTabSz="1200150">
                <a:lnSpc>
                  <a:spcPct val="90000"/>
                </a:lnSpc>
                <a:spcAft>
                  <a:spcPct val="15000"/>
                </a:spcAft>
                <a:buFontTx/>
                <a:buChar char="••"/>
                <a:defRPr/>
              </a:pPr>
              <a:r>
                <a:rPr lang="en-US" sz="2400" dirty="0">
                  <a:latin typeface="Oracle Sans" panose="020B0503020204020204" pitchFamily="34" charset="0"/>
                  <a:cs typeface="Oracle Sans" panose="020B0503020204020204" pitchFamily="34" charset="0"/>
                </a:rPr>
                <a:t>Can be persisted to the database as columns of a table</a:t>
              </a:r>
            </a:p>
          </p:txBody>
        </p:sp>
        <p:sp>
          <p:nvSpPr>
            <p:cNvPr id="10" name="Freeform 9"/>
            <p:cNvSpPr/>
            <p:nvPr/>
          </p:nvSpPr>
          <p:spPr>
            <a:xfrm>
              <a:off x="894311" y="4558677"/>
              <a:ext cx="2687599" cy="1251173"/>
            </a:xfrm>
            <a:custGeom>
              <a:avLst/>
              <a:gdLst>
                <a:gd name="connsiteX0" fmla="*/ 0 w 2955798"/>
                <a:gd name="connsiteY0" fmla="*/ 252478 h 1514837"/>
                <a:gd name="connsiteX1" fmla="*/ 252478 w 2955798"/>
                <a:gd name="connsiteY1" fmla="*/ 0 h 1514837"/>
                <a:gd name="connsiteX2" fmla="*/ 2703320 w 2955798"/>
                <a:gd name="connsiteY2" fmla="*/ 0 h 1514837"/>
                <a:gd name="connsiteX3" fmla="*/ 2955798 w 2955798"/>
                <a:gd name="connsiteY3" fmla="*/ 252478 h 1514837"/>
                <a:gd name="connsiteX4" fmla="*/ 2955798 w 2955798"/>
                <a:gd name="connsiteY4" fmla="*/ 1262359 h 1514837"/>
                <a:gd name="connsiteX5" fmla="*/ 2703320 w 2955798"/>
                <a:gd name="connsiteY5" fmla="*/ 1514837 h 1514837"/>
                <a:gd name="connsiteX6" fmla="*/ 252478 w 2955798"/>
                <a:gd name="connsiteY6" fmla="*/ 1514837 h 1514837"/>
                <a:gd name="connsiteX7" fmla="*/ 0 w 2955798"/>
                <a:gd name="connsiteY7" fmla="*/ 1262359 h 1514837"/>
                <a:gd name="connsiteX8" fmla="*/ 0 w 2955798"/>
                <a:gd name="connsiteY8" fmla="*/ 252478 h 151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5798" h="1514837">
                  <a:moveTo>
                    <a:pt x="0" y="252478"/>
                  </a:moveTo>
                  <a:cubicBezTo>
                    <a:pt x="0" y="113038"/>
                    <a:pt x="113038" y="0"/>
                    <a:pt x="252478" y="0"/>
                  </a:cubicBezTo>
                  <a:lnTo>
                    <a:pt x="2703320" y="0"/>
                  </a:lnTo>
                  <a:cubicBezTo>
                    <a:pt x="2842760" y="0"/>
                    <a:pt x="2955798" y="113038"/>
                    <a:pt x="2955798" y="252478"/>
                  </a:cubicBezTo>
                  <a:lnTo>
                    <a:pt x="2955798" y="1262359"/>
                  </a:lnTo>
                  <a:cubicBezTo>
                    <a:pt x="2955798" y="1401799"/>
                    <a:pt x="2842760" y="1514837"/>
                    <a:pt x="2703320" y="1514837"/>
                  </a:cubicBezTo>
                  <a:lnTo>
                    <a:pt x="252478" y="1514837"/>
                  </a:lnTo>
                  <a:cubicBezTo>
                    <a:pt x="113038" y="1514837"/>
                    <a:pt x="0" y="1401799"/>
                    <a:pt x="0" y="1262359"/>
                  </a:cubicBezTo>
                  <a:lnTo>
                    <a:pt x="0" y="252478"/>
                  </a:lnTo>
                  <a:close/>
                </a:path>
              </a:pathLst>
            </a:custGeom>
          </p:spPr>
          <p:style>
            <a:lnRef idx="0">
              <a:schemeClr val="lt1">
                <a:hueOff val="0"/>
                <a:satOff val="0"/>
                <a:lumOff val="0"/>
                <a:alphaOff val="0"/>
              </a:schemeClr>
            </a:lnRef>
            <a:fillRef idx="3">
              <a:schemeClr val="accent3">
                <a:hueOff val="10169848"/>
                <a:satOff val="-85368"/>
                <a:lumOff val="-17843"/>
                <a:alphaOff val="0"/>
              </a:schemeClr>
            </a:fillRef>
            <a:effectRef idx="2">
              <a:schemeClr val="accent3">
                <a:hueOff val="10169848"/>
                <a:satOff val="-85368"/>
                <a:lumOff val="-17843"/>
                <a:alphaOff val="0"/>
              </a:schemeClr>
            </a:effectRef>
            <a:fontRef idx="minor">
              <a:schemeClr val="lt1"/>
            </a:fontRef>
          </p:style>
          <p:txBody>
            <a:bodyPr lIns="322377" tIns="216650" rIns="322377" bIns="216650"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2466975">
                <a:lnSpc>
                  <a:spcPct val="90000"/>
                </a:lnSpc>
                <a:spcAft>
                  <a:spcPct val="35000"/>
                </a:spcAft>
                <a:defRPr/>
              </a:pPr>
              <a:r>
                <a:rPr lang="en-US" sz="4200" dirty="0">
                  <a:latin typeface="Oracle Sans" panose="020B0503020204020204" pitchFamily="34" charset="0"/>
                  <a:cs typeface="Oracle Sans" panose="020B0503020204020204" pitchFamily="34" charset="0"/>
                </a:rPr>
                <a:t>Varrays</a:t>
              </a:r>
            </a:p>
          </p:txBody>
        </p:sp>
      </p:grpSp>
    </p:spTree>
    <p:custDataLst>
      <p:tags r:id="rId1"/>
    </p:custDataLst>
    <p:extLst>
      <p:ext uri="{BB962C8B-B14F-4D97-AF65-F5344CB8AC3E}">
        <p14:creationId xmlns:p14="http://schemas.microsoft.com/office/powerpoint/2010/main" val="4126678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AA7841-CDBE-4491-9EDB-E528C7B25688}"/>
              </a:ext>
            </a:extLst>
          </p:cNvPr>
          <p:cNvSpPr>
            <a:spLocks noGrp="1"/>
          </p:cNvSpPr>
          <p:nvPr>
            <p:ph idx="1"/>
          </p:nvPr>
        </p:nvSpPr>
        <p:spPr>
          <a:xfrm>
            <a:off x="932689" y="2267712"/>
            <a:ext cx="16422624" cy="3427729"/>
          </a:xfrm>
        </p:spPr>
        <p:txBody>
          <a:bodyPr/>
          <a:lstStyle/>
          <a:p>
            <a:r>
              <a:rPr lang="en-US" altLang="en-US" dirty="0"/>
              <a:t>Identify situations in which you can use the </a:t>
            </a:r>
            <a:r>
              <a:rPr lang="en-US" altLang="en-US" dirty="0">
                <a:latin typeface="Courier New" panose="02070309020205020404" pitchFamily="49" charset="0"/>
                <a:cs typeface="Courier New" panose="02070309020205020404" pitchFamily="49" charset="0"/>
              </a:rPr>
              <a:t>%ROWTYPE </a:t>
            </a:r>
            <a:r>
              <a:rPr lang="en-US" altLang="en-US" dirty="0"/>
              <a:t>attribute. </a:t>
            </a:r>
          </a:p>
          <a:p>
            <a:pPr lvl="1"/>
            <a:r>
              <a:rPr lang="en-US" altLang="en-US" dirty="0"/>
              <a:t>When you are not sure about the structure of the underlying database table</a:t>
            </a:r>
          </a:p>
          <a:p>
            <a:pPr lvl="1"/>
            <a:r>
              <a:rPr lang="en-US" altLang="en-US" dirty="0"/>
              <a:t>When you want to retrieve an entire row from a table</a:t>
            </a:r>
          </a:p>
          <a:p>
            <a:pPr lvl="1"/>
            <a:r>
              <a:rPr lang="en-US" altLang="en-US" dirty="0"/>
              <a:t>When you want to declare a variable according to another previously declared variable or database column</a:t>
            </a:r>
          </a:p>
        </p:txBody>
      </p:sp>
      <p:sp>
        <p:nvSpPr>
          <p:cNvPr id="41987"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Quiz</a:t>
            </a:r>
          </a:p>
        </p:txBody>
      </p:sp>
      <p:pic>
        <p:nvPicPr>
          <p:cNvPr id="5" name="Picture 3"/>
          <p:cNvPicPr>
            <a:picLocks noChangeAspect="1"/>
          </p:cNvPicPr>
          <p:nvPr/>
        </p:nvPicPr>
        <p:blipFill>
          <a:blip r:embed="rId4" cstate="print"/>
          <a:stretch>
            <a:fillRect/>
          </a:stretch>
        </p:blipFill>
        <p:spPr bwMode="auto">
          <a:xfrm>
            <a:off x="14622199" y="6612732"/>
            <a:ext cx="2697956" cy="254155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512619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Summary</a:t>
            </a:r>
          </a:p>
        </p:txBody>
      </p:sp>
      <p:sp>
        <p:nvSpPr>
          <p:cNvPr id="2" name="Content Placeholder 1">
            <a:extLst>
              <a:ext uri="{FF2B5EF4-FFF2-40B4-BE49-F238E27FC236}">
                <a16:creationId xmlns:a16="http://schemas.microsoft.com/office/drawing/2014/main" id="{61641C71-1DC4-4346-83E7-83EFE2462FEC}"/>
              </a:ext>
            </a:extLst>
          </p:cNvPr>
          <p:cNvSpPr>
            <a:spLocks noGrp="1"/>
          </p:cNvSpPr>
          <p:nvPr>
            <p:ph idx="1"/>
          </p:nvPr>
        </p:nvSpPr>
        <p:spPr>
          <a:xfrm>
            <a:off x="933451" y="2272710"/>
            <a:ext cx="16421100" cy="7985002"/>
          </a:xfrm>
        </p:spPr>
        <p:txBody>
          <a:bodyPr/>
          <a:lstStyle/>
          <a:p>
            <a:r>
              <a:rPr lang="en-US" altLang="en-US" dirty="0"/>
              <a:t>In this lesson, you should have learned how to:</a:t>
            </a:r>
          </a:p>
          <a:p>
            <a:pPr lvl="1"/>
            <a:r>
              <a:rPr lang="en-US" altLang="en-US" dirty="0"/>
              <a:t>Define and reference PL/SQL variables of composite data types</a:t>
            </a:r>
          </a:p>
          <a:p>
            <a:pPr lvl="2"/>
            <a:r>
              <a:rPr lang="en-US" altLang="en-US" dirty="0"/>
              <a:t>PL/SQL record</a:t>
            </a:r>
          </a:p>
          <a:p>
            <a:pPr lvl="2"/>
            <a:r>
              <a:rPr lang="en-US" altLang="en-US" dirty="0"/>
              <a:t>Associative array</a:t>
            </a:r>
          </a:p>
          <a:p>
            <a:pPr lvl="3"/>
            <a:r>
              <a:rPr lang="en-US" altLang="en-US" dirty="0">
                <a:latin typeface="Courier New" panose="02070309020205020404" pitchFamily="49" charset="0"/>
                <a:cs typeface="Courier New" panose="02070309020205020404" pitchFamily="49" charset="0"/>
              </a:rPr>
              <a:t>INDEX BY </a:t>
            </a:r>
            <a:r>
              <a:rPr lang="en-US" altLang="en-US" dirty="0"/>
              <a:t>table</a:t>
            </a:r>
          </a:p>
          <a:p>
            <a:pPr lvl="3"/>
            <a:r>
              <a:rPr lang="en-US" altLang="en-US" dirty="0">
                <a:latin typeface="Courier New" panose="02070309020205020404" pitchFamily="49" charset="0"/>
                <a:cs typeface="Courier New" panose="02070309020205020404" pitchFamily="49" charset="0"/>
              </a:rPr>
              <a:t>INDEX BY</a:t>
            </a:r>
            <a:r>
              <a:rPr lang="en-US" altLang="en-US" dirty="0"/>
              <a:t> table of records</a:t>
            </a:r>
          </a:p>
          <a:p>
            <a:pPr lvl="1"/>
            <a:r>
              <a:rPr lang="en-US" altLang="en-US" dirty="0"/>
              <a:t>Define a PL/SQL record by using the </a:t>
            </a:r>
            <a:r>
              <a:rPr lang="en-US" altLang="en-US" dirty="0">
                <a:latin typeface="Courier New" panose="02070309020205020404" pitchFamily="49" charset="0"/>
                <a:cs typeface="Courier New" panose="02070309020205020404" pitchFamily="49" charset="0"/>
              </a:rPr>
              <a:t>%ROWTYPE </a:t>
            </a:r>
            <a:r>
              <a:rPr lang="en-US" altLang="en-US" dirty="0"/>
              <a:t>attribute</a:t>
            </a:r>
          </a:p>
          <a:p>
            <a:pPr lvl="1"/>
            <a:r>
              <a:rPr lang="en-US" altLang="en-US" dirty="0"/>
              <a:t>Compare and contrast the three PL/SQL collection types:</a:t>
            </a:r>
          </a:p>
          <a:p>
            <a:pPr lvl="2"/>
            <a:r>
              <a:rPr lang="en-US" altLang="en-US" dirty="0"/>
              <a:t>Associative array</a:t>
            </a:r>
          </a:p>
          <a:p>
            <a:pPr lvl="2"/>
            <a:r>
              <a:rPr lang="en-US" altLang="en-US" dirty="0"/>
              <a:t>Nested table</a:t>
            </a:r>
          </a:p>
          <a:p>
            <a:pPr lvl="2"/>
            <a:r>
              <a:rPr lang="en-US" altLang="en-US" dirty="0">
                <a:latin typeface="Courier New" panose="02070309020205020404" pitchFamily="49" charset="0"/>
                <a:cs typeface="Courier New" panose="02070309020205020404" pitchFamily="49" charset="0"/>
              </a:rPr>
              <a:t>VARRAY</a:t>
            </a:r>
          </a:p>
        </p:txBody>
      </p:sp>
    </p:spTree>
    <p:custDataLst>
      <p:tags r:id="rId1"/>
    </p:custDataLst>
    <p:extLst>
      <p:ext uri="{BB962C8B-B14F-4D97-AF65-F5344CB8AC3E}">
        <p14:creationId xmlns:p14="http://schemas.microsoft.com/office/powerpoint/2010/main" val="3949649687"/>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spcBef>
                <a:spcPct val="60000"/>
              </a:spcBef>
            </a:pPr>
            <a:endParaRPr lang="en-US" altLang="en-US" sz="3600" dirty="0">
              <a:latin typeface="Times New Roman" pitchFamily="18" charset="0"/>
              <a:cs typeface="Oracle Sans" panose="020B0503020204020204" pitchFamily="34" charset="0"/>
            </a:endParaRPr>
          </a:p>
        </p:txBody>
      </p:sp>
      <p:sp>
        <p:nvSpPr>
          <p:cNvPr id="44035"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lnSpc>
                <a:spcPct val="120000"/>
              </a:lnSpc>
              <a:spcBef>
                <a:spcPct val="60000"/>
              </a:spcBef>
            </a:pPr>
            <a:endParaRPr lang="en-US" altLang="en-US" sz="3600" dirty="0">
              <a:latin typeface="Times New Roman" pitchFamily="18" charset="0"/>
              <a:cs typeface="Oracle Sans" panose="020B0503020204020204" pitchFamily="34" charset="0"/>
            </a:endParaRPr>
          </a:p>
        </p:txBody>
      </p:sp>
      <p:sp>
        <p:nvSpPr>
          <p:cNvPr id="4403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Practice 7: Overview</a:t>
            </a:r>
          </a:p>
        </p:txBody>
      </p:sp>
      <p:sp>
        <p:nvSpPr>
          <p:cNvPr id="2" name="Content Placeholder 1">
            <a:extLst>
              <a:ext uri="{FF2B5EF4-FFF2-40B4-BE49-F238E27FC236}">
                <a16:creationId xmlns:a16="http://schemas.microsoft.com/office/drawing/2014/main" id="{7D47891A-7628-4D70-847D-B33228AEFFE7}"/>
              </a:ext>
            </a:extLst>
          </p:cNvPr>
          <p:cNvSpPr>
            <a:spLocks noGrp="1"/>
          </p:cNvSpPr>
          <p:nvPr>
            <p:ph idx="1"/>
          </p:nvPr>
        </p:nvSpPr>
        <p:spPr>
          <a:xfrm>
            <a:off x="933451" y="2272710"/>
            <a:ext cx="16421100" cy="4395366"/>
          </a:xfrm>
        </p:spPr>
        <p:txBody>
          <a:bodyPr/>
          <a:lstStyle/>
          <a:p>
            <a:r>
              <a:rPr lang="en-US" altLang="en-US" dirty="0"/>
              <a:t>This practice covers the following topics:</a:t>
            </a:r>
          </a:p>
          <a:p>
            <a:pPr lvl="1"/>
            <a:r>
              <a:rPr lang="en-US" altLang="en-US" dirty="0"/>
              <a:t>Declaring associative arrays</a:t>
            </a:r>
          </a:p>
          <a:p>
            <a:pPr lvl="1"/>
            <a:r>
              <a:rPr lang="en-US" altLang="en-US" dirty="0"/>
              <a:t>Processing data by using associative arrays</a:t>
            </a:r>
          </a:p>
          <a:p>
            <a:pPr lvl="1"/>
            <a:r>
              <a:rPr lang="en-US" altLang="en-US" dirty="0"/>
              <a:t>Declaring a PL/SQL record</a:t>
            </a:r>
          </a:p>
          <a:p>
            <a:pPr lvl="1"/>
            <a:r>
              <a:rPr lang="en-US" altLang="en-US" dirty="0"/>
              <a:t>Processing data by using a PL/SQL record</a:t>
            </a:r>
          </a:p>
          <a:p>
            <a:endParaRPr lang="en-US" dirty="0"/>
          </a:p>
        </p:txBody>
      </p:sp>
      <p:sp>
        <p:nvSpPr>
          <p:cNvPr id="6" name="Rectangle 5"/>
          <p:cNvSpPr/>
          <p:nvPr/>
        </p:nvSpPr>
        <p:spPr bwMode="auto">
          <a:xfrm rot="16200000" flipV="1">
            <a:off x="14630399"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7" name="Group 6"/>
          <p:cNvGrpSpPr/>
          <p:nvPr/>
        </p:nvGrpSpPr>
        <p:grpSpPr>
          <a:xfrm>
            <a:off x="14712930" y="6400800"/>
            <a:ext cx="2579706" cy="2577087"/>
            <a:chOff x="9066212" y="3962400"/>
            <a:chExt cx="1941512" cy="1939542"/>
          </a:xfrm>
        </p:grpSpPr>
        <p:sp>
          <p:nvSpPr>
            <p:cNvPr id="8" name="Oval 7"/>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394126204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7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Agenda</a:t>
            </a:r>
          </a:p>
        </p:txBody>
      </p:sp>
      <p:sp>
        <p:nvSpPr>
          <p:cNvPr id="2" name="Content Placeholder 1">
            <a:extLst>
              <a:ext uri="{FF2B5EF4-FFF2-40B4-BE49-F238E27FC236}">
                <a16:creationId xmlns:a16="http://schemas.microsoft.com/office/drawing/2014/main" id="{0E834DF1-9E8E-47D8-BBE3-F8579EC98C01}"/>
              </a:ext>
            </a:extLst>
          </p:cNvPr>
          <p:cNvSpPr>
            <a:spLocks noGrp="1"/>
          </p:cNvSpPr>
          <p:nvPr>
            <p:ph idx="1"/>
          </p:nvPr>
        </p:nvSpPr>
        <p:spPr>
          <a:xfrm>
            <a:off x="933451" y="2272710"/>
            <a:ext cx="16421100" cy="6526719"/>
          </a:xfrm>
        </p:spPr>
        <p:txBody>
          <a:bodyPr/>
          <a:lstStyle/>
          <a:p>
            <a:pPr lvl="1"/>
            <a:r>
              <a:rPr lang="en-US" dirty="0"/>
              <a:t>Understanding composite data types</a:t>
            </a:r>
          </a:p>
          <a:p>
            <a:pPr lvl="1">
              <a:buClr>
                <a:schemeClr val="tx1">
                  <a:lumMod val="25000"/>
                  <a:lumOff val="75000"/>
                </a:schemeClr>
              </a:buClr>
            </a:pPr>
            <a:r>
              <a:rPr lang="en-US" dirty="0">
                <a:solidFill>
                  <a:schemeClr val="tx1">
                    <a:lumMod val="25000"/>
                    <a:lumOff val="75000"/>
                  </a:schemeClr>
                </a:solidFill>
              </a:rPr>
              <a:t>Using PL/SQL records</a:t>
            </a:r>
          </a:p>
          <a:p>
            <a:pPr lvl="2">
              <a:buClr>
                <a:schemeClr val="tx1">
                  <a:lumMod val="25000"/>
                  <a:lumOff val="75000"/>
                </a:schemeClr>
              </a:buClr>
            </a:pPr>
            <a:r>
              <a:rPr lang="en-US" dirty="0">
                <a:solidFill>
                  <a:schemeClr val="tx1">
                    <a:lumMod val="25000"/>
                    <a:lumOff val="75000"/>
                  </a:schemeClr>
                </a:solidFill>
              </a:rPr>
              <a:t>Manipulating data with PL/SQL records</a:t>
            </a:r>
          </a:p>
          <a:p>
            <a:pPr lvl="2">
              <a:buClr>
                <a:schemeClr val="tx1">
                  <a:lumMod val="25000"/>
                  <a:lumOff val="75000"/>
                </a:schemeClr>
              </a:buClr>
            </a:pPr>
            <a:r>
              <a:rPr lang="en-US" dirty="0">
                <a:solidFill>
                  <a:schemeClr val="tx1">
                    <a:lumMod val="25000"/>
                    <a:lumOff val="75000"/>
                  </a:schemeClr>
                </a:solidFill>
              </a:rPr>
              <a:t>Advantages of the %ROWTYPE attribute</a:t>
            </a:r>
          </a:p>
          <a:p>
            <a:pPr lvl="1">
              <a:buClr>
                <a:schemeClr val="tx1">
                  <a:lumMod val="25000"/>
                  <a:lumOff val="75000"/>
                </a:schemeClr>
              </a:buClr>
            </a:pPr>
            <a:r>
              <a:rPr lang="en-US" dirty="0">
                <a:solidFill>
                  <a:schemeClr val="tx1">
                    <a:lumMod val="25000"/>
                    <a:lumOff val="75000"/>
                  </a:schemeClr>
                </a:solidFill>
              </a:rPr>
              <a:t>Using PL/SQL collections</a:t>
            </a:r>
          </a:p>
          <a:p>
            <a:pPr lvl="2">
              <a:buClr>
                <a:schemeClr val="tx1">
                  <a:lumMod val="25000"/>
                  <a:lumOff val="75000"/>
                </a:schemeClr>
              </a:buClr>
            </a:pPr>
            <a:r>
              <a:rPr lang="en-US" dirty="0">
                <a:solidFill>
                  <a:schemeClr val="tx1">
                    <a:lumMod val="25000"/>
                    <a:lumOff val="75000"/>
                  </a:schemeClr>
                </a:solidFill>
              </a:rPr>
              <a:t>Examining associative arrays</a:t>
            </a:r>
          </a:p>
          <a:p>
            <a:pPr lvl="2">
              <a:buClr>
                <a:schemeClr val="tx1">
                  <a:lumMod val="25000"/>
                  <a:lumOff val="75000"/>
                </a:schemeClr>
              </a:buClr>
            </a:pPr>
            <a:r>
              <a:rPr lang="en-US" dirty="0">
                <a:solidFill>
                  <a:schemeClr val="tx1">
                    <a:lumMod val="25000"/>
                    <a:lumOff val="75000"/>
                  </a:schemeClr>
                </a:solidFill>
              </a:rPr>
              <a:t>Introducing nested tables</a:t>
            </a:r>
          </a:p>
          <a:p>
            <a:pPr lvl="2">
              <a:buClr>
                <a:schemeClr val="tx1">
                  <a:lumMod val="25000"/>
                  <a:lumOff val="75000"/>
                </a:schemeClr>
              </a:buClr>
            </a:pPr>
            <a:r>
              <a:rPr lang="en-US" dirty="0">
                <a:solidFill>
                  <a:schemeClr val="tx1">
                    <a:lumMod val="25000"/>
                    <a:lumOff val="75000"/>
                  </a:schemeClr>
                </a:solidFill>
              </a:rPr>
              <a:t>Introducing </a:t>
            </a:r>
            <a:r>
              <a:rPr lang="en-US" dirty="0">
                <a:solidFill>
                  <a:schemeClr val="tx1">
                    <a:lumMod val="25000"/>
                    <a:lumOff val="75000"/>
                  </a:schemeClr>
                </a:solidFill>
                <a:latin typeface="Courier New" panose="02070309020205020404" pitchFamily="49" charset="0"/>
                <a:cs typeface="Courier New" panose="02070309020205020404" pitchFamily="49" charset="0"/>
              </a:rPr>
              <a:t>VARRAY</a:t>
            </a:r>
          </a:p>
          <a:p>
            <a:endParaRPr lang="en-US" dirty="0"/>
          </a:p>
        </p:txBody>
      </p:sp>
      <p:grpSp>
        <p:nvGrpSpPr>
          <p:cNvPr id="4" name="Group 3"/>
          <p:cNvGrpSpPr/>
          <p:nvPr/>
        </p:nvGrpSpPr>
        <p:grpSpPr>
          <a:xfrm>
            <a:off x="12725400" y="6515101"/>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84587112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mj-lt"/>
                <a:cs typeface="Oracle Sans" panose="020B0503020204020204" pitchFamily="34" charset="0"/>
              </a:rPr>
              <a:t>Composite Data Types</a:t>
            </a:r>
          </a:p>
        </p:txBody>
      </p:sp>
      <p:sp>
        <p:nvSpPr>
          <p:cNvPr id="48" name="Freeform 47"/>
          <p:cNvSpPr/>
          <p:nvPr/>
        </p:nvSpPr>
        <p:spPr bwMode="auto">
          <a:xfrm>
            <a:off x="5943600" y="5262034"/>
            <a:ext cx="4572000" cy="4301066"/>
          </a:xfrm>
          <a:custGeom>
            <a:avLst/>
            <a:gdLst>
              <a:gd name="connsiteX0" fmla="*/ 0 w 3048000"/>
              <a:gd name="connsiteY0" fmla="*/ 699911 h 2867377"/>
              <a:gd name="connsiteX1" fmla="*/ 0 w 3048000"/>
              <a:gd name="connsiteY1" fmla="*/ 2325511 h 2867377"/>
              <a:gd name="connsiteX2" fmla="*/ 3048000 w 3048000"/>
              <a:gd name="connsiteY2" fmla="*/ 2867377 h 2867377"/>
              <a:gd name="connsiteX3" fmla="*/ 3048000 w 3048000"/>
              <a:gd name="connsiteY3" fmla="*/ 0 h 2867377"/>
              <a:gd name="connsiteX4" fmla="*/ 0 w 3048000"/>
              <a:gd name="connsiteY4" fmla="*/ 699911 h 2867377"/>
              <a:gd name="connsiteX0" fmla="*/ 11289 w 3048000"/>
              <a:gd name="connsiteY0" fmla="*/ 395111 h 2867377"/>
              <a:gd name="connsiteX1" fmla="*/ 0 w 3048000"/>
              <a:gd name="connsiteY1" fmla="*/ 2325511 h 2867377"/>
              <a:gd name="connsiteX2" fmla="*/ 3048000 w 3048000"/>
              <a:gd name="connsiteY2" fmla="*/ 2867377 h 2867377"/>
              <a:gd name="connsiteX3" fmla="*/ 3048000 w 3048000"/>
              <a:gd name="connsiteY3" fmla="*/ 0 h 2867377"/>
              <a:gd name="connsiteX4" fmla="*/ 11289 w 3048000"/>
              <a:gd name="connsiteY4" fmla="*/ 395111 h 2867377"/>
              <a:gd name="connsiteX0" fmla="*/ 0 w 3048000"/>
              <a:gd name="connsiteY0" fmla="*/ 372533 h 2867377"/>
              <a:gd name="connsiteX1" fmla="*/ 0 w 3048000"/>
              <a:gd name="connsiteY1" fmla="*/ 2325511 h 2867377"/>
              <a:gd name="connsiteX2" fmla="*/ 3048000 w 3048000"/>
              <a:gd name="connsiteY2" fmla="*/ 2867377 h 2867377"/>
              <a:gd name="connsiteX3" fmla="*/ 3048000 w 3048000"/>
              <a:gd name="connsiteY3" fmla="*/ 0 h 2867377"/>
              <a:gd name="connsiteX4" fmla="*/ 0 w 3048000"/>
              <a:gd name="connsiteY4" fmla="*/ 372533 h 2867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2867377">
                <a:moveTo>
                  <a:pt x="0" y="372533"/>
                </a:moveTo>
                <a:lnTo>
                  <a:pt x="0" y="2325511"/>
                </a:lnTo>
                <a:lnTo>
                  <a:pt x="3048000" y="2867377"/>
                </a:lnTo>
                <a:lnTo>
                  <a:pt x="3048000" y="0"/>
                </a:lnTo>
                <a:lnTo>
                  <a:pt x="0" y="372533"/>
                </a:lnTo>
                <a:close/>
              </a:path>
            </a:pathLst>
          </a:custGeom>
          <a:gradFill flip="none" rotWithShape="1">
            <a:gsLst>
              <a:gs pos="0">
                <a:srgbClr val="FFFF80"/>
              </a:gs>
              <a:gs pos="50000">
                <a:srgbClr val="FFFFB3"/>
              </a:gs>
              <a:gs pos="100000">
                <a:schemeClr val="bg1"/>
              </a:gs>
            </a:gsLst>
            <a:lin ang="0" scaled="1"/>
            <a:tileRect/>
          </a:gradFill>
          <a:ln w="9525" cap="flat" cmpd="sng">
            <a:no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sz="1600" dirty="0">
              <a:latin typeface="+mn-lt"/>
              <a:cs typeface="Oracle Sans" panose="020B0503020204020204" pitchFamily="34" charset="0"/>
            </a:endParaRPr>
          </a:p>
        </p:txBody>
      </p:sp>
      <p:grpSp>
        <p:nvGrpSpPr>
          <p:cNvPr id="50" name="Group 49"/>
          <p:cNvGrpSpPr/>
          <p:nvPr/>
        </p:nvGrpSpPr>
        <p:grpSpPr>
          <a:xfrm>
            <a:off x="7378475" y="5532294"/>
            <a:ext cx="3684183" cy="3634662"/>
            <a:chOff x="4067177" y="1924051"/>
            <a:chExt cx="2851794" cy="2813461"/>
          </a:xfrm>
        </p:grpSpPr>
        <p:sp>
          <p:nvSpPr>
            <p:cNvPr id="52" name="Oval 51"/>
            <p:cNvSpPr/>
            <p:nvPr/>
          </p:nvSpPr>
          <p:spPr bwMode="auto">
            <a:xfrm>
              <a:off x="4067177" y="1924051"/>
              <a:ext cx="2751137" cy="2813050"/>
            </a:xfrm>
            <a:prstGeom prst="ellipse">
              <a:avLst/>
            </a:prstGeom>
            <a:solidFill>
              <a:srgbClr val="F6F8F8"/>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sz="1600" dirty="0">
                <a:latin typeface="+mn-lt"/>
                <a:cs typeface="Oracle Sans" panose="020B0503020204020204" pitchFamily="34" charset="0"/>
              </a:endParaRPr>
            </a:p>
          </p:txBody>
        </p:sp>
        <p:sp>
          <p:nvSpPr>
            <p:cNvPr id="53" name="Oval 6"/>
            <p:cNvSpPr>
              <a:spLocks noChangeArrowheads="1"/>
            </p:cNvSpPr>
            <p:nvPr/>
          </p:nvSpPr>
          <p:spPr bwMode="auto">
            <a:xfrm>
              <a:off x="4304519" y="2131939"/>
              <a:ext cx="2614452" cy="2605573"/>
            </a:xfrm>
            <a:prstGeom prst="ellipse">
              <a:avLst/>
            </a:prstGeom>
            <a:solidFill>
              <a:srgbClr val="E5FFFB"/>
            </a:solidFill>
            <a:ln w="57150" algn="ctr">
              <a:solidFill>
                <a:schemeClr val="bg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buFont typeface="Arial" charset="0"/>
                <a:buNone/>
              </a:pPr>
              <a:endParaRPr lang="en-US" altLang="en-US" sz="1600" dirty="0">
                <a:latin typeface="+mn-lt"/>
                <a:cs typeface="Oracle Sans" panose="020B0503020204020204" pitchFamily="34" charset="0"/>
              </a:endParaRPr>
            </a:p>
          </p:txBody>
        </p:sp>
      </p:grpSp>
      <p:sp>
        <p:nvSpPr>
          <p:cNvPr id="54" name="TextBox 23"/>
          <p:cNvSpPr txBox="1">
            <a:spLocks noChangeArrowheads="1"/>
          </p:cNvSpPr>
          <p:nvPr/>
        </p:nvSpPr>
        <p:spPr bwMode="auto">
          <a:xfrm>
            <a:off x="12368462" y="3805471"/>
            <a:ext cx="2355565" cy="400110"/>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000" dirty="0">
                <a:latin typeface="+mn-lt"/>
                <a:cs typeface="Oracle Sans" panose="020B0503020204020204" pitchFamily="34" charset="0"/>
              </a:rPr>
              <a:t>Alice wonders!</a:t>
            </a:r>
          </a:p>
        </p:txBody>
      </p:sp>
      <p:grpSp>
        <p:nvGrpSpPr>
          <p:cNvPr id="55" name="Group 42"/>
          <p:cNvGrpSpPr>
            <a:grpSpLocks/>
          </p:cNvGrpSpPr>
          <p:nvPr/>
        </p:nvGrpSpPr>
        <p:grpSpPr bwMode="auto">
          <a:xfrm>
            <a:off x="2222409" y="5237988"/>
            <a:ext cx="4351626" cy="4033011"/>
            <a:chOff x="381000" y="1959526"/>
            <a:chExt cx="2705357" cy="2688674"/>
          </a:xfrm>
        </p:grpSpPr>
        <p:grpSp>
          <p:nvGrpSpPr>
            <p:cNvPr id="56" name="Group 21"/>
            <p:cNvGrpSpPr>
              <a:grpSpLocks/>
            </p:cNvGrpSpPr>
            <p:nvPr/>
          </p:nvGrpSpPr>
          <p:grpSpPr bwMode="auto">
            <a:xfrm>
              <a:off x="381000" y="2286000"/>
              <a:ext cx="2705357" cy="2362200"/>
              <a:chOff x="1295400" y="2209800"/>
              <a:chExt cx="2705357" cy="2362200"/>
            </a:xfrm>
          </p:grpSpPr>
          <p:sp>
            <p:nvSpPr>
              <p:cNvPr id="58" name="Flowchart: Multidocument 7"/>
              <p:cNvSpPr>
                <a:spLocks noChangeArrowheads="1"/>
              </p:cNvSpPr>
              <p:nvPr/>
            </p:nvSpPr>
            <p:spPr bwMode="auto">
              <a:xfrm>
                <a:off x="1295400" y="2209800"/>
                <a:ext cx="2705357" cy="2362200"/>
              </a:xfrm>
              <a:prstGeom prst="flowChartMultidocument">
                <a:avLst/>
              </a:prstGeom>
              <a:solidFill>
                <a:srgbClr val="FFFFCC"/>
              </a:solidFill>
              <a:ln w="28575" algn="ctr">
                <a:solidFill>
                  <a:srgbClr val="FFC0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1600" dirty="0">
                  <a:latin typeface="+mn-lt"/>
                  <a:cs typeface="Oracle Sans" panose="020B0503020204020204" pitchFamily="34" charset="0"/>
                </a:endParaRPr>
              </a:p>
            </p:txBody>
          </p:sp>
          <p:sp>
            <p:nvSpPr>
              <p:cNvPr id="59" name="TextBox 8"/>
              <p:cNvSpPr txBox="1">
                <a:spLocks noChangeArrowheads="1"/>
              </p:cNvSpPr>
              <p:nvPr/>
            </p:nvSpPr>
            <p:spPr bwMode="auto">
              <a:xfrm>
                <a:off x="1604635" y="2760888"/>
                <a:ext cx="1027862" cy="1497846"/>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cs typeface="Oracle Sans" panose="020B0503020204020204" pitchFamily="34" charset="0"/>
                  </a:rPr>
                  <a:t>Name</a:t>
                </a:r>
              </a:p>
              <a:p>
                <a:r>
                  <a:rPr lang="en-US" sz="2000" dirty="0">
                    <a:latin typeface="+mn-lt"/>
                    <a:cs typeface="Oracle Sans" panose="020B0503020204020204" pitchFamily="34" charset="0"/>
                  </a:rPr>
                  <a:t>Date of Birth</a:t>
                </a:r>
              </a:p>
              <a:p>
                <a:r>
                  <a:rPr lang="en-US" sz="2000" dirty="0">
                    <a:latin typeface="+mn-lt"/>
                    <a:cs typeface="Oracle Sans" panose="020B0503020204020204" pitchFamily="34" charset="0"/>
                  </a:rPr>
                  <a:t>Contact</a:t>
                </a:r>
              </a:p>
              <a:p>
                <a:r>
                  <a:rPr lang="en-US" sz="2000" dirty="0">
                    <a:latin typeface="+mn-lt"/>
                    <a:cs typeface="Oracle Sans" panose="020B0503020204020204" pitchFamily="34" charset="0"/>
                  </a:rPr>
                  <a:t>Address</a:t>
                </a:r>
              </a:p>
              <a:p>
                <a:r>
                  <a:rPr lang="en-US" sz="2000" dirty="0">
                    <a:latin typeface="+mn-lt"/>
                    <a:cs typeface="Oracle Sans" panose="020B0503020204020204" pitchFamily="34" charset="0"/>
                  </a:rPr>
                  <a:t>Designation</a:t>
                </a:r>
              </a:p>
              <a:p>
                <a:r>
                  <a:rPr lang="en-US" sz="2000" dirty="0">
                    <a:latin typeface="+mn-lt"/>
                    <a:cs typeface="Oracle Sans" panose="020B0503020204020204" pitchFamily="34" charset="0"/>
                  </a:rPr>
                  <a:t>Department</a:t>
                </a:r>
              </a:p>
              <a:p>
                <a:r>
                  <a:rPr lang="en-US" sz="2000" dirty="0">
                    <a:latin typeface="+mn-lt"/>
                    <a:cs typeface="Oracle Sans" panose="020B0503020204020204" pitchFamily="34" charset="0"/>
                  </a:rPr>
                  <a:t>Salary</a:t>
                </a:r>
              </a:p>
            </p:txBody>
          </p:sp>
          <p:pic>
            <p:nvPicPr>
              <p:cNvPr id="60" name="Picture 2" descr="C:\Users\apothula.ORADEV\AppData\Local\Microsoft\Windows\Temporary Internet Files\Content.IE5\WQM63SI7\Check_mark_23x20_02.svg[1].png"/>
              <p:cNvPicPr>
                <a:picLocks noChangeAspect="1" noChangeArrowheads="1"/>
              </p:cNvPicPr>
              <p:nvPr/>
            </p:nvPicPr>
            <p:blipFill>
              <a:blip r:embed="rId4" cstate="print"/>
              <a:srcRect/>
              <a:stretch>
                <a:fillRect/>
              </a:stretch>
            </p:blipFill>
            <p:spPr bwMode="auto">
              <a:xfrm>
                <a:off x="2613848" y="2752844"/>
                <a:ext cx="209213" cy="198120"/>
              </a:xfrm>
              <a:prstGeom prst="rect">
                <a:avLst/>
              </a:prstGeom>
              <a:noFill/>
              <a:ln w="9525">
                <a:noFill/>
                <a:miter lim="800000"/>
                <a:headEnd/>
                <a:tailEnd/>
              </a:ln>
            </p:spPr>
          </p:pic>
          <p:pic>
            <p:nvPicPr>
              <p:cNvPr id="61" name="Picture 2" descr="C:\Users\apothula.ORADEV\AppData\Local\Microsoft\Windows\Temporary Internet Files\Content.IE5\WQM63SI7\Check_mark_23x20_02.svg[1].png"/>
              <p:cNvPicPr>
                <a:picLocks noChangeAspect="1" noChangeArrowheads="1"/>
              </p:cNvPicPr>
              <p:nvPr/>
            </p:nvPicPr>
            <p:blipFill>
              <a:blip r:embed="rId4" cstate="print"/>
              <a:srcRect/>
              <a:stretch>
                <a:fillRect/>
              </a:stretch>
            </p:blipFill>
            <p:spPr bwMode="auto">
              <a:xfrm>
                <a:off x="2605390" y="2947263"/>
                <a:ext cx="209213" cy="198120"/>
              </a:xfrm>
              <a:prstGeom prst="rect">
                <a:avLst/>
              </a:prstGeom>
              <a:noFill/>
              <a:ln w="9525">
                <a:noFill/>
                <a:miter lim="800000"/>
                <a:headEnd/>
                <a:tailEnd/>
              </a:ln>
            </p:spPr>
          </p:pic>
          <p:pic>
            <p:nvPicPr>
              <p:cNvPr id="62" name="Picture 2" descr="C:\Users\apothula.ORADEV\AppData\Local\Microsoft\Windows\Temporary Internet Files\Content.IE5\WQM63SI7\Check_mark_23x20_02.svg[1].png"/>
              <p:cNvPicPr>
                <a:picLocks noChangeAspect="1" noChangeArrowheads="1"/>
              </p:cNvPicPr>
              <p:nvPr/>
            </p:nvPicPr>
            <p:blipFill>
              <a:blip r:embed="rId4" cstate="print"/>
              <a:srcRect/>
              <a:stretch>
                <a:fillRect/>
              </a:stretch>
            </p:blipFill>
            <p:spPr bwMode="auto">
              <a:xfrm>
                <a:off x="2613848" y="3610689"/>
                <a:ext cx="209213" cy="198120"/>
              </a:xfrm>
              <a:prstGeom prst="rect">
                <a:avLst/>
              </a:prstGeom>
              <a:noFill/>
              <a:ln w="9525">
                <a:noFill/>
                <a:miter lim="800000"/>
                <a:headEnd/>
                <a:tailEnd/>
              </a:ln>
            </p:spPr>
          </p:pic>
          <p:pic>
            <p:nvPicPr>
              <p:cNvPr id="63" name="Picture 2" descr="C:\Users\apothula.ORADEV\AppData\Local\Microsoft\Windows\Temporary Internet Files\Content.IE5\WQM63SI7\Check_mark_23x20_02.svg[1].png"/>
              <p:cNvPicPr>
                <a:picLocks noChangeAspect="1" noChangeArrowheads="1"/>
              </p:cNvPicPr>
              <p:nvPr/>
            </p:nvPicPr>
            <p:blipFill>
              <a:blip r:embed="rId4" cstate="print"/>
              <a:srcRect/>
              <a:stretch>
                <a:fillRect/>
              </a:stretch>
            </p:blipFill>
            <p:spPr bwMode="auto">
              <a:xfrm>
                <a:off x="2606356" y="3801456"/>
                <a:ext cx="209213" cy="198120"/>
              </a:xfrm>
              <a:prstGeom prst="rect">
                <a:avLst/>
              </a:prstGeom>
              <a:noFill/>
              <a:ln w="9525">
                <a:noFill/>
                <a:miter lim="800000"/>
                <a:headEnd/>
                <a:tailEnd/>
              </a:ln>
            </p:spPr>
          </p:pic>
          <p:pic>
            <p:nvPicPr>
              <p:cNvPr id="64" name="Picture 2" descr="C:\Users\apothula.ORADEV\AppData\Local\Microsoft\Windows\Temporary Internet Files\Content.IE5\WQM63SI7\Check_mark_23x20_02.svg[1].png"/>
              <p:cNvPicPr>
                <a:picLocks noChangeAspect="1" noChangeArrowheads="1"/>
              </p:cNvPicPr>
              <p:nvPr/>
            </p:nvPicPr>
            <p:blipFill>
              <a:blip r:embed="rId4" cstate="print"/>
              <a:srcRect/>
              <a:stretch>
                <a:fillRect/>
              </a:stretch>
            </p:blipFill>
            <p:spPr bwMode="auto">
              <a:xfrm>
                <a:off x="2606356" y="4010210"/>
                <a:ext cx="209213" cy="198120"/>
              </a:xfrm>
              <a:prstGeom prst="rect">
                <a:avLst/>
              </a:prstGeom>
              <a:noFill/>
              <a:ln w="9525">
                <a:noFill/>
                <a:miter lim="800000"/>
                <a:headEnd/>
                <a:tailEnd/>
              </a:ln>
            </p:spPr>
          </p:pic>
          <p:pic>
            <p:nvPicPr>
              <p:cNvPr id="65" name="Picture 3" descr="C:\Users\apothula.ORADEV\AppData\Local\Microsoft\Windows\Temporary Internet Files\Content.IE5\WQM63SI7\cross-octagon[1].png"/>
              <p:cNvPicPr>
                <a:picLocks noChangeAspect="1" noChangeArrowheads="1"/>
              </p:cNvPicPr>
              <p:nvPr/>
            </p:nvPicPr>
            <p:blipFill>
              <a:blip r:embed="rId5" cstate="print"/>
              <a:srcRect/>
              <a:stretch>
                <a:fillRect/>
              </a:stretch>
            </p:blipFill>
            <p:spPr bwMode="auto">
              <a:xfrm>
                <a:off x="2556360" y="3150699"/>
                <a:ext cx="266700" cy="266700"/>
              </a:xfrm>
              <a:prstGeom prst="rect">
                <a:avLst/>
              </a:prstGeom>
              <a:noFill/>
              <a:ln w="9525">
                <a:noFill/>
                <a:miter lim="800000"/>
                <a:headEnd/>
                <a:tailEnd/>
              </a:ln>
            </p:spPr>
          </p:pic>
          <p:pic>
            <p:nvPicPr>
              <p:cNvPr id="66" name="Picture 3" descr="C:\Users\apothula.ORADEV\AppData\Local\Microsoft\Windows\Temporary Internet Files\Content.IE5\WQM63SI7\cross-octagon[1].png"/>
              <p:cNvPicPr>
                <a:picLocks noChangeAspect="1" noChangeArrowheads="1"/>
              </p:cNvPicPr>
              <p:nvPr/>
            </p:nvPicPr>
            <p:blipFill>
              <a:blip r:embed="rId5" cstate="print"/>
              <a:srcRect/>
              <a:stretch>
                <a:fillRect/>
              </a:stretch>
            </p:blipFill>
            <p:spPr bwMode="auto">
              <a:xfrm>
                <a:off x="2553540" y="3389256"/>
                <a:ext cx="266700" cy="266700"/>
              </a:xfrm>
              <a:prstGeom prst="rect">
                <a:avLst/>
              </a:prstGeom>
              <a:noFill/>
              <a:ln w="9525">
                <a:noFill/>
                <a:miter lim="800000"/>
                <a:headEnd/>
                <a:tailEnd/>
              </a:ln>
            </p:spPr>
          </p:pic>
        </p:grpSp>
        <p:sp>
          <p:nvSpPr>
            <p:cNvPr id="57" name="TextBox 28"/>
            <p:cNvSpPr txBox="1">
              <a:spLocks noChangeArrowheads="1"/>
            </p:cNvSpPr>
            <p:nvPr/>
          </p:nvSpPr>
          <p:spPr bwMode="auto">
            <a:xfrm>
              <a:off x="964315" y="1959526"/>
              <a:ext cx="1820532" cy="266740"/>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cs typeface="Oracle Sans" panose="020B0503020204020204" pitchFamily="34" charset="0"/>
                </a:rPr>
                <a:t>New Employees’ Details</a:t>
              </a:r>
            </a:p>
          </p:txBody>
        </p:sp>
      </p:grpSp>
      <p:pic>
        <p:nvPicPr>
          <p:cNvPr id="67" name="Content Placeholder 7" descr="cnt2554153.png"/>
          <p:cNvPicPr>
            <a:picLocks noChangeAspect="1"/>
          </p:cNvPicPr>
          <p:nvPr/>
        </p:nvPicPr>
        <p:blipFill>
          <a:blip r:embed="rId6" cstate="print"/>
          <a:stretch>
            <a:fillRect/>
          </a:stretch>
        </p:blipFill>
        <p:spPr bwMode="gray">
          <a:xfrm>
            <a:off x="9099285" y="6144357"/>
            <a:ext cx="1828800" cy="2143125"/>
          </a:xfrm>
          <a:prstGeom prst="rect">
            <a:avLst/>
          </a:prstGeom>
          <a:noFill/>
          <a:ln w="9525">
            <a:noFill/>
            <a:miter lim="800000"/>
            <a:headEnd/>
            <a:tailEnd/>
          </a:ln>
        </p:spPr>
      </p:pic>
      <p:sp>
        <p:nvSpPr>
          <p:cNvPr id="68" name="Rounded Rectangle 67"/>
          <p:cNvSpPr/>
          <p:nvPr/>
        </p:nvSpPr>
        <p:spPr bwMode="auto">
          <a:xfrm>
            <a:off x="11523815" y="2145206"/>
            <a:ext cx="4458411" cy="1561371"/>
          </a:xfrm>
          <a:prstGeom prst="roundRect">
            <a:avLst/>
          </a:prstGeom>
          <a:solidFill>
            <a:srgbClr val="FFFFCC"/>
          </a:solidFill>
          <a:ln w="50800" cap="flat" cmpd="sng" algn="ctr">
            <a:gradFill>
              <a:gsLst>
                <a:gs pos="0">
                  <a:srgbClr val="996633"/>
                </a:gs>
                <a:gs pos="50000">
                  <a:srgbClr val="CC9900"/>
                </a:gs>
                <a:gs pos="100000">
                  <a:srgbClr val="FFCC00"/>
                </a:gs>
              </a:gsLst>
              <a:lin ang="5400000" scaled="0"/>
            </a:gra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r>
              <a:rPr lang="en-US" sz="2000" dirty="0">
                <a:latin typeface="+mn-lt"/>
                <a:cs typeface="Oracle Sans" panose="020B0503020204020204" pitchFamily="34" charset="0"/>
              </a:rPr>
              <a:t>Alice is the database designer of HR schema.</a:t>
            </a:r>
            <a:endParaRPr lang="en-US" sz="2000" dirty="0">
              <a:ln w="3175">
                <a:solidFill>
                  <a:schemeClr val="tx1"/>
                </a:solidFill>
              </a:ln>
              <a:latin typeface="+mn-lt"/>
              <a:cs typeface="Oracle Sans" panose="020B0503020204020204" pitchFamily="34" charset="0"/>
            </a:endParaRPr>
          </a:p>
        </p:txBody>
      </p:sp>
      <p:grpSp>
        <p:nvGrpSpPr>
          <p:cNvPr id="69" name="Group 68"/>
          <p:cNvGrpSpPr/>
          <p:nvPr/>
        </p:nvGrpSpPr>
        <p:grpSpPr>
          <a:xfrm>
            <a:off x="10775201" y="4306342"/>
            <a:ext cx="5123367" cy="2554670"/>
            <a:chOff x="6161681" y="1193253"/>
            <a:chExt cx="3017745" cy="1504741"/>
          </a:xfrm>
        </p:grpSpPr>
        <p:pic>
          <p:nvPicPr>
            <p:cNvPr id="70"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0809" y="1193253"/>
              <a:ext cx="2688617" cy="1504741"/>
            </a:xfrm>
            <a:prstGeom prst="rect">
              <a:avLst/>
            </a:prstGeom>
          </p:spPr>
        </p:pic>
        <p:pic>
          <p:nvPicPr>
            <p:cNvPr id="71" name="Picture 7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466752" flipH="1">
              <a:off x="6161681" y="2050733"/>
              <a:ext cx="475489" cy="359665"/>
            </a:xfrm>
            <a:prstGeom prst="rect">
              <a:avLst/>
            </a:prstGeom>
          </p:spPr>
        </p:pic>
        <p:sp>
          <p:nvSpPr>
            <p:cNvPr id="72" name="TextBox 71"/>
            <p:cNvSpPr txBox="1"/>
            <p:nvPr/>
          </p:nvSpPr>
          <p:spPr>
            <a:xfrm>
              <a:off x="6912725" y="1701412"/>
              <a:ext cx="2211912" cy="598242"/>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cs typeface="Oracle Sans" panose="020B0503020204020204" pitchFamily="34" charset="0"/>
                </a:rPr>
                <a:t>Is there a way to add more than one contact number in the same table?</a:t>
              </a:r>
            </a:p>
          </p:txBody>
        </p:sp>
      </p:grpSp>
      <p:grpSp>
        <p:nvGrpSpPr>
          <p:cNvPr id="73" name="Group 72"/>
          <p:cNvGrpSpPr/>
          <p:nvPr/>
        </p:nvGrpSpPr>
        <p:grpSpPr>
          <a:xfrm>
            <a:off x="11067101" y="6959906"/>
            <a:ext cx="5035949" cy="2554670"/>
            <a:chOff x="6213172" y="1193253"/>
            <a:chExt cx="2966254" cy="1504741"/>
          </a:xfrm>
        </p:grpSpPr>
        <p:pic>
          <p:nvPicPr>
            <p:cNvPr id="74" name="Picture 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0809" y="1193253"/>
              <a:ext cx="2688617" cy="1504741"/>
            </a:xfrm>
            <a:prstGeom prst="rect">
              <a:avLst/>
            </a:prstGeom>
          </p:spPr>
        </p:pic>
        <p:pic>
          <p:nvPicPr>
            <p:cNvPr id="75" name="Picture 7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3624419" flipH="1">
              <a:off x="6155260" y="1508841"/>
              <a:ext cx="475489" cy="359665"/>
            </a:xfrm>
            <a:prstGeom prst="rect">
              <a:avLst/>
            </a:prstGeom>
          </p:spPr>
        </p:pic>
        <p:sp>
          <p:nvSpPr>
            <p:cNvPr id="76" name="TextBox 75"/>
            <p:cNvSpPr txBox="1"/>
            <p:nvPr/>
          </p:nvSpPr>
          <p:spPr>
            <a:xfrm>
              <a:off x="6963786" y="1708432"/>
              <a:ext cx="1987528" cy="59824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cs typeface="Oracle Sans" panose="020B0503020204020204" pitchFamily="34" charset="0"/>
                </a:rPr>
                <a:t>Is there a way to group an employee’s address as a single column?</a:t>
              </a:r>
            </a:p>
          </p:txBody>
        </p:sp>
      </p:grpSp>
      <p:pic>
        <p:nvPicPr>
          <p:cNvPr id="77" name="Picture 7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11660" y="6835986"/>
            <a:ext cx="1444743" cy="1840230"/>
          </a:xfrm>
          <a:prstGeom prst="rect">
            <a:avLst/>
          </a:prstGeom>
        </p:spPr>
      </p:pic>
    </p:spTree>
    <p:custDataLst>
      <p:tags r:id="rId1"/>
    </p:custDataLst>
    <p:extLst>
      <p:ext uri="{BB962C8B-B14F-4D97-AF65-F5344CB8AC3E}">
        <p14:creationId xmlns:p14="http://schemas.microsoft.com/office/powerpoint/2010/main" val="120587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fade">
                                      <p:cBhvr>
                                        <p:cTn id="1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Composite Data Types</a:t>
            </a:r>
          </a:p>
        </p:txBody>
      </p:sp>
      <p:grpSp>
        <p:nvGrpSpPr>
          <p:cNvPr id="15" name="Group 14"/>
          <p:cNvGrpSpPr/>
          <p:nvPr/>
        </p:nvGrpSpPr>
        <p:grpSpPr>
          <a:xfrm>
            <a:off x="2964280" y="2744195"/>
            <a:ext cx="12359441" cy="4798610"/>
            <a:chOff x="1979612" y="1985642"/>
            <a:chExt cx="8239627" cy="3199073"/>
          </a:xfrm>
        </p:grpSpPr>
        <p:cxnSp>
          <p:nvCxnSpPr>
            <p:cNvPr id="16" name="Straight Connector 15"/>
            <p:cNvCxnSpPr/>
            <p:nvPr/>
          </p:nvCxnSpPr>
          <p:spPr bwMode="auto">
            <a:xfrm>
              <a:off x="7160961" y="3570609"/>
              <a:ext cx="853241" cy="0"/>
            </a:xfrm>
            <a:prstGeom prst="line">
              <a:avLst/>
            </a:prstGeom>
            <a:noFill/>
            <a:ln w="57150" cap="flat" cmpd="sng" algn="ctr">
              <a:solidFill>
                <a:schemeClr val="bg1">
                  <a:lumMod val="85000"/>
                </a:schemeClr>
              </a:solidFill>
              <a:prstDash val="solid"/>
              <a:round/>
              <a:headEnd type="none" w="sm" len="sm"/>
              <a:tailEnd type="none" w="sm" len="sm"/>
            </a:ln>
            <a:effectLst/>
          </p:spPr>
        </p:cxnSp>
        <p:sp>
          <p:nvSpPr>
            <p:cNvPr id="17" name="Rounded Rectangle 16"/>
            <p:cNvSpPr/>
            <p:nvPr/>
          </p:nvSpPr>
          <p:spPr bwMode="auto">
            <a:xfrm>
              <a:off x="7933239" y="3081015"/>
              <a:ext cx="2286000" cy="949967"/>
            </a:xfrm>
            <a:prstGeom prst="roundRect">
              <a:avLst>
                <a:gd name="adj" fmla="val 13611"/>
              </a:avLst>
            </a:prstGeom>
            <a:solidFill>
              <a:schemeClr val="accent6">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p:txBody>
        </p:sp>
        <p:sp>
          <p:nvSpPr>
            <p:cNvPr id="18" name="Rounded Rectangle 17"/>
            <p:cNvSpPr/>
            <p:nvPr/>
          </p:nvSpPr>
          <p:spPr bwMode="auto">
            <a:xfrm>
              <a:off x="7933239" y="4234748"/>
              <a:ext cx="2286000" cy="949967"/>
            </a:xfrm>
            <a:prstGeom prst="roundRect">
              <a:avLst>
                <a:gd name="adj" fmla="val 13611"/>
              </a:avLst>
            </a:prstGeom>
            <a:solidFill>
              <a:schemeClr val="accent6">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p:txBody>
        </p:sp>
        <p:sp>
          <p:nvSpPr>
            <p:cNvPr id="19" name="Rounded Rectangle 18"/>
            <p:cNvSpPr/>
            <p:nvPr/>
          </p:nvSpPr>
          <p:spPr bwMode="auto">
            <a:xfrm>
              <a:off x="7933239" y="1985642"/>
              <a:ext cx="2286000" cy="949967"/>
            </a:xfrm>
            <a:prstGeom prst="roundRect">
              <a:avLst>
                <a:gd name="adj" fmla="val 13611"/>
              </a:avLst>
            </a:prstGeom>
            <a:solidFill>
              <a:schemeClr val="accent6">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p:txBody>
        </p:sp>
        <p:cxnSp>
          <p:nvCxnSpPr>
            <p:cNvPr id="20" name="Elbow Connector 19"/>
            <p:cNvCxnSpPr>
              <a:endCxn id="21" idx="1"/>
            </p:cNvCxnSpPr>
            <p:nvPr/>
          </p:nvCxnSpPr>
          <p:spPr bwMode="auto">
            <a:xfrm flipV="1">
              <a:off x="4210592" y="2503375"/>
              <a:ext cx="745332" cy="429768"/>
            </a:xfrm>
            <a:prstGeom prst="bentConnector3">
              <a:avLst>
                <a:gd name="adj1" fmla="val 50000"/>
              </a:avLst>
            </a:prstGeom>
            <a:noFill/>
            <a:ln w="57150" cap="flat" cmpd="sng" algn="ctr">
              <a:solidFill>
                <a:schemeClr val="bg1">
                  <a:lumMod val="85000"/>
                </a:schemeClr>
              </a:solidFill>
              <a:prstDash val="solid"/>
              <a:round/>
              <a:headEnd type="none" w="sm" len="sm"/>
              <a:tailEnd type="none" w="sm" len="sm"/>
            </a:ln>
            <a:effectLst/>
          </p:spPr>
        </p:cxnSp>
        <p:sp>
          <p:nvSpPr>
            <p:cNvPr id="21" name="Rounded Rectangle 20"/>
            <p:cNvSpPr/>
            <p:nvPr/>
          </p:nvSpPr>
          <p:spPr bwMode="auto">
            <a:xfrm>
              <a:off x="4955924" y="2028391"/>
              <a:ext cx="2286000" cy="949967"/>
            </a:xfrm>
            <a:prstGeom prst="roundRect">
              <a:avLst>
                <a:gd name="adj" fmla="val 13611"/>
              </a:avLst>
            </a:prstGeom>
            <a:solidFill>
              <a:schemeClr val="accent6">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p:txBody>
        </p:sp>
        <p:sp>
          <p:nvSpPr>
            <p:cNvPr id="22" name="Rounded Rectangle 21"/>
            <p:cNvSpPr/>
            <p:nvPr/>
          </p:nvSpPr>
          <p:spPr bwMode="auto">
            <a:xfrm>
              <a:off x="4955924" y="3095625"/>
              <a:ext cx="2286000" cy="949967"/>
            </a:xfrm>
            <a:prstGeom prst="roundRect">
              <a:avLst>
                <a:gd name="adj" fmla="val 13611"/>
              </a:avLst>
            </a:prstGeom>
            <a:solidFill>
              <a:schemeClr val="accent6">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p:txBody>
        </p:sp>
        <p:cxnSp>
          <p:nvCxnSpPr>
            <p:cNvPr id="23" name="Elbow Connector 22"/>
            <p:cNvCxnSpPr/>
            <p:nvPr/>
          </p:nvCxnSpPr>
          <p:spPr bwMode="auto">
            <a:xfrm>
              <a:off x="4210592" y="3140781"/>
              <a:ext cx="745332" cy="429768"/>
            </a:xfrm>
            <a:prstGeom prst="bentConnector3">
              <a:avLst/>
            </a:prstGeom>
            <a:noFill/>
            <a:ln w="57150" cap="flat" cmpd="sng" algn="ctr">
              <a:solidFill>
                <a:schemeClr val="bg1">
                  <a:lumMod val="85000"/>
                </a:schemeClr>
              </a:solidFill>
              <a:prstDash val="solid"/>
              <a:round/>
              <a:headEnd type="none" w="sm" len="sm"/>
              <a:tailEnd type="none" w="sm" len="sm"/>
            </a:ln>
            <a:effectLst/>
          </p:spPr>
        </p:cxnSp>
        <p:grpSp>
          <p:nvGrpSpPr>
            <p:cNvPr id="24" name="Group 23"/>
            <p:cNvGrpSpPr/>
            <p:nvPr/>
          </p:nvGrpSpPr>
          <p:grpSpPr>
            <a:xfrm>
              <a:off x="1979612" y="2555233"/>
              <a:ext cx="2286000" cy="949967"/>
              <a:chOff x="1979612" y="2493642"/>
              <a:chExt cx="2286000" cy="949967"/>
            </a:xfrm>
          </p:grpSpPr>
          <p:sp>
            <p:nvSpPr>
              <p:cNvPr id="32" name="Rounded Rectangle 31"/>
              <p:cNvSpPr/>
              <p:nvPr/>
            </p:nvSpPr>
            <p:spPr bwMode="auto">
              <a:xfrm>
                <a:off x="1979612" y="2493642"/>
                <a:ext cx="2286000" cy="949967"/>
              </a:xfrm>
              <a:prstGeom prst="roundRect">
                <a:avLst>
                  <a:gd name="adj" fmla="val 13611"/>
                </a:avLst>
              </a:prstGeom>
              <a:solidFill>
                <a:schemeClr val="accent6">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p:txBody>
          </p:sp>
          <p:sp>
            <p:nvSpPr>
              <p:cNvPr id="33" name="Freeform 32"/>
              <p:cNvSpPr/>
              <p:nvPr/>
            </p:nvSpPr>
            <p:spPr bwMode="auto">
              <a:xfrm>
                <a:off x="2056063" y="2568383"/>
                <a:ext cx="2133098" cy="800485"/>
              </a:xfrm>
              <a:custGeom>
                <a:avLst/>
                <a:gdLst>
                  <a:gd name="connsiteX0" fmla="*/ 0 w 1600088"/>
                  <a:gd name="connsiteY0" fmla="*/ 80004 h 800044"/>
                  <a:gd name="connsiteX1" fmla="*/ 80004 w 1600088"/>
                  <a:gd name="connsiteY1" fmla="*/ 0 h 800044"/>
                  <a:gd name="connsiteX2" fmla="*/ 1520084 w 1600088"/>
                  <a:gd name="connsiteY2" fmla="*/ 0 h 800044"/>
                  <a:gd name="connsiteX3" fmla="*/ 1600088 w 1600088"/>
                  <a:gd name="connsiteY3" fmla="*/ 80004 h 800044"/>
                  <a:gd name="connsiteX4" fmla="*/ 1600088 w 1600088"/>
                  <a:gd name="connsiteY4" fmla="*/ 720040 h 800044"/>
                  <a:gd name="connsiteX5" fmla="*/ 1520084 w 1600088"/>
                  <a:gd name="connsiteY5" fmla="*/ 800044 h 800044"/>
                  <a:gd name="connsiteX6" fmla="*/ 80004 w 1600088"/>
                  <a:gd name="connsiteY6" fmla="*/ 800044 h 800044"/>
                  <a:gd name="connsiteX7" fmla="*/ 0 w 1600088"/>
                  <a:gd name="connsiteY7" fmla="*/ 720040 h 800044"/>
                  <a:gd name="connsiteX8" fmla="*/ 0 w 1600088"/>
                  <a:gd name="connsiteY8" fmla="*/ 80004 h 8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088" h="800044">
                    <a:moveTo>
                      <a:pt x="0" y="80004"/>
                    </a:moveTo>
                    <a:cubicBezTo>
                      <a:pt x="0" y="35819"/>
                      <a:pt x="35819" y="0"/>
                      <a:pt x="80004" y="0"/>
                    </a:cubicBezTo>
                    <a:lnTo>
                      <a:pt x="1520084" y="0"/>
                    </a:lnTo>
                    <a:cubicBezTo>
                      <a:pt x="1564269" y="0"/>
                      <a:pt x="1600088" y="35819"/>
                      <a:pt x="1600088" y="80004"/>
                    </a:cubicBezTo>
                    <a:lnTo>
                      <a:pt x="1600088" y="720040"/>
                    </a:lnTo>
                    <a:cubicBezTo>
                      <a:pt x="1600088" y="764225"/>
                      <a:pt x="1564269" y="800044"/>
                      <a:pt x="1520084" y="800044"/>
                    </a:cubicBezTo>
                    <a:lnTo>
                      <a:pt x="80004" y="800044"/>
                    </a:lnTo>
                    <a:cubicBezTo>
                      <a:pt x="35819" y="800044"/>
                      <a:pt x="0" y="764225"/>
                      <a:pt x="0" y="720040"/>
                    </a:cubicBezTo>
                    <a:lnTo>
                      <a:pt x="0" y="80004"/>
                    </a:lnTo>
                    <a:close/>
                  </a:path>
                </a:pathLst>
              </a:custGeom>
              <a:ln w="28575">
                <a:solidFill>
                  <a:schemeClr val="bg1"/>
                </a:solidFill>
              </a:ln>
              <a:effectLst/>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58008" tIns="58008" rIns="58008" bIns="58008"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00200">
                  <a:lnSpc>
                    <a:spcPct val="90000"/>
                  </a:lnSpc>
                  <a:spcAft>
                    <a:spcPct val="35000"/>
                  </a:spcAft>
                  <a:defRPr/>
                </a:pPr>
                <a:r>
                  <a:rPr lang="en-US" sz="2400" dirty="0">
                    <a:solidFill>
                      <a:schemeClr val="tx1">
                        <a:lumMod val="50000"/>
                      </a:schemeClr>
                    </a:solidFill>
                    <a:latin typeface="Oracle Sans" panose="020B0503020204020204" pitchFamily="34" charset="0"/>
                    <a:cs typeface="Oracle Sans" panose="020B0503020204020204" pitchFamily="34" charset="0"/>
                  </a:rPr>
                  <a:t>Composite data types</a:t>
                </a:r>
              </a:p>
            </p:txBody>
          </p:sp>
        </p:grpSp>
        <p:sp>
          <p:nvSpPr>
            <p:cNvPr id="25" name="Freeform 24"/>
            <p:cNvSpPr/>
            <p:nvPr/>
          </p:nvSpPr>
          <p:spPr bwMode="auto">
            <a:xfrm>
              <a:off x="5027863" y="2103132"/>
              <a:ext cx="2133098" cy="800485"/>
            </a:xfrm>
            <a:custGeom>
              <a:avLst/>
              <a:gdLst>
                <a:gd name="connsiteX0" fmla="*/ 0 w 1600088"/>
                <a:gd name="connsiteY0" fmla="*/ 80004 h 800044"/>
                <a:gd name="connsiteX1" fmla="*/ 80004 w 1600088"/>
                <a:gd name="connsiteY1" fmla="*/ 0 h 800044"/>
                <a:gd name="connsiteX2" fmla="*/ 1520084 w 1600088"/>
                <a:gd name="connsiteY2" fmla="*/ 0 h 800044"/>
                <a:gd name="connsiteX3" fmla="*/ 1600088 w 1600088"/>
                <a:gd name="connsiteY3" fmla="*/ 80004 h 800044"/>
                <a:gd name="connsiteX4" fmla="*/ 1600088 w 1600088"/>
                <a:gd name="connsiteY4" fmla="*/ 720040 h 800044"/>
                <a:gd name="connsiteX5" fmla="*/ 1520084 w 1600088"/>
                <a:gd name="connsiteY5" fmla="*/ 800044 h 800044"/>
                <a:gd name="connsiteX6" fmla="*/ 80004 w 1600088"/>
                <a:gd name="connsiteY6" fmla="*/ 800044 h 800044"/>
                <a:gd name="connsiteX7" fmla="*/ 0 w 1600088"/>
                <a:gd name="connsiteY7" fmla="*/ 720040 h 800044"/>
                <a:gd name="connsiteX8" fmla="*/ 0 w 1600088"/>
                <a:gd name="connsiteY8" fmla="*/ 80004 h 8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088" h="800044">
                  <a:moveTo>
                    <a:pt x="0" y="80004"/>
                  </a:moveTo>
                  <a:cubicBezTo>
                    <a:pt x="0" y="35819"/>
                    <a:pt x="35819" y="0"/>
                    <a:pt x="80004" y="0"/>
                  </a:cubicBezTo>
                  <a:lnTo>
                    <a:pt x="1520084" y="0"/>
                  </a:lnTo>
                  <a:cubicBezTo>
                    <a:pt x="1564269" y="0"/>
                    <a:pt x="1600088" y="35819"/>
                    <a:pt x="1600088" y="80004"/>
                  </a:cubicBezTo>
                  <a:lnTo>
                    <a:pt x="1600088" y="720040"/>
                  </a:lnTo>
                  <a:cubicBezTo>
                    <a:pt x="1600088" y="764225"/>
                    <a:pt x="1564269" y="800044"/>
                    <a:pt x="1520084" y="800044"/>
                  </a:cubicBezTo>
                  <a:lnTo>
                    <a:pt x="80004" y="800044"/>
                  </a:lnTo>
                  <a:cubicBezTo>
                    <a:pt x="35819" y="800044"/>
                    <a:pt x="0" y="764225"/>
                    <a:pt x="0" y="720040"/>
                  </a:cubicBezTo>
                  <a:lnTo>
                    <a:pt x="0" y="80004"/>
                  </a:lnTo>
                  <a:close/>
                </a:path>
              </a:pathLst>
            </a:custGeom>
            <a:gradFill flip="none" rotWithShape="1">
              <a:gsLst>
                <a:gs pos="0">
                  <a:srgbClr val="3399FF">
                    <a:tint val="66000"/>
                    <a:satMod val="160000"/>
                  </a:srgbClr>
                </a:gs>
                <a:gs pos="50000">
                  <a:srgbClr val="3399FF">
                    <a:tint val="44500"/>
                    <a:satMod val="160000"/>
                  </a:srgbClr>
                </a:gs>
                <a:gs pos="100000">
                  <a:srgbClr val="3399FF">
                    <a:tint val="23500"/>
                    <a:satMod val="160000"/>
                  </a:srgbClr>
                </a:gs>
              </a:gsLst>
              <a:lin ang="16200000" scaled="1"/>
              <a:tileRect/>
            </a:gradFill>
            <a:ln w="28575">
              <a:solidFill>
                <a:schemeClr val="bg1"/>
              </a:solidFill>
            </a:ln>
            <a:effectLst/>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txBody>
            <a:bodyPr lIns="54198" tIns="54198" rIns="54198" bIns="54198"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333500">
                <a:lnSpc>
                  <a:spcPct val="90000"/>
                </a:lnSpc>
                <a:spcAft>
                  <a:spcPct val="35000"/>
                </a:spcAft>
                <a:defRPr/>
              </a:pPr>
              <a:r>
                <a:rPr lang="en-US" sz="2400" dirty="0">
                  <a:solidFill>
                    <a:schemeClr val="tx1">
                      <a:lumMod val="50000"/>
                    </a:schemeClr>
                  </a:solidFill>
                  <a:latin typeface="Oracle Sans" panose="020B0503020204020204" pitchFamily="34" charset="0"/>
                  <a:cs typeface="Oracle Sans" panose="020B0503020204020204" pitchFamily="34" charset="0"/>
                </a:rPr>
                <a:t>PL/SQL records</a:t>
              </a:r>
            </a:p>
          </p:txBody>
        </p:sp>
        <p:sp>
          <p:nvSpPr>
            <p:cNvPr id="26" name="Freeform 25"/>
            <p:cNvSpPr/>
            <p:nvPr/>
          </p:nvSpPr>
          <p:spPr bwMode="auto">
            <a:xfrm>
              <a:off x="5032375" y="3170366"/>
              <a:ext cx="2133098" cy="800485"/>
            </a:xfrm>
            <a:custGeom>
              <a:avLst/>
              <a:gdLst>
                <a:gd name="connsiteX0" fmla="*/ 0 w 1600088"/>
                <a:gd name="connsiteY0" fmla="*/ 80004 h 800044"/>
                <a:gd name="connsiteX1" fmla="*/ 80004 w 1600088"/>
                <a:gd name="connsiteY1" fmla="*/ 0 h 800044"/>
                <a:gd name="connsiteX2" fmla="*/ 1520084 w 1600088"/>
                <a:gd name="connsiteY2" fmla="*/ 0 h 800044"/>
                <a:gd name="connsiteX3" fmla="*/ 1600088 w 1600088"/>
                <a:gd name="connsiteY3" fmla="*/ 80004 h 800044"/>
                <a:gd name="connsiteX4" fmla="*/ 1600088 w 1600088"/>
                <a:gd name="connsiteY4" fmla="*/ 720040 h 800044"/>
                <a:gd name="connsiteX5" fmla="*/ 1520084 w 1600088"/>
                <a:gd name="connsiteY5" fmla="*/ 800044 h 800044"/>
                <a:gd name="connsiteX6" fmla="*/ 80004 w 1600088"/>
                <a:gd name="connsiteY6" fmla="*/ 800044 h 800044"/>
                <a:gd name="connsiteX7" fmla="*/ 0 w 1600088"/>
                <a:gd name="connsiteY7" fmla="*/ 720040 h 800044"/>
                <a:gd name="connsiteX8" fmla="*/ 0 w 1600088"/>
                <a:gd name="connsiteY8" fmla="*/ 80004 h 8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088" h="800044">
                  <a:moveTo>
                    <a:pt x="0" y="80004"/>
                  </a:moveTo>
                  <a:cubicBezTo>
                    <a:pt x="0" y="35819"/>
                    <a:pt x="35819" y="0"/>
                    <a:pt x="80004" y="0"/>
                  </a:cubicBezTo>
                  <a:lnTo>
                    <a:pt x="1520084" y="0"/>
                  </a:lnTo>
                  <a:cubicBezTo>
                    <a:pt x="1564269" y="0"/>
                    <a:pt x="1600088" y="35819"/>
                    <a:pt x="1600088" y="80004"/>
                  </a:cubicBezTo>
                  <a:lnTo>
                    <a:pt x="1600088" y="720040"/>
                  </a:lnTo>
                  <a:cubicBezTo>
                    <a:pt x="1600088" y="764225"/>
                    <a:pt x="1564269" y="800044"/>
                    <a:pt x="1520084" y="800044"/>
                  </a:cubicBezTo>
                  <a:lnTo>
                    <a:pt x="80004" y="800044"/>
                  </a:lnTo>
                  <a:cubicBezTo>
                    <a:pt x="35819" y="800044"/>
                    <a:pt x="0" y="764225"/>
                    <a:pt x="0" y="720040"/>
                  </a:cubicBezTo>
                  <a:lnTo>
                    <a:pt x="0" y="80004"/>
                  </a:lnTo>
                  <a:close/>
                </a:path>
              </a:pathLst>
            </a:custGeom>
            <a:gradFill flip="none" rotWithShape="1">
              <a:gsLst>
                <a:gs pos="0">
                  <a:srgbClr val="3399FF">
                    <a:tint val="66000"/>
                    <a:satMod val="160000"/>
                  </a:srgbClr>
                </a:gs>
                <a:gs pos="50000">
                  <a:srgbClr val="3399FF">
                    <a:tint val="44500"/>
                    <a:satMod val="160000"/>
                  </a:srgbClr>
                </a:gs>
                <a:gs pos="100000">
                  <a:srgbClr val="3399FF">
                    <a:tint val="23500"/>
                    <a:satMod val="160000"/>
                  </a:srgbClr>
                </a:gs>
              </a:gsLst>
              <a:lin ang="16200000" scaled="1"/>
              <a:tileRect/>
            </a:gradFill>
            <a:ln w="28575">
              <a:solidFill>
                <a:schemeClr val="bg1"/>
              </a:solidFill>
            </a:ln>
            <a:effectLst/>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txBody>
            <a:bodyPr lIns="54198" tIns="54198" rIns="54198" bIns="54198"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333500">
                <a:lnSpc>
                  <a:spcPct val="90000"/>
                </a:lnSpc>
                <a:spcAft>
                  <a:spcPct val="35000"/>
                </a:spcAft>
                <a:defRPr/>
              </a:pPr>
              <a:r>
                <a:rPr lang="en-US" sz="2400" dirty="0">
                  <a:solidFill>
                    <a:schemeClr val="tx1">
                      <a:lumMod val="50000"/>
                    </a:schemeClr>
                  </a:solidFill>
                  <a:latin typeface="Oracle Sans" panose="020B0503020204020204" pitchFamily="34" charset="0"/>
                  <a:cs typeface="Oracle Sans" panose="020B0503020204020204" pitchFamily="34" charset="0"/>
                </a:rPr>
                <a:t>Collections</a:t>
              </a:r>
            </a:p>
          </p:txBody>
        </p:sp>
        <p:sp>
          <p:nvSpPr>
            <p:cNvPr id="27" name="Freeform 26"/>
            <p:cNvSpPr/>
            <p:nvPr/>
          </p:nvSpPr>
          <p:spPr bwMode="auto">
            <a:xfrm>
              <a:off x="8009690" y="2060383"/>
              <a:ext cx="2133098" cy="800485"/>
            </a:xfrm>
            <a:custGeom>
              <a:avLst/>
              <a:gdLst>
                <a:gd name="connsiteX0" fmla="*/ 0 w 1600088"/>
                <a:gd name="connsiteY0" fmla="*/ 80004 h 800044"/>
                <a:gd name="connsiteX1" fmla="*/ 80004 w 1600088"/>
                <a:gd name="connsiteY1" fmla="*/ 0 h 800044"/>
                <a:gd name="connsiteX2" fmla="*/ 1520084 w 1600088"/>
                <a:gd name="connsiteY2" fmla="*/ 0 h 800044"/>
                <a:gd name="connsiteX3" fmla="*/ 1600088 w 1600088"/>
                <a:gd name="connsiteY3" fmla="*/ 80004 h 800044"/>
                <a:gd name="connsiteX4" fmla="*/ 1600088 w 1600088"/>
                <a:gd name="connsiteY4" fmla="*/ 720040 h 800044"/>
                <a:gd name="connsiteX5" fmla="*/ 1520084 w 1600088"/>
                <a:gd name="connsiteY5" fmla="*/ 800044 h 800044"/>
                <a:gd name="connsiteX6" fmla="*/ 80004 w 1600088"/>
                <a:gd name="connsiteY6" fmla="*/ 800044 h 800044"/>
                <a:gd name="connsiteX7" fmla="*/ 0 w 1600088"/>
                <a:gd name="connsiteY7" fmla="*/ 720040 h 800044"/>
                <a:gd name="connsiteX8" fmla="*/ 0 w 1600088"/>
                <a:gd name="connsiteY8" fmla="*/ 80004 h 8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088" h="800044">
                  <a:moveTo>
                    <a:pt x="0" y="80004"/>
                  </a:moveTo>
                  <a:cubicBezTo>
                    <a:pt x="0" y="35819"/>
                    <a:pt x="35819" y="0"/>
                    <a:pt x="80004" y="0"/>
                  </a:cubicBezTo>
                  <a:lnTo>
                    <a:pt x="1520084" y="0"/>
                  </a:lnTo>
                  <a:cubicBezTo>
                    <a:pt x="1564269" y="0"/>
                    <a:pt x="1600088" y="35819"/>
                    <a:pt x="1600088" y="80004"/>
                  </a:cubicBezTo>
                  <a:lnTo>
                    <a:pt x="1600088" y="720040"/>
                  </a:lnTo>
                  <a:cubicBezTo>
                    <a:pt x="1600088" y="764225"/>
                    <a:pt x="1564269" y="800044"/>
                    <a:pt x="1520084" y="800044"/>
                  </a:cubicBezTo>
                  <a:lnTo>
                    <a:pt x="80004" y="800044"/>
                  </a:lnTo>
                  <a:cubicBezTo>
                    <a:pt x="35819" y="800044"/>
                    <a:pt x="0" y="764225"/>
                    <a:pt x="0" y="720040"/>
                  </a:cubicBezTo>
                  <a:lnTo>
                    <a:pt x="0" y="80004"/>
                  </a:lnTo>
                  <a:close/>
                </a:path>
              </a:pathLst>
            </a:cu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chemeClr val="bg1"/>
              </a:solidFill>
            </a:ln>
            <a:effectLst/>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lIns="54198" tIns="54198" rIns="54198" bIns="54198"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333500">
                <a:lnSpc>
                  <a:spcPct val="90000"/>
                </a:lnSpc>
                <a:spcAft>
                  <a:spcPct val="35000"/>
                </a:spcAft>
                <a:defRPr/>
              </a:pPr>
              <a:r>
                <a:rPr lang="en-US" sz="2400" dirty="0">
                  <a:solidFill>
                    <a:schemeClr val="tx1">
                      <a:lumMod val="50000"/>
                    </a:schemeClr>
                  </a:solidFill>
                  <a:latin typeface="Oracle Sans" panose="020B0503020204020204" pitchFamily="34" charset="0"/>
                  <a:cs typeface="Oracle Sans" panose="020B0503020204020204" pitchFamily="34" charset="0"/>
                </a:rPr>
                <a:t>Associative arrays</a:t>
              </a:r>
            </a:p>
          </p:txBody>
        </p:sp>
        <p:sp>
          <p:nvSpPr>
            <p:cNvPr id="28" name="Freeform 27"/>
            <p:cNvSpPr/>
            <p:nvPr/>
          </p:nvSpPr>
          <p:spPr bwMode="auto">
            <a:xfrm>
              <a:off x="8009690" y="3155756"/>
              <a:ext cx="2133098" cy="800485"/>
            </a:xfrm>
            <a:custGeom>
              <a:avLst/>
              <a:gdLst>
                <a:gd name="connsiteX0" fmla="*/ 0 w 1600088"/>
                <a:gd name="connsiteY0" fmla="*/ 80004 h 800044"/>
                <a:gd name="connsiteX1" fmla="*/ 80004 w 1600088"/>
                <a:gd name="connsiteY1" fmla="*/ 0 h 800044"/>
                <a:gd name="connsiteX2" fmla="*/ 1520084 w 1600088"/>
                <a:gd name="connsiteY2" fmla="*/ 0 h 800044"/>
                <a:gd name="connsiteX3" fmla="*/ 1600088 w 1600088"/>
                <a:gd name="connsiteY3" fmla="*/ 80004 h 800044"/>
                <a:gd name="connsiteX4" fmla="*/ 1600088 w 1600088"/>
                <a:gd name="connsiteY4" fmla="*/ 720040 h 800044"/>
                <a:gd name="connsiteX5" fmla="*/ 1520084 w 1600088"/>
                <a:gd name="connsiteY5" fmla="*/ 800044 h 800044"/>
                <a:gd name="connsiteX6" fmla="*/ 80004 w 1600088"/>
                <a:gd name="connsiteY6" fmla="*/ 800044 h 800044"/>
                <a:gd name="connsiteX7" fmla="*/ 0 w 1600088"/>
                <a:gd name="connsiteY7" fmla="*/ 720040 h 800044"/>
                <a:gd name="connsiteX8" fmla="*/ 0 w 1600088"/>
                <a:gd name="connsiteY8" fmla="*/ 80004 h 8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088" h="800044">
                  <a:moveTo>
                    <a:pt x="0" y="80004"/>
                  </a:moveTo>
                  <a:cubicBezTo>
                    <a:pt x="0" y="35819"/>
                    <a:pt x="35819" y="0"/>
                    <a:pt x="80004" y="0"/>
                  </a:cubicBezTo>
                  <a:lnTo>
                    <a:pt x="1520084" y="0"/>
                  </a:lnTo>
                  <a:cubicBezTo>
                    <a:pt x="1564269" y="0"/>
                    <a:pt x="1600088" y="35819"/>
                    <a:pt x="1600088" y="80004"/>
                  </a:cubicBezTo>
                  <a:lnTo>
                    <a:pt x="1600088" y="720040"/>
                  </a:lnTo>
                  <a:cubicBezTo>
                    <a:pt x="1600088" y="764225"/>
                    <a:pt x="1564269" y="800044"/>
                    <a:pt x="1520084" y="800044"/>
                  </a:cubicBezTo>
                  <a:lnTo>
                    <a:pt x="80004" y="800044"/>
                  </a:lnTo>
                  <a:cubicBezTo>
                    <a:pt x="35819" y="800044"/>
                    <a:pt x="0" y="764225"/>
                    <a:pt x="0" y="720040"/>
                  </a:cubicBezTo>
                  <a:lnTo>
                    <a:pt x="0" y="80004"/>
                  </a:lnTo>
                  <a:close/>
                </a:path>
              </a:pathLst>
            </a:cu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chemeClr val="bg1"/>
              </a:solidFill>
            </a:ln>
            <a:effectLst/>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lIns="54198" tIns="54198" rIns="54198" bIns="54198"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333500">
                <a:lnSpc>
                  <a:spcPct val="90000"/>
                </a:lnSpc>
                <a:spcAft>
                  <a:spcPct val="35000"/>
                </a:spcAft>
                <a:defRPr/>
              </a:pPr>
              <a:r>
                <a:rPr lang="en-US" sz="2400" dirty="0">
                  <a:solidFill>
                    <a:schemeClr val="tx1">
                      <a:lumMod val="50000"/>
                    </a:schemeClr>
                  </a:solidFill>
                  <a:latin typeface="Oracle Sans" panose="020B0503020204020204" pitchFamily="34" charset="0"/>
                  <a:cs typeface="Oracle Sans" panose="020B0503020204020204" pitchFamily="34" charset="0"/>
                </a:rPr>
                <a:t>Nested Tables</a:t>
              </a:r>
            </a:p>
          </p:txBody>
        </p:sp>
        <p:sp>
          <p:nvSpPr>
            <p:cNvPr id="29" name="Freeform 28"/>
            <p:cNvSpPr/>
            <p:nvPr/>
          </p:nvSpPr>
          <p:spPr bwMode="auto">
            <a:xfrm>
              <a:off x="8009690" y="4309489"/>
              <a:ext cx="2133098" cy="800485"/>
            </a:xfrm>
            <a:custGeom>
              <a:avLst/>
              <a:gdLst>
                <a:gd name="connsiteX0" fmla="*/ 0 w 1600088"/>
                <a:gd name="connsiteY0" fmla="*/ 80004 h 800044"/>
                <a:gd name="connsiteX1" fmla="*/ 80004 w 1600088"/>
                <a:gd name="connsiteY1" fmla="*/ 0 h 800044"/>
                <a:gd name="connsiteX2" fmla="*/ 1520084 w 1600088"/>
                <a:gd name="connsiteY2" fmla="*/ 0 h 800044"/>
                <a:gd name="connsiteX3" fmla="*/ 1600088 w 1600088"/>
                <a:gd name="connsiteY3" fmla="*/ 80004 h 800044"/>
                <a:gd name="connsiteX4" fmla="*/ 1600088 w 1600088"/>
                <a:gd name="connsiteY4" fmla="*/ 720040 h 800044"/>
                <a:gd name="connsiteX5" fmla="*/ 1520084 w 1600088"/>
                <a:gd name="connsiteY5" fmla="*/ 800044 h 800044"/>
                <a:gd name="connsiteX6" fmla="*/ 80004 w 1600088"/>
                <a:gd name="connsiteY6" fmla="*/ 800044 h 800044"/>
                <a:gd name="connsiteX7" fmla="*/ 0 w 1600088"/>
                <a:gd name="connsiteY7" fmla="*/ 720040 h 800044"/>
                <a:gd name="connsiteX8" fmla="*/ 0 w 1600088"/>
                <a:gd name="connsiteY8" fmla="*/ 80004 h 8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088" h="800044">
                  <a:moveTo>
                    <a:pt x="0" y="80004"/>
                  </a:moveTo>
                  <a:cubicBezTo>
                    <a:pt x="0" y="35819"/>
                    <a:pt x="35819" y="0"/>
                    <a:pt x="80004" y="0"/>
                  </a:cubicBezTo>
                  <a:lnTo>
                    <a:pt x="1520084" y="0"/>
                  </a:lnTo>
                  <a:cubicBezTo>
                    <a:pt x="1564269" y="0"/>
                    <a:pt x="1600088" y="35819"/>
                    <a:pt x="1600088" y="80004"/>
                  </a:cubicBezTo>
                  <a:lnTo>
                    <a:pt x="1600088" y="720040"/>
                  </a:lnTo>
                  <a:cubicBezTo>
                    <a:pt x="1600088" y="764225"/>
                    <a:pt x="1564269" y="800044"/>
                    <a:pt x="1520084" y="800044"/>
                  </a:cubicBezTo>
                  <a:lnTo>
                    <a:pt x="80004" y="800044"/>
                  </a:lnTo>
                  <a:cubicBezTo>
                    <a:pt x="35819" y="800044"/>
                    <a:pt x="0" y="764225"/>
                    <a:pt x="0" y="720040"/>
                  </a:cubicBezTo>
                  <a:lnTo>
                    <a:pt x="0" y="80004"/>
                  </a:lnTo>
                  <a:close/>
                </a:path>
              </a:pathLst>
            </a:cu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chemeClr val="bg1"/>
              </a:solidFill>
            </a:ln>
            <a:effectLst/>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lIns="54198" tIns="54198" rIns="54198" bIns="54198"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333500">
                <a:lnSpc>
                  <a:spcPct val="90000"/>
                </a:lnSpc>
                <a:spcAft>
                  <a:spcPct val="35000"/>
                </a:spcAft>
                <a:defRPr/>
              </a:pPr>
              <a:r>
                <a:rPr lang="en-US" sz="2400" dirty="0">
                  <a:solidFill>
                    <a:schemeClr val="tx1">
                      <a:lumMod val="50000"/>
                    </a:schemeClr>
                  </a:solidFill>
                  <a:latin typeface="Oracle Sans" panose="020B0503020204020204" pitchFamily="34" charset="0"/>
                  <a:cs typeface="Oracle Sans" panose="020B0503020204020204" pitchFamily="34" charset="0"/>
                </a:rPr>
                <a:t>VARRAYs</a:t>
              </a:r>
            </a:p>
          </p:txBody>
        </p:sp>
        <p:cxnSp>
          <p:nvCxnSpPr>
            <p:cNvPr id="30" name="Elbow Connector 29"/>
            <p:cNvCxnSpPr>
              <a:stCxn id="22" idx="3"/>
              <a:endCxn id="19" idx="1"/>
            </p:cNvCxnSpPr>
            <p:nvPr/>
          </p:nvCxnSpPr>
          <p:spPr bwMode="auto">
            <a:xfrm flipV="1">
              <a:off x="7241924" y="2460626"/>
              <a:ext cx="691315" cy="914400"/>
            </a:xfrm>
            <a:prstGeom prst="bentConnector3">
              <a:avLst>
                <a:gd name="adj1" fmla="val 50000"/>
              </a:avLst>
            </a:prstGeom>
            <a:noFill/>
            <a:ln w="57150" cap="flat" cmpd="sng" algn="ctr">
              <a:solidFill>
                <a:schemeClr val="bg1">
                  <a:lumMod val="85000"/>
                </a:schemeClr>
              </a:solidFill>
              <a:prstDash val="solid"/>
              <a:round/>
              <a:headEnd type="none" w="sm" len="sm"/>
              <a:tailEnd type="none" w="sm" len="sm"/>
            </a:ln>
            <a:effectLst/>
          </p:spPr>
        </p:cxnSp>
        <p:cxnSp>
          <p:nvCxnSpPr>
            <p:cNvPr id="31" name="Elbow Connector 30"/>
            <p:cNvCxnSpPr/>
            <p:nvPr/>
          </p:nvCxnSpPr>
          <p:spPr bwMode="auto">
            <a:xfrm>
              <a:off x="7241924" y="3781002"/>
              <a:ext cx="691315" cy="960120"/>
            </a:xfrm>
            <a:prstGeom prst="bentConnector3">
              <a:avLst>
                <a:gd name="adj1" fmla="val 50000"/>
              </a:avLst>
            </a:prstGeom>
            <a:noFill/>
            <a:ln w="57150" cap="flat" cmpd="sng" algn="ctr">
              <a:solidFill>
                <a:schemeClr val="bg1">
                  <a:lumMod val="85000"/>
                </a:schemeClr>
              </a:solidFill>
              <a:prstDash val="solid"/>
              <a:round/>
              <a:headEnd type="none" w="sm" len="sm"/>
              <a:tailEnd type="none" w="sm" len="sm"/>
            </a:ln>
            <a:effectLst/>
          </p:spPr>
        </p:cxnSp>
      </p:grpSp>
    </p:spTree>
    <p:custDataLst>
      <p:tags r:id="rId1"/>
    </p:custDataLst>
    <p:extLst>
      <p:ext uri="{BB962C8B-B14F-4D97-AF65-F5344CB8AC3E}">
        <p14:creationId xmlns:p14="http://schemas.microsoft.com/office/powerpoint/2010/main" val="129040096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PL/SQL Records Versus Collections</a:t>
            </a:r>
          </a:p>
        </p:txBody>
      </p:sp>
      <p:graphicFrame>
        <p:nvGraphicFramePr>
          <p:cNvPr id="20" name="Group 465"/>
          <p:cNvGraphicFramePr>
            <a:graphicFrameLocks noGrp="1"/>
          </p:cNvGraphicFramePr>
          <p:nvPr>
            <p:extLst>
              <p:ext uri="{D42A27DB-BD31-4B8C-83A1-F6EECF244321}">
                <p14:modId xmlns:p14="http://schemas.microsoft.com/office/powerpoint/2010/main" val="1400938120"/>
              </p:ext>
            </p:extLst>
          </p:nvPr>
        </p:nvGraphicFramePr>
        <p:xfrm>
          <a:off x="1929104" y="2097163"/>
          <a:ext cx="14429792" cy="7237337"/>
        </p:xfrm>
        <a:graphic>
          <a:graphicData uri="http://schemas.openxmlformats.org/drawingml/2006/table">
            <a:tbl>
              <a:tblPr firstRow="1" bandRow="1">
                <a:tableStyleId>{5FD0F851-EC5A-4D38-B0AD-8093EC10F338}</a:tableStyleId>
              </a:tblPr>
              <a:tblGrid>
                <a:gridCol w="7217801">
                  <a:extLst>
                    <a:ext uri="{9D8B030D-6E8A-4147-A177-3AD203B41FA5}">
                      <a16:colId xmlns:a16="http://schemas.microsoft.com/office/drawing/2014/main" val="20000"/>
                    </a:ext>
                  </a:extLst>
                </a:gridCol>
                <a:gridCol w="7211991">
                  <a:extLst>
                    <a:ext uri="{9D8B030D-6E8A-4147-A177-3AD203B41FA5}">
                      <a16:colId xmlns:a16="http://schemas.microsoft.com/office/drawing/2014/main" val="20001"/>
                    </a:ext>
                  </a:extLst>
                </a:gridCol>
              </a:tblGrid>
              <a:tr h="9144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u="none" strike="noStrike" cap="none" normalizeH="0" baseline="0" dirty="0">
                          <a:ln>
                            <a:noFill/>
                          </a:ln>
                          <a:solidFill>
                            <a:srgbClr val="558CCD"/>
                          </a:solidFill>
                          <a:effectLst/>
                        </a:rPr>
                        <a:t>PL/SQL Records</a:t>
                      </a:r>
                      <a:endParaRPr kumimoji="0" lang="en-US" sz="2700" b="1" i="0" u="none" strike="noStrike" cap="none" normalizeH="0" baseline="0" dirty="0">
                        <a:ln>
                          <a:noFill/>
                        </a:ln>
                        <a:solidFill>
                          <a:srgbClr val="558CCD"/>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u="none" strike="noStrike" cap="none" normalizeH="0" baseline="0" dirty="0">
                          <a:ln>
                            <a:noFill/>
                          </a:ln>
                          <a:solidFill>
                            <a:srgbClr val="558CCD"/>
                          </a:solidFill>
                          <a:effectLst/>
                        </a:rPr>
                        <a:t>Collections</a:t>
                      </a:r>
                      <a:endParaRPr kumimoji="0" lang="en-US" sz="2700" b="1" i="0" u="none" strike="noStrike" cap="none" normalizeH="0" baseline="0" dirty="0">
                        <a:ln>
                          <a:noFill/>
                        </a:ln>
                        <a:solidFill>
                          <a:srgbClr val="558CCD"/>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0"/>
                  </a:ext>
                </a:extLst>
              </a:tr>
              <a:tr h="12192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2400" dirty="0">
                          <a:latin typeface="Oracle Sans" panose="020B0503020204020204" pitchFamily="34" charset="0"/>
                        </a:rPr>
                        <a:t>These are used to store related but dissimilar data as a logical unit.</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2400" dirty="0">
                          <a:latin typeface="Oracle Sans" panose="020B0503020204020204" pitchFamily="34" charset="0"/>
                        </a:rPr>
                        <a:t>These</a:t>
                      </a:r>
                      <a:r>
                        <a:rPr lang="en-US" sz="2400" baseline="0" dirty="0">
                          <a:latin typeface="Oracle Sans" panose="020B0503020204020204" pitchFamily="34" charset="0"/>
                        </a:rPr>
                        <a:t> are u</a:t>
                      </a:r>
                      <a:r>
                        <a:rPr lang="en-US" sz="2400" dirty="0">
                          <a:latin typeface="Oracle Sans" panose="020B0503020204020204" pitchFamily="34" charset="0"/>
                        </a:rPr>
                        <a:t>sed to store data as a single unit.</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1"/>
                  </a:ext>
                </a:extLst>
              </a:tr>
              <a:tr h="170688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2400" dirty="0">
                          <a:latin typeface="Oracle Sans" panose="020B0503020204020204" pitchFamily="34" charset="0"/>
                        </a:rPr>
                        <a:t>Use when you want to store values of different data types that are logically related.</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2400" dirty="0">
                          <a:latin typeface="Oracle Sans" panose="020B0503020204020204" pitchFamily="34" charset="0"/>
                        </a:rPr>
                        <a:t>Use when you want to store values of the same data type.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2"/>
                  </a:ext>
                </a:extLst>
              </a:tr>
              <a:tr h="132421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2400" kern="1200" dirty="0">
                          <a:solidFill>
                            <a:schemeClr val="tx1"/>
                          </a:solidFill>
                          <a:latin typeface="Oracle Sans" panose="020B0503020204020204" pitchFamily="34" charset="0"/>
                          <a:ea typeface="+mn-ea"/>
                          <a:cs typeface="+mn-cs"/>
                        </a:rPr>
                        <a:t>Each element can be accessed as: </a:t>
                      </a:r>
                      <a:r>
                        <a:rPr lang="en-US" sz="2400" kern="1200" dirty="0">
                          <a:solidFill>
                            <a:schemeClr val="tx1"/>
                          </a:solidFill>
                          <a:latin typeface="Courier New" pitchFamily="49" charset="0"/>
                          <a:ea typeface="+mn-ea"/>
                          <a:cs typeface="Courier New" pitchFamily="49" charset="0"/>
                        </a:rPr>
                        <a:t>record_name.field_name</a:t>
                      </a:r>
                      <a:r>
                        <a:rPr lang="en-US" sz="2400" kern="1200" dirty="0">
                          <a:solidFill>
                            <a:schemeClr val="tx1"/>
                          </a:solidFill>
                          <a:latin typeface="Oracle Sans" panose="020B0503020204020204" pitchFamily="34" charset="0"/>
                          <a:ea typeface="+mn-ea"/>
                          <a:cs typeface="+mn-cs"/>
                        </a:rPr>
                        <a:t>.</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2400" kern="1200" dirty="0">
                          <a:solidFill>
                            <a:schemeClr val="tx1"/>
                          </a:solidFill>
                          <a:latin typeface="Oracle Sans" panose="020B0503020204020204" pitchFamily="34" charset="0"/>
                          <a:ea typeface="+mn-ea"/>
                          <a:cs typeface="+mn-cs"/>
                        </a:rPr>
                        <a:t>Each element can be accessed by its unique subscript. </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3"/>
                  </a:ext>
                </a:extLst>
              </a:tr>
              <a:tr h="20726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2400" dirty="0">
                          <a:latin typeface="Oracle Sans" panose="020B0503020204020204" pitchFamily="34" charset="0"/>
                        </a:rPr>
                        <a:t>Example:</a:t>
                      </a:r>
                      <a:r>
                        <a:rPr lang="en-US" sz="2400" baseline="0" dirty="0">
                          <a:latin typeface="Oracle Sans" panose="020B0503020204020204" pitchFamily="34" charset="0"/>
                        </a:rPr>
                        <a:t> A</a:t>
                      </a:r>
                      <a:r>
                        <a:rPr lang="en-US" sz="2400" dirty="0">
                          <a:latin typeface="Oracle Sans" panose="020B0503020204020204" pitchFamily="34" charset="0"/>
                        </a:rPr>
                        <a:t> record to hold employee details that are related because they provide</a:t>
                      </a:r>
                      <a:r>
                        <a:rPr lang="en-US" sz="2400" baseline="0" dirty="0">
                          <a:latin typeface="Oracle Sans" panose="020B0503020204020204" pitchFamily="34" charset="0"/>
                        </a:rPr>
                        <a:t> information about a particular employee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2400" dirty="0">
                          <a:latin typeface="Oracle Sans" panose="020B0503020204020204" pitchFamily="34" charset="0"/>
                        </a:rPr>
                        <a:t>Example: A collection to hold the emails of all employees. It</a:t>
                      </a:r>
                      <a:r>
                        <a:rPr lang="en-US" sz="2400" baseline="0" dirty="0">
                          <a:latin typeface="Oracle Sans" panose="020B0503020204020204" pitchFamily="34" charset="0"/>
                        </a:rPr>
                        <a:t> may store</a:t>
                      </a:r>
                      <a:r>
                        <a:rPr lang="en-US" sz="2400" dirty="0">
                          <a:latin typeface="Oracle Sans" panose="020B0503020204020204" pitchFamily="34" charset="0"/>
                        </a:rPr>
                        <a:t> </a:t>
                      </a:r>
                      <a:r>
                        <a:rPr lang="en-US" sz="2400" i="1" dirty="0">
                          <a:latin typeface="Oracle Sans" panose="020B0503020204020204" pitchFamily="34" charset="0"/>
                        </a:rPr>
                        <a:t>n</a:t>
                      </a:r>
                      <a:r>
                        <a:rPr lang="en-US" sz="2400" dirty="0">
                          <a:latin typeface="Oracle Sans" panose="020B0503020204020204" pitchFamily="34" charset="0"/>
                        </a:rPr>
                        <a:t> email IDs; however, email 1 is not related to email 2</a:t>
                      </a:r>
                      <a:r>
                        <a:rPr lang="en-US" sz="2400" baseline="0" dirty="0">
                          <a:latin typeface="Oracle Sans" panose="020B0503020204020204" pitchFamily="34" charset="0"/>
                        </a:rPr>
                        <a:t>, and so on.</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300312438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07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Agenda</a:t>
            </a:r>
          </a:p>
        </p:txBody>
      </p:sp>
      <p:sp>
        <p:nvSpPr>
          <p:cNvPr id="2" name="Content Placeholder 1">
            <a:extLst>
              <a:ext uri="{FF2B5EF4-FFF2-40B4-BE49-F238E27FC236}">
                <a16:creationId xmlns:a16="http://schemas.microsoft.com/office/drawing/2014/main" id="{6E461939-F739-4D3C-86B3-54F89BD4F694}"/>
              </a:ext>
            </a:extLst>
          </p:cNvPr>
          <p:cNvSpPr>
            <a:spLocks noGrp="1"/>
          </p:cNvSpPr>
          <p:nvPr>
            <p:ph idx="1"/>
          </p:nvPr>
        </p:nvSpPr>
        <p:spPr>
          <a:xfrm>
            <a:off x="933451" y="2272710"/>
            <a:ext cx="16421100" cy="6526719"/>
          </a:xfrm>
        </p:spPr>
        <p:txBody>
          <a:bodyPr/>
          <a:lstStyle/>
          <a:p>
            <a:pPr lvl="1">
              <a:buClr>
                <a:schemeClr val="tx1">
                  <a:lumMod val="25000"/>
                  <a:lumOff val="75000"/>
                </a:schemeClr>
              </a:buClr>
            </a:pPr>
            <a:r>
              <a:rPr lang="en-US" dirty="0">
                <a:solidFill>
                  <a:schemeClr val="tx1">
                    <a:lumMod val="25000"/>
                    <a:lumOff val="75000"/>
                  </a:schemeClr>
                </a:solidFill>
              </a:rPr>
              <a:t>Understanding composite data types</a:t>
            </a:r>
          </a:p>
          <a:p>
            <a:pPr lvl="1"/>
            <a:r>
              <a:rPr lang="en-US" dirty="0"/>
              <a:t>Using PL/SQL records</a:t>
            </a:r>
          </a:p>
          <a:p>
            <a:pPr lvl="2"/>
            <a:r>
              <a:rPr lang="en-US" dirty="0"/>
              <a:t>Manipulating data with PL/SQL records</a:t>
            </a:r>
          </a:p>
          <a:p>
            <a:pPr lvl="2"/>
            <a:r>
              <a:rPr lang="en-US" dirty="0"/>
              <a:t>Advantages of the </a:t>
            </a:r>
            <a:r>
              <a:rPr lang="en-US" dirty="0">
                <a:latin typeface="Courier New" panose="02070309020205020404" pitchFamily="49" charset="0"/>
                <a:cs typeface="Courier New" panose="02070309020205020404" pitchFamily="49" charset="0"/>
              </a:rPr>
              <a:t>%ROWTYPE </a:t>
            </a:r>
            <a:r>
              <a:rPr lang="en-US" dirty="0"/>
              <a:t>attribute</a:t>
            </a:r>
          </a:p>
          <a:p>
            <a:pPr lvl="1">
              <a:buClr>
                <a:schemeClr val="tx1">
                  <a:lumMod val="25000"/>
                  <a:lumOff val="75000"/>
                </a:schemeClr>
              </a:buClr>
            </a:pPr>
            <a:r>
              <a:rPr lang="en-US" dirty="0">
                <a:solidFill>
                  <a:schemeClr val="tx1">
                    <a:lumMod val="25000"/>
                    <a:lumOff val="75000"/>
                  </a:schemeClr>
                </a:solidFill>
              </a:rPr>
              <a:t>Using PL/SQL collections</a:t>
            </a:r>
          </a:p>
          <a:p>
            <a:pPr lvl="2">
              <a:buClr>
                <a:schemeClr val="tx1">
                  <a:lumMod val="25000"/>
                  <a:lumOff val="75000"/>
                </a:schemeClr>
              </a:buClr>
            </a:pPr>
            <a:r>
              <a:rPr lang="en-US" dirty="0">
                <a:solidFill>
                  <a:schemeClr val="tx1">
                    <a:lumMod val="25000"/>
                    <a:lumOff val="75000"/>
                  </a:schemeClr>
                </a:solidFill>
              </a:rPr>
              <a:t>Examining associative arrays</a:t>
            </a:r>
          </a:p>
          <a:p>
            <a:pPr lvl="2">
              <a:buClr>
                <a:schemeClr val="tx1">
                  <a:lumMod val="25000"/>
                  <a:lumOff val="75000"/>
                </a:schemeClr>
              </a:buClr>
            </a:pPr>
            <a:r>
              <a:rPr lang="en-US" dirty="0">
                <a:solidFill>
                  <a:schemeClr val="tx1">
                    <a:lumMod val="25000"/>
                    <a:lumOff val="75000"/>
                  </a:schemeClr>
                </a:solidFill>
              </a:rPr>
              <a:t>Introducing nested tables</a:t>
            </a:r>
          </a:p>
          <a:p>
            <a:pPr lvl="2">
              <a:buClr>
                <a:schemeClr val="tx1">
                  <a:lumMod val="25000"/>
                  <a:lumOff val="75000"/>
                </a:schemeClr>
              </a:buClr>
            </a:pPr>
            <a:r>
              <a:rPr lang="en-US" dirty="0">
                <a:solidFill>
                  <a:schemeClr val="tx1">
                    <a:lumMod val="25000"/>
                    <a:lumOff val="75000"/>
                  </a:schemeClr>
                </a:solidFill>
              </a:rPr>
              <a:t>Introducing VARRAY</a:t>
            </a:r>
          </a:p>
          <a:p>
            <a:endParaRPr lang="en-US" dirty="0"/>
          </a:p>
        </p:txBody>
      </p:sp>
      <p:grpSp>
        <p:nvGrpSpPr>
          <p:cNvPr id="4" name="Group 3"/>
          <p:cNvGrpSpPr/>
          <p:nvPr/>
        </p:nvGrpSpPr>
        <p:grpSpPr>
          <a:xfrm>
            <a:off x="12720637" y="6515101"/>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14267537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mj-lt"/>
                <a:cs typeface="Oracle Sans" panose="020B0503020204020204" pitchFamily="34" charset="0"/>
              </a:rPr>
              <a:t>PL/SQL Records</a:t>
            </a:r>
          </a:p>
        </p:txBody>
      </p:sp>
      <p:sp>
        <p:nvSpPr>
          <p:cNvPr id="12" name="Rounded Rectangle 11"/>
          <p:cNvSpPr/>
          <p:nvPr/>
        </p:nvSpPr>
        <p:spPr bwMode="auto">
          <a:xfrm>
            <a:off x="11278667" y="4212716"/>
            <a:ext cx="5519652" cy="3042671"/>
          </a:xfrm>
          <a:prstGeom prst="roundRect">
            <a:avLst/>
          </a:prstGeom>
          <a:solidFill>
            <a:srgbClr val="FFFFCC"/>
          </a:solidFill>
          <a:ln w="50800" cap="flat" cmpd="sng" algn="ctr">
            <a:gradFill>
              <a:gsLst>
                <a:gs pos="0">
                  <a:srgbClr val="996633"/>
                </a:gs>
                <a:gs pos="50000">
                  <a:srgbClr val="CC9900"/>
                </a:gs>
                <a:gs pos="100000">
                  <a:srgbClr val="FFCC00"/>
                </a:gs>
              </a:gsLst>
              <a:lin ang="5400000" scaled="0"/>
            </a:gra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347663" indent="-347663">
              <a:buFont typeface="Arial" pitchFamily="34" charset="0"/>
              <a:buChar char="•"/>
              <a:defRPr/>
            </a:pPr>
            <a:r>
              <a:rPr lang="en-US" sz="2400" dirty="0">
                <a:latin typeface="Oracle Sans" panose="020B0503020204020204" pitchFamily="34" charset="0"/>
                <a:cs typeface="Oracle Sans" panose="020B0503020204020204" pitchFamily="34" charset="0"/>
              </a:rPr>
              <a:t>Update the job_id of each employee.</a:t>
            </a:r>
          </a:p>
          <a:p>
            <a:pPr marL="347663" indent="-347663">
              <a:buFont typeface="Arial" pitchFamily="34" charset="0"/>
              <a:buChar char="•"/>
              <a:defRPr/>
            </a:pPr>
            <a:r>
              <a:rPr lang="en-US" sz="2400" dirty="0">
                <a:latin typeface="Oracle Sans" panose="020B0503020204020204" pitchFamily="34" charset="0"/>
                <a:cs typeface="Oracle Sans" panose="020B0503020204020204" pitchFamily="34" charset="0"/>
              </a:rPr>
              <a:t>Add data to the job_history table to reflect promotion.</a:t>
            </a:r>
          </a:p>
          <a:p>
            <a:pPr marL="347663" indent="-347663">
              <a:buFont typeface="Arial" pitchFamily="34" charset="0"/>
              <a:buChar char="•"/>
              <a:defRPr/>
            </a:pPr>
            <a:r>
              <a:rPr lang="en-US" sz="2400" dirty="0">
                <a:latin typeface="Oracle Sans" panose="020B0503020204020204" pitchFamily="34" charset="0"/>
                <a:cs typeface="Oracle Sans" panose="020B0503020204020204" pitchFamily="34" charset="0"/>
              </a:rPr>
              <a:t>Modify the salary of the employee.</a:t>
            </a:r>
          </a:p>
        </p:txBody>
      </p:sp>
      <p:sp>
        <p:nvSpPr>
          <p:cNvPr id="8" name="Rounded Rectangle 7"/>
          <p:cNvSpPr/>
          <p:nvPr/>
        </p:nvSpPr>
        <p:spPr bwMode="auto">
          <a:xfrm>
            <a:off x="3200402" y="2359818"/>
            <a:ext cx="7474746" cy="7431882"/>
          </a:xfrm>
          <a:prstGeom prst="roundRect">
            <a:avLst>
              <a:gd name="adj" fmla="val 11875"/>
            </a:avLst>
          </a:prstGeom>
          <a:gradFill flip="none" rotWithShape="1">
            <a:gsLst>
              <a:gs pos="100000">
                <a:srgbClr val="F6F8F8"/>
              </a:gs>
              <a:gs pos="0">
                <a:schemeClr val="bg1"/>
              </a:gs>
            </a:gsLst>
            <a:lin ang="2700000" scaled="1"/>
            <a:tileRect/>
          </a:gradFill>
          <a:ln w="28575" cap="flat" cmpd="sng" algn="ctr">
            <a:gradFill flip="none" rotWithShape="1">
              <a:gsLst>
                <a:gs pos="0">
                  <a:schemeClr val="accent6">
                    <a:lumMod val="60000"/>
                    <a:lumOff val="40000"/>
                  </a:schemeClr>
                </a:gs>
                <a:gs pos="50000">
                  <a:schemeClr val="bg1"/>
                </a:gs>
                <a:gs pos="100000">
                  <a:schemeClr val="bg1"/>
                </a:gs>
              </a:gsLst>
              <a:lin ang="10800000" scaled="1"/>
              <a:tileRect/>
            </a:gradFill>
            <a:prstDash val="sysDot"/>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9" name="Group 8"/>
          <p:cNvGrpSpPr/>
          <p:nvPr/>
        </p:nvGrpSpPr>
        <p:grpSpPr>
          <a:xfrm>
            <a:off x="1985160" y="4581378"/>
            <a:ext cx="3272640" cy="3228651"/>
            <a:chOff x="4067177" y="1924051"/>
            <a:chExt cx="2851794" cy="2813461"/>
          </a:xfrm>
        </p:grpSpPr>
        <p:sp>
          <p:nvSpPr>
            <p:cNvPr id="10" name="Oval 9"/>
            <p:cNvSpPr/>
            <p:nvPr/>
          </p:nvSpPr>
          <p:spPr bwMode="auto">
            <a:xfrm>
              <a:off x="4067177" y="1924051"/>
              <a:ext cx="2751137" cy="2813050"/>
            </a:xfrm>
            <a:prstGeom prst="ellipse">
              <a:avLst/>
            </a:prstGeom>
            <a:solidFill>
              <a:srgbClr val="F6F8F8"/>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3" name="Oval 6"/>
            <p:cNvSpPr>
              <a:spLocks noChangeArrowheads="1"/>
            </p:cNvSpPr>
            <p:nvPr/>
          </p:nvSpPr>
          <p:spPr bwMode="auto">
            <a:xfrm>
              <a:off x="4304519" y="2131939"/>
              <a:ext cx="2614452" cy="2605573"/>
            </a:xfrm>
            <a:prstGeom prst="ellipse">
              <a:avLst/>
            </a:prstGeom>
            <a:solidFill>
              <a:srgbClr val="E5FFFF"/>
            </a:solidFill>
            <a:ln w="57150" algn="ctr">
              <a:solidFill>
                <a:schemeClr val="bg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buFont typeface="Arial" charset="0"/>
                <a:buNone/>
              </a:pPr>
              <a:endParaRPr lang="en-US" altLang="en-US" dirty="0">
                <a:latin typeface="Oracle Sans" panose="020B0503020204020204" pitchFamily="34" charset="0"/>
                <a:cs typeface="Oracle Sans" panose="020B0503020204020204" pitchFamily="34" charset="0"/>
              </a:endParaRPr>
            </a:p>
          </p:txBody>
        </p:sp>
      </p:grpSp>
      <p:grpSp>
        <p:nvGrpSpPr>
          <p:cNvPr id="14" name="Group 13"/>
          <p:cNvGrpSpPr/>
          <p:nvPr/>
        </p:nvGrpSpPr>
        <p:grpSpPr>
          <a:xfrm>
            <a:off x="6103148" y="4085607"/>
            <a:ext cx="4277691" cy="4220192"/>
            <a:chOff x="4067177" y="1924051"/>
            <a:chExt cx="2851794" cy="2813461"/>
          </a:xfrm>
        </p:grpSpPr>
        <p:sp>
          <p:nvSpPr>
            <p:cNvPr id="15" name="Oval 14"/>
            <p:cNvSpPr/>
            <p:nvPr/>
          </p:nvSpPr>
          <p:spPr bwMode="auto">
            <a:xfrm>
              <a:off x="4067177" y="1924051"/>
              <a:ext cx="2751137" cy="2813050"/>
            </a:xfrm>
            <a:prstGeom prst="ellipse">
              <a:avLst/>
            </a:prstGeom>
            <a:solidFill>
              <a:srgbClr val="F6F8F8"/>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6" name="Oval 6"/>
            <p:cNvSpPr>
              <a:spLocks noChangeArrowheads="1"/>
            </p:cNvSpPr>
            <p:nvPr/>
          </p:nvSpPr>
          <p:spPr bwMode="auto">
            <a:xfrm>
              <a:off x="4304519" y="2131939"/>
              <a:ext cx="2614452" cy="2605573"/>
            </a:xfrm>
            <a:prstGeom prst="ellipse">
              <a:avLst/>
            </a:prstGeom>
            <a:solidFill>
              <a:srgbClr val="F5E5FF"/>
            </a:solidFill>
            <a:ln w="57150" algn="ctr">
              <a:solidFill>
                <a:schemeClr val="bg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buFont typeface="Arial" charset="0"/>
                <a:buNone/>
              </a:pPr>
              <a:endParaRPr lang="en-US" altLang="en-US" dirty="0">
                <a:latin typeface="Oracle Sans" panose="020B0503020204020204" pitchFamily="34" charset="0"/>
                <a:cs typeface="Oracle Sans" panose="020B0503020204020204" pitchFamily="34" charset="0"/>
              </a:endParaRPr>
            </a:p>
          </p:txBody>
        </p:sp>
      </p:grpSp>
      <p:pic>
        <p:nvPicPr>
          <p:cNvPr id="17" name="Content Placeholder 3" descr="cnt2554150.png"/>
          <p:cNvPicPr>
            <a:picLocks noChangeAspect="1"/>
          </p:cNvPicPr>
          <p:nvPr/>
        </p:nvPicPr>
        <p:blipFill>
          <a:blip r:embed="rId4" cstate="print"/>
          <a:stretch>
            <a:fillRect/>
          </a:stretch>
        </p:blipFill>
        <p:spPr bwMode="gray">
          <a:xfrm flipH="1">
            <a:off x="2642918" y="5044481"/>
            <a:ext cx="1993137" cy="2247899"/>
          </a:xfrm>
          <a:prstGeom prst="rect">
            <a:avLst/>
          </a:prstGeom>
          <a:noFill/>
          <a:ln w="9525">
            <a:noFill/>
            <a:miter lim="800000"/>
            <a:headEnd/>
            <a:tailEnd/>
          </a:ln>
        </p:spPr>
      </p:pic>
      <p:pic>
        <p:nvPicPr>
          <p:cNvPr id="18" name="Picture 9" descr="cnt2495834.png"/>
          <p:cNvPicPr>
            <a:picLocks noChangeAspect="1"/>
          </p:cNvPicPr>
          <p:nvPr/>
        </p:nvPicPr>
        <p:blipFill>
          <a:blip r:embed="rId5" cstate="print"/>
          <a:stretch>
            <a:fillRect/>
          </a:stretch>
        </p:blipFill>
        <p:spPr bwMode="auto">
          <a:xfrm>
            <a:off x="6657874" y="5044481"/>
            <a:ext cx="3524252" cy="2529368"/>
          </a:xfrm>
          <a:prstGeom prst="rect">
            <a:avLst/>
          </a:prstGeom>
          <a:noFill/>
          <a:ln w="9525">
            <a:noFill/>
            <a:miter lim="800000"/>
            <a:headEnd/>
            <a:tailEnd/>
          </a:ln>
        </p:spPr>
      </p:pic>
      <p:grpSp>
        <p:nvGrpSpPr>
          <p:cNvPr id="19" name="Group 18"/>
          <p:cNvGrpSpPr/>
          <p:nvPr/>
        </p:nvGrpSpPr>
        <p:grpSpPr>
          <a:xfrm>
            <a:off x="3071040" y="2359818"/>
            <a:ext cx="3756273" cy="2613522"/>
            <a:chOff x="6490809" y="1193253"/>
            <a:chExt cx="2688617" cy="187067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90809" y="1193253"/>
              <a:ext cx="2688617" cy="1504741"/>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1149640" flipH="1">
              <a:off x="7169717" y="2616645"/>
              <a:ext cx="591319" cy="447281"/>
            </a:xfrm>
            <a:prstGeom prst="rect">
              <a:avLst/>
            </a:prstGeom>
          </p:spPr>
        </p:pic>
        <p:sp>
          <p:nvSpPr>
            <p:cNvPr id="22" name="TextBox 21"/>
            <p:cNvSpPr txBox="1"/>
            <p:nvPr/>
          </p:nvSpPr>
          <p:spPr>
            <a:xfrm>
              <a:off x="6903933" y="1626864"/>
              <a:ext cx="1867693" cy="59480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400" dirty="0">
                  <a:latin typeface="+mn-lt"/>
                  <a:cs typeface="Oracle Sans" panose="020B0503020204020204" pitchFamily="34" charset="0"/>
                </a:rPr>
                <a:t>Employee  promotions!</a:t>
              </a:r>
            </a:p>
          </p:txBody>
        </p:sp>
      </p:grpSp>
    </p:spTree>
    <p:custDataLst>
      <p:tags r:id="rId1"/>
    </p:custDataLst>
    <p:extLst>
      <p:ext uri="{BB962C8B-B14F-4D97-AF65-F5344CB8AC3E}">
        <p14:creationId xmlns:p14="http://schemas.microsoft.com/office/powerpoint/2010/main" val="312219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88</TotalTime>
  <Words>7057</Words>
  <Application>Microsoft Office PowerPoint</Application>
  <PresentationFormat>Custom</PresentationFormat>
  <Paragraphs>714</Paragraphs>
  <Slides>38</Slides>
  <Notes>38</Notes>
  <HiddenSlides>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Arial</vt:lpstr>
      <vt:lpstr>Calibri</vt:lpstr>
      <vt:lpstr>Courier New</vt:lpstr>
      <vt:lpstr>Georgia</vt:lpstr>
      <vt:lpstr>LavosHandy™</vt:lpstr>
      <vt:lpstr>Oracle Sans</vt:lpstr>
      <vt:lpstr>Times New Roman</vt:lpstr>
      <vt:lpstr>OU Redwood PowerPoint Template</vt:lpstr>
      <vt:lpstr>Document</vt:lpstr>
      <vt:lpstr>Working with Composite Data Types</vt:lpstr>
      <vt:lpstr>Course Road Map</vt:lpstr>
      <vt:lpstr>Objectives</vt:lpstr>
      <vt:lpstr>Agenda</vt:lpstr>
      <vt:lpstr>Composite Data Types</vt:lpstr>
      <vt:lpstr>Composite Data Types</vt:lpstr>
      <vt:lpstr>PL/SQL Records Versus Collections</vt:lpstr>
      <vt:lpstr>Agenda</vt:lpstr>
      <vt:lpstr>PL/SQL Records</vt:lpstr>
      <vt:lpstr>Creating a PL/SQL Record</vt:lpstr>
      <vt:lpstr>Creating a PL/SQL Record: Example</vt:lpstr>
      <vt:lpstr>PL/SQL Record Structure</vt:lpstr>
      <vt:lpstr>PowerPoint Presentation</vt:lpstr>
      <vt:lpstr>%ROWTYPE Attribute</vt:lpstr>
      <vt:lpstr>PowerPoint Presentation</vt:lpstr>
      <vt:lpstr>Creating a PL/SQL Record: Example</vt:lpstr>
      <vt:lpstr>Advantages of Using the %ROWTYPE Attribute</vt:lpstr>
      <vt:lpstr>Another %ROWTYPE Attribute: Example</vt:lpstr>
      <vt:lpstr>Inserting a Record by Using %ROWTYPE</vt:lpstr>
      <vt:lpstr>Updating a Row in a Table by Using a Record</vt:lpstr>
      <vt:lpstr>Agenda</vt:lpstr>
      <vt:lpstr>Associative Arrays (INDEX BY Tables)</vt:lpstr>
      <vt:lpstr>PowerPoint Presentation</vt:lpstr>
      <vt:lpstr>Associative Array Structure</vt:lpstr>
      <vt:lpstr>Steps to Create an Associative Array</vt:lpstr>
      <vt:lpstr>Creating and Accessing Associative Arrays</vt:lpstr>
      <vt:lpstr>Associative Arrays with Record values</vt:lpstr>
      <vt:lpstr>Using Collection Methods</vt:lpstr>
      <vt:lpstr>Using Collection Methods with Associative Arrays</vt:lpstr>
      <vt:lpstr>Nested Tables</vt:lpstr>
      <vt:lpstr>Nested Tables: Syntax and Usage</vt:lpstr>
      <vt:lpstr>PowerPoint Presentation</vt:lpstr>
      <vt:lpstr>Variable-Sized Arrays (Varrays)</vt:lpstr>
      <vt:lpstr>VARRAYs: Syntax and Usage</vt:lpstr>
      <vt:lpstr>Summarizing Collections</vt:lpstr>
      <vt:lpstr>Quiz</vt:lpstr>
      <vt:lpstr>Summary</vt:lpstr>
      <vt:lpstr>Practice 7: Overview</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Komal Kashid</dc:creator>
  <cp:keywords>OU Redwood PowerPoint Template</cp:keywords>
  <dc:description>Oracle University Production Services PowerPoint Template</dc:description>
  <cp:lastModifiedBy>Jayanthy Keshavamurthy</cp:lastModifiedBy>
  <cp:revision>20</cp:revision>
  <cp:lastPrinted>2002-03-28T23:57:22Z</cp:lastPrinted>
  <dcterms:created xsi:type="dcterms:W3CDTF">2020-05-19T12:03:11Z</dcterms:created>
  <dcterms:modified xsi:type="dcterms:W3CDTF">2020-06-30T09:46:13Z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