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18288000" cy="10287000"/>
  <p:notesSz cx="7772400" cy="10058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5087" autoAdjust="0"/>
  </p:normalViewPr>
  <p:slideViewPr>
    <p:cSldViewPr showGuides="1">
      <p:cViewPr varScale="1">
        <p:scale>
          <a:sx n="39" d="100"/>
          <a:sy n="39" d="100"/>
        </p:scale>
        <p:origin x="1116" y="48"/>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69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8 -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15009A-1286-4DE2-930F-68B80D0A6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5945D-2EF4-4F70-AB3B-469DBB2D86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822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7"/>
          <p:cNvSpPr>
            <a:spLocks noGrp="1"/>
          </p:cNvSpPr>
          <p:nvPr>
            <p:ph type="ftr" sz="quarter" idx="4"/>
          </p:nvPr>
        </p:nvSpPr>
        <p:spPr/>
        <p:txBody>
          <a:bodyPr/>
          <a:lstStyle/>
          <a:p>
            <a:r>
              <a:rPr lang="en-US" altLang="en-US"/>
              <a:t>Oracle Database 19c: PL/SQL Workshop   8 - </a:t>
            </a:r>
            <a:fld id="{BD9C533A-8DB1-4994-BE3F-2D7C38C882D6}"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79A984F4-5182-4B0F-9B60-D4692962275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9E14FAB-A223-4931-B9BD-CA2CD3679DA3}"/>
              </a:ext>
            </a:extLst>
          </p:cNvPr>
          <p:cNvSpPr>
            <a:spLocks noGrp="1"/>
          </p:cNvSpPr>
          <p:nvPr>
            <p:ph type="body" idx="1"/>
          </p:nvPr>
        </p:nvSpPr>
        <p:spPr/>
        <p:txBody>
          <a:bodyPr/>
          <a:lstStyle/>
          <a:p>
            <a:pPr lvl="1" eaLnBrk="1" hangingPunct="1"/>
            <a:r>
              <a:rPr lang="en-US" altLang="en-US" dirty="0"/>
              <a:t>The syntax to declare a cursor is shown in the slide. In the syntax:</a:t>
            </a:r>
          </a:p>
          <a:p>
            <a:pPr lvl="1" eaLnBrk="1" hangingPunct="1"/>
            <a:r>
              <a:rPr lang="en-US" altLang="en-US" i="1" dirty="0" err="1">
                <a:latin typeface="Courier New" pitchFamily="49" charset="0"/>
                <a:cs typeface="Courier New" pitchFamily="49" charset="0"/>
              </a:rPr>
              <a:t>cursor_name</a:t>
            </a:r>
            <a:r>
              <a:rPr lang="en-US" altLang="en-US" i="1" dirty="0"/>
              <a:t>		</a:t>
            </a:r>
            <a:r>
              <a:rPr lang="en-US" altLang="en-US" dirty="0"/>
              <a:t>Is a PL/SQL identifier</a:t>
            </a:r>
          </a:p>
          <a:p>
            <a:pPr lvl="1" eaLnBrk="1" hangingPunct="1">
              <a:spcBef>
                <a:spcPct val="0"/>
              </a:spcBef>
            </a:pPr>
            <a:r>
              <a:rPr lang="en-US" altLang="en-US" i="1" dirty="0" err="1">
                <a:latin typeface="Courier New" pitchFamily="49" charset="0"/>
                <a:cs typeface="Courier New" pitchFamily="49" charset="0"/>
              </a:rPr>
              <a:t>select_statement</a:t>
            </a:r>
            <a:r>
              <a:rPr lang="en-US" altLang="en-US" i="1" dirty="0"/>
              <a:t>		</a:t>
            </a:r>
            <a:r>
              <a:rPr lang="en-US" altLang="en-US" dirty="0"/>
              <a:t>Is a </a:t>
            </a:r>
            <a:r>
              <a:rPr lang="en-US" altLang="en-US" dirty="0">
                <a:latin typeface="Courier New" pitchFamily="49" charset="0"/>
              </a:rPr>
              <a:t>SELECT</a:t>
            </a:r>
            <a:r>
              <a:rPr lang="en-US" altLang="en-US" dirty="0"/>
              <a:t> statement without an </a:t>
            </a:r>
            <a:r>
              <a:rPr lang="en-US" altLang="en-US" dirty="0">
                <a:latin typeface="Courier New" pitchFamily="49" charset="0"/>
              </a:rPr>
              <a:t>INTO</a:t>
            </a:r>
            <a:r>
              <a:rPr lang="en-US" altLang="en-US" dirty="0"/>
              <a:t> clause</a:t>
            </a:r>
          </a:p>
          <a:p>
            <a:pPr lvl="1" eaLnBrk="1" hangingPunct="1"/>
            <a:r>
              <a:rPr lang="en-US" altLang="en-US" dirty="0">
                <a:solidFill>
                  <a:schemeClr val="tx1"/>
                </a:solidFill>
              </a:rPr>
              <a:t>The active set of a cursor is determined by the </a:t>
            </a:r>
            <a:r>
              <a:rPr lang="en-US" altLang="en-US" dirty="0">
                <a:solidFill>
                  <a:schemeClr val="tx1"/>
                </a:solidFill>
                <a:latin typeface="Courier New" pitchFamily="49" charset="0"/>
              </a:rPr>
              <a:t>SELECT</a:t>
            </a:r>
            <a:r>
              <a:rPr lang="en-US" altLang="en-US" dirty="0">
                <a:solidFill>
                  <a:schemeClr val="tx1"/>
                </a:solidFill>
              </a:rPr>
              <a:t> statement in the cursor declaration. It is mandatory to have an </a:t>
            </a:r>
            <a:r>
              <a:rPr lang="en-US" altLang="en-US" dirty="0">
                <a:solidFill>
                  <a:schemeClr val="tx1"/>
                </a:solidFill>
                <a:latin typeface="Courier New" pitchFamily="49" charset="0"/>
              </a:rPr>
              <a:t>INTO</a:t>
            </a:r>
            <a:r>
              <a:rPr lang="en-US" altLang="en-US" dirty="0">
                <a:solidFill>
                  <a:schemeClr val="tx1"/>
                </a:solidFill>
              </a:rPr>
              <a:t> clause for a </a:t>
            </a:r>
            <a:r>
              <a:rPr lang="en-US" altLang="en-US" dirty="0">
                <a:solidFill>
                  <a:schemeClr val="tx1"/>
                </a:solidFill>
                <a:latin typeface="Courier New" pitchFamily="49" charset="0"/>
              </a:rPr>
              <a:t>SELECT</a:t>
            </a:r>
            <a:r>
              <a:rPr lang="en-US" altLang="en-US" dirty="0">
                <a:solidFill>
                  <a:schemeClr val="tx1"/>
                </a:solidFill>
              </a:rPr>
              <a:t> statement in PL/SQL. However, note that the </a:t>
            </a:r>
            <a:r>
              <a:rPr lang="en-US" altLang="en-US" dirty="0">
                <a:solidFill>
                  <a:schemeClr val="tx1"/>
                </a:solidFill>
                <a:latin typeface="Courier New" pitchFamily="49" charset="0"/>
              </a:rPr>
              <a:t>SELECT</a:t>
            </a:r>
            <a:r>
              <a:rPr lang="en-US" altLang="en-US" dirty="0">
                <a:solidFill>
                  <a:schemeClr val="tx1"/>
                </a:solidFill>
              </a:rPr>
              <a:t> statement in the cursor declaration cannot have an </a:t>
            </a:r>
            <a:r>
              <a:rPr lang="en-US" altLang="en-US" dirty="0">
                <a:solidFill>
                  <a:schemeClr val="tx1"/>
                </a:solidFill>
                <a:latin typeface="Courier New" pitchFamily="49" charset="0"/>
              </a:rPr>
              <a:t>INTO</a:t>
            </a:r>
            <a:r>
              <a:rPr lang="en-US" altLang="en-US" dirty="0">
                <a:solidFill>
                  <a:schemeClr val="tx1"/>
                </a:solidFill>
              </a:rPr>
              <a:t> clause. This is because you are only defining a cursor in the declarative section, and not retrieving any rows into the cursor.</a:t>
            </a:r>
            <a:endParaRPr lang="en-US" altLang="en-US" b="1" dirty="0"/>
          </a:p>
          <a:p>
            <a:pPr lvl="1" eaLnBrk="1" hangingPunct="1"/>
            <a:r>
              <a:rPr lang="en-US" altLang="en-US" b="1" dirty="0"/>
              <a:t>Notes</a:t>
            </a:r>
            <a:endParaRPr lang="en-US" altLang="en-US" dirty="0"/>
          </a:p>
          <a:p>
            <a:pPr lvl="2" eaLnBrk="1" hangingPunct="1"/>
            <a:r>
              <a:rPr lang="en-US" altLang="en-US" dirty="0"/>
              <a:t>Do not include the </a:t>
            </a:r>
            <a:r>
              <a:rPr lang="en-US" altLang="en-US" dirty="0">
                <a:latin typeface="Courier New" pitchFamily="49" charset="0"/>
              </a:rPr>
              <a:t>INTO</a:t>
            </a:r>
            <a:r>
              <a:rPr lang="en-US" altLang="en-US" dirty="0"/>
              <a:t> clause in the cursor declaration because it appears later in the </a:t>
            </a:r>
            <a:r>
              <a:rPr lang="en-US" altLang="en-US" dirty="0">
                <a:latin typeface="Courier New" pitchFamily="49" charset="0"/>
              </a:rPr>
              <a:t>FETCH</a:t>
            </a:r>
            <a:r>
              <a:rPr lang="en-US" altLang="en-US" dirty="0"/>
              <a:t> statement.</a:t>
            </a:r>
          </a:p>
          <a:p>
            <a:pPr lvl="2" eaLnBrk="1" hangingPunct="1"/>
            <a:r>
              <a:rPr lang="en-US" altLang="en-US" dirty="0"/>
              <a:t>If you want the rows to be processed in a specific sequence, use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in the query.</a:t>
            </a:r>
          </a:p>
          <a:p>
            <a:pPr lvl="2" eaLnBrk="1" hangingPunct="1"/>
            <a:r>
              <a:rPr lang="en-US" altLang="en-US" dirty="0"/>
              <a:t>The cursor can be any valid </a:t>
            </a:r>
            <a:r>
              <a:rPr lang="en-US" altLang="en-US" dirty="0">
                <a:latin typeface="Courier New" pitchFamily="49" charset="0"/>
              </a:rPr>
              <a:t>SELECT</a:t>
            </a:r>
            <a:r>
              <a:rPr lang="en-US" altLang="en-US" dirty="0"/>
              <a:t> statement, including joins, subqueries, and so on.</a:t>
            </a:r>
          </a:p>
          <a:p>
            <a:endParaRPr lang="en-US" dirty="0"/>
          </a:p>
        </p:txBody>
      </p:sp>
    </p:spTree>
    <p:extLst>
      <p:ext uri="{BB962C8B-B14F-4D97-AF65-F5344CB8AC3E}">
        <p14:creationId xmlns:p14="http://schemas.microsoft.com/office/powerpoint/2010/main" val="295072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8 - </a:t>
            </a:r>
            <a:fld id="{EAB1A0BE-8EFB-4268-A500-FAE92D7C8C3F}" type="slidenum">
              <a:rPr lang="en-US" smtClean="0"/>
              <a:pPr/>
              <a:t>11</a:t>
            </a:fld>
            <a:endParaRPr lang="en-US" dirty="0"/>
          </a:p>
        </p:txBody>
      </p:sp>
      <p:sp>
        <p:nvSpPr>
          <p:cNvPr id="5" name="Notes Placeholder 4">
            <a:extLst>
              <a:ext uri="{FF2B5EF4-FFF2-40B4-BE49-F238E27FC236}">
                <a16:creationId xmlns:a16="http://schemas.microsoft.com/office/drawing/2014/main" id="{E909E986-937E-4CB0-AFA7-485710FEC7F4}"/>
              </a:ext>
            </a:extLst>
          </p:cNvPr>
          <p:cNvSpPr>
            <a:spLocks noGrp="1"/>
          </p:cNvSpPr>
          <p:nvPr>
            <p:ph type="body" idx="1"/>
          </p:nvPr>
        </p:nvSpPr>
        <p:spPr>
          <a:xfrm>
            <a:off x="457200" y="449263"/>
            <a:ext cx="6858000" cy="9380537"/>
          </a:xfrm>
        </p:spPr>
        <p:txBody>
          <a:bodyPr/>
          <a:lstStyle/>
          <a:p>
            <a:pPr lvl="1" eaLnBrk="1" hangingPunct="1"/>
            <a:r>
              <a:rPr lang="en-US" altLang="en-US" dirty="0"/>
              <a:t>The </a:t>
            </a:r>
            <a:r>
              <a:rPr lang="en-US" altLang="en-US" dirty="0" err="1">
                <a:latin typeface="Courier New" pitchFamily="49" charset="0"/>
              </a:rPr>
              <a:t>c_emp_cursor</a:t>
            </a:r>
            <a:r>
              <a:rPr lang="en-US" altLang="en-US" dirty="0"/>
              <a:t> cursor is declared to retrieve the </a:t>
            </a:r>
            <a:r>
              <a:rPr lang="en-US" altLang="en-US" dirty="0" err="1">
                <a:latin typeface="Courier New" pitchFamily="49" charset="0"/>
              </a:rPr>
              <a:t>employee_id</a:t>
            </a:r>
            <a:r>
              <a:rPr lang="en-US" altLang="en-US" dirty="0"/>
              <a:t> and </a:t>
            </a:r>
            <a:r>
              <a:rPr lang="en-US" altLang="en-US" dirty="0" err="1">
                <a:latin typeface="Courier New" pitchFamily="49" charset="0"/>
              </a:rPr>
              <a:t>last_name</a:t>
            </a:r>
            <a:r>
              <a:rPr lang="en-US" altLang="en-US" dirty="0"/>
              <a:t> columns for those employees working in the department with </a:t>
            </a:r>
            <a:r>
              <a:rPr lang="en-US" altLang="en-US" dirty="0" err="1">
                <a:latin typeface="Courier New" pitchFamily="49" charset="0"/>
              </a:rPr>
              <a:t>department_id</a:t>
            </a:r>
            <a:r>
              <a:rPr lang="en-US" altLang="en-US" dirty="0"/>
              <a:t> 30.</a:t>
            </a:r>
          </a:p>
          <a:p>
            <a:pPr lvl="1" eaLnBrk="1" hangingPunct="1"/>
            <a:r>
              <a:rPr lang="en-US" altLang="en-US" dirty="0"/>
              <a:t>The </a:t>
            </a:r>
            <a:r>
              <a:rPr lang="en-US" altLang="en-US" dirty="0" err="1">
                <a:latin typeface="Courier New" pitchFamily="49" charset="0"/>
              </a:rPr>
              <a:t>c_dept_cursor</a:t>
            </a:r>
            <a:r>
              <a:rPr lang="en-US" altLang="en-US" dirty="0"/>
              <a:t> cursor is declared to retrieve all the details for the department with the </a:t>
            </a:r>
            <a:r>
              <a:rPr lang="en-US" altLang="en-US" dirty="0" err="1">
                <a:latin typeface="Courier New" pitchFamily="49" charset="0"/>
              </a:rPr>
              <a:t>location_id</a:t>
            </a:r>
            <a:r>
              <a:rPr lang="en-US" altLang="en-US" dirty="0"/>
              <a:t> 1700. Note that a variable is used while declaring the cursor. These variables are considered bind variables, which must be visible when you are declaring the cursor. These variables are examined only once at the time the cursor opens. You have learned that explicit cursors are used when you have to retrieve and operate on multiple rows in PL/SQL. However, this example shows that you can use the explicit cursor even if your </a:t>
            </a:r>
            <a:r>
              <a:rPr lang="en-US" altLang="en-US" dirty="0">
                <a:latin typeface="Courier New" pitchFamily="49" charset="0"/>
              </a:rPr>
              <a:t>SELECT</a:t>
            </a:r>
            <a:r>
              <a:rPr lang="en-US" altLang="en-US" dirty="0"/>
              <a:t> statement returns only one row.</a:t>
            </a:r>
            <a:endParaRPr lang="en-US" dirty="0"/>
          </a:p>
          <a:p>
            <a:endParaRPr lang="en-US" dirty="0"/>
          </a:p>
        </p:txBody>
      </p:sp>
    </p:spTree>
    <p:extLst>
      <p:ext uri="{BB962C8B-B14F-4D97-AF65-F5344CB8AC3E}">
        <p14:creationId xmlns:p14="http://schemas.microsoft.com/office/powerpoint/2010/main" val="3504202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7"/>
          <p:cNvSpPr>
            <a:spLocks noGrp="1"/>
          </p:cNvSpPr>
          <p:nvPr>
            <p:ph type="ftr" sz="quarter" idx="4"/>
          </p:nvPr>
        </p:nvSpPr>
        <p:spPr/>
        <p:txBody>
          <a:bodyPr/>
          <a:lstStyle/>
          <a:p>
            <a:r>
              <a:rPr lang="en-US" altLang="en-US"/>
              <a:t>Oracle Database 19c: PL/SQL Workshop   8 - </a:t>
            </a:r>
            <a:fld id="{FD051EB2-2988-46C2-9325-408B2A790FB9}"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A18FA234-095B-4F02-BA0A-95CC0927395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C7C9FDF-2179-483E-9FB6-064291805B0A}"/>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OPEN</a:t>
            </a:r>
            <a:r>
              <a:rPr lang="en-US" altLang="en-US" dirty="0"/>
              <a:t> statement executes the query associated with the cursor, identifies the active set, and positions the cursor pointer at the first row. The </a:t>
            </a:r>
            <a:r>
              <a:rPr lang="en-US" altLang="en-US" dirty="0">
                <a:latin typeface="Courier New" pitchFamily="49" charset="0"/>
              </a:rPr>
              <a:t>OPEN</a:t>
            </a:r>
            <a:r>
              <a:rPr lang="en-US" altLang="en-US" dirty="0"/>
              <a:t> statement is included in the executable section of the PL/SQL block. </a:t>
            </a:r>
          </a:p>
          <a:p>
            <a:pPr lvl="1" eaLnBrk="1" hangingPunct="1"/>
            <a:r>
              <a:rPr lang="en-US" altLang="en-US" dirty="0">
                <a:latin typeface="Courier New" pitchFamily="49" charset="0"/>
              </a:rPr>
              <a:t>OPEN</a:t>
            </a:r>
            <a:r>
              <a:rPr lang="en-US" altLang="en-US" dirty="0"/>
              <a:t> is an executable statement that performs the following operations:</a:t>
            </a:r>
          </a:p>
          <a:p>
            <a:pPr lvl="2" eaLnBrk="1" hangingPunct="1">
              <a:buNone/>
            </a:pPr>
            <a:r>
              <a:rPr lang="en-US" altLang="en-US" dirty="0"/>
              <a:t>1.	Dynamically allocates memory for a context area </a:t>
            </a:r>
          </a:p>
          <a:p>
            <a:pPr lvl="2" eaLnBrk="1" hangingPunct="1">
              <a:buNone/>
            </a:pPr>
            <a:r>
              <a:rPr lang="en-US" altLang="en-US" dirty="0"/>
              <a:t>2.	Parses the </a:t>
            </a:r>
            <a:r>
              <a:rPr lang="en-US" altLang="en-US" dirty="0">
                <a:latin typeface="Courier New" pitchFamily="49" charset="0"/>
              </a:rPr>
              <a:t>SELECT</a:t>
            </a:r>
            <a:r>
              <a:rPr lang="en-US" altLang="en-US" dirty="0"/>
              <a:t> statement</a:t>
            </a:r>
          </a:p>
          <a:p>
            <a:pPr lvl="2" eaLnBrk="1" hangingPunct="1">
              <a:buNone/>
            </a:pPr>
            <a:r>
              <a:rPr lang="en-US" altLang="en-US" dirty="0"/>
              <a:t>3.	Binds the input variables (sets values for the input variables by obtaining their memory addresses)</a:t>
            </a:r>
          </a:p>
          <a:p>
            <a:pPr lvl="2" eaLnBrk="1" hangingPunct="1">
              <a:buNone/>
            </a:pPr>
            <a:r>
              <a:rPr lang="en-US" altLang="en-US" dirty="0"/>
              <a:t>4.	Identifies the active set (the set of rows that satisfy the search criteria). Rows in the active set are not retrieved into variables when the </a:t>
            </a:r>
            <a:r>
              <a:rPr lang="en-US" altLang="en-US" dirty="0">
                <a:latin typeface="Courier New" pitchFamily="49" charset="0"/>
              </a:rPr>
              <a:t>OPEN</a:t>
            </a:r>
            <a:r>
              <a:rPr lang="en-US" altLang="en-US" dirty="0"/>
              <a:t> statement is executed. Rather, the </a:t>
            </a:r>
            <a:r>
              <a:rPr lang="en-US" altLang="en-US" dirty="0">
                <a:latin typeface="Courier New" pitchFamily="49" charset="0"/>
              </a:rPr>
              <a:t>FETCH</a:t>
            </a:r>
            <a:r>
              <a:rPr lang="en-US" altLang="en-US" dirty="0"/>
              <a:t> statement retrieves the rows from the cursor to the variables.</a:t>
            </a:r>
          </a:p>
          <a:p>
            <a:pPr lvl="2" eaLnBrk="1" hangingPunct="1">
              <a:buNone/>
            </a:pPr>
            <a:r>
              <a:rPr lang="en-US" altLang="en-US" dirty="0"/>
              <a:t>5.	Positions the pointer to the first row in the active set</a:t>
            </a:r>
          </a:p>
          <a:p>
            <a:pPr lvl="1" eaLnBrk="1" hangingPunct="1"/>
            <a:r>
              <a:rPr lang="en-US" altLang="en-US" b="1" dirty="0"/>
              <a:t>Note:</a:t>
            </a:r>
            <a:r>
              <a:rPr lang="en-US" altLang="en-US" dirty="0"/>
              <a:t> If a query returns no rows when the cursor is opened, PL/SQL does not raise an exception.</a:t>
            </a:r>
          </a:p>
          <a:p>
            <a:endParaRPr lang="en-US" dirty="0"/>
          </a:p>
        </p:txBody>
      </p:sp>
    </p:spTree>
    <p:extLst>
      <p:ext uri="{BB962C8B-B14F-4D97-AF65-F5344CB8AC3E}">
        <p14:creationId xmlns:p14="http://schemas.microsoft.com/office/powerpoint/2010/main" val="207801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Footer Placeholder 7"/>
          <p:cNvSpPr>
            <a:spLocks noGrp="1"/>
          </p:cNvSpPr>
          <p:nvPr>
            <p:ph type="ftr" sz="quarter" idx="4"/>
          </p:nvPr>
        </p:nvSpPr>
        <p:spPr/>
        <p:txBody>
          <a:bodyPr/>
          <a:lstStyle/>
          <a:p>
            <a:r>
              <a:rPr lang="en-US" altLang="en-US"/>
              <a:t>Oracle Database 19c: PL/SQL Workshop   8 - </a:t>
            </a:r>
            <a:fld id="{3B451E24-D9C9-4C4B-A437-816973325BD7}"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D92F1BFC-3B0A-4DB4-8CD9-CC5544DF91A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66C6FAB-091A-48AF-B7C2-C9F9C36D03F8}"/>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FETCH</a:t>
            </a:r>
            <a:r>
              <a:rPr lang="en-US" altLang="en-US" dirty="0"/>
              <a:t> statement retrieves rows from a cursor, one at a time. After each fetch, the cursor advances to the next row in the active set. </a:t>
            </a:r>
          </a:p>
          <a:p>
            <a:pPr lvl="1" eaLnBrk="1" hangingPunct="1"/>
            <a:r>
              <a:rPr lang="en-US" altLang="en-US" dirty="0"/>
              <a:t>Consider the example in the slide. Two variables, </a:t>
            </a:r>
            <a:r>
              <a:rPr lang="en-US" altLang="en-US" dirty="0" err="1">
                <a:latin typeface="Courier New" pitchFamily="49" charset="0"/>
              </a:rPr>
              <a:t>v_empno</a:t>
            </a:r>
            <a:r>
              <a:rPr lang="en-US" altLang="en-US" dirty="0"/>
              <a:t> and </a:t>
            </a:r>
            <a:r>
              <a:rPr lang="en-US" altLang="en-US" dirty="0" err="1">
                <a:latin typeface="Courier New" pitchFamily="49" charset="0"/>
              </a:rPr>
              <a:t>v_lname</a:t>
            </a:r>
            <a:r>
              <a:rPr lang="en-US" altLang="en-US" dirty="0"/>
              <a:t>, are declared to hold the values that are fetched from the cursor. Examine the </a:t>
            </a:r>
            <a:r>
              <a:rPr lang="en-US" altLang="en-US" dirty="0">
                <a:latin typeface="Courier New" pitchFamily="49" charset="0"/>
              </a:rPr>
              <a:t>FETCH</a:t>
            </a:r>
            <a:r>
              <a:rPr lang="en-US" altLang="en-US" dirty="0"/>
              <a:t> statement. </a:t>
            </a:r>
          </a:p>
          <a:p>
            <a:pPr lvl="1" eaLnBrk="1" hangingPunct="1"/>
            <a:r>
              <a:rPr lang="en-US" altLang="en-US" dirty="0"/>
              <a:t>You have successfully fetched the values from the cursor to the variables. However, there are six employees in department 30, but only one row was fetched. To fetch all rows, you must use loops. In the next slide, you see how a loop is used to fetch all the rows.</a:t>
            </a:r>
          </a:p>
          <a:p>
            <a:pPr lvl="1" eaLnBrk="1" hangingPunct="1"/>
            <a:r>
              <a:rPr lang="en-US" altLang="en-US" dirty="0"/>
              <a:t>The </a:t>
            </a:r>
            <a:r>
              <a:rPr lang="en-US" altLang="en-US" dirty="0">
                <a:latin typeface="Courier New" pitchFamily="49" charset="0"/>
              </a:rPr>
              <a:t>FETCH</a:t>
            </a:r>
            <a:r>
              <a:rPr lang="en-US" altLang="en-US" dirty="0"/>
              <a:t> statement performs the following operations:</a:t>
            </a:r>
          </a:p>
          <a:p>
            <a:pPr lvl="2" eaLnBrk="1" hangingPunct="1">
              <a:buNone/>
            </a:pPr>
            <a:r>
              <a:rPr lang="en-US" altLang="en-US" dirty="0"/>
              <a:t>1.	Reads the data for the current row into the output PL/SQL variables</a:t>
            </a:r>
          </a:p>
          <a:p>
            <a:pPr lvl="2" eaLnBrk="1" hangingPunct="1">
              <a:buFont typeface="Times New Roman" pitchFamily="18" charset="0"/>
              <a:buAutoNum type="arabicPeriod" startAt="2"/>
            </a:pPr>
            <a:r>
              <a:rPr lang="en-US" altLang="en-US" dirty="0"/>
              <a:t>Advances the pointer to the next row in the active set</a:t>
            </a:r>
          </a:p>
          <a:p>
            <a:pPr lvl="1" eaLnBrk="1" hangingPunct="1"/>
            <a:r>
              <a:rPr lang="en-US" altLang="en-US" dirty="0"/>
              <a:t>Y</a:t>
            </a:r>
            <a:r>
              <a:rPr lang="en-US" altLang="en-US" dirty="0">
                <a:solidFill>
                  <a:schemeClr val="tx1"/>
                </a:solidFill>
              </a:rPr>
              <a:t>ou should include the same number of variables in the </a:t>
            </a:r>
            <a:r>
              <a:rPr lang="en-US" altLang="en-US" dirty="0">
                <a:solidFill>
                  <a:schemeClr val="tx1"/>
                </a:solidFill>
                <a:latin typeface="Courier New" pitchFamily="49" charset="0"/>
              </a:rPr>
              <a:t>INTO</a:t>
            </a:r>
            <a:r>
              <a:rPr lang="en-US" altLang="en-US" dirty="0">
                <a:solidFill>
                  <a:schemeClr val="tx1"/>
                </a:solidFill>
              </a:rPr>
              <a:t> clause of the </a:t>
            </a:r>
            <a:r>
              <a:rPr lang="en-US" altLang="en-US" dirty="0">
                <a:solidFill>
                  <a:schemeClr val="tx1"/>
                </a:solidFill>
                <a:latin typeface="Courier New" pitchFamily="49" charset="0"/>
              </a:rPr>
              <a:t>FETCH</a:t>
            </a:r>
            <a:r>
              <a:rPr lang="en-US" altLang="en-US" dirty="0">
                <a:solidFill>
                  <a:schemeClr val="tx1"/>
                </a:solidFill>
              </a:rPr>
              <a:t> statement as there are columns in the </a:t>
            </a:r>
            <a:r>
              <a:rPr lang="en-US" altLang="en-US" dirty="0">
                <a:solidFill>
                  <a:schemeClr val="tx1"/>
                </a:solidFill>
                <a:latin typeface="Courier New" pitchFamily="49" charset="0"/>
              </a:rPr>
              <a:t>SELECT</a:t>
            </a:r>
            <a:r>
              <a:rPr lang="en-US" altLang="en-US" dirty="0">
                <a:solidFill>
                  <a:schemeClr val="tx1"/>
                </a:solidFill>
              </a:rPr>
              <a:t> statement. Be sure that the data types are compatible. Match each variable to correspond to the columns positionally. Alternatively, you can also define a record for the cursor and reference the record in the </a:t>
            </a:r>
            <a:r>
              <a:rPr lang="en-US" altLang="en-US" dirty="0">
                <a:solidFill>
                  <a:schemeClr val="tx1"/>
                </a:solidFill>
                <a:latin typeface="Courier New" pitchFamily="49" charset="0"/>
              </a:rPr>
              <a:t>FETCH</a:t>
            </a:r>
            <a:r>
              <a:rPr lang="en-US" altLang="en-US" dirty="0"/>
              <a:t> </a:t>
            </a:r>
            <a:r>
              <a:rPr lang="en-US" altLang="en-US" dirty="0">
                <a:solidFill>
                  <a:schemeClr val="tx1"/>
                </a:solidFill>
                <a:latin typeface="Courier New" pitchFamily="49" charset="0"/>
              </a:rPr>
              <a:t>INTO</a:t>
            </a:r>
            <a:r>
              <a:rPr lang="en-US" altLang="en-US" dirty="0">
                <a:solidFill>
                  <a:schemeClr val="tx1"/>
                </a:solidFill>
              </a:rPr>
              <a:t> clause. If a fetch acquires no values, there are no rows left to process in the active set and no error is recorded.</a:t>
            </a:r>
            <a:endParaRPr lang="en-US" dirty="0"/>
          </a:p>
          <a:p>
            <a:pPr lvl="2" eaLnBrk="1" hangingPunct="1">
              <a:buFont typeface="Times New Roman" pitchFamily="18" charset="0"/>
              <a:buAutoNum type="arabicPeriod" startAt="2"/>
            </a:pPr>
            <a:endParaRPr lang="en-US" altLang="en-US" dirty="0"/>
          </a:p>
          <a:p>
            <a:endParaRPr lang="en-US" dirty="0"/>
          </a:p>
        </p:txBody>
      </p:sp>
    </p:spTree>
    <p:extLst>
      <p:ext uri="{BB962C8B-B14F-4D97-AF65-F5344CB8AC3E}">
        <p14:creationId xmlns:p14="http://schemas.microsoft.com/office/powerpoint/2010/main" val="50282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8"/>
          <p:cNvSpPr>
            <a:spLocks noGrp="1"/>
          </p:cNvSpPr>
          <p:nvPr>
            <p:ph type="ftr" sz="quarter" idx="4"/>
          </p:nvPr>
        </p:nvSpPr>
        <p:spPr/>
        <p:txBody>
          <a:bodyPr/>
          <a:lstStyle/>
          <a:p>
            <a:r>
              <a:rPr lang="en-US" altLang="en-US"/>
              <a:t>Oracle Database 19c: PL/SQL Workshop   8 - </a:t>
            </a:r>
            <a:fld id="{861D2318-5369-4591-B1C8-A6DB099888FC}" type="slidenum">
              <a:rPr lang="en-US" altLang="en-US" smtClean="0"/>
              <a:pPr/>
              <a:t>14</a:t>
            </a:fld>
            <a:endParaRPr lang="en-US" altLang="en-US" dirty="0"/>
          </a:p>
        </p:txBody>
      </p:sp>
      <p:pic>
        <p:nvPicPr>
          <p:cNvPr id="53253" name="Picture 5" descr="les08_02.png"/>
          <p:cNvPicPr>
            <a:picLocks noChangeAspect="1"/>
          </p:cNvPicPr>
          <p:nvPr/>
        </p:nvPicPr>
        <p:blipFill>
          <a:blip r:embed="rId3"/>
          <a:srcRect/>
          <a:stretch>
            <a:fillRect/>
          </a:stretch>
        </p:blipFill>
        <p:spPr bwMode="auto">
          <a:xfrm>
            <a:off x="1209675" y="5438775"/>
            <a:ext cx="2933700" cy="13430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D1E10A91-EE61-465F-B84A-D1D940BFF87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C36148B-5AA9-4B01-8269-EB0AF244519B}"/>
              </a:ext>
            </a:extLst>
          </p:cNvPr>
          <p:cNvSpPr>
            <a:spLocks noGrp="1"/>
          </p:cNvSpPr>
          <p:nvPr>
            <p:ph type="body" idx="1"/>
          </p:nvPr>
        </p:nvSpPr>
        <p:spPr>
          <a:xfrm>
            <a:off x="457200" y="4617720"/>
            <a:ext cx="6858000" cy="5440680"/>
          </a:xfrm>
        </p:spPr>
        <p:txBody>
          <a:bodyPr/>
          <a:lstStyle/>
          <a:p>
            <a:pPr lvl="1" eaLnBrk="1" hangingPunct="1"/>
            <a:r>
              <a:rPr lang="en-US" altLang="en-US" dirty="0"/>
              <a:t>Observe that a simple </a:t>
            </a:r>
            <a:r>
              <a:rPr lang="en-US" altLang="en-US" dirty="0">
                <a:latin typeface="Courier New" pitchFamily="49" charset="0"/>
              </a:rPr>
              <a:t>LOOP</a:t>
            </a:r>
            <a:r>
              <a:rPr lang="en-US" altLang="en-US" dirty="0"/>
              <a:t> is used to fetch all the rows. Also, the cursor attribute, </a:t>
            </a:r>
            <a:r>
              <a:rPr lang="en-US" altLang="en-US" dirty="0">
                <a:latin typeface="Courier New" pitchFamily="49" charset="0"/>
              </a:rPr>
              <a:t>%NOTFOUND</a:t>
            </a:r>
            <a:r>
              <a:rPr lang="en-US" altLang="en-US" dirty="0"/>
              <a:t>, is used to test for the exit condition. </a:t>
            </a:r>
          </a:p>
          <a:p>
            <a:pPr lvl="1" eaLnBrk="1" hangingPunct="1"/>
            <a:r>
              <a:rPr lang="en-US" altLang="en-US" dirty="0"/>
              <a:t>The output of the PL/SQL block is: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Apart from </a:t>
            </a:r>
            <a:r>
              <a:rPr lang="en-US" altLang="en-US" dirty="0">
                <a:latin typeface="Courier New" pitchFamily="49" charset="0"/>
              </a:rPr>
              <a:t>NOTFOUND</a:t>
            </a:r>
            <a:r>
              <a:rPr lang="en-US" altLang="en-US" dirty="0"/>
              <a:t>, there are other cursor attributes that you can use to check on various aspects of the cursors. We will discuss them in the following slides.</a:t>
            </a:r>
          </a:p>
          <a:p>
            <a:endParaRPr lang="en-US" dirty="0"/>
          </a:p>
        </p:txBody>
      </p:sp>
    </p:spTree>
    <p:extLst>
      <p:ext uri="{BB962C8B-B14F-4D97-AF65-F5344CB8AC3E}">
        <p14:creationId xmlns:p14="http://schemas.microsoft.com/office/powerpoint/2010/main" val="828122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Footer Placeholder 7"/>
          <p:cNvSpPr>
            <a:spLocks noGrp="1"/>
          </p:cNvSpPr>
          <p:nvPr>
            <p:ph type="ftr" sz="quarter" idx="4"/>
          </p:nvPr>
        </p:nvSpPr>
        <p:spPr/>
        <p:txBody>
          <a:bodyPr/>
          <a:lstStyle/>
          <a:p>
            <a:r>
              <a:rPr lang="en-US" altLang="en-US"/>
              <a:t>Oracle Database 19c: PL/SQL Workshop   8 - </a:t>
            </a:r>
            <a:fld id="{5D274003-840F-4879-ACAC-733C6F0D1160}"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38A86DB5-2A8A-43A3-B9C7-2A25A711DC9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C98820A-4A18-4BB4-A311-AAFAD401FE26}"/>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CLOSE</a:t>
            </a:r>
            <a:r>
              <a:rPr lang="en-US" altLang="en-US" dirty="0"/>
              <a:t> statement disables the cursor, releases the context area, and “undefines” the active set. Close the cursor after completing the processing of the </a:t>
            </a:r>
            <a:r>
              <a:rPr lang="en-US" altLang="en-US" dirty="0">
                <a:latin typeface="Courier New" pitchFamily="49" charset="0"/>
              </a:rPr>
              <a:t>FETCH</a:t>
            </a:r>
            <a:r>
              <a:rPr lang="en-US" altLang="en-US" dirty="0"/>
              <a:t> statement. You can reopen the cursor if required. A cursor can be reopened only if it is closed. If you attempt to fetch data from a cursor after it is closed, an </a:t>
            </a:r>
            <a:r>
              <a:rPr lang="en-US" altLang="en-US" dirty="0">
                <a:latin typeface="Courier New" pitchFamily="49" charset="0"/>
              </a:rPr>
              <a:t>INVALID_CURSOR</a:t>
            </a:r>
            <a:r>
              <a:rPr lang="en-US" altLang="en-US" dirty="0"/>
              <a:t> exception is raised.</a:t>
            </a:r>
          </a:p>
          <a:p>
            <a:pPr lvl="1" eaLnBrk="1" hangingPunct="1"/>
            <a:r>
              <a:rPr lang="en-US" altLang="en-US" b="1" dirty="0"/>
              <a:t>Note:</a:t>
            </a:r>
            <a:r>
              <a:rPr lang="en-US" altLang="en-US" dirty="0"/>
              <a:t> Although it is possible to terminate a PL/SQL block without closing cursors, you should make it a practice to close any cursor that you declare to free resources. The amount of memory used by an application is directly proportional to the number of open cursors, which would also affect the performance of the application.</a:t>
            </a:r>
          </a:p>
          <a:p>
            <a:pPr lvl="1" eaLnBrk="1" hangingPunct="1"/>
            <a:r>
              <a:rPr lang="en-US" altLang="en-US" dirty="0"/>
              <a:t>There is a maximum limit on the number of open cursors per session, which is determined by the </a:t>
            </a:r>
            <a:r>
              <a:rPr lang="en-US" altLang="en-US" dirty="0">
                <a:latin typeface="Courier New" pitchFamily="49" charset="0"/>
              </a:rPr>
              <a:t>OPEN_CURSORS</a:t>
            </a:r>
            <a:r>
              <a:rPr lang="en-US" altLang="en-US" dirty="0"/>
              <a:t> parameter in the database parameter file. (</a:t>
            </a:r>
            <a:r>
              <a:rPr lang="en-US" altLang="en-US" dirty="0">
                <a:latin typeface="Courier New" pitchFamily="49" charset="0"/>
              </a:rPr>
              <a:t>OPEN_CURSORS</a:t>
            </a:r>
            <a:r>
              <a:rPr lang="en-US" altLang="en-US" dirty="0"/>
              <a:t> = </a:t>
            </a:r>
            <a:r>
              <a:rPr lang="en-US" altLang="en-US" dirty="0">
                <a:latin typeface="Courier New" pitchFamily="49" charset="0"/>
              </a:rPr>
              <a:t>50</a:t>
            </a:r>
            <a:r>
              <a:rPr lang="en-US" altLang="en-US" dirty="0"/>
              <a:t> by default.)</a:t>
            </a:r>
          </a:p>
          <a:p>
            <a:endParaRPr lang="en-US" dirty="0"/>
          </a:p>
        </p:txBody>
      </p:sp>
    </p:spTree>
    <p:extLst>
      <p:ext uri="{BB962C8B-B14F-4D97-AF65-F5344CB8AC3E}">
        <p14:creationId xmlns:p14="http://schemas.microsoft.com/office/powerpoint/2010/main" val="110535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Footer Placeholder 8"/>
          <p:cNvSpPr>
            <a:spLocks noGrp="1"/>
          </p:cNvSpPr>
          <p:nvPr>
            <p:ph type="ftr" sz="quarter" idx="4"/>
          </p:nvPr>
        </p:nvSpPr>
        <p:spPr/>
        <p:txBody>
          <a:bodyPr/>
          <a:lstStyle/>
          <a:p>
            <a:r>
              <a:rPr lang="en-US" altLang="en-US"/>
              <a:t>Oracle Database 19c: PL/SQL Workshop   8 - </a:t>
            </a:r>
            <a:fld id="{4B4005A8-A54F-4AE5-A793-460677D0F419}" type="slidenum">
              <a:rPr lang="en-US" altLang="en-US" smtClean="0"/>
              <a:pPr/>
              <a:t>16</a:t>
            </a:fld>
            <a:endParaRPr lang="en-US" altLang="en-US" dirty="0"/>
          </a:p>
        </p:txBody>
      </p:sp>
      <p:pic>
        <p:nvPicPr>
          <p:cNvPr id="55301" name="Picture 5" descr="les08_02.png"/>
          <p:cNvPicPr>
            <a:picLocks noChangeAspect="1"/>
          </p:cNvPicPr>
          <p:nvPr/>
        </p:nvPicPr>
        <p:blipFill>
          <a:blip r:embed="rId3"/>
          <a:srcRect/>
          <a:stretch>
            <a:fillRect/>
          </a:stretch>
        </p:blipFill>
        <p:spPr bwMode="auto">
          <a:xfrm>
            <a:off x="1743075" y="5514975"/>
            <a:ext cx="2933700" cy="13430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6A06A00A-AAC8-4901-9DF0-71EFD0A6318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201DBF3-CA82-4DC5-9D60-97D41E47846D}"/>
              </a:ext>
            </a:extLst>
          </p:cNvPr>
          <p:cNvSpPr>
            <a:spLocks noGrp="1"/>
          </p:cNvSpPr>
          <p:nvPr>
            <p:ph type="body" idx="1"/>
          </p:nvPr>
        </p:nvSpPr>
        <p:spPr/>
        <p:txBody>
          <a:bodyPr/>
          <a:lstStyle/>
          <a:p>
            <a:pPr lvl="1"/>
            <a:r>
              <a:rPr lang="en-US" altLang="en-US" dirty="0"/>
              <a:t>You have already seen that you can define records that have the structure of columns in a table. You can also define a record based on the selected list of columns in an explicit cursor. This is convenient for processing the rows of the active set, because you can simply fetch into the record. Therefore, the values of the rows are loaded directly into the corresponding fields of the record.</a:t>
            </a:r>
          </a:p>
          <a:p>
            <a:pPr lvl="1"/>
            <a:endParaRPr lang="en-US" dirty="0"/>
          </a:p>
        </p:txBody>
      </p:sp>
    </p:spTree>
    <p:extLst>
      <p:ext uri="{BB962C8B-B14F-4D97-AF65-F5344CB8AC3E}">
        <p14:creationId xmlns:p14="http://schemas.microsoft.com/office/powerpoint/2010/main" val="3270964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7"/>
          <p:cNvSpPr>
            <a:spLocks noGrp="1"/>
          </p:cNvSpPr>
          <p:nvPr>
            <p:ph type="ftr" sz="quarter" idx="4"/>
          </p:nvPr>
        </p:nvSpPr>
        <p:spPr/>
        <p:txBody>
          <a:bodyPr/>
          <a:lstStyle/>
          <a:p>
            <a:r>
              <a:rPr lang="en-US" altLang="en-US"/>
              <a:t>Oracle Database 19c: PL/SQL Workshop   8 - </a:t>
            </a:r>
            <a:fld id="{112C7DA9-D22F-462C-877D-E3A26CFB83EC}"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2FBA209E-CDC4-4EE8-AA7B-D16ADEE4D02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98D888C-F04E-454D-9B38-9F982AB7A47E}"/>
              </a:ext>
            </a:extLst>
          </p:cNvPr>
          <p:cNvSpPr>
            <a:spLocks noGrp="1"/>
          </p:cNvSpPr>
          <p:nvPr>
            <p:ph type="body" idx="1"/>
          </p:nvPr>
        </p:nvSpPr>
        <p:spPr/>
        <p:txBody>
          <a:bodyPr/>
          <a:lstStyle/>
          <a:p>
            <a:pPr lvl="1" eaLnBrk="1" hangingPunct="1"/>
            <a:r>
              <a:rPr lang="en-US" altLang="en-US" dirty="0"/>
              <a:t>You learned to fetch data from cursors by using simple loops. You now learn to use a cursor </a:t>
            </a:r>
            <a:r>
              <a:rPr lang="en-US" altLang="en-US" dirty="0">
                <a:latin typeface="Courier New" pitchFamily="49" charset="0"/>
              </a:rPr>
              <a:t>FOR</a:t>
            </a:r>
            <a:r>
              <a:rPr lang="en-US" altLang="en-US" dirty="0"/>
              <a:t> loop, which processes the rows in an explicit cursor. It is a shortcut because the cursor is opened, a row is fetched once for each iteration in the loop, the loop exits when the last row is processed, and the cursor is closed automatically. The loop itself is terminated automatically at the end of the iteration where the last row is fetched.</a:t>
            </a:r>
          </a:p>
          <a:p>
            <a:pPr lvl="1" eaLnBrk="1" hangingPunct="1"/>
            <a:r>
              <a:rPr lang="en-US" altLang="en-US" dirty="0"/>
              <a:t>In the syntax:</a:t>
            </a:r>
          </a:p>
          <a:p>
            <a:pPr lvl="2" eaLnBrk="1" hangingPunct="1">
              <a:buNone/>
            </a:pPr>
            <a:r>
              <a:rPr lang="en-US" altLang="en-US" i="1" dirty="0">
                <a:latin typeface="Courier New" pitchFamily="49" charset="0"/>
                <a:cs typeface="Courier New" pitchFamily="49" charset="0"/>
              </a:rPr>
              <a:t>	</a:t>
            </a:r>
            <a:r>
              <a:rPr lang="en-US" altLang="en-US" i="1" dirty="0" err="1">
                <a:latin typeface="Courier New" pitchFamily="49" charset="0"/>
                <a:cs typeface="Courier New" pitchFamily="49" charset="0"/>
              </a:rPr>
              <a:t>record_name</a:t>
            </a:r>
            <a:r>
              <a:rPr lang="en-US" altLang="en-US" i="1" dirty="0"/>
              <a:t>	</a:t>
            </a:r>
            <a:r>
              <a:rPr lang="en-US" altLang="en-US" dirty="0"/>
              <a:t>Is the name of the implicitly declared record</a:t>
            </a:r>
          </a:p>
          <a:p>
            <a:pPr lvl="2" eaLnBrk="1" hangingPunct="1">
              <a:buNone/>
            </a:pPr>
            <a:r>
              <a:rPr lang="en-US" altLang="en-US" i="1" dirty="0">
                <a:latin typeface="Courier New" pitchFamily="49" charset="0"/>
                <a:cs typeface="Courier New" pitchFamily="49" charset="0"/>
              </a:rPr>
              <a:t>	</a:t>
            </a:r>
            <a:r>
              <a:rPr lang="en-US" altLang="en-US" i="1" dirty="0" err="1">
                <a:latin typeface="Courier New" pitchFamily="49" charset="0"/>
                <a:cs typeface="Courier New" pitchFamily="49" charset="0"/>
              </a:rPr>
              <a:t>cursor_name</a:t>
            </a:r>
            <a:r>
              <a:rPr lang="en-US" altLang="en-US" i="1" dirty="0"/>
              <a:t>	</a:t>
            </a:r>
            <a:r>
              <a:rPr lang="en-US" altLang="en-US" dirty="0"/>
              <a:t>Is a PL/SQL identifier for the previously declared cursor</a:t>
            </a:r>
          </a:p>
          <a:p>
            <a:pPr lvl="1" eaLnBrk="1" hangingPunct="1"/>
            <a:r>
              <a:rPr lang="en-US" altLang="en-US" b="1" dirty="0"/>
              <a:t>Guidelines</a:t>
            </a:r>
          </a:p>
          <a:p>
            <a:pPr lvl="2" eaLnBrk="1" hangingPunct="1"/>
            <a:r>
              <a:rPr lang="en-US" altLang="en-US" dirty="0"/>
              <a:t>Do not declare the record that controls the loop; it is declared implicitly.</a:t>
            </a:r>
          </a:p>
          <a:p>
            <a:pPr lvl="2" eaLnBrk="1" hangingPunct="1"/>
            <a:r>
              <a:rPr lang="en-US" altLang="en-US" dirty="0"/>
              <a:t>Test the cursor attributes during the loop if required.</a:t>
            </a:r>
          </a:p>
          <a:p>
            <a:pPr lvl="2" eaLnBrk="1" hangingPunct="1"/>
            <a:r>
              <a:rPr lang="en-US" altLang="en-US" dirty="0"/>
              <a:t>Supply the parameters for a cursor, if required, in parentheses following the cursor name in the </a:t>
            </a:r>
            <a:r>
              <a:rPr lang="en-US" altLang="en-US" dirty="0">
                <a:latin typeface="Courier New" pitchFamily="49" charset="0"/>
              </a:rPr>
              <a:t>FOR</a:t>
            </a:r>
            <a:r>
              <a:rPr lang="en-US" altLang="en-US" dirty="0"/>
              <a:t> statement.</a:t>
            </a:r>
          </a:p>
          <a:p>
            <a:endParaRPr lang="en-US" dirty="0"/>
          </a:p>
        </p:txBody>
      </p:sp>
    </p:spTree>
    <p:extLst>
      <p:ext uri="{BB962C8B-B14F-4D97-AF65-F5344CB8AC3E}">
        <p14:creationId xmlns:p14="http://schemas.microsoft.com/office/powerpoint/2010/main" val="122716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Footer Placeholder 7"/>
          <p:cNvSpPr>
            <a:spLocks noGrp="1"/>
          </p:cNvSpPr>
          <p:nvPr>
            <p:ph type="ftr" sz="quarter" idx="4"/>
          </p:nvPr>
        </p:nvSpPr>
        <p:spPr/>
        <p:txBody>
          <a:bodyPr/>
          <a:lstStyle/>
          <a:p>
            <a:r>
              <a:rPr lang="en-US" altLang="en-US"/>
              <a:t>Oracle Database 19c: PL/SQL Workshop   8 - </a:t>
            </a:r>
            <a:fld id="{390C9B32-D1C4-48B2-BB47-F8560DDE6B37}" type="slidenum">
              <a:rPr lang="en-US" altLang="en-US" smtClean="0"/>
              <a:pPr/>
              <a:t>18</a:t>
            </a:fld>
            <a:endParaRPr lang="en-US" altLang="en-US" dirty="0"/>
          </a:p>
        </p:txBody>
      </p:sp>
      <p:sp>
        <p:nvSpPr>
          <p:cNvPr id="3" name="Slide Image Placeholder 2">
            <a:extLst>
              <a:ext uri="{FF2B5EF4-FFF2-40B4-BE49-F238E27FC236}">
                <a16:creationId xmlns:a16="http://schemas.microsoft.com/office/drawing/2014/main" id="{9B004D79-19DF-4DAE-A02B-B51E3D20698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41616F4-CB92-4C0A-A2B9-4D9A9C140683}"/>
              </a:ext>
            </a:extLst>
          </p:cNvPr>
          <p:cNvSpPr>
            <a:spLocks noGrp="1"/>
          </p:cNvSpPr>
          <p:nvPr>
            <p:ph type="body" idx="1"/>
          </p:nvPr>
        </p:nvSpPr>
        <p:spPr/>
        <p:txBody>
          <a:bodyPr/>
          <a:lstStyle/>
          <a:p>
            <a:pPr lvl="1" eaLnBrk="1" hangingPunct="1"/>
            <a:r>
              <a:rPr lang="en-US" altLang="en-US" dirty="0"/>
              <a:t>The example that was used to demonstrate the usage of a simple loop to fetch data from cursors is rewritten to use the cursor </a:t>
            </a:r>
            <a:r>
              <a:rPr lang="en-US" altLang="en-US" dirty="0">
                <a:latin typeface="Courier New" pitchFamily="49" charset="0"/>
              </a:rPr>
              <a:t>FOR</a:t>
            </a:r>
            <a:r>
              <a:rPr lang="en-US" altLang="en-US" dirty="0"/>
              <a:t> loop. </a:t>
            </a:r>
          </a:p>
          <a:p>
            <a:pPr lvl="1" eaLnBrk="1" hangingPunct="1"/>
            <a:r>
              <a:rPr lang="en-US" altLang="en-US" dirty="0" err="1">
                <a:latin typeface="Courier New" pitchFamily="49" charset="0"/>
              </a:rPr>
              <a:t>emp_record</a:t>
            </a:r>
            <a:r>
              <a:rPr lang="en-US" altLang="en-US" dirty="0"/>
              <a:t> is the record that is implicitly declared. You can access the fetched data with this implicit record (as shown in the slide). Observe that no variables are declared to hold the fetched data by using the </a:t>
            </a:r>
            <a:r>
              <a:rPr lang="en-US" altLang="en-US" dirty="0">
                <a:latin typeface="Courier New" pitchFamily="49" charset="0"/>
              </a:rPr>
              <a:t>INTO</a:t>
            </a:r>
            <a:r>
              <a:rPr lang="en-US" altLang="en-US" dirty="0"/>
              <a:t> clause. The code does not have the </a:t>
            </a:r>
            <a:r>
              <a:rPr lang="en-US" altLang="en-US" dirty="0">
                <a:latin typeface="Courier New" pitchFamily="49" charset="0"/>
              </a:rPr>
              <a:t>OPEN</a:t>
            </a:r>
            <a:r>
              <a:rPr lang="en-US" altLang="en-US" dirty="0"/>
              <a:t> and </a:t>
            </a:r>
            <a:r>
              <a:rPr lang="en-US" altLang="en-US" dirty="0">
                <a:latin typeface="Courier New" pitchFamily="49" charset="0"/>
              </a:rPr>
              <a:t>CLOSE</a:t>
            </a:r>
            <a:r>
              <a:rPr lang="en-US" altLang="en-US" dirty="0"/>
              <a:t> statements to open and close the cursor, respectively.</a:t>
            </a:r>
          </a:p>
          <a:p>
            <a:endParaRPr lang="en-US" dirty="0"/>
          </a:p>
        </p:txBody>
      </p:sp>
    </p:spTree>
    <p:extLst>
      <p:ext uri="{BB962C8B-B14F-4D97-AF65-F5344CB8AC3E}">
        <p14:creationId xmlns:p14="http://schemas.microsoft.com/office/powerpoint/2010/main" val="2950544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7"/>
          <p:cNvSpPr>
            <a:spLocks noGrp="1"/>
          </p:cNvSpPr>
          <p:nvPr>
            <p:ph type="ftr" sz="quarter" idx="4"/>
          </p:nvPr>
        </p:nvSpPr>
        <p:spPr/>
        <p:txBody>
          <a:bodyPr/>
          <a:lstStyle/>
          <a:p>
            <a:r>
              <a:rPr lang="en-US" altLang="en-US"/>
              <a:t>Oracle Database 19c: PL/SQL Workshop   8 - </a:t>
            </a:r>
            <a:fld id="{31D98A89-FCB7-4ECF-9AE0-9D8501DC3D29}"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E3629822-9EBD-4E26-9AA3-A81060044CE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0B8B369-4E6F-4495-B3C9-CDE8E265ABD0}"/>
              </a:ext>
            </a:extLst>
          </p:cNvPr>
          <p:cNvSpPr>
            <a:spLocks noGrp="1"/>
          </p:cNvSpPr>
          <p:nvPr>
            <p:ph type="body" idx="1"/>
          </p:nvPr>
        </p:nvSpPr>
        <p:spPr/>
        <p:txBody>
          <a:bodyPr/>
          <a:lstStyle/>
          <a:p>
            <a:pPr lvl="1" eaLnBrk="1" hangingPunct="1"/>
            <a:r>
              <a:rPr lang="en-US" altLang="en-US" dirty="0"/>
              <a:t>As with implicit cursors, there are four attributes for obtaining status information about a cursor. When appended to the cursor variable name, these attributes return useful information about the execution of a cursor manipulation statement. </a:t>
            </a:r>
          </a:p>
          <a:p>
            <a:pPr lvl="1" eaLnBrk="1" hangingPunct="1"/>
            <a:r>
              <a:rPr lang="en-US" altLang="en-US" b="1" dirty="0"/>
              <a:t>Note:</a:t>
            </a:r>
            <a:r>
              <a:rPr lang="en-US" altLang="en-US" dirty="0"/>
              <a:t> You cannot reference cursor</a:t>
            </a:r>
            <a:r>
              <a:rPr lang="en-US" altLang="en-US" dirty="0">
                <a:solidFill>
                  <a:srgbClr val="FC0128"/>
                </a:solidFill>
              </a:rPr>
              <a:t> </a:t>
            </a:r>
            <a:r>
              <a:rPr lang="en-US" altLang="en-US" dirty="0"/>
              <a:t>attributes</a:t>
            </a:r>
            <a:r>
              <a:rPr lang="en-US" altLang="en-US" dirty="0">
                <a:solidFill>
                  <a:srgbClr val="FC0128"/>
                </a:solidFill>
              </a:rPr>
              <a:t> </a:t>
            </a:r>
            <a:r>
              <a:rPr lang="en-US" altLang="en-US" dirty="0"/>
              <a:t>directly in a SQL statement.</a:t>
            </a:r>
          </a:p>
          <a:p>
            <a:endParaRPr lang="en-US" dirty="0"/>
          </a:p>
        </p:txBody>
      </p:sp>
    </p:spTree>
    <p:extLst>
      <p:ext uri="{BB962C8B-B14F-4D97-AF65-F5344CB8AC3E}">
        <p14:creationId xmlns:p14="http://schemas.microsoft.com/office/powerpoint/2010/main" val="140269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p:txBody>
          <a:bodyPr/>
          <a:lstStyle/>
          <a:p>
            <a:pPr lvl="1"/>
            <a:r>
              <a:rPr lang="en-US"/>
              <a:t>You are in lesson 8, which is part of Unit 2: Programming with PL/SQL.</a:t>
            </a:r>
          </a:p>
        </p:txBody>
      </p:sp>
      <p:sp>
        <p:nvSpPr>
          <p:cNvPr id="5" name="Footer Placeholder 4"/>
          <p:cNvSpPr>
            <a:spLocks noGrp="1"/>
          </p:cNvSpPr>
          <p:nvPr>
            <p:ph type="ftr" sz="quarter" idx="4"/>
          </p:nvPr>
        </p:nvSpPr>
        <p:spPr/>
        <p:txBody>
          <a:bodyPr/>
          <a:lstStyle/>
          <a:p>
            <a:r>
              <a:rPr lang="en-US"/>
              <a:t>Oracle Database 19c: PL/SQL Workshop   8 - </a:t>
            </a:r>
            <a:fld id="{EFB3579A-C226-4BDC-BBC5-1A1230B1F868}" type="slidenum">
              <a:rPr lang="en-US" smtClean="0"/>
              <a:pPr/>
              <a:t>2</a:t>
            </a:fld>
            <a:endParaRPr lang="en-US" dirty="0"/>
          </a:p>
        </p:txBody>
      </p:sp>
      <p:sp>
        <p:nvSpPr>
          <p:cNvPr id="4" name="Slide Image Placeholder 3">
            <a:extLst>
              <a:ext uri="{FF2B5EF4-FFF2-40B4-BE49-F238E27FC236}">
                <a16:creationId xmlns:a16="http://schemas.microsoft.com/office/drawing/2014/main" id="{EED60359-E408-49E3-B1C9-0B02A17FF421}"/>
              </a:ext>
            </a:extLst>
          </p:cNvPr>
          <p:cNvSpPr>
            <a:spLocks noGrp="1" noRot="1" noChangeAspect="1"/>
          </p:cNvSpPr>
          <p:nvPr>
            <p:ph type="sldImg"/>
          </p:nvPr>
        </p:nvSpPr>
        <p:spPr/>
      </p:sp>
    </p:spTree>
    <p:extLst>
      <p:ext uri="{BB962C8B-B14F-4D97-AF65-F5344CB8AC3E}">
        <p14:creationId xmlns:p14="http://schemas.microsoft.com/office/powerpoint/2010/main" val="391379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Footer Placeholder 7"/>
          <p:cNvSpPr>
            <a:spLocks noGrp="1"/>
          </p:cNvSpPr>
          <p:nvPr>
            <p:ph type="ftr" sz="quarter" idx="4"/>
          </p:nvPr>
        </p:nvSpPr>
        <p:spPr/>
        <p:txBody>
          <a:bodyPr/>
          <a:lstStyle/>
          <a:p>
            <a:r>
              <a:rPr lang="en-US" altLang="en-US"/>
              <a:t>Oracle Database 19c: PL/SQL Workshop   8 - </a:t>
            </a:r>
            <a:fld id="{08D73174-46E4-45B4-AD10-AE58F11A5B47}"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0D7B7617-38AC-49F9-B00C-710437EFF94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9B74226-69C7-4C5A-B725-DC526D89EB28}"/>
              </a:ext>
            </a:extLst>
          </p:cNvPr>
          <p:cNvSpPr>
            <a:spLocks noGrp="1"/>
          </p:cNvSpPr>
          <p:nvPr>
            <p:ph type="body" idx="1"/>
          </p:nvPr>
        </p:nvSpPr>
        <p:spPr/>
        <p:txBody>
          <a:bodyPr/>
          <a:lstStyle/>
          <a:p>
            <a:pPr lvl="2" eaLnBrk="1" hangingPunct="1">
              <a:spcBef>
                <a:spcPct val="25000"/>
              </a:spcBef>
            </a:pPr>
            <a:r>
              <a:rPr lang="en-US" altLang="en-US" dirty="0"/>
              <a:t>You can fetch rows only when the cursor is open. Use the </a:t>
            </a:r>
            <a:r>
              <a:rPr lang="en-US" altLang="en-US" dirty="0">
                <a:latin typeface="Courier New" pitchFamily="49" charset="0"/>
              </a:rPr>
              <a:t>%ISOPEN</a:t>
            </a:r>
            <a:r>
              <a:rPr lang="en-US" altLang="en-US" dirty="0"/>
              <a:t> cursor attribute to determine whether the cursor is open.</a:t>
            </a:r>
          </a:p>
          <a:p>
            <a:pPr lvl="2" eaLnBrk="1" hangingPunct="1"/>
            <a:r>
              <a:rPr lang="en-US" altLang="en-US" dirty="0"/>
              <a:t>Fetch rows in a loop. Use cursor attributes to determine when to exit the loop.</a:t>
            </a:r>
          </a:p>
          <a:p>
            <a:pPr lvl="2" eaLnBrk="1" hangingPunct="1"/>
            <a:r>
              <a:rPr lang="en-US" altLang="en-US" dirty="0"/>
              <a:t>Use the </a:t>
            </a:r>
            <a:r>
              <a:rPr lang="en-US" altLang="en-US" dirty="0">
                <a:latin typeface="Courier New" pitchFamily="49" charset="0"/>
              </a:rPr>
              <a:t>%ROWCOUNT</a:t>
            </a:r>
            <a:r>
              <a:rPr lang="en-US" altLang="en-US" dirty="0"/>
              <a:t> cursor attribute to do the following:</a:t>
            </a:r>
          </a:p>
          <a:p>
            <a:pPr lvl="3" eaLnBrk="1" hangingPunct="1"/>
            <a:r>
              <a:rPr lang="en-US" altLang="en-US" dirty="0"/>
              <a:t>Process an exact number of rows.</a:t>
            </a:r>
          </a:p>
          <a:p>
            <a:pPr lvl="3" eaLnBrk="1" hangingPunct="1"/>
            <a:r>
              <a:rPr lang="en-US" altLang="en-US" dirty="0"/>
              <a:t>Fetch the rows in a loop and determine when to exit the loop.</a:t>
            </a:r>
          </a:p>
          <a:p>
            <a:pPr lvl="1" eaLnBrk="1" hangingPunct="1">
              <a:spcAft>
                <a:spcPct val="2000"/>
              </a:spcAft>
            </a:pPr>
            <a:r>
              <a:rPr lang="en-US" altLang="en-US" b="1" dirty="0"/>
              <a:t>Note: </a:t>
            </a:r>
            <a:r>
              <a:rPr lang="en-US" altLang="en-US" dirty="0">
                <a:latin typeface="Courier New" pitchFamily="49" charset="0"/>
              </a:rPr>
              <a:t>%ISOPEN</a:t>
            </a:r>
            <a:r>
              <a:rPr lang="en-US" altLang="en-US" dirty="0">
                <a:solidFill>
                  <a:srgbClr val="FC0128"/>
                </a:solidFill>
              </a:rPr>
              <a:t> </a:t>
            </a:r>
            <a:r>
              <a:rPr lang="en-US" altLang="en-US" dirty="0"/>
              <a:t>returns the status of the cursor: </a:t>
            </a:r>
            <a:r>
              <a:rPr lang="en-US" altLang="en-US" dirty="0">
                <a:latin typeface="Courier New" pitchFamily="49" charset="0"/>
              </a:rPr>
              <a:t>TRUE</a:t>
            </a:r>
            <a:r>
              <a:rPr lang="en-US" altLang="en-US" dirty="0"/>
              <a:t> if open and </a:t>
            </a:r>
            <a:r>
              <a:rPr lang="en-US" altLang="en-US" dirty="0">
                <a:latin typeface="Courier New" pitchFamily="49" charset="0"/>
              </a:rPr>
              <a:t>FALSE</a:t>
            </a:r>
            <a:r>
              <a:rPr lang="en-US" altLang="en-US" dirty="0"/>
              <a:t> if not.</a:t>
            </a:r>
          </a:p>
          <a:p>
            <a:endParaRPr lang="en-US" dirty="0"/>
          </a:p>
        </p:txBody>
      </p:sp>
    </p:spTree>
    <p:extLst>
      <p:ext uri="{BB962C8B-B14F-4D97-AF65-F5344CB8AC3E}">
        <p14:creationId xmlns:p14="http://schemas.microsoft.com/office/powerpoint/2010/main" val="157760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Footer Placeholder 7"/>
          <p:cNvSpPr>
            <a:spLocks noGrp="1"/>
          </p:cNvSpPr>
          <p:nvPr>
            <p:ph type="ftr" sz="quarter" idx="4"/>
          </p:nvPr>
        </p:nvSpPr>
        <p:spPr/>
        <p:txBody>
          <a:bodyPr/>
          <a:lstStyle/>
          <a:p>
            <a:r>
              <a:rPr lang="en-US" altLang="en-US"/>
              <a:t>Oracle Database 19c: PL/SQL Workshop   8 - </a:t>
            </a:r>
            <a:fld id="{2994A7CB-8903-41AD-9B5B-24F2A4D11181}"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1C8FE7AE-F768-49E6-A2CC-2443FD0666D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462DE35-EAF6-4636-B9B0-B7CB50B185C1}"/>
              </a:ext>
            </a:extLst>
          </p:cNvPr>
          <p:cNvSpPr>
            <a:spLocks noGrp="1"/>
          </p:cNvSpPr>
          <p:nvPr>
            <p:ph type="body" idx="1"/>
          </p:nvPr>
        </p:nvSpPr>
        <p:spPr/>
        <p:txBody>
          <a:bodyPr/>
          <a:lstStyle/>
          <a:p>
            <a:pPr lvl="1" eaLnBrk="1" hangingPunct="1"/>
            <a:r>
              <a:rPr lang="en-US" altLang="en-US" dirty="0"/>
              <a:t>The example in the slide shows how the </a:t>
            </a:r>
            <a:r>
              <a:rPr lang="en-US" altLang="en-US" dirty="0">
                <a:latin typeface="Courier New" pitchFamily="49" charset="0"/>
              </a:rPr>
              <a:t>%ROWCOUNT</a:t>
            </a:r>
            <a:r>
              <a:rPr lang="en-US" altLang="en-US" dirty="0"/>
              <a:t> and </a:t>
            </a:r>
            <a:r>
              <a:rPr lang="en-US" altLang="en-US" dirty="0">
                <a:latin typeface="Courier New" pitchFamily="49" charset="0"/>
              </a:rPr>
              <a:t>%NOTFOUND</a:t>
            </a:r>
            <a:r>
              <a:rPr lang="en-US" altLang="en-US" dirty="0"/>
              <a:t> attributes can be used for the exit conditions in a loop.</a:t>
            </a:r>
          </a:p>
          <a:p>
            <a:pPr lvl="1" eaLnBrk="1" hangingPunct="1"/>
            <a:r>
              <a:rPr lang="en-US" altLang="en-US" dirty="0"/>
              <a:t>In the given code, the exit condition for the loop was either that the cursor displayed 10 rows or the cursor cannot fetch any rows according to the </a:t>
            </a:r>
            <a:r>
              <a:rPr lang="en-US" altLang="en-US" dirty="0">
                <a:latin typeface="Courier New" pitchFamily="49" charset="0"/>
              </a:rPr>
              <a:t>SELECT</a:t>
            </a:r>
            <a:r>
              <a:rPr lang="en-US" altLang="en-US" dirty="0"/>
              <a:t> statement.</a:t>
            </a:r>
          </a:p>
          <a:p>
            <a:pPr lvl="1" eaLnBrk="1" hangingPunct="1"/>
            <a:r>
              <a:rPr lang="en-US" altLang="en-US" dirty="0"/>
              <a:t>The </a:t>
            </a:r>
            <a:r>
              <a:rPr lang="en-US" altLang="en-US" dirty="0">
                <a:latin typeface="Courier New" pitchFamily="49" charset="0"/>
              </a:rPr>
              <a:t>%ROWCOUNT</a:t>
            </a:r>
            <a:r>
              <a:rPr lang="en-US" altLang="en-US" dirty="0"/>
              <a:t> attribute keeps track of the number of rows retrieved through the cursor. The </a:t>
            </a:r>
            <a:r>
              <a:rPr lang="en-US" altLang="en-US" dirty="0">
                <a:latin typeface="Courier New" pitchFamily="49" charset="0"/>
              </a:rPr>
              <a:t>%NOTFOUND</a:t>
            </a:r>
            <a:r>
              <a:rPr lang="en-US" altLang="en-US" dirty="0"/>
              <a:t> attribute checks for the end of the active set of rows retrieved by the cursor.</a:t>
            </a:r>
          </a:p>
          <a:p>
            <a:pPr lvl="1" eaLnBrk="1" hangingPunct="1"/>
            <a:r>
              <a:rPr lang="en-US" altLang="en-US" dirty="0"/>
              <a:t>The output of the code displays 10 rows from the </a:t>
            </a:r>
            <a:r>
              <a:rPr lang="en-US" altLang="en-US" dirty="0">
                <a:latin typeface="Courier New" pitchFamily="49" charset="0"/>
              </a:rPr>
              <a:t>employees</a:t>
            </a:r>
            <a:r>
              <a:rPr lang="en-US" altLang="en-US" dirty="0"/>
              <a:t> table.</a:t>
            </a:r>
          </a:p>
          <a:p>
            <a:endParaRPr lang="en-US" dirty="0"/>
          </a:p>
        </p:txBody>
      </p:sp>
    </p:spTree>
    <p:extLst>
      <p:ext uri="{BB962C8B-B14F-4D97-AF65-F5344CB8AC3E}">
        <p14:creationId xmlns:p14="http://schemas.microsoft.com/office/powerpoint/2010/main" val="748590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Footer Placeholder 7"/>
          <p:cNvSpPr>
            <a:spLocks noGrp="1"/>
          </p:cNvSpPr>
          <p:nvPr>
            <p:ph type="ftr" sz="quarter" idx="4"/>
          </p:nvPr>
        </p:nvSpPr>
        <p:spPr/>
        <p:txBody>
          <a:bodyPr/>
          <a:lstStyle/>
          <a:p>
            <a:r>
              <a:rPr lang="en-US" altLang="en-US"/>
              <a:t>Oracle Database 19c: PL/SQL Workshop   8 - </a:t>
            </a:r>
            <a:fld id="{B695EAA7-0C6E-49DB-8C23-72C7C9F2E736}" type="slidenum">
              <a:rPr lang="en-US" altLang="en-US" smtClean="0"/>
              <a:pPr/>
              <a:t>22</a:t>
            </a:fld>
            <a:endParaRPr lang="en-US" altLang="en-US" dirty="0"/>
          </a:p>
        </p:txBody>
      </p:sp>
      <p:sp>
        <p:nvSpPr>
          <p:cNvPr id="3" name="Slide Image Placeholder 2">
            <a:extLst>
              <a:ext uri="{FF2B5EF4-FFF2-40B4-BE49-F238E27FC236}">
                <a16:creationId xmlns:a16="http://schemas.microsoft.com/office/drawing/2014/main" id="{CBCE698E-24E6-4008-A696-0B00AB44700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8637FC0-E625-43FE-A555-600577604404}"/>
              </a:ext>
            </a:extLst>
          </p:cNvPr>
          <p:cNvSpPr>
            <a:spLocks noGrp="1"/>
          </p:cNvSpPr>
          <p:nvPr>
            <p:ph type="body" idx="1"/>
          </p:nvPr>
        </p:nvSpPr>
        <p:spPr/>
        <p:txBody>
          <a:bodyPr/>
          <a:lstStyle/>
          <a:p>
            <a:pPr lvl="1" eaLnBrk="1" hangingPunct="1"/>
            <a:r>
              <a:rPr lang="en-US" altLang="en-US" dirty="0"/>
              <a:t>Note that there is no declarative section in this PL/SQL block. The difference between the cursor </a:t>
            </a:r>
            <a:r>
              <a:rPr lang="en-US" altLang="en-US" dirty="0">
                <a:latin typeface="Courier New" pitchFamily="49" charset="0"/>
              </a:rPr>
              <a:t>FOR</a:t>
            </a:r>
            <a:r>
              <a:rPr lang="en-US" altLang="en-US" dirty="0"/>
              <a:t> loops by using subqueries and the cursor </a:t>
            </a:r>
            <a:r>
              <a:rPr lang="en-US" altLang="en-US" dirty="0">
                <a:latin typeface="Courier New" pitchFamily="49" charset="0"/>
              </a:rPr>
              <a:t>FOR</a:t>
            </a:r>
            <a:r>
              <a:rPr lang="en-US" altLang="en-US" dirty="0"/>
              <a:t> loop lies in the cursor declaration. If you are writing cursor </a:t>
            </a:r>
            <a:r>
              <a:rPr lang="en-US" altLang="en-US" dirty="0">
                <a:latin typeface="Courier New" pitchFamily="49" charset="0"/>
              </a:rPr>
              <a:t>FOR</a:t>
            </a:r>
            <a:r>
              <a:rPr lang="en-US" altLang="en-US" dirty="0"/>
              <a:t> loops by using subqueries, you need not declare the cursor in the declarative section. You have to provide the </a:t>
            </a:r>
            <a:r>
              <a:rPr lang="en-US" altLang="en-US" dirty="0">
                <a:latin typeface="Courier New" pitchFamily="49" charset="0"/>
              </a:rPr>
              <a:t>SELECT</a:t>
            </a:r>
            <a:r>
              <a:rPr lang="en-US" altLang="en-US" dirty="0"/>
              <a:t> statement that determines the active set in the loop itself.</a:t>
            </a:r>
          </a:p>
          <a:p>
            <a:pPr lvl="1" eaLnBrk="1" hangingPunct="1"/>
            <a:r>
              <a:rPr lang="en-US" altLang="en-US" dirty="0"/>
              <a:t>The example that was used to illustrate a cursor </a:t>
            </a:r>
            <a:r>
              <a:rPr lang="en-US" altLang="en-US" dirty="0">
                <a:latin typeface="Courier New" pitchFamily="49" charset="0"/>
              </a:rPr>
              <a:t>FOR</a:t>
            </a:r>
            <a:r>
              <a:rPr lang="en-US" altLang="en-US" dirty="0"/>
              <a:t> loop is rewritten in the slide to illustrate a cursor </a:t>
            </a:r>
            <a:r>
              <a:rPr lang="en-US" altLang="en-US" dirty="0">
                <a:latin typeface="Courier New" pitchFamily="49" charset="0"/>
              </a:rPr>
              <a:t>FOR</a:t>
            </a:r>
            <a:r>
              <a:rPr lang="en-US" altLang="en-US" dirty="0"/>
              <a:t> loop by using subqueries.</a:t>
            </a:r>
          </a:p>
          <a:p>
            <a:pPr lvl="1" eaLnBrk="1" hangingPunct="1"/>
            <a:r>
              <a:rPr lang="en-US" altLang="en-US" b="1" dirty="0"/>
              <a:t>Note: </a:t>
            </a:r>
            <a:r>
              <a:rPr lang="en-US" altLang="en-US" dirty="0"/>
              <a:t>You cannot reference explicit cursor attributes if you use a subquery in a cursor </a:t>
            </a:r>
            <a:r>
              <a:rPr lang="en-US" altLang="en-US" dirty="0">
                <a:latin typeface="Courier New" pitchFamily="49" charset="0"/>
              </a:rPr>
              <a:t>FOR</a:t>
            </a:r>
            <a:r>
              <a:rPr lang="en-US" altLang="en-US" dirty="0"/>
              <a:t> loop because you cannot give the cursor an explicit name.</a:t>
            </a:r>
          </a:p>
          <a:p>
            <a:endParaRPr lang="en-US" dirty="0"/>
          </a:p>
        </p:txBody>
      </p:sp>
    </p:spTree>
    <p:extLst>
      <p:ext uri="{BB962C8B-B14F-4D97-AF65-F5344CB8AC3E}">
        <p14:creationId xmlns:p14="http://schemas.microsoft.com/office/powerpoint/2010/main" val="361083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Footer Placeholder 4"/>
          <p:cNvSpPr>
            <a:spLocks noGrp="1"/>
          </p:cNvSpPr>
          <p:nvPr>
            <p:ph type="ftr" sz="quarter" idx="4"/>
          </p:nvPr>
        </p:nvSpPr>
        <p:spPr/>
        <p:txBody>
          <a:bodyPr/>
          <a:lstStyle/>
          <a:p>
            <a:r>
              <a:rPr lang="en-US" altLang="en-US"/>
              <a:t>Oracle Database 19c: PL/SQL Workshop   8 - </a:t>
            </a:r>
            <a:fld id="{011BC6E1-8696-4382-8DE4-483A868800D1}" type="slidenum">
              <a:rPr lang="en-US" altLang="en-US" smtClean="0"/>
              <a:pPr/>
              <a:t>23</a:t>
            </a:fld>
            <a:endParaRPr lang="en-US" altLang="en-US" dirty="0"/>
          </a:p>
        </p:txBody>
      </p:sp>
      <p:sp>
        <p:nvSpPr>
          <p:cNvPr id="3" name="Slide Image Placeholder 2">
            <a:extLst>
              <a:ext uri="{FF2B5EF4-FFF2-40B4-BE49-F238E27FC236}">
                <a16:creationId xmlns:a16="http://schemas.microsoft.com/office/drawing/2014/main" id="{66B6FA26-2DE3-4A87-B5DC-4558E127169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F3EFB4-8ECB-4C7A-9010-ABBCB3CDDB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0907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04" name="Group 4"/>
          <p:cNvGraphicFramePr>
            <a:graphicFrameLocks noGrp="1"/>
          </p:cNvGraphicFramePr>
          <p:nvPr/>
        </p:nvGraphicFramePr>
        <p:xfrm>
          <a:off x="815975" y="6173787"/>
          <a:ext cx="5651500" cy="836613"/>
        </p:xfrm>
        <a:graphic>
          <a:graphicData uri="http://schemas.openxmlformats.org/drawingml/2006/table">
            <a:tbl>
              <a:tblPr/>
              <a:tblGrid>
                <a:gridCol w="1543768">
                  <a:extLst>
                    <a:ext uri="{9D8B030D-6E8A-4147-A177-3AD203B41FA5}">
                      <a16:colId xmlns:a16="http://schemas.microsoft.com/office/drawing/2014/main" val="20000"/>
                    </a:ext>
                  </a:extLst>
                </a:gridCol>
                <a:gridCol w="4107732">
                  <a:extLst>
                    <a:ext uri="{9D8B030D-6E8A-4147-A177-3AD203B41FA5}">
                      <a16:colId xmlns:a16="http://schemas.microsoft.com/office/drawing/2014/main" val="20001"/>
                    </a:ext>
                  </a:extLst>
                </a:gridCol>
              </a:tblGrid>
              <a:tr h="188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cursor_name</a:t>
                      </a:r>
                    </a:p>
                  </a:txBody>
                  <a:tcPr marL="91363" marR="91363" marT="0" marB="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 PL/SQL identifier for the declared cursor</a:t>
                      </a:r>
                    </a:p>
                  </a:txBody>
                  <a:tcPr marL="91363" marR="91363"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parameter_name</a:t>
                      </a:r>
                    </a:p>
                  </a:txBody>
                  <a:tcPr marL="91363" marR="91363"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the name of a parameter</a:t>
                      </a:r>
                    </a:p>
                  </a:txBody>
                  <a:tcPr marL="91363" marR="9136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datatype</a:t>
                      </a:r>
                    </a:p>
                  </a:txBody>
                  <a:tcPr marL="91363" marR="91363"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the scalar data type of the parameter</a:t>
                      </a:r>
                    </a:p>
                  </a:txBody>
                  <a:tcPr marL="91363" marR="91363"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96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select_statement</a:t>
                      </a:r>
                    </a:p>
                  </a:txBody>
                  <a:tcPr marL="91363" marR="91363"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 </a:t>
                      </a:r>
                      <a:r>
                        <a:rPr kumimoji="0" lang="en-US" sz="1100" b="0" i="0" u="none" strike="noStrike" cap="none" normalizeH="0" baseline="0" dirty="0">
                          <a:ln>
                            <a:noFill/>
                          </a:ln>
                          <a:solidFill>
                            <a:schemeClr val="tx1"/>
                          </a:solidFill>
                          <a:effectLst/>
                          <a:latin typeface="Courier New" pitchFamily="49" charset="0"/>
                        </a:rPr>
                        <a:t>SELECT</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statement without the </a:t>
                      </a:r>
                      <a:r>
                        <a:rPr kumimoji="0" lang="en-US" sz="1100" b="0" i="0" u="none" strike="noStrike" cap="none" normalizeH="0" baseline="0" dirty="0">
                          <a:ln>
                            <a:noFill/>
                          </a:ln>
                          <a:solidFill>
                            <a:schemeClr val="tx1"/>
                          </a:solidFill>
                          <a:effectLst/>
                          <a:latin typeface="Courier New" pitchFamily="49" charset="0"/>
                        </a:rPr>
                        <a:t>INTO</a:t>
                      </a:r>
                      <a:r>
                        <a:rPr kumimoji="0" lang="en-US" sz="1100" b="0" i="0" u="none" strike="noStrike" cap="none" normalizeH="0" baseline="0" dirty="0">
                          <a:ln>
                            <a:noFill/>
                          </a:ln>
                          <a:solidFill>
                            <a:schemeClr val="tx1"/>
                          </a:solidFill>
                          <a:effectLst/>
                          <a:latin typeface="Times New Roman" pitchFamily="18" charset="0"/>
                        </a:rPr>
                        <a:t>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clause</a:t>
                      </a:r>
                    </a:p>
                  </a:txBody>
                  <a:tcPr marL="91363" marR="91363"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3501" name="Footer Placeholder 8"/>
          <p:cNvSpPr>
            <a:spLocks noGrp="1"/>
          </p:cNvSpPr>
          <p:nvPr>
            <p:ph type="ftr" sz="quarter" idx="4"/>
          </p:nvPr>
        </p:nvSpPr>
        <p:spPr/>
        <p:txBody>
          <a:bodyPr/>
          <a:lstStyle/>
          <a:p>
            <a:r>
              <a:rPr lang="en-US" altLang="en-US"/>
              <a:t>Oracle Database 19c: PL/SQL Workshop   8 - </a:t>
            </a:r>
            <a:fld id="{49A14451-34AD-4894-8E15-990A30394117}" type="slidenum">
              <a:rPr lang="en-US" altLang="en-US" smtClean="0"/>
              <a:pPr/>
              <a:t>24</a:t>
            </a:fld>
            <a:endParaRPr lang="en-US" altLang="en-US" dirty="0"/>
          </a:p>
        </p:txBody>
      </p:sp>
      <p:sp>
        <p:nvSpPr>
          <p:cNvPr id="3" name="Slide Image Placeholder 2">
            <a:extLst>
              <a:ext uri="{FF2B5EF4-FFF2-40B4-BE49-F238E27FC236}">
                <a16:creationId xmlns:a16="http://schemas.microsoft.com/office/drawing/2014/main" id="{6DE454BE-39D8-4EA6-BE32-5B6D642F30C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FD77B99-66B0-410E-BB95-D13CAC5E72D8}"/>
              </a:ext>
            </a:extLst>
          </p:cNvPr>
          <p:cNvSpPr>
            <a:spLocks noGrp="1"/>
          </p:cNvSpPr>
          <p:nvPr>
            <p:ph type="body" idx="1"/>
          </p:nvPr>
        </p:nvSpPr>
        <p:spPr/>
        <p:txBody>
          <a:bodyPr/>
          <a:lstStyle/>
          <a:p>
            <a:pPr lvl="1" eaLnBrk="1" hangingPunct="1"/>
            <a:r>
              <a:rPr lang="en-US" altLang="en-US" dirty="0"/>
              <a:t>You can pass parameters to a cursor. This means that you can open and close an explicit cursor several times in a block, returning a different active set on each occasion. For each execution, the previous cursor is closed and reopened with a new set of parameters.</a:t>
            </a:r>
          </a:p>
          <a:p>
            <a:pPr lvl="1" eaLnBrk="1" hangingPunct="1"/>
            <a:r>
              <a:rPr lang="en-US" altLang="en-US" dirty="0"/>
              <a:t>Each formal parameter in the cursor declaration</a:t>
            </a:r>
            <a:r>
              <a:rPr lang="en-US" altLang="en-US" dirty="0">
                <a:solidFill>
                  <a:srgbClr val="FC0128"/>
                </a:solidFill>
              </a:rPr>
              <a:t> </a:t>
            </a:r>
            <a:r>
              <a:rPr lang="en-US" altLang="en-US" dirty="0"/>
              <a:t>must have a corresponding actual parameter in the </a:t>
            </a:r>
            <a:r>
              <a:rPr lang="en-US" altLang="en-US" dirty="0">
                <a:latin typeface="Courier New" pitchFamily="49" charset="0"/>
              </a:rPr>
              <a:t>OPEN</a:t>
            </a:r>
            <a:r>
              <a:rPr lang="en-US" altLang="en-US" dirty="0"/>
              <a:t> statement. The parameter data types are the same as those for scalar variables, but you do not give them sizes. The parameter names are for reference in the query expression of the cursor.</a:t>
            </a:r>
          </a:p>
          <a:p>
            <a:pPr lvl="1" eaLnBrk="1" hangingPunct="1"/>
            <a:r>
              <a:rPr lang="en-US" altLang="en-US" dirty="0"/>
              <a:t>In the syntax:</a:t>
            </a:r>
          </a:p>
          <a:p>
            <a:pPr eaLnBrk="1" hangingPunct="1"/>
            <a:endParaRPr lang="en-US" altLang="en-US" dirty="0"/>
          </a:p>
          <a:p>
            <a:pPr eaLnBrk="1" hangingPunct="1"/>
            <a:endParaRPr lang="en-US" altLang="en-US" dirty="0"/>
          </a:p>
          <a:p>
            <a:pPr lvl="1" eaLnBrk="1" hangingPunct="1"/>
            <a:br>
              <a:rPr lang="en-US" altLang="en-US" dirty="0"/>
            </a:br>
            <a:br>
              <a:rPr lang="en-US" altLang="en-US" dirty="0"/>
            </a:br>
            <a:r>
              <a:rPr lang="en-US" altLang="en-US" dirty="0"/>
              <a:t>The parameter notation does not offer greater functionality; it simply allows you to specify input values easily and clearly. This is particularly useful when the same cursor is referenced repeatedly.</a:t>
            </a:r>
          </a:p>
          <a:p>
            <a:endParaRPr lang="en-US" dirty="0"/>
          </a:p>
        </p:txBody>
      </p:sp>
    </p:spTree>
    <p:extLst>
      <p:ext uri="{BB962C8B-B14F-4D97-AF65-F5344CB8AC3E}">
        <p14:creationId xmlns:p14="http://schemas.microsoft.com/office/powerpoint/2010/main" val="79426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Footer Placeholder 7"/>
          <p:cNvSpPr>
            <a:spLocks noGrp="1"/>
          </p:cNvSpPr>
          <p:nvPr>
            <p:ph type="ftr" sz="quarter" idx="4"/>
          </p:nvPr>
        </p:nvSpPr>
        <p:spPr/>
        <p:txBody>
          <a:bodyPr/>
          <a:lstStyle/>
          <a:p>
            <a:r>
              <a:rPr lang="en-US" altLang="en-US"/>
              <a:t>Oracle Database 19c: PL/SQL Workshop   8 - </a:t>
            </a:r>
            <a:fld id="{A79134F5-95E7-43DF-9188-B0617E60B329}" type="slidenum">
              <a:rPr lang="en-US" altLang="en-US" smtClean="0"/>
              <a:pPr/>
              <a:t>25</a:t>
            </a:fld>
            <a:endParaRPr lang="en-US" altLang="en-US" dirty="0"/>
          </a:p>
        </p:txBody>
      </p:sp>
      <p:sp>
        <p:nvSpPr>
          <p:cNvPr id="3" name="Slide Image Placeholder 2">
            <a:extLst>
              <a:ext uri="{FF2B5EF4-FFF2-40B4-BE49-F238E27FC236}">
                <a16:creationId xmlns:a16="http://schemas.microsoft.com/office/drawing/2014/main" id="{B023B1E7-8F3D-4B39-AB11-752BBB2F66F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8B55EF3-0BE4-4336-A2D7-28A5C6D9CF4F}"/>
              </a:ext>
            </a:extLst>
          </p:cNvPr>
          <p:cNvSpPr>
            <a:spLocks noGrp="1"/>
          </p:cNvSpPr>
          <p:nvPr>
            <p:ph type="body" idx="1"/>
          </p:nvPr>
        </p:nvSpPr>
        <p:spPr/>
        <p:txBody>
          <a:bodyPr/>
          <a:lstStyle/>
          <a:p>
            <a:pPr lvl="1" eaLnBrk="1" hangingPunct="1"/>
            <a:r>
              <a:rPr lang="en-US" altLang="en-US" dirty="0"/>
              <a:t>The slide shows the usage of cursors with parameters. Each time you open a cursor, you can pass a parameter to the cursor to create a new active set of records.</a:t>
            </a:r>
          </a:p>
          <a:p>
            <a:pPr lvl="1" eaLnBrk="1" hangingPunct="1"/>
            <a:r>
              <a:rPr lang="en-US" altLang="en-US" dirty="0"/>
              <a:t>In the example in the slide, you pass </a:t>
            </a:r>
            <a:r>
              <a:rPr lang="en-US" altLang="en-US" dirty="0" err="1">
                <a:latin typeface="Courier New" pitchFamily="49" charset="0"/>
              </a:rPr>
              <a:t>department_id</a:t>
            </a:r>
            <a:r>
              <a:rPr lang="en-US" altLang="en-US" dirty="0"/>
              <a:t> as a parameter. </a:t>
            </a:r>
          </a:p>
          <a:p>
            <a:pPr lvl="1" eaLnBrk="1" hangingPunct="1"/>
            <a:r>
              <a:rPr lang="en-US" altLang="en-US" dirty="0"/>
              <a:t>The first time, you open the cursor with </a:t>
            </a:r>
            <a:r>
              <a:rPr lang="en-US" altLang="en-US" dirty="0" err="1">
                <a:latin typeface="Courier New" pitchFamily="49" charset="0"/>
              </a:rPr>
              <a:t>department_id</a:t>
            </a:r>
            <a:r>
              <a:rPr lang="en-US" altLang="en-US" dirty="0"/>
              <a:t> 30. The employee IDs and last names of all employees working in the department with department number 30 are retrieved.</a:t>
            </a:r>
          </a:p>
          <a:p>
            <a:pPr lvl="1" eaLnBrk="1" hangingPunct="1"/>
            <a:r>
              <a:rPr lang="en-US" altLang="en-US" dirty="0"/>
              <a:t>You close the cursor. The second time, you open it with parameter 10. Now the employee ID and last name of the employee working in department number 10 is retrieved.</a:t>
            </a:r>
          </a:p>
          <a:p>
            <a:pPr lvl="1" eaLnBrk="1" hangingPunct="1"/>
            <a:endParaRPr lang="en-US" altLang="en-US" dirty="0"/>
          </a:p>
          <a:p>
            <a:pPr lvl="1" eaLnBrk="1" hangingPunct="1"/>
            <a:endParaRPr lang="en-US" altLang="en-US" dirty="0"/>
          </a:p>
          <a:p>
            <a:endParaRPr lang="en-US" dirty="0"/>
          </a:p>
        </p:txBody>
      </p:sp>
    </p:spTree>
    <p:extLst>
      <p:ext uri="{BB962C8B-B14F-4D97-AF65-F5344CB8AC3E}">
        <p14:creationId xmlns:p14="http://schemas.microsoft.com/office/powerpoint/2010/main" val="3179197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Footer Placeholder 4"/>
          <p:cNvSpPr>
            <a:spLocks noGrp="1"/>
          </p:cNvSpPr>
          <p:nvPr>
            <p:ph type="ftr" sz="quarter" idx="4"/>
          </p:nvPr>
        </p:nvSpPr>
        <p:spPr/>
        <p:txBody>
          <a:bodyPr/>
          <a:lstStyle/>
          <a:p>
            <a:r>
              <a:rPr lang="en-US" altLang="en-US"/>
              <a:t>Oracle Database 19c: PL/SQL Workshop   8 - </a:t>
            </a:r>
            <a:fld id="{B9734AEC-6DEC-4893-A844-21EF609C40C7}"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5B041123-1506-406E-BA5A-94AE767944D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4EF6394-AFC2-47D7-93F0-1E3A03A857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796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500" name="Group 4"/>
          <p:cNvGraphicFramePr>
            <a:graphicFrameLocks noGrp="1"/>
          </p:cNvGraphicFramePr>
          <p:nvPr/>
        </p:nvGraphicFramePr>
        <p:xfrm>
          <a:off x="752475" y="6054724"/>
          <a:ext cx="5575300" cy="1184276"/>
        </p:xfrm>
        <a:graphic>
          <a:graphicData uri="http://schemas.openxmlformats.org/drawingml/2006/table">
            <a:tbl>
              <a:tblPr/>
              <a:tblGrid>
                <a:gridCol w="1549538">
                  <a:extLst>
                    <a:ext uri="{9D8B030D-6E8A-4147-A177-3AD203B41FA5}">
                      <a16:colId xmlns:a16="http://schemas.microsoft.com/office/drawing/2014/main" val="20000"/>
                    </a:ext>
                  </a:extLst>
                </a:gridCol>
                <a:gridCol w="4025762">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a:ln>
                            <a:noFill/>
                          </a:ln>
                          <a:solidFill>
                            <a:schemeClr val="tx1"/>
                          </a:solidFill>
                          <a:effectLst/>
                          <a:latin typeface="Courier New" pitchFamily="49" charset="0"/>
                          <a:cs typeface="Courier New" pitchFamily="49" charset="0"/>
                        </a:rPr>
                        <a:t>column_reference</a:t>
                      </a:r>
                    </a:p>
                  </a:txBody>
                  <a:tcPr marL="91402" marR="91402" marT="0" marB="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Is a column in the table against which the query is performed (A list of columns may also be used.)</a:t>
                      </a:r>
                    </a:p>
                  </a:txBody>
                  <a:tcPr marL="91402" marR="91402"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NOWAIT</a:t>
                      </a:r>
                    </a:p>
                  </a:txBody>
                  <a:tcPr marL="91402" marR="91402"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Returns an Oracle Server error if the rows are locked by another session</a:t>
                      </a:r>
                    </a:p>
                  </a:txBody>
                  <a:tcPr marL="91402" marR="91402"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ourier New" pitchFamily="49" charset="0"/>
                        </a:rPr>
                        <a:t>WAIT n</a:t>
                      </a:r>
                    </a:p>
                  </a:txBody>
                  <a:tcPr marL="91402" marR="91402"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Waits for </a:t>
                      </a:r>
                      <a:r>
                        <a:rPr kumimoji="0" lang="en-US" sz="1100" b="0" i="1"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n </a:t>
                      </a:r>
                      <a:r>
                        <a:rPr kumimoji="0" lang="en-US" sz="1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seconds of time for the rows to be unlocked if they are locked by other sessions</a:t>
                      </a:r>
                    </a:p>
                  </a:txBody>
                  <a:tcPr marL="91402" marR="91402"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6571" name="Footer Placeholder 8"/>
          <p:cNvSpPr>
            <a:spLocks noGrp="1"/>
          </p:cNvSpPr>
          <p:nvPr>
            <p:ph type="ftr" sz="quarter" idx="4"/>
          </p:nvPr>
        </p:nvSpPr>
        <p:spPr/>
        <p:txBody>
          <a:bodyPr/>
          <a:lstStyle/>
          <a:p>
            <a:r>
              <a:rPr lang="en-US" altLang="en-US"/>
              <a:t>Oracle Database 19c: PL/SQL Workshop   8 - </a:t>
            </a:r>
            <a:fld id="{59FCFEB6-4912-4D54-B963-4B0EE79F4843}"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6340955C-0F26-4F7A-BF17-FAD85A09544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F8B2CC9-C5DE-40F1-87FD-649E0F7138F2}"/>
              </a:ext>
            </a:extLst>
          </p:cNvPr>
          <p:cNvSpPr>
            <a:spLocks noGrp="1"/>
          </p:cNvSpPr>
          <p:nvPr>
            <p:ph type="body" idx="1"/>
          </p:nvPr>
        </p:nvSpPr>
        <p:spPr/>
        <p:txBody>
          <a:bodyPr/>
          <a:lstStyle/>
          <a:p>
            <a:pPr lvl="1" eaLnBrk="1" hangingPunct="1"/>
            <a:r>
              <a:rPr lang="en-US" altLang="en-US" dirty="0"/>
              <a:t>If there are multiple sessions for a single database, there is the possibility that the rows of a particular table were updated after you opened your cursor. You see the updated data only when you reopen the cursor. Therefore, it is essential to have locks on the rows before you update or delete rows. In the absence of locks, the data would be updated inconsistently. You can lock rows in databases with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in the cursor query. Locks are used in databases to maintain data integrity when multiple users are trying to access data.</a:t>
            </a:r>
          </a:p>
          <a:p>
            <a:pPr lvl="1" eaLnBrk="1" hangingPunct="1"/>
            <a:r>
              <a:rPr lang="en-US" altLang="en-US" dirty="0"/>
              <a:t>In the syntax:</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is the last clause in a </a:t>
            </a:r>
            <a:r>
              <a:rPr lang="en-US" altLang="en-US" dirty="0">
                <a:latin typeface="Courier New" pitchFamily="49" charset="0"/>
              </a:rPr>
              <a:t>SELECT</a:t>
            </a:r>
            <a:r>
              <a:rPr lang="en-US" altLang="en-US" dirty="0"/>
              <a:t> statement, even after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(if it exists). When you want to query multiple tables, you can use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to confine row locking to particular tables.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OF</a:t>
            </a:r>
            <a:r>
              <a:rPr lang="en-US" altLang="en-US" dirty="0"/>
              <a:t> </a:t>
            </a:r>
            <a:r>
              <a:rPr lang="en-US" altLang="en-US" dirty="0" err="1">
                <a:latin typeface="Courier New" pitchFamily="49" charset="0"/>
              </a:rPr>
              <a:t>col_name</a:t>
            </a:r>
            <a:r>
              <a:rPr lang="en-US" altLang="en-US" dirty="0">
                <a:latin typeface="Courier New" pitchFamily="49" charset="0"/>
              </a:rPr>
              <a:t>(s)</a:t>
            </a:r>
            <a:r>
              <a:rPr lang="en-US" altLang="en-US" dirty="0"/>
              <a:t> locks rows only in tables that contain </a:t>
            </a:r>
            <a:r>
              <a:rPr lang="en-US" altLang="en-US" dirty="0" err="1">
                <a:latin typeface="Courier New" pitchFamily="49" charset="0"/>
              </a:rPr>
              <a:t>col_name</a:t>
            </a:r>
            <a:r>
              <a:rPr lang="en-US" altLang="en-US" dirty="0">
                <a:latin typeface="Courier New" pitchFamily="49" charset="0"/>
              </a:rPr>
              <a:t>(s)</a:t>
            </a:r>
            <a:r>
              <a:rPr lang="en-US" altLang="en-US" dirty="0"/>
              <a:t>.</a:t>
            </a:r>
          </a:p>
          <a:p>
            <a:endParaRPr lang="en-US" dirty="0"/>
          </a:p>
        </p:txBody>
      </p:sp>
    </p:spTree>
    <p:extLst>
      <p:ext uri="{BB962C8B-B14F-4D97-AF65-F5344CB8AC3E}">
        <p14:creationId xmlns:p14="http://schemas.microsoft.com/office/powerpoint/2010/main" val="3214594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8 - </a:t>
            </a:r>
            <a:fld id="{FA0023E9-24D9-4CE0-BA3E-762DD57D3E3E}" type="slidenum">
              <a:rPr lang="en-US" smtClean="0"/>
              <a:pPr/>
              <a:t>28</a:t>
            </a:fld>
            <a:endParaRPr lang="en-US" dirty="0"/>
          </a:p>
        </p:txBody>
      </p:sp>
      <p:sp>
        <p:nvSpPr>
          <p:cNvPr id="5" name="Notes Placeholder 4">
            <a:extLst>
              <a:ext uri="{FF2B5EF4-FFF2-40B4-BE49-F238E27FC236}">
                <a16:creationId xmlns:a16="http://schemas.microsoft.com/office/drawing/2014/main" id="{D229B5F2-71CC-40A2-B29D-313130222D2A}"/>
              </a:ext>
            </a:extLst>
          </p:cNvPr>
          <p:cNvSpPr>
            <a:spLocks noGrp="1"/>
          </p:cNvSpPr>
          <p:nvPr>
            <p:ph type="body" idx="1"/>
          </p:nvPr>
        </p:nvSpPr>
        <p:spPr>
          <a:xfrm>
            <a:off x="457200" y="449263"/>
            <a:ext cx="6858000" cy="9380537"/>
          </a:xfrm>
        </p:spPr>
        <p:txBody>
          <a:bodyPr/>
          <a:lstStyle/>
          <a:p>
            <a:pPr lvl="1" eaLnBrk="1" hangingPunct="1"/>
            <a:r>
              <a:rPr lang="en-US" altLang="en-US" dirty="0"/>
              <a:t>The </a:t>
            </a:r>
            <a:r>
              <a:rPr lang="en-US" altLang="en-US" dirty="0">
                <a:latin typeface="Courier New" pitchFamily="49" charset="0"/>
              </a:rPr>
              <a:t>SELECT</a:t>
            </a:r>
            <a:r>
              <a:rPr lang="en-US" altLang="en-US" dirty="0"/>
              <a:t> </a:t>
            </a:r>
            <a:r>
              <a:rPr lang="en-US" altLang="en-US" dirty="0">
                <a:latin typeface="Courier New" pitchFamily="49" charset="0"/>
              </a:rPr>
              <a:t>...</a:t>
            </a:r>
            <a:r>
              <a:rPr lang="en-US" altLang="en-US" dirty="0"/>
              <a:t>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statement identifies the rows that are to be updated or deleted, and then locks each row in the result set. This is useful when you want to base an update on the existing values in a row. In that case, you must make sure that the row is not changed by another session before the update. </a:t>
            </a:r>
          </a:p>
          <a:p>
            <a:pPr lvl="1" eaLnBrk="1" hangingPunct="1"/>
            <a:r>
              <a:rPr lang="en-US" altLang="en-US" dirty="0"/>
              <a:t>The optional </a:t>
            </a:r>
            <a:r>
              <a:rPr lang="en-US" altLang="en-US" dirty="0">
                <a:latin typeface="Courier New" pitchFamily="49" charset="0"/>
              </a:rPr>
              <a:t>NOWAIT</a:t>
            </a:r>
            <a:r>
              <a:rPr lang="en-US" altLang="en-US" dirty="0"/>
              <a:t> keyword tells the Oracle Server not to wait if the requested rows have been locked by another user. Control is immediately returned to your program so that it can execute other steps before trying again to acquire the lock. If you omit the </a:t>
            </a:r>
            <a:r>
              <a:rPr lang="en-US" altLang="en-US" dirty="0">
                <a:latin typeface="Courier New" pitchFamily="49" charset="0"/>
              </a:rPr>
              <a:t>NOWAIT</a:t>
            </a:r>
            <a:r>
              <a:rPr lang="en-US" altLang="en-US" dirty="0"/>
              <a:t> keyword, the Oracle Server waits until the rows are available. </a:t>
            </a:r>
          </a:p>
          <a:p>
            <a:pPr lvl="1" eaLnBrk="1" hangingPunct="1"/>
            <a:r>
              <a:rPr lang="en-US" altLang="en-US" b="1" dirty="0"/>
              <a:t>Example:</a:t>
            </a:r>
          </a:p>
          <a:p>
            <a:pPr lvl="4" eaLnBrk="1" hangingPunct="1"/>
            <a:r>
              <a:rPr lang="en-US" altLang="en-US" dirty="0"/>
              <a:t>		DECLARE</a:t>
            </a:r>
            <a:br>
              <a:rPr lang="en-US" altLang="en-US" dirty="0"/>
            </a:br>
            <a:r>
              <a:rPr lang="en-US" altLang="en-US" dirty="0"/>
              <a:t>		  CURSOR</a:t>
            </a:r>
            <a:r>
              <a:rPr lang="en-US" altLang="en-US" dirty="0">
                <a:latin typeface="Times New Roman" pitchFamily="18" charset="0"/>
              </a:rPr>
              <a:t> </a:t>
            </a:r>
            <a:r>
              <a:rPr lang="en-US" altLang="en-US" dirty="0" err="1"/>
              <a:t>c_emp_cursor</a:t>
            </a:r>
            <a:r>
              <a:rPr lang="en-US" altLang="en-US" dirty="0">
                <a:latin typeface="Times New Roman" pitchFamily="18" charset="0"/>
              </a:rPr>
              <a:t> </a:t>
            </a:r>
            <a:r>
              <a:rPr lang="en-US" altLang="en-US" dirty="0"/>
              <a:t>IS </a:t>
            </a:r>
            <a:br>
              <a:rPr lang="en-US" altLang="en-US" dirty="0"/>
            </a:br>
            <a:r>
              <a:rPr lang="en-US" altLang="en-US" dirty="0"/>
              <a:t>		  SELECT</a:t>
            </a:r>
            <a:r>
              <a:rPr lang="en-US" altLang="en-US" dirty="0">
                <a:latin typeface="Times New Roman" pitchFamily="18" charset="0"/>
              </a:rPr>
              <a:t> </a:t>
            </a:r>
            <a:r>
              <a:rPr lang="en-US" altLang="en-US" dirty="0" err="1"/>
              <a:t>employee_id</a:t>
            </a:r>
            <a:r>
              <a:rPr lang="en-US" altLang="en-US" dirty="0"/>
              <a:t>,</a:t>
            </a:r>
            <a:r>
              <a:rPr lang="en-US" altLang="en-US" dirty="0">
                <a:latin typeface="Times New Roman" pitchFamily="18" charset="0"/>
              </a:rPr>
              <a:t> </a:t>
            </a:r>
            <a:r>
              <a:rPr lang="en-US" altLang="en-US" dirty="0" err="1"/>
              <a:t>last_name</a:t>
            </a:r>
            <a:r>
              <a:rPr lang="en-US" altLang="en-US" dirty="0"/>
              <a:t>,</a:t>
            </a:r>
            <a:r>
              <a:rPr lang="en-US" altLang="en-US" dirty="0">
                <a:latin typeface="Times New Roman" pitchFamily="18" charset="0"/>
              </a:rPr>
              <a:t> </a:t>
            </a:r>
            <a:r>
              <a:rPr lang="en-US" altLang="en-US" dirty="0"/>
              <a:t>FROM</a:t>
            </a:r>
            <a:r>
              <a:rPr lang="en-US" altLang="en-US" dirty="0">
                <a:latin typeface="Times New Roman" pitchFamily="18" charset="0"/>
              </a:rPr>
              <a:t>  </a:t>
            </a:r>
            <a:r>
              <a:rPr lang="en-US" altLang="en-US" dirty="0"/>
              <a:t>employees</a:t>
            </a:r>
            <a:br>
              <a:rPr lang="en-US" altLang="en-US" dirty="0"/>
            </a:br>
            <a:r>
              <a:rPr lang="en-US" altLang="en-US" dirty="0"/>
              <a:t>		  WHERE</a:t>
            </a:r>
            <a:r>
              <a:rPr lang="en-US" altLang="en-US" dirty="0">
                <a:latin typeface="Times New Roman" pitchFamily="18" charset="0"/>
              </a:rPr>
              <a:t> </a:t>
            </a:r>
            <a:r>
              <a:rPr lang="en-US" altLang="en-US" dirty="0" err="1"/>
              <a:t>department_id</a:t>
            </a:r>
            <a:r>
              <a:rPr lang="en-US" altLang="en-US" dirty="0">
                <a:latin typeface="Times New Roman" pitchFamily="18" charset="0"/>
              </a:rPr>
              <a:t> </a:t>
            </a:r>
            <a:r>
              <a:rPr lang="en-US" altLang="en-US" dirty="0"/>
              <a:t>=</a:t>
            </a:r>
            <a:r>
              <a:rPr lang="en-US" altLang="en-US" dirty="0">
                <a:latin typeface="Times New Roman" pitchFamily="18" charset="0"/>
              </a:rPr>
              <a:t> </a:t>
            </a:r>
            <a:r>
              <a:rPr lang="en-US" altLang="en-US" dirty="0"/>
              <a:t>80</a:t>
            </a:r>
            <a:r>
              <a:rPr lang="en-US" altLang="en-US" dirty="0">
                <a:latin typeface="Times New Roman" pitchFamily="18" charset="0"/>
              </a:rPr>
              <a:t> </a:t>
            </a:r>
            <a:r>
              <a:rPr lang="en-US" altLang="en-US" dirty="0"/>
              <a:t>FOR</a:t>
            </a:r>
            <a:r>
              <a:rPr lang="en-US" altLang="en-US" dirty="0">
                <a:latin typeface="Times New Roman" pitchFamily="18" charset="0"/>
              </a:rPr>
              <a:t> </a:t>
            </a:r>
            <a:r>
              <a:rPr lang="en-US" altLang="en-US" dirty="0"/>
              <a:t>UPDATE</a:t>
            </a:r>
            <a:r>
              <a:rPr lang="en-US" altLang="en-US" dirty="0">
                <a:latin typeface="Times New Roman" pitchFamily="18" charset="0"/>
              </a:rPr>
              <a:t> </a:t>
            </a:r>
            <a:r>
              <a:rPr lang="en-US" altLang="en-US" dirty="0"/>
              <a:t>OF</a:t>
            </a:r>
            <a:r>
              <a:rPr lang="en-US" altLang="en-US" dirty="0">
                <a:latin typeface="Times New Roman" pitchFamily="18" charset="0"/>
              </a:rPr>
              <a:t> </a:t>
            </a:r>
            <a:r>
              <a:rPr lang="en-US" altLang="en-US" dirty="0"/>
              <a:t>salary</a:t>
            </a:r>
            <a:r>
              <a:rPr lang="en-US" altLang="en-US" dirty="0">
                <a:latin typeface="Times New Roman" pitchFamily="18" charset="0"/>
              </a:rPr>
              <a:t> </a:t>
            </a:r>
            <a:r>
              <a:rPr lang="en-US" altLang="en-US" dirty="0"/>
              <a:t>NOWAIT;</a:t>
            </a:r>
            <a:r>
              <a:rPr lang="en-US" altLang="en-US" b="1" dirty="0"/>
              <a:t>   </a:t>
            </a:r>
            <a:br>
              <a:rPr lang="en-US" altLang="en-US" b="1" dirty="0"/>
            </a:br>
            <a:r>
              <a:rPr lang="en-US" altLang="en-US" b="1" dirty="0"/>
              <a:t>		  ...</a:t>
            </a:r>
          </a:p>
          <a:p>
            <a:pPr lvl="1" eaLnBrk="1" hangingPunct="1"/>
            <a:r>
              <a:rPr lang="en-US" altLang="en-US" dirty="0"/>
              <a:t>If the Oracle Server cannot acquire the locks on the rows it needs in a </a:t>
            </a:r>
            <a:r>
              <a:rPr lang="en-US" altLang="en-US" dirty="0">
                <a:latin typeface="Courier New" pitchFamily="49" charset="0"/>
              </a:rPr>
              <a:t>SELECT</a:t>
            </a:r>
            <a:r>
              <a:rPr lang="en-US" altLang="en-US" dirty="0"/>
              <a:t>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operation, it waits indefinitely. Use </a:t>
            </a:r>
            <a:r>
              <a:rPr lang="en-US" altLang="en-US" dirty="0">
                <a:latin typeface="Courier New" pitchFamily="49" charset="0"/>
              </a:rPr>
              <a:t>NOWAIT</a:t>
            </a:r>
            <a:r>
              <a:rPr lang="en-US" altLang="en-US" dirty="0"/>
              <a:t> to handle such situations. If the rows are locked by another session and you have specified </a:t>
            </a:r>
            <a:r>
              <a:rPr lang="en-US" altLang="en-US" dirty="0">
                <a:latin typeface="Courier New" pitchFamily="49" charset="0"/>
              </a:rPr>
              <a:t>NOWAIT</a:t>
            </a:r>
            <a:r>
              <a:rPr lang="en-US" altLang="en-US" dirty="0"/>
              <a:t>, opening the cursor results in an error. You can try to open the cursor later. You can use </a:t>
            </a:r>
            <a:r>
              <a:rPr lang="en-US" altLang="en-US" dirty="0">
                <a:latin typeface="Courier New" pitchFamily="49" charset="0"/>
              </a:rPr>
              <a:t>WAIT</a:t>
            </a:r>
            <a:r>
              <a:rPr lang="en-US" altLang="en-US" dirty="0"/>
              <a:t> instead of </a:t>
            </a:r>
            <a:r>
              <a:rPr lang="en-US" altLang="en-US" dirty="0">
                <a:latin typeface="Courier New" pitchFamily="49" charset="0"/>
              </a:rPr>
              <a:t>NOWAIT</a:t>
            </a:r>
            <a:r>
              <a:rPr lang="en-US" altLang="en-US" dirty="0"/>
              <a:t>, specify the number of seconds to wait, and then check whether the rows are unlocked. If the rows are still locked after </a:t>
            </a:r>
            <a:r>
              <a:rPr lang="en-US" altLang="en-US" i="1" dirty="0"/>
              <a:t>n</a:t>
            </a:r>
            <a:r>
              <a:rPr lang="en-US" altLang="en-US" dirty="0"/>
              <a:t> seconds, an error is returned.</a:t>
            </a:r>
          </a:p>
          <a:p>
            <a:pPr lvl="1" eaLnBrk="1" hangingPunct="1"/>
            <a:r>
              <a:rPr lang="en-US" altLang="en-US" dirty="0"/>
              <a:t>It is not mandatory for the </a:t>
            </a:r>
            <a:r>
              <a:rPr lang="en-US" altLang="en-US" dirty="0">
                <a:latin typeface="Courier New" pitchFamily="49" charset="0"/>
                <a:cs typeface="Courier New" pitchFamily="49" charset="0"/>
              </a:rPr>
              <a:t>FOR</a:t>
            </a:r>
            <a:r>
              <a:rPr lang="en-US" altLang="en-US" dirty="0"/>
              <a:t> </a:t>
            </a:r>
            <a:r>
              <a:rPr lang="en-US" altLang="en-US" dirty="0">
                <a:latin typeface="Courier New" pitchFamily="49" charset="0"/>
                <a:cs typeface="Courier New" pitchFamily="49" charset="0"/>
              </a:rPr>
              <a:t>UPDATE</a:t>
            </a:r>
            <a:r>
              <a:rPr lang="en-US" altLang="en-US" dirty="0"/>
              <a:t> </a:t>
            </a:r>
            <a:r>
              <a:rPr lang="en-US" altLang="en-US" dirty="0">
                <a:latin typeface="Courier New" pitchFamily="49" charset="0"/>
                <a:cs typeface="Courier New" pitchFamily="49" charset="0"/>
              </a:rPr>
              <a:t>OF</a:t>
            </a:r>
            <a:r>
              <a:rPr lang="en-US" altLang="en-US" dirty="0"/>
              <a:t> clause to refer to a column, but you must specify which tables to lock if the statement is a join of multiple tables.</a:t>
            </a:r>
            <a:endParaRPr lang="en-US" dirty="0"/>
          </a:p>
          <a:p>
            <a:endParaRPr lang="en-US" dirty="0"/>
          </a:p>
        </p:txBody>
      </p:sp>
    </p:spTree>
    <p:extLst>
      <p:ext uri="{BB962C8B-B14F-4D97-AF65-F5344CB8AC3E}">
        <p14:creationId xmlns:p14="http://schemas.microsoft.com/office/powerpoint/2010/main" val="6103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Footer Placeholder 7"/>
          <p:cNvSpPr>
            <a:spLocks noGrp="1"/>
          </p:cNvSpPr>
          <p:nvPr>
            <p:ph type="ftr" sz="quarter" idx="4"/>
          </p:nvPr>
        </p:nvSpPr>
        <p:spPr/>
        <p:txBody>
          <a:bodyPr/>
          <a:lstStyle/>
          <a:p>
            <a:r>
              <a:rPr lang="en-US" altLang="en-US"/>
              <a:t>Oracle Database 19c: PL/SQL Workshop   8 - </a:t>
            </a:r>
            <a:fld id="{FFA49D96-D7B8-4F02-8226-01EBD784D077}"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07E2A2D5-8D39-4699-BB21-CDE2A887274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117C1D0-DFEB-49B5-996C-FDCAB8A7A3D8}"/>
              </a:ext>
            </a:extLst>
          </p:cNvPr>
          <p:cNvSpPr>
            <a:spLocks noGrp="1"/>
          </p:cNvSpPr>
          <p:nvPr>
            <p:ph type="body" idx="1"/>
          </p:nvPr>
        </p:nvSpPr>
        <p:spPr/>
        <p:txBody>
          <a:bodyPr/>
          <a:lstStyle/>
          <a:p>
            <a:pPr lvl="1" eaLnBrk="1" hangingPunct="1">
              <a:tabLst>
                <a:tab pos="914400" algn="l"/>
              </a:tabLst>
            </a:pPr>
            <a:r>
              <a:rPr lang="en-US" altLang="en-US" dirty="0"/>
              <a:t>The </a:t>
            </a:r>
            <a:r>
              <a:rPr lang="en-US" altLang="en-US" dirty="0">
                <a:latin typeface="Courier New" pitchFamily="49" charset="0"/>
              </a:rPr>
              <a:t>WHERE</a:t>
            </a:r>
            <a:r>
              <a:rPr lang="en-US" altLang="en-US" dirty="0"/>
              <a:t> </a:t>
            </a:r>
            <a:r>
              <a:rPr lang="en-US" altLang="en-US" dirty="0">
                <a:latin typeface="Courier New" pitchFamily="49" charset="0"/>
              </a:rPr>
              <a:t>CURRENT</a:t>
            </a:r>
            <a:r>
              <a:rPr lang="en-US" altLang="en-US" dirty="0"/>
              <a:t> </a:t>
            </a:r>
            <a:r>
              <a:rPr lang="en-US" altLang="en-US" dirty="0">
                <a:latin typeface="Courier New" pitchFamily="49" charset="0"/>
              </a:rPr>
              <a:t>OF</a:t>
            </a:r>
            <a:r>
              <a:rPr lang="en-US" altLang="en-US" dirty="0"/>
              <a:t> clause is used in conjunction with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to refer to the current row in an explicit cursor. The </a:t>
            </a:r>
            <a:r>
              <a:rPr lang="en-US" altLang="en-US" dirty="0">
                <a:latin typeface="Courier New" pitchFamily="49" charset="0"/>
              </a:rPr>
              <a:t>WHERE</a:t>
            </a:r>
            <a:r>
              <a:rPr lang="en-US" altLang="en-US" dirty="0"/>
              <a:t> </a:t>
            </a:r>
            <a:r>
              <a:rPr lang="en-US" altLang="en-US" dirty="0">
                <a:latin typeface="Courier New" pitchFamily="49" charset="0"/>
              </a:rPr>
              <a:t>CURRENT</a:t>
            </a:r>
            <a:r>
              <a:rPr lang="en-US" altLang="en-US" dirty="0"/>
              <a:t> </a:t>
            </a:r>
            <a:r>
              <a:rPr lang="en-US" altLang="en-US" dirty="0">
                <a:latin typeface="Courier New" pitchFamily="49" charset="0"/>
              </a:rPr>
              <a:t>OF</a:t>
            </a:r>
            <a:r>
              <a:rPr lang="en-US" altLang="en-US" dirty="0"/>
              <a:t> clause is used to perform an operation such as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on the current row pointed by the cursor.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is specified in the cursor declaration. </a:t>
            </a:r>
          </a:p>
          <a:p>
            <a:pPr lvl="1" eaLnBrk="1" hangingPunct="1">
              <a:tabLst>
                <a:tab pos="914400" algn="l"/>
              </a:tabLst>
            </a:pPr>
            <a:r>
              <a:rPr lang="en-US" altLang="en-US" dirty="0"/>
              <a:t>You must include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in the cursor query so that the rows are locked on </a:t>
            </a:r>
            <a:r>
              <a:rPr lang="en-US" altLang="en-US" dirty="0">
                <a:latin typeface="Courier New" pitchFamily="49" charset="0"/>
              </a:rPr>
              <a:t>OPEN</a:t>
            </a:r>
            <a:r>
              <a:rPr lang="en-US" altLang="en-US" dirty="0"/>
              <a:t>. </a:t>
            </a:r>
          </a:p>
          <a:p>
            <a:pPr lvl="1" eaLnBrk="1" hangingPunct="1">
              <a:tabLst>
                <a:tab pos="914400" algn="l"/>
              </a:tabLst>
            </a:pPr>
            <a:r>
              <a:rPr lang="en-US" altLang="en-US" dirty="0"/>
              <a:t>In the syntax:</a:t>
            </a:r>
          </a:p>
          <a:p>
            <a:pPr lvl="1" eaLnBrk="1" hangingPunct="1">
              <a:tabLst>
                <a:tab pos="914400" algn="l"/>
              </a:tabLst>
            </a:pPr>
            <a:r>
              <a:rPr lang="en-US" altLang="en-US" i="1" dirty="0">
                <a:latin typeface="Courier New" pitchFamily="49" charset="0"/>
                <a:cs typeface="Courier New" pitchFamily="49" charset="0"/>
              </a:rPr>
              <a:t>	cursor      </a:t>
            </a:r>
            <a:r>
              <a:rPr lang="en-US" altLang="en-US" dirty="0"/>
              <a:t>Is the name of a declared cursor (The cursor must have been declared 			   with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a:t>
            </a:r>
          </a:p>
          <a:p>
            <a:endParaRPr lang="en-US" dirty="0"/>
          </a:p>
        </p:txBody>
      </p:sp>
    </p:spTree>
    <p:extLst>
      <p:ext uri="{BB962C8B-B14F-4D97-AF65-F5344CB8AC3E}">
        <p14:creationId xmlns:p14="http://schemas.microsoft.com/office/powerpoint/2010/main" val="144390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7"/>
          <p:cNvSpPr>
            <a:spLocks noGrp="1"/>
          </p:cNvSpPr>
          <p:nvPr>
            <p:ph type="ftr" sz="quarter" idx="4"/>
          </p:nvPr>
        </p:nvSpPr>
        <p:spPr/>
        <p:txBody>
          <a:bodyPr/>
          <a:lstStyle/>
          <a:p>
            <a:r>
              <a:rPr lang="en-US" altLang="en-US"/>
              <a:t>Oracle Database 19c: PL/SQL Workshop   8 - </a:t>
            </a:r>
            <a:fld id="{EFCB797B-B2EE-4767-88AA-1841208ED133}" type="slidenum">
              <a:rPr lang="en-US" altLang="en-US" smtClean="0"/>
              <a:pPr/>
              <a:t>3</a:t>
            </a:fld>
            <a:endParaRPr lang="en-US" altLang="en-US" dirty="0"/>
          </a:p>
        </p:txBody>
      </p:sp>
      <p:sp>
        <p:nvSpPr>
          <p:cNvPr id="6" name="Slide Image Placeholder 5">
            <a:extLst>
              <a:ext uri="{FF2B5EF4-FFF2-40B4-BE49-F238E27FC236}">
                <a16:creationId xmlns:a16="http://schemas.microsoft.com/office/drawing/2014/main" id="{419294CA-9F0C-48E4-82C5-68461D704CD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DBCC169-DB7E-406A-B037-8E0CFC694B48}"/>
              </a:ext>
            </a:extLst>
          </p:cNvPr>
          <p:cNvSpPr>
            <a:spLocks noGrp="1"/>
          </p:cNvSpPr>
          <p:nvPr>
            <p:ph type="body" idx="1"/>
          </p:nvPr>
        </p:nvSpPr>
        <p:spPr/>
        <p:txBody>
          <a:bodyPr/>
          <a:lstStyle/>
          <a:p>
            <a:pPr lvl="1"/>
            <a:r>
              <a:rPr lang="en-US" altLang="en-US" dirty="0"/>
              <a:t>You have learned about implicit cursors that are automatically created by PL/SQL when you execute a SQL </a:t>
            </a:r>
            <a:r>
              <a:rPr lang="en-US" altLang="en-US" dirty="0">
                <a:latin typeface="Courier New" pitchFamily="49" charset="0"/>
              </a:rPr>
              <a:t>SELECT</a:t>
            </a:r>
            <a:r>
              <a:rPr lang="en-US" altLang="en-US" dirty="0"/>
              <a:t> or DML statement. The </a:t>
            </a:r>
            <a:r>
              <a:rPr lang="en-US" altLang="en-US" dirty="0">
                <a:latin typeface="Courier New" pitchFamily="49" charset="0"/>
              </a:rPr>
              <a:t>SELECT</a:t>
            </a:r>
            <a:r>
              <a:rPr lang="en-US" altLang="en-US" dirty="0"/>
              <a:t> statements that are executed with an </a:t>
            </a:r>
            <a:r>
              <a:rPr lang="en-US" altLang="en-US" dirty="0">
                <a:latin typeface="Courier New" pitchFamily="49" charset="0"/>
              </a:rPr>
              <a:t>INTO</a:t>
            </a:r>
            <a:r>
              <a:rPr lang="en-US" altLang="en-US" dirty="0"/>
              <a:t> clause are implicit cursors. In this lesson, you learn about explicit cursors. You learn to differentiate between implicit and explicit cursors. You also learn to declare and control simple cursors, as well as cursors with parameters.</a:t>
            </a:r>
          </a:p>
          <a:p>
            <a:pPr lvl="1"/>
            <a:endParaRPr lang="en-US" dirty="0"/>
          </a:p>
        </p:txBody>
      </p:sp>
    </p:spTree>
    <p:extLst>
      <p:ext uri="{BB962C8B-B14F-4D97-AF65-F5344CB8AC3E}">
        <p14:creationId xmlns:p14="http://schemas.microsoft.com/office/powerpoint/2010/main" val="877036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8 - </a:t>
            </a:r>
            <a:fld id="{2285FDDF-C7AF-4AF7-8EEF-81DC39DBD7C0}" type="slidenum">
              <a:rPr lang="en-US" smtClean="0"/>
              <a:pPr/>
              <a:t>30</a:t>
            </a:fld>
            <a:endParaRPr lang="en-US" dirty="0"/>
          </a:p>
        </p:txBody>
      </p:sp>
      <p:pic>
        <p:nvPicPr>
          <p:cNvPr id="69637" name="Picture 4" descr="les08_06.png"/>
          <p:cNvPicPr>
            <a:picLocks noChangeAspect="1"/>
          </p:cNvPicPr>
          <p:nvPr/>
        </p:nvPicPr>
        <p:blipFill>
          <a:blip r:embed="rId3"/>
          <a:srcRect/>
          <a:stretch>
            <a:fillRect/>
          </a:stretch>
        </p:blipFill>
        <p:spPr bwMode="auto">
          <a:xfrm>
            <a:off x="1819275" y="6057900"/>
            <a:ext cx="3228975" cy="1866900"/>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F0F05598-848B-4781-BD56-947187921FC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FFAE41F-8697-4CA8-9012-8FE74B7B5C12}"/>
              </a:ext>
            </a:extLst>
          </p:cNvPr>
          <p:cNvSpPr>
            <a:spLocks noGrp="1"/>
          </p:cNvSpPr>
          <p:nvPr>
            <p:ph type="body" idx="1"/>
          </p:nvPr>
        </p:nvSpPr>
        <p:spPr/>
        <p:txBody>
          <a:bodyPr/>
          <a:lstStyle/>
          <a:p>
            <a:pPr lvl="1"/>
            <a:r>
              <a:rPr lang="en-US" dirty="0"/>
              <a:t>The code in the slide shows the usage of the </a:t>
            </a:r>
            <a:r>
              <a:rPr lang="en-US" dirty="0">
                <a:latin typeface="Courier New" pitchFamily="49" charset="0"/>
              </a:rPr>
              <a:t>FOR</a:t>
            </a:r>
            <a:r>
              <a:rPr lang="en-US" dirty="0"/>
              <a:t> </a:t>
            </a:r>
            <a:r>
              <a:rPr lang="en-US" dirty="0">
                <a:latin typeface="Courier New" pitchFamily="49" charset="0"/>
              </a:rPr>
              <a:t>UPDATE</a:t>
            </a:r>
            <a:r>
              <a:rPr lang="en-US" dirty="0"/>
              <a:t> clause and the </a:t>
            </a:r>
            <a:r>
              <a:rPr lang="en-US" dirty="0">
                <a:latin typeface="Courier New" pitchFamily="49" charset="0"/>
              </a:rPr>
              <a:t>WHERE</a:t>
            </a:r>
            <a:r>
              <a:rPr lang="en-US" dirty="0"/>
              <a:t> </a:t>
            </a:r>
            <a:r>
              <a:rPr lang="en-US" dirty="0">
                <a:latin typeface="Courier New" pitchFamily="49" charset="0"/>
              </a:rPr>
              <a:t>CURRENT</a:t>
            </a:r>
            <a:r>
              <a:rPr lang="en-US" dirty="0"/>
              <a:t> </a:t>
            </a:r>
            <a:r>
              <a:rPr lang="en-US" dirty="0">
                <a:latin typeface="Courier New" pitchFamily="49" charset="0"/>
              </a:rPr>
              <a:t>OF</a:t>
            </a:r>
            <a:r>
              <a:rPr lang="en-US" dirty="0"/>
              <a:t> clause in a PL/SQL block.</a:t>
            </a:r>
          </a:p>
          <a:p>
            <a:pPr lvl="1"/>
            <a:r>
              <a:rPr lang="en-US" dirty="0"/>
              <a:t>The cursor retrieves the </a:t>
            </a:r>
            <a:r>
              <a:rPr lang="en-US" dirty="0" err="1">
                <a:latin typeface="Courier New" pitchFamily="49" charset="0"/>
              </a:rPr>
              <a:t>employee_id</a:t>
            </a:r>
            <a:r>
              <a:rPr lang="en-US" dirty="0"/>
              <a:t> and salary of employees who belong to the department with </a:t>
            </a:r>
            <a:r>
              <a:rPr lang="en-US" dirty="0" err="1">
                <a:latin typeface="Courier New" pitchFamily="49" charset="0"/>
              </a:rPr>
              <a:t>department_id</a:t>
            </a:r>
            <a:r>
              <a:rPr lang="en-US" dirty="0"/>
              <a:t> 30. </a:t>
            </a:r>
          </a:p>
          <a:p>
            <a:pPr lvl="1"/>
            <a:r>
              <a:rPr lang="en-US" dirty="0"/>
              <a:t>The output of the execution of the code, which shows the value before the </a:t>
            </a:r>
            <a:r>
              <a:rPr lang="en-US" dirty="0">
                <a:latin typeface="Courier New" pitchFamily="49" charset="0"/>
              </a:rPr>
              <a:t>UPDATE</a:t>
            </a:r>
            <a:r>
              <a:rPr lang="en-US" dirty="0"/>
              <a:t> on the </a:t>
            </a:r>
            <a:r>
              <a:rPr lang="en-US" dirty="0">
                <a:latin typeface="Courier New" pitchFamily="49" charset="0"/>
              </a:rPr>
              <a:t>employees</a:t>
            </a:r>
            <a:r>
              <a:rPr lang="en-US" dirty="0"/>
              <a:t> table, is as follows:</a:t>
            </a:r>
          </a:p>
          <a:p>
            <a:endParaRPr lang="en-US" dirty="0"/>
          </a:p>
        </p:txBody>
      </p:sp>
    </p:spTree>
    <p:extLst>
      <p:ext uri="{BB962C8B-B14F-4D97-AF65-F5344CB8AC3E}">
        <p14:creationId xmlns:p14="http://schemas.microsoft.com/office/powerpoint/2010/main" val="1306756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8 - </a:t>
            </a:r>
            <a:fld id="{F2B73DCF-7932-4D90-B93C-25F63900CE8B}" type="slidenum">
              <a:rPr lang="en-US" smtClean="0"/>
              <a:pPr/>
              <a:t>31</a:t>
            </a:fld>
            <a:endParaRPr lang="en-US" dirty="0"/>
          </a:p>
        </p:txBody>
      </p:sp>
      <p:pic>
        <p:nvPicPr>
          <p:cNvPr id="70660" name="Picture 4" descr="les08_07.png"/>
          <p:cNvPicPr>
            <a:picLocks noChangeAspect="1"/>
          </p:cNvPicPr>
          <p:nvPr/>
        </p:nvPicPr>
        <p:blipFill>
          <a:blip r:embed="rId3"/>
          <a:srcRect/>
          <a:stretch>
            <a:fillRect/>
          </a:stretch>
        </p:blipFill>
        <p:spPr bwMode="auto">
          <a:xfrm>
            <a:off x="1666875" y="1762125"/>
            <a:ext cx="3371850" cy="1895475"/>
          </a:xfrm>
          <a:prstGeom prst="rect">
            <a:avLst/>
          </a:prstGeom>
          <a:noFill/>
          <a:ln w="9525">
            <a:noFill/>
            <a:miter lim="800000"/>
            <a:headEnd/>
            <a:tailEnd/>
          </a:ln>
        </p:spPr>
      </p:pic>
      <p:sp>
        <p:nvSpPr>
          <p:cNvPr id="5" name="Notes Placeholder 4">
            <a:extLst>
              <a:ext uri="{FF2B5EF4-FFF2-40B4-BE49-F238E27FC236}">
                <a16:creationId xmlns:a16="http://schemas.microsoft.com/office/drawing/2014/main" id="{16D5C280-4C07-44AB-A457-3A5175CD6A8B}"/>
              </a:ext>
            </a:extLst>
          </p:cNvPr>
          <p:cNvSpPr>
            <a:spLocks noGrp="1"/>
          </p:cNvSpPr>
          <p:nvPr>
            <p:ph type="body" idx="1"/>
          </p:nvPr>
        </p:nvSpPr>
        <p:spPr>
          <a:xfrm>
            <a:off x="457200" y="449263"/>
            <a:ext cx="6858000" cy="9380537"/>
          </a:xfrm>
        </p:spPr>
        <p:txBody>
          <a:bodyPr/>
          <a:lstStyle/>
          <a:p>
            <a:pPr lvl="1"/>
            <a:r>
              <a:rPr lang="en-US" dirty="0"/>
              <a:t>After executing the PL/SQL block, you can see the effect of the </a:t>
            </a:r>
            <a:r>
              <a:rPr lang="en-US" dirty="0">
                <a:latin typeface="Courier New" pitchFamily="49" charset="0"/>
              </a:rPr>
              <a:t>UPDATE</a:t>
            </a:r>
            <a:r>
              <a:rPr lang="en-US" dirty="0"/>
              <a:t> by executing the following </a:t>
            </a:r>
            <a:r>
              <a:rPr lang="en-US" dirty="0">
                <a:latin typeface="Courier New" pitchFamily="49" charset="0"/>
              </a:rPr>
              <a:t>SELECT</a:t>
            </a:r>
            <a:r>
              <a:rPr lang="en-US" dirty="0"/>
              <a:t> statement:</a:t>
            </a:r>
          </a:p>
          <a:p>
            <a:pPr>
              <a:lnSpc>
                <a:spcPct val="95000"/>
              </a:lnSpc>
            </a:pPr>
            <a:r>
              <a:rPr lang="en-US" b="0" dirty="0"/>
              <a:t>		</a:t>
            </a:r>
            <a:r>
              <a:rPr lang="en-US" altLang="en-US" b="0" dirty="0">
                <a:solidFill>
                  <a:srgbClr val="000000"/>
                </a:solidFill>
                <a:latin typeface="Courier New" pitchFamily="49" charset="0"/>
              </a:rPr>
              <a:t>SELECT </a:t>
            </a:r>
            <a:r>
              <a:rPr lang="en-US" altLang="en-US" b="0" dirty="0" err="1">
                <a:solidFill>
                  <a:srgbClr val="000000"/>
                </a:solidFill>
                <a:latin typeface="Courier New" pitchFamily="49" charset="0"/>
              </a:rPr>
              <a:t>employee_id</a:t>
            </a:r>
            <a:r>
              <a:rPr lang="en-US" altLang="en-US" b="0" dirty="0">
                <a:solidFill>
                  <a:srgbClr val="000000"/>
                </a:solidFill>
                <a:latin typeface="Courier New" pitchFamily="49" charset="0"/>
              </a:rPr>
              <a:t>, salary FROM employees</a:t>
            </a:r>
          </a:p>
          <a:p>
            <a:pPr>
              <a:lnSpc>
                <a:spcPct val="95000"/>
              </a:lnSpc>
            </a:pPr>
            <a:r>
              <a:rPr lang="en-US" altLang="en-US" b="0" dirty="0">
                <a:solidFill>
                  <a:srgbClr val="000000"/>
                </a:solidFill>
                <a:latin typeface="Courier New" pitchFamily="49" charset="0"/>
              </a:rPr>
              <a:t>		WHERE </a:t>
            </a:r>
            <a:r>
              <a:rPr lang="en-US" altLang="en-US" b="0" dirty="0" err="1">
                <a:solidFill>
                  <a:srgbClr val="000000"/>
                </a:solidFill>
                <a:latin typeface="Courier New" pitchFamily="49" charset="0"/>
              </a:rPr>
              <a:t>department_id</a:t>
            </a:r>
            <a:r>
              <a:rPr lang="en-US" altLang="en-US" b="0" dirty="0">
                <a:solidFill>
                  <a:srgbClr val="000000"/>
                </a:solidFill>
                <a:latin typeface="Courier New" pitchFamily="49" charset="0"/>
              </a:rPr>
              <a:t> =30;</a:t>
            </a:r>
          </a:p>
          <a:p>
            <a:pPr lvl="1"/>
            <a:r>
              <a:rPr lang="en-US" dirty="0"/>
              <a:t>The following is the output of the query, where all the salary values are set to 5000.</a:t>
            </a:r>
          </a:p>
          <a:p>
            <a:endParaRPr lang="en-US" dirty="0"/>
          </a:p>
        </p:txBody>
      </p:sp>
    </p:spTree>
    <p:extLst>
      <p:ext uri="{BB962C8B-B14F-4D97-AF65-F5344CB8AC3E}">
        <p14:creationId xmlns:p14="http://schemas.microsoft.com/office/powerpoint/2010/main" val="3838645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p:txBody>
          <a:bodyPr/>
          <a:lstStyle/>
          <a:p>
            <a:r>
              <a:rPr lang="en-US" altLang="en-US"/>
              <a:t>Answer: a</a:t>
            </a:r>
          </a:p>
        </p:txBody>
      </p:sp>
      <p:sp>
        <p:nvSpPr>
          <p:cNvPr id="73732" name="Footer Placeholder 7"/>
          <p:cNvSpPr>
            <a:spLocks noGrp="1"/>
          </p:cNvSpPr>
          <p:nvPr>
            <p:ph type="ftr" sz="quarter" idx="4"/>
          </p:nvPr>
        </p:nvSpPr>
        <p:spPr/>
        <p:txBody>
          <a:bodyPr/>
          <a:lstStyle/>
          <a:p>
            <a:r>
              <a:rPr lang="en-US" altLang="en-US"/>
              <a:t>Oracle Database 19c: PL/SQL Workshop   8 - </a:t>
            </a:r>
            <a:fld id="{88EEBD3C-9EFC-4F5A-8A2B-E5FFFA1EB2E1}" type="slidenum">
              <a:rPr lang="en-US" altLang="en-US" smtClean="0"/>
              <a:pPr/>
              <a:t>32</a:t>
            </a:fld>
            <a:endParaRPr lang="en-US" altLang="en-US" dirty="0"/>
          </a:p>
        </p:txBody>
      </p:sp>
      <p:sp>
        <p:nvSpPr>
          <p:cNvPr id="4" name="Slide Image Placeholder 3">
            <a:extLst>
              <a:ext uri="{FF2B5EF4-FFF2-40B4-BE49-F238E27FC236}">
                <a16:creationId xmlns:a16="http://schemas.microsoft.com/office/drawing/2014/main" id="{A9BD8A21-6AF6-4DD8-A478-073D4378961A}"/>
              </a:ext>
            </a:extLst>
          </p:cNvPr>
          <p:cNvSpPr>
            <a:spLocks noGrp="1" noRot="1" noChangeAspect="1"/>
          </p:cNvSpPr>
          <p:nvPr>
            <p:ph type="sldImg"/>
          </p:nvPr>
        </p:nvSpPr>
        <p:spPr/>
      </p:sp>
    </p:spTree>
    <p:extLst>
      <p:ext uri="{BB962C8B-B14F-4D97-AF65-F5344CB8AC3E}">
        <p14:creationId xmlns:p14="http://schemas.microsoft.com/office/powerpoint/2010/main" val="658318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ChangeArrowheads="1"/>
          </p:cNvSpPr>
          <p:nvPr/>
        </p:nvSpPr>
        <p:spPr bwMode="auto">
          <a:xfrm>
            <a:off x="411163" y="4986338"/>
            <a:ext cx="6137275" cy="4286250"/>
          </a:xfrm>
          <a:prstGeom prst="rect">
            <a:avLst/>
          </a:prstGeom>
          <a:noFill/>
          <a:ln w="9525">
            <a:noFill/>
            <a:miter lim="800000"/>
            <a:headEnd/>
            <a:tailEnd/>
          </a:ln>
        </p:spPr>
        <p:txBody>
          <a:bodyPr lIns="92065" tIns="46034" rIns="92065" bIns="46034"/>
          <a:lstStyle/>
          <a:p>
            <a:pPr defTabSz="428625">
              <a:spcBef>
                <a:spcPct val="35000"/>
              </a:spcBef>
            </a:pPr>
            <a:endParaRPr lang="en-US" altLang="en-US" sz="2400" dirty="0">
              <a:latin typeface="Times New Roman" pitchFamily="18" charset="0"/>
              <a:cs typeface="Oracle Sans" panose="020B0503020204020204" pitchFamily="34" charset="0"/>
            </a:endParaRPr>
          </a:p>
        </p:txBody>
      </p:sp>
      <p:sp>
        <p:nvSpPr>
          <p:cNvPr id="74757" name="Footer Placeholder 8"/>
          <p:cNvSpPr>
            <a:spLocks noGrp="1"/>
          </p:cNvSpPr>
          <p:nvPr>
            <p:ph type="ftr" sz="quarter" idx="4"/>
          </p:nvPr>
        </p:nvSpPr>
        <p:spPr/>
        <p:txBody>
          <a:bodyPr/>
          <a:lstStyle/>
          <a:p>
            <a:r>
              <a:rPr lang="en-US" altLang="en-US"/>
              <a:t>Oracle Database 19c: PL/SQL Workshop   8 - </a:t>
            </a:r>
            <a:fld id="{CD637140-FC72-4079-92C0-DDCDF1BDC676}" type="slidenum">
              <a:rPr lang="en-US" altLang="en-US" smtClean="0"/>
              <a:pPr/>
              <a:t>33</a:t>
            </a:fld>
            <a:endParaRPr lang="en-US" altLang="en-US" dirty="0"/>
          </a:p>
        </p:txBody>
      </p:sp>
      <p:sp>
        <p:nvSpPr>
          <p:cNvPr id="3" name="Slide Image Placeholder 2">
            <a:extLst>
              <a:ext uri="{FF2B5EF4-FFF2-40B4-BE49-F238E27FC236}">
                <a16:creationId xmlns:a16="http://schemas.microsoft.com/office/drawing/2014/main" id="{AA61F9A0-0351-45D1-A932-C8C3DFA22ED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58B089B-DA7B-423F-B130-F4E8F4D9F3F4}"/>
              </a:ext>
            </a:extLst>
          </p:cNvPr>
          <p:cNvSpPr>
            <a:spLocks noGrp="1"/>
          </p:cNvSpPr>
          <p:nvPr>
            <p:ph type="body" idx="1"/>
          </p:nvPr>
        </p:nvSpPr>
        <p:spPr/>
        <p:txBody>
          <a:bodyPr/>
          <a:lstStyle/>
          <a:p>
            <a:pPr lvl="1" eaLnBrk="1" hangingPunct="1"/>
            <a:r>
              <a:rPr lang="en-US" altLang="en-US" dirty="0"/>
              <a:t>The Oracle Server uses work areas to execute SQL statements and to store processing information. You can use a PL/SQL construct called a </a:t>
            </a:r>
            <a:r>
              <a:rPr lang="en-US" altLang="en-US" i="1" dirty="0"/>
              <a:t>cursor</a:t>
            </a:r>
            <a:r>
              <a:rPr lang="en-US" altLang="en-US" dirty="0"/>
              <a:t> to name a work area and to access its stored information. There are two kinds of cursors: implicit and explicit. PL/SQL implicitly declares a cursor for all SQL data manipulation statements, including queries that return only one row. For queries that return multiple rows, you must explicitly declare a cursor to process the rows individually. These are called explicit cursors.</a:t>
            </a:r>
          </a:p>
          <a:p>
            <a:pPr lvl="1" eaLnBrk="1" hangingPunct="1"/>
            <a:r>
              <a:rPr lang="en-US" altLang="en-US" dirty="0"/>
              <a:t>Every explicit cursor and cursor variable has four attributes: </a:t>
            </a:r>
            <a:r>
              <a:rPr lang="en-US" altLang="en-US" dirty="0">
                <a:latin typeface="Courier New" pitchFamily="49" charset="0"/>
              </a:rPr>
              <a:t>%FOUND</a:t>
            </a:r>
            <a:r>
              <a:rPr lang="en-US" altLang="en-US" dirty="0"/>
              <a:t>, </a:t>
            </a:r>
            <a:r>
              <a:rPr lang="en-US" altLang="en-US" dirty="0">
                <a:latin typeface="Courier New" pitchFamily="49" charset="0"/>
              </a:rPr>
              <a:t>%ISOPEN</a:t>
            </a:r>
            <a:r>
              <a:rPr lang="en-US" altLang="en-US" dirty="0"/>
              <a:t>, </a:t>
            </a:r>
            <a:r>
              <a:rPr lang="en-US" altLang="en-US" dirty="0">
                <a:latin typeface="Courier New" pitchFamily="49" charset="0"/>
              </a:rPr>
              <a:t>%NOTFOUND</a:t>
            </a:r>
            <a:r>
              <a:rPr lang="en-US" altLang="en-US" dirty="0"/>
              <a:t>, and </a:t>
            </a:r>
            <a:r>
              <a:rPr lang="en-US" altLang="en-US" dirty="0">
                <a:latin typeface="Courier New" pitchFamily="49" charset="0"/>
              </a:rPr>
              <a:t>%ROWCOUNT</a:t>
            </a:r>
            <a:r>
              <a:rPr lang="en-US" altLang="en-US" dirty="0"/>
              <a:t>. When appended to the cursor variable name, these attributes return useful information about the execution of a SQL statement. You can use cursor attributes in procedural statements but not in SQL statements. </a:t>
            </a:r>
          </a:p>
          <a:p>
            <a:pPr lvl="1" eaLnBrk="1" hangingPunct="1"/>
            <a:r>
              <a:rPr lang="en-US" altLang="en-US" dirty="0"/>
              <a:t>Use simple loops or cursor </a:t>
            </a:r>
            <a:r>
              <a:rPr lang="en-US" altLang="en-US" dirty="0">
                <a:latin typeface="Courier New" pitchFamily="49" charset="0"/>
              </a:rPr>
              <a:t>FOR</a:t>
            </a:r>
            <a:r>
              <a:rPr lang="en-US" altLang="en-US" dirty="0"/>
              <a:t> loops to operate on each of the multiple rows fetched by the cursor. If you are using simple loops, you have to open, fetch, and close the cursor; however, cursor </a:t>
            </a:r>
            <a:r>
              <a:rPr lang="en-US" altLang="en-US" dirty="0">
                <a:latin typeface="Courier New" pitchFamily="49" charset="0"/>
              </a:rPr>
              <a:t>FOR</a:t>
            </a:r>
            <a:r>
              <a:rPr lang="en-US" altLang="en-US" dirty="0"/>
              <a:t> loops do this implicitly. If you are updating or deleting rows, lock the rows by using a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This ensures that the data that you are using is not updated by another session after you open the cursor. Use a </a:t>
            </a:r>
            <a:r>
              <a:rPr lang="en-US" altLang="en-US" dirty="0">
                <a:latin typeface="Courier New" pitchFamily="49" charset="0"/>
              </a:rPr>
              <a:t>WHERE</a:t>
            </a:r>
            <a:r>
              <a:rPr lang="en-US" altLang="en-US" dirty="0"/>
              <a:t> </a:t>
            </a:r>
            <a:r>
              <a:rPr lang="en-US" altLang="en-US" dirty="0">
                <a:latin typeface="Courier New" pitchFamily="49" charset="0"/>
              </a:rPr>
              <a:t>CURRENT</a:t>
            </a:r>
            <a:r>
              <a:rPr lang="en-US" altLang="en-US" dirty="0"/>
              <a:t> </a:t>
            </a:r>
            <a:r>
              <a:rPr lang="en-US" altLang="en-US" dirty="0">
                <a:latin typeface="Courier New" pitchFamily="49" charset="0"/>
              </a:rPr>
              <a:t>OF</a:t>
            </a:r>
            <a:r>
              <a:rPr lang="en-US" altLang="en-US" dirty="0"/>
              <a:t> clause in conjunction with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to reference the current row fetched by the cursor.</a:t>
            </a:r>
          </a:p>
          <a:p>
            <a:endParaRPr lang="en-US" dirty="0"/>
          </a:p>
        </p:txBody>
      </p:sp>
    </p:spTree>
    <p:extLst>
      <p:ext uri="{BB962C8B-B14F-4D97-AF65-F5344CB8AC3E}">
        <p14:creationId xmlns:p14="http://schemas.microsoft.com/office/powerpoint/2010/main" val="838452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Footer Placeholder 7"/>
          <p:cNvSpPr>
            <a:spLocks noGrp="1"/>
          </p:cNvSpPr>
          <p:nvPr>
            <p:ph type="ftr" sz="quarter" idx="4"/>
          </p:nvPr>
        </p:nvSpPr>
        <p:spPr/>
        <p:txBody>
          <a:bodyPr/>
          <a:lstStyle/>
          <a:p>
            <a:r>
              <a:rPr lang="en-US" altLang="en-US"/>
              <a:t>Oracle Database 19c: PL/SQL Workshop   8 - </a:t>
            </a:r>
            <a:fld id="{D1D05D3C-9FCF-494A-AC70-7ACECDEFEA60}" type="slidenum">
              <a:rPr lang="en-US" altLang="en-US" smtClean="0"/>
              <a:pPr/>
              <a:t>34</a:t>
            </a:fld>
            <a:endParaRPr lang="en-US" altLang="en-US" dirty="0"/>
          </a:p>
        </p:txBody>
      </p:sp>
      <p:sp>
        <p:nvSpPr>
          <p:cNvPr id="3" name="Slide Image Placeholder 2">
            <a:extLst>
              <a:ext uri="{FF2B5EF4-FFF2-40B4-BE49-F238E27FC236}">
                <a16:creationId xmlns:a16="http://schemas.microsoft.com/office/drawing/2014/main" id="{5B1A6714-C002-41A1-9B42-016F6B94231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00DC5CE-A8B7-4B2B-8DBD-A1AFD2197831}"/>
              </a:ext>
            </a:extLst>
          </p:cNvPr>
          <p:cNvSpPr>
            <a:spLocks noGrp="1"/>
          </p:cNvSpPr>
          <p:nvPr>
            <p:ph type="body" idx="1"/>
          </p:nvPr>
        </p:nvSpPr>
        <p:spPr/>
        <p:txBody>
          <a:bodyPr/>
          <a:lstStyle/>
          <a:p>
            <a:pPr lvl="1"/>
            <a:r>
              <a:rPr lang="en-US" altLang="en-US" dirty="0"/>
              <a:t>In this practice, you apply your knowledge of cursors to process a number of rows from a table and to populate another table with the results by using a cursor </a:t>
            </a:r>
            <a:r>
              <a:rPr lang="en-US" altLang="en-US" dirty="0">
                <a:latin typeface="Courier New" pitchFamily="49" charset="0"/>
              </a:rPr>
              <a:t>FOR</a:t>
            </a:r>
            <a:r>
              <a:rPr lang="en-US" altLang="en-US" dirty="0"/>
              <a:t> loop. You also write a cursor with parameters.</a:t>
            </a:r>
          </a:p>
          <a:p>
            <a:pPr lvl="1"/>
            <a:endParaRPr lang="en-US" dirty="0"/>
          </a:p>
        </p:txBody>
      </p:sp>
    </p:spTree>
    <p:extLst>
      <p:ext uri="{BB962C8B-B14F-4D97-AF65-F5344CB8AC3E}">
        <p14:creationId xmlns:p14="http://schemas.microsoft.com/office/powerpoint/2010/main" val="46893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4"/>
          <p:cNvSpPr>
            <a:spLocks noGrp="1"/>
          </p:cNvSpPr>
          <p:nvPr>
            <p:ph type="ftr" sz="quarter" idx="4"/>
          </p:nvPr>
        </p:nvSpPr>
        <p:spPr/>
        <p:txBody>
          <a:bodyPr/>
          <a:lstStyle/>
          <a:p>
            <a:r>
              <a:rPr lang="en-US" altLang="en-US"/>
              <a:t>Oracle Database 19c: PL/SQL Workshop   8 - </a:t>
            </a:r>
            <a:fld id="{5E181527-D046-4794-BFCE-57B454406D39}"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B3DFC9CE-113E-420E-B4D5-460959B1B81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2018F2B-CF84-4E5F-8623-76EA343355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330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676275" y="5561013"/>
          <a:ext cx="5837238" cy="1144587"/>
        </p:xfrm>
        <a:graphic>
          <a:graphicData uri="http://schemas.openxmlformats.org/presentationml/2006/ole">
            <mc:AlternateContent xmlns:mc="http://schemas.openxmlformats.org/markup-compatibility/2006">
              <mc:Choice xmlns:v="urn:schemas-microsoft-com:vml" Requires="v">
                <p:oleObj spid="_x0000_s4148" name="Document" r:id="rId4" imgW="5985831" imgH="1406381" progId="Word.Document.8">
                  <p:embed/>
                </p:oleObj>
              </mc:Choice>
              <mc:Fallback>
                <p:oleObj name="Document" r:id="rId4" imgW="5985831" imgH="1406381"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5561013"/>
                        <a:ext cx="5837238"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Footer Placeholder 8"/>
          <p:cNvSpPr>
            <a:spLocks noGrp="1"/>
          </p:cNvSpPr>
          <p:nvPr>
            <p:ph type="ftr" sz="quarter" idx="4"/>
          </p:nvPr>
        </p:nvSpPr>
        <p:spPr/>
        <p:txBody>
          <a:bodyPr/>
          <a:lstStyle/>
          <a:p>
            <a:r>
              <a:rPr lang="en-US" altLang="en-US"/>
              <a:t>Oracle Database 19c: PL/SQL Workshop   8 - </a:t>
            </a:r>
            <a:fld id="{601E8E88-6133-443A-9655-2092C9C64836}"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17485D9D-B683-4E3F-B937-0E25984D159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8BAB3FA-9C71-4CDA-B834-A1BFA1C9BAE2}"/>
              </a:ext>
            </a:extLst>
          </p:cNvPr>
          <p:cNvSpPr>
            <a:spLocks noGrp="1"/>
          </p:cNvSpPr>
          <p:nvPr>
            <p:ph type="body" idx="1"/>
          </p:nvPr>
        </p:nvSpPr>
        <p:spPr/>
        <p:txBody>
          <a:bodyPr/>
          <a:lstStyle/>
          <a:p>
            <a:pPr lvl="1" eaLnBrk="1" hangingPunct="1"/>
            <a:r>
              <a:rPr lang="en-US" altLang="en-US" dirty="0"/>
              <a:t>The Oracle Server uses work areas (called </a:t>
            </a:r>
            <a:r>
              <a:rPr lang="en-US" altLang="en-US" i="1" dirty="0"/>
              <a:t>private SQL areas</a:t>
            </a:r>
            <a:r>
              <a:rPr lang="en-US" altLang="en-US" dirty="0"/>
              <a:t>) to execute SQL statements, and to store processing information. Whenever you execute a </a:t>
            </a:r>
            <a:r>
              <a:rPr lang="en-US" altLang="en-US" dirty="0">
                <a:latin typeface="Courier New" pitchFamily="49" charset="0"/>
              </a:rPr>
              <a:t>SELECT</a:t>
            </a:r>
            <a:r>
              <a:rPr lang="en-US" altLang="en-US" dirty="0"/>
              <a:t> or DML statement in a PL/SQL block, an implicit cursor is created by the PL/SQL engine. However, you can create and use explicit cursors according to your application requirement. </a:t>
            </a:r>
          </a:p>
          <a:p>
            <a:pPr lvl="1" eaLnBrk="1" hangingPunct="1"/>
            <a:endParaRPr lang="en-US" altLang="en-US" b="1" dirty="0"/>
          </a:p>
          <a:p>
            <a:pPr eaLnBrk="1" hangingPunct="1">
              <a:spcAft>
                <a:spcPct val="24000"/>
              </a:spcAft>
            </a:pPr>
            <a:endParaRPr lang="en-US" altLang="en-US" b="0" dirty="0">
              <a:latin typeface="Times New Roman" pitchFamily="18" charset="0"/>
            </a:endParaRPr>
          </a:p>
          <a:p>
            <a:pPr eaLnBrk="1" hangingPunct="1">
              <a:spcAft>
                <a:spcPct val="24000"/>
              </a:spcAft>
            </a:pPr>
            <a:endParaRPr lang="en-US" altLang="en-US" b="0" dirty="0">
              <a:latin typeface="Times New Roman" pitchFamily="18" charset="0"/>
            </a:endParaRPr>
          </a:p>
          <a:p>
            <a:pPr eaLnBrk="1" hangingPunct="1"/>
            <a:endParaRPr lang="en-US" altLang="en-US" dirty="0"/>
          </a:p>
          <a:p>
            <a:pPr lvl="1" eaLnBrk="1" hangingPunct="1"/>
            <a:endParaRPr lang="en-US" altLang="en-US" dirty="0"/>
          </a:p>
          <a:p>
            <a:pPr lvl="1" eaLnBrk="1" hangingPunct="1"/>
            <a:endParaRPr lang="en-US" altLang="en-US" dirty="0"/>
          </a:p>
          <a:p>
            <a:endParaRPr lang="en-US" dirty="0"/>
          </a:p>
        </p:txBody>
      </p:sp>
    </p:spTree>
    <p:extLst>
      <p:ext uri="{BB962C8B-B14F-4D97-AF65-F5344CB8AC3E}">
        <p14:creationId xmlns:p14="http://schemas.microsoft.com/office/powerpoint/2010/main" val="210977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8 - </a:t>
            </a:r>
            <a:fld id="{44630E19-32A1-462F-9FFC-03821FD6B6A4}" type="slidenum">
              <a:rPr lang="en-US" smtClean="0"/>
              <a:pPr/>
              <a:t>6</a:t>
            </a:fld>
            <a:endParaRPr lang="en-US" dirty="0"/>
          </a:p>
        </p:txBody>
      </p:sp>
      <p:sp>
        <p:nvSpPr>
          <p:cNvPr id="3" name="Slide Image Placeholder 2">
            <a:extLst>
              <a:ext uri="{FF2B5EF4-FFF2-40B4-BE49-F238E27FC236}">
                <a16:creationId xmlns:a16="http://schemas.microsoft.com/office/drawing/2014/main" id="{BCCC0F9A-E2E4-41F1-9D1A-7A20696820C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97B2A81-E07E-419A-946B-667E2893FB6A}"/>
              </a:ext>
            </a:extLst>
          </p:cNvPr>
          <p:cNvSpPr>
            <a:spLocks noGrp="1"/>
          </p:cNvSpPr>
          <p:nvPr>
            <p:ph type="body" idx="1"/>
          </p:nvPr>
        </p:nvSpPr>
        <p:spPr/>
        <p:txBody>
          <a:bodyPr/>
          <a:lstStyle/>
          <a:p>
            <a:pPr lvl="1"/>
            <a:r>
              <a:rPr lang="en-US" dirty="0"/>
              <a:t>Implicit cursors are created by the PL/SQL engine when a </a:t>
            </a:r>
            <a:r>
              <a:rPr lang="en-US" dirty="0">
                <a:latin typeface="Courier New" pitchFamily="49" charset="0"/>
              </a:rPr>
              <a:t>SELECT</a:t>
            </a:r>
            <a:r>
              <a:rPr lang="en-US" dirty="0"/>
              <a:t> statement is executed with the </a:t>
            </a:r>
            <a:r>
              <a:rPr lang="en-US" dirty="0">
                <a:latin typeface="Courier New" pitchFamily="49" charset="0"/>
              </a:rPr>
              <a:t>INTO</a:t>
            </a:r>
            <a:r>
              <a:rPr lang="en-US" dirty="0"/>
              <a:t> clause, or when </a:t>
            </a:r>
            <a:r>
              <a:rPr lang="en-US" dirty="0">
                <a:latin typeface="Courier New" pitchFamily="49" charset="0"/>
              </a:rPr>
              <a:t>INSERT</a:t>
            </a:r>
            <a:r>
              <a:rPr lang="en-US" dirty="0"/>
              <a:t>, </a:t>
            </a:r>
            <a:r>
              <a:rPr lang="en-US" dirty="0">
                <a:latin typeface="Courier New" pitchFamily="49" charset="0"/>
              </a:rPr>
              <a:t>UPDATE</a:t>
            </a:r>
            <a:r>
              <a:rPr lang="en-US" dirty="0"/>
              <a:t>, or </a:t>
            </a:r>
            <a:r>
              <a:rPr lang="en-US" dirty="0">
                <a:latin typeface="Courier New" pitchFamily="49" charset="0"/>
              </a:rPr>
              <a:t>DELETE</a:t>
            </a:r>
            <a:r>
              <a:rPr lang="en-US" dirty="0"/>
              <a:t> statements are executed in the PL/SQL block. </a:t>
            </a:r>
          </a:p>
          <a:p>
            <a:pPr lvl="1"/>
            <a:r>
              <a:rPr lang="en-US" dirty="0"/>
              <a:t>The cursor closes after executing the statement associated with it. You cannot control an implicit cursor but you can get information about the implicit cursor through its attributes.</a:t>
            </a:r>
          </a:p>
          <a:p>
            <a:endParaRPr lang="en-US" dirty="0"/>
          </a:p>
        </p:txBody>
      </p:sp>
    </p:spTree>
    <p:extLst>
      <p:ext uri="{BB962C8B-B14F-4D97-AF65-F5344CB8AC3E}">
        <p14:creationId xmlns:p14="http://schemas.microsoft.com/office/powerpoint/2010/main" val="347641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7"/>
          <p:cNvSpPr>
            <a:spLocks noGrp="1"/>
          </p:cNvSpPr>
          <p:nvPr>
            <p:ph type="ftr" sz="quarter" idx="4"/>
          </p:nvPr>
        </p:nvSpPr>
        <p:spPr/>
        <p:txBody>
          <a:bodyPr/>
          <a:lstStyle/>
          <a:p>
            <a:r>
              <a:rPr lang="en-US" altLang="en-US"/>
              <a:t>Oracle Database 19c: PL/SQL Workshop   8 - </a:t>
            </a:r>
            <a:fld id="{CD581DBD-1317-47E0-98EA-9FD54512053B}"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436F80A6-5227-4683-894E-8E1720A8604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D528043-D2CF-4737-A1A5-9B4DAF7FB259}"/>
              </a:ext>
            </a:extLst>
          </p:cNvPr>
          <p:cNvSpPr>
            <a:spLocks noGrp="1"/>
          </p:cNvSpPr>
          <p:nvPr>
            <p:ph type="body" idx="1"/>
          </p:nvPr>
        </p:nvSpPr>
        <p:spPr>
          <a:xfrm>
            <a:off x="457200" y="4617720"/>
            <a:ext cx="6858000" cy="5516880"/>
          </a:xfrm>
        </p:spPr>
        <p:txBody>
          <a:bodyPr/>
          <a:lstStyle/>
          <a:p>
            <a:pPr lvl="1" eaLnBrk="1" hangingPunct="1"/>
            <a:r>
              <a:rPr lang="en-US" dirty="0"/>
              <a:t>You must declare and define an explicit cursor, giving it a name and associating it with a </a:t>
            </a:r>
            <a:r>
              <a:rPr lang="en-US" dirty="0">
                <a:latin typeface="Courier New" pitchFamily="49" charset="0"/>
              </a:rPr>
              <a:t>SELECT</a:t>
            </a:r>
            <a:r>
              <a:rPr lang="en-US" dirty="0"/>
              <a:t> statement (typically, the query returns multiple rows). </a:t>
            </a:r>
            <a:r>
              <a:rPr lang="en-US" altLang="en-US" dirty="0"/>
              <a:t>You can process each row returned by the </a:t>
            </a:r>
            <a:r>
              <a:rPr lang="en-US" altLang="en-US" dirty="0">
                <a:latin typeface="Courier New" pitchFamily="49" charset="0"/>
              </a:rPr>
              <a:t>SELECT</a:t>
            </a:r>
            <a:r>
              <a:rPr lang="en-US" altLang="en-US" dirty="0"/>
              <a:t> statement through a </a:t>
            </a:r>
            <a:r>
              <a:rPr lang="en-US" altLang="en-US" dirty="0">
                <a:latin typeface="Courier New" pitchFamily="49" charset="0"/>
              </a:rPr>
              <a:t>FOR</a:t>
            </a:r>
            <a:r>
              <a:rPr lang="en-US" altLang="en-US" dirty="0"/>
              <a:t> loop.</a:t>
            </a:r>
          </a:p>
          <a:p>
            <a:pPr lvl="1" eaLnBrk="1" hangingPunct="1">
              <a:spcAft>
                <a:spcPct val="2000"/>
              </a:spcAft>
            </a:pPr>
            <a:r>
              <a:rPr lang="en-US" altLang="en-US" dirty="0"/>
              <a:t>The set of rows returned by a multiple-row query is called the </a:t>
            </a:r>
            <a:r>
              <a:rPr lang="en-US" altLang="en-US" i="1" dirty="0"/>
              <a:t>active set</a:t>
            </a:r>
            <a:r>
              <a:rPr lang="en-US" altLang="en-US" dirty="0"/>
              <a:t>.</a:t>
            </a:r>
            <a:r>
              <a:rPr lang="en-US" altLang="en-US" i="1" dirty="0"/>
              <a:t> </a:t>
            </a:r>
            <a:r>
              <a:rPr lang="en-US" altLang="en-US" dirty="0"/>
              <a:t>Its size is the number of rows that meet your search criteria. The diagram in the slide shows how an explicit cursor “points” to the current row in the active set. This enables your program to process the rows one at a time.</a:t>
            </a:r>
          </a:p>
          <a:p>
            <a:pPr lvl="1" eaLnBrk="1" hangingPunct="1"/>
            <a:r>
              <a:rPr lang="en-US" altLang="en-US" dirty="0"/>
              <a:t>Explicit cursor functions:</a:t>
            </a:r>
          </a:p>
          <a:p>
            <a:pPr lvl="2" eaLnBrk="1" hangingPunct="1"/>
            <a:r>
              <a:rPr lang="en-US" altLang="en-US" dirty="0"/>
              <a:t>Can perform row-by-row processing beyond the first row returned by a query </a:t>
            </a:r>
          </a:p>
          <a:p>
            <a:pPr lvl="2" eaLnBrk="1" hangingPunct="1"/>
            <a:r>
              <a:rPr lang="en-US" altLang="en-US" dirty="0"/>
              <a:t>Keep track of the row that is currently being processed</a:t>
            </a:r>
          </a:p>
          <a:p>
            <a:pPr lvl="2" eaLnBrk="1" hangingPunct="1"/>
            <a:r>
              <a:rPr lang="en-US" altLang="en-US" dirty="0"/>
              <a:t>Enable the programmer to manually control explicit cursors</a:t>
            </a:r>
            <a:r>
              <a:rPr lang="en-US" altLang="en-US" dirty="0">
                <a:solidFill>
                  <a:srgbClr val="FC0128"/>
                </a:solidFill>
              </a:rPr>
              <a:t> </a:t>
            </a:r>
            <a:r>
              <a:rPr lang="en-US" altLang="en-US" dirty="0"/>
              <a:t>in the PL/SQL block</a:t>
            </a:r>
          </a:p>
          <a:p>
            <a:endParaRPr lang="en-US" dirty="0"/>
          </a:p>
        </p:txBody>
      </p:sp>
    </p:spTree>
    <p:extLst>
      <p:ext uri="{BB962C8B-B14F-4D97-AF65-F5344CB8AC3E}">
        <p14:creationId xmlns:p14="http://schemas.microsoft.com/office/powerpoint/2010/main" val="359449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Footer Placeholder 7"/>
          <p:cNvSpPr>
            <a:spLocks noGrp="1"/>
          </p:cNvSpPr>
          <p:nvPr>
            <p:ph type="ftr" sz="quarter" idx="4"/>
          </p:nvPr>
        </p:nvSpPr>
        <p:spPr/>
        <p:txBody>
          <a:bodyPr/>
          <a:lstStyle/>
          <a:p>
            <a:r>
              <a:rPr lang="en-US" altLang="en-US"/>
              <a:t>Oracle Database 19c: PL/SQL Workshop   8 - </a:t>
            </a:r>
            <a:fld id="{CCED8E50-936C-4D5C-8A8B-5D0446D9171F}"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25666990-AA8F-42F3-8436-D1174478E87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76DD267-FB65-4FCB-A7E7-0FEDA78497F2}"/>
              </a:ext>
            </a:extLst>
          </p:cNvPr>
          <p:cNvSpPr>
            <a:spLocks noGrp="1"/>
          </p:cNvSpPr>
          <p:nvPr>
            <p:ph type="body" idx="1"/>
          </p:nvPr>
        </p:nvSpPr>
        <p:spPr/>
        <p:txBody>
          <a:bodyPr/>
          <a:lstStyle/>
          <a:p>
            <a:pPr lvl="1" eaLnBrk="1" hangingPunct="1"/>
            <a:r>
              <a:rPr lang="en-US" altLang="en-US" dirty="0"/>
              <a:t>Now that you have a conceptual understanding of cursors, review the steps to use them.</a:t>
            </a:r>
          </a:p>
          <a:p>
            <a:pPr lvl="2" eaLnBrk="1" hangingPunct="1">
              <a:buNone/>
            </a:pPr>
            <a:r>
              <a:rPr lang="en-US" altLang="en-US" dirty="0"/>
              <a:t>1. 	In the declarative section of a PL/SQL block, declare the cursor by naming it and defining the structure of the query to be associated with it.</a:t>
            </a:r>
          </a:p>
          <a:p>
            <a:pPr lvl="2" eaLnBrk="1" hangingPunct="1">
              <a:buNone/>
            </a:pPr>
            <a:r>
              <a:rPr lang="en-US" altLang="en-US" dirty="0"/>
              <a:t>2. 	Open the cursor. </a:t>
            </a:r>
            <a:br>
              <a:rPr lang="en-US" altLang="en-US" dirty="0"/>
            </a:br>
            <a:r>
              <a:rPr lang="en-US" altLang="en-US" dirty="0"/>
              <a:t>The </a:t>
            </a:r>
            <a:r>
              <a:rPr lang="en-US" altLang="en-US" dirty="0">
                <a:latin typeface="Courier New" pitchFamily="49" charset="0"/>
              </a:rPr>
              <a:t>OPEN</a:t>
            </a:r>
            <a:r>
              <a:rPr lang="en-US" altLang="en-US" dirty="0"/>
              <a:t> statement executes the query, binds any variables that are referenced, and positions the cursor at the first row. The rows that are identified by the query are called the </a:t>
            </a:r>
            <a:r>
              <a:rPr lang="en-US" altLang="en-US" i="1" dirty="0"/>
              <a:t>active set</a:t>
            </a:r>
            <a:r>
              <a:rPr lang="en-US" altLang="en-US" dirty="0"/>
              <a:t>, and are now available for fetching.</a:t>
            </a:r>
          </a:p>
          <a:p>
            <a:pPr lvl="2" eaLnBrk="1" hangingPunct="1">
              <a:buFont typeface="Times New Roman" pitchFamily="18" charset="0"/>
              <a:buAutoNum type="arabicPeriod" startAt="3"/>
            </a:pPr>
            <a:r>
              <a:rPr lang="en-US" altLang="en-US" dirty="0"/>
              <a:t>Fetch data from the cursor. </a:t>
            </a:r>
            <a:br>
              <a:rPr lang="en-US" altLang="en-US" dirty="0"/>
            </a:br>
            <a:r>
              <a:rPr lang="en-US" altLang="en-US" dirty="0"/>
              <a:t>In the flow diagram in the slide, after each fetch, you test the cursor for any existing row. If there are no more rows to process, you must close the cursor.</a:t>
            </a:r>
          </a:p>
          <a:p>
            <a:pPr lvl="2" eaLnBrk="1" hangingPunct="1">
              <a:buNone/>
            </a:pPr>
            <a:r>
              <a:rPr lang="en-US" altLang="en-US" dirty="0"/>
              <a:t>	The </a:t>
            </a:r>
            <a:r>
              <a:rPr lang="en-US" altLang="en-US" dirty="0">
                <a:latin typeface="Courier New" pitchFamily="49" charset="0"/>
              </a:rPr>
              <a:t>FETCH</a:t>
            </a:r>
            <a:r>
              <a:rPr lang="en-US" altLang="en-US" dirty="0"/>
              <a:t> statement retrieves the current row, and advances the cursor to the next </a:t>
            </a:r>
            <a:br>
              <a:rPr lang="en-US" altLang="en-US" dirty="0"/>
            </a:br>
            <a:r>
              <a:rPr lang="en-US" altLang="en-US" dirty="0"/>
              <a:t>row until there are no more rows, or a specified condition is met.</a:t>
            </a:r>
          </a:p>
          <a:p>
            <a:pPr lvl="2" eaLnBrk="1" hangingPunct="1">
              <a:buNone/>
            </a:pPr>
            <a:r>
              <a:rPr lang="en-US" altLang="en-US" dirty="0"/>
              <a:t>4. 	Close the cursor. </a:t>
            </a:r>
            <a:br>
              <a:rPr lang="en-US" altLang="en-US" dirty="0"/>
            </a:br>
            <a:r>
              <a:rPr lang="en-US" altLang="en-US" dirty="0"/>
              <a:t>The </a:t>
            </a:r>
            <a:r>
              <a:rPr lang="en-US" altLang="en-US" dirty="0">
                <a:latin typeface="Courier New" pitchFamily="49" charset="0"/>
              </a:rPr>
              <a:t>CLOSE</a:t>
            </a:r>
            <a:r>
              <a:rPr lang="en-US" altLang="en-US" dirty="0"/>
              <a:t> statement releases the active set of rows. It is now possible to reopen the cursor to establish a fresh active set.</a:t>
            </a:r>
          </a:p>
          <a:p>
            <a:endParaRPr lang="en-US" dirty="0"/>
          </a:p>
        </p:txBody>
      </p:sp>
    </p:spTree>
    <p:extLst>
      <p:ext uri="{BB962C8B-B14F-4D97-AF65-F5344CB8AC3E}">
        <p14:creationId xmlns:p14="http://schemas.microsoft.com/office/powerpoint/2010/main" val="278866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4"/>
          <p:cNvSpPr>
            <a:spLocks noGrp="1"/>
          </p:cNvSpPr>
          <p:nvPr>
            <p:ph type="ftr" sz="quarter" idx="4"/>
          </p:nvPr>
        </p:nvSpPr>
        <p:spPr/>
        <p:txBody>
          <a:bodyPr/>
          <a:lstStyle/>
          <a:p>
            <a:r>
              <a:rPr lang="en-US" altLang="en-US"/>
              <a:t>Oracle Database 19c: PL/SQL Workshop   8 - </a:t>
            </a:r>
            <a:fld id="{B725F13A-7460-4E83-A75C-D63802DA535B}"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500B9DAE-7E06-4843-BB02-975698712D9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B8DCEAE-D45F-4455-B730-C0E10A3518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6198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8</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4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Using Explicit Cursors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328C7F3D-623B-458E-9645-232ED845A11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408135545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204334" y="7277100"/>
            <a:ext cx="15664898" cy="2377193"/>
          </a:xfrm>
          <a:prstGeom prst="round2DiagRect">
            <a:avLst>
              <a:gd name="adj1" fmla="val 831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v_locid</a:t>
            </a:r>
            <a:r>
              <a:rPr lang="en-US" altLang="en-US" sz="2400" dirty="0">
                <a:solidFill>
                  <a:srgbClr val="000000"/>
                </a:solidFill>
                <a:latin typeface="Courier New" pitchFamily="49" charset="0"/>
                <a:cs typeface="Oracle Sans" panose="020B0503020204020204" pitchFamily="34" charset="0"/>
              </a:rPr>
              <a:t> NUMBER:= 1700;</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c_dept_cursor</a:t>
            </a:r>
            <a:r>
              <a:rPr lang="en-US" altLang="en-US" sz="2400" dirty="0">
                <a:solidFill>
                  <a:srgbClr val="000000"/>
                </a:solidFill>
                <a:latin typeface="Courier New" pitchFamily="49" charset="0"/>
                <a:cs typeface="Oracle Sans" panose="020B0503020204020204" pitchFamily="34" charset="0"/>
              </a:rPr>
              <a:t> IS</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 FROM departments </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location_id</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v_locid</a:t>
            </a: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sp>
        <p:nvSpPr>
          <p:cNvPr id="8" name="Content Placeholder 2"/>
          <p:cNvSpPr txBox="1">
            <a:spLocks/>
          </p:cNvSpPr>
          <p:nvPr/>
        </p:nvSpPr>
        <p:spPr bwMode="gray">
          <a:xfrm>
            <a:off x="1204337" y="5295900"/>
            <a:ext cx="15664898" cy="1732389"/>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p:txBody>
      </p:sp>
      <p:sp>
        <p:nvSpPr>
          <p:cNvPr id="7" name="Content Placeholder 2"/>
          <p:cNvSpPr txBox="1">
            <a:spLocks/>
          </p:cNvSpPr>
          <p:nvPr/>
        </p:nvSpPr>
        <p:spPr bwMode="gray">
          <a:xfrm>
            <a:off x="1221266" y="3058567"/>
            <a:ext cx="15664898" cy="1170533"/>
          </a:xfrm>
          <a:prstGeom prst="round2DiagRect">
            <a:avLst>
              <a:gd name="adj1" fmla="val 17226"/>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CURSOR </a:t>
            </a:r>
            <a:r>
              <a:rPr lang="en-US" altLang="en-US" sz="2400" i="1" dirty="0" err="1">
                <a:solidFill>
                  <a:srgbClr val="000000"/>
                </a:solidFill>
                <a:latin typeface="Courier New" pitchFamily="49" charset="0"/>
                <a:cs typeface="Oracle Sans" panose="020B0503020204020204" pitchFamily="34" charset="0"/>
              </a:rPr>
              <a:t>cursor_name</a:t>
            </a: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IS</a:t>
            </a:r>
          </a:p>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select_statement</a:t>
            </a:r>
            <a:r>
              <a:rPr lang="en-US" altLang="en-US" sz="2400" i="1" dirty="0">
                <a:solidFill>
                  <a:srgbClr val="000000"/>
                </a:solidFill>
                <a:latin typeface="Courier New" pitchFamily="49" charset="0"/>
                <a:cs typeface="Oracle Sans" panose="020B0503020204020204" pitchFamily="34" charset="0"/>
              </a:rPr>
              <a:t>;</a:t>
            </a:r>
          </a:p>
        </p:txBody>
      </p:sp>
      <p:sp>
        <p:nvSpPr>
          <p:cNvPr id="1434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Declaring the Cursor</a:t>
            </a:r>
          </a:p>
        </p:txBody>
      </p:sp>
      <p:sp>
        <p:nvSpPr>
          <p:cNvPr id="14348" name="Rectangle 3"/>
          <p:cNvSpPr>
            <a:spLocks noGrp="1" noChangeArrowheads="1"/>
          </p:cNvSpPr>
          <p:nvPr>
            <p:ph idx="1"/>
          </p:nvPr>
        </p:nvSpPr>
        <p:spPr>
          <a:xfrm>
            <a:off x="933451" y="2272710"/>
            <a:ext cx="16421100" cy="280108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Syntax:</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Examples:</a:t>
            </a:r>
          </a:p>
        </p:txBody>
      </p:sp>
    </p:spTree>
    <p:custDataLst>
      <p:tags r:id="rId1"/>
    </p:custDataLst>
    <p:extLst>
      <p:ext uri="{BB962C8B-B14F-4D97-AF65-F5344CB8AC3E}">
        <p14:creationId xmlns:p14="http://schemas.microsoft.com/office/powerpoint/2010/main" val="364752127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5732886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Opening the Cursor</a:t>
            </a:r>
          </a:p>
        </p:txBody>
      </p:sp>
      <p:grpSp>
        <p:nvGrpSpPr>
          <p:cNvPr id="16387" name="Group 1"/>
          <p:cNvGrpSpPr>
            <a:grpSpLocks/>
          </p:cNvGrpSpPr>
          <p:nvPr/>
        </p:nvGrpSpPr>
        <p:grpSpPr bwMode="auto">
          <a:xfrm>
            <a:off x="1312069" y="2819398"/>
            <a:ext cx="15663863" cy="3619501"/>
            <a:chOff x="601133" y="2133598"/>
            <a:chExt cx="7834489" cy="1292682"/>
          </a:xfrm>
        </p:grpSpPr>
        <p:sp>
          <p:nvSpPr>
            <p:cNvPr id="4" name="Content Placeholder 2"/>
            <p:cNvSpPr txBox="1">
              <a:spLocks/>
            </p:cNvSpPr>
            <p:nvPr/>
          </p:nvSpPr>
          <p:spPr bwMode="gray">
            <a:xfrm>
              <a:off x="601133" y="2133598"/>
              <a:ext cx="7834489" cy="1088541"/>
            </a:xfrm>
            <a:prstGeom prst="round2DiagRect">
              <a:avLst>
                <a:gd name="adj1" fmla="val 1024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6391" name="Rectangle 3"/>
            <p:cNvSpPr>
              <a:spLocks noChangeArrowheads="1"/>
            </p:cNvSpPr>
            <p:nvPr/>
          </p:nvSpPr>
          <p:spPr bwMode="blackGray">
            <a:xfrm>
              <a:off x="1167165" y="2213610"/>
              <a:ext cx="6702425" cy="1212670"/>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pPr>
              <a:r>
                <a:rPr lang="en-US" altLang="en-US" sz="2400" dirty="0">
                  <a:solidFill>
                    <a:schemeClr val="accent2"/>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OPEN </a:t>
              </a:r>
              <a:r>
                <a:rPr lang="en-US" altLang="en-US" sz="2400" dirty="0" err="1">
                  <a:solidFill>
                    <a:srgbClr val="FF0000"/>
                  </a:solidFill>
                  <a:latin typeface="Courier New" pitchFamily="49" charset="0"/>
                  <a:cs typeface="Oracle Sans" panose="020B0503020204020204" pitchFamily="34" charset="0"/>
                </a:rPr>
                <a:t>c_emp_cursor</a:t>
              </a:r>
              <a:r>
                <a:rPr lang="en-US" altLang="en-US" sz="2400" dirty="0">
                  <a:solidFill>
                    <a:srgbClr val="FF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404001394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Fetching Data from the Cursor</a:t>
            </a:r>
          </a:p>
        </p:txBody>
      </p:sp>
      <p:sp>
        <p:nvSpPr>
          <p:cNvPr id="17411" name="Arc 3"/>
          <p:cNvSpPr>
            <a:spLocks/>
          </p:cNvSpPr>
          <p:nvPr/>
        </p:nvSpPr>
        <p:spPr bwMode="auto">
          <a:xfrm>
            <a:off x="10927557" y="5355433"/>
            <a:ext cx="421482" cy="338138"/>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17413" name="Picture 6" descr="les08_01.png"/>
          <p:cNvPicPr>
            <a:picLocks noChangeAspect="1"/>
          </p:cNvPicPr>
          <p:nvPr/>
        </p:nvPicPr>
        <p:blipFill>
          <a:blip r:embed="rId4" cstate="print"/>
          <a:srcRect/>
          <a:stretch>
            <a:fillRect/>
          </a:stretch>
        </p:blipFill>
        <p:spPr bwMode="auto">
          <a:xfrm>
            <a:off x="4724941" y="7658101"/>
            <a:ext cx="8838119" cy="2057399"/>
          </a:xfrm>
          <a:prstGeom prst="rect">
            <a:avLst/>
          </a:prstGeom>
          <a:noFill/>
          <a:ln w="9525">
            <a:noFill/>
            <a:miter lim="800000"/>
            <a:headEnd/>
            <a:tailEnd/>
          </a:ln>
        </p:spPr>
      </p:pic>
      <p:grpSp>
        <p:nvGrpSpPr>
          <p:cNvPr id="3" name="Group 2">
            <a:extLst>
              <a:ext uri="{FF2B5EF4-FFF2-40B4-BE49-F238E27FC236}">
                <a16:creationId xmlns:a16="http://schemas.microsoft.com/office/drawing/2014/main" id="{BE491F53-A8D2-4294-B0A5-58A9B5D24299}"/>
              </a:ext>
            </a:extLst>
          </p:cNvPr>
          <p:cNvGrpSpPr/>
          <p:nvPr/>
        </p:nvGrpSpPr>
        <p:grpSpPr>
          <a:xfrm>
            <a:off x="1312069" y="2507420"/>
            <a:ext cx="15663863" cy="4845880"/>
            <a:chOff x="1312070" y="2057400"/>
            <a:chExt cx="15663863" cy="4845880"/>
          </a:xfrm>
        </p:grpSpPr>
        <p:sp>
          <p:nvSpPr>
            <p:cNvPr id="6" name="Content Placeholder 2"/>
            <p:cNvSpPr txBox="1">
              <a:spLocks/>
            </p:cNvSpPr>
            <p:nvPr/>
          </p:nvSpPr>
          <p:spPr bwMode="gray">
            <a:xfrm>
              <a:off x="1312070" y="2057400"/>
              <a:ext cx="15663863" cy="4845880"/>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22D7E41B-B2E4-4271-9A03-046473091423}"/>
                </a:ext>
              </a:extLst>
            </p:cNvPr>
            <p:cNvSpPr/>
            <p:nvPr/>
          </p:nvSpPr>
          <p:spPr>
            <a:xfrm>
              <a:off x="2383631" y="2218182"/>
              <a:ext cx="13542169" cy="4524315"/>
            </a:xfrm>
            <a:prstGeom prst="rect">
              <a:avLst/>
            </a:prstGeom>
          </p:spPr>
          <p:txBody>
            <a:bodyPr wrap="square">
              <a:spAutoFit/>
            </a:bodyPr>
            <a:lstStyle/>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employees.employee_id%TYPE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employees.last_name%TYPE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OPEN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FETCH </a:t>
              </a:r>
              <a:r>
                <a:rPr lang="en-US" altLang="en-US" sz="2400" dirty="0" err="1">
                  <a:solidFill>
                    <a:srgbClr val="FF0000"/>
                  </a:solidFill>
                  <a:latin typeface="Courier New" pitchFamily="49" charset="0"/>
                  <a:cs typeface="Oracle Sans" panose="020B0503020204020204" pitchFamily="34" charset="0"/>
                </a:rPr>
                <a:t>c_emp_cursor</a:t>
              </a:r>
              <a:r>
                <a:rPr lang="en-US" altLang="en-US" sz="2400" dirty="0">
                  <a:solidFill>
                    <a:srgbClr val="FF0000"/>
                  </a:solidFill>
                  <a:latin typeface="Courier New" pitchFamily="49" charset="0"/>
                  <a:cs typeface="Oracle Sans" panose="020B0503020204020204" pitchFamily="34" charset="0"/>
                </a:rPr>
                <a:t> INTO </a:t>
              </a:r>
              <a:r>
                <a:rPr lang="en-US" altLang="en-US" sz="2400" dirty="0" err="1">
                  <a:solidFill>
                    <a:srgbClr val="FF0000"/>
                  </a:solidFill>
                  <a:latin typeface="Courier New" pitchFamily="49" charset="0"/>
                  <a:cs typeface="Oracle Sans" panose="020B0503020204020204" pitchFamily="34" charset="0"/>
                </a:rPr>
                <a:t>v_empno</a:t>
              </a: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FF0000"/>
                  </a:solidFill>
                  <a:latin typeface="Courier New" pitchFamily="49" charset="0"/>
                  <a:cs typeface="Oracle Sans" panose="020B0503020204020204" pitchFamily="34" charset="0"/>
                </a:rPr>
                <a:t>v_lname</a:t>
              </a:r>
              <a:r>
                <a:rPr lang="en-US" altLang="en-US" sz="2400" dirty="0">
                  <a:solidFill>
                    <a:srgbClr val="FF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350160783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Fetching Data from the Cursor</a:t>
            </a:r>
          </a:p>
        </p:txBody>
      </p:sp>
      <p:grpSp>
        <p:nvGrpSpPr>
          <p:cNvPr id="3" name="Group 2">
            <a:extLst>
              <a:ext uri="{FF2B5EF4-FFF2-40B4-BE49-F238E27FC236}">
                <a16:creationId xmlns:a16="http://schemas.microsoft.com/office/drawing/2014/main" id="{30BF6ECD-0CFD-409D-9E7A-154AFE0A1BF4}"/>
              </a:ext>
            </a:extLst>
          </p:cNvPr>
          <p:cNvGrpSpPr/>
          <p:nvPr/>
        </p:nvGrpSpPr>
        <p:grpSpPr>
          <a:xfrm>
            <a:off x="1312069" y="2575397"/>
            <a:ext cx="15663863" cy="5715163"/>
            <a:chOff x="1312070" y="1863162"/>
            <a:chExt cx="15663863" cy="5715163"/>
          </a:xfrm>
        </p:grpSpPr>
        <p:sp>
          <p:nvSpPr>
            <p:cNvPr id="4" name="Content Placeholder 2"/>
            <p:cNvSpPr txBox="1">
              <a:spLocks/>
            </p:cNvSpPr>
            <p:nvPr/>
          </p:nvSpPr>
          <p:spPr bwMode="gray">
            <a:xfrm>
              <a:off x="1312070" y="1863162"/>
              <a:ext cx="15663863" cy="5692303"/>
            </a:xfrm>
            <a:prstGeom prst="round2DiagRect">
              <a:avLst>
                <a:gd name="adj1" fmla="val 409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8FDF2C21-063D-4D44-AE5C-8CE995A8DAD2}"/>
                </a:ext>
              </a:extLst>
            </p:cNvPr>
            <p:cNvSpPr/>
            <p:nvPr/>
          </p:nvSpPr>
          <p:spPr>
            <a:xfrm>
              <a:off x="2133600" y="1946014"/>
              <a:ext cx="13944600" cy="5632311"/>
            </a:xfrm>
            <a:prstGeom prst="rect">
              <a:avLst/>
            </a:prstGeom>
          </p:spPr>
          <p:txBody>
            <a:bodyPr wrap="square">
              <a:spAutoFit/>
            </a:bodyPr>
            <a:lstStyle/>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employees.employee_id%TYPE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employees.last_name%TYPE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OPEN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LOOP</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FETCH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chemeClr val="accent2"/>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EXIT WHEN </a:t>
              </a:r>
              <a:r>
                <a:rPr lang="en-US" altLang="en-US" sz="2400" dirty="0" err="1">
                  <a:solidFill>
                    <a:srgbClr val="FF0000"/>
                  </a:solidFill>
                  <a:latin typeface="Courier New" pitchFamily="49" charset="0"/>
                  <a:cs typeface="Oracle Sans" panose="020B0503020204020204" pitchFamily="34" charset="0"/>
                </a:rPr>
                <a:t>c_emp_cursor%NOTFOUND</a:t>
              </a:r>
              <a:r>
                <a:rPr lang="en-US" altLang="en-US" sz="2400" dirty="0">
                  <a:solidFill>
                    <a:srgbClr val="FF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END LOOP;</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275512629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Closing the Cursor</a:t>
            </a:r>
          </a:p>
        </p:txBody>
      </p:sp>
      <p:grpSp>
        <p:nvGrpSpPr>
          <p:cNvPr id="3" name="Group 2">
            <a:extLst>
              <a:ext uri="{FF2B5EF4-FFF2-40B4-BE49-F238E27FC236}">
                <a16:creationId xmlns:a16="http://schemas.microsoft.com/office/drawing/2014/main" id="{386EFF67-A0E4-4440-9984-A8EDF5875382}"/>
              </a:ext>
            </a:extLst>
          </p:cNvPr>
          <p:cNvGrpSpPr/>
          <p:nvPr/>
        </p:nvGrpSpPr>
        <p:grpSpPr>
          <a:xfrm>
            <a:off x="1312069" y="2995407"/>
            <a:ext cx="15663863" cy="4312172"/>
            <a:chOff x="1312070" y="2971800"/>
            <a:chExt cx="15663863" cy="3579316"/>
          </a:xfrm>
        </p:grpSpPr>
        <p:sp>
          <p:nvSpPr>
            <p:cNvPr id="4" name="Content Placeholder 2"/>
            <p:cNvSpPr txBox="1">
              <a:spLocks/>
            </p:cNvSpPr>
            <p:nvPr/>
          </p:nvSpPr>
          <p:spPr bwMode="gray">
            <a:xfrm>
              <a:off x="1312070" y="2971800"/>
              <a:ext cx="15663863" cy="3185714"/>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8C98847D-1968-48D9-9ED5-0A3CDAD11059}"/>
                </a:ext>
              </a:extLst>
            </p:cNvPr>
            <p:cNvSpPr/>
            <p:nvPr/>
          </p:nvSpPr>
          <p:spPr>
            <a:xfrm>
              <a:off x="2064474" y="3134796"/>
              <a:ext cx="14159051" cy="3416320"/>
            </a:xfrm>
            <a:prstGeom prst="rect">
              <a:avLst/>
            </a:prstGeom>
          </p:spPr>
          <p:txBody>
            <a:bodyPr wrap="square">
              <a:spAutoFit/>
            </a:bodyPr>
            <a:lstStyle/>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LOOP</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FETCH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empno</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lname</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EXIT WHEN </a:t>
              </a:r>
              <a:r>
                <a:rPr lang="en-US" altLang="en-US" sz="2400" dirty="0" err="1">
                  <a:solidFill>
                    <a:srgbClr val="000000"/>
                  </a:solidFill>
                  <a:latin typeface="Courier New" pitchFamily="49" charset="0"/>
                  <a:cs typeface="Oracle Sans" panose="020B0503020204020204" pitchFamily="34" charset="0"/>
                </a:rPr>
                <a:t>c_emp_cursor%NOTFOUND</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v_empno</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END LOOP;</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CLOSE </a:t>
              </a:r>
              <a:r>
                <a:rPr lang="en-US" altLang="en-US" sz="2400" dirty="0" err="1">
                  <a:solidFill>
                    <a:srgbClr val="FF0000"/>
                  </a:solidFill>
                  <a:latin typeface="Courier New" pitchFamily="49" charset="0"/>
                  <a:cs typeface="Oracle Sans" panose="020B0503020204020204" pitchFamily="34" charset="0"/>
                </a:rPr>
                <a:t>c_emp_cursor</a:t>
              </a:r>
              <a:r>
                <a:rPr lang="en-US" altLang="en-US" sz="2400" dirty="0">
                  <a:solidFill>
                    <a:srgbClr val="FF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387840734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Cursors and Records</a:t>
            </a:r>
          </a:p>
        </p:txBody>
      </p:sp>
      <p:sp>
        <p:nvSpPr>
          <p:cNvPr id="20483" name="Rectangle 6"/>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Process the rows of the active set by fetching values into a PL/SQL record.</a:t>
            </a:r>
          </a:p>
        </p:txBody>
      </p:sp>
      <p:grpSp>
        <p:nvGrpSpPr>
          <p:cNvPr id="6" name="Group 5">
            <a:extLst>
              <a:ext uri="{FF2B5EF4-FFF2-40B4-BE49-F238E27FC236}">
                <a16:creationId xmlns:a16="http://schemas.microsoft.com/office/drawing/2014/main" id="{2C8EB9ED-87A9-4E1B-AD33-5D9948660A52}"/>
              </a:ext>
            </a:extLst>
          </p:cNvPr>
          <p:cNvGrpSpPr/>
          <p:nvPr/>
        </p:nvGrpSpPr>
        <p:grpSpPr>
          <a:xfrm>
            <a:off x="1312069" y="3069432"/>
            <a:ext cx="15663863" cy="5648341"/>
            <a:chOff x="1312070" y="3069432"/>
            <a:chExt cx="15663863" cy="5648341"/>
          </a:xfrm>
        </p:grpSpPr>
        <p:sp>
          <p:nvSpPr>
            <p:cNvPr id="5" name="Content Placeholder 2"/>
            <p:cNvSpPr txBox="1">
              <a:spLocks/>
            </p:cNvSpPr>
            <p:nvPr/>
          </p:nvSpPr>
          <p:spPr bwMode="gray">
            <a:xfrm>
              <a:off x="1312070" y="3069432"/>
              <a:ext cx="15663863" cy="5648341"/>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 name="Rectangle 3">
              <a:extLst>
                <a:ext uri="{FF2B5EF4-FFF2-40B4-BE49-F238E27FC236}">
                  <a16:creationId xmlns:a16="http://schemas.microsoft.com/office/drawing/2014/main" id="{DECDA25F-CDE9-4B36-B3C6-D9C3092A8E4F}"/>
                </a:ext>
              </a:extLst>
            </p:cNvPr>
            <p:cNvSpPr/>
            <p:nvPr/>
          </p:nvSpPr>
          <p:spPr>
            <a:xfrm>
              <a:off x="2247900" y="3142919"/>
              <a:ext cx="13792200" cy="5484578"/>
            </a:xfrm>
            <a:prstGeom prst="rect">
              <a:avLst/>
            </a:prstGeom>
          </p:spPr>
          <p:txBody>
            <a:bodyPr wrap="square">
              <a:spAutoFit/>
            </a:body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v_emp_record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c_emp_cursor%ROWTYPE</a:t>
              </a: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OPEN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LOOP</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FETCH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v_emp_record</a:t>
              </a: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EXIT WHEN </a:t>
              </a:r>
              <a:r>
                <a:rPr lang="en-US" altLang="en-US" sz="2400" dirty="0" err="1">
                  <a:solidFill>
                    <a:srgbClr val="000000"/>
                  </a:solidFill>
                  <a:latin typeface="Courier New" pitchFamily="49" charset="0"/>
                  <a:cs typeface="Oracle Sans" panose="020B0503020204020204" pitchFamily="34" charset="0"/>
                </a:rPr>
                <a:t>c_emp_cursor%NOTFOUND</a:t>
              </a:r>
              <a:r>
                <a:rPr lang="en-US" altLang="en-US" sz="2400" dirty="0">
                  <a:solidFill>
                    <a:srgbClr val="000000"/>
                  </a:solidFill>
                  <a:latin typeface="Courier New" pitchFamily="49" charset="0"/>
                  <a:cs typeface="Oracle Sans" panose="020B0503020204020204" pitchFamily="34" charset="0"/>
                </a:rPr>
                <a:t>;</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v_emp_record.employee_id</a:t>
              </a: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v_emp_record.last_name</a:t>
              </a:r>
              <a:r>
                <a:rPr lang="en-US" altLang="en-US" sz="2400" dirty="0">
                  <a:solidFill>
                    <a:srgbClr val="000000"/>
                  </a:solidFill>
                  <a:latin typeface="Courier New" pitchFamily="49" charset="0"/>
                  <a:cs typeface="Oracle Sans" panose="020B0503020204020204" pitchFamily="34" charset="0"/>
                </a:rPr>
                <a:t>);    </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END LOOP;</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latin typeface="Courier New" pitchFamily="49" charset="0"/>
                  <a:cs typeface="Oracle Sans" panose="020B0503020204020204" pitchFamily="34" charset="0"/>
                </a:rPr>
                <a:t>CLOSE </a:t>
              </a:r>
              <a:r>
                <a:rPr lang="en-US" altLang="en-US" sz="2400" dirty="0" err="1">
                  <a:latin typeface="Courier New" pitchFamily="49" charset="0"/>
                  <a:cs typeface="Oracle Sans" panose="020B0503020204020204" pitchFamily="34" charset="0"/>
                </a:rPr>
                <a:t>c_emp_cursor</a:t>
              </a:r>
              <a:r>
                <a:rPr lang="en-US" altLang="en-US" sz="2400" dirty="0">
                  <a:latin typeface="Courier New" pitchFamily="49" charset="0"/>
                  <a:cs typeface="Oracle Sans" panose="020B0503020204020204" pitchFamily="34" charset="0"/>
                </a:rPr>
                <a:t>;</a:t>
              </a:r>
            </a:p>
            <a:p>
              <a:pPr defTabSz="600075">
                <a:tabLst>
                  <a:tab pos="600075" algn="r"/>
                  <a:tab pos="1009650" algn="l"/>
                </a:tabLst>
              </a:pPr>
              <a:r>
                <a:rPr lang="en-US" altLang="en-US" sz="2400" dirty="0">
                  <a:latin typeface="Courier New" pitchFamily="49" charset="0"/>
                  <a:cs typeface="Oracle Sans" panose="020B0503020204020204" pitchFamily="34" charset="0"/>
                </a:rPr>
                <a:t>END;</a:t>
              </a:r>
              <a:endParaRPr lang="en-US" altLang="en-US" sz="2400" dirty="0">
                <a:solidFill>
                  <a:srgbClr val="000000"/>
                </a:solidFill>
                <a:latin typeface="Courier New" pitchFamily="49"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23595597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Cursor </a:t>
            </a:r>
            <a:r>
              <a:rPr lang="en-US" altLang="en-US" dirty="0">
                <a:latin typeface="Courier New" panose="02070309020205020404" pitchFamily="49" charset="0"/>
                <a:cs typeface="Courier New" panose="02070309020205020404" pitchFamily="49" charset="0"/>
              </a:rPr>
              <a:t>FOR</a:t>
            </a:r>
            <a:r>
              <a:rPr lang="en-US" altLang="en-US" dirty="0">
                <a:latin typeface="+mj-lt"/>
                <a:cs typeface="Oracle Sans" panose="020B0503020204020204" pitchFamily="34" charset="0"/>
              </a:rPr>
              <a:t> Loops</a:t>
            </a:r>
          </a:p>
        </p:txBody>
      </p:sp>
      <p:sp>
        <p:nvSpPr>
          <p:cNvPr id="2" name="Content Placeholder 1">
            <a:extLst>
              <a:ext uri="{FF2B5EF4-FFF2-40B4-BE49-F238E27FC236}">
                <a16:creationId xmlns:a16="http://schemas.microsoft.com/office/drawing/2014/main" id="{1990222C-A74D-419B-9C26-1A93EE9CB35D}"/>
              </a:ext>
            </a:extLst>
          </p:cNvPr>
          <p:cNvSpPr>
            <a:spLocks noGrp="1"/>
          </p:cNvSpPr>
          <p:nvPr>
            <p:ph idx="1"/>
          </p:nvPr>
        </p:nvSpPr>
        <p:spPr>
          <a:xfrm>
            <a:off x="933451" y="2272710"/>
            <a:ext cx="16421100" cy="7314947"/>
          </a:xfrm>
        </p:spPr>
        <p:txBody>
          <a:bodyPr/>
          <a:lstStyle/>
          <a:p>
            <a:r>
              <a:rPr lang="en-US" altLang="en-US" dirty="0"/>
              <a:t>Syntax:</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r>
              <a:rPr lang="en-US" altLang="en-US" dirty="0"/>
              <a:t>The cursor </a:t>
            </a:r>
            <a:r>
              <a:rPr lang="en-US" altLang="en-US" dirty="0">
                <a:latin typeface="Courier New" panose="02070309020205020404" pitchFamily="49" charset="0"/>
                <a:cs typeface="Courier New" panose="02070309020205020404" pitchFamily="49" charset="0"/>
              </a:rPr>
              <a:t>FOR</a:t>
            </a:r>
            <a:r>
              <a:rPr lang="en-US" altLang="en-US" dirty="0"/>
              <a:t> loop is a shortcut to process explicit cursors.</a:t>
            </a:r>
          </a:p>
          <a:p>
            <a:pPr lvl="1"/>
            <a:r>
              <a:rPr lang="en-US" altLang="en-US" dirty="0"/>
              <a:t>Implicit open, fetch, exit, and close occur.</a:t>
            </a:r>
          </a:p>
          <a:p>
            <a:pPr lvl="1"/>
            <a:r>
              <a:rPr lang="en-US" altLang="en-US" dirty="0"/>
              <a:t>The record is implicitly declared.</a:t>
            </a:r>
          </a:p>
        </p:txBody>
      </p:sp>
      <p:grpSp>
        <p:nvGrpSpPr>
          <p:cNvPr id="6" name="Group 5">
            <a:extLst>
              <a:ext uri="{FF2B5EF4-FFF2-40B4-BE49-F238E27FC236}">
                <a16:creationId xmlns:a16="http://schemas.microsoft.com/office/drawing/2014/main" id="{B561FA0E-3A7A-4A67-8D0C-4459315742B6}"/>
              </a:ext>
            </a:extLst>
          </p:cNvPr>
          <p:cNvGrpSpPr/>
          <p:nvPr/>
        </p:nvGrpSpPr>
        <p:grpSpPr>
          <a:xfrm>
            <a:off x="2671763" y="3009900"/>
            <a:ext cx="12944475" cy="2975818"/>
            <a:chOff x="2671764" y="2535187"/>
            <a:chExt cx="12944475" cy="2975818"/>
          </a:xfrm>
        </p:grpSpPr>
        <p:sp>
          <p:nvSpPr>
            <p:cNvPr id="5" name="Content Placeholder 2"/>
            <p:cNvSpPr txBox="1">
              <a:spLocks/>
            </p:cNvSpPr>
            <p:nvPr/>
          </p:nvSpPr>
          <p:spPr bwMode="gray">
            <a:xfrm>
              <a:off x="2671764" y="2535187"/>
              <a:ext cx="12944475" cy="2975818"/>
            </a:xfrm>
            <a:prstGeom prst="round2DiagRect">
              <a:avLst>
                <a:gd name="adj1" fmla="val 1002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 name="Rectangle 3">
              <a:extLst>
                <a:ext uri="{FF2B5EF4-FFF2-40B4-BE49-F238E27FC236}">
                  <a16:creationId xmlns:a16="http://schemas.microsoft.com/office/drawing/2014/main" id="{BBFBB58D-42A8-45EC-9F32-49A5E3998401}"/>
                </a:ext>
              </a:extLst>
            </p:cNvPr>
            <p:cNvSpPr/>
            <p:nvPr/>
          </p:nvSpPr>
          <p:spPr>
            <a:xfrm>
              <a:off x="3733800" y="2857500"/>
              <a:ext cx="9144000" cy="2377574"/>
            </a:xfrm>
            <a:prstGeom prst="rect">
              <a:avLst/>
            </a:prstGeom>
          </p:spPr>
          <p:txBody>
            <a:bodyPr>
              <a:spAutoFit/>
            </a:bodyPr>
            <a:lstStyle/>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FOR </a:t>
              </a:r>
              <a:r>
                <a:rPr lang="en-US" altLang="en-US" sz="2400" i="1" dirty="0" err="1">
                  <a:solidFill>
                    <a:srgbClr val="000000"/>
                  </a:solidFill>
                  <a:latin typeface="Courier New" pitchFamily="49" charset="0"/>
                  <a:cs typeface="Oracle Sans" panose="020B0503020204020204" pitchFamily="34" charset="0"/>
                </a:rPr>
                <a:t>record_name</a:t>
              </a:r>
              <a:r>
                <a:rPr lang="en-US" altLang="en-US" sz="2400" dirty="0">
                  <a:solidFill>
                    <a:srgbClr val="000000"/>
                  </a:solidFill>
                  <a:latin typeface="Courier New" pitchFamily="49" charset="0"/>
                  <a:cs typeface="Oracle Sans" panose="020B0503020204020204" pitchFamily="34" charset="0"/>
                </a:rPr>
                <a:t> IN </a:t>
              </a:r>
              <a:r>
                <a:rPr lang="en-US" altLang="en-US" sz="2400" i="1" dirty="0" err="1">
                  <a:solidFill>
                    <a:srgbClr val="000000"/>
                  </a:solidFill>
                  <a:latin typeface="Courier New" pitchFamily="49" charset="0"/>
                  <a:cs typeface="Oracle Sans" panose="020B0503020204020204" pitchFamily="34" charset="0"/>
                </a:rPr>
                <a:t>cursor_name</a:t>
              </a:r>
              <a:r>
                <a:rPr lang="en-US" altLang="en-US" sz="2400" dirty="0">
                  <a:solidFill>
                    <a:srgbClr val="000000"/>
                  </a:solidFill>
                  <a:latin typeface="Courier New" pitchFamily="49" charset="0"/>
                  <a:cs typeface="Oracle Sans" panose="020B0503020204020204" pitchFamily="34" charset="0"/>
                </a:rPr>
                <a:t> LOOP   </a:t>
              </a:r>
            </a:p>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i="1" dirty="0">
                  <a:solidFill>
                    <a:srgbClr val="000000"/>
                  </a:solidFill>
                  <a:latin typeface="Courier New" pitchFamily="49" charset="0"/>
                  <a:cs typeface="Oracle Sans" panose="020B0503020204020204" pitchFamily="34" charset="0"/>
                </a:rPr>
                <a:t>statement1</a:t>
              </a:r>
              <a:r>
                <a:rPr lang="en-US" altLang="en-US" sz="2400" dirty="0">
                  <a:solidFill>
                    <a:srgbClr val="000000"/>
                  </a:solidFill>
                  <a:latin typeface="Courier New" pitchFamily="49" charset="0"/>
                  <a:cs typeface="Oracle Sans" panose="020B0503020204020204" pitchFamily="34" charset="0"/>
                </a:rPr>
                <a:t>;</a:t>
              </a:r>
              <a:endParaRPr lang="en-US" altLang="en-US" sz="2400" i="1" dirty="0">
                <a:solidFill>
                  <a:srgbClr val="000000"/>
                </a:solidFill>
                <a:latin typeface="Courier New" pitchFamily="49" charset="0"/>
                <a:cs typeface="Oracle Sans" panose="020B0503020204020204" pitchFamily="34" charset="0"/>
              </a:endParaRPr>
            </a:p>
            <a:p>
              <a:pPr defTabSz="600075">
                <a:lnSpc>
                  <a:spcPct val="125000"/>
                </a:lnSpc>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  statement2</a:t>
              </a:r>
              <a:r>
                <a:rPr lang="en-US" altLang="en-US" sz="2400" dirty="0">
                  <a:solidFill>
                    <a:srgbClr val="000000"/>
                  </a:solidFill>
                  <a:latin typeface="Courier New" pitchFamily="49" charset="0"/>
                  <a:cs typeface="Oracle Sans" panose="020B0503020204020204" pitchFamily="34" charset="0"/>
                </a:rPr>
                <a:t>;</a:t>
              </a:r>
            </a:p>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 . .</a:t>
              </a:r>
            </a:p>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 LOOP;</a:t>
              </a:r>
            </a:p>
          </p:txBody>
        </p:sp>
      </p:grpSp>
    </p:spTree>
    <p:custDataLst>
      <p:tags r:id="rId1"/>
    </p:custDataLst>
    <p:extLst>
      <p:ext uri="{BB962C8B-B14F-4D97-AF65-F5344CB8AC3E}">
        <p14:creationId xmlns:p14="http://schemas.microsoft.com/office/powerpoint/2010/main" val="424283061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Cursor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FOR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Loops</a:t>
            </a:r>
          </a:p>
        </p:txBody>
      </p:sp>
      <p:pic>
        <p:nvPicPr>
          <p:cNvPr id="22532" name="Picture 5" descr="les08_02.png"/>
          <p:cNvPicPr>
            <a:picLocks noChangeAspect="1"/>
          </p:cNvPicPr>
          <p:nvPr/>
        </p:nvPicPr>
        <p:blipFill>
          <a:blip r:embed="rId4" cstate="print"/>
          <a:srcRect/>
          <a:stretch>
            <a:fillRect/>
          </a:stretch>
        </p:blipFill>
        <p:spPr bwMode="auto">
          <a:xfrm>
            <a:off x="6083361" y="7093430"/>
            <a:ext cx="5727639" cy="2622069"/>
          </a:xfrm>
          <a:prstGeom prst="rect">
            <a:avLst/>
          </a:prstGeom>
          <a:noFill/>
          <a:ln w="9525">
            <a:noFill/>
            <a:miter lim="800000"/>
            <a:headEnd/>
            <a:tailEnd/>
          </a:ln>
        </p:spPr>
      </p:pic>
      <p:grpSp>
        <p:nvGrpSpPr>
          <p:cNvPr id="3" name="Group 2">
            <a:extLst>
              <a:ext uri="{FF2B5EF4-FFF2-40B4-BE49-F238E27FC236}">
                <a16:creationId xmlns:a16="http://schemas.microsoft.com/office/drawing/2014/main" id="{4D00A825-5095-4E15-AFF8-0F82C15F6C9F}"/>
              </a:ext>
            </a:extLst>
          </p:cNvPr>
          <p:cNvGrpSpPr/>
          <p:nvPr/>
        </p:nvGrpSpPr>
        <p:grpSpPr>
          <a:xfrm>
            <a:off x="1312069" y="2313194"/>
            <a:ext cx="15663863" cy="4883586"/>
            <a:chOff x="1312070" y="2051575"/>
            <a:chExt cx="15663863" cy="4479382"/>
          </a:xfrm>
        </p:grpSpPr>
        <p:sp>
          <p:nvSpPr>
            <p:cNvPr id="5" name="Content Placeholder 2"/>
            <p:cNvSpPr txBox="1">
              <a:spLocks/>
            </p:cNvSpPr>
            <p:nvPr/>
          </p:nvSpPr>
          <p:spPr bwMode="gray">
            <a:xfrm>
              <a:off x="1312070" y="2051575"/>
              <a:ext cx="15663863" cy="4125705"/>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1CB5AB77-5D98-4DE3-9901-BB005786EE2A}"/>
                </a:ext>
              </a:extLst>
            </p:cNvPr>
            <p:cNvSpPr/>
            <p:nvPr/>
          </p:nvSpPr>
          <p:spPr>
            <a:xfrm>
              <a:off x="2007973" y="2223624"/>
              <a:ext cx="14020800" cy="4307333"/>
            </a:xfrm>
            <a:prstGeom prst="rect">
              <a:avLst/>
            </a:prstGeom>
          </p:spPr>
          <p:txBody>
            <a:bodyPr wrap="square">
              <a:spAutoFit/>
            </a:body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FROM employees</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FOR </a:t>
              </a:r>
              <a:r>
                <a:rPr lang="en-US" altLang="en-US" sz="2400" dirty="0" err="1">
                  <a:solidFill>
                    <a:srgbClr val="FF0000"/>
                  </a:solidFill>
                  <a:latin typeface="Courier New" pitchFamily="49" charset="0"/>
                  <a:cs typeface="Oracle Sans" panose="020B0503020204020204" pitchFamily="34" charset="0"/>
                </a:rPr>
                <a:t>emp_record</a:t>
              </a:r>
              <a:r>
                <a:rPr lang="en-US" altLang="en-US" sz="2400" dirty="0">
                  <a:solidFill>
                    <a:srgbClr val="FF0000"/>
                  </a:solidFill>
                  <a:latin typeface="Courier New" pitchFamily="49" charset="0"/>
                  <a:cs typeface="Oracle Sans" panose="020B0503020204020204" pitchFamily="34" charset="0"/>
                </a:rPr>
                <a:t> IN </a:t>
              </a:r>
              <a:r>
                <a:rPr lang="en-US" altLang="en-US" sz="2400" dirty="0" err="1">
                  <a:solidFill>
                    <a:srgbClr val="FF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LOOP</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FF0000"/>
                  </a:solidFill>
                  <a:latin typeface="Courier New" pitchFamily="49" charset="0"/>
                  <a:cs typeface="Oracle Sans" panose="020B0503020204020204" pitchFamily="34" charset="0"/>
                </a:rPr>
                <a:t>emp_record.employee_id</a:t>
              </a:r>
              <a:r>
                <a:rPr lang="en-US" altLang="en-US" sz="2400" dirty="0">
                  <a:solidFill>
                    <a:srgbClr val="000000"/>
                  </a:solidFill>
                  <a:latin typeface="Courier New" pitchFamily="49" charset="0"/>
                  <a:cs typeface="Oracle Sans" panose="020B0503020204020204" pitchFamily="34" charset="0"/>
                </a:rPr>
                <a:t> </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 ' ||</a:t>
              </a:r>
              <a:r>
                <a:rPr lang="en-US" altLang="en-US" sz="2400" dirty="0" err="1">
                  <a:solidFill>
                    <a:srgbClr val="FF0000"/>
                  </a:solidFill>
                  <a:latin typeface="Courier New" pitchFamily="49" charset="0"/>
                  <a:cs typeface="Oracle Sans" panose="020B0503020204020204" pitchFamily="34" charset="0"/>
                </a:rPr>
                <a:t>emp_record.last_name</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END LOOP;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127124141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Explicit Cursor Attributes</a:t>
            </a:r>
          </a:p>
        </p:txBody>
      </p:sp>
      <p:sp>
        <p:nvSpPr>
          <p:cNvPr id="23555"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Use explicit cursor attributes to obtain status information about a cursor.</a:t>
            </a:r>
          </a:p>
        </p:txBody>
      </p:sp>
      <p:graphicFrame>
        <p:nvGraphicFramePr>
          <p:cNvPr id="349218" name="Group 34"/>
          <p:cNvGraphicFramePr>
            <a:graphicFrameLocks noGrp="1"/>
          </p:cNvGraphicFramePr>
          <p:nvPr/>
        </p:nvGraphicFramePr>
        <p:xfrm>
          <a:off x="1450182" y="3086101"/>
          <a:ext cx="15388393" cy="4764885"/>
        </p:xfrm>
        <a:graphic>
          <a:graphicData uri="http://schemas.openxmlformats.org/drawingml/2006/table">
            <a:tbl>
              <a:tblPr>
                <a:tableStyleId>{5FD0F851-EC5A-4D38-B0AD-8093EC10F338}</a:tableStyleId>
              </a:tblPr>
              <a:tblGrid>
                <a:gridCol w="4234347">
                  <a:extLst>
                    <a:ext uri="{9D8B030D-6E8A-4147-A177-3AD203B41FA5}">
                      <a16:colId xmlns:a16="http://schemas.microsoft.com/office/drawing/2014/main" val="20000"/>
                    </a:ext>
                  </a:extLst>
                </a:gridCol>
                <a:gridCol w="2479031">
                  <a:extLst>
                    <a:ext uri="{9D8B030D-6E8A-4147-A177-3AD203B41FA5}">
                      <a16:colId xmlns:a16="http://schemas.microsoft.com/office/drawing/2014/main" val="20001"/>
                    </a:ext>
                  </a:extLst>
                </a:gridCol>
                <a:gridCol w="8675015">
                  <a:extLst>
                    <a:ext uri="{9D8B030D-6E8A-4147-A177-3AD203B41FA5}">
                      <a16:colId xmlns:a16="http://schemas.microsoft.com/office/drawing/2014/main" val="20002"/>
                    </a:ext>
                  </a:extLst>
                </a:gridCol>
              </a:tblGrid>
              <a:tr h="76925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rPr>
                        <a:t>Attribute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rPr>
                        <a:t>Type </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0"/>
                  </a:ext>
                </a:extLst>
              </a:tr>
              <a:tr h="719238">
                <a:tc>
                  <a:txBody>
                    <a:bodyPr/>
                    <a:lstStyle/>
                    <a:p>
                      <a:pPr marL="0" marR="0" lvl="0" indent="0" algn="l" defTabSz="228600" rtl="0" eaLnBrk="0" fontAlgn="base" latinLnBrk="0" hangingPunct="0">
                        <a:lnSpc>
                          <a:spcPct val="100000"/>
                        </a:lnSpc>
                        <a:spcBef>
                          <a:spcPct val="20000"/>
                        </a:spcBef>
                        <a:spcAft>
                          <a:spcPct val="0"/>
                        </a:spcAft>
                        <a:buClr>
                          <a:srgbClr val="FF0000"/>
                        </a:buClr>
                        <a:buSzTx/>
                        <a:buFont typeface="Arial" pitchFamily="34" charset="0"/>
                        <a:buNone/>
                        <a:tabLst/>
                      </a:pPr>
                      <a:r>
                        <a:rPr kumimoji="0" lang="en-US" sz="2400" u="none" strike="noStrike" cap="none" normalizeH="0" baseline="0" dirty="0">
                          <a:ln>
                            <a:noFill/>
                          </a:ln>
                          <a:effectLst/>
                          <a:latin typeface="Courier New" pitchFamily="49" charset="0"/>
                          <a:cs typeface="Courier New" pitchFamily="49" charset="0"/>
                        </a:rPr>
                        <a:t>%ISOPEN</a:t>
                      </a:r>
                      <a:endParaRPr kumimoji="0" lang="en-US" sz="2400" b="0" i="0" u="none" strike="noStrike" cap="none" normalizeH="0" baseline="0" dirty="0">
                        <a:ln>
                          <a:noFill/>
                        </a:ln>
                        <a:solidFill>
                          <a:schemeClr val="tx1"/>
                        </a:solidFill>
                        <a:effectLst/>
                        <a:latin typeface="Courier New" pitchFamily="49" charset="0"/>
                        <a:cs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Boolean</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0" fontAlgn="base" latinLnBrk="0" hangingPunct="0">
                        <a:lnSpc>
                          <a:spcPct val="100000"/>
                        </a:lnSpc>
                        <a:spcBef>
                          <a:spcPct val="60000"/>
                        </a:spcBef>
                        <a:spcAft>
                          <a:spcPct val="0"/>
                        </a:spcAft>
                        <a:buClrTx/>
                        <a:buSzTx/>
                        <a:buFontTx/>
                        <a:buNone/>
                        <a:tabLst/>
                      </a:pPr>
                      <a:r>
                        <a:rPr kumimoji="0" lang="en-US" sz="2400" u="none" strike="noStrike" cap="none" normalizeH="0" baseline="0" dirty="0">
                          <a:ln>
                            <a:noFill/>
                          </a:ln>
                          <a:effectLst/>
                        </a:rPr>
                        <a:t>Evaluates to TRUE if the cursor is open</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r h="951110">
                <a:tc>
                  <a:txBody>
                    <a:bodyPr/>
                    <a:lstStyle/>
                    <a:p>
                      <a:pPr marL="0" marR="0" lvl="0" indent="0" algn="l" defTabSz="228600" rtl="0" eaLnBrk="0" fontAlgn="base" latinLnBrk="0" hangingPunct="0">
                        <a:lnSpc>
                          <a:spcPct val="100000"/>
                        </a:lnSpc>
                        <a:spcBef>
                          <a:spcPct val="20000"/>
                        </a:spcBef>
                        <a:spcAft>
                          <a:spcPct val="0"/>
                        </a:spcAft>
                        <a:buClr>
                          <a:srgbClr val="FF0000"/>
                        </a:buClr>
                        <a:buSzTx/>
                        <a:buFont typeface="Arial" pitchFamily="34" charset="0"/>
                        <a:buNone/>
                        <a:tabLst/>
                      </a:pPr>
                      <a:r>
                        <a:rPr kumimoji="0" lang="en-US" sz="2400" u="none" strike="noStrike" cap="none" normalizeH="0" baseline="0" dirty="0">
                          <a:ln>
                            <a:noFill/>
                          </a:ln>
                          <a:effectLst/>
                          <a:latin typeface="Courier New" pitchFamily="49" charset="0"/>
                          <a:cs typeface="Courier New" pitchFamily="49" charset="0"/>
                        </a:rPr>
                        <a:t>%NOTFOUND</a:t>
                      </a:r>
                      <a:endParaRPr kumimoji="0" lang="en-US" sz="2400" b="0" i="0" u="none" strike="noStrike" cap="none" normalizeH="0" baseline="0" dirty="0">
                        <a:ln>
                          <a:noFill/>
                        </a:ln>
                        <a:solidFill>
                          <a:schemeClr val="tx1"/>
                        </a:solidFill>
                        <a:effectLst/>
                        <a:latin typeface="Courier New" pitchFamily="49" charset="0"/>
                        <a:cs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Boolean</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60000"/>
                        </a:spcBef>
                        <a:spcAft>
                          <a:spcPct val="0"/>
                        </a:spcAft>
                        <a:buClrTx/>
                        <a:buSzTx/>
                        <a:buFontTx/>
                        <a:buNone/>
                        <a:tabLst/>
                      </a:pPr>
                      <a:r>
                        <a:rPr kumimoji="0" lang="en-US" sz="2400" u="none" strike="noStrike" cap="none" normalizeH="0" baseline="0" dirty="0">
                          <a:ln>
                            <a:noFill/>
                          </a:ln>
                          <a:effectLst/>
                        </a:rPr>
                        <a:t>Evaluates to TRUE if the most recent fetch does not return a row</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2"/>
                  </a:ext>
                </a:extLst>
              </a:tr>
              <a:tr h="137417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Courier New" pitchFamily="49" charset="0"/>
                          <a:cs typeface="Courier New" pitchFamily="49" charset="0"/>
                        </a:rPr>
                        <a:t>%FOUND</a:t>
                      </a:r>
                      <a:endParaRPr kumimoji="0" lang="en-US" sz="2400" b="0" i="0" u="none" strike="noStrike" cap="none" normalizeH="0" baseline="0" dirty="0">
                        <a:ln>
                          <a:noFill/>
                        </a:ln>
                        <a:solidFill>
                          <a:srgbClr val="000000"/>
                        </a:solidFill>
                        <a:effectLst/>
                        <a:latin typeface="Courier New" pitchFamily="49" charset="0"/>
                        <a:cs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Boolean</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pPr marL="0" marR="0" lvl="0" indent="0" algn="l" defTabSz="228600" rtl="0" eaLnBrk="0" fontAlgn="base" latinLnBrk="0" hangingPunct="0">
                        <a:lnSpc>
                          <a:spcPct val="100000"/>
                        </a:lnSpc>
                        <a:spcBef>
                          <a:spcPct val="60000"/>
                        </a:spcBef>
                        <a:spcAft>
                          <a:spcPct val="0"/>
                        </a:spcAft>
                        <a:buClrTx/>
                        <a:buSzTx/>
                        <a:buFontTx/>
                        <a:buNone/>
                        <a:tabLst/>
                      </a:pPr>
                      <a:r>
                        <a:rPr kumimoji="0" lang="en-US" sz="2400" u="none" strike="noStrike" cap="none" normalizeH="0" baseline="0" dirty="0">
                          <a:ln>
                            <a:noFill/>
                          </a:ln>
                          <a:effectLst/>
                        </a:rPr>
                        <a:t>Evaluates to TRUE if the most recent fetch returns a row; complement of </a:t>
                      </a:r>
                      <a:r>
                        <a:rPr kumimoji="0" lang="en-US" sz="2400" u="none" strike="noStrike" cap="none" normalizeH="0" baseline="0" dirty="0">
                          <a:ln>
                            <a:noFill/>
                          </a:ln>
                          <a:effectLst/>
                          <a:latin typeface="Courier New" pitchFamily="49" charset="0"/>
                          <a:cs typeface="Courier New" pitchFamily="49" charset="0"/>
                        </a:rPr>
                        <a:t>%NOTFOUND</a:t>
                      </a:r>
                      <a:endParaRPr kumimoji="0" lang="en-US" sz="2400" b="0" i="0" u="none" strike="noStrike" cap="none" normalizeH="0" baseline="0" dirty="0">
                        <a:ln>
                          <a:noFill/>
                        </a:ln>
                        <a:solidFill>
                          <a:srgbClr val="000000"/>
                        </a:solidFill>
                        <a:effectLst/>
                        <a:latin typeface="Courier New" pitchFamily="49" charset="0"/>
                        <a:cs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3"/>
                  </a:ext>
                </a:extLst>
              </a:tr>
              <a:tr h="95111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latin typeface="Courier New" pitchFamily="49" charset="0"/>
                          <a:cs typeface="Courier New" pitchFamily="49" charset="0"/>
                        </a:rPr>
                        <a:t>%ROWCOUNT</a:t>
                      </a:r>
                      <a:endParaRPr kumimoji="0" lang="en-US" sz="2400" b="0" i="0" u="none" strike="noStrike" cap="none" normalizeH="0" baseline="0" dirty="0">
                        <a:ln>
                          <a:noFill/>
                        </a:ln>
                        <a:solidFill>
                          <a:srgbClr val="000000"/>
                        </a:solidFill>
                        <a:effectLst/>
                        <a:latin typeface="Courier New" pitchFamily="49" charset="0"/>
                        <a:cs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effectLst/>
                        </a:rPr>
                        <a:t>Number</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0" fontAlgn="base" latinLnBrk="0" hangingPunct="0">
                        <a:lnSpc>
                          <a:spcPct val="100000"/>
                        </a:lnSpc>
                        <a:spcBef>
                          <a:spcPct val="60000"/>
                        </a:spcBef>
                        <a:spcAft>
                          <a:spcPct val="0"/>
                        </a:spcAft>
                        <a:buClrTx/>
                        <a:buSzTx/>
                        <a:buFontTx/>
                        <a:buNone/>
                        <a:tabLst/>
                      </a:pPr>
                      <a:r>
                        <a:rPr kumimoji="0" lang="en-US" sz="2400" u="none" strike="noStrike" cap="none" normalizeH="0" baseline="0" dirty="0">
                          <a:ln>
                            <a:noFill/>
                          </a:ln>
                          <a:effectLst/>
                        </a:rPr>
                        <a:t>Evaluates to the number of rows that has been fetched</a:t>
                      </a:r>
                      <a:endParaRPr kumimoji="0" lang="en-US" sz="2400" b="0" i="0" u="none" strike="noStrike" cap="none" normalizeH="0" baseline="0" dirty="0">
                        <a:ln>
                          <a:noFill/>
                        </a:ln>
                        <a:solidFill>
                          <a:srgbClr val="000000"/>
                        </a:solidFill>
                        <a:effectLst/>
                        <a:latin typeface="Courier New" pitchFamily="49" charset="0"/>
                      </a:endParaRPr>
                    </a:p>
                  </a:txBody>
                  <a:tcPr marL="146267" marR="146267" marT="109743" marB="109743"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28396589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Course Road Map</a:t>
            </a:r>
            <a:endParaRPr lang="en-US" dirty="0">
              <a:latin typeface="+mj-lt"/>
              <a:cs typeface="Oracle Sans" panose="020B0503020204020204" pitchFamily="34" charset="0"/>
            </a:endParaRPr>
          </a:p>
        </p:txBody>
      </p:sp>
      <p:sp>
        <p:nvSpPr>
          <p:cNvPr id="17" name="Rounded Rectangle 16"/>
          <p:cNvSpPr/>
          <p:nvPr/>
        </p:nvSpPr>
        <p:spPr bwMode="auto">
          <a:xfrm>
            <a:off x="4456149" y="2132915"/>
            <a:ext cx="12574551" cy="704918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mn-lt"/>
              <a:cs typeface="Oracle Sans" panose="020B0503020204020204" pitchFamily="34" charset="0"/>
            </a:endParaRPr>
          </a:p>
        </p:txBody>
      </p:sp>
      <p:sp>
        <p:nvSpPr>
          <p:cNvPr id="18" name="Rounded Rectangle 17"/>
          <p:cNvSpPr/>
          <p:nvPr/>
        </p:nvSpPr>
        <p:spPr bwMode="auto">
          <a:xfrm>
            <a:off x="6223448" y="4880398"/>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19" name="Rounded Rectangle 18"/>
          <p:cNvSpPr/>
          <p:nvPr/>
        </p:nvSpPr>
        <p:spPr bwMode="auto">
          <a:xfrm>
            <a:off x="6223448" y="6840860"/>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20" name="Rounded Rectangle 19"/>
          <p:cNvSpPr/>
          <p:nvPr/>
        </p:nvSpPr>
        <p:spPr bwMode="auto">
          <a:xfrm>
            <a:off x="6221549" y="2947688"/>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21" name="TextBox 20"/>
          <p:cNvSpPr txBox="1"/>
          <p:nvPr/>
        </p:nvSpPr>
        <p:spPr>
          <a:xfrm>
            <a:off x="7137848" y="3371087"/>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Lesson 6: Writing Control Structures</a:t>
            </a:r>
          </a:p>
        </p:txBody>
      </p:sp>
      <p:sp>
        <p:nvSpPr>
          <p:cNvPr id="22" name="TextBox 21"/>
          <p:cNvSpPr txBox="1"/>
          <p:nvPr/>
        </p:nvSpPr>
        <p:spPr>
          <a:xfrm>
            <a:off x="7188648" y="5303796"/>
            <a:ext cx="6970461"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342900" fontAlgn="auto">
              <a:spcBef>
                <a:spcPts val="0"/>
              </a:spcBef>
              <a:spcAft>
                <a:spcPts val="0"/>
              </a:spcAft>
            </a:pPr>
            <a:r>
              <a:rPr lang="en-US" sz="2000" b="0" dirty="0">
                <a:solidFill>
                  <a:schemeClr val="tx1">
                    <a:lumMod val="75000"/>
                  </a:schemeClr>
                </a:solidFill>
                <a:latin typeface="+mn-lt"/>
                <a:cs typeface="Oracle Sans" panose="020B0503020204020204" pitchFamily="34" charset="0"/>
              </a:rPr>
              <a:t>Lesson 7: Working with Composite Data Types</a:t>
            </a:r>
          </a:p>
        </p:txBody>
      </p:sp>
      <p:sp>
        <p:nvSpPr>
          <p:cNvPr id="25" name="TextBox 24"/>
          <p:cNvSpPr txBox="1"/>
          <p:nvPr/>
        </p:nvSpPr>
        <p:spPr>
          <a:xfrm>
            <a:off x="7188649" y="7264259"/>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fontAlgn="base">
              <a:spcBef>
                <a:spcPct val="0"/>
              </a:spcBef>
              <a:spcAft>
                <a:spcPct val="0"/>
              </a:spcAft>
            </a:pPr>
            <a:r>
              <a:rPr lang="en-US" sz="2000" b="1" dirty="0">
                <a:solidFill>
                  <a:schemeClr val="bg1"/>
                </a:solidFill>
                <a:latin typeface="+mn-lt"/>
                <a:cs typeface="Oracle Sans" panose="020B0503020204020204" pitchFamily="34" charset="0"/>
              </a:rPr>
              <a:t>Lesson 8: Using Explicit Cursors</a:t>
            </a:r>
          </a:p>
        </p:txBody>
      </p:sp>
      <p:sp>
        <p:nvSpPr>
          <p:cNvPr id="26" name="Isosceles Triangle 25"/>
          <p:cNvSpPr>
            <a:spLocks noChangeAspect="1"/>
          </p:cNvSpPr>
          <p:nvPr/>
        </p:nvSpPr>
        <p:spPr bwMode="auto">
          <a:xfrm rot="5400000">
            <a:off x="6484848" y="535695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1" name="Isosceles Triangle 30"/>
          <p:cNvSpPr>
            <a:spLocks noChangeAspect="1"/>
          </p:cNvSpPr>
          <p:nvPr/>
        </p:nvSpPr>
        <p:spPr bwMode="auto">
          <a:xfrm rot="5400000">
            <a:off x="6484848" y="731741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2" name="Isosceles Triangle 31"/>
          <p:cNvSpPr>
            <a:spLocks noChangeAspect="1"/>
          </p:cNvSpPr>
          <p:nvPr/>
        </p:nvSpPr>
        <p:spPr bwMode="auto">
          <a:xfrm rot="5400000">
            <a:off x="6484848" y="342424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33" name="Group 32"/>
          <p:cNvGrpSpPr/>
          <p:nvPr/>
        </p:nvGrpSpPr>
        <p:grpSpPr>
          <a:xfrm>
            <a:off x="14681651" y="7037267"/>
            <a:ext cx="2573265" cy="887534"/>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mn-lt"/>
                <a:cs typeface="Oracle Sans" panose="020B0503020204020204"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mn-lt"/>
                <a:cs typeface="Oracle Sans" panose="020B0503020204020204"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mn-lt"/>
                <a:cs typeface="Oracle Sans" panose="020B0503020204020204" pitchFamily="34" charset="0"/>
              </a:endParaRPr>
            </a:p>
          </p:txBody>
        </p:sp>
        <p:sp>
          <p:nvSpPr>
            <p:cNvPr id="39" name="TextBox 38"/>
            <p:cNvSpPr txBox="1"/>
            <p:nvPr/>
          </p:nvSpPr>
          <p:spPr>
            <a:xfrm>
              <a:off x="10098845" y="173344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40" name="Rounded Rectangle 39"/>
          <p:cNvSpPr/>
          <p:nvPr/>
        </p:nvSpPr>
        <p:spPr bwMode="auto">
          <a:xfrm>
            <a:off x="4229597" y="398568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1" name="Rounded Rectangle 40"/>
          <p:cNvSpPr/>
          <p:nvPr/>
        </p:nvSpPr>
        <p:spPr bwMode="auto">
          <a:xfrm>
            <a:off x="4229597" y="241748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2" name="Rounded Rectangle 41"/>
          <p:cNvSpPr/>
          <p:nvPr/>
        </p:nvSpPr>
        <p:spPr bwMode="auto">
          <a:xfrm>
            <a:off x="4229597" y="557006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3" name="Rounded Rectangle 42"/>
          <p:cNvSpPr/>
          <p:nvPr/>
        </p:nvSpPr>
        <p:spPr bwMode="auto">
          <a:xfrm>
            <a:off x="4229597" y="71369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4" name="Rectangle 43"/>
          <p:cNvSpPr/>
          <p:nvPr/>
        </p:nvSpPr>
        <p:spPr bwMode="auto">
          <a:xfrm>
            <a:off x="0" y="2132912"/>
            <a:ext cx="5421458" cy="7049188"/>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mn-lt"/>
              <a:cs typeface="Oracle Sans" panose="020B0503020204020204" pitchFamily="34" charset="0"/>
            </a:endParaRPr>
          </a:p>
        </p:txBody>
      </p:sp>
      <p:sp>
        <p:nvSpPr>
          <p:cNvPr id="45" name="Freeform 44"/>
          <p:cNvSpPr/>
          <p:nvPr/>
        </p:nvSpPr>
        <p:spPr bwMode="auto">
          <a:xfrm>
            <a:off x="246212" y="246197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6" name="Freeform 45"/>
          <p:cNvSpPr/>
          <p:nvPr/>
        </p:nvSpPr>
        <p:spPr bwMode="auto">
          <a:xfrm>
            <a:off x="246212" y="40366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7" name="Freeform 46"/>
          <p:cNvSpPr/>
          <p:nvPr/>
        </p:nvSpPr>
        <p:spPr bwMode="auto">
          <a:xfrm>
            <a:off x="246212" y="56178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8" name="Freeform 47"/>
          <p:cNvSpPr/>
          <p:nvPr/>
        </p:nvSpPr>
        <p:spPr bwMode="auto">
          <a:xfrm>
            <a:off x="246212" y="71815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9" name="TextBox 48"/>
          <p:cNvSpPr txBox="1"/>
          <p:nvPr/>
        </p:nvSpPr>
        <p:spPr>
          <a:xfrm>
            <a:off x="782436" y="2947724"/>
            <a:ext cx="42467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Lesson 1: Course Overview</a:t>
            </a:r>
          </a:p>
        </p:txBody>
      </p:sp>
      <p:sp>
        <p:nvSpPr>
          <p:cNvPr id="50" name="TextBox 49"/>
          <p:cNvSpPr txBox="1"/>
          <p:nvPr/>
        </p:nvSpPr>
        <p:spPr>
          <a:xfrm>
            <a:off x="782436" y="4522440"/>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Unit 1: Introducing PL/SQL</a:t>
            </a:r>
          </a:p>
        </p:txBody>
      </p:sp>
      <p:sp>
        <p:nvSpPr>
          <p:cNvPr id="51" name="TextBox 50"/>
          <p:cNvSpPr txBox="1"/>
          <p:nvPr/>
        </p:nvSpPr>
        <p:spPr>
          <a:xfrm>
            <a:off x="782436" y="6108585"/>
            <a:ext cx="44753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mn-lt"/>
                <a:cs typeface="Oracle Sans" panose="020B0503020204020204" pitchFamily="34" charset="0"/>
              </a:rPr>
              <a:t>Unit  2: Programming with PL/SQL</a:t>
            </a:r>
          </a:p>
        </p:txBody>
      </p:sp>
      <p:sp>
        <p:nvSpPr>
          <p:cNvPr id="52" name="TextBox 51"/>
          <p:cNvSpPr txBox="1"/>
          <p:nvPr/>
        </p:nvSpPr>
        <p:spPr>
          <a:xfrm>
            <a:off x="782437" y="7513378"/>
            <a:ext cx="3319046"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244435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anose="02070309020205020404" pitchFamily="49" charset="0"/>
                <a:cs typeface="Courier New" panose="02070309020205020404" pitchFamily="49" charset="0"/>
              </a:rPr>
              <a:t>%ISOPEN </a:t>
            </a:r>
            <a:r>
              <a:rPr lang="en-US" altLang="en-US" dirty="0">
                <a:latin typeface="+mj-lt"/>
                <a:cs typeface="Oracle Sans" panose="020B0503020204020204" pitchFamily="34" charset="0"/>
              </a:rPr>
              <a:t>Attribute</a:t>
            </a:r>
          </a:p>
        </p:txBody>
      </p:sp>
      <p:sp>
        <p:nvSpPr>
          <p:cNvPr id="2" name="Content Placeholder 1">
            <a:extLst>
              <a:ext uri="{FF2B5EF4-FFF2-40B4-BE49-F238E27FC236}">
                <a16:creationId xmlns:a16="http://schemas.microsoft.com/office/drawing/2014/main" id="{FDBB77E3-4769-42AB-A9DA-316D99E4D51F}"/>
              </a:ext>
            </a:extLst>
          </p:cNvPr>
          <p:cNvSpPr>
            <a:spLocks noGrp="1"/>
          </p:cNvSpPr>
          <p:nvPr>
            <p:ph idx="1"/>
          </p:nvPr>
        </p:nvSpPr>
        <p:spPr/>
        <p:txBody>
          <a:bodyPr/>
          <a:lstStyle/>
          <a:p>
            <a:pPr lvl="1"/>
            <a:r>
              <a:rPr lang="en-US" altLang="en-US" dirty="0"/>
              <a:t>You can fetch rows only when the cursor is open. </a:t>
            </a:r>
          </a:p>
          <a:p>
            <a:pPr lvl="1"/>
            <a:r>
              <a:rPr lang="en-US" altLang="en-US" dirty="0"/>
              <a:t>Use the </a:t>
            </a:r>
            <a:r>
              <a:rPr lang="en-US" altLang="en-US" dirty="0">
                <a:latin typeface="Courier New" panose="02070309020205020404" pitchFamily="49" charset="0"/>
                <a:cs typeface="Courier New" panose="02070309020205020404" pitchFamily="49" charset="0"/>
              </a:rPr>
              <a:t>%ISOPEN </a:t>
            </a:r>
            <a:r>
              <a:rPr lang="en-US" altLang="en-US" dirty="0"/>
              <a:t>cursor attribute before performing a fetch to test whether the cursor is open.</a:t>
            </a:r>
          </a:p>
          <a:p>
            <a:r>
              <a:rPr lang="en-US" altLang="en-US" dirty="0"/>
              <a:t>Example:</a:t>
            </a:r>
          </a:p>
          <a:p>
            <a:endParaRPr lang="en-US" dirty="0"/>
          </a:p>
        </p:txBody>
      </p:sp>
      <p:grpSp>
        <p:nvGrpSpPr>
          <p:cNvPr id="6" name="Group 5">
            <a:extLst>
              <a:ext uri="{FF2B5EF4-FFF2-40B4-BE49-F238E27FC236}">
                <a16:creationId xmlns:a16="http://schemas.microsoft.com/office/drawing/2014/main" id="{8311B1BD-D913-4CBB-B678-393E374F60C4}"/>
              </a:ext>
            </a:extLst>
          </p:cNvPr>
          <p:cNvGrpSpPr/>
          <p:nvPr/>
        </p:nvGrpSpPr>
        <p:grpSpPr>
          <a:xfrm>
            <a:off x="2671763" y="5286478"/>
            <a:ext cx="12944475" cy="2524022"/>
            <a:chOff x="2671764" y="4502944"/>
            <a:chExt cx="12944475" cy="2524022"/>
          </a:xfrm>
        </p:grpSpPr>
        <p:sp>
          <p:nvSpPr>
            <p:cNvPr id="5" name="Content Placeholder 2"/>
            <p:cNvSpPr txBox="1">
              <a:spLocks/>
            </p:cNvSpPr>
            <p:nvPr/>
          </p:nvSpPr>
          <p:spPr bwMode="gray">
            <a:xfrm>
              <a:off x="2671764" y="4502944"/>
              <a:ext cx="12944475" cy="2524022"/>
            </a:xfrm>
            <a:prstGeom prst="round2DiagRect">
              <a:avLst>
                <a:gd name="adj1" fmla="val 1050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 name="Rectangle 3">
              <a:extLst>
                <a:ext uri="{FF2B5EF4-FFF2-40B4-BE49-F238E27FC236}">
                  <a16:creationId xmlns:a16="http://schemas.microsoft.com/office/drawing/2014/main" id="{DEB05716-E966-4B51-B5D5-F5E16E79F086}"/>
                </a:ext>
              </a:extLst>
            </p:cNvPr>
            <p:cNvSpPr/>
            <p:nvPr/>
          </p:nvSpPr>
          <p:spPr>
            <a:xfrm>
              <a:off x="3505200" y="4712375"/>
              <a:ext cx="9144000" cy="2031325"/>
            </a:xfrm>
            <a:prstGeom prst="rect">
              <a:avLst/>
            </a:prstGeom>
          </p:spPr>
          <p:txBody>
            <a:bodyPr>
              <a:spAutoFit/>
            </a:bodyPr>
            <a:lstStyle/>
            <a:p>
              <a:pPr defTabSz="600075">
                <a:lnSpc>
                  <a:spcPct val="105000"/>
                </a:lnSpc>
                <a:tabLst>
                  <a:tab pos="690563" algn="l"/>
                </a:tabLst>
              </a:pPr>
              <a:r>
                <a:rPr lang="en-US" altLang="en-US" sz="2400" dirty="0">
                  <a:solidFill>
                    <a:srgbClr val="000000"/>
                  </a:solidFill>
                  <a:latin typeface="Courier New" pitchFamily="49" charset="0"/>
                  <a:cs typeface="Oracle Sans" panose="020B0503020204020204" pitchFamily="34" charset="0"/>
                </a:rPr>
                <a:t>IF NOT </a:t>
              </a:r>
              <a:r>
                <a:rPr lang="en-US" altLang="en-US" sz="2400" dirty="0" err="1">
                  <a:solidFill>
                    <a:srgbClr val="000000"/>
                  </a:solidFill>
                  <a:latin typeface="Courier New" pitchFamily="49" charset="0"/>
                  <a:cs typeface="Oracle Sans" panose="020B0503020204020204" pitchFamily="34" charset="0"/>
                </a:rPr>
                <a:t>c_emp_cursor%ISOPEN</a:t>
              </a:r>
              <a:r>
                <a:rPr lang="en-US" altLang="en-US" sz="2400" dirty="0">
                  <a:solidFill>
                    <a:srgbClr val="000000"/>
                  </a:solidFill>
                  <a:latin typeface="Courier New" pitchFamily="49" charset="0"/>
                  <a:cs typeface="Oracle Sans" panose="020B0503020204020204" pitchFamily="34" charset="0"/>
                </a:rPr>
                <a:t> THEN</a:t>
              </a:r>
            </a:p>
            <a:p>
              <a:pPr defTabSz="600075">
                <a:lnSpc>
                  <a:spcPct val="105000"/>
                </a:lnSpc>
                <a:tabLst>
                  <a:tab pos="690563" algn="l"/>
                </a:tabLst>
              </a:pPr>
              <a:r>
                <a:rPr lang="en-US" altLang="en-US" sz="2400" dirty="0">
                  <a:solidFill>
                    <a:srgbClr val="000000"/>
                  </a:solidFill>
                  <a:latin typeface="Courier New" pitchFamily="49" charset="0"/>
                  <a:cs typeface="Oracle Sans" panose="020B0503020204020204" pitchFamily="34" charset="0"/>
                </a:rPr>
                <a:t>	OPEN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a:p>
              <a:pPr defTabSz="600075">
                <a:lnSpc>
                  <a:spcPct val="105000"/>
                </a:lnSpc>
                <a:tabLst>
                  <a:tab pos="690563" algn="l"/>
                </a:tabLst>
              </a:pPr>
              <a:r>
                <a:rPr lang="en-US" altLang="en-US" sz="2400" dirty="0">
                  <a:solidFill>
                    <a:srgbClr val="000000"/>
                  </a:solidFill>
                  <a:latin typeface="Courier New" pitchFamily="49" charset="0"/>
                  <a:cs typeface="Oracle Sans" panose="020B0503020204020204" pitchFamily="34" charset="0"/>
                </a:rPr>
                <a:t>END IF;</a:t>
              </a:r>
            </a:p>
            <a:p>
              <a:pPr defTabSz="600075">
                <a:lnSpc>
                  <a:spcPct val="105000"/>
                </a:lnSpc>
                <a:tabLst>
                  <a:tab pos="690563" algn="l"/>
                </a:tabLst>
              </a:pPr>
              <a:r>
                <a:rPr lang="en-US" altLang="en-US" sz="2400" dirty="0">
                  <a:solidFill>
                    <a:srgbClr val="000000"/>
                  </a:solidFill>
                  <a:latin typeface="Courier New" pitchFamily="49" charset="0"/>
                  <a:cs typeface="Oracle Sans" panose="020B0503020204020204" pitchFamily="34" charset="0"/>
                </a:rPr>
                <a:t>LOOP</a:t>
              </a:r>
            </a:p>
            <a:p>
              <a:pPr defTabSz="600075">
                <a:lnSpc>
                  <a:spcPct val="105000"/>
                </a:lnSpc>
                <a:tabLst>
                  <a:tab pos="690563" algn="l"/>
                </a:tabLst>
              </a:pPr>
              <a:r>
                <a:rPr lang="en-US" altLang="en-US" sz="2400" dirty="0">
                  <a:solidFill>
                    <a:srgbClr val="000000"/>
                  </a:solidFill>
                  <a:latin typeface="Courier New" pitchFamily="49" charset="0"/>
                  <a:cs typeface="Oracle Sans" panose="020B0503020204020204" pitchFamily="34" charset="0"/>
                </a:rPr>
                <a:t>  FETCH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300647751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Courier New" pitchFamily="49" charset="0"/>
                <a:cs typeface="Oracle Sans" panose="020B0503020204020204" pitchFamily="34" charset="0"/>
              </a:rPr>
              <a:t>%ROWCOUNT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and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%NOTFOUND</a:t>
            </a:r>
            <a:r>
              <a:rPr lang="en-US" altLang="en-US" dirty="0">
                <a:latin typeface="+mj-lt"/>
                <a:cs typeface="Oracle Sans" panose="020B0503020204020204" pitchFamily="34" charset="0"/>
              </a:rPr>
              <a:t>: Example</a:t>
            </a:r>
          </a:p>
        </p:txBody>
      </p:sp>
      <p:sp>
        <p:nvSpPr>
          <p:cNvPr id="25604" name="Freeform 6"/>
          <p:cNvSpPr>
            <a:spLocks/>
          </p:cNvSpPr>
          <p:nvPr/>
        </p:nvSpPr>
        <p:spPr bwMode="auto">
          <a:xfrm>
            <a:off x="4207669" y="7810500"/>
            <a:ext cx="2726531" cy="1197768"/>
          </a:xfrm>
          <a:custGeom>
            <a:avLst/>
            <a:gdLst>
              <a:gd name="T0" fmla="*/ 0 w 859"/>
              <a:gd name="T1" fmla="*/ 0 h 503"/>
              <a:gd name="T2" fmla="*/ 0 w 859"/>
              <a:gd name="T3" fmla="*/ 2147483647 h 503"/>
              <a:gd name="T4" fmla="*/ 2147483647 w 859"/>
              <a:gd name="T5" fmla="*/ 2147483647 h 503"/>
              <a:gd name="T6" fmla="*/ 0 60000 65536"/>
              <a:gd name="T7" fmla="*/ 0 60000 65536"/>
              <a:gd name="T8" fmla="*/ 0 60000 65536"/>
              <a:gd name="T9" fmla="*/ 0 w 859"/>
              <a:gd name="T10" fmla="*/ 0 h 503"/>
              <a:gd name="T11" fmla="*/ 859 w 859"/>
              <a:gd name="T12" fmla="*/ 503 h 503"/>
            </a:gdLst>
            <a:ahLst/>
            <a:cxnLst>
              <a:cxn ang="T6">
                <a:pos x="T0" y="T1"/>
              </a:cxn>
              <a:cxn ang="T7">
                <a:pos x="T2" y="T3"/>
              </a:cxn>
              <a:cxn ang="T8">
                <a:pos x="T4" y="T5"/>
              </a:cxn>
            </a:cxnLst>
            <a:rect l="T9" t="T10" r="T11" b="T12"/>
            <a:pathLst>
              <a:path w="859" h="503">
                <a:moveTo>
                  <a:pt x="0" y="0"/>
                </a:moveTo>
                <a:lnTo>
                  <a:pt x="0" y="503"/>
                </a:lnTo>
                <a:lnTo>
                  <a:pt x="859" y="503"/>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3" name="Group 2">
            <a:extLst>
              <a:ext uri="{FF2B5EF4-FFF2-40B4-BE49-F238E27FC236}">
                <a16:creationId xmlns:a16="http://schemas.microsoft.com/office/drawing/2014/main" id="{4998ECED-FFF9-480F-BF33-285A22B60C35}"/>
              </a:ext>
            </a:extLst>
          </p:cNvPr>
          <p:cNvGrpSpPr/>
          <p:nvPr/>
        </p:nvGrpSpPr>
        <p:grpSpPr>
          <a:xfrm>
            <a:off x="1312070" y="2324100"/>
            <a:ext cx="15663863" cy="5469317"/>
            <a:chOff x="1312070" y="2324100"/>
            <a:chExt cx="15663863" cy="5469317"/>
          </a:xfrm>
        </p:grpSpPr>
        <p:sp>
          <p:nvSpPr>
            <p:cNvPr id="8" name="Content Placeholder 2"/>
            <p:cNvSpPr txBox="1">
              <a:spLocks/>
            </p:cNvSpPr>
            <p:nvPr/>
          </p:nvSpPr>
          <p:spPr bwMode="gray">
            <a:xfrm>
              <a:off x="1312070" y="2324100"/>
              <a:ext cx="15663863" cy="5469317"/>
            </a:xfrm>
            <a:prstGeom prst="round2DiagRect">
              <a:avLst>
                <a:gd name="adj1" fmla="val 478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E880FD0B-78A4-45D1-8AB6-9F1F59E9065C}"/>
                </a:ext>
              </a:extLst>
            </p:cNvPr>
            <p:cNvSpPr/>
            <p:nvPr/>
          </p:nvSpPr>
          <p:spPr>
            <a:xfrm>
              <a:off x="2362200" y="2588851"/>
              <a:ext cx="12039600" cy="4939814"/>
            </a:xfrm>
            <a:prstGeom prst="rect">
              <a:avLst/>
            </a:prstGeom>
          </p:spPr>
          <p:txBody>
            <a:bodyPr wrap="square">
              <a:spAutoFit/>
            </a:bodyPr>
            <a:lstStyle/>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DECLARE</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CURSOR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IS SELECT </a:t>
              </a:r>
              <a:r>
                <a:rPr lang="en-US" altLang="en-US" sz="2100" dirty="0" err="1">
                  <a:solidFill>
                    <a:srgbClr val="000000"/>
                  </a:solidFill>
                  <a:latin typeface="Courier New" pitchFamily="49" charset="0"/>
                  <a:cs typeface="Oracle Sans" panose="020B0503020204020204" pitchFamily="34" charset="0"/>
                </a:rPr>
                <a:t>employee_id</a:t>
              </a:r>
              <a:r>
                <a:rPr lang="en-US" altLang="en-US" sz="2100" dirty="0">
                  <a:solidFill>
                    <a:srgbClr val="000000"/>
                  </a:solidFill>
                  <a:latin typeface="Courier New" pitchFamily="49" charset="0"/>
                  <a:cs typeface="Oracle Sans" panose="020B0503020204020204" pitchFamily="34" charset="0"/>
                </a:rPr>
                <a:t>, </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last_name</a:t>
              </a:r>
              <a:r>
                <a:rPr lang="en-US" altLang="en-US" sz="2100" dirty="0">
                  <a:solidFill>
                    <a:srgbClr val="000000"/>
                  </a:solidFill>
                  <a:latin typeface="Courier New" pitchFamily="49" charset="0"/>
                  <a:cs typeface="Oracle Sans" panose="020B0503020204020204" pitchFamily="34" charset="0"/>
                </a:rPr>
                <a:t> FROM employees;</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v_emp_record</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c_emp_cursor%ROWTYPE</a:t>
              </a:r>
              <a:r>
                <a:rPr lang="en-US" altLang="en-US" sz="2100" dirty="0">
                  <a:solidFill>
                    <a:srgbClr val="000000"/>
                  </a:solidFill>
                  <a:latin typeface="Courier New" pitchFamily="49" charset="0"/>
                  <a:cs typeface="Oracle Sans" panose="020B0503020204020204" pitchFamily="34" charset="0"/>
                </a:rPr>
                <a:t>;</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BEGIN</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OPEN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LOOP</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FETCH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INTO </a:t>
              </a:r>
              <a:r>
                <a:rPr lang="en-US" altLang="en-US" sz="2100" dirty="0" err="1">
                  <a:solidFill>
                    <a:srgbClr val="000000"/>
                  </a:solidFill>
                  <a:latin typeface="Courier New" pitchFamily="49" charset="0"/>
                  <a:cs typeface="Oracle Sans" panose="020B0503020204020204" pitchFamily="34" charset="0"/>
                </a:rPr>
                <a:t>v_emp_record</a:t>
              </a:r>
              <a:r>
                <a:rPr lang="en-US" altLang="en-US" sz="2100" dirty="0">
                  <a:solidFill>
                    <a:srgbClr val="000000"/>
                  </a:solidFill>
                  <a:latin typeface="Courier New" pitchFamily="49" charset="0"/>
                  <a:cs typeface="Oracle Sans" panose="020B0503020204020204" pitchFamily="34" charset="0"/>
                </a:rPr>
                <a:t>;</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a:t>
              </a:r>
              <a:r>
                <a:rPr lang="en-US" altLang="en-US" sz="2100" dirty="0">
                  <a:solidFill>
                    <a:srgbClr val="FF0000"/>
                  </a:solidFill>
                  <a:latin typeface="Courier New" pitchFamily="49" charset="0"/>
                  <a:cs typeface="Oracle Sans" panose="020B0503020204020204" pitchFamily="34" charset="0"/>
                </a:rPr>
                <a:t>EXIT WHEN </a:t>
              </a:r>
              <a:r>
                <a:rPr lang="en-US" altLang="en-US" sz="2100" dirty="0" err="1">
                  <a:solidFill>
                    <a:srgbClr val="FF0000"/>
                  </a:solidFill>
                  <a:latin typeface="Courier New" pitchFamily="49" charset="0"/>
                  <a:cs typeface="Oracle Sans" panose="020B0503020204020204" pitchFamily="34" charset="0"/>
                </a:rPr>
                <a:t>c_emp_cursor%ROWCOUNT</a:t>
              </a:r>
              <a:r>
                <a:rPr lang="en-US" altLang="en-US" sz="2100" dirty="0">
                  <a:solidFill>
                    <a:srgbClr val="FF0000"/>
                  </a:solidFill>
                  <a:latin typeface="Courier New" pitchFamily="49" charset="0"/>
                  <a:cs typeface="Oracle Sans" panose="020B0503020204020204" pitchFamily="34" charset="0"/>
                </a:rPr>
                <a:t> &gt; 10 OR  </a:t>
              </a:r>
            </a:p>
            <a:p>
              <a:pPr defTabSz="600075">
                <a:tabLst>
                  <a:tab pos="690563" algn="l"/>
                </a:tabLst>
              </a:pPr>
              <a:r>
                <a:rPr lang="en-US" altLang="en-US" sz="2100" dirty="0">
                  <a:solidFill>
                    <a:srgbClr val="FF0000"/>
                  </a:solidFill>
                  <a:latin typeface="Courier New" pitchFamily="49" charset="0"/>
                  <a:cs typeface="Oracle Sans" panose="020B0503020204020204" pitchFamily="34" charset="0"/>
                </a:rPr>
                <a:t>                     </a:t>
              </a:r>
              <a:r>
                <a:rPr lang="en-US" altLang="en-US" sz="2100" dirty="0" err="1">
                  <a:solidFill>
                    <a:srgbClr val="FF0000"/>
                  </a:solidFill>
                  <a:latin typeface="Courier New" pitchFamily="49" charset="0"/>
                  <a:cs typeface="Oracle Sans" panose="020B0503020204020204" pitchFamily="34" charset="0"/>
                </a:rPr>
                <a:t>c_emp_cursor%NOTFOUND</a:t>
              </a:r>
              <a:r>
                <a:rPr lang="en-US" altLang="en-US" sz="2100" dirty="0">
                  <a:solidFill>
                    <a:srgbClr val="FF0000"/>
                  </a:solidFill>
                  <a:latin typeface="Courier New" pitchFamily="49" charset="0"/>
                  <a:cs typeface="Oracle Sans" panose="020B0503020204020204" pitchFamily="34" charset="0"/>
                </a:rPr>
                <a:t>;</a:t>
              </a:r>
              <a:r>
                <a:rPr lang="en-US" altLang="en-US" sz="2100" dirty="0">
                  <a:solidFill>
                    <a:srgbClr val="000000"/>
                  </a:solidFill>
                  <a:latin typeface="Courier New" pitchFamily="49" charset="0"/>
                  <a:cs typeface="Oracle Sans" panose="020B0503020204020204" pitchFamily="34" charset="0"/>
                </a:rPr>
                <a:t>        </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DBMS_OUTPUT.PUT_LINE( </a:t>
              </a:r>
              <a:r>
                <a:rPr lang="en-US" altLang="en-US" sz="2100" dirty="0" err="1">
                  <a:solidFill>
                    <a:srgbClr val="000000"/>
                  </a:solidFill>
                  <a:latin typeface="Courier New" pitchFamily="49" charset="0"/>
                  <a:cs typeface="Oracle Sans" panose="020B0503020204020204" pitchFamily="34" charset="0"/>
                </a:rPr>
                <a:t>v_emp_record.employee_id</a:t>
              </a:r>
              <a:r>
                <a:rPr lang="en-US" altLang="en-US" sz="2100" dirty="0">
                  <a:solidFill>
                    <a:srgbClr val="000000"/>
                  </a:solidFill>
                  <a:latin typeface="Courier New" pitchFamily="49" charset="0"/>
                  <a:cs typeface="Oracle Sans" panose="020B0503020204020204" pitchFamily="34" charset="0"/>
                </a:rPr>
                <a:t> </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v_emp_record.last_name</a:t>
              </a:r>
              <a:r>
                <a:rPr lang="en-US" altLang="en-US" sz="2100" dirty="0">
                  <a:solidFill>
                    <a:srgbClr val="000000"/>
                  </a:solidFill>
                  <a:latin typeface="Courier New" pitchFamily="49" charset="0"/>
                  <a:cs typeface="Oracle Sans" panose="020B0503020204020204" pitchFamily="34" charset="0"/>
                </a:rPr>
                <a:t>);</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END LOOP;</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  CLOSE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a:t>
              </a:r>
            </a:p>
            <a:p>
              <a:pPr defTabSz="600075">
                <a:tabLst>
                  <a:tab pos="690563" algn="l"/>
                </a:tabLst>
              </a:pPr>
              <a:r>
                <a:rPr lang="en-US" altLang="en-US" sz="2100" dirty="0">
                  <a:solidFill>
                    <a:srgbClr val="000000"/>
                  </a:solidFill>
                  <a:latin typeface="Courier New" pitchFamily="49" charset="0"/>
                  <a:cs typeface="Oracle Sans" panose="020B0503020204020204" pitchFamily="34" charset="0"/>
                </a:rPr>
                <a:t>END ; /</a:t>
              </a:r>
            </a:p>
          </p:txBody>
        </p:sp>
      </p:grpSp>
      <p:pic>
        <p:nvPicPr>
          <p:cNvPr id="25605" name="Picture 6" descr="les08_03.png"/>
          <p:cNvPicPr>
            <a:picLocks noChangeAspect="1"/>
          </p:cNvPicPr>
          <p:nvPr/>
        </p:nvPicPr>
        <p:blipFill>
          <a:blip r:embed="rId4" cstate="print"/>
          <a:srcRect/>
          <a:stretch>
            <a:fillRect/>
          </a:stretch>
        </p:blipFill>
        <p:spPr bwMode="auto">
          <a:xfrm>
            <a:off x="6908006" y="6879017"/>
            <a:ext cx="4471988" cy="3200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9729255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Cursor </a:t>
            </a:r>
            <a:r>
              <a:rPr lang="en-US" altLang="en-US" dirty="0">
                <a:latin typeface="Courier New" panose="02070309020205020404" pitchFamily="49" charset="0"/>
                <a:cs typeface="Courier New" panose="02070309020205020404" pitchFamily="49" charset="0"/>
              </a:rPr>
              <a:t>FOR</a:t>
            </a:r>
            <a:r>
              <a:rPr lang="en-US" altLang="en-US" dirty="0">
                <a:latin typeface="+mj-lt"/>
                <a:cs typeface="Oracle Sans" panose="020B0503020204020204" pitchFamily="34" charset="0"/>
              </a:rPr>
              <a:t> Loops Using Subqueries</a:t>
            </a:r>
          </a:p>
        </p:txBody>
      </p:sp>
      <p:sp>
        <p:nvSpPr>
          <p:cNvPr id="26627"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Oracle Sans" panose="020B0503020204020204" pitchFamily="34" charset="0"/>
                <a:cs typeface="Oracle Sans" panose="020B0503020204020204" pitchFamily="34" charset="0"/>
              </a:rPr>
              <a:t>There is no need to declare the cursor.</a:t>
            </a:r>
          </a:p>
        </p:txBody>
      </p:sp>
      <p:grpSp>
        <p:nvGrpSpPr>
          <p:cNvPr id="5" name="Group 4">
            <a:extLst>
              <a:ext uri="{FF2B5EF4-FFF2-40B4-BE49-F238E27FC236}">
                <a16:creationId xmlns:a16="http://schemas.microsoft.com/office/drawing/2014/main" id="{FAF4A18E-7DAE-4CDC-AD98-02D58C1B4DD9}"/>
              </a:ext>
            </a:extLst>
          </p:cNvPr>
          <p:cNvGrpSpPr/>
          <p:nvPr/>
        </p:nvGrpSpPr>
        <p:grpSpPr>
          <a:xfrm>
            <a:off x="1312069" y="3242986"/>
            <a:ext cx="15663863" cy="4455544"/>
            <a:chOff x="1312069" y="3242986"/>
            <a:chExt cx="15663863" cy="4455544"/>
          </a:xfrm>
        </p:grpSpPr>
        <p:sp>
          <p:nvSpPr>
            <p:cNvPr id="6" name="Content Placeholder 2"/>
            <p:cNvSpPr txBox="1">
              <a:spLocks/>
            </p:cNvSpPr>
            <p:nvPr/>
          </p:nvSpPr>
          <p:spPr bwMode="gray">
            <a:xfrm>
              <a:off x="1312069" y="3242986"/>
              <a:ext cx="15663863" cy="4455544"/>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 name="Rectangle 3">
              <a:extLst>
                <a:ext uri="{FF2B5EF4-FFF2-40B4-BE49-F238E27FC236}">
                  <a16:creationId xmlns:a16="http://schemas.microsoft.com/office/drawing/2014/main" id="{89AAA42D-B45F-4DE2-9A9E-6612E75CD65B}"/>
                </a:ext>
              </a:extLst>
            </p:cNvPr>
            <p:cNvSpPr/>
            <p:nvPr/>
          </p:nvSpPr>
          <p:spPr>
            <a:xfrm>
              <a:off x="2514600" y="3667957"/>
              <a:ext cx="9144000" cy="3605602"/>
            </a:xfrm>
            <a:prstGeom prst="rect">
              <a:avLst/>
            </a:prstGeom>
          </p:spPr>
          <p:txBody>
            <a:bodyPr>
              <a:spAutoFit/>
            </a:body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FOR </a:t>
              </a:r>
              <a:r>
                <a:rPr lang="en-US" altLang="en-US" sz="2400" dirty="0" err="1">
                  <a:solidFill>
                    <a:srgbClr val="000000"/>
                  </a:solidFill>
                  <a:latin typeface="Courier New" pitchFamily="49" charset="0"/>
                  <a:cs typeface="Oracle Sans" panose="020B0503020204020204" pitchFamily="34" charset="0"/>
                </a:rPr>
                <a:t>emp_record</a:t>
              </a:r>
              <a:r>
                <a:rPr lang="en-US" altLang="en-US" sz="2400" dirty="0">
                  <a:solidFill>
                    <a:srgbClr val="000000"/>
                  </a:solidFill>
                  <a:latin typeface="Courier New" pitchFamily="49" charset="0"/>
                  <a:cs typeface="Oracle Sans" panose="020B0503020204020204" pitchFamily="34" charset="0"/>
                </a:rPr>
                <a:t> IN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FROM employees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LOOP</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emp_record.employee_id</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emp_record.last_name</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END LOOP;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grpSp>
      <p:pic>
        <p:nvPicPr>
          <p:cNvPr id="26629" name="Picture 6" descr="les08_02.png"/>
          <p:cNvPicPr>
            <a:picLocks noChangeAspect="1"/>
          </p:cNvPicPr>
          <p:nvPr/>
        </p:nvPicPr>
        <p:blipFill>
          <a:blip r:embed="rId4" cstate="print"/>
          <a:srcRect/>
          <a:stretch>
            <a:fillRect/>
          </a:stretch>
        </p:blipFill>
        <p:spPr bwMode="auto">
          <a:xfrm>
            <a:off x="6943725" y="7929562"/>
            <a:ext cx="4400550" cy="201453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545877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E63389C6-204D-439A-AD98-C456BA35A280}"/>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What are explicit cursors?</a:t>
            </a:r>
          </a:p>
          <a:p>
            <a:pPr lvl="1">
              <a:buClr>
                <a:schemeClr val="tx1">
                  <a:lumMod val="25000"/>
                  <a:lumOff val="75000"/>
                </a:schemeClr>
              </a:buClr>
            </a:pPr>
            <a:r>
              <a:rPr lang="en-US" dirty="0">
                <a:solidFill>
                  <a:schemeClr val="tx1">
                    <a:lumMod val="25000"/>
                    <a:lumOff val="75000"/>
                  </a:schemeClr>
                </a:solidFill>
              </a:rPr>
              <a:t>Using explicit cursors</a:t>
            </a:r>
          </a:p>
          <a:p>
            <a:pPr lvl="1"/>
            <a:r>
              <a:rPr lang="en-US" dirty="0"/>
              <a:t>Using cursors with parameters</a:t>
            </a:r>
          </a:p>
          <a:p>
            <a:pPr lvl="1">
              <a:buClr>
                <a:schemeClr val="tx1">
                  <a:lumMod val="25000"/>
                  <a:lumOff val="75000"/>
                </a:schemeClr>
              </a:buClr>
            </a:pPr>
            <a:r>
              <a:rPr lang="en-US" dirty="0">
                <a:solidFill>
                  <a:schemeClr val="tx1">
                    <a:lumMod val="25000"/>
                    <a:lumOff val="75000"/>
                  </a:schemeClr>
                </a:solidFill>
              </a:rPr>
              <a:t>Locking rows and referencing the current row</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2477125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Cursors with Parameters</a:t>
            </a:r>
          </a:p>
        </p:txBody>
      </p:sp>
      <p:sp>
        <p:nvSpPr>
          <p:cNvPr id="2" name="Content Placeholder 1">
            <a:extLst>
              <a:ext uri="{FF2B5EF4-FFF2-40B4-BE49-F238E27FC236}">
                <a16:creationId xmlns:a16="http://schemas.microsoft.com/office/drawing/2014/main" id="{4EC4C91C-7DB1-4EC1-B677-0A9E9514EC33}"/>
              </a:ext>
            </a:extLst>
          </p:cNvPr>
          <p:cNvSpPr>
            <a:spLocks noGrp="1"/>
          </p:cNvSpPr>
          <p:nvPr>
            <p:ph idx="1"/>
          </p:nvPr>
        </p:nvSpPr>
        <p:spPr>
          <a:xfrm>
            <a:off x="933451" y="2272710"/>
            <a:ext cx="16421100" cy="4113238"/>
          </a:xfrm>
        </p:spPr>
        <p:txBody>
          <a:bodyPr/>
          <a:lstStyle/>
          <a:p>
            <a:pPr lvl="1"/>
            <a:r>
              <a:rPr lang="en-US" altLang="en-US" dirty="0"/>
              <a:t>Pass parameter values to a cursor when the cursor is opened and the query is executed.</a:t>
            </a:r>
          </a:p>
          <a:p>
            <a:pPr lvl="1"/>
            <a:r>
              <a:rPr lang="en-US" altLang="en-US" dirty="0"/>
              <a:t>Open an explicit cursor several times with a different active set each time.</a:t>
            </a:r>
          </a:p>
          <a:p>
            <a:pPr lvl="1"/>
            <a:endParaRPr lang="en-US" altLang="en-US" dirty="0"/>
          </a:p>
          <a:p>
            <a:r>
              <a:rPr lang="en-US" dirty="0"/>
              <a:t>Syntax:</a:t>
            </a:r>
          </a:p>
          <a:p>
            <a:endParaRPr lang="en-US" dirty="0"/>
          </a:p>
        </p:txBody>
      </p:sp>
      <p:grpSp>
        <p:nvGrpSpPr>
          <p:cNvPr id="4" name="Group 3">
            <a:extLst>
              <a:ext uri="{FF2B5EF4-FFF2-40B4-BE49-F238E27FC236}">
                <a16:creationId xmlns:a16="http://schemas.microsoft.com/office/drawing/2014/main" id="{B11CE807-25E2-49DE-A0CF-B0607B058D28}"/>
              </a:ext>
            </a:extLst>
          </p:cNvPr>
          <p:cNvGrpSpPr/>
          <p:nvPr/>
        </p:nvGrpSpPr>
        <p:grpSpPr>
          <a:xfrm>
            <a:off x="1311551" y="5701895"/>
            <a:ext cx="15664898" cy="1647170"/>
            <a:chOff x="1137203" y="5106225"/>
            <a:chExt cx="15664898" cy="1647170"/>
          </a:xfrm>
        </p:grpSpPr>
        <p:sp>
          <p:nvSpPr>
            <p:cNvPr id="6" name="Content Placeholder 2"/>
            <p:cNvSpPr txBox="1">
              <a:spLocks/>
            </p:cNvSpPr>
            <p:nvPr/>
          </p:nvSpPr>
          <p:spPr bwMode="gray">
            <a:xfrm>
              <a:off x="1137203" y="5106225"/>
              <a:ext cx="15664898" cy="1647170"/>
            </a:xfrm>
            <a:prstGeom prst="round2DiagRect">
              <a:avLst>
                <a:gd name="adj1" fmla="val 1234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8679" name="Rectangle 4"/>
            <p:cNvSpPr>
              <a:spLocks noChangeArrowheads="1"/>
            </p:cNvSpPr>
            <p:nvPr/>
          </p:nvSpPr>
          <p:spPr bwMode="blackGray">
            <a:xfrm>
              <a:off x="2438400" y="5157355"/>
              <a:ext cx="12435369" cy="1575240"/>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CURSOR </a:t>
              </a:r>
              <a:r>
                <a:rPr lang="en-US" altLang="en-US" sz="2400" i="1" dirty="0" err="1">
                  <a:solidFill>
                    <a:srgbClr val="000000"/>
                  </a:solidFill>
                  <a:latin typeface="Courier New" pitchFamily="49" charset="0"/>
                  <a:cs typeface="Oracle Sans" panose="020B0503020204020204" pitchFamily="34" charset="0"/>
                </a:rPr>
                <a:t>cursor_name</a:t>
              </a:r>
              <a:r>
                <a:rPr lang="en-US" altLang="en-US" sz="2400" dirty="0">
                  <a:solidFill>
                    <a:srgbClr val="000000"/>
                  </a:solidFill>
                  <a:latin typeface="Courier New" pitchFamily="49" charset="0"/>
                  <a:cs typeface="Oracle Sans" panose="020B0503020204020204" pitchFamily="34" charset="0"/>
                </a:rPr>
                <a:t>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parameter_name</a:t>
              </a:r>
              <a:r>
                <a:rPr lang="en-US" altLang="en-US" sz="2400" i="1" dirty="0">
                  <a:solidFill>
                    <a:srgbClr val="000000"/>
                  </a:solidFill>
                  <a:latin typeface="Courier New" pitchFamily="49" charset="0"/>
                  <a:cs typeface="Oracle Sans" panose="020B0503020204020204" pitchFamily="34" charset="0"/>
                </a:rPr>
                <a:t> datatype</a:t>
              </a:r>
              <a:r>
                <a:rPr lang="en-US" altLang="en-US" sz="2400" dirty="0">
                  <a:solidFill>
                    <a:srgbClr val="000000"/>
                  </a:solidFill>
                  <a:latin typeface="Courier New" pitchFamily="49" charset="0"/>
                  <a:cs typeface="Oracle Sans" panose="020B0503020204020204" pitchFamily="34" charset="0"/>
                </a:rPr>
                <a:t>,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IS</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select_statement</a:t>
              </a:r>
              <a:r>
                <a:rPr lang="en-US" altLang="en-US" sz="2400" dirty="0">
                  <a:solidFill>
                    <a:srgbClr val="000000"/>
                  </a:solidFill>
                  <a:latin typeface="Courier New" pitchFamily="49" charset="0"/>
                  <a:cs typeface="Oracle Sans" panose="020B0503020204020204" pitchFamily="34" charset="0"/>
                </a:rPr>
                <a:t>;</a:t>
              </a:r>
            </a:p>
          </p:txBody>
        </p:sp>
      </p:grpSp>
      <p:grpSp>
        <p:nvGrpSpPr>
          <p:cNvPr id="28680" name="Group 1"/>
          <p:cNvGrpSpPr>
            <a:grpSpLocks/>
          </p:cNvGrpSpPr>
          <p:nvPr/>
        </p:nvGrpSpPr>
        <p:grpSpPr bwMode="auto">
          <a:xfrm>
            <a:off x="1312069" y="7644170"/>
            <a:ext cx="15663863" cy="1766530"/>
            <a:chOff x="457200" y="5257784"/>
            <a:chExt cx="7834489" cy="1176688"/>
          </a:xfrm>
        </p:grpSpPr>
        <p:sp>
          <p:nvSpPr>
            <p:cNvPr id="7" name="Content Placeholder 2"/>
            <p:cNvSpPr txBox="1">
              <a:spLocks/>
            </p:cNvSpPr>
            <p:nvPr/>
          </p:nvSpPr>
          <p:spPr bwMode="gray">
            <a:xfrm>
              <a:off x="457200" y="5257784"/>
              <a:ext cx="7834489" cy="1176688"/>
            </a:xfrm>
            <a:prstGeom prst="round2DiagRect">
              <a:avLst>
                <a:gd name="adj1" fmla="val 2298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8684" name="Rectangle 5"/>
            <p:cNvSpPr>
              <a:spLocks noChangeArrowheads="1"/>
            </p:cNvSpPr>
            <p:nvPr/>
          </p:nvSpPr>
          <p:spPr bwMode="blackGray">
            <a:xfrm>
              <a:off x="1107492" y="5638861"/>
              <a:ext cx="6553200" cy="385036"/>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2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OPEN		</a:t>
              </a:r>
              <a:r>
                <a:rPr lang="en-US" altLang="en-US" sz="2400" i="1" dirty="0" err="1">
                  <a:solidFill>
                    <a:srgbClr val="000000"/>
                  </a:solidFill>
                  <a:latin typeface="Courier New" pitchFamily="49" charset="0"/>
                  <a:cs typeface="Oracle Sans" panose="020B0503020204020204" pitchFamily="34" charset="0"/>
                </a:rPr>
                <a:t>cursor_name</a:t>
              </a:r>
              <a:r>
                <a:rPr lang="en-US" altLang="en-US" sz="2400" i="1" dirty="0">
                  <a:solidFill>
                    <a:srgbClr val="000000"/>
                  </a:solidFill>
                  <a:latin typeface="Courier New" pitchFamily="49" charset="0"/>
                  <a:cs typeface="Oracle Sans" panose="020B0503020204020204" pitchFamily="34" charset="0"/>
                </a:rPr>
                <a:t>(</a:t>
              </a:r>
              <a:r>
                <a:rPr lang="en-US" altLang="en-US" sz="2400" i="1" dirty="0" err="1">
                  <a:solidFill>
                    <a:srgbClr val="000000"/>
                  </a:solidFill>
                  <a:latin typeface="Courier New" pitchFamily="49" charset="0"/>
                  <a:cs typeface="Oracle Sans" panose="020B0503020204020204" pitchFamily="34" charset="0"/>
                </a:rPr>
                <a:t>parameter_value</a:t>
              </a:r>
              <a:r>
                <a:rPr lang="en-US" altLang="en-US" sz="2400" dirty="0">
                  <a:solidFill>
                    <a:srgbClr val="000000"/>
                  </a:solidFill>
                  <a:latin typeface="Courier New" pitchFamily="49" charset="0"/>
                  <a:cs typeface="Oracle Sans" panose="020B0503020204020204" pitchFamily="34" charset="0"/>
                </a:rPr>
                <a:t>,.....) ;</a:t>
              </a:r>
            </a:p>
          </p:txBody>
        </p:sp>
      </p:grpSp>
    </p:spTree>
    <p:custDataLst>
      <p:tags r:id="rId1"/>
    </p:custDataLst>
    <p:extLst>
      <p:ext uri="{BB962C8B-B14F-4D97-AF65-F5344CB8AC3E}">
        <p14:creationId xmlns:p14="http://schemas.microsoft.com/office/powerpoint/2010/main" val="100928112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B35474C-AFBF-405B-A1F6-1BE47C65E562}"/>
              </a:ext>
            </a:extLst>
          </p:cNvPr>
          <p:cNvGrpSpPr/>
          <p:nvPr/>
        </p:nvGrpSpPr>
        <p:grpSpPr>
          <a:xfrm>
            <a:off x="1312069" y="2094706"/>
            <a:ext cx="15663863" cy="7163594"/>
            <a:chOff x="1371601" y="1371600"/>
            <a:chExt cx="15663863" cy="7163594"/>
          </a:xfrm>
        </p:grpSpPr>
        <p:sp>
          <p:nvSpPr>
            <p:cNvPr id="5" name="Content Placeholder 2"/>
            <p:cNvSpPr txBox="1">
              <a:spLocks/>
            </p:cNvSpPr>
            <p:nvPr/>
          </p:nvSpPr>
          <p:spPr bwMode="gray">
            <a:xfrm>
              <a:off x="1371601" y="1371600"/>
              <a:ext cx="15663863" cy="7039517"/>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F1684F66-84F9-4DF2-AA97-0C2D208C8B0D}"/>
                </a:ext>
              </a:extLst>
            </p:cNvPr>
            <p:cNvSpPr/>
            <p:nvPr/>
          </p:nvSpPr>
          <p:spPr>
            <a:xfrm>
              <a:off x="2032123" y="1539240"/>
              <a:ext cx="12979277" cy="6995954"/>
            </a:xfrm>
            <a:prstGeom prst="rect">
              <a:avLst/>
            </a:prstGeom>
          </p:spPr>
          <p:txBody>
            <a:bodyPr wrap="square">
              <a:spAutoFit/>
            </a:bodyPr>
            <a:lstStyle/>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DECLARE</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CURSOR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deptno</a:t>
              </a:r>
              <a:r>
                <a:rPr lang="en-US" altLang="en-US" sz="2100" dirty="0">
                  <a:solidFill>
                    <a:srgbClr val="000000"/>
                  </a:solidFill>
                  <a:latin typeface="Courier New" pitchFamily="49" charset="0"/>
                  <a:cs typeface="Oracle Sans" panose="020B0503020204020204" pitchFamily="34" charset="0"/>
                </a:rPr>
                <a:t> NUMBER)</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IS</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SELECT </a:t>
              </a:r>
              <a:r>
                <a:rPr lang="en-US" altLang="en-US" sz="2100" dirty="0" err="1">
                  <a:solidFill>
                    <a:srgbClr val="000000"/>
                  </a:solidFill>
                  <a:latin typeface="Courier New" pitchFamily="49" charset="0"/>
                  <a:cs typeface="Oracle Sans" panose="020B0503020204020204" pitchFamily="34" charset="0"/>
                </a:rPr>
                <a:t>employee_id</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last_name</a:t>
              </a:r>
              <a:r>
                <a:rPr lang="en-US" altLang="en-US" sz="2100" dirty="0">
                  <a:solidFill>
                    <a:srgbClr val="000000"/>
                  </a:solidFill>
                  <a:latin typeface="Courier New" pitchFamily="49" charset="0"/>
                  <a:cs typeface="Oracle Sans" panose="020B0503020204020204" pitchFamily="34" charset="0"/>
                </a:rPr>
                <a:t> FROM employees WHERE </a:t>
              </a:r>
              <a:r>
                <a:rPr lang="en-US" altLang="en-US" sz="2100" dirty="0" err="1">
                  <a:solidFill>
                    <a:srgbClr val="000000"/>
                  </a:solidFill>
                  <a:latin typeface="Courier New" pitchFamily="49" charset="0"/>
                  <a:cs typeface="Oracle Sans" panose="020B0503020204020204" pitchFamily="34" charset="0"/>
                </a:rPr>
                <a:t>department_id</a:t>
              </a: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deptno</a:t>
              </a:r>
              <a:r>
                <a:rPr lang="en-US" altLang="en-US" sz="2100" dirty="0">
                  <a:solidFill>
                    <a:srgbClr val="000000"/>
                  </a:solidFill>
                  <a:latin typeface="Courier New" pitchFamily="49" charset="0"/>
                  <a:cs typeface="Oracle Sans" panose="020B0503020204020204" pitchFamily="34" charset="0"/>
                </a:rPr>
                <a:t>;  </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v_empno</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employees.employee_id%TYPE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v_lname</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employees.last_name%TYPE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BEGIN</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OPEN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(30);</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LOOP</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FETCH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INTO </a:t>
              </a:r>
              <a:r>
                <a:rPr lang="en-US" altLang="en-US" sz="2100" dirty="0" err="1">
                  <a:solidFill>
                    <a:srgbClr val="000000"/>
                  </a:solidFill>
                  <a:latin typeface="Courier New" pitchFamily="49" charset="0"/>
                  <a:cs typeface="Oracle Sans" panose="020B0503020204020204" pitchFamily="34" charset="0"/>
                </a:rPr>
                <a:t>v_empno</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v_lname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EXIT  WHEN </a:t>
              </a:r>
              <a:r>
                <a:rPr lang="en-US" altLang="en-US" sz="2100" dirty="0" err="1">
                  <a:solidFill>
                    <a:srgbClr val="000000"/>
                  </a:solidFill>
                  <a:latin typeface="Courier New" pitchFamily="49" charset="0"/>
                  <a:cs typeface="Oracle Sans" panose="020B0503020204020204" pitchFamily="34" charset="0"/>
                </a:rPr>
                <a:t>c_emp_cursor%NOTFOUND</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DBMS_OUTPUT.PUT_LINE( </a:t>
              </a:r>
              <a:r>
                <a:rPr lang="en-US" altLang="en-US" sz="2100" dirty="0" err="1">
                  <a:solidFill>
                    <a:srgbClr val="000000"/>
                  </a:solidFill>
                  <a:latin typeface="Courier New" pitchFamily="49" charset="0"/>
                  <a:cs typeface="Oracle Sans" panose="020B0503020204020204" pitchFamily="34" charset="0"/>
                </a:rPr>
                <a:t>v_empno</a:t>
              </a: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v_lname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END LOOP;</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CLOSE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DBMS_OUTPUT.PUT_LINE('Opening the cursor the second time');</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OPEN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(10);</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LOOP</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FETCH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 INTO </a:t>
              </a:r>
              <a:r>
                <a:rPr lang="en-US" altLang="en-US" sz="2100" dirty="0" err="1">
                  <a:solidFill>
                    <a:srgbClr val="000000"/>
                  </a:solidFill>
                  <a:latin typeface="Courier New" pitchFamily="49" charset="0"/>
                  <a:cs typeface="Oracle Sans" panose="020B0503020204020204" pitchFamily="34" charset="0"/>
                </a:rPr>
                <a:t>v_empno</a:t>
              </a: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v_lname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EXIT  WHEN </a:t>
              </a:r>
              <a:r>
                <a:rPr lang="en-US" altLang="en-US" sz="2100" dirty="0" err="1">
                  <a:solidFill>
                    <a:srgbClr val="000000"/>
                  </a:solidFill>
                  <a:latin typeface="Courier New" pitchFamily="49" charset="0"/>
                  <a:cs typeface="Oracle Sans" panose="020B0503020204020204" pitchFamily="34" charset="0"/>
                </a:rPr>
                <a:t>c_emp_cursor%NOTFOUND</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DBMS_OUTPUT.PUT_LINE( </a:t>
              </a:r>
              <a:r>
                <a:rPr lang="en-US" altLang="en-US" sz="2100" dirty="0" err="1">
                  <a:solidFill>
                    <a:srgbClr val="000000"/>
                  </a:solidFill>
                  <a:latin typeface="Courier New" pitchFamily="49" charset="0"/>
                  <a:cs typeface="Oracle Sans" panose="020B0503020204020204" pitchFamily="34" charset="0"/>
                </a:rPr>
                <a:t>v_empno</a:t>
              </a: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v_lname</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END LOOP;</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  CLOSE </a:t>
              </a:r>
              <a:r>
                <a:rPr lang="en-US" altLang="en-US" sz="2100" dirty="0" err="1">
                  <a:solidFill>
                    <a:srgbClr val="000000"/>
                  </a:solidFill>
                  <a:latin typeface="Courier New" pitchFamily="49" charset="0"/>
                  <a:cs typeface="Oracle Sans" panose="020B0503020204020204" pitchFamily="34" charset="0"/>
                </a:rPr>
                <a:t>c_emp_cursor</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15000"/>
                </a:spcBef>
              </a:pPr>
              <a:r>
                <a:rPr lang="en-US" altLang="en-US" sz="2100" dirty="0">
                  <a:solidFill>
                    <a:srgbClr val="000000"/>
                  </a:solidFill>
                  <a:latin typeface="Courier New" pitchFamily="49" charset="0"/>
                  <a:cs typeface="Oracle Sans" panose="020B0503020204020204" pitchFamily="34" charset="0"/>
                </a:rPr>
                <a:t>END;</a:t>
              </a:r>
            </a:p>
          </p:txBody>
        </p:sp>
      </p:grpSp>
      <p:sp>
        <p:nvSpPr>
          <p:cNvPr id="296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Cursors with Parameters</a:t>
            </a:r>
          </a:p>
        </p:txBody>
      </p:sp>
      <p:pic>
        <p:nvPicPr>
          <p:cNvPr id="29700" name="Picture 5" descr="les08_04.png"/>
          <p:cNvPicPr>
            <a:picLocks noChangeAspect="1"/>
          </p:cNvPicPr>
          <p:nvPr/>
        </p:nvPicPr>
        <p:blipFill>
          <a:blip r:embed="rId4" cstate="print"/>
          <a:srcRect/>
          <a:stretch>
            <a:fillRect/>
          </a:stretch>
        </p:blipFill>
        <p:spPr bwMode="auto">
          <a:xfrm>
            <a:off x="11917680" y="3815092"/>
            <a:ext cx="4936331" cy="265681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4391295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5165C590-E111-4ACC-A74B-3E5D26DE41C3}"/>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What are explicit cursors?</a:t>
            </a:r>
          </a:p>
          <a:p>
            <a:pPr lvl="1">
              <a:buClr>
                <a:schemeClr val="tx1">
                  <a:lumMod val="25000"/>
                  <a:lumOff val="75000"/>
                </a:schemeClr>
              </a:buClr>
            </a:pPr>
            <a:r>
              <a:rPr lang="en-US" dirty="0">
                <a:solidFill>
                  <a:schemeClr val="tx1">
                    <a:lumMod val="25000"/>
                    <a:lumOff val="75000"/>
                  </a:schemeClr>
                </a:solidFill>
              </a:rPr>
              <a:t>Using explicit cursors</a:t>
            </a:r>
          </a:p>
          <a:p>
            <a:pPr lvl="1">
              <a:buClr>
                <a:schemeClr val="tx1">
                  <a:lumMod val="25000"/>
                  <a:lumOff val="75000"/>
                </a:schemeClr>
              </a:buClr>
            </a:pPr>
            <a:r>
              <a:rPr lang="en-US" dirty="0">
                <a:solidFill>
                  <a:schemeClr val="tx1">
                    <a:lumMod val="25000"/>
                    <a:lumOff val="75000"/>
                  </a:schemeClr>
                </a:solidFill>
              </a:rPr>
              <a:t>Using cursors with parameters</a:t>
            </a:r>
          </a:p>
          <a:p>
            <a:pPr lvl="1"/>
            <a:r>
              <a:rPr lang="en-US" dirty="0"/>
              <a:t>Locking rows and referencing the current row</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7879113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anose="02070309020205020404" pitchFamily="49" charset="0"/>
                <a:cs typeface="Courier New" panose="02070309020205020404" pitchFamily="49" charset="0"/>
              </a:rPr>
              <a:t>FOR UPDATE </a:t>
            </a:r>
            <a:r>
              <a:rPr lang="en-US" altLang="en-US" dirty="0">
                <a:latin typeface="+mj-lt"/>
                <a:cs typeface="Oracle Sans" panose="020B0503020204020204" pitchFamily="34" charset="0"/>
              </a:rPr>
              <a:t>Clause</a:t>
            </a:r>
          </a:p>
        </p:txBody>
      </p:sp>
      <p:sp>
        <p:nvSpPr>
          <p:cNvPr id="2" name="Content Placeholder 1">
            <a:extLst>
              <a:ext uri="{FF2B5EF4-FFF2-40B4-BE49-F238E27FC236}">
                <a16:creationId xmlns:a16="http://schemas.microsoft.com/office/drawing/2014/main" id="{86183722-1AAF-4A1D-901D-D551DD716733}"/>
              </a:ext>
            </a:extLst>
          </p:cNvPr>
          <p:cNvSpPr>
            <a:spLocks noGrp="1"/>
          </p:cNvSpPr>
          <p:nvPr>
            <p:ph idx="1"/>
          </p:nvPr>
        </p:nvSpPr>
        <p:spPr>
          <a:xfrm>
            <a:off x="933451" y="2272710"/>
            <a:ext cx="16421100" cy="5802931"/>
          </a:xfrm>
        </p:spPr>
        <p:txBody>
          <a:bodyPr/>
          <a:lstStyle/>
          <a:p>
            <a:r>
              <a:rPr lang="en-US" altLang="en-US" dirty="0"/>
              <a:t>Syntax:</a:t>
            </a:r>
          </a:p>
          <a:p>
            <a:endParaRPr lang="en-US" altLang="en-US" dirty="0"/>
          </a:p>
          <a:p>
            <a:endParaRPr lang="en-US" altLang="en-US" dirty="0"/>
          </a:p>
          <a:p>
            <a:endParaRPr lang="en-US" altLang="en-US" dirty="0"/>
          </a:p>
          <a:p>
            <a:endParaRPr lang="en-US" altLang="en-US" dirty="0"/>
          </a:p>
          <a:p>
            <a:pPr lvl="1"/>
            <a:r>
              <a:rPr lang="en-US" altLang="en-US" dirty="0"/>
              <a:t>Use explicit locking to deny access to other sessions for the duration of a transaction.</a:t>
            </a:r>
          </a:p>
          <a:p>
            <a:pPr lvl="1"/>
            <a:r>
              <a:rPr lang="en-US" altLang="en-US" dirty="0"/>
              <a:t>Lock the rows </a:t>
            </a:r>
            <a:r>
              <a:rPr lang="en-US" altLang="en-US" i="1" dirty="0"/>
              <a:t>before</a:t>
            </a:r>
            <a:r>
              <a:rPr lang="en-US" altLang="en-US" dirty="0"/>
              <a:t> an update or a delete.</a:t>
            </a:r>
          </a:p>
          <a:p>
            <a:endParaRPr lang="en-US" dirty="0"/>
          </a:p>
        </p:txBody>
      </p:sp>
      <p:grpSp>
        <p:nvGrpSpPr>
          <p:cNvPr id="4" name="Group 3">
            <a:extLst>
              <a:ext uri="{FF2B5EF4-FFF2-40B4-BE49-F238E27FC236}">
                <a16:creationId xmlns:a16="http://schemas.microsoft.com/office/drawing/2014/main" id="{33046970-9C94-4922-8C5E-45657B9461EE}"/>
              </a:ext>
            </a:extLst>
          </p:cNvPr>
          <p:cNvGrpSpPr/>
          <p:nvPr/>
        </p:nvGrpSpPr>
        <p:grpSpPr>
          <a:xfrm>
            <a:off x="1311551" y="3115330"/>
            <a:ext cx="15664898" cy="1647170"/>
            <a:chOff x="1204337" y="2628900"/>
            <a:chExt cx="15664898" cy="1647170"/>
          </a:xfrm>
        </p:grpSpPr>
        <p:sp>
          <p:nvSpPr>
            <p:cNvPr id="5" name="Content Placeholder 2"/>
            <p:cNvSpPr txBox="1">
              <a:spLocks/>
            </p:cNvSpPr>
            <p:nvPr/>
          </p:nvSpPr>
          <p:spPr bwMode="gray">
            <a:xfrm>
              <a:off x="1204337" y="2628900"/>
              <a:ext cx="15664898" cy="1647170"/>
            </a:xfrm>
            <a:prstGeom prst="round2DiagRect">
              <a:avLst>
                <a:gd name="adj1" fmla="val 1187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1751" name="Rectangle 4"/>
            <p:cNvSpPr>
              <a:spLocks noChangeArrowheads="1"/>
            </p:cNvSpPr>
            <p:nvPr/>
          </p:nvSpPr>
          <p:spPr bwMode="blackGray">
            <a:xfrm>
              <a:off x="1952627" y="2857500"/>
              <a:ext cx="14168438" cy="1187442"/>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SELECT	...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FROM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FOR UPDATE [OF </a:t>
              </a:r>
              <a:r>
                <a:rPr lang="en-US" altLang="en-US" sz="2400" i="1" dirty="0" err="1">
                  <a:solidFill>
                    <a:srgbClr val="000000"/>
                  </a:solidFill>
                  <a:latin typeface="Courier New" pitchFamily="49" charset="0"/>
                  <a:cs typeface="Oracle Sans" panose="020B0503020204020204" pitchFamily="34" charset="0"/>
                </a:rPr>
                <a:t>column_reference</a:t>
              </a:r>
              <a:r>
                <a:rPr lang="en-US" altLang="en-US" sz="2400" dirty="0">
                  <a:solidFill>
                    <a:srgbClr val="000000"/>
                  </a:solidFill>
                  <a:latin typeface="Courier New" pitchFamily="49" charset="0"/>
                  <a:cs typeface="Oracle Sans" panose="020B0503020204020204" pitchFamily="34" charset="0"/>
                </a:rPr>
                <a:t>][NOWAIT | WAIT </a:t>
              </a:r>
              <a:r>
                <a:rPr lang="en-US" altLang="en-US" sz="2400" i="1" dirty="0">
                  <a:solidFill>
                    <a:srgbClr val="000000"/>
                  </a:solidFill>
                  <a:latin typeface="Courier New" pitchFamily="49" charset="0"/>
                  <a:cs typeface="Oracle Sans" panose="020B0503020204020204" pitchFamily="34" charset="0"/>
                </a:rPr>
                <a:t>n</a:t>
              </a: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264448000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6627327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anose="02070309020205020404" pitchFamily="49" charset="0"/>
                <a:cs typeface="Courier New" panose="02070309020205020404" pitchFamily="49" charset="0"/>
              </a:rPr>
              <a:t>WHERE CURRENT OF</a:t>
            </a:r>
            <a:r>
              <a:rPr lang="en-US" altLang="en-US" dirty="0">
                <a:latin typeface="+mj-lt"/>
                <a:cs typeface="Oracle Sans" panose="020B0503020204020204" pitchFamily="34" charset="0"/>
              </a:rPr>
              <a:t> Clause</a:t>
            </a:r>
          </a:p>
        </p:txBody>
      </p:sp>
      <p:sp>
        <p:nvSpPr>
          <p:cNvPr id="2" name="Content Placeholder 1">
            <a:extLst>
              <a:ext uri="{FF2B5EF4-FFF2-40B4-BE49-F238E27FC236}">
                <a16:creationId xmlns:a16="http://schemas.microsoft.com/office/drawing/2014/main" id="{34CD4FA8-60C4-4E7F-BC86-F6E49C0F72ED}"/>
              </a:ext>
            </a:extLst>
          </p:cNvPr>
          <p:cNvSpPr>
            <a:spLocks noGrp="1"/>
          </p:cNvSpPr>
          <p:nvPr>
            <p:ph idx="1"/>
          </p:nvPr>
        </p:nvSpPr>
        <p:spPr>
          <a:xfrm>
            <a:off x="933451" y="2272710"/>
            <a:ext cx="16421100" cy="4885757"/>
          </a:xfrm>
        </p:spPr>
        <p:txBody>
          <a:bodyPr/>
          <a:lstStyle/>
          <a:p>
            <a:pPr lvl="1"/>
            <a:r>
              <a:rPr lang="en-US" altLang="en-US" dirty="0"/>
              <a:t>Use cursors to update or delete the current row.</a:t>
            </a:r>
          </a:p>
          <a:p>
            <a:pPr lvl="1"/>
            <a:r>
              <a:rPr lang="en-US" altLang="en-US" dirty="0"/>
              <a:t>Include the </a:t>
            </a:r>
            <a:r>
              <a:rPr lang="en-US" altLang="en-US" dirty="0">
                <a:latin typeface="Courier New" panose="02070309020205020404" pitchFamily="49" charset="0"/>
                <a:cs typeface="Courier New" panose="02070309020205020404" pitchFamily="49" charset="0"/>
              </a:rPr>
              <a:t>FOR UPDATE </a:t>
            </a:r>
            <a:r>
              <a:rPr lang="en-US" altLang="en-US" dirty="0"/>
              <a:t>clause in the cursor query to first lock the rows.</a:t>
            </a:r>
          </a:p>
          <a:p>
            <a:pPr lvl="1"/>
            <a:r>
              <a:rPr lang="en-US" altLang="en-US" dirty="0"/>
              <a:t>Use the </a:t>
            </a:r>
            <a:r>
              <a:rPr lang="en-US" altLang="en-US" dirty="0">
                <a:latin typeface="Courier New" panose="02070309020205020404" pitchFamily="49" charset="0"/>
                <a:cs typeface="Courier New" panose="02070309020205020404" pitchFamily="49" charset="0"/>
              </a:rPr>
              <a:t>WHERE CURRENT OF</a:t>
            </a:r>
            <a:r>
              <a:rPr lang="en-US" altLang="en-US" dirty="0"/>
              <a:t> clause to reference the current row from an explicit cursor.</a:t>
            </a:r>
          </a:p>
          <a:p>
            <a:pPr lvl="1"/>
            <a:endParaRPr lang="en-US" altLang="en-US" dirty="0"/>
          </a:p>
          <a:p>
            <a:r>
              <a:rPr lang="en-US" altLang="en-US" dirty="0"/>
              <a:t>Syntax:</a:t>
            </a:r>
          </a:p>
          <a:p>
            <a:endParaRPr lang="en-US" dirty="0"/>
          </a:p>
        </p:txBody>
      </p:sp>
      <p:grpSp>
        <p:nvGrpSpPr>
          <p:cNvPr id="5" name="Group 4">
            <a:extLst>
              <a:ext uri="{FF2B5EF4-FFF2-40B4-BE49-F238E27FC236}">
                <a16:creationId xmlns:a16="http://schemas.microsoft.com/office/drawing/2014/main" id="{4EFFA50D-2AE3-4ECD-91F3-CA6970E25302}"/>
              </a:ext>
            </a:extLst>
          </p:cNvPr>
          <p:cNvGrpSpPr/>
          <p:nvPr/>
        </p:nvGrpSpPr>
        <p:grpSpPr>
          <a:xfrm>
            <a:off x="3259365" y="6350782"/>
            <a:ext cx="11769270" cy="829027"/>
            <a:chOff x="3321279" y="4314473"/>
            <a:chExt cx="11769270" cy="1870970"/>
          </a:xfrm>
        </p:grpSpPr>
        <p:sp>
          <p:nvSpPr>
            <p:cNvPr id="6" name="Content Placeholder 2"/>
            <p:cNvSpPr txBox="1">
              <a:spLocks/>
            </p:cNvSpPr>
            <p:nvPr/>
          </p:nvSpPr>
          <p:spPr bwMode="gray">
            <a:xfrm>
              <a:off x="3321279" y="4314473"/>
              <a:ext cx="11769270" cy="1870970"/>
            </a:xfrm>
            <a:prstGeom prst="round2DiagRect">
              <a:avLst>
                <a:gd name="adj1" fmla="val 30392"/>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3802" name="Rectangle 4"/>
            <p:cNvSpPr>
              <a:spLocks noChangeArrowheads="1"/>
            </p:cNvSpPr>
            <p:nvPr/>
          </p:nvSpPr>
          <p:spPr bwMode="blackGray">
            <a:xfrm>
              <a:off x="3963590" y="4812726"/>
              <a:ext cx="10360820" cy="1054491"/>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85000"/>
                </a:lnSpc>
                <a:spcBef>
                  <a:spcPct val="40000"/>
                </a:spcBef>
              </a:pPr>
              <a:r>
                <a:rPr lang="en-US" altLang="en-US" sz="2400" dirty="0">
                  <a:solidFill>
                    <a:srgbClr val="000000"/>
                  </a:solidFill>
                  <a:latin typeface="Courier New" pitchFamily="49" charset="0"/>
                  <a:cs typeface="Oracle Sans" panose="020B0503020204020204" pitchFamily="34" charset="0"/>
                </a:rPr>
                <a:t> WHERE CURRENT OF </a:t>
              </a:r>
              <a:r>
                <a:rPr lang="en-US" altLang="en-US" sz="2400" i="1" dirty="0">
                  <a:solidFill>
                    <a:srgbClr val="000000"/>
                  </a:solidFill>
                  <a:latin typeface="Courier New" pitchFamily="49" charset="0"/>
                  <a:cs typeface="Oracle Sans" panose="020B0503020204020204" pitchFamily="34" charset="0"/>
                </a:rPr>
                <a:t>cursor ;</a:t>
              </a:r>
            </a:p>
          </p:txBody>
        </p:sp>
      </p:grpSp>
      <p:grpSp>
        <p:nvGrpSpPr>
          <p:cNvPr id="4" name="Group 3">
            <a:extLst>
              <a:ext uri="{FF2B5EF4-FFF2-40B4-BE49-F238E27FC236}">
                <a16:creationId xmlns:a16="http://schemas.microsoft.com/office/drawing/2014/main" id="{3FA3A1FB-391E-43C0-B26D-21C0B24DE87D}"/>
              </a:ext>
            </a:extLst>
          </p:cNvPr>
          <p:cNvGrpSpPr/>
          <p:nvPr/>
        </p:nvGrpSpPr>
        <p:grpSpPr>
          <a:xfrm>
            <a:off x="3259365" y="7534930"/>
            <a:ext cx="11769270" cy="1647170"/>
            <a:chOff x="3321279" y="7403621"/>
            <a:chExt cx="11769270" cy="1647170"/>
          </a:xfrm>
        </p:grpSpPr>
        <p:sp>
          <p:nvSpPr>
            <p:cNvPr id="7" name="Content Placeholder 2"/>
            <p:cNvSpPr txBox="1">
              <a:spLocks/>
            </p:cNvSpPr>
            <p:nvPr/>
          </p:nvSpPr>
          <p:spPr bwMode="gray">
            <a:xfrm>
              <a:off x="3321279" y="7403621"/>
              <a:ext cx="11769270" cy="1647170"/>
            </a:xfrm>
            <a:prstGeom prst="round2DiagRect">
              <a:avLst>
                <a:gd name="adj1" fmla="val 1187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3803" name="Rectangle 5"/>
            <p:cNvSpPr>
              <a:spLocks noChangeArrowheads="1"/>
            </p:cNvSpPr>
            <p:nvPr/>
          </p:nvSpPr>
          <p:spPr bwMode="blackGray">
            <a:xfrm>
              <a:off x="3505200" y="7613658"/>
              <a:ext cx="10663238" cy="1187442"/>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85000"/>
                </a:lnSpc>
                <a:spcBef>
                  <a:spcPct val="40000"/>
                </a:spcBef>
              </a:pPr>
              <a:r>
                <a:rPr lang="en-US" altLang="en-US" sz="2400" dirty="0">
                  <a:solidFill>
                    <a:srgbClr val="000000"/>
                  </a:solidFill>
                  <a:latin typeface="Courier New" pitchFamily="49" charset="0"/>
                  <a:cs typeface="Oracle Sans" panose="020B0503020204020204" pitchFamily="34" charset="0"/>
                </a:rPr>
                <a:t> UPDATE employees </a:t>
              </a:r>
            </a:p>
            <a:p>
              <a:pPr>
                <a:lnSpc>
                  <a:spcPct val="65000"/>
                </a:lnSpc>
                <a:spcBef>
                  <a:spcPct val="30000"/>
                </a:spcBef>
                <a:buClr>
                  <a:srgbClr val="000000"/>
                </a:buClr>
              </a:pPr>
              <a:r>
                <a:rPr lang="en-US" altLang="en-US" sz="2400" dirty="0">
                  <a:solidFill>
                    <a:srgbClr val="000000"/>
                  </a:solidFill>
                  <a:latin typeface="Courier New" pitchFamily="49" charset="0"/>
                  <a:cs typeface="Oracle Sans" panose="020B0503020204020204" pitchFamily="34" charset="0"/>
                </a:rPr>
                <a:t>    SET    salary = ... </a:t>
              </a:r>
            </a:p>
            <a:p>
              <a:pPr>
                <a:lnSpc>
                  <a:spcPct val="65000"/>
                </a:lnSpc>
                <a:spcBef>
                  <a:spcPct val="30000"/>
                </a:spcBef>
                <a:buClr>
                  <a:srgbClr val="000000"/>
                </a:buClr>
              </a:pPr>
              <a:r>
                <a:rPr lang="en-US" altLang="en-US" sz="2400" dirty="0">
                  <a:solidFill>
                    <a:srgbClr val="000000"/>
                  </a:solidFill>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WHERE CURRENT OF</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20606894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522534CB-078F-4A0A-9E71-842BB0736E8B}"/>
              </a:ext>
            </a:extLst>
          </p:cNvPr>
          <p:cNvSpPr>
            <a:spLocks noGrp="1"/>
          </p:cNvSpPr>
          <p:nvPr>
            <p:ph idx="1"/>
          </p:nvPr>
        </p:nvSpPr>
        <p:spPr/>
        <p:txBody>
          <a:bodyPr/>
          <a:lstStyle/>
          <a:p>
            <a:r>
              <a:rPr lang="en-US" altLang="en-US" dirty="0"/>
              <a:t>After completing this lesson, you should be able to do the following:</a:t>
            </a:r>
          </a:p>
          <a:p>
            <a:pPr lvl="1"/>
            <a:r>
              <a:rPr lang="en-US" altLang="en-US" dirty="0"/>
              <a:t>Distinguish between implicit and explicit cursors</a:t>
            </a:r>
          </a:p>
          <a:p>
            <a:pPr lvl="1"/>
            <a:r>
              <a:rPr lang="en-US" altLang="en-US" dirty="0"/>
              <a:t>Discuss the reasons for using explicit cursors</a:t>
            </a:r>
          </a:p>
          <a:p>
            <a:pPr lvl="1"/>
            <a:r>
              <a:rPr lang="en-US" altLang="en-US" dirty="0"/>
              <a:t>Declare and control explicit cursors</a:t>
            </a:r>
          </a:p>
          <a:p>
            <a:pPr lvl="1"/>
            <a:r>
              <a:rPr lang="en-US" altLang="en-US" dirty="0"/>
              <a:t>Use simple loops and cursor </a:t>
            </a:r>
            <a:r>
              <a:rPr lang="en-US" altLang="en-US" dirty="0">
                <a:latin typeface="Courier New" panose="02070309020205020404" pitchFamily="49" charset="0"/>
                <a:cs typeface="Courier New" panose="02070309020205020404" pitchFamily="49" charset="0"/>
              </a:rPr>
              <a:t>FOR</a:t>
            </a:r>
            <a:r>
              <a:rPr lang="en-US" altLang="en-US" dirty="0"/>
              <a:t> loops to fetch data</a:t>
            </a:r>
          </a:p>
          <a:p>
            <a:pPr lvl="1"/>
            <a:r>
              <a:rPr lang="en-US" altLang="en-US" dirty="0"/>
              <a:t>Declare and use cursors with parameters</a:t>
            </a:r>
          </a:p>
          <a:p>
            <a:pPr lvl="1"/>
            <a:r>
              <a:rPr lang="en-US" altLang="en-US" dirty="0"/>
              <a:t>Lock rows with the </a:t>
            </a:r>
            <a:r>
              <a:rPr lang="en-US" altLang="en-US" dirty="0">
                <a:latin typeface="Courier New" panose="02070309020205020404" pitchFamily="49" charset="0"/>
                <a:cs typeface="Courier New" panose="02070309020205020404" pitchFamily="49" charset="0"/>
              </a:rPr>
              <a:t>FOR UPDATE </a:t>
            </a:r>
            <a:r>
              <a:rPr lang="en-US" altLang="en-US" dirty="0"/>
              <a:t>clause</a:t>
            </a:r>
          </a:p>
          <a:p>
            <a:pPr lvl="1"/>
            <a:r>
              <a:rPr lang="en-US" altLang="en-US" dirty="0"/>
              <a:t>Reference the current row with the </a:t>
            </a:r>
            <a:r>
              <a:rPr lang="en-US" altLang="en-US" dirty="0">
                <a:latin typeface="Courier New" panose="02070309020205020404" pitchFamily="49" charset="0"/>
                <a:cs typeface="Courier New" panose="02070309020205020404" pitchFamily="49" charset="0"/>
              </a:rPr>
              <a:t>WHERE CURRENT OF </a:t>
            </a:r>
            <a:r>
              <a:rPr lang="en-US" altLang="en-US" dirty="0"/>
              <a:t>clause</a:t>
            </a:r>
          </a:p>
          <a:p>
            <a:endParaRPr lang="en-US" dirty="0"/>
          </a:p>
        </p:txBody>
      </p:sp>
    </p:spTree>
    <p:custDataLst>
      <p:tags r:id="rId1"/>
    </p:custDataLst>
    <p:extLst>
      <p:ext uri="{BB962C8B-B14F-4D97-AF65-F5344CB8AC3E}">
        <p14:creationId xmlns:p14="http://schemas.microsoft.com/office/powerpoint/2010/main" val="340086284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ourier New" pitchFamily="49" charset="0"/>
                <a:cs typeface="Courier New" pitchFamily="49" charset="0"/>
              </a:rPr>
              <a:t>WHERE</a:t>
            </a:r>
            <a:r>
              <a:rPr lang="en-US" dirty="0">
                <a:latin typeface="Oracle Sans" panose="020B0503020204020204" pitchFamily="34" charset="0"/>
                <a:cs typeface="Courier New" pitchFamily="49" charset="0"/>
              </a:rPr>
              <a:t> </a:t>
            </a:r>
            <a:r>
              <a:rPr lang="en-US" dirty="0">
                <a:latin typeface="Courier New" pitchFamily="49" charset="0"/>
                <a:cs typeface="Courier New" pitchFamily="49" charset="0"/>
              </a:rPr>
              <a:t>CURRENT</a:t>
            </a:r>
            <a:r>
              <a:rPr lang="en-US" dirty="0">
                <a:latin typeface="Oracle Sans" panose="020B0503020204020204" pitchFamily="34" charset="0"/>
                <a:cs typeface="Courier New" pitchFamily="49" charset="0"/>
              </a:rPr>
              <a:t> </a:t>
            </a:r>
            <a:r>
              <a:rPr lang="en-US" dirty="0">
                <a:latin typeface="Courier New" pitchFamily="49" charset="0"/>
                <a:cs typeface="Courier New" pitchFamily="49" charset="0"/>
              </a:rPr>
              <a:t>OF</a:t>
            </a:r>
            <a:r>
              <a:rPr lang="en-US" dirty="0">
                <a:latin typeface="Oracle Sans" panose="020B0503020204020204" pitchFamily="34" charset="0"/>
                <a:cs typeface="Oracle Sans" panose="020B0503020204020204" pitchFamily="34" charset="0"/>
              </a:rPr>
              <a:t> Clause: Example</a:t>
            </a:r>
          </a:p>
        </p:txBody>
      </p:sp>
      <p:grpSp>
        <p:nvGrpSpPr>
          <p:cNvPr id="3" name="Group 2">
            <a:extLst>
              <a:ext uri="{FF2B5EF4-FFF2-40B4-BE49-F238E27FC236}">
                <a16:creationId xmlns:a16="http://schemas.microsoft.com/office/drawing/2014/main" id="{87281070-F3C0-408A-8244-D2B5DFE4B419}"/>
              </a:ext>
            </a:extLst>
          </p:cNvPr>
          <p:cNvGrpSpPr/>
          <p:nvPr/>
        </p:nvGrpSpPr>
        <p:grpSpPr>
          <a:xfrm>
            <a:off x="1312069" y="2243307"/>
            <a:ext cx="15663863" cy="6938793"/>
            <a:chOff x="1312070" y="1924050"/>
            <a:chExt cx="15663863" cy="6938793"/>
          </a:xfrm>
        </p:grpSpPr>
        <p:sp>
          <p:nvSpPr>
            <p:cNvPr id="6" name="Content Placeholder 2"/>
            <p:cNvSpPr txBox="1">
              <a:spLocks/>
            </p:cNvSpPr>
            <p:nvPr/>
          </p:nvSpPr>
          <p:spPr bwMode="gray">
            <a:xfrm>
              <a:off x="1312070" y="1924050"/>
              <a:ext cx="15663863" cy="6938793"/>
            </a:xfrm>
            <a:prstGeom prst="round2DiagRect">
              <a:avLst>
                <a:gd name="adj1" fmla="val 570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9DC212B0-5E44-48A1-891D-80BFAC73FEC0}"/>
                </a:ext>
              </a:extLst>
            </p:cNvPr>
            <p:cNvSpPr/>
            <p:nvPr/>
          </p:nvSpPr>
          <p:spPr>
            <a:xfrm>
              <a:off x="2438400" y="2362616"/>
              <a:ext cx="12573000" cy="6061659"/>
            </a:xfrm>
            <a:prstGeom prst="rect">
              <a:avLst/>
            </a:prstGeom>
          </p:spPr>
          <p:txBody>
            <a:bodyPr wrap="square">
              <a:spAutoFit/>
            </a:bodyPr>
            <a:lstStyle/>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DECLARE</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CURSOR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IS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salary FROM employees</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 FOR UPDATE;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FOR</a:t>
              </a: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emp_record</a:t>
              </a:r>
              <a:r>
                <a:rPr lang="en-US" altLang="en-US" sz="2400" dirty="0">
                  <a:solidFill>
                    <a:srgbClr val="FF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IN</a:t>
              </a:r>
              <a:r>
                <a:rPr lang="en-US" altLang="en-US" sz="2400" dirty="0">
                  <a:solidFill>
                    <a:srgbClr val="FF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LOOP</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emp_record.employee_id</a:t>
              </a:r>
              <a:r>
                <a:rPr lang="en-US" altLang="en-US" sz="2400" dirty="0">
                  <a:solidFill>
                    <a:srgbClr val="000000"/>
                  </a:solidFill>
                  <a:latin typeface="Courier New" pitchFamily="49" charset="0"/>
                  <a:cs typeface="Oracle Sans" panose="020B0503020204020204" pitchFamily="34" charset="0"/>
                </a:rPr>
                <a:t> </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 ' ||</a:t>
              </a:r>
              <a:r>
                <a:rPr lang="en-US" altLang="en-US" sz="2400" dirty="0" err="1">
                  <a:solidFill>
                    <a:srgbClr val="000000"/>
                  </a:solidFill>
                  <a:latin typeface="Courier New" pitchFamily="49" charset="0"/>
                  <a:cs typeface="Oracle Sans" panose="020B0503020204020204" pitchFamily="34" charset="0"/>
                </a:rPr>
                <a:t>emp_record.salary</a:t>
              </a:r>
              <a:r>
                <a:rPr lang="en-US" altLang="en-US" sz="2400" dirty="0">
                  <a:solidFill>
                    <a:srgbClr val="000000"/>
                  </a:solidFill>
                  <a:latin typeface="Courier New" pitchFamily="49" charset="0"/>
                  <a:cs typeface="Oracle Sans" panose="020B0503020204020204" pitchFamily="34" charset="0"/>
                </a:rPr>
                <a:t>);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UPDATE employees</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SET salary = 5000</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WHERE CURRENT OF </a:t>
              </a:r>
              <a:r>
                <a:rPr lang="en-US" altLang="en-US" sz="2400" dirty="0" err="1">
                  <a:solidFill>
                    <a:srgbClr val="000000"/>
                  </a:solidFill>
                  <a:latin typeface="Courier New" pitchFamily="49" charset="0"/>
                  <a:cs typeface="Oracle Sans" panose="020B0503020204020204" pitchFamily="34" charset="0"/>
                </a:rPr>
                <a:t>c_emp_cursor</a:t>
              </a: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END LOOP; </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SELECT </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salary FROM employees</a:t>
              </a:r>
            </a:p>
            <a:p>
              <a:pPr defTabSz="600075">
                <a:lnSpc>
                  <a:spcPct val="95000"/>
                </a:lnSpc>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=30;</a:t>
              </a:r>
            </a:p>
          </p:txBody>
        </p:sp>
      </p:grpSp>
    </p:spTree>
    <p:custDataLst>
      <p:tags r:id="rId1"/>
    </p:custDataLst>
    <p:extLst>
      <p:ext uri="{BB962C8B-B14F-4D97-AF65-F5344CB8AC3E}">
        <p14:creationId xmlns:p14="http://schemas.microsoft.com/office/powerpoint/2010/main" val="806981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32549797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B4D38A-00E3-401B-A22C-96495EFE8E96}"/>
              </a:ext>
            </a:extLst>
          </p:cNvPr>
          <p:cNvSpPr>
            <a:spLocks noGrp="1"/>
          </p:cNvSpPr>
          <p:nvPr>
            <p:ph idx="1"/>
          </p:nvPr>
        </p:nvSpPr>
        <p:spPr>
          <a:xfrm>
            <a:off x="932689" y="2267712"/>
            <a:ext cx="16422624" cy="2672138"/>
          </a:xfrm>
        </p:spPr>
        <p:txBody>
          <a:bodyPr/>
          <a:lstStyle/>
          <a:p>
            <a:r>
              <a:rPr lang="en-US" altLang="en-US" dirty="0"/>
              <a:t>Explicit cursor functions enable a programmer to manually control explicit cursors in the PL/SQL block.</a:t>
            </a:r>
          </a:p>
          <a:p>
            <a:pPr lvl="1"/>
            <a:r>
              <a:rPr lang="en-US" altLang="en-US" dirty="0"/>
              <a:t>True</a:t>
            </a:r>
          </a:p>
          <a:p>
            <a:pPr lvl="1"/>
            <a:r>
              <a:rPr lang="en-US" altLang="en-US" dirty="0"/>
              <a:t>False</a:t>
            </a:r>
          </a:p>
        </p:txBody>
      </p:sp>
      <p:sp>
        <p:nvSpPr>
          <p:cNvPr id="36867" name="Rectangle 409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622199" y="6612732"/>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2775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40E27BA6-D9E5-4FA2-AA14-6A5621351D13}"/>
              </a:ext>
            </a:extLst>
          </p:cNvPr>
          <p:cNvSpPr>
            <a:spLocks noGrp="1"/>
          </p:cNvSpPr>
          <p:nvPr>
            <p:ph idx="1"/>
          </p:nvPr>
        </p:nvSpPr>
        <p:spPr>
          <a:xfrm>
            <a:off x="933451" y="2272710"/>
            <a:ext cx="16421100" cy="7186900"/>
          </a:xfrm>
        </p:spPr>
        <p:txBody>
          <a:bodyPr/>
          <a:lstStyle/>
          <a:p>
            <a:r>
              <a:rPr lang="en-US" altLang="en-US" dirty="0"/>
              <a:t>In this lesson, you should have learned how to:</a:t>
            </a:r>
          </a:p>
          <a:p>
            <a:pPr lvl="1"/>
            <a:r>
              <a:rPr lang="en-US" altLang="en-US" dirty="0"/>
              <a:t>Distinguish cursor types:</a:t>
            </a:r>
          </a:p>
          <a:p>
            <a:pPr lvl="2"/>
            <a:r>
              <a:rPr lang="en-US" altLang="en-US" dirty="0"/>
              <a:t>Implicit cursors are used for all DML statements and single-row queries.</a:t>
            </a:r>
          </a:p>
          <a:p>
            <a:pPr lvl="2"/>
            <a:r>
              <a:rPr lang="en-US" altLang="en-US" dirty="0"/>
              <a:t>Explicit cursors are used for queries of zero, one, or more rows.</a:t>
            </a:r>
          </a:p>
          <a:p>
            <a:pPr lvl="1"/>
            <a:r>
              <a:rPr lang="en-US" altLang="en-US" dirty="0"/>
              <a:t>Create and handle explicit cursors</a:t>
            </a:r>
          </a:p>
          <a:p>
            <a:pPr lvl="1"/>
            <a:r>
              <a:rPr lang="en-US" altLang="en-US" dirty="0"/>
              <a:t>Use simple loops and cursor </a:t>
            </a:r>
            <a:r>
              <a:rPr lang="en-US" altLang="en-US" dirty="0">
                <a:latin typeface="Courier New" panose="02070309020205020404" pitchFamily="49" charset="0"/>
                <a:cs typeface="Courier New" panose="02070309020205020404" pitchFamily="49" charset="0"/>
              </a:rPr>
              <a:t>FOR</a:t>
            </a:r>
            <a:r>
              <a:rPr lang="en-US" altLang="en-US" dirty="0"/>
              <a:t> loops to handle multiple rows in the cursors</a:t>
            </a:r>
          </a:p>
          <a:p>
            <a:pPr lvl="1"/>
            <a:r>
              <a:rPr lang="en-US" altLang="en-US" dirty="0"/>
              <a:t>Evaluate cursor status by using cursor attributes</a:t>
            </a:r>
          </a:p>
          <a:p>
            <a:pPr lvl="1"/>
            <a:r>
              <a:rPr lang="en-US" altLang="en-US" dirty="0"/>
              <a:t>Use the </a:t>
            </a:r>
            <a:r>
              <a:rPr lang="en-US" altLang="en-US" dirty="0">
                <a:latin typeface="Courier New" panose="02070309020205020404" pitchFamily="49" charset="0"/>
                <a:cs typeface="Courier New" panose="02070309020205020404" pitchFamily="49" charset="0"/>
              </a:rPr>
              <a:t>FOR UPDATE </a:t>
            </a:r>
            <a:r>
              <a:rPr lang="en-US" altLang="en-US" dirty="0"/>
              <a:t>and </a:t>
            </a:r>
            <a:r>
              <a:rPr lang="en-US" altLang="en-US" dirty="0">
                <a:latin typeface="Courier New" panose="02070309020205020404" pitchFamily="49" charset="0"/>
                <a:cs typeface="Courier New" panose="02070309020205020404" pitchFamily="49" charset="0"/>
              </a:rPr>
              <a:t>WHERE CURRENT OF</a:t>
            </a:r>
            <a:r>
              <a:rPr lang="en-US" altLang="en-US" dirty="0"/>
              <a:t> clauses to update or </a:t>
            </a:r>
            <a:br>
              <a:rPr lang="en-US" altLang="en-US" dirty="0"/>
            </a:br>
            <a:r>
              <a:rPr lang="en-US" altLang="en-US" dirty="0"/>
              <a:t>delete the current fetched row</a:t>
            </a:r>
          </a:p>
          <a:p>
            <a:r>
              <a:rPr lang="en-US" dirty="0"/>
              <a:t> </a:t>
            </a:r>
          </a:p>
        </p:txBody>
      </p:sp>
    </p:spTree>
    <p:custDataLst>
      <p:tags r:id="rId1"/>
    </p:custDataLst>
    <p:extLst>
      <p:ext uri="{BB962C8B-B14F-4D97-AF65-F5344CB8AC3E}">
        <p14:creationId xmlns:p14="http://schemas.microsoft.com/office/powerpoint/2010/main" val="278460811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8: Overview</a:t>
            </a:r>
          </a:p>
        </p:txBody>
      </p:sp>
      <p:sp>
        <p:nvSpPr>
          <p:cNvPr id="2" name="Content Placeholder 1">
            <a:extLst>
              <a:ext uri="{FF2B5EF4-FFF2-40B4-BE49-F238E27FC236}">
                <a16:creationId xmlns:a16="http://schemas.microsoft.com/office/drawing/2014/main" id="{0452A51D-3962-4C80-A8AE-D9FC412012F4}"/>
              </a:ext>
            </a:extLst>
          </p:cNvPr>
          <p:cNvSpPr>
            <a:spLocks noGrp="1"/>
          </p:cNvSpPr>
          <p:nvPr>
            <p:ph idx="1"/>
          </p:nvPr>
        </p:nvSpPr>
        <p:spPr>
          <a:xfrm>
            <a:off x="933451" y="2272710"/>
            <a:ext cx="16421100" cy="5167886"/>
          </a:xfrm>
        </p:spPr>
        <p:txBody>
          <a:bodyPr/>
          <a:lstStyle/>
          <a:p>
            <a:r>
              <a:rPr lang="en-US" altLang="en-US" dirty="0"/>
              <a:t>This practice covers the following topics:</a:t>
            </a:r>
          </a:p>
          <a:p>
            <a:pPr lvl="1"/>
            <a:r>
              <a:rPr lang="en-US" altLang="en-US" dirty="0"/>
              <a:t>Declaring and using explicit cursors to query the rows of a table</a:t>
            </a:r>
          </a:p>
          <a:p>
            <a:pPr lvl="1"/>
            <a:r>
              <a:rPr lang="en-US" altLang="en-US" dirty="0"/>
              <a:t>Using a cursor </a:t>
            </a:r>
            <a:r>
              <a:rPr lang="en-US" altLang="en-US" dirty="0">
                <a:latin typeface="Courier New" panose="02070309020205020404" pitchFamily="49" charset="0"/>
                <a:cs typeface="Courier New" panose="02070309020205020404" pitchFamily="49" charset="0"/>
              </a:rPr>
              <a:t>FOR</a:t>
            </a:r>
            <a:r>
              <a:rPr lang="en-US" altLang="en-US" dirty="0"/>
              <a:t> loop</a:t>
            </a:r>
          </a:p>
          <a:p>
            <a:pPr lvl="1"/>
            <a:r>
              <a:rPr lang="en-US" altLang="en-US" dirty="0"/>
              <a:t>Applying cursor attributes to test the cursor status</a:t>
            </a:r>
          </a:p>
          <a:p>
            <a:pPr lvl="1"/>
            <a:r>
              <a:rPr lang="en-US" altLang="en-US" dirty="0"/>
              <a:t>Declaring and using cursors with parameters </a:t>
            </a:r>
          </a:p>
          <a:p>
            <a:pPr lvl="1"/>
            <a:r>
              <a:rPr lang="en-US" altLang="en-US" dirty="0"/>
              <a:t>Using the </a:t>
            </a:r>
            <a:r>
              <a:rPr lang="en-US" altLang="en-US" dirty="0">
                <a:latin typeface="Courier New" panose="02070309020205020404" pitchFamily="49" charset="0"/>
                <a:cs typeface="Courier New" panose="02070309020205020404" pitchFamily="49" charset="0"/>
              </a:rPr>
              <a:t>FOR UPDATE </a:t>
            </a:r>
            <a:r>
              <a:rPr lang="en-US" altLang="en-US" dirty="0"/>
              <a:t>and </a:t>
            </a:r>
            <a:r>
              <a:rPr lang="en-US" altLang="en-US" dirty="0">
                <a:latin typeface="Courier New" panose="02070309020205020404" pitchFamily="49" charset="0"/>
                <a:cs typeface="Courier New" panose="02070309020205020404" pitchFamily="49" charset="0"/>
              </a:rPr>
              <a:t>WHERE CURRENT OF </a:t>
            </a:r>
            <a:r>
              <a:rPr lang="en-US" altLang="en-US" dirty="0"/>
              <a:t>clauses</a:t>
            </a:r>
          </a:p>
          <a:p>
            <a:endParaRPr lang="en-US" dirty="0"/>
          </a:p>
        </p:txBody>
      </p:sp>
      <p:sp>
        <p:nvSpPr>
          <p:cNvPr id="4" name="Rectangle 3"/>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712930"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5145721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7320B05D-7BF8-4B7E-BE17-1539CEB03577}"/>
              </a:ext>
            </a:extLst>
          </p:cNvPr>
          <p:cNvSpPr>
            <a:spLocks noGrp="1"/>
          </p:cNvSpPr>
          <p:nvPr>
            <p:ph idx="1"/>
          </p:nvPr>
        </p:nvSpPr>
        <p:spPr>
          <a:xfrm>
            <a:off x="933451" y="2272710"/>
            <a:ext cx="16421100" cy="3605919"/>
          </a:xfrm>
        </p:spPr>
        <p:txBody>
          <a:bodyPr/>
          <a:lstStyle/>
          <a:p>
            <a:pPr lvl="1"/>
            <a:r>
              <a:rPr lang="en-US" dirty="0"/>
              <a:t>What are explicit cursors?</a:t>
            </a:r>
          </a:p>
          <a:p>
            <a:pPr lvl="1">
              <a:buClr>
                <a:schemeClr val="tx1">
                  <a:lumMod val="25000"/>
                  <a:lumOff val="75000"/>
                </a:schemeClr>
              </a:buClr>
            </a:pPr>
            <a:r>
              <a:rPr lang="en-US" dirty="0">
                <a:solidFill>
                  <a:schemeClr val="tx1">
                    <a:lumMod val="25000"/>
                    <a:lumOff val="75000"/>
                  </a:schemeClr>
                </a:solidFill>
              </a:rPr>
              <a:t>Using explicit cursors</a:t>
            </a:r>
          </a:p>
          <a:p>
            <a:pPr lvl="1">
              <a:buClr>
                <a:schemeClr val="tx1">
                  <a:lumMod val="25000"/>
                  <a:lumOff val="75000"/>
                </a:schemeClr>
              </a:buClr>
            </a:pPr>
            <a:r>
              <a:rPr lang="en-US" dirty="0">
                <a:solidFill>
                  <a:schemeClr val="tx1">
                    <a:lumMod val="25000"/>
                    <a:lumOff val="75000"/>
                  </a:schemeClr>
                </a:solidFill>
              </a:rPr>
              <a:t>Using cursors with parameters</a:t>
            </a:r>
          </a:p>
          <a:p>
            <a:pPr lvl="1">
              <a:buClr>
                <a:schemeClr val="tx1">
                  <a:lumMod val="25000"/>
                  <a:lumOff val="75000"/>
                </a:schemeClr>
              </a:buClr>
            </a:pPr>
            <a:r>
              <a:rPr lang="en-US" dirty="0">
                <a:solidFill>
                  <a:schemeClr val="tx1">
                    <a:lumMod val="25000"/>
                    <a:lumOff val="75000"/>
                  </a:schemeClr>
                </a:solidFill>
              </a:rPr>
              <a:t>Locking rows and referencing the current row</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227118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Cursors</a:t>
            </a:r>
          </a:p>
        </p:txBody>
      </p:sp>
      <p:sp>
        <p:nvSpPr>
          <p:cNvPr id="2" name="Content Placeholder 1">
            <a:extLst>
              <a:ext uri="{FF2B5EF4-FFF2-40B4-BE49-F238E27FC236}">
                <a16:creationId xmlns:a16="http://schemas.microsoft.com/office/drawing/2014/main" id="{4C266E20-5FEF-486B-9919-8F81C6B5B5D9}"/>
              </a:ext>
            </a:extLst>
          </p:cNvPr>
          <p:cNvSpPr>
            <a:spLocks noGrp="1"/>
          </p:cNvSpPr>
          <p:nvPr>
            <p:ph idx="1"/>
          </p:nvPr>
        </p:nvSpPr>
        <p:spPr>
          <a:xfrm>
            <a:off x="933451" y="2272710"/>
            <a:ext cx="16421100" cy="4079895"/>
          </a:xfrm>
        </p:spPr>
        <p:txBody>
          <a:bodyPr/>
          <a:lstStyle/>
          <a:p>
            <a:pPr lvl="1"/>
            <a:r>
              <a:rPr lang="en-US" altLang="en-US" dirty="0"/>
              <a:t>A cursor is a pointer to a private memory area that is used to execute SQL statements in PL/SQL blocks.</a:t>
            </a:r>
          </a:p>
          <a:p>
            <a:pPr lvl="1"/>
            <a:r>
              <a:rPr lang="en-US" altLang="en-US" dirty="0"/>
              <a:t>There are two type of cursors:</a:t>
            </a:r>
          </a:p>
          <a:p>
            <a:pPr lvl="2"/>
            <a:r>
              <a:rPr lang="en-US" altLang="en-US" dirty="0"/>
              <a:t>Implicit cursors</a:t>
            </a:r>
          </a:p>
          <a:p>
            <a:pPr lvl="2"/>
            <a:r>
              <a:rPr lang="en-US" altLang="en-US" dirty="0"/>
              <a:t>Explicit cursors</a:t>
            </a:r>
          </a:p>
          <a:p>
            <a:endParaRPr lang="en-US" dirty="0"/>
          </a:p>
        </p:txBody>
      </p:sp>
      <p:sp>
        <p:nvSpPr>
          <p:cNvPr id="16" name="Rounded Rectangle 15"/>
          <p:cNvSpPr/>
          <p:nvPr/>
        </p:nvSpPr>
        <p:spPr bwMode="auto">
          <a:xfrm>
            <a:off x="1600201" y="5867400"/>
            <a:ext cx="6671480" cy="40005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rgbClr val="92D05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30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Implicit Cursor</a:t>
            </a:r>
          </a:p>
        </p:txBody>
      </p:sp>
      <p:sp>
        <p:nvSpPr>
          <p:cNvPr id="17" name="Rounded Rectangle 16"/>
          <p:cNvSpPr/>
          <p:nvPr/>
        </p:nvSpPr>
        <p:spPr bwMode="auto">
          <a:xfrm>
            <a:off x="8603543" y="5867400"/>
            <a:ext cx="8021892" cy="40005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rgbClr val="92D05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r>
              <a:rPr lang="en-US" sz="3000" dirty="0">
                <a:latin typeface="Oracle Sans" panose="020B0503020204020204" pitchFamily="34" charset="0"/>
                <a:cs typeface="Oracle Sans" panose="020B0503020204020204" pitchFamily="34" charset="0"/>
              </a:rPr>
              <a:t>Explicit Cursor</a:t>
            </a:r>
            <a:endParaRPr kumimoji="0" lang="en-US" sz="30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1713" y="7508114"/>
            <a:ext cx="1443854" cy="1954604"/>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3100" y="7602600"/>
            <a:ext cx="5255919" cy="1954604"/>
          </a:xfrm>
          <a:prstGeom prst="rect">
            <a:avLst/>
          </a:prstGeom>
        </p:spPr>
      </p:pic>
      <p:grpSp>
        <p:nvGrpSpPr>
          <p:cNvPr id="20" name="Group 19"/>
          <p:cNvGrpSpPr/>
          <p:nvPr/>
        </p:nvGrpSpPr>
        <p:grpSpPr>
          <a:xfrm>
            <a:off x="9029701" y="6575116"/>
            <a:ext cx="2083238" cy="2585067"/>
            <a:chOff x="7119918" y="4128062"/>
            <a:chExt cx="1388825" cy="1723378"/>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4938" y="4472180"/>
              <a:ext cx="1323805" cy="137926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306486">
              <a:off x="7119918" y="4128062"/>
              <a:ext cx="695003" cy="739823"/>
            </a:xfrm>
            <a:prstGeom prst="rect">
              <a:avLst/>
            </a:prstGeom>
          </p:spPr>
        </p:pic>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86747" y="7508114"/>
            <a:ext cx="1443854" cy="1954604"/>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08135" y="7602600"/>
            <a:ext cx="5255919" cy="1954604"/>
          </a:xfrm>
          <a:prstGeom prst="rect">
            <a:avLst/>
          </a:prstGeom>
        </p:spPr>
      </p:pic>
    </p:spTree>
    <p:custDataLst>
      <p:tags r:id="rId1"/>
    </p:custDataLst>
    <p:extLst>
      <p:ext uri="{BB962C8B-B14F-4D97-AF65-F5344CB8AC3E}">
        <p14:creationId xmlns:p14="http://schemas.microsoft.com/office/powerpoint/2010/main" val="414520329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Implicit Cursors</a:t>
            </a:r>
          </a:p>
        </p:txBody>
      </p:sp>
      <p:sp>
        <p:nvSpPr>
          <p:cNvPr id="2" name="Content Placeholder 1">
            <a:extLst>
              <a:ext uri="{FF2B5EF4-FFF2-40B4-BE49-F238E27FC236}">
                <a16:creationId xmlns:a16="http://schemas.microsoft.com/office/drawing/2014/main" id="{685AB3C3-B441-4B70-BAE3-791C1F80C9B3}"/>
              </a:ext>
            </a:extLst>
          </p:cNvPr>
          <p:cNvSpPr>
            <a:spLocks noGrp="1"/>
          </p:cNvSpPr>
          <p:nvPr>
            <p:ph idx="1"/>
          </p:nvPr>
        </p:nvSpPr>
        <p:spPr>
          <a:xfrm>
            <a:off x="933451" y="2272710"/>
            <a:ext cx="16421100" cy="2833400"/>
          </a:xfrm>
        </p:spPr>
        <p:txBody>
          <a:bodyPr/>
          <a:lstStyle/>
          <a:p>
            <a:pPr lvl="1"/>
            <a:r>
              <a:rPr lang="en-US" dirty="0"/>
              <a:t>Are created and managed by PL/SQL</a:t>
            </a:r>
          </a:p>
          <a:p>
            <a:pPr lvl="1"/>
            <a:r>
              <a:rPr lang="en-US" dirty="0"/>
              <a:t>Are created for </a:t>
            </a:r>
            <a:r>
              <a:rPr lang="en-US" dirty="0">
                <a:latin typeface="Courier New" panose="02070309020205020404" pitchFamily="49" charset="0"/>
                <a:cs typeface="Courier New" panose="02070309020205020404" pitchFamily="49" charset="0"/>
              </a:rPr>
              <a:t>SELECT</a:t>
            </a:r>
            <a:r>
              <a:rPr lang="en-US" dirty="0"/>
              <a:t> or DML statements</a:t>
            </a:r>
          </a:p>
          <a:p>
            <a:pPr lvl="1"/>
            <a:r>
              <a:rPr lang="en-US" dirty="0"/>
              <a:t>Closes after the associated statement is run</a:t>
            </a:r>
          </a:p>
          <a:p>
            <a:endParaRPr lang="en-US" dirty="0"/>
          </a:p>
        </p:txBody>
      </p:sp>
      <p:grpSp>
        <p:nvGrpSpPr>
          <p:cNvPr id="4" name="Group 3">
            <a:extLst>
              <a:ext uri="{FF2B5EF4-FFF2-40B4-BE49-F238E27FC236}">
                <a16:creationId xmlns:a16="http://schemas.microsoft.com/office/drawing/2014/main" id="{35C42957-FA1A-4F61-B975-065252672080}"/>
              </a:ext>
            </a:extLst>
          </p:cNvPr>
          <p:cNvGrpSpPr/>
          <p:nvPr/>
        </p:nvGrpSpPr>
        <p:grpSpPr>
          <a:xfrm>
            <a:off x="5808260" y="5029200"/>
            <a:ext cx="6671480" cy="4000500"/>
            <a:chOff x="4953000" y="5029200"/>
            <a:chExt cx="6671480" cy="4000500"/>
          </a:xfrm>
        </p:grpSpPr>
        <p:sp>
          <p:nvSpPr>
            <p:cNvPr id="8" name="Rounded Rectangle 7"/>
            <p:cNvSpPr/>
            <p:nvPr/>
          </p:nvSpPr>
          <p:spPr bwMode="auto">
            <a:xfrm>
              <a:off x="4953000" y="5029200"/>
              <a:ext cx="6671480" cy="40005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rgbClr val="92D05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3000" i="0" u="none" strike="noStrike" cap="none" normalizeH="0" baseline="0" dirty="0">
                  <a:ln>
                    <a:noFill/>
                  </a:ln>
                  <a:solidFill>
                    <a:schemeClr val="tx1"/>
                  </a:solidFill>
                  <a:effectLst/>
                  <a:latin typeface="+mn-lt"/>
                  <a:cs typeface="Oracle Sans" panose="020B0503020204020204" pitchFamily="34" charset="0"/>
                </a:rPr>
                <a:t>Implicit Cursor</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4512" y="6669914"/>
              <a:ext cx="1443854" cy="195460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899" y="6764401"/>
              <a:ext cx="5255919" cy="1954604"/>
            </a:xfrm>
            <a:prstGeom prst="rect">
              <a:avLst/>
            </a:prstGeom>
          </p:spPr>
        </p:pic>
      </p:grpSp>
    </p:spTree>
    <p:custDataLst>
      <p:tags r:id="rId1"/>
    </p:custDataLst>
    <p:extLst>
      <p:ext uri="{BB962C8B-B14F-4D97-AF65-F5344CB8AC3E}">
        <p14:creationId xmlns:p14="http://schemas.microsoft.com/office/powerpoint/2010/main" val="260665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Explicit Cursor</a:t>
            </a:r>
          </a:p>
        </p:txBody>
      </p:sp>
      <p:sp>
        <p:nvSpPr>
          <p:cNvPr id="11267" name="Content Placeholder 16"/>
          <p:cNvSpPr>
            <a:spLocks noGrp="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n-lt"/>
                <a:cs typeface="Oracle Sans" panose="020B0503020204020204" pitchFamily="34" charset="0"/>
              </a:rPr>
              <a:t>An explicit cursor is created and managed by a programmer in the PL/SQL block.</a:t>
            </a:r>
          </a:p>
        </p:txBody>
      </p:sp>
      <p:sp>
        <p:nvSpPr>
          <p:cNvPr id="20" name="Rounded Rectangle 19"/>
          <p:cNvSpPr/>
          <p:nvPr/>
        </p:nvSpPr>
        <p:spPr bwMode="auto">
          <a:xfrm>
            <a:off x="1548863" y="3107308"/>
            <a:ext cx="7799414" cy="6103640"/>
          </a:xfrm>
          <a:prstGeom prst="roundRect">
            <a:avLst/>
          </a:prstGeom>
          <a:gradFill flip="none" rotWithShape="1">
            <a:gsLst>
              <a:gs pos="13000">
                <a:schemeClr val="bg1"/>
              </a:gs>
              <a:gs pos="69000">
                <a:schemeClr val="bg1">
                  <a:lumMod val="95000"/>
                </a:schemeClr>
              </a:gs>
              <a:gs pos="83000">
                <a:schemeClr val="bg1">
                  <a:lumMod val="85000"/>
                </a:schemeClr>
              </a:gs>
              <a:gs pos="100000">
                <a:schemeClr val="accent6">
                  <a:lumMod val="30000"/>
                  <a:lumOff val="70000"/>
                </a:schemeClr>
              </a:gs>
            </a:gsLst>
            <a:lin ang="5400000" scaled="1"/>
            <a:tileRect/>
          </a:gradFill>
          <a:ln w="28575" cap="flat" cmpd="sng" algn="ctr">
            <a:solidFill>
              <a:schemeClr val="tx1">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cxnSp>
        <p:nvCxnSpPr>
          <p:cNvPr id="21" name="Elbow Connector 20"/>
          <p:cNvCxnSpPr>
            <a:stCxn id="26" idx="1"/>
            <a:endCxn id="25" idx="1"/>
          </p:cNvCxnSpPr>
          <p:nvPr/>
        </p:nvCxnSpPr>
        <p:spPr bwMode="auto">
          <a:xfrm rot="10800000">
            <a:off x="6466624" y="4729162"/>
            <a:ext cx="48477" cy="3176259"/>
          </a:xfrm>
          <a:prstGeom prst="bentConnector3">
            <a:avLst>
              <a:gd name="adj1" fmla="val 2693601"/>
            </a:avLst>
          </a:prstGeom>
          <a:noFill/>
          <a:ln w="28575" cap="flat" cmpd="sng" algn="ctr">
            <a:solidFill>
              <a:schemeClr val="accent1"/>
            </a:solidFill>
            <a:prstDash val="solid"/>
            <a:round/>
            <a:headEnd type="triangle" w="lg" len="lg"/>
            <a:tailEnd type="triangle" w="lg" len="lg"/>
          </a:ln>
          <a:effectLst/>
        </p:spPr>
      </p:cxnSp>
      <p:sp>
        <p:nvSpPr>
          <p:cNvPr id="22" name="Rectangle 6"/>
          <p:cNvSpPr>
            <a:spLocks noChangeArrowheads="1"/>
          </p:cNvSpPr>
          <p:nvPr/>
        </p:nvSpPr>
        <p:spPr bwMode="auto">
          <a:xfrm>
            <a:off x="12287023" y="5035447"/>
            <a:ext cx="2623788" cy="49032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519113">
              <a:lnSpc>
                <a:spcPct val="95000"/>
              </a:lnSpc>
              <a:spcBef>
                <a:spcPct val="35000"/>
              </a:spcBef>
              <a:tabLst>
                <a:tab pos="857250" algn="l"/>
              </a:tabLst>
            </a:pPr>
            <a:r>
              <a:rPr lang="en-US" altLang="en-US" sz="2400" dirty="0">
                <a:latin typeface="Oracle Sans" panose="020B0503020204020204" pitchFamily="34" charset="0"/>
                <a:cs typeface="Oracle Sans" panose="020B0503020204020204" pitchFamily="34" charset="0"/>
              </a:rPr>
              <a:t>Table</a:t>
            </a:r>
          </a:p>
        </p:txBody>
      </p:sp>
      <p:sp>
        <p:nvSpPr>
          <p:cNvPr id="23" name="Rectangle 7"/>
          <p:cNvSpPr/>
          <p:nvPr/>
        </p:nvSpPr>
        <p:spPr bwMode="auto">
          <a:xfrm>
            <a:off x="8205286" y="5635689"/>
            <a:ext cx="2391293" cy="3622611"/>
          </a:xfrm>
          <a:custGeom>
            <a:avLst/>
            <a:gdLst>
              <a:gd name="connsiteX0" fmla="*/ 0 w 990600"/>
              <a:gd name="connsiteY0" fmla="*/ 0 h 682277"/>
              <a:gd name="connsiteX1" fmla="*/ 990600 w 990600"/>
              <a:gd name="connsiteY1" fmla="*/ 0 h 682277"/>
              <a:gd name="connsiteX2" fmla="*/ 990600 w 990600"/>
              <a:gd name="connsiteY2" fmla="*/ 682277 h 682277"/>
              <a:gd name="connsiteX3" fmla="*/ 0 w 990600"/>
              <a:gd name="connsiteY3" fmla="*/ 682277 h 682277"/>
              <a:gd name="connsiteX4" fmla="*/ 0 w 990600"/>
              <a:gd name="connsiteY4" fmla="*/ 0 h 682277"/>
              <a:gd name="connsiteX0" fmla="*/ 0 w 990600"/>
              <a:gd name="connsiteY0" fmla="*/ 745066 h 1427343"/>
              <a:gd name="connsiteX1" fmla="*/ 990600 w 990600"/>
              <a:gd name="connsiteY1" fmla="*/ 0 h 1427343"/>
              <a:gd name="connsiteX2" fmla="*/ 990600 w 990600"/>
              <a:gd name="connsiteY2" fmla="*/ 1427343 h 1427343"/>
              <a:gd name="connsiteX3" fmla="*/ 0 w 990600"/>
              <a:gd name="connsiteY3" fmla="*/ 1427343 h 1427343"/>
              <a:gd name="connsiteX4" fmla="*/ 0 w 990600"/>
              <a:gd name="connsiteY4" fmla="*/ 745066 h 1427343"/>
              <a:gd name="connsiteX0" fmla="*/ 0 w 990600"/>
              <a:gd name="connsiteY0" fmla="*/ 745066 h 1427343"/>
              <a:gd name="connsiteX1" fmla="*/ 990600 w 990600"/>
              <a:gd name="connsiteY1" fmla="*/ 0 h 1427343"/>
              <a:gd name="connsiteX2" fmla="*/ 979311 w 990600"/>
              <a:gd name="connsiteY2" fmla="*/ 851610 h 1427343"/>
              <a:gd name="connsiteX3" fmla="*/ 0 w 990600"/>
              <a:gd name="connsiteY3" fmla="*/ 1427343 h 1427343"/>
              <a:gd name="connsiteX4" fmla="*/ 0 w 990600"/>
              <a:gd name="connsiteY4" fmla="*/ 745066 h 1427343"/>
              <a:gd name="connsiteX0" fmla="*/ 22578 w 990600"/>
              <a:gd name="connsiteY0" fmla="*/ 1298222 h 1427343"/>
              <a:gd name="connsiteX1" fmla="*/ 990600 w 990600"/>
              <a:gd name="connsiteY1" fmla="*/ 0 h 1427343"/>
              <a:gd name="connsiteX2" fmla="*/ 979311 w 990600"/>
              <a:gd name="connsiteY2" fmla="*/ 851610 h 1427343"/>
              <a:gd name="connsiteX3" fmla="*/ 0 w 990600"/>
              <a:gd name="connsiteY3" fmla="*/ 1427343 h 1427343"/>
              <a:gd name="connsiteX4" fmla="*/ 22578 w 990600"/>
              <a:gd name="connsiteY4" fmla="*/ 1298222 h 1427343"/>
              <a:gd name="connsiteX0" fmla="*/ 22578 w 990600"/>
              <a:gd name="connsiteY0" fmla="*/ 1298222 h 2556232"/>
              <a:gd name="connsiteX1" fmla="*/ 990600 w 990600"/>
              <a:gd name="connsiteY1" fmla="*/ 0 h 2556232"/>
              <a:gd name="connsiteX2" fmla="*/ 956733 w 990600"/>
              <a:gd name="connsiteY2" fmla="*/ 2556232 h 2556232"/>
              <a:gd name="connsiteX3" fmla="*/ 0 w 990600"/>
              <a:gd name="connsiteY3" fmla="*/ 1427343 h 2556232"/>
              <a:gd name="connsiteX4" fmla="*/ 22578 w 990600"/>
              <a:gd name="connsiteY4" fmla="*/ 1298222 h 2556232"/>
              <a:gd name="connsiteX0" fmla="*/ 22578 w 1024467"/>
              <a:gd name="connsiteY0" fmla="*/ 1298222 h 2578810"/>
              <a:gd name="connsiteX1" fmla="*/ 990600 w 1024467"/>
              <a:gd name="connsiteY1" fmla="*/ 0 h 2578810"/>
              <a:gd name="connsiteX2" fmla="*/ 1024467 w 1024467"/>
              <a:gd name="connsiteY2" fmla="*/ 2578810 h 2578810"/>
              <a:gd name="connsiteX3" fmla="*/ 0 w 1024467"/>
              <a:gd name="connsiteY3" fmla="*/ 1427343 h 2578810"/>
              <a:gd name="connsiteX4" fmla="*/ 22578 w 1024467"/>
              <a:gd name="connsiteY4" fmla="*/ 1298222 h 2578810"/>
              <a:gd name="connsiteX0" fmla="*/ 22578 w 1024467"/>
              <a:gd name="connsiteY0" fmla="*/ 0 h 1280588"/>
              <a:gd name="connsiteX1" fmla="*/ 1024467 w 1024467"/>
              <a:gd name="connsiteY1" fmla="*/ 417689 h 1280588"/>
              <a:gd name="connsiteX2" fmla="*/ 1024467 w 1024467"/>
              <a:gd name="connsiteY2" fmla="*/ 1280588 h 1280588"/>
              <a:gd name="connsiteX3" fmla="*/ 0 w 1024467"/>
              <a:gd name="connsiteY3" fmla="*/ 129121 h 1280588"/>
              <a:gd name="connsiteX4" fmla="*/ 22578 w 1024467"/>
              <a:gd name="connsiteY4" fmla="*/ 0 h 1280588"/>
              <a:gd name="connsiteX0" fmla="*/ 11290 w 1024467"/>
              <a:gd name="connsiteY0" fmla="*/ 0 h 1370900"/>
              <a:gd name="connsiteX1" fmla="*/ 1024467 w 1024467"/>
              <a:gd name="connsiteY1" fmla="*/ 508001 h 1370900"/>
              <a:gd name="connsiteX2" fmla="*/ 1024467 w 1024467"/>
              <a:gd name="connsiteY2" fmla="*/ 1370900 h 1370900"/>
              <a:gd name="connsiteX3" fmla="*/ 0 w 1024467"/>
              <a:gd name="connsiteY3" fmla="*/ 219433 h 1370900"/>
              <a:gd name="connsiteX4" fmla="*/ 11290 w 1024467"/>
              <a:gd name="connsiteY4" fmla="*/ 0 h 1370900"/>
              <a:gd name="connsiteX0" fmla="*/ 0 w 1047044"/>
              <a:gd name="connsiteY0" fmla="*/ 0 h 1382188"/>
              <a:gd name="connsiteX1" fmla="*/ 1047044 w 1047044"/>
              <a:gd name="connsiteY1" fmla="*/ 519289 h 1382188"/>
              <a:gd name="connsiteX2" fmla="*/ 1047044 w 1047044"/>
              <a:gd name="connsiteY2" fmla="*/ 1382188 h 1382188"/>
              <a:gd name="connsiteX3" fmla="*/ 22577 w 1047044"/>
              <a:gd name="connsiteY3" fmla="*/ 230721 h 1382188"/>
              <a:gd name="connsiteX4" fmla="*/ 0 w 1047044"/>
              <a:gd name="connsiteY4" fmla="*/ 0 h 1382188"/>
              <a:gd name="connsiteX0" fmla="*/ 0 w 1250244"/>
              <a:gd name="connsiteY0" fmla="*/ 960059 h 2342247"/>
              <a:gd name="connsiteX1" fmla="*/ 1250244 w 1250244"/>
              <a:gd name="connsiteY1" fmla="*/ 0 h 2342247"/>
              <a:gd name="connsiteX2" fmla="*/ 1047044 w 1250244"/>
              <a:gd name="connsiteY2" fmla="*/ 2342247 h 2342247"/>
              <a:gd name="connsiteX3" fmla="*/ 22577 w 1250244"/>
              <a:gd name="connsiteY3" fmla="*/ 1190780 h 2342247"/>
              <a:gd name="connsiteX4" fmla="*/ 0 w 1250244"/>
              <a:gd name="connsiteY4" fmla="*/ 960059 h 2342247"/>
              <a:gd name="connsiteX0" fmla="*/ 11290 w 1261534"/>
              <a:gd name="connsiteY0" fmla="*/ 960059 h 2342247"/>
              <a:gd name="connsiteX1" fmla="*/ 1261534 w 1261534"/>
              <a:gd name="connsiteY1" fmla="*/ 0 h 2342247"/>
              <a:gd name="connsiteX2" fmla="*/ 1058334 w 1261534"/>
              <a:gd name="connsiteY2" fmla="*/ 2342247 h 2342247"/>
              <a:gd name="connsiteX3" fmla="*/ 0 w 1261534"/>
              <a:gd name="connsiteY3" fmla="*/ 1778168 h 2342247"/>
              <a:gd name="connsiteX4" fmla="*/ 11290 w 1261534"/>
              <a:gd name="connsiteY4" fmla="*/ 960059 h 2342247"/>
              <a:gd name="connsiteX0" fmla="*/ 11290 w 1261534"/>
              <a:gd name="connsiteY0" fmla="*/ 960059 h 2418391"/>
              <a:gd name="connsiteX1" fmla="*/ 1261534 w 1261534"/>
              <a:gd name="connsiteY1" fmla="*/ 0 h 2418391"/>
              <a:gd name="connsiteX2" fmla="*/ 1238956 w 1261534"/>
              <a:gd name="connsiteY2" fmla="*/ 2418391 h 2418391"/>
              <a:gd name="connsiteX3" fmla="*/ 0 w 1261534"/>
              <a:gd name="connsiteY3" fmla="*/ 1778168 h 2418391"/>
              <a:gd name="connsiteX4" fmla="*/ 11290 w 1261534"/>
              <a:gd name="connsiteY4" fmla="*/ 960059 h 2418391"/>
              <a:gd name="connsiteX0" fmla="*/ 11290 w 1261534"/>
              <a:gd name="connsiteY0" fmla="*/ 960059 h 2418391"/>
              <a:gd name="connsiteX1" fmla="*/ 1261534 w 1261534"/>
              <a:gd name="connsiteY1" fmla="*/ 0 h 2418391"/>
              <a:gd name="connsiteX2" fmla="*/ 1261534 w 1261534"/>
              <a:gd name="connsiteY2" fmla="*/ 2418391 h 2418391"/>
              <a:gd name="connsiteX3" fmla="*/ 0 w 1261534"/>
              <a:gd name="connsiteY3" fmla="*/ 1778168 h 2418391"/>
              <a:gd name="connsiteX4" fmla="*/ 11290 w 1261534"/>
              <a:gd name="connsiteY4" fmla="*/ 960059 h 2418391"/>
              <a:gd name="connsiteX0" fmla="*/ 11290 w 1261534"/>
              <a:gd name="connsiteY0" fmla="*/ 1155855 h 2418391"/>
              <a:gd name="connsiteX1" fmla="*/ 1261534 w 1261534"/>
              <a:gd name="connsiteY1" fmla="*/ 0 h 2418391"/>
              <a:gd name="connsiteX2" fmla="*/ 1261534 w 1261534"/>
              <a:gd name="connsiteY2" fmla="*/ 2418391 h 2418391"/>
              <a:gd name="connsiteX3" fmla="*/ 0 w 1261534"/>
              <a:gd name="connsiteY3" fmla="*/ 1778168 h 2418391"/>
              <a:gd name="connsiteX4" fmla="*/ 11290 w 1261534"/>
              <a:gd name="connsiteY4" fmla="*/ 1155855 h 2418391"/>
              <a:gd name="connsiteX0" fmla="*/ 11290 w 1261534"/>
              <a:gd name="connsiteY0" fmla="*/ 1155855 h 2418391"/>
              <a:gd name="connsiteX1" fmla="*/ 1261534 w 1261534"/>
              <a:gd name="connsiteY1" fmla="*/ 0 h 2418391"/>
              <a:gd name="connsiteX2" fmla="*/ 1261534 w 1261534"/>
              <a:gd name="connsiteY2" fmla="*/ 2418391 h 2418391"/>
              <a:gd name="connsiteX3" fmla="*/ 0 w 1261534"/>
              <a:gd name="connsiteY3" fmla="*/ 1636760 h 2418391"/>
              <a:gd name="connsiteX4" fmla="*/ 11290 w 1261534"/>
              <a:gd name="connsiteY4" fmla="*/ 1155855 h 2418391"/>
              <a:gd name="connsiteX0" fmla="*/ 11290 w 1261534"/>
              <a:gd name="connsiteY0" fmla="*/ 1155855 h 2592432"/>
              <a:gd name="connsiteX1" fmla="*/ 1261534 w 1261534"/>
              <a:gd name="connsiteY1" fmla="*/ 0 h 2592432"/>
              <a:gd name="connsiteX2" fmla="*/ 1118478 w 1261534"/>
              <a:gd name="connsiteY2" fmla="*/ 2592432 h 2592432"/>
              <a:gd name="connsiteX3" fmla="*/ 0 w 1261534"/>
              <a:gd name="connsiteY3" fmla="*/ 1636760 h 2592432"/>
              <a:gd name="connsiteX4" fmla="*/ 11290 w 1261534"/>
              <a:gd name="connsiteY4" fmla="*/ 1155855 h 2592432"/>
              <a:gd name="connsiteX0" fmla="*/ 0 w 1346807"/>
              <a:gd name="connsiteY0" fmla="*/ 1254977 h 2592432"/>
              <a:gd name="connsiteX1" fmla="*/ 1346807 w 1346807"/>
              <a:gd name="connsiteY1" fmla="*/ 0 h 2592432"/>
              <a:gd name="connsiteX2" fmla="*/ 1203751 w 1346807"/>
              <a:gd name="connsiteY2" fmla="*/ 2592432 h 2592432"/>
              <a:gd name="connsiteX3" fmla="*/ 85273 w 1346807"/>
              <a:gd name="connsiteY3" fmla="*/ 1636760 h 2592432"/>
              <a:gd name="connsiteX4" fmla="*/ 0 w 1346807"/>
              <a:gd name="connsiteY4" fmla="*/ 1254977 h 2592432"/>
              <a:gd name="connsiteX0" fmla="*/ 0 w 1346807"/>
              <a:gd name="connsiteY0" fmla="*/ 1254977 h 2592432"/>
              <a:gd name="connsiteX1" fmla="*/ 1346807 w 1346807"/>
              <a:gd name="connsiteY1" fmla="*/ 0 h 2592432"/>
              <a:gd name="connsiteX2" fmla="*/ 1203751 w 1346807"/>
              <a:gd name="connsiteY2" fmla="*/ 2592432 h 2592432"/>
              <a:gd name="connsiteX3" fmla="*/ 8022 w 1346807"/>
              <a:gd name="connsiteY3" fmla="*/ 2033247 h 2592432"/>
              <a:gd name="connsiteX4" fmla="*/ 0 w 1346807"/>
              <a:gd name="connsiteY4" fmla="*/ 1254977 h 259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807" h="2592432">
                <a:moveTo>
                  <a:pt x="0" y="1254977"/>
                </a:moveTo>
                <a:lnTo>
                  <a:pt x="1346807" y="0"/>
                </a:lnTo>
                <a:lnTo>
                  <a:pt x="1203751" y="2592432"/>
                </a:lnTo>
                <a:lnTo>
                  <a:pt x="8022" y="2033247"/>
                </a:lnTo>
                <a:lnTo>
                  <a:pt x="0" y="1254977"/>
                </a:lnTo>
                <a:close/>
              </a:path>
            </a:pathLst>
          </a:custGeom>
          <a:gradFill flip="none" rotWithShape="1">
            <a:gsLst>
              <a:gs pos="100000">
                <a:schemeClr val="bg1">
                  <a:lumMod val="65000"/>
                </a:schemeClr>
              </a:gs>
              <a:gs pos="2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4" name="Content Placeholder 2"/>
          <p:cNvSpPr txBox="1">
            <a:spLocks/>
          </p:cNvSpPr>
          <p:nvPr/>
        </p:nvSpPr>
        <p:spPr bwMode="gray">
          <a:xfrm>
            <a:off x="10373596" y="5604444"/>
            <a:ext cx="6450642" cy="36226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457200"/>
            <a:r>
              <a:rPr lang="en-US" sz="2400" dirty="0">
                <a:solidFill>
                  <a:srgbClr val="FF0000"/>
                </a:solidFill>
                <a:latin typeface="Courier New" panose="02070309020205020404" pitchFamily="49" charset="0"/>
                <a:cs typeface="Courier New" panose="02070309020205020404" pitchFamily="49" charset="0"/>
              </a:rPr>
              <a:t>100 King       AD_PRES</a:t>
            </a:r>
          </a:p>
          <a:p>
            <a:pPr marL="457200"/>
            <a:r>
              <a:rPr lang="en-US" sz="2400" dirty="0">
                <a:latin typeface="Courier New" panose="02070309020205020404" pitchFamily="49" charset="0"/>
                <a:cs typeface="Courier New" panose="02070309020205020404" pitchFamily="49" charset="0"/>
              </a:rPr>
              <a:t>101 Kochhar    AD_VP</a:t>
            </a:r>
          </a:p>
          <a:p>
            <a:pPr marL="457200"/>
            <a:r>
              <a:rPr lang="en-US" sz="2400" dirty="0">
                <a:latin typeface="Courier New" panose="02070309020205020404" pitchFamily="49" charset="0"/>
                <a:cs typeface="Courier New" panose="02070309020205020404" pitchFamily="49" charset="0"/>
              </a:rPr>
              <a:t>102 De </a:t>
            </a:r>
            <a:r>
              <a:rPr lang="en-US" sz="2400" dirty="0" err="1">
                <a:latin typeface="Courier New" panose="02070309020205020404" pitchFamily="49" charset="0"/>
                <a:cs typeface="Courier New" panose="02070309020205020404" pitchFamily="49" charset="0"/>
              </a:rPr>
              <a:t>Haan</a:t>
            </a:r>
            <a:r>
              <a:rPr lang="en-US" sz="2400" dirty="0">
                <a:latin typeface="Courier New" panose="02070309020205020404" pitchFamily="49" charset="0"/>
                <a:cs typeface="Courier New" panose="02070309020205020404" pitchFamily="49" charset="0"/>
              </a:rPr>
              <a:t>    AD_VP</a:t>
            </a:r>
          </a:p>
          <a:p>
            <a:pPr marL="457200"/>
            <a:r>
              <a:rPr lang="en-US" sz="2400" dirty="0">
                <a:latin typeface="Courier New" panose="02070309020205020404" pitchFamily="49" charset="0"/>
                <a:cs typeface="Courier New" panose="02070309020205020404" pitchFamily="49" charset="0"/>
              </a:rPr>
              <a:t> .  .          .</a:t>
            </a:r>
          </a:p>
          <a:p>
            <a:pPr marL="457200"/>
            <a:r>
              <a:rPr lang="en-US" sz="2400" dirty="0">
                <a:latin typeface="Courier New" panose="02070309020205020404" pitchFamily="49" charset="0"/>
                <a:cs typeface="Courier New" panose="02070309020205020404" pitchFamily="49" charset="0"/>
              </a:rPr>
              <a:t> .  .          .</a:t>
            </a:r>
          </a:p>
          <a:p>
            <a:pPr marL="457200"/>
            <a:r>
              <a:rPr lang="en-US" sz="2400" dirty="0">
                <a:latin typeface="Courier New" panose="02070309020205020404" pitchFamily="49" charset="0"/>
                <a:cs typeface="Courier New" panose="02070309020205020404" pitchFamily="49" charset="0"/>
              </a:rPr>
              <a:t> .  .          .</a:t>
            </a:r>
          </a:p>
          <a:p>
            <a:pPr marL="457200"/>
            <a:r>
              <a:rPr lang="en-US" sz="2400" dirty="0">
                <a:latin typeface="Courier New" panose="02070309020205020404" pitchFamily="49" charset="0"/>
                <a:cs typeface="Courier New" panose="02070309020205020404" pitchFamily="49" charset="0"/>
              </a:rPr>
              <a:t>139 </a:t>
            </a:r>
            <a:r>
              <a:rPr lang="en-US" sz="2400" dirty="0" err="1">
                <a:latin typeface="Courier New" panose="02070309020205020404" pitchFamily="49" charset="0"/>
                <a:cs typeface="Courier New" panose="02070309020205020404" pitchFamily="49" charset="0"/>
              </a:rPr>
              <a:t>Seo</a:t>
            </a:r>
            <a:r>
              <a:rPr lang="en-US" sz="2400" dirty="0">
                <a:latin typeface="Courier New" panose="02070309020205020404" pitchFamily="49" charset="0"/>
                <a:cs typeface="Courier New" panose="02070309020205020404" pitchFamily="49" charset="0"/>
              </a:rPr>
              <a:t>        ST_CLERK</a:t>
            </a:r>
          </a:p>
          <a:p>
            <a:pPr marL="457200"/>
            <a:r>
              <a:rPr lang="en-US" sz="2400" dirty="0">
                <a:latin typeface="Courier New" panose="02070309020205020404" pitchFamily="49" charset="0"/>
                <a:cs typeface="Courier New" panose="02070309020205020404" pitchFamily="49" charset="0"/>
              </a:rPr>
              <a:t>140 Patel      ST_CLERK</a:t>
            </a:r>
          </a:p>
          <a:p>
            <a:pPr marL="457200"/>
            <a:r>
              <a:rPr lang="en-US" sz="2400" dirty="0">
                <a:latin typeface="Courier New" panose="02070309020205020404" pitchFamily="49" charset="0"/>
                <a:cs typeface="Courier New" panose="02070309020205020404" pitchFamily="49" charset="0"/>
              </a:rPr>
              <a:t> .  .          .</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6624" y="3543300"/>
            <a:ext cx="1900238" cy="2371725"/>
          </a:xfrm>
          <a:prstGeom prst="rect">
            <a:avLst/>
          </a:prstGeom>
        </p:spPr>
      </p:pic>
      <p:pic>
        <p:nvPicPr>
          <p:cNvPr id="26" name="Picture 25"/>
          <p:cNvPicPr>
            <a:picLocks noChangeAspect="1"/>
          </p:cNvPicPr>
          <p:nvPr/>
        </p:nvPicPr>
        <p:blipFill rotWithShape="1">
          <a:blip r:embed="rId5" cstate="print">
            <a:extLst>
              <a:ext uri="{28A0092B-C50C-407E-A947-70E740481C1C}">
                <a14:useLocalDpi xmlns:a14="http://schemas.microsoft.com/office/drawing/2010/main" val="0"/>
              </a:ext>
            </a:extLst>
          </a:blip>
          <a:srcRect l="14408"/>
          <a:stretch/>
        </p:blipFill>
        <p:spPr>
          <a:xfrm>
            <a:off x="6515101" y="6962563"/>
            <a:ext cx="2168310" cy="1885715"/>
          </a:xfrm>
          <a:prstGeom prst="rect">
            <a:avLst/>
          </a:prstGeom>
        </p:spPr>
      </p:pic>
      <p:sp>
        <p:nvSpPr>
          <p:cNvPr id="28" name="Right Arrow 27"/>
          <p:cNvSpPr/>
          <p:nvPr/>
        </p:nvSpPr>
        <p:spPr bwMode="auto">
          <a:xfrm>
            <a:off x="9969214" y="5725977"/>
            <a:ext cx="881078" cy="378095"/>
          </a:xfrm>
          <a:prstGeom prst="rightArrow">
            <a:avLst/>
          </a:prstGeom>
          <a:solidFill>
            <a:schemeClr val="accent1">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9" name="Group 28"/>
          <p:cNvGrpSpPr/>
          <p:nvPr/>
        </p:nvGrpSpPr>
        <p:grpSpPr>
          <a:xfrm>
            <a:off x="2213728" y="3469978"/>
            <a:ext cx="2730320" cy="3388023"/>
            <a:chOff x="7119918" y="4128062"/>
            <a:chExt cx="1388825" cy="1723378"/>
          </a:xfrm>
        </p:grpSpPr>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4938" y="4472180"/>
              <a:ext cx="1323805" cy="1379260"/>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306486">
              <a:off x="7119918" y="4128062"/>
              <a:ext cx="695003" cy="739823"/>
            </a:xfrm>
            <a:prstGeom prst="rect">
              <a:avLst/>
            </a:prstGeom>
          </p:spPr>
        </p:pic>
      </p:gr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80164" y="5252647"/>
            <a:ext cx="1824722" cy="2081898"/>
          </a:xfrm>
          <a:prstGeom prst="rect">
            <a:avLst/>
          </a:prstGeom>
        </p:spPr>
      </p:pic>
      <p:sp>
        <p:nvSpPr>
          <p:cNvPr id="31" name="Rectangle 4"/>
          <p:cNvSpPr>
            <a:spLocks noChangeArrowheads="1"/>
          </p:cNvSpPr>
          <p:nvPr/>
        </p:nvSpPr>
        <p:spPr bwMode="auto">
          <a:xfrm>
            <a:off x="6105575" y="8525589"/>
            <a:ext cx="2623787" cy="402612"/>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519113">
              <a:lnSpc>
                <a:spcPct val="95000"/>
              </a:lnSpc>
              <a:spcBef>
                <a:spcPct val="35000"/>
              </a:spcBef>
              <a:tabLst>
                <a:tab pos="857250" algn="l"/>
              </a:tabLst>
            </a:pPr>
            <a:r>
              <a:rPr lang="en-US" altLang="en-US" dirty="0">
                <a:latin typeface="Oracle Sans" panose="020B0503020204020204" pitchFamily="34" charset="0"/>
                <a:cs typeface="Oracle Sans" panose="020B0503020204020204" pitchFamily="34" charset="0"/>
              </a:rPr>
              <a:t>Active set</a:t>
            </a:r>
          </a:p>
        </p:txBody>
      </p:sp>
    </p:spTree>
    <p:custDataLst>
      <p:tags r:id="rId1"/>
    </p:custDataLst>
    <p:extLst>
      <p:ext uri="{BB962C8B-B14F-4D97-AF65-F5344CB8AC3E}">
        <p14:creationId xmlns:p14="http://schemas.microsoft.com/office/powerpoint/2010/main" val="5950656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Controlling Explicit Cursors</a:t>
            </a:r>
          </a:p>
        </p:txBody>
      </p:sp>
      <p:grpSp>
        <p:nvGrpSpPr>
          <p:cNvPr id="25" name="Group 24"/>
          <p:cNvGrpSpPr/>
          <p:nvPr/>
        </p:nvGrpSpPr>
        <p:grpSpPr>
          <a:xfrm>
            <a:off x="914400" y="1892302"/>
            <a:ext cx="16450446" cy="6984998"/>
            <a:chOff x="608012" y="1295400"/>
            <a:chExt cx="10966964" cy="4656665"/>
          </a:xfrm>
        </p:grpSpPr>
        <p:sp>
          <p:nvSpPr>
            <p:cNvPr id="26" name="Rectangle 25"/>
            <p:cNvSpPr/>
            <p:nvPr/>
          </p:nvSpPr>
          <p:spPr bwMode="auto">
            <a:xfrm>
              <a:off x="7480574" y="3046940"/>
              <a:ext cx="1901193" cy="2905125"/>
            </a:xfrm>
            <a:prstGeom prst="rect">
              <a:avLst/>
            </a:prstGeom>
            <a:gradFill flip="none" rotWithShape="1">
              <a:gsLst>
                <a:gs pos="0">
                  <a:schemeClr val="accent6">
                    <a:lumMod val="40000"/>
                    <a:lumOff val="6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7" name="Isosceles Triangle 26"/>
            <p:cNvSpPr/>
            <p:nvPr/>
          </p:nvSpPr>
          <p:spPr bwMode="auto">
            <a:xfrm rot="10800000">
              <a:off x="7625031" y="2533967"/>
              <a:ext cx="1561828" cy="765877"/>
            </a:xfrm>
            <a:prstGeom prst="triangle">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Rectangle 27"/>
            <p:cNvSpPr/>
            <p:nvPr/>
          </p:nvSpPr>
          <p:spPr bwMode="auto">
            <a:xfrm>
              <a:off x="5377568" y="3046940"/>
              <a:ext cx="1865518" cy="2905125"/>
            </a:xfrm>
            <a:prstGeom prst="rect">
              <a:avLst/>
            </a:prstGeom>
            <a:gradFill flip="none" rotWithShape="1">
              <a:gsLst>
                <a:gs pos="0">
                  <a:schemeClr val="accent6">
                    <a:lumMod val="40000"/>
                    <a:lumOff val="6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9" name="Rectangle 28"/>
            <p:cNvSpPr/>
            <p:nvPr/>
          </p:nvSpPr>
          <p:spPr bwMode="auto">
            <a:xfrm>
              <a:off x="9625809" y="3046940"/>
              <a:ext cx="1901193" cy="2905125"/>
            </a:xfrm>
            <a:prstGeom prst="rect">
              <a:avLst/>
            </a:prstGeom>
            <a:gradFill flip="none" rotWithShape="1">
              <a:gsLst>
                <a:gs pos="0">
                  <a:schemeClr val="accent6">
                    <a:lumMod val="40000"/>
                    <a:lumOff val="6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0" name="Rectangle 29"/>
            <p:cNvSpPr/>
            <p:nvPr/>
          </p:nvSpPr>
          <p:spPr bwMode="auto">
            <a:xfrm>
              <a:off x="2996119" y="3046940"/>
              <a:ext cx="1901193" cy="2905125"/>
            </a:xfrm>
            <a:prstGeom prst="rect">
              <a:avLst/>
            </a:prstGeom>
            <a:gradFill flip="none" rotWithShape="1">
              <a:gsLst>
                <a:gs pos="0">
                  <a:schemeClr val="accent6">
                    <a:lumMod val="40000"/>
                    <a:lumOff val="6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1" name="Rectangle 30"/>
            <p:cNvSpPr/>
            <p:nvPr/>
          </p:nvSpPr>
          <p:spPr bwMode="auto">
            <a:xfrm>
              <a:off x="627767" y="3046940"/>
              <a:ext cx="1901193" cy="2905125"/>
            </a:xfrm>
            <a:prstGeom prst="rect">
              <a:avLst/>
            </a:prstGeom>
            <a:gradFill flip="none" rotWithShape="1">
              <a:gsLst>
                <a:gs pos="0">
                  <a:schemeClr val="accent6">
                    <a:lumMod val="40000"/>
                    <a:lumOff val="6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Rectangle 6"/>
            <p:cNvSpPr>
              <a:spLocks noChangeArrowheads="1"/>
            </p:cNvSpPr>
            <p:nvPr/>
          </p:nvSpPr>
          <p:spPr bwMode="auto">
            <a:xfrm>
              <a:off x="5344306" y="3143250"/>
              <a:ext cx="2012327" cy="1300163"/>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Load the current row into variables.</a:t>
              </a:r>
            </a:p>
          </p:txBody>
        </p:sp>
        <p:sp>
          <p:nvSpPr>
            <p:cNvPr id="33" name="Rectangle 9"/>
            <p:cNvSpPr>
              <a:spLocks noChangeArrowheads="1"/>
            </p:cNvSpPr>
            <p:nvPr/>
          </p:nvSpPr>
          <p:spPr bwMode="auto">
            <a:xfrm>
              <a:off x="7511179" y="3371850"/>
              <a:ext cx="2234508" cy="1119188"/>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Test for existing rows.</a:t>
              </a:r>
            </a:p>
          </p:txBody>
        </p:sp>
        <p:sp>
          <p:nvSpPr>
            <p:cNvPr id="34" name="Rectangle 12"/>
            <p:cNvSpPr>
              <a:spLocks noChangeArrowheads="1"/>
            </p:cNvSpPr>
            <p:nvPr/>
          </p:nvSpPr>
          <p:spPr bwMode="auto">
            <a:xfrm>
              <a:off x="7511179" y="4038600"/>
              <a:ext cx="1901193" cy="1428750"/>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Return to </a:t>
              </a:r>
              <a:r>
                <a:rPr lang="en-US" altLang="en-US" sz="2400" dirty="0">
                  <a:latin typeface="Courier New" pitchFamily="49" charset="0"/>
                  <a:cs typeface="Oracle Sans" panose="020B0503020204020204" pitchFamily="34" charset="0"/>
                </a:rPr>
                <a:t>FETCH</a:t>
              </a:r>
              <a:r>
                <a:rPr lang="en-US" altLang="en-US" sz="2400" dirty="0">
                  <a:latin typeface="Oracle Sans" panose="020B0503020204020204" pitchFamily="34" charset="0"/>
                  <a:cs typeface="Oracle Sans" panose="020B0503020204020204" pitchFamily="34" charset="0"/>
                </a:rPr>
                <a:t> if rows are found.</a:t>
              </a:r>
            </a:p>
          </p:txBody>
        </p:sp>
        <p:sp>
          <p:nvSpPr>
            <p:cNvPr id="35" name="Rectangle 15"/>
            <p:cNvSpPr>
              <a:spLocks noChangeArrowheads="1"/>
            </p:cNvSpPr>
            <p:nvPr/>
          </p:nvSpPr>
          <p:spPr bwMode="auto">
            <a:xfrm>
              <a:off x="9646117" y="3143250"/>
              <a:ext cx="1928859" cy="727075"/>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Release the active set.</a:t>
              </a:r>
            </a:p>
          </p:txBody>
        </p:sp>
        <p:sp>
          <p:nvSpPr>
            <p:cNvPr id="36" name="Rectangle 18"/>
            <p:cNvSpPr>
              <a:spLocks noChangeArrowheads="1"/>
            </p:cNvSpPr>
            <p:nvPr/>
          </p:nvSpPr>
          <p:spPr bwMode="auto">
            <a:xfrm>
              <a:off x="608012" y="3143250"/>
              <a:ext cx="2054647" cy="920750"/>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Create a named SQL area.</a:t>
              </a:r>
            </a:p>
          </p:txBody>
        </p:sp>
        <p:sp>
          <p:nvSpPr>
            <p:cNvPr id="37" name="Rectangle 20"/>
            <p:cNvSpPr>
              <a:spLocks noChangeArrowheads="1"/>
            </p:cNvSpPr>
            <p:nvPr/>
          </p:nvSpPr>
          <p:spPr bwMode="auto">
            <a:xfrm>
              <a:off x="2741612" y="3143250"/>
              <a:ext cx="1981200" cy="727075"/>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340520" indent="-340520" algn="ctr">
                <a:spcBef>
                  <a:spcPct val="30000"/>
                </a:spcBef>
                <a:buClr>
                  <a:schemeClr val="accent1"/>
                </a:buClr>
                <a:buSzPct val="120000"/>
                <a:buFont typeface="Arial" pitchFamily="34" charset="0"/>
                <a:buChar char="•"/>
              </a:pPr>
              <a:r>
                <a:rPr lang="en-US" altLang="en-US" sz="2400" dirty="0">
                  <a:latin typeface="Oracle Sans" panose="020B0503020204020204" pitchFamily="34" charset="0"/>
                  <a:cs typeface="Oracle Sans" panose="020B0503020204020204" pitchFamily="34" charset="0"/>
                </a:rPr>
                <a:t>Identify the</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active set.</a:t>
              </a:r>
            </a:p>
          </p:txBody>
        </p:sp>
        <p:sp>
          <p:nvSpPr>
            <p:cNvPr id="38" name="Line 7"/>
            <p:cNvSpPr>
              <a:spLocks noChangeShapeType="1"/>
            </p:cNvSpPr>
            <p:nvPr/>
          </p:nvSpPr>
          <p:spPr bwMode="auto">
            <a:xfrm>
              <a:off x="4772389" y="2538413"/>
              <a:ext cx="605179"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9" name="Line 5"/>
            <p:cNvSpPr>
              <a:spLocks noChangeShapeType="1"/>
            </p:cNvSpPr>
            <p:nvPr/>
          </p:nvSpPr>
          <p:spPr bwMode="auto">
            <a:xfrm>
              <a:off x="2363435" y="2538413"/>
              <a:ext cx="634804"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0" name="Rectangle 21"/>
            <p:cNvSpPr>
              <a:spLocks noChangeArrowheads="1"/>
            </p:cNvSpPr>
            <p:nvPr/>
          </p:nvSpPr>
          <p:spPr bwMode="blackWhite">
            <a:xfrm>
              <a:off x="3007885" y="2100263"/>
              <a:ext cx="1889905" cy="8763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b="1" dirty="0">
                  <a:solidFill>
                    <a:schemeClr val="bg1"/>
                  </a:solidFill>
                  <a:latin typeface="Courier New" pitchFamily="49" charset="0"/>
                  <a:cs typeface="Oracle Sans" panose="020B0503020204020204" pitchFamily="34" charset="0"/>
                </a:rPr>
                <a:t>OPEN</a:t>
              </a:r>
            </a:p>
          </p:txBody>
        </p:sp>
        <p:sp>
          <p:nvSpPr>
            <p:cNvPr id="41" name="Line 2"/>
            <p:cNvSpPr>
              <a:spLocks noChangeShapeType="1"/>
            </p:cNvSpPr>
            <p:nvPr/>
          </p:nvSpPr>
          <p:spPr bwMode="auto">
            <a:xfrm>
              <a:off x="8815034" y="2527124"/>
              <a:ext cx="810433"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2" name="Line 3"/>
            <p:cNvSpPr>
              <a:spLocks noChangeShapeType="1"/>
            </p:cNvSpPr>
            <p:nvPr/>
          </p:nvSpPr>
          <p:spPr bwMode="auto">
            <a:xfrm>
              <a:off x="6807992" y="2538413"/>
              <a:ext cx="931776"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3" name="Rectangle 8"/>
            <p:cNvSpPr>
              <a:spLocks noChangeArrowheads="1"/>
            </p:cNvSpPr>
            <p:nvPr/>
          </p:nvSpPr>
          <p:spPr bwMode="blackWhite">
            <a:xfrm>
              <a:off x="5377568" y="2100263"/>
              <a:ext cx="1889905" cy="8763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b="1" dirty="0">
                  <a:solidFill>
                    <a:schemeClr val="bg1"/>
                  </a:solidFill>
                  <a:latin typeface="Courier New" pitchFamily="49" charset="0"/>
                  <a:cs typeface="Oracle Sans" panose="020B0503020204020204" pitchFamily="34" charset="0"/>
                </a:rPr>
                <a:t>FETCH</a:t>
              </a:r>
            </a:p>
          </p:txBody>
        </p:sp>
        <p:sp>
          <p:nvSpPr>
            <p:cNvPr id="44" name="Rectangle 13"/>
            <p:cNvSpPr>
              <a:spLocks noChangeArrowheads="1"/>
            </p:cNvSpPr>
            <p:nvPr/>
          </p:nvSpPr>
          <p:spPr bwMode="auto">
            <a:xfrm>
              <a:off x="6561703" y="1295400"/>
              <a:ext cx="387927" cy="27764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dirty="0">
                  <a:latin typeface="Oracle Sans" panose="020B0503020204020204" pitchFamily="34" charset="0"/>
                  <a:cs typeface="Oracle Sans" panose="020B0503020204020204" pitchFamily="34" charset="0"/>
                </a:rPr>
                <a:t>No</a:t>
              </a:r>
            </a:p>
          </p:txBody>
        </p:sp>
        <p:sp>
          <p:nvSpPr>
            <p:cNvPr id="45" name="Freeform 14"/>
            <p:cNvSpPr>
              <a:spLocks/>
            </p:cNvSpPr>
            <p:nvPr/>
          </p:nvSpPr>
          <p:spPr bwMode="auto">
            <a:xfrm>
              <a:off x="6323012" y="1625600"/>
              <a:ext cx="2079978" cy="304800"/>
            </a:xfrm>
            <a:custGeom>
              <a:avLst/>
              <a:gdLst>
                <a:gd name="T0" fmla="*/ 31510 w 903"/>
                <a:gd name="T1" fmla="*/ 1 h 323"/>
                <a:gd name="T2" fmla="*/ 31510 w 903"/>
                <a:gd name="T3" fmla="*/ 0 h 323"/>
                <a:gd name="T4" fmla="*/ 0 w 903"/>
                <a:gd name="T5" fmla="*/ 0 h 323"/>
                <a:gd name="T6" fmla="*/ 0 60000 65536"/>
                <a:gd name="T7" fmla="*/ 0 60000 65536"/>
                <a:gd name="T8" fmla="*/ 0 60000 65536"/>
                <a:gd name="T9" fmla="*/ 0 w 903"/>
                <a:gd name="T10" fmla="*/ 0 h 323"/>
                <a:gd name="T11" fmla="*/ 903 w 903"/>
                <a:gd name="T12" fmla="*/ 323 h 323"/>
              </a:gdLst>
              <a:ahLst/>
              <a:cxnLst>
                <a:cxn ang="T6">
                  <a:pos x="T0" y="T1"/>
                </a:cxn>
                <a:cxn ang="T7">
                  <a:pos x="T2" y="T3"/>
                </a:cxn>
                <a:cxn ang="T8">
                  <a:pos x="T4" y="T5"/>
                </a:cxn>
              </a:cxnLst>
              <a:rect l="T9" t="T10" r="T11" b="T12"/>
              <a:pathLst>
                <a:path w="903" h="323">
                  <a:moveTo>
                    <a:pt x="902" y="322"/>
                  </a:moveTo>
                  <a:lnTo>
                    <a:pt x="902" y="0"/>
                  </a:lnTo>
                  <a:lnTo>
                    <a:pt x="0" y="0"/>
                  </a:lnTo>
                </a:path>
              </a:pathLst>
            </a:custGeom>
            <a:noFill/>
            <a:ln w="28575" cap="rnd" cmpd="sng">
              <a:solidFill>
                <a:schemeClr val="tx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46" name="Rectangle 16"/>
            <p:cNvSpPr>
              <a:spLocks noChangeArrowheads="1"/>
            </p:cNvSpPr>
            <p:nvPr/>
          </p:nvSpPr>
          <p:spPr bwMode="blackWhite">
            <a:xfrm>
              <a:off x="9626274" y="2100263"/>
              <a:ext cx="1889905" cy="8763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b="1" dirty="0">
                  <a:solidFill>
                    <a:schemeClr val="bg1"/>
                  </a:solidFill>
                  <a:latin typeface="Courier New" pitchFamily="49" charset="0"/>
                  <a:cs typeface="Oracle Sans" panose="020B0503020204020204" pitchFamily="34" charset="0"/>
                </a:rPr>
                <a:t>CLOSE</a:t>
              </a:r>
            </a:p>
          </p:txBody>
        </p:sp>
        <p:sp>
          <p:nvSpPr>
            <p:cNvPr id="47" name="Rectangle 17"/>
            <p:cNvSpPr>
              <a:spLocks noChangeArrowheads="1"/>
            </p:cNvSpPr>
            <p:nvPr/>
          </p:nvSpPr>
          <p:spPr bwMode="auto">
            <a:xfrm>
              <a:off x="8993093" y="2133600"/>
              <a:ext cx="421697" cy="27764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dirty="0">
                  <a:latin typeface="Oracle Sans" panose="020B0503020204020204" pitchFamily="34" charset="0"/>
                  <a:cs typeface="Oracle Sans" panose="020B0503020204020204" pitchFamily="34" charset="0"/>
                </a:rPr>
                <a:t>Yes</a:t>
              </a:r>
            </a:p>
          </p:txBody>
        </p:sp>
        <p:sp>
          <p:nvSpPr>
            <p:cNvPr id="48" name="Rectangle 19"/>
            <p:cNvSpPr>
              <a:spLocks noChangeArrowheads="1"/>
            </p:cNvSpPr>
            <p:nvPr/>
          </p:nvSpPr>
          <p:spPr bwMode="blackWhite">
            <a:xfrm>
              <a:off x="639056" y="2100263"/>
              <a:ext cx="1889905" cy="8763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b="1" dirty="0">
                  <a:solidFill>
                    <a:schemeClr val="bg1"/>
                  </a:solidFill>
                  <a:latin typeface="Courier New" pitchFamily="49" charset="0"/>
                  <a:cs typeface="Oracle Sans" panose="020B0503020204020204" pitchFamily="34" charset="0"/>
                </a:rPr>
                <a:t>DECLARE</a:t>
              </a:r>
            </a:p>
          </p:txBody>
        </p:sp>
        <p:sp>
          <p:nvSpPr>
            <p:cNvPr id="49" name="Line 22"/>
            <p:cNvSpPr>
              <a:spLocks noChangeShapeType="1"/>
            </p:cNvSpPr>
            <p:nvPr/>
          </p:nvSpPr>
          <p:spPr bwMode="auto">
            <a:xfrm>
              <a:off x="6323012" y="1625777"/>
              <a:ext cx="0" cy="45720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50" name="Rectangle 10"/>
            <p:cNvSpPr>
              <a:spLocks noChangeAspect="1" noChangeArrowheads="1"/>
            </p:cNvSpPr>
            <p:nvPr/>
          </p:nvSpPr>
          <p:spPr bwMode="blackWhite">
            <a:xfrm rot="18900000">
              <a:off x="7933127" y="2066925"/>
              <a:ext cx="938213" cy="93980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b="1" dirty="0">
                <a:solidFill>
                  <a:schemeClr val="bg1"/>
                </a:solidFill>
                <a:latin typeface="Times New Roman" pitchFamily="18" charset="0"/>
                <a:cs typeface="Oracle Sans" panose="020B0503020204020204" pitchFamily="34" charset="0"/>
              </a:endParaRPr>
            </a:p>
          </p:txBody>
        </p:sp>
        <p:sp>
          <p:nvSpPr>
            <p:cNvPr id="51" name="Rectangle 11"/>
            <p:cNvSpPr>
              <a:spLocks noChangeArrowheads="1"/>
            </p:cNvSpPr>
            <p:nvPr/>
          </p:nvSpPr>
          <p:spPr bwMode="auto">
            <a:xfrm>
              <a:off x="8042783" y="2354263"/>
              <a:ext cx="737382" cy="27764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b="1" dirty="0">
                  <a:solidFill>
                    <a:schemeClr val="bg1"/>
                  </a:solidFill>
                  <a:latin typeface="Courier New" pitchFamily="49" charset="0"/>
                  <a:cs typeface="Oracle Sans" panose="020B0503020204020204" pitchFamily="34" charset="0"/>
                </a:rPr>
                <a:t>EMPTY?</a:t>
              </a:r>
            </a:p>
          </p:txBody>
        </p:sp>
      </p:grpSp>
    </p:spTree>
    <p:custDataLst>
      <p:tags r:id="rId1"/>
    </p:custDataLst>
    <p:extLst>
      <p:ext uri="{BB962C8B-B14F-4D97-AF65-F5344CB8AC3E}">
        <p14:creationId xmlns:p14="http://schemas.microsoft.com/office/powerpoint/2010/main" val="171807525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76B0CB95-1434-42A5-947A-B435F8010EC0}"/>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What are explicit cursors?</a:t>
            </a:r>
          </a:p>
          <a:p>
            <a:pPr lvl="1"/>
            <a:r>
              <a:rPr lang="en-US" dirty="0"/>
              <a:t>Using explicit cursors</a:t>
            </a:r>
          </a:p>
          <a:p>
            <a:pPr lvl="1">
              <a:buClr>
                <a:schemeClr val="tx1">
                  <a:lumMod val="25000"/>
                  <a:lumOff val="75000"/>
                </a:schemeClr>
              </a:buClr>
            </a:pPr>
            <a:r>
              <a:rPr lang="en-US" dirty="0">
                <a:solidFill>
                  <a:schemeClr val="tx1">
                    <a:lumMod val="25000"/>
                    <a:lumOff val="75000"/>
                  </a:schemeClr>
                </a:solidFill>
              </a:rPr>
              <a:t>Using cursors with parameters</a:t>
            </a:r>
          </a:p>
          <a:p>
            <a:pPr lvl="1">
              <a:buClr>
                <a:schemeClr val="tx1">
                  <a:lumMod val="25000"/>
                  <a:lumOff val="75000"/>
                </a:schemeClr>
              </a:buClr>
            </a:pPr>
            <a:r>
              <a:rPr lang="en-US" dirty="0">
                <a:solidFill>
                  <a:schemeClr val="tx1">
                    <a:lumMod val="25000"/>
                    <a:lumOff val="75000"/>
                  </a:schemeClr>
                </a:solidFill>
              </a:rPr>
              <a:t>Locking rows and referencing the current row</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62735947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157</TotalTime>
  <Words>4810</Words>
  <Application>Microsoft Office PowerPoint</Application>
  <PresentationFormat>Custom</PresentationFormat>
  <Paragraphs>553</Paragraphs>
  <Slides>34</Slides>
  <Notes>34</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Courier New</vt:lpstr>
      <vt:lpstr>Georgia</vt:lpstr>
      <vt:lpstr>Oracle Sans</vt:lpstr>
      <vt:lpstr>Times New Roman</vt:lpstr>
      <vt:lpstr>OU Redwood PowerPoint Template</vt:lpstr>
      <vt:lpstr>Document</vt:lpstr>
      <vt:lpstr>Using Explicit Cursors</vt:lpstr>
      <vt:lpstr>Course Road Map</vt:lpstr>
      <vt:lpstr>Objectives</vt:lpstr>
      <vt:lpstr>Agenda</vt:lpstr>
      <vt:lpstr>Cursors</vt:lpstr>
      <vt:lpstr>Implicit Cursors</vt:lpstr>
      <vt:lpstr>Explicit Cursor</vt:lpstr>
      <vt:lpstr>Controlling Explicit Cursors</vt:lpstr>
      <vt:lpstr>Agenda</vt:lpstr>
      <vt:lpstr>Declaring the Cursor</vt:lpstr>
      <vt:lpstr>PowerPoint Presentation</vt:lpstr>
      <vt:lpstr>Opening the Cursor</vt:lpstr>
      <vt:lpstr>Fetching Data from the Cursor</vt:lpstr>
      <vt:lpstr>Fetching Data from the Cursor</vt:lpstr>
      <vt:lpstr>Closing the Cursor</vt:lpstr>
      <vt:lpstr>Cursors and Records</vt:lpstr>
      <vt:lpstr>Cursor FOR Loops</vt:lpstr>
      <vt:lpstr>Cursor FOR Loops</vt:lpstr>
      <vt:lpstr>Explicit Cursor Attributes</vt:lpstr>
      <vt:lpstr>%ISOPEN Attribute</vt:lpstr>
      <vt:lpstr>%ROWCOUNT and %NOTFOUND: Example</vt:lpstr>
      <vt:lpstr>Cursor FOR Loops Using Subqueries</vt:lpstr>
      <vt:lpstr>Agenda</vt:lpstr>
      <vt:lpstr>Cursors with Parameters</vt:lpstr>
      <vt:lpstr>Cursors with Parameters</vt:lpstr>
      <vt:lpstr>Agenda</vt:lpstr>
      <vt:lpstr>FOR UPDATE Clause</vt:lpstr>
      <vt:lpstr>PowerPoint Presentation</vt:lpstr>
      <vt:lpstr>WHERE CURRENT OF Clause</vt:lpstr>
      <vt:lpstr>WHERE CURRENT OF Clause: Example</vt:lpstr>
      <vt:lpstr>PowerPoint Presentation</vt:lpstr>
      <vt:lpstr>Quiz</vt:lpstr>
      <vt:lpstr>Summary</vt:lpstr>
      <vt:lpstr>Practice 8: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Komal Kashid</dc:creator>
  <cp:keywords>OU Redwood PowerPoint Template</cp:keywords>
  <dc:description>Oracle University Production Services PowerPoint Template</dc:description>
  <cp:lastModifiedBy>Jayanthy Keshavamurthy</cp:lastModifiedBy>
  <cp:revision>33</cp:revision>
  <cp:lastPrinted>2002-03-28T23:57:22Z</cp:lastPrinted>
  <dcterms:created xsi:type="dcterms:W3CDTF">2020-05-19T09:48:49Z</dcterms:created>
  <dcterms:modified xsi:type="dcterms:W3CDTF">2020-06-30T11:34:53Z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