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2"/>
  </p:notesMasterIdLst>
  <p:handoutMasterIdLst>
    <p:handoutMasterId r:id="rId33"/>
  </p:handoutMasterIdLst>
  <p:sldIdLst>
    <p:sldId id="317" r:id="rId2"/>
    <p:sldId id="315" r:id="rId3"/>
    <p:sldId id="31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Lst>
  <p:sldSz cx="18288000" cy="10287000"/>
  <p:notesSz cx="7772400" cy="10058400"/>
  <p:custDataLst>
    <p:tags r:id="rId3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85160" autoAdjust="0"/>
  </p:normalViewPr>
  <p:slideViewPr>
    <p:cSldViewPr showGuides="1">
      <p:cViewPr varScale="1">
        <p:scale>
          <a:sx n="39" d="100"/>
          <a:sy n="39" d="100"/>
        </p:scale>
        <p:origin x="1116" y="48"/>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100" d="100"/>
          <a:sy n="100" d="100"/>
        </p:scale>
        <p:origin x="1518" y="-2292"/>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9 -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1.emf"/><Relationship Id="rId4" Type="http://schemas.openxmlformats.org/officeDocument/2006/relationships/oleObject" Target="../embeddings/oleObject2.bin"/></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4.emf"/><Relationship Id="rId4" Type="http://schemas.openxmlformats.org/officeDocument/2006/relationships/oleObject" Target="../embeddings/oleObject3.bin"/></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5.emf"/><Relationship Id="rId4" Type="http://schemas.openxmlformats.org/officeDocument/2006/relationships/oleObject" Target="../embeddings/oleObject4.bin"/></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9.xml"/><Relationship Id="rId7" Type="http://schemas.openxmlformats.org/officeDocument/2006/relationships/image" Target="../media/image27.emf"/><Relationship Id="rId2" Type="http://schemas.openxmlformats.org/officeDocument/2006/relationships/notesMaster" Target="../notesMasters/notesMaster1.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6.emf"/><Relationship Id="rId4" Type="http://schemas.openxmlformats.org/officeDocument/2006/relationships/oleObject" Target="../embeddings/oleObject5.bin"/></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6.vml"/><Relationship Id="rId5" Type="http://schemas.openxmlformats.org/officeDocument/2006/relationships/image" Target="../media/image29.emf"/><Relationship Id="rId4" Type="http://schemas.openxmlformats.org/officeDocument/2006/relationships/oleObject" Target="../embeddings/oleObject7.bin"/></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Notes Placeholder 2"/>
          <p:cNvSpPr>
            <a:spLocks noGrp="1"/>
          </p:cNvSpPr>
          <p:nvPr>
            <p:ph type="body" idx="1"/>
          </p:nvPr>
        </p:nvSpPr>
        <p:spPr/>
        <p:txBody>
          <a:bodyPr/>
          <a:lstStyle/>
          <a:p>
            <a:pPr lvl="1"/>
            <a:r>
              <a:rPr lang="en-US"/>
              <a:t>In Unit 3, you are introduced to exception handling in PL/SQL blocks and programming PL/SQL program units.</a:t>
            </a:r>
          </a:p>
        </p:txBody>
      </p:sp>
      <p:sp>
        <p:nvSpPr>
          <p:cNvPr id="6" name="Footer Placeholder 5"/>
          <p:cNvSpPr>
            <a:spLocks noGrp="1"/>
          </p:cNvSpPr>
          <p:nvPr>
            <p:ph type="ftr" sz="quarter" idx="4"/>
          </p:nvPr>
        </p:nvSpPr>
        <p:spPr/>
        <p:txBody>
          <a:bodyPr/>
          <a:lstStyle/>
          <a:p>
            <a:r>
              <a:rPr lang="en-US"/>
              <a:t>Oracle Database 19c: PL/SQL Workshop   9 - </a:t>
            </a:r>
            <a:fld id="{E5E6FBAF-E7FC-4BDC-80C9-BDC2A90518E9}" type="slidenum">
              <a:rPr lang="en-US" smtClean="0"/>
              <a:pPr/>
              <a:t>2</a:t>
            </a:fld>
            <a:endParaRPr lang="en-US" dirty="0"/>
          </a:p>
        </p:txBody>
      </p:sp>
      <p:sp>
        <p:nvSpPr>
          <p:cNvPr id="4" name="Slide Image Placeholder 3">
            <a:extLst>
              <a:ext uri="{FF2B5EF4-FFF2-40B4-BE49-F238E27FC236}">
                <a16:creationId xmlns:a16="http://schemas.microsoft.com/office/drawing/2014/main" id="{CDDD1A5C-74C9-4BD2-B1E8-3AE7002B5902}"/>
              </a:ext>
            </a:extLst>
          </p:cNvPr>
          <p:cNvSpPr>
            <a:spLocks noGrp="1" noRot="1" noChangeAspect="1"/>
          </p:cNvSpPr>
          <p:nvPr>
            <p:ph type="sldImg"/>
          </p:nvPr>
        </p:nvSpPr>
        <p:spPr/>
      </p:sp>
    </p:spTree>
    <p:extLst>
      <p:ext uri="{BB962C8B-B14F-4D97-AF65-F5344CB8AC3E}">
        <p14:creationId xmlns:p14="http://schemas.microsoft.com/office/powerpoint/2010/main" val="3359378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781050" y="6011863"/>
          <a:ext cx="5534025" cy="1193800"/>
        </p:xfrm>
        <a:graphic>
          <a:graphicData uri="http://schemas.openxmlformats.org/presentationml/2006/ole">
            <mc:AlternateContent xmlns:mc="http://schemas.openxmlformats.org/markup-compatibility/2006">
              <mc:Choice xmlns:v="urn:schemas-microsoft-com:vml" Requires="v">
                <p:oleObj spid="_x0000_s2077" name="Document" r:id="rId4" imgW="5521109" imgH="1223379" progId="Word.Document.8">
                  <p:embed/>
                </p:oleObj>
              </mc:Choice>
              <mc:Fallback>
                <p:oleObj name="Document" r:id="rId4" imgW="5521109" imgH="1223379" progId="Word.Document.8">
                  <p:embed/>
                  <p:pic>
                    <p:nvPicPr>
                      <p:cNvPr id="205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6011863"/>
                        <a:ext cx="5534025" cy="119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8"/>
          <p:cNvSpPr>
            <a:spLocks noGrp="1"/>
          </p:cNvSpPr>
          <p:nvPr>
            <p:ph type="ftr" sz="quarter" idx="4"/>
          </p:nvPr>
        </p:nvSpPr>
        <p:spPr/>
        <p:txBody>
          <a:bodyPr/>
          <a:lstStyle/>
          <a:p>
            <a:r>
              <a:rPr lang="en-US" altLang="en-US"/>
              <a:t>Oracle Database 19c: PL/SQL Workshop   9 - </a:t>
            </a:r>
            <a:fld id="{9469749E-0E8E-4790-B5AD-B852881AE47F}" type="slidenum">
              <a:rPr lang="en-US" altLang="en-US" smtClean="0"/>
              <a:pPr/>
              <a:t>11</a:t>
            </a:fld>
            <a:endParaRPr lang="en-US" altLang="en-US" dirty="0"/>
          </a:p>
        </p:txBody>
      </p:sp>
      <p:sp>
        <p:nvSpPr>
          <p:cNvPr id="3" name="Slide Image Placeholder 2">
            <a:extLst>
              <a:ext uri="{FF2B5EF4-FFF2-40B4-BE49-F238E27FC236}">
                <a16:creationId xmlns:a16="http://schemas.microsoft.com/office/drawing/2014/main" id="{5BAC5521-E1A0-40F3-A115-2740FB06981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F64920C-5A7E-44BF-9CCC-51BD8C742DD6}"/>
              </a:ext>
            </a:extLst>
          </p:cNvPr>
          <p:cNvSpPr>
            <a:spLocks noGrp="1"/>
          </p:cNvSpPr>
          <p:nvPr>
            <p:ph type="body" idx="1"/>
          </p:nvPr>
        </p:nvSpPr>
        <p:spPr/>
        <p:txBody>
          <a:bodyPr/>
          <a:lstStyle/>
          <a:p>
            <a:pPr lvl="1" eaLnBrk="1" hangingPunct="1"/>
            <a:r>
              <a:rPr lang="en-US" altLang="en-US" dirty="0"/>
              <a:t>You can trap any error by including a corresponding handler within the exception-handling section of the PL/SQL block. Each handler consists of a </a:t>
            </a:r>
            <a:r>
              <a:rPr lang="en-US" altLang="en-US" dirty="0">
                <a:latin typeface="Courier New" pitchFamily="49" charset="0"/>
              </a:rPr>
              <a:t>WHEN</a:t>
            </a:r>
            <a:r>
              <a:rPr lang="en-US" altLang="en-US" dirty="0"/>
              <a:t> clause, which specifies an exception name, followed by a sequence of statements to be executed when that exception is raised. </a:t>
            </a:r>
          </a:p>
          <a:p>
            <a:pPr lvl="1" eaLnBrk="1" hangingPunct="1"/>
            <a:r>
              <a:rPr lang="en-US" altLang="en-US" dirty="0"/>
              <a:t>You can include any number of handlers within an </a:t>
            </a:r>
            <a:r>
              <a:rPr lang="en-US" altLang="en-US" dirty="0">
                <a:latin typeface="Courier New" pitchFamily="49" charset="0"/>
              </a:rPr>
              <a:t>EXCEPTION</a:t>
            </a:r>
            <a:r>
              <a:rPr lang="en-US" altLang="en-US" dirty="0"/>
              <a:t> section to handle specific exceptions. However, you cannot have multiple handlers for a single exception.</a:t>
            </a:r>
          </a:p>
          <a:p>
            <a:pPr lvl="1" eaLnBrk="1" hangingPunct="1"/>
            <a:r>
              <a:rPr lang="en-US" altLang="en-US" dirty="0"/>
              <a:t>The exception-trapping syntax includes the following elements:</a:t>
            </a:r>
          </a:p>
          <a:p>
            <a:endParaRPr lang="en-US" dirty="0"/>
          </a:p>
        </p:txBody>
      </p:sp>
    </p:spTree>
    <p:extLst>
      <p:ext uri="{BB962C8B-B14F-4D97-AF65-F5344CB8AC3E}">
        <p14:creationId xmlns:p14="http://schemas.microsoft.com/office/powerpoint/2010/main" val="904436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Footer Placeholder 6"/>
          <p:cNvSpPr>
            <a:spLocks noGrp="1"/>
          </p:cNvSpPr>
          <p:nvPr>
            <p:ph type="ftr" sz="quarter" idx="4"/>
          </p:nvPr>
        </p:nvSpPr>
        <p:spPr/>
        <p:txBody>
          <a:bodyPr/>
          <a:lstStyle/>
          <a:p>
            <a:r>
              <a:rPr lang="en-US" altLang="en-US"/>
              <a:t>Oracle Database 19c: PL/SQL Workshop   9 - </a:t>
            </a:r>
            <a:fld id="{B8DE86B7-3673-49FD-BD2E-9A99A1FA2591}" type="slidenum">
              <a:rPr lang="en-US" altLang="en-US" smtClean="0"/>
              <a:pPr/>
              <a:t>12</a:t>
            </a:fld>
            <a:endParaRPr lang="en-US" altLang="en-US" dirty="0"/>
          </a:p>
        </p:txBody>
      </p:sp>
      <p:sp>
        <p:nvSpPr>
          <p:cNvPr id="4" name="Notes Placeholder 3">
            <a:extLst>
              <a:ext uri="{FF2B5EF4-FFF2-40B4-BE49-F238E27FC236}">
                <a16:creationId xmlns:a16="http://schemas.microsoft.com/office/drawing/2014/main" id="{B4018780-7C84-44C0-8E65-7D148A0BA6D7}"/>
              </a:ext>
            </a:extLst>
          </p:cNvPr>
          <p:cNvSpPr>
            <a:spLocks noGrp="1"/>
          </p:cNvSpPr>
          <p:nvPr>
            <p:ph type="body" idx="1"/>
          </p:nvPr>
        </p:nvSpPr>
        <p:spPr>
          <a:xfrm>
            <a:off x="457200" y="449263"/>
            <a:ext cx="6858000" cy="9380537"/>
          </a:xfrm>
        </p:spPr>
        <p:txBody>
          <a:bodyPr/>
          <a:lstStyle/>
          <a:p>
            <a:pPr lvl="1" eaLnBrk="1" hangingPunct="1"/>
            <a:r>
              <a:rPr lang="en-US" altLang="en-US" b="1" dirty="0"/>
              <a:t>The </a:t>
            </a:r>
            <a:r>
              <a:rPr lang="en-US" altLang="en-US" b="1" dirty="0">
                <a:latin typeface="Courier New" pitchFamily="49" charset="0"/>
              </a:rPr>
              <a:t>WHEN</a:t>
            </a:r>
            <a:r>
              <a:rPr lang="en-US" altLang="en-US" dirty="0"/>
              <a:t> </a:t>
            </a:r>
            <a:r>
              <a:rPr lang="en-US" altLang="en-US" b="1" dirty="0">
                <a:latin typeface="Courier New" pitchFamily="49" charset="0"/>
              </a:rPr>
              <a:t>OTHERS</a:t>
            </a:r>
            <a:r>
              <a:rPr lang="en-US" altLang="en-US" b="1" dirty="0"/>
              <a:t> Exception Handler</a:t>
            </a:r>
          </a:p>
          <a:p>
            <a:pPr lvl="1" eaLnBrk="1" hangingPunct="1"/>
            <a:r>
              <a:rPr lang="en-US" altLang="en-US" dirty="0"/>
              <a:t>As stated previously, the exception-handling section traps only those exceptions that are specified.</a:t>
            </a:r>
          </a:p>
          <a:p>
            <a:pPr lvl="1" eaLnBrk="1" hangingPunct="1"/>
            <a:r>
              <a:rPr lang="en-US" altLang="en-US" dirty="0"/>
              <a:t>To trap any exceptions that are not specified, you use the </a:t>
            </a:r>
            <a:r>
              <a:rPr lang="en-US" altLang="en-US" dirty="0">
                <a:latin typeface="Courier New" pitchFamily="49" charset="0"/>
              </a:rPr>
              <a:t>OTHERS</a:t>
            </a:r>
            <a:r>
              <a:rPr lang="en-US" altLang="en-US" dirty="0"/>
              <a:t> exception handler. This option traps any exceptions that are not yet handled. For this reason, if the </a:t>
            </a:r>
            <a:r>
              <a:rPr lang="en-US" altLang="en-US" dirty="0">
                <a:latin typeface="Courier New" pitchFamily="49" charset="0"/>
              </a:rPr>
              <a:t>OTHERS</a:t>
            </a:r>
            <a:r>
              <a:rPr lang="en-US" altLang="en-US" dirty="0"/>
              <a:t> handler is used, it must be the last exception handler that is defined.</a:t>
            </a:r>
          </a:p>
          <a:p>
            <a:pPr lvl="1" eaLnBrk="1" hangingPunct="1"/>
            <a:r>
              <a:rPr lang="en-US" altLang="en-US" dirty="0"/>
              <a:t>Example:</a:t>
            </a:r>
          </a:p>
          <a:p>
            <a:pPr lvl="4" eaLnBrk="1" hangingPunct="1"/>
            <a:r>
              <a:rPr lang="en-US" altLang="en-US" dirty="0"/>
              <a:t>		WHEN NO_DATA_FOUND THEN</a:t>
            </a:r>
            <a:br>
              <a:rPr lang="en-US" altLang="en-US" dirty="0"/>
            </a:br>
            <a:r>
              <a:rPr lang="en-US" altLang="en-US" dirty="0"/>
              <a:t> 		 statement1;</a:t>
            </a:r>
            <a:br>
              <a:rPr lang="en-US" altLang="en-US" dirty="0"/>
            </a:br>
            <a:r>
              <a:rPr lang="en-US" altLang="en-US" dirty="0"/>
              <a:t> 		 ...</a:t>
            </a:r>
            <a:br>
              <a:rPr lang="en-US" altLang="en-US" dirty="0"/>
            </a:br>
            <a:r>
              <a:rPr lang="en-US" altLang="en-US" dirty="0"/>
              <a:t>		WHEN TOO_MANY_ROWS THEN</a:t>
            </a:r>
            <a:br>
              <a:rPr lang="en-US" altLang="en-US" dirty="0"/>
            </a:br>
            <a:r>
              <a:rPr lang="en-US" altLang="en-US" dirty="0"/>
              <a:t> 		 statement1;</a:t>
            </a:r>
            <a:br>
              <a:rPr lang="en-US" altLang="en-US" dirty="0"/>
            </a:br>
            <a:r>
              <a:rPr lang="en-US" altLang="en-US" dirty="0"/>
              <a:t> 		 ... </a:t>
            </a:r>
            <a:br>
              <a:rPr lang="en-US" altLang="en-US" dirty="0"/>
            </a:br>
            <a:r>
              <a:rPr lang="en-US" altLang="en-US" dirty="0"/>
              <a:t>		WHEN OTHERS THEN</a:t>
            </a:r>
            <a:br>
              <a:rPr lang="en-US" altLang="en-US" dirty="0"/>
            </a:br>
            <a:r>
              <a:rPr lang="en-US" altLang="en-US" dirty="0"/>
              <a:t> 		 statement1;</a:t>
            </a:r>
          </a:p>
          <a:p>
            <a:pPr lvl="1" eaLnBrk="1" hangingPunct="1"/>
            <a:r>
              <a:rPr lang="en-US" altLang="en-US" b="1" dirty="0"/>
              <a:t>Example</a:t>
            </a:r>
          </a:p>
          <a:p>
            <a:pPr lvl="1" eaLnBrk="1" hangingPunct="1"/>
            <a:r>
              <a:rPr lang="en-US" altLang="en-US" dirty="0"/>
              <a:t>Consider the preceding example. If the </a:t>
            </a:r>
            <a:r>
              <a:rPr lang="en-US" altLang="en-US" dirty="0">
                <a:latin typeface="Courier New" pitchFamily="49" charset="0"/>
              </a:rPr>
              <a:t>NO_DATA_FOUND</a:t>
            </a:r>
            <a:r>
              <a:rPr lang="en-US" altLang="en-US" dirty="0"/>
              <a:t> exception is raised by a program, the statements in the corresponding handler are executed. If the </a:t>
            </a:r>
            <a:r>
              <a:rPr lang="en-US" altLang="en-US" dirty="0">
                <a:latin typeface="Courier New" pitchFamily="49" charset="0"/>
              </a:rPr>
              <a:t>TOO_MANY_ROWS</a:t>
            </a:r>
            <a:r>
              <a:rPr lang="en-US" altLang="en-US" dirty="0"/>
              <a:t> exception is raised, the statements in the corresponding handler are executed. However, if some other exception is raised, the statements in the </a:t>
            </a:r>
            <a:r>
              <a:rPr lang="en-US" altLang="en-US" dirty="0">
                <a:latin typeface="Courier New" pitchFamily="49" charset="0"/>
              </a:rPr>
              <a:t>OTHERS</a:t>
            </a:r>
            <a:r>
              <a:rPr lang="en-US" altLang="en-US" dirty="0"/>
              <a:t> exception handler are executed.</a:t>
            </a:r>
          </a:p>
          <a:p>
            <a:pPr lvl="1" eaLnBrk="1" hangingPunct="1"/>
            <a:r>
              <a:rPr lang="en-US" altLang="en-US" dirty="0"/>
              <a:t>The </a:t>
            </a:r>
            <a:r>
              <a:rPr lang="en-US" altLang="en-US" dirty="0">
                <a:latin typeface="Courier New" pitchFamily="49" charset="0"/>
              </a:rPr>
              <a:t>OTHERS</a:t>
            </a:r>
            <a:r>
              <a:rPr lang="en-US" altLang="en-US" dirty="0"/>
              <a:t> handler traps all the exceptions that are not already trapped. Some Oracle tools have their own predefined exceptions that you can raise to cause events in the application. The </a:t>
            </a:r>
            <a:r>
              <a:rPr lang="en-US" altLang="en-US" dirty="0">
                <a:latin typeface="Courier New" pitchFamily="49" charset="0"/>
              </a:rPr>
              <a:t>OTHERS</a:t>
            </a:r>
            <a:r>
              <a:rPr lang="en-US" altLang="en-US" dirty="0"/>
              <a:t> handler also traps these exceptions.</a:t>
            </a:r>
          </a:p>
          <a:p>
            <a:endParaRPr lang="en-US" dirty="0"/>
          </a:p>
        </p:txBody>
      </p:sp>
    </p:spTree>
    <p:extLst>
      <p:ext uri="{BB962C8B-B14F-4D97-AF65-F5344CB8AC3E}">
        <p14:creationId xmlns:p14="http://schemas.microsoft.com/office/powerpoint/2010/main" val="76388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Footer Placeholder 7"/>
          <p:cNvSpPr>
            <a:spLocks noGrp="1"/>
          </p:cNvSpPr>
          <p:nvPr>
            <p:ph type="ftr" sz="quarter" idx="4"/>
          </p:nvPr>
        </p:nvSpPr>
        <p:spPr/>
        <p:txBody>
          <a:bodyPr/>
          <a:lstStyle/>
          <a:p>
            <a:r>
              <a:rPr lang="en-US" altLang="en-US"/>
              <a:t>Oracle Database 19c: PL/SQL Workshop   9 - </a:t>
            </a:r>
            <a:fld id="{D42F3D42-6C56-425F-B0D6-5BC6142BF099}" type="slidenum">
              <a:rPr lang="en-US" altLang="en-US" smtClean="0"/>
              <a:pPr/>
              <a:t>13</a:t>
            </a:fld>
            <a:endParaRPr lang="en-US" altLang="en-US" dirty="0"/>
          </a:p>
        </p:txBody>
      </p:sp>
      <p:sp>
        <p:nvSpPr>
          <p:cNvPr id="3" name="Slide Image Placeholder 2">
            <a:extLst>
              <a:ext uri="{FF2B5EF4-FFF2-40B4-BE49-F238E27FC236}">
                <a16:creationId xmlns:a16="http://schemas.microsoft.com/office/drawing/2014/main" id="{85784563-8F1C-4788-BEF5-44E7739A271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0FA3696-14DA-49A9-B77C-7229FF5CABC8}"/>
              </a:ext>
            </a:extLst>
          </p:cNvPr>
          <p:cNvSpPr>
            <a:spLocks noGrp="1"/>
          </p:cNvSpPr>
          <p:nvPr>
            <p:ph type="body" idx="1"/>
          </p:nvPr>
        </p:nvSpPr>
        <p:spPr/>
        <p:txBody>
          <a:bodyPr/>
          <a:lstStyle/>
          <a:p>
            <a:pPr lvl="2" eaLnBrk="1" hangingPunct="1">
              <a:spcBef>
                <a:spcPct val="25000"/>
              </a:spcBef>
            </a:pPr>
            <a:r>
              <a:rPr lang="en-US" altLang="en-US" dirty="0"/>
              <a:t>Begin the exception-handling section of the block with the </a:t>
            </a:r>
            <a:r>
              <a:rPr lang="en-US" altLang="en-US" dirty="0">
                <a:latin typeface="Courier New" pitchFamily="49" charset="0"/>
              </a:rPr>
              <a:t>EXCEPTION</a:t>
            </a:r>
            <a:r>
              <a:rPr lang="en-US" altLang="en-US" dirty="0"/>
              <a:t> keyword.</a:t>
            </a:r>
          </a:p>
          <a:p>
            <a:pPr lvl="2" eaLnBrk="1" hangingPunct="1"/>
            <a:r>
              <a:rPr lang="en-US" altLang="en-US" dirty="0"/>
              <a:t>Define several exception handlers, each with its own set of actions, for the block.</a:t>
            </a:r>
          </a:p>
          <a:p>
            <a:pPr lvl="2" eaLnBrk="1" hangingPunct="1"/>
            <a:r>
              <a:rPr lang="en-US" altLang="en-US" dirty="0"/>
              <a:t>When an exception occurs, PL/SQL processes only one handler before leaving the block.</a:t>
            </a:r>
          </a:p>
          <a:p>
            <a:pPr lvl="2" eaLnBrk="1" hangingPunct="1"/>
            <a:r>
              <a:rPr lang="en-US" altLang="en-US" dirty="0"/>
              <a:t>Place the </a:t>
            </a:r>
            <a:r>
              <a:rPr lang="en-US" altLang="en-US" dirty="0">
                <a:latin typeface="Courier New" pitchFamily="49" charset="0"/>
              </a:rPr>
              <a:t>OTHERS</a:t>
            </a:r>
            <a:r>
              <a:rPr lang="en-US" altLang="en-US" dirty="0"/>
              <a:t> clause after all other exception-handling clauses.</a:t>
            </a:r>
          </a:p>
          <a:p>
            <a:pPr lvl="2" eaLnBrk="1" hangingPunct="1"/>
            <a:r>
              <a:rPr lang="en-US" altLang="en-US" dirty="0"/>
              <a:t>You can have only one </a:t>
            </a:r>
            <a:r>
              <a:rPr lang="en-US" altLang="en-US" dirty="0">
                <a:latin typeface="Courier New" pitchFamily="49" charset="0"/>
              </a:rPr>
              <a:t>OTHERS</a:t>
            </a:r>
            <a:r>
              <a:rPr lang="en-US" altLang="en-US" dirty="0"/>
              <a:t> clause.</a:t>
            </a:r>
          </a:p>
          <a:p>
            <a:pPr lvl="2" eaLnBrk="1" hangingPunct="1"/>
            <a:r>
              <a:rPr lang="en-US" altLang="en-US" dirty="0"/>
              <a:t>Exceptions cannot appear in assignment or SQL statements.</a:t>
            </a:r>
          </a:p>
          <a:p>
            <a:endParaRPr lang="en-US" dirty="0"/>
          </a:p>
        </p:txBody>
      </p:sp>
    </p:spTree>
    <p:extLst>
      <p:ext uri="{BB962C8B-B14F-4D97-AF65-F5344CB8AC3E}">
        <p14:creationId xmlns:p14="http://schemas.microsoft.com/office/powerpoint/2010/main" val="328778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Footer Placeholder 7"/>
          <p:cNvSpPr>
            <a:spLocks noGrp="1"/>
          </p:cNvSpPr>
          <p:nvPr>
            <p:ph type="ftr" sz="quarter" idx="4"/>
          </p:nvPr>
        </p:nvSpPr>
        <p:spPr/>
        <p:txBody>
          <a:bodyPr/>
          <a:lstStyle/>
          <a:p>
            <a:r>
              <a:rPr lang="en-US" altLang="en-US"/>
              <a:t>Oracle Database 19c: PL/SQL Workshop   9 - </a:t>
            </a:r>
            <a:fld id="{5073BC00-13E3-4242-971F-1D4223AB43CB}" type="slidenum">
              <a:rPr lang="en-US" altLang="en-US" smtClean="0"/>
              <a:pPr/>
              <a:t>14</a:t>
            </a:fld>
            <a:endParaRPr lang="en-US" altLang="en-US" dirty="0"/>
          </a:p>
        </p:txBody>
      </p:sp>
      <p:sp>
        <p:nvSpPr>
          <p:cNvPr id="3" name="Slide Image Placeholder 2">
            <a:extLst>
              <a:ext uri="{FF2B5EF4-FFF2-40B4-BE49-F238E27FC236}">
                <a16:creationId xmlns:a16="http://schemas.microsoft.com/office/drawing/2014/main" id="{2898CE61-6716-474B-AD69-9AC94169F38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7687168-86BA-489B-9D9B-CE5C2528C04A}"/>
              </a:ext>
            </a:extLst>
          </p:cNvPr>
          <p:cNvSpPr>
            <a:spLocks noGrp="1"/>
          </p:cNvSpPr>
          <p:nvPr>
            <p:ph type="body" idx="1"/>
          </p:nvPr>
        </p:nvSpPr>
        <p:spPr/>
        <p:txBody>
          <a:bodyPr/>
          <a:lstStyle/>
          <a:p>
            <a:pPr lvl="1" eaLnBrk="1" hangingPunct="1"/>
            <a:r>
              <a:rPr lang="en-US" altLang="en-US" dirty="0"/>
              <a:t>Internally defined exceptions are ORA-n errors. You define </a:t>
            </a:r>
            <a:r>
              <a:rPr lang="en-US" altLang="en-US" dirty="0">
                <a:latin typeface="Courier New" pitchFamily="49" charset="0"/>
              </a:rPr>
              <a:t>EXCEPTION</a:t>
            </a:r>
            <a:r>
              <a:rPr lang="en-US" altLang="en-US" dirty="0"/>
              <a:t> blocks for internally defined exceptions by using the </a:t>
            </a:r>
            <a:r>
              <a:rPr lang="en-US" altLang="en-US" dirty="0">
                <a:latin typeface="Courier New" pitchFamily="49" charset="0"/>
              </a:rPr>
              <a:t>PRAGMA</a:t>
            </a:r>
            <a:r>
              <a:rPr lang="en-US" altLang="en-US" dirty="0"/>
              <a:t> </a:t>
            </a:r>
            <a:r>
              <a:rPr lang="en-US" altLang="en-US" dirty="0">
                <a:latin typeface="Courier New" pitchFamily="49" charset="0"/>
              </a:rPr>
              <a:t>EXCEPTION_INIT</a:t>
            </a:r>
            <a:r>
              <a:rPr lang="en-US" altLang="en-US" dirty="0"/>
              <a:t> function. </a:t>
            </a:r>
          </a:p>
          <a:p>
            <a:pPr lvl="1" eaLnBrk="1" hangingPunct="1"/>
            <a:r>
              <a:rPr lang="en-US" altLang="en-US" dirty="0"/>
              <a:t>You declare an exception name and associate it with an internally defined exception in the declarative section. </a:t>
            </a:r>
            <a:r>
              <a:rPr lang="en-US" altLang="en-US" dirty="0">
                <a:latin typeface="Courier New" pitchFamily="49" charset="0"/>
              </a:rPr>
              <a:t>PRAGMA</a:t>
            </a:r>
            <a:r>
              <a:rPr lang="en-US" altLang="en-US" dirty="0"/>
              <a:t> </a:t>
            </a:r>
            <a:r>
              <a:rPr lang="en-US" altLang="en-US" dirty="0">
                <a:latin typeface="Courier New" pitchFamily="49" charset="0"/>
              </a:rPr>
              <a:t>EXCEPTION_INIT</a:t>
            </a:r>
            <a:r>
              <a:rPr lang="en-US" altLang="en-US" dirty="0"/>
              <a:t>  associates an exception name with an Oracle error number. This enables you to refer to any internal exception by name and to write a specific handler for it. </a:t>
            </a:r>
          </a:p>
          <a:p>
            <a:pPr lvl="1" eaLnBrk="1" hangingPunct="1"/>
            <a:r>
              <a:rPr lang="en-US" altLang="en-US" b="1" dirty="0"/>
              <a:t>Note: </a:t>
            </a:r>
            <a:r>
              <a:rPr lang="en-US" altLang="en-US" dirty="0">
                <a:latin typeface="Courier New" pitchFamily="49" charset="0"/>
              </a:rPr>
              <a:t>PRAGMA</a:t>
            </a:r>
            <a:r>
              <a:rPr lang="en-US" altLang="en-US" dirty="0">
                <a:solidFill>
                  <a:srgbClr val="FC0128"/>
                </a:solidFill>
              </a:rPr>
              <a:t> </a:t>
            </a:r>
            <a:r>
              <a:rPr lang="en-US" altLang="en-US" dirty="0"/>
              <a:t>(also called</a:t>
            </a:r>
            <a:r>
              <a:rPr lang="en-US" altLang="en-US" i="1" dirty="0"/>
              <a:t> </a:t>
            </a:r>
            <a:r>
              <a:rPr lang="en-US" altLang="en-US" i="1" dirty="0" err="1"/>
              <a:t>pseudoinstructions</a:t>
            </a:r>
            <a:r>
              <a:rPr lang="en-US" altLang="en-US" dirty="0"/>
              <a:t>) is the keyword that signifies that the statement is a compiler directive, which is not processed when the PL/SQL block is executed. Rather, it directs the PL/SQL compiler to interpret all occurrences of the exception name within the block as the associated Oracle Server error number.</a:t>
            </a:r>
          </a:p>
          <a:p>
            <a:endParaRPr lang="en-US" dirty="0"/>
          </a:p>
        </p:txBody>
      </p:sp>
    </p:spTree>
    <p:extLst>
      <p:ext uri="{BB962C8B-B14F-4D97-AF65-F5344CB8AC3E}">
        <p14:creationId xmlns:p14="http://schemas.microsoft.com/office/powerpoint/2010/main" val="410935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Footer Placeholder 7"/>
          <p:cNvSpPr>
            <a:spLocks noGrp="1"/>
          </p:cNvSpPr>
          <p:nvPr>
            <p:ph type="ftr" sz="quarter" idx="4"/>
          </p:nvPr>
        </p:nvSpPr>
        <p:spPr/>
        <p:txBody>
          <a:bodyPr/>
          <a:lstStyle/>
          <a:p>
            <a:r>
              <a:rPr lang="en-US" altLang="en-US"/>
              <a:t>Oracle Database 19c: PL/SQL Workshop   9 - </a:t>
            </a:r>
            <a:fld id="{1E0AEB87-538A-4E3D-91E3-43D882066171}" type="slidenum">
              <a:rPr lang="en-US" altLang="en-US" smtClean="0"/>
              <a:pPr/>
              <a:t>15</a:t>
            </a:fld>
            <a:endParaRPr lang="en-US" altLang="en-US" dirty="0"/>
          </a:p>
        </p:txBody>
      </p:sp>
      <p:sp>
        <p:nvSpPr>
          <p:cNvPr id="3" name="Slide Image Placeholder 2">
            <a:extLst>
              <a:ext uri="{FF2B5EF4-FFF2-40B4-BE49-F238E27FC236}">
                <a16:creationId xmlns:a16="http://schemas.microsoft.com/office/drawing/2014/main" id="{A23BA719-9851-4E17-A759-293EB55CC2E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CC30767-19DF-4858-A44D-7956328A99AF}"/>
              </a:ext>
            </a:extLst>
          </p:cNvPr>
          <p:cNvSpPr>
            <a:spLocks noGrp="1"/>
          </p:cNvSpPr>
          <p:nvPr>
            <p:ph type="body" idx="1"/>
          </p:nvPr>
        </p:nvSpPr>
        <p:spPr/>
        <p:txBody>
          <a:bodyPr/>
          <a:lstStyle/>
          <a:p>
            <a:pPr lvl="1" eaLnBrk="1" hangingPunct="1"/>
            <a:r>
              <a:rPr lang="en-US" altLang="en-US" dirty="0"/>
              <a:t>The example in the slide illustrates the three steps in defining an </a:t>
            </a:r>
            <a:r>
              <a:rPr lang="en-US" altLang="en-US" dirty="0">
                <a:latin typeface="Courier New" pitchFamily="49" charset="0"/>
              </a:rPr>
              <a:t>EXCEPTION</a:t>
            </a:r>
            <a:r>
              <a:rPr lang="en-US" altLang="en-US" dirty="0"/>
              <a:t> block for internally defined exceptions:</a:t>
            </a:r>
          </a:p>
          <a:p>
            <a:pPr lvl="2" eaLnBrk="1" hangingPunct="1">
              <a:spcBef>
                <a:spcPct val="25000"/>
              </a:spcBef>
              <a:buNone/>
            </a:pPr>
            <a:r>
              <a:rPr lang="en-US" altLang="en-US" dirty="0"/>
              <a:t>1.	Declare the name of the exception in the declarative section by using the following syntax:</a:t>
            </a:r>
          </a:p>
          <a:p>
            <a:pPr lvl="4" eaLnBrk="1" hangingPunct="1">
              <a:lnSpc>
                <a:spcPct val="95000"/>
              </a:lnSpc>
            </a:pPr>
            <a:r>
              <a:rPr lang="en-US" altLang="en-US" i="1" dirty="0"/>
              <a:t>		exception   </a:t>
            </a:r>
            <a:r>
              <a:rPr lang="en-US" altLang="en-US" dirty="0" err="1"/>
              <a:t>EXCEPTION</a:t>
            </a:r>
            <a:r>
              <a:rPr lang="en-US" altLang="en-US" dirty="0"/>
              <a:t>;</a:t>
            </a:r>
          </a:p>
          <a:p>
            <a:pPr lvl="2" eaLnBrk="1" hangingPunct="1">
              <a:lnSpc>
                <a:spcPct val="95000"/>
              </a:lnSpc>
              <a:buNone/>
            </a:pPr>
            <a:r>
              <a:rPr lang="en-US" altLang="en-US" b="1" dirty="0"/>
              <a:t>	</a:t>
            </a:r>
            <a:r>
              <a:rPr lang="en-US" altLang="en-US" dirty="0"/>
              <a:t>In the syntax, </a:t>
            </a:r>
            <a:r>
              <a:rPr lang="en-US" altLang="en-US" i="1" dirty="0">
                <a:latin typeface="Courier New" pitchFamily="49" charset="0"/>
              </a:rPr>
              <a:t>exception</a:t>
            </a:r>
            <a:r>
              <a:rPr lang="en-US" altLang="en-US" i="1" dirty="0"/>
              <a:t> </a:t>
            </a:r>
            <a:r>
              <a:rPr lang="en-US" altLang="en-US" dirty="0"/>
              <a:t>is the name of the exception.</a:t>
            </a:r>
          </a:p>
          <a:p>
            <a:pPr lvl="2" eaLnBrk="1" hangingPunct="1">
              <a:lnSpc>
                <a:spcPct val="95000"/>
              </a:lnSpc>
              <a:spcBef>
                <a:spcPct val="25000"/>
              </a:spcBef>
              <a:buNone/>
            </a:pPr>
            <a:r>
              <a:rPr lang="en-US" altLang="en-US" dirty="0"/>
              <a:t>2.	Associate the declared exception with the standard Oracle Server error number by using the </a:t>
            </a:r>
            <a:r>
              <a:rPr lang="en-US" altLang="en-US" dirty="0">
                <a:latin typeface="Courier New" pitchFamily="49" charset="0"/>
              </a:rPr>
              <a:t>PRAGMA</a:t>
            </a:r>
            <a:r>
              <a:rPr lang="en-US" altLang="en-US" dirty="0"/>
              <a:t> </a:t>
            </a:r>
            <a:r>
              <a:rPr lang="en-US" altLang="en-US" dirty="0">
                <a:latin typeface="Courier New" pitchFamily="49" charset="0"/>
              </a:rPr>
              <a:t>EXCEPTION_INIT</a:t>
            </a:r>
            <a:r>
              <a:rPr lang="en-US" altLang="en-US" dirty="0"/>
              <a:t> function. Use the following syntax:</a:t>
            </a:r>
            <a:endParaRPr lang="en-US" altLang="en-US" b="1" dirty="0"/>
          </a:p>
          <a:p>
            <a:pPr lvl="4" eaLnBrk="1" hangingPunct="1">
              <a:lnSpc>
                <a:spcPct val="95000"/>
              </a:lnSpc>
            </a:pPr>
            <a:r>
              <a:rPr lang="en-US" altLang="en-US" dirty="0"/>
              <a:t>		PRAGMA EXCEPTION_INIT(</a:t>
            </a:r>
            <a:r>
              <a:rPr lang="en-US" altLang="en-US" i="1" dirty="0"/>
              <a:t>exception, </a:t>
            </a:r>
            <a:r>
              <a:rPr lang="en-US" altLang="en-US" i="1" dirty="0" err="1"/>
              <a:t>error_number</a:t>
            </a:r>
            <a:r>
              <a:rPr lang="en-US" altLang="en-US" i="1" dirty="0"/>
              <a:t>)</a:t>
            </a:r>
            <a:r>
              <a:rPr lang="en-US" altLang="en-US" dirty="0"/>
              <a:t>;</a:t>
            </a:r>
          </a:p>
          <a:p>
            <a:pPr lvl="2" eaLnBrk="1" hangingPunct="1">
              <a:lnSpc>
                <a:spcPct val="95000"/>
              </a:lnSpc>
              <a:buNone/>
            </a:pPr>
            <a:r>
              <a:rPr lang="en-US" altLang="en-US" b="1" dirty="0"/>
              <a:t>	</a:t>
            </a:r>
            <a:r>
              <a:rPr lang="en-US" altLang="en-US" dirty="0"/>
              <a:t>In the syntax, </a:t>
            </a:r>
            <a:r>
              <a:rPr lang="en-US" altLang="en-US" i="1" dirty="0">
                <a:latin typeface="Courier New" pitchFamily="49" charset="0"/>
              </a:rPr>
              <a:t>exception</a:t>
            </a:r>
            <a:r>
              <a:rPr lang="en-US" altLang="en-US" i="1" dirty="0"/>
              <a:t> </a:t>
            </a:r>
            <a:r>
              <a:rPr lang="en-US" altLang="en-US" dirty="0"/>
              <a:t>is the previously declared exception and </a:t>
            </a:r>
            <a:r>
              <a:rPr lang="en-US" altLang="en-US" i="1" dirty="0" err="1">
                <a:latin typeface="Courier New" pitchFamily="49" charset="0"/>
              </a:rPr>
              <a:t>error_number</a:t>
            </a:r>
            <a:r>
              <a:rPr lang="en-US" altLang="en-US" i="1" dirty="0"/>
              <a:t> </a:t>
            </a:r>
            <a:r>
              <a:rPr lang="en-US" altLang="en-US" dirty="0"/>
              <a:t>is a standard Oracle Server error number.</a:t>
            </a:r>
          </a:p>
          <a:p>
            <a:pPr lvl="2" eaLnBrk="1" hangingPunct="1">
              <a:lnSpc>
                <a:spcPct val="95000"/>
              </a:lnSpc>
              <a:spcBef>
                <a:spcPct val="25000"/>
              </a:spcBef>
              <a:buNone/>
            </a:pPr>
            <a:r>
              <a:rPr lang="en-US" altLang="en-US" dirty="0"/>
              <a:t>3.	Reference the declared exception within the corresponding exception-handling routine.</a:t>
            </a:r>
          </a:p>
          <a:p>
            <a:pPr lvl="1" eaLnBrk="1" hangingPunct="1"/>
            <a:r>
              <a:rPr lang="en-US" altLang="en-US" b="1" dirty="0"/>
              <a:t>Example</a:t>
            </a:r>
            <a:endParaRPr lang="en-US" altLang="en-US" dirty="0"/>
          </a:p>
          <a:p>
            <a:pPr lvl="1" eaLnBrk="1" hangingPunct="1">
              <a:lnSpc>
                <a:spcPct val="95000"/>
              </a:lnSpc>
            </a:pPr>
            <a:r>
              <a:rPr lang="en-US" altLang="en-US" dirty="0"/>
              <a:t>The example in the slide tries to insert a </a:t>
            </a:r>
            <a:r>
              <a:rPr lang="en-US" altLang="en-US" dirty="0">
                <a:latin typeface="Courier New" pitchFamily="49" charset="0"/>
              </a:rPr>
              <a:t>NULL</a:t>
            </a:r>
            <a:r>
              <a:rPr lang="en-US" altLang="en-US" dirty="0"/>
              <a:t> value for the </a:t>
            </a:r>
            <a:r>
              <a:rPr lang="en-US" altLang="en-US" dirty="0" err="1">
                <a:latin typeface="Courier New" pitchFamily="49" charset="0"/>
              </a:rPr>
              <a:t>department_name</a:t>
            </a:r>
            <a:r>
              <a:rPr lang="en-US" altLang="en-US" dirty="0"/>
              <a:t> column of the </a:t>
            </a:r>
            <a:r>
              <a:rPr lang="en-US" altLang="en-US" dirty="0">
                <a:latin typeface="Courier New" pitchFamily="49" charset="0"/>
              </a:rPr>
              <a:t>departments</a:t>
            </a:r>
            <a:r>
              <a:rPr lang="en-US" altLang="en-US" dirty="0"/>
              <a:t> table. However, the operation is not successful because </a:t>
            </a:r>
            <a:r>
              <a:rPr lang="en-US" altLang="en-US" dirty="0" err="1">
                <a:latin typeface="Courier New" pitchFamily="49" charset="0"/>
              </a:rPr>
              <a:t>department_name</a:t>
            </a:r>
            <a:r>
              <a:rPr lang="en-US" altLang="en-US" dirty="0"/>
              <a:t> is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column. </a:t>
            </a:r>
            <a:endParaRPr lang="en-US" altLang="en-US" dirty="0">
              <a:solidFill>
                <a:schemeClr val="tx1"/>
              </a:solidFill>
            </a:endParaRPr>
          </a:p>
          <a:p>
            <a:endParaRPr lang="en-US" dirty="0"/>
          </a:p>
        </p:txBody>
      </p:sp>
    </p:spTree>
    <p:extLst>
      <p:ext uri="{BB962C8B-B14F-4D97-AF65-F5344CB8AC3E}">
        <p14:creationId xmlns:p14="http://schemas.microsoft.com/office/powerpoint/2010/main" val="1904878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Footer Placeholder 7"/>
          <p:cNvSpPr>
            <a:spLocks noGrp="1"/>
          </p:cNvSpPr>
          <p:nvPr>
            <p:ph type="ftr" sz="quarter" idx="4"/>
          </p:nvPr>
        </p:nvSpPr>
        <p:spPr/>
        <p:txBody>
          <a:bodyPr/>
          <a:lstStyle/>
          <a:p>
            <a:r>
              <a:rPr lang="en-US" altLang="en-US"/>
              <a:t>Oracle Database 19c: PL/SQL Workshop   9 - </a:t>
            </a:r>
            <a:fld id="{3799C473-9A7A-435D-B22B-4D024069797B}" type="slidenum">
              <a:rPr lang="en-US" altLang="en-US" smtClean="0"/>
              <a:pPr/>
              <a:t>16</a:t>
            </a:fld>
            <a:endParaRPr lang="en-US" altLang="en-US" dirty="0"/>
          </a:p>
        </p:txBody>
      </p:sp>
      <p:sp>
        <p:nvSpPr>
          <p:cNvPr id="3" name="Slide Image Placeholder 2">
            <a:extLst>
              <a:ext uri="{FF2B5EF4-FFF2-40B4-BE49-F238E27FC236}">
                <a16:creationId xmlns:a16="http://schemas.microsoft.com/office/drawing/2014/main" id="{CEE87B25-7026-4751-85C6-B957DB8D61A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E16E9A5-9D55-4C54-85D0-08B823FC7823}"/>
              </a:ext>
            </a:extLst>
          </p:cNvPr>
          <p:cNvSpPr>
            <a:spLocks noGrp="1"/>
          </p:cNvSpPr>
          <p:nvPr>
            <p:ph type="body" idx="1"/>
          </p:nvPr>
        </p:nvSpPr>
        <p:spPr/>
        <p:txBody>
          <a:bodyPr/>
          <a:lstStyle/>
          <a:p>
            <a:pPr lvl="1" eaLnBrk="1" hangingPunct="1"/>
            <a:r>
              <a:rPr lang="en-US" altLang="en-US" dirty="0"/>
              <a:t>Trap a predefined Oracle Server error</a:t>
            </a:r>
            <a:r>
              <a:rPr lang="en-US" altLang="en-US" dirty="0">
                <a:solidFill>
                  <a:srgbClr val="FC0128"/>
                </a:solidFill>
              </a:rPr>
              <a:t> </a:t>
            </a:r>
            <a:r>
              <a:rPr lang="en-US" altLang="en-US" dirty="0"/>
              <a:t>by referencing its predefined name within the corresponding exception-handling routine.</a:t>
            </a:r>
          </a:p>
          <a:p>
            <a:pPr lvl="1" eaLnBrk="1" hangingPunct="1"/>
            <a:r>
              <a:rPr lang="en-US" altLang="en-US" dirty="0"/>
              <a:t>For a complete list of predefined exceptions, see the </a:t>
            </a:r>
            <a:r>
              <a:rPr lang="en-US" altLang="en-US" i="1" dirty="0"/>
              <a:t>PL/SQL User’s Guide and Reference</a:t>
            </a:r>
            <a:r>
              <a:rPr lang="en-US" altLang="en-US" dirty="0"/>
              <a:t>.</a:t>
            </a:r>
            <a:endParaRPr lang="en-US" altLang="en-US" i="1" dirty="0"/>
          </a:p>
          <a:p>
            <a:pPr lvl="1" eaLnBrk="1" hangingPunct="1"/>
            <a:r>
              <a:rPr lang="en-US" altLang="en-US" b="1" dirty="0"/>
              <a:t>Note:</a:t>
            </a:r>
            <a:r>
              <a:rPr lang="en-US" altLang="en-US" i="1" dirty="0"/>
              <a:t> </a:t>
            </a:r>
            <a:r>
              <a:rPr lang="en-US" altLang="en-US" dirty="0"/>
              <a:t>PL/SQL declares predefined exceptions in the </a:t>
            </a:r>
            <a:r>
              <a:rPr lang="en-US" altLang="en-US" dirty="0">
                <a:latin typeface="Courier New" pitchFamily="49" charset="0"/>
              </a:rPr>
              <a:t>STANDARD</a:t>
            </a:r>
            <a:r>
              <a:rPr lang="en-US" altLang="en-US" dirty="0"/>
              <a:t> package.</a:t>
            </a:r>
          </a:p>
          <a:p>
            <a:endParaRPr lang="en-US" dirty="0"/>
          </a:p>
        </p:txBody>
      </p:sp>
    </p:spTree>
    <p:extLst>
      <p:ext uri="{BB962C8B-B14F-4D97-AF65-F5344CB8AC3E}">
        <p14:creationId xmlns:p14="http://schemas.microsoft.com/office/powerpoint/2010/main" val="1956595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p:cNvGraphicFramePr>
          <p:nvPr/>
        </p:nvGraphicFramePr>
        <p:xfrm>
          <a:off x="688975" y="817563"/>
          <a:ext cx="5716588" cy="7480300"/>
        </p:xfrm>
        <a:graphic>
          <a:graphicData uri="http://schemas.openxmlformats.org/presentationml/2006/ole">
            <mc:AlternateContent xmlns:mc="http://schemas.openxmlformats.org/markup-compatibility/2006">
              <mc:Choice xmlns:v="urn:schemas-microsoft-com:vml" Requires="v">
                <p:oleObj spid="_x0000_s3101" name="Document" r:id="rId4" imgW="5913563" imgH="7946566" progId="Word.Document.8">
                  <p:embed/>
                </p:oleObj>
              </mc:Choice>
              <mc:Fallback>
                <p:oleObj name="Document" r:id="rId4" imgW="5913563" imgH="7946566" progId="Word.Document.8">
                  <p:embed/>
                  <p:pic>
                    <p:nvPicPr>
                      <p:cNvPr id="3074"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975" y="817563"/>
                        <a:ext cx="5716588" cy="748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Footer Placeholder 4"/>
          <p:cNvSpPr>
            <a:spLocks noGrp="1"/>
          </p:cNvSpPr>
          <p:nvPr>
            <p:ph type="ftr" sz="quarter" idx="4"/>
          </p:nvPr>
        </p:nvSpPr>
        <p:spPr/>
        <p:txBody>
          <a:bodyPr/>
          <a:lstStyle/>
          <a:p>
            <a:r>
              <a:rPr lang="en-US" altLang="en-US"/>
              <a:t>Oracle Database 19c: PL/SQL Workshop   9 - </a:t>
            </a:r>
            <a:fld id="{21745D89-1977-4BB8-AB82-AD37C9B8104A}" type="slidenum">
              <a:rPr lang="en-US" altLang="en-US" smtClean="0"/>
              <a:pPr/>
              <a:t>17</a:t>
            </a:fld>
            <a:endParaRPr lang="en-US" altLang="en-US" dirty="0"/>
          </a:p>
        </p:txBody>
      </p:sp>
      <p:sp>
        <p:nvSpPr>
          <p:cNvPr id="5" name="Notes Placeholder 4">
            <a:extLst>
              <a:ext uri="{FF2B5EF4-FFF2-40B4-BE49-F238E27FC236}">
                <a16:creationId xmlns:a16="http://schemas.microsoft.com/office/drawing/2014/main" id="{E0DEAEDD-85CE-4B2B-AA13-D002E6B0C835}"/>
              </a:ext>
            </a:extLst>
          </p:cNvPr>
          <p:cNvSpPr>
            <a:spLocks noGrp="1"/>
          </p:cNvSpPr>
          <p:nvPr>
            <p:ph type="body" idx="1"/>
          </p:nvPr>
        </p:nvSpPr>
        <p:spPr>
          <a:xfrm>
            <a:off x="457200" y="449263"/>
            <a:ext cx="6858000" cy="9380537"/>
          </a:xfrm>
        </p:spPr>
        <p:txBody>
          <a:bodyPr/>
          <a:lstStyle/>
          <a:p>
            <a:pPr lvl="1"/>
            <a:r>
              <a:rPr lang="en-US" dirty="0"/>
              <a:t>The following table shows some of the predefined exceptions:</a:t>
            </a:r>
          </a:p>
        </p:txBody>
      </p:sp>
    </p:spTree>
    <p:extLst>
      <p:ext uri="{BB962C8B-B14F-4D97-AF65-F5344CB8AC3E}">
        <p14:creationId xmlns:p14="http://schemas.microsoft.com/office/powerpoint/2010/main" val="928130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571500" y="533400"/>
          <a:ext cx="6096000" cy="5948363"/>
        </p:xfrm>
        <a:graphic>
          <a:graphicData uri="http://schemas.openxmlformats.org/presentationml/2006/ole">
            <mc:AlternateContent xmlns:mc="http://schemas.openxmlformats.org/markup-compatibility/2006">
              <mc:Choice xmlns:v="urn:schemas-microsoft-com:vml" Requires="v">
                <p:oleObj spid="_x0000_s4125" name="Document" r:id="rId4" imgW="6077909" imgH="5939360" progId="Word.Document.8">
                  <p:embed/>
                </p:oleObj>
              </mc:Choice>
              <mc:Fallback>
                <p:oleObj name="Document" r:id="rId4" imgW="6077909" imgH="5939360" progId="Word.Document.8">
                  <p:embed/>
                  <p:pic>
                    <p:nvPicPr>
                      <p:cNvPr id="4098"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533400"/>
                        <a:ext cx="6096000" cy="594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Footer Placeholder 4"/>
          <p:cNvSpPr>
            <a:spLocks noGrp="1"/>
          </p:cNvSpPr>
          <p:nvPr>
            <p:ph type="ftr" sz="quarter" idx="4"/>
          </p:nvPr>
        </p:nvSpPr>
        <p:spPr/>
        <p:txBody>
          <a:bodyPr/>
          <a:lstStyle/>
          <a:p>
            <a:pPr>
              <a:defRPr/>
            </a:pPr>
            <a:r>
              <a:rPr lang="en-US" altLang="en-US"/>
              <a:t>Oracle Database 19c: PL/SQL Workshop   9 - </a:t>
            </a:r>
            <a:fld id="{66CDD1E6-4210-4223-8344-01257DFB49CC}" type="slidenum">
              <a:rPr lang="en-US" altLang="en-US" smtClean="0"/>
              <a:t>18</a:t>
            </a:fld>
            <a:endParaRPr lang="en-US" altLang="en-US" dirty="0"/>
          </a:p>
        </p:txBody>
      </p:sp>
      <p:sp>
        <p:nvSpPr>
          <p:cNvPr id="4100" name="Notes Placeholder 6"/>
          <p:cNvSpPr>
            <a:spLocks noGrp="1"/>
          </p:cNvSpPr>
          <p:nvPr>
            <p:ph type="body" idx="1"/>
          </p:nvPr>
        </p:nvSpPr>
        <p:spPr>
          <a:xfrm>
            <a:off x="292100" y="449263"/>
            <a:ext cx="6400800" cy="8191500"/>
          </a:xfrm>
          <a:noFill/>
          <a:ln/>
        </p:spPr>
        <p:txBody>
          <a:bodyPr/>
          <a:lstStyle/>
          <a:p>
            <a:r>
              <a:rPr lang="en-US"/>
              <a:t> </a:t>
            </a:r>
          </a:p>
        </p:txBody>
      </p:sp>
    </p:spTree>
    <p:extLst>
      <p:ext uri="{BB962C8B-B14F-4D97-AF65-F5344CB8AC3E}">
        <p14:creationId xmlns:p14="http://schemas.microsoft.com/office/powerpoint/2010/main" val="351734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p:cNvGraphicFramePr>
          <p:nvPr/>
        </p:nvGraphicFramePr>
        <p:xfrm>
          <a:off x="609600" y="5715000"/>
          <a:ext cx="6057900" cy="1066800"/>
        </p:xfrm>
        <a:graphic>
          <a:graphicData uri="http://schemas.openxmlformats.org/presentationml/2006/ole">
            <mc:AlternateContent xmlns:mc="http://schemas.openxmlformats.org/markup-compatibility/2006">
              <mc:Choice xmlns:v="urn:schemas-microsoft-com:vml" Requires="v">
                <p:oleObj spid="_x0000_s5176" name="Document" r:id="rId4" imgW="6138555" imgH="1167397" progId="Word.Document.8">
                  <p:embed/>
                </p:oleObj>
              </mc:Choice>
              <mc:Fallback>
                <p:oleObj name="Document" r:id="rId4" imgW="6138555" imgH="1167397" progId="Word.Document.8">
                  <p:embed/>
                  <p:pic>
                    <p:nvPicPr>
                      <p:cNvPr id="5122"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715000"/>
                        <a:ext cx="6057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p:cNvGraphicFramePr>
            <a:graphicFrameLocks/>
          </p:cNvGraphicFramePr>
          <p:nvPr/>
        </p:nvGraphicFramePr>
        <p:xfrm>
          <a:off x="609600" y="7086600"/>
          <a:ext cx="5734050" cy="1028700"/>
        </p:xfrm>
        <a:graphic>
          <a:graphicData uri="http://schemas.openxmlformats.org/presentationml/2006/ole">
            <mc:AlternateContent xmlns:mc="http://schemas.openxmlformats.org/markup-compatibility/2006">
              <mc:Choice xmlns:v="urn:schemas-microsoft-com:vml" Requires="v">
                <p:oleObj spid="_x0000_s5177" name="Document" r:id="rId6" imgW="6637166" imgH="1334858" progId="Word.Document.8">
                  <p:embed/>
                </p:oleObj>
              </mc:Choice>
              <mc:Fallback>
                <p:oleObj name="Document" r:id="rId6" imgW="6637166" imgH="1334858" progId="Word.Document.8">
                  <p:embed/>
                  <p:pic>
                    <p:nvPicPr>
                      <p:cNvPr id="5123"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7086600"/>
                        <a:ext cx="57340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Footer Placeholder 9"/>
          <p:cNvSpPr>
            <a:spLocks noGrp="1"/>
          </p:cNvSpPr>
          <p:nvPr>
            <p:ph type="ftr" sz="quarter" idx="4"/>
          </p:nvPr>
        </p:nvSpPr>
        <p:spPr/>
        <p:txBody>
          <a:bodyPr/>
          <a:lstStyle/>
          <a:p>
            <a:r>
              <a:rPr lang="en-US" altLang="en-US"/>
              <a:t>Oracle Database 19c: PL/SQL Workshop   9 - </a:t>
            </a:r>
            <a:fld id="{D259CCDF-3A53-416F-9CAC-CDCB2ED1A9C4}" type="slidenum">
              <a:rPr lang="en-US" altLang="en-US" smtClean="0"/>
              <a:pPr/>
              <a:t>19</a:t>
            </a:fld>
            <a:endParaRPr lang="en-US" altLang="en-US" dirty="0"/>
          </a:p>
        </p:txBody>
      </p:sp>
      <p:sp>
        <p:nvSpPr>
          <p:cNvPr id="3" name="Slide Image Placeholder 2">
            <a:extLst>
              <a:ext uri="{FF2B5EF4-FFF2-40B4-BE49-F238E27FC236}">
                <a16:creationId xmlns:a16="http://schemas.microsoft.com/office/drawing/2014/main" id="{CCC68BC9-3F8A-46D7-BEF1-7B58ED30879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853202D-5CE8-4B1D-B1A6-816E7E332A35}"/>
              </a:ext>
            </a:extLst>
          </p:cNvPr>
          <p:cNvSpPr>
            <a:spLocks noGrp="1"/>
          </p:cNvSpPr>
          <p:nvPr>
            <p:ph type="body" idx="1"/>
          </p:nvPr>
        </p:nvSpPr>
        <p:spPr/>
        <p:txBody>
          <a:bodyPr/>
          <a:lstStyle/>
          <a:p>
            <a:pPr lvl="1" eaLnBrk="1" hangingPunct="1"/>
            <a:r>
              <a:rPr lang="en-US" altLang="en-US" dirty="0"/>
              <a:t>When an exception occurs, you can identify the associated error code or error message by using two functions. Based on the values of the code or the message, you can decide which subsequent actions to take.</a:t>
            </a:r>
          </a:p>
          <a:p>
            <a:pPr lvl="1" eaLnBrk="1" hangingPunct="1"/>
            <a:r>
              <a:rPr lang="en-US" altLang="en-US" dirty="0">
                <a:latin typeface="Courier New" pitchFamily="49" charset="0"/>
              </a:rPr>
              <a:t>SQLCODE</a:t>
            </a:r>
            <a:r>
              <a:rPr lang="en-US" altLang="en-US" dirty="0">
                <a:solidFill>
                  <a:srgbClr val="FC0128"/>
                </a:solidFill>
              </a:rPr>
              <a:t> </a:t>
            </a:r>
            <a:r>
              <a:rPr lang="en-US" altLang="en-US" dirty="0"/>
              <a:t>returns the Oracle error number for internal exceptions. </a:t>
            </a:r>
            <a:r>
              <a:rPr lang="en-US" altLang="en-US" dirty="0">
                <a:latin typeface="Courier New" pitchFamily="49" charset="0"/>
              </a:rPr>
              <a:t>SQLERRM</a:t>
            </a:r>
            <a:r>
              <a:rPr lang="en-US" altLang="en-US" dirty="0">
                <a:solidFill>
                  <a:schemeClr val="tx1"/>
                </a:solidFill>
              </a:rPr>
              <a:t> </a:t>
            </a:r>
            <a:r>
              <a:rPr lang="en-US" altLang="en-US" dirty="0"/>
              <a:t>returns the message associated with the error number.</a:t>
            </a:r>
          </a:p>
          <a:p>
            <a:pPr lvl="1" eaLnBrk="1" hangingPunct="1"/>
            <a:endParaRPr lang="en-US" altLang="en-US" dirty="0">
              <a:latin typeface="Courier New" pitchFamily="49" charset="0"/>
            </a:endParaRPr>
          </a:p>
          <a:p>
            <a:pPr lvl="1" eaLnBrk="1" hangingPunct="1"/>
            <a:endParaRPr lang="en-US" altLang="en-US" dirty="0"/>
          </a:p>
          <a:p>
            <a:pPr lvl="1" eaLnBrk="1" hangingPunct="1"/>
            <a:endParaRPr lang="en-US" altLang="en-US" dirty="0"/>
          </a:p>
          <a:p>
            <a:pPr lvl="1" eaLnBrk="1" hangingPunct="1">
              <a:spcBef>
                <a:spcPct val="60000"/>
              </a:spcBef>
            </a:pPr>
            <a:br>
              <a:rPr lang="en-US" altLang="en-US" b="1" dirty="0"/>
            </a:br>
            <a:r>
              <a:rPr lang="en-US" altLang="en-US" b="1" dirty="0">
                <a:latin typeface="Courier New" pitchFamily="49" charset="0"/>
              </a:rPr>
              <a:t>SQLCODE</a:t>
            </a:r>
            <a:r>
              <a:rPr lang="en-US" altLang="en-US" b="1" dirty="0"/>
              <a:t> Values: Examples</a:t>
            </a:r>
            <a:endParaRPr lang="en-US" altLang="en-US" dirty="0"/>
          </a:p>
          <a:p>
            <a:endParaRPr lang="en-US" dirty="0"/>
          </a:p>
        </p:txBody>
      </p:sp>
    </p:spTree>
    <p:extLst>
      <p:ext uri="{BB962C8B-B14F-4D97-AF65-F5344CB8AC3E}">
        <p14:creationId xmlns:p14="http://schemas.microsoft.com/office/powerpoint/2010/main" val="768790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Footer Placeholder 7"/>
          <p:cNvSpPr>
            <a:spLocks noGrp="1"/>
          </p:cNvSpPr>
          <p:nvPr>
            <p:ph type="ftr" sz="quarter" idx="4"/>
          </p:nvPr>
        </p:nvSpPr>
        <p:spPr/>
        <p:txBody>
          <a:bodyPr/>
          <a:lstStyle/>
          <a:p>
            <a:r>
              <a:rPr lang="en-US" altLang="en-US"/>
              <a:t>Oracle Database 19c: PL/SQL Workshop   9 - </a:t>
            </a:r>
            <a:fld id="{59260701-2D73-49C4-8486-D05F0A9E0617}" type="slidenum">
              <a:rPr lang="en-US" altLang="en-US" smtClean="0"/>
              <a:pPr/>
              <a:t>20</a:t>
            </a:fld>
            <a:endParaRPr lang="en-US" altLang="en-US" dirty="0"/>
          </a:p>
        </p:txBody>
      </p:sp>
      <p:sp>
        <p:nvSpPr>
          <p:cNvPr id="3" name="Slide Image Placeholder 2">
            <a:extLst>
              <a:ext uri="{FF2B5EF4-FFF2-40B4-BE49-F238E27FC236}">
                <a16:creationId xmlns:a16="http://schemas.microsoft.com/office/drawing/2014/main" id="{1F1D0D2C-548E-468B-ACD1-39A83947E3D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C716EC6-CB2B-4A40-AEA6-227F57AD23A7}"/>
              </a:ext>
            </a:extLst>
          </p:cNvPr>
          <p:cNvSpPr>
            <a:spLocks noGrp="1"/>
          </p:cNvSpPr>
          <p:nvPr>
            <p:ph type="body" idx="1"/>
          </p:nvPr>
        </p:nvSpPr>
        <p:spPr/>
        <p:txBody>
          <a:bodyPr/>
          <a:lstStyle/>
          <a:p>
            <a:pPr lvl="1" eaLnBrk="1" hangingPunct="1"/>
            <a:r>
              <a:rPr lang="en-US" altLang="en-US" dirty="0"/>
              <a:t>When an exception is trapped in the </a:t>
            </a:r>
            <a:r>
              <a:rPr lang="en-US" altLang="en-US" dirty="0">
                <a:latin typeface="Courier New" pitchFamily="49" charset="0"/>
              </a:rPr>
              <a:t>WHEN</a:t>
            </a:r>
            <a:r>
              <a:rPr lang="en-US" altLang="en-US" dirty="0"/>
              <a:t> </a:t>
            </a:r>
            <a:r>
              <a:rPr lang="en-US" altLang="en-US" dirty="0">
                <a:latin typeface="Courier New" pitchFamily="49" charset="0"/>
              </a:rPr>
              <a:t>OTHERS</a:t>
            </a:r>
            <a:r>
              <a:rPr lang="en-US" altLang="en-US" dirty="0"/>
              <a:t> exception handler, you can use a set of generic functions to identify those errors. The example in the slide illustrates the values of </a:t>
            </a:r>
            <a:r>
              <a:rPr lang="en-US" altLang="en-US" dirty="0">
                <a:latin typeface="Courier New" pitchFamily="49" charset="0"/>
              </a:rPr>
              <a:t>SQLCODE</a:t>
            </a:r>
            <a:r>
              <a:rPr lang="en-US" altLang="en-US" dirty="0"/>
              <a:t> and </a:t>
            </a:r>
            <a:r>
              <a:rPr lang="en-US" altLang="en-US" dirty="0">
                <a:latin typeface="Courier New" pitchFamily="49" charset="0"/>
              </a:rPr>
              <a:t>SQLERRM</a:t>
            </a:r>
            <a:r>
              <a:rPr lang="en-US" altLang="en-US" dirty="0"/>
              <a:t> assigned to variables, and then those variables being used in a SQL statement.</a:t>
            </a:r>
          </a:p>
          <a:p>
            <a:pPr lvl="1" eaLnBrk="1" hangingPunct="1"/>
            <a:r>
              <a:rPr lang="en-US" altLang="en-US" dirty="0"/>
              <a:t>You cannot use </a:t>
            </a:r>
            <a:r>
              <a:rPr lang="en-US" altLang="en-US" dirty="0">
                <a:latin typeface="Courier New" pitchFamily="49" charset="0"/>
              </a:rPr>
              <a:t>SQLCODE</a:t>
            </a:r>
            <a:r>
              <a:rPr lang="en-US" altLang="en-US" dirty="0"/>
              <a:t> or </a:t>
            </a:r>
            <a:r>
              <a:rPr lang="en-US" altLang="en-US" dirty="0">
                <a:latin typeface="Courier New" pitchFamily="49" charset="0"/>
              </a:rPr>
              <a:t>SQLERRM</a:t>
            </a:r>
            <a:r>
              <a:rPr lang="en-US" altLang="en-US" dirty="0"/>
              <a:t> directly in a SQL statement. Instead, you must assign their values to local variables, and then use the variables in the SQL statement, as shown in the following example: </a:t>
            </a:r>
          </a:p>
          <a:p>
            <a:pPr lvl="4" eaLnBrk="1" hangingPunct="1"/>
            <a:r>
              <a:rPr lang="en-US" altLang="en-US" dirty="0"/>
              <a:t>		DECLARE</a:t>
            </a:r>
            <a:br>
              <a:rPr lang="en-US" altLang="en-US" dirty="0"/>
            </a:br>
            <a:r>
              <a:rPr lang="en-US" altLang="en-US" dirty="0"/>
              <a:t>   		   </a:t>
            </a:r>
            <a:r>
              <a:rPr lang="en-US" altLang="en-US" dirty="0" err="1"/>
              <a:t>err_num</a:t>
            </a:r>
            <a:r>
              <a:rPr lang="en-US" altLang="en-US" dirty="0"/>
              <a:t> NUMBER;</a:t>
            </a:r>
            <a:br>
              <a:rPr lang="en-US" altLang="en-US" dirty="0"/>
            </a:br>
            <a:r>
              <a:rPr lang="en-US" altLang="en-US" dirty="0"/>
              <a:t>   		   </a:t>
            </a:r>
            <a:r>
              <a:rPr lang="en-US" altLang="en-US" dirty="0" err="1"/>
              <a:t>err_msg</a:t>
            </a:r>
            <a:r>
              <a:rPr lang="en-US" altLang="en-US" dirty="0"/>
              <a:t> VARCHAR2(100);</a:t>
            </a:r>
            <a:br>
              <a:rPr lang="en-US" altLang="en-US" dirty="0"/>
            </a:br>
            <a:r>
              <a:rPr lang="en-US" altLang="en-US" dirty="0"/>
              <a:t>		BEGIN</a:t>
            </a:r>
            <a:br>
              <a:rPr lang="en-US" altLang="en-US" dirty="0"/>
            </a:br>
            <a:r>
              <a:rPr lang="en-US" altLang="en-US" dirty="0"/>
              <a:t>    		   ...</a:t>
            </a:r>
            <a:br>
              <a:rPr lang="en-US" altLang="en-US" dirty="0"/>
            </a:br>
            <a:r>
              <a:rPr lang="en-US" altLang="en-US" dirty="0"/>
              <a:t>		EXCEPTION</a:t>
            </a:r>
            <a:br>
              <a:rPr lang="en-US" altLang="en-US" dirty="0"/>
            </a:br>
            <a:r>
              <a:rPr lang="en-US" altLang="en-US" dirty="0"/>
              <a:t>   		   ...</a:t>
            </a:r>
            <a:br>
              <a:rPr lang="en-US" altLang="en-US" dirty="0"/>
            </a:br>
            <a:r>
              <a:rPr lang="en-US" altLang="en-US" dirty="0"/>
              <a:t>   		WHEN OTHERS THEN</a:t>
            </a:r>
            <a:br>
              <a:rPr lang="en-US" altLang="en-US" dirty="0"/>
            </a:br>
            <a:r>
              <a:rPr lang="en-US" altLang="en-US" dirty="0"/>
              <a:t>      	   </a:t>
            </a:r>
            <a:r>
              <a:rPr lang="en-US" altLang="en-US" dirty="0" err="1"/>
              <a:t>err_num</a:t>
            </a:r>
            <a:r>
              <a:rPr lang="en-US" altLang="en-US" dirty="0"/>
              <a:t> := SQLCODE;</a:t>
            </a:r>
            <a:br>
              <a:rPr lang="en-US" altLang="en-US" dirty="0"/>
            </a:br>
            <a:r>
              <a:rPr lang="en-US" altLang="en-US" dirty="0"/>
              <a:t>      	   </a:t>
            </a:r>
            <a:r>
              <a:rPr lang="en-US" altLang="en-US" dirty="0" err="1"/>
              <a:t>err_msg</a:t>
            </a:r>
            <a:r>
              <a:rPr lang="en-US" altLang="en-US" dirty="0"/>
              <a:t> := SUBSTR(SQLERRM, 1, 100);</a:t>
            </a:r>
            <a:br>
              <a:rPr lang="en-US" altLang="en-US" dirty="0"/>
            </a:br>
            <a:r>
              <a:rPr lang="en-US" altLang="en-US" dirty="0"/>
              <a:t>      	   INSERT INTO errors VALUES (</a:t>
            </a:r>
            <a:r>
              <a:rPr lang="en-US" altLang="en-US" dirty="0" err="1"/>
              <a:t>err_num</a:t>
            </a:r>
            <a:r>
              <a:rPr lang="en-US" altLang="en-US" dirty="0"/>
              <a:t>, </a:t>
            </a:r>
            <a:r>
              <a:rPr lang="en-US" altLang="en-US" dirty="0" err="1"/>
              <a:t>err_msg</a:t>
            </a:r>
            <a:r>
              <a:rPr lang="en-US" altLang="en-US" dirty="0"/>
              <a:t>);</a:t>
            </a:r>
            <a:br>
              <a:rPr lang="en-US" altLang="en-US" dirty="0"/>
            </a:br>
            <a:r>
              <a:rPr lang="en-US" altLang="en-US" dirty="0"/>
              <a:t>		END;</a:t>
            </a:r>
          </a:p>
          <a:p>
            <a:pPr lvl="4" eaLnBrk="1" hangingPunct="1"/>
            <a:r>
              <a:rPr lang="en-US" altLang="en-US" dirty="0"/>
              <a:t>		/</a:t>
            </a:r>
          </a:p>
          <a:p>
            <a:endParaRPr lang="en-US" dirty="0"/>
          </a:p>
        </p:txBody>
      </p:sp>
    </p:spTree>
    <p:extLst>
      <p:ext uri="{BB962C8B-B14F-4D97-AF65-F5344CB8AC3E}">
        <p14:creationId xmlns:p14="http://schemas.microsoft.com/office/powerpoint/2010/main" val="2076240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Footer Placeholder 7"/>
          <p:cNvSpPr>
            <a:spLocks noGrp="1"/>
          </p:cNvSpPr>
          <p:nvPr>
            <p:ph type="ftr" sz="quarter" idx="4"/>
          </p:nvPr>
        </p:nvSpPr>
        <p:spPr/>
        <p:txBody>
          <a:bodyPr/>
          <a:lstStyle/>
          <a:p>
            <a:r>
              <a:rPr lang="en-US" altLang="en-US"/>
              <a:t>Oracle Database 19c: PL/SQL Workshop   9 - </a:t>
            </a:r>
            <a:fld id="{9C74D8B6-C2D4-443F-BCC3-46102BEDEB5E}" type="slidenum">
              <a:rPr lang="en-US" altLang="en-US" smtClean="0"/>
              <a:pPr/>
              <a:t>3</a:t>
            </a:fld>
            <a:endParaRPr lang="en-US" altLang="en-US" dirty="0"/>
          </a:p>
        </p:txBody>
      </p:sp>
      <p:sp>
        <p:nvSpPr>
          <p:cNvPr id="4" name="Slide Image Placeholder 3">
            <a:extLst>
              <a:ext uri="{FF2B5EF4-FFF2-40B4-BE49-F238E27FC236}">
                <a16:creationId xmlns:a16="http://schemas.microsoft.com/office/drawing/2014/main" id="{82E2A3E2-8990-4246-996D-F856F9C50E92}"/>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9B28CD8-39CD-4028-A3A1-E7A69D9D9444}"/>
              </a:ext>
            </a:extLst>
          </p:cNvPr>
          <p:cNvSpPr>
            <a:spLocks noGrp="1"/>
          </p:cNvSpPr>
          <p:nvPr>
            <p:ph type="body" idx="1"/>
          </p:nvPr>
        </p:nvSpPr>
        <p:spPr/>
        <p:txBody>
          <a:bodyPr/>
          <a:lstStyle/>
          <a:p>
            <a:pPr lvl="1"/>
            <a:r>
              <a:rPr lang="en-US" altLang="en-US" dirty="0"/>
              <a:t>You learned to write PL/SQL blocks with a declarative section and an executable section. All the SQL and PL/SQL code that must be executed is written in the executable block. </a:t>
            </a:r>
          </a:p>
          <a:p>
            <a:pPr lvl="1"/>
            <a:r>
              <a:rPr lang="en-US" altLang="en-US" dirty="0"/>
              <a:t>So far, it has been assumed that the code works satisfactorily if you take care of compile-time errors. However, the code may cause some unanticipated errors at run time. In this lesson, you learn how to deal with such errors in a PL/SQL block.</a:t>
            </a:r>
          </a:p>
          <a:p>
            <a:endParaRPr lang="en-US" dirty="0"/>
          </a:p>
        </p:txBody>
      </p:sp>
    </p:spTree>
    <p:extLst>
      <p:ext uri="{BB962C8B-B14F-4D97-AF65-F5344CB8AC3E}">
        <p14:creationId xmlns:p14="http://schemas.microsoft.com/office/powerpoint/2010/main" val="1787460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Footer Placeholder 7"/>
          <p:cNvSpPr>
            <a:spLocks noGrp="1"/>
          </p:cNvSpPr>
          <p:nvPr>
            <p:ph type="ftr" sz="quarter" idx="4"/>
          </p:nvPr>
        </p:nvSpPr>
        <p:spPr/>
        <p:txBody>
          <a:bodyPr/>
          <a:lstStyle/>
          <a:p>
            <a:r>
              <a:rPr lang="en-US" altLang="en-US"/>
              <a:t>Oracle Database 19c: PL/SQL Workshop   9 - </a:t>
            </a:r>
            <a:fld id="{FE149C3C-7767-4B8D-88AF-08EB2A3EBA96}" type="slidenum">
              <a:rPr lang="en-US" altLang="en-US" smtClean="0"/>
              <a:pPr/>
              <a:t>21</a:t>
            </a:fld>
            <a:endParaRPr lang="en-US" altLang="en-US" dirty="0"/>
          </a:p>
        </p:txBody>
      </p:sp>
      <p:sp>
        <p:nvSpPr>
          <p:cNvPr id="3" name="Slide Image Placeholder 2">
            <a:extLst>
              <a:ext uri="{FF2B5EF4-FFF2-40B4-BE49-F238E27FC236}">
                <a16:creationId xmlns:a16="http://schemas.microsoft.com/office/drawing/2014/main" id="{B9B841A7-87CA-477B-AB62-F272B4315B7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6B05E16-9332-45D7-B09E-EE089896FCC6}"/>
              </a:ext>
            </a:extLst>
          </p:cNvPr>
          <p:cNvSpPr>
            <a:spLocks noGrp="1"/>
          </p:cNvSpPr>
          <p:nvPr>
            <p:ph type="body" idx="1"/>
          </p:nvPr>
        </p:nvSpPr>
        <p:spPr/>
        <p:txBody>
          <a:bodyPr/>
          <a:lstStyle/>
          <a:p>
            <a:pPr lvl="1" eaLnBrk="1" hangingPunct="1"/>
            <a:r>
              <a:rPr lang="en-US" altLang="en-US" dirty="0"/>
              <a:t>PL/SQL enables you to define your own exceptions depending on the requirements of your application. </a:t>
            </a:r>
          </a:p>
          <a:p>
            <a:pPr lvl="1" eaLnBrk="1" hangingPunct="1"/>
            <a:r>
              <a:rPr lang="en-US" altLang="en-US" dirty="0"/>
              <a:t>For example, you may prompt a user to enter the age value in a valid range if the user entered an invalid age value. You must define an exception here, which checks on the range of value of age. If the age is not in the valid range, you may raise a user-defined exception.</a:t>
            </a:r>
            <a:br>
              <a:rPr lang="en-US" altLang="en-US" dirty="0"/>
            </a:br>
            <a:r>
              <a:rPr lang="en-US" altLang="en-US" dirty="0"/>
              <a:t>PL/SQL exceptions must be:</a:t>
            </a:r>
          </a:p>
          <a:p>
            <a:pPr lvl="2" eaLnBrk="1" hangingPunct="1"/>
            <a:r>
              <a:rPr lang="en-US" altLang="en-US" dirty="0"/>
              <a:t>Declared in the declarative section of a PL/SQL block</a:t>
            </a:r>
          </a:p>
          <a:p>
            <a:pPr lvl="2" eaLnBrk="1" hangingPunct="1"/>
            <a:r>
              <a:rPr lang="en-US" altLang="en-US" dirty="0"/>
              <a:t>Raised explicitly with </a:t>
            </a:r>
            <a:r>
              <a:rPr lang="en-US" altLang="en-US" dirty="0">
                <a:latin typeface="Courier New" pitchFamily="49" charset="0"/>
              </a:rPr>
              <a:t>RAISE</a:t>
            </a:r>
            <a:r>
              <a:rPr lang="en-US" altLang="en-US" dirty="0"/>
              <a:t> statements</a:t>
            </a:r>
          </a:p>
          <a:p>
            <a:pPr lvl="2" eaLnBrk="1" hangingPunct="1"/>
            <a:r>
              <a:rPr lang="en-US" altLang="en-US" dirty="0"/>
              <a:t>Handled in the </a:t>
            </a:r>
            <a:r>
              <a:rPr lang="en-US" altLang="en-US" dirty="0">
                <a:latin typeface="Courier New" pitchFamily="49" charset="0"/>
              </a:rPr>
              <a:t>EXCEPTION</a:t>
            </a:r>
            <a:r>
              <a:rPr lang="en-US" altLang="en-US" dirty="0"/>
              <a:t> section</a:t>
            </a:r>
          </a:p>
          <a:p>
            <a:endParaRPr lang="en-US" dirty="0"/>
          </a:p>
        </p:txBody>
      </p:sp>
    </p:spTree>
    <p:extLst>
      <p:ext uri="{BB962C8B-B14F-4D97-AF65-F5344CB8AC3E}">
        <p14:creationId xmlns:p14="http://schemas.microsoft.com/office/powerpoint/2010/main" val="147417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Footer Placeholder 3"/>
          <p:cNvSpPr>
            <a:spLocks noGrp="1"/>
          </p:cNvSpPr>
          <p:nvPr>
            <p:ph type="ftr" sz="quarter" idx="4"/>
          </p:nvPr>
        </p:nvSpPr>
        <p:spPr/>
        <p:txBody>
          <a:bodyPr/>
          <a:lstStyle/>
          <a:p>
            <a:r>
              <a:rPr lang="en-US" altLang="en-US"/>
              <a:t>Oracle Database 19c: PL/SQL Workshop   9 - </a:t>
            </a:r>
            <a:fld id="{FB8ECD30-EAD6-47CD-BD4A-2229450E8168}" type="slidenum">
              <a:rPr lang="en-US" altLang="en-US" smtClean="0"/>
              <a:pPr/>
              <a:t>22</a:t>
            </a:fld>
            <a:endParaRPr lang="en-US" altLang="en-US" dirty="0"/>
          </a:p>
        </p:txBody>
      </p:sp>
      <p:sp>
        <p:nvSpPr>
          <p:cNvPr id="3" name="Slide Image Placeholder 2">
            <a:extLst>
              <a:ext uri="{FF2B5EF4-FFF2-40B4-BE49-F238E27FC236}">
                <a16:creationId xmlns:a16="http://schemas.microsoft.com/office/drawing/2014/main" id="{C01CB82E-4282-4DEC-9DD1-1A069823507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0686C1B-F2B4-4DDD-9F31-C218600C8C76}"/>
              </a:ext>
            </a:extLst>
          </p:cNvPr>
          <p:cNvSpPr>
            <a:spLocks noGrp="1"/>
          </p:cNvSpPr>
          <p:nvPr>
            <p:ph type="body" idx="1"/>
          </p:nvPr>
        </p:nvSpPr>
        <p:spPr/>
        <p:txBody>
          <a:bodyPr/>
          <a:lstStyle/>
          <a:p>
            <a:pPr lvl="1"/>
            <a:r>
              <a:rPr lang="en-US" altLang="en-US" dirty="0"/>
              <a:t>In the syntax, </a:t>
            </a:r>
            <a:r>
              <a:rPr lang="en-US" altLang="en-US" dirty="0" err="1">
                <a:latin typeface="Courier New" pitchFamily="49" charset="0"/>
                <a:cs typeface="Courier New" pitchFamily="49" charset="0"/>
              </a:rPr>
              <a:t>exception_name</a:t>
            </a:r>
            <a:r>
              <a:rPr lang="en-US" altLang="en-US" dirty="0"/>
              <a:t> is the name of a predefined or a user-defined exception. </a:t>
            </a:r>
            <a:r>
              <a:rPr lang="en-US" altLang="en-US" dirty="0" err="1">
                <a:latin typeface="Courier New" pitchFamily="49" charset="0"/>
                <a:cs typeface="Courier New" pitchFamily="49" charset="0"/>
              </a:rPr>
              <a:t>exception_name</a:t>
            </a:r>
            <a:r>
              <a:rPr lang="en-US" altLang="en-US" dirty="0"/>
              <a:t> is optional only in an exception handler, where the default is the current exception. Outside an exception handler, you must specify the name of the exception.</a:t>
            </a:r>
          </a:p>
          <a:p>
            <a:pPr lvl="1"/>
            <a:endParaRPr lang="en-US" dirty="0"/>
          </a:p>
        </p:txBody>
      </p:sp>
    </p:spTree>
    <p:extLst>
      <p:ext uri="{BB962C8B-B14F-4D97-AF65-F5344CB8AC3E}">
        <p14:creationId xmlns:p14="http://schemas.microsoft.com/office/powerpoint/2010/main" val="2182498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Footer Placeholder 7"/>
          <p:cNvSpPr>
            <a:spLocks noGrp="1"/>
          </p:cNvSpPr>
          <p:nvPr>
            <p:ph type="ftr" sz="quarter" idx="4"/>
          </p:nvPr>
        </p:nvSpPr>
        <p:spPr/>
        <p:txBody>
          <a:bodyPr/>
          <a:lstStyle/>
          <a:p>
            <a:r>
              <a:rPr lang="en-US" altLang="en-US"/>
              <a:t>Oracle Database 19c: PL/SQL Workshop   9 - </a:t>
            </a:r>
            <a:fld id="{39282ADF-4628-43F5-8A40-DA2A2BCA9831}" type="slidenum">
              <a:rPr lang="en-US" altLang="en-US" smtClean="0"/>
              <a:pPr/>
              <a:t>23</a:t>
            </a:fld>
            <a:endParaRPr lang="en-US" altLang="en-US" dirty="0"/>
          </a:p>
        </p:txBody>
      </p:sp>
      <p:sp>
        <p:nvSpPr>
          <p:cNvPr id="3" name="Slide Image Placeholder 2">
            <a:extLst>
              <a:ext uri="{FF2B5EF4-FFF2-40B4-BE49-F238E27FC236}">
                <a16:creationId xmlns:a16="http://schemas.microsoft.com/office/drawing/2014/main" id="{1577791C-F294-4404-8922-91A8FC29B80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42B114C-D6CD-44FF-AAD2-380DF18154CB}"/>
              </a:ext>
            </a:extLst>
          </p:cNvPr>
          <p:cNvSpPr>
            <a:spLocks noGrp="1"/>
          </p:cNvSpPr>
          <p:nvPr>
            <p:ph type="body" idx="1"/>
          </p:nvPr>
        </p:nvSpPr>
        <p:spPr>
          <a:xfrm>
            <a:off x="457200" y="4617720"/>
            <a:ext cx="6858000" cy="5516880"/>
          </a:xfrm>
        </p:spPr>
        <p:txBody>
          <a:bodyPr/>
          <a:lstStyle/>
          <a:p>
            <a:pPr lvl="1" eaLnBrk="1" hangingPunct="1"/>
            <a:r>
              <a:rPr lang="en-US" altLang="en-US" dirty="0"/>
              <a:t>You trap a user-defined exception</a:t>
            </a:r>
            <a:r>
              <a:rPr lang="en-US" altLang="en-US" dirty="0">
                <a:solidFill>
                  <a:srgbClr val="FC0128"/>
                </a:solidFill>
              </a:rPr>
              <a:t> </a:t>
            </a:r>
            <a:r>
              <a:rPr lang="en-US" altLang="en-US" dirty="0"/>
              <a:t>by declaring it and raising it explicitly.</a:t>
            </a:r>
          </a:p>
          <a:p>
            <a:pPr lvl="2" eaLnBrk="1" hangingPunct="1">
              <a:buNone/>
            </a:pPr>
            <a:r>
              <a:rPr lang="en-US" altLang="en-US" dirty="0"/>
              <a:t>1.	Declare the name of the user-defined exception within the declarative section.</a:t>
            </a:r>
          </a:p>
          <a:p>
            <a:pPr lvl="2" eaLnBrk="1" hangingPunct="1">
              <a:buNone/>
            </a:pPr>
            <a:r>
              <a:rPr lang="en-US" altLang="en-US" dirty="0"/>
              <a:t>	Syntax:</a:t>
            </a:r>
            <a:r>
              <a:rPr lang="en-US" altLang="en-US" b="1" dirty="0"/>
              <a:t> 	</a:t>
            </a:r>
          </a:p>
          <a:p>
            <a:pPr lvl="4" eaLnBrk="1" hangingPunct="1"/>
            <a:r>
              <a:rPr lang="en-US" altLang="en-US" i="1" dirty="0"/>
              <a:t>		exception	</a:t>
            </a:r>
            <a:r>
              <a:rPr lang="en-US" altLang="en-US" dirty="0"/>
              <a:t>EXCEPTION;</a:t>
            </a:r>
          </a:p>
          <a:p>
            <a:pPr lvl="1" eaLnBrk="1" hangingPunct="1"/>
            <a:r>
              <a:rPr lang="en-US" altLang="en-US" dirty="0"/>
              <a:t>	In the syntax, </a:t>
            </a:r>
            <a:r>
              <a:rPr lang="en-US" altLang="en-US" i="1" dirty="0">
                <a:latin typeface="Courier New" pitchFamily="49" charset="0"/>
              </a:rPr>
              <a:t>exception</a:t>
            </a:r>
            <a:r>
              <a:rPr lang="en-US" altLang="en-US" i="1" dirty="0"/>
              <a:t> </a:t>
            </a:r>
            <a:r>
              <a:rPr lang="en-US" altLang="en-US" dirty="0"/>
              <a:t>is the name of the exception.</a:t>
            </a:r>
          </a:p>
          <a:p>
            <a:pPr lvl="2" eaLnBrk="1" hangingPunct="1">
              <a:buNone/>
            </a:pPr>
            <a:r>
              <a:rPr lang="en-US" altLang="en-US" dirty="0"/>
              <a:t>2.	Use the </a:t>
            </a:r>
            <a:r>
              <a:rPr lang="en-US" altLang="en-US" dirty="0">
                <a:latin typeface="Courier New" pitchFamily="49" charset="0"/>
              </a:rPr>
              <a:t>RAISE</a:t>
            </a:r>
            <a:r>
              <a:rPr lang="en-US" altLang="en-US" dirty="0"/>
              <a:t> statement to raise the exception explicitly within the executable section.</a:t>
            </a:r>
          </a:p>
          <a:p>
            <a:pPr lvl="2" eaLnBrk="1" hangingPunct="1">
              <a:buNone/>
            </a:pPr>
            <a:r>
              <a:rPr lang="en-US" altLang="en-US" dirty="0"/>
              <a:t>	Syntax:</a:t>
            </a:r>
            <a:r>
              <a:rPr lang="en-US" altLang="en-US" b="1" dirty="0"/>
              <a:t>     </a:t>
            </a:r>
          </a:p>
          <a:p>
            <a:pPr lvl="4" eaLnBrk="1" hangingPunct="1"/>
            <a:r>
              <a:rPr lang="en-US" altLang="en-US" dirty="0"/>
              <a:t>		RAISE </a:t>
            </a:r>
            <a:r>
              <a:rPr lang="en-US" altLang="en-US" i="1" dirty="0"/>
              <a:t>exception</a:t>
            </a:r>
            <a:r>
              <a:rPr lang="en-US" altLang="en-US" dirty="0"/>
              <a:t>;</a:t>
            </a:r>
          </a:p>
          <a:p>
            <a:pPr lvl="1" eaLnBrk="1" hangingPunct="1"/>
            <a:r>
              <a:rPr lang="en-US" altLang="en-US" b="1" dirty="0"/>
              <a:t> 	</a:t>
            </a:r>
            <a:r>
              <a:rPr lang="en-US" altLang="en-US" dirty="0"/>
              <a:t>In the syntax,</a:t>
            </a:r>
            <a:r>
              <a:rPr lang="en-US" altLang="en-US" b="1" dirty="0"/>
              <a:t> </a:t>
            </a:r>
            <a:r>
              <a:rPr lang="en-US" altLang="en-US" i="1" dirty="0">
                <a:latin typeface="Courier New" pitchFamily="49" charset="0"/>
              </a:rPr>
              <a:t>exception</a:t>
            </a:r>
            <a:r>
              <a:rPr lang="en-US" altLang="en-US" i="1" dirty="0"/>
              <a:t> </a:t>
            </a:r>
            <a:r>
              <a:rPr lang="en-US" altLang="en-US" dirty="0"/>
              <a:t>is the previously declared exception.</a:t>
            </a:r>
          </a:p>
          <a:p>
            <a:pPr lvl="2" eaLnBrk="1" hangingPunct="1">
              <a:buNone/>
            </a:pPr>
            <a:r>
              <a:rPr lang="en-US" altLang="en-US" dirty="0"/>
              <a:t>3.	Reference the declared exception within the corresponding exception-handling routine.</a:t>
            </a:r>
          </a:p>
          <a:p>
            <a:pPr lvl="1" eaLnBrk="1" hangingPunct="1"/>
            <a:r>
              <a:rPr lang="en-US" altLang="en-US" b="1" dirty="0"/>
              <a:t>Example</a:t>
            </a:r>
            <a:endParaRPr lang="en-US" altLang="en-US" dirty="0"/>
          </a:p>
          <a:p>
            <a:pPr lvl="1" eaLnBrk="1" hangingPunct="1"/>
            <a:r>
              <a:rPr lang="en-US" altLang="en-US" dirty="0"/>
              <a:t>The block shown in the slide updates the </a:t>
            </a:r>
            <a:r>
              <a:rPr lang="en-US" altLang="en-US" dirty="0" err="1">
                <a:latin typeface="Courier New" pitchFamily="49" charset="0"/>
              </a:rPr>
              <a:t>department_name</a:t>
            </a:r>
            <a:r>
              <a:rPr lang="en-US" altLang="en-US" dirty="0"/>
              <a:t> of a department. The user supplies the department number and the new name. If the supplied department number does not exist, no rows are updated in the </a:t>
            </a:r>
            <a:r>
              <a:rPr lang="en-US" altLang="en-US" dirty="0">
                <a:latin typeface="Courier New" pitchFamily="49" charset="0"/>
              </a:rPr>
              <a:t>departments</a:t>
            </a:r>
            <a:r>
              <a:rPr lang="en-US" altLang="en-US" dirty="0"/>
              <a:t> table. An exception is raised and a message is printed for the user that an invalid department number was entered. </a:t>
            </a:r>
          </a:p>
          <a:p>
            <a:pPr lvl="1" eaLnBrk="1" hangingPunct="1"/>
            <a:r>
              <a:rPr lang="en-US" altLang="en-US" b="1" dirty="0"/>
              <a:t>Note:</a:t>
            </a:r>
            <a:r>
              <a:rPr lang="en-US" altLang="en-US" dirty="0"/>
              <a:t> Use the </a:t>
            </a:r>
            <a:r>
              <a:rPr lang="en-US" altLang="en-US" dirty="0">
                <a:latin typeface="Courier New" pitchFamily="49" charset="0"/>
              </a:rPr>
              <a:t>RAISE</a:t>
            </a:r>
            <a:r>
              <a:rPr lang="en-US" altLang="en-US" dirty="0"/>
              <a:t> statement by itself within an exception handler to raise the same exception again and propagate it back to the calling environment.</a:t>
            </a:r>
          </a:p>
          <a:p>
            <a:endParaRPr lang="en-US" dirty="0"/>
          </a:p>
        </p:txBody>
      </p:sp>
    </p:spTree>
    <p:extLst>
      <p:ext uri="{BB962C8B-B14F-4D97-AF65-F5344CB8AC3E}">
        <p14:creationId xmlns:p14="http://schemas.microsoft.com/office/powerpoint/2010/main" val="764902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Footer Placeholder 7"/>
          <p:cNvSpPr>
            <a:spLocks noGrp="1"/>
          </p:cNvSpPr>
          <p:nvPr>
            <p:ph type="ftr" sz="quarter" idx="4"/>
          </p:nvPr>
        </p:nvSpPr>
        <p:spPr/>
        <p:txBody>
          <a:bodyPr/>
          <a:lstStyle/>
          <a:p>
            <a:r>
              <a:rPr lang="en-US" altLang="en-US"/>
              <a:t>Oracle Database 19c: PL/SQL Workshop   9 - </a:t>
            </a:r>
            <a:fld id="{40A686DE-2FF7-447B-B448-E3DA4DCE58BC}" type="slidenum">
              <a:rPr lang="en-US" altLang="en-US" smtClean="0"/>
              <a:pPr/>
              <a:t>24</a:t>
            </a:fld>
            <a:endParaRPr lang="en-US" altLang="en-US" dirty="0"/>
          </a:p>
        </p:txBody>
      </p:sp>
      <p:sp>
        <p:nvSpPr>
          <p:cNvPr id="3" name="Slide Image Placeholder 2">
            <a:extLst>
              <a:ext uri="{FF2B5EF4-FFF2-40B4-BE49-F238E27FC236}">
                <a16:creationId xmlns:a16="http://schemas.microsoft.com/office/drawing/2014/main" id="{0E2B3EEB-BAB6-49B7-82DA-BE93449E87C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38F2A63-E503-41B0-9901-6D3AE012BB04}"/>
              </a:ext>
            </a:extLst>
          </p:cNvPr>
          <p:cNvSpPr>
            <a:spLocks noGrp="1"/>
          </p:cNvSpPr>
          <p:nvPr>
            <p:ph type="body" idx="1"/>
          </p:nvPr>
        </p:nvSpPr>
        <p:spPr/>
        <p:txBody>
          <a:bodyPr/>
          <a:lstStyle/>
          <a:p>
            <a:pPr lvl="1" eaLnBrk="1" hangingPunct="1"/>
            <a:r>
              <a:rPr lang="en-US" altLang="en-US" dirty="0"/>
              <a:t>When a sub-block handles an exception, it terminates normally. Control resumes in the enclosing block immediately after the sub-block’s </a:t>
            </a:r>
            <a:r>
              <a:rPr lang="en-US" altLang="en-US" dirty="0">
                <a:latin typeface="Courier New" pitchFamily="49" charset="0"/>
              </a:rPr>
              <a:t>END</a:t>
            </a:r>
            <a:r>
              <a:rPr lang="en-US" altLang="en-US" dirty="0"/>
              <a:t> statement.</a:t>
            </a:r>
          </a:p>
          <a:p>
            <a:pPr lvl="1" eaLnBrk="1" hangingPunct="1"/>
            <a:r>
              <a:rPr lang="en-US" altLang="en-US" dirty="0"/>
              <a:t>However, if PL/SQL raises an exception and the current block does not have a handler for that exception, the exception propagates to successive enclosing blocks until it finds a handler. If none of these blocks handles the exception, an unhandled exception is propagated to the host environment.</a:t>
            </a:r>
          </a:p>
          <a:p>
            <a:pPr lvl="1" eaLnBrk="1" hangingPunct="1"/>
            <a:r>
              <a:rPr lang="en-US" altLang="en-US" dirty="0"/>
              <a:t>When the exception propagates to an enclosing block, the remaining executable actions in that sub-block are bypassed.</a:t>
            </a:r>
          </a:p>
          <a:p>
            <a:pPr lvl="1" eaLnBrk="1" hangingPunct="1"/>
            <a:r>
              <a:rPr lang="en-US" altLang="en-US" dirty="0"/>
              <a:t>One advantage of this behavior is that you can enclose statements that require their own exclusive error handling in their own block, while leaving more general exception handling to the enclosing block.</a:t>
            </a:r>
          </a:p>
          <a:p>
            <a:pPr lvl="1" eaLnBrk="1" hangingPunct="1"/>
            <a:r>
              <a:rPr lang="en-US" altLang="en-US" dirty="0"/>
              <a:t>Note in the example that the exceptions (</a:t>
            </a:r>
            <a:r>
              <a:rPr lang="en-US" altLang="en-US" dirty="0" err="1">
                <a:latin typeface="Courier New" pitchFamily="49" charset="0"/>
                <a:cs typeface="Courier New" pitchFamily="49" charset="0"/>
              </a:rPr>
              <a:t>e_no_rows</a:t>
            </a:r>
            <a:r>
              <a:rPr lang="en-US" altLang="en-US" dirty="0"/>
              <a:t> and </a:t>
            </a:r>
            <a:r>
              <a:rPr lang="en-US" altLang="en-US" dirty="0" err="1">
                <a:latin typeface="Courier New" pitchFamily="49" charset="0"/>
                <a:cs typeface="Courier New" pitchFamily="49" charset="0"/>
              </a:rPr>
              <a:t>e_integrity</a:t>
            </a:r>
            <a:r>
              <a:rPr lang="en-US" altLang="en-US" dirty="0"/>
              <a:t>) are declared in the outer block. In the inner block, when the </a:t>
            </a:r>
            <a:r>
              <a:rPr lang="en-US" altLang="en-US" dirty="0" err="1">
                <a:latin typeface="Courier New" pitchFamily="49" charset="0"/>
                <a:cs typeface="Courier New" pitchFamily="49" charset="0"/>
              </a:rPr>
              <a:t>e_no_rows</a:t>
            </a:r>
            <a:r>
              <a:rPr lang="en-US" altLang="en-US" dirty="0"/>
              <a:t> exception is raised, PL/SQL looks for the exception handler in the sub-block. Because the exception is not handled in the sub-block, the exception propagates to the outer block, where PL/SQL finds the handler.</a:t>
            </a:r>
          </a:p>
          <a:p>
            <a:endParaRPr lang="en-US" dirty="0"/>
          </a:p>
        </p:txBody>
      </p:sp>
    </p:spTree>
    <p:extLst>
      <p:ext uri="{BB962C8B-B14F-4D97-AF65-F5344CB8AC3E}">
        <p14:creationId xmlns:p14="http://schemas.microsoft.com/office/powerpoint/2010/main" val="627054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p:cNvGraphicFramePr>
          <p:nvPr/>
        </p:nvGraphicFramePr>
        <p:xfrm>
          <a:off x="533400" y="5630863"/>
          <a:ext cx="5753100" cy="1960562"/>
        </p:xfrm>
        <a:graphic>
          <a:graphicData uri="http://schemas.openxmlformats.org/presentationml/2006/ole">
            <mc:AlternateContent xmlns:mc="http://schemas.openxmlformats.org/markup-compatibility/2006">
              <mc:Choice xmlns:v="urn:schemas-microsoft-com:vml" Requires="v">
                <p:oleObj spid="_x0000_s6173" name="Document" r:id="rId4" imgW="5795624" imgH="1985330" progId="Word.Document.8">
                  <p:embed/>
                </p:oleObj>
              </mc:Choice>
              <mc:Fallback>
                <p:oleObj name="Document" r:id="rId4" imgW="5795624" imgH="1985330" progId="Word.Document.8">
                  <p:embed/>
                  <p:pic>
                    <p:nvPicPr>
                      <p:cNvPr id="614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630863"/>
                        <a:ext cx="5753100" cy="196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Footer Placeholder 8"/>
          <p:cNvSpPr>
            <a:spLocks noGrp="1"/>
          </p:cNvSpPr>
          <p:nvPr>
            <p:ph type="ftr" sz="quarter" idx="4"/>
          </p:nvPr>
        </p:nvSpPr>
        <p:spPr/>
        <p:txBody>
          <a:bodyPr/>
          <a:lstStyle/>
          <a:p>
            <a:r>
              <a:rPr lang="en-US" altLang="en-US"/>
              <a:t>Oracle Database 19c: PL/SQL Workshop   9 - </a:t>
            </a:r>
            <a:fld id="{A3CF7685-B60F-494B-B1B1-FA8420CFAF7D}" type="slidenum">
              <a:rPr lang="en-US" altLang="en-US" smtClean="0"/>
              <a:pPr/>
              <a:t>25</a:t>
            </a:fld>
            <a:endParaRPr lang="en-US" altLang="en-US" dirty="0"/>
          </a:p>
        </p:txBody>
      </p:sp>
      <p:sp>
        <p:nvSpPr>
          <p:cNvPr id="3" name="Slide Image Placeholder 2">
            <a:extLst>
              <a:ext uri="{FF2B5EF4-FFF2-40B4-BE49-F238E27FC236}">
                <a16:creationId xmlns:a16="http://schemas.microsoft.com/office/drawing/2014/main" id="{7C49C3DD-5458-4CC7-80F3-D93DC3690AB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9A83671-F384-4489-8E4B-3B7A8F4A4868}"/>
              </a:ext>
            </a:extLst>
          </p:cNvPr>
          <p:cNvSpPr>
            <a:spLocks noGrp="1"/>
          </p:cNvSpPr>
          <p:nvPr>
            <p:ph type="body" idx="1"/>
          </p:nvPr>
        </p:nvSpPr>
        <p:spPr/>
        <p:txBody>
          <a:bodyPr/>
          <a:lstStyle/>
          <a:p>
            <a:pPr lvl="1" eaLnBrk="1" hangingPunct="1"/>
            <a:r>
              <a:rPr lang="en-US" altLang="en-US" dirty="0"/>
              <a:t>Use the </a:t>
            </a:r>
            <a:r>
              <a:rPr lang="en-US" altLang="en-US" dirty="0">
                <a:solidFill>
                  <a:schemeClr val="tx1"/>
                </a:solidFill>
                <a:latin typeface="Courier New" pitchFamily="49" charset="0"/>
              </a:rPr>
              <a:t>RAISE_APPLICATION_ERROR</a:t>
            </a:r>
            <a:r>
              <a:rPr lang="en-US" altLang="en-US" dirty="0">
                <a:solidFill>
                  <a:srgbClr val="FC0128"/>
                </a:solidFill>
              </a:rPr>
              <a:t> </a:t>
            </a:r>
            <a:r>
              <a:rPr lang="en-US" altLang="en-US" dirty="0"/>
              <a:t>procedure to communicate a predefined exception interactively by returning a nonstandard error code and an error message. With </a:t>
            </a:r>
            <a:r>
              <a:rPr lang="en-US" altLang="en-US" dirty="0">
                <a:latin typeface="Courier New" pitchFamily="49" charset="0"/>
              </a:rPr>
              <a:t>RAISE_APPLICATION_ERROR</a:t>
            </a:r>
            <a:r>
              <a:rPr lang="en-US" altLang="en-US" dirty="0"/>
              <a:t>, you can report errors to your application and avoid returning unhandled exceptions.</a:t>
            </a:r>
          </a:p>
          <a:p>
            <a:pPr lvl="1" eaLnBrk="1" hangingPunct="1"/>
            <a:r>
              <a:rPr lang="en-US" altLang="en-US" dirty="0"/>
              <a:t>In the syntax:</a:t>
            </a:r>
          </a:p>
          <a:p>
            <a:endParaRPr lang="en-US" dirty="0"/>
          </a:p>
        </p:txBody>
      </p:sp>
    </p:spTree>
    <p:extLst>
      <p:ext uri="{BB962C8B-B14F-4D97-AF65-F5344CB8AC3E}">
        <p14:creationId xmlns:p14="http://schemas.microsoft.com/office/powerpoint/2010/main" val="2932676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Footer Placeholder 7"/>
          <p:cNvSpPr>
            <a:spLocks noGrp="1"/>
          </p:cNvSpPr>
          <p:nvPr>
            <p:ph type="ftr" sz="quarter" idx="4"/>
          </p:nvPr>
        </p:nvSpPr>
        <p:spPr/>
        <p:txBody>
          <a:bodyPr/>
          <a:lstStyle/>
          <a:p>
            <a:r>
              <a:rPr lang="en-US" altLang="en-US"/>
              <a:t>Oracle Database 19c: PL/SQL Workshop   9 - </a:t>
            </a:r>
            <a:fld id="{2911F891-C6A3-49B4-8845-23DA2297302B}" type="slidenum">
              <a:rPr lang="en-US" altLang="en-US" smtClean="0"/>
              <a:pPr/>
              <a:t>26</a:t>
            </a:fld>
            <a:endParaRPr lang="en-US" altLang="en-US" dirty="0"/>
          </a:p>
        </p:txBody>
      </p:sp>
      <p:sp>
        <p:nvSpPr>
          <p:cNvPr id="3" name="Slide Image Placeholder 2">
            <a:extLst>
              <a:ext uri="{FF2B5EF4-FFF2-40B4-BE49-F238E27FC236}">
                <a16:creationId xmlns:a16="http://schemas.microsoft.com/office/drawing/2014/main" id="{AF9FABED-1580-4B95-B31F-B7A6FD3E5DC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F12E39D-6D6E-4810-B5C2-79AE8D699DD1}"/>
              </a:ext>
            </a:extLst>
          </p:cNvPr>
          <p:cNvSpPr>
            <a:spLocks noGrp="1"/>
          </p:cNvSpPr>
          <p:nvPr>
            <p:ph type="body" idx="1"/>
          </p:nvPr>
        </p:nvSpPr>
        <p:spPr/>
        <p:txBody>
          <a:bodyPr/>
          <a:lstStyle/>
          <a:p>
            <a:pPr lvl="1"/>
            <a:r>
              <a:rPr lang="en-US" altLang="en-US" dirty="0"/>
              <a:t>The </a:t>
            </a:r>
            <a:r>
              <a:rPr lang="en-US" altLang="en-US" dirty="0">
                <a:latin typeface="Courier New" pitchFamily="49" charset="0"/>
              </a:rPr>
              <a:t>RAISE_APPLICATION_ERROR</a:t>
            </a:r>
            <a:r>
              <a:rPr lang="en-US" altLang="en-US" dirty="0"/>
              <a:t> procedure can be used in either the executable section or the exception section of a PL/SQL program, or both. The returned error is consistent with how the Oracle Server produces a predefined, non-predefined, or user-defined error. The error number and message are displayed to the user.</a:t>
            </a:r>
          </a:p>
          <a:p>
            <a:pPr lvl="1"/>
            <a:endParaRPr lang="en-US" dirty="0"/>
          </a:p>
        </p:txBody>
      </p:sp>
    </p:spTree>
    <p:extLst>
      <p:ext uri="{BB962C8B-B14F-4D97-AF65-F5344CB8AC3E}">
        <p14:creationId xmlns:p14="http://schemas.microsoft.com/office/powerpoint/2010/main" val="420200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Footer Placeholder 7"/>
          <p:cNvSpPr>
            <a:spLocks noGrp="1"/>
          </p:cNvSpPr>
          <p:nvPr>
            <p:ph type="ftr" sz="quarter" idx="4"/>
          </p:nvPr>
        </p:nvSpPr>
        <p:spPr/>
        <p:txBody>
          <a:bodyPr/>
          <a:lstStyle/>
          <a:p>
            <a:r>
              <a:rPr lang="en-US" altLang="en-US"/>
              <a:t>Oracle Database 19c: PL/SQL Workshop   9 - </a:t>
            </a:r>
            <a:fld id="{CCC92B96-E0D2-4810-B626-DF72AD4649BC}" type="slidenum">
              <a:rPr lang="en-US" altLang="en-US" smtClean="0"/>
              <a:pPr/>
              <a:t>27</a:t>
            </a:fld>
            <a:endParaRPr lang="en-US" altLang="en-US" dirty="0"/>
          </a:p>
        </p:txBody>
      </p:sp>
      <p:sp>
        <p:nvSpPr>
          <p:cNvPr id="3" name="Slide Image Placeholder 2">
            <a:extLst>
              <a:ext uri="{FF2B5EF4-FFF2-40B4-BE49-F238E27FC236}">
                <a16:creationId xmlns:a16="http://schemas.microsoft.com/office/drawing/2014/main" id="{031E0A9B-8E4C-4E74-9A62-3B8EB371DFC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A50CFE3-0D5A-4F73-8B4D-64A39751F1A9}"/>
              </a:ext>
            </a:extLst>
          </p:cNvPr>
          <p:cNvSpPr>
            <a:spLocks noGrp="1"/>
          </p:cNvSpPr>
          <p:nvPr>
            <p:ph type="body" idx="1"/>
          </p:nvPr>
        </p:nvSpPr>
        <p:spPr/>
        <p:txBody>
          <a:bodyPr/>
          <a:lstStyle/>
          <a:p>
            <a:pPr lvl="1" eaLnBrk="1" hangingPunct="1"/>
            <a:r>
              <a:rPr lang="en-US" altLang="en-US" dirty="0"/>
              <a:t>The slide shows how the </a:t>
            </a:r>
            <a:r>
              <a:rPr lang="en-US" altLang="en-US" dirty="0">
                <a:latin typeface="Courier New" pitchFamily="49" charset="0"/>
              </a:rPr>
              <a:t>RAISE_APPLICATION_ERROR</a:t>
            </a:r>
            <a:r>
              <a:rPr lang="en-US" altLang="en-US" dirty="0"/>
              <a:t> procedure can be used in the executable section of a PL/SQL program. </a:t>
            </a:r>
            <a:r>
              <a:rPr lang="en-US" dirty="0"/>
              <a:t>When called, </a:t>
            </a:r>
            <a:r>
              <a:rPr lang="en-US" altLang="en-US" dirty="0">
                <a:latin typeface="Courier New" pitchFamily="49" charset="0"/>
              </a:rPr>
              <a:t>RAISE_APPLICATION_ERROR</a:t>
            </a:r>
            <a:r>
              <a:rPr lang="en-US" dirty="0"/>
              <a:t> ends the subprogram and returns a user-defined error number and message to the application. The error number and message can be trapped like any Oracle error.</a:t>
            </a:r>
            <a:endParaRPr lang="en-US" altLang="en-US" dirty="0"/>
          </a:p>
          <a:p>
            <a:pPr lvl="1" eaLnBrk="1" hangingPunct="1"/>
            <a:r>
              <a:rPr lang="en-US" altLang="en-US" dirty="0"/>
              <a:t>You can see in the output that the error displayed is the one defined in the PL/SQL block.</a:t>
            </a:r>
            <a:endParaRPr lang="en-US" altLang="en-US" baseline="30000" dirty="0"/>
          </a:p>
          <a:p>
            <a:endParaRPr lang="en-US" dirty="0"/>
          </a:p>
        </p:txBody>
      </p:sp>
    </p:spTree>
    <p:extLst>
      <p:ext uri="{BB962C8B-B14F-4D97-AF65-F5344CB8AC3E}">
        <p14:creationId xmlns:p14="http://schemas.microsoft.com/office/powerpoint/2010/main" val="29024365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Footer Placeholder 7"/>
          <p:cNvSpPr>
            <a:spLocks noGrp="1"/>
          </p:cNvSpPr>
          <p:nvPr>
            <p:ph type="ftr" sz="quarter" idx="4"/>
          </p:nvPr>
        </p:nvSpPr>
        <p:spPr/>
        <p:txBody>
          <a:bodyPr/>
          <a:lstStyle/>
          <a:p>
            <a:r>
              <a:rPr lang="en-US" altLang="en-US"/>
              <a:t>Oracle Database 19c: PL/SQL Workshop   9 - </a:t>
            </a:r>
            <a:fld id="{FD901B5D-BF5B-4128-903E-1125F8F856E5}" type="slidenum">
              <a:rPr lang="en-US" altLang="en-US" smtClean="0"/>
              <a:pPr/>
              <a:t>28</a:t>
            </a:fld>
            <a:endParaRPr lang="en-US" altLang="en-US" dirty="0"/>
          </a:p>
        </p:txBody>
      </p:sp>
      <p:sp>
        <p:nvSpPr>
          <p:cNvPr id="3" name="Slide Image Placeholder 2">
            <a:extLst>
              <a:ext uri="{FF2B5EF4-FFF2-40B4-BE49-F238E27FC236}">
                <a16:creationId xmlns:a16="http://schemas.microsoft.com/office/drawing/2014/main" id="{BF9A3A6C-5D36-4B29-BE2F-4AB969CF11C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E800D79-F900-4E58-9FAE-771F90073FDD}"/>
              </a:ext>
            </a:extLst>
          </p:cNvPr>
          <p:cNvSpPr>
            <a:spLocks noGrp="1"/>
          </p:cNvSpPr>
          <p:nvPr>
            <p:ph type="body" idx="1"/>
          </p:nvPr>
        </p:nvSpPr>
        <p:spPr/>
        <p:txBody>
          <a:bodyPr/>
          <a:lstStyle/>
          <a:p>
            <a:pPr eaLnBrk="1" hangingPunct="1"/>
            <a:r>
              <a:rPr lang="en-US" altLang="en-US" dirty="0"/>
              <a:t>Answer: a</a:t>
            </a:r>
          </a:p>
          <a:p>
            <a:pPr lvl="1" eaLnBrk="1" hangingPunct="1"/>
            <a:r>
              <a:rPr lang="en-US" altLang="en-US" dirty="0"/>
              <a:t>You can trap any error by including a corresponding handler within the exception-handling section of the PL/SQL block. Each handler consists of a </a:t>
            </a:r>
            <a:r>
              <a:rPr lang="en-US" altLang="en-US" dirty="0">
                <a:latin typeface="Courier New" pitchFamily="49" charset="0"/>
              </a:rPr>
              <a:t>WHEN</a:t>
            </a:r>
            <a:r>
              <a:rPr lang="en-US" altLang="en-US" dirty="0"/>
              <a:t> clause, which specifies an exception name, followed by a sequence of statements to be executed when that exception is raised. You can include any number of handlers within an </a:t>
            </a:r>
            <a:r>
              <a:rPr lang="en-US" altLang="en-US" dirty="0">
                <a:latin typeface="Courier New" pitchFamily="49" charset="0"/>
              </a:rPr>
              <a:t>EXCEPTION</a:t>
            </a:r>
            <a:r>
              <a:rPr lang="en-US" altLang="en-US" dirty="0"/>
              <a:t> section to handle specific exceptions. However, you cannot have multiple handlers for a single exception.</a:t>
            </a:r>
          </a:p>
          <a:p>
            <a:endParaRPr lang="en-US" dirty="0"/>
          </a:p>
        </p:txBody>
      </p:sp>
    </p:spTree>
    <p:extLst>
      <p:ext uri="{BB962C8B-B14F-4D97-AF65-F5344CB8AC3E}">
        <p14:creationId xmlns:p14="http://schemas.microsoft.com/office/powerpoint/2010/main" val="2882819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Footer Placeholder 7"/>
          <p:cNvSpPr>
            <a:spLocks noGrp="1"/>
          </p:cNvSpPr>
          <p:nvPr>
            <p:ph type="ftr" sz="quarter" idx="4"/>
          </p:nvPr>
        </p:nvSpPr>
        <p:spPr/>
        <p:txBody>
          <a:bodyPr/>
          <a:lstStyle/>
          <a:p>
            <a:r>
              <a:rPr lang="en-US" altLang="en-US"/>
              <a:t>Oracle Database 19c: PL/SQL Workshop   9 - </a:t>
            </a:r>
            <a:fld id="{3BC12D20-88FA-4A8F-8DCD-68E1E1172DD1}" type="slidenum">
              <a:rPr lang="en-US" altLang="en-US" smtClean="0"/>
              <a:pPr/>
              <a:t>29</a:t>
            </a:fld>
            <a:endParaRPr lang="en-US" altLang="en-US" dirty="0"/>
          </a:p>
        </p:txBody>
      </p:sp>
      <p:sp>
        <p:nvSpPr>
          <p:cNvPr id="3" name="Slide Image Placeholder 2">
            <a:extLst>
              <a:ext uri="{FF2B5EF4-FFF2-40B4-BE49-F238E27FC236}">
                <a16:creationId xmlns:a16="http://schemas.microsoft.com/office/drawing/2014/main" id="{C0C8A5F1-51E9-44F8-934F-54B162471A4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5B23AAC-6DF2-40BB-B9FD-B741511AE713}"/>
              </a:ext>
            </a:extLst>
          </p:cNvPr>
          <p:cNvSpPr>
            <a:spLocks noGrp="1"/>
          </p:cNvSpPr>
          <p:nvPr>
            <p:ph type="body" idx="1"/>
          </p:nvPr>
        </p:nvSpPr>
        <p:spPr/>
        <p:txBody>
          <a:bodyPr/>
          <a:lstStyle/>
          <a:p>
            <a:pPr lvl="1" eaLnBrk="1" hangingPunct="1"/>
            <a:r>
              <a:rPr lang="en-US" altLang="en-US" dirty="0"/>
              <a:t>In this lesson, you learned how to deal with different types of exceptions. In PL/SQL, a warning or error condition at run time is called an exception. Internally defined exceptions can be any standard Oracle Server errors. Predefined exceptions are error conditions that are defined by the Oracle Server. User-defined exceptions are exceptions that are specific to your application. The </a:t>
            </a:r>
            <a:r>
              <a:rPr lang="en-US" altLang="en-US" dirty="0">
                <a:latin typeface="Courier New" pitchFamily="49" charset="0"/>
              </a:rPr>
              <a:t>PRAGMA</a:t>
            </a:r>
            <a:r>
              <a:rPr lang="en-US" altLang="en-US" dirty="0"/>
              <a:t> </a:t>
            </a:r>
            <a:r>
              <a:rPr lang="en-US" altLang="en-US" dirty="0">
                <a:latin typeface="Courier New" pitchFamily="49" charset="0"/>
              </a:rPr>
              <a:t>EXCEPTION_INIT</a:t>
            </a:r>
            <a:r>
              <a:rPr lang="en-US" altLang="en-US" dirty="0"/>
              <a:t> function can be used to associate a declared exception name with an Oracle Server error.</a:t>
            </a:r>
          </a:p>
          <a:p>
            <a:pPr lvl="1" eaLnBrk="1" hangingPunct="1"/>
            <a:r>
              <a:rPr lang="en-US" altLang="en-US" dirty="0"/>
              <a:t>You can define exceptions of your own in the declarative section of any PL/SQL block. For example, you can define an exception named </a:t>
            </a:r>
            <a:r>
              <a:rPr lang="en-US" altLang="en-US" dirty="0">
                <a:latin typeface="Courier New" pitchFamily="49" charset="0"/>
              </a:rPr>
              <a:t>INSUFFICIENT_FUNDS</a:t>
            </a:r>
            <a:r>
              <a:rPr lang="en-US" altLang="en-US" dirty="0"/>
              <a:t> to flag overdrawn bank accounts.</a:t>
            </a:r>
          </a:p>
          <a:p>
            <a:pPr lvl="1" eaLnBrk="1" hangingPunct="1"/>
            <a:r>
              <a:rPr lang="en-US" altLang="en-US" dirty="0"/>
              <a:t>When an error occurs, an exception is raised. Normal execution stops, and control is transferred to the exception-handling section of your PL/SQL block. Internal exceptions are raised implicitly (automatically) by the runtime system; however, user-defined exceptions must be raised explicitly. To handle raised exceptions, you write separate routines called exception handlers.</a:t>
            </a:r>
          </a:p>
          <a:p>
            <a:endParaRPr lang="en-US" dirty="0"/>
          </a:p>
        </p:txBody>
      </p:sp>
    </p:spTree>
    <p:extLst>
      <p:ext uri="{BB962C8B-B14F-4D97-AF65-F5344CB8AC3E}">
        <p14:creationId xmlns:p14="http://schemas.microsoft.com/office/powerpoint/2010/main" val="2233392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p:txBody>
          <a:bodyPr/>
          <a:lstStyle/>
          <a:p>
            <a:pPr lvl="1"/>
            <a:r>
              <a:rPr lang="en-US" altLang="en-US"/>
              <a:t>In these practices, you create exception handlers for a predefined exception and a standard Oracle Server exception.</a:t>
            </a:r>
          </a:p>
        </p:txBody>
      </p:sp>
      <p:sp>
        <p:nvSpPr>
          <p:cNvPr id="65540" name="Footer Placeholder 7"/>
          <p:cNvSpPr>
            <a:spLocks noGrp="1"/>
          </p:cNvSpPr>
          <p:nvPr>
            <p:ph type="ftr" sz="quarter" idx="4"/>
          </p:nvPr>
        </p:nvSpPr>
        <p:spPr/>
        <p:txBody>
          <a:bodyPr/>
          <a:lstStyle/>
          <a:p>
            <a:r>
              <a:rPr lang="en-US" altLang="en-US"/>
              <a:t>Oracle Database 19c: PL/SQL Workshop   9 - </a:t>
            </a:r>
            <a:fld id="{D5733FEB-5397-44C0-B728-1BE0AD484877}" type="slidenum">
              <a:rPr lang="en-US" altLang="en-US" smtClean="0"/>
              <a:pPr/>
              <a:t>30</a:t>
            </a:fld>
            <a:endParaRPr lang="en-US" altLang="en-US" dirty="0"/>
          </a:p>
        </p:txBody>
      </p:sp>
      <p:sp>
        <p:nvSpPr>
          <p:cNvPr id="4" name="Slide Image Placeholder 3">
            <a:extLst>
              <a:ext uri="{FF2B5EF4-FFF2-40B4-BE49-F238E27FC236}">
                <a16:creationId xmlns:a16="http://schemas.microsoft.com/office/drawing/2014/main" id="{4324EE8D-D5FC-4BF7-B479-3F912BD32F24}"/>
              </a:ext>
            </a:extLst>
          </p:cNvPr>
          <p:cNvSpPr>
            <a:spLocks noGrp="1" noRot="1" noChangeAspect="1"/>
          </p:cNvSpPr>
          <p:nvPr>
            <p:ph type="sldImg"/>
          </p:nvPr>
        </p:nvSpPr>
        <p:spPr/>
      </p:sp>
    </p:spTree>
    <p:extLst>
      <p:ext uri="{BB962C8B-B14F-4D97-AF65-F5344CB8AC3E}">
        <p14:creationId xmlns:p14="http://schemas.microsoft.com/office/powerpoint/2010/main" val="4080643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Footer Placeholder 4"/>
          <p:cNvSpPr>
            <a:spLocks noGrp="1"/>
          </p:cNvSpPr>
          <p:nvPr>
            <p:ph type="ftr" sz="quarter" idx="4"/>
          </p:nvPr>
        </p:nvSpPr>
        <p:spPr/>
        <p:txBody>
          <a:bodyPr/>
          <a:lstStyle/>
          <a:p>
            <a:r>
              <a:rPr lang="en-US" altLang="en-US"/>
              <a:t>Oracle Database 19c: PL/SQL Workshop   9 - </a:t>
            </a:r>
            <a:fld id="{DC2E64A1-AA1B-42A9-842B-7790839C0E18}" type="slidenum">
              <a:rPr lang="en-US" altLang="en-US" smtClean="0"/>
              <a:pPr/>
              <a:t>4</a:t>
            </a:fld>
            <a:endParaRPr lang="en-US" altLang="en-US" dirty="0"/>
          </a:p>
        </p:txBody>
      </p:sp>
      <p:sp>
        <p:nvSpPr>
          <p:cNvPr id="4" name="Slide Image Placeholder 3">
            <a:extLst>
              <a:ext uri="{FF2B5EF4-FFF2-40B4-BE49-F238E27FC236}">
                <a16:creationId xmlns:a16="http://schemas.microsoft.com/office/drawing/2014/main" id="{302D3C31-7CDE-48D1-9175-39B51B3A7F1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FE85FD6-E48C-4F33-B069-97747CAAB5C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748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Footer Placeholder 11"/>
          <p:cNvSpPr>
            <a:spLocks noGrp="1"/>
          </p:cNvSpPr>
          <p:nvPr>
            <p:ph type="ftr" sz="quarter" idx="4"/>
          </p:nvPr>
        </p:nvSpPr>
        <p:spPr/>
        <p:txBody>
          <a:bodyPr/>
          <a:lstStyle/>
          <a:p>
            <a:r>
              <a:rPr lang="en-US" altLang="en-US"/>
              <a:t>Oracle Database 19c: PL/SQL Workshop   9 - </a:t>
            </a:r>
            <a:fld id="{FC0DA569-40BD-4CAB-8326-CBD73B55B447}" type="slidenum">
              <a:rPr lang="en-US" altLang="en-US" smtClean="0"/>
              <a:pPr/>
              <a:t>5</a:t>
            </a:fld>
            <a:endParaRPr lang="en-US" altLang="en-US" dirty="0"/>
          </a:p>
        </p:txBody>
      </p:sp>
      <p:pic>
        <p:nvPicPr>
          <p:cNvPr id="46085" name="Picture 5" descr="les09_02.png"/>
          <p:cNvPicPr>
            <a:picLocks noChangeAspect="1"/>
          </p:cNvPicPr>
          <p:nvPr/>
        </p:nvPicPr>
        <p:blipFill>
          <a:blip r:embed="rId3"/>
          <a:srcRect/>
          <a:stretch>
            <a:fillRect/>
          </a:stretch>
        </p:blipFill>
        <p:spPr bwMode="auto">
          <a:xfrm>
            <a:off x="752475" y="5619750"/>
            <a:ext cx="5343525" cy="1085850"/>
          </a:xfrm>
          <a:prstGeom prst="rect">
            <a:avLst/>
          </a:prstGeom>
          <a:noFill/>
          <a:ln w="9525">
            <a:noFill/>
            <a:miter lim="800000"/>
            <a:headEnd/>
            <a:tailEnd/>
          </a:ln>
        </p:spPr>
      </p:pic>
      <p:sp>
        <p:nvSpPr>
          <p:cNvPr id="3" name="Slide Image Placeholder 2">
            <a:extLst>
              <a:ext uri="{FF2B5EF4-FFF2-40B4-BE49-F238E27FC236}">
                <a16:creationId xmlns:a16="http://schemas.microsoft.com/office/drawing/2014/main" id="{3A456B1B-2348-478E-B45A-82F2F205DBB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6E49492-0976-4A62-8145-42E25B0C9E2D}"/>
              </a:ext>
            </a:extLst>
          </p:cNvPr>
          <p:cNvSpPr>
            <a:spLocks noGrp="1"/>
          </p:cNvSpPr>
          <p:nvPr>
            <p:ph type="body" idx="1"/>
          </p:nvPr>
        </p:nvSpPr>
        <p:spPr/>
        <p:txBody>
          <a:bodyPr/>
          <a:lstStyle/>
          <a:p>
            <a:pPr lvl="1" eaLnBrk="1" hangingPunct="1"/>
            <a:r>
              <a:rPr lang="en-US" altLang="en-US" dirty="0"/>
              <a:t>Consider the example in the slide. There are no syntax errors in the code, which implies that you must be successfully executing the PL/SQL block. The </a:t>
            </a:r>
            <a:r>
              <a:rPr lang="en-US" altLang="en-US" dirty="0">
                <a:latin typeface="Courier New" pitchFamily="49" charset="0"/>
              </a:rPr>
              <a:t>SELECT</a:t>
            </a:r>
            <a:r>
              <a:rPr lang="en-US" altLang="en-US" dirty="0"/>
              <a:t> statement in the block retrieves the last name of the employee whose first name is “John.”</a:t>
            </a:r>
          </a:p>
          <a:p>
            <a:pPr lvl="1" eaLnBrk="1" hangingPunct="1"/>
            <a:r>
              <a:rPr lang="en-US" altLang="en-US" dirty="0"/>
              <a:t>However, you see the following error report when you execute the code:</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The code does not work as expected. You expected the </a:t>
            </a:r>
            <a:r>
              <a:rPr lang="en-US" altLang="en-US" dirty="0">
                <a:latin typeface="Courier New" pitchFamily="49" charset="0"/>
              </a:rPr>
              <a:t>SELECT</a:t>
            </a:r>
            <a:r>
              <a:rPr lang="en-US" altLang="en-US" dirty="0"/>
              <a:t> statement to retrieve only one row; however, it retrieves multiple rows. Such errors that occur at run time are called </a:t>
            </a:r>
            <a:r>
              <a:rPr lang="en-US" altLang="en-US" i="1" dirty="0"/>
              <a:t>exceptions</a:t>
            </a:r>
            <a:r>
              <a:rPr lang="en-US" altLang="en-US" dirty="0"/>
              <a:t>. When an exception occurs, the PL/SQL block is terminated. You can handle such exceptions in your PL/SQL block, for better application performance.</a:t>
            </a:r>
          </a:p>
          <a:p>
            <a:endParaRPr lang="en-US" dirty="0"/>
          </a:p>
        </p:txBody>
      </p:sp>
    </p:spTree>
    <p:extLst>
      <p:ext uri="{BB962C8B-B14F-4D97-AF65-F5344CB8AC3E}">
        <p14:creationId xmlns:p14="http://schemas.microsoft.com/office/powerpoint/2010/main" val="400912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Footer Placeholder 7"/>
          <p:cNvSpPr>
            <a:spLocks noGrp="1"/>
          </p:cNvSpPr>
          <p:nvPr>
            <p:ph type="ftr" sz="quarter" idx="4"/>
          </p:nvPr>
        </p:nvSpPr>
        <p:spPr/>
        <p:txBody>
          <a:bodyPr/>
          <a:lstStyle/>
          <a:p>
            <a:r>
              <a:rPr lang="en-US" altLang="en-US"/>
              <a:t>Oracle Database 19c: PL/SQL Workshop   9 - </a:t>
            </a:r>
            <a:fld id="{E1040D35-3CF1-44BF-9FB2-969658996409}" type="slidenum">
              <a:rPr lang="en-US" altLang="en-US" smtClean="0"/>
              <a:pPr/>
              <a:t>6</a:t>
            </a:fld>
            <a:endParaRPr lang="en-US" altLang="en-US" dirty="0"/>
          </a:p>
        </p:txBody>
      </p:sp>
      <p:sp>
        <p:nvSpPr>
          <p:cNvPr id="3" name="Slide Image Placeholder 2">
            <a:extLst>
              <a:ext uri="{FF2B5EF4-FFF2-40B4-BE49-F238E27FC236}">
                <a16:creationId xmlns:a16="http://schemas.microsoft.com/office/drawing/2014/main" id="{0106FBAE-8E88-4D59-8F7C-396264D08C7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1073C27-42DD-4B5B-A1CD-44C0E94F02F1}"/>
              </a:ext>
            </a:extLst>
          </p:cNvPr>
          <p:cNvSpPr>
            <a:spLocks noGrp="1"/>
          </p:cNvSpPr>
          <p:nvPr>
            <p:ph type="body" idx="1"/>
          </p:nvPr>
        </p:nvSpPr>
        <p:spPr/>
        <p:txBody>
          <a:bodyPr/>
          <a:lstStyle/>
          <a:p>
            <a:pPr lvl="1" eaLnBrk="1" hangingPunct="1"/>
            <a:r>
              <a:rPr lang="en-US" altLang="en-US" dirty="0"/>
              <a:t>You learned how to write PL/SQL blocks with a declarative section (beginning with the </a:t>
            </a:r>
            <a:r>
              <a:rPr lang="en-US" altLang="en-US" dirty="0">
                <a:latin typeface="Courier New" pitchFamily="49" charset="0"/>
              </a:rPr>
              <a:t>DECLARE</a:t>
            </a:r>
            <a:r>
              <a:rPr lang="en-US" altLang="en-US" dirty="0"/>
              <a:t> keyword) and an executable section (beginning and ending with the </a:t>
            </a:r>
            <a:r>
              <a:rPr lang="en-US" altLang="en-US" dirty="0">
                <a:latin typeface="Courier New" pitchFamily="49" charset="0"/>
              </a:rPr>
              <a:t>BEGIN</a:t>
            </a:r>
            <a:r>
              <a:rPr lang="en-US" altLang="en-US" dirty="0"/>
              <a:t> and </a:t>
            </a:r>
            <a:r>
              <a:rPr lang="en-US" altLang="en-US" dirty="0">
                <a:latin typeface="Courier New" pitchFamily="49" charset="0"/>
              </a:rPr>
              <a:t>END</a:t>
            </a:r>
            <a:r>
              <a:rPr lang="en-US" altLang="en-US" dirty="0"/>
              <a:t> keywords, respectively).</a:t>
            </a:r>
          </a:p>
          <a:p>
            <a:pPr lvl="1" eaLnBrk="1" hangingPunct="1"/>
            <a:r>
              <a:rPr lang="en-US" altLang="en-US" dirty="0"/>
              <a:t>For exception handling, you include another optional section called the </a:t>
            </a:r>
            <a:r>
              <a:rPr lang="en-US" altLang="en-US" i="1" dirty="0"/>
              <a:t>exception section</a:t>
            </a:r>
            <a:r>
              <a:rPr lang="en-US" altLang="en-US" dirty="0"/>
              <a:t>.</a:t>
            </a:r>
          </a:p>
          <a:p>
            <a:pPr lvl="2" eaLnBrk="1" hangingPunct="1"/>
            <a:r>
              <a:rPr lang="en-US" altLang="en-US" dirty="0"/>
              <a:t>This section begins with the </a:t>
            </a:r>
            <a:r>
              <a:rPr lang="en-US" altLang="en-US" dirty="0">
                <a:latin typeface="Courier New" pitchFamily="49" charset="0"/>
              </a:rPr>
              <a:t>EXCEPTION</a:t>
            </a:r>
            <a:r>
              <a:rPr lang="en-US" altLang="en-US" dirty="0"/>
              <a:t> keyword.</a:t>
            </a:r>
          </a:p>
          <a:p>
            <a:pPr lvl="2" eaLnBrk="1" hangingPunct="1"/>
            <a:r>
              <a:rPr lang="en-US" altLang="en-US" dirty="0"/>
              <a:t>If present, this must be the last section in a PL/SQL block.</a:t>
            </a:r>
          </a:p>
          <a:p>
            <a:pPr lvl="1" eaLnBrk="1" hangingPunct="1"/>
            <a:r>
              <a:rPr lang="en-US" altLang="en-US" b="1" dirty="0"/>
              <a:t>Example</a:t>
            </a:r>
          </a:p>
          <a:p>
            <a:pPr lvl="1" eaLnBrk="1" hangingPunct="1"/>
            <a:r>
              <a:rPr lang="en-US" altLang="en-US" dirty="0"/>
              <a:t>In the example in the slide, the code from the previous slide is rewritten to handle the exception that occurred. The output of the code is shown in the slide as well. </a:t>
            </a:r>
          </a:p>
          <a:p>
            <a:pPr lvl="1" eaLnBrk="1" hangingPunct="1"/>
            <a:r>
              <a:rPr lang="en-US" altLang="en-US" dirty="0"/>
              <a:t>By adding the </a:t>
            </a:r>
            <a:r>
              <a:rPr lang="en-US" altLang="en-US" dirty="0">
                <a:latin typeface="Courier New" pitchFamily="49" charset="0"/>
              </a:rPr>
              <a:t>EXCEPTION</a:t>
            </a:r>
            <a:r>
              <a:rPr lang="en-US" altLang="en-US" dirty="0"/>
              <a:t> section of the code, the PL/SQL program does not terminate abruptly. When the exception occurs, control shifts to the exception section and all the statements in the exception section are executed. The PL/SQL block terminates with a normal, successful completion.</a:t>
            </a:r>
          </a:p>
          <a:p>
            <a:endParaRPr lang="en-US" dirty="0"/>
          </a:p>
        </p:txBody>
      </p:sp>
    </p:spTree>
    <p:extLst>
      <p:ext uri="{BB962C8B-B14F-4D97-AF65-F5344CB8AC3E}">
        <p14:creationId xmlns:p14="http://schemas.microsoft.com/office/powerpoint/2010/main" val="211631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Footer Placeholder 7"/>
          <p:cNvSpPr>
            <a:spLocks noGrp="1"/>
          </p:cNvSpPr>
          <p:nvPr>
            <p:ph type="ftr" sz="quarter" idx="4"/>
          </p:nvPr>
        </p:nvSpPr>
        <p:spPr/>
        <p:txBody>
          <a:bodyPr/>
          <a:lstStyle/>
          <a:p>
            <a:r>
              <a:rPr lang="en-US" altLang="en-US"/>
              <a:t>Oracle Database 19c: PL/SQL Workshop   9 - </a:t>
            </a:r>
            <a:fld id="{A75085BC-80F5-4E5D-9571-E8EBE22A0644}" type="slidenum">
              <a:rPr lang="en-US" altLang="en-US" smtClean="0"/>
              <a:pPr/>
              <a:t>7</a:t>
            </a:fld>
            <a:endParaRPr lang="en-US" altLang="en-US" dirty="0"/>
          </a:p>
        </p:txBody>
      </p:sp>
      <p:sp>
        <p:nvSpPr>
          <p:cNvPr id="3" name="Slide Image Placeholder 2">
            <a:extLst>
              <a:ext uri="{FF2B5EF4-FFF2-40B4-BE49-F238E27FC236}">
                <a16:creationId xmlns:a16="http://schemas.microsoft.com/office/drawing/2014/main" id="{F0A09C76-15FA-4E53-B760-76D0F2C3644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FCBB4A9-8675-4118-81DC-8A29FDAB0AF1}"/>
              </a:ext>
            </a:extLst>
          </p:cNvPr>
          <p:cNvSpPr>
            <a:spLocks noGrp="1"/>
          </p:cNvSpPr>
          <p:nvPr>
            <p:ph type="body" idx="1"/>
          </p:nvPr>
        </p:nvSpPr>
        <p:spPr/>
        <p:txBody>
          <a:bodyPr/>
          <a:lstStyle/>
          <a:p>
            <a:pPr lvl="1" eaLnBrk="1" hangingPunct="1"/>
            <a:r>
              <a:rPr lang="en-US" altLang="en-US" dirty="0"/>
              <a:t>An exception</a:t>
            </a:r>
            <a:r>
              <a:rPr lang="en-US" altLang="en-US" dirty="0">
                <a:solidFill>
                  <a:srgbClr val="FC0128"/>
                </a:solidFill>
              </a:rPr>
              <a:t> </a:t>
            </a:r>
            <a:r>
              <a:rPr lang="en-US" altLang="en-US" dirty="0"/>
              <a:t>is an error in PL/SQL that is raised during the execution of a block. A block always terminates when PL/SQL raises an exception, but you can define an exception handler to perform final actions before the block ends.</a:t>
            </a:r>
          </a:p>
          <a:p>
            <a:pPr lvl="1" eaLnBrk="1" hangingPunct="1"/>
            <a:r>
              <a:rPr lang="en-US" altLang="en-US" b="1" dirty="0"/>
              <a:t>Two methods for raising an exception</a:t>
            </a:r>
          </a:p>
          <a:p>
            <a:pPr lvl="2" eaLnBrk="1" hangingPunct="1"/>
            <a:r>
              <a:rPr lang="en-US" altLang="en-US" dirty="0"/>
              <a:t>An Oracle error occurs and the associated exception is raised automatically.</a:t>
            </a:r>
          </a:p>
          <a:p>
            <a:pPr lvl="2" eaLnBrk="1" hangingPunct="1">
              <a:buNone/>
            </a:pPr>
            <a:r>
              <a:rPr lang="en-US" altLang="en-US" dirty="0"/>
              <a:t>	For example, when you execute a </a:t>
            </a:r>
            <a:r>
              <a:rPr lang="en-US" altLang="en-US" dirty="0">
                <a:latin typeface="Courier New" pitchFamily="49" charset="0"/>
              </a:rPr>
              <a:t>SELECT</a:t>
            </a:r>
            <a:r>
              <a:rPr lang="en-US" altLang="en-US" dirty="0"/>
              <a:t> statement in a PL/SQL block that does not retrieve any rows, an ORA-01403 error occurs. These are exceptions raised by the runtime system implicitly.</a:t>
            </a:r>
          </a:p>
          <a:p>
            <a:pPr lvl="2" eaLnBrk="1" hangingPunct="1"/>
            <a:r>
              <a:rPr lang="en-US" altLang="en-US" dirty="0"/>
              <a:t>Depending on the business functionality that your program implements, you may have to explicitly raise an exception. You raise an exception explicitly by issuing the </a:t>
            </a:r>
            <a:r>
              <a:rPr lang="en-US" altLang="en-US" dirty="0">
                <a:latin typeface="Courier New" pitchFamily="49" charset="0"/>
              </a:rPr>
              <a:t>RAISE</a:t>
            </a:r>
            <a:r>
              <a:rPr lang="en-US" altLang="en-US" dirty="0"/>
              <a:t> statement in the block.</a:t>
            </a:r>
          </a:p>
          <a:p>
            <a:pPr lvl="1" eaLnBrk="1" hangingPunct="1"/>
            <a:r>
              <a:rPr lang="en-US" altLang="en-US" b="1" dirty="0"/>
              <a:t>Two methods of handling exceptions</a:t>
            </a:r>
          </a:p>
          <a:p>
            <a:pPr lvl="2" eaLnBrk="1" hangingPunct="1">
              <a:buFont typeface="Arial" pitchFamily="34" charset="0"/>
              <a:buChar char="•"/>
            </a:pPr>
            <a:r>
              <a:rPr lang="en-US" altLang="en-US" dirty="0"/>
              <a:t>To handle an exception, you have to anticipate the exception and write code for handling the exception in an </a:t>
            </a:r>
            <a:r>
              <a:rPr lang="en-US" altLang="en-US" dirty="0">
                <a:latin typeface="Courier New" pitchFamily="49" charset="0"/>
              </a:rPr>
              <a:t>EXCEPTION</a:t>
            </a:r>
            <a:r>
              <a:rPr lang="en-US" altLang="en-US" dirty="0"/>
              <a:t> block.</a:t>
            </a:r>
          </a:p>
          <a:p>
            <a:pPr lvl="2" eaLnBrk="1" hangingPunct="1">
              <a:buFont typeface="Arial" pitchFamily="34" charset="0"/>
              <a:buChar char="•"/>
            </a:pPr>
            <a:r>
              <a:rPr lang="en-US" altLang="en-US" dirty="0"/>
              <a:t>The exception propagates to the host environment when there is no exception handler defined in the PL/SQL block.</a:t>
            </a:r>
          </a:p>
          <a:p>
            <a:endParaRPr lang="en-US" dirty="0"/>
          </a:p>
        </p:txBody>
      </p:sp>
    </p:spTree>
    <p:extLst>
      <p:ext uri="{BB962C8B-B14F-4D97-AF65-F5344CB8AC3E}">
        <p14:creationId xmlns:p14="http://schemas.microsoft.com/office/powerpoint/2010/main" val="343130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Footer Placeholder 7"/>
          <p:cNvSpPr>
            <a:spLocks noGrp="1"/>
          </p:cNvSpPr>
          <p:nvPr>
            <p:ph type="ftr" sz="quarter" idx="4"/>
          </p:nvPr>
        </p:nvSpPr>
        <p:spPr/>
        <p:txBody>
          <a:bodyPr/>
          <a:lstStyle/>
          <a:p>
            <a:r>
              <a:rPr lang="en-US" altLang="en-US"/>
              <a:t>Oracle Database 19c: PL/SQL Workshop   9 - </a:t>
            </a:r>
            <a:fld id="{E45AF565-8B1C-4524-B322-4CC819336F0B}" type="slidenum">
              <a:rPr lang="en-US" altLang="en-US" smtClean="0"/>
              <a:pPr/>
              <a:t>8</a:t>
            </a:fld>
            <a:endParaRPr lang="en-US" altLang="en-US" dirty="0"/>
          </a:p>
        </p:txBody>
      </p:sp>
      <p:sp>
        <p:nvSpPr>
          <p:cNvPr id="3" name="Slide Image Placeholder 2">
            <a:extLst>
              <a:ext uri="{FF2B5EF4-FFF2-40B4-BE49-F238E27FC236}">
                <a16:creationId xmlns:a16="http://schemas.microsoft.com/office/drawing/2014/main" id="{2B4F8543-1194-45DF-AA6A-585BF4F55896}"/>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4C60541-6201-46BB-8739-1D734F7F93A3}"/>
              </a:ext>
            </a:extLst>
          </p:cNvPr>
          <p:cNvSpPr>
            <a:spLocks noGrp="1"/>
          </p:cNvSpPr>
          <p:nvPr>
            <p:ph type="body" idx="1"/>
          </p:nvPr>
        </p:nvSpPr>
        <p:spPr/>
        <p:txBody>
          <a:bodyPr/>
          <a:lstStyle/>
          <a:p>
            <a:pPr lvl="1" eaLnBrk="1" hangingPunct="1"/>
            <a:r>
              <a:rPr lang="en-US" altLang="en-US" b="1" dirty="0"/>
              <a:t>Trapping an Exception</a:t>
            </a:r>
          </a:p>
          <a:p>
            <a:pPr lvl="1" eaLnBrk="1" hangingPunct="1"/>
            <a:r>
              <a:rPr lang="en-US" altLang="en-US" dirty="0"/>
              <a:t>Include an </a:t>
            </a:r>
            <a:r>
              <a:rPr lang="en-US" altLang="en-US" dirty="0">
                <a:latin typeface="Courier New" pitchFamily="49" charset="0"/>
              </a:rPr>
              <a:t>EXCEPTION</a:t>
            </a:r>
            <a:r>
              <a:rPr lang="en-US" altLang="en-US" dirty="0"/>
              <a:t> section in your PL/SQL program to trap exceptions. If an exception is raised in the executable section of a block, processing branches to the corresponding exception handler in the </a:t>
            </a:r>
            <a:r>
              <a:rPr lang="en-US" altLang="en-US" dirty="0">
                <a:latin typeface="Courier New" pitchFamily="49" charset="0"/>
              </a:rPr>
              <a:t>EXCEPTION</a:t>
            </a:r>
            <a:r>
              <a:rPr lang="en-US" altLang="en-US" dirty="0"/>
              <a:t> section of the block. </a:t>
            </a:r>
            <a:r>
              <a:rPr lang="en-US" dirty="0"/>
              <a:t>If an exception is raised in a block that has no exception handler for it, the exception propagates. That is, the exception reproduces itself in successive enclosing blocks until a block has a handler for it. </a:t>
            </a:r>
            <a:r>
              <a:rPr lang="en-US" altLang="en-US" dirty="0"/>
              <a:t>If PL/SQL successfully handles the exception, the exception does not propagate to the enclosing block or to the calling environment. The PL/SQL block terminates successfully.</a:t>
            </a:r>
          </a:p>
          <a:p>
            <a:pPr lvl="1" eaLnBrk="1" hangingPunct="1"/>
            <a:r>
              <a:rPr lang="en-US" altLang="en-US" b="1" dirty="0"/>
              <a:t>Propagating an Exception</a:t>
            </a:r>
          </a:p>
          <a:p>
            <a:pPr lvl="1" eaLnBrk="1" hangingPunct="1"/>
            <a:r>
              <a:rPr lang="en-US" altLang="en-US" dirty="0"/>
              <a:t>If an exception is raised in the executable section of a block and there is no corresponding exception handler, the PL/SQL block terminates with failure and the exception is propagated to an enclosing block or to the calling environment. The calling environment can be any application (such as SQL*Plus that invokes the PL/SQL program), </a:t>
            </a:r>
            <a:r>
              <a:rPr lang="en-US" dirty="0"/>
              <a:t>which determines the outcome of the exception.</a:t>
            </a:r>
            <a:endParaRPr lang="en-US" altLang="en-US" dirty="0"/>
          </a:p>
          <a:p>
            <a:endParaRPr lang="en-US" dirty="0"/>
          </a:p>
        </p:txBody>
      </p:sp>
    </p:spTree>
    <p:extLst>
      <p:ext uri="{BB962C8B-B14F-4D97-AF65-F5344CB8AC3E}">
        <p14:creationId xmlns:p14="http://schemas.microsoft.com/office/powerpoint/2010/main" val="2115124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p:txBody>
          <a:bodyPr/>
          <a:lstStyle/>
          <a:p>
            <a:pPr lvl="1"/>
            <a:r>
              <a:rPr lang="en-US" altLang="en-US" dirty="0"/>
              <a:t>There are three types of exceptions:</a:t>
            </a:r>
          </a:p>
          <a:p>
            <a:pPr lvl="1"/>
            <a:endParaRPr lang="en-US" altLang="en-US" dirty="0"/>
          </a:p>
          <a:p>
            <a:pPr lvl="1"/>
            <a:endParaRPr lang="en-US" altLang="en-US" dirty="0"/>
          </a:p>
          <a:p>
            <a:endParaRPr lang="en-US" altLang="en-US" dirty="0"/>
          </a:p>
          <a:p>
            <a:endParaRPr lang="en-US" altLang="en-US" dirty="0"/>
          </a:p>
          <a:p>
            <a:endParaRPr lang="en-US" altLang="en-US" dirty="0"/>
          </a:p>
          <a:p>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p:txBody>
      </p:sp>
      <p:graphicFrame>
        <p:nvGraphicFramePr>
          <p:cNvPr id="1026" name="Object 2"/>
          <p:cNvGraphicFramePr>
            <a:graphicFrameLocks/>
          </p:cNvGraphicFramePr>
          <p:nvPr/>
        </p:nvGraphicFramePr>
        <p:xfrm>
          <a:off x="609600" y="5089525"/>
          <a:ext cx="5719763" cy="3216275"/>
        </p:xfrm>
        <a:graphic>
          <a:graphicData uri="http://schemas.openxmlformats.org/presentationml/2006/ole">
            <mc:AlternateContent xmlns:mc="http://schemas.openxmlformats.org/markup-compatibility/2006">
              <mc:Choice xmlns:v="urn:schemas-microsoft-com:vml" Requires="v">
                <p:oleObj spid="_x0000_s1053" name="Document" r:id="rId4" imgW="5712156" imgH="3220976" progId="Word.Document.8">
                  <p:embed/>
                </p:oleObj>
              </mc:Choice>
              <mc:Fallback>
                <p:oleObj name="Document" r:id="rId4" imgW="5712156" imgH="3220976" progId="Word.Document.8">
                  <p:embed/>
                  <p:pic>
                    <p:nvPicPr>
                      <p:cNvPr id="1026"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089525"/>
                        <a:ext cx="5719763"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Footer Placeholder 8"/>
          <p:cNvSpPr>
            <a:spLocks noGrp="1"/>
          </p:cNvSpPr>
          <p:nvPr>
            <p:ph type="ftr" sz="quarter" idx="4"/>
          </p:nvPr>
        </p:nvSpPr>
        <p:spPr/>
        <p:txBody>
          <a:bodyPr/>
          <a:lstStyle/>
          <a:p>
            <a:r>
              <a:rPr lang="en-US" altLang="en-US"/>
              <a:t>Oracle Database 19c: PL/SQL Workshop   9 - </a:t>
            </a:r>
            <a:fld id="{956450AC-A372-4793-AA9E-2F7C6ABBED2A}" type="slidenum">
              <a:rPr lang="en-US" altLang="en-US" smtClean="0"/>
              <a:pPr/>
              <a:t>9</a:t>
            </a:fld>
            <a:endParaRPr lang="en-US" altLang="en-US" dirty="0"/>
          </a:p>
        </p:txBody>
      </p:sp>
      <p:sp>
        <p:nvSpPr>
          <p:cNvPr id="8" name="Slide Image Placeholder 7">
            <a:extLst>
              <a:ext uri="{FF2B5EF4-FFF2-40B4-BE49-F238E27FC236}">
                <a16:creationId xmlns:a16="http://schemas.microsoft.com/office/drawing/2014/main" id="{CE482115-59FD-42D1-AE51-A6FB5229BE23}"/>
              </a:ext>
            </a:extLst>
          </p:cNvPr>
          <p:cNvSpPr>
            <a:spLocks noGrp="1" noRot="1" noChangeAspect="1"/>
          </p:cNvSpPr>
          <p:nvPr>
            <p:ph type="sldImg"/>
          </p:nvPr>
        </p:nvSpPr>
        <p:spPr/>
      </p:sp>
    </p:spTree>
    <p:extLst>
      <p:ext uri="{BB962C8B-B14F-4D97-AF65-F5344CB8AC3E}">
        <p14:creationId xmlns:p14="http://schemas.microsoft.com/office/powerpoint/2010/main" val="325156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Footer Placeholder 4"/>
          <p:cNvSpPr>
            <a:spLocks noGrp="1"/>
          </p:cNvSpPr>
          <p:nvPr>
            <p:ph type="ftr" sz="quarter" idx="4"/>
          </p:nvPr>
        </p:nvSpPr>
        <p:spPr/>
        <p:txBody>
          <a:bodyPr/>
          <a:lstStyle/>
          <a:p>
            <a:r>
              <a:rPr lang="en-US" altLang="en-US"/>
              <a:t>Oracle Database 19c: PL/SQL Workshop   9 - </a:t>
            </a:r>
            <a:fld id="{B469CCE9-7A34-4C64-B1E2-C081F6E449E5}" type="slidenum">
              <a:rPr lang="en-US" altLang="en-US" smtClean="0"/>
              <a:pPr/>
              <a:t>10</a:t>
            </a:fld>
            <a:endParaRPr lang="en-US" altLang="en-US" dirty="0"/>
          </a:p>
        </p:txBody>
      </p:sp>
      <p:sp>
        <p:nvSpPr>
          <p:cNvPr id="4" name="Slide Image Placeholder 3">
            <a:extLst>
              <a:ext uri="{FF2B5EF4-FFF2-40B4-BE49-F238E27FC236}">
                <a16:creationId xmlns:a16="http://schemas.microsoft.com/office/drawing/2014/main" id="{1BFE31A0-DDDF-4EEC-95C0-7FC4196FA46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662DFD2-E71F-4E99-9716-D8C8015984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53846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9</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42.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202035-C84A-4ABF-A093-3C14A73BFAA1}"/>
              </a:ext>
            </a:extLst>
          </p:cNvPr>
          <p:cNvSpPr>
            <a:spLocks noGrp="1"/>
          </p:cNvSpPr>
          <p:nvPr>
            <p:ph type="ctrTitle"/>
          </p:nvPr>
        </p:nvSpPr>
        <p:spPr/>
        <p:txBody>
          <a:bodyPr/>
          <a:lstStyle/>
          <a:p>
            <a:r>
              <a:rPr lang="en-US" altLang="en-US" dirty="0"/>
              <a:t>Handling Exceptions</a:t>
            </a:r>
            <a:endParaRPr lang="en-US" dirty="0"/>
          </a:p>
        </p:txBody>
      </p:sp>
      <p:sp>
        <p:nvSpPr>
          <p:cNvPr id="5" name="Subtitle 4">
            <a:extLst>
              <a:ext uri="{FF2B5EF4-FFF2-40B4-BE49-F238E27FC236}">
                <a16:creationId xmlns:a16="http://schemas.microsoft.com/office/drawing/2014/main" id="{775E2DB9-92C6-453B-9E4E-A56EC9BD243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028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12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4505B7A1-14F2-4895-AA59-7BD2DF18B56C}"/>
              </a:ext>
            </a:extLst>
          </p:cNvPr>
          <p:cNvSpPr>
            <a:spLocks noGrp="1"/>
          </p:cNvSpPr>
          <p:nvPr>
            <p:ph idx="1"/>
          </p:nvPr>
        </p:nvSpPr>
        <p:spPr>
          <a:xfrm>
            <a:off x="933451" y="2272710"/>
            <a:ext cx="16421100" cy="2060881"/>
          </a:xfrm>
        </p:spPr>
        <p:txBody>
          <a:bodyPr/>
          <a:lstStyle/>
          <a:p>
            <a:pPr lvl="1">
              <a:buClr>
                <a:schemeClr val="tx1">
                  <a:lumMod val="25000"/>
                  <a:lumOff val="75000"/>
                </a:schemeClr>
              </a:buClr>
            </a:pPr>
            <a:r>
              <a:rPr lang="en-US" dirty="0">
                <a:solidFill>
                  <a:schemeClr val="tx1">
                    <a:lumMod val="25000"/>
                    <a:lumOff val="75000"/>
                  </a:schemeClr>
                </a:solidFill>
              </a:rPr>
              <a:t>Understanding PL/SQL exceptions</a:t>
            </a:r>
          </a:p>
          <a:p>
            <a:pPr lvl="1"/>
            <a:r>
              <a:rPr lang="en-US" dirty="0"/>
              <a:t>Trapping exceptions</a:t>
            </a:r>
          </a:p>
          <a:p>
            <a:endParaRPr lang="en-US" dirty="0"/>
          </a:p>
        </p:txBody>
      </p:sp>
      <p:grpSp>
        <p:nvGrpSpPr>
          <p:cNvPr id="12" name="Group 11"/>
          <p:cNvGrpSpPr/>
          <p:nvPr/>
        </p:nvGrpSpPr>
        <p:grpSpPr>
          <a:xfrm>
            <a:off x="12720637" y="6515101"/>
            <a:ext cx="5567363" cy="2500313"/>
            <a:chOff x="5410200" y="4297363"/>
            <a:chExt cx="3711575" cy="1666875"/>
          </a:xfrm>
        </p:grpSpPr>
        <p:sp>
          <p:nvSpPr>
            <p:cNvPr id="13" name="Rectangle 12"/>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4" name="Oval 13"/>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5"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00615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Syntax to Trap Exceptions</a:t>
            </a:r>
          </a:p>
        </p:txBody>
      </p:sp>
      <p:grpSp>
        <p:nvGrpSpPr>
          <p:cNvPr id="3" name="Group 2">
            <a:extLst>
              <a:ext uri="{FF2B5EF4-FFF2-40B4-BE49-F238E27FC236}">
                <a16:creationId xmlns:a16="http://schemas.microsoft.com/office/drawing/2014/main" id="{E65265E0-5022-41F8-AEFA-224F4CB28457}"/>
              </a:ext>
            </a:extLst>
          </p:cNvPr>
          <p:cNvGrpSpPr/>
          <p:nvPr/>
        </p:nvGrpSpPr>
        <p:grpSpPr>
          <a:xfrm>
            <a:off x="1312069" y="2259699"/>
            <a:ext cx="15663863" cy="6693801"/>
            <a:chOff x="1312069" y="2324100"/>
            <a:chExt cx="15663863" cy="6693801"/>
          </a:xfrm>
        </p:grpSpPr>
        <p:sp>
          <p:nvSpPr>
            <p:cNvPr id="6" name="Content Placeholder 2"/>
            <p:cNvSpPr txBox="1">
              <a:spLocks/>
            </p:cNvSpPr>
            <p:nvPr/>
          </p:nvSpPr>
          <p:spPr bwMode="gray">
            <a:xfrm>
              <a:off x="1312069" y="2324100"/>
              <a:ext cx="15663863" cy="6693801"/>
            </a:xfrm>
            <a:prstGeom prst="round2DiagRect">
              <a:avLst>
                <a:gd name="adj1" fmla="val 429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 name="Rectangle 1">
              <a:extLst>
                <a:ext uri="{FF2B5EF4-FFF2-40B4-BE49-F238E27FC236}">
                  <a16:creationId xmlns:a16="http://schemas.microsoft.com/office/drawing/2014/main" id="{A6FB7C4C-FC03-4EC9-96A3-96037FC578D2}"/>
                </a:ext>
              </a:extLst>
            </p:cNvPr>
            <p:cNvSpPr/>
            <p:nvPr/>
          </p:nvSpPr>
          <p:spPr>
            <a:xfrm>
              <a:off x="2286000" y="3087985"/>
              <a:ext cx="9144000" cy="5166030"/>
            </a:xfrm>
            <a:prstGeom prst="rect">
              <a:avLst/>
            </a:prstGeom>
          </p:spPr>
          <p:txBody>
            <a:bodyPr wrap="square">
              <a:spAutoFit/>
            </a:bodyPr>
            <a:lstStyle/>
            <a:p>
              <a:pPr>
                <a:lnSpc>
                  <a:spcPct val="105000"/>
                </a:lnSpc>
                <a:spcBef>
                  <a:spcPct val="40000"/>
                </a:spcBef>
              </a:pPr>
              <a:r>
                <a:rPr lang="en-US" altLang="en-US" sz="2400" dirty="0">
                  <a:solidFill>
                    <a:srgbClr val="000000"/>
                  </a:solidFill>
                  <a:latin typeface="Courier New" pitchFamily="49" charset="0"/>
                  <a:cs typeface="Oracle Sans" panose="020B0503020204020204" pitchFamily="34" charset="0"/>
                </a:rPr>
                <a:t>EXCEPTION</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WHEN </a:t>
              </a:r>
              <a:r>
                <a:rPr lang="en-US" altLang="en-US" sz="2400" i="1" dirty="0">
                  <a:solidFill>
                    <a:srgbClr val="000000"/>
                  </a:solidFill>
                  <a:latin typeface="Courier New" pitchFamily="49" charset="0"/>
                  <a:cs typeface="Oracle Sans" panose="020B0503020204020204" pitchFamily="34" charset="0"/>
                </a:rPr>
                <a:t>exception1</a:t>
              </a:r>
              <a:r>
                <a:rPr lang="en-US" altLang="en-US" sz="2400" dirty="0">
                  <a:solidFill>
                    <a:srgbClr val="000000"/>
                  </a:solidFill>
                  <a:latin typeface="Courier New" pitchFamily="49" charset="0"/>
                  <a:cs typeface="Oracle Sans" panose="020B0503020204020204" pitchFamily="34" charset="0"/>
                </a:rPr>
                <a:t> [OR </a:t>
              </a:r>
              <a:r>
                <a:rPr lang="en-US" altLang="en-US" sz="2400" i="1" dirty="0">
                  <a:solidFill>
                    <a:srgbClr val="000000"/>
                  </a:solidFill>
                  <a:latin typeface="Courier New" pitchFamily="49" charset="0"/>
                  <a:cs typeface="Oracle Sans" panose="020B0503020204020204" pitchFamily="34" charset="0"/>
                </a:rPr>
                <a:t>exception2</a:t>
              </a:r>
              <a:r>
                <a:rPr lang="en-US" altLang="en-US" sz="2400" dirty="0">
                  <a:solidFill>
                    <a:srgbClr val="000000"/>
                  </a:solidFill>
                  <a:latin typeface="Courier New" pitchFamily="49" charset="0"/>
                  <a:cs typeface="Oracle Sans" panose="020B0503020204020204" pitchFamily="34" charset="0"/>
                </a:rPr>
                <a:t> . . .] THEN</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i="1" dirty="0">
                  <a:solidFill>
                    <a:srgbClr val="000000"/>
                  </a:solidFill>
                  <a:latin typeface="Courier New" pitchFamily="49" charset="0"/>
                  <a:cs typeface="Oracle Sans" panose="020B0503020204020204" pitchFamily="34" charset="0"/>
                </a:rPr>
                <a:t>statement1</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statement2</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 .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[WHEN </a:t>
              </a:r>
              <a:r>
                <a:rPr lang="en-US" altLang="en-US" sz="2400" i="1" dirty="0">
                  <a:solidFill>
                    <a:srgbClr val="000000"/>
                  </a:solidFill>
                  <a:latin typeface="Courier New" pitchFamily="49" charset="0"/>
                  <a:cs typeface="Oracle Sans" panose="020B0503020204020204" pitchFamily="34" charset="0"/>
                </a:rPr>
                <a:t>exception3</a:t>
              </a:r>
              <a:r>
                <a:rPr lang="en-US" altLang="en-US" sz="2400" dirty="0">
                  <a:solidFill>
                    <a:srgbClr val="000000"/>
                  </a:solidFill>
                  <a:latin typeface="Courier New" pitchFamily="49" charset="0"/>
                  <a:cs typeface="Oracle Sans" panose="020B0503020204020204" pitchFamily="34" charset="0"/>
                </a:rPr>
                <a:t> [OR </a:t>
              </a:r>
              <a:r>
                <a:rPr lang="en-US" altLang="en-US" sz="2400" i="1" dirty="0">
                  <a:solidFill>
                    <a:srgbClr val="000000"/>
                  </a:solidFill>
                  <a:latin typeface="Courier New" pitchFamily="49" charset="0"/>
                  <a:cs typeface="Oracle Sans" panose="020B0503020204020204" pitchFamily="34" charset="0"/>
                </a:rPr>
                <a:t>exception4</a:t>
              </a:r>
              <a:r>
                <a:rPr lang="en-US" altLang="en-US" sz="2400" dirty="0">
                  <a:solidFill>
                    <a:srgbClr val="000000"/>
                  </a:solidFill>
                  <a:latin typeface="Courier New" pitchFamily="49" charset="0"/>
                  <a:cs typeface="Oracle Sans" panose="020B0503020204020204" pitchFamily="34" charset="0"/>
                </a:rPr>
                <a:t> . . .] THEN</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statement1</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statement2</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 .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[WHEN OTHERS THEN</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statement1</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i="1" dirty="0">
                  <a:solidFill>
                    <a:srgbClr val="000000"/>
                  </a:solidFill>
                  <a:latin typeface="Courier New" pitchFamily="49" charset="0"/>
                  <a:cs typeface="Oracle Sans" panose="020B0503020204020204" pitchFamily="34" charset="0"/>
                </a:rPr>
                <a:t>    statement2</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 . .]</a:t>
              </a:r>
            </a:p>
          </p:txBody>
        </p:sp>
      </p:grpSp>
    </p:spTree>
    <p:custDataLst>
      <p:tags r:id="rId1"/>
    </p:custDataLst>
    <p:extLst>
      <p:ext uri="{BB962C8B-B14F-4D97-AF65-F5344CB8AC3E}">
        <p14:creationId xmlns:p14="http://schemas.microsoft.com/office/powerpoint/2010/main" val="328934077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21507"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21508" name="Title 5"/>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25898766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2AEA10-D251-4512-B8C1-E0B50E6D1CD7}"/>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2530"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22531"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2253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Guidelines for Trapping Exceptions</a:t>
            </a:r>
          </a:p>
        </p:txBody>
      </p:sp>
      <p:sp>
        <p:nvSpPr>
          <p:cNvPr id="2" name="Content Placeholder 1">
            <a:extLst>
              <a:ext uri="{FF2B5EF4-FFF2-40B4-BE49-F238E27FC236}">
                <a16:creationId xmlns:a16="http://schemas.microsoft.com/office/drawing/2014/main" id="{9273E96C-AB89-4E29-B5D6-1B6AB07E3F62}"/>
              </a:ext>
            </a:extLst>
          </p:cNvPr>
          <p:cNvSpPr>
            <a:spLocks noGrp="1"/>
          </p:cNvSpPr>
          <p:nvPr>
            <p:ph idx="1"/>
          </p:nvPr>
        </p:nvSpPr>
        <p:spPr>
          <a:xfrm>
            <a:off x="933451" y="2272710"/>
            <a:ext cx="16421100" cy="3605919"/>
          </a:xfrm>
        </p:spPr>
        <p:txBody>
          <a:bodyPr/>
          <a:lstStyle/>
          <a:p>
            <a:pPr lvl="1"/>
            <a:r>
              <a:rPr lang="en-US" altLang="en-US" dirty="0"/>
              <a:t>The </a:t>
            </a:r>
            <a:r>
              <a:rPr lang="en-US" altLang="en-US" dirty="0">
                <a:latin typeface="Courier New" panose="02070309020205020404" pitchFamily="49" charset="0"/>
                <a:cs typeface="Courier New" panose="02070309020205020404" pitchFamily="49" charset="0"/>
              </a:rPr>
              <a:t>EXCEPTION</a:t>
            </a:r>
            <a:r>
              <a:rPr lang="en-US" altLang="en-US" dirty="0"/>
              <a:t> keyword starts the exception-handling section.</a:t>
            </a:r>
          </a:p>
          <a:p>
            <a:pPr lvl="1"/>
            <a:r>
              <a:rPr lang="en-US" altLang="en-US" dirty="0"/>
              <a:t>Several exception handlers are allowed.</a:t>
            </a:r>
          </a:p>
          <a:p>
            <a:pPr lvl="1"/>
            <a:r>
              <a:rPr lang="en-US" altLang="en-US" dirty="0"/>
              <a:t>Only one handler is processed before leaving the block.</a:t>
            </a:r>
          </a:p>
          <a:p>
            <a:pPr lvl="1"/>
            <a:r>
              <a:rPr lang="en-US" altLang="en-US" dirty="0">
                <a:latin typeface="Courier New" panose="02070309020205020404" pitchFamily="49" charset="0"/>
                <a:cs typeface="Courier New" panose="02070309020205020404" pitchFamily="49" charset="0"/>
              </a:rPr>
              <a:t>WHEN OTHERS </a:t>
            </a:r>
            <a:r>
              <a:rPr lang="en-US" altLang="en-US" dirty="0"/>
              <a:t>is the last clause.</a:t>
            </a:r>
          </a:p>
          <a:p>
            <a:endParaRPr lang="en-US" dirty="0"/>
          </a:p>
        </p:txBody>
      </p:sp>
      <p:pic>
        <p:nvPicPr>
          <p:cNvPr id="21" name="Picture 20"/>
          <p:cNvPicPr>
            <a:picLocks noChangeAspect="1"/>
          </p:cNvPicPr>
          <p:nvPr/>
        </p:nvPicPr>
        <p:blipFill>
          <a:blip r:embed="rId4"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14249400" y="5653688"/>
            <a:ext cx="3771905" cy="3771905"/>
          </a:xfrm>
          <a:prstGeom prst="rect">
            <a:avLst/>
          </a:prstGeom>
        </p:spPr>
      </p:pic>
    </p:spTree>
    <p:custDataLst>
      <p:tags r:id="rId1"/>
    </p:custDataLst>
    <p:extLst>
      <p:ext uri="{BB962C8B-B14F-4D97-AF65-F5344CB8AC3E}">
        <p14:creationId xmlns:p14="http://schemas.microsoft.com/office/powerpoint/2010/main" val="3743723485"/>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Trapping Internally Predefined Exceptions</a:t>
            </a:r>
          </a:p>
        </p:txBody>
      </p:sp>
      <p:grpSp>
        <p:nvGrpSpPr>
          <p:cNvPr id="23555" name="Group 2"/>
          <p:cNvGrpSpPr>
            <a:grpSpLocks/>
          </p:cNvGrpSpPr>
          <p:nvPr/>
        </p:nvGrpSpPr>
        <p:grpSpPr bwMode="auto">
          <a:xfrm>
            <a:off x="1718460" y="3333752"/>
            <a:ext cx="14933622" cy="3619497"/>
            <a:chOff x="990600" y="1828800"/>
            <a:chExt cx="7467600" cy="2412998"/>
          </a:xfrm>
        </p:grpSpPr>
        <p:sp>
          <p:nvSpPr>
            <p:cNvPr id="21" name="Rounded Rectangle 20"/>
            <p:cNvSpPr/>
            <p:nvPr/>
          </p:nvSpPr>
          <p:spPr bwMode="auto">
            <a:xfrm>
              <a:off x="990600" y="1828800"/>
              <a:ext cx="4419600" cy="1905000"/>
            </a:xfrm>
            <a:prstGeom prst="roundRect">
              <a:avLst/>
            </a:prstGeom>
            <a:ln>
              <a:headEnd type="none" w="sm" len="sm"/>
              <a:tailEnd type="none" w="sm" len="sm"/>
            </a:ln>
          </p:spPr>
          <p:style>
            <a:lnRef idx="0">
              <a:schemeClr val="accent6"/>
            </a:lnRef>
            <a:fillRef idx="3">
              <a:schemeClr val="accent6"/>
            </a:fillRef>
            <a:effectRef idx="3">
              <a:schemeClr val="accent6"/>
            </a:effectRef>
            <a:fontRef idx="minor">
              <a:schemeClr val="lt1"/>
            </a:fontRef>
          </p:style>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defRPr/>
              </a:pPr>
              <a:endParaRPr lang="en-US" sz="2100" dirty="0">
                <a:solidFill>
                  <a:schemeClr val="tx1">
                    <a:lumMod val="50000"/>
                  </a:schemeClr>
                </a:solidFill>
                <a:latin typeface="Oracle Sans" panose="020B0503020204020204" pitchFamily="34" charset="0"/>
                <a:cs typeface="Oracle Sans" panose="020B0503020204020204" pitchFamily="34" charset="0"/>
              </a:endParaRPr>
            </a:p>
          </p:txBody>
        </p:sp>
        <p:sp>
          <p:nvSpPr>
            <p:cNvPr id="36869" name="Rectangle 4"/>
            <p:cNvSpPr>
              <a:spLocks noChangeArrowheads="1"/>
            </p:cNvSpPr>
            <p:nvPr/>
          </p:nvSpPr>
          <p:spPr bwMode="auto">
            <a:xfrm>
              <a:off x="2379417" y="3303588"/>
              <a:ext cx="1289785" cy="308419"/>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altLang="en-US" sz="2100" dirty="0">
                  <a:solidFill>
                    <a:schemeClr val="bg1"/>
                  </a:solidFill>
                  <a:latin typeface="Oracle Sans" panose="020B0503020204020204" pitchFamily="34" charset="0"/>
                  <a:cs typeface="Oracle Sans" panose="020B0503020204020204" pitchFamily="34" charset="0"/>
                </a:rPr>
                <a:t>Declarative section</a:t>
              </a:r>
            </a:p>
          </p:txBody>
        </p:sp>
        <p:sp>
          <p:nvSpPr>
            <p:cNvPr id="23560" name="Rectangle 8"/>
            <p:cNvSpPr>
              <a:spLocks noChangeArrowheads="1"/>
            </p:cNvSpPr>
            <p:nvPr/>
          </p:nvSpPr>
          <p:spPr bwMode="auto">
            <a:xfrm>
              <a:off x="1400025" y="3924301"/>
              <a:ext cx="1087155" cy="279400"/>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spcBef>
                  <a:spcPct val="30000"/>
                </a:spcBef>
              </a:pPr>
              <a:r>
                <a:rPr lang="en-US" altLang="en-US" sz="2100" dirty="0">
                  <a:latin typeface="Oracle Sans" panose="020B0503020204020204" pitchFamily="34" charset="0"/>
                  <a:cs typeface="Oracle Sans" panose="020B0503020204020204" pitchFamily="34" charset="0"/>
                </a:rPr>
                <a:t>Name the exception.</a:t>
              </a:r>
            </a:p>
          </p:txBody>
        </p:sp>
        <p:sp>
          <p:nvSpPr>
            <p:cNvPr id="23561" name="Line 9"/>
            <p:cNvSpPr>
              <a:spLocks noChangeShapeType="1"/>
            </p:cNvSpPr>
            <p:nvPr/>
          </p:nvSpPr>
          <p:spPr bwMode="auto">
            <a:xfrm>
              <a:off x="2587625" y="2743200"/>
              <a:ext cx="90963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100" dirty="0">
                <a:latin typeface="Oracle Sans" panose="020B0503020204020204" pitchFamily="34" charset="0"/>
                <a:cs typeface="Oracle Sans" panose="020B0503020204020204" pitchFamily="34" charset="0"/>
              </a:endParaRPr>
            </a:p>
          </p:txBody>
        </p:sp>
        <p:sp>
          <p:nvSpPr>
            <p:cNvPr id="23562" name="Rectangle 10"/>
            <p:cNvSpPr>
              <a:spLocks noChangeArrowheads="1"/>
            </p:cNvSpPr>
            <p:nvPr/>
          </p:nvSpPr>
          <p:spPr bwMode="auto">
            <a:xfrm>
              <a:off x="3559494" y="3962400"/>
              <a:ext cx="1468437" cy="279398"/>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spcBef>
                  <a:spcPct val="30000"/>
                </a:spcBef>
              </a:pPr>
              <a:r>
                <a:rPr lang="en-US" altLang="en-US" sz="2100" dirty="0">
                  <a:latin typeface="Oracle Sans" panose="020B0503020204020204" pitchFamily="34" charset="0"/>
                  <a:cs typeface="Oracle Sans" panose="020B0503020204020204" pitchFamily="34" charset="0"/>
                </a:rPr>
                <a:t>Use </a:t>
              </a:r>
              <a:r>
                <a:rPr lang="en-US" altLang="en-US" sz="2100" dirty="0">
                  <a:latin typeface="Courier New" pitchFamily="49" charset="0"/>
                  <a:cs typeface="Oracle Sans" panose="020B0503020204020204" pitchFamily="34" charset="0"/>
                </a:rPr>
                <a:t>PRAGMA EXCEPTION_INIT</a:t>
              </a:r>
              <a:r>
                <a:rPr lang="en-US" altLang="en-US" sz="2100" dirty="0">
                  <a:latin typeface="Oracle Sans" panose="020B0503020204020204" pitchFamily="34" charset="0"/>
                  <a:cs typeface="Oracle Sans" panose="020B0503020204020204" pitchFamily="34" charset="0"/>
                </a:rPr>
                <a:t>.</a:t>
              </a:r>
            </a:p>
          </p:txBody>
        </p:sp>
        <p:sp>
          <p:nvSpPr>
            <p:cNvPr id="23563" name="Rectangle 12"/>
            <p:cNvSpPr>
              <a:spLocks noChangeArrowheads="1"/>
            </p:cNvSpPr>
            <p:nvPr/>
          </p:nvSpPr>
          <p:spPr bwMode="auto">
            <a:xfrm>
              <a:off x="6505300" y="3303588"/>
              <a:ext cx="1343235" cy="308419"/>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altLang="en-US" sz="2100" dirty="0">
                  <a:latin typeface="Courier New" pitchFamily="49" charset="0"/>
                  <a:cs typeface="Oracle Sans" panose="020B0503020204020204" pitchFamily="34" charset="0"/>
                </a:rPr>
                <a:t>EXCEPTION</a:t>
              </a:r>
              <a:r>
                <a:rPr lang="en-US" altLang="en-US" sz="2100" dirty="0">
                  <a:latin typeface="Oracle Sans" panose="020B0503020204020204" pitchFamily="34" charset="0"/>
                  <a:cs typeface="Oracle Sans" panose="020B0503020204020204" pitchFamily="34" charset="0"/>
                </a:rPr>
                <a:t> section</a:t>
              </a:r>
            </a:p>
          </p:txBody>
        </p:sp>
        <p:sp>
          <p:nvSpPr>
            <p:cNvPr id="23564" name="Line 13"/>
            <p:cNvSpPr>
              <a:spLocks noChangeShapeType="1"/>
            </p:cNvSpPr>
            <p:nvPr/>
          </p:nvSpPr>
          <p:spPr bwMode="auto">
            <a:xfrm>
              <a:off x="4931232" y="2743200"/>
              <a:ext cx="146956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sz="2100" dirty="0">
                <a:latin typeface="Oracle Sans" panose="020B0503020204020204" pitchFamily="34" charset="0"/>
                <a:cs typeface="Oracle Sans" panose="020B0503020204020204" pitchFamily="34" charset="0"/>
              </a:endParaRPr>
            </a:p>
          </p:txBody>
        </p:sp>
        <p:sp>
          <p:nvSpPr>
            <p:cNvPr id="23565" name="Rectangle 14"/>
            <p:cNvSpPr>
              <a:spLocks noChangeArrowheads="1"/>
            </p:cNvSpPr>
            <p:nvPr/>
          </p:nvSpPr>
          <p:spPr bwMode="auto">
            <a:xfrm>
              <a:off x="6385398" y="3962400"/>
              <a:ext cx="1583039" cy="279398"/>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spcBef>
                  <a:spcPct val="30000"/>
                </a:spcBef>
              </a:pPr>
              <a:r>
                <a:rPr lang="en-US" altLang="en-US" sz="2100" dirty="0">
                  <a:latin typeface="Oracle Sans" panose="020B0503020204020204" pitchFamily="34" charset="0"/>
                  <a:cs typeface="Oracle Sans" panose="020B0503020204020204" pitchFamily="34" charset="0"/>
                </a:rPr>
                <a:t>Handle the raised exception.</a:t>
              </a:r>
            </a:p>
          </p:txBody>
        </p:sp>
        <p:sp>
          <p:nvSpPr>
            <p:cNvPr id="23566" name="Rounded Rectangle 21"/>
            <p:cNvSpPr>
              <a:spLocks noChangeArrowheads="1"/>
            </p:cNvSpPr>
            <p:nvPr/>
          </p:nvSpPr>
          <p:spPr bwMode="auto">
            <a:xfrm>
              <a:off x="5791200" y="1828800"/>
              <a:ext cx="2667000" cy="1905000"/>
            </a:xfrm>
            <a:prstGeom prst="roundRect">
              <a:avLst>
                <a:gd name="adj" fmla="val 16667"/>
              </a:avLst>
            </a:prstGeom>
            <a:noFill/>
            <a:ln w="28575" algn="ctr">
              <a:solidFill>
                <a:schemeClr val="tx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3504676" y="2438400"/>
              <a:ext cx="1447953" cy="609600"/>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defRPr/>
              </a:pPr>
              <a:endParaRPr lang="en-US" sz="2100" dirty="0">
                <a:solidFill>
                  <a:schemeClr val="tx1"/>
                </a:solidFill>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6400582" y="2438400"/>
              <a:ext cx="1447953" cy="609600"/>
            </a:xfrm>
            <a:prstGeom prst="round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defRPr/>
              </a:pPr>
              <a:endParaRPr lang="en-US" sz="2100" dirty="0">
                <a:solidFill>
                  <a:schemeClr val="tx1"/>
                </a:solidFill>
                <a:latin typeface="Oracle Sans" panose="020B0503020204020204" pitchFamily="34" charset="0"/>
                <a:cs typeface="Oracle Sans" panose="020B0503020204020204" pitchFamily="34" charset="0"/>
              </a:endParaRPr>
            </a:p>
          </p:txBody>
        </p:sp>
        <p:grpSp>
          <p:nvGrpSpPr>
            <p:cNvPr id="23569" name="Group 26"/>
            <p:cNvGrpSpPr>
              <a:grpSpLocks/>
            </p:cNvGrpSpPr>
            <p:nvPr/>
          </p:nvGrpSpPr>
          <p:grpSpPr bwMode="auto">
            <a:xfrm>
              <a:off x="1295833" y="2438400"/>
              <a:ext cx="1295538" cy="609600"/>
              <a:chOff x="-2666464" y="1752600"/>
              <a:chExt cx="1600370" cy="685800"/>
            </a:xfrm>
          </p:grpSpPr>
          <p:sp>
            <p:nvSpPr>
              <p:cNvPr id="23" name="Rounded Rectangle 22"/>
              <p:cNvSpPr/>
              <p:nvPr/>
            </p:nvSpPr>
            <p:spPr bwMode="auto">
              <a:xfrm>
                <a:off x="-2666464" y="1752600"/>
                <a:ext cx="1600370" cy="685800"/>
              </a:xfrm>
              <a:prstGeom prst="round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defRPr/>
                </a:pPr>
                <a:endParaRPr lang="en-US" sz="2100" dirty="0">
                  <a:solidFill>
                    <a:schemeClr val="tx1"/>
                  </a:solidFill>
                  <a:latin typeface="Oracle Sans" panose="020B0503020204020204" pitchFamily="34" charset="0"/>
                  <a:cs typeface="Oracle Sans" panose="020B0503020204020204" pitchFamily="34" charset="0"/>
                </a:endParaRPr>
              </a:p>
            </p:txBody>
          </p:sp>
          <p:sp>
            <p:nvSpPr>
              <p:cNvPr id="26" name="TextBox 25"/>
              <p:cNvSpPr txBox="1"/>
              <p:nvPr/>
            </p:nvSpPr>
            <p:spPr>
              <a:xfrm>
                <a:off x="-2638692" y="1957001"/>
                <a:ext cx="1294417" cy="311624"/>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sz="2100" dirty="0">
                    <a:solidFill>
                      <a:schemeClr val="tx1">
                        <a:lumMod val="50000"/>
                      </a:schemeClr>
                    </a:solidFill>
                    <a:latin typeface="Oracle Sans" panose="020B0503020204020204" pitchFamily="34" charset="0"/>
                    <a:cs typeface="Oracle Sans" panose="020B0503020204020204" pitchFamily="34" charset="0"/>
                  </a:rPr>
                  <a:t>Declare</a:t>
                </a:r>
              </a:p>
            </p:txBody>
          </p:sp>
        </p:grpSp>
        <p:sp>
          <p:nvSpPr>
            <p:cNvPr id="28" name="TextBox 27"/>
            <p:cNvSpPr txBox="1"/>
            <p:nvPr/>
          </p:nvSpPr>
          <p:spPr>
            <a:xfrm>
              <a:off x="3559494" y="2620089"/>
              <a:ext cx="1295537" cy="276999"/>
            </a:xfrm>
            <a:prstGeom prst="rect">
              <a:avLst/>
            </a:prstGeom>
            <a:noFill/>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defRPr/>
              </a:pPr>
              <a:r>
                <a:rPr lang="en-US" sz="2100" dirty="0">
                  <a:solidFill>
                    <a:schemeClr val="tx1">
                      <a:lumMod val="50000"/>
                    </a:schemeClr>
                  </a:solidFill>
                  <a:latin typeface="Oracle Sans" panose="020B0503020204020204" pitchFamily="34" charset="0"/>
                  <a:cs typeface="Oracle Sans" panose="020B0503020204020204" pitchFamily="34" charset="0"/>
                </a:rPr>
                <a:t>Associate</a:t>
              </a:r>
            </a:p>
          </p:txBody>
        </p:sp>
        <p:sp>
          <p:nvSpPr>
            <p:cNvPr id="23571" name="TextBox 28"/>
            <p:cNvSpPr txBox="1">
              <a:spLocks noChangeArrowheads="1"/>
            </p:cNvSpPr>
            <p:nvPr/>
          </p:nvSpPr>
          <p:spPr bwMode="auto">
            <a:xfrm>
              <a:off x="6435725" y="2614217"/>
              <a:ext cx="1295400" cy="276999"/>
            </a:xfrm>
            <a:prstGeom prst="rect">
              <a:avLst/>
            </a:prstGeom>
            <a:noFill/>
            <a:ln w="9525">
              <a:noFill/>
              <a:miter lim="800000"/>
              <a:headEnd/>
              <a:tailEnd/>
            </a:ln>
          </p:spPr>
          <p:txBody>
            <a:bodyPr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dirty="0">
                  <a:latin typeface="Oracle Sans" panose="020B0503020204020204" pitchFamily="34" charset="0"/>
                  <a:cs typeface="Oracle Sans" panose="020B0503020204020204" pitchFamily="34" charset="0"/>
                </a:rPr>
                <a:t>Reference</a:t>
              </a:r>
            </a:p>
          </p:txBody>
        </p:sp>
      </p:grpSp>
    </p:spTree>
    <p:custDataLst>
      <p:tags r:id="rId1"/>
    </p:custDataLst>
    <p:extLst>
      <p:ext uri="{BB962C8B-B14F-4D97-AF65-F5344CB8AC3E}">
        <p14:creationId xmlns:p14="http://schemas.microsoft.com/office/powerpoint/2010/main" val="88763367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Internally Defined Exception Trapping: Example</a:t>
            </a:r>
          </a:p>
        </p:txBody>
      </p:sp>
      <p:sp>
        <p:nvSpPr>
          <p:cNvPr id="24582" name="Rectangle 5"/>
          <p:cNvSpPr>
            <a:spLocks noGrp="1" noChangeArrowheads="1"/>
          </p:cNvSpPr>
          <p:nvPr>
            <p:ph idx="1"/>
          </p:nvPr>
        </p:nvSpPr>
        <p:spPr>
          <a:xfrm>
            <a:off x="935833" y="2019300"/>
            <a:ext cx="16416338" cy="595415"/>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indent="0" eaLnBrk="1" hangingPunct="1"/>
            <a:r>
              <a:rPr lang="en-US" altLang="en-US" dirty="0">
                <a:latin typeface="Oracle Sans" panose="020B0503020204020204" pitchFamily="34" charset="0"/>
                <a:cs typeface="Oracle Sans" panose="020B0503020204020204" pitchFamily="34" charset="0"/>
              </a:rPr>
              <a:t>To trap Oracle Server error </a:t>
            </a:r>
            <a:r>
              <a:rPr lang="en-US" altLang="en-US" dirty="0">
                <a:latin typeface="Courier New" pitchFamily="49" charset="0"/>
                <a:cs typeface="Oracle Sans" panose="020B0503020204020204" pitchFamily="34" charset="0"/>
              </a:rPr>
              <a:t>01400</a:t>
            </a:r>
            <a:r>
              <a:rPr lang="en-US" altLang="en-US" dirty="0">
                <a:latin typeface="Times New Roman" pitchFamily="18" charset="0"/>
                <a:cs typeface="Oracle Sans" panose="020B0503020204020204" pitchFamily="34" charset="0"/>
              </a:rPr>
              <a:t> </a:t>
            </a:r>
            <a:r>
              <a:rPr lang="en-US" altLang="en-US" dirty="0">
                <a:latin typeface="Oracle Sans" panose="020B0503020204020204" pitchFamily="34" charset="0"/>
                <a:cs typeface="Oracle Sans" panose="020B0503020204020204" pitchFamily="34" charset="0"/>
              </a:rPr>
              <a:t>(“cannot insert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a:t>
            </a:r>
          </a:p>
        </p:txBody>
      </p:sp>
      <p:grpSp>
        <p:nvGrpSpPr>
          <p:cNvPr id="2" name="Group 1">
            <a:extLst>
              <a:ext uri="{FF2B5EF4-FFF2-40B4-BE49-F238E27FC236}">
                <a16:creationId xmlns:a16="http://schemas.microsoft.com/office/drawing/2014/main" id="{00CB2C89-15B6-4CEF-8E5C-848C1721551A}"/>
              </a:ext>
            </a:extLst>
          </p:cNvPr>
          <p:cNvGrpSpPr/>
          <p:nvPr/>
        </p:nvGrpSpPr>
        <p:grpSpPr>
          <a:xfrm>
            <a:off x="1204334" y="2757963"/>
            <a:ext cx="15664898" cy="5128737"/>
            <a:chOff x="1204334" y="2293619"/>
            <a:chExt cx="15664898" cy="453445"/>
          </a:xfrm>
        </p:grpSpPr>
        <p:sp>
          <p:nvSpPr>
            <p:cNvPr id="16" name="Content Placeholder 2"/>
            <p:cNvSpPr txBox="1">
              <a:spLocks/>
            </p:cNvSpPr>
            <p:nvPr/>
          </p:nvSpPr>
          <p:spPr bwMode="gray">
            <a:xfrm>
              <a:off x="1204334" y="2293619"/>
              <a:ext cx="15664898" cy="453445"/>
            </a:xfrm>
            <a:prstGeom prst="round2DiagRect">
              <a:avLst>
                <a:gd name="adj1" fmla="val 8310"/>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4583" name="Rectangle 2"/>
            <p:cNvSpPr>
              <a:spLocks noChangeArrowheads="1"/>
            </p:cNvSpPr>
            <p:nvPr/>
          </p:nvSpPr>
          <p:spPr bwMode="blackGray">
            <a:xfrm>
              <a:off x="1685708" y="2311444"/>
              <a:ext cx="14621092" cy="400317"/>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DECLARE</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e_insert_excep</a:t>
              </a:r>
              <a:r>
                <a:rPr lang="en-US" altLang="en-US" sz="2400" dirty="0">
                  <a:solidFill>
                    <a:srgbClr val="000000"/>
                  </a:solidFill>
                  <a:latin typeface="Courier New" pitchFamily="49" charset="0"/>
                  <a:cs typeface="Oracle Sans" panose="020B0503020204020204" pitchFamily="34" charset="0"/>
                </a:rPr>
                <a:t> EXCEPTION;</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 PRAGMA EXCEPTION_INIT(</a:t>
              </a:r>
              <a:r>
                <a:rPr lang="en-US" altLang="en-US" sz="2400" dirty="0" err="1">
                  <a:solidFill>
                    <a:srgbClr val="000000"/>
                  </a:solidFill>
                  <a:latin typeface="Courier New" pitchFamily="49" charset="0"/>
                  <a:cs typeface="Oracle Sans" panose="020B0503020204020204" pitchFamily="34" charset="0"/>
                </a:rPr>
                <a:t>e_insert_excep</a:t>
              </a:r>
              <a:r>
                <a:rPr lang="en-US" altLang="en-US" sz="2400" dirty="0">
                  <a:solidFill>
                    <a:srgbClr val="000000"/>
                  </a:solidFill>
                  <a:latin typeface="Courier New" pitchFamily="49" charset="0"/>
                  <a:cs typeface="Oracle Sans" panose="020B0503020204020204" pitchFamily="34" charset="0"/>
                </a:rPr>
                <a:t>, -01400);</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BEGIN</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 INSERT INTO departments </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department_name</a:t>
              </a:r>
              <a:r>
                <a:rPr lang="en-US" altLang="en-US" sz="2400" dirty="0">
                  <a:solidFill>
                    <a:srgbClr val="000000"/>
                  </a:solidFill>
                  <a:latin typeface="Courier New" pitchFamily="49" charset="0"/>
                  <a:cs typeface="Oracle Sans" panose="020B0503020204020204" pitchFamily="34" charset="0"/>
                </a:rPr>
                <a:t>) VALUES (280, NULL);</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EXCEPTION</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 WHEN </a:t>
              </a:r>
              <a:r>
                <a:rPr lang="en-US" altLang="en-US" sz="2400" dirty="0" err="1">
                  <a:solidFill>
                    <a:srgbClr val="000000"/>
                  </a:solidFill>
                  <a:latin typeface="Courier New" pitchFamily="49" charset="0"/>
                  <a:cs typeface="Oracle Sans" panose="020B0503020204020204" pitchFamily="34" charset="0"/>
                </a:rPr>
                <a:t>e_insert_excep</a:t>
              </a:r>
              <a:r>
                <a:rPr lang="en-US" altLang="en-US" sz="2400" dirty="0">
                  <a:solidFill>
                    <a:srgbClr val="000000"/>
                  </a:solidFill>
                  <a:latin typeface="Courier New" pitchFamily="49" charset="0"/>
                  <a:cs typeface="Oracle Sans" panose="020B0503020204020204" pitchFamily="34" charset="0"/>
                </a:rPr>
                <a:t> THEN</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   DBMS_OUTPUT.PUT_LINE('INSERT OPERATION FAILED');</a:t>
              </a:r>
            </a:p>
            <a:p>
              <a:pPr>
                <a:lnSpc>
                  <a:spcPct val="95000"/>
                </a:lnSpc>
                <a:spcBef>
                  <a:spcPct val="30000"/>
                </a:spcBef>
              </a:pPr>
              <a:r>
                <a:rPr lang="en-US" altLang="en-US" sz="2400" dirty="0">
                  <a:solidFill>
                    <a:srgbClr val="000000"/>
                  </a:solidFill>
                  <a:latin typeface="Courier New" pitchFamily="49" charset="0"/>
                  <a:cs typeface="Oracle Sans" panose="020B0503020204020204" pitchFamily="34" charset="0"/>
                </a:rPr>
                <a:t>   END;</a:t>
              </a:r>
              <a:br>
                <a:rPr lang="en-US" altLang="en-US" sz="2400" dirty="0">
                  <a:solidFill>
                    <a:srgbClr val="000000"/>
                  </a:solidFill>
                  <a:latin typeface="Courier New" pitchFamily="49" charset="0"/>
                  <a:cs typeface="Oracle Sans" panose="020B0503020204020204" pitchFamily="34" charset="0"/>
                </a:rPr>
              </a:br>
              <a:r>
                <a:rPr lang="en-US" altLang="en-US" sz="2400" dirty="0">
                  <a:solidFill>
                    <a:srgbClr val="000000"/>
                  </a:solidFill>
                  <a:latin typeface="Courier New" pitchFamily="49" charset="0"/>
                  <a:cs typeface="Oracle Sans" panose="020B0503020204020204" pitchFamily="34" charset="0"/>
                </a:rPr>
                <a:t>/</a:t>
              </a:r>
            </a:p>
          </p:txBody>
        </p:sp>
      </p:grpSp>
      <p:sp>
        <p:nvSpPr>
          <p:cNvPr id="24584" name="Rectangle 3"/>
          <p:cNvSpPr>
            <a:spLocks noChangeArrowheads="1"/>
          </p:cNvSpPr>
          <p:nvPr/>
        </p:nvSpPr>
        <p:spPr bwMode="gray">
          <a:xfrm>
            <a:off x="1831183" y="3440905"/>
            <a:ext cx="8074820" cy="478632"/>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24585" name="Rectangle 6"/>
          <p:cNvSpPr>
            <a:spLocks noChangeArrowheads="1"/>
          </p:cNvSpPr>
          <p:nvPr/>
        </p:nvSpPr>
        <p:spPr bwMode="gray">
          <a:xfrm>
            <a:off x="1831183" y="3914774"/>
            <a:ext cx="12339638" cy="435768"/>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24586" name="Rectangle 7"/>
          <p:cNvSpPr>
            <a:spLocks noChangeArrowheads="1"/>
          </p:cNvSpPr>
          <p:nvPr/>
        </p:nvSpPr>
        <p:spPr bwMode="gray">
          <a:xfrm>
            <a:off x="2798530" y="6050329"/>
            <a:ext cx="4874420" cy="471488"/>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24587" name="Line 10"/>
          <p:cNvSpPr>
            <a:spLocks noChangeShapeType="1"/>
          </p:cNvSpPr>
          <p:nvPr/>
        </p:nvSpPr>
        <p:spPr bwMode="auto">
          <a:xfrm flipH="1">
            <a:off x="9906002" y="3650455"/>
            <a:ext cx="106680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4588" name="Line 11"/>
          <p:cNvSpPr>
            <a:spLocks noChangeShapeType="1"/>
          </p:cNvSpPr>
          <p:nvPr/>
        </p:nvSpPr>
        <p:spPr bwMode="auto">
          <a:xfrm flipH="1">
            <a:off x="14170820" y="4131467"/>
            <a:ext cx="106680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4598" name="Freeform 21"/>
          <p:cNvSpPr>
            <a:spLocks/>
          </p:cNvSpPr>
          <p:nvPr/>
        </p:nvSpPr>
        <p:spPr bwMode="auto">
          <a:xfrm>
            <a:off x="5555673" y="7886700"/>
            <a:ext cx="1066800" cy="685800"/>
          </a:xfrm>
          <a:custGeom>
            <a:avLst/>
            <a:gdLst>
              <a:gd name="T0" fmla="*/ 0 w 336"/>
              <a:gd name="T1" fmla="*/ 0 h 288"/>
              <a:gd name="T2" fmla="*/ 0 w 336"/>
              <a:gd name="T3" fmla="*/ 2147483647 h 288"/>
              <a:gd name="T4" fmla="*/ 2147483647 w 336"/>
              <a:gd name="T5" fmla="*/ 2147483647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0"/>
                </a:moveTo>
                <a:lnTo>
                  <a:pt x="0" y="288"/>
                </a:lnTo>
                <a:lnTo>
                  <a:pt x="336" y="288"/>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24599" name="Line 11"/>
          <p:cNvSpPr>
            <a:spLocks noChangeShapeType="1"/>
          </p:cNvSpPr>
          <p:nvPr/>
        </p:nvSpPr>
        <p:spPr bwMode="auto">
          <a:xfrm flipH="1">
            <a:off x="7689617" y="6286072"/>
            <a:ext cx="1981200"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24600" name="Picture 16" descr="les09_04.png"/>
          <p:cNvPicPr>
            <a:picLocks noChangeAspect="1"/>
          </p:cNvPicPr>
          <p:nvPr/>
        </p:nvPicPr>
        <p:blipFill>
          <a:blip r:embed="rId4" cstate="print"/>
          <a:srcRect/>
          <a:stretch>
            <a:fillRect/>
          </a:stretch>
        </p:blipFill>
        <p:spPr bwMode="auto">
          <a:xfrm>
            <a:off x="6629400" y="8039100"/>
            <a:ext cx="5029200" cy="1785938"/>
          </a:xfrm>
          <a:prstGeom prst="rect">
            <a:avLst/>
          </a:prstGeom>
          <a:noFill/>
          <a:ln w="9525">
            <a:noFill/>
            <a:miter lim="800000"/>
            <a:headEnd/>
            <a:tailEnd/>
          </a:ln>
        </p:spPr>
      </p:pic>
      <p:sp>
        <p:nvSpPr>
          <p:cNvPr id="17" name="Oval 24"/>
          <p:cNvSpPr>
            <a:spLocks noChangeArrowheads="1"/>
          </p:cNvSpPr>
          <p:nvPr/>
        </p:nvSpPr>
        <p:spPr bwMode="blackWhite">
          <a:xfrm>
            <a:off x="10882037" y="3338774"/>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1</a:t>
            </a:r>
          </a:p>
        </p:txBody>
      </p:sp>
      <p:sp>
        <p:nvSpPr>
          <p:cNvPr id="18" name="Oval 24"/>
          <p:cNvSpPr>
            <a:spLocks noChangeArrowheads="1"/>
          </p:cNvSpPr>
          <p:nvPr/>
        </p:nvSpPr>
        <p:spPr bwMode="blackWhite">
          <a:xfrm>
            <a:off x="15238413" y="3825608"/>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2</a:t>
            </a:r>
          </a:p>
        </p:txBody>
      </p:sp>
      <p:sp>
        <p:nvSpPr>
          <p:cNvPr id="19" name="Oval 24"/>
          <p:cNvSpPr>
            <a:spLocks noChangeArrowheads="1"/>
          </p:cNvSpPr>
          <p:nvPr/>
        </p:nvSpPr>
        <p:spPr bwMode="blackWhite">
          <a:xfrm>
            <a:off x="9670883" y="5963413"/>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27074830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Trapping Predefined Exceptions</a:t>
            </a:r>
          </a:p>
        </p:txBody>
      </p:sp>
      <p:sp>
        <p:nvSpPr>
          <p:cNvPr id="2" name="Content Placeholder 1">
            <a:extLst>
              <a:ext uri="{FF2B5EF4-FFF2-40B4-BE49-F238E27FC236}">
                <a16:creationId xmlns:a16="http://schemas.microsoft.com/office/drawing/2014/main" id="{F1D0C988-22BE-4253-935A-B19F1C8AE7BD}"/>
              </a:ext>
            </a:extLst>
          </p:cNvPr>
          <p:cNvSpPr>
            <a:spLocks noGrp="1"/>
          </p:cNvSpPr>
          <p:nvPr>
            <p:ph idx="1"/>
          </p:nvPr>
        </p:nvSpPr>
        <p:spPr>
          <a:xfrm>
            <a:off x="933451" y="2272710"/>
            <a:ext cx="16421100" cy="5754200"/>
          </a:xfrm>
        </p:spPr>
        <p:txBody>
          <a:bodyPr/>
          <a:lstStyle/>
          <a:p>
            <a:pPr lvl="1"/>
            <a:r>
              <a:rPr lang="en-US" altLang="en-US" dirty="0"/>
              <a:t>Reference the predefined name in the </a:t>
            </a:r>
            <a:r>
              <a:rPr lang="en-US" altLang="en-US" dirty="0">
                <a:latin typeface="Courier New" panose="02070309020205020404" pitchFamily="49" charset="0"/>
                <a:cs typeface="Courier New" panose="02070309020205020404" pitchFamily="49" charset="0"/>
              </a:rPr>
              <a:t>EXCEPTION</a:t>
            </a:r>
            <a:r>
              <a:rPr lang="en-US" altLang="en-US" dirty="0"/>
              <a:t> block.</a:t>
            </a:r>
          </a:p>
          <a:p>
            <a:pPr lvl="1"/>
            <a:r>
              <a:rPr lang="en-US" altLang="en-US" dirty="0"/>
              <a:t>Some sample predefined exceptions are: </a:t>
            </a:r>
          </a:p>
          <a:p>
            <a:pPr lvl="2"/>
            <a:r>
              <a:rPr lang="en-US" altLang="en-US" dirty="0">
                <a:latin typeface="Courier New" panose="02070309020205020404" pitchFamily="49" charset="0"/>
                <a:cs typeface="Courier New" panose="02070309020205020404" pitchFamily="49" charset="0"/>
              </a:rPr>
              <a:t>NO_DATA_FOUND</a:t>
            </a:r>
          </a:p>
          <a:p>
            <a:pPr lvl="2"/>
            <a:r>
              <a:rPr lang="en-US" altLang="en-US" dirty="0">
                <a:latin typeface="Courier New" panose="02070309020205020404" pitchFamily="49" charset="0"/>
                <a:cs typeface="Courier New" panose="02070309020205020404" pitchFamily="49" charset="0"/>
              </a:rPr>
              <a:t>TOO_MANY_ROWS</a:t>
            </a:r>
          </a:p>
          <a:p>
            <a:pPr lvl="2"/>
            <a:r>
              <a:rPr lang="en-US" altLang="en-US" dirty="0">
                <a:latin typeface="Courier New" panose="02070309020205020404" pitchFamily="49" charset="0"/>
                <a:cs typeface="Courier New" panose="02070309020205020404" pitchFamily="49" charset="0"/>
              </a:rPr>
              <a:t>INVALID_CURSOR</a:t>
            </a:r>
          </a:p>
          <a:p>
            <a:pPr lvl="2"/>
            <a:r>
              <a:rPr lang="en-US" altLang="en-US" dirty="0">
                <a:latin typeface="Courier New" panose="02070309020205020404" pitchFamily="49" charset="0"/>
                <a:cs typeface="Courier New" panose="02070309020205020404" pitchFamily="49" charset="0"/>
              </a:rPr>
              <a:t>ZERO_DIVIDE</a:t>
            </a:r>
          </a:p>
          <a:p>
            <a:pPr lvl="2"/>
            <a:r>
              <a:rPr lang="en-US" altLang="en-US" dirty="0">
                <a:latin typeface="Courier New" panose="02070309020205020404" pitchFamily="49" charset="0"/>
                <a:cs typeface="Courier New" panose="02070309020205020404" pitchFamily="49" charset="0"/>
              </a:rPr>
              <a:t>DUP_VAL_ON_INDEX</a:t>
            </a:r>
          </a:p>
          <a:p>
            <a:endParaRPr lang="en-US" dirty="0"/>
          </a:p>
        </p:txBody>
      </p:sp>
      <p:grpSp>
        <p:nvGrpSpPr>
          <p:cNvPr id="25604" name="Group 7"/>
          <p:cNvGrpSpPr>
            <a:grpSpLocks/>
          </p:cNvGrpSpPr>
          <p:nvPr/>
        </p:nvGrpSpPr>
        <p:grpSpPr bwMode="auto">
          <a:xfrm>
            <a:off x="7239000" y="4381501"/>
            <a:ext cx="7465218" cy="9284147"/>
            <a:chOff x="4876800" y="2057387"/>
            <a:chExt cx="3733800" cy="2392771"/>
          </a:xfrm>
        </p:grpSpPr>
        <p:sp>
          <p:nvSpPr>
            <p:cNvPr id="6" name="Content Placeholder 2"/>
            <p:cNvSpPr txBox="1">
              <a:spLocks/>
            </p:cNvSpPr>
            <p:nvPr/>
          </p:nvSpPr>
          <p:spPr bwMode="gray">
            <a:xfrm>
              <a:off x="4876800" y="2057387"/>
              <a:ext cx="3733800" cy="1058620"/>
            </a:xfrm>
            <a:prstGeom prst="round2DiagRect">
              <a:avLst>
                <a:gd name="adj1" fmla="val 52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5608" name="TextBox 6"/>
            <p:cNvSpPr txBox="1">
              <a:spLocks noChangeArrowheads="1"/>
            </p:cNvSpPr>
            <p:nvPr/>
          </p:nvSpPr>
          <p:spPr bwMode="auto">
            <a:xfrm>
              <a:off x="4953000" y="2141834"/>
              <a:ext cx="3581400" cy="2308324"/>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sz="2400" dirty="0">
                  <a:latin typeface="Courier New" pitchFamily="49" charset="0"/>
                  <a:cs typeface="Courier New" pitchFamily="49" charset="0"/>
                </a:rPr>
                <a:t>EXCEPTION</a:t>
              </a:r>
            </a:p>
            <a:p>
              <a:pPr lvl="1"/>
              <a:r>
                <a:rPr lang="en-US" altLang="en-US" sz="2400" dirty="0">
                  <a:latin typeface="Courier New" pitchFamily="49" charset="0"/>
                  <a:cs typeface="Courier New" pitchFamily="49" charset="0"/>
                </a:rPr>
                <a:t>WHEN NO_DATA_FOUND THEN</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 statement1;</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  ...</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WHEN TOO_MANY_ROWS THEN</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statement1;</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 ... </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WHEN OTHERS THEN</a:t>
              </a:r>
              <a:br>
                <a:rPr lang="en-US" altLang="en-US" sz="2400" dirty="0">
                  <a:latin typeface="Courier New" pitchFamily="49" charset="0"/>
                  <a:cs typeface="Courier New" pitchFamily="49" charset="0"/>
                </a:rPr>
              </a:br>
              <a:r>
                <a:rPr lang="en-US" altLang="en-US" sz="2400" dirty="0">
                  <a:latin typeface="Courier New" pitchFamily="49" charset="0"/>
                  <a:cs typeface="Courier New" pitchFamily="49" charset="0"/>
                </a:rPr>
                <a:t> statement1;</a:t>
              </a:r>
              <a:endParaRPr lang="en-US" sz="2400" dirty="0">
                <a:latin typeface="Courier New" pitchFamily="49" charset="0"/>
                <a:cs typeface="Courier New" pitchFamily="49" charset="0"/>
              </a:endParaRPr>
            </a:p>
          </p:txBody>
        </p:sp>
      </p:grpSp>
    </p:spTree>
    <p:custDataLst>
      <p:tags r:id="rId1"/>
    </p:custDataLst>
    <p:extLst>
      <p:ext uri="{BB962C8B-B14F-4D97-AF65-F5344CB8AC3E}">
        <p14:creationId xmlns:p14="http://schemas.microsoft.com/office/powerpoint/2010/main" val="187445839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60108763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89124638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28675"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2867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Functions for Trapping Exceptions</a:t>
            </a:r>
          </a:p>
        </p:txBody>
      </p:sp>
      <p:sp>
        <p:nvSpPr>
          <p:cNvPr id="2" name="Content Placeholder 1">
            <a:extLst>
              <a:ext uri="{FF2B5EF4-FFF2-40B4-BE49-F238E27FC236}">
                <a16:creationId xmlns:a16="http://schemas.microsoft.com/office/drawing/2014/main" id="{A154CAAC-C3BF-43FC-B8EA-F2919E634FE6}"/>
              </a:ext>
            </a:extLst>
          </p:cNvPr>
          <p:cNvSpPr>
            <a:spLocks noGrp="1"/>
          </p:cNvSpPr>
          <p:nvPr>
            <p:ph idx="1"/>
          </p:nvPr>
        </p:nvSpPr>
        <p:spPr>
          <a:xfrm>
            <a:off x="933451" y="2272710"/>
            <a:ext cx="16421100" cy="2060881"/>
          </a:xfrm>
        </p:spPr>
        <p:txBody>
          <a:bodyPr/>
          <a:lstStyle/>
          <a:p>
            <a:pPr lvl="1"/>
            <a:r>
              <a:rPr lang="en-US" altLang="en-US" b="1" dirty="0">
                <a:latin typeface="Courier New" panose="02070309020205020404" pitchFamily="49" charset="0"/>
                <a:cs typeface="Courier New" panose="02070309020205020404" pitchFamily="49" charset="0"/>
              </a:rPr>
              <a:t>SQLCODE:</a:t>
            </a:r>
            <a:r>
              <a:rPr lang="en-US" altLang="en-US" dirty="0"/>
              <a:t> Returns the numeric value for the error code</a:t>
            </a:r>
          </a:p>
          <a:p>
            <a:pPr lvl="1"/>
            <a:r>
              <a:rPr lang="en-US" altLang="en-US" b="1" dirty="0">
                <a:latin typeface="Courier New" panose="02070309020205020404" pitchFamily="49" charset="0"/>
                <a:cs typeface="Courier New" panose="02070309020205020404" pitchFamily="49" charset="0"/>
              </a:rPr>
              <a:t>SQLERRM:</a:t>
            </a:r>
            <a:r>
              <a:rPr lang="en-US" altLang="en-US" dirty="0"/>
              <a:t> Returns the message associated with the error number</a:t>
            </a:r>
          </a:p>
          <a:p>
            <a:endParaRPr lang="en-US" dirty="0"/>
          </a:p>
        </p:txBody>
      </p:sp>
    </p:spTree>
    <p:custDataLst>
      <p:tags r:id="rId1"/>
    </p:custDataLst>
    <p:extLst>
      <p:ext uri="{BB962C8B-B14F-4D97-AF65-F5344CB8AC3E}">
        <p14:creationId xmlns:p14="http://schemas.microsoft.com/office/powerpoint/2010/main" val="276985862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dirty="0">
                <a:latin typeface="+mj-lt"/>
                <a:cs typeface="Oracle Sans" panose="020B0503020204020204" pitchFamily="34" charset="0"/>
              </a:rPr>
              <a:t>Course Road Map</a:t>
            </a:r>
          </a:p>
        </p:txBody>
      </p:sp>
      <p:sp>
        <p:nvSpPr>
          <p:cNvPr id="49" name="Rounded Rectangle 48"/>
          <p:cNvSpPr/>
          <p:nvPr/>
        </p:nvSpPr>
        <p:spPr bwMode="auto">
          <a:xfrm>
            <a:off x="4800600" y="2247900"/>
            <a:ext cx="12213167" cy="6722356"/>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0" name="Rounded Rectangle 49"/>
          <p:cNvSpPr/>
          <p:nvPr/>
        </p:nvSpPr>
        <p:spPr bwMode="auto">
          <a:xfrm>
            <a:off x="6206514" y="6525491"/>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1" name="Rounded Rectangle 50"/>
          <p:cNvSpPr/>
          <p:nvPr/>
        </p:nvSpPr>
        <p:spPr bwMode="auto">
          <a:xfrm>
            <a:off x="6204616" y="4863079"/>
            <a:ext cx="8574398"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2" name="TextBox 51"/>
          <p:cNvSpPr txBox="1"/>
          <p:nvPr/>
        </p:nvSpPr>
        <p:spPr>
          <a:xfrm>
            <a:off x="7120915" y="5286477"/>
            <a:ext cx="673741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mn-lt"/>
                <a:cs typeface="Oracle Sans" panose="020B0503020204020204" pitchFamily="34" charset="0"/>
              </a:rPr>
              <a:t>Lesson 9: Handling Exceptions</a:t>
            </a:r>
          </a:p>
        </p:txBody>
      </p:sp>
      <p:sp>
        <p:nvSpPr>
          <p:cNvPr id="53" name="TextBox 52"/>
          <p:cNvSpPr txBox="1"/>
          <p:nvPr/>
        </p:nvSpPr>
        <p:spPr>
          <a:xfrm>
            <a:off x="7215305" y="6948891"/>
            <a:ext cx="6940962"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Lesson 10: Creating Procedures and Functions</a:t>
            </a:r>
          </a:p>
        </p:txBody>
      </p:sp>
      <p:sp>
        <p:nvSpPr>
          <p:cNvPr id="54" name="Isosceles Triangle 53"/>
          <p:cNvSpPr>
            <a:spLocks noChangeAspect="1"/>
          </p:cNvSpPr>
          <p:nvPr/>
        </p:nvSpPr>
        <p:spPr bwMode="auto">
          <a:xfrm rot="5400000">
            <a:off x="6467915" y="700204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5" name="Isosceles Triangle 54"/>
          <p:cNvSpPr>
            <a:spLocks noChangeAspect="1"/>
          </p:cNvSpPr>
          <p:nvPr/>
        </p:nvSpPr>
        <p:spPr bwMode="auto">
          <a:xfrm rot="5400000">
            <a:off x="6467915" y="5339635"/>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grpSp>
        <p:nvGrpSpPr>
          <p:cNvPr id="56" name="Group 55"/>
          <p:cNvGrpSpPr/>
          <p:nvPr/>
        </p:nvGrpSpPr>
        <p:grpSpPr>
          <a:xfrm>
            <a:off x="14776728" y="5031857"/>
            <a:ext cx="2461254" cy="887534"/>
            <a:chOff x="9786179" y="1585747"/>
            <a:chExt cx="1715510" cy="591689"/>
          </a:xfrm>
        </p:grpSpPr>
        <p:sp>
          <p:nvSpPr>
            <p:cNvPr id="57" name="Freeform 56"/>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8" name="Freeform 57"/>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59" name="Isosceles Triangle 58"/>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0" name="TextBox 59"/>
            <p:cNvSpPr txBox="1"/>
            <p:nvPr/>
          </p:nvSpPr>
          <p:spPr>
            <a:xfrm>
              <a:off x="10082621" y="1750848"/>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a:r>
                <a:rPr lang="en-US" sz="2100" b="1" dirty="0">
                  <a:solidFill>
                    <a:schemeClr val="bg1"/>
                  </a:solidFill>
                  <a:latin typeface="+mn-lt"/>
                  <a:cs typeface="Oracle Sans" panose="020B0503020204020204" pitchFamily="34" charset="0"/>
                </a:rPr>
                <a:t>You are here!</a:t>
              </a:r>
            </a:p>
          </p:txBody>
        </p:sp>
      </p:grpSp>
      <p:sp>
        <p:nvSpPr>
          <p:cNvPr id="61" name="Rounded Rectangle 60"/>
          <p:cNvSpPr/>
          <p:nvPr/>
        </p:nvSpPr>
        <p:spPr bwMode="auto">
          <a:xfrm>
            <a:off x="4212663" y="403985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2" name="Rounded Rectangle 61"/>
          <p:cNvSpPr/>
          <p:nvPr/>
        </p:nvSpPr>
        <p:spPr bwMode="auto">
          <a:xfrm>
            <a:off x="4212663" y="247165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3" name="Rounded Rectangle 62"/>
          <p:cNvSpPr/>
          <p:nvPr/>
        </p:nvSpPr>
        <p:spPr bwMode="auto">
          <a:xfrm>
            <a:off x="4212663" y="562423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4" name="Rounded Rectangle 63"/>
          <p:cNvSpPr/>
          <p:nvPr/>
        </p:nvSpPr>
        <p:spPr bwMode="auto">
          <a:xfrm>
            <a:off x="4212663" y="7191149"/>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5" name="Rectangle 64"/>
          <p:cNvSpPr/>
          <p:nvPr/>
        </p:nvSpPr>
        <p:spPr bwMode="auto">
          <a:xfrm>
            <a:off x="0" y="2247900"/>
            <a:ext cx="5500806" cy="6722356"/>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000" b="0" i="0" u="none" strike="noStrike" cap="none" normalizeH="0" baseline="0" dirty="0">
              <a:ln>
                <a:noFill/>
              </a:ln>
              <a:solidFill>
                <a:schemeClr val="tx1"/>
              </a:solidFill>
              <a:effectLst/>
              <a:latin typeface="+mn-lt"/>
              <a:cs typeface="Oracle Sans" panose="020B0503020204020204" pitchFamily="34" charset="0"/>
            </a:endParaRPr>
          </a:p>
        </p:txBody>
      </p:sp>
      <p:sp>
        <p:nvSpPr>
          <p:cNvPr id="66" name="Freeform 65"/>
          <p:cNvSpPr/>
          <p:nvPr/>
        </p:nvSpPr>
        <p:spPr bwMode="auto">
          <a:xfrm>
            <a:off x="229278" y="251614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7" name="Freeform 66"/>
          <p:cNvSpPr/>
          <p:nvPr/>
        </p:nvSpPr>
        <p:spPr bwMode="auto">
          <a:xfrm>
            <a:off x="229278" y="409086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8" name="Freeform 67"/>
          <p:cNvSpPr/>
          <p:nvPr/>
        </p:nvSpPr>
        <p:spPr bwMode="auto">
          <a:xfrm>
            <a:off x="229278" y="567203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69" name="Freeform 68"/>
          <p:cNvSpPr/>
          <p:nvPr/>
        </p:nvSpPr>
        <p:spPr bwMode="auto">
          <a:xfrm>
            <a:off x="229278" y="723568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sz="2000" dirty="0">
              <a:latin typeface="+mn-lt"/>
              <a:cs typeface="Oracle Sans" panose="020B0503020204020204" pitchFamily="34" charset="0"/>
            </a:endParaRPr>
          </a:p>
        </p:txBody>
      </p:sp>
      <p:sp>
        <p:nvSpPr>
          <p:cNvPr id="70" name="TextBox 69"/>
          <p:cNvSpPr txBox="1"/>
          <p:nvPr/>
        </p:nvSpPr>
        <p:spPr>
          <a:xfrm>
            <a:off x="765503" y="3001894"/>
            <a:ext cx="41324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Lesson 1: Course Overview</a:t>
            </a:r>
          </a:p>
        </p:txBody>
      </p:sp>
      <p:sp>
        <p:nvSpPr>
          <p:cNvPr id="71" name="TextBox 70"/>
          <p:cNvSpPr txBox="1"/>
          <p:nvPr/>
        </p:nvSpPr>
        <p:spPr>
          <a:xfrm>
            <a:off x="765503" y="4576610"/>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Unit 1: Introducing PL/SQL</a:t>
            </a:r>
          </a:p>
        </p:txBody>
      </p:sp>
      <p:sp>
        <p:nvSpPr>
          <p:cNvPr id="72" name="TextBox 71"/>
          <p:cNvSpPr txBox="1"/>
          <p:nvPr/>
        </p:nvSpPr>
        <p:spPr>
          <a:xfrm>
            <a:off x="765503" y="6162755"/>
            <a:ext cx="4649226"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dirty="0">
                <a:latin typeface="+mn-lt"/>
                <a:cs typeface="Oracle Sans" panose="020B0503020204020204" pitchFamily="34" charset="0"/>
              </a:rPr>
              <a:t>Unit  2: Programming with PL/SQL</a:t>
            </a:r>
          </a:p>
        </p:txBody>
      </p:sp>
      <p:sp>
        <p:nvSpPr>
          <p:cNvPr id="73" name="TextBox 72"/>
          <p:cNvSpPr txBox="1"/>
          <p:nvPr/>
        </p:nvSpPr>
        <p:spPr>
          <a:xfrm>
            <a:off x="765502" y="7721435"/>
            <a:ext cx="4568497"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sz="2000" b="1" dirty="0">
                <a:solidFill>
                  <a:schemeClr val="bg1"/>
                </a:solidFill>
                <a:latin typeface="+mn-lt"/>
                <a:cs typeface="Oracle Sans" panose="020B0503020204020204" pitchFamily="34" charset="0"/>
              </a:rPr>
              <a:t>Unit  3: Working with PL/SQL Code</a:t>
            </a:r>
          </a:p>
        </p:txBody>
      </p:sp>
    </p:spTree>
    <p:custDataLst>
      <p:tags r:id="rId1"/>
    </p:custDataLst>
    <p:extLst>
      <p:ext uri="{BB962C8B-B14F-4D97-AF65-F5344CB8AC3E}">
        <p14:creationId xmlns:p14="http://schemas.microsoft.com/office/powerpoint/2010/main" val="361073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Functions for Trapping Exceptions</a:t>
            </a:r>
          </a:p>
        </p:txBody>
      </p:sp>
      <p:grpSp>
        <p:nvGrpSpPr>
          <p:cNvPr id="29699" name="Group 1"/>
          <p:cNvGrpSpPr>
            <a:grpSpLocks/>
          </p:cNvGrpSpPr>
          <p:nvPr/>
        </p:nvGrpSpPr>
        <p:grpSpPr bwMode="auto">
          <a:xfrm>
            <a:off x="1312069" y="2262187"/>
            <a:ext cx="15663863" cy="6843713"/>
            <a:chOff x="609600" y="1305003"/>
            <a:chExt cx="7834489" cy="4817904"/>
          </a:xfrm>
        </p:grpSpPr>
        <p:sp>
          <p:nvSpPr>
            <p:cNvPr id="6" name="Content Placeholder 2"/>
            <p:cNvSpPr txBox="1">
              <a:spLocks/>
            </p:cNvSpPr>
            <p:nvPr/>
          </p:nvSpPr>
          <p:spPr bwMode="gray">
            <a:xfrm>
              <a:off x="609600" y="1305003"/>
              <a:ext cx="7834489" cy="4817904"/>
            </a:xfrm>
            <a:prstGeom prst="round2DiagRect">
              <a:avLst>
                <a:gd name="adj1" fmla="val 314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29703" name="Rectangle 5"/>
            <p:cNvSpPr>
              <a:spLocks noChangeArrowheads="1"/>
            </p:cNvSpPr>
            <p:nvPr/>
          </p:nvSpPr>
          <p:spPr bwMode="blackGray">
            <a:xfrm>
              <a:off x="1096725" y="1411681"/>
              <a:ext cx="6549422" cy="4645033"/>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90000"/>
                </a:lnSpc>
                <a:spcBef>
                  <a:spcPct val="65000"/>
                </a:spcBef>
              </a:pPr>
              <a:r>
                <a:rPr lang="en-US" altLang="en-US" sz="2400" dirty="0">
                  <a:solidFill>
                    <a:srgbClr val="000000"/>
                  </a:solidFill>
                  <a:latin typeface="Courier New" pitchFamily="49" charset="0"/>
                  <a:cs typeface="Oracle Sans" panose="020B0503020204020204" pitchFamily="34" charset="0"/>
                </a:rPr>
                <a:t>DECLARE</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error_code</a:t>
              </a:r>
              <a:r>
                <a:rPr lang="en-US" altLang="en-US" sz="2400" dirty="0">
                  <a:solidFill>
                    <a:srgbClr val="000000"/>
                  </a:solidFill>
                  <a:latin typeface="Courier New" pitchFamily="49" charset="0"/>
                  <a:cs typeface="Oracle Sans" panose="020B0503020204020204" pitchFamily="34" charset="0"/>
                </a:rPr>
                <a:t>      NUMBER;</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error_message</a:t>
              </a:r>
              <a:r>
                <a:rPr lang="en-US" altLang="en-US" sz="2400" dirty="0">
                  <a:solidFill>
                    <a:srgbClr val="000000"/>
                  </a:solidFill>
                  <a:latin typeface="Courier New" pitchFamily="49" charset="0"/>
                  <a:cs typeface="Oracle Sans" panose="020B0503020204020204" pitchFamily="34" charset="0"/>
                </a:rPr>
                <a:t>   VARCHAR2(255);</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EXCEPTION</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WHEN OTHERS THEN</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ROLLBACK;</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error_code</a:t>
              </a:r>
              <a:r>
                <a:rPr lang="en-US" altLang="en-US" sz="2400" dirty="0">
                  <a:solidFill>
                    <a:srgbClr val="000000"/>
                  </a:solidFill>
                  <a:latin typeface="Courier New" pitchFamily="49" charset="0"/>
                  <a:cs typeface="Oracle Sans" panose="020B0503020204020204" pitchFamily="34" charset="0"/>
                </a:rPr>
                <a:t> := SQLCODE ;</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error_message</a:t>
              </a:r>
              <a:r>
                <a:rPr lang="en-US" altLang="en-US" sz="2400" dirty="0">
                  <a:solidFill>
                    <a:srgbClr val="000000"/>
                  </a:solidFill>
                  <a:latin typeface="Courier New" pitchFamily="49" charset="0"/>
                  <a:cs typeface="Oracle Sans" panose="020B0503020204020204" pitchFamily="34" charset="0"/>
                </a:rPr>
                <a:t> := SQLERRM ;</a:t>
              </a:r>
            </a:p>
            <a:p>
              <a:pPr>
                <a:lnSpc>
                  <a:spcPct val="65000"/>
                </a:lnSpc>
                <a:spcBef>
                  <a:spcPct val="65000"/>
                </a:spcBef>
              </a:pPr>
              <a:r>
                <a:rPr lang="en-US" altLang="en-US" sz="2400" dirty="0">
                  <a:solidFill>
                    <a:srgbClr val="000000"/>
                  </a:solidFill>
                  <a:latin typeface="Courier New" pitchFamily="49" charset="0"/>
                  <a:cs typeface="Oracle Sans" panose="020B0503020204020204" pitchFamily="34" charset="0"/>
                </a:rPr>
                <a:t>   INSERT INTO errors (</a:t>
              </a:r>
              <a:r>
                <a:rPr lang="en-US" altLang="en-US" sz="2400" dirty="0" err="1">
                  <a:solidFill>
                    <a:srgbClr val="000000"/>
                  </a:solidFill>
                  <a:latin typeface="Courier New" pitchFamily="49" charset="0"/>
                  <a:cs typeface="Oracle Sans" panose="020B0503020204020204" pitchFamily="34" charset="0"/>
                </a:rPr>
                <a:t>e_user</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e_date</a:t>
              </a: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error_code</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65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error_message</a:t>
              </a:r>
              <a:r>
                <a:rPr lang="en-US" altLang="en-US" sz="2400" dirty="0">
                  <a:solidFill>
                    <a:srgbClr val="000000"/>
                  </a:solidFill>
                  <a:latin typeface="Courier New" pitchFamily="49" charset="0"/>
                  <a:cs typeface="Oracle Sans" panose="020B0503020204020204" pitchFamily="34" charset="0"/>
                </a:rPr>
                <a:t>) VALUES(</a:t>
              </a:r>
              <a:r>
                <a:rPr lang="en-US" altLang="en-US" sz="2400" dirty="0" err="1">
                  <a:solidFill>
                    <a:srgbClr val="000000"/>
                  </a:solidFill>
                  <a:latin typeface="Courier New" pitchFamily="49" charset="0"/>
                  <a:cs typeface="Oracle Sans" panose="020B0503020204020204" pitchFamily="34" charset="0"/>
                </a:rPr>
                <a:t>USER,SYSDATE,error_code</a:t>
              </a:r>
              <a:r>
                <a:rPr lang="en-US" altLang="en-US" sz="2400" dirty="0">
                  <a:solidFill>
                    <a:srgbClr val="000000"/>
                  </a:solidFill>
                  <a:latin typeface="Courier New" pitchFamily="49" charset="0"/>
                  <a:cs typeface="Oracle Sans" panose="020B0503020204020204" pitchFamily="34" charset="0"/>
                </a:rPr>
                <a:t>, </a:t>
              </a:r>
            </a:p>
            <a:p>
              <a:pPr>
                <a:lnSpc>
                  <a:spcPct val="65000"/>
                </a:lnSpc>
                <a:spcBef>
                  <a:spcPct val="65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error_message</a:t>
              </a:r>
              <a:r>
                <a:rPr lang="en-US" altLang="en-US" sz="2400" dirty="0">
                  <a:solidFill>
                    <a:srgbClr val="000000"/>
                  </a:solidFill>
                  <a:latin typeface="Courier New" pitchFamily="49" charset="0"/>
                  <a:cs typeface="Oracle Sans" panose="020B0503020204020204" pitchFamily="34" charset="0"/>
                </a:rPr>
                <a:t>);</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END;</a:t>
              </a: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a:t>
              </a:r>
            </a:p>
          </p:txBody>
        </p:sp>
        <p:sp>
          <p:nvSpPr>
            <p:cNvPr id="29704" name="Rectangle 6"/>
            <p:cNvSpPr>
              <a:spLocks noChangeArrowheads="1"/>
            </p:cNvSpPr>
            <p:nvPr/>
          </p:nvSpPr>
          <p:spPr bwMode="gray">
            <a:xfrm>
              <a:off x="2753852" y="3824305"/>
              <a:ext cx="920545" cy="314325"/>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29705" name="Rectangle 7"/>
            <p:cNvSpPr>
              <a:spLocks noChangeArrowheads="1"/>
            </p:cNvSpPr>
            <p:nvPr/>
          </p:nvSpPr>
          <p:spPr bwMode="gray">
            <a:xfrm>
              <a:off x="3002347" y="4139834"/>
              <a:ext cx="946769" cy="306388"/>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725256313"/>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Trapping User-Defined Exceptions</a:t>
            </a:r>
          </a:p>
        </p:txBody>
      </p:sp>
      <p:grpSp>
        <p:nvGrpSpPr>
          <p:cNvPr id="30723" name="Group 1"/>
          <p:cNvGrpSpPr>
            <a:grpSpLocks/>
          </p:cNvGrpSpPr>
          <p:nvPr/>
        </p:nvGrpSpPr>
        <p:grpSpPr bwMode="auto">
          <a:xfrm>
            <a:off x="2759870" y="2202658"/>
            <a:ext cx="12920663" cy="6224588"/>
            <a:chOff x="1378557" y="1468755"/>
            <a:chExt cx="6463084" cy="4149090"/>
          </a:xfrm>
        </p:grpSpPr>
        <p:sp>
          <p:nvSpPr>
            <p:cNvPr id="3" name="Right Arrow 2"/>
            <p:cNvSpPr/>
            <p:nvPr/>
          </p:nvSpPr>
          <p:spPr>
            <a:xfrm>
              <a:off x="1857392" y="1468755"/>
              <a:ext cx="5984249" cy="4149090"/>
            </a:xfrm>
            <a:prstGeom prst="rightArrow">
              <a:avLst>
                <a:gd name="adj1" fmla="val 50000"/>
                <a:gd name="adj2" fmla="val 48640"/>
              </a:avLst>
            </a:prstGeom>
          </p:spPr>
          <p:style>
            <a:lnRef idx="0">
              <a:schemeClr val="accent3">
                <a:hueOff val="0"/>
                <a:satOff val="0"/>
                <a:lumOff val="0"/>
                <a:alphaOff val="0"/>
              </a:schemeClr>
            </a:lnRef>
            <a:fillRef idx="1">
              <a:schemeClr val="accent3">
                <a:tint val="40000"/>
                <a:hueOff val="0"/>
                <a:satOff val="0"/>
                <a:lumOff val="0"/>
                <a:alphaOff val="0"/>
              </a:schemeClr>
            </a:fillRef>
            <a:effectRef idx="2">
              <a:schemeClr val="accent3">
                <a:tint val="40000"/>
                <a:hueOff val="0"/>
                <a:satOff val="0"/>
                <a:lumOff val="0"/>
                <a:alphaOff val="0"/>
              </a:schemeClr>
            </a:effectRef>
            <a:fontRef idx="minor">
              <a:schemeClr val="dk1">
                <a:hueOff val="0"/>
                <a:satOff val="0"/>
                <a:lumOff val="0"/>
                <a:alphaOff val="0"/>
              </a:schemeClr>
            </a:fontRef>
          </p:style>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defRPr/>
              </a:pPr>
              <a:endParaRPr lang="en-US" dirty="0">
                <a:latin typeface="Oracle Sans" panose="020B0503020204020204" pitchFamily="34" charset="0"/>
                <a:cs typeface="Oracle Sans" panose="020B0503020204020204" pitchFamily="34" charset="0"/>
              </a:endParaRPr>
            </a:p>
          </p:txBody>
        </p:sp>
        <p:sp>
          <p:nvSpPr>
            <p:cNvPr id="4" name="Freeform 3"/>
            <p:cNvSpPr/>
            <p:nvPr/>
          </p:nvSpPr>
          <p:spPr>
            <a:xfrm>
              <a:off x="1378557" y="2857500"/>
              <a:ext cx="2084784" cy="1371600"/>
            </a:xfrm>
            <a:custGeom>
              <a:avLst/>
              <a:gdLst>
                <a:gd name="connsiteX0" fmla="*/ 0 w 2084784"/>
                <a:gd name="connsiteY0" fmla="*/ 228605 h 1371600"/>
                <a:gd name="connsiteX1" fmla="*/ 228605 w 2084784"/>
                <a:gd name="connsiteY1" fmla="*/ 0 h 1371600"/>
                <a:gd name="connsiteX2" fmla="*/ 1856179 w 2084784"/>
                <a:gd name="connsiteY2" fmla="*/ 0 h 1371600"/>
                <a:gd name="connsiteX3" fmla="*/ 2084784 w 2084784"/>
                <a:gd name="connsiteY3" fmla="*/ 228605 h 1371600"/>
                <a:gd name="connsiteX4" fmla="*/ 2084784 w 2084784"/>
                <a:gd name="connsiteY4" fmla="*/ 1142995 h 1371600"/>
                <a:gd name="connsiteX5" fmla="*/ 1856179 w 2084784"/>
                <a:gd name="connsiteY5" fmla="*/ 1371600 h 1371600"/>
                <a:gd name="connsiteX6" fmla="*/ 228605 w 2084784"/>
                <a:gd name="connsiteY6" fmla="*/ 1371600 h 1371600"/>
                <a:gd name="connsiteX7" fmla="*/ 0 w 2084784"/>
                <a:gd name="connsiteY7" fmla="*/ 1142995 h 1371600"/>
                <a:gd name="connsiteX8" fmla="*/ 0 w 2084784"/>
                <a:gd name="connsiteY8" fmla="*/ 22860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4784" h="1371600">
                  <a:moveTo>
                    <a:pt x="0" y="228605"/>
                  </a:moveTo>
                  <a:cubicBezTo>
                    <a:pt x="0" y="102350"/>
                    <a:pt x="102350" y="0"/>
                    <a:pt x="228605" y="0"/>
                  </a:cubicBezTo>
                  <a:lnTo>
                    <a:pt x="1856179" y="0"/>
                  </a:lnTo>
                  <a:cubicBezTo>
                    <a:pt x="1982434" y="0"/>
                    <a:pt x="2084784" y="102350"/>
                    <a:pt x="2084784" y="228605"/>
                  </a:cubicBezTo>
                  <a:lnTo>
                    <a:pt x="2084784" y="1142995"/>
                  </a:lnTo>
                  <a:cubicBezTo>
                    <a:pt x="2084784" y="1269250"/>
                    <a:pt x="1982434" y="1371600"/>
                    <a:pt x="1856179" y="1371600"/>
                  </a:cubicBezTo>
                  <a:lnTo>
                    <a:pt x="228605" y="1371600"/>
                  </a:lnTo>
                  <a:cubicBezTo>
                    <a:pt x="102350" y="1371600"/>
                    <a:pt x="0" y="1269250"/>
                    <a:pt x="0" y="1142995"/>
                  </a:cubicBezTo>
                  <a:lnTo>
                    <a:pt x="0" y="228605"/>
                  </a:lnTo>
                  <a:close/>
                </a:path>
              </a:pathLst>
            </a:custGeom>
          </p:spPr>
          <p:style>
            <a:lnRef idx="0">
              <a:schemeClr val="accent3">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lIns="203304" tIns="203304" rIns="203304" bIns="20330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00150">
                <a:lnSpc>
                  <a:spcPct val="90000"/>
                </a:lnSpc>
                <a:spcAft>
                  <a:spcPct val="35000"/>
                </a:spcAft>
                <a:defRPr/>
              </a:pPr>
              <a:r>
                <a:rPr lang="en-US" b="1" dirty="0">
                  <a:solidFill>
                    <a:srgbClr val="303030"/>
                  </a:solidFill>
                  <a:latin typeface="Oracle Sans" panose="020B0503020204020204" pitchFamily="34" charset="0"/>
                  <a:cs typeface="Oracle Sans" panose="020B0503020204020204" pitchFamily="34" charset="0"/>
                </a:rPr>
                <a:t>Declare</a:t>
              </a:r>
            </a:p>
            <a:p>
              <a:pPr marL="171450" lvl="1" indent="-171450" defTabSz="1200150">
                <a:lnSpc>
                  <a:spcPct val="90000"/>
                </a:lnSpc>
                <a:spcAft>
                  <a:spcPct val="15000"/>
                </a:spcAft>
                <a:buFontTx/>
                <a:buChar char="•"/>
                <a:defRPr/>
              </a:pPr>
              <a:r>
                <a:rPr lang="en-US" sz="2100" dirty="0">
                  <a:solidFill>
                    <a:srgbClr val="5F5F5F"/>
                  </a:solidFill>
                  <a:latin typeface="Oracle Sans" panose="020B0503020204020204" pitchFamily="34" charset="0"/>
                  <a:cs typeface="Oracle Sans" panose="020B0503020204020204" pitchFamily="34" charset="0"/>
                </a:rPr>
                <a:t>Name the exception in the </a:t>
              </a:r>
              <a:r>
                <a:rPr lang="en-US" sz="2100" dirty="0">
                  <a:solidFill>
                    <a:srgbClr val="5F5F5F"/>
                  </a:solidFill>
                  <a:latin typeface="Courier New" pitchFamily="49" charset="0"/>
                  <a:cs typeface="Courier New" pitchFamily="49" charset="0"/>
                </a:rPr>
                <a:t>DECLARE </a:t>
              </a:r>
              <a:r>
                <a:rPr lang="en-US" sz="2100" dirty="0">
                  <a:solidFill>
                    <a:srgbClr val="5F5F5F"/>
                  </a:solidFill>
                  <a:latin typeface="Oracle Sans" panose="020B0503020204020204" pitchFamily="34" charset="0"/>
                  <a:cs typeface="Oracle Sans" panose="020B0503020204020204" pitchFamily="34" charset="0"/>
                </a:rPr>
                <a:t>section.</a:t>
              </a:r>
            </a:p>
          </p:txBody>
        </p:sp>
        <p:sp>
          <p:nvSpPr>
            <p:cNvPr id="5" name="Freeform 4"/>
            <p:cNvSpPr/>
            <p:nvPr/>
          </p:nvSpPr>
          <p:spPr>
            <a:xfrm>
              <a:off x="3567707" y="2857500"/>
              <a:ext cx="2084784" cy="1371600"/>
            </a:xfrm>
            <a:custGeom>
              <a:avLst/>
              <a:gdLst>
                <a:gd name="connsiteX0" fmla="*/ 0 w 2084784"/>
                <a:gd name="connsiteY0" fmla="*/ 228605 h 1371600"/>
                <a:gd name="connsiteX1" fmla="*/ 228605 w 2084784"/>
                <a:gd name="connsiteY1" fmla="*/ 0 h 1371600"/>
                <a:gd name="connsiteX2" fmla="*/ 1856179 w 2084784"/>
                <a:gd name="connsiteY2" fmla="*/ 0 h 1371600"/>
                <a:gd name="connsiteX3" fmla="*/ 2084784 w 2084784"/>
                <a:gd name="connsiteY3" fmla="*/ 228605 h 1371600"/>
                <a:gd name="connsiteX4" fmla="*/ 2084784 w 2084784"/>
                <a:gd name="connsiteY4" fmla="*/ 1142995 h 1371600"/>
                <a:gd name="connsiteX5" fmla="*/ 1856179 w 2084784"/>
                <a:gd name="connsiteY5" fmla="*/ 1371600 h 1371600"/>
                <a:gd name="connsiteX6" fmla="*/ 228605 w 2084784"/>
                <a:gd name="connsiteY6" fmla="*/ 1371600 h 1371600"/>
                <a:gd name="connsiteX7" fmla="*/ 0 w 2084784"/>
                <a:gd name="connsiteY7" fmla="*/ 1142995 h 1371600"/>
                <a:gd name="connsiteX8" fmla="*/ 0 w 2084784"/>
                <a:gd name="connsiteY8" fmla="*/ 22860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4784" h="1371600">
                  <a:moveTo>
                    <a:pt x="0" y="228605"/>
                  </a:moveTo>
                  <a:cubicBezTo>
                    <a:pt x="0" y="102350"/>
                    <a:pt x="102350" y="0"/>
                    <a:pt x="228605" y="0"/>
                  </a:cubicBezTo>
                  <a:lnTo>
                    <a:pt x="1856179" y="0"/>
                  </a:lnTo>
                  <a:cubicBezTo>
                    <a:pt x="1982434" y="0"/>
                    <a:pt x="2084784" y="102350"/>
                    <a:pt x="2084784" y="228605"/>
                  </a:cubicBezTo>
                  <a:lnTo>
                    <a:pt x="2084784" y="1142995"/>
                  </a:lnTo>
                  <a:cubicBezTo>
                    <a:pt x="2084784" y="1269250"/>
                    <a:pt x="1982434" y="1371600"/>
                    <a:pt x="1856179" y="1371600"/>
                  </a:cubicBezTo>
                  <a:lnTo>
                    <a:pt x="228605" y="1371600"/>
                  </a:lnTo>
                  <a:cubicBezTo>
                    <a:pt x="102350" y="1371600"/>
                    <a:pt x="0" y="1269250"/>
                    <a:pt x="0" y="1142995"/>
                  </a:cubicBezTo>
                  <a:lnTo>
                    <a:pt x="0" y="228605"/>
                  </a:lnTo>
                  <a:close/>
                </a:path>
              </a:pathLst>
            </a:custGeom>
          </p:spPr>
          <p:style>
            <a:lnRef idx="0">
              <a:schemeClr val="accent3">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lIns="203304" tIns="203304" rIns="203304" bIns="20330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00150">
                <a:lnSpc>
                  <a:spcPct val="90000"/>
                </a:lnSpc>
                <a:spcAft>
                  <a:spcPct val="35000"/>
                </a:spcAft>
                <a:defRPr/>
              </a:pPr>
              <a:r>
                <a:rPr lang="en-US" b="1" dirty="0">
                  <a:solidFill>
                    <a:srgbClr val="303030"/>
                  </a:solidFill>
                  <a:latin typeface="Oracle Sans" panose="020B0503020204020204" pitchFamily="34" charset="0"/>
                  <a:cs typeface="Oracle Sans" panose="020B0503020204020204" pitchFamily="34" charset="0"/>
                </a:rPr>
                <a:t>Raise</a:t>
              </a:r>
            </a:p>
            <a:p>
              <a:pPr marL="171450" lvl="1" indent="-171450" defTabSz="1200150">
                <a:lnSpc>
                  <a:spcPct val="90000"/>
                </a:lnSpc>
                <a:spcAft>
                  <a:spcPct val="15000"/>
                </a:spcAft>
                <a:buFontTx/>
                <a:buChar char="•"/>
                <a:defRPr/>
              </a:pPr>
              <a:r>
                <a:rPr lang="en-US" sz="2100" dirty="0">
                  <a:solidFill>
                    <a:srgbClr val="5F5F5F"/>
                  </a:solidFill>
                  <a:latin typeface="Oracle Sans" panose="020B0503020204020204" pitchFamily="34" charset="0"/>
                  <a:cs typeface="Oracle Sans" panose="020B0503020204020204" pitchFamily="34" charset="0"/>
                </a:rPr>
                <a:t>Define the condition when the exception must be raised in executable section.</a:t>
              </a:r>
            </a:p>
          </p:txBody>
        </p:sp>
        <p:sp>
          <p:nvSpPr>
            <p:cNvPr id="6" name="Freeform 5"/>
            <p:cNvSpPr/>
            <p:nvPr/>
          </p:nvSpPr>
          <p:spPr>
            <a:xfrm>
              <a:off x="5756857" y="2857500"/>
              <a:ext cx="2084784" cy="1371600"/>
            </a:xfrm>
            <a:custGeom>
              <a:avLst/>
              <a:gdLst>
                <a:gd name="connsiteX0" fmla="*/ 0 w 2084784"/>
                <a:gd name="connsiteY0" fmla="*/ 228605 h 1371600"/>
                <a:gd name="connsiteX1" fmla="*/ 228605 w 2084784"/>
                <a:gd name="connsiteY1" fmla="*/ 0 h 1371600"/>
                <a:gd name="connsiteX2" fmla="*/ 1856179 w 2084784"/>
                <a:gd name="connsiteY2" fmla="*/ 0 h 1371600"/>
                <a:gd name="connsiteX3" fmla="*/ 2084784 w 2084784"/>
                <a:gd name="connsiteY3" fmla="*/ 228605 h 1371600"/>
                <a:gd name="connsiteX4" fmla="*/ 2084784 w 2084784"/>
                <a:gd name="connsiteY4" fmla="*/ 1142995 h 1371600"/>
                <a:gd name="connsiteX5" fmla="*/ 1856179 w 2084784"/>
                <a:gd name="connsiteY5" fmla="*/ 1371600 h 1371600"/>
                <a:gd name="connsiteX6" fmla="*/ 228605 w 2084784"/>
                <a:gd name="connsiteY6" fmla="*/ 1371600 h 1371600"/>
                <a:gd name="connsiteX7" fmla="*/ 0 w 2084784"/>
                <a:gd name="connsiteY7" fmla="*/ 1142995 h 1371600"/>
                <a:gd name="connsiteX8" fmla="*/ 0 w 2084784"/>
                <a:gd name="connsiteY8" fmla="*/ 22860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4784" h="1371600">
                  <a:moveTo>
                    <a:pt x="0" y="228605"/>
                  </a:moveTo>
                  <a:cubicBezTo>
                    <a:pt x="0" y="102350"/>
                    <a:pt x="102350" y="0"/>
                    <a:pt x="228605" y="0"/>
                  </a:cubicBezTo>
                  <a:lnTo>
                    <a:pt x="1856179" y="0"/>
                  </a:lnTo>
                  <a:cubicBezTo>
                    <a:pt x="1982434" y="0"/>
                    <a:pt x="2084784" y="102350"/>
                    <a:pt x="2084784" y="228605"/>
                  </a:cubicBezTo>
                  <a:lnTo>
                    <a:pt x="2084784" y="1142995"/>
                  </a:lnTo>
                  <a:cubicBezTo>
                    <a:pt x="2084784" y="1269250"/>
                    <a:pt x="1982434" y="1371600"/>
                    <a:pt x="1856179" y="1371600"/>
                  </a:cubicBezTo>
                  <a:lnTo>
                    <a:pt x="228605" y="1371600"/>
                  </a:lnTo>
                  <a:cubicBezTo>
                    <a:pt x="102350" y="1371600"/>
                    <a:pt x="0" y="1269250"/>
                    <a:pt x="0" y="1142995"/>
                  </a:cubicBezTo>
                  <a:lnTo>
                    <a:pt x="0" y="228605"/>
                  </a:lnTo>
                  <a:close/>
                </a:path>
              </a:pathLst>
            </a:custGeom>
          </p:spPr>
          <p:style>
            <a:lnRef idx="0">
              <a:schemeClr val="accent3">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txBody>
            <a:bodyPr lIns="203304" tIns="203304" rIns="203304" bIns="203304"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defTabSz="1200150">
                <a:lnSpc>
                  <a:spcPct val="90000"/>
                </a:lnSpc>
                <a:spcAft>
                  <a:spcPct val="35000"/>
                </a:spcAft>
                <a:defRPr/>
              </a:pPr>
              <a:r>
                <a:rPr lang="en-US" b="1" dirty="0">
                  <a:solidFill>
                    <a:srgbClr val="303030"/>
                  </a:solidFill>
                  <a:latin typeface="Oracle Sans" panose="020B0503020204020204" pitchFamily="34" charset="0"/>
                  <a:cs typeface="Oracle Sans" panose="020B0503020204020204" pitchFamily="34" charset="0"/>
                </a:rPr>
                <a:t>Reference</a:t>
              </a:r>
            </a:p>
            <a:p>
              <a:pPr marL="171450" lvl="1" indent="-171450" defTabSz="1200150">
                <a:lnSpc>
                  <a:spcPct val="90000"/>
                </a:lnSpc>
                <a:spcAft>
                  <a:spcPct val="15000"/>
                </a:spcAft>
                <a:buFontTx/>
                <a:buChar char="•"/>
                <a:defRPr/>
              </a:pPr>
              <a:r>
                <a:rPr lang="en-US" sz="2100" dirty="0">
                  <a:solidFill>
                    <a:srgbClr val="5F5F5F"/>
                  </a:solidFill>
                  <a:latin typeface="Oracle Sans" panose="020B0503020204020204" pitchFamily="34" charset="0"/>
                  <a:cs typeface="Oracle Sans" panose="020B0503020204020204" pitchFamily="34" charset="0"/>
                </a:rPr>
                <a:t>Handle the exception.</a:t>
              </a:r>
            </a:p>
          </p:txBody>
        </p:sp>
      </p:grpSp>
    </p:spTree>
    <p:custDataLst>
      <p:tags r:id="rId1"/>
    </p:custDataLst>
    <p:extLst>
      <p:ext uri="{BB962C8B-B14F-4D97-AF65-F5344CB8AC3E}">
        <p14:creationId xmlns:p14="http://schemas.microsoft.com/office/powerpoint/2010/main" val="79331826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Courier New" panose="02070309020205020404" pitchFamily="49" charset="0"/>
                <a:cs typeface="Courier New" panose="02070309020205020404" pitchFamily="49" charset="0"/>
              </a:rPr>
              <a:t>RAISE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2" name="Content Placeholder 1">
            <a:extLst>
              <a:ext uri="{FF2B5EF4-FFF2-40B4-BE49-F238E27FC236}">
                <a16:creationId xmlns:a16="http://schemas.microsoft.com/office/drawing/2014/main" id="{29E1AF4A-2563-48FE-B0F5-8762106763CE}"/>
              </a:ext>
            </a:extLst>
          </p:cNvPr>
          <p:cNvSpPr>
            <a:spLocks noGrp="1"/>
          </p:cNvSpPr>
          <p:nvPr>
            <p:ph idx="1"/>
          </p:nvPr>
        </p:nvSpPr>
        <p:spPr/>
        <p:txBody>
          <a:bodyPr/>
          <a:lstStyle/>
          <a:p>
            <a:pPr lvl="1"/>
            <a:r>
              <a:rPr lang="en-US" altLang="en-US" dirty="0"/>
              <a:t>Stops normal execution of a PL/SQL block or subprogram, and transfers control to an exception handler</a:t>
            </a:r>
          </a:p>
          <a:p>
            <a:pPr lvl="1"/>
            <a:r>
              <a:rPr lang="en-US" altLang="en-US" dirty="0"/>
              <a:t>Explicitly raises predefined exceptions or user-defined exceptions</a:t>
            </a:r>
          </a:p>
          <a:p>
            <a:pPr lvl="1"/>
            <a:r>
              <a:rPr lang="en-US" altLang="en-US" dirty="0"/>
              <a:t>Syntax:</a:t>
            </a:r>
          </a:p>
          <a:p>
            <a:endParaRPr lang="en-US" dirty="0"/>
          </a:p>
        </p:txBody>
      </p:sp>
      <p:sp>
        <p:nvSpPr>
          <p:cNvPr id="5" name="Content Placeholder 2"/>
          <p:cNvSpPr txBox="1">
            <a:spLocks/>
          </p:cNvSpPr>
          <p:nvPr/>
        </p:nvSpPr>
        <p:spPr bwMode="gray">
          <a:xfrm>
            <a:off x="1678346" y="5171809"/>
            <a:ext cx="14931311" cy="570350"/>
          </a:xfrm>
          <a:prstGeom prst="round2DiagRect">
            <a:avLst>
              <a:gd name="adj1" fmla="val 25069"/>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1751" name="Rectangle 6"/>
          <p:cNvSpPr>
            <a:spLocks noChangeArrowheads="1"/>
          </p:cNvSpPr>
          <p:nvPr/>
        </p:nvSpPr>
        <p:spPr bwMode="blackGray">
          <a:xfrm>
            <a:off x="2364583" y="5251702"/>
            <a:ext cx="13558838" cy="410563"/>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just">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RAISE	</a:t>
            </a:r>
            <a:r>
              <a:rPr lang="en-US" altLang="en-US" sz="2400" dirty="0">
                <a:latin typeface="Oracle Sans" panose="020B0503020204020204" pitchFamily="34" charset="0"/>
                <a:cs typeface="Oracle Sans" panose="020B0503020204020204" pitchFamily="34" charset="0"/>
              </a:rPr>
              <a:t> </a:t>
            </a:r>
            <a:r>
              <a:rPr lang="en-US" altLang="en-US" sz="2400" dirty="0" err="1">
                <a:latin typeface="Courier New" pitchFamily="49" charset="0"/>
                <a:cs typeface="Courier New" pitchFamily="49" charset="0"/>
              </a:rPr>
              <a:t>exception_name</a:t>
            </a:r>
            <a:r>
              <a:rPr lang="en-US" altLang="en-US" sz="2400" dirty="0">
                <a:latin typeface="Courier New" pitchFamily="49" charset="0"/>
                <a:cs typeface="Courier New" pitchFamily="49" charset="0"/>
              </a:rPr>
              <a:t> ; </a:t>
            </a:r>
            <a:endParaRPr lang="en-US" altLang="en-US" sz="2400" dirty="0">
              <a:solidFill>
                <a:srgbClr val="000000"/>
              </a:solidFill>
              <a:latin typeface="Courier New" pitchFamily="49"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20688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Trapping User-Defined Exceptions</a:t>
            </a:r>
          </a:p>
        </p:txBody>
      </p:sp>
      <p:grpSp>
        <p:nvGrpSpPr>
          <p:cNvPr id="32771" name="Group 1"/>
          <p:cNvGrpSpPr>
            <a:grpSpLocks/>
          </p:cNvGrpSpPr>
          <p:nvPr/>
        </p:nvGrpSpPr>
        <p:grpSpPr bwMode="auto">
          <a:xfrm>
            <a:off x="1312070" y="2171700"/>
            <a:ext cx="15663863" cy="7592510"/>
            <a:chOff x="609600" y="873477"/>
            <a:chExt cx="7834489" cy="5849939"/>
          </a:xfrm>
        </p:grpSpPr>
        <p:sp>
          <p:nvSpPr>
            <p:cNvPr id="15" name="Content Placeholder 2"/>
            <p:cNvSpPr txBox="1">
              <a:spLocks/>
            </p:cNvSpPr>
            <p:nvPr/>
          </p:nvSpPr>
          <p:spPr bwMode="gray">
            <a:xfrm>
              <a:off x="609600" y="873477"/>
              <a:ext cx="7834489" cy="4917724"/>
            </a:xfrm>
            <a:prstGeom prst="round2DiagRect">
              <a:avLst>
                <a:gd name="adj1" fmla="val 386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2775" name="Rectangle 3"/>
            <p:cNvSpPr>
              <a:spLocks noChangeArrowheads="1"/>
            </p:cNvSpPr>
            <p:nvPr/>
          </p:nvSpPr>
          <p:spPr bwMode="blackGray">
            <a:xfrm>
              <a:off x="1219200" y="952500"/>
              <a:ext cx="6400800" cy="4863261"/>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DECLARE </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v_deptno</a:t>
              </a:r>
              <a:r>
                <a:rPr lang="en-US" altLang="en-US" sz="2100" dirty="0">
                  <a:solidFill>
                    <a:srgbClr val="000000"/>
                  </a:solidFill>
                  <a:latin typeface="Courier New" pitchFamily="49" charset="0"/>
                  <a:cs typeface="Oracle Sans" panose="020B0503020204020204" pitchFamily="34" charset="0"/>
                </a:rPr>
                <a:t> NUMBER := 500;</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v_name</a:t>
              </a:r>
              <a:r>
                <a:rPr lang="en-US" altLang="en-US" sz="2100" dirty="0">
                  <a:solidFill>
                    <a:srgbClr val="000000"/>
                  </a:solidFill>
                  <a:latin typeface="Courier New" pitchFamily="49" charset="0"/>
                  <a:cs typeface="Oracle Sans" panose="020B0503020204020204" pitchFamily="34" charset="0"/>
                </a:rPr>
                <a:t> VARCHAR2(20) := 'Testing';</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a:t>
              </a:r>
              <a:r>
                <a:rPr lang="en-US" altLang="en-US" sz="2100" dirty="0" err="1">
                  <a:solidFill>
                    <a:srgbClr val="000000"/>
                  </a:solidFill>
                  <a:latin typeface="Courier New" pitchFamily="49" charset="0"/>
                  <a:cs typeface="Oracle Sans" panose="020B0503020204020204" pitchFamily="34" charset="0"/>
                </a:rPr>
                <a:t>e_invalid_department</a:t>
              </a:r>
              <a:r>
                <a:rPr lang="en-US" altLang="en-US" sz="2100" dirty="0">
                  <a:solidFill>
                    <a:srgbClr val="000000"/>
                  </a:solidFill>
                  <a:latin typeface="Courier New" pitchFamily="49" charset="0"/>
                  <a:cs typeface="Oracle Sans" panose="020B0503020204020204" pitchFamily="34" charset="0"/>
                </a:rPr>
                <a:t> EXCEPTION;</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BEGIN</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UPDATE departments</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SET </a:t>
              </a:r>
              <a:r>
                <a:rPr lang="en-US" altLang="en-US" sz="2100" dirty="0" err="1">
                  <a:solidFill>
                    <a:srgbClr val="000000"/>
                  </a:solidFill>
                  <a:latin typeface="Courier New" pitchFamily="49" charset="0"/>
                  <a:cs typeface="Oracle Sans" panose="020B0503020204020204" pitchFamily="34" charset="0"/>
                </a:rPr>
                <a:t>department_name</a:t>
              </a:r>
              <a:r>
                <a:rPr lang="en-US" altLang="en-US" sz="2100" dirty="0">
                  <a:solidFill>
                    <a:srgbClr val="000000"/>
                  </a:solidFill>
                  <a:latin typeface="Courier New" pitchFamily="49" charset="0"/>
                  <a:cs typeface="Oracle Sans" panose="020B0503020204020204" pitchFamily="34" charset="0"/>
                </a:rPr>
                <a:t> = </a:t>
              </a:r>
              <a:r>
                <a:rPr lang="en-US" altLang="en-US" sz="2100" dirty="0" err="1">
                  <a:solidFill>
                    <a:srgbClr val="000000"/>
                  </a:solidFill>
                  <a:latin typeface="Courier New" pitchFamily="49" charset="0"/>
                  <a:cs typeface="Oracle Sans" panose="020B0503020204020204" pitchFamily="34" charset="0"/>
                </a:rPr>
                <a:t>v_name</a:t>
              </a:r>
              <a:endParaRPr lang="en-US" altLang="en-US" sz="2100" dirty="0">
                <a:solidFill>
                  <a:srgbClr val="000000"/>
                </a:solidFill>
                <a:latin typeface="Courier New" pitchFamily="49" charset="0"/>
                <a:cs typeface="Oracle Sans" panose="020B0503020204020204" pitchFamily="34" charset="0"/>
              </a:endParaRP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WHERE </a:t>
              </a:r>
              <a:r>
                <a:rPr lang="en-US" altLang="en-US" sz="2100" dirty="0" err="1">
                  <a:solidFill>
                    <a:srgbClr val="000000"/>
                  </a:solidFill>
                  <a:latin typeface="Courier New" pitchFamily="49" charset="0"/>
                  <a:cs typeface="Oracle Sans" panose="020B0503020204020204" pitchFamily="34" charset="0"/>
                </a:rPr>
                <a:t>department_id</a:t>
              </a:r>
              <a:r>
                <a:rPr lang="en-US" altLang="en-US" sz="2100" dirty="0">
                  <a:solidFill>
                    <a:srgbClr val="000000"/>
                  </a:solidFill>
                  <a:latin typeface="Courier New" pitchFamily="49" charset="0"/>
                  <a:cs typeface="Oracle Sans" panose="020B0503020204020204" pitchFamily="34" charset="0"/>
                </a:rPr>
                <a:t> = </a:t>
              </a:r>
              <a:r>
                <a:rPr lang="en-US" altLang="en-US" sz="2100" dirty="0" err="1">
                  <a:solidFill>
                    <a:srgbClr val="000000"/>
                  </a:solidFill>
                  <a:latin typeface="Courier New" pitchFamily="49" charset="0"/>
                  <a:cs typeface="Oracle Sans" panose="020B0503020204020204" pitchFamily="34" charset="0"/>
                </a:rPr>
                <a:t>v_deptno</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IF SQL%NOTFOUND THEN</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RAISE </a:t>
              </a:r>
              <a:r>
                <a:rPr lang="en-US" altLang="en-US" sz="2100" dirty="0" err="1">
                  <a:solidFill>
                    <a:srgbClr val="000000"/>
                  </a:solidFill>
                  <a:latin typeface="Courier New" pitchFamily="49" charset="0"/>
                  <a:cs typeface="Oracle Sans" panose="020B0503020204020204" pitchFamily="34" charset="0"/>
                </a:rPr>
                <a:t>e_invalid_department</a:t>
              </a:r>
              <a:r>
                <a:rPr lang="en-US" altLang="en-US" sz="2100" dirty="0">
                  <a:solidFill>
                    <a:srgbClr val="000000"/>
                  </a:solidFill>
                  <a:latin typeface="Courier New" pitchFamily="49" charset="0"/>
                  <a:cs typeface="Oracle Sans" panose="020B0503020204020204" pitchFamily="34" charset="0"/>
                </a:rPr>
                <a:t>;</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END IF;</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COMMIT;</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EXCEPTION</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WHEN </a:t>
              </a:r>
              <a:r>
                <a:rPr lang="en-US" altLang="en-US" sz="2100" dirty="0" err="1">
                  <a:solidFill>
                    <a:srgbClr val="000000"/>
                  </a:solidFill>
                  <a:latin typeface="Courier New" pitchFamily="49" charset="0"/>
                  <a:cs typeface="Oracle Sans" panose="020B0503020204020204" pitchFamily="34" charset="0"/>
                </a:rPr>
                <a:t>e_invalid_department</a:t>
              </a:r>
              <a:r>
                <a:rPr lang="en-US" altLang="en-US" sz="2100" dirty="0">
                  <a:solidFill>
                    <a:srgbClr val="000000"/>
                  </a:solidFill>
                  <a:latin typeface="Courier New" pitchFamily="49" charset="0"/>
                  <a:cs typeface="Oracle Sans" panose="020B0503020204020204" pitchFamily="34" charset="0"/>
                </a:rPr>
                <a:t> THEN</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  DBMS_OUTPUT.PUT_LINE('No such department id.');</a:t>
              </a:r>
            </a:p>
            <a:p>
              <a:pPr>
                <a:lnSpc>
                  <a:spcPct val="75000"/>
                </a:lnSpc>
                <a:spcBef>
                  <a:spcPct val="40000"/>
                </a:spcBef>
              </a:pPr>
              <a:r>
                <a:rPr lang="en-US" altLang="en-US" sz="2100" dirty="0">
                  <a:solidFill>
                    <a:srgbClr val="000000"/>
                  </a:solidFill>
                  <a:latin typeface="Courier New" pitchFamily="49" charset="0"/>
                  <a:cs typeface="Oracle Sans" panose="020B0503020204020204" pitchFamily="34" charset="0"/>
                </a:rPr>
                <a:t>END;</a:t>
              </a:r>
            </a:p>
            <a:p>
              <a:pPr>
                <a:lnSpc>
                  <a:spcPct val="60000"/>
                </a:lnSpc>
                <a:spcBef>
                  <a:spcPct val="40000"/>
                </a:spcBef>
              </a:pPr>
              <a:r>
                <a:rPr lang="en-US" altLang="en-US" sz="2100" dirty="0">
                  <a:solidFill>
                    <a:srgbClr val="000000"/>
                  </a:solidFill>
                  <a:latin typeface="Courier New" pitchFamily="49" charset="0"/>
                  <a:cs typeface="Oracle Sans" panose="020B0503020204020204" pitchFamily="34" charset="0"/>
                </a:rPr>
                <a:t>/</a:t>
              </a:r>
            </a:p>
          </p:txBody>
        </p:sp>
        <p:sp>
          <p:nvSpPr>
            <p:cNvPr id="32776" name="Rectangle 4"/>
            <p:cNvSpPr>
              <a:spLocks noChangeArrowheads="1"/>
            </p:cNvSpPr>
            <p:nvPr/>
          </p:nvSpPr>
          <p:spPr bwMode="gray">
            <a:xfrm>
              <a:off x="1550262" y="3505981"/>
              <a:ext cx="4117975" cy="27305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32777" name="Rectangle 5"/>
            <p:cNvSpPr>
              <a:spLocks noChangeArrowheads="1"/>
            </p:cNvSpPr>
            <p:nvPr/>
          </p:nvSpPr>
          <p:spPr bwMode="gray">
            <a:xfrm>
              <a:off x="1653166" y="4654478"/>
              <a:ext cx="3276600" cy="2667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32778" name="Rectangle 10"/>
            <p:cNvSpPr>
              <a:spLocks noChangeArrowheads="1"/>
            </p:cNvSpPr>
            <p:nvPr/>
          </p:nvSpPr>
          <p:spPr bwMode="gray">
            <a:xfrm>
              <a:off x="1401624" y="1827035"/>
              <a:ext cx="4592638" cy="258762"/>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sp>
          <p:nvSpPr>
            <p:cNvPr id="32779" name="Line 11"/>
            <p:cNvSpPr>
              <a:spLocks noChangeShapeType="1"/>
            </p:cNvSpPr>
            <p:nvPr/>
          </p:nvSpPr>
          <p:spPr bwMode="gray">
            <a:xfrm flipH="1">
              <a:off x="5994261" y="1953514"/>
              <a:ext cx="55893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2780" name="Line 12"/>
            <p:cNvSpPr>
              <a:spLocks noChangeShapeType="1"/>
            </p:cNvSpPr>
            <p:nvPr/>
          </p:nvSpPr>
          <p:spPr bwMode="auto">
            <a:xfrm flipH="1">
              <a:off x="5668237" y="3614738"/>
              <a:ext cx="884963"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2781" name="Freeform 13"/>
            <p:cNvSpPr>
              <a:spLocks/>
            </p:cNvSpPr>
            <p:nvPr/>
          </p:nvSpPr>
          <p:spPr bwMode="auto">
            <a:xfrm>
              <a:off x="4069494" y="4303713"/>
              <a:ext cx="2515421" cy="350764"/>
            </a:xfrm>
            <a:custGeom>
              <a:avLst/>
              <a:gdLst>
                <a:gd name="T0" fmla="*/ 2147483647 w 1488"/>
                <a:gd name="T1" fmla="*/ 0 h 192"/>
                <a:gd name="T2" fmla="*/ 0 w 1488"/>
                <a:gd name="T3" fmla="*/ 0 h 192"/>
                <a:gd name="T4" fmla="*/ 0 w 1488"/>
                <a:gd name="T5" fmla="*/ 2147483647 h 192"/>
                <a:gd name="T6" fmla="*/ 0 60000 65536"/>
                <a:gd name="T7" fmla="*/ 0 60000 65536"/>
                <a:gd name="T8" fmla="*/ 0 60000 65536"/>
                <a:gd name="T9" fmla="*/ 0 w 1488"/>
                <a:gd name="T10" fmla="*/ 0 h 192"/>
                <a:gd name="T11" fmla="*/ 1488 w 1488"/>
                <a:gd name="T12" fmla="*/ 192 h 192"/>
              </a:gdLst>
              <a:ahLst/>
              <a:cxnLst>
                <a:cxn ang="T6">
                  <a:pos x="T0" y="T1"/>
                </a:cxn>
                <a:cxn ang="T7">
                  <a:pos x="T2" y="T3"/>
                </a:cxn>
                <a:cxn ang="T8">
                  <a:pos x="T4" y="T5"/>
                </a:cxn>
              </a:cxnLst>
              <a:rect l="T9" t="T10" r="T11" b="T12"/>
              <a:pathLst>
                <a:path w="1488" h="192">
                  <a:moveTo>
                    <a:pt x="1488" y="0"/>
                  </a:moveTo>
                  <a:lnTo>
                    <a:pt x="0" y="0"/>
                  </a:lnTo>
                  <a:lnTo>
                    <a:pt x="0" y="192"/>
                  </a:lnTo>
                </a:path>
              </a:pathLst>
            </a:custGeom>
            <a:noFill/>
            <a:ln w="28575" cap="flat"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sp>
          <p:nvSpPr>
            <p:cNvPr id="32791" name="Freeform 20"/>
            <p:cNvSpPr>
              <a:spLocks/>
            </p:cNvSpPr>
            <p:nvPr/>
          </p:nvSpPr>
          <p:spPr bwMode="auto">
            <a:xfrm>
              <a:off x="2846641" y="5782114"/>
              <a:ext cx="533400" cy="610215"/>
            </a:xfrm>
            <a:custGeom>
              <a:avLst/>
              <a:gdLst>
                <a:gd name="T0" fmla="*/ 0 w 336"/>
                <a:gd name="T1" fmla="*/ 0 h 288"/>
                <a:gd name="T2" fmla="*/ 0 w 336"/>
                <a:gd name="T3" fmla="*/ 2147483647 h 288"/>
                <a:gd name="T4" fmla="*/ 2147483647 w 336"/>
                <a:gd name="T5" fmla="*/ 2147483647 h 288"/>
                <a:gd name="T6" fmla="*/ 0 60000 65536"/>
                <a:gd name="T7" fmla="*/ 0 60000 65536"/>
                <a:gd name="T8" fmla="*/ 0 60000 65536"/>
                <a:gd name="T9" fmla="*/ 0 w 336"/>
                <a:gd name="T10" fmla="*/ 0 h 288"/>
                <a:gd name="T11" fmla="*/ 336 w 336"/>
                <a:gd name="T12" fmla="*/ 288 h 288"/>
              </a:gdLst>
              <a:ahLst/>
              <a:cxnLst>
                <a:cxn ang="T6">
                  <a:pos x="T0" y="T1"/>
                </a:cxn>
                <a:cxn ang="T7">
                  <a:pos x="T2" y="T3"/>
                </a:cxn>
                <a:cxn ang="T8">
                  <a:pos x="T4" y="T5"/>
                </a:cxn>
              </a:cxnLst>
              <a:rect l="T9" t="T10" r="T11" b="T12"/>
              <a:pathLst>
                <a:path w="336" h="288">
                  <a:moveTo>
                    <a:pt x="0" y="0"/>
                  </a:moveTo>
                  <a:lnTo>
                    <a:pt x="0" y="288"/>
                  </a:lnTo>
                  <a:lnTo>
                    <a:pt x="336" y="288"/>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32792" name="Picture 15" descr="les09_05.png"/>
            <p:cNvPicPr>
              <a:picLocks noChangeAspect="1"/>
            </p:cNvPicPr>
            <p:nvPr/>
          </p:nvPicPr>
          <p:blipFill>
            <a:blip r:embed="rId4" cstate="print"/>
            <a:srcRect/>
            <a:stretch>
              <a:fillRect/>
            </a:stretch>
          </p:blipFill>
          <p:spPr bwMode="auto">
            <a:xfrm>
              <a:off x="3380041" y="5523499"/>
              <a:ext cx="2293606" cy="1199917"/>
            </a:xfrm>
            <a:prstGeom prst="rect">
              <a:avLst/>
            </a:prstGeom>
            <a:noFill/>
            <a:ln w="9525">
              <a:noFill/>
              <a:miter lim="800000"/>
              <a:headEnd/>
              <a:tailEnd/>
            </a:ln>
          </p:spPr>
        </p:pic>
      </p:grpSp>
      <p:sp>
        <p:nvSpPr>
          <p:cNvPr id="17" name="Oval 24"/>
          <p:cNvSpPr>
            <a:spLocks noChangeArrowheads="1"/>
          </p:cNvSpPr>
          <p:nvPr/>
        </p:nvSpPr>
        <p:spPr bwMode="blackWhite">
          <a:xfrm>
            <a:off x="13195389" y="3238499"/>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1</a:t>
            </a:r>
          </a:p>
        </p:txBody>
      </p:sp>
      <p:sp>
        <p:nvSpPr>
          <p:cNvPr id="18" name="Oval 24"/>
          <p:cNvSpPr>
            <a:spLocks noChangeArrowheads="1"/>
          </p:cNvSpPr>
          <p:nvPr/>
        </p:nvSpPr>
        <p:spPr bwMode="blackWhite">
          <a:xfrm>
            <a:off x="13195389" y="5386624"/>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2</a:t>
            </a:r>
          </a:p>
        </p:txBody>
      </p:sp>
      <p:sp>
        <p:nvSpPr>
          <p:cNvPr id="19" name="Oval 24"/>
          <p:cNvSpPr>
            <a:spLocks noChangeArrowheads="1"/>
          </p:cNvSpPr>
          <p:nvPr/>
        </p:nvSpPr>
        <p:spPr bwMode="blackWhite">
          <a:xfrm>
            <a:off x="13195389" y="6280830"/>
            <a:ext cx="685800" cy="68580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1233488">
              <a:lnSpc>
                <a:spcPct val="95000"/>
              </a:lnSpc>
              <a:defRPr/>
            </a:pPr>
            <a:r>
              <a:rPr lang="en-US" alt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2348302316"/>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Propagating Exceptions in a Sub-Block</a:t>
            </a:r>
          </a:p>
        </p:txBody>
      </p:sp>
      <p:grpSp>
        <p:nvGrpSpPr>
          <p:cNvPr id="33795" name="Group 1"/>
          <p:cNvGrpSpPr>
            <a:grpSpLocks/>
          </p:cNvGrpSpPr>
          <p:nvPr/>
        </p:nvGrpSpPr>
        <p:grpSpPr bwMode="auto">
          <a:xfrm>
            <a:off x="4077890" y="2700337"/>
            <a:ext cx="10132220" cy="7167563"/>
            <a:chOff x="3429882" y="1477963"/>
            <a:chExt cx="5068006" cy="4779484"/>
          </a:xfrm>
        </p:grpSpPr>
        <p:sp>
          <p:nvSpPr>
            <p:cNvPr id="9" name="Content Placeholder 2"/>
            <p:cNvSpPr txBox="1">
              <a:spLocks/>
            </p:cNvSpPr>
            <p:nvPr/>
          </p:nvSpPr>
          <p:spPr bwMode="gray">
            <a:xfrm>
              <a:off x="3429882" y="1477963"/>
              <a:ext cx="5022849" cy="4770437"/>
            </a:xfrm>
            <a:prstGeom prst="round2DiagRect">
              <a:avLst>
                <a:gd name="adj1" fmla="val 3421"/>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3800" name="Rectangle 3"/>
            <p:cNvSpPr>
              <a:spLocks noChangeArrowheads="1"/>
            </p:cNvSpPr>
            <p:nvPr/>
          </p:nvSpPr>
          <p:spPr bwMode="blackGray">
            <a:xfrm>
              <a:off x="3462338" y="1487488"/>
              <a:ext cx="4749800" cy="4760912"/>
            </a:xfrm>
            <a:prstGeom prst="rect">
              <a:avLst/>
            </a:prstGeom>
            <a:noFill/>
            <a:ln w="28575">
              <a:noFill/>
              <a:miter lim="800000"/>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50000"/>
                </a:spcBef>
              </a:pPr>
              <a:endParaRPr lang="en-US" altLang="en-US" sz="3600" dirty="0">
                <a:latin typeface="Times New Roman" pitchFamily="18" charset="0"/>
                <a:cs typeface="Oracle Sans" panose="020B0503020204020204" pitchFamily="34" charset="0"/>
              </a:endParaRPr>
            </a:p>
          </p:txBody>
        </p:sp>
        <p:sp>
          <p:nvSpPr>
            <p:cNvPr id="33801" name="Rectangle 4"/>
            <p:cNvSpPr>
              <a:spLocks noChangeArrowheads="1"/>
            </p:cNvSpPr>
            <p:nvPr/>
          </p:nvSpPr>
          <p:spPr bwMode="auto">
            <a:xfrm>
              <a:off x="3475038" y="1509713"/>
              <a:ext cx="5022850" cy="3389312"/>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10000"/>
                </a:spcBef>
              </a:pPr>
              <a:r>
                <a:rPr lang="en-US" altLang="en-US" sz="2100" dirty="0">
                  <a:latin typeface="Courier New" pitchFamily="49" charset="0"/>
                  <a:cs typeface="Oracle Sans" panose="020B0503020204020204" pitchFamily="34" charset="0"/>
                </a:rPr>
                <a:t>DECLARE</a:t>
              </a:r>
              <a:endParaRPr lang="en-US" altLang="en-US" dirty="0">
                <a:latin typeface="Courier New" pitchFamily="49" charset="0"/>
                <a:cs typeface="Oracle Sans" panose="020B0503020204020204" pitchFamily="34" charset="0"/>
              </a:endParaRPr>
            </a:p>
            <a:p>
              <a:pPr>
                <a:spcBef>
                  <a:spcPct val="10000"/>
                </a:spcBef>
              </a:pPr>
              <a:r>
                <a:rPr lang="en-US" altLang="en-US" sz="2100" dirty="0">
                  <a:latin typeface="Courier New" pitchFamily="49" charset="0"/>
                  <a:cs typeface="Oracle Sans" panose="020B0503020204020204" pitchFamily="34" charset="0"/>
                </a:rPr>
                <a:t>  . . .</a:t>
              </a:r>
              <a:endParaRPr lang="en-US" altLang="en-US" dirty="0">
                <a:latin typeface="Courier New" pitchFamily="49" charset="0"/>
                <a:cs typeface="Oracle Sans" panose="020B0503020204020204" pitchFamily="34" charset="0"/>
              </a:endParaRPr>
            </a:p>
            <a:p>
              <a:pPr>
                <a:spcBef>
                  <a:spcPct val="10000"/>
                </a:spcBef>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e_no_rows</a:t>
              </a:r>
              <a:r>
                <a:rPr lang="en-US" altLang="en-US" sz="2100" dirty="0">
                  <a:latin typeface="Courier New" pitchFamily="49" charset="0"/>
                  <a:cs typeface="Oracle Sans" panose="020B0503020204020204" pitchFamily="34" charset="0"/>
                </a:rPr>
                <a:t>	exception;</a:t>
              </a:r>
            </a:p>
            <a:p>
              <a:pPr>
                <a:spcBef>
                  <a:spcPct val="10000"/>
                </a:spcBef>
              </a:pPr>
              <a:r>
                <a:rPr lang="en-US" altLang="en-US" sz="2100" dirty="0">
                  <a:latin typeface="Courier New" pitchFamily="49" charset="0"/>
                  <a:cs typeface="Oracle Sans" panose="020B0503020204020204" pitchFamily="34" charset="0"/>
                </a:rPr>
                <a:t>  </a:t>
              </a:r>
              <a:r>
                <a:rPr lang="en-US" altLang="en-US" sz="2100" dirty="0" err="1">
                  <a:latin typeface="Courier New" pitchFamily="49" charset="0"/>
                  <a:cs typeface="Oracle Sans" panose="020B0503020204020204" pitchFamily="34" charset="0"/>
                </a:rPr>
                <a:t>e_integrity</a:t>
              </a:r>
              <a:r>
                <a:rPr lang="en-US" altLang="en-US" sz="2100" dirty="0">
                  <a:latin typeface="Courier New" pitchFamily="49" charset="0"/>
                  <a:cs typeface="Oracle Sans" panose="020B0503020204020204" pitchFamily="34" charset="0"/>
                </a:rPr>
                <a:t>	exception;</a:t>
              </a:r>
            </a:p>
            <a:p>
              <a:pPr>
                <a:spcBef>
                  <a:spcPct val="10000"/>
                </a:spcBef>
              </a:pPr>
              <a:r>
                <a:rPr lang="en-US" altLang="en-US" sz="2100" dirty="0">
                  <a:latin typeface="Courier New" pitchFamily="49" charset="0"/>
                  <a:cs typeface="Oracle Sans" panose="020B0503020204020204" pitchFamily="34" charset="0"/>
                </a:rPr>
                <a:t>  PRAGMA EXCEPTION_INIT (</a:t>
              </a:r>
              <a:r>
                <a:rPr lang="en-US" altLang="en-US" sz="2100" dirty="0" err="1">
                  <a:latin typeface="Courier New" pitchFamily="49" charset="0"/>
                  <a:cs typeface="Oracle Sans" panose="020B0503020204020204" pitchFamily="34" charset="0"/>
                </a:rPr>
                <a:t>e_integrity</a:t>
              </a:r>
              <a:r>
                <a:rPr lang="en-US" altLang="en-US" sz="2100" dirty="0">
                  <a:latin typeface="Courier New" pitchFamily="49" charset="0"/>
                  <a:cs typeface="Oracle Sans" panose="020B0503020204020204" pitchFamily="34" charset="0"/>
                </a:rPr>
                <a:t>, -2292);</a:t>
              </a:r>
            </a:p>
            <a:p>
              <a:pPr>
                <a:spcBef>
                  <a:spcPct val="10000"/>
                </a:spcBef>
              </a:pPr>
              <a:r>
                <a:rPr lang="en-US" altLang="en-US" sz="2100" dirty="0">
                  <a:latin typeface="Courier New" pitchFamily="49" charset="0"/>
                  <a:cs typeface="Oracle Sans" panose="020B0503020204020204" pitchFamily="34" charset="0"/>
                </a:rPr>
                <a:t>BEGIN</a:t>
              </a:r>
              <a:endParaRPr lang="en-US" altLang="en-US" dirty="0">
                <a:latin typeface="Courier New" pitchFamily="49" charset="0"/>
                <a:cs typeface="Oracle Sans" panose="020B0503020204020204" pitchFamily="34" charset="0"/>
              </a:endParaRPr>
            </a:p>
            <a:p>
              <a:pPr>
                <a:spcBef>
                  <a:spcPct val="10000"/>
                </a:spcBef>
              </a:pPr>
              <a:r>
                <a:rPr lang="en-US" altLang="en-US" sz="2100" dirty="0">
                  <a:latin typeface="Courier New" pitchFamily="49" charset="0"/>
                  <a:cs typeface="Oracle Sans" panose="020B0503020204020204" pitchFamily="34" charset="0"/>
                </a:rPr>
                <a:t>  FOR </a:t>
              </a:r>
              <a:r>
                <a:rPr lang="en-US" altLang="en-US" sz="2100" dirty="0" err="1">
                  <a:latin typeface="Courier New" pitchFamily="49" charset="0"/>
                  <a:cs typeface="Oracle Sans" panose="020B0503020204020204" pitchFamily="34" charset="0"/>
                </a:rPr>
                <a:t>c_record</a:t>
              </a:r>
              <a:r>
                <a:rPr lang="en-US" altLang="en-US" sz="2100" dirty="0">
                  <a:latin typeface="Courier New" pitchFamily="49" charset="0"/>
                  <a:cs typeface="Oracle Sans" panose="020B0503020204020204" pitchFamily="34" charset="0"/>
                </a:rPr>
                <a:t> IN </a:t>
              </a:r>
              <a:r>
                <a:rPr lang="en-US" altLang="en-US" sz="2100" dirty="0" err="1">
                  <a:latin typeface="Courier New" pitchFamily="49" charset="0"/>
                  <a:cs typeface="Oracle Sans" panose="020B0503020204020204" pitchFamily="34" charset="0"/>
                </a:rPr>
                <a:t>emp_cursor</a:t>
              </a:r>
              <a:r>
                <a:rPr lang="en-US" altLang="en-US" sz="2100" dirty="0">
                  <a:latin typeface="Courier New" pitchFamily="49" charset="0"/>
                  <a:cs typeface="Oracle Sans" panose="020B0503020204020204" pitchFamily="34" charset="0"/>
                </a:rPr>
                <a:t> LOOP</a:t>
              </a:r>
            </a:p>
            <a:p>
              <a:pPr>
                <a:spcBef>
                  <a:spcPct val="10000"/>
                </a:spcBef>
              </a:pPr>
              <a:r>
                <a:rPr lang="en-US" altLang="en-US" sz="2100" dirty="0">
                  <a:latin typeface="Courier New" pitchFamily="49" charset="0"/>
                  <a:cs typeface="Oracle Sans" panose="020B0503020204020204" pitchFamily="34" charset="0"/>
                </a:rPr>
                <a:t>    BEGIN</a:t>
              </a:r>
            </a:p>
            <a:p>
              <a:pPr>
                <a:spcBef>
                  <a:spcPct val="10000"/>
                </a:spcBef>
              </a:pPr>
              <a:r>
                <a:rPr lang="en-US" altLang="en-US" sz="2100" dirty="0">
                  <a:latin typeface="Courier New" pitchFamily="49" charset="0"/>
                  <a:cs typeface="Oracle Sans" panose="020B0503020204020204" pitchFamily="34" charset="0"/>
                </a:rPr>
                <a:t>     SELECT ...</a:t>
              </a:r>
            </a:p>
            <a:p>
              <a:pPr>
                <a:spcBef>
                  <a:spcPct val="10000"/>
                </a:spcBef>
              </a:pPr>
              <a:r>
                <a:rPr lang="en-US" altLang="en-US" sz="2100" dirty="0">
                  <a:latin typeface="Courier New" pitchFamily="49" charset="0"/>
                  <a:cs typeface="Oracle Sans" panose="020B0503020204020204" pitchFamily="34" charset="0"/>
                </a:rPr>
                <a:t>     UPDATE ...</a:t>
              </a:r>
            </a:p>
            <a:p>
              <a:pPr>
                <a:spcBef>
                  <a:spcPct val="10000"/>
                </a:spcBef>
              </a:pPr>
              <a:r>
                <a:rPr lang="en-US" altLang="en-US" sz="2100" dirty="0">
                  <a:latin typeface="Courier New" pitchFamily="49" charset="0"/>
                  <a:cs typeface="Oracle Sans" panose="020B0503020204020204" pitchFamily="34" charset="0"/>
                </a:rPr>
                <a:t>     IF SQL%NOTFOUND THEN</a:t>
              </a:r>
            </a:p>
            <a:p>
              <a:pPr>
                <a:spcBef>
                  <a:spcPct val="10000"/>
                </a:spcBef>
              </a:pPr>
              <a:r>
                <a:rPr lang="en-US" altLang="en-US" sz="2100" dirty="0">
                  <a:latin typeface="Courier New" pitchFamily="49" charset="0"/>
                  <a:cs typeface="Oracle Sans" panose="020B0503020204020204" pitchFamily="34" charset="0"/>
                </a:rPr>
                <a:t>       RAISE </a:t>
              </a:r>
              <a:r>
                <a:rPr lang="en-US" altLang="en-US" sz="2100" dirty="0" err="1">
                  <a:latin typeface="Courier New" pitchFamily="49" charset="0"/>
                  <a:cs typeface="Oracle Sans" panose="020B0503020204020204" pitchFamily="34" charset="0"/>
                </a:rPr>
                <a:t>e_no_rows</a:t>
              </a:r>
              <a:r>
                <a:rPr lang="en-US" altLang="en-US" sz="2100" dirty="0">
                  <a:latin typeface="Courier New" pitchFamily="49" charset="0"/>
                  <a:cs typeface="Oracle Sans" panose="020B0503020204020204" pitchFamily="34" charset="0"/>
                </a:rPr>
                <a:t>;</a:t>
              </a:r>
            </a:p>
            <a:p>
              <a:pPr>
                <a:spcBef>
                  <a:spcPct val="10000"/>
                </a:spcBef>
              </a:pPr>
              <a:r>
                <a:rPr lang="en-US" altLang="en-US" sz="2100" dirty="0">
                  <a:latin typeface="Courier New" pitchFamily="49" charset="0"/>
                  <a:cs typeface="Oracle Sans" panose="020B0503020204020204" pitchFamily="34" charset="0"/>
                </a:rPr>
                <a:t>     END IF;</a:t>
              </a:r>
            </a:p>
            <a:p>
              <a:pPr>
                <a:spcBef>
                  <a:spcPct val="10000"/>
                </a:spcBef>
              </a:pPr>
              <a:r>
                <a:rPr lang="en-US" altLang="en-US" sz="2100" dirty="0">
                  <a:latin typeface="Courier New" pitchFamily="49" charset="0"/>
                  <a:cs typeface="Oracle Sans" panose="020B0503020204020204" pitchFamily="34" charset="0"/>
                </a:rPr>
                <a:t>    END;</a:t>
              </a:r>
            </a:p>
          </p:txBody>
        </p:sp>
        <p:sp>
          <p:nvSpPr>
            <p:cNvPr id="33802" name="Rectangle 5"/>
            <p:cNvSpPr>
              <a:spLocks noChangeArrowheads="1"/>
            </p:cNvSpPr>
            <p:nvPr/>
          </p:nvSpPr>
          <p:spPr bwMode="auto">
            <a:xfrm>
              <a:off x="3502025" y="4764088"/>
              <a:ext cx="2314938" cy="1493359"/>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10000"/>
                </a:spcBef>
              </a:pPr>
              <a:r>
                <a:rPr lang="en-US" altLang="en-US" sz="2100" dirty="0">
                  <a:solidFill>
                    <a:schemeClr val="bg1"/>
                  </a:solidFill>
                  <a:latin typeface="Courier New" pitchFamily="49" charset="0"/>
                  <a:cs typeface="Oracle Sans" panose="020B0503020204020204" pitchFamily="34" charset="0"/>
                </a:rPr>
                <a:t>  </a:t>
              </a:r>
              <a:r>
                <a:rPr lang="en-US" altLang="en-US" sz="2100" dirty="0">
                  <a:latin typeface="Courier New" pitchFamily="49" charset="0"/>
                  <a:cs typeface="Oracle Sans" panose="020B0503020204020204" pitchFamily="34" charset="0"/>
                </a:rPr>
                <a:t>END LOOP;</a:t>
              </a:r>
              <a:endParaRPr lang="en-US" altLang="en-US" dirty="0">
                <a:latin typeface="Courier New" pitchFamily="49" charset="0"/>
                <a:cs typeface="Oracle Sans" panose="020B0503020204020204" pitchFamily="34" charset="0"/>
              </a:endParaRPr>
            </a:p>
            <a:p>
              <a:pPr>
                <a:spcBef>
                  <a:spcPct val="10000"/>
                </a:spcBef>
              </a:pPr>
              <a:r>
                <a:rPr lang="en-US" altLang="en-US" sz="2100" dirty="0">
                  <a:latin typeface="Courier New" pitchFamily="49" charset="0"/>
                  <a:cs typeface="Oracle Sans" panose="020B0503020204020204" pitchFamily="34" charset="0"/>
                </a:rPr>
                <a:t>EXCEPTION</a:t>
              </a:r>
            </a:p>
            <a:p>
              <a:pPr>
                <a:spcBef>
                  <a:spcPct val="10000"/>
                </a:spcBef>
              </a:pPr>
              <a:r>
                <a:rPr lang="en-US" altLang="en-US" sz="2100" dirty="0">
                  <a:latin typeface="Courier New" pitchFamily="49" charset="0"/>
                  <a:cs typeface="Oracle Sans" panose="020B0503020204020204" pitchFamily="34" charset="0"/>
                </a:rPr>
                <a:t>  WHEN </a:t>
              </a:r>
              <a:r>
                <a:rPr lang="en-US" altLang="en-US" sz="2100" dirty="0" err="1">
                  <a:latin typeface="Courier New" pitchFamily="49" charset="0"/>
                  <a:cs typeface="Oracle Sans" panose="020B0503020204020204" pitchFamily="34" charset="0"/>
                </a:rPr>
                <a:t>e_integrity</a:t>
              </a:r>
              <a:r>
                <a:rPr lang="en-US" altLang="en-US" sz="2100" dirty="0">
                  <a:latin typeface="Courier New" pitchFamily="49" charset="0"/>
                  <a:cs typeface="Oracle Sans" panose="020B0503020204020204" pitchFamily="34" charset="0"/>
                </a:rPr>
                <a:t> THEN ...</a:t>
              </a:r>
            </a:p>
            <a:p>
              <a:pPr>
                <a:spcBef>
                  <a:spcPct val="10000"/>
                </a:spcBef>
              </a:pPr>
              <a:r>
                <a:rPr lang="en-US" altLang="en-US" sz="2100" dirty="0">
                  <a:latin typeface="Courier New" pitchFamily="49" charset="0"/>
                  <a:cs typeface="Oracle Sans" panose="020B0503020204020204" pitchFamily="34" charset="0"/>
                </a:rPr>
                <a:t>  WHEN </a:t>
              </a:r>
              <a:r>
                <a:rPr lang="en-US" altLang="en-US" sz="2100" dirty="0" err="1">
                  <a:latin typeface="Courier New" pitchFamily="49" charset="0"/>
                  <a:cs typeface="Oracle Sans" panose="020B0503020204020204" pitchFamily="34" charset="0"/>
                </a:rPr>
                <a:t>e_no_rows</a:t>
              </a:r>
              <a:r>
                <a:rPr lang="en-US" altLang="en-US" sz="2100" dirty="0">
                  <a:latin typeface="Courier New" pitchFamily="49" charset="0"/>
                  <a:cs typeface="Oracle Sans" panose="020B0503020204020204" pitchFamily="34" charset="0"/>
                </a:rPr>
                <a:t> THEN ...</a:t>
              </a:r>
            </a:p>
            <a:p>
              <a:pPr>
                <a:spcBef>
                  <a:spcPct val="10000"/>
                </a:spcBef>
              </a:pPr>
              <a:r>
                <a:rPr lang="en-US" altLang="en-US" sz="2100" dirty="0">
                  <a:latin typeface="Courier New" pitchFamily="49" charset="0"/>
                  <a:cs typeface="Oracle Sans" panose="020B0503020204020204" pitchFamily="34" charset="0"/>
                </a:rPr>
                <a:t>END;</a:t>
              </a:r>
            </a:p>
            <a:p>
              <a:pPr>
                <a:spcBef>
                  <a:spcPct val="10000"/>
                </a:spcBef>
              </a:pPr>
              <a:r>
                <a:rPr lang="en-US" altLang="en-US" sz="2100" dirty="0">
                  <a:latin typeface="Courier New" pitchFamily="49" charset="0"/>
                  <a:cs typeface="Oracle Sans" panose="020B0503020204020204" pitchFamily="34" charset="0"/>
                </a:rPr>
                <a:t>/</a:t>
              </a:r>
            </a:p>
          </p:txBody>
        </p:sp>
        <p:sp>
          <p:nvSpPr>
            <p:cNvPr id="33803" name="Rectangle 6"/>
            <p:cNvSpPr>
              <a:spLocks noChangeArrowheads="1"/>
            </p:cNvSpPr>
            <p:nvPr/>
          </p:nvSpPr>
          <p:spPr bwMode="gray">
            <a:xfrm>
              <a:off x="3587750" y="3197402"/>
              <a:ext cx="3357563" cy="1601787"/>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altLang="en-US" dirty="0">
                <a:latin typeface="Oracle Sans" panose="020B0503020204020204" pitchFamily="34" charset="0"/>
                <a:cs typeface="Oracle Sans" panose="020B0503020204020204" pitchFamily="34" charset="0"/>
              </a:endParaRPr>
            </a:p>
          </p:txBody>
        </p:sp>
      </p:grpSp>
      <p:sp>
        <p:nvSpPr>
          <p:cNvPr id="33796" name="Rectangle 7"/>
          <p:cNvSpPr>
            <a:spLocks noChangeArrowheads="1"/>
          </p:cNvSpPr>
          <p:nvPr/>
        </p:nvSpPr>
        <p:spPr bwMode="auto">
          <a:xfrm>
            <a:off x="4021934" y="2051604"/>
            <a:ext cx="10041940" cy="444619"/>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30000"/>
              </a:spcBef>
              <a:tabLst>
                <a:tab pos="4793457" algn="l"/>
              </a:tabLst>
            </a:pPr>
            <a:r>
              <a:rPr lang="en-US" altLang="en-US" sz="2100" dirty="0">
                <a:latin typeface="Oracle Sans" panose="020B0503020204020204" pitchFamily="34" charset="0"/>
                <a:cs typeface="Oracle Sans" panose="020B0503020204020204" pitchFamily="34" charset="0"/>
              </a:rPr>
              <a:t>Sub-blocks can handle an exception or pass the exception to the enclosing block.</a:t>
            </a:r>
          </a:p>
        </p:txBody>
      </p:sp>
    </p:spTree>
    <p:custDataLst>
      <p:tags r:id="rId1"/>
    </p:custDataLst>
    <p:extLst>
      <p:ext uri="{BB962C8B-B14F-4D97-AF65-F5344CB8AC3E}">
        <p14:creationId xmlns:p14="http://schemas.microsoft.com/office/powerpoint/2010/main" val="138448603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221266" y="2931318"/>
            <a:ext cx="15664898" cy="992982"/>
          </a:xfrm>
          <a:prstGeom prst="round2DiagRect">
            <a:avLst>
              <a:gd name="adj1" fmla="val 25925"/>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4821"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34822"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34823"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RAISE_APPLICATION_ERROR </a:t>
            </a:r>
            <a:r>
              <a:rPr lang="en-US" altLang="en-US" dirty="0">
                <a:latin typeface="+mj-lt"/>
                <a:cs typeface="Oracle Sans" panose="020B0503020204020204" pitchFamily="34" charset="0"/>
              </a:rPr>
              <a:t>Procedure</a:t>
            </a:r>
          </a:p>
        </p:txBody>
      </p:sp>
      <p:sp>
        <p:nvSpPr>
          <p:cNvPr id="2" name="Content Placeholder 1">
            <a:extLst>
              <a:ext uri="{FF2B5EF4-FFF2-40B4-BE49-F238E27FC236}">
                <a16:creationId xmlns:a16="http://schemas.microsoft.com/office/drawing/2014/main" id="{20C7673E-162A-4F1D-BD8C-9BC8F0262109}"/>
              </a:ext>
            </a:extLst>
          </p:cNvPr>
          <p:cNvSpPr>
            <a:spLocks noGrp="1"/>
          </p:cNvSpPr>
          <p:nvPr>
            <p:ph idx="1"/>
          </p:nvPr>
        </p:nvSpPr>
        <p:spPr>
          <a:xfrm>
            <a:off x="933451" y="2272710"/>
            <a:ext cx="16421100" cy="4868316"/>
          </a:xfrm>
        </p:spPr>
        <p:txBody>
          <a:bodyPr/>
          <a:lstStyle/>
          <a:p>
            <a:r>
              <a:rPr lang="en-US" altLang="en-US" dirty="0"/>
              <a:t>Syntax:</a:t>
            </a:r>
          </a:p>
          <a:p>
            <a:endParaRPr lang="en-US" altLang="en-US" dirty="0"/>
          </a:p>
          <a:p>
            <a:endParaRPr lang="en-US" altLang="en-US" dirty="0"/>
          </a:p>
          <a:p>
            <a:pPr lvl="1"/>
            <a:r>
              <a:rPr lang="en-US" altLang="en-US" dirty="0"/>
              <a:t>You can use this procedure to issue user-defined error messages from stored subprograms.</a:t>
            </a:r>
          </a:p>
          <a:p>
            <a:pPr lvl="1"/>
            <a:r>
              <a:rPr lang="en-US" altLang="en-US" dirty="0"/>
              <a:t>You can report errors to your application and avoid returning unhandled exceptions.</a:t>
            </a:r>
          </a:p>
          <a:p>
            <a:endParaRPr lang="en-US" dirty="0"/>
          </a:p>
        </p:txBody>
      </p:sp>
      <p:sp>
        <p:nvSpPr>
          <p:cNvPr id="34825" name="Rectangle 6"/>
          <p:cNvSpPr>
            <a:spLocks noChangeArrowheads="1"/>
          </p:cNvSpPr>
          <p:nvPr/>
        </p:nvSpPr>
        <p:spPr bwMode="blackGray">
          <a:xfrm>
            <a:off x="1221583" y="3045616"/>
            <a:ext cx="15844838" cy="799643"/>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65000"/>
              </a:lnSpc>
              <a:spcBef>
                <a:spcPct val="40000"/>
              </a:spcBef>
            </a:pPr>
            <a:r>
              <a:rPr lang="en-US" altLang="en-US" sz="2400" dirty="0" err="1">
                <a:solidFill>
                  <a:srgbClr val="000000"/>
                </a:solidFill>
                <a:latin typeface="Courier New" pitchFamily="49" charset="0"/>
                <a:cs typeface="Oracle Sans" panose="020B0503020204020204" pitchFamily="34" charset="0"/>
              </a:rPr>
              <a:t>raise_application_error</a:t>
            </a:r>
            <a:r>
              <a:rPr lang="en-US" altLang="en-US" sz="2400" dirty="0">
                <a:solidFill>
                  <a:srgbClr val="000000"/>
                </a:solidFill>
                <a:latin typeface="Courier New" pitchFamily="49" charset="0"/>
                <a:cs typeface="Oracle Sans" panose="020B0503020204020204" pitchFamily="34" charset="0"/>
              </a:rPr>
              <a:t> (</a:t>
            </a:r>
            <a:r>
              <a:rPr lang="en-US" altLang="en-US" sz="2400" i="1" dirty="0" err="1">
                <a:solidFill>
                  <a:srgbClr val="000000"/>
                </a:solidFill>
                <a:latin typeface="Courier New" pitchFamily="49" charset="0"/>
                <a:cs typeface="Oracle Sans" panose="020B0503020204020204" pitchFamily="34" charset="0"/>
              </a:rPr>
              <a:t>error_number</a:t>
            </a:r>
            <a:r>
              <a:rPr lang="en-US" altLang="en-US" sz="2400" i="1" dirty="0">
                <a:solidFill>
                  <a:srgbClr val="000000"/>
                </a:solidFill>
                <a:latin typeface="Courier New" pitchFamily="49" charset="0"/>
                <a:cs typeface="Oracle Sans" panose="020B0503020204020204" pitchFamily="34" charset="0"/>
              </a:rPr>
              <a:t>,</a:t>
            </a:r>
            <a:endParaRPr lang="en-US" altLang="en-US" sz="2400" dirty="0">
              <a:solidFill>
                <a:srgbClr val="000000"/>
              </a:solidFill>
              <a:latin typeface="Courier New" pitchFamily="49" charset="0"/>
              <a:cs typeface="Oracle Sans" panose="020B0503020204020204" pitchFamily="34" charset="0"/>
            </a:endParaRPr>
          </a:p>
          <a:p>
            <a:pPr>
              <a:lnSpc>
                <a:spcPct val="6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i="1" dirty="0">
                <a:solidFill>
                  <a:srgbClr val="000000"/>
                </a:solidFill>
                <a:latin typeface="Courier New" pitchFamily="49" charset="0"/>
                <a:cs typeface="Oracle Sans" panose="020B0503020204020204" pitchFamily="34" charset="0"/>
              </a:rPr>
              <a:t>message</a:t>
            </a:r>
            <a:r>
              <a:rPr lang="en-US" altLang="en-US" sz="2400" dirty="0">
                <a:solidFill>
                  <a:srgbClr val="000000"/>
                </a:solidFill>
                <a:latin typeface="Courier New" pitchFamily="49" charset="0"/>
                <a:cs typeface="Oracle Sans" panose="020B0503020204020204" pitchFamily="34" charset="0"/>
              </a:rPr>
              <a:t>[, {TRUE | FALSE}]);	</a:t>
            </a:r>
          </a:p>
        </p:txBody>
      </p:sp>
    </p:spTree>
    <p:custDataLst>
      <p:tags r:id="rId1"/>
    </p:custDataLst>
    <p:extLst>
      <p:ext uri="{BB962C8B-B14F-4D97-AF65-F5344CB8AC3E}">
        <p14:creationId xmlns:p14="http://schemas.microsoft.com/office/powerpoint/2010/main" val="332160889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35843"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3584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The</a:t>
            </a:r>
            <a:r>
              <a:rPr lang="en-US" altLang="en-US" dirty="0">
                <a:latin typeface="Oracle Sans" panose="020B0503020204020204" pitchFamily="34" charset="0"/>
                <a:cs typeface="Oracle Sans" panose="020B0503020204020204" pitchFamily="34" charset="0"/>
              </a:rPr>
              <a:t> </a:t>
            </a:r>
            <a:r>
              <a:rPr lang="en-US" altLang="en-US" dirty="0">
                <a:latin typeface="Courier New" panose="02070309020205020404" pitchFamily="49" charset="0"/>
                <a:cs typeface="Courier New" panose="02070309020205020404" pitchFamily="49" charset="0"/>
              </a:rPr>
              <a:t>RAISE_APPLICATION_ERROR </a:t>
            </a:r>
            <a:r>
              <a:rPr lang="en-US" altLang="en-US" dirty="0">
                <a:latin typeface="+mj-lt"/>
                <a:cs typeface="Oracle Sans" panose="020B0503020204020204" pitchFamily="34" charset="0"/>
              </a:rPr>
              <a:t>Procedure</a:t>
            </a:r>
          </a:p>
        </p:txBody>
      </p:sp>
      <p:sp>
        <p:nvSpPr>
          <p:cNvPr id="2" name="Content Placeholder 1">
            <a:extLst>
              <a:ext uri="{FF2B5EF4-FFF2-40B4-BE49-F238E27FC236}">
                <a16:creationId xmlns:a16="http://schemas.microsoft.com/office/drawing/2014/main" id="{89CF6292-31B5-4952-AE71-2DA889A67E4E}"/>
              </a:ext>
            </a:extLst>
          </p:cNvPr>
          <p:cNvSpPr>
            <a:spLocks noGrp="1"/>
          </p:cNvSpPr>
          <p:nvPr>
            <p:ph idx="1"/>
          </p:nvPr>
        </p:nvSpPr>
        <p:spPr>
          <a:xfrm>
            <a:off x="933451" y="2272710"/>
            <a:ext cx="16421100" cy="4079895"/>
          </a:xfrm>
        </p:spPr>
        <p:txBody>
          <a:bodyPr/>
          <a:lstStyle/>
          <a:p>
            <a:pPr lvl="1"/>
            <a:r>
              <a:rPr lang="en-US" altLang="en-US" dirty="0"/>
              <a:t>Is used in two different places:</a:t>
            </a:r>
          </a:p>
          <a:p>
            <a:pPr lvl="2"/>
            <a:r>
              <a:rPr lang="en-US" altLang="en-US" dirty="0"/>
              <a:t>Executable section</a:t>
            </a:r>
          </a:p>
          <a:p>
            <a:pPr lvl="2"/>
            <a:r>
              <a:rPr lang="en-US" altLang="en-US" dirty="0"/>
              <a:t>Exception section</a:t>
            </a:r>
          </a:p>
          <a:p>
            <a:pPr lvl="1"/>
            <a:r>
              <a:rPr lang="en-US" altLang="en-US" dirty="0"/>
              <a:t>Returns error conditions to the user in a manner that is consistent with other Oracle Server errors</a:t>
            </a:r>
          </a:p>
          <a:p>
            <a:endParaRPr lang="en-US" dirty="0"/>
          </a:p>
        </p:txBody>
      </p:sp>
    </p:spTree>
    <p:custDataLst>
      <p:tags r:id="rId1"/>
    </p:custDataLst>
    <p:extLst>
      <p:ext uri="{BB962C8B-B14F-4D97-AF65-F5344CB8AC3E}">
        <p14:creationId xmlns:p14="http://schemas.microsoft.com/office/powerpoint/2010/main" val="360192882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RAISE_APPLICATION_ERROR </a:t>
            </a:r>
            <a:r>
              <a:rPr lang="en-US" altLang="en-US" dirty="0">
                <a:latin typeface="+mj-lt"/>
                <a:cs typeface="Oracle Sans" panose="020B0503020204020204" pitchFamily="34" charset="0"/>
              </a:rPr>
              <a:t>Procedure</a:t>
            </a:r>
          </a:p>
        </p:txBody>
      </p:sp>
      <p:grpSp>
        <p:nvGrpSpPr>
          <p:cNvPr id="36867" name="Group 1"/>
          <p:cNvGrpSpPr>
            <a:grpSpLocks/>
          </p:cNvGrpSpPr>
          <p:nvPr/>
        </p:nvGrpSpPr>
        <p:grpSpPr bwMode="auto">
          <a:xfrm>
            <a:off x="1069181" y="2171700"/>
            <a:ext cx="16149638" cy="6324600"/>
            <a:chOff x="685800" y="864924"/>
            <a:chExt cx="8077200" cy="4217387"/>
          </a:xfrm>
        </p:grpSpPr>
        <p:sp>
          <p:nvSpPr>
            <p:cNvPr id="6" name="Content Placeholder 2"/>
            <p:cNvSpPr txBox="1">
              <a:spLocks/>
            </p:cNvSpPr>
            <p:nvPr/>
          </p:nvSpPr>
          <p:spPr bwMode="gray">
            <a:xfrm>
              <a:off x="685800" y="864924"/>
              <a:ext cx="8077200" cy="4217387"/>
            </a:xfrm>
            <a:prstGeom prst="round2DiagRect">
              <a:avLst>
                <a:gd name="adj1" fmla="val 6013"/>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36872" name="Rectangle 4"/>
            <p:cNvSpPr>
              <a:spLocks noChangeArrowheads="1"/>
            </p:cNvSpPr>
            <p:nvPr/>
          </p:nvSpPr>
          <p:spPr bwMode="blackGray">
            <a:xfrm>
              <a:off x="762000" y="1263536"/>
              <a:ext cx="7924800" cy="3613939"/>
            </a:xfrm>
            <a:prstGeom prst="rect">
              <a:avLst/>
            </a:prstGeom>
            <a:noFill/>
            <a:ln w="2857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DECLARE </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v_deptno</a:t>
              </a:r>
              <a:r>
                <a:rPr lang="en-US" altLang="en-US" sz="2400" dirty="0">
                  <a:solidFill>
                    <a:srgbClr val="000000"/>
                  </a:solidFill>
                  <a:latin typeface="Courier New" pitchFamily="49" charset="0"/>
                  <a:cs typeface="Oracle Sans" panose="020B0503020204020204" pitchFamily="34" charset="0"/>
                </a:rPr>
                <a:t> NUMBER := 500;</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v_name</a:t>
              </a:r>
              <a:r>
                <a:rPr lang="en-US" altLang="en-US" sz="2400" dirty="0">
                  <a:solidFill>
                    <a:srgbClr val="000000"/>
                  </a:solidFill>
                  <a:latin typeface="Courier New" pitchFamily="49" charset="0"/>
                  <a:cs typeface="Oracle Sans" panose="020B0503020204020204" pitchFamily="34" charset="0"/>
                </a:rPr>
                <a:t> VARCHAR2(20) := 'Testing';</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e_invalid_department</a:t>
              </a:r>
              <a:r>
                <a:rPr lang="en-US" altLang="en-US" sz="2400" dirty="0">
                  <a:solidFill>
                    <a:srgbClr val="000000"/>
                  </a:solidFill>
                  <a:latin typeface="Courier New" pitchFamily="49" charset="0"/>
                  <a:cs typeface="Oracle Sans" panose="020B0503020204020204" pitchFamily="34" charset="0"/>
                </a:rPr>
                <a:t> EXCEPTION;</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UPDATE departments</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SET </a:t>
              </a:r>
              <a:r>
                <a:rPr lang="en-US" altLang="en-US" sz="2400" dirty="0" err="1">
                  <a:solidFill>
                    <a:srgbClr val="000000"/>
                  </a:solidFill>
                  <a:latin typeface="Courier New" pitchFamily="49" charset="0"/>
                  <a:cs typeface="Oracle Sans" panose="020B0503020204020204" pitchFamily="34" charset="0"/>
                </a:rPr>
                <a:t>department_name</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v_name</a:t>
              </a:r>
              <a:endParaRPr lang="en-US" altLang="en-US" sz="2400" dirty="0">
                <a:solidFill>
                  <a:srgbClr val="000000"/>
                </a:solidFill>
                <a:latin typeface="Courier New" pitchFamily="49" charset="0"/>
                <a:cs typeface="Oracle Sans" panose="020B0503020204020204" pitchFamily="34" charset="0"/>
              </a:endParaRP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department_id</a:t>
              </a:r>
              <a:r>
                <a:rPr lang="en-US" altLang="en-US" sz="2400" dirty="0">
                  <a:solidFill>
                    <a:srgbClr val="000000"/>
                  </a:solidFill>
                  <a:latin typeface="Courier New" pitchFamily="49" charset="0"/>
                  <a:cs typeface="Oracle Sans" panose="020B0503020204020204" pitchFamily="34" charset="0"/>
                </a:rPr>
                <a:t> = </a:t>
              </a:r>
              <a:r>
                <a:rPr lang="en-US" altLang="en-US" sz="2400" dirty="0" err="1">
                  <a:solidFill>
                    <a:srgbClr val="000000"/>
                  </a:solidFill>
                  <a:latin typeface="Courier New" pitchFamily="49" charset="0"/>
                  <a:cs typeface="Oracle Sans" panose="020B0503020204020204" pitchFamily="34" charset="0"/>
                </a:rPr>
                <a:t>v_deptno</a:t>
              </a:r>
              <a:r>
                <a:rPr lang="en-US" altLang="en-US" sz="2400" dirty="0">
                  <a:solidFill>
                    <a:srgbClr val="000000"/>
                  </a:solidFill>
                  <a:latin typeface="Courier New" pitchFamily="49" charset="0"/>
                  <a:cs typeface="Oracle Sans" panose="020B0503020204020204" pitchFamily="34" charset="0"/>
                </a:rPr>
                <a:t>;</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IF SQL%NOTFOUND THEN</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RAISE_APPLICATION_ERROR(-20202, 'Department number does not exist');</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  END IF;</a:t>
              </a:r>
            </a:p>
            <a:p>
              <a:pPr>
                <a:lnSpc>
                  <a:spcPct val="75000"/>
                </a:lnSpc>
                <a:spcBef>
                  <a:spcPct val="40000"/>
                </a:spcBef>
              </a:pPr>
              <a:r>
                <a:rPr lang="en-US" altLang="en-US" sz="2400" dirty="0">
                  <a:solidFill>
                    <a:srgbClr val="000000"/>
                  </a:solidFill>
                  <a:latin typeface="Courier New" pitchFamily="49" charset="0"/>
                  <a:cs typeface="Oracle Sans" panose="020B0503020204020204" pitchFamily="34" charset="0"/>
                </a:rPr>
                <a:t>END;</a:t>
              </a:r>
            </a:p>
            <a:p>
              <a:pPr>
                <a:lnSpc>
                  <a:spcPct val="55000"/>
                </a:lnSpc>
                <a:spcBef>
                  <a:spcPct val="35000"/>
                </a:spcBef>
              </a:pPr>
              <a:endParaRPr lang="en-US" altLang="en-US" sz="2400" dirty="0">
                <a:solidFill>
                  <a:srgbClr val="000000"/>
                </a:solidFill>
                <a:latin typeface="Courier New" pitchFamily="49" charset="0"/>
                <a:cs typeface="Oracle Sans" panose="020B0503020204020204" pitchFamily="34" charset="0"/>
              </a:endParaRPr>
            </a:p>
          </p:txBody>
        </p:sp>
      </p:grpSp>
      <p:pic>
        <p:nvPicPr>
          <p:cNvPr id="36868" name="Picture 9" descr="les09_06.png"/>
          <p:cNvPicPr>
            <a:picLocks noChangeAspect="1"/>
          </p:cNvPicPr>
          <p:nvPr/>
        </p:nvPicPr>
        <p:blipFill>
          <a:blip r:embed="rId4" cstate="print"/>
          <a:srcRect/>
          <a:stretch>
            <a:fillRect/>
          </a:stretch>
        </p:blipFill>
        <p:spPr bwMode="auto">
          <a:xfrm>
            <a:off x="5436394" y="7048500"/>
            <a:ext cx="7415213" cy="3057525"/>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15976693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B313D-5CD9-4564-A6AC-6878D05433B9}"/>
              </a:ext>
            </a:extLst>
          </p:cNvPr>
          <p:cNvSpPr>
            <a:spLocks noGrp="1"/>
          </p:cNvSpPr>
          <p:nvPr>
            <p:ph idx="1"/>
          </p:nvPr>
        </p:nvSpPr>
        <p:spPr>
          <a:xfrm>
            <a:off x="932689" y="2267712"/>
            <a:ext cx="16422624" cy="3408942"/>
          </a:xfrm>
        </p:spPr>
        <p:txBody>
          <a:bodyPr/>
          <a:lstStyle/>
          <a:p>
            <a:r>
              <a:rPr lang="en-US" altLang="en-US" dirty="0"/>
              <a:t>You can trap any error by including a corresponding handler within the exception-handling section of the PL/SQL block. </a:t>
            </a:r>
          </a:p>
          <a:p>
            <a:pPr lvl="1"/>
            <a:r>
              <a:rPr lang="en-US" altLang="en-US" dirty="0"/>
              <a:t>True</a:t>
            </a:r>
          </a:p>
          <a:p>
            <a:pPr lvl="1"/>
            <a:r>
              <a:rPr lang="en-US" altLang="en-US" dirty="0"/>
              <a:t>False</a:t>
            </a:r>
          </a:p>
          <a:p>
            <a:endParaRPr lang="en-US" dirty="0"/>
          </a:p>
        </p:txBody>
      </p:sp>
      <p:sp>
        <p:nvSpPr>
          <p:cNvPr id="3789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Quiz</a:t>
            </a:r>
          </a:p>
        </p:txBody>
      </p:sp>
      <p:pic>
        <p:nvPicPr>
          <p:cNvPr id="5" name="Picture 3"/>
          <p:cNvPicPr>
            <a:picLocks noChangeAspect="1"/>
          </p:cNvPicPr>
          <p:nvPr/>
        </p:nvPicPr>
        <p:blipFill>
          <a:blip r:embed="rId4" cstate="print"/>
          <a:stretch>
            <a:fillRect/>
          </a:stretch>
        </p:blipFill>
        <p:spPr bwMode="auto">
          <a:xfrm>
            <a:off x="14622199" y="6612732"/>
            <a:ext cx="2697956" cy="254155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863424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Summary</a:t>
            </a:r>
          </a:p>
        </p:txBody>
      </p:sp>
      <p:sp>
        <p:nvSpPr>
          <p:cNvPr id="2" name="Content Placeholder 1">
            <a:extLst>
              <a:ext uri="{FF2B5EF4-FFF2-40B4-BE49-F238E27FC236}">
                <a16:creationId xmlns:a16="http://schemas.microsoft.com/office/drawing/2014/main" id="{40BF2DCA-39C1-46A4-9E97-D9DDDE553B9C}"/>
              </a:ext>
            </a:extLst>
          </p:cNvPr>
          <p:cNvSpPr>
            <a:spLocks noGrp="1"/>
          </p:cNvSpPr>
          <p:nvPr>
            <p:ph idx="1"/>
          </p:nvPr>
        </p:nvSpPr>
        <p:spPr>
          <a:xfrm>
            <a:off x="933451" y="2272710"/>
            <a:ext cx="16421100" cy="6611358"/>
          </a:xfrm>
        </p:spPr>
        <p:txBody>
          <a:bodyPr/>
          <a:lstStyle/>
          <a:p>
            <a:r>
              <a:rPr lang="en-US" altLang="en-US" dirty="0"/>
              <a:t>In this lesson, you should have learned how to:</a:t>
            </a:r>
          </a:p>
          <a:p>
            <a:pPr lvl="1"/>
            <a:r>
              <a:rPr lang="en-US" altLang="en-US" dirty="0"/>
              <a:t>Define PL/SQL exceptions</a:t>
            </a:r>
          </a:p>
          <a:p>
            <a:pPr lvl="1"/>
            <a:r>
              <a:rPr lang="en-US" altLang="en-US" dirty="0"/>
              <a:t>Add an </a:t>
            </a:r>
            <a:r>
              <a:rPr lang="en-US" altLang="en-US" dirty="0">
                <a:latin typeface="Courier New" panose="02070309020205020404" pitchFamily="49" charset="0"/>
                <a:cs typeface="Courier New" panose="02070309020205020404" pitchFamily="49" charset="0"/>
              </a:rPr>
              <a:t>EXCEPTION</a:t>
            </a:r>
            <a:r>
              <a:rPr lang="en-US" altLang="en-US" dirty="0"/>
              <a:t> section to the PL/SQL block to deal with exceptions at run time</a:t>
            </a:r>
          </a:p>
          <a:p>
            <a:pPr lvl="1"/>
            <a:r>
              <a:rPr lang="en-US" altLang="en-US" dirty="0"/>
              <a:t>Handle different types of exceptions:</a:t>
            </a:r>
          </a:p>
          <a:p>
            <a:pPr lvl="2"/>
            <a:r>
              <a:rPr lang="en-US" altLang="en-US" dirty="0"/>
              <a:t>Internally defined exceptions</a:t>
            </a:r>
          </a:p>
          <a:p>
            <a:pPr lvl="2"/>
            <a:r>
              <a:rPr lang="en-US" altLang="en-US" dirty="0"/>
              <a:t>Predefined exceptions</a:t>
            </a:r>
          </a:p>
          <a:p>
            <a:pPr lvl="2"/>
            <a:r>
              <a:rPr lang="en-US" altLang="en-US" dirty="0"/>
              <a:t>User-defined exceptions</a:t>
            </a:r>
          </a:p>
          <a:p>
            <a:pPr lvl="1"/>
            <a:r>
              <a:rPr lang="en-US" altLang="en-US" dirty="0"/>
              <a:t>Propagate exceptions in nested blocks and call applications</a:t>
            </a:r>
          </a:p>
          <a:p>
            <a:endParaRPr lang="en-US" dirty="0"/>
          </a:p>
        </p:txBody>
      </p:sp>
    </p:spTree>
    <p:custDataLst>
      <p:tags r:id="rId1"/>
    </p:custDataLst>
    <p:extLst>
      <p:ext uri="{BB962C8B-B14F-4D97-AF65-F5344CB8AC3E}">
        <p14:creationId xmlns:p14="http://schemas.microsoft.com/office/powerpoint/2010/main" val="163799969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Objectives</a:t>
            </a:r>
          </a:p>
        </p:txBody>
      </p:sp>
      <p:sp>
        <p:nvSpPr>
          <p:cNvPr id="2" name="Content Placeholder 1">
            <a:extLst>
              <a:ext uri="{FF2B5EF4-FFF2-40B4-BE49-F238E27FC236}">
                <a16:creationId xmlns:a16="http://schemas.microsoft.com/office/drawing/2014/main" id="{4BE61875-F460-42D5-9601-45950072A016}"/>
              </a:ext>
            </a:extLst>
          </p:cNvPr>
          <p:cNvSpPr>
            <a:spLocks noGrp="1"/>
          </p:cNvSpPr>
          <p:nvPr>
            <p:ph idx="1"/>
          </p:nvPr>
        </p:nvSpPr>
        <p:spPr>
          <a:xfrm>
            <a:off x="933451" y="2272710"/>
            <a:ext cx="16421100" cy="5940405"/>
          </a:xfrm>
        </p:spPr>
        <p:txBody>
          <a:bodyPr/>
          <a:lstStyle/>
          <a:p>
            <a:r>
              <a:rPr lang="en-US" altLang="en-US" dirty="0"/>
              <a:t>After completing this lesson, you should be able to do the following: </a:t>
            </a:r>
          </a:p>
          <a:p>
            <a:pPr lvl="1"/>
            <a:r>
              <a:rPr lang="en-US" altLang="en-US" dirty="0"/>
              <a:t>Define PL/SQL exceptions</a:t>
            </a:r>
          </a:p>
          <a:p>
            <a:pPr lvl="1"/>
            <a:r>
              <a:rPr lang="en-US" altLang="en-US" dirty="0"/>
              <a:t>Recognize unhandled exceptions</a:t>
            </a:r>
          </a:p>
          <a:p>
            <a:pPr lvl="1"/>
            <a:r>
              <a:rPr lang="en-US" altLang="en-US" dirty="0"/>
              <a:t>List and use different types of PL/SQL exception handlers</a:t>
            </a:r>
          </a:p>
          <a:p>
            <a:pPr lvl="1"/>
            <a:r>
              <a:rPr lang="en-US" altLang="en-US" dirty="0"/>
              <a:t>Trap unanticipated errors</a:t>
            </a:r>
          </a:p>
          <a:p>
            <a:pPr lvl="1"/>
            <a:r>
              <a:rPr lang="en-US" altLang="en-US" dirty="0"/>
              <a:t>Describe the effect of exception propagation in nested blocks</a:t>
            </a:r>
          </a:p>
          <a:p>
            <a:pPr lvl="1"/>
            <a:r>
              <a:rPr lang="en-US" altLang="en-US" dirty="0"/>
              <a:t>Customize PL/SQL exception messages</a:t>
            </a:r>
          </a:p>
          <a:p>
            <a:endParaRPr lang="en-US" dirty="0"/>
          </a:p>
        </p:txBody>
      </p:sp>
    </p:spTree>
    <p:custDataLst>
      <p:tags r:id="rId1"/>
    </p:custDataLst>
    <p:extLst>
      <p:ext uri="{BB962C8B-B14F-4D97-AF65-F5344CB8AC3E}">
        <p14:creationId xmlns:p14="http://schemas.microsoft.com/office/powerpoint/2010/main" val="39739884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1373983" y="9372600"/>
            <a:ext cx="380762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39939" name="Rectangle 3"/>
          <p:cNvSpPr>
            <a:spLocks noChangeArrowheads="1"/>
          </p:cNvSpPr>
          <p:nvPr/>
        </p:nvSpPr>
        <p:spPr bwMode="auto">
          <a:xfrm>
            <a:off x="6248402" y="9372600"/>
            <a:ext cx="5791200" cy="685800"/>
          </a:xfrm>
          <a:prstGeom prst="rect">
            <a:avLst/>
          </a:prstGeom>
          <a:noFill/>
          <a:ln w="9525">
            <a:noFill/>
            <a:miter lim="800000"/>
            <a:headEnd/>
            <a:tailEnd/>
          </a:ln>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120000"/>
              </a:lnSpc>
              <a:spcBef>
                <a:spcPct val="60000"/>
              </a:spcBef>
            </a:pPr>
            <a:endParaRPr lang="en-US" altLang="en-US" sz="3600" dirty="0">
              <a:latin typeface="Times New Roman" pitchFamily="18" charset="0"/>
              <a:cs typeface="Oracle Sans" panose="020B0503020204020204" pitchFamily="34" charset="0"/>
            </a:endParaRPr>
          </a:p>
        </p:txBody>
      </p:sp>
      <p:sp>
        <p:nvSpPr>
          <p:cNvPr id="3994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Practice 9: Overview</a:t>
            </a:r>
          </a:p>
        </p:txBody>
      </p:sp>
      <p:sp>
        <p:nvSpPr>
          <p:cNvPr id="2" name="Content Placeholder 1">
            <a:extLst>
              <a:ext uri="{FF2B5EF4-FFF2-40B4-BE49-F238E27FC236}">
                <a16:creationId xmlns:a16="http://schemas.microsoft.com/office/drawing/2014/main" id="{DECD9F38-8B01-4489-8D60-DCA01255B6ED}"/>
              </a:ext>
            </a:extLst>
          </p:cNvPr>
          <p:cNvSpPr>
            <a:spLocks noGrp="1"/>
          </p:cNvSpPr>
          <p:nvPr>
            <p:ph idx="1"/>
          </p:nvPr>
        </p:nvSpPr>
        <p:spPr>
          <a:xfrm>
            <a:off x="933451" y="2272710"/>
            <a:ext cx="16421100" cy="2850328"/>
          </a:xfrm>
        </p:spPr>
        <p:txBody>
          <a:bodyPr/>
          <a:lstStyle/>
          <a:p>
            <a:r>
              <a:rPr lang="en-US" altLang="en-US" dirty="0"/>
              <a:t>This practice covers the following topics:</a:t>
            </a:r>
          </a:p>
          <a:p>
            <a:pPr lvl="1"/>
            <a:r>
              <a:rPr lang="en-US" altLang="en-US" dirty="0"/>
              <a:t>Creating and invoking user-defined exceptions</a:t>
            </a:r>
          </a:p>
          <a:p>
            <a:pPr lvl="1"/>
            <a:r>
              <a:rPr lang="en-US" altLang="en-US" dirty="0"/>
              <a:t>Handling named Oracle Server exceptions</a:t>
            </a:r>
          </a:p>
          <a:p>
            <a:endParaRPr lang="en-US" dirty="0"/>
          </a:p>
        </p:txBody>
      </p:sp>
      <p:sp>
        <p:nvSpPr>
          <p:cNvPr id="6" name="Rectangle 5"/>
          <p:cNvSpPr/>
          <p:nvPr/>
        </p:nvSpPr>
        <p:spPr bwMode="auto">
          <a:xfrm rot="16200000" flipV="1">
            <a:off x="14630399"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7" name="Group 6"/>
          <p:cNvGrpSpPr/>
          <p:nvPr/>
        </p:nvGrpSpPr>
        <p:grpSpPr>
          <a:xfrm>
            <a:off x="14641494" y="6400800"/>
            <a:ext cx="2579706" cy="2577087"/>
            <a:chOff x="9066212" y="3962400"/>
            <a:chExt cx="1941512" cy="1939542"/>
          </a:xfrm>
        </p:grpSpPr>
        <p:sp>
          <p:nvSpPr>
            <p:cNvPr id="8" name="Oval 7"/>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96509127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Agenda</a:t>
            </a:r>
          </a:p>
        </p:txBody>
      </p:sp>
      <p:sp>
        <p:nvSpPr>
          <p:cNvPr id="2" name="Content Placeholder 1">
            <a:extLst>
              <a:ext uri="{FF2B5EF4-FFF2-40B4-BE49-F238E27FC236}">
                <a16:creationId xmlns:a16="http://schemas.microsoft.com/office/drawing/2014/main" id="{874D7C95-CA61-4B09-BB92-6D70F24F4A84}"/>
              </a:ext>
            </a:extLst>
          </p:cNvPr>
          <p:cNvSpPr>
            <a:spLocks noGrp="1"/>
          </p:cNvSpPr>
          <p:nvPr>
            <p:ph idx="1"/>
          </p:nvPr>
        </p:nvSpPr>
        <p:spPr>
          <a:xfrm>
            <a:off x="933451" y="2272710"/>
            <a:ext cx="16421100" cy="2060881"/>
          </a:xfrm>
        </p:spPr>
        <p:txBody>
          <a:bodyPr/>
          <a:lstStyle/>
          <a:p>
            <a:pPr lvl="1"/>
            <a:r>
              <a:rPr lang="en-US" dirty="0"/>
              <a:t>Understanding PL/SQL exceptions</a:t>
            </a:r>
          </a:p>
          <a:p>
            <a:pPr lvl="1">
              <a:buClr>
                <a:schemeClr val="tx1">
                  <a:lumMod val="25000"/>
                  <a:lumOff val="75000"/>
                </a:schemeClr>
              </a:buClr>
            </a:pPr>
            <a:r>
              <a:rPr lang="en-US" dirty="0">
                <a:solidFill>
                  <a:schemeClr val="tx1">
                    <a:lumMod val="25000"/>
                    <a:lumOff val="75000"/>
                  </a:schemeClr>
                </a:solidFill>
              </a:rPr>
              <a:t>Trapping exceptions</a:t>
            </a:r>
          </a:p>
          <a:p>
            <a:endParaRPr lang="en-US" dirty="0"/>
          </a:p>
        </p:txBody>
      </p:sp>
      <p:grpSp>
        <p:nvGrpSpPr>
          <p:cNvPr id="4" name="Group 3"/>
          <p:cNvGrpSpPr/>
          <p:nvPr/>
        </p:nvGrpSpPr>
        <p:grpSpPr>
          <a:xfrm>
            <a:off x="12720637" y="6515101"/>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2573923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What Is an Exception?</a:t>
            </a:r>
          </a:p>
        </p:txBody>
      </p:sp>
      <p:sp>
        <p:nvSpPr>
          <p:cNvPr id="14343" name="Freeform 6"/>
          <p:cNvSpPr>
            <a:spLocks/>
          </p:cNvSpPr>
          <p:nvPr/>
        </p:nvSpPr>
        <p:spPr bwMode="auto">
          <a:xfrm>
            <a:off x="3631406" y="5829300"/>
            <a:ext cx="1839516" cy="2286000"/>
          </a:xfrm>
          <a:custGeom>
            <a:avLst/>
            <a:gdLst>
              <a:gd name="T0" fmla="*/ 0 w 480"/>
              <a:gd name="T1" fmla="*/ 0 h 1008"/>
              <a:gd name="T2" fmla="*/ 0 w 480"/>
              <a:gd name="T3" fmla="*/ 2147483647 h 1008"/>
              <a:gd name="T4" fmla="*/ 2147483647 w 480"/>
              <a:gd name="T5" fmla="*/ 2147483647 h 1008"/>
              <a:gd name="T6" fmla="*/ 0 60000 65536"/>
              <a:gd name="T7" fmla="*/ 0 60000 65536"/>
              <a:gd name="T8" fmla="*/ 0 60000 65536"/>
              <a:gd name="T9" fmla="*/ 0 w 480"/>
              <a:gd name="T10" fmla="*/ 0 h 1008"/>
              <a:gd name="T11" fmla="*/ 480 w 480"/>
              <a:gd name="T12" fmla="*/ 1008 h 1008"/>
            </a:gdLst>
            <a:ahLst/>
            <a:cxnLst>
              <a:cxn ang="T6">
                <a:pos x="T0" y="T1"/>
              </a:cxn>
              <a:cxn ang="T7">
                <a:pos x="T2" y="T3"/>
              </a:cxn>
              <a:cxn ang="T8">
                <a:pos x="T4" y="T5"/>
              </a:cxn>
            </a:cxnLst>
            <a:rect l="T9" t="T10" r="T11" b="T12"/>
            <a:pathLst>
              <a:path w="480" h="1008">
                <a:moveTo>
                  <a:pt x="0" y="0"/>
                </a:moveTo>
                <a:lnTo>
                  <a:pt x="0" y="1008"/>
                </a:lnTo>
                <a:lnTo>
                  <a:pt x="480" y="1008"/>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14344" name="Picture 6" descr="les09_01.png"/>
          <p:cNvPicPr>
            <a:picLocks noChangeAspect="1"/>
          </p:cNvPicPr>
          <p:nvPr/>
        </p:nvPicPr>
        <p:blipFill>
          <a:blip r:embed="rId4" cstate="print"/>
          <a:srcRect/>
          <a:stretch>
            <a:fillRect/>
          </a:stretch>
        </p:blipFill>
        <p:spPr bwMode="auto">
          <a:xfrm>
            <a:off x="5470922" y="6052187"/>
            <a:ext cx="7346156" cy="3981906"/>
          </a:xfrm>
          <a:prstGeom prst="rect">
            <a:avLst/>
          </a:prstGeom>
          <a:noFill/>
          <a:ln w="9525">
            <a:noFill/>
            <a:miter lim="800000"/>
            <a:headEnd/>
            <a:tailEnd/>
          </a:ln>
        </p:spPr>
      </p:pic>
      <p:grpSp>
        <p:nvGrpSpPr>
          <p:cNvPr id="5" name="Group 4">
            <a:extLst>
              <a:ext uri="{FF2B5EF4-FFF2-40B4-BE49-F238E27FC236}">
                <a16:creationId xmlns:a16="http://schemas.microsoft.com/office/drawing/2014/main" id="{41F5A3A7-47D6-4A08-81C9-7B8F82EB2EB4}"/>
              </a:ext>
            </a:extLst>
          </p:cNvPr>
          <p:cNvGrpSpPr/>
          <p:nvPr/>
        </p:nvGrpSpPr>
        <p:grpSpPr>
          <a:xfrm>
            <a:off x="1312069" y="2190405"/>
            <a:ext cx="15663863" cy="3638895"/>
            <a:chOff x="1312069" y="2171700"/>
            <a:chExt cx="15663863" cy="3638895"/>
          </a:xfrm>
        </p:grpSpPr>
        <p:sp>
          <p:nvSpPr>
            <p:cNvPr id="12" name="Content Placeholder 2">
              <a:extLst>
                <a:ext uri="{FF2B5EF4-FFF2-40B4-BE49-F238E27FC236}">
                  <a16:creationId xmlns:a16="http://schemas.microsoft.com/office/drawing/2014/main" id="{00C8891D-B995-4735-AEAA-38EBCF0E2BD4}"/>
                </a:ext>
              </a:extLst>
            </p:cNvPr>
            <p:cNvSpPr txBox="1">
              <a:spLocks/>
            </p:cNvSpPr>
            <p:nvPr/>
          </p:nvSpPr>
          <p:spPr bwMode="gray">
            <a:xfrm>
              <a:off x="1312069" y="2171700"/>
              <a:ext cx="15663863" cy="3638895"/>
            </a:xfrm>
            <a:prstGeom prst="round2DiagRect">
              <a:avLst>
                <a:gd name="adj1" fmla="val 52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4" name="Rectangle 3">
              <a:extLst>
                <a:ext uri="{FF2B5EF4-FFF2-40B4-BE49-F238E27FC236}">
                  <a16:creationId xmlns:a16="http://schemas.microsoft.com/office/drawing/2014/main" id="{7C4AF0A7-DA64-4FEF-B3EC-5E0D08D8A954}"/>
                </a:ext>
              </a:extLst>
            </p:cNvPr>
            <p:cNvSpPr/>
            <p:nvPr/>
          </p:nvSpPr>
          <p:spPr>
            <a:xfrm>
              <a:off x="2133600" y="2338994"/>
              <a:ext cx="12725400" cy="3222421"/>
            </a:xfrm>
            <a:prstGeom prst="rect">
              <a:avLst/>
            </a:prstGeom>
          </p:spPr>
          <p:txBody>
            <a:bodyPr wrap="square">
              <a:spAutoFit/>
            </a:bodyPr>
            <a:lstStyle/>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VARCHAR2(15);</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INTO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FROM employees</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first_name</a:t>
              </a:r>
              <a:r>
                <a:rPr lang="en-US" altLang="en-US" sz="2400" dirty="0">
                  <a:solidFill>
                    <a:srgbClr val="000000"/>
                  </a:solidFill>
                  <a:latin typeface="Courier New" pitchFamily="49" charset="0"/>
                  <a:cs typeface="Oracle Sans" panose="020B0503020204020204" pitchFamily="34" charset="0"/>
                </a:rPr>
                <a:t>='John'; </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John''s</a:t>
              </a:r>
              <a:r>
                <a:rPr lang="en-US" altLang="en-US" sz="2400" dirty="0">
                  <a:solidFill>
                    <a:srgbClr val="000000"/>
                  </a:solidFill>
                  <a:latin typeface="Courier New" pitchFamily="49" charset="0"/>
                  <a:cs typeface="Oracle Sans" panose="020B0503020204020204" pitchFamily="34" charset="0"/>
                </a:rPr>
                <a:t> last name is :'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END;</a:t>
              </a:r>
            </a:p>
          </p:txBody>
        </p:sp>
      </p:grpSp>
    </p:spTree>
    <p:custDataLst>
      <p:tags r:id="rId1"/>
    </p:custDataLst>
    <p:extLst>
      <p:ext uri="{BB962C8B-B14F-4D97-AF65-F5344CB8AC3E}">
        <p14:creationId xmlns:p14="http://schemas.microsoft.com/office/powerpoint/2010/main" val="282491538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r>
              <a:rPr lang="en-US" altLang="en-US" dirty="0">
                <a:latin typeface="+mj-lt"/>
                <a:cs typeface="Oracle Sans" panose="020B0503020204020204" pitchFamily="34" charset="0"/>
              </a:rPr>
              <a:t>Handling an Exception: Example</a:t>
            </a:r>
          </a:p>
        </p:txBody>
      </p:sp>
      <p:grpSp>
        <p:nvGrpSpPr>
          <p:cNvPr id="15364" name="Group 1"/>
          <p:cNvGrpSpPr>
            <a:grpSpLocks/>
          </p:cNvGrpSpPr>
          <p:nvPr/>
        </p:nvGrpSpPr>
        <p:grpSpPr bwMode="auto">
          <a:xfrm>
            <a:off x="1312069" y="2247900"/>
            <a:ext cx="15663863" cy="5782195"/>
            <a:chOff x="601132" y="871198"/>
            <a:chExt cx="7834489" cy="1058435"/>
          </a:xfrm>
        </p:grpSpPr>
        <p:sp>
          <p:nvSpPr>
            <p:cNvPr id="6" name="Content Placeholder 2"/>
            <p:cNvSpPr txBox="1">
              <a:spLocks/>
            </p:cNvSpPr>
            <p:nvPr/>
          </p:nvSpPr>
          <p:spPr bwMode="gray">
            <a:xfrm>
              <a:off x="601132" y="871198"/>
              <a:ext cx="7834489" cy="1058435"/>
            </a:xfrm>
            <a:prstGeom prst="round2DiagRect">
              <a:avLst>
                <a:gd name="adj1" fmla="val 5224"/>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1905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a:p>
              <a:pPr marL="685800" indent="-685800" defTabSz="600075">
                <a:tabLst>
                  <a:tab pos="600075" algn="r"/>
                  <a:tab pos="1009650" algn="l"/>
                </a:tabLst>
                <a:defRPr/>
              </a:pPr>
              <a:endParaRPr lang="en-US" b="1" dirty="0">
                <a:latin typeface="Courier New" pitchFamily="49" charset="0"/>
                <a:cs typeface="Oracle Sans" panose="020B0503020204020204" pitchFamily="34" charset="0"/>
              </a:endParaRPr>
            </a:p>
          </p:txBody>
        </p:sp>
        <p:sp>
          <p:nvSpPr>
            <p:cNvPr id="15370" name="Rectangle 3"/>
            <p:cNvSpPr>
              <a:spLocks noChangeArrowheads="1"/>
            </p:cNvSpPr>
            <p:nvPr/>
          </p:nvSpPr>
          <p:spPr bwMode="gray">
            <a:xfrm>
              <a:off x="895803" y="924043"/>
              <a:ext cx="7528091" cy="869183"/>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DECLARE</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VARCHAR2(15);</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BEGIN</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SELECT </a:t>
              </a:r>
              <a:r>
                <a:rPr lang="en-US" altLang="en-US" sz="2400" dirty="0" err="1">
                  <a:solidFill>
                    <a:srgbClr val="000000"/>
                  </a:solidFill>
                  <a:latin typeface="Courier New" pitchFamily="49" charset="0"/>
                  <a:cs typeface="Oracle Sans" panose="020B0503020204020204" pitchFamily="34" charset="0"/>
                </a:rPr>
                <a:t>last_name</a:t>
              </a:r>
              <a:r>
                <a:rPr lang="en-US" altLang="en-US" sz="2400" dirty="0">
                  <a:solidFill>
                    <a:srgbClr val="000000"/>
                  </a:solidFill>
                  <a:latin typeface="Courier New" pitchFamily="49" charset="0"/>
                  <a:cs typeface="Oracle Sans" panose="020B0503020204020204" pitchFamily="34" charset="0"/>
                </a:rPr>
                <a:t> INTO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 </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FROM employees</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WHERE </a:t>
              </a:r>
              <a:r>
                <a:rPr lang="en-US" altLang="en-US" sz="2400" dirty="0" err="1">
                  <a:solidFill>
                    <a:srgbClr val="000000"/>
                  </a:solidFill>
                  <a:latin typeface="Courier New" pitchFamily="49" charset="0"/>
                  <a:cs typeface="Oracle Sans" panose="020B0503020204020204" pitchFamily="34" charset="0"/>
                </a:rPr>
                <a:t>first_name</a:t>
              </a:r>
              <a:r>
                <a:rPr lang="en-US" altLang="en-US" sz="2400" dirty="0">
                  <a:solidFill>
                    <a:srgbClr val="000000"/>
                  </a:solidFill>
                  <a:latin typeface="Courier New" pitchFamily="49" charset="0"/>
                  <a:cs typeface="Oracle Sans" panose="020B0503020204020204" pitchFamily="34" charset="0"/>
                </a:rPr>
                <a:t>='John'; </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  DBMS_OUTPUT.PUT_LINE ('</a:t>
              </a:r>
              <a:r>
                <a:rPr lang="en-US" altLang="en-US" sz="2400" dirty="0" err="1">
                  <a:solidFill>
                    <a:srgbClr val="000000"/>
                  </a:solidFill>
                  <a:latin typeface="Courier New" pitchFamily="49" charset="0"/>
                  <a:cs typeface="Oracle Sans" panose="020B0503020204020204" pitchFamily="34" charset="0"/>
                </a:rPr>
                <a:t>John''s</a:t>
              </a:r>
              <a:r>
                <a:rPr lang="en-US" altLang="en-US" sz="2400" dirty="0">
                  <a:solidFill>
                    <a:srgbClr val="000000"/>
                  </a:solidFill>
                  <a:latin typeface="Courier New" pitchFamily="49" charset="0"/>
                  <a:cs typeface="Oracle Sans" panose="020B0503020204020204" pitchFamily="34" charset="0"/>
                </a:rPr>
                <a:t> last name is :' ||</a:t>
              </a:r>
              <a:r>
                <a:rPr lang="en-US" altLang="en-US" sz="2400" dirty="0" err="1">
                  <a:solidFill>
                    <a:srgbClr val="000000"/>
                  </a:solidFill>
                  <a:latin typeface="Courier New" pitchFamily="49" charset="0"/>
                  <a:cs typeface="Oracle Sans" panose="020B0503020204020204" pitchFamily="34" charset="0"/>
                </a:rPr>
                <a:t>v_lname</a:t>
              </a:r>
              <a:r>
                <a:rPr lang="en-US" altLang="en-US" sz="2400" dirty="0">
                  <a:solidFill>
                    <a:srgbClr val="000000"/>
                  </a:solidFill>
                  <a:latin typeface="Courier New" pitchFamily="49" charset="0"/>
                  <a:cs typeface="Oracle Sans" panose="020B0503020204020204" pitchFamily="34" charset="0"/>
                </a:rPr>
                <a:t>);</a:t>
              </a:r>
            </a:p>
            <a:p>
              <a:pPr>
                <a:lnSpc>
                  <a:spcPct val="70000"/>
                </a:lnSpc>
                <a:spcBef>
                  <a:spcPct val="40000"/>
                </a:spcBef>
              </a:pPr>
              <a:r>
                <a:rPr lang="en-US" altLang="en-US" sz="2400" dirty="0">
                  <a:solidFill>
                    <a:srgbClr val="0000FF"/>
                  </a:solidFill>
                  <a:latin typeface="Courier New" pitchFamily="49" charset="0"/>
                  <a:cs typeface="Oracle Sans" panose="020B0503020204020204" pitchFamily="34" charset="0"/>
                </a:rPr>
                <a:t>EXCEPTION</a:t>
              </a:r>
            </a:p>
            <a:p>
              <a:pPr>
                <a:lnSpc>
                  <a:spcPct val="70000"/>
                </a:lnSpc>
                <a:spcBef>
                  <a:spcPct val="40000"/>
                </a:spcBef>
              </a:pPr>
              <a:r>
                <a:rPr lang="en-US" altLang="en-US" sz="2400" dirty="0">
                  <a:solidFill>
                    <a:srgbClr val="0000FF"/>
                  </a:solidFill>
                  <a:latin typeface="Courier New" pitchFamily="49" charset="0"/>
                  <a:cs typeface="Oracle Sans" panose="020B0503020204020204" pitchFamily="34" charset="0"/>
                </a:rPr>
                <a:t>  WHEN TOO_MANY_ROWS THEN</a:t>
              </a:r>
            </a:p>
            <a:p>
              <a:pPr>
                <a:lnSpc>
                  <a:spcPct val="95000"/>
                </a:lnSpc>
                <a:spcBef>
                  <a:spcPct val="40000"/>
                </a:spcBef>
              </a:pPr>
              <a:r>
                <a:rPr lang="en-US" altLang="en-US" sz="2400" dirty="0">
                  <a:solidFill>
                    <a:srgbClr val="0000FF"/>
                  </a:solidFill>
                  <a:latin typeface="Courier New" pitchFamily="49" charset="0"/>
                  <a:cs typeface="Oracle Sans" panose="020B0503020204020204" pitchFamily="34" charset="0"/>
                </a:rPr>
                <a:t>  DBMS_OUTPUT.PUT_LINE (' Your select statement retrieved</a:t>
              </a:r>
            </a:p>
            <a:p>
              <a:pPr>
                <a:lnSpc>
                  <a:spcPct val="95000"/>
                </a:lnSpc>
                <a:spcBef>
                  <a:spcPct val="40000"/>
                </a:spcBef>
              </a:pPr>
              <a:r>
                <a:rPr lang="en-US" altLang="en-US" sz="2400" dirty="0">
                  <a:solidFill>
                    <a:srgbClr val="0000FF"/>
                  </a:solidFill>
                  <a:latin typeface="Courier New" pitchFamily="49" charset="0"/>
                  <a:cs typeface="Oracle Sans" panose="020B0503020204020204" pitchFamily="34" charset="0"/>
                </a:rPr>
                <a:t>   multiple rows. Consider using a cursor.');</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END;</a:t>
              </a:r>
            </a:p>
            <a:p>
              <a:pPr>
                <a:lnSpc>
                  <a:spcPct val="70000"/>
                </a:lnSpc>
                <a:spcBef>
                  <a:spcPct val="40000"/>
                </a:spcBef>
              </a:pPr>
              <a:r>
                <a:rPr lang="en-US" altLang="en-US" sz="2400" dirty="0">
                  <a:solidFill>
                    <a:srgbClr val="000000"/>
                  </a:solidFill>
                  <a:latin typeface="Courier New" pitchFamily="49" charset="0"/>
                  <a:cs typeface="Oracle Sans" panose="020B0503020204020204" pitchFamily="34" charset="0"/>
                </a:rPr>
                <a:t>/</a:t>
              </a:r>
            </a:p>
          </p:txBody>
        </p:sp>
      </p:grpSp>
      <p:sp>
        <p:nvSpPr>
          <p:cNvPr id="15365" name="Freeform 6"/>
          <p:cNvSpPr>
            <a:spLocks/>
          </p:cNvSpPr>
          <p:nvPr/>
        </p:nvSpPr>
        <p:spPr bwMode="auto">
          <a:xfrm>
            <a:off x="4925291" y="8030095"/>
            <a:ext cx="1675853" cy="992020"/>
          </a:xfrm>
          <a:custGeom>
            <a:avLst/>
            <a:gdLst>
              <a:gd name="T0" fmla="*/ 0 w 480"/>
              <a:gd name="T1" fmla="*/ 0 h 1008"/>
              <a:gd name="T2" fmla="*/ 0 w 480"/>
              <a:gd name="T3" fmla="*/ 2147483647 h 1008"/>
              <a:gd name="T4" fmla="*/ 2147483647 w 480"/>
              <a:gd name="T5" fmla="*/ 2147483647 h 1008"/>
              <a:gd name="T6" fmla="*/ 0 60000 65536"/>
              <a:gd name="T7" fmla="*/ 0 60000 65536"/>
              <a:gd name="T8" fmla="*/ 0 60000 65536"/>
              <a:gd name="T9" fmla="*/ 0 w 480"/>
              <a:gd name="T10" fmla="*/ 0 h 1008"/>
              <a:gd name="T11" fmla="*/ 480 w 480"/>
              <a:gd name="T12" fmla="*/ 1008 h 1008"/>
            </a:gdLst>
            <a:ahLst/>
            <a:cxnLst>
              <a:cxn ang="T6">
                <a:pos x="T0" y="T1"/>
              </a:cxn>
              <a:cxn ang="T7">
                <a:pos x="T2" y="T3"/>
              </a:cxn>
              <a:cxn ang="T8">
                <a:pos x="T4" y="T5"/>
              </a:cxn>
            </a:cxnLst>
            <a:rect l="T9" t="T10" r="T11" b="T12"/>
            <a:pathLst>
              <a:path w="480" h="1008">
                <a:moveTo>
                  <a:pt x="0" y="0"/>
                </a:moveTo>
                <a:lnTo>
                  <a:pt x="0" y="1008"/>
                </a:lnTo>
                <a:lnTo>
                  <a:pt x="480" y="1008"/>
                </a:lnTo>
              </a:path>
            </a:pathLst>
          </a:custGeom>
          <a:noFill/>
          <a:ln w="28575" cap="flat" cmpd="sng">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endParaRPr lang="en-US" dirty="0">
              <a:latin typeface="Oracle Sans" panose="020B0503020204020204" pitchFamily="34" charset="0"/>
              <a:cs typeface="Oracle Sans" panose="020B0503020204020204" pitchFamily="34" charset="0"/>
            </a:endParaRPr>
          </a:p>
        </p:txBody>
      </p:sp>
      <p:pic>
        <p:nvPicPr>
          <p:cNvPr id="15366" name="Picture 6" descr="les09_03.png"/>
          <p:cNvPicPr>
            <a:picLocks noChangeAspect="1"/>
          </p:cNvPicPr>
          <p:nvPr/>
        </p:nvPicPr>
        <p:blipFill>
          <a:blip r:embed="rId4" cstate="print"/>
          <a:srcRect/>
          <a:stretch>
            <a:fillRect/>
          </a:stretch>
        </p:blipFill>
        <p:spPr bwMode="auto">
          <a:xfrm>
            <a:off x="6601144" y="8413004"/>
            <a:ext cx="5085713" cy="1214389"/>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74102658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Understanding Exceptions with PL/SQL</a:t>
            </a:r>
          </a:p>
        </p:txBody>
      </p:sp>
      <p:sp>
        <p:nvSpPr>
          <p:cNvPr id="2" name="Content Placeholder 1">
            <a:extLst>
              <a:ext uri="{FF2B5EF4-FFF2-40B4-BE49-F238E27FC236}">
                <a16:creationId xmlns:a16="http://schemas.microsoft.com/office/drawing/2014/main" id="{61CB4EEF-8BE4-4A60-8561-B1EA458BA85C}"/>
              </a:ext>
            </a:extLst>
          </p:cNvPr>
          <p:cNvSpPr>
            <a:spLocks noGrp="1"/>
          </p:cNvSpPr>
          <p:nvPr>
            <p:ph idx="1"/>
          </p:nvPr>
        </p:nvSpPr>
        <p:spPr>
          <a:xfrm>
            <a:off x="933451" y="2272710"/>
            <a:ext cx="16421100" cy="5788055"/>
          </a:xfrm>
        </p:spPr>
        <p:txBody>
          <a:bodyPr/>
          <a:lstStyle/>
          <a:p>
            <a:pPr lvl="1"/>
            <a:r>
              <a:rPr lang="en-US" altLang="en-US" dirty="0"/>
              <a:t>An exception is a PL/SQL error that is raised during program execution.</a:t>
            </a:r>
          </a:p>
          <a:p>
            <a:pPr lvl="1"/>
            <a:r>
              <a:rPr lang="en-US" altLang="en-US" dirty="0"/>
              <a:t>An exception can be raised:</a:t>
            </a:r>
          </a:p>
          <a:p>
            <a:pPr lvl="2"/>
            <a:r>
              <a:rPr lang="en-US" altLang="en-US" dirty="0"/>
              <a:t>Implicitly by the Oracle Server</a:t>
            </a:r>
          </a:p>
          <a:p>
            <a:pPr lvl="2"/>
            <a:r>
              <a:rPr lang="en-US" altLang="en-US" dirty="0"/>
              <a:t>Explicitly by the program</a:t>
            </a:r>
          </a:p>
          <a:p>
            <a:pPr lvl="1"/>
            <a:r>
              <a:rPr lang="en-US" altLang="en-US" dirty="0"/>
              <a:t>An exception can be handled:</a:t>
            </a:r>
          </a:p>
          <a:p>
            <a:pPr lvl="2"/>
            <a:r>
              <a:rPr lang="en-US" altLang="en-US" dirty="0"/>
              <a:t>By trapping it with a handler</a:t>
            </a:r>
          </a:p>
          <a:p>
            <a:pPr lvl="2"/>
            <a:r>
              <a:rPr lang="en-US" altLang="en-US" dirty="0"/>
              <a:t>By propagating it to the calling environment</a:t>
            </a:r>
          </a:p>
          <a:p>
            <a:endParaRPr lang="en-US" dirty="0"/>
          </a:p>
        </p:txBody>
      </p:sp>
      <p:grpSp>
        <p:nvGrpSpPr>
          <p:cNvPr id="8" name="Group 7">
            <a:extLst>
              <a:ext uri="{FF2B5EF4-FFF2-40B4-BE49-F238E27FC236}">
                <a16:creationId xmlns:a16="http://schemas.microsoft.com/office/drawing/2014/main" id="{EA1D2B30-3203-4C36-A9B0-391CB979BE90}"/>
              </a:ext>
            </a:extLst>
          </p:cNvPr>
          <p:cNvGrpSpPr/>
          <p:nvPr/>
        </p:nvGrpSpPr>
        <p:grpSpPr>
          <a:xfrm>
            <a:off x="12720637" y="5143500"/>
            <a:ext cx="5567363" cy="3982775"/>
            <a:chOff x="12720637" y="5143500"/>
            <a:chExt cx="5567363" cy="3982775"/>
          </a:xfrm>
        </p:grpSpPr>
        <p:sp>
          <p:nvSpPr>
            <p:cNvPr id="10" name="Rectangle 9">
              <a:extLst>
                <a:ext uri="{FF2B5EF4-FFF2-40B4-BE49-F238E27FC236}">
                  <a16:creationId xmlns:a16="http://schemas.microsoft.com/office/drawing/2014/main" id="{87F1BA24-3B8E-4336-BD38-552ABCF817EA}"/>
                </a:ext>
              </a:extLst>
            </p:cNvPr>
            <p:cNvSpPr/>
            <p:nvPr/>
          </p:nvSpPr>
          <p:spPr bwMode="auto">
            <a:xfrm rot="16200000" flipV="1">
              <a:off x="1463040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4" name="Group 3"/>
            <p:cNvGrpSpPr/>
            <p:nvPr/>
          </p:nvGrpSpPr>
          <p:grpSpPr>
            <a:xfrm>
              <a:off x="14317347" y="5143500"/>
              <a:ext cx="3170553" cy="3982775"/>
              <a:chOff x="9421990" y="3581400"/>
              <a:chExt cx="2235022" cy="280758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5812" y="3581400"/>
                <a:ext cx="1981200" cy="257175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8901" y="3699316"/>
                <a:ext cx="1981200" cy="257175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21990" y="3817233"/>
                <a:ext cx="1981200" cy="2571750"/>
              </a:xfrm>
              <a:prstGeom prst="rect">
                <a:avLst/>
              </a:prstGeom>
            </p:spPr>
          </p:pic>
        </p:grpSp>
      </p:grpSp>
    </p:spTree>
    <p:custDataLst>
      <p:tags r:id="rId1"/>
    </p:custDataLst>
    <p:extLst>
      <p:ext uri="{BB962C8B-B14F-4D97-AF65-F5344CB8AC3E}">
        <p14:creationId xmlns:p14="http://schemas.microsoft.com/office/powerpoint/2010/main" val="207346766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Handling Exceptions</a:t>
            </a:r>
          </a:p>
        </p:txBody>
      </p:sp>
      <p:grpSp>
        <p:nvGrpSpPr>
          <p:cNvPr id="23" name="Group 22"/>
          <p:cNvGrpSpPr/>
          <p:nvPr/>
        </p:nvGrpSpPr>
        <p:grpSpPr>
          <a:xfrm>
            <a:off x="1085851" y="2569368"/>
            <a:ext cx="16116299" cy="5829300"/>
            <a:chOff x="912812" y="1676400"/>
            <a:chExt cx="10744199" cy="3886200"/>
          </a:xfrm>
        </p:grpSpPr>
        <p:sp>
          <p:nvSpPr>
            <p:cNvPr id="24" name="Oval 23"/>
            <p:cNvSpPr/>
            <p:nvPr/>
          </p:nvSpPr>
          <p:spPr bwMode="auto">
            <a:xfrm>
              <a:off x="912812" y="1676400"/>
              <a:ext cx="10744199" cy="3886200"/>
            </a:xfrm>
            <a:prstGeom prst="ellipse">
              <a:avLst/>
            </a:prstGeom>
            <a:solidFill>
              <a:schemeClr val="accent6">
                <a:lumMod val="20000"/>
                <a:lumOff val="80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5" name="Oval 72"/>
            <p:cNvSpPr>
              <a:spLocks noChangeArrowheads="1"/>
            </p:cNvSpPr>
            <p:nvPr/>
          </p:nvSpPr>
          <p:spPr bwMode="auto">
            <a:xfrm>
              <a:off x="1282373" y="1814834"/>
              <a:ext cx="8969173" cy="3337559"/>
            </a:xfrm>
            <a:prstGeom prst="ellipse">
              <a:avLst/>
            </a:prstGeom>
            <a:solidFill>
              <a:schemeClr val="bg1"/>
            </a:solidFill>
            <a:ln w="28575" algn="ctr">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buFont typeface="Arial" charset="0"/>
                <a:buNone/>
              </a:pPr>
              <a:endParaRPr lang="en-US" dirty="0">
                <a:latin typeface="Oracle Sans" panose="020B0503020204020204" pitchFamily="34" charset="0"/>
                <a:cs typeface="Oracle Sans" panose="020B0503020204020204" pitchFamily="34" charset="0"/>
              </a:endParaRPr>
            </a:p>
          </p:txBody>
        </p:sp>
      </p:grpSp>
      <p:sp>
        <p:nvSpPr>
          <p:cNvPr id="26" name="Rectangle 25"/>
          <p:cNvSpPr/>
          <p:nvPr/>
        </p:nvSpPr>
        <p:spPr bwMode="auto">
          <a:xfrm>
            <a:off x="6095291" y="7727436"/>
            <a:ext cx="4248861" cy="921264"/>
          </a:xfrm>
          <a:prstGeom prst="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a:outerShdw blurRad="152400" dir="5400000" sx="90000" sy="-19000" rotWithShape="0">
              <a:prstClr val="black">
                <a:alpha val="10000"/>
              </a:prstClr>
            </a:outerShdw>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400" dirty="0">
                <a:latin typeface="Oracle Sans" panose="020B0503020204020204" pitchFamily="34" charset="0"/>
                <a:cs typeface="Oracle Sans" panose="020B0503020204020204" pitchFamily="34" charset="0"/>
              </a:rPr>
              <a:t>Terminate gracefully</a:t>
            </a:r>
          </a:p>
        </p:txBody>
      </p:sp>
      <p:cxnSp>
        <p:nvCxnSpPr>
          <p:cNvPr id="27" name="Straight Arrow Connector 26"/>
          <p:cNvCxnSpPr/>
          <p:nvPr/>
        </p:nvCxnSpPr>
        <p:spPr bwMode="auto">
          <a:xfrm>
            <a:off x="8220077" y="6727031"/>
            <a:ext cx="0" cy="100012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28" name="Straight Arrow Connector 27"/>
          <p:cNvCxnSpPr/>
          <p:nvPr/>
        </p:nvCxnSpPr>
        <p:spPr bwMode="auto">
          <a:xfrm flipV="1">
            <a:off x="8220077" y="2888456"/>
            <a:ext cx="0" cy="383857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29" name="Straight Arrow Connector 28"/>
          <p:cNvCxnSpPr/>
          <p:nvPr/>
        </p:nvCxnSpPr>
        <p:spPr bwMode="auto">
          <a:xfrm flipH="1">
            <a:off x="8220077" y="4805363"/>
            <a:ext cx="0" cy="1000125"/>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30" name="Rectangle 29"/>
          <p:cNvSpPr/>
          <p:nvPr/>
        </p:nvSpPr>
        <p:spPr bwMode="auto">
          <a:xfrm>
            <a:off x="6095291" y="5805959"/>
            <a:ext cx="4248861" cy="921264"/>
          </a:xfrm>
          <a:prstGeom prst="rect">
            <a:avLst/>
          </a:prstGeom>
          <a:gradFill flip="none" rotWithShape="1">
            <a:gsLst>
              <a:gs pos="36000">
                <a:srgbClr val="FFE8D4"/>
              </a:gs>
              <a:gs pos="0">
                <a:schemeClr val="bg1"/>
              </a:gs>
              <a:gs pos="87000">
                <a:schemeClr val="accent3">
                  <a:lumMod val="20000"/>
                  <a:lumOff val="80000"/>
                </a:schemeClr>
              </a:gs>
              <a:gs pos="100000">
                <a:schemeClr val="bg1"/>
              </a:gs>
            </a:gsLst>
            <a:lin ang="5400000" scaled="1"/>
            <a:tileRect/>
          </a:gradFill>
          <a:ln w="28575" cap="flat" cmpd="sng" algn="ctr">
            <a:solidFill>
              <a:schemeClr val="accent3">
                <a:lumMod val="40000"/>
                <a:lumOff val="60000"/>
              </a:schemeClr>
            </a:solidFill>
            <a:prstDash val="solid"/>
            <a:round/>
            <a:headEnd type="none" w="sm" len="sm"/>
            <a:tailEnd type="none" w="sm" len="sm"/>
          </a:ln>
          <a:effectLst>
            <a:outerShdw blurRad="152400" dir="5400000" sx="90000" sy="-19000" rotWithShape="0">
              <a:prstClr val="black">
                <a:alpha val="10000"/>
              </a:prstClr>
            </a:outerShdw>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400" dirty="0">
                <a:latin typeface="Oracle Sans" panose="020B0503020204020204" pitchFamily="34" charset="0"/>
                <a:cs typeface="Oracle Sans" panose="020B0503020204020204" pitchFamily="34" charset="0"/>
              </a:rPr>
              <a:t>Execute statements in the </a:t>
            </a:r>
            <a:r>
              <a:rPr lang="en-US" sz="2400" dirty="0">
                <a:latin typeface="Courier New" panose="02070309020205020404" pitchFamily="49" charset="0"/>
                <a:cs typeface="Courier New" panose="02070309020205020404" pitchFamily="49" charset="0"/>
              </a:rPr>
              <a:t>EXCEPTION</a:t>
            </a:r>
            <a:r>
              <a:rPr lang="en-US" sz="2400" dirty="0">
                <a:latin typeface="Oracle Sans" panose="020B0503020204020204" pitchFamily="34" charset="0"/>
                <a:cs typeface="Oracle Sans" panose="020B0503020204020204" pitchFamily="34" charset="0"/>
              </a:rPr>
              <a:t> section</a:t>
            </a:r>
          </a:p>
        </p:txBody>
      </p:sp>
      <p:sp>
        <p:nvSpPr>
          <p:cNvPr id="31" name="Diamond 30"/>
          <p:cNvSpPr/>
          <p:nvPr/>
        </p:nvSpPr>
        <p:spPr bwMode="auto">
          <a:xfrm>
            <a:off x="6520099" y="2888207"/>
            <a:ext cx="3399248" cy="1917537"/>
          </a:xfrm>
          <a:prstGeom prst="diamond">
            <a:avLst/>
          </a:prstGeom>
          <a:gradFill flip="none" rotWithShape="1">
            <a:gsLst>
              <a:gs pos="36000">
                <a:srgbClr val="FFE5E5"/>
              </a:gs>
              <a:gs pos="0">
                <a:schemeClr val="bg1"/>
              </a:gs>
              <a:gs pos="87000">
                <a:srgbClr val="FFE1E1"/>
              </a:gs>
              <a:gs pos="100000">
                <a:schemeClr val="bg1"/>
              </a:gs>
            </a:gsLst>
            <a:lin ang="5400000" scaled="1"/>
            <a:tileRect/>
          </a:gradFill>
          <a:ln w="28575" cap="flat" cmpd="sng" algn="ctr">
            <a:solidFill>
              <a:schemeClr val="accent1">
                <a:lumMod val="40000"/>
                <a:lumOff val="6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2" name="TextBox 22"/>
          <p:cNvSpPr txBox="1">
            <a:spLocks noChangeArrowheads="1"/>
          </p:cNvSpPr>
          <p:nvPr/>
        </p:nvSpPr>
        <p:spPr bwMode="auto">
          <a:xfrm>
            <a:off x="7123028" y="3223727"/>
            <a:ext cx="2193390" cy="1246496"/>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400" dirty="0">
                <a:latin typeface="Oracle Sans" panose="020B0503020204020204" pitchFamily="34" charset="0"/>
                <a:cs typeface="Oracle Sans" panose="020B0503020204020204" pitchFamily="34" charset="0"/>
              </a:rPr>
              <a:t>Is </a:t>
            </a:r>
          </a:p>
          <a:p>
            <a:pPr algn="ctr" eaLnBrk="1" hangingPunct="1"/>
            <a:r>
              <a:rPr lang="en-US" sz="2400" dirty="0">
                <a:latin typeface="Oracle Sans" panose="020B0503020204020204" pitchFamily="34" charset="0"/>
                <a:cs typeface="Oracle Sans" panose="020B0503020204020204" pitchFamily="34" charset="0"/>
              </a:rPr>
              <a:t>the exception </a:t>
            </a:r>
          </a:p>
          <a:p>
            <a:pPr algn="ctr" eaLnBrk="1" hangingPunct="1"/>
            <a:r>
              <a:rPr lang="en-US" sz="2400" dirty="0">
                <a:latin typeface="Oracle Sans" panose="020B0503020204020204" pitchFamily="34" charset="0"/>
                <a:cs typeface="Oracle Sans" panose="020B0503020204020204" pitchFamily="34" charset="0"/>
              </a:rPr>
              <a:t>trapped?</a:t>
            </a:r>
          </a:p>
        </p:txBody>
      </p:sp>
      <p:sp>
        <p:nvSpPr>
          <p:cNvPr id="33" name="TextBox 32"/>
          <p:cNvSpPr txBox="1"/>
          <p:nvPr/>
        </p:nvSpPr>
        <p:spPr bwMode="auto">
          <a:xfrm>
            <a:off x="9882190" y="3945731"/>
            <a:ext cx="738188" cy="461665"/>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400" b="1" dirty="0">
                <a:solidFill>
                  <a:schemeClr val="accent1"/>
                </a:solidFill>
                <a:latin typeface="Oracle Sans" panose="020B0503020204020204" pitchFamily="34" charset="0"/>
                <a:cs typeface="Oracle Sans" panose="020B0503020204020204" pitchFamily="34" charset="0"/>
              </a:rPr>
              <a:t>NO</a:t>
            </a:r>
          </a:p>
        </p:txBody>
      </p:sp>
      <p:sp>
        <p:nvSpPr>
          <p:cNvPr id="34" name="TextBox 33"/>
          <p:cNvSpPr txBox="1"/>
          <p:nvPr/>
        </p:nvSpPr>
        <p:spPr bwMode="auto">
          <a:xfrm>
            <a:off x="8258177" y="4874418"/>
            <a:ext cx="890588" cy="461665"/>
          </a:xfrm>
          <a:prstGeom prst="rect">
            <a:avLst/>
          </a:prstGeom>
          <a:noFill/>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eaLnBrk="1" hangingPunct="1">
              <a:defRPr/>
            </a:pPr>
            <a:r>
              <a:rPr lang="en-US" sz="2400" b="1" dirty="0">
                <a:solidFill>
                  <a:schemeClr val="accent6"/>
                </a:solidFill>
                <a:latin typeface="Oracle Sans" panose="020B0503020204020204" pitchFamily="34" charset="0"/>
                <a:cs typeface="Oracle Sans" panose="020B0503020204020204" pitchFamily="34" charset="0"/>
              </a:rPr>
              <a:t>YES</a:t>
            </a:r>
          </a:p>
        </p:txBody>
      </p:sp>
      <p:sp>
        <p:nvSpPr>
          <p:cNvPr id="35" name="Rectangle 34"/>
          <p:cNvSpPr/>
          <p:nvPr/>
        </p:nvSpPr>
        <p:spPr bwMode="auto">
          <a:xfrm>
            <a:off x="11642891" y="3386343"/>
            <a:ext cx="3959061" cy="921264"/>
          </a:xfrm>
          <a:prstGeom prst="rect">
            <a:avLst/>
          </a:prstGeom>
          <a:gradFill flip="none" rotWithShape="1">
            <a:gsLst>
              <a:gs pos="36000">
                <a:schemeClr val="accent2">
                  <a:lumMod val="20000"/>
                  <a:lumOff val="80000"/>
                </a:schemeClr>
              </a:gs>
              <a:gs pos="0">
                <a:schemeClr val="bg1"/>
              </a:gs>
              <a:gs pos="87000">
                <a:schemeClr val="accent2">
                  <a:lumMod val="20000"/>
                  <a:lumOff val="80000"/>
                </a:schemeClr>
              </a:gs>
              <a:gs pos="100000">
                <a:schemeClr val="accent2">
                  <a:lumMod val="20000"/>
                  <a:lumOff val="80000"/>
                </a:schemeClr>
              </a:gs>
            </a:gsLst>
            <a:lin ang="5400000" scaled="1"/>
            <a:tileRect/>
          </a:gradFill>
          <a:ln w="28575" cap="flat" cmpd="sng" algn="ctr">
            <a:solidFill>
              <a:schemeClr val="accent2">
                <a:lumMod val="40000"/>
                <a:lumOff val="60000"/>
              </a:schemeClr>
            </a:solidFill>
            <a:prstDash val="solid"/>
            <a:round/>
            <a:headEnd type="none" w="sm" len="sm"/>
            <a:tailEnd type="none" w="sm" len="sm"/>
          </a:ln>
          <a:effectLst>
            <a:outerShdw blurRad="152400" dir="5400000" sx="90000" sy="-19000" rotWithShape="0">
              <a:prstClr val="black">
                <a:alpha val="10000"/>
              </a:prstClr>
            </a:outerShdw>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400" dirty="0">
                <a:latin typeface="Oracle Sans" panose="020B0503020204020204" pitchFamily="34" charset="0"/>
                <a:cs typeface="Oracle Sans" panose="020B0503020204020204" pitchFamily="34" charset="0"/>
              </a:rPr>
              <a:t>Terminate Abruptly</a:t>
            </a:r>
          </a:p>
        </p:txBody>
      </p:sp>
      <p:cxnSp>
        <p:nvCxnSpPr>
          <p:cNvPr id="36" name="Straight Arrow Connector 35"/>
          <p:cNvCxnSpPr/>
          <p:nvPr/>
        </p:nvCxnSpPr>
        <p:spPr bwMode="auto">
          <a:xfrm>
            <a:off x="4743450" y="3848100"/>
            <a:ext cx="1776414" cy="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sp>
        <p:nvSpPr>
          <p:cNvPr id="37" name="TextBox 36"/>
          <p:cNvSpPr txBox="1">
            <a:spLocks noChangeArrowheads="1"/>
          </p:cNvSpPr>
          <p:nvPr/>
        </p:nvSpPr>
        <p:spPr bwMode="auto">
          <a:xfrm>
            <a:off x="2816683" y="5312569"/>
            <a:ext cx="2382644" cy="830997"/>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eaLnBrk="1" hangingPunct="1"/>
            <a:r>
              <a:rPr lang="en-US" sz="2400" dirty="0">
                <a:latin typeface="Oracle Sans" panose="020B0503020204020204" pitchFamily="34" charset="0"/>
                <a:cs typeface="Oracle Sans" panose="020B0503020204020204" pitchFamily="34" charset="0"/>
              </a:rPr>
              <a:t>Exception is raised</a:t>
            </a:r>
          </a:p>
        </p:txBody>
      </p:sp>
      <p:sp>
        <p:nvSpPr>
          <p:cNvPr id="38" name="Rectangle 37"/>
          <p:cNvSpPr/>
          <p:nvPr/>
        </p:nvSpPr>
        <p:spPr bwMode="auto">
          <a:xfrm>
            <a:off x="11642891" y="5345327"/>
            <a:ext cx="3959061" cy="921264"/>
          </a:xfrm>
          <a:prstGeom prst="rect">
            <a:avLst/>
          </a:prstGeom>
          <a:gradFill flip="none" rotWithShape="1">
            <a:gsLst>
              <a:gs pos="36000">
                <a:schemeClr val="accent2">
                  <a:lumMod val="20000"/>
                  <a:lumOff val="80000"/>
                </a:schemeClr>
              </a:gs>
              <a:gs pos="0">
                <a:schemeClr val="bg1"/>
              </a:gs>
              <a:gs pos="87000">
                <a:schemeClr val="accent2">
                  <a:lumMod val="20000"/>
                  <a:lumOff val="80000"/>
                </a:schemeClr>
              </a:gs>
              <a:gs pos="100000">
                <a:schemeClr val="accent2">
                  <a:lumMod val="20000"/>
                  <a:lumOff val="80000"/>
                </a:schemeClr>
              </a:gs>
            </a:gsLst>
            <a:lin ang="5400000" scaled="1"/>
            <a:tileRect/>
          </a:gradFill>
          <a:ln w="28575" cap="flat" cmpd="sng" algn="ctr">
            <a:solidFill>
              <a:schemeClr val="accent2">
                <a:lumMod val="40000"/>
                <a:lumOff val="60000"/>
              </a:schemeClr>
            </a:solidFill>
            <a:prstDash val="solid"/>
            <a:round/>
            <a:headEnd type="none" w="sm" len="sm"/>
            <a:tailEnd type="none" w="sm" len="sm"/>
          </a:ln>
          <a:effectLst>
            <a:outerShdw blurRad="152400" dir="5400000" sx="90000" sy="-19000" rotWithShape="0">
              <a:prstClr val="black">
                <a:alpha val="10000"/>
              </a:prstClr>
            </a:outerShdw>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eaLnBrk="1" hangingPunct="1">
              <a:spcBef>
                <a:spcPct val="20000"/>
              </a:spcBef>
              <a:buClr>
                <a:srgbClr val="FF0000"/>
              </a:buClr>
              <a:defRPr/>
            </a:pPr>
            <a:r>
              <a:rPr lang="en-US" sz="2400" dirty="0">
                <a:latin typeface="Oracle Sans" panose="020B0503020204020204" pitchFamily="34" charset="0"/>
                <a:cs typeface="Oracle Sans" panose="020B0503020204020204" pitchFamily="34" charset="0"/>
              </a:rPr>
              <a:t>Propagate the exception</a:t>
            </a:r>
          </a:p>
        </p:txBody>
      </p:sp>
      <p:cxnSp>
        <p:nvCxnSpPr>
          <p:cNvPr id="39" name="Straight Arrow Connector 38"/>
          <p:cNvCxnSpPr/>
          <p:nvPr/>
        </p:nvCxnSpPr>
        <p:spPr bwMode="auto">
          <a:xfrm>
            <a:off x="9920289" y="3848100"/>
            <a:ext cx="1721643" cy="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cxnSp>
        <p:nvCxnSpPr>
          <p:cNvPr id="40" name="Straight Arrow Connector 45"/>
          <p:cNvCxnSpPr>
            <a:cxnSpLocks noChangeShapeType="1"/>
          </p:cNvCxnSpPr>
          <p:nvPr/>
        </p:nvCxnSpPr>
        <p:spPr bwMode="auto">
          <a:xfrm>
            <a:off x="13622421" y="4307608"/>
            <a:ext cx="0" cy="1037720"/>
          </a:xfrm>
          <a:prstGeom prst="straightConnector1">
            <a:avLst/>
          </a:prstGeom>
          <a:noFill/>
          <a:ln w="28575" cap="flat" cmpd="sng" algn="ctr">
            <a:solidFill>
              <a:schemeClr val="accent4">
                <a:lumMod val="60000"/>
                <a:lumOff val="40000"/>
              </a:schemeClr>
            </a:solidFill>
            <a:prstDash val="solid"/>
            <a:round/>
            <a:headEnd type="none" w="sm" len="sm"/>
            <a:tailEnd type="triangle" w="lg" len="lg"/>
          </a:ln>
          <a:effectLst/>
        </p:spPr>
      </p:cxnSp>
      <p:grpSp>
        <p:nvGrpSpPr>
          <p:cNvPr id="41" name="Group 8"/>
          <p:cNvGrpSpPr>
            <a:grpSpLocks/>
          </p:cNvGrpSpPr>
          <p:nvPr/>
        </p:nvGrpSpPr>
        <p:grpSpPr bwMode="auto">
          <a:xfrm>
            <a:off x="2941406" y="2375675"/>
            <a:ext cx="2144945" cy="2969552"/>
            <a:chOff x="531812" y="2296055"/>
            <a:chExt cx="1709737" cy="2366962"/>
          </a:xfrm>
        </p:grpSpPr>
        <p:pic>
          <p:nvPicPr>
            <p:cNvPr id="42" name="Picture 6"/>
            <p:cNvPicPr>
              <a:picLocks noChangeAspect="1"/>
            </p:cNvPicPr>
            <p:nvPr/>
          </p:nvPicPr>
          <p:blipFill>
            <a:blip r:embed="rId4" cstate="print"/>
            <a:srcRect/>
            <a:stretch>
              <a:fillRect/>
            </a:stretch>
          </p:blipFill>
          <p:spPr bwMode="auto">
            <a:xfrm flipH="1">
              <a:off x="531812" y="2296055"/>
              <a:ext cx="1709737" cy="2366962"/>
            </a:xfrm>
            <a:prstGeom prst="rect">
              <a:avLst/>
            </a:prstGeom>
            <a:noFill/>
            <a:ln w="9525">
              <a:noFill/>
              <a:miter lim="800000"/>
              <a:headEnd/>
              <a:tailEnd/>
            </a:ln>
          </p:spPr>
        </p:pic>
        <p:pic>
          <p:nvPicPr>
            <p:cNvPr id="43" name="Picture 7"/>
            <p:cNvPicPr>
              <a:picLocks noChangeAspect="1"/>
            </p:cNvPicPr>
            <p:nvPr/>
          </p:nvPicPr>
          <p:blipFill>
            <a:blip r:embed="rId5" cstate="print"/>
            <a:srcRect/>
            <a:stretch>
              <a:fillRect/>
            </a:stretch>
          </p:blipFill>
          <p:spPr bwMode="auto">
            <a:xfrm flipH="1">
              <a:off x="989012" y="3729566"/>
              <a:ext cx="909638" cy="933451"/>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3137043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5400000">
            <a:off x="4683922" y="36066"/>
            <a:ext cx="1147764" cy="9372602"/>
          </a:xfrm>
          <a:prstGeom prst="rect">
            <a:avLst/>
          </a:prstGeom>
          <a:gradFill flip="none" rotWithShape="1">
            <a:gsLst>
              <a:gs pos="0">
                <a:srgbClr val="FFE5E5"/>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 name="Rectangle 7"/>
          <p:cNvSpPr/>
          <p:nvPr/>
        </p:nvSpPr>
        <p:spPr bwMode="auto">
          <a:xfrm rot="5400000">
            <a:off x="4511545" y="-1786201"/>
            <a:ext cx="1492515" cy="9372602"/>
          </a:xfrm>
          <a:prstGeom prst="rect">
            <a:avLst/>
          </a:prstGeom>
          <a:gradFill flip="none" rotWithShape="1">
            <a:gsLst>
              <a:gs pos="0">
                <a:srgbClr val="FFE5E5"/>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18434"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r>
              <a:rPr lang="en-US" altLang="en-US" dirty="0">
                <a:latin typeface="+mj-lt"/>
                <a:cs typeface="Oracle Sans" panose="020B0503020204020204" pitchFamily="34" charset="0"/>
              </a:rPr>
              <a:t>Exception Types</a:t>
            </a:r>
          </a:p>
        </p:txBody>
      </p:sp>
      <p:sp>
        <p:nvSpPr>
          <p:cNvPr id="18435" name="Rectangle 8"/>
          <p:cNvSpPr>
            <a:spLocks noGrp="1" noChangeArrowheads="1"/>
          </p:cNvSpPr>
          <p:nvPr>
            <p:ph idx="1"/>
          </p:nvPr>
        </p:nvSpPr>
        <p:spPr>
          <a:xfrm>
            <a:off x="933451" y="2272710"/>
            <a:ext cx="16421100" cy="2717728"/>
          </a:xfrm>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lvl="1"/>
            <a:r>
              <a:rPr lang="en-US" altLang="en-US" dirty="0">
                <a:latin typeface="Oracle Sans" panose="020B0503020204020204" pitchFamily="34" charset="0"/>
                <a:cs typeface="Oracle Sans" panose="020B0503020204020204" pitchFamily="34" charset="0"/>
              </a:rPr>
              <a:t>Internally defined</a:t>
            </a:r>
          </a:p>
          <a:p>
            <a:pPr lvl="1"/>
            <a:r>
              <a:rPr lang="en-US" altLang="en-US" dirty="0">
                <a:latin typeface="Oracle Sans" panose="020B0503020204020204" pitchFamily="34" charset="0"/>
                <a:cs typeface="Oracle Sans" panose="020B0503020204020204" pitchFamily="34" charset="0"/>
              </a:rPr>
              <a:t>Predefined</a:t>
            </a:r>
          </a:p>
          <a:p>
            <a:pPr marL="685891" lvl="1" indent="0">
              <a:buNone/>
            </a:pPr>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User-defined</a:t>
            </a:r>
          </a:p>
        </p:txBody>
      </p:sp>
      <p:sp>
        <p:nvSpPr>
          <p:cNvPr id="17" name="Rectangle 4"/>
          <p:cNvSpPr>
            <a:spLocks noChangeArrowheads="1"/>
          </p:cNvSpPr>
          <p:nvPr/>
        </p:nvSpPr>
        <p:spPr bwMode="gray">
          <a:xfrm>
            <a:off x="9944100" y="1371600"/>
            <a:ext cx="1076325" cy="2021682"/>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685800" indent="-685800">
              <a:spcBef>
                <a:spcPct val="30000"/>
              </a:spcBef>
            </a:pPr>
            <a:endParaRPr lang="en-US" altLang="en-US" sz="9600" dirty="0">
              <a:solidFill>
                <a:srgbClr val="FF0000"/>
              </a:solidFill>
              <a:latin typeface="Oracle Sans" panose="020B0503020204020204" pitchFamily="34" charset="0"/>
              <a:cs typeface="Oracle Sans" panose="020B0503020204020204" pitchFamily="34" charset="0"/>
            </a:endParaRPr>
          </a:p>
        </p:txBody>
      </p:sp>
      <p:sp>
        <p:nvSpPr>
          <p:cNvPr id="18" name="Rectangle 5"/>
          <p:cNvSpPr>
            <a:spLocks noChangeArrowheads="1"/>
          </p:cNvSpPr>
          <p:nvPr/>
        </p:nvSpPr>
        <p:spPr bwMode="auto">
          <a:xfrm>
            <a:off x="10591800" y="2707901"/>
            <a:ext cx="1869277" cy="381492"/>
          </a:xfrm>
          <a:prstGeom prst="rect">
            <a:avLst/>
          </a:prstGeom>
          <a:noFill/>
          <a:ln w="952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30000"/>
              </a:spcBef>
            </a:pPr>
            <a:r>
              <a:rPr lang="en-US" altLang="en-US" dirty="0">
                <a:latin typeface="Oracle Sans" panose="020B0503020204020204" pitchFamily="34" charset="0"/>
                <a:cs typeface="Oracle Sans" panose="020B0503020204020204" pitchFamily="34" charset="0"/>
              </a:rPr>
              <a:t>Implicitly raised</a:t>
            </a:r>
          </a:p>
        </p:txBody>
      </p:sp>
      <p:sp>
        <p:nvSpPr>
          <p:cNvPr id="19" name="Rectangle 6"/>
          <p:cNvSpPr>
            <a:spLocks noChangeArrowheads="1"/>
          </p:cNvSpPr>
          <p:nvPr/>
        </p:nvSpPr>
        <p:spPr bwMode="auto">
          <a:xfrm>
            <a:off x="10591800" y="4533900"/>
            <a:ext cx="2113120" cy="381492"/>
          </a:xfrm>
          <a:prstGeom prst="rect">
            <a:avLst/>
          </a:prstGeom>
          <a:noFill/>
          <a:ln w="9525">
            <a:noFill/>
            <a:miter lim="800000"/>
            <a:headEnd/>
            <a:tailEnd/>
          </a:ln>
        </p:spPr>
        <p:txBody>
          <a:bodyPr lIns="138113" tIns="69057" rIns="138113" bIns="69057" anchor="ct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a:spcBef>
                <a:spcPct val="30000"/>
              </a:spcBef>
            </a:pPr>
            <a:r>
              <a:rPr lang="en-US" altLang="en-US" dirty="0">
                <a:latin typeface="Oracle Sans" panose="020B0503020204020204" pitchFamily="34" charset="0"/>
                <a:cs typeface="Oracle Sans" panose="020B0503020204020204" pitchFamily="34" charset="0"/>
              </a:rPr>
              <a:t>Explicitly raised</a:t>
            </a:r>
          </a:p>
        </p:txBody>
      </p:sp>
      <p:sp>
        <p:nvSpPr>
          <p:cNvPr id="20" name="Right Brace 19"/>
          <p:cNvSpPr/>
          <p:nvPr/>
        </p:nvSpPr>
        <p:spPr bwMode="auto">
          <a:xfrm>
            <a:off x="9944100" y="2182368"/>
            <a:ext cx="396219" cy="1432559"/>
          </a:xfrm>
          <a:prstGeom prst="rightBrace">
            <a:avLst>
              <a:gd name="adj1" fmla="val 38020"/>
              <a:gd name="adj2" fmla="val 50000"/>
            </a:avLst>
          </a:prstGeom>
          <a:noFill/>
          <a:ln w="57150"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912141" indent="-226250" algn="l" rtl="0" fontAlgn="base">
              <a:spcBef>
                <a:spcPct val="0"/>
              </a:spcBef>
              <a:spcAft>
                <a:spcPct val="0"/>
              </a:spcAft>
              <a:defRPr kern="1200">
                <a:solidFill>
                  <a:schemeClr val="tx1"/>
                </a:solidFill>
                <a:latin typeface="Arial" pitchFamily="34" charset="0"/>
                <a:ea typeface="+mn-ea"/>
                <a:cs typeface="Arial" pitchFamily="34" charset="0"/>
              </a:defRPr>
            </a:lvl2pPr>
            <a:lvl3pPr marL="1826663" indent="-454880" algn="l" rtl="0" fontAlgn="base">
              <a:spcBef>
                <a:spcPct val="0"/>
              </a:spcBef>
              <a:spcAft>
                <a:spcPct val="0"/>
              </a:spcAft>
              <a:defRPr kern="1200">
                <a:solidFill>
                  <a:schemeClr val="tx1"/>
                </a:solidFill>
                <a:latin typeface="Arial" pitchFamily="34" charset="0"/>
                <a:ea typeface="+mn-ea"/>
                <a:cs typeface="Arial" pitchFamily="34" charset="0"/>
              </a:defRPr>
            </a:lvl3pPr>
            <a:lvl4pPr marL="2741185" indent="-683511" algn="l" rtl="0" fontAlgn="base">
              <a:spcBef>
                <a:spcPct val="0"/>
              </a:spcBef>
              <a:spcAft>
                <a:spcPct val="0"/>
              </a:spcAft>
              <a:defRPr kern="1200">
                <a:solidFill>
                  <a:schemeClr val="tx1"/>
                </a:solidFill>
                <a:latin typeface="Arial" pitchFamily="34" charset="0"/>
                <a:ea typeface="+mn-ea"/>
                <a:cs typeface="Arial" pitchFamily="34" charset="0"/>
              </a:defRPr>
            </a:lvl4pPr>
            <a:lvl5pPr marL="3655707" indent="-912141" algn="l" rtl="0" fontAlgn="base">
              <a:spcBef>
                <a:spcPct val="0"/>
              </a:spcBef>
              <a:spcAft>
                <a:spcPct val="0"/>
              </a:spcAft>
              <a:defRPr kern="1200">
                <a:solidFill>
                  <a:schemeClr val="tx1"/>
                </a:solidFill>
                <a:latin typeface="Arial" pitchFamily="34" charset="0"/>
                <a:ea typeface="+mn-ea"/>
                <a:cs typeface="Arial" pitchFamily="34" charset="0"/>
              </a:defRPr>
            </a:lvl5pPr>
            <a:lvl6pPr marL="3429457" algn="l" defTabSz="1371783" rtl="0" eaLnBrk="1" latinLnBrk="0" hangingPunct="1">
              <a:defRPr kern="1200">
                <a:solidFill>
                  <a:schemeClr val="tx1"/>
                </a:solidFill>
                <a:latin typeface="Arial" pitchFamily="34" charset="0"/>
                <a:ea typeface="+mn-ea"/>
                <a:cs typeface="Arial" pitchFamily="34" charset="0"/>
              </a:defRPr>
            </a:lvl6pPr>
            <a:lvl7pPr marL="4115349" algn="l" defTabSz="1371783" rtl="0" eaLnBrk="1" latinLnBrk="0" hangingPunct="1">
              <a:defRPr kern="1200">
                <a:solidFill>
                  <a:schemeClr val="tx1"/>
                </a:solidFill>
                <a:latin typeface="Arial" pitchFamily="34" charset="0"/>
                <a:ea typeface="+mn-ea"/>
                <a:cs typeface="Arial" pitchFamily="34" charset="0"/>
              </a:defRPr>
            </a:lvl7pPr>
            <a:lvl8pPr marL="4801240" algn="l" defTabSz="1371783" rtl="0" eaLnBrk="1" latinLnBrk="0" hangingPunct="1">
              <a:defRPr kern="1200">
                <a:solidFill>
                  <a:schemeClr val="tx1"/>
                </a:solidFill>
                <a:latin typeface="Arial" pitchFamily="34" charset="0"/>
                <a:ea typeface="+mn-ea"/>
                <a:cs typeface="Arial" pitchFamily="34" charset="0"/>
              </a:defRPr>
            </a:lvl8pPr>
            <a:lvl9pPr marL="5487132" algn="l" defTabSz="1371783" rtl="0" eaLnBrk="1" latinLnBrk="0" hangingPunct="1">
              <a:defRPr kern="1200">
                <a:solidFill>
                  <a:schemeClr val="tx1"/>
                </a:solidFill>
                <a:latin typeface="Arial" pitchFamily="34" charset="0"/>
                <a:ea typeface="+mn-ea"/>
                <a:cs typeface="Arial" pitchFamily="34"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99422056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169</TotalTime>
  <Words>3525</Words>
  <Application>Microsoft Office PowerPoint</Application>
  <PresentationFormat>Custom</PresentationFormat>
  <Paragraphs>425</Paragraphs>
  <Slides>30</Slides>
  <Notes>29</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Courier New</vt:lpstr>
      <vt:lpstr>Georgia</vt:lpstr>
      <vt:lpstr>Oracle Sans</vt:lpstr>
      <vt:lpstr>Times New Roman</vt:lpstr>
      <vt:lpstr>OU Redwood PowerPoint Template</vt:lpstr>
      <vt:lpstr>Document</vt:lpstr>
      <vt:lpstr>Handling Exceptions</vt:lpstr>
      <vt:lpstr>Course Road Map</vt:lpstr>
      <vt:lpstr>Objectives</vt:lpstr>
      <vt:lpstr>Agenda</vt:lpstr>
      <vt:lpstr>What Is an Exception?</vt:lpstr>
      <vt:lpstr>Handling an Exception: Example</vt:lpstr>
      <vt:lpstr>Understanding Exceptions with PL/SQL</vt:lpstr>
      <vt:lpstr>Handling Exceptions</vt:lpstr>
      <vt:lpstr>Exception Types</vt:lpstr>
      <vt:lpstr>Agenda</vt:lpstr>
      <vt:lpstr>Syntax to Trap Exceptions</vt:lpstr>
      <vt:lpstr>PowerPoint Presentation</vt:lpstr>
      <vt:lpstr>Guidelines for Trapping Exceptions</vt:lpstr>
      <vt:lpstr>Trapping Internally Predefined Exceptions</vt:lpstr>
      <vt:lpstr>Internally Defined Exception Trapping: Example</vt:lpstr>
      <vt:lpstr>Trapping Predefined Exceptions</vt:lpstr>
      <vt:lpstr>PowerPoint Presentation</vt:lpstr>
      <vt:lpstr>PowerPoint Presentation</vt:lpstr>
      <vt:lpstr>Functions for Trapping Exceptions</vt:lpstr>
      <vt:lpstr>Functions for Trapping Exceptions</vt:lpstr>
      <vt:lpstr>Trapping User-Defined Exceptions</vt:lpstr>
      <vt:lpstr>RAISE Statement</vt:lpstr>
      <vt:lpstr>Trapping User-Defined Exceptions</vt:lpstr>
      <vt:lpstr>Propagating Exceptions in a Sub-Block</vt:lpstr>
      <vt:lpstr>The RAISE_APPLICATION_ERROR Procedure</vt:lpstr>
      <vt:lpstr>The RAISE_APPLICATION_ERROR Procedure</vt:lpstr>
      <vt:lpstr>The RAISE_APPLICATION_ERROR Procedure</vt:lpstr>
      <vt:lpstr>Quiz</vt:lpstr>
      <vt:lpstr>Summary</vt:lpstr>
      <vt:lpstr>Practice 9: Overview</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Komal Kashid</dc:creator>
  <cp:keywords>OU Redwood PowerPoint Template</cp:keywords>
  <dc:description>Oracle University Production Services PowerPoint Template</dc:description>
  <cp:lastModifiedBy>Jayanthy Keshavamurthy</cp:lastModifiedBy>
  <cp:revision>19</cp:revision>
  <cp:lastPrinted>2002-03-28T23:57:22Z</cp:lastPrinted>
  <dcterms:created xsi:type="dcterms:W3CDTF">2020-05-19T07:13:29Z</dcterms:created>
  <dcterms:modified xsi:type="dcterms:W3CDTF">2020-07-01T07:11:49Z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