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3"/>
  </p:notesMasterIdLst>
  <p:handoutMasterIdLst>
    <p:handoutMasterId r:id="rId24"/>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Lst>
  <p:sldSz cx="18288000" cy="10287000"/>
  <p:notesSz cx="7772400" cy="10058400"/>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87184" autoAdjust="0"/>
  </p:normalViewPr>
  <p:slideViewPr>
    <p:cSldViewPr showGuides="1">
      <p:cViewPr varScale="1">
        <p:scale>
          <a:sx n="40" d="100"/>
          <a:sy n="40" d="100"/>
        </p:scale>
        <p:origin x="1056" y="48"/>
      </p:cViewPr>
      <p:guideLst>
        <p:guide orient="horz" pos="3240"/>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75" d="100"/>
          <a:sy n="75" d="100"/>
        </p:scale>
        <p:origin x="2130" y="-666"/>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10 -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image" Target="../media/image18.png"/></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21.emf"/><Relationship Id="rId4" Type="http://schemas.openxmlformats.org/officeDocument/2006/relationships/oleObject" Target="../embeddings/oleObject2.bin"/></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47F767-3918-4EC5-B38F-C62AEE9FAA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635996-B2D1-4A14-B6EB-CF99FCBBBB9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74992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Footer Placeholder 7"/>
          <p:cNvSpPr>
            <a:spLocks noGrp="1"/>
          </p:cNvSpPr>
          <p:nvPr>
            <p:ph type="ftr" sz="quarter" idx="4"/>
          </p:nvPr>
        </p:nvSpPr>
        <p:spPr/>
        <p:txBody>
          <a:bodyPr/>
          <a:lstStyle/>
          <a:p>
            <a:r>
              <a:rPr lang="en-US" altLang="en-US"/>
              <a:t>Oracle Database 19c: PL/SQL Workshop   10 - </a:t>
            </a:r>
            <a:fld id="{6888EF57-7F82-47FE-9097-020B96AB88FB}" type="slidenum">
              <a:rPr lang="en-US" altLang="en-US" smtClean="0"/>
              <a:pPr/>
              <a:t>10</a:t>
            </a:fld>
            <a:endParaRPr lang="en-US" altLang="en-US" dirty="0"/>
          </a:p>
        </p:txBody>
      </p:sp>
      <p:sp>
        <p:nvSpPr>
          <p:cNvPr id="3" name="Slide Image Placeholder 2">
            <a:extLst>
              <a:ext uri="{FF2B5EF4-FFF2-40B4-BE49-F238E27FC236}">
                <a16:creationId xmlns:a16="http://schemas.microsoft.com/office/drawing/2014/main" id="{C372B3A8-9D45-4DA4-8A8C-D187A60D4F1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BCFF3A3-7A5F-4B9E-AD1A-8224259E0704}"/>
              </a:ext>
            </a:extLst>
          </p:cNvPr>
          <p:cNvSpPr>
            <a:spLocks noGrp="1"/>
          </p:cNvSpPr>
          <p:nvPr>
            <p:ph type="body" idx="1"/>
          </p:nvPr>
        </p:nvSpPr>
        <p:spPr/>
        <p:txBody>
          <a:bodyPr/>
          <a:lstStyle/>
          <a:p>
            <a:pPr lvl="1" eaLnBrk="1" hangingPunct="1"/>
            <a:r>
              <a:rPr lang="en-US" altLang="en-US" dirty="0"/>
              <a:t>In the code example in the slide, the </a:t>
            </a:r>
            <a:r>
              <a:rPr lang="en-US" altLang="en-US" dirty="0" err="1">
                <a:latin typeface="Courier New" pitchFamily="49" charset="0"/>
              </a:rPr>
              <a:t>add_dept</a:t>
            </a:r>
            <a:r>
              <a:rPr lang="en-US" altLang="en-US" dirty="0"/>
              <a:t> procedure inserts a new department with department ID </a:t>
            </a:r>
            <a:r>
              <a:rPr lang="en-US" altLang="en-US" dirty="0">
                <a:latin typeface="Courier New" pitchFamily="49" charset="0"/>
              </a:rPr>
              <a:t>280</a:t>
            </a:r>
            <a:r>
              <a:rPr lang="en-US" altLang="en-US" dirty="0"/>
              <a:t> and department name </a:t>
            </a:r>
            <a:r>
              <a:rPr lang="en-US" altLang="en-US" dirty="0">
                <a:latin typeface="Courier New" pitchFamily="49" charset="0"/>
              </a:rPr>
              <a:t>ST-Curriculum</a:t>
            </a:r>
            <a:r>
              <a:rPr lang="en-US" altLang="en-US" dirty="0"/>
              <a:t>. </a:t>
            </a:r>
          </a:p>
          <a:p>
            <a:pPr lvl="1" eaLnBrk="1" hangingPunct="1"/>
            <a:r>
              <a:rPr lang="en-US" altLang="en-US" dirty="0"/>
              <a:t>In addition, the example shows the following:</a:t>
            </a:r>
          </a:p>
          <a:p>
            <a:pPr lvl="2" eaLnBrk="1" hangingPunct="1"/>
            <a:r>
              <a:rPr lang="en-US" altLang="en-US" dirty="0"/>
              <a:t>The declarative section of a procedure starts immediately after the procedure declaration, and does not begin with the </a:t>
            </a:r>
            <a:r>
              <a:rPr lang="en-US" altLang="en-US" dirty="0">
                <a:latin typeface="Courier New" pitchFamily="49" charset="0"/>
              </a:rPr>
              <a:t>DECLARE</a:t>
            </a:r>
            <a:r>
              <a:rPr lang="en-US" altLang="en-US" dirty="0"/>
              <a:t> keyword.</a:t>
            </a:r>
          </a:p>
          <a:p>
            <a:pPr lvl="2" eaLnBrk="1" hangingPunct="1"/>
            <a:r>
              <a:rPr lang="en-US" altLang="en-US" dirty="0"/>
              <a:t>The procedure declares two variables: </a:t>
            </a:r>
            <a:r>
              <a:rPr lang="en-US" altLang="en-US" dirty="0" err="1">
                <a:latin typeface="Courier New" pitchFamily="49" charset="0"/>
              </a:rPr>
              <a:t>dept_id</a:t>
            </a:r>
            <a:r>
              <a:rPr lang="en-US" altLang="en-US" dirty="0"/>
              <a:t> and </a:t>
            </a:r>
            <a:r>
              <a:rPr lang="en-US" altLang="en-US" dirty="0" err="1">
                <a:latin typeface="Courier New" pitchFamily="49" charset="0"/>
              </a:rPr>
              <a:t>dept_name</a:t>
            </a:r>
            <a:r>
              <a:rPr lang="en-US" altLang="en-US" dirty="0"/>
              <a:t>.</a:t>
            </a:r>
          </a:p>
          <a:p>
            <a:pPr lvl="2" eaLnBrk="1" hangingPunct="1"/>
            <a:r>
              <a:rPr lang="en-US" altLang="en-US" dirty="0"/>
              <a:t>The procedure uses the implicit cursor attribute or the </a:t>
            </a:r>
            <a:r>
              <a:rPr lang="en-US" altLang="en-US" dirty="0">
                <a:latin typeface="Courier New" pitchFamily="49" charset="0"/>
              </a:rPr>
              <a:t>SQL%ROWCOUNT</a:t>
            </a:r>
            <a:r>
              <a:rPr lang="en-US" altLang="en-US" dirty="0"/>
              <a:t> SQL attribute to verify that the row was successfully inserted. A value of 1 should be returned in this case.</a:t>
            </a:r>
          </a:p>
          <a:p>
            <a:pPr lvl="2" eaLnBrk="1" hangingPunct="1">
              <a:buNone/>
            </a:pPr>
            <a:r>
              <a:rPr lang="en-US" altLang="en-US" dirty="0"/>
              <a:t>	When you compile this script, you see the Script output as shown in the slide. The output shows that a table </a:t>
            </a:r>
            <a:r>
              <a:rPr lang="en-US" altLang="en-US" dirty="0">
                <a:latin typeface="Courier New" pitchFamily="49" charset="0"/>
              </a:rPr>
              <a:t>DEPT</a:t>
            </a:r>
            <a:r>
              <a:rPr lang="en-US" altLang="en-US" dirty="0"/>
              <a:t> has been created and that the procedure </a:t>
            </a:r>
            <a:r>
              <a:rPr lang="en-US" altLang="en-US" dirty="0">
                <a:latin typeface="Courier New" pitchFamily="49" charset="0"/>
              </a:rPr>
              <a:t>ADD_DEPT</a:t>
            </a:r>
            <a:r>
              <a:rPr lang="en-US" altLang="en-US" dirty="0"/>
              <a:t> is compiled. When a procedure is compiled, an object is created in the database, which can later be invoked. So here we did not execute the procedure yet.</a:t>
            </a:r>
          </a:p>
          <a:p>
            <a:pPr lvl="1" eaLnBrk="1" hangingPunct="1"/>
            <a:r>
              <a:rPr lang="en-US" altLang="en-US" b="1" dirty="0"/>
              <a:t>Note:</a:t>
            </a:r>
            <a:r>
              <a:rPr lang="en-US" altLang="en-US" dirty="0"/>
              <a:t> See the following page for more notes on the example.</a:t>
            </a:r>
          </a:p>
          <a:p>
            <a:endParaRPr lang="en-US" dirty="0"/>
          </a:p>
        </p:txBody>
      </p:sp>
    </p:spTree>
    <p:extLst>
      <p:ext uri="{BB962C8B-B14F-4D97-AF65-F5344CB8AC3E}">
        <p14:creationId xmlns:p14="http://schemas.microsoft.com/office/powerpoint/2010/main" val="1174146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Footer Placeholder 8"/>
          <p:cNvSpPr>
            <a:spLocks noGrp="1"/>
          </p:cNvSpPr>
          <p:nvPr>
            <p:ph type="ftr" sz="quarter" idx="4"/>
          </p:nvPr>
        </p:nvSpPr>
        <p:spPr/>
        <p:txBody>
          <a:bodyPr/>
          <a:lstStyle/>
          <a:p>
            <a:r>
              <a:rPr lang="en-US" altLang="en-US"/>
              <a:t>Oracle Database 19c: PL/SQL Workshop   10 - </a:t>
            </a:r>
            <a:fld id="{FF10BC93-B7EC-4686-A244-AE3B9476D758}" type="slidenum">
              <a:rPr lang="en-US" altLang="en-US" smtClean="0"/>
              <a:pPr/>
              <a:t>11</a:t>
            </a:fld>
            <a:endParaRPr lang="en-US" altLang="en-US" dirty="0"/>
          </a:p>
        </p:txBody>
      </p:sp>
      <p:pic>
        <p:nvPicPr>
          <p:cNvPr id="36868" name="Picture 5" descr="les10_02.png"/>
          <p:cNvPicPr>
            <a:picLocks noChangeAspect="1"/>
          </p:cNvPicPr>
          <p:nvPr/>
        </p:nvPicPr>
        <p:blipFill>
          <a:blip r:embed="rId3"/>
          <a:srcRect/>
          <a:stretch>
            <a:fillRect/>
          </a:stretch>
        </p:blipFill>
        <p:spPr bwMode="auto">
          <a:xfrm>
            <a:off x="1219200" y="1905000"/>
            <a:ext cx="5486400" cy="1785937"/>
          </a:xfrm>
          <a:prstGeom prst="rect">
            <a:avLst/>
          </a:prstGeom>
          <a:noFill/>
          <a:ln w="9525">
            <a:noFill/>
            <a:miter lim="800000"/>
            <a:headEnd/>
            <a:tailEnd/>
          </a:ln>
        </p:spPr>
      </p:pic>
      <p:pic>
        <p:nvPicPr>
          <p:cNvPr id="36869" name="Picture 6" descr="les10_03.png"/>
          <p:cNvPicPr>
            <a:picLocks noChangeAspect="1"/>
          </p:cNvPicPr>
          <p:nvPr/>
        </p:nvPicPr>
        <p:blipFill>
          <a:blip r:embed="rId4"/>
          <a:srcRect/>
          <a:stretch>
            <a:fillRect/>
          </a:stretch>
        </p:blipFill>
        <p:spPr bwMode="auto">
          <a:xfrm>
            <a:off x="1243012" y="4648200"/>
            <a:ext cx="5462588" cy="2686050"/>
          </a:xfrm>
          <a:prstGeom prst="rect">
            <a:avLst/>
          </a:prstGeom>
          <a:noFill/>
          <a:ln w="9525">
            <a:noFill/>
            <a:miter lim="800000"/>
            <a:headEnd/>
            <a:tailEnd/>
          </a:ln>
        </p:spPr>
      </p:pic>
      <p:sp>
        <p:nvSpPr>
          <p:cNvPr id="4" name="Notes Placeholder 3">
            <a:extLst>
              <a:ext uri="{FF2B5EF4-FFF2-40B4-BE49-F238E27FC236}">
                <a16:creationId xmlns:a16="http://schemas.microsoft.com/office/drawing/2014/main" id="{3D68ADB2-54CC-413B-B205-4FDD101B7617}"/>
              </a:ext>
            </a:extLst>
          </p:cNvPr>
          <p:cNvSpPr>
            <a:spLocks noGrp="1"/>
          </p:cNvSpPr>
          <p:nvPr>
            <p:ph type="body" idx="1"/>
          </p:nvPr>
        </p:nvSpPr>
        <p:spPr>
          <a:xfrm>
            <a:off x="457200" y="449263"/>
            <a:ext cx="6858000" cy="9380537"/>
          </a:xfrm>
        </p:spPr>
        <p:txBody>
          <a:bodyPr/>
          <a:lstStyle/>
          <a:p>
            <a:pPr lvl="1" eaLnBrk="1" hangingPunct="1"/>
            <a:r>
              <a:rPr lang="en-US" altLang="en-US" b="1" dirty="0"/>
              <a:t>Procedure: Example</a:t>
            </a:r>
          </a:p>
          <a:p>
            <a:pPr lvl="1" eaLnBrk="1" hangingPunct="1"/>
            <a:r>
              <a:rPr lang="en-US" altLang="en-US" b="1" dirty="0"/>
              <a:t>Note</a:t>
            </a:r>
            <a:endParaRPr lang="en-US" altLang="en-US" dirty="0"/>
          </a:p>
          <a:p>
            <a:pPr lvl="2" eaLnBrk="1" hangingPunct="1"/>
            <a:r>
              <a:rPr lang="en-US" altLang="en-US" dirty="0"/>
              <a:t>When you create any object, entries are made into the </a:t>
            </a:r>
            <a:r>
              <a:rPr lang="en-US" altLang="en-US" dirty="0" err="1">
                <a:latin typeface="Courier New" pitchFamily="49" charset="0"/>
              </a:rPr>
              <a:t>user_objects</a:t>
            </a:r>
            <a:r>
              <a:rPr lang="en-US" altLang="en-US" dirty="0"/>
              <a:t> table. When the code in the slide is executed successfully, you can check the </a:t>
            </a:r>
            <a:r>
              <a:rPr lang="en-US" altLang="en-US" dirty="0" err="1">
                <a:latin typeface="Courier New" pitchFamily="49" charset="0"/>
              </a:rPr>
              <a:t>user_objects</a:t>
            </a:r>
            <a:r>
              <a:rPr lang="en-US" altLang="en-US" dirty="0"/>
              <a:t> table for the new objects, by issuing the following command:</a:t>
            </a:r>
          </a:p>
          <a:p>
            <a:pPr lvl="3" eaLnBrk="1" hangingPunct="1">
              <a:buNone/>
            </a:pPr>
            <a:r>
              <a:rPr lang="en-US" altLang="en-US" sz="1000" dirty="0">
                <a:latin typeface="Courier New" pitchFamily="49" charset="0"/>
              </a:rPr>
              <a:t>SELECT * FROM </a:t>
            </a:r>
            <a:r>
              <a:rPr lang="en-US" altLang="en-US" sz="1000" dirty="0" err="1">
                <a:latin typeface="Courier New" pitchFamily="49" charset="0"/>
              </a:rPr>
              <a:t>user_objects</a:t>
            </a:r>
            <a:r>
              <a:rPr lang="en-US" altLang="en-US" sz="1000" dirty="0">
                <a:latin typeface="Courier New" pitchFamily="49" charset="0"/>
              </a:rPr>
              <a:t>;</a:t>
            </a:r>
          </a:p>
          <a:p>
            <a:pPr lvl="1" eaLnBrk="1" hangingPunct="1"/>
            <a:endParaRPr lang="en-US" altLang="en-US" sz="1000"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2" eaLnBrk="1" hangingPunct="1"/>
            <a:endParaRPr lang="en-US" altLang="en-US" dirty="0"/>
          </a:p>
          <a:p>
            <a:pPr lvl="2" eaLnBrk="1" hangingPunct="1"/>
            <a:r>
              <a:rPr lang="en-US" altLang="en-US" dirty="0"/>
              <a:t>The source of the procedure is stored in the </a:t>
            </a:r>
            <a:r>
              <a:rPr lang="en-US" altLang="en-US" dirty="0" err="1">
                <a:latin typeface="Courier New" pitchFamily="49" charset="0"/>
              </a:rPr>
              <a:t>user_source</a:t>
            </a:r>
            <a:r>
              <a:rPr lang="en-US" altLang="en-US" dirty="0"/>
              <a:t> table. You can check the source for the procedure, by issuing the following command:</a:t>
            </a:r>
          </a:p>
          <a:p>
            <a:pPr lvl="3" eaLnBrk="1" hangingPunct="1">
              <a:buNone/>
            </a:pPr>
            <a:r>
              <a:rPr lang="en-US" altLang="en-US" sz="1000" dirty="0">
                <a:latin typeface="Courier New" pitchFamily="49" charset="0"/>
              </a:rPr>
              <a:t>SELECT * FROM </a:t>
            </a:r>
            <a:r>
              <a:rPr lang="en-US" altLang="en-US" sz="1000" dirty="0" err="1">
                <a:latin typeface="Courier New" pitchFamily="49" charset="0"/>
              </a:rPr>
              <a:t>user_source</a:t>
            </a:r>
            <a:r>
              <a:rPr lang="en-US" altLang="en-US" sz="1000" dirty="0">
                <a:latin typeface="Courier New" pitchFamily="49" charset="0"/>
              </a:rPr>
              <a:t> WHERE name='ADD_DEPT';</a:t>
            </a:r>
            <a:endParaRPr lang="en-US" altLang="en-US" dirty="0"/>
          </a:p>
          <a:p>
            <a:endParaRPr lang="en-US" dirty="0"/>
          </a:p>
        </p:txBody>
      </p:sp>
    </p:spTree>
    <p:extLst>
      <p:ext uri="{BB962C8B-B14F-4D97-AF65-F5344CB8AC3E}">
        <p14:creationId xmlns:p14="http://schemas.microsoft.com/office/powerpoint/2010/main" val="3365312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Footer Placeholder 7"/>
          <p:cNvSpPr>
            <a:spLocks noGrp="1"/>
          </p:cNvSpPr>
          <p:nvPr>
            <p:ph type="ftr" sz="quarter" idx="4"/>
          </p:nvPr>
        </p:nvSpPr>
        <p:spPr/>
        <p:txBody>
          <a:bodyPr/>
          <a:lstStyle/>
          <a:p>
            <a:r>
              <a:rPr lang="en-US" altLang="en-US"/>
              <a:t>Oracle Database 19c: PL/SQL Workshop   10 - </a:t>
            </a:r>
            <a:fld id="{9AE174C2-0AF6-4733-B0DB-0772D77CD744}" type="slidenum">
              <a:rPr lang="en-US" altLang="en-US" smtClean="0"/>
              <a:pPr/>
              <a:t>12</a:t>
            </a:fld>
            <a:endParaRPr lang="en-US" altLang="en-US" dirty="0"/>
          </a:p>
        </p:txBody>
      </p:sp>
      <p:sp>
        <p:nvSpPr>
          <p:cNvPr id="3" name="Slide Image Placeholder 2">
            <a:extLst>
              <a:ext uri="{FF2B5EF4-FFF2-40B4-BE49-F238E27FC236}">
                <a16:creationId xmlns:a16="http://schemas.microsoft.com/office/drawing/2014/main" id="{49B244C3-B1D2-4AE9-A19D-59094973FAE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A741C28-3101-4352-ACCD-08E0330BB0E9}"/>
              </a:ext>
            </a:extLst>
          </p:cNvPr>
          <p:cNvSpPr>
            <a:spLocks noGrp="1"/>
          </p:cNvSpPr>
          <p:nvPr>
            <p:ph type="body" idx="1"/>
          </p:nvPr>
        </p:nvSpPr>
        <p:spPr/>
        <p:txBody>
          <a:bodyPr/>
          <a:lstStyle/>
          <a:p>
            <a:pPr lvl="1" eaLnBrk="1" hangingPunct="1"/>
            <a:r>
              <a:rPr lang="en-US" altLang="en-US" dirty="0"/>
              <a:t>The slide shows how to invoke a procedure from an anonymous block. You must include the call to the procedure in the executable section of the anonymous block. Similarly, you can invoke the procedure from any application, such as a Forms application or a Java application. The </a:t>
            </a:r>
            <a:r>
              <a:rPr lang="en-US" altLang="en-US" dirty="0">
                <a:latin typeface="Courier New" pitchFamily="49" charset="0"/>
              </a:rPr>
              <a:t>SELECT</a:t>
            </a:r>
            <a:r>
              <a:rPr lang="en-US" altLang="en-US" dirty="0"/>
              <a:t> statement in the code checks to see whether the row was successfully inserted.</a:t>
            </a:r>
          </a:p>
          <a:p>
            <a:pPr lvl="1" eaLnBrk="1" hangingPunct="1"/>
            <a:r>
              <a:rPr lang="en-US" altLang="en-US" dirty="0"/>
              <a:t>You can also invoke a procedure with the SQL statement </a:t>
            </a:r>
            <a:r>
              <a:rPr lang="en-US" altLang="en-US" dirty="0">
                <a:latin typeface="Courier New" pitchFamily="49" charset="0"/>
              </a:rPr>
              <a:t>CALL</a:t>
            </a:r>
            <a:r>
              <a:rPr lang="en-US" altLang="en-US" dirty="0"/>
              <a:t> </a:t>
            </a:r>
            <a:r>
              <a:rPr lang="en-US" altLang="en-US" dirty="0">
                <a:latin typeface="Courier New" pitchFamily="49" charset="0"/>
              </a:rPr>
              <a:t>&lt;</a:t>
            </a:r>
            <a:r>
              <a:rPr lang="en-US" altLang="en-US" i="1" dirty="0" err="1">
                <a:latin typeface="Courier New" pitchFamily="49" charset="0"/>
              </a:rPr>
              <a:t>procedure_name</a:t>
            </a:r>
            <a:r>
              <a:rPr lang="en-US" altLang="en-US" dirty="0">
                <a:latin typeface="Courier New" pitchFamily="49" charset="0"/>
              </a:rPr>
              <a:t>&gt;</a:t>
            </a:r>
            <a:r>
              <a:rPr lang="en-US" altLang="en-US" dirty="0"/>
              <a:t>.</a:t>
            </a:r>
          </a:p>
          <a:p>
            <a:endParaRPr lang="en-US" dirty="0"/>
          </a:p>
        </p:txBody>
      </p:sp>
    </p:spTree>
    <p:extLst>
      <p:ext uri="{BB962C8B-B14F-4D97-AF65-F5344CB8AC3E}">
        <p14:creationId xmlns:p14="http://schemas.microsoft.com/office/powerpoint/2010/main" val="823421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Footer Placeholder 4"/>
          <p:cNvSpPr>
            <a:spLocks noGrp="1"/>
          </p:cNvSpPr>
          <p:nvPr>
            <p:ph type="ftr" sz="quarter" idx="4"/>
          </p:nvPr>
        </p:nvSpPr>
        <p:spPr/>
        <p:txBody>
          <a:bodyPr/>
          <a:lstStyle/>
          <a:p>
            <a:r>
              <a:rPr lang="en-US" altLang="en-US"/>
              <a:t>Oracle Database 19c: PL/SQL Workshop   10 - </a:t>
            </a:r>
            <a:fld id="{641B797C-A46B-4872-A8DD-F356447F926D}" type="slidenum">
              <a:rPr lang="en-US" altLang="en-US" smtClean="0"/>
              <a:pPr/>
              <a:t>13</a:t>
            </a:fld>
            <a:endParaRPr lang="en-US" altLang="en-US" dirty="0"/>
          </a:p>
        </p:txBody>
      </p:sp>
      <p:sp>
        <p:nvSpPr>
          <p:cNvPr id="4" name="Slide Image Placeholder 3">
            <a:extLst>
              <a:ext uri="{FF2B5EF4-FFF2-40B4-BE49-F238E27FC236}">
                <a16:creationId xmlns:a16="http://schemas.microsoft.com/office/drawing/2014/main" id="{58E624FE-971E-4CC3-990F-FF397D6A6C6F}"/>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35D3F240-B959-4385-9443-1740CD572A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7426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p:cNvGraphicFramePr>
          <p:nvPr/>
        </p:nvGraphicFramePr>
        <p:xfrm>
          <a:off x="600075" y="5000625"/>
          <a:ext cx="5734050" cy="2085975"/>
        </p:xfrm>
        <a:graphic>
          <a:graphicData uri="http://schemas.openxmlformats.org/presentationml/2006/ole">
            <mc:AlternateContent xmlns:mc="http://schemas.openxmlformats.org/markup-compatibility/2006">
              <mc:Choice xmlns:v="urn:schemas-microsoft-com:vml" Requires="v">
                <p:oleObj spid="_x0000_s4126" name="Document" r:id="rId4" imgW="5786007" imgH="2316880" progId="Word.Document.8">
                  <p:embed/>
                </p:oleObj>
              </mc:Choice>
              <mc:Fallback>
                <p:oleObj name="Document" r:id="rId4" imgW="5786007" imgH="2316880" progId="Word.Document.8">
                  <p:embed/>
                  <p:pic>
                    <p:nvPicPr>
                      <p:cNvPr id="205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5000625"/>
                        <a:ext cx="573405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Footer Placeholder 8"/>
          <p:cNvSpPr>
            <a:spLocks noGrp="1"/>
          </p:cNvSpPr>
          <p:nvPr>
            <p:ph type="ftr" sz="quarter" idx="4"/>
          </p:nvPr>
        </p:nvSpPr>
        <p:spPr/>
        <p:txBody>
          <a:bodyPr/>
          <a:lstStyle/>
          <a:p>
            <a:r>
              <a:rPr lang="en-US" altLang="en-US"/>
              <a:t>Oracle Database 19c: PL/SQL Workshop   10 - </a:t>
            </a:r>
            <a:fld id="{F3D66D41-E5A7-4824-AFB6-CEFD62C92078}" type="slidenum">
              <a:rPr lang="en-US" altLang="en-US" smtClean="0"/>
              <a:pPr/>
              <a:t>14</a:t>
            </a:fld>
            <a:endParaRPr lang="en-US" altLang="en-US" dirty="0"/>
          </a:p>
        </p:txBody>
      </p:sp>
      <p:sp>
        <p:nvSpPr>
          <p:cNvPr id="3" name="Slide Image Placeholder 2">
            <a:extLst>
              <a:ext uri="{FF2B5EF4-FFF2-40B4-BE49-F238E27FC236}">
                <a16:creationId xmlns:a16="http://schemas.microsoft.com/office/drawing/2014/main" id="{079E5298-D436-4BF8-8FF8-5FD89A0CBEF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5074101-F477-452B-A1FD-AEA154514F97}"/>
              </a:ext>
            </a:extLst>
          </p:cNvPr>
          <p:cNvSpPr>
            <a:spLocks noGrp="1"/>
          </p:cNvSpPr>
          <p:nvPr>
            <p:ph type="body" idx="1"/>
          </p:nvPr>
        </p:nvSpPr>
        <p:spPr/>
        <p:txBody>
          <a:bodyPr/>
          <a:lstStyle/>
          <a:p>
            <a:pPr lvl="1" eaLnBrk="1" hangingPunct="1"/>
            <a:r>
              <a:rPr lang="en-US" altLang="en-US" dirty="0"/>
              <a:t>The slide shows the syntax for creating a function. In the syntax:</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dirty="0"/>
              <a:t>The argument list is optional in a function declaration. The difference between a procedure and a function is that a function must return a value to the calling program. Therefore, the syntax contains </a:t>
            </a:r>
            <a:r>
              <a:rPr lang="en-US" altLang="en-US" i="1" dirty="0" err="1">
                <a:latin typeface="Courier New" pitchFamily="49" charset="0"/>
                <a:cs typeface="Courier New" pitchFamily="49" charset="0"/>
              </a:rPr>
              <a:t>return_type</a:t>
            </a:r>
            <a:r>
              <a:rPr lang="en-US" altLang="en-US" dirty="0"/>
              <a:t>, which specifies the data type of the value that the function returns. A procedure may return a value via an </a:t>
            </a:r>
            <a:r>
              <a:rPr lang="en-US" altLang="en-US" dirty="0">
                <a:latin typeface="Courier New" pitchFamily="49" charset="0"/>
              </a:rPr>
              <a:t>OUT</a:t>
            </a:r>
            <a:r>
              <a:rPr lang="en-US" altLang="en-US" dirty="0"/>
              <a:t> or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parameter.</a:t>
            </a:r>
          </a:p>
        </p:txBody>
      </p:sp>
    </p:spTree>
    <p:extLst>
      <p:ext uri="{BB962C8B-B14F-4D97-AF65-F5344CB8AC3E}">
        <p14:creationId xmlns:p14="http://schemas.microsoft.com/office/powerpoint/2010/main" val="2336025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Footer Placeholder 7"/>
          <p:cNvSpPr>
            <a:spLocks noGrp="1"/>
          </p:cNvSpPr>
          <p:nvPr>
            <p:ph type="ftr" sz="quarter" idx="4"/>
          </p:nvPr>
        </p:nvSpPr>
        <p:spPr/>
        <p:txBody>
          <a:bodyPr/>
          <a:lstStyle/>
          <a:p>
            <a:r>
              <a:rPr lang="en-US" altLang="en-US"/>
              <a:t>Oracle Database 19c: PL/SQL Workshop   10 - </a:t>
            </a:r>
            <a:fld id="{93F88453-5219-48F4-BCEA-C232E68FAB77}" type="slidenum">
              <a:rPr lang="en-US" altLang="en-US" smtClean="0"/>
              <a:pPr/>
              <a:t>15</a:t>
            </a:fld>
            <a:endParaRPr lang="en-US" altLang="en-US" dirty="0"/>
          </a:p>
        </p:txBody>
      </p:sp>
      <p:sp>
        <p:nvSpPr>
          <p:cNvPr id="3" name="Slide Image Placeholder 2">
            <a:extLst>
              <a:ext uri="{FF2B5EF4-FFF2-40B4-BE49-F238E27FC236}">
                <a16:creationId xmlns:a16="http://schemas.microsoft.com/office/drawing/2014/main" id="{817F7298-E198-478B-A864-E89E578B01A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638E217-7FE3-460C-9419-76A5AF0B918B}"/>
              </a:ext>
            </a:extLst>
          </p:cNvPr>
          <p:cNvSpPr>
            <a:spLocks noGrp="1"/>
          </p:cNvSpPr>
          <p:nvPr>
            <p:ph type="body" idx="1"/>
          </p:nvPr>
        </p:nvSpPr>
        <p:spPr/>
        <p:txBody>
          <a:bodyPr/>
          <a:lstStyle/>
          <a:p>
            <a:pPr eaLnBrk="1" hangingPunct="1"/>
            <a:r>
              <a:rPr lang="en-US" altLang="en-US" dirty="0"/>
              <a:t>Function: Example</a:t>
            </a:r>
          </a:p>
          <a:p>
            <a:pPr lvl="1" eaLnBrk="1" hangingPunct="1"/>
            <a:r>
              <a:rPr lang="en-US" altLang="en-US" dirty="0"/>
              <a:t>The </a:t>
            </a:r>
            <a:r>
              <a:rPr lang="en-US" altLang="en-US" dirty="0" err="1">
                <a:latin typeface="Courier New" pitchFamily="49" charset="0"/>
              </a:rPr>
              <a:t>check_sal</a:t>
            </a:r>
            <a:r>
              <a:rPr lang="en-US" altLang="en-US" dirty="0"/>
              <a:t> function is written to determine whether the salary of a particular employee is greater than or less than the average salary of all employees working in the same department. The function returns </a:t>
            </a:r>
            <a:r>
              <a:rPr lang="en-US" altLang="en-US" dirty="0">
                <a:latin typeface="Courier New" pitchFamily="49" charset="0"/>
              </a:rPr>
              <a:t>TRUE</a:t>
            </a:r>
            <a:r>
              <a:rPr lang="en-US" altLang="en-US" dirty="0"/>
              <a:t> if the salary of the employee is greater than the average salary of the employees in the department; if not, it returns </a:t>
            </a:r>
            <a:r>
              <a:rPr lang="en-US" altLang="en-US" dirty="0">
                <a:latin typeface="Courier New" pitchFamily="49" charset="0"/>
              </a:rPr>
              <a:t>FALSE</a:t>
            </a:r>
            <a:r>
              <a:rPr lang="en-US" altLang="en-US" dirty="0"/>
              <a:t>. The function returns </a:t>
            </a:r>
            <a:r>
              <a:rPr lang="en-US" altLang="en-US" dirty="0">
                <a:latin typeface="Courier New" pitchFamily="49" charset="0"/>
              </a:rPr>
              <a:t>NULL</a:t>
            </a:r>
            <a:r>
              <a:rPr lang="en-US" altLang="en-US" dirty="0"/>
              <a:t> if a </a:t>
            </a:r>
            <a:r>
              <a:rPr lang="en-US" altLang="en-US" dirty="0">
                <a:latin typeface="Courier New" pitchFamily="49" charset="0"/>
              </a:rPr>
              <a:t>NO_DATA_FOUND</a:t>
            </a:r>
            <a:r>
              <a:rPr lang="en-US" altLang="en-US" dirty="0"/>
              <a:t> exception is thrown. </a:t>
            </a:r>
          </a:p>
          <a:p>
            <a:pPr lvl="1" eaLnBrk="1" hangingPunct="1"/>
            <a:r>
              <a:rPr lang="en-US" altLang="en-US" dirty="0"/>
              <a:t>Note that the function checks for the employee with employee ID 205. The function is hard-coded to check only for this employee ID. If you want to check for any other employees, you must modify the function itself. You can solve this problem by declaring the function such that it accepts an argument. You can then pass the employee ID as parameter.</a:t>
            </a:r>
          </a:p>
          <a:p>
            <a:endParaRPr lang="en-US" dirty="0"/>
          </a:p>
        </p:txBody>
      </p:sp>
    </p:spTree>
    <p:extLst>
      <p:ext uri="{BB962C8B-B14F-4D97-AF65-F5344CB8AC3E}">
        <p14:creationId xmlns:p14="http://schemas.microsoft.com/office/powerpoint/2010/main" val="2205033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Footer Placeholder 7"/>
          <p:cNvSpPr>
            <a:spLocks noGrp="1"/>
          </p:cNvSpPr>
          <p:nvPr>
            <p:ph type="ftr" sz="quarter" idx="4"/>
          </p:nvPr>
        </p:nvSpPr>
        <p:spPr/>
        <p:txBody>
          <a:bodyPr/>
          <a:lstStyle/>
          <a:p>
            <a:r>
              <a:rPr lang="en-US" altLang="en-US"/>
              <a:t>Oracle Database 19c: PL/SQL Workshop   10 - </a:t>
            </a:r>
            <a:fld id="{A093917D-E801-4AA6-B243-6CB39CE0F078}" type="slidenum">
              <a:rPr lang="en-US" altLang="en-US" smtClean="0"/>
              <a:pPr/>
              <a:t>16</a:t>
            </a:fld>
            <a:endParaRPr lang="en-US" altLang="en-US" dirty="0"/>
          </a:p>
        </p:txBody>
      </p:sp>
      <p:pic>
        <p:nvPicPr>
          <p:cNvPr id="40965" name="Picture 4" descr="les10_08.png"/>
          <p:cNvPicPr>
            <a:picLocks noChangeAspect="1"/>
          </p:cNvPicPr>
          <p:nvPr/>
        </p:nvPicPr>
        <p:blipFill>
          <a:blip r:embed="rId3"/>
          <a:srcRect/>
          <a:stretch>
            <a:fillRect/>
          </a:stretch>
        </p:blipFill>
        <p:spPr bwMode="auto">
          <a:xfrm>
            <a:off x="1438275" y="6086475"/>
            <a:ext cx="3476625" cy="1152525"/>
          </a:xfrm>
          <a:prstGeom prst="rect">
            <a:avLst/>
          </a:prstGeom>
          <a:noFill/>
          <a:ln w="9525">
            <a:noFill/>
            <a:miter lim="800000"/>
            <a:headEnd/>
            <a:tailEnd/>
          </a:ln>
        </p:spPr>
      </p:pic>
      <p:sp>
        <p:nvSpPr>
          <p:cNvPr id="3" name="Slide Image Placeholder 2">
            <a:extLst>
              <a:ext uri="{FF2B5EF4-FFF2-40B4-BE49-F238E27FC236}">
                <a16:creationId xmlns:a16="http://schemas.microsoft.com/office/drawing/2014/main" id="{EFC83AF4-F9BB-413B-A2B1-588E77E888F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ABEB9F5-2259-489E-B9D7-A7EB8E038ADF}"/>
              </a:ext>
            </a:extLst>
          </p:cNvPr>
          <p:cNvSpPr>
            <a:spLocks noGrp="1"/>
          </p:cNvSpPr>
          <p:nvPr>
            <p:ph type="body" idx="1"/>
          </p:nvPr>
        </p:nvSpPr>
        <p:spPr/>
        <p:txBody>
          <a:bodyPr/>
          <a:lstStyle/>
          <a:p>
            <a:pPr lvl="1" eaLnBrk="1" hangingPunct="1"/>
            <a:r>
              <a:rPr lang="en-US" altLang="en-US" dirty="0"/>
              <a:t>You include the call to the function in the executable section of the anonymous block. The function is invoked as part of a statement. Remember that the </a:t>
            </a:r>
            <a:r>
              <a:rPr lang="en-US" altLang="en-US" dirty="0" err="1">
                <a:latin typeface="Courier New" pitchFamily="49" charset="0"/>
              </a:rPr>
              <a:t>check_sal</a:t>
            </a:r>
            <a:r>
              <a:rPr lang="en-US" altLang="en-US" dirty="0"/>
              <a:t> function returns </a:t>
            </a:r>
            <a:r>
              <a:rPr lang="en-US" altLang="en-US" dirty="0">
                <a:latin typeface="Courier New" pitchFamily="49" charset="0"/>
              </a:rPr>
              <a:t>Boolean</a:t>
            </a:r>
            <a:r>
              <a:rPr lang="en-US" altLang="en-US" dirty="0"/>
              <a:t> or </a:t>
            </a:r>
            <a:r>
              <a:rPr lang="en-US" altLang="en-US" dirty="0">
                <a:latin typeface="Courier New" pitchFamily="49" charset="0"/>
              </a:rPr>
              <a:t>NULL</a:t>
            </a:r>
            <a:r>
              <a:rPr lang="en-US" altLang="en-US" dirty="0"/>
              <a:t>. Thus the call to the function is included as the conditional expression for the </a:t>
            </a:r>
            <a:r>
              <a:rPr lang="en-US" altLang="en-US" dirty="0">
                <a:latin typeface="Courier New" pitchFamily="49" charset="0"/>
              </a:rPr>
              <a:t>IF</a:t>
            </a:r>
            <a:r>
              <a:rPr lang="en-US" altLang="en-US" dirty="0"/>
              <a:t> block. </a:t>
            </a:r>
          </a:p>
          <a:p>
            <a:pPr lvl="1" eaLnBrk="1" hangingPunct="1"/>
            <a:r>
              <a:rPr lang="en-US" altLang="en-US" b="1" dirty="0"/>
              <a:t>Note:</a:t>
            </a:r>
            <a:r>
              <a:rPr lang="en-US" altLang="en-US" dirty="0"/>
              <a:t> You can use the </a:t>
            </a:r>
            <a:r>
              <a:rPr lang="en-US" altLang="en-US" dirty="0">
                <a:latin typeface="Courier New" pitchFamily="49" charset="0"/>
              </a:rPr>
              <a:t>DESCRIBE</a:t>
            </a:r>
            <a:r>
              <a:rPr lang="en-US" altLang="en-US" dirty="0"/>
              <a:t> command to check the arguments and return type of the function, as in the following example:</a:t>
            </a:r>
          </a:p>
          <a:p>
            <a:pPr lvl="4" eaLnBrk="1" hangingPunct="1"/>
            <a:r>
              <a:rPr lang="en-US" altLang="en-US" dirty="0"/>
              <a:t>DESCRIBE </a:t>
            </a:r>
            <a:r>
              <a:rPr lang="en-US" altLang="en-US" dirty="0" err="1"/>
              <a:t>check_sal</a:t>
            </a:r>
            <a:r>
              <a:rPr lang="en-US" altLang="en-US" dirty="0"/>
              <a:t>;</a:t>
            </a:r>
          </a:p>
          <a:p>
            <a:endParaRPr lang="en-US" dirty="0"/>
          </a:p>
        </p:txBody>
      </p:sp>
    </p:spTree>
    <p:extLst>
      <p:ext uri="{BB962C8B-B14F-4D97-AF65-F5344CB8AC3E}">
        <p14:creationId xmlns:p14="http://schemas.microsoft.com/office/powerpoint/2010/main" val="1842972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Footer Placeholder 8"/>
          <p:cNvSpPr>
            <a:spLocks noGrp="1"/>
          </p:cNvSpPr>
          <p:nvPr>
            <p:ph type="ftr" sz="quarter" idx="4"/>
          </p:nvPr>
        </p:nvSpPr>
        <p:spPr/>
        <p:txBody>
          <a:bodyPr/>
          <a:lstStyle/>
          <a:p>
            <a:r>
              <a:rPr lang="en-US" altLang="en-US"/>
              <a:t>Oracle Database 19c: PL/SQL Workshop   10 - </a:t>
            </a:r>
            <a:fld id="{C547C35B-6216-4D0E-9A5F-A2C130AFD2F4}" type="slidenum">
              <a:rPr lang="en-US" altLang="en-US" smtClean="0"/>
              <a:pPr/>
              <a:t>17</a:t>
            </a:fld>
            <a:endParaRPr lang="en-US" altLang="en-US" dirty="0"/>
          </a:p>
        </p:txBody>
      </p:sp>
      <p:pic>
        <p:nvPicPr>
          <p:cNvPr id="41989" name="Picture 5" descr="les10_09.png"/>
          <p:cNvPicPr>
            <a:picLocks noChangeAspect="1"/>
          </p:cNvPicPr>
          <p:nvPr/>
        </p:nvPicPr>
        <p:blipFill>
          <a:blip r:embed="rId3"/>
          <a:srcRect/>
          <a:stretch>
            <a:fillRect/>
          </a:stretch>
        </p:blipFill>
        <p:spPr bwMode="auto">
          <a:xfrm>
            <a:off x="1971675" y="5935663"/>
            <a:ext cx="3190875" cy="1247775"/>
          </a:xfrm>
          <a:prstGeom prst="rect">
            <a:avLst/>
          </a:prstGeom>
          <a:noFill/>
          <a:ln w="9525">
            <a:noFill/>
            <a:miter lim="800000"/>
            <a:headEnd/>
            <a:tailEnd/>
          </a:ln>
        </p:spPr>
      </p:pic>
      <p:sp>
        <p:nvSpPr>
          <p:cNvPr id="3" name="Slide Image Placeholder 2">
            <a:extLst>
              <a:ext uri="{FF2B5EF4-FFF2-40B4-BE49-F238E27FC236}">
                <a16:creationId xmlns:a16="http://schemas.microsoft.com/office/drawing/2014/main" id="{C4B47B6A-BDEA-45F6-92A4-812B3D28998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3A11F78-7465-49AE-8C5C-F0C59DCC2B71}"/>
              </a:ext>
            </a:extLst>
          </p:cNvPr>
          <p:cNvSpPr>
            <a:spLocks noGrp="1"/>
          </p:cNvSpPr>
          <p:nvPr>
            <p:ph type="body" idx="1"/>
          </p:nvPr>
        </p:nvSpPr>
        <p:spPr/>
        <p:txBody>
          <a:bodyPr/>
          <a:lstStyle/>
          <a:p>
            <a:pPr lvl="1" eaLnBrk="1" hangingPunct="1"/>
            <a:r>
              <a:rPr lang="en-US" altLang="en-US" dirty="0"/>
              <a:t>Remember that the function was hard-coded to check the salary of the employee with employee ID 205. The code shown in the slide removes that constraint because it is rewritten to accept employee number as a parameter. You can now pass different employee numbers and check for the employee’s salary.</a:t>
            </a:r>
          </a:p>
          <a:p>
            <a:pPr lvl="1" eaLnBrk="1" hangingPunct="1"/>
            <a:r>
              <a:rPr lang="en-US" altLang="en-US" dirty="0"/>
              <a:t>You learn more about functions in the </a:t>
            </a:r>
            <a:r>
              <a:rPr lang="en-US" altLang="en-US" i="1" dirty="0"/>
              <a:t>Oracle Database: Develop PL/SQL Program Units</a:t>
            </a:r>
            <a:r>
              <a:rPr lang="en-US" altLang="en-US" dirty="0"/>
              <a:t> course.</a:t>
            </a:r>
          </a:p>
          <a:p>
            <a:pPr lvl="1" eaLnBrk="1" hangingPunct="1"/>
            <a:r>
              <a:rPr lang="en-US" altLang="en-US" dirty="0"/>
              <a:t>The output of the code example in the slide is as follows: </a:t>
            </a:r>
          </a:p>
          <a:p>
            <a:pPr lvl="1" eaLnBrk="1" hangingPunct="1"/>
            <a:endParaRPr lang="en-US" altLang="en-US" dirty="0"/>
          </a:p>
          <a:p>
            <a:endParaRPr lang="en-US" dirty="0"/>
          </a:p>
        </p:txBody>
      </p:sp>
    </p:spTree>
    <p:extLst>
      <p:ext uri="{BB962C8B-B14F-4D97-AF65-F5344CB8AC3E}">
        <p14:creationId xmlns:p14="http://schemas.microsoft.com/office/powerpoint/2010/main" val="3142312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8"/>
          <p:cNvSpPr>
            <a:spLocks noGrp="1"/>
          </p:cNvSpPr>
          <p:nvPr>
            <p:ph type="ftr" sz="quarter" idx="4"/>
          </p:nvPr>
        </p:nvSpPr>
        <p:spPr/>
        <p:txBody>
          <a:bodyPr/>
          <a:lstStyle/>
          <a:p>
            <a:r>
              <a:rPr lang="en-US" altLang="en-US"/>
              <a:t>Oracle Database 19c: PL/SQL Workshop   10 - </a:t>
            </a:r>
            <a:fld id="{69FBD62F-DC93-4B2D-BE2A-0971CAC0C214}" type="slidenum">
              <a:rPr lang="en-US" altLang="en-US" smtClean="0"/>
              <a:pPr/>
              <a:t>18</a:t>
            </a:fld>
            <a:endParaRPr lang="en-US" altLang="en-US" dirty="0"/>
          </a:p>
        </p:txBody>
      </p:sp>
      <p:pic>
        <p:nvPicPr>
          <p:cNvPr id="43013" name="Picture 5" descr="les10_10.png"/>
          <p:cNvPicPr>
            <a:picLocks noChangeAspect="1"/>
          </p:cNvPicPr>
          <p:nvPr/>
        </p:nvPicPr>
        <p:blipFill>
          <a:blip r:embed="rId3"/>
          <a:srcRect/>
          <a:stretch>
            <a:fillRect/>
          </a:stretch>
        </p:blipFill>
        <p:spPr bwMode="auto">
          <a:xfrm>
            <a:off x="1600200" y="5173663"/>
            <a:ext cx="3419475" cy="1685925"/>
          </a:xfrm>
          <a:prstGeom prst="rect">
            <a:avLst/>
          </a:prstGeom>
          <a:noFill/>
          <a:ln w="9525">
            <a:noFill/>
            <a:miter lim="800000"/>
            <a:headEnd/>
            <a:tailEnd/>
          </a:ln>
        </p:spPr>
      </p:pic>
      <p:sp>
        <p:nvSpPr>
          <p:cNvPr id="3" name="Slide Image Placeholder 2">
            <a:extLst>
              <a:ext uri="{FF2B5EF4-FFF2-40B4-BE49-F238E27FC236}">
                <a16:creationId xmlns:a16="http://schemas.microsoft.com/office/drawing/2014/main" id="{653F9D70-4E20-49DC-90D2-585AEC3AD42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11FD378-D91A-4D47-B435-80E0CA9710C8}"/>
              </a:ext>
            </a:extLst>
          </p:cNvPr>
          <p:cNvSpPr>
            <a:spLocks noGrp="1"/>
          </p:cNvSpPr>
          <p:nvPr>
            <p:ph type="body" idx="1"/>
          </p:nvPr>
        </p:nvSpPr>
        <p:spPr/>
        <p:txBody>
          <a:bodyPr/>
          <a:lstStyle/>
          <a:p>
            <a:pPr lvl="1" eaLnBrk="1" hangingPunct="1"/>
            <a:r>
              <a:rPr lang="en-US" altLang="en-US" dirty="0"/>
              <a:t>The code in the slide invokes the function twice by passing parameters. The output of the code is as follows:</a:t>
            </a:r>
          </a:p>
          <a:p>
            <a:pPr lvl="1" eaLnBrk="1" hangingPunct="1"/>
            <a:endParaRPr lang="en-US" altLang="en-US" dirty="0"/>
          </a:p>
          <a:p>
            <a:endParaRPr lang="en-US" dirty="0"/>
          </a:p>
        </p:txBody>
      </p:sp>
    </p:spTree>
    <p:extLst>
      <p:ext uri="{BB962C8B-B14F-4D97-AF65-F5344CB8AC3E}">
        <p14:creationId xmlns:p14="http://schemas.microsoft.com/office/powerpoint/2010/main" val="1512464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p:txBody>
          <a:bodyPr/>
          <a:lstStyle/>
          <a:p>
            <a:r>
              <a:rPr lang="en-US" altLang="en-US"/>
              <a:t>Answer: a, b, c, e</a:t>
            </a:r>
          </a:p>
        </p:txBody>
      </p:sp>
      <p:sp>
        <p:nvSpPr>
          <p:cNvPr id="44036" name="Footer Placeholder 7"/>
          <p:cNvSpPr>
            <a:spLocks noGrp="1"/>
          </p:cNvSpPr>
          <p:nvPr>
            <p:ph type="ftr" sz="quarter" idx="4"/>
          </p:nvPr>
        </p:nvSpPr>
        <p:spPr/>
        <p:txBody>
          <a:bodyPr/>
          <a:lstStyle/>
          <a:p>
            <a:r>
              <a:rPr lang="en-US" altLang="en-US"/>
              <a:t>Oracle Database 19c: PL/SQL Workshop   10 - </a:t>
            </a:r>
            <a:fld id="{1EADA548-3D7B-4D45-AAE0-ADE2974BC80C}" type="slidenum">
              <a:rPr lang="en-US" altLang="en-US" smtClean="0"/>
              <a:pPr/>
              <a:t>19</a:t>
            </a:fld>
            <a:endParaRPr lang="en-US" altLang="en-US" dirty="0"/>
          </a:p>
        </p:txBody>
      </p:sp>
      <p:sp>
        <p:nvSpPr>
          <p:cNvPr id="5" name="Slide Image Placeholder 4">
            <a:extLst>
              <a:ext uri="{FF2B5EF4-FFF2-40B4-BE49-F238E27FC236}">
                <a16:creationId xmlns:a16="http://schemas.microsoft.com/office/drawing/2014/main" id="{A72FCD6A-A6B1-45AD-A11F-66217E7CF64E}"/>
              </a:ext>
            </a:extLst>
          </p:cNvPr>
          <p:cNvSpPr>
            <a:spLocks noGrp="1" noRot="1" noChangeAspect="1"/>
          </p:cNvSpPr>
          <p:nvPr>
            <p:ph type="sldImg"/>
          </p:nvPr>
        </p:nvSpPr>
        <p:spPr/>
      </p:sp>
    </p:spTree>
    <p:extLst>
      <p:ext uri="{BB962C8B-B14F-4D97-AF65-F5344CB8AC3E}">
        <p14:creationId xmlns:p14="http://schemas.microsoft.com/office/powerpoint/2010/main" val="390976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Notes Placeholder 2"/>
          <p:cNvSpPr>
            <a:spLocks noGrp="1"/>
          </p:cNvSpPr>
          <p:nvPr>
            <p:ph type="body" idx="1"/>
          </p:nvPr>
        </p:nvSpPr>
        <p:spPr/>
        <p:txBody>
          <a:bodyPr/>
          <a:lstStyle/>
          <a:p>
            <a:pPr lvl="1"/>
            <a:r>
              <a:rPr lang="en-US"/>
              <a:t>In Unit 3, you are introduced to the basic program units in PL/SQL such as stored procedures and functions.</a:t>
            </a:r>
          </a:p>
        </p:txBody>
      </p:sp>
      <p:sp>
        <p:nvSpPr>
          <p:cNvPr id="6" name="Footer Placeholder 5"/>
          <p:cNvSpPr>
            <a:spLocks noGrp="1"/>
          </p:cNvSpPr>
          <p:nvPr>
            <p:ph type="ftr" sz="quarter" idx="4"/>
          </p:nvPr>
        </p:nvSpPr>
        <p:spPr/>
        <p:txBody>
          <a:bodyPr/>
          <a:lstStyle/>
          <a:p>
            <a:r>
              <a:rPr lang="en-US"/>
              <a:t>Oracle Database 19c: PL/SQL Workshop   10 - </a:t>
            </a:r>
            <a:fld id="{AD586B82-CD31-401A-9C86-248F5A4D5A7D}" type="slidenum">
              <a:rPr lang="en-US" smtClean="0"/>
              <a:pPr/>
              <a:t>2</a:t>
            </a:fld>
            <a:endParaRPr lang="en-US" dirty="0"/>
          </a:p>
        </p:txBody>
      </p:sp>
      <p:sp>
        <p:nvSpPr>
          <p:cNvPr id="4" name="Slide Image Placeholder 3">
            <a:extLst>
              <a:ext uri="{FF2B5EF4-FFF2-40B4-BE49-F238E27FC236}">
                <a16:creationId xmlns:a16="http://schemas.microsoft.com/office/drawing/2014/main" id="{83918B14-E6EF-4F9B-942A-85727EA6A86A}"/>
              </a:ext>
            </a:extLst>
          </p:cNvPr>
          <p:cNvSpPr>
            <a:spLocks noGrp="1" noRot="1" noChangeAspect="1"/>
          </p:cNvSpPr>
          <p:nvPr>
            <p:ph type="sldImg"/>
          </p:nvPr>
        </p:nvSpPr>
        <p:spPr/>
      </p:sp>
    </p:spTree>
    <p:extLst>
      <p:ext uri="{BB962C8B-B14F-4D97-AF65-F5344CB8AC3E}">
        <p14:creationId xmlns:p14="http://schemas.microsoft.com/office/powerpoint/2010/main" val="1971433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Footer Placeholder 7"/>
          <p:cNvSpPr>
            <a:spLocks noGrp="1"/>
          </p:cNvSpPr>
          <p:nvPr>
            <p:ph type="ftr" sz="quarter" idx="4"/>
          </p:nvPr>
        </p:nvSpPr>
        <p:spPr/>
        <p:txBody>
          <a:bodyPr/>
          <a:lstStyle/>
          <a:p>
            <a:r>
              <a:rPr lang="en-US" altLang="en-US"/>
              <a:t>Oracle Database 19c: PL/SQL Workshop   10 - </a:t>
            </a:r>
            <a:fld id="{0610A59F-BEB9-4DE3-8388-9325BFAA247E}" type="slidenum">
              <a:rPr lang="en-US" altLang="en-US" smtClean="0"/>
              <a:pPr/>
              <a:t>20</a:t>
            </a:fld>
            <a:endParaRPr lang="en-US" altLang="en-US" dirty="0"/>
          </a:p>
        </p:txBody>
      </p:sp>
      <p:sp>
        <p:nvSpPr>
          <p:cNvPr id="3" name="Slide Image Placeholder 2">
            <a:extLst>
              <a:ext uri="{FF2B5EF4-FFF2-40B4-BE49-F238E27FC236}">
                <a16:creationId xmlns:a16="http://schemas.microsoft.com/office/drawing/2014/main" id="{F2FFBD67-3339-4D95-8617-0524D9B265F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76258C1-AFC8-4F25-88BA-23273DF68A8D}"/>
              </a:ext>
            </a:extLst>
          </p:cNvPr>
          <p:cNvSpPr>
            <a:spLocks noGrp="1"/>
          </p:cNvSpPr>
          <p:nvPr>
            <p:ph type="body" idx="1"/>
          </p:nvPr>
        </p:nvSpPr>
        <p:spPr/>
        <p:txBody>
          <a:bodyPr/>
          <a:lstStyle/>
          <a:p>
            <a:pPr lvl="1" eaLnBrk="1" hangingPunct="1"/>
            <a:r>
              <a:rPr lang="en-US" altLang="en-US" dirty="0"/>
              <a:t>You can use anonymous blocks to design any functionality in PL/SQL. However, the major constraint with anonymous blocks is that they are not stored and therefore, cannot be reused. </a:t>
            </a:r>
          </a:p>
          <a:p>
            <a:pPr lvl="1" eaLnBrk="1" hangingPunct="1"/>
            <a:r>
              <a:rPr lang="en-US" altLang="en-US" dirty="0"/>
              <a:t>Instead of creating anonymous blocks, you can create PL/SQL subprograms. Procedures and functions are called subprograms, which are named PL/SQL blocks. Subprograms express reusable logic by virtue of parameterization. The structure of a procedure or function is similar to the structure of an anonymous block. These subprograms are stored in the database and are therefore, reusable.</a:t>
            </a:r>
          </a:p>
          <a:p>
            <a:endParaRPr lang="en-US" dirty="0"/>
          </a:p>
        </p:txBody>
      </p:sp>
    </p:spTree>
    <p:extLst>
      <p:ext uri="{BB962C8B-B14F-4D97-AF65-F5344CB8AC3E}">
        <p14:creationId xmlns:p14="http://schemas.microsoft.com/office/powerpoint/2010/main" val="284579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Footer Placeholder 4"/>
          <p:cNvSpPr>
            <a:spLocks noGrp="1"/>
          </p:cNvSpPr>
          <p:nvPr>
            <p:ph type="ftr" sz="quarter" idx="4"/>
          </p:nvPr>
        </p:nvSpPr>
        <p:spPr/>
        <p:txBody>
          <a:bodyPr/>
          <a:lstStyle/>
          <a:p>
            <a:r>
              <a:rPr lang="en-US" altLang="en-US"/>
              <a:t>Oracle Database 19c: PL/SQL Workshop   10 - </a:t>
            </a:r>
            <a:fld id="{A15F8CBD-8EC3-4B1F-B5BF-F9C15C90D475}" type="slidenum">
              <a:rPr lang="en-US" altLang="en-US" smtClean="0"/>
              <a:pPr/>
              <a:t>21</a:t>
            </a:fld>
            <a:endParaRPr lang="en-US" altLang="en-US" dirty="0"/>
          </a:p>
        </p:txBody>
      </p:sp>
      <p:sp>
        <p:nvSpPr>
          <p:cNvPr id="4" name="Slide Image Placeholder 3">
            <a:extLst>
              <a:ext uri="{FF2B5EF4-FFF2-40B4-BE49-F238E27FC236}">
                <a16:creationId xmlns:a16="http://schemas.microsoft.com/office/drawing/2014/main" id="{18AA7490-6F51-4C53-AD12-3A8606D2D63D}"/>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92F168B8-0906-4614-A456-96D89F3729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56399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Footer Placeholder 7"/>
          <p:cNvSpPr>
            <a:spLocks noGrp="1"/>
          </p:cNvSpPr>
          <p:nvPr>
            <p:ph type="ftr" sz="quarter" idx="4"/>
          </p:nvPr>
        </p:nvSpPr>
        <p:spPr/>
        <p:txBody>
          <a:bodyPr/>
          <a:lstStyle/>
          <a:p>
            <a:r>
              <a:rPr lang="en-US" altLang="en-US"/>
              <a:t>Oracle Database 19c: PL/SQL Workshop   10 - </a:t>
            </a:r>
            <a:fld id="{21A564E5-09D7-41B4-B5AF-DC1FE6F36EDA}" type="slidenum">
              <a:rPr lang="en-US" altLang="en-US" smtClean="0"/>
              <a:pPr/>
              <a:t>3</a:t>
            </a:fld>
            <a:endParaRPr lang="en-US" altLang="en-US" dirty="0"/>
          </a:p>
        </p:txBody>
      </p:sp>
      <p:sp>
        <p:nvSpPr>
          <p:cNvPr id="3" name="Slide Image Placeholder 2">
            <a:extLst>
              <a:ext uri="{FF2B5EF4-FFF2-40B4-BE49-F238E27FC236}">
                <a16:creationId xmlns:a16="http://schemas.microsoft.com/office/drawing/2014/main" id="{469AF231-9D81-4444-9BBA-C99043BBBA2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58FAA9F-F423-4F11-AE93-997FD9161651}"/>
              </a:ext>
            </a:extLst>
          </p:cNvPr>
          <p:cNvSpPr>
            <a:spLocks noGrp="1"/>
          </p:cNvSpPr>
          <p:nvPr>
            <p:ph type="body" idx="1"/>
          </p:nvPr>
        </p:nvSpPr>
        <p:spPr/>
        <p:txBody>
          <a:bodyPr/>
          <a:lstStyle/>
          <a:p>
            <a:pPr lvl="1"/>
            <a:r>
              <a:rPr lang="en-US" altLang="en-US" dirty="0"/>
              <a:t>You learned about anonymous blocks. This lesson introduces you to named blocks, which are also called </a:t>
            </a:r>
            <a:r>
              <a:rPr lang="en-US" altLang="en-US" i="1" dirty="0"/>
              <a:t>subprograms</a:t>
            </a:r>
            <a:r>
              <a:rPr lang="en-US" altLang="en-US" dirty="0"/>
              <a:t>. Procedures and functions are PL/SQL subprograms. In the lesson, you learn to differentiate between anonymous blocks and subprograms.</a:t>
            </a:r>
          </a:p>
          <a:p>
            <a:pPr lvl="1"/>
            <a:endParaRPr lang="en-US" dirty="0"/>
          </a:p>
        </p:txBody>
      </p:sp>
    </p:spTree>
    <p:extLst>
      <p:ext uri="{BB962C8B-B14F-4D97-AF65-F5344CB8AC3E}">
        <p14:creationId xmlns:p14="http://schemas.microsoft.com/office/powerpoint/2010/main" val="3549707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Footer Placeholder 4"/>
          <p:cNvSpPr>
            <a:spLocks noGrp="1"/>
          </p:cNvSpPr>
          <p:nvPr>
            <p:ph type="ftr" sz="quarter" idx="4"/>
          </p:nvPr>
        </p:nvSpPr>
        <p:spPr/>
        <p:txBody>
          <a:bodyPr/>
          <a:lstStyle/>
          <a:p>
            <a:r>
              <a:rPr lang="en-US" altLang="en-US"/>
              <a:t>Oracle Database 19c: PL/SQL Workshop   10 - </a:t>
            </a:r>
            <a:fld id="{718E0EF9-C418-437C-9CAC-2759E5494379}" type="slidenum">
              <a:rPr lang="en-US" altLang="en-US" smtClean="0"/>
              <a:pPr/>
              <a:t>4</a:t>
            </a:fld>
            <a:endParaRPr lang="en-US" altLang="en-US" dirty="0"/>
          </a:p>
        </p:txBody>
      </p:sp>
      <p:sp>
        <p:nvSpPr>
          <p:cNvPr id="4" name="Slide Image Placeholder 3">
            <a:extLst>
              <a:ext uri="{FF2B5EF4-FFF2-40B4-BE49-F238E27FC236}">
                <a16:creationId xmlns:a16="http://schemas.microsoft.com/office/drawing/2014/main" id="{D168BBF7-8169-4967-B44D-2FDD9614CD1B}"/>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A8BB317C-FC85-4320-85A8-259C6818871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00373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Oracle Database 19c: PL/SQL Workshop   10 - </a:t>
            </a:r>
            <a:fld id="{762A62F5-AD2B-4166-A711-4730BB50825A}" type="slidenum">
              <a:rPr lang="en-US" smtClean="0"/>
              <a:pPr/>
              <a:t>5</a:t>
            </a:fld>
            <a:endParaRPr lang="en-US" dirty="0"/>
          </a:p>
        </p:txBody>
      </p:sp>
      <p:sp>
        <p:nvSpPr>
          <p:cNvPr id="3" name="Slide Image Placeholder 2">
            <a:extLst>
              <a:ext uri="{FF2B5EF4-FFF2-40B4-BE49-F238E27FC236}">
                <a16:creationId xmlns:a16="http://schemas.microsoft.com/office/drawing/2014/main" id="{51332AFF-EE57-40CA-A951-8B0CF6137B0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30DFF29-2034-4212-8833-4F137E0C607E}"/>
              </a:ext>
            </a:extLst>
          </p:cNvPr>
          <p:cNvSpPr>
            <a:spLocks noGrp="1"/>
          </p:cNvSpPr>
          <p:nvPr>
            <p:ph type="body" idx="1"/>
          </p:nvPr>
        </p:nvSpPr>
        <p:spPr>
          <a:xfrm>
            <a:off x="457200" y="4617720"/>
            <a:ext cx="6858000" cy="5821680"/>
          </a:xfrm>
        </p:spPr>
        <p:txBody>
          <a:bodyPr/>
          <a:lstStyle/>
          <a:p>
            <a:pPr lvl="1"/>
            <a:r>
              <a:rPr lang="en-US" altLang="en-US" dirty="0"/>
              <a:t>A PL/SQL subprogram is a named, executable PL/SQL block. It can exist as an independent object on the database. You generally write subprograms to perform an operation or to process data and return a value.</a:t>
            </a:r>
          </a:p>
          <a:p>
            <a:pPr lvl="1"/>
            <a:r>
              <a:rPr lang="en-US" altLang="en-US" b="1" dirty="0"/>
              <a:t>Subprogram Parts</a:t>
            </a:r>
          </a:p>
          <a:p>
            <a:pPr lvl="2"/>
            <a:r>
              <a:rPr lang="en-US" altLang="en-US" dirty="0"/>
              <a:t>A subprogram consists of a specification (spec) and a body. </a:t>
            </a:r>
          </a:p>
          <a:p>
            <a:pPr lvl="2"/>
            <a:r>
              <a:rPr lang="en-US" altLang="en-US" dirty="0"/>
              <a:t>To declare a subprogram, you must provide the specifications, which include the name of the subprogram and parameters. </a:t>
            </a:r>
          </a:p>
          <a:p>
            <a:pPr lvl="2"/>
            <a:r>
              <a:rPr lang="en-US" altLang="en-US" dirty="0"/>
              <a:t>To define a subprogram, you must provide both the specification and the body. </a:t>
            </a:r>
          </a:p>
          <a:p>
            <a:pPr lvl="2"/>
            <a:r>
              <a:rPr lang="en-US" altLang="en-US" dirty="0"/>
              <a:t>You can either declare a subprogram first and define it later in the same block or subprogram, or declare and define it at the same time.</a:t>
            </a:r>
          </a:p>
          <a:p>
            <a:pPr lvl="1"/>
            <a:r>
              <a:rPr lang="en-US" altLang="en-US" b="1" dirty="0"/>
              <a:t>Subprogram Types</a:t>
            </a:r>
          </a:p>
          <a:p>
            <a:pPr lvl="2"/>
            <a:r>
              <a:rPr lang="en-US" altLang="en-US" dirty="0"/>
              <a:t>PL/SQL has two types of subprograms: procedures and functions. </a:t>
            </a:r>
          </a:p>
          <a:p>
            <a:pPr lvl="2"/>
            <a:r>
              <a:rPr lang="en-US" altLang="en-US" dirty="0"/>
              <a:t>Typically, you use a procedure to perform an action and a function to compute and return a value.</a:t>
            </a:r>
          </a:p>
          <a:p>
            <a:pPr lvl="1" eaLnBrk="1" hangingPunct="1"/>
            <a:r>
              <a:rPr lang="en-US" altLang="en-US" dirty="0"/>
              <a:t>A subprogram contains the following sections:</a:t>
            </a:r>
          </a:p>
          <a:p>
            <a:pPr lvl="2" eaLnBrk="1" hangingPunct="1"/>
            <a:r>
              <a:rPr lang="en-US" altLang="en-US" b="1" dirty="0"/>
              <a:t>Declarative section:</a:t>
            </a:r>
            <a:r>
              <a:rPr lang="en-US" altLang="en-US" dirty="0"/>
              <a:t> Subprograms can have an optional declarative section. However, unlike anonymous blocks, the declarative section of a subprogram does not start with the </a:t>
            </a:r>
            <a:r>
              <a:rPr lang="en-US" altLang="en-US" dirty="0">
                <a:latin typeface="Courier New" pitchFamily="49" charset="0"/>
              </a:rPr>
              <a:t>DECLARE</a:t>
            </a:r>
            <a:r>
              <a:rPr lang="en-US" altLang="en-US" dirty="0"/>
              <a:t> keyword. The optional declarative section follows the </a:t>
            </a:r>
            <a:r>
              <a:rPr lang="en-US" altLang="en-US" dirty="0">
                <a:latin typeface="Courier New" pitchFamily="49" charset="0"/>
              </a:rPr>
              <a:t>IS</a:t>
            </a:r>
            <a:r>
              <a:rPr lang="en-US" altLang="en-US" dirty="0"/>
              <a:t> or </a:t>
            </a:r>
            <a:r>
              <a:rPr lang="en-US" altLang="en-US" dirty="0">
                <a:latin typeface="Courier New" pitchFamily="49" charset="0"/>
              </a:rPr>
              <a:t>AS</a:t>
            </a:r>
            <a:r>
              <a:rPr lang="en-US" altLang="en-US" dirty="0"/>
              <a:t> keyword in the subprogram declaration.</a:t>
            </a:r>
          </a:p>
          <a:p>
            <a:endParaRPr lang="en-US" dirty="0"/>
          </a:p>
        </p:txBody>
      </p:sp>
    </p:spTree>
    <p:extLst>
      <p:ext uri="{BB962C8B-B14F-4D97-AF65-F5344CB8AC3E}">
        <p14:creationId xmlns:p14="http://schemas.microsoft.com/office/powerpoint/2010/main" val="4735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7"/>
          <p:cNvSpPr>
            <a:spLocks noGrp="1"/>
          </p:cNvSpPr>
          <p:nvPr>
            <p:ph type="ftr" sz="quarter" idx="4"/>
          </p:nvPr>
        </p:nvSpPr>
        <p:spPr/>
        <p:txBody>
          <a:bodyPr/>
          <a:lstStyle/>
          <a:p>
            <a:r>
              <a:rPr lang="en-US" altLang="en-US"/>
              <a:t>Oracle Database 19c: PL/SQL Workshop   10 - </a:t>
            </a:r>
            <a:fld id="{62DDF145-2CB1-45F6-A96B-FE10B27D785C}" type="slidenum">
              <a:rPr lang="en-US" altLang="en-US" smtClean="0"/>
              <a:pPr/>
              <a:t>6</a:t>
            </a:fld>
            <a:endParaRPr lang="en-US" altLang="en-US" dirty="0"/>
          </a:p>
        </p:txBody>
      </p:sp>
      <p:sp>
        <p:nvSpPr>
          <p:cNvPr id="5" name="Notes Placeholder 4">
            <a:extLst>
              <a:ext uri="{FF2B5EF4-FFF2-40B4-BE49-F238E27FC236}">
                <a16:creationId xmlns:a16="http://schemas.microsoft.com/office/drawing/2014/main" id="{7CA956C2-3F45-41FA-B7CC-C7146F8BF596}"/>
              </a:ext>
            </a:extLst>
          </p:cNvPr>
          <p:cNvSpPr>
            <a:spLocks noGrp="1"/>
          </p:cNvSpPr>
          <p:nvPr>
            <p:ph type="body" idx="1"/>
          </p:nvPr>
        </p:nvSpPr>
        <p:spPr>
          <a:xfrm>
            <a:off x="457200" y="449263"/>
            <a:ext cx="6858000" cy="9380537"/>
          </a:xfrm>
        </p:spPr>
        <p:txBody>
          <a:bodyPr/>
          <a:lstStyle/>
          <a:p>
            <a:pPr lvl="2" eaLnBrk="1" hangingPunct="1"/>
            <a:r>
              <a:rPr lang="en-US" altLang="en-US" b="1" dirty="0"/>
              <a:t>Executable section: </a:t>
            </a:r>
            <a:r>
              <a:rPr lang="en-US" altLang="en-US" dirty="0"/>
              <a:t>This is the mandatory section of the subprogram, which contains the implementation of the business logic. Looking at the code in this section, you can easily determine the business functionality of the subprogram. This section begins and ends with the </a:t>
            </a:r>
            <a:r>
              <a:rPr lang="en-US" altLang="en-US" dirty="0">
                <a:latin typeface="Courier New" pitchFamily="49" charset="0"/>
              </a:rPr>
              <a:t>BEGIN</a:t>
            </a:r>
            <a:r>
              <a:rPr lang="en-US" altLang="en-US" dirty="0"/>
              <a:t> and </a:t>
            </a:r>
            <a:r>
              <a:rPr lang="en-US" altLang="en-US" dirty="0">
                <a:latin typeface="Courier New" pitchFamily="49" charset="0"/>
              </a:rPr>
              <a:t>END</a:t>
            </a:r>
            <a:r>
              <a:rPr lang="en-US" altLang="en-US" dirty="0"/>
              <a:t> keywords, respectively.</a:t>
            </a:r>
          </a:p>
          <a:p>
            <a:pPr lvl="2" eaLnBrk="1" hangingPunct="1"/>
            <a:r>
              <a:rPr lang="en-US" altLang="en-US" b="1" dirty="0"/>
              <a:t>Exception section: </a:t>
            </a:r>
            <a:r>
              <a:rPr lang="en-US" altLang="en-US" dirty="0"/>
              <a:t>This is an optional section that is included to handle exceptions.</a:t>
            </a:r>
          </a:p>
          <a:p>
            <a:endParaRPr lang="en-US" dirty="0"/>
          </a:p>
        </p:txBody>
      </p:sp>
    </p:spTree>
    <p:extLst>
      <p:ext uri="{BB962C8B-B14F-4D97-AF65-F5344CB8AC3E}">
        <p14:creationId xmlns:p14="http://schemas.microsoft.com/office/powerpoint/2010/main" val="1577521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Footer Placeholder 7"/>
          <p:cNvSpPr>
            <a:spLocks noGrp="1"/>
          </p:cNvSpPr>
          <p:nvPr>
            <p:ph type="ftr" sz="quarter" idx="4"/>
          </p:nvPr>
        </p:nvSpPr>
        <p:spPr/>
        <p:txBody>
          <a:bodyPr/>
          <a:lstStyle/>
          <a:p>
            <a:r>
              <a:rPr lang="en-US" altLang="en-US"/>
              <a:t>Oracle Database 19c: PL/SQL Workshop   10 - </a:t>
            </a:r>
            <a:fld id="{CE47AA0D-39CB-4738-8421-028FD99A7670}" type="slidenum">
              <a:rPr lang="en-US" altLang="en-US" smtClean="0"/>
              <a:pPr/>
              <a:t>7</a:t>
            </a:fld>
            <a:endParaRPr lang="en-US" altLang="en-US" dirty="0"/>
          </a:p>
        </p:txBody>
      </p:sp>
      <p:sp>
        <p:nvSpPr>
          <p:cNvPr id="3" name="Slide Image Placeholder 2">
            <a:extLst>
              <a:ext uri="{FF2B5EF4-FFF2-40B4-BE49-F238E27FC236}">
                <a16:creationId xmlns:a16="http://schemas.microsoft.com/office/drawing/2014/main" id="{2B6DF763-BD9E-4290-8218-017B5BAF20D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6C90F2D-5450-42EE-8B15-DBFFF3EA3781}"/>
              </a:ext>
            </a:extLst>
          </p:cNvPr>
          <p:cNvSpPr>
            <a:spLocks noGrp="1"/>
          </p:cNvSpPr>
          <p:nvPr>
            <p:ph type="body" idx="1"/>
          </p:nvPr>
        </p:nvSpPr>
        <p:spPr/>
        <p:txBody>
          <a:bodyPr/>
          <a:lstStyle/>
          <a:p>
            <a:pPr lvl="1" eaLnBrk="1" hangingPunct="1"/>
            <a:r>
              <a:rPr lang="en-US" altLang="en-US" dirty="0"/>
              <a:t>The table in the slide not only shows the differences between anonymous blocks and subprograms, but also highlights the general benefits of subprograms.</a:t>
            </a:r>
          </a:p>
          <a:p>
            <a:pPr lvl="1" eaLnBrk="1" hangingPunct="1"/>
            <a:r>
              <a:rPr lang="en-US" altLang="en-US" dirty="0"/>
              <a:t>Anonymous blocks are not persistent database objects. They are compiled every time they are to be executed. They are not stored in the database for reuse. If you want to reuse them, you must rerun the script that creates the anonymous block, which causes recompilation and execution. </a:t>
            </a:r>
          </a:p>
          <a:p>
            <a:pPr lvl="1" eaLnBrk="1" hangingPunct="1"/>
            <a:r>
              <a:rPr lang="en-US" altLang="en-US" dirty="0"/>
              <a:t>Procedures and functions are compiled and stored in the database in a compiled form. They are recompiled only when they are modified. Because they are stored in the database, any application can make use of these subprograms based on appropriate permissions. The calling application can pass parameters to the procedures if the procedure is designed to accept parameters. Similarly, a calling application can retrieve a value if it invokes a function or a procedure.</a:t>
            </a:r>
          </a:p>
          <a:p>
            <a:endParaRPr lang="en-US" dirty="0"/>
          </a:p>
        </p:txBody>
      </p:sp>
    </p:spTree>
    <p:extLst>
      <p:ext uri="{BB962C8B-B14F-4D97-AF65-F5344CB8AC3E}">
        <p14:creationId xmlns:p14="http://schemas.microsoft.com/office/powerpoint/2010/main" val="63288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Footer Placeholder 4"/>
          <p:cNvSpPr>
            <a:spLocks noGrp="1"/>
          </p:cNvSpPr>
          <p:nvPr>
            <p:ph type="ftr" sz="quarter" idx="4"/>
          </p:nvPr>
        </p:nvSpPr>
        <p:spPr/>
        <p:txBody>
          <a:bodyPr/>
          <a:lstStyle/>
          <a:p>
            <a:r>
              <a:rPr lang="en-US" altLang="en-US"/>
              <a:t>Oracle Database 19c: PL/SQL Workshop   10 - </a:t>
            </a:r>
            <a:fld id="{3422466C-63B4-45A5-A386-85E7D32DCC39}" type="slidenum">
              <a:rPr lang="en-US" altLang="en-US" smtClean="0"/>
              <a:pPr/>
              <a:t>8</a:t>
            </a:fld>
            <a:endParaRPr lang="en-US" altLang="en-US" dirty="0"/>
          </a:p>
        </p:txBody>
      </p:sp>
      <p:sp>
        <p:nvSpPr>
          <p:cNvPr id="4" name="Slide Image Placeholder 3">
            <a:extLst>
              <a:ext uri="{FF2B5EF4-FFF2-40B4-BE49-F238E27FC236}">
                <a16:creationId xmlns:a16="http://schemas.microsoft.com/office/drawing/2014/main" id="{09F1DDD6-78E9-4B28-88C5-FA614E27C05A}"/>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589BA266-75E8-43B8-A828-EC7D73763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2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p:cNvGraphicFramePr>
          <p:nvPr/>
        </p:nvGraphicFramePr>
        <p:xfrm>
          <a:off x="514350" y="4876800"/>
          <a:ext cx="6105525" cy="2562225"/>
        </p:xfrm>
        <a:graphic>
          <a:graphicData uri="http://schemas.openxmlformats.org/presentationml/2006/ole">
            <mc:AlternateContent xmlns:mc="http://schemas.openxmlformats.org/markup-compatibility/2006">
              <mc:Choice xmlns:v="urn:schemas-microsoft-com:vml" Requires="v">
                <p:oleObj spid="_x0000_s3102" name="Document" r:id="rId4" imgW="6350534" imgH="2558237" progId="Word.Document.8">
                  <p:embed/>
                </p:oleObj>
              </mc:Choice>
              <mc:Fallback>
                <p:oleObj name="Document" r:id="rId4" imgW="6350534" imgH="2558237" progId="Word.Document.8">
                  <p:embed/>
                  <p:pic>
                    <p:nvPicPr>
                      <p:cNvPr id="1026"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 y="4876800"/>
                        <a:ext cx="61055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Footer Placeholder 8"/>
          <p:cNvSpPr>
            <a:spLocks noGrp="1"/>
          </p:cNvSpPr>
          <p:nvPr>
            <p:ph type="ftr" sz="quarter" idx="4"/>
          </p:nvPr>
        </p:nvSpPr>
        <p:spPr/>
        <p:txBody>
          <a:bodyPr/>
          <a:lstStyle/>
          <a:p>
            <a:r>
              <a:rPr lang="en-US" altLang="en-US"/>
              <a:t>Oracle Database 19c: PL/SQL Workshop   10 - </a:t>
            </a:r>
            <a:fld id="{E00CAF49-23D3-417B-AF2C-44F42E91746D}" type="slidenum">
              <a:rPr lang="en-US" altLang="en-US" smtClean="0"/>
              <a:pPr/>
              <a:t>9</a:t>
            </a:fld>
            <a:endParaRPr lang="en-US" altLang="en-US" dirty="0"/>
          </a:p>
        </p:txBody>
      </p:sp>
      <p:sp>
        <p:nvSpPr>
          <p:cNvPr id="3" name="Slide Image Placeholder 2">
            <a:extLst>
              <a:ext uri="{FF2B5EF4-FFF2-40B4-BE49-F238E27FC236}">
                <a16:creationId xmlns:a16="http://schemas.microsoft.com/office/drawing/2014/main" id="{E511D357-001C-4940-A9FA-AB517CAD385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642F76B-02CB-4302-9DBB-64E0D440554C}"/>
              </a:ext>
            </a:extLst>
          </p:cNvPr>
          <p:cNvSpPr>
            <a:spLocks noGrp="1"/>
          </p:cNvSpPr>
          <p:nvPr>
            <p:ph type="body" idx="1"/>
          </p:nvPr>
        </p:nvSpPr>
        <p:spPr/>
        <p:txBody>
          <a:bodyPr/>
          <a:lstStyle/>
          <a:p>
            <a:pPr lvl="1" eaLnBrk="1" hangingPunct="1"/>
            <a:r>
              <a:rPr lang="en-US" altLang="en-US" dirty="0"/>
              <a:t>The slide shows the syntax for creating procedures. In the syntax:</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dirty="0"/>
              <a:t>The argument list is optional in a procedure declaration. You learn about procedures in detail in the course titled </a:t>
            </a:r>
            <a:r>
              <a:rPr lang="en-US" altLang="en-US" i="1" dirty="0"/>
              <a:t>Oracle Database: Develop PL/SQL Program Units</a:t>
            </a:r>
            <a:r>
              <a:rPr lang="en-US" altLang="en-US" dirty="0"/>
              <a:t>.</a:t>
            </a:r>
          </a:p>
          <a:p>
            <a:endParaRPr lang="en-US" dirty="0"/>
          </a:p>
        </p:txBody>
      </p:sp>
    </p:spTree>
    <p:extLst>
      <p:ext uri="{BB962C8B-B14F-4D97-AF65-F5344CB8AC3E}">
        <p14:creationId xmlns:p14="http://schemas.microsoft.com/office/powerpoint/2010/main" val="2072161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10</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08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9"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3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34.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a:latin typeface="+mj-lt"/>
                <a:cs typeface="Oracle Sans" panose="020B0503020204020204" pitchFamily="34" charset="0"/>
              </a:rPr>
              <a:t>Introducing Stored Procedures </a:t>
            </a:r>
            <a:br>
              <a:rPr lang="en-US" altLang="en-US">
                <a:latin typeface="+mj-lt"/>
                <a:cs typeface="Oracle Sans" panose="020B0503020204020204" pitchFamily="34" charset="0"/>
              </a:rPr>
            </a:br>
            <a:r>
              <a:rPr lang="en-US" altLang="en-US">
                <a:latin typeface="+mj-lt"/>
                <a:cs typeface="Oracle Sans" panose="020B0503020204020204" pitchFamily="34" charset="0"/>
              </a:rPr>
              <a:t>and Functions</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1FB571B5-820F-48F5-B885-09ED069009C6}"/>
              </a:ext>
            </a:extLst>
          </p:cNvPr>
          <p:cNvSpPr>
            <a:spLocks noGrp="1"/>
          </p:cNvSpPr>
          <p:nvPr>
            <p:ph type="subTitle" idx="1"/>
          </p:nvPr>
        </p:nvSpPr>
        <p:spPr/>
        <p:txBody>
          <a:bodyPr/>
          <a:lstStyle/>
          <a:p>
            <a:endParaRPr lang="en-US"/>
          </a:p>
        </p:txBody>
      </p:sp>
      <p:sp>
        <p:nvSpPr>
          <p:cNvPr id="6148" name="Line 3"/>
          <p:cNvSpPr>
            <a:spLocks noChangeShapeType="1"/>
          </p:cNvSpPr>
          <p:nvPr/>
        </p:nvSpPr>
        <p:spPr bwMode="auto">
          <a:xfrm>
            <a:off x="3659983" y="6743700"/>
            <a:ext cx="1978820" cy="0"/>
          </a:xfrm>
          <a:prstGeom prst="line">
            <a:avLst/>
          </a:prstGeom>
          <a:noFill/>
          <a:ln w="9525">
            <a:noFill/>
            <a:round/>
            <a:headEnd/>
            <a:tailEnd type="triangle" w="med" len="me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41988963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Creating a Procedure</a:t>
            </a:r>
          </a:p>
        </p:txBody>
      </p:sp>
      <p:grpSp>
        <p:nvGrpSpPr>
          <p:cNvPr id="15363" name="Group 1"/>
          <p:cNvGrpSpPr>
            <a:grpSpLocks/>
          </p:cNvGrpSpPr>
          <p:nvPr/>
        </p:nvGrpSpPr>
        <p:grpSpPr bwMode="auto">
          <a:xfrm>
            <a:off x="1311083" y="2212748"/>
            <a:ext cx="15665834" cy="5861504"/>
            <a:chOff x="648406" y="1294258"/>
            <a:chExt cx="7834489" cy="1058327"/>
          </a:xfrm>
        </p:grpSpPr>
        <p:sp>
          <p:nvSpPr>
            <p:cNvPr id="4" name="Content Placeholder 2"/>
            <p:cNvSpPr txBox="1">
              <a:spLocks/>
            </p:cNvSpPr>
            <p:nvPr/>
          </p:nvSpPr>
          <p:spPr bwMode="gray">
            <a:xfrm>
              <a:off x="648406" y="1294258"/>
              <a:ext cx="7834489" cy="1058327"/>
            </a:xfrm>
            <a:prstGeom prst="round2DiagRect">
              <a:avLst>
                <a:gd name="adj1" fmla="val 5035"/>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5368" name="Rectangle 3"/>
            <p:cNvSpPr>
              <a:spLocks noChangeArrowheads="1"/>
            </p:cNvSpPr>
            <p:nvPr/>
          </p:nvSpPr>
          <p:spPr bwMode="gray">
            <a:xfrm>
              <a:off x="983531" y="1336463"/>
              <a:ext cx="7408714" cy="839258"/>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CREATE TABLE dept AS SELECT * FROM departments;</a:t>
              </a:r>
            </a:p>
            <a:p>
              <a:pPr defTabSz="600075">
                <a:lnSpc>
                  <a:spcPct val="110000"/>
                </a:lnSpc>
                <a:tabLst>
                  <a:tab pos="600075" algn="r"/>
                  <a:tab pos="1009650" algn="l"/>
                </a:tabLst>
              </a:pPr>
              <a:r>
                <a:rPr lang="en-US" altLang="en-US" sz="2400" dirty="0">
                  <a:solidFill>
                    <a:srgbClr val="FF0000"/>
                  </a:solidFill>
                  <a:latin typeface="Courier New" pitchFamily="49" charset="0"/>
                  <a:cs typeface="Oracle Sans" panose="020B0503020204020204" pitchFamily="34" charset="0"/>
                </a:rPr>
                <a:t>CREATE PROCEDURE </a:t>
              </a:r>
              <a:r>
                <a:rPr lang="en-US" altLang="en-US" sz="2400" dirty="0" err="1">
                  <a:latin typeface="Courier New" pitchFamily="49" charset="0"/>
                  <a:cs typeface="Oracle Sans" panose="020B0503020204020204" pitchFamily="34" charset="0"/>
                </a:rPr>
                <a:t>add_dept</a:t>
              </a:r>
              <a:r>
                <a:rPr lang="en-US" altLang="en-US" sz="2400" dirty="0">
                  <a:latin typeface="Courier New" pitchFamily="49" charset="0"/>
                  <a:cs typeface="Oracle Sans" panose="020B0503020204020204" pitchFamily="34" charset="0"/>
                </a:rPr>
                <a:t> </a:t>
              </a:r>
              <a:r>
                <a:rPr lang="en-US" altLang="en-US" sz="2400" dirty="0">
                  <a:solidFill>
                    <a:srgbClr val="FF0000"/>
                  </a:solidFill>
                  <a:latin typeface="Courier New" pitchFamily="49" charset="0"/>
                  <a:cs typeface="Oracle Sans" panose="020B0503020204020204" pitchFamily="34" charset="0"/>
                </a:rPr>
                <a:t>IS</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a:t>
              </a:r>
              <a:r>
                <a:rPr lang="en-US" altLang="en-US" sz="2400" dirty="0" err="1">
                  <a:latin typeface="Courier New" pitchFamily="49" charset="0"/>
                  <a:cs typeface="Oracle Sans" panose="020B0503020204020204" pitchFamily="34" charset="0"/>
                </a:rPr>
                <a:t>v_dept_id</a:t>
              </a:r>
              <a:r>
                <a:rPr lang="en-US" altLang="en-US" sz="2400" dirty="0">
                  <a:latin typeface="Courier New" pitchFamily="49" charset="0"/>
                  <a:cs typeface="Oracle Sans" panose="020B0503020204020204" pitchFamily="34" charset="0"/>
                </a:rPr>
                <a:t> </a:t>
              </a:r>
              <a:r>
                <a:rPr lang="en-US" altLang="en-US" sz="2400" dirty="0" err="1">
                  <a:latin typeface="Courier New" pitchFamily="49" charset="0"/>
                  <a:cs typeface="Oracle Sans" panose="020B0503020204020204" pitchFamily="34" charset="0"/>
                </a:rPr>
                <a:t>dept.department_id%TYPE</a:t>
              </a:r>
              <a:r>
                <a:rPr lang="en-US" altLang="en-US" sz="2400" dirty="0">
                  <a:latin typeface="Courier New" pitchFamily="49" charset="0"/>
                  <a:cs typeface="Oracle Sans" panose="020B0503020204020204" pitchFamily="34" charset="0"/>
                </a:rPr>
                <a:t>;</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a:t>
              </a:r>
              <a:r>
                <a:rPr lang="en-US" altLang="en-US" sz="2400" dirty="0" err="1">
                  <a:latin typeface="Courier New" pitchFamily="49" charset="0"/>
                  <a:cs typeface="Oracle Sans" panose="020B0503020204020204" pitchFamily="34" charset="0"/>
                </a:rPr>
                <a:t>v_dept_name</a:t>
              </a:r>
              <a:r>
                <a:rPr lang="en-US" altLang="en-US" sz="2400" dirty="0">
                  <a:latin typeface="Courier New" pitchFamily="49" charset="0"/>
                  <a:cs typeface="Oracle Sans" panose="020B0503020204020204" pitchFamily="34" charset="0"/>
                </a:rPr>
                <a:t> </a:t>
              </a:r>
              <a:r>
                <a:rPr lang="en-US" altLang="en-US" sz="2400" dirty="0" err="1">
                  <a:latin typeface="Courier New" pitchFamily="49" charset="0"/>
                  <a:cs typeface="Oracle Sans" panose="020B0503020204020204" pitchFamily="34" charset="0"/>
                </a:rPr>
                <a:t>dept.department_name%TYPE</a:t>
              </a:r>
              <a:r>
                <a:rPr lang="en-US" altLang="en-US" sz="2400" dirty="0">
                  <a:latin typeface="Courier New" pitchFamily="49" charset="0"/>
                  <a:cs typeface="Oracle Sans" panose="020B0503020204020204" pitchFamily="34" charset="0"/>
                </a:rPr>
                <a:t>;</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BEGIN</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a:t>
              </a:r>
              <a:r>
                <a:rPr lang="en-US" altLang="en-US" sz="2400" dirty="0" err="1">
                  <a:latin typeface="Courier New" pitchFamily="49" charset="0"/>
                  <a:cs typeface="Oracle Sans" panose="020B0503020204020204" pitchFamily="34" charset="0"/>
                </a:rPr>
                <a:t>v_dept_id</a:t>
              </a:r>
              <a:r>
                <a:rPr lang="en-US" altLang="en-US" sz="2400" dirty="0">
                  <a:latin typeface="Courier New" pitchFamily="49" charset="0"/>
                  <a:cs typeface="Oracle Sans" panose="020B0503020204020204" pitchFamily="34" charset="0"/>
                </a:rPr>
                <a:t>:=280;</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a:t>
              </a:r>
              <a:r>
                <a:rPr lang="en-US" altLang="en-US" sz="2400" dirty="0" err="1">
                  <a:latin typeface="Courier New" pitchFamily="49" charset="0"/>
                  <a:cs typeface="Oracle Sans" panose="020B0503020204020204" pitchFamily="34" charset="0"/>
                </a:rPr>
                <a:t>v_dept_name</a:t>
              </a:r>
              <a:r>
                <a:rPr lang="en-US" altLang="en-US" sz="2400" dirty="0">
                  <a:latin typeface="Courier New" pitchFamily="49" charset="0"/>
                  <a:cs typeface="Oracle Sans" panose="020B0503020204020204" pitchFamily="34" charset="0"/>
                </a:rPr>
                <a:t>:='ST-Curriculum';</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INSERT INTO dept(</a:t>
              </a:r>
              <a:r>
                <a:rPr lang="en-US" altLang="en-US" sz="2400" dirty="0" err="1">
                  <a:latin typeface="Courier New" pitchFamily="49" charset="0"/>
                  <a:cs typeface="Oracle Sans" panose="020B0503020204020204" pitchFamily="34" charset="0"/>
                </a:rPr>
                <a:t>department_id,department_name</a:t>
              </a:r>
              <a:r>
                <a:rPr lang="en-US" altLang="en-US" sz="2400" dirty="0">
                  <a:latin typeface="Courier New" pitchFamily="49" charset="0"/>
                  <a:cs typeface="Oracle Sans" panose="020B0503020204020204" pitchFamily="34" charset="0"/>
                </a:rPr>
                <a:t>)</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VALUES(</a:t>
              </a:r>
              <a:r>
                <a:rPr lang="en-US" altLang="en-US" sz="2400" dirty="0" err="1">
                  <a:latin typeface="Courier New" pitchFamily="49" charset="0"/>
                  <a:cs typeface="Oracle Sans" panose="020B0503020204020204" pitchFamily="34" charset="0"/>
                </a:rPr>
                <a:t>v_dept_id,v_dept_name</a:t>
              </a:r>
              <a:r>
                <a:rPr lang="en-US" altLang="en-US" sz="2400" dirty="0">
                  <a:latin typeface="Courier New" pitchFamily="49" charset="0"/>
                  <a:cs typeface="Oracle Sans" panose="020B0503020204020204" pitchFamily="34" charset="0"/>
                </a:rPr>
                <a:t>);</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DBMS_OUTPUT.PUT_LINE(' Inserted '|| SQL%ROWCOUNT ||' row ');</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END; </a:t>
              </a:r>
            </a:p>
          </p:txBody>
        </p:sp>
      </p:grpSp>
      <p:pic>
        <p:nvPicPr>
          <p:cNvPr id="15364" name="Picture 4" descr="les10_01.png"/>
          <p:cNvPicPr>
            <a:picLocks noChangeAspect="1"/>
          </p:cNvPicPr>
          <p:nvPr/>
        </p:nvPicPr>
        <p:blipFill>
          <a:blip r:embed="rId4" cstate="print"/>
          <a:srcRect/>
          <a:stretch>
            <a:fillRect/>
          </a:stretch>
        </p:blipFill>
        <p:spPr bwMode="auto">
          <a:xfrm>
            <a:off x="6629400" y="7048500"/>
            <a:ext cx="5029200" cy="223351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38610493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7933724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933449" y="3205332"/>
            <a:ext cx="6398738" cy="2101319"/>
          </a:xfrm>
          <a:prstGeom prst="round2DiagRect">
            <a:avLst>
              <a:gd name="adj1" fmla="val 831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tabLst>
                <a:tab pos="600075" algn="r"/>
                <a:tab pos="1009650" algn="l"/>
              </a:tabLst>
            </a:pPr>
            <a:r>
              <a:rPr lang="en-US" altLang="en-US" sz="2400" dirty="0">
                <a:latin typeface="Courier New" pitchFamily="49" charset="0"/>
                <a:cs typeface="Oracle Sans" panose="020B0503020204020204" pitchFamily="34" charset="0"/>
              </a:rPr>
              <a:t>...</a:t>
            </a:r>
          </a:p>
          <a:p>
            <a:pPr defTabSz="600075">
              <a:tabLst>
                <a:tab pos="600075" algn="r"/>
                <a:tab pos="1009650" algn="l"/>
              </a:tabLst>
            </a:pPr>
            <a:r>
              <a:rPr lang="en-US" altLang="en-US" sz="2400" dirty="0">
                <a:latin typeface="Courier New" pitchFamily="49" charset="0"/>
                <a:cs typeface="Oracle Sans" panose="020B0503020204020204" pitchFamily="34" charset="0"/>
              </a:rPr>
              <a:t>BEGIN</a:t>
            </a:r>
          </a:p>
          <a:p>
            <a:pPr defTabSz="600075">
              <a:tabLst>
                <a:tab pos="600075" algn="r"/>
                <a:tab pos="1009650" algn="l"/>
              </a:tabLst>
            </a:pPr>
            <a:r>
              <a:rPr lang="en-US" altLang="en-US" sz="2400" dirty="0">
                <a:latin typeface="Courier New" pitchFamily="49" charset="0"/>
                <a:cs typeface="Oracle Sans" panose="020B0503020204020204" pitchFamily="34" charset="0"/>
              </a:rPr>
              <a:t> </a:t>
            </a:r>
            <a:r>
              <a:rPr lang="en-US" altLang="en-US" sz="2400" dirty="0" err="1">
                <a:latin typeface="Courier New" pitchFamily="49" charset="0"/>
                <a:cs typeface="Oracle Sans" panose="020B0503020204020204" pitchFamily="34" charset="0"/>
              </a:rPr>
              <a:t>add_dept</a:t>
            </a:r>
            <a:r>
              <a:rPr lang="en-US" altLang="en-US" sz="2400" dirty="0">
                <a:latin typeface="Courier New" pitchFamily="49" charset="0"/>
                <a:cs typeface="Oracle Sans" panose="020B0503020204020204" pitchFamily="34" charset="0"/>
              </a:rPr>
              <a:t>;</a:t>
            </a:r>
          </a:p>
          <a:p>
            <a:pPr defTabSz="600075">
              <a:tabLst>
                <a:tab pos="600075" algn="r"/>
                <a:tab pos="1009650" algn="l"/>
              </a:tabLst>
            </a:pPr>
            <a:r>
              <a:rPr lang="en-US" altLang="en-US" sz="2400" dirty="0">
                <a:latin typeface="Courier New" pitchFamily="49" charset="0"/>
                <a:cs typeface="Oracle Sans" panose="020B0503020204020204" pitchFamily="34" charset="0"/>
              </a:rPr>
              <a:t>END;</a:t>
            </a:r>
          </a:p>
          <a:p>
            <a:pPr defTabSz="600075">
              <a:tabLst>
                <a:tab pos="600075" algn="r"/>
                <a:tab pos="1009650" algn="l"/>
              </a:tabLst>
            </a:pPr>
            <a:r>
              <a:rPr lang="en-US" altLang="en-US" sz="2400" dirty="0">
                <a:latin typeface="Courier New" pitchFamily="49" charset="0"/>
                <a:cs typeface="Oracle Sans" panose="020B0503020204020204" pitchFamily="34" charset="0"/>
              </a:rPr>
              <a:t>/</a:t>
            </a:r>
          </a:p>
        </p:txBody>
      </p:sp>
      <p:sp>
        <p:nvSpPr>
          <p:cNvPr id="16389"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Invoking a Procedure</a:t>
            </a:r>
          </a:p>
        </p:txBody>
      </p:sp>
      <p:sp>
        <p:nvSpPr>
          <p:cNvPr id="16390" name="Content Placeholder 12"/>
          <p:cNvSpPr>
            <a:spLocks noGrp="1"/>
          </p:cNvSpPr>
          <p:nvPr>
            <p:ph idx="1"/>
          </p:nvPr>
        </p:nvSpPr>
        <p:spPr>
          <a:xfrm>
            <a:off x="933451" y="2272710"/>
            <a:ext cx="16421100" cy="3918313"/>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Oracle Sans" panose="020B0503020204020204" pitchFamily="34" charset="0"/>
                <a:cs typeface="Oracle Sans" panose="020B0503020204020204" pitchFamily="34" charset="0"/>
              </a:rPr>
              <a:t>Invoke the procedure in a PL/SQL block</a:t>
            </a:r>
          </a:p>
          <a:p>
            <a:endParaRPr lang="en-US" dirty="0">
              <a:latin typeface="Oracle Sans" panose="020B0503020204020204" pitchFamily="34" charset="0"/>
              <a:cs typeface="Oracle Sans" panose="020B0503020204020204" pitchFamily="34" charset="0"/>
            </a:endParaRPr>
          </a:p>
          <a:p>
            <a:endParaRPr lang="en-US" dirty="0">
              <a:latin typeface="Oracle Sans" panose="020B0503020204020204" pitchFamily="34" charset="0"/>
              <a:cs typeface="Oracle Sans" panose="020B0503020204020204" pitchFamily="34" charset="0"/>
            </a:endParaRPr>
          </a:p>
          <a:p>
            <a:endParaRPr lang="en-US" dirty="0">
              <a:latin typeface="Oracle Sans" panose="020B0503020204020204" pitchFamily="34" charset="0"/>
              <a:cs typeface="Oracle Sans" panose="020B0503020204020204" pitchFamily="34" charset="0"/>
            </a:endParaRPr>
          </a:p>
          <a:p>
            <a:endParaRPr lang="en-US" dirty="0">
              <a:latin typeface="Oracle Sans" panose="020B0503020204020204" pitchFamily="34" charset="0"/>
              <a:cs typeface="Oracle Sans" panose="020B0503020204020204" pitchFamily="34" charset="0"/>
            </a:endParaRPr>
          </a:p>
          <a:p>
            <a:endParaRPr lang="en-US" dirty="0">
              <a:latin typeface="Oracle Sans" panose="020B0503020204020204" pitchFamily="34" charset="0"/>
              <a:cs typeface="Oracle Sans" panose="020B0503020204020204" pitchFamily="34" charset="0"/>
            </a:endParaRPr>
          </a:p>
          <a:p>
            <a:r>
              <a:rPr lang="en-US" dirty="0">
                <a:latin typeface="Oracle Sans" panose="020B0503020204020204" pitchFamily="34" charset="0"/>
                <a:cs typeface="Oracle Sans" panose="020B0503020204020204" pitchFamily="34" charset="0"/>
              </a:rPr>
              <a:t>Run the following query to check the result</a:t>
            </a:r>
          </a:p>
        </p:txBody>
      </p:sp>
      <p:pic>
        <p:nvPicPr>
          <p:cNvPr id="16392" name="Picture 7" descr="les10_04.png"/>
          <p:cNvPicPr>
            <a:picLocks noChangeAspect="1"/>
          </p:cNvPicPr>
          <p:nvPr/>
        </p:nvPicPr>
        <p:blipFill>
          <a:blip r:embed="rId4" cstate="print"/>
          <a:srcRect/>
          <a:stretch>
            <a:fillRect/>
          </a:stretch>
        </p:blipFill>
        <p:spPr bwMode="auto">
          <a:xfrm>
            <a:off x="10061532" y="3054550"/>
            <a:ext cx="6241887" cy="2469950"/>
          </a:xfrm>
          <a:prstGeom prst="rect">
            <a:avLst/>
          </a:prstGeom>
          <a:noFill/>
          <a:ln w="9525">
            <a:noFill/>
            <a:miter lim="800000"/>
            <a:headEnd/>
            <a:tailEnd/>
          </a:ln>
        </p:spPr>
      </p:pic>
      <p:sp>
        <p:nvSpPr>
          <p:cNvPr id="9" name="Right Arrow 8"/>
          <p:cNvSpPr/>
          <p:nvPr/>
        </p:nvSpPr>
        <p:spPr bwMode="auto">
          <a:xfrm>
            <a:off x="7332187" y="3984135"/>
            <a:ext cx="2743200" cy="571500"/>
          </a:xfrm>
          <a:prstGeom prst="rightArrow">
            <a:avLst/>
          </a:prstGeom>
          <a:solidFill>
            <a:schemeClr val="accent1">
              <a:lumMod val="60000"/>
              <a:lumOff val="40000"/>
            </a:schemeClr>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16398" name="Picture 12" descr="les10_05.png"/>
          <p:cNvPicPr>
            <a:picLocks noChangeAspect="1"/>
          </p:cNvPicPr>
          <p:nvPr/>
        </p:nvPicPr>
        <p:blipFill>
          <a:blip r:embed="rId5" cstate="print"/>
          <a:srcRect/>
          <a:stretch>
            <a:fillRect/>
          </a:stretch>
        </p:blipFill>
        <p:spPr bwMode="auto">
          <a:xfrm>
            <a:off x="10075387" y="6176179"/>
            <a:ext cx="6240938" cy="2167721"/>
          </a:xfrm>
          <a:prstGeom prst="rect">
            <a:avLst/>
          </a:prstGeom>
          <a:noFill/>
          <a:ln w="9525">
            <a:noFill/>
            <a:miter lim="800000"/>
            <a:headEnd/>
            <a:tailEnd/>
          </a:ln>
        </p:spPr>
      </p:pic>
      <p:sp>
        <p:nvSpPr>
          <p:cNvPr id="15" name="Content Placeholder 2">
            <a:extLst>
              <a:ext uri="{FF2B5EF4-FFF2-40B4-BE49-F238E27FC236}">
                <a16:creationId xmlns:a16="http://schemas.microsoft.com/office/drawing/2014/main" id="{9EAED099-34DA-404F-AB03-D928A72827BE}"/>
              </a:ext>
            </a:extLst>
          </p:cNvPr>
          <p:cNvSpPr txBox="1">
            <a:spLocks/>
          </p:cNvSpPr>
          <p:nvPr/>
        </p:nvSpPr>
        <p:spPr bwMode="gray">
          <a:xfrm>
            <a:off x="933449" y="6453450"/>
            <a:ext cx="6398738" cy="1714128"/>
          </a:xfrm>
          <a:prstGeom prst="round2DiagRect">
            <a:avLst>
              <a:gd name="adj1" fmla="val 831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tabLst>
                <a:tab pos="600075" algn="r"/>
                <a:tab pos="1009650" algn="l"/>
              </a:tabLst>
            </a:pPr>
            <a:r>
              <a:rPr lang="en-US" altLang="en-US" sz="2400" b="1" dirty="0">
                <a:latin typeface="Courier New" pitchFamily="49" charset="0"/>
                <a:cs typeface="Oracle Sans" panose="020B0503020204020204" pitchFamily="34" charset="0"/>
              </a:rPr>
              <a:t>SELECT </a:t>
            </a:r>
            <a:r>
              <a:rPr lang="en-US" altLang="en-US" sz="2400" b="1" dirty="0" err="1">
                <a:latin typeface="Courier New" pitchFamily="49" charset="0"/>
                <a:cs typeface="Oracle Sans" panose="020B0503020204020204" pitchFamily="34" charset="0"/>
              </a:rPr>
              <a:t>department_id</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department_name</a:t>
            </a:r>
            <a:r>
              <a:rPr lang="en-US" altLang="en-US" sz="2400" b="1" dirty="0">
                <a:latin typeface="Courier New" pitchFamily="49" charset="0"/>
                <a:cs typeface="Oracle Sans" panose="020B0503020204020204" pitchFamily="34" charset="0"/>
              </a:rPr>
              <a:t> </a:t>
            </a:r>
          </a:p>
          <a:p>
            <a:pPr defTabSz="600075">
              <a:tabLst>
                <a:tab pos="600075" algn="r"/>
                <a:tab pos="1009650" algn="l"/>
              </a:tabLst>
            </a:pPr>
            <a:r>
              <a:rPr lang="en-US" altLang="en-US" sz="2400" b="1" dirty="0">
                <a:latin typeface="Courier New" pitchFamily="49" charset="0"/>
                <a:cs typeface="Oracle Sans" panose="020B0503020204020204" pitchFamily="34" charset="0"/>
              </a:rPr>
              <a:t>FROM dept </a:t>
            </a:r>
          </a:p>
          <a:p>
            <a:pPr defTabSz="600075">
              <a:tabLst>
                <a:tab pos="600075" algn="r"/>
                <a:tab pos="1009650" algn="l"/>
              </a:tabLst>
            </a:pPr>
            <a:r>
              <a:rPr lang="en-US" altLang="en-US" sz="2400" b="1" dirty="0">
                <a:latin typeface="Courier New" pitchFamily="49" charset="0"/>
                <a:cs typeface="Oracle Sans" panose="020B0503020204020204" pitchFamily="34" charset="0"/>
              </a:rPr>
              <a:t>WHERE </a:t>
            </a:r>
            <a:r>
              <a:rPr lang="en-US" altLang="en-US" sz="2400" b="1" dirty="0" err="1">
                <a:latin typeface="Courier New" pitchFamily="49" charset="0"/>
                <a:cs typeface="Oracle Sans" panose="020B0503020204020204" pitchFamily="34" charset="0"/>
              </a:rPr>
              <a:t>department_id</a:t>
            </a:r>
            <a:r>
              <a:rPr lang="en-US" altLang="en-US" sz="2400" b="1" dirty="0">
                <a:latin typeface="Courier New" pitchFamily="49" charset="0"/>
                <a:cs typeface="Oracle Sans" panose="020B0503020204020204" pitchFamily="34" charset="0"/>
              </a:rPr>
              <a:t> = 280;</a:t>
            </a:r>
          </a:p>
        </p:txBody>
      </p:sp>
      <p:sp>
        <p:nvSpPr>
          <p:cNvPr id="16" name="Right Arrow 8">
            <a:extLst>
              <a:ext uri="{FF2B5EF4-FFF2-40B4-BE49-F238E27FC236}">
                <a16:creationId xmlns:a16="http://schemas.microsoft.com/office/drawing/2014/main" id="{67E5923D-4E3B-4D93-A360-963ABE3AA523}"/>
              </a:ext>
            </a:extLst>
          </p:cNvPr>
          <p:cNvSpPr/>
          <p:nvPr/>
        </p:nvSpPr>
        <p:spPr bwMode="auto">
          <a:xfrm>
            <a:off x="7332187" y="7024764"/>
            <a:ext cx="2743200" cy="571500"/>
          </a:xfrm>
          <a:prstGeom prst="rightArrow">
            <a:avLst/>
          </a:prstGeom>
          <a:solidFill>
            <a:schemeClr val="accent1">
              <a:lumMod val="60000"/>
              <a:lumOff val="40000"/>
            </a:schemeClr>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95812079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8C3C6A1F-D9F1-4551-BAB9-0FD6F1FF766D}"/>
              </a:ext>
            </a:extLst>
          </p:cNvPr>
          <p:cNvSpPr>
            <a:spLocks noGrp="1"/>
          </p:cNvSpPr>
          <p:nvPr>
            <p:ph idx="1"/>
          </p:nvPr>
        </p:nvSpPr>
        <p:spPr>
          <a:xfrm>
            <a:off x="933451" y="2272710"/>
            <a:ext cx="16421100" cy="2833400"/>
          </a:xfrm>
        </p:spPr>
        <p:txBody>
          <a:bodyPr/>
          <a:lstStyle/>
          <a:p>
            <a:pPr lvl="1">
              <a:buClr>
                <a:schemeClr val="tx1">
                  <a:lumMod val="25000"/>
                  <a:lumOff val="75000"/>
                </a:schemeClr>
              </a:buClr>
            </a:pPr>
            <a:r>
              <a:rPr lang="en-US" dirty="0">
                <a:solidFill>
                  <a:schemeClr val="tx1">
                    <a:lumMod val="25000"/>
                    <a:lumOff val="75000"/>
                  </a:schemeClr>
                </a:solidFill>
              </a:rPr>
              <a:t>Introducing procedures and functions</a:t>
            </a:r>
          </a:p>
          <a:p>
            <a:pPr lvl="1">
              <a:buClr>
                <a:schemeClr val="tx1">
                  <a:lumMod val="25000"/>
                  <a:lumOff val="75000"/>
                </a:schemeClr>
              </a:buClr>
            </a:pPr>
            <a:r>
              <a:rPr lang="en-US" dirty="0">
                <a:solidFill>
                  <a:schemeClr val="tx1">
                    <a:lumMod val="25000"/>
                    <a:lumOff val="75000"/>
                  </a:schemeClr>
                </a:solidFill>
              </a:rPr>
              <a:t>Previewing procedures</a:t>
            </a:r>
          </a:p>
          <a:p>
            <a:pPr lvl="1"/>
            <a:r>
              <a:rPr lang="en-US" dirty="0"/>
              <a:t>Previewing functions</a:t>
            </a:r>
          </a:p>
          <a:p>
            <a:endParaRPr lang="en-US" dirty="0"/>
          </a:p>
        </p:txBody>
      </p:sp>
      <p:grpSp>
        <p:nvGrpSpPr>
          <p:cNvPr id="4" name="Group 3"/>
          <p:cNvGrpSpPr/>
          <p:nvPr/>
        </p:nvGrpSpPr>
        <p:grpSpPr>
          <a:xfrm>
            <a:off x="12720637" y="6515101"/>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982504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Function: Syntax</a:t>
            </a:r>
          </a:p>
        </p:txBody>
      </p:sp>
      <p:grpSp>
        <p:nvGrpSpPr>
          <p:cNvPr id="18435" name="Group 1"/>
          <p:cNvGrpSpPr>
            <a:grpSpLocks/>
          </p:cNvGrpSpPr>
          <p:nvPr/>
        </p:nvGrpSpPr>
        <p:grpSpPr bwMode="auto">
          <a:xfrm>
            <a:off x="1312069" y="3579263"/>
            <a:ext cx="15663863" cy="3128475"/>
            <a:chOff x="601132" y="1439331"/>
            <a:chExt cx="7834489" cy="1078265"/>
          </a:xfrm>
        </p:grpSpPr>
        <p:sp>
          <p:nvSpPr>
            <p:cNvPr id="5" name="Content Placeholder 2"/>
            <p:cNvSpPr txBox="1">
              <a:spLocks/>
            </p:cNvSpPr>
            <p:nvPr/>
          </p:nvSpPr>
          <p:spPr bwMode="gray">
            <a:xfrm>
              <a:off x="601132" y="1439331"/>
              <a:ext cx="7834489" cy="1078265"/>
            </a:xfrm>
            <a:prstGeom prst="round2DiagRect">
              <a:avLst>
                <a:gd name="adj1" fmla="val 831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8439" name="Rectangle 3"/>
            <p:cNvSpPr>
              <a:spLocks noChangeArrowheads="1"/>
            </p:cNvSpPr>
            <p:nvPr/>
          </p:nvSpPr>
          <p:spPr bwMode="blackGray">
            <a:xfrm>
              <a:off x="916194" y="1515534"/>
              <a:ext cx="7204364" cy="925492"/>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110000"/>
                </a:lnSpc>
                <a:tabLst>
                  <a:tab pos="600075" algn="r"/>
                  <a:tab pos="1009650" algn="l"/>
                </a:tabLst>
              </a:pPr>
              <a:r>
                <a:rPr lang="en-US" altLang="en-US" sz="3000" dirty="0">
                  <a:latin typeface="Courier New" pitchFamily="49" charset="0"/>
                  <a:cs typeface="Oracle Sans" panose="020B0503020204020204" pitchFamily="34" charset="0"/>
                </a:rPr>
                <a:t>C</a:t>
              </a:r>
              <a:r>
                <a:rPr lang="en-US" altLang="en-US" sz="2400" dirty="0">
                  <a:solidFill>
                    <a:srgbClr val="000000"/>
                  </a:solidFill>
                  <a:latin typeface="Courier New" pitchFamily="49" charset="0"/>
                  <a:cs typeface="Oracle Sans" panose="020B0503020204020204" pitchFamily="34" charset="0"/>
                </a:rPr>
                <a:t>REATE [OR REPLACE] FUNCTION </a:t>
              </a:r>
              <a:r>
                <a:rPr lang="en-US" altLang="en-US" sz="2400" i="1" dirty="0" err="1">
                  <a:solidFill>
                    <a:srgbClr val="000000"/>
                  </a:solidFill>
                  <a:latin typeface="Courier New" pitchFamily="49" charset="0"/>
                  <a:cs typeface="Oracle Sans" panose="020B0503020204020204" pitchFamily="34" charset="0"/>
                </a:rPr>
                <a:t>function_name</a:t>
              </a:r>
              <a:endParaRPr lang="en-US" altLang="en-US" sz="2400" i="1" dirty="0">
                <a:solidFill>
                  <a:srgbClr val="000000"/>
                </a:solidFill>
                <a:latin typeface="Courier New" pitchFamily="49" charset="0"/>
                <a:cs typeface="Oracle Sans" panose="020B0503020204020204" pitchFamily="34" charset="0"/>
              </a:endParaRPr>
            </a:p>
            <a:p>
              <a:pPr defTabSz="600075">
                <a:tabLst>
                  <a:tab pos="600075" algn="r"/>
                  <a:tab pos="1009650" algn="l"/>
                </a:tabLst>
              </a:pPr>
              <a:r>
                <a:rPr lang="en-US" altLang="en-US" sz="2400" i="1" dirty="0">
                  <a:solidFill>
                    <a:srgbClr val="000000"/>
                  </a:solidFill>
                  <a:latin typeface="Courier New" pitchFamily="49" charset="0"/>
                  <a:cs typeface="Oracle Sans" panose="020B0503020204020204" pitchFamily="34" charset="0"/>
                </a:rPr>
                <a:t> </a:t>
              </a:r>
              <a:r>
                <a:rPr lang="en-US" altLang="en-US" sz="2400" dirty="0">
                  <a:solidFill>
                    <a:srgbClr val="000000"/>
                  </a:solidFill>
                  <a:latin typeface="Courier New" pitchFamily="49" charset="0"/>
                  <a:cs typeface="Oracle Sans" panose="020B0503020204020204" pitchFamily="34" charset="0"/>
                </a:rPr>
                <a:t>[(</a:t>
              </a:r>
              <a:r>
                <a:rPr lang="en-US" altLang="en-US" sz="2400" i="1" dirty="0">
                  <a:solidFill>
                    <a:srgbClr val="000000"/>
                  </a:solidFill>
                  <a:latin typeface="Courier New" pitchFamily="49" charset="0"/>
                  <a:cs typeface="Oracle Sans" panose="020B0503020204020204" pitchFamily="34" charset="0"/>
                </a:rPr>
                <a:t>argument1 </a:t>
              </a:r>
              <a:r>
                <a:rPr lang="en-US" altLang="en-US" sz="2400" dirty="0">
                  <a:solidFill>
                    <a:srgbClr val="000000"/>
                  </a:solidFill>
                  <a:latin typeface="Courier New" pitchFamily="49" charset="0"/>
                  <a:cs typeface="Oracle Sans" panose="020B0503020204020204" pitchFamily="34" charset="0"/>
                </a:rPr>
                <a:t>[</a:t>
              </a:r>
              <a:r>
                <a:rPr lang="en-US" altLang="en-US" sz="2400" i="1" dirty="0">
                  <a:solidFill>
                    <a:srgbClr val="000000"/>
                  </a:solidFill>
                  <a:latin typeface="Courier New" pitchFamily="49" charset="0"/>
                  <a:cs typeface="Oracle Sans" panose="020B0503020204020204" pitchFamily="34" charset="0"/>
                </a:rPr>
                <a:t>mode1</a:t>
              </a:r>
              <a:r>
                <a:rPr lang="en-US" altLang="en-US" sz="2400" dirty="0">
                  <a:solidFill>
                    <a:srgbClr val="000000"/>
                  </a:solidFill>
                  <a:latin typeface="Courier New" pitchFamily="49" charset="0"/>
                  <a:cs typeface="Oracle Sans" panose="020B0503020204020204" pitchFamily="34" charset="0"/>
                </a:rPr>
                <a:t>]</a:t>
              </a:r>
              <a:r>
                <a:rPr lang="en-US" altLang="en-US" sz="2400" i="1" dirty="0">
                  <a:solidFill>
                    <a:srgbClr val="000000"/>
                  </a:solidFill>
                  <a:latin typeface="Courier New" pitchFamily="49" charset="0"/>
                  <a:cs typeface="Oracle Sans" panose="020B0503020204020204" pitchFamily="34" charset="0"/>
                </a:rPr>
                <a:t> datatype1,</a:t>
              </a:r>
            </a:p>
            <a:p>
              <a:pPr defTabSz="600075">
                <a:tabLst>
                  <a:tab pos="600075" algn="r"/>
                  <a:tab pos="1009650" algn="l"/>
                </a:tabLst>
              </a:pPr>
              <a:r>
                <a:rPr lang="en-US" altLang="en-US" sz="2400" i="1" dirty="0">
                  <a:solidFill>
                    <a:srgbClr val="000000"/>
                  </a:solidFill>
                  <a:latin typeface="Courier New" pitchFamily="49" charset="0"/>
                  <a:cs typeface="Oracle Sans" panose="020B0503020204020204" pitchFamily="34" charset="0"/>
                </a:rPr>
                <a:t>  argument2 </a:t>
              </a:r>
              <a:r>
                <a:rPr lang="en-US" altLang="en-US" sz="2400" dirty="0">
                  <a:solidFill>
                    <a:srgbClr val="000000"/>
                  </a:solidFill>
                  <a:latin typeface="Courier New" pitchFamily="49" charset="0"/>
                  <a:cs typeface="Oracle Sans" panose="020B0503020204020204" pitchFamily="34" charset="0"/>
                </a:rPr>
                <a:t>[</a:t>
              </a:r>
              <a:r>
                <a:rPr lang="en-US" altLang="en-US" sz="2400" i="1" dirty="0">
                  <a:solidFill>
                    <a:srgbClr val="000000"/>
                  </a:solidFill>
                  <a:latin typeface="Courier New" pitchFamily="49" charset="0"/>
                  <a:cs typeface="Oracle Sans" panose="020B0503020204020204" pitchFamily="34" charset="0"/>
                </a:rPr>
                <a:t>mode2</a:t>
              </a:r>
              <a:r>
                <a:rPr lang="en-US" altLang="en-US" sz="2400" dirty="0">
                  <a:solidFill>
                    <a:srgbClr val="000000"/>
                  </a:solidFill>
                  <a:latin typeface="Courier New" pitchFamily="49" charset="0"/>
                  <a:cs typeface="Oracle Sans" panose="020B0503020204020204" pitchFamily="34" charset="0"/>
                </a:rPr>
                <a:t>]</a:t>
              </a:r>
              <a:r>
                <a:rPr lang="en-US" altLang="en-US" sz="2400" i="1" dirty="0">
                  <a:solidFill>
                    <a:srgbClr val="000000"/>
                  </a:solidFill>
                  <a:latin typeface="Courier New" pitchFamily="49" charset="0"/>
                  <a:cs typeface="Oracle Sans" panose="020B0503020204020204" pitchFamily="34" charset="0"/>
                </a:rPr>
                <a:t> datatype2,</a:t>
              </a:r>
            </a:p>
            <a:p>
              <a:pPr defTabSz="600075">
                <a:tabLst>
                  <a:tab pos="600075" algn="r"/>
                  <a:tab pos="1009650" algn="l"/>
                </a:tabLst>
              </a:pPr>
              <a:r>
                <a:rPr lang="en-US" altLang="en-US" sz="2400" i="1" dirty="0">
                  <a:solidFill>
                    <a:srgbClr val="000000"/>
                  </a:solidFill>
                  <a:latin typeface="Courier New" pitchFamily="49" charset="0"/>
                  <a:cs typeface="Oracle Sans" panose="020B0503020204020204" pitchFamily="34" charset="0"/>
                </a:rPr>
                <a:t>  . . .</a:t>
              </a:r>
              <a:r>
                <a:rPr lang="en-US" altLang="en-US" sz="2400" dirty="0">
                  <a:solidFill>
                    <a:srgbClr val="000000"/>
                  </a:solidFill>
                  <a:latin typeface="Courier New" pitchFamily="49" charset="0"/>
                  <a:cs typeface="Oracle Sans" panose="020B0503020204020204" pitchFamily="34" charset="0"/>
                </a:rPr>
                <a:t>)]</a:t>
              </a:r>
              <a:endParaRPr lang="en-US" altLang="en-US" sz="2400" i="1" dirty="0">
                <a:solidFill>
                  <a:srgbClr val="000000"/>
                </a:solidFill>
                <a:latin typeface="Courier New" pitchFamily="49" charset="0"/>
                <a:cs typeface="Oracle Sans" panose="020B0503020204020204" pitchFamily="34" charset="0"/>
              </a:endParaRP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RETURN </a:t>
              </a:r>
              <a:r>
                <a:rPr lang="en-US" altLang="en-US" sz="2400" i="1" dirty="0">
                  <a:solidFill>
                    <a:srgbClr val="000000"/>
                  </a:solidFill>
                  <a:latin typeface="Courier New" pitchFamily="49" charset="0"/>
                  <a:cs typeface="Oracle Sans" panose="020B0503020204020204" pitchFamily="34" charset="0"/>
                </a:rPr>
                <a:t>datatype</a:t>
              </a:r>
            </a:p>
            <a:p>
              <a:pPr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IS|AS</a:t>
              </a:r>
            </a:p>
            <a:p>
              <a:pPr defTabSz="600075">
                <a:tabLst>
                  <a:tab pos="600075" algn="r"/>
                  <a:tab pos="1009650" algn="l"/>
                </a:tabLst>
              </a:pPr>
              <a:r>
                <a:rPr lang="en-US" altLang="en-US" sz="2400" dirty="0" err="1">
                  <a:solidFill>
                    <a:srgbClr val="000000"/>
                  </a:solidFill>
                  <a:latin typeface="Courier New" pitchFamily="49" charset="0"/>
                  <a:cs typeface="Oracle Sans" panose="020B0503020204020204" pitchFamily="34" charset="0"/>
                </a:rPr>
                <a:t>function_body</a:t>
              </a:r>
              <a:r>
                <a:rPr lang="en-US" altLang="en-US" sz="2400" dirty="0">
                  <a:solidFill>
                    <a:srgbClr val="000000"/>
                  </a:solidFill>
                  <a:latin typeface="Courier New" pitchFamily="49" charset="0"/>
                  <a:cs typeface="Oracle Sans" panose="020B0503020204020204" pitchFamily="34" charset="0"/>
                </a:rPr>
                <a:t>;</a:t>
              </a:r>
              <a:endParaRPr lang="en-US" altLang="en-US" sz="2400" dirty="0">
                <a:latin typeface="Courier New" pitchFamily="49"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26599623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Creating a Function</a:t>
            </a:r>
          </a:p>
        </p:txBody>
      </p:sp>
      <p:grpSp>
        <p:nvGrpSpPr>
          <p:cNvPr id="19459" name="Group 1"/>
          <p:cNvGrpSpPr>
            <a:grpSpLocks/>
          </p:cNvGrpSpPr>
          <p:nvPr/>
        </p:nvGrpSpPr>
        <p:grpSpPr bwMode="auto">
          <a:xfrm>
            <a:off x="1312069" y="2279662"/>
            <a:ext cx="15663863" cy="7027097"/>
            <a:chOff x="601132" y="914387"/>
            <a:chExt cx="7834489" cy="1199579"/>
          </a:xfrm>
        </p:grpSpPr>
        <p:sp>
          <p:nvSpPr>
            <p:cNvPr id="4" name="Content Placeholder 2"/>
            <p:cNvSpPr txBox="1">
              <a:spLocks/>
            </p:cNvSpPr>
            <p:nvPr/>
          </p:nvSpPr>
          <p:spPr bwMode="gray">
            <a:xfrm>
              <a:off x="601132" y="914387"/>
              <a:ext cx="7834489" cy="1199579"/>
            </a:xfrm>
            <a:prstGeom prst="round2DiagRect">
              <a:avLst>
                <a:gd name="adj1" fmla="val 341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9464" name="Rectangle 3"/>
            <p:cNvSpPr>
              <a:spLocks noChangeArrowheads="1"/>
            </p:cNvSpPr>
            <p:nvPr/>
          </p:nvSpPr>
          <p:spPr bwMode="gray">
            <a:xfrm>
              <a:off x="916194" y="1035474"/>
              <a:ext cx="7204364" cy="953148"/>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tabLst>
                  <a:tab pos="600075" algn="r"/>
                  <a:tab pos="1009650" algn="l"/>
                </a:tabLst>
              </a:pPr>
              <a:r>
                <a:rPr lang="en-US" altLang="en-US" sz="2100" dirty="0">
                  <a:solidFill>
                    <a:srgbClr val="FF0000"/>
                  </a:solidFill>
                  <a:latin typeface="Courier New" pitchFamily="49" charset="0"/>
                  <a:cs typeface="Oracle Sans" panose="020B0503020204020204" pitchFamily="34" charset="0"/>
                </a:rPr>
                <a:t>CREATE FUNCTION</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check_sal</a:t>
              </a:r>
              <a:r>
                <a:rPr lang="en-US" altLang="en-US" sz="2100" dirty="0">
                  <a:latin typeface="Courier New" pitchFamily="49" charset="0"/>
                  <a:cs typeface="Oracle Sans" panose="020B0503020204020204" pitchFamily="34" charset="0"/>
                </a:rPr>
                <a:t> </a:t>
              </a:r>
              <a:r>
                <a:rPr lang="en-US" altLang="en-US" sz="2100" dirty="0">
                  <a:solidFill>
                    <a:srgbClr val="FF0000"/>
                  </a:solidFill>
                  <a:latin typeface="Courier New" pitchFamily="49" charset="0"/>
                  <a:cs typeface="Oracle Sans" panose="020B0503020204020204" pitchFamily="34" charset="0"/>
                </a:rPr>
                <a:t>RETURN Boolean IS</a:t>
              </a:r>
            </a:p>
            <a:p>
              <a:pPr defTabSz="600075">
                <a:tabLst>
                  <a:tab pos="600075" algn="r"/>
                  <a:tab pos="1009650" algn="l"/>
                </a:tabLst>
              </a:pPr>
              <a:r>
                <a:rPr lang="en-US" altLang="en-US" sz="2100" dirty="0" err="1">
                  <a:latin typeface="Courier New" pitchFamily="49" charset="0"/>
                  <a:cs typeface="Oracle Sans" panose="020B0503020204020204" pitchFamily="34" charset="0"/>
                </a:rPr>
                <a:t>v_dept_id</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employees.department_id%TYPE</a:t>
              </a:r>
              <a:r>
                <a:rPr lang="en-US" altLang="en-US" sz="2100" dirty="0">
                  <a:latin typeface="Courier New" pitchFamily="49" charset="0"/>
                  <a:cs typeface="Oracle Sans" panose="020B0503020204020204" pitchFamily="34" charset="0"/>
                </a:rPr>
                <a:t>;</a:t>
              </a:r>
            </a:p>
            <a:p>
              <a:pPr defTabSz="600075">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v_empno</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employees.employee_id%TYPE</a:t>
              </a:r>
              <a:r>
                <a:rPr lang="en-US" altLang="en-US" sz="2100" dirty="0">
                  <a:latin typeface="Courier New" pitchFamily="49" charset="0"/>
                  <a:cs typeface="Oracle Sans" panose="020B0503020204020204" pitchFamily="34" charset="0"/>
                </a:rPr>
                <a:t>;</a:t>
              </a:r>
            </a:p>
            <a:p>
              <a:pPr defTabSz="600075">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v_sal</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employees.salary%TYPE</a:t>
              </a:r>
              <a:r>
                <a:rPr lang="en-US" altLang="en-US" sz="2100" dirty="0">
                  <a:latin typeface="Courier New" pitchFamily="49" charset="0"/>
                  <a:cs typeface="Oracle Sans" panose="020B0503020204020204" pitchFamily="34" charset="0"/>
                </a:rPr>
                <a:t>;</a:t>
              </a:r>
            </a:p>
            <a:p>
              <a:pPr defTabSz="600075">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v_avg_sal</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employees.salary%TYPE</a:t>
              </a:r>
              <a:r>
                <a:rPr lang="en-US" altLang="en-US" sz="2100" dirty="0">
                  <a:latin typeface="Courier New" pitchFamily="49" charset="0"/>
                  <a:cs typeface="Oracle Sans" panose="020B0503020204020204" pitchFamily="34" charset="0"/>
                </a:rPr>
                <a:t>;</a:t>
              </a:r>
            </a:p>
            <a:p>
              <a:pPr defTabSz="600075">
                <a:tabLst>
                  <a:tab pos="600075" algn="r"/>
                  <a:tab pos="1009650" algn="l"/>
                </a:tabLst>
              </a:pPr>
              <a:r>
                <a:rPr lang="en-US" altLang="en-US" sz="2100" dirty="0">
                  <a:latin typeface="Courier New" pitchFamily="49" charset="0"/>
                  <a:cs typeface="Oracle Sans" panose="020B0503020204020204" pitchFamily="34" charset="0"/>
                </a:rPr>
                <a:t>BEGIN</a:t>
              </a:r>
            </a:p>
            <a:p>
              <a:pPr defTabSz="600075">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v_empno</a:t>
              </a:r>
              <a:r>
                <a:rPr lang="en-US" altLang="en-US" sz="2100" dirty="0">
                  <a:latin typeface="Courier New" pitchFamily="49" charset="0"/>
                  <a:cs typeface="Oracle Sans" panose="020B0503020204020204" pitchFamily="34" charset="0"/>
                </a:rPr>
                <a:t>:=205;</a:t>
              </a:r>
            </a:p>
            <a:p>
              <a:pPr defTabSz="600075">
                <a:tabLst>
                  <a:tab pos="600075" algn="r"/>
                  <a:tab pos="1009650" algn="l"/>
                </a:tabLst>
              </a:pPr>
              <a:r>
                <a:rPr lang="en-US" altLang="en-US" sz="2100" dirty="0">
                  <a:latin typeface="Courier New" pitchFamily="49" charset="0"/>
                  <a:cs typeface="Oracle Sans" panose="020B0503020204020204" pitchFamily="34" charset="0"/>
                </a:rPr>
                <a:t> SELECT </a:t>
              </a:r>
              <a:r>
                <a:rPr lang="en-US" altLang="en-US" sz="2100" dirty="0" err="1">
                  <a:latin typeface="Courier New" pitchFamily="49" charset="0"/>
                  <a:cs typeface="Oracle Sans" panose="020B0503020204020204" pitchFamily="34" charset="0"/>
                </a:rPr>
                <a:t>salary,department_id</a:t>
              </a:r>
              <a:r>
                <a:rPr lang="en-US" altLang="en-US" sz="2100" dirty="0">
                  <a:latin typeface="Courier New" pitchFamily="49" charset="0"/>
                  <a:cs typeface="Oracle Sans" panose="020B0503020204020204" pitchFamily="34" charset="0"/>
                </a:rPr>
                <a:t> INTO </a:t>
              </a:r>
              <a:r>
                <a:rPr lang="en-US" altLang="en-US" sz="2100" dirty="0" err="1">
                  <a:latin typeface="Courier New" pitchFamily="49" charset="0"/>
                  <a:cs typeface="Oracle Sans" panose="020B0503020204020204" pitchFamily="34" charset="0"/>
                </a:rPr>
                <a:t>v_sal,v_dept_id</a:t>
              </a:r>
              <a:r>
                <a:rPr lang="en-US" altLang="en-US" sz="2100" dirty="0">
                  <a:latin typeface="Courier New" pitchFamily="49" charset="0"/>
                  <a:cs typeface="Oracle Sans" panose="020B0503020204020204" pitchFamily="34" charset="0"/>
                </a:rPr>
                <a:t> FROM employees</a:t>
              </a:r>
            </a:p>
            <a:p>
              <a:pPr defTabSz="600075">
                <a:tabLst>
                  <a:tab pos="600075" algn="r"/>
                  <a:tab pos="1009650" algn="l"/>
                </a:tabLst>
              </a:pPr>
              <a:r>
                <a:rPr lang="en-US" altLang="en-US" sz="2100" dirty="0">
                  <a:latin typeface="Courier New" pitchFamily="49" charset="0"/>
                  <a:cs typeface="Oracle Sans" panose="020B0503020204020204" pitchFamily="34" charset="0"/>
                </a:rPr>
                <a:t> WHERE </a:t>
              </a:r>
              <a:r>
                <a:rPr lang="en-US" altLang="en-US" sz="2100" dirty="0" err="1">
                  <a:latin typeface="Courier New" pitchFamily="49" charset="0"/>
                  <a:cs typeface="Oracle Sans" panose="020B0503020204020204" pitchFamily="34" charset="0"/>
                </a:rPr>
                <a:t>employee_id</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v_empno</a:t>
              </a:r>
              <a:r>
                <a:rPr lang="en-US" altLang="en-US" sz="2100" dirty="0">
                  <a:latin typeface="Courier New" pitchFamily="49" charset="0"/>
                  <a:cs typeface="Oracle Sans" panose="020B0503020204020204" pitchFamily="34" charset="0"/>
                </a:rPr>
                <a:t>;</a:t>
              </a:r>
            </a:p>
            <a:p>
              <a:pPr defTabSz="600075">
                <a:tabLst>
                  <a:tab pos="600075" algn="r"/>
                  <a:tab pos="1009650" algn="l"/>
                </a:tabLst>
              </a:pPr>
              <a:r>
                <a:rPr lang="en-US" altLang="en-US" sz="2100" dirty="0">
                  <a:latin typeface="Courier New" pitchFamily="49" charset="0"/>
                  <a:cs typeface="Oracle Sans" panose="020B0503020204020204" pitchFamily="34" charset="0"/>
                </a:rPr>
                <a:t> SELECT avg(salary) INTO </a:t>
              </a:r>
              <a:r>
                <a:rPr lang="en-US" altLang="en-US" sz="2100" dirty="0" err="1">
                  <a:latin typeface="Courier New" pitchFamily="49" charset="0"/>
                  <a:cs typeface="Oracle Sans" panose="020B0503020204020204" pitchFamily="34" charset="0"/>
                </a:rPr>
                <a:t>v_avg_sal</a:t>
              </a:r>
              <a:r>
                <a:rPr lang="en-US" altLang="en-US" sz="2100" dirty="0">
                  <a:latin typeface="Courier New" pitchFamily="49" charset="0"/>
                  <a:cs typeface="Oracle Sans" panose="020B0503020204020204" pitchFamily="34" charset="0"/>
                </a:rPr>
                <a:t> FROM employees WHERE </a:t>
              </a:r>
              <a:r>
                <a:rPr lang="en-US" altLang="en-US" sz="2100" dirty="0" err="1">
                  <a:latin typeface="Courier New" pitchFamily="49" charset="0"/>
                  <a:cs typeface="Oracle Sans" panose="020B0503020204020204" pitchFamily="34" charset="0"/>
                </a:rPr>
                <a:t>department_id</a:t>
              </a:r>
              <a:r>
                <a:rPr lang="en-US" altLang="en-US" sz="2100" dirty="0">
                  <a:latin typeface="Courier New" pitchFamily="49" charset="0"/>
                  <a:cs typeface="Oracle Sans" panose="020B0503020204020204" pitchFamily="34" charset="0"/>
                </a:rPr>
                <a:t>=</a:t>
              </a:r>
              <a:r>
                <a:rPr lang="en-US" altLang="en-US" sz="2100" dirty="0" err="1">
                  <a:latin typeface="Courier New" pitchFamily="49" charset="0"/>
                  <a:cs typeface="Oracle Sans" panose="020B0503020204020204" pitchFamily="34" charset="0"/>
                </a:rPr>
                <a:t>v_dept_id</a:t>
              </a:r>
              <a:r>
                <a:rPr lang="en-US" altLang="en-US" sz="2100" dirty="0">
                  <a:latin typeface="Courier New" pitchFamily="49" charset="0"/>
                  <a:cs typeface="Oracle Sans" panose="020B0503020204020204" pitchFamily="34" charset="0"/>
                </a:rPr>
                <a:t>;</a:t>
              </a:r>
            </a:p>
            <a:p>
              <a:pPr defTabSz="600075">
                <a:tabLst>
                  <a:tab pos="600075" algn="r"/>
                  <a:tab pos="1009650" algn="l"/>
                </a:tabLst>
              </a:pPr>
              <a:r>
                <a:rPr lang="en-US" altLang="en-US" sz="2100" dirty="0">
                  <a:latin typeface="Courier New" pitchFamily="49" charset="0"/>
                  <a:cs typeface="Oracle Sans" panose="020B0503020204020204" pitchFamily="34" charset="0"/>
                </a:rPr>
                <a:t> IF </a:t>
              </a:r>
              <a:r>
                <a:rPr lang="en-US" altLang="en-US" sz="2100" dirty="0" err="1">
                  <a:latin typeface="Courier New" pitchFamily="49" charset="0"/>
                  <a:cs typeface="Oracle Sans" panose="020B0503020204020204" pitchFamily="34" charset="0"/>
                </a:rPr>
                <a:t>v_sal</a:t>
              </a:r>
              <a:r>
                <a:rPr lang="en-US" altLang="en-US" sz="2100" dirty="0">
                  <a:latin typeface="Courier New" pitchFamily="49" charset="0"/>
                  <a:cs typeface="Oracle Sans" panose="020B0503020204020204" pitchFamily="34" charset="0"/>
                </a:rPr>
                <a:t> &gt; </a:t>
              </a:r>
              <a:r>
                <a:rPr lang="en-US" altLang="en-US" sz="2100" dirty="0" err="1">
                  <a:latin typeface="Courier New" pitchFamily="49" charset="0"/>
                  <a:cs typeface="Oracle Sans" panose="020B0503020204020204" pitchFamily="34" charset="0"/>
                </a:rPr>
                <a:t>v_avg_sal</a:t>
              </a:r>
              <a:r>
                <a:rPr lang="en-US" altLang="en-US" sz="2100" dirty="0">
                  <a:latin typeface="Courier New" pitchFamily="49" charset="0"/>
                  <a:cs typeface="Oracle Sans" panose="020B0503020204020204" pitchFamily="34" charset="0"/>
                </a:rPr>
                <a:t> THEN</a:t>
              </a:r>
            </a:p>
            <a:p>
              <a:pPr defTabSz="600075">
                <a:tabLst>
                  <a:tab pos="600075" algn="r"/>
                  <a:tab pos="1009650" algn="l"/>
                </a:tabLst>
              </a:pPr>
              <a:r>
                <a:rPr lang="en-US" altLang="en-US" sz="2100" dirty="0">
                  <a:latin typeface="Courier New" pitchFamily="49" charset="0"/>
                  <a:cs typeface="Oracle Sans" panose="020B0503020204020204" pitchFamily="34" charset="0"/>
                </a:rPr>
                <a:t>  RETURN TRUE;</a:t>
              </a:r>
            </a:p>
            <a:p>
              <a:pPr defTabSz="600075">
                <a:tabLst>
                  <a:tab pos="600075" algn="r"/>
                  <a:tab pos="1009650" algn="l"/>
                </a:tabLst>
              </a:pPr>
              <a:r>
                <a:rPr lang="en-US" altLang="en-US" sz="2100" dirty="0">
                  <a:latin typeface="Courier New" pitchFamily="49" charset="0"/>
                  <a:cs typeface="Oracle Sans" panose="020B0503020204020204" pitchFamily="34" charset="0"/>
                </a:rPr>
                <a:t> ELSE</a:t>
              </a:r>
            </a:p>
            <a:p>
              <a:pPr defTabSz="600075">
                <a:tabLst>
                  <a:tab pos="600075" algn="r"/>
                  <a:tab pos="1009650" algn="l"/>
                </a:tabLst>
              </a:pPr>
              <a:r>
                <a:rPr lang="en-US" altLang="en-US" sz="2100" dirty="0">
                  <a:latin typeface="Courier New" pitchFamily="49" charset="0"/>
                  <a:cs typeface="Oracle Sans" panose="020B0503020204020204" pitchFamily="34" charset="0"/>
                </a:rPr>
                <a:t>  RETURN FALSE;  </a:t>
              </a:r>
            </a:p>
            <a:p>
              <a:pPr defTabSz="600075">
                <a:tabLst>
                  <a:tab pos="600075" algn="r"/>
                  <a:tab pos="1009650" algn="l"/>
                </a:tabLst>
              </a:pPr>
              <a:r>
                <a:rPr lang="en-US" altLang="en-US" sz="2100" dirty="0">
                  <a:latin typeface="Courier New" pitchFamily="49" charset="0"/>
                  <a:cs typeface="Oracle Sans" panose="020B0503020204020204" pitchFamily="34" charset="0"/>
                </a:rPr>
                <a:t> END IF;</a:t>
              </a:r>
            </a:p>
            <a:p>
              <a:pPr defTabSz="600075">
                <a:tabLst>
                  <a:tab pos="600075" algn="r"/>
                  <a:tab pos="1009650" algn="l"/>
                </a:tabLst>
              </a:pPr>
              <a:r>
                <a:rPr lang="en-US" altLang="en-US" sz="2100" dirty="0">
                  <a:latin typeface="Courier New" pitchFamily="49" charset="0"/>
                  <a:cs typeface="Oracle Sans" panose="020B0503020204020204" pitchFamily="34" charset="0"/>
                </a:rPr>
                <a:t>EXCEPTION</a:t>
              </a:r>
            </a:p>
            <a:p>
              <a:pPr defTabSz="600075">
                <a:tabLst>
                  <a:tab pos="600075" algn="r"/>
                  <a:tab pos="1009650" algn="l"/>
                </a:tabLst>
              </a:pPr>
              <a:r>
                <a:rPr lang="en-US" altLang="en-US" sz="2100" dirty="0">
                  <a:latin typeface="Courier New" pitchFamily="49" charset="0"/>
                  <a:cs typeface="Oracle Sans" panose="020B0503020204020204" pitchFamily="34" charset="0"/>
                </a:rPr>
                <a:t>  WHEN NO_DATA_FOUND THEN</a:t>
              </a:r>
            </a:p>
            <a:p>
              <a:pPr defTabSz="600075">
                <a:tabLst>
                  <a:tab pos="600075" algn="r"/>
                  <a:tab pos="1009650" algn="l"/>
                </a:tabLst>
              </a:pPr>
              <a:r>
                <a:rPr lang="en-US" altLang="en-US" sz="2100" dirty="0">
                  <a:latin typeface="Courier New" pitchFamily="49" charset="0"/>
                  <a:cs typeface="Oracle Sans" panose="020B0503020204020204" pitchFamily="34" charset="0"/>
                </a:rPr>
                <a:t>   RETURN NULL;</a:t>
              </a:r>
            </a:p>
            <a:p>
              <a:pPr defTabSz="600075">
                <a:tabLst>
                  <a:tab pos="600075" algn="r"/>
                  <a:tab pos="1009650" algn="l"/>
                </a:tabLst>
              </a:pPr>
              <a:r>
                <a:rPr lang="en-US" altLang="en-US" sz="2100" dirty="0">
                  <a:latin typeface="Courier New" pitchFamily="49" charset="0"/>
                  <a:cs typeface="Oracle Sans" panose="020B0503020204020204" pitchFamily="34" charset="0"/>
                </a:rPr>
                <a:t>END;</a:t>
              </a:r>
            </a:p>
          </p:txBody>
        </p:sp>
      </p:grpSp>
      <p:pic>
        <p:nvPicPr>
          <p:cNvPr id="19460" name="Picture 4" descr="les10_06.png"/>
          <p:cNvPicPr>
            <a:picLocks noChangeAspect="1"/>
          </p:cNvPicPr>
          <p:nvPr/>
        </p:nvPicPr>
        <p:blipFill>
          <a:blip r:embed="rId4" cstate="print"/>
          <a:srcRect/>
          <a:stretch>
            <a:fillRect/>
          </a:stretch>
        </p:blipFill>
        <p:spPr bwMode="auto">
          <a:xfrm>
            <a:off x="6482497" y="8240738"/>
            <a:ext cx="5323006" cy="17033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91463407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Invoking a Function</a:t>
            </a:r>
          </a:p>
        </p:txBody>
      </p:sp>
      <p:grpSp>
        <p:nvGrpSpPr>
          <p:cNvPr id="20483" name="Group 1"/>
          <p:cNvGrpSpPr>
            <a:grpSpLocks/>
          </p:cNvGrpSpPr>
          <p:nvPr/>
        </p:nvGrpSpPr>
        <p:grpSpPr bwMode="auto">
          <a:xfrm>
            <a:off x="1312069" y="2318146"/>
            <a:ext cx="15663863" cy="5920479"/>
            <a:chOff x="601132" y="1193282"/>
            <a:chExt cx="7834489" cy="1048357"/>
          </a:xfrm>
        </p:grpSpPr>
        <p:sp>
          <p:nvSpPr>
            <p:cNvPr id="5" name="Content Placeholder 2"/>
            <p:cNvSpPr txBox="1">
              <a:spLocks/>
            </p:cNvSpPr>
            <p:nvPr/>
          </p:nvSpPr>
          <p:spPr bwMode="gray">
            <a:xfrm>
              <a:off x="601132" y="1193282"/>
              <a:ext cx="7834489" cy="1048357"/>
            </a:xfrm>
            <a:prstGeom prst="round2DiagRect">
              <a:avLst>
                <a:gd name="adj1" fmla="val 48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0488" name="Rectangle 3"/>
            <p:cNvSpPr>
              <a:spLocks noChangeArrowheads="1"/>
            </p:cNvSpPr>
            <p:nvPr/>
          </p:nvSpPr>
          <p:spPr bwMode="blackGray">
            <a:xfrm>
              <a:off x="897694" y="1363980"/>
              <a:ext cx="6549422" cy="668607"/>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BEGIN</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IF (</a:t>
              </a:r>
              <a:r>
                <a:rPr lang="en-US" altLang="en-US" sz="2400" dirty="0" err="1">
                  <a:latin typeface="Courier New" pitchFamily="49" charset="0"/>
                  <a:cs typeface="Oracle Sans" panose="020B0503020204020204" pitchFamily="34" charset="0"/>
                </a:rPr>
                <a:t>check_sal</a:t>
              </a:r>
              <a:r>
                <a:rPr lang="en-US" altLang="en-US" sz="2400" dirty="0">
                  <a:latin typeface="Courier New" pitchFamily="49" charset="0"/>
                  <a:cs typeface="Oracle Sans" panose="020B0503020204020204" pitchFamily="34" charset="0"/>
                </a:rPr>
                <a:t> IS NULL) THEN</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DBMS_OUTPUT.PUT_LINE('The function returned</a:t>
              </a:r>
              <a:br>
                <a:rPr lang="en-US" altLang="en-US" sz="2400" dirty="0">
                  <a:latin typeface="Courier New" pitchFamily="49" charset="0"/>
                  <a:cs typeface="Oracle Sans" panose="020B0503020204020204" pitchFamily="34" charset="0"/>
                </a:rPr>
              </a:br>
              <a:r>
                <a:rPr lang="en-US" altLang="en-US" sz="2400" dirty="0">
                  <a:latin typeface="Courier New" pitchFamily="49" charset="0"/>
                  <a:cs typeface="Oracle Sans" panose="020B0503020204020204" pitchFamily="34" charset="0"/>
                </a:rPr>
                <a:t>  NULL due to exception');</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ELSIF (</a:t>
              </a:r>
              <a:r>
                <a:rPr lang="en-US" altLang="en-US" sz="2400" dirty="0" err="1">
                  <a:latin typeface="Courier New" pitchFamily="49" charset="0"/>
                  <a:cs typeface="Oracle Sans" panose="020B0503020204020204" pitchFamily="34" charset="0"/>
                </a:rPr>
                <a:t>check_sal</a:t>
              </a:r>
              <a:r>
                <a:rPr lang="en-US" altLang="en-US" sz="2400" dirty="0">
                  <a:latin typeface="Courier New" pitchFamily="49" charset="0"/>
                  <a:cs typeface="Oracle Sans" panose="020B0503020204020204" pitchFamily="34" charset="0"/>
                </a:rPr>
                <a:t>) THEN  </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DBMS_OUTPUT.PUT_LINE('Salary &gt; average');</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ELSE</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DBMS_OUTPUT.PUT_LINE('Salary &lt; average');</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END IF;</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END;</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a:t>
              </a:r>
            </a:p>
          </p:txBody>
        </p:sp>
      </p:grpSp>
      <p:pic>
        <p:nvPicPr>
          <p:cNvPr id="20484" name="Picture 5" descr="les10_07.png"/>
          <p:cNvPicPr>
            <a:picLocks noChangeAspect="1"/>
          </p:cNvPicPr>
          <p:nvPr/>
        </p:nvPicPr>
        <p:blipFill>
          <a:blip r:embed="rId4" cstate="print"/>
          <a:srcRect/>
          <a:stretch>
            <a:fillRect/>
          </a:stretch>
        </p:blipFill>
        <p:spPr bwMode="auto">
          <a:xfrm>
            <a:off x="6019800" y="7058025"/>
            <a:ext cx="6248400" cy="20574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65234603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Passing a Parameter to the Function</a:t>
            </a:r>
          </a:p>
        </p:txBody>
      </p:sp>
      <p:grpSp>
        <p:nvGrpSpPr>
          <p:cNvPr id="21507" name="Group 1"/>
          <p:cNvGrpSpPr>
            <a:grpSpLocks/>
          </p:cNvGrpSpPr>
          <p:nvPr/>
        </p:nvGrpSpPr>
        <p:grpSpPr bwMode="auto">
          <a:xfrm>
            <a:off x="815578" y="2433427"/>
            <a:ext cx="16656845" cy="6824873"/>
            <a:chOff x="294311" y="1077900"/>
            <a:chExt cx="8448131" cy="238747"/>
          </a:xfrm>
        </p:grpSpPr>
        <p:sp>
          <p:nvSpPr>
            <p:cNvPr id="4" name="Content Placeholder 2"/>
            <p:cNvSpPr txBox="1">
              <a:spLocks/>
            </p:cNvSpPr>
            <p:nvPr/>
          </p:nvSpPr>
          <p:spPr bwMode="gray">
            <a:xfrm>
              <a:off x="294311" y="1077900"/>
              <a:ext cx="8448131" cy="238747"/>
            </a:xfrm>
            <a:prstGeom prst="round2DiagRect">
              <a:avLst>
                <a:gd name="adj1" fmla="val 3821"/>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1511" name="Rectangle 3"/>
            <p:cNvSpPr>
              <a:spLocks noChangeArrowheads="1"/>
            </p:cNvSpPr>
            <p:nvPr/>
          </p:nvSpPr>
          <p:spPr bwMode="gray">
            <a:xfrm>
              <a:off x="713396" y="1124535"/>
              <a:ext cx="7924800" cy="145476"/>
            </a:xfrm>
            <a:prstGeom prst="rect">
              <a:avLst/>
            </a:prstGeom>
            <a:noFill/>
            <a:ln w="28575">
              <a:noFill/>
              <a:miter lim="800000"/>
              <a:headEnd/>
              <a:tailEnd/>
            </a:ln>
          </p:spPr>
          <p:txBody>
            <a:bodyPr lIns="68580" tIns="13716" rIns="0"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DROP FUNCTION </a:t>
              </a:r>
              <a:r>
                <a:rPr lang="en-US" altLang="en-US" sz="2100" dirty="0" err="1">
                  <a:latin typeface="Courier New" pitchFamily="49" charset="0"/>
                  <a:cs typeface="Oracle Sans" panose="020B0503020204020204" pitchFamily="34" charset="0"/>
                </a:rPr>
                <a:t>check_sal</a:t>
              </a:r>
              <a:r>
                <a:rPr lang="en-US" altLang="en-US" sz="2100" dirty="0">
                  <a:latin typeface="Courier New" pitchFamily="49" charset="0"/>
                  <a:cs typeface="Oracle Sans" panose="020B0503020204020204" pitchFamily="34" charset="0"/>
                </a:rPr>
                <a:t>;</a:t>
              </a:r>
            </a:p>
            <a:p>
              <a:pPr defTabSz="600075">
                <a:lnSpc>
                  <a:spcPct val="110000"/>
                </a:lnSpc>
                <a:tabLst>
                  <a:tab pos="600075" algn="r"/>
                  <a:tab pos="1009650" algn="l"/>
                </a:tabLst>
              </a:pPr>
              <a:r>
                <a:rPr lang="en-US" altLang="en-US" sz="2100" dirty="0">
                  <a:solidFill>
                    <a:srgbClr val="FF0000"/>
                  </a:solidFill>
                  <a:latin typeface="Courier New" pitchFamily="49" charset="0"/>
                  <a:cs typeface="Oracle Sans" panose="020B0503020204020204" pitchFamily="34" charset="0"/>
                </a:rPr>
                <a:t>CREATE FUNCTION </a:t>
              </a:r>
              <a:r>
                <a:rPr lang="en-US" altLang="en-US" sz="2100" dirty="0" err="1">
                  <a:solidFill>
                    <a:srgbClr val="FF0000"/>
                  </a:solidFill>
                  <a:latin typeface="Courier New" pitchFamily="49" charset="0"/>
                  <a:cs typeface="Oracle Sans" panose="020B0503020204020204" pitchFamily="34" charset="0"/>
                </a:rPr>
                <a:t>check_sal</a:t>
              </a:r>
              <a:r>
                <a:rPr lang="en-US" altLang="en-US" sz="2100" dirty="0">
                  <a:latin typeface="Courier New" pitchFamily="49" charset="0"/>
                  <a:cs typeface="Oracle Sans" panose="020B0503020204020204" pitchFamily="34" charset="0"/>
                </a:rPr>
                <a:t>(</a:t>
              </a:r>
              <a:r>
                <a:rPr lang="en-US" altLang="en-US" sz="2100" dirty="0" err="1">
                  <a:latin typeface="Courier New" pitchFamily="49" charset="0"/>
                  <a:cs typeface="Oracle Sans" panose="020B0503020204020204" pitchFamily="34" charset="0"/>
                </a:rPr>
                <a:t>p_empno</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employees.employee_id%TYPE</a:t>
              </a:r>
              <a:r>
                <a:rPr lang="en-US" altLang="en-US" sz="2100" dirty="0">
                  <a:latin typeface="Courier New" pitchFamily="49" charset="0"/>
                  <a:cs typeface="Oracle Sans" panose="020B0503020204020204" pitchFamily="34" charset="0"/>
                </a:rPr>
                <a:t>) </a:t>
              </a:r>
              <a:r>
                <a:rPr lang="en-US" altLang="en-US" sz="2100" dirty="0">
                  <a:solidFill>
                    <a:srgbClr val="FF0000"/>
                  </a:solidFill>
                  <a:latin typeface="Courier New" pitchFamily="49" charset="0"/>
                  <a:cs typeface="Oracle Sans" panose="020B0503020204020204" pitchFamily="34" charset="0"/>
                </a:rPr>
                <a:t>RETURN Boolean IS</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v_dept_id</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employees.department_id%TYPE</a:t>
              </a:r>
              <a:r>
                <a:rPr lang="en-US" altLang="en-US" sz="2100" dirty="0">
                  <a:latin typeface="Courier New" pitchFamily="49" charset="0"/>
                  <a:cs typeface="Oracle Sans" panose="020B0503020204020204" pitchFamily="34" charset="0"/>
                </a:rPr>
                <a:t>;</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v_sal</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employees.salary%TYPE</a:t>
              </a:r>
              <a:r>
                <a:rPr lang="en-US" altLang="en-US" sz="2100" dirty="0">
                  <a:latin typeface="Courier New" pitchFamily="49" charset="0"/>
                  <a:cs typeface="Oracle Sans" panose="020B0503020204020204" pitchFamily="34" charset="0"/>
                </a:rPr>
                <a:t>;</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v_avg_sal</a:t>
              </a: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employees.salary%TYPE</a:t>
              </a:r>
              <a:r>
                <a:rPr lang="en-US" altLang="en-US" sz="2100" dirty="0">
                  <a:latin typeface="Courier New" pitchFamily="49" charset="0"/>
                  <a:cs typeface="Oracle Sans" panose="020B0503020204020204" pitchFamily="34" charset="0"/>
                </a:rPr>
                <a:t>;</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BEGIN</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SELECT </a:t>
              </a:r>
              <a:r>
                <a:rPr lang="en-US" altLang="en-US" sz="2100" dirty="0" err="1">
                  <a:latin typeface="Courier New" pitchFamily="49" charset="0"/>
                  <a:cs typeface="Oracle Sans" panose="020B0503020204020204" pitchFamily="34" charset="0"/>
                </a:rPr>
                <a:t>salary,department_id</a:t>
              </a:r>
              <a:r>
                <a:rPr lang="en-US" altLang="en-US" sz="2100" dirty="0">
                  <a:latin typeface="Courier New" pitchFamily="49" charset="0"/>
                  <a:cs typeface="Oracle Sans" panose="020B0503020204020204" pitchFamily="34" charset="0"/>
                </a:rPr>
                <a:t> INTO </a:t>
              </a:r>
              <a:r>
                <a:rPr lang="en-US" altLang="en-US" sz="2100" dirty="0" err="1">
                  <a:latin typeface="Courier New" pitchFamily="49" charset="0"/>
                  <a:cs typeface="Oracle Sans" panose="020B0503020204020204" pitchFamily="34" charset="0"/>
                </a:rPr>
                <a:t>v_sal,v_dept_id</a:t>
              </a:r>
              <a:r>
                <a:rPr lang="en-US" altLang="en-US" sz="2100" dirty="0">
                  <a:latin typeface="Courier New" pitchFamily="49" charset="0"/>
                  <a:cs typeface="Oracle Sans" panose="020B0503020204020204" pitchFamily="34" charset="0"/>
                </a:rPr>
                <a:t> FROM employees</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WHERE </a:t>
              </a:r>
              <a:r>
                <a:rPr lang="en-US" altLang="en-US" sz="2100" dirty="0" err="1">
                  <a:latin typeface="Courier New" pitchFamily="49" charset="0"/>
                  <a:cs typeface="Oracle Sans" panose="020B0503020204020204" pitchFamily="34" charset="0"/>
                </a:rPr>
                <a:t>employee_id</a:t>
              </a:r>
              <a:r>
                <a:rPr lang="en-US" altLang="en-US" sz="2100" dirty="0">
                  <a:latin typeface="Courier New" pitchFamily="49" charset="0"/>
                  <a:cs typeface="Oracle Sans" panose="020B0503020204020204" pitchFamily="34" charset="0"/>
                </a:rPr>
                <a:t>=</a:t>
              </a:r>
              <a:r>
                <a:rPr lang="en-US" altLang="en-US" sz="2100" dirty="0" err="1">
                  <a:latin typeface="Courier New" pitchFamily="49" charset="0"/>
                  <a:cs typeface="Oracle Sans" panose="020B0503020204020204" pitchFamily="34" charset="0"/>
                </a:rPr>
                <a:t>p_empno</a:t>
              </a:r>
              <a:r>
                <a:rPr lang="en-US" altLang="en-US" sz="2100" dirty="0">
                  <a:latin typeface="Courier New" pitchFamily="49" charset="0"/>
                  <a:cs typeface="Oracle Sans" panose="020B0503020204020204" pitchFamily="34" charset="0"/>
                </a:rPr>
                <a:t>;</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SELECT avg(salary) INTO </a:t>
              </a:r>
              <a:r>
                <a:rPr lang="en-US" altLang="en-US" sz="2100" dirty="0" err="1">
                  <a:latin typeface="Courier New" pitchFamily="49" charset="0"/>
                  <a:cs typeface="Oracle Sans" panose="020B0503020204020204" pitchFamily="34" charset="0"/>
                </a:rPr>
                <a:t>v_avg_sal</a:t>
              </a:r>
              <a:r>
                <a:rPr lang="en-US" altLang="en-US" sz="2100" dirty="0">
                  <a:latin typeface="Courier New" pitchFamily="49" charset="0"/>
                  <a:cs typeface="Oracle Sans" panose="020B0503020204020204" pitchFamily="34" charset="0"/>
                </a:rPr>
                <a:t> FROM employees </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WHERE </a:t>
              </a:r>
              <a:r>
                <a:rPr lang="en-US" altLang="en-US" sz="2100" dirty="0" err="1">
                  <a:latin typeface="Courier New" pitchFamily="49" charset="0"/>
                  <a:cs typeface="Oracle Sans" panose="020B0503020204020204" pitchFamily="34" charset="0"/>
                </a:rPr>
                <a:t>department_id</a:t>
              </a:r>
              <a:r>
                <a:rPr lang="en-US" altLang="en-US" sz="2100" dirty="0">
                  <a:latin typeface="Courier New" pitchFamily="49" charset="0"/>
                  <a:cs typeface="Oracle Sans" panose="020B0503020204020204" pitchFamily="34" charset="0"/>
                </a:rPr>
                <a:t>=</a:t>
              </a:r>
              <a:r>
                <a:rPr lang="en-US" altLang="en-US" sz="2100" dirty="0" err="1">
                  <a:latin typeface="Courier New" pitchFamily="49" charset="0"/>
                  <a:cs typeface="Oracle Sans" panose="020B0503020204020204" pitchFamily="34" charset="0"/>
                </a:rPr>
                <a:t>v_dept_id</a:t>
              </a:r>
              <a:r>
                <a:rPr lang="en-US" altLang="en-US" sz="2100" dirty="0">
                  <a:latin typeface="Courier New" pitchFamily="49" charset="0"/>
                  <a:cs typeface="Oracle Sans" panose="020B0503020204020204" pitchFamily="34" charset="0"/>
                </a:rPr>
                <a:t>;</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IF </a:t>
              </a:r>
              <a:r>
                <a:rPr lang="en-US" altLang="en-US" sz="2100" dirty="0" err="1">
                  <a:latin typeface="Courier New" pitchFamily="49" charset="0"/>
                  <a:cs typeface="Oracle Sans" panose="020B0503020204020204" pitchFamily="34" charset="0"/>
                </a:rPr>
                <a:t>v_sal</a:t>
              </a:r>
              <a:r>
                <a:rPr lang="en-US" altLang="en-US" sz="2100" dirty="0">
                  <a:latin typeface="Courier New" pitchFamily="49" charset="0"/>
                  <a:cs typeface="Oracle Sans" panose="020B0503020204020204" pitchFamily="34" charset="0"/>
                </a:rPr>
                <a:t> &gt; </a:t>
              </a:r>
              <a:r>
                <a:rPr lang="en-US" altLang="en-US" sz="2100" dirty="0" err="1">
                  <a:latin typeface="Courier New" pitchFamily="49" charset="0"/>
                  <a:cs typeface="Oracle Sans" panose="020B0503020204020204" pitchFamily="34" charset="0"/>
                </a:rPr>
                <a:t>v_avg_sal</a:t>
              </a:r>
              <a:r>
                <a:rPr lang="en-US" altLang="en-US" sz="2100" dirty="0">
                  <a:latin typeface="Courier New" pitchFamily="49" charset="0"/>
                  <a:cs typeface="Oracle Sans" panose="020B0503020204020204" pitchFamily="34" charset="0"/>
                </a:rPr>
                <a:t> THEN</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RETURN TRUE;</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ELSE</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RETURN FALSE;  </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END IF;</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EXCEPTION</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a:t>
              </a:r>
            </a:p>
          </p:txBody>
        </p:sp>
      </p:grpSp>
    </p:spTree>
    <p:custDataLst>
      <p:tags r:id="rId1"/>
    </p:custDataLst>
    <p:extLst>
      <p:ext uri="{BB962C8B-B14F-4D97-AF65-F5344CB8AC3E}">
        <p14:creationId xmlns:p14="http://schemas.microsoft.com/office/powerpoint/2010/main" val="303851786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Invoking the Function with a Parameter</a:t>
            </a:r>
          </a:p>
        </p:txBody>
      </p:sp>
      <p:grpSp>
        <p:nvGrpSpPr>
          <p:cNvPr id="22531" name="Group 1"/>
          <p:cNvGrpSpPr>
            <a:grpSpLocks/>
          </p:cNvGrpSpPr>
          <p:nvPr/>
        </p:nvGrpSpPr>
        <p:grpSpPr bwMode="auto">
          <a:xfrm>
            <a:off x="1312069" y="2019299"/>
            <a:ext cx="15663863" cy="7253226"/>
            <a:chOff x="601132" y="920647"/>
            <a:chExt cx="7834489" cy="1068257"/>
          </a:xfrm>
        </p:grpSpPr>
        <p:sp>
          <p:nvSpPr>
            <p:cNvPr id="4" name="Content Placeholder 2"/>
            <p:cNvSpPr txBox="1">
              <a:spLocks/>
            </p:cNvSpPr>
            <p:nvPr/>
          </p:nvSpPr>
          <p:spPr bwMode="gray">
            <a:xfrm>
              <a:off x="601132" y="920647"/>
              <a:ext cx="7834489" cy="1068257"/>
            </a:xfrm>
            <a:prstGeom prst="round2DiagRect">
              <a:avLst>
                <a:gd name="adj1" fmla="val 3821"/>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2535" name="Rectangle 3"/>
            <p:cNvSpPr>
              <a:spLocks noChangeArrowheads="1"/>
            </p:cNvSpPr>
            <p:nvPr/>
          </p:nvSpPr>
          <p:spPr bwMode="blackGray">
            <a:xfrm>
              <a:off x="898876" y="1136716"/>
              <a:ext cx="7239000" cy="636119"/>
            </a:xfrm>
            <a:prstGeom prst="rect">
              <a:avLst/>
            </a:prstGeom>
            <a:noFill/>
            <a:ln w="28575">
              <a:noFill/>
              <a:miter lim="800000"/>
              <a:headEnd/>
              <a:tailEnd/>
            </a:ln>
          </p:spPr>
          <p:txBody>
            <a:bodyPr lIns="68580" tIns="13716" rIns="0"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BEGIN</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DBMS_OUTPUT.PUT_LINE('Checking for employee with id 205');</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IF (</a:t>
              </a:r>
              <a:r>
                <a:rPr lang="en-US" altLang="en-US" sz="2100" dirty="0" err="1">
                  <a:latin typeface="Courier New" pitchFamily="49" charset="0"/>
                  <a:cs typeface="Oracle Sans" panose="020B0503020204020204" pitchFamily="34" charset="0"/>
                </a:rPr>
                <a:t>check_sal</a:t>
              </a:r>
              <a:r>
                <a:rPr lang="en-US" altLang="en-US" sz="2100" dirty="0">
                  <a:latin typeface="Courier New" pitchFamily="49" charset="0"/>
                  <a:cs typeface="Oracle Sans" panose="020B0503020204020204" pitchFamily="34" charset="0"/>
                </a:rPr>
                <a:t>(205) IS NULL) THEN</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DBMS_OUTPUT.PUT_LINE('The function returned</a:t>
              </a:r>
              <a:br>
                <a:rPr lang="en-US" altLang="en-US" sz="2100" dirty="0">
                  <a:latin typeface="Courier New" pitchFamily="49" charset="0"/>
                  <a:cs typeface="Oracle Sans" panose="020B0503020204020204" pitchFamily="34" charset="0"/>
                </a:rPr>
              </a:br>
              <a:r>
                <a:rPr lang="en-US" altLang="en-US" sz="2100" dirty="0">
                  <a:latin typeface="Courier New" pitchFamily="49" charset="0"/>
                  <a:cs typeface="Oracle Sans" panose="020B0503020204020204" pitchFamily="34" charset="0"/>
                </a:rPr>
                <a:t>  NULL due to exception');</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ELSIF (</a:t>
              </a:r>
              <a:r>
                <a:rPr lang="en-US" altLang="en-US" sz="2100" dirty="0" err="1">
                  <a:latin typeface="Courier New" pitchFamily="49" charset="0"/>
                  <a:cs typeface="Oracle Sans" panose="020B0503020204020204" pitchFamily="34" charset="0"/>
                </a:rPr>
                <a:t>check_sal</a:t>
              </a:r>
              <a:r>
                <a:rPr lang="en-US" altLang="en-US" sz="2100" dirty="0">
                  <a:latin typeface="Courier New" pitchFamily="49" charset="0"/>
                  <a:cs typeface="Oracle Sans" panose="020B0503020204020204" pitchFamily="34" charset="0"/>
                </a:rPr>
                <a:t>(205)) THEN  </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DBMS_OUTPUT.PUT_LINE('Salary &gt; average');</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ELSE</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DBMS_OUTPUT.PUT_LINE('Salary &lt; average');</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END IF;</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DBMS_OUTPUT.PUT_LINE('Checking for employee with id 70');</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IF (</a:t>
              </a:r>
              <a:r>
                <a:rPr lang="en-US" altLang="en-US" sz="2100" dirty="0" err="1">
                  <a:latin typeface="Courier New" pitchFamily="49" charset="0"/>
                  <a:cs typeface="Oracle Sans" panose="020B0503020204020204" pitchFamily="34" charset="0"/>
                </a:rPr>
                <a:t>check_sal</a:t>
              </a:r>
              <a:r>
                <a:rPr lang="en-US" altLang="en-US" sz="2100" dirty="0">
                  <a:latin typeface="Courier New" pitchFamily="49" charset="0"/>
                  <a:cs typeface="Oracle Sans" panose="020B0503020204020204" pitchFamily="34" charset="0"/>
                </a:rPr>
                <a:t>(70) IS NULL) THEN</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DBMS_OUTPUT.PUT_LINE('The function returned</a:t>
              </a:r>
              <a:br>
                <a:rPr lang="en-US" altLang="en-US" sz="2100" dirty="0">
                  <a:latin typeface="Courier New" pitchFamily="49" charset="0"/>
                  <a:cs typeface="Oracle Sans" panose="020B0503020204020204" pitchFamily="34" charset="0"/>
                </a:rPr>
              </a:br>
              <a:r>
                <a:rPr lang="en-US" altLang="en-US" sz="2100" dirty="0">
                  <a:latin typeface="Courier New" pitchFamily="49" charset="0"/>
                  <a:cs typeface="Oracle Sans" panose="020B0503020204020204" pitchFamily="34" charset="0"/>
                </a:rPr>
                <a:t>  NULL due to exception');</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ELSIF (</a:t>
              </a:r>
              <a:r>
                <a:rPr lang="en-US" altLang="en-US" sz="2100" dirty="0" err="1">
                  <a:latin typeface="Courier New" pitchFamily="49" charset="0"/>
                  <a:cs typeface="Oracle Sans" panose="020B0503020204020204" pitchFamily="34" charset="0"/>
                </a:rPr>
                <a:t>check_sal</a:t>
              </a:r>
              <a:r>
                <a:rPr lang="en-US" altLang="en-US" sz="2100" dirty="0">
                  <a:latin typeface="Courier New" pitchFamily="49" charset="0"/>
                  <a:cs typeface="Oracle Sans" panose="020B0503020204020204" pitchFamily="34" charset="0"/>
                </a:rPr>
                <a:t>(70)) THEN  </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 END IF;</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END;</a:t>
              </a:r>
            </a:p>
            <a:p>
              <a:pPr defTabSz="600075">
                <a:lnSpc>
                  <a:spcPct val="110000"/>
                </a:lnSpc>
                <a:tabLst>
                  <a:tab pos="600075" algn="r"/>
                  <a:tab pos="1009650" algn="l"/>
                </a:tabLst>
              </a:pPr>
              <a:r>
                <a:rPr lang="en-US" altLang="en-US" sz="2100" dirty="0">
                  <a:latin typeface="Courier New" pitchFamily="49" charset="0"/>
                  <a:cs typeface="Oracle Sans" panose="020B0503020204020204" pitchFamily="34" charset="0"/>
                </a:rPr>
                <a:t>/</a:t>
              </a:r>
            </a:p>
          </p:txBody>
        </p:sp>
      </p:grpSp>
    </p:spTree>
    <p:custDataLst>
      <p:tags r:id="rId1"/>
    </p:custDataLst>
    <p:extLst>
      <p:ext uri="{BB962C8B-B14F-4D97-AF65-F5344CB8AC3E}">
        <p14:creationId xmlns:p14="http://schemas.microsoft.com/office/powerpoint/2010/main" val="123124728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A6B061-4D21-489D-8990-53EB7C759B3F}"/>
              </a:ext>
            </a:extLst>
          </p:cNvPr>
          <p:cNvSpPr>
            <a:spLocks noGrp="1"/>
          </p:cNvSpPr>
          <p:nvPr>
            <p:ph idx="1"/>
          </p:nvPr>
        </p:nvSpPr>
        <p:spPr>
          <a:xfrm>
            <a:off x="932689" y="2267712"/>
            <a:ext cx="16422624" cy="5167886"/>
          </a:xfrm>
        </p:spPr>
        <p:txBody>
          <a:bodyPr/>
          <a:lstStyle/>
          <a:p>
            <a:r>
              <a:rPr lang="en-US" altLang="en-US" dirty="0"/>
              <a:t>Subprograms:</a:t>
            </a:r>
          </a:p>
          <a:p>
            <a:pPr lvl="1"/>
            <a:r>
              <a:rPr lang="en-US" altLang="en-US" dirty="0"/>
              <a:t>Are named PL/SQL blocks, and can be invoked by other applications</a:t>
            </a:r>
          </a:p>
          <a:p>
            <a:pPr lvl="1"/>
            <a:r>
              <a:rPr lang="en-US" altLang="en-US" dirty="0"/>
              <a:t>Are compiled only once</a:t>
            </a:r>
          </a:p>
          <a:p>
            <a:pPr lvl="1"/>
            <a:r>
              <a:rPr lang="en-US" altLang="en-US" dirty="0"/>
              <a:t>Are stored in the database</a:t>
            </a:r>
          </a:p>
          <a:p>
            <a:pPr lvl="1"/>
            <a:r>
              <a:rPr lang="en-US" altLang="en-US" dirty="0"/>
              <a:t>Do not have to return values if they are functions</a:t>
            </a:r>
          </a:p>
          <a:p>
            <a:pPr lvl="1"/>
            <a:r>
              <a:rPr lang="en-US" altLang="en-US" dirty="0"/>
              <a:t>Can take parameters</a:t>
            </a:r>
          </a:p>
          <a:p>
            <a:endParaRPr lang="en-US" dirty="0"/>
          </a:p>
        </p:txBody>
      </p:sp>
      <p:sp>
        <p:nvSpPr>
          <p:cNvPr id="2355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Quiz</a:t>
            </a:r>
          </a:p>
        </p:txBody>
      </p:sp>
      <p:pic>
        <p:nvPicPr>
          <p:cNvPr id="5" name="Picture 3"/>
          <p:cNvPicPr>
            <a:picLocks noChangeAspect="1"/>
          </p:cNvPicPr>
          <p:nvPr/>
        </p:nvPicPr>
        <p:blipFill>
          <a:blip r:embed="rId4" cstate="print"/>
          <a:stretch>
            <a:fillRect/>
          </a:stretch>
        </p:blipFill>
        <p:spPr bwMode="auto">
          <a:xfrm>
            <a:off x="14622199" y="6612732"/>
            <a:ext cx="2697956" cy="254155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137730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Course Road Map</a:t>
            </a:r>
          </a:p>
        </p:txBody>
      </p:sp>
      <p:sp>
        <p:nvSpPr>
          <p:cNvPr id="99" name="Rounded Rectangle 98"/>
          <p:cNvSpPr/>
          <p:nvPr/>
        </p:nvSpPr>
        <p:spPr bwMode="auto">
          <a:xfrm>
            <a:off x="4555067" y="2197600"/>
            <a:ext cx="12458700" cy="7060700"/>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00" name="Rounded Rectangle 99"/>
          <p:cNvSpPr/>
          <p:nvPr/>
        </p:nvSpPr>
        <p:spPr bwMode="auto">
          <a:xfrm>
            <a:off x="6206514" y="6525491"/>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101" name="Rounded Rectangle 100"/>
          <p:cNvSpPr/>
          <p:nvPr/>
        </p:nvSpPr>
        <p:spPr bwMode="auto">
          <a:xfrm>
            <a:off x="6204616" y="4863079"/>
            <a:ext cx="8574398"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102" name="TextBox 101"/>
          <p:cNvSpPr txBox="1"/>
          <p:nvPr/>
        </p:nvSpPr>
        <p:spPr>
          <a:xfrm>
            <a:off x="7120915" y="5286477"/>
            <a:ext cx="673741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0" dirty="0">
                <a:solidFill>
                  <a:schemeClr val="tx1">
                    <a:lumMod val="75000"/>
                  </a:schemeClr>
                </a:solidFill>
                <a:latin typeface="Oracle Sans" panose="020B0503020204020204" pitchFamily="34" charset="0"/>
                <a:cs typeface="Oracle Sans" panose="020B0503020204020204" pitchFamily="34" charset="0"/>
              </a:rPr>
              <a:t>Lesson 9: Handling Exceptions</a:t>
            </a:r>
          </a:p>
        </p:txBody>
      </p:sp>
      <p:sp>
        <p:nvSpPr>
          <p:cNvPr id="103" name="TextBox 102"/>
          <p:cNvSpPr txBox="1"/>
          <p:nvPr/>
        </p:nvSpPr>
        <p:spPr>
          <a:xfrm>
            <a:off x="7120914" y="6948891"/>
            <a:ext cx="6940962"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Oracle Sans" panose="020B0503020204020204" pitchFamily="34" charset="0"/>
                <a:cs typeface="Oracle Sans" panose="020B0503020204020204" pitchFamily="34" charset="0"/>
              </a:rPr>
              <a:t>Lesson 10: Creating Procedures</a:t>
            </a:r>
          </a:p>
        </p:txBody>
      </p:sp>
      <p:sp>
        <p:nvSpPr>
          <p:cNvPr id="104" name="Isosceles Triangle 103"/>
          <p:cNvSpPr>
            <a:spLocks noChangeAspect="1"/>
          </p:cNvSpPr>
          <p:nvPr/>
        </p:nvSpPr>
        <p:spPr bwMode="auto">
          <a:xfrm rot="5400000">
            <a:off x="6467915" y="7002047"/>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105" name="Isosceles Triangle 104"/>
          <p:cNvSpPr>
            <a:spLocks noChangeAspect="1"/>
          </p:cNvSpPr>
          <p:nvPr/>
        </p:nvSpPr>
        <p:spPr bwMode="auto">
          <a:xfrm rot="5400000">
            <a:off x="6467915" y="5339635"/>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grpSp>
        <p:nvGrpSpPr>
          <p:cNvPr id="106" name="Group 105"/>
          <p:cNvGrpSpPr/>
          <p:nvPr/>
        </p:nvGrpSpPr>
        <p:grpSpPr>
          <a:xfrm>
            <a:off x="14664717" y="6694714"/>
            <a:ext cx="2573265" cy="887534"/>
            <a:chOff x="9786179" y="1585747"/>
            <a:chExt cx="1715510" cy="591689"/>
          </a:xfrm>
        </p:grpSpPr>
        <p:sp>
          <p:nvSpPr>
            <p:cNvPr id="107" name="Freeform 106"/>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08" name="Freeform 107"/>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09" name="Isosceles Triangle 108"/>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10" name="TextBox 109"/>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100" b="1" dirty="0">
                  <a:solidFill>
                    <a:schemeClr val="bg1"/>
                  </a:solidFill>
                  <a:latin typeface="+mn-lt"/>
                  <a:cs typeface="Oracle Sans" panose="020B0503020204020204" pitchFamily="34" charset="0"/>
                </a:rPr>
                <a:t>You are here!</a:t>
              </a:r>
            </a:p>
          </p:txBody>
        </p:sp>
      </p:grpSp>
      <p:sp>
        <p:nvSpPr>
          <p:cNvPr id="111" name="Rounded Rectangle 110"/>
          <p:cNvSpPr/>
          <p:nvPr/>
        </p:nvSpPr>
        <p:spPr bwMode="auto">
          <a:xfrm>
            <a:off x="4212663" y="402309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112" name="Rounded Rectangle 111"/>
          <p:cNvSpPr/>
          <p:nvPr/>
        </p:nvSpPr>
        <p:spPr bwMode="auto">
          <a:xfrm>
            <a:off x="4212663" y="2454903"/>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113" name="Rounded Rectangle 112"/>
          <p:cNvSpPr/>
          <p:nvPr/>
        </p:nvSpPr>
        <p:spPr bwMode="auto">
          <a:xfrm>
            <a:off x="4212663" y="560747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114" name="Rounded Rectangle 113"/>
          <p:cNvSpPr/>
          <p:nvPr/>
        </p:nvSpPr>
        <p:spPr bwMode="auto">
          <a:xfrm>
            <a:off x="4212663" y="7174393"/>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115" name="Rectangle 114"/>
          <p:cNvSpPr/>
          <p:nvPr/>
        </p:nvSpPr>
        <p:spPr bwMode="auto">
          <a:xfrm>
            <a:off x="0" y="2197600"/>
            <a:ext cx="5421458" cy="70607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0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16" name="Freeform 115"/>
          <p:cNvSpPr/>
          <p:nvPr/>
        </p:nvSpPr>
        <p:spPr bwMode="auto">
          <a:xfrm>
            <a:off x="229278" y="2499391"/>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117" name="Freeform 116"/>
          <p:cNvSpPr/>
          <p:nvPr/>
        </p:nvSpPr>
        <p:spPr bwMode="auto">
          <a:xfrm>
            <a:off x="229278" y="407410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118" name="Freeform 117"/>
          <p:cNvSpPr/>
          <p:nvPr/>
        </p:nvSpPr>
        <p:spPr bwMode="auto">
          <a:xfrm>
            <a:off x="229278" y="5655276"/>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119" name="Freeform 118"/>
          <p:cNvSpPr/>
          <p:nvPr/>
        </p:nvSpPr>
        <p:spPr bwMode="auto">
          <a:xfrm>
            <a:off x="229278" y="7218933"/>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Oracle Sans" panose="020B0503020204020204" pitchFamily="34" charset="0"/>
              <a:cs typeface="Oracle Sans" panose="020B0503020204020204" pitchFamily="34" charset="0"/>
            </a:endParaRPr>
          </a:p>
        </p:txBody>
      </p:sp>
      <p:sp>
        <p:nvSpPr>
          <p:cNvPr id="120" name="TextBox 119"/>
          <p:cNvSpPr txBox="1"/>
          <p:nvPr/>
        </p:nvSpPr>
        <p:spPr>
          <a:xfrm>
            <a:off x="765503" y="2985138"/>
            <a:ext cx="41324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1: Course Overview</a:t>
            </a:r>
          </a:p>
        </p:txBody>
      </p:sp>
      <p:sp>
        <p:nvSpPr>
          <p:cNvPr id="121" name="TextBox 120"/>
          <p:cNvSpPr txBox="1"/>
          <p:nvPr/>
        </p:nvSpPr>
        <p:spPr>
          <a:xfrm>
            <a:off x="765503" y="4559854"/>
            <a:ext cx="43991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1: Introducing PL/SQL</a:t>
            </a:r>
          </a:p>
        </p:txBody>
      </p:sp>
      <p:sp>
        <p:nvSpPr>
          <p:cNvPr id="122" name="TextBox 121"/>
          <p:cNvSpPr txBox="1"/>
          <p:nvPr/>
        </p:nvSpPr>
        <p:spPr>
          <a:xfrm>
            <a:off x="765503" y="6145999"/>
            <a:ext cx="464922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2: Programming with PL/SQL</a:t>
            </a:r>
          </a:p>
        </p:txBody>
      </p:sp>
      <p:sp>
        <p:nvSpPr>
          <p:cNvPr id="123" name="TextBox 122"/>
          <p:cNvSpPr txBox="1"/>
          <p:nvPr/>
        </p:nvSpPr>
        <p:spPr>
          <a:xfrm>
            <a:off x="765503" y="7550791"/>
            <a:ext cx="43991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Oracle Sans" panose="020B0503020204020204" pitchFamily="34" charset="0"/>
                <a:cs typeface="Oracle Sans" panose="020B0503020204020204" pitchFamily="34" charset="0"/>
              </a:rPr>
              <a:t>Unit  3: Working with PL/SQL Code</a:t>
            </a:r>
          </a:p>
        </p:txBody>
      </p:sp>
    </p:spTree>
    <p:custDataLst>
      <p:tags r:id="rId1"/>
    </p:custDataLst>
    <p:extLst>
      <p:ext uri="{BB962C8B-B14F-4D97-AF65-F5344CB8AC3E}">
        <p14:creationId xmlns:p14="http://schemas.microsoft.com/office/powerpoint/2010/main" val="416656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Summary</a:t>
            </a:r>
          </a:p>
        </p:txBody>
      </p:sp>
      <p:sp>
        <p:nvSpPr>
          <p:cNvPr id="2" name="Content Placeholder 1">
            <a:extLst>
              <a:ext uri="{FF2B5EF4-FFF2-40B4-BE49-F238E27FC236}">
                <a16:creationId xmlns:a16="http://schemas.microsoft.com/office/drawing/2014/main" id="{119B13B1-2F1E-42B5-AC2E-0E8DBB6329D9}"/>
              </a:ext>
            </a:extLst>
          </p:cNvPr>
          <p:cNvSpPr>
            <a:spLocks noGrp="1"/>
          </p:cNvSpPr>
          <p:nvPr>
            <p:ph idx="1"/>
          </p:nvPr>
        </p:nvSpPr>
        <p:spPr>
          <a:xfrm>
            <a:off x="933451" y="2272710"/>
            <a:ext cx="16421100" cy="5167886"/>
          </a:xfrm>
        </p:spPr>
        <p:txBody>
          <a:bodyPr/>
          <a:lstStyle/>
          <a:p>
            <a:r>
              <a:rPr lang="en-US" altLang="en-US" dirty="0"/>
              <a:t>In this lesson, you should have learned how to:</a:t>
            </a:r>
          </a:p>
          <a:p>
            <a:pPr lvl="1"/>
            <a:r>
              <a:rPr lang="en-US" altLang="en-US" dirty="0"/>
              <a:t>Create a simple procedure</a:t>
            </a:r>
          </a:p>
          <a:p>
            <a:pPr lvl="1"/>
            <a:r>
              <a:rPr lang="en-US" altLang="en-US" dirty="0"/>
              <a:t>Invoke the procedure from an anonymous block</a:t>
            </a:r>
          </a:p>
          <a:p>
            <a:pPr lvl="1"/>
            <a:r>
              <a:rPr lang="en-US" altLang="en-US" dirty="0"/>
              <a:t>Create a simple function</a:t>
            </a:r>
          </a:p>
          <a:p>
            <a:pPr lvl="1"/>
            <a:r>
              <a:rPr lang="en-US" altLang="en-US" dirty="0"/>
              <a:t>Create a simple function that accepts parameters</a:t>
            </a:r>
          </a:p>
          <a:p>
            <a:pPr lvl="1"/>
            <a:r>
              <a:rPr lang="en-US" altLang="en-US" dirty="0"/>
              <a:t>Invoke the function from an anonymous block</a:t>
            </a:r>
          </a:p>
          <a:p>
            <a:endParaRPr lang="en-US" dirty="0"/>
          </a:p>
        </p:txBody>
      </p:sp>
    </p:spTree>
    <p:custDataLst>
      <p:tags r:id="rId1"/>
    </p:custDataLst>
    <p:extLst>
      <p:ext uri="{BB962C8B-B14F-4D97-AF65-F5344CB8AC3E}">
        <p14:creationId xmlns:p14="http://schemas.microsoft.com/office/powerpoint/2010/main" val="159263627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Practice 10: Overview</a:t>
            </a:r>
          </a:p>
        </p:txBody>
      </p:sp>
      <p:sp>
        <p:nvSpPr>
          <p:cNvPr id="2" name="Content Placeholder 1">
            <a:extLst>
              <a:ext uri="{FF2B5EF4-FFF2-40B4-BE49-F238E27FC236}">
                <a16:creationId xmlns:a16="http://schemas.microsoft.com/office/drawing/2014/main" id="{EBD1756D-46AD-4EF8-A17A-32C5AE1D1BB8}"/>
              </a:ext>
            </a:extLst>
          </p:cNvPr>
          <p:cNvSpPr>
            <a:spLocks noGrp="1"/>
          </p:cNvSpPr>
          <p:nvPr>
            <p:ph idx="1"/>
          </p:nvPr>
        </p:nvSpPr>
        <p:spPr>
          <a:xfrm>
            <a:off x="933451" y="2272710"/>
            <a:ext cx="16421100" cy="3622847"/>
          </a:xfrm>
        </p:spPr>
        <p:txBody>
          <a:bodyPr/>
          <a:lstStyle/>
          <a:p>
            <a:r>
              <a:rPr lang="en-US" altLang="en-US" dirty="0"/>
              <a:t>This practice covers the following topics:</a:t>
            </a:r>
          </a:p>
          <a:p>
            <a:pPr lvl="1"/>
            <a:r>
              <a:rPr lang="en-US" altLang="en-US" dirty="0"/>
              <a:t>Converting an existing anonymous block to a procedure</a:t>
            </a:r>
          </a:p>
          <a:p>
            <a:pPr lvl="1"/>
            <a:r>
              <a:rPr lang="en-US" altLang="en-US" dirty="0"/>
              <a:t>Modifying the procedure to accept a parameter</a:t>
            </a:r>
          </a:p>
          <a:p>
            <a:pPr lvl="1"/>
            <a:r>
              <a:rPr lang="en-US" altLang="en-US" dirty="0"/>
              <a:t>Writing an anonymous block to invoke the procedure</a:t>
            </a:r>
          </a:p>
          <a:p>
            <a:endParaRPr lang="en-US" dirty="0"/>
          </a:p>
        </p:txBody>
      </p:sp>
      <p:sp>
        <p:nvSpPr>
          <p:cNvPr id="9" name="Rectangle 8"/>
          <p:cNvSpPr/>
          <p:nvPr/>
        </p:nvSpPr>
        <p:spPr bwMode="auto">
          <a:xfrm rot="16200000" flipV="1">
            <a:off x="14630399"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10" name="Group 9"/>
          <p:cNvGrpSpPr/>
          <p:nvPr/>
        </p:nvGrpSpPr>
        <p:grpSpPr>
          <a:xfrm>
            <a:off x="14641494" y="6400800"/>
            <a:ext cx="2579706" cy="2577087"/>
            <a:chOff x="9066212" y="3962400"/>
            <a:chExt cx="1941512" cy="1939542"/>
          </a:xfrm>
        </p:grpSpPr>
        <p:sp>
          <p:nvSpPr>
            <p:cNvPr id="11" name="Oval 10"/>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2" name="Oval 11"/>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50267"/>
              <a:ext cx="1208860" cy="1440933"/>
            </a:xfrm>
            <a:prstGeom prst="rect">
              <a:avLst/>
            </a:prstGeom>
          </p:spPr>
        </p:pic>
      </p:grpSp>
    </p:spTree>
    <p:custDataLst>
      <p:tags r:id="rId1"/>
    </p:custDataLst>
    <p:extLst>
      <p:ext uri="{BB962C8B-B14F-4D97-AF65-F5344CB8AC3E}">
        <p14:creationId xmlns:p14="http://schemas.microsoft.com/office/powerpoint/2010/main" val="120529232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Objectives</a:t>
            </a:r>
          </a:p>
        </p:txBody>
      </p:sp>
      <p:sp>
        <p:nvSpPr>
          <p:cNvPr id="2" name="Content Placeholder 1">
            <a:extLst>
              <a:ext uri="{FF2B5EF4-FFF2-40B4-BE49-F238E27FC236}">
                <a16:creationId xmlns:a16="http://schemas.microsoft.com/office/drawing/2014/main" id="{E384D844-FCCF-493C-A668-DAE58E618CD5}"/>
              </a:ext>
            </a:extLst>
          </p:cNvPr>
          <p:cNvSpPr>
            <a:spLocks noGrp="1"/>
          </p:cNvSpPr>
          <p:nvPr>
            <p:ph idx="1"/>
          </p:nvPr>
        </p:nvSpPr>
        <p:spPr>
          <a:xfrm>
            <a:off x="933451" y="2272710"/>
            <a:ext cx="16421100" cy="5167886"/>
          </a:xfrm>
        </p:spPr>
        <p:txBody>
          <a:bodyPr/>
          <a:lstStyle/>
          <a:p>
            <a:r>
              <a:rPr lang="en-US" altLang="en-US" dirty="0"/>
              <a:t>After completing this lesson, you should be able to do the following:</a:t>
            </a:r>
          </a:p>
          <a:p>
            <a:pPr lvl="1"/>
            <a:r>
              <a:rPr lang="en-US" altLang="en-US" dirty="0"/>
              <a:t>Differentiate between anonymous blocks and subprograms</a:t>
            </a:r>
          </a:p>
          <a:p>
            <a:pPr lvl="1"/>
            <a:r>
              <a:rPr lang="en-US" altLang="en-US" dirty="0"/>
              <a:t>Create a simple procedure and invoke it from an anonymous block</a:t>
            </a:r>
          </a:p>
          <a:p>
            <a:pPr lvl="1"/>
            <a:r>
              <a:rPr lang="en-US" altLang="en-US" dirty="0"/>
              <a:t>Create a simple function</a:t>
            </a:r>
          </a:p>
          <a:p>
            <a:pPr lvl="1"/>
            <a:r>
              <a:rPr lang="en-US" altLang="en-US" dirty="0"/>
              <a:t>Create a simple function that accepts a parameter</a:t>
            </a:r>
          </a:p>
          <a:p>
            <a:pPr lvl="1"/>
            <a:r>
              <a:rPr lang="en-US" altLang="en-US" dirty="0"/>
              <a:t>Differentiate between procedures and functions</a:t>
            </a:r>
          </a:p>
          <a:p>
            <a:endParaRPr lang="en-US" dirty="0"/>
          </a:p>
        </p:txBody>
      </p:sp>
    </p:spTree>
    <p:custDataLst>
      <p:tags r:id="rId1"/>
    </p:custDataLst>
    <p:extLst>
      <p:ext uri="{BB962C8B-B14F-4D97-AF65-F5344CB8AC3E}">
        <p14:creationId xmlns:p14="http://schemas.microsoft.com/office/powerpoint/2010/main" val="113861747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3A76217E-B1A7-447B-9E94-F194095EB92D}"/>
              </a:ext>
            </a:extLst>
          </p:cNvPr>
          <p:cNvSpPr>
            <a:spLocks noGrp="1"/>
          </p:cNvSpPr>
          <p:nvPr>
            <p:ph idx="1"/>
          </p:nvPr>
        </p:nvSpPr>
        <p:spPr>
          <a:xfrm>
            <a:off x="933451" y="2272710"/>
            <a:ext cx="16421100" cy="2833400"/>
          </a:xfrm>
        </p:spPr>
        <p:txBody>
          <a:bodyPr/>
          <a:lstStyle/>
          <a:p>
            <a:pPr lvl="1"/>
            <a:r>
              <a:rPr lang="en-US" dirty="0"/>
              <a:t>PL/SQL subprograms</a:t>
            </a:r>
          </a:p>
          <a:p>
            <a:pPr lvl="1">
              <a:buClr>
                <a:schemeClr val="tx1">
                  <a:lumMod val="25000"/>
                  <a:lumOff val="75000"/>
                </a:schemeClr>
              </a:buClr>
            </a:pPr>
            <a:r>
              <a:rPr lang="en-US" dirty="0">
                <a:solidFill>
                  <a:schemeClr val="tx1">
                    <a:lumMod val="25000"/>
                    <a:lumOff val="75000"/>
                  </a:schemeClr>
                </a:solidFill>
              </a:rPr>
              <a:t>Previewing procedures</a:t>
            </a:r>
          </a:p>
          <a:p>
            <a:pPr lvl="1">
              <a:buClr>
                <a:schemeClr val="tx1">
                  <a:lumMod val="25000"/>
                  <a:lumOff val="75000"/>
                </a:schemeClr>
              </a:buClr>
            </a:pPr>
            <a:r>
              <a:rPr lang="en-US" dirty="0">
                <a:solidFill>
                  <a:schemeClr val="tx1">
                    <a:lumMod val="25000"/>
                    <a:lumOff val="75000"/>
                  </a:schemeClr>
                </a:solidFill>
              </a:rPr>
              <a:t>Previewing functions</a:t>
            </a:r>
          </a:p>
          <a:p>
            <a:endParaRPr lang="en-US" dirty="0"/>
          </a:p>
        </p:txBody>
      </p:sp>
      <p:grpSp>
        <p:nvGrpSpPr>
          <p:cNvPr id="4" name="Group 3"/>
          <p:cNvGrpSpPr/>
          <p:nvPr/>
        </p:nvGrpSpPr>
        <p:grpSpPr>
          <a:xfrm>
            <a:off x="12720637" y="6515101"/>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51640549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What Are PL/SQL Subprograms?</a:t>
            </a:r>
          </a:p>
        </p:txBody>
      </p:sp>
      <p:sp>
        <p:nvSpPr>
          <p:cNvPr id="2" name="Content Placeholder 1">
            <a:extLst>
              <a:ext uri="{FF2B5EF4-FFF2-40B4-BE49-F238E27FC236}">
                <a16:creationId xmlns:a16="http://schemas.microsoft.com/office/drawing/2014/main" id="{DF00A9F1-3582-4A68-8A4C-64351D55D253}"/>
              </a:ext>
            </a:extLst>
          </p:cNvPr>
          <p:cNvSpPr>
            <a:spLocks noGrp="1"/>
          </p:cNvSpPr>
          <p:nvPr>
            <p:ph idx="1"/>
          </p:nvPr>
        </p:nvSpPr>
        <p:spPr>
          <a:xfrm>
            <a:off x="933451" y="2272710"/>
            <a:ext cx="16421100" cy="4689293"/>
          </a:xfrm>
        </p:spPr>
        <p:txBody>
          <a:bodyPr/>
          <a:lstStyle/>
          <a:p>
            <a:pPr lvl="1"/>
            <a:r>
              <a:rPr lang="en-US" altLang="en-US" dirty="0"/>
              <a:t>A PL/SQL subprogram is a named PL/SQL block that can be called with or without a set of parameters. </a:t>
            </a:r>
          </a:p>
          <a:p>
            <a:pPr lvl="1"/>
            <a:r>
              <a:rPr lang="en-US" altLang="en-US" dirty="0"/>
              <a:t>A subprogram consists of a specification and a body. </a:t>
            </a:r>
          </a:p>
          <a:p>
            <a:pPr lvl="1"/>
            <a:r>
              <a:rPr lang="en-US" altLang="en-US" dirty="0"/>
              <a:t>A subprogram can be a procedure or a function.</a:t>
            </a:r>
          </a:p>
          <a:p>
            <a:pPr lvl="1"/>
            <a:r>
              <a:rPr lang="en-US" altLang="en-US" dirty="0"/>
              <a:t>Typically, you use a procedure to perform an action and a function to compute and return a value.</a:t>
            </a:r>
          </a:p>
          <a:p>
            <a:endParaRPr lang="en-US" dirty="0"/>
          </a:p>
        </p:txBody>
      </p:sp>
      <p:pic>
        <p:nvPicPr>
          <p:cNvPr id="5" name="Picture 19" descr="3_PL_SQL-Block.png"/>
          <p:cNvPicPr>
            <a:picLocks noChangeAspect="1"/>
          </p:cNvPicPr>
          <p:nvPr/>
        </p:nvPicPr>
        <p:blipFill>
          <a:blip r:embed="rId4" cstate="print"/>
          <a:stretch>
            <a:fillRect/>
          </a:stretch>
        </p:blipFill>
        <p:spPr bwMode="auto">
          <a:xfrm>
            <a:off x="7870259" y="5762625"/>
            <a:ext cx="2547483" cy="40290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68616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94301840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6"/>
          <p:cNvSpPr>
            <a:spLocks noGrp="1" noChangeArrowheads="1"/>
          </p:cNvSpPr>
          <p:nvPr>
            <p:ph type="title"/>
          </p:nvPr>
        </p:nvSpPr>
        <p:spPr>
          <a:xfrm>
            <a:off x="933451" y="616397"/>
            <a:ext cx="16059150" cy="1174304"/>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sz="4800" dirty="0">
                <a:latin typeface="+mj-lt"/>
                <a:cs typeface="Oracle Sans" panose="020B0503020204020204" pitchFamily="34" charset="0"/>
              </a:rPr>
              <a:t>Differences Between Anonymous Blocks and Subprograms</a:t>
            </a:r>
          </a:p>
        </p:txBody>
      </p:sp>
      <p:graphicFrame>
        <p:nvGraphicFramePr>
          <p:cNvPr id="5" name="Group 465"/>
          <p:cNvGraphicFramePr>
            <a:graphicFrameLocks noGrp="1"/>
          </p:cNvGraphicFramePr>
          <p:nvPr>
            <p:extLst>
              <p:ext uri="{D42A27DB-BD31-4B8C-83A1-F6EECF244321}">
                <p14:modId xmlns:p14="http://schemas.microsoft.com/office/powerpoint/2010/main" val="2674949740"/>
              </p:ext>
            </p:extLst>
          </p:nvPr>
        </p:nvGraphicFramePr>
        <p:xfrm>
          <a:off x="1718702" y="2601514"/>
          <a:ext cx="14850597" cy="5083973"/>
        </p:xfrm>
        <a:graphic>
          <a:graphicData uri="http://schemas.openxmlformats.org/drawingml/2006/table">
            <a:tbl>
              <a:tblPr firstRow="1" firstCol="1" bandRow="1">
                <a:tableStyleId>{5FD0F851-EC5A-4D38-B0AD-8093EC10F338}</a:tableStyleId>
              </a:tblPr>
              <a:tblGrid>
                <a:gridCol w="6049497">
                  <a:extLst>
                    <a:ext uri="{9D8B030D-6E8A-4147-A177-3AD203B41FA5}">
                      <a16:colId xmlns:a16="http://schemas.microsoft.com/office/drawing/2014/main" val="20000"/>
                    </a:ext>
                  </a:extLst>
                </a:gridCol>
                <a:gridCol w="8801100">
                  <a:extLst>
                    <a:ext uri="{9D8B030D-6E8A-4147-A177-3AD203B41FA5}">
                      <a16:colId xmlns:a16="http://schemas.microsoft.com/office/drawing/2014/main" val="20001"/>
                    </a:ext>
                  </a:extLst>
                </a:gridCol>
              </a:tblGrid>
              <a:tr h="766763">
                <a:tc>
                  <a:txBody>
                    <a:bodyPr/>
                    <a:lstStyle/>
                    <a:p>
                      <a:pPr marL="0" marR="0" lvl="0" indent="0" algn="l" defTabSz="822325" rtl="0" eaLnBrk="0" fontAlgn="base" latinLnBrk="0" hangingPunct="0">
                        <a:lnSpc>
                          <a:spcPct val="100000"/>
                        </a:lnSpc>
                        <a:spcBef>
                          <a:spcPct val="0"/>
                        </a:spcBef>
                        <a:spcAft>
                          <a:spcPct val="0"/>
                        </a:spcAft>
                        <a:buClrTx/>
                        <a:buSzTx/>
                        <a:buFontTx/>
                        <a:buNone/>
                        <a:tabLst/>
                      </a:pPr>
                      <a:r>
                        <a:rPr kumimoji="0" lang="en-US" sz="2700" b="1" u="none" strike="noStrike" cap="none" normalizeH="0" baseline="0" dirty="0">
                          <a:ln>
                            <a:noFill/>
                          </a:ln>
                          <a:effectLst/>
                        </a:rPr>
                        <a:t>Anonymous Blocks</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68588" marB="68588" anchor="ctr" horzOverflow="overflow"/>
                </a:tc>
                <a:tc>
                  <a:txBody>
                    <a:bodyPr/>
                    <a:lstStyle/>
                    <a:p>
                      <a:pPr marL="0" marR="0" lvl="0" indent="0" algn="l" defTabSz="822325" rtl="0" eaLnBrk="0" fontAlgn="base" latinLnBrk="0" hangingPunct="0">
                        <a:lnSpc>
                          <a:spcPct val="100000"/>
                        </a:lnSpc>
                        <a:spcBef>
                          <a:spcPct val="0"/>
                        </a:spcBef>
                        <a:spcAft>
                          <a:spcPct val="0"/>
                        </a:spcAft>
                        <a:buClrTx/>
                        <a:buSzTx/>
                        <a:buFontTx/>
                        <a:buNone/>
                        <a:tabLst/>
                      </a:pPr>
                      <a:r>
                        <a:rPr kumimoji="0" lang="en-US" sz="2700" b="1" u="none" strike="noStrike" cap="none" normalizeH="0" baseline="0" dirty="0">
                          <a:ln>
                            <a:noFill/>
                          </a:ln>
                          <a:effectLst/>
                        </a:rPr>
                        <a:t>Subprograms</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68588" marB="68588" anchor="ctr" horzOverflow="overflow"/>
                </a:tc>
                <a:extLst>
                  <a:ext uri="{0D108BD9-81ED-4DB2-BD59-A6C34878D82A}">
                    <a16:rowId xmlns:a16="http://schemas.microsoft.com/office/drawing/2014/main" val="10000"/>
                  </a:ext>
                </a:extLst>
              </a:tr>
              <a:tr h="721520">
                <a:tc>
                  <a:txBody>
                    <a:bodyPr/>
                    <a:lstStyle/>
                    <a:p>
                      <a:pPr marL="0" marR="0" lvl="0" indent="0" algn="l" defTabSz="822325"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Unnamed PL/SQL blocks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68588" marB="68588" horzOverflow="overflow">
                    <a:solidFill>
                      <a:schemeClr val="accent6">
                        <a:lumMod val="20000"/>
                        <a:lumOff val="80000"/>
                      </a:schemeClr>
                    </a:solidFill>
                  </a:tcPr>
                </a:tc>
                <a:tc>
                  <a:txBody>
                    <a:bodyPr/>
                    <a:lstStyle/>
                    <a:p>
                      <a:pPr marL="0" marR="0" lvl="0" indent="0" algn="l" defTabSz="822325"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Named PL/SQL blocks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68588" marB="68588" horzOverflow="overflow">
                    <a:solidFill>
                      <a:schemeClr val="accent6">
                        <a:lumMod val="20000"/>
                        <a:lumOff val="80000"/>
                      </a:schemeClr>
                    </a:solidFill>
                  </a:tcPr>
                </a:tc>
                <a:extLst>
                  <a:ext uri="{0D108BD9-81ED-4DB2-BD59-A6C34878D82A}">
                    <a16:rowId xmlns:a16="http://schemas.microsoft.com/office/drawing/2014/main" val="10001"/>
                  </a:ext>
                </a:extLst>
              </a:tr>
              <a:tr h="719138">
                <a:tc>
                  <a:txBody>
                    <a:bodyPr/>
                    <a:lstStyle/>
                    <a:p>
                      <a:pPr marL="0" marR="0" lvl="0" indent="0" algn="l" defTabSz="822325"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Compiled every time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68588" marB="68588" horzOverflow="overflow"/>
                </a:tc>
                <a:tc>
                  <a:txBody>
                    <a:bodyPr/>
                    <a:lstStyle/>
                    <a:p>
                      <a:pPr marL="0" marR="0" lvl="0" indent="0" algn="l" defTabSz="822325"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Compiled only once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68588" marB="68588" horzOverflow="overflow"/>
                </a:tc>
                <a:extLst>
                  <a:ext uri="{0D108BD9-81ED-4DB2-BD59-A6C34878D82A}">
                    <a16:rowId xmlns:a16="http://schemas.microsoft.com/office/drawing/2014/main" val="10002"/>
                  </a:ext>
                </a:extLst>
              </a:tr>
              <a:tr h="719138">
                <a:tc>
                  <a:txBody>
                    <a:bodyPr/>
                    <a:lstStyle/>
                    <a:p>
                      <a:pPr marL="0" marR="0" lvl="0" indent="0" algn="l" defTabSz="822325"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Not stored in the database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68588" marB="68588" horzOverflow="overflow">
                    <a:solidFill>
                      <a:schemeClr val="accent6">
                        <a:lumMod val="20000"/>
                        <a:lumOff val="80000"/>
                      </a:schemeClr>
                    </a:solidFill>
                  </a:tcPr>
                </a:tc>
                <a:tc>
                  <a:txBody>
                    <a:bodyPr/>
                    <a:lstStyle/>
                    <a:p>
                      <a:pPr marL="0" marR="0" lvl="0" indent="0" algn="l" defTabSz="822325"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Stored in the database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68588" marB="68588" horzOverflow="overflow">
                    <a:solidFill>
                      <a:schemeClr val="accent6">
                        <a:lumMod val="20000"/>
                        <a:lumOff val="80000"/>
                      </a:schemeClr>
                    </a:solidFill>
                  </a:tcPr>
                </a:tc>
                <a:extLst>
                  <a:ext uri="{0D108BD9-81ED-4DB2-BD59-A6C34878D82A}">
                    <a16:rowId xmlns:a16="http://schemas.microsoft.com/office/drawing/2014/main" val="10003"/>
                  </a:ext>
                </a:extLst>
              </a:tr>
              <a:tr h="719138">
                <a:tc>
                  <a:txBody>
                    <a:bodyPr/>
                    <a:lstStyle/>
                    <a:p>
                      <a:pPr marL="0" marR="0" lvl="0" indent="0" algn="l" defTabSz="822325"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Cannot be invoked by other applications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68588" marB="68588" horzOverflow="overflow">
                    <a:solidFill>
                      <a:schemeClr val="bg1"/>
                    </a:solidFill>
                  </a:tcPr>
                </a:tc>
                <a:tc>
                  <a:txBody>
                    <a:bodyPr/>
                    <a:lstStyle/>
                    <a:p>
                      <a:pPr marL="0" marR="0" lvl="0" indent="0" algn="l" defTabSz="822325"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Named and, therefore, can be invoked by other applications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68588" marB="68588" horzOverflow="overflow">
                    <a:solidFill>
                      <a:schemeClr val="bg1"/>
                    </a:solidFill>
                  </a:tcPr>
                </a:tc>
                <a:extLst>
                  <a:ext uri="{0D108BD9-81ED-4DB2-BD59-A6C34878D82A}">
                    <a16:rowId xmlns:a16="http://schemas.microsoft.com/office/drawing/2014/main" val="10004"/>
                  </a:ext>
                </a:extLst>
              </a:tr>
              <a:tr h="719138">
                <a:tc>
                  <a:txBody>
                    <a:bodyPr/>
                    <a:lstStyle/>
                    <a:p>
                      <a:pPr marL="0" marR="0" lvl="0" indent="0" algn="l" defTabSz="822325"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Do not return values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68588" marB="68588" horzOverflow="overflow">
                    <a:solidFill>
                      <a:schemeClr val="accent6">
                        <a:lumMod val="20000"/>
                        <a:lumOff val="80000"/>
                      </a:schemeClr>
                    </a:solidFill>
                  </a:tcPr>
                </a:tc>
                <a:tc>
                  <a:txBody>
                    <a:bodyPr/>
                    <a:lstStyle/>
                    <a:p>
                      <a:pPr marL="0" marR="0" lvl="0" indent="0" algn="l" defTabSz="822325"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If functions, must return values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68588" marB="68588" horzOverflow="overflow">
                    <a:solidFill>
                      <a:schemeClr val="accent6">
                        <a:lumMod val="20000"/>
                        <a:lumOff val="80000"/>
                      </a:schemeClr>
                    </a:solidFill>
                  </a:tcPr>
                </a:tc>
                <a:extLst>
                  <a:ext uri="{0D108BD9-81ED-4DB2-BD59-A6C34878D82A}">
                    <a16:rowId xmlns:a16="http://schemas.microsoft.com/office/drawing/2014/main" val="10005"/>
                  </a:ext>
                </a:extLst>
              </a:tr>
              <a:tr h="719138">
                <a:tc>
                  <a:txBody>
                    <a:bodyPr/>
                    <a:lstStyle/>
                    <a:p>
                      <a:pPr marL="0" marR="0" lvl="0" indent="0" algn="l" defTabSz="822325"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Cannot take parameters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68588" marB="68588" horzOverflow="overflow">
                    <a:solidFill>
                      <a:schemeClr val="bg1"/>
                    </a:solidFill>
                  </a:tcPr>
                </a:tc>
                <a:tc>
                  <a:txBody>
                    <a:bodyPr/>
                    <a:lstStyle/>
                    <a:p>
                      <a:pPr marL="0" marR="0" lvl="0" indent="0" algn="l" defTabSz="822325"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Can take parameters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68588" marB="68588" horzOverflow="overflow">
                    <a:solidFill>
                      <a:schemeClr val="bg1"/>
                    </a:solidFill>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99129734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5EFA5320-E945-4A71-B9C7-D7FF3E00C58A}"/>
              </a:ext>
            </a:extLst>
          </p:cNvPr>
          <p:cNvSpPr>
            <a:spLocks noGrp="1"/>
          </p:cNvSpPr>
          <p:nvPr>
            <p:ph idx="1"/>
          </p:nvPr>
        </p:nvSpPr>
        <p:spPr>
          <a:xfrm>
            <a:off x="933451" y="2272710"/>
            <a:ext cx="16421100" cy="2833400"/>
          </a:xfrm>
        </p:spPr>
        <p:txBody>
          <a:bodyPr/>
          <a:lstStyle/>
          <a:p>
            <a:pPr lvl="1">
              <a:buClr>
                <a:schemeClr val="tx1">
                  <a:lumMod val="25000"/>
                  <a:lumOff val="75000"/>
                </a:schemeClr>
              </a:buClr>
            </a:pPr>
            <a:r>
              <a:rPr lang="en-US" dirty="0">
                <a:solidFill>
                  <a:schemeClr val="tx1">
                    <a:lumMod val="25000"/>
                    <a:lumOff val="75000"/>
                  </a:schemeClr>
                </a:solidFill>
              </a:rPr>
              <a:t>Introducing procedures and functions</a:t>
            </a:r>
          </a:p>
          <a:p>
            <a:pPr lvl="1"/>
            <a:r>
              <a:rPr lang="en-US" dirty="0"/>
              <a:t>Previewing procedures</a:t>
            </a:r>
          </a:p>
          <a:p>
            <a:pPr lvl="1">
              <a:buClr>
                <a:schemeClr val="tx1">
                  <a:lumMod val="25000"/>
                  <a:lumOff val="75000"/>
                </a:schemeClr>
              </a:buClr>
            </a:pPr>
            <a:r>
              <a:rPr lang="en-US" dirty="0">
                <a:solidFill>
                  <a:schemeClr val="tx1">
                    <a:lumMod val="25000"/>
                    <a:lumOff val="75000"/>
                  </a:schemeClr>
                </a:solidFill>
              </a:rPr>
              <a:t>Previewing functions</a:t>
            </a:r>
          </a:p>
          <a:p>
            <a:endParaRPr lang="en-US" dirty="0"/>
          </a:p>
        </p:txBody>
      </p:sp>
      <p:grpSp>
        <p:nvGrpSpPr>
          <p:cNvPr id="8" name="Group 7"/>
          <p:cNvGrpSpPr/>
          <p:nvPr/>
        </p:nvGrpSpPr>
        <p:grpSpPr>
          <a:xfrm>
            <a:off x="12720637" y="6515101"/>
            <a:ext cx="5567363" cy="2500313"/>
            <a:chOff x="5432424" y="4297363"/>
            <a:chExt cx="3711575" cy="1666875"/>
          </a:xfrm>
        </p:grpSpPr>
        <p:sp>
          <p:nvSpPr>
            <p:cNvPr id="9" name="Rectangle 8"/>
            <p:cNvSpPr/>
            <p:nvPr/>
          </p:nvSpPr>
          <p:spPr bwMode="auto">
            <a:xfrm rot="16200000" flipV="1">
              <a:off x="6705599"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47391973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Procedure: Syntax</a:t>
            </a:r>
          </a:p>
        </p:txBody>
      </p:sp>
      <p:grpSp>
        <p:nvGrpSpPr>
          <p:cNvPr id="9" name="Group 1">
            <a:extLst>
              <a:ext uri="{FF2B5EF4-FFF2-40B4-BE49-F238E27FC236}">
                <a16:creationId xmlns:a16="http://schemas.microsoft.com/office/drawing/2014/main" id="{AB2162A3-050A-4599-A1A7-6C4615F98EB3}"/>
              </a:ext>
            </a:extLst>
          </p:cNvPr>
          <p:cNvGrpSpPr>
            <a:grpSpLocks/>
          </p:cNvGrpSpPr>
          <p:nvPr/>
        </p:nvGrpSpPr>
        <p:grpSpPr bwMode="auto">
          <a:xfrm>
            <a:off x="1311083" y="3300958"/>
            <a:ext cx="15665834" cy="3685084"/>
            <a:chOff x="648406" y="1294258"/>
            <a:chExt cx="7834489" cy="1446852"/>
          </a:xfrm>
        </p:grpSpPr>
        <p:sp>
          <p:nvSpPr>
            <p:cNvPr id="10" name="Content Placeholder 2">
              <a:extLst>
                <a:ext uri="{FF2B5EF4-FFF2-40B4-BE49-F238E27FC236}">
                  <a16:creationId xmlns:a16="http://schemas.microsoft.com/office/drawing/2014/main" id="{EA61649C-8692-4B0C-9CF3-86F7EF885B4A}"/>
                </a:ext>
              </a:extLst>
            </p:cNvPr>
            <p:cNvSpPr txBox="1">
              <a:spLocks/>
            </p:cNvSpPr>
            <p:nvPr/>
          </p:nvSpPr>
          <p:spPr bwMode="gray">
            <a:xfrm>
              <a:off x="648406" y="1294258"/>
              <a:ext cx="7834489" cy="1446852"/>
            </a:xfrm>
            <a:prstGeom prst="round2DiagRect">
              <a:avLst>
                <a:gd name="adj1" fmla="val 5035"/>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1" name="Rectangle 3">
              <a:extLst>
                <a:ext uri="{FF2B5EF4-FFF2-40B4-BE49-F238E27FC236}">
                  <a16:creationId xmlns:a16="http://schemas.microsoft.com/office/drawing/2014/main" id="{ED26AE64-E8F2-4D66-87B3-3AACFF094238}"/>
                </a:ext>
              </a:extLst>
            </p:cNvPr>
            <p:cNvSpPr>
              <a:spLocks noChangeArrowheads="1"/>
            </p:cNvSpPr>
            <p:nvPr/>
          </p:nvSpPr>
          <p:spPr bwMode="gray">
            <a:xfrm>
              <a:off x="907316" y="1294258"/>
              <a:ext cx="7469099" cy="1446852"/>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CREATE [OR REPLACE] PROCEDURE </a:t>
              </a:r>
              <a:r>
                <a:rPr lang="en-US" altLang="en-US" sz="2400" dirty="0" err="1">
                  <a:latin typeface="Courier New" pitchFamily="49" charset="0"/>
                  <a:cs typeface="Oracle Sans" panose="020B0503020204020204" pitchFamily="34" charset="0"/>
                </a:rPr>
                <a:t>procedure_name</a:t>
              </a:r>
              <a:endParaRPr lang="en-US" altLang="en-US" sz="2400" dirty="0">
                <a:latin typeface="Courier New" pitchFamily="49" charset="0"/>
                <a:cs typeface="Oracle Sans" panose="020B0503020204020204" pitchFamily="34" charset="0"/>
              </a:endParaRP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a:t>
              </a:r>
              <a:r>
                <a:rPr lang="en-US" altLang="en-US" sz="2400" i="1" dirty="0">
                  <a:latin typeface="Courier New" pitchFamily="49" charset="0"/>
                  <a:cs typeface="Oracle Sans" panose="020B0503020204020204" pitchFamily="34" charset="0"/>
                </a:rPr>
                <a:t>argument1 </a:t>
              </a:r>
              <a:r>
                <a:rPr lang="en-US" altLang="en-US" sz="2400" dirty="0">
                  <a:latin typeface="Courier New" pitchFamily="49" charset="0"/>
                  <a:cs typeface="Oracle Sans" panose="020B0503020204020204" pitchFamily="34" charset="0"/>
                </a:rPr>
                <a:t>[</a:t>
              </a:r>
              <a:r>
                <a:rPr lang="en-US" altLang="en-US" sz="2400" i="1" dirty="0">
                  <a:latin typeface="Courier New" pitchFamily="49" charset="0"/>
                  <a:cs typeface="Oracle Sans" panose="020B0503020204020204" pitchFamily="34" charset="0"/>
                </a:rPr>
                <a:t>mode1</a:t>
              </a:r>
              <a:r>
                <a:rPr lang="en-US" altLang="en-US" sz="2400" dirty="0">
                  <a:latin typeface="Courier New" pitchFamily="49" charset="0"/>
                  <a:cs typeface="Oracle Sans" panose="020B0503020204020204" pitchFamily="34" charset="0"/>
                </a:rPr>
                <a:t>] </a:t>
              </a:r>
              <a:r>
                <a:rPr lang="en-US" altLang="en-US" sz="2400" i="1" dirty="0">
                  <a:latin typeface="Courier New" pitchFamily="49" charset="0"/>
                  <a:cs typeface="Oracle Sans" panose="020B0503020204020204" pitchFamily="34" charset="0"/>
                </a:rPr>
                <a:t>datatype1,</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a:t>
              </a:r>
              <a:r>
                <a:rPr lang="en-US" altLang="en-US" sz="2400" i="1" dirty="0">
                  <a:latin typeface="Courier New" pitchFamily="49" charset="0"/>
                  <a:cs typeface="Oracle Sans" panose="020B0503020204020204" pitchFamily="34" charset="0"/>
                </a:rPr>
                <a:t>argument2</a:t>
              </a:r>
              <a:r>
                <a:rPr lang="en-US" altLang="en-US" sz="2400" dirty="0">
                  <a:latin typeface="Courier New" pitchFamily="49" charset="0"/>
                  <a:cs typeface="Oracle Sans" panose="020B0503020204020204" pitchFamily="34" charset="0"/>
                </a:rPr>
                <a:t> [</a:t>
              </a:r>
              <a:r>
                <a:rPr lang="en-US" altLang="en-US" sz="2400" i="1" dirty="0">
                  <a:latin typeface="Courier New" pitchFamily="49" charset="0"/>
                  <a:cs typeface="Oracle Sans" panose="020B0503020204020204" pitchFamily="34" charset="0"/>
                </a:rPr>
                <a:t>mode2</a:t>
              </a:r>
              <a:r>
                <a:rPr lang="en-US" altLang="en-US" sz="2400" dirty="0">
                  <a:latin typeface="Courier New" pitchFamily="49" charset="0"/>
                  <a:cs typeface="Oracle Sans" panose="020B0503020204020204" pitchFamily="34" charset="0"/>
                </a:rPr>
                <a:t>] </a:t>
              </a:r>
              <a:r>
                <a:rPr lang="en-US" altLang="en-US" sz="2400" i="1" dirty="0">
                  <a:latin typeface="Courier New" pitchFamily="49" charset="0"/>
                  <a:cs typeface="Oracle Sans" panose="020B0503020204020204" pitchFamily="34" charset="0"/>
                </a:rPr>
                <a:t>datatype2,</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  . . .)]</a:t>
              </a:r>
            </a:p>
            <a:p>
              <a:pPr defTabSz="600075">
                <a:lnSpc>
                  <a:spcPct val="110000"/>
                </a:lnSpc>
                <a:tabLst>
                  <a:tab pos="600075" algn="r"/>
                  <a:tab pos="1009650" algn="l"/>
                </a:tabLst>
              </a:pPr>
              <a:r>
                <a:rPr lang="en-US" altLang="en-US" sz="2400" dirty="0">
                  <a:latin typeface="Courier New" pitchFamily="49" charset="0"/>
                  <a:cs typeface="Oracle Sans" panose="020B0503020204020204" pitchFamily="34" charset="0"/>
                </a:rPr>
                <a:t>IS|AS</a:t>
              </a:r>
            </a:p>
            <a:p>
              <a:pPr defTabSz="600075">
                <a:lnSpc>
                  <a:spcPct val="110000"/>
                </a:lnSpc>
                <a:tabLst>
                  <a:tab pos="600075" algn="r"/>
                  <a:tab pos="1009650" algn="l"/>
                </a:tabLst>
              </a:pPr>
              <a:r>
                <a:rPr lang="en-US" altLang="en-US" sz="2400" dirty="0" err="1">
                  <a:latin typeface="Courier New" pitchFamily="49" charset="0"/>
                  <a:cs typeface="Oracle Sans" panose="020B0503020204020204" pitchFamily="34" charset="0"/>
                </a:rPr>
                <a:t>procedure_body</a:t>
              </a:r>
              <a:r>
                <a:rPr lang="en-US" altLang="en-US" sz="2400" dirty="0">
                  <a:latin typeface="Courier New" pitchFamily="49" charset="0"/>
                  <a:cs typeface="Oracle Sans" panose="020B0503020204020204" pitchFamily="34" charset="0"/>
                </a:rPr>
                <a:t>;</a:t>
              </a:r>
            </a:p>
          </p:txBody>
        </p:sp>
      </p:grpSp>
    </p:spTree>
    <p:custDataLst>
      <p:tags r:id="rId1"/>
    </p:custDataLst>
    <p:extLst>
      <p:ext uri="{BB962C8B-B14F-4D97-AF65-F5344CB8AC3E}">
        <p14:creationId xmlns:p14="http://schemas.microsoft.com/office/powerpoint/2010/main" val="3872955291"/>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2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59</TotalTime>
  <Words>2589</Words>
  <Application>Microsoft Office PowerPoint</Application>
  <PresentationFormat>Custom</PresentationFormat>
  <Paragraphs>293</Paragraphs>
  <Slides>21</Slides>
  <Notes>21</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Courier New</vt:lpstr>
      <vt:lpstr>Georgia</vt:lpstr>
      <vt:lpstr>Oracle Sans</vt:lpstr>
      <vt:lpstr>Times New Roman</vt:lpstr>
      <vt:lpstr>OU Redwood PowerPoint Template</vt:lpstr>
      <vt:lpstr>Document</vt:lpstr>
      <vt:lpstr>Introducing Stored Procedures  and Functions</vt:lpstr>
      <vt:lpstr>Course Road Map</vt:lpstr>
      <vt:lpstr>Objectives</vt:lpstr>
      <vt:lpstr>Agenda</vt:lpstr>
      <vt:lpstr>What Are PL/SQL Subprograms?</vt:lpstr>
      <vt:lpstr>PowerPoint Presentation</vt:lpstr>
      <vt:lpstr>Differences Between Anonymous Blocks and Subprograms</vt:lpstr>
      <vt:lpstr>Agenda</vt:lpstr>
      <vt:lpstr>Procedure: Syntax</vt:lpstr>
      <vt:lpstr>Creating a Procedure</vt:lpstr>
      <vt:lpstr>PowerPoint Presentation</vt:lpstr>
      <vt:lpstr>Invoking a Procedure</vt:lpstr>
      <vt:lpstr>Agenda</vt:lpstr>
      <vt:lpstr>Function: Syntax</vt:lpstr>
      <vt:lpstr>Creating a Function</vt:lpstr>
      <vt:lpstr>Invoking a Function</vt:lpstr>
      <vt:lpstr>Passing a Parameter to the Function</vt:lpstr>
      <vt:lpstr>Invoking the Function with a Parameter</vt:lpstr>
      <vt:lpstr>Quiz</vt:lpstr>
      <vt:lpstr>Summary</vt:lpstr>
      <vt:lpstr>Practice 10: Overview</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Komal Kashid</dc:creator>
  <cp:keywords>OU Redwood PowerPoint Template</cp:keywords>
  <dc:description>Oracle University Production Services PowerPoint Template</dc:description>
  <cp:lastModifiedBy>Jayanthy Keshavamurthy</cp:lastModifiedBy>
  <cp:revision>14</cp:revision>
  <cp:lastPrinted>2002-03-28T23:57:22Z</cp:lastPrinted>
  <dcterms:created xsi:type="dcterms:W3CDTF">2020-05-19T06:24:05Z</dcterms:created>
  <dcterms:modified xsi:type="dcterms:W3CDTF">2020-06-30T20:07:57Z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